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modernComment_15E_B07C85B6.xml" ContentType="application/vnd.ms-powerpoint.comments+xml"/>
  <Override PartName="/ppt/notesSlides/notesSlide2.xml" ContentType="application/vnd.openxmlformats-officedocument.presentationml.notesSlide+xml"/>
  <Override PartName="/ppt/comments/modernComment_160_1146ED49.xml" ContentType="application/vnd.ms-powerpoint.comments+xml"/>
  <Override PartName="/ppt/notesSlides/notesSlide3.xml" ContentType="application/vnd.openxmlformats-officedocument.presentationml.notesSlide+xml"/>
  <Override PartName="/ppt/comments/modernComment_16D_0.xml" ContentType="application/vnd.ms-powerpoint.comments+xml"/>
  <Override PartName="/ppt/notesSlides/notesSlide4.xml" ContentType="application/vnd.openxmlformats-officedocument.presentationml.notesSlide+xml"/>
  <Override PartName="/ppt/comments/modernComment_169_1751F10D.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81_7A2C684B.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modernComment_157_8B46DDC4.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31"/>
  </p:notesMasterIdLst>
  <p:handoutMasterIdLst>
    <p:handoutMasterId r:id="rId32"/>
  </p:handoutMasterIdLst>
  <p:sldIdLst>
    <p:sldId id="350" r:id="rId5"/>
    <p:sldId id="352" r:id="rId6"/>
    <p:sldId id="365" r:id="rId7"/>
    <p:sldId id="361" r:id="rId8"/>
    <p:sldId id="367" r:id="rId9"/>
    <p:sldId id="375" r:id="rId10"/>
    <p:sldId id="376" r:id="rId11"/>
    <p:sldId id="377" r:id="rId12"/>
    <p:sldId id="366" r:id="rId13"/>
    <p:sldId id="385" r:id="rId14"/>
    <p:sldId id="380" r:id="rId15"/>
    <p:sldId id="368" r:id="rId16"/>
    <p:sldId id="392" r:id="rId17"/>
    <p:sldId id="387" r:id="rId18"/>
    <p:sldId id="382" r:id="rId19"/>
    <p:sldId id="381" r:id="rId20"/>
    <p:sldId id="386" r:id="rId21"/>
    <p:sldId id="371" r:id="rId22"/>
    <p:sldId id="364" r:id="rId23"/>
    <p:sldId id="343" r:id="rId24"/>
    <p:sldId id="374" r:id="rId25"/>
    <p:sldId id="388" r:id="rId26"/>
    <p:sldId id="393" r:id="rId27"/>
    <p:sldId id="389" r:id="rId28"/>
    <p:sldId id="390" r:id="rId29"/>
    <p:sldId id="391" r:id="rId3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8096D3F-F4A9-4A4D-B6CA-36C65521485B}">
          <p14:sldIdLst>
            <p14:sldId id="350"/>
            <p14:sldId id="352"/>
            <p14:sldId id="365"/>
            <p14:sldId id="361"/>
            <p14:sldId id="367"/>
            <p14:sldId id="375"/>
            <p14:sldId id="376"/>
            <p14:sldId id="377"/>
            <p14:sldId id="366"/>
            <p14:sldId id="385"/>
            <p14:sldId id="380"/>
            <p14:sldId id="368"/>
            <p14:sldId id="392"/>
            <p14:sldId id="387"/>
            <p14:sldId id="382"/>
            <p14:sldId id="381"/>
            <p14:sldId id="386"/>
          </p14:sldIdLst>
        </p14:section>
        <p14:section name="Untitled Section" id="{E8AA4A2B-5120-4304-8145-81A505820955}">
          <p14:sldIdLst>
            <p14:sldId id="371"/>
            <p14:sldId id="364"/>
            <p14:sldId id="343"/>
            <p14:sldId id="374"/>
            <p14:sldId id="388"/>
            <p14:sldId id="393"/>
            <p14:sldId id="389"/>
            <p14:sldId id="390"/>
            <p14:sldId id="39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79E58A1A-70F5-F0FF-963C-114427DA96BA}" name="Helena Joao (2515363)" initials="HJ" userId="S::2515363@student.uwtsd.ac.uk::4919e8f2-a342-4f40-9e23-5307818d5d71" providerId="AD"/>
  <p188:author id="{2EBE46F5-6CA9-7A4F-4188-2AA7D09943F1}" name="Jacqueline Ellen Watson (2504694)" initials="JW" userId="S::2504694@student.uwtsd.ac.uk::a295cde3-4555-4ea0-a393-0eef19496444"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FFE77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1903E-CA39-7F8C-177C-EA2CDA49D11E}" v="1" dt="2025-10-12T20:40:02.247"/>
    <p1510:client id="{0BC291C0-EE6F-03C3-31F6-F51CC475F4AF}" v="15" dt="2025-10-12T18:36:20.304"/>
    <p1510:client id="{194534E0-9035-4CEE-835D-384918D76E2C}" v="2" dt="2025-10-12T21:16:11.608"/>
    <p1510:client id="{3490E2A1-F9E6-61AC-EB32-9EC6507604FE}" v="333" dt="2025-10-12T15:35:16.205"/>
    <p1510:client id="{63A109E3-416C-41CD-8059-D7396DDAE477}" v="437" dt="2025-10-12T18:44:20.931"/>
    <p1510:client id="{D4A975A0-BDFE-2525-6DF9-5096C5A3114D}" v="54" dt="2025-10-12T13:53:31.162"/>
    <p1510:client id="{E72D0204-7831-4FF8-FD9B-4221A48B6F64}" v="1468" dt="2025-10-12T13:23:41.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72" y="8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2200" b="1" i="0" u="none" strike="noStrike" kern="1200" baseline="0">
                <a:solidFill>
                  <a:schemeClr val="bg1"/>
                </a:solidFill>
                <a:latin typeface="+mn-lt"/>
                <a:ea typeface="+mn-ea"/>
                <a:cs typeface="+mn-cs"/>
              </a:defRPr>
            </a:pPr>
            <a:r>
              <a:rPr lang="en-GB" dirty="0"/>
              <a:t>Microsoft</a:t>
            </a:r>
            <a:r>
              <a:rPr lang="en-GB" baseline="0" dirty="0"/>
              <a:t> Teams – work from ‘home’</a:t>
            </a:r>
            <a:endParaRPr lang="en-GB" dirty="0"/>
          </a:p>
        </c:rich>
      </c:tx>
      <c:layout>
        <c:manualLayout>
          <c:xMode val="edge"/>
          <c:yMode val="edge"/>
          <c:x val="0.19147399833336134"/>
          <c:y val="5.4790462432941001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bg1"/>
              </a:solidFill>
              <a:latin typeface="+mn-lt"/>
              <a:ea typeface="+mn-ea"/>
              <a:cs typeface="+mn-cs"/>
            </a:defRPr>
          </a:pPr>
          <a:endParaRPr lang="en-GB"/>
        </a:p>
      </c:txPr>
    </c:title>
    <c:autoTitleDeleted val="0"/>
    <c:plotArea>
      <c:layout>
        <c:manualLayout>
          <c:layoutTarget val="inner"/>
          <c:xMode val="edge"/>
          <c:yMode val="edge"/>
          <c:x val="3.599829584302721E-2"/>
          <c:y val="0.22139288527676534"/>
          <c:w val="0.94689728353966629"/>
          <c:h val="0.59913716032426889"/>
        </c:manualLayout>
      </c:layout>
      <c:barChart>
        <c:barDir val="bar"/>
        <c:grouping val="clustered"/>
        <c:varyColors val="0"/>
        <c:ser>
          <c:idx val="0"/>
          <c:order val="0"/>
          <c:tx>
            <c:strRef>
              <c:f>Sheet1!$B$1</c:f>
              <c:strCache>
                <c:ptCount val="1"/>
                <c:pt idx="0">
                  <c:v>2019</c:v>
                </c:pt>
              </c:strCache>
            </c:strRef>
          </c:tx>
          <c:spPr>
            <a:solidFill>
              <a:schemeClr val="accent5">
                <a:tint val="58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Sheet1!$B$2</c:f>
              <c:numCache>
                <c:formatCode>0%</c:formatCode>
                <c:ptCount val="1"/>
                <c:pt idx="0">
                  <c:v>0.12</c:v>
                </c:pt>
              </c:numCache>
            </c:numRef>
          </c:val>
          <c:extLst>
            <c:ext xmlns:c16="http://schemas.microsoft.com/office/drawing/2014/chart" uri="{C3380CC4-5D6E-409C-BE32-E72D297353CC}">
              <c16:uniqueId val="{00000000-72AA-4E58-AD5D-4BCBA81AC04A}"/>
            </c:ext>
          </c:extLst>
        </c:ser>
        <c:ser>
          <c:idx val="1"/>
          <c:order val="1"/>
          <c:tx>
            <c:strRef>
              <c:f>Sheet1!$C$1</c:f>
              <c:strCache>
                <c:ptCount val="1"/>
                <c:pt idx="0">
                  <c:v>2020</c:v>
                </c:pt>
              </c:strCache>
            </c:strRef>
          </c:tx>
          <c:spPr>
            <a:solidFill>
              <a:schemeClr val="accent5">
                <a:tint val="86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Sheet1!$C$2</c:f>
              <c:numCache>
                <c:formatCode>0%</c:formatCode>
                <c:ptCount val="1"/>
                <c:pt idx="0">
                  <c:v>0.46</c:v>
                </c:pt>
              </c:numCache>
            </c:numRef>
          </c:val>
          <c:extLst>
            <c:ext xmlns:c16="http://schemas.microsoft.com/office/drawing/2014/chart" uri="{C3380CC4-5D6E-409C-BE32-E72D297353CC}">
              <c16:uniqueId val="{00000001-72AA-4E58-AD5D-4BCBA81AC04A}"/>
            </c:ext>
          </c:extLst>
        </c:ser>
        <c:ser>
          <c:idx val="2"/>
          <c:order val="2"/>
          <c:tx>
            <c:strRef>
              <c:f>Sheet1!$D$1</c:f>
              <c:strCache>
                <c:ptCount val="1"/>
                <c:pt idx="0">
                  <c:v>2022</c:v>
                </c:pt>
              </c:strCache>
            </c:strRef>
          </c:tx>
          <c:spPr>
            <a:solidFill>
              <a:schemeClr val="accent5">
                <a:shade val="86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Sheet1!$D$2</c:f>
              <c:numCache>
                <c:formatCode>0%</c:formatCode>
                <c:ptCount val="1"/>
                <c:pt idx="0">
                  <c:v>0.24</c:v>
                </c:pt>
              </c:numCache>
            </c:numRef>
          </c:val>
          <c:extLst>
            <c:ext xmlns:c16="http://schemas.microsoft.com/office/drawing/2014/chart" uri="{C3380CC4-5D6E-409C-BE32-E72D297353CC}">
              <c16:uniqueId val="{00000002-72AA-4E58-AD5D-4BCBA81AC04A}"/>
            </c:ext>
          </c:extLst>
        </c:ser>
        <c:ser>
          <c:idx val="3"/>
          <c:order val="3"/>
          <c:tx>
            <c:strRef>
              <c:f>Sheet1!$E$1</c:f>
              <c:strCache>
                <c:ptCount val="1"/>
                <c:pt idx="0">
                  <c:v>2025</c:v>
                </c:pt>
              </c:strCache>
            </c:strRef>
          </c:tx>
          <c:spPr>
            <a:solidFill>
              <a:schemeClr val="accent5">
                <a:shade val="58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Sheet1!$E$2</c:f>
              <c:numCache>
                <c:formatCode>0%</c:formatCode>
                <c:ptCount val="1"/>
                <c:pt idx="0">
                  <c:v>0.28000000000000003</c:v>
                </c:pt>
              </c:numCache>
            </c:numRef>
          </c:val>
          <c:extLst>
            <c:ext xmlns:c16="http://schemas.microsoft.com/office/drawing/2014/chart" uri="{C3380CC4-5D6E-409C-BE32-E72D297353CC}">
              <c16:uniqueId val="{00000003-72AA-4E58-AD5D-4BCBA81AC04A}"/>
            </c:ext>
          </c:extLst>
        </c:ser>
        <c:dLbls>
          <c:dLblPos val="inEnd"/>
          <c:showLegendKey val="0"/>
          <c:showVal val="1"/>
          <c:showCatName val="0"/>
          <c:showSerName val="0"/>
          <c:showPercent val="0"/>
          <c:showBubbleSize val="0"/>
        </c:dLbls>
        <c:gapWidth val="65"/>
        <c:axId val="1086421103"/>
        <c:axId val="1086417263"/>
      </c:barChart>
      <c:catAx>
        <c:axId val="1086421103"/>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bg1"/>
                </a:solidFill>
                <a:latin typeface="+mn-lt"/>
                <a:ea typeface="+mn-ea"/>
                <a:cs typeface="+mn-cs"/>
              </a:defRPr>
            </a:pPr>
            <a:endParaRPr lang="en-US"/>
          </a:p>
        </c:txPr>
        <c:crossAx val="1086417263"/>
        <c:crosses val="autoZero"/>
        <c:auto val="1"/>
        <c:lblAlgn val="ctr"/>
        <c:lblOffset val="100"/>
        <c:noMultiLvlLbl val="0"/>
      </c:catAx>
      <c:valAx>
        <c:axId val="1086417263"/>
        <c:scaling>
          <c:orientation val="minMax"/>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108642110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solidFill>
            <a:schemeClr val="bg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5">
  <a:schemeClr val="accent5"/>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omments/modernComment_15E_B07C85B6.xml><?xml version="1.0" encoding="utf-8"?>
<p188:cmLst xmlns:a="http://schemas.openxmlformats.org/drawingml/2006/main" xmlns:r="http://schemas.openxmlformats.org/officeDocument/2006/relationships" xmlns:p188="http://schemas.microsoft.com/office/powerpoint/2018/8/main">
  <p188:cm id="{6A3497DB-EEFF-4E55-9C92-7449BE4E2E9E}" authorId="{6517EE06-C87E-BCEF-3E90-BCFA3055D95E}" created="2025-09-24T10:55:18.803">
    <pc:sldMkLst xmlns:pc="http://schemas.microsoft.com/office/powerpoint/2013/main/command">
      <pc:docMk/>
      <pc:sldMk cId="2960950710" sldId="350"/>
    </pc:sldMkLst>
    <p188:replyLst>
      <p188:reply id="{2B886924-D573-B44D-AF13-E002CA3CC21C}" authorId="{79E58A1A-70F5-F0FF-963C-114427DA96BA}" created="2025-09-24T14:06:31.574">
        <p188:txBody>
          <a:bodyPr/>
          <a:lstStyle/>
          <a:p>
            <a:r>
              <a:rPr lang="en-US"/>
              <a:t>At class we shared the ideia of including some videos, charts , graphics etc do we need to provide references too right ? We still researching the appropriate one to include on our work. Hope we can manage to 15 minutes 😅</a:t>
            </a:r>
          </a:p>
        </p188:txBody>
      </p188:reply>
      <p188:reply id="{1F3C362D-F3A6-46C6-85CC-1B4EAECEBE13}" authorId="{6517EE06-C87E-BCEF-3E90-BCFA3055D95E}" created="2025-09-25T07:36:58.060">
        <p188:txBody>
          <a:bodyPr/>
          <a:lstStyle/>
          <a:p>
            <a:r>
              <a:rPr lang="en-US"/>
              <a:t>It would be great if you could do this - please do reference, as this is great practice for Levels 5 and 6 - I'm looking forward to seeing it!</a:t>
            </a:r>
          </a:p>
        </p188:txBody>
      </p188:reply>
    </p188:replyLst>
    <p188:txBody>
      <a:bodyPr/>
      <a:lstStyle/>
      <a:p>
        <a:r>
          <a:rPr lang="en-US"/>
          <a:t>I think your presentation looks good - the layout is fine (easy to follow / read) and you have incorporated different slide types to showcase your digital skills - well done!</a:t>
        </a:r>
      </a:p>
    </p188:txBody>
    <p188:extLst>
      <p:ext xmlns:p="http://schemas.openxmlformats.org/presentationml/2006/main" uri="{57CB4572-C831-44C2-8A1C-0ADB6CCDFE69}">
        <p223:reactions xmlns:p223="http://schemas.microsoft.com/office/powerpoint/2022/03/main">
          <p223:rxn type="👍">
            <p223:instance time="2025-09-24T16:17:23.550" authorId="{79E58A1A-70F5-F0FF-963C-114427DA96BA}"/>
          </p223:rxn>
        </p223:reactions>
      </p:ext>
    </p188:extLst>
  </p188:cm>
</p188:cmLst>
</file>

<file path=ppt/comments/modernComment_16D_0.xml><?xml version="1.0" encoding="utf-8"?>
<p188:cmLst xmlns:a="http://schemas.openxmlformats.org/drawingml/2006/main" xmlns:r="http://schemas.openxmlformats.org/officeDocument/2006/relationships" xmlns:p188="http://schemas.microsoft.com/office/powerpoint/2018/8/main">
  <p188:cm id="{D7A3EBA8-6827-4E49-8CBD-A8C5B66417C1}" authorId="{79E58A1A-70F5-F0FF-963C-114427DA96BA}" created="2025-10-01T01:01:09.309">
    <pc:sldMkLst xmlns:pc="http://schemas.microsoft.com/office/powerpoint/2013/main/command">
      <pc:docMk/>
      <pc:sldMk cId="0" sldId="365"/>
    </pc:sldMkLst>
    <p188:replyLst>
      <p188:reply id="{82F4FE69-4540-324F-B1D7-0482EE454E81}" authorId="{79E58A1A-70F5-F0FF-963C-114427DA96BA}" created="2025-10-01T14:14:50.648">
        <p188:txBody>
          <a:bodyPr/>
          <a:lstStyle/>
          <a:p>
            <a:r>
              <a:rPr lang="en-US"/>
              <a:t>Very pertinent question, oday,s class covered girls. Checking on cite them right &gt;   Streaming &gt; shared platforms</a:t>
            </a:r>
          </a:p>
        </p188:txBody>
      </p188:reply>
    </p188:replyLst>
    <p188:txBody>
      <a:bodyPr/>
      <a:lstStyle/>
      <a:p>
        <a:r>
          <a:rPr lang="en-GB"/>
          <a:t>[@Markus Klingelfuss]  , this clip was download from Microsoft Corporation , we did edited the video as it was 2minutes and we did not wanted affect the individual time (5min). we manage to get down from 1.33minutes to 0.33 seconds. we have 2 questions … are we allow to do this? Another question how can we 'create' the reference for this ? is it correct this way?
Thank you we are waiting for a feedback</a:t>
        </a:r>
      </a:p>
    </p188:txBody>
  </p188:cm>
</p188:cmLst>
</file>

<file path=ppt/comments/modernComment_157_8B46DDC4.xml><?xml version="1.0" encoding="utf-8"?>
<p188:cmLst xmlns:a="http://schemas.openxmlformats.org/drawingml/2006/main" xmlns:r="http://schemas.openxmlformats.org/officeDocument/2006/relationships" xmlns:p188="http://schemas.microsoft.com/office/powerpoint/2018/8/main">
  <p188:cm id="{0D443D86-15B1-4091-AC55-3E2AC79401B1}" authorId="{6517EE06-C87E-BCEF-3E90-BCFA3055D95E}" created="2025-09-24T10:53:59.771">
    <ac:txMkLst xmlns:ac="http://schemas.microsoft.com/office/drawing/2013/main/command">
      <pc:docMk xmlns:pc="http://schemas.microsoft.com/office/powerpoint/2013/main/command"/>
      <pc:sldMk xmlns:pc="http://schemas.microsoft.com/office/powerpoint/2013/main/command" cId="2336677316" sldId="343"/>
      <ac:spMk id="9" creationId="{76767661-63CB-A645-82F2-3B860E338B67}"/>
      <ac:txMk cp="0">
        <ac:context len="1" hash="13"/>
      </ac:txMk>
    </ac:txMkLst>
    <p188:replyLst>
      <p188:reply id="{11A72673-A239-D74E-8E33-B2D1A15292BB}" authorId="{79E58A1A-70F5-F0FF-963C-114427DA96BA}" created="2025-09-24T14:03:47.853">
        <p188:txBody>
          <a:bodyPr/>
          <a:lstStyle/>
          <a:p>
            <a:r>
              <a:rPr lang="en-US"/>
              <a:t>We followed a template from ppt suggestion, we changed a few things and we just forget about this one , we changed it already as we will apply accordly.</a:t>
            </a:r>
          </a:p>
        </p188:txBody>
      </p188:reply>
    </p188:replyLst>
    <p188:txBody>
      <a:bodyPr/>
      <a:lstStyle/>
      <a:p>
        <a:r>
          <a:rPr lang="en-US"/>
          <a:t>What's this?</a:t>
        </a:r>
      </a:p>
    </p188:txBody>
  </p188:cm>
</p188:cmLst>
</file>

<file path=ppt/comments/modernComment_160_1146ED49.xml><?xml version="1.0" encoding="utf-8"?>
<p188:cmLst xmlns:a="http://schemas.openxmlformats.org/drawingml/2006/main" xmlns:r="http://schemas.openxmlformats.org/officeDocument/2006/relationships" xmlns:p188="http://schemas.microsoft.com/office/powerpoint/2018/8/main">
  <p188:cm id="{CF4B6871-6C5E-45A5-828C-6084B9F5877E}" authorId="{6517EE06-C87E-BCEF-3E90-BCFA3055D95E}" created="2025-09-24T10:53:05.661">
    <pc:sldMkLst xmlns:pc="http://schemas.microsoft.com/office/powerpoint/2013/main/command">
      <pc:docMk/>
      <pc:sldMk cId="289860937" sldId="352"/>
    </pc:sldMkLst>
    <p188:replyLst>
      <p188:reply id="{D715BA1E-EFF9-40AC-AC6D-E1FA8C1A6BC3}" authorId="{79E58A1A-70F5-F0FF-963C-114427DA96BA}" created="2025-10-01T00:56:01.328">
        <p188:txBody>
          <a:bodyPr/>
          <a:lstStyle/>
          <a:p>
            <a:r>
              <a:rPr lang="en-GB"/>
              <a:t>Thank you , we are working hard to keep it in this way.</a:t>
            </a:r>
          </a:p>
        </p188:txBody>
      </p188:reply>
    </p188:replyLst>
    <p188:txBody>
      <a:bodyPr/>
      <a:lstStyle/>
      <a:p>
        <a:r>
          <a:rPr lang="en-US"/>
          <a:t>Looking good!  Very clear contents' page</a:t>
        </a:r>
      </a:p>
    </p188:txBody>
    <p188:extLst>
      <p:ext xmlns:p="http://schemas.openxmlformats.org/presentationml/2006/main" uri="{57CB4572-C831-44C2-8A1C-0ADB6CCDFE69}">
        <p223:reactions xmlns:p223="http://schemas.microsoft.com/office/powerpoint/2022/03/main">
          <p223:rxn type="👍">
            <p223:instance time="2025-09-24T16:17:18.801" authorId="{79E58A1A-70F5-F0FF-963C-114427DA96BA}"/>
          </p223:rxn>
        </p223:reactions>
      </p:ext>
    </p188:extLst>
  </p188:cm>
</p188:cmLst>
</file>

<file path=ppt/comments/modernComment_169_1751F10D.xml><?xml version="1.0" encoding="utf-8"?>
<p188:cmLst xmlns:a="http://schemas.openxmlformats.org/drawingml/2006/main" xmlns:r="http://schemas.openxmlformats.org/officeDocument/2006/relationships" xmlns:p188="http://schemas.microsoft.com/office/powerpoint/2018/8/main">
  <p188:cm id="{68171290-CB41-8945-BAD1-5A2516BAB037}" authorId="{79E58A1A-70F5-F0FF-963C-114427DA96BA}" created="2025-10-01T15:02:15.520">
    <pc:sldMkLst xmlns:pc="http://schemas.microsoft.com/office/powerpoint/2013/main/command">
      <pc:docMk/>
      <pc:sldMk cId="391246093" sldId="361"/>
    </pc:sldMkLst>
    <p188:replyLst>
      <p188:reply id="{FF611226-5606-F242-897D-9451DF681FAD}" authorId="{79E58A1A-70F5-F0FF-963C-114427DA96BA}" created="2025-10-01T15:03:05.551">
        <p188:txBody>
          <a:bodyPr/>
          <a:lstStyle/>
          <a:p>
            <a:r>
              <a:rPr lang="en-US"/>
              <a:t>Is it this you mean? [@Markus Klingelfuss]</a:t>
            </a:r>
          </a:p>
        </p188:txBody>
      </p188:reply>
    </p188:replyLst>
    <p188:txBody>
      <a:bodyPr/>
      <a:lstStyle/>
      <a:p>
        <a:r>
          <a:rPr lang="en-US"/>
          <a:t>Include inclusion on our pptx so maybe try to include subtitles in our video [@Jacqueline Ellen Watson (2504694)], [@Mary Rhobi Mwita Joseph (2506778)]</a:t>
        </a:r>
      </a:p>
    </p188:txBody>
  </p188:cm>
</p188:cmLst>
</file>

<file path=ppt/comments/modernComment_181_7A2C684B.xml><?xml version="1.0" encoding="utf-8"?>
<p188:cmLst xmlns:a="http://schemas.openxmlformats.org/drawingml/2006/main" xmlns:r="http://schemas.openxmlformats.org/officeDocument/2006/relationships" xmlns:p188="http://schemas.microsoft.com/office/powerpoint/2018/8/main">
  <p188:cm id="{3B08D972-15F5-46D5-B3A7-2564A0145550}" authorId="{79E58A1A-70F5-F0FF-963C-114427DA96BA}" created="2025-09-24T16:16:12.043">
    <pc:sldMkLst xmlns:pc="http://schemas.microsoft.com/office/powerpoint/2013/main/command">
      <pc:docMk/>
      <pc:sldMk cId="767675903" sldId="362"/>
    </pc:sldMkLst>
    <p188:replyLst>
      <p188:reply id="{90F649BE-323D-EF48-B068-9D300B30EB21}" authorId="{79E58A1A-70F5-F0FF-963C-114427DA96BA}" created="2025-09-24T16:17:03.191">
        <p188:txBody>
          <a:bodyPr/>
          <a:lstStyle/>
          <a:p>
            <a:r>
              <a:rPr lang="en-US"/>
              <a:t>To not forget we need to present more pros then cons so maybe thinking on only 2 or 3 negatives to not collapse with the purpose which is convince this MS tool are indispensable for hat care home (staffs and residential)</a:t>
            </a:r>
          </a:p>
        </p188:txBody>
      </p188:reply>
    </p188:replyLst>
    <p188:txBody>
      <a:bodyPr/>
      <a:lstStyle/>
      <a:p>
        <a:r>
          <a:rPr lang="en-US"/>
          <a:t>Girls a little note from what Markus explain in classe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custT="1"/>
      <dgm:spPr/>
      <dgm:t>
        <a:bodyPr/>
        <a:lstStyle/>
        <a:p>
          <a:r>
            <a:rPr lang="en-GB" sz="4000" dirty="0"/>
            <a:t>PROS</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B3C12D99-1AE4-4AA5-88E0-BC358A5500C1}">
      <dgm:prSet phldrT="[Text]" phldr="0"/>
      <dgm:spPr/>
      <dgm:t>
        <a:bodyPr/>
        <a:lstStyle/>
        <a:p>
          <a:pPr rtl="0"/>
          <a:r>
            <a:rPr lang="en-GB"/>
            <a:t>Secure </a:t>
          </a:r>
          <a:r>
            <a:rPr lang="en-GB">
              <a:latin typeface="Franklin Gothic Demi"/>
            </a:rPr>
            <a:t>&amp; large capacity </a:t>
          </a:r>
          <a:r>
            <a:rPr lang="en-GB"/>
            <a:t>Storage of Confidential Information</a:t>
          </a:r>
        </a:p>
      </dgm:t>
    </dgm:pt>
    <dgm:pt modelId="{63351075-83C1-481A-8E88-1EAC439C7211}" type="parTrans" cxnId="{CD6EC2AC-1B72-44EC-B296-800FF243331E}">
      <dgm:prSet/>
      <dgm:spPr/>
      <dgm:t>
        <a:bodyPr/>
        <a:lstStyle/>
        <a:p>
          <a:endParaRPr lang="en-GB"/>
        </a:p>
      </dgm:t>
    </dgm:pt>
    <dgm:pt modelId="{40673185-BC7C-42EF-80AB-F9FA9475E616}" type="sibTrans" cxnId="{CD6EC2AC-1B72-44EC-B296-800FF243331E}">
      <dgm:prSet/>
      <dgm:spPr/>
      <dgm:t>
        <a:bodyPr/>
        <a:lstStyle/>
        <a:p>
          <a:endParaRPr lang="en-GB"/>
        </a:p>
      </dgm:t>
    </dgm:pt>
    <dgm:pt modelId="{18115374-65A7-47D6-8246-CC58DD52FE2E}">
      <dgm:prSet phldrT="[Text]" phldr="0"/>
      <dgm:spPr/>
      <dgm:t>
        <a:bodyPr/>
        <a:lstStyle/>
        <a:p>
          <a:pPr rtl="0"/>
          <a:r>
            <a:rPr lang="en-GB"/>
            <a:t>User-Friendly with Customisable Templates</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9618525A-45C2-4D9F-84BE-22E912FD1167}">
      <dgm:prSet phldrT="[Text]" phldr="0"/>
      <dgm:spPr/>
      <dgm:t>
        <a:bodyPr/>
        <a:lstStyle/>
        <a:p>
          <a:pPr rtl="0"/>
          <a:r>
            <a:rPr lang="en-GB" dirty="0"/>
            <a:t>Improved Access for Designated Professionals</a:t>
          </a:r>
        </a:p>
      </dgm:t>
    </dgm:pt>
    <dgm:pt modelId="{C133992F-9FFB-484E-A7F3-0B1A52B4AE6D}" type="parTrans" cxnId="{F4A9B0D4-99AC-45CD-8D9F-DC1F374A4ABB}">
      <dgm:prSet/>
      <dgm:spPr/>
      <dgm:t>
        <a:bodyPr/>
        <a:lstStyle/>
        <a:p>
          <a:endParaRPr lang="en-GB"/>
        </a:p>
      </dgm:t>
    </dgm:pt>
    <dgm:pt modelId="{EB861C6B-DC3D-4CED-878C-C3CDF2869BC8}" type="sibTrans" cxnId="{F4A9B0D4-99AC-45CD-8D9F-DC1F374A4ABB}">
      <dgm:prSet/>
      <dgm:spPr/>
      <dgm:t>
        <a:bodyPr/>
        <a:lstStyle/>
        <a:p>
          <a:endParaRPr lang="en-GB"/>
        </a:p>
      </dgm:t>
    </dgm:pt>
    <dgm:pt modelId="{522A5262-51D2-4F14-A4BB-2EF703FD345A}">
      <dgm:prSet phldrT="[Text]" phldr="0"/>
      <dgm:spPr/>
      <dgm:t>
        <a:bodyPr/>
        <a:lstStyle/>
        <a:p>
          <a:pPr rtl="0"/>
          <a:r>
            <a:rPr lang="en-GB" dirty="0"/>
            <a:t>Efficient and Time-Saving</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a:solidFill>
          <a:srgbClr val="92D050"/>
        </a:solidFill>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07977434-B7A4-4605-A616-32BFC396C328}" type="pres">
      <dgm:prSet presAssocID="{63351075-83C1-481A-8E88-1EAC439C7211}" presName="Name37" presStyleLbl="parChTrans1D2" presStyleIdx="0" presStyleCnt="4"/>
      <dgm:spPr/>
    </dgm:pt>
    <dgm:pt modelId="{7293DEC5-9DB7-4DC1-BA50-DB1C2AC4E212}" type="pres">
      <dgm:prSet presAssocID="{B3C12D99-1AE4-4AA5-88E0-BC358A5500C1}" presName="hierRoot2" presStyleCnt="0">
        <dgm:presLayoutVars>
          <dgm:hierBranch val="init"/>
        </dgm:presLayoutVars>
      </dgm:prSet>
      <dgm:spPr/>
    </dgm:pt>
    <dgm:pt modelId="{1611B80D-A452-43AC-AAC3-26DEF86C4656}" type="pres">
      <dgm:prSet presAssocID="{B3C12D99-1AE4-4AA5-88E0-BC358A5500C1}" presName="rootComposite" presStyleCnt="0"/>
      <dgm:spPr/>
    </dgm:pt>
    <dgm:pt modelId="{F6CCD5B8-032A-4308-A860-4EAFF7A83E5E}" type="pres">
      <dgm:prSet presAssocID="{B3C12D99-1AE4-4AA5-88E0-BC358A5500C1}" presName="rootText" presStyleLbl="node2" presStyleIdx="0" presStyleCnt="4">
        <dgm:presLayoutVars>
          <dgm:chPref val="3"/>
        </dgm:presLayoutVars>
      </dgm:prSet>
      <dgm:spPr>
        <a:solidFill>
          <a:srgbClr val="92D050"/>
        </a:solidFill>
      </dgm:spPr>
    </dgm:pt>
    <dgm:pt modelId="{6C3B2547-F3C1-47F3-90D3-BE4CBB0DB74F}" type="pres">
      <dgm:prSet presAssocID="{B3C12D99-1AE4-4AA5-88E0-BC358A5500C1}" presName="rootConnector" presStyleLbl="node2" presStyleIdx="0" presStyleCnt="4"/>
      <dgm:spPr/>
    </dgm:pt>
    <dgm:pt modelId="{13123A0A-65E3-4A81-9A7E-C3AEE93C98C7}" type="pres">
      <dgm:prSet presAssocID="{B3C12D99-1AE4-4AA5-88E0-BC358A5500C1}" presName="hierChild4" presStyleCnt="0"/>
      <dgm:spPr/>
    </dgm:pt>
    <dgm:pt modelId="{4DAB68BA-8988-463E-AF97-7FD9325DAC1B}" type="pres">
      <dgm:prSet presAssocID="{B3C12D99-1AE4-4AA5-88E0-BC358A5500C1}" presName="hierChild5" presStyleCnt="0"/>
      <dgm:spPr/>
    </dgm:pt>
    <dgm:pt modelId="{A93C543F-037B-4645-8760-97B130AC3BCE}" type="pres">
      <dgm:prSet presAssocID="{27E29864-1868-4C75-A989-BCF7212A59EC}" presName="Name37" presStyleLbl="parChTrans1D2" presStyleIdx="1" presStyleCnt="4"/>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1" presStyleCnt="4">
        <dgm:presLayoutVars>
          <dgm:chPref val="3"/>
        </dgm:presLayoutVars>
      </dgm:prSet>
      <dgm:spPr>
        <a:solidFill>
          <a:srgbClr val="92D050"/>
        </a:solidFill>
      </dgm:spPr>
    </dgm:pt>
    <dgm:pt modelId="{CCEFA761-F94B-4ED4-9A8A-C4B0796EF845}" type="pres">
      <dgm:prSet presAssocID="{18115374-65A7-47D6-8246-CC58DD52FE2E}" presName="rootConnector" presStyleLbl="node2" presStyleIdx="1" presStyleCnt="4"/>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9A9C85A7-9FFE-4DD3-8E91-58D02C1F2F38}" type="pres">
      <dgm:prSet presAssocID="{C133992F-9FFB-484E-A7F3-0B1A52B4AE6D}" presName="Name37" presStyleLbl="parChTrans1D2" presStyleIdx="2" presStyleCnt="4"/>
      <dgm:spPr/>
    </dgm:pt>
    <dgm:pt modelId="{7330E55D-784A-4703-BA19-92BE1BF6CC8D}" type="pres">
      <dgm:prSet presAssocID="{9618525A-45C2-4D9F-84BE-22E912FD1167}" presName="hierRoot2" presStyleCnt="0">
        <dgm:presLayoutVars>
          <dgm:hierBranch val="init"/>
        </dgm:presLayoutVars>
      </dgm:prSet>
      <dgm:spPr/>
    </dgm:pt>
    <dgm:pt modelId="{D67BF3F0-A121-4606-8AA4-90264B4A6E70}" type="pres">
      <dgm:prSet presAssocID="{9618525A-45C2-4D9F-84BE-22E912FD1167}" presName="rootComposite" presStyleCnt="0"/>
      <dgm:spPr/>
    </dgm:pt>
    <dgm:pt modelId="{AEA74780-9302-43F3-9502-895D125CC9C3}" type="pres">
      <dgm:prSet presAssocID="{9618525A-45C2-4D9F-84BE-22E912FD1167}" presName="rootText" presStyleLbl="node2" presStyleIdx="2" presStyleCnt="4">
        <dgm:presLayoutVars>
          <dgm:chPref val="3"/>
        </dgm:presLayoutVars>
      </dgm:prSet>
      <dgm:spPr>
        <a:solidFill>
          <a:srgbClr val="92D050"/>
        </a:solidFill>
      </dgm:spPr>
    </dgm:pt>
    <dgm:pt modelId="{FBF89834-61E3-40F4-964B-919B3F7CC9BE}" type="pres">
      <dgm:prSet presAssocID="{9618525A-45C2-4D9F-84BE-22E912FD1167}" presName="rootConnector" presStyleLbl="node2" presStyleIdx="2" presStyleCnt="4"/>
      <dgm:spPr/>
    </dgm:pt>
    <dgm:pt modelId="{6DE2CA4F-5E41-4223-9BA5-61CCC3F57896}" type="pres">
      <dgm:prSet presAssocID="{9618525A-45C2-4D9F-84BE-22E912FD1167}" presName="hierChild4" presStyleCnt="0"/>
      <dgm:spPr/>
    </dgm:pt>
    <dgm:pt modelId="{5E905B7B-87EB-4DB4-9ACE-D0DF52D3F1C2}" type="pres">
      <dgm:prSet presAssocID="{9618525A-45C2-4D9F-84BE-22E912FD1167}" presName="hierChild5" presStyleCnt="0"/>
      <dgm:spPr/>
    </dgm:pt>
    <dgm:pt modelId="{15186184-5920-4DDC-8BC6-E2B48137E3EA}" type="pres">
      <dgm:prSet presAssocID="{1A682B68-A60F-4F83-8CE2-74B990BFE884}" presName="Name37" presStyleLbl="parChTrans1D2" presStyleIdx="3" presStyleCnt="4"/>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3" presStyleCnt="4">
        <dgm:presLayoutVars>
          <dgm:chPref val="3"/>
        </dgm:presLayoutVars>
      </dgm:prSet>
      <dgm:spPr>
        <a:solidFill>
          <a:srgbClr val="92D050"/>
        </a:solidFill>
      </dgm:spPr>
    </dgm:pt>
    <dgm:pt modelId="{A5962481-4E82-4B6B-8CD1-E57DD7305AA4}" type="pres">
      <dgm:prSet presAssocID="{522A5262-51D2-4F14-A4BB-2EF703FD345A}" presName="rootConnector" presStyleLbl="node2" presStyleIdx="3" presStyleCnt="4"/>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2F161A00-FD78-41E9-83A7-E175DB4BF9EB}" type="pres">
      <dgm:prSet presAssocID="{65927ACE-5AFF-4DB0-B680-C53E13217A77}" presName="hierChild3" presStyleCnt="0"/>
      <dgm:spPr/>
    </dgm:pt>
  </dgm:ptLst>
  <dgm:cxnLst>
    <dgm:cxn modelId="{59757D0D-386D-47FB-AF41-8EF7581D3352}" type="presOf" srcId="{65927ACE-5AFF-4DB0-B680-C53E13217A77}" destId="{1BA42103-36DB-4E2A-AD89-2823FD00720D}" srcOrd="0" destOrd="0" presId="urn:microsoft.com/office/officeart/2005/8/layout/orgChart1"/>
    <dgm:cxn modelId="{6ED7BE15-12B0-4596-999A-0B0342B8EF0C}" type="presOf" srcId="{9618525A-45C2-4D9F-84BE-22E912FD1167}" destId="{FBF89834-61E3-40F4-964B-919B3F7CC9BE}" srcOrd="1" destOrd="0" presId="urn:microsoft.com/office/officeart/2005/8/layout/orgChart1"/>
    <dgm:cxn modelId="{8DAA581B-1814-47FA-AA5B-ACE5DB8DA469}" type="presOf" srcId="{27E29864-1868-4C75-A989-BCF7212A59EC}" destId="{A93C543F-037B-4645-8760-97B130AC3BCE}" srcOrd="0" destOrd="0" presId="urn:microsoft.com/office/officeart/2005/8/layout/orgChart1"/>
    <dgm:cxn modelId="{C66FF11C-933A-4A2B-AFB9-5B77A7C3230B}" srcId="{65927ACE-5AFF-4DB0-B680-C53E13217A77}" destId="{18115374-65A7-47D6-8246-CC58DD52FE2E}" srcOrd="1" destOrd="0" parTransId="{27E29864-1868-4C75-A989-BCF7212A59EC}" sibTransId="{D17091CE-1F6A-4E60-A999-4D090968C452}"/>
    <dgm:cxn modelId="{9951431D-56DF-44F4-9352-5600303DC80B}" type="presOf" srcId="{B3C12D99-1AE4-4AA5-88E0-BC358A5500C1}" destId="{6C3B2547-F3C1-47F3-90D3-BE4CBB0DB74F}" srcOrd="1" destOrd="0" presId="urn:microsoft.com/office/officeart/2005/8/layout/orgChart1"/>
    <dgm:cxn modelId="{00E51D3B-7147-4A00-A226-F7D2DC9FBB8F}" type="presOf" srcId="{9618525A-45C2-4D9F-84BE-22E912FD1167}" destId="{AEA74780-9302-43F3-9502-895D125CC9C3}" srcOrd="0" destOrd="0" presId="urn:microsoft.com/office/officeart/2005/8/layout/orgChart1"/>
    <dgm:cxn modelId="{C7D0D993-8E11-416B-B53D-6C14D8411D4C}" type="presOf" srcId="{65927ACE-5AFF-4DB0-B680-C53E13217A77}" destId="{A1D06163-B50A-433A-B602-E931A029BAF4}" srcOrd="1" destOrd="0" presId="urn:microsoft.com/office/officeart/2005/8/layout/orgChart1"/>
    <dgm:cxn modelId="{1C394894-7C85-4C9D-BAB2-B57898429288}" srcId="{65927ACE-5AFF-4DB0-B680-C53E13217A77}" destId="{522A5262-51D2-4F14-A4BB-2EF703FD345A}" srcOrd="3" destOrd="0" parTransId="{1A682B68-A60F-4F83-8CE2-74B990BFE884}" sibTransId="{59EF9220-F871-43CC-8E63-82C6DAABC138}"/>
    <dgm:cxn modelId="{111D3E9D-7951-42D3-8968-B41C0D3B2E37}" type="presOf" srcId="{18115374-65A7-47D6-8246-CC58DD52FE2E}" destId="{CCEFA761-F94B-4ED4-9A8A-C4B0796EF845}" srcOrd="1" destOrd="0" presId="urn:microsoft.com/office/officeart/2005/8/layout/orgChart1"/>
    <dgm:cxn modelId="{2F9A26A4-DE39-4AB4-B48D-AB0B1D7C7F63}" type="presOf" srcId="{63351075-83C1-481A-8E88-1EAC439C7211}" destId="{07977434-B7A4-4605-A616-32BFC396C328}" srcOrd="0" destOrd="0" presId="urn:microsoft.com/office/officeart/2005/8/layout/orgChart1"/>
    <dgm:cxn modelId="{6D9F71A8-D286-42E1-833A-CD7B73975FF8}" type="presOf" srcId="{18115374-65A7-47D6-8246-CC58DD52FE2E}" destId="{4128FB24-96B3-477A-8AE7-D58661658883}" srcOrd="0" destOrd="0" presId="urn:microsoft.com/office/officeart/2005/8/layout/orgChart1"/>
    <dgm:cxn modelId="{CD6EC2AC-1B72-44EC-B296-800FF243331E}" srcId="{65927ACE-5AFF-4DB0-B680-C53E13217A77}" destId="{B3C12D99-1AE4-4AA5-88E0-BC358A5500C1}" srcOrd="0" destOrd="0" parTransId="{63351075-83C1-481A-8E88-1EAC439C7211}" sibTransId="{40673185-BC7C-42EF-80AB-F9FA9475E616}"/>
    <dgm:cxn modelId="{2E33D9C0-01EF-4C2B-93DB-0CEB1054177C}" type="presOf" srcId="{1A682B68-A60F-4F83-8CE2-74B990BFE884}" destId="{15186184-5920-4DDC-8BC6-E2B48137E3EA}"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F4A9B0D4-99AC-45CD-8D9F-DC1F374A4ABB}" srcId="{65927ACE-5AFF-4DB0-B680-C53E13217A77}" destId="{9618525A-45C2-4D9F-84BE-22E912FD1167}" srcOrd="2" destOrd="0" parTransId="{C133992F-9FFB-484E-A7F3-0B1A52B4AE6D}" sibTransId="{EB861C6B-DC3D-4CED-878C-C3CDF2869BC8}"/>
    <dgm:cxn modelId="{677C8CD5-7678-4784-8961-B4A588AAF120}" type="presOf" srcId="{C133992F-9FFB-484E-A7F3-0B1A52B4AE6D}" destId="{9A9C85A7-9FFE-4DD3-8E91-58D02C1F2F38}" srcOrd="0" destOrd="0" presId="urn:microsoft.com/office/officeart/2005/8/layout/orgChart1"/>
    <dgm:cxn modelId="{7A76EADA-BFB0-4A78-A418-7A985A06F2C3}" type="presOf" srcId="{522A5262-51D2-4F14-A4BB-2EF703FD345A}" destId="{A5962481-4E82-4B6B-8CD1-E57DD7305AA4}" srcOrd="1" destOrd="0" presId="urn:microsoft.com/office/officeart/2005/8/layout/orgChart1"/>
    <dgm:cxn modelId="{356255E0-BCE0-42A9-B73E-555ACBE831DF}" type="presOf" srcId="{522A5262-51D2-4F14-A4BB-2EF703FD345A}" destId="{324C71EA-F6D7-4DE1-83CB-D389186C2079}" srcOrd="0"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26E0DFFB-2A9D-48D0-BC79-C5C777838B70}" type="presOf" srcId="{B3C12D99-1AE4-4AA5-88E0-BC358A5500C1}" destId="{F6CCD5B8-032A-4308-A860-4EAFF7A83E5E}" srcOrd="0" destOrd="0" presId="urn:microsoft.com/office/officeart/2005/8/layout/orgChart1"/>
    <dgm:cxn modelId="{5A756CF8-AB66-4039-AC05-608DEAE9E462}" type="presParOf" srcId="{63F61A09-335B-4298-9569-457C1E6E5749}" destId="{E4F061DB-EF73-4CFF-BEAF-FBD59625750C}" srcOrd="0" destOrd="0" presId="urn:microsoft.com/office/officeart/2005/8/layout/orgChart1"/>
    <dgm:cxn modelId="{56061C57-9914-4C4B-954A-8394E069C94F}" type="presParOf" srcId="{E4F061DB-EF73-4CFF-BEAF-FBD59625750C}" destId="{A9B7E6A9-4CAE-4ECE-BD3D-B3DD17CE4AAD}" srcOrd="0" destOrd="0" presId="urn:microsoft.com/office/officeart/2005/8/layout/orgChart1"/>
    <dgm:cxn modelId="{2A26C87F-D2E4-4F72-91C3-EDED382C9578}" type="presParOf" srcId="{A9B7E6A9-4CAE-4ECE-BD3D-B3DD17CE4AAD}" destId="{1BA42103-36DB-4E2A-AD89-2823FD00720D}" srcOrd="0" destOrd="0" presId="urn:microsoft.com/office/officeart/2005/8/layout/orgChart1"/>
    <dgm:cxn modelId="{8AE1874A-34A1-4A53-9BFD-6E3184A23AF6}" type="presParOf" srcId="{A9B7E6A9-4CAE-4ECE-BD3D-B3DD17CE4AAD}" destId="{A1D06163-B50A-433A-B602-E931A029BAF4}" srcOrd="1" destOrd="0" presId="urn:microsoft.com/office/officeart/2005/8/layout/orgChart1"/>
    <dgm:cxn modelId="{F642602A-E780-47EA-B14E-9AC0BCD13022}" type="presParOf" srcId="{E4F061DB-EF73-4CFF-BEAF-FBD59625750C}" destId="{ECEB155C-26A2-4154-B92D-27D902E75B44}" srcOrd="1" destOrd="0" presId="urn:microsoft.com/office/officeart/2005/8/layout/orgChart1"/>
    <dgm:cxn modelId="{75AC46E3-7DA7-4801-A256-DB7C6BFC16FA}" type="presParOf" srcId="{ECEB155C-26A2-4154-B92D-27D902E75B44}" destId="{07977434-B7A4-4605-A616-32BFC396C328}" srcOrd="0" destOrd="0" presId="urn:microsoft.com/office/officeart/2005/8/layout/orgChart1"/>
    <dgm:cxn modelId="{1C80D237-C30E-4417-AC86-23EDE3D3F887}" type="presParOf" srcId="{ECEB155C-26A2-4154-B92D-27D902E75B44}" destId="{7293DEC5-9DB7-4DC1-BA50-DB1C2AC4E212}" srcOrd="1" destOrd="0" presId="urn:microsoft.com/office/officeart/2005/8/layout/orgChart1"/>
    <dgm:cxn modelId="{621BCA00-AAF3-4B5D-A97F-7A3A01BB338A}" type="presParOf" srcId="{7293DEC5-9DB7-4DC1-BA50-DB1C2AC4E212}" destId="{1611B80D-A452-43AC-AAC3-26DEF86C4656}" srcOrd="0" destOrd="0" presId="urn:microsoft.com/office/officeart/2005/8/layout/orgChart1"/>
    <dgm:cxn modelId="{F9DA5013-02C1-4D56-9B1A-03B529A69BC1}" type="presParOf" srcId="{1611B80D-A452-43AC-AAC3-26DEF86C4656}" destId="{F6CCD5B8-032A-4308-A860-4EAFF7A83E5E}" srcOrd="0" destOrd="0" presId="urn:microsoft.com/office/officeart/2005/8/layout/orgChart1"/>
    <dgm:cxn modelId="{CEE8BC6B-EAFA-487C-822B-A22F2E2DD9BD}" type="presParOf" srcId="{1611B80D-A452-43AC-AAC3-26DEF86C4656}" destId="{6C3B2547-F3C1-47F3-90D3-BE4CBB0DB74F}" srcOrd="1" destOrd="0" presId="urn:microsoft.com/office/officeart/2005/8/layout/orgChart1"/>
    <dgm:cxn modelId="{04BD82AA-0019-4388-BAFB-22D551055D6D}" type="presParOf" srcId="{7293DEC5-9DB7-4DC1-BA50-DB1C2AC4E212}" destId="{13123A0A-65E3-4A81-9A7E-C3AEE93C98C7}" srcOrd="1" destOrd="0" presId="urn:microsoft.com/office/officeart/2005/8/layout/orgChart1"/>
    <dgm:cxn modelId="{B0C81005-64E3-4153-968C-D831EB8C7386}" type="presParOf" srcId="{7293DEC5-9DB7-4DC1-BA50-DB1C2AC4E212}" destId="{4DAB68BA-8988-463E-AF97-7FD9325DAC1B}" srcOrd="2" destOrd="0" presId="urn:microsoft.com/office/officeart/2005/8/layout/orgChart1"/>
    <dgm:cxn modelId="{FC2A0221-BF9F-4DB7-B6E0-8FB73AEFA737}" type="presParOf" srcId="{ECEB155C-26A2-4154-B92D-27D902E75B44}" destId="{A93C543F-037B-4645-8760-97B130AC3BCE}" srcOrd="2" destOrd="0" presId="urn:microsoft.com/office/officeart/2005/8/layout/orgChart1"/>
    <dgm:cxn modelId="{8EC62A76-DA5D-46BC-95C0-FE622957936A}" type="presParOf" srcId="{ECEB155C-26A2-4154-B92D-27D902E75B44}" destId="{25592907-0BBD-4BD6-A2E6-4861C3C21226}" srcOrd="3" destOrd="0" presId="urn:microsoft.com/office/officeart/2005/8/layout/orgChart1"/>
    <dgm:cxn modelId="{FEF3F1DC-0D96-4BEC-84A8-9D5769282897}" type="presParOf" srcId="{25592907-0BBD-4BD6-A2E6-4861C3C21226}" destId="{37937E76-ED34-4757-868F-57869447B8FD}" srcOrd="0" destOrd="0" presId="urn:microsoft.com/office/officeart/2005/8/layout/orgChart1"/>
    <dgm:cxn modelId="{C991DFB6-EAC4-4A89-8FB3-FD92D270AC15}" type="presParOf" srcId="{37937E76-ED34-4757-868F-57869447B8FD}" destId="{4128FB24-96B3-477A-8AE7-D58661658883}" srcOrd="0" destOrd="0" presId="urn:microsoft.com/office/officeart/2005/8/layout/orgChart1"/>
    <dgm:cxn modelId="{FDDA7A9D-A7C4-41E6-8384-6A6E268DE906}" type="presParOf" srcId="{37937E76-ED34-4757-868F-57869447B8FD}" destId="{CCEFA761-F94B-4ED4-9A8A-C4B0796EF845}" srcOrd="1" destOrd="0" presId="urn:microsoft.com/office/officeart/2005/8/layout/orgChart1"/>
    <dgm:cxn modelId="{DC0F1620-4195-428D-9AE4-7C9D985B3054}" type="presParOf" srcId="{25592907-0BBD-4BD6-A2E6-4861C3C21226}" destId="{0B86F4A5-2942-4BC7-9928-85519B5C7856}" srcOrd="1" destOrd="0" presId="urn:microsoft.com/office/officeart/2005/8/layout/orgChart1"/>
    <dgm:cxn modelId="{36C7249D-FBD8-40EC-A351-A8021380B402}" type="presParOf" srcId="{25592907-0BBD-4BD6-A2E6-4861C3C21226}" destId="{1B8DEE78-6BEC-4181-ABEE-3DB99ADAA3E2}" srcOrd="2" destOrd="0" presId="urn:microsoft.com/office/officeart/2005/8/layout/orgChart1"/>
    <dgm:cxn modelId="{B3F3D9AD-C5DC-4665-A364-6C906A250A5D}" type="presParOf" srcId="{ECEB155C-26A2-4154-B92D-27D902E75B44}" destId="{9A9C85A7-9FFE-4DD3-8E91-58D02C1F2F38}" srcOrd="4" destOrd="0" presId="urn:microsoft.com/office/officeart/2005/8/layout/orgChart1"/>
    <dgm:cxn modelId="{12B6CCE9-F6E6-4018-B97D-9FA3083499D0}" type="presParOf" srcId="{ECEB155C-26A2-4154-B92D-27D902E75B44}" destId="{7330E55D-784A-4703-BA19-92BE1BF6CC8D}" srcOrd="5" destOrd="0" presId="urn:microsoft.com/office/officeart/2005/8/layout/orgChart1"/>
    <dgm:cxn modelId="{562F526D-1E7E-4D95-BFC8-36D781FC28D9}" type="presParOf" srcId="{7330E55D-784A-4703-BA19-92BE1BF6CC8D}" destId="{D67BF3F0-A121-4606-8AA4-90264B4A6E70}" srcOrd="0" destOrd="0" presId="urn:microsoft.com/office/officeart/2005/8/layout/orgChart1"/>
    <dgm:cxn modelId="{E3DAB764-533E-42F1-9D58-5248E8CD1CB5}" type="presParOf" srcId="{D67BF3F0-A121-4606-8AA4-90264B4A6E70}" destId="{AEA74780-9302-43F3-9502-895D125CC9C3}" srcOrd="0" destOrd="0" presId="urn:microsoft.com/office/officeart/2005/8/layout/orgChart1"/>
    <dgm:cxn modelId="{E41B94BC-00F5-48DD-81E7-DAE059BE6014}" type="presParOf" srcId="{D67BF3F0-A121-4606-8AA4-90264B4A6E70}" destId="{FBF89834-61E3-40F4-964B-919B3F7CC9BE}" srcOrd="1" destOrd="0" presId="urn:microsoft.com/office/officeart/2005/8/layout/orgChart1"/>
    <dgm:cxn modelId="{E7F3DD93-64D9-459F-B485-9B63AA7DD26D}" type="presParOf" srcId="{7330E55D-784A-4703-BA19-92BE1BF6CC8D}" destId="{6DE2CA4F-5E41-4223-9BA5-61CCC3F57896}" srcOrd="1" destOrd="0" presId="urn:microsoft.com/office/officeart/2005/8/layout/orgChart1"/>
    <dgm:cxn modelId="{CF423B4B-2330-4903-B165-30C89F5399F5}" type="presParOf" srcId="{7330E55D-784A-4703-BA19-92BE1BF6CC8D}" destId="{5E905B7B-87EB-4DB4-9ACE-D0DF52D3F1C2}" srcOrd="2" destOrd="0" presId="urn:microsoft.com/office/officeart/2005/8/layout/orgChart1"/>
    <dgm:cxn modelId="{EC6C2366-DEC4-4987-A775-D45D0EB8BA84}" type="presParOf" srcId="{ECEB155C-26A2-4154-B92D-27D902E75B44}" destId="{15186184-5920-4DDC-8BC6-E2B48137E3EA}" srcOrd="6" destOrd="0" presId="urn:microsoft.com/office/officeart/2005/8/layout/orgChart1"/>
    <dgm:cxn modelId="{48F20E68-EC85-4C3A-8C52-F80FC66AD53F}" type="presParOf" srcId="{ECEB155C-26A2-4154-B92D-27D902E75B44}" destId="{70E00EB9-93C7-4FBB-8A5F-2FA2028EA514}" srcOrd="7" destOrd="0" presId="urn:microsoft.com/office/officeart/2005/8/layout/orgChart1"/>
    <dgm:cxn modelId="{A9F6DB9A-5475-47B6-9055-07D458D0C88B}" type="presParOf" srcId="{70E00EB9-93C7-4FBB-8A5F-2FA2028EA514}" destId="{6EE71518-E952-436E-BDE2-76A47BEBA3A5}" srcOrd="0" destOrd="0" presId="urn:microsoft.com/office/officeart/2005/8/layout/orgChart1"/>
    <dgm:cxn modelId="{3AD8812F-D0F4-45E3-AE61-E6D20E4266E2}" type="presParOf" srcId="{6EE71518-E952-436E-BDE2-76A47BEBA3A5}" destId="{324C71EA-F6D7-4DE1-83CB-D389186C2079}" srcOrd="0" destOrd="0" presId="urn:microsoft.com/office/officeart/2005/8/layout/orgChart1"/>
    <dgm:cxn modelId="{7FDC6862-1688-4B99-AAFA-51F5905135E1}" type="presParOf" srcId="{6EE71518-E952-436E-BDE2-76A47BEBA3A5}" destId="{A5962481-4E82-4B6B-8CD1-E57DD7305AA4}" srcOrd="1" destOrd="0" presId="urn:microsoft.com/office/officeart/2005/8/layout/orgChart1"/>
    <dgm:cxn modelId="{9AD3C947-2A0C-4400-A27F-B1F28472C28C}" type="presParOf" srcId="{70E00EB9-93C7-4FBB-8A5F-2FA2028EA514}" destId="{80EC0585-1127-4815-969A-BF0702C87E0C}" srcOrd="1" destOrd="0" presId="urn:microsoft.com/office/officeart/2005/8/layout/orgChart1"/>
    <dgm:cxn modelId="{6C6E44BA-83D0-4122-BDE3-D543608BF262}" type="presParOf" srcId="{70E00EB9-93C7-4FBB-8A5F-2FA2028EA514}" destId="{B0586ADA-9798-4B04-BA20-EBC065B033BC}" srcOrd="2" destOrd="0" presId="urn:microsoft.com/office/officeart/2005/8/layout/orgChart1"/>
    <dgm:cxn modelId="{696003D0-DCE7-47DB-B727-808E0913A20F}"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dgm:spPr>
        <a:solidFill>
          <a:schemeClr val="accent5">
            <a:lumMod val="75000"/>
          </a:schemeClr>
        </a:solidFill>
      </dgm:spPr>
      <dgm:t>
        <a:bodyPr/>
        <a:lstStyle/>
        <a:p>
          <a:pPr algn="ctr" rtl="0">
            <a:lnSpc>
              <a:spcPct val="90000"/>
            </a:lnSpc>
          </a:pPr>
          <a:r>
            <a:rPr lang="en-GB" sz="3200" dirty="0">
              <a:solidFill>
                <a:srgbClr val="FFFFFF"/>
              </a:solidFill>
              <a:latin typeface="Franklin Gothic Demi"/>
              <a:ea typeface="+mn-ea"/>
              <a:cs typeface="+mn-cs"/>
            </a:rPr>
            <a:t> Limitations </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18115374-65A7-47D6-8246-CC58DD52FE2E}">
      <dgm:prSet phldrT="[Text]" phldr="0"/>
      <dgm:spPr>
        <a:solidFill>
          <a:schemeClr val="accent5">
            <a:lumMod val="75000"/>
          </a:schemeClr>
        </a:solidFill>
      </dgm:spPr>
      <dgm:t>
        <a:bodyPr/>
        <a:lstStyle/>
        <a:p>
          <a:pPr algn="ctr" rtl="0">
            <a:lnSpc>
              <a:spcPct val="90000"/>
            </a:lnSpc>
          </a:pPr>
          <a:r>
            <a:rPr lang="en-GB" sz="3200">
              <a:solidFill>
                <a:srgbClr val="FFFFFF"/>
              </a:solidFill>
              <a:latin typeface="Franklin Gothic Book"/>
              <a:ea typeface="+mn-ea"/>
              <a:cs typeface="+mn-cs"/>
            </a:rPr>
            <a:t>Internet access </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522A5262-51D2-4F14-A4BB-2EF703FD345A}">
      <dgm:prSet phldrT="[Text]" phldr="0"/>
      <dgm:spPr>
        <a:solidFill>
          <a:schemeClr val="accent5">
            <a:lumMod val="75000"/>
          </a:schemeClr>
        </a:solidFill>
      </dgm:spPr>
      <dgm:t>
        <a:bodyPr/>
        <a:lstStyle/>
        <a:p>
          <a:pPr algn="ctr" rtl="0">
            <a:lnSpc>
              <a:spcPct val="90000"/>
            </a:lnSpc>
          </a:pPr>
          <a:r>
            <a:rPr lang="en-GB" sz="3200">
              <a:solidFill>
                <a:srgbClr val="FFFFFF"/>
              </a:solidFill>
              <a:latin typeface="Franklin Gothic Book"/>
              <a:ea typeface="+mn-ea"/>
              <a:cs typeface="+mn-cs"/>
            </a:rPr>
            <a:t>Digital skill</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98800AA9-9019-4825-9E22-C26D35DC8618}">
      <dgm:prSet phldr="0"/>
      <dgm:spPr/>
      <dgm:t>
        <a:bodyPr/>
        <a:lstStyle/>
        <a:p>
          <a:pPr algn="ctr" rtl="0">
            <a:lnSpc>
              <a:spcPct val="90000"/>
            </a:lnSpc>
          </a:pPr>
          <a:r>
            <a:rPr lang="en-GB" sz="3200">
              <a:solidFill>
                <a:srgbClr val="FFFFFF"/>
              </a:solidFill>
              <a:latin typeface="Franklin Gothic Book"/>
              <a:ea typeface="+mn-ea"/>
              <a:cs typeface="+mn-cs"/>
            </a:rPr>
            <a:t> Paid Subscriptions</a:t>
          </a:r>
        </a:p>
      </dgm:t>
    </dgm:pt>
    <dgm:pt modelId="{403BA682-C7EE-4DCA-8D9B-807FFBEE1088}" type="parTrans" cxnId="{D9B10ED2-ACE5-4AEC-B80A-1F2A7599E3B3}">
      <dgm:prSet/>
      <dgm:spPr/>
      <dgm:t>
        <a:bodyPr/>
        <a:lstStyle/>
        <a:p>
          <a:endParaRPr lang="en-GB"/>
        </a:p>
      </dgm:t>
    </dgm:pt>
    <dgm:pt modelId="{2299E361-F214-4EB6-A4F5-7B1C9091205F}" type="sibTrans" cxnId="{D9B10ED2-ACE5-4AEC-B80A-1F2A7599E3B3}">
      <dgm:prSet/>
      <dgm:spPr/>
      <dgm:t>
        <a:bodyPr/>
        <a:lstStyle/>
        <a:p>
          <a:endParaRPr lang="en-GB"/>
        </a:p>
      </dgm:t>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A93C543F-037B-4645-8760-97B130AC3BCE}" type="pres">
      <dgm:prSet presAssocID="{27E29864-1868-4C75-A989-BCF7212A59EC}" presName="Name37" presStyleLbl="parChTrans1D2" presStyleIdx="0" presStyleCnt="3"/>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0" presStyleCnt="3">
        <dgm:presLayoutVars>
          <dgm:chPref val="3"/>
        </dgm:presLayoutVars>
      </dgm:prSet>
      <dgm:spPr/>
    </dgm:pt>
    <dgm:pt modelId="{CCEFA761-F94B-4ED4-9A8A-C4B0796EF845}" type="pres">
      <dgm:prSet presAssocID="{18115374-65A7-47D6-8246-CC58DD52FE2E}" presName="rootConnector" presStyleLbl="node2" presStyleIdx="0" presStyleCnt="3"/>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15186184-5920-4DDC-8BC6-E2B48137E3EA}" type="pres">
      <dgm:prSet presAssocID="{1A682B68-A60F-4F83-8CE2-74B990BFE884}" presName="Name37" presStyleLbl="parChTrans1D2" presStyleIdx="1" presStyleCnt="3"/>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1" presStyleCnt="3">
        <dgm:presLayoutVars>
          <dgm:chPref val="3"/>
        </dgm:presLayoutVars>
      </dgm:prSet>
      <dgm:spPr/>
    </dgm:pt>
    <dgm:pt modelId="{A5962481-4E82-4B6B-8CD1-E57DD7305AA4}" type="pres">
      <dgm:prSet presAssocID="{522A5262-51D2-4F14-A4BB-2EF703FD345A}" presName="rootConnector" presStyleLbl="node2" presStyleIdx="1" presStyleCnt="3"/>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D40CC1AB-5B27-49D3-B707-352A13C151F9}" type="pres">
      <dgm:prSet presAssocID="{403BA682-C7EE-4DCA-8D9B-807FFBEE1088}" presName="Name37" presStyleLbl="parChTrans1D2" presStyleIdx="2" presStyleCnt="3"/>
      <dgm:spPr/>
    </dgm:pt>
    <dgm:pt modelId="{98EDF06C-4128-4CED-B087-85344269C45F}" type="pres">
      <dgm:prSet presAssocID="{98800AA9-9019-4825-9E22-C26D35DC8618}" presName="hierRoot2" presStyleCnt="0">
        <dgm:presLayoutVars>
          <dgm:hierBranch val="init"/>
        </dgm:presLayoutVars>
      </dgm:prSet>
      <dgm:spPr/>
    </dgm:pt>
    <dgm:pt modelId="{587A1767-C8C6-489B-AC64-0DC00A5DC70E}" type="pres">
      <dgm:prSet presAssocID="{98800AA9-9019-4825-9E22-C26D35DC8618}" presName="rootComposite" presStyleCnt="0"/>
      <dgm:spPr/>
    </dgm:pt>
    <dgm:pt modelId="{88C70092-1817-4103-8A14-29DD5409D53A}" type="pres">
      <dgm:prSet presAssocID="{98800AA9-9019-4825-9E22-C26D35DC8618}" presName="rootText" presStyleLbl="node2" presStyleIdx="2" presStyleCnt="3">
        <dgm:presLayoutVars>
          <dgm:chPref val="3"/>
        </dgm:presLayoutVars>
      </dgm:prSet>
      <dgm:spPr>
        <a:solidFill>
          <a:schemeClr val="accent5">
            <a:lumMod val="75000"/>
          </a:schemeClr>
        </a:solidFill>
      </dgm:spPr>
    </dgm:pt>
    <dgm:pt modelId="{F6E0937F-DBBA-432D-A24C-2DF3D12AC123}" type="pres">
      <dgm:prSet presAssocID="{98800AA9-9019-4825-9E22-C26D35DC8618}" presName="rootConnector" presStyleLbl="node2" presStyleIdx="2" presStyleCnt="3"/>
      <dgm:spPr/>
    </dgm:pt>
    <dgm:pt modelId="{F635186F-1E8E-4085-B54B-BD4E7061379E}" type="pres">
      <dgm:prSet presAssocID="{98800AA9-9019-4825-9E22-C26D35DC8618}" presName="hierChild4" presStyleCnt="0"/>
      <dgm:spPr/>
    </dgm:pt>
    <dgm:pt modelId="{59657FE4-CD67-457E-9116-D96A0065A267}" type="pres">
      <dgm:prSet presAssocID="{98800AA9-9019-4825-9E22-C26D35DC8618}" presName="hierChild5" presStyleCnt="0"/>
      <dgm:spPr/>
    </dgm:pt>
    <dgm:pt modelId="{2F161A00-FD78-41E9-83A7-E175DB4BF9EB}" type="pres">
      <dgm:prSet presAssocID="{65927ACE-5AFF-4DB0-B680-C53E13217A77}" presName="hierChild3" presStyleCnt="0"/>
      <dgm:spPr/>
    </dgm:pt>
  </dgm:ptLst>
  <dgm:cxnLst>
    <dgm:cxn modelId="{2340DC01-789B-4D9C-A571-FCC76C6C8DD7}" type="presOf" srcId="{522A5262-51D2-4F14-A4BB-2EF703FD345A}" destId="{324C71EA-F6D7-4DE1-83CB-D389186C2079}" srcOrd="0" destOrd="0" presId="urn:microsoft.com/office/officeart/2005/8/layout/orgChart1"/>
    <dgm:cxn modelId="{6107A50B-97A6-4289-8771-360148C957DC}" type="presOf" srcId="{27E29864-1868-4C75-A989-BCF7212A59EC}" destId="{A93C543F-037B-4645-8760-97B130AC3BCE}" srcOrd="0" destOrd="0" presId="urn:microsoft.com/office/officeart/2005/8/layout/orgChart1"/>
    <dgm:cxn modelId="{C66FF11C-933A-4A2B-AFB9-5B77A7C3230B}" srcId="{65927ACE-5AFF-4DB0-B680-C53E13217A77}" destId="{18115374-65A7-47D6-8246-CC58DD52FE2E}" srcOrd="0" destOrd="0" parTransId="{27E29864-1868-4C75-A989-BCF7212A59EC}" sibTransId="{D17091CE-1F6A-4E60-A999-4D090968C452}"/>
    <dgm:cxn modelId="{7BB5CF1E-D07E-4617-B24E-48E8B112C912}" type="presOf" srcId="{403BA682-C7EE-4DCA-8D9B-807FFBEE1088}" destId="{D40CC1AB-5B27-49D3-B707-352A13C151F9}" srcOrd="0" destOrd="0" presId="urn:microsoft.com/office/officeart/2005/8/layout/orgChart1"/>
    <dgm:cxn modelId="{3CEBAA3D-E77F-4218-B15E-EBED5948FE7C}" type="presOf" srcId="{65927ACE-5AFF-4DB0-B680-C53E13217A77}" destId="{A1D06163-B50A-433A-B602-E931A029BAF4}" srcOrd="1" destOrd="0" presId="urn:microsoft.com/office/officeart/2005/8/layout/orgChart1"/>
    <dgm:cxn modelId="{C7871F4A-9E78-48CC-BA88-9DE21B3EAC4D}" type="presOf" srcId="{18115374-65A7-47D6-8246-CC58DD52FE2E}" destId="{4128FB24-96B3-477A-8AE7-D58661658883}" srcOrd="0" destOrd="0" presId="urn:microsoft.com/office/officeart/2005/8/layout/orgChart1"/>
    <dgm:cxn modelId="{E8705C6C-F024-458D-A50B-3284B455167E}" type="presOf" srcId="{98800AA9-9019-4825-9E22-C26D35DC8618}" destId="{F6E0937F-DBBA-432D-A24C-2DF3D12AC123}" srcOrd="1" destOrd="0" presId="urn:microsoft.com/office/officeart/2005/8/layout/orgChart1"/>
    <dgm:cxn modelId="{F642FB8C-82A1-40BB-BB82-0FBBAFE67B55}" type="presOf" srcId="{98800AA9-9019-4825-9E22-C26D35DC8618}" destId="{88C70092-1817-4103-8A14-29DD5409D53A}" srcOrd="0" destOrd="0" presId="urn:microsoft.com/office/officeart/2005/8/layout/orgChart1"/>
    <dgm:cxn modelId="{8057F98F-9E2F-44EC-AF33-3C158FAB9AFD}" type="presOf" srcId="{1A682B68-A60F-4F83-8CE2-74B990BFE884}" destId="{15186184-5920-4DDC-8BC6-E2B48137E3EA}" srcOrd="0" destOrd="0" presId="urn:microsoft.com/office/officeart/2005/8/layout/orgChart1"/>
    <dgm:cxn modelId="{1C394894-7C85-4C9D-BAB2-B57898429288}" srcId="{65927ACE-5AFF-4DB0-B680-C53E13217A77}" destId="{522A5262-51D2-4F14-A4BB-2EF703FD345A}" srcOrd="1" destOrd="0" parTransId="{1A682B68-A60F-4F83-8CE2-74B990BFE884}" sibTransId="{59EF9220-F871-43CC-8E63-82C6DAABC138}"/>
    <dgm:cxn modelId="{23D7F6BD-CEF9-49E9-9454-48CEB283EAC1}" type="presOf" srcId="{65927ACE-5AFF-4DB0-B680-C53E13217A77}" destId="{1BA42103-36DB-4E2A-AD89-2823FD00720D}"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D9B10ED2-ACE5-4AEC-B80A-1F2A7599E3B3}" srcId="{65927ACE-5AFF-4DB0-B680-C53E13217A77}" destId="{98800AA9-9019-4825-9E22-C26D35DC8618}" srcOrd="2" destOrd="0" parTransId="{403BA682-C7EE-4DCA-8D9B-807FFBEE1088}" sibTransId="{2299E361-F214-4EB6-A4F5-7B1C9091205F}"/>
    <dgm:cxn modelId="{E8D22DE6-6794-42FE-AEA2-8C5FC245E77E}" type="presOf" srcId="{18115374-65A7-47D6-8246-CC58DD52FE2E}" destId="{CCEFA761-F94B-4ED4-9A8A-C4B0796EF845}"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7059C6F5-068E-4E72-9844-CF8C61647CDB}" type="presOf" srcId="{522A5262-51D2-4F14-A4BB-2EF703FD345A}" destId="{A5962481-4E82-4B6B-8CD1-E57DD7305AA4}" srcOrd="1" destOrd="0" presId="urn:microsoft.com/office/officeart/2005/8/layout/orgChart1"/>
    <dgm:cxn modelId="{DC96A883-F477-4467-A7B1-BFBAB4A5157E}" type="presParOf" srcId="{63F61A09-335B-4298-9569-457C1E6E5749}" destId="{E4F061DB-EF73-4CFF-BEAF-FBD59625750C}" srcOrd="0" destOrd="0" presId="urn:microsoft.com/office/officeart/2005/8/layout/orgChart1"/>
    <dgm:cxn modelId="{6DFDEA31-325B-4CC4-A510-23A23146426E}" type="presParOf" srcId="{E4F061DB-EF73-4CFF-BEAF-FBD59625750C}" destId="{A9B7E6A9-4CAE-4ECE-BD3D-B3DD17CE4AAD}" srcOrd="0" destOrd="0" presId="urn:microsoft.com/office/officeart/2005/8/layout/orgChart1"/>
    <dgm:cxn modelId="{4443BC84-3F0D-4E26-A5D4-51C935C3D190}" type="presParOf" srcId="{A9B7E6A9-4CAE-4ECE-BD3D-B3DD17CE4AAD}" destId="{1BA42103-36DB-4E2A-AD89-2823FD00720D}" srcOrd="0" destOrd="0" presId="urn:microsoft.com/office/officeart/2005/8/layout/orgChart1"/>
    <dgm:cxn modelId="{CAB589A5-E5ED-4E99-B00E-1E9810A81B19}" type="presParOf" srcId="{A9B7E6A9-4CAE-4ECE-BD3D-B3DD17CE4AAD}" destId="{A1D06163-B50A-433A-B602-E931A029BAF4}" srcOrd="1" destOrd="0" presId="urn:microsoft.com/office/officeart/2005/8/layout/orgChart1"/>
    <dgm:cxn modelId="{B7A7A583-584A-4A4F-A494-3A1281D080DE}" type="presParOf" srcId="{E4F061DB-EF73-4CFF-BEAF-FBD59625750C}" destId="{ECEB155C-26A2-4154-B92D-27D902E75B44}" srcOrd="1" destOrd="0" presId="urn:microsoft.com/office/officeart/2005/8/layout/orgChart1"/>
    <dgm:cxn modelId="{9827E945-0B80-431B-AE70-7B7D58D80976}" type="presParOf" srcId="{ECEB155C-26A2-4154-B92D-27D902E75B44}" destId="{A93C543F-037B-4645-8760-97B130AC3BCE}" srcOrd="0" destOrd="0" presId="urn:microsoft.com/office/officeart/2005/8/layout/orgChart1"/>
    <dgm:cxn modelId="{D2531A5C-9F71-4671-B812-21966F2AACD6}" type="presParOf" srcId="{ECEB155C-26A2-4154-B92D-27D902E75B44}" destId="{25592907-0BBD-4BD6-A2E6-4861C3C21226}" srcOrd="1" destOrd="0" presId="urn:microsoft.com/office/officeart/2005/8/layout/orgChart1"/>
    <dgm:cxn modelId="{F99927F7-B24D-4013-A9E4-C5331512CEA4}" type="presParOf" srcId="{25592907-0BBD-4BD6-A2E6-4861C3C21226}" destId="{37937E76-ED34-4757-868F-57869447B8FD}" srcOrd="0" destOrd="0" presId="urn:microsoft.com/office/officeart/2005/8/layout/orgChart1"/>
    <dgm:cxn modelId="{CE6D0D10-76A8-47CD-9BA6-50D0BB57E908}" type="presParOf" srcId="{37937E76-ED34-4757-868F-57869447B8FD}" destId="{4128FB24-96B3-477A-8AE7-D58661658883}" srcOrd="0" destOrd="0" presId="urn:microsoft.com/office/officeart/2005/8/layout/orgChart1"/>
    <dgm:cxn modelId="{3E1179C4-C3D6-48E6-B27E-377977FDD306}" type="presParOf" srcId="{37937E76-ED34-4757-868F-57869447B8FD}" destId="{CCEFA761-F94B-4ED4-9A8A-C4B0796EF845}" srcOrd="1" destOrd="0" presId="urn:microsoft.com/office/officeart/2005/8/layout/orgChart1"/>
    <dgm:cxn modelId="{34D59658-3694-40AC-97A0-8BF0972C4A96}" type="presParOf" srcId="{25592907-0BBD-4BD6-A2E6-4861C3C21226}" destId="{0B86F4A5-2942-4BC7-9928-85519B5C7856}" srcOrd="1" destOrd="0" presId="urn:microsoft.com/office/officeart/2005/8/layout/orgChart1"/>
    <dgm:cxn modelId="{A963C8D0-EC5F-4A40-B783-574570F4C505}" type="presParOf" srcId="{25592907-0BBD-4BD6-A2E6-4861C3C21226}" destId="{1B8DEE78-6BEC-4181-ABEE-3DB99ADAA3E2}" srcOrd="2" destOrd="0" presId="urn:microsoft.com/office/officeart/2005/8/layout/orgChart1"/>
    <dgm:cxn modelId="{90E0ECD9-773F-468F-81D8-E5A65D0A973E}" type="presParOf" srcId="{ECEB155C-26A2-4154-B92D-27D902E75B44}" destId="{15186184-5920-4DDC-8BC6-E2B48137E3EA}" srcOrd="2" destOrd="0" presId="urn:microsoft.com/office/officeart/2005/8/layout/orgChart1"/>
    <dgm:cxn modelId="{3AF2E635-39CD-4A0B-85A0-89BC0742CDCF}" type="presParOf" srcId="{ECEB155C-26A2-4154-B92D-27D902E75B44}" destId="{70E00EB9-93C7-4FBB-8A5F-2FA2028EA514}" srcOrd="3" destOrd="0" presId="urn:microsoft.com/office/officeart/2005/8/layout/orgChart1"/>
    <dgm:cxn modelId="{13E034FC-A13C-4B6D-AE2A-E17208CD10B7}" type="presParOf" srcId="{70E00EB9-93C7-4FBB-8A5F-2FA2028EA514}" destId="{6EE71518-E952-436E-BDE2-76A47BEBA3A5}" srcOrd="0" destOrd="0" presId="urn:microsoft.com/office/officeart/2005/8/layout/orgChart1"/>
    <dgm:cxn modelId="{FC550970-FED3-4DD1-9D82-8F062C777AC4}" type="presParOf" srcId="{6EE71518-E952-436E-BDE2-76A47BEBA3A5}" destId="{324C71EA-F6D7-4DE1-83CB-D389186C2079}" srcOrd="0" destOrd="0" presId="urn:microsoft.com/office/officeart/2005/8/layout/orgChart1"/>
    <dgm:cxn modelId="{CEC8A1E5-3056-43D9-80DF-202500650454}" type="presParOf" srcId="{6EE71518-E952-436E-BDE2-76A47BEBA3A5}" destId="{A5962481-4E82-4B6B-8CD1-E57DD7305AA4}" srcOrd="1" destOrd="0" presId="urn:microsoft.com/office/officeart/2005/8/layout/orgChart1"/>
    <dgm:cxn modelId="{B2B831F2-6691-450B-B5E7-69813B845DE0}" type="presParOf" srcId="{70E00EB9-93C7-4FBB-8A5F-2FA2028EA514}" destId="{80EC0585-1127-4815-969A-BF0702C87E0C}" srcOrd="1" destOrd="0" presId="urn:microsoft.com/office/officeart/2005/8/layout/orgChart1"/>
    <dgm:cxn modelId="{89172C9A-30F4-441D-B6A6-C6A9E8BC6882}" type="presParOf" srcId="{70E00EB9-93C7-4FBB-8A5F-2FA2028EA514}" destId="{B0586ADA-9798-4B04-BA20-EBC065B033BC}" srcOrd="2" destOrd="0" presId="urn:microsoft.com/office/officeart/2005/8/layout/orgChart1"/>
    <dgm:cxn modelId="{D57E4C04-E1A2-4A0D-B43B-12F3F0C457BC}" type="presParOf" srcId="{ECEB155C-26A2-4154-B92D-27D902E75B44}" destId="{D40CC1AB-5B27-49D3-B707-352A13C151F9}" srcOrd="4" destOrd="0" presId="urn:microsoft.com/office/officeart/2005/8/layout/orgChart1"/>
    <dgm:cxn modelId="{8AC851FC-5AE7-4A3D-B800-A4D19C0F05C2}" type="presParOf" srcId="{ECEB155C-26A2-4154-B92D-27D902E75B44}" destId="{98EDF06C-4128-4CED-B087-85344269C45F}" srcOrd="5" destOrd="0" presId="urn:microsoft.com/office/officeart/2005/8/layout/orgChart1"/>
    <dgm:cxn modelId="{B53E32A3-A3AE-4210-80BD-D48EAECC4374}" type="presParOf" srcId="{98EDF06C-4128-4CED-B087-85344269C45F}" destId="{587A1767-C8C6-489B-AC64-0DC00A5DC70E}" srcOrd="0" destOrd="0" presId="urn:microsoft.com/office/officeart/2005/8/layout/orgChart1"/>
    <dgm:cxn modelId="{8EF5C600-87B4-43B2-864B-7D19A2D2CF9F}" type="presParOf" srcId="{587A1767-C8C6-489B-AC64-0DC00A5DC70E}" destId="{88C70092-1817-4103-8A14-29DD5409D53A}" srcOrd="0" destOrd="0" presId="urn:microsoft.com/office/officeart/2005/8/layout/orgChart1"/>
    <dgm:cxn modelId="{E385B553-C61F-45B5-BD7C-333869AF9828}" type="presParOf" srcId="{587A1767-C8C6-489B-AC64-0DC00A5DC70E}" destId="{F6E0937F-DBBA-432D-A24C-2DF3D12AC123}" srcOrd="1" destOrd="0" presId="urn:microsoft.com/office/officeart/2005/8/layout/orgChart1"/>
    <dgm:cxn modelId="{278C06E9-0123-45DC-8665-7CBB09948F89}" type="presParOf" srcId="{98EDF06C-4128-4CED-B087-85344269C45F}" destId="{F635186F-1E8E-4085-B54B-BD4E7061379E}" srcOrd="1" destOrd="0" presId="urn:microsoft.com/office/officeart/2005/8/layout/orgChart1"/>
    <dgm:cxn modelId="{60ADE2FB-C1A3-4203-93A1-073506399612}" type="presParOf" srcId="{98EDF06C-4128-4CED-B087-85344269C45F}" destId="{59657FE4-CD67-457E-9116-D96A0065A267}" srcOrd="2" destOrd="0" presId="urn:microsoft.com/office/officeart/2005/8/layout/orgChart1"/>
    <dgm:cxn modelId="{A02B0C95-1F74-4C86-9A98-927D18484DF8}"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custT="1"/>
      <dgm:spPr>
        <a:solidFill>
          <a:srgbClr val="92D050"/>
        </a:solidFill>
      </dgm:spPr>
      <dgm:t>
        <a:bodyPr/>
        <a:lstStyle/>
        <a:p>
          <a:pPr algn="ctr">
            <a:lnSpc>
              <a:spcPct val="90000"/>
            </a:lnSpc>
          </a:pPr>
          <a:r>
            <a:rPr lang="en-GB" sz="4000">
              <a:solidFill>
                <a:srgbClr val="FFFFFF"/>
              </a:solidFill>
              <a:latin typeface="Franklin Gothic Book"/>
              <a:ea typeface="+mn-ea"/>
              <a:cs typeface="+mn-cs"/>
            </a:rPr>
            <a:t>PROS</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B3C12D99-1AE4-4AA5-88E0-BC358A5500C1}">
      <dgm:prSet phldrT="[Text]" phldr="0"/>
      <dgm:spPr>
        <a:solidFill>
          <a:srgbClr val="92D050"/>
        </a:solidFill>
      </dgm:spPr>
      <dgm:t>
        <a:bodyPr/>
        <a:lstStyle/>
        <a:p>
          <a:pPr algn="ctr">
            <a:lnSpc>
              <a:spcPct val="90000"/>
            </a:lnSpc>
          </a:pPr>
          <a:r>
            <a:rPr lang="en-GB" sz="1800">
              <a:solidFill>
                <a:srgbClr val="FFFFFF"/>
              </a:solidFill>
              <a:latin typeface="Franklin Gothic Book"/>
              <a:ea typeface="+mn-ea"/>
              <a:cs typeface="+mn-cs"/>
            </a:rPr>
            <a:t>Streamlined Communication</a:t>
          </a:r>
        </a:p>
      </dgm:t>
    </dgm:pt>
    <dgm:pt modelId="{63351075-83C1-481A-8E88-1EAC439C7211}" type="parTrans" cxnId="{CD6EC2AC-1B72-44EC-B296-800FF243331E}">
      <dgm:prSet/>
      <dgm:spPr/>
      <dgm:t>
        <a:bodyPr/>
        <a:lstStyle/>
        <a:p>
          <a:endParaRPr lang="en-GB"/>
        </a:p>
      </dgm:t>
    </dgm:pt>
    <dgm:pt modelId="{40673185-BC7C-42EF-80AB-F9FA9475E616}" type="sibTrans" cxnId="{CD6EC2AC-1B72-44EC-B296-800FF243331E}">
      <dgm:prSet/>
      <dgm:spPr/>
      <dgm:t>
        <a:bodyPr/>
        <a:lstStyle/>
        <a:p>
          <a:endParaRPr lang="en-GB"/>
        </a:p>
      </dgm:t>
    </dgm:pt>
    <dgm:pt modelId="{18115374-65A7-47D6-8246-CC58DD52FE2E}">
      <dgm:prSet phldrT="[Text]" phldr="0"/>
      <dgm:spPr>
        <a:solidFill>
          <a:srgbClr val="92D050"/>
        </a:solidFill>
      </dgm:spPr>
      <dgm:t>
        <a:bodyPr/>
        <a:lstStyle/>
        <a:p>
          <a:pPr algn="ctr">
            <a:lnSpc>
              <a:spcPct val="90000"/>
            </a:lnSpc>
          </a:pPr>
          <a:r>
            <a:rPr lang="en-GB" sz="1800">
              <a:solidFill>
                <a:srgbClr val="FFFFFF"/>
              </a:solidFill>
              <a:latin typeface="Franklin Gothic Book"/>
              <a:ea typeface="+mn-ea"/>
              <a:cs typeface="+mn-cs"/>
            </a:rPr>
            <a:t>Virtual Care and Telehealth</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9618525A-45C2-4D9F-84BE-22E912FD1167}">
      <dgm:prSet phldrT="[Text]" phldr="0"/>
      <dgm:spPr>
        <a:solidFill>
          <a:srgbClr val="92D050"/>
        </a:solidFill>
      </dgm:spPr>
      <dgm:t>
        <a:bodyPr/>
        <a:lstStyle/>
        <a:p>
          <a:pPr algn="ctr" rtl="0">
            <a:lnSpc>
              <a:spcPct val="90000"/>
            </a:lnSpc>
          </a:pPr>
          <a:r>
            <a:rPr lang="en-GB" sz="1800">
              <a:solidFill>
                <a:srgbClr val="FFFFFF"/>
              </a:solidFill>
              <a:latin typeface="Franklin Gothic Book"/>
              <a:ea typeface="+mn-ea"/>
              <a:cs typeface="+mn-cs"/>
            </a:rPr>
            <a:t>Future-Ready Platform</a:t>
          </a:r>
        </a:p>
      </dgm:t>
    </dgm:pt>
    <dgm:pt modelId="{C133992F-9FFB-484E-A7F3-0B1A52B4AE6D}" type="parTrans" cxnId="{F4A9B0D4-99AC-45CD-8D9F-DC1F374A4ABB}">
      <dgm:prSet/>
      <dgm:spPr/>
      <dgm:t>
        <a:bodyPr/>
        <a:lstStyle/>
        <a:p>
          <a:endParaRPr lang="en-GB"/>
        </a:p>
      </dgm:t>
    </dgm:pt>
    <dgm:pt modelId="{EB861C6B-DC3D-4CED-878C-C3CDF2869BC8}" type="sibTrans" cxnId="{F4A9B0D4-99AC-45CD-8D9F-DC1F374A4ABB}">
      <dgm:prSet/>
      <dgm:spPr/>
      <dgm:t>
        <a:bodyPr/>
        <a:lstStyle/>
        <a:p>
          <a:endParaRPr lang="en-GB"/>
        </a:p>
      </dgm:t>
    </dgm:pt>
    <dgm:pt modelId="{522A5262-51D2-4F14-A4BB-2EF703FD345A}">
      <dgm:prSet phldrT="[Text]" phldr="0"/>
      <dgm:spPr>
        <a:solidFill>
          <a:srgbClr val="92D050"/>
        </a:solidFill>
      </dgm:spPr>
      <dgm:t>
        <a:bodyPr/>
        <a:lstStyle/>
        <a:p>
          <a:pPr algn="ctr" rtl="0">
            <a:lnSpc>
              <a:spcPct val="90000"/>
            </a:lnSpc>
          </a:pPr>
          <a:r>
            <a:rPr lang="en-GB" sz="1800">
              <a:solidFill>
                <a:srgbClr val="FFFFFF"/>
              </a:solidFill>
              <a:latin typeface="Franklin Gothic Book"/>
              <a:ea typeface="+mn-ea"/>
              <a:cs typeface="+mn-cs"/>
            </a:rPr>
            <a:t>Administrative Efficiency</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DCCD719F-CCC3-407F-9A94-1F6861F245FA}">
      <dgm:prSet phldr="0"/>
      <dgm:spPr/>
      <dgm:t>
        <a:bodyPr/>
        <a:lstStyle/>
        <a:p>
          <a:pPr algn="ctr" rtl="0">
            <a:lnSpc>
              <a:spcPct val="90000"/>
            </a:lnSpc>
          </a:pPr>
          <a:r>
            <a:rPr lang="en-GB" sz="1800">
              <a:solidFill>
                <a:srgbClr val="FFFFFF"/>
              </a:solidFill>
              <a:latin typeface="Franklin Gothic Book"/>
              <a:ea typeface="+mn-ea"/>
              <a:cs typeface="+mn-cs"/>
            </a:rPr>
            <a:t>Support for Medical Training</a:t>
          </a:r>
        </a:p>
      </dgm:t>
    </dgm:pt>
    <dgm:pt modelId="{9B54F664-048F-4070-82D7-9D799D722925}" type="parTrans" cxnId="{9914F3A7-8646-4952-95A5-6AD0D50BBE50}">
      <dgm:prSet/>
      <dgm:spPr/>
    </dgm:pt>
    <dgm:pt modelId="{DF92B209-4ED2-48BE-8A4F-4DF0C0BDDA1C}" type="sibTrans" cxnId="{9914F3A7-8646-4952-95A5-6AD0D50BBE50}">
      <dgm:prSet/>
      <dgm:spPr/>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07977434-B7A4-4605-A616-32BFC396C328}" type="pres">
      <dgm:prSet presAssocID="{63351075-83C1-481A-8E88-1EAC439C7211}" presName="Name37" presStyleLbl="parChTrans1D2" presStyleIdx="0" presStyleCnt="5"/>
      <dgm:spPr/>
    </dgm:pt>
    <dgm:pt modelId="{7293DEC5-9DB7-4DC1-BA50-DB1C2AC4E212}" type="pres">
      <dgm:prSet presAssocID="{B3C12D99-1AE4-4AA5-88E0-BC358A5500C1}" presName="hierRoot2" presStyleCnt="0">
        <dgm:presLayoutVars>
          <dgm:hierBranch val="init"/>
        </dgm:presLayoutVars>
      </dgm:prSet>
      <dgm:spPr/>
    </dgm:pt>
    <dgm:pt modelId="{1611B80D-A452-43AC-AAC3-26DEF86C4656}" type="pres">
      <dgm:prSet presAssocID="{B3C12D99-1AE4-4AA5-88E0-BC358A5500C1}" presName="rootComposite" presStyleCnt="0"/>
      <dgm:spPr/>
    </dgm:pt>
    <dgm:pt modelId="{F6CCD5B8-032A-4308-A860-4EAFF7A83E5E}" type="pres">
      <dgm:prSet presAssocID="{B3C12D99-1AE4-4AA5-88E0-BC358A5500C1}" presName="rootText" presStyleLbl="node2" presStyleIdx="0" presStyleCnt="5">
        <dgm:presLayoutVars>
          <dgm:chPref val="3"/>
        </dgm:presLayoutVars>
      </dgm:prSet>
      <dgm:spPr/>
    </dgm:pt>
    <dgm:pt modelId="{6C3B2547-F3C1-47F3-90D3-BE4CBB0DB74F}" type="pres">
      <dgm:prSet presAssocID="{B3C12D99-1AE4-4AA5-88E0-BC358A5500C1}" presName="rootConnector" presStyleLbl="node2" presStyleIdx="0" presStyleCnt="5"/>
      <dgm:spPr/>
    </dgm:pt>
    <dgm:pt modelId="{13123A0A-65E3-4A81-9A7E-C3AEE93C98C7}" type="pres">
      <dgm:prSet presAssocID="{B3C12D99-1AE4-4AA5-88E0-BC358A5500C1}" presName="hierChild4" presStyleCnt="0"/>
      <dgm:spPr/>
    </dgm:pt>
    <dgm:pt modelId="{4DAB68BA-8988-463E-AF97-7FD9325DAC1B}" type="pres">
      <dgm:prSet presAssocID="{B3C12D99-1AE4-4AA5-88E0-BC358A5500C1}" presName="hierChild5" presStyleCnt="0"/>
      <dgm:spPr/>
    </dgm:pt>
    <dgm:pt modelId="{A93C543F-037B-4645-8760-97B130AC3BCE}" type="pres">
      <dgm:prSet presAssocID="{27E29864-1868-4C75-A989-BCF7212A59EC}" presName="Name37" presStyleLbl="parChTrans1D2" presStyleIdx="1" presStyleCnt="5"/>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1" presStyleCnt="5">
        <dgm:presLayoutVars>
          <dgm:chPref val="3"/>
        </dgm:presLayoutVars>
      </dgm:prSet>
      <dgm:spPr/>
    </dgm:pt>
    <dgm:pt modelId="{CCEFA761-F94B-4ED4-9A8A-C4B0796EF845}" type="pres">
      <dgm:prSet presAssocID="{18115374-65A7-47D6-8246-CC58DD52FE2E}" presName="rootConnector" presStyleLbl="node2" presStyleIdx="1" presStyleCnt="5"/>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9A9C85A7-9FFE-4DD3-8E91-58D02C1F2F38}" type="pres">
      <dgm:prSet presAssocID="{C133992F-9FFB-484E-A7F3-0B1A52B4AE6D}" presName="Name37" presStyleLbl="parChTrans1D2" presStyleIdx="2" presStyleCnt="5"/>
      <dgm:spPr/>
    </dgm:pt>
    <dgm:pt modelId="{7330E55D-784A-4703-BA19-92BE1BF6CC8D}" type="pres">
      <dgm:prSet presAssocID="{9618525A-45C2-4D9F-84BE-22E912FD1167}" presName="hierRoot2" presStyleCnt="0">
        <dgm:presLayoutVars>
          <dgm:hierBranch val="init"/>
        </dgm:presLayoutVars>
      </dgm:prSet>
      <dgm:spPr/>
    </dgm:pt>
    <dgm:pt modelId="{D67BF3F0-A121-4606-8AA4-90264B4A6E70}" type="pres">
      <dgm:prSet presAssocID="{9618525A-45C2-4D9F-84BE-22E912FD1167}" presName="rootComposite" presStyleCnt="0"/>
      <dgm:spPr/>
    </dgm:pt>
    <dgm:pt modelId="{AEA74780-9302-43F3-9502-895D125CC9C3}" type="pres">
      <dgm:prSet presAssocID="{9618525A-45C2-4D9F-84BE-22E912FD1167}" presName="rootText" presStyleLbl="node2" presStyleIdx="2" presStyleCnt="5">
        <dgm:presLayoutVars>
          <dgm:chPref val="3"/>
        </dgm:presLayoutVars>
      </dgm:prSet>
      <dgm:spPr/>
    </dgm:pt>
    <dgm:pt modelId="{FBF89834-61E3-40F4-964B-919B3F7CC9BE}" type="pres">
      <dgm:prSet presAssocID="{9618525A-45C2-4D9F-84BE-22E912FD1167}" presName="rootConnector" presStyleLbl="node2" presStyleIdx="2" presStyleCnt="5"/>
      <dgm:spPr/>
    </dgm:pt>
    <dgm:pt modelId="{6DE2CA4F-5E41-4223-9BA5-61CCC3F57896}" type="pres">
      <dgm:prSet presAssocID="{9618525A-45C2-4D9F-84BE-22E912FD1167}" presName="hierChild4" presStyleCnt="0"/>
      <dgm:spPr/>
    </dgm:pt>
    <dgm:pt modelId="{5E905B7B-87EB-4DB4-9ACE-D0DF52D3F1C2}" type="pres">
      <dgm:prSet presAssocID="{9618525A-45C2-4D9F-84BE-22E912FD1167}" presName="hierChild5" presStyleCnt="0"/>
      <dgm:spPr/>
    </dgm:pt>
    <dgm:pt modelId="{15186184-5920-4DDC-8BC6-E2B48137E3EA}" type="pres">
      <dgm:prSet presAssocID="{1A682B68-A60F-4F83-8CE2-74B990BFE884}" presName="Name37" presStyleLbl="parChTrans1D2" presStyleIdx="3" presStyleCnt="5"/>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3" presStyleCnt="5">
        <dgm:presLayoutVars>
          <dgm:chPref val="3"/>
        </dgm:presLayoutVars>
      </dgm:prSet>
      <dgm:spPr/>
    </dgm:pt>
    <dgm:pt modelId="{A5962481-4E82-4B6B-8CD1-E57DD7305AA4}" type="pres">
      <dgm:prSet presAssocID="{522A5262-51D2-4F14-A4BB-2EF703FD345A}" presName="rootConnector" presStyleLbl="node2" presStyleIdx="3" presStyleCnt="5"/>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A4D510C1-C184-40B1-8A6A-E69A47E2F439}" type="pres">
      <dgm:prSet presAssocID="{9B54F664-048F-4070-82D7-9D799D722925}" presName="Name37" presStyleLbl="parChTrans1D2" presStyleIdx="4" presStyleCnt="5"/>
      <dgm:spPr/>
    </dgm:pt>
    <dgm:pt modelId="{8F75A33D-FF07-42CE-9A35-C5B2FB0DB57E}" type="pres">
      <dgm:prSet presAssocID="{DCCD719F-CCC3-407F-9A94-1F6861F245FA}" presName="hierRoot2" presStyleCnt="0">
        <dgm:presLayoutVars>
          <dgm:hierBranch val="init"/>
        </dgm:presLayoutVars>
      </dgm:prSet>
      <dgm:spPr/>
    </dgm:pt>
    <dgm:pt modelId="{FFC892A2-BBC9-41BC-83D1-9E356CCCB218}" type="pres">
      <dgm:prSet presAssocID="{DCCD719F-CCC3-407F-9A94-1F6861F245FA}" presName="rootComposite" presStyleCnt="0"/>
      <dgm:spPr/>
    </dgm:pt>
    <dgm:pt modelId="{DFF01CBB-7194-447E-85E4-5D2B6A151734}" type="pres">
      <dgm:prSet presAssocID="{DCCD719F-CCC3-407F-9A94-1F6861F245FA}" presName="rootText" presStyleLbl="node2" presStyleIdx="4" presStyleCnt="5">
        <dgm:presLayoutVars>
          <dgm:chPref val="3"/>
        </dgm:presLayoutVars>
      </dgm:prSet>
      <dgm:spPr>
        <a:solidFill>
          <a:srgbClr val="92D050"/>
        </a:solidFill>
      </dgm:spPr>
    </dgm:pt>
    <dgm:pt modelId="{D71CF346-6908-4708-A9E4-FE1F42330E3C}" type="pres">
      <dgm:prSet presAssocID="{DCCD719F-CCC3-407F-9A94-1F6861F245FA}" presName="rootConnector" presStyleLbl="node2" presStyleIdx="4" presStyleCnt="5"/>
      <dgm:spPr/>
    </dgm:pt>
    <dgm:pt modelId="{4D758F60-D30D-41B1-8645-899A654EF548}" type="pres">
      <dgm:prSet presAssocID="{DCCD719F-CCC3-407F-9A94-1F6861F245FA}" presName="hierChild4" presStyleCnt="0"/>
      <dgm:spPr/>
    </dgm:pt>
    <dgm:pt modelId="{E29BA71B-AEF6-4FAB-A7E4-A9B7EFF9C55D}" type="pres">
      <dgm:prSet presAssocID="{DCCD719F-CCC3-407F-9A94-1F6861F245FA}" presName="hierChild5" presStyleCnt="0"/>
      <dgm:spPr/>
    </dgm:pt>
    <dgm:pt modelId="{2F161A00-FD78-41E9-83A7-E175DB4BF9EB}" type="pres">
      <dgm:prSet presAssocID="{65927ACE-5AFF-4DB0-B680-C53E13217A77}" presName="hierChild3" presStyleCnt="0"/>
      <dgm:spPr/>
    </dgm:pt>
  </dgm:ptLst>
  <dgm:cxnLst>
    <dgm:cxn modelId="{C66FF11C-933A-4A2B-AFB9-5B77A7C3230B}" srcId="{65927ACE-5AFF-4DB0-B680-C53E13217A77}" destId="{18115374-65A7-47D6-8246-CC58DD52FE2E}" srcOrd="1" destOrd="0" parTransId="{27E29864-1868-4C75-A989-BCF7212A59EC}" sibTransId="{D17091CE-1F6A-4E60-A999-4D090968C452}"/>
    <dgm:cxn modelId="{3C60C123-B85D-4697-A877-9D8118E00B3D}" type="presOf" srcId="{65927ACE-5AFF-4DB0-B680-C53E13217A77}" destId="{1BA42103-36DB-4E2A-AD89-2823FD00720D}" srcOrd="0" destOrd="0" presId="urn:microsoft.com/office/officeart/2005/8/layout/orgChart1"/>
    <dgm:cxn modelId="{EB5B5B24-0589-4B08-8E07-8D7C659577D2}" type="presOf" srcId="{9618525A-45C2-4D9F-84BE-22E912FD1167}" destId="{FBF89834-61E3-40F4-964B-919B3F7CC9BE}" srcOrd="1" destOrd="0" presId="urn:microsoft.com/office/officeart/2005/8/layout/orgChart1"/>
    <dgm:cxn modelId="{8395372F-ABF3-4345-9162-7FA7C11D20A1}" type="presOf" srcId="{522A5262-51D2-4F14-A4BB-2EF703FD345A}" destId="{324C71EA-F6D7-4DE1-83CB-D389186C2079}" srcOrd="0" destOrd="0" presId="urn:microsoft.com/office/officeart/2005/8/layout/orgChart1"/>
    <dgm:cxn modelId="{8A9F5570-4E45-405E-B5E2-F1F899B1BDB5}" type="presOf" srcId="{DCCD719F-CCC3-407F-9A94-1F6861F245FA}" destId="{D71CF346-6908-4708-A9E4-FE1F42330E3C}" srcOrd="1" destOrd="0" presId="urn:microsoft.com/office/officeart/2005/8/layout/orgChart1"/>
    <dgm:cxn modelId="{83BA1052-5FE5-4497-B6AE-31E3B2386A3A}" type="presOf" srcId="{522A5262-51D2-4F14-A4BB-2EF703FD345A}" destId="{A5962481-4E82-4B6B-8CD1-E57DD7305AA4}" srcOrd="1" destOrd="0" presId="urn:microsoft.com/office/officeart/2005/8/layout/orgChart1"/>
    <dgm:cxn modelId="{5FE45A83-D35B-4203-9BCB-FB87939F2822}" type="presOf" srcId="{C133992F-9FFB-484E-A7F3-0B1A52B4AE6D}" destId="{9A9C85A7-9FFE-4DD3-8E91-58D02C1F2F38}" srcOrd="0" destOrd="0" presId="urn:microsoft.com/office/officeart/2005/8/layout/orgChart1"/>
    <dgm:cxn modelId="{FDDF6285-A4A0-4E45-8BA3-9900F8D6CA60}" type="presOf" srcId="{18115374-65A7-47D6-8246-CC58DD52FE2E}" destId="{CCEFA761-F94B-4ED4-9A8A-C4B0796EF845}" srcOrd="1" destOrd="0" presId="urn:microsoft.com/office/officeart/2005/8/layout/orgChart1"/>
    <dgm:cxn modelId="{2050D189-2DE2-42B9-8C86-C26134359F74}" type="presOf" srcId="{DCCD719F-CCC3-407F-9A94-1F6861F245FA}" destId="{DFF01CBB-7194-447E-85E4-5D2B6A151734}" srcOrd="0" destOrd="0" presId="urn:microsoft.com/office/officeart/2005/8/layout/orgChart1"/>
    <dgm:cxn modelId="{1C394894-7C85-4C9D-BAB2-B57898429288}" srcId="{65927ACE-5AFF-4DB0-B680-C53E13217A77}" destId="{522A5262-51D2-4F14-A4BB-2EF703FD345A}" srcOrd="3" destOrd="0" parTransId="{1A682B68-A60F-4F83-8CE2-74B990BFE884}" sibTransId="{59EF9220-F871-43CC-8E63-82C6DAABC138}"/>
    <dgm:cxn modelId="{978C0698-CA53-45CD-A40E-553A0101455D}" type="presOf" srcId="{B3C12D99-1AE4-4AA5-88E0-BC358A5500C1}" destId="{F6CCD5B8-032A-4308-A860-4EAFF7A83E5E}" srcOrd="0" destOrd="0" presId="urn:microsoft.com/office/officeart/2005/8/layout/orgChart1"/>
    <dgm:cxn modelId="{9914F3A7-8646-4952-95A5-6AD0D50BBE50}" srcId="{65927ACE-5AFF-4DB0-B680-C53E13217A77}" destId="{DCCD719F-CCC3-407F-9A94-1F6861F245FA}" srcOrd="4" destOrd="0" parTransId="{9B54F664-048F-4070-82D7-9D799D722925}" sibTransId="{DF92B209-4ED2-48BE-8A4F-4DF0C0BDDA1C}"/>
    <dgm:cxn modelId="{CD6EC2AC-1B72-44EC-B296-800FF243331E}" srcId="{65927ACE-5AFF-4DB0-B680-C53E13217A77}" destId="{B3C12D99-1AE4-4AA5-88E0-BC358A5500C1}" srcOrd="0" destOrd="0" parTransId="{63351075-83C1-481A-8E88-1EAC439C7211}" sibTransId="{40673185-BC7C-42EF-80AB-F9FA9475E616}"/>
    <dgm:cxn modelId="{F452F6B1-D79C-45E1-A9F5-B5A8A8F7789B}" type="presOf" srcId="{9B54F664-048F-4070-82D7-9D799D722925}" destId="{A4D510C1-C184-40B1-8A6A-E69A47E2F439}"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3034A5C3-EEAC-4D1E-AE84-799F8BC90218}" type="presOf" srcId="{1A682B68-A60F-4F83-8CE2-74B990BFE884}" destId="{15186184-5920-4DDC-8BC6-E2B48137E3EA}" srcOrd="0" destOrd="0" presId="urn:microsoft.com/office/officeart/2005/8/layout/orgChart1"/>
    <dgm:cxn modelId="{240325C5-5B6A-4977-970A-0C890680192A}" type="presOf" srcId="{63351075-83C1-481A-8E88-1EAC439C7211}" destId="{07977434-B7A4-4605-A616-32BFC396C328}" srcOrd="0" destOrd="0" presId="urn:microsoft.com/office/officeart/2005/8/layout/orgChart1"/>
    <dgm:cxn modelId="{F4A9B0D4-99AC-45CD-8D9F-DC1F374A4ABB}" srcId="{65927ACE-5AFF-4DB0-B680-C53E13217A77}" destId="{9618525A-45C2-4D9F-84BE-22E912FD1167}" srcOrd="2" destOrd="0" parTransId="{C133992F-9FFB-484E-A7F3-0B1A52B4AE6D}" sibTransId="{EB861C6B-DC3D-4CED-878C-C3CDF2869BC8}"/>
    <dgm:cxn modelId="{D37338DD-CD43-4189-9E5C-93FE23DF7078}" type="presOf" srcId="{9618525A-45C2-4D9F-84BE-22E912FD1167}" destId="{AEA74780-9302-43F3-9502-895D125CC9C3}" srcOrd="0" destOrd="0" presId="urn:microsoft.com/office/officeart/2005/8/layout/orgChart1"/>
    <dgm:cxn modelId="{203BC4DE-7B15-4568-9085-3B277EE21D71}" type="presOf" srcId="{65927ACE-5AFF-4DB0-B680-C53E13217A77}" destId="{A1D06163-B50A-433A-B602-E931A029BAF4}" srcOrd="1" destOrd="0" presId="urn:microsoft.com/office/officeart/2005/8/layout/orgChart1"/>
    <dgm:cxn modelId="{F3DE15E4-A547-4AD1-8E19-C35942796DFA}" type="presOf" srcId="{B3C12D99-1AE4-4AA5-88E0-BC358A5500C1}" destId="{6C3B2547-F3C1-47F3-90D3-BE4CBB0DB74F}"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14AF18EC-1D32-46B3-9224-BE1410551EF7}" type="presOf" srcId="{27E29864-1868-4C75-A989-BCF7212A59EC}" destId="{A93C543F-037B-4645-8760-97B130AC3BCE}" srcOrd="0" destOrd="0" presId="urn:microsoft.com/office/officeart/2005/8/layout/orgChart1"/>
    <dgm:cxn modelId="{F049C5ED-42B3-4932-8809-675A81026E73}" type="presOf" srcId="{18115374-65A7-47D6-8246-CC58DD52FE2E}" destId="{4128FB24-96B3-477A-8AE7-D58661658883}" srcOrd="0" destOrd="0" presId="urn:microsoft.com/office/officeart/2005/8/layout/orgChart1"/>
    <dgm:cxn modelId="{F227DA49-C730-44AF-A598-3963932762DB}" type="presParOf" srcId="{63F61A09-335B-4298-9569-457C1E6E5749}" destId="{E4F061DB-EF73-4CFF-BEAF-FBD59625750C}" srcOrd="0" destOrd="0" presId="urn:microsoft.com/office/officeart/2005/8/layout/orgChart1"/>
    <dgm:cxn modelId="{9C429881-C1F6-4368-9C6F-A6CFCDA588D1}" type="presParOf" srcId="{E4F061DB-EF73-4CFF-BEAF-FBD59625750C}" destId="{A9B7E6A9-4CAE-4ECE-BD3D-B3DD17CE4AAD}" srcOrd="0" destOrd="0" presId="urn:microsoft.com/office/officeart/2005/8/layout/orgChart1"/>
    <dgm:cxn modelId="{DE6B8A9D-BC11-4EC1-8C60-083DDDDE315B}" type="presParOf" srcId="{A9B7E6A9-4CAE-4ECE-BD3D-B3DD17CE4AAD}" destId="{1BA42103-36DB-4E2A-AD89-2823FD00720D}" srcOrd="0" destOrd="0" presId="urn:microsoft.com/office/officeart/2005/8/layout/orgChart1"/>
    <dgm:cxn modelId="{E1B59DAD-B116-4997-8CE9-A8F2F6CD1F86}" type="presParOf" srcId="{A9B7E6A9-4CAE-4ECE-BD3D-B3DD17CE4AAD}" destId="{A1D06163-B50A-433A-B602-E931A029BAF4}" srcOrd="1" destOrd="0" presId="urn:microsoft.com/office/officeart/2005/8/layout/orgChart1"/>
    <dgm:cxn modelId="{1A2E8BB1-175E-44E0-9455-5613B62D3BB6}" type="presParOf" srcId="{E4F061DB-EF73-4CFF-BEAF-FBD59625750C}" destId="{ECEB155C-26A2-4154-B92D-27D902E75B44}" srcOrd="1" destOrd="0" presId="urn:microsoft.com/office/officeart/2005/8/layout/orgChart1"/>
    <dgm:cxn modelId="{5C7D6DF1-2BCF-42FE-AFD4-3E2FC105A6A9}" type="presParOf" srcId="{ECEB155C-26A2-4154-B92D-27D902E75B44}" destId="{07977434-B7A4-4605-A616-32BFC396C328}" srcOrd="0" destOrd="0" presId="urn:microsoft.com/office/officeart/2005/8/layout/orgChart1"/>
    <dgm:cxn modelId="{B69134E5-2C83-493F-8D4A-AB3D7568FEDC}" type="presParOf" srcId="{ECEB155C-26A2-4154-B92D-27D902E75B44}" destId="{7293DEC5-9DB7-4DC1-BA50-DB1C2AC4E212}" srcOrd="1" destOrd="0" presId="urn:microsoft.com/office/officeart/2005/8/layout/orgChart1"/>
    <dgm:cxn modelId="{D115F43E-1CA5-4EA3-A578-09E6AD88F064}" type="presParOf" srcId="{7293DEC5-9DB7-4DC1-BA50-DB1C2AC4E212}" destId="{1611B80D-A452-43AC-AAC3-26DEF86C4656}" srcOrd="0" destOrd="0" presId="urn:microsoft.com/office/officeart/2005/8/layout/orgChart1"/>
    <dgm:cxn modelId="{63BF864B-4DD2-4E3F-86CD-16BF19CEB12A}" type="presParOf" srcId="{1611B80D-A452-43AC-AAC3-26DEF86C4656}" destId="{F6CCD5B8-032A-4308-A860-4EAFF7A83E5E}" srcOrd="0" destOrd="0" presId="urn:microsoft.com/office/officeart/2005/8/layout/orgChart1"/>
    <dgm:cxn modelId="{8E449DD8-5EA8-4658-9001-0629B9D462D3}" type="presParOf" srcId="{1611B80D-A452-43AC-AAC3-26DEF86C4656}" destId="{6C3B2547-F3C1-47F3-90D3-BE4CBB0DB74F}" srcOrd="1" destOrd="0" presId="urn:microsoft.com/office/officeart/2005/8/layout/orgChart1"/>
    <dgm:cxn modelId="{F3B51976-3EE6-43DA-A02C-D1189EA8A392}" type="presParOf" srcId="{7293DEC5-9DB7-4DC1-BA50-DB1C2AC4E212}" destId="{13123A0A-65E3-4A81-9A7E-C3AEE93C98C7}" srcOrd="1" destOrd="0" presId="urn:microsoft.com/office/officeart/2005/8/layout/orgChart1"/>
    <dgm:cxn modelId="{39BA039C-B39D-45AA-A4FC-4165EA1E7A06}" type="presParOf" srcId="{7293DEC5-9DB7-4DC1-BA50-DB1C2AC4E212}" destId="{4DAB68BA-8988-463E-AF97-7FD9325DAC1B}" srcOrd="2" destOrd="0" presId="urn:microsoft.com/office/officeart/2005/8/layout/orgChart1"/>
    <dgm:cxn modelId="{33FC0F9F-7EA2-48D4-B12C-FF900F633ABD}" type="presParOf" srcId="{ECEB155C-26A2-4154-B92D-27D902E75B44}" destId="{A93C543F-037B-4645-8760-97B130AC3BCE}" srcOrd="2" destOrd="0" presId="urn:microsoft.com/office/officeart/2005/8/layout/orgChart1"/>
    <dgm:cxn modelId="{179004B5-6A62-4A4F-914D-EE597FE2BA11}" type="presParOf" srcId="{ECEB155C-26A2-4154-B92D-27D902E75B44}" destId="{25592907-0BBD-4BD6-A2E6-4861C3C21226}" srcOrd="3" destOrd="0" presId="urn:microsoft.com/office/officeart/2005/8/layout/orgChart1"/>
    <dgm:cxn modelId="{FB182585-0FC9-4667-85E5-2320D188BDDE}" type="presParOf" srcId="{25592907-0BBD-4BD6-A2E6-4861C3C21226}" destId="{37937E76-ED34-4757-868F-57869447B8FD}" srcOrd="0" destOrd="0" presId="urn:microsoft.com/office/officeart/2005/8/layout/orgChart1"/>
    <dgm:cxn modelId="{194322D9-647D-4CEC-9F0C-C1B329C8987E}" type="presParOf" srcId="{37937E76-ED34-4757-868F-57869447B8FD}" destId="{4128FB24-96B3-477A-8AE7-D58661658883}" srcOrd="0" destOrd="0" presId="urn:microsoft.com/office/officeart/2005/8/layout/orgChart1"/>
    <dgm:cxn modelId="{64F81E81-B5D7-48B1-8D03-3EBC548DF5B2}" type="presParOf" srcId="{37937E76-ED34-4757-868F-57869447B8FD}" destId="{CCEFA761-F94B-4ED4-9A8A-C4B0796EF845}" srcOrd="1" destOrd="0" presId="urn:microsoft.com/office/officeart/2005/8/layout/orgChart1"/>
    <dgm:cxn modelId="{11D35923-3061-4E1C-8950-F04D9416C7BE}" type="presParOf" srcId="{25592907-0BBD-4BD6-A2E6-4861C3C21226}" destId="{0B86F4A5-2942-4BC7-9928-85519B5C7856}" srcOrd="1" destOrd="0" presId="urn:microsoft.com/office/officeart/2005/8/layout/orgChart1"/>
    <dgm:cxn modelId="{B7FD50E2-5002-4373-9282-66F107C0BB88}" type="presParOf" srcId="{25592907-0BBD-4BD6-A2E6-4861C3C21226}" destId="{1B8DEE78-6BEC-4181-ABEE-3DB99ADAA3E2}" srcOrd="2" destOrd="0" presId="urn:microsoft.com/office/officeart/2005/8/layout/orgChart1"/>
    <dgm:cxn modelId="{AE304BBE-84F4-40A6-9914-7085265787AF}" type="presParOf" srcId="{ECEB155C-26A2-4154-B92D-27D902E75B44}" destId="{9A9C85A7-9FFE-4DD3-8E91-58D02C1F2F38}" srcOrd="4" destOrd="0" presId="urn:microsoft.com/office/officeart/2005/8/layout/orgChart1"/>
    <dgm:cxn modelId="{E2DA23A6-6AAA-4445-9A96-A935300A3C2B}" type="presParOf" srcId="{ECEB155C-26A2-4154-B92D-27D902E75B44}" destId="{7330E55D-784A-4703-BA19-92BE1BF6CC8D}" srcOrd="5" destOrd="0" presId="urn:microsoft.com/office/officeart/2005/8/layout/orgChart1"/>
    <dgm:cxn modelId="{86C927BA-4AB2-43DA-B1A8-F766E46C0D19}" type="presParOf" srcId="{7330E55D-784A-4703-BA19-92BE1BF6CC8D}" destId="{D67BF3F0-A121-4606-8AA4-90264B4A6E70}" srcOrd="0" destOrd="0" presId="urn:microsoft.com/office/officeart/2005/8/layout/orgChart1"/>
    <dgm:cxn modelId="{EC114F3C-05DD-439F-BAA8-F8D5C5361641}" type="presParOf" srcId="{D67BF3F0-A121-4606-8AA4-90264B4A6E70}" destId="{AEA74780-9302-43F3-9502-895D125CC9C3}" srcOrd="0" destOrd="0" presId="urn:microsoft.com/office/officeart/2005/8/layout/orgChart1"/>
    <dgm:cxn modelId="{C4F80187-81B4-4E10-B56F-25344F5DC5E1}" type="presParOf" srcId="{D67BF3F0-A121-4606-8AA4-90264B4A6E70}" destId="{FBF89834-61E3-40F4-964B-919B3F7CC9BE}" srcOrd="1" destOrd="0" presId="urn:microsoft.com/office/officeart/2005/8/layout/orgChart1"/>
    <dgm:cxn modelId="{88EE9073-A209-4146-87BB-B15EE322091F}" type="presParOf" srcId="{7330E55D-784A-4703-BA19-92BE1BF6CC8D}" destId="{6DE2CA4F-5E41-4223-9BA5-61CCC3F57896}" srcOrd="1" destOrd="0" presId="urn:microsoft.com/office/officeart/2005/8/layout/orgChart1"/>
    <dgm:cxn modelId="{ED229FFD-9E44-4916-83FF-57FB254B7677}" type="presParOf" srcId="{7330E55D-784A-4703-BA19-92BE1BF6CC8D}" destId="{5E905B7B-87EB-4DB4-9ACE-D0DF52D3F1C2}" srcOrd="2" destOrd="0" presId="urn:microsoft.com/office/officeart/2005/8/layout/orgChart1"/>
    <dgm:cxn modelId="{D9461EBB-B09B-4CC8-B653-42654F4FF302}" type="presParOf" srcId="{ECEB155C-26A2-4154-B92D-27D902E75B44}" destId="{15186184-5920-4DDC-8BC6-E2B48137E3EA}" srcOrd="6" destOrd="0" presId="urn:microsoft.com/office/officeart/2005/8/layout/orgChart1"/>
    <dgm:cxn modelId="{AEB809DF-3939-4557-9286-E4481F9831C9}" type="presParOf" srcId="{ECEB155C-26A2-4154-B92D-27D902E75B44}" destId="{70E00EB9-93C7-4FBB-8A5F-2FA2028EA514}" srcOrd="7" destOrd="0" presId="urn:microsoft.com/office/officeart/2005/8/layout/orgChart1"/>
    <dgm:cxn modelId="{30C5D44E-9BEA-4B16-B618-98AF11409A1D}" type="presParOf" srcId="{70E00EB9-93C7-4FBB-8A5F-2FA2028EA514}" destId="{6EE71518-E952-436E-BDE2-76A47BEBA3A5}" srcOrd="0" destOrd="0" presId="urn:microsoft.com/office/officeart/2005/8/layout/orgChart1"/>
    <dgm:cxn modelId="{4A06BB03-23B3-432C-AA37-621E54BC98A4}" type="presParOf" srcId="{6EE71518-E952-436E-BDE2-76A47BEBA3A5}" destId="{324C71EA-F6D7-4DE1-83CB-D389186C2079}" srcOrd="0" destOrd="0" presId="urn:microsoft.com/office/officeart/2005/8/layout/orgChart1"/>
    <dgm:cxn modelId="{E14B29FC-1F0A-4EB8-8A73-DAFA1C623C3E}" type="presParOf" srcId="{6EE71518-E952-436E-BDE2-76A47BEBA3A5}" destId="{A5962481-4E82-4B6B-8CD1-E57DD7305AA4}" srcOrd="1" destOrd="0" presId="urn:microsoft.com/office/officeart/2005/8/layout/orgChart1"/>
    <dgm:cxn modelId="{2E5A5BB4-65D6-4B03-BC47-09E15C8BC270}" type="presParOf" srcId="{70E00EB9-93C7-4FBB-8A5F-2FA2028EA514}" destId="{80EC0585-1127-4815-969A-BF0702C87E0C}" srcOrd="1" destOrd="0" presId="urn:microsoft.com/office/officeart/2005/8/layout/orgChart1"/>
    <dgm:cxn modelId="{87CC77B6-B044-4DD2-B265-55B87E8C3FD1}" type="presParOf" srcId="{70E00EB9-93C7-4FBB-8A5F-2FA2028EA514}" destId="{B0586ADA-9798-4B04-BA20-EBC065B033BC}" srcOrd="2" destOrd="0" presId="urn:microsoft.com/office/officeart/2005/8/layout/orgChart1"/>
    <dgm:cxn modelId="{808C6F8E-2290-4B26-B1D7-AD2A7117E002}" type="presParOf" srcId="{ECEB155C-26A2-4154-B92D-27D902E75B44}" destId="{A4D510C1-C184-40B1-8A6A-E69A47E2F439}" srcOrd="8" destOrd="0" presId="urn:microsoft.com/office/officeart/2005/8/layout/orgChart1"/>
    <dgm:cxn modelId="{BA484FC0-DA1B-4B0E-B86F-F923A7A500EF}" type="presParOf" srcId="{ECEB155C-26A2-4154-B92D-27D902E75B44}" destId="{8F75A33D-FF07-42CE-9A35-C5B2FB0DB57E}" srcOrd="9" destOrd="0" presId="urn:microsoft.com/office/officeart/2005/8/layout/orgChart1"/>
    <dgm:cxn modelId="{8EFDF32E-593F-4990-B8BE-26BDCC48EB91}" type="presParOf" srcId="{8F75A33D-FF07-42CE-9A35-C5B2FB0DB57E}" destId="{FFC892A2-BBC9-41BC-83D1-9E356CCCB218}" srcOrd="0" destOrd="0" presId="urn:microsoft.com/office/officeart/2005/8/layout/orgChart1"/>
    <dgm:cxn modelId="{51C35890-6E0A-4DD6-B18F-2F412605A89A}" type="presParOf" srcId="{FFC892A2-BBC9-41BC-83D1-9E356CCCB218}" destId="{DFF01CBB-7194-447E-85E4-5D2B6A151734}" srcOrd="0" destOrd="0" presId="urn:microsoft.com/office/officeart/2005/8/layout/orgChart1"/>
    <dgm:cxn modelId="{652B5DC9-A5C0-4B4A-B3F5-29391AB0D620}" type="presParOf" srcId="{FFC892A2-BBC9-41BC-83D1-9E356CCCB218}" destId="{D71CF346-6908-4708-A9E4-FE1F42330E3C}" srcOrd="1" destOrd="0" presId="urn:microsoft.com/office/officeart/2005/8/layout/orgChart1"/>
    <dgm:cxn modelId="{027053C8-AD32-4AE1-A7F0-12B95E22D4FC}" type="presParOf" srcId="{8F75A33D-FF07-42CE-9A35-C5B2FB0DB57E}" destId="{4D758F60-D30D-41B1-8645-899A654EF548}" srcOrd="1" destOrd="0" presId="urn:microsoft.com/office/officeart/2005/8/layout/orgChart1"/>
    <dgm:cxn modelId="{8CB96596-BFF2-442F-8998-1CD62ED146C6}" type="presParOf" srcId="{8F75A33D-FF07-42CE-9A35-C5B2FB0DB57E}" destId="{E29BA71B-AEF6-4FAB-A7E4-A9B7EFF9C55D}" srcOrd="2" destOrd="0" presId="urn:microsoft.com/office/officeart/2005/8/layout/orgChart1"/>
    <dgm:cxn modelId="{83BAB4E2-3730-4010-B218-9DA9ADFFD412}"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dgm:spPr>
        <a:solidFill>
          <a:schemeClr val="accent5">
            <a:lumMod val="75000"/>
          </a:schemeClr>
        </a:solidFill>
      </dgm:spPr>
      <dgm:t>
        <a:bodyPr/>
        <a:lstStyle/>
        <a:p>
          <a:pPr algn="ctr">
            <a:lnSpc>
              <a:spcPct val="90000"/>
            </a:lnSpc>
          </a:pPr>
          <a:r>
            <a:rPr lang="en-GB" sz="2300">
              <a:solidFill>
                <a:srgbClr val="FFFFFF"/>
              </a:solidFill>
              <a:latin typeface="Franklin Gothic Demi"/>
              <a:ea typeface="+mn-ea"/>
              <a:cs typeface="+mn-cs"/>
            </a:rPr>
            <a:t>Limitation</a:t>
          </a:r>
          <a:endParaRPr lang="en-GB" sz="2300">
            <a:solidFill>
              <a:srgbClr val="FFFFFF"/>
            </a:solidFill>
            <a:latin typeface="Franklin Gothic Book"/>
            <a:ea typeface="+mn-ea"/>
            <a:cs typeface="+mn-cs"/>
          </a:endParaRP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876F390E-F4F4-487B-95EF-7EF269546B6D}">
      <dgm:prSet phldr="0"/>
      <dgm:spPr>
        <a:solidFill>
          <a:schemeClr val="accent5">
            <a:lumMod val="75000"/>
          </a:schemeClr>
        </a:solidFill>
      </dgm:spPr>
      <dgm:t>
        <a:bodyPr/>
        <a:lstStyle/>
        <a:p>
          <a:pPr algn="ctr" rtl="0">
            <a:lnSpc>
              <a:spcPct val="90000"/>
            </a:lnSpc>
          </a:pPr>
          <a:r>
            <a:rPr lang="en-GB" sz="2300" b="1">
              <a:solidFill>
                <a:srgbClr val="FFFFFF"/>
              </a:solidFill>
              <a:latin typeface="Franklin Gothic Book"/>
              <a:ea typeface="+mn-ea"/>
              <a:cs typeface="+mn-cs"/>
            </a:rPr>
            <a:t>Dependency on Internet Quality</a:t>
          </a:r>
          <a:endParaRPr lang="en-GB" sz="2300">
            <a:solidFill>
              <a:srgbClr val="FFFFFF"/>
            </a:solidFill>
            <a:latin typeface="Franklin Gothic Book"/>
            <a:ea typeface="+mn-ea"/>
            <a:cs typeface="+mn-cs"/>
          </a:endParaRPr>
        </a:p>
      </dgm:t>
    </dgm:pt>
    <dgm:pt modelId="{57687D06-7D02-40AA-B941-D337896482B4}" type="parTrans" cxnId="{1AB4D552-A14F-454A-991A-321F5EFB5844}">
      <dgm:prSet/>
      <dgm:spPr/>
    </dgm:pt>
    <dgm:pt modelId="{321096F7-756A-4985-8CA6-31E1AD41FE49}" type="sibTrans" cxnId="{1AB4D552-A14F-454A-991A-321F5EFB5844}">
      <dgm:prSet/>
      <dgm:spPr/>
    </dgm:pt>
    <dgm:pt modelId="{685A3393-564E-49B5-A5A4-622E0401571C}">
      <dgm:prSet phldr="0"/>
      <dgm:spPr>
        <a:solidFill>
          <a:schemeClr val="accent5">
            <a:lumMod val="75000"/>
          </a:schemeClr>
        </a:solidFill>
      </dgm:spPr>
      <dgm:t>
        <a:bodyPr/>
        <a:lstStyle/>
        <a:p>
          <a:pPr algn="ctr" rtl="0">
            <a:lnSpc>
              <a:spcPct val="90000"/>
            </a:lnSpc>
          </a:pPr>
          <a:r>
            <a:rPr lang="en-GB" sz="2300" b="1">
              <a:solidFill>
                <a:srgbClr val="FFFFFF"/>
              </a:solidFill>
              <a:latin typeface="Franklin Gothic Book"/>
              <a:ea typeface="+mn-ea"/>
              <a:cs typeface="+mn-cs"/>
            </a:rPr>
            <a:t>Limited Free Version</a:t>
          </a:r>
          <a:endParaRPr lang="en-GB" sz="2300">
            <a:solidFill>
              <a:srgbClr val="FFFFFF"/>
            </a:solidFill>
            <a:latin typeface="Franklin Gothic Book"/>
            <a:ea typeface="+mn-ea"/>
            <a:cs typeface="+mn-cs"/>
          </a:endParaRPr>
        </a:p>
      </dgm:t>
    </dgm:pt>
    <dgm:pt modelId="{82A6D745-72C8-44F4-8A00-39217EBB3009}" type="parTrans" cxnId="{A56A48B2-700C-4420-865F-56A9AA714713}">
      <dgm:prSet/>
      <dgm:spPr/>
    </dgm:pt>
    <dgm:pt modelId="{ED1EDCE7-8AE0-4BC0-89C0-DFA5CE32549C}" type="sibTrans" cxnId="{A56A48B2-700C-4420-865F-56A9AA714713}">
      <dgm:prSet/>
      <dgm:spPr/>
    </dgm:pt>
    <dgm:pt modelId="{A2FB7659-DB29-4816-A2AA-FF50DB6981C1}">
      <dgm:prSet phldr="0"/>
      <dgm:spPr/>
      <dgm:t>
        <a:bodyPr/>
        <a:lstStyle/>
        <a:p>
          <a:pPr algn="ctr" rtl="0">
            <a:lnSpc>
              <a:spcPct val="90000"/>
            </a:lnSpc>
          </a:pPr>
          <a:r>
            <a:rPr lang="en-GB" sz="2300" b="1">
              <a:solidFill>
                <a:srgbClr val="FFFFFF"/>
              </a:solidFill>
              <a:latin typeface="Franklin Gothic Book"/>
              <a:ea typeface="+mn-ea"/>
              <a:cs typeface="+mn-cs"/>
            </a:rPr>
            <a:t>Integration Challenges</a:t>
          </a:r>
          <a:endParaRPr lang="en-GB" sz="2300">
            <a:solidFill>
              <a:srgbClr val="FFFFFF"/>
            </a:solidFill>
            <a:latin typeface="Franklin Gothic Book"/>
            <a:ea typeface="+mn-ea"/>
            <a:cs typeface="+mn-cs"/>
          </a:endParaRPr>
        </a:p>
      </dgm:t>
    </dgm:pt>
    <dgm:pt modelId="{0B9DBF6B-68EE-4B7A-8CBA-BC11285D8955}" type="parTrans" cxnId="{36942B10-AB25-46A8-A9DF-3BB1A7DF049B}">
      <dgm:prSet/>
      <dgm:spPr/>
    </dgm:pt>
    <dgm:pt modelId="{35D5316B-0A4E-47E5-BF48-65B10977544D}" type="sibTrans" cxnId="{36942B10-AB25-46A8-A9DF-3BB1A7DF049B}">
      <dgm:prSet/>
      <dgm:spPr/>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AA1F35A4-D640-464E-91F1-111ADCF6742B}" type="pres">
      <dgm:prSet presAssocID="{57687D06-7D02-40AA-B941-D337896482B4}" presName="Name37" presStyleLbl="parChTrans1D2" presStyleIdx="0" presStyleCnt="3"/>
      <dgm:spPr/>
    </dgm:pt>
    <dgm:pt modelId="{A786B5A0-6A97-4C1F-9222-7921D010DFA0}" type="pres">
      <dgm:prSet presAssocID="{876F390E-F4F4-487B-95EF-7EF269546B6D}" presName="hierRoot2" presStyleCnt="0">
        <dgm:presLayoutVars>
          <dgm:hierBranch val="init"/>
        </dgm:presLayoutVars>
      </dgm:prSet>
      <dgm:spPr/>
    </dgm:pt>
    <dgm:pt modelId="{3F8E2704-6E92-43E6-A70E-21E439548E2E}" type="pres">
      <dgm:prSet presAssocID="{876F390E-F4F4-487B-95EF-7EF269546B6D}" presName="rootComposite" presStyleCnt="0"/>
      <dgm:spPr/>
    </dgm:pt>
    <dgm:pt modelId="{5CEAF2AA-BDD4-4417-A286-F32656F3DAE4}" type="pres">
      <dgm:prSet presAssocID="{876F390E-F4F4-487B-95EF-7EF269546B6D}" presName="rootText" presStyleLbl="node2" presStyleIdx="0" presStyleCnt="3">
        <dgm:presLayoutVars>
          <dgm:chPref val="3"/>
        </dgm:presLayoutVars>
      </dgm:prSet>
      <dgm:spPr/>
    </dgm:pt>
    <dgm:pt modelId="{6FD950E8-EE21-413D-841D-C329E0A57057}" type="pres">
      <dgm:prSet presAssocID="{876F390E-F4F4-487B-95EF-7EF269546B6D}" presName="rootConnector" presStyleLbl="node2" presStyleIdx="0" presStyleCnt="3"/>
      <dgm:spPr/>
    </dgm:pt>
    <dgm:pt modelId="{53BFC04D-3633-415E-9A30-2E049A8865E6}" type="pres">
      <dgm:prSet presAssocID="{876F390E-F4F4-487B-95EF-7EF269546B6D}" presName="hierChild4" presStyleCnt="0"/>
      <dgm:spPr/>
    </dgm:pt>
    <dgm:pt modelId="{5A347587-43D2-403C-8A8F-A71FDD500EB8}" type="pres">
      <dgm:prSet presAssocID="{876F390E-F4F4-487B-95EF-7EF269546B6D}" presName="hierChild5" presStyleCnt="0"/>
      <dgm:spPr/>
    </dgm:pt>
    <dgm:pt modelId="{056ED054-56BF-4CEB-A1E8-9E22B01C75A0}" type="pres">
      <dgm:prSet presAssocID="{82A6D745-72C8-44F4-8A00-39217EBB3009}" presName="Name37" presStyleLbl="parChTrans1D2" presStyleIdx="1" presStyleCnt="3"/>
      <dgm:spPr/>
    </dgm:pt>
    <dgm:pt modelId="{05F33D04-0AC6-4F18-B071-FBDC8C0D7423}" type="pres">
      <dgm:prSet presAssocID="{685A3393-564E-49B5-A5A4-622E0401571C}" presName="hierRoot2" presStyleCnt="0">
        <dgm:presLayoutVars>
          <dgm:hierBranch val="init"/>
        </dgm:presLayoutVars>
      </dgm:prSet>
      <dgm:spPr/>
    </dgm:pt>
    <dgm:pt modelId="{EF6DA4BF-1C77-4871-9628-9D4A05F024DD}" type="pres">
      <dgm:prSet presAssocID="{685A3393-564E-49B5-A5A4-622E0401571C}" presName="rootComposite" presStyleCnt="0"/>
      <dgm:spPr/>
    </dgm:pt>
    <dgm:pt modelId="{26A1702E-0635-4B92-8283-B2A6B219250E}" type="pres">
      <dgm:prSet presAssocID="{685A3393-564E-49B5-A5A4-622E0401571C}" presName="rootText" presStyleLbl="node2" presStyleIdx="1" presStyleCnt="3">
        <dgm:presLayoutVars>
          <dgm:chPref val="3"/>
        </dgm:presLayoutVars>
      </dgm:prSet>
      <dgm:spPr/>
    </dgm:pt>
    <dgm:pt modelId="{8956A871-6544-4D7C-8BF0-D9C38CCEC761}" type="pres">
      <dgm:prSet presAssocID="{685A3393-564E-49B5-A5A4-622E0401571C}" presName="rootConnector" presStyleLbl="node2" presStyleIdx="1" presStyleCnt="3"/>
      <dgm:spPr/>
    </dgm:pt>
    <dgm:pt modelId="{DCEC2938-4030-45A5-8DC1-E8C82885609B}" type="pres">
      <dgm:prSet presAssocID="{685A3393-564E-49B5-A5A4-622E0401571C}" presName="hierChild4" presStyleCnt="0"/>
      <dgm:spPr/>
    </dgm:pt>
    <dgm:pt modelId="{7BD451F2-CA37-4D34-8841-E58483570A3D}" type="pres">
      <dgm:prSet presAssocID="{685A3393-564E-49B5-A5A4-622E0401571C}" presName="hierChild5" presStyleCnt="0"/>
      <dgm:spPr/>
    </dgm:pt>
    <dgm:pt modelId="{E70408F5-AC74-47C7-BD3A-64E48F73510D}" type="pres">
      <dgm:prSet presAssocID="{0B9DBF6B-68EE-4B7A-8CBA-BC11285D8955}" presName="Name37" presStyleLbl="parChTrans1D2" presStyleIdx="2" presStyleCnt="3"/>
      <dgm:spPr/>
    </dgm:pt>
    <dgm:pt modelId="{2FB46E3A-5E21-4C86-8FEA-1D373AC19002}" type="pres">
      <dgm:prSet presAssocID="{A2FB7659-DB29-4816-A2AA-FF50DB6981C1}" presName="hierRoot2" presStyleCnt="0">
        <dgm:presLayoutVars>
          <dgm:hierBranch val="init"/>
        </dgm:presLayoutVars>
      </dgm:prSet>
      <dgm:spPr/>
    </dgm:pt>
    <dgm:pt modelId="{1BA2F978-2A83-481A-8355-F2C79C68DA8B}" type="pres">
      <dgm:prSet presAssocID="{A2FB7659-DB29-4816-A2AA-FF50DB6981C1}" presName="rootComposite" presStyleCnt="0"/>
      <dgm:spPr/>
    </dgm:pt>
    <dgm:pt modelId="{A45ACD39-ED17-4939-ACD1-9AF5A22FC401}" type="pres">
      <dgm:prSet presAssocID="{A2FB7659-DB29-4816-A2AA-FF50DB6981C1}" presName="rootText" presStyleLbl="node2" presStyleIdx="2" presStyleCnt="3">
        <dgm:presLayoutVars>
          <dgm:chPref val="3"/>
        </dgm:presLayoutVars>
      </dgm:prSet>
      <dgm:spPr>
        <a:solidFill>
          <a:schemeClr val="accent5">
            <a:lumMod val="75000"/>
          </a:schemeClr>
        </a:solidFill>
      </dgm:spPr>
    </dgm:pt>
    <dgm:pt modelId="{3A4D07E5-8623-4B88-ABBC-9EB6B7EC46FC}" type="pres">
      <dgm:prSet presAssocID="{A2FB7659-DB29-4816-A2AA-FF50DB6981C1}" presName="rootConnector" presStyleLbl="node2" presStyleIdx="2" presStyleCnt="3"/>
      <dgm:spPr/>
    </dgm:pt>
    <dgm:pt modelId="{B697F90D-649B-4555-9C68-D1864C71C2DB}" type="pres">
      <dgm:prSet presAssocID="{A2FB7659-DB29-4816-A2AA-FF50DB6981C1}" presName="hierChild4" presStyleCnt="0"/>
      <dgm:spPr/>
    </dgm:pt>
    <dgm:pt modelId="{11A93C42-1514-45C9-87E1-C2C4D0A5118A}" type="pres">
      <dgm:prSet presAssocID="{A2FB7659-DB29-4816-A2AA-FF50DB6981C1}" presName="hierChild5" presStyleCnt="0"/>
      <dgm:spPr/>
    </dgm:pt>
    <dgm:pt modelId="{2F161A00-FD78-41E9-83A7-E175DB4BF9EB}" type="pres">
      <dgm:prSet presAssocID="{65927ACE-5AFF-4DB0-B680-C53E13217A77}" presName="hierChild3" presStyleCnt="0"/>
      <dgm:spPr/>
    </dgm:pt>
  </dgm:ptLst>
  <dgm:cxnLst>
    <dgm:cxn modelId="{36942B10-AB25-46A8-A9DF-3BB1A7DF049B}" srcId="{65927ACE-5AFF-4DB0-B680-C53E13217A77}" destId="{A2FB7659-DB29-4816-A2AA-FF50DB6981C1}" srcOrd="2" destOrd="0" parTransId="{0B9DBF6B-68EE-4B7A-8CBA-BC11285D8955}" sibTransId="{35D5316B-0A4E-47E5-BF48-65B10977544D}"/>
    <dgm:cxn modelId="{D30F745E-A1FE-439B-8E4E-19E9B0C0EB4A}" type="presOf" srcId="{65927ACE-5AFF-4DB0-B680-C53E13217A77}" destId="{1BA42103-36DB-4E2A-AD89-2823FD00720D}" srcOrd="0" destOrd="0" presId="urn:microsoft.com/office/officeart/2005/8/layout/orgChart1"/>
    <dgm:cxn modelId="{FAB22662-7A78-4A9B-BC8C-6904F1E36568}" type="presOf" srcId="{685A3393-564E-49B5-A5A4-622E0401571C}" destId="{8956A871-6544-4D7C-8BF0-D9C38CCEC761}" srcOrd="1" destOrd="0" presId="urn:microsoft.com/office/officeart/2005/8/layout/orgChart1"/>
    <dgm:cxn modelId="{8F4B4744-6A1E-4251-9609-A4EEF89DB49F}" type="presOf" srcId="{685A3393-564E-49B5-A5A4-622E0401571C}" destId="{26A1702E-0635-4B92-8283-B2A6B219250E}" srcOrd="0" destOrd="0" presId="urn:microsoft.com/office/officeart/2005/8/layout/orgChart1"/>
    <dgm:cxn modelId="{3FA6C948-3CE0-484C-8E46-D0E98AD23B3C}" type="presOf" srcId="{A2FB7659-DB29-4816-A2AA-FF50DB6981C1}" destId="{A45ACD39-ED17-4939-ACD1-9AF5A22FC401}" srcOrd="0" destOrd="0" presId="urn:microsoft.com/office/officeart/2005/8/layout/orgChart1"/>
    <dgm:cxn modelId="{1AB4D552-A14F-454A-991A-321F5EFB5844}" srcId="{65927ACE-5AFF-4DB0-B680-C53E13217A77}" destId="{876F390E-F4F4-487B-95EF-7EF269546B6D}" srcOrd="0" destOrd="0" parTransId="{57687D06-7D02-40AA-B941-D337896482B4}" sibTransId="{321096F7-756A-4985-8CA6-31E1AD41FE49}"/>
    <dgm:cxn modelId="{F6AFDB8C-2106-447B-898C-E44D87719623}" type="presOf" srcId="{57687D06-7D02-40AA-B941-D337896482B4}" destId="{AA1F35A4-D640-464E-91F1-111ADCF6742B}" srcOrd="0" destOrd="0" presId="urn:microsoft.com/office/officeart/2005/8/layout/orgChart1"/>
    <dgm:cxn modelId="{2461E0AB-E8ED-478A-A004-2C38E654679E}" type="presOf" srcId="{82A6D745-72C8-44F4-8A00-39217EBB3009}" destId="{056ED054-56BF-4CEB-A1E8-9E22B01C75A0}" srcOrd="0" destOrd="0" presId="urn:microsoft.com/office/officeart/2005/8/layout/orgChart1"/>
    <dgm:cxn modelId="{A56A48B2-700C-4420-865F-56A9AA714713}" srcId="{65927ACE-5AFF-4DB0-B680-C53E13217A77}" destId="{685A3393-564E-49B5-A5A4-622E0401571C}" srcOrd="1" destOrd="0" parTransId="{82A6D745-72C8-44F4-8A00-39217EBB3009}" sibTransId="{ED1EDCE7-8AE0-4BC0-89C0-DFA5CE32549C}"/>
    <dgm:cxn modelId="{C809F9C0-FEF8-4901-8F6C-51D217E2C3F9}" srcId="{E445049F-D1BB-4F47-BAAF-B876B67F8072}" destId="{65927ACE-5AFF-4DB0-B680-C53E13217A77}" srcOrd="0" destOrd="0" parTransId="{22CB2FDA-0F8E-43A1-A31C-02E16CCBD40F}" sibTransId="{D599563A-FABF-47F2-ACE7-E972010C80FF}"/>
    <dgm:cxn modelId="{5376D7DC-965A-4CA7-87C8-190582364ACB}" type="presOf" srcId="{65927ACE-5AFF-4DB0-B680-C53E13217A77}" destId="{A1D06163-B50A-433A-B602-E931A029BAF4}" srcOrd="1" destOrd="0" presId="urn:microsoft.com/office/officeart/2005/8/layout/orgChart1"/>
    <dgm:cxn modelId="{EBF7EDDD-45C9-4A75-99F7-B6CF67005073}" type="presOf" srcId="{A2FB7659-DB29-4816-A2AA-FF50DB6981C1}" destId="{3A4D07E5-8623-4B88-ABBC-9EB6B7EC46FC}"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D0F78BEE-F2D5-4D5E-90ED-0E7F5B3D343D}" type="presOf" srcId="{876F390E-F4F4-487B-95EF-7EF269546B6D}" destId="{6FD950E8-EE21-413D-841D-C329E0A57057}" srcOrd="1" destOrd="0" presId="urn:microsoft.com/office/officeart/2005/8/layout/orgChart1"/>
    <dgm:cxn modelId="{F1EE87F0-EB32-4A0E-8242-50FBDF55CD30}" type="presOf" srcId="{876F390E-F4F4-487B-95EF-7EF269546B6D}" destId="{5CEAF2AA-BDD4-4417-A286-F32656F3DAE4}" srcOrd="0" destOrd="0" presId="urn:microsoft.com/office/officeart/2005/8/layout/orgChart1"/>
    <dgm:cxn modelId="{BA979DFE-9227-4114-B4C9-ADF4EFA53901}" type="presOf" srcId="{0B9DBF6B-68EE-4B7A-8CBA-BC11285D8955}" destId="{E70408F5-AC74-47C7-BD3A-64E48F73510D}" srcOrd="0" destOrd="0" presId="urn:microsoft.com/office/officeart/2005/8/layout/orgChart1"/>
    <dgm:cxn modelId="{98AD8910-F92C-4D08-9374-4B725735158D}" type="presParOf" srcId="{63F61A09-335B-4298-9569-457C1E6E5749}" destId="{E4F061DB-EF73-4CFF-BEAF-FBD59625750C}" srcOrd="0" destOrd="0" presId="urn:microsoft.com/office/officeart/2005/8/layout/orgChart1"/>
    <dgm:cxn modelId="{28E56860-1F6B-4DD1-B176-FD7625F3C3C5}" type="presParOf" srcId="{E4F061DB-EF73-4CFF-BEAF-FBD59625750C}" destId="{A9B7E6A9-4CAE-4ECE-BD3D-B3DD17CE4AAD}" srcOrd="0" destOrd="0" presId="urn:microsoft.com/office/officeart/2005/8/layout/orgChart1"/>
    <dgm:cxn modelId="{0B898668-D433-4B97-80E2-E86CD7D13B02}" type="presParOf" srcId="{A9B7E6A9-4CAE-4ECE-BD3D-B3DD17CE4AAD}" destId="{1BA42103-36DB-4E2A-AD89-2823FD00720D}" srcOrd="0" destOrd="0" presId="urn:microsoft.com/office/officeart/2005/8/layout/orgChart1"/>
    <dgm:cxn modelId="{91A41429-D8F7-4587-B7C7-F36EBCA0D882}" type="presParOf" srcId="{A9B7E6A9-4CAE-4ECE-BD3D-B3DD17CE4AAD}" destId="{A1D06163-B50A-433A-B602-E931A029BAF4}" srcOrd="1" destOrd="0" presId="urn:microsoft.com/office/officeart/2005/8/layout/orgChart1"/>
    <dgm:cxn modelId="{8A140A63-AAFD-49CC-BAFE-58028F1FA5F1}" type="presParOf" srcId="{E4F061DB-EF73-4CFF-BEAF-FBD59625750C}" destId="{ECEB155C-26A2-4154-B92D-27D902E75B44}" srcOrd="1" destOrd="0" presId="urn:microsoft.com/office/officeart/2005/8/layout/orgChart1"/>
    <dgm:cxn modelId="{B09CE7B0-5768-42F9-BB1E-FF24ED4AF4CD}" type="presParOf" srcId="{ECEB155C-26A2-4154-B92D-27D902E75B44}" destId="{AA1F35A4-D640-464E-91F1-111ADCF6742B}" srcOrd="0" destOrd="0" presId="urn:microsoft.com/office/officeart/2005/8/layout/orgChart1"/>
    <dgm:cxn modelId="{CF2F3460-DEBA-4A12-816E-2EACAB7C9EE7}" type="presParOf" srcId="{ECEB155C-26A2-4154-B92D-27D902E75B44}" destId="{A786B5A0-6A97-4C1F-9222-7921D010DFA0}" srcOrd="1" destOrd="0" presId="urn:microsoft.com/office/officeart/2005/8/layout/orgChart1"/>
    <dgm:cxn modelId="{43711321-9840-4CB9-8DA4-B9FB5CBB49DF}" type="presParOf" srcId="{A786B5A0-6A97-4C1F-9222-7921D010DFA0}" destId="{3F8E2704-6E92-43E6-A70E-21E439548E2E}" srcOrd="0" destOrd="0" presId="urn:microsoft.com/office/officeart/2005/8/layout/orgChart1"/>
    <dgm:cxn modelId="{1214F920-03CC-4F84-8D4C-379575830549}" type="presParOf" srcId="{3F8E2704-6E92-43E6-A70E-21E439548E2E}" destId="{5CEAF2AA-BDD4-4417-A286-F32656F3DAE4}" srcOrd="0" destOrd="0" presId="urn:microsoft.com/office/officeart/2005/8/layout/orgChart1"/>
    <dgm:cxn modelId="{875789E9-3481-4911-AB8A-A2664D290370}" type="presParOf" srcId="{3F8E2704-6E92-43E6-A70E-21E439548E2E}" destId="{6FD950E8-EE21-413D-841D-C329E0A57057}" srcOrd="1" destOrd="0" presId="urn:microsoft.com/office/officeart/2005/8/layout/orgChart1"/>
    <dgm:cxn modelId="{F10CC5AA-8D19-4AD0-8E27-EC9A5B6F9CBE}" type="presParOf" srcId="{A786B5A0-6A97-4C1F-9222-7921D010DFA0}" destId="{53BFC04D-3633-415E-9A30-2E049A8865E6}" srcOrd="1" destOrd="0" presId="urn:microsoft.com/office/officeart/2005/8/layout/orgChart1"/>
    <dgm:cxn modelId="{771DBA7B-741A-4178-8D4D-704AB1AB9387}" type="presParOf" srcId="{A786B5A0-6A97-4C1F-9222-7921D010DFA0}" destId="{5A347587-43D2-403C-8A8F-A71FDD500EB8}" srcOrd="2" destOrd="0" presId="urn:microsoft.com/office/officeart/2005/8/layout/orgChart1"/>
    <dgm:cxn modelId="{CEC6212D-B6AB-46FC-8C6C-B33DFFBFE16F}" type="presParOf" srcId="{ECEB155C-26A2-4154-B92D-27D902E75B44}" destId="{056ED054-56BF-4CEB-A1E8-9E22B01C75A0}" srcOrd="2" destOrd="0" presId="urn:microsoft.com/office/officeart/2005/8/layout/orgChart1"/>
    <dgm:cxn modelId="{0D69CE43-FA15-4BDC-9358-7A4C84765957}" type="presParOf" srcId="{ECEB155C-26A2-4154-B92D-27D902E75B44}" destId="{05F33D04-0AC6-4F18-B071-FBDC8C0D7423}" srcOrd="3" destOrd="0" presId="urn:microsoft.com/office/officeart/2005/8/layout/orgChart1"/>
    <dgm:cxn modelId="{0A514E54-6282-4162-AC6A-6F30C9727DC0}" type="presParOf" srcId="{05F33D04-0AC6-4F18-B071-FBDC8C0D7423}" destId="{EF6DA4BF-1C77-4871-9628-9D4A05F024DD}" srcOrd="0" destOrd="0" presId="urn:microsoft.com/office/officeart/2005/8/layout/orgChart1"/>
    <dgm:cxn modelId="{CF4468A1-51B8-4F6A-BC3F-71E57DC9988C}" type="presParOf" srcId="{EF6DA4BF-1C77-4871-9628-9D4A05F024DD}" destId="{26A1702E-0635-4B92-8283-B2A6B219250E}" srcOrd="0" destOrd="0" presId="urn:microsoft.com/office/officeart/2005/8/layout/orgChart1"/>
    <dgm:cxn modelId="{5E2E05AD-B370-417B-96ED-D500A391A354}" type="presParOf" srcId="{EF6DA4BF-1C77-4871-9628-9D4A05F024DD}" destId="{8956A871-6544-4D7C-8BF0-D9C38CCEC761}" srcOrd="1" destOrd="0" presId="urn:microsoft.com/office/officeart/2005/8/layout/orgChart1"/>
    <dgm:cxn modelId="{BCC1A572-0CA5-4664-8F05-784DA5145C5B}" type="presParOf" srcId="{05F33D04-0AC6-4F18-B071-FBDC8C0D7423}" destId="{DCEC2938-4030-45A5-8DC1-E8C82885609B}" srcOrd="1" destOrd="0" presId="urn:microsoft.com/office/officeart/2005/8/layout/orgChart1"/>
    <dgm:cxn modelId="{DDA80556-4622-4E66-8B36-4522E347A5F8}" type="presParOf" srcId="{05F33D04-0AC6-4F18-B071-FBDC8C0D7423}" destId="{7BD451F2-CA37-4D34-8841-E58483570A3D}" srcOrd="2" destOrd="0" presId="urn:microsoft.com/office/officeart/2005/8/layout/orgChart1"/>
    <dgm:cxn modelId="{8423879A-014E-4E05-910A-2F26A479598E}" type="presParOf" srcId="{ECEB155C-26A2-4154-B92D-27D902E75B44}" destId="{E70408F5-AC74-47C7-BD3A-64E48F73510D}" srcOrd="4" destOrd="0" presId="urn:microsoft.com/office/officeart/2005/8/layout/orgChart1"/>
    <dgm:cxn modelId="{BEFC5068-77A4-47C3-8AC2-063F14BFE497}" type="presParOf" srcId="{ECEB155C-26A2-4154-B92D-27D902E75B44}" destId="{2FB46E3A-5E21-4C86-8FEA-1D373AC19002}" srcOrd="5" destOrd="0" presId="urn:microsoft.com/office/officeart/2005/8/layout/orgChart1"/>
    <dgm:cxn modelId="{F2568DC8-D4B6-4A59-9208-027F9B7DD47A}" type="presParOf" srcId="{2FB46E3A-5E21-4C86-8FEA-1D373AC19002}" destId="{1BA2F978-2A83-481A-8355-F2C79C68DA8B}" srcOrd="0" destOrd="0" presId="urn:microsoft.com/office/officeart/2005/8/layout/orgChart1"/>
    <dgm:cxn modelId="{C710145F-A454-42C2-A4B6-E1CEFB4F881B}" type="presParOf" srcId="{1BA2F978-2A83-481A-8355-F2C79C68DA8B}" destId="{A45ACD39-ED17-4939-ACD1-9AF5A22FC401}" srcOrd="0" destOrd="0" presId="urn:microsoft.com/office/officeart/2005/8/layout/orgChart1"/>
    <dgm:cxn modelId="{02D546EF-2670-41FA-A8D8-7C84CB7AA8F3}" type="presParOf" srcId="{1BA2F978-2A83-481A-8355-F2C79C68DA8B}" destId="{3A4D07E5-8623-4B88-ABBC-9EB6B7EC46FC}" srcOrd="1" destOrd="0" presId="urn:microsoft.com/office/officeart/2005/8/layout/orgChart1"/>
    <dgm:cxn modelId="{E82AC76D-EED8-4125-BA9B-E7F137A78D57}" type="presParOf" srcId="{2FB46E3A-5E21-4C86-8FEA-1D373AC19002}" destId="{B697F90D-649B-4555-9C68-D1864C71C2DB}" srcOrd="1" destOrd="0" presId="urn:microsoft.com/office/officeart/2005/8/layout/orgChart1"/>
    <dgm:cxn modelId="{6EC9971E-EC8C-48AD-8D44-C4D9743F0969}" type="presParOf" srcId="{2FB46E3A-5E21-4C86-8FEA-1D373AC19002}" destId="{11A93C42-1514-45C9-87E1-C2C4D0A5118A}" srcOrd="2" destOrd="0" presId="urn:microsoft.com/office/officeart/2005/8/layout/orgChart1"/>
    <dgm:cxn modelId="{F0F9DF56-0D1C-4445-89F6-21E1F7BAD831}"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86184-5920-4DDC-8BC6-E2B48137E3EA}">
      <dsp:nvSpPr>
        <dsp:cNvPr id="0" name=""/>
        <dsp:cNvSpPr/>
      </dsp:nvSpPr>
      <dsp:spPr>
        <a:xfrm>
          <a:off x="4764794" y="1906693"/>
          <a:ext cx="3731816" cy="431780"/>
        </a:xfrm>
        <a:custGeom>
          <a:avLst/>
          <a:gdLst/>
          <a:ahLst/>
          <a:cxnLst/>
          <a:rect l="0" t="0" r="0" b="0"/>
          <a:pathLst>
            <a:path>
              <a:moveTo>
                <a:pt x="0" y="0"/>
              </a:moveTo>
              <a:lnTo>
                <a:pt x="0" y="215890"/>
              </a:lnTo>
              <a:lnTo>
                <a:pt x="3731816" y="215890"/>
              </a:lnTo>
              <a:lnTo>
                <a:pt x="3731816"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9C85A7-9FFE-4DD3-8E91-58D02C1F2F38}">
      <dsp:nvSpPr>
        <dsp:cNvPr id="0" name=""/>
        <dsp:cNvSpPr/>
      </dsp:nvSpPr>
      <dsp:spPr>
        <a:xfrm>
          <a:off x="4764794" y="1906693"/>
          <a:ext cx="1243938" cy="431780"/>
        </a:xfrm>
        <a:custGeom>
          <a:avLst/>
          <a:gdLst/>
          <a:ahLst/>
          <a:cxnLst/>
          <a:rect l="0" t="0" r="0" b="0"/>
          <a:pathLst>
            <a:path>
              <a:moveTo>
                <a:pt x="0" y="0"/>
              </a:moveTo>
              <a:lnTo>
                <a:pt x="0" y="215890"/>
              </a:lnTo>
              <a:lnTo>
                <a:pt x="1243938" y="215890"/>
              </a:lnTo>
              <a:lnTo>
                <a:pt x="1243938"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3520855" y="1906693"/>
          <a:ext cx="1243938" cy="431780"/>
        </a:xfrm>
        <a:custGeom>
          <a:avLst/>
          <a:gdLst/>
          <a:ahLst/>
          <a:cxnLst/>
          <a:rect l="0" t="0" r="0" b="0"/>
          <a:pathLst>
            <a:path>
              <a:moveTo>
                <a:pt x="1243938" y="0"/>
              </a:moveTo>
              <a:lnTo>
                <a:pt x="1243938" y="215890"/>
              </a:lnTo>
              <a:lnTo>
                <a:pt x="0" y="215890"/>
              </a:lnTo>
              <a:lnTo>
                <a:pt x="0"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977434-B7A4-4605-A616-32BFC396C328}">
      <dsp:nvSpPr>
        <dsp:cNvPr id="0" name=""/>
        <dsp:cNvSpPr/>
      </dsp:nvSpPr>
      <dsp:spPr>
        <a:xfrm>
          <a:off x="1032978" y="1906693"/>
          <a:ext cx="3731816" cy="431780"/>
        </a:xfrm>
        <a:custGeom>
          <a:avLst/>
          <a:gdLst/>
          <a:ahLst/>
          <a:cxnLst/>
          <a:rect l="0" t="0" r="0" b="0"/>
          <a:pathLst>
            <a:path>
              <a:moveTo>
                <a:pt x="3731816" y="0"/>
              </a:moveTo>
              <a:lnTo>
                <a:pt x="3731816" y="215890"/>
              </a:lnTo>
              <a:lnTo>
                <a:pt x="0" y="215890"/>
              </a:lnTo>
              <a:lnTo>
                <a:pt x="0"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3736745" y="878644"/>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PROS</a:t>
          </a:r>
        </a:p>
      </dsp:txBody>
      <dsp:txXfrm>
        <a:off x="3736745" y="878644"/>
        <a:ext cx="2056097" cy="1028048"/>
      </dsp:txXfrm>
    </dsp:sp>
    <dsp:sp modelId="{F6CCD5B8-032A-4308-A860-4EAFF7A83E5E}">
      <dsp:nvSpPr>
        <dsp:cNvPr id="0" name=""/>
        <dsp:cNvSpPr/>
      </dsp:nvSpPr>
      <dsp:spPr>
        <a:xfrm>
          <a:off x="4929"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a:t>Secure </a:t>
          </a:r>
          <a:r>
            <a:rPr lang="en-GB" sz="1900" kern="1200">
              <a:latin typeface="Franklin Gothic Demi"/>
            </a:rPr>
            <a:t>&amp; large capacity </a:t>
          </a:r>
          <a:r>
            <a:rPr lang="en-GB" sz="1900" kern="1200"/>
            <a:t>Storage of Confidential Information</a:t>
          </a:r>
        </a:p>
      </dsp:txBody>
      <dsp:txXfrm>
        <a:off x="4929" y="2338473"/>
        <a:ext cx="2056097" cy="1028048"/>
      </dsp:txXfrm>
    </dsp:sp>
    <dsp:sp modelId="{4128FB24-96B3-477A-8AE7-D58661658883}">
      <dsp:nvSpPr>
        <dsp:cNvPr id="0" name=""/>
        <dsp:cNvSpPr/>
      </dsp:nvSpPr>
      <dsp:spPr>
        <a:xfrm>
          <a:off x="2492807"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a:t>User-Friendly with Customisable Templates</a:t>
          </a:r>
        </a:p>
      </dsp:txBody>
      <dsp:txXfrm>
        <a:off x="2492807" y="2338473"/>
        <a:ext cx="2056097" cy="1028048"/>
      </dsp:txXfrm>
    </dsp:sp>
    <dsp:sp modelId="{AEA74780-9302-43F3-9502-895D125CC9C3}">
      <dsp:nvSpPr>
        <dsp:cNvPr id="0" name=""/>
        <dsp:cNvSpPr/>
      </dsp:nvSpPr>
      <dsp:spPr>
        <a:xfrm>
          <a:off x="4980684"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Improved Access for Designated Professionals</a:t>
          </a:r>
        </a:p>
      </dsp:txBody>
      <dsp:txXfrm>
        <a:off x="4980684" y="2338473"/>
        <a:ext cx="2056097" cy="1028048"/>
      </dsp:txXfrm>
    </dsp:sp>
    <dsp:sp modelId="{324C71EA-F6D7-4DE1-83CB-D389186C2079}">
      <dsp:nvSpPr>
        <dsp:cNvPr id="0" name=""/>
        <dsp:cNvSpPr/>
      </dsp:nvSpPr>
      <dsp:spPr>
        <a:xfrm>
          <a:off x="7468562"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Efficient and Time-Saving</a:t>
          </a:r>
        </a:p>
      </dsp:txBody>
      <dsp:txXfrm>
        <a:off x="7468562" y="2338473"/>
        <a:ext cx="2056097" cy="1028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CC1AB-5B27-49D3-B707-352A13C151F9}">
      <dsp:nvSpPr>
        <dsp:cNvPr id="0" name=""/>
        <dsp:cNvSpPr/>
      </dsp:nvSpPr>
      <dsp:spPr>
        <a:xfrm>
          <a:off x="4183117" y="931188"/>
          <a:ext cx="2252127" cy="390865"/>
        </a:xfrm>
        <a:custGeom>
          <a:avLst/>
          <a:gdLst/>
          <a:ahLst/>
          <a:cxnLst/>
          <a:rect l="0" t="0" r="0" b="0"/>
          <a:pathLst>
            <a:path>
              <a:moveTo>
                <a:pt x="0" y="0"/>
              </a:moveTo>
              <a:lnTo>
                <a:pt x="0" y="195432"/>
              </a:lnTo>
              <a:lnTo>
                <a:pt x="2252127" y="195432"/>
              </a:lnTo>
              <a:lnTo>
                <a:pt x="2252127"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186184-5920-4DDC-8BC6-E2B48137E3EA}">
      <dsp:nvSpPr>
        <dsp:cNvPr id="0" name=""/>
        <dsp:cNvSpPr/>
      </dsp:nvSpPr>
      <dsp:spPr>
        <a:xfrm>
          <a:off x="4137397" y="931188"/>
          <a:ext cx="91440" cy="390865"/>
        </a:xfrm>
        <a:custGeom>
          <a:avLst/>
          <a:gdLst/>
          <a:ahLst/>
          <a:cxnLst/>
          <a:rect l="0" t="0" r="0" b="0"/>
          <a:pathLst>
            <a:path>
              <a:moveTo>
                <a:pt x="45720" y="0"/>
              </a:moveTo>
              <a:lnTo>
                <a:pt x="45720"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1930989" y="931188"/>
          <a:ext cx="2252127" cy="390865"/>
        </a:xfrm>
        <a:custGeom>
          <a:avLst/>
          <a:gdLst/>
          <a:ahLst/>
          <a:cxnLst/>
          <a:rect l="0" t="0" r="0" b="0"/>
          <a:pathLst>
            <a:path>
              <a:moveTo>
                <a:pt x="2252127" y="0"/>
              </a:moveTo>
              <a:lnTo>
                <a:pt x="2252127" y="195432"/>
              </a:lnTo>
              <a:lnTo>
                <a:pt x="0" y="195432"/>
              </a:lnTo>
              <a:lnTo>
                <a:pt x="0"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3252485" y="557"/>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FFFFFF"/>
              </a:solidFill>
              <a:latin typeface="Franklin Gothic Demi"/>
              <a:ea typeface="+mn-ea"/>
              <a:cs typeface="+mn-cs"/>
            </a:rPr>
            <a:t> Limitations </a:t>
          </a:r>
        </a:p>
      </dsp:txBody>
      <dsp:txXfrm>
        <a:off x="3252485" y="557"/>
        <a:ext cx="1861262" cy="930631"/>
      </dsp:txXfrm>
    </dsp:sp>
    <dsp:sp modelId="{4128FB24-96B3-477A-8AE7-D58661658883}">
      <dsp:nvSpPr>
        <dsp:cNvPr id="0" name=""/>
        <dsp:cNvSpPr/>
      </dsp:nvSpPr>
      <dsp:spPr>
        <a:xfrm>
          <a:off x="1000358"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Internet access </a:t>
          </a:r>
        </a:p>
      </dsp:txBody>
      <dsp:txXfrm>
        <a:off x="1000358" y="1322053"/>
        <a:ext cx="1861262" cy="930631"/>
      </dsp:txXfrm>
    </dsp:sp>
    <dsp:sp modelId="{324C71EA-F6D7-4DE1-83CB-D389186C2079}">
      <dsp:nvSpPr>
        <dsp:cNvPr id="0" name=""/>
        <dsp:cNvSpPr/>
      </dsp:nvSpPr>
      <dsp:spPr>
        <a:xfrm>
          <a:off x="3252485"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Digital skill</a:t>
          </a:r>
        </a:p>
      </dsp:txBody>
      <dsp:txXfrm>
        <a:off x="3252485" y="1322053"/>
        <a:ext cx="1861262" cy="930631"/>
      </dsp:txXfrm>
    </dsp:sp>
    <dsp:sp modelId="{88C70092-1817-4103-8A14-29DD5409D53A}">
      <dsp:nvSpPr>
        <dsp:cNvPr id="0" name=""/>
        <dsp:cNvSpPr/>
      </dsp:nvSpPr>
      <dsp:spPr>
        <a:xfrm>
          <a:off x="5504613"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 Paid Subscriptions</a:t>
          </a:r>
        </a:p>
      </dsp:txBody>
      <dsp:txXfrm>
        <a:off x="5504613" y="1322053"/>
        <a:ext cx="1861262" cy="930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510C1-C184-40B1-8A6A-E69A47E2F439}">
      <dsp:nvSpPr>
        <dsp:cNvPr id="0" name=""/>
        <dsp:cNvSpPr/>
      </dsp:nvSpPr>
      <dsp:spPr>
        <a:xfrm>
          <a:off x="5118252" y="2324158"/>
          <a:ext cx="4241114" cy="368030"/>
        </a:xfrm>
        <a:custGeom>
          <a:avLst/>
          <a:gdLst/>
          <a:ahLst/>
          <a:cxnLst/>
          <a:rect l="0" t="0" r="0" b="0"/>
          <a:pathLst>
            <a:path>
              <a:moveTo>
                <a:pt x="0" y="0"/>
              </a:moveTo>
              <a:lnTo>
                <a:pt x="0" y="184015"/>
              </a:lnTo>
              <a:lnTo>
                <a:pt x="4241114" y="184015"/>
              </a:lnTo>
              <a:lnTo>
                <a:pt x="4241114"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186184-5920-4DDC-8BC6-E2B48137E3EA}">
      <dsp:nvSpPr>
        <dsp:cNvPr id="0" name=""/>
        <dsp:cNvSpPr/>
      </dsp:nvSpPr>
      <dsp:spPr>
        <a:xfrm>
          <a:off x="5118252" y="2324158"/>
          <a:ext cx="2120557" cy="368030"/>
        </a:xfrm>
        <a:custGeom>
          <a:avLst/>
          <a:gdLst/>
          <a:ahLst/>
          <a:cxnLst/>
          <a:rect l="0" t="0" r="0" b="0"/>
          <a:pathLst>
            <a:path>
              <a:moveTo>
                <a:pt x="0" y="0"/>
              </a:moveTo>
              <a:lnTo>
                <a:pt x="0" y="184015"/>
              </a:lnTo>
              <a:lnTo>
                <a:pt x="2120557" y="184015"/>
              </a:lnTo>
              <a:lnTo>
                <a:pt x="2120557"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9C85A7-9FFE-4DD3-8E91-58D02C1F2F38}">
      <dsp:nvSpPr>
        <dsp:cNvPr id="0" name=""/>
        <dsp:cNvSpPr/>
      </dsp:nvSpPr>
      <dsp:spPr>
        <a:xfrm>
          <a:off x="5072531" y="2324158"/>
          <a:ext cx="91440" cy="368030"/>
        </a:xfrm>
        <a:custGeom>
          <a:avLst/>
          <a:gdLst/>
          <a:ahLst/>
          <a:cxnLst/>
          <a:rect l="0" t="0" r="0" b="0"/>
          <a:pathLst>
            <a:path>
              <a:moveTo>
                <a:pt x="45720" y="0"/>
              </a:moveTo>
              <a:lnTo>
                <a:pt x="4572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2997694" y="2324158"/>
          <a:ext cx="2120557" cy="368030"/>
        </a:xfrm>
        <a:custGeom>
          <a:avLst/>
          <a:gdLst/>
          <a:ahLst/>
          <a:cxnLst/>
          <a:rect l="0" t="0" r="0" b="0"/>
          <a:pathLst>
            <a:path>
              <a:moveTo>
                <a:pt x="2120557" y="0"/>
              </a:moveTo>
              <a:lnTo>
                <a:pt x="2120557" y="184015"/>
              </a:lnTo>
              <a:lnTo>
                <a:pt x="0" y="184015"/>
              </a:lnTo>
              <a:lnTo>
                <a:pt x="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977434-B7A4-4605-A616-32BFC396C328}">
      <dsp:nvSpPr>
        <dsp:cNvPr id="0" name=""/>
        <dsp:cNvSpPr/>
      </dsp:nvSpPr>
      <dsp:spPr>
        <a:xfrm>
          <a:off x="877137" y="2324158"/>
          <a:ext cx="4241114" cy="368030"/>
        </a:xfrm>
        <a:custGeom>
          <a:avLst/>
          <a:gdLst/>
          <a:ahLst/>
          <a:cxnLst/>
          <a:rect l="0" t="0" r="0" b="0"/>
          <a:pathLst>
            <a:path>
              <a:moveTo>
                <a:pt x="4241114" y="0"/>
              </a:moveTo>
              <a:lnTo>
                <a:pt x="4241114" y="184015"/>
              </a:lnTo>
              <a:lnTo>
                <a:pt x="0" y="184015"/>
              </a:lnTo>
              <a:lnTo>
                <a:pt x="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4241988" y="1447894"/>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solidFill>
                <a:srgbClr val="FFFFFF"/>
              </a:solidFill>
              <a:latin typeface="Franklin Gothic Book"/>
              <a:ea typeface="+mn-ea"/>
              <a:cs typeface="+mn-cs"/>
            </a:rPr>
            <a:t>PROS</a:t>
          </a:r>
        </a:p>
      </dsp:txBody>
      <dsp:txXfrm>
        <a:off x="4241988" y="1447894"/>
        <a:ext cx="1752526" cy="876263"/>
      </dsp:txXfrm>
    </dsp:sp>
    <dsp:sp modelId="{F6CCD5B8-032A-4308-A860-4EAFF7A83E5E}">
      <dsp:nvSpPr>
        <dsp:cNvPr id="0" name=""/>
        <dsp:cNvSpPr/>
      </dsp:nvSpPr>
      <dsp:spPr>
        <a:xfrm>
          <a:off x="874"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rgbClr val="FFFFFF"/>
              </a:solidFill>
              <a:latin typeface="Franklin Gothic Book"/>
              <a:ea typeface="+mn-ea"/>
              <a:cs typeface="+mn-cs"/>
            </a:rPr>
            <a:t>Streamlined Communication</a:t>
          </a:r>
        </a:p>
      </dsp:txBody>
      <dsp:txXfrm>
        <a:off x="874" y="2692188"/>
        <a:ext cx="1752526" cy="876263"/>
      </dsp:txXfrm>
    </dsp:sp>
    <dsp:sp modelId="{4128FB24-96B3-477A-8AE7-D58661658883}">
      <dsp:nvSpPr>
        <dsp:cNvPr id="0" name=""/>
        <dsp:cNvSpPr/>
      </dsp:nvSpPr>
      <dsp:spPr>
        <a:xfrm>
          <a:off x="2121431"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rgbClr val="FFFFFF"/>
              </a:solidFill>
              <a:latin typeface="Franklin Gothic Book"/>
              <a:ea typeface="+mn-ea"/>
              <a:cs typeface="+mn-cs"/>
            </a:rPr>
            <a:t>Virtual Care and Telehealth</a:t>
          </a:r>
        </a:p>
      </dsp:txBody>
      <dsp:txXfrm>
        <a:off x="2121431" y="2692188"/>
        <a:ext cx="1752526" cy="876263"/>
      </dsp:txXfrm>
    </dsp:sp>
    <dsp:sp modelId="{AEA74780-9302-43F3-9502-895D125CC9C3}">
      <dsp:nvSpPr>
        <dsp:cNvPr id="0" name=""/>
        <dsp:cNvSpPr/>
      </dsp:nvSpPr>
      <dsp:spPr>
        <a:xfrm>
          <a:off x="4241988"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Future-Ready Platform</a:t>
          </a:r>
        </a:p>
      </dsp:txBody>
      <dsp:txXfrm>
        <a:off x="4241988" y="2692188"/>
        <a:ext cx="1752526" cy="876263"/>
      </dsp:txXfrm>
    </dsp:sp>
    <dsp:sp modelId="{324C71EA-F6D7-4DE1-83CB-D389186C2079}">
      <dsp:nvSpPr>
        <dsp:cNvPr id="0" name=""/>
        <dsp:cNvSpPr/>
      </dsp:nvSpPr>
      <dsp:spPr>
        <a:xfrm>
          <a:off x="6362545"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Administrative Efficiency</a:t>
          </a:r>
        </a:p>
      </dsp:txBody>
      <dsp:txXfrm>
        <a:off x="6362545" y="2692188"/>
        <a:ext cx="1752526" cy="876263"/>
      </dsp:txXfrm>
    </dsp:sp>
    <dsp:sp modelId="{DFF01CBB-7194-447E-85E4-5D2B6A151734}">
      <dsp:nvSpPr>
        <dsp:cNvPr id="0" name=""/>
        <dsp:cNvSpPr/>
      </dsp:nvSpPr>
      <dsp:spPr>
        <a:xfrm>
          <a:off x="8483102"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Support for Medical Training</a:t>
          </a:r>
        </a:p>
      </dsp:txBody>
      <dsp:txXfrm>
        <a:off x="8483102" y="2692188"/>
        <a:ext cx="1752526" cy="8762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408F5-AC74-47C7-BD3A-64E48F73510D}">
      <dsp:nvSpPr>
        <dsp:cNvPr id="0" name=""/>
        <dsp:cNvSpPr/>
      </dsp:nvSpPr>
      <dsp:spPr>
        <a:xfrm>
          <a:off x="3254898" y="1082822"/>
          <a:ext cx="2302864" cy="399670"/>
        </a:xfrm>
        <a:custGeom>
          <a:avLst/>
          <a:gdLst/>
          <a:ahLst/>
          <a:cxnLst/>
          <a:rect l="0" t="0" r="0" b="0"/>
          <a:pathLst>
            <a:path>
              <a:moveTo>
                <a:pt x="0" y="0"/>
              </a:moveTo>
              <a:lnTo>
                <a:pt x="0" y="199835"/>
              </a:lnTo>
              <a:lnTo>
                <a:pt x="2302864" y="199835"/>
              </a:lnTo>
              <a:lnTo>
                <a:pt x="2302864"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6ED054-56BF-4CEB-A1E8-9E22B01C75A0}">
      <dsp:nvSpPr>
        <dsp:cNvPr id="0" name=""/>
        <dsp:cNvSpPr/>
      </dsp:nvSpPr>
      <dsp:spPr>
        <a:xfrm>
          <a:off x="3209178" y="1082822"/>
          <a:ext cx="91440" cy="399670"/>
        </a:xfrm>
        <a:custGeom>
          <a:avLst/>
          <a:gdLst/>
          <a:ahLst/>
          <a:cxnLst/>
          <a:rect l="0" t="0" r="0" b="0"/>
          <a:pathLst>
            <a:path>
              <a:moveTo>
                <a:pt x="45720" y="0"/>
              </a:moveTo>
              <a:lnTo>
                <a:pt x="45720"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1F35A4-D640-464E-91F1-111ADCF6742B}">
      <dsp:nvSpPr>
        <dsp:cNvPr id="0" name=""/>
        <dsp:cNvSpPr/>
      </dsp:nvSpPr>
      <dsp:spPr>
        <a:xfrm>
          <a:off x="952033" y="1082822"/>
          <a:ext cx="2302864" cy="399670"/>
        </a:xfrm>
        <a:custGeom>
          <a:avLst/>
          <a:gdLst/>
          <a:ahLst/>
          <a:cxnLst/>
          <a:rect l="0" t="0" r="0" b="0"/>
          <a:pathLst>
            <a:path>
              <a:moveTo>
                <a:pt x="2302864" y="0"/>
              </a:moveTo>
              <a:lnTo>
                <a:pt x="2302864" y="199835"/>
              </a:lnTo>
              <a:lnTo>
                <a:pt x="0" y="199835"/>
              </a:lnTo>
              <a:lnTo>
                <a:pt x="0"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2303301" y="131225"/>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solidFill>
                <a:srgbClr val="FFFFFF"/>
              </a:solidFill>
              <a:latin typeface="Franklin Gothic Demi"/>
              <a:ea typeface="+mn-ea"/>
              <a:cs typeface="+mn-cs"/>
            </a:rPr>
            <a:t>Limitation</a:t>
          </a:r>
          <a:endParaRPr lang="en-GB" sz="2300" kern="1200">
            <a:solidFill>
              <a:srgbClr val="FFFFFF"/>
            </a:solidFill>
            <a:latin typeface="Franklin Gothic Book"/>
            <a:ea typeface="+mn-ea"/>
            <a:cs typeface="+mn-cs"/>
          </a:endParaRPr>
        </a:p>
      </dsp:txBody>
      <dsp:txXfrm>
        <a:off x="2303301" y="131225"/>
        <a:ext cx="1903193" cy="951596"/>
      </dsp:txXfrm>
    </dsp:sp>
    <dsp:sp modelId="{5CEAF2AA-BDD4-4417-A286-F32656F3DAE4}">
      <dsp:nvSpPr>
        <dsp:cNvPr id="0" name=""/>
        <dsp:cNvSpPr/>
      </dsp:nvSpPr>
      <dsp:spPr>
        <a:xfrm>
          <a:off x="437"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Dependency on Internet Quality</a:t>
          </a:r>
          <a:endParaRPr lang="en-GB" sz="2300" kern="1200">
            <a:solidFill>
              <a:srgbClr val="FFFFFF"/>
            </a:solidFill>
            <a:latin typeface="Franklin Gothic Book"/>
            <a:ea typeface="+mn-ea"/>
            <a:cs typeface="+mn-cs"/>
          </a:endParaRPr>
        </a:p>
      </dsp:txBody>
      <dsp:txXfrm>
        <a:off x="437" y="1482493"/>
        <a:ext cx="1903193" cy="951596"/>
      </dsp:txXfrm>
    </dsp:sp>
    <dsp:sp modelId="{26A1702E-0635-4B92-8283-B2A6B219250E}">
      <dsp:nvSpPr>
        <dsp:cNvPr id="0" name=""/>
        <dsp:cNvSpPr/>
      </dsp:nvSpPr>
      <dsp:spPr>
        <a:xfrm>
          <a:off x="2303301"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Limited Free Version</a:t>
          </a:r>
          <a:endParaRPr lang="en-GB" sz="2300" kern="1200">
            <a:solidFill>
              <a:srgbClr val="FFFFFF"/>
            </a:solidFill>
            <a:latin typeface="Franklin Gothic Book"/>
            <a:ea typeface="+mn-ea"/>
            <a:cs typeface="+mn-cs"/>
          </a:endParaRPr>
        </a:p>
      </dsp:txBody>
      <dsp:txXfrm>
        <a:off x="2303301" y="1482493"/>
        <a:ext cx="1903193" cy="951596"/>
      </dsp:txXfrm>
    </dsp:sp>
    <dsp:sp modelId="{A45ACD39-ED17-4939-ACD1-9AF5A22FC401}">
      <dsp:nvSpPr>
        <dsp:cNvPr id="0" name=""/>
        <dsp:cNvSpPr/>
      </dsp:nvSpPr>
      <dsp:spPr>
        <a:xfrm>
          <a:off x="4606166"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Integration Challenges</a:t>
          </a:r>
          <a:endParaRPr lang="en-GB" sz="2300" kern="1200">
            <a:solidFill>
              <a:srgbClr val="FFFFFF"/>
            </a:solidFill>
            <a:latin typeface="Franklin Gothic Book"/>
            <a:ea typeface="+mn-ea"/>
            <a:cs typeface="+mn-cs"/>
          </a:endParaRPr>
        </a:p>
      </dsp:txBody>
      <dsp:txXfrm>
        <a:off x="4606166" y="1482493"/>
        <a:ext cx="1903193" cy="9515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GB" smtClean="0"/>
              <a:t>‹#›</a:t>
            </a:fld>
            <a:endParaRPr lang="en-GB"/>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15AE-E040-4F31-96C6-FD066D034FFB}" type="datetime1">
              <a:rPr lang="en-GB" smtClean="0"/>
              <a:pPr/>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9C7E07-3C67-C64C-8DA0-0404F6303970}" type="slidenum">
              <a:rPr lang="en-GB" noProof="0" smtClean="0"/>
              <a:t>‹#›</a:t>
            </a:fld>
            <a:endParaRPr lang="en-GB" noProof="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a:p>
        </p:txBody>
      </p:sp>
    </p:spTree>
    <p:extLst>
      <p:ext uri="{BB962C8B-B14F-4D97-AF65-F5344CB8AC3E}">
        <p14:creationId xmlns:p14="http://schemas.microsoft.com/office/powerpoint/2010/main" val="3346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2</a:t>
            </a:fld>
            <a:endParaRPr lang="en-GB"/>
          </a:p>
        </p:txBody>
      </p:sp>
    </p:spTree>
    <p:extLst>
      <p:ext uri="{BB962C8B-B14F-4D97-AF65-F5344CB8AC3E}">
        <p14:creationId xmlns:p14="http://schemas.microsoft.com/office/powerpoint/2010/main" val="1315790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8CF4A8-2CC9-E0A5-F7A4-06F2C8C8422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2A1D5BF-A626-7AE8-8C72-0FDDBD25A32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0950080-F62B-08F1-8B53-1ABACBDFF89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DD4550-13E6-4337-80B9-40335E625143}"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4</a:t>
            </a:fld>
            <a:endParaRPr lang="en-GB"/>
          </a:p>
        </p:txBody>
      </p:sp>
    </p:spTree>
    <p:extLst>
      <p:ext uri="{BB962C8B-B14F-4D97-AF65-F5344CB8AC3E}">
        <p14:creationId xmlns:p14="http://schemas.microsoft.com/office/powerpoint/2010/main" val="448152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5</a:t>
            </a:fld>
            <a:endParaRPr lang="en-GB" noProof="0"/>
          </a:p>
        </p:txBody>
      </p:sp>
    </p:spTree>
    <p:extLst>
      <p:ext uri="{BB962C8B-B14F-4D97-AF65-F5344CB8AC3E}">
        <p14:creationId xmlns:p14="http://schemas.microsoft.com/office/powerpoint/2010/main" val="2654991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2AB49-24A7-819B-62D5-FC88F1822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83049-6AFA-2399-B809-A19271CFEF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E8789-EF41-C685-E1A0-2CC6C47FC1DF}"/>
              </a:ext>
            </a:extLst>
          </p:cNvPr>
          <p:cNvSpPr>
            <a:spLocks noGrp="1"/>
          </p:cNvSpPr>
          <p:nvPr>
            <p:ph type="body" idx="1"/>
          </p:nvPr>
        </p:nvSpPr>
        <p:spPr/>
        <p:txBody>
          <a:bodyPr/>
          <a:lstStyle/>
          <a:p>
            <a:r>
              <a:rPr lang="en-GB" err="1"/>
              <a:t>Acessibility</a:t>
            </a:r>
            <a:endParaRPr lang="en-GB"/>
          </a:p>
          <a:p>
            <a:r>
              <a:rPr lang="en-GB"/>
              <a:t>Evaluation</a:t>
            </a:r>
          </a:p>
          <a:p>
            <a:r>
              <a:rPr lang="en-GB"/>
              <a:t>These features are important because etc.. People have this and this and can be readable </a:t>
            </a:r>
            <a:endParaRPr lang="en-US"/>
          </a:p>
          <a:p>
            <a:endParaRPr lang="en-GB"/>
          </a:p>
        </p:txBody>
      </p:sp>
      <p:sp>
        <p:nvSpPr>
          <p:cNvPr id="4" name="Slide Number Placeholder 3">
            <a:extLst>
              <a:ext uri="{FF2B5EF4-FFF2-40B4-BE49-F238E27FC236}">
                <a16:creationId xmlns:a16="http://schemas.microsoft.com/office/drawing/2014/main" id="{EDDDD498-4F08-4C06-21E1-5827545F0620}"/>
              </a:ext>
            </a:extLst>
          </p:cNvPr>
          <p:cNvSpPr>
            <a:spLocks noGrp="1"/>
          </p:cNvSpPr>
          <p:nvPr>
            <p:ph type="sldNum" sz="quarter" idx="5"/>
          </p:nvPr>
        </p:nvSpPr>
        <p:spPr/>
        <p:txBody>
          <a:bodyPr/>
          <a:lstStyle/>
          <a:p>
            <a:pPr rtl="0"/>
            <a:fld id="{A89C7E07-3C67-C64C-8DA0-0404F6303970}" type="slidenum">
              <a:rPr lang="en-GB" smtClean="0"/>
              <a:t>6</a:t>
            </a:fld>
            <a:endParaRPr lang="en-GB"/>
          </a:p>
        </p:txBody>
      </p:sp>
    </p:spTree>
    <p:extLst>
      <p:ext uri="{BB962C8B-B14F-4D97-AF65-F5344CB8AC3E}">
        <p14:creationId xmlns:p14="http://schemas.microsoft.com/office/powerpoint/2010/main" val="2453793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7</a:t>
            </a:fld>
            <a:endParaRPr lang="en-GB" noProof="0"/>
          </a:p>
        </p:txBody>
      </p:sp>
    </p:spTree>
    <p:extLst>
      <p:ext uri="{BB962C8B-B14F-4D97-AF65-F5344CB8AC3E}">
        <p14:creationId xmlns:p14="http://schemas.microsoft.com/office/powerpoint/2010/main" val="192081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to will have.</a:t>
            </a:r>
            <a:endParaRPr lang="en-US" dirty="0"/>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8</a:t>
            </a:fld>
            <a:endParaRPr lang="en-GB" noProof="0"/>
          </a:p>
        </p:txBody>
      </p:sp>
    </p:spTree>
    <p:extLst>
      <p:ext uri="{BB962C8B-B14F-4D97-AF65-F5344CB8AC3E}">
        <p14:creationId xmlns:p14="http://schemas.microsoft.com/office/powerpoint/2010/main" val="2496644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6EE4F-41D0-A45E-AC3E-D629646642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603B5-7127-DB9A-0E1A-00214A3150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3E96B-274D-9A2E-2215-217786627FA9}"/>
              </a:ext>
            </a:extLst>
          </p:cNvPr>
          <p:cNvSpPr>
            <a:spLocks noGrp="1"/>
          </p:cNvSpPr>
          <p:nvPr>
            <p:ph type="body" idx="1"/>
          </p:nvPr>
        </p:nvSpPr>
        <p:spPr/>
        <p:txBody>
          <a:bodyPr/>
          <a:lstStyle/>
          <a:p>
            <a:r>
              <a:rPr lang="en-GB"/>
              <a:t>To not forget we need to present more pros then cons so maybe thinking on only 2 or 3 negatives to not collapse with the purpose which is convince this MS tool are indispensable for hat care home (staffs and residential)</a:t>
            </a:r>
          </a:p>
        </p:txBody>
      </p:sp>
      <p:sp>
        <p:nvSpPr>
          <p:cNvPr id="4" name="Slide Number Placeholder 3">
            <a:extLst>
              <a:ext uri="{FF2B5EF4-FFF2-40B4-BE49-F238E27FC236}">
                <a16:creationId xmlns:a16="http://schemas.microsoft.com/office/drawing/2014/main" id="{26074413-5FDF-0E32-A858-19FD4B84B1B6}"/>
              </a:ext>
            </a:extLst>
          </p:cNvPr>
          <p:cNvSpPr>
            <a:spLocks noGrp="1"/>
          </p:cNvSpPr>
          <p:nvPr>
            <p:ph type="sldNum" sz="quarter" idx="5"/>
          </p:nvPr>
        </p:nvSpPr>
        <p:spPr/>
        <p:txBody>
          <a:bodyPr/>
          <a:lstStyle/>
          <a:p>
            <a:pPr rtl="0"/>
            <a:fld id="{A89C7E07-3C67-C64C-8DA0-0404F6303970}" type="slidenum">
              <a:rPr lang="en-GB" smtClean="0"/>
              <a:t>10</a:t>
            </a:fld>
            <a:endParaRPr lang="en-GB"/>
          </a:p>
        </p:txBody>
      </p:sp>
    </p:spTree>
    <p:extLst>
      <p:ext uri="{BB962C8B-B14F-4D97-AF65-F5344CB8AC3E}">
        <p14:creationId xmlns:p14="http://schemas.microsoft.com/office/powerpoint/2010/main" val="524574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19F7F-2C46-0C7A-5E98-4601104E33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798E46-B385-BC66-8151-58EDFE57A6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F3BE83-206B-B82E-B62A-4A0D0A9C494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B3E38D-8C70-68DD-6AC1-2D389895CA85}"/>
              </a:ext>
            </a:extLst>
          </p:cNvPr>
          <p:cNvSpPr>
            <a:spLocks noGrp="1"/>
          </p:cNvSpPr>
          <p:nvPr>
            <p:ph type="sldNum" sz="quarter" idx="5"/>
          </p:nvPr>
        </p:nvSpPr>
        <p:spPr/>
        <p:txBody>
          <a:bodyPr/>
          <a:lstStyle/>
          <a:p>
            <a:pPr rtl="0"/>
            <a:fld id="{A89C7E07-3C67-C64C-8DA0-0404F6303970}" type="slidenum">
              <a:rPr lang="en-GB" noProof="0" smtClean="0"/>
              <a:t>14</a:t>
            </a:fld>
            <a:endParaRPr lang="en-GB" noProof="0"/>
          </a:p>
        </p:txBody>
      </p:sp>
    </p:spTree>
    <p:extLst>
      <p:ext uri="{BB962C8B-B14F-4D97-AF65-F5344CB8AC3E}">
        <p14:creationId xmlns:p14="http://schemas.microsoft.com/office/powerpoint/2010/main" val="2168067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0063A-3C8A-C670-C7C7-2BFD9788C0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EEDD5E-8D99-DFFB-C1DA-D55F9D6E7E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0D8106-B1B6-593F-199D-B9D077EB5F8E}"/>
              </a:ext>
            </a:extLst>
          </p:cNvPr>
          <p:cNvSpPr>
            <a:spLocks noGrp="1"/>
          </p:cNvSpPr>
          <p:nvPr>
            <p:ph type="body" idx="1"/>
          </p:nvPr>
        </p:nvSpPr>
        <p:spPr/>
        <p:txBody>
          <a:bodyPr/>
          <a:lstStyle/>
          <a:p>
            <a:r>
              <a:rPr lang="en-GB"/>
              <a:t>Changes to will have.</a:t>
            </a:r>
            <a:endParaRPr lang="en-US"/>
          </a:p>
        </p:txBody>
      </p:sp>
      <p:sp>
        <p:nvSpPr>
          <p:cNvPr id="4" name="Slide Number Placeholder 3">
            <a:extLst>
              <a:ext uri="{FF2B5EF4-FFF2-40B4-BE49-F238E27FC236}">
                <a16:creationId xmlns:a16="http://schemas.microsoft.com/office/drawing/2014/main" id="{5CD289A0-E60A-FCE0-7EA9-9AFF6709C93F}"/>
              </a:ext>
            </a:extLst>
          </p:cNvPr>
          <p:cNvSpPr>
            <a:spLocks noGrp="1"/>
          </p:cNvSpPr>
          <p:nvPr>
            <p:ph type="sldNum" sz="quarter" idx="5"/>
          </p:nvPr>
        </p:nvSpPr>
        <p:spPr/>
        <p:txBody>
          <a:bodyPr/>
          <a:lstStyle/>
          <a:p>
            <a:pPr rtl="0"/>
            <a:fld id="{A89C7E07-3C67-C64C-8DA0-0404F6303970}" type="slidenum">
              <a:rPr lang="en-GB" noProof="0" smtClean="0"/>
              <a:t>15</a:t>
            </a:fld>
            <a:endParaRPr lang="en-GB" noProof="0"/>
          </a:p>
        </p:txBody>
      </p:sp>
    </p:spTree>
    <p:extLst>
      <p:ext uri="{BB962C8B-B14F-4D97-AF65-F5344CB8AC3E}">
        <p14:creationId xmlns:p14="http://schemas.microsoft.com/office/powerpoint/2010/main" val="1349674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2545A-CD9E-3985-5F6F-752F8B643D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A5839-8F3C-9C5C-4C80-587EFE6707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CDF8C2-3DB8-041D-F55F-2B97BC06DA69}"/>
              </a:ext>
            </a:extLst>
          </p:cNvPr>
          <p:cNvSpPr>
            <a:spLocks noGrp="1"/>
          </p:cNvSpPr>
          <p:nvPr>
            <p:ph type="body" idx="1"/>
          </p:nvPr>
        </p:nvSpPr>
        <p:spPr/>
        <p:txBody>
          <a:bodyPr/>
          <a:lstStyle/>
          <a:p>
            <a:r>
              <a:rPr lang="en-GB"/>
              <a:t>To not forget we need to present more pros then cons so maybe thinking on only 2 or 3 negatives to not collapse with the purpose which is convince this MS tool are indispensable for hat care home (staffs and residential)</a:t>
            </a:r>
          </a:p>
        </p:txBody>
      </p:sp>
      <p:sp>
        <p:nvSpPr>
          <p:cNvPr id="4" name="Slide Number Placeholder 3">
            <a:extLst>
              <a:ext uri="{FF2B5EF4-FFF2-40B4-BE49-F238E27FC236}">
                <a16:creationId xmlns:a16="http://schemas.microsoft.com/office/drawing/2014/main" id="{7D8EA005-4020-6941-624F-285BF3BD9179}"/>
              </a:ext>
            </a:extLst>
          </p:cNvPr>
          <p:cNvSpPr>
            <a:spLocks noGrp="1"/>
          </p:cNvSpPr>
          <p:nvPr>
            <p:ph type="sldNum" sz="quarter" idx="5"/>
          </p:nvPr>
        </p:nvSpPr>
        <p:spPr/>
        <p:txBody>
          <a:bodyPr/>
          <a:lstStyle/>
          <a:p>
            <a:pPr rtl="0"/>
            <a:fld id="{A89C7E07-3C67-C64C-8DA0-0404F6303970}" type="slidenum">
              <a:rPr lang="en-GB" smtClean="0"/>
              <a:t>17</a:t>
            </a:fld>
            <a:endParaRPr lang="en-GB"/>
          </a:p>
        </p:txBody>
      </p:sp>
    </p:spTree>
    <p:extLst>
      <p:ext uri="{BB962C8B-B14F-4D97-AF65-F5344CB8AC3E}">
        <p14:creationId xmlns:p14="http://schemas.microsoft.com/office/powerpoint/2010/main" val="3438431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19</a:t>
            </a:fld>
            <a:endParaRPr lang="en-GB"/>
          </a:p>
        </p:txBody>
      </p:sp>
    </p:spTree>
    <p:extLst>
      <p:ext uri="{BB962C8B-B14F-4D97-AF65-F5344CB8AC3E}">
        <p14:creationId xmlns:p14="http://schemas.microsoft.com/office/powerpoint/2010/main" val="1805860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A89C7E07-3C67-C64C-8DA0-0404F6303970}" type="slidenum">
              <a:rPr lang="en-GB" smtClean="0"/>
              <a:t>20</a:t>
            </a:fld>
            <a:endParaRPr lang="en-GB"/>
          </a:p>
        </p:txBody>
      </p:sp>
    </p:spTree>
    <p:extLst>
      <p:ext uri="{BB962C8B-B14F-4D97-AF65-F5344CB8AC3E}">
        <p14:creationId xmlns:p14="http://schemas.microsoft.com/office/powerpoint/2010/main" val="18238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US" noProof="0"/>
              <a:t>Click to edit Master title style</a:t>
            </a:r>
            <a:endParaRPr lang="en-GB" noProof="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j-lt"/>
              </a:defRPr>
            </a:lvl1pPr>
          </a:lstStyle>
          <a:p>
            <a:pPr rtl="0"/>
            <a:r>
              <a:rPr lang="en-US" noProof="0"/>
              <a:t>Click to edit Master title style</a:t>
            </a:r>
            <a:endParaRPr lang="en-GB" noProof="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p>
            <a:pPr rtl="0"/>
            <a:fld id="{C02CDA83-4160-4EEB-AD7D-1C57C21837F3}"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4093066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p>
            <a:pPr rtl="0"/>
            <a:fld id="{94200668-9301-4F8B-89F3-A4E2AEA80049}"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073769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p>
            <a:pPr rtl="0"/>
            <a:r>
              <a:rPr lang="en-US" noProof="0"/>
              <a:t>Click icon to add picture</a:t>
            </a:r>
            <a:endParaRPr lang="en-GB" noProof="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j-lt"/>
              </a:defRPr>
            </a:lvl1pPr>
          </a:lstStyle>
          <a:p>
            <a:pPr rtl="0"/>
            <a:r>
              <a:rPr lang="en-US" noProof="0"/>
              <a:t>Click to edit Master title style</a:t>
            </a:r>
            <a:endParaRPr lang="en-GB" noProof="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2357889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en-US" noProof="0"/>
              <a:t>Click icon to add chart</a:t>
            </a:r>
            <a:endParaRPr lang="en-GB" noProof="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029ECAD1-3047-43DC-81B7-231597E81F19}"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2065862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en-US" noProof="0"/>
              <a:t>Click icon to add table</a:t>
            </a:r>
            <a:endParaRPr lang="en-GB" noProof="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1E6A16EE-7FBD-4E62-A186-69A1E1C8758D}"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3401310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n-lt"/>
              </a:defRPr>
            </a:lvl1pPr>
          </a:lstStyle>
          <a:p>
            <a:pPr rtl="0"/>
            <a:r>
              <a:rPr lang="en-US" noProof="0"/>
              <a:t>Click to edit Master title style</a:t>
            </a:r>
            <a:endParaRPr lang="en-GB" noProof="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GB" sz="20000" b="1" noProof="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p>
            <a:pPr rtl="0"/>
            <a:r>
              <a:rPr lang="en-US" noProof="0"/>
              <a:t>Click icon to add picture</a:t>
            </a:r>
            <a:endParaRPr lang="en-GB" noProof="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p>
            <a:pPr rtl="0"/>
            <a:r>
              <a:rPr lang="en-US" noProof="0"/>
              <a:t>Click icon to add picture</a:t>
            </a:r>
            <a:endParaRPr lang="en-GB" noProof="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p>
            <a:pPr rtl="0"/>
            <a:r>
              <a:rPr lang="en-US" noProof="0"/>
              <a:t>Click icon to add picture</a:t>
            </a:r>
            <a:endParaRPr lang="en-GB" noProof="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p>
            <a:pPr rtl="0"/>
            <a:fld id="{D21FA074-9295-430E-9633-F682F8C96958}"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p>
            <a:pPr rtl="0"/>
            <a:fld id="{D33AD83D-9671-4762-AF03-9C719A9CD695}"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p>
            <a:pPr rtl="0"/>
            <a:fld id="{F88F5F63-8808-4375-85CE-D0FAFA3BBE65}"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p>
            <a:pPr rtl="0"/>
            <a:fld id="{6D17C7AE-DC41-4D6E-8CE7-A0296D62536F}"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p>
            <a:pPr rtl="0"/>
            <a:fld id="{0971D3F5-C297-4F98-9679-48877DEF0EC7}" type="datetime3">
              <a:rPr lang="en-GB" noProof="0" smtClean="0">
                <a:latin typeface="+mn-lt"/>
              </a:rPr>
              <a:t>12 October, 2025</a:t>
            </a:fld>
            <a:endParaRPr lang="en-GB" noProof="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p>
            <a:pPr rtl="0"/>
            <a:r>
              <a:rPr lang="en-GB" noProof="0"/>
              <a:t>Annual Review</a:t>
            </a:r>
            <a:endParaRPr lang="en-GB" b="0" noProof="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p>
            <a:pPr rtl="0"/>
            <a:r>
              <a:rPr lang="en-US" noProof="0"/>
              <a:t>Click icon to add picture</a:t>
            </a:r>
            <a:endParaRPr lang="en-GB" noProof="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9991307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8AC5E797-DDC7-4716-ABC9-2C172A510C23}" type="datetime3">
              <a:rPr lang="en-GB" noProof="0" smtClean="0">
                <a:latin typeface="+mn-lt"/>
              </a:rPr>
              <a:t>12 October, 2025</a:t>
            </a:fld>
            <a:endParaRPr lang="en-GB" noProof="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pPr rtl="0"/>
            <a:r>
              <a:rPr lang="en-GB" noProof="0"/>
              <a:t>Annual Review</a:t>
            </a:r>
            <a:endParaRPr lang="en-GB" b="0" noProof="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18/10/relationships/comments" Target="../comments/modernComment_15E_B07C85B6.xm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microsoft.com/office/2018/10/relationships/comments" Target="../comments/modernComment_160_1146ED49.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www.youtube.com/watch?v=Cf036tDc6NI" TargetMode="External"/><Relationship Id="rId5" Type="http://schemas.microsoft.com/office/2018/10/relationships/comments" Target="../comments/modernComment_16D_0.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69_1751F10D.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www.youtube.com/watch?v=GBHUBEOTdcA"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www.microsoft.com/en-us/microsoft-365-life-hacks/writing/history-of-microsoft-word" TargetMode="External"/><Relationship Id="rId5" Type="http://schemas.openxmlformats.org/officeDocument/2006/relationships/image" Target="../media/image13.jpe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hyperlink" Target="https://www.office.com/" TargetMode="External"/><Relationship Id="rId3" Type="http://schemas.openxmlformats.org/officeDocument/2006/relationships/image" Target="../media/image3.png"/><Relationship Id="rId7" Type="http://schemas.openxmlformats.org/officeDocument/2006/relationships/hyperlink" Target="https://www.microsoft.com/en-gb/microsoft-365/word" TargetMode="External"/><Relationship Id="rId12" Type="http://schemas.microsoft.com/office/2007/relationships/hdphoto" Target="../media/hdphoto2.wdp"/><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6.jpeg"/><Relationship Id="rId11" Type="http://schemas.openxmlformats.org/officeDocument/2006/relationships/image" Target="../media/image17.png"/><Relationship Id="rId5" Type="http://schemas.openxmlformats.org/officeDocument/2006/relationships/image" Target="../media/image15.png"/><Relationship Id="rId10" Type="http://schemas.openxmlformats.org/officeDocument/2006/relationships/hyperlink" Target="https://play.google.com/store/apps/details?id=com.microsoft.office.word" TargetMode="External"/><Relationship Id="rId4" Type="http://schemas.openxmlformats.org/officeDocument/2006/relationships/hyperlink" Target="https://www.microsoft.com/microsoft-365" TargetMode="External"/><Relationship Id="rId9" Type="http://schemas.openxmlformats.org/officeDocument/2006/relationships/hyperlink" Target="https://apps.apple.com/us/app/microsoft-word/id58644791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8.xml"/><Relationship Id="rId5" Type="http://schemas.openxmlformats.org/officeDocument/2006/relationships/image" Target="../media/image21.png"/><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microsoft.com/office/2018/10/relationships/comments" Target="../comments/modernComment_181_7A2C684B.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image" Target="../media/image3.png"/><Relationship Id="rId2" Type="http://schemas.openxmlformats.org/officeDocument/2006/relationships/notesSlide" Target="../notesSlides/notesSlide9.xml"/><Relationship Id="rId16" Type="http://schemas.openxmlformats.org/officeDocument/2006/relationships/image" Target="../media/image23.png"/><Relationship Id="rId1" Type="http://schemas.openxmlformats.org/officeDocument/2006/relationships/slideLayout" Target="../slideLayouts/slideLayout8.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microsoft.com/office/2007/relationships/hdphoto" Target="../media/hdphoto3.wdp"/><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jugBQqE_2sM" TargetMode="Externa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microsoft.com/microsoft-365" TargetMode="External"/><Relationship Id="rId7" Type="http://schemas.openxmlformats.org/officeDocument/2006/relationships/hyperlink" Target="https://play.google.com/store/apps/details?id=com.microsoft.office.word"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apps.apple.com/us/app/microsoft-word/id586447913" TargetMode="External"/><Relationship Id="rId5" Type="http://schemas.openxmlformats.org/officeDocument/2006/relationships/hyperlink" Target="https://www.microsoft.com/en-gb/microsoft-teams/download-app#plansandpricing_tab1" TargetMode="External"/><Relationship Id="rId4" Type="http://schemas.openxmlformats.org/officeDocument/2006/relationships/image" Target="../media/image16.jpeg"/><Relationship Id="rId9"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xml"/><Relationship Id="rId5" Type="http://schemas.openxmlformats.org/officeDocument/2006/relationships/image" Target="../media/image31.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2.xml"/><Relationship Id="rId16"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image" Target="../media/image23.png"/><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microsoft.com/office/2018/10/relationships/comments" Target="../comments/modernComment_157_8B46DDC4.xm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8" Type="http://schemas.openxmlformats.org/officeDocument/2006/relationships/hyperlink" Target="https://learn.microsoft.com/en-us/microsoftteams/security-compliance-overview" TargetMode="External"/><Relationship Id="rId3" Type="http://schemas.openxmlformats.org/officeDocument/2006/relationships/hyperlink" Target="https://discover.hubpages.com" TargetMode="External"/><Relationship Id="rId7" Type="http://schemas.openxmlformats.org/officeDocument/2006/relationships/hyperlink" Target="https://learn.microsoft.com/en-us/microsoftteams/teams-end-to-end-encryption" TargetMode="External"/><Relationship Id="rId12" Type="http://schemas.microsoft.com/office/2007/relationships/hdphoto" Target="../media/hdphoto4.wdp"/><Relationship Id="rId2" Type="http://schemas.openxmlformats.org/officeDocument/2006/relationships/hyperlink" Target="https://www.britannica.com/technology/Microsoft-Word" TargetMode="External"/><Relationship Id="rId1" Type="http://schemas.openxmlformats.org/officeDocument/2006/relationships/slideLayout" Target="../slideLayouts/slideLayout3.xml"/><Relationship Id="rId6" Type="http://schemas.openxmlformats.org/officeDocument/2006/relationships/hyperlink" Target="https://www.techradar.com/news/what-is-microsoft-teams-how-it-works-tips-and-tricks-and-best-alternatives" TargetMode="External"/><Relationship Id="rId11" Type="http://schemas.openxmlformats.org/officeDocument/2006/relationships/image" Target="../media/image37.png"/><Relationship Id="rId5" Type="http://schemas.openxmlformats.org/officeDocument/2006/relationships/hyperlink" Target="https://digital.nhs.uk" TargetMode="External"/><Relationship Id="rId10" Type="http://schemas.openxmlformats.org/officeDocument/2006/relationships/image" Target="../media/image36.png"/><Relationship Id="rId4" Type="http://schemas.openxmlformats.org/officeDocument/2006/relationships/hyperlink" Target="https://standout-cv.com/stats/remote-working-statistics-uk" TargetMode="External"/><Relationship Id="rId9" Type="http://schemas.openxmlformats.org/officeDocument/2006/relationships/hyperlink" Target="https://www.microsoft.com/en-us/microsoft-365/word"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ons.gov.uk/employmentandlabourmarket/peopleinwork/employmentandemployeetypes/bulletins/coronavirusandhomeworkingintheuk/april2020" TargetMode="External"/><Relationship Id="rId3" Type="http://schemas.openxmlformats.org/officeDocument/2006/relationships/hyperlink" Target="https://www.microsoft.com/en-gb/microsoft-teams/security" TargetMode="External"/><Relationship Id="rId7" Type="http://schemas.openxmlformats.org/officeDocument/2006/relationships/hyperlink" Target="https://office365itpros.com/2024/01/31/office-365-reaches-400-million/" TargetMode="External"/><Relationship Id="rId12" Type="http://schemas.microsoft.com/office/2007/relationships/hdphoto" Target="../media/hdphoto4.wdp"/><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hyperlink" Target="https://news.microsoft.com/source/2016/11/02/microsoft-unveils-microsoft-teams/" TargetMode="External"/><Relationship Id="rId11" Type="http://schemas.openxmlformats.org/officeDocument/2006/relationships/image" Target="../media/image37.png"/><Relationship Id="rId5" Type="http://schemas.openxmlformats.org/officeDocument/2006/relationships/hyperlink" Target="https://support.microsoft.com/en-us/topic/what-is-microsoft-teams-3de4d369-0167-8def-b93b-0eb5286d7a29" TargetMode="External"/><Relationship Id="rId10" Type="http://schemas.openxmlformats.org/officeDocument/2006/relationships/hyperlink" Target="https://post.parliament.uk/research-briefings/post-pb-0049" TargetMode="External"/><Relationship Id="rId4" Type="http://schemas.openxmlformats.org/officeDocument/2006/relationships/hyperlink" Target="https://www.microsoft.com/en-us/microsoft-365-life-hacks/writing/history-of-microsoft-word" TargetMode="External"/><Relationship Id="rId9" Type="http://schemas.openxmlformats.org/officeDocument/2006/relationships/hyperlink" Target="https://www.ons.gov.uk/employmentandlabourmarket/peopleinwork/employmentandemployeetypes/articles/whohasaccesstohybridworkingreatbritain/2025-06-1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heaccessgroup.com" TargetMode="External"/><Relationship Id="rId2" Type="http://schemas.openxmlformats.org/officeDocument/2006/relationships/image" Target="../media/image38.jpeg"/><Relationship Id="rId1" Type="http://schemas.openxmlformats.org/officeDocument/2006/relationships/slideLayout" Target="../slideLayouts/slideLayout3.xml"/><Relationship Id="rId6" Type="http://schemas.microsoft.com/office/2007/relationships/hdphoto" Target="../media/hdphoto4.wdp"/><Relationship Id="rId5" Type="http://schemas.openxmlformats.org/officeDocument/2006/relationships/image" Target="../media/image37.png"/><Relationship Id="rId4" Type="http://schemas.openxmlformats.org/officeDocument/2006/relationships/hyperlink" Target="https://transform.england.nhs.uk/covid-19-response/social-care/using-digital-services-your-care-home/"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hyperlink" Target="https://www.youtube.com/watch?v=GBHUBEOTdcA" TargetMode="External"/><Relationship Id="rId7" Type="http://schemas.openxmlformats.org/officeDocument/2006/relationships/hyperlink" Target="https://www.youtube.com/watch?v=A1egcVkYrgw&amp;list=PLXPr7gfUMmKxiPKpMocZRkA-AUDI9N1RB&amp;index=5" TargetMode="External"/><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hyperlink" Target="https://www.youtube.com/watch?v=4piA2YJ2HQU&amp;list=PLXPr7gfUMmKxiPKpMocZRkA-AUDI9N1RB&amp;index=3" TargetMode="External"/><Relationship Id="rId5" Type="http://schemas.openxmlformats.org/officeDocument/2006/relationships/hyperlink" Target="https://www.youtube.com/watch?v=jugBQqE_2sM&amp;list=PLXPr7gfUMmKxiPKpMocZRkA-AUDI9N1RB" TargetMode="External"/><Relationship Id="rId4" Type="http://schemas.openxmlformats.org/officeDocument/2006/relationships/hyperlink" Target="https://www.youtube.com/watch?v=Cf036tDc6NI" TargetMode="External"/><Relationship Id="rId9" Type="http://schemas.microsoft.com/office/2007/relationships/hdphoto" Target="../media/hdphoto4.wdp"/></Relationships>
</file>

<file path=ppt/slides/_rels/slide25.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7" Type="http://schemas.microsoft.com/office/2007/relationships/hdphoto" Target="../media/hdphoto4.wdp"/><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image" Target="../media/image37.png"/><Relationship Id="rId5" Type="http://schemas.openxmlformats.org/officeDocument/2006/relationships/hyperlink" Target="https://cartwright-it.co.uk/?p=6247" TargetMode="External"/><Relationship Id="rId4" Type="http://schemas.openxmlformats.org/officeDocument/2006/relationships/hyperlink" Target="https://projectmanagers.net/top-10-cons-or-disadvantages-of-microsoft-team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6" descr="A blue circle with white clouds in it&#10;&#10;AI-generated content may be incorrect.">
            <a:extLst>
              <a:ext uri="{FF2B5EF4-FFF2-40B4-BE49-F238E27FC236}">
                <a16:creationId xmlns:a16="http://schemas.microsoft.com/office/drawing/2014/main" id="{C23C6E00-427F-A5D5-F45E-A96A3807C880}"/>
              </a:ext>
            </a:extLst>
          </p:cNvPr>
          <p:cNvPicPr>
            <a:picLocks noChangeAspect="1"/>
          </p:cNvPicPr>
          <p:nvPr/>
        </p:nvPicPr>
        <p:blipFill>
          <a:blip r:embed="rId4"/>
          <a:stretch>
            <a:fillRect/>
          </a:stretch>
        </p:blipFill>
        <p:spPr>
          <a:xfrm>
            <a:off x="2510823" y="4513725"/>
            <a:ext cx="1146886" cy="859051"/>
          </a:xfrm>
          <a:prstGeom prst="rect">
            <a:avLst/>
          </a:prstGeom>
          <a:noFill/>
          <a:ln cap="flat">
            <a:noFill/>
          </a:ln>
        </p:spPr>
      </p:pic>
      <p:pic>
        <p:nvPicPr>
          <p:cNvPr id="5" name="Picture 28" descr="A green circle with a white x in the center&#10;&#10;AI-generated content may be incorrect.">
            <a:extLst>
              <a:ext uri="{FF2B5EF4-FFF2-40B4-BE49-F238E27FC236}">
                <a16:creationId xmlns:a16="http://schemas.microsoft.com/office/drawing/2014/main" id="{D341362D-39DE-72A2-DC73-9F0B2E1E32EA}"/>
              </a:ext>
            </a:extLst>
          </p:cNvPr>
          <p:cNvPicPr>
            <a:picLocks noChangeAspect="1"/>
          </p:cNvPicPr>
          <p:nvPr/>
        </p:nvPicPr>
        <p:blipFill>
          <a:blip r:embed="rId5"/>
          <a:stretch>
            <a:fillRect/>
          </a:stretch>
        </p:blipFill>
        <p:spPr>
          <a:xfrm>
            <a:off x="676747" y="4943246"/>
            <a:ext cx="1146886" cy="800301"/>
          </a:xfrm>
          <a:prstGeom prst="rect">
            <a:avLst/>
          </a:prstGeom>
          <a:noFill/>
          <a:ln cap="flat">
            <a:noFill/>
          </a:ln>
        </p:spPr>
      </p:pic>
      <p:pic>
        <p:nvPicPr>
          <p:cNvPr id="6" name="Picture 30" descr="A blue square with white letters&#10;&#10;AI-generated content may be incorrect.">
            <a:extLst>
              <a:ext uri="{FF2B5EF4-FFF2-40B4-BE49-F238E27FC236}">
                <a16:creationId xmlns:a16="http://schemas.microsoft.com/office/drawing/2014/main" id="{A1B9C5EE-20A2-4D32-C1AD-9DF6DC0746E3}"/>
              </a:ext>
            </a:extLst>
          </p:cNvPr>
          <p:cNvPicPr>
            <a:picLocks noChangeAspect="1"/>
          </p:cNvPicPr>
          <p:nvPr/>
        </p:nvPicPr>
        <p:blipFill>
          <a:blip r:embed="rId6"/>
          <a:stretch>
            <a:fillRect/>
          </a:stretch>
        </p:blipFill>
        <p:spPr>
          <a:xfrm>
            <a:off x="13606" y="3510473"/>
            <a:ext cx="725302" cy="725302"/>
          </a:xfrm>
          <a:prstGeom prst="rect">
            <a:avLst/>
          </a:prstGeom>
          <a:noFill/>
          <a:ln cap="flat">
            <a:noFill/>
          </a:ln>
        </p:spPr>
      </p:pic>
      <p:pic>
        <p:nvPicPr>
          <p:cNvPr id="7" name="Picture 32" descr="A logo of a company&#10;&#10;AI-generated content may be incorrect.">
            <a:extLst>
              <a:ext uri="{FF2B5EF4-FFF2-40B4-BE49-F238E27FC236}">
                <a16:creationId xmlns:a16="http://schemas.microsoft.com/office/drawing/2014/main" id="{CDEEE43F-CB88-8D83-5FBF-E325A6E4ACF9}"/>
              </a:ext>
            </a:extLst>
          </p:cNvPr>
          <p:cNvPicPr>
            <a:picLocks noChangeAspect="1"/>
          </p:cNvPicPr>
          <p:nvPr/>
        </p:nvPicPr>
        <p:blipFill>
          <a:blip r:embed="rId7"/>
          <a:srcRect l="16229" t="5813" r="14593" b="4996"/>
          <a:stretch>
            <a:fillRect/>
          </a:stretch>
        </p:blipFill>
        <p:spPr>
          <a:xfrm>
            <a:off x="333371" y="4304519"/>
            <a:ext cx="792528" cy="726563"/>
          </a:xfrm>
          <a:prstGeom prst="rect">
            <a:avLst/>
          </a:prstGeom>
          <a:noFill/>
          <a:ln cap="flat">
            <a:noFill/>
          </a:ln>
        </p:spPr>
      </p:pic>
      <p:pic>
        <p:nvPicPr>
          <p:cNvPr id="8" name="Picture 34" descr="A blue square with a white letter and a white letter&#10;&#10;AI-generated content may be incorrect.">
            <a:extLst>
              <a:ext uri="{FF2B5EF4-FFF2-40B4-BE49-F238E27FC236}">
                <a16:creationId xmlns:a16="http://schemas.microsoft.com/office/drawing/2014/main" id="{979445EB-774B-767E-9123-F9928ED1554E}"/>
              </a:ext>
            </a:extLst>
          </p:cNvPr>
          <p:cNvPicPr>
            <a:picLocks noChangeAspect="1"/>
          </p:cNvPicPr>
          <p:nvPr/>
        </p:nvPicPr>
        <p:blipFill>
          <a:blip r:embed="rId8"/>
          <a:srcRect l="12155" t="13703" r="13287" b="13703"/>
          <a:stretch>
            <a:fillRect/>
          </a:stretch>
        </p:blipFill>
        <p:spPr>
          <a:xfrm>
            <a:off x="3349209" y="3637117"/>
            <a:ext cx="910614" cy="918944"/>
          </a:xfrm>
          <a:prstGeom prst="rect">
            <a:avLst/>
          </a:prstGeom>
          <a:noFill/>
          <a:ln cap="flat">
            <a:noFill/>
          </a:ln>
        </p:spPr>
      </p:pic>
      <p:pic>
        <p:nvPicPr>
          <p:cNvPr id="9" name="Picture 36" descr="A logo of a company&#10;&#10;AI-generated content may be incorrect.">
            <a:extLst>
              <a:ext uri="{FF2B5EF4-FFF2-40B4-BE49-F238E27FC236}">
                <a16:creationId xmlns:a16="http://schemas.microsoft.com/office/drawing/2014/main" id="{EABDF0CB-F965-67B5-EDAA-F1EBA2968D8E}"/>
              </a:ext>
            </a:extLst>
          </p:cNvPr>
          <p:cNvPicPr>
            <a:picLocks noChangeAspect="1"/>
          </p:cNvPicPr>
          <p:nvPr/>
        </p:nvPicPr>
        <p:blipFill>
          <a:blip r:embed="rId9"/>
          <a:srcRect l="19986" t="7265" r="14690" b="7641"/>
          <a:stretch>
            <a:fillRect/>
          </a:stretch>
        </p:blipFill>
        <p:spPr>
          <a:xfrm>
            <a:off x="1697848" y="5275292"/>
            <a:ext cx="1229886" cy="999036"/>
          </a:xfrm>
          <a:prstGeom prst="rect">
            <a:avLst/>
          </a:prstGeom>
          <a:noFill/>
          <a:ln cap="flat">
            <a:noFill/>
          </a:ln>
        </p:spPr>
      </p:pic>
      <p:pic>
        <p:nvPicPr>
          <p:cNvPr id="10" name="Picture 9">
            <a:extLst>
              <a:ext uri="{FF2B5EF4-FFF2-40B4-BE49-F238E27FC236}">
                <a16:creationId xmlns:a16="http://schemas.microsoft.com/office/drawing/2014/main" id="{99AFDF2A-DBE3-75B5-F118-26800A479B28}"/>
              </a:ext>
            </a:extLst>
          </p:cNvPr>
          <p:cNvPicPr>
            <a:picLocks noChangeAspect="1"/>
          </p:cNvPicPr>
          <p:nvPr/>
        </p:nvPicPr>
        <p:blipFill>
          <a:blip r:embed="rId10"/>
          <a:stretch>
            <a:fillRect/>
          </a:stretch>
        </p:blipFill>
        <p:spPr>
          <a:xfrm>
            <a:off x="122702" y="26922"/>
            <a:ext cx="1700931" cy="713294"/>
          </a:xfrm>
          <a:prstGeom prst="rect">
            <a:avLst/>
          </a:prstGeom>
        </p:spPr>
      </p:pic>
      <p:sp>
        <p:nvSpPr>
          <p:cNvPr id="15" name="Title 1">
            <a:extLst>
              <a:ext uri="{FF2B5EF4-FFF2-40B4-BE49-F238E27FC236}">
                <a16:creationId xmlns:a16="http://schemas.microsoft.com/office/drawing/2014/main" id="{5F918403-D14B-AB5D-8FAC-4ED841762D74}"/>
              </a:ext>
            </a:extLst>
          </p:cNvPr>
          <p:cNvSpPr txBox="1">
            <a:spLocks/>
          </p:cNvSpPr>
          <p:nvPr/>
        </p:nvSpPr>
        <p:spPr>
          <a:xfrm>
            <a:off x="1810486" y="560172"/>
            <a:ext cx="9854017" cy="1179793"/>
          </a:xfrm>
          <a:prstGeom prst="rect">
            <a:avLst/>
          </a:prstGeom>
        </p:spPr>
        <p:txBody>
          <a:bodyPr vert="horz" lIns="0" tIns="0" rIns="0" bIns="0" rtlCol="0" anchor="b" anchorCtr="1">
            <a:noAutofit/>
          </a:bodyPr>
          <a:lstStyle>
            <a:lvl1pPr algn="l" defTabSz="914400" rtl="0" eaLnBrk="1" latinLnBrk="0" hangingPunct="1">
              <a:lnSpc>
                <a:spcPct val="90000"/>
              </a:lnSpc>
              <a:spcBef>
                <a:spcPct val="0"/>
              </a:spcBef>
              <a:buNone/>
              <a:defRPr sz="60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t>Digital Innovations, Equipment and</a:t>
            </a:r>
            <a:br>
              <a:rPr lang="en-GB" sz="4000"/>
            </a:br>
            <a:r>
              <a:rPr lang="en-GB" sz="4000"/>
              <a:t>Strategies to improve home care services</a:t>
            </a:r>
          </a:p>
        </p:txBody>
      </p:sp>
      <p:sp>
        <p:nvSpPr>
          <p:cNvPr id="16" name="Text Placeholder 2">
            <a:extLst>
              <a:ext uri="{FF2B5EF4-FFF2-40B4-BE49-F238E27FC236}">
                <a16:creationId xmlns:a16="http://schemas.microsoft.com/office/drawing/2014/main" id="{1E17E8F4-EE6E-3DBF-67F7-BB1B8F3C85BB}"/>
              </a:ext>
            </a:extLst>
          </p:cNvPr>
          <p:cNvSpPr txBox="1">
            <a:spLocks/>
          </p:cNvSpPr>
          <p:nvPr/>
        </p:nvSpPr>
        <p:spPr>
          <a:xfrm>
            <a:off x="6367058" y="4419441"/>
            <a:ext cx="3573647" cy="95333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a:solidFill>
                  <a:srgbClr val="7CA655"/>
                </a:solidFill>
                <a:latin typeface="Franklin Gothic Demi"/>
              </a:rPr>
              <a:t>Helena </a:t>
            </a:r>
            <a:r>
              <a:rPr lang="en-GB" sz="1600" err="1">
                <a:solidFill>
                  <a:srgbClr val="7CA655"/>
                </a:solidFill>
                <a:latin typeface="Franklin Gothic Demi"/>
              </a:rPr>
              <a:t>Vemba</a:t>
            </a:r>
            <a:r>
              <a:rPr lang="en-GB" sz="1600">
                <a:solidFill>
                  <a:srgbClr val="7CA655"/>
                </a:solidFill>
                <a:latin typeface="Franklin Gothic Demi"/>
              </a:rPr>
              <a:t> Joao- 2515363</a:t>
            </a:r>
          </a:p>
          <a:p>
            <a:pPr marL="0" indent="0">
              <a:buFont typeface="Arial" panose="020B0604020202020204" pitchFamily="34" charset="0"/>
              <a:buNone/>
            </a:pPr>
            <a:r>
              <a:rPr lang="en-GB" sz="1600">
                <a:solidFill>
                  <a:srgbClr val="7CA655"/>
                </a:solidFill>
                <a:latin typeface="Franklin Gothic Demi"/>
              </a:rPr>
              <a:t>Jacqueline Ellen Watson- 2504694</a:t>
            </a:r>
          </a:p>
          <a:p>
            <a:pPr marL="0" indent="0">
              <a:buFont typeface="Arial" panose="020B0604020202020204" pitchFamily="34" charset="0"/>
              <a:buNone/>
            </a:pPr>
            <a:r>
              <a:rPr lang="en-GB" sz="1600">
                <a:solidFill>
                  <a:srgbClr val="7CA655"/>
                </a:solidFill>
                <a:latin typeface="Franklin Gothic Demi"/>
              </a:rPr>
              <a:t>Mary </a:t>
            </a:r>
            <a:r>
              <a:rPr lang="en-GB" sz="1600" err="1">
                <a:solidFill>
                  <a:srgbClr val="7CA655"/>
                </a:solidFill>
                <a:latin typeface="Franklin Gothic Demi"/>
              </a:rPr>
              <a:t>Rhobi</a:t>
            </a:r>
            <a:r>
              <a:rPr lang="en-GB" sz="1600">
                <a:solidFill>
                  <a:srgbClr val="7CA655"/>
                </a:solidFill>
                <a:latin typeface="Franklin Gothic Demi"/>
              </a:rPr>
              <a:t> Mwita Joseph- 2506778</a:t>
            </a:r>
            <a:endParaRPr lang="en-GB" sz="1600">
              <a:solidFill>
                <a:srgbClr val="7CA655"/>
              </a:solidFill>
            </a:endParaRPr>
          </a:p>
        </p:txBody>
      </p:sp>
      <p:sp>
        <p:nvSpPr>
          <p:cNvPr id="17" name="Text Placeholder 2">
            <a:extLst>
              <a:ext uri="{FF2B5EF4-FFF2-40B4-BE49-F238E27FC236}">
                <a16:creationId xmlns:a16="http://schemas.microsoft.com/office/drawing/2014/main" id="{BAD65C01-380B-A6FF-0FDF-D754634C24D8}"/>
              </a:ext>
            </a:extLst>
          </p:cNvPr>
          <p:cNvSpPr txBox="1"/>
          <p:nvPr/>
        </p:nvSpPr>
        <p:spPr>
          <a:xfrm>
            <a:off x="6367058" y="5803065"/>
            <a:ext cx="5824942" cy="639292"/>
          </a:xfrm>
          <a:prstGeom prst="rect">
            <a:avLst/>
          </a:prstGeom>
          <a:noFill/>
          <a:ln cap="flat">
            <a:noFill/>
          </a:ln>
        </p:spPr>
        <p:txBody>
          <a:bodyPr vert="horz" wrap="square" lIns="0" tIns="0" rIns="0" bIns="0" anchor="t" anchorCtr="0" compatLnSpc="1">
            <a:no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7CA655"/>
                </a:solidFill>
                <a:uFillTx/>
                <a:latin typeface="Franklin Gothic Demi"/>
              </a:rPr>
              <a:t>Module: Digital Skills and Research Methods (LCHS4007) G8</a:t>
            </a:r>
            <a:br>
              <a:rPr lang="en-GB" sz="1200" b="0" i="0" u="none" strike="noStrike" kern="1200" cap="none" spc="0" baseline="0">
                <a:solidFill>
                  <a:srgbClr val="7CA655"/>
                </a:solidFill>
                <a:uFillTx/>
                <a:latin typeface="Franklin Gothic Demi"/>
              </a:rPr>
            </a:br>
            <a:br>
              <a:rPr lang="en-GB" sz="1200" b="0" i="0" u="none" strike="noStrike" kern="1200" cap="none" spc="0" baseline="0">
                <a:solidFill>
                  <a:srgbClr val="7CA655"/>
                </a:solidFill>
                <a:uFillTx/>
                <a:latin typeface="Franklin Gothic Demi"/>
              </a:rPr>
            </a:br>
            <a:r>
              <a:rPr lang="en-GB" sz="1200">
                <a:solidFill>
                  <a:srgbClr val="7CA655"/>
                </a:solidFill>
                <a:latin typeface="Franklin Gothic Demi"/>
              </a:rPr>
              <a:t>Lecturer</a:t>
            </a:r>
            <a:r>
              <a:rPr lang="en-GB" sz="1200" b="0" i="0" u="none" strike="noStrike" kern="1200" cap="none" spc="0" baseline="0">
                <a:solidFill>
                  <a:srgbClr val="7CA655"/>
                </a:solidFill>
                <a:uFillTx/>
                <a:latin typeface="Franklin Gothic Demi"/>
              </a:rPr>
              <a:t>: Markus </a:t>
            </a:r>
            <a:r>
              <a:rPr lang="en-GB" sz="1200" b="0" i="0" u="none" strike="noStrike" kern="1200" cap="none" spc="0" baseline="0" err="1">
                <a:solidFill>
                  <a:srgbClr val="7CA655"/>
                </a:solidFill>
                <a:uFillTx/>
                <a:latin typeface="Franklin Gothic Demi"/>
              </a:rPr>
              <a:t>Klingelfuss</a:t>
            </a:r>
            <a:endParaRPr lang="en-GB" sz="1200" b="0" i="0" u="none" strike="noStrike" kern="1200" cap="none" spc="0" baseline="0">
              <a:solidFill>
                <a:srgbClr val="7CA655"/>
              </a:solidFill>
              <a:uFillTx/>
              <a:latin typeface="Franklin Gothic Demi"/>
            </a:endParaRP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7CA655"/>
                </a:solidFill>
                <a:uFillTx/>
                <a:latin typeface="Franklin Gothic Demi"/>
              </a:rPr>
              <a:t>15</a:t>
            </a:r>
            <a:r>
              <a:rPr lang="en-GB" sz="1000" b="0" i="0" u="none" strike="noStrike" kern="1200" cap="none" spc="0" baseline="30000">
                <a:solidFill>
                  <a:srgbClr val="7CA655"/>
                </a:solidFill>
                <a:uFillTx/>
                <a:latin typeface="Franklin Gothic Demi"/>
              </a:rPr>
              <a:t>th</a:t>
            </a:r>
            <a:r>
              <a:rPr lang="en-GB" sz="1000" b="0" i="0" u="none" strike="noStrike" kern="1200" cap="none" spc="0" baseline="0">
                <a:solidFill>
                  <a:srgbClr val="7CA655"/>
                </a:solidFill>
                <a:uFillTx/>
                <a:latin typeface="Franklin Gothic Demi"/>
              </a:rPr>
              <a:t> October 2025 , Birmingham</a:t>
            </a:r>
            <a:endParaRPr lang="en-GB" sz="1000" b="0" i="0" u="none" strike="noStrike" kern="1200" cap="none" spc="0" baseline="0">
              <a:solidFill>
                <a:srgbClr val="7CA655"/>
              </a:solidFill>
              <a:uFillTx/>
              <a:latin typeface="Franklin Gothic Book"/>
            </a:endParaRP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7CA655"/>
              </a:solidFill>
              <a:uFillTx/>
              <a:latin typeface="Franklin Gothic Book"/>
            </a:endParaRPr>
          </a:p>
        </p:txBody>
      </p:sp>
      <p:sp>
        <p:nvSpPr>
          <p:cNvPr id="18" name="Title 1">
            <a:extLst>
              <a:ext uri="{FF2B5EF4-FFF2-40B4-BE49-F238E27FC236}">
                <a16:creationId xmlns:a16="http://schemas.microsoft.com/office/drawing/2014/main" id="{99B2B7D1-7C19-A413-9CF7-02DF6D57ED76}"/>
              </a:ext>
            </a:extLst>
          </p:cNvPr>
          <p:cNvSpPr txBox="1"/>
          <p:nvPr/>
        </p:nvSpPr>
        <p:spPr>
          <a:xfrm>
            <a:off x="5258900" y="2432211"/>
            <a:ext cx="2894981" cy="601181"/>
          </a:xfrm>
          <a:prstGeom prst="rect">
            <a:avLst/>
          </a:prstGeom>
          <a:noFill/>
          <a:ln cap="flat">
            <a:noFill/>
          </a:ln>
        </p:spPr>
        <p:txBody>
          <a:bodyPr vert="horz" wrap="square" lIns="0" tIns="0" rIns="0" bIns="0" anchor="b" anchorCtr="1" compatLnSpc="1">
            <a:noAutofit/>
          </a:bodyPr>
          <a:lstStyle/>
          <a:p>
            <a:pPr algn="ctr">
              <a:lnSpc>
                <a:spcPct val="90000"/>
              </a:lnSpc>
              <a:defRPr sz="1800" b="0" i="0" u="none" strike="noStrike" kern="0" cap="none" spc="0" baseline="0">
                <a:solidFill>
                  <a:srgbClr val="000000"/>
                </a:solidFill>
                <a:uFillTx/>
              </a:defRPr>
            </a:pPr>
            <a:r>
              <a:rPr lang="en-GB" spc="100">
                <a:solidFill>
                  <a:srgbClr val="000000"/>
                </a:solidFill>
                <a:latin typeface="Franklin Gothic Demi"/>
              </a:rPr>
              <a:t>a</a:t>
            </a:r>
            <a:r>
              <a:rPr lang="en-GB" b="0" i="0" u="none" strike="noStrike" kern="1200" cap="none" spc="100" baseline="0">
                <a:solidFill>
                  <a:srgbClr val="000000"/>
                </a:solidFill>
                <a:uFillTx/>
                <a:latin typeface="Franklin Gothic Demi"/>
              </a:rPr>
              <a:t>t Sunrise Residential</a:t>
            </a:r>
            <a:br>
              <a:rPr lang="en-GB" b="0" i="0" u="none" strike="noStrike" kern="1200" cap="none" spc="100" baseline="0">
                <a:solidFill>
                  <a:srgbClr val="000000"/>
                </a:solidFill>
                <a:uFillTx/>
                <a:latin typeface="Franklin Gothic Demi"/>
              </a:rPr>
            </a:br>
            <a:r>
              <a:rPr lang="en-GB" b="0" i="0" u="none" strike="noStrike" kern="1200" cap="none" spc="100" baseline="0">
                <a:solidFill>
                  <a:srgbClr val="000000"/>
                </a:solidFill>
                <a:uFillTx/>
                <a:latin typeface="Franklin Gothic Demi"/>
              </a:rPr>
              <a:t>Home Care </a:t>
            </a:r>
            <a:r>
              <a:rPr lang="en-GB" sz="1100" b="0" i="0" u="none" strike="noStrike" kern="1200" cap="none" spc="100" baseline="0">
                <a:solidFill>
                  <a:srgbClr val="000000"/>
                </a:solidFill>
                <a:uFillTx/>
                <a:latin typeface="Franklin Gothic Demi"/>
              </a:rPr>
              <a:t>(case</a:t>
            </a:r>
            <a:r>
              <a:rPr lang="en-GB" sz="1100" spc="100">
                <a:solidFill>
                  <a:srgbClr val="000000"/>
                </a:solidFill>
                <a:latin typeface="Franklin Gothic Demi"/>
              </a:rPr>
              <a:t> </a:t>
            </a:r>
            <a:r>
              <a:rPr lang="en-GB" sz="1100" kern="0" spc="100">
                <a:solidFill>
                  <a:srgbClr val="000000"/>
                </a:solidFill>
                <a:latin typeface="Franklin Gothic Demi"/>
              </a:rPr>
              <a:t>study</a:t>
            </a:r>
            <a:r>
              <a:rPr lang="en-GB" sz="1100" b="0" i="0" u="none" strike="noStrike" kern="1200" cap="none" spc="100" baseline="0">
                <a:solidFill>
                  <a:srgbClr val="000000"/>
                </a:solidFill>
                <a:uFillTx/>
                <a:latin typeface="Franklin Gothic Demi"/>
              </a:rPr>
              <a:t>)</a:t>
            </a:r>
            <a:endParaRPr lang="en-GB" b="0" i="0" u="none" strike="noStrike" kern="1200" cap="none" spc="100" baseline="0">
              <a:solidFill>
                <a:srgbClr val="000000"/>
              </a:solidFill>
              <a:uFillTx/>
              <a:latin typeface="Franklin Gothic Demi"/>
            </a:endParaRPr>
          </a:p>
        </p:txBody>
      </p:sp>
      <p:sp>
        <p:nvSpPr>
          <p:cNvPr id="19" name="Title 1">
            <a:extLst>
              <a:ext uri="{FF2B5EF4-FFF2-40B4-BE49-F238E27FC236}">
                <a16:creationId xmlns:a16="http://schemas.microsoft.com/office/drawing/2014/main" id="{3BF5B422-56C3-763B-9ED2-5EB295F9F64A}"/>
              </a:ext>
            </a:extLst>
          </p:cNvPr>
          <p:cNvSpPr txBox="1"/>
          <p:nvPr/>
        </p:nvSpPr>
        <p:spPr>
          <a:xfrm>
            <a:off x="5290005" y="3495408"/>
            <a:ext cx="2894981" cy="601181"/>
          </a:xfrm>
          <a:prstGeom prst="rect">
            <a:avLst/>
          </a:prstGeom>
          <a:noFill/>
          <a:ln cap="flat">
            <a:noFill/>
          </a:ln>
        </p:spPr>
        <p:txBody>
          <a:bodyPr vert="horz" wrap="square" lIns="0" tIns="0" rIns="0" bIns="0" anchor="b" anchorCtr="1" compatLnSpc="1">
            <a:no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100" baseline="0">
              <a:solidFill>
                <a:srgbClr val="000000"/>
              </a:solidFill>
              <a:uFillTx/>
              <a:latin typeface="Franklin Gothic Demi"/>
            </a:endParaRPr>
          </a:p>
        </p:txBody>
      </p:sp>
      <p:sp>
        <p:nvSpPr>
          <p:cNvPr id="20" name="Title 1">
            <a:extLst>
              <a:ext uri="{FF2B5EF4-FFF2-40B4-BE49-F238E27FC236}">
                <a16:creationId xmlns:a16="http://schemas.microsoft.com/office/drawing/2014/main" id="{C591CEFD-A3E3-EEA8-690D-188C5DBB08B5}"/>
              </a:ext>
            </a:extLst>
          </p:cNvPr>
          <p:cNvSpPr txBox="1"/>
          <p:nvPr/>
        </p:nvSpPr>
        <p:spPr>
          <a:xfrm>
            <a:off x="3894765" y="1935793"/>
            <a:ext cx="5456859" cy="300590"/>
          </a:xfrm>
          <a:prstGeom prst="rect">
            <a:avLst/>
          </a:prstGeom>
          <a:noFill/>
          <a:ln cap="flat">
            <a:noFill/>
          </a:ln>
        </p:spPr>
        <p:txBody>
          <a:bodyPr vert="horz" wrap="square" lIns="0" tIns="0" rIns="0" bIns="0" anchor="b" anchorCtr="1" compatLnSpc="1">
            <a:no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2000" spc="100">
                <a:solidFill>
                  <a:srgbClr val="000000"/>
                </a:solidFill>
                <a:latin typeface="Franklin Gothic Demi"/>
              </a:rPr>
              <a:t>w</a:t>
            </a:r>
            <a:r>
              <a:rPr lang="en-GB" sz="2000" b="0" i="0" u="none" strike="noStrike" kern="1200" cap="none" spc="100" baseline="0">
                <a:solidFill>
                  <a:srgbClr val="000000"/>
                </a:solidFill>
                <a:uFillTx/>
                <a:latin typeface="Franklin Gothic Demi"/>
              </a:rPr>
              <a:t>ith Microsoft 365 &amp; Communications</a:t>
            </a:r>
          </a:p>
        </p:txBody>
      </p:sp>
    </p:spTree>
    <p:extLst>
      <p:ext uri="{BB962C8B-B14F-4D97-AF65-F5344CB8AC3E}">
        <p14:creationId xmlns:p14="http://schemas.microsoft.com/office/powerpoint/2010/main" val="29609507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par>
                                <p:cTn id="29" presetID="31"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par>
                                <p:cTn id="35" presetID="31"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p:cTn id="37" dur="1000" fill="hold"/>
                                        <p:tgtEl>
                                          <p:spTgt spid="9"/>
                                        </p:tgtEl>
                                        <p:attrNameLst>
                                          <p:attrName>ppt_w</p:attrName>
                                        </p:attrNameLst>
                                      </p:cBhvr>
                                      <p:tavLst>
                                        <p:tav tm="0">
                                          <p:val>
                                            <p:fltVal val="0"/>
                                          </p:val>
                                        </p:tav>
                                        <p:tav tm="100000">
                                          <p:val>
                                            <p:strVal val="#ppt_w"/>
                                          </p:val>
                                        </p:tav>
                                      </p:tavLst>
                                    </p:anim>
                                    <p:anim calcmode="lin" valueType="num">
                                      <p:cBhvr>
                                        <p:cTn id="38" dur="1000" fill="hold"/>
                                        <p:tgtEl>
                                          <p:spTgt spid="9"/>
                                        </p:tgtEl>
                                        <p:attrNameLst>
                                          <p:attrName>ppt_h</p:attrName>
                                        </p:attrNameLst>
                                      </p:cBhvr>
                                      <p:tavLst>
                                        <p:tav tm="0">
                                          <p:val>
                                            <p:fltVal val="0"/>
                                          </p:val>
                                        </p:tav>
                                        <p:tav tm="100000">
                                          <p:val>
                                            <p:strVal val="#ppt_h"/>
                                          </p:val>
                                        </p:tav>
                                      </p:tavLst>
                                    </p:anim>
                                    <p:anim calcmode="lin" valueType="num">
                                      <p:cBhvr>
                                        <p:cTn id="39" dur="1000" fill="hold"/>
                                        <p:tgtEl>
                                          <p:spTgt spid="9"/>
                                        </p:tgtEl>
                                        <p:attrNameLst>
                                          <p:attrName>style.rotation</p:attrName>
                                        </p:attrNameLst>
                                      </p:cBhvr>
                                      <p:tavLst>
                                        <p:tav tm="0">
                                          <p:val>
                                            <p:fltVal val="90"/>
                                          </p:val>
                                        </p:tav>
                                        <p:tav tm="100000">
                                          <p:val>
                                            <p:fltVal val="0"/>
                                          </p:val>
                                        </p:tav>
                                      </p:tavLst>
                                    </p:anim>
                                    <p:animEffect transition="in" filter="fade">
                                      <p:cBhvr>
                                        <p:cTn id="40" dur="1000"/>
                                        <p:tgtEl>
                                          <p:spTgt spid="9"/>
                                        </p:tgtEl>
                                      </p:cBhvr>
                                    </p:animEffect>
                                  </p:childTnLst>
                                </p:cTn>
                              </p:par>
                            </p:childTnLst>
                          </p:cTn>
                        </p:par>
                      </p:childTnLst>
                    </p:cTn>
                  </p:par>
                  <p:par>
                    <p:cTn id="41" fill="hold">
                      <p:stCondLst>
                        <p:cond delay="indefinite"/>
                      </p:stCondLst>
                      <p:childTnLst>
                        <p:par>
                          <p:cTn id="42" fill="hold">
                            <p:stCondLst>
                              <p:cond delay="0"/>
                            </p:stCondLst>
                            <p:childTnLst>
                              <p:par>
                                <p:cTn id="43" presetID="17" presetClass="entr" presetSubtype="1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p:cTn id="45" dur="500" fill="hold"/>
                                        <p:tgtEl>
                                          <p:spTgt spid="18"/>
                                        </p:tgtEl>
                                        <p:attrNameLst>
                                          <p:attrName>ppt_w</p:attrName>
                                        </p:attrNameLst>
                                      </p:cBhvr>
                                      <p:tavLst>
                                        <p:tav tm="0">
                                          <p:val>
                                            <p:fltVal val="0"/>
                                          </p:val>
                                        </p:tav>
                                        <p:tav tm="100000">
                                          <p:val>
                                            <p:strVal val="#ppt_w"/>
                                          </p:val>
                                        </p:tav>
                                      </p:tavLst>
                                    </p:anim>
                                    <p:anim calcmode="lin" valueType="num">
                                      <p:cBhvr>
                                        <p:cTn id="46" dur="500" fill="hold"/>
                                        <p:tgtEl>
                                          <p:spTgt spid="18"/>
                                        </p:tgtEl>
                                        <p:attrNameLst>
                                          <p:attrName>ppt_h</p:attrName>
                                        </p:attrNameLst>
                                      </p:cBhvr>
                                      <p:tavLst>
                                        <p:tav tm="0">
                                          <p:val>
                                            <p:strVal val="#ppt_h"/>
                                          </p:val>
                                        </p:tav>
                                        <p:tav tm="100000">
                                          <p:val>
                                            <p:strVal val="#ppt_h"/>
                                          </p:val>
                                        </p:tav>
                                      </p:tavLst>
                                    </p:anim>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randombar(horizontal)">
                                      <p:cBhvr>
                                        <p:cTn id="51" dur="500"/>
                                        <p:tgtEl>
                                          <p:spTgt spid="16"/>
                                        </p:tgtEl>
                                      </p:cBhvr>
                                    </p:animEffect>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grpId="0" nodeType="click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randombar(horizontal)">
                                      <p:cBhvr>
                                        <p:cTn id="5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Lst>
  </p:timing>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4756-A790-C845-A85F-35391529E591}"/>
              </a:ext>
            </a:extLst>
          </p:cNvPr>
          <p:cNvSpPr>
            <a:spLocks noGrp="1"/>
          </p:cNvSpPr>
          <p:nvPr>
            <p:ph type="title"/>
          </p:nvPr>
        </p:nvSpPr>
        <p:spPr>
          <a:xfrm>
            <a:off x="964023" y="879063"/>
            <a:ext cx="4941477" cy="610863"/>
          </a:xfrm>
        </p:spPr>
        <p:txBody>
          <a:bodyPr rtlCol="0"/>
          <a:lstStyle/>
          <a:p>
            <a:pPr rtl="0"/>
            <a:r>
              <a:rPr lang="en-GB"/>
              <a:t>Contents</a:t>
            </a:r>
          </a:p>
        </p:txBody>
      </p:sp>
      <p:sp>
        <p:nvSpPr>
          <p:cNvPr id="4" name="Text Placeholder 3">
            <a:extLst>
              <a:ext uri="{FF2B5EF4-FFF2-40B4-BE49-F238E27FC236}">
                <a16:creationId xmlns:a16="http://schemas.microsoft.com/office/drawing/2014/main" id="{C7EC6698-132B-1143-A2A9-00A97D9572D8}"/>
              </a:ext>
            </a:extLst>
          </p:cNvPr>
          <p:cNvSpPr>
            <a:spLocks noGrp="1"/>
          </p:cNvSpPr>
          <p:nvPr>
            <p:ph type="body" sz="quarter" idx="14"/>
          </p:nvPr>
        </p:nvSpPr>
        <p:spPr>
          <a:xfrm>
            <a:off x="952500" y="2020087"/>
            <a:ext cx="2133600" cy="205837"/>
          </a:xfrm>
        </p:spPr>
        <p:txBody>
          <a:bodyPr rtlCol="0"/>
          <a:lstStyle/>
          <a:p>
            <a:pPr algn="ctr" rtl="0"/>
            <a:r>
              <a:rPr lang="en-GB"/>
              <a:t>01. Introduction</a:t>
            </a:r>
          </a:p>
        </p:txBody>
      </p:sp>
      <p:sp>
        <p:nvSpPr>
          <p:cNvPr id="3" name="Text Placeholder 2">
            <a:extLst>
              <a:ext uri="{FF2B5EF4-FFF2-40B4-BE49-F238E27FC236}">
                <a16:creationId xmlns:a16="http://schemas.microsoft.com/office/drawing/2014/main" id="{91AA5D8C-0134-F046-A548-3465F817747C}"/>
              </a:ext>
            </a:extLst>
          </p:cNvPr>
          <p:cNvSpPr>
            <a:spLocks noGrp="1"/>
          </p:cNvSpPr>
          <p:nvPr>
            <p:ph type="body" sz="quarter" idx="13"/>
          </p:nvPr>
        </p:nvSpPr>
        <p:spPr>
          <a:xfrm>
            <a:off x="863561" y="2516952"/>
            <a:ext cx="2133600" cy="1074527"/>
          </a:xfrm>
        </p:spPr>
        <p:txBody>
          <a:bodyPr vert="horz" lIns="0" tIns="0" rIns="0" bIns="0" rtlCol="0" anchor="t">
            <a:noAutofit/>
          </a:bodyPr>
          <a:lstStyle/>
          <a:p>
            <a:pPr marL="285750" indent="-285750" algn="ctr" rtl="0">
              <a:buFont typeface="Arial" panose="020B0604020202020204" pitchFamily="34" charset="0"/>
              <a:buChar char="•"/>
            </a:pPr>
            <a:r>
              <a:rPr lang="en-GB" dirty="0">
                <a:latin typeface="Aptos"/>
              </a:rPr>
              <a:t>Background – Case Study</a:t>
            </a:r>
            <a:endParaRPr lang="en-US" dirty="0">
              <a:latin typeface="Aptos"/>
              <a:ea typeface="+mn-lt"/>
              <a:cs typeface="+mn-lt"/>
            </a:endParaRPr>
          </a:p>
          <a:p>
            <a:pPr marL="285750" indent="-285750" algn="ctr" rtl="0">
              <a:buFont typeface="Arial" panose="020B0604020202020204" pitchFamily="34" charset="0"/>
              <a:buChar char="•"/>
            </a:pPr>
            <a:r>
              <a:rPr lang="en-GB" dirty="0">
                <a:latin typeface="Aptos"/>
              </a:rPr>
              <a:t>The reason of our choices;</a:t>
            </a:r>
          </a:p>
        </p:txBody>
      </p:sp>
      <p:sp>
        <p:nvSpPr>
          <p:cNvPr id="6" name="Text Placeholder 5">
            <a:extLst>
              <a:ext uri="{FF2B5EF4-FFF2-40B4-BE49-F238E27FC236}">
                <a16:creationId xmlns:a16="http://schemas.microsoft.com/office/drawing/2014/main" id="{C0015C52-08ED-464E-B7E8-24892D9C1319}"/>
              </a:ext>
            </a:extLst>
          </p:cNvPr>
          <p:cNvSpPr>
            <a:spLocks noGrp="1"/>
          </p:cNvSpPr>
          <p:nvPr>
            <p:ph type="body" sz="quarter" idx="16"/>
          </p:nvPr>
        </p:nvSpPr>
        <p:spPr>
          <a:xfrm>
            <a:off x="3673312" y="2020086"/>
            <a:ext cx="2128157" cy="205837"/>
          </a:xfrm>
        </p:spPr>
        <p:txBody>
          <a:bodyPr rtlCol="0"/>
          <a:lstStyle/>
          <a:p>
            <a:pPr algn="ctr" rtl="0"/>
            <a:r>
              <a:rPr lang="en-GB"/>
              <a:t>02. MS Word</a:t>
            </a:r>
          </a:p>
        </p:txBody>
      </p:sp>
      <p:sp>
        <p:nvSpPr>
          <p:cNvPr id="5" name="Text Placeholder 4">
            <a:extLst>
              <a:ext uri="{FF2B5EF4-FFF2-40B4-BE49-F238E27FC236}">
                <a16:creationId xmlns:a16="http://schemas.microsoft.com/office/drawing/2014/main" id="{6979C7D4-91CF-6443-91D5-65DC860B407D}"/>
              </a:ext>
            </a:extLst>
          </p:cNvPr>
          <p:cNvSpPr>
            <a:spLocks noGrp="1"/>
          </p:cNvSpPr>
          <p:nvPr>
            <p:ph type="body" sz="quarter" idx="15"/>
          </p:nvPr>
        </p:nvSpPr>
        <p:spPr>
          <a:xfrm>
            <a:off x="3434761" y="2387949"/>
            <a:ext cx="2608950" cy="1607846"/>
          </a:xfrm>
        </p:spPr>
        <p:txBody>
          <a:bodyPr vert="horz" lIns="0" tIns="0" rIns="0" bIns="0" rtlCol="0" anchor="t">
            <a:noAutofit/>
          </a:bodyPr>
          <a:lstStyle/>
          <a:p>
            <a:pPr marL="285750" indent="-285750" algn="ctr" rtl="0">
              <a:buFont typeface="Arial" panose="020B0604020202020204" pitchFamily="34" charset="0"/>
              <a:buChar char="•"/>
            </a:pPr>
            <a:r>
              <a:rPr lang="en-GB" dirty="0">
                <a:latin typeface="Aptos"/>
              </a:rPr>
              <a:t>Definition &amp; How to Access it;</a:t>
            </a:r>
            <a:endParaRPr lang="en-US" dirty="0">
              <a:latin typeface="Aptos"/>
            </a:endParaRPr>
          </a:p>
          <a:p>
            <a:pPr marL="285750" indent="-285750" algn="ctr" rtl="0">
              <a:buFont typeface="Arial" panose="020B0604020202020204" pitchFamily="34" charset="0"/>
              <a:buChar char="•"/>
            </a:pPr>
            <a:r>
              <a:rPr lang="en-GB" dirty="0">
                <a:latin typeface="Aptos"/>
              </a:rPr>
              <a:t>Importance of this tool in Health &amp; Social care focusing on our study case;</a:t>
            </a:r>
          </a:p>
          <a:p>
            <a:pPr marL="285750" indent="-285750" algn="ctr" rtl="0">
              <a:buFont typeface="Arial" panose="020B0604020202020204" pitchFamily="34" charset="0"/>
              <a:buChar char="•"/>
            </a:pPr>
            <a:r>
              <a:rPr lang="en-GB" dirty="0">
                <a:latin typeface="Aptos"/>
              </a:rPr>
              <a:t>Pros &amp; Cons</a:t>
            </a:r>
          </a:p>
          <a:p>
            <a:pPr rtl="0"/>
            <a:br>
              <a:rPr lang="en-GB" dirty="0">
                <a:latin typeface="Aptos"/>
              </a:rPr>
            </a:br>
            <a:endParaRPr lang="en-GB" dirty="0">
              <a:latin typeface="Aptos"/>
            </a:endParaRPr>
          </a:p>
        </p:txBody>
      </p:sp>
      <p:sp>
        <p:nvSpPr>
          <p:cNvPr id="8" name="Text Placeholder 7">
            <a:extLst>
              <a:ext uri="{FF2B5EF4-FFF2-40B4-BE49-F238E27FC236}">
                <a16:creationId xmlns:a16="http://schemas.microsoft.com/office/drawing/2014/main" id="{B32B0C1D-C221-7C47-B7D6-77E7BDB41749}"/>
              </a:ext>
            </a:extLst>
          </p:cNvPr>
          <p:cNvSpPr>
            <a:spLocks noGrp="1"/>
          </p:cNvSpPr>
          <p:nvPr>
            <p:ph type="body" sz="quarter" idx="20"/>
          </p:nvPr>
        </p:nvSpPr>
        <p:spPr>
          <a:xfrm>
            <a:off x="952500" y="4341048"/>
            <a:ext cx="2133600" cy="205837"/>
          </a:xfrm>
        </p:spPr>
        <p:txBody>
          <a:bodyPr rtlCol="0"/>
          <a:lstStyle/>
          <a:p>
            <a:pPr algn="ctr" rtl="0"/>
            <a:r>
              <a:rPr lang="en-GB"/>
              <a:t>03. MS Teams</a:t>
            </a:r>
          </a:p>
        </p:txBody>
      </p:sp>
      <p:sp>
        <p:nvSpPr>
          <p:cNvPr id="10" name="Text Placeholder 9">
            <a:extLst>
              <a:ext uri="{FF2B5EF4-FFF2-40B4-BE49-F238E27FC236}">
                <a16:creationId xmlns:a16="http://schemas.microsoft.com/office/drawing/2014/main" id="{69BD3932-D1D0-1045-BD96-8B26F11B8515}"/>
              </a:ext>
            </a:extLst>
          </p:cNvPr>
          <p:cNvSpPr>
            <a:spLocks noGrp="1"/>
          </p:cNvSpPr>
          <p:nvPr>
            <p:ph type="body" sz="quarter" idx="22"/>
          </p:nvPr>
        </p:nvSpPr>
        <p:spPr>
          <a:xfrm>
            <a:off x="3696790" y="4331143"/>
            <a:ext cx="2128157" cy="205837"/>
          </a:xfrm>
        </p:spPr>
        <p:txBody>
          <a:bodyPr rtlCol="0"/>
          <a:lstStyle/>
          <a:p>
            <a:pPr algn="ctr" rtl="0"/>
            <a:r>
              <a:rPr lang="en-GB"/>
              <a:t>04. Digital Safety</a:t>
            </a:r>
          </a:p>
        </p:txBody>
      </p:sp>
      <p:sp>
        <p:nvSpPr>
          <p:cNvPr id="9" name="Text Placeholder 8">
            <a:extLst>
              <a:ext uri="{FF2B5EF4-FFF2-40B4-BE49-F238E27FC236}">
                <a16:creationId xmlns:a16="http://schemas.microsoft.com/office/drawing/2014/main" id="{38FB4732-AB07-C54D-AF44-F8ADB6D2B8B6}"/>
              </a:ext>
            </a:extLst>
          </p:cNvPr>
          <p:cNvSpPr>
            <a:spLocks noGrp="1"/>
          </p:cNvSpPr>
          <p:nvPr>
            <p:ph type="body" sz="quarter" idx="21"/>
          </p:nvPr>
        </p:nvSpPr>
        <p:spPr>
          <a:xfrm>
            <a:off x="3462303" y="4714575"/>
            <a:ext cx="2362644" cy="231735"/>
          </a:xfrm>
        </p:spPr>
        <p:txBody>
          <a:bodyPr vert="horz" lIns="0" tIns="0" rIns="0" bIns="0" rtlCol="0" anchor="t">
            <a:noAutofit/>
          </a:bodyPr>
          <a:lstStyle/>
          <a:p>
            <a:pPr marL="285750" indent="-285750" algn="ctr">
              <a:buFont typeface="Arial" panose="020B0604020202020204" pitchFamily="34" charset="0"/>
              <a:buChar char="•"/>
            </a:pPr>
            <a:r>
              <a:rPr lang="en-GB" dirty="0">
                <a:latin typeface="Aptos"/>
              </a:rPr>
              <a:t>Aspect to be considerate</a:t>
            </a:r>
          </a:p>
          <a:p>
            <a:endParaRPr lang="en-GB" dirty="0">
              <a:latin typeface="Aptos"/>
            </a:endParaRPr>
          </a:p>
          <a:p>
            <a:endParaRPr lang="en-GB" dirty="0">
              <a:latin typeface="Aptos"/>
            </a:endParaRPr>
          </a:p>
        </p:txBody>
      </p:sp>
      <p:sp>
        <p:nvSpPr>
          <p:cNvPr id="12" name="Text Placeholder 11">
            <a:extLst>
              <a:ext uri="{FF2B5EF4-FFF2-40B4-BE49-F238E27FC236}">
                <a16:creationId xmlns:a16="http://schemas.microsoft.com/office/drawing/2014/main" id="{B115086E-2AC3-4F4D-8F85-104CFA64FECF}"/>
              </a:ext>
            </a:extLst>
          </p:cNvPr>
          <p:cNvSpPr>
            <a:spLocks noGrp="1"/>
          </p:cNvSpPr>
          <p:nvPr>
            <p:ph type="body" sz="quarter" idx="24"/>
          </p:nvPr>
        </p:nvSpPr>
        <p:spPr>
          <a:xfrm>
            <a:off x="6367054" y="4331142"/>
            <a:ext cx="2129245" cy="205837"/>
          </a:xfrm>
        </p:spPr>
        <p:txBody>
          <a:bodyPr rtlCol="0"/>
          <a:lstStyle/>
          <a:p>
            <a:pPr algn="ctr" rtl="0"/>
            <a:r>
              <a:rPr lang="en-GB"/>
              <a:t>05. Summary</a:t>
            </a:r>
          </a:p>
        </p:txBody>
      </p:sp>
      <p:sp>
        <p:nvSpPr>
          <p:cNvPr id="21" name="Minus Sign 20">
            <a:extLst>
              <a:ext uri="{FF2B5EF4-FFF2-40B4-BE49-F238E27FC236}">
                <a16:creationId xmlns:a16="http://schemas.microsoft.com/office/drawing/2014/main" id="{9EC1CEB5-695A-CCCA-8D03-DF636233F810}"/>
              </a:ext>
            </a:extLst>
          </p:cNvPr>
          <p:cNvSpPr/>
          <p:nvPr/>
        </p:nvSpPr>
        <p:spPr>
          <a:xfrm>
            <a:off x="8658226" y="3995795"/>
            <a:ext cx="2867024" cy="448171"/>
          </a:xfrm>
          <a:prstGeom prst="mathMinus">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 Placeholder 11">
            <a:extLst>
              <a:ext uri="{FF2B5EF4-FFF2-40B4-BE49-F238E27FC236}">
                <a16:creationId xmlns:a16="http://schemas.microsoft.com/office/drawing/2014/main" id="{811B538F-5E9A-8B7F-104A-549BC0CA2C5B}"/>
              </a:ext>
            </a:extLst>
          </p:cNvPr>
          <p:cNvSpPr txBox="1">
            <a:spLocks/>
          </p:cNvSpPr>
          <p:nvPr/>
        </p:nvSpPr>
        <p:spPr>
          <a:xfrm>
            <a:off x="9038406" y="4331141"/>
            <a:ext cx="2129245" cy="205837"/>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buFont typeface="Arial" panose="020B0604020202020204" pitchFamily="34" charset="0"/>
              <a:buNone/>
              <a:defRPr sz="1800" b="0" i="0" kern="1200">
                <a:solidFill>
                  <a:schemeClr val="tx2"/>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06. References</a:t>
            </a:r>
          </a:p>
        </p:txBody>
      </p:sp>
      <p:sp>
        <p:nvSpPr>
          <p:cNvPr id="23" name="Text Placeholder 10">
            <a:extLst>
              <a:ext uri="{FF2B5EF4-FFF2-40B4-BE49-F238E27FC236}">
                <a16:creationId xmlns:a16="http://schemas.microsoft.com/office/drawing/2014/main" id="{C1F04C30-7D9A-BD69-C777-26F10312EED4}"/>
              </a:ext>
            </a:extLst>
          </p:cNvPr>
          <p:cNvSpPr txBox="1">
            <a:spLocks/>
          </p:cNvSpPr>
          <p:nvPr/>
        </p:nvSpPr>
        <p:spPr>
          <a:xfrm>
            <a:off x="9204235" y="4647874"/>
            <a:ext cx="2129245" cy="847638"/>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
        <p:nvSpPr>
          <p:cNvPr id="13" name="Text Placeholder 10">
            <a:extLst>
              <a:ext uri="{FF2B5EF4-FFF2-40B4-BE49-F238E27FC236}">
                <a16:creationId xmlns:a16="http://schemas.microsoft.com/office/drawing/2014/main" id="{8F65D4B5-6F8B-AE3C-5F23-DC07B4C040A6}"/>
              </a:ext>
            </a:extLst>
          </p:cNvPr>
          <p:cNvSpPr>
            <a:spLocks noGrp="1"/>
          </p:cNvSpPr>
          <p:nvPr>
            <p:ph type="body" sz="quarter" idx="23"/>
          </p:nvPr>
        </p:nvSpPr>
        <p:spPr>
          <a:xfrm>
            <a:off x="8931230" y="4740473"/>
            <a:ext cx="2321016" cy="847638"/>
          </a:xfrm>
        </p:spPr>
        <p:txBody>
          <a:bodyPr vert="horz" lIns="0" tIns="0" rIns="0" bIns="0" rtlCol="0" anchor="t">
            <a:noAutofit/>
          </a:bodyPr>
          <a:lstStyle/>
          <a:p>
            <a:pPr marL="285750" indent="-285750" algn="ctr" rtl="0">
              <a:buFont typeface="Arial" panose="020B0604020202020204" pitchFamily="34" charset="0"/>
              <a:buChar char="•"/>
            </a:pPr>
            <a:r>
              <a:rPr lang="en-GB" dirty="0"/>
              <a:t>List of references used to support our research work.</a:t>
            </a:r>
            <a:endParaRPr lang="en-US" dirty="0"/>
          </a:p>
        </p:txBody>
      </p:sp>
      <p:sp>
        <p:nvSpPr>
          <p:cNvPr id="7" name="Text Placeholder 4">
            <a:extLst>
              <a:ext uri="{FF2B5EF4-FFF2-40B4-BE49-F238E27FC236}">
                <a16:creationId xmlns:a16="http://schemas.microsoft.com/office/drawing/2014/main" id="{970ED5F4-7896-6DCD-763C-1BF2B69D948C}"/>
              </a:ext>
            </a:extLst>
          </p:cNvPr>
          <p:cNvSpPr txBox="1">
            <a:spLocks/>
          </p:cNvSpPr>
          <p:nvPr/>
        </p:nvSpPr>
        <p:spPr>
          <a:xfrm>
            <a:off x="625886" y="4678977"/>
            <a:ext cx="2608950" cy="1607846"/>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ctr">
              <a:buFont typeface="Arial" panose="020B0604020202020204" pitchFamily="34" charset="0"/>
              <a:buChar char="•"/>
            </a:pPr>
            <a:r>
              <a:rPr lang="en-GB" dirty="0">
                <a:latin typeface="Aptos"/>
              </a:rPr>
              <a:t>Definition &amp; How to Access it;</a:t>
            </a:r>
            <a:endParaRPr lang="en-US" dirty="0">
              <a:latin typeface="Aptos"/>
            </a:endParaRPr>
          </a:p>
          <a:p>
            <a:pPr marL="285750" indent="-285750" algn="ctr">
              <a:buFont typeface="Arial" panose="020B0604020202020204" pitchFamily="34" charset="0"/>
              <a:buChar char="•"/>
            </a:pPr>
            <a:r>
              <a:rPr lang="en-GB" dirty="0">
                <a:latin typeface="Aptos"/>
              </a:rPr>
              <a:t>Importance of this tool in Health &amp; Social care focusing on our study case;</a:t>
            </a:r>
          </a:p>
          <a:p>
            <a:pPr marL="285750" indent="-285750" algn="ctr">
              <a:buFont typeface="Arial" panose="020B0604020202020204" pitchFamily="34" charset="0"/>
              <a:buChar char="•"/>
            </a:pPr>
            <a:r>
              <a:rPr lang="en-GB" dirty="0">
                <a:latin typeface="Aptos"/>
              </a:rPr>
              <a:t>Pros &amp; Cons</a:t>
            </a:r>
          </a:p>
          <a:p>
            <a:br>
              <a:rPr lang="en-GB" dirty="0">
                <a:latin typeface="Aptos"/>
              </a:rPr>
            </a:br>
            <a:endParaRPr lang="en-GB" dirty="0">
              <a:latin typeface="Aptos"/>
            </a:endParaRPr>
          </a:p>
        </p:txBody>
      </p:sp>
      <p:sp>
        <p:nvSpPr>
          <p:cNvPr id="14" name="Text Placeholder 8">
            <a:extLst>
              <a:ext uri="{FF2B5EF4-FFF2-40B4-BE49-F238E27FC236}">
                <a16:creationId xmlns:a16="http://schemas.microsoft.com/office/drawing/2014/main" id="{AA8DAD50-9210-025A-B290-1AFA2D7C5A56}"/>
              </a:ext>
            </a:extLst>
          </p:cNvPr>
          <p:cNvSpPr txBox="1">
            <a:spLocks/>
          </p:cNvSpPr>
          <p:nvPr/>
        </p:nvSpPr>
        <p:spPr>
          <a:xfrm>
            <a:off x="6482516" y="4740473"/>
            <a:ext cx="1791145" cy="205837"/>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ctr">
              <a:buFont typeface="Arial" panose="020B0604020202020204" pitchFamily="34" charset="0"/>
              <a:buChar char="•"/>
            </a:pPr>
            <a:r>
              <a:rPr lang="en-GB" dirty="0"/>
              <a:t>Concise overview</a:t>
            </a:r>
            <a:endParaRPr lang="en-GB" dirty="0">
              <a:latin typeface="Aptos"/>
            </a:endParaRPr>
          </a:p>
          <a:p>
            <a:endParaRPr lang="en-GB" dirty="0">
              <a:latin typeface="Aptos"/>
            </a:endParaRPr>
          </a:p>
        </p:txBody>
      </p:sp>
    </p:spTree>
    <p:extLst>
      <p:ext uri="{BB962C8B-B14F-4D97-AF65-F5344CB8AC3E}">
        <p14:creationId xmlns:p14="http://schemas.microsoft.com/office/powerpoint/2010/main" val="2898609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blinds(horizontal)">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8">
                                            <p:txEl>
                                              <p:pRg st="0" end="0"/>
                                            </p:txEl>
                                          </p:spTgt>
                                        </p:tgtEl>
                                        <p:attrNameLst>
                                          <p:attrName>style.visibility</p:attrName>
                                        </p:attrNameLst>
                                      </p:cBhvr>
                                      <p:to>
                                        <p:strVal val="visible"/>
                                      </p:to>
                                    </p:set>
                                    <p:animEffect transition="in" filter="blinds(horizontal)">
                                      <p:cBhvr>
                                        <p:cTn id="52" dur="500"/>
                                        <p:tgtEl>
                                          <p:spTgt spid="8">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xEl>
                                              <p:pRg st="0" end="0"/>
                                            </p:txEl>
                                          </p:spTgt>
                                        </p:tgtEl>
                                        <p:attrNameLst>
                                          <p:attrName>style.visibility</p:attrName>
                                        </p:attrNameLst>
                                      </p:cBhvr>
                                      <p:to>
                                        <p:strVal val="visible"/>
                                      </p:to>
                                    </p:set>
                                    <p:animEffect transition="in" filter="fade">
                                      <p:cBhvr>
                                        <p:cTn id="57" dur="500"/>
                                        <p:tgtEl>
                                          <p:spTgt spid="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xEl>
                                              <p:pRg st="1" end="1"/>
                                            </p:txEl>
                                          </p:spTgt>
                                        </p:tgtEl>
                                        <p:attrNameLst>
                                          <p:attrName>style.visibility</p:attrName>
                                        </p:attrNameLst>
                                      </p:cBhvr>
                                      <p:to>
                                        <p:strVal val="visible"/>
                                      </p:to>
                                    </p:set>
                                    <p:animEffect transition="in" filter="fade">
                                      <p:cBhvr>
                                        <p:cTn id="62" dur="500"/>
                                        <p:tgtEl>
                                          <p:spTgt spid="7">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txEl>
                                              <p:pRg st="2" end="2"/>
                                            </p:txEl>
                                          </p:spTgt>
                                        </p:tgtEl>
                                        <p:attrNameLst>
                                          <p:attrName>style.visibility</p:attrName>
                                        </p:attrNameLst>
                                      </p:cBhvr>
                                      <p:to>
                                        <p:strVal val="visible"/>
                                      </p:to>
                                    </p:set>
                                    <p:animEffect transition="in" filter="fade">
                                      <p:cBhvr>
                                        <p:cTn id="67" dur="500"/>
                                        <p:tgtEl>
                                          <p:spTgt spid="7">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7">
                                            <p:txEl>
                                              <p:pRg st="3" end="3"/>
                                            </p:txEl>
                                          </p:spTgt>
                                        </p:tgtEl>
                                        <p:attrNameLst>
                                          <p:attrName>style.visibility</p:attrName>
                                        </p:attrNameLst>
                                      </p:cBhvr>
                                      <p:to>
                                        <p:strVal val="visible"/>
                                      </p:to>
                                    </p:set>
                                    <p:animEffect transition="in" filter="fade">
                                      <p:cBhvr>
                                        <p:cTn id="72" dur="500"/>
                                        <p:tgtEl>
                                          <p:spTgt spid="7">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10">
                                            <p:txEl>
                                              <p:pRg st="0" end="0"/>
                                            </p:txEl>
                                          </p:spTgt>
                                        </p:tgtEl>
                                        <p:attrNameLst>
                                          <p:attrName>style.visibility</p:attrName>
                                        </p:attrNameLst>
                                      </p:cBhvr>
                                      <p:to>
                                        <p:strVal val="visible"/>
                                      </p:to>
                                    </p:set>
                                    <p:animEffect transition="in" filter="blinds(horizontal)">
                                      <p:cBhvr>
                                        <p:cTn id="77" dur="500"/>
                                        <p:tgtEl>
                                          <p:spTgt spid="10">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9">
                                            <p:txEl>
                                              <p:pRg st="0" end="0"/>
                                            </p:txEl>
                                          </p:spTgt>
                                        </p:tgtEl>
                                        <p:attrNameLst>
                                          <p:attrName>style.visibility</p:attrName>
                                        </p:attrNameLst>
                                      </p:cBhvr>
                                      <p:to>
                                        <p:strVal val="visible"/>
                                      </p:to>
                                    </p:set>
                                    <p:animEffect transition="in" filter="fade">
                                      <p:cBhvr>
                                        <p:cTn id="82" dur="500"/>
                                        <p:tgtEl>
                                          <p:spTgt spid="9">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3" presetClass="entr" presetSubtype="10" fill="hold" grpId="0" nodeType="clickEffect">
                                  <p:stCondLst>
                                    <p:cond delay="0"/>
                                  </p:stCondLst>
                                  <p:childTnLst>
                                    <p:set>
                                      <p:cBhvr>
                                        <p:cTn id="86" dur="1" fill="hold">
                                          <p:stCondLst>
                                            <p:cond delay="0"/>
                                          </p:stCondLst>
                                        </p:cTn>
                                        <p:tgtEl>
                                          <p:spTgt spid="12">
                                            <p:txEl>
                                              <p:pRg st="0" end="0"/>
                                            </p:txEl>
                                          </p:spTgt>
                                        </p:tgtEl>
                                        <p:attrNameLst>
                                          <p:attrName>style.visibility</p:attrName>
                                        </p:attrNameLst>
                                      </p:cBhvr>
                                      <p:to>
                                        <p:strVal val="visible"/>
                                      </p:to>
                                    </p:set>
                                    <p:animEffect transition="in" filter="blinds(horizontal)">
                                      <p:cBhvr>
                                        <p:cTn id="87" dur="500"/>
                                        <p:tgtEl>
                                          <p:spTgt spid="12">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14"/>
                                        </p:tgtEl>
                                        <p:attrNameLst>
                                          <p:attrName>style.visibility</p:attrName>
                                        </p:attrNameLst>
                                      </p:cBhvr>
                                      <p:to>
                                        <p:strVal val="visible"/>
                                      </p:to>
                                    </p:set>
                                    <p:animEffect transition="in" filter="fade">
                                      <p:cBhvr>
                                        <p:cTn id="92" dur="500"/>
                                        <p:tgtEl>
                                          <p:spTgt spid="14"/>
                                        </p:tgtEl>
                                      </p:cBhvr>
                                    </p:animEffect>
                                  </p:childTnLst>
                                </p:cTn>
                              </p:par>
                            </p:childTnLst>
                          </p:cTn>
                        </p:par>
                      </p:childTnLst>
                    </p:cTn>
                  </p:par>
                  <p:par>
                    <p:cTn id="93" fill="hold">
                      <p:stCondLst>
                        <p:cond delay="indefinite"/>
                      </p:stCondLst>
                      <p:childTnLst>
                        <p:par>
                          <p:cTn id="94" fill="hold">
                            <p:stCondLst>
                              <p:cond delay="0"/>
                            </p:stCondLst>
                            <p:childTnLst>
                              <p:par>
                                <p:cTn id="95" presetID="3" presetClass="entr" presetSubtype="10" fill="hold" grpId="0" nodeType="click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blinds(horizontal)">
                                      <p:cBhvr>
                                        <p:cTn id="97" dur="500"/>
                                        <p:tgtEl>
                                          <p:spTgt spid="22"/>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13">
                                            <p:txEl>
                                              <p:pRg st="0" end="0"/>
                                            </p:txEl>
                                          </p:spTgt>
                                        </p:tgtEl>
                                        <p:attrNameLst>
                                          <p:attrName>style.visibility</p:attrName>
                                        </p:attrNameLst>
                                      </p:cBhvr>
                                      <p:to>
                                        <p:strVal val="visible"/>
                                      </p:to>
                                    </p:set>
                                    <p:animEffect transition="in" filter="fade">
                                      <p:cBhvr>
                                        <p:cTn id="102"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build="p"/>
      <p:bldP spid="6" grpId="0" build="p"/>
      <p:bldP spid="5" grpId="0" build="p"/>
      <p:bldP spid="8" grpId="0" build="p"/>
      <p:bldP spid="10" grpId="0" build="p"/>
      <p:bldP spid="9" grpId="0" build="p"/>
      <p:bldP spid="12" grpId="0" build="p"/>
      <p:bldP spid="22" grpId="0"/>
      <p:bldP spid="13" grpId="0" build="p"/>
      <p:bldP spid="7" grpId="0" build="p"/>
      <p:bldP spid="14" grpId="0"/>
    </p:bldLst>
  </p:timing>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5">
            <a:extLst>
              <a:ext uri="{FF2B5EF4-FFF2-40B4-BE49-F238E27FC236}">
                <a16:creationId xmlns:a16="http://schemas.microsoft.com/office/drawing/2014/main" id="{CEC361D0-11B2-3DEA-8444-19839BBEEFA1}"/>
              </a:ext>
            </a:extLst>
          </p:cNvPr>
          <p:cNvSpPr txBox="1">
            <a:spLocks/>
          </p:cNvSpPr>
          <p:nvPr/>
        </p:nvSpPr>
        <p:spPr>
          <a:xfrm>
            <a:off x="6714589" y="5537067"/>
            <a:ext cx="3796703" cy="345382"/>
          </a:xfrm>
          <a:prstGeom prst="rect">
            <a:avLst/>
          </a:prstGeom>
        </p:spPr>
        <p:txBody>
          <a:bodyPr lIns="91440" tIns="45720" rIns="91440" bIns="45720" rtlCol="0" anchor="t"/>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a:hlinkClick r:id="rId6"/>
              </a:rPr>
              <a:t>Our Mission - Working at Microsoft (2024)</a:t>
            </a:r>
            <a:endParaRPr lang="en-GB" sz="1600"/>
          </a:p>
        </p:txBody>
      </p:sp>
      <p:pic>
        <p:nvPicPr>
          <p:cNvPr id="4" name="trim.2D8EF97D-0D68-44DA-B497-3A4A15737E54.MOV">
            <a:hlinkClick r:id="" action="ppaction://media"/>
            <a:extLst>
              <a:ext uri="{FF2B5EF4-FFF2-40B4-BE49-F238E27FC236}">
                <a16:creationId xmlns:a16="http://schemas.microsoft.com/office/drawing/2014/main" id="{0DFFF83E-E6CD-901A-49F7-9D89937C09D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880292" y="534947"/>
            <a:ext cx="8637043" cy="48940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4"/>
                </p:tgtEl>
              </p:cMediaNode>
            </p:video>
          </p:childTnLst>
        </p:cTn>
      </p:par>
    </p:tnLst>
    <p:bldLst>
      <p:bldP spid="9" grpId="0"/>
    </p:bldLst>
  </p:timing>
  <p:extLst>
    <p:ext uri="{6950BFC3-D8DA-4A85-94F7-54DA5524770B}">
      <p188:commentRel xmlns:p188="http://schemas.microsoft.com/office/powerpoint/2018/8/main" r:id="rId5"/>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a:xfrm>
            <a:off x="908805" y="912194"/>
            <a:ext cx="3185564" cy="610863"/>
          </a:xfrm>
        </p:spPr>
        <p:txBody>
          <a:bodyPr rtlCol="0"/>
          <a:lstStyle/>
          <a:p>
            <a:pPr rtl="0"/>
            <a:r>
              <a:rPr lang="en-GB"/>
              <a:t>Introduction</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3545369" y="2226553"/>
            <a:ext cx="4422500" cy="1304298"/>
          </a:xfrm>
        </p:spPr>
        <p:txBody>
          <a:bodyPr vert="horz" lIns="0" tIns="0" rIns="0" bIns="0" rtlCol="0" anchor="t">
            <a:noAutofit/>
          </a:bodyPr>
          <a:lstStyle/>
          <a:p>
            <a:pPr marL="285750" indent="-285750" algn="just">
              <a:buChar char="•"/>
            </a:pPr>
            <a:r>
              <a:rPr lang="en-GB">
                <a:ea typeface="+mn-lt"/>
                <a:cs typeface="+mn-lt"/>
              </a:rPr>
              <a:t>Sunrise Residential Care Home supports around 35 elderly residents with various health needs. The team is adopting Microsoft 365 to improve care services, though staff are still learning to use it fully.</a:t>
            </a:r>
            <a:endParaRPr lang="en-US"/>
          </a:p>
          <a:p>
            <a:pPr marL="285750" indent="-285750">
              <a:buChar char="•"/>
            </a:pPr>
            <a:endParaRPr lang="en-GB"/>
          </a:p>
          <a:p>
            <a:pPr marL="285750" indent="-285750">
              <a:buChar char="•"/>
            </a:pPr>
            <a:endParaRPr lang="en-GB"/>
          </a:p>
        </p:txBody>
      </p:sp>
      <p:pic>
        <p:nvPicPr>
          <p:cNvPr id="5" name="Picture 4">
            <a:extLst>
              <a:ext uri="{FF2B5EF4-FFF2-40B4-BE49-F238E27FC236}">
                <a16:creationId xmlns:a16="http://schemas.microsoft.com/office/drawing/2014/main" id="{B33C0106-4618-9F15-1253-53886F2126A4}"/>
              </a:ext>
            </a:extLst>
          </p:cNvPr>
          <p:cNvPicPr>
            <a:picLocks noChangeAspect="1"/>
          </p:cNvPicPr>
          <p:nvPr/>
        </p:nvPicPr>
        <p:blipFill>
          <a:blip r:embed="rId4"/>
          <a:srcRect r="1250" b="14934"/>
          <a:stretch>
            <a:fillRect/>
          </a:stretch>
        </p:blipFill>
        <p:spPr>
          <a:xfrm>
            <a:off x="8480563" y="1523172"/>
            <a:ext cx="3429552" cy="2144831"/>
          </a:xfrm>
          <a:prstGeom prst="rect">
            <a:avLst/>
          </a:prstGeom>
          <a:ln>
            <a:noFill/>
          </a:ln>
          <a:effectLst>
            <a:softEdge rad="112500"/>
          </a:effectLst>
        </p:spPr>
      </p:pic>
      <p:pic>
        <p:nvPicPr>
          <p:cNvPr id="9" name="Picture 36" descr="A logo of a company&#10;&#10;AI-generated content may be incorrect.">
            <a:extLst>
              <a:ext uri="{FF2B5EF4-FFF2-40B4-BE49-F238E27FC236}">
                <a16:creationId xmlns:a16="http://schemas.microsoft.com/office/drawing/2014/main" id="{91D12A11-8A42-17D0-49EA-3EB17FA46650}"/>
              </a:ext>
            </a:extLst>
          </p:cNvPr>
          <p:cNvPicPr>
            <a:picLocks noChangeAspect="1"/>
          </p:cNvPicPr>
          <p:nvPr/>
        </p:nvPicPr>
        <p:blipFill>
          <a:blip r:embed="rId5"/>
          <a:srcRect l="19986" t="7265" r="14690" b="7641"/>
          <a:stretch>
            <a:fillRect/>
          </a:stretch>
        </p:blipFill>
        <p:spPr>
          <a:xfrm>
            <a:off x="3797706" y="4766626"/>
            <a:ext cx="1229885" cy="10211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 Placeholder 3">
            <a:extLst>
              <a:ext uri="{FF2B5EF4-FFF2-40B4-BE49-F238E27FC236}">
                <a16:creationId xmlns:a16="http://schemas.microsoft.com/office/drawing/2014/main" id="{AC5B3228-597F-487A-C292-9366A3A55634}"/>
              </a:ext>
            </a:extLst>
          </p:cNvPr>
          <p:cNvSpPr txBox="1">
            <a:spLocks/>
          </p:cNvSpPr>
          <p:nvPr/>
        </p:nvSpPr>
        <p:spPr>
          <a:xfrm>
            <a:off x="5387422" y="4289473"/>
            <a:ext cx="5493717" cy="1750656"/>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GB">
                <a:ea typeface="+mn-lt"/>
                <a:cs typeface="+mn-lt"/>
              </a:rPr>
              <a:t>We chose Microsoft Word and Microsoft Teams because they are essential for real-time communication, documentation, and collaboration, especially in care homes. They help team members coordinate care efficiently by creating documents, tracking changes &amp; progress to individuals or Care Home's staff, while keeping all information organized, accessible, and confidential to ensure continuity.</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pic>
        <p:nvPicPr>
          <p:cNvPr id="7" name="Picture 30" descr="A blue square with white letters&#10;&#10;AI-generated content may be incorrect.">
            <a:extLst>
              <a:ext uri="{FF2B5EF4-FFF2-40B4-BE49-F238E27FC236}">
                <a16:creationId xmlns:a16="http://schemas.microsoft.com/office/drawing/2014/main" id="{FB2245D6-79F1-E659-485D-9E57BDE47FB0}"/>
              </a:ext>
            </a:extLst>
          </p:cNvPr>
          <p:cNvPicPr>
            <a:picLocks noChangeAspect="1"/>
          </p:cNvPicPr>
          <p:nvPr/>
        </p:nvPicPr>
        <p:blipFill>
          <a:blip r:embed="rId6"/>
          <a:stretch>
            <a:fillRect/>
          </a:stretch>
        </p:blipFill>
        <p:spPr>
          <a:xfrm>
            <a:off x="2503577" y="4068103"/>
            <a:ext cx="1086676" cy="1105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124609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p:tgtEl>
                                          <p:spTgt spid="5"/>
                                        </p:tgtEl>
                                        <p:attrNameLst>
                                          <p:attrName>ppt_y</p:attrName>
                                        </p:attrNameLst>
                                      </p:cBhvr>
                                      <p:tavLst>
                                        <p:tav tm="0">
                                          <p:val>
                                            <p:strVal val="#ppt_y+#ppt_h*1.125000"/>
                                          </p:val>
                                        </p:tav>
                                        <p:tav tm="100000">
                                          <p:val>
                                            <p:strVal val="#ppt_y"/>
                                          </p:val>
                                        </p:tav>
                                      </p:tavLst>
                                    </p:anim>
                                    <p:animEffect transition="in" filter="wipe(up)">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p:cTn id="31"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strips(downLeft)">
                                      <p:cBhvr>
                                        <p:cTn id="39" dur="500"/>
                                        <p:tgtEl>
                                          <p:spTgt spid="7"/>
                                        </p:tgtEl>
                                      </p:cBhvr>
                                    </p:animEffect>
                                  </p:childTnLst>
                                </p:cTn>
                              </p:par>
                            </p:childTnLst>
                          </p:cTn>
                        </p:par>
                      </p:childTnLst>
                    </p:cTn>
                  </p:par>
                  <p:par>
                    <p:cTn id="40" fill="hold">
                      <p:stCondLst>
                        <p:cond delay="indefinite"/>
                      </p:stCondLst>
                      <p:childTnLst>
                        <p:par>
                          <p:cTn id="41" fill="hold">
                            <p:stCondLst>
                              <p:cond delay="0"/>
                            </p:stCondLst>
                            <p:childTnLst>
                              <p:par>
                                <p:cTn id="42" presetID="18" presetClass="entr" presetSubtype="12" fill="hold"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strips(downLeft)">
                                      <p:cBhvr>
                                        <p:cTn id="44" dur="500"/>
                                        <p:tgtEl>
                                          <p:spTgt spid="9"/>
                                        </p:tgtEl>
                                      </p:cBhvr>
                                    </p:animEffect>
                                  </p:childTnLst>
                                </p:cTn>
                              </p:par>
                            </p:childTnLst>
                          </p:cTn>
                        </p:par>
                      </p:childTnLst>
                    </p:cTn>
                  </p:par>
                  <p:par>
                    <p:cTn id="45" fill="hold">
                      <p:stCondLst>
                        <p:cond delay="indefinite"/>
                      </p:stCondLst>
                      <p:childTnLst>
                        <p:par>
                          <p:cTn id="46" fill="hold">
                            <p:stCondLst>
                              <p:cond delay="0"/>
                            </p:stCondLst>
                            <p:childTnLst>
                              <p:par>
                                <p:cTn id="47" presetID="18" presetClass="entr" presetSubtype="12"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strips(downLeft)">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6" grpId="0"/>
    </p:bldLst>
  </p:timing>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9462D-DF77-ED8D-EC05-DFF7E4793B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EA254E4-5B0A-8E21-BC67-F44060CB3FA2}"/>
              </a:ext>
            </a:extLst>
          </p:cNvPr>
          <p:cNvSpPr>
            <a:spLocks noGrp="1"/>
          </p:cNvSpPr>
          <p:nvPr>
            <p:ph type="title"/>
          </p:nvPr>
        </p:nvSpPr>
        <p:spPr>
          <a:xfrm>
            <a:off x="1816671" y="555417"/>
            <a:ext cx="5699634" cy="812840"/>
          </a:xfrm>
        </p:spPr>
        <p:txBody>
          <a:bodyPr>
            <a:noAutofit/>
          </a:bodyPr>
          <a:lstStyle/>
          <a:p>
            <a:pPr>
              <a:lnSpc>
                <a:spcPct val="100000"/>
              </a:lnSpc>
            </a:pPr>
            <a:r>
              <a:rPr lang="en-GB" sz="6000"/>
              <a:t>MS 365: WORD</a:t>
            </a:r>
          </a:p>
        </p:txBody>
      </p:sp>
      <p:pic>
        <p:nvPicPr>
          <p:cNvPr id="16" name="Picture 30" descr="A blue square with white letters&#10;&#10;AI-generated content may be incorrect.">
            <a:extLst>
              <a:ext uri="{FF2B5EF4-FFF2-40B4-BE49-F238E27FC236}">
                <a16:creationId xmlns:a16="http://schemas.microsoft.com/office/drawing/2014/main" id="{F79A5E93-7015-85F0-C5A8-D81D9996A722}"/>
              </a:ext>
            </a:extLst>
          </p:cNvPr>
          <p:cNvPicPr>
            <a:picLocks noChangeAspect="1"/>
          </p:cNvPicPr>
          <p:nvPr/>
        </p:nvPicPr>
        <p:blipFill>
          <a:blip r:embed="rId3"/>
          <a:stretch>
            <a:fillRect/>
          </a:stretch>
        </p:blipFill>
        <p:spPr>
          <a:xfrm>
            <a:off x="519160" y="216600"/>
            <a:ext cx="1294411" cy="1327541"/>
          </a:xfrm>
          <a:prstGeom prst="rect">
            <a:avLst/>
          </a:prstGeom>
          <a:noFill/>
          <a:ln cap="flat">
            <a:noFill/>
          </a:ln>
        </p:spPr>
      </p:pic>
      <p:sp>
        <p:nvSpPr>
          <p:cNvPr id="17" name="TextBox 16">
            <a:extLst>
              <a:ext uri="{FF2B5EF4-FFF2-40B4-BE49-F238E27FC236}">
                <a16:creationId xmlns:a16="http://schemas.microsoft.com/office/drawing/2014/main" id="{66C855DD-D4F7-5A6C-B16B-FCB19A9C680D}"/>
              </a:ext>
            </a:extLst>
          </p:cNvPr>
          <p:cNvSpPr txBox="1"/>
          <p:nvPr/>
        </p:nvSpPr>
        <p:spPr>
          <a:xfrm>
            <a:off x="873700" y="1581230"/>
            <a:ext cx="5695889" cy="3693319"/>
          </a:xfrm>
          <a:prstGeom prst="rect">
            <a:avLst/>
          </a:prstGeom>
          <a:noFill/>
        </p:spPr>
        <p:txBody>
          <a:bodyPr wrap="square" lIns="91440" tIns="45720" rIns="91440" bIns="45720" rtlCol="0" anchor="t">
            <a:spAutoFit/>
          </a:bodyPr>
          <a:lstStyle/>
          <a:p>
            <a:pPr algn="just"/>
            <a:r>
              <a:rPr lang="en-GB" b="1">
                <a:solidFill>
                  <a:srgbClr val="000000"/>
                </a:solidFill>
                <a:ea typeface="+mn-lt"/>
                <a:cs typeface="+mn-lt"/>
              </a:rPr>
              <a:t>Definition</a:t>
            </a:r>
            <a:br>
              <a:rPr lang="en-GB">
                <a:solidFill>
                  <a:srgbClr val="000000"/>
                </a:solidFill>
                <a:ea typeface="+mn-lt"/>
                <a:cs typeface="+mn-lt"/>
              </a:rPr>
            </a:br>
            <a:br>
              <a:rPr lang="en-GB">
                <a:solidFill>
                  <a:srgbClr val="000000"/>
                </a:solidFill>
                <a:ea typeface="+mn-lt"/>
                <a:cs typeface="+mn-lt"/>
              </a:rPr>
            </a:br>
            <a:r>
              <a:rPr lang="en-GB">
                <a:solidFill>
                  <a:srgbClr val="000000"/>
                </a:solidFill>
                <a:ea typeface="+mn-lt"/>
                <a:cs typeface="+mn-lt"/>
              </a:rPr>
              <a:t>Microsoft Word is a sophisticate versatile platform word processing tool used to </a:t>
            </a:r>
            <a:r>
              <a:rPr lang="en-GB" b="1">
                <a:solidFill>
                  <a:srgbClr val="000000"/>
                </a:solidFill>
                <a:ea typeface="+mn-lt"/>
                <a:cs typeface="+mn-lt"/>
              </a:rPr>
              <a:t>create</a:t>
            </a:r>
            <a:r>
              <a:rPr lang="en-GB">
                <a:solidFill>
                  <a:srgbClr val="000000"/>
                </a:solidFill>
                <a:ea typeface="+mn-lt"/>
                <a:cs typeface="+mn-lt"/>
              </a:rPr>
              <a:t>, </a:t>
            </a:r>
            <a:r>
              <a:rPr lang="en-GB" b="1">
                <a:solidFill>
                  <a:srgbClr val="000000"/>
                </a:solidFill>
                <a:ea typeface="+mn-lt"/>
                <a:cs typeface="+mn-lt"/>
              </a:rPr>
              <a:t>edit</a:t>
            </a:r>
            <a:r>
              <a:rPr lang="en-GB">
                <a:solidFill>
                  <a:srgbClr val="000000"/>
                </a:solidFill>
                <a:ea typeface="+mn-lt"/>
                <a:cs typeface="+mn-lt"/>
              </a:rPr>
              <a:t>, </a:t>
            </a:r>
            <a:r>
              <a:rPr lang="en-GB" b="1">
                <a:solidFill>
                  <a:srgbClr val="000000"/>
                </a:solidFill>
                <a:ea typeface="+mn-lt"/>
                <a:cs typeface="+mn-lt"/>
              </a:rPr>
              <a:t>format</a:t>
            </a:r>
            <a:r>
              <a:rPr lang="en-GB">
                <a:solidFill>
                  <a:srgbClr val="000000"/>
                </a:solidFill>
                <a:ea typeface="+mn-lt"/>
                <a:cs typeface="+mn-lt"/>
              </a:rPr>
              <a:t>, and </a:t>
            </a:r>
            <a:r>
              <a:rPr lang="en-GB" b="1">
                <a:solidFill>
                  <a:srgbClr val="000000"/>
                </a:solidFill>
                <a:ea typeface="+mn-lt"/>
                <a:cs typeface="+mn-lt"/>
              </a:rPr>
              <a:t>print</a:t>
            </a:r>
            <a:r>
              <a:rPr lang="en-GB">
                <a:solidFill>
                  <a:srgbClr val="000000"/>
                </a:solidFill>
                <a:ea typeface="+mn-lt"/>
                <a:cs typeface="+mn-lt"/>
              </a:rPr>
              <a:t> documents. It offers features that allow users to easily adjust fonts and page layouts, insert graphics, track revisions, communicate collaboratively via comments, check spelling, search for text, and much more making it popular in academic and professional settings (Microsoft Corporation, 2025 &amp; ).</a:t>
            </a:r>
          </a:p>
          <a:p>
            <a:pPr algn="just"/>
            <a:endParaRPr lang="en-GB">
              <a:solidFill>
                <a:srgbClr val="000000"/>
              </a:solidFill>
              <a:ea typeface="+mn-lt"/>
              <a:cs typeface="+mn-lt"/>
            </a:endParaRPr>
          </a:p>
          <a:p>
            <a:pPr algn="just"/>
            <a:r>
              <a:rPr lang="en-GB">
                <a:solidFill>
                  <a:srgbClr val="000000"/>
                </a:solidFill>
                <a:ea typeface="+mn-lt"/>
                <a:cs typeface="+mn-lt"/>
              </a:rPr>
              <a:t>Example: </a:t>
            </a:r>
            <a:endParaRPr lang="en-US">
              <a:solidFill>
                <a:srgbClr val="000000"/>
              </a:solidFill>
              <a:ea typeface="+mn-lt"/>
              <a:cs typeface="+mn-lt"/>
            </a:endParaRPr>
          </a:p>
          <a:p>
            <a:pPr algn="just"/>
            <a:endParaRPr lang="en-GB">
              <a:solidFill>
                <a:srgbClr val="000000"/>
              </a:solidFill>
            </a:endParaRPr>
          </a:p>
        </p:txBody>
      </p:sp>
      <p:pic>
        <p:nvPicPr>
          <p:cNvPr id="4" name="Picture 3" descr="A screenshot of a computer&#10;&#10;AI-generated content may be incorrect.">
            <a:extLst>
              <a:ext uri="{FF2B5EF4-FFF2-40B4-BE49-F238E27FC236}">
                <a16:creationId xmlns:a16="http://schemas.microsoft.com/office/drawing/2014/main" id="{1A4F195B-DB3F-5663-2B28-9A6C874425F3}"/>
              </a:ext>
            </a:extLst>
          </p:cNvPr>
          <p:cNvPicPr>
            <a:picLocks noChangeAspect="1"/>
          </p:cNvPicPr>
          <p:nvPr/>
        </p:nvPicPr>
        <p:blipFill>
          <a:blip r:embed="rId4"/>
          <a:stretch>
            <a:fillRect/>
          </a:stretch>
        </p:blipFill>
        <p:spPr>
          <a:xfrm>
            <a:off x="7513517" y="158727"/>
            <a:ext cx="3589249" cy="3265714"/>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04D62A0B-985E-5B4F-6270-FBDDEE2D8A43}"/>
              </a:ext>
            </a:extLst>
          </p:cNvPr>
          <p:cNvPicPr>
            <a:picLocks noChangeAspect="1"/>
          </p:cNvPicPr>
          <p:nvPr/>
        </p:nvPicPr>
        <p:blipFill>
          <a:blip r:embed="rId5"/>
          <a:stretch>
            <a:fillRect/>
          </a:stretch>
        </p:blipFill>
        <p:spPr>
          <a:xfrm>
            <a:off x="6680503" y="3748202"/>
            <a:ext cx="4663010" cy="2935972"/>
          </a:xfrm>
          <a:prstGeom prst="rect">
            <a:avLst/>
          </a:prstGeom>
        </p:spPr>
      </p:pic>
      <p:sp>
        <p:nvSpPr>
          <p:cNvPr id="2" name="TextBox 1">
            <a:extLst>
              <a:ext uri="{FF2B5EF4-FFF2-40B4-BE49-F238E27FC236}">
                <a16:creationId xmlns:a16="http://schemas.microsoft.com/office/drawing/2014/main" id="{50A2E0D8-644B-5D70-DEA2-3C635DBFBBAD}"/>
              </a:ext>
            </a:extLst>
          </p:cNvPr>
          <p:cNvSpPr txBox="1"/>
          <p:nvPr/>
        </p:nvSpPr>
        <p:spPr>
          <a:xfrm>
            <a:off x="1810274" y="4678151"/>
            <a:ext cx="5056670" cy="1077218"/>
          </a:xfrm>
          <a:prstGeom prst="rect">
            <a:avLst/>
          </a:prstGeom>
          <a:noFill/>
        </p:spPr>
        <p:txBody>
          <a:bodyPr wrap="square" lIns="91440" tIns="45720" rIns="91440" bIns="45720" rtlCol="0" anchor="t">
            <a:spAutoFit/>
          </a:bodyPr>
          <a:lstStyle/>
          <a:p>
            <a:pPr algn="just"/>
            <a:r>
              <a:rPr lang="en-GB" sz="1600" b="1">
                <a:solidFill>
                  <a:schemeClr val="bg1"/>
                </a:solidFill>
                <a:ea typeface="+mn-lt"/>
                <a:cs typeface="+mn-lt"/>
                <a:hlinkClick r:id="rId6"/>
              </a:rPr>
              <a:t>https://www.youtube.com/watch?v=GBHUBEOTdcA</a:t>
            </a:r>
            <a:endParaRPr lang="en-GB" sz="1600" b="1">
              <a:solidFill>
                <a:schemeClr val="bg1"/>
              </a:solidFill>
              <a:ea typeface="+mn-lt"/>
              <a:cs typeface="+mn-lt"/>
            </a:endParaRPr>
          </a:p>
          <a:p>
            <a:pPr algn="just"/>
            <a:br>
              <a:rPr lang="en-GB" sz="1600">
                <a:solidFill>
                  <a:schemeClr val="bg1"/>
                </a:solidFill>
                <a:ea typeface="+mn-lt"/>
                <a:cs typeface="+mn-lt"/>
              </a:rPr>
            </a:br>
            <a:br>
              <a:rPr lang="en-GB" sz="1600">
                <a:solidFill>
                  <a:schemeClr val="bg1"/>
                </a:solidFill>
                <a:ea typeface="+mn-lt"/>
                <a:cs typeface="+mn-lt"/>
              </a:rPr>
            </a:br>
            <a:endParaRPr lang="en-GB" sz="1600">
              <a:solidFill>
                <a:schemeClr val="bg1"/>
              </a:solidFill>
            </a:endParaRPr>
          </a:p>
        </p:txBody>
      </p:sp>
    </p:spTree>
    <p:extLst>
      <p:ext uri="{BB962C8B-B14F-4D97-AF65-F5344CB8AC3E}">
        <p14:creationId xmlns:p14="http://schemas.microsoft.com/office/powerpoint/2010/main" val="3732320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0"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800" decel="100000"/>
                                        <p:tgtEl>
                                          <p:spTgt spid="17"/>
                                        </p:tgtEl>
                                      </p:cBhvr>
                                    </p:animEffect>
                                    <p:anim calcmode="lin" valueType="num">
                                      <p:cBhvr>
                                        <p:cTn id="12" dur="800" decel="100000" fill="hold"/>
                                        <p:tgtEl>
                                          <p:spTgt spid="17"/>
                                        </p:tgtEl>
                                        <p:attrNameLst>
                                          <p:attrName>style.rotation</p:attrName>
                                        </p:attrNameLst>
                                      </p:cBhvr>
                                      <p:tavLst>
                                        <p:tav tm="0">
                                          <p:val>
                                            <p:fltVal val="-90"/>
                                          </p:val>
                                        </p:tav>
                                        <p:tav tm="100000">
                                          <p:val>
                                            <p:fltVal val="0"/>
                                          </p:val>
                                        </p:tav>
                                      </p:tavLst>
                                    </p:anim>
                                    <p:anim calcmode="lin" valueType="num">
                                      <p:cBhvr>
                                        <p:cTn id="13" dur="800" decel="100000" fill="hold"/>
                                        <p:tgtEl>
                                          <p:spTgt spid="17"/>
                                        </p:tgtEl>
                                        <p:attrNameLst>
                                          <p:attrName>ppt_x</p:attrName>
                                        </p:attrNameLst>
                                      </p:cBhvr>
                                      <p:tavLst>
                                        <p:tav tm="0">
                                          <p:val>
                                            <p:strVal val="#ppt_x+0.4"/>
                                          </p:val>
                                        </p:tav>
                                        <p:tav tm="100000">
                                          <p:val>
                                            <p:strVal val="#ppt_x-0.05"/>
                                          </p:val>
                                        </p:tav>
                                      </p:tavLst>
                                    </p:anim>
                                    <p:anim calcmode="lin" valueType="num">
                                      <p:cBhvr>
                                        <p:cTn id="14" dur="800" decel="100000" fill="hold"/>
                                        <p:tgtEl>
                                          <p:spTgt spid="17"/>
                                        </p:tgtEl>
                                        <p:attrNameLst>
                                          <p:attrName>ppt_y</p:attrName>
                                        </p:attrNameLst>
                                      </p:cBhvr>
                                      <p:tavLst>
                                        <p:tav tm="0">
                                          <p:val>
                                            <p:strVal val="#ppt_y-0.4"/>
                                          </p:val>
                                        </p:tav>
                                        <p:tav tm="100000">
                                          <p:val>
                                            <p:strVal val="#ppt_y+0.1"/>
                                          </p:val>
                                        </p:tav>
                                      </p:tavLst>
                                    </p:anim>
                                    <p:anim calcmode="lin" valueType="num">
                                      <p:cBhvr>
                                        <p:cTn id="15" dur="200" accel="100000" fill="hold">
                                          <p:stCondLst>
                                            <p:cond delay="800"/>
                                          </p:stCondLst>
                                        </p:cTn>
                                        <p:tgtEl>
                                          <p:spTgt spid="17"/>
                                        </p:tgtEl>
                                        <p:attrNameLst>
                                          <p:attrName>ppt_x</p:attrName>
                                        </p:attrNameLst>
                                      </p:cBhvr>
                                      <p:tavLst>
                                        <p:tav tm="0">
                                          <p:val>
                                            <p:strVal val="#ppt_x-0.05"/>
                                          </p:val>
                                        </p:tav>
                                        <p:tav tm="100000">
                                          <p:val>
                                            <p:strVal val="#ppt_x"/>
                                          </p:val>
                                        </p:tav>
                                      </p:tavLst>
                                    </p:anim>
                                    <p:anim calcmode="lin" valueType="num">
                                      <p:cBhvr>
                                        <p:cTn id="16" dur="200" accel="100000" fill="hold">
                                          <p:stCondLst>
                                            <p:cond delay="800"/>
                                          </p:stCondLst>
                                        </p:cTn>
                                        <p:tgtEl>
                                          <p:spTgt spid="17"/>
                                        </p:tgtEl>
                                        <p:attrNameLst>
                                          <p:attrName>ppt_y</p:attrName>
                                        </p:attrNameLst>
                                      </p:cBhvr>
                                      <p:tavLst>
                                        <p:tav tm="0">
                                          <p:val>
                                            <p:strVal val="#ppt_y+0.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ox(in)">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30"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800" decel="100000"/>
                                        <p:tgtEl>
                                          <p:spTgt spid="2"/>
                                        </p:tgtEl>
                                      </p:cBhvr>
                                    </p:animEffect>
                                    <p:anim calcmode="lin" valueType="num">
                                      <p:cBhvr>
                                        <p:cTn id="32" dur="800" decel="100000" fill="hold"/>
                                        <p:tgtEl>
                                          <p:spTgt spid="2"/>
                                        </p:tgtEl>
                                        <p:attrNameLst>
                                          <p:attrName>style.rotation</p:attrName>
                                        </p:attrNameLst>
                                      </p:cBhvr>
                                      <p:tavLst>
                                        <p:tav tm="0">
                                          <p:val>
                                            <p:fltVal val="-90"/>
                                          </p:val>
                                        </p:tav>
                                        <p:tav tm="100000">
                                          <p:val>
                                            <p:fltVal val="0"/>
                                          </p:val>
                                        </p:tav>
                                      </p:tavLst>
                                    </p:anim>
                                    <p:anim calcmode="lin" valueType="num">
                                      <p:cBhvr>
                                        <p:cTn id="33" dur="800" decel="100000" fill="hold"/>
                                        <p:tgtEl>
                                          <p:spTgt spid="2"/>
                                        </p:tgtEl>
                                        <p:attrNameLst>
                                          <p:attrName>ppt_x</p:attrName>
                                        </p:attrNameLst>
                                      </p:cBhvr>
                                      <p:tavLst>
                                        <p:tav tm="0">
                                          <p:val>
                                            <p:strVal val="#ppt_x+0.4"/>
                                          </p:val>
                                        </p:tav>
                                        <p:tav tm="100000">
                                          <p:val>
                                            <p:strVal val="#ppt_x-0.05"/>
                                          </p:val>
                                        </p:tav>
                                      </p:tavLst>
                                    </p:anim>
                                    <p:anim calcmode="lin" valueType="num">
                                      <p:cBhvr>
                                        <p:cTn id="34" dur="800" decel="100000" fill="hold"/>
                                        <p:tgtEl>
                                          <p:spTgt spid="2"/>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9C9D7-44CE-AED7-C9FB-39B6CED5D3EA}"/>
            </a:ext>
          </a:extLst>
        </p:cNvPr>
        <p:cNvGrpSpPr/>
        <p:nvPr/>
      </p:nvGrpSpPr>
      <p:grpSpPr>
        <a:xfrm>
          <a:off x="0" y="0"/>
          <a:ext cx="0" cy="0"/>
          <a:chOff x="0" y="0"/>
          <a:chExt cx="0" cy="0"/>
        </a:xfrm>
      </p:grpSpPr>
      <p:pic>
        <p:nvPicPr>
          <p:cNvPr id="11" name="Picture 10" descr="A group of logos of microsoft word history&#10;&#10;AI-generated content may be incorrect.">
            <a:extLst>
              <a:ext uri="{FF2B5EF4-FFF2-40B4-BE49-F238E27FC236}">
                <a16:creationId xmlns:a16="http://schemas.microsoft.com/office/drawing/2014/main" id="{73502699-3433-6CAF-324F-8132F2E1854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t="37440" r="82971" b="50000"/>
          <a:stretch>
            <a:fillRect/>
          </a:stretch>
        </p:blipFill>
        <p:spPr>
          <a:xfrm>
            <a:off x="1976099" y="2122206"/>
            <a:ext cx="1557133" cy="982876"/>
          </a:xfrm>
          <a:prstGeom prst="rect">
            <a:avLst/>
          </a:prstGeom>
        </p:spPr>
      </p:pic>
      <p:sp>
        <p:nvSpPr>
          <p:cNvPr id="2" name="Title 1">
            <a:extLst>
              <a:ext uri="{FF2B5EF4-FFF2-40B4-BE49-F238E27FC236}">
                <a16:creationId xmlns:a16="http://schemas.microsoft.com/office/drawing/2014/main" id="{CF1D5567-AE9D-6125-6DD0-E1A6C1D2725A}"/>
              </a:ext>
            </a:extLst>
          </p:cNvPr>
          <p:cNvSpPr>
            <a:spLocks noGrp="1"/>
          </p:cNvSpPr>
          <p:nvPr>
            <p:ph type="title"/>
          </p:nvPr>
        </p:nvSpPr>
        <p:spPr>
          <a:xfrm>
            <a:off x="462961" y="399311"/>
            <a:ext cx="11547695" cy="664446"/>
          </a:xfrm>
        </p:spPr>
        <p:txBody>
          <a:bodyPr rtlCol="0">
            <a:normAutofit/>
          </a:bodyPr>
          <a:lstStyle/>
          <a:p>
            <a:r>
              <a:rPr lang="en-GB"/>
              <a:t>The Evolution of MS since 1981 until NOW</a:t>
            </a:r>
          </a:p>
        </p:txBody>
      </p:sp>
      <p:sp>
        <p:nvSpPr>
          <p:cNvPr id="4" name="Text Placeholder 3">
            <a:extLst>
              <a:ext uri="{FF2B5EF4-FFF2-40B4-BE49-F238E27FC236}">
                <a16:creationId xmlns:a16="http://schemas.microsoft.com/office/drawing/2014/main" id="{77AF9F3D-F355-95D9-DEB9-E554E953486B}"/>
              </a:ext>
            </a:extLst>
          </p:cNvPr>
          <p:cNvSpPr>
            <a:spLocks noGrp="1"/>
          </p:cNvSpPr>
          <p:nvPr>
            <p:ph type="body" sz="quarter" idx="11"/>
          </p:nvPr>
        </p:nvSpPr>
        <p:spPr>
          <a:xfrm>
            <a:off x="557041" y="1331818"/>
            <a:ext cx="985078" cy="459837"/>
          </a:xfrm>
        </p:spPr>
        <p:txBody>
          <a:bodyPr vert="horz" lIns="0" tIns="0" rIns="0" bIns="0" rtlCol="0" anchor="t">
            <a:noAutofit/>
          </a:bodyPr>
          <a:lstStyle/>
          <a:p>
            <a:pPr rtl="0"/>
            <a:r>
              <a:rPr lang="en-GB" sz="3200"/>
              <a:t>1981</a:t>
            </a:r>
          </a:p>
        </p:txBody>
      </p:sp>
      <p:sp>
        <p:nvSpPr>
          <p:cNvPr id="10" name="Text Placeholder 9">
            <a:extLst>
              <a:ext uri="{FF2B5EF4-FFF2-40B4-BE49-F238E27FC236}">
                <a16:creationId xmlns:a16="http://schemas.microsoft.com/office/drawing/2014/main" id="{36192ECC-10DF-FFA4-0454-FC097BA4462F}"/>
              </a:ext>
            </a:extLst>
          </p:cNvPr>
          <p:cNvSpPr>
            <a:spLocks noGrp="1"/>
          </p:cNvSpPr>
          <p:nvPr>
            <p:ph type="body" sz="quarter" idx="35"/>
          </p:nvPr>
        </p:nvSpPr>
        <p:spPr>
          <a:xfrm>
            <a:off x="6438143" y="2568686"/>
            <a:ext cx="2133600" cy="205837"/>
          </a:xfrm>
        </p:spPr>
        <p:txBody>
          <a:bodyPr rtlCol="0"/>
          <a:lstStyle/>
          <a:p>
            <a:pPr rtl="0"/>
            <a:r>
              <a:rPr lang="en-GB"/>
              <a:t>	</a:t>
            </a:r>
          </a:p>
        </p:txBody>
      </p:sp>
      <p:sp>
        <p:nvSpPr>
          <p:cNvPr id="9" name="Text Placeholder 8">
            <a:extLst>
              <a:ext uri="{FF2B5EF4-FFF2-40B4-BE49-F238E27FC236}">
                <a16:creationId xmlns:a16="http://schemas.microsoft.com/office/drawing/2014/main" id="{E0DED6B3-9DC3-972E-47BE-5D1F40841D81}"/>
              </a:ext>
            </a:extLst>
          </p:cNvPr>
          <p:cNvSpPr>
            <a:spLocks noGrp="1"/>
          </p:cNvSpPr>
          <p:nvPr>
            <p:ph type="body" sz="quarter" idx="34"/>
          </p:nvPr>
        </p:nvSpPr>
        <p:spPr>
          <a:xfrm>
            <a:off x="6438143" y="2934856"/>
            <a:ext cx="2133600" cy="637680"/>
          </a:xfrm>
        </p:spPr>
        <p:txBody>
          <a:bodyPr rtlCol="0"/>
          <a:lstStyle/>
          <a:p>
            <a:pPr rtl="0"/>
            <a:endParaRPr lang="en-GB"/>
          </a:p>
          <a:p>
            <a:pPr rtl="0"/>
            <a:endParaRPr lang="en-GB"/>
          </a:p>
        </p:txBody>
      </p:sp>
      <p:pic>
        <p:nvPicPr>
          <p:cNvPr id="12" name="Picture 11" descr="A group of logos of microsoft word history&#10;&#10;AI-generated content may be incorrect.">
            <a:extLst>
              <a:ext uri="{FF2B5EF4-FFF2-40B4-BE49-F238E27FC236}">
                <a16:creationId xmlns:a16="http://schemas.microsoft.com/office/drawing/2014/main" id="{852A11EF-3694-4DCD-C925-1973163BF869}"/>
              </a:ext>
            </a:extLst>
          </p:cNvPr>
          <p:cNvPicPr>
            <a:picLocks noChangeAspect="1"/>
          </p:cNvPicPr>
          <p:nvPr/>
        </p:nvPicPr>
        <p:blipFill>
          <a:blip r:embed="rId5"/>
          <a:srcRect l="19711" t="36715" r="66546" b="46377"/>
          <a:stretch>
            <a:fillRect/>
          </a:stretch>
        </p:blipFill>
        <p:spPr>
          <a:xfrm>
            <a:off x="3908508" y="2163432"/>
            <a:ext cx="1113890" cy="982888"/>
          </a:xfrm>
          <a:prstGeom prst="rect">
            <a:avLst/>
          </a:prstGeom>
        </p:spPr>
      </p:pic>
      <p:sp>
        <p:nvSpPr>
          <p:cNvPr id="14" name="Text Placeholder 3">
            <a:extLst>
              <a:ext uri="{FF2B5EF4-FFF2-40B4-BE49-F238E27FC236}">
                <a16:creationId xmlns:a16="http://schemas.microsoft.com/office/drawing/2014/main" id="{E3C77BC5-7795-6DDE-051A-E547F8D6CE02}"/>
              </a:ext>
            </a:extLst>
          </p:cNvPr>
          <p:cNvSpPr txBox="1">
            <a:spLocks/>
          </p:cNvSpPr>
          <p:nvPr/>
        </p:nvSpPr>
        <p:spPr>
          <a:xfrm>
            <a:off x="2229947" y="293742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1983</a:t>
            </a:r>
          </a:p>
        </p:txBody>
      </p:sp>
      <p:sp>
        <p:nvSpPr>
          <p:cNvPr id="15" name="Minus Sign 14">
            <a:extLst>
              <a:ext uri="{FF2B5EF4-FFF2-40B4-BE49-F238E27FC236}">
                <a16:creationId xmlns:a16="http://schemas.microsoft.com/office/drawing/2014/main" id="{640A4DF4-251A-DFFE-952D-26EA4AB7C478}"/>
              </a:ext>
            </a:extLst>
          </p:cNvPr>
          <p:cNvSpPr/>
          <p:nvPr/>
        </p:nvSpPr>
        <p:spPr>
          <a:xfrm flipH="1">
            <a:off x="4366486" y="216097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 Placeholder 3">
            <a:extLst>
              <a:ext uri="{FF2B5EF4-FFF2-40B4-BE49-F238E27FC236}">
                <a16:creationId xmlns:a16="http://schemas.microsoft.com/office/drawing/2014/main" id="{853C1744-92BF-7969-DFC0-FE6E8805C1A4}"/>
              </a:ext>
            </a:extLst>
          </p:cNvPr>
          <p:cNvSpPr txBox="1">
            <a:spLocks/>
          </p:cNvSpPr>
          <p:nvPr/>
        </p:nvSpPr>
        <p:spPr>
          <a:xfrm>
            <a:off x="5811529" y="1782390"/>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1990</a:t>
            </a:r>
          </a:p>
        </p:txBody>
      </p:sp>
      <p:sp>
        <p:nvSpPr>
          <p:cNvPr id="5" name="TextBox 4">
            <a:extLst>
              <a:ext uri="{FF2B5EF4-FFF2-40B4-BE49-F238E27FC236}">
                <a16:creationId xmlns:a16="http://schemas.microsoft.com/office/drawing/2014/main" id="{F0201487-0EA7-7291-FD75-E27070EEDBFF}"/>
              </a:ext>
            </a:extLst>
          </p:cNvPr>
          <p:cNvSpPr txBox="1"/>
          <p:nvPr/>
        </p:nvSpPr>
        <p:spPr>
          <a:xfrm>
            <a:off x="6438143" y="6295347"/>
            <a:ext cx="5735074" cy="461665"/>
          </a:xfrm>
          <a:prstGeom prst="rect">
            <a:avLst/>
          </a:prstGeom>
          <a:noFill/>
        </p:spPr>
        <p:txBody>
          <a:bodyPr wrap="square" lIns="91440" tIns="45720" rIns="91440" bIns="45720" rtlCol="0" anchor="t">
            <a:spAutoFit/>
          </a:bodyPr>
          <a:lstStyle/>
          <a:p>
            <a:r>
              <a:rPr lang="en-GB" sz="1200">
                <a:solidFill>
                  <a:schemeClr val="bg1"/>
                </a:solidFill>
              </a:rPr>
              <a:t>Graphic 1.  data about the history and timeline of Microsoft Word (</a:t>
            </a:r>
            <a:r>
              <a:rPr lang="en-GB" sz="1200">
                <a:solidFill>
                  <a:schemeClr val="accent1">
                    <a:lumMod val="76000"/>
                  </a:schemeClr>
                </a:solidFill>
                <a:hlinkClick r:id="rId6">
                  <a:extLst>
                    <a:ext uri="{A12FA001-AC4F-418D-AE19-62706E023703}">
                      <ahyp:hlinkClr xmlns:ahyp="http://schemas.microsoft.com/office/drawing/2018/hyperlinkcolor" val="tx"/>
                    </a:ext>
                  </a:extLst>
                </a:hlinkClick>
              </a:rPr>
              <a:t>Microsoft,2024</a:t>
            </a:r>
            <a:r>
              <a:rPr lang="en-GB" sz="1200">
                <a:solidFill>
                  <a:schemeClr val="bg1"/>
                </a:solidFill>
              </a:rPr>
              <a:t>)</a:t>
            </a:r>
          </a:p>
          <a:p>
            <a:endParaRPr lang="en-GB" sz="1200"/>
          </a:p>
        </p:txBody>
      </p:sp>
      <p:sp>
        <p:nvSpPr>
          <p:cNvPr id="7" name="Minus Sign 6">
            <a:extLst>
              <a:ext uri="{FF2B5EF4-FFF2-40B4-BE49-F238E27FC236}">
                <a16:creationId xmlns:a16="http://schemas.microsoft.com/office/drawing/2014/main" id="{BE0609CE-8877-C329-2DC0-66EE3FB4ACF3}"/>
              </a:ext>
            </a:extLst>
          </p:cNvPr>
          <p:cNvSpPr/>
          <p:nvPr/>
        </p:nvSpPr>
        <p:spPr>
          <a:xfrm flipH="1">
            <a:off x="2474633" y="214283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A group of logos of microsoft word&#10;&#10;AI-generated content may be incorrect.">
            <a:extLst>
              <a:ext uri="{FF2B5EF4-FFF2-40B4-BE49-F238E27FC236}">
                <a16:creationId xmlns:a16="http://schemas.microsoft.com/office/drawing/2014/main" id="{6AD4DD07-0C47-2805-F691-6418B2ED35A0}"/>
              </a:ext>
            </a:extLst>
          </p:cNvPr>
          <p:cNvPicPr>
            <a:picLocks noChangeAspect="1"/>
          </p:cNvPicPr>
          <p:nvPr/>
        </p:nvPicPr>
        <p:blipFill>
          <a:blip r:embed="rId5">
            <a:extLst>
              <a:ext uri="{28A0092B-C50C-407E-A947-70E740481C1C}">
                <a14:useLocalDpi xmlns:a14="http://schemas.microsoft.com/office/drawing/2010/main" val="0"/>
              </a:ext>
            </a:extLst>
          </a:blip>
          <a:srcRect l="44208" t="37376" r="44199" b="47454"/>
          <a:stretch>
            <a:fillRect/>
          </a:stretch>
        </p:blipFill>
        <p:spPr>
          <a:xfrm>
            <a:off x="6420518" y="2314213"/>
            <a:ext cx="706750" cy="693631"/>
          </a:xfrm>
          <a:prstGeom prst="rect">
            <a:avLst/>
          </a:prstGeom>
        </p:spPr>
      </p:pic>
      <p:sp>
        <p:nvSpPr>
          <p:cNvPr id="18" name="Text Placeholder 3">
            <a:extLst>
              <a:ext uri="{FF2B5EF4-FFF2-40B4-BE49-F238E27FC236}">
                <a16:creationId xmlns:a16="http://schemas.microsoft.com/office/drawing/2014/main" id="{C2A0F562-B765-3DA9-0392-C337F08077F2}"/>
              </a:ext>
            </a:extLst>
          </p:cNvPr>
          <p:cNvSpPr txBox="1">
            <a:spLocks/>
          </p:cNvSpPr>
          <p:nvPr/>
        </p:nvSpPr>
        <p:spPr>
          <a:xfrm>
            <a:off x="4153346" y="2932548"/>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1987</a:t>
            </a:r>
          </a:p>
        </p:txBody>
      </p:sp>
      <p:sp>
        <p:nvSpPr>
          <p:cNvPr id="23" name="Minus Sign 22">
            <a:extLst>
              <a:ext uri="{FF2B5EF4-FFF2-40B4-BE49-F238E27FC236}">
                <a16:creationId xmlns:a16="http://schemas.microsoft.com/office/drawing/2014/main" id="{341FC28B-B8B5-CE89-1A5C-5D59B3AFD14C}"/>
              </a:ext>
            </a:extLst>
          </p:cNvPr>
          <p:cNvSpPr/>
          <p:nvPr/>
        </p:nvSpPr>
        <p:spPr>
          <a:xfrm flipH="1">
            <a:off x="6704713" y="2153879"/>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 group of logos of microsoft word&#10;&#10;AI-generated content may be incorrect.">
            <a:extLst>
              <a:ext uri="{FF2B5EF4-FFF2-40B4-BE49-F238E27FC236}">
                <a16:creationId xmlns:a16="http://schemas.microsoft.com/office/drawing/2014/main" id="{748C9649-6D7C-0E3A-E9E9-1BAA5B61A138}"/>
              </a:ext>
            </a:extLst>
          </p:cNvPr>
          <p:cNvPicPr>
            <a:picLocks noChangeAspect="1"/>
          </p:cNvPicPr>
          <p:nvPr/>
        </p:nvPicPr>
        <p:blipFill>
          <a:blip r:embed="rId5">
            <a:extLst>
              <a:ext uri="{28A0092B-C50C-407E-A947-70E740481C1C}">
                <a14:useLocalDpi xmlns:a14="http://schemas.microsoft.com/office/drawing/2010/main" val="0"/>
              </a:ext>
            </a:extLst>
          </a:blip>
          <a:srcRect l="66297" t="37024" r="18354" b="47786"/>
          <a:stretch>
            <a:fillRect/>
          </a:stretch>
        </p:blipFill>
        <p:spPr>
          <a:xfrm>
            <a:off x="7573812" y="2192508"/>
            <a:ext cx="935598" cy="694491"/>
          </a:xfrm>
          <a:prstGeom prst="rect">
            <a:avLst/>
          </a:prstGeom>
        </p:spPr>
      </p:pic>
      <p:sp>
        <p:nvSpPr>
          <p:cNvPr id="26" name="Text Placeholder 3">
            <a:extLst>
              <a:ext uri="{FF2B5EF4-FFF2-40B4-BE49-F238E27FC236}">
                <a16:creationId xmlns:a16="http://schemas.microsoft.com/office/drawing/2014/main" id="{8499B63F-686B-92FD-F24B-F94C9F4C8D2A}"/>
              </a:ext>
            </a:extLst>
          </p:cNvPr>
          <p:cNvSpPr txBox="1">
            <a:spLocks/>
          </p:cNvSpPr>
          <p:nvPr/>
        </p:nvSpPr>
        <p:spPr>
          <a:xfrm>
            <a:off x="6420518" y="2953270"/>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1991</a:t>
            </a:r>
          </a:p>
        </p:txBody>
      </p:sp>
      <p:sp>
        <p:nvSpPr>
          <p:cNvPr id="27" name="Minus Sign 26">
            <a:extLst>
              <a:ext uri="{FF2B5EF4-FFF2-40B4-BE49-F238E27FC236}">
                <a16:creationId xmlns:a16="http://schemas.microsoft.com/office/drawing/2014/main" id="{21309BF5-DE80-7F59-F783-DC7C84C639D6}"/>
              </a:ext>
            </a:extLst>
          </p:cNvPr>
          <p:cNvSpPr/>
          <p:nvPr/>
        </p:nvSpPr>
        <p:spPr>
          <a:xfrm flipH="1">
            <a:off x="7945240" y="216097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 Placeholder 3">
            <a:extLst>
              <a:ext uri="{FF2B5EF4-FFF2-40B4-BE49-F238E27FC236}">
                <a16:creationId xmlns:a16="http://schemas.microsoft.com/office/drawing/2014/main" id="{B735012E-1396-B6F6-C97F-2CDFFF356757}"/>
              </a:ext>
            </a:extLst>
          </p:cNvPr>
          <p:cNvSpPr txBox="1">
            <a:spLocks/>
          </p:cNvSpPr>
          <p:nvPr/>
        </p:nvSpPr>
        <p:spPr>
          <a:xfrm>
            <a:off x="7669793" y="2933978"/>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1993</a:t>
            </a:r>
          </a:p>
        </p:txBody>
      </p:sp>
      <p:pic>
        <p:nvPicPr>
          <p:cNvPr id="19" name="Picture 18" descr="A group of logos of microsoft word history&#10;&#10;AI-generated content may be incorrect.">
            <a:extLst>
              <a:ext uri="{FF2B5EF4-FFF2-40B4-BE49-F238E27FC236}">
                <a16:creationId xmlns:a16="http://schemas.microsoft.com/office/drawing/2014/main" id="{68C4D20C-08D1-26C7-7E08-F37418D531C7}"/>
              </a:ext>
            </a:extLst>
          </p:cNvPr>
          <p:cNvPicPr>
            <a:picLocks noChangeAspect="1"/>
          </p:cNvPicPr>
          <p:nvPr/>
        </p:nvPicPr>
        <p:blipFill>
          <a:blip r:embed="rId5"/>
          <a:srcRect l="86611" t="36890" r="1550" b="46203"/>
          <a:stretch>
            <a:fillRect/>
          </a:stretch>
        </p:blipFill>
        <p:spPr>
          <a:xfrm>
            <a:off x="8953002" y="2192509"/>
            <a:ext cx="735360" cy="786068"/>
          </a:xfrm>
          <a:prstGeom prst="rect">
            <a:avLst/>
          </a:prstGeom>
        </p:spPr>
      </p:pic>
      <p:sp>
        <p:nvSpPr>
          <p:cNvPr id="20" name="Minus Sign 19">
            <a:extLst>
              <a:ext uri="{FF2B5EF4-FFF2-40B4-BE49-F238E27FC236}">
                <a16:creationId xmlns:a16="http://schemas.microsoft.com/office/drawing/2014/main" id="{4315B4A8-EB4C-3FA7-E98E-6D53521FA094}"/>
              </a:ext>
            </a:extLst>
          </p:cNvPr>
          <p:cNvSpPr/>
          <p:nvPr/>
        </p:nvSpPr>
        <p:spPr>
          <a:xfrm flipH="1">
            <a:off x="9226938" y="2150866"/>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3">
            <a:extLst>
              <a:ext uri="{FF2B5EF4-FFF2-40B4-BE49-F238E27FC236}">
                <a16:creationId xmlns:a16="http://schemas.microsoft.com/office/drawing/2014/main" id="{08AEA21C-D182-4147-5764-98D773159FB3}"/>
              </a:ext>
            </a:extLst>
          </p:cNvPr>
          <p:cNvSpPr txBox="1">
            <a:spLocks/>
          </p:cNvSpPr>
          <p:nvPr/>
        </p:nvSpPr>
        <p:spPr>
          <a:xfrm>
            <a:off x="8951491" y="2923867"/>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1995</a:t>
            </a:r>
          </a:p>
        </p:txBody>
      </p:sp>
      <p:pic>
        <p:nvPicPr>
          <p:cNvPr id="6" name="Picture 5" descr="A group of logos of microsoft word history&#10;&#10;AI-generated content may be incorrect.">
            <a:extLst>
              <a:ext uri="{FF2B5EF4-FFF2-40B4-BE49-F238E27FC236}">
                <a16:creationId xmlns:a16="http://schemas.microsoft.com/office/drawing/2014/main" id="{87830ABA-D716-2AC4-D2FB-8CB6D6139DDB}"/>
              </a:ext>
            </a:extLst>
          </p:cNvPr>
          <p:cNvPicPr>
            <a:picLocks noChangeAspect="1"/>
          </p:cNvPicPr>
          <p:nvPr/>
        </p:nvPicPr>
        <p:blipFill>
          <a:blip r:embed="rId5"/>
          <a:srcRect l="1050" t="62131" r="86691" b="20674"/>
          <a:stretch>
            <a:fillRect/>
          </a:stretch>
        </p:blipFill>
        <p:spPr>
          <a:xfrm>
            <a:off x="10195723" y="2147529"/>
            <a:ext cx="747343" cy="786137"/>
          </a:xfrm>
          <a:prstGeom prst="rect">
            <a:avLst/>
          </a:prstGeom>
        </p:spPr>
      </p:pic>
      <p:sp>
        <p:nvSpPr>
          <p:cNvPr id="8" name="Minus Sign 7">
            <a:extLst>
              <a:ext uri="{FF2B5EF4-FFF2-40B4-BE49-F238E27FC236}">
                <a16:creationId xmlns:a16="http://schemas.microsoft.com/office/drawing/2014/main" id="{5FFB8E5F-FC88-65D6-BBF1-08576A9F344E}"/>
              </a:ext>
            </a:extLst>
          </p:cNvPr>
          <p:cNvSpPr/>
          <p:nvPr/>
        </p:nvSpPr>
        <p:spPr>
          <a:xfrm flipH="1">
            <a:off x="10512238" y="2150866"/>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 Placeholder 3">
            <a:extLst>
              <a:ext uri="{FF2B5EF4-FFF2-40B4-BE49-F238E27FC236}">
                <a16:creationId xmlns:a16="http://schemas.microsoft.com/office/drawing/2014/main" id="{FD1252E3-52A0-2A1C-9FC9-E79454B3D723}"/>
              </a:ext>
            </a:extLst>
          </p:cNvPr>
          <p:cNvSpPr txBox="1">
            <a:spLocks/>
          </p:cNvSpPr>
          <p:nvPr/>
        </p:nvSpPr>
        <p:spPr>
          <a:xfrm>
            <a:off x="10236791" y="2923867"/>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1999</a:t>
            </a:r>
          </a:p>
        </p:txBody>
      </p:sp>
      <p:sp>
        <p:nvSpPr>
          <p:cNvPr id="24" name="Minus Sign 23">
            <a:extLst>
              <a:ext uri="{FF2B5EF4-FFF2-40B4-BE49-F238E27FC236}">
                <a16:creationId xmlns:a16="http://schemas.microsoft.com/office/drawing/2014/main" id="{311828D1-83EF-E419-F34E-FC0CD2579DE5}"/>
              </a:ext>
            </a:extLst>
          </p:cNvPr>
          <p:cNvSpPr/>
          <p:nvPr/>
        </p:nvSpPr>
        <p:spPr>
          <a:xfrm flipH="1">
            <a:off x="949528" y="1711121"/>
            <a:ext cx="198784" cy="6104649"/>
          </a:xfrm>
          <a:prstGeom prst="mathMinus">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 Placeholder 3">
            <a:extLst>
              <a:ext uri="{FF2B5EF4-FFF2-40B4-BE49-F238E27FC236}">
                <a16:creationId xmlns:a16="http://schemas.microsoft.com/office/drawing/2014/main" id="{2FF75FF5-1252-7DD8-E157-1895E993B9CE}"/>
              </a:ext>
            </a:extLst>
          </p:cNvPr>
          <p:cNvSpPr txBox="1">
            <a:spLocks/>
          </p:cNvSpPr>
          <p:nvPr/>
        </p:nvSpPr>
        <p:spPr>
          <a:xfrm>
            <a:off x="663805" y="5537838"/>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2000</a:t>
            </a:r>
          </a:p>
        </p:txBody>
      </p:sp>
      <p:sp>
        <p:nvSpPr>
          <p:cNvPr id="30" name="TextBox 29">
            <a:extLst>
              <a:ext uri="{FF2B5EF4-FFF2-40B4-BE49-F238E27FC236}">
                <a16:creationId xmlns:a16="http://schemas.microsoft.com/office/drawing/2014/main" id="{E154F81E-E3A7-3992-33FC-65592F87C016}"/>
              </a:ext>
            </a:extLst>
          </p:cNvPr>
          <p:cNvSpPr txBox="1"/>
          <p:nvPr/>
        </p:nvSpPr>
        <p:spPr>
          <a:xfrm>
            <a:off x="6438142" y="6524865"/>
            <a:ext cx="5735074" cy="461665"/>
          </a:xfrm>
          <a:prstGeom prst="rect">
            <a:avLst/>
          </a:prstGeom>
          <a:noFill/>
        </p:spPr>
        <p:txBody>
          <a:bodyPr wrap="square" lIns="91440" tIns="45720" rIns="91440" bIns="45720" rtlCol="0" anchor="t">
            <a:spAutoFit/>
          </a:bodyPr>
          <a:lstStyle/>
          <a:p>
            <a:r>
              <a:rPr lang="en-GB" sz="1200">
                <a:solidFill>
                  <a:schemeClr val="bg1"/>
                </a:solidFill>
              </a:rPr>
              <a:t>&amp; (</a:t>
            </a:r>
            <a:r>
              <a:rPr lang="en-GB" sz="1200">
                <a:solidFill>
                  <a:schemeClr val="accent1">
                    <a:lumMod val="76000"/>
                  </a:schemeClr>
                </a:solidFill>
              </a:rPr>
              <a:t> </a:t>
            </a:r>
            <a:r>
              <a:rPr lang="en-GB" sz="1200" err="1">
                <a:solidFill>
                  <a:schemeClr val="accent1">
                    <a:lumMod val="76000"/>
                  </a:schemeClr>
                </a:solidFill>
              </a:rPr>
              <a:t>Britannia,nd</a:t>
            </a:r>
            <a:r>
              <a:rPr lang="en-GB" sz="1200">
                <a:solidFill>
                  <a:schemeClr val="bg1"/>
                </a:solidFill>
              </a:rPr>
              <a:t>)</a:t>
            </a:r>
          </a:p>
          <a:p>
            <a:endParaRPr lang="en-GB" sz="1200"/>
          </a:p>
        </p:txBody>
      </p:sp>
      <p:pic>
        <p:nvPicPr>
          <p:cNvPr id="31" name="Picture 30" descr="A group of logos of microsoft word history&#10;&#10;AI-generated content may be incorrect.">
            <a:extLst>
              <a:ext uri="{FF2B5EF4-FFF2-40B4-BE49-F238E27FC236}">
                <a16:creationId xmlns:a16="http://schemas.microsoft.com/office/drawing/2014/main" id="{F22041C9-1784-DBE9-964C-832CF79D4854}"/>
              </a:ext>
            </a:extLst>
          </p:cNvPr>
          <p:cNvPicPr>
            <a:picLocks noChangeAspect="1"/>
          </p:cNvPicPr>
          <p:nvPr/>
        </p:nvPicPr>
        <p:blipFill>
          <a:blip r:embed="rId5"/>
          <a:srcRect l="67624" t="60642" r="17771" b="19248"/>
          <a:stretch>
            <a:fillRect/>
          </a:stretch>
        </p:blipFill>
        <p:spPr>
          <a:xfrm>
            <a:off x="5848340" y="5039233"/>
            <a:ext cx="706706" cy="754153"/>
          </a:xfrm>
          <a:prstGeom prst="rect">
            <a:avLst/>
          </a:prstGeom>
        </p:spPr>
      </p:pic>
      <p:pic>
        <p:nvPicPr>
          <p:cNvPr id="32" name="Picture 31" descr="A group of logos of microsoft word history&#10;&#10;AI-generated content may be incorrect.">
            <a:extLst>
              <a:ext uri="{FF2B5EF4-FFF2-40B4-BE49-F238E27FC236}">
                <a16:creationId xmlns:a16="http://schemas.microsoft.com/office/drawing/2014/main" id="{5BAD0E79-5673-EA6E-C804-E0B67BA9712C}"/>
              </a:ext>
            </a:extLst>
          </p:cNvPr>
          <p:cNvPicPr>
            <a:picLocks noChangeAspect="1"/>
          </p:cNvPicPr>
          <p:nvPr/>
        </p:nvPicPr>
        <p:blipFill>
          <a:blip r:embed="rId5"/>
          <a:srcRect l="15786" t="60242" r="70195" b="19159"/>
          <a:stretch>
            <a:fillRect/>
          </a:stretch>
        </p:blipFill>
        <p:spPr>
          <a:xfrm>
            <a:off x="1406899" y="4943819"/>
            <a:ext cx="579179" cy="721468"/>
          </a:xfrm>
          <a:prstGeom prst="rect">
            <a:avLst/>
          </a:prstGeom>
        </p:spPr>
      </p:pic>
      <p:sp>
        <p:nvSpPr>
          <p:cNvPr id="33" name="Minus Sign 32">
            <a:extLst>
              <a:ext uri="{FF2B5EF4-FFF2-40B4-BE49-F238E27FC236}">
                <a16:creationId xmlns:a16="http://schemas.microsoft.com/office/drawing/2014/main" id="{9E1A4778-715C-E82A-2232-4F8D1F057A59}"/>
              </a:ext>
            </a:extLst>
          </p:cNvPr>
          <p:cNvSpPr/>
          <p:nvPr/>
        </p:nvSpPr>
        <p:spPr>
          <a:xfrm flipH="1">
            <a:off x="1566406" y="295260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 Placeholder 3">
            <a:extLst>
              <a:ext uri="{FF2B5EF4-FFF2-40B4-BE49-F238E27FC236}">
                <a16:creationId xmlns:a16="http://schemas.microsoft.com/office/drawing/2014/main" id="{BBDCD6FC-CAA2-0453-0C6F-C7872E688284}"/>
              </a:ext>
            </a:extLst>
          </p:cNvPr>
          <p:cNvSpPr txBox="1">
            <a:spLocks/>
          </p:cNvSpPr>
          <p:nvPr/>
        </p:nvSpPr>
        <p:spPr>
          <a:xfrm>
            <a:off x="1336356" y="4764254"/>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2003</a:t>
            </a:r>
          </a:p>
        </p:txBody>
      </p:sp>
      <p:sp>
        <p:nvSpPr>
          <p:cNvPr id="35" name="Minus Sign 34">
            <a:extLst>
              <a:ext uri="{FF2B5EF4-FFF2-40B4-BE49-F238E27FC236}">
                <a16:creationId xmlns:a16="http://schemas.microsoft.com/office/drawing/2014/main" id="{EFA1C9CA-0EC0-F602-984F-850DE6BE1AD5}"/>
              </a:ext>
            </a:extLst>
          </p:cNvPr>
          <p:cNvSpPr/>
          <p:nvPr/>
        </p:nvSpPr>
        <p:spPr>
          <a:xfrm flipH="1">
            <a:off x="2649731" y="2943421"/>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 Placeholder 3">
            <a:extLst>
              <a:ext uri="{FF2B5EF4-FFF2-40B4-BE49-F238E27FC236}">
                <a16:creationId xmlns:a16="http://schemas.microsoft.com/office/drawing/2014/main" id="{F909301C-2CF5-17BC-0039-4B40D0D055E2}"/>
              </a:ext>
            </a:extLst>
          </p:cNvPr>
          <p:cNvSpPr txBox="1">
            <a:spLocks/>
          </p:cNvSpPr>
          <p:nvPr/>
        </p:nvSpPr>
        <p:spPr>
          <a:xfrm>
            <a:off x="2419681" y="475507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2007</a:t>
            </a:r>
          </a:p>
        </p:txBody>
      </p:sp>
      <p:pic>
        <p:nvPicPr>
          <p:cNvPr id="37" name="Picture 36" descr="A group of logos of microsoft word history&#10;&#10;AI-generated content may be incorrect.">
            <a:extLst>
              <a:ext uri="{FF2B5EF4-FFF2-40B4-BE49-F238E27FC236}">
                <a16:creationId xmlns:a16="http://schemas.microsoft.com/office/drawing/2014/main" id="{64925F78-55A0-5AA6-C4CC-C72FF03058F4}"/>
              </a:ext>
            </a:extLst>
          </p:cNvPr>
          <p:cNvPicPr>
            <a:picLocks noChangeAspect="1"/>
          </p:cNvPicPr>
          <p:nvPr/>
        </p:nvPicPr>
        <p:blipFill>
          <a:blip r:embed="rId7"/>
          <a:srcRect l="33629" t="60424" r="53124" b="20683"/>
          <a:stretch>
            <a:fillRect/>
          </a:stretch>
        </p:blipFill>
        <p:spPr>
          <a:xfrm>
            <a:off x="2463193" y="5034834"/>
            <a:ext cx="587170" cy="625086"/>
          </a:xfrm>
          <a:prstGeom prst="rect">
            <a:avLst/>
          </a:prstGeom>
        </p:spPr>
      </p:pic>
      <p:sp>
        <p:nvSpPr>
          <p:cNvPr id="38" name="Minus Sign 37">
            <a:extLst>
              <a:ext uri="{FF2B5EF4-FFF2-40B4-BE49-F238E27FC236}">
                <a16:creationId xmlns:a16="http://schemas.microsoft.com/office/drawing/2014/main" id="{E08FCAD0-6B44-0489-A763-6B3670A7C93F}"/>
              </a:ext>
            </a:extLst>
          </p:cNvPr>
          <p:cNvSpPr/>
          <p:nvPr/>
        </p:nvSpPr>
        <p:spPr>
          <a:xfrm flipH="1">
            <a:off x="4531779" y="296178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 Placeholder 3">
            <a:extLst>
              <a:ext uri="{FF2B5EF4-FFF2-40B4-BE49-F238E27FC236}">
                <a16:creationId xmlns:a16="http://schemas.microsoft.com/office/drawing/2014/main" id="{38573384-D09E-DB1E-4374-AE551E71B737}"/>
              </a:ext>
            </a:extLst>
          </p:cNvPr>
          <p:cNvSpPr txBox="1">
            <a:spLocks/>
          </p:cNvSpPr>
          <p:nvPr/>
        </p:nvSpPr>
        <p:spPr>
          <a:xfrm>
            <a:off x="4301729" y="4773434"/>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2010</a:t>
            </a:r>
          </a:p>
        </p:txBody>
      </p:sp>
      <p:sp>
        <p:nvSpPr>
          <p:cNvPr id="40" name="Text Placeholder 3">
            <a:extLst>
              <a:ext uri="{FF2B5EF4-FFF2-40B4-BE49-F238E27FC236}">
                <a16:creationId xmlns:a16="http://schemas.microsoft.com/office/drawing/2014/main" id="{9147859A-6F50-347A-8C94-0021CDD51A0F}"/>
              </a:ext>
            </a:extLst>
          </p:cNvPr>
          <p:cNvSpPr txBox="1">
            <a:spLocks/>
          </p:cNvSpPr>
          <p:nvPr/>
        </p:nvSpPr>
        <p:spPr>
          <a:xfrm>
            <a:off x="3264307" y="5774132"/>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2010</a:t>
            </a:r>
          </a:p>
        </p:txBody>
      </p:sp>
      <p:pic>
        <p:nvPicPr>
          <p:cNvPr id="41" name="Picture 40" descr="A group of logos of microsoft word history&#10;&#10;AI-generated content may be incorrect.">
            <a:extLst>
              <a:ext uri="{FF2B5EF4-FFF2-40B4-BE49-F238E27FC236}">
                <a16:creationId xmlns:a16="http://schemas.microsoft.com/office/drawing/2014/main" id="{165E3581-6820-AE21-50EE-7121A3AC7E8E}"/>
              </a:ext>
            </a:extLst>
          </p:cNvPr>
          <p:cNvPicPr>
            <a:picLocks noChangeAspect="1"/>
          </p:cNvPicPr>
          <p:nvPr/>
        </p:nvPicPr>
        <p:blipFill>
          <a:blip r:embed="rId5"/>
          <a:srcRect l="50000" t="62249" r="36221" b="20305"/>
          <a:stretch>
            <a:fillRect/>
          </a:stretch>
        </p:blipFill>
        <p:spPr>
          <a:xfrm>
            <a:off x="4305758" y="5035626"/>
            <a:ext cx="601289" cy="632392"/>
          </a:xfrm>
          <a:prstGeom prst="rect">
            <a:avLst/>
          </a:prstGeom>
        </p:spPr>
      </p:pic>
      <p:sp>
        <p:nvSpPr>
          <p:cNvPr id="3" name="Minus Sign 2">
            <a:extLst>
              <a:ext uri="{FF2B5EF4-FFF2-40B4-BE49-F238E27FC236}">
                <a16:creationId xmlns:a16="http://schemas.microsoft.com/office/drawing/2014/main" id="{3AA2E7D2-9E0D-F90C-C4A5-E9C0AA186924}"/>
              </a:ext>
            </a:extLst>
          </p:cNvPr>
          <p:cNvSpPr/>
          <p:nvPr/>
        </p:nvSpPr>
        <p:spPr>
          <a:xfrm flipH="1">
            <a:off x="6074140" y="297096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 Placeholder 3">
            <a:extLst>
              <a:ext uri="{FF2B5EF4-FFF2-40B4-BE49-F238E27FC236}">
                <a16:creationId xmlns:a16="http://schemas.microsoft.com/office/drawing/2014/main" id="{37A665B9-933C-A51D-81F0-1DDAA767CDEE}"/>
              </a:ext>
            </a:extLst>
          </p:cNvPr>
          <p:cNvSpPr txBox="1">
            <a:spLocks/>
          </p:cNvSpPr>
          <p:nvPr/>
        </p:nvSpPr>
        <p:spPr>
          <a:xfrm>
            <a:off x="5844090" y="4745891"/>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2013</a:t>
            </a:r>
          </a:p>
        </p:txBody>
      </p:sp>
      <p:sp>
        <p:nvSpPr>
          <p:cNvPr id="42" name="Minus Sign 41">
            <a:extLst>
              <a:ext uri="{FF2B5EF4-FFF2-40B4-BE49-F238E27FC236}">
                <a16:creationId xmlns:a16="http://schemas.microsoft.com/office/drawing/2014/main" id="{2B71050C-BCAA-9987-1210-912F85438194}"/>
              </a:ext>
            </a:extLst>
          </p:cNvPr>
          <p:cNvSpPr/>
          <p:nvPr/>
        </p:nvSpPr>
        <p:spPr>
          <a:xfrm flipH="1">
            <a:off x="7515513" y="2961781"/>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 Placeholder 3">
            <a:extLst>
              <a:ext uri="{FF2B5EF4-FFF2-40B4-BE49-F238E27FC236}">
                <a16:creationId xmlns:a16="http://schemas.microsoft.com/office/drawing/2014/main" id="{E83606DF-045B-11D3-10A8-C5A500ACD771}"/>
              </a:ext>
            </a:extLst>
          </p:cNvPr>
          <p:cNvSpPr txBox="1">
            <a:spLocks/>
          </p:cNvSpPr>
          <p:nvPr/>
        </p:nvSpPr>
        <p:spPr>
          <a:xfrm>
            <a:off x="7285463" y="477343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2019</a:t>
            </a:r>
          </a:p>
        </p:txBody>
      </p:sp>
      <p:pic>
        <p:nvPicPr>
          <p:cNvPr id="44" name="Picture 43" descr="A group of logos of microsoft word history&#10;&#10;AI-generated content may be incorrect.">
            <a:extLst>
              <a:ext uri="{FF2B5EF4-FFF2-40B4-BE49-F238E27FC236}">
                <a16:creationId xmlns:a16="http://schemas.microsoft.com/office/drawing/2014/main" id="{686673A8-AC81-8FCE-102E-681D78BCC863}"/>
              </a:ext>
            </a:extLst>
          </p:cNvPr>
          <p:cNvPicPr>
            <a:picLocks noChangeAspect="1"/>
          </p:cNvPicPr>
          <p:nvPr/>
        </p:nvPicPr>
        <p:blipFill>
          <a:blip r:embed="rId5"/>
          <a:srcRect l="83419" t="61647" r="753" b="18826"/>
          <a:stretch>
            <a:fillRect/>
          </a:stretch>
        </p:blipFill>
        <p:spPr>
          <a:xfrm>
            <a:off x="7169248" y="5035627"/>
            <a:ext cx="854707" cy="764277"/>
          </a:xfrm>
          <a:prstGeom prst="rect">
            <a:avLst/>
          </a:prstGeom>
        </p:spPr>
      </p:pic>
      <p:sp>
        <p:nvSpPr>
          <p:cNvPr id="47" name="Text Placeholder 3">
            <a:extLst>
              <a:ext uri="{FF2B5EF4-FFF2-40B4-BE49-F238E27FC236}">
                <a16:creationId xmlns:a16="http://schemas.microsoft.com/office/drawing/2014/main" id="{ABCE3089-9C4B-9CE6-DD72-2A5C5DC0922A}"/>
              </a:ext>
            </a:extLst>
          </p:cNvPr>
          <p:cNvSpPr txBox="1">
            <a:spLocks/>
          </p:cNvSpPr>
          <p:nvPr/>
        </p:nvSpPr>
        <p:spPr>
          <a:xfrm>
            <a:off x="9223987" y="4627206"/>
            <a:ext cx="2786436" cy="362308"/>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2025 ongoing ...</a:t>
            </a:r>
          </a:p>
        </p:txBody>
      </p:sp>
      <p:sp>
        <p:nvSpPr>
          <p:cNvPr id="49" name="Text Placeholder 3">
            <a:extLst>
              <a:ext uri="{FF2B5EF4-FFF2-40B4-BE49-F238E27FC236}">
                <a16:creationId xmlns:a16="http://schemas.microsoft.com/office/drawing/2014/main" id="{1F430ED6-B9AD-291A-6141-82ECF9555733}"/>
              </a:ext>
            </a:extLst>
          </p:cNvPr>
          <p:cNvSpPr txBox="1">
            <a:spLocks/>
          </p:cNvSpPr>
          <p:nvPr/>
        </p:nvSpPr>
        <p:spPr>
          <a:xfrm>
            <a:off x="367093" y="1716131"/>
            <a:ext cx="1559340" cy="448792"/>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a:solidFill>
                  <a:srgbClr val="1A1A1A"/>
                </a:solidFill>
                <a:latin typeface="Georgia"/>
              </a:rPr>
              <a:t> Richard Brodie &amp; </a:t>
            </a:r>
            <a:r>
              <a:rPr lang="en-GB" sz="1400">
                <a:solidFill>
                  <a:srgbClr val="0B3359"/>
                </a:solidFill>
                <a:latin typeface="Georgia"/>
              </a:rPr>
              <a:t>Charles Simony</a:t>
            </a:r>
            <a:endParaRPr lang="en-US"/>
          </a:p>
        </p:txBody>
      </p:sp>
    </p:spTree>
    <p:extLst>
      <p:ext uri="{BB962C8B-B14F-4D97-AF65-F5344CB8AC3E}">
        <p14:creationId xmlns:p14="http://schemas.microsoft.com/office/powerpoint/2010/main" val="622080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9"/>
                                        </p:tgtEl>
                                        <p:attrNameLst>
                                          <p:attrName>style.visibility</p:attrName>
                                        </p:attrNameLst>
                                      </p:cBhvr>
                                      <p:to>
                                        <p:strVal val="visible"/>
                                      </p:to>
                                    </p:set>
                                    <p:anim calcmode="lin" valueType="num">
                                      <p:cBhvr additive="base">
                                        <p:cTn id="15" dur="500" fill="hold"/>
                                        <p:tgtEl>
                                          <p:spTgt spid="49"/>
                                        </p:tgtEl>
                                        <p:attrNameLst>
                                          <p:attrName>ppt_x</p:attrName>
                                        </p:attrNameLst>
                                      </p:cBhvr>
                                      <p:tavLst>
                                        <p:tav tm="0">
                                          <p:val>
                                            <p:strVal val="#ppt_x"/>
                                          </p:val>
                                        </p:tav>
                                        <p:tav tm="100000">
                                          <p:val>
                                            <p:strVal val="#ppt_x"/>
                                          </p:val>
                                        </p:tav>
                                      </p:tavLst>
                                    </p:anim>
                                    <p:anim calcmode="lin" valueType="num">
                                      <p:cBhvr additive="base">
                                        <p:cTn id="16"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additive="base">
                                        <p:cTn id="21" dur="500" fill="hold"/>
                                        <p:tgtEl>
                                          <p:spTgt spid="14"/>
                                        </p:tgtEl>
                                        <p:attrNameLst>
                                          <p:attrName>ppt_x</p:attrName>
                                        </p:attrNameLst>
                                      </p:cBhvr>
                                      <p:tavLst>
                                        <p:tav tm="0">
                                          <p:val>
                                            <p:strVal val="#ppt_x"/>
                                          </p:val>
                                        </p:tav>
                                        <p:tav tm="100000">
                                          <p:val>
                                            <p:strVal val="#ppt_x"/>
                                          </p:val>
                                        </p:tav>
                                      </p:tavLst>
                                    </p:anim>
                                    <p:anim calcmode="lin" valueType="num">
                                      <p:cBhvr additive="base">
                                        <p:cTn id="22" dur="500" fill="hold"/>
                                        <p:tgtEl>
                                          <p:spTgt spid="14"/>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ppt_x"/>
                                          </p:val>
                                        </p:tav>
                                        <p:tav tm="100000">
                                          <p:val>
                                            <p:strVal val="#ppt_x"/>
                                          </p:val>
                                        </p:tav>
                                      </p:tavLst>
                                    </p:anim>
                                    <p:anim calcmode="lin" valueType="num">
                                      <p:cBhvr additive="base">
                                        <p:cTn id="4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
                                        </p:tgtEl>
                                        <p:attrNameLst>
                                          <p:attrName>style.visibility</p:attrName>
                                        </p:attrNameLst>
                                      </p:cBhvr>
                                      <p:to>
                                        <p:strVal val="visible"/>
                                      </p:to>
                                    </p:set>
                                    <p:anim calcmode="lin" valueType="num">
                                      <p:cBhvr additive="base">
                                        <p:cTn id="51" dur="500" fill="hold"/>
                                        <p:tgtEl>
                                          <p:spTgt spid="26"/>
                                        </p:tgtEl>
                                        <p:attrNameLst>
                                          <p:attrName>ppt_x</p:attrName>
                                        </p:attrNameLst>
                                      </p:cBhvr>
                                      <p:tavLst>
                                        <p:tav tm="0">
                                          <p:val>
                                            <p:strVal val="#ppt_x"/>
                                          </p:val>
                                        </p:tav>
                                        <p:tav tm="100000">
                                          <p:val>
                                            <p:strVal val="#ppt_x"/>
                                          </p:val>
                                        </p:tav>
                                      </p:tavLst>
                                    </p:anim>
                                    <p:anim calcmode="lin" valueType="num">
                                      <p:cBhvr additive="base">
                                        <p:cTn id="5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25"/>
                                        </p:tgtEl>
                                        <p:attrNameLst>
                                          <p:attrName>style.visibility</p:attrName>
                                        </p:attrNameLst>
                                      </p:cBhvr>
                                      <p:to>
                                        <p:strVal val="visible"/>
                                      </p:to>
                                    </p:set>
                                    <p:anim calcmode="lin" valueType="num">
                                      <p:cBhvr additive="base">
                                        <p:cTn id="61" dur="500" fill="hold"/>
                                        <p:tgtEl>
                                          <p:spTgt spid="25"/>
                                        </p:tgtEl>
                                        <p:attrNameLst>
                                          <p:attrName>ppt_x</p:attrName>
                                        </p:attrNameLst>
                                      </p:cBhvr>
                                      <p:tavLst>
                                        <p:tav tm="0">
                                          <p:val>
                                            <p:strVal val="#ppt_x"/>
                                          </p:val>
                                        </p:tav>
                                        <p:tav tm="100000">
                                          <p:val>
                                            <p:strVal val="#ppt_x"/>
                                          </p:val>
                                        </p:tav>
                                      </p:tavLst>
                                    </p:anim>
                                    <p:anim calcmode="lin" valueType="num">
                                      <p:cBhvr additive="base">
                                        <p:cTn id="6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ppt_x"/>
                                          </p:val>
                                        </p:tav>
                                        <p:tav tm="100000">
                                          <p:val>
                                            <p:strVal val="#ppt_x"/>
                                          </p:val>
                                        </p:tav>
                                      </p:tavLst>
                                    </p:anim>
                                    <p:anim calcmode="lin" valueType="num">
                                      <p:cBhvr additive="base">
                                        <p:cTn id="68" dur="500" fill="hold"/>
                                        <p:tgtEl>
                                          <p:spTgt spid="21"/>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19"/>
                                        </p:tgtEl>
                                        <p:attrNameLst>
                                          <p:attrName>style.visibility</p:attrName>
                                        </p:attrNameLst>
                                      </p:cBhvr>
                                      <p:to>
                                        <p:strVal val="visible"/>
                                      </p:to>
                                    </p:set>
                                    <p:anim calcmode="lin" valueType="num">
                                      <p:cBhvr additive="base">
                                        <p:cTn id="71" dur="500" fill="hold"/>
                                        <p:tgtEl>
                                          <p:spTgt spid="19"/>
                                        </p:tgtEl>
                                        <p:attrNameLst>
                                          <p:attrName>ppt_x</p:attrName>
                                        </p:attrNameLst>
                                      </p:cBhvr>
                                      <p:tavLst>
                                        <p:tav tm="0">
                                          <p:val>
                                            <p:strVal val="#ppt_x"/>
                                          </p:val>
                                        </p:tav>
                                        <p:tav tm="100000">
                                          <p:val>
                                            <p:strVal val="#ppt_x"/>
                                          </p:val>
                                        </p:tav>
                                      </p:tavLst>
                                    </p:anim>
                                    <p:anim calcmode="lin" valueType="num">
                                      <p:cBhvr additive="base">
                                        <p:cTn id="7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2"/>
                                        </p:tgtEl>
                                        <p:attrNameLst>
                                          <p:attrName>style.visibility</p:attrName>
                                        </p:attrNameLst>
                                      </p:cBhvr>
                                      <p:to>
                                        <p:strVal val="visible"/>
                                      </p:to>
                                    </p:set>
                                    <p:anim calcmode="lin" valueType="num">
                                      <p:cBhvr additive="base">
                                        <p:cTn id="77" dur="500" fill="hold"/>
                                        <p:tgtEl>
                                          <p:spTgt spid="22"/>
                                        </p:tgtEl>
                                        <p:attrNameLst>
                                          <p:attrName>ppt_x</p:attrName>
                                        </p:attrNameLst>
                                      </p:cBhvr>
                                      <p:tavLst>
                                        <p:tav tm="0">
                                          <p:val>
                                            <p:strVal val="#ppt_x"/>
                                          </p:val>
                                        </p:tav>
                                        <p:tav tm="100000">
                                          <p:val>
                                            <p:strVal val="#ppt_x"/>
                                          </p:val>
                                        </p:tav>
                                      </p:tavLst>
                                    </p:anim>
                                    <p:anim calcmode="lin" valueType="num">
                                      <p:cBhvr additive="base">
                                        <p:cTn id="78" dur="500" fill="hold"/>
                                        <p:tgtEl>
                                          <p:spTgt spid="22"/>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6"/>
                                        </p:tgtEl>
                                        <p:attrNameLst>
                                          <p:attrName>style.visibility</p:attrName>
                                        </p:attrNameLst>
                                      </p:cBhvr>
                                      <p:to>
                                        <p:strVal val="visible"/>
                                      </p:to>
                                    </p:set>
                                    <p:anim calcmode="lin" valueType="num">
                                      <p:cBhvr additive="base">
                                        <p:cTn id="81" dur="500" fill="hold"/>
                                        <p:tgtEl>
                                          <p:spTgt spid="6"/>
                                        </p:tgtEl>
                                        <p:attrNameLst>
                                          <p:attrName>ppt_x</p:attrName>
                                        </p:attrNameLst>
                                      </p:cBhvr>
                                      <p:tavLst>
                                        <p:tav tm="0">
                                          <p:val>
                                            <p:strVal val="#ppt_x"/>
                                          </p:val>
                                        </p:tav>
                                        <p:tav tm="100000">
                                          <p:val>
                                            <p:strVal val="#ppt_x"/>
                                          </p:val>
                                        </p:tav>
                                      </p:tavLst>
                                    </p:anim>
                                    <p:anim calcmode="lin" valueType="num">
                                      <p:cBhvr additive="base">
                                        <p:cTn id="8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grpId="0" nodeType="clickEffect">
                                  <p:stCondLst>
                                    <p:cond delay="0"/>
                                  </p:stCondLst>
                                  <p:childTnLst>
                                    <p:set>
                                      <p:cBhvr>
                                        <p:cTn id="92" dur="1" fill="hold">
                                          <p:stCondLst>
                                            <p:cond delay="0"/>
                                          </p:stCondLst>
                                        </p:cTn>
                                        <p:tgtEl>
                                          <p:spTgt spid="34"/>
                                        </p:tgtEl>
                                        <p:attrNameLst>
                                          <p:attrName>style.visibility</p:attrName>
                                        </p:attrNameLst>
                                      </p:cBhvr>
                                      <p:to>
                                        <p:strVal val="visible"/>
                                      </p:to>
                                    </p:set>
                                    <p:anim calcmode="lin" valueType="num">
                                      <p:cBhvr additive="base">
                                        <p:cTn id="93" dur="500" fill="hold"/>
                                        <p:tgtEl>
                                          <p:spTgt spid="34"/>
                                        </p:tgtEl>
                                        <p:attrNameLst>
                                          <p:attrName>ppt_x</p:attrName>
                                        </p:attrNameLst>
                                      </p:cBhvr>
                                      <p:tavLst>
                                        <p:tav tm="0">
                                          <p:val>
                                            <p:strVal val="#ppt_x"/>
                                          </p:val>
                                        </p:tav>
                                        <p:tav tm="100000">
                                          <p:val>
                                            <p:strVal val="#ppt_x"/>
                                          </p:val>
                                        </p:tav>
                                      </p:tavLst>
                                    </p:anim>
                                    <p:anim calcmode="lin" valueType="num">
                                      <p:cBhvr additive="base">
                                        <p:cTn id="94" dur="500" fill="hold"/>
                                        <p:tgtEl>
                                          <p:spTgt spid="34"/>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32"/>
                                        </p:tgtEl>
                                        <p:attrNameLst>
                                          <p:attrName>style.visibility</p:attrName>
                                        </p:attrNameLst>
                                      </p:cBhvr>
                                      <p:to>
                                        <p:strVal val="visible"/>
                                      </p:to>
                                    </p:set>
                                    <p:anim calcmode="lin" valueType="num">
                                      <p:cBhvr additive="base">
                                        <p:cTn id="97" dur="500" fill="hold"/>
                                        <p:tgtEl>
                                          <p:spTgt spid="32"/>
                                        </p:tgtEl>
                                        <p:attrNameLst>
                                          <p:attrName>ppt_x</p:attrName>
                                        </p:attrNameLst>
                                      </p:cBhvr>
                                      <p:tavLst>
                                        <p:tav tm="0">
                                          <p:val>
                                            <p:strVal val="#ppt_x"/>
                                          </p:val>
                                        </p:tav>
                                        <p:tav tm="100000">
                                          <p:val>
                                            <p:strVal val="#ppt_x"/>
                                          </p:val>
                                        </p:tav>
                                      </p:tavLst>
                                    </p:anim>
                                    <p:anim calcmode="lin" valueType="num">
                                      <p:cBhvr additive="base">
                                        <p:cTn id="9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6"/>
                                        </p:tgtEl>
                                        <p:attrNameLst>
                                          <p:attrName>style.visibility</p:attrName>
                                        </p:attrNameLst>
                                      </p:cBhvr>
                                      <p:to>
                                        <p:strVal val="visible"/>
                                      </p:to>
                                    </p:set>
                                    <p:anim calcmode="lin" valueType="num">
                                      <p:cBhvr additive="base">
                                        <p:cTn id="103" dur="500" fill="hold"/>
                                        <p:tgtEl>
                                          <p:spTgt spid="36"/>
                                        </p:tgtEl>
                                        <p:attrNameLst>
                                          <p:attrName>ppt_x</p:attrName>
                                        </p:attrNameLst>
                                      </p:cBhvr>
                                      <p:tavLst>
                                        <p:tav tm="0">
                                          <p:val>
                                            <p:strVal val="#ppt_x"/>
                                          </p:val>
                                        </p:tav>
                                        <p:tav tm="100000">
                                          <p:val>
                                            <p:strVal val="#ppt_x"/>
                                          </p:val>
                                        </p:tav>
                                      </p:tavLst>
                                    </p:anim>
                                    <p:anim calcmode="lin" valueType="num">
                                      <p:cBhvr additive="base">
                                        <p:cTn id="104" dur="500" fill="hold"/>
                                        <p:tgtEl>
                                          <p:spTgt spid="36"/>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37"/>
                                        </p:tgtEl>
                                        <p:attrNameLst>
                                          <p:attrName>style.visibility</p:attrName>
                                        </p:attrNameLst>
                                      </p:cBhvr>
                                      <p:to>
                                        <p:strVal val="visible"/>
                                      </p:to>
                                    </p:set>
                                    <p:anim calcmode="lin" valueType="num">
                                      <p:cBhvr additive="base">
                                        <p:cTn id="107" dur="500" fill="hold"/>
                                        <p:tgtEl>
                                          <p:spTgt spid="37"/>
                                        </p:tgtEl>
                                        <p:attrNameLst>
                                          <p:attrName>ppt_x</p:attrName>
                                        </p:attrNameLst>
                                      </p:cBhvr>
                                      <p:tavLst>
                                        <p:tav tm="0">
                                          <p:val>
                                            <p:strVal val="#ppt_x"/>
                                          </p:val>
                                        </p:tav>
                                        <p:tav tm="100000">
                                          <p:val>
                                            <p:strVal val="#ppt_x"/>
                                          </p:val>
                                        </p:tav>
                                      </p:tavLst>
                                    </p:anim>
                                    <p:anim calcmode="lin" valueType="num">
                                      <p:cBhvr additive="base">
                                        <p:cTn id="10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grpId="0" nodeType="clickEffect">
                                  <p:stCondLst>
                                    <p:cond delay="0"/>
                                  </p:stCondLst>
                                  <p:childTnLst>
                                    <p:set>
                                      <p:cBhvr>
                                        <p:cTn id="112" dur="1" fill="hold">
                                          <p:stCondLst>
                                            <p:cond delay="0"/>
                                          </p:stCondLst>
                                        </p:cTn>
                                        <p:tgtEl>
                                          <p:spTgt spid="40"/>
                                        </p:tgtEl>
                                        <p:attrNameLst>
                                          <p:attrName>style.visibility</p:attrName>
                                        </p:attrNameLst>
                                      </p:cBhvr>
                                      <p:to>
                                        <p:strVal val="visible"/>
                                      </p:to>
                                    </p:set>
                                    <p:anim calcmode="lin" valueType="num">
                                      <p:cBhvr additive="base">
                                        <p:cTn id="113" dur="500" fill="hold"/>
                                        <p:tgtEl>
                                          <p:spTgt spid="40"/>
                                        </p:tgtEl>
                                        <p:attrNameLst>
                                          <p:attrName>ppt_x</p:attrName>
                                        </p:attrNameLst>
                                      </p:cBhvr>
                                      <p:tavLst>
                                        <p:tav tm="0">
                                          <p:val>
                                            <p:strVal val="#ppt_x"/>
                                          </p:val>
                                        </p:tav>
                                        <p:tav tm="100000">
                                          <p:val>
                                            <p:strVal val="#ppt_x"/>
                                          </p:val>
                                        </p:tav>
                                      </p:tavLst>
                                    </p:anim>
                                    <p:anim calcmode="lin" valueType="num">
                                      <p:cBhvr additive="base">
                                        <p:cTn id="11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4" fill="hold" grpId="0" nodeType="clickEffect">
                                  <p:stCondLst>
                                    <p:cond delay="0"/>
                                  </p:stCondLst>
                                  <p:childTnLst>
                                    <p:set>
                                      <p:cBhvr>
                                        <p:cTn id="118" dur="1" fill="hold">
                                          <p:stCondLst>
                                            <p:cond delay="0"/>
                                          </p:stCondLst>
                                        </p:cTn>
                                        <p:tgtEl>
                                          <p:spTgt spid="39"/>
                                        </p:tgtEl>
                                        <p:attrNameLst>
                                          <p:attrName>style.visibility</p:attrName>
                                        </p:attrNameLst>
                                      </p:cBhvr>
                                      <p:to>
                                        <p:strVal val="visible"/>
                                      </p:to>
                                    </p:set>
                                    <p:anim calcmode="lin" valueType="num">
                                      <p:cBhvr additive="base">
                                        <p:cTn id="119" dur="500" fill="hold"/>
                                        <p:tgtEl>
                                          <p:spTgt spid="39"/>
                                        </p:tgtEl>
                                        <p:attrNameLst>
                                          <p:attrName>ppt_x</p:attrName>
                                        </p:attrNameLst>
                                      </p:cBhvr>
                                      <p:tavLst>
                                        <p:tav tm="0">
                                          <p:val>
                                            <p:strVal val="#ppt_x"/>
                                          </p:val>
                                        </p:tav>
                                        <p:tav tm="100000">
                                          <p:val>
                                            <p:strVal val="#ppt_x"/>
                                          </p:val>
                                        </p:tav>
                                      </p:tavLst>
                                    </p:anim>
                                    <p:anim calcmode="lin" valueType="num">
                                      <p:cBhvr additive="base">
                                        <p:cTn id="120" dur="500" fill="hold"/>
                                        <p:tgtEl>
                                          <p:spTgt spid="39"/>
                                        </p:tgtEl>
                                        <p:attrNameLst>
                                          <p:attrName>ppt_y</p:attrName>
                                        </p:attrNameLst>
                                      </p:cBhvr>
                                      <p:tavLst>
                                        <p:tav tm="0">
                                          <p:val>
                                            <p:strVal val="1+#ppt_h/2"/>
                                          </p:val>
                                        </p:tav>
                                        <p:tav tm="100000">
                                          <p:val>
                                            <p:strVal val="#ppt_y"/>
                                          </p:val>
                                        </p:tav>
                                      </p:tavLst>
                                    </p:anim>
                                  </p:childTnLst>
                                </p:cTn>
                              </p:par>
                              <p:par>
                                <p:cTn id="121" presetID="2" presetClass="entr" presetSubtype="4" fill="hold" nodeType="withEffect">
                                  <p:stCondLst>
                                    <p:cond delay="0"/>
                                  </p:stCondLst>
                                  <p:childTnLst>
                                    <p:set>
                                      <p:cBhvr>
                                        <p:cTn id="122" dur="1" fill="hold">
                                          <p:stCondLst>
                                            <p:cond delay="0"/>
                                          </p:stCondLst>
                                        </p:cTn>
                                        <p:tgtEl>
                                          <p:spTgt spid="41"/>
                                        </p:tgtEl>
                                        <p:attrNameLst>
                                          <p:attrName>style.visibility</p:attrName>
                                        </p:attrNameLst>
                                      </p:cBhvr>
                                      <p:to>
                                        <p:strVal val="visible"/>
                                      </p:to>
                                    </p:set>
                                    <p:anim calcmode="lin" valueType="num">
                                      <p:cBhvr additive="base">
                                        <p:cTn id="123" dur="500" fill="hold"/>
                                        <p:tgtEl>
                                          <p:spTgt spid="41"/>
                                        </p:tgtEl>
                                        <p:attrNameLst>
                                          <p:attrName>ppt_x</p:attrName>
                                        </p:attrNameLst>
                                      </p:cBhvr>
                                      <p:tavLst>
                                        <p:tav tm="0">
                                          <p:val>
                                            <p:strVal val="#ppt_x"/>
                                          </p:val>
                                        </p:tav>
                                        <p:tav tm="100000">
                                          <p:val>
                                            <p:strVal val="#ppt_x"/>
                                          </p:val>
                                        </p:tav>
                                      </p:tavLst>
                                    </p:anim>
                                    <p:anim calcmode="lin" valueType="num">
                                      <p:cBhvr additive="base">
                                        <p:cTn id="124"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125" fill="hold">
                      <p:stCondLst>
                        <p:cond delay="indefinite"/>
                      </p:stCondLst>
                      <p:childTnLst>
                        <p:par>
                          <p:cTn id="126" fill="hold">
                            <p:stCondLst>
                              <p:cond delay="0"/>
                            </p:stCondLst>
                            <p:childTnLst>
                              <p:par>
                                <p:cTn id="127" presetID="2" presetClass="entr" presetSubtype="4" fill="hold" grpId="0" nodeType="clickEffect">
                                  <p:stCondLst>
                                    <p:cond delay="0"/>
                                  </p:stCondLst>
                                  <p:childTnLst>
                                    <p:set>
                                      <p:cBhvr>
                                        <p:cTn id="128" dur="1" fill="hold">
                                          <p:stCondLst>
                                            <p:cond delay="0"/>
                                          </p:stCondLst>
                                        </p:cTn>
                                        <p:tgtEl>
                                          <p:spTgt spid="28"/>
                                        </p:tgtEl>
                                        <p:attrNameLst>
                                          <p:attrName>style.visibility</p:attrName>
                                        </p:attrNameLst>
                                      </p:cBhvr>
                                      <p:to>
                                        <p:strVal val="visible"/>
                                      </p:to>
                                    </p:set>
                                    <p:anim calcmode="lin" valueType="num">
                                      <p:cBhvr additive="base">
                                        <p:cTn id="129" dur="500" fill="hold"/>
                                        <p:tgtEl>
                                          <p:spTgt spid="28"/>
                                        </p:tgtEl>
                                        <p:attrNameLst>
                                          <p:attrName>ppt_x</p:attrName>
                                        </p:attrNameLst>
                                      </p:cBhvr>
                                      <p:tavLst>
                                        <p:tav tm="0">
                                          <p:val>
                                            <p:strVal val="#ppt_x"/>
                                          </p:val>
                                        </p:tav>
                                        <p:tav tm="100000">
                                          <p:val>
                                            <p:strVal val="#ppt_x"/>
                                          </p:val>
                                        </p:tav>
                                      </p:tavLst>
                                    </p:anim>
                                    <p:anim calcmode="lin" valueType="num">
                                      <p:cBhvr additive="base">
                                        <p:cTn id="130" dur="500" fill="hold"/>
                                        <p:tgtEl>
                                          <p:spTgt spid="28"/>
                                        </p:tgtEl>
                                        <p:attrNameLst>
                                          <p:attrName>ppt_y</p:attrName>
                                        </p:attrNameLst>
                                      </p:cBhvr>
                                      <p:tavLst>
                                        <p:tav tm="0">
                                          <p:val>
                                            <p:strVal val="1+#ppt_h/2"/>
                                          </p:val>
                                        </p:tav>
                                        <p:tav tm="100000">
                                          <p:val>
                                            <p:strVal val="#ppt_y"/>
                                          </p:val>
                                        </p:tav>
                                      </p:tavLst>
                                    </p:anim>
                                  </p:childTnLst>
                                </p:cTn>
                              </p:par>
                              <p:par>
                                <p:cTn id="131" presetID="2" presetClass="entr" presetSubtype="4" fill="hold" nodeType="withEffect">
                                  <p:stCondLst>
                                    <p:cond delay="0"/>
                                  </p:stCondLst>
                                  <p:childTnLst>
                                    <p:set>
                                      <p:cBhvr>
                                        <p:cTn id="132" dur="1" fill="hold">
                                          <p:stCondLst>
                                            <p:cond delay="0"/>
                                          </p:stCondLst>
                                        </p:cTn>
                                        <p:tgtEl>
                                          <p:spTgt spid="31"/>
                                        </p:tgtEl>
                                        <p:attrNameLst>
                                          <p:attrName>style.visibility</p:attrName>
                                        </p:attrNameLst>
                                      </p:cBhvr>
                                      <p:to>
                                        <p:strVal val="visible"/>
                                      </p:to>
                                    </p:set>
                                    <p:anim calcmode="lin" valueType="num">
                                      <p:cBhvr additive="base">
                                        <p:cTn id="133" dur="500" fill="hold"/>
                                        <p:tgtEl>
                                          <p:spTgt spid="31"/>
                                        </p:tgtEl>
                                        <p:attrNameLst>
                                          <p:attrName>ppt_x</p:attrName>
                                        </p:attrNameLst>
                                      </p:cBhvr>
                                      <p:tavLst>
                                        <p:tav tm="0">
                                          <p:val>
                                            <p:strVal val="#ppt_x"/>
                                          </p:val>
                                        </p:tav>
                                        <p:tav tm="100000">
                                          <p:val>
                                            <p:strVal val="#ppt_x"/>
                                          </p:val>
                                        </p:tav>
                                      </p:tavLst>
                                    </p:anim>
                                    <p:anim calcmode="lin" valueType="num">
                                      <p:cBhvr additive="base">
                                        <p:cTn id="134"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43"/>
                                        </p:tgtEl>
                                        <p:attrNameLst>
                                          <p:attrName>style.visibility</p:attrName>
                                        </p:attrNameLst>
                                      </p:cBhvr>
                                      <p:to>
                                        <p:strVal val="visible"/>
                                      </p:to>
                                    </p:set>
                                    <p:anim calcmode="lin" valueType="num">
                                      <p:cBhvr additive="base">
                                        <p:cTn id="139" dur="500" fill="hold"/>
                                        <p:tgtEl>
                                          <p:spTgt spid="43"/>
                                        </p:tgtEl>
                                        <p:attrNameLst>
                                          <p:attrName>ppt_x</p:attrName>
                                        </p:attrNameLst>
                                      </p:cBhvr>
                                      <p:tavLst>
                                        <p:tav tm="0">
                                          <p:val>
                                            <p:strVal val="#ppt_x"/>
                                          </p:val>
                                        </p:tav>
                                        <p:tav tm="100000">
                                          <p:val>
                                            <p:strVal val="#ppt_x"/>
                                          </p:val>
                                        </p:tav>
                                      </p:tavLst>
                                    </p:anim>
                                    <p:anim calcmode="lin" valueType="num">
                                      <p:cBhvr additive="base">
                                        <p:cTn id="140" dur="500" fill="hold"/>
                                        <p:tgtEl>
                                          <p:spTgt spid="43"/>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44"/>
                                        </p:tgtEl>
                                        <p:attrNameLst>
                                          <p:attrName>style.visibility</p:attrName>
                                        </p:attrNameLst>
                                      </p:cBhvr>
                                      <p:to>
                                        <p:strVal val="visible"/>
                                      </p:to>
                                    </p:set>
                                    <p:anim calcmode="lin" valueType="num">
                                      <p:cBhvr additive="base">
                                        <p:cTn id="143" dur="500" fill="hold"/>
                                        <p:tgtEl>
                                          <p:spTgt spid="44"/>
                                        </p:tgtEl>
                                        <p:attrNameLst>
                                          <p:attrName>ppt_x</p:attrName>
                                        </p:attrNameLst>
                                      </p:cBhvr>
                                      <p:tavLst>
                                        <p:tav tm="0">
                                          <p:val>
                                            <p:strVal val="#ppt_x"/>
                                          </p:val>
                                        </p:tav>
                                        <p:tav tm="100000">
                                          <p:val>
                                            <p:strVal val="#ppt_x"/>
                                          </p:val>
                                        </p:tav>
                                      </p:tavLst>
                                    </p:anim>
                                    <p:anim calcmode="lin" valueType="num">
                                      <p:cBhvr additive="base">
                                        <p:cTn id="144"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145" fill="hold">
                      <p:stCondLst>
                        <p:cond delay="indefinite"/>
                      </p:stCondLst>
                      <p:childTnLst>
                        <p:par>
                          <p:cTn id="146" fill="hold">
                            <p:stCondLst>
                              <p:cond delay="0"/>
                            </p:stCondLst>
                            <p:childTnLst>
                              <p:par>
                                <p:cTn id="147" presetID="2" presetClass="entr" presetSubtype="4" fill="hold" grpId="0" nodeType="clickEffect">
                                  <p:stCondLst>
                                    <p:cond delay="0"/>
                                  </p:stCondLst>
                                  <p:childTnLst>
                                    <p:set>
                                      <p:cBhvr>
                                        <p:cTn id="148" dur="1" fill="hold">
                                          <p:stCondLst>
                                            <p:cond delay="0"/>
                                          </p:stCondLst>
                                        </p:cTn>
                                        <p:tgtEl>
                                          <p:spTgt spid="47"/>
                                        </p:tgtEl>
                                        <p:attrNameLst>
                                          <p:attrName>style.visibility</p:attrName>
                                        </p:attrNameLst>
                                      </p:cBhvr>
                                      <p:to>
                                        <p:strVal val="visible"/>
                                      </p:to>
                                    </p:set>
                                    <p:anim calcmode="lin" valueType="num">
                                      <p:cBhvr additive="base">
                                        <p:cTn id="149" dur="500" fill="hold"/>
                                        <p:tgtEl>
                                          <p:spTgt spid="47"/>
                                        </p:tgtEl>
                                        <p:attrNameLst>
                                          <p:attrName>ppt_x</p:attrName>
                                        </p:attrNameLst>
                                      </p:cBhvr>
                                      <p:tavLst>
                                        <p:tav tm="0">
                                          <p:val>
                                            <p:strVal val="#ppt_x"/>
                                          </p:val>
                                        </p:tav>
                                        <p:tav tm="100000">
                                          <p:val>
                                            <p:strVal val="#ppt_x"/>
                                          </p:val>
                                        </p:tav>
                                      </p:tavLst>
                                    </p:anim>
                                    <p:anim calcmode="lin" valueType="num">
                                      <p:cBhvr additive="base">
                                        <p:cTn id="150"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4" grpId="0"/>
      <p:bldP spid="17" grpId="0"/>
      <p:bldP spid="18" grpId="0"/>
      <p:bldP spid="26" grpId="0"/>
      <p:bldP spid="13" grpId="0"/>
      <p:bldP spid="21" grpId="0"/>
      <p:bldP spid="22" grpId="0"/>
      <p:bldP spid="29" grpId="0"/>
      <p:bldP spid="34" grpId="0"/>
      <p:bldP spid="36" grpId="0"/>
      <p:bldP spid="39" grpId="0"/>
      <p:bldP spid="40" grpId="0"/>
      <p:bldP spid="28" grpId="0"/>
      <p:bldP spid="43" grpId="0"/>
      <p:bldP spid="47" grpId="0"/>
      <p:bldP spid="4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68D25-1368-F656-A9D3-B43A3664651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A8EE33-5456-ED42-CC80-434DE47F2BD1}"/>
              </a:ext>
            </a:extLst>
          </p:cNvPr>
          <p:cNvSpPr>
            <a:spLocks noGrp="1"/>
          </p:cNvSpPr>
          <p:nvPr>
            <p:ph type="title"/>
          </p:nvPr>
        </p:nvSpPr>
        <p:spPr>
          <a:xfrm>
            <a:off x="1816671" y="555417"/>
            <a:ext cx="5699634" cy="812840"/>
          </a:xfrm>
        </p:spPr>
        <p:txBody>
          <a:bodyPr>
            <a:noAutofit/>
          </a:bodyPr>
          <a:lstStyle/>
          <a:p>
            <a:pPr>
              <a:lnSpc>
                <a:spcPct val="100000"/>
              </a:lnSpc>
            </a:pPr>
            <a:r>
              <a:rPr lang="en-GB" sz="6000" dirty="0"/>
              <a:t>MS 365: WORD</a:t>
            </a:r>
          </a:p>
        </p:txBody>
      </p:sp>
      <p:pic>
        <p:nvPicPr>
          <p:cNvPr id="16" name="Picture 30" descr="A blue square with white letters&#10;&#10;AI-generated content may be incorrect.">
            <a:extLst>
              <a:ext uri="{FF2B5EF4-FFF2-40B4-BE49-F238E27FC236}">
                <a16:creationId xmlns:a16="http://schemas.microsoft.com/office/drawing/2014/main" id="{80065512-78B7-0FF6-91BE-248D63284E7F}"/>
              </a:ext>
            </a:extLst>
          </p:cNvPr>
          <p:cNvPicPr>
            <a:picLocks noChangeAspect="1"/>
          </p:cNvPicPr>
          <p:nvPr/>
        </p:nvPicPr>
        <p:blipFill>
          <a:blip r:embed="rId3"/>
          <a:stretch>
            <a:fillRect/>
          </a:stretch>
        </p:blipFill>
        <p:spPr>
          <a:xfrm>
            <a:off x="506004" y="353539"/>
            <a:ext cx="1142557" cy="1171800"/>
          </a:xfrm>
          <a:prstGeom prst="rect">
            <a:avLst/>
          </a:prstGeom>
          <a:noFill/>
          <a:ln cap="flat">
            <a:noFill/>
          </a:ln>
        </p:spPr>
      </p:pic>
      <p:sp>
        <p:nvSpPr>
          <p:cNvPr id="10" name="TextBox 9">
            <a:extLst>
              <a:ext uri="{FF2B5EF4-FFF2-40B4-BE49-F238E27FC236}">
                <a16:creationId xmlns:a16="http://schemas.microsoft.com/office/drawing/2014/main" id="{0D1DAB10-B8B7-4DAE-21FC-F12EF56785C2}"/>
              </a:ext>
            </a:extLst>
          </p:cNvPr>
          <p:cNvSpPr txBox="1"/>
          <p:nvPr/>
        </p:nvSpPr>
        <p:spPr>
          <a:xfrm>
            <a:off x="2606129" y="1279661"/>
            <a:ext cx="4284564" cy="523220"/>
          </a:xfrm>
          <a:prstGeom prst="rect">
            <a:avLst/>
          </a:prstGeom>
          <a:noFill/>
        </p:spPr>
        <p:txBody>
          <a:bodyPr wrap="square" lIns="91440" tIns="45720" rIns="91440" bIns="45720" rtlCol="0" anchor="t">
            <a:spAutoFit/>
          </a:bodyPr>
          <a:lstStyle/>
          <a:p>
            <a:r>
              <a:rPr lang="en-GB" sz="2800" b="1" dirty="0">
                <a:solidFill>
                  <a:schemeClr val="bg1"/>
                </a:solidFill>
              </a:rPr>
              <a:t>How to accessed it?</a:t>
            </a:r>
          </a:p>
        </p:txBody>
      </p:sp>
      <p:sp>
        <p:nvSpPr>
          <p:cNvPr id="11" name="TextBox 10">
            <a:extLst>
              <a:ext uri="{FF2B5EF4-FFF2-40B4-BE49-F238E27FC236}">
                <a16:creationId xmlns:a16="http://schemas.microsoft.com/office/drawing/2014/main" id="{23EAB388-D4CB-39EA-9F7A-477813166A9C}"/>
              </a:ext>
            </a:extLst>
          </p:cNvPr>
          <p:cNvSpPr txBox="1"/>
          <p:nvPr/>
        </p:nvSpPr>
        <p:spPr>
          <a:xfrm>
            <a:off x="185322" y="1850888"/>
            <a:ext cx="7016206" cy="830997"/>
          </a:xfrm>
          <a:prstGeom prst="rect">
            <a:avLst/>
          </a:prstGeom>
          <a:noFill/>
        </p:spPr>
        <p:txBody>
          <a:bodyPr wrap="square" lIns="91440" tIns="45720" rIns="91440" bIns="45720" rtlCol="0" anchor="t">
            <a:spAutoFit/>
          </a:bodyPr>
          <a:lstStyle/>
          <a:p>
            <a:r>
              <a:rPr lang="en-GB" dirty="0">
                <a:solidFill>
                  <a:schemeClr val="bg1"/>
                </a:solidFill>
                <a:ea typeface="+mn-lt"/>
                <a:cs typeface="+mn-lt"/>
              </a:rPr>
              <a:t>There are four ways to get access to Microsoft Word, although only </a:t>
            </a:r>
            <a:r>
              <a:rPr lang="en-GB" b="1" u="sng" dirty="0">
                <a:solidFill>
                  <a:schemeClr val="bg1"/>
                </a:solidFill>
                <a:ea typeface="+mn-lt"/>
                <a:cs typeface="+mn-lt"/>
              </a:rPr>
              <a:t>three</a:t>
            </a:r>
            <a:r>
              <a:rPr lang="en-GB" u="sng" dirty="0">
                <a:solidFill>
                  <a:schemeClr val="bg1"/>
                </a:solidFill>
                <a:ea typeface="+mn-lt"/>
                <a:cs typeface="+mn-lt"/>
              </a:rPr>
              <a:t> are relevant</a:t>
            </a:r>
            <a:r>
              <a:rPr lang="en-GB" dirty="0">
                <a:solidFill>
                  <a:schemeClr val="bg1"/>
                </a:solidFill>
                <a:ea typeface="+mn-lt"/>
                <a:cs typeface="+mn-lt"/>
              </a:rPr>
              <a:t> to </a:t>
            </a:r>
            <a:r>
              <a:rPr lang="en-GB" b="1" dirty="0">
                <a:solidFill>
                  <a:schemeClr val="bg1"/>
                </a:solidFill>
                <a:ea typeface="+mn-lt"/>
                <a:cs typeface="+mn-lt"/>
              </a:rPr>
              <a:t>Sunrise Home Care</a:t>
            </a:r>
            <a:r>
              <a:rPr lang="en-GB" dirty="0">
                <a:solidFill>
                  <a:schemeClr val="bg1"/>
                </a:solidFill>
                <a:ea typeface="+mn-lt"/>
                <a:cs typeface="+mn-lt"/>
              </a:rPr>
              <a:t>:</a:t>
            </a:r>
            <a:endParaRPr lang="en-GB" dirty="0">
              <a:solidFill>
                <a:schemeClr val="bg1"/>
              </a:solidFill>
              <a:ea typeface="+mn-lt"/>
              <a:cs typeface="+mn-lt"/>
              <a:hlinkClick r:id="rId4">
                <a:extLst>
                  <a:ext uri="{A12FA001-AC4F-418D-AE19-62706E023703}">
                    <ahyp:hlinkClr xmlns:ahyp="http://schemas.microsoft.com/office/drawing/2018/hyperlinkcolor" val="tx"/>
                  </a:ext>
                </a:extLst>
              </a:hlinkClick>
            </a:endParaRPr>
          </a:p>
          <a:p>
            <a:endParaRPr lang="en-GB" sz="1200" dirty="0">
              <a:solidFill>
                <a:schemeClr val="bg1"/>
              </a:solidFill>
            </a:endParaRPr>
          </a:p>
        </p:txBody>
      </p:sp>
      <p:pic>
        <p:nvPicPr>
          <p:cNvPr id="9" name="Picture 8" descr="A screenshot of a computer&#10;&#10;AI-generated content may be incorrect.">
            <a:extLst>
              <a:ext uri="{FF2B5EF4-FFF2-40B4-BE49-F238E27FC236}">
                <a16:creationId xmlns:a16="http://schemas.microsoft.com/office/drawing/2014/main" id="{4AB4A4AE-9959-02F1-C6E2-72E0AACCE69C}"/>
              </a:ext>
            </a:extLst>
          </p:cNvPr>
          <p:cNvPicPr>
            <a:picLocks noChangeAspect="1"/>
          </p:cNvPicPr>
          <p:nvPr/>
        </p:nvPicPr>
        <p:blipFill>
          <a:blip r:embed="rId5"/>
          <a:stretch>
            <a:fillRect/>
          </a:stretch>
        </p:blipFill>
        <p:spPr>
          <a:xfrm>
            <a:off x="9099435" y="3175449"/>
            <a:ext cx="2849107" cy="1472114"/>
          </a:xfrm>
          <a:prstGeom prst="rect">
            <a:avLst/>
          </a:prstGeom>
        </p:spPr>
      </p:pic>
      <p:pic>
        <p:nvPicPr>
          <p:cNvPr id="12" name="Picture 11" descr="A close up of a logo&#10;&#10;AI-generated content may be incorrect.">
            <a:extLst>
              <a:ext uri="{FF2B5EF4-FFF2-40B4-BE49-F238E27FC236}">
                <a16:creationId xmlns:a16="http://schemas.microsoft.com/office/drawing/2014/main" id="{238939E7-ABDF-BC63-C575-EFB8E8154A20}"/>
              </a:ext>
            </a:extLst>
          </p:cNvPr>
          <p:cNvPicPr>
            <a:picLocks noChangeAspect="1"/>
          </p:cNvPicPr>
          <p:nvPr/>
        </p:nvPicPr>
        <p:blipFill>
          <a:blip r:embed="rId6"/>
          <a:stretch>
            <a:fillRect/>
          </a:stretch>
        </p:blipFill>
        <p:spPr>
          <a:xfrm>
            <a:off x="9555966" y="4793367"/>
            <a:ext cx="1936044" cy="1473135"/>
          </a:xfrm>
          <a:prstGeom prst="rect">
            <a:avLst/>
          </a:prstGeom>
        </p:spPr>
      </p:pic>
      <p:graphicFrame>
        <p:nvGraphicFramePr>
          <p:cNvPr id="4" name="Table 3">
            <a:extLst>
              <a:ext uri="{FF2B5EF4-FFF2-40B4-BE49-F238E27FC236}">
                <a16:creationId xmlns:a16="http://schemas.microsoft.com/office/drawing/2014/main" id="{56A22A7B-678B-49A0-CA09-43F7337D9171}"/>
              </a:ext>
            </a:extLst>
          </p:cNvPr>
          <p:cNvGraphicFramePr>
            <a:graphicFrameLocks noGrp="1"/>
          </p:cNvGraphicFramePr>
          <p:nvPr>
            <p:extLst>
              <p:ext uri="{D42A27DB-BD31-4B8C-83A1-F6EECF244321}">
                <p14:modId xmlns:p14="http://schemas.microsoft.com/office/powerpoint/2010/main" val="3191498705"/>
              </p:ext>
            </p:extLst>
          </p:nvPr>
        </p:nvGraphicFramePr>
        <p:xfrm>
          <a:off x="878186" y="2671590"/>
          <a:ext cx="8082461" cy="2761220"/>
        </p:xfrm>
        <a:graphic>
          <a:graphicData uri="http://schemas.openxmlformats.org/drawingml/2006/table">
            <a:tbl>
              <a:tblPr firstRow="1" bandRow="1">
                <a:tableStyleId>{69012ECD-51FC-41F1-AA8D-1B2483CD663E}</a:tableStyleId>
              </a:tblPr>
              <a:tblGrid>
                <a:gridCol w="2732985">
                  <a:extLst>
                    <a:ext uri="{9D8B030D-6E8A-4147-A177-3AD203B41FA5}">
                      <a16:colId xmlns:a16="http://schemas.microsoft.com/office/drawing/2014/main" val="803628323"/>
                    </a:ext>
                  </a:extLst>
                </a:gridCol>
                <a:gridCol w="2674738">
                  <a:extLst>
                    <a:ext uri="{9D8B030D-6E8A-4147-A177-3AD203B41FA5}">
                      <a16:colId xmlns:a16="http://schemas.microsoft.com/office/drawing/2014/main" val="279572093"/>
                    </a:ext>
                  </a:extLst>
                </a:gridCol>
                <a:gridCol w="2674738">
                  <a:extLst>
                    <a:ext uri="{9D8B030D-6E8A-4147-A177-3AD203B41FA5}">
                      <a16:colId xmlns:a16="http://schemas.microsoft.com/office/drawing/2014/main" val="2932277770"/>
                    </a:ext>
                  </a:extLst>
                </a:gridCol>
              </a:tblGrid>
              <a:tr h="603370">
                <a:tc>
                  <a:txBody>
                    <a:bodyPr/>
                    <a:lstStyle/>
                    <a:p>
                      <a:pPr algn="ctr"/>
                      <a:endParaRPr lang="en-GB" dirty="0">
                        <a:solidFill>
                          <a:schemeClr val="bg1"/>
                        </a:solidFill>
                      </a:endParaRPr>
                    </a:p>
                    <a:p>
                      <a:pPr algn="ctr"/>
                      <a:r>
                        <a:rPr lang="en-GB" dirty="0">
                          <a:solidFill>
                            <a:schemeClr val="bg1"/>
                          </a:solidFill>
                        </a:rPr>
                        <a:t>Digital Device ❓</a:t>
                      </a:r>
                      <a:endParaRPr lang="en-US" dirty="0">
                        <a:solidFill>
                          <a:schemeClr val="bg1"/>
                        </a:solidFill>
                      </a:endParaRPr>
                    </a:p>
                  </a:txBody>
                  <a:tcPr/>
                </a:tc>
                <a:tc>
                  <a:txBody>
                    <a:bodyPr/>
                    <a:lstStyle/>
                    <a:p>
                      <a:pPr algn="ctr"/>
                      <a:endParaRPr lang="en-GB" dirty="0">
                        <a:solidFill>
                          <a:schemeClr val="bg1"/>
                        </a:solidFill>
                      </a:endParaRPr>
                    </a:p>
                    <a:p>
                      <a:pPr algn="ctr"/>
                      <a:r>
                        <a:rPr lang="en-GB" dirty="0">
                          <a:solidFill>
                            <a:schemeClr val="bg1"/>
                          </a:solidFill>
                        </a:rPr>
                        <a:t>Where 🌎</a:t>
                      </a:r>
                      <a:endParaRPr lang="en-US" dirty="0">
                        <a:solidFill>
                          <a:schemeClr val="bg1"/>
                        </a:solidFill>
                      </a:endParaRPr>
                    </a:p>
                  </a:txBody>
                  <a:tcPr/>
                </a:tc>
                <a:tc>
                  <a:txBody>
                    <a:bodyPr/>
                    <a:lstStyle/>
                    <a:p>
                      <a:pPr algn="ctr"/>
                      <a:endParaRPr lang="en-GB" dirty="0">
                        <a:solidFill>
                          <a:schemeClr val="bg1"/>
                        </a:solidFill>
                      </a:endParaRPr>
                    </a:p>
                    <a:p>
                      <a:pPr algn="ctr"/>
                      <a:r>
                        <a:rPr lang="en-GB" dirty="0">
                          <a:solidFill>
                            <a:schemeClr val="bg1"/>
                          </a:solidFill>
                        </a:rPr>
                        <a:t>Investment (💷)</a:t>
                      </a:r>
                      <a:endParaRPr lang="en-US" dirty="0">
                        <a:solidFill>
                          <a:schemeClr val="bg1"/>
                        </a:solidFill>
                      </a:endParaRPr>
                    </a:p>
                  </a:txBody>
                  <a:tcPr/>
                </a:tc>
                <a:extLst>
                  <a:ext uri="{0D108BD9-81ED-4DB2-BD59-A6C34878D82A}">
                    <a16:rowId xmlns:a16="http://schemas.microsoft.com/office/drawing/2014/main" val="3825497989"/>
                  </a:ext>
                </a:extLst>
              </a:tr>
              <a:tr h="603370">
                <a:tc>
                  <a:txBody>
                    <a:bodyPr/>
                    <a:lstStyle/>
                    <a:p>
                      <a:pPr algn="ctr"/>
                      <a:r>
                        <a:rPr lang="en-GB" dirty="0">
                          <a:solidFill>
                            <a:schemeClr val="bg1"/>
                          </a:solidFill>
                        </a:rPr>
                        <a:t>Desktop &amp; Laptop</a:t>
                      </a:r>
                      <a:br>
                        <a:rPr lang="en-GB" dirty="0">
                          <a:solidFill>
                            <a:schemeClr val="bg1"/>
                          </a:solidFill>
                        </a:rPr>
                      </a:br>
                      <a:r>
                        <a:rPr lang="en-GB" sz="1200" dirty="0">
                          <a:solidFill>
                            <a:schemeClr val="bg1"/>
                          </a:solidFill>
                        </a:rPr>
                        <a:t>Microsoft 365 / Office 365</a:t>
                      </a:r>
                      <a:endParaRPr lang="en-US" dirty="0">
                        <a:solidFill>
                          <a:schemeClr val="bg1"/>
                        </a:solidFill>
                      </a:endParaRPr>
                    </a:p>
                  </a:txBody>
                  <a:tcPr/>
                </a:tc>
                <a:tc>
                  <a:txBody>
                    <a:bodyPr/>
                    <a:lstStyle/>
                    <a:p>
                      <a:pPr algn="ctr"/>
                      <a:r>
                        <a:rPr lang="en-GB">
                          <a:solidFill>
                            <a:schemeClr val="bg1"/>
                          </a:solidFill>
                          <a:hlinkClick r:id="rId7"/>
                        </a:rPr>
                        <a:t>Microsoft Website</a:t>
                      </a:r>
                      <a:endParaRPr lang="en-US">
                        <a:solidFill>
                          <a:schemeClr val="bg1"/>
                        </a:solidFill>
                      </a:endParaRPr>
                    </a:p>
                  </a:txBody>
                  <a:tcPr/>
                </a:tc>
                <a:tc>
                  <a:txBody>
                    <a:bodyPr/>
                    <a:lstStyle/>
                    <a:p>
                      <a:pPr algn="ctr"/>
                      <a:r>
                        <a:rPr lang="en-GB">
                          <a:solidFill>
                            <a:schemeClr val="bg1"/>
                          </a:solidFill>
                        </a:rPr>
                        <a:t> Different Plans</a:t>
                      </a:r>
                      <a:endParaRPr lang="en-US">
                        <a:solidFill>
                          <a:schemeClr val="bg1"/>
                        </a:solidFill>
                      </a:endParaRPr>
                    </a:p>
                  </a:txBody>
                  <a:tcPr/>
                </a:tc>
                <a:extLst>
                  <a:ext uri="{0D108BD9-81ED-4DB2-BD59-A6C34878D82A}">
                    <a16:rowId xmlns:a16="http://schemas.microsoft.com/office/drawing/2014/main" val="1902676345"/>
                  </a:ext>
                </a:extLst>
              </a:tr>
              <a:tr h="603370">
                <a:tc>
                  <a:txBody>
                    <a:bodyPr/>
                    <a:lstStyle/>
                    <a:p>
                      <a:pPr algn="ctr"/>
                      <a:r>
                        <a:rPr lang="en-GB" dirty="0">
                          <a:solidFill>
                            <a:schemeClr val="bg1"/>
                          </a:solidFill>
                        </a:rPr>
                        <a:t>Desktop &amp; Laptop</a:t>
                      </a:r>
                      <a:br>
                        <a:rPr lang="en-GB" dirty="0">
                          <a:solidFill>
                            <a:schemeClr val="bg1"/>
                          </a:solidFill>
                        </a:rPr>
                      </a:br>
                      <a:r>
                        <a:rPr lang="en-GB" sz="1200" dirty="0">
                          <a:solidFill>
                            <a:schemeClr val="bg1"/>
                          </a:solidFill>
                        </a:rPr>
                        <a:t>Microsoft Online Office</a:t>
                      </a:r>
                      <a:endParaRPr lang="en-US" dirty="0">
                        <a:solidFill>
                          <a:schemeClr val="bg1"/>
                        </a:solidFill>
                      </a:endParaRPr>
                    </a:p>
                  </a:txBody>
                  <a:tcPr/>
                </a:tc>
                <a:tc>
                  <a:txBody>
                    <a:bodyPr/>
                    <a:lstStyle/>
                    <a:p>
                      <a:pPr algn="ctr"/>
                      <a:r>
                        <a:rPr lang="en-GB">
                          <a:solidFill>
                            <a:schemeClr val="bg1"/>
                          </a:solidFill>
                          <a:hlinkClick r:id="rId8"/>
                        </a:rPr>
                        <a:t>www.office</a:t>
                      </a:r>
                      <a:endParaRPr lang="en-US">
                        <a:solidFill>
                          <a:schemeClr val="bg1"/>
                        </a:solidFill>
                      </a:endParaRPr>
                    </a:p>
                  </a:txBody>
                  <a:tcPr/>
                </a:tc>
                <a:tc>
                  <a:txBody>
                    <a:bodyPr/>
                    <a:lstStyle/>
                    <a:p>
                      <a:pPr algn="ctr"/>
                      <a:r>
                        <a:rPr lang="en-GB">
                          <a:solidFill>
                            <a:schemeClr val="bg1"/>
                          </a:solidFill>
                        </a:rPr>
                        <a:t>Free of Charge</a:t>
                      </a:r>
                      <a:endParaRPr lang="en-US">
                        <a:solidFill>
                          <a:schemeClr val="bg1"/>
                        </a:solidFill>
                      </a:endParaRPr>
                    </a:p>
                  </a:txBody>
                  <a:tcPr/>
                </a:tc>
                <a:extLst>
                  <a:ext uri="{0D108BD9-81ED-4DB2-BD59-A6C34878D82A}">
                    <a16:rowId xmlns:a16="http://schemas.microsoft.com/office/drawing/2014/main" val="2229376843"/>
                  </a:ext>
                </a:extLst>
              </a:tr>
              <a:tr h="863443">
                <a:tc>
                  <a:txBody>
                    <a:bodyPr/>
                    <a:lstStyle/>
                    <a:p>
                      <a:pPr algn="ctr"/>
                      <a:endParaRPr lang="en-GB" dirty="0">
                        <a:solidFill>
                          <a:schemeClr val="bg1"/>
                        </a:solidFill>
                      </a:endParaRPr>
                    </a:p>
                    <a:p>
                      <a:pPr algn="ctr"/>
                      <a:r>
                        <a:rPr lang="en-GB" dirty="0">
                          <a:solidFill>
                            <a:schemeClr val="bg1"/>
                          </a:solidFill>
                        </a:rPr>
                        <a:t>Smart Devices</a:t>
                      </a:r>
                      <a:endParaRPr lang="en-US" dirty="0">
                        <a:solidFill>
                          <a:schemeClr val="bg1"/>
                        </a:solidFill>
                      </a:endParaRPr>
                    </a:p>
                  </a:txBody>
                  <a:tcPr/>
                </a:tc>
                <a:tc>
                  <a:txBody>
                    <a:bodyPr/>
                    <a:lstStyle/>
                    <a:p>
                      <a:pPr algn="ctr"/>
                      <a:r>
                        <a:rPr lang="en-GB">
                          <a:solidFill>
                            <a:schemeClr val="bg1"/>
                          </a:solidFill>
                          <a:hlinkClick r:id="rId9"/>
                        </a:rPr>
                        <a:t>Apple Store</a:t>
                      </a:r>
                      <a:r>
                        <a:rPr lang="en-GB">
                          <a:solidFill>
                            <a:schemeClr val="bg1"/>
                          </a:solidFill>
                        </a:rPr>
                        <a:t> for IOS</a:t>
                      </a:r>
                    </a:p>
                    <a:p>
                      <a:pPr algn="ctr"/>
                      <a:r>
                        <a:rPr lang="en-GB">
                          <a:solidFill>
                            <a:schemeClr val="bg1"/>
                          </a:solidFill>
                        </a:rPr>
                        <a:t>OR</a:t>
                      </a:r>
                    </a:p>
                    <a:p>
                      <a:pPr algn="ctr"/>
                      <a:r>
                        <a:rPr lang="en-GB">
                          <a:solidFill>
                            <a:schemeClr val="bg1"/>
                          </a:solidFill>
                          <a:hlinkClick r:id="rId10"/>
                        </a:rPr>
                        <a:t>Google Play</a:t>
                      </a:r>
                      <a:r>
                        <a:rPr lang="en-GB">
                          <a:solidFill>
                            <a:schemeClr val="bg1"/>
                          </a:solidFill>
                        </a:rPr>
                        <a:t> for Android</a:t>
                      </a:r>
                      <a:endParaRPr lang="en-US">
                        <a:solidFill>
                          <a:schemeClr val="bg1"/>
                        </a:solidFill>
                      </a:endParaRPr>
                    </a:p>
                  </a:txBody>
                  <a:tcPr/>
                </a:tc>
                <a:tc>
                  <a:txBody>
                    <a:bodyPr/>
                    <a:lstStyle/>
                    <a:p>
                      <a:pPr algn="ctr"/>
                      <a:br>
                        <a:rPr lang="en-US" dirty="0">
                          <a:solidFill>
                            <a:srgbClr val="000000"/>
                          </a:solidFill>
                        </a:rPr>
                      </a:br>
                      <a:r>
                        <a:rPr lang="en-US" dirty="0">
                          <a:solidFill>
                            <a:schemeClr val="bg1"/>
                          </a:solidFill>
                        </a:rPr>
                        <a:t>Free Of Charge</a:t>
                      </a:r>
                    </a:p>
                  </a:txBody>
                  <a:tcPr/>
                </a:tc>
                <a:extLst>
                  <a:ext uri="{0D108BD9-81ED-4DB2-BD59-A6C34878D82A}">
                    <a16:rowId xmlns:a16="http://schemas.microsoft.com/office/drawing/2014/main" val="3944595412"/>
                  </a:ext>
                </a:extLst>
              </a:tr>
            </a:tbl>
          </a:graphicData>
        </a:graphic>
      </p:graphicFrame>
      <p:pic>
        <p:nvPicPr>
          <p:cNvPr id="2" name="Picture 1" descr="A white box with orange text&#10;&#10;AI-generated content may be incorrect.">
            <a:extLst>
              <a:ext uri="{FF2B5EF4-FFF2-40B4-BE49-F238E27FC236}">
                <a16:creationId xmlns:a16="http://schemas.microsoft.com/office/drawing/2014/main" id="{B6037824-D170-8AAB-2691-1167430F07FD}"/>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1238" t="1606" r="1670" b="1473"/>
          <a:stretch>
            <a:fillRect/>
          </a:stretch>
        </p:blipFill>
        <p:spPr>
          <a:xfrm>
            <a:off x="9749969" y="1138410"/>
            <a:ext cx="1364748" cy="1891235"/>
          </a:xfrm>
          <a:prstGeom prst="rect">
            <a:avLst/>
          </a:prstGeom>
        </p:spPr>
      </p:pic>
    </p:spTree>
    <p:extLst>
      <p:ext uri="{BB962C8B-B14F-4D97-AF65-F5344CB8AC3E}">
        <p14:creationId xmlns:p14="http://schemas.microsoft.com/office/powerpoint/2010/main" val="1380193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iterate type="lt">
                                    <p:tmPct val="10000"/>
                                  </p:iterate>
                                  <p:childTnLst>
                                    <p:set>
                                      <p:cBhvr>
                                        <p:cTn id="12" dur="1" fill="hold">
                                          <p:stCondLst>
                                            <p:cond delay="0"/>
                                          </p:stCondLst>
                                        </p:cTn>
                                        <p:tgtEl>
                                          <p:spTgt spid="10"/>
                                        </p:tgtEl>
                                        <p:attrNameLst>
                                          <p:attrName>style.visibility</p:attrName>
                                        </p:attrNameLst>
                                      </p:cBhvr>
                                      <p:to>
                                        <p:strVal val="visible"/>
                                      </p:to>
                                    </p:set>
                                    <p:animEffect transition="in" filter="wipe(down)">
                                      <p:cBhvr>
                                        <p:cTn id="13" dur="580">
                                          <p:stCondLst>
                                            <p:cond delay="0"/>
                                          </p:stCondLst>
                                        </p:cTn>
                                        <p:tgtEl>
                                          <p:spTgt spid="10"/>
                                        </p:tgtEl>
                                      </p:cBhvr>
                                    </p:animEffect>
                                    <p:anim calcmode="lin" valueType="num">
                                      <p:cBhvr>
                                        <p:cTn id="1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9" dur="26">
                                          <p:stCondLst>
                                            <p:cond delay="650"/>
                                          </p:stCondLst>
                                        </p:cTn>
                                        <p:tgtEl>
                                          <p:spTgt spid="10"/>
                                        </p:tgtEl>
                                      </p:cBhvr>
                                      <p:to x="100000" y="60000"/>
                                    </p:animScale>
                                    <p:animScale>
                                      <p:cBhvr>
                                        <p:cTn id="20" dur="166" decel="50000">
                                          <p:stCondLst>
                                            <p:cond delay="676"/>
                                          </p:stCondLst>
                                        </p:cTn>
                                        <p:tgtEl>
                                          <p:spTgt spid="10"/>
                                        </p:tgtEl>
                                      </p:cBhvr>
                                      <p:to x="100000" y="100000"/>
                                    </p:animScale>
                                    <p:animScale>
                                      <p:cBhvr>
                                        <p:cTn id="21" dur="26">
                                          <p:stCondLst>
                                            <p:cond delay="1312"/>
                                          </p:stCondLst>
                                        </p:cTn>
                                        <p:tgtEl>
                                          <p:spTgt spid="10"/>
                                        </p:tgtEl>
                                      </p:cBhvr>
                                      <p:to x="100000" y="80000"/>
                                    </p:animScale>
                                    <p:animScale>
                                      <p:cBhvr>
                                        <p:cTn id="22" dur="166" decel="50000">
                                          <p:stCondLst>
                                            <p:cond delay="1338"/>
                                          </p:stCondLst>
                                        </p:cTn>
                                        <p:tgtEl>
                                          <p:spTgt spid="10"/>
                                        </p:tgtEl>
                                      </p:cBhvr>
                                      <p:to x="100000" y="100000"/>
                                    </p:animScale>
                                    <p:animScale>
                                      <p:cBhvr>
                                        <p:cTn id="23" dur="26">
                                          <p:stCondLst>
                                            <p:cond delay="1642"/>
                                          </p:stCondLst>
                                        </p:cTn>
                                        <p:tgtEl>
                                          <p:spTgt spid="10"/>
                                        </p:tgtEl>
                                      </p:cBhvr>
                                      <p:to x="100000" y="90000"/>
                                    </p:animScale>
                                    <p:animScale>
                                      <p:cBhvr>
                                        <p:cTn id="24" dur="166" decel="50000">
                                          <p:stCondLst>
                                            <p:cond delay="1668"/>
                                          </p:stCondLst>
                                        </p:cTn>
                                        <p:tgtEl>
                                          <p:spTgt spid="10"/>
                                        </p:tgtEl>
                                      </p:cBhvr>
                                      <p:to x="100000" y="100000"/>
                                    </p:animScale>
                                    <p:animScale>
                                      <p:cBhvr>
                                        <p:cTn id="25" dur="26">
                                          <p:stCondLst>
                                            <p:cond delay="1808"/>
                                          </p:stCondLst>
                                        </p:cTn>
                                        <p:tgtEl>
                                          <p:spTgt spid="10"/>
                                        </p:tgtEl>
                                      </p:cBhvr>
                                      <p:to x="100000" y="95000"/>
                                    </p:animScale>
                                    <p:animScale>
                                      <p:cBhvr>
                                        <p:cTn id="26" dur="166" decel="50000">
                                          <p:stCondLst>
                                            <p:cond delay="1834"/>
                                          </p:stCondLst>
                                        </p:cTn>
                                        <p:tgtEl>
                                          <p:spTgt spid="10"/>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p:cTn id="31" dur="500" fill="hold"/>
                                        <p:tgtEl>
                                          <p:spTgt spid="11"/>
                                        </p:tgtEl>
                                        <p:attrNameLst>
                                          <p:attrName>ppt_w</p:attrName>
                                        </p:attrNameLst>
                                      </p:cBhvr>
                                      <p:tavLst>
                                        <p:tav tm="0">
                                          <p:val>
                                            <p:fltVal val="0"/>
                                          </p:val>
                                        </p:tav>
                                        <p:tav tm="100000">
                                          <p:val>
                                            <p:strVal val="#ppt_w"/>
                                          </p:val>
                                        </p:tav>
                                      </p:tavLst>
                                    </p:anim>
                                    <p:anim calcmode="lin" valueType="num">
                                      <p:cBhvr>
                                        <p:cTn id="32" dur="500" fill="hold"/>
                                        <p:tgtEl>
                                          <p:spTgt spid="11"/>
                                        </p:tgtEl>
                                        <p:attrNameLst>
                                          <p:attrName>ppt_h</p:attrName>
                                        </p:attrNameLst>
                                      </p:cBhvr>
                                      <p:tavLst>
                                        <p:tav tm="0">
                                          <p:val>
                                            <p:fltVal val="0"/>
                                          </p:val>
                                        </p:tav>
                                        <p:tav tm="100000">
                                          <p:val>
                                            <p:strVal val="#ppt_h"/>
                                          </p:val>
                                        </p:tav>
                                      </p:tavLst>
                                    </p:anim>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barn(inVertical)">
                                      <p:cBhvr>
                                        <p:cTn id="38" dur="500"/>
                                        <p:tgtEl>
                                          <p:spTgt spid="4"/>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barn(inVertical)">
                                      <p:cBhvr>
                                        <p:cTn id="43" dur="500"/>
                                        <p:tgtEl>
                                          <p:spTgt spid="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500"/>
                                        <p:tgtEl>
                                          <p:spTgt spid="9"/>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9462D-DF77-ED8D-EC05-DFF7E4793B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EA254E4-5B0A-8E21-BC67-F44060CB3FA2}"/>
              </a:ext>
            </a:extLst>
          </p:cNvPr>
          <p:cNvSpPr>
            <a:spLocks noGrp="1"/>
          </p:cNvSpPr>
          <p:nvPr>
            <p:ph type="title"/>
          </p:nvPr>
        </p:nvSpPr>
        <p:spPr>
          <a:xfrm>
            <a:off x="1636307" y="394078"/>
            <a:ext cx="5928418" cy="2068463"/>
          </a:xfrm>
        </p:spPr>
        <p:txBody>
          <a:bodyPr>
            <a:noAutofit/>
          </a:bodyPr>
          <a:lstStyle/>
          <a:p>
            <a:pPr>
              <a:lnSpc>
                <a:spcPct val="100000"/>
              </a:lnSpc>
            </a:pPr>
            <a:r>
              <a:rPr lang="en-GB" sz="4800" dirty="0"/>
              <a:t>Introduction of</a:t>
            </a:r>
            <a:br>
              <a:rPr lang="en-GB" sz="4800" dirty="0"/>
            </a:br>
            <a:r>
              <a:rPr lang="en-GB" sz="4800" dirty="0"/>
              <a:t>MS WORD at Sunrise Residential </a:t>
            </a:r>
          </a:p>
        </p:txBody>
      </p:sp>
      <p:pic>
        <p:nvPicPr>
          <p:cNvPr id="16" name="Picture 30" descr="A blue square with white letters&#10;&#10;AI-generated content may be incorrect.">
            <a:extLst>
              <a:ext uri="{FF2B5EF4-FFF2-40B4-BE49-F238E27FC236}">
                <a16:creationId xmlns:a16="http://schemas.microsoft.com/office/drawing/2014/main" id="{F79A5E93-7015-85F0-C5A8-D81D9996A722}"/>
              </a:ext>
            </a:extLst>
          </p:cNvPr>
          <p:cNvPicPr>
            <a:picLocks noChangeAspect="1"/>
          </p:cNvPicPr>
          <p:nvPr/>
        </p:nvPicPr>
        <p:blipFill>
          <a:blip r:embed="rId3"/>
          <a:stretch>
            <a:fillRect/>
          </a:stretch>
        </p:blipFill>
        <p:spPr>
          <a:xfrm>
            <a:off x="317754" y="659209"/>
            <a:ext cx="1179460" cy="1223781"/>
          </a:xfrm>
          <a:prstGeom prst="rect">
            <a:avLst/>
          </a:prstGeom>
          <a:noFill/>
          <a:ln cap="flat">
            <a:noFill/>
          </a:ln>
        </p:spPr>
      </p:pic>
      <p:sp>
        <p:nvSpPr>
          <p:cNvPr id="17" name="TextBox 16">
            <a:extLst>
              <a:ext uri="{FF2B5EF4-FFF2-40B4-BE49-F238E27FC236}">
                <a16:creationId xmlns:a16="http://schemas.microsoft.com/office/drawing/2014/main" id="{66C855DD-D4F7-5A6C-B16B-FCB19A9C680D}"/>
              </a:ext>
            </a:extLst>
          </p:cNvPr>
          <p:cNvSpPr txBox="1"/>
          <p:nvPr/>
        </p:nvSpPr>
        <p:spPr>
          <a:xfrm>
            <a:off x="1285917" y="2946594"/>
            <a:ext cx="6617058" cy="1754326"/>
          </a:xfrm>
          <a:prstGeom prst="rect">
            <a:avLst/>
          </a:prstGeom>
          <a:noFill/>
        </p:spPr>
        <p:txBody>
          <a:bodyPr wrap="square" lIns="91440" tIns="45720" rIns="91440" bIns="45720" rtlCol="0" anchor="t">
            <a:spAutoFit/>
          </a:bodyPr>
          <a:lstStyle/>
          <a:p>
            <a:pPr algn="just"/>
            <a:r>
              <a:rPr lang="en-US" sz="1800" dirty="0">
                <a:solidFill>
                  <a:schemeClr val="bg1"/>
                </a:solidFill>
                <a:effectLst/>
                <a:latin typeface="Aptos"/>
                <a:ea typeface="MS Mincho"/>
                <a:cs typeface="Arial"/>
              </a:rPr>
              <a:t>At </a:t>
            </a:r>
            <a:r>
              <a:rPr lang="en-GB" sz="1800" dirty="0">
                <a:solidFill>
                  <a:schemeClr val="bg1"/>
                </a:solidFill>
                <a:effectLst/>
                <a:latin typeface="Aptos"/>
                <a:ea typeface="MS Mincho"/>
                <a:cs typeface="Arial"/>
              </a:rPr>
              <a:t>Sunrise</a:t>
            </a:r>
            <a:r>
              <a:rPr lang="en-US" sz="1800" dirty="0">
                <a:solidFill>
                  <a:schemeClr val="bg1"/>
                </a:solidFill>
                <a:effectLst/>
                <a:latin typeface="Aptos"/>
                <a:ea typeface="MS Mincho"/>
                <a:cs typeface="Arial"/>
              </a:rPr>
              <a:t> Residential Care Home, the use of Microsoft </a:t>
            </a:r>
            <a:r>
              <a:rPr lang="en-GB" sz="1800" dirty="0">
                <a:solidFill>
                  <a:schemeClr val="bg1"/>
                </a:solidFill>
                <a:effectLst/>
                <a:latin typeface="Aptos"/>
                <a:ea typeface="MS Mincho"/>
                <a:cs typeface="Arial"/>
              </a:rPr>
              <a:t>Word</a:t>
            </a:r>
            <a:r>
              <a:rPr lang="en-US" sz="1800" dirty="0">
                <a:solidFill>
                  <a:schemeClr val="bg1"/>
                </a:solidFill>
                <a:effectLst/>
                <a:latin typeface="Aptos"/>
                <a:ea typeface="MS Mincho"/>
                <a:cs typeface="Arial"/>
              </a:rPr>
              <a:t> </a:t>
            </a:r>
            <a:r>
              <a:rPr lang="en-GB" sz="1800" dirty="0">
                <a:solidFill>
                  <a:schemeClr val="bg1"/>
                </a:solidFill>
                <a:effectLst/>
                <a:latin typeface="Aptos"/>
                <a:ea typeface="MS Mincho"/>
                <a:cs typeface="Arial"/>
              </a:rPr>
              <a:t>will</a:t>
            </a:r>
            <a:r>
              <a:rPr lang="en-US" sz="1800" dirty="0">
                <a:solidFill>
                  <a:schemeClr val="bg1"/>
                </a:solidFill>
                <a:effectLst/>
                <a:latin typeface="Aptos"/>
                <a:ea typeface="MS Mincho"/>
                <a:cs typeface="Arial"/>
              </a:rPr>
              <a:t> ma</a:t>
            </a:r>
            <a:r>
              <a:rPr lang="en-GB" sz="1800" dirty="0">
                <a:solidFill>
                  <a:schemeClr val="bg1"/>
                </a:solidFill>
                <a:effectLst/>
                <a:latin typeface="Aptos"/>
                <a:ea typeface="MS Mincho"/>
                <a:cs typeface="Arial"/>
              </a:rPr>
              <a:t>k</a:t>
            </a:r>
            <a:r>
              <a:rPr lang="en-US" sz="1800" dirty="0">
                <a:solidFill>
                  <a:schemeClr val="bg1"/>
                </a:solidFill>
                <a:effectLst/>
                <a:latin typeface="Aptos"/>
                <a:ea typeface="MS Mincho"/>
                <a:cs typeface="Arial"/>
              </a:rPr>
              <a:t>e a huge difference</a:t>
            </a:r>
            <a:r>
              <a:rPr lang="en-GB" dirty="0">
                <a:solidFill>
                  <a:schemeClr val="bg1"/>
                </a:solidFill>
                <a:latin typeface="Aptos"/>
                <a:ea typeface="MS Mincho"/>
                <a:cs typeface="Arial"/>
              </a:rPr>
              <a:t>. </a:t>
            </a:r>
            <a:r>
              <a:rPr lang="en-GB" sz="1800" dirty="0">
                <a:solidFill>
                  <a:schemeClr val="bg1"/>
                </a:solidFill>
                <a:effectLst/>
                <a:latin typeface="Aptos"/>
                <a:ea typeface="MS Mincho"/>
                <a:cs typeface="Arial"/>
              </a:rPr>
              <a:t>It</a:t>
            </a:r>
            <a:r>
              <a:rPr lang="en-US" sz="1800" dirty="0">
                <a:solidFill>
                  <a:schemeClr val="bg1"/>
                </a:solidFill>
                <a:effectLst/>
                <a:latin typeface="Aptos"/>
                <a:ea typeface="MS Mincho"/>
                <a:cs typeface="Arial"/>
              </a:rPr>
              <a:t> has allowed staff members to complete admin tasks more efficiently by cutting down the time consumed on paperwork, that means more time can be dedicated in providing quality care </a:t>
            </a:r>
            <a:r>
              <a:rPr lang="en-US" dirty="0">
                <a:solidFill>
                  <a:schemeClr val="bg1"/>
                </a:solidFill>
                <a:latin typeface="Aptos"/>
                <a:ea typeface="MS Mincho"/>
                <a:cs typeface="Arial"/>
              </a:rPr>
              <a:t>services </a:t>
            </a:r>
            <a:r>
              <a:rPr lang="en-US" sz="1800" dirty="0">
                <a:solidFill>
                  <a:schemeClr val="bg1"/>
                </a:solidFill>
                <a:effectLst/>
                <a:latin typeface="Aptos"/>
                <a:ea typeface="MS Mincho"/>
                <a:cs typeface="Arial"/>
              </a:rPr>
              <a:t>to residents</a:t>
            </a:r>
            <a:r>
              <a:rPr lang="en-GB" dirty="0">
                <a:solidFill>
                  <a:schemeClr val="bg1"/>
                </a:solidFill>
                <a:effectLst/>
                <a:latin typeface="Aptos"/>
                <a:ea typeface="MS Mincho"/>
                <a:cs typeface="Arial"/>
              </a:rPr>
              <a:t> (Cranborne Tech</a:t>
            </a:r>
            <a:r>
              <a:rPr lang="en-GB" dirty="0">
                <a:solidFill>
                  <a:schemeClr val="bg1"/>
                </a:solidFill>
                <a:latin typeface="Aptos"/>
                <a:ea typeface="MS Mincho"/>
                <a:cs typeface="Arial"/>
              </a:rPr>
              <a:t>, 2025).</a:t>
            </a:r>
            <a:endParaRPr lang="en-US" dirty="0">
              <a:solidFill>
                <a:schemeClr val="bg1"/>
              </a:solidFill>
            </a:endParaRPr>
          </a:p>
        </p:txBody>
      </p:sp>
      <p:pic>
        <p:nvPicPr>
          <p:cNvPr id="2" name="Picture 1" descr="A group of women looking at a tablet&#10;&#10;AI-generated content may be incorrect.">
            <a:extLst>
              <a:ext uri="{FF2B5EF4-FFF2-40B4-BE49-F238E27FC236}">
                <a16:creationId xmlns:a16="http://schemas.microsoft.com/office/drawing/2014/main" id="{C7A8E20D-F5F3-2A94-57A9-1B5B4DCDD518}"/>
              </a:ext>
            </a:extLst>
          </p:cNvPr>
          <p:cNvPicPr>
            <a:picLocks noChangeAspect="1"/>
          </p:cNvPicPr>
          <p:nvPr/>
        </p:nvPicPr>
        <p:blipFill>
          <a:blip r:embed="rId4"/>
          <a:stretch>
            <a:fillRect/>
          </a:stretch>
        </p:blipFill>
        <p:spPr>
          <a:xfrm>
            <a:off x="8105912" y="4495661"/>
            <a:ext cx="3810001" cy="2195720"/>
          </a:xfrm>
          <a:prstGeom prst="rect">
            <a:avLst/>
          </a:prstGeom>
          <a:ln>
            <a:noFill/>
          </a:ln>
          <a:effectLst>
            <a:softEdge rad="112500"/>
          </a:effectLst>
        </p:spPr>
      </p:pic>
    </p:spTree>
    <p:extLst>
      <p:ext uri="{BB962C8B-B14F-4D97-AF65-F5344CB8AC3E}">
        <p14:creationId xmlns:p14="http://schemas.microsoft.com/office/powerpoint/2010/main" val="4070367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plus(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80">
                                          <p:stCondLst>
                                            <p:cond delay="0"/>
                                          </p:stCondLst>
                                        </p:cTn>
                                        <p:tgtEl>
                                          <p:spTgt spid="2"/>
                                        </p:tgtEl>
                                      </p:cBhvr>
                                    </p:animEffect>
                                    <p:anim calcmode="lin" valueType="num">
                                      <p:cBhvr>
                                        <p:cTn id="13"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8" dur="26">
                                          <p:stCondLst>
                                            <p:cond delay="650"/>
                                          </p:stCondLst>
                                        </p:cTn>
                                        <p:tgtEl>
                                          <p:spTgt spid="2"/>
                                        </p:tgtEl>
                                      </p:cBhvr>
                                      <p:to x="100000" y="60000"/>
                                    </p:animScale>
                                    <p:animScale>
                                      <p:cBhvr>
                                        <p:cTn id="19" dur="166" decel="50000">
                                          <p:stCondLst>
                                            <p:cond delay="676"/>
                                          </p:stCondLst>
                                        </p:cTn>
                                        <p:tgtEl>
                                          <p:spTgt spid="2"/>
                                        </p:tgtEl>
                                      </p:cBhvr>
                                      <p:to x="100000" y="100000"/>
                                    </p:animScale>
                                    <p:animScale>
                                      <p:cBhvr>
                                        <p:cTn id="20" dur="26">
                                          <p:stCondLst>
                                            <p:cond delay="1312"/>
                                          </p:stCondLst>
                                        </p:cTn>
                                        <p:tgtEl>
                                          <p:spTgt spid="2"/>
                                        </p:tgtEl>
                                      </p:cBhvr>
                                      <p:to x="100000" y="80000"/>
                                    </p:animScale>
                                    <p:animScale>
                                      <p:cBhvr>
                                        <p:cTn id="21" dur="166" decel="50000">
                                          <p:stCondLst>
                                            <p:cond delay="1338"/>
                                          </p:stCondLst>
                                        </p:cTn>
                                        <p:tgtEl>
                                          <p:spTgt spid="2"/>
                                        </p:tgtEl>
                                      </p:cBhvr>
                                      <p:to x="100000" y="100000"/>
                                    </p:animScale>
                                    <p:animScale>
                                      <p:cBhvr>
                                        <p:cTn id="22" dur="26">
                                          <p:stCondLst>
                                            <p:cond delay="1642"/>
                                          </p:stCondLst>
                                        </p:cTn>
                                        <p:tgtEl>
                                          <p:spTgt spid="2"/>
                                        </p:tgtEl>
                                      </p:cBhvr>
                                      <p:to x="100000" y="90000"/>
                                    </p:animScale>
                                    <p:animScale>
                                      <p:cBhvr>
                                        <p:cTn id="23" dur="166" decel="50000">
                                          <p:stCondLst>
                                            <p:cond delay="1668"/>
                                          </p:stCondLst>
                                        </p:cTn>
                                        <p:tgtEl>
                                          <p:spTgt spid="2"/>
                                        </p:tgtEl>
                                      </p:cBhvr>
                                      <p:to x="100000" y="100000"/>
                                    </p:animScale>
                                    <p:animScale>
                                      <p:cBhvr>
                                        <p:cTn id="24" dur="26">
                                          <p:stCondLst>
                                            <p:cond delay="1808"/>
                                          </p:stCondLst>
                                        </p:cTn>
                                        <p:tgtEl>
                                          <p:spTgt spid="2"/>
                                        </p:tgtEl>
                                      </p:cBhvr>
                                      <p:to x="100000" y="95000"/>
                                    </p:animScale>
                                    <p:animScale>
                                      <p:cBhvr>
                                        <p:cTn id="25" dur="166" decel="50000">
                                          <p:stCondLst>
                                            <p:cond delay="1834"/>
                                          </p:stCondLst>
                                        </p:cTn>
                                        <p:tgtEl>
                                          <p:spTgt spid="2"/>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randombar(horizontal)">
                                      <p:cBhvr>
                                        <p:cTn id="3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screenshot of a computer&#10;&#10;AI-generated content may be incorrect.">
            <a:extLst>
              <a:ext uri="{FF2B5EF4-FFF2-40B4-BE49-F238E27FC236}">
                <a16:creationId xmlns:a16="http://schemas.microsoft.com/office/drawing/2014/main" id="{17FC9A89-B41B-D3E2-D1CA-6997D5251BA6}"/>
              </a:ext>
            </a:extLst>
          </p:cNvPr>
          <p:cNvPicPr>
            <a:picLocks noGrp="1" noChangeAspect="1"/>
          </p:cNvPicPr>
          <p:nvPr>
            <p:ph type="pic" sz="quarter" idx="24"/>
          </p:nvPr>
        </p:nvPicPr>
        <p:blipFill>
          <a:blip r:embed="rId2"/>
          <a:srcRect t="13821" b="13821"/>
          <a:stretch/>
        </p:blipFill>
        <p:spPr>
          <a:xfrm>
            <a:off x="2003772" y="2072099"/>
            <a:ext cx="2062508" cy="1970503"/>
          </a:xfrm>
          <a:prstGeom prst="rect">
            <a:avLst/>
          </a:prstGeom>
        </p:spPr>
      </p:pic>
      <p:sp>
        <p:nvSpPr>
          <p:cNvPr id="5" name="Text Placeholder 4">
            <a:extLst>
              <a:ext uri="{FF2B5EF4-FFF2-40B4-BE49-F238E27FC236}">
                <a16:creationId xmlns:a16="http://schemas.microsoft.com/office/drawing/2014/main" id="{72D0A42C-C7E1-A898-5651-11FB13013D6D}"/>
              </a:ext>
            </a:extLst>
          </p:cNvPr>
          <p:cNvSpPr>
            <a:spLocks noGrp="1"/>
          </p:cNvSpPr>
          <p:nvPr>
            <p:ph type="body" sz="quarter" idx="12"/>
          </p:nvPr>
        </p:nvSpPr>
        <p:spPr>
          <a:xfrm>
            <a:off x="2003230" y="4494841"/>
            <a:ext cx="2089427" cy="1970637"/>
          </a:xfrm>
        </p:spPr>
        <p:txBody>
          <a:bodyPr vert="horz" lIns="0" tIns="0" rIns="0" bIns="0" rtlCol="0" anchor="t">
            <a:noAutofit/>
          </a:bodyPr>
          <a:lstStyle/>
          <a:p>
            <a:pPr marL="228600" indent="-228600" algn="ctr">
              <a:buFont typeface="Wingdings" panose="020B0604020202020204" pitchFamily="34" charset="0"/>
              <a:buChar char="Ø"/>
            </a:pPr>
            <a:r>
              <a:rPr lang="en-US" dirty="0">
                <a:latin typeface="Aptos"/>
                <a:cs typeface="Arial"/>
              </a:rPr>
              <a:t>Care Plan template:</a:t>
            </a:r>
          </a:p>
          <a:p>
            <a:pPr marL="228600" indent="-228600" algn="ctr">
              <a:buFont typeface="Wingdings" panose="020B0604020202020204" pitchFamily="34" charset="0"/>
              <a:buChar char="Ø"/>
            </a:pPr>
            <a:r>
              <a:rPr lang="en-US" dirty="0">
                <a:latin typeface="Aptos"/>
                <a:cs typeface="Arial"/>
              </a:rPr>
              <a:t>Medication records form:</a:t>
            </a:r>
          </a:p>
          <a:p>
            <a:pPr marL="228600" indent="-228600" algn="ctr">
              <a:buFont typeface="Wingdings" panose="020B0604020202020204" pitchFamily="34" charset="0"/>
              <a:buChar char="Ø"/>
            </a:pPr>
            <a:r>
              <a:rPr lang="en-US" dirty="0">
                <a:latin typeface="Aptos"/>
                <a:cs typeface="Arial"/>
              </a:rPr>
              <a:t>Residents' Records;</a:t>
            </a:r>
          </a:p>
          <a:p>
            <a:pPr marL="228600" indent="-228600" algn="ctr">
              <a:buFont typeface="Wingdings" panose="020B0604020202020204" pitchFamily="34" charset="0"/>
              <a:buChar char="Ø"/>
            </a:pPr>
            <a:r>
              <a:rPr lang="en-US" dirty="0">
                <a:latin typeface="Aptos"/>
                <a:cs typeface="Arial"/>
              </a:rPr>
              <a:t>Risk Assessments:</a:t>
            </a:r>
          </a:p>
          <a:p>
            <a:pPr marL="228600" indent="-228600" algn="ctr">
              <a:buFont typeface="Wingdings" panose="020B0604020202020204" pitchFamily="34" charset="0"/>
              <a:buChar char="Ø"/>
            </a:pPr>
            <a:r>
              <a:rPr lang="en-US" dirty="0">
                <a:latin typeface="Aptos"/>
                <a:cs typeface="Arial"/>
              </a:rPr>
              <a:t>Diet Plan:</a:t>
            </a:r>
          </a:p>
          <a:p>
            <a:pPr marL="228600" indent="-228600" algn="ctr">
              <a:buFont typeface="Wingdings" panose="020B0604020202020204" pitchFamily="34" charset="0"/>
              <a:buChar char="Ø"/>
            </a:pPr>
            <a:r>
              <a:rPr lang="en-US" dirty="0">
                <a:latin typeface="Aptos"/>
                <a:cs typeface="Arial"/>
              </a:rPr>
              <a:t>Other Residents health</a:t>
            </a:r>
          </a:p>
        </p:txBody>
      </p:sp>
      <p:sp>
        <p:nvSpPr>
          <p:cNvPr id="4" name="Text Placeholder 3">
            <a:extLst>
              <a:ext uri="{FF2B5EF4-FFF2-40B4-BE49-F238E27FC236}">
                <a16:creationId xmlns:a16="http://schemas.microsoft.com/office/drawing/2014/main" id="{2689B37D-EC8F-7B25-7C22-1515F38FAE70}"/>
              </a:ext>
            </a:extLst>
          </p:cNvPr>
          <p:cNvSpPr>
            <a:spLocks noGrp="1"/>
          </p:cNvSpPr>
          <p:nvPr>
            <p:ph type="body" sz="quarter" idx="11"/>
          </p:nvPr>
        </p:nvSpPr>
        <p:spPr>
          <a:xfrm>
            <a:off x="1351666" y="4198852"/>
            <a:ext cx="3392557" cy="294184"/>
          </a:xfrm>
        </p:spPr>
        <p:txBody>
          <a:bodyPr vert="horz" lIns="0" tIns="0" rIns="0" bIns="0" rtlCol="0" anchor="t">
            <a:noAutofit/>
          </a:bodyPr>
          <a:lstStyle/>
          <a:p>
            <a:pPr algn="ctr"/>
            <a:r>
              <a:rPr lang="en-GB" sz="1400" b="1" i="1">
                <a:latin typeface="Aptos"/>
                <a:cs typeface="Arial"/>
              </a:rPr>
              <a:t>Create, manage and update documents</a:t>
            </a:r>
            <a:endParaRPr lang="en-US" sz="1400" b="1">
              <a:latin typeface="Aptos"/>
            </a:endParaRPr>
          </a:p>
        </p:txBody>
      </p:sp>
      <p:pic>
        <p:nvPicPr>
          <p:cNvPr id="16" name="Picture 30" descr="A blue square with white letters&#10;&#10;AI-generated content may be incorrect.">
            <a:extLst>
              <a:ext uri="{FF2B5EF4-FFF2-40B4-BE49-F238E27FC236}">
                <a16:creationId xmlns:a16="http://schemas.microsoft.com/office/drawing/2014/main" id="{548984C0-0824-1DD5-B0B4-A32796F24A39}"/>
              </a:ext>
            </a:extLst>
          </p:cNvPr>
          <p:cNvPicPr>
            <a:picLocks noChangeAspect="1"/>
          </p:cNvPicPr>
          <p:nvPr/>
        </p:nvPicPr>
        <p:blipFill>
          <a:blip r:embed="rId3"/>
          <a:stretch>
            <a:fillRect/>
          </a:stretch>
        </p:blipFill>
        <p:spPr>
          <a:xfrm>
            <a:off x="207502" y="348920"/>
            <a:ext cx="1316498" cy="1316498"/>
          </a:xfrm>
          <a:prstGeom prst="rect">
            <a:avLst/>
          </a:prstGeom>
          <a:noFill/>
          <a:ln cap="flat">
            <a:noFill/>
          </a:ln>
        </p:spPr>
      </p:pic>
      <p:sp>
        <p:nvSpPr>
          <p:cNvPr id="21" name="Title 2">
            <a:extLst>
              <a:ext uri="{FF2B5EF4-FFF2-40B4-BE49-F238E27FC236}">
                <a16:creationId xmlns:a16="http://schemas.microsoft.com/office/drawing/2014/main" id="{FFCA84AD-D07F-FA90-3E27-A421FFE9CAED}"/>
              </a:ext>
            </a:extLst>
          </p:cNvPr>
          <p:cNvSpPr txBox="1">
            <a:spLocks/>
          </p:cNvSpPr>
          <p:nvPr/>
        </p:nvSpPr>
        <p:spPr>
          <a:xfrm>
            <a:off x="1625263" y="206338"/>
            <a:ext cx="6778765" cy="1516290"/>
          </a:xfrm>
          <a:prstGeom prst="rect">
            <a:avLst/>
          </a:prstGeom>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00000"/>
              </a:lnSpc>
            </a:pPr>
            <a:r>
              <a:rPr lang="en-GB" sz="4800" dirty="0"/>
              <a:t>Using MS WORD at Sunrise Residential </a:t>
            </a:r>
          </a:p>
        </p:txBody>
      </p:sp>
      <p:sp>
        <p:nvSpPr>
          <p:cNvPr id="34" name="Text Placeholder 4">
            <a:extLst>
              <a:ext uri="{FF2B5EF4-FFF2-40B4-BE49-F238E27FC236}">
                <a16:creationId xmlns:a16="http://schemas.microsoft.com/office/drawing/2014/main" id="{3C486757-C0D4-E27F-F549-9CA3886CE1EA}"/>
              </a:ext>
            </a:extLst>
          </p:cNvPr>
          <p:cNvSpPr txBox="1">
            <a:spLocks/>
          </p:cNvSpPr>
          <p:nvPr/>
        </p:nvSpPr>
        <p:spPr>
          <a:xfrm>
            <a:off x="5225716" y="4536808"/>
            <a:ext cx="2431774" cy="1595159"/>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algn="ctr">
              <a:buFont typeface="Wingdings" panose="020B0604020202020204" pitchFamily="34" charset="0"/>
              <a:buChar char="Ø"/>
            </a:pPr>
            <a:r>
              <a:rPr lang="en-US" dirty="0">
                <a:latin typeface="Aptos"/>
                <a:cs typeface="Arial"/>
              </a:rPr>
              <a:t>Staff's Training:</a:t>
            </a:r>
          </a:p>
          <a:p>
            <a:pPr marL="228600" indent="-228600" algn="ctr">
              <a:buFont typeface="Wingdings" panose="020B0604020202020204" pitchFamily="34" charset="0"/>
              <a:buChar char="Ø"/>
            </a:pPr>
            <a:r>
              <a:rPr lang="en-US" dirty="0" err="1">
                <a:latin typeface="Aptos"/>
                <a:cs typeface="Arial"/>
              </a:rPr>
              <a:t>Maintenace</a:t>
            </a:r>
            <a:r>
              <a:rPr lang="en-US" dirty="0">
                <a:latin typeface="Aptos"/>
                <a:cs typeface="Arial"/>
              </a:rPr>
              <a:t> Schedule:</a:t>
            </a:r>
          </a:p>
          <a:p>
            <a:pPr marL="228600" indent="-228600" algn="ctr">
              <a:buFont typeface="Wingdings" panose="020B0604020202020204" pitchFamily="34" charset="0"/>
              <a:buChar char="Ø"/>
            </a:pPr>
            <a:r>
              <a:rPr lang="en-US" dirty="0">
                <a:latin typeface="Aptos"/>
                <a:cs typeface="Arial"/>
              </a:rPr>
              <a:t>Client's training</a:t>
            </a:r>
          </a:p>
        </p:txBody>
      </p:sp>
      <p:sp>
        <p:nvSpPr>
          <p:cNvPr id="36" name="Text Placeholder 3">
            <a:extLst>
              <a:ext uri="{FF2B5EF4-FFF2-40B4-BE49-F238E27FC236}">
                <a16:creationId xmlns:a16="http://schemas.microsoft.com/office/drawing/2014/main" id="{C4B574F2-24DA-7353-7F91-D326375E0A34}"/>
              </a:ext>
            </a:extLst>
          </p:cNvPr>
          <p:cNvSpPr txBox="1">
            <a:spLocks/>
          </p:cNvSpPr>
          <p:nvPr/>
        </p:nvSpPr>
        <p:spPr>
          <a:xfrm>
            <a:off x="4463718" y="4196645"/>
            <a:ext cx="3944730" cy="338357"/>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400" b="1" i="1" dirty="0">
                <a:latin typeface="Aptos"/>
                <a:cs typeface="Arial"/>
              </a:rPr>
              <a:t>Record Trainings &amp; Schedule</a:t>
            </a:r>
            <a:endParaRPr lang="en-US" sz="1400" dirty="0">
              <a:latin typeface="Aptos"/>
            </a:endParaRPr>
          </a:p>
        </p:txBody>
      </p:sp>
      <p:pic>
        <p:nvPicPr>
          <p:cNvPr id="38" name="Picture 37" descr="Free and customizable training templates | Canva">
            <a:extLst>
              <a:ext uri="{FF2B5EF4-FFF2-40B4-BE49-F238E27FC236}">
                <a16:creationId xmlns:a16="http://schemas.microsoft.com/office/drawing/2014/main" id="{ED135D74-40A4-D066-9FAC-8D4B2A7A6A1A}"/>
              </a:ext>
            </a:extLst>
          </p:cNvPr>
          <p:cNvPicPr>
            <a:picLocks noChangeAspect="1"/>
          </p:cNvPicPr>
          <p:nvPr/>
        </p:nvPicPr>
        <p:blipFill>
          <a:blip r:embed="rId4"/>
          <a:stretch>
            <a:fillRect/>
          </a:stretch>
        </p:blipFill>
        <p:spPr>
          <a:xfrm>
            <a:off x="5582973" y="2011208"/>
            <a:ext cx="1706219" cy="2074659"/>
          </a:xfrm>
          <a:prstGeom prst="rect">
            <a:avLst/>
          </a:prstGeom>
        </p:spPr>
      </p:pic>
      <p:sp>
        <p:nvSpPr>
          <p:cNvPr id="40" name="Text Placeholder 3">
            <a:extLst>
              <a:ext uri="{FF2B5EF4-FFF2-40B4-BE49-F238E27FC236}">
                <a16:creationId xmlns:a16="http://schemas.microsoft.com/office/drawing/2014/main" id="{DD2A41A9-8B09-524F-22FF-6901566047F6}"/>
              </a:ext>
            </a:extLst>
          </p:cNvPr>
          <p:cNvSpPr txBox="1">
            <a:spLocks/>
          </p:cNvSpPr>
          <p:nvPr/>
        </p:nvSpPr>
        <p:spPr>
          <a:xfrm>
            <a:off x="10069414" y="6580042"/>
            <a:ext cx="1970875" cy="182285"/>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200">
                <a:latin typeface="Arial"/>
                <a:cs typeface="Arial"/>
              </a:rPr>
              <a:t>(Cranborne Tech, 2025)</a:t>
            </a:r>
            <a:endParaRPr lang="en-US" sz="1600"/>
          </a:p>
        </p:txBody>
      </p:sp>
      <p:pic>
        <p:nvPicPr>
          <p:cNvPr id="41" name="Picture 40" descr="A screenshot of a computer&#10;&#10;AI-generated content may be incorrect.">
            <a:extLst>
              <a:ext uri="{FF2B5EF4-FFF2-40B4-BE49-F238E27FC236}">
                <a16:creationId xmlns:a16="http://schemas.microsoft.com/office/drawing/2014/main" id="{E3DFC5F7-F248-64E2-2016-35276817CCF1}"/>
              </a:ext>
            </a:extLst>
          </p:cNvPr>
          <p:cNvPicPr>
            <a:picLocks noChangeAspect="1"/>
          </p:cNvPicPr>
          <p:nvPr/>
        </p:nvPicPr>
        <p:blipFill>
          <a:blip r:embed="rId5"/>
          <a:stretch>
            <a:fillRect/>
          </a:stretch>
        </p:blipFill>
        <p:spPr>
          <a:xfrm>
            <a:off x="8713582" y="2031999"/>
            <a:ext cx="2506318" cy="2065132"/>
          </a:xfrm>
          <a:prstGeom prst="rect">
            <a:avLst/>
          </a:prstGeom>
        </p:spPr>
      </p:pic>
      <p:sp>
        <p:nvSpPr>
          <p:cNvPr id="43" name="Text Placeholder 4">
            <a:extLst>
              <a:ext uri="{FF2B5EF4-FFF2-40B4-BE49-F238E27FC236}">
                <a16:creationId xmlns:a16="http://schemas.microsoft.com/office/drawing/2014/main" id="{4593B053-11E5-3CC6-40C8-CDF3D23418E7}"/>
              </a:ext>
            </a:extLst>
          </p:cNvPr>
          <p:cNvSpPr txBox="1">
            <a:spLocks/>
          </p:cNvSpPr>
          <p:nvPr/>
        </p:nvSpPr>
        <p:spPr>
          <a:xfrm>
            <a:off x="8660638" y="4490769"/>
            <a:ext cx="2612728" cy="1961457"/>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dirty="0">
                <a:latin typeface="Aptos"/>
                <a:cs typeface="Arial"/>
              </a:rPr>
              <a:t>Storage (keep all files together and updated):</a:t>
            </a:r>
            <a:endParaRPr lang="en-US" dirty="0"/>
          </a:p>
          <a:p>
            <a:pPr marL="228600" indent="-228600" algn="ctr">
              <a:buFont typeface="Wingdings" panose="020B0604020202020204" pitchFamily="34" charset="0"/>
              <a:buChar char="Ø"/>
            </a:pPr>
            <a:r>
              <a:rPr lang="en-US" sz="1200" dirty="0">
                <a:latin typeface="Arial"/>
                <a:cs typeface="Arial"/>
              </a:rPr>
              <a:t>All incidents;</a:t>
            </a:r>
          </a:p>
          <a:p>
            <a:pPr marL="228600" indent="-228600" algn="ctr">
              <a:buFont typeface="Wingdings" panose="020B0604020202020204" pitchFamily="34" charset="0"/>
              <a:buChar char="Ø"/>
            </a:pPr>
            <a:r>
              <a:rPr lang="en-US" sz="1200" dirty="0">
                <a:latin typeface="Arial"/>
                <a:cs typeface="Arial"/>
              </a:rPr>
              <a:t>Health and well-being professional appointments:</a:t>
            </a:r>
          </a:p>
          <a:p>
            <a:pPr marL="228600" indent="-228600" algn="ctr">
              <a:buFont typeface="Wingdings" panose="020B0604020202020204" pitchFamily="34" charset="0"/>
              <a:buChar char="Ø"/>
            </a:pPr>
            <a:endParaRPr lang="en-US" sz="1200" dirty="0">
              <a:latin typeface="Arial"/>
              <a:cs typeface="Arial"/>
            </a:endParaRPr>
          </a:p>
        </p:txBody>
      </p:sp>
      <p:sp>
        <p:nvSpPr>
          <p:cNvPr id="45" name="Text Placeholder 3">
            <a:extLst>
              <a:ext uri="{FF2B5EF4-FFF2-40B4-BE49-F238E27FC236}">
                <a16:creationId xmlns:a16="http://schemas.microsoft.com/office/drawing/2014/main" id="{212DF41C-5675-1EDB-34CB-7D32EC2122A9}"/>
              </a:ext>
            </a:extLst>
          </p:cNvPr>
          <p:cNvSpPr txBox="1">
            <a:spLocks/>
          </p:cNvSpPr>
          <p:nvPr/>
        </p:nvSpPr>
        <p:spPr>
          <a:xfrm>
            <a:off x="8174327" y="4185600"/>
            <a:ext cx="3392557" cy="294184"/>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400" b="1" i="1" dirty="0">
                <a:latin typeface="Aptos"/>
                <a:cs typeface="Arial"/>
              </a:rPr>
              <a:t>Compliance reasons</a:t>
            </a:r>
            <a:endParaRPr lang="en-US" sz="1400" b="1" dirty="0">
              <a:latin typeface="Aptos"/>
            </a:endParaRPr>
          </a:p>
        </p:txBody>
      </p:sp>
    </p:spTree>
    <p:extLst>
      <p:ext uri="{BB962C8B-B14F-4D97-AF65-F5344CB8AC3E}">
        <p14:creationId xmlns:p14="http://schemas.microsoft.com/office/powerpoint/2010/main" val="3005780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1000"/>
                                        <p:tgtEl>
                                          <p:spTgt spid="24"/>
                                        </p:tgtEl>
                                      </p:cBhvr>
                                    </p:animEffect>
                                    <p:anim calcmode="lin" valueType="num">
                                      <p:cBhvr>
                                        <p:cTn id="15" dur="1000" fill="hold"/>
                                        <p:tgtEl>
                                          <p:spTgt spid="24"/>
                                        </p:tgtEl>
                                        <p:attrNameLst>
                                          <p:attrName>ppt_x</p:attrName>
                                        </p:attrNameLst>
                                      </p:cBhvr>
                                      <p:tavLst>
                                        <p:tav tm="0">
                                          <p:val>
                                            <p:strVal val="#ppt_x"/>
                                          </p:val>
                                        </p:tav>
                                        <p:tav tm="100000">
                                          <p:val>
                                            <p:strVal val="#ppt_x"/>
                                          </p:val>
                                        </p:tav>
                                      </p:tavLst>
                                    </p:anim>
                                    <p:anim calcmode="lin" valueType="num">
                                      <p:cBhvr>
                                        <p:cTn id="1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500"/>
                                        <p:tgtEl>
                                          <p:spTgt spid="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fade">
                                      <p:cBhvr>
                                        <p:cTn id="26" dur="500"/>
                                        <p:tgtEl>
                                          <p:spTgt spid="5">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Effect transition="in" filter="fade">
                                      <p:cBhvr>
                                        <p:cTn id="31" dur="500"/>
                                        <p:tgtEl>
                                          <p:spTgt spid="5">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txEl>
                                              <p:pRg st="2" end="2"/>
                                            </p:txEl>
                                          </p:spTgt>
                                        </p:tgtEl>
                                        <p:attrNameLst>
                                          <p:attrName>style.visibility</p:attrName>
                                        </p:attrNameLst>
                                      </p:cBhvr>
                                      <p:to>
                                        <p:strVal val="visible"/>
                                      </p:to>
                                    </p:set>
                                    <p:animEffect transition="in" filter="fade">
                                      <p:cBhvr>
                                        <p:cTn id="36" dur="500"/>
                                        <p:tgtEl>
                                          <p:spTgt spid="5">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animEffect transition="in" filter="fade">
                                      <p:cBhvr>
                                        <p:cTn id="41" dur="500"/>
                                        <p:tgtEl>
                                          <p:spTgt spid="5">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xEl>
                                              <p:pRg st="4" end="4"/>
                                            </p:txEl>
                                          </p:spTgt>
                                        </p:tgtEl>
                                        <p:attrNameLst>
                                          <p:attrName>style.visibility</p:attrName>
                                        </p:attrNameLst>
                                      </p:cBhvr>
                                      <p:to>
                                        <p:strVal val="visible"/>
                                      </p:to>
                                    </p:set>
                                    <p:animEffect transition="in" filter="fade">
                                      <p:cBhvr>
                                        <p:cTn id="46" dur="500"/>
                                        <p:tgtEl>
                                          <p:spTgt spid="5">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
                                            <p:txEl>
                                              <p:pRg st="5" end="5"/>
                                            </p:txEl>
                                          </p:spTgt>
                                        </p:tgtEl>
                                        <p:attrNameLst>
                                          <p:attrName>style.visibility</p:attrName>
                                        </p:attrNameLst>
                                      </p:cBhvr>
                                      <p:to>
                                        <p:strVal val="visible"/>
                                      </p:to>
                                    </p:set>
                                    <p:animEffect transition="in" filter="fade">
                                      <p:cBhvr>
                                        <p:cTn id="51" dur="500"/>
                                        <p:tgtEl>
                                          <p:spTgt spid="5">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8"/>
                                        </p:tgtEl>
                                        <p:attrNameLst>
                                          <p:attrName>style.visibility</p:attrName>
                                        </p:attrNameLst>
                                      </p:cBhvr>
                                      <p:to>
                                        <p:strVal val="visible"/>
                                      </p:to>
                                    </p:set>
                                    <p:animEffect transition="in" filter="fade">
                                      <p:cBhvr>
                                        <p:cTn id="56" dur="1000"/>
                                        <p:tgtEl>
                                          <p:spTgt spid="38"/>
                                        </p:tgtEl>
                                      </p:cBhvr>
                                    </p:animEffect>
                                    <p:anim calcmode="lin" valueType="num">
                                      <p:cBhvr>
                                        <p:cTn id="57" dur="1000" fill="hold"/>
                                        <p:tgtEl>
                                          <p:spTgt spid="38"/>
                                        </p:tgtEl>
                                        <p:attrNameLst>
                                          <p:attrName>ppt_x</p:attrName>
                                        </p:attrNameLst>
                                      </p:cBhvr>
                                      <p:tavLst>
                                        <p:tav tm="0">
                                          <p:val>
                                            <p:strVal val="#ppt_x"/>
                                          </p:val>
                                        </p:tav>
                                        <p:tav tm="100000">
                                          <p:val>
                                            <p:strVal val="#ppt_x"/>
                                          </p:val>
                                        </p:tav>
                                      </p:tavLst>
                                    </p:anim>
                                    <p:anim calcmode="lin" valueType="num">
                                      <p:cBhvr>
                                        <p:cTn id="58"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4"/>
                                        </p:tgtEl>
                                        <p:attrNameLst>
                                          <p:attrName>style.visibility</p:attrName>
                                        </p:attrNameLst>
                                      </p:cBhvr>
                                      <p:to>
                                        <p:strVal val="visible"/>
                                      </p:to>
                                    </p:set>
                                    <p:animEffect transition="in" filter="fade">
                                      <p:cBhvr>
                                        <p:cTn id="68" dur="500"/>
                                        <p:tgtEl>
                                          <p:spTgt spid="34"/>
                                        </p:tgtEl>
                                      </p:cBhvr>
                                    </p:animEffect>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41"/>
                                        </p:tgtEl>
                                        <p:attrNameLst>
                                          <p:attrName>style.visibility</p:attrName>
                                        </p:attrNameLst>
                                      </p:cBhvr>
                                      <p:to>
                                        <p:strVal val="visible"/>
                                      </p:to>
                                    </p:set>
                                    <p:animEffect transition="in" filter="fade">
                                      <p:cBhvr>
                                        <p:cTn id="73" dur="1000"/>
                                        <p:tgtEl>
                                          <p:spTgt spid="41"/>
                                        </p:tgtEl>
                                      </p:cBhvr>
                                    </p:animEffect>
                                    <p:anim calcmode="lin" valueType="num">
                                      <p:cBhvr>
                                        <p:cTn id="74" dur="1000" fill="hold"/>
                                        <p:tgtEl>
                                          <p:spTgt spid="41"/>
                                        </p:tgtEl>
                                        <p:attrNameLst>
                                          <p:attrName>ppt_x</p:attrName>
                                        </p:attrNameLst>
                                      </p:cBhvr>
                                      <p:tavLst>
                                        <p:tav tm="0">
                                          <p:val>
                                            <p:strVal val="#ppt_x"/>
                                          </p:val>
                                        </p:tav>
                                        <p:tav tm="100000">
                                          <p:val>
                                            <p:strVal val="#ppt_x"/>
                                          </p:val>
                                        </p:tav>
                                      </p:tavLst>
                                    </p:anim>
                                    <p:anim calcmode="lin" valueType="num">
                                      <p:cBhvr>
                                        <p:cTn id="75"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45"/>
                                        </p:tgtEl>
                                        <p:attrNameLst>
                                          <p:attrName>style.visibility</p:attrName>
                                        </p:attrNameLst>
                                      </p:cBhvr>
                                      <p:to>
                                        <p:strVal val="visible"/>
                                      </p:to>
                                    </p:set>
                                    <p:animEffect transition="in" filter="fade">
                                      <p:cBhvr>
                                        <p:cTn id="80" dur="500"/>
                                        <p:tgtEl>
                                          <p:spTgt spid="45"/>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43"/>
                                        </p:tgtEl>
                                        <p:attrNameLst>
                                          <p:attrName>style.visibility</p:attrName>
                                        </p:attrNameLst>
                                      </p:cBhvr>
                                      <p:to>
                                        <p:strVal val="visible"/>
                                      </p:to>
                                    </p:set>
                                    <p:animEffect transition="in" filter="fade">
                                      <p:cBhvr>
                                        <p:cTn id="8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21" grpId="0"/>
      <p:bldP spid="34" grpId="0"/>
      <p:bldP spid="36" grpId="0"/>
      <p:bldP spid="43" grpId="0"/>
      <p:bldP spid="4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9ECD8-DAD8-FAA6-28F5-2030476C5763}"/>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C54613E3-CC44-6206-89D9-C3A799C9953E}"/>
              </a:ext>
            </a:extLst>
          </p:cNvPr>
          <p:cNvSpPr txBox="1">
            <a:spLocks/>
          </p:cNvSpPr>
          <p:nvPr/>
        </p:nvSpPr>
        <p:spPr>
          <a:xfrm>
            <a:off x="5458905" y="2445296"/>
            <a:ext cx="844008" cy="1088261"/>
          </a:xfrm>
          <a:prstGeom prst="rect">
            <a:avLst/>
          </a:prstGeom>
          <a:noFill/>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6600" dirty="0">
                <a:solidFill>
                  <a:srgbClr val="E9B907"/>
                </a:solidFill>
              </a:rPr>
              <a:t>&amp;</a:t>
            </a:r>
          </a:p>
        </p:txBody>
      </p:sp>
      <p:graphicFrame>
        <p:nvGraphicFramePr>
          <p:cNvPr id="219" name="Diagram 218">
            <a:extLst>
              <a:ext uri="{FF2B5EF4-FFF2-40B4-BE49-F238E27FC236}">
                <a16:creationId xmlns:a16="http://schemas.microsoft.com/office/drawing/2014/main" id="{53224EFF-DA31-E70F-EBA4-408FB3071AB3}"/>
              </a:ext>
            </a:extLst>
          </p:cNvPr>
          <p:cNvGraphicFramePr/>
          <p:nvPr>
            <p:extLst>
              <p:ext uri="{D42A27DB-BD31-4B8C-83A1-F6EECF244321}">
                <p14:modId xmlns:p14="http://schemas.microsoft.com/office/powerpoint/2010/main" val="1695839247"/>
              </p:ext>
            </p:extLst>
          </p:nvPr>
        </p:nvGraphicFramePr>
        <p:xfrm>
          <a:off x="1116114" y="-613302"/>
          <a:ext cx="9529589" cy="42451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665" name="Diagram 1664">
            <a:extLst>
              <a:ext uri="{FF2B5EF4-FFF2-40B4-BE49-F238E27FC236}">
                <a16:creationId xmlns:a16="http://schemas.microsoft.com/office/drawing/2014/main" id="{23C1BFA5-9A12-38B1-964E-BD765B923960}"/>
              </a:ext>
            </a:extLst>
          </p:cNvPr>
          <p:cNvGraphicFramePr/>
          <p:nvPr>
            <p:extLst>
              <p:ext uri="{D42A27DB-BD31-4B8C-83A1-F6EECF244321}">
                <p14:modId xmlns:p14="http://schemas.microsoft.com/office/powerpoint/2010/main" val="2783517131"/>
              </p:ext>
            </p:extLst>
          </p:nvPr>
        </p:nvGraphicFramePr>
        <p:xfrm>
          <a:off x="1574499" y="3845671"/>
          <a:ext cx="8366234" cy="225324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751" name="Picture 1750">
            <a:extLst>
              <a:ext uri="{FF2B5EF4-FFF2-40B4-BE49-F238E27FC236}">
                <a16:creationId xmlns:a16="http://schemas.microsoft.com/office/drawing/2014/main" id="{0F762B85-C391-9C20-9EDC-8C985B6DB32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10000" b="90000" l="10000" r="90000"/>
                    </a14:imgEffect>
                  </a14:imgLayer>
                </a14:imgProps>
              </a:ext>
            </a:extLst>
          </a:blip>
          <a:srcRect l="-1160" t="543" r="1449" b="-1087"/>
          <a:stretch>
            <a:fillRect/>
          </a:stretch>
        </p:blipFill>
        <p:spPr>
          <a:xfrm>
            <a:off x="188024" y="4246"/>
            <a:ext cx="2854913" cy="1587761"/>
          </a:xfrm>
          <a:prstGeom prst="rect">
            <a:avLst/>
          </a:prstGeom>
        </p:spPr>
      </p:pic>
      <p:pic>
        <p:nvPicPr>
          <p:cNvPr id="1772" name="Picture 1771" descr="Homer Simpson | Fictional Characters Wiki | Fandom">
            <a:extLst>
              <a:ext uri="{FF2B5EF4-FFF2-40B4-BE49-F238E27FC236}">
                <a16:creationId xmlns:a16="http://schemas.microsoft.com/office/drawing/2014/main" id="{5D0846C3-B3E7-CA42-C904-F3DDB81DA7A5}"/>
              </a:ext>
            </a:extLst>
          </p:cNvPr>
          <p:cNvPicPr>
            <a:picLocks noChangeAspect="1"/>
          </p:cNvPicPr>
          <p:nvPr/>
        </p:nvPicPr>
        <p:blipFill>
          <a:blip r:embed="rId16"/>
          <a:stretch>
            <a:fillRect/>
          </a:stretch>
        </p:blipFill>
        <p:spPr>
          <a:xfrm flipH="1">
            <a:off x="8793125" y="4289622"/>
            <a:ext cx="1410734" cy="1809291"/>
          </a:xfrm>
          <a:prstGeom prst="rect">
            <a:avLst/>
          </a:prstGeom>
        </p:spPr>
      </p:pic>
      <p:pic>
        <p:nvPicPr>
          <p:cNvPr id="1774" name="Picture 30" descr="A blue square with white letters&#10;&#10;AI-generated content may be incorrect.">
            <a:extLst>
              <a:ext uri="{FF2B5EF4-FFF2-40B4-BE49-F238E27FC236}">
                <a16:creationId xmlns:a16="http://schemas.microsoft.com/office/drawing/2014/main" id="{09598B63-4ECC-19A5-A41B-BB16C0487CF7}"/>
              </a:ext>
            </a:extLst>
          </p:cNvPr>
          <p:cNvPicPr>
            <a:picLocks noChangeAspect="1"/>
          </p:cNvPicPr>
          <p:nvPr/>
        </p:nvPicPr>
        <p:blipFill>
          <a:blip r:embed="rId17"/>
          <a:stretch>
            <a:fillRect/>
          </a:stretch>
        </p:blipFill>
        <p:spPr>
          <a:xfrm>
            <a:off x="9222972" y="642703"/>
            <a:ext cx="710571" cy="728932"/>
          </a:xfrm>
          <a:prstGeom prst="rect">
            <a:avLst/>
          </a:prstGeom>
          <a:noFill/>
          <a:ln cap="flat">
            <a:noFill/>
          </a:ln>
        </p:spPr>
      </p:pic>
      <p:sp>
        <p:nvSpPr>
          <p:cNvPr id="1825" name="TextBox 1824">
            <a:extLst>
              <a:ext uri="{FF2B5EF4-FFF2-40B4-BE49-F238E27FC236}">
                <a16:creationId xmlns:a16="http://schemas.microsoft.com/office/drawing/2014/main" id="{C69C163A-6B0B-59DE-C46B-2AABC05AD452}"/>
              </a:ext>
            </a:extLst>
          </p:cNvPr>
          <p:cNvSpPr txBox="1"/>
          <p:nvPr/>
        </p:nvSpPr>
        <p:spPr>
          <a:xfrm>
            <a:off x="8025281" y="6584440"/>
            <a:ext cx="42852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000000"/>
                </a:solidFill>
                <a:latin typeface="Aptos"/>
              </a:rPr>
              <a:t>(Wardle. C, 2025); (Cook, S. 2023) &amp; (Software Advice, 2025)</a:t>
            </a:r>
            <a:endParaRPr lang="en-US"/>
          </a:p>
        </p:txBody>
      </p:sp>
    </p:spTree>
    <p:extLst>
      <p:ext uri="{BB962C8B-B14F-4D97-AF65-F5344CB8AC3E}">
        <p14:creationId xmlns:p14="http://schemas.microsoft.com/office/powerpoint/2010/main" val="2049730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19"/>
                                        </p:tgtEl>
                                        <p:attrNameLst>
                                          <p:attrName>style.visibility</p:attrName>
                                        </p:attrNameLst>
                                      </p:cBhvr>
                                      <p:to>
                                        <p:strVal val="visible"/>
                                      </p:to>
                                    </p:set>
                                    <p:animEffect transition="in" filter="randombar(horizontal)">
                                      <p:cBhvr>
                                        <p:cTn id="7" dur="500"/>
                                        <p:tgtEl>
                                          <p:spTgt spid="219"/>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751"/>
                                        </p:tgtEl>
                                        <p:attrNameLst>
                                          <p:attrName>style.visibility</p:attrName>
                                        </p:attrNameLst>
                                      </p:cBhvr>
                                      <p:to>
                                        <p:strVal val="visible"/>
                                      </p:to>
                                    </p:set>
                                    <p:anim calcmode="lin" valueType="num">
                                      <p:cBhvr>
                                        <p:cTn id="12" dur="1000" fill="hold"/>
                                        <p:tgtEl>
                                          <p:spTgt spid="1751"/>
                                        </p:tgtEl>
                                        <p:attrNameLst>
                                          <p:attrName>ppt_w</p:attrName>
                                        </p:attrNameLst>
                                      </p:cBhvr>
                                      <p:tavLst>
                                        <p:tav tm="0">
                                          <p:val>
                                            <p:fltVal val="0"/>
                                          </p:val>
                                        </p:tav>
                                        <p:tav tm="100000">
                                          <p:val>
                                            <p:strVal val="#ppt_w"/>
                                          </p:val>
                                        </p:tav>
                                      </p:tavLst>
                                    </p:anim>
                                    <p:anim calcmode="lin" valueType="num">
                                      <p:cBhvr>
                                        <p:cTn id="13" dur="1000" fill="hold"/>
                                        <p:tgtEl>
                                          <p:spTgt spid="1751"/>
                                        </p:tgtEl>
                                        <p:attrNameLst>
                                          <p:attrName>ppt_h</p:attrName>
                                        </p:attrNameLst>
                                      </p:cBhvr>
                                      <p:tavLst>
                                        <p:tav tm="0">
                                          <p:val>
                                            <p:fltVal val="0"/>
                                          </p:val>
                                        </p:tav>
                                        <p:tav tm="100000">
                                          <p:val>
                                            <p:strVal val="#ppt_h"/>
                                          </p:val>
                                        </p:tav>
                                      </p:tavLst>
                                    </p:anim>
                                    <p:anim calcmode="lin" valueType="num">
                                      <p:cBhvr>
                                        <p:cTn id="14" dur="1000" fill="hold"/>
                                        <p:tgtEl>
                                          <p:spTgt spid="1751"/>
                                        </p:tgtEl>
                                        <p:attrNameLst>
                                          <p:attrName>style.rotation</p:attrName>
                                        </p:attrNameLst>
                                      </p:cBhvr>
                                      <p:tavLst>
                                        <p:tav tm="0">
                                          <p:val>
                                            <p:fltVal val="90"/>
                                          </p:val>
                                        </p:tav>
                                        <p:tav tm="100000">
                                          <p:val>
                                            <p:fltVal val="0"/>
                                          </p:val>
                                        </p:tav>
                                      </p:tavLst>
                                    </p:anim>
                                    <p:animEffect transition="in" filter="fade">
                                      <p:cBhvr>
                                        <p:cTn id="15" dur="1000"/>
                                        <p:tgtEl>
                                          <p:spTgt spid="1751"/>
                                        </p:tgtEl>
                                      </p:cBhvr>
                                    </p:animEffect>
                                  </p:childTnLst>
                                </p:cTn>
                              </p:par>
                            </p:childTnLst>
                          </p:cTn>
                        </p:par>
                      </p:childTnLst>
                    </p:cTn>
                  </p:par>
                  <p:par>
                    <p:cTn id="16" fill="hold">
                      <p:stCondLst>
                        <p:cond delay="indefinite"/>
                      </p:stCondLst>
                      <p:childTnLst>
                        <p:par>
                          <p:cTn id="17" fill="hold">
                            <p:stCondLst>
                              <p:cond delay="0"/>
                            </p:stCondLst>
                            <p:childTnLst>
                              <p:par>
                                <p:cTn id="18" presetID="50" presetClass="entr" presetSubtype="0" decel="10000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p:cTn id="20" dur="1000" fill="hold"/>
                                        <p:tgtEl>
                                          <p:spTgt spid="12"/>
                                        </p:tgtEl>
                                        <p:attrNameLst>
                                          <p:attrName>ppt_w</p:attrName>
                                        </p:attrNameLst>
                                      </p:cBhvr>
                                      <p:tavLst>
                                        <p:tav tm="0">
                                          <p:val>
                                            <p:strVal val="#ppt_w+.3"/>
                                          </p:val>
                                        </p:tav>
                                        <p:tav tm="100000">
                                          <p:val>
                                            <p:strVal val="#ppt_w"/>
                                          </p:val>
                                        </p:tav>
                                      </p:tavLst>
                                    </p:anim>
                                    <p:anim calcmode="lin" valueType="num">
                                      <p:cBhvr>
                                        <p:cTn id="21" dur="1000" fill="hold"/>
                                        <p:tgtEl>
                                          <p:spTgt spid="12"/>
                                        </p:tgtEl>
                                        <p:attrNameLst>
                                          <p:attrName>ppt_h</p:attrName>
                                        </p:attrNameLst>
                                      </p:cBhvr>
                                      <p:tavLst>
                                        <p:tav tm="0">
                                          <p:val>
                                            <p:strVal val="#ppt_h"/>
                                          </p:val>
                                        </p:tav>
                                        <p:tav tm="100000">
                                          <p:val>
                                            <p:strVal val="#ppt_h"/>
                                          </p:val>
                                        </p:tav>
                                      </p:tavLst>
                                    </p:anim>
                                    <p:animEffect transition="in" filter="fade">
                                      <p:cBhvr>
                                        <p:cTn id="22" dur="1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665"/>
                                        </p:tgtEl>
                                        <p:attrNameLst>
                                          <p:attrName>style.visibility</p:attrName>
                                        </p:attrNameLst>
                                      </p:cBhvr>
                                      <p:to>
                                        <p:strVal val="visible"/>
                                      </p:to>
                                    </p:set>
                                    <p:animEffect transition="in" filter="randombar(horizontal)">
                                      <p:cBhvr>
                                        <p:cTn id="27" dur="500"/>
                                        <p:tgtEl>
                                          <p:spTgt spid="1665"/>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772"/>
                                        </p:tgtEl>
                                        <p:attrNameLst>
                                          <p:attrName>style.visibility</p:attrName>
                                        </p:attrNameLst>
                                      </p:cBhvr>
                                      <p:to>
                                        <p:strVal val="visible"/>
                                      </p:to>
                                    </p:set>
                                    <p:animEffect transition="in" filter="randombar(horizontal)">
                                      <p:cBhvr>
                                        <p:cTn id="32" dur="500"/>
                                        <p:tgtEl>
                                          <p:spTgt spid="1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Graphic spid="219" grpId="0">
        <p:bldAsOne/>
      </p:bldGraphic>
      <p:bldGraphic spid="1665" grpId="0">
        <p:bldAsOne/>
      </p:bldGraphic>
    </p:bldLst>
  </p:timing>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1090A-1EA5-A65F-902A-C7016BB73BA1}"/>
              </a:ext>
            </a:extLst>
          </p:cNvPr>
          <p:cNvSpPr>
            <a:spLocks noGrp="1"/>
          </p:cNvSpPr>
          <p:nvPr>
            <p:ph type="title"/>
          </p:nvPr>
        </p:nvSpPr>
        <p:spPr>
          <a:xfrm>
            <a:off x="1917886" y="3702326"/>
            <a:ext cx="7931042" cy="1931225"/>
          </a:xfrm>
        </p:spPr>
        <p:txBody>
          <a:bodyPr>
            <a:normAutofit/>
          </a:bodyPr>
          <a:lstStyle/>
          <a:p>
            <a:pPr algn="just"/>
            <a:r>
              <a:rPr lang="en-GB" sz="2400"/>
              <a:t>“Office 365 is the broadest toolkit and platform for creation, communication and collaboration. Microsoft Teams adds a new experience to Office 365 as the chat-based workspace designed to empower the art of teams.” - </a:t>
            </a:r>
            <a:r>
              <a:rPr lang="en-GB" sz="2400">
                <a:latin typeface="Franklin Gothic Book"/>
                <a:cs typeface="Segoe UI"/>
              </a:rPr>
              <a:t>said Satya Nadella, CEO, Microsoft 2016</a:t>
            </a:r>
            <a:endParaRPr lang="en-GB" sz="2400">
              <a:latin typeface="Franklin Gothic Book"/>
            </a:endParaRPr>
          </a:p>
          <a:p>
            <a:endParaRPr lang="en-GB"/>
          </a:p>
        </p:txBody>
      </p:sp>
      <p:sp>
        <p:nvSpPr>
          <p:cNvPr id="9" name="Slide Number Placeholder 8">
            <a:extLst>
              <a:ext uri="{FF2B5EF4-FFF2-40B4-BE49-F238E27FC236}">
                <a16:creationId xmlns:a16="http://schemas.microsoft.com/office/drawing/2014/main" id="{7F4D0727-BAF1-C628-6644-A730DED53DF5}"/>
              </a:ext>
            </a:extLst>
          </p:cNvPr>
          <p:cNvSpPr>
            <a:spLocks noGrp="1"/>
          </p:cNvSpPr>
          <p:nvPr>
            <p:ph type="sldNum" sz="quarter" idx="4294967295"/>
          </p:nvPr>
        </p:nvSpPr>
        <p:spPr>
          <a:xfrm>
            <a:off x="0" y="6332538"/>
            <a:ext cx="523875" cy="247650"/>
          </a:xfrm>
        </p:spPr>
        <p:txBody>
          <a:bodyPr/>
          <a:lstStyle/>
          <a:p>
            <a:pPr rtl="0"/>
            <a:fld id="{294A09A9-5501-47C1-A89A-A340965A2BE2}" type="slidenum">
              <a:rPr lang="en-GB" noProof="0" smtClean="0"/>
              <a:pPr rtl="0"/>
              <a:t>11</a:t>
            </a:fld>
            <a:endParaRPr lang="en-GB" noProof="0"/>
          </a:p>
        </p:txBody>
      </p:sp>
      <p:pic>
        <p:nvPicPr>
          <p:cNvPr id="4" name="Picture 3" descr="A person with glasses and a blue suit&#10;&#10;AI-generated content may be incorrect.">
            <a:extLst>
              <a:ext uri="{FF2B5EF4-FFF2-40B4-BE49-F238E27FC236}">
                <a16:creationId xmlns:a16="http://schemas.microsoft.com/office/drawing/2014/main" id="{4382F6A7-67FF-3420-3E4E-1EC51E07BAD6}"/>
              </a:ext>
            </a:extLst>
          </p:cNvPr>
          <p:cNvPicPr>
            <a:picLocks noChangeAspect="1"/>
          </p:cNvPicPr>
          <p:nvPr/>
        </p:nvPicPr>
        <p:blipFill>
          <a:blip r:embed="rId2"/>
          <a:stretch>
            <a:fillRect/>
          </a:stretch>
        </p:blipFill>
        <p:spPr>
          <a:xfrm>
            <a:off x="4963008" y="471211"/>
            <a:ext cx="5490680" cy="2966969"/>
          </a:xfrm>
          <a:prstGeom prst="rect">
            <a:avLst/>
          </a:prstGeom>
        </p:spPr>
      </p:pic>
    </p:spTree>
    <p:extLst>
      <p:ext uri="{BB962C8B-B14F-4D97-AF65-F5344CB8AC3E}">
        <p14:creationId xmlns:p14="http://schemas.microsoft.com/office/powerpoint/2010/main" val="12634736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E0B30-EB8E-EB49-CD0E-E4C83EC3978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AF1B6CA-F8D9-F053-33D5-7FCB149CB766}"/>
              </a:ext>
            </a:extLst>
          </p:cNvPr>
          <p:cNvSpPr>
            <a:spLocks noGrp="1"/>
          </p:cNvSpPr>
          <p:nvPr>
            <p:ph type="title"/>
          </p:nvPr>
        </p:nvSpPr>
        <p:spPr>
          <a:xfrm>
            <a:off x="2043141" y="401134"/>
            <a:ext cx="4833909" cy="1107019"/>
          </a:xfrm>
        </p:spPr>
        <p:txBody>
          <a:bodyPr>
            <a:normAutofit fontScale="90000"/>
          </a:bodyPr>
          <a:lstStyle/>
          <a:p>
            <a:r>
              <a:rPr lang="en-GB" dirty="0"/>
              <a:t>MS Communication:</a:t>
            </a:r>
            <a:br>
              <a:rPr lang="en-GB" dirty="0"/>
            </a:br>
            <a:r>
              <a:rPr lang="en-GB" dirty="0"/>
              <a:t>Teams</a:t>
            </a:r>
          </a:p>
        </p:txBody>
      </p:sp>
      <p:sp>
        <p:nvSpPr>
          <p:cNvPr id="8" name="Text Placeholder 7">
            <a:extLst>
              <a:ext uri="{FF2B5EF4-FFF2-40B4-BE49-F238E27FC236}">
                <a16:creationId xmlns:a16="http://schemas.microsoft.com/office/drawing/2014/main" id="{EEC78377-2F19-8620-ABFD-0FBE9F1D474D}"/>
              </a:ext>
            </a:extLst>
          </p:cNvPr>
          <p:cNvSpPr>
            <a:spLocks noGrp="1"/>
          </p:cNvSpPr>
          <p:nvPr>
            <p:ph type="body" sz="quarter" idx="16"/>
          </p:nvPr>
        </p:nvSpPr>
        <p:spPr>
          <a:xfrm>
            <a:off x="602473" y="2307564"/>
            <a:ext cx="6838372" cy="1492382"/>
          </a:xfrm>
        </p:spPr>
        <p:txBody>
          <a:bodyPr vert="horz" lIns="0" tIns="0" rIns="0" bIns="0" rtlCol="0" anchor="t">
            <a:noAutofit/>
          </a:bodyPr>
          <a:lstStyle/>
          <a:p>
            <a:pPr algn="just"/>
            <a:r>
              <a:rPr lang="en-US" sz="1800" dirty="0">
                <a:latin typeface="Aptos"/>
              </a:rPr>
              <a:t>Microsoft Teams is a </a:t>
            </a:r>
            <a:r>
              <a:rPr lang="en-US" sz="1800" u="sng" dirty="0">
                <a:latin typeface="Aptos"/>
              </a:rPr>
              <a:t>communication</a:t>
            </a:r>
            <a:r>
              <a:rPr lang="en-GB" sz="1800" u="sng" dirty="0">
                <a:latin typeface="Aptos"/>
              </a:rPr>
              <a:t>n</a:t>
            </a:r>
            <a:r>
              <a:rPr lang="en-US" sz="1800" u="sng" dirty="0">
                <a:latin typeface="Aptos"/>
              </a:rPr>
              <a:t>,</a:t>
            </a:r>
            <a:r>
              <a:rPr lang="en-GB" sz="1800" u="sng" dirty="0">
                <a:solidFill>
                  <a:schemeClr val="bg1">
                    <a:lumMod val="90000"/>
                    <a:lumOff val="10000"/>
                  </a:schemeClr>
                </a:solidFill>
                <a:latin typeface="Aptos"/>
              </a:rPr>
              <a:t> collaboration</a:t>
            </a:r>
            <a:r>
              <a:rPr lang="en-US" sz="1800" u="sng" dirty="0">
                <a:solidFill>
                  <a:schemeClr val="bg1">
                    <a:lumMod val="90000"/>
                    <a:lumOff val="10000"/>
                  </a:schemeClr>
                </a:solidFill>
                <a:latin typeface="Aptos"/>
              </a:rPr>
              <a:t> and </a:t>
            </a:r>
            <a:r>
              <a:rPr lang="en-GB" sz="1800" u="sng" dirty="0">
                <a:solidFill>
                  <a:schemeClr val="bg1">
                    <a:lumMod val="90000"/>
                    <a:lumOff val="10000"/>
                  </a:schemeClr>
                </a:solidFill>
                <a:latin typeface="Aptos"/>
              </a:rPr>
              <a:t>video conference</a:t>
            </a:r>
            <a:r>
              <a:rPr lang="en-US" sz="1800" u="sng" dirty="0">
                <a:solidFill>
                  <a:schemeClr val="bg1">
                    <a:lumMod val="90000"/>
                    <a:lumOff val="10000"/>
                  </a:schemeClr>
                </a:solidFill>
                <a:latin typeface="Aptos"/>
              </a:rPr>
              <a:t> platform that helps people work together effectively,</a:t>
            </a:r>
            <a:r>
              <a:rPr lang="en-US" sz="1800" dirty="0">
                <a:solidFill>
                  <a:schemeClr val="bg1">
                    <a:lumMod val="90000"/>
                    <a:lumOff val="10000"/>
                  </a:schemeClr>
                </a:solidFill>
                <a:latin typeface="Aptos"/>
              </a:rPr>
              <a:t> whether they are working from home or the office</a:t>
            </a:r>
            <a:r>
              <a:rPr lang="en-GB" sz="1800" dirty="0">
                <a:solidFill>
                  <a:schemeClr val="bg1">
                    <a:lumMod val="90000"/>
                    <a:lumOff val="10000"/>
                  </a:schemeClr>
                </a:solidFill>
                <a:latin typeface="Aptos"/>
              </a:rPr>
              <a:t> (any party of the world)</a:t>
            </a:r>
            <a:r>
              <a:rPr lang="en-US" sz="1800" dirty="0">
                <a:solidFill>
                  <a:schemeClr val="bg1">
                    <a:lumMod val="90000"/>
                    <a:lumOff val="10000"/>
                  </a:schemeClr>
                </a:solidFill>
                <a:latin typeface="Aptos"/>
              </a:rPr>
              <a:t>, the service allows users to communicate via text chat, voice or video call and benefits from various other Microsoft 365 services, such as </a:t>
            </a:r>
            <a:r>
              <a:rPr lang="en-GB" sz="1800" dirty="0">
                <a:solidFill>
                  <a:schemeClr val="bg1">
                    <a:lumMod val="90000"/>
                    <a:lumOff val="10000"/>
                  </a:schemeClr>
                </a:solidFill>
                <a:latin typeface="Aptos"/>
              </a:rPr>
              <a:t>OneDrive</a:t>
            </a:r>
            <a:r>
              <a:rPr lang="en-US" sz="1800" dirty="0">
                <a:solidFill>
                  <a:schemeClr val="bg1">
                    <a:lumMod val="90000"/>
                    <a:lumOff val="10000"/>
                  </a:schemeClr>
                </a:solidFill>
                <a:latin typeface="Aptos"/>
              </a:rPr>
              <a:t> and </a:t>
            </a:r>
            <a:r>
              <a:rPr lang="en-GB" sz="1800" dirty="0">
                <a:solidFill>
                  <a:schemeClr val="bg1">
                    <a:lumMod val="90000"/>
                    <a:lumOff val="10000"/>
                  </a:schemeClr>
                </a:solidFill>
                <a:latin typeface="Aptos"/>
              </a:rPr>
              <a:t>Word (Khalili, J. 2022).</a:t>
            </a:r>
            <a:endParaRPr lang="en-US" sz="1800" dirty="0">
              <a:solidFill>
                <a:schemeClr val="bg1">
                  <a:lumMod val="90000"/>
                  <a:lumOff val="10000"/>
                </a:schemeClr>
              </a:solidFill>
              <a:latin typeface="Aptos"/>
            </a:endParaRPr>
          </a:p>
        </p:txBody>
      </p:sp>
      <p:sp>
        <p:nvSpPr>
          <p:cNvPr id="10" name="Text Placeholder 9">
            <a:extLst>
              <a:ext uri="{FF2B5EF4-FFF2-40B4-BE49-F238E27FC236}">
                <a16:creationId xmlns:a16="http://schemas.microsoft.com/office/drawing/2014/main" id="{FAC040C8-4E94-7BCE-78E3-63170A71FAE3}"/>
              </a:ext>
            </a:extLst>
          </p:cNvPr>
          <p:cNvSpPr>
            <a:spLocks noGrp="1"/>
          </p:cNvSpPr>
          <p:nvPr>
            <p:ph type="body" sz="quarter" idx="19"/>
          </p:nvPr>
        </p:nvSpPr>
        <p:spPr>
          <a:xfrm>
            <a:off x="5176783" y="5548232"/>
            <a:ext cx="3919485" cy="268345"/>
          </a:xfrm>
        </p:spPr>
        <p:txBody>
          <a:bodyPr vert="horz" lIns="0" tIns="0" rIns="0" bIns="0" rtlCol="0" anchor="t">
            <a:noAutofit/>
          </a:bodyPr>
          <a:lstStyle/>
          <a:p>
            <a:r>
              <a:rPr lang="en-GB">
                <a:solidFill>
                  <a:schemeClr val="accent1">
                    <a:lumMod val="75000"/>
                  </a:schemeClr>
                </a:solidFill>
                <a:hlinkClick r:id="rId2">
                  <a:extLst>
                    <a:ext uri="{A12FA001-AC4F-418D-AE19-62706E023703}">
                      <ahyp:hlinkClr xmlns:ahyp="http://schemas.microsoft.com/office/drawing/2018/hyperlinkcolor" val="tx"/>
                    </a:ext>
                  </a:extLst>
                </a:hlinkClick>
              </a:rPr>
              <a:t>https://www.youtube.com/watch?v=jugBQqE_2sM</a:t>
            </a:r>
            <a:endParaRPr lang="en-US">
              <a:solidFill>
                <a:schemeClr val="accent1">
                  <a:lumMod val="75000"/>
                </a:schemeClr>
              </a:solidFill>
            </a:endParaRPr>
          </a:p>
          <a:p>
            <a:endParaRPr lang="en-GB">
              <a:solidFill>
                <a:schemeClr val="accent1">
                  <a:lumMod val="75000"/>
                </a:schemeClr>
              </a:solidFill>
            </a:endParaRPr>
          </a:p>
        </p:txBody>
      </p:sp>
      <p:sp>
        <p:nvSpPr>
          <p:cNvPr id="17" name="TextBox 16">
            <a:extLst>
              <a:ext uri="{FF2B5EF4-FFF2-40B4-BE49-F238E27FC236}">
                <a16:creationId xmlns:a16="http://schemas.microsoft.com/office/drawing/2014/main" id="{637B37F7-8760-3F65-F7B5-5A8E93FFBA10}"/>
              </a:ext>
            </a:extLst>
          </p:cNvPr>
          <p:cNvSpPr txBox="1"/>
          <p:nvPr/>
        </p:nvSpPr>
        <p:spPr>
          <a:xfrm>
            <a:off x="391825" y="1669201"/>
            <a:ext cx="1353847" cy="369332"/>
          </a:xfrm>
          <a:prstGeom prst="rect">
            <a:avLst/>
          </a:prstGeom>
          <a:noFill/>
        </p:spPr>
        <p:txBody>
          <a:bodyPr wrap="square" rtlCol="0">
            <a:spAutoFit/>
          </a:bodyPr>
          <a:lstStyle/>
          <a:p>
            <a:r>
              <a:rPr lang="en-GB" b="1" dirty="0">
                <a:solidFill>
                  <a:schemeClr val="bg1"/>
                </a:solidFill>
              </a:rPr>
              <a:t>Definition</a:t>
            </a:r>
            <a:r>
              <a:rPr lang="en-GB" dirty="0">
                <a:solidFill>
                  <a:schemeClr val="bg1"/>
                </a:solidFill>
              </a:rPr>
              <a:t>:</a:t>
            </a:r>
          </a:p>
        </p:txBody>
      </p:sp>
      <p:pic>
        <p:nvPicPr>
          <p:cNvPr id="2" name="Picture 36" descr="A logo of a company&#10;&#10;AI-generated content may be incorrect.">
            <a:extLst>
              <a:ext uri="{FF2B5EF4-FFF2-40B4-BE49-F238E27FC236}">
                <a16:creationId xmlns:a16="http://schemas.microsoft.com/office/drawing/2014/main" id="{FE639427-522C-5C85-69FB-902BE7A79352}"/>
              </a:ext>
            </a:extLst>
          </p:cNvPr>
          <p:cNvPicPr>
            <a:picLocks noChangeAspect="1"/>
          </p:cNvPicPr>
          <p:nvPr/>
        </p:nvPicPr>
        <p:blipFill>
          <a:blip r:embed="rId3"/>
          <a:srcRect l="19986" t="7265" r="14690" b="7641"/>
          <a:stretch>
            <a:fillRect/>
          </a:stretch>
        </p:blipFill>
        <p:spPr>
          <a:xfrm>
            <a:off x="602473" y="401134"/>
            <a:ext cx="1229886" cy="999036"/>
          </a:xfrm>
          <a:prstGeom prst="rect">
            <a:avLst/>
          </a:prstGeom>
          <a:noFill/>
          <a:ln cap="flat">
            <a:noFill/>
          </a:ln>
        </p:spPr>
      </p:pic>
      <p:sp>
        <p:nvSpPr>
          <p:cNvPr id="4" name="TextBox 3">
            <a:extLst>
              <a:ext uri="{FF2B5EF4-FFF2-40B4-BE49-F238E27FC236}">
                <a16:creationId xmlns:a16="http://schemas.microsoft.com/office/drawing/2014/main" id="{A8D98870-2F8D-6B98-3584-1E6DF47F94A6}"/>
              </a:ext>
            </a:extLst>
          </p:cNvPr>
          <p:cNvSpPr txBox="1"/>
          <p:nvPr/>
        </p:nvSpPr>
        <p:spPr>
          <a:xfrm>
            <a:off x="4897150" y="4068977"/>
            <a:ext cx="6430721" cy="1477328"/>
          </a:xfrm>
          <a:prstGeom prst="rect">
            <a:avLst/>
          </a:prstGeom>
          <a:noFill/>
        </p:spPr>
        <p:txBody>
          <a:bodyPr wrap="square" lIns="91440" tIns="45720" rIns="91440" bIns="45720" rtlCol="0" anchor="t">
            <a:spAutoFit/>
          </a:bodyPr>
          <a:lstStyle/>
          <a:p>
            <a:pPr algn="just"/>
            <a:r>
              <a:rPr lang="en-US" sz="1800" dirty="0">
                <a:solidFill>
                  <a:schemeClr val="bg1">
                    <a:lumMod val="90000"/>
                    <a:lumOff val="10000"/>
                  </a:schemeClr>
                </a:solidFill>
                <a:latin typeface="Aptos"/>
              </a:rPr>
              <a:t>Organizations, schools or individuals use Microsoft </a:t>
            </a:r>
            <a:r>
              <a:rPr lang="en-GB" sz="1800" dirty="0">
                <a:solidFill>
                  <a:schemeClr val="bg1">
                    <a:lumMod val="90000"/>
                    <a:lumOff val="10000"/>
                  </a:schemeClr>
                </a:solidFill>
                <a:latin typeface="Aptos"/>
              </a:rPr>
              <a:t>T</a:t>
            </a:r>
            <a:r>
              <a:rPr lang="en-US" sz="1800" dirty="0" err="1">
                <a:solidFill>
                  <a:schemeClr val="bg1">
                    <a:lumMod val="90000"/>
                    <a:lumOff val="10000"/>
                  </a:schemeClr>
                </a:solidFill>
                <a:latin typeface="Aptos"/>
              </a:rPr>
              <a:t>eams</a:t>
            </a:r>
            <a:r>
              <a:rPr lang="en-US" sz="1800" dirty="0">
                <a:solidFill>
                  <a:schemeClr val="bg1">
                    <a:lumMod val="90000"/>
                    <a:lumOff val="10000"/>
                  </a:schemeClr>
                </a:solidFill>
                <a:latin typeface="Aptos"/>
              </a:rPr>
              <a:t> for educational and </a:t>
            </a:r>
            <a:r>
              <a:rPr lang="en-GB" sz="1800" dirty="0">
                <a:solidFill>
                  <a:schemeClr val="bg1">
                    <a:lumMod val="90000"/>
                    <a:lumOff val="10000"/>
                  </a:schemeClr>
                </a:solidFill>
                <a:latin typeface="Aptos"/>
              </a:rPr>
              <a:t>b</a:t>
            </a:r>
            <a:r>
              <a:rPr lang="en-GB" dirty="0">
                <a:solidFill>
                  <a:schemeClr val="bg1">
                    <a:lumMod val="90000"/>
                    <a:lumOff val="10000"/>
                  </a:schemeClr>
                </a:solidFill>
                <a:latin typeface="Aptos"/>
              </a:rPr>
              <a:t>usiness purposes</a:t>
            </a:r>
            <a:r>
              <a:rPr lang="en-US" sz="1800" dirty="0">
                <a:solidFill>
                  <a:schemeClr val="bg1">
                    <a:lumMod val="90000"/>
                    <a:lumOff val="10000"/>
                  </a:schemeClr>
                </a:solidFill>
                <a:latin typeface="Aptos"/>
              </a:rPr>
              <a:t>, Microsoft Teams has many features that allows users to benefit from while communicating/collaborating </a:t>
            </a:r>
            <a:r>
              <a:rPr lang="en-GB" sz="1800" dirty="0">
                <a:solidFill>
                  <a:schemeClr val="bg1">
                    <a:lumMod val="90000"/>
                    <a:lumOff val="10000"/>
                  </a:schemeClr>
                </a:solidFill>
                <a:latin typeface="Aptos"/>
              </a:rPr>
              <a:t>.</a:t>
            </a:r>
            <a:r>
              <a:rPr lang="en-GB" dirty="0">
                <a:solidFill>
                  <a:schemeClr val="bg1">
                    <a:lumMod val="90000"/>
                    <a:lumOff val="10000"/>
                  </a:schemeClr>
                </a:solidFill>
                <a:latin typeface="Aptos"/>
              </a:rPr>
              <a:t> (</a:t>
            </a:r>
            <a:r>
              <a:rPr lang="en-GB" dirty="0" err="1">
                <a:solidFill>
                  <a:schemeClr val="bg1">
                    <a:lumMod val="90000"/>
                    <a:lumOff val="10000"/>
                  </a:schemeClr>
                </a:solidFill>
                <a:latin typeface="Aptos"/>
              </a:rPr>
              <a:t>Khalili,J</a:t>
            </a:r>
            <a:r>
              <a:rPr lang="en-GB" dirty="0">
                <a:solidFill>
                  <a:schemeClr val="bg1">
                    <a:lumMod val="90000"/>
                    <a:lumOff val="10000"/>
                  </a:schemeClr>
                </a:solidFill>
                <a:latin typeface="Aptos"/>
              </a:rPr>
              <a:t>. 2022)</a:t>
            </a:r>
            <a:endParaRPr lang="en-US" sz="1800" dirty="0">
              <a:solidFill>
                <a:schemeClr val="bg1">
                  <a:lumMod val="90000"/>
                  <a:lumOff val="10000"/>
                </a:schemeClr>
              </a:solidFill>
              <a:latin typeface="Aptos"/>
            </a:endParaRPr>
          </a:p>
          <a:p>
            <a:pPr algn="just"/>
            <a:endParaRPr lang="en-US" dirty="0"/>
          </a:p>
        </p:txBody>
      </p:sp>
      <p:pic>
        <p:nvPicPr>
          <p:cNvPr id="7" name="Picture 6" descr="A screenshot of a computer&#10;&#10;AI-generated content may be incorrect.">
            <a:extLst>
              <a:ext uri="{FF2B5EF4-FFF2-40B4-BE49-F238E27FC236}">
                <a16:creationId xmlns:a16="http://schemas.microsoft.com/office/drawing/2014/main" id="{22827F77-77B1-64E0-519B-1768F396A111}"/>
              </a:ext>
            </a:extLst>
          </p:cNvPr>
          <p:cNvPicPr>
            <a:picLocks noChangeAspect="1"/>
          </p:cNvPicPr>
          <p:nvPr/>
        </p:nvPicPr>
        <p:blipFill>
          <a:blip r:embed="rId4"/>
          <a:srcRect l="7865" t="12853" r="5778" b="12732"/>
          <a:stretch>
            <a:fillRect/>
          </a:stretch>
        </p:blipFill>
        <p:spPr>
          <a:xfrm>
            <a:off x="8324621" y="121130"/>
            <a:ext cx="3172581" cy="2756370"/>
          </a:xfrm>
          <a:prstGeom prst="ellipse">
            <a:avLst/>
          </a:prstGeom>
          <a:ln>
            <a:noFill/>
          </a:ln>
          <a:effectLst>
            <a:softEdge rad="112500"/>
          </a:effectLst>
        </p:spPr>
      </p:pic>
      <p:sp>
        <p:nvSpPr>
          <p:cNvPr id="11" name="TextBox 10">
            <a:extLst>
              <a:ext uri="{FF2B5EF4-FFF2-40B4-BE49-F238E27FC236}">
                <a16:creationId xmlns:a16="http://schemas.microsoft.com/office/drawing/2014/main" id="{0E18EEA6-5A9A-57FA-B733-A3F40F65F52C}"/>
              </a:ext>
            </a:extLst>
          </p:cNvPr>
          <p:cNvSpPr txBox="1"/>
          <p:nvPr/>
        </p:nvSpPr>
        <p:spPr>
          <a:xfrm>
            <a:off x="4321174" y="5525104"/>
            <a:ext cx="1154361" cy="307777"/>
          </a:xfrm>
          <a:prstGeom prst="rect">
            <a:avLst/>
          </a:prstGeom>
          <a:noFill/>
        </p:spPr>
        <p:txBody>
          <a:bodyPr wrap="square" lIns="91440" tIns="45720" rIns="91440" bIns="45720" rtlCol="0" anchor="t">
            <a:spAutoFit/>
          </a:bodyPr>
          <a:lstStyle/>
          <a:p>
            <a:r>
              <a:rPr lang="en-GB" sz="1400" dirty="0">
                <a:solidFill>
                  <a:schemeClr val="bg1"/>
                </a:solidFill>
              </a:rPr>
              <a:t>Example:</a:t>
            </a:r>
          </a:p>
        </p:txBody>
      </p:sp>
    </p:spTree>
    <p:extLst>
      <p:ext uri="{BB962C8B-B14F-4D97-AF65-F5344CB8AC3E}">
        <p14:creationId xmlns:p14="http://schemas.microsoft.com/office/powerpoint/2010/main" val="1996760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p:cTn id="12" dur="500" fill="hold"/>
                                        <p:tgtEl>
                                          <p:spTgt spid="17"/>
                                        </p:tgtEl>
                                        <p:attrNameLst>
                                          <p:attrName>ppt_w</p:attrName>
                                        </p:attrNameLst>
                                      </p:cBhvr>
                                      <p:tavLst>
                                        <p:tav tm="0">
                                          <p:val>
                                            <p:fltVal val="0"/>
                                          </p:val>
                                        </p:tav>
                                        <p:tav tm="100000">
                                          <p:val>
                                            <p:strVal val="#ppt_w"/>
                                          </p:val>
                                        </p:tav>
                                      </p:tavLst>
                                    </p:anim>
                                    <p:anim calcmode="lin" valueType="num">
                                      <p:cBhvr>
                                        <p:cTn id="13" dur="500" fill="hold"/>
                                        <p:tgtEl>
                                          <p:spTgt spid="17"/>
                                        </p:tgtEl>
                                        <p:attrNameLst>
                                          <p:attrName>ppt_h</p:attrName>
                                        </p:attrNameLst>
                                      </p:cBhvr>
                                      <p:tavLst>
                                        <p:tav tm="0">
                                          <p:val>
                                            <p:fltVal val="0"/>
                                          </p:val>
                                        </p:tav>
                                        <p:tav tm="100000">
                                          <p:val>
                                            <p:strVal val="#ppt_h"/>
                                          </p:val>
                                        </p:tav>
                                      </p:tavLst>
                                    </p:anim>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500"/>
                                        <p:tgtEl>
                                          <p:spTgt spid="8">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down)">
                                      <p:cBhvr>
                                        <p:cTn id="24" dur="580">
                                          <p:stCondLst>
                                            <p:cond delay="0"/>
                                          </p:stCondLst>
                                        </p:cTn>
                                        <p:tgtEl>
                                          <p:spTgt spid="7"/>
                                        </p:tgtEl>
                                      </p:cBhvr>
                                    </p:animEffect>
                                    <p:anim calcmode="lin" valueType="num">
                                      <p:cBhvr>
                                        <p:cTn id="25"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0" dur="26">
                                          <p:stCondLst>
                                            <p:cond delay="650"/>
                                          </p:stCondLst>
                                        </p:cTn>
                                        <p:tgtEl>
                                          <p:spTgt spid="7"/>
                                        </p:tgtEl>
                                      </p:cBhvr>
                                      <p:to x="100000" y="60000"/>
                                    </p:animScale>
                                    <p:animScale>
                                      <p:cBhvr>
                                        <p:cTn id="31" dur="166" decel="50000">
                                          <p:stCondLst>
                                            <p:cond delay="676"/>
                                          </p:stCondLst>
                                        </p:cTn>
                                        <p:tgtEl>
                                          <p:spTgt spid="7"/>
                                        </p:tgtEl>
                                      </p:cBhvr>
                                      <p:to x="100000" y="100000"/>
                                    </p:animScale>
                                    <p:animScale>
                                      <p:cBhvr>
                                        <p:cTn id="32" dur="26">
                                          <p:stCondLst>
                                            <p:cond delay="1312"/>
                                          </p:stCondLst>
                                        </p:cTn>
                                        <p:tgtEl>
                                          <p:spTgt spid="7"/>
                                        </p:tgtEl>
                                      </p:cBhvr>
                                      <p:to x="100000" y="80000"/>
                                    </p:animScale>
                                    <p:animScale>
                                      <p:cBhvr>
                                        <p:cTn id="33" dur="166" decel="50000">
                                          <p:stCondLst>
                                            <p:cond delay="1338"/>
                                          </p:stCondLst>
                                        </p:cTn>
                                        <p:tgtEl>
                                          <p:spTgt spid="7"/>
                                        </p:tgtEl>
                                      </p:cBhvr>
                                      <p:to x="100000" y="100000"/>
                                    </p:animScale>
                                    <p:animScale>
                                      <p:cBhvr>
                                        <p:cTn id="34" dur="26">
                                          <p:stCondLst>
                                            <p:cond delay="1642"/>
                                          </p:stCondLst>
                                        </p:cTn>
                                        <p:tgtEl>
                                          <p:spTgt spid="7"/>
                                        </p:tgtEl>
                                      </p:cBhvr>
                                      <p:to x="100000" y="90000"/>
                                    </p:animScale>
                                    <p:animScale>
                                      <p:cBhvr>
                                        <p:cTn id="35" dur="166" decel="50000">
                                          <p:stCondLst>
                                            <p:cond delay="1668"/>
                                          </p:stCondLst>
                                        </p:cTn>
                                        <p:tgtEl>
                                          <p:spTgt spid="7"/>
                                        </p:tgtEl>
                                      </p:cBhvr>
                                      <p:to x="100000" y="100000"/>
                                    </p:animScale>
                                    <p:animScale>
                                      <p:cBhvr>
                                        <p:cTn id="36" dur="26">
                                          <p:stCondLst>
                                            <p:cond delay="1808"/>
                                          </p:stCondLst>
                                        </p:cTn>
                                        <p:tgtEl>
                                          <p:spTgt spid="7"/>
                                        </p:tgtEl>
                                      </p:cBhvr>
                                      <p:to x="100000" y="95000"/>
                                    </p:animScale>
                                    <p:animScale>
                                      <p:cBhvr>
                                        <p:cTn id="37" dur="166" decel="50000">
                                          <p:stCondLst>
                                            <p:cond delay="1834"/>
                                          </p:stCondLst>
                                        </p:cTn>
                                        <p:tgtEl>
                                          <p:spTgt spid="7"/>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xEl>
                                              <p:pRg st="0" end="0"/>
                                            </p:txEl>
                                          </p:spTgt>
                                        </p:tgtEl>
                                        <p:attrNameLst>
                                          <p:attrName>style.visibility</p:attrName>
                                        </p:attrNameLst>
                                      </p:cBhvr>
                                      <p:to>
                                        <p:strVal val="visible"/>
                                      </p:to>
                                    </p:set>
                                    <p:animEffect transition="in" filter="fade">
                                      <p:cBhvr>
                                        <p:cTn id="50"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build="p"/>
      <p:bldP spid="10" grpId="0" build="p"/>
      <p:bldP spid="17" grpId="0"/>
      <p:bldP spid="4"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276758C-CB52-8D45-383B-E9E4D816F974}"/>
              </a:ext>
            </a:extLst>
          </p:cNvPr>
          <p:cNvSpPr>
            <a:spLocks noGrp="1"/>
          </p:cNvSpPr>
          <p:nvPr>
            <p:ph type="title"/>
          </p:nvPr>
        </p:nvSpPr>
        <p:spPr>
          <a:xfrm>
            <a:off x="1425749" y="457478"/>
            <a:ext cx="6102036" cy="1005112"/>
          </a:xfrm>
        </p:spPr>
        <p:txBody>
          <a:bodyPr>
            <a:noAutofit/>
          </a:bodyPr>
          <a:lstStyle/>
          <a:p>
            <a:r>
              <a:rPr lang="en-GB" sz="3600" dirty="0"/>
              <a:t>Microsoft Teams:</a:t>
            </a:r>
            <a:br>
              <a:rPr lang="en-GB" sz="3600" dirty="0"/>
            </a:br>
            <a:r>
              <a:rPr lang="en-GB" sz="3600" dirty="0"/>
              <a:t>Launch, Growth until TODAY!</a:t>
            </a:r>
          </a:p>
        </p:txBody>
      </p:sp>
      <p:pic>
        <p:nvPicPr>
          <p:cNvPr id="21" name="Picture 36" descr="A logo of a company&#10;&#10;AI-generated content may be incorrect.">
            <a:extLst>
              <a:ext uri="{FF2B5EF4-FFF2-40B4-BE49-F238E27FC236}">
                <a16:creationId xmlns:a16="http://schemas.microsoft.com/office/drawing/2014/main" id="{51DA0914-58FF-DB7F-D919-5E3C02471C0E}"/>
              </a:ext>
            </a:extLst>
          </p:cNvPr>
          <p:cNvPicPr>
            <a:picLocks noChangeAspect="1"/>
          </p:cNvPicPr>
          <p:nvPr/>
        </p:nvPicPr>
        <p:blipFill>
          <a:blip r:embed="rId2"/>
          <a:srcRect l="19986" t="7265" r="14690" b="7641"/>
          <a:stretch>
            <a:fillRect/>
          </a:stretch>
        </p:blipFill>
        <p:spPr>
          <a:xfrm>
            <a:off x="172356" y="418862"/>
            <a:ext cx="1253393" cy="1005112"/>
          </a:xfrm>
          <a:prstGeom prst="rect">
            <a:avLst/>
          </a:prstGeom>
          <a:noFill/>
          <a:ln cap="flat">
            <a:noFill/>
          </a:ln>
        </p:spPr>
      </p:pic>
      <p:sp>
        <p:nvSpPr>
          <p:cNvPr id="22" name="TextBox 21">
            <a:extLst>
              <a:ext uri="{FF2B5EF4-FFF2-40B4-BE49-F238E27FC236}">
                <a16:creationId xmlns:a16="http://schemas.microsoft.com/office/drawing/2014/main" id="{2DE69628-21D3-6ADA-C76A-F9B6521EDDCA}"/>
              </a:ext>
            </a:extLst>
          </p:cNvPr>
          <p:cNvSpPr txBox="1"/>
          <p:nvPr/>
        </p:nvSpPr>
        <p:spPr>
          <a:xfrm>
            <a:off x="302118" y="1549451"/>
            <a:ext cx="6870360" cy="2644763"/>
          </a:xfrm>
          <a:prstGeom prst="rect">
            <a:avLst/>
          </a:prstGeom>
          <a:noFill/>
        </p:spPr>
        <p:txBody>
          <a:bodyPr wrap="square" lIns="91440" tIns="45720" rIns="91440" bIns="45720" rtlCol="0" anchor="t">
            <a:spAutoFit/>
          </a:bodyPr>
          <a:lstStyle/>
          <a:p>
            <a:pPr algn="just">
              <a:lnSpc>
                <a:spcPct val="150000"/>
              </a:lnSpc>
            </a:pPr>
            <a:r>
              <a:rPr lang="en-GB" sz="1400" dirty="0">
                <a:solidFill>
                  <a:schemeClr val="bg1"/>
                </a:solidFill>
                <a:latin typeface="Aptos" panose="020B0004020202020204" pitchFamily="34" charset="0"/>
              </a:rPr>
              <a:t>Ms Team was first introduced in </a:t>
            </a:r>
            <a:r>
              <a:rPr lang="en-GB" sz="1400" b="1" dirty="0">
                <a:solidFill>
                  <a:schemeClr val="bg1"/>
                </a:solidFill>
                <a:latin typeface="Aptos" panose="020B0004020202020204" pitchFamily="34" charset="0"/>
              </a:rPr>
              <a:t>2016</a:t>
            </a:r>
            <a:r>
              <a:rPr lang="en-GB" sz="1400" dirty="0">
                <a:solidFill>
                  <a:schemeClr val="bg1"/>
                </a:solidFill>
                <a:latin typeface="Aptos" panose="020B0004020202020204" pitchFamily="34" charset="0"/>
              </a:rPr>
              <a:t>,  it only gained significant popularity after the outbreak of the </a:t>
            </a:r>
            <a:r>
              <a:rPr lang="en-GB" sz="1400" b="1" dirty="0">
                <a:solidFill>
                  <a:schemeClr val="bg1"/>
                </a:solidFill>
                <a:latin typeface="Aptos" panose="020B0004020202020204" pitchFamily="34" charset="0"/>
              </a:rPr>
              <a:t>COVID-19 pandemic</a:t>
            </a:r>
            <a:r>
              <a:rPr lang="en-GB" sz="1400" dirty="0">
                <a:solidFill>
                  <a:schemeClr val="bg1"/>
                </a:solidFill>
                <a:latin typeface="Aptos" panose="020B0004020202020204" pitchFamily="34" charset="0"/>
              </a:rPr>
              <a:t> in 2020, when remote work and online education became essential for keeping organisations and schools running smoothly. The COVID-19 pandemic, which began in early 2020, dramatically accelerated the adoption of digital collaboration tools. Lockdowns, remote work mandates, and school closures made platforms like Microsoft Teams indispensable. Teams’ active users rose from </a:t>
            </a:r>
            <a:r>
              <a:rPr lang="en-GB" sz="1400" b="1" dirty="0">
                <a:solidFill>
                  <a:schemeClr val="bg1"/>
                </a:solidFill>
                <a:latin typeface="Aptos" panose="020B0004020202020204" pitchFamily="34" charset="0"/>
              </a:rPr>
              <a:t>32 million in March 2020</a:t>
            </a:r>
            <a:r>
              <a:rPr lang="en-GB" sz="1400" dirty="0">
                <a:solidFill>
                  <a:schemeClr val="bg1"/>
                </a:solidFill>
                <a:latin typeface="Aptos" panose="020B0004020202020204" pitchFamily="34" charset="0"/>
              </a:rPr>
              <a:t> to </a:t>
            </a:r>
            <a:r>
              <a:rPr lang="en-GB" sz="1400" b="1" dirty="0">
                <a:solidFill>
                  <a:schemeClr val="bg1"/>
                </a:solidFill>
                <a:latin typeface="Aptos" panose="020B0004020202020204" pitchFamily="34" charset="0"/>
              </a:rPr>
              <a:t>75 million in April 2020</a:t>
            </a:r>
            <a:r>
              <a:rPr lang="en-GB" sz="1400" dirty="0">
                <a:solidFill>
                  <a:schemeClr val="bg1"/>
                </a:solidFill>
                <a:latin typeface="Aptos" panose="020B0004020202020204" pitchFamily="34" charset="0"/>
              </a:rPr>
              <a:t> — a 134% increase in just one month (Microsoft, 2020).</a:t>
            </a:r>
            <a:endParaRPr lang="en-US"/>
          </a:p>
        </p:txBody>
      </p:sp>
      <p:graphicFrame>
        <p:nvGraphicFramePr>
          <p:cNvPr id="29" name="Chart 28">
            <a:extLst>
              <a:ext uri="{FF2B5EF4-FFF2-40B4-BE49-F238E27FC236}">
                <a16:creationId xmlns:a16="http://schemas.microsoft.com/office/drawing/2014/main" id="{4A8EAE0F-5869-E922-A493-6D04C8E5580E}"/>
              </a:ext>
            </a:extLst>
          </p:cNvPr>
          <p:cNvGraphicFramePr/>
          <p:nvPr>
            <p:extLst>
              <p:ext uri="{D42A27DB-BD31-4B8C-83A1-F6EECF244321}">
                <p14:modId xmlns:p14="http://schemas.microsoft.com/office/powerpoint/2010/main" val="627229982"/>
              </p:ext>
            </p:extLst>
          </p:nvPr>
        </p:nvGraphicFramePr>
        <p:xfrm>
          <a:off x="5395233" y="4015746"/>
          <a:ext cx="6395352" cy="2313189"/>
        </p:xfrm>
        <a:graphic>
          <a:graphicData uri="http://schemas.openxmlformats.org/drawingml/2006/chart">
            <c:chart xmlns:c="http://schemas.openxmlformats.org/drawingml/2006/chart" xmlns:r="http://schemas.openxmlformats.org/officeDocument/2006/relationships" r:id="rId3"/>
          </a:graphicData>
        </a:graphic>
      </p:graphicFrame>
      <p:sp>
        <p:nvSpPr>
          <p:cNvPr id="30" name="TextBox 29">
            <a:extLst>
              <a:ext uri="{FF2B5EF4-FFF2-40B4-BE49-F238E27FC236}">
                <a16:creationId xmlns:a16="http://schemas.microsoft.com/office/drawing/2014/main" id="{D47E084E-E4E5-0AA5-B453-CB8BBBBD26C1}"/>
              </a:ext>
            </a:extLst>
          </p:cNvPr>
          <p:cNvSpPr txBox="1"/>
          <p:nvPr/>
        </p:nvSpPr>
        <p:spPr>
          <a:xfrm>
            <a:off x="5205606" y="6335529"/>
            <a:ext cx="6774607" cy="369332"/>
          </a:xfrm>
          <a:prstGeom prst="rect">
            <a:avLst/>
          </a:prstGeom>
          <a:noFill/>
        </p:spPr>
        <p:txBody>
          <a:bodyPr wrap="square" rtlCol="0">
            <a:spAutoFit/>
          </a:bodyPr>
          <a:lstStyle/>
          <a:p>
            <a:pPr algn="just"/>
            <a:r>
              <a:rPr lang="en-GB" sz="900" dirty="0">
                <a:solidFill>
                  <a:schemeClr val="bg1"/>
                </a:solidFill>
                <a:latin typeface="Aptos" panose="020B0004020202020204" pitchFamily="34" charset="0"/>
              </a:rPr>
              <a:t>Graphic 2. Data from (Office for National Statistics,2020; Parliamentary Office of Science and Technology,2020; ONS,2022; </a:t>
            </a:r>
            <a:r>
              <a:rPr lang="nl-NL" sz="900" dirty="0">
                <a:solidFill>
                  <a:schemeClr val="bg1"/>
                </a:solidFill>
                <a:latin typeface="Aptos" panose="020B0004020202020204" pitchFamily="34" charset="0"/>
              </a:rPr>
              <a:t>ONS, 2025; Fennel,A  2025)</a:t>
            </a:r>
            <a:endParaRPr lang="en-GB" sz="900" dirty="0">
              <a:solidFill>
                <a:schemeClr val="bg1"/>
              </a:solidFill>
              <a:latin typeface="Aptos" panose="020B0004020202020204" pitchFamily="34" charset="0"/>
            </a:endParaRPr>
          </a:p>
        </p:txBody>
      </p:sp>
    </p:spTree>
    <p:extLst>
      <p:ext uri="{BB962C8B-B14F-4D97-AF65-F5344CB8AC3E}">
        <p14:creationId xmlns:p14="http://schemas.microsoft.com/office/powerpoint/2010/main" val="17153083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22"/>
                                        </p:tgtEl>
                                        <p:attrNameLst>
                                          <p:attrName>style.visibility</p:attrName>
                                        </p:attrNameLst>
                                      </p:cBhvr>
                                      <p:to>
                                        <p:strVal val="visible"/>
                                      </p:to>
                                    </p:set>
                                    <p:anim calcmode="lin" valueType="num">
                                      <p:cBhvr>
                                        <p:cTn id="14" dur="1000" fill="hold"/>
                                        <p:tgtEl>
                                          <p:spTgt spid="22"/>
                                        </p:tgtEl>
                                        <p:attrNameLst>
                                          <p:attrName>ppt_w</p:attrName>
                                        </p:attrNameLst>
                                      </p:cBhvr>
                                      <p:tavLst>
                                        <p:tav tm="0">
                                          <p:val>
                                            <p:strVal val="#ppt_w+.3"/>
                                          </p:val>
                                        </p:tav>
                                        <p:tav tm="100000">
                                          <p:val>
                                            <p:strVal val="#ppt_w"/>
                                          </p:val>
                                        </p:tav>
                                      </p:tavLst>
                                    </p:anim>
                                    <p:anim calcmode="lin" valueType="num">
                                      <p:cBhvr>
                                        <p:cTn id="15" dur="1000" fill="hold"/>
                                        <p:tgtEl>
                                          <p:spTgt spid="22"/>
                                        </p:tgtEl>
                                        <p:attrNameLst>
                                          <p:attrName>ppt_h</p:attrName>
                                        </p:attrNameLst>
                                      </p:cBhvr>
                                      <p:tavLst>
                                        <p:tav tm="0">
                                          <p:val>
                                            <p:strVal val="#ppt_h"/>
                                          </p:val>
                                        </p:tav>
                                        <p:tav tm="100000">
                                          <p:val>
                                            <p:strVal val="#ppt_h"/>
                                          </p:val>
                                        </p:tav>
                                      </p:tavLst>
                                    </p:anim>
                                    <p:animEffect transition="in" filter="fade">
                                      <p:cBhvr>
                                        <p:cTn id="16" dur="10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randombar(horizontal)">
                                      <p:cBhvr>
                                        <p:cTn id="21" dur="500"/>
                                        <p:tgtEl>
                                          <p:spTgt spid="29"/>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randombar(horizontal)">
                                      <p:cBhvr>
                                        <p:cTn id="2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2" grpId="0"/>
      <p:bldGraphic spid="29" grpId="0">
        <p:bldAsOne/>
      </p:bldGraphic>
      <p:bldP spid="3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F7D79-8D4D-D50B-7BE9-E2DD2EE3B46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76CDE25-13E7-42FD-779B-6A2249C2920C}"/>
              </a:ext>
            </a:extLst>
          </p:cNvPr>
          <p:cNvSpPr>
            <a:spLocks noGrp="1"/>
          </p:cNvSpPr>
          <p:nvPr>
            <p:ph type="title"/>
          </p:nvPr>
        </p:nvSpPr>
        <p:spPr>
          <a:xfrm>
            <a:off x="2357801" y="555417"/>
            <a:ext cx="3863490" cy="812840"/>
          </a:xfrm>
        </p:spPr>
        <p:txBody>
          <a:bodyPr>
            <a:noAutofit/>
          </a:bodyPr>
          <a:lstStyle/>
          <a:p>
            <a:pPr>
              <a:lnSpc>
                <a:spcPct val="100000"/>
              </a:lnSpc>
            </a:pPr>
            <a:r>
              <a:rPr lang="en-GB" sz="6000" dirty="0"/>
              <a:t>MS TEAMS</a:t>
            </a:r>
          </a:p>
        </p:txBody>
      </p:sp>
      <p:sp>
        <p:nvSpPr>
          <p:cNvPr id="10" name="TextBox 9">
            <a:extLst>
              <a:ext uri="{FF2B5EF4-FFF2-40B4-BE49-F238E27FC236}">
                <a16:creationId xmlns:a16="http://schemas.microsoft.com/office/drawing/2014/main" id="{397AFF53-3E02-87DF-5746-627C0EDCDDF6}"/>
              </a:ext>
            </a:extLst>
          </p:cNvPr>
          <p:cNvSpPr txBox="1"/>
          <p:nvPr/>
        </p:nvSpPr>
        <p:spPr>
          <a:xfrm>
            <a:off x="2606129" y="1279661"/>
            <a:ext cx="3213347" cy="523220"/>
          </a:xfrm>
          <a:prstGeom prst="rect">
            <a:avLst/>
          </a:prstGeom>
          <a:noFill/>
        </p:spPr>
        <p:txBody>
          <a:bodyPr wrap="square" lIns="91440" tIns="45720" rIns="91440" bIns="45720" rtlCol="0" anchor="t">
            <a:spAutoFit/>
          </a:bodyPr>
          <a:lstStyle/>
          <a:p>
            <a:r>
              <a:rPr lang="en-GB" sz="2800" b="1" dirty="0">
                <a:solidFill>
                  <a:schemeClr val="bg1"/>
                </a:solidFill>
              </a:rPr>
              <a:t>How to accessed it?</a:t>
            </a:r>
          </a:p>
        </p:txBody>
      </p:sp>
      <p:sp>
        <p:nvSpPr>
          <p:cNvPr id="11" name="TextBox 10">
            <a:extLst>
              <a:ext uri="{FF2B5EF4-FFF2-40B4-BE49-F238E27FC236}">
                <a16:creationId xmlns:a16="http://schemas.microsoft.com/office/drawing/2014/main" id="{21DBB14A-9E61-84AD-E729-E19652407E2F}"/>
              </a:ext>
            </a:extLst>
          </p:cNvPr>
          <p:cNvSpPr txBox="1"/>
          <p:nvPr/>
        </p:nvSpPr>
        <p:spPr>
          <a:xfrm>
            <a:off x="1086357" y="2134580"/>
            <a:ext cx="6276161" cy="830997"/>
          </a:xfrm>
          <a:prstGeom prst="rect">
            <a:avLst/>
          </a:prstGeom>
          <a:noFill/>
        </p:spPr>
        <p:txBody>
          <a:bodyPr wrap="square" lIns="91440" tIns="45720" rIns="91440" bIns="45720" rtlCol="0" anchor="t">
            <a:spAutoFit/>
          </a:bodyPr>
          <a:lstStyle/>
          <a:p>
            <a:r>
              <a:rPr lang="en-GB" dirty="0">
                <a:solidFill>
                  <a:schemeClr val="bg1"/>
                </a:solidFill>
                <a:ea typeface="+mn-lt"/>
                <a:cs typeface="+mn-lt"/>
              </a:rPr>
              <a:t>There are many ways to access MS Teams </a:t>
            </a:r>
            <a:r>
              <a:rPr lang="en-GB" u="sng" dirty="0">
                <a:solidFill>
                  <a:schemeClr val="bg1"/>
                </a:solidFill>
                <a:ea typeface="+mn-lt"/>
                <a:cs typeface="+mn-lt"/>
              </a:rPr>
              <a:t>relevant</a:t>
            </a:r>
            <a:r>
              <a:rPr lang="en-GB" dirty="0">
                <a:solidFill>
                  <a:schemeClr val="bg1"/>
                </a:solidFill>
                <a:ea typeface="+mn-lt"/>
                <a:cs typeface="+mn-lt"/>
              </a:rPr>
              <a:t> to </a:t>
            </a:r>
            <a:r>
              <a:rPr lang="en-GB" b="1" dirty="0">
                <a:solidFill>
                  <a:schemeClr val="bg1"/>
                </a:solidFill>
                <a:ea typeface="+mn-lt"/>
                <a:cs typeface="+mn-lt"/>
              </a:rPr>
              <a:t>Sunrise Home Care</a:t>
            </a:r>
            <a:r>
              <a:rPr lang="en-GB" dirty="0">
                <a:solidFill>
                  <a:schemeClr val="bg1"/>
                </a:solidFill>
                <a:ea typeface="+mn-lt"/>
                <a:cs typeface="+mn-lt"/>
              </a:rPr>
              <a:t>:</a:t>
            </a:r>
            <a:endParaRPr lang="en-GB" dirty="0">
              <a:solidFill>
                <a:schemeClr val="bg1"/>
              </a:solidFill>
              <a:ea typeface="+mn-lt"/>
              <a:cs typeface="+mn-lt"/>
              <a:hlinkClick r:id="rId3">
                <a:extLst>
                  <a:ext uri="{A12FA001-AC4F-418D-AE19-62706E023703}">
                    <ahyp:hlinkClr xmlns:ahyp="http://schemas.microsoft.com/office/drawing/2018/hyperlinkcolor" val="tx"/>
                  </a:ext>
                </a:extLst>
              </a:hlinkClick>
            </a:endParaRPr>
          </a:p>
          <a:p>
            <a:endParaRPr lang="en-GB" sz="1200" dirty="0">
              <a:solidFill>
                <a:schemeClr val="bg1"/>
              </a:solidFill>
            </a:endParaRPr>
          </a:p>
        </p:txBody>
      </p:sp>
      <p:pic>
        <p:nvPicPr>
          <p:cNvPr id="12" name="Picture 11" descr="A close up of a logo&#10;&#10;AI-generated content may be incorrect.">
            <a:extLst>
              <a:ext uri="{FF2B5EF4-FFF2-40B4-BE49-F238E27FC236}">
                <a16:creationId xmlns:a16="http://schemas.microsoft.com/office/drawing/2014/main" id="{A2DB75B5-C04E-5495-BCE9-1B2C3EF25BDC}"/>
              </a:ext>
            </a:extLst>
          </p:cNvPr>
          <p:cNvPicPr>
            <a:picLocks noChangeAspect="1"/>
          </p:cNvPicPr>
          <p:nvPr/>
        </p:nvPicPr>
        <p:blipFill>
          <a:blip r:embed="rId4"/>
          <a:stretch>
            <a:fillRect/>
          </a:stretch>
        </p:blipFill>
        <p:spPr>
          <a:xfrm>
            <a:off x="9457796" y="4476643"/>
            <a:ext cx="1256672" cy="894751"/>
          </a:xfrm>
          <a:prstGeom prst="rect">
            <a:avLst/>
          </a:prstGeom>
        </p:spPr>
      </p:pic>
      <p:graphicFrame>
        <p:nvGraphicFramePr>
          <p:cNvPr id="4" name="Table 3">
            <a:extLst>
              <a:ext uri="{FF2B5EF4-FFF2-40B4-BE49-F238E27FC236}">
                <a16:creationId xmlns:a16="http://schemas.microsoft.com/office/drawing/2014/main" id="{6A627B62-18CD-7838-E5DF-B5F5959ABF76}"/>
              </a:ext>
            </a:extLst>
          </p:cNvPr>
          <p:cNvGraphicFramePr>
            <a:graphicFrameLocks noGrp="1"/>
          </p:cNvGraphicFramePr>
          <p:nvPr>
            <p:extLst>
              <p:ext uri="{D42A27DB-BD31-4B8C-83A1-F6EECF244321}">
                <p14:modId xmlns:p14="http://schemas.microsoft.com/office/powerpoint/2010/main" val="613584792"/>
              </p:ext>
            </p:extLst>
          </p:nvPr>
        </p:nvGraphicFramePr>
        <p:xfrm>
          <a:off x="1088647" y="2978546"/>
          <a:ext cx="8024214" cy="2194560"/>
        </p:xfrm>
        <a:graphic>
          <a:graphicData uri="http://schemas.openxmlformats.org/drawingml/2006/table">
            <a:tbl>
              <a:tblPr firstRow="1" bandRow="1">
                <a:tableStyleId>{17292A2E-F333-43FB-9621-5CBBE7FDCDCB}</a:tableStyleId>
              </a:tblPr>
              <a:tblGrid>
                <a:gridCol w="2674738">
                  <a:extLst>
                    <a:ext uri="{9D8B030D-6E8A-4147-A177-3AD203B41FA5}">
                      <a16:colId xmlns:a16="http://schemas.microsoft.com/office/drawing/2014/main" val="803628323"/>
                    </a:ext>
                  </a:extLst>
                </a:gridCol>
                <a:gridCol w="2674738">
                  <a:extLst>
                    <a:ext uri="{9D8B030D-6E8A-4147-A177-3AD203B41FA5}">
                      <a16:colId xmlns:a16="http://schemas.microsoft.com/office/drawing/2014/main" val="279572093"/>
                    </a:ext>
                  </a:extLst>
                </a:gridCol>
                <a:gridCol w="2674738">
                  <a:extLst>
                    <a:ext uri="{9D8B030D-6E8A-4147-A177-3AD203B41FA5}">
                      <a16:colId xmlns:a16="http://schemas.microsoft.com/office/drawing/2014/main" val="2932277770"/>
                    </a:ext>
                  </a:extLst>
                </a:gridCol>
              </a:tblGrid>
              <a:tr h="603370">
                <a:tc>
                  <a:txBody>
                    <a:bodyPr/>
                    <a:lstStyle/>
                    <a:p>
                      <a:pPr algn="ctr"/>
                      <a:endParaRPr lang="en-GB">
                        <a:solidFill>
                          <a:schemeClr val="bg1"/>
                        </a:solidFill>
                        <a:latin typeface="Aptos"/>
                      </a:endParaRPr>
                    </a:p>
                    <a:p>
                      <a:pPr algn="ctr"/>
                      <a:r>
                        <a:rPr lang="en-GB">
                          <a:solidFill>
                            <a:srgbClr val="FFFFFF"/>
                          </a:solidFill>
                          <a:latin typeface="Aptos"/>
                        </a:rPr>
                        <a:t>Program</a:t>
                      </a:r>
                      <a:r>
                        <a:rPr lang="en-GB">
                          <a:solidFill>
                            <a:schemeClr val="bg1"/>
                          </a:solidFill>
                          <a:latin typeface="Aptos"/>
                        </a:rPr>
                        <a:t> ❓</a:t>
                      </a:r>
                      <a:endParaRPr lang="en-US">
                        <a:solidFill>
                          <a:schemeClr val="bg1"/>
                        </a:solidFill>
                        <a:latin typeface="Aptos"/>
                      </a:endParaRPr>
                    </a:p>
                  </a:txBody>
                  <a:tcPr/>
                </a:tc>
                <a:tc>
                  <a:txBody>
                    <a:bodyPr/>
                    <a:lstStyle/>
                    <a:p>
                      <a:pPr algn="ctr"/>
                      <a:endParaRPr lang="en-GB">
                        <a:solidFill>
                          <a:schemeClr val="bg1"/>
                        </a:solidFill>
                        <a:latin typeface="Aptos"/>
                      </a:endParaRPr>
                    </a:p>
                    <a:p>
                      <a:pPr algn="ctr"/>
                      <a:r>
                        <a:rPr lang="en-GB">
                          <a:solidFill>
                            <a:srgbClr val="FFFFFF"/>
                          </a:solidFill>
                          <a:latin typeface="Aptos"/>
                        </a:rPr>
                        <a:t>Where</a:t>
                      </a:r>
                      <a:r>
                        <a:rPr lang="en-GB">
                          <a:solidFill>
                            <a:schemeClr val="bg1"/>
                          </a:solidFill>
                          <a:latin typeface="Aptos"/>
                        </a:rPr>
                        <a:t> 🌎</a:t>
                      </a:r>
                      <a:endParaRPr lang="en-US">
                        <a:solidFill>
                          <a:schemeClr val="bg1"/>
                        </a:solidFill>
                        <a:latin typeface="Aptos"/>
                      </a:endParaRPr>
                    </a:p>
                  </a:txBody>
                  <a:tcPr/>
                </a:tc>
                <a:tc>
                  <a:txBody>
                    <a:bodyPr/>
                    <a:lstStyle/>
                    <a:p>
                      <a:pPr algn="ctr"/>
                      <a:endParaRPr lang="en-GB">
                        <a:solidFill>
                          <a:schemeClr val="bg1"/>
                        </a:solidFill>
                        <a:latin typeface="Aptos"/>
                      </a:endParaRPr>
                    </a:p>
                    <a:p>
                      <a:pPr algn="ctr"/>
                      <a:r>
                        <a:rPr lang="en-GB">
                          <a:solidFill>
                            <a:srgbClr val="FFFFFF"/>
                          </a:solidFill>
                          <a:latin typeface="Aptos"/>
                        </a:rPr>
                        <a:t>Investment </a:t>
                      </a:r>
                      <a:r>
                        <a:rPr lang="en-GB">
                          <a:solidFill>
                            <a:schemeClr val="bg1"/>
                          </a:solidFill>
                          <a:latin typeface="Aptos"/>
                        </a:rPr>
                        <a:t>(💷)</a:t>
                      </a:r>
                      <a:endParaRPr lang="en-US">
                        <a:solidFill>
                          <a:schemeClr val="bg1"/>
                        </a:solidFill>
                        <a:latin typeface="Aptos"/>
                      </a:endParaRPr>
                    </a:p>
                  </a:txBody>
                  <a:tcPr/>
                </a:tc>
                <a:extLst>
                  <a:ext uri="{0D108BD9-81ED-4DB2-BD59-A6C34878D82A}">
                    <a16:rowId xmlns:a16="http://schemas.microsoft.com/office/drawing/2014/main" val="3825497989"/>
                  </a:ext>
                </a:extLst>
              </a:tr>
              <a:tr h="603370">
                <a:tc>
                  <a:txBody>
                    <a:bodyPr/>
                    <a:lstStyle/>
                    <a:p>
                      <a:pPr lvl="0" algn="ctr">
                        <a:buNone/>
                      </a:pPr>
                      <a:r>
                        <a:rPr lang="en-US" sz="1800" b="0" i="0" u="none" strike="noStrike" noProof="0">
                          <a:solidFill>
                            <a:srgbClr val="000000"/>
                          </a:solidFill>
                          <a:latin typeface="Aptos"/>
                        </a:rPr>
                        <a:t>Desktop Computers or Laptop</a:t>
                      </a:r>
                      <a:endParaRPr lang="en-US" sz="1800">
                        <a:latin typeface="Aptos"/>
                      </a:endParaRPr>
                    </a:p>
                  </a:txBody>
                  <a:tcPr/>
                </a:tc>
                <a:tc>
                  <a:txBody>
                    <a:bodyPr/>
                    <a:lstStyle/>
                    <a:p>
                      <a:pPr algn="ctr"/>
                      <a:r>
                        <a:rPr lang="en-GB" sz="1800">
                          <a:solidFill>
                            <a:srgbClr val="000000"/>
                          </a:solidFill>
                          <a:latin typeface="Aptos"/>
                          <a:hlinkClick r:id="rId5">
                            <a:extLst>
                              <a:ext uri="{A12FA001-AC4F-418D-AE19-62706E023703}">
                                <ahyp:hlinkClr xmlns:ahyp="http://schemas.microsoft.com/office/drawing/2018/hyperlinkcolor" val="tx"/>
                              </a:ext>
                            </a:extLst>
                          </a:hlinkClick>
                        </a:rPr>
                        <a:t>Microsoft Website</a:t>
                      </a:r>
                      <a:endParaRPr lang="en-US" sz="1800">
                        <a:solidFill>
                          <a:srgbClr val="000000"/>
                        </a:solidFill>
                        <a:latin typeface="Aptos"/>
                        <a:hlinkClick r:id="rId5">
                          <a:extLst>
                            <a:ext uri="{A12FA001-AC4F-418D-AE19-62706E023703}">
                              <ahyp:hlinkClr xmlns:ahyp="http://schemas.microsoft.com/office/drawing/2018/hyperlinkcolor" val="tx"/>
                            </a:ext>
                          </a:extLst>
                        </a:hlinkClick>
                      </a:endParaRPr>
                    </a:p>
                  </a:txBody>
                  <a:tcPr/>
                </a:tc>
                <a:tc>
                  <a:txBody>
                    <a:bodyPr/>
                    <a:lstStyle/>
                    <a:p>
                      <a:pPr algn="ctr"/>
                      <a:r>
                        <a:rPr lang="en-GB">
                          <a:solidFill>
                            <a:srgbClr val="000000"/>
                          </a:solidFill>
                          <a:latin typeface="Aptos"/>
                        </a:rPr>
                        <a:t> Different Plans</a:t>
                      </a:r>
                      <a:endParaRPr lang="en-US">
                        <a:solidFill>
                          <a:srgbClr val="000000"/>
                        </a:solidFill>
                        <a:latin typeface="Aptos"/>
                      </a:endParaRPr>
                    </a:p>
                  </a:txBody>
                  <a:tcPr/>
                </a:tc>
                <a:extLst>
                  <a:ext uri="{0D108BD9-81ED-4DB2-BD59-A6C34878D82A}">
                    <a16:rowId xmlns:a16="http://schemas.microsoft.com/office/drawing/2014/main" val="1902676345"/>
                  </a:ext>
                </a:extLst>
              </a:tr>
              <a:tr h="863443">
                <a:tc>
                  <a:txBody>
                    <a:bodyPr/>
                    <a:lstStyle/>
                    <a:p>
                      <a:pPr algn="ctr"/>
                      <a:endParaRPr lang="en-GB">
                        <a:solidFill>
                          <a:srgbClr val="000000"/>
                        </a:solidFill>
                        <a:latin typeface="Aptos"/>
                      </a:endParaRPr>
                    </a:p>
                    <a:p>
                      <a:pPr lvl="0" algn="ctr">
                        <a:buNone/>
                      </a:pPr>
                      <a:r>
                        <a:rPr lang="en-GB">
                          <a:solidFill>
                            <a:srgbClr val="000000"/>
                          </a:solidFill>
                          <a:latin typeface="Aptos"/>
                        </a:rPr>
                        <a:t>Smart Devices</a:t>
                      </a:r>
                      <a:endParaRPr lang="en-US">
                        <a:solidFill>
                          <a:srgbClr val="000000"/>
                        </a:solidFill>
                        <a:latin typeface="Aptos"/>
                      </a:endParaRPr>
                    </a:p>
                  </a:txBody>
                  <a:tcPr/>
                </a:tc>
                <a:tc>
                  <a:txBody>
                    <a:bodyPr/>
                    <a:lstStyle/>
                    <a:p>
                      <a:pPr algn="ctr"/>
                      <a:r>
                        <a:rPr lang="en-GB">
                          <a:solidFill>
                            <a:srgbClr val="000000"/>
                          </a:solidFill>
                          <a:latin typeface="Aptos"/>
                          <a:hlinkClick r:id="rId6">
                            <a:extLst>
                              <a:ext uri="{A12FA001-AC4F-418D-AE19-62706E023703}">
                                <ahyp:hlinkClr xmlns:ahyp="http://schemas.microsoft.com/office/drawing/2018/hyperlinkcolor" val="tx"/>
                              </a:ext>
                            </a:extLst>
                          </a:hlinkClick>
                        </a:rPr>
                        <a:t>Apple Store</a:t>
                      </a:r>
                      <a:r>
                        <a:rPr lang="en-GB">
                          <a:solidFill>
                            <a:srgbClr val="000000"/>
                          </a:solidFill>
                          <a:latin typeface="Aptos"/>
                        </a:rPr>
                        <a:t> for IOS</a:t>
                      </a:r>
                    </a:p>
                    <a:p>
                      <a:pPr algn="ctr"/>
                      <a:r>
                        <a:rPr lang="en-GB">
                          <a:solidFill>
                            <a:srgbClr val="000000"/>
                          </a:solidFill>
                          <a:latin typeface="Aptos"/>
                        </a:rPr>
                        <a:t>OR</a:t>
                      </a:r>
                    </a:p>
                    <a:p>
                      <a:pPr algn="ctr"/>
                      <a:r>
                        <a:rPr lang="en-GB">
                          <a:solidFill>
                            <a:srgbClr val="000000"/>
                          </a:solidFill>
                          <a:latin typeface="Aptos"/>
                          <a:hlinkClick r:id="rId7">
                            <a:extLst>
                              <a:ext uri="{A12FA001-AC4F-418D-AE19-62706E023703}">
                                <ahyp:hlinkClr xmlns:ahyp="http://schemas.microsoft.com/office/drawing/2018/hyperlinkcolor" val="tx"/>
                              </a:ext>
                            </a:extLst>
                          </a:hlinkClick>
                        </a:rPr>
                        <a:t>Google Play</a:t>
                      </a:r>
                      <a:r>
                        <a:rPr lang="en-GB">
                          <a:solidFill>
                            <a:srgbClr val="000000"/>
                          </a:solidFill>
                          <a:latin typeface="Aptos"/>
                        </a:rPr>
                        <a:t> for Android</a:t>
                      </a:r>
                      <a:endParaRPr lang="en-US">
                        <a:solidFill>
                          <a:srgbClr val="000000"/>
                        </a:solidFill>
                        <a:latin typeface="Aptos"/>
                      </a:endParaRPr>
                    </a:p>
                  </a:txBody>
                  <a:tcPr/>
                </a:tc>
                <a:tc>
                  <a:txBody>
                    <a:bodyPr/>
                    <a:lstStyle/>
                    <a:p>
                      <a:pPr algn="ctr"/>
                      <a:br>
                        <a:rPr lang="en-US" dirty="0">
                          <a:solidFill>
                            <a:srgbClr val="000000"/>
                          </a:solidFill>
                          <a:latin typeface="Aptos"/>
                        </a:rPr>
                      </a:br>
                      <a:r>
                        <a:rPr lang="en-US" dirty="0">
                          <a:solidFill>
                            <a:srgbClr val="000000"/>
                          </a:solidFill>
                          <a:latin typeface="Aptos"/>
                        </a:rPr>
                        <a:t>Free Of Charge</a:t>
                      </a:r>
                    </a:p>
                  </a:txBody>
                  <a:tcPr/>
                </a:tc>
                <a:extLst>
                  <a:ext uri="{0D108BD9-81ED-4DB2-BD59-A6C34878D82A}">
                    <a16:rowId xmlns:a16="http://schemas.microsoft.com/office/drawing/2014/main" val="3944595412"/>
                  </a:ext>
                </a:extLst>
              </a:tr>
            </a:tbl>
          </a:graphicData>
        </a:graphic>
      </p:graphicFrame>
      <p:pic>
        <p:nvPicPr>
          <p:cNvPr id="6" name="Picture 36" descr="A logo of a company&#10;&#10;AI-generated content may be incorrect.">
            <a:extLst>
              <a:ext uri="{FF2B5EF4-FFF2-40B4-BE49-F238E27FC236}">
                <a16:creationId xmlns:a16="http://schemas.microsoft.com/office/drawing/2014/main" id="{DC900D81-5CD5-10B2-A182-DF292807AB5F}"/>
              </a:ext>
            </a:extLst>
          </p:cNvPr>
          <p:cNvPicPr>
            <a:picLocks noChangeAspect="1"/>
          </p:cNvPicPr>
          <p:nvPr/>
        </p:nvPicPr>
        <p:blipFill>
          <a:blip r:embed="rId8"/>
          <a:srcRect l="19986" t="7265" r="14690" b="7641"/>
          <a:stretch>
            <a:fillRect/>
          </a:stretch>
        </p:blipFill>
        <p:spPr>
          <a:xfrm>
            <a:off x="374138" y="321381"/>
            <a:ext cx="1592590" cy="1277118"/>
          </a:xfrm>
          <a:prstGeom prst="rect">
            <a:avLst/>
          </a:prstGeom>
          <a:noFill/>
          <a:ln cap="flat">
            <a:noFill/>
          </a:ln>
        </p:spPr>
      </p:pic>
      <p:pic>
        <p:nvPicPr>
          <p:cNvPr id="7" name="Picture 6" descr="A cellphone with a logo on it&#10;&#10;AI-generated content may be incorrect.">
            <a:extLst>
              <a:ext uri="{FF2B5EF4-FFF2-40B4-BE49-F238E27FC236}">
                <a16:creationId xmlns:a16="http://schemas.microsoft.com/office/drawing/2014/main" id="{4E59F4D2-64DF-5FAB-6DCC-597E0885E39A}"/>
              </a:ext>
            </a:extLst>
          </p:cNvPr>
          <p:cNvPicPr>
            <a:picLocks noChangeAspect="1"/>
          </p:cNvPicPr>
          <p:nvPr/>
        </p:nvPicPr>
        <p:blipFill>
          <a:blip r:embed="rId9"/>
          <a:stretch>
            <a:fillRect/>
          </a:stretch>
        </p:blipFill>
        <p:spPr>
          <a:xfrm>
            <a:off x="9212612" y="3440794"/>
            <a:ext cx="1737108" cy="902466"/>
          </a:xfrm>
          <a:prstGeom prst="rect">
            <a:avLst/>
          </a:prstGeom>
        </p:spPr>
      </p:pic>
      <p:sp>
        <p:nvSpPr>
          <p:cNvPr id="13" name="TextBox 12">
            <a:extLst>
              <a:ext uri="{FF2B5EF4-FFF2-40B4-BE49-F238E27FC236}">
                <a16:creationId xmlns:a16="http://schemas.microsoft.com/office/drawing/2014/main" id="{36D371D4-50FD-24BA-3DB1-CBDE778C300D}"/>
              </a:ext>
            </a:extLst>
          </p:cNvPr>
          <p:cNvSpPr txBox="1"/>
          <p:nvPr/>
        </p:nvSpPr>
        <p:spPr>
          <a:xfrm>
            <a:off x="10388640" y="6362426"/>
            <a:ext cx="159055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a:solidFill>
                  <a:srgbClr val="000000"/>
                </a:solidFill>
                <a:latin typeface="Aptos"/>
                <a:cs typeface="Segoe UI"/>
              </a:rPr>
              <a:t>(Kalili,J.2025)</a:t>
            </a:r>
            <a:endParaRPr lang="en-US" sz="1050">
              <a:solidFill>
                <a:srgbClr val="000000"/>
              </a:solidFill>
              <a:latin typeface="Aptos"/>
              <a:cs typeface="Segoe UI"/>
            </a:endParaRPr>
          </a:p>
        </p:txBody>
      </p:sp>
    </p:spTree>
    <p:extLst>
      <p:ext uri="{BB962C8B-B14F-4D97-AF65-F5344CB8AC3E}">
        <p14:creationId xmlns:p14="http://schemas.microsoft.com/office/powerpoint/2010/main" val="504705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randombar(horizontal)">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down)">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style.rotation</p:attrName>
                                        </p:attrNameLst>
                                      </p:cBhvr>
                                      <p:tavLst>
                                        <p:tav tm="0">
                                          <p:val>
                                            <p:fltVal val="90"/>
                                          </p:val>
                                        </p:tav>
                                        <p:tav tm="100000">
                                          <p:val>
                                            <p:fltVal val="0"/>
                                          </p:val>
                                        </p:tav>
                                      </p:tavLst>
                                    </p:anim>
                                    <p:animEffect transition="in" filter="fade">
                                      <p:cBhvr>
                                        <p:cTn id="31" dur="1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p:cTn id="36" dur="1000" fill="hold"/>
                                        <p:tgtEl>
                                          <p:spTgt spid="12"/>
                                        </p:tgtEl>
                                        <p:attrNameLst>
                                          <p:attrName>ppt_w</p:attrName>
                                        </p:attrNameLst>
                                      </p:cBhvr>
                                      <p:tavLst>
                                        <p:tav tm="0">
                                          <p:val>
                                            <p:fltVal val="0"/>
                                          </p:val>
                                        </p:tav>
                                        <p:tav tm="100000">
                                          <p:val>
                                            <p:strVal val="#ppt_w"/>
                                          </p:val>
                                        </p:tav>
                                      </p:tavLst>
                                    </p:anim>
                                    <p:anim calcmode="lin" valueType="num">
                                      <p:cBhvr>
                                        <p:cTn id="37" dur="1000" fill="hold"/>
                                        <p:tgtEl>
                                          <p:spTgt spid="12"/>
                                        </p:tgtEl>
                                        <p:attrNameLst>
                                          <p:attrName>ppt_h</p:attrName>
                                        </p:attrNameLst>
                                      </p:cBhvr>
                                      <p:tavLst>
                                        <p:tav tm="0">
                                          <p:val>
                                            <p:fltVal val="0"/>
                                          </p:val>
                                        </p:tav>
                                        <p:tav tm="100000">
                                          <p:val>
                                            <p:strVal val="#ppt_h"/>
                                          </p:val>
                                        </p:tav>
                                      </p:tavLst>
                                    </p:anim>
                                    <p:anim calcmode="lin" valueType="num">
                                      <p:cBhvr>
                                        <p:cTn id="38" dur="1000" fill="hold"/>
                                        <p:tgtEl>
                                          <p:spTgt spid="12"/>
                                        </p:tgtEl>
                                        <p:attrNameLst>
                                          <p:attrName>style.rotation</p:attrName>
                                        </p:attrNameLst>
                                      </p:cBhvr>
                                      <p:tavLst>
                                        <p:tav tm="0">
                                          <p:val>
                                            <p:fltVal val="90"/>
                                          </p:val>
                                        </p:tav>
                                        <p:tav tm="100000">
                                          <p:val>
                                            <p:fltVal val="0"/>
                                          </p:val>
                                        </p:tav>
                                      </p:tavLst>
                                    </p:anim>
                                    <p:animEffect transition="in" filter="fade">
                                      <p:cBhvr>
                                        <p:cTn id="3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B781C-D1E9-68D6-1096-F2EA9C968BB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4CFADDE-8A03-EB37-98FB-0F38A14FC471}"/>
              </a:ext>
            </a:extLst>
          </p:cNvPr>
          <p:cNvSpPr>
            <a:spLocks noGrp="1"/>
          </p:cNvSpPr>
          <p:nvPr>
            <p:ph type="title"/>
          </p:nvPr>
        </p:nvSpPr>
        <p:spPr>
          <a:xfrm>
            <a:off x="1636307" y="173208"/>
            <a:ext cx="5928418" cy="2068463"/>
          </a:xfrm>
        </p:spPr>
        <p:txBody>
          <a:bodyPr>
            <a:noAutofit/>
          </a:bodyPr>
          <a:lstStyle/>
          <a:p>
            <a:pPr>
              <a:lnSpc>
                <a:spcPct val="100000"/>
              </a:lnSpc>
            </a:pPr>
            <a:r>
              <a:rPr lang="en-GB" sz="4800" dirty="0"/>
              <a:t>Introduction of</a:t>
            </a:r>
            <a:br>
              <a:rPr lang="en-GB" sz="4800" dirty="0"/>
            </a:br>
            <a:r>
              <a:rPr lang="en-GB" sz="4800" dirty="0"/>
              <a:t>MS Teams at Sunrise Residential </a:t>
            </a:r>
          </a:p>
        </p:txBody>
      </p:sp>
      <p:pic>
        <p:nvPicPr>
          <p:cNvPr id="5" name="Picture 36" descr="A logo of a company&#10;&#10;AI-generated content may be incorrect.">
            <a:extLst>
              <a:ext uri="{FF2B5EF4-FFF2-40B4-BE49-F238E27FC236}">
                <a16:creationId xmlns:a16="http://schemas.microsoft.com/office/drawing/2014/main" id="{0CBC1260-95CC-1044-AC78-C99E2E76FF0A}"/>
              </a:ext>
            </a:extLst>
          </p:cNvPr>
          <p:cNvPicPr>
            <a:picLocks noChangeAspect="1"/>
          </p:cNvPicPr>
          <p:nvPr/>
        </p:nvPicPr>
        <p:blipFill>
          <a:blip r:embed="rId3"/>
          <a:srcRect l="19986" t="7265" r="14690" b="7641"/>
          <a:stretch>
            <a:fillRect/>
          </a:stretch>
        </p:blipFill>
        <p:spPr>
          <a:xfrm>
            <a:off x="214473" y="440996"/>
            <a:ext cx="1229886" cy="999036"/>
          </a:xfrm>
          <a:prstGeom prst="rect">
            <a:avLst/>
          </a:prstGeom>
          <a:noFill/>
          <a:ln cap="flat">
            <a:noFill/>
          </a:ln>
        </p:spPr>
      </p:pic>
      <p:pic>
        <p:nvPicPr>
          <p:cNvPr id="6" name="Picture 5" descr="A group of people talking on a computer&#10;&#10;AI-generated content may be incorrect.">
            <a:extLst>
              <a:ext uri="{FF2B5EF4-FFF2-40B4-BE49-F238E27FC236}">
                <a16:creationId xmlns:a16="http://schemas.microsoft.com/office/drawing/2014/main" id="{08954422-4444-BD2B-ABC0-63DD312C38E2}"/>
              </a:ext>
            </a:extLst>
          </p:cNvPr>
          <p:cNvPicPr>
            <a:picLocks noChangeAspect="1"/>
          </p:cNvPicPr>
          <p:nvPr/>
        </p:nvPicPr>
        <p:blipFill>
          <a:blip r:embed="rId4"/>
          <a:stretch>
            <a:fillRect/>
          </a:stretch>
        </p:blipFill>
        <p:spPr>
          <a:xfrm>
            <a:off x="8039007" y="173208"/>
            <a:ext cx="3540167" cy="2414532"/>
          </a:xfrm>
          <a:prstGeom prst="rect">
            <a:avLst/>
          </a:prstGeom>
          <a:ln>
            <a:noFill/>
          </a:ln>
          <a:effectLst>
            <a:softEdge rad="112500"/>
          </a:effectLst>
        </p:spPr>
      </p:pic>
      <p:pic>
        <p:nvPicPr>
          <p:cNvPr id="7" name="Picture 6" descr="A screenshot of a computer&#10;&#10;AI-generated content may be incorrect.">
            <a:extLst>
              <a:ext uri="{FF2B5EF4-FFF2-40B4-BE49-F238E27FC236}">
                <a16:creationId xmlns:a16="http://schemas.microsoft.com/office/drawing/2014/main" id="{21900B76-91A2-770B-2B87-C880C03F75E5}"/>
              </a:ext>
            </a:extLst>
          </p:cNvPr>
          <p:cNvPicPr>
            <a:picLocks noChangeAspect="1"/>
          </p:cNvPicPr>
          <p:nvPr/>
        </p:nvPicPr>
        <p:blipFill>
          <a:blip r:embed="rId5"/>
          <a:stretch>
            <a:fillRect/>
          </a:stretch>
        </p:blipFill>
        <p:spPr>
          <a:xfrm>
            <a:off x="441625" y="2783732"/>
            <a:ext cx="3289717" cy="221026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 Placeholder 7">
            <a:extLst>
              <a:ext uri="{FF2B5EF4-FFF2-40B4-BE49-F238E27FC236}">
                <a16:creationId xmlns:a16="http://schemas.microsoft.com/office/drawing/2014/main" id="{91294C22-E207-5359-CBD0-622A4CEC7A3C}"/>
              </a:ext>
            </a:extLst>
          </p:cNvPr>
          <p:cNvSpPr txBox="1">
            <a:spLocks/>
          </p:cNvSpPr>
          <p:nvPr/>
        </p:nvSpPr>
        <p:spPr>
          <a:xfrm>
            <a:off x="4494834" y="3427613"/>
            <a:ext cx="6143962" cy="2208476"/>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000" dirty="0">
                <a:solidFill>
                  <a:schemeClr val="bg1">
                    <a:lumMod val="90000"/>
                    <a:lumOff val="10000"/>
                  </a:schemeClr>
                </a:solidFill>
                <a:ea typeface="+mn-lt"/>
                <a:cs typeface="+mn-lt"/>
              </a:rPr>
              <a:t>  Sunrise plans to implement the latest version of Microsoft Teams will improve communication and collaboration among staff, both on- and off-site. This secure platform will enable efficient sharing of important information and allow external professionals to join meetings when needed. The initiative aims to enhance the quality of care provided to residents.</a:t>
            </a:r>
            <a:endParaRPr lang="en-US" sz="1600" dirty="0">
              <a:solidFill>
                <a:schemeClr val="bg1">
                  <a:lumMod val="90000"/>
                  <a:lumOff val="10000"/>
                </a:schemeClr>
              </a:solidFill>
              <a:ea typeface="+mn-lt"/>
              <a:cs typeface="+mn-lt"/>
            </a:endParaRPr>
          </a:p>
          <a:p>
            <a:pPr algn="just"/>
            <a:endParaRPr lang="en-GB" sz="2000" dirty="0">
              <a:solidFill>
                <a:schemeClr val="bg1">
                  <a:lumMod val="90000"/>
                  <a:lumOff val="10000"/>
                </a:schemeClr>
              </a:solidFill>
              <a:latin typeface="Aptos"/>
              <a:ea typeface="+mn-lt"/>
              <a:cs typeface="+mn-lt"/>
            </a:endParaRPr>
          </a:p>
          <a:p>
            <a:pPr algn="just"/>
            <a:endParaRPr lang="en-GB" sz="2000" dirty="0">
              <a:solidFill>
                <a:schemeClr val="bg1">
                  <a:lumMod val="90000"/>
                  <a:lumOff val="10000"/>
                </a:schemeClr>
              </a:solidFill>
              <a:latin typeface="Aptos"/>
            </a:endParaRPr>
          </a:p>
        </p:txBody>
      </p:sp>
    </p:spTree>
    <p:extLst>
      <p:ext uri="{BB962C8B-B14F-4D97-AF65-F5344CB8AC3E}">
        <p14:creationId xmlns:p14="http://schemas.microsoft.com/office/powerpoint/2010/main" val="24260426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1000" fill="hold"/>
                                        <p:tgtEl>
                                          <p:spTgt spid="3"/>
                                        </p:tgtEl>
                                        <p:attrNameLst>
                                          <p:attrName>ppt_w</p:attrName>
                                        </p:attrNameLst>
                                      </p:cBhvr>
                                      <p:tavLst>
                                        <p:tav tm="0">
                                          <p:val>
                                            <p:fltVal val="0"/>
                                          </p:val>
                                        </p:tav>
                                        <p:tav tm="100000">
                                          <p:val>
                                            <p:strVal val="#ppt_w"/>
                                          </p:val>
                                        </p:tav>
                                      </p:tavLst>
                                    </p:anim>
                                    <p:anim calcmode="lin" valueType="num">
                                      <p:cBhvr>
                                        <p:cTn id="18" dur="1000" fill="hold"/>
                                        <p:tgtEl>
                                          <p:spTgt spid="3"/>
                                        </p:tgtEl>
                                        <p:attrNameLst>
                                          <p:attrName>ppt_h</p:attrName>
                                        </p:attrNameLst>
                                      </p:cBhvr>
                                      <p:tavLst>
                                        <p:tav tm="0">
                                          <p:val>
                                            <p:fltVal val="0"/>
                                          </p:val>
                                        </p:tav>
                                        <p:tav tm="100000">
                                          <p:val>
                                            <p:strVal val="#ppt_h"/>
                                          </p:val>
                                        </p:tav>
                                      </p:tavLst>
                                    </p:anim>
                                    <p:anim calcmode="lin" valueType="num">
                                      <p:cBhvr>
                                        <p:cTn id="19" dur="1000" fill="hold"/>
                                        <p:tgtEl>
                                          <p:spTgt spid="3"/>
                                        </p:tgtEl>
                                        <p:attrNameLst>
                                          <p:attrName>style.rotation</p:attrName>
                                        </p:attrNameLst>
                                      </p:cBhvr>
                                      <p:tavLst>
                                        <p:tav tm="0">
                                          <p:val>
                                            <p:fltVal val="90"/>
                                          </p:val>
                                        </p:tav>
                                        <p:tav tm="100000">
                                          <p:val>
                                            <p:fltVal val="0"/>
                                          </p:val>
                                        </p:tav>
                                      </p:tavLst>
                                    </p:anim>
                                    <p:animEffect transition="in" filter="fade">
                                      <p:cBhvr>
                                        <p:cTn id="20" dur="10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204B0-EE70-DDAC-A54C-EB378B9EE566}"/>
            </a:ext>
          </a:extLst>
        </p:cNvPr>
        <p:cNvGrpSpPr/>
        <p:nvPr/>
      </p:nvGrpSpPr>
      <p:grpSpPr>
        <a:xfrm>
          <a:off x="0" y="0"/>
          <a:ext cx="0" cy="0"/>
          <a:chOff x="0" y="0"/>
          <a:chExt cx="0" cy="0"/>
        </a:xfrm>
      </p:grpSpPr>
      <p:pic>
        <p:nvPicPr>
          <p:cNvPr id="20" name="Picture Placeholder 19" descr="A group of people on a computer screen&#10;&#10;AI-generated content may be incorrect.">
            <a:extLst>
              <a:ext uri="{FF2B5EF4-FFF2-40B4-BE49-F238E27FC236}">
                <a16:creationId xmlns:a16="http://schemas.microsoft.com/office/drawing/2014/main" id="{43B2D00F-10ED-366E-F6B3-993535C8A238}"/>
              </a:ext>
            </a:extLst>
          </p:cNvPr>
          <p:cNvPicPr>
            <a:picLocks noGrp="1" noChangeAspect="1"/>
          </p:cNvPicPr>
          <p:nvPr>
            <p:ph type="pic" sz="quarter" idx="24"/>
          </p:nvPr>
        </p:nvPicPr>
        <p:blipFill>
          <a:blip r:embed="rId2"/>
          <a:srcRect l="21612" r="21612"/>
          <a:stretch/>
        </p:blipFill>
        <p:spPr>
          <a:xfrm>
            <a:off x="1926053" y="1695177"/>
            <a:ext cx="1996768" cy="1841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 Placeholder 4">
            <a:extLst>
              <a:ext uri="{FF2B5EF4-FFF2-40B4-BE49-F238E27FC236}">
                <a16:creationId xmlns:a16="http://schemas.microsoft.com/office/drawing/2014/main" id="{7A8AC52D-D91A-D681-EFCC-36D2FDF1F384}"/>
              </a:ext>
            </a:extLst>
          </p:cNvPr>
          <p:cNvSpPr>
            <a:spLocks noGrp="1"/>
          </p:cNvSpPr>
          <p:nvPr>
            <p:ph type="body" sz="quarter" idx="12"/>
          </p:nvPr>
        </p:nvSpPr>
        <p:spPr>
          <a:xfrm>
            <a:off x="1716099" y="4251888"/>
            <a:ext cx="2199860" cy="1639331"/>
          </a:xfrm>
        </p:spPr>
        <p:txBody>
          <a:bodyPr vert="horz" lIns="0" tIns="0" rIns="0" bIns="0" rtlCol="0" anchor="t">
            <a:noAutofit/>
          </a:bodyPr>
          <a:lstStyle/>
          <a:p>
            <a:pPr marL="285750" indent="-285750" algn="just">
              <a:buFont typeface="Wingdings"/>
              <a:buChar char="v"/>
            </a:pPr>
            <a:r>
              <a:rPr lang="en-GB" dirty="0">
                <a:ea typeface="+mn-lt"/>
                <a:cs typeface="+mn-lt"/>
              </a:rPr>
              <a:t>Virtual team meetings with other professional or with client's family;</a:t>
            </a:r>
            <a:endParaRPr lang="en-US" dirty="0"/>
          </a:p>
          <a:p>
            <a:pPr marL="285750" indent="-285750" algn="just">
              <a:buFont typeface="Wingdings"/>
              <a:buChar char="v"/>
            </a:pPr>
            <a:r>
              <a:rPr lang="en-GB" dirty="0"/>
              <a:t>Flexibility Scheduled.</a:t>
            </a:r>
          </a:p>
          <a:p>
            <a:pPr marL="285750" indent="-285750" algn="just">
              <a:buFont typeface="Wingdings"/>
              <a:buChar char="v"/>
            </a:pPr>
            <a:r>
              <a:rPr lang="en-GB" dirty="0"/>
              <a:t>Join your meeting for any part of the world with access to internet. </a:t>
            </a:r>
          </a:p>
          <a:p>
            <a:pPr marL="285750" indent="-285750" algn="just">
              <a:buFont typeface="Wingdings"/>
              <a:buChar char="v"/>
            </a:pPr>
            <a:endParaRPr lang="en-GB" dirty="0"/>
          </a:p>
        </p:txBody>
      </p:sp>
      <p:sp>
        <p:nvSpPr>
          <p:cNvPr id="4" name="Text Placeholder 3">
            <a:extLst>
              <a:ext uri="{FF2B5EF4-FFF2-40B4-BE49-F238E27FC236}">
                <a16:creationId xmlns:a16="http://schemas.microsoft.com/office/drawing/2014/main" id="{58491BC7-6F0F-A6CA-1663-28183B7452B7}"/>
              </a:ext>
            </a:extLst>
          </p:cNvPr>
          <p:cNvSpPr>
            <a:spLocks noGrp="1"/>
          </p:cNvSpPr>
          <p:nvPr>
            <p:ph type="body" sz="quarter" idx="11"/>
          </p:nvPr>
        </p:nvSpPr>
        <p:spPr>
          <a:xfrm>
            <a:off x="1782360" y="3624593"/>
            <a:ext cx="2199860" cy="448793"/>
          </a:xfrm>
        </p:spPr>
        <p:txBody>
          <a:bodyPr vert="horz" lIns="0" tIns="0" rIns="0" bIns="0" rtlCol="0" anchor="t">
            <a:noAutofit/>
          </a:bodyPr>
          <a:lstStyle/>
          <a:p>
            <a:pPr algn="ctr"/>
            <a:r>
              <a:rPr lang="en-GB">
                <a:ea typeface="+mj-lt"/>
                <a:cs typeface="+mj-lt"/>
              </a:rPr>
              <a:t>Alternative to in-person attendance</a:t>
            </a:r>
            <a:endParaRPr lang="en-US"/>
          </a:p>
        </p:txBody>
      </p:sp>
      <p:sp>
        <p:nvSpPr>
          <p:cNvPr id="6" name="Text Placeholder 5">
            <a:extLst>
              <a:ext uri="{FF2B5EF4-FFF2-40B4-BE49-F238E27FC236}">
                <a16:creationId xmlns:a16="http://schemas.microsoft.com/office/drawing/2014/main" id="{71327A54-F780-B49E-A6E3-D58E4881F4E2}"/>
              </a:ext>
            </a:extLst>
          </p:cNvPr>
          <p:cNvSpPr>
            <a:spLocks noGrp="1"/>
          </p:cNvSpPr>
          <p:nvPr>
            <p:ph type="body" sz="quarter" idx="13"/>
          </p:nvPr>
        </p:nvSpPr>
        <p:spPr>
          <a:xfrm>
            <a:off x="4912554" y="4141453"/>
            <a:ext cx="2139200" cy="1407419"/>
          </a:xfrm>
        </p:spPr>
        <p:txBody>
          <a:bodyPr vert="horz" lIns="0" tIns="0" rIns="0" bIns="0" rtlCol="0" anchor="t">
            <a:noAutofit/>
          </a:bodyPr>
          <a:lstStyle/>
          <a:p>
            <a:pPr marL="285750" indent="-285750" algn="just">
              <a:buFont typeface="Wingdings" panose="020B0604020202020204" pitchFamily="34" charset="0"/>
              <a:buChar char="v"/>
            </a:pPr>
            <a:r>
              <a:rPr lang="en-GB" dirty="0"/>
              <a:t>Share your own screen for training proposes;</a:t>
            </a:r>
          </a:p>
          <a:p>
            <a:pPr marL="285750" indent="-285750" algn="just">
              <a:buFont typeface="Wingdings" panose="020B0604020202020204" pitchFamily="34" charset="0"/>
              <a:buChar char="v"/>
            </a:pPr>
            <a:r>
              <a:rPr lang="en-GB" dirty="0">
                <a:ea typeface="+mn-lt"/>
                <a:cs typeface="+mn-lt"/>
              </a:rPr>
              <a:t>Essential documents like work schedules, private files, and care plans securely.</a:t>
            </a:r>
            <a:endParaRPr lang="en-GB" dirty="0"/>
          </a:p>
          <a:p>
            <a:pPr marL="285750" indent="-285750" algn="just">
              <a:buFont typeface="Wingdings" panose="020B0604020202020204" pitchFamily="34" charset="0"/>
              <a:buChar char="v"/>
            </a:pPr>
            <a:endParaRPr lang="en-GB" dirty="0"/>
          </a:p>
          <a:p>
            <a:pPr marL="285750" indent="-285750" algn="just">
              <a:buFont typeface="Wingdings" panose="020B0604020202020204" pitchFamily="34" charset="0"/>
              <a:buChar char="v"/>
            </a:pPr>
            <a:endParaRPr lang="en-GB" dirty="0"/>
          </a:p>
        </p:txBody>
      </p:sp>
      <p:sp>
        <p:nvSpPr>
          <p:cNvPr id="7" name="Text Placeholder 6">
            <a:extLst>
              <a:ext uri="{FF2B5EF4-FFF2-40B4-BE49-F238E27FC236}">
                <a16:creationId xmlns:a16="http://schemas.microsoft.com/office/drawing/2014/main" id="{3BDD38CF-B504-619D-86B3-286ED179A498}"/>
              </a:ext>
            </a:extLst>
          </p:cNvPr>
          <p:cNvSpPr>
            <a:spLocks noGrp="1"/>
          </p:cNvSpPr>
          <p:nvPr>
            <p:ph type="body" sz="quarter" idx="15"/>
          </p:nvPr>
        </p:nvSpPr>
        <p:spPr>
          <a:xfrm>
            <a:off x="4923598" y="3801289"/>
            <a:ext cx="2128157" cy="205837"/>
          </a:xfrm>
        </p:spPr>
        <p:txBody>
          <a:bodyPr vert="horz" lIns="0" tIns="0" rIns="0" bIns="0" rtlCol="0" anchor="t">
            <a:noAutofit/>
          </a:bodyPr>
          <a:lstStyle/>
          <a:p>
            <a:pPr algn="ctr"/>
            <a:r>
              <a:rPr lang="en-GB" dirty="0">
                <a:ea typeface="+mj-lt"/>
                <a:cs typeface="+mj-lt"/>
              </a:rPr>
              <a:t>Sharing</a:t>
            </a:r>
            <a:endParaRPr lang="en-US" dirty="0"/>
          </a:p>
        </p:txBody>
      </p:sp>
      <p:sp>
        <p:nvSpPr>
          <p:cNvPr id="8" name="Text Placeholder 7">
            <a:extLst>
              <a:ext uri="{FF2B5EF4-FFF2-40B4-BE49-F238E27FC236}">
                <a16:creationId xmlns:a16="http://schemas.microsoft.com/office/drawing/2014/main" id="{39A03C08-36CF-734A-E5A0-0283D005783D}"/>
              </a:ext>
            </a:extLst>
          </p:cNvPr>
          <p:cNvSpPr>
            <a:spLocks noGrp="1"/>
          </p:cNvSpPr>
          <p:nvPr>
            <p:ph type="body" sz="quarter" idx="16"/>
          </p:nvPr>
        </p:nvSpPr>
        <p:spPr>
          <a:xfrm>
            <a:off x="8312305" y="4229802"/>
            <a:ext cx="2129245" cy="1407417"/>
          </a:xfrm>
        </p:spPr>
        <p:txBody>
          <a:bodyPr vert="horz" lIns="0" tIns="0" rIns="0" bIns="0" rtlCol="0" anchor="t">
            <a:noAutofit/>
          </a:bodyPr>
          <a:lstStyle/>
          <a:p>
            <a:pPr marL="285750" indent="-285750">
              <a:buFont typeface="Wingdings" panose="020B0604020202020204" pitchFamily="34" charset="0"/>
              <a:buChar char="v"/>
            </a:pPr>
            <a:r>
              <a:rPr lang="en-GB" dirty="0"/>
              <a:t>Ordering of necessary supplies;</a:t>
            </a:r>
          </a:p>
          <a:p>
            <a:pPr marL="285750" indent="-285750">
              <a:buFont typeface="Wingdings" panose="020B0604020202020204" pitchFamily="34" charset="0"/>
              <a:buChar char="v"/>
            </a:pPr>
            <a:r>
              <a:rPr lang="en-GB" dirty="0"/>
              <a:t>Interactive schedule;</a:t>
            </a:r>
          </a:p>
          <a:p>
            <a:pPr marL="285750" indent="-285750">
              <a:buFont typeface="Wingdings" panose="020B0604020202020204" pitchFamily="34" charset="0"/>
              <a:buChar char="v"/>
            </a:pPr>
            <a:r>
              <a:rPr lang="en-GB" dirty="0"/>
              <a:t>Interactive group messaging.</a:t>
            </a:r>
          </a:p>
          <a:p>
            <a:pPr marL="285750" indent="-285750">
              <a:buFont typeface="Wingdings" panose="020B0604020202020204" pitchFamily="34" charset="0"/>
              <a:buChar char="v"/>
            </a:pPr>
            <a:endParaRPr lang="en-GB" dirty="0"/>
          </a:p>
        </p:txBody>
      </p:sp>
      <p:sp>
        <p:nvSpPr>
          <p:cNvPr id="15" name="Text Placeholder 14">
            <a:extLst>
              <a:ext uri="{FF2B5EF4-FFF2-40B4-BE49-F238E27FC236}">
                <a16:creationId xmlns:a16="http://schemas.microsoft.com/office/drawing/2014/main" id="{37A1B44A-7C28-4A1F-D08E-3E56A418DDBD}"/>
              </a:ext>
            </a:extLst>
          </p:cNvPr>
          <p:cNvSpPr>
            <a:spLocks noGrp="1"/>
          </p:cNvSpPr>
          <p:nvPr>
            <p:ph type="body" sz="quarter" idx="31"/>
          </p:nvPr>
        </p:nvSpPr>
        <p:spPr>
          <a:xfrm>
            <a:off x="8312305" y="3845464"/>
            <a:ext cx="2129245" cy="205837"/>
          </a:xfrm>
        </p:spPr>
        <p:txBody>
          <a:bodyPr vert="horz" lIns="0" tIns="0" rIns="0" bIns="0" rtlCol="0" anchor="t">
            <a:noAutofit/>
          </a:bodyPr>
          <a:lstStyle/>
          <a:p>
            <a:pPr algn="ctr"/>
            <a:r>
              <a:rPr lang="en-GB" dirty="0"/>
              <a:t>Admin Work</a:t>
            </a:r>
            <a:endParaRPr lang="en-US" dirty="0"/>
          </a:p>
        </p:txBody>
      </p:sp>
      <p:pic>
        <p:nvPicPr>
          <p:cNvPr id="21" name="Picture Placeholder 20" descr="A screenshot of a computer&#10;&#10;AI-generated content may be incorrect.">
            <a:extLst>
              <a:ext uri="{FF2B5EF4-FFF2-40B4-BE49-F238E27FC236}">
                <a16:creationId xmlns:a16="http://schemas.microsoft.com/office/drawing/2014/main" id="{D11E4AD2-5D49-47E0-00E4-0A9BD05C7189}"/>
              </a:ext>
            </a:extLst>
          </p:cNvPr>
          <p:cNvPicPr>
            <a:picLocks noGrp="1" noChangeAspect="1"/>
          </p:cNvPicPr>
          <p:nvPr>
            <p:ph type="pic" sz="quarter" idx="27"/>
          </p:nvPr>
        </p:nvPicPr>
        <p:blipFill>
          <a:blip r:embed="rId3"/>
          <a:srcRect l="15081" r="15081"/>
          <a:stretch/>
        </p:blipFill>
        <p:spPr>
          <a:xfrm>
            <a:off x="4923598" y="1795687"/>
            <a:ext cx="1875289" cy="18313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2">
            <a:extLst>
              <a:ext uri="{FF2B5EF4-FFF2-40B4-BE49-F238E27FC236}">
                <a16:creationId xmlns:a16="http://schemas.microsoft.com/office/drawing/2014/main" id="{659C8246-42EE-881D-C9ED-4436B598C1E8}"/>
              </a:ext>
            </a:extLst>
          </p:cNvPr>
          <p:cNvSpPr txBox="1">
            <a:spLocks/>
          </p:cNvSpPr>
          <p:nvPr/>
        </p:nvSpPr>
        <p:spPr>
          <a:xfrm>
            <a:off x="1462346" y="220658"/>
            <a:ext cx="6339546" cy="1400802"/>
          </a:xfrm>
          <a:prstGeom prst="rect">
            <a:avLst/>
          </a:prstGeom>
        </p:spPr>
        <p:txBody>
          <a:bodyPr vert="horz" lIns="0" tIns="0" rIns="0" bIns="0" rtlCol="0" anchor="b" anchorCtr="0">
            <a:normAutofit fontScale="97500" lnSpcReduction="10000"/>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300" dirty="0"/>
              <a:t>Using MS Teams at Sunrise Residential</a:t>
            </a:r>
            <a:endParaRPr lang="en-US" dirty="0"/>
          </a:p>
        </p:txBody>
      </p:sp>
      <p:pic>
        <p:nvPicPr>
          <p:cNvPr id="18" name="Picture 36" descr="A logo of a company&#10;&#10;AI-generated content may be incorrect.">
            <a:extLst>
              <a:ext uri="{FF2B5EF4-FFF2-40B4-BE49-F238E27FC236}">
                <a16:creationId xmlns:a16="http://schemas.microsoft.com/office/drawing/2014/main" id="{9D765DB9-3AC7-E3FE-3F7F-DB5688878D27}"/>
              </a:ext>
            </a:extLst>
          </p:cNvPr>
          <p:cNvPicPr>
            <a:picLocks noChangeAspect="1"/>
          </p:cNvPicPr>
          <p:nvPr/>
        </p:nvPicPr>
        <p:blipFill>
          <a:blip r:embed="rId4"/>
          <a:srcRect l="19986" t="7265" r="14690" b="7641"/>
          <a:stretch>
            <a:fillRect/>
          </a:stretch>
        </p:blipFill>
        <p:spPr>
          <a:xfrm>
            <a:off x="232834" y="422635"/>
            <a:ext cx="1229886" cy="999036"/>
          </a:xfrm>
          <a:prstGeom prst="rect">
            <a:avLst/>
          </a:prstGeom>
          <a:noFill/>
          <a:ln cap="flat">
            <a:noFill/>
          </a:ln>
        </p:spPr>
      </p:pic>
      <p:pic>
        <p:nvPicPr>
          <p:cNvPr id="25" name="Picture Placeholder 24" descr="A screenshot of a computer&#10;&#10;AI-generated content may be incorrect.">
            <a:extLst>
              <a:ext uri="{FF2B5EF4-FFF2-40B4-BE49-F238E27FC236}">
                <a16:creationId xmlns:a16="http://schemas.microsoft.com/office/drawing/2014/main" id="{C835F433-38A9-0F84-3A1C-3F64403961CC}"/>
              </a:ext>
            </a:extLst>
          </p:cNvPr>
          <p:cNvPicPr>
            <a:picLocks noGrp="1" noChangeAspect="1"/>
          </p:cNvPicPr>
          <p:nvPr>
            <p:ph type="pic" sz="quarter" idx="30"/>
          </p:nvPr>
        </p:nvPicPr>
        <p:blipFill>
          <a:blip r:embed="rId5"/>
          <a:srcRect l="209" t="-405" r="-419" b="1035"/>
          <a:stretch>
            <a:fillRect/>
          </a:stretch>
        </p:blipFill>
        <p:spPr>
          <a:xfrm>
            <a:off x="7808964" y="1795687"/>
            <a:ext cx="2886524" cy="18264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7" name="Text Placeholder 14">
            <a:extLst>
              <a:ext uri="{FF2B5EF4-FFF2-40B4-BE49-F238E27FC236}">
                <a16:creationId xmlns:a16="http://schemas.microsoft.com/office/drawing/2014/main" id="{9BE58C48-4CE8-9597-2C40-732181599CA1}"/>
              </a:ext>
            </a:extLst>
          </p:cNvPr>
          <p:cNvSpPr txBox="1">
            <a:spLocks/>
          </p:cNvSpPr>
          <p:nvPr/>
        </p:nvSpPr>
        <p:spPr>
          <a:xfrm>
            <a:off x="10695488" y="6526821"/>
            <a:ext cx="1499767" cy="216881"/>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400">
                <a:latin typeface="Aptos"/>
              </a:rPr>
              <a:t>NHS UK, 2025</a:t>
            </a:r>
          </a:p>
        </p:txBody>
      </p:sp>
    </p:spTree>
    <p:extLst>
      <p:ext uri="{BB962C8B-B14F-4D97-AF65-F5344CB8AC3E}">
        <p14:creationId xmlns:p14="http://schemas.microsoft.com/office/powerpoint/2010/main" val="3915614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fade">
                                      <p:cBhvr>
                                        <p:cTn id="24" dur="500"/>
                                        <p:tgtEl>
                                          <p:spTgt spid="5">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fade">
                                      <p:cBhvr>
                                        <p:cTn id="29" dur="500"/>
                                        <p:tgtEl>
                                          <p:spTgt spid="5">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fade">
                                      <p:cBhvr>
                                        <p:cTn id="34" dur="500"/>
                                        <p:tgtEl>
                                          <p:spTgt spid="5">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1000"/>
                                        <p:tgtEl>
                                          <p:spTgt spid="7">
                                            <p:txEl>
                                              <p:pRg st="0" end="0"/>
                                            </p:txEl>
                                          </p:spTgt>
                                        </p:tgtEl>
                                      </p:cBhvr>
                                    </p:animEffect>
                                    <p:anim calcmode="lin" valueType="num">
                                      <p:cBhvr>
                                        <p:cTn id="4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1000"/>
                                        <p:tgtEl>
                                          <p:spTgt spid="21"/>
                                        </p:tgtEl>
                                      </p:cBhvr>
                                    </p:animEffect>
                                    <p:anim calcmode="lin" valueType="num">
                                      <p:cBhvr>
                                        <p:cTn id="45" dur="1000" fill="hold"/>
                                        <p:tgtEl>
                                          <p:spTgt spid="21"/>
                                        </p:tgtEl>
                                        <p:attrNameLst>
                                          <p:attrName>ppt_x</p:attrName>
                                        </p:attrNameLst>
                                      </p:cBhvr>
                                      <p:tavLst>
                                        <p:tav tm="0">
                                          <p:val>
                                            <p:strVal val="#ppt_x"/>
                                          </p:val>
                                        </p:tav>
                                        <p:tav tm="100000">
                                          <p:val>
                                            <p:strVal val="#ppt_x"/>
                                          </p:val>
                                        </p:tav>
                                      </p:tavLst>
                                    </p:anim>
                                    <p:anim calcmode="lin" valueType="num">
                                      <p:cBhvr>
                                        <p:cTn id="4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animEffect transition="in" filter="fade">
                                      <p:cBhvr>
                                        <p:cTn id="51" dur="500"/>
                                        <p:tgtEl>
                                          <p:spTgt spid="6">
                                            <p:txEl>
                                              <p:pRg st="0" end="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6">
                                            <p:txEl>
                                              <p:pRg st="1" end="1"/>
                                            </p:txEl>
                                          </p:spTgt>
                                        </p:tgtEl>
                                        <p:attrNameLst>
                                          <p:attrName>style.visibility</p:attrName>
                                        </p:attrNameLst>
                                      </p:cBhvr>
                                      <p:to>
                                        <p:strVal val="visible"/>
                                      </p:to>
                                    </p:set>
                                    <p:animEffect transition="in" filter="fade">
                                      <p:cBhvr>
                                        <p:cTn id="56" dur="500"/>
                                        <p:tgtEl>
                                          <p:spTgt spid="6">
                                            <p:txEl>
                                              <p:pRg st="1" end="1"/>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xEl>
                                              <p:pRg st="0" end="0"/>
                                            </p:txEl>
                                          </p:spTgt>
                                        </p:tgtEl>
                                        <p:attrNameLst>
                                          <p:attrName>style.visibility</p:attrName>
                                        </p:attrNameLst>
                                      </p:cBhvr>
                                      <p:to>
                                        <p:strVal val="visible"/>
                                      </p:to>
                                    </p:set>
                                    <p:animEffect transition="in" filter="fade">
                                      <p:cBhvr>
                                        <p:cTn id="61" dur="1000"/>
                                        <p:tgtEl>
                                          <p:spTgt spid="15">
                                            <p:txEl>
                                              <p:pRg st="0" end="0"/>
                                            </p:txEl>
                                          </p:spTgt>
                                        </p:tgtEl>
                                      </p:cBhvr>
                                    </p:animEffect>
                                    <p:anim calcmode="lin" valueType="num">
                                      <p:cBhvr>
                                        <p:cTn id="62"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15">
                                            <p:txEl>
                                              <p:pRg st="0" end="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25"/>
                                        </p:tgtEl>
                                        <p:attrNameLst>
                                          <p:attrName>style.visibility</p:attrName>
                                        </p:attrNameLst>
                                      </p:cBhvr>
                                      <p:to>
                                        <p:strVal val="visible"/>
                                      </p:to>
                                    </p:set>
                                    <p:animEffect transition="in" filter="fade">
                                      <p:cBhvr>
                                        <p:cTn id="66" dur="1000"/>
                                        <p:tgtEl>
                                          <p:spTgt spid="25"/>
                                        </p:tgtEl>
                                      </p:cBhvr>
                                    </p:animEffect>
                                    <p:anim calcmode="lin" valueType="num">
                                      <p:cBhvr>
                                        <p:cTn id="67" dur="1000" fill="hold"/>
                                        <p:tgtEl>
                                          <p:spTgt spid="25"/>
                                        </p:tgtEl>
                                        <p:attrNameLst>
                                          <p:attrName>ppt_x</p:attrName>
                                        </p:attrNameLst>
                                      </p:cBhvr>
                                      <p:tavLst>
                                        <p:tav tm="0">
                                          <p:val>
                                            <p:strVal val="#ppt_x"/>
                                          </p:val>
                                        </p:tav>
                                        <p:tav tm="100000">
                                          <p:val>
                                            <p:strVal val="#ppt_x"/>
                                          </p:val>
                                        </p:tav>
                                      </p:tavLst>
                                    </p:anim>
                                    <p:anim calcmode="lin" valueType="num">
                                      <p:cBhvr>
                                        <p:cTn id="68"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8">
                                            <p:txEl>
                                              <p:pRg st="0" end="0"/>
                                            </p:txEl>
                                          </p:spTgt>
                                        </p:tgtEl>
                                        <p:attrNameLst>
                                          <p:attrName>style.visibility</p:attrName>
                                        </p:attrNameLst>
                                      </p:cBhvr>
                                      <p:to>
                                        <p:strVal val="visible"/>
                                      </p:to>
                                    </p:set>
                                    <p:animEffect transition="in" filter="fade">
                                      <p:cBhvr>
                                        <p:cTn id="73" dur="500"/>
                                        <p:tgtEl>
                                          <p:spTgt spid="8">
                                            <p:txEl>
                                              <p:pRg st="0" end="0"/>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8">
                                            <p:txEl>
                                              <p:pRg st="1" end="1"/>
                                            </p:txEl>
                                          </p:spTgt>
                                        </p:tgtEl>
                                        <p:attrNameLst>
                                          <p:attrName>style.visibility</p:attrName>
                                        </p:attrNameLst>
                                      </p:cBhvr>
                                      <p:to>
                                        <p:strVal val="visible"/>
                                      </p:to>
                                    </p:set>
                                    <p:animEffect transition="in" filter="fade">
                                      <p:cBhvr>
                                        <p:cTn id="78" dur="500"/>
                                        <p:tgtEl>
                                          <p:spTgt spid="8">
                                            <p:txEl>
                                              <p:pRg st="1" end="1"/>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8">
                                            <p:txEl>
                                              <p:pRg st="2" end="2"/>
                                            </p:txEl>
                                          </p:spTgt>
                                        </p:tgtEl>
                                        <p:attrNameLst>
                                          <p:attrName>style.visibility</p:attrName>
                                        </p:attrNameLst>
                                      </p:cBhvr>
                                      <p:to>
                                        <p:strVal val="visible"/>
                                      </p:to>
                                    </p:set>
                                    <p:animEffect transition="in" filter="fade">
                                      <p:cBhvr>
                                        <p:cTn id="83"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6" grpId="0" build="p"/>
      <p:bldP spid="7" grpId="0" build="p"/>
      <p:bldP spid="8" grpId="0" build="p"/>
      <p:bldP spid="15"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9DED7-DC3F-7269-F2F1-F2939C796C5C}"/>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D81BE6D1-3ED5-8F52-5E0B-81077D80371D}"/>
              </a:ext>
            </a:extLst>
          </p:cNvPr>
          <p:cNvSpPr txBox="1">
            <a:spLocks/>
          </p:cNvSpPr>
          <p:nvPr/>
        </p:nvSpPr>
        <p:spPr>
          <a:xfrm>
            <a:off x="5541532" y="2546284"/>
            <a:ext cx="844008" cy="1088261"/>
          </a:xfrm>
          <a:prstGeom prst="rect">
            <a:avLst/>
          </a:prstGeom>
          <a:noFill/>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6600">
                <a:solidFill>
                  <a:srgbClr val="E9B907"/>
                </a:solidFill>
              </a:rPr>
              <a:t>&amp;</a:t>
            </a:r>
          </a:p>
        </p:txBody>
      </p:sp>
      <p:graphicFrame>
        <p:nvGraphicFramePr>
          <p:cNvPr id="219" name="Diagram 218">
            <a:extLst>
              <a:ext uri="{FF2B5EF4-FFF2-40B4-BE49-F238E27FC236}">
                <a16:creationId xmlns:a16="http://schemas.microsoft.com/office/drawing/2014/main" id="{CBEB45A6-53C8-418E-7757-E2B805074DDD}"/>
              </a:ext>
            </a:extLst>
          </p:cNvPr>
          <p:cNvGraphicFramePr/>
          <p:nvPr>
            <p:extLst>
              <p:ext uri="{D42A27DB-BD31-4B8C-83A1-F6EECF244321}">
                <p14:modId xmlns:p14="http://schemas.microsoft.com/office/powerpoint/2010/main" val="3597293084"/>
              </p:ext>
            </p:extLst>
          </p:nvPr>
        </p:nvGraphicFramePr>
        <p:xfrm>
          <a:off x="734192" y="-1016306"/>
          <a:ext cx="10236504" cy="5016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65" name="Diagram 1664">
            <a:extLst>
              <a:ext uri="{FF2B5EF4-FFF2-40B4-BE49-F238E27FC236}">
                <a16:creationId xmlns:a16="http://schemas.microsoft.com/office/drawing/2014/main" id="{8A42EA35-CAB4-BF02-743C-FD6C89F4F9D3}"/>
              </a:ext>
            </a:extLst>
          </p:cNvPr>
          <p:cNvGraphicFramePr/>
          <p:nvPr>
            <p:extLst>
              <p:ext uri="{D42A27DB-BD31-4B8C-83A1-F6EECF244321}">
                <p14:modId xmlns:p14="http://schemas.microsoft.com/office/powerpoint/2010/main" val="3674639634"/>
              </p:ext>
            </p:extLst>
          </p:nvPr>
        </p:nvGraphicFramePr>
        <p:xfrm>
          <a:off x="2651764" y="3633041"/>
          <a:ext cx="6509797" cy="2565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751" name="Picture 1750">
            <a:extLst>
              <a:ext uri="{FF2B5EF4-FFF2-40B4-BE49-F238E27FC236}">
                <a16:creationId xmlns:a16="http://schemas.microsoft.com/office/drawing/2014/main" id="{300370D2-85B7-706B-DCF9-0C84FD8A5145}"/>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imgEffect>
                  </a14:imgLayer>
                </a14:imgProps>
              </a:ext>
            </a:extLst>
          </a:blip>
          <a:srcRect l="-1160" t="543" r="1449" b="-1087"/>
          <a:stretch>
            <a:fillRect/>
          </a:stretch>
        </p:blipFill>
        <p:spPr>
          <a:xfrm>
            <a:off x="132807" y="4246"/>
            <a:ext cx="2457349" cy="1322718"/>
          </a:xfrm>
          <a:prstGeom prst="rect">
            <a:avLst/>
          </a:prstGeom>
        </p:spPr>
      </p:pic>
      <p:pic>
        <p:nvPicPr>
          <p:cNvPr id="1772" name="Picture 1771" descr="Homer Simpson | Fictional Characters Wiki | Fandom">
            <a:extLst>
              <a:ext uri="{FF2B5EF4-FFF2-40B4-BE49-F238E27FC236}">
                <a16:creationId xmlns:a16="http://schemas.microsoft.com/office/drawing/2014/main" id="{2AFBFDBE-A903-4722-C383-4290E8D7ECC2}"/>
              </a:ext>
            </a:extLst>
          </p:cNvPr>
          <p:cNvPicPr>
            <a:picLocks noChangeAspect="1"/>
          </p:cNvPicPr>
          <p:nvPr/>
        </p:nvPicPr>
        <p:blipFill>
          <a:blip r:embed="rId15"/>
          <a:stretch>
            <a:fillRect/>
          </a:stretch>
        </p:blipFill>
        <p:spPr>
          <a:xfrm flipH="1">
            <a:off x="9133908" y="4416849"/>
            <a:ext cx="1006782" cy="1781749"/>
          </a:xfrm>
          <a:prstGeom prst="rect">
            <a:avLst/>
          </a:prstGeom>
        </p:spPr>
      </p:pic>
      <p:sp>
        <p:nvSpPr>
          <p:cNvPr id="1825" name="TextBox 1824">
            <a:extLst>
              <a:ext uri="{FF2B5EF4-FFF2-40B4-BE49-F238E27FC236}">
                <a16:creationId xmlns:a16="http://schemas.microsoft.com/office/drawing/2014/main" id="{99ABDB60-441F-5692-9174-2AFF1E4A1B95}"/>
              </a:ext>
            </a:extLst>
          </p:cNvPr>
          <p:cNvSpPr txBox="1"/>
          <p:nvPr/>
        </p:nvSpPr>
        <p:spPr>
          <a:xfrm>
            <a:off x="9374848" y="6465091"/>
            <a:ext cx="263273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rgbClr val="000000"/>
                </a:solidFill>
              </a:rPr>
              <a:t>(NHS,2025;  ZIRO,2025 &amp; Microsoft 2025)</a:t>
            </a:r>
          </a:p>
        </p:txBody>
      </p:sp>
      <p:pic>
        <p:nvPicPr>
          <p:cNvPr id="2023" name="Picture 36" descr="A logo of a company&#10;&#10;AI-generated content may be incorrect.">
            <a:extLst>
              <a:ext uri="{FF2B5EF4-FFF2-40B4-BE49-F238E27FC236}">
                <a16:creationId xmlns:a16="http://schemas.microsoft.com/office/drawing/2014/main" id="{861D5518-8413-D24E-DA60-CA113C73263F}"/>
              </a:ext>
            </a:extLst>
          </p:cNvPr>
          <p:cNvPicPr>
            <a:picLocks noChangeAspect="1"/>
          </p:cNvPicPr>
          <p:nvPr/>
        </p:nvPicPr>
        <p:blipFill>
          <a:blip r:embed="rId16"/>
          <a:srcRect l="19986" t="7265" r="14690" b="7641"/>
          <a:stretch>
            <a:fillRect/>
          </a:stretch>
        </p:blipFill>
        <p:spPr>
          <a:xfrm>
            <a:off x="9138135" y="652153"/>
            <a:ext cx="1037091" cy="842963"/>
          </a:xfrm>
          <a:prstGeom prst="rect">
            <a:avLst/>
          </a:prstGeom>
          <a:noFill/>
          <a:ln cap="flat">
            <a:noFill/>
          </a:ln>
        </p:spPr>
      </p:pic>
    </p:spTree>
    <p:extLst>
      <p:ext uri="{BB962C8B-B14F-4D97-AF65-F5344CB8AC3E}">
        <p14:creationId xmlns:p14="http://schemas.microsoft.com/office/powerpoint/2010/main" val="3981262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024E-CA23-05BA-84BB-6B7B3EE273FA}"/>
              </a:ext>
            </a:extLst>
          </p:cNvPr>
          <p:cNvSpPr>
            <a:spLocks noGrp="1"/>
          </p:cNvSpPr>
          <p:nvPr>
            <p:ph type="title"/>
          </p:nvPr>
        </p:nvSpPr>
        <p:spPr>
          <a:xfrm>
            <a:off x="3735138" y="429208"/>
            <a:ext cx="6474657" cy="1106622"/>
          </a:xfrm>
        </p:spPr>
        <p:txBody>
          <a:bodyPr anchor="b">
            <a:normAutofit fontScale="90000"/>
          </a:bodyPr>
          <a:lstStyle/>
          <a:p>
            <a:r>
              <a:rPr lang="en-GB" dirty="0"/>
              <a:t>Digital Safety</a:t>
            </a:r>
            <a:r>
              <a:rPr lang="en-GB"/>
              <a:t> with MS Word &amp; MS Teams</a:t>
            </a:r>
            <a:endParaRPr lang="en-GB" dirty="0"/>
          </a:p>
        </p:txBody>
      </p:sp>
      <p:sp>
        <p:nvSpPr>
          <p:cNvPr id="9" name="Text Placeholder 3">
            <a:extLst>
              <a:ext uri="{FF2B5EF4-FFF2-40B4-BE49-F238E27FC236}">
                <a16:creationId xmlns:a16="http://schemas.microsoft.com/office/drawing/2014/main" id="{9DF4D50B-BC9A-E3E7-199E-D2AADB0D3D49}"/>
              </a:ext>
            </a:extLst>
          </p:cNvPr>
          <p:cNvSpPr>
            <a:spLocks noGrp="1"/>
          </p:cNvSpPr>
          <p:nvPr>
            <p:ph type="body" sz="quarter" idx="11"/>
          </p:nvPr>
        </p:nvSpPr>
        <p:spPr>
          <a:xfrm>
            <a:off x="961679" y="2289363"/>
            <a:ext cx="4777192" cy="3151285"/>
          </a:xfrm>
        </p:spPr>
        <p:txBody>
          <a:bodyPr vert="horz" lIns="0" tIns="0" rIns="0" bIns="0" rtlCol="0" anchor="t">
            <a:noAutofit/>
          </a:bodyPr>
          <a:lstStyle/>
          <a:p>
            <a:pPr marL="285750" indent="-285750" algn="just">
              <a:buChar char="•"/>
            </a:pPr>
            <a:r>
              <a:rPr lang="en-GB" sz="1400" b="1" dirty="0">
                <a:latin typeface="Aptos"/>
                <a:cs typeface="Arial"/>
              </a:rPr>
              <a:t>Protected View</a:t>
            </a:r>
            <a:r>
              <a:rPr lang="en-GB" sz="1400" dirty="0">
                <a:latin typeface="Aptos"/>
                <a:cs typeface="Arial"/>
              </a:rPr>
              <a:t>: Opens documents from potentially unsafe locations (e.g., email attachments or web downloads) in read-only mode to prevent malicious code execution.</a:t>
            </a:r>
            <a:endParaRPr lang="en-US" dirty="0"/>
          </a:p>
          <a:p>
            <a:pPr marL="285750" indent="-285750" algn="just">
              <a:buChar char="•"/>
            </a:pPr>
            <a:r>
              <a:rPr lang="en-GB" sz="1400" b="1" dirty="0">
                <a:latin typeface="Aptos"/>
                <a:cs typeface="Arial"/>
              </a:rPr>
              <a:t>Information Rights Management (IRM)</a:t>
            </a:r>
            <a:r>
              <a:rPr lang="en-GB" sz="1400" dirty="0">
                <a:latin typeface="Aptos"/>
                <a:cs typeface="Arial"/>
              </a:rPr>
              <a:t>: Allows users to restrict access, copying, editing, and printing of sensitive documents.</a:t>
            </a:r>
          </a:p>
          <a:p>
            <a:pPr marL="285750" indent="-285750" algn="just">
              <a:buChar char="•"/>
            </a:pPr>
            <a:r>
              <a:rPr lang="en-GB" sz="1400" b="1" dirty="0">
                <a:latin typeface="Aptos"/>
                <a:cs typeface="Arial"/>
              </a:rPr>
              <a:t>Auto-Recovery and Document Encryption</a:t>
            </a:r>
            <a:r>
              <a:rPr lang="en-GB" sz="1400" dirty="0">
                <a:latin typeface="Aptos"/>
                <a:cs typeface="Arial"/>
              </a:rPr>
              <a:t>: Ensures unsaved work is not lost and documents can be encrypted with a password.</a:t>
            </a:r>
          </a:p>
          <a:p>
            <a:pPr marL="285750" indent="-285750" algn="just">
              <a:buChar char="•"/>
            </a:pPr>
            <a:r>
              <a:rPr lang="en-GB" sz="1400" b="1" dirty="0">
                <a:latin typeface="Aptos"/>
                <a:cs typeface="Arial"/>
              </a:rPr>
              <a:t>Cloud Integration with OneDrive</a:t>
            </a:r>
            <a:r>
              <a:rPr lang="en-GB" sz="1400" dirty="0">
                <a:latin typeface="Aptos"/>
                <a:cs typeface="Arial"/>
              </a:rPr>
              <a:t>: Files stored on OneDrive benefit from Microsoft's cloud security infrastructure, including two-factor authentication</a:t>
            </a:r>
            <a:endParaRPr lang="en-US" sz="1800" dirty="0">
              <a:latin typeface="Aptos"/>
            </a:endParaRPr>
          </a:p>
          <a:p>
            <a:endParaRPr lang="en-US" sz="1800" dirty="0">
              <a:latin typeface="Aptos"/>
            </a:endParaRPr>
          </a:p>
        </p:txBody>
      </p:sp>
      <p:sp>
        <p:nvSpPr>
          <p:cNvPr id="4" name="Text Placeholder 3">
            <a:extLst>
              <a:ext uri="{FF2B5EF4-FFF2-40B4-BE49-F238E27FC236}">
                <a16:creationId xmlns:a16="http://schemas.microsoft.com/office/drawing/2014/main" id="{1CB9032E-7B5E-31A3-B02F-8947475EE059}"/>
              </a:ext>
            </a:extLst>
          </p:cNvPr>
          <p:cNvSpPr txBox="1">
            <a:spLocks/>
          </p:cNvSpPr>
          <p:nvPr/>
        </p:nvSpPr>
        <p:spPr>
          <a:xfrm>
            <a:off x="6274976" y="2285691"/>
            <a:ext cx="5524836" cy="3261719"/>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GB" sz="1400" b="1" dirty="0">
                <a:latin typeface="Aptos"/>
                <a:cs typeface="Arial"/>
              </a:rPr>
              <a:t>End-to-End Encryption (E2EE)</a:t>
            </a:r>
            <a:r>
              <a:rPr lang="en-GB" sz="1400" dirty="0">
                <a:latin typeface="Aptos"/>
                <a:cs typeface="Arial"/>
              </a:rPr>
              <a:t>: Available for one-to-one calls, ensuring data is encrypted during transmission.</a:t>
            </a:r>
          </a:p>
          <a:p>
            <a:pPr marL="285750" indent="-285750" algn="just">
              <a:buFont typeface="Arial" panose="020B0604020202020204" pitchFamily="34" charset="0"/>
              <a:buChar char="•"/>
            </a:pPr>
            <a:r>
              <a:rPr lang="en-GB" sz="1400" b="1" dirty="0">
                <a:latin typeface="Aptos"/>
                <a:cs typeface="Arial"/>
              </a:rPr>
              <a:t>Multi-Factor Authentication (MFA)</a:t>
            </a:r>
            <a:r>
              <a:rPr lang="en-GB" sz="1400" dirty="0">
                <a:latin typeface="Aptos"/>
                <a:cs typeface="Arial"/>
              </a:rPr>
              <a:t>: Requires users to verify identity through additional steps, enhancing login security.</a:t>
            </a:r>
            <a:endParaRPr lang="en-GB" dirty="0">
              <a:latin typeface="Aptos"/>
              <a:cs typeface="Arial"/>
            </a:endParaRPr>
          </a:p>
          <a:p>
            <a:pPr marL="285750" indent="-285750" algn="just">
              <a:buFont typeface="Arial" panose="020B0604020202020204" pitchFamily="34" charset="0"/>
              <a:buChar char="•"/>
            </a:pPr>
            <a:r>
              <a:rPr lang="en-GB" sz="1400" b="1" dirty="0">
                <a:latin typeface="Aptos"/>
                <a:cs typeface="Arial"/>
              </a:rPr>
              <a:t>Data Loss Prevention (DLP)</a:t>
            </a:r>
            <a:r>
              <a:rPr lang="en-GB" sz="1400" dirty="0">
                <a:latin typeface="Aptos"/>
                <a:cs typeface="Arial"/>
              </a:rPr>
              <a:t>: Helps prevent sensitive information from being shared inappropriately within chats and messages.</a:t>
            </a:r>
          </a:p>
          <a:p>
            <a:pPr marL="285750" indent="-285750" algn="just">
              <a:buFont typeface="Arial" panose="020B0604020202020204" pitchFamily="34" charset="0"/>
              <a:buChar char="•"/>
            </a:pPr>
            <a:r>
              <a:rPr lang="en-GB" sz="1400" b="1" dirty="0">
                <a:latin typeface="Aptos"/>
                <a:cs typeface="Arial"/>
              </a:rPr>
              <a:t>Admin Controls &amp; Compliance Tools</a:t>
            </a:r>
            <a:r>
              <a:rPr lang="en-GB" sz="1400" dirty="0">
                <a:latin typeface="Aptos"/>
                <a:cs typeface="Arial"/>
              </a:rPr>
              <a:t>: Teams admins can monitor usage, control access, and ensure compliance with privacy regulations (e.g., GDPR, HIPAA).</a:t>
            </a:r>
          </a:p>
          <a:p>
            <a:pPr marL="285750" indent="-285750" algn="just">
              <a:buFont typeface="Arial" panose="020B0604020202020204" pitchFamily="34" charset="0"/>
              <a:buChar char="•"/>
            </a:pPr>
            <a:r>
              <a:rPr lang="en-GB" sz="1400" b="1" dirty="0">
                <a:latin typeface="Aptos"/>
                <a:cs typeface="Arial"/>
              </a:rPr>
              <a:t>Secure Guest Access</a:t>
            </a:r>
            <a:r>
              <a:rPr lang="en-GB" sz="1400" dirty="0">
                <a:latin typeface="Aptos"/>
                <a:cs typeface="Arial"/>
              </a:rPr>
              <a:t>: External users can be added securely with limitations based on organizational policies.</a:t>
            </a:r>
            <a:endParaRPr lang="en-GB" sz="1400" dirty="0">
              <a:latin typeface="Aptos"/>
            </a:endParaRPr>
          </a:p>
          <a:p>
            <a:pPr marL="285750" indent="-285750" algn="just">
              <a:buChar char="•"/>
            </a:pPr>
            <a:endParaRPr lang="en-GB" sz="1400" dirty="0">
              <a:latin typeface="Aptos"/>
              <a:cs typeface="Arial"/>
            </a:endParaRPr>
          </a:p>
        </p:txBody>
      </p:sp>
      <p:pic>
        <p:nvPicPr>
          <p:cNvPr id="6" name="Picture 5" descr="A green and white logo with a white text&#10;&#10;AI-generated content may be incorrect.">
            <a:extLst>
              <a:ext uri="{FF2B5EF4-FFF2-40B4-BE49-F238E27FC236}">
                <a16:creationId xmlns:a16="http://schemas.microsoft.com/office/drawing/2014/main" id="{7F8FA1A5-6C54-BA1A-FD74-A1E688D7E958}"/>
              </a:ext>
            </a:extLst>
          </p:cNvPr>
          <p:cNvPicPr>
            <a:picLocks noChangeAspect="1"/>
          </p:cNvPicPr>
          <p:nvPr/>
        </p:nvPicPr>
        <p:blipFill>
          <a:blip r:embed="rId2"/>
          <a:stretch>
            <a:fillRect/>
          </a:stretch>
        </p:blipFill>
        <p:spPr>
          <a:xfrm>
            <a:off x="503411" y="261824"/>
            <a:ext cx="2470979" cy="127400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6" descr="Staying safe while being social online - Hampshire Police and Crime  Commissioner">
            <a:extLst>
              <a:ext uri="{FF2B5EF4-FFF2-40B4-BE49-F238E27FC236}">
                <a16:creationId xmlns:a16="http://schemas.microsoft.com/office/drawing/2014/main" id="{AB86EB4A-2FF4-BB70-9BAD-79A61466D435}"/>
              </a:ext>
            </a:extLst>
          </p:cNvPr>
          <p:cNvPicPr>
            <a:picLocks noChangeAspect="1"/>
          </p:cNvPicPr>
          <p:nvPr/>
        </p:nvPicPr>
        <p:blipFill>
          <a:blip r:embed="rId3"/>
          <a:stretch>
            <a:fillRect/>
          </a:stretch>
        </p:blipFill>
        <p:spPr>
          <a:xfrm>
            <a:off x="10304524" y="94420"/>
            <a:ext cx="1495288" cy="10115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 Placeholder 14">
            <a:extLst>
              <a:ext uri="{FF2B5EF4-FFF2-40B4-BE49-F238E27FC236}">
                <a16:creationId xmlns:a16="http://schemas.microsoft.com/office/drawing/2014/main" id="{4219D33A-6C1D-E81C-7E03-B71B7080082E}"/>
              </a:ext>
            </a:extLst>
          </p:cNvPr>
          <p:cNvSpPr txBox="1">
            <a:spLocks/>
          </p:cNvSpPr>
          <p:nvPr/>
        </p:nvSpPr>
        <p:spPr>
          <a:xfrm>
            <a:off x="10538671" y="6546699"/>
            <a:ext cx="1499767" cy="216881"/>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200" dirty="0">
                <a:latin typeface="Aptos"/>
              </a:rPr>
              <a:t>Microsoft (2025)</a:t>
            </a:r>
            <a:endParaRPr lang="en-US" dirty="0"/>
          </a:p>
        </p:txBody>
      </p:sp>
    </p:spTree>
    <p:extLst>
      <p:ext uri="{BB962C8B-B14F-4D97-AF65-F5344CB8AC3E}">
        <p14:creationId xmlns:p14="http://schemas.microsoft.com/office/powerpoint/2010/main" val="25631653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fade">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Effect transition="in" filter="fade">
                                      <p:cBhvr>
                                        <p:cTn id="37" dur="500"/>
                                        <p:tgtEl>
                                          <p:spTgt spid="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fade">
                                      <p:cBhvr>
                                        <p:cTn id="42" dur="500"/>
                                        <p:tgtEl>
                                          <p:spTgt spid="9">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22DF8-59D4-D94D-8ED9-F2F319899DBF}"/>
              </a:ext>
            </a:extLst>
          </p:cNvPr>
          <p:cNvSpPr>
            <a:spLocks noGrp="1"/>
          </p:cNvSpPr>
          <p:nvPr>
            <p:ph type="title"/>
          </p:nvPr>
        </p:nvSpPr>
        <p:spPr>
          <a:xfrm>
            <a:off x="964023" y="879063"/>
            <a:ext cx="2865593" cy="610863"/>
          </a:xfrm>
        </p:spPr>
        <p:txBody>
          <a:bodyPr rtlCol="0"/>
          <a:lstStyle/>
          <a:p>
            <a:pPr rtl="0"/>
            <a:r>
              <a:rPr lang="en-GB" dirty="0"/>
              <a:t>Summary</a:t>
            </a:r>
          </a:p>
        </p:txBody>
      </p:sp>
      <p:sp>
        <p:nvSpPr>
          <p:cNvPr id="44" name="Text Placeholder 43">
            <a:extLst>
              <a:ext uri="{FF2B5EF4-FFF2-40B4-BE49-F238E27FC236}">
                <a16:creationId xmlns:a16="http://schemas.microsoft.com/office/drawing/2014/main" id="{906E4DF9-127F-4650-8BAA-2521A37885B0}"/>
              </a:ext>
            </a:extLst>
          </p:cNvPr>
          <p:cNvSpPr>
            <a:spLocks noGrp="1"/>
          </p:cNvSpPr>
          <p:nvPr>
            <p:ph type="body" sz="quarter" idx="10"/>
          </p:nvPr>
        </p:nvSpPr>
        <p:spPr>
          <a:xfrm>
            <a:off x="1797126" y="2335579"/>
            <a:ext cx="8217206" cy="3310173"/>
          </a:xfrm>
        </p:spPr>
        <p:txBody>
          <a:bodyPr vert="horz" lIns="91440" tIns="45720" rIns="91440" bIns="45720" rtlCol="0" anchor="t">
            <a:noAutofit/>
          </a:bodyPr>
          <a:lstStyle/>
          <a:p>
            <a:pPr algn="just">
              <a:lnSpc>
                <a:spcPct val="150000"/>
              </a:lnSpc>
            </a:pPr>
            <a:r>
              <a:rPr lang="en-GB" dirty="0">
                <a:ea typeface="+mn-lt"/>
                <a:cs typeface="+mn-lt"/>
              </a:rPr>
              <a:t> Microsoft</a:t>
            </a:r>
            <a:r>
              <a:rPr lang="en-GB" b="1" dirty="0">
                <a:ea typeface="+mn-lt"/>
                <a:cs typeface="+mn-lt"/>
              </a:rPr>
              <a:t> Word</a:t>
            </a:r>
            <a:r>
              <a:rPr lang="en-GB" dirty="0">
                <a:ea typeface="+mn-lt"/>
                <a:cs typeface="+mn-lt"/>
              </a:rPr>
              <a:t> and Microsoft </a:t>
            </a:r>
            <a:r>
              <a:rPr lang="en-GB" b="1" dirty="0">
                <a:ea typeface="+mn-lt"/>
                <a:cs typeface="+mn-lt"/>
              </a:rPr>
              <a:t>Teams</a:t>
            </a:r>
            <a:r>
              <a:rPr lang="en-GB" dirty="0">
                <a:ea typeface="+mn-lt"/>
                <a:cs typeface="+mn-lt"/>
              </a:rPr>
              <a:t> </a:t>
            </a:r>
            <a:r>
              <a:rPr lang="en-GB" u="sng" dirty="0">
                <a:ea typeface="+mn-lt"/>
                <a:cs typeface="+mn-lt"/>
              </a:rPr>
              <a:t>together offer a powerful and complementary digital toolkit</a:t>
            </a:r>
            <a:r>
              <a:rPr lang="en-GB" dirty="0">
                <a:ea typeface="+mn-lt"/>
                <a:cs typeface="+mn-lt"/>
              </a:rPr>
              <a:t> for Sunrise Residential. Microsoft Word provides the structure and reliability needed for accurate care documentation, while Microsoft Teams enables dynamic, real-time communication and collaboration among staff, external professionals and their client's </a:t>
            </a:r>
            <a:r>
              <a:rPr lang="en-GB" dirty="0" err="1">
                <a:ea typeface="+mn-lt"/>
                <a:cs typeface="+mn-lt"/>
              </a:rPr>
              <a:t>familly</a:t>
            </a:r>
            <a:r>
              <a:rPr lang="en-GB" dirty="0">
                <a:ea typeface="+mn-lt"/>
                <a:cs typeface="+mn-lt"/>
              </a:rPr>
              <a:t>.. Both platforms are equipped with robust digital safety features, which are essential in the healthcare environment—particularly for maintaining data confidentiality and compliance with high standards. This combined approach not only enhances operational efficiency and regulatory compliance but also significantly improves the quality and accessibility of care provided to residents.</a:t>
            </a:r>
            <a:endParaRPr lang="en-US" dirty="0"/>
          </a:p>
        </p:txBody>
      </p:sp>
      <p:pic>
        <p:nvPicPr>
          <p:cNvPr id="7" name="Picture 6" descr="A group of cartoon characters holding up letters&#10;&#10;AI-generated content may be incorrect.">
            <a:extLst>
              <a:ext uri="{FF2B5EF4-FFF2-40B4-BE49-F238E27FC236}">
                <a16:creationId xmlns:a16="http://schemas.microsoft.com/office/drawing/2014/main" id="{35DCA4AE-D248-1C2E-B113-F6E1BD81236B}"/>
              </a:ext>
            </a:extLst>
          </p:cNvPr>
          <p:cNvPicPr>
            <a:picLocks noChangeAspect="1"/>
          </p:cNvPicPr>
          <p:nvPr/>
        </p:nvPicPr>
        <p:blipFill>
          <a:blip r:embed="rId3"/>
          <a:stretch>
            <a:fillRect/>
          </a:stretch>
        </p:blipFill>
        <p:spPr>
          <a:xfrm>
            <a:off x="7308367" y="924961"/>
            <a:ext cx="2390223" cy="1341645"/>
          </a:xfrm>
          <a:prstGeom prst="rect">
            <a:avLst/>
          </a:prstGeom>
        </p:spPr>
      </p:pic>
      <p:pic>
        <p:nvPicPr>
          <p:cNvPr id="9" name="Picture 30" descr="A blue square with white letters&#10;&#10;AI-generated content may be incorrect.">
            <a:extLst>
              <a:ext uri="{FF2B5EF4-FFF2-40B4-BE49-F238E27FC236}">
                <a16:creationId xmlns:a16="http://schemas.microsoft.com/office/drawing/2014/main" id="{3AB3C86B-A21C-0C35-D64B-D332FB8F2820}"/>
              </a:ext>
            </a:extLst>
          </p:cNvPr>
          <p:cNvPicPr>
            <a:picLocks noChangeAspect="1"/>
          </p:cNvPicPr>
          <p:nvPr/>
        </p:nvPicPr>
        <p:blipFill>
          <a:blip r:embed="rId4"/>
          <a:stretch>
            <a:fillRect/>
          </a:stretch>
        </p:blipFill>
        <p:spPr>
          <a:xfrm>
            <a:off x="7821346" y="307864"/>
            <a:ext cx="769475" cy="791563"/>
          </a:xfrm>
          <a:prstGeom prst="rect">
            <a:avLst/>
          </a:prstGeom>
          <a:noFill/>
          <a:ln cap="flat">
            <a:noFill/>
          </a:ln>
        </p:spPr>
      </p:pic>
      <p:pic>
        <p:nvPicPr>
          <p:cNvPr id="11" name="Picture 36" descr="A logo of a company&#10;&#10;AI-generated content may be incorrect.">
            <a:extLst>
              <a:ext uri="{FF2B5EF4-FFF2-40B4-BE49-F238E27FC236}">
                <a16:creationId xmlns:a16="http://schemas.microsoft.com/office/drawing/2014/main" id="{90660FA7-FF62-B3A4-F5D6-B705BD3FF370}"/>
              </a:ext>
            </a:extLst>
          </p:cNvPr>
          <p:cNvPicPr>
            <a:picLocks noChangeAspect="1"/>
          </p:cNvPicPr>
          <p:nvPr/>
        </p:nvPicPr>
        <p:blipFill>
          <a:blip r:embed="rId5"/>
          <a:srcRect l="19986" t="7265" r="14690" b="7641"/>
          <a:stretch>
            <a:fillRect/>
          </a:stretch>
        </p:blipFill>
        <p:spPr>
          <a:xfrm>
            <a:off x="9163239" y="736422"/>
            <a:ext cx="854409" cy="678776"/>
          </a:xfrm>
          <a:prstGeom prst="rect">
            <a:avLst/>
          </a:prstGeom>
          <a:noFill/>
          <a:ln cap="flat">
            <a:noFill/>
          </a:ln>
        </p:spPr>
      </p:pic>
    </p:spTree>
    <p:extLst>
      <p:ext uri="{BB962C8B-B14F-4D97-AF65-F5344CB8AC3E}">
        <p14:creationId xmlns:p14="http://schemas.microsoft.com/office/powerpoint/2010/main" val="643842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par>
                                <p:cTn id="8" presetID="21" presetClass="entr" presetSubtype="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1)">
                                      <p:cBhvr>
                                        <p:cTn id="10" dur="2000"/>
                                        <p:tgtEl>
                                          <p:spTgt spid="9"/>
                                        </p:tgtEl>
                                      </p:cBhvr>
                                    </p:animEffect>
                                  </p:childTnLst>
                                </p:cTn>
                              </p:par>
                              <p:par>
                                <p:cTn id="11" presetID="21" presetClass="entr" presetSubtype="1"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heel(1)">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down)">
                                      <p:cBhvr>
                                        <p:cTn id="18" dur="580">
                                          <p:stCondLst>
                                            <p:cond delay="0"/>
                                          </p:stCondLst>
                                        </p:cTn>
                                        <p:tgtEl>
                                          <p:spTgt spid="2"/>
                                        </p:tgtEl>
                                      </p:cBhvr>
                                    </p:animEffect>
                                    <p:anim calcmode="lin" valueType="num">
                                      <p:cBhvr>
                                        <p:cTn id="19"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4" dur="26">
                                          <p:stCondLst>
                                            <p:cond delay="650"/>
                                          </p:stCondLst>
                                        </p:cTn>
                                        <p:tgtEl>
                                          <p:spTgt spid="2"/>
                                        </p:tgtEl>
                                      </p:cBhvr>
                                      <p:to x="100000" y="60000"/>
                                    </p:animScale>
                                    <p:animScale>
                                      <p:cBhvr>
                                        <p:cTn id="25" dur="166" decel="50000">
                                          <p:stCondLst>
                                            <p:cond delay="676"/>
                                          </p:stCondLst>
                                        </p:cTn>
                                        <p:tgtEl>
                                          <p:spTgt spid="2"/>
                                        </p:tgtEl>
                                      </p:cBhvr>
                                      <p:to x="100000" y="100000"/>
                                    </p:animScale>
                                    <p:animScale>
                                      <p:cBhvr>
                                        <p:cTn id="26" dur="26">
                                          <p:stCondLst>
                                            <p:cond delay="1312"/>
                                          </p:stCondLst>
                                        </p:cTn>
                                        <p:tgtEl>
                                          <p:spTgt spid="2"/>
                                        </p:tgtEl>
                                      </p:cBhvr>
                                      <p:to x="100000" y="80000"/>
                                    </p:animScale>
                                    <p:animScale>
                                      <p:cBhvr>
                                        <p:cTn id="27" dur="166" decel="50000">
                                          <p:stCondLst>
                                            <p:cond delay="1338"/>
                                          </p:stCondLst>
                                        </p:cTn>
                                        <p:tgtEl>
                                          <p:spTgt spid="2"/>
                                        </p:tgtEl>
                                      </p:cBhvr>
                                      <p:to x="100000" y="100000"/>
                                    </p:animScale>
                                    <p:animScale>
                                      <p:cBhvr>
                                        <p:cTn id="28" dur="26">
                                          <p:stCondLst>
                                            <p:cond delay="1642"/>
                                          </p:stCondLst>
                                        </p:cTn>
                                        <p:tgtEl>
                                          <p:spTgt spid="2"/>
                                        </p:tgtEl>
                                      </p:cBhvr>
                                      <p:to x="100000" y="90000"/>
                                    </p:animScale>
                                    <p:animScale>
                                      <p:cBhvr>
                                        <p:cTn id="29" dur="166" decel="50000">
                                          <p:stCondLst>
                                            <p:cond delay="1668"/>
                                          </p:stCondLst>
                                        </p:cTn>
                                        <p:tgtEl>
                                          <p:spTgt spid="2"/>
                                        </p:tgtEl>
                                      </p:cBhvr>
                                      <p:to x="100000" y="100000"/>
                                    </p:animScale>
                                    <p:animScale>
                                      <p:cBhvr>
                                        <p:cTn id="30" dur="26">
                                          <p:stCondLst>
                                            <p:cond delay="1808"/>
                                          </p:stCondLst>
                                        </p:cTn>
                                        <p:tgtEl>
                                          <p:spTgt spid="2"/>
                                        </p:tgtEl>
                                      </p:cBhvr>
                                      <p:to x="100000" y="95000"/>
                                    </p:animScale>
                                    <p:animScale>
                                      <p:cBhvr>
                                        <p:cTn id="31" dur="166" decel="50000">
                                          <p:stCondLst>
                                            <p:cond delay="1834"/>
                                          </p:stCondLst>
                                        </p:cTn>
                                        <p:tgtEl>
                                          <p:spTgt spid="2"/>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44">
                                            <p:txEl>
                                              <p:pRg st="0" end="0"/>
                                            </p:txEl>
                                          </p:spTgt>
                                        </p:tgtEl>
                                        <p:attrNameLst>
                                          <p:attrName>style.visibility</p:attrName>
                                        </p:attrNameLst>
                                      </p:cBhvr>
                                      <p:to>
                                        <p:strVal val="visible"/>
                                      </p:to>
                                    </p:set>
                                    <p:animEffect transition="in" filter="wheel(1)">
                                      <p:cBhvr>
                                        <p:cTn id="36" dur="2000"/>
                                        <p:tgtEl>
                                          <p:spTgt spid="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orful question marks around a white text&#10;&#10;AI-generated content may be incorrect.">
            <a:extLst>
              <a:ext uri="{FF2B5EF4-FFF2-40B4-BE49-F238E27FC236}">
                <a16:creationId xmlns:a16="http://schemas.microsoft.com/office/drawing/2014/main" id="{EE8D1A8D-0943-011F-01D2-2ABB0FCF3F55}"/>
              </a:ext>
            </a:extLst>
          </p:cNvPr>
          <p:cNvPicPr>
            <a:picLocks noChangeAspect="1"/>
          </p:cNvPicPr>
          <p:nvPr/>
        </p:nvPicPr>
        <p:blipFill>
          <a:blip r:embed="rId4"/>
          <a:stretch>
            <a:fillRect/>
          </a:stretch>
        </p:blipFill>
        <p:spPr>
          <a:xfrm>
            <a:off x="99392" y="1085022"/>
            <a:ext cx="11474174" cy="4301434"/>
          </a:xfrm>
          <a:prstGeom prst="rect">
            <a:avLst/>
          </a:prstGeom>
        </p:spPr>
      </p:pic>
    </p:spTree>
    <p:extLst>
      <p:ext uri="{BB962C8B-B14F-4D97-AF65-F5344CB8AC3E}">
        <p14:creationId xmlns:p14="http://schemas.microsoft.com/office/powerpoint/2010/main" val="233667731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D9BCD-FBE2-FC7C-B9B3-591A22A832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DB121E-BC4E-066D-CBDD-2A96021DEC64}"/>
              </a:ext>
            </a:extLst>
          </p:cNvPr>
          <p:cNvSpPr>
            <a:spLocks noGrp="1"/>
          </p:cNvSpPr>
          <p:nvPr>
            <p:ph type="title"/>
          </p:nvPr>
        </p:nvSpPr>
        <p:spPr>
          <a:xfrm>
            <a:off x="754197" y="879063"/>
            <a:ext cx="3108260" cy="610863"/>
          </a:xfrm>
        </p:spPr>
        <p:txBody>
          <a:bodyPr anchor="b">
            <a:normAutofit/>
          </a:bodyPr>
          <a:lstStyle/>
          <a:p>
            <a:r>
              <a:rPr lang="en-GB"/>
              <a:t>References</a:t>
            </a:r>
          </a:p>
        </p:txBody>
      </p:sp>
      <p:sp>
        <p:nvSpPr>
          <p:cNvPr id="9" name="Text Placeholder 3">
            <a:extLst>
              <a:ext uri="{FF2B5EF4-FFF2-40B4-BE49-F238E27FC236}">
                <a16:creationId xmlns:a16="http://schemas.microsoft.com/office/drawing/2014/main" id="{F3694C8C-28D6-37B3-B6AE-8DD8E2087E82}"/>
              </a:ext>
            </a:extLst>
          </p:cNvPr>
          <p:cNvSpPr>
            <a:spLocks noGrp="1"/>
          </p:cNvSpPr>
          <p:nvPr>
            <p:ph type="body" sz="quarter" idx="11"/>
          </p:nvPr>
        </p:nvSpPr>
        <p:spPr>
          <a:xfrm>
            <a:off x="1820693" y="2233750"/>
            <a:ext cx="10075934" cy="3837112"/>
          </a:xfrm>
        </p:spPr>
        <p:txBody>
          <a:bodyPr vert="horz" lIns="0" tIns="0" rIns="0" bIns="0" rtlCol="0" anchor="t">
            <a:noAutofit/>
          </a:bodyPr>
          <a:lstStyle/>
          <a:p>
            <a:pPr algn="just"/>
            <a:r>
              <a:rPr lang="en-US" sz="1200" dirty="0">
                <a:latin typeface="Aptos" panose="020B0004020202020204" pitchFamily="34" charset="0"/>
                <a:ea typeface="+mn-lt"/>
                <a:cs typeface="+mn-lt"/>
              </a:rPr>
              <a:t>Britannica. (n.d.) </a:t>
            </a:r>
            <a:r>
              <a:rPr lang="en-US" sz="1200" i="1" dirty="0">
                <a:latin typeface="Aptos" panose="020B0004020202020204" pitchFamily="34" charset="0"/>
                <a:ea typeface="+mn-lt"/>
                <a:cs typeface="+mn-lt"/>
              </a:rPr>
              <a:t>Microsoft Word</a:t>
            </a:r>
            <a:r>
              <a:rPr lang="en-US" sz="1200" dirty="0">
                <a:latin typeface="Aptos" panose="020B0004020202020204" pitchFamily="34" charset="0"/>
                <a:ea typeface="+mn-lt"/>
                <a:cs typeface="+mn-lt"/>
              </a:rPr>
              <a:t>. Available at: </a:t>
            </a:r>
            <a:r>
              <a:rPr lang="en-US" sz="1200" dirty="0">
                <a:latin typeface="Aptos" panose="020B0004020202020204" pitchFamily="34" charset="0"/>
                <a:ea typeface="+mn-lt"/>
                <a:cs typeface="+mn-lt"/>
                <a:hlinkClick r:id="rId2"/>
              </a:rPr>
              <a:t>https://www.britannica.com/technology/Microsoft-Word</a:t>
            </a:r>
            <a:r>
              <a:rPr lang="en-US" sz="1200" dirty="0">
                <a:latin typeface="Aptos" panose="020B0004020202020204" pitchFamily="34" charset="0"/>
                <a:ea typeface="+mn-lt"/>
                <a:cs typeface="+mn-lt"/>
              </a:rPr>
              <a:t> (Accessed: 20th September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Cook, S. (2023) ‘Advantages and Disadvantages of Microsoft Word’, </a:t>
            </a:r>
            <a:r>
              <a:rPr lang="en-US" sz="1200" i="1" dirty="0" err="1">
                <a:latin typeface="Aptos" panose="020B0004020202020204" pitchFamily="34" charset="0"/>
                <a:ea typeface="+mn-lt"/>
                <a:cs typeface="+mn-lt"/>
              </a:rPr>
              <a:t>HubPages</a:t>
            </a:r>
            <a:r>
              <a:rPr lang="en-US" sz="1200" dirty="0">
                <a:latin typeface="Aptos" panose="020B0004020202020204" pitchFamily="34" charset="0"/>
                <a:ea typeface="+mn-lt"/>
                <a:cs typeface="+mn-lt"/>
              </a:rPr>
              <a:t>, February. Available at: </a:t>
            </a:r>
            <a:r>
              <a:rPr lang="en-US" sz="1200" dirty="0">
                <a:latin typeface="Aptos" panose="020B0004020202020204" pitchFamily="34" charset="0"/>
                <a:ea typeface="+mn-lt"/>
                <a:cs typeface="+mn-lt"/>
                <a:hlinkClick r:id="rId3"/>
              </a:rPr>
              <a:t>https://discover.hubpages.com</a:t>
            </a:r>
            <a:r>
              <a:rPr lang="en-US" sz="1200" dirty="0">
                <a:latin typeface="Aptos" panose="020B0004020202020204" pitchFamily="34" charset="0"/>
                <a:ea typeface="+mn-lt"/>
                <a:cs typeface="+mn-lt"/>
              </a:rPr>
              <a:t> (Accessed: 8</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p>
          <a:p>
            <a:pPr algn="just"/>
            <a:r>
              <a:rPr lang="en-US" sz="1200" dirty="0">
                <a:latin typeface="Aptos" panose="020B0004020202020204" pitchFamily="34" charset="0"/>
                <a:ea typeface="+mn-lt"/>
                <a:cs typeface="+mn-lt"/>
              </a:rPr>
              <a:t>Fennel, A (2025) ‘</a:t>
            </a:r>
            <a:r>
              <a:rPr lang="en-GB" sz="1200" dirty="0">
                <a:latin typeface="Aptos" panose="020B0004020202020204" pitchFamily="34" charset="0"/>
              </a:rPr>
              <a:t>The facts and figures behind remote work in the UK’ Available at: </a:t>
            </a:r>
            <a:r>
              <a:rPr lang="en-GB" sz="1200" dirty="0">
                <a:latin typeface="Aptos" panose="020B0004020202020204" pitchFamily="34" charset="0"/>
                <a:hlinkClick r:id="rId4"/>
              </a:rPr>
              <a:t>https://standout-cv.com/stats/remote-working-statistics-uk</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endParaRPr lang="en-US" sz="1200" dirty="0">
              <a:latin typeface="Aptos" panose="020B0004020202020204" pitchFamily="34" charset="0"/>
              <a:ea typeface="+mn-lt"/>
              <a:cs typeface="+mn-lt"/>
            </a:endParaRPr>
          </a:p>
          <a:p>
            <a:pPr algn="just"/>
            <a:r>
              <a:rPr lang="en-US" sz="1200" dirty="0">
                <a:latin typeface="Aptos" panose="020B0004020202020204" pitchFamily="34" charset="0"/>
                <a:ea typeface="+mn-lt"/>
                <a:cs typeface="+mn-lt"/>
              </a:rPr>
              <a:t>Jeffery, N. (2020) </a:t>
            </a:r>
            <a:r>
              <a:rPr lang="en-US" sz="1200" i="1" dirty="0">
                <a:latin typeface="Aptos" panose="020B0004020202020204" pitchFamily="34" charset="0"/>
                <a:ea typeface="+mn-lt"/>
                <a:cs typeface="+mn-lt"/>
              </a:rPr>
              <a:t>NHS England Digital / University College London Hospitals NHS Foundation Trust</a:t>
            </a:r>
            <a:r>
              <a:rPr lang="en-US" sz="1200" dirty="0">
                <a:latin typeface="Aptos" panose="020B0004020202020204" pitchFamily="34" charset="0"/>
                <a:ea typeface="+mn-lt"/>
                <a:cs typeface="+mn-lt"/>
              </a:rPr>
              <a:t>. Available at: </a:t>
            </a:r>
            <a:r>
              <a:rPr lang="en-US" sz="1200" dirty="0">
                <a:latin typeface="Aptos" panose="020B0004020202020204" pitchFamily="34" charset="0"/>
                <a:ea typeface="+mn-lt"/>
                <a:cs typeface="+mn-lt"/>
                <a:hlinkClick r:id="rId5"/>
              </a:rPr>
              <a:t>https://digital.nhs.uk</a:t>
            </a:r>
            <a:r>
              <a:rPr lang="en-US" sz="1200" dirty="0">
                <a:latin typeface="Aptos" panose="020B0004020202020204" pitchFamily="34" charset="0"/>
                <a:ea typeface="+mn-lt"/>
                <a:cs typeface="+mn-lt"/>
              </a:rPr>
              <a:t> (Accessed: 11</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Khalili, J. (2022) ‘What is Microsoft Teams: how it works, tips and tricks and best alternatives’, </a:t>
            </a:r>
            <a:r>
              <a:rPr lang="en-US" sz="1200" i="1" dirty="0">
                <a:latin typeface="Aptos" panose="020B0004020202020204" pitchFamily="34" charset="0"/>
                <a:ea typeface="+mn-lt"/>
                <a:cs typeface="+mn-lt"/>
              </a:rPr>
              <a:t>TechRadar</a:t>
            </a:r>
            <a:r>
              <a:rPr lang="en-US" sz="1200" dirty="0">
                <a:latin typeface="Aptos" panose="020B0004020202020204" pitchFamily="34" charset="0"/>
                <a:ea typeface="+mn-lt"/>
                <a:cs typeface="+mn-lt"/>
              </a:rPr>
              <a:t>, 5 January. Available at: </a:t>
            </a:r>
            <a:r>
              <a:rPr lang="en-US" sz="1200" dirty="0">
                <a:latin typeface="Aptos" panose="020B0004020202020204" pitchFamily="34" charset="0"/>
                <a:ea typeface="+mn-lt"/>
                <a:cs typeface="+mn-lt"/>
                <a:hlinkClick r:id="rId6"/>
              </a:rPr>
              <a:t>https://www.techradar.com/news/what-is-microsoft-teams-how-it-works-tips-and-tricks-and-best-alternatives</a:t>
            </a:r>
            <a:r>
              <a:rPr lang="en-US" sz="1200" dirty="0">
                <a:latin typeface="Aptos" panose="020B0004020202020204" pitchFamily="34" charset="0"/>
                <a:ea typeface="+mn-lt"/>
                <a:cs typeface="+mn-lt"/>
              </a:rPr>
              <a:t> (Accessed: 9th  October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Microsoft. (2023) ‘End-to-end encryption for Teams calls’. Available at: </a:t>
            </a:r>
            <a:r>
              <a:rPr lang="en-US" sz="1200" dirty="0">
                <a:latin typeface="Aptos" panose="020B0004020202020204" pitchFamily="34" charset="0"/>
                <a:ea typeface="+mn-lt"/>
                <a:cs typeface="+mn-lt"/>
                <a:hlinkClick r:id="rId7"/>
              </a:rPr>
              <a:t>https://learn.microsoft.com/en-us/microsoftteams/teams-end-to-end-encryption</a:t>
            </a:r>
            <a:r>
              <a:rPr lang="en-US" sz="1200" dirty="0">
                <a:latin typeface="Aptos" panose="020B0004020202020204" pitchFamily="34" charset="0"/>
                <a:ea typeface="+mn-lt"/>
                <a:cs typeface="+mn-lt"/>
              </a:rPr>
              <a:t> (Accessed: 10th  October 2025).</a:t>
            </a:r>
            <a:endParaRPr lang="en-US" sz="1200" dirty="0">
              <a:latin typeface="Aptos" panose="020B0004020202020204" pitchFamily="34" charset="0"/>
            </a:endParaRPr>
          </a:p>
          <a:p>
            <a:r>
              <a:rPr lang="en-US" sz="1200" dirty="0">
                <a:latin typeface="Aptos" panose="020B0004020202020204" pitchFamily="34" charset="0"/>
                <a:ea typeface="+mn-lt"/>
                <a:cs typeface="+mn-lt"/>
              </a:rPr>
              <a:t>Microsoft. (2024) ‘Security and compliance in Microsoft Teams’. Available at: </a:t>
            </a:r>
            <a:r>
              <a:rPr lang="en-US" sz="1200" dirty="0">
                <a:latin typeface="Aptos" panose="020B0004020202020204" pitchFamily="34" charset="0"/>
                <a:ea typeface="+mn-lt"/>
                <a:cs typeface="+mn-lt"/>
                <a:hlinkClick r:id="rId8"/>
              </a:rPr>
              <a:t>https://learn.microsoft.com/en-us/microsoftteams/security-compliance-overview</a:t>
            </a:r>
            <a:r>
              <a:rPr lang="en-US" sz="1200" dirty="0">
                <a:latin typeface="Aptos" panose="020B0004020202020204" pitchFamily="34" charset="0"/>
                <a:ea typeface="+mn-lt"/>
                <a:cs typeface="+mn-lt"/>
              </a:rPr>
              <a:t>(Accessed: 10</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br>
              <a:rPr lang="en-US" sz="1200" dirty="0">
                <a:latin typeface="Aptos" panose="020B0004020202020204" pitchFamily="34" charset="0"/>
                <a:ea typeface="+mn-lt"/>
                <a:cs typeface="+mn-lt"/>
              </a:rPr>
            </a:br>
            <a:br>
              <a:rPr lang="en-US" sz="1200" dirty="0">
                <a:latin typeface="Aptos" panose="020B0004020202020204" pitchFamily="34" charset="0"/>
                <a:ea typeface="+mn-lt"/>
                <a:cs typeface="+mn-lt"/>
              </a:rPr>
            </a:br>
            <a:r>
              <a:rPr lang="en-US" sz="1200" dirty="0">
                <a:latin typeface="Aptos" panose="020B0004020202020204" pitchFamily="34" charset="0"/>
              </a:rPr>
              <a:t>Microsoft (2025) </a:t>
            </a:r>
            <a:r>
              <a:rPr lang="en-US" sz="1200" i="1" dirty="0">
                <a:latin typeface="Aptos" panose="020B0004020202020204" pitchFamily="34" charset="0"/>
              </a:rPr>
              <a:t>Word (Microsoft 365)</a:t>
            </a:r>
            <a:r>
              <a:rPr lang="en-US" sz="1200" dirty="0">
                <a:latin typeface="Aptos" panose="020B0004020202020204" pitchFamily="34" charset="0"/>
              </a:rPr>
              <a:t>. Available at: </a:t>
            </a:r>
            <a:r>
              <a:rPr lang="en-US" sz="1200" dirty="0">
                <a:solidFill>
                  <a:srgbClr val="FFFFFF"/>
                </a:solidFill>
                <a:latin typeface="Aptos" panose="020B0004020202020204" pitchFamily="34" charset="0"/>
                <a:hlinkClick r:id="rId9"/>
              </a:rPr>
              <a:t>https://www.microsoft.com/en-us/microsoft-365/word</a:t>
            </a:r>
            <a:r>
              <a:rPr lang="en-US" sz="1200" dirty="0">
                <a:latin typeface="Aptos" panose="020B0004020202020204" pitchFamily="34" charset="0"/>
              </a:rPr>
              <a:t> (Accessed: 20th September 2025).</a:t>
            </a:r>
            <a:endParaRPr lang="en-US" sz="1200" dirty="0">
              <a:solidFill>
                <a:srgbClr val="FFFFFF"/>
              </a:solidFill>
              <a:latin typeface="Aptos" panose="020B0004020202020204" pitchFamily="34" charset="0"/>
            </a:endParaRPr>
          </a:p>
        </p:txBody>
      </p:sp>
      <p:sp>
        <p:nvSpPr>
          <p:cNvPr id="4" name="Title 1">
            <a:extLst>
              <a:ext uri="{FF2B5EF4-FFF2-40B4-BE49-F238E27FC236}">
                <a16:creationId xmlns:a16="http://schemas.microsoft.com/office/drawing/2014/main" id="{13E93B60-AA41-5925-1968-D5FADF3F1EB6}"/>
              </a:ext>
            </a:extLst>
          </p:cNvPr>
          <p:cNvSpPr txBox="1">
            <a:spLocks/>
          </p:cNvSpPr>
          <p:nvPr/>
        </p:nvSpPr>
        <p:spPr>
          <a:xfrm>
            <a:off x="3650302" y="1481319"/>
            <a:ext cx="4353910" cy="610863"/>
          </a:xfrm>
          <a:prstGeom prst="rect">
            <a:avLst/>
          </a:prstGeom>
        </p:spPr>
        <p:txBody>
          <a:bodyPr vert="horz" lIns="0" tIns="0" rIns="0" bIns="0" rtlCol="0" anchor="b" anchorCtr="0">
            <a:normAutofit fontScale="92500"/>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Websites/ Online  Resources</a:t>
            </a:r>
          </a:p>
        </p:txBody>
      </p:sp>
      <p:pic>
        <p:nvPicPr>
          <p:cNvPr id="6" name="Picture 5" descr="A computer with books on it&#10;&#10;AI-generated content may be incorrect.">
            <a:extLst>
              <a:ext uri="{FF2B5EF4-FFF2-40B4-BE49-F238E27FC236}">
                <a16:creationId xmlns:a16="http://schemas.microsoft.com/office/drawing/2014/main" id="{522B939D-F82D-CDB0-12FE-1486F7F0D4D1}"/>
              </a:ext>
            </a:extLst>
          </p:cNvPr>
          <p:cNvPicPr>
            <a:picLocks noChangeAspect="1"/>
          </p:cNvPicPr>
          <p:nvPr/>
        </p:nvPicPr>
        <p:blipFill>
          <a:blip r:embed="rId10"/>
          <a:srcRect t="-910" r="51599" b="-2000"/>
          <a:stretch>
            <a:fillRect/>
          </a:stretch>
        </p:blipFill>
        <p:spPr>
          <a:xfrm>
            <a:off x="9598502" y="133093"/>
            <a:ext cx="2083972" cy="2100657"/>
          </a:xfrm>
          <a:prstGeom prst="rect">
            <a:avLst/>
          </a:prstGeom>
        </p:spPr>
      </p:pic>
      <p:pic>
        <p:nvPicPr>
          <p:cNvPr id="7" name="Picture 6" descr="Difference between Internet and Web - WWW and its services">
            <a:extLst>
              <a:ext uri="{FF2B5EF4-FFF2-40B4-BE49-F238E27FC236}">
                <a16:creationId xmlns:a16="http://schemas.microsoft.com/office/drawing/2014/main" id="{67481823-EAF3-B240-2118-B3389A15AF9D}"/>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0602" t="-1384" r="19532" b="680"/>
          <a:stretch>
            <a:fillRect/>
          </a:stretch>
        </p:blipFill>
        <p:spPr>
          <a:xfrm>
            <a:off x="161581" y="5485803"/>
            <a:ext cx="1008785" cy="807259"/>
          </a:xfrm>
          <a:prstGeom prst="rect">
            <a:avLst/>
          </a:prstGeom>
        </p:spPr>
      </p:pic>
      <p:sp>
        <p:nvSpPr>
          <p:cNvPr id="5" name="Title 1">
            <a:extLst>
              <a:ext uri="{FF2B5EF4-FFF2-40B4-BE49-F238E27FC236}">
                <a16:creationId xmlns:a16="http://schemas.microsoft.com/office/drawing/2014/main" id="{00FA1F64-7685-ACFC-F1B8-7D2D5E8A2840}"/>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Pag.1</a:t>
            </a:r>
          </a:p>
        </p:txBody>
      </p:sp>
    </p:spTree>
    <p:extLst>
      <p:ext uri="{BB962C8B-B14F-4D97-AF65-F5344CB8AC3E}">
        <p14:creationId xmlns:p14="http://schemas.microsoft.com/office/powerpoint/2010/main" val="2061897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B4775-8C39-8F8D-EBAA-6AA9E7F437B4}"/>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58EFD632-2F95-781B-22A0-D3C4BE4C1C7C}"/>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537040" y="10625"/>
            <a:ext cx="1657858" cy="1878225"/>
          </a:xfrm>
          <a:prstGeom prst="rect">
            <a:avLst/>
          </a:prstGeom>
          <a:noFill/>
        </p:spPr>
      </p:pic>
      <p:sp>
        <p:nvSpPr>
          <p:cNvPr id="2" name="Title 1">
            <a:extLst>
              <a:ext uri="{FF2B5EF4-FFF2-40B4-BE49-F238E27FC236}">
                <a16:creationId xmlns:a16="http://schemas.microsoft.com/office/drawing/2014/main" id="{CE23A5C5-DFCF-7BE1-C723-F57002DA00A7}"/>
              </a:ext>
            </a:extLst>
          </p:cNvPr>
          <p:cNvSpPr>
            <a:spLocks noGrp="1"/>
          </p:cNvSpPr>
          <p:nvPr>
            <p:ph type="title"/>
          </p:nvPr>
        </p:nvSpPr>
        <p:spPr>
          <a:xfrm>
            <a:off x="964023" y="945323"/>
            <a:ext cx="3251825" cy="544603"/>
          </a:xfrm>
        </p:spPr>
        <p:txBody>
          <a:bodyPr anchor="b">
            <a:normAutofit fontScale="90000"/>
          </a:bodyPr>
          <a:lstStyle/>
          <a:p>
            <a:r>
              <a:rPr lang="en-GB"/>
              <a:t>References</a:t>
            </a:r>
          </a:p>
        </p:txBody>
      </p:sp>
      <p:sp>
        <p:nvSpPr>
          <p:cNvPr id="7" name="Text Placeholder 6">
            <a:extLst>
              <a:ext uri="{FF2B5EF4-FFF2-40B4-BE49-F238E27FC236}">
                <a16:creationId xmlns:a16="http://schemas.microsoft.com/office/drawing/2014/main" id="{6F728E23-3C30-79EC-11BC-769744E7F3CB}"/>
              </a:ext>
            </a:extLst>
          </p:cNvPr>
          <p:cNvSpPr>
            <a:spLocks noGrp="1"/>
          </p:cNvSpPr>
          <p:nvPr>
            <p:ph type="body" sz="quarter" idx="11"/>
          </p:nvPr>
        </p:nvSpPr>
        <p:spPr>
          <a:xfrm>
            <a:off x="2589935" y="2099734"/>
            <a:ext cx="9029900" cy="4338774"/>
          </a:xfrm>
        </p:spPr>
        <p:txBody>
          <a:bodyPr vert="horz" lIns="0" tIns="0" rIns="0" bIns="0" rtlCol="0" anchor="t">
            <a:noAutofit/>
          </a:bodyPr>
          <a:lstStyle/>
          <a:p>
            <a:pPr algn="just"/>
            <a:r>
              <a:rPr lang="en-US" sz="1200" dirty="0">
                <a:latin typeface="Aptos" panose="020B0004020202020204" pitchFamily="34" charset="0"/>
                <a:ea typeface="+mn-lt"/>
                <a:cs typeface="+mn-lt"/>
              </a:rPr>
              <a:t>Microsoft (2025) </a:t>
            </a:r>
            <a:r>
              <a:rPr lang="en-US" sz="1200" i="1" dirty="0">
                <a:latin typeface="Aptos" panose="020B0004020202020204" pitchFamily="34" charset="0"/>
                <a:ea typeface="+mn-lt"/>
                <a:cs typeface="+mn-lt"/>
              </a:rPr>
              <a:t>Microsoft Teams security</a:t>
            </a:r>
            <a:r>
              <a:rPr lang="en-US" sz="1200" dirty="0">
                <a:latin typeface="Aptos" panose="020B0004020202020204" pitchFamily="34" charset="0"/>
                <a:ea typeface="+mn-lt"/>
                <a:cs typeface="+mn-lt"/>
              </a:rPr>
              <a:t>. Available at: </a:t>
            </a:r>
            <a:r>
              <a:rPr lang="en-US" sz="1200" dirty="0">
                <a:solidFill>
                  <a:srgbClr val="FFFFFF"/>
                </a:solidFill>
                <a:latin typeface="Aptos" panose="020B0004020202020204" pitchFamily="34" charset="0"/>
                <a:ea typeface="+mn-lt"/>
                <a:cs typeface="+mn-lt"/>
                <a:hlinkClick r:id="rId3"/>
              </a:rPr>
              <a:t>https://www.microsoft.com/en-gb/microsoft-teams/security</a:t>
            </a:r>
            <a:r>
              <a:rPr lang="en-US" sz="1200" dirty="0">
                <a:latin typeface="Aptos" panose="020B0004020202020204" pitchFamily="34" charset="0"/>
                <a:ea typeface="+mn-lt"/>
                <a:cs typeface="+mn-lt"/>
              </a:rPr>
              <a:t> (Accessed: 9 October 2025).</a:t>
            </a:r>
            <a:endParaRPr lang="en-US" sz="1200" dirty="0">
              <a:solidFill>
                <a:srgbClr val="FFFFFF"/>
              </a:solidFill>
              <a:latin typeface="Aptos" panose="020B0004020202020204" pitchFamily="34" charset="0"/>
              <a:ea typeface="+mn-lt"/>
              <a:cs typeface="+mn-lt"/>
            </a:endParaRPr>
          </a:p>
          <a:p>
            <a:pPr algn="just"/>
            <a:r>
              <a:rPr lang="en-US" sz="1200" dirty="0">
                <a:latin typeface="Aptos" panose="020B0004020202020204" pitchFamily="34" charset="0"/>
                <a:ea typeface="+mn-lt"/>
                <a:cs typeface="+mn-lt"/>
              </a:rPr>
              <a:t>Microsoft (2025) </a:t>
            </a:r>
            <a:r>
              <a:rPr lang="en-US" sz="1200" i="1" dirty="0">
                <a:latin typeface="Aptos" panose="020B0004020202020204" pitchFamily="34" charset="0"/>
                <a:ea typeface="+mn-lt"/>
                <a:cs typeface="+mn-lt"/>
              </a:rPr>
              <a:t>History of Microsoft Word</a:t>
            </a:r>
            <a:r>
              <a:rPr lang="en-US" sz="1200" dirty="0">
                <a:latin typeface="Aptos" panose="020B0004020202020204" pitchFamily="34" charset="0"/>
                <a:ea typeface="+mn-lt"/>
                <a:cs typeface="+mn-lt"/>
              </a:rPr>
              <a:t>. Available at: </a:t>
            </a:r>
            <a:r>
              <a:rPr lang="en-US" sz="1200" dirty="0">
                <a:solidFill>
                  <a:srgbClr val="FFFFFF"/>
                </a:solidFill>
                <a:latin typeface="Aptos" panose="020B0004020202020204" pitchFamily="34" charset="0"/>
                <a:ea typeface="+mn-lt"/>
                <a:cs typeface="+mn-lt"/>
                <a:hlinkClick r:id="rId4"/>
              </a:rPr>
              <a:t>https://www.microsoft.com/en-us/microsoft-365-life-hacks/writing/history-of-microsoft-word</a:t>
            </a:r>
            <a:r>
              <a:rPr lang="en-US" sz="1200" dirty="0">
                <a:latin typeface="Aptos" panose="020B0004020202020204" pitchFamily="34" charset="0"/>
                <a:ea typeface="+mn-lt"/>
                <a:cs typeface="+mn-lt"/>
              </a:rPr>
              <a:t> (Accessed: 9 October 2025).</a:t>
            </a:r>
          </a:p>
          <a:p>
            <a:pPr algn="just"/>
            <a:r>
              <a:rPr lang="en-GB" sz="1200" dirty="0">
                <a:latin typeface="Aptos" panose="020B0004020202020204" pitchFamily="34" charset="0"/>
                <a:ea typeface="+mn-lt"/>
                <a:cs typeface="+mn-lt"/>
              </a:rPr>
              <a:t>Microsoft (2025) </a:t>
            </a:r>
            <a:r>
              <a:rPr lang="en-GB" sz="1200" i="1" dirty="0">
                <a:latin typeface="Aptos" panose="020B0004020202020204" pitchFamily="34" charset="0"/>
                <a:ea typeface="+mn-lt"/>
                <a:cs typeface="+mn-lt"/>
              </a:rPr>
              <a:t>How to use Microsoft Teams</a:t>
            </a:r>
            <a:r>
              <a:rPr lang="en-GB" sz="1200" dirty="0">
                <a:latin typeface="Aptos" panose="020B0004020202020204" pitchFamily="34" charset="0"/>
                <a:ea typeface="+mn-lt"/>
                <a:cs typeface="+mn-lt"/>
              </a:rPr>
              <a:t>. Available at: </a:t>
            </a:r>
            <a:r>
              <a:rPr lang="en-GB" sz="1200" dirty="0">
                <a:latin typeface="Aptos" panose="020B0004020202020204" pitchFamily="34" charset="0"/>
                <a:ea typeface="+mn-lt"/>
                <a:cs typeface="+mn-lt"/>
                <a:hlinkClick r:id="rId5"/>
              </a:rPr>
              <a:t>https://support.microsoft.com/en-us/topic/what-is-microsoft-teams-3de4d369-0167-8def-b93b-0eb5286d7a29</a:t>
            </a:r>
            <a:r>
              <a:rPr lang="en-GB" sz="1200" dirty="0">
                <a:latin typeface="Aptos" panose="020B0004020202020204" pitchFamily="34" charset="0"/>
                <a:ea typeface="+mn-lt"/>
                <a:cs typeface="+mn-lt"/>
              </a:rPr>
              <a:t> (Accessed: 28th September 2025).</a:t>
            </a:r>
            <a:endParaRPr lang="en-US" sz="1200" dirty="0">
              <a:latin typeface="Aptos" panose="020B0004020202020204" pitchFamily="34" charset="0"/>
            </a:endParaRPr>
          </a:p>
          <a:p>
            <a:pPr algn="just"/>
            <a:r>
              <a:rPr lang="en-GB" sz="1200" dirty="0">
                <a:latin typeface="Aptos" panose="020B0004020202020204" pitchFamily="34" charset="0"/>
                <a:ea typeface="+mn-lt"/>
                <a:cs typeface="+mn-lt"/>
              </a:rPr>
              <a:t>Microsoft (2025) ‘Microsoft unveils Microsoft Teams’, </a:t>
            </a:r>
            <a:r>
              <a:rPr lang="en-GB" sz="1200" i="1" dirty="0">
                <a:latin typeface="Aptos" panose="020B0004020202020204" pitchFamily="34" charset="0"/>
                <a:ea typeface="+mn-lt"/>
                <a:cs typeface="+mn-lt"/>
              </a:rPr>
              <a:t>Microsoft News</a:t>
            </a:r>
            <a:r>
              <a:rPr lang="en-GB" sz="1200" dirty="0">
                <a:latin typeface="Aptos" panose="020B0004020202020204" pitchFamily="34" charset="0"/>
                <a:ea typeface="+mn-lt"/>
                <a:cs typeface="+mn-lt"/>
              </a:rPr>
              <a:t>, 2 November 2016. Available at: </a:t>
            </a:r>
            <a:r>
              <a:rPr lang="en-GB" sz="1200" dirty="0">
                <a:latin typeface="Aptos" panose="020B0004020202020204" pitchFamily="34" charset="0"/>
                <a:ea typeface="+mn-lt"/>
                <a:cs typeface="+mn-lt"/>
                <a:hlinkClick r:id="rId6"/>
              </a:rPr>
              <a:t>https://news.microsoft.com/source/2016/11/02/microsoft-unveils-microsoft-teams/</a:t>
            </a:r>
            <a:r>
              <a:rPr lang="en-GB" sz="1200" dirty="0">
                <a:latin typeface="Aptos" panose="020B0004020202020204" pitchFamily="34" charset="0"/>
                <a:ea typeface="+mn-lt"/>
                <a:cs typeface="+mn-lt"/>
              </a:rPr>
              <a:t> (Accessed: 30th September 2025).</a:t>
            </a:r>
            <a:endParaRPr lang="en-GB" sz="1200" dirty="0">
              <a:latin typeface="Aptos" panose="020B0004020202020204" pitchFamily="34" charset="0"/>
            </a:endParaRPr>
          </a:p>
          <a:p>
            <a:pPr algn="just"/>
            <a:r>
              <a:rPr lang="en-GB" sz="1200" dirty="0">
                <a:latin typeface="Aptos" panose="020B0004020202020204" pitchFamily="34" charset="0"/>
                <a:ea typeface="+mn-lt"/>
                <a:cs typeface="+mn-lt"/>
              </a:rPr>
              <a:t>Office365ITPros. (2024) ‘Office 365 reaches 400 million users’. Available at: </a:t>
            </a:r>
            <a:r>
              <a:rPr lang="en-GB" sz="1200" dirty="0">
                <a:latin typeface="Aptos" panose="020B0004020202020204" pitchFamily="34" charset="0"/>
                <a:ea typeface="+mn-lt"/>
                <a:cs typeface="+mn-lt"/>
                <a:hlinkClick r:id="rId7"/>
              </a:rPr>
              <a:t>https://office365itpros.com/2024/01/31/office-365-reaches-400-million/</a:t>
            </a:r>
            <a:r>
              <a:rPr lang="en-GB" sz="1200" dirty="0">
                <a:latin typeface="Aptos" panose="020B0004020202020204" pitchFamily="34" charset="0"/>
                <a:ea typeface="+mn-lt"/>
                <a:cs typeface="+mn-lt"/>
              </a:rPr>
              <a:t> (Accessed: 9 October 2025).</a:t>
            </a:r>
          </a:p>
          <a:p>
            <a:pPr algn="just"/>
            <a:r>
              <a:rPr lang="en-GB" sz="1200" dirty="0">
                <a:latin typeface="Aptos" panose="020B0004020202020204" pitchFamily="34" charset="0"/>
              </a:rPr>
              <a:t>Office for National Statistics (2020) </a:t>
            </a:r>
            <a:r>
              <a:rPr lang="en-GB" sz="1200" i="1" dirty="0">
                <a:latin typeface="Aptos" panose="020B0004020202020204" pitchFamily="34" charset="0"/>
              </a:rPr>
              <a:t>Coronavirus and homeworking in the UK: April 2020</a:t>
            </a:r>
            <a:r>
              <a:rPr lang="en-GB" sz="1200" dirty="0">
                <a:latin typeface="Aptos" panose="020B0004020202020204" pitchFamily="34" charset="0"/>
              </a:rPr>
              <a:t>. ONS. Available at: </a:t>
            </a:r>
            <a:r>
              <a:rPr lang="en-GB" sz="1200" dirty="0">
                <a:latin typeface="Aptos" panose="020B0004020202020204" pitchFamily="34" charset="0"/>
                <a:hlinkClick r:id="rId8"/>
              </a:rPr>
              <a:t>https://www.ons.gov.uk/employmentandlabourmarket/peopleinwork/employmentandemployeetypes/bulletins/coronavirusandhomeworkingintheuk/april2020</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a:p>
            <a:pPr algn="just"/>
            <a:r>
              <a:rPr lang="en-GB" sz="1200" dirty="0">
                <a:latin typeface="Aptos" panose="020B0004020202020204" pitchFamily="34" charset="0"/>
              </a:rPr>
              <a:t>ONS (2025) Who has access to hybrid work in Great Britain? Available at: </a:t>
            </a:r>
            <a:r>
              <a:rPr lang="en-GB" sz="1200" dirty="0">
                <a:latin typeface="Aptos" panose="020B0004020202020204" pitchFamily="34" charset="0"/>
                <a:hlinkClick r:id="rId9"/>
              </a:rPr>
              <a:t>https://www.ons.gov.uk/employmentandlabourmarket/peopleinwork/employmentandemployeetypes/articles/whohasaccesstohybridworkingreatbritain/2025-06-11</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a:p>
            <a:pPr algn="just"/>
            <a:r>
              <a:rPr lang="en-GB" sz="1200" dirty="0">
                <a:latin typeface="Aptos" panose="020B0004020202020204" pitchFamily="34" charset="0"/>
              </a:rPr>
              <a:t>Parliamentary Office of Science and Technology, 2020 Available at: </a:t>
            </a:r>
            <a:r>
              <a:rPr lang="en-GB" sz="1200" dirty="0">
                <a:latin typeface="Aptos" panose="020B0004020202020204" pitchFamily="34" charset="0"/>
                <a:hlinkClick r:id="rId10"/>
              </a:rPr>
              <a:t>https://post.parliament.uk/research-briefings/post-pb-0049</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p:txBody>
      </p:sp>
      <p:pic>
        <p:nvPicPr>
          <p:cNvPr id="10" name="Picture 9" descr="Difference between Internet and Web - WWW and its services">
            <a:extLst>
              <a:ext uri="{FF2B5EF4-FFF2-40B4-BE49-F238E27FC236}">
                <a16:creationId xmlns:a16="http://schemas.microsoft.com/office/drawing/2014/main" id="{AC1D33C1-7160-C441-1325-444F7CEF81F0}"/>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0602" t="-1384" r="19532" b="680"/>
          <a:stretch>
            <a:fillRect/>
          </a:stretch>
        </p:blipFill>
        <p:spPr>
          <a:xfrm>
            <a:off x="172624" y="5397455"/>
            <a:ext cx="1008785" cy="807259"/>
          </a:xfrm>
          <a:prstGeom prst="rect">
            <a:avLst/>
          </a:prstGeom>
        </p:spPr>
      </p:pic>
      <p:sp>
        <p:nvSpPr>
          <p:cNvPr id="4" name="Title 1">
            <a:extLst>
              <a:ext uri="{FF2B5EF4-FFF2-40B4-BE49-F238E27FC236}">
                <a16:creationId xmlns:a16="http://schemas.microsoft.com/office/drawing/2014/main" id="{FC1FE4E0-3249-742D-02FF-05F47E5126CC}"/>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Pag.2</a:t>
            </a:r>
          </a:p>
        </p:txBody>
      </p:sp>
    </p:spTree>
    <p:extLst>
      <p:ext uri="{BB962C8B-B14F-4D97-AF65-F5344CB8AC3E}">
        <p14:creationId xmlns:p14="http://schemas.microsoft.com/office/powerpoint/2010/main" val="18934510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5817A-C752-E8AC-D0E5-6500D689B5A5}"/>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7BA20BF7-3596-861F-F1E6-393DD7AEC11C}"/>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537040" y="10625"/>
            <a:ext cx="1657858" cy="1878225"/>
          </a:xfrm>
          <a:prstGeom prst="rect">
            <a:avLst/>
          </a:prstGeom>
          <a:noFill/>
        </p:spPr>
      </p:pic>
      <p:sp>
        <p:nvSpPr>
          <p:cNvPr id="2" name="Title 1">
            <a:extLst>
              <a:ext uri="{FF2B5EF4-FFF2-40B4-BE49-F238E27FC236}">
                <a16:creationId xmlns:a16="http://schemas.microsoft.com/office/drawing/2014/main" id="{C290F0F2-DA14-DBF6-5411-006C715E64BE}"/>
              </a:ext>
            </a:extLst>
          </p:cNvPr>
          <p:cNvSpPr>
            <a:spLocks noGrp="1"/>
          </p:cNvSpPr>
          <p:nvPr>
            <p:ph type="title"/>
          </p:nvPr>
        </p:nvSpPr>
        <p:spPr>
          <a:xfrm>
            <a:off x="964023" y="945323"/>
            <a:ext cx="3251825" cy="544603"/>
          </a:xfrm>
        </p:spPr>
        <p:txBody>
          <a:bodyPr anchor="b">
            <a:normAutofit fontScale="90000"/>
          </a:bodyPr>
          <a:lstStyle/>
          <a:p>
            <a:r>
              <a:rPr lang="en-GB"/>
              <a:t>References</a:t>
            </a:r>
          </a:p>
        </p:txBody>
      </p:sp>
      <p:sp>
        <p:nvSpPr>
          <p:cNvPr id="7" name="Text Placeholder 6">
            <a:extLst>
              <a:ext uri="{FF2B5EF4-FFF2-40B4-BE49-F238E27FC236}">
                <a16:creationId xmlns:a16="http://schemas.microsoft.com/office/drawing/2014/main" id="{6AC20E97-255E-4FA6-7122-D6832C6E530D}"/>
              </a:ext>
            </a:extLst>
          </p:cNvPr>
          <p:cNvSpPr>
            <a:spLocks noGrp="1"/>
          </p:cNvSpPr>
          <p:nvPr>
            <p:ph type="body" sz="quarter" idx="11"/>
          </p:nvPr>
        </p:nvSpPr>
        <p:spPr>
          <a:xfrm>
            <a:off x="1519034" y="2363685"/>
            <a:ext cx="9322131" cy="1322196"/>
          </a:xfrm>
        </p:spPr>
        <p:txBody>
          <a:bodyPr vert="horz" lIns="0" tIns="0" rIns="0" bIns="0" rtlCol="0" anchor="t">
            <a:noAutofit/>
          </a:bodyPr>
          <a:lstStyle/>
          <a:p>
            <a:pPr algn="just"/>
            <a:r>
              <a:rPr lang="en-GB" sz="1200" dirty="0">
                <a:latin typeface="Aptos" panose="020B0004020202020204" pitchFamily="34" charset="0"/>
                <a:ea typeface="+mn-lt"/>
                <a:cs typeface="+mn-lt"/>
              </a:rPr>
              <a:t>The Access Group, Wardle, C. (2025) ‘Care Home Software and Integrations: 11 Benefits to consider’, 23 April. Available at: </a:t>
            </a:r>
            <a:r>
              <a:rPr lang="en-GB" sz="1200" dirty="0">
                <a:latin typeface="Aptos" panose="020B0004020202020204" pitchFamily="34" charset="0"/>
                <a:ea typeface="+mn-lt"/>
                <a:cs typeface="+mn-lt"/>
                <a:hlinkClick r:id="rId3"/>
              </a:rPr>
              <a:t>https://www.theaccessgroup.com</a:t>
            </a:r>
            <a:r>
              <a:rPr lang="en-GB" sz="1200" dirty="0">
                <a:latin typeface="Aptos" panose="020B0004020202020204" pitchFamily="34" charset="0"/>
                <a:ea typeface="+mn-lt"/>
                <a:cs typeface="+mn-lt"/>
              </a:rPr>
              <a:t> (Accessed: 4th October 2025).</a:t>
            </a:r>
            <a:endParaRPr lang="en-GB" sz="1200" dirty="0">
              <a:latin typeface="Aptos" panose="020B0004020202020204" pitchFamily="34" charset="0"/>
            </a:endParaRPr>
          </a:p>
          <a:p>
            <a:pPr algn="just"/>
            <a:r>
              <a:rPr lang="en-GB" sz="1200" dirty="0">
                <a:latin typeface="Aptos" panose="020B0004020202020204" pitchFamily="34" charset="0"/>
                <a:ea typeface="+mn-lt"/>
                <a:cs typeface="+mn-lt"/>
              </a:rPr>
              <a:t>Transform England / NHS. (n.d.) ‘Using digital services in your care home’. Available at: </a:t>
            </a:r>
            <a:r>
              <a:rPr lang="en-GB" sz="1200" dirty="0">
                <a:latin typeface="Aptos" panose="020B0004020202020204" pitchFamily="34" charset="0"/>
                <a:ea typeface="+mn-lt"/>
                <a:cs typeface="+mn-lt"/>
                <a:hlinkClick r:id="rId4"/>
              </a:rPr>
              <a:t>https://transform.england.nhs.uk/covid-19-response/social-care/using-digital-services-your-care-home/</a:t>
            </a:r>
            <a:r>
              <a:rPr lang="en-GB" sz="1200" dirty="0">
                <a:latin typeface="Aptos" panose="020B0004020202020204" pitchFamily="34" charset="0"/>
                <a:ea typeface="+mn-lt"/>
                <a:cs typeface="+mn-lt"/>
              </a:rPr>
              <a:t> (Accessed: 9 October 2025).</a:t>
            </a:r>
            <a:endParaRPr lang="en-GB" sz="1200" dirty="0">
              <a:latin typeface="Aptos" panose="020B0004020202020204" pitchFamily="34" charset="0"/>
            </a:endParaRPr>
          </a:p>
          <a:p>
            <a:pPr algn="just"/>
            <a:endParaRPr lang="en-GB" sz="1200" dirty="0">
              <a:latin typeface="Aptos" panose="020B0004020202020204" pitchFamily="34" charset="0"/>
            </a:endParaRPr>
          </a:p>
        </p:txBody>
      </p:sp>
      <p:pic>
        <p:nvPicPr>
          <p:cNvPr id="10" name="Picture 9" descr="Difference between Internet and Web - WWW and its services">
            <a:extLst>
              <a:ext uri="{FF2B5EF4-FFF2-40B4-BE49-F238E27FC236}">
                <a16:creationId xmlns:a16="http://schemas.microsoft.com/office/drawing/2014/main" id="{C3CB3100-6AB9-F879-2BCA-B0D0CF72D9F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0602" t="-1384" r="19532" b="680"/>
          <a:stretch>
            <a:fillRect/>
          </a:stretch>
        </p:blipFill>
        <p:spPr>
          <a:xfrm>
            <a:off x="172624" y="5397455"/>
            <a:ext cx="1008785" cy="807259"/>
          </a:xfrm>
          <a:prstGeom prst="rect">
            <a:avLst/>
          </a:prstGeom>
        </p:spPr>
      </p:pic>
      <p:sp>
        <p:nvSpPr>
          <p:cNvPr id="4" name="Title 1">
            <a:extLst>
              <a:ext uri="{FF2B5EF4-FFF2-40B4-BE49-F238E27FC236}">
                <a16:creationId xmlns:a16="http://schemas.microsoft.com/office/drawing/2014/main" id="{1DB5D014-AEB2-8370-8844-99ACFF605767}"/>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dirty="0">
                <a:latin typeface="Aptos"/>
              </a:rPr>
              <a:t>Pag.3</a:t>
            </a:r>
          </a:p>
        </p:txBody>
      </p:sp>
    </p:spTree>
    <p:extLst>
      <p:ext uri="{BB962C8B-B14F-4D97-AF65-F5344CB8AC3E}">
        <p14:creationId xmlns:p14="http://schemas.microsoft.com/office/powerpoint/2010/main" val="9574224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EF611-D6CE-5A10-D575-3B80DACF7521}"/>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092AFDB1-E5A5-0530-48BB-1F7BF9CD81F0}"/>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418889" y="-418"/>
            <a:ext cx="1776010" cy="2011145"/>
          </a:xfrm>
          <a:prstGeom prst="rect">
            <a:avLst/>
          </a:prstGeom>
          <a:noFill/>
        </p:spPr>
      </p:pic>
      <p:sp>
        <p:nvSpPr>
          <p:cNvPr id="2" name="Title 1">
            <a:extLst>
              <a:ext uri="{FF2B5EF4-FFF2-40B4-BE49-F238E27FC236}">
                <a16:creationId xmlns:a16="http://schemas.microsoft.com/office/drawing/2014/main" id="{F8B25596-D5AE-9527-E724-2B56D533DE7F}"/>
              </a:ext>
            </a:extLst>
          </p:cNvPr>
          <p:cNvSpPr>
            <a:spLocks noGrp="1"/>
          </p:cNvSpPr>
          <p:nvPr>
            <p:ph type="title"/>
          </p:nvPr>
        </p:nvSpPr>
        <p:spPr>
          <a:xfrm>
            <a:off x="964023" y="879063"/>
            <a:ext cx="4941477" cy="610863"/>
          </a:xfrm>
        </p:spPr>
        <p:txBody>
          <a:bodyPr anchor="b">
            <a:normAutofit/>
          </a:bodyPr>
          <a:lstStyle/>
          <a:p>
            <a:r>
              <a:rPr lang="en-GB"/>
              <a:t>References</a:t>
            </a:r>
          </a:p>
        </p:txBody>
      </p:sp>
      <p:sp>
        <p:nvSpPr>
          <p:cNvPr id="9" name="Text Placeholder 3">
            <a:extLst>
              <a:ext uri="{FF2B5EF4-FFF2-40B4-BE49-F238E27FC236}">
                <a16:creationId xmlns:a16="http://schemas.microsoft.com/office/drawing/2014/main" id="{F212B5FD-2CAB-4805-CAA7-3404A5A5ECAC}"/>
              </a:ext>
            </a:extLst>
          </p:cNvPr>
          <p:cNvSpPr>
            <a:spLocks noGrp="1"/>
          </p:cNvSpPr>
          <p:nvPr>
            <p:ph type="body" sz="quarter" idx="11"/>
          </p:nvPr>
        </p:nvSpPr>
        <p:spPr>
          <a:xfrm>
            <a:off x="2539077" y="2526438"/>
            <a:ext cx="8631685" cy="3235906"/>
          </a:xfrm>
        </p:spPr>
        <p:txBody>
          <a:bodyPr vert="horz" lIns="0" tIns="0" rIns="0" bIns="0" rtlCol="0" anchor="t">
            <a:noAutofit/>
          </a:bodyPr>
          <a:lstStyle/>
          <a:p>
            <a:pPr algn="just"/>
            <a:r>
              <a:rPr lang="en-US" sz="1200">
                <a:latin typeface="Aptos"/>
                <a:ea typeface="+mn-lt"/>
                <a:cs typeface="+mn-lt"/>
              </a:rPr>
              <a:t>‘How to use Microsoft Word’ (2021)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3"/>
              </a:rPr>
              <a:t>https://www.youtube.com/watch?v=GBHUBEOTdcA</a:t>
            </a:r>
            <a:r>
              <a:rPr lang="en-US" sz="1200">
                <a:latin typeface="Aptos"/>
                <a:ea typeface="+mn-lt"/>
                <a:cs typeface="+mn-lt"/>
              </a:rPr>
              <a:t> (Accessed: 29th September 2025).</a:t>
            </a:r>
          </a:p>
          <a:p>
            <a:pPr algn="just"/>
            <a:r>
              <a:rPr lang="en-US" sz="1200">
                <a:latin typeface="Aptos"/>
                <a:ea typeface="+mn-lt"/>
                <a:cs typeface="+mn-lt"/>
              </a:rPr>
              <a:t>‘MS mission’ (2024)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4"/>
              </a:rPr>
              <a:t>https://www.youtube.com/watch?v=Cf036tDc6NI</a:t>
            </a:r>
            <a:r>
              <a:rPr lang="en-US" sz="1200">
                <a:latin typeface="Aptos"/>
                <a:ea typeface="+mn-lt"/>
                <a:cs typeface="+mn-lt"/>
              </a:rPr>
              <a:t> (Accessed: 22th September 2025).</a:t>
            </a:r>
          </a:p>
          <a:p>
            <a:pPr algn="just"/>
            <a:r>
              <a:rPr lang="en-US" sz="1200">
                <a:latin typeface="Aptos"/>
                <a:ea typeface="+mn-lt"/>
                <a:cs typeface="+mn-lt"/>
              </a:rPr>
              <a:t>‘MS Teams’ (2019)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5"/>
              </a:rPr>
              <a:t>https://www.youtube.com/watch?v=jugBQqE_2sM&amp;list=PLXPr7gfUMmKxiPKpMocZRkA-AUDI9N1RB</a:t>
            </a:r>
            <a:r>
              <a:rPr lang="en-US" sz="1200">
                <a:latin typeface="Aptos"/>
                <a:ea typeface="+mn-lt"/>
                <a:cs typeface="+mn-lt"/>
              </a:rPr>
              <a:t> (Accessed: 1st October 2025).</a:t>
            </a:r>
          </a:p>
          <a:p>
            <a:pPr algn="just"/>
            <a:r>
              <a:rPr lang="en-US" sz="1200">
                <a:latin typeface="Aptos"/>
                <a:ea typeface="+mn-lt"/>
                <a:cs typeface="+mn-lt"/>
              </a:rPr>
              <a:t>‘Benefits and new features of MS Teams’ (2020)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6"/>
              </a:rPr>
              <a:t>https://www.youtube.com/watch?v=4piA2YJ2HQU&amp;list=PLXPr7gfUMmKxiPKpMocZRkA-AUDI9N1RB&amp;index=3</a:t>
            </a:r>
            <a:r>
              <a:rPr lang="en-US" sz="1200">
                <a:latin typeface="Aptos"/>
                <a:ea typeface="+mn-lt"/>
                <a:cs typeface="+mn-lt"/>
              </a:rPr>
              <a:t> (Accessed: 6th October 2025).</a:t>
            </a:r>
          </a:p>
          <a:p>
            <a:pPr algn="just"/>
            <a:r>
              <a:rPr lang="en-US" sz="1200">
                <a:latin typeface="Aptos"/>
                <a:ea typeface="+mn-lt"/>
                <a:cs typeface="+mn-lt"/>
              </a:rPr>
              <a:t>‘MS Teams meetings’ (2020)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7"/>
              </a:rPr>
              <a:t>https://www.youtube.com/watch?v=A1egcVkYrgw&amp;list=PLXPr7gfUMmKxiPKpMocZRkA-AUDI9N1RB&amp;index=5</a:t>
            </a:r>
            <a:r>
              <a:rPr lang="en-US" sz="1200">
                <a:latin typeface="Aptos"/>
                <a:ea typeface="+mn-lt"/>
                <a:cs typeface="+mn-lt"/>
              </a:rPr>
              <a:t> (Accessed: 7th October 2025).</a:t>
            </a:r>
          </a:p>
          <a:p>
            <a:pPr algn="just"/>
            <a:endParaRPr lang="en-US" sz="1200">
              <a:solidFill>
                <a:srgbClr val="000000"/>
              </a:solidFill>
              <a:latin typeface="Aptos"/>
            </a:endParaRPr>
          </a:p>
        </p:txBody>
      </p:sp>
      <p:sp>
        <p:nvSpPr>
          <p:cNvPr id="4" name="Title 1">
            <a:extLst>
              <a:ext uri="{FF2B5EF4-FFF2-40B4-BE49-F238E27FC236}">
                <a16:creationId xmlns:a16="http://schemas.microsoft.com/office/drawing/2014/main" id="{778EEBDD-A25C-4D6C-9340-5F4CEA94FED5}"/>
              </a:ext>
            </a:extLst>
          </p:cNvPr>
          <p:cNvSpPr txBox="1">
            <a:spLocks/>
          </p:cNvSpPr>
          <p:nvPr/>
        </p:nvSpPr>
        <p:spPr>
          <a:xfrm>
            <a:off x="3530953" y="1481319"/>
            <a:ext cx="2563670"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Video / YouTube</a:t>
            </a:r>
          </a:p>
        </p:txBody>
      </p:sp>
      <p:pic>
        <p:nvPicPr>
          <p:cNvPr id="6" name="Picture 5" descr="Difference between Internet and Web - WWW and its services">
            <a:extLst>
              <a:ext uri="{FF2B5EF4-FFF2-40B4-BE49-F238E27FC236}">
                <a16:creationId xmlns:a16="http://schemas.microsoft.com/office/drawing/2014/main" id="{8106793F-F641-424A-E2C9-C213A9232BDA}"/>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rcRect l="20602" t="-1384" r="19532" b="680"/>
          <a:stretch>
            <a:fillRect/>
          </a:stretch>
        </p:blipFill>
        <p:spPr>
          <a:xfrm>
            <a:off x="198304" y="5485803"/>
            <a:ext cx="926159" cy="742994"/>
          </a:xfrm>
          <a:prstGeom prst="rect">
            <a:avLst/>
          </a:prstGeom>
        </p:spPr>
      </p:pic>
      <p:sp>
        <p:nvSpPr>
          <p:cNvPr id="7" name="Title 1">
            <a:extLst>
              <a:ext uri="{FF2B5EF4-FFF2-40B4-BE49-F238E27FC236}">
                <a16:creationId xmlns:a16="http://schemas.microsoft.com/office/drawing/2014/main" id="{3DAAAA1C-B5E8-5FC5-8303-2BF054F8A021}"/>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Pag.3</a:t>
            </a:r>
          </a:p>
        </p:txBody>
      </p:sp>
    </p:spTree>
    <p:extLst>
      <p:ext uri="{BB962C8B-B14F-4D97-AF65-F5344CB8AC3E}">
        <p14:creationId xmlns:p14="http://schemas.microsoft.com/office/powerpoint/2010/main" val="256416705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6B2AC-FBF8-2A9E-991C-014872ED5A5B}"/>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899D665F-A409-340E-1555-E55C8424F707}"/>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418889" y="-418"/>
            <a:ext cx="1776010" cy="2011145"/>
          </a:xfrm>
          <a:prstGeom prst="rect">
            <a:avLst/>
          </a:prstGeom>
          <a:noFill/>
        </p:spPr>
      </p:pic>
      <p:sp>
        <p:nvSpPr>
          <p:cNvPr id="2" name="Title 1">
            <a:extLst>
              <a:ext uri="{FF2B5EF4-FFF2-40B4-BE49-F238E27FC236}">
                <a16:creationId xmlns:a16="http://schemas.microsoft.com/office/drawing/2014/main" id="{DD0C0DD1-FC59-99D5-C502-F793B18E90F8}"/>
              </a:ext>
            </a:extLst>
          </p:cNvPr>
          <p:cNvSpPr>
            <a:spLocks noGrp="1"/>
          </p:cNvSpPr>
          <p:nvPr>
            <p:ph type="title"/>
          </p:nvPr>
        </p:nvSpPr>
        <p:spPr>
          <a:xfrm>
            <a:off x="964023" y="879063"/>
            <a:ext cx="4941477" cy="610863"/>
          </a:xfrm>
        </p:spPr>
        <p:txBody>
          <a:bodyPr anchor="b">
            <a:normAutofit/>
          </a:bodyPr>
          <a:lstStyle/>
          <a:p>
            <a:r>
              <a:rPr lang="en-GB"/>
              <a:t>References</a:t>
            </a:r>
          </a:p>
        </p:txBody>
      </p:sp>
      <p:sp>
        <p:nvSpPr>
          <p:cNvPr id="9" name="Text Placeholder 3">
            <a:extLst>
              <a:ext uri="{FF2B5EF4-FFF2-40B4-BE49-F238E27FC236}">
                <a16:creationId xmlns:a16="http://schemas.microsoft.com/office/drawing/2014/main" id="{8B6BFC04-A642-74E4-EC6F-A261DFE2EBEA}"/>
              </a:ext>
            </a:extLst>
          </p:cNvPr>
          <p:cNvSpPr>
            <a:spLocks noGrp="1"/>
          </p:cNvSpPr>
          <p:nvPr>
            <p:ph type="body" sz="quarter" idx="11"/>
          </p:nvPr>
        </p:nvSpPr>
        <p:spPr>
          <a:xfrm>
            <a:off x="2120312" y="2610688"/>
            <a:ext cx="9102376" cy="1612520"/>
          </a:xfrm>
        </p:spPr>
        <p:txBody>
          <a:bodyPr vert="horz" lIns="0" tIns="0" rIns="0" bIns="0" rtlCol="0" anchor="t">
            <a:noAutofit/>
          </a:bodyPr>
          <a:lstStyle/>
          <a:p>
            <a:pPr algn="just"/>
            <a:r>
              <a:rPr lang="en-US" sz="1200" dirty="0">
                <a:latin typeface="Aptos"/>
                <a:ea typeface="+mn-lt"/>
                <a:cs typeface="+mn-lt"/>
              </a:rPr>
              <a:t>Cranborne Tech. (</a:t>
            </a:r>
            <a:r>
              <a:rPr lang="en-US" sz="1200" dirty="0" err="1">
                <a:latin typeface="Aptos"/>
                <a:ea typeface="+mn-lt"/>
                <a:cs typeface="+mn-lt"/>
              </a:rPr>
              <a:t>n.d</a:t>
            </a:r>
            <a:r>
              <a:rPr lang="en-US" sz="1200" dirty="0">
                <a:latin typeface="Aptos"/>
                <a:ea typeface="+mn-lt"/>
                <a:cs typeface="+mn-lt"/>
              </a:rPr>
              <a:t>) ‘How Microsoft 365 Copilot are helping care homes work smarter’. Available at: </a:t>
            </a:r>
            <a:r>
              <a:rPr lang="en-US" sz="1200" dirty="0">
                <a:latin typeface="Aptos"/>
                <a:ea typeface="+mn-lt"/>
                <a:cs typeface="+mn-lt"/>
                <a:hlinkClick r:id="rId3"/>
              </a:rPr>
              <a:t>https://www.cranborne.tech/how-microsoft-365-copilot-are-helping-care-homes-work-smarter</a:t>
            </a:r>
            <a:r>
              <a:rPr lang="en-US" sz="1200" dirty="0">
                <a:latin typeface="Aptos"/>
                <a:ea typeface="+mn-lt"/>
                <a:cs typeface="+mn-lt"/>
              </a:rPr>
              <a:t> (Accessed: 9 October 2025).</a:t>
            </a:r>
          </a:p>
          <a:p>
            <a:pPr algn="just"/>
            <a:r>
              <a:rPr lang="en-US" sz="1200" dirty="0">
                <a:latin typeface="Aptos"/>
                <a:ea typeface="+mn-lt"/>
                <a:cs typeface="+mn-lt"/>
              </a:rPr>
              <a:t>ProjectManagers.net. (n.d.) ‘Top 10 cons or disadvantages of Microsoft Teams’. Available at: </a:t>
            </a:r>
            <a:r>
              <a:rPr lang="en-US" sz="1200" dirty="0">
                <a:latin typeface="Aptos"/>
                <a:ea typeface="+mn-lt"/>
                <a:cs typeface="+mn-lt"/>
                <a:hlinkClick r:id="rId4"/>
              </a:rPr>
              <a:t>https://projectmanagers.net/top-10-cons-or-disadvantages-of-microsoft-teams/</a:t>
            </a:r>
            <a:r>
              <a:rPr lang="en-US" sz="1200" dirty="0">
                <a:latin typeface="Aptos"/>
                <a:ea typeface="+mn-lt"/>
                <a:cs typeface="+mn-lt"/>
              </a:rPr>
              <a:t> (Accessed: 9 October 2025).</a:t>
            </a:r>
          </a:p>
          <a:p>
            <a:pPr algn="just"/>
            <a:r>
              <a:rPr lang="en-US" sz="1200" dirty="0">
                <a:latin typeface="Aptos"/>
                <a:ea typeface="+mn-lt"/>
                <a:cs typeface="+mn-lt"/>
              </a:rPr>
              <a:t>Cartwright‑IT. (n.d.) </a:t>
            </a:r>
            <a:r>
              <a:rPr lang="en-US" sz="1200" i="1" dirty="0">
                <a:latin typeface="Aptos"/>
                <a:ea typeface="+mn-lt"/>
                <a:cs typeface="+mn-lt"/>
              </a:rPr>
              <a:t>Cartwright IT blog</a:t>
            </a:r>
            <a:r>
              <a:rPr lang="en-US" sz="1200" dirty="0">
                <a:latin typeface="Aptos"/>
                <a:ea typeface="+mn-lt"/>
                <a:cs typeface="+mn-lt"/>
              </a:rPr>
              <a:t>. Available at: </a:t>
            </a:r>
            <a:r>
              <a:rPr lang="en-US" sz="1200" dirty="0">
                <a:latin typeface="Aptos"/>
                <a:ea typeface="+mn-lt"/>
                <a:cs typeface="+mn-lt"/>
                <a:hlinkClick r:id="rId5"/>
              </a:rPr>
              <a:t>https://cartwright-it.co.uk/?p=6247</a:t>
            </a:r>
            <a:r>
              <a:rPr lang="en-US" sz="1200" dirty="0">
                <a:latin typeface="Aptos"/>
                <a:ea typeface="+mn-lt"/>
                <a:cs typeface="+mn-lt"/>
              </a:rPr>
              <a:t> (Accessed: 9 October 2025).</a:t>
            </a:r>
          </a:p>
          <a:p>
            <a:pPr algn="just"/>
            <a:endParaRPr lang="en-US" sz="1200" dirty="0">
              <a:latin typeface="Aptos"/>
              <a:ea typeface="+mn-lt"/>
              <a:cs typeface="+mn-lt"/>
            </a:endParaRPr>
          </a:p>
          <a:p>
            <a:pPr algn="just"/>
            <a:endParaRPr lang="en-US" sz="1200" dirty="0">
              <a:solidFill>
                <a:srgbClr val="000000"/>
              </a:solidFill>
              <a:latin typeface="Aptos"/>
            </a:endParaRPr>
          </a:p>
        </p:txBody>
      </p:sp>
      <p:sp>
        <p:nvSpPr>
          <p:cNvPr id="4" name="Title 1">
            <a:extLst>
              <a:ext uri="{FF2B5EF4-FFF2-40B4-BE49-F238E27FC236}">
                <a16:creationId xmlns:a16="http://schemas.microsoft.com/office/drawing/2014/main" id="{8BF5C6BD-12F2-FE52-0E99-9C948BCE1A8A}"/>
              </a:ext>
            </a:extLst>
          </p:cNvPr>
          <p:cNvSpPr txBox="1">
            <a:spLocks/>
          </p:cNvSpPr>
          <p:nvPr/>
        </p:nvSpPr>
        <p:spPr>
          <a:xfrm>
            <a:off x="3530953" y="1481319"/>
            <a:ext cx="2563670"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Others</a:t>
            </a:r>
          </a:p>
        </p:txBody>
      </p:sp>
      <p:pic>
        <p:nvPicPr>
          <p:cNvPr id="6" name="Picture 5" descr="Difference between Internet and Web - WWW and its services">
            <a:extLst>
              <a:ext uri="{FF2B5EF4-FFF2-40B4-BE49-F238E27FC236}">
                <a16:creationId xmlns:a16="http://schemas.microsoft.com/office/drawing/2014/main" id="{4EABE61C-3DE1-8CA3-41DF-ECCFDF31BDF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20602" t="-1384" r="19532" b="680"/>
          <a:stretch>
            <a:fillRect/>
          </a:stretch>
        </p:blipFill>
        <p:spPr>
          <a:xfrm>
            <a:off x="198304" y="5485803"/>
            <a:ext cx="926159" cy="742994"/>
          </a:xfrm>
          <a:prstGeom prst="rect">
            <a:avLst/>
          </a:prstGeom>
        </p:spPr>
      </p:pic>
      <p:sp>
        <p:nvSpPr>
          <p:cNvPr id="7" name="Title 1">
            <a:extLst>
              <a:ext uri="{FF2B5EF4-FFF2-40B4-BE49-F238E27FC236}">
                <a16:creationId xmlns:a16="http://schemas.microsoft.com/office/drawing/2014/main" id="{FA20E2F0-F208-E928-F9B9-E1792A7200BC}"/>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Pag.4</a:t>
            </a:r>
          </a:p>
        </p:txBody>
      </p:sp>
    </p:spTree>
    <p:extLst>
      <p:ext uri="{BB962C8B-B14F-4D97-AF65-F5344CB8AC3E}">
        <p14:creationId xmlns:p14="http://schemas.microsoft.com/office/powerpoint/2010/main" val="67601629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typing on a computer&#10;&#10;AI-generated content may be incorrect.">
            <a:extLst>
              <a:ext uri="{FF2B5EF4-FFF2-40B4-BE49-F238E27FC236}">
                <a16:creationId xmlns:a16="http://schemas.microsoft.com/office/drawing/2014/main" id="{294DB4D8-736F-80EA-ACEF-322243F8E401}"/>
              </a:ext>
            </a:extLst>
          </p:cNvPr>
          <p:cNvPicPr>
            <a:picLocks noChangeAspect="1"/>
          </p:cNvPicPr>
          <p:nvPr/>
        </p:nvPicPr>
        <p:blipFill>
          <a:blip r:embed="rId2"/>
          <a:stretch>
            <a:fillRect/>
          </a:stretch>
        </p:blipFill>
        <p:spPr>
          <a:xfrm>
            <a:off x="2449512" y="853108"/>
            <a:ext cx="7116279" cy="5140739"/>
          </a:xfrm>
          <a:prstGeom prst="rect">
            <a:avLst/>
          </a:prstGeom>
          <a:ln>
            <a:noFill/>
          </a:ln>
          <a:effectLst>
            <a:softEdge rad="112500"/>
          </a:effectLst>
        </p:spPr>
      </p:pic>
    </p:spTree>
    <p:extLst>
      <p:ext uri="{BB962C8B-B14F-4D97-AF65-F5344CB8AC3E}">
        <p14:creationId xmlns:p14="http://schemas.microsoft.com/office/powerpoint/2010/main" val="19440424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1_TF78853419_Win32.potx" id="{4B078287-5F8B-4412-8B56-22BABE512007}" vid="{40D3F4AB-D386-4158-AD50-2BEE84BA2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43da980a39bd6e386eccdee5dc54a8b7">
  <xsd:schema xmlns:xsd="http://www.w3.org/2001/XMLSchema" xmlns:xs="http://www.w3.org/2001/XMLSchema" xmlns:p="http://schemas.microsoft.com/office/2006/metadata/properties" xmlns:ns3="3ef5847a-e696-4fee-a2c0-6c3f87568321" targetNamespace="http://schemas.microsoft.com/office/2006/metadata/properties" ma:root="true" ma:fieldsID="194c1c12b40c412b8ef67d6938d2546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517F2453-3C9C-458B-B54B-A22C9E526E23}">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3.xml><?xml version="1.0" encoding="utf-8"?>
<ds:datastoreItem xmlns:ds="http://schemas.openxmlformats.org/officeDocument/2006/customXml" ds:itemID="{09EC1AB0-9704-404D-B6D3-819D938AC55B}">
  <ds:schemaRefs>
    <ds:schemaRef ds:uri="http://www.w3.org/XML/1998/namespace"/>
    <ds:schemaRef ds:uri="http://purl.org/dc/dcmitype/"/>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ef5847a-e696-4fee-a2c0-6c3f87568321"/>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{BB7A110A-C47B-4E50-8D36-813B71904EE7}tf78853419_win32</Template>
  <TotalTime>0</TotalTime>
  <Words>2715</Words>
  <Application>Microsoft Office PowerPoint</Application>
  <PresentationFormat>Widescreen</PresentationFormat>
  <Paragraphs>240</Paragraphs>
  <Slides>26</Slides>
  <Notes>14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vt:lpstr>
      <vt:lpstr>Arial</vt:lpstr>
      <vt:lpstr>Baguet Script</vt:lpstr>
      <vt:lpstr>Calibri</vt:lpstr>
      <vt:lpstr>Franklin Gothic Book</vt:lpstr>
      <vt:lpstr>Franklin Gothic Demi</vt:lpstr>
      <vt:lpstr>Georgia</vt:lpstr>
      <vt:lpstr>Wingdings</vt:lpstr>
      <vt:lpstr>Theme1</vt:lpstr>
      <vt:lpstr>PowerPoint Presentation</vt:lpstr>
      <vt:lpstr>Contents</vt:lpstr>
      <vt:lpstr>PowerPoint Presentation</vt:lpstr>
      <vt:lpstr>Introduction</vt:lpstr>
      <vt:lpstr>MS 365: WORD</vt:lpstr>
      <vt:lpstr>The Evolution of MS since 1981 until NOW</vt:lpstr>
      <vt:lpstr>MS 365: WORD</vt:lpstr>
      <vt:lpstr>Introduction of MS WORD at Sunrise Residential </vt:lpstr>
      <vt:lpstr>PowerPoint Presentation</vt:lpstr>
      <vt:lpstr>PowerPoint Presentation</vt:lpstr>
      <vt:lpstr>“Office 365 is the broadest toolkit and platform for creation, communication and collaboration. Microsoft Teams adds a new experience to Office 365 as the chat-based workspace designed to empower the art of teams.” - said Satya Nadella, CEO, Microsoft 2016 </vt:lpstr>
      <vt:lpstr>MS Communication: Teams</vt:lpstr>
      <vt:lpstr>Microsoft Teams: Launch, Growth until TODAY!</vt:lpstr>
      <vt:lpstr>MS TEAMS</vt:lpstr>
      <vt:lpstr>Introduction of MS Teams at Sunrise Residential </vt:lpstr>
      <vt:lpstr>PowerPoint Presentation</vt:lpstr>
      <vt:lpstr>PowerPoint Presentation</vt:lpstr>
      <vt:lpstr>Digital Safety with MS Word &amp; MS Teams</vt:lpstr>
      <vt:lpstr>Summary</vt:lpstr>
      <vt:lpstr>PowerPoint Presentation</vt:lpstr>
      <vt:lpstr>References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Helena Joao (2515363)</dc:creator>
  <cp:lastModifiedBy>Jacqueline Ellen Watson (2504694)</cp:lastModifiedBy>
  <cp:revision>3</cp:revision>
  <dcterms:created xsi:type="dcterms:W3CDTF">2025-09-20T14:45:01Z</dcterms:created>
  <dcterms:modified xsi:type="dcterms:W3CDTF">2025-10-12T21:27:22Z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