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8"/>
  </p:notesMasterIdLst>
  <p:sldIdLst>
    <p:sldId id="256" r:id="rId2"/>
    <p:sldId id="258" r:id="rId3"/>
    <p:sldId id="259" r:id="rId4"/>
    <p:sldId id="260" r:id="rId5"/>
    <p:sldId id="261" r:id="rId6"/>
    <p:sldId id="257"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71865D-195D-484D-8494-4024EDD3A2E2}" v="125" dt="2025-04-23T18:09:15.6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Evans" userId="2231831aa46605df" providerId="LiveId" clId="{0171865D-195D-484D-8494-4024EDD3A2E2}"/>
    <pc:docChg chg="undo redo custSel addSld delSld modSld">
      <pc:chgData name="Emily Evans" userId="2231831aa46605df" providerId="LiveId" clId="{0171865D-195D-484D-8494-4024EDD3A2E2}" dt="2025-04-27T17:05:48.555" v="1440" actId="27636"/>
      <pc:docMkLst>
        <pc:docMk/>
      </pc:docMkLst>
      <pc:sldChg chg="modSp add del mod">
        <pc:chgData name="Emily Evans" userId="2231831aa46605df" providerId="LiveId" clId="{0171865D-195D-484D-8494-4024EDD3A2E2}" dt="2025-04-27T17:05:48.555" v="1440" actId="27636"/>
        <pc:sldMkLst>
          <pc:docMk/>
          <pc:sldMk cId="2370243106" sldId="257"/>
        </pc:sldMkLst>
        <pc:spChg chg="mod">
          <ac:chgData name="Emily Evans" userId="2231831aa46605df" providerId="LiveId" clId="{0171865D-195D-484D-8494-4024EDD3A2E2}" dt="2025-04-23T17:44:42.379" v="1378" actId="2711"/>
          <ac:spMkLst>
            <pc:docMk/>
            <pc:sldMk cId="2370243106" sldId="257"/>
            <ac:spMk id="2" creationId="{B63DF7C2-2BA1-5FF8-8872-A045E0D6200F}"/>
          </ac:spMkLst>
        </pc:spChg>
        <pc:spChg chg="mod">
          <ac:chgData name="Emily Evans" userId="2231831aa46605df" providerId="LiveId" clId="{0171865D-195D-484D-8494-4024EDD3A2E2}" dt="2025-04-27T17:05:48.555" v="1440" actId="27636"/>
          <ac:spMkLst>
            <pc:docMk/>
            <pc:sldMk cId="2370243106" sldId="257"/>
            <ac:spMk id="3" creationId="{1DEB0279-6E01-F561-E0BE-028B9656A8CD}"/>
          </ac:spMkLst>
        </pc:spChg>
      </pc:sldChg>
      <pc:sldChg chg="addSp modSp mod modAnim">
        <pc:chgData name="Emily Evans" userId="2231831aa46605df" providerId="LiveId" clId="{0171865D-195D-484D-8494-4024EDD3A2E2}" dt="2025-04-23T18:08:55.911" v="1401" actId="20577"/>
        <pc:sldMkLst>
          <pc:docMk/>
          <pc:sldMk cId="3403225738" sldId="258"/>
        </pc:sldMkLst>
        <pc:spChg chg="mod">
          <ac:chgData name="Emily Evans" userId="2231831aa46605df" providerId="LiveId" clId="{0171865D-195D-484D-8494-4024EDD3A2E2}" dt="2025-04-23T17:41:08.782" v="1332" actId="2711"/>
          <ac:spMkLst>
            <pc:docMk/>
            <pc:sldMk cId="3403225738" sldId="258"/>
            <ac:spMk id="2" creationId="{8E884690-C98F-EE7F-C205-8BFDF7A66590}"/>
          </ac:spMkLst>
        </pc:spChg>
        <pc:spChg chg="mod">
          <ac:chgData name="Emily Evans" userId="2231831aa46605df" providerId="LiveId" clId="{0171865D-195D-484D-8494-4024EDD3A2E2}" dt="2025-04-23T17:41:13.820" v="1333" actId="2711"/>
          <ac:spMkLst>
            <pc:docMk/>
            <pc:sldMk cId="3403225738" sldId="258"/>
            <ac:spMk id="3" creationId="{E19EDF7B-A69E-7C01-F7C5-29F1B3A6A937}"/>
          </ac:spMkLst>
        </pc:spChg>
        <pc:spChg chg="add mod">
          <ac:chgData name="Emily Evans" userId="2231831aa46605df" providerId="LiveId" clId="{0171865D-195D-484D-8494-4024EDD3A2E2}" dt="2025-04-23T18:08:55.911" v="1401" actId="20577"/>
          <ac:spMkLst>
            <pc:docMk/>
            <pc:sldMk cId="3403225738" sldId="258"/>
            <ac:spMk id="7" creationId="{D926C3AD-A933-3335-E2DF-903A0A5DD47B}"/>
          </ac:spMkLst>
        </pc:spChg>
        <pc:spChg chg="add mod">
          <ac:chgData name="Emily Evans" userId="2231831aa46605df" providerId="LiveId" clId="{0171865D-195D-484D-8494-4024EDD3A2E2}" dt="2025-04-23T17:41:25.173" v="1335" actId="2711"/>
          <ac:spMkLst>
            <pc:docMk/>
            <pc:sldMk cId="3403225738" sldId="258"/>
            <ac:spMk id="8" creationId="{C9696CAE-E1C3-670F-1D82-DD54C2D85D41}"/>
          </ac:spMkLst>
        </pc:spChg>
      </pc:sldChg>
      <pc:sldChg chg="addSp delSp modSp new mod modAnim">
        <pc:chgData name="Emily Evans" userId="2231831aa46605df" providerId="LiveId" clId="{0171865D-195D-484D-8494-4024EDD3A2E2}" dt="2025-04-23T17:42:36.753" v="1346" actId="2711"/>
        <pc:sldMkLst>
          <pc:docMk/>
          <pc:sldMk cId="1561152500" sldId="259"/>
        </pc:sldMkLst>
        <pc:spChg chg="mod">
          <ac:chgData name="Emily Evans" userId="2231831aa46605df" providerId="LiveId" clId="{0171865D-195D-484D-8494-4024EDD3A2E2}" dt="2025-04-23T17:41:31.212" v="1336" actId="2711"/>
          <ac:spMkLst>
            <pc:docMk/>
            <pc:sldMk cId="1561152500" sldId="259"/>
            <ac:spMk id="2" creationId="{C9080ADE-728F-07E0-ED2C-B98E19AB4A5D}"/>
          </ac:spMkLst>
        </pc:spChg>
        <pc:spChg chg="add mod">
          <ac:chgData name="Emily Evans" userId="2231831aa46605df" providerId="LiveId" clId="{0171865D-195D-484D-8494-4024EDD3A2E2}" dt="2025-04-23T17:42:36.753" v="1346" actId="2711"/>
          <ac:spMkLst>
            <pc:docMk/>
            <pc:sldMk cId="1561152500" sldId="259"/>
            <ac:spMk id="5" creationId="{96A6E735-1AA1-829B-CC19-4EA7F467C2AF}"/>
          </ac:spMkLst>
        </pc:spChg>
        <pc:spChg chg="add mod">
          <ac:chgData name="Emily Evans" userId="2231831aa46605df" providerId="LiveId" clId="{0171865D-195D-484D-8494-4024EDD3A2E2}" dt="2025-04-23T17:42:07.083" v="1341" actId="1076"/>
          <ac:spMkLst>
            <pc:docMk/>
            <pc:sldMk cId="1561152500" sldId="259"/>
            <ac:spMk id="6" creationId="{2064B6A0-5EA3-7EF9-4804-6190A289DDCF}"/>
          </ac:spMkLst>
        </pc:spChg>
        <pc:spChg chg="add mod">
          <ac:chgData name="Emily Evans" userId="2231831aa46605df" providerId="LiveId" clId="{0171865D-195D-484D-8494-4024EDD3A2E2}" dt="2025-04-23T17:42:10.505" v="1342" actId="1076"/>
          <ac:spMkLst>
            <pc:docMk/>
            <pc:sldMk cId="1561152500" sldId="259"/>
            <ac:spMk id="7" creationId="{53A24767-E51F-3616-AF8E-E098A40D03E2}"/>
          </ac:spMkLst>
        </pc:spChg>
        <pc:spChg chg="add mod">
          <ac:chgData name="Emily Evans" userId="2231831aa46605df" providerId="LiveId" clId="{0171865D-195D-484D-8494-4024EDD3A2E2}" dt="2025-04-23T17:42:15.545" v="1343" actId="1076"/>
          <ac:spMkLst>
            <pc:docMk/>
            <pc:sldMk cId="1561152500" sldId="259"/>
            <ac:spMk id="8" creationId="{00885EE7-E697-B89C-F2E0-4F14B3656EA5}"/>
          </ac:spMkLst>
        </pc:spChg>
        <pc:spChg chg="add mod">
          <ac:chgData name="Emily Evans" userId="2231831aa46605df" providerId="LiveId" clId="{0171865D-195D-484D-8494-4024EDD3A2E2}" dt="2025-04-23T17:42:19.598" v="1344" actId="1076"/>
          <ac:spMkLst>
            <pc:docMk/>
            <pc:sldMk cId="1561152500" sldId="259"/>
            <ac:spMk id="9" creationId="{EA9E5FCF-67E2-7170-3186-032F1EAD3074}"/>
          </ac:spMkLst>
        </pc:spChg>
        <pc:spChg chg="add mod">
          <ac:chgData name="Emily Evans" userId="2231831aa46605df" providerId="LiveId" clId="{0171865D-195D-484D-8494-4024EDD3A2E2}" dt="2025-04-23T16:39:36.565" v="848"/>
          <ac:spMkLst>
            <pc:docMk/>
            <pc:sldMk cId="1561152500" sldId="259"/>
            <ac:spMk id="11" creationId="{AA50C246-7574-1EAA-3345-8CD9377D36DA}"/>
          </ac:spMkLst>
        </pc:spChg>
        <pc:picChg chg="add mod">
          <ac:chgData name="Emily Evans" userId="2231831aa46605df" providerId="LiveId" clId="{0171865D-195D-484D-8494-4024EDD3A2E2}" dt="2025-04-23T16:37:50.447" v="835" actId="14100"/>
          <ac:picMkLst>
            <pc:docMk/>
            <pc:sldMk cId="1561152500" sldId="259"/>
            <ac:picMk id="10" creationId="{C7A20668-96D8-B189-DE12-A05C7460FE03}"/>
          </ac:picMkLst>
        </pc:picChg>
      </pc:sldChg>
      <pc:sldChg chg="addSp delSp modSp new mod modAnim">
        <pc:chgData name="Emily Evans" userId="2231831aa46605df" providerId="LiveId" clId="{0171865D-195D-484D-8494-4024EDD3A2E2}" dt="2025-04-23T18:09:15.696" v="1420" actId="20577"/>
        <pc:sldMkLst>
          <pc:docMk/>
          <pc:sldMk cId="1638629059" sldId="260"/>
        </pc:sldMkLst>
        <pc:spChg chg="mod">
          <ac:chgData name="Emily Evans" userId="2231831aa46605df" providerId="LiveId" clId="{0171865D-195D-484D-8494-4024EDD3A2E2}" dt="2025-04-23T18:09:15.696" v="1420" actId="20577"/>
          <ac:spMkLst>
            <pc:docMk/>
            <pc:sldMk cId="1638629059" sldId="260"/>
            <ac:spMk id="2" creationId="{B29A9BEF-9A87-172A-0C2E-E2DE3977814E}"/>
          </ac:spMkLst>
        </pc:spChg>
        <pc:spChg chg="add mod">
          <ac:chgData name="Emily Evans" userId="2231831aa46605df" providerId="LiveId" clId="{0171865D-195D-484D-8494-4024EDD3A2E2}" dt="2025-04-23T17:42:59.886" v="1350" actId="2711"/>
          <ac:spMkLst>
            <pc:docMk/>
            <pc:sldMk cId="1638629059" sldId="260"/>
            <ac:spMk id="4" creationId="{56A17985-60EC-D88A-D80E-F50A43F6828D}"/>
          </ac:spMkLst>
        </pc:spChg>
        <pc:spChg chg="add mod">
          <ac:chgData name="Emily Evans" userId="2231831aa46605df" providerId="LiveId" clId="{0171865D-195D-484D-8494-4024EDD3A2E2}" dt="2025-04-23T17:43:15.120" v="1353" actId="120"/>
          <ac:spMkLst>
            <pc:docMk/>
            <pc:sldMk cId="1638629059" sldId="260"/>
            <ac:spMk id="5" creationId="{6C7F3DBA-B815-09DB-0E09-754F39FCBDB6}"/>
          </ac:spMkLst>
        </pc:spChg>
        <pc:spChg chg="add mod">
          <ac:chgData name="Emily Evans" userId="2231831aa46605df" providerId="LiveId" clId="{0171865D-195D-484D-8494-4024EDD3A2E2}" dt="2025-04-23T17:43:27.708" v="1356" actId="12"/>
          <ac:spMkLst>
            <pc:docMk/>
            <pc:sldMk cId="1638629059" sldId="260"/>
            <ac:spMk id="6" creationId="{70220E9C-7A02-5B91-0458-2387D4C38C46}"/>
          </ac:spMkLst>
        </pc:spChg>
        <pc:spChg chg="add mod">
          <ac:chgData name="Emily Evans" userId="2231831aa46605df" providerId="LiveId" clId="{0171865D-195D-484D-8494-4024EDD3A2E2}" dt="2025-04-23T17:44:26.298" v="1363" actId="120"/>
          <ac:spMkLst>
            <pc:docMk/>
            <pc:sldMk cId="1638629059" sldId="260"/>
            <ac:spMk id="7" creationId="{191F4D1E-E29E-4C53-DBC5-32C9460EF68F}"/>
          </ac:spMkLst>
        </pc:spChg>
        <pc:picChg chg="add mod">
          <ac:chgData name="Emily Evans" userId="2231831aa46605df" providerId="LiveId" clId="{0171865D-195D-484D-8494-4024EDD3A2E2}" dt="2025-04-23T16:57:35.401" v="1093" actId="1076"/>
          <ac:picMkLst>
            <pc:docMk/>
            <pc:sldMk cId="1638629059" sldId="260"/>
            <ac:picMk id="8" creationId="{D50035EE-A403-DFCF-6643-2C86196C56B3}"/>
          </ac:picMkLst>
        </pc:picChg>
      </pc:sldChg>
      <pc:sldChg chg="addSp delSp modSp new mod modAnim">
        <pc:chgData name="Emily Evans" userId="2231831aa46605df" providerId="LiveId" clId="{0171865D-195D-484D-8494-4024EDD3A2E2}" dt="2025-04-23T17:44:07.931" v="1362" actId="2711"/>
        <pc:sldMkLst>
          <pc:docMk/>
          <pc:sldMk cId="2165686359" sldId="261"/>
        </pc:sldMkLst>
        <pc:spChg chg="mod">
          <ac:chgData name="Emily Evans" userId="2231831aa46605df" providerId="LiveId" clId="{0171865D-195D-484D-8494-4024EDD3A2E2}" dt="2025-04-23T17:43:44.176" v="1358" actId="2711"/>
          <ac:spMkLst>
            <pc:docMk/>
            <pc:sldMk cId="2165686359" sldId="261"/>
            <ac:spMk id="2" creationId="{7FB8F8B7-AA2A-8F0B-CCE8-DF214A3EA1B4}"/>
          </ac:spMkLst>
        </pc:spChg>
        <pc:spChg chg="add mod">
          <ac:chgData name="Emily Evans" userId="2231831aa46605df" providerId="LiveId" clId="{0171865D-195D-484D-8494-4024EDD3A2E2}" dt="2025-04-23T17:43:53.077" v="1359" actId="2711"/>
          <ac:spMkLst>
            <pc:docMk/>
            <pc:sldMk cId="2165686359" sldId="261"/>
            <ac:spMk id="4" creationId="{B8703F0E-4419-BBEE-2BBC-57C0DE32AFAF}"/>
          </ac:spMkLst>
        </pc:spChg>
        <pc:spChg chg="add mod">
          <ac:chgData name="Emily Evans" userId="2231831aa46605df" providerId="LiveId" clId="{0171865D-195D-484D-8494-4024EDD3A2E2}" dt="2025-04-23T17:44:03.551" v="1361" actId="1076"/>
          <ac:spMkLst>
            <pc:docMk/>
            <pc:sldMk cId="2165686359" sldId="261"/>
            <ac:spMk id="5" creationId="{0D207F43-7C48-93A7-77FC-D37962DFBEA0}"/>
          </ac:spMkLst>
        </pc:spChg>
        <pc:spChg chg="add mod">
          <ac:chgData name="Emily Evans" userId="2231831aa46605df" providerId="LiveId" clId="{0171865D-195D-484D-8494-4024EDD3A2E2}" dt="2025-04-23T17:44:07.931" v="1362" actId="2711"/>
          <ac:spMkLst>
            <pc:docMk/>
            <pc:sldMk cId="2165686359" sldId="261"/>
            <ac:spMk id="7" creationId="{1E20DA0D-FA36-2AAF-C241-A424393881A9}"/>
          </ac:spMkLst>
        </pc:spChg>
        <pc:picChg chg="add mod">
          <ac:chgData name="Emily Evans" userId="2231831aa46605df" providerId="LiveId" clId="{0171865D-195D-484D-8494-4024EDD3A2E2}" dt="2025-04-23T17:34:16.601" v="1307" actId="14100"/>
          <ac:picMkLst>
            <pc:docMk/>
            <pc:sldMk cId="2165686359" sldId="261"/>
            <ac:picMk id="6" creationId="{D00584DC-4123-B4B7-63F6-47811A36670E}"/>
          </ac:picMkLst>
        </pc:picChg>
      </pc:sldChg>
      <pc:sldChg chg="new del">
        <pc:chgData name="Emily Evans" userId="2231831aa46605df" providerId="LiveId" clId="{0171865D-195D-484D-8494-4024EDD3A2E2}" dt="2025-04-23T18:08:18.436" v="1383" actId="2696"/>
        <pc:sldMkLst>
          <pc:docMk/>
          <pc:sldMk cId="3055548262" sldId="26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19475F-FA6B-481F-8492-B62572902CBD}" type="datetimeFigureOut">
              <a:rPr lang="en-GB" smtClean="0"/>
              <a:t>23/04/2025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A072C-0ED4-4672-9C9F-8F6F9F606FBE}" type="slidenum">
              <a:rPr lang="en-GB" smtClean="0"/>
              <a:t>‹#›</a:t>
            </a:fld>
            <a:endParaRPr lang="en-GB"/>
          </a:p>
        </p:txBody>
      </p:sp>
    </p:spTree>
    <p:extLst>
      <p:ext uri="{BB962C8B-B14F-4D97-AF65-F5344CB8AC3E}">
        <p14:creationId xmlns:p14="http://schemas.microsoft.com/office/powerpoint/2010/main" val="2546160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A072C-0ED4-4672-9C9F-8F6F9F606FBE}" type="slidenum">
              <a:rPr lang="en-GB" smtClean="0"/>
              <a:t>4</a:t>
            </a:fld>
            <a:endParaRPr lang="en-GB"/>
          </a:p>
        </p:txBody>
      </p:sp>
    </p:spTree>
    <p:extLst>
      <p:ext uri="{BB962C8B-B14F-4D97-AF65-F5344CB8AC3E}">
        <p14:creationId xmlns:p14="http://schemas.microsoft.com/office/powerpoint/2010/main" val="1690561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1D6B765-0BA8-4F29-B2CF-25D762EB297B}" type="datetimeFigureOut">
              <a:rPr lang="en-GB" smtClean="0"/>
              <a:t>23/04/2025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3963688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1D6B765-0BA8-4F29-B2CF-25D762EB297B}" type="datetimeFigureOut">
              <a:rPr lang="en-GB" smtClean="0"/>
              <a:t>23/04/2025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1677985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D6B765-0BA8-4F29-B2CF-25D762EB297B}" type="datetimeFigureOut">
              <a:rPr lang="en-GB" smtClean="0"/>
              <a:t>23/04/2025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36506312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1D6B765-0BA8-4F29-B2CF-25D762EB297B}" type="datetimeFigureOut">
              <a:rPr lang="en-GB" smtClean="0"/>
              <a:t>23/04/2025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486579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1D6B765-0BA8-4F29-B2CF-25D762EB297B}" type="datetimeFigureOut">
              <a:rPr lang="en-GB" smtClean="0"/>
              <a:t>23/04/2025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1219909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1D6B765-0BA8-4F29-B2CF-25D762EB297B}" type="datetimeFigureOut">
              <a:rPr lang="en-GB" smtClean="0"/>
              <a:t>23/04/2025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848398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D6B765-0BA8-4F29-B2CF-25D762EB297B}" type="datetimeFigureOut">
              <a:rPr lang="en-GB" smtClean="0"/>
              <a:t>23/04/2025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2494824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D6B765-0BA8-4F29-B2CF-25D762EB297B}" type="datetimeFigureOut">
              <a:rPr lang="en-GB" smtClean="0"/>
              <a:t>23/04/2025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638484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1D6B765-0BA8-4F29-B2CF-25D762EB297B}" type="datetimeFigureOut">
              <a:rPr lang="en-GB" smtClean="0"/>
              <a:t>23/04/2025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2071878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D6B765-0BA8-4F29-B2CF-25D762EB297B}" type="datetimeFigureOut">
              <a:rPr lang="en-GB" smtClean="0"/>
              <a:t>23/04/2025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2703837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D6B765-0BA8-4F29-B2CF-25D762EB297B}" type="datetimeFigureOut">
              <a:rPr lang="en-GB" smtClean="0"/>
              <a:t>23/04/2025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46332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D6B765-0BA8-4F29-B2CF-25D762EB297B}" type="datetimeFigureOut">
              <a:rPr lang="en-GB" smtClean="0"/>
              <a:t>23/04/2025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4340063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D6B765-0BA8-4F29-B2CF-25D762EB297B}" type="datetimeFigureOut">
              <a:rPr lang="en-GB" smtClean="0"/>
              <a:t>23/04/2025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763687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D6B765-0BA8-4F29-B2CF-25D762EB297B}" type="datetimeFigureOut">
              <a:rPr lang="en-GB" smtClean="0"/>
              <a:t>23/04/2025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23599378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1D6B765-0BA8-4F29-B2CF-25D762EB297B}" type="datetimeFigureOut">
              <a:rPr lang="en-GB" smtClean="0"/>
              <a:t>23/04/2025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29583576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1D6B765-0BA8-4F29-B2CF-25D762EB297B}" type="datetimeFigureOut">
              <a:rPr lang="en-GB" smtClean="0"/>
              <a:t>23/04/2025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3420833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D6B765-0BA8-4F29-B2CF-25D762EB297B}" type="datetimeFigureOut">
              <a:rPr lang="en-GB" smtClean="0"/>
              <a:t>23/04/2025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E40455B-535F-45EC-8FED-76A906B55924}" type="slidenum">
              <a:rPr lang="en-GB" smtClean="0"/>
              <a:t>‹#›</a:t>
            </a:fld>
            <a:endParaRPr lang="en-GB"/>
          </a:p>
        </p:txBody>
      </p:sp>
    </p:spTree>
    <p:extLst>
      <p:ext uri="{BB962C8B-B14F-4D97-AF65-F5344CB8AC3E}">
        <p14:creationId xmlns:p14="http://schemas.microsoft.com/office/powerpoint/2010/main" val="123835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F3D36-FE6E-33D1-30ED-E84D80371E40}"/>
              </a:ext>
            </a:extLst>
          </p:cNvPr>
          <p:cNvSpPr>
            <a:spLocks noGrp="1"/>
          </p:cNvSpPr>
          <p:nvPr>
            <p:ph type="ctrTitle"/>
          </p:nvPr>
        </p:nvSpPr>
        <p:spPr>
          <a:xfrm>
            <a:off x="1709530" y="1600200"/>
            <a:ext cx="9367410" cy="2208255"/>
          </a:xfrm>
        </p:spPr>
        <p:txBody>
          <a:bodyPr>
            <a:normAutofit fontScale="90000"/>
          </a:bodyPr>
          <a:lstStyle/>
          <a:p>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The impact of lack of intervention and preventative measures in child protection. </a:t>
            </a:r>
          </a:p>
        </p:txBody>
      </p:sp>
      <p:sp>
        <p:nvSpPr>
          <p:cNvPr id="3" name="Subtitle 2">
            <a:extLst>
              <a:ext uri="{FF2B5EF4-FFF2-40B4-BE49-F238E27FC236}">
                <a16:creationId xmlns:a16="http://schemas.microsoft.com/office/drawing/2014/main" id="{A1AEAB94-D206-C78F-091A-B4383A8C021E}"/>
              </a:ext>
            </a:extLst>
          </p:cNvPr>
          <p:cNvSpPr>
            <a:spLocks noGrp="1"/>
          </p:cNvSpPr>
          <p:nvPr>
            <p:ph type="subTitle" idx="1"/>
          </p:nvPr>
        </p:nvSpPr>
        <p:spPr/>
        <p:txBody>
          <a:bodyPr>
            <a:normAutofit fontScale="55000" lnSpcReduction="20000"/>
          </a:bodyPr>
          <a:lstStyle/>
          <a:p>
            <a:r>
              <a:rPr lang="en-GB" b="1" dirty="0">
                <a:solidFill>
                  <a:schemeClr val="tx1"/>
                </a:solidFill>
                <a:latin typeface="Times New Roman" panose="02020603050405020304" pitchFamily="18" charset="0"/>
                <a:cs typeface="Times New Roman" panose="02020603050405020304" pitchFamily="18" charset="0"/>
              </a:rPr>
              <a:t>Emily Evans - 2215303</a:t>
            </a:r>
          </a:p>
          <a:p>
            <a:r>
              <a:rPr lang="en-GB" b="1" dirty="0">
                <a:solidFill>
                  <a:schemeClr val="tx1"/>
                </a:solidFill>
                <a:latin typeface="Times New Roman" panose="02020603050405020304" pitchFamily="18" charset="0"/>
                <a:cs typeface="Times New Roman" panose="02020603050405020304" pitchFamily="18" charset="0"/>
              </a:rPr>
              <a:t>ECIE5010</a:t>
            </a:r>
          </a:p>
          <a:p>
            <a:endParaRPr lang="en-GB" b="1" dirty="0">
              <a:solidFill>
                <a:schemeClr val="tx1"/>
              </a:solidFill>
              <a:latin typeface="Times New Roman" panose="02020603050405020304" pitchFamily="18" charset="0"/>
              <a:cs typeface="Times New Roman" panose="02020603050405020304" pitchFamily="18" charset="0"/>
            </a:endParaRPr>
          </a:p>
          <a:p>
            <a:r>
              <a:rPr lang="en-GB" b="1" dirty="0">
                <a:solidFill>
                  <a:schemeClr val="tx1"/>
                </a:solidFill>
                <a:latin typeface="Times New Roman" panose="02020603050405020304" pitchFamily="18" charset="0"/>
                <a:cs typeface="Times New Roman" panose="02020603050405020304" pitchFamily="18" charset="0"/>
              </a:rPr>
              <a:t>“nearly 400,000 children were classed as in need(around 1 in every 30 children) and nearly 50,000 children were on protection plans (around 1 in every 240 children) “</a:t>
            </a:r>
            <a:r>
              <a:rPr lang="en-GB" b="1" dirty="0">
                <a:solidFill>
                  <a:schemeClr val="tx1"/>
                </a:solidFill>
              </a:rPr>
              <a:t>(Department for Education, 2024)</a:t>
            </a:r>
            <a:endParaRPr lang="en-GB"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73923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84690-C98F-EE7F-C205-8BFDF7A66590}"/>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Early intervention and preventative measures, what are they? </a:t>
            </a:r>
          </a:p>
        </p:txBody>
      </p:sp>
      <p:sp>
        <p:nvSpPr>
          <p:cNvPr id="3" name="Content Placeholder 2">
            <a:extLst>
              <a:ext uri="{FF2B5EF4-FFF2-40B4-BE49-F238E27FC236}">
                <a16:creationId xmlns:a16="http://schemas.microsoft.com/office/drawing/2014/main" id="{E19EDF7B-A69E-7C01-F7C5-29F1B3A6A937}"/>
              </a:ext>
            </a:extLst>
          </p:cNvPr>
          <p:cNvSpPr>
            <a:spLocks noGrp="1"/>
          </p:cNvSpPr>
          <p:nvPr>
            <p:ph idx="1"/>
          </p:nvPr>
        </p:nvSpPr>
        <p:spPr>
          <a:xfrm>
            <a:off x="677334" y="2160589"/>
            <a:ext cx="8596668" cy="1320801"/>
          </a:xfrm>
        </p:spPr>
        <p:txBody>
          <a:bodyPr>
            <a:normAutofit/>
          </a:bodyPr>
          <a:lstStyle/>
          <a:p>
            <a:r>
              <a:rPr lang="en-GB" dirty="0">
                <a:latin typeface="Times New Roman" panose="02020603050405020304" pitchFamily="18" charset="0"/>
                <a:cs typeface="Times New Roman" panose="02020603050405020304" pitchFamily="18" charset="0"/>
              </a:rPr>
              <a:t>Early intervention is the act of identifying and providing help to people </a:t>
            </a:r>
          </a:p>
          <a:p>
            <a:pPr marL="0" indent="0">
              <a:buNone/>
            </a:pPr>
            <a:r>
              <a:rPr lang="en-GB" dirty="0">
                <a:latin typeface="Times New Roman" panose="02020603050405020304" pitchFamily="18" charset="0"/>
                <a:cs typeface="Times New Roman" panose="02020603050405020304" pitchFamily="18" charset="0"/>
              </a:rPr>
              <a:t>before problems occur or get worse. </a:t>
            </a:r>
          </a:p>
          <a:p>
            <a:r>
              <a:rPr lang="en-GB" dirty="0">
                <a:latin typeface="Times New Roman" panose="02020603050405020304" pitchFamily="18" charset="0"/>
                <a:cs typeface="Times New Roman" panose="02020603050405020304" pitchFamily="18" charset="0"/>
              </a:rPr>
              <a:t>“A measure taken to avoid danger or mistakes” (</a:t>
            </a:r>
            <a:r>
              <a:rPr lang="en-GB" dirty="0" err="1">
                <a:latin typeface="Times New Roman" panose="02020603050405020304" pitchFamily="18" charset="0"/>
                <a:cs typeface="Times New Roman" panose="02020603050405020304" pitchFamily="18" charset="0"/>
              </a:rPr>
              <a:t>WordHippo</a:t>
            </a:r>
            <a:r>
              <a:rPr lang="en-GB" dirty="0">
                <a:latin typeface="Times New Roman" panose="02020603050405020304" pitchFamily="18" charset="0"/>
                <a:cs typeface="Times New Roman" panose="02020603050405020304" pitchFamily="18" charset="0"/>
              </a:rPr>
              <a:t>, n.d.)</a:t>
            </a:r>
          </a:p>
          <a:p>
            <a:pPr marL="0" indent="0">
              <a:buNone/>
            </a:pPr>
            <a:endParaRPr lang="en-GB"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C25D592F-5142-7321-B5D7-92FDDF459762}"/>
              </a:ext>
            </a:extLst>
          </p:cNvPr>
          <p:cNvPicPr>
            <a:picLocks noChangeAspect="1"/>
          </p:cNvPicPr>
          <p:nvPr/>
        </p:nvPicPr>
        <p:blipFill>
          <a:blip r:embed="rId2"/>
          <a:stretch>
            <a:fillRect/>
          </a:stretch>
        </p:blipFill>
        <p:spPr>
          <a:xfrm>
            <a:off x="8574374" y="1624701"/>
            <a:ext cx="3617626" cy="3060890"/>
          </a:xfrm>
          <a:prstGeom prst="rect">
            <a:avLst/>
          </a:prstGeom>
        </p:spPr>
      </p:pic>
      <p:sp>
        <p:nvSpPr>
          <p:cNvPr id="5" name="TextBox 4">
            <a:extLst>
              <a:ext uri="{FF2B5EF4-FFF2-40B4-BE49-F238E27FC236}">
                <a16:creationId xmlns:a16="http://schemas.microsoft.com/office/drawing/2014/main" id="{DE75BE5A-C341-F0A0-236E-4E1C556E5897}"/>
              </a:ext>
            </a:extLst>
          </p:cNvPr>
          <p:cNvSpPr txBox="1"/>
          <p:nvPr/>
        </p:nvSpPr>
        <p:spPr>
          <a:xfrm>
            <a:off x="9751101" y="4685591"/>
            <a:ext cx="4639456" cy="261610"/>
          </a:xfrm>
          <a:prstGeom prst="rect">
            <a:avLst/>
          </a:prstGeom>
          <a:noFill/>
        </p:spPr>
        <p:txBody>
          <a:bodyPr wrap="square" rtlCol="0">
            <a:spAutoFit/>
          </a:bodyPr>
          <a:lstStyle/>
          <a:p>
            <a:r>
              <a:rPr lang="en-GB" sz="1100" dirty="0"/>
              <a:t>(Early Intervention Foundation, n.d.)</a:t>
            </a:r>
          </a:p>
        </p:txBody>
      </p:sp>
      <p:sp>
        <p:nvSpPr>
          <p:cNvPr id="7" name="Rectangle 6">
            <a:extLst>
              <a:ext uri="{FF2B5EF4-FFF2-40B4-BE49-F238E27FC236}">
                <a16:creationId xmlns:a16="http://schemas.microsoft.com/office/drawing/2014/main" id="{D926C3AD-A933-3335-E2DF-903A0A5DD47B}"/>
              </a:ext>
            </a:extLst>
          </p:cNvPr>
          <p:cNvSpPr/>
          <p:nvPr/>
        </p:nvSpPr>
        <p:spPr>
          <a:xfrm>
            <a:off x="1093314" y="3249914"/>
            <a:ext cx="3403496" cy="923330"/>
          </a:xfrm>
          <a:prstGeom prst="rect">
            <a:avLst/>
          </a:prstGeom>
          <a:noFill/>
        </p:spPr>
        <p:txBody>
          <a:bodyPr wrap="none" lIns="91440" tIns="45720" rIns="91440" bIns="45720">
            <a:spAutoFit/>
          </a:bodyPr>
          <a:lstStyle/>
          <a:p>
            <a:pPr algn="ctr"/>
            <a:r>
              <a:rPr lang="en-GB" sz="360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The key</a:t>
            </a:r>
            <a:r>
              <a:rPr lang="en-GB" sz="540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 </a:t>
            </a:r>
            <a:r>
              <a:rPr lang="en-GB" sz="360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factors.</a:t>
            </a:r>
            <a:r>
              <a:rPr lang="en-GB" sz="540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 </a:t>
            </a:r>
            <a:endParaRPr lang="en-GB" sz="54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C9696CAE-E1C3-670F-1D82-DD54C2D85D41}"/>
              </a:ext>
            </a:extLst>
          </p:cNvPr>
          <p:cNvSpPr txBox="1"/>
          <p:nvPr/>
        </p:nvSpPr>
        <p:spPr>
          <a:xfrm>
            <a:off x="677334" y="4316259"/>
            <a:ext cx="6592896" cy="1477328"/>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Identify the risks.</a:t>
            </a:r>
          </a:p>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Support the children that need it, have support available to all children.</a:t>
            </a:r>
          </a:p>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Have the support from multiple organisations, and agencies.</a:t>
            </a:r>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3403225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barn(inVertical)">
                                      <p:cBhvr>
                                        <p:cTn id="29" dur="500"/>
                                        <p:tgtEl>
                                          <p:spTgt spid="4"/>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500"/>
                                        <p:tgtEl>
                                          <p:spTgt spid="7"/>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barn(inVertical)">
                                      <p:cBhvr>
                                        <p:cTn id="3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80ADE-728F-07E0-ED2C-B98E19AB4A5D}"/>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The effects of having a lack of intervention. </a:t>
            </a:r>
          </a:p>
        </p:txBody>
      </p:sp>
      <p:sp>
        <p:nvSpPr>
          <p:cNvPr id="5" name="Rectangle 4">
            <a:extLst>
              <a:ext uri="{FF2B5EF4-FFF2-40B4-BE49-F238E27FC236}">
                <a16:creationId xmlns:a16="http://schemas.microsoft.com/office/drawing/2014/main" id="{96A6E735-1AA1-829B-CC19-4EA7F467C2AF}"/>
              </a:ext>
            </a:extLst>
          </p:cNvPr>
          <p:cNvSpPr/>
          <p:nvPr/>
        </p:nvSpPr>
        <p:spPr>
          <a:xfrm>
            <a:off x="8828622" y="816638"/>
            <a:ext cx="3363378" cy="4524315"/>
          </a:xfrm>
          <a:prstGeom prst="rect">
            <a:avLst/>
          </a:prstGeom>
          <a:noFill/>
        </p:spPr>
        <p:txBody>
          <a:bodyPr wrap="square" lIns="91440" tIns="45720" rIns="91440" bIns="45720">
            <a:spAutoFit/>
          </a:bodyPr>
          <a:lstStyle/>
          <a:p>
            <a:pPr algn="ctr"/>
            <a:r>
              <a:rPr lang="en-GB" sz="2400" b="1" i="0" dirty="0">
                <a:ln w="22225">
                  <a:solidFill>
                    <a:schemeClr val="accent2"/>
                  </a:solidFill>
                  <a:prstDash val="solid"/>
                </a:ln>
                <a:solidFill>
                  <a:schemeClr val="accent2">
                    <a:lumMod val="40000"/>
                    <a:lumOff val="60000"/>
                  </a:schemeClr>
                </a:solidFill>
                <a:latin typeface="Google Sans"/>
              </a:rPr>
              <a:t>“There is a strong correlation between communication difficulties and low attainment, mental health issues, poor employment or training prospects </a:t>
            </a:r>
            <a:r>
              <a:rPr lang="en-GB" sz="2400" b="1" i="0" dirty="0">
                <a:ln w="22225">
                  <a:solidFill>
                    <a:schemeClr val="accent2"/>
                  </a:solidFill>
                  <a:prstDash val="solid"/>
                </a:ln>
                <a:solidFill>
                  <a:schemeClr val="accent2">
                    <a:lumMod val="40000"/>
                    <a:lumOff val="60000"/>
                  </a:schemeClr>
                </a:solidFill>
                <a:latin typeface="Times New Roman" panose="02020603050405020304" pitchFamily="18" charset="0"/>
                <a:cs typeface="Times New Roman" panose="02020603050405020304" pitchFamily="18" charset="0"/>
              </a:rPr>
              <a:t>and</a:t>
            </a:r>
            <a:r>
              <a:rPr lang="en-GB" sz="2400" b="1" i="0" dirty="0">
                <a:ln w="22225">
                  <a:solidFill>
                    <a:schemeClr val="accent2"/>
                  </a:solidFill>
                  <a:prstDash val="solid"/>
                </a:ln>
                <a:solidFill>
                  <a:schemeClr val="accent2">
                    <a:lumMod val="40000"/>
                    <a:lumOff val="60000"/>
                  </a:schemeClr>
                </a:solidFill>
                <a:latin typeface="Google Sans"/>
              </a:rPr>
              <a:t> youth crime.” A lack of intervention can be detrimental”</a:t>
            </a:r>
            <a:r>
              <a:rPr lang="en-GB" sz="2400" dirty="0"/>
              <a:t> </a:t>
            </a:r>
            <a:r>
              <a:rPr lang="en-GB" sz="2400" dirty="0">
                <a:solidFill>
                  <a:srgbClr val="00B050"/>
                </a:solidFill>
                <a:latin typeface="Times New Roman" panose="02020603050405020304" pitchFamily="18" charset="0"/>
                <a:cs typeface="Times New Roman" panose="02020603050405020304" pitchFamily="18" charset="0"/>
              </a:rPr>
              <a:t>(</a:t>
            </a:r>
            <a:r>
              <a:rPr lang="en-GB" sz="2400" dirty="0" err="1">
                <a:solidFill>
                  <a:srgbClr val="00B050"/>
                </a:solidFill>
                <a:latin typeface="Times New Roman" panose="02020603050405020304" pitchFamily="18" charset="0"/>
                <a:cs typeface="Times New Roman" panose="02020603050405020304" pitchFamily="18" charset="0"/>
              </a:rPr>
              <a:t>EDClass</a:t>
            </a:r>
            <a:r>
              <a:rPr lang="en-GB" sz="2400" dirty="0">
                <a:solidFill>
                  <a:srgbClr val="00B050"/>
                </a:solidFill>
                <a:latin typeface="Times New Roman" panose="02020603050405020304" pitchFamily="18" charset="0"/>
                <a:cs typeface="Times New Roman" panose="02020603050405020304" pitchFamily="18" charset="0"/>
              </a:rPr>
              <a:t>, n.d.)</a:t>
            </a:r>
            <a:endParaRPr lang="en-GB" sz="2400" b="1" dirty="0">
              <a:ln w="22225">
                <a:solidFill>
                  <a:schemeClr val="accent2"/>
                </a:solidFill>
                <a:prstDash val="solid"/>
              </a:ln>
              <a:solidFill>
                <a:srgbClr val="00B050"/>
              </a:solidFill>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2064B6A0-5EA3-7EF9-4804-6190A289DDCF}"/>
              </a:ext>
            </a:extLst>
          </p:cNvPr>
          <p:cNvSpPr/>
          <p:nvPr/>
        </p:nvSpPr>
        <p:spPr>
          <a:xfrm>
            <a:off x="572403" y="1384375"/>
            <a:ext cx="4467890" cy="646331"/>
          </a:xfrm>
          <a:prstGeom prst="rect">
            <a:avLst/>
          </a:prstGeom>
          <a:noFill/>
        </p:spPr>
        <p:txBody>
          <a:bodyPr wrap="none" lIns="91440" tIns="45720" rIns="91440" bIns="45720">
            <a:spAutoFit/>
          </a:bodyPr>
          <a:lstStyle/>
          <a:p>
            <a:pPr algn="ctr"/>
            <a:r>
              <a:rPr lang="en-GB" sz="3600" b="1" cap="none" spc="0" dirty="0">
                <a:ln w="22225">
                  <a:solidFill>
                    <a:schemeClr val="accent2"/>
                  </a:solidFill>
                  <a:prstDash val="solid"/>
                </a:ln>
                <a:solidFill>
                  <a:schemeClr val="accent2">
                    <a:lumMod val="40000"/>
                    <a:lumOff val="60000"/>
                  </a:schemeClr>
                </a:solidFill>
                <a:effectLst/>
                <a:latin typeface="Times New Roman" panose="02020603050405020304" pitchFamily="18" charset="0"/>
                <a:cs typeface="Times New Roman" panose="02020603050405020304" pitchFamily="18" charset="0"/>
              </a:rPr>
              <a:t>Physical intervention.</a:t>
            </a:r>
          </a:p>
        </p:txBody>
      </p:sp>
      <p:sp>
        <p:nvSpPr>
          <p:cNvPr id="7" name="TextBox 6">
            <a:extLst>
              <a:ext uri="{FF2B5EF4-FFF2-40B4-BE49-F238E27FC236}">
                <a16:creationId xmlns:a16="http://schemas.microsoft.com/office/drawing/2014/main" id="{53A24767-E51F-3616-AF8E-E098A40D03E2}"/>
              </a:ext>
            </a:extLst>
          </p:cNvPr>
          <p:cNvSpPr txBox="1"/>
          <p:nvPr/>
        </p:nvSpPr>
        <p:spPr>
          <a:xfrm>
            <a:off x="572403" y="2145915"/>
            <a:ext cx="6203151"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Medical input offered, recourses in school made available.</a:t>
            </a:r>
          </a:p>
        </p:txBody>
      </p:sp>
      <p:sp>
        <p:nvSpPr>
          <p:cNvPr id="8" name="Rectangle 7">
            <a:extLst>
              <a:ext uri="{FF2B5EF4-FFF2-40B4-BE49-F238E27FC236}">
                <a16:creationId xmlns:a16="http://schemas.microsoft.com/office/drawing/2014/main" id="{00885EE7-E697-B89C-F2E0-4F14B3656EA5}"/>
              </a:ext>
            </a:extLst>
          </p:cNvPr>
          <p:cNvSpPr/>
          <p:nvPr/>
        </p:nvSpPr>
        <p:spPr>
          <a:xfrm>
            <a:off x="572403" y="2705175"/>
            <a:ext cx="7763664" cy="646331"/>
          </a:xfrm>
          <a:prstGeom prst="rect">
            <a:avLst/>
          </a:prstGeom>
          <a:noFill/>
        </p:spPr>
        <p:txBody>
          <a:bodyPr wrap="none" lIns="91440" tIns="45720" rIns="91440" bIns="45720">
            <a:spAutoFit/>
          </a:bodyPr>
          <a:lstStyle/>
          <a:p>
            <a:pPr algn="ctr"/>
            <a:r>
              <a:rPr lang="en-GB" sz="3600" b="1" cap="none" spc="0" dirty="0">
                <a:ln w="22225">
                  <a:solidFill>
                    <a:schemeClr val="accent2"/>
                  </a:solidFill>
                  <a:prstDash val="solid"/>
                </a:ln>
                <a:solidFill>
                  <a:schemeClr val="accent2">
                    <a:lumMod val="40000"/>
                    <a:lumOff val="60000"/>
                  </a:schemeClr>
                </a:solidFill>
                <a:effectLst/>
                <a:latin typeface="Times New Roman" panose="02020603050405020304" pitchFamily="18" charset="0"/>
                <a:cs typeface="Times New Roman" panose="02020603050405020304" pitchFamily="18" charset="0"/>
              </a:rPr>
              <a:t>Emotional/developmental intervention</a:t>
            </a:r>
          </a:p>
        </p:txBody>
      </p:sp>
      <p:sp>
        <p:nvSpPr>
          <p:cNvPr id="9" name="TextBox 8">
            <a:extLst>
              <a:ext uri="{FF2B5EF4-FFF2-40B4-BE49-F238E27FC236}">
                <a16:creationId xmlns:a16="http://schemas.microsoft.com/office/drawing/2014/main" id="{EA9E5FCF-67E2-7170-3186-032F1EAD3074}"/>
              </a:ext>
            </a:extLst>
          </p:cNvPr>
          <p:cNvSpPr txBox="1"/>
          <p:nvPr/>
        </p:nvSpPr>
        <p:spPr>
          <a:xfrm>
            <a:off x="599315" y="3577967"/>
            <a:ext cx="7884826"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ELSA, TIS training for staff, designated safe guarding lead. </a:t>
            </a:r>
          </a:p>
        </p:txBody>
      </p:sp>
      <p:pic>
        <p:nvPicPr>
          <p:cNvPr id="10" name="Picture 9">
            <a:extLst>
              <a:ext uri="{FF2B5EF4-FFF2-40B4-BE49-F238E27FC236}">
                <a16:creationId xmlns:a16="http://schemas.microsoft.com/office/drawing/2014/main" id="{C7A20668-96D8-B189-DE12-A05C7460FE03}"/>
              </a:ext>
            </a:extLst>
          </p:cNvPr>
          <p:cNvPicPr>
            <a:picLocks noChangeAspect="1"/>
          </p:cNvPicPr>
          <p:nvPr/>
        </p:nvPicPr>
        <p:blipFill>
          <a:blip r:embed="rId2"/>
          <a:stretch>
            <a:fillRect/>
          </a:stretch>
        </p:blipFill>
        <p:spPr>
          <a:xfrm>
            <a:off x="2158584" y="4617288"/>
            <a:ext cx="5981075" cy="2129613"/>
          </a:xfrm>
          <a:prstGeom prst="rect">
            <a:avLst/>
          </a:prstGeom>
        </p:spPr>
      </p:pic>
      <p:sp>
        <p:nvSpPr>
          <p:cNvPr id="11" name="TextBox 10">
            <a:extLst>
              <a:ext uri="{FF2B5EF4-FFF2-40B4-BE49-F238E27FC236}">
                <a16:creationId xmlns:a16="http://schemas.microsoft.com/office/drawing/2014/main" id="{AA50C246-7574-1EAA-3345-8CD9377D36DA}"/>
              </a:ext>
            </a:extLst>
          </p:cNvPr>
          <p:cNvSpPr txBox="1"/>
          <p:nvPr/>
        </p:nvSpPr>
        <p:spPr>
          <a:xfrm>
            <a:off x="8551596" y="6415790"/>
            <a:ext cx="2181361" cy="369332"/>
          </a:xfrm>
          <a:prstGeom prst="rect">
            <a:avLst/>
          </a:prstGeom>
          <a:noFill/>
        </p:spPr>
        <p:txBody>
          <a:bodyPr wrap="square" rtlCol="0">
            <a:spAutoFit/>
          </a:bodyPr>
          <a:lstStyle/>
          <a:p>
            <a:r>
              <a:rPr lang="en-GB" dirty="0"/>
              <a:t>(</a:t>
            </a:r>
            <a:r>
              <a:rPr lang="en-GB" dirty="0" err="1"/>
              <a:t>Jayman</a:t>
            </a:r>
            <a:r>
              <a:rPr lang="en-GB" dirty="0"/>
              <a:t>, 2022)</a:t>
            </a:r>
          </a:p>
        </p:txBody>
      </p:sp>
    </p:spTree>
    <p:extLst>
      <p:ext uri="{BB962C8B-B14F-4D97-AF65-F5344CB8AC3E}">
        <p14:creationId xmlns:p14="http://schemas.microsoft.com/office/powerpoint/2010/main" val="1561152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down)">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arn(inVertical)">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anim calcmode="lin" valueType="num">
                                      <p:cBhvr>
                                        <p:cTn id="23" dur="1000" fill="hold"/>
                                        <p:tgtEl>
                                          <p:spTgt spid="6"/>
                                        </p:tgtEl>
                                        <p:attrNameLst>
                                          <p:attrName>ppt_x</p:attrName>
                                        </p:attrNameLst>
                                      </p:cBhvr>
                                      <p:tavLst>
                                        <p:tav tm="0">
                                          <p:val>
                                            <p:strVal val="#ppt_x"/>
                                          </p:val>
                                        </p:tav>
                                        <p:tav tm="100000">
                                          <p:val>
                                            <p:strVal val="#ppt_x"/>
                                          </p:val>
                                        </p:tav>
                                      </p:tavLst>
                                    </p:anim>
                                    <p:anim calcmode="lin" valueType="num">
                                      <p:cBhvr>
                                        <p:cTn id="2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 calcmode="lin" valueType="num">
                                      <p:cBhvr additive="base">
                                        <p:cTn id="36" dur="500" fill="hold"/>
                                        <p:tgtEl>
                                          <p:spTgt spid="8"/>
                                        </p:tgtEl>
                                        <p:attrNameLst>
                                          <p:attrName>ppt_x</p:attrName>
                                        </p:attrNameLst>
                                      </p:cBhvr>
                                      <p:tavLst>
                                        <p:tav tm="0">
                                          <p:val>
                                            <p:strVal val="#ppt_x"/>
                                          </p:val>
                                        </p:tav>
                                        <p:tav tm="100000">
                                          <p:val>
                                            <p:strVal val="#ppt_x"/>
                                          </p:val>
                                        </p:tav>
                                      </p:tavLst>
                                    </p:anim>
                                    <p:anim calcmode="lin" valueType="num">
                                      <p:cBhvr additive="base">
                                        <p:cTn id="3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P spid="8" grpId="0"/>
      <p:bldP spid="9"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A9BEF-9A87-172A-0C2E-E2DE3977814E}"/>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How a lack of intervention can affect society.</a:t>
            </a:r>
          </a:p>
        </p:txBody>
      </p:sp>
      <p:sp>
        <p:nvSpPr>
          <p:cNvPr id="4" name="Rectangle 3">
            <a:extLst>
              <a:ext uri="{FF2B5EF4-FFF2-40B4-BE49-F238E27FC236}">
                <a16:creationId xmlns:a16="http://schemas.microsoft.com/office/drawing/2014/main" id="{56A17985-60EC-D88A-D80E-F50A43F6828D}"/>
              </a:ext>
            </a:extLst>
          </p:cNvPr>
          <p:cNvSpPr/>
          <p:nvPr/>
        </p:nvSpPr>
        <p:spPr>
          <a:xfrm>
            <a:off x="667716" y="1930400"/>
            <a:ext cx="4729179" cy="584775"/>
          </a:xfrm>
          <a:prstGeom prst="rect">
            <a:avLst/>
          </a:prstGeom>
          <a:noFill/>
        </p:spPr>
        <p:txBody>
          <a:bodyPr wrap="none" lIns="91440" tIns="45720" rIns="91440" bIns="45720">
            <a:spAutoFit/>
          </a:bodyPr>
          <a:lstStyle/>
          <a:p>
            <a:pPr marL="457200" indent="-457200" algn="ctr">
              <a:buFont typeface="Arial" panose="020B0604020202020204" pitchFamily="34" charset="0"/>
              <a:buChar char="•"/>
            </a:pPr>
            <a:r>
              <a:rPr lang="en-GB" sz="32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Strain on social services </a:t>
            </a:r>
          </a:p>
        </p:txBody>
      </p:sp>
      <p:sp>
        <p:nvSpPr>
          <p:cNvPr id="5" name="Rectangle 4">
            <a:extLst>
              <a:ext uri="{FF2B5EF4-FFF2-40B4-BE49-F238E27FC236}">
                <a16:creationId xmlns:a16="http://schemas.microsoft.com/office/drawing/2014/main" id="{6C7F3DBA-B815-09DB-0E09-754F39FCBDB6}"/>
              </a:ext>
            </a:extLst>
          </p:cNvPr>
          <p:cNvSpPr/>
          <p:nvPr/>
        </p:nvSpPr>
        <p:spPr>
          <a:xfrm>
            <a:off x="677334" y="3136612"/>
            <a:ext cx="5734262" cy="584775"/>
          </a:xfrm>
          <a:prstGeom prst="rect">
            <a:avLst/>
          </a:prstGeom>
          <a:noFill/>
        </p:spPr>
        <p:txBody>
          <a:bodyPr wrap="none" lIns="91440" tIns="45720" rIns="91440" bIns="45720">
            <a:spAutoFit/>
          </a:bodyPr>
          <a:lstStyle/>
          <a:p>
            <a:pPr marL="685800" indent="-685800">
              <a:buFont typeface="Arial" panose="020B0604020202020204" pitchFamily="34" charset="0"/>
              <a:buChar char="•"/>
            </a:pPr>
            <a:r>
              <a:rPr lang="en-GB" sz="32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Schools under more pressure.</a:t>
            </a:r>
          </a:p>
        </p:txBody>
      </p:sp>
      <p:sp>
        <p:nvSpPr>
          <p:cNvPr id="6" name="Rectangle 5">
            <a:extLst>
              <a:ext uri="{FF2B5EF4-FFF2-40B4-BE49-F238E27FC236}">
                <a16:creationId xmlns:a16="http://schemas.microsoft.com/office/drawing/2014/main" id="{70220E9C-7A02-5B91-0458-2387D4C38C46}"/>
              </a:ext>
            </a:extLst>
          </p:cNvPr>
          <p:cNvSpPr/>
          <p:nvPr/>
        </p:nvSpPr>
        <p:spPr>
          <a:xfrm>
            <a:off x="831333" y="4494035"/>
            <a:ext cx="7388561" cy="584775"/>
          </a:xfrm>
          <a:prstGeom prst="rect">
            <a:avLst/>
          </a:prstGeom>
          <a:noFill/>
        </p:spPr>
        <p:txBody>
          <a:bodyPr wrap="none" lIns="91440" tIns="45720" rIns="91440" bIns="45720">
            <a:spAutoFit/>
          </a:bodyPr>
          <a:lstStyle/>
          <a:p>
            <a:pPr marL="457200" indent="-457200">
              <a:buFont typeface="Arial" panose="020B0604020202020204" pitchFamily="34" charset="0"/>
              <a:buChar char="•"/>
            </a:pPr>
            <a:r>
              <a:rPr lang="en-GB" sz="32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Healthcare services have added pressure.</a:t>
            </a:r>
          </a:p>
        </p:txBody>
      </p:sp>
      <p:sp>
        <p:nvSpPr>
          <p:cNvPr id="7" name="Rectangle 6">
            <a:extLst>
              <a:ext uri="{FF2B5EF4-FFF2-40B4-BE49-F238E27FC236}">
                <a16:creationId xmlns:a16="http://schemas.microsoft.com/office/drawing/2014/main" id="{191F4D1E-E29E-4C53-DBC5-32C9460EF68F}"/>
              </a:ext>
            </a:extLst>
          </p:cNvPr>
          <p:cNvSpPr/>
          <p:nvPr/>
        </p:nvSpPr>
        <p:spPr>
          <a:xfrm>
            <a:off x="630557" y="5760783"/>
            <a:ext cx="3408305" cy="584775"/>
          </a:xfrm>
          <a:prstGeom prst="rect">
            <a:avLst/>
          </a:prstGeom>
          <a:noFill/>
        </p:spPr>
        <p:txBody>
          <a:bodyPr wrap="none" lIns="91440" tIns="45720" rIns="91440" bIns="45720">
            <a:spAutoFit/>
          </a:bodyPr>
          <a:lstStyle/>
          <a:p>
            <a:pPr marL="457200" indent="-457200">
              <a:buFont typeface="Arial" panose="020B0604020202020204" pitchFamily="34" charset="0"/>
              <a:buChar char="•"/>
            </a:pPr>
            <a:r>
              <a:rPr lang="en-GB" sz="32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Repeated cycles.</a:t>
            </a:r>
          </a:p>
        </p:txBody>
      </p:sp>
      <p:pic>
        <p:nvPicPr>
          <p:cNvPr id="8" name="Picture 7">
            <a:extLst>
              <a:ext uri="{FF2B5EF4-FFF2-40B4-BE49-F238E27FC236}">
                <a16:creationId xmlns:a16="http://schemas.microsoft.com/office/drawing/2014/main" id="{D50035EE-A403-DFCF-6643-2C86196C56B3}"/>
              </a:ext>
            </a:extLst>
          </p:cNvPr>
          <p:cNvPicPr>
            <a:picLocks noChangeAspect="1"/>
          </p:cNvPicPr>
          <p:nvPr/>
        </p:nvPicPr>
        <p:blipFill>
          <a:blip r:embed="rId3"/>
          <a:stretch>
            <a:fillRect/>
          </a:stretch>
        </p:blipFill>
        <p:spPr>
          <a:xfrm>
            <a:off x="7158253" y="1783829"/>
            <a:ext cx="3977990" cy="2540832"/>
          </a:xfrm>
          <a:prstGeom prst="rect">
            <a:avLst/>
          </a:prstGeom>
        </p:spPr>
      </p:pic>
    </p:spTree>
    <p:extLst>
      <p:ext uri="{BB962C8B-B14F-4D97-AF65-F5344CB8AC3E}">
        <p14:creationId xmlns:p14="http://schemas.microsoft.com/office/powerpoint/2010/main" val="163862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1000"/>
                                        <p:tgtEl>
                                          <p:spTgt spid="6"/>
                                        </p:tgtEl>
                                      </p:cBhvr>
                                    </p:animEffect>
                                    <p:anim calcmode="lin" valueType="num">
                                      <p:cBhvr>
                                        <p:cTn id="27" dur="1000" fill="hold"/>
                                        <p:tgtEl>
                                          <p:spTgt spid="6"/>
                                        </p:tgtEl>
                                        <p:attrNameLst>
                                          <p:attrName>ppt_x</p:attrName>
                                        </p:attrNameLst>
                                      </p:cBhvr>
                                      <p:tavLst>
                                        <p:tav tm="0">
                                          <p:val>
                                            <p:strVal val="#ppt_x"/>
                                          </p:val>
                                        </p:tav>
                                        <p:tav tm="100000">
                                          <p:val>
                                            <p:strVal val="#ppt_x"/>
                                          </p:val>
                                        </p:tav>
                                      </p:tavLst>
                                    </p:anim>
                                    <p:anim calcmode="lin" valueType="num">
                                      <p:cBhvr>
                                        <p:cTn id="2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additive="base">
                                        <p:cTn id="33" dur="500" fill="hold"/>
                                        <p:tgtEl>
                                          <p:spTgt spid="8"/>
                                        </p:tgtEl>
                                        <p:attrNameLst>
                                          <p:attrName>ppt_x</p:attrName>
                                        </p:attrNameLst>
                                      </p:cBhvr>
                                      <p:tavLst>
                                        <p:tav tm="0">
                                          <p:val>
                                            <p:strVal val="#ppt_x"/>
                                          </p:val>
                                        </p:tav>
                                        <p:tav tm="100000">
                                          <p:val>
                                            <p:strVal val="#ppt_x"/>
                                          </p:val>
                                        </p:tav>
                                      </p:tavLst>
                                    </p:anim>
                                    <p:anim calcmode="lin" valueType="num">
                                      <p:cBhvr additive="base">
                                        <p:cTn id="3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anim calcmode="lin" valueType="num">
                                      <p:cBhvr additive="base">
                                        <p:cTn id="39" dur="500" fill="hold"/>
                                        <p:tgtEl>
                                          <p:spTgt spid="7"/>
                                        </p:tgtEl>
                                        <p:attrNameLst>
                                          <p:attrName>ppt_x</p:attrName>
                                        </p:attrNameLst>
                                      </p:cBhvr>
                                      <p:tavLst>
                                        <p:tav tm="0">
                                          <p:val>
                                            <p:strVal val="#ppt_x"/>
                                          </p:val>
                                        </p:tav>
                                        <p:tav tm="100000">
                                          <p:val>
                                            <p:strVal val="#ppt_x"/>
                                          </p:val>
                                        </p:tav>
                                      </p:tavLst>
                                    </p:anim>
                                    <p:anim calcmode="lin" valueType="num">
                                      <p:cBhvr additive="base">
                                        <p:cTn id="4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8F8B7-AA2A-8F0B-CCE8-DF214A3EA1B4}"/>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The importance of safeguarding.</a:t>
            </a:r>
          </a:p>
        </p:txBody>
      </p:sp>
      <p:sp>
        <p:nvSpPr>
          <p:cNvPr id="4" name="Rectangle 3">
            <a:extLst>
              <a:ext uri="{FF2B5EF4-FFF2-40B4-BE49-F238E27FC236}">
                <a16:creationId xmlns:a16="http://schemas.microsoft.com/office/drawing/2014/main" id="{B8703F0E-4419-BBEE-2BBC-57C0DE32AFAF}"/>
              </a:ext>
            </a:extLst>
          </p:cNvPr>
          <p:cNvSpPr/>
          <p:nvPr/>
        </p:nvSpPr>
        <p:spPr>
          <a:xfrm>
            <a:off x="677334" y="1560424"/>
            <a:ext cx="9173675" cy="1200329"/>
          </a:xfrm>
          <a:prstGeom prst="rect">
            <a:avLst/>
          </a:prstGeom>
          <a:noFill/>
        </p:spPr>
        <p:txBody>
          <a:bodyPr wrap="square" lIns="91440" tIns="45720" rIns="91440" bIns="45720">
            <a:spAutoFit/>
          </a:bodyPr>
          <a:lstStyle/>
          <a:p>
            <a:pPr algn="ctr"/>
            <a:r>
              <a:rPr lang="en-GB" i="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“The Children Act 1989 places a duty on local authorities to safeguard and promote the welfare of children in their area who are in need. Section 17(1) states that it shall be the general duty of every local authority: (a) to safeguard and promote the welfare of children within their area who are. in need” (Department for Education, 2023)</a:t>
            </a:r>
            <a:endParaRPr lang="en-GB"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0D207F43-7C48-93A7-77FC-D37962DFBEA0}"/>
              </a:ext>
            </a:extLst>
          </p:cNvPr>
          <p:cNvSpPr/>
          <p:nvPr/>
        </p:nvSpPr>
        <p:spPr>
          <a:xfrm>
            <a:off x="552661" y="3419527"/>
            <a:ext cx="11454460" cy="2585323"/>
          </a:xfrm>
          <a:prstGeom prst="rect">
            <a:avLst/>
          </a:prstGeom>
          <a:noFill/>
        </p:spPr>
        <p:txBody>
          <a:bodyPr wrap="square" lIns="91440" tIns="45720" rIns="91440" bIns="45720">
            <a:spAutoFit/>
          </a:bodyPr>
          <a:lstStyle/>
          <a:p>
            <a:pPr algn="ctr"/>
            <a:r>
              <a:rPr lang="en-GB" sz="5400" b="1" cap="none" spc="0" dirty="0">
                <a:ln w="22225">
                  <a:solidFill>
                    <a:schemeClr val="accent2"/>
                  </a:solidFill>
                  <a:prstDash val="solid"/>
                </a:ln>
                <a:solidFill>
                  <a:schemeClr val="accent2">
                    <a:lumMod val="40000"/>
                    <a:lumOff val="60000"/>
                  </a:schemeClr>
                </a:solidFill>
                <a:effectLst/>
                <a:latin typeface="Times New Roman" panose="02020603050405020304" pitchFamily="18" charset="0"/>
                <a:cs typeface="Times New Roman" panose="02020603050405020304" pitchFamily="18" charset="0"/>
              </a:rPr>
              <a:t>Proactive interventions can change lives, and completely change the outcome in young peoples future.</a:t>
            </a:r>
          </a:p>
        </p:txBody>
      </p:sp>
      <p:pic>
        <p:nvPicPr>
          <p:cNvPr id="6" name="Picture 5">
            <a:extLst>
              <a:ext uri="{FF2B5EF4-FFF2-40B4-BE49-F238E27FC236}">
                <a16:creationId xmlns:a16="http://schemas.microsoft.com/office/drawing/2014/main" id="{D00584DC-4123-B4B7-63F6-47811A36670E}"/>
              </a:ext>
            </a:extLst>
          </p:cNvPr>
          <p:cNvPicPr>
            <a:picLocks noChangeAspect="1"/>
          </p:cNvPicPr>
          <p:nvPr/>
        </p:nvPicPr>
        <p:blipFill>
          <a:blip r:embed="rId2"/>
          <a:stretch>
            <a:fillRect/>
          </a:stretch>
        </p:blipFill>
        <p:spPr>
          <a:xfrm>
            <a:off x="9851009" y="560456"/>
            <a:ext cx="2156112" cy="1987872"/>
          </a:xfrm>
          <a:prstGeom prst="rect">
            <a:avLst/>
          </a:prstGeom>
        </p:spPr>
      </p:pic>
      <p:sp>
        <p:nvSpPr>
          <p:cNvPr id="7" name="TextBox 6">
            <a:extLst>
              <a:ext uri="{FF2B5EF4-FFF2-40B4-BE49-F238E27FC236}">
                <a16:creationId xmlns:a16="http://schemas.microsoft.com/office/drawing/2014/main" id="{1E20DA0D-FA36-2AAF-C241-A424393881A9}"/>
              </a:ext>
            </a:extLst>
          </p:cNvPr>
          <p:cNvSpPr txBox="1"/>
          <p:nvPr/>
        </p:nvSpPr>
        <p:spPr>
          <a:xfrm>
            <a:off x="9782331" y="2511892"/>
            <a:ext cx="4819338" cy="369332"/>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(Leaf Complex Care, n.d.)</a:t>
            </a:r>
            <a:r>
              <a:rPr lang="en-GB"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165686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 calcmode="lin" valueType="num">
                                      <p:cBhvr additive="base">
                                        <p:cTn id="32" dur="500" fill="hold"/>
                                        <p:tgtEl>
                                          <p:spTgt spid="7"/>
                                        </p:tgtEl>
                                        <p:attrNameLst>
                                          <p:attrName>ppt_x</p:attrName>
                                        </p:attrNameLst>
                                      </p:cBhvr>
                                      <p:tavLst>
                                        <p:tav tm="0">
                                          <p:val>
                                            <p:strVal val="#ppt_x"/>
                                          </p:val>
                                        </p:tav>
                                        <p:tav tm="100000">
                                          <p:val>
                                            <p:strVal val="#ppt_x"/>
                                          </p:val>
                                        </p:tav>
                                      </p:tavLst>
                                    </p:anim>
                                    <p:anim calcmode="lin" valueType="num">
                                      <p:cBhvr additive="base">
                                        <p:cTn id="3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DF7C2-2BA1-5FF8-8872-A045E0D6200F}"/>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1DEB0279-6E01-F561-E0BE-028B9656A8CD}"/>
              </a:ext>
            </a:extLst>
          </p:cNvPr>
          <p:cNvSpPr>
            <a:spLocks noGrp="1"/>
          </p:cNvSpPr>
          <p:nvPr>
            <p:ph idx="1"/>
          </p:nvPr>
        </p:nvSpPr>
        <p:spPr>
          <a:xfrm>
            <a:off x="677334" y="1488613"/>
            <a:ext cx="8596668" cy="3880773"/>
          </a:xfrm>
        </p:spPr>
        <p:txBody>
          <a:bodyPr>
            <a:normAutofit fontScale="25000" lnSpcReduction="20000"/>
          </a:bodyPr>
          <a:lstStyle/>
          <a:p>
            <a:r>
              <a:rPr lang="en-GB" sz="3400" dirty="0">
                <a:latin typeface="Times New Roman" panose="02020603050405020304" pitchFamily="18" charset="0"/>
                <a:cs typeface="Times New Roman" panose="02020603050405020304" pitchFamily="18" charset="0"/>
              </a:rPr>
              <a:t>Department for Education (2023) Working Together to Safeguard Children 2023: Statutory Framework. Available at: https://assets.publishing.service.gov.uk/media/65797f1e0467eb000d55f689/Working_together_to_safeguard_children_2023_-_statutory_framework.pdf (Accessed: 23 April 2025).</a:t>
            </a:r>
          </a:p>
          <a:p>
            <a:endParaRPr lang="en-GB" sz="3400" dirty="0">
              <a:latin typeface="Times New Roman" panose="02020603050405020304" pitchFamily="18" charset="0"/>
              <a:cs typeface="Times New Roman" panose="02020603050405020304" pitchFamily="18" charset="0"/>
            </a:endParaRPr>
          </a:p>
          <a:p>
            <a:r>
              <a:rPr lang="en-GB" sz="3400" dirty="0">
                <a:latin typeface="Times New Roman" panose="02020603050405020304" pitchFamily="18" charset="0"/>
                <a:cs typeface="Times New Roman" panose="02020603050405020304" pitchFamily="18" charset="0"/>
              </a:rPr>
              <a:t>Department for Education (2024) Children in need, Reporting year 2024. Available at: https://explore-education-statistics.service.gov.uk/find-statistics/children-in-need/2024 (Accessed: 22 April 2025).</a:t>
            </a:r>
          </a:p>
          <a:p>
            <a:endParaRPr lang="en-GB" sz="3400" dirty="0">
              <a:latin typeface="Times New Roman" panose="02020603050405020304" pitchFamily="18" charset="0"/>
              <a:cs typeface="Times New Roman" panose="02020603050405020304" pitchFamily="18" charset="0"/>
            </a:endParaRPr>
          </a:p>
          <a:p>
            <a:r>
              <a:rPr lang="en-GB" sz="3400" dirty="0">
                <a:latin typeface="Times New Roman" panose="02020603050405020304" pitchFamily="18" charset="0"/>
                <a:cs typeface="Times New Roman" panose="02020603050405020304" pitchFamily="18" charset="0"/>
              </a:rPr>
              <a:t>Early Intervention Foundation (no date) What is early intervention? Available at: https://www.eif.org.uk/why-it-matters/what-is-early-intervention (Accessed: 22 April 2025).</a:t>
            </a:r>
          </a:p>
          <a:p>
            <a:endParaRPr lang="en-GB" sz="3400" dirty="0">
              <a:latin typeface="Times New Roman" panose="02020603050405020304" pitchFamily="18" charset="0"/>
              <a:cs typeface="Times New Roman" panose="02020603050405020304" pitchFamily="18" charset="0"/>
            </a:endParaRPr>
          </a:p>
          <a:p>
            <a:r>
              <a:rPr lang="en-GB" sz="3400" dirty="0" err="1">
                <a:latin typeface="Times New Roman" panose="02020603050405020304" pitchFamily="18" charset="0"/>
                <a:cs typeface="Times New Roman" panose="02020603050405020304" pitchFamily="18" charset="0"/>
              </a:rPr>
              <a:t>EDClass</a:t>
            </a:r>
            <a:r>
              <a:rPr lang="en-GB" sz="3400" dirty="0">
                <a:latin typeface="Times New Roman" panose="02020603050405020304" pitchFamily="18" charset="0"/>
                <a:cs typeface="Times New Roman" panose="02020603050405020304" pitchFamily="18" charset="0"/>
              </a:rPr>
              <a:t> (no date) Why early intervention is necessary in schools. Available at: https://blog.edclass.com/why-early-intervention-is-necessary-in-schools/ (Accessed: 23 April 2025).</a:t>
            </a:r>
          </a:p>
          <a:p>
            <a:endParaRPr lang="en-GB" sz="3400" dirty="0">
              <a:latin typeface="Times New Roman" panose="02020603050405020304" pitchFamily="18" charset="0"/>
              <a:cs typeface="Times New Roman" panose="02020603050405020304" pitchFamily="18" charset="0"/>
            </a:endParaRPr>
          </a:p>
          <a:p>
            <a:r>
              <a:rPr lang="en-GB" sz="3400" dirty="0" err="1">
                <a:latin typeface="Times New Roman" panose="02020603050405020304" pitchFamily="18" charset="0"/>
                <a:cs typeface="Times New Roman" panose="02020603050405020304" pitchFamily="18" charset="0"/>
              </a:rPr>
              <a:t>Jayman</a:t>
            </a:r>
            <a:r>
              <a:rPr lang="en-GB" sz="3400" dirty="0">
                <a:latin typeface="Times New Roman" panose="02020603050405020304" pitchFamily="18" charset="0"/>
                <a:cs typeface="Times New Roman" panose="02020603050405020304" pitchFamily="18" charset="0"/>
              </a:rPr>
              <a:t>, M. (2022) Effective whole-school mental health interventions. </a:t>
            </a:r>
            <a:r>
              <a:rPr lang="en-GB" sz="3400" dirty="0" err="1">
                <a:latin typeface="Times New Roman" panose="02020603050405020304" pitchFamily="18" charset="0"/>
                <a:cs typeface="Times New Roman" panose="02020603050405020304" pitchFamily="18" charset="0"/>
              </a:rPr>
              <a:t>SecEd</a:t>
            </a:r>
            <a:r>
              <a:rPr lang="en-GB" sz="3400" dirty="0">
                <a:latin typeface="Times New Roman" panose="02020603050405020304" pitchFamily="18" charset="0"/>
                <a:cs typeface="Times New Roman" panose="02020603050405020304" pitchFamily="18" charset="0"/>
              </a:rPr>
              <a:t>. Available at: https://www.sec-ed.co.uk/content/best-practice/effective-whole-school-mental-health-interventions/ (Accessed: 23 April 2025).</a:t>
            </a:r>
          </a:p>
          <a:p>
            <a:endParaRPr lang="en-GB" sz="3400" dirty="0">
              <a:latin typeface="Times New Roman" panose="02020603050405020304" pitchFamily="18" charset="0"/>
              <a:cs typeface="Times New Roman" panose="02020603050405020304" pitchFamily="18" charset="0"/>
            </a:endParaRPr>
          </a:p>
          <a:p>
            <a:r>
              <a:rPr lang="en-GB" sz="3400" dirty="0">
                <a:latin typeface="Times New Roman" panose="02020603050405020304" pitchFamily="18" charset="0"/>
                <a:cs typeface="Times New Roman" panose="02020603050405020304" pitchFamily="18" charset="0"/>
              </a:rPr>
              <a:t>Leaf Complex Care (no date) Safeguarding Children: Roles and Responsibilities of Health and Social Care Professionals. Available at: https://leafcare.co.uk/blog/safeguarding-children-roles-and-responsibilities-of-health-and-social-care-professionals/ (Accessed: 23 April 2025).</a:t>
            </a:r>
          </a:p>
          <a:p>
            <a:endParaRPr lang="en-GB" sz="3400" dirty="0">
              <a:latin typeface="Times New Roman" panose="02020603050405020304" pitchFamily="18" charset="0"/>
              <a:cs typeface="Times New Roman" panose="02020603050405020304" pitchFamily="18" charset="0"/>
            </a:endParaRPr>
          </a:p>
          <a:p>
            <a:r>
              <a:rPr lang="en-GB" sz="3400" dirty="0" err="1">
                <a:latin typeface="Times New Roman" panose="02020603050405020304" pitchFamily="18" charset="0"/>
                <a:cs typeface="Times New Roman" panose="02020603050405020304" pitchFamily="18" charset="0"/>
              </a:rPr>
              <a:t>WordHippo</a:t>
            </a:r>
            <a:r>
              <a:rPr lang="en-GB" sz="3400" dirty="0">
                <a:latin typeface="Times New Roman" panose="02020603050405020304" pitchFamily="18" charset="0"/>
                <a:cs typeface="Times New Roman" panose="02020603050405020304" pitchFamily="18" charset="0"/>
              </a:rPr>
              <a:t> (no date) What is another word for ‘preventive measure’? Available at: https://www.wordhippo.com/what-is/another-word-for/preventive_measure.html (Accessed: 22 April 2025).</a:t>
            </a:r>
          </a:p>
          <a:p>
            <a:endParaRPr lang="en-GB" sz="1200" dirty="0"/>
          </a:p>
        </p:txBody>
      </p:sp>
    </p:spTree>
    <p:extLst>
      <p:ext uri="{BB962C8B-B14F-4D97-AF65-F5344CB8AC3E}">
        <p14:creationId xmlns:p14="http://schemas.microsoft.com/office/powerpoint/2010/main" val="237024310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7485</TotalTime>
  <Words>656</Words>
  <Application>Microsoft Office PowerPoint</Application>
  <PresentationFormat>Widescreen</PresentationFormat>
  <Paragraphs>46</Paragraphs>
  <Slides>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Aptos</vt:lpstr>
      <vt:lpstr>Arial</vt:lpstr>
      <vt:lpstr>Google Sans</vt:lpstr>
      <vt:lpstr>Times New Roman</vt:lpstr>
      <vt:lpstr>Trebuchet MS</vt:lpstr>
      <vt:lpstr>Wingdings</vt:lpstr>
      <vt:lpstr>Wingdings 3</vt:lpstr>
      <vt:lpstr>Facet</vt:lpstr>
      <vt:lpstr>      The impact of lack of intervention and preventative measures in child protection. </vt:lpstr>
      <vt:lpstr>Early intervention and preventative measures, what are they? </vt:lpstr>
      <vt:lpstr>The effects of having a lack of intervention. </vt:lpstr>
      <vt:lpstr>How a lack of intervention can affect society.</vt:lpstr>
      <vt:lpstr>The importance of safeguarding.</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Emily Evans</dc:creator>
  <cp:lastModifiedBy>Emily Evans</cp:lastModifiedBy>
  <cp:revision>1</cp:revision>
  <dcterms:created xsi:type="dcterms:W3CDTF">2025-04-22T12:13:18Z</dcterms:created>
  <dcterms:modified xsi:type="dcterms:W3CDTF">2025-04-27T17:05:50Z</dcterms:modified>
</cp:coreProperties>
</file>