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8" r:id="rId3"/>
    <p:sldId id="260" r:id="rId4"/>
    <p:sldId id="257" r:id="rId5"/>
    <p:sldId id="266" r:id="rId6"/>
    <p:sldId id="265" r:id="rId7"/>
    <p:sldId id="258" r:id="rId8"/>
    <p:sldId id="263" r:id="rId9"/>
    <p:sldId id="259" r:id="rId10"/>
    <p:sldId id="262"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41" autoAdjust="0"/>
    <p:restoredTop sz="68402" autoAdjust="0"/>
  </p:normalViewPr>
  <p:slideViewPr>
    <p:cSldViewPr>
      <p:cViewPr varScale="1">
        <p:scale>
          <a:sx n="53" d="100"/>
          <a:sy n="53" d="100"/>
        </p:scale>
        <p:origin x="-288" y="-77"/>
      </p:cViewPr>
      <p:guideLst>
        <p:guide orient="horz" pos="2160"/>
        <p:guide pos="2880"/>
      </p:guideLst>
    </p:cSldViewPr>
  </p:slideViewPr>
  <p:outlineViewPr>
    <p:cViewPr>
      <p:scale>
        <a:sx n="33" d="100"/>
        <a:sy n="33" d="100"/>
      </p:scale>
      <p:origin x="43"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14B4C30-6D15-4A54-9411-9FF69E433E2E}" type="datetimeFigureOut">
              <a:rPr lang="en-GB" smtClean="0"/>
              <a:pPr/>
              <a:t>28/10/2020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E968F8-F60B-4FF0-934A-ECFCDBB6A33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BE968F8-F60B-4FF0-934A-ECFCDBB6A334}"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smtClean="0"/>
              <a:t>This presentation aims to review</a:t>
            </a:r>
            <a:r>
              <a:rPr lang="en-GB" baseline="0" dirty="0" smtClean="0"/>
              <a:t> high performance working and the links between organisational performance and also employee wellbeing. This presentation also aims to define the main stages of the performance management cycle and related activities. It also aims to review the contribution of these activities to capability and commitment, and recognising and rewarding talent. The presentation will also consider the roles and responsibilities of the line manager and how HR can support line managers in the process.</a:t>
            </a:r>
            <a:endParaRPr lang="en-GB" dirty="0"/>
          </a:p>
        </p:txBody>
      </p:sp>
      <p:sp>
        <p:nvSpPr>
          <p:cNvPr id="4" name="Slide Number Placeholder 3"/>
          <p:cNvSpPr>
            <a:spLocks noGrp="1"/>
          </p:cNvSpPr>
          <p:nvPr>
            <p:ph type="sldNum" sz="quarter" idx="10"/>
          </p:nvPr>
        </p:nvSpPr>
        <p:spPr/>
        <p:txBody>
          <a:bodyPr/>
          <a:lstStyle/>
          <a:p>
            <a:fld id="{DBE968F8-F60B-4FF0-934A-ECFCDBB6A334}"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smtClean="0">
                <a:solidFill>
                  <a:schemeClr val="tx1"/>
                </a:solidFill>
                <a:latin typeface="+mn-lt"/>
                <a:ea typeface="+mn-ea"/>
                <a:cs typeface="+mn-cs"/>
              </a:rPr>
              <a:t>Much research has been conducted over the last 100 years to establish if specific management principles can be practicably applied to enhance organisational performance. This process began in the 1890’s, where Frederick W. Taylor with the development of scientific management largely influenced the manufacturing industry. Practices such as time and motion studies, Gantt charts and assembly lines were introduced which supported</a:t>
            </a:r>
            <a:r>
              <a:rPr lang="en-GB" sz="1200" kern="1200" baseline="0" dirty="0" smtClean="0">
                <a:solidFill>
                  <a:schemeClr val="tx1"/>
                </a:solidFill>
                <a:latin typeface="+mn-lt"/>
                <a:ea typeface="+mn-ea"/>
                <a:cs typeface="+mn-cs"/>
              </a:rPr>
              <a:t> an </a:t>
            </a:r>
            <a:r>
              <a:rPr lang="en-GB" sz="1200" kern="1200" dirty="0" smtClean="0">
                <a:solidFill>
                  <a:schemeClr val="tx1"/>
                </a:solidFill>
                <a:latin typeface="+mn-lt"/>
                <a:ea typeface="+mn-ea"/>
                <a:cs typeface="+mn-cs"/>
              </a:rPr>
              <a:t>increase in productivity. Over the years, these practices have developed alongside technological advances and human relations. More recently, we have seen the impact of globalisation and technology, it has never been more prevalent to question how performance of people can be maximised. The most influential set of principals in this area are those that underpin high performance work systems (HPWS)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et al, 2015).</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According to Taylor and </a:t>
            </a:r>
            <a:r>
              <a:rPr lang="en-GB" sz="1200" kern="1200" dirty="0" err="1" smtClean="0">
                <a:solidFill>
                  <a:schemeClr val="tx1"/>
                </a:solidFill>
                <a:latin typeface="+mn-lt"/>
                <a:ea typeface="+mn-ea"/>
                <a:cs typeface="+mn-cs"/>
              </a:rPr>
              <a:t>Woodams</a:t>
            </a:r>
            <a:r>
              <a:rPr lang="en-GB" sz="1200" kern="1200" dirty="0" smtClean="0">
                <a:solidFill>
                  <a:schemeClr val="tx1"/>
                </a:solidFill>
                <a:latin typeface="+mn-lt"/>
                <a:ea typeface="+mn-ea"/>
                <a:cs typeface="+mn-cs"/>
              </a:rPr>
              <a:t> (2016), HPWS are best understood as a bundle of HRM policies and practices. Whilst these have not been agreed definitively, the general consensus is that any list will include practices which promote employee involvement and commitment. Like Taylor and </a:t>
            </a:r>
            <a:r>
              <a:rPr lang="en-GB" sz="1200" kern="1200" dirty="0" err="1" smtClean="0">
                <a:solidFill>
                  <a:schemeClr val="tx1"/>
                </a:solidFill>
                <a:latin typeface="+mn-lt"/>
                <a:ea typeface="+mn-ea"/>
                <a:cs typeface="+mn-cs"/>
              </a:rPr>
              <a:t>Woodams</a:t>
            </a:r>
            <a:r>
              <a:rPr lang="en-GB" sz="1200" kern="1200" dirty="0" smtClean="0">
                <a:solidFill>
                  <a:schemeClr val="tx1"/>
                </a:solidFill>
                <a:latin typeface="+mn-lt"/>
                <a:ea typeface="+mn-ea"/>
                <a:cs typeface="+mn-cs"/>
              </a:rPr>
              <a:t> (2016), </a:t>
            </a:r>
            <a:r>
              <a:rPr lang="en-GB" sz="1200" kern="1200" dirty="0" err="1" smtClean="0">
                <a:solidFill>
                  <a:schemeClr val="tx1"/>
                </a:solidFill>
                <a:latin typeface="+mn-lt"/>
                <a:ea typeface="+mn-ea"/>
                <a:cs typeface="+mn-cs"/>
              </a:rPr>
              <a:t>Marchington</a:t>
            </a:r>
            <a:r>
              <a:rPr lang="en-GB" sz="1200" kern="1200" dirty="0" smtClean="0">
                <a:solidFill>
                  <a:schemeClr val="tx1"/>
                </a:solidFill>
                <a:latin typeface="+mn-lt"/>
                <a:ea typeface="+mn-ea"/>
                <a:cs typeface="+mn-cs"/>
              </a:rPr>
              <a:t> (2015) considers  organisations formal processes and procedures are considered to be high performance working practicies, and there are varying studies which define their impact. The practices tend to emphasise on high quality goods and services alongside engaged and empowered workforces. </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CIPD (2019) defines the specific component parts of high performance working as</a:t>
            </a:r>
            <a:r>
              <a:rPr lang="en-GB" sz="1200" kern="1200" baseline="0" dirty="0" smtClean="0">
                <a:solidFill>
                  <a:schemeClr val="tx1"/>
                </a:solidFill>
                <a:latin typeface="+mn-lt"/>
                <a:ea typeface="+mn-ea"/>
                <a:cs typeface="+mn-cs"/>
              </a:rPr>
              <a:t> an organisation which:</a:t>
            </a:r>
          </a:p>
          <a:p>
            <a:pPr>
              <a:buFont typeface="Arial" pitchFamily="34" charset="0"/>
              <a:buChar char="•"/>
            </a:pPr>
            <a:r>
              <a:rPr lang="en-GB" sz="1200" kern="1200" baseline="0" dirty="0" smtClean="0">
                <a:solidFill>
                  <a:schemeClr val="tx1"/>
                </a:solidFill>
                <a:latin typeface="+mn-lt"/>
                <a:ea typeface="+mn-ea"/>
                <a:cs typeface="+mn-cs"/>
              </a:rPr>
              <a:t> </a:t>
            </a:r>
            <a:r>
              <a:rPr lang="en-GB" sz="1200" kern="1200" dirty="0" smtClean="0">
                <a:solidFill>
                  <a:schemeClr val="tx1"/>
                </a:solidFill>
                <a:latin typeface="+mn-lt"/>
                <a:ea typeface="+mn-ea"/>
                <a:cs typeface="+mn-cs"/>
              </a:rPr>
              <a:t>aims to increase customer value</a:t>
            </a:r>
            <a:r>
              <a:rPr lang="en-GB" sz="1200" kern="1200" baseline="0" dirty="0" smtClean="0">
                <a:solidFill>
                  <a:schemeClr val="tx1"/>
                </a:solidFill>
                <a:latin typeface="+mn-lt"/>
                <a:ea typeface="+mn-ea"/>
                <a:cs typeface="+mn-cs"/>
              </a:rPr>
              <a:t> alongside renewing and improving the product</a:t>
            </a:r>
            <a:endParaRPr lang="en-GB" sz="1200" kern="1200" dirty="0" smtClean="0">
              <a:solidFill>
                <a:schemeClr val="tx1"/>
              </a:solidFill>
              <a:latin typeface="+mn-lt"/>
              <a:ea typeface="+mn-ea"/>
              <a:cs typeface="+mn-cs"/>
            </a:endParaRPr>
          </a:p>
          <a:p>
            <a:pPr>
              <a:buFont typeface="Arial" pitchFamily="34" charset="0"/>
              <a:buChar char="•"/>
            </a:pPr>
            <a:r>
              <a:rPr lang="en-GB" sz="1200" kern="1200" dirty="0" smtClean="0">
                <a:solidFill>
                  <a:schemeClr val="tx1"/>
                </a:solidFill>
                <a:latin typeface="+mn-lt"/>
                <a:ea typeface="+mn-ea"/>
                <a:cs typeface="+mn-cs"/>
              </a:rPr>
              <a:t> displays</a:t>
            </a:r>
            <a:r>
              <a:rPr lang="en-GB" sz="1200" kern="1200" baseline="0" dirty="0" smtClean="0">
                <a:solidFill>
                  <a:schemeClr val="tx1"/>
                </a:solidFill>
                <a:latin typeface="+mn-lt"/>
                <a:ea typeface="+mn-ea"/>
                <a:cs typeface="+mn-cs"/>
              </a:rPr>
              <a:t> le</a:t>
            </a:r>
            <a:r>
              <a:rPr lang="en-GB" sz="1200" kern="1200" dirty="0" smtClean="0">
                <a:solidFill>
                  <a:schemeClr val="tx1"/>
                </a:solidFill>
                <a:latin typeface="+mn-lt"/>
                <a:ea typeface="+mn-ea"/>
                <a:cs typeface="+mn-cs"/>
              </a:rPr>
              <a:t>adership throughout the organisation</a:t>
            </a:r>
          </a:p>
          <a:p>
            <a:pPr>
              <a:buFont typeface="Arial" pitchFamily="34" charset="0"/>
              <a:buChar char="•"/>
            </a:pPr>
            <a:r>
              <a:rPr lang="en-GB" sz="1200" kern="1200" baseline="0" dirty="0" smtClean="0">
                <a:solidFill>
                  <a:schemeClr val="tx1"/>
                </a:solidFill>
                <a:latin typeface="+mn-lt"/>
                <a:ea typeface="+mn-ea"/>
                <a:cs typeface="+mn-cs"/>
              </a:rPr>
              <a:t> ensures s</a:t>
            </a:r>
            <a:r>
              <a:rPr lang="en-GB" sz="1200" kern="1200" dirty="0" smtClean="0">
                <a:solidFill>
                  <a:schemeClr val="tx1"/>
                </a:solidFill>
                <a:latin typeface="+mn-lt"/>
                <a:ea typeface="+mn-ea"/>
                <a:cs typeface="+mn-cs"/>
              </a:rPr>
              <a:t>hared decision making to all levels</a:t>
            </a:r>
          </a:p>
          <a:p>
            <a:pPr>
              <a:buFont typeface="Arial" pitchFamily="34" charset="0"/>
              <a:buChar char="•"/>
            </a:pPr>
            <a:r>
              <a:rPr lang="en-GB" sz="1200" kern="1200" dirty="0" smtClean="0">
                <a:solidFill>
                  <a:schemeClr val="tx1"/>
                </a:solidFill>
                <a:latin typeface="+mn-lt"/>
                <a:ea typeface="+mn-ea"/>
                <a:cs typeface="+mn-cs"/>
              </a:rPr>
              <a:t> ensures people and team development emphasising on self-management and project-based activities</a:t>
            </a:r>
          </a:p>
          <a:p>
            <a:pPr>
              <a:buFont typeface="Arial" pitchFamily="34" charset="0"/>
              <a:buChar char="•"/>
            </a:pPr>
            <a:r>
              <a:rPr lang="en-GB" sz="1200" kern="1200" dirty="0" smtClean="0">
                <a:solidFill>
                  <a:schemeClr val="tx1"/>
                </a:solidFill>
                <a:latin typeface="+mn-lt"/>
                <a:ea typeface="+mn-ea"/>
                <a:cs typeface="+mn-cs"/>
              </a:rPr>
              <a:t> maintains</a:t>
            </a:r>
            <a:r>
              <a:rPr lang="en-GB" sz="1200" kern="1200" baseline="0" dirty="0" smtClean="0">
                <a:solidFill>
                  <a:schemeClr val="tx1"/>
                </a:solidFill>
                <a:latin typeface="+mn-lt"/>
                <a:ea typeface="+mn-ea"/>
                <a:cs typeface="+mn-cs"/>
              </a:rPr>
              <a:t> a s</a:t>
            </a:r>
            <a:r>
              <a:rPr lang="en-GB" sz="1200" kern="1200" dirty="0" smtClean="0">
                <a:solidFill>
                  <a:schemeClr val="tx1"/>
                </a:solidFill>
                <a:latin typeface="+mn-lt"/>
                <a:ea typeface="+mn-ea"/>
                <a:cs typeface="+mn-cs"/>
              </a:rPr>
              <a:t>upportive culture based on trust, enthusiasm and commitment, including performance operations, people management, alignment to strategic direction</a:t>
            </a:r>
          </a:p>
          <a:p>
            <a:pPr>
              <a:buFont typeface="Arial" pitchFamily="34" charset="0"/>
              <a:buChar char="•"/>
            </a:pPr>
            <a:r>
              <a:rPr lang="en-GB" sz="1200" kern="1200" dirty="0" smtClean="0">
                <a:solidFill>
                  <a:schemeClr val="tx1"/>
                </a:solidFill>
                <a:latin typeface="+mn-lt"/>
                <a:ea typeface="+mn-ea"/>
                <a:cs typeface="+mn-cs"/>
              </a:rPr>
              <a:t> ensures fair treatment, community engagement, trust and commitment based relationships with internal and external stakeholders.</a:t>
            </a:r>
          </a:p>
          <a:p>
            <a:pPr lvl="0"/>
            <a:endParaRPr lang="en-GB" sz="1200" kern="120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DBE968F8-F60B-4FF0-934A-ECFCDBB6A334}"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smtClean="0">
                <a:solidFill>
                  <a:schemeClr val="tx1"/>
                </a:solidFill>
                <a:latin typeface="+mn-lt"/>
                <a:ea typeface="+mn-ea"/>
                <a:cs typeface="+mn-cs"/>
              </a:rPr>
              <a:t>A study conducted for CIPD aimed to review the way HR practices or people management impact on organisational performance. This report was conducted within a framework where performance is considered a function of ability plus motivation plus opportunity (known as the AMO model). Many HR policies and practicies are required to put this into practice. This particular study identified 11 practices, which covered recruitment and selection, training and development, career opportunity, communications, involvement in decision-making, team working, appraisal, pay, job security, job challenge/job autonomy and work-life balance. These interventions develop positive employee attitudes, satisfaction, commitment and motivation which in turn induces discretionary effort of its people, directly impacting on organisational performance (Purcell et al,</a:t>
            </a:r>
            <a:r>
              <a:rPr lang="en-GB" sz="1200" kern="1200" baseline="0" dirty="0" smtClean="0">
                <a:solidFill>
                  <a:schemeClr val="tx1"/>
                </a:solidFill>
                <a:latin typeface="+mn-lt"/>
                <a:ea typeface="+mn-ea"/>
                <a:cs typeface="+mn-cs"/>
              </a:rPr>
              <a:t> 2003)</a:t>
            </a:r>
            <a:r>
              <a:rPr lang="en-GB" sz="1200" kern="1200" dirty="0" smtClean="0">
                <a:solidFill>
                  <a:schemeClr val="tx1"/>
                </a:solidFill>
                <a:latin typeface="+mn-lt"/>
                <a:ea typeface="+mn-ea"/>
                <a:cs typeface="+mn-cs"/>
              </a:rPr>
              <a:t>.</a:t>
            </a:r>
          </a:p>
          <a:p>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According to </a:t>
            </a:r>
            <a:r>
              <a:rPr lang="en-GB" sz="1200" kern="1200" dirty="0" err="1" smtClean="0">
                <a:solidFill>
                  <a:schemeClr val="tx1"/>
                </a:solidFill>
                <a:latin typeface="+mn-lt"/>
                <a:ea typeface="+mn-ea"/>
                <a:cs typeface="+mn-cs"/>
              </a:rPr>
              <a:t>Purcel</a:t>
            </a:r>
            <a:r>
              <a:rPr lang="en-GB" sz="1200" kern="1200" dirty="0" smtClean="0">
                <a:solidFill>
                  <a:schemeClr val="tx1"/>
                </a:solidFill>
                <a:latin typeface="+mn-lt"/>
                <a:ea typeface="+mn-ea"/>
                <a:cs typeface="+mn-cs"/>
              </a:rPr>
              <a:t> et al (2003), they identified the </a:t>
            </a:r>
            <a:r>
              <a:rPr lang="en-GB" sz="1200" kern="1200" dirty="0" err="1" smtClean="0">
                <a:solidFill>
                  <a:schemeClr val="tx1"/>
                </a:solidFill>
                <a:latin typeface="+mn-lt"/>
                <a:ea typeface="+mn-ea"/>
                <a:cs typeface="+mn-cs"/>
              </a:rPr>
              <a:t>exsistance</a:t>
            </a:r>
            <a:r>
              <a:rPr lang="en-GB" sz="1200" kern="1200" baseline="0" dirty="0" smtClean="0">
                <a:solidFill>
                  <a:schemeClr val="tx1"/>
                </a:solidFill>
                <a:latin typeface="+mn-lt"/>
                <a:ea typeface="+mn-ea"/>
                <a:cs typeface="+mn-cs"/>
              </a:rPr>
              <a:t> of a ‘big idea’ as </a:t>
            </a:r>
            <a:r>
              <a:rPr lang="en-GB" sz="1200" kern="1200" dirty="0" smtClean="0">
                <a:solidFill>
                  <a:schemeClr val="tx1"/>
                </a:solidFill>
                <a:latin typeface="+mn-lt"/>
                <a:ea typeface="+mn-ea"/>
                <a:cs typeface="+mn-cs"/>
              </a:rPr>
              <a:t>one of the key components of the HR practices influencing</a:t>
            </a:r>
            <a:r>
              <a:rPr lang="en-GB" sz="1200" kern="1200" baseline="0" dirty="0" smtClean="0">
                <a:solidFill>
                  <a:schemeClr val="tx1"/>
                </a:solidFill>
                <a:latin typeface="+mn-lt"/>
                <a:ea typeface="+mn-ea"/>
                <a:cs typeface="+mn-cs"/>
              </a:rPr>
              <a:t> high performance working. T</a:t>
            </a:r>
            <a:r>
              <a:rPr lang="en-GB" sz="1200" kern="1200" dirty="0" smtClean="0">
                <a:solidFill>
                  <a:schemeClr val="tx1"/>
                </a:solidFill>
                <a:latin typeface="+mn-lt"/>
                <a:ea typeface="+mn-ea"/>
                <a:cs typeface="+mn-cs"/>
              </a:rPr>
              <a:t>his can be considered the mission, values and culture of an organisation, which can be linked to employee commitment. Within their study, it was also evident that front line leadership plays a crucial role in implementing policies, practices and values. Where managers exercise their own discretion and encourage positive attitudes, discretionary effort of employees is impacted. The study as a whole demonstrated strong evidence that when HR policies and practices are managed effectively, it demonstrated positive associations with performance. Bowen &amp; </a:t>
            </a:r>
            <a:r>
              <a:rPr lang="en-GB" sz="1200" kern="1200" dirty="0" err="1" smtClean="0">
                <a:solidFill>
                  <a:schemeClr val="tx1"/>
                </a:solidFill>
                <a:latin typeface="+mn-lt"/>
                <a:ea typeface="+mn-ea"/>
                <a:cs typeface="+mn-cs"/>
              </a:rPr>
              <a:t>Kalshoven</a:t>
            </a:r>
            <a:r>
              <a:rPr lang="en-GB" sz="1200" kern="1200" dirty="0" smtClean="0">
                <a:solidFill>
                  <a:schemeClr val="tx1"/>
                </a:solidFill>
                <a:latin typeface="+mn-lt"/>
                <a:ea typeface="+mn-ea"/>
                <a:cs typeface="+mn-cs"/>
              </a:rPr>
              <a:t> (2014), also state the research tells us that HR practices in which shape employee attitudes and behaviours, affect organisational performance. A study was conducted to understand how and under what conditions high-commitment HRM positively impact organisational performance. The results demonstrate the relationship between both is mediated by work engagement. </a:t>
            </a:r>
          </a:p>
          <a:p>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smtClean="0">
                <a:solidFill>
                  <a:schemeClr val="tx1"/>
                </a:solidFill>
                <a:latin typeface="+mn-lt"/>
                <a:ea typeface="+mn-ea"/>
                <a:cs typeface="+mn-cs"/>
              </a:rPr>
              <a:t>Hertsberg’s</a:t>
            </a:r>
            <a:r>
              <a:rPr lang="en-GB" sz="1200" kern="1200" dirty="0" smtClean="0">
                <a:solidFill>
                  <a:schemeClr val="tx1"/>
                </a:solidFill>
                <a:latin typeface="+mn-lt"/>
                <a:ea typeface="+mn-ea"/>
                <a:cs typeface="+mn-cs"/>
              </a:rPr>
              <a:t> research tells us that there</a:t>
            </a:r>
            <a:r>
              <a:rPr lang="en-GB" sz="1200" kern="1200" baseline="0" dirty="0" smtClean="0">
                <a:solidFill>
                  <a:schemeClr val="tx1"/>
                </a:solidFill>
                <a:latin typeface="+mn-lt"/>
                <a:ea typeface="+mn-ea"/>
                <a:cs typeface="+mn-cs"/>
              </a:rPr>
              <a:t> are certain factors which are consistently related to job satisfaction or job dissatisfaction (as noted on the slide). One of the conclusions which came from the research, is that satisfaction and dissatisfaction are not opposites. This means that if the causes of dissatisfaction are eliminated, this does not in turn create satisfaction. Equally, adding factors which cause satisfaction, does not eliminate job dissatisfaction, making the factors which contribute to job satisfaction and job dissatisfaction are completely separate. The characteristics associated with job satisfaction are known as hygiene factors, and when addressed, people will be neutral – neither dissatisfied nor satisfied. Motivating employees comes from focussing on the satisfaction factors, which Herzberg refers to as job enrichment (Mind Tools, 2020). One of the ways in which job enrichment stems from is learning and development. </a:t>
            </a:r>
            <a:r>
              <a:rPr lang="en-GB" sz="1200" kern="1200" dirty="0" smtClean="0">
                <a:solidFill>
                  <a:schemeClr val="tx1"/>
                </a:solidFill>
                <a:latin typeface="+mn-lt"/>
                <a:ea typeface="+mn-ea"/>
                <a:cs typeface="+mn-cs"/>
              </a:rPr>
              <a:t>According to Gallup (2019), to create a high-performance culture, one of the most important factors is a culture of high-development where the growth of individuals is valued. Where investment has been made into employee development, 11% greater profitability is found and organisations are twice as likely to retain their employees. </a:t>
            </a:r>
          </a:p>
          <a:p>
            <a:endParaRPr lang="en-GB" sz="1200" kern="1200" baseline="0" dirty="0" smtClean="0">
              <a:solidFill>
                <a:schemeClr val="tx1"/>
              </a:solidFill>
              <a:latin typeface="+mn-lt"/>
              <a:ea typeface="+mn-ea"/>
              <a:cs typeface="+mn-cs"/>
            </a:endParaRPr>
          </a:p>
          <a:p>
            <a:endParaRPr lang="en-GB" sz="1200" kern="1200" baseline="0" dirty="0" smtClean="0">
              <a:solidFill>
                <a:schemeClr val="tx1"/>
              </a:solidFill>
              <a:latin typeface="+mn-lt"/>
              <a:ea typeface="+mn-ea"/>
              <a:cs typeface="+mn-cs"/>
            </a:endParaRPr>
          </a:p>
          <a:p>
            <a:endParaRPr lang="en-GB" sz="1200" kern="1200" baseline="0" dirty="0" smtClean="0">
              <a:solidFill>
                <a:schemeClr val="tx1"/>
              </a:solidFill>
              <a:latin typeface="+mn-lt"/>
              <a:ea typeface="+mn-ea"/>
              <a:cs typeface="+mn-cs"/>
            </a:endParaRPr>
          </a:p>
          <a:p>
            <a:endParaRPr lang="en-GB" sz="1200" kern="1200" baseline="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E968F8-F60B-4FF0-934A-ECFCDBB6A334}"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smtClean="0">
                <a:solidFill>
                  <a:schemeClr val="tx1"/>
                </a:solidFill>
                <a:latin typeface="+mn-lt"/>
                <a:ea typeface="+mn-ea"/>
                <a:cs typeface="+mn-cs"/>
              </a:rPr>
              <a:t>Beer et al (2015) states there has been growing interest around employee wellbeing and employee outcomes. </a:t>
            </a:r>
            <a:r>
              <a:rPr lang="en-GB" sz="1200" kern="1200" dirty="0" err="1" smtClean="0">
                <a:solidFill>
                  <a:schemeClr val="tx1"/>
                </a:solidFill>
                <a:latin typeface="+mn-lt"/>
                <a:ea typeface="+mn-ea"/>
                <a:cs typeface="+mn-cs"/>
              </a:rPr>
              <a:t>Peccie</a:t>
            </a:r>
            <a:r>
              <a:rPr lang="en-GB" sz="1200" kern="1200" dirty="0" smtClean="0">
                <a:solidFill>
                  <a:schemeClr val="tx1"/>
                </a:solidFill>
                <a:latin typeface="+mn-lt"/>
                <a:ea typeface="+mn-ea"/>
                <a:cs typeface="+mn-cs"/>
              </a:rPr>
              <a:t> et al (2013), argues that the high performance working initiatives  as</a:t>
            </a:r>
            <a:r>
              <a:rPr lang="en-GB" sz="1200" kern="1200" baseline="0" dirty="0" smtClean="0">
                <a:solidFill>
                  <a:schemeClr val="tx1"/>
                </a:solidFill>
                <a:latin typeface="+mn-lt"/>
                <a:ea typeface="+mn-ea"/>
                <a:cs typeface="+mn-cs"/>
              </a:rPr>
              <a:t> previously mentioned </a:t>
            </a:r>
            <a:r>
              <a:rPr lang="en-GB" sz="1200" kern="1200" dirty="0" smtClean="0">
                <a:solidFill>
                  <a:schemeClr val="tx1"/>
                </a:solidFill>
                <a:latin typeface="+mn-lt"/>
                <a:ea typeface="+mn-ea"/>
                <a:cs typeface="+mn-cs"/>
              </a:rPr>
              <a:t>are more likely to influence positive organisational outcomes if outcomes for employees are positive, inclusive of employee wellbeing. He also stated that this link should be more employee-</a:t>
            </a:r>
            <a:r>
              <a:rPr lang="en-GB" sz="1200" kern="1200" dirty="0" err="1" smtClean="0">
                <a:solidFill>
                  <a:schemeClr val="tx1"/>
                </a:solidFill>
                <a:latin typeface="+mn-lt"/>
                <a:ea typeface="+mn-ea"/>
                <a:cs typeface="+mn-cs"/>
              </a:rPr>
              <a:t>centered</a:t>
            </a:r>
            <a:r>
              <a:rPr lang="en-GB" sz="1200" kern="1200" dirty="0" smtClean="0">
                <a:solidFill>
                  <a:schemeClr val="tx1"/>
                </a:solidFill>
                <a:latin typeface="+mn-lt"/>
                <a:ea typeface="+mn-ea"/>
                <a:cs typeface="+mn-cs"/>
              </a:rPr>
              <a:t> </a:t>
            </a:r>
            <a:r>
              <a:rPr lang="en-GB" sz="1200" kern="1200" dirty="0" err="1" smtClean="0">
                <a:solidFill>
                  <a:schemeClr val="tx1"/>
                </a:solidFill>
                <a:latin typeface="+mn-lt"/>
                <a:ea typeface="+mn-ea"/>
                <a:cs typeface="+mn-cs"/>
              </a:rPr>
              <a:t>inhow</a:t>
            </a:r>
            <a:r>
              <a:rPr lang="en-GB" sz="1200" kern="1200" dirty="0" smtClean="0">
                <a:solidFill>
                  <a:schemeClr val="tx1"/>
                </a:solidFill>
                <a:latin typeface="+mn-lt"/>
                <a:ea typeface="+mn-ea"/>
                <a:cs typeface="+mn-cs"/>
              </a:rPr>
              <a:t> employee wellbeing can be impacted by HR practices. </a:t>
            </a:r>
            <a:r>
              <a:rPr lang="en-GB" sz="1200" kern="1200" dirty="0" err="1" smtClean="0">
                <a:solidFill>
                  <a:schemeClr val="tx1"/>
                </a:solidFill>
                <a:latin typeface="+mn-lt"/>
                <a:ea typeface="+mn-ea"/>
                <a:cs typeface="+mn-cs"/>
              </a:rPr>
              <a:t>Peccie’s</a:t>
            </a:r>
            <a:r>
              <a:rPr lang="en-GB" sz="1200" kern="1200" dirty="0" smtClean="0">
                <a:solidFill>
                  <a:schemeClr val="tx1"/>
                </a:solidFill>
                <a:latin typeface="+mn-lt"/>
                <a:ea typeface="+mn-ea"/>
                <a:cs typeface="+mn-cs"/>
              </a:rPr>
              <a:t> research reviewed the link between HRM, wellbeing and organisation performance, and found in HPW, advanced HRM practices that are beneficial for employees will lead to a higher level of employee empowerment and job discretion, alongside a more interesting, supportive and rewarding environment to work. Employees will work harder and contribute to enhancing the organisations performance, therefore demonstrating it plays a key role, as demonstrated in the model. </a:t>
            </a:r>
          </a:p>
          <a:p>
            <a:endParaRPr lang="en-GB" sz="1200" kern="120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According to CIPD Working Lives Report (2019), health and wellbeing has become increasingly acknowledged as central in our understanding of good work and job quality. The report also finds that work has a positive impact on physical and mental health, providing working conditions are well managed and it does not act as a stressor. This highlights the importance of the well managed HR practices and policies, implemented by leaders. According to CIPD Health and Wellbeing at work, a culture of wellbeing which is driven by good people management, impacts positively on not only employees but business, by making it a productive, attractive and socially responsible workplace. </a:t>
            </a:r>
          </a:p>
          <a:p>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BE968F8-F60B-4FF0-934A-ECFCDBB6A334}"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For those who are involved in organisational performance, one of the biggest challenges</a:t>
            </a:r>
            <a:r>
              <a:rPr lang="en-GB" baseline="0" dirty="0" smtClean="0"/>
              <a:t> is to link the relationship between the people and the value they deliver. Performance management is interested in maximising value and employee contribution, in line with organisational strategy (CIPD, 2020). </a:t>
            </a:r>
          </a:p>
          <a:p>
            <a:endParaRPr lang="en-GB" baseline="0" dirty="0" smtClean="0"/>
          </a:p>
          <a:p>
            <a:r>
              <a:rPr lang="en-GB" baseline="0" dirty="0" smtClean="0"/>
              <a:t>CIPD (2020), defines performance management as activities which are grouped into: </a:t>
            </a:r>
          </a:p>
          <a:p>
            <a:endParaRPr lang="en-GB" baseline="0" dirty="0" smtClean="0"/>
          </a:p>
          <a:p>
            <a:r>
              <a:rPr lang="en-GB" b="1" baseline="0" dirty="0" smtClean="0"/>
              <a:t>Establishing objectives  </a:t>
            </a:r>
            <a:r>
              <a:rPr lang="en-GB" baseline="0" dirty="0" smtClean="0"/>
              <a:t>- This is achieved through teams and individuals, whereby they understand their role within the overarching strategy and business objective</a:t>
            </a:r>
          </a:p>
          <a:p>
            <a:endParaRPr lang="en-GB" baseline="0" dirty="0" smtClean="0"/>
          </a:p>
          <a:p>
            <a:r>
              <a:rPr lang="en-GB" b="1" baseline="0" dirty="0" smtClean="0"/>
              <a:t>Improving performance –</a:t>
            </a:r>
            <a:r>
              <a:rPr lang="en-GB" baseline="0" dirty="0" smtClean="0"/>
              <a:t> both with employees and teams, and in turn the overall organisation </a:t>
            </a:r>
          </a:p>
          <a:p>
            <a:endParaRPr lang="en-GB" baseline="0" dirty="0" smtClean="0"/>
          </a:p>
          <a:p>
            <a:r>
              <a:rPr lang="en-GB" b="1" baseline="0" dirty="0" smtClean="0"/>
              <a:t>Holding people to account – </a:t>
            </a:r>
            <a:r>
              <a:rPr lang="en-GB" b="0" baseline="0" dirty="0" smtClean="0"/>
              <a:t>linking performance to reward, career progression and termination of contracts.</a:t>
            </a:r>
          </a:p>
          <a:p>
            <a:endParaRPr lang="en-GB" b="0" baseline="0" dirty="0" smtClean="0"/>
          </a:p>
          <a:p>
            <a:r>
              <a:rPr lang="en-GB" b="0" baseline="0" dirty="0" smtClean="0"/>
              <a:t>It is also defined as a continuous cycle where there is an overarching structure or framework to encompass the various HR activities to work together. </a:t>
            </a:r>
          </a:p>
          <a:p>
            <a:endParaRPr lang="en-GB" b="0" baseline="0" dirty="0" smtClean="0"/>
          </a:p>
          <a:p>
            <a:r>
              <a:rPr lang="en-GB" baseline="0" dirty="0" smtClean="0"/>
              <a:t>In line with this, Armstrong (2008) also defines performance management as a continuous cycle of plan-act-monitor-review as detailed in the slide, where the main activities in performance management are:</a:t>
            </a:r>
          </a:p>
          <a:p>
            <a:endParaRPr lang="en-GB" baseline="0" dirty="0" smtClean="0"/>
          </a:p>
          <a:p>
            <a:pPr>
              <a:buFont typeface="Arial" pitchFamily="34" charset="0"/>
              <a:buChar char="•"/>
            </a:pPr>
            <a:r>
              <a:rPr lang="en-GB" baseline="0" dirty="0" smtClean="0"/>
              <a:t> Role definition – for example the job description, where the key competency requirements are detailed and agreed</a:t>
            </a:r>
          </a:p>
          <a:p>
            <a:pPr>
              <a:buFont typeface="Arial" pitchFamily="34" charset="0"/>
              <a:buNone/>
            </a:pPr>
            <a:endParaRPr lang="en-GB" baseline="0" dirty="0" smtClean="0"/>
          </a:p>
          <a:p>
            <a:pPr>
              <a:buFont typeface="Arial" pitchFamily="34" charset="0"/>
              <a:buChar char="•"/>
            </a:pPr>
            <a:r>
              <a:rPr lang="en-GB" baseline="0" dirty="0" smtClean="0"/>
              <a:t> The performance agreement – this is where expectations are defined, the objectives which need achieving, how the performance is measured and what competencies are required to deliver results.</a:t>
            </a:r>
          </a:p>
          <a:p>
            <a:pPr>
              <a:buFont typeface="Arial" pitchFamily="34" charset="0"/>
              <a:buChar char="•"/>
            </a:pPr>
            <a:endParaRPr lang="en-GB" baseline="0" dirty="0" smtClean="0"/>
          </a:p>
          <a:p>
            <a:pPr>
              <a:buFont typeface="Arial" pitchFamily="34" charset="0"/>
              <a:buChar char="•"/>
            </a:pPr>
            <a:r>
              <a:rPr lang="en-GB" baseline="0" dirty="0" smtClean="0"/>
              <a:t> The performance improvement plan – this details what individuals should do to improve performance if necessary.</a:t>
            </a:r>
          </a:p>
          <a:p>
            <a:pPr>
              <a:buFont typeface="Arial" pitchFamily="34" charset="0"/>
              <a:buChar char="•"/>
            </a:pPr>
            <a:endParaRPr lang="en-GB" baseline="0" dirty="0" smtClean="0"/>
          </a:p>
          <a:p>
            <a:pPr>
              <a:buFont typeface="Arial" pitchFamily="34" charset="0"/>
              <a:buChar char="•"/>
            </a:pPr>
            <a:r>
              <a:rPr lang="en-GB" baseline="0" dirty="0" smtClean="0"/>
              <a:t> The personal development plan – this includes agreed actions for people to increase their levels of competence by developing their knowledge and skills.</a:t>
            </a:r>
          </a:p>
          <a:p>
            <a:pPr>
              <a:buFont typeface="Arial" pitchFamily="34" charset="0"/>
              <a:buNone/>
            </a:pPr>
            <a:endParaRPr lang="en-GB" baseline="0" dirty="0" smtClean="0"/>
          </a:p>
          <a:p>
            <a:pPr>
              <a:buFont typeface="Arial" pitchFamily="34" charset="0"/>
              <a:buChar char="•"/>
            </a:pPr>
            <a:r>
              <a:rPr lang="en-GB" baseline="0" dirty="0" smtClean="0"/>
              <a:t> Managing performance throughout the year – action taken to implement the above agreements whilst employees carry out their usual roles and planned learning. This is a continuous process of feedback through informal reviews, reviewing objectives and managing any performance concerns. </a:t>
            </a:r>
          </a:p>
          <a:p>
            <a:pPr>
              <a:buFont typeface="Arial" pitchFamily="34" charset="0"/>
              <a:buChar char="•"/>
            </a:pPr>
            <a:endParaRPr lang="en-GB" baseline="0" dirty="0" smtClean="0"/>
          </a:p>
          <a:p>
            <a:pPr>
              <a:buFont typeface="Arial" pitchFamily="34" charset="0"/>
              <a:buChar char="•"/>
            </a:pPr>
            <a:r>
              <a:rPr lang="en-GB" baseline="0" dirty="0" smtClean="0"/>
              <a:t> Performance review – this a formal evaluation stage, where a period of performance is reviewed to discuss progress and concerns. This is where the cycle continues as the performance agreement is revised (Armstrong, 2008). </a:t>
            </a:r>
          </a:p>
          <a:p>
            <a:endParaRPr lang="en-GB" baseline="0" dirty="0" smtClean="0"/>
          </a:p>
          <a:p>
            <a:endParaRPr lang="en-GB" baseline="0" dirty="0" smtClean="0"/>
          </a:p>
          <a:p>
            <a:endParaRPr lang="en-GB" baseline="0" dirty="0" smtClean="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DBE968F8-F60B-4FF0-934A-ECFCDBB6A334}"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None/>
            </a:pPr>
            <a:r>
              <a:rPr lang="en-GB" dirty="0" smtClean="0"/>
              <a:t>Performance management relies on formal and informal processes to ensure its effectiveness.</a:t>
            </a:r>
            <a:r>
              <a:rPr lang="en-GB" baseline="0" dirty="0" smtClean="0"/>
              <a:t> It is both between the line manager and employee, and establishing a culture where individuals take responsibility for continuous improvement of themselves and the business. Common performance management practices have began to change over the last few years. One of the most important aspect of managing performance is setting objectives for individuals, departments and the organisation, and the organisations strategic goals should be the starting point for this (CIPD, 2020).</a:t>
            </a:r>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r>
              <a:rPr lang="en-GB" baseline="0" dirty="0" smtClean="0"/>
              <a:t> </a:t>
            </a:r>
            <a:r>
              <a:rPr lang="en-GB" b="0" baseline="0" dirty="0" smtClean="0"/>
              <a:t>Lock and Latham (1990) </a:t>
            </a:r>
            <a:r>
              <a:rPr lang="en-GB" b="0" dirty="0" smtClean="0"/>
              <a:t>identified from many years</a:t>
            </a:r>
            <a:r>
              <a:rPr lang="en-GB" b="0" baseline="0" dirty="0" smtClean="0"/>
              <a:t> of research five elements which need to occur for goals to be achieved.  In terms of performance, they believed that this was influenced by motivation, which was achieved by clear goals and appropriate feedback. The research demonstrated that when a goal was specific and more difficult, people </a:t>
            </a:r>
            <a:r>
              <a:rPr lang="en-GB" b="0" baseline="0" dirty="0" err="1" smtClean="0"/>
              <a:t>tened</a:t>
            </a:r>
            <a:r>
              <a:rPr lang="en-GB" b="0" baseline="0" dirty="0" smtClean="0"/>
              <a:t> to work harder to achieve it. Equally, where a goal is considered easy, this does not motivate. The research also outlined five other characteristics to ensure successful goal setting.</a:t>
            </a:r>
          </a:p>
          <a:p>
            <a:pPr marL="171450" indent="-171450">
              <a:buFont typeface="Arial" panose="020B0604020202020204" pitchFamily="34" charset="0"/>
              <a:buNone/>
            </a:pPr>
            <a:endParaRPr lang="en-GB" b="0" baseline="0" dirty="0" smtClean="0"/>
          </a:p>
          <a:p>
            <a:pPr marL="228600" indent="-228600">
              <a:buFont typeface="Arial" panose="020B0604020202020204" pitchFamily="34" charset="0"/>
              <a:buAutoNum type="arabicPeriod"/>
            </a:pPr>
            <a:r>
              <a:rPr lang="en-GB" b="0" baseline="0" dirty="0" smtClean="0"/>
              <a:t>Clarity – ensuring goals are clear and have the ability to measure results. A useful tool here would be setting “ SMART” objectives. </a:t>
            </a:r>
          </a:p>
          <a:p>
            <a:pPr marL="228600" indent="-228600">
              <a:buFont typeface="Arial" panose="020B0604020202020204" pitchFamily="34" charset="0"/>
              <a:buNone/>
            </a:pPr>
            <a:r>
              <a:rPr lang="en-GB" b="0" baseline="0" dirty="0" smtClean="0"/>
              <a:t>SMART objectives are Specific, Measurable, Achievable, Relevant and Time bound (</a:t>
            </a:r>
            <a:r>
              <a:rPr lang="en-GB" b="0" baseline="0" dirty="0" err="1" smtClean="0"/>
              <a:t>Mindtools</a:t>
            </a:r>
            <a:r>
              <a:rPr lang="en-GB" b="0" baseline="0" dirty="0" smtClean="0"/>
              <a:t> ,2020). </a:t>
            </a:r>
          </a:p>
          <a:p>
            <a:pPr marL="228600" indent="-228600">
              <a:buFont typeface="Arial" panose="020B0604020202020204" pitchFamily="34" charset="0"/>
              <a:buNone/>
            </a:pPr>
            <a:r>
              <a:rPr lang="en-GB" b="0" baseline="0" dirty="0" smtClean="0"/>
              <a:t>2. Challenge – a goal that is challenging will motivate people, providing it is not too challenging to be achieved. </a:t>
            </a:r>
          </a:p>
          <a:p>
            <a:pPr marL="228600" indent="-228600">
              <a:buFont typeface="Arial" panose="020B0604020202020204" pitchFamily="34" charset="0"/>
              <a:buNone/>
            </a:pPr>
            <a:r>
              <a:rPr lang="en-GB" b="0" baseline="0" dirty="0" smtClean="0"/>
              <a:t>3. Commitment – ensuring team buy-in by involving and agreeing goals as a collective, ensuring understand with everyone. </a:t>
            </a:r>
          </a:p>
          <a:p>
            <a:pPr marL="228600" indent="-228600">
              <a:buFont typeface="Arial" panose="020B0604020202020204" pitchFamily="34" charset="0"/>
              <a:buNone/>
            </a:pPr>
            <a:r>
              <a:rPr lang="en-GB" b="0" baseline="0" dirty="0" smtClean="0"/>
              <a:t>4. Feedback – Listening to feedback alongside assigning goals to ensure how the team are progressing is vital. Feedback allows opportunities for clarifying expectations and making relevant adjustments. </a:t>
            </a:r>
          </a:p>
          <a:p>
            <a:pPr marL="228600" indent="-228600">
              <a:buFont typeface="Arial" panose="020B0604020202020204" pitchFamily="34" charset="0"/>
              <a:buNone/>
            </a:pPr>
            <a:r>
              <a:rPr lang="en-GB" b="0" baseline="0" dirty="0" smtClean="0"/>
              <a:t>5. Task complexity – It is important to ensure that the goals are not overwhelming, and the appropriate amount of pressure is applied (</a:t>
            </a:r>
            <a:r>
              <a:rPr lang="en-GB" b="0" baseline="0" dirty="0" err="1" smtClean="0"/>
              <a:t>Mindtools</a:t>
            </a:r>
            <a:r>
              <a:rPr lang="en-GB" b="0" baseline="0" dirty="0" smtClean="0"/>
              <a:t>, 2020).</a:t>
            </a:r>
            <a:endParaRPr lang="en-GB" b="0" dirty="0" smtClean="0"/>
          </a:p>
          <a:p>
            <a:pPr marL="171450" indent="-171450">
              <a:buFont typeface="Arial" panose="020B0604020202020204" pitchFamily="34" charset="0"/>
              <a:buNone/>
            </a:pPr>
            <a:endParaRPr lang="en-GB"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t>Many employers include output, together with learning and development objectives and behaviours to measure output of it’s employees. Employees development should be a strong focus on performance improvement. Conversations around performance should be inclusive of reflection and learning from experience, in order to identify learning opportunities. Many organisations use personal development plans to capture this information.  Performance reviews are the place for managers and employees to discuss performance, assessing and providing feedback is critical in working towards targets and is strongly motivational. There is much evidence to suggest that this should be on a regular basis, rather than annually. Some organisations link levels of pay to performance in a bid to encourage high performance levels and high performance culture, and provide a notion of fairness </a:t>
            </a:r>
            <a:r>
              <a:rPr lang="en-GB" sz="1200" b="0" i="0" kern="1200" dirty="0" smtClean="0">
                <a:solidFill>
                  <a:schemeClr val="tx1"/>
                </a:solidFill>
                <a:latin typeface="+mn-lt"/>
                <a:ea typeface="+mn-ea"/>
                <a:cs typeface="+mn-cs"/>
              </a:rPr>
              <a:t>(</a:t>
            </a:r>
            <a:r>
              <a:rPr lang="en-GB" sz="1200" b="0" i="0" kern="1200" dirty="0" err="1" smtClean="0">
                <a:solidFill>
                  <a:schemeClr val="tx1"/>
                </a:solidFill>
                <a:latin typeface="+mn-lt"/>
                <a:ea typeface="+mn-ea"/>
                <a:cs typeface="+mn-cs"/>
              </a:rPr>
              <a:t>Cappelli</a:t>
            </a:r>
            <a:r>
              <a:rPr lang="en-GB" sz="1200" b="0" i="0" kern="1200" dirty="0" smtClean="0">
                <a:solidFill>
                  <a:schemeClr val="tx1"/>
                </a:solidFill>
                <a:latin typeface="+mn-lt"/>
                <a:ea typeface="+mn-ea"/>
                <a:cs typeface="+mn-cs"/>
              </a:rPr>
              <a:t> and </a:t>
            </a:r>
            <a:r>
              <a:rPr lang="en-GB" sz="1200" b="0" i="0" kern="1200" dirty="0" err="1" smtClean="0">
                <a:solidFill>
                  <a:schemeClr val="tx1"/>
                </a:solidFill>
                <a:latin typeface="+mn-lt"/>
                <a:ea typeface="+mn-ea"/>
                <a:cs typeface="+mn-cs"/>
              </a:rPr>
              <a:t>Tavis</a:t>
            </a:r>
            <a:r>
              <a:rPr lang="en-GB" sz="1200" b="0" i="0" kern="1200" dirty="0" smtClean="0">
                <a:solidFill>
                  <a:schemeClr val="tx1"/>
                </a:solidFill>
                <a:latin typeface="+mn-lt"/>
                <a:ea typeface="+mn-ea"/>
                <a:cs typeface="+mn-cs"/>
              </a:rPr>
              <a:t>, 2016)</a:t>
            </a:r>
            <a:r>
              <a:rPr lang="en-GB" baseline="0" dirty="0" smtClean="0"/>
              <a:t>.</a:t>
            </a:r>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aseline="0" dirty="0" smtClean="0"/>
              <a:t>The evolution of performance management has been contributed by historical and economic elements. Where human capital is plentiful, the traditional appraisals with emphasis on individual accountability, worked to support the focus on which employees to retain and reward. However, in an age of talent being in shorter supply and the competitive pressure of organisations, focus must move towards developing people and managing talent. This approach requires frequent, informal check-ins with rich feedback. Annual reviews emphasise on financial rewards and punishment and they hold people accountable for past behaviour at the expense of improving current performance. The focus should be on regular conversations around both performance and development, which in turn can change the focus to building the workforce required by your organisation and providing competitive edge. The appraisal is considered a more transactional view of performance, where instead of accountability the emphasis should be placed on improvement and growth. Performance should be changed through effective coaching and management alongside intrinsic rewards for example personal growth and development, and a sense of progress </a:t>
            </a:r>
            <a:r>
              <a:rPr lang="en-GB" sz="1200" b="0" i="0" kern="1200" dirty="0" smtClean="0">
                <a:solidFill>
                  <a:schemeClr val="tx1"/>
                </a:solidFill>
                <a:latin typeface="+mn-lt"/>
                <a:ea typeface="+mn-ea"/>
                <a:cs typeface="+mn-cs"/>
              </a:rPr>
              <a:t>(</a:t>
            </a:r>
            <a:r>
              <a:rPr lang="en-GB" sz="1200" b="0" i="0" kern="1200" dirty="0" err="1" smtClean="0">
                <a:solidFill>
                  <a:schemeClr val="tx1"/>
                </a:solidFill>
                <a:latin typeface="+mn-lt"/>
                <a:ea typeface="+mn-ea"/>
                <a:cs typeface="+mn-cs"/>
              </a:rPr>
              <a:t>Cappelli</a:t>
            </a:r>
            <a:r>
              <a:rPr lang="en-GB" sz="1200" b="0" i="0" kern="1200" dirty="0" smtClean="0">
                <a:solidFill>
                  <a:schemeClr val="tx1"/>
                </a:solidFill>
                <a:latin typeface="+mn-lt"/>
                <a:ea typeface="+mn-ea"/>
                <a:cs typeface="+mn-cs"/>
              </a:rPr>
              <a:t> and </a:t>
            </a:r>
            <a:r>
              <a:rPr lang="en-GB" sz="1200" b="0" i="0" kern="1200" dirty="0" err="1" smtClean="0">
                <a:solidFill>
                  <a:schemeClr val="tx1"/>
                </a:solidFill>
                <a:latin typeface="+mn-lt"/>
                <a:ea typeface="+mn-ea"/>
                <a:cs typeface="+mn-cs"/>
              </a:rPr>
              <a:t>Tavis</a:t>
            </a:r>
            <a:r>
              <a:rPr lang="en-GB" sz="1200" b="0" i="0" kern="1200" dirty="0" smtClean="0">
                <a:solidFill>
                  <a:schemeClr val="tx1"/>
                </a:solidFill>
                <a:latin typeface="+mn-lt"/>
                <a:ea typeface="+mn-ea"/>
                <a:cs typeface="+mn-cs"/>
              </a:rPr>
              <a:t>, 2016)</a:t>
            </a:r>
            <a:r>
              <a:rPr lang="en-GB" baseline="0" dirty="0" smtClean="0"/>
              <a:t>.</a:t>
            </a:r>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dirty="0" smtClean="0"/>
          </a:p>
          <a:p>
            <a:pPr marL="171450" indent="-171450">
              <a:buFont typeface="Arial" panose="020B0604020202020204" pitchFamily="34" charset="0"/>
              <a:buNone/>
            </a:pPr>
            <a:endParaRPr lang="en-GB" dirty="0" smtClean="0"/>
          </a:p>
          <a:p>
            <a:pPr marL="171450" indent="-171450">
              <a:buFont typeface="Arial" panose="020B0604020202020204" pitchFamily="34" charset="0"/>
              <a:buNone/>
            </a:pPr>
            <a:endParaRPr lang="en-GB" dirty="0" smtClean="0"/>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a:p>
            <a:pPr marL="171450" indent="-17145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DBE968F8-F60B-4FF0-934A-ECFCDBB6A334}"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According</a:t>
            </a:r>
            <a:r>
              <a:rPr lang="en-GB" baseline="0" dirty="0" smtClean="0"/>
              <a:t> to CIPD (2019), line managers play a critical role in assessing and recognising performance. This is inclusive of goal setting and challenging goals, monitoring progress, providing feedback and regularly assessing performance. Line managers also have a level of responsibility of how their employees perform. The research demonstrates that where there is a positive relationship between employees and front-line managers, there is more likely to be higher levels of job satisfaction, commitment and loyalty. This positive relationship can be associated with discretionary effort by employees and in turn, overall higher levels of performance (CIPD, 2019).</a:t>
            </a:r>
          </a:p>
          <a:p>
            <a:endParaRPr lang="en-GB" baseline="0" dirty="0" smtClean="0"/>
          </a:p>
          <a:p>
            <a:r>
              <a:rPr lang="en-GB" baseline="0" dirty="0" smtClean="0"/>
              <a:t>Robinson (2013), researched into how engaging managers approach poor performance. The research identified specific behaviours to adopt which included aiming for clarity with all teams particularly around performance expectations and what specifically is to be delivered. The line manager should also ensure the team understand their contribution to overall organisation goals and how the success will be measured. Feedback should be given on a regular basis to include day to day ensuring staff know what they are doing, one-to-ones to listen and offer support, inclusive of coaching. Performance must be monitored in order to recognise success and achievements and notice if things are going wrong. A team approach should also be encouraged working collaboratively to take ownership and find solutions to the objectives. Performance and behavioural problems should be addressed quickly through investigation, coaching, action planning and monitoring, where necessary utilising formal procedures. Any constructive feedback should be well considered and prepared, where the rationale is understood from a business context. This demonstrates that the line manager fully owns the process of managing performance.</a:t>
            </a:r>
          </a:p>
          <a:p>
            <a:endParaRPr lang="en-GB" baseline="0" dirty="0" smtClean="0"/>
          </a:p>
          <a:p>
            <a:r>
              <a:rPr lang="en-GB" baseline="0" dirty="0" smtClean="0"/>
              <a:t>To enable line managers to deliver positive people management, they must have the skills and competencies to achieve this. There must also be a framework in place to enable managers to have self-confidence in their approaches. This highlights the importance of training and development for front line managers. Line-managers are often considered the face of the people profession, therefore HR must ensure that robust frameworks are in place for managers to adhere to. It can be argued that it is not enough to educate line managers in the required behaviours which lead to high quality management focus. Organisations must ensure that there is a culture of encouraging positive behaviours, and HR professionals must involve themselves in supporting this. Business partnering has been growingly emphasised, where the HR roles are becoming more involved in overall organisation strategy, enhancing the people management aspects of line managers. Managers now have the opportunity to work directly and proactively with HR to develop solutions. Were line managers are well-managed, they are therefore more likely to lead high-performance employees (CIPD, 2019).</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smtClean="0"/>
          </a:p>
        </p:txBody>
      </p:sp>
      <p:sp>
        <p:nvSpPr>
          <p:cNvPr id="4" name="Slide Number Placeholder 3"/>
          <p:cNvSpPr>
            <a:spLocks noGrp="1"/>
          </p:cNvSpPr>
          <p:nvPr>
            <p:ph type="sldNum" sz="quarter" idx="10"/>
          </p:nvPr>
        </p:nvSpPr>
        <p:spPr/>
        <p:txBody>
          <a:bodyPr/>
          <a:lstStyle/>
          <a:p>
            <a:fld id="{DBE968F8-F60B-4FF0-934A-ECFCDBB6A334}"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5A353EBD-16BE-4742-8D28-F0C21F18097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53EBD-16BE-4742-8D28-F0C21F18097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5A353EBD-16BE-4742-8D28-F0C21F18097B}"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7111C9F-A808-4CCA-ADBE-28C216E51C50}" type="datetimeFigureOut">
              <a:rPr lang="en-GB" smtClean="0"/>
              <a:pPr/>
              <a:t>28/10/2020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353EBD-16BE-4742-8D28-F0C21F18097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7111C9F-A808-4CCA-ADBE-28C216E51C50}" type="datetimeFigureOut">
              <a:rPr lang="en-GB" smtClean="0"/>
              <a:pPr/>
              <a:t>28/10/2020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A353EBD-16BE-4742-8D28-F0C21F18097B}"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980728"/>
            <a:ext cx="7851648" cy="3011760"/>
          </a:xfrm>
        </p:spPr>
        <p:txBody>
          <a:bodyPr>
            <a:normAutofit fontScale="90000"/>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smtClean="0"/>
              <a:t>Understanding </a:t>
            </a:r>
            <a:r>
              <a:rPr lang="en-GB" dirty="0" smtClean="0"/>
              <a:t>the Link between Individual and Organisational Performance	</a:t>
            </a:r>
            <a:endParaRPr lang="en-GB" dirty="0"/>
          </a:p>
        </p:txBody>
      </p:sp>
      <p:sp>
        <p:nvSpPr>
          <p:cNvPr id="3" name="Subtitle 2"/>
          <p:cNvSpPr>
            <a:spLocks noGrp="1"/>
          </p:cNvSpPr>
          <p:nvPr>
            <p:ph type="subTitle" idx="1"/>
          </p:nvPr>
        </p:nvSpPr>
        <p:spPr/>
        <p:txBody>
          <a:bodyPr/>
          <a:lstStyle/>
          <a:p>
            <a:endParaRPr lang="en-GB" dirty="0" smtClean="0"/>
          </a:p>
          <a:p>
            <a:r>
              <a:rPr lang="en-GB" dirty="0" smtClean="0"/>
              <a:t>Jessica Krelle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487888"/>
          </a:xfrm>
        </p:spPr>
        <p:txBody>
          <a:bodyPr>
            <a:normAutofit fontScale="77500" lnSpcReduction="20000"/>
          </a:bodyPr>
          <a:lstStyle/>
          <a:p>
            <a:r>
              <a:rPr lang="en-US" sz="2800" dirty="0" smtClean="0"/>
              <a:t>Qualification: CIPD Diploma in Applied Human Resources</a:t>
            </a:r>
            <a:r>
              <a:rPr lang="en-GB" sz="2800" dirty="0" smtClean="0"/>
              <a:t> </a:t>
            </a:r>
            <a:br>
              <a:rPr lang="en-GB" sz="2800" dirty="0" smtClean="0"/>
            </a:br>
            <a:r>
              <a:rPr lang="en-GB" sz="2800" dirty="0" smtClean="0"/>
              <a:t> </a:t>
            </a:r>
            <a:br>
              <a:rPr lang="en-GB" sz="2800" dirty="0" smtClean="0"/>
            </a:br>
            <a:r>
              <a:rPr lang="en-US" sz="2800" dirty="0" smtClean="0"/>
              <a:t>Module Name: Understanding the link between individual and </a:t>
            </a:r>
            <a:r>
              <a:rPr lang="en-US" sz="2800" dirty="0" err="1" smtClean="0"/>
              <a:t>organisational</a:t>
            </a:r>
            <a:r>
              <a:rPr lang="en-US" sz="2800" dirty="0" smtClean="0"/>
              <a:t> performance </a:t>
            </a:r>
            <a:r>
              <a:rPr lang="en-GB" sz="2800" dirty="0" smtClean="0"/>
              <a:t/>
            </a:r>
            <a:br>
              <a:rPr lang="en-GB" sz="2800" dirty="0" smtClean="0"/>
            </a:br>
            <a:r>
              <a:rPr lang="en-GB" sz="2800" dirty="0" smtClean="0"/>
              <a:t> </a:t>
            </a:r>
            <a:br>
              <a:rPr lang="en-GB" sz="2800" dirty="0" smtClean="0"/>
            </a:br>
            <a:r>
              <a:rPr lang="en-US" sz="2800" dirty="0" smtClean="0"/>
              <a:t>Activity 1</a:t>
            </a:r>
            <a:r>
              <a:rPr lang="en-GB" sz="2800" dirty="0" smtClean="0"/>
              <a:t> </a:t>
            </a:r>
            <a:br>
              <a:rPr lang="en-GB" sz="2800" dirty="0" smtClean="0"/>
            </a:br>
            <a:r>
              <a:rPr lang="en-GB" sz="2800" dirty="0" smtClean="0"/>
              <a:t> </a:t>
            </a:r>
            <a:br>
              <a:rPr lang="en-GB" sz="2800" dirty="0" smtClean="0"/>
            </a:br>
            <a:r>
              <a:rPr lang="en-US" sz="2800" dirty="0" smtClean="0"/>
              <a:t>Word Count: </a:t>
            </a:r>
            <a:r>
              <a:rPr lang="en-US" sz="2800" dirty="0" smtClean="0"/>
              <a:t>2525</a:t>
            </a:r>
            <a:r>
              <a:rPr lang="en-GB" sz="2800" dirty="0" smtClean="0"/>
              <a:t/>
            </a:r>
            <a:br>
              <a:rPr lang="en-GB" sz="2800" dirty="0" smtClean="0"/>
            </a:br>
            <a:r>
              <a:rPr lang="en-GB" sz="2800" dirty="0" smtClean="0"/>
              <a:t> </a:t>
            </a:r>
            <a:br>
              <a:rPr lang="en-GB" sz="2800" dirty="0" smtClean="0"/>
            </a:br>
            <a:r>
              <a:rPr lang="en-US" sz="2800" dirty="0" smtClean="0"/>
              <a:t>Student Name: </a:t>
            </a:r>
            <a:r>
              <a:rPr lang="en-US" sz="2800" dirty="0" smtClean="0"/>
              <a:t>Jessica Krelle</a:t>
            </a:r>
            <a:r>
              <a:rPr lang="en-GB" sz="2800" dirty="0" smtClean="0"/>
              <a:t> </a:t>
            </a:r>
            <a:br>
              <a:rPr lang="en-GB" sz="2800" dirty="0" smtClean="0"/>
            </a:br>
            <a:r>
              <a:rPr lang="en-US" sz="2800" dirty="0" smtClean="0"/>
              <a:t>CIPD </a:t>
            </a:r>
            <a:r>
              <a:rPr lang="en-US" sz="2800" dirty="0" smtClean="0"/>
              <a:t>Membership Number: </a:t>
            </a:r>
            <a:r>
              <a:rPr lang="en-GB" sz="2400" b="1" dirty="0" smtClean="0"/>
              <a:t>54071923 </a:t>
            </a:r>
            <a:r>
              <a:rPr lang="en-GB" sz="2800" dirty="0" smtClean="0"/>
              <a:t> </a:t>
            </a:r>
            <a:br>
              <a:rPr lang="en-GB" sz="2800" dirty="0" smtClean="0"/>
            </a:br>
            <a:r>
              <a:rPr lang="en-GB" sz="2800" dirty="0" smtClean="0"/>
              <a:t/>
            </a:r>
            <a:br>
              <a:rPr lang="en-GB" sz="2800" dirty="0" smtClean="0"/>
            </a:br>
            <a:r>
              <a:rPr lang="en-US" sz="2800" dirty="0" smtClean="0"/>
              <a:t>By signing below, I confirm that the work/evidence presented is my own, unaided work. I understand the regulations pertaining to candidate malpractice and the action that may be taken as a result.</a:t>
            </a:r>
            <a:r>
              <a:rPr lang="en-GB" sz="2800" dirty="0" smtClean="0"/>
              <a:t> </a:t>
            </a:r>
            <a:br>
              <a:rPr lang="en-GB" sz="2800" dirty="0" smtClean="0"/>
            </a:br>
            <a:r>
              <a:rPr lang="en-GB" sz="2800" dirty="0" smtClean="0"/>
              <a:t> </a:t>
            </a:r>
            <a:br>
              <a:rPr lang="en-GB" sz="2800" dirty="0" smtClean="0"/>
            </a:br>
            <a:r>
              <a:rPr lang="en-US" sz="2800" dirty="0" smtClean="0"/>
              <a:t>Signed: </a:t>
            </a:r>
            <a:r>
              <a:rPr lang="en-US" sz="2800" dirty="0" smtClean="0"/>
              <a:t>J Krelle</a:t>
            </a:r>
            <a:r>
              <a:rPr lang="en-GB" sz="2800" dirty="0" smtClean="0"/>
              <a:t> </a:t>
            </a:r>
            <a:br>
              <a:rPr lang="en-GB" sz="2800" dirty="0" smtClean="0"/>
            </a:br>
            <a:r>
              <a:rPr lang="en-US" sz="2800" dirty="0" smtClean="0"/>
              <a:t>Date: </a:t>
            </a:r>
            <a:r>
              <a:rPr lang="en-US" sz="2800" dirty="0" smtClean="0"/>
              <a:t>07/11/2020</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presentation</a:t>
            </a:r>
            <a:endParaRPr lang="en-GB" dirty="0"/>
          </a:p>
        </p:txBody>
      </p:sp>
      <p:sp>
        <p:nvSpPr>
          <p:cNvPr id="3" name="Content Placeholder 2"/>
          <p:cNvSpPr>
            <a:spLocks noGrp="1"/>
          </p:cNvSpPr>
          <p:nvPr>
            <p:ph idx="1"/>
          </p:nvPr>
        </p:nvSpPr>
        <p:spPr/>
        <p:txBody>
          <a:bodyPr/>
          <a:lstStyle/>
          <a:p>
            <a:pPr marL="514350" indent="-514350">
              <a:buAutoNum type="arabicParenR"/>
            </a:pPr>
            <a:r>
              <a:rPr lang="en-GB" dirty="0" smtClean="0"/>
              <a:t>High performance working</a:t>
            </a:r>
          </a:p>
          <a:p>
            <a:pPr marL="514350" indent="-514350">
              <a:buAutoNum type="arabicParenR"/>
            </a:pPr>
            <a:endParaRPr lang="en-GB" dirty="0" smtClean="0"/>
          </a:p>
          <a:p>
            <a:pPr marL="514350" indent="-514350">
              <a:buAutoNum type="arabicParenR"/>
            </a:pPr>
            <a:r>
              <a:rPr lang="en-GB" dirty="0" smtClean="0"/>
              <a:t>Performance management</a:t>
            </a:r>
            <a:endParaRPr lang="en-GB" dirty="0"/>
          </a:p>
        </p:txBody>
      </p:sp>
      <p:pic>
        <p:nvPicPr>
          <p:cNvPr id="18434" name="Picture 2" descr="What is an Effective Performance Management System? 2020 Guide"/>
          <p:cNvPicPr>
            <a:picLocks noChangeAspect="1" noChangeArrowheads="1"/>
          </p:cNvPicPr>
          <p:nvPr/>
        </p:nvPicPr>
        <p:blipFill>
          <a:blip r:embed="rId3" cstate="print"/>
          <a:srcRect/>
          <a:stretch>
            <a:fillRect/>
          </a:stretch>
        </p:blipFill>
        <p:spPr bwMode="auto">
          <a:xfrm>
            <a:off x="2627784" y="3645024"/>
            <a:ext cx="3384376" cy="231128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Performance Working	</a:t>
            </a:r>
            <a:endParaRPr lang="en-GB" dirty="0"/>
          </a:p>
        </p:txBody>
      </p:sp>
      <p:sp>
        <p:nvSpPr>
          <p:cNvPr id="3" name="Content Placeholder 2"/>
          <p:cNvSpPr>
            <a:spLocks noGrp="1"/>
          </p:cNvSpPr>
          <p:nvPr>
            <p:ph idx="1"/>
          </p:nvPr>
        </p:nvSpPr>
        <p:spPr>
          <a:xfrm>
            <a:off x="457200" y="1935480"/>
            <a:ext cx="8229600" cy="1349504"/>
          </a:xfrm>
        </p:spPr>
        <p:txBody>
          <a:bodyPr>
            <a:normAutofit lnSpcReduction="10000"/>
          </a:bodyPr>
          <a:lstStyle/>
          <a:p>
            <a:endParaRPr lang="en-GB" dirty="0" smtClean="0"/>
          </a:p>
          <a:p>
            <a:r>
              <a:rPr lang="en-GB" dirty="0" smtClean="0"/>
              <a:t>The </a:t>
            </a:r>
            <a:r>
              <a:rPr lang="en-GB" dirty="0" smtClean="0"/>
              <a:t>concept and key components</a:t>
            </a:r>
            <a:br>
              <a:rPr lang="en-GB" dirty="0" smtClean="0"/>
            </a:br>
            <a:endParaRPr lang="en-GB" dirty="0" smtClean="0"/>
          </a:p>
          <a:p>
            <a:endParaRPr lang="en-GB" dirty="0" smtClean="0"/>
          </a:p>
          <a:p>
            <a:endParaRPr lang="en-GB" dirty="0" smtClean="0"/>
          </a:p>
        </p:txBody>
      </p:sp>
      <p:pic>
        <p:nvPicPr>
          <p:cNvPr id="1032" name="Picture 8" descr="How to get a good performance review/annual review - Kala"/>
          <p:cNvPicPr>
            <a:picLocks noChangeAspect="1" noChangeArrowheads="1"/>
          </p:cNvPicPr>
          <p:nvPr/>
        </p:nvPicPr>
        <p:blipFill>
          <a:blip r:embed="rId3" cstate="print"/>
          <a:srcRect/>
          <a:stretch>
            <a:fillRect/>
          </a:stretch>
        </p:blipFill>
        <p:spPr bwMode="auto">
          <a:xfrm>
            <a:off x="2555776" y="3356992"/>
            <a:ext cx="3695700" cy="273367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52736"/>
            <a:ext cx="8229600" cy="1716800"/>
          </a:xfrm>
        </p:spPr>
        <p:txBody>
          <a:bodyPr>
            <a:normAutofit/>
          </a:bodyPr>
          <a:lstStyle/>
          <a:p>
            <a:r>
              <a:rPr lang="en-GB" sz="2600" dirty="0" smtClean="0">
                <a:solidFill>
                  <a:schemeClr val="tx1"/>
                </a:solidFill>
                <a:latin typeface="+mn-lt"/>
              </a:rPr>
              <a:t>The link between HPW, competitive advantage and sustainable organisation performance</a:t>
            </a:r>
            <a:br>
              <a:rPr lang="en-GB" sz="2600" dirty="0" smtClean="0">
                <a:solidFill>
                  <a:schemeClr val="tx1"/>
                </a:solidFill>
                <a:latin typeface="+mn-lt"/>
              </a:rPr>
            </a:br>
            <a:r>
              <a:rPr lang="en-GB" sz="2600" dirty="0" smtClean="0">
                <a:solidFill>
                  <a:schemeClr val="tx1"/>
                </a:solidFill>
                <a:latin typeface="+mn-lt"/>
              </a:rPr>
              <a:t/>
            </a:r>
            <a:br>
              <a:rPr lang="en-GB" sz="2600" dirty="0" smtClean="0">
                <a:solidFill>
                  <a:schemeClr val="tx1"/>
                </a:solidFill>
                <a:latin typeface="+mn-lt"/>
              </a:rPr>
            </a:br>
            <a:r>
              <a:rPr lang="en-GB" sz="2600" dirty="0" smtClean="0">
                <a:solidFill>
                  <a:schemeClr val="tx1"/>
                </a:solidFill>
                <a:latin typeface="+mn-lt"/>
              </a:rPr>
              <a:t>                 </a:t>
            </a:r>
            <a:endParaRPr lang="en-GB" sz="2600" dirty="0">
              <a:solidFill>
                <a:schemeClr val="tx1"/>
              </a:solidFill>
              <a:latin typeface="+mn-lt"/>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2061210" y="2491581"/>
            <a:ext cx="5021580" cy="32766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96752"/>
            <a:ext cx="8229600" cy="5127848"/>
          </a:xfrm>
        </p:spPr>
        <p:txBody>
          <a:bodyPr/>
          <a:lstStyle/>
          <a:p>
            <a:r>
              <a:rPr lang="en-GB" dirty="0" smtClean="0"/>
              <a:t>The link between HPW and employee wellbeing</a:t>
            </a:r>
          </a:p>
          <a:p>
            <a:endParaRPr lang="en-GB" dirty="0"/>
          </a:p>
        </p:txBody>
      </p:sp>
      <p:pic>
        <p:nvPicPr>
          <p:cNvPr id="4" name="Picture 4"/>
          <p:cNvPicPr>
            <a:picLocks noChangeAspect="1" noChangeArrowheads="1"/>
          </p:cNvPicPr>
          <p:nvPr/>
        </p:nvPicPr>
        <p:blipFill>
          <a:blip r:embed="rId3" cstate="print"/>
          <a:srcRect/>
          <a:stretch>
            <a:fillRect/>
          </a:stretch>
        </p:blipFill>
        <p:spPr bwMode="auto">
          <a:xfrm>
            <a:off x="1489710" y="2605881"/>
            <a:ext cx="6164580" cy="30480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Management</a:t>
            </a:r>
            <a:endParaRPr lang="en-GB" dirty="0"/>
          </a:p>
        </p:txBody>
      </p:sp>
      <p:sp>
        <p:nvSpPr>
          <p:cNvPr id="3" name="Content Placeholder 2"/>
          <p:cNvSpPr>
            <a:spLocks noGrp="1"/>
          </p:cNvSpPr>
          <p:nvPr>
            <p:ph idx="1"/>
          </p:nvPr>
        </p:nvSpPr>
        <p:spPr>
          <a:xfrm>
            <a:off x="457200" y="1935480"/>
            <a:ext cx="8229600" cy="917456"/>
          </a:xfrm>
        </p:spPr>
        <p:txBody>
          <a:bodyPr/>
          <a:lstStyle/>
          <a:p>
            <a:r>
              <a:rPr lang="en-GB" dirty="0" smtClean="0"/>
              <a:t>Performance Management Cycle  and Activities</a:t>
            </a:r>
          </a:p>
          <a:p>
            <a:endParaRPr lang="en-GB" dirty="0" smtClean="0"/>
          </a:p>
          <a:p>
            <a:pPr>
              <a:buNone/>
            </a:pPr>
            <a:endParaRPr lang="en-GB" dirty="0" smtClean="0"/>
          </a:p>
          <a:p>
            <a:endParaRPr lang="en-GB" dirty="0" smtClean="0"/>
          </a:p>
          <a:p>
            <a:pPr>
              <a:buNone/>
            </a:pPr>
            <a:endParaRPr lang="en-GB" dirty="0" smtClean="0"/>
          </a:p>
        </p:txBody>
      </p:sp>
      <p:pic>
        <p:nvPicPr>
          <p:cNvPr id="3079" name="Picture 7"/>
          <p:cNvPicPr>
            <a:picLocks noChangeAspect="1" noChangeArrowheads="1"/>
          </p:cNvPicPr>
          <p:nvPr/>
        </p:nvPicPr>
        <p:blipFill>
          <a:blip r:embed="rId3" cstate="print"/>
          <a:srcRect/>
          <a:stretch>
            <a:fillRect/>
          </a:stretch>
        </p:blipFill>
        <p:spPr bwMode="auto">
          <a:xfrm>
            <a:off x="2123728" y="2492896"/>
            <a:ext cx="4421113" cy="3196894"/>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management cont.</a:t>
            </a:r>
            <a:endParaRPr lang="en-GB" dirty="0"/>
          </a:p>
        </p:txBody>
      </p:sp>
      <p:sp>
        <p:nvSpPr>
          <p:cNvPr id="3" name="Content Placeholder 2"/>
          <p:cNvSpPr>
            <a:spLocks noGrp="1"/>
          </p:cNvSpPr>
          <p:nvPr>
            <p:ph idx="1"/>
          </p:nvPr>
        </p:nvSpPr>
        <p:spPr/>
        <p:txBody>
          <a:bodyPr/>
          <a:lstStyle/>
          <a:p>
            <a:r>
              <a:rPr lang="en-GB" dirty="0" smtClean="0"/>
              <a:t>Contribution </a:t>
            </a:r>
            <a:r>
              <a:rPr lang="en-GB" dirty="0" smtClean="0"/>
              <a:t>of performance management activities to employee capability and commitment, and to recognising and rewarding talent</a:t>
            </a:r>
          </a:p>
          <a:p>
            <a:endParaRPr lang="en-GB" dirty="0"/>
          </a:p>
        </p:txBody>
      </p:sp>
      <p:pic>
        <p:nvPicPr>
          <p:cNvPr id="15362" name="Picture 2" descr="The end of the annual appraisal: what's next for performance management? -  Personnel Today"/>
          <p:cNvPicPr>
            <a:picLocks noChangeAspect="1" noChangeArrowheads="1"/>
          </p:cNvPicPr>
          <p:nvPr/>
        </p:nvPicPr>
        <p:blipFill>
          <a:blip r:embed="rId3" cstate="print"/>
          <a:srcRect/>
          <a:stretch>
            <a:fillRect/>
          </a:stretch>
        </p:blipFill>
        <p:spPr bwMode="auto">
          <a:xfrm>
            <a:off x="2483768" y="3645024"/>
            <a:ext cx="4032448" cy="226706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Performance management in practice</a:t>
            </a:r>
            <a:endParaRPr lang="en-GB" dirty="0"/>
          </a:p>
        </p:txBody>
      </p:sp>
      <p:sp>
        <p:nvSpPr>
          <p:cNvPr id="3" name="Content Placeholder 2"/>
          <p:cNvSpPr>
            <a:spLocks noGrp="1"/>
          </p:cNvSpPr>
          <p:nvPr>
            <p:ph idx="1"/>
          </p:nvPr>
        </p:nvSpPr>
        <p:spPr/>
        <p:txBody>
          <a:bodyPr/>
          <a:lstStyle/>
          <a:p>
            <a:r>
              <a:rPr lang="en-GB" dirty="0" smtClean="0"/>
              <a:t>The role of line managers</a:t>
            </a:r>
            <a:br>
              <a:rPr lang="en-GB" dirty="0" smtClean="0"/>
            </a:br>
            <a:endParaRPr lang="en-GB" dirty="0" smtClean="0"/>
          </a:p>
          <a:p>
            <a:r>
              <a:rPr lang="en-GB" dirty="0" smtClean="0"/>
              <a:t>How can HR work with line managers?</a:t>
            </a:r>
          </a:p>
          <a:p>
            <a:pPr>
              <a:buNone/>
            </a:pPr>
            <a:endParaRPr lang="en-GB" dirty="0"/>
          </a:p>
        </p:txBody>
      </p:sp>
      <p:pic>
        <p:nvPicPr>
          <p:cNvPr id="13314" name="Picture 2" descr="HR vs the line manager: how to make strategy a reality - Personnel Today"/>
          <p:cNvPicPr>
            <a:picLocks noChangeAspect="1" noChangeArrowheads="1"/>
          </p:cNvPicPr>
          <p:nvPr/>
        </p:nvPicPr>
        <p:blipFill>
          <a:blip r:embed="rId3" cstate="print"/>
          <a:srcRect/>
          <a:stretch>
            <a:fillRect/>
          </a:stretch>
        </p:blipFill>
        <p:spPr bwMode="auto">
          <a:xfrm>
            <a:off x="2195736" y="3645024"/>
            <a:ext cx="4320480" cy="242811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Autofit/>
          </a:bodyPr>
          <a:lstStyle/>
          <a:p>
            <a:pPr>
              <a:buNone/>
            </a:pPr>
            <a:endParaRPr lang="en-GB" sz="900" dirty="0" smtClean="0"/>
          </a:p>
          <a:p>
            <a:r>
              <a:rPr lang="en-GB" sz="900" dirty="0" smtClean="0"/>
              <a:t>Armstrong, M., 2008. </a:t>
            </a:r>
            <a:r>
              <a:rPr lang="en-GB" sz="900" i="1" dirty="0" smtClean="0"/>
              <a:t>Performance Management</a:t>
            </a:r>
            <a:r>
              <a:rPr lang="en-GB" sz="900" dirty="0" smtClean="0"/>
              <a:t>. 3rd ed. London: </a:t>
            </a:r>
            <a:r>
              <a:rPr lang="en-GB" sz="900" dirty="0" err="1" smtClean="0"/>
              <a:t>Kogan</a:t>
            </a:r>
            <a:r>
              <a:rPr lang="en-GB" sz="900" dirty="0" smtClean="0"/>
              <a:t> Page Ltd</a:t>
            </a:r>
            <a:r>
              <a:rPr lang="en-GB" sz="900" dirty="0" smtClean="0"/>
              <a:t>.</a:t>
            </a:r>
            <a:endParaRPr lang="en-GB" sz="900" dirty="0" smtClean="0"/>
          </a:p>
          <a:p>
            <a:pPr rtl="0" eaLnBrk="1" latinLnBrk="0" hangingPunct="1"/>
            <a:endParaRPr kumimoji="0" lang="en-GB" sz="900" kern="1200" dirty="0" smtClean="0">
              <a:solidFill>
                <a:schemeClr val="tx1"/>
              </a:solidFill>
              <a:latin typeface="+mn-lt"/>
              <a:ea typeface="+mn-ea"/>
              <a:cs typeface="+mn-cs"/>
            </a:endParaRPr>
          </a:p>
          <a:p>
            <a:pPr rtl="0" eaLnBrk="1" latinLnBrk="0" hangingPunct="1"/>
            <a:r>
              <a:rPr kumimoji="0" lang="en-GB" sz="900" kern="1200" dirty="0" smtClean="0">
                <a:solidFill>
                  <a:schemeClr val="tx1"/>
                </a:solidFill>
                <a:latin typeface="+mn-lt"/>
                <a:ea typeface="+mn-ea"/>
                <a:cs typeface="+mn-cs"/>
              </a:rPr>
              <a:t>Beer, M., </a:t>
            </a:r>
            <a:r>
              <a:rPr kumimoji="0" lang="en-GB" sz="900" kern="1200" dirty="0" err="1" smtClean="0">
                <a:solidFill>
                  <a:schemeClr val="tx1"/>
                </a:solidFill>
                <a:latin typeface="+mn-lt"/>
                <a:ea typeface="+mn-ea"/>
                <a:cs typeface="+mn-cs"/>
              </a:rPr>
              <a:t>Boselie</a:t>
            </a:r>
            <a:r>
              <a:rPr kumimoji="0" lang="en-GB" sz="900" kern="1200" dirty="0" smtClean="0">
                <a:solidFill>
                  <a:schemeClr val="tx1"/>
                </a:solidFill>
                <a:latin typeface="+mn-lt"/>
                <a:ea typeface="+mn-ea"/>
                <a:cs typeface="+mn-cs"/>
              </a:rPr>
              <a:t>, P. and Brewster, C. (2015) ‘Back to the future: implications for the field of HRM of the </a:t>
            </a:r>
            <a:r>
              <a:rPr kumimoji="0" lang="en-GB" sz="900" kern="1200" dirty="0" err="1" smtClean="0">
                <a:solidFill>
                  <a:schemeClr val="tx1"/>
                </a:solidFill>
                <a:latin typeface="+mn-lt"/>
                <a:ea typeface="+mn-ea"/>
                <a:cs typeface="+mn-cs"/>
              </a:rPr>
              <a:t>multistakeholder</a:t>
            </a:r>
            <a:r>
              <a:rPr kumimoji="0" lang="en-GB" sz="900" kern="1200" dirty="0" smtClean="0">
                <a:solidFill>
                  <a:schemeClr val="tx1"/>
                </a:solidFill>
                <a:latin typeface="+mn-lt"/>
                <a:ea typeface="+mn-ea"/>
                <a:cs typeface="+mn-cs"/>
              </a:rPr>
              <a:t> perspective proposed 30 years ago’, Human Resource Management</a:t>
            </a:r>
          </a:p>
          <a:p>
            <a:pPr rtl="0" eaLnBrk="1" latinLnBrk="0" hangingPunct="1"/>
            <a:endParaRPr kumimoji="0" lang="en-GB" sz="900" kern="1200" dirty="0" smtClean="0">
              <a:solidFill>
                <a:schemeClr val="tx1"/>
              </a:solidFill>
              <a:latin typeface="+mn-lt"/>
              <a:ea typeface="+mn-ea"/>
              <a:cs typeface="+mn-cs"/>
            </a:endParaRPr>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900" kern="1200" dirty="0" smtClean="0">
                <a:solidFill>
                  <a:schemeClr val="tx1"/>
                </a:solidFill>
                <a:latin typeface="+mn-lt"/>
                <a:ea typeface="+mn-ea"/>
                <a:cs typeface="+mn-cs"/>
              </a:rPr>
              <a:t>Boon, C. and </a:t>
            </a:r>
            <a:r>
              <a:rPr kumimoji="0" lang="en-GB" sz="900" kern="1200" dirty="0" err="1" smtClean="0">
                <a:solidFill>
                  <a:schemeClr val="tx1"/>
                </a:solidFill>
                <a:latin typeface="+mn-lt"/>
                <a:ea typeface="+mn-ea"/>
                <a:cs typeface="+mn-cs"/>
              </a:rPr>
              <a:t>Kalshoven</a:t>
            </a:r>
            <a:r>
              <a:rPr kumimoji="0" lang="en-GB" sz="900" kern="1200" dirty="0" smtClean="0">
                <a:solidFill>
                  <a:schemeClr val="tx1"/>
                </a:solidFill>
                <a:latin typeface="+mn-lt"/>
                <a:ea typeface="+mn-ea"/>
                <a:cs typeface="+mn-cs"/>
              </a:rPr>
              <a:t>, K., 2020. </a:t>
            </a:r>
            <a:r>
              <a:rPr kumimoji="0" lang="en-GB" sz="900" i="1" kern="1200" dirty="0" smtClean="0">
                <a:solidFill>
                  <a:schemeClr val="tx1"/>
                </a:solidFill>
                <a:latin typeface="+mn-lt"/>
                <a:ea typeface="+mn-ea"/>
                <a:cs typeface="+mn-cs"/>
              </a:rPr>
              <a:t>How High-Commitment HRM Relates To Engagement And Commitment: The Moderating Role Of Task Proficiency</a:t>
            </a:r>
            <a:r>
              <a:rPr kumimoji="0" lang="en-GB" sz="900" kern="1200" dirty="0" smtClean="0">
                <a:solidFill>
                  <a:schemeClr val="tx1"/>
                </a:solidFill>
                <a:latin typeface="+mn-lt"/>
                <a:ea typeface="+mn-ea"/>
                <a:cs typeface="+mn-cs"/>
              </a:rPr>
              <a:t>. [</a:t>
            </a:r>
            <a:r>
              <a:rPr kumimoji="0" lang="en-GB" sz="900" kern="1200" dirty="0" err="1" smtClean="0">
                <a:solidFill>
                  <a:schemeClr val="tx1"/>
                </a:solidFill>
                <a:latin typeface="+mn-lt"/>
                <a:ea typeface="+mn-ea"/>
                <a:cs typeface="+mn-cs"/>
              </a:rPr>
              <a:t>ebook</a:t>
            </a:r>
            <a:r>
              <a:rPr kumimoji="0" lang="en-GB" sz="900" kern="1200" dirty="0" smtClean="0">
                <a:solidFill>
                  <a:schemeClr val="tx1"/>
                </a:solidFill>
                <a:latin typeface="+mn-lt"/>
                <a:ea typeface="+mn-ea"/>
                <a:cs typeface="+mn-cs"/>
              </a:rPr>
              <a:t>] Amsterdam: Wiley Online Library. Available at: &lt;https://moodle.uwtsd.ac.uk/pluginfile.php/249589/mod_resource/content/1/Article%20Boon%20Kalshoven%20Link%20to%20Engagement.pdf&gt; [Accessed 7 November 2020].</a:t>
            </a:r>
          </a:p>
          <a:p>
            <a:endParaRPr lang="en-GB" sz="900" dirty="0" smtClean="0"/>
          </a:p>
          <a:p>
            <a:r>
              <a:rPr lang="en-GB" sz="900" dirty="0" err="1" smtClean="0"/>
              <a:t>Cappelli</a:t>
            </a:r>
            <a:r>
              <a:rPr lang="en-GB" sz="900" dirty="0" smtClean="0"/>
              <a:t>, P. and </a:t>
            </a:r>
            <a:r>
              <a:rPr lang="en-GB" sz="900" dirty="0" err="1" smtClean="0"/>
              <a:t>Tavis</a:t>
            </a:r>
            <a:r>
              <a:rPr lang="en-GB" sz="900" dirty="0" smtClean="0"/>
              <a:t>, A., 2016. </a:t>
            </a:r>
            <a:r>
              <a:rPr lang="en-GB" sz="900" i="1" dirty="0" smtClean="0"/>
              <a:t>The Performance Management Revolution</a:t>
            </a:r>
            <a:r>
              <a:rPr lang="en-GB" sz="900" dirty="0" smtClean="0"/>
              <a:t>. [online] Harvard Business Review. Available at: &lt;https://hbr.org/2016/10/the-performance-management-revolution&gt; [Accessed 2 November 2020</a:t>
            </a:r>
            <a:r>
              <a:rPr lang="en-GB" sz="900" dirty="0" smtClean="0"/>
              <a:t>].</a:t>
            </a:r>
          </a:p>
          <a:p>
            <a:endParaRPr lang="en-GB" sz="900" dirty="0" smtClean="0"/>
          </a:p>
          <a:p>
            <a:r>
              <a:rPr lang="en-GB" sz="900" dirty="0" smtClean="0"/>
              <a:t>CIPD. 2019. </a:t>
            </a:r>
            <a:r>
              <a:rPr lang="en-GB" sz="900" i="1" dirty="0" smtClean="0"/>
              <a:t>Line Managers' Role In Supporting The People Profession | Factsheets | CIPD</a:t>
            </a:r>
            <a:r>
              <a:rPr lang="en-GB" sz="900" dirty="0" smtClean="0"/>
              <a:t>. [online] Available at: &lt;https://www.cipd.co.uk/knowledge/fundamentals/people/hr/line-managers-factsheet&gt; [Accessed 1 November 2020</a:t>
            </a:r>
            <a:r>
              <a:rPr lang="en-GB" sz="900" dirty="0" smtClean="0"/>
              <a:t>].</a:t>
            </a:r>
          </a:p>
          <a:p>
            <a:endParaRPr lang="en-GB" sz="900" dirty="0" smtClean="0"/>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900" kern="1200" dirty="0" smtClean="0">
                <a:solidFill>
                  <a:schemeClr val="tx1"/>
                </a:solidFill>
                <a:latin typeface="+mn-lt"/>
                <a:ea typeface="+mn-ea"/>
                <a:cs typeface="+mn-cs"/>
              </a:rPr>
              <a:t>CIPD. 2020. </a:t>
            </a:r>
            <a:r>
              <a:rPr kumimoji="0" lang="en-GB" sz="900" i="1" kern="1200" dirty="0" smtClean="0">
                <a:solidFill>
                  <a:schemeClr val="tx1"/>
                </a:solidFill>
                <a:latin typeface="+mn-lt"/>
                <a:ea typeface="+mn-ea"/>
                <a:cs typeface="+mn-cs"/>
              </a:rPr>
              <a:t>Information On Performance Management | CIPD</a:t>
            </a:r>
            <a:r>
              <a:rPr kumimoji="0" lang="en-GB" sz="900" kern="1200" dirty="0" smtClean="0">
                <a:solidFill>
                  <a:schemeClr val="tx1"/>
                </a:solidFill>
                <a:latin typeface="+mn-lt"/>
                <a:ea typeface="+mn-ea"/>
                <a:cs typeface="+mn-cs"/>
              </a:rPr>
              <a:t>. [online] Available at: &lt;https://www.cipd.co.uk/knowledge/fundamentals/people/performance&gt; [Accessed 7 November 2020].</a:t>
            </a:r>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endParaRPr kumimoji="0" lang="en-GB" sz="900" kern="1200" dirty="0" smtClean="0">
              <a:solidFill>
                <a:schemeClr val="tx1"/>
              </a:solidFill>
              <a:latin typeface="+mn-lt"/>
              <a:ea typeface="+mn-ea"/>
              <a:cs typeface="+mn-cs"/>
            </a:endParaRPr>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900" kern="1200" dirty="0" smtClean="0">
                <a:solidFill>
                  <a:schemeClr val="tx1"/>
                </a:solidFill>
                <a:latin typeface="+mn-lt"/>
                <a:ea typeface="+mn-ea"/>
                <a:cs typeface="+mn-cs"/>
              </a:rPr>
              <a:t>CIPD. 2019. </a:t>
            </a:r>
            <a:r>
              <a:rPr kumimoji="0" lang="en-GB" sz="900" i="1" kern="1200" dirty="0" smtClean="0">
                <a:solidFill>
                  <a:schemeClr val="tx1"/>
                </a:solidFill>
                <a:latin typeface="+mn-lt"/>
                <a:ea typeface="+mn-ea"/>
                <a:cs typeface="+mn-cs"/>
              </a:rPr>
              <a:t>UK Working Lives</a:t>
            </a:r>
            <a:r>
              <a:rPr kumimoji="0" lang="en-GB" sz="900" kern="1200" dirty="0" smtClean="0">
                <a:solidFill>
                  <a:schemeClr val="tx1"/>
                </a:solidFill>
                <a:latin typeface="+mn-lt"/>
                <a:ea typeface="+mn-ea"/>
                <a:cs typeface="+mn-cs"/>
              </a:rPr>
              <a:t>. [</a:t>
            </a:r>
            <a:r>
              <a:rPr kumimoji="0" lang="en-GB" sz="900" kern="1200" dirty="0" err="1" smtClean="0">
                <a:solidFill>
                  <a:schemeClr val="tx1"/>
                </a:solidFill>
                <a:latin typeface="+mn-lt"/>
                <a:ea typeface="+mn-ea"/>
                <a:cs typeface="+mn-cs"/>
              </a:rPr>
              <a:t>ebook</a:t>
            </a:r>
            <a:r>
              <a:rPr kumimoji="0" lang="en-GB" sz="900" kern="1200" dirty="0" smtClean="0">
                <a:solidFill>
                  <a:schemeClr val="tx1"/>
                </a:solidFill>
                <a:latin typeface="+mn-lt"/>
                <a:ea typeface="+mn-ea"/>
                <a:cs typeface="+mn-cs"/>
              </a:rPr>
              <a:t>] London: CIPD. Available at: &lt;https://moodle.uwtsd.ac.uk/pluginfile.php/371180/mod_resource/content/1/uk-working-lives-2019-v1_tcm18-58585.pdf&gt; [Accessed 7 November 2020].</a:t>
            </a:r>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endParaRPr kumimoji="0" lang="en-GB" sz="900" kern="1200" dirty="0" smtClean="0">
              <a:solidFill>
                <a:schemeClr val="tx1"/>
              </a:solidFill>
              <a:latin typeface="+mn-lt"/>
              <a:ea typeface="+mn-ea"/>
              <a:cs typeface="+mn-cs"/>
            </a:endParaRPr>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900" kern="1200" dirty="0" smtClean="0">
                <a:solidFill>
                  <a:schemeClr val="tx1"/>
                </a:solidFill>
                <a:latin typeface="+mn-lt"/>
                <a:ea typeface="+mn-ea"/>
                <a:cs typeface="+mn-cs"/>
              </a:rPr>
              <a:t>CIPD. 2020. </a:t>
            </a:r>
            <a:r>
              <a:rPr kumimoji="0" lang="en-GB" sz="900" i="1" kern="1200" dirty="0" smtClean="0">
                <a:solidFill>
                  <a:schemeClr val="tx1"/>
                </a:solidFill>
                <a:latin typeface="+mn-lt"/>
                <a:ea typeface="+mn-ea"/>
                <a:cs typeface="+mn-cs"/>
              </a:rPr>
              <a:t>Could Do Better? Assessing What Works In Performance Management</a:t>
            </a:r>
            <a:r>
              <a:rPr kumimoji="0" lang="en-GB" sz="900" kern="1200" dirty="0" smtClean="0">
                <a:solidFill>
                  <a:schemeClr val="tx1"/>
                </a:solidFill>
                <a:latin typeface="+mn-lt"/>
                <a:ea typeface="+mn-ea"/>
                <a:cs typeface="+mn-cs"/>
              </a:rPr>
              <a:t>. [</a:t>
            </a:r>
            <a:r>
              <a:rPr kumimoji="0" lang="en-GB" sz="900" kern="1200" dirty="0" err="1" smtClean="0">
                <a:solidFill>
                  <a:schemeClr val="tx1"/>
                </a:solidFill>
                <a:latin typeface="+mn-lt"/>
                <a:ea typeface="+mn-ea"/>
                <a:cs typeface="+mn-cs"/>
              </a:rPr>
              <a:t>ebook</a:t>
            </a:r>
            <a:r>
              <a:rPr kumimoji="0" lang="en-GB" sz="900" kern="1200" dirty="0" smtClean="0">
                <a:solidFill>
                  <a:schemeClr val="tx1"/>
                </a:solidFill>
                <a:latin typeface="+mn-lt"/>
                <a:ea typeface="+mn-ea"/>
                <a:cs typeface="+mn-cs"/>
              </a:rPr>
              <a:t>] London: CIPD. Available at: &lt;https://moodle.uwtsd.ac.uk/pluginfile.php/245538/mod_resource/content/1/could-do-better_2016-assessing-what-works-in-performance-management_tcm18-16874.pdf&gt; [Accessed 7 November 2020].</a:t>
            </a:r>
          </a:p>
          <a:p>
            <a:endParaRPr lang="en-GB" sz="900" dirty="0" smtClean="0"/>
          </a:p>
          <a:p>
            <a:pPr marL="274320" marR="0" indent="-274320" algn="l" defTabSz="914400" rtl="0" eaLnBrk="1" fontAlgn="auto" latinLnBrk="0" hangingPunct="1">
              <a:lnSpc>
                <a:spcPct val="100000"/>
              </a:lnSpc>
              <a:spcBef>
                <a:spcPct val="20000"/>
              </a:spcBef>
              <a:spcAft>
                <a:spcPts val="0"/>
              </a:spcAft>
              <a:buClr>
                <a:schemeClr val="accent3"/>
              </a:buClr>
              <a:buSzPct val="95000"/>
              <a:buFont typeface="Wingdings 2"/>
              <a:buChar char=""/>
              <a:tabLst/>
              <a:defRPr/>
            </a:pPr>
            <a:r>
              <a:rPr kumimoji="0" lang="en-GB" sz="900" kern="1200" dirty="0" smtClean="0">
                <a:solidFill>
                  <a:schemeClr val="tx1"/>
                </a:solidFill>
                <a:latin typeface="+mn-lt"/>
                <a:ea typeface="+mn-ea"/>
                <a:cs typeface="+mn-cs"/>
              </a:rPr>
              <a:t>Gallup, I., 2019. </a:t>
            </a:r>
            <a:r>
              <a:rPr kumimoji="0" lang="en-GB" sz="900" i="1" kern="1200" dirty="0" smtClean="0">
                <a:solidFill>
                  <a:schemeClr val="tx1"/>
                </a:solidFill>
                <a:latin typeface="+mn-lt"/>
                <a:ea typeface="+mn-ea"/>
                <a:cs typeface="+mn-cs"/>
              </a:rPr>
              <a:t>What High-Performance Workplaces Do Differently</a:t>
            </a:r>
            <a:r>
              <a:rPr kumimoji="0" lang="en-GB" sz="900" kern="1200" dirty="0" smtClean="0">
                <a:solidFill>
                  <a:schemeClr val="tx1"/>
                </a:solidFill>
                <a:latin typeface="+mn-lt"/>
                <a:ea typeface="+mn-ea"/>
                <a:cs typeface="+mn-cs"/>
              </a:rPr>
              <a:t>. [online] Gallup.com. Available at: &lt;https://www.gallup.com/workplace/269405/high-performance-workplaces-differently.aspx&gt; [Accessed 7 November 2020].</a:t>
            </a:r>
            <a:endParaRPr lang="en-GB" sz="900" dirty="0" smtClean="0"/>
          </a:p>
          <a:p>
            <a:endParaRPr lang="en-GB" sz="9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5199856"/>
          </a:xfrm>
        </p:spPr>
        <p:txBody>
          <a:bodyPr>
            <a:normAutofit/>
          </a:bodyPr>
          <a:lstStyle/>
          <a:p>
            <a:pPr>
              <a:defRPr/>
            </a:pPr>
            <a:r>
              <a:rPr lang="en-GB" sz="900" dirty="0" err="1" smtClean="0"/>
              <a:t>Marchington</a:t>
            </a:r>
            <a:r>
              <a:rPr lang="en-GB" sz="900" dirty="0" smtClean="0"/>
              <a:t>, M., Wilkinson, A., Donnelly, R. and </a:t>
            </a:r>
            <a:r>
              <a:rPr lang="en-GB" sz="900" dirty="0" err="1" smtClean="0"/>
              <a:t>Kynighou</a:t>
            </a:r>
            <a:r>
              <a:rPr lang="en-GB" sz="900" dirty="0" smtClean="0"/>
              <a:t>, A., 2015. </a:t>
            </a:r>
            <a:r>
              <a:rPr lang="en-GB" sz="900" i="1" dirty="0" smtClean="0"/>
              <a:t>Human Resource Management At Work</a:t>
            </a:r>
            <a:r>
              <a:rPr lang="en-GB" sz="900" dirty="0" smtClean="0"/>
              <a:t>. London: Chartered Institute of Personnel and Development.</a:t>
            </a:r>
          </a:p>
          <a:p>
            <a:endParaRPr lang="en-GB" sz="900" dirty="0" smtClean="0"/>
          </a:p>
          <a:p>
            <a:r>
              <a:rPr lang="en-GB" sz="900" dirty="0" smtClean="0"/>
              <a:t>Mindtools.com. 2020. </a:t>
            </a:r>
            <a:r>
              <a:rPr lang="en-GB" sz="900" i="1" dirty="0" smtClean="0"/>
              <a:t>SMART Goals: – How To Make Your Goals Achievable</a:t>
            </a:r>
            <a:r>
              <a:rPr lang="en-GB" sz="900" dirty="0" smtClean="0"/>
              <a:t>. [online] Available at: &lt;https://www.mindtools.com/pages/article/smart-goals.htm&gt; [Accessed 7 November 2020].</a:t>
            </a:r>
          </a:p>
          <a:p>
            <a:endParaRPr lang="en-GB" sz="900" dirty="0" smtClean="0"/>
          </a:p>
          <a:p>
            <a:r>
              <a:rPr lang="en-GB" sz="900" dirty="0" smtClean="0"/>
              <a:t>Mindtools.com. 2020. </a:t>
            </a:r>
            <a:r>
              <a:rPr lang="en-GB" sz="900" i="1" dirty="0" smtClean="0"/>
              <a:t>Locke's Goal-Setting Theory: Understanding SMART Goal Setting</a:t>
            </a:r>
            <a:r>
              <a:rPr lang="en-GB" sz="900" dirty="0" smtClean="0"/>
              <a:t>. [online] Available at: &lt;https://www.mindtools.com/pages/article/newHTE_87.htm&gt; [Accessed 7 November 2020].</a:t>
            </a:r>
          </a:p>
          <a:p>
            <a:endParaRPr lang="en-GB" sz="900" dirty="0" smtClean="0"/>
          </a:p>
          <a:p>
            <a:pPr>
              <a:defRPr/>
            </a:pPr>
            <a:r>
              <a:rPr lang="en-GB" sz="900" dirty="0" err="1" smtClean="0"/>
              <a:t>Peccei</a:t>
            </a:r>
            <a:r>
              <a:rPr lang="en-GB" sz="900" dirty="0" smtClean="0"/>
              <a:t>, R., Van de </a:t>
            </a:r>
            <a:r>
              <a:rPr lang="en-GB" sz="900" dirty="0" err="1" smtClean="0"/>
              <a:t>Voorde</a:t>
            </a:r>
            <a:r>
              <a:rPr lang="en-GB" sz="900" dirty="0" smtClean="0"/>
              <a:t>, K. and Van </a:t>
            </a:r>
            <a:r>
              <a:rPr lang="en-GB" sz="900" dirty="0" err="1" smtClean="0"/>
              <a:t>Veldhoven</a:t>
            </a:r>
            <a:r>
              <a:rPr lang="en-GB" sz="900" dirty="0" smtClean="0"/>
              <a:t>, M. (2013) ‘HRM, Well-being and Performance’, In: </a:t>
            </a:r>
            <a:r>
              <a:rPr lang="en-GB" sz="900" dirty="0" err="1" smtClean="0"/>
              <a:t>Paauwe</a:t>
            </a:r>
            <a:r>
              <a:rPr lang="en-GB" sz="900" dirty="0" smtClean="0"/>
              <a:t>, J., Guest, D. and Wright, P. (eds.) HRM and Performance. Chichester: Wiley</a:t>
            </a:r>
          </a:p>
          <a:p>
            <a:pPr>
              <a:defRPr/>
            </a:pPr>
            <a:endParaRPr lang="en-GB" sz="900" dirty="0" smtClean="0"/>
          </a:p>
          <a:p>
            <a:pPr>
              <a:defRPr/>
            </a:pPr>
            <a:r>
              <a:rPr lang="en-GB" sz="900" dirty="0" smtClean="0"/>
              <a:t>Purcell, J., </a:t>
            </a:r>
            <a:r>
              <a:rPr lang="en-GB" sz="900" dirty="0" err="1" smtClean="0"/>
              <a:t>Kinnie</a:t>
            </a:r>
            <a:r>
              <a:rPr lang="en-GB" sz="900" dirty="0" smtClean="0"/>
              <a:t>, N., Hutchinson, S., </a:t>
            </a:r>
            <a:r>
              <a:rPr lang="en-GB" sz="900" dirty="0" err="1" smtClean="0"/>
              <a:t>Rayton</a:t>
            </a:r>
            <a:r>
              <a:rPr lang="en-GB" sz="900" dirty="0" smtClean="0"/>
              <a:t>, B. and Swart, J., 2003. </a:t>
            </a:r>
            <a:r>
              <a:rPr lang="en-GB" sz="900" i="1" dirty="0" smtClean="0"/>
              <a:t>Understanding The People And Performance Link: Unlocking The Black Box</a:t>
            </a:r>
            <a:r>
              <a:rPr lang="en-GB" sz="900" dirty="0" smtClean="0"/>
              <a:t>. [</a:t>
            </a:r>
            <a:r>
              <a:rPr lang="en-GB" sz="900" dirty="0" err="1" smtClean="0"/>
              <a:t>ebook</a:t>
            </a:r>
            <a:r>
              <a:rPr lang="en-GB" sz="900" dirty="0" smtClean="0"/>
              <a:t>] London: CIPD. Available at: &lt;https://moodle.uwtsd.ac.uk/pluginfile.php/370976/mod_resource/content/1/Understanding%20the%20people%20and%20performance%20link%20unlocking%20the%20black%20box.pdf&gt; [Accessed 7 November 2020].</a:t>
            </a:r>
          </a:p>
          <a:p>
            <a:endParaRPr lang="en-GB" sz="900" dirty="0" smtClean="0"/>
          </a:p>
          <a:p>
            <a:r>
              <a:rPr lang="en-GB" sz="900" dirty="0" smtClean="0"/>
              <a:t>Robinson, D., 2013. </a:t>
            </a:r>
            <a:r>
              <a:rPr lang="en-GB" sz="900" i="1" dirty="0" smtClean="0"/>
              <a:t>The Engaging Manager Series: The Engaging Manager And Stick Situations</a:t>
            </a:r>
            <a:r>
              <a:rPr lang="en-GB" sz="900" dirty="0" smtClean="0"/>
              <a:t>. [</a:t>
            </a:r>
            <a:r>
              <a:rPr lang="en-GB" sz="900" dirty="0" err="1" smtClean="0"/>
              <a:t>ebook</a:t>
            </a:r>
            <a:r>
              <a:rPr lang="en-GB" sz="900" dirty="0" smtClean="0"/>
              <a:t>] Brighton: Institute for Employment Studies. Available at: &lt;https://moodle.uwtsd.ac.uk/pluginfile.php/245548/mod_resource/content/1/IES%20The%20engaging%20manager.pdf&gt; [Accessed 7 November 2020].</a:t>
            </a:r>
          </a:p>
          <a:p>
            <a:endParaRPr lang="en-GB" sz="900" dirty="0" smtClean="0"/>
          </a:p>
          <a:p>
            <a:r>
              <a:rPr lang="en-GB" sz="900" dirty="0" smtClean="0"/>
              <a:t>Taylor, S. and </a:t>
            </a:r>
            <a:r>
              <a:rPr lang="en-GB" sz="900" dirty="0" err="1" smtClean="0"/>
              <a:t>Woodhams</a:t>
            </a:r>
            <a:r>
              <a:rPr lang="en-GB" sz="900" dirty="0" smtClean="0"/>
              <a:t>, C., 2016. </a:t>
            </a:r>
            <a:r>
              <a:rPr lang="en-GB" sz="900" i="1" dirty="0" smtClean="0"/>
              <a:t>Human Resource Management</a:t>
            </a:r>
            <a:r>
              <a:rPr lang="en-GB" sz="900" dirty="0" smtClean="0"/>
              <a:t>. 2nd ed. London: CIPD.</a:t>
            </a:r>
          </a:p>
          <a:p>
            <a:endParaRPr lang="en-GB" sz="900" dirty="0" smtClean="0"/>
          </a:p>
          <a:p>
            <a:endParaRPr lang="en-GB" sz="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36740</TotalTime>
  <Words>2880</Words>
  <Application>Microsoft Office PowerPoint</Application>
  <PresentationFormat>On-screen Show (4:3)</PresentationFormat>
  <Paragraphs>162</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Flow</vt:lpstr>
      <vt:lpstr>    Understanding the Link between Individual and Organisational Performance </vt:lpstr>
      <vt:lpstr>Slide 2</vt:lpstr>
      <vt:lpstr>Aims of the presentation</vt:lpstr>
      <vt:lpstr>High Performance Working </vt:lpstr>
      <vt:lpstr>The link between HPW, competitive advantage and sustainable organisation performance                   </vt:lpstr>
      <vt:lpstr>Slide 6</vt:lpstr>
      <vt:lpstr>Performance Management</vt:lpstr>
      <vt:lpstr>Performance management cont.</vt:lpstr>
      <vt:lpstr>Performance management in practice</vt:lpstr>
      <vt:lpstr>References</vt:lpstr>
      <vt:lpstr>Slide 11</vt:lpstr>
    </vt:vector>
  </TitlesOfParts>
  <Company>Bluestone Resorts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jkrelle</dc:creator>
  <cp:lastModifiedBy>jkrelle</cp:lastModifiedBy>
  <cp:revision>962</cp:revision>
  <dcterms:created xsi:type="dcterms:W3CDTF">2020-10-12T08:02:24Z</dcterms:created>
  <dcterms:modified xsi:type="dcterms:W3CDTF">2020-11-07T21:39:55Z</dcterms:modified>
</cp:coreProperties>
</file>