
<file path=[Content_Types].xml><?xml version="1.0" encoding="utf-8"?>
<Types xmlns="http://schemas.openxmlformats.org/package/2006/content-types">
  <Default Extension="1" ContentType="image/jpeg"/>
  <Default Extension="jpeg" ContentType="image/jpeg"/>
  <Default Extension="jpg" ContentType="image/jpeg"/>
  <Default Extension="rels" ContentType="application/vnd.openxmlformats-package.relationships+xml"/>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biodun adenuga" initials="aa" lastIdx="2" clrIdx="0">
    <p:extLst>
      <p:ext uri="{19B8F6BF-5375-455C-9EA6-DF929625EA0E}">
        <p15:presenceInfo xmlns:p15="http://schemas.microsoft.com/office/powerpoint/2012/main" userId="1a18774cce07ad1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2DE8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665144-E48D-4234-B9E2-E789414FF9F1}" type="datetimeFigureOut">
              <a:rPr lang="en-US" smtClean="0"/>
              <a:t>7/16/2026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B75A53-4638-4535-A0C3-19D52412A0E6}" type="slidenum">
              <a:rPr lang="en-US" smtClean="0"/>
              <a:t>‹#›</a:t>
            </a:fld>
            <a:endParaRPr lang="en-US"/>
          </a:p>
        </p:txBody>
      </p:sp>
    </p:spTree>
    <p:extLst>
      <p:ext uri="{BB962C8B-B14F-4D97-AF65-F5344CB8AC3E}">
        <p14:creationId xmlns:p14="http://schemas.microsoft.com/office/powerpoint/2010/main" val="1213784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6DA16-A04D-15EB-6E5F-E1320D47E62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C127872-AB63-7F82-3E83-FDE08CF908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4F3BECA-99FD-2E02-5ED5-BEFF6CE4A24D}"/>
              </a:ext>
            </a:extLst>
          </p:cNvPr>
          <p:cNvSpPr>
            <a:spLocks noGrp="1"/>
          </p:cNvSpPr>
          <p:nvPr>
            <p:ph type="dt" sz="half" idx="10"/>
          </p:nvPr>
        </p:nvSpPr>
        <p:spPr/>
        <p:txBody>
          <a:bodyPr/>
          <a:lstStyle/>
          <a:p>
            <a:fld id="{5AF6A189-6CE0-4DD5-BF8C-3AAAF566E9D1}" type="datetimeFigureOut">
              <a:rPr lang="en-US" smtClean="0"/>
              <a:t>7/16/2026</a:t>
            </a:fld>
            <a:endParaRPr lang="en-US"/>
          </a:p>
        </p:txBody>
      </p:sp>
      <p:sp>
        <p:nvSpPr>
          <p:cNvPr id="5" name="Footer Placeholder 4">
            <a:extLst>
              <a:ext uri="{FF2B5EF4-FFF2-40B4-BE49-F238E27FC236}">
                <a16:creationId xmlns:a16="http://schemas.microsoft.com/office/drawing/2014/main" id="{B0D825D9-9023-89EF-0C68-EB9661016F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CB623F-31A0-5B29-03CF-AF7CBC67FCAB}"/>
              </a:ext>
            </a:extLst>
          </p:cNvPr>
          <p:cNvSpPr>
            <a:spLocks noGrp="1"/>
          </p:cNvSpPr>
          <p:nvPr>
            <p:ph type="sldNum" sz="quarter" idx="12"/>
          </p:nvPr>
        </p:nvSpPr>
        <p:spPr/>
        <p:txBody>
          <a:bodyPr/>
          <a:lstStyle/>
          <a:p>
            <a:fld id="{4A2F6DEC-F0D5-4A8E-A5F8-C2DE54EB455D}" type="slidenum">
              <a:rPr lang="en-US" smtClean="0"/>
              <a:t>‹#›</a:t>
            </a:fld>
            <a:endParaRPr lang="en-US"/>
          </a:p>
        </p:txBody>
      </p:sp>
    </p:spTree>
    <p:extLst>
      <p:ext uri="{BB962C8B-B14F-4D97-AF65-F5344CB8AC3E}">
        <p14:creationId xmlns:p14="http://schemas.microsoft.com/office/powerpoint/2010/main" val="2555586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8A581-1DF1-8FA4-E7A5-F536F478DE5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464D4BC-C859-A0D0-B0D6-6DA96809D18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2B129E4-8A57-5D55-3E18-4508996E2D49}"/>
              </a:ext>
            </a:extLst>
          </p:cNvPr>
          <p:cNvSpPr>
            <a:spLocks noGrp="1"/>
          </p:cNvSpPr>
          <p:nvPr>
            <p:ph type="dt" sz="half" idx="10"/>
          </p:nvPr>
        </p:nvSpPr>
        <p:spPr/>
        <p:txBody>
          <a:bodyPr/>
          <a:lstStyle/>
          <a:p>
            <a:fld id="{5AF6A189-6CE0-4DD5-BF8C-3AAAF566E9D1}" type="datetimeFigureOut">
              <a:rPr lang="en-US" smtClean="0"/>
              <a:t>7/16/2026</a:t>
            </a:fld>
            <a:endParaRPr lang="en-US"/>
          </a:p>
        </p:txBody>
      </p:sp>
      <p:sp>
        <p:nvSpPr>
          <p:cNvPr id="5" name="Footer Placeholder 4">
            <a:extLst>
              <a:ext uri="{FF2B5EF4-FFF2-40B4-BE49-F238E27FC236}">
                <a16:creationId xmlns:a16="http://schemas.microsoft.com/office/drawing/2014/main" id="{1159E81E-46F4-B81D-3828-0791836985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E02D1C-569F-18B6-502B-2F8A2CE0BB38}"/>
              </a:ext>
            </a:extLst>
          </p:cNvPr>
          <p:cNvSpPr>
            <a:spLocks noGrp="1"/>
          </p:cNvSpPr>
          <p:nvPr>
            <p:ph type="sldNum" sz="quarter" idx="12"/>
          </p:nvPr>
        </p:nvSpPr>
        <p:spPr/>
        <p:txBody>
          <a:bodyPr/>
          <a:lstStyle/>
          <a:p>
            <a:fld id="{4A2F6DEC-F0D5-4A8E-A5F8-C2DE54EB455D}" type="slidenum">
              <a:rPr lang="en-US" smtClean="0"/>
              <a:t>‹#›</a:t>
            </a:fld>
            <a:endParaRPr lang="en-US"/>
          </a:p>
        </p:txBody>
      </p:sp>
    </p:spTree>
    <p:extLst>
      <p:ext uri="{BB962C8B-B14F-4D97-AF65-F5344CB8AC3E}">
        <p14:creationId xmlns:p14="http://schemas.microsoft.com/office/powerpoint/2010/main" val="27496814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DF281-5771-924D-D060-709F8DD883D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DD106A2-0570-6098-CE62-78D87850CB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2B54DA3-CE1D-5C77-CAA7-F5997A47631F}"/>
              </a:ext>
            </a:extLst>
          </p:cNvPr>
          <p:cNvSpPr>
            <a:spLocks noGrp="1"/>
          </p:cNvSpPr>
          <p:nvPr>
            <p:ph type="dt" sz="half" idx="10"/>
          </p:nvPr>
        </p:nvSpPr>
        <p:spPr/>
        <p:txBody>
          <a:bodyPr/>
          <a:lstStyle/>
          <a:p>
            <a:fld id="{5AF6A189-6CE0-4DD5-BF8C-3AAAF566E9D1}" type="datetimeFigureOut">
              <a:rPr lang="en-US" smtClean="0"/>
              <a:t>7/16/2026</a:t>
            </a:fld>
            <a:endParaRPr lang="en-US"/>
          </a:p>
        </p:txBody>
      </p:sp>
      <p:sp>
        <p:nvSpPr>
          <p:cNvPr id="5" name="Footer Placeholder 4">
            <a:extLst>
              <a:ext uri="{FF2B5EF4-FFF2-40B4-BE49-F238E27FC236}">
                <a16:creationId xmlns:a16="http://schemas.microsoft.com/office/drawing/2014/main" id="{5D0E5132-0B66-FCA9-52A5-1C7CC8AD83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53D3F4-9842-8AFF-5AF4-0F7374E45590}"/>
              </a:ext>
            </a:extLst>
          </p:cNvPr>
          <p:cNvSpPr>
            <a:spLocks noGrp="1"/>
          </p:cNvSpPr>
          <p:nvPr>
            <p:ph type="sldNum" sz="quarter" idx="12"/>
          </p:nvPr>
        </p:nvSpPr>
        <p:spPr/>
        <p:txBody>
          <a:bodyPr/>
          <a:lstStyle/>
          <a:p>
            <a:fld id="{4A2F6DEC-F0D5-4A8E-A5F8-C2DE54EB455D}" type="slidenum">
              <a:rPr lang="en-US" smtClean="0"/>
              <a:t>‹#›</a:t>
            </a:fld>
            <a:endParaRPr lang="en-US"/>
          </a:p>
        </p:txBody>
      </p:sp>
    </p:spTree>
    <p:extLst>
      <p:ext uri="{BB962C8B-B14F-4D97-AF65-F5344CB8AC3E}">
        <p14:creationId xmlns:p14="http://schemas.microsoft.com/office/powerpoint/2010/main" val="1758128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7F73F-930D-5A06-5D98-175D089F1F0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71C6F90-69A3-8B48-AD2A-40D8D69B035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D93F980-2DF9-AB34-7B22-8864A90DBD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A36EEFD-AEDD-164A-2C31-C03ECD7FDF83}"/>
              </a:ext>
            </a:extLst>
          </p:cNvPr>
          <p:cNvSpPr>
            <a:spLocks noGrp="1"/>
          </p:cNvSpPr>
          <p:nvPr>
            <p:ph type="dt" sz="half" idx="10"/>
          </p:nvPr>
        </p:nvSpPr>
        <p:spPr/>
        <p:txBody>
          <a:bodyPr/>
          <a:lstStyle/>
          <a:p>
            <a:fld id="{5AF6A189-6CE0-4DD5-BF8C-3AAAF566E9D1}" type="datetimeFigureOut">
              <a:rPr lang="en-US" smtClean="0"/>
              <a:t>7/16/2026</a:t>
            </a:fld>
            <a:endParaRPr lang="en-US"/>
          </a:p>
        </p:txBody>
      </p:sp>
      <p:sp>
        <p:nvSpPr>
          <p:cNvPr id="6" name="Footer Placeholder 5">
            <a:extLst>
              <a:ext uri="{FF2B5EF4-FFF2-40B4-BE49-F238E27FC236}">
                <a16:creationId xmlns:a16="http://schemas.microsoft.com/office/drawing/2014/main" id="{F1191E9C-6821-A092-9465-9C3A4CBEB6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C7ADF11-F2CB-3CB6-C348-36E876C4322A}"/>
              </a:ext>
            </a:extLst>
          </p:cNvPr>
          <p:cNvSpPr>
            <a:spLocks noGrp="1"/>
          </p:cNvSpPr>
          <p:nvPr>
            <p:ph type="sldNum" sz="quarter" idx="12"/>
          </p:nvPr>
        </p:nvSpPr>
        <p:spPr/>
        <p:txBody>
          <a:bodyPr/>
          <a:lstStyle/>
          <a:p>
            <a:fld id="{4A2F6DEC-F0D5-4A8E-A5F8-C2DE54EB455D}" type="slidenum">
              <a:rPr lang="en-US" smtClean="0"/>
              <a:t>‹#›</a:t>
            </a:fld>
            <a:endParaRPr lang="en-US"/>
          </a:p>
        </p:txBody>
      </p:sp>
    </p:spTree>
    <p:extLst>
      <p:ext uri="{BB962C8B-B14F-4D97-AF65-F5344CB8AC3E}">
        <p14:creationId xmlns:p14="http://schemas.microsoft.com/office/powerpoint/2010/main" val="22318570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C90EC-FE91-D333-0EEA-00C94B84785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E37DB59-E80D-5EA7-8510-F71301E2E4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53F18DE-DF85-31CF-489E-83E8E251A50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0231D3B-CB1C-08F6-3994-9581738ED6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9174E1-ADCD-801A-035B-3ECB4FBAD2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DA9613E-B83E-AE76-0F1C-E8C7CE20EDF9}"/>
              </a:ext>
            </a:extLst>
          </p:cNvPr>
          <p:cNvSpPr>
            <a:spLocks noGrp="1"/>
          </p:cNvSpPr>
          <p:nvPr>
            <p:ph type="dt" sz="half" idx="10"/>
          </p:nvPr>
        </p:nvSpPr>
        <p:spPr/>
        <p:txBody>
          <a:bodyPr/>
          <a:lstStyle/>
          <a:p>
            <a:fld id="{5AF6A189-6CE0-4DD5-BF8C-3AAAF566E9D1}" type="datetimeFigureOut">
              <a:rPr lang="en-US" smtClean="0"/>
              <a:t>7/16/2026</a:t>
            </a:fld>
            <a:endParaRPr lang="en-US"/>
          </a:p>
        </p:txBody>
      </p:sp>
      <p:sp>
        <p:nvSpPr>
          <p:cNvPr id="8" name="Footer Placeholder 7">
            <a:extLst>
              <a:ext uri="{FF2B5EF4-FFF2-40B4-BE49-F238E27FC236}">
                <a16:creationId xmlns:a16="http://schemas.microsoft.com/office/drawing/2014/main" id="{C37907B5-202C-7330-A7BD-B984C7AAA4E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34DE4AC-C88B-CC45-64A3-591A66A07B7D}"/>
              </a:ext>
            </a:extLst>
          </p:cNvPr>
          <p:cNvSpPr>
            <a:spLocks noGrp="1"/>
          </p:cNvSpPr>
          <p:nvPr>
            <p:ph type="sldNum" sz="quarter" idx="12"/>
          </p:nvPr>
        </p:nvSpPr>
        <p:spPr/>
        <p:txBody>
          <a:bodyPr/>
          <a:lstStyle/>
          <a:p>
            <a:fld id="{4A2F6DEC-F0D5-4A8E-A5F8-C2DE54EB455D}" type="slidenum">
              <a:rPr lang="en-US" smtClean="0"/>
              <a:t>‹#›</a:t>
            </a:fld>
            <a:endParaRPr lang="en-US"/>
          </a:p>
        </p:txBody>
      </p:sp>
    </p:spTree>
    <p:extLst>
      <p:ext uri="{BB962C8B-B14F-4D97-AF65-F5344CB8AC3E}">
        <p14:creationId xmlns:p14="http://schemas.microsoft.com/office/powerpoint/2010/main" val="3846060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DFD24-37C5-F144-BB2A-3581B68F62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0A27086-7BB3-4BD5-81B1-E3996C416040}"/>
              </a:ext>
            </a:extLst>
          </p:cNvPr>
          <p:cNvSpPr>
            <a:spLocks noGrp="1"/>
          </p:cNvSpPr>
          <p:nvPr>
            <p:ph type="dt" sz="half" idx="10"/>
          </p:nvPr>
        </p:nvSpPr>
        <p:spPr/>
        <p:txBody>
          <a:bodyPr/>
          <a:lstStyle/>
          <a:p>
            <a:fld id="{5AF6A189-6CE0-4DD5-BF8C-3AAAF566E9D1}" type="datetimeFigureOut">
              <a:rPr lang="en-US" smtClean="0"/>
              <a:t>7/16/2026</a:t>
            </a:fld>
            <a:endParaRPr lang="en-US"/>
          </a:p>
        </p:txBody>
      </p:sp>
      <p:sp>
        <p:nvSpPr>
          <p:cNvPr id="4" name="Footer Placeholder 3">
            <a:extLst>
              <a:ext uri="{FF2B5EF4-FFF2-40B4-BE49-F238E27FC236}">
                <a16:creationId xmlns:a16="http://schemas.microsoft.com/office/drawing/2014/main" id="{60E2A512-F64B-EAEA-ABEF-B4077B7F053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D25579B-BBFD-B263-8974-ACA8AF54D980}"/>
              </a:ext>
            </a:extLst>
          </p:cNvPr>
          <p:cNvSpPr>
            <a:spLocks noGrp="1"/>
          </p:cNvSpPr>
          <p:nvPr>
            <p:ph type="sldNum" sz="quarter" idx="12"/>
          </p:nvPr>
        </p:nvSpPr>
        <p:spPr/>
        <p:txBody>
          <a:bodyPr/>
          <a:lstStyle/>
          <a:p>
            <a:fld id="{4A2F6DEC-F0D5-4A8E-A5F8-C2DE54EB455D}" type="slidenum">
              <a:rPr lang="en-US" smtClean="0"/>
              <a:t>‹#›</a:t>
            </a:fld>
            <a:endParaRPr lang="en-US"/>
          </a:p>
        </p:txBody>
      </p:sp>
    </p:spTree>
    <p:extLst>
      <p:ext uri="{BB962C8B-B14F-4D97-AF65-F5344CB8AC3E}">
        <p14:creationId xmlns:p14="http://schemas.microsoft.com/office/powerpoint/2010/main" val="41528473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30172B-BC01-0C21-F339-B8CCE178B407}"/>
              </a:ext>
            </a:extLst>
          </p:cNvPr>
          <p:cNvSpPr>
            <a:spLocks noGrp="1"/>
          </p:cNvSpPr>
          <p:nvPr>
            <p:ph type="dt" sz="half" idx="10"/>
          </p:nvPr>
        </p:nvSpPr>
        <p:spPr/>
        <p:txBody>
          <a:bodyPr/>
          <a:lstStyle/>
          <a:p>
            <a:fld id="{5AF6A189-6CE0-4DD5-BF8C-3AAAF566E9D1}" type="datetimeFigureOut">
              <a:rPr lang="en-US" smtClean="0"/>
              <a:t>7/16/2026</a:t>
            </a:fld>
            <a:endParaRPr lang="en-US"/>
          </a:p>
        </p:txBody>
      </p:sp>
      <p:sp>
        <p:nvSpPr>
          <p:cNvPr id="3" name="Footer Placeholder 2">
            <a:extLst>
              <a:ext uri="{FF2B5EF4-FFF2-40B4-BE49-F238E27FC236}">
                <a16:creationId xmlns:a16="http://schemas.microsoft.com/office/drawing/2014/main" id="{6915A4F5-2A54-A7E0-78D4-C454A2AB29B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4A1BEEC-AD2C-6FD0-CDEA-7BDC0C062CD6}"/>
              </a:ext>
            </a:extLst>
          </p:cNvPr>
          <p:cNvSpPr>
            <a:spLocks noGrp="1"/>
          </p:cNvSpPr>
          <p:nvPr>
            <p:ph type="sldNum" sz="quarter" idx="12"/>
          </p:nvPr>
        </p:nvSpPr>
        <p:spPr/>
        <p:txBody>
          <a:bodyPr/>
          <a:lstStyle/>
          <a:p>
            <a:fld id="{4A2F6DEC-F0D5-4A8E-A5F8-C2DE54EB455D}" type="slidenum">
              <a:rPr lang="en-US" smtClean="0"/>
              <a:t>‹#›</a:t>
            </a:fld>
            <a:endParaRPr lang="en-US"/>
          </a:p>
        </p:txBody>
      </p:sp>
    </p:spTree>
    <p:extLst>
      <p:ext uri="{BB962C8B-B14F-4D97-AF65-F5344CB8AC3E}">
        <p14:creationId xmlns:p14="http://schemas.microsoft.com/office/powerpoint/2010/main" val="4150854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E6ECE-DC75-EB4C-1B50-C33E1AD1A7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0DA9A19-D4B6-260E-B074-0D40450E16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1A59B74-D34A-2319-EA65-70C46EF04C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6C826D-47AF-9E2A-3941-1769947EF306}"/>
              </a:ext>
            </a:extLst>
          </p:cNvPr>
          <p:cNvSpPr>
            <a:spLocks noGrp="1"/>
          </p:cNvSpPr>
          <p:nvPr>
            <p:ph type="dt" sz="half" idx="10"/>
          </p:nvPr>
        </p:nvSpPr>
        <p:spPr/>
        <p:txBody>
          <a:bodyPr/>
          <a:lstStyle/>
          <a:p>
            <a:fld id="{5AF6A189-6CE0-4DD5-BF8C-3AAAF566E9D1}" type="datetimeFigureOut">
              <a:rPr lang="en-US" smtClean="0"/>
              <a:t>7/16/2026</a:t>
            </a:fld>
            <a:endParaRPr lang="en-US"/>
          </a:p>
        </p:txBody>
      </p:sp>
      <p:sp>
        <p:nvSpPr>
          <p:cNvPr id="6" name="Footer Placeholder 5">
            <a:extLst>
              <a:ext uri="{FF2B5EF4-FFF2-40B4-BE49-F238E27FC236}">
                <a16:creationId xmlns:a16="http://schemas.microsoft.com/office/drawing/2014/main" id="{300F03B4-389C-EE03-7625-2126EF6788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DFEB6C-20CD-A6CD-C4E2-685E5F2033DA}"/>
              </a:ext>
            </a:extLst>
          </p:cNvPr>
          <p:cNvSpPr>
            <a:spLocks noGrp="1"/>
          </p:cNvSpPr>
          <p:nvPr>
            <p:ph type="sldNum" sz="quarter" idx="12"/>
          </p:nvPr>
        </p:nvSpPr>
        <p:spPr/>
        <p:txBody>
          <a:bodyPr/>
          <a:lstStyle/>
          <a:p>
            <a:fld id="{4A2F6DEC-F0D5-4A8E-A5F8-C2DE54EB455D}" type="slidenum">
              <a:rPr lang="en-US" smtClean="0"/>
              <a:t>‹#›</a:t>
            </a:fld>
            <a:endParaRPr lang="en-US"/>
          </a:p>
        </p:txBody>
      </p:sp>
    </p:spTree>
    <p:extLst>
      <p:ext uri="{BB962C8B-B14F-4D97-AF65-F5344CB8AC3E}">
        <p14:creationId xmlns:p14="http://schemas.microsoft.com/office/powerpoint/2010/main" val="986755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5D576-C372-8642-F0DD-8839B75000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24DB09C-807D-6020-F835-43CC468B6C6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A755EA5-1667-AF09-359B-55BCBCB8C0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BE26B-05E5-6791-F5CB-4AC76BF08790}"/>
              </a:ext>
            </a:extLst>
          </p:cNvPr>
          <p:cNvSpPr>
            <a:spLocks noGrp="1"/>
          </p:cNvSpPr>
          <p:nvPr>
            <p:ph type="dt" sz="half" idx="10"/>
          </p:nvPr>
        </p:nvSpPr>
        <p:spPr/>
        <p:txBody>
          <a:bodyPr/>
          <a:lstStyle/>
          <a:p>
            <a:fld id="{5AF6A189-6CE0-4DD5-BF8C-3AAAF566E9D1}" type="datetimeFigureOut">
              <a:rPr lang="en-US" smtClean="0"/>
              <a:t>7/16/2026</a:t>
            </a:fld>
            <a:endParaRPr lang="en-US"/>
          </a:p>
        </p:txBody>
      </p:sp>
      <p:sp>
        <p:nvSpPr>
          <p:cNvPr id="6" name="Footer Placeholder 5">
            <a:extLst>
              <a:ext uri="{FF2B5EF4-FFF2-40B4-BE49-F238E27FC236}">
                <a16:creationId xmlns:a16="http://schemas.microsoft.com/office/drawing/2014/main" id="{DA41ADB4-E41B-7B1A-291B-ACDB2CDF60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FAFDD0-7E33-ACA5-B1B3-7719866300A3}"/>
              </a:ext>
            </a:extLst>
          </p:cNvPr>
          <p:cNvSpPr>
            <a:spLocks noGrp="1"/>
          </p:cNvSpPr>
          <p:nvPr>
            <p:ph type="sldNum" sz="quarter" idx="12"/>
          </p:nvPr>
        </p:nvSpPr>
        <p:spPr/>
        <p:txBody>
          <a:bodyPr/>
          <a:lstStyle/>
          <a:p>
            <a:fld id="{4A2F6DEC-F0D5-4A8E-A5F8-C2DE54EB455D}" type="slidenum">
              <a:rPr lang="en-US" smtClean="0"/>
              <a:t>‹#›</a:t>
            </a:fld>
            <a:endParaRPr lang="en-US"/>
          </a:p>
        </p:txBody>
      </p:sp>
    </p:spTree>
    <p:extLst>
      <p:ext uri="{BB962C8B-B14F-4D97-AF65-F5344CB8AC3E}">
        <p14:creationId xmlns:p14="http://schemas.microsoft.com/office/powerpoint/2010/main" val="1045734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519A2-4E2A-F305-D02F-A05F4655E02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F6370DF-384F-378E-B21E-966630C8D37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386A9B2-A11B-D6D3-DD3C-48989C01D4E4}"/>
              </a:ext>
            </a:extLst>
          </p:cNvPr>
          <p:cNvSpPr>
            <a:spLocks noGrp="1"/>
          </p:cNvSpPr>
          <p:nvPr>
            <p:ph type="dt" sz="half" idx="10"/>
          </p:nvPr>
        </p:nvSpPr>
        <p:spPr/>
        <p:txBody>
          <a:bodyPr/>
          <a:lstStyle/>
          <a:p>
            <a:fld id="{5AF6A189-6CE0-4DD5-BF8C-3AAAF566E9D1}" type="datetimeFigureOut">
              <a:rPr lang="en-US" smtClean="0"/>
              <a:t>7/16/2026</a:t>
            </a:fld>
            <a:endParaRPr lang="en-US"/>
          </a:p>
        </p:txBody>
      </p:sp>
      <p:sp>
        <p:nvSpPr>
          <p:cNvPr id="5" name="Footer Placeholder 4">
            <a:extLst>
              <a:ext uri="{FF2B5EF4-FFF2-40B4-BE49-F238E27FC236}">
                <a16:creationId xmlns:a16="http://schemas.microsoft.com/office/drawing/2014/main" id="{6B67E41D-F192-C88D-6397-6F59DA2AC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E084AC-B047-6D50-F568-487678A3C984}"/>
              </a:ext>
            </a:extLst>
          </p:cNvPr>
          <p:cNvSpPr>
            <a:spLocks noGrp="1"/>
          </p:cNvSpPr>
          <p:nvPr>
            <p:ph type="sldNum" sz="quarter" idx="12"/>
          </p:nvPr>
        </p:nvSpPr>
        <p:spPr/>
        <p:txBody>
          <a:bodyPr/>
          <a:lstStyle/>
          <a:p>
            <a:fld id="{4A2F6DEC-F0D5-4A8E-A5F8-C2DE54EB455D}" type="slidenum">
              <a:rPr lang="en-US" smtClean="0"/>
              <a:t>‹#›</a:t>
            </a:fld>
            <a:endParaRPr lang="en-US"/>
          </a:p>
        </p:txBody>
      </p:sp>
    </p:spTree>
    <p:extLst>
      <p:ext uri="{BB962C8B-B14F-4D97-AF65-F5344CB8AC3E}">
        <p14:creationId xmlns:p14="http://schemas.microsoft.com/office/powerpoint/2010/main" val="34134411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C28723-D4AD-7BBD-B91E-F39AD33A82F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3F81A85-E23E-FA08-AC74-77C03469839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A78A492-99AA-6108-65AC-DB341CE5E1F2}"/>
              </a:ext>
            </a:extLst>
          </p:cNvPr>
          <p:cNvSpPr>
            <a:spLocks noGrp="1"/>
          </p:cNvSpPr>
          <p:nvPr>
            <p:ph type="dt" sz="half" idx="10"/>
          </p:nvPr>
        </p:nvSpPr>
        <p:spPr/>
        <p:txBody>
          <a:bodyPr/>
          <a:lstStyle/>
          <a:p>
            <a:fld id="{5AF6A189-6CE0-4DD5-BF8C-3AAAF566E9D1}" type="datetimeFigureOut">
              <a:rPr lang="en-US" smtClean="0"/>
              <a:t>7/16/2026</a:t>
            </a:fld>
            <a:endParaRPr lang="en-US"/>
          </a:p>
        </p:txBody>
      </p:sp>
      <p:sp>
        <p:nvSpPr>
          <p:cNvPr id="5" name="Footer Placeholder 4">
            <a:extLst>
              <a:ext uri="{FF2B5EF4-FFF2-40B4-BE49-F238E27FC236}">
                <a16:creationId xmlns:a16="http://schemas.microsoft.com/office/drawing/2014/main" id="{F6B355EB-2949-A5CE-2DEE-A37C91981D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338E34-4679-983F-13EB-1B4210A79CD6}"/>
              </a:ext>
            </a:extLst>
          </p:cNvPr>
          <p:cNvSpPr>
            <a:spLocks noGrp="1"/>
          </p:cNvSpPr>
          <p:nvPr>
            <p:ph type="sldNum" sz="quarter" idx="12"/>
          </p:nvPr>
        </p:nvSpPr>
        <p:spPr/>
        <p:txBody>
          <a:bodyPr/>
          <a:lstStyle/>
          <a:p>
            <a:fld id="{4A2F6DEC-F0D5-4A8E-A5F8-C2DE54EB455D}" type="slidenum">
              <a:rPr lang="en-US" smtClean="0"/>
              <a:t>‹#›</a:t>
            </a:fld>
            <a:endParaRPr lang="en-US"/>
          </a:p>
        </p:txBody>
      </p:sp>
    </p:spTree>
    <p:extLst>
      <p:ext uri="{BB962C8B-B14F-4D97-AF65-F5344CB8AC3E}">
        <p14:creationId xmlns:p14="http://schemas.microsoft.com/office/powerpoint/2010/main" val="12025231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5DE837-D933-280F-A36D-E7BA420A98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184A7C0-E4C3-E224-EF7C-39CDF67958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BB49461-76AE-96E3-4B70-D5F8645854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F6A189-6CE0-4DD5-BF8C-3AAAF566E9D1}" type="datetimeFigureOut">
              <a:rPr lang="en-US" smtClean="0"/>
              <a:t>7/16/2026</a:t>
            </a:fld>
            <a:endParaRPr lang="en-US"/>
          </a:p>
        </p:txBody>
      </p:sp>
      <p:sp>
        <p:nvSpPr>
          <p:cNvPr id="5" name="Footer Placeholder 4">
            <a:extLst>
              <a:ext uri="{FF2B5EF4-FFF2-40B4-BE49-F238E27FC236}">
                <a16:creationId xmlns:a16="http://schemas.microsoft.com/office/drawing/2014/main" id="{B55D1567-E15C-95AE-44CB-A1505926FB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1DB2165-00B9-0ADD-D573-6B19017C40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2F6DEC-F0D5-4A8E-A5F8-C2DE54EB455D}" type="slidenum">
              <a:rPr lang="en-US" smtClean="0"/>
              <a:t>‹#›</a:t>
            </a:fld>
            <a:endParaRPr lang="en-US"/>
          </a:p>
        </p:txBody>
      </p:sp>
    </p:spTree>
    <p:extLst>
      <p:ext uri="{BB962C8B-B14F-4D97-AF65-F5344CB8AC3E}">
        <p14:creationId xmlns:p14="http://schemas.microsoft.com/office/powerpoint/2010/main" val="25536991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voka.io/patient-communication-in-healthcare/" TargetMode="External"/><Relationship Id="rId2" Type="http://schemas.openxmlformats.org/officeDocument/2006/relationships/image" Target="../media/image1.webp"/><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ublichealth.tulane.edu/public-health/blog/communication-in-healthcare" TargetMode="External"/><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hyperlink" Target="https://creativecommons.org/licenses/by-nc-nd/3.0/" TargetMode="External"/><Relationship Id="rId4" Type="http://schemas.openxmlformats.org/officeDocument/2006/relationships/hyperlink" Target="https://www.nurse24.it/infermiere/formazione/progetto-iene5-un-seminario-su-team-multiculturali-in-sanita.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Layout" Target="../slideLayouts/slideLayout7.xml"/><Relationship Id="rId4" Type="http://schemas.openxmlformats.org/officeDocument/2006/relationships/hyperlink" Target="https://www.simbie.ai/sbar-nursing-template/"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publicdomainpictures.net/view-image.php?image=200272&amp;picture=hopital-corridor" TargetMode="External"/><Relationship Id="rId2" Type="http://schemas.openxmlformats.org/officeDocument/2006/relationships/image" Target="../media/image7.jpg"/><Relationship Id="rId1" Type="http://schemas.openxmlformats.org/officeDocument/2006/relationships/slideLayout" Target="../slideLayouts/slideLayout6.xml"/><Relationship Id="rId5" Type="http://schemas.openxmlformats.org/officeDocument/2006/relationships/hyperlink" Target="https://www.pharoscontrols.com/solutions/applications/healthcare/" TargetMode="External"/><Relationship Id="rId4" Type="http://schemas.openxmlformats.org/officeDocument/2006/relationships/image" Target="../media/image8.jpg"/></Relationships>
</file>

<file path=ppt/slides/_rels/slide6.xml.rels><?xml version="1.0" encoding="UTF-8" standalone="yes"?>
<Relationships xmlns="http://schemas.openxmlformats.org/package/2006/relationships"><Relationship Id="rId3" Type="http://schemas.openxmlformats.org/officeDocument/2006/relationships/hyperlink" Target="https://digitaldoorway.blogspot.com/2018/" TargetMode="External"/><Relationship Id="rId2" Type="http://schemas.openxmlformats.org/officeDocument/2006/relationships/image" Target="../media/image9.jp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www.rawpixel.com/search/nursing%20care?page=1&amp;path=_topics&amp;sort=curated" TargetMode="External"/><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hyperlink" Target="https://www.nmc.org.uk/" TargetMode="External"/><Relationship Id="rId3" Type="http://schemas.openxmlformats.org/officeDocument/2006/relationships/hyperlink" Target="https://www.publicdomainpictures.net/en/view-image.php?image=31457&amp;picture=light-at-the-side-blue-background" TargetMode="External"/><Relationship Id="rId7" Type="http://schemas.openxmlformats.org/officeDocument/2006/relationships/hyperlink" Target="https://www.england.nhs.uk/" TargetMode="External"/><Relationship Id="rId2" Type="http://schemas.openxmlformats.org/officeDocument/2006/relationships/image" Target="../media/image11.jpg"/><Relationship Id="rId1" Type="http://schemas.openxmlformats.org/officeDocument/2006/relationships/slideLayout" Target="../slideLayouts/slideLayout4.xml"/><Relationship Id="rId6" Type="http://schemas.openxmlformats.org/officeDocument/2006/relationships/hyperlink" Target="https://www.hcpc-uk.org/" TargetMode="External"/><Relationship Id="rId11" Type="http://schemas.openxmlformats.org/officeDocument/2006/relationships/hyperlink" Target="https://www.who.int/publications/i/item/9789240032705" TargetMode="External"/><Relationship Id="rId5" Type="http://schemas.openxmlformats.org/officeDocument/2006/relationships/hyperlink" Target="https://www.rawpixel.com/search/light%20blue%20background" TargetMode="External"/><Relationship Id="rId10" Type="http://schemas.openxmlformats.org/officeDocument/2006/relationships/hyperlink" Target="https://www.nmc.org.uk/standards/code/" TargetMode="External"/><Relationship Id="rId4" Type="http://schemas.openxmlformats.org/officeDocument/2006/relationships/image" Target="../media/image12.1"/><Relationship Id="rId9" Type="http://schemas.openxmlformats.org/officeDocument/2006/relationships/hyperlink" Target="https://www.who.i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EE9DF76-C618-B686-BAEC-924DAB9B003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27643" y="-18065"/>
            <a:ext cx="7364357" cy="6860023"/>
          </a:xfrm>
          <a:prstGeom prst="rect">
            <a:avLst/>
          </a:prstGeom>
          <a:effectLst>
            <a:softEdge rad="431800"/>
          </a:effectLst>
        </p:spPr>
      </p:pic>
      <p:sp>
        <p:nvSpPr>
          <p:cNvPr id="9" name="TextBox 8">
            <a:extLst>
              <a:ext uri="{FF2B5EF4-FFF2-40B4-BE49-F238E27FC236}">
                <a16:creationId xmlns:a16="http://schemas.microsoft.com/office/drawing/2014/main" id="{7E65E1CF-B1B8-2CAF-D153-AC29F5659D7D}"/>
              </a:ext>
            </a:extLst>
          </p:cNvPr>
          <p:cNvSpPr txBox="1"/>
          <p:nvPr/>
        </p:nvSpPr>
        <p:spPr>
          <a:xfrm>
            <a:off x="662473" y="4264090"/>
            <a:ext cx="10339825" cy="1754326"/>
          </a:xfrm>
          <a:prstGeom prst="rect">
            <a:avLst/>
          </a:prstGeom>
          <a:noFill/>
        </p:spPr>
        <p:txBody>
          <a:bodyPr wrap="square" rtlCol="0">
            <a:spAutoFit/>
          </a:bodyPr>
          <a:lstStyle/>
          <a:p>
            <a:r>
              <a:rPr lang="en-US" sz="3600" dirty="0">
                <a:solidFill>
                  <a:schemeClr val="tx2">
                    <a:lumMod val="50000"/>
                  </a:schemeClr>
                </a:solidFill>
                <a:latin typeface="Cooper Black" panose="0208090404030B020404" pitchFamily="18" charset="0"/>
              </a:rPr>
              <a:t>COMMUNICATION: </a:t>
            </a:r>
            <a:r>
              <a:rPr lang="en-US" sz="3600" dirty="0">
                <a:solidFill>
                  <a:schemeClr val="accent1">
                    <a:lumMod val="75000"/>
                  </a:schemeClr>
                </a:solidFill>
                <a:latin typeface="Cooper Black" panose="0208090404030B020404" pitchFamily="18" charset="0"/>
              </a:rPr>
              <a:t>AN IMPORTANT SKILL FOR PROFESSIONAL PRACTICE IN HEALTH AND SOCIAL CARE</a:t>
            </a:r>
          </a:p>
        </p:txBody>
      </p:sp>
      <p:sp>
        <p:nvSpPr>
          <p:cNvPr id="11" name="TextBox 10">
            <a:extLst>
              <a:ext uri="{FF2B5EF4-FFF2-40B4-BE49-F238E27FC236}">
                <a16:creationId xmlns:a16="http://schemas.microsoft.com/office/drawing/2014/main" id="{3EEB67AC-451F-ED39-F631-2DA4B4BAF3EA}"/>
              </a:ext>
            </a:extLst>
          </p:cNvPr>
          <p:cNvSpPr txBox="1"/>
          <p:nvPr/>
        </p:nvSpPr>
        <p:spPr>
          <a:xfrm>
            <a:off x="0" y="16042"/>
            <a:ext cx="5683045" cy="2585323"/>
          </a:xfrm>
          <a:prstGeom prst="rect">
            <a:avLst/>
          </a:prstGeom>
          <a:noFill/>
        </p:spPr>
        <p:txBody>
          <a:bodyPr wrap="square" rtlCol="0">
            <a:spAutoFit/>
          </a:bodyPr>
          <a:lstStyle/>
          <a:p>
            <a:r>
              <a:rPr lang="en-US" b="1" dirty="0"/>
              <a:t>Student Name: Abosede Banjo</a:t>
            </a:r>
            <a:endParaRPr lang="en-US" dirty="0"/>
          </a:p>
          <a:p>
            <a:r>
              <a:rPr lang="en-US" b="1" dirty="0"/>
              <a:t>Student ID: 2516291</a:t>
            </a:r>
            <a:endParaRPr lang="en-US" dirty="0"/>
          </a:p>
          <a:p>
            <a:r>
              <a:rPr lang="en-US" b="1" dirty="0"/>
              <a:t>Module: Professional Development within Health and Social Care</a:t>
            </a:r>
            <a:endParaRPr lang="en-US" dirty="0"/>
          </a:p>
          <a:p>
            <a:r>
              <a:rPr lang="en-US" b="1" dirty="0"/>
              <a:t>Module code: LCHS4009</a:t>
            </a:r>
            <a:endParaRPr lang="en-US" dirty="0"/>
          </a:p>
          <a:p>
            <a:r>
              <a:rPr lang="en-US" b="1" dirty="0"/>
              <a:t>Lecturer: Odette Jack</a:t>
            </a:r>
            <a:endParaRPr lang="en-US" dirty="0"/>
          </a:p>
          <a:p>
            <a:br>
              <a:rPr lang="en-US" dirty="0"/>
            </a:br>
            <a:br>
              <a:rPr lang="en-US" dirty="0"/>
            </a:br>
            <a:endParaRPr lang="en-US" dirty="0">
              <a:latin typeface="Cooper Black" panose="0208090404030B020404" pitchFamily="18" charset="0"/>
            </a:endParaRPr>
          </a:p>
        </p:txBody>
      </p:sp>
    </p:spTree>
    <p:extLst>
      <p:ext uri="{BB962C8B-B14F-4D97-AF65-F5344CB8AC3E}">
        <p14:creationId xmlns:p14="http://schemas.microsoft.com/office/powerpoint/2010/main" val="219172122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50000"/>
            <a:alpha val="46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C84BBA2-6475-5D96-2E92-F5F25D16EDA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3450" y="-155642"/>
            <a:ext cx="5836595" cy="6858000"/>
          </a:xfrm>
          <a:prstGeom prst="rect">
            <a:avLst/>
          </a:prstGeom>
          <a:effectLst>
            <a:softEdge rad="431800"/>
          </a:effectLst>
        </p:spPr>
      </p:pic>
      <p:sp>
        <p:nvSpPr>
          <p:cNvPr id="9" name="TextBox 8">
            <a:extLst>
              <a:ext uri="{FF2B5EF4-FFF2-40B4-BE49-F238E27FC236}">
                <a16:creationId xmlns:a16="http://schemas.microsoft.com/office/drawing/2014/main" id="{70C9FB86-05EC-2BCC-6750-38138F50D8EF}"/>
              </a:ext>
            </a:extLst>
          </p:cNvPr>
          <p:cNvSpPr txBox="1"/>
          <p:nvPr/>
        </p:nvSpPr>
        <p:spPr>
          <a:xfrm>
            <a:off x="5735052" y="275838"/>
            <a:ext cx="6456947" cy="400110"/>
          </a:xfrm>
          <a:prstGeom prst="rect">
            <a:avLst/>
          </a:prstGeom>
          <a:noFill/>
        </p:spPr>
        <p:txBody>
          <a:bodyPr wrap="square" rtlCol="0">
            <a:spAutoFit/>
          </a:bodyPr>
          <a:lstStyle/>
          <a:p>
            <a:r>
              <a:rPr lang="en-US" sz="2000" dirty="0">
                <a:solidFill>
                  <a:schemeClr val="accent1">
                    <a:lumMod val="50000"/>
                  </a:schemeClr>
                </a:solidFill>
                <a:latin typeface="Bodoni MT Black" panose="02070A03080606020203" pitchFamily="18" charset="0"/>
              </a:rPr>
              <a:t>What is Communication?</a:t>
            </a:r>
          </a:p>
        </p:txBody>
      </p:sp>
      <p:sp>
        <p:nvSpPr>
          <p:cNvPr id="10" name="TextBox 9">
            <a:extLst>
              <a:ext uri="{FF2B5EF4-FFF2-40B4-BE49-F238E27FC236}">
                <a16:creationId xmlns:a16="http://schemas.microsoft.com/office/drawing/2014/main" id="{CBB7F278-80D4-639C-6A4C-CD79347ED948}"/>
              </a:ext>
            </a:extLst>
          </p:cNvPr>
          <p:cNvSpPr txBox="1"/>
          <p:nvPr/>
        </p:nvSpPr>
        <p:spPr>
          <a:xfrm>
            <a:off x="5735052" y="1303506"/>
            <a:ext cx="6456947" cy="1495412"/>
          </a:xfrm>
          <a:prstGeom prst="rect">
            <a:avLst/>
          </a:prstGeom>
          <a:noFill/>
        </p:spPr>
        <p:txBody>
          <a:bodyPr wrap="square" rtlCol="0">
            <a:spAutoFit/>
          </a:bodyPr>
          <a:lstStyle/>
          <a:p>
            <a:r>
              <a:rPr lang="en-US" b="1" dirty="0">
                <a:latin typeface="Times New Roman" panose="02020603050405020304" pitchFamily="18" charset="0"/>
                <a:cs typeface="Times New Roman" panose="02020603050405020304" pitchFamily="18" charset="0"/>
              </a:rPr>
              <a:t>Communication</a:t>
            </a:r>
            <a:r>
              <a:rPr lang="en-US" dirty="0">
                <a:latin typeface="Times New Roman" panose="02020603050405020304" pitchFamily="18" charset="0"/>
                <a:cs typeface="Times New Roman" panose="02020603050405020304" pitchFamily="18" charset="0"/>
              </a:rPr>
              <a:t> is a process by which information is exchanged between individuals through a common system of symbols, signs, or behavior. In the health care setting, good communication is the foundation to trusting relationships that improve client outcomes. It is the gateway to providing holistic care.</a:t>
            </a:r>
          </a:p>
        </p:txBody>
      </p:sp>
      <p:sp>
        <p:nvSpPr>
          <p:cNvPr id="12" name="TextBox 11">
            <a:extLst>
              <a:ext uri="{FF2B5EF4-FFF2-40B4-BE49-F238E27FC236}">
                <a16:creationId xmlns:a16="http://schemas.microsoft.com/office/drawing/2014/main" id="{93917EAA-8C9C-DA62-DB9F-F5B8F72DAD9B}"/>
              </a:ext>
            </a:extLst>
          </p:cNvPr>
          <p:cNvSpPr txBox="1"/>
          <p:nvPr/>
        </p:nvSpPr>
        <p:spPr>
          <a:xfrm>
            <a:off x="5933872" y="2886488"/>
            <a:ext cx="5760823" cy="1754326"/>
          </a:xfrm>
          <a:prstGeom prst="rect">
            <a:avLst/>
          </a:prstGeom>
          <a:noFill/>
        </p:spPr>
        <p:txBody>
          <a:bodyPr wrap="square" rtlCol="0">
            <a:spAutoFit/>
          </a:bodyPr>
          <a:lstStyle/>
          <a:p>
            <a:r>
              <a:rPr lang="en-US" b="1" dirty="0">
                <a:latin typeface="Times New Roman" panose="02020603050405020304" pitchFamily="18" charset="0"/>
                <a:cs typeface="Times New Roman" panose="02020603050405020304" pitchFamily="18" charset="0"/>
              </a:rPr>
              <a:t>Communication involves:</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 Exchange of information and ideas </a:t>
            </a:r>
          </a:p>
          <a:p>
            <a:r>
              <a:rPr lang="en-US" dirty="0">
                <a:latin typeface="Times New Roman" panose="02020603050405020304" pitchFamily="18" charset="0"/>
                <a:cs typeface="Times New Roman" panose="02020603050405020304" pitchFamily="18" charset="0"/>
              </a:rPr>
              <a:t>- Verbal </a:t>
            </a:r>
          </a:p>
          <a:p>
            <a:r>
              <a:rPr lang="en-US" dirty="0">
                <a:latin typeface="Times New Roman" panose="02020603050405020304" pitchFamily="18" charset="0"/>
                <a:cs typeface="Times New Roman" panose="02020603050405020304" pitchFamily="18" charset="0"/>
              </a:rPr>
              <a:t>- Non-verbal </a:t>
            </a:r>
          </a:p>
          <a:p>
            <a:r>
              <a:rPr lang="en-US" dirty="0">
                <a:latin typeface="Times New Roman" panose="02020603050405020304" pitchFamily="18" charset="0"/>
                <a:cs typeface="Times New Roman" panose="02020603050405020304" pitchFamily="18" charset="0"/>
              </a:rPr>
              <a:t>- Written </a:t>
            </a:r>
          </a:p>
          <a:p>
            <a:r>
              <a:rPr lang="en-US" dirty="0">
                <a:latin typeface="Times New Roman" panose="02020603050405020304" pitchFamily="18" charset="0"/>
                <a:cs typeface="Times New Roman" panose="02020603050405020304" pitchFamily="18" charset="0"/>
              </a:rPr>
              <a:t>- Essential for effective healthcare</a:t>
            </a:r>
          </a:p>
        </p:txBody>
      </p:sp>
      <p:sp>
        <p:nvSpPr>
          <p:cNvPr id="14" name="TextBox 13">
            <a:extLst>
              <a:ext uri="{FF2B5EF4-FFF2-40B4-BE49-F238E27FC236}">
                <a16:creationId xmlns:a16="http://schemas.microsoft.com/office/drawing/2014/main" id="{F069B037-004E-32D5-2BC4-5AADD43C041F}"/>
              </a:ext>
            </a:extLst>
          </p:cNvPr>
          <p:cNvSpPr txBox="1"/>
          <p:nvPr/>
        </p:nvSpPr>
        <p:spPr>
          <a:xfrm>
            <a:off x="5933872" y="5739905"/>
            <a:ext cx="5078664" cy="826168"/>
          </a:xfrm>
          <a:prstGeom prst="rect">
            <a:avLst/>
          </a:prstGeom>
          <a:noFill/>
        </p:spPr>
        <p:txBody>
          <a:bodyPr wrap="square" rtlCol="0">
            <a:spAutoFit/>
          </a:bodyPr>
          <a:lstStyle/>
          <a:p>
            <a:endParaRPr lang="en-US" dirty="0"/>
          </a:p>
        </p:txBody>
      </p:sp>
      <p:sp>
        <p:nvSpPr>
          <p:cNvPr id="17" name="Rectangle 3">
            <a:extLst>
              <a:ext uri="{FF2B5EF4-FFF2-40B4-BE49-F238E27FC236}">
                <a16:creationId xmlns:a16="http://schemas.microsoft.com/office/drawing/2014/main" id="{821FF221-9FD3-EA11-71A9-CDEB689DB36B}"/>
              </a:ext>
            </a:extLst>
          </p:cNvPr>
          <p:cNvSpPr>
            <a:spLocks noChangeArrowheads="1"/>
          </p:cNvSpPr>
          <p:nvPr/>
        </p:nvSpPr>
        <p:spPr bwMode="auto">
          <a:xfrm>
            <a:off x="5933872" y="5871232"/>
            <a:ext cx="12843043"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00" b="0" i="1" u="none" strike="noStrike" cap="none" normalizeH="0" baseline="0" dirty="0">
                <a:ln>
                  <a:noFill/>
                </a:ln>
                <a:solidFill>
                  <a:schemeClr val="tx1"/>
                </a:solidFill>
                <a:effectLst/>
              </a:rPr>
              <a:t>(Nursing and Midwifery Council, 2018)</a:t>
            </a:r>
            <a:r>
              <a:rPr kumimoji="0" lang="en-US" altLang="en-US" sz="1000" b="0" i="0" u="none" strike="noStrike" cap="none" normalizeH="0" baseline="0" dirty="0">
                <a:ln>
                  <a:noFill/>
                </a:ln>
                <a:solidFill>
                  <a:schemeClr val="tx1"/>
                </a:solidFill>
                <a:effectLst/>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00" b="0" i="1" u="none" strike="noStrike" cap="none" normalizeH="0" baseline="0" dirty="0">
                <a:ln>
                  <a:noFill/>
                </a:ln>
                <a:solidFill>
                  <a:schemeClr val="tx1"/>
                </a:solidFill>
                <a:effectLst/>
              </a:rPr>
              <a:t>(World Health Organization, 2021)</a:t>
            </a:r>
            <a:r>
              <a:rPr kumimoji="0" lang="en-US" altLang="en-US" sz="1000" b="0" i="0" u="none" strike="noStrike" cap="none" normalizeH="0" baseline="0" dirty="0">
                <a:ln>
                  <a:noFill/>
                </a:ln>
                <a:solidFill>
                  <a:schemeClr val="tx1"/>
                </a:solidFill>
                <a:effectLst/>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00" b="0" i="1" u="none" strike="noStrike" cap="none" normalizeH="0" baseline="0" dirty="0">
                <a:ln>
                  <a:noFill/>
                </a:ln>
                <a:solidFill>
                  <a:schemeClr val="tx1"/>
                </a:solidFill>
                <a:effectLst/>
              </a:rPr>
              <a:t>(NHS England, 2023)</a:t>
            </a:r>
            <a:r>
              <a:rPr kumimoji="0" lang="en-US" altLang="en-US" sz="1000" b="0" i="0" u="none" strike="noStrike" cap="none" normalizeH="0" baseline="0" dirty="0">
                <a:ln>
                  <a:noFill/>
                </a:ln>
                <a:solidFill>
                  <a:schemeClr val="tx1"/>
                </a:solidFill>
                <a:effectLst/>
              </a:rPr>
              <a:t> </a:t>
            </a:r>
          </a:p>
        </p:txBody>
      </p:sp>
    </p:spTree>
    <p:extLst>
      <p:ext uri="{BB962C8B-B14F-4D97-AF65-F5344CB8AC3E}">
        <p14:creationId xmlns:p14="http://schemas.microsoft.com/office/powerpoint/2010/main" val="1049501413"/>
      </p:ext>
    </p:extLst>
  </p:cSld>
  <p:clrMapOvr>
    <a:masterClrMapping/>
  </p:clrMapOvr>
  <p:transition spd="med">
    <p:pull/>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707E7EB-6657-43FB-CD11-ABB254B7202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 y="0"/>
            <a:ext cx="6466115" cy="7025951"/>
          </a:xfrm>
          <a:prstGeom prst="rect">
            <a:avLst/>
          </a:prstGeom>
          <a:effectLst>
            <a:softEdge rad="190500"/>
          </a:effectLst>
        </p:spPr>
      </p:pic>
      <p:sp>
        <p:nvSpPr>
          <p:cNvPr id="4" name="TextBox 3">
            <a:extLst>
              <a:ext uri="{FF2B5EF4-FFF2-40B4-BE49-F238E27FC236}">
                <a16:creationId xmlns:a16="http://schemas.microsoft.com/office/drawing/2014/main" id="{032E7642-6E8F-2FDE-820D-6536E30B711E}"/>
              </a:ext>
            </a:extLst>
          </p:cNvPr>
          <p:cNvSpPr txBox="1"/>
          <p:nvPr/>
        </p:nvSpPr>
        <p:spPr>
          <a:xfrm>
            <a:off x="0" y="5687681"/>
            <a:ext cx="3788720" cy="230832"/>
          </a:xfrm>
          <a:prstGeom prst="rect">
            <a:avLst/>
          </a:prstGeom>
          <a:noFill/>
        </p:spPr>
        <p:txBody>
          <a:bodyPr wrap="square" rtlCol="0">
            <a:spAutoFit/>
          </a:bodyPr>
          <a:lstStyle/>
          <a:p>
            <a:r>
              <a:rPr lang="en-US" sz="900">
                <a:hlinkClick r:id="rId4" tooltip="https://www.nurse24.it/infermiere/formazione/progetto-iene5-un-seminario-su-team-multiculturali-in-sanita.html"/>
              </a:rPr>
              <a:t>This Photo</a:t>
            </a:r>
            <a:r>
              <a:rPr lang="en-US" sz="900"/>
              <a:t> by Unknown Author is licensed under </a:t>
            </a:r>
            <a:r>
              <a:rPr lang="en-US" sz="900">
                <a:hlinkClick r:id="rId5" tooltip="https://creativecommons.org/licenses/by-nc-nd/3.0/"/>
              </a:rPr>
              <a:t>CC BY-NC-ND</a:t>
            </a:r>
            <a:endParaRPr lang="en-US" sz="900"/>
          </a:p>
        </p:txBody>
      </p:sp>
      <p:sp>
        <p:nvSpPr>
          <p:cNvPr id="6" name="TextBox 5">
            <a:extLst>
              <a:ext uri="{FF2B5EF4-FFF2-40B4-BE49-F238E27FC236}">
                <a16:creationId xmlns:a16="http://schemas.microsoft.com/office/drawing/2014/main" id="{A2D7BEF6-0576-4021-F8E2-57E7D88E94B9}"/>
              </a:ext>
            </a:extLst>
          </p:cNvPr>
          <p:cNvSpPr txBox="1"/>
          <p:nvPr/>
        </p:nvSpPr>
        <p:spPr>
          <a:xfrm>
            <a:off x="6716896" y="251272"/>
            <a:ext cx="5346440" cy="400110"/>
          </a:xfrm>
          <a:prstGeom prst="rect">
            <a:avLst/>
          </a:prstGeom>
          <a:noFill/>
        </p:spPr>
        <p:txBody>
          <a:bodyPr wrap="square" rtlCol="0">
            <a:spAutoFit/>
          </a:bodyPr>
          <a:lstStyle/>
          <a:p>
            <a:r>
              <a:rPr lang="en-US" sz="2000" dirty="0">
                <a:solidFill>
                  <a:schemeClr val="accent1">
                    <a:lumMod val="50000"/>
                  </a:schemeClr>
                </a:solidFill>
                <a:latin typeface="Bodoni MT Black" panose="02070A03080606020203" pitchFamily="18" charset="0"/>
              </a:rPr>
              <a:t>   Why Communication Matters</a:t>
            </a:r>
          </a:p>
        </p:txBody>
      </p:sp>
      <p:sp>
        <p:nvSpPr>
          <p:cNvPr id="7" name="TextBox 6">
            <a:extLst>
              <a:ext uri="{FF2B5EF4-FFF2-40B4-BE49-F238E27FC236}">
                <a16:creationId xmlns:a16="http://schemas.microsoft.com/office/drawing/2014/main" id="{BA8AC8C7-46CB-508E-11ED-293E192D22C3}"/>
              </a:ext>
            </a:extLst>
          </p:cNvPr>
          <p:cNvSpPr txBox="1"/>
          <p:nvPr/>
        </p:nvSpPr>
        <p:spPr>
          <a:xfrm>
            <a:off x="6304547" y="1090863"/>
            <a:ext cx="5887453" cy="1477328"/>
          </a:xfrm>
          <a:prstGeom prst="rect">
            <a:avLst/>
          </a:prstGeom>
          <a:noFill/>
        </p:spPr>
        <p:txBody>
          <a:bodyPr wrap="square" rtlCol="0">
            <a:spAutoFit/>
          </a:bodyPr>
          <a:lstStyle/>
          <a:p>
            <a:r>
              <a:rPr lang="en-US" dirty="0">
                <a:solidFill>
                  <a:schemeClr val="accent1">
                    <a:lumMod val="75000"/>
                  </a:schemeClr>
                </a:solidFill>
                <a:latin typeface="Arial Black" panose="020B0A04020102020204" pitchFamily="34" charset="0"/>
                <a:cs typeface="Times New Roman" panose="02020603050405020304" pitchFamily="18" charset="0"/>
              </a:rPr>
              <a:t>Good communication leads to better care. When staff speak and listen carefully, patients feel safe, respected, and valued. It also prevents misunderstandings and helps the whole care team work together.</a:t>
            </a:r>
          </a:p>
        </p:txBody>
      </p:sp>
      <p:sp>
        <p:nvSpPr>
          <p:cNvPr id="8" name="TextBox 7">
            <a:extLst>
              <a:ext uri="{FF2B5EF4-FFF2-40B4-BE49-F238E27FC236}">
                <a16:creationId xmlns:a16="http://schemas.microsoft.com/office/drawing/2014/main" id="{FF1ACE50-2A93-CDCC-75B5-FF3F7034B27A}"/>
              </a:ext>
            </a:extLst>
          </p:cNvPr>
          <p:cNvSpPr txBox="1"/>
          <p:nvPr/>
        </p:nvSpPr>
        <p:spPr>
          <a:xfrm>
            <a:off x="6466114" y="2568191"/>
            <a:ext cx="5597222" cy="2308324"/>
          </a:xfrm>
          <a:prstGeom prst="rect">
            <a:avLst/>
          </a:prstGeom>
          <a:noFill/>
        </p:spPr>
        <p:txBody>
          <a:bodyPr wrap="square" rtlCol="0">
            <a:spAutoFit/>
          </a:bodyPr>
          <a:lstStyle/>
          <a:p>
            <a:br>
              <a:rPr lang="en-US" b="1" dirty="0">
                <a:solidFill>
                  <a:schemeClr val="tx2">
                    <a:lumMod val="75000"/>
                  </a:schemeClr>
                </a:solidFill>
                <a:latin typeface="Arial Black" panose="020B0A04020102020204" pitchFamily="34" charset="0"/>
              </a:rPr>
            </a:br>
            <a:r>
              <a:rPr lang="en-US" b="1" dirty="0">
                <a:solidFill>
                  <a:schemeClr val="tx2">
                    <a:lumMod val="75000"/>
                  </a:schemeClr>
                </a:solidFill>
                <a:latin typeface="Arial Black" panose="020B0A04020102020204" pitchFamily="34" charset="0"/>
              </a:rPr>
              <a:t>- Improves Patient Experience/safety</a:t>
            </a:r>
          </a:p>
          <a:p>
            <a:r>
              <a:rPr lang="en-US" b="1" dirty="0">
                <a:solidFill>
                  <a:schemeClr val="tx2">
                    <a:lumMod val="75000"/>
                  </a:schemeClr>
                </a:solidFill>
                <a:latin typeface="Arial Black" panose="020B0A04020102020204" pitchFamily="34" charset="0"/>
              </a:rPr>
              <a:t>-Reduces medical Errors</a:t>
            </a:r>
          </a:p>
          <a:p>
            <a:r>
              <a:rPr lang="en-US" b="1" dirty="0">
                <a:solidFill>
                  <a:schemeClr val="tx2">
                    <a:lumMod val="75000"/>
                  </a:schemeClr>
                </a:solidFill>
                <a:latin typeface="Arial Black" panose="020B0A04020102020204" pitchFamily="34" charset="0"/>
              </a:rPr>
              <a:t>-Supports person – centered care</a:t>
            </a:r>
          </a:p>
          <a:p>
            <a:pPr marL="285750" indent="-285750">
              <a:buFontTx/>
              <a:buChar char="-"/>
            </a:pPr>
            <a:r>
              <a:rPr lang="en-US" b="1" dirty="0">
                <a:solidFill>
                  <a:schemeClr val="tx2">
                    <a:lumMod val="75000"/>
                  </a:schemeClr>
                </a:solidFill>
                <a:latin typeface="Arial Black" panose="020B0A04020102020204" pitchFamily="34" charset="0"/>
              </a:rPr>
              <a:t>Helps Meets CQC Standards</a:t>
            </a:r>
          </a:p>
          <a:p>
            <a:pPr marL="285750" indent="-285750">
              <a:buFontTx/>
              <a:buChar char="-"/>
            </a:pPr>
            <a:r>
              <a:rPr lang="en-US" b="1" dirty="0">
                <a:solidFill>
                  <a:schemeClr val="tx2">
                    <a:lumMod val="75000"/>
                  </a:schemeClr>
                </a:solidFill>
                <a:latin typeface="Arial Black" panose="020B0A04020102020204" pitchFamily="34" charset="0"/>
              </a:rPr>
              <a:t>Builds trust </a:t>
            </a:r>
          </a:p>
          <a:p>
            <a:pPr marL="285750" indent="-285750">
              <a:buFontTx/>
              <a:buChar char="-"/>
            </a:pPr>
            <a:r>
              <a:rPr lang="en-US" b="1" dirty="0">
                <a:solidFill>
                  <a:schemeClr val="tx2">
                    <a:lumMod val="75000"/>
                  </a:schemeClr>
                </a:solidFill>
                <a:latin typeface="Arial Black" panose="020B0A04020102020204" pitchFamily="34" charset="0"/>
              </a:rPr>
              <a:t>Supports teamwork</a:t>
            </a:r>
          </a:p>
          <a:p>
            <a:pPr marL="285750" indent="-285750">
              <a:buFontTx/>
              <a:buChar char="-"/>
            </a:pPr>
            <a:endParaRPr lang="en-US" dirty="0">
              <a:solidFill>
                <a:schemeClr val="tx2">
                  <a:lumMod val="75000"/>
                </a:schemeClr>
              </a:solidFill>
              <a:latin typeface="Arial Black" panose="020B0A04020102020204" pitchFamily="34" charset="0"/>
            </a:endParaRPr>
          </a:p>
        </p:txBody>
      </p:sp>
      <p:sp>
        <p:nvSpPr>
          <p:cNvPr id="9" name="TextBox 8">
            <a:extLst>
              <a:ext uri="{FF2B5EF4-FFF2-40B4-BE49-F238E27FC236}">
                <a16:creationId xmlns:a16="http://schemas.microsoft.com/office/drawing/2014/main" id="{7915F375-E1B3-6D46-D507-C77F192DBFD3}"/>
              </a:ext>
            </a:extLst>
          </p:cNvPr>
          <p:cNvSpPr txBox="1"/>
          <p:nvPr/>
        </p:nvSpPr>
        <p:spPr>
          <a:xfrm>
            <a:off x="8598568" y="5918513"/>
            <a:ext cx="3464768" cy="415498"/>
          </a:xfrm>
          <a:prstGeom prst="rect">
            <a:avLst/>
          </a:prstGeom>
          <a:noFill/>
        </p:spPr>
        <p:txBody>
          <a:bodyPr wrap="square" rtlCol="0">
            <a:spAutoFit/>
          </a:bodyPr>
          <a:lstStyle/>
          <a:p>
            <a:r>
              <a:rPr lang="en-US" sz="1050" b="1" dirty="0"/>
              <a:t>World Health Organization, 2021; Nursing and Midwifery Council, 2018</a:t>
            </a:r>
          </a:p>
        </p:txBody>
      </p:sp>
    </p:spTree>
    <p:extLst>
      <p:ext uri="{BB962C8B-B14F-4D97-AF65-F5344CB8AC3E}">
        <p14:creationId xmlns:p14="http://schemas.microsoft.com/office/powerpoint/2010/main" val="2551338671"/>
      </p:ext>
    </p:extLst>
  </p:cSld>
  <p:clrMapOvr>
    <a:masterClrMapping/>
  </p:clrMapOvr>
  <p:transition spd="slow">
    <p:cover/>
  </p:transition>
</p:sld>
</file>

<file path=ppt/slides/slide4.xml><?xml version="1.0" encoding="utf-8"?>
<p:sld xmlns:a="http://schemas.openxmlformats.org/drawingml/2006/main" xmlns:r="http://schemas.openxmlformats.org/officeDocument/2006/relationships" xmlns:p="http://schemas.openxmlformats.org/presentationml/2006/main" showMasterSp="0">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149B460-0361-7138-8419-1FD2BAD2FA8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1"/>
            <a:ext cx="6830008" cy="6960637"/>
          </a:xfrm>
          <a:prstGeom prst="rect">
            <a:avLst/>
          </a:prstGeom>
          <a:effectLst>
            <a:softEdge rad="152400"/>
          </a:effectLst>
        </p:spPr>
      </p:pic>
      <p:sp>
        <p:nvSpPr>
          <p:cNvPr id="7" name="TextBox 6">
            <a:extLst>
              <a:ext uri="{FF2B5EF4-FFF2-40B4-BE49-F238E27FC236}">
                <a16:creationId xmlns:a16="http://schemas.microsoft.com/office/drawing/2014/main" id="{D1E58801-CF34-F4E7-4766-13EEFF299AFB}"/>
              </a:ext>
            </a:extLst>
          </p:cNvPr>
          <p:cNvSpPr txBox="1"/>
          <p:nvPr/>
        </p:nvSpPr>
        <p:spPr>
          <a:xfrm>
            <a:off x="6717713" y="240261"/>
            <a:ext cx="3415004" cy="369332"/>
          </a:xfrm>
          <a:prstGeom prst="rect">
            <a:avLst/>
          </a:prstGeom>
          <a:noFill/>
        </p:spPr>
        <p:txBody>
          <a:bodyPr wrap="square" rtlCol="0">
            <a:spAutoFit/>
          </a:bodyPr>
          <a:lstStyle/>
          <a:p>
            <a:r>
              <a:rPr lang="en-US" b="1" dirty="0">
                <a:solidFill>
                  <a:schemeClr val="bg2">
                    <a:lumMod val="10000"/>
                  </a:schemeClr>
                </a:solidFill>
                <a:latin typeface="Bodoni MT Black" panose="02070A03080606020203" pitchFamily="18" charset="0"/>
              </a:rPr>
              <a:t>        SBAR</a:t>
            </a:r>
          </a:p>
        </p:txBody>
      </p:sp>
      <p:sp>
        <p:nvSpPr>
          <p:cNvPr id="9" name="TextBox 8">
            <a:extLst>
              <a:ext uri="{FF2B5EF4-FFF2-40B4-BE49-F238E27FC236}">
                <a16:creationId xmlns:a16="http://schemas.microsoft.com/office/drawing/2014/main" id="{13625190-0C87-38DF-96E8-8FAACD511EB0}"/>
              </a:ext>
            </a:extLst>
          </p:cNvPr>
          <p:cNvSpPr txBox="1"/>
          <p:nvPr/>
        </p:nvSpPr>
        <p:spPr>
          <a:xfrm>
            <a:off x="6830008" y="723897"/>
            <a:ext cx="5278016" cy="1200329"/>
          </a:xfrm>
          <a:prstGeom prst="rect">
            <a:avLst/>
          </a:prstGeom>
          <a:noFill/>
        </p:spPr>
        <p:txBody>
          <a:bodyPr wrap="square" rtlCol="0">
            <a:spAutoFit/>
          </a:bodyPr>
          <a:lstStyle/>
          <a:p>
            <a:r>
              <a:rPr lang="en-US" b="1" dirty="0">
                <a:solidFill>
                  <a:schemeClr val="bg2">
                    <a:lumMod val="25000"/>
                  </a:schemeClr>
                </a:solidFill>
                <a:latin typeface="Arial Black" panose="020B0A04020102020204" pitchFamily="34" charset="0"/>
              </a:rPr>
              <a:t>Situation</a:t>
            </a:r>
            <a:endParaRPr lang="en-US" dirty="0">
              <a:solidFill>
                <a:schemeClr val="bg2">
                  <a:lumMod val="25000"/>
                </a:schemeClr>
              </a:solidFill>
              <a:latin typeface="Arial Black" panose="020B0A04020102020204" pitchFamily="34" charset="0"/>
            </a:endParaRPr>
          </a:p>
          <a:p>
            <a:r>
              <a:rPr lang="en-US" b="1" dirty="0">
                <a:solidFill>
                  <a:schemeClr val="bg2">
                    <a:lumMod val="25000"/>
                  </a:schemeClr>
                </a:solidFill>
                <a:latin typeface="Arial Black" panose="020B0A04020102020204" pitchFamily="34" charset="0"/>
              </a:rPr>
              <a:t>Background</a:t>
            </a:r>
            <a:endParaRPr lang="en-US" dirty="0">
              <a:solidFill>
                <a:schemeClr val="bg2">
                  <a:lumMod val="25000"/>
                </a:schemeClr>
              </a:solidFill>
              <a:latin typeface="Arial Black" panose="020B0A04020102020204" pitchFamily="34" charset="0"/>
            </a:endParaRPr>
          </a:p>
          <a:p>
            <a:r>
              <a:rPr lang="en-US" b="1" dirty="0">
                <a:solidFill>
                  <a:schemeClr val="bg2">
                    <a:lumMod val="25000"/>
                  </a:schemeClr>
                </a:solidFill>
                <a:latin typeface="Arial Black" panose="020B0A04020102020204" pitchFamily="34" charset="0"/>
              </a:rPr>
              <a:t>Assessment</a:t>
            </a:r>
            <a:endParaRPr lang="en-US" dirty="0">
              <a:solidFill>
                <a:schemeClr val="bg2">
                  <a:lumMod val="25000"/>
                </a:schemeClr>
              </a:solidFill>
              <a:latin typeface="Arial Black" panose="020B0A04020102020204" pitchFamily="34" charset="0"/>
            </a:endParaRPr>
          </a:p>
          <a:p>
            <a:r>
              <a:rPr lang="en-US" b="1" dirty="0">
                <a:solidFill>
                  <a:schemeClr val="bg2">
                    <a:lumMod val="25000"/>
                  </a:schemeClr>
                </a:solidFill>
                <a:latin typeface="Arial Black" panose="020B0A04020102020204" pitchFamily="34" charset="0"/>
              </a:rPr>
              <a:t>Recommendation</a:t>
            </a:r>
            <a:endParaRPr lang="en-US" dirty="0">
              <a:solidFill>
                <a:schemeClr val="bg2">
                  <a:lumMod val="25000"/>
                </a:schemeClr>
              </a:solidFill>
              <a:latin typeface="Arial Black" panose="020B0A04020102020204" pitchFamily="34" charset="0"/>
            </a:endParaRPr>
          </a:p>
        </p:txBody>
      </p:sp>
      <p:sp>
        <p:nvSpPr>
          <p:cNvPr id="11" name="TextBox 10">
            <a:extLst>
              <a:ext uri="{FF2B5EF4-FFF2-40B4-BE49-F238E27FC236}">
                <a16:creationId xmlns:a16="http://schemas.microsoft.com/office/drawing/2014/main" id="{B0CA01A6-2271-32F5-AB1F-602AFF397B04}"/>
              </a:ext>
            </a:extLst>
          </p:cNvPr>
          <p:cNvSpPr txBox="1"/>
          <p:nvPr/>
        </p:nvSpPr>
        <p:spPr>
          <a:xfrm>
            <a:off x="7138737" y="2152835"/>
            <a:ext cx="4363452" cy="1200329"/>
          </a:xfrm>
          <a:prstGeom prst="rect">
            <a:avLst/>
          </a:prstGeom>
          <a:noFill/>
        </p:spPr>
        <p:txBody>
          <a:bodyPr wrap="square" rtlCol="0">
            <a:spAutoFit/>
          </a:bodyPr>
          <a:lstStyle/>
          <a:p>
            <a:r>
              <a:rPr lang="en-US" dirty="0">
                <a:solidFill>
                  <a:schemeClr val="bg2">
                    <a:lumMod val="25000"/>
                  </a:schemeClr>
                </a:solidFill>
                <a:latin typeface="Berlin Sans FB Demi" panose="020E0802020502020306" pitchFamily="34" charset="0"/>
              </a:rPr>
              <a:t>Benefits</a:t>
            </a:r>
          </a:p>
          <a:p>
            <a:r>
              <a:rPr lang="en-US" dirty="0">
                <a:solidFill>
                  <a:schemeClr val="bg2">
                    <a:lumMod val="25000"/>
                  </a:schemeClr>
                </a:solidFill>
                <a:latin typeface="Berlin Sans FB Demi" panose="020E0802020502020306" pitchFamily="34" charset="0"/>
              </a:rPr>
              <a:t>Clear communication </a:t>
            </a:r>
          </a:p>
          <a:p>
            <a:r>
              <a:rPr lang="en-US" dirty="0">
                <a:solidFill>
                  <a:schemeClr val="bg2">
                    <a:lumMod val="25000"/>
                  </a:schemeClr>
                </a:solidFill>
                <a:latin typeface="Berlin Sans FB Demi" panose="020E0802020502020306" pitchFamily="34" charset="0"/>
              </a:rPr>
              <a:t>Structured handovers </a:t>
            </a:r>
          </a:p>
          <a:p>
            <a:r>
              <a:rPr lang="en-US" dirty="0">
                <a:solidFill>
                  <a:schemeClr val="bg2">
                    <a:lumMod val="25000"/>
                  </a:schemeClr>
                </a:solidFill>
                <a:latin typeface="Berlin Sans FB Demi" panose="020E0802020502020306" pitchFamily="34" charset="0"/>
              </a:rPr>
              <a:t>Improves patient safety</a:t>
            </a:r>
          </a:p>
        </p:txBody>
      </p:sp>
      <p:sp>
        <p:nvSpPr>
          <p:cNvPr id="12" name="TextBox 11">
            <a:extLst>
              <a:ext uri="{FF2B5EF4-FFF2-40B4-BE49-F238E27FC236}">
                <a16:creationId xmlns:a16="http://schemas.microsoft.com/office/drawing/2014/main" id="{35B7FCDA-F103-D9AB-D901-AF1D10324356}"/>
              </a:ext>
            </a:extLst>
          </p:cNvPr>
          <p:cNvSpPr txBox="1"/>
          <p:nvPr/>
        </p:nvSpPr>
        <p:spPr>
          <a:xfrm flipH="1">
            <a:off x="9593179" y="6352674"/>
            <a:ext cx="2514845" cy="253916"/>
          </a:xfrm>
          <a:prstGeom prst="rect">
            <a:avLst/>
          </a:prstGeom>
          <a:noFill/>
        </p:spPr>
        <p:txBody>
          <a:bodyPr wrap="square" rtlCol="0">
            <a:spAutoFit/>
          </a:bodyPr>
          <a:lstStyle/>
          <a:p>
            <a:r>
              <a:rPr lang="en-US" sz="1050" b="1" dirty="0"/>
              <a:t>NHS England, 2023</a:t>
            </a:r>
          </a:p>
        </p:txBody>
      </p:sp>
    </p:spTree>
    <p:extLst>
      <p:ext uri="{BB962C8B-B14F-4D97-AF65-F5344CB8AC3E}">
        <p14:creationId xmlns:p14="http://schemas.microsoft.com/office/powerpoint/2010/main" val="312286711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F1FC5-4E8E-507C-F418-E424F54E187A}"/>
              </a:ext>
            </a:extLst>
          </p:cNvPr>
          <p:cNvSpPr>
            <a:spLocks noGrp="1"/>
          </p:cNvSpPr>
          <p:nvPr>
            <p:ph type="title"/>
          </p:nvPr>
        </p:nvSpPr>
        <p:spPr/>
        <p:txBody>
          <a:bodyPr/>
          <a:lstStyle/>
          <a:p>
            <a:r>
              <a:rPr lang="en-US" dirty="0"/>
              <a:t>           </a:t>
            </a:r>
            <a:r>
              <a:rPr lang="en-US" dirty="0">
                <a:solidFill>
                  <a:schemeClr val="bg2">
                    <a:lumMod val="10000"/>
                  </a:schemeClr>
                </a:solidFill>
                <a:effectLst>
                  <a:outerShdw blurRad="38100" dist="38100" dir="2700000" algn="tl">
                    <a:srgbClr val="000000">
                      <a:alpha val="43137"/>
                    </a:srgbClr>
                  </a:outerShdw>
                </a:effectLst>
                <a:latin typeface="Bodoni MT Black" panose="02070A03080606020203" pitchFamily="18" charset="0"/>
              </a:rPr>
              <a:t>Practical Example</a:t>
            </a:r>
          </a:p>
        </p:txBody>
      </p:sp>
      <p:pic>
        <p:nvPicPr>
          <p:cNvPr id="4" name="Picture 3">
            <a:extLst>
              <a:ext uri="{FF2B5EF4-FFF2-40B4-BE49-F238E27FC236}">
                <a16:creationId xmlns:a16="http://schemas.microsoft.com/office/drawing/2014/main" id="{8462B048-688D-5E88-8C90-C7BF8DF10E6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1690688"/>
            <a:ext cx="6459166" cy="5167312"/>
          </a:xfrm>
          <a:prstGeom prst="rect">
            <a:avLst/>
          </a:prstGeom>
          <a:effectLst>
            <a:softEdge rad="114300"/>
          </a:effectLst>
        </p:spPr>
      </p:pic>
      <p:sp>
        <p:nvSpPr>
          <p:cNvPr id="6" name="TextBox 5">
            <a:extLst>
              <a:ext uri="{FF2B5EF4-FFF2-40B4-BE49-F238E27FC236}">
                <a16:creationId xmlns:a16="http://schemas.microsoft.com/office/drawing/2014/main" id="{5D5EAAE4-E323-1B89-8BAC-4BFFDC21BA9D}"/>
              </a:ext>
            </a:extLst>
          </p:cNvPr>
          <p:cNvSpPr txBox="1"/>
          <p:nvPr/>
        </p:nvSpPr>
        <p:spPr>
          <a:xfrm>
            <a:off x="6946232" y="1892968"/>
            <a:ext cx="4407567" cy="1200329"/>
          </a:xfrm>
          <a:prstGeom prst="rect">
            <a:avLst/>
          </a:prstGeom>
          <a:noFill/>
        </p:spPr>
        <p:txBody>
          <a:bodyPr wrap="square" rtlCol="0">
            <a:spAutoFit/>
          </a:bodyPr>
          <a:lstStyle/>
          <a:p>
            <a:r>
              <a:rPr lang="en-US" dirty="0">
                <a:latin typeface="Arial Black" panose="020B0A04020102020204" pitchFamily="34" charset="0"/>
              </a:rPr>
              <a:t>A Healthcare Support Worker notices a Patient becomes breathless</a:t>
            </a:r>
          </a:p>
          <a:p>
            <a:endParaRPr lang="en-US" dirty="0">
              <a:latin typeface="Arial Black" panose="020B0A04020102020204" pitchFamily="34" charset="0"/>
            </a:endParaRPr>
          </a:p>
        </p:txBody>
      </p:sp>
      <p:sp>
        <p:nvSpPr>
          <p:cNvPr id="8" name="TextBox 7">
            <a:extLst>
              <a:ext uri="{FF2B5EF4-FFF2-40B4-BE49-F238E27FC236}">
                <a16:creationId xmlns:a16="http://schemas.microsoft.com/office/drawing/2014/main" id="{E54EC59E-45E8-FA36-3022-F06441EE66FF}"/>
              </a:ext>
            </a:extLst>
          </p:cNvPr>
          <p:cNvSpPr txBox="1"/>
          <p:nvPr/>
        </p:nvSpPr>
        <p:spPr>
          <a:xfrm>
            <a:off x="6946232" y="3093297"/>
            <a:ext cx="3673642" cy="1754326"/>
          </a:xfrm>
          <a:prstGeom prst="rect">
            <a:avLst/>
          </a:prstGeom>
          <a:noFill/>
        </p:spPr>
        <p:txBody>
          <a:bodyPr wrap="square" rtlCol="0">
            <a:spAutoFit/>
          </a:bodyPr>
          <a:lstStyle/>
          <a:p>
            <a:r>
              <a:rPr lang="en-US" dirty="0">
                <a:solidFill>
                  <a:schemeClr val="accent1">
                    <a:lumMod val="50000"/>
                  </a:schemeClr>
                </a:solidFill>
                <a:latin typeface="Cooper Black" panose="0208090404030B020404" pitchFamily="18" charset="0"/>
              </a:rPr>
              <a:t>   SBAR</a:t>
            </a:r>
          </a:p>
          <a:p>
            <a:r>
              <a:rPr lang="en-US" dirty="0">
                <a:latin typeface="Cooper Black" panose="0208090404030B020404" pitchFamily="18" charset="0"/>
              </a:rPr>
              <a:t>Situation </a:t>
            </a:r>
          </a:p>
          <a:p>
            <a:r>
              <a:rPr lang="en-US" dirty="0">
                <a:latin typeface="Cooper Black" panose="0208090404030B020404" pitchFamily="18" charset="0"/>
              </a:rPr>
              <a:t>Background </a:t>
            </a:r>
          </a:p>
          <a:p>
            <a:r>
              <a:rPr lang="en-US" dirty="0">
                <a:latin typeface="Cooper Black" panose="0208090404030B020404" pitchFamily="18" charset="0"/>
              </a:rPr>
              <a:t>Assessment </a:t>
            </a:r>
          </a:p>
          <a:p>
            <a:r>
              <a:rPr lang="en-US" dirty="0">
                <a:latin typeface="Cooper Black" panose="0208090404030B020404" pitchFamily="18" charset="0"/>
              </a:rPr>
              <a:t>Recommendation</a:t>
            </a:r>
          </a:p>
          <a:p>
            <a:endParaRPr lang="en-US" dirty="0">
              <a:latin typeface="Cooper Black" panose="0208090404030B020404" pitchFamily="18" charset="0"/>
            </a:endParaRPr>
          </a:p>
        </p:txBody>
      </p:sp>
      <p:sp>
        <p:nvSpPr>
          <p:cNvPr id="9" name="TextBox 8">
            <a:extLst>
              <a:ext uri="{FF2B5EF4-FFF2-40B4-BE49-F238E27FC236}">
                <a16:creationId xmlns:a16="http://schemas.microsoft.com/office/drawing/2014/main" id="{0D9EC10D-DEE9-34F9-CF79-99ABAAC67084}"/>
              </a:ext>
            </a:extLst>
          </p:cNvPr>
          <p:cNvSpPr txBox="1"/>
          <p:nvPr/>
        </p:nvSpPr>
        <p:spPr>
          <a:xfrm>
            <a:off x="6946232" y="4847623"/>
            <a:ext cx="4407567" cy="1569660"/>
          </a:xfrm>
          <a:prstGeom prst="rect">
            <a:avLst/>
          </a:prstGeom>
          <a:noFill/>
        </p:spPr>
        <p:txBody>
          <a:bodyPr wrap="square" rtlCol="0">
            <a:spAutoFit/>
          </a:bodyPr>
          <a:lstStyle/>
          <a:p>
            <a:r>
              <a:rPr lang="en-US" sz="2400" dirty="0">
                <a:solidFill>
                  <a:schemeClr val="tx1">
                    <a:lumMod val="95000"/>
                    <a:lumOff val="5000"/>
                  </a:schemeClr>
                </a:solidFill>
                <a:latin typeface="Bodoni MT Black" panose="02070A03080606020203" pitchFamily="18" charset="0"/>
              </a:rPr>
              <a:t>OUTCOME</a:t>
            </a:r>
          </a:p>
          <a:p>
            <a:r>
              <a:rPr lang="en-US" sz="2400" dirty="0">
                <a:solidFill>
                  <a:schemeClr val="tx1">
                    <a:lumMod val="95000"/>
                    <a:lumOff val="5000"/>
                  </a:schemeClr>
                </a:solidFill>
                <a:latin typeface="Bodoni MT Black" panose="02070A03080606020203" pitchFamily="18" charset="0"/>
              </a:rPr>
              <a:t>✔ Faster treatment</a:t>
            </a:r>
          </a:p>
          <a:p>
            <a:r>
              <a:rPr lang="en-US" sz="2400" dirty="0">
                <a:solidFill>
                  <a:schemeClr val="tx1">
                    <a:lumMod val="95000"/>
                    <a:lumOff val="5000"/>
                  </a:schemeClr>
                </a:solidFill>
                <a:latin typeface="Bodoni MT Black" panose="02070A03080606020203" pitchFamily="18" charset="0"/>
              </a:rPr>
              <a:t>✔ Better teamwork</a:t>
            </a:r>
          </a:p>
          <a:p>
            <a:r>
              <a:rPr lang="en-US" sz="2400" dirty="0">
                <a:solidFill>
                  <a:schemeClr val="tx1">
                    <a:lumMod val="95000"/>
                    <a:lumOff val="5000"/>
                  </a:schemeClr>
                </a:solidFill>
                <a:latin typeface="Bodoni MT Black" panose="02070A03080606020203" pitchFamily="18" charset="0"/>
              </a:rPr>
              <a:t>✔ Improved patient safety</a:t>
            </a:r>
          </a:p>
        </p:txBody>
      </p:sp>
      <p:sp>
        <p:nvSpPr>
          <p:cNvPr id="10" name="TextBox 9">
            <a:extLst>
              <a:ext uri="{FF2B5EF4-FFF2-40B4-BE49-F238E27FC236}">
                <a16:creationId xmlns:a16="http://schemas.microsoft.com/office/drawing/2014/main" id="{CDB14B62-4DC7-8B33-2FC8-C8A395B631B5}"/>
              </a:ext>
            </a:extLst>
          </p:cNvPr>
          <p:cNvSpPr txBox="1"/>
          <p:nvPr/>
        </p:nvSpPr>
        <p:spPr>
          <a:xfrm>
            <a:off x="7860632" y="6492875"/>
            <a:ext cx="3914273" cy="253916"/>
          </a:xfrm>
          <a:prstGeom prst="rect">
            <a:avLst/>
          </a:prstGeom>
          <a:noFill/>
        </p:spPr>
        <p:txBody>
          <a:bodyPr wrap="square" rtlCol="0">
            <a:spAutoFit/>
          </a:bodyPr>
          <a:lstStyle/>
          <a:p>
            <a:r>
              <a:rPr lang="en-US" sz="1050" b="1" dirty="0"/>
              <a:t>Nursing and Midwifery Council, 2018</a:t>
            </a:r>
          </a:p>
        </p:txBody>
      </p:sp>
    </p:spTree>
    <p:extLst>
      <p:ext uri="{BB962C8B-B14F-4D97-AF65-F5344CB8AC3E}">
        <p14:creationId xmlns:p14="http://schemas.microsoft.com/office/powerpoint/2010/main" val="2441913114"/>
      </p:ext>
    </p:extLst>
  </p:cSld>
  <p:clrMapOvr>
    <a:masterClrMapping/>
  </p:clrMapOvr>
  <p:transition spd="slow">
    <p:cover/>
  </p:transition>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8000"/>
            <a:lum/>
            <a:extLst>
              <a:ext uri="{837473B0-CC2E-450A-ABE3-18F120FF3D39}">
                <a1611:picAttrSrcUrl xmlns:a1611="http://schemas.microsoft.com/office/drawing/2016/11/main" r:id="rId3"/>
              </a:ext>
            </a:extLst>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3C86E-39A5-6471-B141-712F9B01EAAD}"/>
              </a:ext>
            </a:extLst>
          </p:cNvPr>
          <p:cNvSpPr>
            <a:spLocks noGrp="1"/>
          </p:cNvSpPr>
          <p:nvPr>
            <p:ph type="title"/>
          </p:nvPr>
        </p:nvSpPr>
        <p:spPr>
          <a:xfrm>
            <a:off x="240632" y="-1443789"/>
            <a:ext cx="10299031" cy="1443789"/>
          </a:xfrm>
        </p:spPr>
        <p:txBody>
          <a:bodyPr/>
          <a:lstStyle/>
          <a:p>
            <a:r>
              <a:rPr lang="en-US" b="1" dirty="0">
                <a:latin typeface="Bodoni MT Black" panose="02070A03080606020203" pitchFamily="18" charset="0"/>
              </a:rPr>
              <a:t>                Personal Reflection</a:t>
            </a:r>
            <a:br>
              <a:rPr lang="en-US" b="1" dirty="0">
                <a:latin typeface="Bodoni MT Black" panose="02070A03080606020203" pitchFamily="18" charset="0"/>
              </a:rPr>
            </a:br>
            <a:endParaRPr lang="en-US" dirty="0">
              <a:latin typeface="Bodoni MT Black" panose="02070A03080606020203" pitchFamily="18" charset="0"/>
            </a:endParaRPr>
          </a:p>
        </p:txBody>
      </p:sp>
      <p:sp>
        <p:nvSpPr>
          <p:cNvPr id="3" name="Rectangle 2">
            <a:extLst>
              <a:ext uri="{FF2B5EF4-FFF2-40B4-BE49-F238E27FC236}">
                <a16:creationId xmlns:a16="http://schemas.microsoft.com/office/drawing/2014/main" id="{73D34CB5-F550-33EC-43AB-12A154139E63}"/>
              </a:ext>
            </a:extLst>
          </p:cNvPr>
          <p:cNvSpPr/>
          <p:nvPr/>
        </p:nvSpPr>
        <p:spPr>
          <a:xfrm>
            <a:off x="6416842" y="0"/>
            <a:ext cx="5775158" cy="6858000"/>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90CA447-09DC-75BF-B675-9696535EFBEC}"/>
              </a:ext>
            </a:extLst>
          </p:cNvPr>
          <p:cNvSpPr txBox="1"/>
          <p:nvPr/>
        </p:nvSpPr>
        <p:spPr>
          <a:xfrm>
            <a:off x="6416842" y="104961"/>
            <a:ext cx="5743071" cy="3046988"/>
          </a:xfrm>
          <a:prstGeom prst="rect">
            <a:avLst/>
          </a:prstGeom>
          <a:noFill/>
        </p:spPr>
        <p:txBody>
          <a:bodyPr wrap="square" rtlCol="0">
            <a:spAutoFit/>
          </a:bodyPr>
          <a:lstStyle/>
          <a:p>
            <a:r>
              <a:rPr lang="en-US" sz="2400" dirty="0">
                <a:latin typeface="Cooper Black" panose="0208090404030B020404" pitchFamily="18" charset="0"/>
              </a:rPr>
              <a:t>As a healthcare professional I will:</a:t>
            </a:r>
          </a:p>
          <a:p>
            <a:endParaRPr lang="en-US" sz="2400" dirty="0">
              <a:latin typeface="Cooper Black" panose="0208090404030B020404" pitchFamily="18" charset="0"/>
            </a:endParaRPr>
          </a:p>
          <a:p>
            <a:r>
              <a:rPr lang="en-US" sz="2400" dirty="0">
                <a:latin typeface="Cooper Black" panose="0208090404030B020404" pitchFamily="18" charset="0"/>
              </a:rPr>
              <a:t>- Listen actively </a:t>
            </a:r>
          </a:p>
          <a:p>
            <a:r>
              <a:rPr lang="en-US" sz="2400" dirty="0">
                <a:latin typeface="Cooper Black" panose="0208090404030B020404" pitchFamily="18" charset="0"/>
              </a:rPr>
              <a:t>- Show empathy </a:t>
            </a:r>
          </a:p>
          <a:p>
            <a:r>
              <a:rPr lang="en-US" sz="2400" dirty="0">
                <a:latin typeface="Cooper Black" panose="0208090404030B020404" pitchFamily="18" charset="0"/>
              </a:rPr>
              <a:t>- Respect confidentiality </a:t>
            </a:r>
          </a:p>
          <a:p>
            <a:r>
              <a:rPr lang="en-US" sz="2400" dirty="0">
                <a:latin typeface="Cooper Black" panose="0208090404030B020404" pitchFamily="18" charset="0"/>
              </a:rPr>
              <a:t>- Communicate clearly </a:t>
            </a:r>
          </a:p>
          <a:p>
            <a:r>
              <a:rPr lang="en-US" sz="2400" dirty="0">
                <a:latin typeface="Cooper Black" panose="0208090404030B020404" pitchFamily="18" charset="0"/>
              </a:rPr>
              <a:t>- Work collaboratively </a:t>
            </a:r>
          </a:p>
          <a:p>
            <a:r>
              <a:rPr lang="en-US" sz="2400" dirty="0">
                <a:latin typeface="Cooper Black" panose="0208090404030B020404" pitchFamily="18" charset="0"/>
              </a:rPr>
              <a:t>- Reflect and improve</a:t>
            </a:r>
          </a:p>
        </p:txBody>
      </p:sp>
    </p:spTree>
    <p:extLst>
      <p:ext uri="{BB962C8B-B14F-4D97-AF65-F5344CB8AC3E}">
        <p14:creationId xmlns:p14="http://schemas.microsoft.com/office/powerpoint/2010/main" val="1858193814"/>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994B2F9-7954-6A7E-FD80-49872295BE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7315200" cy="6756400"/>
          </a:xfrm>
          <a:prstGeom prst="rect">
            <a:avLst/>
          </a:prstGeom>
        </p:spPr>
      </p:pic>
      <p:sp>
        <p:nvSpPr>
          <p:cNvPr id="6" name="TextBox 5">
            <a:extLst>
              <a:ext uri="{FF2B5EF4-FFF2-40B4-BE49-F238E27FC236}">
                <a16:creationId xmlns:a16="http://schemas.microsoft.com/office/drawing/2014/main" id="{C1426999-FCEC-7887-5080-5BBC612D0CB2}"/>
              </a:ext>
            </a:extLst>
          </p:cNvPr>
          <p:cNvSpPr txBox="1"/>
          <p:nvPr/>
        </p:nvSpPr>
        <p:spPr>
          <a:xfrm>
            <a:off x="7477125" y="1304925"/>
            <a:ext cx="3248025" cy="584775"/>
          </a:xfrm>
          <a:prstGeom prst="rect">
            <a:avLst/>
          </a:prstGeom>
          <a:noFill/>
        </p:spPr>
        <p:txBody>
          <a:bodyPr wrap="square" rtlCol="0">
            <a:spAutoFit/>
          </a:bodyPr>
          <a:lstStyle/>
          <a:p>
            <a:r>
              <a:rPr lang="en-US" sz="3200" dirty="0">
                <a:solidFill>
                  <a:schemeClr val="accent1">
                    <a:lumMod val="50000"/>
                  </a:schemeClr>
                </a:solidFill>
                <a:latin typeface="Cooper Black" panose="0208090404030B020404" pitchFamily="18" charset="0"/>
              </a:rPr>
              <a:t>Conclusion</a:t>
            </a:r>
          </a:p>
        </p:txBody>
      </p:sp>
      <p:sp>
        <p:nvSpPr>
          <p:cNvPr id="7" name="TextBox 6">
            <a:extLst>
              <a:ext uri="{FF2B5EF4-FFF2-40B4-BE49-F238E27FC236}">
                <a16:creationId xmlns:a16="http://schemas.microsoft.com/office/drawing/2014/main" id="{A7850B55-65C6-3584-B69D-890E62970EE3}"/>
              </a:ext>
            </a:extLst>
          </p:cNvPr>
          <p:cNvSpPr txBox="1"/>
          <p:nvPr/>
        </p:nvSpPr>
        <p:spPr>
          <a:xfrm>
            <a:off x="7315201" y="2133600"/>
            <a:ext cx="4395536" cy="2677656"/>
          </a:xfrm>
          <a:prstGeom prst="rect">
            <a:avLst/>
          </a:prstGeom>
          <a:noFill/>
        </p:spPr>
        <p:txBody>
          <a:bodyPr wrap="square" rtlCol="0">
            <a:spAutoFit/>
          </a:bodyPr>
          <a:lstStyle/>
          <a:p>
            <a:r>
              <a:rPr lang="en-US" sz="2400" dirty="0">
                <a:solidFill>
                  <a:schemeClr val="accent1">
                    <a:lumMod val="50000"/>
                  </a:schemeClr>
                </a:solidFill>
                <a:latin typeface="Cooper Black" panose="0208090404030B020404" pitchFamily="18" charset="0"/>
              </a:rPr>
              <a:t>Communication</a:t>
            </a:r>
          </a:p>
          <a:p>
            <a:r>
              <a:rPr lang="en-US" sz="2400" dirty="0">
                <a:solidFill>
                  <a:schemeClr val="accent1">
                    <a:lumMod val="50000"/>
                  </a:schemeClr>
                </a:solidFill>
                <a:latin typeface="Cooper Black" panose="0208090404030B020404" pitchFamily="18" charset="0"/>
              </a:rPr>
              <a:t>✓ Improves patient safety</a:t>
            </a:r>
          </a:p>
          <a:p>
            <a:r>
              <a:rPr lang="en-US" sz="2400" dirty="0">
                <a:solidFill>
                  <a:schemeClr val="accent1">
                    <a:lumMod val="50000"/>
                  </a:schemeClr>
                </a:solidFill>
                <a:latin typeface="Cooper Black" panose="0208090404030B020404" pitchFamily="18" charset="0"/>
              </a:rPr>
              <a:t>✓ Reduces errors</a:t>
            </a:r>
          </a:p>
          <a:p>
            <a:r>
              <a:rPr lang="en-US" sz="2400" dirty="0">
                <a:solidFill>
                  <a:schemeClr val="accent1">
                    <a:lumMod val="50000"/>
                  </a:schemeClr>
                </a:solidFill>
                <a:latin typeface="Cooper Black" panose="0208090404030B020404" pitchFamily="18" charset="0"/>
              </a:rPr>
              <a:t>✓ Supports teamwork</a:t>
            </a:r>
          </a:p>
          <a:p>
            <a:r>
              <a:rPr lang="en-US" sz="2400" dirty="0">
                <a:solidFill>
                  <a:schemeClr val="accent1">
                    <a:lumMod val="50000"/>
                  </a:schemeClr>
                </a:solidFill>
                <a:latin typeface="Cooper Black" panose="0208090404030B020404" pitchFamily="18" charset="0"/>
              </a:rPr>
              <a:t>✓ Builds trust</a:t>
            </a:r>
          </a:p>
          <a:p>
            <a:r>
              <a:rPr lang="en-US" sz="2400" dirty="0">
                <a:solidFill>
                  <a:schemeClr val="accent1">
                    <a:lumMod val="50000"/>
                  </a:schemeClr>
                </a:solidFill>
                <a:latin typeface="Cooper Black" panose="0208090404030B020404" pitchFamily="18" charset="0"/>
              </a:rPr>
              <a:t>✓ Promotes person-</a:t>
            </a:r>
            <a:r>
              <a:rPr lang="en-US" sz="2400" dirty="0" err="1">
                <a:solidFill>
                  <a:schemeClr val="accent1">
                    <a:lumMod val="50000"/>
                  </a:schemeClr>
                </a:solidFill>
                <a:latin typeface="Cooper Black" panose="0208090404030B020404" pitchFamily="18" charset="0"/>
              </a:rPr>
              <a:t>centred</a:t>
            </a:r>
            <a:r>
              <a:rPr lang="en-US" sz="2400" dirty="0">
                <a:solidFill>
                  <a:schemeClr val="accent1">
                    <a:lumMod val="50000"/>
                  </a:schemeClr>
                </a:solidFill>
                <a:latin typeface="Cooper Black" panose="0208090404030B020404" pitchFamily="18" charset="0"/>
              </a:rPr>
              <a:t> care</a:t>
            </a:r>
          </a:p>
        </p:txBody>
      </p:sp>
      <p:sp>
        <p:nvSpPr>
          <p:cNvPr id="8" name="TextBox 7">
            <a:extLst>
              <a:ext uri="{FF2B5EF4-FFF2-40B4-BE49-F238E27FC236}">
                <a16:creationId xmlns:a16="http://schemas.microsoft.com/office/drawing/2014/main" id="{1232D4C1-46F8-ABA2-1FA9-36FFBB6D2ACB}"/>
              </a:ext>
            </a:extLst>
          </p:cNvPr>
          <p:cNvSpPr txBox="1"/>
          <p:nvPr/>
        </p:nvSpPr>
        <p:spPr>
          <a:xfrm>
            <a:off x="6898106" y="5131366"/>
            <a:ext cx="5229726" cy="707886"/>
          </a:xfrm>
          <a:prstGeom prst="rect">
            <a:avLst/>
          </a:prstGeom>
          <a:noFill/>
        </p:spPr>
        <p:txBody>
          <a:bodyPr wrap="square" rtlCol="0">
            <a:spAutoFit/>
          </a:bodyPr>
          <a:lstStyle/>
          <a:p>
            <a:r>
              <a:rPr lang="en-US" sz="2000" dirty="0">
                <a:solidFill>
                  <a:schemeClr val="accent1">
                    <a:lumMod val="75000"/>
                  </a:schemeClr>
                </a:solidFill>
                <a:latin typeface="Berlin Sans FB Demi" panose="020E0802020502020306" pitchFamily="34" charset="0"/>
              </a:rPr>
              <a:t>Thank You for listening </a:t>
            </a:r>
          </a:p>
          <a:p>
            <a:r>
              <a:rPr lang="en-US" sz="2000" dirty="0">
                <a:solidFill>
                  <a:schemeClr val="accent1">
                    <a:lumMod val="75000"/>
                  </a:schemeClr>
                </a:solidFill>
                <a:latin typeface="Berlin Sans FB Demi" panose="020E0802020502020306" pitchFamily="34" charset="0"/>
              </a:rPr>
              <a:t>Any Questions?</a:t>
            </a:r>
          </a:p>
        </p:txBody>
      </p:sp>
    </p:spTree>
    <p:extLst>
      <p:ext uri="{BB962C8B-B14F-4D97-AF65-F5344CB8AC3E}">
        <p14:creationId xmlns:p14="http://schemas.microsoft.com/office/powerpoint/2010/main" val="1431579553"/>
      </p:ext>
    </p:extLst>
  </p:cSld>
  <p:clrMapOvr>
    <a:masterClrMapping/>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7EA52-59D2-D58A-455E-5A0213B23E6E}"/>
              </a:ext>
            </a:extLst>
          </p:cNvPr>
          <p:cNvSpPr>
            <a:spLocks noGrp="1"/>
          </p:cNvSpPr>
          <p:nvPr>
            <p:ph type="title"/>
          </p:nvPr>
        </p:nvSpPr>
        <p:spPr>
          <a:xfrm>
            <a:off x="3461656" y="365126"/>
            <a:ext cx="4264091" cy="679904"/>
          </a:xfrm>
        </p:spPr>
        <p:txBody>
          <a:bodyPr>
            <a:normAutofit fontScale="90000"/>
          </a:bodyPr>
          <a:lstStyle/>
          <a:p>
            <a:r>
              <a:rPr lang="en-US" dirty="0">
                <a:latin typeface="Berlin Sans FB Demi" panose="020E0802020502020306" pitchFamily="34" charset="0"/>
              </a:rPr>
              <a:t>           References</a:t>
            </a:r>
          </a:p>
        </p:txBody>
      </p:sp>
      <p:pic>
        <p:nvPicPr>
          <p:cNvPr id="6" name="Content Placeholder 5">
            <a:extLst>
              <a:ext uri="{FF2B5EF4-FFF2-40B4-BE49-F238E27FC236}">
                <a16:creationId xmlns:a16="http://schemas.microsoft.com/office/drawing/2014/main" id="{B689479D-7B8A-F9D5-CFF7-285A5A941AFC}"/>
              </a:ext>
            </a:extLst>
          </p:cNvPr>
          <p:cNvPicPr>
            <a:picLocks noGrp="1" noChangeAspect="1"/>
          </p:cNvPicPr>
          <p:nvPr>
            <p:ph sz="half"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76199" y="923926"/>
            <a:ext cx="6019801" cy="5812970"/>
          </a:xfrm>
          <a:blipFill>
            <a:blip r:embed="rId2">
              <a:alphaModFix amt="90000"/>
              <a:extLst>
                <a:ext uri="{837473B0-CC2E-450A-ABE3-18F120FF3D39}">
                  <a1611:picAttrSrcUrl xmlns:a1611="http://schemas.microsoft.com/office/drawing/2016/11/main" r:id="rId3"/>
                </a:ext>
              </a:extLst>
            </a:blip>
            <a:stretch>
              <a:fillRect/>
            </a:stretch>
          </a:blipFill>
        </p:spPr>
      </p:pic>
      <p:pic>
        <p:nvPicPr>
          <p:cNvPr id="8" name="Content Placeholder 7">
            <a:extLst>
              <a:ext uri="{FF2B5EF4-FFF2-40B4-BE49-F238E27FC236}">
                <a16:creationId xmlns:a16="http://schemas.microsoft.com/office/drawing/2014/main" id="{C2A96A46-6883-BC00-996F-707771929BAC}"/>
              </a:ext>
            </a:extLst>
          </p:cNvPr>
          <p:cNvPicPr>
            <a:picLocks noGrp="1" noChangeAspect="1"/>
          </p:cNvPicPr>
          <p:nvPr>
            <p:ph sz="half" idx="2"/>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096000" y="1045030"/>
            <a:ext cx="6096000" cy="5934074"/>
          </a:xfrm>
        </p:spPr>
      </p:pic>
      <p:sp>
        <p:nvSpPr>
          <p:cNvPr id="10" name="TextBox 9">
            <a:extLst>
              <a:ext uri="{FF2B5EF4-FFF2-40B4-BE49-F238E27FC236}">
                <a16:creationId xmlns:a16="http://schemas.microsoft.com/office/drawing/2014/main" id="{DF23FAA4-AFF4-750A-8A8E-D30D729313FD}"/>
              </a:ext>
            </a:extLst>
          </p:cNvPr>
          <p:cNvSpPr txBox="1"/>
          <p:nvPr/>
        </p:nvSpPr>
        <p:spPr>
          <a:xfrm>
            <a:off x="76199" y="923926"/>
            <a:ext cx="6019801" cy="5934074"/>
          </a:xfrm>
          <a:prstGeom prst="rect">
            <a:avLst/>
          </a:prstGeom>
          <a:noFill/>
        </p:spPr>
        <p:txBody>
          <a:bodyPr wrap="square">
            <a:spAutoFit/>
          </a:bodyPr>
          <a:lstStyle/>
          <a:p>
            <a:pPr rtl="0">
              <a:buNone/>
            </a:pPr>
            <a:r>
              <a:rPr lang="en-US" sz="1800" b="0" i="0" u="none" strike="noStrike" dirty="0">
                <a:solidFill>
                  <a:srgbClr val="000000"/>
                </a:solidFill>
                <a:effectLst/>
                <a:latin typeface="Arial" panose="020B0604020202020204" pitchFamily="34" charset="0"/>
              </a:rPr>
              <a:t>Health and Care Professions Council (2024) </a:t>
            </a:r>
            <a:r>
              <a:rPr lang="en-US" sz="1800" b="0" i="1" u="none" strike="noStrike" dirty="0">
                <a:solidFill>
                  <a:srgbClr val="000000"/>
                </a:solidFill>
                <a:effectLst/>
                <a:latin typeface="Arial" panose="020B0604020202020204" pitchFamily="34" charset="0"/>
              </a:rPr>
              <a:t>Standards of conduct, performance and ethics</a:t>
            </a:r>
            <a:r>
              <a:rPr lang="en-US" sz="1800" b="0" i="0" u="none" strike="noStrike" dirty="0">
                <a:solidFill>
                  <a:srgbClr val="000000"/>
                </a:solidFill>
                <a:effectLst/>
                <a:latin typeface="Arial" panose="020B0604020202020204" pitchFamily="34" charset="0"/>
              </a:rPr>
              <a:t>. Available at:</a:t>
            </a:r>
            <a:r>
              <a:rPr lang="en-US" sz="1800" b="0" i="0" u="none" strike="noStrike" dirty="0">
                <a:solidFill>
                  <a:srgbClr val="000000"/>
                </a:solidFill>
                <a:effectLst/>
                <a:latin typeface="Arial" panose="020B0604020202020204" pitchFamily="34" charset="0"/>
                <a:hlinkClick r:id="rId6"/>
              </a:rPr>
              <a:t> </a:t>
            </a:r>
            <a:r>
              <a:rPr lang="en-US" sz="1800" b="0" i="0" u="sng" strike="noStrike" dirty="0">
                <a:solidFill>
                  <a:srgbClr val="1155CC"/>
                </a:solidFill>
                <a:effectLst/>
                <a:latin typeface="Arial" panose="020B0604020202020204" pitchFamily="34" charset="0"/>
                <a:hlinkClick r:id="rId6"/>
              </a:rPr>
              <a:t>https://www.hcpc-uk.org</a:t>
            </a:r>
            <a:r>
              <a:rPr lang="en-US" sz="1800" b="0" i="0" u="none" strike="noStrike" dirty="0">
                <a:solidFill>
                  <a:srgbClr val="000000"/>
                </a:solidFill>
                <a:effectLst/>
                <a:latin typeface="Arial" panose="020B0604020202020204" pitchFamily="34" charset="0"/>
              </a:rPr>
              <a:t> (Accessed: 15 July 2026).</a:t>
            </a:r>
            <a:endParaRPr lang="en-US" b="0" dirty="0">
              <a:effectLst/>
            </a:endParaRPr>
          </a:p>
          <a:p>
            <a:pPr>
              <a:buNone/>
            </a:pPr>
            <a:br>
              <a:rPr lang="en-US" b="0" dirty="0">
                <a:effectLst/>
              </a:rPr>
            </a:br>
            <a:endParaRPr lang="en-US" b="0" dirty="0">
              <a:effectLst/>
            </a:endParaRPr>
          </a:p>
          <a:p>
            <a:pPr rtl="0">
              <a:buNone/>
            </a:pPr>
            <a:r>
              <a:rPr lang="en-US" sz="1800" b="0" i="0" u="none" strike="noStrike" dirty="0">
                <a:solidFill>
                  <a:srgbClr val="000000"/>
                </a:solidFill>
                <a:effectLst/>
                <a:latin typeface="Arial" panose="020B0604020202020204" pitchFamily="34" charset="0"/>
              </a:rPr>
              <a:t>NHS England (2023) </a:t>
            </a:r>
            <a:r>
              <a:rPr lang="en-US" sz="1800" b="0" i="1" u="none" strike="noStrike" dirty="0">
                <a:solidFill>
                  <a:srgbClr val="000000"/>
                </a:solidFill>
                <a:effectLst/>
                <a:latin typeface="Arial" panose="020B0604020202020204" pitchFamily="34" charset="0"/>
              </a:rPr>
              <a:t>SBAR communication tool</a:t>
            </a:r>
            <a:r>
              <a:rPr lang="en-US" sz="1800" b="0" i="0" u="none" strike="noStrike" dirty="0">
                <a:solidFill>
                  <a:srgbClr val="000000"/>
                </a:solidFill>
                <a:effectLst/>
                <a:latin typeface="Arial" panose="020B0604020202020204" pitchFamily="34" charset="0"/>
              </a:rPr>
              <a:t>. Available at:</a:t>
            </a:r>
            <a:r>
              <a:rPr lang="en-US" sz="1800" b="0" i="0" u="none" strike="noStrike" dirty="0">
                <a:solidFill>
                  <a:srgbClr val="000000"/>
                </a:solidFill>
                <a:effectLst/>
                <a:latin typeface="Arial" panose="020B0604020202020204" pitchFamily="34" charset="0"/>
                <a:hlinkClick r:id="rId7"/>
              </a:rPr>
              <a:t> </a:t>
            </a:r>
            <a:r>
              <a:rPr lang="en-US" sz="1800" b="0" i="0" u="sng" strike="noStrike" dirty="0">
                <a:solidFill>
                  <a:srgbClr val="1155CC"/>
                </a:solidFill>
                <a:effectLst/>
                <a:latin typeface="Arial" panose="020B0604020202020204" pitchFamily="34" charset="0"/>
                <a:hlinkClick r:id="rId7"/>
              </a:rPr>
              <a:t>https://www.england.nhs.uk</a:t>
            </a:r>
            <a:r>
              <a:rPr lang="en-US" sz="1800" b="0" i="0" u="none" strike="noStrike" dirty="0">
                <a:solidFill>
                  <a:srgbClr val="000000"/>
                </a:solidFill>
                <a:effectLst/>
                <a:latin typeface="Arial" panose="020B0604020202020204" pitchFamily="34" charset="0"/>
              </a:rPr>
              <a:t> (Accessed: 15 July 2026).</a:t>
            </a:r>
            <a:endParaRPr lang="en-US" b="0" dirty="0">
              <a:effectLst/>
            </a:endParaRPr>
          </a:p>
          <a:p>
            <a:pPr>
              <a:buNone/>
            </a:pPr>
            <a:br>
              <a:rPr lang="en-US" b="0" dirty="0">
                <a:effectLst/>
              </a:rPr>
            </a:br>
            <a:endParaRPr lang="en-US" b="0" dirty="0">
              <a:effectLst/>
            </a:endParaRPr>
          </a:p>
          <a:p>
            <a:pPr rtl="0">
              <a:buNone/>
            </a:pPr>
            <a:r>
              <a:rPr lang="en-US" sz="1800" b="0" i="0" u="none" strike="noStrike" dirty="0">
                <a:solidFill>
                  <a:srgbClr val="000000"/>
                </a:solidFill>
                <a:effectLst/>
                <a:latin typeface="Arial" panose="020B0604020202020204" pitchFamily="34" charset="0"/>
              </a:rPr>
              <a:t>Nursing and Midwifery Council (2018) </a:t>
            </a:r>
            <a:r>
              <a:rPr lang="en-US" sz="1800" b="0" i="1" u="none" strike="noStrike" dirty="0">
                <a:solidFill>
                  <a:srgbClr val="000000"/>
                </a:solidFill>
                <a:effectLst/>
                <a:latin typeface="Arial" panose="020B0604020202020204" pitchFamily="34" charset="0"/>
              </a:rPr>
              <a:t>The Code: Professional standards of practice and </a:t>
            </a:r>
            <a:r>
              <a:rPr lang="en-US" sz="1800" b="0" i="1" u="none" strike="noStrike" dirty="0" err="1">
                <a:solidFill>
                  <a:srgbClr val="000000"/>
                </a:solidFill>
                <a:effectLst/>
                <a:latin typeface="Arial" panose="020B0604020202020204" pitchFamily="34" charset="0"/>
              </a:rPr>
              <a:t>behaviour</a:t>
            </a:r>
            <a:r>
              <a:rPr lang="en-US" sz="1800" b="0" i="1" u="none" strike="noStrike" dirty="0">
                <a:solidFill>
                  <a:srgbClr val="000000"/>
                </a:solidFill>
                <a:effectLst/>
                <a:latin typeface="Arial" panose="020B0604020202020204" pitchFamily="34" charset="0"/>
              </a:rPr>
              <a:t> for nurses, midwives and nursing associates</a:t>
            </a:r>
            <a:r>
              <a:rPr lang="en-US" sz="1800" b="0" i="0" u="none" strike="noStrike" dirty="0">
                <a:solidFill>
                  <a:srgbClr val="000000"/>
                </a:solidFill>
                <a:effectLst/>
                <a:latin typeface="Arial" panose="020B0604020202020204" pitchFamily="34" charset="0"/>
              </a:rPr>
              <a:t>. Available at:</a:t>
            </a:r>
            <a:r>
              <a:rPr lang="en-US" sz="1800" b="0" i="0" u="none" strike="noStrike" dirty="0">
                <a:solidFill>
                  <a:srgbClr val="000000"/>
                </a:solidFill>
                <a:effectLst/>
                <a:latin typeface="Arial" panose="020B0604020202020204" pitchFamily="34" charset="0"/>
                <a:hlinkClick r:id="rId8"/>
              </a:rPr>
              <a:t> </a:t>
            </a:r>
            <a:r>
              <a:rPr lang="en-US" sz="1800" b="0" i="0" u="sng" strike="noStrike" dirty="0">
                <a:solidFill>
                  <a:srgbClr val="1155CC"/>
                </a:solidFill>
                <a:effectLst/>
                <a:latin typeface="Arial" panose="020B0604020202020204" pitchFamily="34" charset="0"/>
                <a:hlinkClick r:id="rId8"/>
              </a:rPr>
              <a:t>https://www.nmc.org.uk</a:t>
            </a:r>
            <a:r>
              <a:rPr lang="en-US" sz="1800" b="0" i="0" u="none" strike="noStrike" dirty="0">
                <a:solidFill>
                  <a:srgbClr val="000000"/>
                </a:solidFill>
                <a:effectLst/>
                <a:latin typeface="Arial" panose="020B0604020202020204" pitchFamily="34" charset="0"/>
              </a:rPr>
              <a:t> (Accessed: 15 July 2026).</a:t>
            </a:r>
            <a:endParaRPr lang="en-US" b="0" dirty="0">
              <a:effectLst/>
            </a:endParaRPr>
          </a:p>
          <a:p>
            <a:pPr>
              <a:buNone/>
            </a:pPr>
            <a:br>
              <a:rPr lang="en-US" b="0" dirty="0">
                <a:effectLst/>
              </a:rPr>
            </a:br>
            <a:endParaRPr lang="en-US" b="0" dirty="0">
              <a:effectLst/>
            </a:endParaRPr>
          </a:p>
          <a:p>
            <a:pPr rtl="0">
              <a:buNone/>
            </a:pPr>
            <a:r>
              <a:rPr lang="en-US" sz="1800" b="0" i="0" u="none" strike="noStrike" dirty="0">
                <a:solidFill>
                  <a:srgbClr val="000000"/>
                </a:solidFill>
                <a:effectLst/>
                <a:latin typeface="Arial" panose="020B0604020202020204" pitchFamily="34" charset="0"/>
              </a:rPr>
              <a:t>World Health Organization (2021) </a:t>
            </a:r>
            <a:r>
              <a:rPr lang="en-US" sz="1800" b="0" i="1" u="none" strike="noStrike" dirty="0">
                <a:solidFill>
                  <a:srgbClr val="000000"/>
                </a:solidFill>
                <a:effectLst/>
                <a:latin typeface="Arial" panose="020B0604020202020204" pitchFamily="34" charset="0"/>
              </a:rPr>
              <a:t>Global Patient Safety Action Plan 2021–2030</a:t>
            </a:r>
            <a:r>
              <a:rPr lang="en-US" sz="1800" b="0" i="0" u="none" strike="noStrike" dirty="0">
                <a:solidFill>
                  <a:srgbClr val="000000"/>
                </a:solidFill>
                <a:effectLst/>
                <a:latin typeface="Arial" panose="020B0604020202020204" pitchFamily="34" charset="0"/>
              </a:rPr>
              <a:t>. Available at:</a:t>
            </a:r>
            <a:r>
              <a:rPr lang="en-US" sz="1800" b="0" i="0" u="none" strike="noStrike" dirty="0">
                <a:solidFill>
                  <a:srgbClr val="000000"/>
                </a:solidFill>
                <a:effectLst/>
                <a:latin typeface="Arial" panose="020B0604020202020204" pitchFamily="34" charset="0"/>
                <a:hlinkClick r:id="rId9"/>
              </a:rPr>
              <a:t> </a:t>
            </a:r>
            <a:r>
              <a:rPr lang="en-US" sz="1800" b="0" i="0" u="sng" strike="noStrike" dirty="0">
                <a:solidFill>
                  <a:srgbClr val="1155CC"/>
                </a:solidFill>
                <a:effectLst/>
                <a:latin typeface="Arial" panose="020B0604020202020204" pitchFamily="34" charset="0"/>
                <a:hlinkClick r:id="rId9"/>
              </a:rPr>
              <a:t>https://www.who.int</a:t>
            </a:r>
            <a:r>
              <a:rPr lang="en-US" sz="1800" b="0" i="0" u="none" strike="noStrike" dirty="0">
                <a:solidFill>
                  <a:srgbClr val="000000"/>
                </a:solidFill>
                <a:effectLst/>
                <a:latin typeface="Arial" panose="020B0604020202020204" pitchFamily="34" charset="0"/>
              </a:rPr>
              <a:t> (Accessed: 15 July 2026).</a:t>
            </a:r>
            <a:endParaRPr lang="en-US" b="0" dirty="0">
              <a:effectLst/>
            </a:endParaRPr>
          </a:p>
          <a:p>
            <a:pPr>
              <a:buNone/>
            </a:pPr>
            <a:br>
              <a:rPr lang="en-US" dirty="0"/>
            </a:br>
            <a:endParaRPr lang="en-US" dirty="0"/>
          </a:p>
        </p:txBody>
      </p:sp>
      <p:sp>
        <p:nvSpPr>
          <p:cNvPr id="12" name="TextBox 11">
            <a:extLst>
              <a:ext uri="{FF2B5EF4-FFF2-40B4-BE49-F238E27FC236}">
                <a16:creationId xmlns:a16="http://schemas.microsoft.com/office/drawing/2014/main" id="{0A080E39-AF13-270D-8531-C702B2CF6DA5}"/>
              </a:ext>
            </a:extLst>
          </p:cNvPr>
          <p:cNvSpPr txBox="1"/>
          <p:nvPr/>
        </p:nvSpPr>
        <p:spPr>
          <a:xfrm>
            <a:off x="6095999" y="1015047"/>
            <a:ext cx="6096001" cy="6401753"/>
          </a:xfrm>
          <a:prstGeom prst="rect">
            <a:avLst/>
          </a:prstGeom>
          <a:noFill/>
        </p:spPr>
        <p:txBody>
          <a:bodyPr wrap="square">
            <a:spAutoFit/>
          </a:bodyPr>
          <a:lstStyle/>
          <a:p>
            <a:pPr rtl="0">
              <a:spcBef>
                <a:spcPts val="1200"/>
              </a:spcBef>
              <a:spcAft>
                <a:spcPts val="1200"/>
              </a:spcAft>
              <a:buNone/>
            </a:pPr>
            <a:r>
              <a:rPr lang="en-US" sz="1800" b="1" i="0" u="none" strike="noStrike" dirty="0">
                <a:solidFill>
                  <a:srgbClr val="000000"/>
                </a:solidFill>
                <a:effectLst/>
                <a:latin typeface="Arial" panose="020B0604020202020204" pitchFamily="34" charset="0"/>
              </a:rPr>
              <a:t>Nursing and Midwifery Council (2018)</a:t>
            </a:r>
            <a:r>
              <a:rPr lang="en-US" sz="1800" b="0" i="0" u="none" strike="noStrike" dirty="0">
                <a:solidFill>
                  <a:srgbClr val="000000"/>
                </a:solidFill>
                <a:effectLst/>
                <a:latin typeface="Arial" panose="020B0604020202020204" pitchFamily="34" charset="0"/>
              </a:rPr>
              <a:t> </a:t>
            </a:r>
            <a:r>
              <a:rPr lang="en-US" sz="1800" b="0" i="1" u="none" strike="noStrike" dirty="0">
                <a:solidFill>
                  <a:srgbClr val="000000"/>
                </a:solidFill>
                <a:effectLst/>
                <a:latin typeface="Arial" panose="020B0604020202020204" pitchFamily="34" charset="0"/>
              </a:rPr>
              <a:t>The Code: Professional standards of practice and </a:t>
            </a:r>
            <a:r>
              <a:rPr lang="en-US" sz="1800" b="0" i="1" u="none" strike="noStrike" dirty="0" err="1">
                <a:solidFill>
                  <a:srgbClr val="000000"/>
                </a:solidFill>
                <a:effectLst/>
                <a:latin typeface="Arial" panose="020B0604020202020204" pitchFamily="34" charset="0"/>
              </a:rPr>
              <a:t>behaviour</a:t>
            </a:r>
            <a:r>
              <a:rPr lang="en-US" sz="1800" b="0" i="1" u="none" strike="noStrike" dirty="0">
                <a:solidFill>
                  <a:srgbClr val="000000"/>
                </a:solidFill>
                <a:effectLst/>
                <a:latin typeface="Arial" panose="020B0604020202020204" pitchFamily="34" charset="0"/>
              </a:rPr>
              <a:t> for nurses, midwives and nursing associates</a:t>
            </a:r>
            <a:r>
              <a:rPr lang="en-US" sz="1800" b="0" i="0" u="none" strike="noStrike" dirty="0">
                <a:solidFill>
                  <a:srgbClr val="000000"/>
                </a:solidFill>
                <a:effectLst/>
                <a:latin typeface="Arial" panose="020B0604020202020204" pitchFamily="34" charset="0"/>
              </a:rPr>
              <a:t>. London: Nursing and Midwifery Council. Available at:</a:t>
            </a:r>
            <a:r>
              <a:rPr lang="en-US" sz="1800" b="0" i="0" u="none" strike="noStrike" dirty="0">
                <a:solidFill>
                  <a:srgbClr val="000000"/>
                </a:solidFill>
                <a:effectLst/>
                <a:latin typeface="Arial" panose="020B0604020202020204" pitchFamily="34" charset="0"/>
                <a:hlinkClick r:id="rId10"/>
              </a:rPr>
              <a:t> </a:t>
            </a:r>
            <a:r>
              <a:rPr lang="en-US" sz="1800" b="0" i="0" u="sng" strike="noStrike" dirty="0">
                <a:solidFill>
                  <a:srgbClr val="1155CC"/>
                </a:solidFill>
                <a:effectLst/>
                <a:latin typeface="Arial" panose="020B0604020202020204" pitchFamily="34" charset="0"/>
                <a:hlinkClick r:id="rId10"/>
              </a:rPr>
              <a:t>https://www.nmc.org.uk/standards/code/</a:t>
            </a:r>
            <a:r>
              <a:rPr lang="en-US" sz="1800" b="0" i="0" u="none" strike="noStrike" dirty="0">
                <a:solidFill>
                  <a:srgbClr val="000000"/>
                </a:solidFill>
                <a:effectLst/>
                <a:latin typeface="Arial" panose="020B0604020202020204" pitchFamily="34" charset="0"/>
              </a:rPr>
              <a:t> (Accessed: 15 July 2026).</a:t>
            </a:r>
            <a:endParaRPr lang="en-US" b="0" dirty="0">
              <a:effectLst/>
            </a:endParaRPr>
          </a:p>
          <a:p>
            <a:pPr rtl="0">
              <a:spcBef>
                <a:spcPts val="1200"/>
              </a:spcBef>
              <a:spcAft>
                <a:spcPts val="1200"/>
              </a:spcAft>
              <a:buNone/>
            </a:pPr>
            <a:r>
              <a:rPr lang="en-US" sz="1800" b="1" i="0" u="none" strike="noStrike" dirty="0">
                <a:solidFill>
                  <a:srgbClr val="000000"/>
                </a:solidFill>
                <a:effectLst/>
                <a:latin typeface="Arial" panose="020B0604020202020204" pitchFamily="34" charset="0"/>
              </a:rPr>
              <a:t>World Health Organization (2021)</a:t>
            </a:r>
            <a:r>
              <a:rPr lang="en-US" sz="1800" b="0" i="0" u="none" strike="noStrike" dirty="0">
                <a:solidFill>
                  <a:srgbClr val="000000"/>
                </a:solidFill>
                <a:effectLst/>
                <a:latin typeface="Arial" panose="020B0604020202020204" pitchFamily="34" charset="0"/>
              </a:rPr>
              <a:t> </a:t>
            </a:r>
            <a:r>
              <a:rPr lang="en-US" sz="1800" b="0" i="1" u="none" strike="noStrike" dirty="0">
                <a:solidFill>
                  <a:srgbClr val="000000"/>
                </a:solidFill>
                <a:effectLst/>
                <a:latin typeface="Arial" panose="020B0604020202020204" pitchFamily="34" charset="0"/>
              </a:rPr>
              <a:t>Global Patient Safety Action Plan 2021–2030: Towards eliminating avoidable harm in health care</a:t>
            </a:r>
            <a:r>
              <a:rPr lang="en-US" sz="1800" b="0" i="0" u="none" strike="noStrike" dirty="0">
                <a:solidFill>
                  <a:srgbClr val="000000"/>
                </a:solidFill>
                <a:effectLst/>
                <a:latin typeface="Arial" panose="020B0604020202020204" pitchFamily="34" charset="0"/>
              </a:rPr>
              <a:t>. Geneva: World Health Organization. Available at:</a:t>
            </a:r>
            <a:r>
              <a:rPr lang="en-US" sz="1800" b="0" i="0" u="none" strike="noStrike" dirty="0">
                <a:solidFill>
                  <a:srgbClr val="000000"/>
                </a:solidFill>
                <a:effectLst/>
                <a:latin typeface="Arial" panose="020B0604020202020204" pitchFamily="34" charset="0"/>
                <a:hlinkClick r:id="rId11"/>
              </a:rPr>
              <a:t> </a:t>
            </a:r>
            <a:r>
              <a:rPr lang="en-US" sz="1800" b="0" i="0" u="sng" strike="noStrike" dirty="0">
                <a:solidFill>
                  <a:srgbClr val="1155CC"/>
                </a:solidFill>
                <a:effectLst/>
                <a:latin typeface="Arial" panose="020B0604020202020204" pitchFamily="34" charset="0"/>
                <a:hlinkClick r:id="rId11"/>
              </a:rPr>
              <a:t>https://www.who.int/publications/i/item/9789240032705</a:t>
            </a:r>
            <a:r>
              <a:rPr lang="en-US" sz="1800" b="0" i="0" u="none" strike="noStrike" dirty="0">
                <a:solidFill>
                  <a:srgbClr val="000000"/>
                </a:solidFill>
                <a:effectLst/>
                <a:latin typeface="Arial" panose="020B0604020202020204" pitchFamily="34" charset="0"/>
              </a:rPr>
              <a:t> (Accessed: 15 July 2026).</a:t>
            </a:r>
            <a:endParaRPr lang="en-US" b="0" dirty="0">
              <a:effectLst/>
            </a:endParaRPr>
          </a:p>
          <a:p>
            <a:pPr rtl="0">
              <a:spcBef>
                <a:spcPts val="1200"/>
              </a:spcBef>
              <a:spcAft>
                <a:spcPts val="1200"/>
              </a:spcAft>
              <a:buNone/>
            </a:pPr>
            <a:r>
              <a:rPr lang="en-US" sz="1800" b="1" i="0" u="none" strike="noStrike" dirty="0">
                <a:solidFill>
                  <a:srgbClr val="000000"/>
                </a:solidFill>
                <a:effectLst/>
                <a:latin typeface="Arial" panose="020B0604020202020204" pitchFamily="34" charset="0"/>
              </a:rPr>
              <a:t>Nursing and Midwifery Council (2018)</a:t>
            </a:r>
            <a:r>
              <a:rPr lang="en-US" sz="1800" b="0" i="0" u="none" strike="noStrike" dirty="0">
                <a:solidFill>
                  <a:srgbClr val="000000"/>
                </a:solidFill>
                <a:effectLst/>
                <a:latin typeface="Arial" panose="020B0604020202020204" pitchFamily="34" charset="0"/>
              </a:rPr>
              <a:t> </a:t>
            </a:r>
            <a:r>
              <a:rPr lang="en-US" sz="1800" b="0" i="1" u="none" strike="noStrike" dirty="0">
                <a:solidFill>
                  <a:srgbClr val="000000"/>
                </a:solidFill>
                <a:effectLst/>
                <a:latin typeface="Arial" panose="020B0604020202020204" pitchFamily="34" charset="0"/>
              </a:rPr>
              <a:t>The Code: Professional standards of practice and </a:t>
            </a:r>
            <a:r>
              <a:rPr lang="en-US" sz="1800" b="0" i="1" u="none" strike="noStrike" dirty="0" err="1">
                <a:solidFill>
                  <a:srgbClr val="000000"/>
                </a:solidFill>
                <a:effectLst/>
                <a:latin typeface="Arial" panose="020B0604020202020204" pitchFamily="34" charset="0"/>
              </a:rPr>
              <a:t>behaviour</a:t>
            </a:r>
            <a:r>
              <a:rPr lang="en-US" sz="1800" b="0" i="1" u="none" strike="noStrike" dirty="0">
                <a:solidFill>
                  <a:srgbClr val="000000"/>
                </a:solidFill>
                <a:effectLst/>
                <a:latin typeface="Arial" panose="020B0604020202020204" pitchFamily="34" charset="0"/>
              </a:rPr>
              <a:t> for nurses, midwives and nursing associates</a:t>
            </a:r>
            <a:r>
              <a:rPr lang="en-US" sz="1800" b="0" i="0" u="none" strike="noStrike" dirty="0">
                <a:solidFill>
                  <a:srgbClr val="000000"/>
                </a:solidFill>
                <a:effectLst/>
                <a:latin typeface="Arial" panose="020B0604020202020204" pitchFamily="34" charset="0"/>
              </a:rPr>
              <a:t>. London: Nursing and Midwifery Council. Available at:</a:t>
            </a:r>
            <a:r>
              <a:rPr lang="en-US" sz="1800" b="0" i="0" u="none" strike="noStrike" dirty="0">
                <a:solidFill>
                  <a:srgbClr val="000000"/>
                </a:solidFill>
                <a:effectLst/>
                <a:latin typeface="Arial" panose="020B0604020202020204" pitchFamily="34" charset="0"/>
                <a:hlinkClick r:id="rId10"/>
              </a:rPr>
              <a:t> </a:t>
            </a:r>
            <a:r>
              <a:rPr lang="en-US" sz="1800" b="0" i="0" u="sng" strike="noStrike" dirty="0">
                <a:solidFill>
                  <a:srgbClr val="1155CC"/>
                </a:solidFill>
                <a:effectLst/>
                <a:latin typeface="Arial" panose="020B0604020202020204" pitchFamily="34" charset="0"/>
                <a:hlinkClick r:id="rId10"/>
              </a:rPr>
              <a:t>https://www.nmc.org.uk/standards/code/</a:t>
            </a:r>
            <a:r>
              <a:rPr lang="en-US" sz="1800" b="0" i="0" u="none" strike="noStrike" dirty="0">
                <a:solidFill>
                  <a:srgbClr val="000000"/>
                </a:solidFill>
                <a:effectLst/>
                <a:latin typeface="Arial" panose="020B0604020202020204" pitchFamily="34" charset="0"/>
              </a:rPr>
              <a:t> (Accessed: 15 July 2026). </a:t>
            </a:r>
            <a:endParaRPr lang="en-US" b="0" dirty="0">
              <a:effectLst/>
            </a:endParaRPr>
          </a:p>
          <a:p>
            <a:pPr>
              <a:buNone/>
            </a:pPr>
            <a:br>
              <a:rPr lang="en-US" dirty="0"/>
            </a:br>
            <a:endParaRPr lang="en-US" dirty="0"/>
          </a:p>
        </p:txBody>
      </p:sp>
    </p:spTree>
    <p:extLst>
      <p:ext uri="{BB962C8B-B14F-4D97-AF65-F5344CB8AC3E}">
        <p14:creationId xmlns:p14="http://schemas.microsoft.com/office/powerpoint/2010/main" val="3748637289"/>
      </p:ext>
    </p:extLst>
  </p:cSld>
  <p:clrMapOvr>
    <a:masterClrMapping/>
  </p:clrMapOvr>
  <p:transition spd="med">
    <p:pull/>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287</TotalTime>
  <Words>636</Words>
  <Application>Microsoft Office PowerPoint</Application>
  <PresentationFormat>Widescreen</PresentationFormat>
  <Paragraphs>81</Paragraphs>
  <Slides>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8</vt:i4>
      </vt:variant>
    </vt:vector>
  </HeadingPairs>
  <TitlesOfParts>
    <vt:vector size="17" baseType="lpstr">
      <vt:lpstr>Arial</vt:lpstr>
      <vt:lpstr>Arial Black</vt:lpstr>
      <vt:lpstr>Berlin Sans FB Demi</vt:lpstr>
      <vt:lpstr>Bodoni MT Black</vt:lpstr>
      <vt:lpstr>Calibri</vt:lpstr>
      <vt:lpstr>Calibri Light</vt:lpstr>
      <vt:lpstr>Cooper Black</vt:lpstr>
      <vt:lpstr>Times New Roman</vt:lpstr>
      <vt:lpstr>Office Theme</vt:lpstr>
      <vt:lpstr>PowerPoint Presentation</vt:lpstr>
      <vt:lpstr>PowerPoint Presentation</vt:lpstr>
      <vt:lpstr>PowerPoint Presentation</vt:lpstr>
      <vt:lpstr>PowerPoint Presentation</vt:lpstr>
      <vt:lpstr>           Practical Example</vt:lpstr>
      <vt:lpstr>                Personal Reflection </vt:lpstr>
      <vt:lpstr>PowerPoint Presentation</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abiodun adenuga</dc:creator>
  <cp:lastModifiedBy>abiodun adenuga</cp:lastModifiedBy>
  <cp:revision>2</cp:revision>
  <dcterms:created xsi:type="dcterms:W3CDTF">2026-07-15T04:04:49Z</dcterms:created>
  <dcterms:modified xsi:type="dcterms:W3CDTF">2026-07-16T18:06:34Z</dcterms:modified>
</cp:coreProperties>
</file>