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3"/>
  </p:notesMasterIdLst>
  <p:sldIdLst>
    <p:sldId id="256" r:id="rId5"/>
    <p:sldId id="281" r:id="rId6"/>
    <p:sldId id="529" r:id="rId7"/>
    <p:sldId id="491" r:id="rId8"/>
    <p:sldId id="541" r:id="rId9"/>
    <p:sldId id="540" r:id="rId10"/>
    <p:sldId id="542" r:id="rId11"/>
    <p:sldId id="530" r:id="rId12"/>
    <p:sldId id="492" r:id="rId13"/>
    <p:sldId id="497" r:id="rId14"/>
    <p:sldId id="543" r:id="rId15"/>
    <p:sldId id="544" r:id="rId16"/>
    <p:sldId id="527" r:id="rId17"/>
    <p:sldId id="531" r:id="rId18"/>
    <p:sldId id="545" r:id="rId19"/>
    <p:sldId id="548" r:id="rId20"/>
    <p:sldId id="534" r:id="rId21"/>
    <p:sldId id="546" r:id="rId22"/>
    <p:sldId id="547" r:id="rId23"/>
    <p:sldId id="558" r:id="rId24"/>
    <p:sldId id="498" r:id="rId25"/>
    <p:sldId id="549" r:id="rId26"/>
    <p:sldId id="499" r:id="rId27"/>
    <p:sldId id="550" r:id="rId28"/>
    <p:sldId id="533" r:id="rId29"/>
    <p:sldId id="528" r:id="rId30"/>
    <p:sldId id="551" r:id="rId31"/>
    <p:sldId id="535" r:id="rId32"/>
    <p:sldId id="537" r:id="rId33"/>
    <p:sldId id="552" r:id="rId34"/>
    <p:sldId id="496" r:id="rId35"/>
    <p:sldId id="538" r:id="rId36"/>
    <p:sldId id="553" r:id="rId37"/>
    <p:sldId id="554" r:id="rId38"/>
    <p:sldId id="555" r:id="rId39"/>
    <p:sldId id="556" r:id="rId40"/>
    <p:sldId id="557" r:id="rId41"/>
    <p:sldId id="426"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90B1E2-9860-46D9-AE5B-35232FA57E97}" v="114" dt="2025-11-27T17:56:43.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4342" autoAdjust="0"/>
  </p:normalViewPr>
  <p:slideViewPr>
    <p:cSldViewPr snapToGrid="0">
      <p:cViewPr>
        <p:scale>
          <a:sx n="76" d="100"/>
          <a:sy n="76" d="100"/>
        </p:scale>
        <p:origin x="32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7T17:42:24.9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316 105,'15'1,"0"0,27 7,-20-4,355 94,-221-52,152 45,-108-31,-182-54,36 9,-1 2,55 27,-97-38,0 0,14 11,-23-16,0 1,0-1,0 1,0 0,0-1,-1 1,1 0,-1 0,1 0,-1 0,0 0,1 1,-1-1,0 0,-1 1,1-1,0 0,-1 1,1 3,-1-5,0 0,0 0,-1 0,1 0,0 0,-1 0,1 0,-1 0,1 0,-1-1,1 1,-1 0,0 0,1 0,-1-1,0 1,0 0,0 0,1-1,-1 1,0-1,0 1,0-1,0 1,-2 0,-2 0,0 1,-1-1,-9 1,12-2,-71 5,-79-6,72 0,78 1,-333-6,0-19,179 5,-202-53,329 64,-34-17,43 16,-1 1,0 2,-26-6,98 7,26-1,89 5,-155 2,0 1,-1 1,1-1,0 2,-1-1,0 1,18 8,-24-9,-1-1,1 1,-1-1,1 1,-1 0,0 0,0 0,0 0,0 0,0 0,0 1,0-1,-1 0,1 1,-1 0,0-1,0 1,0 0,0 0,0-1,0 1,-1 0,1 0,-1 0,0 0,0 0,0 0,-1 0,1 0,-2 4,1-2,-1 0,0 0,0 0,0-1,-1 1,0-1,0 1,0-1,-4 4,-6 7,-18 13,1-1,-132 170,68-78,92-116,-2 2,0 0,0 0,0 1,-5 10,9-15,-1 0,1 0,0 0,-1 0,1 0,0 0,0 0,-1 0,1 0,0 1,0-1,0 0,0 0,0 0,1 0,-1 0,0 1,1-1,-1 0,0 0,1 0,-1 0,1 0,0 0,-1 0,1 0,0 0,-1-1,1 1,0 0,0 0,0-1,2 2,2 1,1 0,-1-1,1 1,0-1,0-1,0 1,0-1,11 1,53-1,-49-2,1 1,0-1,0 0,-1-2,1-1,-1 0,40-14,120-69,-181 87,5-3,0 0,0 0,0 0,6-5,-11 8,1-1,-1 1,1-1,-1 1,0-1,1 1,-1-1,0 1,1-1,-1 1,0-1,1 0,-1 1,0-1,0 0,0 1,0-1,0 0,0 0,0 0,0 0,0 0,-1 1,1-1,-1 0,1 1,-1-1,1 1,-1-1,1 0,-1 1,0-1,1 1,-1 0,0-1,1 1,-1-1,0 1,0 0,1-1,-2 1,-11-4,-1 1,0 1,1 0,-27-1,30 3,-79-5,-143 10,210-2,-1 1,-36 11,55-14,1 0,-1 1,0-1,-6 5,8-2,10-1,10-2,1-2,-1 0,35-6,-2-1,381-55,171-19,-587 80,-1 0,0 1,0 1,24 1,-38-1,0 0,0 1,-1-1,1 0,0 0,0 0,0 1,0-1,0 1,0-1,-1 1,1-1,1 1,-2-1,0 1,0-1,0 0,0 0,0 0,1 1,-1-1,0 0,0 0,0 1,0-1,0 0,0 0,0 1,0-1,0 0,0 0,0 0,0 1,0-1,0 0,-1 0,1 1,0-1,0 0,0 0,0 0,0 1,0-1,-1 0,1 0,-2 2,1 0,-1-1,0 1,0-1,0 0,0 0,0 0,-2 1,-56 21,-97 22,137-40,1-1,-1-1,1-1,-31 0,59-1,-2-1,0 0,-1 1,12 2,138 47,-131-41,-14-5,1 1,0-2,0 0,21 3,-22-5,-3 0,0 0,-1-1,1 0,-1-1,10-1,-15 2,0 0,0-1,-1 0,1 0,0 1,0-1,-1 0,1 0,0 0,-1-1,1 1,-1 0,1-1,-1 1,0-1,0 1,0-1,0 1,0-1,0 0,0 0,0 1,0-1,-1 0,1-2,1-8,-1 1,0-1,-1 1,-1-1,0 0,0 1,-3-13,-2-17,0-187,5 51,0 171,1-1,-1 1,-1-1,1 1,-1 0,0 0,0 0,-1 0,0 0,0 1,0-1,-1 1,0 0,0 0,0 0,-1 0,1 1,-1-1,0 1,-7-4,0 0,-1-1,-1 0,1 0,-2 1,1 1,-1 0,-27-7,-293-76,286 78,-1 1,-98-6,-102 12,233 5,10 0,-1 1,1 0,0 0,0 0,0 1,0 0,0 1,0 0,0 0,1 0,0 1,-1 0,1 0,1 0,-1 1,1 0,-1 0,-7 11,12-15,-9 10,1 1,-11 16,17-24,1 1,0 0,0 0,0 1,0-1,1 0,0 1,0-1,0 10,1 146,2-56,0-67,2 1,2 0,1-1,2 0,20 54,-25-78,1-1,0-1,1 1,1-1,0 0,0 0,2-1,-1 0,1 0,18 16,-10-13,0-1,31 17,-39-25,1 0,0-1,0-1,0 1,0-2,0 1,15 0,212-1,-131-4,138 12,29-2,-209-9,-45 0,0-1,0-1,-1-1,1-1,20-8,32-7,-55 16,-24 0,0 0,1 0,0 0,-1-1,-11-11,14 10,0-1,1 1,0-1,0 1,0-1,-4-13,-11-49,5 17,-8-14,-23-79,38 117,1 0,2 0,-1-37,2 17,0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7T17:44:21.29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28 407,'6'0,"1"1,-1-1,1 2,10 2,-3 0,212 74,-59-18,-124-47,87 14,-35-18,2 0,-96-8,-4-1,-14 1,-24 1,-281-3,361 12,30-5,-54-5,-12-1,-4 0,-266 10,255-9,-1 1,-19 5,28-6,0 0,0 0,0 1,0 0,0 0,0 0,1 0,-1 1,1 0,-1-1,-3 5,7-7,0 1,-1-1,1 0,0 0,0 1,-1-1,1 0,0 1,0-1,0 0,-1 1,1-1,0 1,0-1,0 0,0 1,0-1,0 1,0-1,0 0,0 1,0-1,0 1,0-1,0 0,0 1,0-1,0 1,0-1,1 0,-1 1,0-1,0 0,0 1,1-1,-1 0,0 1,0-1,1 0,-1 1,0-1,1 0,-1 0,0 1,1-1,-1 0,0 0,1 0,-1 0,0 0,1 1,-1-1,1 0,27 4,-22-3,90 17,-33-5,-56-12,0 0,0 1,0 0,0 1,7 2,-13-4,-1-1,1 0,-1 0,1 1,-1-1,0 0,1 0,-1 1,1-1,-1 1,0-1,1 0,-1 1,0-1,1 1,-1-1,0 1,0-1,1 1,-1-1,0 1,0-1,0 1,0-1,0 1,0-1,0 1,0-1,0 1,0-1,0 1,0-1,0 1,0-1,0 1,0-1,-1 1,1-1,0 1,0-1,-1 1,1-1,0 0,-1 1,1-1,-1 1,-1 2,-1-1,0 1,0-1,0 0,-4 3,-7 2,-2 0,1-1,-1 0,-22 4,-6 3,17-5,0-1,-29 3,149-8,275-4,-439 5,2 2,-97 22,238-25,-43-3,21 1,-35 0,-12 0,-4 0,-62 1,0 3,1 2,-113 27,167-30,10-3,22-4,817-224,-723 192,-398 96,-35-5,311-54,0 0,0 0,0 0,0 1,-6 2,9-4,0 1,1-1,-1 0,0 1,1-1,-1 1,1-1,-1 1,1-1,-1 1,1-1,-1 1,1-1,-1 1,1 0,0-1,-1 1,1 0,0-1,0 1,-1 0,1-1,0 1,0 0,0 0,0-1,0 1,0 0,0 0,0-1,0 1,0 0,1-1,-1 1,0 0,0 0,1 0,14 21,2 4,-16-24,0-1,-1 1,1-1,-1 1,0-1,1 1,-1-1,0 1,0 0,0-1,0 1,0-1,0 1,-1 0,1-1,0 1,-2 1,2-3,0 1,0-1,0 0,0 1,0-1,-1 0,1 1,0-1,0 0,0 1,0-1,0 0,0 1,0-1,0 0,0 1,0-1,1 0,-1 1,0-1,0 0,0 1,0-1,0 0,1 1,-1-1,0 0,0 0,1 1,-1-1,14 5,23-7,-27 2,83 0,43-2,-134 1,1 1,-1 0,0-1,0 1,1-1,-1 0,0 0,0 0,0 0,0 0,0 0,0-1,0 1,-1 0,1-1,2-2,-2 1,1-1,-1 1,0-1,0 1,0-1,-1 0,0 0,2-6,0-4,-1-1,-1 1,0 0,-2-18,-2-11,-3 1,-10-46,-29-84,38 149,-10-33,7 23,1 0,1 0,-5-53,12 75,1-1,-5-23,5 32,-1 0,0 0,0 0,0 0,0 0,0 0,-1 0,0 0,1 0,-1 1,0-1,-3-2,-1-1,-1 0,1 1,-1 0,0 0,-1 0,1 1,-1 0,0 1,0 0,0 0,-1 0,1 1,0 0,-1 1,-9-1,-31 0,-62 5,91-1,0 0,0 2,0 0,1 2,-37 14,39-12,-1-1,1-1,-33 7,46-13,1 1,-1 0,1 0,-1 0,1 1,0-1,-1 1,1 0,0-1,0 2,0-1,1 0,-1 0,-3 5,3-4,1 1,0 0,0 0,0 0,0 0,0 1,1-1,0 0,0 1,-1 8,1-1,-1 0,-1 0,1 0,-2 0,0 0,0-1,-7 13,6-13,0 1,1 0,1 0,0 1,1-1,0 1,0 21,-4 22,2-14,1 0,3 46,-2 41,1-122,0 0,-1 0,0 0,-6 13,6-16,0 0,1 1,-1-1,1 1,0-1,0 1,0-1,0 1,1 0,0-1,0 1,1 7,0-10,-1 0,1 0,0 0,0 0,0-1,1 1,-1 0,0 0,1-1,-1 1,1-1,-1 1,1-1,0 0,-1 0,1 0,0 0,3 2,5 1,-1-1,17 4,-24-6,47 11,-10-1,1-1,0-3,62 4,317-11,-173-2,-192 4,-25-1,0-1,29-4,-56 4,0 0,0-1,0 1,0-1,-1 0,1 1,0-1,0 0,-1 0,1 0,0 0,-1-1,1 1,-1 0,1-1,-1 1,0-1,0 1,0-1,0 0,0 1,0-1,0 0,0 0,-1 0,1 0,0 0,-1-1,2-8,-1 1,-1 0,1 0,-3-14,1 7,0-152,-2-42,1 192,-4-21,-2-15,6 45,1 0,-1 1,-1-1,0 1,0-1,-1 1,0 0,0 0,-1 0,-6-8,8 14,1 1,0 0,-1-1,0 1,1 0,-1 0,0 0,0 1,0-1,0 1,-1 0,1 0,0 0,0 0,-1 0,-4 0,-7 0,-1 0,-22 2,2 0,-90-9,-16 0,109 7,8-1,-1 2,1 1,-48 8,36-1,18-5,-29 10,18-3,1-2,-1-1,0-1,0-1,-1-2,-41-1,67-2,-1 0,1 0,-1 1,1-1,-10 4,13-4,0 1,0 0,0 0,0 0,0 0,1 0,-1 1,0-1,1 1,-1-1,1 1,-1-1,1 1,0 0,0 0,0-1,-2 5,-4 14,0-1,2 1,-4 27,0-5,4 1,4-32,0 0,-5 19,3-20,-4 15,0 0,-3 34,8-40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7T17:45:33.48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108 0,'356'25,"-6"29,-302-45,382 81,-203-39,38 14,-132-31,-125-32,25 8,-31-10,0 1,-1 0,1-1,0 1,-1 0,0 0,1 0,-1 0,1 1,-1-1,0 0,0 0,0 1,0-1,2 3,-3-3,0-1,0 1,0 0,1-1,-1 1,0-1,0 1,0 0,0-1,0 1,0 0,-1-1,1 1,0 0,0-1,0 1,0 0,-1-1,1 1,0-1,-1 1,1-1,0 1,-1-1,1 1,-1-1,1 1,-1-1,1 1,-1-1,1 0,-1 1,0-1,1 0,-1 1,1-1,-1 0,0 0,1 0,-1 1,0-1,0 0,-5 1,-1 0,1 0,-9 1,11-2,-266 3,167-4,-906 0,999 1,-1 1,1 1,-1 0,1 0,0 1,0 0,-10 5,15-6,-29 10,21-8,0 1,0 0,-16 9,-42 35,47-32,17-11,-1-1,0 2,1-1,0 1,1 0,-1 0,2 1,-8 11,11-16,1 0,-1 0,0 0,0 0,0-1,-1 1,1 0,-5 2,7-4,-1-1,0 1,0-1,0 1,1-1,-1 0,0 1,0-1,0 0,0 0,0 0,0 0,0 0,1 0,-1 0,0 0,0 0,0 0,0 0,0 0,0-1,0 1,1 0,-1-1,0 1,0-1,1 1,-1-1,0 1,0-1,1 1,-1-1,0 0,1 0,-1 1,1-1,-1-1,-12-17,1-1,1 0,-16-41,22 49,-11-33,12 31,-1 0,0 1,-12-21,17 34,-1-1,1 0,0 1,-1-1,1 0,-1 1,1-1,-1 1,1-1,-1 1,1-1,-1 1,0 0,1-1,-2 0,2 1,0 0,-1 0,1 1,0-1,0 0,-1 0,1 0,0 0,0 0,0 0,-1 0,1 1,0-1,0 0,0 0,-1 0,1 0,0 1,0-1,0 0,0 0,0 0,0 1,-1-1,1 0,0 0,0 1,0-1,0 0,-3 26,3-23,0 259,1-113,-1-139,0-4,0 0,0 0,1 0,-1-1,4 12,-4-15,1 0,0-1,0 1,0 0,0-1,0 1,0-1,1 1,-1-1,0 1,1-1,-1 0,1 0,0 0,-1 1,1-2,0 1,-1 0,1 0,0 0,0-1,2 1,31 6,0-2,40 1,-6 0,399 6,-307-14,-99 3,66-2,-125 0,1 0,-1 1,0-1,0 0,-1-1,1 1,0 0,0-1,-1 0,1 0,0 0,-1 0,0 0,0 0,1 0,-1-1,-1 1,3-4,4-6,-1-1,9-22,-12 25,2-4,0 0,17-25,-20 35,1-1,-1 1,1 1,0-1,0 0,0 1,0 0,1 0,0 0,-1 0,1 1,6-3,-1 2,1 0,-1 1,1 0,21-1,46 4,-42 1,-33-2,0 0,1 0,-1-1,0 1,1-1,-1 1,0-1,1 0,3-2,-6 2,1 0,-1 0,0 0,1 0,-1 0,0 0,0 0,0 0,0 0,0-1,0 1,0 0,0-1,0 1,-1-1,1 1,-1-1,1 1,-1-1,1 1,-1-4,1-3,-1 1,0-1,-1 0,0 0,0 1,-4-14,-19-45,10 28,-19-69,33 106,-1 0,1 0,0 0,-1 0,1 0,-1 0,1 0,-1 1,1-1,-1 0,1 0,-1 0,0 1,0-1,0 0,0 1,1 0,0 0,0 0,-1 0,1 0,0 0,-1 0,1 1,0-1,0 0,-1 0,1 0,0 0,0 1,0-1,-1 0,1 0,0 0,0 1,0-1,0 0,-1 0,1 1,0-1,0 0,0 1,0-1,0 0,0 0,0 1,0-1,-1 5,0 0,0 0,1 0,-1 9,10 76,0 13,-8-86,-1 157,-1-171,1-1,0 1,-1-1,1 1,-1-1,0 0,0 1,0-1,0 0,-2 4,2-4,0-1,0 0,0 0,0 0,-1 0,1-1,0 1,0 0,0 0,-1-1,1 1,0-1,-1 1,1-1,-1 0,1 1,-1-1,1 0,0 0,-1 0,-1 0,-20-2,0-1,0-1,-34-9,-66-30,24 8,39 16,1-2,1-2,-68-40,-69-35,183 94,0 0,1 0,-1 1,0 1,-13-2,-59 2,14 1,64 1,-1-1,0 0,0 0,1-1,-1 0,1 0,-1 0,-9-6,12 6,0-1,1 1,-1-1,1 0,0 0,0 0,0 0,0-1,1 1,-1-1,1 0,0 1,0-1,-2-7,-2-7,1 0,1 0,-3-35,4-56,2 43,1 63,1-1,-1 0,-1 1,1-1,0 0,-1 1,0-1,0 1,0-1,0 1,-1-1,1 1,-1 0,0-1,0 1,-3-3,-5-2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4175695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38</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27/11/2025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27/11/2025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60610" y="972203"/>
            <a:ext cx="9977904" cy="1646302"/>
          </a:xfrm>
        </p:spPr>
        <p:txBody>
          <a:bodyPr/>
          <a:lstStyle/>
          <a:p>
            <a:pPr algn="ctr"/>
            <a:r>
              <a:rPr lang="en-GB" sz="6600" b="1" dirty="0"/>
              <a:t>Short term residential tenancies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685822" y="3488312"/>
            <a:ext cx="7766936" cy="1096899"/>
          </a:xfrm>
        </p:spPr>
        <p:txBody>
          <a:bodyPr>
            <a:normAutofit/>
          </a:bodyPr>
          <a:lstStyle/>
          <a:p>
            <a:pPr algn="ctr"/>
            <a:r>
              <a:rPr lang="en-GB" sz="6000" b="1" dirty="0"/>
              <a:t>Chapter 16</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a:xfrm>
            <a:off x="405299" y="142941"/>
            <a:ext cx="8596668" cy="916502"/>
          </a:xfrm>
        </p:spPr>
        <p:txBody>
          <a:bodyPr>
            <a:normAutofit/>
          </a:bodyPr>
          <a:lstStyle/>
          <a:p>
            <a:r>
              <a:rPr lang="en-GB" sz="5400"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329625" y="976390"/>
            <a:ext cx="9533283" cy="5619902"/>
          </a:xfrm>
        </p:spPr>
        <p:txBody>
          <a:bodyPr>
            <a:normAutofit lnSpcReduction="10000"/>
          </a:bodyPr>
          <a:lstStyle/>
          <a:p>
            <a:pPr fontAlgn="auto"/>
            <a:r>
              <a:rPr lang="en-GB" dirty="0"/>
              <a:t>The types of lease considered in outline in this chapter are short-term residential tenancies which may typically be from six months to two years in duration ( can come across when dealing with buy to let clients)  This has become a specialist area of practice and this chapter will only contain an outline of the key statutory provisions.</a:t>
            </a:r>
          </a:p>
          <a:p>
            <a:pPr fontAlgn="auto"/>
            <a:r>
              <a:rPr lang="en-GB" dirty="0"/>
              <a:t>The </a:t>
            </a:r>
            <a:r>
              <a:rPr lang="en-GB" b="1" dirty="0"/>
              <a:t>Housing Act 1988 (HA 1988)</a:t>
            </a:r>
            <a:r>
              <a:rPr lang="en-GB" dirty="0"/>
              <a:t> replaces the </a:t>
            </a:r>
            <a:r>
              <a:rPr lang="en-GB" b="1" dirty="0"/>
              <a:t>Rent Act 1977 (RA 1977) </a:t>
            </a:r>
            <a:r>
              <a:rPr lang="en-GB" dirty="0"/>
              <a:t>and applies to residential tenancies created on or after 15 January 1989. It is broadly modelled on </a:t>
            </a:r>
            <a:r>
              <a:rPr lang="en-GB" b="1" dirty="0"/>
              <a:t>RA 1977</a:t>
            </a:r>
            <a:r>
              <a:rPr lang="en-GB" dirty="0"/>
              <a:t> but it abandons the machinery of rent control, replaces the concept of a fair rent with a market rent and widens the circumstances in which a landlord may recover possession.</a:t>
            </a:r>
          </a:p>
          <a:p>
            <a:pPr fontAlgn="auto"/>
            <a:r>
              <a:rPr lang="en-GB" dirty="0"/>
              <a:t>This chapter will explain the types of tenancy that may be created under </a:t>
            </a:r>
            <a:r>
              <a:rPr lang="en-GB" b="1" dirty="0"/>
              <a:t>HA 1988</a:t>
            </a:r>
            <a:r>
              <a:rPr lang="en-GB" dirty="0"/>
              <a:t> and examine the qualifying requirements that must be met if </a:t>
            </a:r>
            <a:r>
              <a:rPr lang="en-GB" b="1" dirty="0"/>
              <a:t>HA 1988</a:t>
            </a:r>
            <a:r>
              <a:rPr lang="en-GB" dirty="0"/>
              <a:t> is to apply.</a:t>
            </a:r>
          </a:p>
          <a:p>
            <a:pPr fontAlgn="auto"/>
            <a:r>
              <a:rPr lang="en-GB" dirty="0"/>
              <a:t>Residential tenancies fall into two broad categories, that is public sector tenancies and private sector tenancies. This course book does not cover public sector tenancies and so this chapter is limited to an outline discussion of the two main statutes that regulate private sector residential tenancies. These are:</a:t>
            </a:r>
          </a:p>
          <a:p>
            <a:pPr fontAlgn="auto"/>
            <a:r>
              <a:rPr lang="en-GB" dirty="0"/>
              <a:t>the </a:t>
            </a:r>
            <a:r>
              <a:rPr lang="en-GB" b="1" dirty="0"/>
              <a:t>Rent Act 1977 (RA 1977)</a:t>
            </a:r>
            <a:r>
              <a:rPr lang="en-GB" dirty="0"/>
              <a:t>; and</a:t>
            </a:r>
          </a:p>
          <a:p>
            <a:pPr fontAlgn="auto"/>
            <a:r>
              <a:rPr lang="en-GB" dirty="0"/>
              <a:t>the </a:t>
            </a:r>
            <a:r>
              <a:rPr lang="en-GB" b="1" dirty="0"/>
              <a:t>Housing Act 1988 (HA 1988)</a:t>
            </a:r>
            <a:r>
              <a:rPr lang="en-GB" dirty="0"/>
              <a:t>.</a:t>
            </a:r>
          </a:p>
          <a:p>
            <a:pPr fontAlgn="auto"/>
            <a:r>
              <a:rPr lang="en-GB" dirty="0"/>
              <a:t>All tenancies created on or after 15 January 1989 are regulated by </a:t>
            </a:r>
            <a:r>
              <a:rPr lang="en-GB" b="1" dirty="0"/>
              <a:t>HA 1988</a:t>
            </a:r>
            <a:r>
              <a:rPr lang="en-GB" dirty="0"/>
              <a:t>.</a:t>
            </a:r>
          </a:p>
          <a:p>
            <a:endParaRPr lang="en-GB" sz="3600" dirty="0"/>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74A1F-7D58-2C0E-72FC-A8562E4410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E400C2-55BE-5E00-F33D-95DE374E8EF5}"/>
              </a:ext>
            </a:extLst>
          </p:cNvPr>
          <p:cNvSpPr>
            <a:spLocks noGrp="1"/>
          </p:cNvSpPr>
          <p:nvPr>
            <p:ph type="title"/>
          </p:nvPr>
        </p:nvSpPr>
        <p:spPr>
          <a:xfrm>
            <a:off x="429607" y="97088"/>
            <a:ext cx="9975634" cy="685039"/>
          </a:xfrm>
        </p:spPr>
        <p:txBody>
          <a:bodyPr>
            <a:normAutofit fontScale="90000"/>
          </a:bodyPr>
          <a:lstStyle/>
          <a:p>
            <a:r>
              <a:rPr lang="en-GB" sz="4400" b="1" dirty="0"/>
              <a:t>Types of Tenancy recognised by the Rent Act 1977</a:t>
            </a:r>
          </a:p>
        </p:txBody>
      </p:sp>
      <p:sp>
        <p:nvSpPr>
          <p:cNvPr id="3" name="Content Placeholder 2">
            <a:extLst>
              <a:ext uri="{FF2B5EF4-FFF2-40B4-BE49-F238E27FC236}">
                <a16:creationId xmlns:a16="http://schemas.microsoft.com/office/drawing/2014/main" id="{90672016-B845-4620-07E7-18D2E9BB8886}"/>
              </a:ext>
            </a:extLst>
          </p:cNvPr>
          <p:cNvSpPr>
            <a:spLocks noGrp="1"/>
          </p:cNvSpPr>
          <p:nvPr>
            <p:ph idx="1"/>
          </p:nvPr>
        </p:nvSpPr>
        <p:spPr>
          <a:xfrm>
            <a:off x="429607" y="1545178"/>
            <a:ext cx="9380471" cy="5865964"/>
          </a:xfrm>
        </p:spPr>
        <p:txBody>
          <a:bodyPr>
            <a:noAutofit/>
          </a:bodyPr>
          <a:lstStyle/>
          <a:p>
            <a:pPr fontAlgn="auto"/>
            <a:r>
              <a:rPr lang="en-GB" dirty="0"/>
              <a:t>For </a:t>
            </a:r>
            <a:r>
              <a:rPr lang="en-GB" b="1" dirty="0"/>
              <a:t>RA 1977 </a:t>
            </a:r>
            <a:r>
              <a:rPr lang="en-GB" dirty="0"/>
              <a:t>to apply the tenancy must have been created before 15 January 1989. </a:t>
            </a:r>
            <a:r>
              <a:rPr lang="en-GB" b="1" dirty="0"/>
              <a:t>RA 1977</a:t>
            </a:r>
            <a:r>
              <a:rPr lang="en-GB" dirty="0"/>
              <a:t> makes a distinction between protected and statutory tenancies.</a:t>
            </a:r>
          </a:p>
          <a:p>
            <a:pPr fontAlgn="auto"/>
            <a:r>
              <a:rPr lang="en-GB" dirty="0"/>
              <a:t>A </a:t>
            </a:r>
            <a:r>
              <a:rPr lang="en-GB" b="1" dirty="0"/>
              <a:t>protected tenancy</a:t>
            </a:r>
            <a:r>
              <a:rPr lang="en-GB" dirty="0"/>
              <a:t> is a tenancy which meets the requirements of s1 when it is first created. It enjoys full protection under </a:t>
            </a:r>
            <a:r>
              <a:rPr lang="en-GB" b="1" dirty="0"/>
              <a:t>RA 1977</a:t>
            </a:r>
            <a:r>
              <a:rPr lang="en-GB" dirty="0"/>
              <a:t> but the protected tenancy will only last for the duration of the contractual tenancy.</a:t>
            </a:r>
          </a:p>
          <a:p>
            <a:pPr fontAlgn="auto"/>
            <a:r>
              <a:rPr lang="en-GB" dirty="0"/>
              <a:t>A </a:t>
            </a:r>
            <a:r>
              <a:rPr lang="en-GB" b="1" dirty="0"/>
              <a:t>statutory tenancy</a:t>
            </a:r>
            <a:r>
              <a:rPr lang="en-GB" dirty="0"/>
              <a:t> is a tenancy which automatically arises on the termination of a protected tenancy so long as the requirements in s2 are satisfied. As with a protected tenancy it enjoys full protection under the Act and can only be terminated by court order.</a:t>
            </a:r>
          </a:p>
          <a:p>
            <a:pPr fontAlgn="auto"/>
            <a:r>
              <a:rPr lang="en-GB" dirty="0"/>
              <a:t>The term </a:t>
            </a:r>
            <a:r>
              <a:rPr lang="en-GB" b="1" dirty="0"/>
              <a:t>regulated tenancy</a:t>
            </a:r>
            <a:r>
              <a:rPr lang="en-GB" dirty="0"/>
              <a:t> is the collective name given to both protected and statutory tenancies for the purpose of rent regulation.</a:t>
            </a:r>
          </a:p>
          <a:p>
            <a:pPr fontAlgn="auto"/>
            <a:endParaRPr lang="en-GB" sz="2000" dirty="0"/>
          </a:p>
        </p:txBody>
      </p:sp>
    </p:spTree>
    <p:extLst>
      <p:ext uri="{BB962C8B-B14F-4D97-AF65-F5344CB8AC3E}">
        <p14:creationId xmlns:p14="http://schemas.microsoft.com/office/powerpoint/2010/main" val="1905805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75CA-0BD5-D301-28BB-A393CB37589B}"/>
              </a:ext>
            </a:extLst>
          </p:cNvPr>
          <p:cNvSpPr>
            <a:spLocks noGrp="1"/>
          </p:cNvSpPr>
          <p:nvPr>
            <p:ph type="title"/>
          </p:nvPr>
        </p:nvSpPr>
        <p:spPr>
          <a:xfrm>
            <a:off x="429606" y="97088"/>
            <a:ext cx="10164821" cy="685039"/>
          </a:xfrm>
        </p:spPr>
        <p:txBody>
          <a:bodyPr>
            <a:normAutofit fontScale="90000"/>
          </a:bodyPr>
          <a:lstStyle/>
          <a:p>
            <a:r>
              <a:rPr lang="en-GB" sz="4400" b="1" dirty="0"/>
              <a:t>Protected Tenancy</a:t>
            </a:r>
          </a:p>
        </p:txBody>
      </p:sp>
      <p:sp>
        <p:nvSpPr>
          <p:cNvPr id="3" name="Content Placeholder 2">
            <a:extLst>
              <a:ext uri="{FF2B5EF4-FFF2-40B4-BE49-F238E27FC236}">
                <a16:creationId xmlns:a16="http://schemas.microsoft.com/office/drawing/2014/main" id="{281DCC52-8436-2438-0B55-4945927B10A4}"/>
              </a:ext>
            </a:extLst>
          </p:cNvPr>
          <p:cNvSpPr>
            <a:spLocks noGrp="1"/>
          </p:cNvSpPr>
          <p:nvPr>
            <p:ph idx="1"/>
          </p:nvPr>
        </p:nvSpPr>
        <p:spPr>
          <a:xfrm>
            <a:off x="274332" y="782127"/>
            <a:ext cx="9380471" cy="5865964"/>
          </a:xfrm>
        </p:spPr>
        <p:txBody>
          <a:bodyPr>
            <a:noAutofit/>
          </a:bodyPr>
          <a:lstStyle/>
          <a:p>
            <a:pPr fontAlgn="auto"/>
            <a:r>
              <a:rPr lang="en-GB" sz="2000" dirty="0"/>
              <a:t>For a tenancy to qualify for protection under </a:t>
            </a:r>
            <a:r>
              <a:rPr lang="en-GB" sz="2000" b="1" dirty="0"/>
              <a:t>RA 1977</a:t>
            </a:r>
            <a:r>
              <a:rPr lang="en-GB" sz="2000" dirty="0"/>
              <a:t>, there are three basic requirements:</a:t>
            </a:r>
          </a:p>
          <a:p>
            <a:pPr fontAlgn="auto"/>
            <a:r>
              <a:rPr lang="en-GB" sz="2000" dirty="0"/>
              <a:t>it must meet the definition of a protected tenancy set out in </a:t>
            </a:r>
            <a:r>
              <a:rPr lang="en-GB" sz="2000" b="1" dirty="0"/>
              <a:t>s1</a:t>
            </a:r>
            <a:r>
              <a:rPr lang="en-GB" sz="2000" dirty="0"/>
              <a:t>;</a:t>
            </a:r>
          </a:p>
          <a:p>
            <a:pPr fontAlgn="auto"/>
            <a:r>
              <a:rPr lang="en-GB" sz="2000" dirty="0"/>
              <a:t>the tenancy must comply with rateable value and rental limits </a:t>
            </a:r>
            <a:r>
              <a:rPr lang="en-GB" sz="2000" b="1" dirty="0"/>
              <a:t>s4</a:t>
            </a:r>
            <a:r>
              <a:rPr lang="en-GB" sz="2000" dirty="0"/>
              <a:t>; and</a:t>
            </a:r>
          </a:p>
          <a:p>
            <a:pPr fontAlgn="auto"/>
            <a:r>
              <a:rPr lang="en-GB" sz="2000" dirty="0"/>
              <a:t>the tenancy must not be excluded under </a:t>
            </a:r>
            <a:r>
              <a:rPr lang="en-GB" sz="2000" b="1" dirty="0"/>
              <a:t>ss5–16</a:t>
            </a:r>
            <a:r>
              <a:rPr lang="en-GB" sz="2000" dirty="0"/>
              <a:t>.</a:t>
            </a:r>
          </a:p>
          <a:p>
            <a:pPr fontAlgn="auto"/>
            <a:r>
              <a:rPr lang="en-GB" sz="2000" b="1" dirty="0"/>
              <a:t>Definition</a:t>
            </a:r>
            <a:r>
              <a:rPr lang="en-GB" sz="2000" dirty="0"/>
              <a:t>: a </a:t>
            </a:r>
            <a:r>
              <a:rPr lang="en-GB" sz="2000" i="1" dirty="0"/>
              <a:t>tenancy under which a dwelling-house (which may be a house or part of a house) is let as a separate dwelling</a:t>
            </a:r>
            <a:r>
              <a:rPr lang="en-GB" sz="2000" dirty="0"/>
              <a:t>.</a:t>
            </a:r>
          </a:p>
          <a:p>
            <a:pPr fontAlgn="auto"/>
            <a:r>
              <a:rPr lang="en-GB" sz="2000" b="1" dirty="0"/>
              <a:t>Tenancy</a:t>
            </a:r>
            <a:r>
              <a:rPr lang="en-GB" sz="2000" dirty="0"/>
              <a:t>: fixed commencement date, certain duration and exclusive possession. The tenancy may be for a fixed term or be periodic. A tenancy expressly includes a sub-tenancy </a:t>
            </a:r>
          </a:p>
          <a:p>
            <a:pPr fontAlgn="auto"/>
            <a:r>
              <a:rPr lang="en-GB" sz="2000" b="1" dirty="0"/>
              <a:t>Dwelling House</a:t>
            </a:r>
            <a:r>
              <a:rPr lang="en-GB" sz="2000" dirty="0"/>
              <a:t>: no statutory definition of “dwelling-house, but consider whether the building is a house, that is, physically capable of being able to constitute a dwelling; and whether the house is occupied as the claimant’s home</a:t>
            </a:r>
          </a:p>
          <a:p>
            <a:pPr fontAlgn="auto"/>
            <a:r>
              <a:rPr lang="en-GB" sz="2000" b="1" dirty="0"/>
              <a:t>Meaning of ‘let’ </a:t>
            </a:r>
            <a:r>
              <a:rPr lang="en-GB" sz="2000" dirty="0"/>
              <a:t>: the Act can only apply where a rent is paid.</a:t>
            </a:r>
          </a:p>
          <a:p>
            <a:pPr marL="0" indent="0" fontAlgn="auto">
              <a:buNone/>
            </a:pPr>
            <a:endParaRPr lang="en-GB" sz="2000" dirty="0"/>
          </a:p>
          <a:p>
            <a:pPr fontAlgn="auto"/>
            <a:endParaRPr lang="en-GB" sz="2000" dirty="0"/>
          </a:p>
        </p:txBody>
      </p:sp>
    </p:spTree>
    <p:extLst>
      <p:ext uri="{BB962C8B-B14F-4D97-AF65-F5344CB8AC3E}">
        <p14:creationId xmlns:p14="http://schemas.microsoft.com/office/powerpoint/2010/main" val="611979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97E677-140F-6861-4DEC-7F3AEBEBCC1A}"/>
              </a:ext>
            </a:extLst>
          </p:cNvPr>
          <p:cNvPicPr>
            <a:picLocks noChangeAspect="1"/>
          </p:cNvPicPr>
          <p:nvPr/>
        </p:nvPicPr>
        <p:blipFill>
          <a:blip r:embed="rId2"/>
          <a:stretch>
            <a:fillRect/>
          </a:stretch>
        </p:blipFill>
        <p:spPr>
          <a:xfrm>
            <a:off x="1040524" y="167866"/>
            <a:ext cx="8160232" cy="6305455"/>
          </a:xfrm>
          <a:prstGeom prst="rect">
            <a:avLst/>
          </a:prstGeom>
        </p:spPr>
      </p:pic>
    </p:spTree>
    <p:extLst>
      <p:ext uri="{BB962C8B-B14F-4D97-AF65-F5344CB8AC3E}">
        <p14:creationId xmlns:p14="http://schemas.microsoft.com/office/powerpoint/2010/main" val="3869725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9B895-8B83-496D-450C-618E6B400B77}"/>
              </a:ext>
            </a:extLst>
          </p:cNvPr>
          <p:cNvSpPr>
            <a:spLocks noGrp="1"/>
          </p:cNvSpPr>
          <p:nvPr>
            <p:ph type="title"/>
          </p:nvPr>
        </p:nvSpPr>
        <p:spPr>
          <a:xfrm>
            <a:off x="425086" y="199696"/>
            <a:ext cx="8596668" cy="733623"/>
          </a:xfrm>
        </p:spPr>
        <p:txBody>
          <a:bodyPr/>
          <a:lstStyle/>
          <a:p>
            <a:r>
              <a:rPr lang="en-GB" b="1" dirty="0"/>
              <a:t>Protected Tenancy</a:t>
            </a:r>
          </a:p>
        </p:txBody>
      </p:sp>
      <p:sp>
        <p:nvSpPr>
          <p:cNvPr id="3" name="Content Placeholder 2">
            <a:extLst>
              <a:ext uri="{FF2B5EF4-FFF2-40B4-BE49-F238E27FC236}">
                <a16:creationId xmlns:a16="http://schemas.microsoft.com/office/drawing/2014/main" id="{350267AF-5367-9C6C-8CE7-667E5E97A021}"/>
              </a:ext>
            </a:extLst>
          </p:cNvPr>
          <p:cNvSpPr>
            <a:spLocks noGrp="1"/>
          </p:cNvSpPr>
          <p:nvPr>
            <p:ph idx="1"/>
          </p:nvPr>
        </p:nvSpPr>
        <p:spPr>
          <a:xfrm>
            <a:off x="380942" y="1005139"/>
            <a:ext cx="9645927" cy="5559622"/>
          </a:xfrm>
        </p:spPr>
        <p:txBody>
          <a:bodyPr>
            <a:normAutofit/>
          </a:bodyPr>
          <a:lstStyle/>
          <a:p>
            <a:r>
              <a:rPr lang="en-GB" b="1" dirty="0"/>
              <a:t>Rateable value of the dwelling-house: s4 Rent Act 1977 : </a:t>
            </a:r>
            <a:r>
              <a:rPr lang="en-GB" dirty="0"/>
              <a:t>Rateable values for residential properties were abolished in April 1990, although business rates are still payable on commercial premises.</a:t>
            </a:r>
          </a:p>
          <a:p>
            <a:pPr marL="0" indent="0">
              <a:buNone/>
            </a:pPr>
            <a:r>
              <a:rPr lang="en-GB" b="1" dirty="0"/>
              <a:t>Excluded categories</a:t>
            </a:r>
            <a:r>
              <a:rPr lang="en-GB" dirty="0"/>
              <a:t>: </a:t>
            </a:r>
          </a:p>
          <a:p>
            <a:r>
              <a:rPr lang="en-GB" b="1" dirty="0"/>
              <a:t>Tenancies at a low rent: s5 Rent Act 1977 (</a:t>
            </a:r>
            <a:r>
              <a:rPr lang="en-GB" dirty="0"/>
              <a:t>not be less than £1,000 per annum in Greater London or £250 per annum elsewhere)</a:t>
            </a:r>
          </a:p>
          <a:p>
            <a:r>
              <a:rPr lang="en-GB" b="1" dirty="0"/>
              <a:t>Dwelling-houses let with other land: s6 Rent Act 1977</a:t>
            </a:r>
          </a:p>
          <a:p>
            <a:r>
              <a:rPr lang="en-GB" b="1" dirty="0"/>
              <a:t>Tenancies providing for payment for board or attendance: s7 Rent Act 1977</a:t>
            </a:r>
          </a:p>
          <a:p>
            <a:r>
              <a:rPr lang="en-GB" b="1" dirty="0"/>
              <a:t>Lettings to students: s8 Rent Act 1977</a:t>
            </a:r>
          </a:p>
          <a:p>
            <a:r>
              <a:rPr lang="en-GB" b="1" dirty="0"/>
              <a:t>Holiday lettings: s9 Rent Act 1977</a:t>
            </a:r>
          </a:p>
          <a:p>
            <a:r>
              <a:rPr lang="en-GB" b="1" dirty="0"/>
              <a:t>Agricultural holdings: s10 Rent Act 1977</a:t>
            </a:r>
          </a:p>
          <a:p>
            <a:r>
              <a:rPr lang="en-GB" b="1" dirty="0"/>
              <a:t>Licensed premises: s11 Rent Act 1977</a:t>
            </a:r>
          </a:p>
          <a:p>
            <a:r>
              <a:rPr lang="en-GB" b="1" dirty="0"/>
              <a:t>Resident landlords: s12 Rent Act 1977</a:t>
            </a:r>
          </a:p>
          <a:p>
            <a:r>
              <a:rPr lang="en-GB" b="1" dirty="0"/>
              <a:t>no</a:t>
            </a:r>
            <a:r>
              <a:rPr lang="en-GB" dirty="0"/>
              <a:t> protected tenancy if the landlord is one of a number of public or quasi-public bodies</a:t>
            </a:r>
          </a:p>
        </p:txBody>
      </p:sp>
    </p:spTree>
    <p:extLst>
      <p:ext uri="{BB962C8B-B14F-4D97-AF65-F5344CB8AC3E}">
        <p14:creationId xmlns:p14="http://schemas.microsoft.com/office/powerpoint/2010/main" val="1743453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DDAB-2D66-CFEC-7AE0-898F87B03AAD}"/>
              </a:ext>
            </a:extLst>
          </p:cNvPr>
          <p:cNvSpPr>
            <a:spLocks noGrp="1"/>
          </p:cNvSpPr>
          <p:nvPr>
            <p:ph type="title"/>
          </p:nvPr>
        </p:nvSpPr>
        <p:spPr>
          <a:xfrm>
            <a:off x="216981" y="110359"/>
            <a:ext cx="8596668" cy="802991"/>
          </a:xfrm>
        </p:spPr>
        <p:txBody>
          <a:bodyPr/>
          <a:lstStyle/>
          <a:p>
            <a:r>
              <a:rPr lang="en-GB" b="1" dirty="0"/>
              <a:t>Statutory Tenancies</a:t>
            </a:r>
          </a:p>
        </p:txBody>
      </p:sp>
      <p:sp>
        <p:nvSpPr>
          <p:cNvPr id="3" name="Content Placeholder 2">
            <a:extLst>
              <a:ext uri="{FF2B5EF4-FFF2-40B4-BE49-F238E27FC236}">
                <a16:creationId xmlns:a16="http://schemas.microsoft.com/office/drawing/2014/main" id="{CD68B7D6-F5FC-1292-D07D-E9AF61F52B00}"/>
              </a:ext>
            </a:extLst>
          </p:cNvPr>
          <p:cNvSpPr>
            <a:spLocks noGrp="1"/>
          </p:cNvSpPr>
          <p:nvPr>
            <p:ph idx="1"/>
          </p:nvPr>
        </p:nvSpPr>
        <p:spPr>
          <a:xfrm>
            <a:off x="387248" y="855205"/>
            <a:ext cx="10024300" cy="5892436"/>
          </a:xfrm>
        </p:spPr>
        <p:txBody>
          <a:bodyPr>
            <a:normAutofit/>
          </a:bodyPr>
          <a:lstStyle/>
          <a:p>
            <a:r>
              <a:rPr lang="en-GB" dirty="0"/>
              <a:t>A statutory tenancy will arise on the termination of a protected tenancy if: the requirements in </a:t>
            </a:r>
            <a:r>
              <a:rPr lang="en-GB" b="1" dirty="0"/>
              <a:t>s2</a:t>
            </a:r>
            <a:r>
              <a:rPr lang="en-GB" dirty="0"/>
              <a:t> can be made out:</a:t>
            </a:r>
          </a:p>
          <a:p>
            <a:pPr fontAlgn="auto"/>
            <a:r>
              <a:rPr lang="en-GB" dirty="0"/>
              <a:t>there was a tenancy that was a protected tenancy at the date of its termination;</a:t>
            </a:r>
          </a:p>
          <a:p>
            <a:pPr fontAlgn="auto"/>
            <a:r>
              <a:rPr lang="en-GB" dirty="0"/>
              <a:t>the tenant was the protected tenant; and</a:t>
            </a:r>
          </a:p>
          <a:p>
            <a:pPr fontAlgn="auto"/>
            <a:r>
              <a:rPr lang="en-GB" dirty="0"/>
              <a:t>the tenant continues to occupy the dwelling-house as their residence.</a:t>
            </a:r>
          </a:p>
          <a:p>
            <a:r>
              <a:rPr lang="en-GB" b="1" dirty="0"/>
              <a:t>Terms of the statutory tenancy</a:t>
            </a:r>
            <a:r>
              <a:rPr lang="en-GB" dirty="0"/>
              <a:t>: The tenancy is on the same terms as the original lease insofar as is consistent with </a:t>
            </a:r>
            <a:r>
              <a:rPr lang="en-GB" b="1" dirty="0"/>
              <a:t>RA 1977</a:t>
            </a:r>
            <a:r>
              <a:rPr lang="en-GB" dirty="0"/>
              <a:t> – for example, with respect to rent (amount and periods between payment), repairing obligations, sub-letting.</a:t>
            </a:r>
          </a:p>
          <a:p>
            <a:pPr fontAlgn="auto"/>
            <a:r>
              <a:rPr lang="en-GB" b="1" dirty="0"/>
              <a:t>Succession</a:t>
            </a:r>
            <a:r>
              <a:rPr lang="en-GB" dirty="0"/>
              <a:t>: A tenant may also acquire a statutory tenancy by succession. The provisions are contained in </a:t>
            </a:r>
            <a:r>
              <a:rPr lang="en-GB" b="1" dirty="0"/>
              <a:t>Sch 1 RA 1977</a:t>
            </a:r>
            <a:r>
              <a:rPr lang="en-GB" dirty="0"/>
              <a:t>, as amended by </a:t>
            </a:r>
            <a:r>
              <a:rPr lang="en-GB" b="1" dirty="0"/>
              <a:t>s76 HA 1980</a:t>
            </a:r>
            <a:r>
              <a:rPr lang="en-GB" dirty="0"/>
              <a:t> and </a:t>
            </a:r>
            <a:r>
              <a:rPr lang="en-GB" b="1" dirty="0"/>
              <a:t>s39</a:t>
            </a:r>
            <a:r>
              <a:rPr lang="en-GB" dirty="0"/>
              <a:t> and </a:t>
            </a:r>
            <a:r>
              <a:rPr lang="en-GB" b="1" dirty="0"/>
              <a:t>Sch 4 HA 1988</a:t>
            </a:r>
            <a:r>
              <a:rPr lang="en-GB" dirty="0"/>
              <a:t>.</a:t>
            </a:r>
          </a:p>
          <a:p>
            <a:pPr fontAlgn="auto"/>
            <a:r>
              <a:rPr lang="en-GB" dirty="0"/>
              <a:t>A protected tenancy is a property right in land. It therefore passes on the death of the existing tenant to their successors or under their will under normal principles. </a:t>
            </a:r>
          </a:p>
          <a:p>
            <a:r>
              <a:rPr lang="en-GB" dirty="0"/>
              <a:t>To obtain possession under </a:t>
            </a:r>
            <a:r>
              <a:rPr lang="en-GB" b="1" dirty="0"/>
              <a:t>RA 1977</a:t>
            </a:r>
            <a:r>
              <a:rPr lang="en-GB" dirty="0"/>
              <a:t> a landlord is required to follow the provisions set out in the Act. Possession will only be granted if the landlord can establish one of the recognised cases for possession</a:t>
            </a:r>
          </a:p>
        </p:txBody>
      </p:sp>
    </p:spTree>
    <p:extLst>
      <p:ext uri="{BB962C8B-B14F-4D97-AF65-F5344CB8AC3E}">
        <p14:creationId xmlns:p14="http://schemas.microsoft.com/office/powerpoint/2010/main" val="1217152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58254-CC9A-596B-11BE-F3D7D25E69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A0645F-989E-928A-3FD3-9BFD683CF1D8}"/>
              </a:ext>
            </a:extLst>
          </p:cNvPr>
          <p:cNvSpPr>
            <a:spLocks noGrp="1"/>
          </p:cNvSpPr>
          <p:nvPr>
            <p:ph type="title"/>
          </p:nvPr>
        </p:nvSpPr>
        <p:spPr>
          <a:xfrm>
            <a:off x="385462" y="147537"/>
            <a:ext cx="10164821" cy="685039"/>
          </a:xfrm>
        </p:spPr>
        <p:txBody>
          <a:bodyPr>
            <a:noAutofit/>
          </a:bodyPr>
          <a:lstStyle/>
          <a:p>
            <a:r>
              <a:rPr lang="en-GB" b="1" dirty="0"/>
              <a:t>Types of Tenancy recognised by the Housing Act 1988</a:t>
            </a:r>
          </a:p>
        </p:txBody>
      </p:sp>
      <p:sp>
        <p:nvSpPr>
          <p:cNvPr id="3" name="Content Placeholder 2">
            <a:extLst>
              <a:ext uri="{FF2B5EF4-FFF2-40B4-BE49-F238E27FC236}">
                <a16:creationId xmlns:a16="http://schemas.microsoft.com/office/drawing/2014/main" id="{101A9D37-A50B-EDB5-5B5C-C2D524D59609}"/>
              </a:ext>
            </a:extLst>
          </p:cNvPr>
          <p:cNvSpPr>
            <a:spLocks noGrp="1"/>
          </p:cNvSpPr>
          <p:nvPr>
            <p:ph idx="1"/>
          </p:nvPr>
        </p:nvSpPr>
        <p:spPr>
          <a:xfrm>
            <a:off x="444600" y="1425202"/>
            <a:ext cx="9683168" cy="5008477"/>
          </a:xfrm>
        </p:spPr>
        <p:txBody>
          <a:bodyPr>
            <a:noAutofit/>
          </a:bodyPr>
          <a:lstStyle/>
          <a:p>
            <a:pPr marL="0" indent="0" fontAlgn="auto">
              <a:buNone/>
            </a:pPr>
            <a:r>
              <a:rPr lang="en-GB" sz="2000" dirty="0"/>
              <a:t>All tenancies granted under </a:t>
            </a:r>
            <a:r>
              <a:rPr lang="en-GB" sz="2000" b="1" dirty="0"/>
              <a:t>HA 1988</a:t>
            </a:r>
            <a:r>
              <a:rPr lang="en-GB" sz="2000" dirty="0"/>
              <a:t> are assured tenancies and must, therefore, fall within the definition of an assured tenancy as set out in the Act.</a:t>
            </a:r>
          </a:p>
          <a:p>
            <a:pPr marL="0" indent="0" fontAlgn="auto">
              <a:buNone/>
            </a:pPr>
            <a:r>
              <a:rPr lang="en-GB" sz="2000" dirty="0"/>
              <a:t>Two types of assured tenancy:</a:t>
            </a:r>
          </a:p>
          <a:p>
            <a:pPr fontAlgn="auto"/>
            <a:r>
              <a:rPr lang="en-GB" sz="2000" dirty="0"/>
              <a:t>an assured tenancy (fully assured); and</a:t>
            </a:r>
          </a:p>
          <a:p>
            <a:pPr fontAlgn="auto"/>
            <a:r>
              <a:rPr lang="en-GB" sz="2000" dirty="0"/>
              <a:t>an assured shorthold tenancy (AST).</a:t>
            </a:r>
          </a:p>
          <a:p>
            <a:pPr fontAlgn="auto"/>
            <a:r>
              <a:rPr lang="en-GB" sz="2000" dirty="0"/>
              <a:t>Fully assured tenancies are similar to tenancies under </a:t>
            </a:r>
            <a:r>
              <a:rPr lang="en-GB" sz="2000" b="1" dirty="0"/>
              <a:t>RA 1977</a:t>
            </a:r>
            <a:r>
              <a:rPr lang="en-GB" sz="2000" dirty="0"/>
              <a:t> in that possession will only be granted if a landlord can establish one of the grounds for possession set out in </a:t>
            </a:r>
            <a:r>
              <a:rPr lang="en-GB" sz="2000" b="1" dirty="0"/>
              <a:t>HA 1988</a:t>
            </a:r>
            <a:r>
              <a:rPr lang="en-GB" sz="2000" dirty="0"/>
              <a:t>. In comparison, whilst ASTs still require an order for possession, they can also be terminated by the landlord serving two months’ written notice so long as such notice is given in accordance with the provisions of </a:t>
            </a:r>
            <a:r>
              <a:rPr lang="en-GB" sz="2000" b="1" dirty="0"/>
              <a:t>HA 1988</a:t>
            </a:r>
            <a:r>
              <a:rPr lang="en-GB" sz="2000" dirty="0"/>
              <a:t>.</a:t>
            </a:r>
          </a:p>
          <a:p>
            <a:pPr fontAlgn="auto"/>
            <a:r>
              <a:rPr lang="en-GB" sz="2000" dirty="0"/>
              <a:t>By virtue of </a:t>
            </a:r>
            <a:r>
              <a:rPr lang="en-GB" sz="2000" b="1" dirty="0"/>
              <a:t>s34 HA 1988</a:t>
            </a:r>
            <a:r>
              <a:rPr lang="en-GB" sz="2000" dirty="0"/>
              <a:t>, no new </a:t>
            </a:r>
            <a:r>
              <a:rPr lang="en-GB" sz="2000" b="1" dirty="0"/>
              <a:t>RA 1977</a:t>
            </a:r>
            <a:r>
              <a:rPr lang="en-GB" sz="2000" dirty="0"/>
              <a:t> protected or statutory tenancies can be created on or after 15 January 1989. Three exceptions exist which are outside the scope of this course book.</a:t>
            </a:r>
          </a:p>
          <a:p>
            <a:pPr fontAlgn="auto"/>
            <a:endParaRPr lang="en-GB" sz="2000" dirty="0"/>
          </a:p>
        </p:txBody>
      </p:sp>
    </p:spTree>
    <p:extLst>
      <p:ext uri="{BB962C8B-B14F-4D97-AF65-F5344CB8AC3E}">
        <p14:creationId xmlns:p14="http://schemas.microsoft.com/office/powerpoint/2010/main" val="3339369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97942-950C-FDCE-E389-1564915CB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CEDF27-01EB-4383-2710-CF642D001FE8}"/>
              </a:ext>
            </a:extLst>
          </p:cNvPr>
          <p:cNvSpPr>
            <a:spLocks noGrp="1"/>
          </p:cNvSpPr>
          <p:nvPr>
            <p:ph type="title"/>
          </p:nvPr>
        </p:nvSpPr>
        <p:spPr>
          <a:xfrm>
            <a:off x="432982" y="89206"/>
            <a:ext cx="8596668" cy="881950"/>
          </a:xfrm>
        </p:spPr>
        <p:txBody>
          <a:bodyPr>
            <a:normAutofit/>
          </a:bodyPr>
          <a:lstStyle/>
          <a:p>
            <a:r>
              <a:rPr lang="en-GB" sz="4400" b="1" dirty="0"/>
              <a:t>Qualifying Requirements</a:t>
            </a:r>
          </a:p>
        </p:txBody>
      </p:sp>
      <p:sp>
        <p:nvSpPr>
          <p:cNvPr id="3" name="Content Placeholder 2">
            <a:extLst>
              <a:ext uri="{FF2B5EF4-FFF2-40B4-BE49-F238E27FC236}">
                <a16:creationId xmlns:a16="http://schemas.microsoft.com/office/drawing/2014/main" id="{9EA0B51C-544E-2892-3A69-CD8D8BECBAD5}"/>
              </a:ext>
            </a:extLst>
          </p:cNvPr>
          <p:cNvSpPr>
            <a:spLocks noGrp="1"/>
          </p:cNvSpPr>
          <p:nvPr>
            <p:ph idx="1"/>
          </p:nvPr>
        </p:nvSpPr>
        <p:spPr>
          <a:xfrm>
            <a:off x="305186" y="1135118"/>
            <a:ext cx="9860420" cy="4944066"/>
          </a:xfrm>
        </p:spPr>
        <p:txBody>
          <a:bodyPr>
            <a:noAutofit/>
          </a:bodyPr>
          <a:lstStyle/>
          <a:p>
            <a:pPr marL="0" indent="0" fontAlgn="auto">
              <a:buNone/>
            </a:pPr>
            <a:r>
              <a:rPr lang="en-GB" sz="2800" b="1" dirty="0"/>
              <a:t>HA 1988</a:t>
            </a:r>
            <a:r>
              <a:rPr lang="en-GB" sz="2800" dirty="0"/>
              <a:t> recognises two types of tenancy: an assured tenancy and an AST. As an AST may be regarded as a sub-species of assured tenancy, it too must fall within the definition of an assured tenancy if </a:t>
            </a:r>
            <a:r>
              <a:rPr lang="en-GB" sz="2800" b="1" dirty="0"/>
              <a:t>HA 1988</a:t>
            </a:r>
            <a:r>
              <a:rPr lang="en-GB" sz="2800" dirty="0"/>
              <a:t> is to apply.</a:t>
            </a:r>
          </a:p>
          <a:p>
            <a:pPr marL="0" indent="0" fontAlgn="auto">
              <a:buNone/>
            </a:pPr>
            <a:r>
              <a:rPr lang="en-GB" sz="2800" dirty="0"/>
              <a:t>3 requirements:</a:t>
            </a:r>
          </a:p>
          <a:p>
            <a:pPr fontAlgn="auto"/>
            <a:r>
              <a:rPr lang="en-GB" sz="2800" dirty="0"/>
              <a:t>The tenancy must comply with the definition of an assured tenancy within </a:t>
            </a:r>
            <a:r>
              <a:rPr lang="en-GB" sz="2800" b="1" dirty="0"/>
              <a:t>s1(1) HA 1988</a:t>
            </a:r>
            <a:r>
              <a:rPr lang="en-GB" sz="2800" dirty="0"/>
              <a:t>.</a:t>
            </a:r>
          </a:p>
          <a:p>
            <a:pPr fontAlgn="auto"/>
            <a:r>
              <a:rPr lang="en-GB" sz="2800" dirty="0"/>
              <a:t>The rental and rateable value limits must not be exceeded.</a:t>
            </a:r>
          </a:p>
          <a:p>
            <a:pPr fontAlgn="auto"/>
            <a:r>
              <a:rPr lang="en-GB" sz="2800" dirty="0"/>
              <a:t>The tenancy must not be exempted under </a:t>
            </a:r>
            <a:r>
              <a:rPr lang="en-GB" sz="2800" b="1" dirty="0"/>
              <a:t>Sch 1 HA 1988</a:t>
            </a:r>
            <a:r>
              <a:rPr lang="en-GB" sz="2800" dirty="0"/>
              <a:t>.</a:t>
            </a:r>
          </a:p>
          <a:p>
            <a:pPr marL="0" indent="0">
              <a:buNone/>
            </a:pPr>
            <a:endParaRPr lang="en-GB" sz="2000" dirty="0"/>
          </a:p>
        </p:txBody>
      </p:sp>
    </p:spTree>
    <p:extLst>
      <p:ext uri="{BB962C8B-B14F-4D97-AF65-F5344CB8AC3E}">
        <p14:creationId xmlns:p14="http://schemas.microsoft.com/office/powerpoint/2010/main" val="245797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89DCB-F0A9-C9A3-A2D3-DAB881D7B8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945B26-343B-D298-1E1C-2E63A5F3A21E}"/>
              </a:ext>
            </a:extLst>
          </p:cNvPr>
          <p:cNvSpPr>
            <a:spLocks noGrp="1"/>
          </p:cNvSpPr>
          <p:nvPr>
            <p:ph type="title"/>
          </p:nvPr>
        </p:nvSpPr>
        <p:spPr>
          <a:xfrm>
            <a:off x="420370" y="95512"/>
            <a:ext cx="9688480" cy="692764"/>
          </a:xfrm>
        </p:spPr>
        <p:txBody>
          <a:bodyPr>
            <a:normAutofit fontScale="90000"/>
          </a:bodyPr>
          <a:lstStyle/>
          <a:p>
            <a:r>
              <a:rPr lang="en-GB" sz="4400" b="1" dirty="0"/>
              <a:t>Definition of Assured Tenancy (s 1 (1)</a:t>
            </a:r>
          </a:p>
        </p:txBody>
      </p:sp>
      <p:sp>
        <p:nvSpPr>
          <p:cNvPr id="3" name="Content Placeholder 2">
            <a:extLst>
              <a:ext uri="{FF2B5EF4-FFF2-40B4-BE49-F238E27FC236}">
                <a16:creationId xmlns:a16="http://schemas.microsoft.com/office/drawing/2014/main" id="{4AAD2BBF-EF07-5DC3-A14F-BBB642D8754F}"/>
              </a:ext>
            </a:extLst>
          </p:cNvPr>
          <p:cNvSpPr>
            <a:spLocks noGrp="1"/>
          </p:cNvSpPr>
          <p:nvPr>
            <p:ph idx="1"/>
          </p:nvPr>
        </p:nvSpPr>
        <p:spPr>
          <a:xfrm>
            <a:off x="248432" y="788276"/>
            <a:ext cx="10617162" cy="4990444"/>
          </a:xfrm>
        </p:spPr>
        <p:txBody>
          <a:bodyPr>
            <a:noAutofit/>
          </a:bodyPr>
          <a:lstStyle/>
          <a:p>
            <a:pPr marL="0" indent="0" fontAlgn="auto">
              <a:buNone/>
            </a:pPr>
            <a:r>
              <a:rPr lang="en-GB" i="1" dirty="0"/>
              <a:t>“A tenancy under which a dwelling-house is let as a separate dwelling … if and so long as:</a:t>
            </a:r>
            <a:endParaRPr lang="en-GB" dirty="0"/>
          </a:p>
          <a:p>
            <a:pPr marL="0" indent="0" fontAlgn="auto">
              <a:buNone/>
            </a:pPr>
            <a:r>
              <a:rPr lang="en-GB" i="1" dirty="0"/>
              <a:t> - the tenant or, as the case may be, each of the joint tenants is an individual; and</a:t>
            </a:r>
            <a:endParaRPr lang="en-GB" dirty="0"/>
          </a:p>
          <a:p>
            <a:pPr marL="0" indent="0" fontAlgn="auto">
              <a:buNone/>
            </a:pPr>
            <a:r>
              <a:rPr lang="en-GB" i="1" dirty="0"/>
              <a:t> - the tenant or, as the case may be, at least one of the joint tenants occupies the dwelling-house as his only or principal home.</a:t>
            </a:r>
            <a:endParaRPr lang="en-GB" dirty="0"/>
          </a:p>
          <a:p>
            <a:pPr fontAlgn="auto"/>
            <a:r>
              <a:rPr lang="en-GB" dirty="0"/>
              <a:t>Requirements that must be met for there to be a </a:t>
            </a:r>
            <a:r>
              <a:rPr lang="en-GB" i="1" dirty="0"/>
              <a:t>tenancy under which a dwelling-house is let as a separate dwelling</a:t>
            </a:r>
            <a:r>
              <a:rPr lang="en-GB" dirty="0"/>
              <a:t> are the same as for </a:t>
            </a:r>
            <a:r>
              <a:rPr lang="en-GB" b="1" dirty="0"/>
              <a:t>RA 1977</a:t>
            </a:r>
            <a:r>
              <a:rPr lang="en-GB" dirty="0"/>
              <a:t>.</a:t>
            </a:r>
          </a:p>
          <a:p>
            <a:pPr fontAlgn="auto"/>
            <a:r>
              <a:rPr lang="en-GB" b="1" dirty="0"/>
              <a:t>An individual</a:t>
            </a:r>
            <a:r>
              <a:rPr lang="en-GB" dirty="0"/>
              <a:t>: Company lets are not protected under </a:t>
            </a:r>
            <a:r>
              <a:rPr lang="en-GB" b="1" dirty="0"/>
              <a:t>HA 1988</a:t>
            </a:r>
            <a:r>
              <a:rPr lang="en-GB" dirty="0"/>
              <a:t>.</a:t>
            </a:r>
          </a:p>
          <a:p>
            <a:pPr fontAlgn="auto"/>
            <a:r>
              <a:rPr lang="en-GB" b="1" dirty="0"/>
              <a:t>Only or principal home</a:t>
            </a:r>
            <a:r>
              <a:rPr lang="en-GB" dirty="0"/>
              <a:t>: Under </a:t>
            </a:r>
            <a:r>
              <a:rPr lang="en-GB" b="1" dirty="0"/>
              <a:t>HA 1988</a:t>
            </a:r>
            <a:r>
              <a:rPr lang="en-GB" dirty="0"/>
              <a:t>, statutory tenant can’t be resident in two or more homes at the same time - only one home may be occupied as a </a:t>
            </a:r>
            <a:r>
              <a:rPr lang="en-GB" i="1" dirty="0"/>
              <a:t>principal home</a:t>
            </a:r>
            <a:r>
              <a:rPr lang="en-GB" dirty="0"/>
              <a:t>.</a:t>
            </a:r>
          </a:p>
          <a:p>
            <a:pPr fontAlgn="auto"/>
            <a:r>
              <a:rPr lang="en-GB" b="1" dirty="0"/>
              <a:t>Occupation</a:t>
            </a:r>
            <a:r>
              <a:rPr lang="en-GB" dirty="0"/>
              <a:t>: test is  an objective one. </a:t>
            </a:r>
          </a:p>
          <a:p>
            <a:pPr fontAlgn="auto"/>
            <a:r>
              <a:rPr lang="en-GB" b="1" dirty="0"/>
              <a:t>Rent and rateable value limit</a:t>
            </a:r>
            <a:r>
              <a:rPr lang="en-GB" dirty="0"/>
              <a:t>s: If the tenancy was created </a:t>
            </a:r>
            <a:r>
              <a:rPr lang="en-GB" b="1" dirty="0"/>
              <a:t>before 1 April 1990</a:t>
            </a:r>
            <a:r>
              <a:rPr lang="en-GB" dirty="0"/>
              <a:t>, the rent must be:</a:t>
            </a:r>
          </a:p>
          <a:p>
            <a:pPr lvl="1"/>
            <a:r>
              <a:rPr lang="en-GB" dirty="0"/>
              <a:t>not less than two-thirds of the rateable value; and</a:t>
            </a:r>
          </a:p>
          <a:p>
            <a:pPr lvl="1"/>
            <a:r>
              <a:rPr lang="en-GB" dirty="0"/>
              <a:t>the rateable value must not exceed £1,500 (London) or £750 (elsewhere).</a:t>
            </a:r>
          </a:p>
          <a:p>
            <a:pPr lvl="1"/>
            <a:r>
              <a:rPr lang="en-GB" dirty="0"/>
              <a:t>If the tenancy was created on or after 1 April 1990, the annual rent must not exceed £100,000</a:t>
            </a:r>
          </a:p>
          <a:p>
            <a:pPr fontAlgn="auto"/>
            <a:endParaRPr lang="en-GB" dirty="0"/>
          </a:p>
          <a:p>
            <a:pPr fontAlgn="auto"/>
            <a:endParaRPr lang="en-GB" sz="2400" dirty="0"/>
          </a:p>
        </p:txBody>
      </p:sp>
    </p:spTree>
    <p:extLst>
      <p:ext uri="{BB962C8B-B14F-4D97-AF65-F5344CB8AC3E}">
        <p14:creationId xmlns:p14="http://schemas.microsoft.com/office/powerpoint/2010/main" val="1861353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71650-BF6E-F0F2-41F2-0EC742E86C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E687B1-54E0-B89E-1158-3D9724D00574}"/>
              </a:ext>
            </a:extLst>
          </p:cNvPr>
          <p:cNvSpPr>
            <a:spLocks noGrp="1"/>
          </p:cNvSpPr>
          <p:nvPr>
            <p:ph type="title"/>
          </p:nvPr>
        </p:nvSpPr>
        <p:spPr>
          <a:xfrm>
            <a:off x="425086" y="199696"/>
            <a:ext cx="8596668" cy="733623"/>
          </a:xfrm>
        </p:spPr>
        <p:txBody>
          <a:bodyPr/>
          <a:lstStyle/>
          <a:p>
            <a:r>
              <a:rPr lang="en-GB" b="1" dirty="0"/>
              <a:t>Exemptions:</a:t>
            </a:r>
          </a:p>
        </p:txBody>
      </p:sp>
      <p:sp>
        <p:nvSpPr>
          <p:cNvPr id="3" name="Content Placeholder 2">
            <a:extLst>
              <a:ext uri="{FF2B5EF4-FFF2-40B4-BE49-F238E27FC236}">
                <a16:creationId xmlns:a16="http://schemas.microsoft.com/office/drawing/2014/main" id="{A4045A2F-30E8-5D4C-AD7C-D98A6EB028F2}"/>
              </a:ext>
            </a:extLst>
          </p:cNvPr>
          <p:cNvSpPr>
            <a:spLocks noGrp="1"/>
          </p:cNvSpPr>
          <p:nvPr>
            <p:ph idx="1"/>
          </p:nvPr>
        </p:nvSpPr>
        <p:spPr>
          <a:xfrm>
            <a:off x="425086" y="933319"/>
            <a:ext cx="9500884" cy="5118188"/>
          </a:xfrm>
        </p:spPr>
        <p:txBody>
          <a:bodyPr>
            <a:normAutofit/>
          </a:bodyPr>
          <a:lstStyle/>
          <a:p>
            <a:pPr marL="0" indent="0">
              <a:buNone/>
            </a:pPr>
            <a:r>
              <a:rPr lang="en-GB" dirty="0"/>
              <a:t>Many of the exemptions are similar to those found under </a:t>
            </a:r>
            <a:r>
              <a:rPr lang="en-GB" b="1" dirty="0"/>
              <a:t>RA 1977</a:t>
            </a:r>
            <a:r>
              <a:rPr lang="en-GB" dirty="0"/>
              <a:t>.</a:t>
            </a:r>
            <a:endParaRPr lang="en-GB" b="1" dirty="0"/>
          </a:p>
          <a:p>
            <a:r>
              <a:rPr lang="en-GB" b="1" dirty="0"/>
              <a:t>Student accommodation</a:t>
            </a:r>
          </a:p>
          <a:p>
            <a:r>
              <a:rPr lang="en-GB" b="1" dirty="0"/>
              <a:t>Holiday lettings</a:t>
            </a:r>
          </a:p>
          <a:p>
            <a:r>
              <a:rPr lang="en-GB" b="1" dirty="0"/>
              <a:t>Agricultural holdings </a:t>
            </a:r>
          </a:p>
          <a:p>
            <a:r>
              <a:rPr lang="en-GB" b="1" dirty="0"/>
              <a:t>Tenancies of agricultural land</a:t>
            </a:r>
          </a:p>
          <a:p>
            <a:r>
              <a:rPr lang="en-GB" b="1" dirty="0"/>
              <a:t>Business tenancies</a:t>
            </a:r>
          </a:p>
          <a:p>
            <a:r>
              <a:rPr lang="en-GB" b="1" dirty="0"/>
              <a:t>Licensed premises </a:t>
            </a:r>
          </a:p>
          <a:p>
            <a:r>
              <a:rPr lang="en-GB" b="1" dirty="0"/>
              <a:t>Resident landlords</a:t>
            </a:r>
          </a:p>
          <a:p>
            <a:r>
              <a:rPr lang="en-GB" b="1" dirty="0"/>
              <a:t>Accommodation for asylum seekers</a:t>
            </a:r>
          </a:p>
          <a:p>
            <a:r>
              <a:rPr lang="en-GB" b="1" dirty="0"/>
              <a:t>Public and quasi-public sector landlords</a:t>
            </a:r>
          </a:p>
          <a:p>
            <a:r>
              <a:rPr lang="en-GB" b="1" dirty="0"/>
              <a:t>Accommodation for persons with temporary protection</a:t>
            </a:r>
          </a:p>
          <a:p>
            <a:r>
              <a:rPr lang="en-GB" b="1" dirty="0"/>
              <a:t>A family intervention tenancy</a:t>
            </a:r>
            <a:endParaRPr lang="en-GB" dirty="0"/>
          </a:p>
        </p:txBody>
      </p:sp>
    </p:spTree>
    <p:extLst>
      <p:ext uri="{BB962C8B-B14F-4D97-AF65-F5344CB8AC3E}">
        <p14:creationId xmlns:p14="http://schemas.microsoft.com/office/powerpoint/2010/main" val="24419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7B54-D158-F96F-6B88-DAB1D47879F3}"/>
              </a:ext>
            </a:extLst>
          </p:cNvPr>
          <p:cNvSpPr>
            <a:spLocks noGrp="1"/>
          </p:cNvSpPr>
          <p:nvPr>
            <p:ph type="title"/>
          </p:nvPr>
        </p:nvSpPr>
        <p:spPr>
          <a:xfrm>
            <a:off x="380942" y="156238"/>
            <a:ext cx="8596668" cy="884286"/>
          </a:xfrm>
        </p:spPr>
        <p:txBody>
          <a:bodyPr>
            <a:normAutofit fontScale="90000"/>
          </a:bodyPr>
          <a:lstStyle/>
          <a:p>
            <a:r>
              <a:rPr lang="en-GB" b="1" dirty="0"/>
              <a:t>Acquiring an Assured Tenancy: Creation</a:t>
            </a:r>
          </a:p>
        </p:txBody>
      </p:sp>
      <p:sp>
        <p:nvSpPr>
          <p:cNvPr id="3" name="Content Placeholder 2">
            <a:extLst>
              <a:ext uri="{FF2B5EF4-FFF2-40B4-BE49-F238E27FC236}">
                <a16:creationId xmlns:a16="http://schemas.microsoft.com/office/drawing/2014/main" id="{EB53B464-9500-5E8A-94EC-54D52C5B74AF}"/>
              </a:ext>
            </a:extLst>
          </p:cNvPr>
          <p:cNvSpPr>
            <a:spLocks noGrp="1"/>
          </p:cNvSpPr>
          <p:nvPr>
            <p:ph idx="1"/>
          </p:nvPr>
        </p:nvSpPr>
        <p:spPr>
          <a:xfrm>
            <a:off x="242204" y="720934"/>
            <a:ext cx="9696377" cy="5980827"/>
          </a:xfrm>
        </p:spPr>
        <p:txBody>
          <a:bodyPr>
            <a:normAutofit/>
          </a:bodyPr>
          <a:lstStyle/>
          <a:p>
            <a:r>
              <a:rPr lang="en-GB" b="1" dirty="0"/>
              <a:t>Tenancies granted on or after 28 February 1997:</a:t>
            </a:r>
            <a:r>
              <a:rPr lang="en-GB" dirty="0"/>
              <a:t>automatically take effect as an AST unless it falls within a list of exceptions set out in </a:t>
            </a:r>
            <a:r>
              <a:rPr lang="en-GB" b="1" dirty="0"/>
              <a:t>Sch 2A HA 1988</a:t>
            </a:r>
            <a:r>
              <a:rPr lang="en-GB" dirty="0"/>
              <a:t>.</a:t>
            </a:r>
          </a:p>
          <a:p>
            <a:r>
              <a:rPr lang="en-GB" dirty="0"/>
              <a:t>If, on expiry of the fixed term, no new fixed-term tenancy agreement is entered into, a periodic tenancy will arise.</a:t>
            </a:r>
          </a:p>
          <a:p>
            <a:r>
              <a:rPr lang="en-GB" b="1" dirty="0"/>
              <a:t>Statement of major terms: </a:t>
            </a:r>
            <a:r>
              <a:rPr lang="en-GB" dirty="0"/>
              <a:t> </a:t>
            </a:r>
            <a:r>
              <a:rPr lang="en-GB" b="1" dirty="0"/>
              <a:t>s20A HA 1988</a:t>
            </a:r>
            <a:r>
              <a:rPr lang="en-GB" dirty="0"/>
              <a:t> grants assured shorthold tenants, who do not have agreements evidenced in writing, a right to request a statement of major terms, that is:</a:t>
            </a:r>
          </a:p>
          <a:p>
            <a:r>
              <a:rPr lang="en-GB" dirty="0"/>
              <a:t>commencement date;</a:t>
            </a:r>
          </a:p>
          <a:p>
            <a:r>
              <a:rPr lang="en-GB" dirty="0"/>
              <a:t>rent and payment date;</a:t>
            </a:r>
          </a:p>
          <a:p>
            <a:r>
              <a:rPr lang="en-GB" dirty="0"/>
              <a:t>any rent review provision; and</a:t>
            </a:r>
          </a:p>
          <a:p>
            <a:r>
              <a:rPr lang="en-GB" dirty="0"/>
              <a:t>termination date, if it is a fixed-term tenancy.</a:t>
            </a:r>
          </a:p>
          <a:p>
            <a:r>
              <a:rPr lang="en-GB" dirty="0"/>
              <a:t>Such a statement is </a:t>
            </a:r>
            <a:r>
              <a:rPr lang="en-GB" b="1" dirty="0"/>
              <a:t>not</a:t>
            </a:r>
            <a:r>
              <a:rPr lang="en-GB" dirty="0"/>
              <a:t> conclusive as to what was agreed between the parties (</a:t>
            </a:r>
            <a:r>
              <a:rPr lang="en-GB" b="1" dirty="0"/>
              <a:t>s20A(5)</a:t>
            </a:r>
            <a:r>
              <a:rPr lang="en-GB" dirty="0"/>
              <a:t>), but failure to provide a statement within 28 days of receipt of the request without reasonable excuse is a criminal offence punishable by a maximum fine of £2,500 (Level 4 on the standard scale of fines for summary offences).</a:t>
            </a:r>
          </a:p>
          <a:p>
            <a:r>
              <a:rPr lang="en-GB" b="1" dirty="0"/>
              <a:t>By succession</a:t>
            </a:r>
            <a:r>
              <a:rPr lang="en-GB" dirty="0"/>
              <a:t>: An assured tenancy may be acquired by succession</a:t>
            </a:r>
          </a:p>
          <a:p>
            <a:endParaRPr lang="en-GB" dirty="0"/>
          </a:p>
          <a:p>
            <a:endParaRPr lang="en-GB" dirty="0"/>
          </a:p>
        </p:txBody>
      </p:sp>
    </p:spTree>
    <p:extLst>
      <p:ext uri="{BB962C8B-B14F-4D97-AF65-F5344CB8AC3E}">
        <p14:creationId xmlns:p14="http://schemas.microsoft.com/office/powerpoint/2010/main" val="1952316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92FA9-0F28-652B-5432-028B5E715C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E95EE2-5E3B-27D1-EED7-82DB1E3C5CB1}"/>
              </a:ext>
            </a:extLst>
          </p:cNvPr>
          <p:cNvSpPr>
            <a:spLocks noGrp="1"/>
          </p:cNvSpPr>
          <p:nvPr>
            <p:ph type="title"/>
          </p:nvPr>
        </p:nvSpPr>
        <p:spPr>
          <a:xfrm>
            <a:off x="338389" y="70287"/>
            <a:ext cx="8596668" cy="837806"/>
          </a:xfrm>
        </p:spPr>
        <p:txBody>
          <a:bodyPr>
            <a:normAutofit/>
          </a:bodyPr>
          <a:lstStyle/>
          <a:p>
            <a:r>
              <a:rPr lang="en-GB" sz="4400" b="1" dirty="0"/>
              <a:t>Statutory Periodic Tenancies</a:t>
            </a:r>
          </a:p>
        </p:txBody>
      </p:sp>
      <p:sp>
        <p:nvSpPr>
          <p:cNvPr id="3" name="Content Placeholder 2">
            <a:extLst>
              <a:ext uri="{FF2B5EF4-FFF2-40B4-BE49-F238E27FC236}">
                <a16:creationId xmlns:a16="http://schemas.microsoft.com/office/drawing/2014/main" id="{902B035B-E557-6E3F-B72E-CE37384FF3F2}"/>
              </a:ext>
            </a:extLst>
          </p:cNvPr>
          <p:cNvSpPr>
            <a:spLocks noGrp="1"/>
          </p:cNvSpPr>
          <p:nvPr>
            <p:ph idx="1"/>
          </p:nvPr>
        </p:nvSpPr>
        <p:spPr>
          <a:xfrm>
            <a:off x="248432" y="990074"/>
            <a:ext cx="9999154" cy="5637749"/>
          </a:xfrm>
        </p:spPr>
        <p:txBody>
          <a:bodyPr>
            <a:noAutofit/>
          </a:bodyPr>
          <a:lstStyle/>
          <a:p>
            <a:pPr marL="0" indent="0" fontAlgn="auto">
              <a:buNone/>
            </a:pPr>
            <a:r>
              <a:rPr lang="en-GB" sz="2000" dirty="0"/>
              <a:t>A statutory periodic tenancy is created when a fixed term AT expires. </a:t>
            </a:r>
          </a:p>
          <a:p>
            <a:pPr marL="0" indent="0" fontAlgn="auto">
              <a:buNone/>
            </a:pPr>
            <a:r>
              <a:rPr lang="en-GB" sz="2000" dirty="0"/>
              <a:t>Terms of the statutory periodic tenancy: </a:t>
            </a:r>
            <a:r>
              <a:rPr lang="en-GB" sz="2000" b="1" dirty="0"/>
              <a:t>s5(3) </a:t>
            </a:r>
            <a:r>
              <a:rPr lang="en-GB" sz="2000" dirty="0"/>
              <a:t>provides that:</a:t>
            </a:r>
          </a:p>
          <a:p>
            <a:pPr fontAlgn="auto"/>
            <a:r>
              <a:rPr lang="en-GB" sz="2000" dirty="0"/>
              <a:t>it will take effect in possession immediately on the coming to an end of the fixed term;</a:t>
            </a:r>
          </a:p>
          <a:p>
            <a:pPr fontAlgn="auto"/>
            <a:r>
              <a:rPr lang="en-GB" sz="2000" dirty="0"/>
              <a:t>it is deemed to have been granted by the person who was the landlord immediately before the end of the fixed term;</a:t>
            </a:r>
          </a:p>
          <a:p>
            <a:pPr fontAlgn="auto"/>
            <a:r>
              <a:rPr lang="en-GB" sz="2000" dirty="0"/>
              <a:t>the premises are the same as under the fixed term, and the periods of the tenancy are the same as those for which rent was last payable under the fixed term; and</a:t>
            </a:r>
          </a:p>
          <a:p>
            <a:pPr fontAlgn="auto"/>
            <a:r>
              <a:rPr lang="en-GB" sz="2000" dirty="0"/>
              <a:t>the other terms (e.g. rent) are the same as those for the fixed term immediately before it ended, except that any term which provides for determination by the landlord or tenant will not have effect whilst the tenancy remains assured.</a:t>
            </a:r>
          </a:p>
          <a:p>
            <a:pPr marL="0" indent="0" fontAlgn="auto">
              <a:buNone/>
            </a:pPr>
            <a:r>
              <a:rPr lang="en-GB" sz="2000" b="1" dirty="0"/>
              <a:t>Additional terms</a:t>
            </a:r>
            <a:r>
              <a:rPr lang="en-GB" sz="2000" dirty="0"/>
              <a:t>: </a:t>
            </a:r>
            <a:r>
              <a:rPr lang="en-GB" sz="2000" b="1" dirty="0"/>
              <a:t>s15 HA 1988</a:t>
            </a:r>
            <a:r>
              <a:rPr lang="en-GB" sz="2000" dirty="0"/>
              <a:t> implies a term into every statutory periodic assured tenancy that the tenant may not assign, sub-let or part with possession of the whole or a part of the dwelling-house subject to the tenancy without the landlord’s consent. The L can unreasonably withhold their consent and need not give the tenant notice of their decision within a reasonable time.</a:t>
            </a:r>
          </a:p>
        </p:txBody>
      </p:sp>
    </p:spTree>
    <p:extLst>
      <p:ext uri="{BB962C8B-B14F-4D97-AF65-F5344CB8AC3E}">
        <p14:creationId xmlns:p14="http://schemas.microsoft.com/office/powerpoint/2010/main" val="4108423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A4667-3867-9EE7-928E-269C628BCD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1786A4-993A-EDDE-F68F-DA9FA9497E38}"/>
              </a:ext>
            </a:extLst>
          </p:cNvPr>
          <p:cNvSpPr>
            <a:spLocks noGrp="1"/>
          </p:cNvSpPr>
          <p:nvPr>
            <p:ph type="title"/>
          </p:nvPr>
        </p:nvSpPr>
        <p:spPr>
          <a:xfrm>
            <a:off x="357308" y="152268"/>
            <a:ext cx="10665942" cy="837806"/>
          </a:xfrm>
        </p:spPr>
        <p:txBody>
          <a:bodyPr>
            <a:normAutofit fontScale="90000"/>
          </a:bodyPr>
          <a:lstStyle/>
          <a:p>
            <a:r>
              <a:rPr lang="en-GB" sz="4400" b="1" dirty="0"/>
              <a:t>Obtaining possession of an Assured Tenancy</a:t>
            </a:r>
          </a:p>
        </p:txBody>
      </p:sp>
      <p:sp>
        <p:nvSpPr>
          <p:cNvPr id="3" name="Content Placeholder 2">
            <a:extLst>
              <a:ext uri="{FF2B5EF4-FFF2-40B4-BE49-F238E27FC236}">
                <a16:creationId xmlns:a16="http://schemas.microsoft.com/office/drawing/2014/main" id="{D06BE10D-646F-2AEB-8026-A09882FC2471}"/>
              </a:ext>
            </a:extLst>
          </p:cNvPr>
          <p:cNvSpPr>
            <a:spLocks noGrp="1"/>
          </p:cNvSpPr>
          <p:nvPr>
            <p:ph idx="1"/>
          </p:nvPr>
        </p:nvSpPr>
        <p:spPr>
          <a:xfrm>
            <a:off x="357308" y="990074"/>
            <a:ext cx="9675867" cy="5235728"/>
          </a:xfrm>
        </p:spPr>
        <p:txBody>
          <a:bodyPr>
            <a:noAutofit/>
          </a:bodyPr>
          <a:lstStyle/>
          <a:p>
            <a:pPr fontAlgn="auto"/>
            <a:r>
              <a:rPr lang="en-GB" sz="2800" dirty="0"/>
              <a:t>L must first serve notice in accordance with </a:t>
            </a:r>
            <a:r>
              <a:rPr lang="en-GB" sz="2800" b="1" dirty="0"/>
              <a:t>s8 HA 1988 AND </a:t>
            </a:r>
            <a:r>
              <a:rPr lang="en-GB" sz="2800" dirty="0"/>
              <a:t>establish one of the grounds for possession set out in the Act.</a:t>
            </a:r>
          </a:p>
          <a:p>
            <a:pPr fontAlgn="auto"/>
            <a:r>
              <a:rPr lang="en-GB" sz="2800" dirty="0"/>
              <a:t>In the case of an AST, a landlord may also acquire possession using the procedure set out in </a:t>
            </a:r>
            <a:r>
              <a:rPr lang="en-GB" sz="2800" b="1" dirty="0"/>
              <a:t>s21 HA 1988</a:t>
            </a:r>
            <a:r>
              <a:rPr lang="en-GB" sz="2800" dirty="0"/>
              <a:t>. This allows a landlord to terminate a tenancy by serving two months’ notice. The advantage of this method is that the landlord will not be required to prove any grounds other than the notice was valid.</a:t>
            </a:r>
          </a:p>
          <a:p>
            <a:pPr fontAlgn="auto"/>
            <a:r>
              <a:rPr lang="en-GB" sz="2800" dirty="0"/>
              <a:t>This procedure can be used for assured tenancies and for ASTs.</a:t>
            </a:r>
          </a:p>
          <a:p>
            <a:pPr marL="0" indent="0" fontAlgn="auto">
              <a:buNone/>
            </a:pPr>
            <a:endParaRPr lang="en-GB" sz="2400" dirty="0"/>
          </a:p>
        </p:txBody>
      </p:sp>
    </p:spTree>
    <p:extLst>
      <p:ext uri="{BB962C8B-B14F-4D97-AF65-F5344CB8AC3E}">
        <p14:creationId xmlns:p14="http://schemas.microsoft.com/office/powerpoint/2010/main" val="4041396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870FF-5222-C2AA-1B63-0E3A4FA01C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0DDFF0-4EB4-0800-FBE1-1AF24BCF102E}"/>
              </a:ext>
            </a:extLst>
          </p:cNvPr>
          <p:cNvSpPr>
            <a:spLocks noGrp="1"/>
          </p:cNvSpPr>
          <p:nvPr>
            <p:ph type="title"/>
          </p:nvPr>
        </p:nvSpPr>
        <p:spPr>
          <a:xfrm>
            <a:off x="357308" y="152268"/>
            <a:ext cx="10665942" cy="837806"/>
          </a:xfrm>
        </p:spPr>
        <p:txBody>
          <a:bodyPr>
            <a:normAutofit fontScale="90000"/>
          </a:bodyPr>
          <a:lstStyle/>
          <a:p>
            <a:r>
              <a:rPr lang="en-GB" sz="4400" b="1" dirty="0"/>
              <a:t>Obtaining possession of an Assured Tenancy</a:t>
            </a:r>
          </a:p>
        </p:txBody>
      </p:sp>
      <p:sp>
        <p:nvSpPr>
          <p:cNvPr id="3" name="Content Placeholder 2">
            <a:extLst>
              <a:ext uri="{FF2B5EF4-FFF2-40B4-BE49-F238E27FC236}">
                <a16:creationId xmlns:a16="http://schemas.microsoft.com/office/drawing/2014/main" id="{725EB2F0-A148-66E8-DE9D-8F06080E9DAA}"/>
              </a:ext>
            </a:extLst>
          </p:cNvPr>
          <p:cNvSpPr>
            <a:spLocks noGrp="1"/>
          </p:cNvSpPr>
          <p:nvPr>
            <p:ph idx="1"/>
          </p:nvPr>
        </p:nvSpPr>
        <p:spPr>
          <a:xfrm>
            <a:off x="357308" y="1127235"/>
            <a:ext cx="9831376" cy="5330322"/>
          </a:xfrm>
        </p:spPr>
        <p:txBody>
          <a:bodyPr>
            <a:noAutofit/>
          </a:bodyPr>
          <a:lstStyle/>
          <a:p>
            <a:pPr fontAlgn="auto"/>
            <a:r>
              <a:rPr lang="en-GB" sz="2400" b="1" dirty="0"/>
              <a:t>Notice requirements s 8 Housing Act 1988</a:t>
            </a:r>
            <a:r>
              <a:rPr lang="en-GB" sz="2400" dirty="0"/>
              <a:t>: the landlord must give notice unless they can give the court a good reason for not doing so.</a:t>
            </a:r>
          </a:p>
          <a:p>
            <a:pPr fontAlgn="auto"/>
            <a:r>
              <a:rPr lang="en-GB" sz="2400" dirty="0"/>
              <a:t>The notice must be in the prescribed form and must state:</a:t>
            </a:r>
          </a:p>
          <a:p>
            <a:pPr fontAlgn="auto"/>
            <a:r>
              <a:rPr lang="en-GB" sz="2400" dirty="0"/>
              <a:t>that the landlord intends to bring possession proceedings;</a:t>
            </a:r>
          </a:p>
          <a:p>
            <a:pPr fontAlgn="auto"/>
            <a:r>
              <a:rPr lang="en-GB" sz="2400" dirty="0"/>
              <a:t>the grounds on which they intend to claim possession;</a:t>
            </a:r>
          </a:p>
          <a:p>
            <a:pPr fontAlgn="auto"/>
            <a:r>
              <a:rPr lang="en-GB" sz="2400" dirty="0"/>
              <a:t>the earliest date on which the proceedings may be brought; and</a:t>
            </a:r>
          </a:p>
          <a:p>
            <a:pPr fontAlgn="auto"/>
            <a:r>
              <a:rPr lang="en-GB" sz="2400" dirty="0"/>
              <a:t>the latest date on which proceedings may be brought.</a:t>
            </a:r>
          </a:p>
          <a:p>
            <a:pPr fontAlgn="auto"/>
            <a:r>
              <a:rPr lang="en-GB" sz="2400" dirty="0"/>
              <a:t>Length of notice: depends on the ground(s) on which the landlord is relying ( anti-social behaviour = day of notice, otherwise 2 weeks or 2 months notice depending on ground.</a:t>
            </a:r>
          </a:p>
          <a:p>
            <a:pPr marL="0" indent="0" fontAlgn="auto">
              <a:buNone/>
            </a:pPr>
            <a:endParaRPr lang="en-GB" sz="2400" dirty="0"/>
          </a:p>
        </p:txBody>
      </p:sp>
    </p:spTree>
    <p:extLst>
      <p:ext uri="{BB962C8B-B14F-4D97-AF65-F5344CB8AC3E}">
        <p14:creationId xmlns:p14="http://schemas.microsoft.com/office/powerpoint/2010/main" val="771344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D5233A-ACAB-531F-4230-67EFD5C488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318D76-A627-4772-3A1C-26A6D437DA57}"/>
              </a:ext>
            </a:extLst>
          </p:cNvPr>
          <p:cNvSpPr>
            <a:spLocks noGrp="1"/>
          </p:cNvSpPr>
          <p:nvPr>
            <p:ph type="title"/>
          </p:nvPr>
        </p:nvSpPr>
        <p:spPr>
          <a:xfrm>
            <a:off x="357308" y="152268"/>
            <a:ext cx="10665942" cy="837806"/>
          </a:xfrm>
        </p:spPr>
        <p:txBody>
          <a:bodyPr>
            <a:normAutofit/>
          </a:bodyPr>
          <a:lstStyle/>
          <a:p>
            <a:r>
              <a:rPr lang="en-GB" sz="4400" b="1" dirty="0"/>
              <a:t>s8: The Grounds</a:t>
            </a:r>
          </a:p>
        </p:txBody>
      </p:sp>
      <p:sp>
        <p:nvSpPr>
          <p:cNvPr id="3" name="Content Placeholder 2">
            <a:extLst>
              <a:ext uri="{FF2B5EF4-FFF2-40B4-BE49-F238E27FC236}">
                <a16:creationId xmlns:a16="http://schemas.microsoft.com/office/drawing/2014/main" id="{4519D275-B048-E3A6-0C9B-141A63C6347B}"/>
              </a:ext>
            </a:extLst>
          </p:cNvPr>
          <p:cNvSpPr>
            <a:spLocks noGrp="1"/>
          </p:cNvSpPr>
          <p:nvPr>
            <p:ph idx="1"/>
          </p:nvPr>
        </p:nvSpPr>
        <p:spPr>
          <a:xfrm>
            <a:off x="510802" y="990074"/>
            <a:ext cx="9509759" cy="5221539"/>
          </a:xfrm>
        </p:spPr>
        <p:txBody>
          <a:bodyPr>
            <a:noAutofit/>
          </a:bodyPr>
          <a:lstStyle/>
          <a:p>
            <a:r>
              <a:rPr lang="en-GB" b="1" i="1" dirty="0"/>
              <a:t>Ground 1: landlord requiring possession</a:t>
            </a:r>
          </a:p>
          <a:p>
            <a:r>
              <a:rPr lang="en-GB" b="1" i="1" dirty="0"/>
              <a:t>Ground 2: repossession by a mortgagee</a:t>
            </a:r>
          </a:p>
          <a:p>
            <a:r>
              <a:rPr lang="en-GB" b="1" i="1" dirty="0"/>
              <a:t>Ground 3: out-of-season lettings</a:t>
            </a:r>
          </a:p>
          <a:p>
            <a:r>
              <a:rPr lang="en-GB" b="1" i="1" dirty="0"/>
              <a:t>Ground 4: student accommodation</a:t>
            </a:r>
          </a:p>
          <a:p>
            <a:r>
              <a:rPr lang="en-GB" b="1" i="1" dirty="0"/>
              <a:t>Ground 5: premises required by a minister of religion</a:t>
            </a:r>
          </a:p>
          <a:p>
            <a:r>
              <a:rPr lang="en-GB" b="1" i="1" dirty="0"/>
              <a:t>Ground 6: intention to demolish or reconstruct</a:t>
            </a:r>
          </a:p>
          <a:p>
            <a:r>
              <a:rPr lang="en-GB" b="1" i="1" dirty="0"/>
              <a:t>Ground 7: succession by a tenant not entitled under s17</a:t>
            </a:r>
          </a:p>
          <a:p>
            <a:r>
              <a:rPr lang="en-GB" b="1" dirty="0"/>
              <a:t>Ground 7A: anti-social behaviour</a:t>
            </a:r>
          </a:p>
          <a:p>
            <a:r>
              <a:rPr lang="en-GB" b="1" i="1" dirty="0"/>
              <a:t>Ground 8: Defined rent arrears</a:t>
            </a:r>
          </a:p>
          <a:p>
            <a:pPr fontAlgn="auto"/>
            <a:r>
              <a:rPr lang="en-GB" b="1" dirty="0"/>
              <a:t>Grounds 9–17 are discretionary</a:t>
            </a:r>
            <a:r>
              <a:rPr lang="en-GB" dirty="0"/>
              <a:t>, that is, the court will grant possession if it thinks the order is reasonable</a:t>
            </a:r>
          </a:p>
          <a:p>
            <a:r>
              <a:rPr lang="en-GB" b="1" i="1" dirty="0"/>
              <a:t>Ground 9: suitable alternative accommodation</a:t>
            </a:r>
          </a:p>
          <a:p>
            <a:r>
              <a:rPr lang="en-GB" b="1" i="1" dirty="0"/>
              <a:t>Ground 10/11: some/persistent rent arrears</a:t>
            </a:r>
          </a:p>
          <a:p>
            <a:r>
              <a:rPr lang="en-GB" b="1" i="1" dirty="0"/>
              <a:t>Ground 12: breach of other obligations</a:t>
            </a:r>
          </a:p>
          <a:p>
            <a:pPr fontAlgn="auto"/>
            <a:endParaRPr lang="en-GB" sz="2400" dirty="0"/>
          </a:p>
        </p:txBody>
      </p:sp>
    </p:spTree>
    <p:extLst>
      <p:ext uri="{BB962C8B-B14F-4D97-AF65-F5344CB8AC3E}">
        <p14:creationId xmlns:p14="http://schemas.microsoft.com/office/powerpoint/2010/main" val="1854357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7A4577-4F29-CD3A-D554-4B73655B6E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DB55BC-F22C-42E7-04C8-5511EB8795E7}"/>
              </a:ext>
            </a:extLst>
          </p:cNvPr>
          <p:cNvSpPr>
            <a:spLocks noGrp="1"/>
          </p:cNvSpPr>
          <p:nvPr>
            <p:ph type="title"/>
          </p:nvPr>
        </p:nvSpPr>
        <p:spPr>
          <a:xfrm>
            <a:off x="357308" y="152268"/>
            <a:ext cx="10665942" cy="837806"/>
          </a:xfrm>
        </p:spPr>
        <p:txBody>
          <a:bodyPr>
            <a:normAutofit fontScale="90000"/>
          </a:bodyPr>
          <a:lstStyle/>
          <a:p>
            <a:r>
              <a:rPr lang="en-GB" sz="4400" b="1" dirty="0"/>
              <a:t>Obtaining possession under s21  of Housing Act 1988: IMPORTANT UPDATE</a:t>
            </a:r>
          </a:p>
        </p:txBody>
      </p:sp>
      <p:sp>
        <p:nvSpPr>
          <p:cNvPr id="3" name="Content Placeholder 2">
            <a:extLst>
              <a:ext uri="{FF2B5EF4-FFF2-40B4-BE49-F238E27FC236}">
                <a16:creationId xmlns:a16="http://schemas.microsoft.com/office/drawing/2014/main" id="{0BFF8479-9DB1-A66A-1F7E-F512438595CC}"/>
              </a:ext>
            </a:extLst>
          </p:cNvPr>
          <p:cNvSpPr>
            <a:spLocks noGrp="1"/>
          </p:cNvSpPr>
          <p:nvPr>
            <p:ph idx="1"/>
          </p:nvPr>
        </p:nvSpPr>
        <p:spPr>
          <a:xfrm>
            <a:off x="542334" y="1484193"/>
            <a:ext cx="9743089" cy="5221539"/>
          </a:xfrm>
        </p:spPr>
        <p:txBody>
          <a:bodyPr>
            <a:noAutofit/>
          </a:bodyPr>
          <a:lstStyle/>
          <a:p>
            <a:pPr fontAlgn="auto"/>
            <a:r>
              <a:rPr lang="en-GB" sz="2400" dirty="0"/>
              <a:t>The </a:t>
            </a:r>
            <a:r>
              <a:rPr lang="en-GB" sz="2400" b="1" dirty="0"/>
              <a:t>Renters’ Rights Act 2025 makes </a:t>
            </a:r>
            <a:r>
              <a:rPr lang="en-GB" sz="2400" dirty="0"/>
              <a:t>a number of changes which reform the relationship between landlords and tenants under short-term residential tenancies. </a:t>
            </a:r>
          </a:p>
          <a:p>
            <a:pPr fontAlgn="auto"/>
            <a:r>
              <a:rPr lang="en-GB" sz="2400" dirty="0"/>
              <a:t>Amongst other changes is the abolition of </a:t>
            </a:r>
            <a:r>
              <a:rPr lang="en-GB" sz="2400" b="1" dirty="0"/>
              <a:t>s21 Housing Act 1988 (HA 1988) </a:t>
            </a:r>
            <a:r>
              <a:rPr lang="en-GB" sz="2400" dirty="0"/>
              <a:t>and, once in force ( from 1 May 2026),  landlords will no longer be able to evict tenants without providing a reason;</a:t>
            </a:r>
          </a:p>
          <a:p>
            <a:pPr fontAlgn="auto"/>
            <a:r>
              <a:rPr lang="en-GB" sz="2400" dirty="0"/>
              <a:t>the grounds for possession, set out in </a:t>
            </a:r>
            <a:r>
              <a:rPr lang="en-GB" sz="2400" b="1" dirty="0"/>
              <a:t>Sch 2 HA 1988</a:t>
            </a:r>
            <a:r>
              <a:rPr lang="en-GB" sz="2400" dirty="0"/>
              <a:t> will be strengthened and would include new grounds where the landlord wishes to sell the property or where the tenant has repeatedly fall into rent arrears;</a:t>
            </a:r>
          </a:p>
          <a:p>
            <a:pPr fontAlgn="auto"/>
            <a:r>
              <a:rPr lang="en-GB" sz="2400" dirty="0"/>
              <a:t>Until the Act takes full effect the </a:t>
            </a:r>
            <a:r>
              <a:rPr lang="en-GB" sz="2400" b="1" dirty="0"/>
              <a:t>Housing Act 1988</a:t>
            </a:r>
            <a:r>
              <a:rPr lang="en-GB" sz="2400" dirty="0"/>
              <a:t> procedures remain intact and Ls can use s 21 until 31</a:t>
            </a:r>
            <a:r>
              <a:rPr lang="en-GB" sz="2400" baseline="30000" dirty="0"/>
              <a:t>st</a:t>
            </a:r>
            <a:r>
              <a:rPr lang="en-GB" sz="2400" dirty="0"/>
              <a:t> April 2026.</a:t>
            </a:r>
          </a:p>
          <a:p>
            <a:pPr fontAlgn="auto"/>
            <a:endParaRPr lang="en-GB" sz="2400" dirty="0"/>
          </a:p>
        </p:txBody>
      </p:sp>
    </p:spTree>
    <p:extLst>
      <p:ext uri="{BB962C8B-B14F-4D97-AF65-F5344CB8AC3E}">
        <p14:creationId xmlns:p14="http://schemas.microsoft.com/office/powerpoint/2010/main" val="3978590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B1BDE-BA22-F669-C3BA-9385063BCEF1}"/>
              </a:ext>
            </a:extLst>
          </p:cNvPr>
          <p:cNvSpPr>
            <a:spLocks noGrp="1"/>
          </p:cNvSpPr>
          <p:nvPr>
            <p:ph type="title"/>
          </p:nvPr>
        </p:nvSpPr>
        <p:spPr>
          <a:xfrm>
            <a:off x="538598" y="224921"/>
            <a:ext cx="8596668" cy="802991"/>
          </a:xfrm>
        </p:spPr>
        <p:txBody>
          <a:bodyPr/>
          <a:lstStyle/>
          <a:p>
            <a:r>
              <a:rPr lang="en-GB" b="1" dirty="0"/>
              <a:t>Obtaining possession under s 21 </a:t>
            </a:r>
          </a:p>
        </p:txBody>
      </p:sp>
      <p:sp>
        <p:nvSpPr>
          <p:cNvPr id="3" name="Content Placeholder 2">
            <a:extLst>
              <a:ext uri="{FF2B5EF4-FFF2-40B4-BE49-F238E27FC236}">
                <a16:creationId xmlns:a16="http://schemas.microsoft.com/office/drawing/2014/main" id="{FC3C6359-FC24-7409-F582-3795D0AFBF50}"/>
              </a:ext>
            </a:extLst>
          </p:cNvPr>
          <p:cNvSpPr>
            <a:spLocks noGrp="1"/>
          </p:cNvSpPr>
          <p:nvPr>
            <p:ph idx="1"/>
          </p:nvPr>
        </p:nvSpPr>
        <p:spPr>
          <a:xfrm>
            <a:off x="248512" y="1027912"/>
            <a:ext cx="9627008" cy="5429644"/>
          </a:xfrm>
        </p:spPr>
        <p:txBody>
          <a:bodyPr/>
          <a:lstStyle/>
          <a:p>
            <a:r>
              <a:rPr lang="en-GB" sz="2000" dirty="0"/>
              <a:t>Only requires landlord to give at least two months’ written notice under </a:t>
            </a:r>
            <a:r>
              <a:rPr lang="en-GB" sz="2000" b="1" dirty="0"/>
              <a:t>s21 HA 1988</a:t>
            </a:r>
            <a:r>
              <a:rPr lang="en-GB" sz="2000" dirty="0"/>
              <a:t>. </a:t>
            </a:r>
          </a:p>
          <a:p>
            <a:r>
              <a:rPr lang="en-GB" sz="2000" dirty="0"/>
              <a:t>This is a </a:t>
            </a:r>
            <a:r>
              <a:rPr lang="en-GB" sz="2000" dirty="0">
                <a:highlight>
                  <a:srgbClr val="FFFF00"/>
                </a:highlight>
              </a:rPr>
              <a:t>“no-fault</a:t>
            </a:r>
            <a:r>
              <a:rPr lang="en-GB" sz="2000" dirty="0"/>
              <a:t>” procedure as the landlord does not need a reason for wanting possession – the tenants may have been perfect tenants, but if a </a:t>
            </a:r>
            <a:r>
              <a:rPr lang="en-GB" sz="2000" b="1" dirty="0"/>
              <a:t>s21</a:t>
            </a:r>
            <a:r>
              <a:rPr lang="en-GB" sz="2000" dirty="0"/>
              <a:t> notice is served, they will have to give up possession. </a:t>
            </a:r>
            <a:r>
              <a:rPr lang="en-GB" sz="2000" b="1" dirty="0"/>
              <a:t>s21</a:t>
            </a:r>
            <a:r>
              <a:rPr lang="en-GB" sz="2000" dirty="0"/>
              <a:t> only applies to ASTs, not fully assured tenancies.</a:t>
            </a:r>
          </a:p>
          <a:p>
            <a:pPr fontAlgn="auto"/>
            <a:r>
              <a:rPr lang="en-GB" sz="2000" dirty="0"/>
              <a:t>Legal Requirements in England: A landlord can only serve a </a:t>
            </a:r>
            <a:r>
              <a:rPr lang="en-GB" sz="2000" b="1" dirty="0"/>
              <a:t>s21</a:t>
            </a:r>
            <a:r>
              <a:rPr lang="en-GB" sz="2000" dirty="0"/>
              <a:t> notice to recover possession if they have fulfilled the prescribed legal requirements. This means a landlord must provide the tenant with:</a:t>
            </a:r>
          </a:p>
          <a:p>
            <a:pPr fontAlgn="auto"/>
            <a:r>
              <a:rPr lang="en-GB" sz="2000" dirty="0"/>
              <a:t>an energy performance certificate (EPC);</a:t>
            </a:r>
          </a:p>
          <a:p>
            <a:pPr fontAlgn="auto"/>
            <a:r>
              <a:rPr lang="en-GB" sz="2000" dirty="0"/>
              <a:t>a copy of the Gas Safety Certificate for the property; and</a:t>
            </a:r>
          </a:p>
          <a:p>
            <a:pPr fontAlgn="auto"/>
            <a:r>
              <a:rPr lang="en-GB" sz="2000" dirty="0"/>
              <a:t>a copy of the Department for Communities and Local Government leaflet </a:t>
            </a:r>
            <a:r>
              <a:rPr lang="en-GB" sz="2000" i="1" dirty="0"/>
              <a:t>How to rent: the checklist for renting in England</a:t>
            </a:r>
            <a:r>
              <a:rPr lang="en-GB" sz="2000" dirty="0"/>
              <a:t>.</a:t>
            </a:r>
          </a:p>
          <a:p>
            <a:endParaRPr lang="en-GB" dirty="0"/>
          </a:p>
        </p:txBody>
      </p:sp>
    </p:spTree>
    <p:extLst>
      <p:ext uri="{BB962C8B-B14F-4D97-AF65-F5344CB8AC3E}">
        <p14:creationId xmlns:p14="http://schemas.microsoft.com/office/powerpoint/2010/main" val="1075279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91F17-8AB2-6AD3-04E6-6DC71848A417}"/>
              </a:ext>
            </a:extLst>
          </p:cNvPr>
          <p:cNvSpPr>
            <a:spLocks noGrp="1"/>
          </p:cNvSpPr>
          <p:nvPr>
            <p:ph type="title"/>
          </p:nvPr>
        </p:nvSpPr>
        <p:spPr>
          <a:xfrm>
            <a:off x="444004" y="303761"/>
            <a:ext cx="8596668" cy="774600"/>
          </a:xfrm>
        </p:spPr>
        <p:txBody>
          <a:bodyPr/>
          <a:lstStyle/>
          <a:p>
            <a:r>
              <a:rPr lang="en-GB" b="1" dirty="0"/>
              <a:t>Process under a s21 notice</a:t>
            </a:r>
          </a:p>
        </p:txBody>
      </p:sp>
      <p:sp>
        <p:nvSpPr>
          <p:cNvPr id="3" name="Content Placeholder 2">
            <a:extLst>
              <a:ext uri="{FF2B5EF4-FFF2-40B4-BE49-F238E27FC236}">
                <a16:creationId xmlns:a16="http://schemas.microsoft.com/office/drawing/2014/main" id="{6E941925-3BBB-D76C-7E5D-9517676A2A17}"/>
              </a:ext>
            </a:extLst>
          </p:cNvPr>
          <p:cNvSpPr>
            <a:spLocks noGrp="1"/>
          </p:cNvSpPr>
          <p:nvPr>
            <p:ph idx="1"/>
          </p:nvPr>
        </p:nvSpPr>
        <p:spPr>
          <a:xfrm>
            <a:off x="387248" y="1132677"/>
            <a:ext cx="8596668" cy="5520371"/>
          </a:xfrm>
        </p:spPr>
        <p:txBody>
          <a:bodyPr>
            <a:normAutofit/>
          </a:bodyPr>
          <a:lstStyle/>
          <a:p>
            <a:pPr marL="0" indent="0" fontAlgn="auto">
              <a:buNone/>
            </a:pPr>
            <a:r>
              <a:rPr lang="en-GB" sz="2000" dirty="0"/>
              <a:t>To serve a Section 21 notice: </a:t>
            </a:r>
          </a:p>
          <a:p>
            <a:pPr fontAlgn="auto"/>
            <a:r>
              <a:rPr lang="en-GB" sz="2000" dirty="0"/>
              <a:t>Complete form 6a or own notice containing the same information as the prescribed form; otherwise, the notice could be deemed invalid. </a:t>
            </a:r>
          </a:p>
          <a:p>
            <a:pPr fontAlgn="auto"/>
            <a:r>
              <a:rPr lang="en-GB" sz="2000" dirty="0"/>
              <a:t>Deliver the notice to the property or to the tenant - getting evidence of service - a post office receipt, for example, or a signed Certificate of Service (Form N215). </a:t>
            </a:r>
          </a:p>
          <a:p>
            <a:pPr fontAlgn="auto"/>
            <a:r>
              <a:rPr lang="en-GB" sz="2000" dirty="0"/>
              <a:t>Apply for a possession order. Once the notice has expired, if the tenant has still not left the property, the landlord should apply to the court for a possession order. This can be done using either Form N5B (accelerated route) or Form N5 and N119 (the latter is the best option if there are any irregularities that may come into question).   </a:t>
            </a:r>
          </a:p>
          <a:p>
            <a:pPr fontAlgn="auto"/>
            <a:r>
              <a:rPr lang="en-GB" sz="2000" dirty="0"/>
              <a:t>The judge will consider the application and, if it’s successful, issue the order without the need for a hearing. </a:t>
            </a:r>
          </a:p>
          <a:p>
            <a:endParaRPr lang="en-GB" dirty="0"/>
          </a:p>
        </p:txBody>
      </p:sp>
    </p:spTree>
    <p:extLst>
      <p:ext uri="{BB962C8B-B14F-4D97-AF65-F5344CB8AC3E}">
        <p14:creationId xmlns:p14="http://schemas.microsoft.com/office/powerpoint/2010/main" val="2048129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DEF8A-C6D0-2935-6415-FB17C98D2A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9B5CCF-3931-FF0B-4680-125405827108}"/>
              </a:ext>
            </a:extLst>
          </p:cNvPr>
          <p:cNvSpPr>
            <a:spLocks noGrp="1"/>
          </p:cNvSpPr>
          <p:nvPr>
            <p:ph type="title"/>
          </p:nvPr>
        </p:nvSpPr>
        <p:spPr>
          <a:xfrm>
            <a:off x="357308" y="152268"/>
            <a:ext cx="10665942" cy="837806"/>
          </a:xfrm>
        </p:spPr>
        <p:txBody>
          <a:bodyPr>
            <a:normAutofit fontScale="90000"/>
          </a:bodyPr>
          <a:lstStyle/>
          <a:p>
            <a:r>
              <a:rPr lang="en-GB" sz="4400" b="1" dirty="0"/>
              <a:t>Obtaining possession under s21  of Housing Act 1988: IMPORTANT UPDATE</a:t>
            </a:r>
          </a:p>
        </p:txBody>
      </p:sp>
      <p:sp>
        <p:nvSpPr>
          <p:cNvPr id="3" name="Content Placeholder 2">
            <a:extLst>
              <a:ext uri="{FF2B5EF4-FFF2-40B4-BE49-F238E27FC236}">
                <a16:creationId xmlns:a16="http://schemas.microsoft.com/office/drawing/2014/main" id="{ADD562DE-E77F-3E17-A268-74FC680AF7AE}"/>
              </a:ext>
            </a:extLst>
          </p:cNvPr>
          <p:cNvSpPr>
            <a:spLocks noGrp="1"/>
          </p:cNvSpPr>
          <p:nvPr>
            <p:ph idx="1"/>
          </p:nvPr>
        </p:nvSpPr>
        <p:spPr>
          <a:xfrm>
            <a:off x="542334" y="1484193"/>
            <a:ext cx="9743089" cy="5221539"/>
          </a:xfrm>
        </p:spPr>
        <p:txBody>
          <a:bodyPr>
            <a:noAutofit/>
          </a:bodyPr>
          <a:lstStyle/>
          <a:p>
            <a:pPr fontAlgn="auto"/>
            <a:r>
              <a:rPr lang="en-GB" sz="2400" dirty="0"/>
              <a:t>The </a:t>
            </a:r>
            <a:r>
              <a:rPr lang="en-GB" sz="2400" b="1" dirty="0"/>
              <a:t>Renters’ Rights Act 2025 makes </a:t>
            </a:r>
            <a:r>
              <a:rPr lang="en-GB" sz="2400" dirty="0"/>
              <a:t>a number of changes which reform the relationship between landlords and tenants under short-term residential tenancies. </a:t>
            </a:r>
          </a:p>
          <a:p>
            <a:pPr fontAlgn="auto"/>
            <a:r>
              <a:rPr lang="en-GB" sz="2400" dirty="0"/>
              <a:t>Amongst other changes is the abolition of </a:t>
            </a:r>
            <a:r>
              <a:rPr lang="en-GB" sz="2400" b="1" dirty="0"/>
              <a:t>s21 Housing Act 1988 (HA 1988) </a:t>
            </a:r>
            <a:r>
              <a:rPr lang="en-GB" sz="2400" dirty="0"/>
              <a:t>and, once in force ( from 1 May 2026),  landlords will no longer be able to evict tenants without providing a reason;</a:t>
            </a:r>
          </a:p>
          <a:p>
            <a:pPr fontAlgn="auto"/>
            <a:r>
              <a:rPr lang="en-GB" sz="2400" dirty="0"/>
              <a:t>the grounds for possession, set out in </a:t>
            </a:r>
            <a:r>
              <a:rPr lang="en-GB" sz="2400" b="1" dirty="0"/>
              <a:t>Sch 2 HA 1988</a:t>
            </a:r>
            <a:r>
              <a:rPr lang="en-GB" sz="2400" dirty="0"/>
              <a:t> will be strengthened and would include new grounds where the landlord wishes to sell the property or where the tenant has repeatedly fall into rent arrears;</a:t>
            </a:r>
          </a:p>
          <a:p>
            <a:pPr fontAlgn="auto"/>
            <a:r>
              <a:rPr lang="en-GB" sz="2400" dirty="0"/>
              <a:t>Until the Act takes full effect the </a:t>
            </a:r>
            <a:r>
              <a:rPr lang="en-GB" sz="2400" b="1" dirty="0"/>
              <a:t>Housing Act 1988</a:t>
            </a:r>
            <a:r>
              <a:rPr lang="en-GB" sz="2400" dirty="0"/>
              <a:t> procedures remain intact and Ls can use s 21 until 31</a:t>
            </a:r>
            <a:r>
              <a:rPr lang="en-GB" sz="2400" baseline="30000" dirty="0"/>
              <a:t>st</a:t>
            </a:r>
            <a:r>
              <a:rPr lang="en-GB" sz="2400" dirty="0"/>
              <a:t> April 2026.</a:t>
            </a:r>
          </a:p>
          <a:p>
            <a:pPr fontAlgn="auto"/>
            <a:endParaRPr lang="en-GB" sz="2400" dirty="0"/>
          </a:p>
        </p:txBody>
      </p:sp>
    </p:spTree>
    <p:extLst>
      <p:ext uri="{BB962C8B-B14F-4D97-AF65-F5344CB8AC3E}">
        <p14:creationId xmlns:p14="http://schemas.microsoft.com/office/powerpoint/2010/main" val="17071952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04B0-6F8A-054F-7C07-C9C3D1D7E37C}"/>
              </a:ext>
            </a:extLst>
          </p:cNvPr>
          <p:cNvSpPr>
            <a:spLocks noGrp="1"/>
          </p:cNvSpPr>
          <p:nvPr>
            <p:ph type="title"/>
          </p:nvPr>
        </p:nvSpPr>
        <p:spPr>
          <a:xfrm>
            <a:off x="309274" y="156238"/>
            <a:ext cx="7264480" cy="821422"/>
          </a:xfrm>
        </p:spPr>
        <p:txBody>
          <a:bodyPr>
            <a:normAutofit/>
          </a:bodyPr>
          <a:lstStyle/>
          <a:p>
            <a:r>
              <a:rPr lang="en-GB" b="1" dirty="0"/>
              <a:t>Tenancy Deposit Schemes</a:t>
            </a:r>
          </a:p>
        </p:txBody>
      </p:sp>
      <p:sp>
        <p:nvSpPr>
          <p:cNvPr id="3" name="Content Placeholder 2">
            <a:extLst>
              <a:ext uri="{FF2B5EF4-FFF2-40B4-BE49-F238E27FC236}">
                <a16:creationId xmlns:a16="http://schemas.microsoft.com/office/drawing/2014/main" id="{2C8FD3FB-66E3-461B-4957-4475B502E6E0}"/>
              </a:ext>
            </a:extLst>
          </p:cNvPr>
          <p:cNvSpPr>
            <a:spLocks noGrp="1"/>
          </p:cNvSpPr>
          <p:nvPr>
            <p:ph idx="1"/>
          </p:nvPr>
        </p:nvSpPr>
        <p:spPr>
          <a:xfrm>
            <a:off x="214680" y="870257"/>
            <a:ext cx="9774351" cy="5831505"/>
          </a:xfrm>
        </p:spPr>
        <p:txBody>
          <a:bodyPr>
            <a:normAutofit lnSpcReduction="10000"/>
          </a:bodyPr>
          <a:lstStyle/>
          <a:p>
            <a:pPr fontAlgn="auto"/>
            <a:r>
              <a:rPr lang="en-GB" sz="2000" dirty="0"/>
              <a:t>L is not required to take a deposit, but if one is taken it must be safeguarded by an authorised scheme under </a:t>
            </a:r>
            <a:r>
              <a:rPr lang="en-GB" sz="2000" b="1" dirty="0"/>
              <a:t>s212 HA 2004</a:t>
            </a:r>
            <a:r>
              <a:rPr lang="en-GB" sz="2000" dirty="0"/>
              <a:t>.</a:t>
            </a:r>
          </a:p>
          <a:p>
            <a:pPr fontAlgn="auto"/>
            <a:r>
              <a:rPr lang="en-GB" sz="2000" dirty="0"/>
              <a:t>When receiving a deposit for an AST</a:t>
            </a:r>
            <a:r>
              <a:rPr lang="en-GB" sz="2000" b="1" dirty="0"/>
              <a:t> s213 HA 2004</a:t>
            </a:r>
            <a:r>
              <a:rPr lang="en-GB" sz="2000" dirty="0"/>
              <a:t> requires L to serve prescribed information upon the tenant within 30 days of receiving the deposit. The prescribed information includes:</a:t>
            </a:r>
          </a:p>
          <a:p>
            <a:pPr fontAlgn="auto"/>
            <a:r>
              <a:rPr lang="en-GB" sz="2000" dirty="0"/>
              <a:t>the scheme that is safeguarding the tenant’s deposit;</a:t>
            </a:r>
          </a:p>
          <a:p>
            <a:pPr fontAlgn="auto"/>
            <a:r>
              <a:rPr lang="en-GB" sz="2000" dirty="0"/>
              <a:t>how the scheme’s initial requirements have been met; and</a:t>
            </a:r>
          </a:p>
          <a:p>
            <a:pPr fontAlgn="auto"/>
            <a:r>
              <a:rPr lang="en-GB" sz="2000" dirty="0"/>
              <a:t>details of the relevant legislation which protects the tenant’s deposit.</a:t>
            </a:r>
          </a:p>
          <a:p>
            <a:pPr marL="0" indent="0">
              <a:buNone/>
            </a:pPr>
            <a:endParaRPr lang="en-GB" sz="2000" b="1" dirty="0"/>
          </a:p>
          <a:p>
            <a:pPr marL="0" indent="0">
              <a:buNone/>
            </a:pPr>
            <a:r>
              <a:rPr lang="en-GB" sz="2000" b="1" dirty="0"/>
              <a:t>2 types of scheme: </a:t>
            </a:r>
            <a:r>
              <a:rPr lang="en-GB" sz="2000" b="1" dirty="0" err="1"/>
              <a:t>i</a:t>
            </a:r>
            <a:r>
              <a:rPr lang="en-GB" sz="2000" b="1" dirty="0"/>
              <a:t>) custodial and ii) insurance –based ( see next slide)</a:t>
            </a:r>
          </a:p>
          <a:p>
            <a:pPr marL="0" indent="0">
              <a:buNone/>
            </a:pPr>
            <a:endParaRPr lang="en-GB" sz="2000" b="1" dirty="0"/>
          </a:p>
          <a:p>
            <a:r>
              <a:rPr lang="en-GB" sz="2000" b="1" dirty="0"/>
              <a:t>Enforcement: </a:t>
            </a:r>
            <a:r>
              <a:rPr lang="en-GB" sz="2000" dirty="0"/>
              <a:t>Where a landlord fails to protect a deposit, a tenant may seek a court order requiring the landlord to comply with the legislation. A landlord that fails to comply faces a penalty of up to three times the value of the deposit. A landlord will also be prevented recovering possession of the property under </a:t>
            </a:r>
            <a:r>
              <a:rPr lang="en-GB" sz="2000" b="1" dirty="0"/>
              <a:t>s21 HA 1988</a:t>
            </a:r>
            <a:r>
              <a:rPr lang="en-GB" sz="2000" dirty="0"/>
              <a:t> if it fails to protect a deposit.</a:t>
            </a:r>
          </a:p>
          <a:p>
            <a:pPr marL="0" indent="0">
              <a:buNone/>
            </a:pPr>
            <a:endParaRPr lang="en-GB" dirty="0"/>
          </a:p>
          <a:p>
            <a:endParaRPr lang="en-GB" dirty="0"/>
          </a:p>
        </p:txBody>
      </p:sp>
    </p:spTree>
    <p:extLst>
      <p:ext uri="{BB962C8B-B14F-4D97-AF65-F5344CB8AC3E}">
        <p14:creationId xmlns:p14="http://schemas.microsoft.com/office/powerpoint/2010/main" val="2390281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D257D-EC98-4500-FF86-1214106F53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EFF7E-CDAF-740A-B7ED-196E53F5EB3E}"/>
              </a:ext>
            </a:extLst>
          </p:cNvPr>
          <p:cNvSpPr>
            <a:spLocks noGrp="1"/>
          </p:cNvSpPr>
          <p:nvPr>
            <p:ph type="title"/>
          </p:nvPr>
        </p:nvSpPr>
        <p:spPr>
          <a:xfrm>
            <a:off x="309274" y="156238"/>
            <a:ext cx="2112309" cy="821422"/>
          </a:xfrm>
        </p:spPr>
        <p:txBody>
          <a:bodyPr>
            <a:normAutofit fontScale="90000"/>
          </a:bodyPr>
          <a:lstStyle/>
          <a:p>
            <a:r>
              <a:rPr lang="en-GB" b="1" dirty="0"/>
              <a:t>Tenancy Deposit Schemes</a:t>
            </a:r>
          </a:p>
        </p:txBody>
      </p:sp>
      <p:pic>
        <p:nvPicPr>
          <p:cNvPr id="7" name="Picture 6">
            <a:extLst>
              <a:ext uri="{FF2B5EF4-FFF2-40B4-BE49-F238E27FC236}">
                <a16:creationId xmlns:a16="http://schemas.microsoft.com/office/drawing/2014/main" id="{D947D6BA-8FEF-F3A4-6B72-535241545C17}"/>
              </a:ext>
            </a:extLst>
          </p:cNvPr>
          <p:cNvPicPr>
            <a:picLocks noChangeAspect="1"/>
          </p:cNvPicPr>
          <p:nvPr/>
        </p:nvPicPr>
        <p:blipFill>
          <a:blip r:embed="rId2"/>
          <a:stretch>
            <a:fillRect/>
          </a:stretch>
        </p:blipFill>
        <p:spPr>
          <a:xfrm>
            <a:off x="3159409" y="92410"/>
            <a:ext cx="8406175" cy="6673180"/>
          </a:xfrm>
          <a:prstGeom prst="rect">
            <a:avLst/>
          </a:prstGeom>
        </p:spPr>
      </p:pic>
    </p:spTree>
    <p:extLst>
      <p:ext uri="{BB962C8B-B14F-4D97-AF65-F5344CB8AC3E}">
        <p14:creationId xmlns:p14="http://schemas.microsoft.com/office/powerpoint/2010/main" val="901738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B1708-D12F-3041-1318-FFE374883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E03914-9734-FD3F-3EBA-028349BDC39C}"/>
              </a:ext>
            </a:extLst>
          </p:cNvPr>
          <p:cNvSpPr>
            <a:spLocks noGrp="1"/>
          </p:cNvSpPr>
          <p:nvPr>
            <p:ph type="title"/>
          </p:nvPr>
        </p:nvSpPr>
        <p:spPr>
          <a:xfrm>
            <a:off x="309274" y="156238"/>
            <a:ext cx="8596668" cy="821422"/>
          </a:xfrm>
        </p:spPr>
        <p:txBody>
          <a:bodyPr/>
          <a:lstStyle/>
          <a:p>
            <a:r>
              <a:rPr lang="en-GB" b="1" dirty="0"/>
              <a:t>Tenant Fees Act 2019 ( England only)</a:t>
            </a:r>
          </a:p>
        </p:txBody>
      </p:sp>
      <p:sp>
        <p:nvSpPr>
          <p:cNvPr id="3" name="Content Placeholder 2">
            <a:extLst>
              <a:ext uri="{FF2B5EF4-FFF2-40B4-BE49-F238E27FC236}">
                <a16:creationId xmlns:a16="http://schemas.microsoft.com/office/drawing/2014/main" id="{C0B51E1E-2363-F09A-C80B-D6944BF960EB}"/>
              </a:ext>
            </a:extLst>
          </p:cNvPr>
          <p:cNvSpPr>
            <a:spLocks noGrp="1"/>
          </p:cNvSpPr>
          <p:nvPr>
            <p:ph idx="1"/>
          </p:nvPr>
        </p:nvSpPr>
        <p:spPr>
          <a:xfrm>
            <a:off x="258825" y="865874"/>
            <a:ext cx="10499564" cy="5835888"/>
          </a:xfrm>
        </p:spPr>
        <p:txBody>
          <a:bodyPr>
            <a:normAutofit fontScale="85000" lnSpcReduction="20000"/>
          </a:bodyPr>
          <a:lstStyle/>
          <a:p>
            <a:pPr marL="0" indent="0" fontAlgn="auto">
              <a:buNone/>
            </a:pPr>
            <a:r>
              <a:rPr lang="en-GB" sz="2100" dirty="0"/>
              <a:t>Does not ban all fees but distinguishes between permitted and prohibited payments. “Permitted payments” are defined in </a:t>
            </a:r>
            <a:r>
              <a:rPr lang="en-GB" sz="2100" b="1" dirty="0"/>
              <a:t>Sch 1 TFA 2019</a:t>
            </a:r>
            <a:r>
              <a:rPr lang="en-GB" sz="2100" dirty="0"/>
              <a:t>.</a:t>
            </a:r>
          </a:p>
          <a:p>
            <a:pPr marL="0" indent="0" fontAlgn="auto">
              <a:buNone/>
            </a:pPr>
            <a:r>
              <a:rPr lang="en-GB" sz="2100" dirty="0"/>
              <a:t>(The </a:t>
            </a:r>
            <a:r>
              <a:rPr lang="en-GB" sz="2100" b="1" dirty="0"/>
              <a:t>Renting Homes (Fees etc.) (Wales) Act 2019</a:t>
            </a:r>
            <a:r>
              <a:rPr lang="en-GB" sz="2100" dirty="0"/>
              <a:t> contains mirror provisions which have applied in Wales since 1 September 2019. They are largely the same with the exception that the provisions do not apply to licences in Wales)</a:t>
            </a:r>
          </a:p>
          <a:p>
            <a:pPr marL="0" indent="0" fontAlgn="auto">
              <a:buNone/>
            </a:pPr>
            <a:r>
              <a:rPr lang="en-GB" sz="2100" b="1" dirty="0"/>
              <a:t>TFA 2019</a:t>
            </a:r>
            <a:r>
              <a:rPr lang="en-GB" sz="2100" dirty="0"/>
              <a:t> applies to:</a:t>
            </a:r>
          </a:p>
          <a:p>
            <a:pPr fontAlgn="auto"/>
            <a:r>
              <a:rPr lang="en-GB" sz="2100" dirty="0"/>
              <a:t>assured shorthold tenancies;</a:t>
            </a:r>
          </a:p>
          <a:p>
            <a:pPr fontAlgn="auto"/>
            <a:r>
              <a:rPr lang="en-GB" sz="2100" dirty="0"/>
              <a:t>licences; and</a:t>
            </a:r>
          </a:p>
          <a:p>
            <a:pPr fontAlgn="auto"/>
            <a:r>
              <a:rPr lang="en-GB" sz="2100" dirty="0"/>
              <a:t>student lettings, that is where the landlord is a specified educational institution.</a:t>
            </a:r>
          </a:p>
          <a:p>
            <a:pPr fontAlgn="auto"/>
            <a:endParaRPr lang="en-GB" sz="2100" dirty="0"/>
          </a:p>
          <a:p>
            <a:pPr marL="0" indent="0" fontAlgn="auto">
              <a:buNone/>
            </a:pPr>
            <a:r>
              <a:rPr lang="en-GB" sz="2100" dirty="0"/>
              <a:t>Where L/L’s agent accepts a prohibited payment, the L/L’s agent must return the payment within 28 days. If it does not, it will be treated as having required the prohibited payment and will be liable to the penalties set out in </a:t>
            </a:r>
            <a:r>
              <a:rPr lang="en-GB" sz="2100" b="1" dirty="0"/>
              <a:t>TFA 2019</a:t>
            </a:r>
          </a:p>
          <a:p>
            <a:pPr marL="0" indent="0" fontAlgn="auto">
              <a:buNone/>
            </a:pPr>
            <a:r>
              <a:rPr lang="en-GB" sz="2100" b="1" dirty="0"/>
              <a:t>Penalties: </a:t>
            </a:r>
            <a:r>
              <a:rPr lang="en-GB" sz="2100" dirty="0"/>
              <a:t>penalty of up to £5,000 where it is satisfied beyond a reasonable doubt that a person has breached </a:t>
            </a:r>
            <a:r>
              <a:rPr lang="en-GB" sz="2100" b="1" dirty="0"/>
              <a:t>ss1 </a:t>
            </a:r>
            <a:r>
              <a:rPr lang="en-GB" sz="2100" dirty="0"/>
              <a:t>or </a:t>
            </a:r>
            <a:r>
              <a:rPr lang="en-GB" sz="2100" b="1" dirty="0"/>
              <a:t>2 </a:t>
            </a:r>
            <a:r>
              <a:rPr lang="en-GB" sz="2100" dirty="0"/>
              <a:t>or </a:t>
            </a:r>
            <a:r>
              <a:rPr lang="en-GB" sz="2100" b="1" dirty="0"/>
              <a:t>Sch 2</a:t>
            </a:r>
            <a:r>
              <a:rPr lang="en-GB" sz="2100" dirty="0"/>
              <a:t> (</a:t>
            </a:r>
            <a:r>
              <a:rPr lang="en-GB" sz="2100" b="1" dirty="0"/>
              <a:t>s8(1) </a:t>
            </a:r>
            <a:r>
              <a:rPr lang="en-GB" sz="2100" dirty="0"/>
              <a:t>and</a:t>
            </a:r>
            <a:r>
              <a:rPr lang="en-GB" sz="2100" b="1" dirty="0"/>
              <a:t> (2) TFA 2019</a:t>
            </a:r>
            <a:r>
              <a:rPr lang="en-GB" sz="2100" dirty="0"/>
              <a:t>).</a:t>
            </a:r>
          </a:p>
          <a:p>
            <a:pPr fontAlgn="auto"/>
            <a:r>
              <a:rPr lang="en-GB" sz="2100" dirty="0"/>
              <a:t>Where a breach is repeated within five years, it may result in </a:t>
            </a:r>
            <a:r>
              <a:rPr lang="en-GB" sz="2100" b="1" dirty="0"/>
              <a:t>either</a:t>
            </a:r>
            <a:r>
              <a:rPr lang="en-GB" sz="2100" dirty="0"/>
              <a:t>:</a:t>
            </a:r>
          </a:p>
          <a:p>
            <a:pPr fontAlgn="auto"/>
            <a:r>
              <a:rPr lang="en-GB" sz="2100" dirty="0"/>
              <a:t>a further financial penalty of up to £30,000 under </a:t>
            </a:r>
            <a:r>
              <a:rPr lang="en-GB" sz="2100" b="1" dirty="0"/>
              <a:t>s8(3) TFA 2019</a:t>
            </a:r>
            <a:r>
              <a:rPr lang="en-GB" sz="2100" dirty="0"/>
              <a:t>; and</a:t>
            </a:r>
          </a:p>
          <a:p>
            <a:pPr fontAlgn="auto"/>
            <a:r>
              <a:rPr lang="en-GB" sz="2100" dirty="0"/>
              <a:t>a criminal conviction under </a:t>
            </a:r>
            <a:r>
              <a:rPr lang="en-GB" sz="2100" b="1" dirty="0"/>
              <a:t>s12(1) TFA 2019</a:t>
            </a:r>
            <a:r>
              <a:rPr lang="en-GB" sz="2100" dirty="0"/>
              <a:t> which is punishable by a fine and amounts to a banning order offence for the purposes of </a:t>
            </a:r>
            <a:r>
              <a:rPr lang="en-GB" sz="2100" b="1" dirty="0"/>
              <a:t>s14 HPA 2016</a:t>
            </a:r>
            <a:r>
              <a:rPr lang="en-GB" sz="2100" dirty="0"/>
              <a:t>.</a:t>
            </a:r>
          </a:p>
          <a:p>
            <a:pPr fontAlgn="auto"/>
            <a:endParaRPr lang="en-GB" sz="2100" dirty="0"/>
          </a:p>
          <a:p>
            <a:pPr fontAlgn="auto"/>
            <a:endParaRPr lang="en-GB" sz="2100" dirty="0"/>
          </a:p>
          <a:p>
            <a:endParaRPr lang="en-GB" dirty="0"/>
          </a:p>
        </p:txBody>
      </p:sp>
    </p:spTree>
    <p:extLst>
      <p:ext uri="{BB962C8B-B14F-4D97-AF65-F5344CB8AC3E}">
        <p14:creationId xmlns:p14="http://schemas.microsoft.com/office/powerpoint/2010/main" val="615661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F3C33-E8C2-8755-B057-F96E372D2F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F12232-9094-4BBB-AC33-13C3D8074ADE}"/>
              </a:ext>
            </a:extLst>
          </p:cNvPr>
          <p:cNvSpPr>
            <a:spLocks noGrp="1"/>
          </p:cNvSpPr>
          <p:nvPr>
            <p:ph type="title"/>
          </p:nvPr>
        </p:nvSpPr>
        <p:spPr>
          <a:xfrm>
            <a:off x="309274" y="156238"/>
            <a:ext cx="8596668" cy="821422"/>
          </a:xfrm>
        </p:spPr>
        <p:txBody>
          <a:bodyPr/>
          <a:lstStyle/>
          <a:p>
            <a:r>
              <a:rPr lang="en-GB" b="1" dirty="0"/>
              <a:t>Tenant Fees Act 2019 ( England only)</a:t>
            </a:r>
          </a:p>
        </p:txBody>
      </p:sp>
      <p:sp>
        <p:nvSpPr>
          <p:cNvPr id="3" name="Content Placeholder 2">
            <a:extLst>
              <a:ext uri="{FF2B5EF4-FFF2-40B4-BE49-F238E27FC236}">
                <a16:creationId xmlns:a16="http://schemas.microsoft.com/office/drawing/2014/main" id="{D8543A52-BDA1-6B82-E401-7FA7DA7CF8DF}"/>
              </a:ext>
            </a:extLst>
          </p:cNvPr>
          <p:cNvSpPr>
            <a:spLocks noGrp="1"/>
          </p:cNvSpPr>
          <p:nvPr>
            <p:ph idx="1"/>
          </p:nvPr>
        </p:nvSpPr>
        <p:spPr>
          <a:xfrm>
            <a:off x="258825" y="865874"/>
            <a:ext cx="10417583" cy="5835888"/>
          </a:xfrm>
        </p:spPr>
        <p:txBody>
          <a:bodyPr>
            <a:normAutofit lnSpcReduction="10000"/>
          </a:bodyPr>
          <a:lstStyle/>
          <a:p>
            <a:pPr fontAlgn="auto"/>
            <a:r>
              <a:rPr lang="en-GB" sz="2400" dirty="0"/>
              <a:t>Permitted payments: </a:t>
            </a:r>
          </a:p>
          <a:p>
            <a:pPr fontAlgn="auto"/>
            <a:r>
              <a:rPr lang="en-GB" sz="2400" dirty="0"/>
              <a:t>rent;</a:t>
            </a:r>
          </a:p>
          <a:p>
            <a:pPr fontAlgn="auto"/>
            <a:r>
              <a:rPr lang="en-GB" sz="2400" dirty="0"/>
              <a:t>tenancy deposit; capped at 5 or 6 week’s rent</a:t>
            </a:r>
          </a:p>
          <a:p>
            <a:pPr fontAlgn="auto"/>
            <a:r>
              <a:rPr lang="en-GB" sz="2400" dirty="0"/>
              <a:t>holding deposit; capped at 1 week’s rent</a:t>
            </a:r>
          </a:p>
          <a:p>
            <a:pPr fontAlgn="auto"/>
            <a:r>
              <a:rPr lang="en-GB" sz="2400" dirty="0"/>
              <a:t>payment in the event of a default;</a:t>
            </a:r>
          </a:p>
          <a:p>
            <a:pPr fontAlgn="auto"/>
            <a:r>
              <a:rPr lang="en-GB" sz="2400" dirty="0"/>
              <a:t>payment of damages for breach of an agreement;</a:t>
            </a:r>
          </a:p>
          <a:p>
            <a:pPr fontAlgn="auto"/>
            <a:r>
              <a:rPr lang="en-GB" sz="2400" dirty="0"/>
              <a:t>payment on variation, assignment or novation of a tenancy;</a:t>
            </a:r>
          </a:p>
          <a:p>
            <a:pPr fontAlgn="auto"/>
            <a:r>
              <a:rPr lang="en-GB" sz="2400" dirty="0"/>
              <a:t>payment on termination of a tenancy;</a:t>
            </a:r>
          </a:p>
          <a:p>
            <a:pPr fontAlgn="auto"/>
            <a:r>
              <a:rPr lang="en-GB" sz="2400" dirty="0"/>
              <a:t>payment in respect of council tax;</a:t>
            </a:r>
          </a:p>
          <a:p>
            <a:pPr fontAlgn="auto"/>
            <a:r>
              <a:rPr lang="en-GB" sz="2400" dirty="0"/>
              <a:t>payment in respect of utilities, etc;</a:t>
            </a:r>
          </a:p>
          <a:p>
            <a:pPr fontAlgn="auto"/>
            <a:r>
              <a:rPr lang="en-GB" sz="2400" dirty="0"/>
              <a:t>payment in respect of a television licence; and</a:t>
            </a:r>
          </a:p>
          <a:p>
            <a:pPr fontAlgn="auto"/>
            <a:r>
              <a:rPr lang="en-GB" sz="2400" dirty="0"/>
              <a:t>payment in respect of communication services.</a:t>
            </a:r>
          </a:p>
          <a:p>
            <a:pPr fontAlgn="auto"/>
            <a:endParaRPr lang="en-GB" dirty="0"/>
          </a:p>
          <a:p>
            <a:pPr fontAlgn="auto"/>
            <a:endParaRPr lang="en-GB" dirty="0"/>
          </a:p>
          <a:p>
            <a:pPr fontAlgn="auto"/>
            <a:endParaRPr lang="en-GB" dirty="0"/>
          </a:p>
          <a:p>
            <a:pPr fontAlgn="auto"/>
            <a:endParaRPr lang="en-GB" dirty="0"/>
          </a:p>
          <a:p>
            <a:endParaRPr lang="en-GB" dirty="0"/>
          </a:p>
        </p:txBody>
      </p:sp>
    </p:spTree>
    <p:extLst>
      <p:ext uri="{BB962C8B-B14F-4D97-AF65-F5344CB8AC3E}">
        <p14:creationId xmlns:p14="http://schemas.microsoft.com/office/powerpoint/2010/main" val="1446530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9416F-BE21-4F65-4439-099A1121640A}"/>
              </a:ext>
            </a:extLst>
          </p:cNvPr>
          <p:cNvSpPr>
            <a:spLocks noGrp="1"/>
          </p:cNvSpPr>
          <p:nvPr>
            <p:ph type="title"/>
          </p:nvPr>
        </p:nvSpPr>
        <p:spPr>
          <a:xfrm>
            <a:off x="380943" y="86869"/>
            <a:ext cx="8596668" cy="726631"/>
          </a:xfrm>
        </p:spPr>
        <p:txBody>
          <a:bodyPr/>
          <a:lstStyle/>
          <a:p>
            <a:r>
              <a:rPr lang="en-GB" b="1" dirty="0"/>
              <a:t>Housing Act ( Wales) 2014</a:t>
            </a:r>
          </a:p>
        </p:txBody>
      </p:sp>
      <p:sp>
        <p:nvSpPr>
          <p:cNvPr id="3" name="Content Placeholder 2">
            <a:extLst>
              <a:ext uri="{FF2B5EF4-FFF2-40B4-BE49-F238E27FC236}">
                <a16:creationId xmlns:a16="http://schemas.microsoft.com/office/drawing/2014/main" id="{D89BA3C0-6873-D340-C7B9-90C3AED26694}"/>
              </a:ext>
            </a:extLst>
          </p:cNvPr>
          <p:cNvSpPr>
            <a:spLocks noGrp="1"/>
          </p:cNvSpPr>
          <p:nvPr>
            <p:ph idx="1"/>
          </p:nvPr>
        </p:nvSpPr>
        <p:spPr>
          <a:xfrm>
            <a:off x="216981" y="813500"/>
            <a:ext cx="9399985" cy="5618829"/>
          </a:xfrm>
        </p:spPr>
        <p:txBody>
          <a:bodyPr>
            <a:normAutofit lnSpcReduction="10000"/>
          </a:bodyPr>
          <a:lstStyle/>
          <a:p>
            <a:r>
              <a:rPr lang="en-GB" dirty="0"/>
              <a:t>All private landlords who let a property in Wales must register themselves and their property with </a:t>
            </a:r>
            <a:r>
              <a:rPr lang="en-GB" b="1" u="sng" dirty="0"/>
              <a:t>Rent Smart Wales </a:t>
            </a:r>
            <a:r>
              <a:rPr lang="en-GB" dirty="0"/>
              <a:t>which is the designated licensing authority for landlords for the whole of Wales. Landlords’ registration last five years after which time they must re-register. A failure to register is an offence.</a:t>
            </a:r>
          </a:p>
          <a:p>
            <a:pPr fontAlgn="auto"/>
            <a:r>
              <a:rPr lang="en-GB" dirty="0"/>
              <a:t> </a:t>
            </a:r>
            <a:r>
              <a:rPr lang="en-GB" b="1" dirty="0"/>
              <a:t>s6</a:t>
            </a:r>
            <a:r>
              <a:rPr lang="en-GB" dirty="0"/>
              <a:t> of the Act: if a private landlord self manages their property, they must be licensed to carry out letting activities.(includes: arranging or conducting viewings with prospective tenants; establishing the suitability of prospective tenants (</a:t>
            </a:r>
            <a:r>
              <a:rPr lang="en-GB" dirty="0" err="1"/>
              <a:t>eg</a:t>
            </a:r>
            <a:r>
              <a:rPr lang="en-GB" dirty="0"/>
              <a:t> by confirming character references, undertaking credit checks or interviewing a prospective tenant); preparing, or arranging the preparation, of a tenancy </a:t>
            </a:r>
            <a:r>
              <a:rPr lang="en-GB" dirty="0" err="1"/>
              <a:t>agreement;preparing</a:t>
            </a:r>
            <a:r>
              <a:rPr lang="en-GB" dirty="0"/>
              <a:t>, or arranging an inventory for the dwelling or schedule of condition for the dwelling.</a:t>
            </a:r>
          </a:p>
          <a:p>
            <a:endParaRPr lang="en-GB" dirty="0"/>
          </a:p>
          <a:p>
            <a:pPr fontAlgn="auto"/>
            <a:r>
              <a:rPr lang="en-GB" dirty="0"/>
              <a:t> </a:t>
            </a:r>
            <a:r>
              <a:rPr lang="en-GB" b="1" dirty="0"/>
              <a:t>s7</a:t>
            </a:r>
            <a:r>
              <a:rPr lang="en-GB" dirty="0"/>
              <a:t> of the Act: if a private landlord wishes to self-manage their property, they must also be licensed to carry out property management activities.( includes: collecting rent; being the principal point of contact for the </a:t>
            </a:r>
            <a:r>
              <a:rPr lang="en-GB" dirty="0" err="1"/>
              <a:t>tenant;making</a:t>
            </a:r>
            <a:r>
              <a:rPr lang="en-GB" dirty="0"/>
              <a:t> arrangements with a person to carry out repairs or maintenance; checking the contents or condition of the dwelling, or arranging for them to be checked as part of a current tenancy or for one which has ended; serving notice to terminate a tenancy.</a:t>
            </a:r>
          </a:p>
          <a:p>
            <a:pPr fontAlgn="auto"/>
            <a:r>
              <a:rPr lang="en-GB" dirty="0"/>
              <a:t>A letting agent must also hold the appropriate licence. If a private landlord uses an agent which is not licensed, this is an offence.</a:t>
            </a:r>
          </a:p>
          <a:p>
            <a:endParaRPr lang="en-GB" sz="2000" dirty="0"/>
          </a:p>
        </p:txBody>
      </p:sp>
    </p:spTree>
    <p:extLst>
      <p:ext uri="{BB962C8B-B14F-4D97-AF65-F5344CB8AC3E}">
        <p14:creationId xmlns:p14="http://schemas.microsoft.com/office/powerpoint/2010/main" val="2703836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CDA94-A2A0-ADC2-2B9F-2F49D47397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1C0A63-D7D6-65B7-A0AB-692FA6759698}"/>
              </a:ext>
            </a:extLst>
          </p:cNvPr>
          <p:cNvSpPr>
            <a:spLocks noGrp="1"/>
          </p:cNvSpPr>
          <p:nvPr>
            <p:ph type="title"/>
          </p:nvPr>
        </p:nvSpPr>
        <p:spPr>
          <a:xfrm>
            <a:off x="309274" y="212785"/>
            <a:ext cx="8596668" cy="776377"/>
          </a:xfrm>
        </p:spPr>
        <p:txBody>
          <a:bodyPr>
            <a:normAutofit/>
          </a:bodyPr>
          <a:lstStyle/>
          <a:p>
            <a:r>
              <a:rPr lang="en-GB" b="1" dirty="0"/>
              <a:t>Renting Homes ( Wales) Act 2016</a:t>
            </a:r>
          </a:p>
        </p:txBody>
      </p:sp>
      <p:sp>
        <p:nvSpPr>
          <p:cNvPr id="3" name="Content Placeholder 2">
            <a:extLst>
              <a:ext uri="{FF2B5EF4-FFF2-40B4-BE49-F238E27FC236}">
                <a16:creationId xmlns:a16="http://schemas.microsoft.com/office/drawing/2014/main" id="{A7BC3C75-38A6-685E-4DA8-1EF79CE545CB}"/>
              </a:ext>
            </a:extLst>
          </p:cNvPr>
          <p:cNvSpPr>
            <a:spLocks noGrp="1"/>
          </p:cNvSpPr>
          <p:nvPr>
            <p:ph idx="1"/>
          </p:nvPr>
        </p:nvSpPr>
        <p:spPr>
          <a:xfrm>
            <a:off x="309274" y="913487"/>
            <a:ext cx="9471653" cy="5656053"/>
          </a:xfrm>
        </p:spPr>
        <p:txBody>
          <a:bodyPr>
            <a:normAutofit/>
          </a:bodyPr>
          <a:lstStyle/>
          <a:p>
            <a:pPr fontAlgn="auto"/>
            <a:r>
              <a:rPr lang="en-GB" b="1" dirty="0"/>
              <a:t>Renting Homes (Wales) Act 2016 </a:t>
            </a:r>
            <a:r>
              <a:rPr lang="en-GB" dirty="0"/>
              <a:t>is in force and makes it easier to rent a home in Wales. It applies to most rented properties in Wales. The Act will entirely replace the secure tenancy and assured tenancy regime which operate under the </a:t>
            </a:r>
            <a:r>
              <a:rPr lang="en-GB" b="1" dirty="0"/>
              <a:t>Housing Act 1985</a:t>
            </a:r>
            <a:r>
              <a:rPr lang="en-GB" dirty="0"/>
              <a:t> and the </a:t>
            </a:r>
            <a:r>
              <a:rPr lang="en-GB" b="1" dirty="0"/>
              <a:t>Housing Act 1988</a:t>
            </a:r>
            <a:r>
              <a:rPr lang="en-GB" dirty="0"/>
              <a:t>. Tenancies held under the </a:t>
            </a:r>
            <a:r>
              <a:rPr lang="en-GB" b="1" dirty="0"/>
              <a:t>Rent Act 1977</a:t>
            </a:r>
            <a:r>
              <a:rPr lang="en-GB" dirty="0"/>
              <a:t> will remain unaffected.</a:t>
            </a:r>
          </a:p>
          <a:p>
            <a:pPr fontAlgn="auto"/>
            <a:r>
              <a:rPr lang="en-GB" dirty="0"/>
              <a:t>As with existing legislation relating to ASTs, any deposit must be protected with an authorised deposit scheme within 30 days of receipt.</a:t>
            </a:r>
          </a:p>
          <a:p>
            <a:pPr fontAlgn="auto"/>
            <a:r>
              <a:rPr lang="en-GB" dirty="0"/>
              <a:t>Two types of occupation contract: </a:t>
            </a:r>
          </a:p>
          <a:p>
            <a:pPr fontAlgn="auto"/>
            <a:r>
              <a:rPr lang="en-GB" b="1" dirty="0"/>
              <a:t>A secure contract</a:t>
            </a:r>
            <a:r>
              <a:rPr lang="en-GB" dirty="0"/>
              <a:t> - periodic and similar to existing secure tenancies. Social landlords will normally enter into a secure contract and can only enter into a standard contract in limited circumstances.</a:t>
            </a:r>
          </a:p>
          <a:p>
            <a:pPr fontAlgn="auto"/>
            <a:r>
              <a:rPr lang="en-GB" b="1" dirty="0"/>
              <a:t>A standard contract</a:t>
            </a:r>
            <a:r>
              <a:rPr lang="en-GB" dirty="0"/>
              <a:t> - can be fixed term or periodic and will have rights similar to those enjoyed by assured shorthold tenants in that they have a tenancy which will be protected for a limited period. The landlord can end the standard contract with or without cause after a set period on notice. At the end of a fixed term standard contract, the tenant will automatically be granted a new periodic standard contract if they remain in occupation on similar terms and conditions to the previous fixed term contract.</a:t>
            </a:r>
          </a:p>
          <a:p>
            <a:pPr marL="0" indent="0">
              <a:buNone/>
            </a:pPr>
            <a:endParaRPr lang="en-GB" dirty="0"/>
          </a:p>
        </p:txBody>
      </p:sp>
    </p:spTree>
    <p:extLst>
      <p:ext uri="{BB962C8B-B14F-4D97-AF65-F5344CB8AC3E}">
        <p14:creationId xmlns:p14="http://schemas.microsoft.com/office/powerpoint/2010/main" val="4142940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14CBC-6961-E21C-6BD3-9CAF94869E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23C224-2D24-1C21-9C86-25D4411A9E4C}"/>
              </a:ext>
            </a:extLst>
          </p:cNvPr>
          <p:cNvSpPr>
            <a:spLocks noGrp="1"/>
          </p:cNvSpPr>
          <p:nvPr>
            <p:ph type="title"/>
          </p:nvPr>
        </p:nvSpPr>
        <p:spPr>
          <a:xfrm>
            <a:off x="309274" y="212785"/>
            <a:ext cx="8596668" cy="776377"/>
          </a:xfrm>
        </p:spPr>
        <p:txBody>
          <a:bodyPr>
            <a:normAutofit/>
          </a:bodyPr>
          <a:lstStyle/>
          <a:p>
            <a:r>
              <a:rPr lang="en-GB" b="1" dirty="0"/>
              <a:t>Renting Homes ( Wales) Act 2016</a:t>
            </a:r>
          </a:p>
        </p:txBody>
      </p:sp>
      <p:sp>
        <p:nvSpPr>
          <p:cNvPr id="3" name="Content Placeholder 2">
            <a:extLst>
              <a:ext uri="{FF2B5EF4-FFF2-40B4-BE49-F238E27FC236}">
                <a16:creationId xmlns:a16="http://schemas.microsoft.com/office/drawing/2014/main" id="{103A099C-1368-1F6A-1D1A-C92A908355C3}"/>
              </a:ext>
            </a:extLst>
          </p:cNvPr>
          <p:cNvSpPr>
            <a:spLocks noGrp="1"/>
          </p:cNvSpPr>
          <p:nvPr>
            <p:ph idx="1"/>
          </p:nvPr>
        </p:nvSpPr>
        <p:spPr>
          <a:xfrm>
            <a:off x="345009" y="926099"/>
            <a:ext cx="9805883" cy="5656053"/>
          </a:xfrm>
        </p:spPr>
        <p:txBody>
          <a:bodyPr>
            <a:normAutofit/>
          </a:bodyPr>
          <a:lstStyle/>
          <a:p>
            <a:pPr marL="0" indent="0" fontAlgn="auto">
              <a:buNone/>
            </a:pPr>
            <a:r>
              <a:rPr lang="en-GB" sz="2400" b="1" dirty="0"/>
              <a:t>Procedure for Ending an occupation contract</a:t>
            </a:r>
            <a:r>
              <a:rPr lang="en-GB" sz="2400" dirty="0"/>
              <a:t>:  The minimum notice period that a landlord must give under a no-fault ground will be six months (currently two months). A landlord will be unable to give such a notice until six months after the contract starts and will not be able to do so until they have complied with certain obligations including registration, licensing and deposit protection rules.</a:t>
            </a:r>
          </a:p>
          <a:p>
            <a:pPr fontAlgn="auto"/>
            <a:r>
              <a:rPr lang="en-GB" sz="2400" dirty="0"/>
              <a:t>A landlord will not be allowed to bring an occupation contract to an end as a result of a complaint by the contract holder. </a:t>
            </a:r>
          </a:p>
          <a:p>
            <a:pPr fontAlgn="auto"/>
            <a:r>
              <a:rPr lang="en-GB" sz="2400" dirty="0"/>
              <a:t>Also be easier for certain groups of people (including carers) to take over an occupation contract on the death of the contract holder.</a:t>
            </a:r>
          </a:p>
          <a:p>
            <a:pPr marL="0" indent="0">
              <a:buNone/>
            </a:pPr>
            <a:r>
              <a:rPr lang="en-GB" sz="2400" dirty="0"/>
              <a:t>Exclusions: Some types of tenancy are not covered by the Act including business tenancies, agricultural tenancies and tenancies of more than 21 years.</a:t>
            </a:r>
          </a:p>
        </p:txBody>
      </p:sp>
    </p:spTree>
    <p:extLst>
      <p:ext uri="{BB962C8B-B14F-4D97-AF65-F5344CB8AC3E}">
        <p14:creationId xmlns:p14="http://schemas.microsoft.com/office/powerpoint/2010/main" val="20948575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5136F-A745-7C22-276B-F67169B7392A}"/>
              </a:ext>
            </a:extLst>
          </p:cNvPr>
          <p:cNvSpPr>
            <a:spLocks noGrp="1"/>
          </p:cNvSpPr>
          <p:nvPr>
            <p:ph type="title"/>
          </p:nvPr>
        </p:nvSpPr>
        <p:spPr>
          <a:xfrm>
            <a:off x="311574" y="91440"/>
            <a:ext cx="8596668" cy="699654"/>
          </a:xfrm>
        </p:spPr>
        <p:txBody>
          <a:bodyPr/>
          <a:lstStyle/>
          <a:p>
            <a:r>
              <a:rPr lang="en-GB" b="1" dirty="0"/>
              <a:t>Right to Rent Checks</a:t>
            </a:r>
          </a:p>
        </p:txBody>
      </p:sp>
      <p:sp>
        <p:nvSpPr>
          <p:cNvPr id="3" name="Content Placeholder 2">
            <a:extLst>
              <a:ext uri="{FF2B5EF4-FFF2-40B4-BE49-F238E27FC236}">
                <a16:creationId xmlns:a16="http://schemas.microsoft.com/office/drawing/2014/main" id="{427D6B03-40F0-8423-1B89-34D73D29D0F1}"/>
              </a:ext>
            </a:extLst>
          </p:cNvPr>
          <p:cNvSpPr>
            <a:spLocks noGrp="1"/>
          </p:cNvSpPr>
          <p:nvPr>
            <p:ph idx="1"/>
          </p:nvPr>
        </p:nvSpPr>
        <p:spPr>
          <a:xfrm>
            <a:off x="198061" y="791094"/>
            <a:ext cx="10131506" cy="5860907"/>
          </a:xfrm>
        </p:spPr>
        <p:txBody>
          <a:bodyPr>
            <a:normAutofit/>
          </a:bodyPr>
          <a:lstStyle/>
          <a:p>
            <a:r>
              <a:rPr lang="en-GB" dirty="0"/>
              <a:t>Ls in England must currently undertake checks in relation to the immigration status of its prospective tenant in order to comply with the provisions in Chapter 1</a:t>
            </a:r>
            <a:r>
              <a:rPr lang="en-GB" b="1" dirty="0"/>
              <a:t> Part 3 Immigration Act 2014</a:t>
            </a:r>
            <a:r>
              <a:rPr lang="en-GB" dirty="0"/>
              <a:t> (as amended) (</a:t>
            </a:r>
            <a:r>
              <a:rPr lang="en-GB" b="1" dirty="0"/>
              <a:t>IA 2014</a:t>
            </a:r>
            <a:r>
              <a:rPr lang="en-GB" dirty="0"/>
              <a:t>).</a:t>
            </a:r>
          </a:p>
          <a:p>
            <a:pPr fontAlgn="auto"/>
            <a:r>
              <a:rPr lang="en-GB" dirty="0"/>
              <a:t>L must make sure that any adults living in the property also have the right to rent. Landlords don’t have to check guests. Checks are not needed for children aged under 18, but a check they are aged under 18 should be undertaken.</a:t>
            </a:r>
          </a:p>
          <a:p>
            <a:pPr fontAlgn="auto"/>
            <a:r>
              <a:rPr lang="en-GB" dirty="0"/>
              <a:t>Where a tenant sub-lets, whether lawfully or not, the provisions will fall on the tenant.</a:t>
            </a:r>
          </a:p>
          <a:p>
            <a:pPr marL="0" indent="0">
              <a:buNone/>
            </a:pPr>
            <a:r>
              <a:rPr lang="en-GB" b="1" dirty="0"/>
              <a:t>Penalty</a:t>
            </a:r>
            <a:r>
              <a:rPr lang="en-GB" dirty="0"/>
              <a:t>: The amount of the penalty is such as </a:t>
            </a:r>
            <a:r>
              <a:rPr lang="en-GB" i="1" dirty="0"/>
              <a:t>the Secretary of State considers appropriate but must not exceed £3,000</a:t>
            </a:r>
            <a:r>
              <a:rPr lang="en-GB" dirty="0"/>
              <a:t> (</a:t>
            </a:r>
            <a:r>
              <a:rPr lang="en-GB" b="1" dirty="0"/>
              <a:t>s23(2) IA 2014</a:t>
            </a:r>
            <a:r>
              <a:rPr lang="en-GB" dirty="0"/>
              <a:t>). A fine is on a per tenant basis. Currently, a first breach will result in a fine of £1,000, but subsequent breaches will result in a fine of £3,000. So, if two joint tenants were disqualified it could result in a fine of £4,000.</a:t>
            </a:r>
          </a:p>
          <a:p>
            <a:pPr marL="0" indent="0" fontAlgn="auto">
              <a:buNone/>
            </a:pPr>
            <a:r>
              <a:rPr lang="en-GB" dirty="0"/>
              <a:t>A landlord must:</a:t>
            </a:r>
          </a:p>
          <a:p>
            <a:pPr fontAlgn="auto"/>
            <a:r>
              <a:rPr lang="en-GB" dirty="0"/>
              <a:t>conduct an initial right to rent check;</a:t>
            </a:r>
          </a:p>
          <a:p>
            <a:pPr fontAlgn="auto"/>
            <a:r>
              <a:rPr lang="en-GB" dirty="0"/>
              <a:t>conduct follow up checks where appropriate; and</a:t>
            </a:r>
          </a:p>
          <a:p>
            <a:pPr fontAlgn="auto"/>
            <a:r>
              <a:rPr lang="en-GB" dirty="0"/>
              <a:t>report to the Home Office if an occupier no longer has a right to rent.</a:t>
            </a:r>
          </a:p>
          <a:p>
            <a:pPr marL="0" indent="0" fontAlgn="auto">
              <a:buNone/>
            </a:pPr>
            <a:r>
              <a:rPr lang="en-GB" b="1" dirty="0"/>
              <a:t>Criminal Offences</a:t>
            </a:r>
            <a:r>
              <a:rPr lang="en-GB" dirty="0"/>
              <a:t>: </a:t>
            </a:r>
            <a:r>
              <a:rPr lang="en-GB" b="1" dirty="0"/>
              <a:t>IA 2014</a:t>
            </a:r>
            <a:r>
              <a:rPr lang="en-GB" dirty="0"/>
              <a:t> introduces four criminal offences related to renting property to those who do not have a legal right to remain</a:t>
            </a:r>
          </a:p>
          <a:p>
            <a:endParaRPr lang="en-GB" dirty="0"/>
          </a:p>
        </p:txBody>
      </p:sp>
    </p:spTree>
    <p:extLst>
      <p:ext uri="{BB962C8B-B14F-4D97-AF65-F5344CB8AC3E}">
        <p14:creationId xmlns:p14="http://schemas.microsoft.com/office/powerpoint/2010/main" val="31532268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7507-9B59-9DA0-F1B5-7C394D3D89BA}"/>
              </a:ext>
            </a:extLst>
          </p:cNvPr>
          <p:cNvSpPr>
            <a:spLocks noGrp="1"/>
          </p:cNvSpPr>
          <p:nvPr>
            <p:ph type="title"/>
          </p:nvPr>
        </p:nvSpPr>
        <p:spPr>
          <a:xfrm>
            <a:off x="368330" y="243840"/>
            <a:ext cx="8596668" cy="758847"/>
          </a:xfrm>
        </p:spPr>
        <p:txBody>
          <a:bodyPr/>
          <a:lstStyle/>
          <a:p>
            <a:r>
              <a:rPr lang="en-GB" b="1" dirty="0"/>
              <a:t>Selling a property subject to a tenancy</a:t>
            </a:r>
          </a:p>
        </p:txBody>
      </p:sp>
      <p:sp>
        <p:nvSpPr>
          <p:cNvPr id="3" name="Content Placeholder 2">
            <a:extLst>
              <a:ext uri="{FF2B5EF4-FFF2-40B4-BE49-F238E27FC236}">
                <a16:creationId xmlns:a16="http://schemas.microsoft.com/office/drawing/2014/main" id="{7FA96EB5-17E7-88F5-7430-6FBFBA0E1FDE}"/>
              </a:ext>
            </a:extLst>
          </p:cNvPr>
          <p:cNvSpPr>
            <a:spLocks noGrp="1"/>
          </p:cNvSpPr>
          <p:nvPr>
            <p:ph idx="1"/>
          </p:nvPr>
        </p:nvSpPr>
        <p:spPr>
          <a:xfrm>
            <a:off x="223286" y="893041"/>
            <a:ext cx="9948625" cy="5835682"/>
          </a:xfrm>
        </p:spPr>
        <p:txBody>
          <a:bodyPr>
            <a:normAutofit lnSpcReduction="10000"/>
          </a:bodyPr>
          <a:lstStyle/>
          <a:p>
            <a:r>
              <a:rPr lang="en-GB" dirty="0"/>
              <a:t>A seller must still provide an Energy Performance Certificate if a property is being sold with an existing tenant in place.</a:t>
            </a:r>
          </a:p>
          <a:p>
            <a:pPr fontAlgn="auto"/>
            <a:r>
              <a:rPr lang="en-GB" dirty="0"/>
              <a:t>The contract of sale must be amended. Special condition of the contract incorporating the Standard Conditions of Sale (fifth edition – 2018 revision) contains two provisions, one of which will be deleted depending on the circumstances of the transaction: either:</a:t>
            </a:r>
            <a:r>
              <a:rPr lang="en-GB" i="1" dirty="0"/>
              <a:t>4. The property is sold with vacant possession  </a:t>
            </a:r>
            <a:r>
              <a:rPr lang="en-GB" dirty="0"/>
              <a:t>Or  </a:t>
            </a:r>
            <a:r>
              <a:rPr lang="en-GB" i="1" dirty="0"/>
              <a:t>4. The property is sold subject to the following leases and tenancies:</a:t>
            </a:r>
            <a:endParaRPr lang="en-GB" dirty="0"/>
          </a:p>
          <a:p>
            <a:pPr fontAlgn="auto"/>
            <a:r>
              <a:rPr lang="en-GB" dirty="0"/>
              <a:t>The seller’s conveyancer must disclose the details of the tenancy subject to which the property is being sold in special condition 4.</a:t>
            </a:r>
          </a:p>
          <a:p>
            <a:pPr marL="0" indent="0">
              <a:buNone/>
            </a:pPr>
            <a:r>
              <a:rPr lang="en-GB" dirty="0"/>
              <a:t>The buyer’s conveyancer will carry out the usual searches and enquiries, dependent on the location of the property and must ensure that the conditions of any mortgage offer are met.</a:t>
            </a:r>
          </a:p>
          <a:p>
            <a:pPr fontAlgn="auto"/>
            <a:r>
              <a:rPr lang="en-GB" dirty="0"/>
              <a:t>In addition: inspect a copy of the tenancy agreement + inventory; request a copy of any notices served on the tenant prior to or during the tenancy; consider the effect of any security of tenure legislation on the tenant’s position; details of any letting agent; when the property was last inspected; whether the tenancy agreement has been breached and/or any difficulties or complaints regarding the tenant; confirmation as to who is in actual occupation of the property;  confirmation that the rent has been paid on time throughout the term of the tenancy and whether there have been any rent increases; if a deposit has been paid and if so whether it is appropriately protected under a tenant deposit scheme; EPC Certificate</a:t>
            </a:r>
          </a:p>
          <a:p>
            <a:endParaRPr lang="en-GB" dirty="0"/>
          </a:p>
        </p:txBody>
      </p:sp>
    </p:spTree>
    <p:extLst>
      <p:ext uri="{BB962C8B-B14F-4D97-AF65-F5344CB8AC3E}">
        <p14:creationId xmlns:p14="http://schemas.microsoft.com/office/powerpoint/2010/main" val="1355271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D4D01-8804-4F51-341C-77378B9AA6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56240A-0D10-8B98-318F-314810A799A6}"/>
              </a:ext>
            </a:extLst>
          </p:cNvPr>
          <p:cNvSpPr>
            <a:spLocks noGrp="1"/>
          </p:cNvSpPr>
          <p:nvPr>
            <p:ph type="title"/>
          </p:nvPr>
        </p:nvSpPr>
        <p:spPr>
          <a:xfrm>
            <a:off x="368330" y="243840"/>
            <a:ext cx="8596668" cy="758847"/>
          </a:xfrm>
        </p:spPr>
        <p:txBody>
          <a:bodyPr>
            <a:normAutofit fontScale="90000"/>
          </a:bodyPr>
          <a:lstStyle/>
          <a:p>
            <a:r>
              <a:rPr lang="en-GB" b="1" dirty="0"/>
              <a:t>Buying  a property subject to a tenancy</a:t>
            </a:r>
          </a:p>
        </p:txBody>
      </p:sp>
      <p:sp>
        <p:nvSpPr>
          <p:cNvPr id="3" name="Content Placeholder 2">
            <a:extLst>
              <a:ext uri="{FF2B5EF4-FFF2-40B4-BE49-F238E27FC236}">
                <a16:creationId xmlns:a16="http://schemas.microsoft.com/office/drawing/2014/main" id="{95C76AEC-4227-4AE0-E1D1-D6D89D0EB7C8}"/>
              </a:ext>
            </a:extLst>
          </p:cNvPr>
          <p:cNvSpPr>
            <a:spLocks noGrp="1"/>
          </p:cNvSpPr>
          <p:nvPr>
            <p:ph idx="1"/>
          </p:nvPr>
        </p:nvSpPr>
        <p:spPr>
          <a:xfrm>
            <a:off x="223286" y="893041"/>
            <a:ext cx="9948625" cy="5835682"/>
          </a:xfrm>
        </p:spPr>
        <p:txBody>
          <a:bodyPr>
            <a:normAutofit lnSpcReduction="10000"/>
          </a:bodyPr>
          <a:lstStyle/>
          <a:p>
            <a:pPr fontAlgn="auto"/>
            <a:r>
              <a:rPr lang="en-GB" dirty="0"/>
              <a:t>In addition to considering the position of the tenant, the buyer’s conveyancer must also investigate the seller landlord’s position including:</a:t>
            </a:r>
          </a:p>
          <a:p>
            <a:pPr fontAlgn="auto"/>
            <a:r>
              <a:rPr lang="en-GB" dirty="0"/>
              <a:t>who is responsible for insuring the building;</a:t>
            </a:r>
          </a:p>
          <a:p>
            <a:pPr fontAlgn="auto"/>
            <a:r>
              <a:rPr lang="en-GB" dirty="0"/>
              <a:t>L’s obligations under the tenancy agreement and seek confirmation that the L seller has complied with their obligations;</a:t>
            </a:r>
          </a:p>
          <a:p>
            <a:pPr fontAlgn="auto"/>
            <a:r>
              <a:rPr lang="en-GB" dirty="0"/>
              <a:t>if there are any breaches, the buyer should require these to be remedied prior to completion and consider an indemnity from the seller in relation to any such breaches;</a:t>
            </a:r>
          </a:p>
          <a:p>
            <a:pPr fontAlgn="auto"/>
            <a:r>
              <a:rPr lang="en-GB" dirty="0"/>
              <a:t>ensure that all health and safety responsibilities have been complied with, including smoke alarms;</a:t>
            </a:r>
          </a:p>
          <a:p>
            <a:pPr fontAlgn="auto"/>
            <a:r>
              <a:rPr lang="en-GB" dirty="0"/>
              <a:t>request copies of appropriate gas safety certificates.</a:t>
            </a:r>
          </a:p>
          <a:p>
            <a:pPr fontAlgn="auto"/>
            <a:r>
              <a:rPr lang="en-GB" b="1" dirty="0"/>
              <a:t>On completion</a:t>
            </a:r>
            <a:r>
              <a:rPr lang="en-GB" dirty="0"/>
              <a:t>, it may be necessary to deal with apportionment of the rent. In addition, the buyer’s conveyancer should receive the original tenancy agreement and a rent authority letter signed by the seller and addressed to the tenant authorising the tenant to pay future rent to the buyer.</a:t>
            </a:r>
          </a:p>
          <a:p>
            <a:pPr fontAlgn="auto"/>
            <a:r>
              <a:rPr lang="en-GB" b="1" dirty="0"/>
              <a:t>After completion</a:t>
            </a:r>
            <a:r>
              <a:rPr lang="en-GB" dirty="0"/>
              <a:t>, in accordance with </a:t>
            </a:r>
            <a:r>
              <a:rPr lang="en-GB" b="1" dirty="0"/>
              <a:t>s3 Landlord and Tenant Act 1985</a:t>
            </a:r>
            <a:r>
              <a:rPr lang="en-GB" dirty="0"/>
              <a:t>, the buyer must give written notice of assignment and their name and address to the tenant not later than the next day upon which the rent is payable or, if that is within two months of the date of the assignment, the end of the period of two months.</a:t>
            </a:r>
          </a:p>
          <a:p>
            <a:endParaRPr lang="en-GB" dirty="0"/>
          </a:p>
        </p:txBody>
      </p:sp>
    </p:spTree>
    <p:extLst>
      <p:ext uri="{BB962C8B-B14F-4D97-AF65-F5344CB8AC3E}">
        <p14:creationId xmlns:p14="http://schemas.microsoft.com/office/powerpoint/2010/main" val="17715033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AD8D-5125-3BC0-8141-B191E2FAED4F}"/>
              </a:ext>
            </a:extLst>
          </p:cNvPr>
          <p:cNvSpPr>
            <a:spLocks noGrp="1"/>
          </p:cNvSpPr>
          <p:nvPr>
            <p:ph type="title"/>
          </p:nvPr>
        </p:nvSpPr>
        <p:spPr>
          <a:xfrm>
            <a:off x="1396153" y="2333530"/>
            <a:ext cx="8596668" cy="1320800"/>
          </a:xfrm>
        </p:spPr>
        <p:txBody>
          <a:bodyPr>
            <a:normAutofit/>
          </a:bodyPr>
          <a:lstStyle/>
          <a:p>
            <a:r>
              <a:rPr lang="en-GB" sz="6000" b="1" dirty="0"/>
              <a:t>KNOWLEDGE CHECK</a:t>
            </a:r>
            <a:endParaRPr lang="en-GB" sz="6000" dirty="0"/>
          </a:p>
        </p:txBody>
      </p:sp>
    </p:spTree>
    <p:extLst>
      <p:ext uri="{BB962C8B-B14F-4D97-AF65-F5344CB8AC3E}">
        <p14:creationId xmlns:p14="http://schemas.microsoft.com/office/powerpoint/2010/main" val="6947487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D820079-8A78-ECE5-EBFE-9D938471190B}"/>
              </a:ext>
            </a:extLst>
          </p:cNvPr>
          <p:cNvPicPr>
            <a:picLocks noChangeAspect="1"/>
          </p:cNvPicPr>
          <p:nvPr/>
        </p:nvPicPr>
        <p:blipFill>
          <a:blip r:embed="rId2"/>
          <a:stretch>
            <a:fillRect/>
          </a:stretch>
        </p:blipFill>
        <p:spPr>
          <a:xfrm>
            <a:off x="1299079" y="620440"/>
            <a:ext cx="8721266" cy="5101940"/>
          </a:xfrm>
          <a:prstGeom prst="rect">
            <a:avLst/>
          </a:prstGeom>
        </p:spPr>
      </p:pic>
    </p:spTree>
    <p:extLst>
      <p:ext uri="{BB962C8B-B14F-4D97-AF65-F5344CB8AC3E}">
        <p14:creationId xmlns:p14="http://schemas.microsoft.com/office/powerpoint/2010/main" val="15296203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F405317-B5F3-9489-A57C-235B5753EC61}"/>
              </a:ext>
            </a:extLst>
          </p:cNvPr>
          <p:cNvPicPr>
            <a:picLocks noChangeAspect="1"/>
          </p:cNvPicPr>
          <p:nvPr/>
        </p:nvPicPr>
        <p:blipFill>
          <a:blip r:embed="rId2"/>
          <a:stretch>
            <a:fillRect/>
          </a:stretch>
        </p:blipFill>
        <p:spPr>
          <a:xfrm>
            <a:off x="1141423" y="972169"/>
            <a:ext cx="8626673" cy="5046603"/>
          </a:xfrm>
          <a:prstGeom prst="rect">
            <a:avLst/>
          </a:prstGeom>
        </p:spPr>
      </p:pic>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24327E17-8AB2-6EEC-4F47-0540115F26D9}"/>
                  </a:ext>
                </a:extLst>
              </p14:cNvPr>
              <p14:cNvContentPartPr/>
              <p14:nvPr/>
            </p14:nvContentPartPr>
            <p14:xfrm>
              <a:off x="1387204" y="4849138"/>
              <a:ext cx="633240" cy="367200"/>
            </p14:xfrm>
          </p:contentPart>
        </mc:Choice>
        <mc:Fallback>
          <p:pic>
            <p:nvPicPr>
              <p:cNvPr id="4" name="Ink 3">
                <a:extLst>
                  <a:ext uri="{FF2B5EF4-FFF2-40B4-BE49-F238E27FC236}">
                    <a16:creationId xmlns:a16="http://schemas.microsoft.com/office/drawing/2014/main" id="{24327E17-8AB2-6EEC-4F47-0540115F26D9}"/>
                  </a:ext>
                </a:extLst>
              </p:cNvPr>
              <p:cNvPicPr/>
              <p:nvPr/>
            </p:nvPicPr>
            <p:blipFill>
              <a:blip r:embed="rId4"/>
              <a:stretch>
                <a:fillRect/>
              </a:stretch>
            </p:blipFill>
            <p:spPr>
              <a:xfrm>
                <a:off x="1333204" y="4741498"/>
                <a:ext cx="740880" cy="582840"/>
              </a:xfrm>
              <a:prstGeom prst="rect">
                <a:avLst/>
              </a:prstGeom>
            </p:spPr>
          </p:pic>
        </mc:Fallback>
      </mc:AlternateContent>
    </p:spTree>
    <p:extLst>
      <p:ext uri="{BB962C8B-B14F-4D97-AF65-F5344CB8AC3E}">
        <p14:creationId xmlns:p14="http://schemas.microsoft.com/office/powerpoint/2010/main" val="15951555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1ECFF5D-30BE-A1D7-1334-4303C7A100E8}"/>
              </a:ext>
            </a:extLst>
          </p:cNvPr>
          <p:cNvPicPr>
            <a:picLocks noChangeAspect="1"/>
          </p:cNvPicPr>
          <p:nvPr/>
        </p:nvPicPr>
        <p:blipFill>
          <a:blip r:embed="rId2"/>
          <a:stretch>
            <a:fillRect/>
          </a:stretch>
        </p:blipFill>
        <p:spPr>
          <a:xfrm>
            <a:off x="1425203" y="612467"/>
            <a:ext cx="8481185" cy="5109913"/>
          </a:xfrm>
          <a:prstGeom prst="rect">
            <a:avLst/>
          </a:prstGeom>
        </p:spPr>
      </p:pic>
    </p:spTree>
    <p:extLst>
      <p:ext uri="{BB962C8B-B14F-4D97-AF65-F5344CB8AC3E}">
        <p14:creationId xmlns:p14="http://schemas.microsoft.com/office/powerpoint/2010/main" val="33812266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83BBC52-C022-5701-CF4E-78FE6761895D}"/>
              </a:ext>
            </a:extLst>
          </p:cNvPr>
          <p:cNvPicPr>
            <a:picLocks noChangeAspect="1"/>
          </p:cNvPicPr>
          <p:nvPr/>
        </p:nvPicPr>
        <p:blipFill>
          <a:blip r:embed="rId2"/>
          <a:stretch>
            <a:fillRect/>
          </a:stretch>
        </p:blipFill>
        <p:spPr>
          <a:xfrm>
            <a:off x="925745" y="602945"/>
            <a:ext cx="8758658" cy="5277091"/>
          </a:xfrm>
          <a:prstGeom prst="rect">
            <a:avLst/>
          </a:prstGeom>
        </p:spPr>
      </p:pic>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56ED3CAD-4A56-B12B-8D6B-CDDBDA2B39BF}"/>
                  </a:ext>
                </a:extLst>
              </p14:cNvPr>
              <p14:cNvContentPartPr/>
              <p14:nvPr/>
            </p14:nvContentPartPr>
            <p14:xfrm>
              <a:off x="1251124" y="2312938"/>
              <a:ext cx="441360" cy="343080"/>
            </p14:xfrm>
          </p:contentPart>
        </mc:Choice>
        <mc:Fallback>
          <p:pic>
            <p:nvPicPr>
              <p:cNvPr id="4" name="Ink 3">
                <a:extLst>
                  <a:ext uri="{FF2B5EF4-FFF2-40B4-BE49-F238E27FC236}">
                    <a16:creationId xmlns:a16="http://schemas.microsoft.com/office/drawing/2014/main" id="{56ED3CAD-4A56-B12B-8D6B-CDDBDA2B39BF}"/>
                  </a:ext>
                </a:extLst>
              </p:cNvPr>
              <p:cNvPicPr/>
              <p:nvPr/>
            </p:nvPicPr>
            <p:blipFill>
              <a:blip r:embed="rId4"/>
              <a:stretch>
                <a:fillRect/>
              </a:stretch>
            </p:blipFill>
            <p:spPr>
              <a:xfrm>
                <a:off x="1197484" y="2204938"/>
                <a:ext cx="549000" cy="558720"/>
              </a:xfrm>
              <a:prstGeom prst="rect">
                <a:avLst/>
              </a:prstGeom>
            </p:spPr>
          </p:pic>
        </mc:Fallback>
      </mc:AlternateContent>
    </p:spTree>
    <p:extLst>
      <p:ext uri="{BB962C8B-B14F-4D97-AF65-F5344CB8AC3E}">
        <p14:creationId xmlns:p14="http://schemas.microsoft.com/office/powerpoint/2010/main" val="37415688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384AD9A-28F8-FB24-D080-0DCCC3005802}"/>
              </a:ext>
            </a:extLst>
          </p:cNvPr>
          <p:cNvPicPr>
            <a:picLocks noChangeAspect="1"/>
          </p:cNvPicPr>
          <p:nvPr/>
        </p:nvPicPr>
        <p:blipFill>
          <a:blip r:embed="rId2"/>
          <a:stretch>
            <a:fillRect/>
          </a:stretch>
        </p:blipFill>
        <p:spPr>
          <a:xfrm>
            <a:off x="826113" y="878564"/>
            <a:ext cx="8965128" cy="5222188"/>
          </a:xfrm>
          <a:prstGeom prst="rect">
            <a:avLst/>
          </a:prstGeom>
        </p:spPr>
      </p:pic>
    </p:spTree>
    <p:extLst>
      <p:ext uri="{BB962C8B-B14F-4D97-AF65-F5344CB8AC3E}">
        <p14:creationId xmlns:p14="http://schemas.microsoft.com/office/powerpoint/2010/main" val="754728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2F2A1FC-E8AE-9A2A-A45A-EE9C7B0620A2}"/>
              </a:ext>
            </a:extLst>
          </p:cNvPr>
          <p:cNvPicPr>
            <a:picLocks noChangeAspect="1"/>
          </p:cNvPicPr>
          <p:nvPr/>
        </p:nvPicPr>
        <p:blipFill>
          <a:blip r:embed="rId2"/>
          <a:stretch>
            <a:fillRect/>
          </a:stretch>
        </p:blipFill>
        <p:spPr>
          <a:xfrm>
            <a:off x="1135117" y="536926"/>
            <a:ext cx="8902066" cy="5185454"/>
          </a:xfrm>
          <a:prstGeom prst="rect">
            <a:avLst/>
          </a:prstGeom>
        </p:spPr>
      </p:pic>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E3F92035-FDBB-FB0E-D690-D180B12957EF}"/>
                  </a:ext>
                </a:extLst>
              </p14:cNvPr>
              <p14:cNvContentPartPr/>
              <p14:nvPr/>
            </p14:nvContentPartPr>
            <p14:xfrm>
              <a:off x="1537684" y="3960298"/>
              <a:ext cx="713880" cy="329040"/>
            </p14:xfrm>
          </p:contentPart>
        </mc:Choice>
        <mc:Fallback>
          <p:pic>
            <p:nvPicPr>
              <p:cNvPr id="4" name="Ink 3">
                <a:extLst>
                  <a:ext uri="{FF2B5EF4-FFF2-40B4-BE49-F238E27FC236}">
                    <a16:creationId xmlns:a16="http://schemas.microsoft.com/office/drawing/2014/main" id="{E3F92035-FDBB-FB0E-D690-D180B12957EF}"/>
                  </a:ext>
                </a:extLst>
              </p:cNvPr>
              <p:cNvPicPr/>
              <p:nvPr/>
            </p:nvPicPr>
            <p:blipFill>
              <a:blip r:embed="rId4"/>
              <a:stretch>
                <a:fillRect/>
              </a:stretch>
            </p:blipFill>
            <p:spPr>
              <a:xfrm>
                <a:off x="1484044" y="3852298"/>
                <a:ext cx="821520" cy="544680"/>
              </a:xfrm>
              <a:prstGeom prst="rect">
                <a:avLst/>
              </a:prstGeom>
            </p:spPr>
          </p:pic>
        </mc:Fallback>
      </mc:AlternateContent>
    </p:spTree>
    <p:extLst>
      <p:ext uri="{BB962C8B-B14F-4D97-AF65-F5344CB8AC3E}">
        <p14:creationId xmlns:p14="http://schemas.microsoft.com/office/powerpoint/2010/main" val="33043221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38</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3555</TotalTime>
  <Words>4749</Words>
  <Application>Microsoft Office PowerPoint</Application>
  <PresentationFormat>Widescreen</PresentationFormat>
  <Paragraphs>238</Paragraphs>
  <Slides>38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Aptos</vt:lpstr>
      <vt:lpstr>Arial</vt:lpstr>
      <vt:lpstr>Trebuchet MS</vt:lpstr>
      <vt:lpstr>Wingdings 3</vt:lpstr>
      <vt:lpstr>Facet</vt:lpstr>
      <vt:lpstr>Short term residential tenancies</vt:lpstr>
      <vt:lpstr>Overview</vt:lpstr>
      <vt:lpstr>Types of Tenancy recognised by the Rent Act 1977</vt:lpstr>
      <vt:lpstr>Protected Tenancy</vt:lpstr>
      <vt:lpstr>PowerPoint Presentation</vt:lpstr>
      <vt:lpstr>Protected Tenancy</vt:lpstr>
      <vt:lpstr>Statutory Tenancies</vt:lpstr>
      <vt:lpstr>Types of Tenancy recognised by the Housing Act 1988</vt:lpstr>
      <vt:lpstr>Qualifying Requirements</vt:lpstr>
      <vt:lpstr>Definition of Assured Tenancy (s 1 (1)</vt:lpstr>
      <vt:lpstr>Exemptions:</vt:lpstr>
      <vt:lpstr>Acquiring an Assured Tenancy: Creation</vt:lpstr>
      <vt:lpstr>Statutory Periodic Tenancies</vt:lpstr>
      <vt:lpstr>Obtaining possession of an Assured Tenancy</vt:lpstr>
      <vt:lpstr>Obtaining possession of an Assured Tenancy</vt:lpstr>
      <vt:lpstr>s8: The Grounds</vt:lpstr>
      <vt:lpstr>Obtaining possession under s21  of Housing Act 1988: IMPORTANT UPDATE</vt:lpstr>
      <vt:lpstr>Obtaining possession under s 21 </vt:lpstr>
      <vt:lpstr>Process under a s21 notice</vt:lpstr>
      <vt:lpstr>Obtaining possession under s21  of Housing Act 1988: IMPORTANT UPDATE</vt:lpstr>
      <vt:lpstr>Tenancy Deposit Schemes</vt:lpstr>
      <vt:lpstr>Tenancy Deposit Schemes</vt:lpstr>
      <vt:lpstr>Tenant Fees Act 2019 ( England only)</vt:lpstr>
      <vt:lpstr>Tenant Fees Act 2019 ( England only)</vt:lpstr>
      <vt:lpstr>Housing Act ( Wales) 2014</vt:lpstr>
      <vt:lpstr>Renting Homes ( Wales) Act 2016</vt:lpstr>
      <vt:lpstr>Renting Homes ( Wales) Act 2016</vt:lpstr>
      <vt:lpstr>Right to Rent Checks</vt:lpstr>
      <vt:lpstr>Selling a property subject to a tenancy</vt:lpstr>
      <vt:lpstr>Buying  a property subject to a tenancy</vt:lpstr>
      <vt:lpstr>KNOWLEDGE CHECK</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21</cp:revision>
  <dcterms:created xsi:type="dcterms:W3CDTF">2024-02-03T18:13:02Z</dcterms:created>
  <dcterms:modified xsi:type="dcterms:W3CDTF">2025-11-27T17:57:18Z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