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9"/>
  </p:notesMasterIdLst>
  <p:sldIdLst>
    <p:sldId id="256" r:id="rId5"/>
    <p:sldId id="278" r:id="rId6"/>
    <p:sldId id="279" r:id="rId7"/>
    <p:sldId id="261" r:id="rId8"/>
    <p:sldId id="287" r:id="rId9"/>
    <p:sldId id="280" r:id="rId10"/>
    <p:sldId id="281" r:id="rId11"/>
    <p:sldId id="282" r:id="rId12"/>
    <p:sldId id="283" r:id="rId13"/>
    <p:sldId id="285" r:id="rId14"/>
    <p:sldId id="263" r:id="rId15"/>
    <p:sldId id="284" r:id="rId16"/>
    <p:sldId id="286"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11/6/2023</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11/6/2023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oxbridgeessays.com/blog/complete-guide-to-writing-a-reflective-essa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course/view.php?id=10618" TargetMode="External"/><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ECCS6003: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930812"/>
          </a:xfrm>
        </p:spPr>
        <p:txBody>
          <a:bodyPr/>
          <a:lstStyle/>
          <a:p>
            <a:r>
              <a:rPr lang="en-GB" dirty="0">
                <a:solidFill>
                  <a:schemeClr val="accent1">
                    <a:lumMod val="75000"/>
                  </a:schemeClr>
                </a:solidFill>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626013" y="1751428"/>
            <a:ext cx="6703255" cy="4740812"/>
          </a:xfrm>
        </p:spPr>
        <p:txBody>
          <a:bodyPr>
            <a:normAutofit fontScale="92500"/>
          </a:bodyPr>
          <a:lstStyle/>
          <a:p>
            <a:pPr marL="342900" lvl="0" indent="-342900">
              <a:lnSpc>
                <a:spcPct val="115000"/>
              </a:lnSpc>
              <a:buFont typeface="Symbol" panose="05050102010706020507" pitchFamily="18" charset="2"/>
              <a:buChar char=""/>
            </a:pPr>
            <a:r>
              <a:rPr lang="en-US" sz="3300" dirty="0">
                <a:solidFill>
                  <a:schemeClr val="accent1">
                    <a:lumMod val="75000"/>
                  </a:schemeClr>
                </a:solidFill>
                <a:effectLst/>
                <a:ea typeface="DengXian" panose="02010600030101010101" pitchFamily="2" charset="-122"/>
                <a:cs typeface="Times New Roman" panose="02020603050405020304" pitchFamily="18" charset="0"/>
              </a:rPr>
              <a:t>To learn and apply skills of a helping relationship, whilst maintaining appropriate boundaries and develop and use reflexive skills, whilst being aware of the importance and practicalities of self-care.</a:t>
            </a:r>
            <a:endParaRPr lang="en-GB" sz="33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nSpc>
                <a:spcPct val="115000"/>
              </a:lnSpc>
              <a:spcAft>
                <a:spcPts val="145"/>
              </a:spcAft>
              <a:buFont typeface="Symbol" panose="05050102010706020507" pitchFamily="18" charset="2"/>
              <a:buChar char=""/>
            </a:pPr>
            <a:r>
              <a:rPr lang="en-US" sz="3300" dirty="0" err="1">
                <a:solidFill>
                  <a:schemeClr val="accent1">
                    <a:lumMod val="75000"/>
                  </a:schemeClr>
                </a:solidFill>
                <a:ea typeface="DengXian" panose="02010600030101010101" pitchFamily="2" charset="-122"/>
                <a:cs typeface="Times New Roman" panose="02020603050405020304" pitchFamily="18" charset="0"/>
              </a:rPr>
              <a:t>R</a:t>
            </a:r>
            <a:r>
              <a:rPr lang="en-US" sz="3300" dirty="0" err="1">
                <a:solidFill>
                  <a:schemeClr val="accent1">
                    <a:lumMod val="75000"/>
                  </a:schemeClr>
                </a:solidFill>
                <a:effectLst/>
                <a:ea typeface="DengXian" panose="02010600030101010101" pitchFamily="2" charset="-122"/>
                <a:cs typeface="Times New Roman" panose="02020603050405020304" pitchFamily="18" charset="0"/>
              </a:rPr>
              <a:t>ecognise</a:t>
            </a:r>
            <a:r>
              <a:rPr lang="en-US" sz="3300" dirty="0">
                <a:solidFill>
                  <a:schemeClr val="accent1">
                    <a:lumMod val="75000"/>
                  </a:schemeClr>
                </a:solidFill>
                <a:effectLst/>
                <a:ea typeface="DengXian" panose="02010600030101010101" pitchFamily="2" charset="-122"/>
                <a:cs typeface="Times New Roman" panose="02020603050405020304" pitchFamily="18" charset="0"/>
              </a:rPr>
              <a:t> and work within limits of knowledge, skills and experience.</a:t>
            </a:r>
            <a:endParaRPr lang="en-GB" sz="33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C8657975-1EC7-4887-A975-BECE01234023}"/>
              </a:ext>
            </a:extLst>
          </p:cNvPr>
          <p:cNvPicPr>
            <a:picLocks noGrp="1" noChangeAspect="1"/>
          </p:cNvPicPr>
          <p:nvPr>
            <p:ph sz="half" idx="2"/>
          </p:nvPr>
        </p:nvPicPr>
        <p:blipFill>
          <a:blip r:embed="rId2"/>
          <a:stretch>
            <a:fillRect/>
          </a:stretch>
        </p:blipFill>
        <p:spPr>
          <a:xfrm>
            <a:off x="7533248" y="1842868"/>
            <a:ext cx="4002259" cy="3810748"/>
          </a:xfrm>
          <a:prstGeom prst="rect">
            <a:avLst/>
          </a:prstGeom>
        </p:spPr>
      </p:pic>
    </p:spTree>
    <p:extLst>
      <p:ext uri="{BB962C8B-B14F-4D97-AF65-F5344CB8AC3E}">
        <p14:creationId xmlns:p14="http://schemas.microsoft.com/office/powerpoint/2010/main" val="3879786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fontScale="92500"/>
          </a:bodyPr>
          <a:lstStyle/>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Critically evaluate ability to operate within the limits of own knowledge, skills and experience.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evaluation of</a:t>
            </a:r>
            <a:r>
              <a:rPr lang="x-none" sz="2400" dirty="0">
                <a:solidFill>
                  <a:schemeClr val="accent1">
                    <a:lumMod val="75000"/>
                  </a:schemeClr>
                </a:solidFill>
                <a:effectLst/>
                <a:ea typeface="Calibri" panose="020F0502020204030204" pitchFamily="34" charset="0"/>
                <a:cs typeface="Arial" panose="020B0604020202020204" pitchFamily="34" charset="0"/>
              </a:rPr>
              <a:t> the ethical imperative of informed consent.</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a:t>
            </a:r>
            <a:r>
              <a:rPr lang="x-none" sz="2400" dirty="0">
                <a:solidFill>
                  <a:schemeClr val="accent1">
                    <a:lumMod val="75000"/>
                  </a:schemeClr>
                </a:solidFill>
                <a:effectLst/>
                <a:ea typeface="Calibri" panose="020F0502020204030204" pitchFamily="34" charset="0"/>
                <a:cs typeface="Arial" panose="020B0604020202020204" pitchFamily="34" charset="0"/>
              </a:rPr>
              <a:t>reflection on own beliefs and on the emotional impact of discrimination.</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buFont typeface="+mj-lt"/>
              <a:buAutoNum type="arabicPeriod"/>
            </a:pPr>
            <a:r>
              <a:rPr lang="en-GB" sz="2400" dirty="0">
                <a:solidFill>
                  <a:schemeClr val="accent1">
                    <a:lumMod val="75000"/>
                  </a:schemeClr>
                </a:solidFill>
                <a:effectLst/>
                <a:ea typeface="SimSun" panose="02010600030101010101" pitchFamily="2" charset="-122"/>
                <a:cs typeface="Times New Roman" panose="02020603050405020304" pitchFamily="18" charset="0"/>
              </a:rPr>
              <a:t>Demonstrate a critical reflection on and review progress in own studies and seek assistance or guidance as appropriate in order to enhance your own personal development planning.</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SimSun" panose="02010600030101010101" pitchFamily="2" charset="-122"/>
                <a:cs typeface="Times New Roman" panose="02020603050405020304" pitchFamily="18" charset="0"/>
              </a:rPr>
              <a:t>Demonstrate a critical evaluation of necessity to keep information about clients confidential within limits of duty of care</a:t>
            </a:r>
            <a:r>
              <a:rPr lang="en-GB" sz="2400" dirty="0">
                <a:solidFill>
                  <a:schemeClr val="accent1">
                    <a:lumMod val="75000"/>
                  </a:schemeClr>
                </a:solidFill>
                <a:effectLst/>
                <a:ea typeface="SimSun" panose="02010600030101010101" pitchFamily="2" charset="-122"/>
                <a:cs typeface="Times New Roman" panose="02020603050405020304" pitchFamily="18" charset="0"/>
              </a:rPr>
              <a:t>.</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advanced listening skills in a helping environment.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appropriate quality/skill of congruence and empathy.</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Assessment</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40%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latin typeface="Arial" panose="020B0604020202020204" pitchFamily="34" charset="0"/>
                <a:ea typeface="Times New Roman" panose="02020603050405020304" pitchFamily="18" charset="0"/>
              </a:rPr>
              <a:t>Coursework: Essay 3,000 words</a:t>
            </a:r>
          </a:p>
          <a:p>
            <a:pPr algn="ctr"/>
            <a:endParaRPr lang="en-GB" sz="2000" b="1" dirty="0">
              <a:solidFill>
                <a:schemeClr val="accent1">
                  <a:lumMod val="20000"/>
                  <a:lumOff val="80000"/>
                </a:schemeClr>
              </a:solidFill>
              <a:latin typeface="Arial" panose="020B0604020202020204" pitchFamily="34" charset="0"/>
            </a:endParaRPr>
          </a:p>
          <a:p>
            <a:pPr algn="ctr"/>
            <a:r>
              <a:rPr lang="en-GB" sz="2000" b="1" dirty="0">
                <a:solidFill>
                  <a:schemeClr val="accent1">
                    <a:lumMod val="20000"/>
                    <a:lumOff val="80000"/>
                  </a:schemeClr>
                </a:solidFill>
                <a:latin typeface="Arial" panose="020B0604020202020204" pitchFamily="34" charset="0"/>
              </a:rPr>
              <a:t>Submission Date: 11</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December 2023</a:t>
            </a:r>
            <a:endParaRPr lang="en-GB" sz="2000" b="1" dirty="0">
              <a:solidFill>
                <a:schemeClr val="accent1">
                  <a:lumMod val="20000"/>
                  <a:lumOff val="80000"/>
                </a:schemeClr>
              </a:solidFill>
            </a:endParaRPr>
          </a:p>
        </p:txBody>
      </p:sp>
      <p:sp>
        <p:nvSpPr>
          <p:cNvPr id="9" name="Flowchart: Predefined Process 8"/>
          <p:cNvSpPr/>
          <p:nvPr/>
        </p:nvSpPr>
        <p:spPr>
          <a:xfrm>
            <a:off x="5527963"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60%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Skills Recording</a:t>
            </a:r>
          </a:p>
          <a:p>
            <a:pPr algn="ctr"/>
            <a:r>
              <a:rPr lang="en-GB" sz="2000" b="1" dirty="0">
                <a:solidFill>
                  <a:schemeClr val="accent1">
                    <a:lumMod val="20000"/>
                    <a:lumOff val="80000"/>
                  </a:schemeClr>
                </a:solidFill>
              </a:rPr>
              <a:t>30 Minutes</a:t>
            </a:r>
          </a:p>
          <a:p>
            <a:pPr algn="ctr"/>
            <a:endParaRPr lang="en-GB" sz="2000" b="1" dirty="0"/>
          </a:p>
          <a:p>
            <a:pPr algn="ctr"/>
            <a:r>
              <a:rPr lang="en-GB" sz="2000" b="1" dirty="0">
                <a:solidFill>
                  <a:schemeClr val="accent1">
                    <a:lumMod val="20000"/>
                    <a:lumOff val="80000"/>
                  </a:schemeClr>
                </a:solidFill>
                <a:latin typeface="Arial" panose="020B0604020202020204" pitchFamily="34" charset="0"/>
              </a:rPr>
              <a:t>Submission Date: 11</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December 2023</a:t>
            </a:r>
            <a:endParaRPr lang="en-GB" sz="2000" b="1" dirty="0">
              <a:solidFill>
                <a:schemeClr val="accent1">
                  <a:lumMod val="20000"/>
                  <a:lumOff val="80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D76CD-E951-4165-A91D-932F84BC611C}"/>
              </a:ext>
            </a:extLst>
          </p:cNvPr>
          <p:cNvSpPr>
            <a:spLocks noGrp="1"/>
          </p:cNvSpPr>
          <p:nvPr>
            <p:ph type="title"/>
          </p:nvPr>
        </p:nvSpPr>
        <p:spPr/>
        <p:txBody>
          <a:bodyPr/>
          <a:lstStyle/>
          <a:p>
            <a:r>
              <a:rPr lang="en-GB" dirty="0">
                <a:solidFill>
                  <a:schemeClr val="accent1">
                    <a:lumMod val="50000"/>
                  </a:schemeClr>
                </a:solidFill>
              </a:rPr>
              <a:t>Skills recording</a:t>
            </a:r>
          </a:p>
        </p:txBody>
      </p:sp>
      <p:sp>
        <p:nvSpPr>
          <p:cNvPr id="3" name="Content Placeholder 2">
            <a:extLst>
              <a:ext uri="{FF2B5EF4-FFF2-40B4-BE49-F238E27FC236}">
                <a16:creationId xmlns:a16="http://schemas.microsoft.com/office/drawing/2014/main" id="{E9FAB5E9-6899-462C-95ED-888B18BACC68}"/>
              </a:ext>
            </a:extLst>
          </p:cNvPr>
          <p:cNvSpPr>
            <a:spLocks noGrp="1"/>
          </p:cNvSpPr>
          <p:nvPr>
            <p:ph idx="1"/>
          </p:nvPr>
        </p:nvSpPr>
        <p:spPr/>
        <p:txBody>
          <a:bodyPr/>
          <a:lstStyle/>
          <a:p>
            <a:r>
              <a:rPr lang="en-GB" sz="2800" dirty="0">
                <a:solidFill>
                  <a:schemeClr val="accent1">
                    <a:lumMod val="50000"/>
                  </a:schemeClr>
                </a:solidFill>
              </a:rPr>
              <a:t>Skills will be recorded in the IQ301 pods on Monday 27</a:t>
            </a:r>
            <a:r>
              <a:rPr lang="en-GB" sz="2800" baseline="30000" dirty="0">
                <a:solidFill>
                  <a:schemeClr val="accent1">
                    <a:lumMod val="50000"/>
                  </a:schemeClr>
                </a:solidFill>
              </a:rPr>
              <a:t>th</a:t>
            </a:r>
            <a:r>
              <a:rPr lang="en-GB" sz="2800" dirty="0">
                <a:solidFill>
                  <a:schemeClr val="accent1">
                    <a:lumMod val="50000"/>
                  </a:schemeClr>
                </a:solidFill>
              </a:rPr>
              <a:t> November 2023 </a:t>
            </a:r>
          </a:p>
          <a:p>
            <a:r>
              <a:rPr lang="en-GB" sz="2800" dirty="0">
                <a:solidFill>
                  <a:schemeClr val="accent1">
                    <a:lumMod val="50000"/>
                  </a:schemeClr>
                </a:solidFill>
              </a:rPr>
              <a:t>Make every effort to arrive on time.</a:t>
            </a:r>
          </a:p>
          <a:p>
            <a:endParaRPr lang="en-GB" dirty="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2158394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A374FD6D-C7A1-419B-891A-5664D1624484}"/>
              </a:ext>
            </a:extLst>
          </p:cNvPr>
          <p:cNvSpPr>
            <a:spLocks noGrp="1"/>
          </p:cNvSpPr>
          <p:nvPr>
            <p:ph type="title"/>
          </p:nvPr>
        </p:nvSpPr>
        <p:spPr>
          <a:xfrm>
            <a:off x="1143000" y="609600"/>
            <a:ext cx="6693061" cy="1356360"/>
          </a:xfrm>
        </p:spPr>
        <p:txBody>
          <a:bodyPr vert="horz" lIns="91440" tIns="45720" rIns="91440" bIns="45720" rtlCol="0" anchor="ctr">
            <a:normAutofit fontScale="90000"/>
          </a:bodyPr>
          <a:lstStyle/>
          <a:p>
            <a:r>
              <a:rPr lang="en-US" dirty="0">
                <a:solidFill>
                  <a:schemeClr val="accent1">
                    <a:lumMod val="50000"/>
                  </a:schemeClr>
                </a:solidFill>
              </a:rPr>
              <a:t>Component 2: Practical Assessment</a:t>
            </a:r>
            <a:br>
              <a:rPr lang="en-US" dirty="0">
                <a:solidFill>
                  <a:schemeClr val="accent1">
                    <a:lumMod val="50000"/>
                  </a:schemeClr>
                </a:solidFill>
              </a:rPr>
            </a:br>
            <a:r>
              <a:rPr lang="en-US" dirty="0">
                <a:solidFill>
                  <a:schemeClr val="accent1">
                    <a:lumMod val="50000"/>
                  </a:schemeClr>
                </a:solidFill>
              </a:rPr>
              <a:t>Skills Recording</a:t>
            </a:r>
          </a:p>
        </p:txBody>
      </p:sp>
      <p:sp>
        <p:nvSpPr>
          <p:cNvPr id="3" name="Content Placeholder 2">
            <a:extLst>
              <a:ext uri="{FF2B5EF4-FFF2-40B4-BE49-F238E27FC236}">
                <a16:creationId xmlns:a16="http://schemas.microsoft.com/office/drawing/2014/main" id="{B4B66D59-5356-4CF8-987D-B1F33B897537}"/>
              </a:ext>
            </a:extLst>
          </p:cNvPr>
          <p:cNvSpPr>
            <a:spLocks noGrp="1"/>
          </p:cNvSpPr>
          <p:nvPr>
            <p:ph sz="half" idx="1"/>
          </p:nvPr>
        </p:nvSpPr>
        <p:spPr>
          <a:xfrm>
            <a:off x="1143000" y="2057400"/>
            <a:ext cx="6693061" cy="4038600"/>
          </a:xfrm>
        </p:spPr>
        <p:txBody>
          <a:bodyPr vert="horz" lIns="91440" tIns="45720" rIns="91440" bIns="45720" rtlCol="0">
            <a:normAutofit lnSpcReduction="10000"/>
          </a:bodyPr>
          <a:lstStyle/>
          <a:p>
            <a:r>
              <a:rPr lang="en-US" sz="2800" dirty="0">
                <a:solidFill>
                  <a:schemeClr val="accent1">
                    <a:lumMod val="50000"/>
                  </a:schemeClr>
                </a:solidFill>
              </a:rPr>
              <a:t>Record a </a:t>
            </a:r>
            <a:r>
              <a:rPr lang="en-US" sz="2800" b="1" dirty="0">
                <a:solidFill>
                  <a:schemeClr val="accent1">
                    <a:lumMod val="50000"/>
                  </a:schemeClr>
                </a:solidFill>
              </a:rPr>
              <a:t>30-minute video </a:t>
            </a:r>
            <a:r>
              <a:rPr lang="en-US" sz="2800" dirty="0">
                <a:solidFill>
                  <a:schemeClr val="accent1">
                    <a:lumMod val="50000"/>
                  </a:schemeClr>
                </a:solidFill>
              </a:rPr>
              <a:t>which demonstrates your application of the foundational skills of Counselling. </a:t>
            </a:r>
          </a:p>
          <a:p>
            <a:r>
              <a:rPr lang="en-US" sz="2800" dirty="0">
                <a:solidFill>
                  <a:schemeClr val="accent1">
                    <a:lumMod val="50000"/>
                  </a:schemeClr>
                </a:solidFill>
              </a:rPr>
              <a:t>This should include contracting with the client and an appropriate ending (Paying particular attention to social distancing and working safely)</a:t>
            </a:r>
          </a:p>
          <a:p>
            <a:r>
              <a:rPr lang="en-US" sz="2800" dirty="0">
                <a:solidFill>
                  <a:schemeClr val="accent1">
                    <a:lumMod val="50000"/>
                  </a:schemeClr>
                </a:solidFill>
              </a:rPr>
              <a:t>You need to demonstrate effective use of the micro skills of counselling, including engagement (relationship) with the client.</a:t>
            </a:r>
          </a:p>
          <a:p>
            <a:endParaRPr lang="en-US" dirty="0"/>
          </a:p>
        </p:txBody>
      </p:sp>
      <p:pic>
        <p:nvPicPr>
          <p:cNvPr id="6" name="Content Placeholder 5">
            <a:extLst>
              <a:ext uri="{FF2B5EF4-FFF2-40B4-BE49-F238E27FC236}">
                <a16:creationId xmlns:a16="http://schemas.microsoft.com/office/drawing/2014/main" id="{B09FF319-57D9-4524-9128-DA02C27E9186}"/>
              </a:ext>
            </a:extLst>
          </p:cNvPr>
          <p:cNvPicPr>
            <a:picLocks noGrp="1" noChangeAspect="1"/>
          </p:cNvPicPr>
          <p:nvPr>
            <p:ph sz="half" idx="2"/>
          </p:nvPr>
        </p:nvPicPr>
        <p:blipFill rotWithShape="1">
          <a:blip r:embed="rId2"/>
          <a:srcRect l="53169" r="14668" b="-1"/>
          <a:stretch/>
        </p:blipFill>
        <p:spPr>
          <a:xfrm>
            <a:off x="8310622" y="243840"/>
            <a:ext cx="3646837" cy="6377939"/>
          </a:xfrm>
          <a:prstGeom prst="rect">
            <a:avLst/>
          </a:prstGeom>
        </p:spPr>
      </p:pic>
    </p:spTree>
    <p:extLst>
      <p:ext uri="{BB962C8B-B14F-4D97-AF65-F5344CB8AC3E}">
        <p14:creationId xmlns:p14="http://schemas.microsoft.com/office/powerpoint/2010/main" val="37134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6C052-D2A5-4B3F-900B-0C3297A754C7}"/>
              </a:ext>
            </a:extLst>
          </p:cNvPr>
          <p:cNvSpPr>
            <a:spLocks noGrp="1"/>
          </p:cNvSpPr>
          <p:nvPr>
            <p:ph type="title"/>
          </p:nvPr>
        </p:nvSpPr>
        <p:spPr/>
        <p:txBody>
          <a:bodyPr/>
          <a:lstStyle/>
          <a:p>
            <a:r>
              <a:rPr lang="en-GB" dirty="0">
                <a:solidFill>
                  <a:schemeClr val="accent1">
                    <a:lumMod val="50000"/>
                  </a:schemeClr>
                </a:solidFill>
              </a:rPr>
              <a:t>Submission </a:t>
            </a:r>
          </a:p>
        </p:txBody>
      </p:sp>
      <p:sp>
        <p:nvSpPr>
          <p:cNvPr id="3" name="Content Placeholder 2">
            <a:extLst>
              <a:ext uri="{FF2B5EF4-FFF2-40B4-BE49-F238E27FC236}">
                <a16:creationId xmlns:a16="http://schemas.microsoft.com/office/drawing/2014/main" id="{FBC6B5D7-AC3C-4A9D-8F80-37AD9CF4E089}"/>
              </a:ext>
            </a:extLst>
          </p:cNvPr>
          <p:cNvSpPr>
            <a:spLocks noGrp="1"/>
          </p:cNvSpPr>
          <p:nvPr>
            <p:ph sz="half" idx="1"/>
          </p:nvPr>
        </p:nvSpPr>
        <p:spPr>
          <a:xfrm>
            <a:off x="659476" y="2057399"/>
            <a:ext cx="5238404" cy="4023360"/>
          </a:xfrm>
        </p:spPr>
        <p:txBody>
          <a:bodyPr>
            <a:noAutofit/>
          </a:bodyPr>
          <a:lstStyle/>
          <a:p>
            <a:r>
              <a:rPr lang="en-GB" sz="2800" dirty="0">
                <a:solidFill>
                  <a:schemeClr val="accent1">
                    <a:lumMod val="50000"/>
                  </a:schemeClr>
                </a:solidFill>
              </a:rPr>
              <a:t>Submission Date: 11</a:t>
            </a:r>
            <a:r>
              <a:rPr lang="en-GB" sz="2800" baseline="30000" dirty="0">
                <a:solidFill>
                  <a:schemeClr val="accent1">
                    <a:lumMod val="50000"/>
                  </a:schemeClr>
                </a:solidFill>
              </a:rPr>
              <a:t>th</a:t>
            </a:r>
            <a:r>
              <a:rPr lang="en-GB" sz="2800" dirty="0">
                <a:solidFill>
                  <a:schemeClr val="accent1">
                    <a:lumMod val="50000"/>
                  </a:schemeClr>
                </a:solidFill>
              </a:rPr>
              <a:t> December 2023, No later than 23:59</a:t>
            </a:r>
          </a:p>
          <a:p>
            <a:r>
              <a:rPr lang="en-GB" sz="2800" dirty="0">
                <a:solidFill>
                  <a:schemeClr val="accent1">
                    <a:lumMod val="50000"/>
                  </a:schemeClr>
                </a:solidFill>
              </a:rPr>
              <a:t>Send me an Email to confirm which recording you wish to submit for assessment (Date, time and triad group).</a:t>
            </a:r>
          </a:p>
          <a:p>
            <a:r>
              <a:rPr lang="en-GB" sz="2800" dirty="0">
                <a:solidFill>
                  <a:schemeClr val="accent1">
                    <a:lumMod val="50000"/>
                  </a:schemeClr>
                </a:solidFill>
              </a:rPr>
              <a:t>E.g. Skills Group 1, 27</a:t>
            </a:r>
            <a:r>
              <a:rPr lang="en-GB" sz="2800" baseline="30000" dirty="0">
                <a:solidFill>
                  <a:schemeClr val="accent1">
                    <a:lumMod val="50000"/>
                  </a:schemeClr>
                </a:solidFill>
              </a:rPr>
              <a:t>th</a:t>
            </a:r>
            <a:r>
              <a:rPr lang="en-GB" sz="2800" dirty="0">
                <a:solidFill>
                  <a:schemeClr val="accent1">
                    <a:lumMod val="50000"/>
                  </a:schemeClr>
                </a:solidFill>
              </a:rPr>
              <a:t> November 2023. </a:t>
            </a:r>
          </a:p>
        </p:txBody>
      </p:sp>
      <p:pic>
        <p:nvPicPr>
          <p:cNvPr id="5" name="Content Placeholder 4">
            <a:extLst>
              <a:ext uri="{FF2B5EF4-FFF2-40B4-BE49-F238E27FC236}">
                <a16:creationId xmlns:a16="http://schemas.microsoft.com/office/drawing/2014/main" id="{75F5CA9D-691B-474F-B0E6-468E8606E288}"/>
              </a:ext>
            </a:extLst>
          </p:cNvPr>
          <p:cNvPicPr>
            <a:picLocks noGrp="1" noChangeAspect="1"/>
          </p:cNvPicPr>
          <p:nvPr>
            <p:ph sz="half" idx="2"/>
          </p:nvPr>
        </p:nvPicPr>
        <p:blipFill>
          <a:blip r:embed="rId2"/>
          <a:stretch>
            <a:fillRect/>
          </a:stretch>
        </p:blipFill>
        <p:spPr>
          <a:xfrm>
            <a:off x="6267450" y="2731542"/>
            <a:ext cx="4754563" cy="2674441"/>
          </a:xfrm>
          <a:prstGeom prst="rect">
            <a:avLst/>
          </a:prstGeom>
        </p:spPr>
      </p:pic>
    </p:spTree>
    <p:extLst>
      <p:ext uri="{BB962C8B-B14F-4D97-AF65-F5344CB8AC3E}">
        <p14:creationId xmlns:p14="http://schemas.microsoft.com/office/powerpoint/2010/main" val="2192122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293067CD-13A7-4384-B15E-5D49AF03B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94E5B1-27DC-483F-AA34-335238A2B550}"/>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dirty="0">
                <a:solidFill>
                  <a:schemeClr val="bg1"/>
                </a:solidFill>
              </a:rPr>
              <a:t>Component 1: Skills Essay</a:t>
            </a:r>
          </a:p>
        </p:txBody>
      </p:sp>
      <p:sp>
        <p:nvSpPr>
          <p:cNvPr id="3" name="Content Placeholder 2">
            <a:extLst>
              <a:ext uri="{FF2B5EF4-FFF2-40B4-BE49-F238E27FC236}">
                <a16:creationId xmlns:a16="http://schemas.microsoft.com/office/drawing/2014/main" id="{6FF6A220-0E36-4538-B19F-7A91A2CDC0CE}"/>
              </a:ext>
            </a:extLst>
          </p:cNvPr>
          <p:cNvSpPr>
            <a:spLocks noGrp="1"/>
          </p:cNvSpPr>
          <p:nvPr>
            <p:ph sz="half" idx="1"/>
          </p:nvPr>
        </p:nvSpPr>
        <p:spPr>
          <a:xfrm>
            <a:off x="493222" y="2057400"/>
            <a:ext cx="7342839" cy="4038600"/>
          </a:xfrm>
        </p:spPr>
        <p:txBody>
          <a:bodyPr vert="horz" lIns="91440" tIns="45720" rIns="91440" bIns="45720" rtlCol="0">
            <a:normAutofit fontScale="92500" lnSpcReduction="10000"/>
          </a:bodyPr>
          <a:lstStyle/>
          <a:p>
            <a:pPr marL="342900"/>
            <a:r>
              <a:rPr lang="en-US" sz="2400" dirty="0">
                <a:solidFill>
                  <a:schemeClr val="bg1"/>
                </a:solidFill>
              </a:rPr>
              <a:t>Critically reflect on your use of the foundational skills of counselling, exploring your own process and sense of your skills practice.</a:t>
            </a:r>
          </a:p>
          <a:p>
            <a:pPr marL="342900"/>
            <a:r>
              <a:rPr lang="en-US" sz="2400" dirty="0">
                <a:solidFill>
                  <a:schemeClr val="bg1"/>
                </a:solidFill>
              </a:rPr>
              <a:t>This can also include:</a:t>
            </a:r>
          </a:p>
          <a:p>
            <a:pPr marL="502920" indent="-342900">
              <a:buFont typeface="Wingdings" panose="05000000000000000000" pitchFamily="2" charset="2"/>
              <a:buChar char="v"/>
            </a:pPr>
            <a:r>
              <a:rPr lang="en-US" sz="2400" dirty="0">
                <a:solidFill>
                  <a:schemeClr val="bg1"/>
                </a:solidFill>
              </a:rPr>
              <a:t>Your application of the Counselling contract</a:t>
            </a:r>
          </a:p>
          <a:p>
            <a:pPr marL="502920" indent="-342900">
              <a:buFont typeface="Wingdings" panose="05000000000000000000" pitchFamily="2" charset="2"/>
              <a:buChar char="v"/>
            </a:pPr>
            <a:r>
              <a:rPr lang="en-US" sz="2400" dirty="0">
                <a:solidFill>
                  <a:schemeClr val="bg1"/>
                </a:solidFill>
              </a:rPr>
              <a:t>Your use of questions</a:t>
            </a:r>
          </a:p>
          <a:p>
            <a:pPr marL="502920" indent="-342900">
              <a:buFont typeface="Wingdings" panose="05000000000000000000" pitchFamily="2" charset="2"/>
              <a:buChar char="v"/>
            </a:pPr>
            <a:r>
              <a:rPr lang="en-US" sz="2400" dirty="0">
                <a:solidFill>
                  <a:schemeClr val="bg1"/>
                </a:solidFill>
              </a:rPr>
              <a:t>Empathic responses and attunement</a:t>
            </a:r>
          </a:p>
          <a:p>
            <a:pPr marL="502920" indent="-342900">
              <a:buFont typeface="Wingdings" panose="05000000000000000000" pitchFamily="2" charset="2"/>
              <a:buChar char="v"/>
            </a:pPr>
            <a:r>
              <a:rPr lang="en-US" sz="2400" dirty="0">
                <a:solidFill>
                  <a:schemeClr val="bg1"/>
                </a:solidFill>
              </a:rPr>
              <a:t>Ethical awareness</a:t>
            </a:r>
          </a:p>
          <a:p>
            <a:pPr marL="502920" indent="-342900">
              <a:buFont typeface="Wingdings" panose="05000000000000000000" pitchFamily="2" charset="2"/>
              <a:buChar char="v"/>
            </a:pPr>
            <a:r>
              <a:rPr lang="en-US" sz="2400" dirty="0">
                <a:solidFill>
                  <a:schemeClr val="bg1"/>
                </a:solidFill>
              </a:rPr>
              <a:t>You will need to make direct reference to your submitted recorded session.</a:t>
            </a:r>
          </a:p>
          <a:p>
            <a:endParaRPr lang="en-US" sz="2000" dirty="0">
              <a:solidFill>
                <a:schemeClr val="bg1"/>
              </a:solidFill>
            </a:endParaRPr>
          </a:p>
        </p:txBody>
      </p:sp>
      <p:pic>
        <p:nvPicPr>
          <p:cNvPr id="5" name="Content Placeholder 4">
            <a:extLst>
              <a:ext uri="{FF2B5EF4-FFF2-40B4-BE49-F238E27FC236}">
                <a16:creationId xmlns:a16="http://schemas.microsoft.com/office/drawing/2014/main" id="{27AD8575-30C3-4D4F-94B3-0C6C5CF70E4C}"/>
              </a:ext>
            </a:extLst>
          </p:cNvPr>
          <p:cNvPicPr>
            <a:picLocks noGrp="1" noChangeAspect="1"/>
          </p:cNvPicPr>
          <p:nvPr>
            <p:ph sz="half" idx="2"/>
          </p:nvPr>
        </p:nvPicPr>
        <p:blipFill rotWithShape="1">
          <a:blip r:embed="rId2"/>
          <a:srcRect l="12608" r="49273" b="1"/>
          <a:stretch/>
        </p:blipFill>
        <p:spPr>
          <a:xfrm>
            <a:off x="8301386" y="243840"/>
            <a:ext cx="3646837" cy="6377939"/>
          </a:xfrm>
          <a:prstGeom prst="rect">
            <a:avLst/>
          </a:prstGeom>
        </p:spPr>
      </p:pic>
      <p:sp>
        <p:nvSpPr>
          <p:cNvPr id="14" name="Rectangle 13">
            <a:extLst>
              <a:ext uri="{FF2B5EF4-FFF2-40B4-BE49-F238E27FC236}">
                <a16:creationId xmlns:a16="http://schemas.microsoft.com/office/drawing/2014/main" id="{42E9009C-D0E3-46ED-935B-6C1C29650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73658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60CD58-2D6B-40EA-87FD-0C4026823C9A}"/>
              </a:ext>
            </a:extLst>
          </p:cNvPr>
          <p:cNvSpPr>
            <a:spLocks noGrp="1"/>
          </p:cNvSpPr>
          <p:nvPr>
            <p:ph type="title"/>
          </p:nvPr>
        </p:nvSpPr>
        <p:spPr/>
        <p:txBody>
          <a:bodyPr/>
          <a:lstStyle/>
          <a:p>
            <a:r>
              <a:rPr lang="en-GB" dirty="0"/>
              <a:t>Writing a reflective Essay</a:t>
            </a:r>
          </a:p>
        </p:txBody>
      </p:sp>
      <p:sp>
        <p:nvSpPr>
          <p:cNvPr id="6" name="Content Placeholder 5">
            <a:extLst>
              <a:ext uri="{FF2B5EF4-FFF2-40B4-BE49-F238E27FC236}">
                <a16:creationId xmlns:a16="http://schemas.microsoft.com/office/drawing/2014/main" id="{C59044A7-93FB-47C8-939E-91F5767E89FE}"/>
              </a:ext>
            </a:extLst>
          </p:cNvPr>
          <p:cNvSpPr>
            <a:spLocks noGrp="1"/>
          </p:cNvSpPr>
          <p:nvPr>
            <p:ph idx="1"/>
          </p:nvPr>
        </p:nvSpPr>
        <p:spPr>
          <a:xfrm>
            <a:off x="1143000" y="1695795"/>
            <a:ext cx="9872871" cy="4810299"/>
          </a:xfrm>
        </p:spPr>
        <p:txBody>
          <a:bodyPr/>
          <a:lstStyle/>
          <a:p>
            <a:pPr marL="45720" indent="0">
              <a:buNone/>
            </a:pPr>
            <a:endParaRPr lang="en-GB" dirty="0"/>
          </a:p>
          <a:p>
            <a:r>
              <a:rPr lang="en-GB" sz="2400" dirty="0"/>
              <a:t>A reflective essay should be written in the first person, as the writer is asked to reflect on their own views and feelings on a particular subject. The goal of a reflective essay is not just to establish what was learnt, but to discuss the personal experiences and findings resulting from this. It can be helpful to use Gibbs’ Reflective Cycle or a similar model to think through the different phases of an experience or activity</a:t>
            </a:r>
          </a:p>
          <a:p>
            <a:r>
              <a:rPr lang="en-GB" sz="2400" dirty="0"/>
              <a:t>Writing a reflective essay</a:t>
            </a:r>
          </a:p>
          <a:p>
            <a:r>
              <a:rPr lang="en-GB" sz="2400" dirty="0">
                <a:hlinkClick r:id="rId2"/>
              </a:rPr>
              <a:t>https://www.oxbridgeessays.com/blog/complete-guide-to-writing-a-reflective-essay/</a:t>
            </a:r>
            <a:endParaRPr lang="en-GB" sz="2400" dirty="0"/>
          </a:p>
          <a:p>
            <a:endParaRPr lang="en-GB" sz="2400" dirty="0"/>
          </a:p>
          <a:p>
            <a:endParaRPr lang="en-GB" dirty="0"/>
          </a:p>
        </p:txBody>
      </p:sp>
    </p:spTree>
    <p:extLst>
      <p:ext uri="{BB962C8B-B14F-4D97-AF65-F5344CB8AC3E}">
        <p14:creationId xmlns:p14="http://schemas.microsoft.com/office/powerpoint/2010/main" val="1255338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656766-CEB0-4BDE-A85C-836452943118}"/>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a:t>Additional Guidance</a:t>
            </a:r>
          </a:p>
        </p:txBody>
      </p:sp>
      <p:pic>
        <p:nvPicPr>
          <p:cNvPr id="10" name="Content Placeholder 9" descr="A person writing on a piece of paper&#10;&#10;Description automatically generated with medium confidence">
            <a:extLst>
              <a:ext uri="{FF2B5EF4-FFF2-40B4-BE49-F238E27FC236}">
                <a16:creationId xmlns:a16="http://schemas.microsoft.com/office/drawing/2014/main" id="{E3B71D6F-C3A3-4BAF-B588-95E893DD3E3B}"/>
              </a:ext>
            </a:extLst>
          </p:cNvPr>
          <p:cNvPicPr>
            <a:picLocks noGrp="1" noChangeAspect="1"/>
          </p:cNvPicPr>
          <p:nvPr>
            <p:ph sz="half" idx="2"/>
          </p:nvPr>
        </p:nvPicPr>
        <p:blipFill rotWithShape="1">
          <a:blip r:embed="rId2"/>
          <a:srcRect l="47279" r="7549" b="-2"/>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01A15C9B-BFF5-4C42-A1D5-6DB5C4549980}"/>
              </a:ext>
            </a:extLst>
          </p:cNvPr>
          <p:cNvSpPr>
            <a:spLocks noGrp="1"/>
          </p:cNvSpPr>
          <p:nvPr>
            <p:ph sz="half" idx="1"/>
          </p:nvPr>
        </p:nvSpPr>
        <p:spPr>
          <a:xfrm>
            <a:off x="4441783" y="2057400"/>
            <a:ext cx="6693061" cy="4038600"/>
          </a:xfrm>
        </p:spPr>
        <p:txBody>
          <a:bodyPr vert="horz" lIns="91440" tIns="45720" rIns="91440" bIns="45720" rtlCol="0">
            <a:normAutofit fontScale="92500" lnSpcReduction="20000"/>
          </a:bodyPr>
          <a:lstStyle/>
          <a:p>
            <a:r>
              <a:rPr lang="en-US" sz="2800" dirty="0"/>
              <a:t>Using your submitted Video recording look closely at your use of skills and identify where and how you used the different micro skills of Counselling.</a:t>
            </a:r>
          </a:p>
          <a:p>
            <a:r>
              <a:rPr lang="en-US" sz="2800" dirty="0"/>
              <a:t>Critically explore how they might have been helpful or an unhelpful response. </a:t>
            </a:r>
          </a:p>
          <a:p>
            <a:r>
              <a:rPr lang="en-US" sz="2800" dirty="0"/>
              <a:t>Identify the main themes and emotions presented within the session</a:t>
            </a:r>
          </a:p>
          <a:p>
            <a:r>
              <a:rPr lang="en-US" sz="2800" dirty="0"/>
              <a:t>Your work should be underpinned with Counselling Theory, referenced accurately using the Harvard Referencing system.</a:t>
            </a:r>
          </a:p>
          <a:p>
            <a:endParaRPr lang="en-US" dirty="0"/>
          </a:p>
        </p:txBody>
      </p:sp>
    </p:spTree>
    <p:extLst>
      <p:ext uri="{BB962C8B-B14F-4D97-AF65-F5344CB8AC3E}">
        <p14:creationId xmlns:p14="http://schemas.microsoft.com/office/powerpoint/2010/main" val="3709941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Microskills</a:t>
            </a:r>
            <a:r>
              <a:rPr lang="en-GB" dirty="0"/>
              <a:t>:</a:t>
            </a:r>
          </a:p>
        </p:txBody>
      </p:sp>
      <p:sp>
        <p:nvSpPr>
          <p:cNvPr id="3" name="Content Placeholder 2"/>
          <p:cNvSpPr>
            <a:spLocks noGrp="1"/>
          </p:cNvSpPr>
          <p:nvPr>
            <p:ph idx="1"/>
          </p:nvPr>
        </p:nvSpPr>
        <p:spPr/>
        <p:txBody>
          <a:bodyPr>
            <a:normAutofit fontScale="77500" lnSpcReduction="20000"/>
          </a:bodyPr>
          <a:lstStyle/>
          <a:p>
            <a:r>
              <a:rPr lang="en-GB" dirty="0"/>
              <a:t>Attending Skills – SOLAR</a:t>
            </a:r>
          </a:p>
          <a:p>
            <a:r>
              <a:rPr lang="en-GB" dirty="0"/>
              <a:t>Responding skills: Reflecting, Responding, Restating and paraphrasing</a:t>
            </a:r>
          </a:p>
          <a:p>
            <a:r>
              <a:rPr lang="en-GB" dirty="0"/>
              <a:t>Minimal encouragers and empathic responses</a:t>
            </a:r>
          </a:p>
          <a:p>
            <a:r>
              <a:rPr lang="en-GB" dirty="0"/>
              <a:t>Contracting – confidentiality, recording, observations (ethical issues)</a:t>
            </a:r>
          </a:p>
          <a:p>
            <a:r>
              <a:rPr lang="en-GB" dirty="0"/>
              <a:t>Use of Questions: Open, Closed, Leading </a:t>
            </a:r>
          </a:p>
          <a:p>
            <a:r>
              <a:rPr lang="en-GB" dirty="0"/>
              <a:t>Use of Silence</a:t>
            </a:r>
          </a:p>
          <a:p>
            <a:r>
              <a:rPr lang="en-GB" dirty="0"/>
              <a:t>Use of Metaphor</a:t>
            </a:r>
          </a:p>
          <a:p>
            <a:r>
              <a:rPr lang="en-GB" dirty="0"/>
              <a:t>Immediacy</a:t>
            </a:r>
          </a:p>
          <a:p>
            <a:r>
              <a:rPr lang="en-GB" dirty="0"/>
              <a:t>How you start and end your session.  </a:t>
            </a:r>
          </a:p>
          <a:p>
            <a:r>
              <a:rPr lang="en-GB" dirty="0"/>
              <a:t>Managing your session safely, holding space, boundaries such as time.  </a:t>
            </a:r>
          </a:p>
          <a:p>
            <a:r>
              <a:rPr lang="en-GB" dirty="0"/>
              <a:t>Core conditions: Empathy, UPR, non-judgemental attitude, congruence.</a:t>
            </a:r>
          </a:p>
        </p:txBody>
      </p:sp>
    </p:spTree>
    <p:extLst>
      <p:ext uri="{BB962C8B-B14F-4D97-AF65-F5344CB8AC3E}">
        <p14:creationId xmlns:p14="http://schemas.microsoft.com/office/powerpoint/2010/main" val="4138636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297767-BCBB-45B9-AB61-7E0DF82EF8AA}"/>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dirty="0">
                <a:solidFill>
                  <a:srgbClr val="FFFFFF"/>
                </a:solidFill>
              </a:rPr>
              <a:t>Assignment Guidance</a:t>
            </a:r>
            <a:br>
              <a:rPr lang="en-US" dirty="0">
                <a:solidFill>
                  <a:srgbClr val="FFFFFF"/>
                </a:solidFill>
              </a:rPr>
            </a:br>
            <a:r>
              <a:rPr lang="en-US" dirty="0">
                <a:solidFill>
                  <a:srgbClr val="FFFFFF"/>
                </a:solidFill>
              </a:rPr>
              <a:t>Component 1: Essay</a:t>
            </a:r>
          </a:p>
        </p:txBody>
      </p:sp>
      <p:pic>
        <p:nvPicPr>
          <p:cNvPr id="6" name="Content Placeholder 5" descr="A person using a computer&#10;&#10;Description automatically generated with medium confidence">
            <a:extLst>
              <a:ext uri="{FF2B5EF4-FFF2-40B4-BE49-F238E27FC236}">
                <a16:creationId xmlns:a16="http://schemas.microsoft.com/office/drawing/2014/main" id="{8329DAF8-7262-413C-86BA-E6B5F71B6801}"/>
              </a:ext>
            </a:extLst>
          </p:cNvPr>
          <p:cNvPicPr>
            <a:picLocks noGrp="1" noChangeAspect="1"/>
          </p:cNvPicPr>
          <p:nvPr>
            <p:ph sz="half" idx="2"/>
          </p:nvPr>
        </p:nvPicPr>
        <p:blipFill rotWithShape="1">
          <a:blip r:embed="rId2"/>
          <a:srcRect l="32400" r="22428" b="-2"/>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AE2FA5A0-8C2C-4EA5-887C-CCD7C0AD5A52}"/>
              </a:ext>
            </a:extLst>
          </p:cNvPr>
          <p:cNvSpPr>
            <a:spLocks noGrp="1"/>
          </p:cNvSpPr>
          <p:nvPr>
            <p:ph sz="half" idx="1"/>
          </p:nvPr>
        </p:nvSpPr>
        <p:spPr>
          <a:xfrm>
            <a:off x="4441783" y="2057400"/>
            <a:ext cx="6693061" cy="4038600"/>
          </a:xfrm>
        </p:spPr>
        <p:txBody>
          <a:bodyPr vert="horz" lIns="91440" tIns="45720" rIns="91440" bIns="45720" rtlCol="0">
            <a:normAutofit fontScale="85000" lnSpcReduction="20000"/>
          </a:bodyPr>
          <a:lstStyle/>
          <a:p>
            <a:r>
              <a:rPr lang="en-US" sz="3200" dirty="0">
                <a:solidFill>
                  <a:srgbClr val="FFFFFF"/>
                </a:solidFill>
              </a:rPr>
              <a:t>Submission Date:</a:t>
            </a:r>
          </a:p>
          <a:p>
            <a:r>
              <a:rPr lang="en-US" sz="3200" dirty="0">
                <a:solidFill>
                  <a:srgbClr val="FFFFFF"/>
                </a:solidFill>
              </a:rPr>
              <a:t> 11</a:t>
            </a:r>
            <a:r>
              <a:rPr lang="en-US" sz="3200" baseline="30000" dirty="0">
                <a:solidFill>
                  <a:srgbClr val="FFFFFF"/>
                </a:solidFill>
              </a:rPr>
              <a:t>th</a:t>
            </a:r>
            <a:r>
              <a:rPr lang="en-US" sz="3200" dirty="0">
                <a:solidFill>
                  <a:srgbClr val="FFFFFF"/>
                </a:solidFill>
              </a:rPr>
              <a:t> December 2023, No later than 23:59</a:t>
            </a:r>
          </a:p>
          <a:p>
            <a:endParaRPr lang="en-US" sz="3200" dirty="0">
              <a:solidFill>
                <a:srgbClr val="FFFFFF"/>
              </a:solidFill>
            </a:endParaRPr>
          </a:p>
          <a:p>
            <a:r>
              <a:rPr lang="en-US" sz="3200" dirty="0">
                <a:solidFill>
                  <a:srgbClr val="FFFFFF"/>
                </a:solidFill>
              </a:rPr>
              <a:t>Submission Details:  Turnitin</a:t>
            </a:r>
          </a:p>
          <a:p>
            <a:endParaRPr lang="en-US" sz="3200" dirty="0">
              <a:solidFill>
                <a:srgbClr val="FFFFFF"/>
              </a:solidFill>
            </a:endParaRPr>
          </a:p>
          <a:p>
            <a:r>
              <a:rPr lang="en-US" sz="3200" dirty="0">
                <a:solidFill>
                  <a:srgbClr val="FFFFFF"/>
                </a:solidFill>
              </a:rPr>
              <a:t>Assignment Briefs:</a:t>
            </a:r>
          </a:p>
          <a:p>
            <a:r>
              <a:rPr lang="en-US" sz="3200" dirty="0">
                <a:solidFill>
                  <a:srgbClr val="FFFFFF"/>
                </a:solidFill>
              </a:rPr>
              <a:t>MOODLE: </a:t>
            </a:r>
            <a:r>
              <a:rPr lang="en-US" sz="3200" dirty="0">
                <a:solidFill>
                  <a:srgbClr val="FFFFFF"/>
                </a:solidFill>
                <a:hlinkClick r:id="rId3"/>
              </a:rPr>
              <a:t>https://moodle.uwtsd.ac.uk/course/view.php?id=10618</a:t>
            </a:r>
            <a:endParaRPr lang="en-US" sz="3200" dirty="0">
              <a:solidFill>
                <a:srgbClr val="FFFFFF"/>
              </a:solidFill>
            </a:endParaRPr>
          </a:p>
          <a:p>
            <a:endParaRPr lang="en-US" sz="3200" dirty="0">
              <a:solidFill>
                <a:srgbClr val="FFFFFF"/>
              </a:solidFill>
            </a:endParaRPr>
          </a:p>
          <a:p>
            <a:pPr marL="0"/>
            <a:endParaRPr lang="en-US" sz="3200" dirty="0">
              <a:solidFill>
                <a:srgbClr val="FFFFFF"/>
              </a:solidFill>
            </a:endParaRPr>
          </a:p>
          <a:p>
            <a:pPr marL="0"/>
            <a:endParaRPr lang="en-US" dirty="0">
              <a:solidFill>
                <a:srgbClr val="FFFFFF"/>
              </a:solidFill>
            </a:endParaRPr>
          </a:p>
        </p:txBody>
      </p:sp>
      <p:sp>
        <p:nvSpPr>
          <p:cNvPr id="15" name="Rectangle 14">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3357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4012CF-833C-4078-941F-FD9D5260DE10}"/>
              </a:ext>
            </a:extLst>
          </p:cNvPr>
          <p:cNvPicPr>
            <a:picLocks noChangeAspect="1"/>
          </p:cNvPicPr>
          <p:nvPr/>
        </p:nvPicPr>
        <p:blipFill>
          <a:blip r:embed="rId2"/>
          <a:stretch>
            <a:fillRect/>
          </a:stretch>
        </p:blipFill>
        <p:spPr>
          <a:xfrm>
            <a:off x="1190625" y="790575"/>
            <a:ext cx="9810750" cy="5276850"/>
          </a:xfrm>
          <a:prstGeom prst="rect">
            <a:avLst/>
          </a:prstGeom>
        </p:spPr>
      </p:pic>
    </p:spTree>
    <p:extLst>
      <p:ext uri="{BB962C8B-B14F-4D97-AF65-F5344CB8AC3E}">
        <p14:creationId xmlns:p14="http://schemas.microsoft.com/office/powerpoint/2010/main" val="3727947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609600"/>
            <a:ext cx="9875520" cy="919942"/>
          </a:xfrm>
        </p:spPr>
        <p:txBody>
          <a:bodyPr/>
          <a:lstStyle/>
          <a:p>
            <a:r>
              <a:rPr lang="en-GB" dirty="0"/>
              <a:t>Module Reading</a:t>
            </a:r>
          </a:p>
        </p:txBody>
      </p:sp>
      <p:sp>
        <p:nvSpPr>
          <p:cNvPr id="6" name="Content Placeholder 5"/>
          <p:cNvSpPr>
            <a:spLocks noGrp="1"/>
          </p:cNvSpPr>
          <p:nvPr>
            <p:ph idx="1"/>
          </p:nvPr>
        </p:nvSpPr>
        <p:spPr>
          <a:xfrm>
            <a:off x="659476" y="1690255"/>
            <a:ext cx="10356395" cy="4943301"/>
          </a:xfrm>
        </p:spPr>
        <p:txBody>
          <a:bodyPr>
            <a:normAutofit fontScale="62500" lnSpcReduction="20000"/>
          </a:bodyPr>
          <a:lstStyle/>
          <a:p>
            <a:pPr algn="l"/>
            <a:r>
              <a:rPr lang="en-GB" b="1" i="0" dirty="0">
                <a:solidFill>
                  <a:schemeClr val="accent1">
                    <a:lumMod val="75000"/>
                  </a:schemeClr>
                </a:solidFill>
                <a:effectLst/>
              </a:rPr>
              <a:t>Essential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McLeod, J. and </a:t>
            </a:r>
            <a:r>
              <a:rPr lang="en-GB" b="0" i="0" dirty="0" err="1">
                <a:solidFill>
                  <a:schemeClr val="accent1">
                    <a:lumMod val="75000"/>
                  </a:schemeClr>
                </a:solidFill>
                <a:effectLst/>
              </a:rPr>
              <a:t>Mcleod</a:t>
            </a:r>
            <a:r>
              <a:rPr lang="en-GB" b="0" i="0" dirty="0">
                <a:solidFill>
                  <a:schemeClr val="accent1">
                    <a:lumMod val="75000"/>
                  </a:schemeClr>
                </a:solidFill>
                <a:effectLst/>
              </a:rPr>
              <a:t>, J., (2011) Counselling Skills: A Practical Guide for Counsellors and Helping Professionals. Maidenhead, Berkshire: </a:t>
            </a:r>
            <a:r>
              <a:rPr lang="en-GB" b="0" i="0" dirty="0" err="1">
                <a:solidFill>
                  <a:schemeClr val="accent1">
                    <a:lumMod val="75000"/>
                  </a:schemeClr>
                </a:solidFill>
                <a:effectLst/>
              </a:rPr>
              <a:t>McGrawHill</a:t>
            </a:r>
            <a:r>
              <a:rPr lang="en-GB" b="0" i="0" dirty="0">
                <a:solidFill>
                  <a:schemeClr val="accent1">
                    <a:lumMod val="75000"/>
                  </a:schemeClr>
                </a:solidFill>
                <a:effectLst/>
              </a:rPr>
              <a:t>/Open University Press</a:t>
            </a:r>
          </a:p>
          <a:p>
            <a:pPr algn="l"/>
            <a:r>
              <a:rPr lang="en-GB" b="0" i="0" dirty="0">
                <a:solidFill>
                  <a:schemeClr val="accent1">
                    <a:lumMod val="75000"/>
                  </a:schemeClr>
                </a:solidFill>
                <a:effectLst/>
              </a:rPr>
              <a:t>Mearns, D. and Thorne, B., with McLeod, J. (2013) Person-Centred Counselling in action. 4 </a:t>
            </a:r>
            <a:r>
              <a:rPr lang="en-GB" b="0" i="0" dirty="0" err="1">
                <a:solidFill>
                  <a:schemeClr val="accent1">
                    <a:lumMod val="75000"/>
                  </a:schemeClr>
                </a:solidFill>
                <a:effectLst/>
              </a:rPr>
              <a:t>th</a:t>
            </a:r>
            <a:r>
              <a:rPr lang="en-GB" b="0" i="0" dirty="0">
                <a:solidFill>
                  <a:schemeClr val="accent1">
                    <a:lumMod val="75000"/>
                  </a:schemeClr>
                </a:solidFill>
                <a:effectLst/>
              </a:rPr>
              <a:t> ed. London: Sage .</a:t>
            </a:r>
          </a:p>
          <a:p>
            <a:pPr algn="l"/>
            <a:r>
              <a:rPr lang="en-GB" b="0" i="0" dirty="0">
                <a:solidFill>
                  <a:schemeClr val="accent1">
                    <a:lumMod val="75000"/>
                  </a:schemeClr>
                </a:solidFill>
                <a:effectLst/>
              </a:rPr>
              <a:t>Midwinter, R and Dickson, J. (2015) Embedding Counselling and Communication Skills. Routledge</a:t>
            </a:r>
          </a:p>
          <a:p>
            <a:pPr algn="l"/>
            <a:r>
              <a:rPr lang="en-GB" b="0" i="0" dirty="0">
                <a:solidFill>
                  <a:schemeClr val="accent1">
                    <a:lumMod val="75000"/>
                  </a:schemeClr>
                </a:solidFill>
                <a:effectLst/>
              </a:rPr>
              <a:t>Nelson Jones, R. (2016) Basic Counselling Skills: A Helpers Manual. London: Sage.</a:t>
            </a:r>
          </a:p>
          <a:p>
            <a:pPr algn="l"/>
            <a:r>
              <a:rPr lang="en-GB" b="1" i="0" dirty="0">
                <a:solidFill>
                  <a:schemeClr val="accent1">
                    <a:lumMod val="75000"/>
                  </a:schemeClr>
                </a:solidFill>
                <a:effectLst/>
              </a:rPr>
              <a:t>Further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Egan, G. (2013) The Skilled Helper, A Problem Management and Opportunity Approach. 10th ed. California: Brooks/Cole</a:t>
            </a:r>
          </a:p>
          <a:p>
            <a:pPr algn="l"/>
            <a:r>
              <a:rPr lang="en-GB" b="0" i="0" dirty="0">
                <a:solidFill>
                  <a:schemeClr val="accent1">
                    <a:lumMod val="75000"/>
                  </a:schemeClr>
                </a:solidFill>
                <a:effectLst/>
              </a:rPr>
              <a:t>Feltham, C and Horton, I., eds (2012) The Sage Handbook of Counselling and Psychotherapy. 3rd ed. London: Sage</a:t>
            </a:r>
          </a:p>
          <a:p>
            <a:pPr algn="l"/>
            <a:r>
              <a:rPr lang="en-GB" b="0" i="0" dirty="0">
                <a:solidFill>
                  <a:schemeClr val="accent1">
                    <a:lumMod val="75000"/>
                  </a:schemeClr>
                </a:solidFill>
                <a:effectLst/>
              </a:rPr>
              <a:t>Green, J. (2010) Creating the Therapeutic Relationship in Counselling and Psychotherapy (Counselling and Psychotherapy Practice Series). Exeter: Learning Matters.</a:t>
            </a:r>
          </a:p>
          <a:p>
            <a:pPr algn="l"/>
            <a:r>
              <a:rPr lang="en-GB" b="0" i="0" dirty="0">
                <a:solidFill>
                  <a:schemeClr val="accent1">
                    <a:lumMod val="75000"/>
                  </a:schemeClr>
                </a:solidFill>
                <a:effectLst/>
              </a:rPr>
              <a:t>Jones Smith, E. (2015) Theories of </a:t>
            </a:r>
            <a:r>
              <a:rPr lang="en-GB" b="0" i="0" dirty="0" err="1">
                <a:solidFill>
                  <a:schemeClr val="accent1">
                    <a:lumMod val="75000"/>
                  </a:schemeClr>
                </a:solidFill>
                <a:effectLst/>
              </a:rPr>
              <a:t>Counseling</a:t>
            </a:r>
            <a:r>
              <a:rPr lang="en-GB" b="0" i="0" dirty="0">
                <a:solidFill>
                  <a:schemeClr val="accent1">
                    <a:lumMod val="75000"/>
                  </a:schemeClr>
                </a:solidFill>
                <a:effectLst/>
              </a:rPr>
              <a:t> and Psychotherapy: an integrative approach. 2 </a:t>
            </a:r>
            <a:r>
              <a:rPr lang="en-GB" b="0" i="0" dirty="0" err="1">
                <a:solidFill>
                  <a:schemeClr val="accent1">
                    <a:lumMod val="75000"/>
                  </a:schemeClr>
                </a:solidFill>
                <a:effectLst/>
              </a:rPr>
              <a:t>nd</a:t>
            </a:r>
            <a:r>
              <a:rPr lang="en-GB" b="0" i="0" dirty="0">
                <a:solidFill>
                  <a:schemeClr val="accent1">
                    <a:lumMod val="75000"/>
                  </a:schemeClr>
                </a:solidFill>
                <a:effectLst/>
              </a:rPr>
              <a:t> ed. Thousand Oaks, California: Sage</a:t>
            </a:r>
          </a:p>
          <a:p>
            <a:pPr algn="l"/>
            <a:r>
              <a:rPr lang="en-GB" b="0" i="0" dirty="0">
                <a:solidFill>
                  <a:schemeClr val="accent1">
                    <a:lumMod val="75000"/>
                  </a:schemeClr>
                </a:solidFill>
                <a:effectLst/>
              </a:rPr>
              <a:t>Rogers, C. (1995) Client Centred Therapy. New York: Houghton Mifflin</a:t>
            </a:r>
          </a:p>
          <a:p>
            <a:pPr algn="l"/>
            <a:r>
              <a:rPr lang="en-GB" b="0" i="0" dirty="0">
                <a:solidFill>
                  <a:schemeClr val="accent1">
                    <a:lumMod val="75000"/>
                  </a:schemeClr>
                </a:solidFill>
                <a:effectLst/>
              </a:rPr>
              <a:t>McLeod, J. (2011) Introduction to Counselling, 4thed. Maidenhead: Open University Press.</a:t>
            </a:r>
          </a:p>
          <a:p>
            <a:pPr algn="l"/>
            <a:r>
              <a:rPr lang="en-GB" b="0" i="0" dirty="0">
                <a:solidFill>
                  <a:schemeClr val="accent1">
                    <a:lumMod val="75000"/>
                  </a:schemeClr>
                </a:solidFill>
                <a:effectLst/>
              </a:rPr>
              <a:t>Sutton, J and Stewart, W. (2013) Learning to counsel: Develop the skills, insight and knowledge to counsel others. Oxford: \how to Books Limited</a:t>
            </a:r>
          </a:p>
          <a:p>
            <a:pPr marL="45720" indent="0">
              <a:buNone/>
            </a:pPr>
            <a:endParaRPr lang="en-GB" dirty="0"/>
          </a:p>
        </p:txBody>
      </p:sp>
    </p:spTree>
    <p:extLst>
      <p:ext uri="{BB962C8B-B14F-4D97-AF65-F5344CB8AC3E}">
        <p14:creationId xmlns:p14="http://schemas.microsoft.com/office/powerpoint/2010/main" val="316396577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988</Words>
  <Application>Microsoft Office PowerPoint</Application>
  <PresentationFormat>Widescreen</PresentationFormat>
  <Paragraphs>93</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Corbel</vt:lpstr>
      <vt:lpstr>Symbol</vt:lpstr>
      <vt:lpstr>Wingdings</vt:lpstr>
      <vt:lpstr>Basis</vt:lpstr>
      <vt:lpstr>ECCS6003: Counselling Skills Module Lead: Andrea Williams</vt:lpstr>
      <vt:lpstr>Module Aims</vt:lpstr>
      <vt:lpstr>Module Learning Outcomes</vt:lpstr>
      <vt:lpstr>Module Assessment</vt:lpstr>
      <vt:lpstr>Skills recording</vt:lpstr>
      <vt:lpstr>Component 2: Practical Assessment Skills Recording</vt:lpstr>
      <vt:lpstr>Submission </vt:lpstr>
      <vt:lpstr>Component 1: Skills Essay</vt:lpstr>
      <vt:lpstr>Writing a reflective Essay</vt:lpstr>
      <vt:lpstr>Additional Guidance</vt:lpstr>
      <vt:lpstr>Microskills:</vt:lpstr>
      <vt:lpstr>Assignment Guidance Component 1: Essay</vt:lpstr>
      <vt:lpstr>PowerPoint Presentation</vt:lpstr>
      <vt:lpstr>Module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2023-11-06T13:14:08Z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