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7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28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29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60"/>
  </p:notesMasterIdLst>
  <p:sldIdLst>
    <p:sldId id="544" r:id="rId2"/>
    <p:sldId id="521" r:id="rId3"/>
    <p:sldId id="391" r:id="rId4"/>
    <p:sldId id="392" r:id="rId5"/>
    <p:sldId id="494" r:id="rId6"/>
    <p:sldId id="466" r:id="rId7"/>
    <p:sldId id="522" r:id="rId8"/>
    <p:sldId id="523" r:id="rId9"/>
    <p:sldId id="524" r:id="rId10"/>
    <p:sldId id="525" r:id="rId11"/>
    <p:sldId id="526" r:id="rId12"/>
    <p:sldId id="539" r:id="rId13"/>
    <p:sldId id="506" r:id="rId14"/>
    <p:sldId id="545" r:id="rId15"/>
    <p:sldId id="546" r:id="rId16"/>
    <p:sldId id="397" r:id="rId17"/>
    <p:sldId id="398" r:id="rId18"/>
    <p:sldId id="399" r:id="rId19"/>
    <p:sldId id="400" r:id="rId20"/>
    <p:sldId id="401" r:id="rId21"/>
    <p:sldId id="402" r:id="rId22"/>
    <p:sldId id="543" r:id="rId23"/>
    <p:sldId id="403" r:id="rId24"/>
    <p:sldId id="404" r:id="rId25"/>
    <p:sldId id="405" r:id="rId26"/>
    <p:sldId id="406" r:id="rId27"/>
    <p:sldId id="418" r:id="rId28"/>
    <p:sldId id="512" r:id="rId29"/>
    <p:sldId id="513" r:id="rId30"/>
    <p:sldId id="514" r:id="rId31"/>
    <p:sldId id="515" r:id="rId32"/>
    <p:sldId id="422" r:id="rId33"/>
    <p:sldId id="435" r:id="rId34"/>
    <p:sldId id="436" r:id="rId35"/>
    <p:sldId id="437" r:id="rId36"/>
    <p:sldId id="438" r:id="rId37"/>
    <p:sldId id="439" r:id="rId38"/>
    <p:sldId id="518" r:id="rId39"/>
    <p:sldId id="519" r:id="rId40"/>
    <p:sldId id="520" r:id="rId41"/>
    <p:sldId id="440" r:id="rId42"/>
    <p:sldId id="542" r:id="rId43"/>
    <p:sldId id="547" r:id="rId44"/>
    <p:sldId id="443" r:id="rId45"/>
    <p:sldId id="495" r:id="rId46"/>
    <p:sldId id="496" r:id="rId47"/>
    <p:sldId id="446" r:id="rId48"/>
    <p:sldId id="497" r:id="rId49"/>
    <p:sldId id="450" r:id="rId50"/>
    <p:sldId id="451" r:id="rId51"/>
    <p:sldId id="452" r:id="rId52"/>
    <p:sldId id="453" r:id="rId53"/>
    <p:sldId id="454" r:id="rId54"/>
    <p:sldId id="459" r:id="rId55"/>
    <p:sldId id="460" r:id="rId56"/>
    <p:sldId id="463" r:id="rId57"/>
    <p:sldId id="548" r:id="rId58"/>
    <p:sldId id="549" r:id="rId5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438600"/>
    <a:srgbClr val="336600"/>
    <a:srgbClr val="FFFFFF"/>
    <a:srgbClr val="ECE9D5"/>
    <a:srgbClr val="737255"/>
    <a:srgbClr val="837C45"/>
    <a:srgbClr val="3B4A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 horzBarState="maximized">
    <p:restoredLeft sz="32787"/>
    <p:restoredTop sz="90929"/>
  </p:normalViewPr>
  <p:slideViewPr>
    <p:cSldViewPr snapToGrid="0">
      <p:cViewPr varScale="1">
        <p:scale>
          <a:sx n="113" d="100"/>
          <a:sy n="113" d="100"/>
        </p:scale>
        <p:origin x="2142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  <p:sld r:id="rId18" collapse="1"/>
      <p:sld r:id="rId19" collapse="1"/>
      <p:sld r:id="rId20" collapse="1"/>
      <p:sld r:id="rId21" collapse="1"/>
      <p:sld r:id="rId22" collapse="1"/>
      <p:sld r:id="rId23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30.xml"/><Relationship Id="rId13" Type="http://schemas.openxmlformats.org/officeDocument/2006/relationships/slide" Target="slides/slide44.xml"/><Relationship Id="rId18" Type="http://schemas.openxmlformats.org/officeDocument/2006/relationships/slide" Target="slides/slide49.xml"/><Relationship Id="rId3" Type="http://schemas.openxmlformats.org/officeDocument/2006/relationships/slide" Target="slides/slide13.xml"/><Relationship Id="rId21" Type="http://schemas.openxmlformats.org/officeDocument/2006/relationships/slide" Target="slides/slide56.xml"/><Relationship Id="rId7" Type="http://schemas.openxmlformats.org/officeDocument/2006/relationships/slide" Target="slides/slide29.xml"/><Relationship Id="rId12" Type="http://schemas.openxmlformats.org/officeDocument/2006/relationships/slide" Target="slides/slide43.xml"/><Relationship Id="rId17" Type="http://schemas.openxmlformats.org/officeDocument/2006/relationships/slide" Target="slides/slide48.xml"/><Relationship Id="rId2" Type="http://schemas.openxmlformats.org/officeDocument/2006/relationships/slide" Target="slides/slide12.xml"/><Relationship Id="rId16" Type="http://schemas.openxmlformats.org/officeDocument/2006/relationships/slide" Target="slides/slide47.xml"/><Relationship Id="rId20" Type="http://schemas.openxmlformats.org/officeDocument/2006/relationships/slide" Target="slides/slide51.xml"/><Relationship Id="rId1" Type="http://schemas.openxmlformats.org/officeDocument/2006/relationships/slide" Target="slides/slide11.xml"/><Relationship Id="rId6" Type="http://schemas.openxmlformats.org/officeDocument/2006/relationships/slide" Target="slides/slide28.xml"/><Relationship Id="rId11" Type="http://schemas.openxmlformats.org/officeDocument/2006/relationships/slide" Target="slides/slide42.xml"/><Relationship Id="rId5" Type="http://schemas.openxmlformats.org/officeDocument/2006/relationships/slide" Target="slides/slide15.xml"/><Relationship Id="rId15" Type="http://schemas.openxmlformats.org/officeDocument/2006/relationships/slide" Target="slides/slide46.xml"/><Relationship Id="rId23" Type="http://schemas.openxmlformats.org/officeDocument/2006/relationships/slide" Target="slides/slide58.xml"/><Relationship Id="rId10" Type="http://schemas.openxmlformats.org/officeDocument/2006/relationships/slide" Target="slides/slide41.xml"/><Relationship Id="rId19" Type="http://schemas.openxmlformats.org/officeDocument/2006/relationships/slide" Target="slides/slide50.xml"/><Relationship Id="rId4" Type="http://schemas.openxmlformats.org/officeDocument/2006/relationships/slide" Target="slides/slide14.xml"/><Relationship Id="rId9" Type="http://schemas.openxmlformats.org/officeDocument/2006/relationships/slide" Target="slides/slide31.xml"/><Relationship Id="rId14" Type="http://schemas.openxmlformats.org/officeDocument/2006/relationships/slide" Target="slides/slide45.xml"/><Relationship Id="rId22" Type="http://schemas.openxmlformats.org/officeDocument/2006/relationships/slide" Target="slides/slide5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image" Target="../media/image1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smtClean="0"/>
              <a:t>Click to edit Master text styles</a:t>
            </a:r>
          </a:p>
          <a:p>
            <a:pPr lvl="1"/>
            <a:r>
              <a:rPr lang="en-GB" altLang="en-US" noProof="0" smtClean="0"/>
              <a:t>Second level</a:t>
            </a:r>
          </a:p>
          <a:p>
            <a:pPr lvl="2"/>
            <a:r>
              <a:rPr lang="en-GB" altLang="en-US" noProof="0" smtClean="0"/>
              <a:t>Third level</a:t>
            </a:r>
          </a:p>
          <a:p>
            <a:pPr lvl="3"/>
            <a:r>
              <a:rPr lang="en-GB" altLang="en-US" noProof="0" smtClean="0"/>
              <a:t>Fourth level</a:t>
            </a:r>
          </a:p>
          <a:p>
            <a:pPr lvl="4"/>
            <a:r>
              <a:rPr lang="en-GB" altLang="en-US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82ECABB3-A9C3-4ECD-A310-5D36BD3AFB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3863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12271A8-B138-4161-AABB-C27CF1C07733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512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9255264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A6497AB-D954-4A9D-97E8-1ADD03FB2223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950824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170625D-098C-41B2-9FEA-DB4CC1983806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1247853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75F8965-F732-42CF-99B5-9AC467D736A8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11267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28A5BF63-255C-4F45-B079-D344DE9FA274}" type="slidenum">
              <a:rPr lang="en-GB" altLang="en-US" sz="1200"/>
              <a:pPr algn="r"/>
              <a:t>5</a:t>
            </a:fld>
            <a:endParaRPr lang="en-GB" altLang="en-US" sz="1200"/>
          </a:p>
        </p:txBody>
      </p:sp>
      <p:sp>
        <p:nvSpPr>
          <p:cNvPr id="1126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953917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412A43F-5358-4255-AAE7-A70B42B9E0A7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2705727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DA7BCDC-3B1E-44C8-B7BF-BC1CAEC8DE30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153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9610369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E92C18F-2770-4CDE-BFE3-F101BDC37C5B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1741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46276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22B758B-3FD4-4103-B608-4B1E910C56FA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194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880443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AACD123-BD3E-4A9A-B3B2-DC023B27E393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2150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68310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BA37946-BCFE-4324-90FC-2271D5032ADB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154590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AF1643F-2FB6-45BC-BCAD-6010F207FD60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25603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68725D6-7E32-4D1C-A8BC-0B8A8E497E9F}" type="slidenum">
              <a:rPr lang="en-GB" altLang="en-US" sz="1200"/>
              <a:pPr algn="r"/>
              <a:t>12</a:t>
            </a:fld>
            <a:endParaRPr lang="en-GB" altLang="en-US" sz="1200"/>
          </a:p>
        </p:txBody>
      </p:sp>
      <p:sp>
        <p:nvSpPr>
          <p:cNvPr id="2560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28560345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DE8289-9F47-4246-9B34-3B2DFD594F2B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696747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DE8289-9F47-4246-9B34-3B2DFD594F2B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2241021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DE8289-9F47-4246-9B34-3B2DFD594F2B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4078811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4C8494-E138-4870-9B21-56346BD9B253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464582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3345D72-0B60-4748-AB86-D2B1DE538822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417501601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1B5BF27-6BB8-4479-B4C4-56DC7E75E9A1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3379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5008031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AF48F50-DF9A-4BF9-98B8-92E833198C99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5439931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D91DCC-3D58-4A07-BA1C-8873120593DD}" type="slidenum">
              <a:rPr lang="en-GB" altLang="en-US" sz="1200"/>
              <a:pPr/>
              <a:t>20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3789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2365670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E262FA5-D6BE-4684-8DEC-13CB06BE9222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6887812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E262FA5-D6BE-4684-8DEC-13CB06BE9222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0741929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44B78BA-FA02-49EC-BB7A-521929CE6177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42319355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583DA6D-89B3-473E-88DA-02459A4E2CB1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3173604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AFC9BDE-F1EF-47C1-B999-06423B2F618B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4608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609759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0892850-ED2E-4412-BCAA-7CB5A1E6687E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48131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4813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05870552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DEB586F-5FBE-49CA-A39B-1DAEEC070A01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71637440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C8AED44-6184-4FC5-9399-AF66A4A8547E}" type="slidenum">
              <a:rPr lang="en-GB" altLang="en-US" sz="1200"/>
              <a:pPr/>
              <a:t>28</a:t>
            </a:fld>
            <a:endParaRPr lang="en-GB" altLang="en-US" sz="1200"/>
          </a:p>
        </p:txBody>
      </p:sp>
      <p:sp>
        <p:nvSpPr>
          <p:cNvPr id="62467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6246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3159495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B9B55BA-29D9-4C66-9063-D55AC5851B41}" type="slidenum">
              <a:rPr lang="en-GB" altLang="en-US" sz="1200"/>
              <a:pPr/>
              <a:t>29</a:t>
            </a:fld>
            <a:endParaRPr lang="en-GB" altLang="en-US" sz="1200"/>
          </a:p>
        </p:txBody>
      </p:sp>
      <p:sp>
        <p:nvSpPr>
          <p:cNvPr id="64515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6451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7802002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192EDE-08A1-4E50-B332-14FE581A53D3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66563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6656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4151778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521423-A1B9-48E8-9BBA-0D1958C15C5B}" type="slidenum">
              <a:rPr lang="en-GB" altLang="en-US" sz="1200"/>
              <a:pPr/>
              <a:t>31</a:t>
            </a:fld>
            <a:endParaRPr lang="en-GB" altLang="en-US" sz="1200"/>
          </a:p>
        </p:txBody>
      </p:sp>
      <p:sp>
        <p:nvSpPr>
          <p:cNvPr id="68611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6861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88565878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BD3E486-0C0B-44F3-88A6-7ADA9F236B6E}" type="slidenum">
              <a:rPr lang="en-GB" altLang="en-US" sz="1200"/>
              <a:pPr/>
              <a:t>32</a:t>
            </a:fld>
            <a:endParaRPr lang="en-GB" altLang="en-US" sz="12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400926864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59C6C6-B52D-43FA-81FD-470503161C81}" type="slidenum">
              <a:rPr lang="en-GB" altLang="en-US" sz="1200"/>
              <a:pPr/>
              <a:t>33</a:t>
            </a:fld>
            <a:endParaRPr lang="en-GB" altLang="en-US" sz="1200"/>
          </a:p>
        </p:txBody>
      </p:sp>
      <p:sp>
        <p:nvSpPr>
          <p:cNvPr id="74755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1027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83106044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15DE76B-D02D-44E1-9BF4-316D7EBEE0BE}" type="slidenum">
              <a:rPr lang="en-GB" altLang="en-US" sz="1200"/>
              <a:pPr/>
              <a:t>34</a:t>
            </a:fld>
            <a:endParaRPr lang="en-GB" altLang="en-US" sz="1200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81579545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88088CA-DE52-4673-9D44-56F68AB99E8C}" type="slidenum">
              <a:rPr lang="en-GB" altLang="en-US" sz="1200"/>
              <a:pPr/>
              <a:t>35</a:t>
            </a:fld>
            <a:endParaRPr lang="en-GB" altLang="en-US" sz="1200"/>
          </a:p>
        </p:txBody>
      </p:sp>
      <p:sp>
        <p:nvSpPr>
          <p:cNvPr id="78851" name="Rectangle 1026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78852" name="Rectangle 102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428066898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B22C110-409B-4D0F-9F2A-0303397C6342}" type="slidenum">
              <a:rPr lang="en-GB" altLang="en-US" sz="1200"/>
              <a:pPr/>
              <a:t>36</a:t>
            </a:fld>
            <a:endParaRPr lang="en-GB" altLang="en-US" sz="1200"/>
          </a:p>
        </p:txBody>
      </p:sp>
      <p:sp>
        <p:nvSpPr>
          <p:cNvPr id="80899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8090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68077906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AC2C67E-C3F3-46EA-A3D3-B45FF713F49C}" type="slidenum">
              <a:rPr lang="en-GB" altLang="en-US" sz="1200"/>
              <a:pPr/>
              <a:t>37</a:t>
            </a:fld>
            <a:endParaRPr lang="en-GB" altLang="en-US" sz="1200"/>
          </a:p>
        </p:txBody>
      </p:sp>
      <p:sp>
        <p:nvSpPr>
          <p:cNvPr id="82947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8294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136058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8C33DA1-5A5E-4ECC-9BDC-EDC3F88D19AC}" type="slidenum">
              <a:rPr lang="en-GB" altLang="en-US" sz="1200"/>
              <a:pPr/>
              <a:t>41</a:t>
            </a:fld>
            <a:endParaRPr lang="en-GB" altLang="en-US" sz="1200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43398647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8508981-5FC3-4E3B-AA8F-83ECF3D52210}" type="slidenum">
              <a:rPr lang="en-GB" altLang="en-US" sz="1200"/>
              <a:pPr/>
              <a:t>42</a:t>
            </a:fld>
            <a:endParaRPr lang="en-GB" altLang="en-US" sz="1200"/>
          </a:p>
        </p:txBody>
      </p:sp>
      <p:sp>
        <p:nvSpPr>
          <p:cNvPr id="90115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F6B6ABD-B092-4F13-914B-D465ED2D5392}" type="slidenum">
              <a:rPr lang="en-GB" altLang="en-US" sz="1200"/>
              <a:pPr algn="r"/>
              <a:t>42</a:t>
            </a:fld>
            <a:endParaRPr lang="en-GB" altLang="en-US" sz="1200"/>
          </a:p>
        </p:txBody>
      </p:sp>
      <p:sp>
        <p:nvSpPr>
          <p:cNvPr id="90116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US" altLang="en-US" smtClean="0"/>
          </a:p>
        </p:txBody>
      </p:sp>
      <p:sp>
        <p:nvSpPr>
          <p:cNvPr id="9011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47143052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DE8289-9F47-4246-9B34-3B2DFD594F2B}" type="slidenum">
              <a:rPr lang="en-GB" altLang="en-US" sz="1200"/>
              <a:pPr/>
              <a:t>43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20286926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684F90D-CAE2-4CFF-8AD9-35AEFB8C05B1}" type="slidenum">
              <a:rPr lang="en-GB" altLang="en-US" sz="1200"/>
              <a:pPr/>
              <a:t>44</a:t>
            </a:fld>
            <a:endParaRPr lang="en-GB" altLang="en-US" sz="120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89768456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376C111-1DF7-4DB1-AA6D-DFBF0CD1E86E}" type="slidenum">
              <a:rPr lang="en-GB" altLang="en-US" sz="1200"/>
              <a:pPr/>
              <a:t>45</a:t>
            </a:fld>
            <a:endParaRPr lang="en-GB" altLang="en-US" sz="1200"/>
          </a:p>
        </p:txBody>
      </p:sp>
      <p:sp>
        <p:nvSpPr>
          <p:cNvPr id="94211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9421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2666631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FE5DB67-3132-4807-8073-EDFD1C5775B5}" type="slidenum">
              <a:rPr lang="en-GB" altLang="en-US" sz="1200"/>
              <a:pPr/>
              <a:t>46</a:t>
            </a:fld>
            <a:endParaRPr lang="en-GB" altLang="en-US" sz="1200"/>
          </a:p>
        </p:txBody>
      </p:sp>
      <p:sp>
        <p:nvSpPr>
          <p:cNvPr id="96259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962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89453661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E169D4C-A24B-4C0C-AD4F-2C21A1ECCAB3}" type="slidenum">
              <a:rPr lang="en-GB" altLang="en-US" sz="1200"/>
              <a:pPr/>
              <a:t>47</a:t>
            </a:fld>
            <a:endParaRPr lang="en-GB" altLang="en-US" sz="1200"/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63084964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B6A9C8-7220-4BB9-8342-6D25A6426464}" type="slidenum">
              <a:rPr lang="en-GB" altLang="en-US" sz="1200"/>
              <a:pPr/>
              <a:t>48</a:t>
            </a:fld>
            <a:endParaRPr lang="en-GB" altLang="en-US" sz="1200"/>
          </a:p>
        </p:txBody>
      </p:sp>
      <p:sp>
        <p:nvSpPr>
          <p:cNvPr id="100355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10035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23762574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9790E34-392D-4CA9-A576-1AD86A7B1378}" type="slidenum">
              <a:rPr lang="en-GB" altLang="en-US" sz="1200"/>
              <a:pPr/>
              <a:t>49</a:t>
            </a:fld>
            <a:endParaRPr lang="en-GB" altLang="en-US" sz="1200"/>
          </a:p>
        </p:txBody>
      </p:sp>
      <p:sp>
        <p:nvSpPr>
          <p:cNvPr id="1064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5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39825618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550D86C-7529-4F45-BC94-63A0C18AF10F}" type="slidenum">
              <a:rPr lang="en-GB" altLang="en-US" sz="1200"/>
              <a:pPr/>
              <a:t>50</a:t>
            </a:fld>
            <a:endParaRPr lang="en-GB" altLang="en-US" sz="1200"/>
          </a:p>
        </p:txBody>
      </p:sp>
      <p:sp>
        <p:nvSpPr>
          <p:cNvPr id="108547" name="Rectangle 2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 smtClean="0"/>
          </a:p>
        </p:txBody>
      </p:sp>
      <p:sp>
        <p:nvSpPr>
          <p:cNvPr id="10854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31390083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6CB146E-BFD3-4E59-BF85-2C4A285C5BC2}" type="slidenum">
              <a:rPr lang="en-GB" altLang="en-US" sz="1200"/>
              <a:pPr/>
              <a:t>51</a:t>
            </a:fld>
            <a:endParaRPr lang="en-GB" altLang="en-US" sz="1200"/>
          </a:p>
        </p:txBody>
      </p:sp>
      <p:sp>
        <p:nvSpPr>
          <p:cNvPr id="1105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95154138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3640F5C-220A-474B-832A-7B1734195A1F}" type="slidenum">
              <a:rPr lang="en-GB" altLang="en-US" sz="1200"/>
              <a:pPr/>
              <a:t>52</a:t>
            </a:fld>
            <a:endParaRPr lang="en-GB" altLang="en-US" sz="120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6079531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608D380-326C-4FA1-AA98-61D748E1E3B7}" type="slidenum">
              <a:rPr lang="en-GB" altLang="en-US" sz="1200"/>
              <a:pPr/>
              <a:t>53</a:t>
            </a:fld>
            <a:endParaRPr lang="en-GB" altLang="en-US" sz="1200"/>
          </a:p>
        </p:txBody>
      </p:sp>
      <p:sp>
        <p:nvSpPr>
          <p:cNvPr id="1146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89474446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3BB936D-FC6A-4E16-B5E9-D5026CEA12C0}" type="slidenum">
              <a:rPr lang="en-GB" altLang="en-US" sz="1200"/>
              <a:pPr/>
              <a:t>54</a:t>
            </a:fld>
            <a:endParaRPr lang="en-GB" altLang="en-US" sz="1200"/>
          </a:p>
        </p:txBody>
      </p:sp>
      <p:sp>
        <p:nvSpPr>
          <p:cNvPr id="124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61893097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60C8FD3-CCCA-4093-A64C-B9A7A0F36F28}" type="slidenum">
              <a:rPr lang="en-GB" altLang="en-US" sz="1200"/>
              <a:pPr/>
              <a:t>55</a:t>
            </a:fld>
            <a:endParaRPr lang="en-GB" altLang="en-US" sz="1200"/>
          </a:p>
        </p:txBody>
      </p:sp>
      <p:sp>
        <p:nvSpPr>
          <p:cNvPr id="1269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28328109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C5427A9-3036-46F3-86E9-CAA94A949595}" type="slidenum">
              <a:rPr lang="en-GB" altLang="en-US" sz="1200"/>
              <a:pPr/>
              <a:t>56</a:t>
            </a:fld>
            <a:endParaRPr lang="en-GB" altLang="en-US" sz="1200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902756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DE8289-9F47-4246-9B34-3B2DFD594F2B}" type="slidenum">
              <a:rPr lang="en-GB" altLang="en-US" sz="1200"/>
              <a:pPr/>
              <a:t>57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318488942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DE8289-9F47-4246-9B34-3B2DFD594F2B}" type="slidenum">
              <a:rPr lang="en-GB" altLang="en-US" sz="1200"/>
              <a:pPr/>
              <a:t>58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226553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5D2B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EDECD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" name="Rectangle 21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7" name="Rectangle 22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8" name="Rectangle 23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A07F58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defRPr/>
            </a:pPr>
            <a:endParaRPr lang="en-US" altLang="en-US" smtClean="0"/>
          </a:p>
        </p:txBody>
      </p:sp>
      <p:sp>
        <p:nvSpPr>
          <p:cNvPr id="10" name="Rectangle 9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defRPr/>
            </a:pPr>
            <a:endParaRPr lang="en-US" altLang="en-US" smtClean="0"/>
          </a:p>
        </p:txBody>
      </p:sp>
      <p:sp>
        <p:nvSpPr>
          <p:cNvPr id="11" name="Straight Connector 26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3" name="Oval 12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4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476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0" y="993775"/>
            <a:ext cx="9144000" cy="796925"/>
          </a:xfrm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200">
                <a:solidFill>
                  <a:srgbClr val="DB4F23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7604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336600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973661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77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3207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17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16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34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0473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60588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26449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05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0975"/>
            <a:ext cx="2133600" cy="6232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0975"/>
            <a:ext cx="6248400" cy="6232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83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180975"/>
            <a:ext cx="8534400" cy="758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301625" y="1524000"/>
            <a:ext cx="8534400" cy="4889500"/>
          </a:xfrm>
        </p:spPr>
        <p:txBody>
          <a:bodyPr/>
          <a:lstStyle/>
          <a:p>
            <a:pPr lvl="0"/>
            <a:endParaRPr lang="en-GB" noProof="0" smtClean="0"/>
          </a:p>
        </p:txBody>
      </p:sp>
    </p:spTree>
    <p:extLst>
      <p:ext uri="{BB962C8B-B14F-4D97-AF65-F5344CB8AC3E}">
        <p14:creationId xmlns:p14="http://schemas.microsoft.com/office/powerpoint/2010/main" val="372425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9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27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FDCC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28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1029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1030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6633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31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1032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94B74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defRPr/>
            </a:pPr>
            <a:endParaRPr lang="en-US" altLang="en-US" smtClean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66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defRPr/>
            </a:pPr>
            <a:endParaRPr lang="en-US" altLang="en-US" smtClean="0"/>
          </a:p>
        </p:txBody>
      </p:sp>
      <p:sp>
        <p:nvSpPr>
          <p:cNvPr id="1035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algn="ctr">
            <a:solidFill>
              <a:srgbClr val="663300"/>
            </a:solidFill>
            <a:prstDash val="sys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CB9C4F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defRPr/>
            </a:pPr>
            <a:endParaRPr lang="en-US" altLang="en-US" smtClean="0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38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0975"/>
            <a:ext cx="8534400" cy="758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9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0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381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4386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438600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CE6312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BC9400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60066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8E5B00"/>
        </a:buClr>
        <a:buSzPct val="65000"/>
        <a:buFont typeface="Wingdings 2" panose="05020102010507070707" pitchFamily="18" charset="2"/>
        <a:buChar char=""/>
        <a:defRPr sz="2000" kern="1200">
          <a:solidFill>
            <a:srgbClr val="404464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jpeg"/><Relationship Id="rId5" Type="http://schemas.openxmlformats.org/officeDocument/2006/relationships/image" Target="../media/image5.wmf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jpeg"/><Relationship Id="rId5" Type="http://schemas.openxmlformats.org/officeDocument/2006/relationships/image" Target="../media/image6.wmf"/><Relationship Id="rId4" Type="http://schemas.openxmlformats.org/officeDocument/2006/relationships/oleObject" Target="../embeddings/oleObject4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4.jpeg"/><Relationship Id="rId5" Type="http://schemas.openxmlformats.org/officeDocument/2006/relationships/image" Target="../media/image7.wmf"/><Relationship Id="rId4" Type="http://schemas.openxmlformats.org/officeDocument/2006/relationships/oleObject" Target="../embeddings/oleObject5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8.emf"/><Relationship Id="rId4" Type="http://schemas.openxmlformats.org/officeDocument/2006/relationships/oleObject" Target="../embeddings/oleObject6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notesSlide" Target="../notesSlides/notesSlide17.xml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7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notesSlide" Target="../notesSlides/notesSlide19.xml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11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12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11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14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13.bin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2.w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3.w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14.wmf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8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5" Type="http://schemas.openxmlformats.org/officeDocument/2006/relationships/image" Target="../media/image15.emf"/><Relationship Id="rId4" Type="http://schemas.openxmlformats.org/officeDocument/2006/relationships/oleObject" Target="../embeddings/oleObject18.bin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6.xml"/><Relationship Id="rId7" Type="http://schemas.openxmlformats.org/officeDocument/2006/relationships/image" Target="../media/image17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20.bin"/><Relationship Id="rId5" Type="http://schemas.openxmlformats.org/officeDocument/2006/relationships/image" Target="../media/image16.emf"/><Relationship Id="rId4" Type="http://schemas.openxmlformats.org/officeDocument/2006/relationships/oleObject" Target="../embeddings/oleObject19.bin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Economics for Finance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Basics for Macroeconomics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19073" y="4610428"/>
            <a:ext cx="30995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Jia Miao, PhD, CFA</a:t>
            </a:r>
            <a:endParaRPr lang="en-GB" dirty="0"/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110066" y="176476"/>
            <a:ext cx="4123267" cy="237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GB" altLang="en-US" sz="800" b="0" dirty="0" smtClean="0"/>
              <a:t>John </a:t>
            </a:r>
            <a:r>
              <a:rPr lang="en-GB" altLang="en-US" sz="800" b="0" dirty="0" err="1" smtClean="0"/>
              <a:t>Sloman</a:t>
            </a:r>
            <a:r>
              <a:rPr lang="en-GB" altLang="en-US" sz="800" b="0" dirty="0" smtClean="0"/>
              <a:t> and Alison </a:t>
            </a:r>
            <a:r>
              <a:rPr lang="en-GB" altLang="en-US" sz="800" b="0" dirty="0" err="1" smtClean="0"/>
              <a:t>Wride</a:t>
            </a:r>
            <a:r>
              <a:rPr lang="en-GB" altLang="en-US" sz="800" b="0" dirty="0" smtClean="0"/>
              <a:t>, </a:t>
            </a:r>
            <a:r>
              <a:rPr lang="en-GB" altLang="en-US" sz="800" b="0" i="1" dirty="0" smtClean="0"/>
              <a:t>Economics</a:t>
            </a:r>
            <a:r>
              <a:rPr lang="en-GB" altLang="en-US" sz="800" b="0" dirty="0" smtClean="0"/>
              <a:t>, 7th Edition, © Pearson Education Limited</a:t>
            </a:r>
          </a:p>
        </p:txBody>
      </p:sp>
    </p:spTree>
    <p:extLst>
      <p:ext uri="{BB962C8B-B14F-4D97-AF65-F5344CB8AC3E}">
        <p14:creationId xmlns:p14="http://schemas.microsoft.com/office/powerpoint/2010/main" val="179249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5DF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Econ9MEL\Images\Chapter 14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5033963"/>
            <a:ext cx="9144000" cy="182403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8CADAE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D16349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6200" b="1">
                <a:solidFill>
                  <a:srgbClr val="3B4A71"/>
                </a:solidFill>
                <a:latin typeface="Arial" panose="020B0604020202020204" pitchFamily="34" charset="0"/>
              </a:rPr>
              <a:t>The National Economy</a:t>
            </a:r>
            <a:endParaRPr lang="en-GB" altLang="en-US" sz="6200">
              <a:solidFill>
                <a:srgbClr val="3B4A7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The National Economy</a:t>
            </a:r>
          </a:p>
        </p:txBody>
      </p:sp>
      <p:sp>
        <p:nvSpPr>
          <p:cNvPr id="32051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mtClean="0"/>
              <a:t>The Scope of Macroeconomics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051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scope of macroeconomics</a:t>
            </a:r>
          </a:p>
        </p:txBody>
      </p:sp>
      <p:sp>
        <p:nvSpPr>
          <p:cNvPr id="32256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 noProof="1" smtClean="0"/>
              <a:t>Microeconomics and macroeconomics</a:t>
            </a:r>
          </a:p>
          <a:p>
            <a:pPr>
              <a:lnSpc>
                <a:spcPct val="100000"/>
              </a:lnSpc>
            </a:pPr>
            <a:r>
              <a:rPr lang="en-GB" altLang="en-US" noProof="1" smtClean="0"/>
              <a:t>The major macroeconomic issues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/>
              <a:t> economic growth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/>
              <a:t> unemployment</a:t>
            </a:r>
          </a:p>
          <a:p>
            <a:pPr lvl="2">
              <a:lnSpc>
                <a:spcPct val="100000"/>
              </a:lnSpc>
            </a:pPr>
            <a:r>
              <a:rPr lang="en-GB" altLang="en-US" noProof="1" smtClean="0"/>
              <a:t>Who loses out?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/>
              <a:t> inflation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2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2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2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2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2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2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22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22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2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22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3" grpId="0" build="p" bldLvl="2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1394" name="Object 3"/>
          <p:cNvGraphicFramePr>
            <a:graphicFrameLocks noGrp="1" noChangeAspect="1"/>
          </p:cNvGraphicFramePr>
          <p:nvPr>
            <p:ph type="chart" idx="4294967295"/>
          </p:nvPr>
        </p:nvGraphicFramePr>
        <p:xfrm>
          <a:off x="0" y="515938"/>
          <a:ext cx="9132888" cy="6062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9" name="Chart" r:id="rId4" imgW="7648862" imgH="5077005" progId="MSGraph.Chart.8">
                  <p:embed followColorScheme="full"/>
                </p:oleObj>
              </mc:Choice>
              <mc:Fallback>
                <p:oleObj name="Chart" r:id="rId4" imgW="7648862" imgH="507700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515938"/>
                        <a:ext cx="9132888" cy="60626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Text Box 5"/>
          <p:cNvSpPr txBox="1">
            <a:spLocks noChangeArrowheads="1"/>
          </p:cNvSpPr>
          <p:nvPr/>
        </p:nvSpPr>
        <p:spPr bwMode="auto">
          <a:xfrm>
            <a:off x="0" y="0"/>
            <a:ext cx="9144000" cy="4730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500" b="1">
                <a:solidFill>
                  <a:srgbClr val="660066"/>
                </a:solidFill>
              </a:rPr>
              <a:t>Nominal GDP and constant-price GDP, UK 1950</a:t>
            </a:r>
            <a:r>
              <a:rPr lang="en-GB" altLang="en-US" sz="2500" b="1">
                <a:solidFill>
                  <a:srgbClr val="660066"/>
                </a:solidFill>
                <a:cs typeface="Arial" panose="020B0604020202020204" pitchFamily="34" charset="0"/>
              </a:rPr>
              <a:t>–</a:t>
            </a:r>
            <a:r>
              <a:rPr lang="en-GB" altLang="en-US" sz="2500" b="1">
                <a:solidFill>
                  <a:srgbClr val="660066"/>
                </a:solidFill>
              </a:rPr>
              <a:t>2015 </a:t>
            </a:r>
          </a:p>
        </p:txBody>
      </p:sp>
      <p:sp>
        <p:nvSpPr>
          <p:cNvPr id="10244" name="Text Box 10"/>
          <p:cNvSpPr txBox="1">
            <a:spLocks noChangeArrowheads="1"/>
          </p:cNvSpPr>
          <p:nvPr/>
        </p:nvSpPr>
        <p:spPr bwMode="auto">
          <a:xfrm>
            <a:off x="0" y="640080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tabLst>
                <a:tab pos="668338" algn="l"/>
              </a:tabLst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tabLst>
                <a:tab pos="668338" algn="l"/>
              </a:tabLst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tabLst>
                <a:tab pos="668338" algn="l"/>
              </a:tabLst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tabLst>
                <a:tab pos="668338" algn="l"/>
              </a:tabLst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i="1">
                <a:solidFill>
                  <a:srgbClr val="B2B2B2"/>
                </a:solidFill>
              </a:rPr>
              <a:t>Note:</a:t>
            </a:r>
            <a:r>
              <a:rPr lang="en-GB" altLang="en-US" sz="1200">
                <a:solidFill>
                  <a:srgbClr val="B2B2B2"/>
                </a:solidFill>
              </a:rPr>
              <a:t> 2014 and 2015 figures based on forecasts</a:t>
            </a:r>
          </a:p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i="1">
                <a:solidFill>
                  <a:srgbClr val="B2B2B2"/>
                </a:solidFill>
              </a:rPr>
              <a:t>Source:  </a:t>
            </a:r>
            <a:r>
              <a:rPr lang="en-GB" altLang="en-US" sz="1200">
                <a:solidFill>
                  <a:srgbClr val="B2B2B2"/>
                </a:solidFill>
              </a:rPr>
              <a:t>Based on data from</a:t>
            </a:r>
            <a:r>
              <a:rPr lang="en-GB" altLang="en-US" sz="1200" i="1">
                <a:solidFill>
                  <a:srgbClr val="B2B2B2"/>
                </a:solidFill>
              </a:rPr>
              <a:t> Quarterly National Accounts</a:t>
            </a:r>
            <a:r>
              <a:rPr lang="en-GB" altLang="en-US" sz="1200">
                <a:solidFill>
                  <a:srgbClr val="B2B2B2"/>
                </a:solidFill>
              </a:rPr>
              <a:t> (ONS); forecasts based on data in </a:t>
            </a:r>
            <a:r>
              <a:rPr lang="en-GB" altLang="en-US" sz="1200" i="1">
                <a:solidFill>
                  <a:srgbClr val="B2B2B2"/>
                </a:solidFill>
              </a:rPr>
              <a:t>Economic Outlook</a:t>
            </a:r>
            <a:r>
              <a:rPr lang="en-GB" altLang="en-US" sz="1200">
                <a:solidFill>
                  <a:srgbClr val="B2B2B2"/>
                </a:solidFill>
              </a:rPr>
              <a:t> (IMF)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1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1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71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571394" grpId="0" bld="series" 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scope of macroeconomics</a:t>
            </a:r>
          </a:p>
        </p:txBody>
      </p:sp>
      <p:sp>
        <p:nvSpPr>
          <p:cNvPr id="12291" name="Rectangle 102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altLang="en-US" noProof="1" smtClean="0">
                <a:solidFill>
                  <a:srgbClr val="737255"/>
                </a:solidFill>
              </a:rPr>
              <a:t>Microeconomics and macroeconomics</a:t>
            </a:r>
          </a:p>
          <a:p>
            <a:pPr>
              <a:lnSpc>
                <a:spcPct val="100000"/>
              </a:lnSpc>
            </a:pPr>
            <a:r>
              <a:rPr lang="en-GB" altLang="en-US" noProof="1" smtClean="0">
                <a:solidFill>
                  <a:srgbClr val="737255"/>
                </a:solidFill>
              </a:rPr>
              <a:t>The major macroeconomic issues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>
                <a:solidFill>
                  <a:srgbClr val="737255"/>
                </a:solidFill>
              </a:rPr>
              <a:t> economic growth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>
                <a:solidFill>
                  <a:srgbClr val="737255"/>
                </a:solidFill>
              </a:rPr>
              <a:t> unemployment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>
                <a:solidFill>
                  <a:srgbClr val="737255"/>
                </a:solidFill>
              </a:rPr>
              <a:t> inflation</a:t>
            </a:r>
          </a:p>
          <a:p>
            <a:pPr lvl="1">
              <a:lnSpc>
                <a:spcPct val="100000"/>
              </a:lnSpc>
            </a:pPr>
            <a:r>
              <a:rPr lang="en-GB" altLang="en-US" noProof="1" smtClean="0"/>
              <a:t> balance of payments and exchange </a:t>
            </a:r>
            <a:r>
              <a:rPr lang="en-GB" altLang="en-US" noProof="1" smtClean="0"/>
              <a:t>rates</a:t>
            </a:r>
          </a:p>
          <a:p>
            <a:pPr lvl="2">
              <a:lnSpc>
                <a:spcPct val="100000"/>
              </a:lnSpc>
            </a:pPr>
            <a:r>
              <a:rPr lang="en-GB" altLang="en-US" noProof="1" smtClean="0"/>
              <a:t>Current and capital account</a:t>
            </a:r>
            <a:endParaRPr lang="en-GB" altLang="en-US" noProof="1" smtClean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1039813"/>
            <a:ext cx="9144000" cy="543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50195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4339" name="Rectangle 3" descr="Green marble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14388"/>
          </a:xfrm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34925">
                <a:solidFill>
                  <a:srgbClr val="008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300" b="1" smtClean="0">
                <a:solidFill>
                  <a:schemeClr val="hlink"/>
                </a:solidFill>
              </a:rPr>
              <a:t>Economic growth (average % per annum),</a:t>
            </a:r>
            <a:r>
              <a:rPr lang="en-GB" altLang="en-US" sz="2600" b="1" smtClean="0">
                <a:solidFill>
                  <a:schemeClr val="hlink"/>
                </a:solidFill>
              </a:rPr>
              <a:t> </a:t>
            </a:r>
            <a:br>
              <a:rPr lang="en-GB" altLang="en-US" sz="2600" b="1" smtClean="0">
                <a:solidFill>
                  <a:schemeClr val="hlink"/>
                </a:solidFill>
              </a:rPr>
            </a:br>
            <a:r>
              <a:rPr lang="en-GB" altLang="en-US" sz="2300" b="1" smtClean="0">
                <a:solidFill>
                  <a:schemeClr val="hlink"/>
                </a:solidFill>
              </a:rPr>
              <a:t>Unemployment (average %), Inflation (average % per annum)</a:t>
            </a:r>
          </a:p>
        </p:txBody>
      </p:sp>
      <p:graphicFrame>
        <p:nvGraphicFramePr>
          <p:cNvPr id="14340" name="Object 4"/>
          <p:cNvGraphicFramePr>
            <a:graphicFrameLocks noChangeAspect="1"/>
          </p:cNvGraphicFramePr>
          <p:nvPr/>
        </p:nvGraphicFramePr>
        <p:xfrm>
          <a:off x="0" y="995363"/>
          <a:ext cx="9144000" cy="5843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5" name="Document" r:id="rId5" imgW="5570220" imgH="4088892" progId="Word.Document.8">
                  <p:embed/>
                </p:oleObj>
              </mc:Choice>
              <mc:Fallback>
                <p:oleObj name="Document" r:id="rId5" imgW="5570220" imgH="4088892" progId="Word.Document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2054" r="-1785" b="3348"/>
                      <a:stretch>
                        <a:fillRect/>
                      </a:stretch>
                    </p:blipFill>
                    <p:spPr bwMode="auto">
                      <a:xfrm>
                        <a:off x="0" y="995363"/>
                        <a:ext cx="9144000" cy="5843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0" y="1039813"/>
            <a:ext cx="9144000" cy="543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50195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aphicFrame>
        <p:nvGraphicFramePr>
          <p:cNvPr id="16387" name="Object 3"/>
          <p:cNvGraphicFramePr>
            <a:graphicFrameLocks noChangeAspect="1"/>
          </p:cNvGraphicFramePr>
          <p:nvPr/>
        </p:nvGraphicFramePr>
        <p:xfrm>
          <a:off x="0" y="995363"/>
          <a:ext cx="9144000" cy="5843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13" name="Document" r:id="rId4" imgW="5570220" imgH="4088892" progId="Word.Document.8">
                  <p:embed/>
                </p:oleObj>
              </mc:Choice>
              <mc:Fallback>
                <p:oleObj name="Document" r:id="rId4" imgW="5570220" imgH="4088892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2054" r="-1785" b="3348"/>
                      <a:stretch>
                        <a:fillRect/>
                      </a:stretch>
                    </p:blipFill>
                    <p:spPr bwMode="auto">
                      <a:xfrm>
                        <a:off x="0" y="995363"/>
                        <a:ext cx="9144000" cy="5843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8" name="Rectangle 4" descr="Green marble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14388"/>
          </a:xfrm>
          <a:extLst>
            <a:ext uri="{909E8E84-426E-40DD-AFC4-6F175D3DCCD1}">
              <a14:hiddenFill xmlns:a14="http://schemas.microsoft.com/office/drawing/2010/main">
                <a:blipFill dpi="0" rotWithShape="0">
                  <a:blip r:embed="rId6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34925">
                <a:solidFill>
                  <a:srgbClr val="008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300" b="1" smtClean="0">
                <a:solidFill>
                  <a:schemeClr val="hlink"/>
                </a:solidFill>
              </a:rPr>
              <a:t>Economic growth (average % per annum),</a:t>
            </a:r>
            <a:r>
              <a:rPr lang="en-GB" altLang="en-US" sz="2600" b="1" smtClean="0">
                <a:solidFill>
                  <a:schemeClr val="hlink"/>
                </a:solidFill>
              </a:rPr>
              <a:t> </a:t>
            </a:r>
            <a:br>
              <a:rPr lang="en-GB" altLang="en-US" sz="2600" b="1" smtClean="0">
                <a:solidFill>
                  <a:schemeClr val="hlink"/>
                </a:solidFill>
              </a:rPr>
            </a:br>
            <a:r>
              <a:rPr lang="en-GB" altLang="en-US" sz="2300" b="1" smtClean="0">
                <a:solidFill>
                  <a:schemeClr val="hlink"/>
                </a:solidFill>
              </a:rPr>
              <a:t>Unemployment (average %), Inflation (average % per annum)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1039813"/>
            <a:ext cx="9144000" cy="543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50195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aphicFrame>
        <p:nvGraphicFramePr>
          <p:cNvPr id="18435" name="Object 3"/>
          <p:cNvGraphicFramePr>
            <a:graphicFrameLocks noChangeAspect="1"/>
          </p:cNvGraphicFramePr>
          <p:nvPr/>
        </p:nvGraphicFramePr>
        <p:xfrm>
          <a:off x="0" y="995363"/>
          <a:ext cx="9144000" cy="5843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61" name="Document" r:id="rId4" imgW="5570220" imgH="4088892" progId="Word.Document.8">
                  <p:embed/>
                </p:oleObj>
              </mc:Choice>
              <mc:Fallback>
                <p:oleObj name="Document" r:id="rId4" imgW="5570220" imgH="4088892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2054" r="-1785" b="3348"/>
                      <a:stretch>
                        <a:fillRect/>
                      </a:stretch>
                    </p:blipFill>
                    <p:spPr bwMode="auto">
                      <a:xfrm>
                        <a:off x="0" y="995363"/>
                        <a:ext cx="9144000" cy="5843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6" name="Rectangle 4" descr="Green marble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14388"/>
          </a:xfrm>
          <a:extLst>
            <a:ext uri="{909E8E84-426E-40DD-AFC4-6F175D3DCCD1}">
              <a14:hiddenFill xmlns:a14="http://schemas.microsoft.com/office/drawing/2010/main">
                <a:blipFill dpi="0" rotWithShape="0">
                  <a:blip r:embed="rId6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34925">
                <a:solidFill>
                  <a:srgbClr val="008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300" b="1" smtClean="0">
                <a:solidFill>
                  <a:schemeClr val="hlink"/>
                </a:solidFill>
              </a:rPr>
              <a:t>Economic growth (average % per annum),</a:t>
            </a:r>
            <a:r>
              <a:rPr lang="en-GB" altLang="en-US" sz="2600" b="1" smtClean="0">
                <a:solidFill>
                  <a:schemeClr val="hlink"/>
                </a:solidFill>
              </a:rPr>
              <a:t> </a:t>
            </a:r>
            <a:br>
              <a:rPr lang="en-GB" altLang="en-US" sz="2600" b="1" smtClean="0">
                <a:solidFill>
                  <a:schemeClr val="hlink"/>
                </a:solidFill>
              </a:rPr>
            </a:br>
            <a:r>
              <a:rPr lang="en-GB" altLang="en-US" sz="2300" b="1" smtClean="0">
                <a:solidFill>
                  <a:schemeClr val="hlink"/>
                </a:solidFill>
              </a:rPr>
              <a:t>Unemployment (average %), Inflation (average % per annum)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1039813"/>
            <a:ext cx="9144000" cy="543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>
                    <a:alpha val="50195"/>
                  </a:scheme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0" y="995363"/>
          <a:ext cx="9144000" cy="5843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9" name="Document" r:id="rId4" imgW="5570220" imgH="4088892" progId="Word.Document.8">
                  <p:embed/>
                </p:oleObj>
              </mc:Choice>
              <mc:Fallback>
                <p:oleObj name="Document" r:id="rId4" imgW="5570220" imgH="4088892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-2054" r="-1785" b="3348"/>
                      <a:stretch>
                        <a:fillRect/>
                      </a:stretch>
                    </p:blipFill>
                    <p:spPr bwMode="auto">
                      <a:xfrm>
                        <a:off x="0" y="995363"/>
                        <a:ext cx="9144000" cy="5843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4" descr="Green marble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14388"/>
          </a:xfrm>
          <a:extLst>
            <a:ext uri="{909E8E84-426E-40DD-AFC4-6F175D3DCCD1}">
              <a14:hiddenFill xmlns:a14="http://schemas.microsoft.com/office/drawing/2010/main">
                <a:blipFill dpi="0" rotWithShape="0">
                  <a:blip r:embed="rId6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34925">
                <a:solidFill>
                  <a:srgbClr val="008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300" b="1" smtClean="0">
                <a:solidFill>
                  <a:schemeClr val="hlink"/>
                </a:solidFill>
              </a:rPr>
              <a:t>Economic growth (average % per annum),</a:t>
            </a:r>
            <a:r>
              <a:rPr lang="en-GB" altLang="en-US" sz="2600" b="1" smtClean="0">
                <a:solidFill>
                  <a:schemeClr val="hlink"/>
                </a:solidFill>
              </a:rPr>
              <a:t> </a:t>
            </a:r>
            <a:br>
              <a:rPr lang="en-GB" altLang="en-US" sz="2600" b="1" smtClean="0">
                <a:solidFill>
                  <a:schemeClr val="hlink"/>
                </a:solidFill>
              </a:rPr>
            </a:br>
            <a:r>
              <a:rPr lang="en-GB" altLang="en-US" sz="2300" b="1" smtClean="0">
                <a:solidFill>
                  <a:schemeClr val="hlink"/>
                </a:solidFill>
              </a:rPr>
              <a:t>Unemployment (average %), Inflation (average % per annum)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scope of macroeconomics</a:t>
            </a:r>
          </a:p>
        </p:txBody>
      </p:sp>
      <p:sp>
        <p:nvSpPr>
          <p:cNvPr id="22531" name="Rectangle 3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3517900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Microeconomics and macroeconomics</a:t>
            </a:r>
          </a:p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The major macroeconomic issues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economic growth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unemployment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inflation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balance of payments and exchange rates</a:t>
            </a:r>
          </a:p>
        </p:txBody>
      </p:sp>
      <p:sp>
        <p:nvSpPr>
          <p:cNvPr id="633860" name="Rectangle 4"/>
          <p:cNvSpPr>
            <a:spLocks/>
          </p:cNvSpPr>
          <p:nvPr/>
        </p:nvSpPr>
        <p:spPr bwMode="auto">
          <a:xfrm>
            <a:off x="301625" y="4911725"/>
            <a:ext cx="8534400" cy="1509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 noProof="1"/>
              <a:t> sector </a:t>
            </a:r>
            <a:r>
              <a:rPr lang="en-GB" altLang="en-US" noProof="1" smtClean="0"/>
              <a:t>accounts</a:t>
            </a:r>
          </a:p>
          <a:p>
            <a:pPr lvl="2">
              <a:lnSpc>
                <a:spcPct val="100000"/>
              </a:lnSpc>
              <a:spcBef>
                <a:spcPct val="40000"/>
              </a:spcBef>
            </a:pPr>
            <a:r>
              <a:rPr lang="en-GB" altLang="en-US" sz="1800" noProof="1"/>
              <a:t>Sector accounts group together economic subjects with similar behaviour into institutional sectors, such as: households, non-financial corporations, financial corporations and government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8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338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338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8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338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338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3860" grpId="0" build="p" bldLvl="2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5"/>
          <p:cNvSpPr txBox="1">
            <a:spLocks noChangeArrowheads="1"/>
          </p:cNvSpPr>
          <p:nvPr/>
        </p:nvSpPr>
        <p:spPr bwMode="auto">
          <a:xfrm>
            <a:off x="0" y="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b="1">
                <a:solidFill>
                  <a:srgbClr val="660066"/>
                </a:solidFill>
              </a:rPr>
              <a:t>UK net worth</a:t>
            </a:r>
          </a:p>
        </p:txBody>
      </p:sp>
      <p:sp>
        <p:nvSpPr>
          <p:cNvPr id="24579" name="Text Box 10"/>
          <p:cNvSpPr txBox="1">
            <a:spLocks noChangeArrowheads="1"/>
          </p:cNvSpPr>
          <p:nvPr/>
        </p:nvSpPr>
        <p:spPr bwMode="auto">
          <a:xfrm>
            <a:off x="0" y="6546850"/>
            <a:ext cx="9144000" cy="31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tabLst>
                <a:tab pos="668338" algn="l"/>
              </a:tabLst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tabLst>
                <a:tab pos="668338" algn="l"/>
              </a:tabLst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tabLst>
                <a:tab pos="668338" algn="l"/>
              </a:tabLst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tabLst>
                <a:tab pos="668338" algn="l"/>
              </a:tabLst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tabLst>
                <a:tab pos="668338" algn="l"/>
              </a:tabLst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i="1">
                <a:solidFill>
                  <a:srgbClr val="B2B2B2"/>
                </a:solidFill>
              </a:rPr>
              <a:t>Source: </a:t>
            </a:r>
            <a:r>
              <a:rPr lang="en-GB" altLang="en-US" sz="1200">
                <a:solidFill>
                  <a:srgbClr val="B2B2B2"/>
                </a:solidFill>
              </a:rPr>
              <a:t>Based on data from</a:t>
            </a:r>
            <a:r>
              <a:rPr lang="en-GB" altLang="en-US" sz="1200" i="1">
                <a:solidFill>
                  <a:srgbClr val="B2B2B2"/>
                </a:solidFill>
              </a:rPr>
              <a:t> National Balance Sheet</a:t>
            </a:r>
            <a:r>
              <a:rPr lang="en-GB" altLang="en-US" sz="1200">
                <a:solidFill>
                  <a:srgbClr val="B2B2B2"/>
                </a:solidFill>
              </a:rPr>
              <a:t> and </a:t>
            </a:r>
            <a:r>
              <a:rPr lang="en-GB" altLang="en-US" sz="1200" i="1">
                <a:solidFill>
                  <a:srgbClr val="B2B2B2"/>
                </a:solidFill>
              </a:rPr>
              <a:t>Quarterly National Accounts</a:t>
            </a:r>
            <a:r>
              <a:rPr lang="en-GB" altLang="en-US" sz="1200">
                <a:solidFill>
                  <a:srgbClr val="B2B2B2"/>
                </a:solidFill>
              </a:rPr>
              <a:t>, National Statistics</a:t>
            </a:r>
          </a:p>
        </p:txBody>
      </p:sp>
      <p:graphicFrame>
        <p:nvGraphicFramePr>
          <p:cNvPr id="654340" name="Object 3"/>
          <p:cNvGraphicFramePr>
            <a:graphicFrameLocks noChangeAspect="1"/>
          </p:cNvGraphicFramePr>
          <p:nvPr/>
        </p:nvGraphicFramePr>
        <p:xfrm>
          <a:off x="0" y="541338"/>
          <a:ext cx="9034463" cy="5983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605" name="Chart" r:id="rId4" imgW="7610829" imgH="5077005" progId="MSGraph.Chart.8">
                  <p:embed followColorScheme="full"/>
                </p:oleObj>
              </mc:Choice>
              <mc:Fallback>
                <p:oleObj name="Chart" r:id="rId4" imgW="7610829" imgH="5077005" progId="MSGraph.Chart.8">
                  <p:embed followColorScheme="full"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541338"/>
                        <a:ext cx="9034463" cy="5983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654340" grpId="0" bld="series" 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scope of macroeconomics</a:t>
            </a:r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3910013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Microeconomics and macroeconomics</a:t>
            </a:r>
          </a:p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The major macroeconomic issues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economic growth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unemployment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inflation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 balance of payments and exchange rates</a:t>
            </a:r>
            <a:endParaRPr lang="en-GB" altLang="en-US" dirty="0" smtClean="0">
              <a:solidFill>
                <a:srgbClr val="737255"/>
              </a:solidFill>
            </a:endParaRP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dirty="0" smtClean="0">
                <a:solidFill>
                  <a:srgbClr val="737255"/>
                </a:solidFill>
              </a:rPr>
              <a:t> sector accounts</a:t>
            </a:r>
            <a:endParaRPr lang="en-GB" altLang="en-US" noProof="1" smtClean="0">
              <a:solidFill>
                <a:srgbClr val="737255"/>
              </a:solidFill>
            </a:endParaRPr>
          </a:p>
        </p:txBody>
      </p:sp>
      <p:sp>
        <p:nvSpPr>
          <p:cNvPr id="593924" name="Rectangle 4"/>
          <p:cNvSpPr>
            <a:spLocks/>
          </p:cNvSpPr>
          <p:nvPr/>
        </p:nvSpPr>
        <p:spPr bwMode="auto">
          <a:xfrm>
            <a:off x="301625" y="5451475"/>
            <a:ext cx="8534400" cy="78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spcBef>
                <a:spcPct val="40000"/>
              </a:spcBef>
            </a:pPr>
            <a:r>
              <a:rPr lang="en-GB" altLang="en-US"/>
              <a:t> </a:t>
            </a:r>
            <a:r>
              <a:rPr lang="en-GB" altLang="en-US" noProof="1"/>
              <a:t>financial stability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939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939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24" grpId="0" build="p" bldLvl="2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IS STABILITY ALWAYS DESIRABLE?</a:t>
            </a:r>
            <a:endParaRPr lang="en-GB" altLang="en-US" noProof="1" smtClean="0"/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301625" y="1541462"/>
            <a:ext cx="8534400" cy="3910013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Should firms sometimes be given a short, sharp shock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?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Governments around the world aim for stable </a:t>
            </a:r>
            <a:r>
              <a:rPr lang="en-GB" altLang="en-US" noProof="1" smtClean="0">
                <a:latin typeface="Arial" panose="020B0604020202020204" pitchFamily="34" charset="0"/>
              </a:rPr>
              <a:t>economic growth 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When bad is good </a:t>
            </a:r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148627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IS STABILITY ALWAYS DESIRABLE?</a:t>
            </a:r>
            <a:endParaRPr lang="en-GB" altLang="en-US" noProof="1" smtClean="0"/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301625" y="1541462"/>
            <a:ext cx="8534400" cy="3910013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If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, over a ten-year period, your income stayed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constant at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£20 000 per year, would you consider yourself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to be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better or worse off than if your income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averaged £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20 000 over the period but fluctuated from £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5000 to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£35 000 per year?</a:t>
            </a:r>
          </a:p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Explain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whether a more risky business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environment encourages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higher or lower growth in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potential output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.</a:t>
            </a:r>
            <a:endParaRPr lang="en-GB" altLang="en-US" noProof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24058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The National Economy</a:t>
            </a:r>
          </a:p>
        </p:txBody>
      </p:sp>
      <p:sp>
        <p:nvSpPr>
          <p:cNvPr id="332803" name="Rectangle 1027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mtClean="0"/>
              <a:t>The Circular Flow of Income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2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2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280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circular flow of income</a:t>
            </a:r>
          </a:p>
        </p:txBody>
      </p:sp>
      <p:sp>
        <p:nvSpPr>
          <p:cNvPr id="3348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</a:pPr>
            <a:r>
              <a:rPr lang="en-GB" altLang="en-US" noProof="1" smtClean="0"/>
              <a:t>The inner flow</a:t>
            </a:r>
          </a:p>
        </p:txBody>
      </p:sp>
      <p:sp>
        <p:nvSpPr>
          <p:cNvPr id="2" name="Rectangle 1"/>
          <p:cNvSpPr/>
          <p:nvPr/>
        </p:nvSpPr>
        <p:spPr>
          <a:xfrm>
            <a:off x="761999" y="2214424"/>
            <a:ext cx="646853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800" dirty="0"/>
              <a:t>Aggregate demand Total spending on goods </a:t>
            </a:r>
            <a:r>
              <a:rPr lang="en-GB" sz="1800" dirty="0" smtClean="0"/>
              <a:t>and services </a:t>
            </a:r>
            <a:r>
              <a:rPr lang="en-GB" sz="1800" dirty="0"/>
              <a:t>produced in the economy. It consists of </a:t>
            </a:r>
            <a:r>
              <a:rPr lang="en-GB" sz="1800" dirty="0" smtClean="0"/>
              <a:t>four elements</a:t>
            </a:r>
            <a:r>
              <a:rPr lang="en-GB" sz="1800" dirty="0"/>
              <a:t>, consumer expenditure (C), investment (I </a:t>
            </a:r>
            <a:r>
              <a:rPr lang="en-GB" sz="1800" dirty="0" smtClean="0"/>
              <a:t>), government </a:t>
            </a:r>
            <a:r>
              <a:rPr lang="en-GB" sz="1800" dirty="0"/>
              <a:t>expenditure (G) and the expenditure </a:t>
            </a:r>
            <a:r>
              <a:rPr lang="en-GB" sz="1800" dirty="0" smtClean="0"/>
              <a:t>on exports </a:t>
            </a:r>
            <a:r>
              <a:rPr lang="en-GB" sz="1800" dirty="0"/>
              <a:t>(X), less any expenditure on foreign </a:t>
            </a:r>
            <a:r>
              <a:rPr lang="en-GB" sz="1800" dirty="0" smtClean="0"/>
              <a:t>goods and </a:t>
            </a:r>
            <a:r>
              <a:rPr lang="en-GB" sz="1800" dirty="0"/>
              <a:t>services (M). Thus AD = C + I + G + X − M, </a:t>
            </a:r>
            <a:r>
              <a:rPr lang="en-GB" sz="1800" dirty="0" smtClean="0"/>
              <a:t>or Cd </a:t>
            </a:r>
            <a:r>
              <a:rPr lang="en-GB" sz="1800" dirty="0"/>
              <a:t>+ I + G + X.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4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4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4851" grpId="0" build="p" bldLvl="2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pSp>
        <p:nvGrpSpPr>
          <p:cNvPr id="336899" name="Group 3"/>
          <p:cNvGrpSpPr>
            <a:grpSpLocks/>
          </p:cNvGrpSpPr>
          <p:nvPr/>
        </p:nvGrpSpPr>
        <p:grpSpPr bwMode="auto">
          <a:xfrm>
            <a:off x="123825" y="1836738"/>
            <a:ext cx="1470025" cy="4103687"/>
            <a:chOff x="78" y="1157"/>
            <a:chExt cx="926" cy="2585"/>
          </a:xfrm>
        </p:grpSpPr>
        <p:sp>
          <p:nvSpPr>
            <p:cNvPr id="32780" name="Arc 4"/>
            <p:cNvSpPr>
              <a:spLocks/>
            </p:cNvSpPr>
            <p:nvPr/>
          </p:nvSpPr>
          <p:spPr bwMode="auto">
            <a:xfrm>
              <a:off x="78" y="1157"/>
              <a:ext cx="919" cy="2585"/>
            </a:xfrm>
            <a:custGeom>
              <a:avLst/>
              <a:gdLst>
                <a:gd name="T0" fmla="*/ 909 w 21600"/>
                <a:gd name="T1" fmla="*/ 2585 h 43109"/>
                <a:gd name="T2" fmla="*/ 835 w 21600"/>
                <a:gd name="T3" fmla="*/ 0 h 43109"/>
                <a:gd name="T4" fmla="*/ 919 w 21600"/>
                <a:gd name="T5" fmla="*/ 1290 h 43109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43109" fill="none" extrusionOk="0">
                  <a:moveTo>
                    <a:pt x="21365" y="43108"/>
                  </a:moveTo>
                  <a:cubicBezTo>
                    <a:pt x="9528" y="42979"/>
                    <a:pt x="0" y="33347"/>
                    <a:pt x="0" y="21510"/>
                  </a:cubicBezTo>
                  <a:cubicBezTo>
                    <a:pt x="-1" y="10345"/>
                    <a:pt x="8508" y="1020"/>
                    <a:pt x="19626" y="0"/>
                  </a:cubicBezTo>
                </a:path>
                <a:path w="21600" h="43109" stroke="0" extrusionOk="0">
                  <a:moveTo>
                    <a:pt x="21365" y="43108"/>
                  </a:moveTo>
                  <a:cubicBezTo>
                    <a:pt x="9528" y="42979"/>
                    <a:pt x="0" y="33347"/>
                    <a:pt x="0" y="21510"/>
                  </a:cubicBezTo>
                  <a:cubicBezTo>
                    <a:pt x="-1" y="10345"/>
                    <a:pt x="8508" y="1020"/>
                    <a:pt x="19626" y="0"/>
                  </a:cubicBezTo>
                  <a:lnTo>
                    <a:pt x="21600" y="21510"/>
                  </a:lnTo>
                  <a:lnTo>
                    <a:pt x="21365" y="43108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28398" dir="1593903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81" name="Rectangle 5"/>
            <p:cNvSpPr>
              <a:spLocks noChangeArrowheads="1"/>
            </p:cNvSpPr>
            <p:nvPr/>
          </p:nvSpPr>
          <p:spPr bwMode="auto">
            <a:xfrm>
              <a:off x="141" y="2207"/>
              <a:ext cx="863" cy="442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Factor</a:t>
              </a:r>
            </a:p>
            <a:p>
              <a:pPr algn="ctr"/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payments</a:t>
              </a:r>
            </a:p>
          </p:txBody>
        </p:sp>
      </p:grpSp>
      <p:grpSp>
        <p:nvGrpSpPr>
          <p:cNvPr id="336902" name="Group 6"/>
          <p:cNvGrpSpPr>
            <a:grpSpLocks/>
          </p:cNvGrpSpPr>
          <p:nvPr/>
        </p:nvGrpSpPr>
        <p:grpSpPr bwMode="auto">
          <a:xfrm>
            <a:off x="2822575" y="1849438"/>
            <a:ext cx="2311400" cy="4148137"/>
            <a:chOff x="1778" y="1165"/>
            <a:chExt cx="1456" cy="2613"/>
          </a:xfrm>
        </p:grpSpPr>
        <p:sp>
          <p:nvSpPr>
            <p:cNvPr id="32778" name="Arc 7"/>
            <p:cNvSpPr>
              <a:spLocks/>
            </p:cNvSpPr>
            <p:nvPr/>
          </p:nvSpPr>
          <p:spPr bwMode="auto">
            <a:xfrm>
              <a:off x="2130" y="1165"/>
              <a:ext cx="1104" cy="2613"/>
            </a:xfrm>
            <a:custGeom>
              <a:avLst/>
              <a:gdLst>
                <a:gd name="T0" fmla="*/ 134 w 21600"/>
                <a:gd name="T1" fmla="*/ 0 h 42815"/>
                <a:gd name="T2" fmla="*/ 159 w 21600"/>
                <a:gd name="T3" fmla="*/ 2613 h 42815"/>
                <a:gd name="T4" fmla="*/ 0 w 21600"/>
                <a:gd name="T5" fmla="*/ 1308 h 42815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42815" fill="none" extrusionOk="0">
                  <a:moveTo>
                    <a:pt x="2620" y="-1"/>
                  </a:moveTo>
                  <a:cubicBezTo>
                    <a:pt x="13455" y="1323"/>
                    <a:pt x="21600" y="10523"/>
                    <a:pt x="21600" y="21440"/>
                  </a:cubicBezTo>
                  <a:cubicBezTo>
                    <a:pt x="21600" y="32167"/>
                    <a:pt x="13726" y="41269"/>
                    <a:pt x="3110" y="42814"/>
                  </a:cubicBezTo>
                </a:path>
                <a:path w="21600" h="42815" stroke="0" extrusionOk="0">
                  <a:moveTo>
                    <a:pt x="2620" y="-1"/>
                  </a:moveTo>
                  <a:cubicBezTo>
                    <a:pt x="13455" y="1323"/>
                    <a:pt x="21600" y="10523"/>
                    <a:pt x="21600" y="21440"/>
                  </a:cubicBezTo>
                  <a:cubicBezTo>
                    <a:pt x="21600" y="32167"/>
                    <a:pt x="13726" y="41269"/>
                    <a:pt x="3110" y="42814"/>
                  </a:cubicBezTo>
                  <a:lnTo>
                    <a:pt x="0" y="21440"/>
                  </a:lnTo>
                  <a:lnTo>
                    <a:pt x="2620" y="-1"/>
                  </a:lnTo>
                  <a:close/>
                </a:path>
              </a:pathLst>
            </a:custGeom>
            <a:noFill/>
            <a:ln w="38100" cap="rnd">
              <a:solidFill>
                <a:schemeClr val="tx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28398" dir="1593903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779" name="Rectangle 8"/>
            <p:cNvSpPr>
              <a:spLocks noChangeArrowheads="1"/>
            </p:cNvSpPr>
            <p:nvPr/>
          </p:nvSpPr>
          <p:spPr bwMode="auto">
            <a:xfrm>
              <a:off x="1778" y="1976"/>
              <a:ext cx="1415" cy="82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Consumption of</a:t>
              </a:r>
            </a:p>
            <a:p>
              <a:pPr algn="ctr"/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domestically</a:t>
              </a:r>
            </a:p>
            <a:p>
              <a:pPr algn="ctr"/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produced goods</a:t>
              </a:r>
            </a:p>
            <a:p>
              <a:pPr algn="ctr"/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and services (C</a:t>
              </a:r>
              <a:r>
                <a:rPr lang="en-GB" altLang="en-US" sz="2000" b="1" baseline="-25000">
                  <a:solidFill>
                    <a:schemeClr val="tx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sz="2000" b="1">
                  <a:solidFill>
                    <a:schemeClr val="tx2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sp>
        <p:nvSpPr>
          <p:cNvPr id="32773" name="Rectangle 9"/>
          <p:cNvSpPr>
            <a:spLocks noChangeArrowheads="1"/>
          </p:cNvSpPr>
          <p:nvPr/>
        </p:nvSpPr>
        <p:spPr bwMode="auto">
          <a:xfrm>
            <a:off x="4343400" y="95250"/>
            <a:ext cx="4791075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The circular flow of income</a:t>
            </a:r>
          </a:p>
        </p:txBody>
      </p:sp>
      <p:graphicFrame>
        <p:nvGraphicFramePr>
          <p:cNvPr id="32774" name="Object 10"/>
          <p:cNvGraphicFramePr>
            <a:graphicFrameLocks noChangeAspect="1"/>
          </p:cNvGraphicFramePr>
          <p:nvPr/>
        </p:nvGraphicFramePr>
        <p:xfrm>
          <a:off x="1236663" y="293688"/>
          <a:ext cx="2449512" cy="186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30" name="Clip" r:id="rId4" imgW="5905500" imgH="3697288" progId="MS_ClipArt_Gallery.2">
                  <p:embed/>
                </p:oleObj>
              </mc:Choice>
              <mc:Fallback>
                <p:oleObj name="Clip" r:id="rId4" imgW="5905500" imgH="3697288" progId="MS_ClipArt_Gallery.2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36663" y="293688"/>
                        <a:ext cx="2449512" cy="1865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775" name="Object 11"/>
          <p:cNvGraphicFramePr>
            <a:graphicFrameLocks noChangeAspect="1"/>
          </p:cNvGraphicFramePr>
          <p:nvPr/>
        </p:nvGraphicFramePr>
        <p:xfrm>
          <a:off x="1585913" y="4730750"/>
          <a:ext cx="2428875" cy="212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831" name="Clip" r:id="rId6" imgW="1108253" imgH="1632204" progId="MS_ClipArt_Gallery.2">
                  <p:embed/>
                </p:oleObj>
              </mc:Choice>
              <mc:Fallback>
                <p:oleObj name="Clip" r:id="rId6" imgW="1108253" imgH="1632204" progId="MS_ClipArt_Gallery.2">
                  <p:embed/>
                  <p:pic>
                    <p:nvPicPr>
                      <p:cNvPr id="0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1585913" y="4730750"/>
                        <a:ext cx="2428875" cy="212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6908" name="AutoShape 12" descr="Parchment"/>
          <p:cNvSpPr>
            <a:spLocks noChangeArrowheads="1"/>
          </p:cNvSpPr>
          <p:nvPr/>
        </p:nvSpPr>
        <p:spPr bwMode="auto">
          <a:xfrm>
            <a:off x="4038600" y="990600"/>
            <a:ext cx="2286000" cy="609600"/>
          </a:xfrm>
          <a:prstGeom prst="roundRect">
            <a:avLst>
              <a:gd name="adj" fmla="val 16667"/>
            </a:avLst>
          </a:prstGeom>
          <a:blipFill dpi="0" rotWithShape="0">
            <a:blip r:embed="rId8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Firms</a:t>
            </a:r>
          </a:p>
        </p:txBody>
      </p:sp>
      <p:sp>
        <p:nvSpPr>
          <p:cNvPr id="336909" name="AutoShape 13" descr="Parchment"/>
          <p:cNvSpPr>
            <a:spLocks noChangeArrowheads="1"/>
          </p:cNvSpPr>
          <p:nvPr/>
        </p:nvSpPr>
        <p:spPr bwMode="auto">
          <a:xfrm>
            <a:off x="4038600" y="6019800"/>
            <a:ext cx="2286000" cy="609600"/>
          </a:xfrm>
          <a:prstGeom prst="roundRect">
            <a:avLst>
              <a:gd name="adj" fmla="val 16667"/>
            </a:avLst>
          </a:prstGeom>
          <a:blipFill dpi="0" rotWithShape="0">
            <a:blip r:embed="rId8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accent1"/>
                </a:solidFill>
                <a:latin typeface="Arial" panose="020B0604020202020204" pitchFamily="34" charset="0"/>
              </a:rPr>
              <a:t>Households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6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6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69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69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36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36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6908" grpId="0" animBg="1" autoUpdateAnimBg="0"/>
      <p:bldP spid="336909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circular flow of income</a:t>
            </a:r>
          </a:p>
        </p:txBody>
      </p:sp>
      <p:sp>
        <p:nvSpPr>
          <p:cNvPr id="33894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</a:pPr>
            <a:r>
              <a:rPr lang="en-GB" altLang="en-US" noProof="1" smtClean="0"/>
              <a:t>Withdrawals</a:t>
            </a:r>
          </a:p>
          <a:p>
            <a:pPr lvl="1">
              <a:lnSpc>
                <a:spcPct val="110000"/>
              </a:lnSpc>
            </a:pPr>
            <a:r>
              <a:rPr lang="en-GB" altLang="en-US" noProof="1" smtClean="0"/>
              <a:t>net saving</a:t>
            </a:r>
          </a:p>
          <a:p>
            <a:pPr lvl="1">
              <a:lnSpc>
                <a:spcPct val="110000"/>
              </a:lnSpc>
            </a:pPr>
            <a:r>
              <a:rPr lang="en-GB" altLang="en-US" noProof="1" smtClean="0"/>
              <a:t>net taxes</a:t>
            </a:r>
          </a:p>
          <a:p>
            <a:pPr lvl="1">
              <a:lnSpc>
                <a:spcPct val="110000"/>
              </a:lnSpc>
            </a:pPr>
            <a:r>
              <a:rPr lang="en-GB" altLang="en-US" noProof="1" smtClean="0"/>
              <a:t>import expenditure</a:t>
            </a:r>
          </a:p>
          <a:p>
            <a:pPr>
              <a:lnSpc>
                <a:spcPct val="110000"/>
              </a:lnSpc>
            </a:pPr>
            <a:r>
              <a:rPr lang="en-GB" altLang="en-US" noProof="1" smtClean="0"/>
              <a:t>Injections</a:t>
            </a:r>
          </a:p>
          <a:p>
            <a:pPr lvl="1">
              <a:lnSpc>
                <a:spcPct val="110000"/>
              </a:lnSpc>
            </a:pPr>
            <a:r>
              <a:rPr lang="en-GB" altLang="en-US" noProof="1" smtClean="0"/>
              <a:t> investment</a:t>
            </a:r>
          </a:p>
          <a:p>
            <a:pPr lvl="1">
              <a:lnSpc>
                <a:spcPct val="110000"/>
              </a:lnSpc>
            </a:pPr>
            <a:r>
              <a:rPr lang="en-GB" altLang="en-US" noProof="1" smtClean="0"/>
              <a:t> government expenditure</a:t>
            </a:r>
          </a:p>
          <a:p>
            <a:pPr lvl="1">
              <a:lnSpc>
                <a:spcPct val="110000"/>
              </a:lnSpc>
            </a:pPr>
            <a:r>
              <a:rPr lang="en-GB" altLang="en-US" noProof="1" smtClean="0"/>
              <a:t> export expenditure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8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8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38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38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38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38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38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38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8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8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38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38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38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38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38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38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947" grpId="0" build="p" bldLvl="2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36867" name="Arc 3"/>
          <p:cNvSpPr>
            <a:spLocks/>
          </p:cNvSpPr>
          <p:nvPr/>
        </p:nvSpPr>
        <p:spPr bwMode="auto">
          <a:xfrm>
            <a:off x="123825" y="1836738"/>
            <a:ext cx="1458913" cy="4103687"/>
          </a:xfrm>
          <a:custGeom>
            <a:avLst/>
            <a:gdLst>
              <a:gd name="T0" fmla="*/ 1443041 w 21600"/>
              <a:gd name="T1" fmla="*/ 4103687 h 43109"/>
              <a:gd name="T2" fmla="*/ 1325585 w 21600"/>
              <a:gd name="T3" fmla="*/ 0 h 43109"/>
              <a:gd name="T4" fmla="*/ 1458913 w 21600"/>
              <a:gd name="T5" fmla="*/ 2047607 h 43109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43109" fill="none" extrusionOk="0">
                <a:moveTo>
                  <a:pt x="21365" y="43108"/>
                </a:moveTo>
                <a:cubicBezTo>
                  <a:pt x="9528" y="42979"/>
                  <a:pt x="0" y="33347"/>
                  <a:pt x="0" y="21510"/>
                </a:cubicBezTo>
                <a:cubicBezTo>
                  <a:pt x="-1" y="10345"/>
                  <a:pt x="8508" y="1020"/>
                  <a:pt x="19626" y="0"/>
                </a:cubicBezTo>
              </a:path>
              <a:path w="21600" h="43109" stroke="0" extrusionOk="0">
                <a:moveTo>
                  <a:pt x="21365" y="43108"/>
                </a:moveTo>
                <a:cubicBezTo>
                  <a:pt x="9528" y="42979"/>
                  <a:pt x="0" y="33347"/>
                  <a:pt x="0" y="21510"/>
                </a:cubicBezTo>
                <a:cubicBezTo>
                  <a:pt x="-1" y="10345"/>
                  <a:pt x="8508" y="1020"/>
                  <a:pt x="19626" y="0"/>
                </a:cubicBezTo>
                <a:lnTo>
                  <a:pt x="21600" y="21510"/>
                </a:lnTo>
                <a:lnTo>
                  <a:pt x="21365" y="4310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rc 4"/>
          <p:cNvSpPr>
            <a:spLocks/>
          </p:cNvSpPr>
          <p:nvPr/>
        </p:nvSpPr>
        <p:spPr bwMode="auto">
          <a:xfrm>
            <a:off x="3381375" y="1849438"/>
            <a:ext cx="1752600" cy="4148137"/>
          </a:xfrm>
          <a:custGeom>
            <a:avLst/>
            <a:gdLst>
              <a:gd name="T0" fmla="*/ 212584 w 21600"/>
              <a:gd name="T1" fmla="*/ 0 h 42815"/>
              <a:gd name="T2" fmla="*/ 252423 w 21600"/>
              <a:gd name="T3" fmla="*/ 4148137 h 42815"/>
              <a:gd name="T4" fmla="*/ 0 w 21600"/>
              <a:gd name="T5" fmla="*/ 2077217 h 42815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42815" fill="none" extrusionOk="0">
                <a:moveTo>
                  <a:pt x="2620" y="-1"/>
                </a:moveTo>
                <a:cubicBezTo>
                  <a:pt x="13455" y="1323"/>
                  <a:pt x="21600" y="10523"/>
                  <a:pt x="21600" y="21440"/>
                </a:cubicBezTo>
                <a:cubicBezTo>
                  <a:pt x="21600" y="32167"/>
                  <a:pt x="13726" y="41269"/>
                  <a:pt x="3110" y="42814"/>
                </a:cubicBezTo>
              </a:path>
              <a:path w="21600" h="42815" stroke="0" extrusionOk="0">
                <a:moveTo>
                  <a:pt x="2620" y="-1"/>
                </a:moveTo>
                <a:cubicBezTo>
                  <a:pt x="13455" y="1323"/>
                  <a:pt x="21600" y="10523"/>
                  <a:pt x="21600" y="21440"/>
                </a:cubicBezTo>
                <a:cubicBezTo>
                  <a:pt x="21600" y="32167"/>
                  <a:pt x="13726" y="41269"/>
                  <a:pt x="3110" y="42814"/>
                </a:cubicBezTo>
                <a:lnTo>
                  <a:pt x="0" y="21440"/>
                </a:lnTo>
                <a:lnTo>
                  <a:pt x="2620" y="-1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223838" y="3503613"/>
            <a:ext cx="1370012" cy="7016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hlink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Factor</a:t>
            </a:r>
          </a:p>
          <a:p>
            <a:pPr algn="ctr"/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payments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2822575" y="3136900"/>
            <a:ext cx="2246313" cy="13112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hlink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Consumption of</a:t>
            </a:r>
          </a:p>
          <a:p>
            <a:pPr algn="ctr"/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domestically</a:t>
            </a:r>
          </a:p>
          <a:p>
            <a:pPr algn="ctr"/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produced goods</a:t>
            </a:r>
          </a:p>
          <a:p>
            <a:pPr algn="ctr"/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and services (C</a:t>
            </a:r>
            <a:r>
              <a:rPr lang="en-GB" altLang="en-US" sz="2000" b="1" baseline="-25000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sz="2000" b="1">
                <a:solidFill>
                  <a:schemeClr val="tx2"/>
                </a:solidFill>
                <a:latin typeface="Arial" panose="020B0604020202020204" pitchFamily="34" charset="0"/>
              </a:rPr>
              <a:t>)</a:t>
            </a:r>
          </a:p>
        </p:txBody>
      </p:sp>
      <p:grpSp>
        <p:nvGrpSpPr>
          <p:cNvPr id="340999" name="Group 7"/>
          <p:cNvGrpSpPr>
            <a:grpSpLocks/>
          </p:cNvGrpSpPr>
          <p:nvPr/>
        </p:nvGrpSpPr>
        <p:grpSpPr bwMode="auto">
          <a:xfrm>
            <a:off x="3162300" y="1725613"/>
            <a:ext cx="3178175" cy="2419350"/>
            <a:chOff x="1992" y="1087"/>
            <a:chExt cx="2002" cy="1524"/>
          </a:xfrm>
        </p:grpSpPr>
        <p:sp>
          <p:nvSpPr>
            <p:cNvPr id="36895" name="Arc 8"/>
            <p:cNvSpPr>
              <a:spLocks/>
            </p:cNvSpPr>
            <p:nvPr/>
          </p:nvSpPr>
          <p:spPr bwMode="auto">
            <a:xfrm>
              <a:off x="1992" y="1087"/>
              <a:ext cx="1753" cy="1524"/>
            </a:xfrm>
            <a:custGeom>
              <a:avLst/>
              <a:gdLst>
                <a:gd name="T0" fmla="*/ 220 w 20935"/>
                <a:gd name="T1" fmla="*/ 0 h 21440"/>
                <a:gd name="T2" fmla="*/ 1753 w 20935"/>
                <a:gd name="T3" fmla="*/ 1146 h 21440"/>
                <a:gd name="T4" fmla="*/ 0 w 20935"/>
                <a:gd name="T5" fmla="*/ 1524 h 2144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935" h="21440" fill="none" extrusionOk="0">
                  <a:moveTo>
                    <a:pt x="2625" y="0"/>
                  </a:moveTo>
                  <a:cubicBezTo>
                    <a:pt x="11469" y="1083"/>
                    <a:pt x="18740" y="7485"/>
                    <a:pt x="20934" y="16120"/>
                  </a:cubicBezTo>
                </a:path>
                <a:path w="20935" h="21440" stroke="0" extrusionOk="0">
                  <a:moveTo>
                    <a:pt x="2625" y="0"/>
                  </a:moveTo>
                  <a:cubicBezTo>
                    <a:pt x="11469" y="1083"/>
                    <a:pt x="18740" y="7485"/>
                    <a:pt x="20934" y="16120"/>
                  </a:cubicBezTo>
                  <a:lnTo>
                    <a:pt x="0" y="21440"/>
                  </a:lnTo>
                  <a:lnTo>
                    <a:pt x="2625" y="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6" name="Rectangle 9"/>
            <p:cNvSpPr>
              <a:spLocks noChangeArrowheads="1"/>
            </p:cNvSpPr>
            <p:nvPr/>
          </p:nvSpPr>
          <p:spPr bwMode="auto">
            <a:xfrm>
              <a:off x="2942" y="1505"/>
              <a:ext cx="1052" cy="231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Investment (</a:t>
              </a:r>
              <a:r>
                <a:rPr lang="en-GB" altLang="en-US" sz="1800" b="1" i="1">
                  <a:solidFill>
                    <a:srgbClr val="003300"/>
                  </a:solidFill>
                  <a:latin typeface="Arial" panose="020B0604020202020204" pitchFamily="34" charset="0"/>
                </a:rPr>
                <a:t>I</a:t>
              </a:r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341002" name="Group 10"/>
          <p:cNvGrpSpPr>
            <a:grpSpLocks/>
          </p:cNvGrpSpPr>
          <p:nvPr/>
        </p:nvGrpSpPr>
        <p:grpSpPr bwMode="auto">
          <a:xfrm>
            <a:off x="3106738" y="1560513"/>
            <a:ext cx="4654550" cy="2528887"/>
            <a:chOff x="1957" y="983"/>
            <a:chExt cx="2932" cy="1593"/>
          </a:xfrm>
        </p:grpSpPr>
        <p:sp>
          <p:nvSpPr>
            <p:cNvPr id="36893" name="Arc 11"/>
            <p:cNvSpPr>
              <a:spLocks/>
            </p:cNvSpPr>
            <p:nvPr/>
          </p:nvSpPr>
          <p:spPr bwMode="auto">
            <a:xfrm>
              <a:off x="1957" y="983"/>
              <a:ext cx="2491" cy="1593"/>
            </a:xfrm>
            <a:custGeom>
              <a:avLst/>
              <a:gdLst>
                <a:gd name="T0" fmla="*/ 313 w 20932"/>
                <a:gd name="T1" fmla="*/ 0 h 21440"/>
                <a:gd name="T2" fmla="*/ 2491 w 20932"/>
                <a:gd name="T3" fmla="*/ 1197 h 21440"/>
                <a:gd name="T4" fmla="*/ 0 w 20932"/>
                <a:gd name="T5" fmla="*/ 1593 h 2144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932" h="21440" fill="none" extrusionOk="0">
                  <a:moveTo>
                    <a:pt x="2627" y="0"/>
                  </a:moveTo>
                  <a:cubicBezTo>
                    <a:pt x="11466" y="1083"/>
                    <a:pt x="18734" y="7480"/>
                    <a:pt x="20932" y="16109"/>
                  </a:cubicBezTo>
                </a:path>
                <a:path w="20932" h="21440" stroke="0" extrusionOk="0">
                  <a:moveTo>
                    <a:pt x="2627" y="0"/>
                  </a:moveTo>
                  <a:cubicBezTo>
                    <a:pt x="11466" y="1083"/>
                    <a:pt x="18734" y="7480"/>
                    <a:pt x="20932" y="16109"/>
                  </a:cubicBezTo>
                  <a:lnTo>
                    <a:pt x="0" y="21440"/>
                  </a:lnTo>
                  <a:lnTo>
                    <a:pt x="2627" y="0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4" name="Rectangle 12"/>
            <p:cNvSpPr>
              <a:spLocks noChangeArrowheads="1"/>
            </p:cNvSpPr>
            <p:nvPr/>
          </p:nvSpPr>
          <p:spPr bwMode="auto">
            <a:xfrm>
              <a:off x="3709" y="1748"/>
              <a:ext cx="1180" cy="404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Government</a:t>
              </a:r>
            </a:p>
            <a:p>
              <a:pPr algn="ctr"/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expenditure (</a:t>
              </a:r>
              <a:r>
                <a:rPr lang="en-GB" altLang="en-US" sz="1800" b="1" i="1">
                  <a:solidFill>
                    <a:srgbClr val="003300"/>
                  </a:solidFill>
                  <a:latin typeface="Arial" panose="020B0604020202020204" pitchFamily="34" charset="0"/>
                </a:rPr>
                <a:t>G</a:t>
              </a:r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341005" name="Group 13"/>
          <p:cNvGrpSpPr>
            <a:grpSpLocks/>
          </p:cNvGrpSpPr>
          <p:nvPr/>
        </p:nvGrpSpPr>
        <p:grpSpPr bwMode="auto">
          <a:xfrm>
            <a:off x="3125788" y="1322388"/>
            <a:ext cx="5254625" cy="2841625"/>
            <a:chOff x="1969" y="833"/>
            <a:chExt cx="3310" cy="1790"/>
          </a:xfrm>
        </p:grpSpPr>
        <p:sp>
          <p:nvSpPr>
            <p:cNvPr id="36891" name="Arc 14"/>
            <p:cNvSpPr>
              <a:spLocks/>
            </p:cNvSpPr>
            <p:nvPr/>
          </p:nvSpPr>
          <p:spPr bwMode="auto">
            <a:xfrm>
              <a:off x="1969" y="833"/>
              <a:ext cx="3310" cy="1790"/>
            </a:xfrm>
            <a:custGeom>
              <a:avLst/>
              <a:gdLst>
                <a:gd name="T0" fmla="*/ 416 w 20935"/>
                <a:gd name="T1" fmla="*/ 0 h 21439"/>
                <a:gd name="T2" fmla="*/ 3310 w 20935"/>
                <a:gd name="T3" fmla="*/ 1346 h 21439"/>
                <a:gd name="T4" fmla="*/ 0 w 20935"/>
                <a:gd name="T5" fmla="*/ 1790 h 21439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935" h="21439" fill="none" extrusionOk="0">
                  <a:moveTo>
                    <a:pt x="2631" y="-1"/>
                  </a:moveTo>
                  <a:cubicBezTo>
                    <a:pt x="11472" y="1084"/>
                    <a:pt x="18740" y="7485"/>
                    <a:pt x="20934" y="16119"/>
                  </a:cubicBezTo>
                </a:path>
                <a:path w="20935" h="21439" stroke="0" extrusionOk="0">
                  <a:moveTo>
                    <a:pt x="2631" y="-1"/>
                  </a:moveTo>
                  <a:cubicBezTo>
                    <a:pt x="11472" y="1084"/>
                    <a:pt x="18740" y="7485"/>
                    <a:pt x="20934" y="16119"/>
                  </a:cubicBezTo>
                  <a:lnTo>
                    <a:pt x="0" y="21439"/>
                  </a:lnTo>
                  <a:lnTo>
                    <a:pt x="2631" y="-1"/>
                  </a:lnTo>
                  <a:close/>
                </a:path>
              </a:pathLst>
            </a:custGeom>
            <a:noFill/>
            <a:ln w="38100" cap="rnd">
              <a:solidFill>
                <a:schemeClr val="fol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2" name="Rectangle 15"/>
            <p:cNvSpPr>
              <a:spLocks noChangeArrowheads="1"/>
            </p:cNvSpPr>
            <p:nvPr/>
          </p:nvSpPr>
          <p:spPr bwMode="auto">
            <a:xfrm>
              <a:off x="3982" y="1170"/>
              <a:ext cx="1164" cy="404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Export</a:t>
              </a:r>
            </a:p>
            <a:p>
              <a:pPr algn="ctr"/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expenditure (</a:t>
              </a:r>
              <a:r>
                <a:rPr lang="en-GB" altLang="en-US" sz="1800" b="1" i="1">
                  <a:solidFill>
                    <a:srgbClr val="003300"/>
                  </a:solidFill>
                  <a:latin typeface="Arial" panose="020B0604020202020204" pitchFamily="34" charset="0"/>
                </a:rPr>
                <a:t>X</a:t>
              </a:r>
              <a:r>
                <a:rPr lang="en-GB" altLang="en-US" sz="1800" b="1">
                  <a:solidFill>
                    <a:srgbClr val="003300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341008" name="Group 16"/>
          <p:cNvGrpSpPr>
            <a:grpSpLocks/>
          </p:cNvGrpSpPr>
          <p:nvPr/>
        </p:nvGrpSpPr>
        <p:grpSpPr bwMode="auto">
          <a:xfrm>
            <a:off x="3325813" y="3355975"/>
            <a:ext cx="3336925" cy="2693988"/>
            <a:chOff x="2084" y="2114"/>
            <a:chExt cx="2102" cy="1697"/>
          </a:xfrm>
        </p:grpSpPr>
        <p:sp>
          <p:nvSpPr>
            <p:cNvPr id="36888" name="Rectangle 17" descr="Parchment"/>
            <p:cNvSpPr>
              <a:spLocks noChangeArrowheads="1"/>
            </p:cNvSpPr>
            <p:nvPr/>
          </p:nvSpPr>
          <p:spPr bwMode="auto">
            <a:xfrm>
              <a:off x="3251" y="2285"/>
              <a:ext cx="935" cy="243"/>
            </a:xfrm>
            <a:prstGeom prst="rect">
              <a:avLst/>
            </a:prstGeom>
            <a:blipFill dpi="0" rotWithShape="0">
              <a:blip r:embed="rId4"/>
              <a:srcRect/>
              <a:tile tx="0" ty="0" sx="100000" sy="100000" flip="none" algn="tl"/>
            </a:blipFill>
            <a:ln w="19050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chemeClr val="hlink"/>
                  </a:solidFill>
                  <a:latin typeface="Arial" panose="020B0604020202020204" pitchFamily="34" charset="0"/>
                </a:rPr>
                <a:t>BANKS, etc</a:t>
              </a:r>
            </a:p>
          </p:txBody>
        </p:sp>
        <p:sp>
          <p:nvSpPr>
            <p:cNvPr id="36889" name="Arc 18"/>
            <p:cNvSpPr>
              <a:spLocks/>
            </p:cNvSpPr>
            <p:nvPr/>
          </p:nvSpPr>
          <p:spPr bwMode="auto">
            <a:xfrm>
              <a:off x="2084" y="2114"/>
              <a:ext cx="1684" cy="1697"/>
            </a:xfrm>
            <a:custGeom>
              <a:avLst/>
              <a:gdLst>
                <a:gd name="T0" fmla="*/ 1684 w 20835"/>
                <a:gd name="T1" fmla="*/ 450 h 21482"/>
                <a:gd name="T2" fmla="*/ 182 w 20835"/>
                <a:gd name="T3" fmla="*/ 1697 h 21482"/>
                <a:gd name="T4" fmla="*/ 0 w 20835"/>
                <a:gd name="T5" fmla="*/ 0 h 2148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835" h="21482" fill="none" extrusionOk="0">
                  <a:moveTo>
                    <a:pt x="20834" y="5697"/>
                  </a:moveTo>
                  <a:cubicBezTo>
                    <a:pt x="18486" y="14286"/>
                    <a:pt x="11107" y="20553"/>
                    <a:pt x="2252" y="21482"/>
                  </a:cubicBezTo>
                </a:path>
                <a:path w="20835" h="21482" stroke="0" extrusionOk="0">
                  <a:moveTo>
                    <a:pt x="20834" y="5697"/>
                  </a:moveTo>
                  <a:cubicBezTo>
                    <a:pt x="18486" y="14286"/>
                    <a:pt x="11107" y="20553"/>
                    <a:pt x="2252" y="21482"/>
                  </a:cubicBezTo>
                  <a:lnTo>
                    <a:pt x="0" y="0"/>
                  </a:lnTo>
                  <a:lnTo>
                    <a:pt x="20834" y="5697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1796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90" name="Rectangle 19"/>
            <p:cNvSpPr>
              <a:spLocks noChangeArrowheads="1"/>
            </p:cNvSpPr>
            <p:nvPr/>
          </p:nvSpPr>
          <p:spPr bwMode="auto">
            <a:xfrm>
              <a:off x="3054" y="3029"/>
              <a:ext cx="804" cy="404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Net</a:t>
              </a:r>
            </a:p>
            <a:p>
              <a:pPr algn="ctr"/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saving (</a:t>
              </a:r>
              <a:r>
                <a:rPr lang="en-GB" altLang="en-US" sz="1800" b="1" i="1">
                  <a:solidFill>
                    <a:srgbClr val="A50021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341012" name="Group 20"/>
          <p:cNvGrpSpPr>
            <a:grpSpLocks/>
          </p:cNvGrpSpPr>
          <p:nvPr/>
        </p:nvGrpSpPr>
        <p:grpSpPr bwMode="auto">
          <a:xfrm>
            <a:off x="3344863" y="3448050"/>
            <a:ext cx="4284662" cy="2673350"/>
            <a:chOff x="2107" y="2172"/>
            <a:chExt cx="2699" cy="1684"/>
          </a:xfrm>
        </p:grpSpPr>
        <p:sp>
          <p:nvSpPr>
            <p:cNvPr id="36885" name="Arc 21"/>
            <p:cNvSpPr>
              <a:spLocks/>
            </p:cNvSpPr>
            <p:nvPr/>
          </p:nvSpPr>
          <p:spPr bwMode="auto">
            <a:xfrm>
              <a:off x="2107" y="2172"/>
              <a:ext cx="2365" cy="1684"/>
            </a:xfrm>
            <a:custGeom>
              <a:avLst/>
              <a:gdLst>
                <a:gd name="T0" fmla="*/ 2365 w 20833"/>
                <a:gd name="T1" fmla="*/ 447 h 21482"/>
                <a:gd name="T2" fmla="*/ 256 w 20833"/>
                <a:gd name="T3" fmla="*/ 1684 h 21482"/>
                <a:gd name="T4" fmla="*/ 0 w 20833"/>
                <a:gd name="T5" fmla="*/ 0 h 2148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833" h="21482" fill="none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</a:path>
                <a:path w="20833" h="21482" stroke="0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  <a:lnTo>
                    <a:pt x="0" y="0"/>
                  </a:lnTo>
                  <a:lnTo>
                    <a:pt x="20832" y="5704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6" name="Rectangle 22" descr="Parchment"/>
            <p:cNvSpPr>
              <a:spLocks noChangeArrowheads="1"/>
            </p:cNvSpPr>
            <p:nvPr/>
          </p:nvSpPr>
          <p:spPr bwMode="auto">
            <a:xfrm>
              <a:off x="4289" y="2293"/>
              <a:ext cx="517" cy="243"/>
            </a:xfrm>
            <a:prstGeom prst="rect">
              <a:avLst/>
            </a:prstGeom>
            <a:blipFill dpi="0" rotWithShape="0">
              <a:blip r:embed="rId4"/>
              <a:srcRect/>
              <a:tile tx="0" ty="0" sx="100000" sy="100000" flip="none" algn="tl"/>
            </a:blipFill>
            <a:ln w="19050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chemeClr val="hlink"/>
                  </a:solidFill>
                  <a:latin typeface="Arial" panose="020B0604020202020204" pitchFamily="34" charset="0"/>
                </a:rPr>
                <a:t>GOV.</a:t>
              </a:r>
            </a:p>
          </p:txBody>
        </p:sp>
        <p:sp>
          <p:nvSpPr>
            <p:cNvPr id="36887" name="Rectangle 23"/>
            <p:cNvSpPr>
              <a:spLocks noChangeArrowheads="1"/>
            </p:cNvSpPr>
            <p:nvPr/>
          </p:nvSpPr>
          <p:spPr bwMode="auto">
            <a:xfrm>
              <a:off x="3829" y="2924"/>
              <a:ext cx="708" cy="404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Net</a:t>
              </a:r>
            </a:p>
            <a:p>
              <a:pPr algn="ctr"/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taxes (</a:t>
              </a:r>
              <a:r>
                <a:rPr lang="en-GB" altLang="en-US" sz="1800" b="1" i="1">
                  <a:solidFill>
                    <a:srgbClr val="A50021"/>
                  </a:solidFill>
                  <a:latin typeface="Arial" panose="020B0604020202020204" pitchFamily="34" charset="0"/>
                </a:rPr>
                <a:t>T</a:t>
              </a:r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grpSp>
        <p:nvGrpSpPr>
          <p:cNvPr id="341016" name="Group 24"/>
          <p:cNvGrpSpPr>
            <a:grpSpLocks/>
          </p:cNvGrpSpPr>
          <p:nvPr/>
        </p:nvGrpSpPr>
        <p:grpSpPr bwMode="auto">
          <a:xfrm>
            <a:off x="3290888" y="3429000"/>
            <a:ext cx="5845175" cy="2803525"/>
            <a:chOff x="2073" y="2160"/>
            <a:chExt cx="3682" cy="1766"/>
          </a:xfrm>
        </p:grpSpPr>
        <p:sp>
          <p:nvSpPr>
            <p:cNvPr id="36882" name="Arc 25"/>
            <p:cNvSpPr>
              <a:spLocks/>
            </p:cNvSpPr>
            <p:nvPr/>
          </p:nvSpPr>
          <p:spPr bwMode="auto">
            <a:xfrm>
              <a:off x="2073" y="2160"/>
              <a:ext cx="3195" cy="1766"/>
            </a:xfrm>
            <a:custGeom>
              <a:avLst/>
              <a:gdLst>
                <a:gd name="T0" fmla="*/ 3195 w 20833"/>
                <a:gd name="T1" fmla="*/ 469 h 21482"/>
                <a:gd name="T2" fmla="*/ 346 w 20833"/>
                <a:gd name="T3" fmla="*/ 1766 h 21482"/>
                <a:gd name="T4" fmla="*/ 0 w 20833"/>
                <a:gd name="T5" fmla="*/ 0 h 21482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0833" h="21482" fill="none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</a:path>
                <a:path w="20833" h="21482" stroke="0" extrusionOk="0">
                  <a:moveTo>
                    <a:pt x="20832" y="5704"/>
                  </a:moveTo>
                  <a:cubicBezTo>
                    <a:pt x="18482" y="14288"/>
                    <a:pt x="11107" y="20552"/>
                    <a:pt x="2255" y="21481"/>
                  </a:cubicBezTo>
                  <a:lnTo>
                    <a:pt x="0" y="0"/>
                  </a:lnTo>
                  <a:lnTo>
                    <a:pt x="20832" y="5704"/>
                  </a:lnTo>
                  <a:close/>
                </a:path>
              </a:pathLst>
            </a:custGeom>
            <a:noFill/>
            <a:ln w="38100" cap="rnd">
              <a:solidFill>
                <a:schemeClr val="accent2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83" name="Rectangle 26" descr="Parchment"/>
            <p:cNvSpPr>
              <a:spLocks noChangeArrowheads="1"/>
            </p:cNvSpPr>
            <p:nvPr/>
          </p:nvSpPr>
          <p:spPr bwMode="auto">
            <a:xfrm>
              <a:off x="4862" y="2290"/>
              <a:ext cx="893" cy="243"/>
            </a:xfrm>
            <a:prstGeom prst="rect">
              <a:avLst/>
            </a:prstGeom>
            <a:blipFill dpi="0" rotWithShape="0">
              <a:blip r:embed="rId4"/>
              <a:srcRect/>
              <a:tile tx="0" ty="0" sx="100000" sy="100000" flip="none" algn="tl"/>
            </a:blipFill>
            <a:ln w="19050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chemeClr val="hlink"/>
                  </a:solidFill>
                  <a:latin typeface="Arial" panose="020B0604020202020204" pitchFamily="34" charset="0"/>
                </a:rPr>
                <a:t>ABROAD</a:t>
              </a:r>
              <a:r>
                <a:rPr lang="en-GB" altLang="en-US" sz="1800" b="1" baseline="30000">
                  <a:solidFill>
                    <a:schemeClr val="hlink"/>
                  </a:solidFill>
                  <a:latin typeface="Arial" panose="020B0604020202020204" pitchFamily="34" charset="0"/>
                </a:rPr>
                <a:t> </a:t>
              </a:r>
            </a:p>
          </p:txBody>
        </p:sp>
        <p:sp>
          <p:nvSpPr>
            <p:cNvPr id="36884" name="Rectangle 27"/>
            <p:cNvSpPr>
              <a:spLocks noChangeArrowheads="1"/>
            </p:cNvSpPr>
            <p:nvPr/>
          </p:nvSpPr>
          <p:spPr bwMode="auto">
            <a:xfrm>
              <a:off x="4489" y="2809"/>
              <a:ext cx="1188" cy="404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chemeClr val="hlink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Import</a:t>
              </a:r>
            </a:p>
            <a:p>
              <a:pPr algn="ctr"/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expenditure (</a:t>
              </a:r>
              <a:r>
                <a:rPr lang="en-GB" altLang="en-US" sz="1800" b="1" i="1">
                  <a:solidFill>
                    <a:srgbClr val="A50021"/>
                  </a:solidFill>
                  <a:latin typeface="Arial" panose="020B0604020202020204" pitchFamily="34" charset="0"/>
                </a:rPr>
                <a:t>M</a:t>
              </a:r>
              <a:r>
                <a:rPr lang="en-GB" altLang="en-US" sz="1800" b="1">
                  <a:solidFill>
                    <a:srgbClr val="A50021"/>
                  </a:solidFill>
                  <a:latin typeface="Arial" panose="020B0604020202020204" pitchFamily="34" charset="0"/>
                </a:rPr>
                <a:t>)</a:t>
              </a:r>
            </a:p>
          </p:txBody>
        </p:sp>
      </p:grpSp>
      <p:sp>
        <p:nvSpPr>
          <p:cNvPr id="36877" name="Rectangle 28"/>
          <p:cNvSpPr>
            <a:spLocks noChangeArrowheads="1"/>
          </p:cNvSpPr>
          <p:nvPr/>
        </p:nvSpPr>
        <p:spPr bwMode="auto">
          <a:xfrm>
            <a:off x="4343400" y="95250"/>
            <a:ext cx="4791075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The circular flow of income</a:t>
            </a:r>
          </a:p>
        </p:txBody>
      </p:sp>
      <p:sp>
        <p:nvSpPr>
          <p:cNvPr id="341021" name="Rectangle 29" descr="Parchment"/>
          <p:cNvSpPr>
            <a:spLocks noChangeArrowheads="1"/>
          </p:cNvSpPr>
          <p:nvPr/>
        </p:nvSpPr>
        <p:spPr bwMode="auto">
          <a:xfrm>
            <a:off x="6521450" y="5738813"/>
            <a:ext cx="2154238" cy="415925"/>
          </a:xfrm>
          <a:prstGeom prst="rect">
            <a:avLst/>
          </a:prstGeom>
          <a:blipFill dpi="0" rotWithShape="0">
            <a:blip r:embed="rId4"/>
            <a:srcRect/>
            <a:tile tx="0" ty="0" sx="100000" sy="100000" flip="none" algn="tl"/>
          </a:blipFill>
          <a:ln w="19050">
            <a:solidFill>
              <a:schemeClr val="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000" b="1">
                <a:solidFill>
                  <a:schemeClr val="accent2"/>
                </a:solidFill>
                <a:latin typeface="Arial" panose="020B0604020202020204" pitchFamily="34" charset="0"/>
              </a:rPr>
              <a:t>WITHDRAWALS</a:t>
            </a:r>
          </a:p>
        </p:txBody>
      </p:sp>
      <p:sp>
        <p:nvSpPr>
          <p:cNvPr id="341022" name="Rectangle 30" descr="Parchment"/>
          <p:cNvSpPr>
            <a:spLocks noChangeArrowheads="1"/>
          </p:cNvSpPr>
          <p:nvPr/>
        </p:nvSpPr>
        <p:spPr bwMode="auto">
          <a:xfrm>
            <a:off x="6688138" y="1303338"/>
            <a:ext cx="1728787" cy="415925"/>
          </a:xfrm>
          <a:prstGeom prst="rect">
            <a:avLst/>
          </a:prstGeom>
          <a:blipFill dpi="0" rotWithShape="0">
            <a:blip r:embed="rId4"/>
            <a:srcRect/>
            <a:tile tx="0" ty="0" sx="100000" sy="100000" flip="none" algn="tl"/>
          </a:blipFill>
          <a:ln w="19050">
            <a:solidFill>
              <a:schemeClr val="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INJECTIONS</a:t>
            </a:r>
          </a:p>
        </p:txBody>
      </p:sp>
      <p:graphicFrame>
        <p:nvGraphicFramePr>
          <p:cNvPr id="36880" name="Object 31"/>
          <p:cNvGraphicFramePr>
            <a:graphicFrameLocks noChangeAspect="1"/>
          </p:cNvGraphicFramePr>
          <p:nvPr/>
        </p:nvGraphicFramePr>
        <p:xfrm>
          <a:off x="1236663" y="293688"/>
          <a:ext cx="2449512" cy="186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45" name="Clip" r:id="rId5" imgW="5905500" imgH="3697288" progId="MS_ClipArt_Gallery.2">
                  <p:embed/>
                </p:oleObj>
              </mc:Choice>
              <mc:Fallback>
                <p:oleObj name="Clip" r:id="rId5" imgW="5905500" imgH="3697288" progId="MS_ClipArt_Gallery.2">
                  <p:embed/>
                  <p:pic>
                    <p:nvPicPr>
                      <p:cNvPr id="0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36663" y="293688"/>
                        <a:ext cx="2449512" cy="1865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6881" name="Object 32"/>
          <p:cNvGraphicFramePr>
            <a:graphicFrameLocks noChangeAspect="1"/>
          </p:cNvGraphicFramePr>
          <p:nvPr/>
        </p:nvGraphicFramePr>
        <p:xfrm>
          <a:off x="1585913" y="4730750"/>
          <a:ext cx="2428875" cy="212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946" name="Clip" r:id="rId7" imgW="1108253" imgH="1632204" progId="MS_ClipArt_Gallery.2">
                  <p:embed/>
                </p:oleObj>
              </mc:Choice>
              <mc:Fallback>
                <p:oleObj name="Clip" r:id="rId7" imgW="1108253" imgH="1632204" progId="MS_ClipArt_Gallery.2">
                  <p:embed/>
                  <p:pic>
                    <p:nvPicPr>
                      <p:cNvPr id="0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1585913" y="4730750"/>
                        <a:ext cx="2428875" cy="212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40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41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1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41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410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1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1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1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41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1021" grpId="0" animBg="1" autoUpdateAnimBg="0"/>
      <p:bldP spid="341022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circular flow of income</a:t>
            </a:r>
          </a:p>
        </p:txBody>
      </p:sp>
      <p:sp>
        <p:nvSpPr>
          <p:cNvPr id="343043" name="Rectangle 3"/>
          <p:cNvSpPr>
            <a:spLocks noGrp="1"/>
          </p:cNvSpPr>
          <p:nvPr>
            <p:ph type="body" idx="1"/>
          </p:nvPr>
        </p:nvSpPr>
        <p:spPr>
          <a:xfrm>
            <a:off x="301625" y="1558925"/>
            <a:ext cx="8534400" cy="4854575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relationship between injections and withdrawals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links between them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planned injections may not equal planned withdrawals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Equilibrium in the circular flow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circular flow and the four macroeconomic objectives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3" grpId="0" build="p" bldLvl="2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</a:t>
            </a:r>
            <a:r>
              <a:rPr lang="en-GB" altLang="en-US" noProof="1" smtClean="0"/>
              <a:t>he circular flow of income</a:t>
            </a:r>
          </a:p>
        </p:txBody>
      </p:sp>
      <p:sp>
        <p:nvSpPr>
          <p:cNvPr id="343043" name="Rectangle 3"/>
          <p:cNvSpPr>
            <a:spLocks noGrp="1"/>
          </p:cNvSpPr>
          <p:nvPr>
            <p:ph type="body" idx="1"/>
          </p:nvPr>
        </p:nvSpPr>
        <p:spPr>
          <a:xfrm>
            <a:off x="301625" y="1558925"/>
            <a:ext cx="8534400" cy="4854575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circular flow and the four macroeconomic objectives, the rise in aggregate demand will (for example, injections exceeds withdrawals, the level of expenditure will rise): 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There will be economic </a:t>
            </a:r>
            <a:r>
              <a:rPr lang="en-GB" altLang="en-US" noProof="1" smtClean="0"/>
              <a:t>growth.</a:t>
            </a:r>
            <a:endParaRPr lang="en-GB" altLang="en-US" noProof="1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Unemployment </a:t>
            </a:r>
            <a:r>
              <a:rPr lang="en-GB" altLang="en-US" noProof="1"/>
              <a:t>will </a:t>
            </a:r>
            <a:r>
              <a:rPr lang="en-GB" altLang="en-US" noProof="1" smtClean="0"/>
              <a:t>fall.</a:t>
            </a:r>
            <a:endParaRPr lang="en-GB" altLang="en-US" noProof="1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Inflation </a:t>
            </a:r>
            <a:r>
              <a:rPr lang="en-GB" altLang="en-US" noProof="1"/>
              <a:t>will tend to rise. </a:t>
            </a:r>
            <a:endParaRPr lang="en-GB" altLang="en-US" noProof="1" smtClean="0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</a:t>
            </a:r>
            <a:r>
              <a:rPr lang="en-GB" altLang="en-US" noProof="1"/>
              <a:t>exports and imports part of the balance of </a:t>
            </a:r>
            <a:r>
              <a:rPr lang="en-GB" altLang="en-US" noProof="1" smtClean="0"/>
              <a:t>payments will </a:t>
            </a:r>
            <a:r>
              <a:rPr lang="en-GB" altLang="en-US" noProof="1"/>
              <a:t>tend to deteriorate.</a:t>
            </a:r>
            <a:endParaRPr lang="en-GB" altLang="en-US" noProof="1" smtClean="0"/>
          </a:p>
        </p:txBody>
      </p:sp>
    </p:spTree>
    <p:extLst>
      <p:ext uri="{BB962C8B-B14F-4D97-AF65-F5344CB8AC3E}">
        <p14:creationId xmlns:p14="http://schemas.microsoft.com/office/powerpoint/2010/main" val="1578373997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3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3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3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3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43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3" grpId="0" build="p" bldLvl="2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The National Economy</a:t>
            </a:r>
          </a:p>
        </p:txBody>
      </p:sp>
      <p:sp>
        <p:nvSpPr>
          <p:cNvPr id="34509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smtClean="0"/>
              <a:t>Measuring National Income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5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5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091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</a:t>
            </a:r>
            <a:r>
              <a:rPr lang="en-GB" altLang="en-US" noProof="1" smtClean="0"/>
              <a:t>easuring national income</a:t>
            </a:r>
          </a:p>
        </p:txBody>
      </p:sp>
      <p:sp>
        <p:nvSpPr>
          <p:cNvPr id="34713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70000"/>
              </a:lnSpc>
            </a:pPr>
            <a:r>
              <a:rPr lang="en-GB" altLang="en-US" noProof="1" smtClean="0"/>
              <a:t>The three ways of measuring GDP</a:t>
            </a:r>
          </a:p>
          <a:p>
            <a:pPr lvl="1">
              <a:lnSpc>
                <a:spcPct val="170000"/>
              </a:lnSpc>
            </a:pPr>
            <a:r>
              <a:rPr lang="en-GB" altLang="en-US" noProof="1" smtClean="0"/>
              <a:t>the product method</a:t>
            </a:r>
          </a:p>
          <a:p>
            <a:pPr lvl="1">
              <a:lnSpc>
                <a:spcPct val="170000"/>
              </a:lnSpc>
            </a:pPr>
            <a:r>
              <a:rPr lang="en-GB" altLang="en-US" noProof="1" smtClean="0"/>
              <a:t>the income method</a:t>
            </a:r>
          </a:p>
          <a:p>
            <a:pPr lvl="1">
              <a:lnSpc>
                <a:spcPct val="170000"/>
              </a:lnSpc>
            </a:pPr>
            <a:r>
              <a:rPr lang="en-GB" altLang="en-US" noProof="1" smtClean="0"/>
              <a:t>the expenditure method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7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47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47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471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47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7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47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71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139" grpId="0" build="p" bldLvl="3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30163" y="95250"/>
            <a:ext cx="9104312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b="1">
                <a:solidFill>
                  <a:srgbClr val="1E495C"/>
                </a:solidFill>
                <a:latin typeface="Arial" panose="020B0604020202020204" pitchFamily="34" charset="0"/>
              </a:rPr>
              <a:t>The circular flow of national income and expenditure</a:t>
            </a:r>
          </a:p>
        </p:txBody>
      </p:sp>
      <p:graphicFrame>
        <p:nvGraphicFramePr>
          <p:cNvPr id="45060" name="Object 4"/>
          <p:cNvGraphicFramePr>
            <a:graphicFrameLocks noChangeAspect="1"/>
          </p:cNvGraphicFramePr>
          <p:nvPr/>
        </p:nvGraphicFramePr>
        <p:xfrm>
          <a:off x="2963863" y="1211263"/>
          <a:ext cx="2449512" cy="186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10" name="Clip" r:id="rId4" imgW="5905500" imgH="3697288" progId="MS_ClipArt_Gallery.2">
                  <p:embed/>
                </p:oleObj>
              </mc:Choice>
              <mc:Fallback>
                <p:oleObj name="Clip" r:id="rId4" imgW="5905500" imgH="3697288" progId="MS_ClipArt_Gallery.2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63863" y="1211263"/>
                        <a:ext cx="2449512" cy="1865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5061" name="Object 5"/>
          <p:cNvGraphicFramePr>
            <a:graphicFrameLocks noChangeAspect="1"/>
          </p:cNvGraphicFramePr>
          <p:nvPr/>
        </p:nvGraphicFramePr>
        <p:xfrm>
          <a:off x="3332163" y="4730750"/>
          <a:ext cx="2428875" cy="212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111" name="Clip" r:id="rId6" imgW="1108253" imgH="1632204" progId="MS_ClipArt_Gallery.2">
                  <p:embed/>
                </p:oleObj>
              </mc:Choice>
              <mc:Fallback>
                <p:oleObj name="Clip" r:id="rId6" imgW="1108253" imgH="1632204" progId="MS_ClipArt_Gallery.2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3332163" y="4730750"/>
                        <a:ext cx="2428875" cy="212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30163" y="95250"/>
            <a:ext cx="9104312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b="1">
                <a:solidFill>
                  <a:srgbClr val="1E495C"/>
                </a:solidFill>
                <a:latin typeface="Arial" panose="020B0604020202020204" pitchFamily="34" charset="0"/>
              </a:rPr>
              <a:t>The circular flow of national income and expenditure</a:t>
            </a:r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3089275" y="731838"/>
            <a:ext cx="2247900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folHlink"/>
                </a:solidFill>
                <a:latin typeface="Arial" panose="020B0604020202020204" pitchFamily="34" charset="0"/>
              </a:rPr>
              <a:t>(1) Production</a:t>
            </a:r>
          </a:p>
        </p:txBody>
      </p:sp>
      <p:sp>
        <p:nvSpPr>
          <p:cNvPr id="351237" name="Arc 5"/>
          <p:cNvSpPr>
            <a:spLocks/>
          </p:cNvSpPr>
          <p:nvPr/>
        </p:nvSpPr>
        <p:spPr bwMode="auto">
          <a:xfrm>
            <a:off x="1881188" y="2771775"/>
            <a:ext cx="1428750" cy="3589338"/>
          </a:xfrm>
          <a:custGeom>
            <a:avLst/>
            <a:gdLst>
              <a:gd name="T0" fmla="*/ 1414463 w 21600"/>
              <a:gd name="T1" fmla="*/ 3589338 h 43109"/>
              <a:gd name="T2" fmla="*/ 1298641 w 21600"/>
              <a:gd name="T3" fmla="*/ 0 h 43109"/>
              <a:gd name="T4" fmla="*/ 1428750 w 21600"/>
              <a:gd name="T5" fmla="*/ 1790964 h 43109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43109" fill="none" extrusionOk="0">
                <a:moveTo>
                  <a:pt x="21384" y="43108"/>
                </a:moveTo>
                <a:cubicBezTo>
                  <a:pt x="9539" y="42990"/>
                  <a:pt x="0" y="33355"/>
                  <a:pt x="0" y="21510"/>
                </a:cubicBezTo>
                <a:cubicBezTo>
                  <a:pt x="-1" y="10342"/>
                  <a:pt x="8512" y="1016"/>
                  <a:pt x="19632" y="-1"/>
                </a:cubicBezTo>
              </a:path>
              <a:path w="21600" h="43109" stroke="0" extrusionOk="0">
                <a:moveTo>
                  <a:pt x="21384" y="43108"/>
                </a:moveTo>
                <a:cubicBezTo>
                  <a:pt x="9539" y="42990"/>
                  <a:pt x="0" y="33355"/>
                  <a:pt x="0" y="21510"/>
                </a:cubicBezTo>
                <a:cubicBezTo>
                  <a:pt x="-1" y="10342"/>
                  <a:pt x="8512" y="1016"/>
                  <a:pt x="19632" y="-1"/>
                </a:cubicBezTo>
                <a:lnTo>
                  <a:pt x="21600" y="21510"/>
                </a:lnTo>
                <a:lnTo>
                  <a:pt x="21384" y="4310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38" name="Rectangle 6"/>
          <p:cNvSpPr>
            <a:spLocks noChangeArrowheads="1"/>
          </p:cNvSpPr>
          <p:nvPr/>
        </p:nvSpPr>
        <p:spPr bwMode="auto">
          <a:xfrm>
            <a:off x="0" y="3987800"/>
            <a:ext cx="1878013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accent1"/>
                </a:solidFill>
                <a:latin typeface="Arial" panose="020B0604020202020204" pitchFamily="34" charset="0"/>
              </a:rPr>
              <a:t>(2) Incomes</a:t>
            </a:r>
          </a:p>
        </p:txBody>
      </p:sp>
      <p:sp>
        <p:nvSpPr>
          <p:cNvPr id="351239" name="Arc 7"/>
          <p:cNvSpPr>
            <a:spLocks/>
          </p:cNvSpPr>
          <p:nvPr/>
        </p:nvSpPr>
        <p:spPr bwMode="auto">
          <a:xfrm>
            <a:off x="5102225" y="2754313"/>
            <a:ext cx="1679575" cy="3632200"/>
          </a:xfrm>
          <a:custGeom>
            <a:avLst/>
            <a:gdLst>
              <a:gd name="T0" fmla="*/ 203104 w 21600"/>
              <a:gd name="T1" fmla="*/ 0 h 42817"/>
              <a:gd name="T2" fmla="*/ 241517 w 21600"/>
              <a:gd name="T3" fmla="*/ 3632200 h 42817"/>
              <a:gd name="T4" fmla="*/ 0 w 21600"/>
              <a:gd name="T5" fmla="*/ 1818857 h 42817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42817" fill="none" extrusionOk="0">
                <a:moveTo>
                  <a:pt x="2612" y="-1"/>
                </a:moveTo>
                <a:cubicBezTo>
                  <a:pt x="13451" y="1319"/>
                  <a:pt x="21600" y="10521"/>
                  <a:pt x="21600" y="21441"/>
                </a:cubicBezTo>
                <a:cubicBezTo>
                  <a:pt x="21600" y="32170"/>
                  <a:pt x="13724" y="41273"/>
                  <a:pt x="3105" y="42816"/>
                </a:cubicBezTo>
              </a:path>
              <a:path w="21600" h="42817" stroke="0" extrusionOk="0">
                <a:moveTo>
                  <a:pt x="2612" y="-1"/>
                </a:moveTo>
                <a:cubicBezTo>
                  <a:pt x="13451" y="1319"/>
                  <a:pt x="21600" y="10521"/>
                  <a:pt x="21600" y="21441"/>
                </a:cubicBezTo>
                <a:cubicBezTo>
                  <a:pt x="21600" y="32170"/>
                  <a:pt x="13724" y="41273"/>
                  <a:pt x="3105" y="42816"/>
                </a:cubicBezTo>
                <a:lnTo>
                  <a:pt x="0" y="21441"/>
                </a:lnTo>
                <a:lnTo>
                  <a:pt x="2612" y="-1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51240" name="Rectangle 8"/>
          <p:cNvSpPr>
            <a:spLocks noChangeArrowheads="1"/>
          </p:cNvSpPr>
          <p:nvPr/>
        </p:nvSpPr>
        <p:spPr bwMode="auto">
          <a:xfrm>
            <a:off x="6738938" y="3989388"/>
            <a:ext cx="2401887" cy="457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 b="1">
                <a:solidFill>
                  <a:schemeClr val="accent2"/>
                </a:solidFill>
                <a:latin typeface="Arial" panose="020B0604020202020204" pitchFamily="34" charset="0"/>
              </a:rPr>
              <a:t>(3) Expenditure</a:t>
            </a:r>
          </a:p>
        </p:txBody>
      </p:sp>
      <p:graphicFrame>
        <p:nvGraphicFramePr>
          <p:cNvPr id="47113" name="Object 9"/>
          <p:cNvGraphicFramePr>
            <a:graphicFrameLocks noChangeAspect="1"/>
          </p:cNvGraphicFramePr>
          <p:nvPr/>
        </p:nvGraphicFramePr>
        <p:xfrm>
          <a:off x="2963863" y="1211263"/>
          <a:ext cx="2449512" cy="1865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63" name="Clip" r:id="rId4" imgW="5905500" imgH="3697288" progId="MS_ClipArt_Gallery.2">
                  <p:embed/>
                </p:oleObj>
              </mc:Choice>
              <mc:Fallback>
                <p:oleObj name="Clip" r:id="rId4" imgW="5905500" imgH="3697288" progId="MS_ClipArt_Gallery.2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63863" y="1211263"/>
                        <a:ext cx="2449512" cy="1865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7114" name="Object 10"/>
          <p:cNvGraphicFramePr>
            <a:graphicFrameLocks noChangeAspect="1"/>
          </p:cNvGraphicFramePr>
          <p:nvPr/>
        </p:nvGraphicFramePr>
        <p:xfrm>
          <a:off x="3332163" y="4730750"/>
          <a:ext cx="2428875" cy="212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64" name="Clip" r:id="rId6" imgW="1108253" imgH="1632204" progId="MS_ClipArt_Gallery.2">
                  <p:embed/>
                </p:oleObj>
              </mc:Choice>
              <mc:Fallback>
                <p:oleObj name="Clip" r:id="rId6" imgW="1108253" imgH="1632204" progId="MS_ClipArt_Gallery.2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7588" r="3009" b="17120"/>
                      <a:stretch>
                        <a:fillRect/>
                      </a:stretch>
                    </p:blipFill>
                    <p:spPr bwMode="auto">
                      <a:xfrm>
                        <a:off x="3332163" y="4730750"/>
                        <a:ext cx="2428875" cy="212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51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12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12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51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51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51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1237" grpId="0" animBg="1"/>
      <p:bldP spid="351238" grpId="0" autoUpdateAnimBg="0"/>
      <p:bldP spid="351239" grpId="0" animBg="1"/>
      <p:bldP spid="351240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</a:t>
            </a:r>
            <a:r>
              <a:rPr lang="en-GB" altLang="en-US" noProof="1" smtClean="0"/>
              <a:t>easuring national income</a:t>
            </a:r>
          </a:p>
        </p:txBody>
      </p:sp>
      <p:sp>
        <p:nvSpPr>
          <p:cNvPr id="375811" name="Rectangle 3"/>
          <p:cNvSpPr>
            <a:spLocks noGrp="1"/>
          </p:cNvSpPr>
          <p:nvPr>
            <p:ph type="body" idx="1"/>
          </p:nvPr>
        </p:nvSpPr>
        <p:spPr>
          <a:xfrm>
            <a:off x="298450" y="1405466"/>
            <a:ext cx="8534400" cy="4889500"/>
          </a:xfrm>
        </p:spPr>
        <p:txBody>
          <a:bodyPr/>
          <a:lstStyle/>
          <a:p>
            <a:pPr>
              <a:lnSpc>
                <a:spcPct val="170000"/>
              </a:lnSpc>
            </a:pPr>
            <a:r>
              <a:rPr lang="en-GB" altLang="en-US" noProof="1" smtClean="0"/>
              <a:t>The expenditure method</a:t>
            </a:r>
          </a:p>
          <a:p>
            <a:pPr lvl="1">
              <a:lnSpc>
                <a:spcPct val="170000"/>
              </a:lnSpc>
            </a:pPr>
            <a:r>
              <a:rPr lang="en-GB" altLang="en-US" noProof="1" smtClean="0"/>
              <a:t> </a:t>
            </a:r>
            <a:r>
              <a:rPr lang="en-GB" altLang="en-US" i="1" noProof="1" smtClean="0"/>
              <a:t>C + G + I + X – M</a:t>
            </a:r>
          </a:p>
          <a:p>
            <a:pPr lvl="1">
              <a:lnSpc>
                <a:spcPct val="170000"/>
              </a:lnSpc>
            </a:pPr>
            <a:r>
              <a:rPr lang="en-GB" altLang="en-US" noProof="1" smtClean="0"/>
              <a:t> GDP </a:t>
            </a:r>
            <a:r>
              <a:rPr lang="en-GB" altLang="en-US" noProof="1"/>
              <a:t>is essentially an indicator of a nation’s </a:t>
            </a:r>
            <a:r>
              <a:rPr lang="en-GB" altLang="en-US" noProof="1" smtClean="0"/>
              <a:t>production</a:t>
            </a:r>
          </a:p>
          <a:p>
            <a:pPr>
              <a:lnSpc>
                <a:spcPct val="170000"/>
              </a:lnSpc>
            </a:pPr>
            <a:r>
              <a:rPr lang="en-GB" altLang="en-US" noProof="1" smtClean="0"/>
              <a:t>Gross national income (GNY)</a:t>
            </a:r>
          </a:p>
          <a:p>
            <a:pPr>
              <a:lnSpc>
                <a:spcPct val="170000"/>
              </a:lnSpc>
            </a:pPr>
            <a:r>
              <a:rPr lang="en-GB" altLang="en-US" noProof="1" smtClean="0"/>
              <a:t>Net national income (NNY)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5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5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75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75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75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5811" grpId="0" build="p" bldLvl="3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171450" y="669925"/>
            <a:ext cx="8805863" cy="6070600"/>
          </a:xfrm>
          <a:prstGeom prst="rect">
            <a:avLst/>
          </a:prstGeom>
          <a:solidFill>
            <a:schemeClr val="tx1"/>
          </a:solidFill>
          <a:ln w="19050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443" name="Rectangle 3"/>
          <p:cNvSpPr>
            <a:spLocks noChangeArrowheads="1"/>
          </p:cNvSpPr>
          <p:nvPr/>
        </p:nvSpPr>
        <p:spPr bwMode="auto">
          <a:xfrm>
            <a:off x="153988" y="685800"/>
            <a:ext cx="8990012" cy="605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b="1" u="sng">
                <a:solidFill>
                  <a:schemeClr val="bg2"/>
                </a:solidFill>
                <a:latin typeface="Arial" panose="020B0604020202020204" pitchFamily="34" charset="0"/>
              </a:rPr>
              <a:t>£ million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Consumption expenditure of households and NPISH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1 028 756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Government final consumption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G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340 912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Gross capital formation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231 033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Exports of goods and services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X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492 810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chemeClr val="bg2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 Imports of goods and services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M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–526 711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Statistical discrepancy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–4 538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400" b="1">
                <a:solidFill>
                  <a:srgbClr val="660066"/>
                </a:solidFill>
                <a:latin typeface="Arial" panose="020B0604020202020204" pitchFamily="34" charset="0"/>
              </a:rPr>
              <a:t>Gross domestic product (GDP) (at market prices)	 </a:t>
            </a:r>
            <a:r>
              <a:rPr lang="en-GB" altLang="en-US" sz="240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1 562 263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rgbClr val="0000FF"/>
                </a:solidFill>
                <a:latin typeface="Arial" panose="020B0604020202020204" pitchFamily="34" charset="0"/>
              </a:rPr>
              <a:t>plus</a:t>
            </a:r>
            <a:r>
              <a:rPr lang="en-GB" altLang="en-US" sz="2000"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Net  income from abroad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–4 760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55000"/>
              </a:spcBef>
            </a:pPr>
            <a:r>
              <a:rPr lang="en-GB" altLang="en-US" sz="2400" b="1">
                <a:solidFill>
                  <a:srgbClr val="CC0000"/>
                </a:solidFill>
                <a:latin typeface="Arial" panose="020B0604020202020204" pitchFamily="34" charset="0"/>
              </a:rPr>
              <a:t>Gross national income (GNY)	</a:t>
            </a:r>
            <a:r>
              <a:rPr lang="en-GB" altLang="en-US" sz="2400" b="1">
                <a:solidFill>
                  <a:srgbClr val="CC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1 557 503</a:t>
            </a:r>
            <a:endParaRPr lang="en-GB" altLang="en-US" sz="2400" b="1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rgbClr val="0000FF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Capital consumption (depreciation)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176 050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400" b="1">
                <a:solidFill>
                  <a:srgbClr val="006600"/>
                </a:solidFill>
                <a:latin typeface="Arial" panose="020B0604020202020204" pitchFamily="34" charset="0"/>
              </a:rPr>
              <a:t>Net national income (NNY)	</a:t>
            </a:r>
            <a:r>
              <a:rPr lang="en-GB" altLang="en-US" sz="2400" b="1">
                <a:solidFill>
                  <a:srgbClr val="0066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1 381 453</a:t>
            </a:r>
          </a:p>
        </p:txBody>
      </p:sp>
      <p:sp>
        <p:nvSpPr>
          <p:cNvPr id="61444" name="Line 4"/>
          <p:cNvSpPr>
            <a:spLocks noChangeShapeType="1"/>
          </p:cNvSpPr>
          <p:nvPr/>
        </p:nvSpPr>
        <p:spPr bwMode="auto">
          <a:xfrm flipH="1">
            <a:off x="7491413" y="4037013"/>
            <a:ext cx="1371600" cy="1587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Line 5"/>
          <p:cNvSpPr>
            <a:spLocks noChangeShapeType="1"/>
          </p:cNvSpPr>
          <p:nvPr/>
        </p:nvSpPr>
        <p:spPr bwMode="auto">
          <a:xfrm flipH="1">
            <a:off x="7491413" y="51054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6" name="Line 6"/>
          <p:cNvSpPr>
            <a:spLocks noChangeShapeType="1"/>
          </p:cNvSpPr>
          <p:nvPr/>
        </p:nvSpPr>
        <p:spPr bwMode="auto">
          <a:xfrm flipH="1">
            <a:off x="7491413" y="61722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0" y="63500"/>
            <a:ext cx="9144000" cy="4889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600" b="1">
                <a:solidFill>
                  <a:srgbClr val="660066"/>
                </a:solidFill>
                <a:latin typeface="Arial" panose="020B0604020202020204" pitchFamily="34" charset="0"/>
              </a:rPr>
              <a:t>UK GDP by category of expenditure, GNY and NNY: 2012</a:t>
            </a:r>
          </a:p>
        </p:txBody>
      </p:sp>
      <p:sp>
        <p:nvSpPr>
          <p:cNvPr id="61448" name="Rectangle 8"/>
          <p:cNvSpPr>
            <a:spLocks noChangeArrowheads="1"/>
          </p:cNvSpPr>
          <p:nvPr/>
        </p:nvSpPr>
        <p:spPr bwMode="auto">
          <a:xfrm>
            <a:off x="225425" y="4579938"/>
            <a:ext cx="8666163" cy="2125662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449" name="Rectangle 9"/>
          <p:cNvSpPr>
            <a:spLocks noChangeArrowheads="1"/>
          </p:cNvSpPr>
          <p:nvPr/>
        </p:nvSpPr>
        <p:spPr bwMode="auto">
          <a:xfrm>
            <a:off x="7375525" y="1071563"/>
            <a:ext cx="1533525" cy="38925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ChangeArrowheads="1"/>
          </p:cNvSpPr>
          <p:nvPr/>
        </p:nvSpPr>
        <p:spPr bwMode="auto">
          <a:xfrm>
            <a:off x="171450" y="669925"/>
            <a:ext cx="8805863" cy="6070600"/>
          </a:xfrm>
          <a:prstGeom prst="rect">
            <a:avLst/>
          </a:prstGeom>
          <a:solidFill>
            <a:schemeClr val="tx1"/>
          </a:solidFill>
          <a:ln w="19050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3491" name="Rectangle 3"/>
          <p:cNvSpPr>
            <a:spLocks noChangeArrowheads="1"/>
          </p:cNvSpPr>
          <p:nvPr/>
        </p:nvSpPr>
        <p:spPr bwMode="auto">
          <a:xfrm>
            <a:off x="153988" y="685800"/>
            <a:ext cx="8990012" cy="605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b="1" u="sng">
                <a:solidFill>
                  <a:schemeClr val="bg2"/>
                </a:solidFill>
                <a:latin typeface="Arial" panose="020B0604020202020204" pitchFamily="34" charset="0"/>
              </a:rPr>
              <a:t>£ million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Consumption expenditure of households and NPISH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1 028 756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Government final consumption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G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340 912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Gross capital formation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231 033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Exports of goods and services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X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492 810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chemeClr val="bg2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 Imports of goods and services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M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–526 711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Statistical discrepancy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–4 538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400" b="1">
                <a:solidFill>
                  <a:srgbClr val="660066"/>
                </a:solidFill>
                <a:latin typeface="Arial" panose="020B0604020202020204" pitchFamily="34" charset="0"/>
              </a:rPr>
              <a:t>Gross domestic product (GDP) (at market prices)	 </a:t>
            </a:r>
            <a:r>
              <a:rPr lang="en-GB" altLang="en-US" sz="240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1 562 263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rgbClr val="0000FF"/>
                </a:solidFill>
                <a:latin typeface="Arial" panose="020B0604020202020204" pitchFamily="34" charset="0"/>
              </a:rPr>
              <a:t>plus</a:t>
            </a:r>
            <a:r>
              <a:rPr lang="en-GB" altLang="en-US" sz="2000"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Net  income from abroad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–4 760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55000"/>
              </a:spcBef>
            </a:pPr>
            <a:r>
              <a:rPr lang="en-GB" altLang="en-US" sz="2400" b="1">
                <a:solidFill>
                  <a:srgbClr val="CC0000"/>
                </a:solidFill>
                <a:latin typeface="Arial" panose="020B0604020202020204" pitchFamily="34" charset="0"/>
              </a:rPr>
              <a:t>Gross national income (GNY)	</a:t>
            </a:r>
            <a:r>
              <a:rPr lang="en-GB" altLang="en-US" sz="2400" b="1">
                <a:solidFill>
                  <a:srgbClr val="CC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1 557 503</a:t>
            </a:r>
            <a:endParaRPr lang="en-GB" altLang="en-US" sz="2400" b="1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rgbClr val="0000FF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Capital consumption (depreciation)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176 050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400" b="1">
                <a:solidFill>
                  <a:srgbClr val="006600"/>
                </a:solidFill>
                <a:latin typeface="Arial" panose="020B0604020202020204" pitchFamily="34" charset="0"/>
              </a:rPr>
              <a:t>Net national income (NNY)	</a:t>
            </a:r>
            <a:r>
              <a:rPr lang="en-GB" altLang="en-US" sz="2400" b="1">
                <a:solidFill>
                  <a:srgbClr val="0066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1 381 453</a:t>
            </a:r>
          </a:p>
        </p:txBody>
      </p:sp>
      <p:sp>
        <p:nvSpPr>
          <p:cNvPr id="63492" name="Line 4"/>
          <p:cNvSpPr>
            <a:spLocks noChangeShapeType="1"/>
          </p:cNvSpPr>
          <p:nvPr/>
        </p:nvSpPr>
        <p:spPr bwMode="auto">
          <a:xfrm flipH="1">
            <a:off x="7491413" y="4037013"/>
            <a:ext cx="1371600" cy="1587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 flipH="1">
            <a:off x="7491413" y="51054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Line 6"/>
          <p:cNvSpPr>
            <a:spLocks noChangeShapeType="1"/>
          </p:cNvSpPr>
          <p:nvPr/>
        </p:nvSpPr>
        <p:spPr bwMode="auto">
          <a:xfrm flipH="1">
            <a:off x="7491413" y="61722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0" y="63500"/>
            <a:ext cx="9144000" cy="4889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600" b="1">
                <a:solidFill>
                  <a:srgbClr val="660066"/>
                </a:solidFill>
                <a:latin typeface="Arial" panose="020B0604020202020204" pitchFamily="34" charset="0"/>
              </a:rPr>
              <a:t>UK GDP by category of expenditure, GNY and NNY: 2012</a:t>
            </a:r>
          </a:p>
        </p:txBody>
      </p:sp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225425" y="4579938"/>
            <a:ext cx="8666163" cy="2125662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ChangeArrowheads="1"/>
          </p:cNvSpPr>
          <p:nvPr/>
        </p:nvSpPr>
        <p:spPr bwMode="auto">
          <a:xfrm>
            <a:off x="171450" y="669925"/>
            <a:ext cx="8805863" cy="6070600"/>
          </a:xfrm>
          <a:prstGeom prst="rect">
            <a:avLst/>
          </a:prstGeom>
          <a:solidFill>
            <a:schemeClr val="tx1"/>
          </a:solidFill>
          <a:ln w="19050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153988" y="685800"/>
            <a:ext cx="8990012" cy="605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b="1" u="sng">
                <a:solidFill>
                  <a:schemeClr val="bg2"/>
                </a:solidFill>
                <a:latin typeface="Arial" panose="020B0604020202020204" pitchFamily="34" charset="0"/>
              </a:rPr>
              <a:t>£ million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Consumption expenditure of households and NPISH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1 028 756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Government final consumption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G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340 912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Gross capital formation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231 033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Exports of goods and services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X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492 810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chemeClr val="bg2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 Imports of goods and services 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>
                <a:solidFill>
                  <a:srgbClr val="0000FF"/>
                </a:solidFill>
                <a:latin typeface="Arial" panose="020B0604020202020204" pitchFamily="34" charset="0"/>
              </a:rPr>
              <a:t>M</a:t>
            </a:r>
            <a:r>
              <a:rPr lang="en-GB" altLang="en-US" sz="200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–526 711</a:t>
            </a:r>
            <a:endParaRPr lang="en-GB" altLang="en-US" sz="200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Statistical discrepancy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–4 538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400" b="1">
                <a:solidFill>
                  <a:srgbClr val="660066"/>
                </a:solidFill>
                <a:latin typeface="Arial" panose="020B0604020202020204" pitchFamily="34" charset="0"/>
              </a:rPr>
              <a:t>Gross domestic product (GDP) (at market prices)	 </a:t>
            </a:r>
            <a:r>
              <a:rPr lang="en-GB" altLang="en-US" sz="2400" b="1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1 562 263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rgbClr val="0000FF"/>
                </a:solidFill>
                <a:latin typeface="Arial" panose="020B0604020202020204" pitchFamily="34" charset="0"/>
              </a:rPr>
              <a:t>plus</a:t>
            </a:r>
            <a:r>
              <a:rPr lang="en-GB" altLang="en-US" sz="2000"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Net  income from abroad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–4 760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55000"/>
              </a:spcBef>
            </a:pPr>
            <a:r>
              <a:rPr lang="en-GB" altLang="en-US" sz="2400" b="1">
                <a:solidFill>
                  <a:srgbClr val="CC0000"/>
                </a:solidFill>
                <a:latin typeface="Arial" panose="020B0604020202020204" pitchFamily="34" charset="0"/>
              </a:rPr>
              <a:t>Gross national income (GNY)	</a:t>
            </a:r>
            <a:r>
              <a:rPr lang="en-GB" altLang="en-US" sz="2400" b="1">
                <a:solidFill>
                  <a:srgbClr val="CC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1 557 503</a:t>
            </a:r>
            <a:endParaRPr lang="en-GB" altLang="en-US" sz="2400" b="1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>
                <a:solidFill>
                  <a:srgbClr val="0000FF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</a:rPr>
              <a:t>Capital consumption (depreciation)	</a:t>
            </a:r>
            <a:r>
              <a:rPr lang="en-GB" altLang="en-US" sz="200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176 050</a:t>
            </a:r>
            <a:endParaRPr lang="en-GB" altLang="en-US" sz="2000"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400" b="1">
                <a:solidFill>
                  <a:srgbClr val="006600"/>
                </a:solidFill>
                <a:latin typeface="Arial" panose="020B0604020202020204" pitchFamily="34" charset="0"/>
              </a:rPr>
              <a:t>Net national income (NNY)	</a:t>
            </a:r>
            <a:r>
              <a:rPr lang="en-GB" altLang="en-US" sz="2400" b="1">
                <a:solidFill>
                  <a:srgbClr val="0066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1 381 453</a:t>
            </a:r>
          </a:p>
        </p:txBody>
      </p:sp>
      <p:sp>
        <p:nvSpPr>
          <p:cNvPr id="65540" name="Line 4"/>
          <p:cNvSpPr>
            <a:spLocks noChangeShapeType="1"/>
          </p:cNvSpPr>
          <p:nvPr/>
        </p:nvSpPr>
        <p:spPr bwMode="auto">
          <a:xfrm flipH="1">
            <a:off x="7491413" y="4037013"/>
            <a:ext cx="1371600" cy="1587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 flipH="1">
            <a:off x="7491413" y="51054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Line 6"/>
          <p:cNvSpPr>
            <a:spLocks noChangeShapeType="1"/>
          </p:cNvSpPr>
          <p:nvPr/>
        </p:nvSpPr>
        <p:spPr bwMode="auto">
          <a:xfrm flipH="1">
            <a:off x="7491413" y="61722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0" y="63500"/>
            <a:ext cx="9144000" cy="4889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600" b="1">
                <a:solidFill>
                  <a:srgbClr val="660066"/>
                </a:solidFill>
                <a:latin typeface="Arial" panose="020B0604020202020204" pitchFamily="34" charset="0"/>
              </a:rPr>
              <a:t>UK GDP by category of expenditure, GNY and NNY: 2012</a:t>
            </a:r>
          </a:p>
        </p:txBody>
      </p:sp>
      <p:sp>
        <p:nvSpPr>
          <p:cNvPr id="65544" name="Rectangle 8"/>
          <p:cNvSpPr>
            <a:spLocks noChangeArrowheads="1"/>
          </p:cNvSpPr>
          <p:nvPr/>
        </p:nvSpPr>
        <p:spPr bwMode="auto">
          <a:xfrm>
            <a:off x="225425" y="5668963"/>
            <a:ext cx="8666163" cy="1036637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ChangeArrowheads="1"/>
          </p:cNvSpPr>
          <p:nvPr/>
        </p:nvSpPr>
        <p:spPr bwMode="auto">
          <a:xfrm>
            <a:off x="171450" y="669925"/>
            <a:ext cx="8805863" cy="6070600"/>
          </a:xfrm>
          <a:prstGeom prst="rect">
            <a:avLst/>
          </a:prstGeom>
          <a:solidFill>
            <a:schemeClr val="tx1"/>
          </a:solidFill>
          <a:ln w="19050">
            <a:solidFill>
              <a:srgbClr val="663300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7587" name="Rectangle 3"/>
          <p:cNvSpPr>
            <a:spLocks noChangeArrowheads="1"/>
          </p:cNvSpPr>
          <p:nvPr/>
        </p:nvSpPr>
        <p:spPr bwMode="auto">
          <a:xfrm>
            <a:off x="153988" y="685800"/>
            <a:ext cx="8990012" cy="605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tabLst>
                <a:tab pos="8570913" algn="r"/>
              </a:tabLs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b="1" u="sng" dirty="0">
                <a:solidFill>
                  <a:schemeClr val="bg2"/>
                </a:solidFill>
                <a:latin typeface="Arial" panose="020B0604020202020204" pitchFamily="34" charset="0"/>
              </a:rPr>
              <a:t>£ million</a:t>
            </a:r>
            <a:endParaRPr lang="en-GB" altLang="en-US" sz="20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Consumption expenditure of households and NPISH 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 dirty="0">
                <a:solidFill>
                  <a:srgbClr val="0000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1 028 756</a:t>
            </a:r>
            <a:endParaRPr lang="en-GB" altLang="en-US" sz="20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Government final consumption 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 dirty="0">
                <a:solidFill>
                  <a:srgbClr val="0000FF"/>
                </a:solidFill>
                <a:latin typeface="Arial" panose="020B0604020202020204" pitchFamily="34" charset="0"/>
              </a:rPr>
              <a:t>G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340 912</a:t>
            </a:r>
            <a:endParaRPr lang="en-GB" altLang="en-US" sz="20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Gross capital formation 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 dirty="0">
                <a:solidFill>
                  <a:srgbClr val="0000FF"/>
                </a:solidFill>
                <a:latin typeface="Arial" panose="020B0604020202020204" pitchFamily="34" charset="0"/>
              </a:rPr>
              <a:t>I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231 033</a:t>
            </a:r>
            <a:endParaRPr lang="en-GB" altLang="en-US" sz="20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Exports of goods and services 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 dirty="0">
                <a:solidFill>
                  <a:srgbClr val="0000FF"/>
                </a:solidFill>
                <a:latin typeface="Arial" panose="020B0604020202020204" pitchFamily="34" charset="0"/>
              </a:rPr>
              <a:t>X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492 810</a:t>
            </a:r>
            <a:endParaRPr lang="en-GB" altLang="en-US" sz="20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 dirty="0">
                <a:solidFill>
                  <a:schemeClr val="bg2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 Imports of goods and services 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(</a:t>
            </a:r>
            <a:r>
              <a:rPr lang="en-GB" altLang="en-US" sz="2000" b="1" i="1" dirty="0">
                <a:solidFill>
                  <a:srgbClr val="0000FF"/>
                </a:solidFill>
                <a:latin typeface="Arial" panose="020B0604020202020204" pitchFamily="34" charset="0"/>
              </a:rPr>
              <a:t>M</a:t>
            </a:r>
            <a:r>
              <a:rPr lang="en-GB" altLang="en-US" sz="2000" dirty="0">
                <a:solidFill>
                  <a:srgbClr val="0000FF"/>
                </a:solidFill>
                <a:latin typeface="Arial" panose="020B0604020202020204" pitchFamily="34" charset="0"/>
              </a:rPr>
              <a:t>)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–526 711</a:t>
            </a:r>
            <a:endParaRPr lang="en-GB" altLang="en-US" sz="2000" dirty="0">
              <a:solidFill>
                <a:schemeClr val="bg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Statistical discrepancy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–4 538</a:t>
            </a:r>
            <a:endParaRPr lang="en-GB" altLang="en-US" sz="2000" dirty="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400" b="1" dirty="0">
                <a:solidFill>
                  <a:srgbClr val="660066"/>
                </a:solidFill>
                <a:latin typeface="Arial" panose="020B0604020202020204" pitchFamily="34" charset="0"/>
              </a:rPr>
              <a:t>Gross domestic product (GDP) (at market prices)	 </a:t>
            </a:r>
            <a:r>
              <a:rPr lang="en-GB" altLang="en-US" sz="2400" b="1" dirty="0">
                <a:solidFill>
                  <a:srgbClr val="660066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1 562 263</a:t>
            </a:r>
            <a:endParaRPr lang="en-GB" altLang="en-US" sz="2000" dirty="0"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 dirty="0">
                <a:solidFill>
                  <a:srgbClr val="0000FF"/>
                </a:solidFill>
                <a:latin typeface="Arial" panose="020B0604020202020204" pitchFamily="34" charset="0"/>
              </a:rPr>
              <a:t>plus</a:t>
            </a:r>
            <a:r>
              <a:rPr lang="en-GB" altLang="en-US" sz="2000" dirty="0">
                <a:latin typeface="Arial" panose="020B0604020202020204" pitchFamily="34" charset="0"/>
              </a:rPr>
              <a:t> 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Net  income from abroad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–4 760</a:t>
            </a:r>
            <a:endParaRPr lang="en-GB" altLang="en-US" sz="2000" dirty="0"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  <a:spcBef>
                <a:spcPct val="55000"/>
              </a:spcBef>
            </a:pPr>
            <a:r>
              <a:rPr lang="en-GB" alt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Gross national income (GNY)	</a:t>
            </a:r>
            <a:r>
              <a:rPr lang="en-GB" altLang="en-US" sz="2400" b="1" dirty="0">
                <a:solidFill>
                  <a:srgbClr val="CC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1 557 503</a:t>
            </a:r>
            <a:endParaRPr lang="en-GB" altLang="en-US" sz="2400" b="1" dirty="0">
              <a:solidFill>
                <a:schemeClr val="accent2"/>
              </a:solidFill>
              <a:latin typeface="Arial" panose="020B0604020202020204" pitchFamily="34" charset="0"/>
            </a:endParaRPr>
          </a:p>
          <a:p>
            <a:pPr>
              <a:spcBef>
                <a:spcPct val="55000"/>
              </a:spcBef>
            </a:pPr>
            <a:r>
              <a:rPr lang="en-GB" altLang="en-US" sz="2000" i="1" dirty="0">
                <a:solidFill>
                  <a:srgbClr val="0000FF"/>
                </a:solidFill>
                <a:latin typeface="Arial" panose="020B0604020202020204" pitchFamily="34" charset="0"/>
              </a:rPr>
              <a:t>less</a:t>
            </a:r>
            <a:r>
              <a:rPr lang="en-GB" altLang="en-US" sz="2000" dirty="0">
                <a:latin typeface="Arial" panose="020B0604020202020204" pitchFamily="34" charset="0"/>
              </a:rPr>
              <a:t> 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</a:rPr>
              <a:t>Capital consumption (depreciation)	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176 050</a:t>
            </a:r>
            <a:endParaRPr lang="en-GB" altLang="en-US" sz="2000" dirty="0">
              <a:latin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ct val="55000"/>
              </a:spcBef>
            </a:pPr>
            <a:r>
              <a:rPr lang="en-GB" altLang="en-US" sz="2400" b="1" dirty="0">
                <a:solidFill>
                  <a:srgbClr val="006600"/>
                </a:solidFill>
                <a:latin typeface="Arial" panose="020B0604020202020204" pitchFamily="34" charset="0"/>
              </a:rPr>
              <a:t>Net national income (NNY)	</a:t>
            </a:r>
            <a:r>
              <a:rPr lang="en-GB" altLang="en-US" sz="2400" b="1" dirty="0">
                <a:solidFill>
                  <a:srgbClr val="0066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1 381 453</a:t>
            </a:r>
          </a:p>
        </p:txBody>
      </p:sp>
      <p:sp>
        <p:nvSpPr>
          <p:cNvPr id="67588" name="Line 4"/>
          <p:cNvSpPr>
            <a:spLocks noChangeShapeType="1"/>
          </p:cNvSpPr>
          <p:nvPr/>
        </p:nvSpPr>
        <p:spPr bwMode="auto">
          <a:xfrm flipH="1">
            <a:off x="7491413" y="4037013"/>
            <a:ext cx="1371600" cy="1587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 flipH="1">
            <a:off x="7491413" y="51054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Line 6"/>
          <p:cNvSpPr>
            <a:spLocks noChangeShapeType="1"/>
          </p:cNvSpPr>
          <p:nvPr/>
        </p:nvSpPr>
        <p:spPr bwMode="auto">
          <a:xfrm flipH="1">
            <a:off x="7491413" y="6172200"/>
            <a:ext cx="1371600" cy="1588"/>
          </a:xfrm>
          <a:prstGeom prst="line">
            <a:avLst/>
          </a:prstGeom>
          <a:noFill/>
          <a:ln w="12700">
            <a:solidFill>
              <a:srgbClr val="006600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0" y="63500"/>
            <a:ext cx="9144000" cy="4889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600" b="1">
                <a:solidFill>
                  <a:srgbClr val="660066"/>
                </a:solidFill>
                <a:latin typeface="Arial" panose="020B0604020202020204" pitchFamily="34" charset="0"/>
              </a:rPr>
              <a:t>UK GDP by category of expenditure, GNY and NNY: 2012</a:t>
            </a: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</a:t>
            </a:r>
            <a:r>
              <a:rPr lang="en-GB" altLang="en-US" noProof="1" smtClean="0"/>
              <a:t>easuring national income</a:t>
            </a:r>
          </a:p>
        </p:txBody>
      </p:sp>
      <p:sp>
        <p:nvSpPr>
          <p:cNvPr id="38400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GB" altLang="en-US" noProof="1" smtClean="0"/>
              <a:t>Households</a:t>
            </a:r>
            <a:r>
              <a:rPr lang="en-GB" altLang="en-US" smtClean="0"/>
              <a:t>’</a:t>
            </a:r>
            <a:r>
              <a:rPr lang="en-GB" altLang="en-US" noProof="1" smtClean="0"/>
              <a:t> disposable income</a:t>
            </a:r>
          </a:p>
          <a:p>
            <a:pPr>
              <a:lnSpc>
                <a:spcPct val="130000"/>
              </a:lnSpc>
            </a:pPr>
            <a:r>
              <a:rPr lang="en-GB" altLang="en-US" noProof="1" smtClean="0"/>
              <a:t>Taking account of: </a:t>
            </a:r>
          </a:p>
          <a:p>
            <a:pPr lvl="1">
              <a:lnSpc>
                <a:spcPct val="130000"/>
              </a:lnSpc>
            </a:pPr>
            <a:r>
              <a:rPr lang="en-GB" altLang="en-US" noProof="1" smtClean="0"/>
              <a:t>inflation</a:t>
            </a:r>
          </a:p>
          <a:p>
            <a:pPr lvl="1">
              <a:lnSpc>
                <a:spcPct val="130000"/>
              </a:lnSpc>
            </a:pPr>
            <a:r>
              <a:rPr lang="en-GB" altLang="en-US" noProof="1" smtClean="0"/>
              <a:t>population</a:t>
            </a:r>
          </a:p>
          <a:p>
            <a:pPr lvl="1">
              <a:lnSpc>
                <a:spcPct val="130000"/>
              </a:lnSpc>
            </a:pPr>
            <a:r>
              <a:rPr lang="en-GB" altLang="en-US" noProof="1" smtClean="0"/>
              <a:t>purchasing power (PPP measures)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84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84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84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84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84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84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84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84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84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84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03" grpId="0" build="p" bldLvl="2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The National Economy</a:t>
            </a:r>
          </a:p>
        </p:txBody>
      </p:sp>
      <p:sp>
        <p:nvSpPr>
          <p:cNvPr id="410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1157287"/>
          </a:xfrm>
        </p:spPr>
        <p:txBody>
          <a:bodyPr/>
          <a:lstStyle/>
          <a:p>
            <a:r>
              <a:rPr lang="en-GB" altLang="en-US" smtClean="0"/>
              <a:t>Short-term Growth and</a:t>
            </a:r>
            <a:br>
              <a:rPr lang="en-GB" altLang="en-US" smtClean="0"/>
            </a:br>
            <a:r>
              <a:rPr lang="en-GB" altLang="en-US" smtClean="0"/>
              <a:t>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27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026"/>
          <p:cNvSpPr>
            <a:spLocks noGrp="1"/>
          </p:cNvSpPr>
          <p:nvPr>
            <p:ph type="title"/>
          </p:nvPr>
        </p:nvSpPr>
        <p:spPr>
          <a:xfrm>
            <a:off x="173038" y="228600"/>
            <a:ext cx="8799512" cy="758825"/>
          </a:xfrm>
        </p:spPr>
        <p:txBody>
          <a:bodyPr/>
          <a:lstStyle/>
          <a:p>
            <a:r>
              <a:rPr lang="en-GB" altLang="en-US" sz="3500" smtClean="0"/>
              <a:t>S</a:t>
            </a:r>
            <a:r>
              <a:rPr lang="en-GB" altLang="en-US" sz="3500" noProof="1" smtClean="0"/>
              <a:t>hort-term growth </a:t>
            </a:r>
            <a:r>
              <a:rPr lang="en-GB" altLang="en-US" sz="3500" smtClean="0"/>
              <a:t>and</a:t>
            </a:r>
            <a:r>
              <a:rPr lang="en-GB" altLang="en-US" sz="3500" noProof="1" smtClean="0"/>
              <a:t> the business cycle</a:t>
            </a:r>
          </a:p>
        </p:txBody>
      </p:sp>
      <p:sp>
        <p:nvSpPr>
          <p:cNvPr id="412675" name="Rectangle 1027"/>
          <p:cNvSpPr>
            <a:spLocks noGrp="1"/>
          </p:cNvSpPr>
          <p:nvPr>
            <p:ph type="body" idx="1"/>
          </p:nvPr>
        </p:nvSpPr>
        <p:spPr>
          <a:xfrm>
            <a:off x="305594" y="1286934"/>
            <a:ext cx="8534400" cy="48895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 smtClean="0"/>
              <a:t>Actual and potential national income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 smtClean="0"/>
              <a:t>actual growth</a:t>
            </a:r>
            <a:endParaRPr lang="en-GB" altLang="en-US" dirty="0" smtClean="0"/>
          </a:p>
          <a:p>
            <a:pPr lvl="2">
              <a:lnSpc>
                <a:spcPct val="100000"/>
              </a:lnSpc>
              <a:spcBef>
                <a:spcPct val="20000"/>
              </a:spcBef>
            </a:pPr>
            <a:r>
              <a:rPr lang="en-GB" altLang="en-US" noProof="1" smtClean="0"/>
              <a:t>the % increase in actual output (real GDP).</a:t>
            </a:r>
          </a:p>
          <a:p>
            <a:pPr lvl="1"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 smtClean="0"/>
              <a:t>potential economic growth</a:t>
            </a:r>
            <a:endParaRPr lang="en-GB" altLang="en-US" dirty="0" smtClean="0"/>
          </a:p>
          <a:p>
            <a:pPr lvl="2">
              <a:lnSpc>
                <a:spcPct val="100000"/>
              </a:lnSpc>
              <a:spcBef>
                <a:spcPct val="20000"/>
              </a:spcBef>
            </a:pPr>
            <a:r>
              <a:rPr lang="en-GB" altLang="en-US" noProof="1" smtClean="0"/>
              <a:t>the % increase in the economy’s normal capacity</a:t>
            </a:r>
          </a:p>
          <a:p>
            <a:pPr lvl="1">
              <a:lnSpc>
                <a:spcPct val="100000"/>
              </a:lnSpc>
              <a:spcBef>
                <a:spcPct val="20000"/>
              </a:spcBef>
            </a:pPr>
            <a:r>
              <a:rPr lang="en-GB" altLang="en-US" noProof="1" smtClean="0"/>
              <a:t>Difference is the output gap</a:t>
            </a:r>
          </a:p>
          <a:p>
            <a:pPr lvl="2">
              <a:lnSpc>
                <a:spcPct val="100000"/>
              </a:lnSpc>
              <a:spcBef>
                <a:spcPct val="20000"/>
              </a:spcBef>
            </a:pPr>
            <a:r>
              <a:rPr lang="en-GB" altLang="en-US" noProof="1" smtClean="0"/>
              <a:t>Positive (negative) if actual output exceeds (is below) potential output.</a:t>
            </a:r>
          </a:p>
          <a:p>
            <a:pPr>
              <a:lnSpc>
                <a:spcPct val="100000"/>
              </a:lnSpc>
              <a:spcBef>
                <a:spcPct val="60000"/>
              </a:spcBef>
            </a:pPr>
            <a:r>
              <a:rPr lang="en-GB" altLang="en-US" noProof="1" smtClean="0"/>
              <a:t>Economic growth </a:t>
            </a:r>
            <a:r>
              <a:rPr lang="en-GB" altLang="en-US" dirty="0" smtClean="0"/>
              <a:t>and</a:t>
            </a:r>
            <a:r>
              <a:rPr lang="en-GB" altLang="en-US" noProof="1" smtClean="0"/>
              <a:t> the production possibility 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12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12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12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12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12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12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412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412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12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12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12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12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675" grpId="0" build="p" bldLvl="2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026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7827" name="Rectangle 1027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7828" name="Rectangle 1028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7829" name="Line 102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Line 103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Arc 1031"/>
          <p:cNvSpPr>
            <a:spLocks/>
          </p:cNvSpPr>
          <p:nvPr/>
        </p:nvSpPr>
        <p:spPr bwMode="auto">
          <a:xfrm>
            <a:off x="184150" y="2106613"/>
            <a:ext cx="5848350" cy="4751387"/>
          </a:xfrm>
          <a:custGeom>
            <a:avLst/>
            <a:gdLst>
              <a:gd name="T0" fmla="*/ 893582 w 21166"/>
              <a:gd name="T1" fmla="*/ 0 h 21357"/>
              <a:gd name="T2" fmla="*/ 5848350 w 21166"/>
              <a:gd name="T3" fmla="*/ 3792522 h 21357"/>
              <a:gd name="T4" fmla="*/ 0 w 21166"/>
              <a:gd name="T5" fmla="*/ 4751387 h 21357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166" h="21357" fill="none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</a:path>
              <a:path w="21166" h="21357" stroke="0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  <a:lnTo>
                  <a:pt x="0" y="21357"/>
                </a:lnTo>
                <a:lnTo>
                  <a:pt x="3233" y="0"/>
                </a:lnTo>
                <a:close/>
              </a:path>
            </a:pathLst>
          </a:custGeom>
          <a:noFill/>
          <a:ln w="508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Rectangle 1032"/>
          <p:cNvSpPr>
            <a:spLocks noChangeArrowheads="1"/>
          </p:cNvSpPr>
          <p:nvPr/>
        </p:nvSpPr>
        <p:spPr bwMode="auto">
          <a:xfrm rot="-5400000">
            <a:off x="-26193" y="2731294"/>
            <a:ext cx="1217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Good X</a:t>
            </a:r>
          </a:p>
        </p:txBody>
      </p:sp>
      <p:sp>
        <p:nvSpPr>
          <p:cNvPr id="77833" name="Rectangle 1033"/>
          <p:cNvSpPr>
            <a:spLocks noChangeArrowheads="1"/>
          </p:cNvSpPr>
          <p:nvPr/>
        </p:nvSpPr>
        <p:spPr bwMode="auto">
          <a:xfrm>
            <a:off x="4043363" y="6246813"/>
            <a:ext cx="1217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Good Y</a:t>
            </a:r>
          </a:p>
        </p:txBody>
      </p:sp>
      <p:sp>
        <p:nvSpPr>
          <p:cNvPr id="77834" name="Rectangle 1034"/>
          <p:cNvSpPr>
            <a:spLocks noChangeArrowheads="1"/>
          </p:cNvSpPr>
          <p:nvPr/>
        </p:nvSpPr>
        <p:spPr bwMode="auto">
          <a:xfrm>
            <a:off x="704850" y="5981700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O</a:t>
            </a:r>
          </a:p>
        </p:txBody>
      </p:sp>
      <p:grpSp>
        <p:nvGrpSpPr>
          <p:cNvPr id="414731" name="Group 1035"/>
          <p:cNvGrpSpPr>
            <a:grpSpLocks/>
          </p:cNvGrpSpPr>
          <p:nvPr/>
        </p:nvGrpSpPr>
        <p:grpSpPr bwMode="auto">
          <a:xfrm>
            <a:off x="2867025" y="4060825"/>
            <a:ext cx="504825" cy="457200"/>
            <a:chOff x="1806" y="2558"/>
            <a:chExt cx="318" cy="288"/>
          </a:xfrm>
        </p:grpSpPr>
        <p:sp>
          <p:nvSpPr>
            <p:cNvPr id="77848" name="Oval 1036"/>
            <p:cNvSpPr>
              <a:spLocks noChangeArrowheads="1"/>
            </p:cNvSpPr>
            <p:nvPr/>
          </p:nvSpPr>
          <p:spPr bwMode="auto">
            <a:xfrm>
              <a:off x="1806" y="2671"/>
              <a:ext cx="70" cy="70"/>
            </a:xfrm>
            <a:prstGeom prst="ellipse">
              <a:avLst/>
            </a:prstGeom>
            <a:solidFill>
              <a:srgbClr val="00FF00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77849" name="Rectangle 1037"/>
            <p:cNvSpPr>
              <a:spLocks noChangeArrowheads="1"/>
            </p:cNvSpPr>
            <p:nvPr/>
          </p:nvSpPr>
          <p:spPr bwMode="auto">
            <a:xfrm>
              <a:off x="1901" y="2558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400">
                  <a:solidFill>
                    <a:schemeClr val="folHlink"/>
                  </a:solidFill>
                  <a:latin typeface="Arial" panose="020B0604020202020204" pitchFamily="34" charset="0"/>
                </a:rPr>
                <a:t>a</a:t>
              </a:r>
            </a:p>
          </p:txBody>
        </p:sp>
      </p:grpSp>
      <p:grpSp>
        <p:nvGrpSpPr>
          <p:cNvPr id="414734" name="Group 1038"/>
          <p:cNvGrpSpPr>
            <a:grpSpLocks/>
          </p:cNvGrpSpPr>
          <p:nvPr/>
        </p:nvGrpSpPr>
        <p:grpSpPr bwMode="auto">
          <a:xfrm>
            <a:off x="3006725" y="3602038"/>
            <a:ext cx="823913" cy="541337"/>
            <a:chOff x="1894" y="2269"/>
            <a:chExt cx="519" cy="341"/>
          </a:xfrm>
        </p:grpSpPr>
        <p:sp>
          <p:nvSpPr>
            <p:cNvPr id="77845" name="Oval 1039"/>
            <p:cNvSpPr>
              <a:spLocks noChangeArrowheads="1"/>
            </p:cNvSpPr>
            <p:nvPr/>
          </p:nvSpPr>
          <p:spPr bwMode="auto">
            <a:xfrm>
              <a:off x="2138" y="2295"/>
              <a:ext cx="70" cy="70"/>
            </a:xfrm>
            <a:prstGeom prst="ellipse">
              <a:avLst/>
            </a:prstGeom>
            <a:solidFill>
              <a:srgbClr val="FF00FF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77846" name="Rectangle 1040"/>
            <p:cNvSpPr>
              <a:spLocks noChangeArrowheads="1"/>
            </p:cNvSpPr>
            <p:nvPr/>
          </p:nvSpPr>
          <p:spPr bwMode="auto">
            <a:xfrm>
              <a:off x="2190" y="226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400">
                  <a:solidFill>
                    <a:schemeClr val="accent1"/>
                  </a:solidFill>
                  <a:latin typeface="Arial" panose="020B0604020202020204" pitchFamily="34" charset="0"/>
                </a:rPr>
                <a:t>b</a:t>
              </a:r>
              <a:endParaRPr lang="en-GB" altLang="en-US" sz="2400">
                <a:solidFill>
                  <a:srgbClr val="FF00FF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77847" name="Line 1041"/>
            <p:cNvSpPr>
              <a:spLocks noChangeShapeType="1"/>
            </p:cNvSpPr>
            <p:nvPr/>
          </p:nvSpPr>
          <p:spPr bwMode="auto">
            <a:xfrm flipV="1">
              <a:off x="1894" y="2374"/>
              <a:ext cx="236" cy="236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4738" name="Group 1042"/>
          <p:cNvGrpSpPr>
            <a:grpSpLocks/>
          </p:cNvGrpSpPr>
          <p:nvPr/>
        </p:nvGrpSpPr>
        <p:grpSpPr bwMode="auto">
          <a:xfrm>
            <a:off x="3551238" y="2870200"/>
            <a:ext cx="890587" cy="728663"/>
            <a:chOff x="2237" y="1808"/>
            <a:chExt cx="561" cy="459"/>
          </a:xfrm>
        </p:grpSpPr>
        <p:sp>
          <p:nvSpPr>
            <p:cNvPr id="77842" name="Oval 1043"/>
            <p:cNvSpPr>
              <a:spLocks noChangeArrowheads="1"/>
            </p:cNvSpPr>
            <p:nvPr/>
          </p:nvSpPr>
          <p:spPr bwMode="auto">
            <a:xfrm>
              <a:off x="2469" y="1953"/>
              <a:ext cx="70" cy="70"/>
            </a:xfrm>
            <a:prstGeom prst="ellipse">
              <a:avLst/>
            </a:prstGeom>
            <a:solidFill>
              <a:srgbClr val="FFFF00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77843" name="Rectangle 1044"/>
            <p:cNvSpPr>
              <a:spLocks noChangeArrowheads="1"/>
            </p:cNvSpPr>
            <p:nvPr/>
          </p:nvSpPr>
          <p:spPr bwMode="auto">
            <a:xfrm>
              <a:off x="2586" y="1808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400">
                  <a:solidFill>
                    <a:schemeClr val="hlink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77844" name="Line 1045"/>
            <p:cNvSpPr>
              <a:spLocks noChangeShapeType="1"/>
            </p:cNvSpPr>
            <p:nvPr/>
          </p:nvSpPr>
          <p:spPr bwMode="auto">
            <a:xfrm flipV="1">
              <a:off x="2237" y="2031"/>
              <a:ext cx="236" cy="236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4742" name="Group 1046"/>
          <p:cNvGrpSpPr>
            <a:grpSpLocks/>
          </p:cNvGrpSpPr>
          <p:nvPr/>
        </p:nvGrpSpPr>
        <p:grpSpPr bwMode="auto">
          <a:xfrm>
            <a:off x="5768975" y="1204913"/>
            <a:ext cx="1898650" cy="898525"/>
            <a:chOff x="3634" y="739"/>
            <a:chExt cx="1277" cy="667"/>
          </a:xfrm>
        </p:grpSpPr>
        <p:sp>
          <p:nvSpPr>
            <p:cNvPr id="77840" name="AutoShape 1047" descr="Parchment"/>
            <p:cNvSpPr>
              <a:spLocks noChangeArrowheads="1"/>
            </p:cNvSpPr>
            <p:nvPr/>
          </p:nvSpPr>
          <p:spPr bwMode="auto">
            <a:xfrm>
              <a:off x="3634" y="739"/>
              <a:ext cx="1277" cy="667"/>
            </a:xfrm>
            <a:prstGeom prst="roundRect">
              <a:avLst>
                <a:gd name="adj" fmla="val 12495"/>
              </a:avLst>
            </a:prstGeom>
            <a:blipFill dpi="0" rotWithShape="0">
              <a:blip r:embed="rId3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77841" name="Rectangle 1048"/>
            <p:cNvSpPr>
              <a:spLocks noChangeArrowheads="1"/>
            </p:cNvSpPr>
            <p:nvPr/>
          </p:nvSpPr>
          <p:spPr bwMode="auto">
            <a:xfrm>
              <a:off x="3676" y="812"/>
              <a:ext cx="1201" cy="5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hlink"/>
                  </a:solidFill>
                  <a:latin typeface="Arial" panose="020B0604020202020204" pitchFamily="34" charset="0"/>
                </a:rPr>
                <a:t>Growth in</a:t>
              </a:r>
            </a:p>
            <a:p>
              <a:pPr algn="ctr"/>
              <a:r>
                <a:rPr lang="en-GB" altLang="en-US" sz="2200">
                  <a:solidFill>
                    <a:schemeClr val="hlink"/>
                  </a:solidFill>
                  <a:latin typeface="Arial" panose="020B0604020202020204" pitchFamily="34" charset="0"/>
                </a:rPr>
                <a:t>actual output</a:t>
              </a:r>
              <a:endParaRPr lang="en-GB" altLang="en-US" sz="2200">
                <a:solidFill>
                  <a:srgbClr val="FFFF00"/>
                </a:solidFill>
                <a:latin typeface="Arial" panose="020B0604020202020204" pitchFamily="34" charset="0"/>
              </a:endParaRPr>
            </a:p>
          </p:txBody>
        </p:sp>
      </p:grpSp>
      <p:sp>
        <p:nvSpPr>
          <p:cNvPr id="77839" name="Rectangle 1049"/>
          <p:cNvSpPr>
            <a:spLocks noChangeArrowheads="1"/>
          </p:cNvSpPr>
          <p:nvPr/>
        </p:nvSpPr>
        <p:spPr bwMode="auto">
          <a:xfrm>
            <a:off x="0" y="34925"/>
            <a:ext cx="917575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rgbClr val="185251"/>
                </a:solidFill>
                <a:latin typeface="Arial" panose="020B0604020202020204" pitchFamily="34" charset="0"/>
              </a:rPr>
              <a:t>Growth and the production possibility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4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47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47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4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14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9876" name="Line 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rc 6"/>
          <p:cNvSpPr>
            <a:spLocks/>
          </p:cNvSpPr>
          <p:nvPr/>
        </p:nvSpPr>
        <p:spPr bwMode="auto">
          <a:xfrm>
            <a:off x="184150" y="2106613"/>
            <a:ext cx="5848350" cy="4751387"/>
          </a:xfrm>
          <a:custGeom>
            <a:avLst/>
            <a:gdLst>
              <a:gd name="T0" fmla="*/ 893582 w 21166"/>
              <a:gd name="T1" fmla="*/ 0 h 21357"/>
              <a:gd name="T2" fmla="*/ 5848350 w 21166"/>
              <a:gd name="T3" fmla="*/ 3792522 h 21357"/>
              <a:gd name="T4" fmla="*/ 0 w 21166"/>
              <a:gd name="T5" fmla="*/ 4751387 h 21357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166" h="21357" fill="none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</a:path>
              <a:path w="21166" h="21357" stroke="0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  <a:lnTo>
                  <a:pt x="0" y="21357"/>
                </a:lnTo>
                <a:lnTo>
                  <a:pt x="3233" y="0"/>
                </a:lnTo>
                <a:close/>
              </a:path>
            </a:pathLst>
          </a:custGeom>
          <a:noFill/>
          <a:ln w="508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6775" name="Group 7"/>
          <p:cNvGrpSpPr>
            <a:grpSpLocks/>
          </p:cNvGrpSpPr>
          <p:nvPr/>
        </p:nvGrpSpPr>
        <p:grpSpPr bwMode="auto">
          <a:xfrm>
            <a:off x="2206625" y="1762125"/>
            <a:ext cx="4305300" cy="3656013"/>
            <a:chOff x="1390" y="1110"/>
            <a:chExt cx="2712" cy="2303"/>
          </a:xfrm>
        </p:grpSpPr>
        <p:sp>
          <p:nvSpPr>
            <p:cNvPr id="79893" name="Line 8"/>
            <p:cNvSpPr>
              <a:spLocks noChangeShapeType="1"/>
            </p:cNvSpPr>
            <p:nvPr/>
          </p:nvSpPr>
          <p:spPr bwMode="auto">
            <a:xfrm flipV="1">
              <a:off x="1390" y="1110"/>
              <a:ext cx="119" cy="289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4" name="Line 9"/>
            <p:cNvSpPr>
              <a:spLocks noChangeShapeType="1"/>
            </p:cNvSpPr>
            <p:nvPr/>
          </p:nvSpPr>
          <p:spPr bwMode="auto">
            <a:xfrm flipV="1">
              <a:off x="2483" y="1635"/>
              <a:ext cx="204" cy="267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5" name="Line 10"/>
            <p:cNvSpPr>
              <a:spLocks noChangeShapeType="1"/>
            </p:cNvSpPr>
            <p:nvPr/>
          </p:nvSpPr>
          <p:spPr bwMode="auto">
            <a:xfrm flipV="1">
              <a:off x="3275" y="2374"/>
              <a:ext cx="269" cy="224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6" name="Line 11"/>
            <p:cNvSpPr>
              <a:spLocks noChangeShapeType="1"/>
            </p:cNvSpPr>
            <p:nvPr/>
          </p:nvSpPr>
          <p:spPr bwMode="auto">
            <a:xfrm flipV="1">
              <a:off x="3779" y="3339"/>
              <a:ext cx="323" cy="74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9880" name="Rectangle 12"/>
          <p:cNvSpPr>
            <a:spLocks noChangeArrowheads="1"/>
          </p:cNvSpPr>
          <p:nvPr/>
        </p:nvSpPr>
        <p:spPr bwMode="auto">
          <a:xfrm>
            <a:off x="704850" y="5981700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O</a:t>
            </a:r>
          </a:p>
        </p:txBody>
      </p:sp>
      <p:grpSp>
        <p:nvGrpSpPr>
          <p:cNvPr id="416781" name="Group 13"/>
          <p:cNvGrpSpPr>
            <a:grpSpLocks/>
          </p:cNvGrpSpPr>
          <p:nvPr/>
        </p:nvGrpSpPr>
        <p:grpSpPr bwMode="auto">
          <a:xfrm>
            <a:off x="5681663" y="1222375"/>
            <a:ext cx="2155825" cy="898525"/>
            <a:chOff x="3548" y="739"/>
            <a:chExt cx="1449" cy="667"/>
          </a:xfrm>
        </p:grpSpPr>
        <p:sp>
          <p:nvSpPr>
            <p:cNvPr id="79891" name="AutoShape 14" descr="Parchment"/>
            <p:cNvSpPr>
              <a:spLocks noChangeArrowheads="1"/>
            </p:cNvSpPr>
            <p:nvPr/>
          </p:nvSpPr>
          <p:spPr bwMode="auto">
            <a:xfrm>
              <a:off x="3548" y="739"/>
              <a:ext cx="1449" cy="667"/>
            </a:xfrm>
            <a:prstGeom prst="roundRect">
              <a:avLst>
                <a:gd name="adj" fmla="val 12495"/>
              </a:avLst>
            </a:prstGeom>
            <a:blipFill dpi="0" rotWithShape="0">
              <a:blip r:embed="rId3"/>
              <a:srcRect/>
              <a:tile tx="0" ty="0" sx="100000" sy="100000" flip="none" algn="tl"/>
            </a:blipFill>
            <a:ln w="28575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79892" name="Rectangle 15"/>
            <p:cNvSpPr>
              <a:spLocks noChangeArrowheads="1"/>
            </p:cNvSpPr>
            <p:nvPr/>
          </p:nvSpPr>
          <p:spPr bwMode="auto">
            <a:xfrm>
              <a:off x="3573" y="812"/>
              <a:ext cx="1409" cy="5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hlink"/>
                  </a:solidFill>
                  <a:latin typeface="Arial" panose="020B0604020202020204" pitchFamily="34" charset="0"/>
                </a:rPr>
                <a:t>Growth in</a:t>
              </a:r>
            </a:p>
            <a:p>
              <a:pPr algn="ctr"/>
              <a:r>
                <a:rPr lang="en-GB" altLang="en-US" sz="2200">
                  <a:solidFill>
                    <a:schemeClr val="hlink"/>
                  </a:solidFill>
                  <a:latin typeface="Arial" panose="020B0604020202020204" pitchFamily="34" charset="0"/>
                </a:rPr>
                <a:t>potential output</a:t>
              </a:r>
            </a:p>
          </p:txBody>
        </p:sp>
      </p:grpSp>
      <p:sp>
        <p:nvSpPr>
          <p:cNvPr id="79882" name="Rectangle 16"/>
          <p:cNvSpPr>
            <a:spLocks noChangeArrowheads="1"/>
          </p:cNvSpPr>
          <p:nvPr/>
        </p:nvSpPr>
        <p:spPr bwMode="auto">
          <a:xfrm rot="-5400000">
            <a:off x="-26193" y="2731294"/>
            <a:ext cx="1217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Good X</a:t>
            </a:r>
          </a:p>
        </p:txBody>
      </p:sp>
      <p:sp>
        <p:nvSpPr>
          <p:cNvPr id="79883" name="Rectangle 17"/>
          <p:cNvSpPr>
            <a:spLocks noChangeArrowheads="1"/>
          </p:cNvSpPr>
          <p:nvPr/>
        </p:nvSpPr>
        <p:spPr bwMode="auto">
          <a:xfrm>
            <a:off x="4043363" y="6246813"/>
            <a:ext cx="1217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Good Y</a:t>
            </a:r>
          </a:p>
        </p:txBody>
      </p:sp>
      <p:sp>
        <p:nvSpPr>
          <p:cNvPr id="79884" name="Oval 18"/>
          <p:cNvSpPr>
            <a:spLocks noChangeArrowheads="1"/>
          </p:cNvSpPr>
          <p:nvPr/>
        </p:nvSpPr>
        <p:spPr bwMode="auto">
          <a:xfrm>
            <a:off x="3394075" y="3643313"/>
            <a:ext cx="111125" cy="111125"/>
          </a:xfrm>
          <a:prstGeom prst="ellipse">
            <a:avLst/>
          </a:prstGeom>
          <a:solidFill>
            <a:srgbClr val="FF00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79885" name="Rectangle 19"/>
          <p:cNvSpPr>
            <a:spLocks noChangeArrowheads="1"/>
          </p:cNvSpPr>
          <p:nvPr/>
        </p:nvSpPr>
        <p:spPr bwMode="auto">
          <a:xfrm>
            <a:off x="3476625" y="3602038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solidFill>
                  <a:schemeClr val="accent1"/>
                </a:solidFill>
                <a:latin typeface="Arial" panose="020B0604020202020204" pitchFamily="34" charset="0"/>
              </a:rPr>
              <a:t>x</a:t>
            </a:r>
            <a:endParaRPr lang="en-GB" altLang="en-US" sz="2400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79886" name="Rectangle 20"/>
          <p:cNvSpPr>
            <a:spLocks noChangeArrowheads="1"/>
          </p:cNvSpPr>
          <p:nvPr/>
        </p:nvSpPr>
        <p:spPr bwMode="auto">
          <a:xfrm>
            <a:off x="6062663" y="5538788"/>
            <a:ext cx="26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 b="1">
                <a:solidFill>
                  <a:schemeClr val="tx2"/>
                </a:solidFill>
                <a:latin typeface="Arial" panose="020B0604020202020204" pitchFamily="34" charset="0"/>
              </a:rPr>
              <a:t>I</a:t>
            </a:r>
          </a:p>
        </p:txBody>
      </p:sp>
      <p:grpSp>
        <p:nvGrpSpPr>
          <p:cNvPr id="416789" name="Group 21"/>
          <p:cNvGrpSpPr>
            <a:grpSpLocks/>
          </p:cNvGrpSpPr>
          <p:nvPr/>
        </p:nvGrpSpPr>
        <p:grpSpPr bwMode="auto">
          <a:xfrm>
            <a:off x="533400" y="1374775"/>
            <a:ext cx="6664325" cy="5483225"/>
            <a:chOff x="336" y="866"/>
            <a:chExt cx="4198" cy="3454"/>
          </a:xfrm>
        </p:grpSpPr>
        <p:sp>
          <p:nvSpPr>
            <p:cNvPr id="79889" name="Arc 22"/>
            <p:cNvSpPr>
              <a:spLocks/>
            </p:cNvSpPr>
            <p:nvPr/>
          </p:nvSpPr>
          <p:spPr bwMode="auto">
            <a:xfrm>
              <a:off x="336" y="866"/>
              <a:ext cx="3999" cy="3454"/>
            </a:xfrm>
            <a:custGeom>
              <a:avLst/>
              <a:gdLst>
                <a:gd name="T0" fmla="*/ 353 w 21279"/>
                <a:gd name="T1" fmla="*/ 0 h 21518"/>
                <a:gd name="T2" fmla="*/ 3999 w 21279"/>
                <a:gd name="T3" fmla="*/ 2859 h 21518"/>
                <a:gd name="T4" fmla="*/ 0 w 21279"/>
                <a:gd name="T5" fmla="*/ 3454 h 2151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279" h="21518" fill="none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</a:path>
                <a:path w="21279" h="21518" stroke="0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  <a:lnTo>
                    <a:pt x="0" y="21518"/>
                  </a:lnTo>
                  <a:lnTo>
                    <a:pt x="1878" y="-1"/>
                  </a:lnTo>
                  <a:close/>
                </a:path>
              </a:pathLst>
            </a:custGeom>
            <a:noFill/>
            <a:ln w="508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90" name="Rectangle 23"/>
            <p:cNvSpPr>
              <a:spLocks noChangeArrowheads="1"/>
            </p:cNvSpPr>
            <p:nvPr/>
          </p:nvSpPr>
          <p:spPr bwMode="auto">
            <a:xfrm>
              <a:off x="4312" y="3446"/>
              <a:ext cx="22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400" b="1">
                  <a:solidFill>
                    <a:schemeClr val="accent2"/>
                  </a:solidFill>
                  <a:latin typeface="Arial" panose="020B0604020202020204" pitchFamily="34" charset="0"/>
                </a:rPr>
                <a:t>II</a:t>
              </a:r>
            </a:p>
          </p:txBody>
        </p:sp>
      </p:grpSp>
      <p:sp>
        <p:nvSpPr>
          <p:cNvPr id="79888" name="Rectangle 24"/>
          <p:cNvSpPr>
            <a:spLocks noChangeArrowheads="1"/>
          </p:cNvSpPr>
          <p:nvPr/>
        </p:nvSpPr>
        <p:spPr bwMode="auto">
          <a:xfrm>
            <a:off x="0" y="34925"/>
            <a:ext cx="917575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rgbClr val="185251"/>
                </a:solidFill>
                <a:latin typeface="Arial" panose="020B0604020202020204" pitchFamily="34" charset="0"/>
              </a:rPr>
              <a:t>Growth and the production possibility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6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6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6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6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6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6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16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23" name="Rectangle 3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24" name="Line 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Line 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rc 6"/>
          <p:cNvSpPr>
            <a:spLocks/>
          </p:cNvSpPr>
          <p:nvPr/>
        </p:nvSpPr>
        <p:spPr bwMode="auto">
          <a:xfrm>
            <a:off x="184150" y="2106613"/>
            <a:ext cx="5848350" cy="4751387"/>
          </a:xfrm>
          <a:custGeom>
            <a:avLst/>
            <a:gdLst>
              <a:gd name="T0" fmla="*/ 893582 w 21166"/>
              <a:gd name="T1" fmla="*/ 0 h 21357"/>
              <a:gd name="T2" fmla="*/ 5848350 w 21166"/>
              <a:gd name="T3" fmla="*/ 3792522 h 21357"/>
              <a:gd name="T4" fmla="*/ 0 w 21166"/>
              <a:gd name="T5" fmla="*/ 4751387 h 21357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166" h="21357" fill="none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</a:path>
              <a:path w="21166" h="21357" stroke="0" extrusionOk="0">
                <a:moveTo>
                  <a:pt x="3233" y="0"/>
                </a:moveTo>
                <a:cubicBezTo>
                  <a:pt x="12195" y="1357"/>
                  <a:pt x="19357" y="8165"/>
                  <a:pt x="21165" y="17047"/>
                </a:cubicBezTo>
                <a:lnTo>
                  <a:pt x="0" y="21357"/>
                </a:lnTo>
                <a:lnTo>
                  <a:pt x="3233" y="0"/>
                </a:lnTo>
                <a:close/>
              </a:path>
            </a:pathLst>
          </a:custGeom>
          <a:noFill/>
          <a:ln w="508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704850" y="5981700"/>
            <a:ext cx="4206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O</a:t>
            </a:r>
          </a:p>
        </p:txBody>
      </p:sp>
      <p:grpSp>
        <p:nvGrpSpPr>
          <p:cNvPr id="418824" name="Group 8"/>
          <p:cNvGrpSpPr>
            <a:grpSpLocks/>
          </p:cNvGrpSpPr>
          <p:nvPr/>
        </p:nvGrpSpPr>
        <p:grpSpPr bwMode="auto">
          <a:xfrm>
            <a:off x="5632450" y="1236663"/>
            <a:ext cx="2220913" cy="1284287"/>
            <a:chOff x="3548" y="739"/>
            <a:chExt cx="1449" cy="860"/>
          </a:xfrm>
        </p:grpSpPr>
        <p:sp>
          <p:nvSpPr>
            <p:cNvPr id="81943" name="AutoShape 9" descr="Parchment"/>
            <p:cNvSpPr>
              <a:spLocks noChangeArrowheads="1"/>
            </p:cNvSpPr>
            <p:nvPr/>
          </p:nvSpPr>
          <p:spPr bwMode="auto">
            <a:xfrm>
              <a:off x="3548" y="739"/>
              <a:ext cx="1449" cy="860"/>
            </a:xfrm>
            <a:prstGeom prst="roundRect">
              <a:avLst>
                <a:gd name="adj" fmla="val 12495"/>
              </a:avLst>
            </a:prstGeom>
            <a:blipFill dpi="0" rotWithShape="0">
              <a:blip r:embed="rId3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81944" name="Rectangle 10"/>
            <p:cNvSpPr>
              <a:spLocks noChangeArrowheads="1"/>
            </p:cNvSpPr>
            <p:nvPr/>
          </p:nvSpPr>
          <p:spPr bwMode="auto">
            <a:xfrm>
              <a:off x="3592" y="812"/>
              <a:ext cx="1368" cy="7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Arial" panose="020B0604020202020204" pitchFamily="34" charset="0"/>
                </a:rPr>
                <a:t>Growth in</a:t>
              </a:r>
            </a:p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Arial" panose="020B0604020202020204" pitchFamily="34" charset="0"/>
                </a:rPr>
                <a:t>actual and</a:t>
              </a:r>
            </a:p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Arial" panose="020B0604020202020204" pitchFamily="34" charset="0"/>
                </a:rPr>
                <a:t>potential output</a:t>
              </a:r>
            </a:p>
          </p:txBody>
        </p:sp>
      </p:grpSp>
      <p:sp>
        <p:nvSpPr>
          <p:cNvPr id="81929" name="Rectangle 11"/>
          <p:cNvSpPr>
            <a:spLocks noChangeArrowheads="1"/>
          </p:cNvSpPr>
          <p:nvPr/>
        </p:nvSpPr>
        <p:spPr bwMode="auto">
          <a:xfrm rot="-5400000">
            <a:off x="-26193" y="2731294"/>
            <a:ext cx="1217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Good X</a:t>
            </a:r>
          </a:p>
        </p:txBody>
      </p:sp>
      <p:sp>
        <p:nvSpPr>
          <p:cNvPr id="81930" name="Rectangle 12"/>
          <p:cNvSpPr>
            <a:spLocks noChangeArrowheads="1"/>
          </p:cNvSpPr>
          <p:nvPr/>
        </p:nvSpPr>
        <p:spPr bwMode="auto">
          <a:xfrm>
            <a:off x="4043363" y="6246813"/>
            <a:ext cx="1217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</a:rPr>
              <a:t>Good Y</a:t>
            </a:r>
          </a:p>
        </p:txBody>
      </p:sp>
      <p:sp>
        <p:nvSpPr>
          <p:cNvPr id="81931" name="Oval 13"/>
          <p:cNvSpPr>
            <a:spLocks noChangeArrowheads="1"/>
          </p:cNvSpPr>
          <p:nvPr/>
        </p:nvSpPr>
        <p:spPr bwMode="auto">
          <a:xfrm>
            <a:off x="3394075" y="3643313"/>
            <a:ext cx="111125" cy="111125"/>
          </a:xfrm>
          <a:prstGeom prst="ellipse">
            <a:avLst/>
          </a:prstGeom>
          <a:solidFill>
            <a:srgbClr val="FF00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1932" name="Rectangle 14"/>
          <p:cNvSpPr>
            <a:spLocks noChangeArrowheads="1"/>
          </p:cNvSpPr>
          <p:nvPr/>
        </p:nvSpPr>
        <p:spPr bwMode="auto">
          <a:xfrm>
            <a:off x="3476625" y="3602038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>
                <a:solidFill>
                  <a:schemeClr val="accent1"/>
                </a:solidFill>
                <a:latin typeface="Arial" panose="020B0604020202020204" pitchFamily="34" charset="0"/>
              </a:rPr>
              <a:t>x</a:t>
            </a:r>
            <a:endParaRPr lang="en-GB" altLang="en-US" sz="2400">
              <a:solidFill>
                <a:srgbClr val="FF00FF"/>
              </a:solidFill>
              <a:latin typeface="Arial" panose="020B0604020202020204" pitchFamily="34" charset="0"/>
            </a:endParaRPr>
          </a:p>
        </p:txBody>
      </p:sp>
      <p:sp>
        <p:nvSpPr>
          <p:cNvPr id="81933" name="Rectangle 15"/>
          <p:cNvSpPr>
            <a:spLocks noChangeArrowheads="1"/>
          </p:cNvSpPr>
          <p:nvPr/>
        </p:nvSpPr>
        <p:spPr bwMode="auto">
          <a:xfrm>
            <a:off x="6062663" y="5538788"/>
            <a:ext cx="2682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400" b="1">
                <a:solidFill>
                  <a:schemeClr val="tx2"/>
                </a:solidFill>
                <a:latin typeface="Arial" panose="020B0604020202020204" pitchFamily="34" charset="0"/>
              </a:rPr>
              <a:t>I</a:t>
            </a:r>
          </a:p>
        </p:txBody>
      </p:sp>
      <p:grpSp>
        <p:nvGrpSpPr>
          <p:cNvPr id="418832" name="Group 16"/>
          <p:cNvGrpSpPr>
            <a:grpSpLocks/>
          </p:cNvGrpSpPr>
          <p:nvPr/>
        </p:nvGrpSpPr>
        <p:grpSpPr bwMode="auto">
          <a:xfrm>
            <a:off x="533400" y="1374775"/>
            <a:ext cx="6664325" cy="5483225"/>
            <a:chOff x="336" y="866"/>
            <a:chExt cx="4198" cy="3454"/>
          </a:xfrm>
        </p:grpSpPr>
        <p:sp>
          <p:nvSpPr>
            <p:cNvPr id="81940" name="Arc 17"/>
            <p:cNvSpPr>
              <a:spLocks/>
            </p:cNvSpPr>
            <p:nvPr/>
          </p:nvSpPr>
          <p:spPr bwMode="auto">
            <a:xfrm>
              <a:off x="336" y="866"/>
              <a:ext cx="3999" cy="3454"/>
            </a:xfrm>
            <a:custGeom>
              <a:avLst/>
              <a:gdLst>
                <a:gd name="T0" fmla="*/ 353 w 21279"/>
                <a:gd name="T1" fmla="*/ 0 h 21518"/>
                <a:gd name="T2" fmla="*/ 3999 w 21279"/>
                <a:gd name="T3" fmla="*/ 2859 h 21518"/>
                <a:gd name="T4" fmla="*/ 0 w 21279"/>
                <a:gd name="T5" fmla="*/ 3454 h 21518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279" h="21518" fill="none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</a:path>
                <a:path w="21279" h="21518" stroke="0" extrusionOk="0">
                  <a:moveTo>
                    <a:pt x="1878" y="-1"/>
                  </a:moveTo>
                  <a:cubicBezTo>
                    <a:pt x="11635" y="851"/>
                    <a:pt x="19597" y="8161"/>
                    <a:pt x="21279" y="17809"/>
                  </a:cubicBezTo>
                  <a:lnTo>
                    <a:pt x="0" y="21518"/>
                  </a:lnTo>
                  <a:lnTo>
                    <a:pt x="1878" y="-1"/>
                  </a:lnTo>
                  <a:close/>
                </a:path>
              </a:pathLst>
            </a:custGeom>
            <a:noFill/>
            <a:ln w="508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941" name="Rectangle 18"/>
            <p:cNvSpPr>
              <a:spLocks noChangeArrowheads="1"/>
            </p:cNvSpPr>
            <p:nvPr/>
          </p:nvSpPr>
          <p:spPr bwMode="auto">
            <a:xfrm>
              <a:off x="4312" y="3446"/>
              <a:ext cx="22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400" b="1">
                  <a:solidFill>
                    <a:schemeClr val="accent2"/>
                  </a:solidFill>
                  <a:latin typeface="Arial" panose="020B0604020202020204" pitchFamily="34" charset="0"/>
                </a:rPr>
                <a:t>II</a:t>
              </a:r>
            </a:p>
          </p:txBody>
        </p:sp>
        <p:sp>
          <p:nvSpPr>
            <p:cNvPr id="81942" name="Line 19"/>
            <p:cNvSpPr>
              <a:spLocks noChangeShapeType="1"/>
            </p:cNvSpPr>
            <p:nvPr/>
          </p:nvSpPr>
          <p:spPr bwMode="auto">
            <a:xfrm flipV="1">
              <a:off x="3275" y="2374"/>
              <a:ext cx="269" cy="224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8836" name="Group 20"/>
          <p:cNvGrpSpPr>
            <a:grpSpLocks/>
          </p:cNvGrpSpPr>
          <p:nvPr/>
        </p:nvGrpSpPr>
        <p:grpSpPr bwMode="auto">
          <a:xfrm>
            <a:off x="3500438" y="2343150"/>
            <a:ext cx="685800" cy="1222375"/>
            <a:chOff x="2205" y="1476"/>
            <a:chExt cx="432" cy="770"/>
          </a:xfrm>
        </p:grpSpPr>
        <p:sp>
          <p:nvSpPr>
            <p:cNvPr id="81937" name="Oval 21"/>
            <p:cNvSpPr>
              <a:spLocks noChangeArrowheads="1"/>
            </p:cNvSpPr>
            <p:nvPr/>
          </p:nvSpPr>
          <p:spPr bwMode="auto">
            <a:xfrm>
              <a:off x="2363" y="1524"/>
              <a:ext cx="70" cy="70"/>
            </a:xfrm>
            <a:prstGeom prst="ellipse">
              <a:avLst/>
            </a:prstGeom>
            <a:solidFill>
              <a:srgbClr val="00FF00"/>
            </a:solidFill>
            <a:ln w="25400">
              <a:solidFill>
                <a:srgbClr val="00204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81938" name="Rectangle 22"/>
            <p:cNvSpPr>
              <a:spLocks noChangeArrowheads="1"/>
            </p:cNvSpPr>
            <p:nvPr/>
          </p:nvSpPr>
          <p:spPr bwMode="auto">
            <a:xfrm>
              <a:off x="2425" y="1476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400">
                  <a:solidFill>
                    <a:schemeClr val="folHlink"/>
                  </a:solidFill>
                  <a:latin typeface="Arial" panose="020B0604020202020204" pitchFamily="34" charset="0"/>
                </a:rPr>
                <a:t>y</a:t>
              </a:r>
            </a:p>
          </p:txBody>
        </p:sp>
        <p:sp>
          <p:nvSpPr>
            <p:cNvPr id="81939" name="Line 23"/>
            <p:cNvSpPr>
              <a:spLocks noChangeShapeType="1"/>
            </p:cNvSpPr>
            <p:nvPr/>
          </p:nvSpPr>
          <p:spPr bwMode="auto">
            <a:xfrm flipV="1">
              <a:off x="2205" y="1657"/>
              <a:ext cx="182" cy="589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1936" name="Rectangle 24"/>
          <p:cNvSpPr>
            <a:spLocks noChangeArrowheads="1"/>
          </p:cNvSpPr>
          <p:nvPr/>
        </p:nvSpPr>
        <p:spPr bwMode="auto">
          <a:xfrm>
            <a:off x="0" y="34925"/>
            <a:ext cx="917575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rgbClr val="185251"/>
                </a:solidFill>
                <a:latin typeface="Arial" panose="020B0604020202020204" pitchFamily="34" charset="0"/>
              </a:rPr>
              <a:t>Growth and the production possibility curve</a:t>
            </a:r>
          </a:p>
        </p:txBody>
      </p:sp>
      <p:sp>
        <p:nvSpPr>
          <p:cNvPr id="2" name="Rectangle 1"/>
          <p:cNvSpPr/>
          <p:nvPr/>
        </p:nvSpPr>
        <p:spPr>
          <a:xfrm>
            <a:off x="1084263" y="468471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b="1" dirty="0"/>
              <a:t>Two of the major factors contributing to potential </a:t>
            </a:r>
            <a:r>
              <a:rPr lang="en-GB" sz="1200" b="1" dirty="0" smtClean="0"/>
              <a:t>economic growth </a:t>
            </a:r>
            <a:r>
              <a:rPr lang="en-GB" sz="1200" b="1" dirty="0"/>
              <a:t>are:</a:t>
            </a:r>
          </a:p>
          <a:p>
            <a:r>
              <a:rPr lang="en-GB" sz="1200" b="1" dirty="0"/>
              <a:t>• An increase in resources – natural resources, labour </a:t>
            </a:r>
            <a:r>
              <a:rPr lang="en-GB" sz="1200" b="1" dirty="0" smtClean="0"/>
              <a:t>or capital</a:t>
            </a:r>
            <a:r>
              <a:rPr lang="en-GB" sz="1200" b="1" dirty="0"/>
              <a:t>.</a:t>
            </a:r>
          </a:p>
          <a:p>
            <a:r>
              <a:rPr lang="en-GB" sz="1200" b="1" dirty="0"/>
              <a:t>• An increase in the efficiency with which these </a:t>
            </a:r>
            <a:r>
              <a:rPr lang="en-GB" sz="1200" b="1" dirty="0" smtClean="0"/>
              <a:t>resources are </a:t>
            </a:r>
            <a:r>
              <a:rPr lang="en-GB" sz="1200" b="1" dirty="0"/>
              <a:t>used, through advances in technology, </a:t>
            </a:r>
            <a:r>
              <a:rPr lang="en-GB" sz="1200" b="1" dirty="0" smtClean="0"/>
              <a:t>improved labour </a:t>
            </a:r>
            <a:r>
              <a:rPr lang="en-GB" sz="1200" b="1" dirty="0"/>
              <a:t>skills or improved organisation.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88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88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18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8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ChangeArrowheads="1"/>
          </p:cNvSpPr>
          <p:nvPr/>
        </p:nvSpPr>
        <p:spPr bwMode="auto">
          <a:xfrm>
            <a:off x="0" y="63500"/>
            <a:ext cx="9142413" cy="8540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500" b="1">
                <a:solidFill>
                  <a:srgbClr val="80008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annual growth in actual and potential output, % (1970–2015</a:t>
            </a:r>
            <a:r>
              <a:rPr lang="en-GB" altLang="en-US" sz="2500" b="1">
                <a:solidFill>
                  <a:srgbClr val="800080"/>
                </a:solidFill>
                <a:latin typeface="Arial" panose="020B0604020202020204" pitchFamily="34" charset="0"/>
              </a:rPr>
              <a:t>)</a:t>
            </a:r>
          </a:p>
        </p:txBody>
      </p:sp>
      <p:graphicFrame>
        <p:nvGraphicFramePr>
          <p:cNvPr id="83971" name="Object 3"/>
          <p:cNvGraphicFramePr>
            <a:graphicFrameLocks noChangeAspect="1"/>
          </p:cNvGraphicFramePr>
          <p:nvPr/>
        </p:nvGraphicFramePr>
        <p:xfrm>
          <a:off x="1009650" y="1338263"/>
          <a:ext cx="7065963" cy="470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96" name="Document" r:id="rId3" imgW="5423916" imgH="2660904" progId="Word.Document.8">
                  <p:embed/>
                </p:oleObj>
              </mc:Choice>
              <mc:Fallback>
                <p:oleObj name="Document" r:id="rId3" imgW="5423916" imgH="2660904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33392" b="9486"/>
                      <a:stretch>
                        <a:fillRect/>
                      </a:stretch>
                    </p:blipFill>
                    <p:spPr bwMode="auto">
                      <a:xfrm>
                        <a:off x="1009650" y="1338263"/>
                        <a:ext cx="7065963" cy="4708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ChangeArrowheads="1"/>
          </p:cNvSpPr>
          <p:nvPr/>
        </p:nvSpPr>
        <p:spPr bwMode="auto">
          <a:xfrm>
            <a:off x="0" y="63500"/>
            <a:ext cx="9142413" cy="8540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500" b="1">
                <a:solidFill>
                  <a:srgbClr val="80008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annual growth in actual and potential output, % (1970–2015</a:t>
            </a:r>
            <a:r>
              <a:rPr lang="en-GB" altLang="en-US" sz="2500" b="1">
                <a:solidFill>
                  <a:srgbClr val="800080"/>
                </a:solidFill>
                <a:latin typeface="Arial" panose="020B0604020202020204" pitchFamily="34" charset="0"/>
              </a:rPr>
              <a:t>)</a:t>
            </a:r>
          </a:p>
        </p:txBody>
      </p:sp>
      <p:graphicFrame>
        <p:nvGraphicFramePr>
          <p:cNvPr id="84995" name="Object 3"/>
          <p:cNvGraphicFramePr>
            <a:graphicFrameLocks noChangeAspect="1"/>
          </p:cNvGraphicFramePr>
          <p:nvPr/>
        </p:nvGraphicFramePr>
        <p:xfrm>
          <a:off x="1009650" y="1338263"/>
          <a:ext cx="7065963" cy="470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020" name="Document" r:id="rId3" imgW="5423916" imgH="2660904" progId="Word.Document.8">
                  <p:embed/>
                </p:oleObj>
              </mc:Choice>
              <mc:Fallback>
                <p:oleObj name="Document" r:id="rId3" imgW="5423916" imgH="2660904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33392" b="9486"/>
                      <a:stretch>
                        <a:fillRect/>
                      </a:stretch>
                    </p:blipFill>
                    <p:spPr bwMode="auto">
                      <a:xfrm>
                        <a:off x="1009650" y="1338263"/>
                        <a:ext cx="7065963" cy="4708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ChangeArrowheads="1"/>
          </p:cNvSpPr>
          <p:nvPr/>
        </p:nvSpPr>
        <p:spPr bwMode="auto">
          <a:xfrm>
            <a:off x="0" y="63500"/>
            <a:ext cx="9142413" cy="8540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500" b="1">
                <a:solidFill>
                  <a:srgbClr val="80008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Average annual growth in actual and potential output, % (1970–2015</a:t>
            </a:r>
            <a:r>
              <a:rPr lang="en-GB" altLang="en-US" sz="2500" b="1">
                <a:solidFill>
                  <a:srgbClr val="800080"/>
                </a:solidFill>
                <a:latin typeface="Arial" panose="020B0604020202020204" pitchFamily="34" charset="0"/>
              </a:rPr>
              <a:t>)</a:t>
            </a:r>
          </a:p>
        </p:txBody>
      </p:sp>
      <p:graphicFrame>
        <p:nvGraphicFramePr>
          <p:cNvPr id="86019" name="Object 3"/>
          <p:cNvGraphicFramePr>
            <a:graphicFrameLocks noChangeAspect="1"/>
          </p:cNvGraphicFramePr>
          <p:nvPr/>
        </p:nvGraphicFramePr>
        <p:xfrm>
          <a:off x="1009650" y="1338263"/>
          <a:ext cx="7065963" cy="4708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44" name="Document" r:id="rId3" imgW="5423916" imgH="2660904" progId="Word.Document.8">
                  <p:embed/>
                </p:oleObj>
              </mc:Choice>
              <mc:Fallback>
                <p:oleObj name="Document" r:id="rId3" imgW="5423916" imgH="2660904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33392" b="9486"/>
                      <a:stretch>
                        <a:fillRect/>
                      </a:stretch>
                    </p:blipFill>
                    <p:spPr bwMode="auto">
                      <a:xfrm>
                        <a:off x="1009650" y="1338263"/>
                        <a:ext cx="7065963" cy="4708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66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noProof="1" smtClean="0"/>
              <a:t>Economic growth </a:t>
            </a:r>
            <a:r>
              <a:rPr lang="en-GB" altLang="en-US" dirty="0" smtClean="0"/>
              <a:t>and</a:t>
            </a:r>
            <a:r>
              <a:rPr lang="en-GB" altLang="en-US" noProof="1" smtClean="0"/>
              <a:t> the business cycle</a:t>
            </a:r>
          </a:p>
          <a:p>
            <a:pPr lvl="1"/>
            <a:r>
              <a:rPr lang="en-GB" altLang="en-US" noProof="1" smtClean="0"/>
              <a:t>While steadier the potential growth, there are fluctuations in actual growth</a:t>
            </a:r>
          </a:p>
        </p:txBody>
      </p:sp>
      <p:sp>
        <p:nvSpPr>
          <p:cNvPr id="87043" name="Rectangle 5"/>
          <p:cNvSpPr>
            <a:spLocks noGrp="1"/>
          </p:cNvSpPr>
          <p:nvPr>
            <p:ph type="title"/>
          </p:nvPr>
        </p:nvSpPr>
        <p:spPr>
          <a:xfrm>
            <a:off x="173038" y="228600"/>
            <a:ext cx="8799512" cy="758825"/>
          </a:xfrm>
          <a:noFill/>
        </p:spPr>
        <p:txBody>
          <a:bodyPr/>
          <a:lstStyle/>
          <a:p>
            <a:r>
              <a:rPr lang="en-GB" altLang="en-US" sz="3500" smtClean="0"/>
              <a:t>S</a:t>
            </a:r>
            <a:r>
              <a:rPr lang="en-GB" altLang="en-US" sz="3500" noProof="1" smtClean="0"/>
              <a:t>hort-term growth </a:t>
            </a:r>
            <a:r>
              <a:rPr lang="en-GB" altLang="en-US" sz="3500" smtClean="0"/>
              <a:t>and</a:t>
            </a:r>
            <a:r>
              <a:rPr lang="en-GB" altLang="en-US" sz="3500" noProof="1" smtClean="0"/>
              <a:t> 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20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20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20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20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866" grpId="0" build="p" bldLvl="2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ext Box 14"/>
          <p:cNvSpPr txBox="1">
            <a:spLocks noChangeArrowheads="1"/>
          </p:cNvSpPr>
          <p:nvPr/>
        </p:nvSpPr>
        <p:spPr bwMode="auto">
          <a:xfrm>
            <a:off x="0" y="6289675"/>
            <a:ext cx="9144000" cy="56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i="1">
                <a:solidFill>
                  <a:srgbClr val="C0C0C0"/>
                </a:solidFill>
              </a:rPr>
              <a:t>Notes</a:t>
            </a:r>
            <a:r>
              <a:rPr lang="en-GB" altLang="en-US" sz="1200">
                <a:solidFill>
                  <a:srgbClr val="C0C0C0"/>
                </a:solidFill>
              </a:rPr>
              <a:t>: Figures from 2014 based on forecasts; EU-15 = the member countries of the European Union prior to 1 May 2004</a:t>
            </a:r>
          </a:p>
          <a:p>
            <a:pPr>
              <a:lnSpc>
                <a:spcPct val="13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 i="1">
                <a:solidFill>
                  <a:srgbClr val="C0C0C0"/>
                </a:solidFill>
              </a:rPr>
              <a:t>Source</a:t>
            </a:r>
            <a:r>
              <a:rPr lang="en-GB" altLang="en-US" sz="1200">
                <a:solidFill>
                  <a:srgbClr val="C0C0C0"/>
                </a:solidFill>
              </a:rPr>
              <a:t>: Based on data in </a:t>
            </a:r>
            <a:r>
              <a:rPr lang="en-GB" altLang="en-US" sz="1200" i="1">
                <a:solidFill>
                  <a:srgbClr val="C0C0C0"/>
                </a:solidFill>
              </a:rPr>
              <a:t>AMECO Database</a:t>
            </a:r>
            <a:r>
              <a:rPr lang="en-GB" altLang="en-US" sz="1200">
                <a:solidFill>
                  <a:srgbClr val="C0C0C0"/>
                </a:solidFill>
              </a:rPr>
              <a:t> (European Commission, DGECFIN)</a:t>
            </a:r>
          </a:p>
        </p:txBody>
      </p:sp>
      <p:graphicFrame>
        <p:nvGraphicFramePr>
          <p:cNvPr id="660484" name="Object 2"/>
          <p:cNvGraphicFramePr>
            <a:graphicFrameLocks/>
          </p:cNvGraphicFramePr>
          <p:nvPr/>
        </p:nvGraphicFramePr>
        <p:xfrm>
          <a:off x="0" y="538163"/>
          <a:ext cx="9144000" cy="585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117" name="Chart" r:id="rId4" imgW="7972813" imgH="5286667" progId="MSGraph.Chart.8">
                  <p:embed followColorScheme="full"/>
                </p:oleObj>
              </mc:Choice>
              <mc:Fallback>
                <p:oleObj name="Chart" r:id="rId4" imgW="7972813" imgH="5286667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3067" b="1280"/>
                      <a:stretch>
                        <a:fillRect/>
                      </a:stretch>
                    </p:blipFill>
                    <p:spPr bwMode="auto">
                      <a:xfrm>
                        <a:off x="0" y="538163"/>
                        <a:ext cx="9144000" cy="5851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9092" name="Rectangle 5"/>
          <p:cNvSpPr>
            <a:spLocks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700" b="1">
                <a:solidFill>
                  <a:srgbClr val="660066"/>
                </a:solidFill>
                <a:latin typeface="Arial" panose="020B0604020202020204" pitchFamily="34" charset="0"/>
              </a:rPr>
              <a:t>Growth rates in selected industrial countries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6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660484" grpId="0" bld="series" 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>
          <a:xfrm>
            <a:off x="301625" y="545042"/>
            <a:ext cx="8534400" cy="758825"/>
          </a:xfrm>
        </p:spPr>
        <p:txBody>
          <a:bodyPr/>
          <a:lstStyle/>
          <a:p>
            <a:r>
              <a:rPr lang="en-GB" altLang="en-US" dirty="0"/>
              <a:t>THE COSTS OF ECONOMIC GROWTH</a:t>
            </a:r>
            <a:endParaRPr lang="en-GB" altLang="en-US" noProof="1" smtClean="0"/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301625" y="1541462"/>
            <a:ext cx="8534400" cy="3910013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Is more necessarily better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?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The benefits of </a:t>
            </a:r>
            <a:r>
              <a:rPr lang="en-GB" altLang="en-US" noProof="1" smtClean="0">
                <a:latin typeface="Arial" panose="020B0604020202020204" pitchFamily="34" charset="0"/>
              </a:rPr>
              <a:t>growth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The costs of growth</a:t>
            </a:r>
          </a:p>
        </p:txBody>
      </p:sp>
    </p:spTree>
    <p:extLst>
      <p:ext uri="{BB962C8B-B14F-4D97-AF65-F5344CB8AC3E}">
        <p14:creationId xmlns:p14="http://schemas.microsoft.com/office/powerpoint/2010/main" val="30471595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1103313"/>
          </a:xfrm>
        </p:spPr>
        <p:txBody>
          <a:bodyPr/>
          <a:lstStyle/>
          <a:p>
            <a:pPr>
              <a:buClr>
                <a:srgbClr val="646B86"/>
              </a:buClr>
            </a:pPr>
            <a:r>
              <a:rPr lang="en-GB" altLang="en-US" noProof="1" smtClean="0">
                <a:solidFill>
                  <a:srgbClr val="646B86"/>
                </a:solidFill>
              </a:rPr>
              <a:t>Economic growth </a:t>
            </a:r>
            <a:r>
              <a:rPr lang="en-GB" altLang="en-US" smtClean="0">
                <a:solidFill>
                  <a:srgbClr val="646B86"/>
                </a:solidFill>
              </a:rPr>
              <a:t>and</a:t>
            </a:r>
            <a:r>
              <a:rPr lang="en-GB" altLang="en-US" noProof="1" smtClean="0">
                <a:solidFill>
                  <a:srgbClr val="646B86"/>
                </a:solidFill>
              </a:rPr>
              <a:t> the business cycle</a:t>
            </a:r>
          </a:p>
          <a:p>
            <a:pPr lvl="1">
              <a:buClr>
                <a:srgbClr val="646B86"/>
              </a:buClr>
            </a:pPr>
            <a:r>
              <a:rPr lang="en-GB" altLang="en-US" noProof="1" smtClean="0">
                <a:solidFill>
                  <a:srgbClr val="646B86"/>
                </a:solidFill>
              </a:rPr>
              <a:t>fluctuations in actual growth</a:t>
            </a:r>
            <a:endParaRPr lang="en-GB" altLang="en-US" noProof="1" smtClean="0"/>
          </a:p>
        </p:txBody>
      </p:sp>
      <p:sp>
        <p:nvSpPr>
          <p:cNvPr id="427012" name="Rectangle 4"/>
          <p:cNvSpPr>
            <a:spLocks/>
          </p:cNvSpPr>
          <p:nvPr/>
        </p:nvSpPr>
        <p:spPr bwMode="auto">
          <a:xfrm>
            <a:off x="301625" y="2586038"/>
            <a:ext cx="8534400" cy="383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/>
            <a:r>
              <a:rPr lang="en-GB" altLang="en-US" noProof="1"/>
              <a:t>the phases of the business cycle</a:t>
            </a:r>
          </a:p>
          <a:p>
            <a:pPr lvl="2"/>
            <a:r>
              <a:rPr lang="en-GB" altLang="en-US" noProof="1"/>
              <a:t>upturn</a:t>
            </a:r>
          </a:p>
          <a:p>
            <a:pPr lvl="2"/>
            <a:r>
              <a:rPr lang="en-GB" altLang="en-US" noProof="1"/>
              <a:t>expansion</a:t>
            </a:r>
          </a:p>
          <a:p>
            <a:pPr lvl="2"/>
            <a:r>
              <a:rPr lang="en-GB" altLang="en-US" noProof="1"/>
              <a:t>peaking out</a:t>
            </a:r>
          </a:p>
          <a:p>
            <a:pPr lvl="2"/>
            <a:r>
              <a:rPr lang="en-GB" altLang="en-US" noProof="1"/>
              <a:t>slowdown or recession</a:t>
            </a:r>
          </a:p>
        </p:txBody>
      </p:sp>
      <p:sp>
        <p:nvSpPr>
          <p:cNvPr id="91140" name="Rectangle 6"/>
          <p:cNvSpPr>
            <a:spLocks noGrp="1"/>
          </p:cNvSpPr>
          <p:nvPr>
            <p:ph type="title"/>
          </p:nvPr>
        </p:nvSpPr>
        <p:spPr>
          <a:xfrm>
            <a:off x="173038" y="228600"/>
            <a:ext cx="8799512" cy="758825"/>
          </a:xfrm>
          <a:noFill/>
        </p:spPr>
        <p:txBody>
          <a:bodyPr/>
          <a:lstStyle/>
          <a:p>
            <a:r>
              <a:rPr lang="en-GB" altLang="en-US" sz="3500" smtClean="0"/>
              <a:t>S</a:t>
            </a:r>
            <a:r>
              <a:rPr lang="en-GB" altLang="en-US" sz="3500" noProof="1" smtClean="0"/>
              <a:t>hort-term growth </a:t>
            </a:r>
            <a:r>
              <a:rPr lang="en-GB" altLang="en-US" sz="3500" smtClean="0"/>
              <a:t>and</a:t>
            </a:r>
            <a:r>
              <a:rPr lang="en-GB" altLang="en-US" sz="3500" noProof="1" smtClean="0"/>
              <a:t> 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27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27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27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27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427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27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27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27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27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27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7012" grpId="0" build="p" bldLvl="2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ChangeArrowheads="1"/>
          </p:cNvSpPr>
          <p:nvPr/>
        </p:nvSpPr>
        <p:spPr bwMode="auto">
          <a:xfrm>
            <a:off x="1069975" y="638175"/>
            <a:ext cx="6945313" cy="53308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3187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3188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746125" y="58975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 rot="-5400000">
            <a:off x="-906462" y="3182938"/>
            <a:ext cx="293528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National output (GDP)</a:t>
            </a:r>
          </a:p>
        </p:txBody>
      </p:sp>
      <p:sp>
        <p:nvSpPr>
          <p:cNvPr id="93191" name="Rectangle 7"/>
          <p:cNvSpPr>
            <a:spLocks noChangeArrowheads="1"/>
          </p:cNvSpPr>
          <p:nvPr/>
        </p:nvSpPr>
        <p:spPr bwMode="auto">
          <a:xfrm>
            <a:off x="4098925" y="6180138"/>
            <a:ext cx="8048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Time</a:t>
            </a:r>
          </a:p>
        </p:txBody>
      </p:sp>
      <p:grpSp>
        <p:nvGrpSpPr>
          <p:cNvPr id="573448" name="Group 8"/>
          <p:cNvGrpSpPr>
            <a:grpSpLocks/>
          </p:cNvGrpSpPr>
          <p:nvPr/>
        </p:nvGrpSpPr>
        <p:grpSpPr bwMode="auto">
          <a:xfrm>
            <a:off x="1066800" y="630238"/>
            <a:ext cx="6958013" cy="2951162"/>
            <a:chOff x="672" y="397"/>
            <a:chExt cx="4383" cy="1859"/>
          </a:xfrm>
        </p:grpSpPr>
        <p:sp>
          <p:nvSpPr>
            <p:cNvPr id="93197" name="Freeform 9"/>
            <p:cNvSpPr>
              <a:spLocks/>
            </p:cNvSpPr>
            <p:nvPr/>
          </p:nvSpPr>
          <p:spPr bwMode="auto">
            <a:xfrm>
              <a:off x="672" y="397"/>
              <a:ext cx="4378" cy="1853"/>
            </a:xfrm>
            <a:custGeom>
              <a:avLst/>
              <a:gdLst>
                <a:gd name="T0" fmla="*/ 0 w 4378"/>
                <a:gd name="T1" fmla="*/ 6 h 1853"/>
                <a:gd name="T2" fmla="*/ 0 w 4378"/>
                <a:gd name="T3" fmla="*/ 1853 h 1853"/>
                <a:gd name="T4" fmla="*/ 4378 w 4378"/>
                <a:gd name="T5" fmla="*/ 708 h 1853"/>
                <a:gd name="T6" fmla="*/ 4378 w 4378"/>
                <a:gd name="T7" fmla="*/ 0 h 1853"/>
                <a:gd name="T8" fmla="*/ 0 w 4378"/>
                <a:gd name="T9" fmla="*/ 6 h 185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4378" h="1853">
                  <a:moveTo>
                    <a:pt x="0" y="6"/>
                  </a:moveTo>
                  <a:lnTo>
                    <a:pt x="0" y="1853"/>
                  </a:lnTo>
                  <a:lnTo>
                    <a:pt x="4378" y="708"/>
                  </a:lnTo>
                  <a:lnTo>
                    <a:pt x="437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ECE9D5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5400" cap="flat" cmpd="sng">
                  <a:solidFill>
                    <a:schemeClr val="accent1"/>
                  </a:solidFill>
                  <a:prstDash val="solid"/>
                  <a:round/>
                  <a:headEnd type="none" w="sm" len="sm"/>
                  <a:tailEnd type="none" w="sm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/>
            <a:p>
              <a:endParaRPr lang="en-GB"/>
            </a:p>
          </p:txBody>
        </p:sp>
        <p:sp>
          <p:nvSpPr>
            <p:cNvPr id="93198" name="Line 10"/>
            <p:cNvSpPr>
              <a:spLocks noChangeShapeType="1"/>
            </p:cNvSpPr>
            <p:nvPr/>
          </p:nvSpPr>
          <p:spPr bwMode="auto">
            <a:xfrm flipV="1">
              <a:off x="672" y="1100"/>
              <a:ext cx="4383" cy="115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73451" name="Rectangle 11"/>
          <p:cNvSpPr>
            <a:spLocks noChangeArrowheads="1"/>
          </p:cNvSpPr>
          <p:nvPr/>
        </p:nvSpPr>
        <p:spPr bwMode="auto">
          <a:xfrm>
            <a:off x="6534150" y="1085850"/>
            <a:ext cx="154305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Full-capacity</a:t>
            </a:r>
          </a:p>
          <a:p>
            <a:pPr algn="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93194" name="Line 12"/>
          <p:cNvSpPr>
            <a:spLocks noChangeShapeType="1"/>
          </p:cNvSpPr>
          <p:nvPr/>
        </p:nvSpPr>
        <p:spPr bwMode="auto">
          <a:xfrm>
            <a:off x="1066800" y="5951538"/>
            <a:ext cx="6959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3195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4"/>
          <p:cNvSpPr txBox="1">
            <a:spLocks noChangeArrowheads="1"/>
          </p:cNvSpPr>
          <p:nvPr/>
        </p:nvSpPr>
        <p:spPr bwMode="auto">
          <a:xfrm>
            <a:off x="0" y="508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3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73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51" grpId="0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ChangeArrowheads="1"/>
          </p:cNvSpPr>
          <p:nvPr/>
        </p:nvSpPr>
        <p:spPr bwMode="auto">
          <a:xfrm>
            <a:off x="1069975" y="638175"/>
            <a:ext cx="6945313" cy="53308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5235" name="Freeform 3"/>
          <p:cNvSpPr>
            <a:spLocks/>
          </p:cNvSpPr>
          <p:nvPr/>
        </p:nvSpPr>
        <p:spPr bwMode="auto">
          <a:xfrm>
            <a:off x="1066800" y="630238"/>
            <a:ext cx="6950075" cy="2941637"/>
          </a:xfrm>
          <a:custGeom>
            <a:avLst/>
            <a:gdLst>
              <a:gd name="T0" fmla="*/ 0 w 4378"/>
              <a:gd name="T1" fmla="*/ 9525 h 1853"/>
              <a:gd name="T2" fmla="*/ 0 w 4378"/>
              <a:gd name="T3" fmla="*/ 2941637 h 1853"/>
              <a:gd name="T4" fmla="*/ 6950075 w 4378"/>
              <a:gd name="T5" fmla="*/ 1123950 h 1853"/>
              <a:gd name="T6" fmla="*/ 6950075 w 4378"/>
              <a:gd name="T7" fmla="*/ 0 h 1853"/>
              <a:gd name="T8" fmla="*/ 0 w 4378"/>
              <a:gd name="T9" fmla="*/ 9525 h 18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4378" h="1853">
                <a:moveTo>
                  <a:pt x="0" y="6"/>
                </a:moveTo>
                <a:lnTo>
                  <a:pt x="0" y="1853"/>
                </a:lnTo>
                <a:lnTo>
                  <a:pt x="4378" y="708"/>
                </a:lnTo>
                <a:lnTo>
                  <a:pt x="4378" y="0"/>
                </a:lnTo>
                <a:lnTo>
                  <a:pt x="0" y="6"/>
                </a:lnTo>
                <a:close/>
              </a:path>
            </a:pathLst>
          </a:custGeom>
          <a:solidFill>
            <a:srgbClr val="ECE9D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>
            <a:spAutoFit/>
          </a:bodyPr>
          <a:lstStyle/>
          <a:p>
            <a:endParaRPr lang="en-GB"/>
          </a:p>
        </p:txBody>
      </p:sp>
      <p:sp>
        <p:nvSpPr>
          <p:cNvPr id="95236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5238" name="Line 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Rectangle 7"/>
          <p:cNvSpPr>
            <a:spLocks noChangeArrowheads="1"/>
          </p:cNvSpPr>
          <p:nvPr/>
        </p:nvSpPr>
        <p:spPr bwMode="auto">
          <a:xfrm>
            <a:off x="746125" y="58975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95240" name="Rectangle 8"/>
          <p:cNvSpPr>
            <a:spLocks noChangeArrowheads="1"/>
          </p:cNvSpPr>
          <p:nvPr/>
        </p:nvSpPr>
        <p:spPr bwMode="auto">
          <a:xfrm rot="-5400000">
            <a:off x="-906462" y="3182938"/>
            <a:ext cx="293528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National output (GDP)</a:t>
            </a:r>
          </a:p>
        </p:txBody>
      </p:sp>
      <p:sp>
        <p:nvSpPr>
          <p:cNvPr id="95241" name="Rectangle 9"/>
          <p:cNvSpPr>
            <a:spLocks noChangeArrowheads="1"/>
          </p:cNvSpPr>
          <p:nvPr/>
        </p:nvSpPr>
        <p:spPr bwMode="auto">
          <a:xfrm>
            <a:off x="4098925" y="6180138"/>
            <a:ext cx="8048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Time</a:t>
            </a:r>
          </a:p>
        </p:txBody>
      </p:sp>
      <p:sp>
        <p:nvSpPr>
          <p:cNvPr id="95242" name="Line 10"/>
          <p:cNvSpPr>
            <a:spLocks noChangeShapeType="1"/>
          </p:cNvSpPr>
          <p:nvPr/>
        </p:nvSpPr>
        <p:spPr bwMode="auto">
          <a:xfrm flipV="1">
            <a:off x="1066800" y="1746250"/>
            <a:ext cx="6958013" cy="183515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Rectangle 11"/>
          <p:cNvSpPr>
            <a:spLocks noChangeArrowheads="1"/>
          </p:cNvSpPr>
          <p:nvPr/>
        </p:nvSpPr>
        <p:spPr bwMode="auto">
          <a:xfrm>
            <a:off x="6534150" y="1085850"/>
            <a:ext cx="154305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Full-capacity</a:t>
            </a:r>
          </a:p>
          <a:p>
            <a:pPr algn="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575500" name="Rectangle 12"/>
          <p:cNvSpPr>
            <a:spLocks noChangeArrowheads="1"/>
          </p:cNvSpPr>
          <p:nvPr/>
        </p:nvSpPr>
        <p:spPr bwMode="auto">
          <a:xfrm>
            <a:off x="1708150" y="4845050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575501" name="Rectangle 13"/>
          <p:cNvSpPr>
            <a:spLocks noChangeArrowheads="1"/>
          </p:cNvSpPr>
          <p:nvPr/>
        </p:nvSpPr>
        <p:spPr bwMode="auto">
          <a:xfrm>
            <a:off x="2752725" y="3983038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575502" name="Rectangle 14"/>
          <p:cNvSpPr>
            <a:spLocks noChangeArrowheads="1"/>
          </p:cNvSpPr>
          <p:nvPr/>
        </p:nvSpPr>
        <p:spPr bwMode="auto">
          <a:xfrm>
            <a:off x="3270250" y="322262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575503" name="Rectangle 15"/>
          <p:cNvSpPr>
            <a:spLocks noChangeArrowheads="1"/>
          </p:cNvSpPr>
          <p:nvPr/>
        </p:nvSpPr>
        <p:spPr bwMode="auto">
          <a:xfrm>
            <a:off x="3981450" y="3697288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>
                <a:latin typeface="Arial" panose="020B0604020202020204" pitchFamily="34" charset="0"/>
              </a:rPr>
              <a:t>4</a:t>
            </a:r>
          </a:p>
        </p:txBody>
      </p:sp>
      <p:grpSp>
        <p:nvGrpSpPr>
          <p:cNvPr id="575504" name="Group 16"/>
          <p:cNvGrpSpPr>
            <a:grpSpLocks/>
          </p:cNvGrpSpPr>
          <p:nvPr/>
        </p:nvGrpSpPr>
        <p:grpSpPr bwMode="auto">
          <a:xfrm>
            <a:off x="4891088" y="2493963"/>
            <a:ext cx="2549525" cy="1943100"/>
            <a:chOff x="3081" y="1571"/>
            <a:chExt cx="1606" cy="1224"/>
          </a:xfrm>
        </p:grpSpPr>
        <p:sp>
          <p:nvSpPr>
            <p:cNvPr id="95253" name="Rectangle 17"/>
            <p:cNvSpPr>
              <a:spLocks noChangeArrowheads="1"/>
            </p:cNvSpPr>
            <p:nvPr/>
          </p:nvSpPr>
          <p:spPr bwMode="auto">
            <a:xfrm>
              <a:off x="3081" y="2564"/>
              <a:ext cx="1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95254" name="Rectangle 18"/>
            <p:cNvSpPr>
              <a:spLocks noChangeArrowheads="1"/>
            </p:cNvSpPr>
            <p:nvPr/>
          </p:nvSpPr>
          <p:spPr bwMode="auto">
            <a:xfrm>
              <a:off x="3581" y="1967"/>
              <a:ext cx="1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95255" name="Rectangle 19"/>
            <p:cNvSpPr>
              <a:spLocks noChangeArrowheads="1"/>
            </p:cNvSpPr>
            <p:nvPr/>
          </p:nvSpPr>
          <p:spPr bwMode="auto">
            <a:xfrm>
              <a:off x="4061" y="1571"/>
              <a:ext cx="1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95256" name="Rectangle 20"/>
            <p:cNvSpPr>
              <a:spLocks noChangeArrowheads="1"/>
            </p:cNvSpPr>
            <p:nvPr/>
          </p:nvSpPr>
          <p:spPr bwMode="auto">
            <a:xfrm>
              <a:off x="4491" y="1749"/>
              <a:ext cx="19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800">
                  <a:latin typeface="Arial" panose="020B0604020202020204" pitchFamily="34" charset="0"/>
                </a:rPr>
                <a:t>4</a:t>
              </a:r>
            </a:p>
          </p:txBody>
        </p:sp>
      </p:grpSp>
      <p:sp>
        <p:nvSpPr>
          <p:cNvPr id="95249" name="Rectangle 21"/>
          <p:cNvSpPr>
            <a:spLocks noChangeArrowheads="1"/>
          </p:cNvSpPr>
          <p:nvPr/>
        </p:nvSpPr>
        <p:spPr bwMode="auto">
          <a:xfrm>
            <a:off x="7248525" y="3136900"/>
            <a:ext cx="85725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900">
                <a:solidFill>
                  <a:schemeClr val="tx2"/>
                </a:solidFill>
                <a:latin typeface="Arial" panose="020B0604020202020204" pitchFamily="34" charset="0"/>
              </a:rPr>
              <a:t>Actual</a:t>
            </a:r>
          </a:p>
          <a:p>
            <a:pPr algn="r"/>
            <a:r>
              <a:rPr lang="en-GB" altLang="en-US" sz="1900">
                <a:solidFill>
                  <a:schemeClr val="tx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95250" name="Freeform 22"/>
          <p:cNvSpPr>
            <a:spLocks/>
          </p:cNvSpPr>
          <p:nvPr/>
        </p:nvSpPr>
        <p:spPr bwMode="auto">
          <a:xfrm>
            <a:off x="1093788" y="2441575"/>
            <a:ext cx="6845300" cy="2338388"/>
          </a:xfrm>
          <a:custGeom>
            <a:avLst/>
            <a:gdLst>
              <a:gd name="T0" fmla="*/ 0 w 4312"/>
              <a:gd name="T1" fmla="*/ 1994151 h 1739"/>
              <a:gd name="T2" fmla="*/ 336550 w 4312"/>
              <a:gd name="T3" fmla="*/ 2277878 h 1739"/>
              <a:gd name="T4" fmla="*/ 741363 w 4312"/>
              <a:gd name="T5" fmla="*/ 2323597 h 1739"/>
              <a:gd name="T6" fmla="*/ 1130300 w 4312"/>
              <a:gd name="T7" fmla="*/ 2189129 h 1739"/>
              <a:gd name="T8" fmla="*/ 1500188 w 4312"/>
              <a:gd name="T9" fmla="*/ 1844893 h 1739"/>
              <a:gd name="T10" fmla="*/ 1693863 w 4312"/>
              <a:gd name="T11" fmla="*/ 1426699 h 1739"/>
              <a:gd name="T12" fmla="*/ 1941513 w 4312"/>
              <a:gd name="T13" fmla="*/ 918412 h 1739"/>
              <a:gd name="T14" fmla="*/ 2382838 w 4312"/>
              <a:gd name="T15" fmla="*/ 739571 h 1739"/>
              <a:gd name="T16" fmla="*/ 2787650 w 4312"/>
              <a:gd name="T17" fmla="*/ 888829 h 1739"/>
              <a:gd name="T18" fmla="*/ 3176588 w 4312"/>
              <a:gd name="T19" fmla="*/ 1321814 h 1739"/>
              <a:gd name="T20" fmla="*/ 3440113 w 4312"/>
              <a:gd name="T21" fmla="*/ 1531584 h 1739"/>
              <a:gd name="T22" fmla="*/ 3705225 w 4312"/>
              <a:gd name="T23" fmla="*/ 1621677 h 1739"/>
              <a:gd name="T24" fmla="*/ 4094163 w 4312"/>
              <a:gd name="T25" fmla="*/ 1605541 h 1739"/>
              <a:gd name="T26" fmla="*/ 4498975 w 4312"/>
              <a:gd name="T27" fmla="*/ 1426699 h 1739"/>
              <a:gd name="T28" fmla="*/ 4799013 w 4312"/>
              <a:gd name="T29" fmla="*/ 1067671 h 1739"/>
              <a:gd name="T30" fmla="*/ 4905375 w 4312"/>
              <a:gd name="T31" fmla="*/ 754362 h 1739"/>
              <a:gd name="T32" fmla="*/ 4992688 w 4312"/>
              <a:gd name="T33" fmla="*/ 426262 h 1739"/>
              <a:gd name="T34" fmla="*/ 5187950 w 4312"/>
              <a:gd name="T35" fmla="*/ 127744 h 1739"/>
              <a:gd name="T36" fmla="*/ 5468938 w 4312"/>
              <a:gd name="T37" fmla="*/ 8068 h 1739"/>
              <a:gd name="T38" fmla="*/ 5910263 w 4312"/>
              <a:gd name="T39" fmla="*/ 82025 h 1739"/>
              <a:gd name="T40" fmla="*/ 6192838 w 4312"/>
              <a:gd name="T41" fmla="*/ 321377 h 1739"/>
              <a:gd name="T42" fmla="*/ 6403975 w 4312"/>
              <a:gd name="T43" fmla="*/ 531146 h 1739"/>
              <a:gd name="T44" fmla="*/ 6580188 w 4312"/>
              <a:gd name="T45" fmla="*/ 590312 h 1739"/>
              <a:gd name="T46" fmla="*/ 6845300 w 4312"/>
              <a:gd name="T47" fmla="*/ 619895 h 173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4312" h="1739">
                <a:moveTo>
                  <a:pt x="0" y="1483"/>
                </a:moveTo>
                <a:cubicBezTo>
                  <a:pt x="67" y="1568"/>
                  <a:pt x="134" y="1653"/>
                  <a:pt x="212" y="1694"/>
                </a:cubicBezTo>
                <a:cubicBezTo>
                  <a:pt x="290" y="1735"/>
                  <a:pt x="384" y="1739"/>
                  <a:pt x="467" y="1728"/>
                </a:cubicBezTo>
                <a:cubicBezTo>
                  <a:pt x="550" y="1717"/>
                  <a:pt x="632" y="1687"/>
                  <a:pt x="712" y="1628"/>
                </a:cubicBezTo>
                <a:cubicBezTo>
                  <a:pt x="792" y="1569"/>
                  <a:pt x="886" y="1466"/>
                  <a:pt x="945" y="1372"/>
                </a:cubicBezTo>
                <a:cubicBezTo>
                  <a:pt x="1004" y="1278"/>
                  <a:pt x="1021" y="1176"/>
                  <a:pt x="1067" y="1061"/>
                </a:cubicBezTo>
                <a:cubicBezTo>
                  <a:pt x="1113" y="946"/>
                  <a:pt x="1151" y="768"/>
                  <a:pt x="1223" y="683"/>
                </a:cubicBezTo>
                <a:cubicBezTo>
                  <a:pt x="1295" y="598"/>
                  <a:pt x="1412" y="554"/>
                  <a:pt x="1501" y="550"/>
                </a:cubicBezTo>
                <a:cubicBezTo>
                  <a:pt x="1590" y="546"/>
                  <a:pt x="1673" y="589"/>
                  <a:pt x="1756" y="661"/>
                </a:cubicBezTo>
                <a:cubicBezTo>
                  <a:pt x="1839" y="733"/>
                  <a:pt x="1933" y="903"/>
                  <a:pt x="2001" y="983"/>
                </a:cubicBezTo>
                <a:cubicBezTo>
                  <a:pt x="2069" y="1063"/>
                  <a:pt x="2112" y="1102"/>
                  <a:pt x="2167" y="1139"/>
                </a:cubicBezTo>
                <a:cubicBezTo>
                  <a:pt x="2222" y="1176"/>
                  <a:pt x="2265" y="1197"/>
                  <a:pt x="2334" y="1206"/>
                </a:cubicBezTo>
                <a:cubicBezTo>
                  <a:pt x="2403" y="1215"/>
                  <a:pt x="2496" y="1218"/>
                  <a:pt x="2579" y="1194"/>
                </a:cubicBezTo>
                <a:cubicBezTo>
                  <a:pt x="2662" y="1170"/>
                  <a:pt x="2760" y="1128"/>
                  <a:pt x="2834" y="1061"/>
                </a:cubicBezTo>
                <a:cubicBezTo>
                  <a:pt x="2908" y="994"/>
                  <a:pt x="2980" y="877"/>
                  <a:pt x="3023" y="794"/>
                </a:cubicBezTo>
                <a:cubicBezTo>
                  <a:pt x="3066" y="711"/>
                  <a:pt x="3070" y="640"/>
                  <a:pt x="3090" y="561"/>
                </a:cubicBezTo>
                <a:cubicBezTo>
                  <a:pt x="3110" y="482"/>
                  <a:pt x="3115" y="395"/>
                  <a:pt x="3145" y="317"/>
                </a:cubicBezTo>
                <a:cubicBezTo>
                  <a:pt x="3175" y="239"/>
                  <a:pt x="3218" y="147"/>
                  <a:pt x="3268" y="95"/>
                </a:cubicBezTo>
                <a:cubicBezTo>
                  <a:pt x="3318" y="43"/>
                  <a:pt x="3369" y="12"/>
                  <a:pt x="3445" y="6"/>
                </a:cubicBezTo>
                <a:cubicBezTo>
                  <a:pt x="3521" y="0"/>
                  <a:pt x="3647" y="22"/>
                  <a:pt x="3723" y="61"/>
                </a:cubicBezTo>
                <a:cubicBezTo>
                  <a:pt x="3799" y="100"/>
                  <a:pt x="3849" y="183"/>
                  <a:pt x="3901" y="239"/>
                </a:cubicBezTo>
                <a:cubicBezTo>
                  <a:pt x="3953" y="295"/>
                  <a:pt x="3993" y="362"/>
                  <a:pt x="4034" y="395"/>
                </a:cubicBezTo>
                <a:cubicBezTo>
                  <a:pt x="4075" y="428"/>
                  <a:pt x="4099" y="428"/>
                  <a:pt x="4145" y="439"/>
                </a:cubicBezTo>
                <a:cubicBezTo>
                  <a:pt x="4191" y="450"/>
                  <a:pt x="4251" y="455"/>
                  <a:pt x="4312" y="461"/>
                </a:cubicBezTo>
              </a:path>
            </a:pathLst>
          </a:custGeom>
          <a:noFill/>
          <a:ln w="38100" cap="flat" cmpd="sng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5251" name="Line 23"/>
          <p:cNvSpPr>
            <a:spLocks noChangeShapeType="1"/>
          </p:cNvSpPr>
          <p:nvPr/>
        </p:nvSpPr>
        <p:spPr bwMode="auto">
          <a:xfrm>
            <a:off x="1066800" y="5951538"/>
            <a:ext cx="6959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5252" name="Text Box 24"/>
          <p:cNvSpPr txBox="1">
            <a:spLocks noChangeArrowheads="1"/>
          </p:cNvSpPr>
          <p:nvPr/>
        </p:nvSpPr>
        <p:spPr bwMode="auto">
          <a:xfrm>
            <a:off x="0" y="508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The business cycle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75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5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5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75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75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75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75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75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75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75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75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75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755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755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755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755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5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75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5500" grpId="0" autoUpdateAnimBg="0"/>
      <p:bldP spid="575501" grpId="0" autoUpdateAnimBg="0"/>
      <p:bldP spid="575502" grpId="0" autoUpdateAnimBg="0"/>
      <p:bldP spid="575503" grpId="0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3316288"/>
          </a:xfrm>
        </p:spPr>
        <p:txBody>
          <a:bodyPr/>
          <a:lstStyle/>
          <a:p>
            <a:pPr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Economic growth </a:t>
            </a:r>
            <a:r>
              <a:rPr lang="en-GB" altLang="en-US" smtClean="0">
                <a:solidFill>
                  <a:srgbClr val="737255"/>
                </a:solidFill>
              </a:rPr>
              <a:t>and</a:t>
            </a:r>
            <a:r>
              <a:rPr lang="en-GB" altLang="en-US" noProof="1" smtClean="0">
                <a:solidFill>
                  <a:srgbClr val="737255"/>
                </a:solidFill>
              </a:rPr>
              <a:t> the business cycle</a:t>
            </a:r>
          </a:p>
          <a:p>
            <a:pPr lvl="1"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fluctuations in actual growth</a:t>
            </a:r>
          </a:p>
          <a:p>
            <a:pPr lvl="1"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the phases of the business cycle</a:t>
            </a:r>
          </a:p>
          <a:p>
            <a:pPr lvl="2"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upturn</a:t>
            </a:r>
          </a:p>
          <a:p>
            <a:pPr lvl="2"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expansion</a:t>
            </a:r>
          </a:p>
          <a:p>
            <a:pPr lvl="2"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peaking out</a:t>
            </a:r>
          </a:p>
          <a:p>
            <a:pPr lvl="2"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slowdown or recession</a:t>
            </a:r>
          </a:p>
        </p:txBody>
      </p:sp>
      <p:sp>
        <p:nvSpPr>
          <p:cNvPr id="433156" name="Rectangle 4"/>
          <p:cNvSpPr>
            <a:spLocks/>
          </p:cNvSpPr>
          <p:nvPr/>
        </p:nvSpPr>
        <p:spPr bwMode="auto">
          <a:xfrm>
            <a:off x="301625" y="4727575"/>
            <a:ext cx="8534400" cy="169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/>
            <a:r>
              <a:rPr lang="en-GB" altLang="en-US" noProof="1"/>
              <a:t>long-term output trend</a:t>
            </a:r>
          </a:p>
          <a:p>
            <a:pPr lvl="2"/>
            <a:r>
              <a:rPr lang="en-GB" altLang="en-US" noProof="1"/>
              <a:t>sustainable national income</a:t>
            </a:r>
          </a:p>
        </p:txBody>
      </p:sp>
      <p:sp>
        <p:nvSpPr>
          <p:cNvPr id="97284" name="Rectangle 6"/>
          <p:cNvSpPr>
            <a:spLocks noGrp="1"/>
          </p:cNvSpPr>
          <p:nvPr>
            <p:ph type="title"/>
          </p:nvPr>
        </p:nvSpPr>
        <p:spPr>
          <a:xfrm>
            <a:off x="173038" y="228600"/>
            <a:ext cx="8799512" cy="758825"/>
          </a:xfrm>
          <a:noFill/>
        </p:spPr>
        <p:txBody>
          <a:bodyPr/>
          <a:lstStyle/>
          <a:p>
            <a:r>
              <a:rPr lang="en-GB" altLang="en-US" sz="3500" smtClean="0"/>
              <a:t>S</a:t>
            </a:r>
            <a:r>
              <a:rPr lang="en-GB" altLang="en-US" sz="3500" noProof="1" smtClean="0"/>
              <a:t>hort-term growth </a:t>
            </a:r>
            <a:r>
              <a:rPr lang="en-GB" altLang="en-US" sz="3500" smtClean="0"/>
              <a:t>and</a:t>
            </a:r>
            <a:r>
              <a:rPr lang="en-GB" altLang="en-US" sz="3500" noProof="1" smtClean="0"/>
              <a:t> 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33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33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331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331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3156" grpId="0" build="p" bldLvl="3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ChangeArrowheads="1"/>
          </p:cNvSpPr>
          <p:nvPr/>
        </p:nvSpPr>
        <p:spPr bwMode="auto">
          <a:xfrm>
            <a:off x="1069975" y="638175"/>
            <a:ext cx="6945313" cy="53308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9331" name="Freeform 3"/>
          <p:cNvSpPr>
            <a:spLocks/>
          </p:cNvSpPr>
          <p:nvPr/>
        </p:nvSpPr>
        <p:spPr bwMode="auto">
          <a:xfrm>
            <a:off x="1074738" y="630238"/>
            <a:ext cx="6950075" cy="2941637"/>
          </a:xfrm>
          <a:custGeom>
            <a:avLst/>
            <a:gdLst>
              <a:gd name="T0" fmla="*/ 0 w 4378"/>
              <a:gd name="T1" fmla="*/ 9525 h 1853"/>
              <a:gd name="T2" fmla="*/ 0 w 4378"/>
              <a:gd name="T3" fmla="*/ 2941637 h 1853"/>
              <a:gd name="T4" fmla="*/ 6950075 w 4378"/>
              <a:gd name="T5" fmla="*/ 1123950 h 1853"/>
              <a:gd name="T6" fmla="*/ 6950075 w 4378"/>
              <a:gd name="T7" fmla="*/ 0 h 1853"/>
              <a:gd name="T8" fmla="*/ 0 w 4378"/>
              <a:gd name="T9" fmla="*/ 9525 h 18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4378" h="1853">
                <a:moveTo>
                  <a:pt x="0" y="6"/>
                </a:moveTo>
                <a:lnTo>
                  <a:pt x="0" y="1853"/>
                </a:lnTo>
                <a:lnTo>
                  <a:pt x="4378" y="708"/>
                </a:lnTo>
                <a:lnTo>
                  <a:pt x="4378" y="0"/>
                </a:lnTo>
                <a:lnTo>
                  <a:pt x="0" y="6"/>
                </a:lnTo>
                <a:close/>
              </a:path>
            </a:pathLst>
          </a:custGeom>
          <a:solidFill>
            <a:srgbClr val="ECE9D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540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 anchor="ctr">
            <a:spAutoFit/>
          </a:bodyPr>
          <a:lstStyle/>
          <a:p>
            <a:endParaRPr lang="en-GB"/>
          </a:p>
        </p:txBody>
      </p:sp>
      <p:sp>
        <p:nvSpPr>
          <p:cNvPr id="99332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9333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9334" name="Line 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Line 7"/>
          <p:cNvSpPr>
            <a:spLocks noChangeShapeType="1"/>
          </p:cNvSpPr>
          <p:nvPr/>
        </p:nvSpPr>
        <p:spPr bwMode="auto">
          <a:xfrm>
            <a:off x="1066800" y="5951538"/>
            <a:ext cx="6959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Rectangle 8"/>
          <p:cNvSpPr>
            <a:spLocks noChangeArrowheads="1"/>
          </p:cNvSpPr>
          <p:nvPr/>
        </p:nvSpPr>
        <p:spPr bwMode="auto">
          <a:xfrm>
            <a:off x="746125" y="58975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99337" name="Rectangle 9"/>
          <p:cNvSpPr>
            <a:spLocks noChangeArrowheads="1"/>
          </p:cNvSpPr>
          <p:nvPr/>
        </p:nvSpPr>
        <p:spPr bwMode="auto">
          <a:xfrm rot="-5400000">
            <a:off x="-906462" y="3182938"/>
            <a:ext cx="2935287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National output (GDP)</a:t>
            </a:r>
          </a:p>
        </p:txBody>
      </p:sp>
      <p:sp>
        <p:nvSpPr>
          <p:cNvPr id="99338" name="Rectangle 10"/>
          <p:cNvSpPr>
            <a:spLocks noChangeArrowheads="1"/>
          </p:cNvSpPr>
          <p:nvPr/>
        </p:nvSpPr>
        <p:spPr bwMode="auto">
          <a:xfrm>
            <a:off x="4098925" y="6180138"/>
            <a:ext cx="80486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200">
                <a:latin typeface="Arial" panose="020B0604020202020204" pitchFamily="34" charset="0"/>
              </a:rPr>
              <a:t>Time</a:t>
            </a:r>
          </a:p>
        </p:txBody>
      </p:sp>
      <p:sp>
        <p:nvSpPr>
          <p:cNvPr id="99339" name="Line 11"/>
          <p:cNvSpPr>
            <a:spLocks noChangeShapeType="1"/>
          </p:cNvSpPr>
          <p:nvPr/>
        </p:nvSpPr>
        <p:spPr bwMode="auto">
          <a:xfrm flipV="1">
            <a:off x="1066800" y="1746250"/>
            <a:ext cx="6958013" cy="183515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Rectangle 12"/>
          <p:cNvSpPr>
            <a:spLocks noChangeArrowheads="1"/>
          </p:cNvSpPr>
          <p:nvPr/>
        </p:nvSpPr>
        <p:spPr bwMode="auto">
          <a:xfrm>
            <a:off x="6534150" y="1085850"/>
            <a:ext cx="154305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Full-capacity</a:t>
            </a:r>
          </a:p>
          <a:p>
            <a:pPr algn="r"/>
            <a:r>
              <a:rPr lang="en-GB" altLang="en-US" sz="1900">
                <a:solidFill>
                  <a:schemeClr val="accent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99341" name="Rectangle 13"/>
          <p:cNvSpPr>
            <a:spLocks noChangeArrowheads="1"/>
          </p:cNvSpPr>
          <p:nvPr/>
        </p:nvSpPr>
        <p:spPr bwMode="auto">
          <a:xfrm>
            <a:off x="7248525" y="3136900"/>
            <a:ext cx="85725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900">
                <a:solidFill>
                  <a:schemeClr val="tx2"/>
                </a:solidFill>
                <a:latin typeface="Arial" panose="020B0604020202020204" pitchFamily="34" charset="0"/>
              </a:rPr>
              <a:t>Actual</a:t>
            </a:r>
          </a:p>
          <a:p>
            <a:pPr algn="r"/>
            <a:r>
              <a:rPr lang="en-GB" altLang="en-US" sz="1900">
                <a:solidFill>
                  <a:schemeClr val="tx2"/>
                </a:solidFill>
                <a:latin typeface="Arial" panose="020B0604020202020204" pitchFamily="34" charset="0"/>
              </a:rPr>
              <a:t>output</a:t>
            </a:r>
          </a:p>
        </p:txBody>
      </p:sp>
      <p:sp>
        <p:nvSpPr>
          <p:cNvPr id="99342" name="Freeform 14"/>
          <p:cNvSpPr>
            <a:spLocks/>
          </p:cNvSpPr>
          <p:nvPr/>
        </p:nvSpPr>
        <p:spPr bwMode="auto">
          <a:xfrm>
            <a:off x="1093788" y="2441575"/>
            <a:ext cx="6845300" cy="2338388"/>
          </a:xfrm>
          <a:custGeom>
            <a:avLst/>
            <a:gdLst>
              <a:gd name="T0" fmla="*/ 0 w 4312"/>
              <a:gd name="T1" fmla="*/ 1994151 h 1739"/>
              <a:gd name="T2" fmla="*/ 336550 w 4312"/>
              <a:gd name="T3" fmla="*/ 2277878 h 1739"/>
              <a:gd name="T4" fmla="*/ 741363 w 4312"/>
              <a:gd name="T5" fmla="*/ 2323597 h 1739"/>
              <a:gd name="T6" fmla="*/ 1130300 w 4312"/>
              <a:gd name="T7" fmla="*/ 2189129 h 1739"/>
              <a:gd name="T8" fmla="*/ 1500188 w 4312"/>
              <a:gd name="T9" fmla="*/ 1844893 h 1739"/>
              <a:gd name="T10" fmla="*/ 1693863 w 4312"/>
              <a:gd name="T11" fmla="*/ 1426699 h 1739"/>
              <a:gd name="T12" fmla="*/ 1941513 w 4312"/>
              <a:gd name="T13" fmla="*/ 918412 h 1739"/>
              <a:gd name="T14" fmla="*/ 2382838 w 4312"/>
              <a:gd name="T15" fmla="*/ 739571 h 1739"/>
              <a:gd name="T16" fmla="*/ 2787650 w 4312"/>
              <a:gd name="T17" fmla="*/ 888829 h 1739"/>
              <a:gd name="T18" fmla="*/ 3176588 w 4312"/>
              <a:gd name="T19" fmla="*/ 1321814 h 1739"/>
              <a:gd name="T20" fmla="*/ 3440113 w 4312"/>
              <a:gd name="T21" fmla="*/ 1531584 h 1739"/>
              <a:gd name="T22" fmla="*/ 3705225 w 4312"/>
              <a:gd name="T23" fmla="*/ 1621677 h 1739"/>
              <a:gd name="T24" fmla="*/ 4094163 w 4312"/>
              <a:gd name="T25" fmla="*/ 1605541 h 1739"/>
              <a:gd name="T26" fmla="*/ 4498975 w 4312"/>
              <a:gd name="T27" fmla="*/ 1426699 h 1739"/>
              <a:gd name="T28" fmla="*/ 4799013 w 4312"/>
              <a:gd name="T29" fmla="*/ 1067671 h 1739"/>
              <a:gd name="T30" fmla="*/ 4905375 w 4312"/>
              <a:gd name="T31" fmla="*/ 754362 h 1739"/>
              <a:gd name="T32" fmla="*/ 4992688 w 4312"/>
              <a:gd name="T33" fmla="*/ 426262 h 1739"/>
              <a:gd name="T34" fmla="*/ 5187950 w 4312"/>
              <a:gd name="T35" fmla="*/ 127744 h 1739"/>
              <a:gd name="T36" fmla="*/ 5468938 w 4312"/>
              <a:gd name="T37" fmla="*/ 8068 h 1739"/>
              <a:gd name="T38" fmla="*/ 5910263 w 4312"/>
              <a:gd name="T39" fmla="*/ 82025 h 1739"/>
              <a:gd name="T40" fmla="*/ 6192838 w 4312"/>
              <a:gd name="T41" fmla="*/ 321377 h 1739"/>
              <a:gd name="T42" fmla="*/ 6403975 w 4312"/>
              <a:gd name="T43" fmla="*/ 531146 h 1739"/>
              <a:gd name="T44" fmla="*/ 6580188 w 4312"/>
              <a:gd name="T45" fmla="*/ 590312 h 1739"/>
              <a:gd name="T46" fmla="*/ 6845300 w 4312"/>
              <a:gd name="T47" fmla="*/ 619895 h 173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0" t="0" r="r" b="b"/>
            <a:pathLst>
              <a:path w="4312" h="1739">
                <a:moveTo>
                  <a:pt x="0" y="1483"/>
                </a:moveTo>
                <a:cubicBezTo>
                  <a:pt x="67" y="1568"/>
                  <a:pt x="134" y="1653"/>
                  <a:pt x="212" y="1694"/>
                </a:cubicBezTo>
                <a:cubicBezTo>
                  <a:pt x="290" y="1735"/>
                  <a:pt x="384" y="1739"/>
                  <a:pt x="467" y="1728"/>
                </a:cubicBezTo>
                <a:cubicBezTo>
                  <a:pt x="550" y="1717"/>
                  <a:pt x="632" y="1687"/>
                  <a:pt x="712" y="1628"/>
                </a:cubicBezTo>
                <a:cubicBezTo>
                  <a:pt x="792" y="1569"/>
                  <a:pt x="886" y="1466"/>
                  <a:pt x="945" y="1372"/>
                </a:cubicBezTo>
                <a:cubicBezTo>
                  <a:pt x="1004" y="1278"/>
                  <a:pt x="1021" y="1176"/>
                  <a:pt x="1067" y="1061"/>
                </a:cubicBezTo>
                <a:cubicBezTo>
                  <a:pt x="1113" y="946"/>
                  <a:pt x="1151" y="768"/>
                  <a:pt x="1223" y="683"/>
                </a:cubicBezTo>
                <a:cubicBezTo>
                  <a:pt x="1295" y="598"/>
                  <a:pt x="1412" y="554"/>
                  <a:pt x="1501" y="550"/>
                </a:cubicBezTo>
                <a:cubicBezTo>
                  <a:pt x="1590" y="546"/>
                  <a:pt x="1673" y="589"/>
                  <a:pt x="1756" y="661"/>
                </a:cubicBezTo>
                <a:cubicBezTo>
                  <a:pt x="1839" y="733"/>
                  <a:pt x="1933" y="903"/>
                  <a:pt x="2001" y="983"/>
                </a:cubicBezTo>
                <a:cubicBezTo>
                  <a:pt x="2069" y="1063"/>
                  <a:pt x="2112" y="1102"/>
                  <a:pt x="2167" y="1139"/>
                </a:cubicBezTo>
                <a:cubicBezTo>
                  <a:pt x="2222" y="1176"/>
                  <a:pt x="2265" y="1197"/>
                  <a:pt x="2334" y="1206"/>
                </a:cubicBezTo>
                <a:cubicBezTo>
                  <a:pt x="2403" y="1215"/>
                  <a:pt x="2496" y="1218"/>
                  <a:pt x="2579" y="1194"/>
                </a:cubicBezTo>
                <a:cubicBezTo>
                  <a:pt x="2662" y="1170"/>
                  <a:pt x="2760" y="1128"/>
                  <a:pt x="2834" y="1061"/>
                </a:cubicBezTo>
                <a:cubicBezTo>
                  <a:pt x="2908" y="994"/>
                  <a:pt x="2980" y="877"/>
                  <a:pt x="3023" y="794"/>
                </a:cubicBezTo>
                <a:cubicBezTo>
                  <a:pt x="3066" y="711"/>
                  <a:pt x="3070" y="640"/>
                  <a:pt x="3090" y="561"/>
                </a:cubicBezTo>
                <a:cubicBezTo>
                  <a:pt x="3110" y="482"/>
                  <a:pt x="3115" y="395"/>
                  <a:pt x="3145" y="317"/>
                </a:cubicBezTo>
                <a:cubicBezTo>
                  <a:pt x="3175" y="239"/>
                  <a:pt x="3218" y="147"/>
                  <a:pt x="3268" y="95"/>
                </a:cubicBezTo>
                <a:cubicBezTo>
                  <a:pt x="3318" y="43"/>
                  <a:pt x="3369" y="12"/>
                  <a:pt x="3445" y="6"/>
                </a:cubicBezTo>
                <a:cubicBezTo>
                  <a:pt x="3521" y="0"/>
                  <a:pt x="3647" y="22"/>
                  <a:pt x="3723" y="61"/>
                </a:cubicBezTo>
                <a:cubicBezTo>
                  <a:pt x="3799" y="100"/>
                  <a:pt x="3849" y="183"/>
                  <a:pt x="3901" y="239"/>
                </a:cubicBezTo>
                <a:cubicBezTo>
                  <a:pt x="3953" y="295"/>
                  <a:pt x="3993" y="362"/>
                  <a:pt x="4034" y="395"/>
                </a:cubicBezTo>
                <a:cubicBezTo>
                  <a:pt x="4075" y="428"/>
                  <a:pt x="4099" y="428"/>
                  <a:pt x="4145" y="439"/>
                </a:cubicBezTo>
                <a:cubicBezTo>
                  <a:pt x="4191" y="450"/>
                  <a:pt x="4251" y="455"/>
                  <a:pt x="4312" y="461"/>
                </a:cubicBezTo>
              </a:path>
            </a:pathLst>
          </a:custGeom>
          <a:noFill/>
          <a:ln w="38100" cap="flat" cmpd="sng">
            <a:solidFill>
              <a:schemeClr val="tx2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77551" name="Group 15"/>
          <p:cNvGrpSpPr>
            <a:grpSpLocks/>
          </p:cNvGrpSpPr>
          <p:nvPr/>
        </p:nvGrpSpPr>
        <p:grpSpPr bwMode="auto">
          <a:xfrm>
            <a:off x="1060450" y="1965325"/>
            <a:ext cx="7029450" cy="2390775"/>
            <a:chOff x="668" y="1238"/>
            <a:chExt cx="4428" cy="1506"/>
          </a:xfrm>
        </p:grpSpPr>
        <p:sp>
          <p:nvSpPr>
            <p:cNvPr id="99345" name="Line 16"/>
            <p:cNvSpPr>
              <a:spLocks noChangeShapeType="1"/>
            </p:cNvSpPr>
            <p:nvPr/>
          </p:nvSpPr>
          <p:spPr bwMode="auto">
            <a:xfrm flipV="1">
              <a:off x="668" y="1633"/>
              <a:ext cx="4355" cy="1111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6" name="Rectangle 17"/>
            <p:cNvSpPr>
              <a:spLocks noChangeArrowheads="1"/>
            </p:cNvSpPr>
            <p:nvPr/>
          </p:nvSpPr>
          <p:spPr bwMode="auto">
            <a:xfrm>
              <a:off x="4556" y="1238"/>
              <a:ext cx="540" cy="42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r"/>
              <a:r>
                <a:rPr lang="en-GB" altLang="en-US" sz="1900">
                  <a:solidFill>
                    <a:schemeClr val="folHlink"/>
                  </a:solidFill>
                  <a:latin typeface="Arial" panose="020B0604020202020204" pitchFamily="34" charset="0"/>
                </a:rPr>
                <a:t>Trend</a:t>
              </a:r>
            </a:p>
            <a:p>
              <a:pPr algn="r"/>
              <a:r>
                <a:rPr lang="en-GB" altLang="en-US" sz="1900">
                  <a:solidFill>
                    <a:schemeClr val="folHlink"/>
                  </a:solidFill>
                  <a:latin typeface="Arial" panose="020B0604020202020204" pitchFamily="34" charset="0"/>
                </a:rPr>
                <a:t>output</a:t>
              </a:r>
            </a:p>
          </p:txBody>
        </p:sp>
      </p:grpSp>
      <p:sp>
        <p:nvSpPr>
          <p:cNvPr id="99344" name="Text Box 18"/>
          <p:cNvSpPr txBox="1">
            <a:spLocks noChangeArrowheads="1"/>
          </p:cNvSpPr>
          <p:nvPr/>
        </p:nvSpPr>
        <p:spPr bwMode="auto">
          <a:xfrm>
            <a:off x="0" y="50800"/>
            <a:ext cx="9144000" cy="5191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chemeClr val="accent1"/>
                </a:solidFill>
                <a:miter lim="800000"/>
                <a:headEnd type="none" w="sm" len="sm"/>
                <a:tailEnd type="none" w="sm" len="med"/>
              </a14:hiddenLine>
            </a:ext>
          </a:extLst>
        </p:spPr>
        <p:txBody>
          <a:bodyPr lIns="90000" tIns="46800" rIns="90000" bIns="46800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chemeClr val="hlink"/>
                </a:solidFill>
                <a:latin typeface="Arial" panose="020B0604020202020204" pitchFamily="34" charset="0"/>
              </a:rPr>
              <a:t>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7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business cycle in practice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fluctuations in actual growth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length of the phases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the magnitude of the phases</a:t>
            </a:r>
          </a:p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Four Macroeconomic objectives</a:t>
            </a:r>
            <a:endParaRPr lang="en-GB" altLang="en-US" noProof="1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Economic growth</a:t>
            </a:r>
            <a:endParaRPr lang="en-GB" altLang="en-US" noProof="1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Unemployment</a:t>
            </a:r>
            <a:endParaRPr lang="en-GB" altLang="en-US" noProof="1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Inflation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 smtClean="0"/>
              <a:t>Balance of trade</a:t>
            </a:r>
            <a:endParaRPr lang="en-GB" altLang="en-US" noProof="1"/>
          </a:p>
        </p:txBody>
      </p:sp>
      <p:sp>
        <p:nvSpPr>
          <p:cNvPr id="105475" name="Rectangle 5"/>
          <p:cNvSpPr>
            <a:spLocks noGrp="1"/>
          </p:cNvSpPr>
          <p:nvPr>
            <p:ph type="title"/>
          </p:nvPr>
        </p:nvSpPr>
        <p:spPr>
          <a:xfrm>
            <a:off x="173038" y="228600"/>
            <a:ext cx="8799512" cy="758825"/>
          </a:xfrm>
          <a:noFill/>
        </p:spPr>
        <p:txBody>
          <a:bodyPr/>
          <a:lstStyle/>
          <a:p>
            <a:r>
              <a:rPr lang="en-GB" altLang="en-US" sz="3500" smtClean="0"/>
              <a:t>S</a:t>
            </a:r>
            <a:r>
              <a:rPr lang="en-GB" altLang="en-US" sz="3500" noProof="1" smtClean="0"/>
              <a:t>hort-term growth </a:t>
            </a:r>
            <a:r>
              <a:rPr lang="en-GB" altLang="en-US" sz="3500" smtClean="0"/>
              <a:t>and</a:t>
            </a:r>
            <a:r>
              <a:rPr lang="en-GB" altLang="en-US" sz="3500" noProof="1" smtClean="0"/>
              <a:t> 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1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1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1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1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41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413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41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41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41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41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41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41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413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413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413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4413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13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413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4413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1346" grpId="0" build="p" bldLvl="2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1026"/>
          <p:cNvSpPr>
            <a:spLocks noChangeArrowheads="1"/>
          </p:cNvSpPr>
          <p:nvPr/>
        </p:nvSpPr>
        <p:spPr bwMode="auto">
          <a:xfrm>
            <a:off x="766763" y="815975"/>
            <a:ext cx="8066087" cy="5287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graphicFrame>
        <p:nvGraphicFramePr>
          <p:cNvPr id="107523" name="Object 1027"/>
          <p:cNvGraphicFramePr>
            <a:graphicFrameLocks noChangeAspect="1"/>
          </p:cNvGraphicFramePr>
          <p:nvPr/>
        </p:nvGraphicFramePr>
        <p:xfrm>
          <a:off x="2471738" y="1316038"/>
          <a:ext cx="4179887" cy="458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77" name="Clip" r:id="rId4" imgW="2952616" imgH="3590772" progId="MS_ClipArt_Gallery.2">
                  <p:embed/>
                </p:oleObj>
              </mc:Choice>
              <mc:Fallback>
                <p:oleObj name="Clip" r:id="rId4" imgW="2952616" imgH="3590772" progId="MS_ClipArt_Gallery.2">
                  <p:embed/>
                  <p:pic>
                    <p:nvPicPr>
                      <p:cNvPr id="0" name="Object 10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lum bright="70000" contrast="-70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71738" y="1316038"/>
                        <a:ext cx="4179887" cy="4584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7524" name="Rectangle 1028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7525" name="Rectangle 1029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7526" name="Rectangle 1030"/>
          <p:cNvSpPr>
            <a:spLocks noChangeArrowheads="1"/>
          </p:cNvSpPr>
          <p:nvPr/>
        </p:nvSpPr>
        <p:spPr bwMode="auto">
          <a:xfrm rot="-5400000">
            <a:off x="-1075531" y="3269457"/>
            <a:ext cx="2520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800">
                <a:latin typeface="Arial" panose="020B0604020202020204" pitchFamily="34" charset="0"/>
              </a:rPr>
              <a:t>Annual growth rate (%)</a:t>
            </a:r>
          </a:p>
        </p:txBody>
      </p:sp>
      <p:sp>
        <p:nvSpPr>
          <p:cNvPr id="107527" name="Text Box 1032"/>
          <p:cNvSpPr txBox="1">
            <a:spLocks noChangeArrowheads="1"/>
          </p:cNvSpPr>
          <p:nvPr/>
        </p:nvSpPr>
        <p:spPr bwMode="auto">
          <a:xfrm>
            <a:off x="0" y="39688"/>
            <a:ext cx="9144000" cy="519112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>
                <a:solidFill>
                  <a:srgbClr val="185251"/>
                </a:solidFill>
                <a:latin typeface="Arial" panose="020B0604020202020204" pitchFamily="34" charset="0"/>
              </a:rPr>
              <a:t>The business cycle in the UK</a:t>
            </a:r>
          </a:p>
        </p:txBody>
      </p:sp>
      <p:graphicFrame>
        <p:nvGraphicFramePr>
          <p:cNvPr id="443399" name="Object 1031"/>
          <p:cNvGraphicFramePr>
            <a:graphicFrameLocks/>
          </p:cNvGraphicFramePr>
          <p:nvPr/>
        </p:nvGraphicFramePr>
        <p:xfrm>
          <a:off x="276225" y="641350"/>
          <a:ext cx="8867775" cy="605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78" name="Chart" r:id="rId6" imgW="8296494" imgH="5667625" progId="MSGraph.Chart.8">
                  <p:embed followColorScheme="full"/>
                </p:oleObj>
              </mc:Choice>
              <mc:Fallback>
                <p:oleObj name="Chart" r:id="rId6" imgW="8296494" imgH="5667625" progId="MSGraph.Chart.8">
                  <p:embed followColorScheme="full"/>
                  <p:pic>
                    <p:nvPicPr>
                      <p:cNvPr id="0" name="Object 1031"/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3067" b="1280"/>
                      <a:stretch>
                        <a:fillRect/>
                      </a:stretch>
                    </p:blipFill>
                    <p:spPr bwMode="auto">
                      <a:xfrm>
                        <a:off x="276225" y="641350"/>
                        <a:ext cx="8867775" cy="605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3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43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443399" grpId="0" bld="series" animBg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2408238"/>
          </a:xfrm>
        </p:spPr>
        <p:txBody>
          <a:bodyPr/>
          <a:lstStyle/>
          <a:p>
            <a:pPr>
              <a:lnSpc>
                <a:spcPct val="100000"/>
              </a:lnSpc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The business cycle in practice</a:t>
            </a:r>
          </a:p>
          <a:p>
            <a:pPr lvl="1">
              <a:lnSpc>
                <a:spcPct val="100000"/>
              </a:lnSpc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fluctuations in actual growth</a:t>
            </a:r>
          </a:p>
          <a:p>
            <a:pPr lvl="1">
              <a:lnSpc>
                <a:spcPct val="100000"/>
              </a:lnSpc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the length of the phases</a:t>
            </a:r>
          </a:p>
          <a:p>
            <a:pPr lvl="1">
              <a:lnSpc>
                <a:spcPct val="100000"/>
              </a:lnSpc>
              <a:buClr>
                <a:srgbClr val="646B86"/>
              </a:buClr>
            </a:pPr>
            <a:r>
              <a:rPr lang="en-GB" altLang="en-US" noProof="1" smtClean="0">
                <a:solidFill>
                  <a:srgbClr val="737255"/>
                </a:solidFill>
              </a:rPr>
              <a:t>the magnitude of the phases</a:t>
            </a:r>
          </a:p>
        </p:txBody>
      </p:sp>
      <p:sp>
        <p:nvSpPr>
          <p:cNvPr id="445444" name="Rectangle 4"/>
          <p:cNvSpPr>
            <a:spLocks/>
          </p:cNvSpPr>
          <p:nvPr/>
        </p:nvSpPr>
        <p:spPr bwMode="auto">
          <a:xfrm>
            <a:off x="301625" y="3713163"/>
            <a:ext cx="8534400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100000"/>
              </a:lnSpc>
            </a:pPr>
            <a:r>
              <a:rPr lang="en-GB" altLang="en-US" noProof="1"/>
              <a:t>Causes of fluctuations in growth</a:t>
            </a:r>
          </a:p>
          <a:p>
            <a:pPr lvl="1">
              <a:lnSpc>
                <a:spcPct val="100000"/>
              </a:lnSpc>
            </a:pPr>
            <a:r>
              <a:rPr lang="en-GB" altLang="en-US" noProof="1"/>
              <a:t>changes in aggregate demand</a:t>
            </a:r>
          </a:p>
          <a:p>
            <a:pPr lvl="1">
              <a:lnSpc>
                <a:spcPct val="100000"/>
              </a:lnSpc>
            </a:pPr>
            <a:r>
              <a:rPr lang="en-GB" altLang="en-US" noProof="1"/>
              <a:t>changes in aggregate demand relative to potential output</a:t>
            </a:r>
          </a:p>
          <a:p>
            <a:pPr lvl="1">
              <a:lnSpc>
                <a:spcPct val="100000"/>
              </a:lnSpc>
            </a:pPr>
            <a:r>
              <a:rPr lang="en-GB" altLang="en-US"/>
              <a:t>c</a:t>
            </a:r>
            <a:r>
              <a:rPr lang="en-GB" altLang="en-US" noProof="1"/>
              <a:t>hanges originating from aggregate supply</a:t>
            </a:r>
          </a:p>
        </p:txBody>
      </p:sp>
      <p:sp>
        <p:nvSpPr>
          <p:cNvPr id="109572" name="Rectangle 6"/>
          <p:cNvSpPr>
            <a:spLocks noGrp="1"/>
          </p:cNvSpPr>
          <p:nvPr>
            <p:ph type="title"/>
          </p:nvPr>
        </p:nvSpPr>
        <p:spPr>
          <a:xfrm>
            <a:off x="173038" y="228600"/>
            <a:ext cx="8799512" cy="758825"/>
          </a:xfrm>
          <a:noFill/>
        </p:spPr>
        <p:txBody>
          <a:bodyPr/>
          <a:lstStyle/>
          <a:p>
            <a:r>
              <a:rPr lang="en-GB" altLang="en-US" sz="3500" smtClean="0"/>
              <a:t>S</a:t>
            </a:r>
            <a:r>
              <a:rPr lang="en-GB" altLang="en-US" sz="3500" noProof="1" smtClean="0"/>
              <a:t>hort-term growth </a:t>
            </a:r>
            <a:r>
              <a:rPr lang="en-GB" altLang="en-US" sz="3500" smtClean="0"/>
              <a:t>and</a:t>
            </a:r>
            <a:r>
              <a:rPr lang="en-GB" altLang="en-US" sz="3500" noProof="1" smtClean="0"/>
              <a:t> the business cycle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5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5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5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5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454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454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454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454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5444" grpId="0" build="p" bldLvl="2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smtClean="0"/>
              <a:t>The National Economy</a:t>
            </a:r>
          </a:p>
        </p:txBody>
      </p:sp>
      <p:sp>
        <p:nvSpPr>
          <p:cNvPr id="44749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Long-term Economic Growth</a:t>
            </a:r>
          </a:p>
        </p:txBody>
      </p:sp>
      <p:sp>
        <p:nvSpPr>
          <p:cNvPr id="2" name="Rectangle 1"/>
          <p:cNvSpPr/>
          <p:nvPr/>
        </p:nvSpPr>
        <p:spPr>
          <a:xfrm>
            <a:off x="1495425" y="4329642"/>
            <a:ext cx="48969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The major determinants of variations in the rate </a:t>
            </a:r>
            <a:r>
              <a:rPr lang="en-GB" sz="1600" dirty="0" smtClean="0"/>
              <a:t>of actual growth </a:t>
            </a:r>
            <a:r>
              <a:rPr lang="en-GB" sz="1600" dirty="0"/>
              <a:t>in the short run are variations in the growth </a:t>
            </a:r>
            <a:r>
              <a:rPr lang="en-GB" sz="1600" dirty="0" smtClean="0"/>
              <a:t>of aggregate </a:t>
            </a:r>
            <a:r>
              <a:rPr lang="en-GB" sz="1600" dirty="0"/>
              <a:t>demand</a:t>
            </a:r>
            <a:r>
              <a:rPr lang="en-GB" sz="1600" dirty="0" smtClean="0"/>
              <a:t>.</a:t>
            </a:r>
          </a:p>
          <a:p>
            <a:endParaRPr lang="en-GB" sz="1600" dirty="0"/>
          </a:p>
          <a:p>
            <a:r>
              <a:rPr lang="en-GB" sz="1600" dirty="0"/>
              <a:t>For growth to be sustained over the long term, there </a:t>
            </a:r>
            <a:r>
              <a:rPr lang="en-GB" sz="1600" dirty="0" smtClean="0"/>
              <a:t>must be </a:t>
            </a:r>
            <a:r>
              <a:rPr lang="en-GB" sz="1600" dirty="0"/>
              <a:t>an increase in potential output.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7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7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7491" grpId="0" build="p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</a:t>
            </a:r>
            <a:r>
              <a:rPr lang="en-GB" altLang="en-US" noProof="1" smtClean="0"/>
              <a:t>ong-term economic growth</a:t>
            </a:r>
          </a:p>
        </p:txBody>
      </p:sp>
      <p:sp>
        <p:nvSpPr>
          <p:cNvPr id="44953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Causes of long-term growth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increases in the quantity of factors: labour, land and capital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the problem of diminishing returns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increases in factor productivity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total factor productivity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effects of actual growth on potential growth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noProof="1" smtClean="0"/>
              <a:t>the importance of investment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9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9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49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49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49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449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4495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49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49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9539" grpId="0" build="p" bldLvl="2" autoUpdateAnimBg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</a:t>
            </a:r>
            <a:r>
              <a:rPr lang="en-GB" altLang="en-US" noProof="1" smtClean="0"/>
              <a:t>ong-term economic growth</a:t>
            </a:r>
          </a:p>
        </p:txBody>
      </p:sp>
      <p:sp>
        <p:nvSpPr>
          <p:cNvPr id="459779" name="Rectangle 3"/>
          <p:cNvSpPr>
            <a:spLocks noGrp="1"/>
          </p:cNvSpPr>
          <p:nvPr>
            <p:ph type="body" idx="1"/>
          </p:nvPr>
        </p:nvSpPr>
        <p:spPr>
          <a:xfrm>
            <a:off x="301625" y="1278467"/>
            <a:ext cx="8534400" cy="5308600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</a:pPr>
            <a:r>
              <a:rPr lang="en-GB" altLang="en-US" noProof="1" smtClean="0"/>
              <a:t>Policies to achieve growth</a:t>
            </a:r>
          </a:p>
          <a:p>
            <a:pPr lvl="1">
              <a:lnSpc>
                <a:spcPct val="120000"/>
              </a:lnSpc>
              <a:spcBef>
                <a:spcPts val="0"/>
              </a:spcBef>
            </a:pPr>
            <a:r>
              <a:rPr lang="en-GB" altLang="en-US" noProof="1" smtClean="0"/>
              <a:t>demand-side policies (fiscal and monetary policy)</a:t>
            </a:r>
          </a:p>
          <a:p>
            <a:pPr lvl="1">
              <a:lnSpc>
                <a:spcPct val="120000"/>
              </a:lnSpc>
              <a:spcBef>
                <a:spcPts val="0"/>
              </a:spcBef>
            </a:pPr>
            <a:r>
              <a:rPr lang="en-GB" altLang="en-US" noProof="1" smtClean="0"/>
              <a:t>supply-side </a:t>
            </a:r>
            <a:r>
              <a:rPr lang="en-GB" altLang="en-US" noProof="1"/>
              <a:t>policies to increase productivity and shift aggregate supply (AS) to the right.</a:t>
            </a:r>
          </a:p>
          <a:p>
            <a:pPr lvl="2">
              <a:lnSpc>
                <a:spcPct val="120000"/>
              </a:lnSpc>
              <a:spcBef>
                <a:spcPts val="0"/>
              </a:spcBef>
            </a:pPr>
            <a:r>
              <a:rPr lang="en-GB" altLang="en-US" noProof="1" smtClean="0"/>
              <a:t>Free </a:t>
            </a:r>
            <a:r>
              <a:rPr lang="en-GB" altLang="en-US" noProof="1"/>
              <a:t>market supply side policies involve policies to increase competitiveness and competition. For example, privatisation, deregulation, lower income tax rates, and reduced power of trade unions.</a:t>
            </a:r>
          </a:p>
          <a:p>
            <a:pPr lvl="2">
              <a:lnSpc>
                <a:spcPct val="120000"/>
              </a:lnSpc>
              <a:spcBef>
                <a:spcPts val="0"/>
              </a:spcBef>
            </a:pPr>
            <a:r>
              <a:rPr lang="en-GB" altLang="en-US" noProof="1" smtClean="0"/>
              <a:t>Interventionist </a:t>
            </a:r>
            <a:r>
              <a:rPr lang="en-GB" altLang="en-US" noProof="1"/>
              <a:t>supply side policies involve government intervention to overcome market failure. For example, higher government spending on transport and communication</a:t>
            </a:r>
            <a:r>
              <a:rPr lang="en-GB" altLang="en-US" noProof="1" smtClean="0"/>
              <a:t>.</a:t>
            </a:r>
            <a:endParaRPr lang="en-GB" altLang="en-US" noProof="1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59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59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59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59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59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59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59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59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59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59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9779" grpId="0" build="p" bldLvl="2" autoUpdateAnimBg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</a:t>
            </a:r>
            <a:r>
              <a:rPr lang="en-GB" altLang="en-US" noProof="1" smtClean="0"/>
              <a:t>ong-term economic growth</a:t>
            </a:r>
          </a:p>
        </p:txBody>
      </p:sp>
      <p:sp>
        <p:nvSpPr>
          <p:cNvPr id="46182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90000"/>
              </a:lnSpc>
            </a:pPr>
            <a:r>
              <a:rPr lang="en-GB" altLang="en-US" smtClean="0"/>
              <a:t>T</a:t>
            </a:r>
            <a:r>
              <a:rPr lang="en-GB" altLang="en-US" noProof="1" smtClean="0"/>
              <a:t>he benefits of economic growth</a:t>
            </a:r>
          </a:p>
          <a:p>
            <a:pPr lvl="1">
              <a:lnSpc>
                <a:spcPct val="190000"/>
              </a:lnSpc>
            </a:pPr>
            <a:r>
              <a:rPr lang="en-GB" altLang="en-US" noProof="1" smtClean="0"/>
              <a:t>increased consumption</a:t>
            </a:r>
          </a:p>
          <a:p>
            <a:pPr lvl="1">
              <a:lnSpc>
                <a:spcPct val="190000"/>
              </a:lnSpc>
            </a:pPr>
            <a:r>
              <a:rPr lang="en-GB" altLang="en-US" noProof="1" smtClean="0"/>
              <a:t>reduces other macro problems</a:t>
            </a:r>
          </a:p>
          <a:p>
            <a:pPr lvl="1">
              <a:lnSpc>
                <a:spcPct val="190000"/>
              </a:lnSpc>
            </a:pPr>
            <a:r>
              <a:rPr lang="en-GB" altLang="en-US" noProof="1" smtClean="0"/>
              <a:t>scope for redistribution</a:t>
            </a:r>
          </a:p>
          <a:p>
            <a:pPr lvl="1">
              <a:lnSpc>
                <a:spcPct val="190000"/>
              </a:lnSpc>
            </a:pPr>
            <a:endParaRPr lang="en-GB" altLang="en-US" noProof="1" smtClean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61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61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61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61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61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61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1827" grpId="0" build="p" bldLvl="2" autoUpdateAnimBg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</a:t>
            </a:r>
            <a:r>
              <a:rPr lang="en-GB" altLang="en-US" noProof="1" smtClean="0"/>
              <a:t>ong-term economic growth</a:t>
            </a:r>
          </a:p>
        </p:txBody>
      </p:sp>
      <p:sp>
        <p:nvSpPr>
          <p:cNvPr id="132099" name="Rectangle 3"/>
          <p:cNvSpPr>
            <a:spLocks noGrp="1"/>
          </p:cNvSpPr>
          <p:nvPr>
            <p:ph type="body" idx="1"/>
          </p:nvPr>
        </p:nvSpPr>
        <p:spPr>
          <a:xfrm>
            <a:off x="301625" y="1576388"/>
            <a:ext cx="8534400" cy="127793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>
                <a:latin typeface="Arial" panose="020B0604020202020204" pitchFamily="34" charset="0"/>
              </a:rPr>
              <a:t>The costs of economic growth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>
                <a:latin typeface="Arial" panose="020B0604020202020204" pitchFamily="34" charset="0"/>
              </a:rPr>
              <a:t>current opportunity costs</a:t>
            </a:r>
          </a:p>
        </p:txBody>
      </p:sp>
      <p:sp>
        <p:nvSpPr>
          <p:cNvPr id="467972" name="Rectangle 4"/>
          <p:cNvSpPr>
            <a:spLocks/>
          </p:cNvSpPr>
          <p:nvPr/>
        </p:nvSpPr>
        <p:spPr bwMode="auto">
          <a:xfrm>
            <a:off x="301625" y="2827338"/>
            <a:ext cx="8534400" cy="360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CE6312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BC9400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60066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8E5B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404464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may generate extra wants</a:t>
            </a:r>
            <a:endParaRPr lang="en-GB" altLang="en-US" dirty="0"/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effect on the distribution of income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the impact of change, including unemployment as skills become irrelevant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environmental costs</a:t>
            </a:r>
          </a:p>
          <a:p>
            <a:pPr lvl="1">
              <a:lnSpc>
                <a:spcPct val="100000"/>
              </a:lnSpc>
              <a:spcBef>
                <a:spcPct val="50000"/>
              </a:spcBef>
            </a:pPr>
            <a:r>
              <a:rPr lang="en-GB" altLang="en-US" noProof="1"/>
              <a:t>depletion of resources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67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67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67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67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9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679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679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9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679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679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79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679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679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7972" grpId="0" build="p" bldLvl="2" autoUpdateAnimBg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>
          <a:xfrm>
            <a:off x="301625" y="545042"/>
            <a:ext cx="8534400" cy="758825"/>
          </a:xfrm>
        </p:spPr>
        <p:txBody>
          <a:bodyPr/>
          <a:lstStyle/>
          <a:p>
            <a:r>
              <a:rPr lang="en-GB" altLang="en-US" dirty="0"/>
              <a:t>HOW BIG IS THE UNDERGROUND ECONOMY?</a:t>
            </a:r>
            <a:endParaRPr lang="en-GB" altLang="en-US" noProof="1" smtClean="0"/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301625" y="1541462"/>
            <a:ext cx="8534400" cy="3910013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Estimates of the size of the underground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economy vary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enormously from country to country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.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the level of taxes and regulations, severity of </a:t>
            </a:r>
            <a:r>
              <a:rPr lang="en-GB" altLang="en-US" noProof="1" smtClean="0">
                <a:latin typeface="Arial" panose="020B0604020202020204" pitchFamily="34" charset="0"/>
              </a:rPr>
              <a:t>the punishments</a:t>
            </a:r>
            <a:endParaRPr lang="en-GB" altLang="en-US" noProof="1">
              <a:latin typeface="Arial" panose="020B0604020202020204" pitchFamily="34" charset="0"/>
            </a:endParaRP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the size of the service sector relative to </a:t>
            </a:r>
            <a:r>
              <a:rPr lang="en-GB" altLang="en-US" noProof="1" smtClean="0">
                <a:latin typeface="Arial" panose="020B0604020202020204" pitchFamily="34" charset="0"/>
              </a:rPr>
              <a:t>the manufacturing sector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the proportion of </a:t>
            </a:r>
            <a:r>
              <a:rPr lang="en-GB" altLang="en-US" noProof="1" smtClean="0">
                <a:latin typeface="Arial" panose="020B0604020202020204" pitchFamily="34" charset="0"/>
              </a:rPr>
              <a:t>the population </a:t>
            </a:r>
            <a:r>
              <a:rPr lang="en-GB" altLang="en-US" noProof="1">
                <a:latin typeface="Arial" panose="020B0604020202020204" pitchFamily="34" charset="0"/>
              </a:rPr>
              <a:t>that is self-employed</a:t>
            </a:r>
            <a:r>
              <a:rPr lang="en-GB" altLang="en-US" noProof="1" smtClean="0">
                <a:latin typeface="Arial" panose="020B0604020202020204" pitchFamily="34" charset="0"/>
              </a:rPr>
              <a:t>.</a:t>
            </a:r>
          </a:p>
          <a:p>
            <a:pPr lvl="1"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noProof="1">
                <a:latin typeface="Arial" panose="020B0604020202020204" pitchFamily="34" charset="0"/>
              </a:rPr>
              <a:t>the demand for cash in the economy</a:t>
            </a:r>
          </a:p>
        </p:txBody>
      </p:sp>
    </p:spTree>
    <p:extLst>
      <p:ext uri="{BB962C8B-B14F-4D97-AF65-F5344CB8AC3E}">
        <p14:creationId xmlns:p14="http://schemas.microsoft.com/office/powerpoint/2010/main" val="2956832938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/>
          </p:cNvSpPr>
          <p:nvPr>
            <p:ph type="title"/>
          </p:nvPr>
        </p:nvSpPr>
        <p:spPr>
          <a:xfrm>
            <a:off x="301625" y="545042"/>
            <a:ext cx="8534400" cy="758825"/>
          </a:xfrm>
        </p:spPr>
        <p:txBody>
          <a:bodyPr/>
          <a:lstStyle/>
          <a:p>
            <a:r>
              <a:rPr lang="en-GB" altLang="en-US" dirty="0"/>
              <a:t>HOW BIG IS THE UNDERGROUND ECONOMY?</a:t>
            </a:r>
            <a:endParaRPr lang="en-GB" altLang="en-US" noProof="1" smtClean="0"/>
          </a:p>
        </p:txBody>
      </p:sp>
      <p:sp>
        <p:nvSpPr>
          <p:cNvPr id="26627" name="Rectangle 3"/>
          <p:cNvSpPr>
            <a:spLocks noGrp="1"/>
          </p:cNvSpPr>
          <p:nvPr>
            <p:ph type="body" idx="1"/>
          </p:nvPr>
        </p:nvSpPr>
        <p:spPr>
          <a:xfrm>
            <a:off x="301625" y="1541462"/>
            <a:ext cx="8534400" cy="3910013"/>
          </a:xfrm>
        </p:spPr>
        <p:txBody>
          <a:bodyPr/>
          <a:lstStyle/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Is the size of the underground economy likely to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increase or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decrease as the level of unemployment rises?</a:t>
            </a:r>
          </a:p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What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impact would you expect a relaxation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of immigration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controls to have on the size of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the underground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economy?</a:t>
            </a:r>
          </a:p>
          <a:p>
            <a:pPr>
              <a:lnSpc>
                <a:spcPct val="95000"/>
              </a:lnSpc>
              <a:spcBef>
                <a:spcPct val="40000"/>
              </a:spcBef>
              <a:buClr>
                <a:srgbClr val="646B86"/>
              </a:buClr>
            </a:pP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If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the amount of cash used in the economy falls,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does this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mean that the size of the underground </a:t>
            </a:r>
            <a:r>
              <a:rPr lang="en-GB" altLang="en-US" sz="3200" noProof="1" smtClean="0">
                <a:solidFill>
                  <a:srgbClr val="19323F"/>
                </a:solidFill>
                <a:latin typeface="Arial" panose="020B0604020202020204" pitchFamily="34" charset="0"/>
              </a:rPr>
              <a:t>economy must </a:t>
            </a:r>
            <a:r>
              <a:rPr lang="en-GB" altLang="en-US" sz="3200" noProof="1">
                <a:solidFill>
                  <a:srgbClr val="19323F"/>
                </a:solidFill>
                <a:latin typeface="Arial" panose="020B0604020202020204" pitchFamily="34" charset="0"/>
              </a:rPr>
              <a:t>have fallen?</a:t>
            </a:r>
            <a:endParaRPr lang="en-GB" altLang="en-US" noProof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12882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0035AA"/>
    </a:lt2>
    <a:accent1>
      <a:srgbClr val="800080"/>
    </a:accent1>
    <a:accent2>
      <a:srgbClr val="C40038"/>
    </a:accent2>
    <a:accent3>
      <a:srgbClr val="AAAAAA"/>
    </a:accent3>
    <a:accent4>
      <a:srgbClr val="DADADA"/>
    </a:accent4>
    <a:accent5>
      <a:srgbClr val="C0AAC0"/>
    </a:accent5>
    <a:accent6>
      <a:srgbClr val="B10032"/>
    </a:accent6>
    <a:hlink>
      <a:srgbClr val="663300"/>
    </a:hlink>
    <a:folHlink>
      <a:srgbClr val="01791B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0035AA"/>
    </a:lt2>
    <a:accent1>
      <a:srgbClr val="800080"/>
    </a:accent1>
    <a:accent2>
      <a:srgbClr val="C40038"/>
    </a:accent2>
    <a:accent3>
      <a:srgbClr val="AAAAAA"/>
    </a:accent3>
    <a:accent4>
      <a:srgbClr val="DADADA"/>
    </a:accent4>
    <a:accent5>
      <a:srgbClr val="C0AAC0"/>
    </a:accent5>
    <a:accent6>
      <a:srgbClr val="B10032"/>
    </a:accent6>
    <a:hlink>
      <a:srgbClr val="663300"/>
    </a:hlink>
    <a:folHlink>
      <a:srgbClr val="01791B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0035AA"/>
    </a:lt2>
    <a:accent1>
      <a:srgbClr val="800080"/>
    </a:accent1>
    <a:accent2>
      <a:srgbClr val="C40038"/>
    </a:accent2>
    <a:accent3>
      <a:srgbClr val="AAAAAA"/>
    </a:accent3>
    <a:accent4>
      <a:srgbClr val="DADADA"/>
    </a:accent4>
    <a:accent5>
      <a:srgbClr val="C0AAC0"/>
    </a:accent5>
    <a:accent6>
      <a:srgbClr val="B10032"/>
    </a:accent6>
    <a:hlink>
      <a:srgbClr val="663300"/>
    </a:hlink>
    <a:folHlink>
      <a:srgbClr val="01791B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0035AA"/>
    </a:lt2>
    <a:accent1>
      <a:srgbClr val="800080"/>
    </a:accent1>
    <a:accent2>
      <a:srgbClr val="C40038"/>
    </a:accent2>
    <a:accent3>
      <a:srgbClr val="AAAAAA"/>
    </a:accent3>
    <a:accent4>
      <a:srgbClr val="DADADA"/>
    </a:accent4>
    <a:accent5>
      <a:srgbClr val="C0AAC0"/>
    </a:accent5>
    <a:accent6>
      <a:srgbClr val="B10032"/>
    </a:accent6>
    <a:hlink>
      <a:srgbClr val="663300"/>
    </a:hlink>
    <a:folHlink>
      <a:srgbClr val="01791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661</TotalTime>
  <Words>1727</Words>
  <Application>Microsoft Office PowerPoint</Application>
  <PresentationFormat>On-screen Show (4:3)</PresentationFormat>
  <Paragraphs>416</Paragraphs>
  <Slides>58</Slides>
  <Notes>54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58</vt:i4>
      </vt:variant>
    </vt:vector>
  </HeadingPairs>
  <TitlesOfParts>
    <vt:vector size="67" baseType="lpstr">
      <vt:lpstr>Arial</vt:lpstr>
      <vt:lpstr>Georgia</vt:lpstr>
      <vt:lpstr>Times New Roman</vt:lpstr>
      <vt:lpstr>Wingdings</vt:lpstr>
      <vt:lpstr>Wingdings 2</vt:lpstr>
      <vt:lpstr>Default Design</vt:lpstr>
      <vt:lpstr>Chart</vt:lpstr>
      <vt:lpstr>Document</vt:lpstr>
      <vt:lpstr>Clip</vt:lpstr>
      <vt:lpstr>Economics for Finance</vt:lpstr>
      <vt:lpstr>PowerPoint Presentation</vt:lpstr>
      <vt:lpstr>The National Economy</vt:lpstr>
      <vt:lpstr>The scope of macroeconomics</vt:lpstr>
      <vt:lpstr>PowerPoint Presentation</vt:lpstr>
      <vt:lpstr>The scope of macroeconomics</vt:lpstr>
      <vt:lpstr>Economic growth (average % per annum),  Unemployment (average %), Inflation (average % per annum)</vt:lpstr>
      <vt:lpstr>Economic growth (average % per annum),  Unemployment (average %), Inflation (average % per annum)</vt:lpstr>
      <vt:lpstr>Economic growth (average % per annum),  Unemployment (average %), Inflation (average % per annum)</vt:lpstr>
      <vt:lpstr>Economic growth (average % per annum),  Unemployment (average %), Inflation (average % per annum)</vt:lpstr>
      <vt:lpstr>The scope of macroeconomics</vt:lpstr>
      <vt:lpstr>PowerPoint Presentation</vt:lpstr>
      <vt:lpstr>The scope of macroeconomics</vt:lpstr>
      <vt:lpstr>IS STABILITY ALWAYS DESIRABLE?</vt:lpstr>
      <vt:lpstr>IS STABILITY ALWAYS DESIRABLE?</vt:lpstr>
      <vt:lpstr>The National Economy</vt:lpstr>
      <vt:lpstr>The circular flow of income</vt:lpstr>
      <vt:lpstr>PowerPoint Presentation</vt:lpstr>
      <vt:lpstr>The circular flow of income</vt:lpstr>
      <vt:lpstr>PowerPoint Presentation</vt:lpstr>
      <vt:lpstr>The circular flow of income</vt:lpstr>
      <vt:lpstr>The circular flow of income</vt:lpstr>
      <vt:lpstr>The National Economy</vt:lpstr>
      <vt:lpstr>Measuring national income</vt:lpstr>
      <vt:lpstr>PowerPoint Presentation</vt:lpstr>
      <vt:lpstr>PowerPoint Presentation</vt:lpstr>
      <vt:lpstr>Measuring national income</vt:lpstr>
      <vt:lpstr>PowerPoint Presentation</vt:lpstr>
      <vt:lpstr>PowerPoint Presentation</vt:lpstr>
      <vt:lpstr>PowerPoint Presentation</vt:lpstr>
      <vt:lpstr>PowerPoint Presentation</vt:lpstr>
      <vt:lpstr>Measuring national income</vt:lpstr>
      <vt:lpstr>The National Economy</vt:lpstr>
      <vt:lpstr>Short-term growth and the business cycle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Short-term growth and the business cycle</vt:lpstr>
      <vt:lpstr>PowerPoint Presentation</vt:lpstr>
      <vt:lpstr>THE COSTS OF ECONOMIC GROWTH</vt:lpstr>
      <vt:lpstr>Short-term growth and the business cycle</vt:lpstr>
      <vt:lpstr>PowerPoint Presentation</vt:lpstr>
      <vt:lpstr>PowerPoint Presentation</vt:lpstr>
      <vt:lpstr>Short-term growth and the business cycle</vt:lpstr>
      <vt:lpstr>PowerPoint Presentation</vt:lpstr>
      <vt:lpstr>Short-term growth and the business cycle</vt:lpstr>
      <vt:lpstr>PowerPoint Presentation</vt:lpstr>
      <vt:lpstr>Short-term growth and the business cycle</vt:lpstr>
      <vt:lpstr>The National Economy</vt:lpstr>
      <vt:lpstr>Long-term economic growth</vt:lpstr>
      <vt:lpstr>Long-term economic growth</vt:lpstr>
      <vt:lpstr>Long-term economic growth</vt:lpstr>
      <vt:lpstr>Long-term economic growth</vt:lpstr>
      <vt:lpstr>HOW BIG IS THE UNDERGROUND ECONOMY?</vt:lpstr>
      <vt:lpstr>HOW BIG IS THE UNDERGROUND ECONOMY?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Jia</cp:lastModifiedBy>
  <cp:revision>93</cp:revision>
  <dcterms:created xsi:type="dcterms:W3CDTF">2002-11-17T23:04:00Z</dcterms:created>
  <dcterms:modified xsi:type="dcterms:W3CDTF">2017-10-05T12:42:55Z</dcterms:modified>
</cp:coreProperties>
</file>