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72" r:id="rId3"/>
    <p:sldId id="280" r:id="rId4"/>
    <p:sldId id="281" r:id="rId5"/>
    <p:sldId id="273" r:id="rId6"/>
    <p:sldId id="274" r:id="rId7"/>
    <p:sldId id="275" r:id="rId8"/>
    <p:sldId id="276" r:id="rId9"/>
    <p:sldId id="257" r:id="rId10"/>
    <p:sldId id="260" r:id="rId11"/>
    <p:sldId id="261" r:id="rId12"/>
    <p:sldId id="263" r:id="rId13"/>
    <p:sldId id="293" r:id="rId14"/>
    <p:sldId id="295" r:id="rId15"/>
    <p:sldId id="296" r:id="rId16"/>
    <p:sldId id="297" r:id="rId17"/>
    <p:sldId id="298" r:id="rId18"/>
    <p:sldId id="299" r:id="rId19"/>
    <p:sldId id="300" r:id="rId20"/>
    <p:sldId id="294" r:id="rId21"/>
    <p:sldId id="266" r:id="rId22"/>
    <p:sldId id="267" r:id="rId23"/>
    <p:sldId id="270" r:id="rId24"/>
    <p:sldId id="269" r:id="rId25"/>
    <p:sldId id="271" r:id="rId26"/>
    <p:sldId id="279" r:id="rId27"/>
    <p:sldId id="262" r:id="rId28"/>
    <p:sldId id="264" r:id="rId29"/>
    <p:sldId id="278" r:id="rId30"/>
    <p:sldId id="282" r:id="rId31"/>
    <p:sldId id="283" r:id="rId32"/>
    <p:sldId id="284" r:id="rId33"/>
    <p:sldId id="285" r:id="rId34"/>
    <p:sldId id="286" r:id="rId35"/>
    <p:sldId id="287" r:id="rId36"/>
    <p:sldId id="301" r:id="rId37"/>
    <p:sldId id="291" r:id="rId38"/>
    <p:sldId id="288" r:id="rId39"/>
    <p:sldId id="289" r:id="rId40"/>
    <p:sldId id="290" r:id="rId41"/>
    <p:sldId id="292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279D-C47B-431A-861E-800E5535351D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3AF279D-C47B-431A-861E-800E5535351D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74AAC99-28F7-4FD3-8680-E03EE592BEB8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tannica.com/EBchecked/topic/406351/natural-selection" TargetMode="External"/><Relationship Id="rId2" Type="http://schemas.openxmlformats.org/officeDocument/2006/relationships/hyperlink" Target="http://www.britannica.com/EBchecked/topic/551058/social-Darwinis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en.wikipedia.org/wiki/File:Portrait_of_Friedrich_Nietzsche.jpg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amazon.co.uk/gp/reader/1860644775/ref=sib_dp_pt" TargetMode="Externa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THEMES AND THEORIES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SOCIAL DARWINISM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737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DARWINISM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 smtClean="0"/>
          </a:p>
          <a:p>
            <a:r>
              <a:rPr lang="en-GB" b="1" dirty="0" smtClean="0"/>
              <a:t>ENCYCLOPEDIA  BRITTANICA</a:t>
            </a:r>
            <a:endParaRPr lang="en-GB" b="1" dirty="0"/>
          </a:p>
          <a:p>
            <a:r>
              <a:rPr lang="en-GB" b="1" dirty="0">
                <a:hlinkClick r:id="rId2"/>
              </a:rPr>
              <a:t>http://</a:t>
            </a:r>
            <a:r>
              <a:rPr lang="en-GB" b="1" dirty="0" smtClean="0">
                <a:hlinkClick r:id="rId2"/>
              </a:rPr>
              <a:t>www.britannica.com/EBchecked/topic/551058/social-Darwinism</a:t>
            </a:r>
            <a:r>
              <a:rPr lang="en-GB" b="1" dirty="0" smtClean="0"/>
              <a:t> [Accessed 2nd February 2013] </a:t>
            </a:r>
          </a:p>
          <a:p>
            <a:r>
              <a:rPr lang="en-GB" b="1" dirty="0" smtClean="0"/>
              <a:t>Social Darwinism:  </a:t>
            </a:r>
            <a:r>
              <a:rPr lang="en-GB" dirty="0" smtClean="0"/>
              <a:t>the </a:t>
            </a:r>
            <a:r>
              <a:rPr lang="en-GB" dirty="0"/>
              <a:t>theory that persons, groups, and races are subject to the same laws of </a:t>
            </a:r>
            <a:r>
              <a:rPr lang="en-GB" dirty="0">
                <a:hlinkClick r:id="rId3" action="ppaction://hlinkfile"/>
              </a:rPr>
              <a:t>natural selection</a:t>
            </a:r>
            <a:r>
              <a:rPr lang="en-GB" dirty="0"/>
              <a:t> as Charles Darwin had perceived in plants and animals in nature</a:t>
            </a:r>
          </a:p>
        </p:txBody>
      </p:sp>
    </p:spTree>
    <p:extLst>
      <p:ext uri="{BB962C8B-B14F-4D97-AF65-F5344CB8AC3E}">
        <p14:creationId xmlns:p14="http://schemas.microsoft.com/office/powerpoint/2010/main" val="4231414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MALTHUS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lvl="1"/>
            <a:r>
              <a:rPr lang="en-GB" dirty="0" smtClean="0"/>
              <a:t>THOMAS MALTHUS (1766-1834); political economist and demographer</a:t>
            </a:r>
          </a:p>
          <a:p>
            <a:pPr lvl="1"/>
            <a:r>
              <a:rPr lang="en-GB" dirty="0" smtClean="0"/>
              <a:t>Famine and disease check within population growth</a:t>
            </a:r>
          </a:p>
          <a:p>
            <a:pPr lvl="1"/>
            <a:r>
              <a:rPr lang="en-GB" dirty="0" smtClean="0"/>
              <a:t>Population rise is exponential (compounded)</a:t>
            </a:r>
          </a:p>
          <a:p>
            <a:pPr lvl="1"/>
            <a:r>
              <a:rPr lang="en-GB" dirty="0" smtClean="0"/>
              <a:t>Food production rise arithmetical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628800"/>
            <a:ext cx="2879030" cy="4392488"/>
          </a:xfrm>
        </p:spPr>
      </p:pic>
    </p:spTree>
    <p:extLst>
      <p:ext uri="{BB962C8B-B14F-4D97-AF65-F5344CB8AC3E}">
        <p14:creationId xmlns:p14="http://schemas.microsoft.com/office/powerpoint/2010/main" val="2422118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MALTHUS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Recognition of population checks through:</a:t>
            </a:r>
          </a:p>
          <a:p>
            <a:endParaRPr lang="en-GB" dirty="0"/>
          </a:p>
          <a:p>
            <a:r>
              <a:rPr lang="en-GB" dirty="0" smtClean="0"/>
              <a:t>1. Preventive means – changing habits; delaying marriage; abstinence</a:t>
            </a:r>
          </a:p>
          <a:p>
            <a:endParaRPr lang="en-GB" dirty="0"/>
          </a:p>
          <a:p>
            <a:r>
              <a:rPr lang="en-GB" dirty="0" smtClean="0"/>
              <a:t>2. Positive checks – disease; war; famine</a:t>
            </a:r>
          </a:p>
          <a:p>
            <a:r>
              <a:rPr lang="en-GB" dirty="0" smtClean="0"/>
              <a:t>MALTHUSIAN LEAGUE – Organisation that extolled the importance of family planning. Active 1877-1927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545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DARWINISM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Linking the concept of Darwinian Evolution to social and political issues</a:t>
            </a:r>
          </a:p>
          <a:p>
            <a:r>
              <a:rPr lang="en-GB" dirty="0" smtClean="0"/>
              <a:t>Inference that there exists in society superior and inferior groups with the possibility of the former dominating </a:t>
            </a:r>
            <a:r>
              <a:rPr lang="en-GB" smtClean="0"/>
              <a:t>the latter</a:t>
            </a:r>
          </a:p>
          <a:p>
            <a:r>
              <a:rPr lang="en-GB" smtClean="0"/>
              <a:t>Central </a:t>
            </a:r>
            <a:r>
              <a:rPr lang="en-GB" dirty="0" smtClean="0"/>
              <a:t>concept – ‘the survival of the fittest’</a:t>
            </a:r>
          </a:p>
          <a:p>
            <a:r>
              <a:rPr lang="en-GB" dirty="0" smtClean="0"/>
              <a:t>Hence society and social policy should not differentiate  between those able to support themselves and those less able.</a:t>
            </a:r>
          </a:p>
          <a:p>
            <a:r>
              <a:rPr lang="en-GB" dirty="0" smtClean="0"/>
              <a:t>Largely a ‘pejorative’ term used by opponents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473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DARWINISM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Adheres to economic principles of ‘laissez-faire’ and the work f the Scottish Moral Philosopher Adam Smith (1723-1790)</a:t>
            </a:r>
          </a:p>
          <a:p>
            <a:r>
              <a:rPr lang="en-GB" dirty="0" smtClean="0"/>
              <a:t>Author of ‘The Wealth of Nations’ (1776)</a:t>
            </a:r>
          </a:p>
          <a:p>
            <a:r>
              <a:rPr lang="en-GB" dirty="0" smtClean="0"/>
              <a:t>The ‘free market’ based upon self interest and competition </a:t>
            </a:r>
          </a:p>
          <a:p>
            <a:r>
              <a:rPr lang="en-GB" dirty="0" smtClean="0"/>
              <a:t>The ‘free market’ will deliver economic prosperity and well being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844824"/>
            <a:ext cx="2448272" cy="3960440"/>
          </a:xfrm>
        </p:spPr>
      </p:pic>
    </p:spTree>
    <p:extLst>
      <p:ext uri="{BB962C8B-B14F-4D97-AF65-F5344CB8AC3E}">
        <p14:creationId xmlns:p14="http://schemas.microsoft.com/office/powerpoint/2010/main" val="437987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DARWINISM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INFLUENCED:</a:t>
            </a:r>
          </a:p>
          <a:p>
            <a:r>
              <a:rPr lang="en-GB" dirty="0" smtClean="0"/>
              <a:t>1. IMPERIAL INTERESTS IN THE </a:t>
            </a:r>
            <a:r>
              <a:rPr lang="en-GB" smtClean="0"/>
              <a:t>LATE 19</a:t>
            </a:r>
            <a:r>
              <a:rPr lang="en-GB" baseline="30000" smtClean="0"/>
              <a:t>TH</a:t>
            </a:r>
            <a:r>
              <a:rPr lang="en-GB" smtClean="0"/>
              <a:t> </a:t>
            </a:r>
            <a:r>
              <a:rPr lang="en-GB" dirty="0" smtClean="0"/>
              <a:t>CENTURY – ‘SCRAMBLE FOR AFRICA’</a:t>
            </a:r>
          </a:p>
          <a:p>
            <a:r>
              <a:rPr lang="en-GB" dirty="0" smtClean="0"/>
              <a:t>NATIONALIST INTERESTS  (THE PAN-GERMAN  MOVEMENT) – TO UNDERLINE THE ‘METTLE’ OR ENDURANCE OF NATIONS</a:t>
            </a:r>
          </a:p>
          <a:p>
            <a:r>
              <a:rPr lang="en-GB" dirty="0" smtClean="0"/>
              <a:t>‘EUGENICS’ MOVEMENT FROM THE LATE 19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FASCIST/NAZI  IDEOLOGY FROM THE 1920s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0763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THE </a:t>
            </a:r>
            <a:r>
              <a:rPr lang="en-GB" dirty="0"/>
              <a:t>NEW IMPERIALISM</a:t>
            </a:r>
            <a:endParaRPr lang="en-US" dirty="0"/>
          </a:p>
        </p:txBody>
      </p:sp>
      <p:sp>
        <p:nvSpPr>
          <p:cNvPr id="2253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MAJOR FEATURE OF POWER POLITICS AND DIPLOMACY 1880’s AND 1890’s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FRANCE, GERMANY, BELGIUM EXPANDING OVERSEAS INTERESTS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PARTITION OF AFRICA REFLECTED RIVALRY WITHIN EXPORT MARKETS</a:t>
            </a:r>
            <a:endParaRPr lang="en-US" sz="2400"/>
          </a:p>
        </p:txBody>
      </p:sp>
      <p:sp>
        <p:nvSpPr>
          <p:cNvPr id="2253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/>
          </a:p>
        </p:txBody>
      </p:sp>
      <p:pic>
        <p:nvPicPr>
          <p:cNvPr id="10245" name="Picture 10" descr="afric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932237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8634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ORIGIN OF THE SPECIES</a:t>
            </a:r>
            <a:endParaRPr lang="en-GB" dirty="0"/>
          </a:p>
        </p:txBody>
      </p:sp>
      <p:pic>
        <p:nvPicPr>
          <p:cNvPr id="6" name="Content Placeholder 5" descr="Origin_of_Species_title_pag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484784"/>
            <a:ext cx="4176464" cy="4896544"/>
          </a:xfrm>
        </p:spPr>
      </p:pic>
    </p:spTree>
    <p:extLst>
      <p:ext uri="{BB962C8B-B14F-4D97-AF65-F5344CB8AC3E}">
        <p14:creationId xmlns:p14="http://schemas.microsoft.com/office/powerpoint/2010/main" val="3802058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DARWIN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Scientific discoveries, particularly,  in Geology and the Natural Sciences: </a:t>
            </a:r>
          </a:p>
          <a:p>
            <a:r>
              <a:rPr lang="en-GB" dirty="0" smtClean="0"/>
              <a:t>again challenged notion of miracles and the idea of a benevolent and purposeful creator</a:t>
            </a:r>
          </a:p>
          <a:p>
            <a:r>
              <a:rPr lang="en-GB" dirty="0" smtClean="0"/>
              <a:t>Emanated from within every denomination as well as from secular society </a:t>
            </a:r>
            <a:endParaRPr lang="en-GB" dirty="0"/>
          </a:p>
        </p:txBody>
      </p:sp>
      <p:pic>
        <p:nvPicPr>
          <p:cNvPr id="7" name="Content Placeholder 6" descr="Darw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70500" y="1700808"/>
            <a:ext cx="2794000" cy="4320480"/>
          </a:xfrm>
        </p:spPr>
      </p:pic>
    </p:spTree>
    <p:extLst>
      <p:ext uri="{BB962C8B-B14F-4D97-AF65-F5344CB8AC3E}">
        <p14:creationId xmlns:p14="http://schemas.microsoft.com/office/powerpoint/2010/main" val="1189984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DARWIN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‘ORIGIN OF THE SPECIES  BY MEANS OF NATURAL SELECTION’ published 1859:</a:t>
            </a:r>
          </a:p>
          <a:p>
            <a:endParaRPr lang="en-GB" dirty="0" smtClean="0"/>
          </a:p>
          <a:p>
            <a:r>
              <a:rPr lang="en-GB" dirty="0" smtClean="0"/>
              <a:t>Theory that espoused Common Ancestry</a:t>
            </a:r>
          </a:p>
          <a:p>
            <a:endParaRPr lang="en-GB" dirty="0" smtClean="0"/>
          </a:p>
          <a:p>
            <a:r>
              <a:rPr lang="en-GB" dirty="0" smtClean="0"/>
              <a:t>Natural Selection – Struggle and the ‘Survival of the Fittest’</a:t>
            </a:r>
          </a:p>
          <a:p>
            <a:endParaRPr lang="en-GB" dirty="0" smtClean="0"/>
          </a:p>
          <a:p>
            <a:r>
              <a:rPr lang="en-GB" dirty="0" smtClean="0"/>
              <a:t>Evolution of species  - the development of common traits through ancestral mutations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322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DARWIN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 Challenged:</a:t>
            </a:r>
          </a:p>
          <a:p>
            <a:endParaRPr lang="en-GB" dirty="0" smtClean="0"/>
          </a:p>
          <a:p>
            <a:r>
              <a:rPr lang="en-GB" dirty="0" smtClean="0"/>
              <a:t>The existence of heaven and hell; </a:t>
            </a:r>
          </a:p>
          <a:p>
            <a:endParaRPr lang="en-GB" dirty="0" smtClean="0"/>
          </a:p>
          <a:p>
            <a:r>
              <a:rPr lang="en-GB" dirty="0" smtClean="0"/>
              <a:t>The truth about ‘</a:t>
            </a:r>
            <a:r>
              <a:rPr lang="en-GB" dirty="0" err="1" smtClean="0"/>
              <a:t>substitutionary</a:t>
            </a:r>
            <a:r>
              <a:rPr lang="en-GB" dirty="0" smtClean="0"/>
              <a:t> atonement’ – sinful human beings can be reconciled with God (atonement), but through the sacrifice of Christ;</a:t>
            </a:r>
          </a:p>
          <a:p>
            <a:endParaRPr lang="en-GB" dirty="0" smtClean="0"/>
          </a:p>
          <a:p>
            <a:r>
              <a:rPr lang="en-GB" dirty="0" smtClean="0"/>
              <a:t>The Old Testament stories – of God talking to the Prophets; Miracles – ‘an interfering deity’ – challenged by knowledge of historical/archaeological methodology (the ‘Three Ages’)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9107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VICTORIAN RELIGION - PARADOX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VICTORIAN RELIGION, AT ONCE:</a:t>
            </a:r>
          </a:p>
          <a:p>
            <a:endParaRPr lang="en-GB" dirty="0" smtClean="0"/>
          </a:p>
          <a:p>
            <a:r>
              <a:rPr lang="en-GB" dirty="0" smtClean="0"/>
              <a:t>IN CRISIS, BUT CONFIDENT</a:t>
            </a:r>
          </a:p>
          <a:p>
            <a:endParaRPr lang="en-GB" dirty="0" smtClean="0"/>
          </a:p>
          <a:p>
            <a:r>
              <a:rPr lang="en-GB" dirty="0" smtClean="0"/>
              <a:t>COMBINED DEEP FAITH AND PROFOUND DOUBT</a:t>
            </a:r>
          </a:p>
          <a:p>
            <a:endParaRPr lang="en-GB" dirty="0" smtClean="0"/>
          </a:p>
          <a:p>
            <a:r>
              <a:rPr lang="en-GB" dirty="0" smtClean="0"/>
              <a:t>EXPERIENCED ‘REVIVAL’ BUT ALSO DECLINE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8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‘NUMBER CRUNCHING’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CHURCH OF ENGLAND – BUILT 5,500 BETWEEN 1830-1901</a:t>
            </a:r>
          </a:p>
          <a:p>
            <a:r>
              <a:rPr lang="en-GB" dirty="0" smtClean="0"/>
              <a:t>CONGREGATIONALISTS – BUILT 1,500 NEW CHURCHES BETWEEN 1856-1901</a:t>
            </a:r>
          </a:p>
          <a:p>
            <a:r>
              <a:rPr lang="en-GB" dirty="0" smtClean="0"/>
              <a:t>CHURCH OF SCOTLAND AND THE ‘FREE’ CHURCH  - BUILT 1,800 NEW CHURCHES BETWEEN 1843-1901</a:t>
            </a:r>
          </a:p>
          <a:p>
            <a:r>
              <a:rPr lang="en-GB" dirty="0" smtClean="0"/>
              <a:t>All figures – Gerald Parsons (ed.), ‘Religion in Victorian Britain  - Traditions (Open University Press, 1988),pp.5-6.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654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VITALITY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‘A bewildering diversity of... societies and agencies’ (Parsons, p.6):</a:t>
            </a:r>
          </a:p>
          <a:p>
            <a:r>
              <a:rPr lang="en-GB" dirty="0" smtClean="0"/>
              <a:t>TEMPERANCE: - Band of Hope; C of E Temperance Society</a:t>
            </a:r>
          </a:p>
          <a:p>
            <a:r>
              <a:rPr lang="en-GB" dirty="0" smtClean="0"/>
              <a:t>TRACTS (and religious literature): Tract Society; SPCK</a:t>
            </a:r>
            <a:endParaRPr lang="en-GB" dirty="0"/>
          </a:p>
        </p:txBody>
      </p:sp>
      <p:pic>
        <p:nvPicPr>
          <p:cNvPr id="6" name="Content Placeholder 5" descr="Temperance ladi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2040" y="1772816"/>
            <a:ext cx="3456383" cy="4248472"/>
          </a:xfrm>
        </p:spPr>
      </p:pic>
    </p:spTree>
    <p:extLst>
      <p:ext uri="{BB962C8B-B14F-4D97-AF65-F5344CB8AC3E}">
        <p14:creationId xmlns:p14="http://schemas.microsoft.com/office/powerpoint/2010/main" val="1855204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VITALITY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Young Men’s Christian Association (Founded 1844)</a:t>
            </a:r>
          </a:p>
          <a:p>
            <a:r>
              <a:rPr lang="en-GB" b="1" dirty="0" smtClean="0"/>
              <a:t>Dissenters Rights Societies</a:t>
            </a:r>
            <a:r>
              <a:rPr lang="en-GB" dirty="0" smtClean="0"/>
              <a:t>: The Liberation Society</a:t>
            </a:r>
          </a:p>
          <a:p>
            <a:r>
              <a:rPr lang="en-GB" b="1" dirty="0" smtClean="0"/>
              <a:t>The Defence of Protestantism</a:t>
            </a:r>
            <a:r>
              <a:rPr lang="en-GB" dirty="0" smtClean="0"/>
              <a:t>: Protestant Truth Association (anti-Roman Catholic and Anglo-Catholic</a:t>
            </a:r>
          </a:p>
        </p:txBody>
      </p:sp>
      <p:pic>
        <p:nvPicPr>
          <p:cNvPr id="5" name="Content Placeholder 4" descr="anti-Catholic flye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57747" y="1600200"/>
            <a:ext cx="4019505" cy="4525963"/>
          </a:xfrm>
        </p:spPr>
      </p:pic>
    </p:spTree>
    <p:extLst>
      <p:ext uri="{BB962C8B-B14F-4D97-AF65-F5344CB8AC3E}">
        <p14:creationId xmlns:p14="http://schemas.microsoft.com/office/powerpoint/2010/main" val="286448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MILITANCY!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Religious life, through its societies, could also be:</a:t>
            </a:r>
          </a:p>
          <a:p>
            <a:r>
              <a:rPr lang="en-GB" dirty="0" smtClean="0"/>
              <a:t>1. Combative, aggressive and militant towards secular society:</a:t>
            </a:r>
          </a:p>
          <a:p>
            <a:r>
              <a:rPr lang="en-GB" dirty="0" smtClean="0"/>
              <a:t>Doubting intellectuals and those who criticised Christian beliefs</a:t>
            </a:r>
          </a:p>
          <a:p>
            <a:r>
              <a:rPr lang="en-GB" dirty="0" smtClean="0"/>
              <a:t>Working Class radicalism and atheist tendencies associated with it, i.e. The ‘Un-churched masses’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932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MILITANCY!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2. Combative and militant towards to elements within the Christian Church:</a:t>
            </a:r>
          </a:p>
          <a:p>
            <a:r>
              <a:rPr lang="en-GB" dirty="0" smtClean="0"/>
              <a:t>Evangelical Protestants </a:t>
            </a:r>
            <a:r>
              <a:rPr lang="en-GB" dirty="0" err="1" smtClean="0"/>
              <a:t>vs</a:t>
            </a:r>
            <a:r>
              <a:rPr lang="en-GB" dirty="0" smtClean="0"/>
              <a:t> Anglo-Catholics (seen as ‘papists’ in Anglican garb)</a:t>
            </a:r>
          </a:p>
          <a:p>
            <a:r>
              <a:rPr lang="en-GB" dirty="0" smtClean="0"/>
              <a:t>Dissenters </a:t>
            </a:r>
            <a:r>
              <a:rPr lang="en-GB" dirty="0" err="1" smtClean="0"/>
              <a:t>vs</a:t>
            </a:r>
            <a:r>
              <a:rPr lang="en-GB" dirty="0" smtClean="0"/>
              <a:t> the established Church and their privileges </a:t>
            </a:r>
          </a:p>
          <a:p>
            <a:r>
              <a:rPr lang="en-GB" dirty="0" smtClean="0"/>
              <a:t>Orthodoxy (Evangelical, Catholic, High and Low) fought the ‘liberals’ over theology, morals, scientific knowledge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04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SECULARISATION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Failure of all denominations to convert the expanding urban working classes</a:t>
            </a:r>
          </a:p>
          <a:p>
            <a:r>
              <a:rPr lang="en-GB" dirty="0" smtClean="0"/>
              <a:t>2. Fears that the traditionally religious middle classes becoming increasingly secular – church going became a ‘leisure’ activity and not a lifelong commitment</a:t>
            </a:r>
          </a:p>
          <a:p>
            <a:r>
              <a:rPr lang="en-GB" dirty="0" smtClean="0"/>
              <a:t>3. Religion’s place in Victorian educational, social and political life gradual replaced by state involvement in welfare and education provision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21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‘UNCHURCHED MASSES’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MISSIONARY ZEAL:</a:t>
            </a:r>
          </a:p>
          <a:p>
            <a:r>
              <a:rPr lang="en-GB" dirty="0" smtClean="0"/>
              <a:t>Towards the ‘heathens’ in the expanding British Empire</a:t>
            </a:r>
          </a:p>
          <a:p>
            <a:r>
              <a:rPr lang="en-GB" dirty="0" smtClean="0"/>
              <a:t>Towards the ‘un-churched’ Working Classes through:</a:t>
            </a:r>
          </a:p>
          <a:p>
            <a:r>
              <a:rPr lang="en-GB" dirty="0" smtClean="0"/>
              <a:t>1. Conversion to a particular faith (proselytise)</a:t>
            </a:r>
          </a:p>
          <a:p>
            <a:r>
              <a:rPr lang="en-GB" dirty="0" smtClean="0"/>
              <a:t>2. To civilise and educate – and create an attitude of ‘Self Help’</a:t>
            </a:r>
            <a:endParaRPr lang="en-GB" dirty="0"/>
          </a:p>
        </p:txBody>
      </p:sp>
      <p:pic>
        <p:nvPicPr>
          <p:cNvPr id="5" name="Content Placeholder 6" descr="800px-Chartist_meeting,_Kennington_Common 1st demo phot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556792"/>
            <a:ext cx="4038600" cy="4464495"/>
          </a:xfrm>
        </p:spPr>
      </p:pic>
    </p:spTree>
    <p:extLst>
      <p:ext uri="{BB962C8B-B14F-4D97-AF65-F5344CB8AC3E}">
        <p14:creationId xmlns:p14="http://schemas.microsoft.com/office/powerpoint/2010/main" val="3828512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BEYOND DARWIN</a:t>
            </a:r>
            <a:endParaRPr lang="en-GB" dirty="0"/>
          </a:p>
        </p:txBody>
      </p:sp>
      <p:pic>
        <p:nvPicPr>
          <p:cNvPr id="4" name="Content Placeholder 3" descr="HUXLEY ,THOMA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556792"/>
            <a:ext cx="3168352" cy="4536504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THOMAS HUXLEY (1825-1895)</a:t>
            </a:r>
          </a:p>
          <a:p>
            <a:r>
              <a:rPr lang="en-GB" dirty="0" smtClean="0"/>
              <a:t>BIOLOGIST AND ANATOMIST</a:t>
            </a:r>
          </a:p>
          <a:p>
            <a:r>
              <a:rPr lang="en-GB" dirty="0" smtClean="0"/>
              <a:t>‘DARWIN’S BULLDOG’</a:t>
            </a:r>
          </a:p>
          <a:p>
            <a:r>
              <a:rPr lang="en-GB" dirty="0" smtClean="0"/>
              <a:t>ADVOCATE OF ‘DARWINISM’ OVER TRADTIONAL RELIGIOUS BELIEFS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36899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HUXLEY </a:t>
            </a:r>
            <a:r>
              <a:rPr lang="en-GB" dirty="0" err="1" smtClean="0"/>
              <a:t>Contd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TERMED: </a:t>
            </a:r>
            <a:r>
              <a:rPr lang="en-GB" b="1" dirty="0" smtClean="0"/>
              <a:t>AGNOSTIC</a:t>
            </a:r>
            <a:r>
              <a:rPr lang="en-GB" dirty="0" smtClean="0"/>
              <a:t> OR </a:t>
            </a:r>
            <a:r>
              <a:rPr lang="en-GB" b="1" dirty="0" smtClean="0"/>
              <a:t>AGNOSTICISM </a:t>
            </a:r>
            <a:r>
              <a:rPr lang="en-GB" dirty="0" smtClean="0"/>
              <a:t>– </a:t>
            </a:r>
          </a:p>
          <a:p>
            <a:endParaRPr lang="en-GB" dirty="0"/>
          </a:p>
          <a:p>
            <a:r>
              <a:rPr lang="en-GB" dirty="0" smtClean="0"/>
              <a:t>THE EXISTENCE OR NON-EXISTENCE OF GOD (OR ANY  DEITY,) IS UNKNOWABLE</a:t>
            </a:r>
          </a:p>
          <a:p>
            <a:endParaRPr lang="en-GB" dirty="0" smtClean="0"/>
          </a:p>
          <a:p>
            <a:r>
              <a:rPr lang="en-GB" dirty="0" smtClean="0"/>
              <a:t>FAMED FOR THE </a:t>
            </a:r>
            <a:r>
              <a:rPr lang="en-GB" dirty="0"/>
              <a:t>OXFORD UNIVERSITY MUSEUM DEBATE OF </a:t>
            </a:r>
            <a:r>
              <a:rPr lang="en-GB" dirty="0" smtClean="0"/>
              <a:t>1860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6076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‘A CRISIS OF FAITH’ – THE ‘OXFORD’ DEBATE</a:t>
            </a:r>
            <a:endParaRPr lang="en-GB" dirty="0"/>
          </a:p>
        </p:txBody>
      </p:sp>
      <p:pic>
        <p:nvPicPr>
          <p:cNvPr id="4" name="Content Placeholder 3" descr="HUXLEY ,THOMA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556792"/>
            <a:ext cx="3168352" cy="4536504"/>
          </a:xfrm>
        </p:spPr>
      </p:pic>
      <p:pic>
        <p:nvPicPr>
          <p:cNvPr id="6" name="Content Placeholder 5" descr="wilberforce, SAMUEL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164210" y="1600200"/>
            <a:ext cx="3006579" cy="4525963"/>
          </a:xfrm>
        </p:spPr>
      </p:pic>
    </p:spTree>
    <p:extLst>
      <p:ext uri="{BB962C8B-B14F-4D97-AF65-F5344CB8AC3E}">
        <p14:creationId xmlns:p14="http://schemas.microsoft.com/office/powerpoint/2010/main" val="28981205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OXFORD ‘EVOLUTION’ DEBATE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Held at the Oxford University Museum  in June 1860.</a:t>
            </a:r>
          </a:p>
          <a:p>
            <a:r>
              <a:rPr lang="en-GB" dirty="0" smtClean="0"/>
              <a:t>Many protagonists but two central: Thomas Huxley and:</a:t>
            </a:r>
          </a:p>
          <a:p>
            <a:r>
              <a:rPr lang="en-GB" dirty="0" smtClean="0"/>
              <a:t> </a:t>
            </a:r>
            <a:r>
              <a:rPr lang="en-GB" b="1" dirty="0" smtClean="0"/>
              <a:t>Samuel Wilberforce (1805-73</a:t>
            </a:r>
            <a:r>
              <a:rPr lang="en-GB" dirty="0" smtClean="0"/>
              <a:t>) - </a:t>
            </a:r>
          </a:p>
          <a:p>
            <a:r>
              <a:rPr lang="en-GB" dirty="0" smtClean="0"/>
              <a:t>Bishop of Oxford (son of William); less affectionately known as ‘SOAPY SAM’</a:t>
            </a:r>
          </a:p>
          <a:p>
            <a:r>
              <a:rPr lang="en-GB" dirty="0" smtClean="0"/>
              <a:t>Vehement opponent of ‘Evolutionary theory’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6226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OXFORD DEBATE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verbatim details remained unrecorded, but generally reported as a success for Huxley and a fillip for supporters of ‘Darwinism’ and the Evolution theory</a:t>
            </a:r>
          </a:p>
          <a:p>
            <a:r>
              <a:rPr lang="en-GB" dirty="0" smtClean="0"/>
              <a:t>Wilberforce famously quipped the simian query to Huxley ‘which side of your family descended from an ape your mother’s or father’s?’ – it backfired!</a:t>
            </a:r>
          </a:p>
          <a:p>
            <a:r>
              <a:rPr lang="en-GB" dirty="0" smtClean="0"/>
              <a:t>Huxley’s riposte – I would rather descend from an ape than a man who suppresses debate!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0603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OXFORD DEBATE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veracity of the ‘Old Testament’ scriptures questioned and undermined </a:t>
            </a:r>
          </a:p>
          <a:p>
            <a:r>
              <a:rPr lang="en-GB" dirty="0" smtClean="0"/>
              <a:t>Liberal thinkers within the established Church at the forefront</a:t>
            </a:r>
          </a:p>
          <a:p>
            <a:r>
              <a:rPr lang="en-GB" dirty="0" smtClean="0"/>
              <a:t>Evident within ‘Essays and Reviews’ (1860) e.g. </a:t>
            </a:r>
            <a:r>
              <a:rPr lang="en-GB" smtClean="0"/>
              <a:t>Rowland Williams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844824"/>
            <a:ext cx="2592288" cy="3744416"/>
          </a:xfrm>
        </p:spPr>
      </p:pic>
    </p:spTree>
    <p:extLst>
      <p:ext uri="{BB962C8B-B14F-4D97-AF65-F5344CB8AC3E}">
        <p14:creationId xmlns:p14="http://schemas.microsoft.com/office/powerpoint/2010/main" val="26740115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BEYOND DARWIN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HERBERT SPENCER (1820-1903)</a:t>
            </a:r>
          </a:p>
          <a:p>
            <a:r>
              <a:rPr lang="en-GB" dirty="0" smtClean="0"/>
              <a:t>Polymath </a:t>
            </a:r>
          </a:p>
          <a:p>
            <a:r>
              <a:rPr lang="en-GB" dirty="0" smtClean="0"/>
              <a:t>Broadened discussions on ‘Darwinism’ into ethics, politics, anthropology</a:t>
            </a:r>
          </a:p>
          <a:p>
            <a:r>
              <a:rPr lang="en-GB" dirty="0" smtClean="0"/>
              <a:t>Coined ‘survival of the fittest; associated with the emergence of ‘Social Darwinist’ thought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700808"/>
            <a:ext cx="2736304" cy="4248471"/>
          </a:xfrm>
        </p:spPr>
      </p:pic>
    </p:spTree>
    <p:extLst>
      <p:ext uri="{BB962C8B-B14F-4D97-AF65-F5344CB8AC3E}">
        <p14:creationId xmlns:p14="http://schemas.microsoft.com/office/powerpoint/2010/main" val="38656832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SPENCER </a:t>
            </a:r>
            <a:r>
              <a:rPr lang="en-GB" dirty="0" err="1" smtClean="0"/>
              <a:t>contd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Linked ‘Darwinism’ to social issues and concerns</a:t>
            </a:r>
          </a:p>
          <a:p>
            <a:r>
              <a:rPr lang="en-GB" dirty="0" smtClean="0"/>
              <a:t>Need to resist humanitarian concerns over the laws of nature</a:t>
            </a:r>
          </a:p>
          <a:p>
            <a:r>
              <a:rPr lang="en-GB" dirty="0" smtClean="0"/>
              <a:t>Need to resist the ability of the ‘unfit’ or ‘</a:t>
            </a:r>
            <a:r>
              <a:rPr lang="en-GB" dirty="0" err="1" smtClean="0"/>
              <a:t>unworthy’to</a:t>
            </a:r>
            <a:r>
              <a:rPr lang="en-GB" dirty="0" smtClean="0"/>
              <a:t> procreate</a:t>
            </a:r>
          </a:p>
          <a:p>
            <a:r>
              <a:rPr lang="en-GB" dirty="0" smtClean="0"/>
              <a:t>Charity acceptable if private and did not upset these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5072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‘SURVIVAL OF THE FITTEST’</a:t>
            </a:r>
            <a:endParaRPr lang="en-US"/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dirty="0" smtClean="0"/>
              <a:t>NOTIONS DEVELOPED FROM THE 1850’s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dirty="0" smtClean="0"/>
              <a:t>REFLECTED IN NEED FOR STRONG NATIONHOOD – ATTRACTED THE RIGHT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dirty="0" smtClean="0"/>
              <a:t>EVIDENT IN GERMAN NATIONALISM OF FRIEDRICH VON BERNHARDI (1849-1930) AND ‘WILL TO POWER’ PHILOSOPHY OF FRIEDRICH NIETZSCHE, AND ANTI-BRITISH/ANTI-SEMITE RHETORIC OF HEINRICH VON TREITSCHKE (1834-86) 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b="1" u="sng" dirty="0" smtClean="0"/>
              <a:t>CAVEAT</a:t>
            </a:r>
            <a:r>
              <a:rPr lang="en-GB" sz="2000" dirty="0" smtClean="0"/>
              <a:t> -  NIETZSCHE DID NOT SUPPORT PAN-GERMAN IDEALS!! NOR ANTI-SEMITISM</a:t>
            </a:r>
            <a:endParaRPr lang="en-US" sz="2000" dirty="0" smtClean="0"/>
          </a:p>
        </p:txBody>
      </p:sp>
      <p:sp>
        <p:nvSpPr>
          <p:cNvPr id="29700" name="Rectangle 4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FRIEDRICH NIETZSCHE (1844-1900)</a:t>
            </a:r>
            <a:endParaRPr lang="en-US" smtClean="0"/>
          </a:p>
        </p:txBody>
      </p:sp>
      <p:pic>
        <p:nvPicPr>
          <p:cNvPr id="27653" name="Picture 5" descr="200px-Portrait_of_Friedrich_Nietzsch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3213100"/>
            <a:ext cx="2592388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82147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Pioneer – Francis Galton (1822-1911) ‘nature and nurture’ approach to innate and inherited intelligence</a:t>
            </a:r>
          </a:p>
          <a:p>
            <a:r>
              <a:rPr lang="en-GB" dirty="0" smtClean="0"/>
              <a:t>Improving of human traits through selective procreation </a:t>
            </a:r>
          </a:p>
          <a:p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00808"/>
            <a:ext cx="3240359" cy="4176464"/>
          </a:xfrm>
        </p:spPr>
      </p:pic>
    </p:spTree>
    <p:extLst>
      <p:ext uri="{BB962C8B-B14F-4D97-AF65-F5344CB8AC3E}">
        <p14:creationId xmlns:p14="http://schemas.microsoft.com/office/powerpoint/2010/main" val="18155830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its height in the early 20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Institutionalised in North America and Europe around social policies dealing with: birth control, segregation of the mentally ill , screening,  sterilisation, abortion </a:t>
            </a:r>
          </a:p>
          <a:p>
            <a:r>
              <a:rPr lang="en-GB" dirty="0" smtClean="0"/>
              <a:t>Interventionist – into the lives of the poor and destitute, the handicapped, the blind and deaf, homosexuals, activity deemed ‘promiscuous’</a:t>
            </a:r>
          </a:p>
          <a:p>
            <a:r>
              <a:rPr lang="en-GB" dirty="0" err="1" smtClean="0"/>
              <a:t>Anti-semite</a:t>
            </a:r>
            <a:r>
              <a:rPr lang="en-GB" dirty="0" smtClean="0"/>
              <a:t> and anti-</a:t>
            </a:r>
            <a:r>
              <a:rPr lang="en-GB" dirty="0" err="1" smtClean="0"/>
              <a:t>roma</a:t>
            </a:r>
            <a:r>
              <a:rPr lang="en-GB" dirty="0" smtClean="0"/>
              <a:t> undertones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0794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Conference-led:</a:t>
            </a:r>
          </a:p>
          <a:p>
            <a:r>
              <a:rPr lang="en-GB" dirty="0" smtClean="0"/>
              <a:t>‘INTERNATIONAL EUGENICS CONFERENCE’:</a:t>
            </a:r>
          </a:p>
          <a:p>
            <a:r>
              <a:rPr lang="en-GB" dirty="0" smtClean="0"/>
              <a:t>London 1912; New York 1915 and 1932</a:t>
            </a:r>
          </a:p>
          <a:p>
            <a:r>
              <a:rPr lang="en-GB" dirty="0" smtClean="0"/>
              <a:t>Influence receded during the 1930s because of association with racist and </a:t>
            </a:r>
            <a:r>
              <a:rPr lang="en-GB" dirty="0" err="1" smtClean="0"/>
              <a:t>anti-semitic</a:t>
            </a:r>
            <a:r>
              <a:rPr lang="en-GB" dirty="0" smtClean="0"/>
              <a:t> programme of Nazi Germany</a:t>
            </a:r>
          </a:p>
          <a:p>
            <a:r>
              <a:rPr lang="en-GB" dirty="0" smtClean="0"/>
              <a:t>Today ‘Eugenics’ a pejorative term associated with violation of human rights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1544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 - SUPPORTERS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700808"/>
            <a:ext cx="2791197" cy="4176464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975" y="1948656"/>
            <a:ext cx="3829050" cy="3829050"/>
          </a:xfrm>
        </p:spPr>
      </p:pic>
    </p:spTree>
    <p:extLst>
      <p:ext uri="{BB962C8B-B14F-4D97-AF65-F5344CB8AC3E}">
        <p14:creationId xmlns:p14="http://schemas.microsoft.com/office/powerpoint/2010/main" val="22685335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 - SUPPORTERS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00" y="1932781"/>
            <a:ext cx="2794000" cy="386080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060848"/>
            <a:ext cx="3312368" cy="3600400"/>
          </a:xfrm>
        </p:spPr>
      </p:pic>
    </p:spTree>
    <p:extLst>
      <p:ext uri="{BB962C8B-B14F-4D97-AF65-F5344CB8AC3E}">
        <p14:creationId xmlns:p14="http://schemas.microsoft.com/office/powerpoint/2010/main" val="17822111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 - SUPPORTERS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484784"/>
            <a:ext cx="4680520" cy="4896544"/>
          </a:xfrm>
        </p:spPr>
      </p:pic>
    </p:spTree>
    <p:extLst>
      <p:ext uri="{BB962C8B-B14F-4D97-AF65-F5344CB8AC3E}">
        <p14:creationId xmlns:p14="http://schemas.microsoft.com/office/powerpoint/2010/main" val="35890006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 SUPPORTERS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PICTURE 1 – MARIE STOPES AND H.G. WELLS</a:t>
            </a:r>
          </a:p>
          <a:p>
            <a:endParaRPr lang="en-GB" dirty="0"/>
          </a:p>
          <a:p>
            <a:r>
              <a:rPr lang="en-GB" dirty="0" smtClean="0"/>
              <a:t>PICTURE 2 – GEORGE BERNARD SHAW AND SIDNEY WEBB (WITH BEATRICE WEBB)</a:t>
            </a:r>
          </a:p>
          <a:p>
            <a:endParaRPr lang="en-GB" dirty="0"/>
          </a:p>
          <a:p>
            <a:r>
              <a:rPr lang="en-GB" dirty="0" smtClean="0"/>
              <a:t>PICTURE 3 – JOHN MAYNARD KEYNES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068084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MOTHERCRAFT MOVEMENT</a:t>
            </a:r>
            <a:endParaRPr lang="en-US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/>
            <a:r>
              <a:rPr lang="en-GB" dirty="0" smtClean="0"/>
              <a:t>PROMINENT DURING 1914-18</a:t>
            </a:r>
          </a:p>
          <a:p>
            <a:pPr eaLnBrk="1" hangingPunct="1"/>
            <a:r>
              <a:rPr lang="en-GB" dirty="0" smtClean="0"/>
              <a:t>AIM: TO TEACH THE POOR HOW TO BE GOOD MOTHERS</a:t>
            </a:r>
          </a:p>
          <a:p>
            <a:pPr eaLnBrk="1" hangingPunct="1"/>
            <a:r>
              <a:rPr lang="en-GB" dirty="0" smtClean="0"/>
              <a:t>ATTRACTED BOTH CHURCH OF ENGLAND AND ARMY SUPPORT AND SPEAKERS</a:t>
            </a:r>
          </a:p>
          <a:p>
            <a:pPr eaLnBrk="1" hangingPunct="1"/>
            <a:r>
              <a:rPr lang="en-GB" dirty="0" smtClean="0"/>
              <a:t>‘EUGENISTIC’ IN OUTLOOK, VIEWS REFLECTED IN ORGANISATIONS SUCH AS ‘THE BABIES OF THE EMPIRE’ SOCIETY</a:t>
            </a:r>
            <a:endParaRPr lang="en-US" dirty="0" smtClean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772816"/>
            <a:ext cx="2952328" cy="3744416"/>
          </a:xfrm>
        </p:spPr>
      </p:pic>
    </p:spTree>
    <p:extLst>
      <p:ext uri="{BB962C8B-B14F-4D97-AF65-F5344CB8AC3E}">
        <p14:creationId xmlns:p14="http://schemas.microsoft.com/office/powerpoint/2010/main" val="258070814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smtClean="0"/>
              <a:t>THE ‘UNMARRIED WOMAN’ AND THE MORAL PANIC OF 1914-18 </a:t>
            </a:r>
            <a:endParaRPr lang="en-US" sz="4000" smtClean="0"/>
          </a:p>
        </p:txBody>
      </p:sp>
      <p:sp>
        <p:nvSpPr>
          <p:cNvPr id="9114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THE UNMARRIED WOMAN – THE ‘FEMALE TEMPTRESS’ – POWERFUL CONCEPT DURING THE FIRST WORLD WAR</a:t>
            </a:r>
          </a:p>
          <a:p>
            <a:pPr marL="548640" indent="-41148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LINKED TO : IMMORALITY; SPREAD OF DISEASE; CASUAL SEX; PREGNANCY OUT OF WEDLOCK; </a:t>
            </a:r>
          </a:p>
          <a:p>
            <a:pPr marL="548640" indent="-41148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MORAL PANIC OVER PERCEIVED ‘WAR BABIES’ CRISIS</a:t>
            </a:r>
            <a:endParaRPr lang="en-US" sz="2400" smtClean="0"/>
          </a:p>
        </p:txBody>
      </p:sp>
      <p:sp>
        <p:nvSpPr>
          <p:cNvPr id="9114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400" smtClean="0"/>
          </a:p>
        </p:txBody>
      </p:sp>
      <p:pic>
        <p:nvPicPr>
          <p:cNvPr id="39941" name="Picture 8" descr="Nice Girls and Rude Girls: Women Workers in World War 1 (Social and Cultural History Today)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773238"/>
            <a:ext cx="3455987" cy="417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80918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smtClean="0"/>
              <a:t>‘KHAKI – FEVER’ PHENOMENON</a:t>
            </a:r>
            <a:endParaRPr lang="en-US" sz="4000" smtClean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ANIMOSITY TOWARDS WOMEN ATTRACTED BY MEN IN KHAKI</a:t>
            </a:r>
          </a:p>
          <a:p>
            <a:pPr eaLnBrk="1" hangingPunct="1"/>
            <a:r>
              <a:rPr lang="en-GB" smtClean="0"/>
              <a:t>LED TO INCREASED PATROLS OF PARKS, CINEMAS, PUBS, CLUBS, AND LANES, FOR PLEASURE SEEKERS BY ‘WOMEN POLICE SERVICE’</a:t>
            </a:r>
          </a:p>
          <a:p>
            <a:pPr eaLnBrk="1" hangingPunct="1"/>
            <a:r>
              <a:rPr lang="en-GB" smtClean="0"/>
              <a:t>IMPACT SPREAD TO SOME WAR WIDOWS SEEN TO ASSOCIATE WITH OTHER MEN – REMOVAL OF SEPARATION ALLOWANCE ETC 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1225075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smtClean="0"/>
              <a:t>KHAKI – FEVER PHENOMENON</a:t>
            </a:r>
            <a:endParaRPr lang="en-US" sz="4000" smtClean="0"/>
          </a:p>
        </p:txBody>
      </p:sp>
      <p:sp>
        <p:nvSpPr>
          <p:cNvPr id="9421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READ: ANGELA WOOLLACOTT ‘KHAKI FEVER AND ITS CONTROL: GENDER, CLASS, AGE AND SEXUAL MORALITY ON THE BRITISH HOMEFRONT IN THE FIRST WORLD WAR’, </a:t>
            </a:r>
            <a:r>
              <a:rPr lang="en-GB" sz="2400" i="1" smtClean="0"/>
              <a:t>JOURNAL OF CONTEMPORARY HISTORY</a:t>
            </a:r>
            <a:r>
              <a:rPr lang="en-GB" sz="2400" smtClean="0"/>
              <a:t>, VOL 29 (1994), PP. 325-47 </a:t>
            </a:r>
            <a:endParaRPr lang="en-US" sz="2400" smtClean="0"/>
          </a:p>
        </p:txBody>
      </p:sp>
      <p:sp>
        <p:nvSpPr>
          <p:cNvPr id="9421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400" smtClean="0"/>
          </a:p>
        </p:txBody>
      </p:sp>
      <p:pic>
        <p:nvPicPr>
          <p:cNvPr id="41989" name="Picture 8" descr="jourofcontemporaryhisto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1844675"/>
            <a:ext cx="3095625" cy="410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593398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MORBID 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Richard </a:t>
            </a:r>
            <a:r>
              <a:rPr lang="en-GB" dirty="0" err="1" smtClean="0"/>
              <a:t>Overy</a:t>
            </a:r>
            <a:r>
              <a:rPr lang="en-GB" dirty="0" smtClean="0"/>
              <a:t>, </a:t>
            </a:r>
            <a:r>
              <a:rPr lang="en-GB" i="1" dirty="0" smtClean="0"/>
              <a:t>The Morbid Age – Britain and the Crisis of Civilisation 1919-1939 </a:t>
            </a:r>
            <a:r>
              <a:rPr lang="en-GB" dirty="0" smtClean="0"/>
              <a:t>(London: Penguin, 2010) </a:t>
            </a:r>
          </a:p>
          <a:p>
            <a:r>
              <a:rPr lang="en-GB" dirty="0" smtClean="0"/>
              <a:t>Chapter 3 ‘A sickness in the racial body’ pp. 93-135, deals with Eugenics in Britain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72816"/>
            <a:ext cx="2880320" cy="4320480"/>
          </a:xfrm>
        </p:spPr>
      </p:pic>
    </p:spTree>
    <p:extLst>
      <p:ext uri="{BB962C8B-B14F-4D97-AF65-F5344CB8AC3E}">
        <p14:creationId xmlns:p14="http://schemas.microsoft.com/office/powerpoint/2010/main" val="4065103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168</TotalTime>
  <Words>1670</Words>
  <Application>Microsoft Office PowerPoint</Application>
  <PresentationFormat>On-screen Show (4:3)</PresentationFormat>
  <Paragraphs>187</Paragraphs>
  <Slides>41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Apex</vt:lpstr>
      <vt:lpstr>THEMES AND THEORIES</vt:lpstr>
      <vt:lpstr>SOCIAL DARWINISM</vt:lpstr>
      <vt:lpstr>MALTHUS</vt:lpstr>
      <vt:lpstr>MALTHUS</vt:lpstr>
      <vt:lpstr>SOCIAL DARWINISM</vt:lpstr>
      <vt:lpstr>SOCIAL DARWINISM</vt:lpstr>
      <vt:lpstr>SOCIAL DARWINISM</vt:lpstr>
      <vt:lpstr>THE NEW IMPERIALISM</vt:lpstr>
      <vt:lpstr>ORIGIN OF THE SPECIES</vt:lpstr>
      <vt:lpstr>DARWIN</vt:lpstr>
      <vt:lpstr>DARWIN</vt:lpstr>
      <vt:lpstr>DARWIN</vt:lpstr>
      <vt:lpstr>VICTORIAN RELIGION - PARADOX</vt:lpstr>
      <vt:lpstr>‘NUMBER CRUNCHING’</vt:lpstr>
      <vt:lpstr>RELIGIOUS VITALITY</vt:lpstr>
      <vt:lpstr>RELIGIOUS VITALITY</vt:lpstr>
      <vt:lpstr>MILITANCY!</vt:lpstr>
      <vt:lpstr>MILITANCY!</vt:lpstr>
      <vt:lpstr>SECULARISATION</vt:lpstr>
      <vt:lpstr>THE ‘UNCHURCHED MASSES’</vt:lpstr>
      <vt:lpstr>BEYOND DARWIN</vt:lpstr>
      <vt:lpstr>HUXLEY Contd…</vt:lpstr>
      <vt:lpstr>‘A CRISIS OF FAITH’ – THE ‘OXFORD’ DEBATE</vt:lpstr>
      <vt:lpstr>THE OXFORD ‘EVOLUTION’ DEBATE</vt:lpstr>
      <vt:lpstr>OXFORD DEBATE</vt:lpstr>
      <vt:lpstr>OXFORD DEBATE</vt:lpstr>
      <vt:lpstr>BEYOND DARWIN</vt:lpstr>
      <vt:lpstr>SPENCER contd…</vt:lpstr>
      <vt:lpstr>‘SURVIVAL OF THE FITTEST’</vt:lpstr>
      <vt:lpstr>EUGENICS</vt:lpstr>
      <vt:lpstr>EUGENICS</vt:lpstr>
      <vt:lpstr>EUGENICS</vt:lpstr>
      <vt:lpstr>EUGENICS - SUPPORTERS </vt:lpstr>
      <vt:lpstr>EUGENICS - SUPPORTERS</vt:lpstr>
      <vt:lpstr>EUGENICS - SUPPORTERS</vt:lpstr>
      <vt:lpstr>EUGENICS SUPPORTERS</vt:lpstr>
      <vt:lpstr>MOTHERCRAFT MOVEMENT</vt:lpstr>
      <vt:lpstr>THE ‘UNMARRIED WOMAN’ AND THE MORAL PANIC OF 1914-18 </vt:lpstr>
      <vt:lpstr>‘KHAKI – FEVER’ PHENOMENON</vt:lpstr>
      <vt:lpstr>KHAKI – FEVER PHENOMENON</vt:lpstr>
      <vt:lpstr>THE MORBID AGE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lestermason</dc:creator>
  <cp:lastModifiedBy>Lester Mason</cp:lastModifiedBy>
  <cp:revision>28</cp:revision>
  <dcterms:created xsi:type="dcterms:W3CDTF">2013-02-02T13:39:30Z</dcterms:created>
  <dcterms:modified xsi:type="dcterms:W3CDTF">2020-09-29T14:02:02Z</dcterms:modified>
</cp:coreProperties>
</file>