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311" r:id="rId3"/>
    <p:sldId id="305" r:id="rId4"/>
    <p:sldId id="306" r:id="rId5"/>
    <p:sldId id="309" r:id="rId6"/>
    <p:sldId id="307" r:id="rId7"/>
    <p:sldId id="261" r:id="rId8"/>
    <p:sldId id="260" r:id="rId9"/>
    <p:sldId id="259" r:id="rId10"/>
    <p:sldId id="265" r:id="rId11"/>
    <p:sldId id="274" r:id="rId12"/>
    <p:sldId id="310" r:id="rId13"/>
    <p:sldId id="312" r:id="rId14"/>
    <p:sldId id="314" r:id="rId15"/>
    <p:sldId id="315" r:id="rId16"/>
    <p:sldId id="31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77365" autoAdjust="0"/>
  </p:normalViewPr>
  <p:slideViewPr>
    <p:cSldViewPr snapToGrid="0">
      <p:cViewPr varScale="1">
        <p:scale>
          <a:sx n="56" d="100"/>
          <a:sy n="56" d="100"/>
        </p:scale>
        <p:origin x="129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60AF90-90D0-415B-8E51-3BD9579F58A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C150EC-5666-46BE-B5E4-BA87A68FC0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463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Radical changes in Europe</a:t>
            </a:r>
          </a:p>
          <a:p>
            <a:r>
              <a:rPr lang="en-GB" dirty="0"/>
              <a:t>Reform of laws</a:t>
            </a:r>
          </a:p>
          <a:p>
            <a:r>
              <a:rPr lang="en-GB" dirty="0"/>
              <a:t>Monarchies changing / killed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02A38-2E32-42B2-8661-8E4384A0093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503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steal</a:t>
            </a:r>
            <a:r>
              <a:rPr lang="en-GB" baseline="0" dirty="0"/>
              <a:t> or murder to gain something yet understand it is wrong</a:t>
            </a:r>
          </a:p>
          <a:p>
            <a:r>
              <a:rPr lang="en-GB" sz="1200" dirty="0"/>
              <a:t>Countries were changing  </a:t>
            </a:r>
          </a:p>
          <a:p>
            <a:r>
              <a:rPr lang="en-GB" sz="1200" dirty="0"/>
              <a:t>Laws were widely inconsistent and applied to inconsistently</a:t>
            </a:r>
          </a:p>
          <a:p>
            <a:r>
              <a:rPr lang="en-GB" sz="1200" dirty="0"/>
              <a:t>Judges lacked training</a:t>
            </a:r>
          </a:p>
          <a:p>
            <a:r>
              <a:rPr lang="en-GB" sz="1200" dirty="0"/>
              <a:t>Some crimes ignored or sentencing to harsh/soft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402A38-2E32-42B2-8661-8E4384A0093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5417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Cesare Lombroso drew on the ideas of Charles Darwin and suggested that criminals were atavistic: essentially ‘evolutionary throwbacks’. He suggested that their brains were mal-developed or not fully developed. In his review of prisoners, he found that they shared a number of common physical attributes, such as sloping foreheads and receding chins.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065F8E-149A-4ADC-825F-304D0FC49A89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590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Cesare Lombroso working on the ideas from Charles Darwin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065F8E-149A-4ADC-825F-304D0FC49A89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633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Rather than measuring physical features of the body, contemporary approaches focus on:  Biochemical conditions (e.g. linked to poor diet or hormone imbalance)  Neurophysiological conditions (e.g. learning disabilities caused by brain damage)  Genetic inheritance and/or abnormality  Intelligence These attempts, to locate the causes of crime within the individual, suggest that there are identifiable differences between offenders and non-offenders. In other words, the criminal is ‘other’: in some way different or abnormal to everyone else.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065F8E-149A-4ADC-825F-304D0FC49A89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5259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SzPct val="125000"/>
              <a:buFont typeface="Baskerville Bold" charset="0"/>
              <a:buChar char="•"/>
            </a:pP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 French Revolutionary Wars 1793 1 February France declared war on Great Britain and the Netherlands</a:t>
            </a:r>
            <a:endParaRPr lang="en-US" altLang="en-US" sz="1200" b="1" dirty="0">
              <a:latin typeface="Baskerville Bold" charset="0"/>
              <a:ea typeface="ヒラギノ明朝 ProN W6" pitchFamily="-112" charset="-128"/>
              <a:sym typeface="Baskerville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C150EC-5666-46BE-B5E4-BA87A68FC0D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2619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https://voxeu.org/article/impact-first-professional-police-forces-crime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C150EC-5666-46BE-B5E4-BA87A68FC0D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554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Task here:  9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grps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point each – consider and critique – does this principle have contemporary relevance? 5WH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Relevance (5WH) - does it fit with the values and customs of our times -  does it even make sense today -  should it be updated - reconceptualised - is it really achievable?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B5EF69-6282-41D6-98DF-E801433ABD8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536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F52A7-C880-45A2-A844-A5EE594D5F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C10816-1191-4323-8EF5-E8F2435842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EDF5C-6ED4-4A4E-A304-2A2B80AD2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B180B-F941-47C0-9522-403AFB9F05DD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C181BE-3D3F-445A-89F7-D26EBC42F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690ACE-5F3C-41EA-B342-9D9D8AF76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AD1D-E2C4-4A9E-AA9B-CF69F461C1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701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17B68-DF2B-4FDA-A880-8951B7A25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2D290-820F-4B8A-906A-609D6623A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59B6D-2A06-4F17-959B-9CC4DF4F8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B180B-F941-47C0-9522-403AFB9F05DD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891A92-39EA-48D5-9849-152DAFDE91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8CB555-634E-49E2-B4C6-28A001784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AD1D-E2C4-4A9E-AA9B-CF69F461C1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709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86AA4-64C6-447C-A8C5-8FC8A1B8E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2E1DE1-5B5E-431B-A760-DF7EC6B84C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B0A60-F7B1-45BC-81D2-EA10458B9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B180B-F941-47C0-9522-403AFB9F05DD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A51CA0-4412-4353-89C0-1289CAB16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FCB1B-4BF9-4F88-AECA-651669A93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AD1D-E2C4-4A9E-AA9B-CF69F461C1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330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57C90-B2A2-44A9-B815-6E9BBD927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8603D-3338-4F46-93AD-28BEDECF66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828A13-3E01-491E-AD30-A1624BDCC2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3274A1-A00F-49D2-B3F2-7D39991D9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B180B-F941-47C0-9522-403AFB9F05DD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AE6A97-D645-46DE-9B08-97F57B7EC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5AEDC0-51A1-4F6D-A598-A46227B58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AD1D-E2C4-4A9E-AA9B-CF69F461C1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348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26D1C-3281-4846-864D-E1BE56E83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965C78-D988-42A3-AC77-2D0F5D911B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EEFC79-A0DB-4017-8279-E4F47ED0E1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64CF56-80D4-4243-9B80-920F8A8170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6A9E8D-CAAD-4429-BFBF-304BFC9B7C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7F6204-0A80-4CA6-8212-BADAA8224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B180B-F941-47C0-9522-403AFB9F05DD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41D4A7-DAB1-4039-B5A3-237B5B5D3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5C8FEC-5F10-4D4F-8CAB-08DEF77B56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AD1D-E2C4-4A9E-AA9B-CF69F461C1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613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49F90-B821-455B-BC3A-90F267180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966C67-5BE8-4EAD-B3FC-7D7850380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B180B-F941-47C0-9522-403AFB9F05DD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BA7350-8BFC-4AFF-8AA7-9F7A3D31C2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B231F3-88A3-4222-BADA-F4535BD32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AD1D-E2C4-4A9E-AA9B-CF69F461C1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089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451BAF-BA22-43CD-B941-BA1C91FA0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B180B-F941-47C0-9522-403AFB9F05DD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EE39EF-1DA7-49D9-B8A0-95FBCEB880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4BA7F9-DEA7-4510-9E3E-7DEDF9484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AD1D-E2C4-4A9E-AA9B-CF69F461C1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780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923C6-F681-4E90-8E0B-90123AD13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A0668-5752-405F-9638-D49A0851D2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B62B35-6BD6-46DB-B863-EB4ABF1B35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C92FB9-4DB0-4F8D-8657-37077A9AD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B180B-F941-47C0-9522-403AFB9F05DD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42A397-5915-4C00-9CF9-8BA3EA896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78CD4D-2527-4E73-80BF-163821D96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AD1D-E2C4-4A9E-AA9B-CF69F461C1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5081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3D057-6413-41F7-9106-456F61A0E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23BE6E-6B05-46E9-AE43-3E9189DFD1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D3782F-E2A5-4FFA-8E0D-EC042C4445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CAAEA0-1136-47BE-80A0-8305155A4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B180B-F941-47C0-9522-403AFB9F05DD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7CE1EA-67C2-4928-AAB4-462A28428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02C6F4-F114-4882-8DE4-B33361C87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AD1D-E2C4-4A9E-AA9B-CF69F461C1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3638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C8EFF-B061-42DC-B4DB-598941786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7269C4-1415-4AD4-8B8F-8A58402DB0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C1DA5A-6D67-4DF4-B1FF-44F115A13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B180B-F941-47C0-9522-403AFB9F05DD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D0B821-F6C4-4A3B-A566-96ED62BED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94CD47-192D-466F-829C-9914706F2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AD1D-E2C4-4A9E-AA9B-CF69F461C1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273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41C6A1-235F-4924-9A84-34D69C631B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56CF8D-856C-42AA-BE5B-E24C9FCEA2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F86BA9-0AA5-4840-BC5B-3300F2AB0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B180B-F941-47C0-9522-403AFB9F05DD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89590-98B3-4361-9D63-37EBA8542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53C854-3290-45D8-8591-2F26C90E9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AD1D-E2C4-4A9E-AA9B-CF69F461C1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143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2A5AA1-B5DD-49CE-8947-A0AF20C29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567594-13DA-46EB-ABC9-7790BF800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78AE65-B953-442D-81A0-9C9B3BAAB9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7B180B-F941-47C0-9522-403AFB9F05DD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F8E1B-322E-41EC-AD37-A8A2D06CE1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1183FE-D50F-43ED-829C-27F4E7F379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84AD1D-E2C4-4A9E-AA9B-CF69F461C1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18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91E24-3E29-4706-BB8E-FAE973A35F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45809"/>
            <a:ext cx="9144000" cy="1564716"/>
          </a:xfrm>
        </p:spPr>
        <p:txBody>
          <a:bodyPr>
            <a:normAutofit/>
          </a:bodyPr>
          <a:lstStyle/>
          <a:p>
            <a:pPr algn="l"/>
            <a:r>
              <a:rPr lang="en-GB" sz="4800"/>
              <a:t>Workshop Week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8A5C93-2F3C-4A96-B614-20C3A65DAD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7050"/>
            <a:ext cx="9144000" cy="572583"/>
          </a:xfrm>
        </p:spPr>
        <p:txBody>
          <a:bodyPr>
            <a:normAutofit/>
          </a:bodyPr>
          <a:lstStyle/>
          <a:p>
            <a:pPr algn="l"/>
            <a:r>
              <a:rPr lang="en-GB" sz="2000"/>
              <a:t>Explaining Crime</a:t>
            </a:r>
          </a:p>
        </p:txBody>
      </p:sp>
      <p:sp>
        <p:nvSpPr>
          <p:cNvPr id="8" name="Freeform 14">
            <a:extLst>
              <a:ext uri="{FF2B5EF4-FFF2-40B4-BE49-F238E27FC236}">
                <a16:creationId xmlns:a16="http://schemas.microsoft.com/office/drawing/2014/main" id="{C66F2F30-5DC0-44A0-BFA6-E12F46ED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 21">
            <a:extLst>
              <a:ext uri="{FF2B5EF4-FFF2-40B4-BE49-F238E27FC236}">
                <a16:creationId xmlns:a16="http://schemas.microsoft.com/office/drawing/2014/main" id="{85872F57-7F42-4F97-8391-DDC8D0054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04DC2037-48A0-4F22-B9D4-8EAEBC78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4" name="Freeform 22">
            <a:extLst>
              <a:ext uri="{FF2B5EF4-FFF2-40B4-BE49-F238E27FC236}">
                <a16:creationId xmlns:a16="http://schemas.microsoft.com/office/drawing/2014/main" id="{0006CBFD-ADA0-43D1-9332-9C34CA1C7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2B931666-F28F-45F3-A074-66D2272D5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539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dirty="0"/>
              <a:t>Causes of crime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3363" y="2067951"/>
            <a:ext cx="9367204" cy="4149969"/>
          </a:xfrm>
        </p:spPr>
        <p:txBody>
          <a:bodyPr anchor="t">
            <a:normAutofit/>
          </a:bodyPr>
          <a:lstStyle/>
          <a:p>
            <a:r>
              <a:rPr lang="en-GB" sz="2400" dirty="0"/>
              <a:t>Thomas Hobbs 1651</a:t>
            </a:r>
          </a:p>
          <a:p>
            <a:r>
              <a:rPr lang="en-GB" sz="2400" dirty="0"/>
              <a:t>Rational theory why people offend. </a:t>
            </a:r>
          </a:p>
          <a:p>
            <a:r>
              <a:rPr lang="en-GB" sz="2400" dirty="0"/>
              <a:t>Human behaviour can be controlled or modified by a fear of punishment. </a:t>
            </a:r>
          </a:p>
          <a:p>
            <a:r>
              <a:rPr lang="en-GB" sz="2400" dirty="0"/>
              <a:t>Individuals are responsible for choices we make and only individuals  can be blamed for their criminality</a:t>
            </a:r>
          </a:p>
          <a:p>
            <a:r>
              <a:rPr lang="en-GB" sz="2400" dirty="0"/>
              <a:t>People will listen to their Government and do as they ask</a:t>
            </a:r>
          </a:p>
          <a:p>
            <a:r>
              <a:rPr lang="en-GB" sz="2400" dirty="0"/>
              <a:t>But people don’t ‘buy’ into this fully as respect is a two way system</a:t>
            </a:r>
          </a:p>
          <a:p>
            <a:r>
              <a:rPr lang="en-GB" sz="2400" dirty="0"/>
              <a:t>Government needs to respect the people</a:t>
            </a:r>
          </a:p>
        </p:txBody>
      </p:sp>
    </p:spTree>
    <p:extLst>
      <p:ext uri="{BB962C8B-B14F-4D97-AF65-F5344CB8AC3E}">
        <p14:creationId xmlns:p14="http://schemas.microsoft.com/office/powerpoint/2010/main" val="697370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985962"/>
          </a:xfrm>
        </p:spPr>
        <p:txBody>
          <a:bodyPr>
            <a:normAutofit fontScale="90000"/>
          </a:bodyPr>
          <a:lstStyle/>
          <a:p>
            <a:r>
              <a:rPr lang="en-GB" dirty="0"/>
              <a:t>Classicism Perspective 18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  <a:br>
              <a:rPr lang="en-GB" dirty="0"/>
            </a:br>
            <a:endParaRPr lang="en-GB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GB" sz="2400" dirty="0"/>
              <a:t>Theorists –</a:t>
            </a:r>
          </a:p>
          <a:p>
            <a:pPr lvl="1"/>
            <a:r>
              <a:rPr lang="en-GB" dirty="0"/>
              <a:t>Cesare Beccaria (1764)	   Jeremy Bentham (1789)</a:t>
            </a:r>
          </a:p>
          <a:p>
            <a:r>
              <a:rPr lang="en-GB" sz="2400" dirty="0"/>
              <a:t>Humans were self-interested animals</a:t>
            </a:r>
          </a:p>
          <a:p>
            <a:r>
              <a:rPr lang="en-GB" sz="2400" dirty="0"/>
              <a:t>Rational calculation</a:t>
            </a:r>
          </a:p>
          <a:p>
            <a:r>
              <a:rPr lang="en-GB" sz="2400" dirty="0"/>
              <a:t>Do things for themselves yet understand that some actions will conflict with this. </a:t>
            </a:r>
          </a:p>
          <a:p>
            <a:r>
              <a:rPr lang="en-GB" sz="2400" dirty="0"/>
              <a:t>Argued that having a legal system would deterrent crime happening. </a:t>
            </a:r>
          </a:p>
          <a:p>
            <a:r>
              <a:rPr lang="en-GB" sz="2400" dirty="0"/>
              <a:t>People would be aware of the law and their actions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dirty="0"/>
              <a:t>Problems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GB" sz="2400" dirty="0"/>
              <a:t>Does not allow for extenuating circumstances – </a:t>
            </a:r>
          </a:p>
          <a:p>
            <a:pPr>
              <a:buNone/>
            </a:pPr>
            <a:r>
              <a:rPr lang="en-GB" sz="2400" dirty="0"/>
              <a:t>Steal money from a business for a profit is treated as someone who steals food from the same business to feed their family.</a:t>
            </a:r>
          </a:p>
          <a:p>
            <a:pPr>
              <a:buNone/>
            </a:pPr>
            <a:r>
              <a:rPr lang="en-GB" sz="2400" dirty="0"/>
              <a:t>	Lifelong pattern of crime</a:t>
            </a:r>
          </a:p>
          <a:p>
            <a:pPr>
              <a:buNone/>
            </a:pPr>
            <a:r>
              <a:rPr lang="en-GB" sz="2400" dirty="0"/>
              <a:t>Decisions made on circumstances and socioeconomic class</a:t>
            </a:r>
          </a:p>
          <a:p>
            <a:endParaRPr lang="en-GB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A6B22-D4E4-4D10-8F53-5E81106DC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dirty="0"/>
              <a:t>The Statute of Winchester 1285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8843D-D1E1-4956-8712-D66952E8F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GB" sz="2000" dirty="0"/>
              <a:t>Purpose was ‘to abate the power of felons’;</a:t>
            </a:r>
          </a:p>
          <a:p>
            <a:r>
              <a:rPr lang="en-GB" sz="2000" dirty="0"/>
              <a:t>duty of everyone to maintain the King’s Peace, and it was open to any citizen to arrest an offender;</a:t>
            </a:r>
          </a:p>
          <a:p>
            <a:r>
              <a:rPr lang="en-GB" sz="2000" dirty="0"/>
              <a:t>the unpaid, part-time constable had a special duty assisted by the watchman;</a:t>
            </a:r>
          </a:p>
          <a:p>
            <a:r>
              <a:rPr lang="en-GB" sz="2000" dirty="0"/>
              <a:t>hue and cry was to be raised to apprehend offenders;</a:t>
            </a:r>
          </a:p>
          <a:p>
            <a:r>
              <a:rPr lang="en-GB" sz="2000" dirty="0"/>
              <a:t>penalties were imposed against those who did not comply with the compulsory pursuit of criminals;</a:t>
            </a:r>
          </a:p>
          <a:p>
            <a:r>
              <a:rPr lang="en-GB" sz="2000" dirty="0"/>
              <a:t>everyone was required to keep arms for preserving peace and apprehending criminals;</a:t>
            </a:r>
          </a:p>
          <a:p>
            <a:r>
              <a:rPr lang="en-GB" sz="2000" dirty="0"/>
              <a:t>town gates were closed between sunset and sunrise and strangers not allowed to enter;</a:t>
            </a:r>
          </a:p>
          <a:p>
            <a:r>
              <a:rPr lang="en-GB" sz="2000" dirty="0"/>
              <a:t>the constable had a duty to present the offender at court.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83710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dirty="0"/>
              <a:t>Positivism Criminology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GB" sz="2400" dirty="0"/>
              <a:t>Theorist believed that individuals did not possess free will but motivated by factors over which they had no control.</a:t>
            </a:r>
          </a:p>
          <a:p>
            <a:r>
              <a:rPr lang="en-GB" sz="2400" dirty="0"/>
              <a:t>Personality factors</a:t>
            </a:r>
          </a:p>
          <a:p>
            <a:r>
              <a:rPr lang="en-GB" sz="2400" dirty="0"/>
              <a:t>Psychiatric and Physical conditions </a:t>
            </a:r>
          </a:p>
          <a:p>
            <a:r>
              <a:rPr lang="en-GB" sz="2400" dirty="0"/>
              <a:t>Abnormalities in chromosomes</a:t>
            </a:r>
          </a:p>
          <a:p>
            <a:endParaRPr lang="en-GB" sz="2400" dirty="0"/>
          </a:p>
          <a:p>
            <a:r>
              <a:rPr lang="en-GB" sz="2400" dirty="0"/>
              <a:t>Can be seen today? Discuss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30756-F8B7-463F-BAEF-79F64369E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dirty="0"/>
              <a:t>Early Biological Theories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9BE82-DD9E-4CE4-B8D8-4113877BF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1920240"/>
            <a:ext cx="9367204" cy="4297680"/>
          </a:xfrm>
        </p:spPr>
        <p:txBody>
          <a:bodyPr anchor="t">
            <a:normAutofit lnSpcReduction="10000"/>
          </a:bodyPr>
          <a:lstStyle/>
          <a:p>
            <a:r>
              <a:rPr lang="en-GB" sz="2400" dirty="0"/>
              <a:t>1876 Lombroso</a:t>
            </a:r>
          </a:p>
          <a:p>
            <a:pPr lvl="1"/>
            <a:endParaRPr lang="en-GB" sz="2000" dirty="0"/>
          </a:p>
          <a:p>
            <a:r>
              <a:rPr lang="en-GB" sz="2400" dirty="0"/>
              <a:t>Lombroso studied / measured bodies of deceased offenders &amp; living inmates to locate physical differences or abnormalities </a:t>
            </a:r>
          </a:p>
          <a:p>
            <a:r>
              <a:rPr lang="en-GB" sz="2400" dirty="0"/>
              <a:t>Shared a number of physical attributes -</a:t>
            </a:r>
          </a:p>
          <a:p>
            <a:r>
              <a:rPr lang="en-GB" sz="2400" dirty="0"/>
              <a:t>Long arms, large teeth, ears lacking lobes, lots of body hair, sloping foreheads, receding chins, odd shaped mouths, bushy eyebrows</a:t>
            </a:r>
          </a:p>
          <a:p>
            <a:r>
              <a:rPr lang="en-GB" sz="2400" dirty="0"/>
              <a:t>Criminals were a product of biology </a:t>
            </a:r>
          </a:p>
          <a:p>
            <a:r>
              <a:rPr lang="en-GB" sz="2400" dirty="0"/>
              <a:t>Theories later discredited – no evidence</a:t>
            </a:r>
          </a:p>
          <a:p>
            <a:r>
              <a:rPr lang="en-GB" sz="2400" dirty="0"/>
              <a:t>1960’s criminology link to chromosomes abnormalities </a:t>
            </a:r>
          </a:p>
          <a:p>
            <a:pPr lvl="1"/>
            <a:r>
              <a:rPr lang="en-GB" sz="2000" dirty="0"/>
              <a:t>Poor diet/lack of vitamins/high sugar count in blood </a:t>
            </a:r>
          </a:p>
        </p:txBody>
      </p:sp>
    </p:spTree>
    <p:extLst>
      <p:ext uri="{BB962C8B-B14F-4D97-AF65-F5344CB8AC3E}">
        <p14:creationId xmlns:p14="http://schemas.microsoft.com/office/powerpoint/2010/main" val="3067531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D2569-5973-4077-9CCE-5D850B079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dirty="0"/>
              <a:t>Early Biological Theories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4F3D8-B8F8-4034-B81E-7C3114448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GB" sz="2400"/>
              <a:t>Lombroso (1876) criminals were separate species,  species that is between modern and primitive humans. </a:t>
            </a:r>
          </a:p>
          <a:p>
            <a:r>
              <a:rPr lang="en-GB" sz="2400"/>
              <a:t>He argued that the physical shape of the head and face determined the "born criminal".</a:t>
            </a:r>
          </a:p>
          <a:p>
            <a:r>
              <a:rPr lang="en-GB" sz="2400"/>
              <a:t>suggested that criminals were essentially ‘evolutionary throwbacks’. </a:t>
            </a:r>
          </a:p>
          <a:p>
            <a:r>
              <a:rPr lang="en-GB" sz="2400"/>
              <a:t>Their brains were not fully developed. </a:t>
            </a:r>
          </a:p>
        </p:txBody>
      </p:sp>
    </p:spTree>
    <p:extLst>
      <p:ext uri="{BB962C8B-B14F-4D97-AF65-F5344CB8AC3E}">
        <p14:creationId xmlns:p14="http://schemas.microsoft.com/office/powerpoint/2010/main" val="1150564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FDB43-35CE-4376-9342-D39084E8A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dirty="0"/>
              <a:t>Major Principles of Biological Theories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31D51-01B5-4834-8C5B-122C47ADEA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GB" sz="2400"/>
              <a:t>The basic determinants of human behaviour passed on from generation to generation</a:t>
            </a:r>
          </a:p>
          <a:p>
            <a:r>
              <a:rPr lang="en-GB" sz="2400"/>
              <a:t>Human conduct is a rooted characteristic of biological organisms</a:t>
            </a:r>
          </a:p>
          <a:p>
            <a:r>
              <a:rPr lang="en-GB" sz="2400"/>
              <a:t>The interplay between heredity, biology, and the social environment provides triggers for crime</a:t>
            </a:r>
          </a:p>
        </p:txBody>
      </p:sp>
    </p:spTree>
    <p:extLst>
      <p:ext uri="{BB962C8B-B14F-4D97-AF65-F5344CB8AC3E}">
        <p14:creationId xmlns:p14="http://schemas.microsoft.com/office/powerpoint/2010/main" val="40965678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488AF-B0DA-443F-92F6-40EBD5E2C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dirty="0"/>
              <a:t>Modern Biological Theories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E5E2F5-C80C-4435-816E-BE91847ACA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GB" sz="2400"/>
              <a:t>Cohn and Rotton (2012) found temperature/weather to be related to crimes such as assault, property offenses, domestic violence</a:t>
            </a:r>
          </a:p>
          <a:p>
            <a:r>
              <a:rPr lang="en-GB" sz="2400"/>
              <a:t>Factors such as time of day, day of week and season.</a:t>
            </a:r>
          </a:p>
          <a:p>
            <a:r>
              <a:rPr lang="en-GB" sz="2400"/>
              <a:t>Chemical and environmental precursors of crime (nutrition, environmental contaminants related to criminal or disruptive behaviour)</a:t>
            </a:r>
          </a:p>
        </p:txBody>
      </p:sp>
    </p:spTree>
    <p:extLst>
      <p:ext uri="{BB962C8B-B14F-4D97-AF65-F5344CB8AC3E}">
        <p14:creationId xmlns:p14="http://schemas.microsoft.com/office/powerpoint/2010/main" val="403704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dirty="0"/>
              <a:t>Today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GB" sz="2400"/>
              <a:t>Biological theories have continued to develop. </a:t>
            </a:r>
          </a:p>
          <a:p>
            <a:r>
              <a:rPr lang="en-GB" sz="2400"/>
              <a:t>Focus on Biochemical conditions (e.g. linked to poor diet or hormone imbalance) </a:t>
            </a:r>
          </a:p>
          <a:p>
            <a:r>
              <a:rPr lang="en-GB" sz="2400"/>
              <a:t>Mental health  </a:t>
            </a:r>
          </a:p>
          <a:p>
            <a:r>
              <a:rPr lang="en-GB" sz="2400"/>
              <a:t>Genetic inheritance and/or abnormality </a:t>
            </a:r>
          </a:p>
          <a:p>
            <a:r>
              <a:rPr lang="en-GB" sz="2400"/>
              <a:t>Intelligence </a:t>
            </a:r>
          </a:p>
          <a:p>
            <a:r>
              <a:rPr lang="en-GB" sz="2400"/>
              <a:t>Identifiable differences between offenders and non-offenders. </a:t>
            </a:r>
          </a:p>
        </p:txBody>
      </p:sp>
    </p:spTree>
    <p:extLst>
      <p:ext uri="{BB962C8B-B14F-4D97-AF65-F5344CB8AC3E}">
        <p14:creationId xmlns:p14="http://schemas.microsoft.com/office/powerpoint/2010/main" val="527699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A6B22-D4E4-4D10-8F53-5E81106DC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4" y="502919"/>
            <a:ext cx="9367203" cy="1188720"/>
          </a:xfrm>
        </p:spPr>
        <p:txBody>
          <a:bodyPr>
            <a:normAutofit/>
          </a:bodyPr>
          <a:lstStyle/>
          <a:p>
            <a:r>
              <a:rPr lang="en-GB" dirty="0"/>
              <a:t>Social Control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8843D-D1E1-4956-8712-D66952E8F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GB" dirty="0"/>
              <a:t>Formal and informal mechanisms and internal and external controls that operate to produce conformity</a:t>
            </a:r>
          </a:p>
          <a:p>
            <a:r>
              <a:rPr lang="en-GB" dirty="0"/>
              <a:t>Social control is asking ‘why do people conform to social norms and values’?</a:t>
            </a:r>
          </a:p>
          <a:p>
            <a:pPr lvl="1"/>
            <a:r>
              <a:rPr lang="en-GB" dirty="0"/>
              <a:t>Not about ‘why do people break social norms and values’?</a:t>
            </a:r>
          </a:p>
          <a:p>
            <a:pPr lvl="1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7632749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FBF17-566F-4295-8E73-8EF5668D2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altLang="en-US" sz="4000">
                <a:solidFill>
                  <a:srgbClr val="FFFFFF"/>
                </a:solidFill>
              </a:rPr>
              <a:t>The Metropolitan Police Act 1829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6A4F4-426F-499A-B4D7-A7C5447BD5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altLang="en-US" sz="2000">
                <a:sym typeface="Baskerville Bold" charset="0"/>
              </a:rPr>
              <a:t>Introduced by the Home Secretary, Robert Peel 1822 – 27 &amp; 1828 – 30</a:t>
            </a:r>
          </a:p>
          <a:p>
            <a:r>
              <a:rPr lang="en-US" altLang="en-US" sz="2000">
                <a:ea typeface="ヒラギノ明朝 ProN W6" pitchFamily="-112" charset="-128"/>
                <a:sym typeface="Baskerville Bold" charset="0"/>
              </a:rPr>
              <a:t>Public did not want a police force</a:t>
            </a:r>
          </a:p>
          <a:p>
            <a:r>
              <a:rPr lang="en-GB" sz="2000"/>
              <a:t>People did not think it was the job of the government to set up and control a police force; it should be under local control.</a:t>
            </a:r>
          </a:p>
          <a:p>
            <a:pPr lvl="1"/>
            <a:r>
              <a:rPr lang="en-GB" sz="2000"/>
              <a:t>Back to the Winchester idea of control</a:t>
            </a:r>
            <a:br>
              <a:rPr lang="en-GB" sz="2000"/>
            </a:br>
            <a:r>
              <a:rPr lang="en-GB" sz="2000"/>
              <a:t>The Mayor City of London refused to be part of a London-wide force.</a:t>
            </a:r>
          </a:p>
          <a:p>
            <a:r>
              <a:rPr lang="en-GB" sz="2000"/>
              <a:t>Images of police being busy-bodies; pry into people's business. Opposition to increased tax’s to pay for the police force.</a:t>
            </a:r>
          </a:p>
        </p:txBody>
      </p:sp>
    </p:spTree>
    <p:extLst>
      <p:ext uri="{BB962C8B-B14F-4D97-AF65-F5344CB8AC3E}">
        <p14:creationId xmlns:p14="http://schemas.microsoft.com/office/powerpoint/2010/main" val="11947455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4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206408-AB6C-4CEA-99BA-7EC5F0D8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The Impact of a New Police Force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66D71-E8A2-4074-9CD0-4E5A288B36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1,000 men were immediately hired and by May 1830  had 3,000 men</a:t>
            </a:r>
          </a:p>
          <a:p>
            <a:r>
              <a:rPr lang="en-GB" sz="2400" dirty="0"/>
              <a:t>Primary task of the new police force was </a:t>
            </a:r>
            <a:r>
              <a:rPr lang="en-GB" sz="2400" i="1" dirty="0"/>
              <a:t>deterrence</a:t>
            </a:r>
            <a:r>
              <a:rPr lang="en-GB" sz="2400" dirty="0"/>
              <a:t> of crime</a:t>
            </a:r>
          </a:p>
          <a:p>
            <a:r>
              <a:rPr lang="en-GB" sz="2400" dirty="0"/>
              <a:t>The number of robbery decreased by 40% after the introduction of the Met </a:t>
            </a:r>
          </a:p>
          <a:p>
            <a:pPr fontAlgn="base"/>
            <a:r>
              <a:rPr lang="en-GB" sz="2400" dirty="0"/>
              <a:t>A significant reduction in violent crime  </a:t>
            </a:r>
          </a:p>
          <a:p>
            <a:pPr fontAlgn="base"/>
            <a:r>
              <a:rPr lang="en-GB" sz="2400" dirty="0"/>
              <a:t>There is a significant decrease in incidents of property crime </a:t>
            </a:r>
          </a:p>
          <a:p>
            <a:pPr fontAlgn="base"/>
            <a:r>
              <a:rPr lang="en-GB" sz="2400" dirty="0"/>
              <a:t>At the same time a significant increase in charges of property crime </a:t>
            </a:r>
          </a:p>
          <a:p>
            <a:pPr marL="0" indent="0" fontAlgn="base">
              <a:buNone/>
            </a:pPr>
            <a:endParaRPr lang="en-GB" sz="2400" dirty="0"/>
          </a:p>
          <a:p>
            <a:r>
              <a:rPr lang="en-GB" sz="1600" dirty="0"/>
              <a:t>Anna Bindler 2020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9351310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5F03D3-A659-4309-AF5B-9931A5DA4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The Impact of a New Police Force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269CE-E614-4916-AE58-681467019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fontAlgn="base"/>
            <a:r>
              <a:rPr lang="en-GB" dirty="0"/>
              <a:t>Creating just </a:t>
            </a:r>
            <a:r>
              <a:rPr lang="en-GB" i="1" dirty="0"/>
              <a:t>any</a:t>
            </a:r>
            <a:r>
              <a:rPr lang="en-GB" dirty="0"/>
              <a:t> police force does not result in a significant decrease in crime </a:t>
            </a:r>
          </a:p>
          <a:p>
            <a:pPr fontAlgn="base"/>
            <a:r>
              <a:rPr lang="en-GB" dirty="0"/>
              <a:t>But, once they are large enough (close to the recommended threshold of 1,000 people per officer), the new police forces reduce crime (19% overall, 18% for violent and 14% for property crime)</a:t>
            </a:r>
          </a:p>
          <a:p>
            <a:pPr fontAlgn="base"/>
            <a:r>
              <a:rPr lang="en-GB" dirty="0"/>
              <a:t>The crime-reducing effect is not immediate but does persist over time.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684405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88166-37E8-4DE7-A477-7BD125F21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209862"/>
            <a:ext cx="4512989" cy="186089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Policing by consent?</a:t>
            </a:r>
            <a:br>
              <a:rPr lang="en-US" b="1" dirty="0">
                <a:solidFill>
                  <a:srgbClr val="002060"/>
                </a:solidFill>
              </a:rPr>
            </a:br>
            <a:r>
              <a:rPr lang="en-US" b="1" dirty="0">
                <a:solidFill>
                  <a:srgbClr val="002060"/>
                </a:solidFill>
              </a:rPr>
              <a:t>‘</a:t>
            </a:r>
            <a:r>
              <a:rPr lang="en-US" b="1" dirty="0" err="1">
                <a:solidFill>
                  <a:srgbClr val="002060"/>
                </a:solidFill>
              </a:rPr>
              <a:t>Peelian</a:t>
            </a:r>
            <a:r>
              <a:rPr lang="en-US" b="1" dirty="0">
                <a:solidFill>
                  <a:srgbClr val="002060"/>
                </a:solidFill>
              </a:rPr>
              <a:t> principles’…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607A5-C7D8-44AD-8B26-3379CE1217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1725" y="2218545"/>
            <a:ext cx="4512988" cy="16189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Task: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By Thursday workshop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1 x ‘point of the law’ and answer the question below.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7" name="Content Placeholder 6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EA5EA78F-4516-429B-8A20-FE42C81F69C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212" y="793018"/>
            <a:ext cx="3856774" cy="1860893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3B883B-AE63-4B61-BB37-57728B3602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62553" y="6041362"/>
            <a:ext cx="56618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DFEDB64-84C3-4240-BCBA-134AE1D9082C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343FE7-04A5-4026-88BC-B53484E4A9A2}"/>
              </a:ext>
            </a:extLst>
          </p:cNvPr>
          <p:cNvSpPr txBox="1"/>
          <p:nvPr/>
        </p:nvSpPr>
        <p:spPr>
          <a:xfrm>
            <a:off x="1394086" y="3702571"/>
            <a:ext cx="10206682" cy="40267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lvl="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b="1" i="1" dirty="0">
                <a:solidFill>
                  <a:srgbClr val="FF0000"/>
                </a:solidFill>
              </a:rPr>
              <a:t>Do these principles have contemporary relevance</a:t>
            </a:r>
          </a:p>
          <a:p>
            <a:pPr lvl="0" defTabSz="914400">
              <a:lnSpc>
                <a:spcPct val="90000"/>
              </a:lnSpc>
              <a:spcBef>
                <a:spcPts val="1000"/>
              </a:spcBef>
            </a:pPr>
            <a:r>
              <a:rPr lang="en-US" sz="2800" b="1" i="1" dirty="0">
                <a:solidFill>
                  <a:srgbClr val="FF0000"/>
                </a:solidFill>
              </a:rPr>
              <a:t>in todays society? </a:t>
            </a:r>
          </a:p>
          <a:p>
            <a:pPr lvl="0" defTabSz="914400">
              <a:lnSpc>
                <a:spcPct val="90000"/>
              </a:lnSpc>
              <a:spcBef>
                <a:spcPts val="1000"/>
              </a:spcBef>
            </a:pPr>
            <a:r>
              <a:rPr lang="en-US" sz="3200" b="1" i="1" dirty="0">
                <a:solidFill>
                  <a:srgbClr val="FF0000"/>
                </a:solidFill>
              </a:rPr>
              <a:t>	</a:t>
            </a:r>
            <a:r>
              <a:rPr lang="en-US" b="1" i="1" dirty="0">
                <a:solidFill>
                  <a:srgbClr val="FF0000"/>
                </a:solidFill>
              </a:rPr>
              <a:t>Does the principle have contemporary relevance today?</a:t>
            </a:r>
          </a:p>
          <a:p>
            <a:pPr lvl="0" defTabSz="914400">
              <a:lnSpc>
                <a:spcPct val="90000"/>
              </a:lnSpc>
              <a:spcBef>
                <a:spcPts val="1000"/>
              </a:spcBef>
            </a:pPr>
            <a:r>
              <a:rPr lang="en-US" b="1" i="1" dirty="0">
                <a:solidFill>
                  <a:srgbClr val="FF0000"/>
                </a:solidFill>
              </a:rPr>
              <a:t>	Does it fit with the values and customs of our times?</a:t>
            </a:r>
          </a:p>
          <a:p>
            <a:pPr lvl="0" defTabSz="914400">
              <a:lnSpc>
                <a:spcPct val="90000"/>
              </a:lnSpc>
              <a:spcBef>
                <a:spcPts val="1000"/>
              </a:spcBef>
            </a:pPr>
            <a:r>
              <a:rPr lang="en-US" b="1" i="1" dirty="0">
                <a:solidFill>
                  <a:srgbClr val="FF0000"/>
                </a:solidFill>
              </a:rPr>
              <a:t>	Does it make sense today?</a:t>
            </a:r>
          </a:p>
          <a:p>
            <a:pPr lvl="0" defTabSz="914400">
              <a:lnSpc>
                <a:spcPct val="90000"/>
              </a:lnSpc>
              <a:spcBef>
                <a:spcPts val="1000"/>
              </a:spcBef>
            </a:pPr>
            <a:r>
              <a:rPr lang="en-US" b="1" i="1" dirty="0">
                <a:solidFill>
                  <a:srgbClr val="FF0000"/>
                </a:solidFill>
              </a:rPr>
              <a:t>	Should it be updated? Or discussed?</a:t>
            </a:r>
          </a:p>
          <a:p>
            <a:pPr lvl="0" defTabSz="914400">
              <a:lnSpc>
                <a:spcPct val="90000"/>
              </a:lnSpc>
              <a:spcBef>
                <a:spcPts val="1000"/>
              </a:spcBef>
            </a:pPr>
            <a:r>
              <a:rPr lang="en-US" b="1" i="1" dirty="0">
                <a:solidFill>
                  <a:srgbClr val="FF0000"/>
                </a:solidFill>
              </a:rPr>
              <a:t>	Is it achievable?</a:t>
            </a:r>
          </a:p>
          <a:p>
            <a:pPr lvl="0" defTabSz="914400">
              <a:lnSpc>
                <a:spcPct val="90000"/>
              </a:lnSpc>
              <a:spcBef>
                <a:spcPts val="1000"/>
              </a:spcBef>
            </a:pPr>
            <a:endParaRPr lang="en-US" b="1" i="1" dirty="0">
              <a:solidFill>
                <a:srgbClr val="FF0000"/>
              </a:solidFill>
            </a:endParaRPr>
          </a:p>
          <a:p>
            <a:pPr lvl="0" defTabSz="914400">
              <a:lnSpc>
                <a:spcPct val="90000"/>
              </a:lnSpc>
              <a:spcBef>
                <a:spcPts val="1000"/>
              </a:spcBef>
            </a:pPr>
            <a:r>
              <a:rPr lang="en-US" sz="3200" b="1" i="1" dirty="0">
                <a:solidFill>
                  <a:srgbClr val="FF0000"/>
                </a:solidFill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1413656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1018</Words>
  <Application>Microsoft Office PowerPoint</Application>
  <PresentationFormat>Widescreen</PresentationFormat>
  <Paragraphs>129</Paragraphs>
  <Slides>16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Baskerville Bold</vt:lpstr>
      <vt:lpstr>Calibri</vt:lpstr>
      <vt:lpstr>Calibri Light</vt:lpstr>
      <vt:lpstr>Office Theme</vt:lpstr>
      <vt:lpstr>Workshop Week 1</vt:lpstr>
      <vt:lpstr>Causes of crime</vt:lpstr>
      <vt:lpstr>Classicism Perspective 18th Century </vt:lpstr>
      <vt:lpstr>Problems</vt:lpstr>
      <vt:lpstr>The Statute of Winchester 1285</vt:lpstr>
      <vt:lpstr>Positivism Criminology</vt:lpstr>
      <vt:lpstr>Early Biological Theories</vt:lpstr>
      <vt:lpstr>Early Biological Theories</vt:lpstr>
      <vt:lpstr>Major Principles of Biological Theories</vt:lpstr>
      <vt:lpstr>Modern Biological Theories</vt:lpstr>
      <vt:lpstr>Today</vt:lpstr>
      <vt:lpstr>Social Control</vt:lpstr>
      <vt:lpstr>The Metropolitan Police Act 1829</vt:lpstr>
      <vt:lpstr>The Impact of a New Police Force</vt:lpstr>
      <vt:lpstr>The Impact of a New Police Force</vt:lpstr>
      <vt:lpstr>Policing by consent? ‘Peelian principles’…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Workshop Week 1</dc:title>
  <dc:creator>Jane Thomas</dc:creator>
  <cp:lastModifiedBy>Jane Thomas</cp:lastModifiedBy>
  <cp:revision>5</cp:revision>
  <dcterms:created xsi:type="dcterms:W3CDTF">2021-01-27T14:37:26Z</dcterms:created>
  <dcterms:modified xsi:type="dcterms:W3CDTF">2021-01-28T10:26:37Z</dcterms:modified>
</cp:coreProperties>
</file>