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embeddedFontLst>
    <p:embeddedFont>
      <p:font typeface="Calibri" panose="020F0502020204030204" pitchFamily="34" charset="0"/>
      <p:regular r:id="rId24"/>
      <p:bold r:id="rId25"/>
      <p:italic r:id="rId26"/>
      <p:boldItalic r:id="rId27"/>
    </p:embeddedFont>
    <p:embeddedFont>
      <p:font typeface="Calibri Light" panose="020F0302020204030204" pitchFamily="34" charset="0"/>
      <p:regular r:id="rId28"/>
      <p:italic r:id="rId29"/>
    </p:embeddedFont>
    <p:embeddedFont>
      <p:font typeface="Tw Cen MT" panose="020B0602020104020603" pitchFamily="34" charset="0"/>
      <p:regular r:id="rId30"/>
      <p:bold r:id="rId31"/>
      <p:italic r:id="rId32"/>
      <p:boldItalic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33"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32" Type="http://schemas.openxmlformats.org/officeDocument/2006/relationships/font" Target="fonts/font9.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5.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9E804-A1B9-AF0C-82BA-C078E737933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0F7A50-3FE9-5AE6-A210-F9B73E8A7A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43E371F-9FBB-546C-1268-C37C8F53EB23}"/>
              </a:ext>
            </a:extLst>
          </p:cNvPr>
          <p:cNvSpPr>
            <a:spLocks noGrp="1"/>
          </p:cNvSpPr>
          <p:nvPr>
            <p:ph type="dt" sz="half" idx="10"/>
          </p:nvPr>
        </p:nvSpPr>
        <p:spPr/>
        <p:txBody>
          <a:bodyPr/>
          <a:lstStyle/>
          <a:p>
            <a:fld id="{9BA09450-1D51-47B9-9D87-55D6DA12880F}" type="datetimeFigureOut">
              <a:rPr lang="en-GB" smtClean="0"/>
              <a:t>13/12/2022</a:t>
            </a:fld>
            <a:endParaRPr lang="en-GB"/>
          </a:p>
        </p:txBody>
      </p:sp>
      <p:sp>
        <p:nvSpPr>
          <p:cNvPr id="5" name="Footer Placeholder 4">
            <a:extLst>
              <a:ext uri="{FF2B5EF4-FFF2-40B4-BE49-F238E27FC236}">
                <a16:creationId xmlns:a16="http://schemas.microsoft.com/office/drawing/2014/main" id="{63209B5F-08E9-C4D8-CF38-0BAB652893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B6E8CF-A893-6DAD-F087-CBF41001196D}"/>
              </a:ext>
            </a:extLst>
          </p:cNvPr>
          <p:cNvSpPr>
            <a:spLocks noGrp="1"/>
          </p:cNvSpPr>
          <p:nvPr>
            <p:ph type="sldNum" sz="quarter" idx="12"/>
          </p:nvPr>
        </p:nvSpPr>
        <p:spPr/>
        <p:txBody>
          <a:bodyPr/>
          <a:lstStyle/>
          <a:p>
            <a:fld id="{D5061BEF-8E32-4D31-AC12-79F79FF95EA1}" type="slidenum">
              <a:rPr lang="en-GB" smtClean="0"/>
              <a:t>‹#›</a:t>
            </a:fld>
            <a:endParaRPr lang="en-GB"/>
          </a:p>
        </p:txBody>
      </p:sp>
    </p:spTree>
    <p:extLst>
      <p:ext uri="{BB962C8B-B14F-4D97-AF65-F5344CB8AC3E}">
        <p14:creationId xmlns:p14="http://schemas.microsoft.com/office/powerpoint/2010/main" val="1010709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95C17-E18D-A4FB-4BD7-47FEB6343A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4A9098-48D7-8BEE-C2E2-37C5A98869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FCFAA8-71A0-5D6C-3DB3-D4C0C471153A}"/>
              </a:ext>
            </a:extLst>
          </p:cNvPr>
          <p:cNvSpPr>
            <a:spLocks noGrp="1"/>
          </p:cNvSpPr>
          <p:nvPr>
            <p:ph type="dt" sz="half" idx="10"/>
          </p:nvPr>
        </p:nvSpPr>
        <p:spPr/>
        <p:txBody>
          <a:bodyPr/>
          <a:lstStyle/>
          <a:p>
            <a:fld id="{9BA09450-1D51-47B9-9D87-55D6DA12880F}" type="datetimeFigureOut">
              <a:rPr lang="en-GB" smtClean="0"/>
              <a:t>13/12/2022</a:t>
            </a:fld>
            <a:endParaRPr lang="en-GB"/>
          </a:p>
        </p:txBody>
      </p:sp>
      <p:sp>
        <p:nvSpPr>
          <p:cNvPr id="5" name="Footer Placeholder 4">
            <a:extLst>
              <a:ext uri="{FF2B5EF4-FFF2-40B4-BE49-F238E27FC236}">
                <a16:creationId xmlns:a16="http://schemas.microsoft.com/office/drawing/2014/main" id="{7B680787-7FE2-BC4D-CF63-6C17104904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339C83-3AC8-B095-64ED-DE4BE88FC83B}"/>
              </a:ext>
            </a:extLst>
          </p:cNvPr>
          <p:cNvSpPr>
            <a:spLocks noGrp="1"/>
          </p:cNvSpPr>
          <p:nvPr>
            <p:ph type="sldNum" sz="quarter" idx="12"/>
          </p:nvPr>
        </p:nvSpPr>
        <p:spPr/>
        <p:txBody>
          <a:bodyPr/>
          <a:lstStyle/>
          <a:p>
            <a:fld id="{D5061BEF-8E32-4D31-AC12-79F79FF95EA1}" type="slidenum">
              <a:rPr lang="en-GB" smtClean="0"/>
              <a:t>‹#›</a:t>
            </a:fld>
            <a:endParaRPr lang="en-GB"/>
          </a:p>
        </p:txBody>
      </p:sp>
    </p:spTree>
    <p:extLst>
      <p:ext uri="{BB962C8B-B14F-4D97-AF65-F5344CB8AC3E}">
        <p14:creationId xmlns:p14="http://schemas.microsoft.com/office/powerpoint/2010/main" val="264574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8CE61-6BAB-DF0C-DD4C-9A506D4E35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1B7764-74D3-1B91-2D96-D8F267485D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074585-F3CF-84FC-B6E3-788E7DF217BE}"/>
              </a:ext>
            </a:extLst>
          </p:cNvPr>
          <p:cNvSpPr>
            <a:spLocks noGrp="1"/>
          </p:cNvSpPr>
          <p:nvPr>
            <p:ph type="dt" sz="half" idx="10"/>
          </p:nvPr>
        </p:nvSpPr>
        <p:spPr/>
        <p:txBody>
          <a:bodyPr/>
          <a:lstStyle/>
          <a:p>
            <a:fld id="{9BA09450-1D51-47B9-9D87-55D6DA12880F}" type="datetimeFigureOut">
              <a:rPr lang="en-GB" smtClean="0"/>
              <a:t>13/12/2022</a:t>
            </a:fld>
            <a:endParaRPr lang="en-GB"/>
          </a:p>
        </p:txBody>
      </p:sp>
      <p:sp>
        <p:nvSpPr>
          <p:cNvPr id="5" name="Footer Placeholder 4">
            <a:extLst>
              <a:ext uri="{FF2B5EF4-FFF2-40B4-BE49-F238E27FC236}">
                <a16:creationId xmlns:a16="http://schemas.microsoft.com/office/drawing/2014/main" id="{3EDD8654-7ECC-ADC2-A45D-B887EB923D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1799D7-237B-1AC3-68CF-441981AF7557}"/>
              </a:ext>
            </a:extLst>
          </p:cNvPr>
          <p:cNvSpPr>
            <a:spLocks noGrp="1"/>
          </p:cNvSpPr>
          <p:nvPr>
            <p:ph type="sldNum" sz="quarter" idx="12"/>
          </p:nvPr>
        </p:nvSpPr>
        <p:spPr/>
        <p:txBody>
          <a:bodyPr/>
          <a:lstStyle/>
          <a:p>
            <a:fld id="{D5061BEF-8E32-4D31-AC12-79F79FF95EA1}" type="slidenum">
              <a:rPr lang="en-GB" smtClean="0"/>
              <a:t>‹#›</a:t>
            </a:fld>
            <a:endParaRPr lang="en-GB"/>
          </a:p>
        </p:txBody>
      </p:sp>
    </p:spTree>
    <p:extLst>
      <p:ext uri="{BB962C8B-B14F-4D97-AF65-F5344CB8AC3E}">
        <p14:creationId xmlns:p14="http://schemas.microsoft.com/office/powerpoint/2010/main" val="339562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72BC6-2198-76B4-5CEE-3BB0E83FBD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328D9E-BF1F-23AD-E44F-19550D5E85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A8E27EF-EA79-50D5-7B4E-8FF31C13A7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9E5724-3EB0-75C5-3D27-6CD5C567217D}"/>
              </a:ext>
            </a:extLst>
          </p:cNvPr>
          <p:cNvSpPr>
            <a:spLocks noGrp="1"/>
          </p:cNvSpPr>
          <p:nvPr>
            <p:ph type="dt" sz="half" idx="10"/>
          </p:nvPr>
        </p:nvSpPr>
        <p:spPr/>
        <p:txBody>
          <a:bodyPr/>
          <a:lstStyle/>
          <a:p>
            <a:fld id="{9BA09450-1D51-47B9-9D87-55D6DA12880F}" type="datetimeFigureOut">
              <a:rPr lang="en-GB" smtClean="0"/>
              <a:t>13/12/2022</a:t>
            </a:fld>
            <a:endParaRPr lang="en-GB"/>
          </a:p>
        </p:txBody>
      </p:sp>
      <p:sp>
        <p:nvSpPr>
          <p:cNvPr id="6" name="Footer Placeholder 5">
            <a:extLst>
              <a:ext uri="{FF2B5EF4-FFF2-40B4-BE49-F238E27FC236}">
                <a16:creationId xmlns:a16="http://schemas.microsoft.com/office/drawing/2014/main" id="{27F0FD07-B8EB-CA2C-EA0B-58CF053AC8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2EF361-3825-73C0-298E-FFF8D4AFD904}"/>
              </a:ext>
            </a:extLst>
          </p:cNvPr>
          <p:cNvSpPr>
            <a:spLocks noGrp="1"/>
          </p:cNvSpPr>
          <p:nvPr>
            <p:ph type="sldNum" sz="quarter" idx="12"/>
          </p:nvPr>
        </p:nvSpPr>
        <p:spPr/>
        <p:txBody>
          <a:bodyPr/>
          <a:lstStyle/>
          <a:p>
            <a:fld id="{D5061BEF-8E32-4D31-AC12-79F79FF95EA1}" type="slidenum">
              <a:rPr lang="en-GB" smtClean="0"/>
              <a:t>‹#›</a:t>
            </a:fld>
            <a:endParaRPr lang="en-GB"/>
          </a:p>
        </p:txBody>
      </p:sp>
    </p:spTree>
    <p:extLst>
      <p:ext uri="{BB962C8B-B14F-4D97-AF65-F5344CB8AC3E}">
        <p14:creationId xmlns:p14="http://schemas.microsoft.com/office/powerpoint/2010/main" val="3613215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1ED0A-F5B0-FEA7-2CFD-4EEC9E47FD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FA9E00-F1F2-431D-8CAD-5F8A3C6412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B06BBE-928E-913C-C615-FC2903B309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034B36-1A78-FC83-A1BC-19C8B87C7C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F25CC68-C0F0-64D2-B8EE-589D0041C8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813D21-F56A-9E61-A20D-268C12AF2349}"/>
              </a:ext>
            </a:extLst>
          </p:cNvPr>
          <p:cNvSpPr>
            <a:spLocks noGrp="1"/>
          </p:cNvSpPr>
          <p:nvPr>
            <p:ph type="dt" sz="half" idx="10"/>
          </p:nvPr>
        </p:nvSpPr>
        <p:spPr/>
        <p:txBody>
          <a:bodyPr/>
          <a:lstStyle/>
          <a:p>
            <a:fld id="{9BA09450-1D51-47B9-9D87-55D6DA12880F}" type="datetimeFigureOut">
              <a:rPr lang="en-GB" smtClean="0"/>
              <a:t>13/12/2022</a:t>
            </a:fld>
            <a:endParaRPr lang="en-GB"/>
          </a:p>
        </p:txBody>
      </p:sp>
      <p:sp>
        <p:nvSpPr>
          <p:cNvPr id="8" name="Footer Placeholder 7">
            <a:extLst>
              <a:ext uri="{FF2B5EF4-FFF2-40B4-BE49-F238E27FC236}">
                <a16:creationId xmlns:a16="http://schemas.microsoft.com/office/drawing/2014/main" id="{4D1CB37F-809D-C4D6-14CC-A65BF16EB3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52020D-6248-19A7-4E9F-5207C2459D4F}"/>
              </a:ext>
            </a:extLst>
          </p:cNvPr>
          <p:cNvSpPr>
            <a:spLocks noGrp="1"/>
          </p:cNvSpPr>
          <p:nvPr>
            <p:ph type="sldNum" sz="quarter" idx="12"/>
          </p:nvPr>
        </p:nvSpPr>
        <p:spPr/>
        <p:txBody>
          <a:bodyPr/>
          <a:lstStyle/>
          <a:p>
            <a:fld id="{D5061BEF-8E32-4D31-AC12-79F79FF95EA1}" type="slidenum">
              <a:rPr lang="en-GB" smtClean="0"/>
              <a:t>‹#›</a:t>
            </a:fld>
            <a:endParaRPr lang="en-GB"/>
          </a:p>
        </p:txBody>
      </p:sp>
    </p:spTree>
    <p:extLst>
      <p:ext uri="{BB962C8B-B14F-4D97-AF65-F5344CB8AC3E}">
        <p14:creationId xmlns:p14="http://schemas.microsoft.com/office/powerpoint/2010/main" val="1312060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816EB-2D63-993B-328F-6CC667454A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02D1C4-205F-29F0-0CB0-6ED5A6F1CC41}"/>
              </a:ext>
            </a:extLst>
          </p:cNvPr>
          <p:cNvSpPr>
            <a:spLocks noGrp="1"/>
          </p:cNvSpPr>
          <p:nvPr>
            <p:ph type="dt" sz="half" idx="10"/>
          </p:nvPr>
        </p:nvSpPr>
        <p:spPr/>
        <p:txBody>
          <a:bodyPr/>
          <a:lstStyle/>
          <a:p>
            <a:fld id="{9BA09450-1D51-47B9-9D87-55D6DA12880F}" type="datetimeFigureOut">
              <a:rPr lang="en-GB" smtClean="0"/>
              <a:t>13/12/2022</a:t>
            </a:fld>
            <a:endParaRPr lang="en-GB"/>
          </a:p>
        </p:txBody>
      </p:sp>
      <p:sp>
        <p:nvSpPr>
          <p:cNvPr id="4" name="Footer Placeholder 3">
            <a:extLst>
              <a:ext uri="{FF2B5EF4-FFF2-40B4-BE49-F238E27FC236}">
                <a16:creationId xmlns:a16="http://schemas.microsoft.com/office/drawing/2014/main" id="{5D8EDD13-9D5A-D007-BBBE-D98AEDE994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E240FA-8925-3456-16EA-D405193566D3}"/>
              </a:ext>
            </a:extLst>
          </p:cNvPr>
          <p:cNvSpPr>
            <a:spLocks noGrp="1"/>
          </p:cNvSpPr>
          <p:nvPr>
            <p:ph type="sldNum" sz="quarter" idx="12"/>
          </p:nvPr>
        </p:nvSpPr>
        <p:spPr/>
        <p:txBody>
          <a:bodyPr/>
          <a:lstStyle/>
          <a:p>
            <a:fld id="{D5061BEF-8E32-4D31-AC12-79F79FF95EA1}" type="slidenum">
              <a:rPr lang="en-GB" smtClean="0"/>
              <a:t>‹#›</a:t>
            </a:fld>
            <a:endParaRPr lang="en-GB"/>
          </a:p>
        </p:txBody>
      </p:sp>
    </p:spTree>
    <p:extLst>
      <p:ext uri="{BB962C8B-B14F-4D97-AF65-F5344CB8AC3E}">
        <p14:creationId xmlns:p14="http://schemas.microsoft.com/office/powerpoint/2010/main" val="3761811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5EC5E6-72DE-4D8C-CD23-0696DF0F1761}"/>
              </a:ext>
            </a:extLst>
          </p:cNvPr>
          <p:cNvSpPr>
            <a:spLocks noGrp="1"/>
          </p:cNvSpPr>
          <p:nvPr>
            <p:ph type="dt" sz="half" idx="10"/>
          </p:nvPr>
        </p:nvSpPr>
        <p:spPr/>
        <p:txBody>
          <a:bodyPr/>
          <a:lstStyle/>
          <a:p>
            <a:fld id="{9BA09450-1D51-47B9-9D87-55D6DA12880F}" type="datetimeFigureOut">
              <a:rPr lang="en-GB" smtClean="0"/>
              <a:t>13/12/2022</a:t>
            </a:fld>
            <a:endParaRPr lang="en-GB"/>
          </a:p>
        </p:txBody>
      </p:sp>
      <p:sp>
        <p:nvSpPr>
          <p:cNvPr id="3" name="Footer Placeholder 2">
            <a:extLst>
              <a:ext uri="{FF2B5EF4-FFF2-40B4-BE49-F238E27FC236}">
                <a16:creationId xmlns:a16="http://schemas.microsoft.com/office/drawing/2014/main" id="{F9FEE921-F335-77CF-5B98-A82A4835D0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4CA2BF-B15C-6AC4-2974-B93980DB032E}"/>
              </a:ext>
            </a:extLst>
          </p:cNvPr>
          <p:cNvSpPr>
            <a:spLocks noGrp="1"/>
          </p:cNvSpPr>
          <p:nvPr>
            <p:ph type="sldNum" sz="quarter" idx="12"/>
          </p:nvPr>
        </p:nvSpPr>
        <p:spPr/>
        <p:txBody>
          <a:bodyPr/>
          <a:lstStyle/>
          <a:p>
            <a:fld id="{D5061BEF-8E32-4D31-AC12-79F79FF95EA1}" type="slidenum">
              <a:rPr lang="en-GB" smtClean="0"/>
              <a:t>‹#›</a:t>
            </a:fld>
            <a:endParaRPr lang="en-GB"/>
          </a:p>
        </p:txBody>
      </p:sp>
    </p:spTree>
    <p:extLst>
      <p:ext uri="{BB962C8B-B14F-4D97-AF65-F5344CB8AC3E}">
        <p14:creationId xmlns:p14="http://schemas.microsoft.com/office/powerpoint/2010/main" val="1799152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2A8E1-58B5-BEC8-1430-3D4FAFBEE6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179BDFC-B1FE-D7AC-BC07-F463AF3ADB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FD4D13-DA65-C073-5A39-9998CB42B3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4B27D-2167-E886-500F-CD0E47616F6D}"/>
              </a:ext>
            </a:extLst>
          </p:cNvPr>
          <p:cNvSpPr>
            <a:spLocks noGrp="1"/>
          </p:cNvSpPr>
          <p:nvPr>
            <p:ph type="dt" sz="half" idx="10"/>
          </p:nvPr>
        </p:nvSpPr>
        <p:spPr/>
        <p:txBody>
          <a:bodyPr/>
          <a:lstStyle/>
          <a:p>
            <a:fld id="{9BA09450-1D51-47B9-9D87-55D6DA12880F}" type="datetimeFigureOut">
              <a:rPr lang="en-GB" smtClean="0"/>
              <a:t>13/12/2022</a:t>
            </a:fld>
            <a:endParaRPr lang="en-GB"/>
          </a:p>
        </p:txBody>
      </p:sp>
      <p:sp>
        <p:nvSpPr>
          <p:cNvPr id="6" name="Footer Placeholder 5">
            <a:extLst>
              <a:ext uri="{FF2B5EF4-FFF2-40B4-BE49-F238E27FC236}">
                <a16:creationId xmlns:a16="http://schemas.microsoft.com/office/drawing/2014/main" id="{8CEBE13C-F730-A3DE-01C9-A61A31AE4C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FD8FA1-F7B9-0BA5-5C83-9AB17F20BBB7}"/>
              </a:ext>
            </a:extLst>
          </p:cNvPr>
          <p:cNvSpPr>
            <a:spLocks noGrp="1"/>
          </p:cNvSpPr>
          <p:nvPr>
            <p:ph type="sldNum" sz="quarter" idx="12"/>
          </p:nvPr>
        </p:nvSpPr>
        <p:spPr/>
        <p:txBody>
          <a:bodyPr/>
          <a:lstStyle/>
          <a:p>
            <a:fld id="{D5061BEF-8E32-4D31-AC12-79F79FF95EA1}" type="slidenum">
              <a:rPr lang="en-GB" smtClean="0"/>
              <a:t>‹#›</a:t>
            </a:fld>
            <a:endParaRPr lang="en-GB"/>
          </a:p>
        </p:txBody>
      </p:sp>
    </p:spTree>
    <p:extLst>
      <p:ext uri="{BB962C8B-B14F-4D97-AF65-F5344CB8AC3E}">
        <p14:creationId xmlns:p14="http://schemas.microsoft.com/office/powerpoint/2010/main" val="3034257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01E1A-17E2-A98F-FADF-7A3FB8A4D0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BFFF08-4121-85C4-6FF9-08CC3BE4D8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D465F6-0DF1-2A8A-A7FF-C56F54E009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EB9A92-A83B-68D6-AB90-669F30390DC5}"/>
              </a:ext>
            </a:extLst>
          </p:cNvPr>
          <p:cNvSpPr>
            <a:spLocks noGrp="1"/>
          </p:cNvSpPr>
          <p:nvPr>
            <p:ph type="dt" sz="half" idx="10"/>
          </p:nvPr>
        </p:nvSpPr>
        <p:spPr/>
        <p:txBody>
          <a:bodyPr/>
          <a:lstStyle/>
          <a:p>
            <a:fld id="{9BA09450-1D51-47B9-9D87-55D6DA12880F}" type="datetimeFigureOut">
              <a:rPr lang="en-GB" smtClean="0"/>
              <a:t>13/12/2022</a:t>
            </a:fld>
            <a:endParaRPr lang="en-GB"/>
          </a:p>
        </p:txBody>
      </p:sp>
      <p:sp>
        <p:nvSpPr>
          <p:cNvPr id="6" name="Footer Placeholder 5">
            <a:extLst>
              <a:ext uri="{FF2B5EF4-FFF2-40B4-BE49-F238E27FC236}">
                <a16:creationId xmlns:a16="http://schemas.microsoft.com/office/drawing/2014/main" id="{295080C2-2FCF-ED67-9E13-DA07FBC2EF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9BA529-66F2-BC37-697F-B81BABD0A462}"/>
              </a:ext>
            </a:extLst>
          </p:cNvPr>
          <p:cNvSpPr>
            <a:spLocks noGrp="1"/>
          </p:cNvSpPr>
          <p:nvPr>
            <p:ph type="sldNum" sz="quarter" idx="12"/>
          </p:nvPr>
        </p:nvSpPr>
        <p:spPr/>
        <p:txBody>
          <a:bodyPr/>
          <a:lstStyle/>
          <a:p>
            <a:fld id="{D5061BEF-8E32-4D31-AC12-79F79FF95EA1}" type="slidenum">
              <a:rPr lang="en-GB" smtClean="0"/>
              <a:t>‹#›</a:t>
            </a:fld>
            <a:endParaRPr lang="en-GB"/>
          </a:p>
        </p:txBody>
      </p:sp>
    </p:spTree>
    <p:extLst>
      <p:ext uri="{BB962C8B-B14F-4D97-AF65-F5344CB8AC3E}">
        <p14:creationId xmlns:p14="http://schemas.microsoft.com/office/powerpoint/2010/main" val="2256691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06762-209A-7179-721B-18DB30FD46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5921EA-F789-890F-0020-20C667324A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E113AD-5479-DF13-2514-07F0F1EFC6A9}"/>
              </a:ext>
            </a:extLst>
          </p:cNvPr>
          <p:cNvSpPr>
            <a:spLocks noGrp="1"/>
          </p:cNvSpPr>
          <p:nvPr>
            <p:ph type="dt" sz="half" idx="10"/>
          </p:nvPr>
        </p:nvSpPr>
        <p:spPr/>
        <p:txBody>
          <a:bodyPr/>
          <a:lstStyle/>
          <a:p>
            <a:fld id="{9BA09450-1D51-47B9-9D87-55D6DA12880F}" type="datetimeFigureOut">
              <a:rPr lang="en-GB" smtClean="0"/>
              <a:t>13/12/2022</a:t>
            </a:fld>
            <a:endParaRPr lang="en-GB"/>
          </a:p>
        </p:txBody>
      </p:sp>
      <p:sp>
        <p:nvSpPr>
          <p:cNvPr id="5" name="Footer Placeholder 4">
            <a:extLst>
              <a:ext uri="{FF2B5EF4-FFF2-40B4-BE49-F238E27FC236}">
                <a16:creationId xmlns:a16="http://schemas.microsoft.com/office/drawing/2014/main" id="{161BA471-4F17-9DBA-5C7C-32F90C90B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6FDF08-A64F-6E84-2907-1BA43F7A6EDF}"/>
              </a:ext>
            </a:extLst>
          </p:cNvPr>
          <p:cNvSpPr>
            <a:spLocks noGrp="1"/>
          </p:cNvSpPr>
          <p:nvPr>
            <p:ph type="sldNum" sz="quarter" idx="12"/>
          </p:nvPr>
        </p:nvSpPr>
        <p:spPr/>
        <p:txBody>
          <a:bodyPr/>
          <a:lstStyle/>
          <a:p>
            <a:fld id="{D5061BEF-8E32-4D31-AC12-79F79FF95EA1}" type="slidenum">
              <a:rPr lang="en-GB" smtClean="0"/>
              <a:t>‹#›</a:t>
            </a:fld>
            <a:endParaRPr lang="en-GB"/>
          </a:p>
        </p:txBody>
      </p:sp>
    </p:spTree>
    <p:extLst>
      <p:ext uri="{BB962C8B-B14F-4D97-AF65-F5344CB8AC3E}">
        <p14:creationId xmlns:p14="http://schemas.microsoft.com/office/powerpoint/2010/main" val="4017808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2A04BF-41B2-9067-FE8D-5A4169BAB8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F62CA5-CC64-8534-A50B-BF35A794E7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18A98A-3A9D-383F-A30D-99B24EDAF767}"/>
              </a:ext>
            </a:extLst>
          </p:cNvPr>
          <p:cNvSpPr>
            <a:spLocks noGrp="1"/>
          </p:cNvSpPr>
          <p:nvPr>
            <p:ph type="dt" sz="half" idx="10"/>
          </p:nvPr>
        </p:nvSpPr>
        <p:spPr/>
        <p:txBody>
          <a:bodyPr/>
          <a:lstStyle/>
          <a:p>
            <a:fld id="{9BA09450-1D51-47B9-9D87-55D6DA12880F}" type="datetimeFigureOut">
              <a:rPr lang="en-GB" smtClean="0"/>
              <a:t>13/12/2022</a:t>
            </a:fld>
            <a:endParaRPr lang="en-GB"/>
          </a:p>
        </p:txBody>
      </p:sp>
      <p:sp>
        <p:nvSpPr>
          <p:cNvPr id="5" name="Footer Placeholder 4">
            <a:extLst>
              <a:ext uri="{FF2B5EF4-FFF2-40B4-BE49-F238E27FC236}">
                <a16:creationId xmlns:a16="http://schemas.microsoft.com/office/drawing/2014/main" id="{63662B82-6C3F-95F1-E0F2-00BC956E61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91FAF8-0A9F-B5D9-23A2-316972306801}"/>
              </a:ext>
            </a:extLst>
          </p:cNvPr>
          <p:cNvSpPr>
            <a:spLocks noGrp="1"/>
          </p:cNvSpPr>
          <p:nvPr>
            <p:ph type="sldNum" sz="quarter" idx="12"/>
          </p:nvPr>
        </p:nvSpPr>
        <p:spPr/>
        <p:txBody>
          <a:bodyPr/>
          <a:lstStyle/>
          <a:p>
            <a:fld id="{D5061BEF-8E32-4D31-AC12-79F79FF95EA1}" type="slidenum">
              <a:rPr lang="en-GB" smtClean="0"/>
              <a:t>‹#›</a:t>
            </a:fld>
            <a:endParaRPr lang="en-GB"/>
          </a:p>
        </p:txBody>
      </p:sp>
    </p:spTree>
    <p:extLst>
      <p:ext uri="{BB962C8B-B14F-4D97-AF65-F5344CB8AC3E}">
        <p14:creationId xmlns:p14="http://schemas.microsoft.com/office/powerpoint/2010/main" val="650665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C61CFB-71D1-67AC-2846-5917A9A6C0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C303B5-AAB3-2BE6-45A4-E44BC939D1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E7430D-F3F9-8CD4-3499-1D98485EFC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A09450-1D51-47B9-9D87-55D6DA12880F}" type="datetimeFigureOut">
              <a:rPr lang="en-GB" smtClean="0"/>
              <a:t>13/12/2022</a:t>
            </a:fld>
            <a:endParaRPr lang="en-GB"/>
          </a:p>
        </p:txBody>
      </p:sp>
      <p:sp>
        <p:nvSpPr>
          <p:cNvPr id="5" name="Footer Placeholder 4">
            <a:extLst>
              <a:ext uri="{FF2B5EF4-FFF2-40B4-BE49-F238E27FC236}">
                <a16:creationId xmlns:a16="http://schemas.microsoft.com/office/drawing/2014/main" id="{1D9FD9E5-4D5D-A74E-2562-EC499EAA75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B194255-4B61-3A3D-1194-F8B48D18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061BEF-8E32-4D31-AC12-79F79FF95EA1}" type="slidenum">
              <a:rPr lang="en-GB" smtClean="0"/>
              <a:t>‹#›</a:t>
            </a:fld>
            <a:endParaRPr lang="en-GB"/>
          </a:p>
        </p:txBody>
      </p:sp>
    </p:spTree>
    <p:extLst>
      <p:ext uri="{BB962C8B-B14F-4D97-AF65-F5344CB8AC3E}">
        <p14:creationId xmlns:p14="http://schemas.microsoft.com/office/powerpoint/2010/main" val="8159012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ainting of a person sitting in a chair in front of a group of people&#10;&#10;Description automatically generated with low confidence">
            <a:extLst>
              <a:ext uri="{FF2B5EF4-FFF2-40B4-BE49-F238E27FC236}">
                <a16:creationId xmlns:a16="http://schemas.microsoft.com/office/drawing/2014/main" id="{0981A6C6-60D0-D3D1-F87D-1E89DF1354C2}"/>
              </a:ext>
            </a:extLst>
          </p:cNvPr>
          <p:cNvPicPr>
            <a:picLocks noChangeAspect="1"/>
          </p:cNvPicPr>
          <p:nvPr/>
        </p:nvPicPr>
        <p:blipFill rotWithShape="1">
          <a:blip r:embed="rId2"/>
          <a:srcRect t="301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23AB6F-8DC0-4118-63E5-539DF22F8DD2}"/>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a:solidFill>
                  <a:srgbClr val="FFFFFF"/>
                </a:solidFill>
              </a:rPr>
              <a:t>From the twilight of Rome to the Dawn of Islam: The World of Late Antiquity (AD 235-632)</a:t>
            </a:r>
            <a:endParaRPr lang="en-GB" sz="5200">
              <a:solidFill>
                <a:srgbClr val="FFFFFF"/>
              </a:solidFill>
            </a:endParaRPr>
          </a:p>
        </p:txBody>
      </p:sp>
      <p:sp>
        <p:nvSpPr>
          <p:cNvPr id="3" name="Subtitle 2">
            <a:extLst>
              <a:ext uri="{FF2B5EF4-FFF2-40B4-BE49-F238E27FC236}">
                <a16:creationId xmlns:a16="http://schemas.microsoft.com/office/drawing/2014/main" id="{4BCF23FD-44B6-3983-2180-5646A6562D2E}"/>
              </a:ext>
            </a:extLst>
          </p:cNvPr>
          <p:cNvSpPr>
            <a:spLocks noGrp="1"/>
          </p:cNvSpPr>
          <p:nvPr>
            <p:ph type="subTitle" idx="1"/>
          </p:nvPr>
        </p:nvSpPr>
        <p:spPr>
          <a:xfrm>
            <a:off x="1023457" y="4225867"/>
            <a:ext cx="10536572" cy="1235365"/>
          </a:xfrm>
          <a:effectLst>
            <a:outerShdw blurRad="50800" dist="38100" dir="2700000" algn="tl" rotWithShape="0">
              <a:prstClr val="black">
                <a:alpha val="40000"/>
              </a:prstClr>
            </a:outerShdw>
          </a:effectLst>
        </p:spPr>
        <p:txBody>
          <a:bodyPr>
            <a:normAutofit/>
          </a:bodyPr>
          <a:lstStyle/>
          <a:p>
            <a:r>
              <a:rPr lang="en-GB" sz="4000" b="1" dirty="0">
                <a:solidFill>
                  <a:srgbClr val="FFFFFF"/>
                </a:solidFill>
              </a:rPr>
              <a:t>Decline and Transformation in the West and East</a:t>
            </a:r>
          </a:p>
        </p:txBody>
      </p:sp>
      <p:sp>
        <p:nvSpPr>
          <p:cNvPr id="5" name="Subtitle 2">
            <a:extLst>
              <a:ext uri="{FF2B5EF4-FFF2-40B4-BE49-F238E27FC236}">
                <a16:creationId xmlns:a16="http://schemas.microsoft.com/office/drawing/2014/main" id="{A7903674-F271-D2B4-FA82-FCE1ECC075D7}"/>
              </a:ext>
            </a:extLst>
          </p:cNvPr>
          <p:cNvSpPr txBox="1">
            <a:spLocks/>
          </p:cNvSpPr>
          <p:nvPr/>
        </p:nvSpPr>
        <p:spPr>
          <a:xfrm>
            <a:off x="1097280" y="5918593"/>
            <a:ext cx="10058400" cy="778004"/>
          </a:xfrm>
          <a:prstGeom prst="rect">
            <a:avLst/>
          </a:prstGeom>
          <a:effectLst>
            <a:outerShdw blurRad="50800" dist="38100" dir="2700000" algn="tl" rotWithShape="0">
              <a:prstClr val="black">
                <a:alpha val="40000"/>
              </a:prstClr>
            </a:outerShdw>
          </a:effectLst>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solidFill>
                  <a:srgbClr val="FFFFFF"/>
                </a:solidFill>
              </a:rPr>
              <a:t>HPAH5061/6061</a:t>
            </a:r>
          </a:p>
        </p:txBody>
      </p:sp>
    </p:spTree>
    <p:extLst>
      <p:ext uri="{BB962C8B-B14F-4D97-AF65-F5344CB8AC3E}">
        <p14:creationId xmlns:p14="http://schemas.microsoft.com/office/powerpoint/2010/main" val="3146327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3B987-24FD-C58A-7063-19A0E5FEB204}"/>
              </a:ext>
            </a:extLst>
          </p:cNvPr>
          <p:cNvSpPr>
            <a:spLocks noGrp="1"/>
          </p:cNvSpPr>
          <p:nvPr>
            <p:ph type="title"/>
          </p:nvPr>
        </p:nvSpPr>
        <p:spPr>
          <a:xfrm>
            <a:off x="384496" y="171974"/>
            <a:ext cx="6662256" cy="1325563"/>
          </a:xfrm>
        </p:spPr>
        <p:txBody>
          <a:bodyPr>
            <a:normAutofit/>
          </a:bodyPr>
          <a:lstStyle/>
          <a:p>
            <a:r>
              <a:rPr lang="en-GB" b="1" dirty="0"/>
              <a:t>The Last Western Emperor?</a:t>
            </a:r>
          </a:p>
        </p:txBody>
      </p:sp>
      <p:sp>
        <p:nvSpPr>
          <p:cNvPr id="3" name="Content Placeholder 2">
            <a:extLst>
              <a:ext uri="{FF2B5EF4-FFF2-40B4-BE49-F238E27FC236}">
                <a16:creationId xmlns:a16="http://schemas.microsoft.com/office/drawing/2014/main" id="{3EB9BDA9-7D30-58C7-D4C6-E467744C602F}"/>
              </a:ext>
            </a:extLst>
          </p:cNvPr>
          <p:cNvSpPr>
            <a:spLocks noGrp="1"/>
          </p:cNvSpPr>
          <p:nvPr>
            <p:ph idx="1"/>
          </p:nvPr>
        </p:nvSpPr>
        <p:spPr>
          <a:xfrm>
            <a:off x="167780" y="1497537"/>
            <a:ext cx="6333688" cy="5188489"/>
          </a:xfrm>
        </p:spPr>
        <p:txBody>
          <a:bodyPr anchor="t">
            <a:normAutofit lnSpcReduction="10000"/>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The last western Roman Empire is officially retired in AD 476 (Romulus Augustus), the Romano-”barbarian” Odoacer takes the title </a:t>
            </a:r>
            <a:r>
              <a:rPr kumimoji="0" lang="en-GB" sz="2400" b="0" i="1" u="none" strike="noStrike" kern="1200" cap="none" spc="0" normalizeH="0" baseline="0" noProof="0" dirty="0">
                <a:ln>
                  <a:noFill/>
                </a:ln>
                <a:effectLst/>
                <a:uLnTx/>
                <a:uFillTx/>
                <a:latin typeface="Calibri" panose="020F0502020204030204"/>
                <a:ea typeface="+mn-ea"/>
                <a:cs typeface="+mn-cs"/>
              </a:rPr>
              <a:t>rex</a:t>
            </a:r>
            <a:r>
              <a:rPr kumimoji="0" lang="en-GB" sz="2400" b="0" i="0" u="none" strike="noStrike" kern="1200" cap="none" spc="0" normalizeH="0" baseline="0" noProof="0" dirty="0">
                <a:ln>
                  <a:noFill/>
                </a:ln>
                <a:effectLst/>
                <a:uLnTx/>
                <a:uFillTx/>
                <a:latin typeface="Calibri" panose="020F0502020204030204"/>
                <a:ea typeface="+mn-ea"/>
                <a:cs typeface="+mn-cs"/>
              </a:rPr>
              <a:t> of Italy (recognised as</a:t>
            </a:r>
            <a:r>
              <a:rPr kumimoji="0" lang="en-GB" sz="2400" b="0" i="1" u="none" strike="noStrike" kern="1200" cap="none" spc="0" normalizeH="0" baseline="0" noProof="0" dirty="0">
                <a:ln>
                  <a:noFill/>
                </a:ln>
                <a:effectLst/>
                <a:uLnTx/>
                <a:uFillTx/>
                <a:latin typeface="Calibri" panose="020F0502020204030204"/>
                <a:ea typeface="+mn-ea"/>
                <a:cs typeface="+mn-cs"/>
              </a:rPr>
              <a:t> patrician </a:t>
            </a:r>
            <a:r>
              <a:rPr kumimoji="0" lang="en-GB" sz="2400" b="0" i="0" u="none" strike="noStrike" kern="1200" cap="none" spc="0" normalizeH="0" baseline="0" noProof="0" dirty="0">
                <a:ln>
                  <a:noFill/>
                </a:ln>
                <a:effectLst/>
                <a:uLnTx/>
                <a:uFillTx/>
                <a:latin typeface="Calibri" panose="020F0502020204030204"/>
                <a:ea typeface="+mn-ea"/>
                <a:cs typeface="+mn-cs"/>
              </a:rPr>
              <a:t>by Zeno).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Odoacer, one of the bodyguards of the emperor… when he had received the supreme power in this way, he did the emperor no further harm, but allowed him to live thereafter as a private citizen…” – </a:t>
            </a:r>
            <a:r>
              <a:rPr kumimoji="0" lang="en-GB" b="1" i="0" u="none" strike="noStrike" kern="1200" cap="none" spc="0" normalizeH="0" baseline="0" noProof="0" dirty="0">
                <a:ln>
                  <a:noFill/>
                </a:ln>
                <a:effectLst/>
                <a:uLnTx/>
                <a:uFillTx/>
                <a:latin typeface="Calibri" panose="020F0502020204030204"/>
                <a:ea typeface="+mn-ea"/>
                <a:cs typeface="+mn-cs"/>
              </a:rPr>
              <a:t>Procopius </a:t>
            </a:r>
            <a:r>
              <a:rPr kumimoji="0" lang="en-GB" b="1" i="1" u="none" strike="noStrike" kern="1200" cap="none" spc="0" normalizeH="0" baseline="0" noProof="0" dirty="0">
                <a:ln>
                  <a:noFill/>
                </a:ln>
                <a:effectLst/>
                <a:uLnTx/>
                <a:uFillTx/>
                <a:latin typeface="Calibri" panose="020F0502020204030204"/>
                <a:ea typeface="+mn-ea"/>
                <a:cs typeface="+mn-cs"/>
              </a:rPr>
              <a:t>Wars</a:t>
            </a:r>
            <a:r>
              <a:rPr kumimoji="0" lang="en-GB" b="1" i="0" u="none" strike="noStrike" kern="1200" cap="none" spc="0" normalizeH="0" baseline="0" noProof="0" dirty="0">
                <a:ln>
                  <a:noFill/>
                </a:ln>
                <a:effectLst/>
                <a:uLnTx/>
                <a:uFillTx/>
                <a:latin typeface="Calibri" panose="020F0502020204030204"/>
                <a:ea typeface="+mn-ea"/>
                <a:cs typeface="+mn-cs"/>
              </a:rPr>
              <a:t> 5.1.5-6</a:t>
            </a:r>
            <a:r>
              <a:rPr kumimoji="0" lang="en-GB" b="0" i="0" u="none" strike="noStrike" kern="1200" cap="none" spc="0" normalizeH="0" baseline="0" noProof="0" dirty="0">
                <a:ln>
                  <a:noFill/>
                </a:ln>
                <a:effectLst/>
                <a:uLnTx/>
                <a:uFillTx/>
                <a:latin typeface="Calibri" panose="020F0502020204030204"/>
                <a:ea typeface="+mn-ea"/>
                <a:cs typeface="+mn-cs"/>
              </a:rPr>
              <a:t>.</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500" b="0" i="0" u="none" strike="noStrike" kern="1200" cap="none" spc="0" normalizeH="0" baseline="0" noProof="0" dirty="0">
              <a:ln>
                <a:noFill/>
              </a:ln>
              <a:effectLst/>
              <a:uLnTx/>
              <a:uFillTx/>
              <a:latin typeface="Calibri" panose="020F0502020204030204"/>
              <a:ea typeface="+mn-ea"/>
              <a:cs typeface="+mn-cs"/>
            </a:endParaRPr>
          </a:p>
          <a:p>
            <a:pPr>
              <a:defRPr/>
            </a:pPr>
            <a:r>
              <a:rPr kumimoji="0" lang="en-GB" sz="2400" b="0" i="0" u="none" strike="noStrike" kern="1200" cap="none" spc="0" normalizeH="0" baseline="0" noProof="0" dirty="0">
                <a:ln>
                  <a:noFill/>
                </a:ln>
                <a:effectLst/>
                <a:uLnTx/>
                <a:uFillTx/>
                <a:latin typeface="Calibri" panose="020F0502020204030204"/>
                <a:ea typeface="+mn-ea"/>
                <a:cs typeface="+mn-cs"/>
              </a:rPr>
              <a:t>However, note that Julius Nepos who was in Dalmatia until his murdered in AD 480.</a:t>
            </a:r>
          </a:p>
          <a:p>
            <a:pPr lvl="1">
              <a:defRPr/>
            </a:pPr>
            <a:r>
              <a:rPr lang="en-GB" dirty="0">
                <a:latin typeface="Calibri" panose="020F0502020204030204"/>
              </a:rPr>
              <a:t>Nepos had been deposed in 28 August AD 475 as was still recognised by Constantinople. </a:t>
            </a:r>
            <a:endParaRPr kumimoji="0" lang="en-GB" b="0" i="0" u="none" strike="noStrike" kern="1200" cap="none" spc="0" normalizeH="0" baseline="0" noProof="0" dirty="0">
              <a:ln>
                <a:noFill/>
              </a:ln>
              <a:effectLst/>
              <a:uLnTx/>
              <a:uFillTx/>
              <a:latin typeface="Calibri" panose="020F0502020204030204"/>
              <a:ea typeface="+mn-ea"/>
              <a:cs typeface="+mn-cs"/>
            </a:endParaRPr>
          </a:p>
          <a:p>
            <a:endParaRPr lang="en-GB" sz="15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coin with a person's face on it&#10;&#10;Description automatically generated with low confidence">
            <a:extLst>
              <a:ext uri="{FF2B5EF4-FFF2-40B4-BE49-F238E27FC236}">
                <a16:creationId xmlns:a16="http://schemas.microsoft.com/office/drawing/2014/main" id="{9E41D402-84DF-8BD5-3BE2-8C192C3A3C03}"/>
              </a:ext>
            </a:extLst>
          </p:cNvPr>
          <p:cNvPicPr>
            <a:picLocks noChangeAspect="1"/>
          </p:cNvPicPr>
          <p:nvPr/>
        </p:nvPicPr>
        <p:blipFill rotWithShape="1">
          <a:blip r:embed="rId2"/>
          <a:srcRect l="141" r="10232"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88278837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A0FF1-724E-8888-9DE5-43A0630D2C78}"/>
              </a:ext>
            </a:extLst>
          </p:cNvPr>
          <p:cNvSpPr>
            <a:spLocks noGrp="1"/>
          </p:cNvSpPr>
          <p:nvPr>
            <p:ph type="title"/>
          </p:nvPr>
        </p:nvSpPr>
        <p:spPr>
          <a:xfrm>
            <a:off x="4654296" y="329184"/>
            <a:ext cx="6894576" cy="1783080"/>
          </a:xfrm>
        </p:spPr>
        <p:txBody>
          <a:bodyPr anchor="b">
            <a:normAutofit/>
          </a:bodyPr>
          <a:lstStyle/>
          <a:p>
            <a:r>
              <a:rPr lang="en-GB" sz="5400" b="1"/>
              <a:t>Calamitous end?</a:t>
            </a:r>
          </a:p>
        </p:txBody>
      </p:sp>
      <p:pic>
        <p:nvPicPr>
          <p:cNvPr id="4" name="Picture 3">
            <a:extLst>
              <a:ext uri="{FF2B5EF4-FFF2-40B4-BE49-F238E27FC236}">
                <a16:creationId xmlns:a16="http://schemas.microsoft.com/office/drawing/2014/main" id="{CBCE2AB1-48FC-BD94-AAE6-E44B5589A80C}"/>
              </a:ext>
            </a:extLst>
          </p:cNvPr>
          <p:cNvPicPr>
            <a:picLocks noChangeAspect="1"/>
          </p:cNvPicPr>
          <p:nvPr/>
        </p:nvPicPr>
        <p:blipFill rotWithShape="1">
          <a:blip r:embed="rId2"/>
          <a:srcRect t="5232" r="2"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792630-11A5-19F1-413C-006B888650A2}"/>
              </a:ext>
            </a:extLst>
          </p:cNvPr>
          <p:cNvSpPr>
            <a:spLocks noGrp="1"/>
          </p:cNvSpPr>
          <p:nvPr>
            <p:ph idx="1"/>
          </p:nvPr>
        </p:nvSpPr>
        <p:spPr>
          <a:xfrm>
            <a:off x="4219662" y="2706623"/>
            <a:ext cx="7818540" cy="3969504"/>
          </a:xfrm>
        </p:spPr>
        <p:txBody>
          <a:bodyPr>
            <a:normAutofit/>
          </a:bodyPr>
          <a:lstStyle/>
          <a:p>
            <a:r>
              <a:rPr lang="en-GB" sz="3500" dirty="0"/>
              <a:t>Continuity or transition vs, radical break?</a:t>
            </a:r>
          </a:p>
          <a:p>
            <a:pPr lvl="1"/>
            <a:r>
              <a:rPr lang="en-GB" sz="3200" dirty="0"/>
              <a:t>Contrast between formal political control and wider socio-economic and cultural developments?</a:t>
            </a:r>
          </a:p>
          <a:p>
            <a:pPr lvl="1"/>
            <a:r>
              <a:rPr lang="en-GB" sz="3200" dirty="0"/>
              <a:t>Peaceful “accommodation” of some Germanic peoples? </a:t>
            </a:r>
          </a:p>
          <a:p>
            <a:pPr lvl="1"/>
            <a:r>
              <a:rPr lang="en-GB" sz="3200" dirty="0"/>
              <a:t>Continuity under some of the “Germanic” polities?</a:t>
            </a:r>
          </a:p>
          <a:p>
            <a:endParaRPr lang="en-GB" sz="2200" dirty="0"/>
          </a:p>
        </p:txBody>
      </p:sp>
    </p:spTree>
    <p:extLst>
      <p:ext uri="{BB962C8B-B14F-4D97-AF65-F5344CB8AC3E}">
        <p14:creationId xmlns:p14="http://schemas.microsoft.com/office/powerpoint/2010/main" val="2241768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1B2543-9463-F962-0FF1-E12E9CCC6CB0}"/>
              </a:ext>
            </a:extLst>
          </p:cNvPr>
          <p:cNvSpPr>
            <a:spLocks noGrp="1"/>
          </p:cNvSpPr>
          <p:nvPr>
            <p:ph type="title"/>
          </p:nvPr>
        </p:nvSpPr>
        <p:spPr>
          <a:xfrm>
            <a:off x="302004" y="184716"/>
            <a:ext cx="7632166" cy="1322887"/>
          </a:xfrm>
        </p:spPr>
        <p:txBody>
          <a:bodyPr>
            <a:normAutofit/>
          </a:bodyPr>
          <a:lstStyle/>
          <a:p>
            <a:r>
              <a:rPr lang="en-GB" b="1" dirty="0"/>
              <a:t>Byzantium and the Roman Legacy</a:t>
            </a:r>
            <a:endParaRPr lang="en-GB" dirty="0"/>
          </a:p>
        </p:txBody>
      </p:sp>
      <p:sp>
        <p:nvSpPr>
          <p:cNvPr id="3" name="Content Placeholder 2">
            <a:extLst>
              <a:ext uri="{FF2B5EF4-FFF2-40B4-BE49-F238E27FC236}">
                <a16:creationId xmlns:a16="http://schemas.microsoft.com/office/drawing/2014/main" id="{15F2FF27-5718-A0BB-5D46-94F2BADFC3AA}"/>
              </a:ext>
            </a:extLst>
          </p:cNvPr>
          <p:cNvSpPr>
            <a:spLocks noGrp="1"/>
          </p:cNvSpPr>
          <p:nvPr>
            <p:ph idx="1"/>
          </p:nvPr>
        </p:nvSpPr>
        <p:spPr>
          <a:xfrm>
            <a:off x="192948" y="1442907"/>
            <a:ext cx="7518038" cy="5335398"/>
          </a:xfrm>
        </p:spPr>
        <p:txBody>
          <a:bodyPr>
            <a:normAutofit/>
          </a:bodyPr>
          <a:lstStyle/>
          <a:p>
            <a:r>
              <a:rPr lang="en-GB" sz="2400" dirty="0"/>
              <a:t>Rumour that the Palladium of Troy was removed from Rome by Constantine and placed under his great porphyry column.</a:t>
            </a:r>
          </a:p>
          <a:p>
            <a:endParaRPr lang="en-GB" sz="500" dirty="0"/>
          </a:p>
          <a:p>
            <a:r>
              <a:rPr lang="en-GB" sz="2400" dirty="0"/>
              <a:t>Byzantines still claimed Roman legacy – </a:t>
            </a:r>
            <a:r>
              <a:rPr lang="en-GB" sz="2400" dirty="0" err="1"/>
              <a:t>Romaioi</a:t>
            </a:r>
            <a:r>
              <a:rPr lang="en-GB" sz="2400" dirty="0"/>
              <a:t> – in Arabic </a:t>
            </a:r>
            <a:r>
              <a:rPr lang="en-GB" sz="2400" dirty="0" err="1"/>
              <a:t>Rûm</a:t>
            </a:r>
            <a:r>
              <a:rPr lang="en-GB" sz="2400" dirty="0"/>
              <a:t>. </a:t>
            </a:r>
          </a:p>
          <a:p>
            <a:endParaRPr lang="en-GB" sz="500" dirty="0"/>
          </a:p>
          <a:p>
            <a:r>
              <a:rPr lang="en-GB" sz="2400" dirty="0"/>
              <a:t>The adjective </a:t>
            </a:r>
            <a:r>
              <a:rPr lang="en-GB" sz="2400" dirty="0" err="1"/>
              <a:t>byzantinus</a:t>
            </a:r>
            <a:r>
              <a:rPr lang="en-GB" sz="2400" dirty="0"/>
              <a:t> was developed in Renaissance period to distinguish this Empire.</a:t>
            </a:r>
          </a:p>
          <a:p>
            <a:endParaRPr lang="en-GB" sz="500" dirty="0"/>
          </a:p>
          <a:p>
            <a:r>
              <a:rPr lang="en-GB" sz="2400" dirty="0"/>
              <a:t>Byzantium – Eastern Roman Empire that was Hellenic in culture and language.</a:t>
            </a:r>
          </a:p>
          <a:p>
            <a:endParaRPr lang="en-GB" sz="500" dirty="0"/>
          </a:p>
          <a:p>
            <a:r>
              <a:rPr lang="en-GB" sz="2400" dirty="0"/>
              <a:t>Latin continues in use in some spheres down to the sixth century AD – e.g. Law (Theodosian and </a:t>
            </a:r>
            <a:r>
              <a:rPr lang="en-GB" sz="2400" dirty="0" err="1"/>
              <a:t>Justinianic</a:t>
            </a:r>
            <a:r>
              <a:rPr lang="en-GB" sz="2400" dirty="0"/>
              <a:t> Codes) – Latin script on coins – Roman offices and symbols.</a:t>
            </a:r>
          </a:p>
          <a:p>
            <a:endParaRPr lang="en-GB" sz="1400" dirty="0"/>
          </a:p>
        </p:txBody>
      </p:sp>
      <p:pic>
        <p:nvPicPr>
          <p:cNvPr id="4" name="Picture 3" descr="A close-up of the front and the back of a coin&#10;&#10;Description automatically generated">
            <a:extLst>
              <a:ext uri="{FF2B5EF4-FFF2-40B4-BE49-F238E27FC236}">
                <a16:creationId xmlns:a16="http://schemas.microsoft.com/office/drawing/2014/main" id="{EC81CCCE-7124-1318-2713-86D2115AC949}"/>
              </a:ext>
            </a:extLst>
          </p:cNvPr>
          <p:cNvPicPr>
            <a:picLocks noChangeAspect="1"/>
          </p:cNvPicPr>
          <p:nvPr/>
        </p:nvPicPr>
        <p:blipFill>
          <a:blip r:embed="rId2"/>
          <a:stretch>
            <a:fillRect/>
          </a:stretch>
        </p:blipFill>
        <p:spPr>
          <a:xfrm>
            <a:off x="8989652" y="846160"/>
            <a:ext cx="2519630" cy="5195111"/>
          </a:xfrm>
          <a:prstGeom prst="rect">
            <a:avLst/>
          </a:prstGeom>
        </p:spPr>
      </p:pic>
      <p:sp>
        <p:nvSpPr>
          <p:cNvPr id="5" name="Rectangle 4">
            <a:extLst>
              <a:ext uri="{FF2B5EF4-FFF2-40B4-BE49-F238E27FC236}">
                <a16:creationId xmlns:a16="http://schemas.microsoft.com/office/drawing/2014/main" id="{E79A1162-D267-DB9E-F18D-30531FEDC852}"/>
              </a:ext>
            </a:extLst>
          </p:cNvPr>
          <p:cNvSpPr/>
          <p:nvPr/>
        </p:nvSpPr>
        <p:spPr>
          <a:xfrm>
            <a:off x="7934170" y="6126470"/>
            <a:ext cx="4205504" cy="646331"/>
          </a:xfrm>
          <a:prstGeom prst="rect">
            <a:avLst/>
          </a:prstGeom>
          <a:solidFill>
            <a:srgbClr val="FFFFFF"/>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rPr>
              <a:t>Justinian I - </a:t>
            </a:r>
            <a:r>
              <a:rPr kumimoji="0" lang="en-GB" sz="1200" b="0" i="0" u="none" strike="noStrike" kern="0" cap="none" spc="0" normalizeH="0" baseline="0" noProof="0" dirty="0" err="1">
                <a:ln>
                  <a:noFill/>
                </a:ln>
                <a:solidFill>
                  <a:prstClr val="black"/>
                </a:solidFill>
                <a:effectLst/>
                <a:uLnTx/>
                <a:uFillTx/>
              </a:rPr>
              <a:t>Tremisis</a:t>
            </a:r>
            <a:r>
              <a:rPr kumimoji="0" lang="en-GB" sz="1200" b="0" i="0" u="none" strike="noStrike" kern="0" cap="none" spc="0" normalizeH="0" baseline="0" noProof="0" dirty="0">
                <a:ln>
                  <a:noFill/>
                </a:ln>
                <a:solidFill>
                  <a:prstClr val="black"/>
                </a:solidFill>
                <a:effectLst/>
                <a:uLnTx/>
                <a:uFillTx/>
              </a:rPr>
              <a:t> (third of a solidus). Roman mint. Struck circa 540-546 AD. Diademed, draped and cuirassed bust right / Victory advancing right, holding wreath and cross on globe.</a:t>
            </a:r>
          </a:p>
        </p:txBody>
      </p:sp>
    </p:spTree>
    <p:extLst>
      <p:ext uri="{BB962C8B-B14F-4D97-AF65-F5344CB8AC3E}">
        <p14:creationId xmlns:p14="http://schemas.microsoft.com/office/powerpoint/2010/main" val="85014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F73B88-1553-4C06-8201-12E034B671B1}"/>
              </a:ext>
            </a:extLst>
          </p:cNvPr>
          <p:cNvSpPr>
            <a:spLocks noGrp="1"/>
          </p:cNvSpPr>
          <p:nvPr>
            <p:ph type="title"/>
          </p:nvPr>
        </p:nvSpPr>
        <p:spPr>
          <a:xfrm>
            <a:off x="5232400" y="1367673"/>
            <a:ext cx="6124576" cy="2665509"/>
          </a:xfrm>
        </p:spPr>
        <p:txBody>
          <a:bodyPr vert="horz" lIns="91440" tIns="45720" rIns="91440" bIns="45720" rtlCol="0" anchor="b">
            <a:normAutofit/>
          </a:bodyPr>
          <a:lstStyle/>
          <a:p>
            <a:pPr algn="r"/>
            <a:r>
              <a:rPr lang="en-US" sz="7200" b="1">
                <a:solidFill>
                  <a:schemeClr val="bg1"/>
                </a:solidFill>
              </a:rPr>
              <a:t>The Late Fourth Century</a:t>
            </a:r>
          </a:p>
        </p:txBody>
      </p:sp>
      <p:pic>
        <p:nvPicPr>
          <p:cNvPr id="4" name="Picture 3">
            <a:extLst>
              <a:ext uri="{FF2B5EF4-FFF2-40B4-BE49-F238E27FC236}">
                <a16:creationId xmlns:a16="http://schemas.microsoft.com/office/drawing/2014/main" id="{7104DB8F-B0F2-6906-6E86-F399E34C2481}"/>
              </a:ext>
            </a:extLst>
          </p:cNvPr>
          <p:cNvPicPr>
            <a:picLocks noChangeAspect="1"/>
          </p:cNvPicPr>
          <p:nvPr/>
        </p:nvPicPr>
        <p:blipFill rotWithShape="1">
          <a:blip r:embed="rId2"/>
          <a:srcRect l="1683"/>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grpSp>
        <p:nvGrpSpPr>
          <p:cNvPr id="11" name="Group 10">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2" name="Freeform: Shape 11">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2574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ABFE404-8D65-4573-A3EF-6DF477936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F9996FA-745B-36FF-91C5-345454013031}"/>
              </a:ext>
            </a:extLst>
          </p:cNvPr>
          <p:cNvSpPr>
            <a:spLocks noGrp="1"/>
          </p:cNvSpPr>
          <p:nvPr>
            <p:ph type="title"/>
          </p:nvPr>
        </p:nvSpPr>
        <p:spPr>
          <a:xfrm>
            <a:off x="302005" y="4610244"/>
            <a:ext cx="4021448" cy="1714500"/>
          </a:xfrm>
        </p:spPr>
        <p:txBody>
          <a:bodyPr>
            <a:normAutofit/>
          </a:bodyPr>
          <a:lstStyle/>
          <a:p>
            <a:r>
              <a:rPr lang="en-GB" sz="2800" dirty="0"/>
              <a:t>Major events in the period</a:t>
            </a:r>
          </a:p>
        </p:txBody>
      </p:sp>
      <p:pic>
        <p:nvPicPr>
          <p:cNvPr id="4" name="Content Placeholder 5" descr="Map&#10;&#10;Description automatically generated">
            <a:extLst>
              <a:ext uri="{FF2B5EF4-FFF2-40B4-BE49-F238E27FC236}">
                <a16:creationId xmlns:a16="http://schemas.microsoft.com/office/drawing/2014/main" id="{809D1663-6D01-F18A-3125-28802B8546D1}"/>
              </a:ext>
            </a:extLst>
          </p:cNvPr>
          <p:cNvPicPr>
            <a:picLocks noChangeAspect="1"/>
          </p:cNvPicPr>
          <p:nvPr/>
        </p:nvPicPr>
        <p:blipFill rotWithShape="1">
          <a:blip r:embed="rId2"/>
          <a:srcRect l="2034" r="4837" b="5"/>
          <a:stretch/>
        </p:blipFill>
        <p:spPr>
          <a:xfrm>
            <a:off x="302005" y="161794"/>
            <a:ext cx="4087982" cy="4456243"/>
          </a:xfrm>
          <a:prstGeom prst="rect">
            <a:avLst/>
          </a:prstGeom>
        </p:spPr>
      </p:pic>
      <p:pic>
        <p:nvPicPr>
          <p:cNvPr id="5" name="Picture 2" descr="Territorial changes due to the treaty of 298 CE. Drawn by Maksymiuk. |  Download Scientific Diagram">
            <a:extLst>
              <a:ext uri="{FF2B5EF4-FFF2-40B4-BE49-F238E27FC236}">
                <a16:creationId xmlns:a16="http://schemas.microsoft.com/office/drawing/2014/main" id="{F3067326-7D6B-29A9-7BB1-CD72AC5C2D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3896"/>
          <a:stretch/>
        </p:blipFill>
        <p:spPr bwMode="auto">
          <a:xfrm>
            <a:off x="5063736" y="161794"/>
            <a:ext cx="6098961" cy="3633961"/>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Connector 11">
            <a:extLst>
              <a:ext uri="{FF2B5EF4-FFF2-40B4-BE49-F238E27FC236}">
                <a16:creationId xmlns:a16="http://schemas.microsoft.com/office/drawing/2014/main" id="{AF5191F1-A1C8-4AEE-8007-DF304E42B1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47363" y="4750763"/>
            <a:ext cx="0" cy="13716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39B6C2-6678-DE31-D395-2D93513E9B2D}"/>
              </a:ext>
            </a:extLst>
          </p:cNvPr>
          <p:cNvSpPr>
            <a:spLocks noGrp="1"/>
          </p:cNvSpPr>
          <p:nvPr>
            <p:ph idx="1"/>
          </p:nvPr>
        </p:nvSpPr>
        <p:spPr>
          <a:xfrm>
            <a:off x="4793018" y="3957550"/>
            <a:ext cx="7236794" cy="2900449"/>
          </a:xfrm>
        </p:spPr>
        <p:txBody>
          <a:bodyPr anchor="ctr">
            <a:normAutofit/>
          </a:bodyPr>
          <a:lstStyle/>
          <a:p>
            <a:r>
              <a:rPr lang="en-GB" sz="1800" dirty="0"/>
              <a:t>End of house of Constantine with death of Julian.</a:t>
            </a:r>
          </a:p>
          <a:p>
            <a:endParaRPr lang="en-GB" sz="200" dirty="0"/>
          </a:p>
          <a:p>
            <a:r>
              <a:rPr lang="en-GB" sz="1800" dirty="0"/>
              <a:t>Arrival of the Huns into western Eurasia, pressures on various eastern and central European tribes.</a:t>
            </a:r>
          </a:p>
          <a:p>
            <a:endParaRPr lang="en-GB" sz="200" dirty="0"/>
          </a:p>
          <a:p>
            <a:r>
              <a:rPr lang="en-GB" sz="1800" dirty="0"/>
              <a:t>Entrance of Goths into the Empire.</a:t>
            </a:r>
          </a:p>
          <a:p>
            <a:pPr lvl="1"/>
            <a:r>
              <a:rPr lang="en-GB" sz="1800" dirty="0"/>
              <a:t>Failure to assimilate or defeat various Gothic tribes.</a:t>
            </a:r>
          </a:p>
          <a:p>
            <a:pPr lvl="1"/>
            <a:endParaRPr lang="en-GB" sz="200" dirty="0"/>
          </a:p>
          <a:p>
            <a:r>
              <a:rPr lang="en-GB" sz="1800" dirty="0"/>
              <a:t>Nicene Creed re-established as the “orthodoxy”. </a:t>
            </a:r>
          </a:p>
          <a:p>
            <a:endParaRPr lang="en-GB" sz="700" dirty="0"/>
          </a:p>
        </p:txBody>
      </p:sp>
      <p:sp>
        <p:nvSpPr>
          <p:cNvPr id="6" name="Content Placeholder 2">
            <a:extLst>
              <a:ext uri="{FF2B5EF4-FFF2-40B4-BE49-F238E27FC236}">
                <a16:creationId xmlns:a16="http://schemas.microsoft.com/office/drawing/2014/main" id="{83FB2A7A-A379-BE93-5A59-E1158CFCB3F6}"/>
              </a:ext>
            </a:extLst>
          </p:cNvPr>
          <p:cNvSpPr txBox="1">
            <a:spLocks/>
          </p:cNvSpPr>
          <p:nvPr/>
        </p:nvSpPr>
        <p:spPr>
          <a:xfrm>
            <a:off x="90151" y="721218"/>
            <a:ext cx="4373183" cy="5975795"/>
          </a:xfrm>
          <a:prstGeom prst="rect">
            <a:avLst/>
          </a:prstGeom>
          <a:solidFill>
            <a:srgbClr val="FFFF66"/>
          </a:solidFill>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solidFill>
              </a:rPr>
              <a:t>Conflict among the army in Persia (Gallic camp of Julian and court of </a:t>
            </a:r>
            <a:r>
              <a:rPr lang="en-GB" dirty="0" err="1">
                <a:solidFill>
                  <a:schemeClr val="bg1"/>
                </a:solidFill>
              </a:rPr>
              <a:t>Constantius</a:t>
            </a:r>
            <a:r>
              <a:rPr lang="en-GB" dirty="0">
                <a:solidFill>
                  <a:schemeClr val="bg1"/>
                </a:solidFill>
              </a:rPr>
              <a:t>).</a:t>
            </a:r>
          </a:p>
          <a:p>
            <a:pPr lvl="1"/>
            <a:r>
              <a:rPr lang="en-GB" dirty="0">
                <a:solidFill>
                  <a:schemeClr val="bg1"/>
                </a:solidFill>
              </a:rPr>
              <a:t>Jovian selected as candidate and became emperor on June 27, AD 363.</a:t>
            </a:r>
          </a:p>
          <a:p>
            <a:pPr lvl="1"/>
            <a:endParaRPr lang="en-GB" sz="100" dirty="0">
              <a:solidFill>
                <a:schemeClr val="bg1"/>
              </a:solidFill>
            </a:endParaRPr>
          </a:p>
          <a:p>
            <a:r>
              <a:rPr lang="en-GB" dirty="0">
                <a:solidFill>
                  <a:schemeClr val="bg1"/>
                </a:solidFill>
              </a:rPr>
              <a:t>Peace treaty with Persians:</a:t>
            </a:r>
          </a:p>
          <a:p>
            <a:pPr lvl="1"/>
            <a:r>
              <a:rPr lang="en-GB" dirty="0">
                <a:solidFill>
                  <a:schemeClr val="bg1"/>
                </a:solidFill>
              </a:rPr>
              <a:t>30 year peace;</a:t>
            </a:r>
          </a:p>
          <a:p>
            <a:pPr lvl="1"/>
            <a:r>
              <a:rPr lang="en-GB" dirty="0">
                <a:solidFill>
                  <a:schemeClr val="bg1"/>
                </a:solidFill>
              </a:rPr>
              <a:t>Provinces of </a:t>
            </a:r>
            <a:r>
              <a:rPr lang="en-GB" dirty="0" err="1">
                <a:solidFill>
                  <a:schemeClr val="bg1"/>
                </a:solidFill>
              </a:rPr>
              <a:t>Arzanenem</a:t>
            </a:r>
            <a:r>
              <a:rPr lang="en-GB" dirty="0">
                <a:solidFill>
                  <a:schemeClr val="bg1"/>
                </a:solidFill>
              </a:rPr>
              <a:t> </a:t>
            </a:r>
            <a:r>
              <a:rPr lang="en-GB" dirty="0" err="1">
                <a:solidFill>
                  <a:schemeClr val="bg1"/>
                </a:solidFill>
              </a:rPr>
              <a:t>Zabdicene</a:t>
            </a:r>
            <a:r>
              <a:rPr lang="en-GB" dirty="0">
                <a:solidFill>
                  <a:schemeClr val="bg1"/>
                </a:solidFill>
              </a:rPr>
              <a:t> and </a:t>
            </a:r>
            <a:r>
              <a:rPr lang="en-GB" dirty="0" err="1">
                <a:solidFill>
                  <a:schemeClr val="bg1"/>
                </a:solidFill>
              </a:rPr>
              <a:t>Corduene</a:t>
            </a:r>
            <a:r>
              <a:rPr lang="en-GB" dirty="0">
                <a:solidFill>
                  <a:schemeClr val="bg1"/>
                </a:solidFill>
              </a:rPr>
              <a:t> surrendered;</a:t>
            </a:r>
          </a:p>
          <a:p>
            <a:pPr lvl="1"/>
            <a:r>
              <a:rPr lang="en-GB" dirty="0">
                <a:solidFill>
                  <a:schemeClr val="bg1"/>
                </a:solidFill>
              </a:rPr>
              <a:t>15 border fortresses surrendered, including Nisibis and </a:t>
            </a:r>
            <a:r>
              <a:rPr lang="en-GB" dirty="0" err="1">
                <a:solidFill>
                  <a:schemeClr val="bg1"/>
                </a:solidFill>
              </a:rPr>
              <a:t>Sangara</a:t>
            </a:r>
            <a:r>
              <a:rPr lang="en-GB" dirty="0">
                <a:solidFill>
                  <a:schemeClr val="bg1"/>
                </a:solidFill>
              </a:rPr>
              <a:t>;</a:t>
            </a:r>
          </a:p>
          <a:p>
            <a:pPr lvl="1"/>
            <a:r>
              <a:rPr lang="en-GB" dirty="0">
                <a:solidFill>
                  <a:schemeClr val="bg1"/>
                </a:solidFill>
              </a:rPr>
              <a:t>Promise not to assist Armenian king </a:t>
            </a:r>
            <a:r>
              <a:rPr lang="en-GB" dirty="0" err="1">
                <a:solidFill>
                  <a:schemeClr val="bg1"/>
                </a:solidFill>
              </a:rPr>
              <a:t>Arsak</a:t>
            </a:r>
            <a:r>
              <a:rPr lang="en-GB" dirty="0">
                <a:solidFill>
                  <a:schemeClr val="bg1"/>
                </a:solidFill>
              </a:rPr>
              <a:t> III against the Persians.</a:t>
            </a:r>
          </a:p>
          <a:p>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16977213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06BCC-B00B-7658-5621-CC9DBFC16695}"/>
              </a:ext>
            </a:extLst>
          </p:cNvPr>
          <p:cNvSpPr>
            <a:spLocks noGrp="1"/>
          </p:cNvSpPr>
          <p:nvPr>
            <p:ph type="title"/>
          </p:nvPr>
        </p:nvSpPr>
        <p:spPr>
          <a:xfrm>
            <a:off x="589560" y="856180"/>
            <a:ext cx="4997508" cy="1128068"/>
          </a:xfrm>
        </p:spPr>
        <p:txBody>
          <a:bodyPr anchor="ctr">
            <a:normAutofit/>
          </a:bodyPr>
          <a:lstStyle/>
          <a:p>
            <a:r>
              <a:rPr lang="en-GB" sz="3700" b="1" dirty="0"/>
              <a:t>Valentinian I and Valens</a:t>
            </a:r>
            <a:endParaRPr lang="en-GB" sz="3700" dirty="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FFB98D-CC94-B085-5359-BEE55860F98D}"/>
              </a:ext>
            </a:extLst>
          </p:cNvPr>
          <p:cNvSpPr>
            <a:spLocks noGrp="1"/>
          </p:cNvSpPr>
          <p:nvPr>
            <p:ph idx="1"/>
          </p:nvPr>
        </p:nvSpPr>
        <p:spPr>
          <a:xfrm>
            <a:off x="159341" y="2224322"/>
            <a:ext cx="5526468" cy="4633043"/>
          </a:xfrm>
        </p:spPr>
        <p:txBody>
          <a:bodyPr anchor="ctr">
            <a:normAutofit fontScale="92500"/>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Valentinian becomes emperor on death of Jovian, appoints his brother Valens as co-emperor (AD 364).</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Valentinian in the West, Valens in the East.</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Gratian also made emperor in AD 367.</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Greater use of imperial officials, rather than local tax collectors.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More “interference” in local affairs of cities.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Growing emphasis on payments to state in gold (as more inflation resistant).</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New gold mines being exploited (possibly in Caucasus). </a:t>
            </a:r>
          </a:p>
          <a:p>
            <a:endParaRPr lang="en-GB" sz="16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5F7B029-B749-22C2-FD46-39173625FC2C}"/>
              </a:ext>
            </a:extLst>
          </p:cNvPr>
          <p:cNvPicPr>
            <a:picLocks noChangeAspect="1"/>
          </p:cNvPicPr>
          <p:nvPr/>
        </p:nvPicPr>
        <p:blipFill rotWithShape="1">
          <a:blip r:embed="rId2"/>
          <a:srcRect t="3062" r="4" b="4"/>
          <a:stretch/>
        </p:blipFill>
        <p:spPr>
          <a:xfrm>
            <a:off x="5977788" y="799352"/>
            <a:ext cx="5425410" cy="5259296"/>
          </a:xfrm>
          <a:prstGeom prst="rect">
            <a:avLst/>
          </a:prstGeom>
        </p:spPr>
      </p:pic>
      <p:sp>
        <p:nvSpPr>
          <p:cNvPr id="5" name="Content Placeholder 4">
            <a:extLst>
              <a:ext uri="{FF2B5EF4-FFF2-40B4-BE49-F238E27FC236}">
                <a16:creationId xmlns:a16="http://schemas.microsoft.com/office/drawing/2014/main" id="{A3147AE5-2213-A3ED-672C-6D77888A465B}"/>
              </a:ext>
            </a:extLst>
          </p:cNvPr>
          <p:cNvSpPr txBox="1">
            <a:spLocks/>
          </p:cNvSpPr>
          <p:nvPr/>
        </p:nvSpPr>
        <p:spPr>
          <a:xfrm>
            <a:off x="246705" y="327170"/>
            <a:ext cx="11623718" cy="6291743"/>
          </a:xfrm>
          <a:prstGeom prst="rect">
            <a:avLst/>
          </a:prstGeom>
          <a:solidFill>
            <a:schemeClr val="accent6">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Conflict with </a:t>
            </a:r>
            <a:r>
              <a:rPr lang="en-GB" dirty="0" err="1"/>
              <a:t>Sarmatians</a:t>
            </a:r>
            <a:r>
              <a:rPr lang="en-GB" dirty="0"/>
              <a:t> and </a:t>
            </a:r>
            <a:r>
              <a:rPr lang="en-GB" dirty="0" err="1"/>
              <a:t>Quadi</a:t>
            </a:r>
            <a:r>
              <a:rPr lang="en-GB" dirty="0"/>
              <a:t>, </a:t>
            </a:r>
            <a:r>
              <a:rPr lang="en-GB" dirty="0" err="1"/>
              <a:t>Valentinian</a:t>
            </a:r>
            <a:r>
              <a:rPr lang="en-GB" dirty="0"/>
              <a:t> crosses the Danube in early AD 375.</a:t>
            </a:r>
          </a:p>
          <a:p>
            <a:endParaRPr lang="en-GB" sz="100" dirty="0"/>
          </a:p>
          <a:p>
            <a:pPr marL="0" indent="0">
              <a:buFont typeface="Arial" panose="020B0604020202020204" pitchFamily="34" charset="0"/>
              <a:buNone/>
            </a:pPr>
            <a:r>
              <a:rPr lang="en-GB" dirty="0"/>
              <a:t>“After this, envoys of the </a:t>
            </a:r>
            <a:r>
              <a:rPr lang="en-GB" dirty="0" err="1"/>
              <a:t>Quadi</a:t>
            </a:r>
            <a:r>
              <a:rPr lang="en-GB" dirty="0"/>
              <a:t> appeared, humbly begging for peace and forgetfulness of their past offences… they [the </a:t>
            </a:r>
            <a:r>
              <a:rPr lang="en-GB" dirty="0" err="1"/>
              <a:t>Quadi</a:t>
            </a:r>
            <a:r>
              <a:rPr lang="en-GB" dirty="0"/>
              <a:t> ambassadors] were admitted to the council-chamber... They declared that… the hostile acts had been committed by bands of foreign brigands dwelling near the river; and they added, and maintained that it was a valid excuse for their conduct, that the building of a barrier… At this the emperor burst into a mighty fit of wrath, and being particularly incensed during the first part of his reply, he railed at the whole nation in noisy and abusive language… Then he gradually calmed himself and seemed more inclined to mildness, when, as if struck by a bolt from the sky, he was seen to be speechless and suffocating, and his face was tinged with a fiery flush. On a sudden his blood was checked and the sweat of death broke out upon him... his body-servants rushed to him and led him into an inner chamber. ”  </a:t>
            </a:r>
            <a:r>
              <a:rPr lang="en-GB" b="1" dirty="0" err="1"/>
              <a:t>Ammianus</a:t>
            </a:r>
            <a:r>
              <a:rPr lang="en-GB" b="1" dirty="0"/>
              <a:t> </a:t>
            </a:r>
            <a:r>
              <a:rPr lang="en-GB" b="1" dirty="0" err="1"/>
              <a:t>Marcellinus</a:t>
            </a:r>
            <a:r>
              <a:rPr lang="en-GB" b="1" dirty="0"/>
              <a:t> </a:t>
            </a:r>
            <a:r>
              <a:rPr lang="en-GB" b="1" i="1" dirty="0"/>
              <a:t>Res Gestae </a:t>
            </a:r>
            <a:r>
              <a:rPr lang="en-GB" b="1" dirty="0"/>
              <a:t>30.6.1-3</a:t>
            </a:r>
            <a:r>
              <a:rPr lang="en-GB" dirty="0"/>
              <a:t>.</a:t>
            </a:r>
          </a:p>
        </p:txBody>
      </p:sp>
    </p:spTree>
    <p:extLst>
      <p:ext uri="{BB962C8B-B14F-4D97-AF65-F5344CB8AC3E}">
        <p14:creationId xmlns:p14="http://schemas.microsoft.com/office/powerpoint/2010/main" val="324090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ap&#10;&#10;Description automatically generated">
            <a:extLst>
              <a:ext uri="{FF2B5EF4-FFF2-40B4-BE49-F238E27FC236}">
                <a16:creationId xmlns:a16="http://schemas.microsoft.com/office/drawing/2014/main" id="{5B883522-9E11-8F83-7E73-6C9AD301C773}"/>
              </a:ext>
            </a:extLst>
          </p:cNvPr>
          <p:cNvPicPr>
            <a:picLocks noChangeAspect="1"/>
          </p:cNvPicPr>
          <p:nvPr/>
        </p:nvPicPr>
        <p:blipFill rotWithShape="1">
          <a:blip r:embed="rId2"/>
          <a:srcRect t="4710" b="3826"/>
          <a:stretch/>
        </p:blipFill>
        <p:spPr>
          <a:xfrm>
            <a:off x="-1" y="10"/>
            <a:ext cx="12192000" cy="6857990"/>
          </a:xfrm>
          <a:prstGeom prst="rect">
            <a:avLst/>
          </a:prstGeom>
        </p:spPr>
      </p:pic>
      <p:sp>
        <p:nvSpPr>
          <p:cNvPr id="24"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EC599C1-14C2-1689-1E96-D67F97BF86E0}"/>
              </a:ext>
            </a:extLst>
          </p:cNvPr>
          <p:cNvSpPr>
            <a:spLocks noGrp="1"/>
          </p:cNvSpPr>
          <p:nvPr>
            <p:ph type="title"/>
          </p:nvPr>
        </p:nvSpPr>
        <p:spPr>
          <a:xfrm>
            <a:off x="709448" y="1913950"/>
            <a:ext cx="4204137" cy="1342754"/>
          </a:xfrm>
        </p:spPr>
        <p:txBody>
          <a:bodyPr>
            <a:normAutofit/>
          </a:bodyPr>
          <a:lstStyle/>
          <a:p>
            <a:pPr algn="ctr"/>
            <a:r>
              <a:rPr lang="en-GB" sz="3600" b="1"/>
              <a:t>Goths across the Danube</a:t>
            </a:r>
          </a:p>
        </p:txBody>
      </p:sp>
      <p:cxnSp>
        <p:nvCxnSpPr>
          <p:cNvPr id="36" name="Straight Connector 25">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4EFC14-FFCE-3581-FF40-F94161155D58}"/>
              </a:ext>
            </a:extLst>
          </p:cNvPr>
          <p:cNvSpPr>
            <a:spLocks noGrp="1"/>
          </p:cNvSpPr>
          <p:nvPr>
            <p:ph idx="1"/>
          </p:nvPr>
        </p:nvSpPr>
        <p:spPr>
          <a:xfrm>
            <a:off x="209726" y="3520861"/>
            <a:ext cx="5394120" cy="3151007"/>
          </a:xfrm>
        </p:spPr>
        <p:txBody>
          <a:bodyPr anchor="ctr">
            <a:normAutofit fontScale="92500"/>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Calibri" panose="020F0502020204030204"/>
                <a:ea typeface="+mn-ea"/>
                <a:cs typeface="+mn-cs"/>
              </a:rPr>
              <a:t>Agreements in AD 376 to admit various Gothic peoples across the Danube.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Calibri" panose="020F0502020204030204"/>
                <a:ea typeface="+mn-ea"/>
                <a:cs typeface="+mn-cs"/>
              </a:rPr>
              <a:t>Precedents of settling “barbarians” as </a:t>
            </a:r>
            <a:r>
              <a:rPr kumimoji="0" lang="en-GB" sz="1600" b="0" i="1" u="none" strike="noStrike" kern="1200" cap="none" spc="0" normalizeH="0" baseline="0" noProof="0" dirty="0" err="1">
                <a:ln>
                  <a:noFill/>
                </a:ln>
                <a:effectLst/>
                <a:uLnTx/>
                <a:uFillTx/>
                <a:latin typeface="Calibri" panose="020F0502020204030204"/>
                <a:ea typeface="+mn-ea"/>
                <a:cs typeface="+mn-cs"/>
              </a:rPr>
              <a:t>coloni</a:t>
            </a:r>
            <a:r>
              <a:rPr kumimoji="0" lang="en-GB" sz="1600" b="0" i="0" u="none" strike="noStrike" kern="1200" cap="none" spc="0" normalizeH="0" baseline="0" noProof="0" dirty="0">
                <a:ln>
                  <a:noFill/>
                </a:ln>
                <a:effectLst/>
                <a:uLnTx/>
                <a:uFillTx/>
                <a:latin typeface="Calibri" panose="020F0502020204030204"/>
                <a:ea typeface="+mn-ea"/>
                <a:cs typeface="+mn-cs"/>
              </a:rPr>
              <a:t> and recruits.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err="1">
                <a:ln>
                  <a:noFill/>
                </a:ln>
                <a:effectLst/>
                <a:uLnTx/>
                <a:uFillTx/>
                <a:latin typeface="Calibri" panose="020F0502020204030204"/>
                <a:ea typeface="+mn-ea"/>
                <a:cs typeface="+mn-cs"/>
              </a:rPr>
              <a:t>Tervingi</a:t>
            </a:r>
            <a:r>
              <a:rPr kumimoji="0" lang="en-GB" sz="1600" b="0" i="0" u="none" strike="noStrike" kern="1200" cap="none" spc="0" normalizeH="0" baseline="0" noProof="0" dirty="0">
                <a:ln>
                  <a:noFill/>
                </a:ln>
                <a:effectLst/>
                <a:uLnTx/>
                <a:uFillTx/>
                <a:latin typeface="Calibri" panose="020F0502020204030204"/>
                <a:ea typeface="+mn-ea"/>
                <a:cs typeface="+mn-cs"/>
              </a:rPr>
              <a:t> and </a:t>
            </a:r>
            <a:r>
              <a:rPr kumimoji="0" lang="en-GB" sz="1600" b="0" i="0" u="none" strike="noStrike" kern="1200" cap="none" spc="0" normalizeH="0" baseline="0" noProof="0" dirty="0" err="1">
                <a:ln>
                  <a:noFill/>
                </a:ln>
                <a:effectLst/>
                <a:uLnTx/>
                <a:uFillTx/>
                <a:latin typeface="Calibri" panose="020F0502020204030204"/>
                <a:ea typeface="+mn-ea"/>
                <a:cs typeface="+mn-cs"/>
              </a:rPr>
              <a:t>Greuthingi</a:t>
            </a:r>
            <a:r>
              <a:rPr kumimoji="0" lang="en-GB" sz="1600" b="0" i="0" u="none" strike="noStrike" kern="1200" cap="none" spc="0" normalizeH="0" baseline="0" noProof="0" dirty="0">
                <a:ln>
                  <a:noFill/>
                </a:ln>
                <a:effectLst/>
                <a:uLnTx/>
                <a:uFillTx/>
                <a:latin typeface="Calibri" panose="020F0502020204030204"/>
                <a:ea typeface="+mn-ea"/>
                <a:cs typeface="+mn-cs"/>
              </a:rPr>
              <a:t> to cross the Danube into Roman territory. Due to Hunnic pressure (</a:t>
            </a:r>
            <a:r>
              <a:rPr kumimoji="0" lang="en-GB" sz="1600" b="0" i="0" u="none" strike="noStrike" kern="1200" cap="none" spc="0" normalizeH="0" baseline="0" noProof="0" dirty="0" err="1">
                <a:ln>
                  <a:noFill/>
                </a:ln>
                <a:effectLst/>
                <a:uLnTx/>
                <a:uFillTx/>
                <a:latin typeface="Calibri" panose="020F0502020204030204"/>
                <a:ea typeface="+mn-ea"/>
                <a:cs typeface="+mn-cs"/>
              </a:rPr>
              <a:t>Amm</a:t>
            </a:r>
            <a:r>
              <a:rPr kumimoji="0" lang="en-GB" sz="1600" b="0" i="0" u="none" strike="noStrike" kern="1200" cap="none" spc="0" normalizeH="0" baseline="0" noProof="0" dirty="0">
                <a:ln>
                  <a:noFill/>
                </a:ln>
                <a:effectLst/>
                <a:uLnTx/>
                <a:uFillTx/>
                <a:latin typeface="Calibri" panose="020F0502020204030204"/>
                <a:ea typeface="+mn-ea"/>
                <a:cs typeface="+mn-cs"/>
              </a:rPr>
              <a:t>. Marc.).</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2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1600" dirty="0">
                <a:latin typeface="Calibri" panose="020F0502020204030204"/>
              </a:rPr>
              <a:t>M</a:t>
            </a:r>
            <a:r>
              <a:rPr kumimoji="0" lang="en-GB" sz="1600" b="0" i="0" u="none" strike="noStrike" kern="1200" cap="none" spc="0" normalizeH="0" baseline="0" noProof="0" dirty="0" err="1">
                <a:ln>
                  <a:noFill/>
                </a:ln>
                <a:effectLst/>
                <a:uLnTx/>
                <a:uFillTx/>
                <a:latin typeface="Calibri" panose="020F0502020204030204"/>
                <a:ea typeface="+mn-ea"/>
                <a:cs typeface="+mn-cs"/>
              </a:rPr>
              <a:t>ismanagement</a:t>
            </a:r>
            <a:r>
              <a:rPr kumimoji="0" lang="en-GB" sz="1600" b="0" i="0" u="none" strike="noStrike" kern="1200" cap="none" spc="0" normalizeH="0" baseline="0" noProof="0" dirty="0">
                <a:ln>
                  <a:noFill/>
                </a:ln>
                <a:effectLst/>
                <a:uLnTx/>
                <a:uFillTx/>
                <a:latin typeface="Calibri" panose="020F0502020204030204"/>
                <a:ea typeface="+mn-ea"/>
                <a:cs typeface="+mn-cs"/>
              </a:rPr>
              <a:t> of suppling the refugee Goths; armed interventions required in AD 376 and 377, breaking out into a war in AD 378.</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Calibri" panose="020F0502020204030204"/>
                <a:ea typeface="+mn-ea"/>
                <a:cs typeface="+mn-cs"/>
              </a:rPr>
              <a:t>Request for troops from the West.</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Calibri" panose="020F0502020204030204"/>
                <a:ea typeface="+mn-ea"/>
                <a:cs typeface="+mn-cs"/>
              </a:rPr>
              <a:t>Valens in August makes the decision not to wait for Gratian’s army, not knowing how far away they were.</a:t>
            </a:r>
          </a:p>
          <a:p>
            <a:endParaRPr lang="en-GB" sz="900" dirty="0"/>
          </a:p>
        </p:txBody>
      </p:sp>
    </p:spTree>
    <p:extLst>
      <p:ext uri="{BB962C8B-B14F-4D97-AF65-F5344CB8AC3E}">
        <p14:creationId xmlns:p14="http://schemas.microsoft.com/office/powerpoint/2010/main" val="2438003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EC306E-576D-9B85-FAA2-FFDDBB5F7A0B}"/>
              </a:ext>
            </a:extLst>
          </p:cNvPr>
          <p:cNvSpPr>
            <a:spLocks noGrp="1"/>
          </p:cNvSpPr>
          <p:nvPr>
            <p:ph type="title"/>
          </p:nvPr>
        </p:nvSpPr>
        <p:spPr>
          <a:xfrm>
            <a:off x="572493" y="238539"/>
            <a:ext cx="11018520" cy="1434415"/>
          </a:xfrm>
        </p:spPr>
        <p:txBody>
          <a:bodyPr anchor="b">
            <a:normAutofit/>
          </a:bodyPr>
          <a:lstStyle/>
          <a:p>
            <a:r>
              <a:rPr lang="en-GB" sz="5400" b="1"/>
              <a:t>Battle of Adrianople (AD 378)</a:t>
            </a:r>
            <a:endParaRPr lang="en-GB" sz="5400"/>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931F54-6C21-ED5C-1CCA-A0D722535022}"/>
              </a:ext>
            </a:extLst>
          </p:cNvPr>
          <p:cNvSpPr>
            <a:spLocks noGrp="1"/>
          </p:cNvSpPr>
          <p:nvPr>
            <p:ph idx="1"/>
          </p:nvPr>
        </p:nvSpPr>
        <p:spPr>
          <a:xfrm>
            <a:off x="234892" y="2071315"/>
            <a:ext cx="7256477" cy="4681823"/>
          </a:xfrm>
        </p:spPr>
        <p:txBody>
          <a:bodyPr anchor="t">
            <a:normAutofit/>
          </a:bodyPr>
          <a:lstStyle/>
          <a:p>
            <a:r>
              <a:rPr lang="en-GB" sz="2000" dirty="0"/>
              <a:t>Some Roman forces drawn into combat by skirmishing (while negotiations were being attempted).</a:t>
            </a:r>
          </a:p>
          <a:p>
            <a:endParaRPr lang="en-GB" sz="100" dirty="0"/>
          </a:p>
          <a:p>
            <a:r>
              <a:rPr lang="en-GB" sz="2000" dirty="0"/>
              <a:t>Left flank advances on Gothic waggons. Scouts had missed some Gothic cavalry coming being left flank. </a:t>
            </a:r>
          </a:p>
          <a:p>
            <a:pPr marL="0" indent="0">
              <a:buNone/>
            </a:pPr>
            <a:endParaRPr lang="en-GB" sz="100" dirty="0"/>
          </a:p>
          <a:p>
            <a:r>
              <a:rPr lang="en-GB" sz="2000" dirty="0"/>
              <a:t>In confusion Valens took refuge in a farm house, but this is set alight.</a:t>
            </a:r>
          </a:p>
          <a:p>
            <a:endParaRPr lang="en-GB" sz="100" dirty="0"/>
          </a:p>
          <a:p>
            <a:r>
              <a:rPr lang="en-GB" sz="2000" dirty="0"/>
              <a:t>“Certain it is that barely a third part of our army escaped.” – Ammianus Marcellinus 31.13.18.</a:t>
            </a:r>
          </a:p>
          <a:p>
            <a:endParaRPr lang="en-GB" sz="100" dirty="0"/>
          </a:p>
          <a:p>
            <a:pPr marL="0" indent="0">
              <a:buNone/>
            </a:pPr>
            <a:r>
              <a:rPr lang="en-GB" sz="2000" dirty="0"/>
              <a:t>Mixture of mishaps and errors:</a:t>
            </a:r>
          </a:p>
          <a:p>
            <a:pPr lvl="1"/>
            <a:r>
              <a:rPr lang="en-GB" sz="2000" dirty="0"/>
              <a:t>Failure to wait for Gratian</a:t>
            </a:r>
          </a:p>
          <a:p>
            <a:pPr lvl="1"/>
            <a:r>
              <a:rPr lang="en-GB" sz="2000" dirty="0"/>
              <a:t>Unexpected arrival of Gothic cavalry</a:t>
            </a:r>
          </a:p>
          <a:p>
            <a:pPr lvl="1"/>
            <a:r>
              <a:rPr lang="en-GB" sz="2000" dirty="0"/>
              <a:t>Overly early commitment of reserves.</a:t>
            </a:r>
          </a:p>
          <a:p>
            <a:endParaRPr lang="en-GB" sz="1200" dirty="0"/>
          </a:p>
          <a:p>
            <a:endParaRPr lang="en-GB" sz="1200" dirty="0"/>
          </a:p>
          <a:p>
            <a:endParaRPr lang="en-GB" sz="1200" dirty="0"/>
          </a:p>
        </p:txBody>
      </p:sp>
      <p:pic>
        <p:nvPicPr>
          <p:cNvPr id="4" name="Picture 3" descr="Diagram&#10;&#10;Description automatically generated">
            <a:extLst>
              <a:ext uri="{FF2B5EF4-FFF2-40B4-BE49-F238E27FC236}">
                <a16:creationId xmlns:a16="http://schemas.microsoft.com/office/drawing/2014/main" id="{8EF581DD-C321-F11A-ECE6-E2DD98401952}"/>
              </a:ext>
            </a:extLst>
          </p:cNvPr>
          <p:cNvPicPr>
            <a:picLocks noChangeAspect="1"/>
          </p:cNvPicPr>
          <p:nvPr/>
        </p:nvPicPr>
        <p:blipFill rotWithShape="1">
          <a:blip r:embed="rId2"/>
          <a:srcRect l="2408" r="14377" b="3"/>
          <a:stretch/>
        </p:blipFill>
        <p:spPr>
          <a:xfrm>
            <a:off x="7675658" y="2093976"/>
            <a:ext cx="3941064" cy="4096512"/>
          </a:xfrm>
          <a:prstGeom prst="rect">
            <a:avLst/>
          </a:prstGeom>
        </p:spPr>
      </p:pic>
    </p:spTree>
    <p:extLst>
      <p:ext uri="{BB962C8B-B14F-4D97-AF65-F5344CB8AC3E}">
        <p14:creationId xmlns:p14="http://schemas.microsoft.com/office/powerpoint/2010/main" val="2178196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D36C1-45E7-4FE6-06CC-50DEB1F5155E}"/>
              </a:ext>
            </a:extLst>
          </p:cNvPr>
          <p:cNvSpPr>
            <a:spLocks noGrp="1"/>
          </p:cNvSpPr>
          <p:nvPr>
            <p:ph type="title"/>
          </p:nvPr>
        </p:nvSpPr>
        <p:spPr>
          <a:xfrm>
            <a:off x="218114" y="190929"/>
            <a:ext cx="6602135" cy="1325563"/>
          </a:xfrm>
        </p:spPr>
        <p:txBody>
          <a:bodyPr>
            <a:normAutofit/>
          </a:bodyPr>
          <a:lstStyle/>
          <a:p>
            <a:r>
              <a:rPr lang="en-GB" b="1" dirty="0"/>
              <a:t>The aftermath of Adrianople</a:t>
            </a:r>
            <a:endParaRPr lang="en-GB" dirty="0"/>
          </a:p>
        </p:txBody>
      </p:sp>
      <p:sp>
        <p:nvSpPr>
          <p:cNvPr id="3" name="Content Placeholder 2">
            <a:extLst>
              <a:ext uri="{FF2B5EF4-FFF2-40B4-BE49-F238E27FC236}">
                <a16:creationId xmlns:a16="http://schemas.microsoft.com/office/drawing/2014/main" id="{B513767A-69DE-45BF-927A-1A42CC7CB8BD}"/>
              </a:ext>
            </a:extLst>
          </p:cNvPr>
          <p:cNvSpPr>
            <a:spLocks noGrp="1"/>
          </p:cNvSpPr>
          <p:nvPr>
            <p:ph idx="1"/>
          </p:nvPr>
        </p:nvSpPr>
        <p:spPr>
          <a:xfrm>
            <a:off x="134224" y="1375795"/>
            <a:ext cx="6300132" cy="5394122"/>
          </a:xfrm>
        </p:spPr>
        <p:txBody>
          <a:bodyPr anchor="t">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Half a decade’s near constant warfare in Thrace ended when Theodosius made peace with Goths in AD 382.</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Goths settled on the land with favourable terms.</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Granted status of </a:t>
            </a:r>
            <a:r>
              <a:rPr kumimoji="0" lang="en-GB" b="0" i="1" u="none" strike="noStrike" kern="1200" cap="none" spc="0" normalizeH="0" baseline="0" noProof="0" dirty="0">
                <a:ln>
                  <a:noFill/>
                </a:ln>
                <a:effectLst/>
                <a:uLnTx/>
                <a:uFillTx/>
                <a:latin typeface="Calibri" panose="020F0502020204030204"/>
                <a:ea typeface="+mn-ea"/>
                <a:cs typeface="+mn-cs"/>
              </a:rPr>
              <a:t>foederati</a:t>
            </a:r>
            <a:r>
              <a:rPr kumimoji="0" lang="en-GB" b="0" i="0" u="none" strike="noStrike" kern="1200" cap="none" spc="0" normalizeH="0" baseline="0" noProof="0" dirty="0">
                <a:ln>
                  <a:noFill/>
                </a:ln>
                <a:effectLst/>
                <a:uLnTx/>
                <a:uFillTx/>
                <a:latin typeface="Calibri" panose="020F0502020204030204"/>
                <a:ea typeface="+mn-ea"/>
                <a:cs typeface="+mn-cs"/>
              </a:rPr>
              <a:t>, with notional military assistance and recruitment when called upon.</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Scythia, Moesia and perhaps Macedonia were “administered” by the Goths. They remained together rather than dispersed throughout the Empire.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Themistius’ oration to Theodosius (January 1, AD 383).</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“…would it have been better to fill Thrace with corpses or farmers… To progress through a wilderness or cultivated land…” (16.211).</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Barbarian warrior turned farmer a standard panegyric trope. Likely the peace would have been seen as humiliating to the Romans. </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7F77793-5ADD-3EEB-B760-4738F25C398D}"/>
              </a:ext>
            </a:extLst>
          </p:cNvPr>
          <p:cNvPicPr>
            <a:picLocks noChangeAspect="1"/>
          </p:cNvPicPr>
          <p:nvPr/>
        </p:nvPicPr>
        <p:blipFill rotWithShape="1">
          <a:blip r:embed="rId2"/>
          <a:srcRect t="10583" b="1868"/>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92547301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14">
            <a:extLst>
              <a:ext uri="{FF2B5EF4-FFF2-40B4-BE49-F238E27FC236}">
                <a16:creationId xmlns:a16="http://schemas.microsoft.com/office/drawing/2014/main" id="{2B35F886-1102-4486-830A-34F41439CE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7DEFD1BC-7AD4-41EC-8E11-4E5E8AC541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B0E5C8B-3874-4B3C-BAD4-9EFE85FEA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7DA6224-9378-452F-A53A-DD0BF19724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DE869DF-C006-49F7-B9FF-0317F64E9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FD200C16-6204-4580-AB37-7E94176D0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F0DE7603-6DD0-4DB6-88FC-5402B9D4A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5" descr="A sculpture of a group of people&#10;&#10;Description automatically generated with low confidence">
            <a:extLst>
              <a:ext uri="{FF2B5EF4-FFF2-40B4-BE49-F238E27FC236}">
                <a16:creationId xmlns:a16="http://schemas.microsoft.com/office/drawing/2014/main" id="{3D5DBC77-A996-4B1D-6BD2-66BB3DB46C14}"/>
              </a:ext>
            </a:extLst>
          </p:cNvPr>
          <p:cNvPicPr>
            <a:picLocks noChangeAspect="1"/>
          </p:cNvPicPr>
          <p:nvPr/>
        </p:nvPicPr>
        <p:blipFill rotWithShape="1">
          <a:blip r:embed="rId2"/>
          <a:srcRect r="-2" b="2772"/>
          <a:stretch/>
        </p:blipFill>
        <p:spPr>
          <a:xfrm>
            <a:off x="603504" y="417317"/>
            <a:ext cx="3549663" cy="3157838"/>
          </a:xfrm>
          <a:prstGeom prst="rect">
            <a:avLst/>
          </a:prstGeom>
        </p:spPr>
      </p:pic>
      <p:grpSp>
        <p:nvGrpSpPr>
          <p:cNvPr id="23" name="Group 22">
            <a:extLst>
              <a:ext uri="{FF2B5EF4-FFF2-40B4-BE49-F238E27FC236}">
                <a16:creationId xmlns:a16="http://schemas.microsoft.com/office/drawing/2014/main" id="{975C268C-D419-4123-9FAD-0E2B7F9EE7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584794"/>
            <a:ext cx="304800" cy="429768"/>
            <a:chOff x="215328" y="-46937"/>
            <a:chExt cx="304800" cy="2773841"/>
          </a:xfrm>
        </p:grpSpPr>
        <p:cxnSp>
          <p:nvCxnSpPr>
            <p:cNvPr id="24" name="Straight Connector 23">
              <a:extLst>
                <a:ext uri="{FF2B5EF4-FFF2-40B4-BE49-F238E27FC236}">
                  <a16:creationId xmlns:a16="http://schemas.microsoft.com/office/drawing/2014/main" id="{3A7E309C-A3BD-432E-8CB5-F0B6425281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F1F621C-4533-4835-ADE2-372F2763A0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EFC8245-5168-4DAF-930D-09A7BDDA6C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192ED34-5046-4043-AEF8-2DF7C4806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6" name="Picture 5" descr="Painting of a group of people&#10;&#10;Description automatically generated with low confidence">
            <a:extLst>
              <a:ext uri="{FF2B5EF4-FFF2-40B4-BE49-F238E27FC236}">
                <a16:creationId xmlns:a16="http://schemas.microsoft.com/office/drawing/2014/main" id="{07FE99D4-60AF-15E7-0F75-AB96D421FE06}"/>
              </a:ext>
            </a:extLst>
          </p:cNvPr>
          <p:cNvPicPr>
            <a:picLocks noChangeAspect="1"/>
          </p:cNvPicPr>
          <p:nvPr/>
        </p:nvPicPr>
        <p:blipFill rotWithShape="1">
          <a:blip r:embed="rId3"/>
          <a:srcRect r="-1" b="13346"/>
          <a:stretch/>
        </p:blipFill>
        <p:spPr>
          <a:xfrm>
            <a:off x="4280448" y="406043"/>
            <a:ext cx="3549663" cy="3162873"/>
          </a:xfrm>
          <a:prstGeom prst="rect">
            <a:avLst/>
          </a:prstGeom>
        </p:spPr>
      </p:pic>
      <p:sp>
        <p:nvSpPr>
          <p:cNvPr id="29" name="Rectangle 28">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2" name="Straight Connector 31">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descr="A large brick building&#10;&#10;Description automatically generated with low confidence">
            <a:extLst>
              <a:ext uri="{FF2B5EF4-FFF2-40B4-BE49-F238E27FC236}">
                <a16:creationId xmlns:a16="http://schemas.microsoft.com/office/drawing/2014/main" id="{E934D825-6D07-FD24-32B1-1A2FC9A6AC46}"/>
              </a:ext>
            </a:extLst>
          </p:cNvPr>
          <p:cNvPicPr>
            <a:picLocks noChangeAspect="1"/>
          </p:cNvPicPr>
          <p:nvPr/>
        </p:nvPicPr>
        <p:blipFill rotWithShape="1">
          <a:blip r:embed="rId4"/>
          <a:srcRect l="24358" r="3" b="3"/>
          <a:stretch/>
        </p:blipFill>
        <p:spPr>
          <a:xfrm>
            <a:off x="7949294" y="406043"/>
            <a:ext cx="3549663" cy="3162873"/>
          </a:xfrm>
          <a:prstGeom prst="rect">
            <a:avLst/>
          </a:prstGeom>
        </p:spPr>
      </p:pic>
      <p:sp>
        <p:nvSpPr>
          <p:cNvPr id="37" name="Rectangle 36">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0" name="Straight Connector 39">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CB35495-473D-8160-676C-9448E6542EEF}"/>
              </a:ext>
            </a:extLst>
          </p:cNvPr>
          <p:cNvSpPr>
            <a:spLocks noGrp="1"/>
          </p:cNvSpPr>
          <p:nvPr>
            <p:ph type="title"/>
          </p:nvPr>
        </p:nvSpPr>
        <p:spPr>
          <a:xfrm>
            <a:off x="132811" y="4895458"/>
            <a:ext cx="4550664" cy="1876219"/>
          </a:xfrm>
          <a:noFill/>
        </p:spPr>
        <p:txBody>
          <a:bodyPr anchor="t">
            <a:normAutofit/>
          </a:bodyPr>
          <a:lstStyle/>
          <a:p>
            <a:r>
              <a:rPr lang="en-GB" sz="4800" b="1" dirty="0">
                <a:solidFill>
                  <a:schemeClr val="bg1"/>
                </a:solidFill>
              </a:rPr>
              <a:t>Bishop Ambrose of Milan</a:t>
            </a:r>
          </a:p>
        </p:txBody>
      </p:sp>
      <p:sp>
        <p:nvSpPr>
          <p:cNvPr id="3" name="Content Placeholder 2">
            <a:extLst>
              <a:ext uri="{FF2B5EF4-FFF2-40B4-BE49-F238E27FC236}">
                <a16:creationId xmlns:a16="http://schemas.microsoft.com/office/drawing/2014/main" id="{6A43A297-7215-607D-0486-D4B27704A459}"/>
              </a:ext>
            </a:extLst>
          </p:cNvPr>
          <p:cNvSpPr>
            <a:spLocks noGrp="1"/>
          </p:cNvSpPr>
          <p:nvPr>
            <p:ph idx="1"/>
          </p:nvPr>
        </p:nvSpPr>
        <p:spPr>
          <a:xfrm>
            <a:off x="4555223" y="3751916"/>
            <a:ext cx="7474588" cy="3072451"/>
          </a:xfrm>
          <a:noFill/>
        </p:spPr>
        <p:txBody>
          <a:bodyPr anchor="t">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chemeClr val="bg1"/>
                </a:solidFill>
                <a:effectLst/>
                <a:uLnTx/>
                <a:uFillTx/>
                <a:latin typeface="Calibri" panose="020F0502020204030204"/>
                <a:ea typeface="+mn-ea"/>
                <a:cs typeface="+mn-cs"/>
              </a:rPr>
              <a:t>From a prominent aristocratic background (his father had been one of </a:t>
            </a:r>
            <a:r>
              <a:rPr kumimoji="0" lang="en-GB" sz="2000" b="0" i="0" u="none" strike="noStrike" kern="1200" cap="none" spc="0" normalizeH="0" baseline="0" noProof="0" dirty="0" err="1">
                <a:ln>
                  <a:noFill/>
                </a:ln>
                <a:solidFill>
                  <a:schemeClr val="bg1"/>
                </a:solidFill>
                <a:effectLst/>
                <a:uLnTx/>
                <a:uFillTx/>
                <a:latin typeface="Calibri" panose="020F0502020204030204"/>
                <a:ea typeface="+mn-ea"/>
                <a:cs typeface="+mn-cs"/>
              </a:rPr>
              <a:t>Constans</a:t>
            </a:r>
            <a:r>
              <a:rPr kumimoji="0" lang="en-GB" sz="2000" b="0" i="0" u="none" strike="noStrike" kern="1200" cap="none" spc="0" normalizeH="0" baseline="0" noProof="0" dirty="0">
                <a:ln>
                  <a:noFill/>
                </a:ln>
                <a:solidFill>
                  <a:schemeClr val="bg1"/>
                </a:solidFill>
                <a:effectLst/>
                <a:uLnTx/>
                <a:uFillTx/>
                <a:latin typeface="Calibri" panose="020F0502020204030204"/>
                <a:ea typeface="+mn-ea"/>
                <a:cs typeface="+mn-cs"/>
              </a:rPr>
              <a:t> praetorian prefects in Gaul), had been appointed during reign of Valentinian I.</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chemeClr val="bg1"/>
                </a:solidFill>
                <a:effectLst/>
                <a:uLnTx/>
                <a:uFillTx/>
                <a:latin typeface="Calibri" panose="020F0502020204030204"/>
                <a:ea typeface="+mn-ea"/>
                <a:cs typeface="+mn-cs"/>
              </a:rPr>
              <a:t>Ferocious advocate of the Nicene creed.</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solidFill>
                <a:schemeClr val="bg1"/>
              </a:solidFill>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chemeClr val="bg1"/>
                </a:solidFill>
                <a:effectLst/>
                <a:uLnTx/>
                <a:uFillTx/>
                <a:latin typeface="Calibri" panose="020F0502020204030204"/>
                <a:ea typeface="+mn-ea"/>
                <a:cs typeface="+mn-cs"/>
              </a:rPr>
              <a:t>Theodosius has to seek penance for actions of Imperial troops at Thessalonica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solidFill>
                <a:schemeClr val="bg1"/>
              </a:solidFill>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chemeClr val="bg1"/>
                </a:solidFill>
                <a:effectLst/>
                <a:uLnTx/>
                <a:uFillTx/>
                <a:latin typeface="Calibri" panose="020F0502020204030204"/>
                <a:ea typeface="+mn-ea"/>
                <a:cs typeface="+mn-cs"/>
              </a:rPr>
              <a:t>Advocates against Symmachus’ request to restore the statute of Victory to the Senate House in Rome. </a:t>
            </a:r>
          </a:p>
          <a:p>
            <a:endParaRPr lang="en-GB" sz="1300" dirty="0">
              <a:solidFill>
                <a:schemeClr val="bg1"/>
              </a:solidFill>
            </a:endParaRPr>
          </a:p>
        </p:txBody>
      </p:sp>
      <p:sp>
        <p:nvSpPr>
          <p:cNvPr id="7" name="Rectangle 6">
            <a:extLst>
              <a:ext uri="{FF2B5EF4-FFF2-40B4-BE49-F238E27FC236}">
                <a16:creationId xmlns:a16="http://schemas.microsoft.com/office/drawing/2014/main" id="{D2AD1CBC-40C5-405F-10AF-DCB94F460194}"/>
              </a:ext>
            </a:extLst>
          </p:cNvPr>
          <p:cNvSpPr/>
          <p:nvPr/>
        </p:nvSpPr>
        <p:spPr>
          <a:xfrm>
            <a:off x="406487" y="3558430"/>
            <a:ext cx="3836390" cy="1077218"/>
          </a:xfrm>
          <a:prstGeom prst="rect">
            <a:avLst/>
          </a:prstGeom>
          <a:solidFill>
            <a:srgbClr val="A5A5A5">
              <a:lumMod val="40000"/>
              <a:lumOff val="6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prstClr val="black"/>
                </a:solidFill>
                <a:effectLst/>
                <a:uLnTx/>
                <a:uFillTx/>
              </a:rPr>
              <a:t>Ivory diptych, dated to AD 402, that bears the </a:t>
            </a:r>
            <a:r>
              <a:rPr kumimoji="0" lang="en-GB" sz="1600" b="0" i="0" u="none" strike="noStrike" kern="0" cap="none" spc="0" normalizeH="0" baseline="0" noProof="0" dirty="0" err="1">
                <a:ln>
                  <a:noFill/>
                </a:ln>
                <a:solidFill>
                  <a:prstClr val="black"/>
                </a:solidFill>
                <a:effectLst/>
                <a:uLnTx/>
                <a:uFillTx/>
              </a:rPr>
              <a:t>Symmachus</a:t>
            </a:r>
            <a:r>
              <a:rPr kumimoji="0" lang="en-GB" sz="1600" b="0" i="0" u="none" strike="noStrike" kern="0" cap="none" spc="0" normalizeH="0" baseline="0" noProof="0" dirty="0">
                <a:ln>
                  <a:noFill/>
                </a:ln>
                <a:solidFill>
                  <a:prstClr val="black"/>
                </a:solidFill>
                <a:effectLst/>
                <a:uLnTx/>
                <a:uFillTx/>
              </a:rPr>
              <a:t> family monogram. Likely it represents </a:t>
            </a:r>
            <a:r>
              <a:rPr kumimoji="0" lang="en-GB" sz="1600" b="0" i="0" u="none" strike="noStrike" kern="0" cap="none" spc="0" normalizeH="0" baseline="0" noProof="0" dirty="0" err="1">
                <a:ln>
                  <a:noFill/>
                </a:ln>
                <a:solidFill>
                  <a:prstClr val="black"/>
                </a:solidFill>
                <a:effectLst/>
                <a:uLnTx/>
                <a:uFillTx/>
              </a:rPr>
              <a:t>Symmachus</a:t>
            </a:r>
            <a:r>
              <a:rPr kumimoji="0" lang="en-GB" sz="1600" b="0" i="0" u="none" strike="noStrike" kern="0" cap="none" spc="0" normalizeH="0" baseline="0" noProof="0" dirty="0">
                <a:ln>
                  <a:noFill/>
                </a:ln>
                <a:solidFill>
                  <a:prstClr val="black"/>
                </a:solidFill>
                <a:effectLst/>
                <a:uLnTx/>
                <a:uFillTx/>
              </a:rPr>
              <a:t>’ apotheosis (</a:t>
            </a:r>
            <a:r>
              <a:rPr kumimoji="0" lang="en-GB" sz="1600" b="0" i="0" u="none" strike="noStrike" kern="0" cap="none" spc="0" normalizeH="0" baseline="0" noProof="0" dirty="0" err="1">
                <a:ln>
                  <a:noFill/>
                </a:ln>
                <a:solidFill>
                  <a:prstClr val="black"/>
                </a:solidFill>
                <a:effectLst/>
                <a:uLnTx/>
                <a:uFillTx/>
              </a:rPr>
              <a:t>geni</a:t>
            </a:r>
            <a:r>
              <a:rPr kumimoji="0" lang="en-GB" sz="1600" b="0" i="0" u="none" strike="noStrike" kern="0" cap="none" spc="0" normalizeH="0" baseline="0" noProof="0" dirty="0">
                <a:ln>
                  <a:noFill/>
                </a:ln>
                <a:solidFill>
                  <a:prstClr val="black"/>
                </a:solidFill>
                <a:effectLst/>
                <a:uLnTx/>
                <a:uFillTx/>
              </a:rPr>
              <a:t> and figure of Sun God) </a:t>
            </a:r>
          </a:p>
        </p:txBody>
      </p:sp>
    </p:spTree>
    <p:extLst>
      <p:ext uri="{BB962C8B-B14F-4D97-AF65-F5344CB8AC3E}">
        <p14:creationId xmlns:p14="http://schemas.microsoft.com/office/powerpoint/2010/main" val="719667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Map&#10;&#10;Description automatically generated">
            <a:extLst>
              <a:ext uri="{FF2B5EF4-FFF2-40B4-BE49-F238E27FC236}">
                <a16:creationId xmlns:a16="http://schemas.microsoft.com/office/drawing/2014/main" id="{3B6BD02D-2894-651D-B66D-8AF06E856426}"/>
              </a:ext>
            </a:extLst>
          </p:cNvPr>
          <p:cNvPicPr>
            <a:picLocks noChangeAspect="1"/>
          </p:cNvPicPr>
          <p:nvPr/>
        </p:nvPicPr>
        <p:blipFill rotWithShape="1">
          <a:blip r:embed="rId2"/>
          <a:srcRect l="3019" r="1932"/>
          <a:stretch/>
        </p:blipFill>
        <p:spPr>
          <a:xfrm>
            <a:off x="603671" y="-1"/>
            <a:ext cx="11588329" cy="6857999"/>
          </a:xfrm>
          <a:prstGeom prst="rect">
            <a:avLst/>
          </a:prstGeom>
        </p:spPr>
      </p:pic>
      <p:sp>
        <p:nvSpPr>
          <p:cNvPr id="19" name="Rectangle 15">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21"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C5044D-D23D-A698-660A-EF439AF86686}"/>
              </a:ext>
            </a:extLst>
          </p:cNvPr>
          <p:cNvSpPr>
            <a:spLocks noGrp="1"/>
          </p:cNvSpPr>
          <p:nvPr>
            <p:ph idx="1"/>
          </p:nvPr>
        </p:nvSpPr>
        <p:spPr>
          <a:xfrm>
            <a:off x="603672" y="3935445"/>
            <a:ext cx="4816227" cy="2914778"/>
          </a:xfrm>
          <a:solidFill>
            <a:schemeClr val="bg2"/>
          </a:solidFill>
        </p:spPr>
        <p:txBody>
          <a:bodyPr anchor="ctr">
            <a:normAutofit/>
          </a:bodyPr>
          <a:lstStyle/>
          <a:p>
            <a:r>
              <a:rPr lang="en-GB" sz="2000" dirty="0"/>
              <a:t>Death of Theodosius I in AD 395 -  Arcadius becomes emperor of the East – Honorius emperor of the West.</a:t>
            </a:r>
          </a:p>
          <a:p>
            <a:endParaRPr lang="en-GB" sz="100" dirty="0"/>
          </a:p>
          <a:p>
            <a:pPr marL="0" indent="0">
              <a:buNone/>
            </a:pPr>
            <a:r>
              <a:rPr lang="en-GB" sz="1800" dirty="0"/>
              <a:t>“The Empire now devolved upon Arcadius and Honorius, who, although apparently the rulers, were so in name only: complete control was exercised by </a:t>
            </a:r>
            <a:r>
              <a:rPr lang="en-GB" sz="1800" dirty="0" err="1"/>
              <a:t>Rufinus</a:t>
            </a:r>
            <a:r>
              <a:rPr lang="en-GB" sz="1800" dirty="0"/>
              <a:t> in the east and Stilicho in the west… all senators were distressed at the present plight.” – </a:t>
            </a:r>
            <a:r>
              <a:rPr lang="en-GB" sz="1800" b="1" dirty="0"/>
              <a:t>Zosimus </a:t>
            </a:r>
            <a:r>
              <a:rPr lang="en-GB" sz="1800" b="1" i="1" dirty="0"/>
              <a:t>New History </a:t>
            </a:r>
            <a:r>
              <a:rPr lang="en-GB" sz="1800" b="1" dirty="0"/>
              <a:t>5.1.9</a:t>
            </a:r>
            <a:r>
              <a:rPr lang="en-GB" sz="1800" dirty="0"/>
              <a:t>.</a:t>
            </a:r>
            <a:endParaRPr lang="en-GB" sz="1800" dirty="0">
              <a:solidFill>
                <a:schemeClr val="bg1"/>
              </a:solidFill>
            </a:endParaRPr>
          </a:p>
        </p:txBody>
      </p:sp>
    </p:spTree>
    <p:extLst>
      <p:ext uri="{BB962C8B-B14F-4D97-AF65-F5344CB8AC3E}">
        <p14:creationId xmlns:p14="http://schemas.microsoft.com/office/powerpoint/2010/main" val="1271446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0F1E7-46A3-7002-FEEC-595C720D1A1A}"/>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b="1"/>
              <a:t>The Fifth Century</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4F35A31D-2A30-EFCB-1D06-059F4262AC98}"/>
              </a:ext>
            </a:extLst>
          </p:cNvPr>
          <p:cNvPicPr>
            <a:picLocks noChangeAspect="1"/>
          </p:cNvPicPr>
          <p:nvPr/>
        </p:nvPicPr>
        <p:blipFill rotWithShape="1">
          <a:blip r:embed="rId2"/>
          <a:srcRect r="-1" b="433"/>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6" name="TextBox 5">
            <a:extLst>
              <a:ext uri="{FF2B5EF4-FFF2-40B4-BE49-F238E27FC236}">
                <a16:creationId xmlns:a16="http://schemas.microsoft.com/office/drawing/2014/main" id="{0C72F735-CE0E-0EBD-B697-382E32926BB6}"/>
              </a:ext>
            </a:extLst>
          </p:cNvPr>
          <p:cNvSpPr txBox="1"/>
          <p:nvPr/>
        </p:nvSpPr>
        <p:spPr>
          <a:xfrm>
            <a:off x="5171193" y="6119380"/>
            <a:ext cx="3905696" cy="584775"/>
          </a:xfrm>
          <a:prstGeom prst="rect">
            <a:avLst/>
          </a:prstGeom>
          <a:solidFill>
            <a:schemeClr val="tx1">
              <a:lumMod val="95000"/>
            </a:schemeClr>
          </a:solidFill>
        </p:spPr>
        <p:txBody>
          <a:bodyPr wrap="square">
            <a:spAutoFit/>
          </a:bodyPr>
          <a:lstStyle/>
          <a:p>
            <a:r>
              <a:rPr lang="en-GB" sz="1600" dirty="0">
                <a:solidFill>
                  <a:schemeClr val="bg1"/>
                </a:solidFill>
              </a:rPr>
              <a:t>Consular Diptych of </a:t>
            </a:r>
            <a:r>
              <a:rPr lang="en-GB" sz="1600" dirty="0" err="1">
                <a:solidFill>
                  <a:schemeClr val="bg1"/>
                </a:solidFill>
              </a:rPr>
              <a:t>Anicius</a:t>
            </a:r>
            <a:r>
              <a:rPr lang="en-GB" sz="1600" dirty="0">
                <a:solidFill>
                  <a:schemeClr val="bg1"/>
                </a:solidFill>
              </a:rPr>
              <a:t> Petronius Probus (AD 406), depicting the emperor Honorius</a:t>
            </a:r>
          </a:p>
        </p:txBody>
      </p:sp>
    </p:spTree>
    <p:extLst>
      <p:ext uri="{BB962C8B-B14F-4D97-AF65-F5344CB8AC3E}">
        <p14:creationId xmlns:p14="http://schemas.microsoft.com/office/powerpoint/2010/main" val="418575474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05046E7F-4F65-7E48-2A8B-6B1F5627A409}"/>
              </a:ext>
            </a:extLst>
          </p:cNvPr>
          <p:cNvSpPr>
            <a:spLocks noGrp="1"/>
          </p:cNvSpPr>
          <p:nvPr>
            <p:ph type="title"/>
          </p:nvPr>
        </p:nvSpPr>
        <p:spPr>
          <a:xfrm>
            <a:off x="838200" y="448721"/>
            <a:ext cx="4707671" cy="1225650"/>
          </a:xfrm>
        </p:spPr>
        <p:txBody>
          <a:bodyPr anchor="b">
            <a:normAutofit/>
          </a:bodyPr>
          <a:lstStyle/>
          <a:p>
            <a:r>
              <a:rPr lang="en-GB" sz="3800" b="1">
                <a:solidFill>
                  <a:schemeClr val="bg1"/>
                </a:solidFill>
              </a:rPr>
              <a:t>Abandonment of Britain</a:t>
            </a:r>
          </a:p>
        </p:txBody>
      </p:sp>
      <p:cxnSp>
        <p:nvCxnSpPr>
          <p:cNvPr id="20" name="Straight Connector 1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95DD29-13F4-ACB0-5395-AF3EB759F085}"/>
              </a:ext>
            </a:extLst>
          </p:cNvPr>
          <p:cNvSpPr>
            <a:spLocks noGrp="1"/>
          </p:cNvSpPr>
          <p:nvPr>
            <p:ph idx="1"/>
          </p:nvPr>
        </p:nvSpPr>
        <p:spPr>
          <a:xfrm>
            <a:off x="659935" y="1825142"/>
            <a:ext cx="5436065" cy="3882530"/>
          </a:xfrm>
        </p:spPr>
        <p:txBody>
          <a:bodyPr>
            <a:normAutofit/>
          </a:bodyPr>
          <a:lstStyle/>
          <a:p>
            <a:pPr marL="0" marR="0" lvl="0" indent="0" defTabSz="914400" rtl="0" eaLnBrk="1" fontAlgn="auto" latinLnBrk="0" hangingPunct="1">
              <a:spcBef>
                <a:spcPts val="0"/>
              </a:spcBef>
              <a:spcAft>
                <a:spcPts val="0"/>
              </a:spcAft>
              <a:buClrTx/>
              <a:buSzTx/>
              <a:buFont typeface="Arial" panose="020B0604020202020204" pitchFamily="34" charset="0"/>
              <a:buNone/>
              <a:tabLst/>
              <a:defRPr/>
            </a:pPr>
            <a:r>
              <a:rPr kumimoji="0" lang="en-GB" sz="2700" b="0" i="0" u="none" strike="noStrike" kern="1200" cap="none" spc="0" normalizeH="0" baseline="0" noProof="0" dirty="0">
                <a:ln>
                  <a:noFill/>
                </a:ln>
                <a:solidFill>
                  <a:schemeClr val="bg1"/>
                </a:solidFill>
                <a:effectLst/>
                <a:uLnTx/>
                <a:uFillTx/>
                <a:latin typeface="Calibri" panose="020F0502020204030204"/>
                <a:ea typeface="+mn-ea"/>
                <a:cs typeface="+mn-cs"/>
              </a:rPr>
              <a:t>“Thus happened this revolt or defection of Britain and the Celtic nations, when Constantine [III] usurped the empire, by whose lax rule the barbarians were emboldened to commit such devastations… Honorius… sent letters to the cities of Britain, advising them to be watchful of their own security…” – </a:t>
            </a:r>
            <a:r>
              <a:rPr kumimoji="0" lang="en-GB" sz="2700" b="1" i="0" u="none" strike="noStrike" kern="1200" cap="none" spc="0" normalizeH="0" baseline="0" noProof="0" dirty="0">
                <a:ln>
                  <a:noFill/>
                </a:ln>
                <a:solidFill>
                  <a:schemeClr val="bg1"/>
                </a:solidFill>
                <a:effectLst/>
                <a:uLnTx/>
                <a:uFillTx/>
                <a:latin typeface="Calibri" panose="020F0502020204030204"/>
                <a:ea typeface="+mn-ea"/>
                <a:cs typeface="+mn-cs"/>
              </a:rPr>
              <a:t>Zosimus 6.175, 177</a:t>
            </a:r>
            <a:r>
              <a:rPr kumimoji="0" lang="en-GB" sz="2700" b="0" i="0" u="none" strike="noStrike" kern="1200" cap="none" spc="0" normalizeH="0" baseline="0" noProof="0" dirty="0">
                <a:ln>
                  <a:noFill/>
                </a:ln>
                <a:solidFill>
                  <a:schemeClr val="bg1"/>
                </a:solidFill>
                <a:effectLst/>
                <a:uLnTx/>
                <a:uFillTx/>
                <a:latin typeface="Calibri" panose="020F0502020204030204"/>
                <a:ea typeface="+mn-ea"/>
                <a:cs typeface="+mn-cs"/>
              </a:rPr>
              <a:t>. </a:t>
            </a:r>
          </a:p>
          <a:p>
            <a:endParaRPr lang="en-GB" sz="2000" dirty="0">
              <a:solidFill>
                <a:schemeClr val="bg1"/>
              </a:solidFill>
            </a:endParaRPr>
          </a:p>
        </p:txBody>
      </p: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Map&#10;&#10;Description automatically generated">
            <a:extLst>
              <a:ext uri="{FF2B5EF4-FFF2-40B4-BE49-F238E27FC236}">
                <a16:creationId xmlns:a16="http://schemas.microsoft.com/office/drawing/2014/main" id="{4FCE87C5-FDD7-1503-4264-DCDB2B319999}"/>
              </a:ext>
            </a:extLst>
          </p:cNvPr>
          <p:cNvPicPr>
            <a:picLocks noChangeAspect="1"/>
          </p:cNvPicPr>
          <p:nvPr/>
        </p:nvPicPr>
        <p:blipFill>
          <a:blip r:embed="rId2"/>
          <a:stretch>
            <a:fillRect/>
          </a:stretch>
        </p:blipFill>
        <p:spPr>
          <a:xfrm>
            <a:off x="6525453" y="0"/>
            <a:ext cx="5503545" cy="6858000"/>
          </a:xfrm>
          <a:prstGeom prst="rect">
            <a:avLst/>
          </a:prstGeom>
        </p:spPr>
      </p:pic>
    </p:spTree>
    <p:extLst>
      <p:ext uri="{BB962C8B-B14F-4D97-AF65-F5344CB8AC3E}">
        <p14:creationId xmlns:p14="http://schemas.microsoft.com/office/powerpoint/2010/main" val="3020691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B6D3EE-BCC7-25F4-7F59-3CBDBEE03473}"/>
              </a:ext>
            </a:extLst>
          </p:cNvPr>
          <p:cNvPicPr>
            <a:picLocks noChangeAspect="1"/>
          </p:cNvPicPr>
          <p:nvPr/>
        </p:nvPicPr>
        <p:blipFill rotWithShape="1">
          <a:blip r:embed="rId2"/>
          <a:srcRect t="17188" r="909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724CD679-7405-4CD3-A92A-9469F279A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573559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68D0D2-283D-E682-0B19-EB570787DDE8}"/>
              </a:ext>
            </a:extLst>
          </p:cNvPr>
          <p:cNvSpPr>
            <a:spLocks noGrp="1"/>
          </p:cNvSpPr>
          <p:nvPr>
            <p:ph type="title"/>
          </p:nvPr>
        </p:nvSpPr>
        <p:spPr>
          <a:xfrm>
            <a:off x="594110" y="438928"/>
            <a:ext cx="5221266" cy="841419"/>
          </a:xfrm>
        </p:spPr>
        <p:txBody>
          <a:bodyPr>
            <a:normAutofit/>
          </a:bodyPr>
          <a:lstStyle/>
          <a:p>
            <a:r>
              <a:rPr lang="en-GB" sz="4000" b="1" dirty="0"/>
              <a:t>Sack of Rome (AD 410)</a:t>
            </a:r>
          </a:p>
        </p:txBody>
      </p:sp>
      <p:sp>
        <p:nvSpPr>
          <p:cNvPr id="3" name="Content Placeholder 2">
            <a:extLst>
              <a:ext uri="{FF2B5EF4-FFF2-40B4-BE49-F238E27FC236}">
                <a16:creationId xmlns:a16="http://schemas.microsoft.com/office/drawing/2014/main" id="{3C0E30D6-1934-2D6D-EE54-E3C13EB3C220}"/>
              </a:ext>
            </a:extLst>
          </p:cNvPr>
          <p:cNvSpPr>
            <a:spLocks noGrp="1"/>
          </p:cNvSpPr>
          <p:nvPr>
            <p:ph idx="1"/>
          </p:nvPr>
        </p:nvSpPr>
        <p:spPr>
          <a:xfrm>
            <a:off x="461395" y="1398098"/>
            <a:ext cx="5545122" cy="4759421"/>
          </a:xfrm>
        </p:spPr>
        <p:txBody>
          <a:bodyPr>
            <a:normAutofit fontScale="92500" lnSpcReduction="20000"/>
          </a:bodyPr>
          <a:lstStyle/>
          <a:p>
            <a:r>
              <a:rPr lang="en-GB" sz="2400" dirty="0"/>
              <a:t>Visigoths invade Italy but defeated by Stilicho.</a:t>
            </a:r>
          </a:p>
          <a:p>
            <a:endParaRPr lang="en-GB" sz="100" dirty="0"/>
          </a:p>
          <a:p>
            <a:r>
              <a:rPr lang="en-GB" sz="2400" dirty="0"/>
              <a:t>Invade again in AD 408, and capture Rome in 410.</a:t>
            </a:r>
          </a:p>
          <a:p>
            <a:endParaRPr lang="en-GB" sz="100" dirty="0"/>
          </a:p>
          <a:p>
            <a:r>
              <a:rPr lang="en-GB" sz="2400" dirty="0"/>
              <a:t>Alaric dies shortly after sack of Rome.</a:t>
            </a:r>
          </a:p>
          <a:p>
            <a:endParaRPr lang="en-GB" sz="100" dirty="0"/>
          </a:p>
          <a:p>
            <a:pPr marL="0" indent="0">
              <a:buNone/>
            </a:pPr>
            <a:r>
              <a:rPr lang="en-GB" sz="2400" dirty="0"/>
              <a:t>“The siege of the city was lifted only after 5,000 pounds of gold, 30,000 pounds of silver, 4,000 silken tunics, 3,000 scarlet-dyed hides, and 3,000 pounds of pepper had been paid. Statues were stripped of their decorations and, when that was not enough, those of gold and silver melted down. When further negotiations regarding a homeland for the Goths broke down, Rome again was besieged and, this time, sacked…” - </a:t>
            </a:r>
            <a:r>
              <a:rPr lang="en-GB" sz="2400" b="1" dirty="0"/>
              <a:t>Jerome, </a:t>
            </a:r>
            <a:r>
              <a:rPr lang="en-GB" sz="2400" b="1" i="1" dirty="0"/>
              <a:t>Letter </a:t>
            </a:r>
            <a:r>
              <a:rPr lang="en-GB" sz="2400" b="1" dirty="0"/>
              <a:t>127</a:t>
            </a:r>
            <a:r>
              <a:rPr lang="en-GB" sz="2400" dirty="0"/>
              <a:t> (To Principia).</a:t>
            </a:r>
          </a:p>
          <a:p>
            <a:pPr marL="0" indent="0">
              <a:buNone/>
            </a:pPr>
            <a:endParaRPr lang="en-GB" sz="1500" dirty="0"/>
          </a:p>
          <a:p>
            <a:pPr marL="0" indent="0">
              <a:buNone/>
            </a:pPr>
            <a:endParaRPr lang="en-GB" sz="1500" dirty="0"/>
          </a:p>
        </p:txBody>
      </p:sp>
      <p:sp>
        <p:nvSpPr>
          <p:cNvPr id="5" name="Rectangle 4">
            <a:extLst>
              <a:ext uri="{FF2B5EF4-FFF2-40B4-BE49-F238E27FC236}">
                <a16:creationId xmlns:a16="http://schemas.microsoft.com/office/drawing/2014/main" id="{E917E2EB-19A3-D668-2BF5-B069DC74FE9C}"/>
              </a:ext>
            </a:extLst>
          </p:cNvPr>
          <p:cNvSpPr/>
          <p:nvPr/>
        </p:nvSpPr>
        <p:spPr>
          <a:xfrm>
            <a:off x="1051630" y="6419072"/>
            <a:ext cx="3444869" cy="317288"/>
          </a:xfrm>
          <a:prstGeom prst="rect">
            <a:avLst/>
          </a:prstGeom>
          <a:solidFill>
            <a:srgbClr val="A5A5A5">
              <a:lumMod val="20000"/>
              <a:lumOff val="8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400" b="0" u="none" strike="noStrike" kern="0" cap="none" spc="0" normalizeH="0" baseline="0" noProof="0" dirty="0">
                <a:ln>
                  <a:noFill/>
                </a:ln>
                <a:solidFill>
                  <a:prstClr val="black"/>
                </a:solidFill>
                <a:effectLst/>
                <a:uLnTx/>
                <a:uFillTx/>
              </a:rPr>
              <a:t>Painting</a:t>
            </a:r>
            <a:r>
              <a:rPr kumimoji="0" lang="en-GB" sz="1400" b="0" i="1" u="none" strike="noStrike" kern="0" cap="none" spc="0" normalizeH="0" baseline="0" noProof="0" dirty="0">
                <a:ln>
                  <a:noFill/>
                </a:ln>
                <a:solidFill>
                  <a:prstClr val="black"/>
                </a:solidFill>
                <a:effectLst/>
                <a:uLnTx/>
                <a:uFillTx/>
              </a:rPr>
              <a:t> Destruction</a:t>
            </a:r>
            <a:r>
              <a:rPr kumimoji="0" lang="en-GB" sz="1400" b="0" i="0" u="none" strike="noStrike" kern="0" cap="none" spc="0" normalizeH="0" baseline="0" noProof="0" dirty="0">
                <a:ln>
                  <a:noFill/>
                </a:ln>
                <a:solidFill>
                  <a:prstClr val="black"/>
                </a:solidFill>
                <a:effectLst/>
                <a:uLnTx/>
                <a:uFillTx/>
              </a:rPr>
              <a:t>, by Thomas Cole (1833)</a:t>
            </a:r>
            <a:endParaRPr kumimoji="0" lang="en-GB" sz="1400" b="0" i="1"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2457032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65D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98E7D2-D983-B83A-378C-F39FD6305E43}"/>
              </a:ext>
            </a:extLst>
          </p:cNvPr>
          <p:cNvSpPr>
            <a:spLocks noGrp="1"/>
          </p:cNvSpPr>
          <p:nvPr>
            <p:ph type="title"/>
          </p:nvPr>
        </p:nvSpPr>
        <p:spPr>
          <a:xfrm>
            <a:off x="524256" y="491260"/>
            <a:ext cx="6594189" cy="1625210"/>
          </a:xfrm>
        </p:spPr>
        <p:txBody>
          <a:bodyPr>
            <a:normAutofit/>
          </a:bodyPr>
          <a:lstStyle/>
          <a:p>
            <a:r>
              <a:rPr lang="en-GB" b="1">
                <a:solidFill>
                  <a:srgbClr val="FFFFFF"/>
                </a:solidFill>
              </a:rPr>
              <a:t>The Huns</a:t>
            </a:r>
            <a:endParaRPr lang="en-GB">
              <a:solidFill>
                <a:srgbClr val="FFFFFF"/>
              </a:solidFill>
            </a:endParaRPr>
          </a:p>
        </p:txBody>
      </p:sp>
      <p:sp>
        <p:nvSpPr>
          <p:cNvPr id="39" name="Rectangle 11">
            <a:extLst>
              <a:ext uri="{FF2B5EF4-FFF2-40B4-BE49-F238E27FC236}">
                <a16:creationId xmlns:a16="http://schemas.microsoft.com/office/drawing/2014/main" id="{33B81349-3A7E-4A66-9ED9-66E6F8E29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3" y="2454901"/>
            <a:ext cx="3441163" cy="4080255"/>
          </a:xfrm>
          <a:prstGeom prst="rect">
            <a:avLst/>
          </a:prstGeom>
          <a:solidFill>
            <a:srgbClr val="8FB0D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person in a garment&#10;&#10;Description automatically generated with low confidence">
            <a:extLst>
              <a:ext uri="{FF2B5EF4-FFF2-40B4-BE49-F238E27FC236}">
                <a16:creationId xmlns:a16="http://schemas.microsoft.com/office/drawing/2014/main" id="{FD40D03C-7D93-4393-C1F7-627B01FC9F97}"/>
              </a:ext>
            </a:extLst>
          </p:cNvPr>
          <p:cNvPicPr>
            <a:picLocks noChangeAspect="1"/>
          </p:cNvPicPr>
          <p:nvPr/>
        </p:nvPicPr>
        <p:blipFill>
          <a:blip r:embed="rId2"/>
          <a:stretch>
            <a:fillRect/>
          </a:stretch>
        </p:blipFill>
        <p:spPr>
          <a:xfrm>
            <a:off x="544743" y="2667954"/>
            <a:ext cx="3026381" cy="3635293"/>
          </a:xfrm>
          <a:prstGeom prst="rect">
            <a:avLst/>
          </a:prstGeom>
        </p:spPr>
      </p:pic>
      <p:sp>
        <p:nvSpPr>
          <p:cNvPr id="40" name="Rectangle 13">
            <a:extLst>
              <a:ext uri="{FF2B5EF4-FFF2-40B4-BE49-F238E27FC236}">
                <a16:creationId xmlns:a16="http://schemas.microsoft.com/office/drawing/2014/main" id="{4A37A7FF-19A5-40D8-8D0C-E780CBD33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1468" y="2454900"/>
            <a:ext cx="3441163" cy="4080255"/>
          </a:xfrm>
          <a:prstGeom prst="rect">
            <a:avLst/>
          </a:prstGeom>
          <a:solidFill>
            <a:srgbClr val="8FB0D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Map&#10;&#10;Description automatically generated">
            <a:extLst>
              <a:ext uri="{FF2B5EF4-FFF2-40B4-BE49-F238E27FC236}">
                <a16:creationId xmlns:a16="http://schemas.microsoft.com/office/drawing/2014/main" id="{717F9DF4-4E76-0BE3-6A64-C141FA6840E5}"/>
              </a:ext>
            </a:extLst>
          </p:cNvPr>
          <p:cNvPicPr>
            <a:picLocks noChangeAspect="1"/>
          </p:cNvPicPr>
          <p:nvPr/>
        </p:nvPicPr>
        <p:blipFill>
          <a:blip r:embed="rId3"/>
          <a:stretch>
            <a:fillRect/>
          </a:stretch>
        </p:blipFill>
        <p:spPr>
          <a:xfrm>
            <a:off x="4138970" y="3316170"/>
            <a:ext cx="3067358" cy="2338860"/>
          </a:xfrm>
          <a:prstGeom prst="rect">
            <a:avLst/>
          </a:prstGeom>
        </p:spPr>
      </p:pic>
      <p:sp>
        <p:nvSpPr>
          <p:cNvPr id="41"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7D01B97-5D24-CD12-9813-09BFCA2211D4}"/>
              </a:ext>
            </a:extLst>
          </p:cNvPr>
          <p:cNvSpPr>
            <a:spLocks noGrp="1"/>
          </p:cNvSpPr>
          <p:nvPr>
            <p:ph idx="1"/>
          </p:nvPr>
        </p:nvSpPr>
        <p:spPr>
          <a:xfrm>
            <a:off x="7725430" y="575151"/>
            <a:ext cx="3976381" cy="5901150"/>
          </a:xfrm>
        </p:spPr>
        <p:txBody>
          <a:bodyPr anchor="ctr">
            <a:normAutofit fontScale="92500"/>
          </a:bodyPr>
          <a:lstStyle/>
          <a:p>
            <a:r>
              <a:rPr lang="en-GB" sz="2400" dirty="0">
                <a:solidFill>
                  <a:srgbClr val="FFFFFF"/>
                </a:solidFill>
              </a:rPr>
              <a:t>Attila the Hun receiving large subsidies, crossed Danube the early AD 440s.</a:t>
            </a:r>
          </a:p>
          <a:p>
            <a:endParaRPr lang="en-GB" sz="100" dirty="0">
              <a:solidFill>
                <a:srgbClr val="FFFFFF"/>
              </a:solidFill>
            </a:endParaRPr>
          </a:p>
          <a:p>
            <a:r>
              <a:rPr lang="en-GB" sz="2400" dirty="0">
                <a:solidFill>
                  <a:srgbClr val="FFFFFF"/>
                </a:solidFill>
              </a:rPr>
              <a:t>Defeats of two Roman armies.</a:t>
            </a:r>
          </a:p>
          <a:p>
            <a:endParaRPr lang="en-GB" sz="100" dirty="0">
              <a:solidFill>
                <a:srgbClr val="FFFFFF"/>
              </a:solidFill>
            </a:endParaRPr>
          </a:p>
          <a:p>
            <a:r>
              <a:rPr lang="en-GB" sz="2400" dirty="0">
                <a:solidFill>
                  <a:srgbClr val="FFFFFF"/>
                </a:solidFill>
              </a:rPr>
              <a:t>Defeated by collation of Roman soldiers and </a:t>
            </a:r>
            <a:r>
              <a:rPr lang="en-GB" sz="2400" i="1" dirty="0">
                <a:solidFill>
                  <a:srgbClr val="FFFFFF"/>
                </a:solidFill>
              </a:rPr>
              <a:t>foederati </a:t>
            </a:r>
            <a:r>
              <a:rPr lang="en-GB" sz="2400" dirty="0">
                <a:solidFill>
                  <a:srgbClr val="FFFFFF"/>
                </a:solidFill>
              </a:rPr>
              <a:t>at the </a:t>
            </a:r>
            <a:r>
              <a:rPr lang="en-GB" sz="2400" dirty="0" err="1">
                <a:solidFill>
                  <a:srgbClr val="FFFFFF"/>
                </a:solidFill>
              </a:rPr>
              <a:t>Catalaunian</a:t>
            </a:r>
            <a:r>
              <a:rPr lang="en-GB" sz="2400" dirty="0">
                <a:solidFill>
                  <a:srgbClr val="FFFFFF"/>
                </a:solidFill>
              </a:rPr>
              <a:t> Fields (AD 451).</a:t>
            </a:r>
          </a:p>
          <a:p>
            <a:pPr marL="0" indent="0">
              <a:buNone/>
            </a:pPr>
            <a:endParaRPr lang="en-GB" sz="100" dirty="0">
              <a:solidFill>
                <a:schemeClr val="bg1"/>
              </a:solidFill>
            </a:endParaRPr>
          </a:p>
          <a:p>
            <a:pPr marL="0" indent="0">
              <a:buNone/>
            </a:pPr>
            <a:r>
              <a:rPr lang="en-GB" sz="2400" dirty="0">
                <a:solidFill>
                  <a:schemeClr val="bg1"/>
                </a:solidFill>
              </a:rPr>
              <a:t>“[The Huns] being lightly equipped and very sudden in their movements they can deliberately scatter and gallop about at random, inflicting tremendous slaughter… they are totally ignorant of the distinction between right and wrong…” – </a:t>
            </a:r>
            <a:r>
              <a:rPr lang="en-GB" sz="2400" b="1" dirty="0" err="1">
                <a:solidFill>
                  <a:schemeClr val="bg1"/>
                </a:solidFill>
              </a:rPr>
              <a:t>Amm</a:t>
            </a:r>
            <a:r>
              <a:rPr lang="en-GB" sz="2400" b="1" dirty="0">
                <a:solidFill>
                  <a:schemeClr val="bg1"/>
                </a:solidFill>
              </a:rPr>
              <a:t>. Marc. 31.2</a:t>
            </a:r>
            <a:r>
              <a:rPr lang="en-GB" sz="2400" dirty="0">
                <a:solidFill>
                  <a:schemeClr val="bg1"/>
                </a:solidFill>
              </a:rPr>
              <a:t>.</a:t>
            </a:r>
          </a:p>
          <a:p>
            <a:endParaRPr lang="en-GB" sz="2400" dirty="0">
              <a:solidFill>
                <a:srgbClr val="FFFFFF"/>
              </a:solidFill>
            </a:endParaRPr>
          </a:p>
        </p:txBody>
      </p:sp>
    </p:spTree>
    <p:extLst>
      <p:ext uri="{BB962C8B-B14F-4D97-AF65-F5344CB8AC3E}">
        <p14:creationId xmlns:p14="http://schemas.microsoft.com/office/powerpoint/2010/main" val="1214874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A2F45B-77A2-EDF9-0029-A5F8E1C62178}"/>
              </a:ext>
            </a:extLst>
          </p:cNvPr>
          <p:cNvPicPr>
            <a:picLocks noChangeAspect="1"/>
          </p:cNvPicPr>
          <p:nvPr/>
        </p:nvPicPr>
        <p:blipFill rotWithShape="1">
          <a:blip r:embed="rId2"/>
          <a:srcRect l="17973" r="-2" b="-2"/>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D7DBFF-F75F-1BE1-916B-4E11C1B62F40}"/>
              </a:ext>
            </a:extLst>
          </p:cNvPr>
          <p:cNvSpPr>
            <a:spLocks noGrp="1"/>
          </p:cNvSpPr>
          <p:nvPr>
            <p:ph type="title"/>
          </p:nvPr>
        </p:nvSpPr>
        <p:spPr>
          <a:xfrm>
            <a:off x="536225" y="205053"/>
            <a:ext cx="4782458" cy="1325563"/>
          </a:xfrm>
        </p:spPr>
        <p:txBody>
          <a:bodyPr>
            <a:normAutofit/>
          </a:bodyPr>
          <a:lstStyle/>
          <a:p>
            <a:r>
              <a:rPr lang="en-GB" b="1" dirty="0"/>
              <a:t>Vandal Sack of Rome</a:t>
            </a:r>
          </a:p>
        </p:txBody>
      </p:sp>
      <p:sp>
        <p:nvSpPr>
          <p:cNvPr id="3" name="Content Placeholder 2">
            <a:extLst>
              <a:ext uri="{FF2B5EF4-FFF2-40B4-BE49-F238E27FC236}">
                <a16:creationId xmlns:a16="http://schemas.microsoft.com/office/drawing/2014/main" id="{FE301D91-9C78-412B-46B1-53BFED3302A3}"/>
              </a:ext>
            </a:extLst>
          </p:cNvPr>
          <p:cNvSpPr>
            <a:spLocks noGrp="1"/>
          </p:cNvSpPr>
          <p:nvPr>
            <p:ph idx="1"/>
          </p:nvPr>
        </p:nvSpPr>
        <p:spPr>
          <a:xfrm>
            <a:off x="159391" y="1342239"/>
            <a:ext cx="5486400" cy="5394121"/>
          </a:xfrm>
        </p:spPr>
        <p:txBody>
          <a:bodyPr anchor="t">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err="1">
                <a:ln>
                  <a:noFill/>
                </a:ln>
                <a:effectLst/>
                <a:uLnTx/>
                <a:uFillTx/>
                <a:latin typeface="Calibri" panose="020F0502020204030204"/>
                <a:ea typeface="+mn-ea"/>
                <a:cs typeface="+mn-cs"/>
              </a:rPr>
              <a:t>Eudoxia</a:t>
            </a:r>
            <a:r>
              <a:rPr kumimoji="0" lang="en-GB" b="0" i="0" u="none" strike="noStrike" kern="1200" cap="none" spc="0" normalizeH="0" baseline="0" noProof="0" dirty="0">
                <a:ln>
                  <a:noFill/>
                </a:ln>
                <a:effectLst/>
                <a:uLnTx/>
                <a:uFillTx/>
                <a:latin typeface="Calibri" panose="020F0502020204030204"/>
                <a:ea typeface="+mn-ea"/>
                <a:cs typeface="+mn-cs"/>
              </a:rPr>
              <a:t>, daughter of Valentinian III, appeals to Genseric after the usurper Petronius Maximus comes to power.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6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Damaging of the aqueducts by the Vandals before besieging Rome.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6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Maximus and some of his soldiers tried to flee, killed by Roman mob.</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6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In AD 455 the Vandals – based in North Africa – succeed in sacking Rome. </a:t>
            </a:r>
          </a:p>
          <a:p>
            <a:endParaRPr lang="en-GB" sz="1400" dirty="0"/>
          </a:p>
        </p:txBody>
      </p:sp>
      <p:sp>
        <p:nvSpPr>
          <p:cNvPr id="5" name="Rectangle 4">
            <a:extLst>
              <a:ext uri="{FF2B5EF4-FFF2-40B4-BE49-F238E27FC236}">
                <a16:creationId xmlns:a16="http://schemas.microsoft.com/office/drawing/2014/main" id="{30162D90-8506-217A-ACFE-836337E93E0C}"/>
              </a:ext>
            </a:extLst>
          </p:cNvPr>
          <p:cNvSpPr/>
          <p:nvPr/>
        </p:nvSpPr>
        <p:spPr>
          <a:xfrm>
            <a:off x="6298968" y="6213140"/>
            <a:ext cx="4180976" cy="523220"/>
          </a:xfrm>
          <a:prstGeom prst="rect">
            <a:avLst/>
          </a:prstGeom>
          <a:solidFill>
            <a:srgbClr val="E7E6E6"/>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400" b="0" i="0" u="none" strike="noStrike" kern="0" cap="none" spc="0" normalizeH="0" baseline="0" noProof="0" dirty="0">
                <a:ln>
                  <a:noFill/>
                </a:ln>
                <a:solidFill>
                  <a:prstClr val="black"/>
                </a:solidFill>
                <a:effectLst/>
                <a:uLnTx/>
                <a:uFillTx/>
              </a:rPr>
              <a:t>Pope Leo the Great persuades Genseric to abstain from sacking Rome, from a 15th century vellum.</a:t>
            </a:r>
          </a:p>
        </p:txBody>
      </p:sp>
    </p:spTree>
    <p:extLst>
      <p:ext uri="{BB962C8B-B14F-4D97-AF65-F5344CB8AC3E}">
        <p14:creationId xmlns:p14="http://schemas.microsoft.com/office/powerpoint/2010/main" val="392120818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ABFE404-8D65-4573-A3EF-6DF477936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4E2E04EC-9DB1-1EE3-8FCA-FAF499B40EF3}"/>
              </a:ext>
            </a:extLst>
          </p:cNvPr>
          <p:cNvSpPr>
            <a:spLocks noGrp="1"/>
          </p:cNvSpPr>
          <p:nvPr>
            <p:ph type="title"/>
          </p:nvPr>
        </p:nvSpPr>
        <p:spPr>
          <a:xfrm>
            <a:off x="427839" y="4610244"/>
            <a:ext cx="3962145" cy="1714500"/>
          </a:xfrm>
        </p:spPr>
        <p:txBody>
          <a:bodyPr>
            <a:normAutofit/>
          </a:bodyPr>
          <a:lstStyle/>
          <a:p>
            <a:r>
              <a:rPr lang="en-GB" sz="3600" b="1" dirty="0"/>
              <a:t>“Fall” of the Western Roman Empire</a:t>
            </a:r>
          </a:p>
        </p:txBody>
      </p:sp>
      <p:pic>
        <p:nvPicPr>
          <p:cNvPr id="5" name="Picture 4">
            <a:extLst>
              <a:ext uri="{FF2B5EF4-FFF2-40B4-BE49-F238E27FC236}">
                <a16:creationId xmlns:a16="http://schemas.microsoft.com/office/drawing/2014/main" id="{54C0D602-ADF8-8827-03EF-A9A3DFFA18A5}"/>
              </a:ext>
            </a:extLst>
          </p:cNvPr>
          <p:cNvPicPr>
            <a:picLocks noChangeAspect="1"/>
          </p:cNvPicPr>
          <p:nvPr/>
        </p:nvPicPr>
        <p:blipFill rotWithShape="1">
          <a:blip r:embed="rId2"/>
          <a:srcRect l="9769" r="31062" b="3"/>
          <a:stretch/>
        </p:blipFill>
        <p:spPr>
          <a:xfrm>
            <a:off x="427839" y="102258"/>
            <a:ext cx="3962148" cy="4319074"/>
          </a:xfrm>
          <a:prstGeom prst="rect">
            <a:avLst/>
          </a:prstGeom>
        </p:spPr>
      </p:pic>
      <p:pic>
        <p:nvPicPr>
          <p:cNvPr id="4" name="Picture 2" descr="foederati - Recherche Google | Roman empire, Ancient maps, Roman history">
            <a:extLst>
              <a:ext uri="{FF2B5EF4-FFF2-40B4-BE49-F238E27FC236}">
                <a16:creationId xmlns:a16="http://schemas.microsoft.com/office/drawing/2014/main" id="{1E2EA8AB-4E63-3A3B-0BA0-1172B1A0AD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762" r="-2" b="3959"/>
          <a:stretch/>
        </p:blipFill>
        <p:spPr bwMode="auto">
          <a:xfrm>
            <a:off x="4719346" y="83890"/>
            <a:ext cx="6798905" cy="4337441"/>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Connector 11">
            <a:extLst>
              <a:ext uri="{FF2B5EF4-FFF2-40B4-BE49-F238E27FC236}">
                <a16:creationId xmlns:a16="http://schemas.microsoft.com/office/drawing/2014/main" id="{AF5191F1-A1C8-4AEE-8007-DF304E42B1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47363" y="4750763"/>
            <a:ext cx="0" cy="13716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D65633-F87F-405C-5F8F-68D81B72B4FD}"/>
              </a:ext>
            </a:extLst>
          </p:cNvPr>
          <p:cNvSpPr>
            <a:spLocks noGrp="1"/>
          </p:cNvSpPr>
          <p:nvPr>
            <p:ph idx="1"/>
          </p:nvPr>
        </p:nvSpPr>
        <p:spPr>
          <a:xfrm>
            <a:off x="4704742" y="4941474"/>
            <a:ext cx="7325067" cy="1832636"/>
          </a:xfrm>
        </p:spPr>
        <p:txBody>
          <a:bodyPr anchor="ctr">
            <a:normAutofit/>
          </a:bodyPr>
          <a:lstStyle/>
          <a:p>
            <a:r>
              <a:rPr lang="en-GB" sz="2400" dirty="0"/>
              <a:t>Conflict and confusion after the death of </a:t>
            </a:r>
            <a:r>
              <a:rPr lang="en-GB" sz="2400" dirty="0" err="1"/>
              <a:t>Anthemius</a:t>
            </a:r>
            <a:r>
              <a:rPr lang="en-GB" sz="2400" dirty="0"/>
              <a:t> in AD 472.</a:t>
            </a:r>
          </a:p>
          <a:p>
            <a:endParaRPr lang="en-GB" sz="400" dirty="0"/>
          </a:p>
          <a:p>
            <a:r>
              <a:rPr lang="en-GB" sz="2400" dirty="0"/>
              <a:t>Julius Nepos (474-480) sent by eastern emperor Leo to succeed, but also elevation of </a:t>
            </a:r>
            <a:r>
              <a:rPr lang="en-GB" sz="2400" dirty="0" err="1"/>
              <a:t>Glycerius</a:t>
            </a:r>
            <a:r>
              <a:rPr lang="en-GB" sz="2400" dirty="0"/>
              <a:t> (473-474).</a:t>
            </a:r>
          </a:p>
          <a:p>
            <a:endParaRPr lang="en-GB" sz="1700" dirty="0"/>
          </a:p>
          <a:p>
            <a:endParaRPr lang="en-GB" sz="1700" dirty="0"/>
          </a:p>
        </p:txBody>
      </p:sp>
      <p:sp>
        <p:nvSpPr>
          <p:cNvPr id="6" name="Rectangle 5">
            <a:extLst>
              <a:ext uri="{FF2B5EF4-FFF2-40B4-BE49-F238E27FC236}">
                <a16:creationId xmlns:a16="http://schemas.microsoft.com/office/drawing/2014/main" id="{431959BC-5771-81E6-348B-7810E30C9830}"/>
              </a:ext>
            </a:extLst>
          </p:cNvPr>
          <p:cNvSpPr/>
          <p:nvPr/>
        </p:nvSpPr>
        <p:spPr>
          <a:xfrm>
            <a:off x="824751" y="4348421"/>
            <a:ext cx="2898550" cy="276999"/>
          </a:xfrm>
          <a:prstGeom prst="rect">
            <a:avLst/>
          </a:prstGeom>
          <a:solidFill>
            <a:srgbClr val="5B9BD5">
              <a:lumMod val="20000"/>
              <a:lumOff val="80000"/>
            </a:srgbClr>
          </a:solidFill>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rPr>
              <a:t>Painting </a:t>
            </a:r>
            <a:r>
              <a:rPr kumimoji="0" lang="en-GB" sz="1200" b="0" i="1" u="none" strike="noStrike" kern="0" cap="none" spc="0" normalizeH="0" baseline="0" noProof="0" dirty="0">
                <a:ln>
                  <a:noFill/>
                </a:ln>
                <a:solidFill>
                  <a:prstClr val="black"/>
                </a:solidFill>
                <a:effectLst/>
                <a:uLnTx/>
                <a:uFillTx/>
              </a:rPr>
              <a:t>Desolation</a:t>
            </a:r>
            <a:r>
              <a:rPr kumimoji="0" lang="en-GB" sz="1200" b="0" i="0" u="none" strike="noStrike" kern="0" cap="none" spc="0" normalizeH="0" baseline="0" noProof="0" dirty="0">
                <a:ln>
                  <a:noFill/>
                </a:ln>
                <a:solidFill>
                  <a:prstClr val="black"/>
                </a:solidFill>
                <a:effectLst/>
                <a:uLnTx/>
                <a:uFillTx/>
              </a:rPr>
              <a:t>, by Thomas Cole (1836)</a:t>
            </a:r>
          </a:p>
        </p:txBody>
      </p:sp>
      <p:sp>
        <p:nvSpPr>
          <p:cNvPr id="7" name="Content Placeholder 2">
            <a:extLst>
              <a:ext uri="{FF2B5EF4-FFF2-40B4-BE49-F238E27FC236}">
                <a16:creationId xmlns:a16="http://schemas.microsoft.com/office/drawing/2014/main" id="{6029AF1A-6E1B-FEA6-6BE3-78EFAAF5AFFF}"/>
              </a:ext>
            </a:extLst>
          </p:cNvPr>
          <p:cNvSpPr txBox="1">
            <a:spLocks/>
          </p:cNvSpPr>
          <p:nvPr/>
        </p:nvSpPr>
        <p:spPr>
          <a:xfrm>
            <a:off x="162191" y="102257"/>
            <a:ext cx="11867618" cy="6671853"/>
          </a:xfrm>
          <a:prstGeom prst="rect">
            <a:avLst/>
          </a:prstGeom>
          <a:solidFill>
            <a:srgbClr val="92D05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500" dirty="0">
                <a:solidFill>
                  <a:schemeClr val="bg1"/>
                </a:solidFill>
              </a:rPr>
              <a:t>Revolt of Orestes (</a:t>
            </a:r>
            <a:r>
              <a:rPr lang="en-GB" sz="3500" i="1" dirty="0">
                <a:solidFill>
                  <a:schemeClr val="bg1"/>
                </a:solidFill>
              </a:rPr>
              <a:t>magister </a:t>
            </a:r>
            <a:r>
              <a:rPr lang="en-GB" sz="3500" i="1" dirty="0" err="1">
                <a:solidFill>
                  <a:schemeClr val="bg1"/>
                </a:solidFill>
              </a:rPr>
              <a:t>militum</a:t>
            </a:r>
            <a:r>
              <a:rPr lang="en-GB" sz="3500" i="1" dirty="0">
                <a:solidFill>
                  <a:schemeClr val="bg1"/>
                </a:solidFill>
              </a:rPr>
              <a:t> </a:t>
            </a:r>
            <a:r>
              <a:rPr lang="en-GB" sz="3500" dirty="0">
                <a:solidFill>
                  <a:schemeClr val="bg1"/>
                </a:solidFill>
              </a:rPr>
              <a:t>and </a:t>
            </a:r>
            <a:r>
              <a:rPr lang="en-GB" sz="3500" i="1" dirty="0" err="1">
                <a:solidFill>
                  <a:schemeClr val="bg1"/>
                </a:solidFill>
              </a:rPr>
              <a:t>patricius</a:t>
            </a:r>
            <a:r>
              <a:rPr lang="en-GB" sz="3500" dirty="0">
                <a:solidFill>
                  <a:schemeClr val="bg1"/>
                </a:solidFill>
              </a:rPr>
              <a:t>) in AD 475, Nepos retreats to Dalmatia. Orestes declares his son Romulus as the Augustus of the West.</a:t>
            </a:r>
          </a:p>
          <a:p>
            <a:r>
              <a:rPr lang="en-GB" sz="3500" dirty="0">
                <a:solidFill>
                  <a:schemeClr val="bg1"/>
                </a:solidFill>
              </a:rPr>
              <a:t>In September AD 476, Odoacer/Odovacar (head of the Germanic </a:t>
            </a:r>
            <a:r>
              <a:rPr lang="en-GB" sz="3500" i="1" dirty="0">
                <a:solidFill>
                  <a:schemeClr val="bg1"/>
                </a:solidFill>
              </a:rPr>
              <a:t>foederati</a:t>
            </a:r>
            <a:r>
              <a:rPr lang="en-GB" sz="3500" dirty="0">
                <a:solidFill>
                  <a:schemeClr val="bg1"/>
                </a:solidFill>
              </a:rPr>
              <a:t> of Italy ) captures Ravenna.</a:t>
            </a:r>
          </a:p>
          <a:p>
            <a:pPr marL="0" indent="0">
              <a:buFont typeface="Arial" panose="020B0604020202020204" pitchFamily="34" charset="0"/>
              <a:buNone/>
            </a:pPr>
            <a:r>
              <a:rPr lang="en-GB" sz="3400" dirty="0">
                <a:solidFill>
                  <a:schemeClr val="bg1"/>
                </a:solidFill>
              </a:rPr>
              <a:t>“Entering Ravenna, </a:t>
            </a:r>
            <a:r>
              <a:rPr lang="en-GB" sz="3400" dirty="0" err="1">
                <a:solidFill>
                  <a:schemeClr val="bg1"/>
                </a:solidFill>
              </a:rPr>
              <a:t>Odovacer</a:t>
            </a:r>
            <a:r>
              <a:rPr lang="en-GB" sz="3400" dirty="0">
                <a:solidFill>
                  <a:schemeClr val="bg1"/>
                </a:solidFill>
              </a:rPr>
              <a:t> deposed Augustulus from ruling, and taking pity on his youth he granted him his life, and because he was beautiful he even gave him an income of 6,000 solidi and sent him to live in Campania freely with his relatives.” – </a:t>
            </a:r>
            <a:r>
              <a:rPr lang="en-GB" sz="3400" b="1" i="1" dirty="0">
                <a:solidFill>
                  <a:schemeClr val="bg1"/>
                </a:solidFill>
              </a:rPr>
              <a:t>Anonymous </a:t>
            </a:r>
            <a:r>
              <a:rPr lang="en-GB" sz="3400" b="1" i="1" dirty="0" err="1">
                <a:solidFill>
                  <a:schemeClr val="bg1"/>
                </a:solidFill>
              </a:rPr>
              <a:t>Valesianus</a:t>
            </a:r>
            <a:r>
              <a:rPr lang="en-GB" sz="3400" b="1" i="1" dirty="0">
                <a:solidFill>
                  <a:schemeClr val="bg1"/>
                </a:solidFill>
              </a:rPr>
              <a:t> </a:t>
            </a:r>
            <a:r>
              <a:rPr lang="en-GB" sz="3400" b="1" dirty="0">
                <a:solidFill>
                  <a:schemeClr val="bg1"/>
                </a:solidFill>
              </a:rPr>
              <a:t>8.38</a:t>
            </a:r>
            <a:r>
              <a:rPr lang="en-GB" sz="3400" dirty="0">
                <a:solidFill>
                  <a:schemeClr val="bg1"/>
                </a:solidFill>
              </a:rPr>
              <a:t>.</a:t>
            </a:r>
          </a:p>
          <a:p>
            <a:pPr lvl="1"/>
            <a:r>
              <a:rPr lang="en-GB" sz="3200" dirty="0">
                <a:solidFill>
                  <a:schemeClr val="bg1"/>
                </a:solidFill>
              </a:rPr>
              <a:t>Romulus Augustulus was likely in his early to mid-teens when he was forced to abdicate.</a:t>
            </a:r>
          </a:p>
          <a:p>
            <a:r>
              <a:rPr lang="en-GB" sz="3500" dirty="0">
                <a:solidFill>
                  <a:schemeClr val="bg1"/>
                </a:solidFill>
              </a:rPr>
              <a:t> </a:t>
            </a:r>
            <a:r>
              <a:rPr lang="en-GB" sz="3500" dirty="0" err="1">
                <a:solidFill>
                  <a:schemeClr val="bg1"/>
                </a:solidFill>
              </a:rPr>
              <a:t>Odovacer</a:t>
            </a:r>
            <a:r>
              <a:rPr lang="en-GB" sz="3500" dirty="0">
                <a:solidFill>
                  <a:schemeClr val="bg1"/>
                </a:solidFill>
              </a:rPr>
              <a:t> takes the title </a:t>
            </a:r>
            <a:r>
              <a:rPr lang="en-GB" sz="3500" i="1" dirty="0">
                <a:solidFill>
                  <a:schemeClr val="bg1"/>
                </a:solidFill>
              </a:rPr>
              <a:t>Rex</a:t>
            </a:r>
            <a:r>
              <a:rPr lang="en-GB" sz="3500" dirty="0">
                <a:solidFill>
                  <a:schemeClr val="bg1"/>
                </a:solidFill>
              </a:rPr>
              <a:t>.</a:t>
            </a:r>
          </a:p>
          <a:p>
            <a:pPr marL="0" indent="0">
              <a:buFont typeface="Arial" panose="020B0604020202020204" pitchFamily="34" charset="0"/>
              <a:buNone/>
            </a:pPr>
            <a:endParaRPr lang="en-GB" dirty="0"/>
          </a:p>
          <a:p>
            <a:endParaRPr lang="en-GB" dirty="0"/>
          </a:p>
        </p:txBody>
      </p:sp>
    </p:spTree>
    <p:extLst>
      <p:ext uri="{BB962C8B-B14F-4D97-AF65-F5344CB8AC3E}">
        <p14:creationId xmlns:p14="http://schemas.microsoft.com/office/powerpoint/2010/main" val="136510042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FC858FA-0E65-C0E2-5CEE-67386C34020C}"/>
              </a:ext>
            </a:extLst>
          </p:cNvPr>
          <p:cNvPicPr>
            <a:picLocks noChangeAspect="1"/>
          </p:cNvPicPr>
          <p:nvPr/>
        </p:nvPicPr>
        <p:blipFill rotWithShape="1">
          <a:blip r:embed="rId2"/>
          <a:srcRect t="15825" r="9091"/>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8CCE0-FD05-9C4E-3808-8CBA22477C4E}"/>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b="1"/>
              <a:t>Socio-economic and Cultural transformations</a:t>
            </a:r>
            <a:endParaRPr lang="en-US" sz="6600"/>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56594"/>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1764F-71E5-AD4E-EDCE-CBEE166F7E85}"/>
              </a:ext>
            </a:extLst>
          </p:cNvPr>
          <p:cNvSpPr>
            <a:spLocks noGrp="1"/>
          </p:cNvSpPr>
          <p:nvPr>
            <p:ph type="title"/>
          </p:nvPr>
        </p:nvSpPr>
        <p:spPr>
          <a:xfrm>
            <a:off x="228601" y="171450"/>
            <a:ext cx="7666132" cy="1057275"/>
          </a:xfrm>
        </p:spPr>
        <p:txBody>
          <a:bodyPr anchor="b">
            <a:normAutofit/>
          </a:bodyPr>
          <a:lstStyle/>
          <a:p>
            <a:r>
              <a:rPr lang="en-GB" sz="4000" b="1" dirty="0"/>
              <a:t>Urbanism: late 5th to 7th centuries</a:t>
            </a:r>
          </a:p>
        </p:txBody>
      </p:sp>
      <p:sp>
        <p:nvSpPr>
          <p:cNvPr id="3" name="Content Placeholder 2">
            <a:extLst>
              <a:ext uri="{FF2B5EF4-FFF2-40B4-BE49-F238E27FC236}">
                <a16:creationId xmlns:a16="http://schemas.microsoft.com/office/drawing/2014/main" id="{85875AF3-E7A8-611F-330C-CBE2A7CC0889}"/>
              </a:ext>
            </a:extLst>
          </p:cNvPr>
          <p:cNvSpPr>
            <a:spLocks noGrp="1"/>
          </p:cNvSpPr>
          <p:nvPr>
            <p:ph idx="1"/>
          </p:nvPr>
        </p:nvSpPr>
        <p:spPr>
          <a:xfrm>
            <a:off x="133350" y="1600199"/>
            <a:ext cx="7886700" cy="5172075"/>
          </a:xfrm>
        </p:spPr>
        <p:txBody>
          <a:bodyPr anchor="t">
            <a:normAutofit lnSpcReduction="10000"/>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Continued presence of urban settlement in various parts of western Europe.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Varied patterns: compare North Italy with post-Roman Britain.</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How many disappeared and how many remained in some form or another?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Calibri" panose="020F0502020204030204"/>
              </a:rPr>
              <a:t>D</a:t>
            </a:r>
            <a:r>
              <a:rPr kumimoji="0" lang="en-GB" sz="2400" b="0" i="0" u="none" strike="noStrike" kern="1200" cap="none" spc="0" normalizeH="0" baseline="0" noProof="0" dirty="0" err="1">
                <a:ln>
                  <a:noFill/>
                </a:ln>
                <a:effectLst/>
                <a:uLnTx/>
                <a:uFillTx/>
                <a:latin typeface="Calibri" panose="020F0502020204030204"/>
                <a:ea typeface="+mn-ea"/>
                <a:cs typeface="+mn-cs"/>
              </a:rPr>
              <a:t>eath</a:t>
            </a:r>
            <a:r>
              <a:rPr kumimoji="0" lang="en-GB" sz="2400" b="0" i="0" u="none" strike="noStrike" kern="1200" cap="none" spc="0" normalizeH="0" baseline="0" noProof="0" dirty="0">
                <a:ln>
                  <a:noFill/>
                </a:ln>
                <a:effectLst/>
                <a:uLnTx/>
                <a:uFillTx/>
                <a:latin typeface="Calibri" panose="020F0502020204030204"/>
                <a:ea typeface="+mn-ea"/>
                <a:cs typeface="+mn-cs"/>
              </a:rPr>
              <a:t> of the “Classical City”? (Ward-Perkins 1997).</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Classical city characterised by aristocratic involvement in civic politics and </a:t>
            </a:r>
            <a:r>
              <a:rPr kumimoji="0" lang="en-GB" b="0" i="0" u="none" strike="noStrike" kern="1200" cap="none" spc="0" normalizeH="0" baseline="0" noProof="0" dirty="0" err="1">
                <a:ln>
                  <a:noFill/>
                </a:ln>
                <a:effectLst/>
                <a:uLnTx/>
                <a:uFillTx/>
                <a:latin typeface="Calibri" panose="020F0502020204030204"/>
                <a:ea typeface="+mn-ea"/>
                <a:cs typeface="+mn-cs"/>
              </a:rPr>
              <a:t>monumentalisation</a:t>
            </a:r>
            <a:r>
              <a:rPr kumimoji="0" lang="en-GB" b="0" i="0" u="none" strike="noStrike" kern="1200" cap="none" spc="0" normalizeH="0" baseline="0" noProof="0" dirty="0">
                <a:ln>
                  <a:noFill/>
                </a:ln>
                <a:effectLst/>
                <a:uLnTx/>
                <a:uFillTx/>
                <a:latin typeface="Calibri" panose="020F0502020204030204"/>
                <a:ea typeface="+mn-ea"/>
                <a:cs typeface="+mn-cs"/>
              </a:rPr>
              <a:t> of space.</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400" b="0" i="1" u="none" strike="noStrike" kern="1200" cap="none" spc="0" normalizeH="0" baseline="0" noProof="0" dirty="0">
                <a:ln>
                  <a:noFill/>
                </a:ln>
                <a:effectLst/>
                <a:uLnTx/>
                <a:uFillTx/>
                <a:latin typeface="Calibri" panose="020F0502020204030204"/>
                <a:ea typeface="+mn-ea"/>
                <a:cs typeface="+mn-cs"/>
              </a:rPr>
              <a:t>Fora</a:t>
            </a:r>
            <a:r>
              <a:rPr kumimoji="0" lang="en-GB" sz="2400" b="0" i="0" u="none" strike="noStrike" kern="1200" cap="none" spc="0" normalizeH="0" baseline="0" noProof="0" dirty="0">
                <a:ln>
                  <a:noFill/>
                </a:ln>
                <a:effectLst/>
                <a:uLnTx/>
                <a:uFillTx/>
                <a:latin typeface="Calibri" panose="020F0502020204030204"/>
                <a:ea typeface="+mn-ea"/>
                <a:cs typeface="+mn-cs"/>
              </a:rPr>
              <a:t>, </a:t>
            </a:r>
            <a:r>
              <a:rPr kumimoji="0" lang="en-GB" sz="2400" b="0" i="1" u="none" strike="noStrike" kern="1200" cap="none" spc="0" normalizeH="0" baseline="0" noProof="0" dirty="0">
                <a:ln>
                  <a:noFill/>
                </a:ln>
                <a:effectLst/>
                <a:uLnTx/>
                <a:uFillTx/>
                <a:latin typeface="Calibri" panose="020F0502020204030204"/>
                <a:ea typeface="+mn-ea"/>
                <a:cs typeface="+mn-cs"/>
              </a:rPr>
              <a:t>thermae</a:t>
            </a:r>
            <a:r>
              <a:rPr kumimoji="0" lang="en-GB" sz="2400" b="0" i="0" u="none" strike="noStrike" kern="1200" cap="none" spc="0" normalizeH="0" baseline="0" noProof="0" dirty="0">
                <a:ln>
                  <a:noFill/>
                </a:ln>
                <a:effectLst/>
                <a:uLnTx/>
                <a:uFillTx/>
                <a:latin typeface="Calibri" panose="020F0502020204030204"/>
                <a:ea typeface="+mn-ea"/>
                <a:cs typeface="+mn-cs"/>
              </a:rPr>
              <a:t>, basilicas, statues, etc.  </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Did these (post)-Classical settlements remain “densely” populated centres with a range or activities or “husks”?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Continuation in places like northern Italy of towns as the base for secular and ecclesiastical authorities.</a:t>
            </a:r>
          </a:p>
          <a:p>
            <a:endParaRPr lang="en-GB" sz="1100"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5" descr="Diagram&#10;&#10;Description automatically generated">
            <a:extLst>
              <a:ext uri="{FF2B5EF4-FFF2-40B4-BE49-F238E27FC236}">
                <a16:creationId xmlns:a16="http://schemas.microsoft.com/office/drawing/2014/main" id="{6DF92E5B-6D9D-F0EF-7979-275CA38B891D}"/>
              </a:ext>
            </a:extLst>
          </p:cNvPr>
          <p:cNvPicPr>
            <a:picLocks noChangeAspect="1"/>
          </p:cNvPicPr>
          <p:nvPr/>
        </p:nvPicPr>
        <p:blipFill rotWithShape="1">
          <a:blip r:embed="rId2"/>
          <a:srcRect l="28257" t="15693" r="43331" b="10468"/>
          <a:stretch/>
        </p:blipFill>
        <p:spPr>
          <a:xfrm>
            <a:off x="8422985" y="682995"/>
            <a:ext cx="3540415" cy="5175602"/>
          </a:xfrm>
          <a:prstGeom prst="rect">
            <a:avLst/>
          </a:prstGeom>
        </p:spPr>
      </p:pic>
    </p:spTree>
    <p:extLst>
      <p:ext uri="{BB962C8B-B14F-4D97-AF65-F5344CB8AC3E}">
        <p14:creationId xmlns:p14="http://schemas.microsoft.com/office/powerpoint/2010/main" val="3626968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Map&#10;&#10;Description automatically generated">
            <a:extLst>
              <a:ext uri="{FF2B5EF4-FFF2-40B4-BE49-F238E27FC236}">
                <a16:creationId xmlns:a16="http://schemas.microsoft.com/office/drawing/2014/main" id="{7A21F438-385A-714C-CFFC-CF14F34C1050}"/>
              </a:ext>
            </a:extLst>
          </p:cNvPr>
          <p:cNvPicPr>
            <a:picLocks noChangeAspect="1"/>
          </p:cNvPicPr>
          <p:nvPr/>
        </p:nvPicPr>
        <p:blipFill rotWithShape="1">
          <a:blip r:embed="rId2"/>
          <a:srcRect t="6915" r="1" b="258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0B14F9C8-4D92-E322-A6F2-0A97CF24BF6B}"/>
              </a:ext>
            </a:extLst>
          </p:cNvPr>
          <p:cNvSpPr>
            <a:spLocks noGrp="1"/>
          </p:cNvSpPr>
          <p:nvPr>
            <p:ph idx="1"/>
          </p:nvPr>
        </p:nvSpPr>
        <p:spPr>
          <a:xfrm>
            <a:off x="6096000" y="142213"/>
            <a:ext cx="6019197" cy="6715787"/>
          </a:xfrm>
        </p:spPr>
        <p:txBody>
          <a:bodyPr anchor="t">
            <a:normAutofit fontScale="92500" lnSpcReduction="10000"/>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Was Late Antique society less literate?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lang="en-GB" dirty="0">
                <a:latin typeface="Calibri" panose="020F0502020204030204"/>
              </a:rPr>
              <a:t>F</a:t>
            </a:r>
            <a:r>
              <a:rPr kumimoji="0" lang="en-GB" b="0" i="0" u="none" strike="noStrike" kern="1200" cap="none" spc="0" normalizeH="0" baseline="0" noProof="0" dirty="0">
                <a:ln>
                  <a:noFill/>
                </a:ln>
                <a:effectLst/>
                <a:uLnTx/>
                <a:uFillTx/>
                <a:latin typeface="Calibri" panose="020F0502020204030204"/>
                <a:ea typeface="+mn-ea"/>
                <a:cs typeface="+mn-cs"/>
              </a:rPr>
              <a:t>ewer circulating texts, less familiarity with Classical literature?</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Classical style education continues to be undertaken by the elite – law, oratory, rhetoric, philosophy.</a:t>
            </a:r>
          </a:p>
          <a:p>
            <a:pPr lvl="1">
              <a:spcBef>
                <a:spcPts val="1000"/>
              </a:spcBef>
              <a:defRPr/>
            </a:pPr>
            <a:r>
              <a:rPr kumimoji="0" lang="en-GB" sz="2000" b="0" i="0" u="none" strike="noStrike" kern="1200" cap="none" spc="0" normalizeH="0" baseline="0" noProof="0" dirty="0" err="1">
                <a:ln>
                  <a:noFill/>
                </a:ln>
                <a:effectLst/>
                <a:uLnTx/>
                <a:uFillTx/>
                <a:latin typeface="Calibri" panose="020F0502020204030204"/>
                <a:ea typeface="+mn-ea"/>
                <a:cs typeface="+mn-cs"/>
              </a:rPr>
              <a:t>Syraic</a:t>
            </a:r>
            <a:r>
              <a:rPr kumimoji="0" lang="en-GB" sz="2000" b="0" i="0" u="none" strike="noStrike" kern="1200" cap="none" spc="0" normalizeH="0" baseline="0" noProof="0" dirty="0">
                <a:ln>
                  <a:noFill/>
                </a:ln>
                <a:effectLst/>
                <a:uLnTx/>
                <a:uFillTx/>
                <a:latin typeface="Calibri" panose="020F0502020204030204"/>
                <a:ea typeface="+mn-ea"/>
                <a:cs typeface="+mn-cs"/>
              </a:rPr>
              <a:t> Christian tradition of translation (emphasis on Philosophy, Geography and Medicine).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Monastic centres as places of learning – greater concern in Christian literature to appeal to all “classes” of society.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r>
              <a:rPr lang="en-GB" sz="2400" dirty="0"/>
              <a:t>A traditional classical as well as a new biblical cannon of literature to learn. </a:t>
            </a:r>
          </a:p>
          <a:p>
            <a:pPr lvl="1"/>
            <a:r>
              <a:rPr lang="en-GB" dirty="0"/>
              <a:t>Also rabbinic schools in the East studying Talmudic literature. </a:t>
            </a:r>
          </a:p>
          <a:p>
            <a:pPr lvl="1"/>
            <a:endParaRPr lang="en-GB" sz="100" dirty="0"/>
          </a:p>
          <a:p>
            <a:r>
              <a:rPr lang="en-GB" sz="2400" dirty="0"/>
              <a:t>Higher “pagan” philosophical studies became increasingly difficult as time progressed. </a:t>
            </a:r>
          </a:p>
          <a:p>
            <a:pPr lvl="1"/>
            <a:r>
              <a:rPr lang="en-GB" dirty="0"/>
              <a:t>Justinian shuts down the “schools” in Athens (AD 529). </a:t>
            </a:r>
          </a:p>
          <a:p>
            <a:endParaRPr lang="en-GB" sz="900" dirty="0"/>
          </a:p>
        </p:txBody>
      </p:sp>
      <p:sp>
        <p:nvSpPr>
          <p:cNvPr id="8" name="TextBox 7">
            <a:extLst>
              <a:ext uri="{FF2B5EF4-FFF2-40B4-BE49-F238E27FC236}">
                <a16:creationId xmlns:a16="http://schemas.microsoft.com/office/drawing/2014/main" id="{2CB8DC92-7B60-30BA-A2E8-364ACCD5BA2D}"/>
              </a:ext>
            </a:extLst>
          </p:cNvPr>
          <p:cNvSpPr txBox="1"/>
          <p:nvPr/>
        </p:nvSpPr>
        <p:spPr>
          <a:xfrm>
            <a:off x="153585" y="6131011"/>
            <a:ext cx="3059906" cy="584775"/>
          </a:xfrm>
          <a:prstGeom prst="rect">
            <a:avLst/>
          </a:prstGeom>
          <a:solidFill>
            <a:schemeClr val="tx2"/>
          </a:solidFill>
        </p:spPr>
        <p:txBody>
          <a:bodyPr wrap="square">
            <a:spAutoFit/>
          </a:bodyPr>
          <a:lstStyle/>
          <a:p>
            <a:r>
              <a:rPr lang="en-GB" sz="1600" dirty="0">
                <a:solidFill>
                  <a:schemeClr val="bg1"/>
                </a:solidFill>
              </a:rPr>
              <a:t>Alexandrian World Chronical: Pl. 6, Verso - Chronicle of AD 389–392</a:t>
            </a:r>
          </a:p>
        </p:txBody>
      </p:sp>
    </p:spTree>
    <p:extLst>
      <p:ext uri="{BB962C8B-B14F-4D97-AF65-F5344CB8AC3E}">
        <p14:creationId xmlns:p14="http://schemas.microsoft.com/office/powerpoint/2010/main" val="396302177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8066CAE-BCD0-E1FE-B7E4-61A4FC388D96}"/>
              </a:ext>
            </a:extLst>
          </p:cNvPr>
          <p:cNvPicPr>
            <a:picLocks noChangeAspect="1"/>
          </p:cNvPicPr>
          <p:nvPr/>
        </p:nvPicPr>
        <p:blipFill rotWithShape="1">
          <a:blip r:embed="rId2">
            <a:duotone>
              <a:prstClr val="black"/>
              <a:schemeClr val="tx2">
                <a:tint val="45000"/>
                <a:satMod val="400000"/>
              </a:schemeClr>
            </a:duotone>
            <a:alphaModFix amt="35000"/>
          </a:blip>
          <a:srcRect t="6615" b="18407"/>
          <a:stretch/>
        </p:blipFill>
        <p:spPr>
          <a:xfrm>
            <a:off x="-7" y="-8"/>
            <a:ext cx="12192000" cy="6855958"/>
          </a:xfrm>
          <a:prstGeom prst="rect">
            <a:avLst/>
          </a:prstGeom>
        </p:spPr>
      </p:pic>
      <p:sp>
        <p:nvSpPr>
          <p:cNvPr id="2" name="Title 1">
            <a:extLst>
              <a:ext uri="{FF2B5EF4-FFF2-40B4-BE49-F238E27FC236}">
                <a16:creationId xmlns:a16="http://schemas.microsoft.com/office/drawing/2014/main" id="{70EE1940-8A73-3458-D8FE-E3CC801FA941}"/>
              </a:ext>
            </a:extLst>
          </p:cNvPr>
          <p:cNvSpPr>
            <a:spLocks noGrp="1"/>
          </p:cNvSpPr>
          <p:nvPr>
            <p:ph type="title"/>
          </p:nvPr>
        </p:nvSpPr>
        <p:spPr>
          <a:xfrm>
            <a:off x="353423" y="36777"/>
            <a:ext cx="6387102" cy="1258623"/>
          </a:xfrm>
        </p:spPr>
        <p:txBody>
          <a:bodyPr>
            <a:normAutofit/>
          </a:bodyPr>
          <a:lstStyle/>
          <a:p>
            <a:r>
              <a:rPr lang="en-GB" b="1" dirty="0"/>
              <a:t>Constantinople</a:t>
            </a:r>
          </a:p>
        </p:txBody>
      </p:sp>
      <p:sp>
        <p:nvSpPr>
          <p:cNvPr id="3" name="Content Placeholder 2">
            <a:extLst>
              <a:ext uri="{FF2B5EF4-FFF2-40B4-BE49-F238E27FC236}">
                <a16:creationId xmlns:a16="http://schemas.microsoft.com/office/drawing/2014/main" id="{79873C16-52F5-8B4F-FC6C-A5FFF361D351}"/>
              </a:ext>
            </a:extLst>
          </p:cNvPr>
          <p:cNvSpPr>
            <a:spLocks noGrp="1"/>
          </p:cNvSpPr>
          <p:nvPr>
            <p:ph idx="1"/>
          </p:nvPr>
        </p:nvSpPr>
        <p:spPr>
          <a:xfrm>
            <a:off x="142875" y="1295400"/>
            <a:ext cx="7546954" cy="5560550"/>
          </a:xfrm>
        </p:spPr>
        <p:txBody>
          <a:bodyPr anchor="t">
            <a:normAutofit/>
          </a:bodyPr>
          <a:lstStyle/>
          <a:p>
            <a:r>
              <a:rPr lang="en-GB" sz="3200" dirty="0"/>
              <a:t>By the late 4th century, the city’s population is bigger than Antioch (ca. 200,000) – by reign of Justinian (AD 527-65) it reached ca. 500,000.</a:t>
            </a:r>
          </a:p>
          <a:p>
            <a:endParaRPr lang="en-GB" sz="100" dirty="0"/>
          </a:p>
          <a:p>
            <a:r>
              <a:rPr lang="en-GB" sz="3200" i="1" dirty="0"/>
              <a:t>Notitia </a:t>
            </a:r>
            <a:r>
              <a:rPr lang="en-GB" sz="3200" i="1" dirty="0" err="1"/>
              <a:t>urbis</a:t>
            </a:r>
            <a:r>
              <a:rPr lang="en-GB" sz="3200" i="1" dirty="0"/>
              <a:t> </a:t>
            </a:r>
            <a:r>
              <a:rPr lang="en-GB" sz="3200" i="1" dirty="0" err="1"/>
              <a:t>Constantinopolitanae</a:t>
            </a:r>
            <a:r>
              <a:rPr lang="en-GB" sz="3200" i="1" dirty="0"/>
              <a:t> </a:t>
            </a:r>
            <a:r>
              <a:rPr lang="en-GB" sz="3200" dirty="0"/>
              <a:t>(ca. AD 425-30) lists 14 churches, 52 colonnaded streets, and 153 private baths and several cisterns. </a:t>
            </a:r>
          </a:p>
          <a:p>
            <a:endParaRPr lang="en-GB" sz="100" dirty="0"/>
          </a:p>
          <a:p>
            <a:r>
              <a:rPr lang="en-GB" sz="3200" dirty="0"/>
              <a:t>Walls of Constantine were added to by new walls erected during the reign of Theodosius II between AD 404-13.</a:t>
            </a:r>
          </a:p>
          <a:p>
            <a:endParaRPr lang="en-GB" sz="1700" dirty="0"/>
          </a:p>
        </p:txBody>
      </p:sp>
      <p:sp>
        <p:nvSpPr>
          <p:cNvPr id="11" name="Freeform: Shape 10">
            <a:extLst>
              <a:ext uri="{FF2B5EF4-FFF2-40B4-BE49-F238E27FC236}">
                <a16:creationId xmlns:a16="http://schemas.microsoft.com/office/drawing/2014/main" id="{86B8807B-7828-4E42-86D6-939A5397D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2055"/>
            <a:ext cx="4666892" cy="3481643"/>
          </a:xfrm>
          <a:custGeom>
            <a:avLst/>
            <a:gdLst>
              <a:gd name="connsiteX0" fmla="*/ 144173 w 4666892"/>
              <a:gd name="connsiteY0" fmla="*/ 0 h 3481643"/>
              <a:gd name="connsiteX1" fmla="*/ 4666892 w 4666892"/>
              <a:gd name="connsiteY1" fmla="*/ 0 h 3481643"/>
              <a:gd name="connsiteX2" fmla="*/ 4666892 w 4666892"/>
              <a:gd name="connsiteY2" fmla="*/ 2512390 h 3481643"/>
              <a:gd name="connsiteX3" fmla="*/ 4657487 w 4666892"/>
              <a:gd name="connsiteY3" fmla="*/ 2524968 h 3481643"/>
              <a:gd name="connsiteX4" fmla="*/ 2628900 w 4666892"/>
              <a:gd name="connsiteY4" fmla="*/ 3481643 h 3481643"/>
              <a:gd name="connsiteX5" fmla="*/ 0 w 4666892"/>
              <a:gd name="connsiteY5" fmla="*/ 852743 h 3481643"/>
              <a:gd name="connsiteX6" fmla="*/ 118190 w 4666892"/>
              <a:gd name="connsiteY6" fmla="*/ 70989 h 3481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481643">
                <a:moveTo>
                  <a:pt x="144173" y="0"/>
                </a:moveTo>
                <a:lnTo>
                  <a:pt x="4666892" y="0"/>
                </a:lnTo>
                <a:lnTo>
                  <a:pt x="4666892" y="2512390"/>
                </a:lnTo>
                <a:lnTo>
                  <a:pt x="4657487" y="2524968"/>
                </a:lnTo>
                <a:cubicBezTo>
                  <a:pt x="4175308" y="3109233"/>
                  <a:pt x="3445594" y="3481643"/>
                  <a:pt x="2628900" y="3481643"/>
                </a:cubicBezTo>
                <a:cubicBezTo>
                  <a:pt x="1176999" y="3481643"/>
                  <a:pt x="0" y="2304644"/>
                  <a:pt x="0" y="852743"/>
                </a:cubicBezTo>
                <a:cubicBezTo>
                  <a:pt x="0" y="580512"/>
                  <a:pt x="41379" y="317945"/>
                  <a:pt x="118190" y="70989"/>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Map&#10;&#10;Description automatically generated">
            <a:extLst>
              <a:ext uri="{FF2B5EF4-FFF2-40B4-BE49-F238E27FC236}">
                <a16:creationId xmlns:a16="http://schemas.microsoft.com/office/drawing/2014/main" id="{651941AF-5364-56E2-F72B-674D069B63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11" r="-2" b="-2"/>
          <a:stretch/>
        </p:blipFill>
        <p:spPr bwMode="auto">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Freeform: Shape 12">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large building with a tall tower&#10;&#10;Description automatically generated with low confidence">
            <a:extLst>
              <a:ext uri="{FF2B5EF4-FFF2-40B4-BE49-F238E27FC236}">
                <a16:creationId xmlns:a16="http://schemas.microsoft.com/office/drawing/2014/main" id="{DC785ED3-B3F9-FA08-CEB5-AEB0C1CFB991}"/>
              </a:ext>
            </a:extLst>
          </p:cNvPr>
          <p:cNvPicPr>
            <a:picLocks noChangeAspect="1"/>
          </p:cNvPicPr>
          <p:nvPr/>
        </p:nvPicPr>
        <p:blipFill rotWithShape="1">
          <a:blip r:embed="rId4"/>
          <a:srcRect l="12211" r="38152" b="-2"/>
          <a:stretch/>
        </p:blipFill>
        <p:spPr>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7" name="TextBox 6">
            <a:extLst>
              <a:ext uri="{FF2B5EF4-FFF2-40B4-BE49-F238E27FC236}">
                <a16:creationId xmlns:a16="http://schemas.microsoft.com/office/drawing/2014/main" id="{7B9BBDE7-856C-1E4F-7A64-0D099ED1630B}"/>
              </a:ext>
            </a:extLst>
          </p:cNvPr>
          <p:cNvSpPr txBox="1"/>
          <p:nvPr/>
        </p:nvSpPr>
        <p:spPr>
          <a:xfrm>
            <a:off x="9721840" y="4246867"/>
            <a:ext cx="1851035" cy="307777"/>
          </a:xfrm>
          <a:prstGeom prst="rect">
            <a:avLst/>
          </a:prstGeom>
          <a:solidFill>
            <a:srgbClr val="A5A5A5">
              <a:lumMod val="20000"/>
              <a:lumOff val="80000"/>
            </a:srgb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400" b="0" i="0" u="none" strike="noStrike" kern="0" cap="none" spc="0" normalizeH="0" baseline="0" noProof="0" dirty="0">
                <a:ln>
                  <a:noFill/>
                </a:ln>
                <a:solidFill>
                  <a:prstClr val="black"/>
                </a:solidFill>
                <a:effectLst/>
                <a:uLnTx/>
                <a:uFillTx/>
              </a:rPr>
              <a:t>Forum of Theodosius</a:t>
            </a:r>
          </a:p>
        </p:txBody>
      </p:sp>
    </p:spTree>
    <p:extLst>
      <p:ext uri="{BB962C8B-B14F-4D97-AF65-F5344CB8AC3E}">
        <p14:creationId xmlns:p14="http://schemas.microsoft.com/office/powerpoint/2010/main" val="241723321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TotalTime>
  <Words>2145</Words>
  <Application>Microsoft Office PowerPoint</Application>
  <PresentationFormat>Widescreen</PresentationFormat>
  <Paragraphs>173</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Calibri</vt:lpstr>
      <vt:lpstr>Calibri Light</vt:lpstr>
      <vt:lpstr>Arial</vt:lpstr>
      <vt:lpstr>Tw Cen MT</vt:lpstr>
      <vt:lpstr>Office Theme</vt:lpstr>
      <vt:lpstr>From the twilight of Rome to the Dawn of Islam: The World of Late Antiquity (AD 235-632)</vt:lpstr>
      <vt:lpstr>The Last Western Emperor?</vt:lpstr>
      <vt:lpstr>Calamitous end?</vt:lpstr>
      <vt:lpstr>Byzantium and the Roman Legacy</vt:lpstr>
      <vt:lpstr>The Late Fourth Century</vt:lpstr>
      <vt:lpstr>Major events in the period</vt:lpstr>
      <vt:lpstr>Valentinian I and Valens</vt:lpstr>
      <vt:lpstr>Goths across the Danube</vt:lpstr>
      <vt:lpstr>Battle of Adrianople (AD 378)</vt:lpstr>
      <vt:lpstr>The aftermath of Adrianople</vt:lpstr>
      <vt:lpstr>Bishop Ambrose of Milan</vt:lpstr>
      <vt:lpstr>PowerPoint Presentation</vt:lpstr>
      <vt:lpstr>The Fifth Century</vt:lpstr>
      <vt:lpstr>Abandonment of Britain</vt:lpstr>
      <vt:lpstr>Sack of Rome (AD 410)</vt:lpstr>
      <vt:lpstr>The Huns</vt:lpstr>
      <vt:lpstr>Vandal Sack of Rome</vt:lpstr>
      <vt:lpstr>“Fall” of the Western Roman Empire</vt:lpstr>
      <vt:lpstr>Socio-economic and Cultural transformations</vt:lpstr>
      <vt:lpstr>Urbanism: late 5th to 7th centuries</vt:lpstr>
      <vt:lpstr>PowerPoint Presentation</vt:lpstr>
      <vt:lpstr>Constantinople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32</cp:revision>
  <dcterms:created xsi:type="dcterms:W3CDTF">2022-12-12T16:16:01Z</dcterms:created>
  <dcterms:modified xsi:type="dcterms:W3CDTF">2022-12-13T10:07:35Z</dcterms:modified>
</cp:coreProperties>
</file>