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69" r:id="rId3"/>
    <p:sldId id="270" r:id="rId4"/>
    <p:sldId id="267" r:id="rId5"/>
    <p:sldId id="258" r:id="rId6"/>
    <p:sldId id="262" r:id="rId7"/>
    <p:sldId id="271" r:id="rId8"/>
    <p:sldId id="260" r:id="rId9"/>
    <p:sldId id="261" r:id="rId10"/>
    <p:sldId id="263" r:id="rId11"/>
    <p:sldId id="264" r:id="rId12"/>
    <p:sldId id="266" r:id="rId13"/>
    <p:sldId id="265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04" autoAdjust="0"/>
    <p:restoredTop sz="88080" autoAdjust="0"/>
  </p:normalViewPr>
  <p:slideViewPr>
    <p:cSldViewPr snapToGrid="0">
      <p:cViewPr>
        <p:scale>
          <a:sx n="80" d="100"/>
          <a:sy n="80" d="100"/>
        </p:scale>
        <p:origin x="989" y="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B8D31A-6F69-4FBC-A19B-C4ED84D63C86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0935B9-EA3C-401E-A0F5-7B36C78E78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3741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935B9-EA3C-401E-A0F5-7B36C78E78A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532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935B9-EA3C-401E-A0F5-7B36C78E78A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9458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935B9-EA3C-401E-A0F5-7B36C78E78A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4100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935B9-EA3C-401E-A0F5-7B36C78E78A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214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935B9-EA3C-401E-A0F5-7B36C78E78A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48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u="sn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935B9-EA3C-401E-A0F5-7B36C78E78A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5107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935B9-EA3C-401E-A0F5-7B36C78E78A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512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935B9-EA3C-401E-A0F5-7B36C78E78A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1631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935B9-EA3C-401E-A0F5-7B36C78E78A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4351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u="sn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935B9-EA3C-401E-A0F5-7B36C78E78A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77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D81343D-62C6-468C-85AD-93FA8FAD07BE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3B88F5F-92A9-4794-BD26-C76D74414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55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1343D-62C6-468C-85AD-93FA8FAD07BE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13B88F5F-92A9-4794-BD26-C76D74414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155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D81343D-62C6-468C-85AD-93FA8FAD07BE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3B88F5F-92A9-4794-BD26-C76D74414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614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1343D-62C6-468C-85AD-93FA8FAD07BE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8F5F-92A9-4794-BD26-C76D74414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44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1343D-62C6-468C-85AD-93FA8FAD07BE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8F5F-92A9-4794-BD26-C76D74414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753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1343D-62C6-468C-85AD-93FA8FAD07BE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8F5F-92A9-4794-BD26-C76D74414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113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1343D-62C6-468C-85AD-93FA8FAD07BE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8F5F-92A9-4794-BD26-C76D74414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403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D81343D-62C6-468C-85AD-93FA8FAD07BE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3B88F5F-92A9-4794-BD26-C76D74414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754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1343D-62C6-468C-85AD-93FA8FAD07BE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8F5F-92A9-4794-BD26-C76D74414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112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1343D-62C6-468C-85AD-93FA8FAD07BE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8F5F-92A9-4794-BD26-C76D74414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64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D81343D-62C6-468C-85AD-93FA8FAD07BE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3B88F5F-92A9-4794-BD26-C76D74414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692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9D81343D-62C6-468C-85AD-93FA8FAD07BE}" type="datetimeFigureOut">
              <a:rPr lang="en-GB" smtClean="0"/>
              <a:t>22/01/2018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13B88F5F-92A9-4794-BD26-C76D744140DE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79471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lmclinic.com/anxiety/symptoms/hysteria" TargetMode="External"/><Relationship Id="rId2" Type="http://schemas.openxmlformats.org/officeDocument/2006/relationships/hyperlink" Target="https://www.museoarcheologiconapoli.it/en/room-and-sections-of-the-exhibition/frescoes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mithsonianmag.com/science-nature/history-of-the-hysterical-man-43321905/" TargetMode="External"/><Relationship Id="rId4" Type="http://schemas.openxmlformats.org/officeDocument/2006/relationships/hyperlink" Target="https://www.psychologytoday.com/blog/all-about-sex/201303/hysteria-and-the-strange-history-vibrator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D89D1-6586-48EF-BE13-E1986D28987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Medea and her connection to Hysteria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A924E1-0B61-437F-8718-93FD9CEBC4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Elizabeth Hoskins</a:t>
            </a:r>
          </a:p>
        </p:txBody>
      </p:sp>
    </p:spTree>
    <p:extLst>
      <p:ext uri="{BB962C8B-B14F-4D97-AF65-F5344CB8AC3E}">
        <p14:creationId xmlns:p14="http://schemas.microsoft.com/office/powerpoint/2010/main" val="1889970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00"/>
    </mc:Choice>
    <mc:Fallback>
      <p:transition spd="slow" advTm="59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6BC1B-6D8A-4417-831D-376CEA624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Purpose of dissertation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69A3F9-9DEB-43CC-91EB-2196460F0C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3093246"/>
            <a:ext cx="11029615" cy="2048799"/>
          </a:xfrm>
        </p:spPr>
        <p:txBody>
          <a:bodyPr/>
          <a:lstStyle/>
          <a:p>
            <a:r>
              <a:rPr lang="en-GB" dirty="0"/>
              <a:t>Is the link between Medea and Hysteria a modern concept, or is it one that has always existed?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D3E609D-94D6-4ECF-B802-F603876CB749}"/>
              </a:ext>
            </a:extLst>
          </p:cNvPr>
          <p:cNvSpPr txBox="1">
            <a:spLocks/>
          </p:cNvSpPr>
          <p:nvPr/>
        </p:nvSpPr>
        <p:spPr>
          <a:xfrm>
            <a:off x="581191" y="2404600"/>
            <a:ext cx="11029615" cy="20487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what exactly is Medea’s link to Hysteria</a:t>
            </a:r>
          </a:p>
        </p:txBody>
      </p:sp>
    </p:spTree>
    <p:extLst>
      <p:ext uri="{BB962C8B-B14F-4D97-AF65-F5344CB8AC3E}">
        <p14:creationId xmlns:p14="http://schemas.microsoft.com/office/powerpoint/2010/main" val="403662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DDAE9-2FA8-4085-93F9-EBB04C55F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am I looking at this?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719ED2-83A7-4910-82C8-E3B6E5AD8E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From own knowledge of hysteria, I wanted to understand the link between Medea and Hysteria</a:t>
            </a:r>
          </a:p>
          <a:p>
            <a:pPr lvl="1"/>
            <a:r>
              <a:rPr lang="en-GB" dirty="0"/>
              <a:t>I wanted to understand how they were linked</a:t>
            </a:r>
          </a:p>
          <a:p>
            <a:pPr lvl="1"/>
            <a:r>
              <a:rPr lang="en-GB" dirty="0"/>
              <a:t>I wanted to know why they were linked</a:t>
            </a:r>
          </a:p>
        </p:txBody>
      </p:sp>
    </p:spTree>
    <p:extLst>
      <p:ext uri="{BB962C8B-B14F-4D97-AF65-F5344CB8AC3E}">
        <p14:creationId xmlns:p14="http://schemas.microsoft.com/office/powerpoint/2010/main" val="4126163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E780D1D-124C-40B7-951C-0A8D19B3D4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412" y="200025"/>
            <a:ext cx="6459707" cy="64579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57DFE99-2E52-4A2D-AF28-1E37FD647277}"/>
              </a:ext>
            </a:extLst>
          </p:cNvPr>
          <p:cNvSpPr txBox="1"/>
          <p:nvPr/>
        </p:nvSpPr>
        <p:spPr>
          <a:xfrm>
            <a:off x="8453119" y="1828800"/>
            <a:ext cx="2267821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/>
              <a:t>Figure 1: Medea preparing to kill her sons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0280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678958-46A8-4450-94BE-E5864D4BF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am I going to achieve this?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0406D-D492-4B85-8F20-EC6CCCE57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Research:</a:t>
            </a:r>
          </a:p>
          <a:p>
            <a:pPr lvl="1"/>
            <a:r>
              <a:rPr lang="en-GB" dirty="0"/>
              <a:t>Women</a:t>
            </a:r>
          </a:p>
          <a:p>
            <a:pPr lvl="2"/>
            <a:r>
              <a:rPr lang="en-GB" dirty="0"/>
              <a:t>How did women live in the ancient world?</a:t>
            </a:r>
          </a:p>
          <a:p>
            <a:pPr lvl="2"/>
            <a:r>
              <a:rPr lang="en-GB" dirty="0"/>
              <a:t>What was the general perception of women in ancient societies?</a:t>
            </a:r>
          </a:p>
          <a:p>
            <a:pPr lvl="1"/>
            <a:r>
              <a:rPr lang="en-GB" dirty="0"/>
              <a:t>Hysteria</a:t>
            </a:r>
          </a:p>
          <a:p>
            <a:pPr lvl="2"/>
            <a:r>
              <a:rPr lang="en-GB" dirty="0"/>
              <a:t>What is hysteria? (Then and Now)</a:t>
            </a:r>
          </a:p>
          <a:p>
            <a:pPr lvl="1"/>
            <a:r>
              <a:rPr lang="en-GB" dirty="0"/>
              <a:t>Medea</a:t>
            </a:r>
          </a:p>
          <a:p>
            <a:pPr lvl="2"/>
            <a:r>
              <a:rPr lang="en-GB" dirty="0"/>
              <a:t>Who was Medea?</a:t>
            </a:r>
          </a:p>
          <a:p>
            <a:pPr lvl="2"/>
            <a:r>
              <a:rPr lang="en-GB" dirty="0"/>
              <a:t>How has she has been represented throughout time?</a:t>
            </a:r>
          </a:p>
          <a:p>
            <a:pPr lvl="1"/>
            <a:r>
              <a:rPr lang="en-GB" dirty="0"/>
              <a:t>Medea and Hysteria</a:t>
            </a:r>
          </a:p>
          <a:p>
            <a:pPr lvl="2"/>
            <a:r>
              <a:rPr lang="en-GB" dirty="0"/>
              <a:t>What links have been made between Medea and Hysteria?</a:t>
            </a:r>
          </a:p>
          <a:p>
            <a:pPr lvl="2"/>
            <a:r>
              <a:rPr lang="en-GB" dirty="0"/>
              <a:t>How common are the two linked together</a:t>
            </a:r>
          </a:p>
        </p:txBody>
      </p:sp>
    </p:spTree>
    <p:extLst>
      <p:ext uri="{BB962C8B-B14F-4D97-AF65-F5344CB8AC3E}">
        <p14:creationId xmlns:p14="http://schemas.microsoft.com/office/powerpoint/2010/main" val="2832676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7555B5-C683-4524-9616-99340C9DB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Problems with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7B0A72-5390-42D1-974A-6C84673073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 modern source discovered that definitively links Medea to Hysteria</a:t>
            </a:r>
          </a:p>
          <a:p>
            <a:r>
              <a:rPr lang="en-GB" dirty="0"/>
              <a:t>Putting modern concepts onto ancient texts </a:t>
            </a:r>
          </a:p>
        </p:txBody>
      </p:sp>
    </p:spTree>
    <p:extLst>
      <p:ext uri="{BB962C8B-B14F-4D97-AF65-F5344CB8AC3E}">
        <p14:creationId xmlns:p14="http://schemas.microsoft.com/office/powerpoint/2010/main" val="2783153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E9D1C-6A1E-4849-AF22-021CADE5D8E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Current research</a:t>
            </a:r>
          </a:p>
        </p:txBody>
      </p:sp>
    </p:spTree>
    <p:extLst>
      <p:ext uri="{BB962C8B-B14F-4D97-AF65-F5344CB8AC3E}">
        <p14:creationId xmlns:p14="http://schemas.microsoft.com/office/powerpoint/2010/main" val="20171349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AA3CF-E30E-4795-BDC3-0FEBE6694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Women of the ancient world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48265D-CEB6-4C97-AED7-C23D00183A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Negative:</a:t>
            </a:r>
          </a:p>
          <a:p>
            <a:pPr lvl="1"/>
            <a:r>
              <a:rPr lang="en-GB" dirty="0"/>
              <a:t>“We should look upon the female state as being as it were a deformity though one which occurs in the ordinary course of nature” (Aristotle. Generation of Animals. 775a)</a:t>
            </a:r>
          </a:p>
          <a:p>
            <a:r>
              <a:rPr lang="en-GB" dirty="0"/>
              <a:t>Positive:</a:t>
            </a:r>
          </a:p>
          <a:p>
            <a:pPr lvl="1"/>
            <a:r>
              <a:rPr lang="en-GB" dirty="0"/>
              <a:t>Plato’s Republic</a:t>
            </a:r>
          </a:p>
          <a:p>
            <a:pPr lvl="2"/>
            <a:r>
              <a:rPr lang="en-GB" dirty="0"/>
              <a:t>Compares the treatment of women to that of the treatment of dogs</a:t>
            </a:r>
          </a:p>
          <a:p>
            <a:pPr lvl="2"/>
            <a:r>
              <a:rPr lang="en-GB" dirty="0"/>
              <a:t>Encourages the same education for women that men have</a:t>
            </a:r>
          </a:p>
        </p:txBody>
      </p:sp>
    </p:spTree>
    <p:extLst>
      <p:ext uri="{BB962C8B-B14F-4D97-AF65-F5344CB8AC3E}">
        <p14:creationId xmlns:p14="http://schemas.microsoft.com/office/powerpoint/2010/main" val="1200917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45C36-38D8-48C8-A8AD-EB979C112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Women of the Ancient world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C7A33C-652B-4C69-A414-3FB8890715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“She was not considered a legally competent, autonomous individual responsible for her own actions or capable of determining her own interests”. (Just 1989:26)</a:t>
            </a:r>
          </a:p>
          <a:p>
            <a:pPr lvl="1"/>
            <a:r>
              <a:rPr lang="en-GB" dirty="0"/>
              <a:t>A woman was constantly under supervision of her </a:t>
            </a:r>
            <a:r>
              <a:rPr lang="en-GB" i="1" dirty="0"/>
              <a:t>“</a:t>
            </a:r>
            <a:r>
              <a:rPr lang="en-GB" i="1" dirty="0" err="1"/>
              <a:t>Kyrios</a:t>
            </a:r>
            <a:r>
              <a:rPr lang="en-GB" i="1" dirty="0"/>
              <a:t>” </a:t>
            </a:r>
            <a:r>
              <a:rPr lang="en-GB" dirty="0"/>
              <a:t>(Just 1989:26)</a:t>
            </a:r>
          </a:p>
          <a:p>
            <a:pPr lvl="2"/>
            <a:r>
              <a:rPr lang="en-GB" dirty="0"/>
              <a:t>1</a:t>
            </a:r>
            <a:r>
              <a:rPr lang="en-GB" baseline="30000" dirty="0"/>
              <a:t>st</a:t>
            </a:r>
            <a:r>
              <a:rPr lang="en-GB" dirty="0"/>
              <a:t> – Father</a:t>
            </a:r>
          </a:p>
          <a:p>
            <a:pPr lvl="2"/>
            <a:r>
              <a:rPr lang="en-GB" dirty="0"/>
              <a:t>2</a:t>
            </a:r>
            <a:r>
              <a:rPr lang="en-GB" baseline="30000" dirty="0"/>
              <a:t>nd</a:t>
            </a:r>
            <a:r>
              <a:rPr lang="en-GB" dirty="0"/>
              <a:t> – Husband</a:t>
            </a:r>
          </a:p>
          <a:p>
            <a:pPr lvl="2"/>
            <a:r>
              <a:rPr lang="en-GB" dirty="0"/>
              <a:t>3</a:t>
            </a:r>
            <a:r>
              <a:rPr lang="en-GB" baseline="30000" dirty="0"/>
              <a:t>rd</a:t>
            </a:r>
            <a:r>
              <a:rPr lang="en-GB" dirty="0"/>
              <a:t> – Closest, and eldest male relative</a:t>
            </a:r>
          </a:p>
          <a:p>
            <a:r>
              <a:rPr lang="en-GB" dirty="0"/>
              <a:t>In creation myths, women tend to appear after man.</a:t>
            </a:r>
          </a:p>
          <a:p>
            <a:pPr lvl="1"/>
            <a:r>
              <a:rPr lang="en-GB" dirty="0"/>
              <a:t>Nancy </a:t>
            </a:r>
            <a:r>
              <a:rPr lang="en-GB" dirty="0" err="1"/>
              <a:t>Tuana</a:t>
            </a:r>
            <a:r>
              <a:rPr lang="en-GB" dirty="0"/>
              <a:t> argues that woman’s nature appears to be inferior to that of man in Hesiod’s </a:t>
            </a:r>
            <a:r>
              <a:rPr lang="en-GB" i="1" dirty="0"/>
              <a:t>Theogony</a:t>
            </a:r>
          </a:p>
          <a:p>
            <a:pPr lvl="2"/>
            <a:r>
              <a:rPr lang="en-GB" dirty="0"/>
              <a:t>The creation of women comes after Prometheus’ deceit, and was Zeus’ response to being deceived</a:t>
            </a:r>
          </a:p>
          <a:p>
            <a:pPr lvl="2"/>
            <a:r>
              <a:rPr lang="en-GB" dirty="0"/>
              <a:t>Women seem to have been placed between “man and animal in the hierarchy of being” (</a:t>
            </a:r>
            <a:r>
              <a:rPr lang="en-GB" dirty="0" err="1"/>
              <a:t>Tuana</a:t>
            </a:r>
            <a:r>
              <a:rPr lang="en-GB" dirty="0"/>
              <a:t> 1993:6)</a:t>
            </a:r>
          </a:p>
          <a:p>
            <a:pPr marL="630000" lvl="2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5921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D9A23-0F35-4D32-ACEB-1A3D9C6BA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Ancient Hysteria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2CE21-93DF-42FD-A365-A834939307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Hysteria?</a:t>
            </a:r>
          </a:p>
          <a:p>
            <a:pPr lvl="1"/>
            <a:r>
              <a:rPr lang="en-GB" dirty="0"/>
              <a:t>First case of Hysteria appears in the </a:t>
            </a:r>
            <a:r>
              <a:rPr lang="en-GB" i="1" dirty="0" err="1"/>
              <a:t>Kahun</a:t>
            </a:r>
            <a:r>
              <a:rPr lang="en-GB" i="1" dirty="0"/>
              <a:t> Papyrus </a:t>
            </a:r>
            <a:r>
              <a:rPr lang="en-GB" dirty="0"/>
              <a:t>(appx. 1900 BC.)</a:t>
            </a:r>
          </a:p>
          <a:p>
            <a:pPr lvl="2"/>
            <a:r>
              <a:rPr lang="en-GB" dirty="0"/>
              <a:t>Originally used to mean the movement of the womb made around the woman’s body.</a:t>
            </a:r>
          </a:p>
          <a:p>
            <a:pPr lvl="2"/>
            <a:r>
              <a:rPr lang="en-GB" dirty="0"/>
              <a:t>It was originally cured by placing various scented items near the mouth, nose, and vagina</a:t>
            </a:r>
          </a:p>
          <a:p>
            <a:pPr lvl="2"/>
            <a:r>
              <a:rPr lang="en-GB" dirty="0"/>
              <a:t>Originally evolved so that the cure involved the woman sleeping with her husband</a:t>
            </a:r>
          </a:p>
        </p:txBody>
      </p:sp>
    </p:spTree>
    <p:extLst>
      <p:ext uri="{BB962C8B-B14F-4D97-AF65-F5344CB8AC3E}">
        <p14:creationId xmlns:p14="http://schemas.microsoft.com/office/powerpoint/2010/main" val="782113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F8DFD-E0C0-4772-B177-348957E04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Modern Hysteria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E667F-3C47-40A3-B6C7-4D75F48594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For several centuries later, Hysteria then always had some form of connection with sex</a:t>
            </a:r>
          </a:p>
          <a:p>
            <a:pPr lvl="1"/>
            <a:r>
              <a:rPr lang="en-GB" dirty="0"/>
              <a:t>From the 13</a:t>
            </a:r>
            <a:r>
              <a:rPr lang="en-GB" baseline="30000" dirty="0"/>
              <a:t>th</a:t>
            </a:r>
            <a:r>
              <a:rPr lang="en-GB" dirty="0"/>
              <a:t> century until the 20</a:t>
            </a:r>
            <a:r>
              <a:rPr lang="en-GB" baseline="30000" dirty="0"/>
              <a:t>th</a:t>
            </a:r>
            <a:r>
              <a:rPr lang="en-GB" dirty="0"/>
              <a:t> century, hysteria was believed to be female sexual frustration</a:t>
            </a:r>
          </a:p>
          <a:p>
            <a:r>
              <a:rPr lang="en-GB" dirty="0"/>
              <a:t>In more recent years, has been linked to a multitude of mental illness</a:t>
            </a:r>
          </a:p>
          <a:p>
            <a:pPr lvl="1"/>
            <a:r>
              <a:rPr lang="en-GB" dirty="0"/>
              <a:t>Anxiety</a:t>
            </a:r>
          </a:p>
          <a:p>
            <a:pPr lvl="1"/>
            <a:r>
              <a:rPr lang="en-GB" dirty="0"/>
              <a:t>PTSD</a:t>
            </a:r>
          </a:p>
          <a:p>
            <a:pPr lvl="1"/>
            <a:r>
              <a:rPr lang="en-GB" dirty="0"/>
              <a:t>Phobia’s (arachnophobia, claustrophobia, ornithophobia, etc.)</a:t>
            </a:r>
          </a:p>
          <a:p>
            <a:pPr lvl="1"/>
            <a:r>
              <a:rPr lang="en-GB" dirty="0"/>
              <a:t>Panic disorders</a:t>
            </a:r>
          </a:p>
          <a:p>
            <a:r>
              <a:rPr lang="en-GB" dirty="0"/>
              <a:t>Hysteria has began to fall out of use in medical terms as one specific illness or disease</a:t>
            </a:r>
          </a:p>
        </p:txBody>
      </p:sp>
    </p:spTree>
    <p:extLst>
      <p:ext uri="{BB962C8B-B14F-4D97-AF65-F5344CB8AC3E}">
        <p14:creationId xmlns:p14="http://schemas.microsoft.com/office/powerpoint/2010/main" val="1692466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5214D-AA19-4C81-895C-298893B3A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DOES THIS RESEARCH MATTER?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BE0164-F8A5-4F78-B13C-B0FEAF8F93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180496"/>
            <a:ext cx="5514807" cy="3678303"/>
          </a:xfrm>
        </p:spPr>
        <p:txBody>
          <a:bodyPr/>
          <a:lstStyle/>
          <a:p>
            <a:r>
              <a:rPr lang="en-GB" dirty="0"/>
              <a:t>Women:</a:t>
            </a:r>
          </a:p>
          <a:p>
            <a:pPr lvl="1"/>
            <a:r>
              <a:rPr lang="en-GB" dirty="0"/>
              <a:t>Understand Ancient belief’s of women </a:t>
            </a:r>
          </a:p>
          <a:p>
            <a:pPr lvl="1"/>
            <a:r>
              <a:rPr lang="en-GB" dirty="0"/>
              <a:t>Understand how Medea fits into the image of the average women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06104BC-6CEF-40B2-9D70-6BC64C2DE1E1}"/>
              </a:ext>
            </a:extLst>
          </p:cNvPr>
          <p:cNvSpPr txBox="1">
            <a:spLocks/>
          </p:cNvSpPr>
          <p:nvPr/>
        </p:nvSpPr>
        <p:spPr>
          <a:xfrm>
            <a:off x="6096000" y="2038256"/>
            <a:ext cx="5514807" cy="36783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Hysteria:</a:t>
            </a:r>
          </a:p>
          <a:p>
            <a:pPr lvl="1"/>
            <a:r>
              <a:rPr lang="en-GB" dirty="0"/>
              <a:t>Understand what hysteria is</a:t>
            </a:r>
          </a:p>
          <a:p>
            <a:pPr lvl="1"/>
            <a:r>
              <a:rPr lang="en-GB" dirty="0"/>
              <a:t>Can Medea be diagnosed with hysteria</a:t>
            </a:r>
          </a:p>
        </p:txBody>
      </p:sp>
    </p:spTree>
    <p:extLst>
      <p:ext uri="{BB962C8B-B14F-4D97-AF65-F5344CB8AC3E}">
        <p14:creationId xmlns:p14="http://schemas.microsoft.com/office/powerpoint/2010/main" val="5337804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8C6A6-7E21-425B-B7B3-7E3F019B2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828EB-6B78-4DB3-8C11-8A7078CEC6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Future Research Plans:</a:t>
            </a:r>
          </a:p>
          <a:p>
            <a:pPr lvl="1"/>
            <a:r>
              <a:rPr lang="en-GB" dirty="0"/>
              <a:t>Get a better understanding of Medea, her myth, and her various representations</a:t>
            </a:r>
          </a:p>
          <a:p>
            <a:pPr lvl="1"/>
            <a:r>
              <a:rPr lang="en-GB" dirty="0"/>
              <a:t>Learn more on Medea’s connection with Hysteria</a:t>
            </a:r>
          </a:p>
          <a:p>
            <a:r>
              <a:rPr lang="en-GB" dirty="0"/>
              <a:t>Current Research: </a:t>
            </a:r>
          </a:p>
          <a:p>
            <a:pPr lvl="1"/>
            <a:r>
              <a:rPr lang="en-GB" dirty="0"/>
              <a:t>It is possible that Medea and her link to hysteria could be an entirely modern belief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97986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DFE27-EBB0-4C8B-AF01-D5972F25E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GB" dirty="0"/>
              <a:t>Bibliography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31E48-96DF-4F59-A108-3D45E73356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532921"/>
            <a:ext cx="11029615" cy="454415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400" u="sng" dirty="0"/>
              <a:t>Images</a:t>
            </a:r>
          </a:p>
          <a:p>
            <a:r>
              <a:rPr lang="en-GB" sz="1400" dirty="0"/>
              <a:t>Figure 1. Medea preparing to kill her sons. Museoarcheologiconapoli.it </a:t>
            </a:r>
            <a:r>
              <a:rPr lang="en-GB" sz="1400" dirty="0">
                <a:hlinkClick r:id="rId2"/>
              </a:rPr>
              <a:t>https://www.museoarcheologiconapoli.it/en/room-and-sections-of-the-exhibition/frescoes/</a:t>
            </a:r>
            <a:r>
              <a:rPr lang="en-GB" sz="1400" dirty="0"/>
              <a:t> [Date accessed: 21st January 2018]</a:t>
            </a:r>
          </a:p>
          <a:p>
            <a:pPr marL="0" indent="0">
              <a:buNone/>
            </a:pPr>
            <a:r>
              <a:rPr lang="en-GB" sz="1400" u="sng" dirty="0"/>
              <a:t>Ancient Sources</a:t>
            </a:r>
          </a:p>
          <a:p>
            <a:r>
              <a:rPr lang="en-GB" sz="1400" dirty="0"/>
              <a:t>Aristotle, </a:t>
            </a:r>
            <a:r>
              <a:rPr lang="en-GB" sz="1400" i="1" dirty="0"/>
              <a:t>Generation of Animals. </a:t>
            </a:r>
            <a:r>
              <a:rPr lang="en-GB" sz="1400" dirty="0"/>
              <a:t>A.L. Peck (trans.). 1942. London: William Heinemann Ltd.</a:t>
            </a:r>
          </a:p>
          <a:p>
            <a:r>
              <a:rPr lang="en-GB" sz="1400" dirty="0"/>
              <a:t>Hesiod, </a:t>
            </a:r>
            <a:r>
              <a:rPr lang="en-GB" sz="1400" i="1" dirty="0"/>
              <a:t>Theogony. </a:t>
            </a:r>
            <a:r>
              <a:rPr lang="en-GB" sz="1400" dirty="0"/>
              <a:t>Glenn W. Most (trans.). 2007. Massachusetts: Harvard University Press</a:t>
            </a:r>
          </a:p>
          <a:p>
            <a:r>
              <a:rPr lang="en-GB" sz="1400" dirty="0"/>
              <a:t>Plato, </a:t>
            </a:r>
            <a:r>
              <a:rPr lang="en-GB" sz="1400" i="1" dirty="0"/>
              <a:t>The Republic.</a:t>
            </a:r>
            <a:r>
              <a:rPr lang="en-GB" sz="1400" dirty="0"/>
              <a:t> Francis Macdonald Cornford (trans.).1955. London: Oxford University Press</a:t>
            </a:r>
          </a:p>
          <a:p>
            <a:pPr marL="0" indent="0">
              <a:buNone/>
            </a:pPr>
            <a:r>
              <a:rPr lang="en-GB" sz="1400" u="sng" dirty="0"/>
              <a:t>Modern Sources</a:t>
            </a:r>
          </a:p>
          <a:p>
            <a:r>
              <a:rPr lang="en-GB" sz="1400" dirty="0" err="1"/>
              <a:t>CalmClinic</a:t>
            </a:r>
            <a:r>
              <a:rPr lang="en-GB" sz="1400" dirty="0"/>
              <a:t>, </a:t>
            </a:r>
            <a:r>
              <a:rPr lang="en-GB" sz="1400" i="1" dirty="0"/>
              <a:t>Hysteria is a normal Effect of Anxiety. </a:t>
            </a:r>
            <a:r>
              <a:rPr lang="en-GB" sz="1400" dirty="0"/>
              <a:t>2009-2017. </a:t>
            </a:r>
            <a:r>
              <a:rPr lang="en-GB" sz="1400" u="sng" dirty="0">
                <a:hlinkClick r:id="rId3"/>
              </a:rPr>
              <a:t>https://www.calmclinic.com/anxiety/symptoms/hysteria</a:t>
            </a:r>
            <a:r>
              <a:rPr lang="en-GB" sz="1400" dirty="0"/>
              <a:t> [Accessed: 9/12/17]</a:t>
            </a:r>
          </a:p>
          <a:p>
            <a:r>
              <a:rPr lang="en-GB" sz="1400" dirty="0"/>
              <a:t>Castleman, M. </a:t>
            </a:r>
            <a:r>
              <a:rPr lang="en-GB" sz="1400" i="1" dirty="0"/>
              <a:t>“Hysteria” and the Strange history of Vibrators. </a:t>
            </a:r>
            <a:r>
              <a:rPr lang="en-GB" sz="1400" dirty="0"/>
              <a:t>2013. Psychologytoday.com </a:t>
            </a:r>
            <a:r>
              <a:rPr lang="en-GB" sz="1400" u="sng" dirty="0">
                <a:hlinkClick r:id="rId4"/>
              </a:rPr>
              <a:t>https://www.psychologytoday.com/blog/all-about-sex/201303/hysteria-and-the-strange-history-vibrators</a:t>
            </a:r>
            <a:r>
              <a:rPr lang="en-GB" sz="1400" dirty="0"/>
              <a:t> [Accessed: 10/21/17]</a:t>
            </a:r>
          </a:p>
          <a:p>
            <a:r>
              <a:rPr lang="en-GB" sz="1400" dirty="0"/>
              <a:t>Hoskins, E. 2017. </a:t>
            </a:r>
            <a:r>
              <a:rPr lang="en-GB" sz="1400" i="1" dirty="0"/>
              <a:t>Hysteria and the Wandering Womb</a:t>
            </a:r>
          </a:p>
          <a:p>
            <a:r>
              <a:rPr lang="en-GB" sz="1400" dirty="0"/>
              <a:t>Just, R. 1998. </a:t>
            </a:r>
            <a:r>
              <a:rPr lang="en-GB" sz="1400" i="1" dirty="0"/>
              <a:t>Women in Athenian Law and Life. </a:t>
            </a:r>
            <a:r>
              <a:rPr lang="en-GB" sz="1400" dirty="0"/>
              <a:t>London: Routledge</a:t>
            </a:r>
          </a:p>
          <a:p>
            <a:r>
              <a:rPr lang="en-GB" sz="1400" dirty="0" err="1"/>
              <a:t>Tasca</a:t>
            </a:r>
            <a:r>
              <a:rPr lang="en-GB" sz="1400" dirty="0"/>
              <a:t>, C., </a:t>
            </a:r>
            <a:r>
              <a:rPr lang="en-GB" sz="1400" dirty="0" err="1"/>
              <a:t>Rapetti</a:t>
            </a:r>
            <a:r>
              <a:rPr lang="en-GB" sz="1400" dirty="0"/>
              <a:t>, M., Giovanni-Carta, M., </a:t>
            </a:r>
            <a:r>
              <a:rPr lang="en-GB" sz="1400" dirty="0" err="1"/>
              <a:t>Fadda</a:t>
            </a:r>
            <a:r>
              <a:rPr lang="en-GB" sz="1400" dirty="0"/>
              <a:t>, B. 2012. ‘Women &amp; Hysteria in the History of Mental Health’, </a:t>
            </a:r>
            <a:r>
              <a:rPr lang="en-GB" sz="1400" i="1" dirty="0"/>
              <a:t>Clinical Practice and Epidemiology in Mental Health</a:t>
            </a:r>
            <a:r>
              <a:rPr lang="en-GB" sz="1400" dirty="0"/>
              <a:t>, 8, October, 110-119</a:t>
            </a:r>
          </a:p>
          <a:p>
            <a:r>
              <a:rPr lang="en-GB" sz="1400" dirty="0" err="1"/>
              <a:t>Tuana</a:t>
            </a:r>
            <a:r>
              <a:rPr lang="en-GB" sz="1400" dirty="0"/>
              <a:t>, N. 1993. ‘Scientific, Religious, and Philosophical Conceptions of Woman’s Nature’. Indiana: Indiana University Press</a:t>
            </a:r>
          </a:p>
          <a:p>
            <a:r>
              <a:rPr lang="en-GB" sz="1400" dirty="0"/>
              <a:t>Tucker, A. </a:t>
            </a:r>
            <a:r>
              <a:rPr lang="en-GB" sz="1400" i="1" dirty="0"/>
              <a:t>History of the Hysterical Man. </a:t>
            </a:r>
            <a:r>
              <a:rPr lang="en-GB" sz="1400" dirty="0"/>
              <a:t>2009. Smithsonianmag.com </a:t>
            </a:r>
            <a:r>
              <a:rPr lang="en-GB" sz="1400" u="sng" dirty="0">
                <a:hlinkClick r:id="rId5"/>
              </a:rPr>
              <a:t>https://www.smithsonianmag.com/science-nature/history-of-the-hysterical-man-43321905/</a:t>
            </a:r>
            <a:r>
              <a:rPr lang="en-GB" sz="1400" dirty="0"/>
              <a:t> [Accessed: 9/12/17] </a:t>
            </a:r>
          </a:p>
          <a:p>
            <a:endParaRPr lang="en-GB" u="sng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1484503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481</TotalTime>
  <Words>908</Words>
  <Application>Microsoft Office PowerPoint</Application>
  <PresentationFormat>Widescreen</PresentationFormat>
  <Paragraphs>99</Paragraphs>
  <Slides>14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Calibri</vt:lpstr>
      <vt:lpstr>Gill Sans MT</vt:lpstr>
      <vt:lpstr>Wingdings 2</vt:lpstr>
      <vt:lpstr>Dividend</vt:lpstr>
      <vt:lpstr>Medea and her connection to Hysteria</vt:lpstr>
      <vt:lpstr>Purpose of dissertation</vt:lpstr>
      <vt:lpstr>Why am I looking at this?</vt:lpstr>
      <vt:lpstr>PowerPoint Presentation</vt:lpstr>
      <vt:lpstr>How am I going to achieve this? </vt:lpstr>
      <vt:lpstr>Problems with research</vt:lpstr>
      <vt:lpstr>Current research</vt:lpstr>
      <vt:lpstr>Women of the ancient world</vt:lpstr>
      <vt:lpstr>Women of the Ancient world</vt:lpstr>
      <vt:lpstr>Ancient Hysteria</vt:lpstr>
      <vt:lpstr>Modern Hysteria</vt:lpstr>
      <vt:lpstr>Why DOES THIS RESEARCH MATTER?</vt:lpstr>
      <vt:lpstr>Conclusion</vt:lpstr>
      <vt:lpstr>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Elizabeth Hoskins</dc:creator>
  <cp:lastModifiedBy>Elizabeth Hoskins</cp:lastModifiedBy>
  <cp:revision>29</cp:revision>
  <dcterms:created xsi:type="dcterms:W3CDTF">2018-01-21T14:44:51Z</dcterms:created>
  <dcterms:modified xsi:type="dcterms:W3CDTF">2018-01-22T15:04:02Z</dcterms:modified>
</cp:coreProperties>
</file>