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F13E41-599B-4635-A726-F0253B823355}" type="datetimeFigureOut">
              <a:rPr lang="en-GB" smtClean="0"/>
              <a:t>28/04/2021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76518-B37B-4A23-9D5D-8805DF630799}" type="slidenum">
              <a:rPr lang="en-GB" smtClean="0"/>
              <a:t>‹#›</a:t>
            </a:fld>
            <a:endParaRPr lang="en-GB"/>
          </a:p>
        </p:txBody>
      </p:sp>
    </p:spTree>
    <p:extLst>
      <p:ext uri="{BB962C8B-B14F-4D97-AF65-F5344CB8AC3E}">
        <p14:creationId xmlns:p14="http://schemas.microsoft.com/office/powerpoint/2010/main" val="3339524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 from </a:t>
            </a:r>
          </a:p>
          <a:p>
            <a:r>
              <a:rPr lang="en-GB" dirty="0"/>
              <a:t>Http://geographyfieldwork.com/SpearmansRank.htm</a:t>
            </a:r>
          </a:p>
          <a:p>
            <a:endParaRPr lang="en-GB" dirty="0"/>
          </a:p>
          <a:p>
            <a:r>
              <a:rPr lang="en-GB" dirty="0" err="1"/>
              <a:t>Ammoniacal</a:t>
            </a:r>
            <a:r>
              <a:rPr lang="en-GB" dirty="0"/>
              <a:t> nitrogen (NH3-N)[edit]</a:t>
            </a:r>
          </a:p>
          <a:p>
            <a:endParaRPr lang="en-GB" dirty="0"/>
          </a:p>
          <a:p>
            <a:r>
              <a:rPr lang="en-GB" dirty="0" err="1"/>
              <a:t>Ammoniacal</a:t>
            </a:r>
            <a:r>
              <a:rPr lang="en-GB" dirty="0"/>
              <a:t> nitrogen (NH3-N) is a measure commonly used for testing the quantity of ammonium ions, derived naturally from ammonia, and returned to ammonia via organic processes, in water or waste liquids. It is a measure used mainly for quantifying values in waste treatment and water purification systems, as well as a measure of the health of natural and man made water reserves. It is measured in units of mg/L (milligram per litre).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3345976-CF8C-477E-9777-C33FEBCA949C}" type="slidenum">
              <a:rPr kumimoji="0" lang="en-GB"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15168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https://statistics.laerd.com/statistical-guides/spearmans-rank-order-correlation-statistical-guide-2.php</a:t>
            </a:r>
          </a:p>
          <a:p>
            <a:r>
              <a:rPr lang="en-GB" dirty="0" smtClean="0"/>
              <a:t>Good overview</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8E61EF5-43D1-4A2C-A966-6A35337F9FC2}"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862147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pPr>
              <a:defRPr/>
            </a:pPr>
            <a:fld id="{5C9100B7-BC92-46F4-835F-2C0B81F54A92}" type="datetime1">
              <a:rPr lang="en-US" smtClean="0"/>
              <a:pPr>
                <a:defRPr/>
              </a:pPr>
              <a:t>4/28/2021</a:t>
            </a:fld>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pPr>
              <a:defRPr/>
            </a:pPr>
            <a:fld id="{5F6A913D-EADE-4B13-BFDA-856E2B7B1E58}" type="slidenum">
              <a:rPr lang="en-GB" smtClean="0"/>
              <a:pPr>
                <a:defRPr/>
              </a:pPr>
              <a:t>‹#›</a:t>
            </a:fld>
            <a:endParaRPr lang="en-GB"/>
          </a:p>
        </p:txBody>
      </p:sp>
      <p:sp>
        <p:nvSpPr>
          <p:cNvPr id="32" name="Rectangle 31"/>
          <p:cNvSpPr/>
          <p:nvPr/>
        </p:nvSpPr>
        <p:spPr>
          <a:xfrm>
            <a:off x="0" y="-1"/>
            <a:ext cx="48768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9" name="Rectangle 38"/>
          <p:cNvSpPr/>
          <p:nvPr/>
        </p:nvSpPr>
        <p:spPr>
          <a:xfrm>
            <a:off x="412744" y="680477"/>
            <a:ext cx="6096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0" name="Rectangle 39"/>
          <p:cNvSpPr/>
          <p:nvPr/>
        </p:nvSpPr>
        <p:spPr>
          <a:xfrm>
            <a:off x="358764"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1" name="Rectangle 40"/>
          <p:cNvSpPr/>
          <p:nvPr/>
        </p:nvSpPr>
        <p:spPr>
          <a:xfrm>
            <a:off x="333360"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42" name="Rectangle 41"/>
          <p:cNvSpPr/>
          <p:nvPr/>
        </p:nvSpPr>
        <p:spPr>
          <a:xfrm>
            <a:off x="295691"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8" name="Title 7"/>
          <p:cNvSpPr>
            <a:spLocks noGrp="1"/>
          </p:cNvSpPr>
          <p:nvPr>
            <p:ph type="ctrTitle"/>
          </p:nvPr>
        </p:nvSpPr>
        <p:spPr>
          <a:xfrm>
            <a:off x="1219200" y="4343400"/>
            <a:ext cx="103632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a:t>Click to edit Master title style</a:t>
            </a:r>
          </a:p>
        </p:txBody>
      </p:sp>
      <p:sp>
        <p:nvSpPr>
          <p:cNvPr id="9" name="Subtitle 8"/>
          <p:cNvSpPr>
            <a:spLocks noGrp="1"/>
          </p:cNvSpPr>
          <p:nvPr>
            <p:ph type="subTitle" idx="1"/>
          </p:nvPr>
        </p:nvSpPr>
        <p:spPr>
          <a:xfrm>
            <a:off x="1219200" y="2834640"/>
            <a:ext cx="103632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56" name="Rectangle 55"/>
          <p:cNvSpPr/>
          <p:nvPr/>
        </p:nvSpPr>
        <p:spPr>
          <a:xfrm>
            <a:off x="340388" y="5047394"/>
            <a:ext cx="97536"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65" name="Rectangle 64"/>
          <p:cNvSpPr/>
          <p:nvPr/>
        </p:nvSpPr>
        <p:spPr>
          <a:xfrm>
            <a:off x="340388" y="4796819"/>
            <a:ext cx="97536"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66" name="Rectangle 65"/>
          <p:cNvSpPr/>
          <p:nvPr/>
        </p:nvSpPr>
        <p:spPr>
          <a:xfrm>
            <a:off x="340388" y="4637685"/>
            <a:ext cx="97536"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67" name="Rectangle 66"/>
          <p:cNvSpPr/>
          <p:nvPr/>
        </p:nvSpPr>
        <p:spPr>
          <a:xfrm>
            <a:off x="340388" y="4542559"/>
            <a:ext cx="97536"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Tree>
    <p:extLst>
      <p:ext uri="{BB962C8B-B14F-4D97-AF65-F5344CB8AC3E}">
        <p14:creationId xmlns:p14="http://schemas.microsoft.com/office/powerpoint/2010/main" val="3451220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87FA6ACE-E4D2-4247-BD43-6C1A6B9E7701}" type="datetime1">
              <a:rPr lang="en-US" smtClean="0"/>
              <a:pPr>
                <a:defRPr/>
              </a:pPr>
              <a:t>4/28/2021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a:t>
            </a:fld>
            <a:endParaRPr lang="en-GB"/>
          </a:p>
        </p:txBody>
      </p:sp>
    </p:spTree>
    <p:extLst>
      <p:ext uri="{BB962C8B-B14F-4D97-AF65-F5344CB8AC3E}">
        <p14:creationId xmlns:p14="http://schemas.microsoft.com/office/powerpoint/2010/main" val="1327645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6438603" y="1073888"/>
            <a:ext cx="5762848"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5" name="Freeform 14"/>
          <p:cNvSpPr>
            <a:spLocks/>
          </p:cNvSpPr>
          <p:nvPr/>
        </p:nvSpPr>
        <p:spPr bwMode="auto">
          <a:xfrm>
            <a:off x="498621" y="0"/>
            <a:ext cx="7352715"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a:spLocks/>
          </p:cNvSpPr>
          <p:nvPr/>
        </p:nvSpPr>
        <p:spPr bwMode="auto">
          <a:xfrm rot="5236414">
            <a:off x="6635304" y="1285480"/>
            <a:ext cx="4114800" cy="158496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6" name="Freeform 15"/>
          <p:cNvSpPr>
            <a:spLocks/>
          </p:cNvSpPr>
          <p:nvPr/>
        </p:nvSpPr>
        <p:spPr bwMode="auto">
          <a:xfrm>
            <a:off x="7924800" y="0"/>
            <a:ext cx="36576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7" name="Freeform 16"/>
          <p:cNvSpPr>
            <a:spLocks/>
          </p:cNvSpPr>
          <p:nvPr/>
        </p:nvSpPr>
        <p:spPr bwMode="auto">
          <a:xfrm>
            <a:off x="7924800" y="4267200"/>
            <a:ext cx="42672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8" name="Freeform 17"/>
          <p:cNvSpPr>
            <a:spLocks/>
          </p:cNvSpPr>
          <p:nvPr/>
        </p:nvSpPr>
        <p:spPr bwMode="auto">
          <a:xfrm>
            <a:off x="7924800" y="0"/>
            <a:ext cx="18288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9" name="Freeform 18"/>
          <p:cNvSpPr>
            <a:spLocks/>
          </p:cNvSpPr>
          <p:nvPr/>
        </p:nvSpPr>
        <p:spPr bwMode="auto">
          <a:xfrm>
            <a:off x="7931152" y="4246564"/>
            <a:ext cx="2787649"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0" name="Freeform 19"/>
          <p:cNvSpPr>
            <a:spLocks/>
          </p:cNvSpPr>
          <p:nvPr/>
        </p:nvSpPr>
        <p:spPr bwMode="auto">
          <a:xfrm>
            <a:off x="7924800" y="4267200"/>
            <a:ext cx="21336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1" name="Freeform 20"/>
          <p:cNvSpPr>
            <a:spLocks/>
          </p:cNvSpPr>
          <p:nvPr/>
        </p:nvSpPr>
        <p:spPr bwMode="auto">
          <a:xfrm>
            <a:off x="7924800" y="1371600"/>
            <a:ext cx="42672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2" name="Freeform 21"/>
          <p:cNvSpPr>
            <a:spLocks/>
          </p:cNvSpPr>
          <p:nvPr/>
        </p:nvSpPr>
        <p:spPr bwMode="auto">
          <a:xfrm>
            <a:off x="7924800" y="1752600"/>
            <a:ext cx="42672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3" name="Freeform 22"/>
          <p:cNvSpPr>
            <a:spLocks/>
          </p:cNvSpPr>
          <p:nvPr/>
        </p:nvSpPr>
        <p:spPr bwMode="auto">
          <a:xfrm>
            <a:off x="1320800" y="4267200"/>
            <a:ext cx="660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4" name="Freeform 23"/>
          <p:cNvSpPr>
            <a:spLocks/>
          </p:cNvSpPr>
          <p:nvPr/>
        </p:nvSpPr>
        <p:spPr bwMode="auto">
          <a:xfrm>
            <a:off x="711200" y="4267200"/>
            <a:ext cx="7112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5" name="Freeform 24"/>
          <p:cNvSpPr>
            <a:spLocks/>
          </p:cNvSpPr>
          <p:nvPr/>
        </p:nvSpPr>
        <p:spPr bwMode="auto">
          <a:xfrm>
            <a:off x="489099" y="2438400"/>
            <a:ext cx="75184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6" name="Freeform 25"/>
          <p:cNvSpPr>
            <a:spLocks/>
          </p:cNvSpPr>
          <p:nvPr/>
        </p:nvSpPr>
        <p:spPr bwMode="auto">
          <a:xfrm>
            <a:off x="489099" y="2133600"/>
            <a:ext cx="75184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27" name="Freeform 26"/>
          <p:cNvSpPr>
            <a:spLocks/>
          </p:cNvSpPr>
          <p:nvPr/>
        </p:nvSpPr>
        <p:spPr bwMode="auto">
          <a:xfrm>
            <a:off x="6096000" y="4267200"/>
            <a:ext cx="18288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 name="Text Placeholder 2"/>
          <p:cNvSpPr>
            <a:spLocks noGrp="1"/>
          </p:cNvSpPr>
          <p:nvPr>
            <p:ph type="body" idx="1"/>
          </p:nvPr>
        </p:nvSpPr>
        <p:spPr>
          <a:xfrm>
            <a:off x="942536" y="1351672"/>
            <a:ext cx="7624064"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fld id="{1BCB4077-7992-4AAF-99C9-62E3A625FF5A}" type="datetime1">
              <a:rPr lang="en-US" smtClean="0"/>
              <a:pPr>
                <a:defRPr/>
              </a:pPr>
              <a:t>4/28/2021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1647397-C8D8-43F4-8BC7-0D2195AE359B}" type="slidenum">
              <a:rPr lang="en-GB" smtClean="0"/>
              <a:pPr>
                <a:defRPr/>
              </a:pPr>
              <a:t>‹#›</a:t>
            </a:fld>
            <a:endParaRPr lang="en-GB"/>
          </a:p>
        </p:txBody>
      </p:sp>
      <p:sp>
        <p:nvSpPr>
          <p:cNvPr id="7" name="Rectangle 6"/>
          <p:cNvSpPr/>
          <p:nvPr/>
        </p:nvSpPr>
        <p:spPr>
          <a:xfrm>
            <a:off x="484213" y="402265"/>
            <a:ext cx="1133856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Title 1"/>
          <p:cNvSpPr>
            <a:spLocks noGrp="1"/>
          </p:cNvSpPr>
          <p:nvPr>
            <p:ph type="title"/>
          </p:nvPr>
        </p:nvSpPr>
        <p:spPr>
          <a:xfrm>
            <a:off x="942536" y="512064"/>
            <a:ext cx="10875264" cy="777240"/>
          </a:xfrm>
        </p:spPr>
        <p:txBody>
          <a:bodyPr tIns="64008"/>
          <a:lstStyle>
            <a:lvl1pPr algn="l">
              <a:buNone/>
              <a:defRPr sz="3800" b="0" cap="none" spc="-150" baseline="0"/>
            </a:lvl1pPr>
            <a:extLst/>
          </a:lstStyle>
          <a:p>
            <a:r>
              <a:rPr kumimoji="0" lang="en-US"/>
              <a:t>Click to edit Master title style</a:t>
            </a:r>
          </a:p>
        </p:txBody>
      </p:sp>
      <p:sp>
        <p:nvSpPr>
          <p:cNvPr id="8" name="Rectangle 7"/>
          <p:cNvSpPr/>
          <p:nvPr/>
        </p:nvSpPr>
        <p:spPr>
          <a:xfrm flipH="1">
            <a:off x="495384"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9" name="Rectangle 8"/>
          <p:cNvSpPr/>
          <p:nvPr/>
        </p:nvSpPr>
        <p:spPr>
          <a:xfrm flipH="1">
            <a:off x="548145"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0" name="Rectangle 9"/>
          <p:cNvSpPr/>
          <p:nvPr/>
        </p:nvSpPr>
        <p:spPr>
          <a:xfrm flipH="1">
            <a:off x="597933"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flipH="1">
            <a:off x="635603"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2" name="Rectangle 11"/>
          <p:cNvSpPr/>
          <p:nvPr/>
        </p:nvSpPr>
        <p:spPr>
          <a:xfrm>
            <a:off x="667304" y="680477"/>
            <a:ext cx="48768"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Tree>
    <p:extLst>
      <p:ext uri="{BB962C8B-B14F-4D97-AF65-F5344CB8AC3E}">
        <p14:creationId xmlns:p14="http://schemas.microsoft.com/office/powerpoint/2010/main" val="593741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12064"/>
            <a:ext cx="10972800" cy="914400"/>
          </a:xfrm>
        </p:spPr>
        <p:txBody>
          <a:bodyPr/>
          <a:lstStyle/>
          <a:p>
            <a:r>
              <a:rPr kumimoji="0" lang="en-US"/>
              <a:t>Click to edit Master title style</a:t>
            </a:r>
          </a:p>
        </p:txBody>
      </p:sp>
      <p:sp>
        <p:nvSpPr>
          <p:cNvPr id="3" name="Content Placeholder 2"/>
          <p:cNvSpPr>
            <a:spLocks noGrp="1"/>
          </p:cNvSpPr>
          <p:nvPr>
            <p:ph sz="half" idx="1"/>
          </p:nvPr>
        </p:nvSpPr>
        <p:spPr>
          <a:xfrm>
            <a:off x="619125" y="1770502"/>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207125" y="1770502"/>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fld id="{5A58CA06-4937-4466-B349-25809F5DA69C}" type="datetime1">
              <a:rPr lang="en-US" smtClean="0"/>
              <a:pPr>
                <a:defRPr/>
              </a:pPr>
              <a:t>4/28/2021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12B25EA-1181-4B75-B82B-97E1A03E8F5A}" type="slidenum">
              <a:rPr lang="en-GB" smtClean="0"/>
              <a:pPr>
                <a:defRPr/>
              </a:pPr>
              <a:t>‹#›</a:t>
            </a:fld>
            <a:endParaRPr lang="en-GB"/>
          </a:p>
        </p:txBody>
      </p:sp>
    </p:spTree>
    <p:extLst>
      <p:ext uri="{BB962C8B-B14F-4D97-AF65-F5344CB8AC3E}">
        <p14:creationId xmlns:p14="http://schemas.microsoft.com/office/powerpoint/2010/main" val="1016029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6"/>
            <a:ext cx="11822773"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Title 1"/>
          <p:cNvSpPr>
            <a:spLocks noGrp="1"/>
          </p:cNvSpPr>
          <p:nvPr>
            <p:ph type="title"/>
          </p:nvPr>
        </p:nvSpPr>
        <p:spPr>
          <a:xfrm>
            <a:off x="673099" y="512064"/>
            <a:ext cx="10363200" cy="914400"/>
          </a:xfrm>
        </p:spPr>
        <p:txBody>
          <a:bodyPr anchor="t"/>
          <a:lstStyle>
            <a:lvl1pPr>
              <a:defRPr sz="4000"/>
            </a:lvl1pPr>
            <a:extLst/>
          </a:lstStyle>
          <a:p>
            <a:r>
              <a:rPr kumimoji="0" lang="en-US"/>
              <a:t>Click to edit Master title style</a:t>
            </a:r>
          </a:p>
        </p:txBody>
      </p:sp>
      <p:sp>
        <p:nvSpPr>
          <p:cNvPr id="3" name="Text Placeholder 2"/>
          <p:cNvSpPr>
            <a:spLocks noGrp="1"/>
          </p:cNvSpPr>
          <p:nvPr>
            <p:ph type="body" idx="1"/>
          </p:nvPr>
        </p:nvSpPr>
        <p:spPr>
          <a:xfrm>
            <a:off x="609600" y="1809750"/>
            <a:ext cx="5386917"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09750"/>
            <a:ext cx="5389033"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459037"/>
            <a:ext cx="5386917"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459037"/>
            <a:ext cx="5389033"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fld id="{B500FB4E-E764-4105-AB9F-46425B3936C6}" type="datetime1">
              <a:rPr lang="en-US" smtClean="0"/>
              <a:pPr>
                <a:defRPr/>
              </a:pPr>
              <a:t>4/28/2021</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3FA59898-7548-4C3F-838D-F50A4A708A72}" type="slidenum">
              <a:rPr lang="en-GB" smtClean="0"/>
              <a:pPr>
                <a:defRPr/>
              </a:pPr>
              <a:t>‹#›</a:t>
            </a:fld>
            <a:endParaRPr lang="en-GB"/>
          </a:p>
        </p:txBody>
      </p:sp>
      <p:sp>
        <p:nvSpPr>
          <p:cNvPr id="16" name="Rectangle 15"/>
          <p:cNvSpPr/>
          <p:nvPr/>
        </p:nvSpPr>
        <p:spPr>
          <a:xfrm>
            <a:off x="117053" y="680477"/>
            <a:ext cx="6096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7" name="Rectangle 16"/>
          <p:cNvSpPr/>
          <p:nvPr/>
        </p:nvSpPr>
        <p:spPr>
          <a:xfrm>
            <a:off x="63073"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8" name="Rectangle 17"/>
          <p:cNvSpPr/>
          <p:nvPr/>
        </p:nvSpPr>
        <p:spPr>
          <a:xfrm>
            <a:off x="37669"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9" name="Rectangle 18"/>
          <p:cNvSpPr/>
          <p:nvPr/>
        </p:nvSpPr>
        <p:spPr>
          <a:xfrm>
            <a:off x="0"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0" name="Rectangle 19"/>
          <p:cNvSpPr/>
          <p:nvPr/>
        </p:nvSpPr>
        <p:spPr>
          <a:xfrm flipH="1">
            <a:off x="199693"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1" name="Rectangle 20"/>
          <p:cNvSpPr/>
          <p:nvPr/>
        </p:nvSpPr>
        <p:spPr>
          <a:xfrm flipH="1">
            <a:off x="252455"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2" name="Rectangle 21"/>
          <p:cNvSpPr/>
          <p:nvPr/>
        </p:nvSpPr>
        <p:spPr>
          <a:xfrm flipH="1">
            <a:off x="302243"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9" name="Rectangle 28"/>
          <p:cNvSpPr/>
          <p:nvPr/>
        </p:nvSpPr>
        <p:spPr>
          <a:xfrm flipH="1">
            <a:off x="339912"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0" name="Rectangle 29"/>
          <p:cNvSpPr/>
          <p:nvPr/>
        </p:nvSpPr>
        <p:spPr>
          <a:xfrm>
            <a:off x="371613" y="680477"/>
            <a:ext cx="48768"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Tree>
    <p:extLst>
      <p:ext uri="{BB962C8B-B14F-4D97-AF65-F5344CB8AC3E}">
        <p14:creationId xmlns:p14="http://schemas.microsoft.com/office/powerpoint/2010/main" val="2359993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219200" y="512064"/>
            <a:ext cx="10363200" cy="914400"/>
          </a:xfrm>
        </p:spPr>
        <p:txBody>
          <a:bodyPr/>
          <a:lstStyle>
            <a:lvl1pPr>
              <a:defRPr sz="4000" cap="none" baseline="0"/>
            </a:lvl1pPr>
            <a:extLst/>
          </a:lstStyle>
          <a:p>
            <a:r>
              <a:rPr kumimoji="0" lang="en-US"/>
              <a:t>Click to edit Master title style</a:t>
            </a:r>
          </a:p>
        </p:txBody>
      </p:sp>
      <p:sp>
        <p:nvSpPr>
          <p:cNvPr id="3" name="Date Placeholder 2"/>
          <p:cNvSpPr>
            <a:spLocks noGrp="1"/>
          </p:cNvSpPr>
          <p:nvPr>
            <p:ph type="dt" sz="half" idx="10"/>
          </p:nvPr>
        </p:nvSpPr>
        <p:spPr/>
        <p:txBody>
          <a:bodyPr/>
          <a:lstStyle/>
          <a:p>
            <a:pPr>
              <a:defRPr/>
            </a:pPr>
            <a:fld id="{E99C79C2-7FA9-43F7-94E7-8954F4AE1E9F}" type="datetime1">
              <a:rPr lang="en-US" smtClean="0"/>
              <a:pPr>
                <a:defRPr/>
              </a:pPr>
              <a:t>4/28/2021</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FB1467BB-A5A7-47E4-AB3C-D489C40287EC}" type="slidenum">
              <a:rPr lang="en-GB" smtClean="0"/>
              <a:pPr>
                <a:defRPr/>
              </a:pPr>
              <a:t>‹#›</a:t>
            </a:fld>
            <a:endParaRPr lang="en-GB"/>
          </a:p>
        </p:txBody>
      </p:sp>
    </p:spTree>
    <p:extLst>
      <p:ext uri="{BB962C8B-B14F-4D97-AF65-F5344CB8AC3E}">
        <p14:creationId xmlns:p14="http://schemas.microsoft.com/office/powerpoint/2010/main" val="674237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2476AA8B-26D4-4A4D-A863-C7EAE7B21C78}" type="datetime1">
              <a:rPr lang="en-US" smtClean="0"/>
              <a:pPr>
                <a:defRPr/>
              </a:pPr>
              <a:t>4/28/2021</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3EC85BE3-4F15-4A17-A5B1-BA8840CD079C}" type="slidenum">
              <a:rPr lang="en-GB" smtClean="0"/>
              <a:pPr>
                <a:defRPr/>
              </a:pPr>
              <a:t>‹#›</a:t>
            </a:fld>
            <a:endParaRPr lang="en-GB"/>
          </a:p>
        </p:txBody>
      </p:sp>
    </p:spTree>
    <p:extLst>
      <p:ext uri="{BB962C8B-B14F-4D97-AF65-F5344CB8AC3E}">
        <p14:creationId xmlns:p14="http://schemas.microsoft.com/office/powerpoint/2010/main" val="3281599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10972800" cy="1162050"/>
          </a:xfrm>
        </p:spPr>
        <p:txBody>
          <a:bodyPr anchor="ctr"/>
          <a:lstStyle>
            <a:lvl1pPr algn="l">
              <a:buNone/>
              <a:defRPr sz="3600" b="0"/>
            </a:lvl1pPr>
            <a:extLst/>
          </a:lstStyle>
          <a:p>
            <a:r>
              <a:rPr kumimoji="0" lang="en-US"/>
              <a:t>Click to edit Master title style</a:t>
            </a:r>
          </a:p>
        </p:txBody>
      </p:sp>
      <p:sp>
        <p:nvSpPr>
          <p:cNvPr id="3" name="Text Placeholder 2"/>
          <p:cNvSpPr>
            <a:spLocks noGrp="1"/>
          </p:cNvSpPr>
          <p:nvPr>
            <p:ph type="body" idx="2"/>
          </p:nvPr>
        </p:nvSpPr>
        <p:spPr>
          <a:xfrm>
            <a:off x="914400" y="1435100"/>
            <a:ext cx="33528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0" y="1435100"/>
            <a:ext cx="73152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fld id="{AC275C36-05FA-4E8C-AE59-326126E28014}" type="datetime1">
              <a:rPr lang="en-US" smtClean="0"/>
              <a:pPr>
                <a:defRPr/>
              </a:pPr>
              <a:t>4/28/2021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DAEC076-3FCA-4481-A52C-856B9CE6D98B}" type="slidenum">
              <a:rPr lang="en-GB" smtClean="0"/>
              <a:pPr>
                <a:defRPr/>
              </a:pPr>
              <a:t>‹#›</a:t>
            </a:fld>
            <a:endParaRPr lang="en-GB"/>
          </a:p>
        </p:txBody>
      </p:sp>
    </p:spTree>
    <p:extLst>
      <p:ext uri="{BB962C8B-B14F-4D97-AF65-F5344CB8AC3E}">
        <p14:creationId xmlns:p14="http://schemas.microsoft.com/office/powerpoint/2010/main" val="3810036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490709" y="0"/>
            <a:ext cx="1170432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cxnSp>
        <p:nvCxnSpPr>
          <p:cNvPr id="9" name="Straight Connector 8"/>
          <p:cNvCxnSpPr/>
          <p:nvPr/>
        </p:nvCxnSpPr>
        <p:spPr>
          <a:xfrm flipV="1">
            <a:off x="484260" y="1885028"/>
            <a:ext cx="11710163"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11374903" y="1197789"/>
            <a:ext cx="132763" cy="171288"/>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1219200" y="441252"/>
            <a:ext cx="9144000" cy="701749"/>
          </a:xfrm>
        </p:spPr>
        <p:txBody>
          <a:bodyPr anchor="b"/>
          <a:lstStyle>
            <a:lvl1pPr algn="l">
              <a:buNone/>
              <a:defRPr sz="2100" b="0"/>
            </a:lvl1pPr>
            <a:extLst/>
          </a:lstStyle>
          <a:p>
            <a:r>
              <a:rPr kumimoji="0" lang="en-US"/>
              <a:t>Click to edit Master title style</a:t>
            </a:r>
          </a:p>
        </p:txBody>
      </p:sp>
      <p:sp>
        <p:nvSpPr>
          <p:cNvPr id="3" name="Picture Placeholder 2"/>
          <p:cNvSpPr>
            <a:spLocks noGrp="1"/>
          </p:cNvSpPr>
          <p:nvPr>
            <p:ph type="pic" idx="1"/>
          </p:nvPr>
        </p:nvSpPr>
        <p:spPr>
          <a:xfrm>
            <a:off x="490709" y="1893781"/>
            <a:ext cx="11704320" cy="4960144"/>
          </a:xfrm>
          <a:solidFill>
            <a:schemeClr val="bg2"/>
          </a:solidFill>
        </p:spPr>
        <p:txBody>
          <a:bodyPr/>
          <a:lstStyle>
            <a:lvl1pPr marL="0" indent="0">
              <a:buNone/>
              <a:defRPr sz="3200"/>
            </a:lvl1pPr>
            <a:extLst/>
          </a:lstStyle>
          <a:p>
            <a:r>
              <a:rPr kumimoji="0" lang="en-US"/>
              <a:t>Click icon to add picture</a:t>
            </a:r>
          </a:p>
        </p:txBody>
      </p:sp>
      <p:sp>
        <p:nvSpPr>
          <p:cNvPr id="4" name="Text Placeholder 3"/>
          <p:cNvSpPr>
            <a:spLocks noGrp="1"/>
          </p:cNvSpPr>
          <p:nvPr>
            <p:ph type="body" sz="half" idx="2"/>
          </p:nvPr>
        </p:nvSpPr>
        <p:spPr bwMode="grayWhite">
          <a:xfrm>
            <a:off x="1219200" y="1150144"/>
            <a:ext cx="9144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grpSp>
        <p:nvGrpSpPr>
          <p:cNvPr id="14" name="Group 13"/>
          <p:cNvGrpSpPr/>
          <p:nvPr/>
        </p:nvGrpSpPr>
        <p:grpSpPr>
          <a:xfrm rot="5400000">
            <a:off x="11578103" y="1350189"/>
            <a:ext cx="132763" cy="171288"/>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11115579" y="1453352"/>
            <a:ext cx="132763" cy="171288"/>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8636000" y="55499"/>
            <a:ext cx="2844800" cy="365125"/>
          </a:xfrm>
        </p:spPr>
        <p:txBody>
          <a:bodyPr/>
          <a:lstStyle/>
          <a:p>
            <a:pPr>
              <a:defRPr/>
            </a:pPr>
            <a:fld id="{C42CF785-A29C-4B27-8765-24DC01C41E7B}" type="datetime1">
              <a:rPr lang="en-US" smtClean="0"/>
              <a:pPr>
                <a:defRPr/>
              </a:pPr>
              <a:t>4/28/2021</a:t>
            </a:fld>
            <a:endParaRPr lang="en-GB"/>
          </a:p>
        </p:txBody>
      </p:sp>
      <p:sp>
        <p:nvSpPr>
          <p:cNvPr id="6" name="Footer Placeholder 5"/>
          <p:cNvSpPr>
            <a:spLocks noGrp="1"/>
          </p:cNvSpPr>
          <p:nvPr>
            <p:ph type="ftr" sz="quarter" idx="11"/>
          </p:nvPr>
        </p:nvSpPr>
        <p:spPr>
          <a:xfrm>
            <a:off x="1219200" y="55499"/>
            <a:ext cx="7416800" cy="365125"/>
          </a:xfrm>
        </p:spPr>
        <p:txBody>
          <a:bodyPr/>
          <a:lstStyle/>
          <a:p>
            <a:pPr>
              <a:defRPr/>
            </a:pPr>
            <a:endParaRPr lang="en-GB"/>
          </a:p>
        </p:txBody>
      </p:sp>
      <p:sp>
        <p:nvSpPr>
          <p:cNvPr id="7" name="Slide Number Placeholder 6"/>
          <p:cNvSpPr>
            <a:spLocks noGrp="1"/>
          </p:cNvSpPr>
          <p:nvPr>
            <p:ph type="sldNum" sz="quarter" idx="12"/>
          </p:nvPr>
        </p:nvSpPr>
        <p:spPr>
          <a:xfrm>
            <a:off x="11480800" y="55499"/>
            <a:ext cx="609600" cy="365125"/>
          </a:xfrm>
        </p:spPr>
        <p:txBody>
          <a:bodyPr/>
          <a:lstStyle/>
          <a:p>
            <a:pPr>
              <a:defRPr/>
            </a:pPr>
            <a:fld id="{ED4CDE03-71D3-4332-86FA-D5B336B0DB80}" type="slidenum">
              <a:rPr lang="en-GB" smtClean="0"/>
              <a:pPr>
                <a:defRPr/>
              </a:pPr>
              <a:t>‹#›</a:t>
            </a:fld>
            <a:endParaRPr lang="en-GB"/>
          </a:p>
        </p:txBody>
      </p:sp>
    </p:spTree>
    <p:extLst>
      <p:ext uri="{BB962C8B-B14F-4D97-AF65-F5344CB8AC3E}">
        <p14:creationId xmlns:p14="http://schemas.microsoft.com/office/powerpoint/2010/main" val="1639328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C8088402-7933-482C-BE5C-BB9CFB50C2F6}" type="datetime1">
              <a:rPr lang="en-US" smtClean="0"/>
              <a:pPr>
                <a:defRPr/>
              </a:pPr>
              <a:t>4/28/2021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0BAFEF3-A4A3-47C9-91C3-637943352F83}" type="slidenum">
              <a:rPr lang="en-GB" smtClean="0"/>
              <a:pPr>
                <a:defRPr/>
              </a:pPr>
              <a:t>‹#›</a:t>
            </a:fld>
            <a:endParaRPr lang="en-GB"/>
          </a:p>
        </p:txBody>
      </p:sp>
    </p:spTree>
    <p:extLst>
      <p:ext uri="{BB962C8B-B14F-4D97-AF65-F5344CB8AC3E}">
        <p14:creationId xmlns:p14="http://schemas.microsoft.com/office/powerpoint/2010/main" val="2640620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641600" cy="5851525"/>
          </a:xfrm>
        </p:spPr>
        <p:txBody>
          <a:bodyPr vert="eaVert" anchor="ctr"/>
          <a:lstStyle/>
          <a:p>
            <a:r>
              <a:rPr kumimoji="0" lang="en-US"/>
              <a:t>Click to edit Master title style</a:t>
            </a:r>
          </a:p>
        </p:txBody>
      </p:sp>
      <p:sp>
        <p:nvSpPr>
          <p:cNvPr id="3" name="Vertical Text Placeholder 2"/>
          <p:cNvSpPr>
            <a:spLocks noGrp="1"/>
          </p:cNvSpPr>
          <p:nvPr>
            <p:ph type="body" orient="vert" idx="1"/>
          </p:nvPr>
        </p:nvSpPr>
        <p:spPr>
          <a:xfrm>
            <a:off x="812800" y="274640"/>
            <a:ext cx="78232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C57CB4D2-94FF-4C4E-9E7D-ABBFD75B28BE}" type="datetime1">
              <a:rPr lang="en-US" smtClean="0"/>
              <a:pPr>
                <a:defRPr/>
              </a:pPr>
              <a:t>4/28/2021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BC6230E-03B2-4574-A44C-35780DDBF3DD}" type="slidenum">
              <a:rPr lang="en-GB" smtClean="0"/>
              <a:pPr>
                <a:defRPr/>
              </a:pPr>
              <a:t>‹#›</a:t>
            </a:fld>
            <a:endParaRPr lang="en-GB"/>
          </a:p>
        </p:txBody>
      </p:sp>
    </p:spTree>
    <p:extLst>
      <p:ext uri="{BB962C8B-B14F-4D97-AF65-F5344CB8AC3E}">
        <p14:creationId xmlns:p14="http://schemas.microsoft.com/office/powerpoint/2010/main" val="1571619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0"/>
          <p:cNvSpPr>
            <a:spLocks noGrp="1" noChangeArrowheads="1"/>
          </p:cNvSpPr>
          <p:nvPr>
            <p:ph type="dt" sz="half" idx="10"/>
          </p:nvPr>
        </p:nvSpPr>
        <p:spPr>
          <a:ln/>
        </p:spPr>
        <p:txBody>
          <a:bodyPr/>
          <a:lstStyle>
            <a:lvl1pPr>
              <a:defRPr/>
            </a:lvl1pPr>
          </a:lstStyle>
          <a:p>
            <a:pPr>
              <a:defRPr/>
            </a:pPr>
            <a:endParaRPr lang="en-GB"/>
          </a:p>
        </p:txBody>
      </p:sp>
      <p:sp>
        <p:nvSpPr>
          <p:cNvPr id="6" name="Rectangle 41"/>
          <p:cNvSpPr>
            <a:spLocks noGrp="1" noChangeArrowheads="1"/>
          </p:cNvSpPr>
          <p:nvPr>
            <p:ph type="ftr" sz="quarter" idx="11"/>
          </p:nvPr>
        </p:nvSpPr>
        <p:spPr>
          <a:ln/>
        </p:spPr>
        <p:txBody>
          <a:bodyPr/>
          <a:lstStyle>
            <a:lvl1pPr>
              <a:defRPr/>
            </a:lvl1pPr>
          </a:lstStyle>
          <a:p>
            <a:pPr>
              <a:defRPr/>
            </a:pPr>
            <a:endParaRPr lang="en-GB"/>
          </a:p>
        </p:txBody>
      </p:sp>
      <p:sp>
        <p:nvSpPr>
          <p:cNvPr id="7" name="Rectangle 42"/>
          <p:cNvSpPr>
            <a:spLocks noGrp="1" noChangeArrowheads="1"/>
          </p:cNvSpPr>
          <p:nvPr>
            <p:ph type="sldNum" sz="quarter" idx="12"/>
          </p:nvPr>
        </p:nvSpPr>
        <p:spPr>
          <a:ln/>
        </p:spPr>
        <p:txBody>
          <a:bodyPr/>
          <a:lstStyle>
            <a:lvl1pPr>
              <a:defRPr/>
            </a:lvl1pPr>
          </a:lstStyle>
          <a:p>
            <a:fld id="{1D62437D-B6EC-4FF2-90F7-F4E3DF277F4E}" type="slidenum">
              <a:rPr lang="en-GB" altLang="en-US"/>
              <a:pPr/>
              <a:t>‹#›</a:t>
            </a:fld>
            <a:endParaRPr lang="en-GB" altLang="en-US"/>
          </a:p>
        </p:txBody>
      </p:sp>
    </p:spTree>
    <p:extLst>
      <p:ext uri="{BB962C8B-B14F-4D97-AF65-F5344CB8AC3E}">
        <p14:creationId xmlns:p14="http://schemas.microsoft.com/office/powerpoint/2010/main" val="2126955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0"/>
          <p:cNvSpPr>
            <a:spLocks noGrp="1" noChangeArrowheads="1"/>
          </p:cNvSpPr>
          <p:nvPr>
            <p:ph type="dt" sz="half" idx="10"/>
          </p:nvPr>
        </p:nvSpPr>
        <p:spPr>
          <a:ln/>
        </p:spPr>
        <p:txBody>
          <a:bodyPr/>
          <a:lstStyle>
            <a:lvl1pPr>
              <a:defRPr/>
            </a:lvl1pPr>
          </a:lstStyle>
          <a:p>
            <a:pPr>
              <a:defRPr/>
            </a:pPr>
            <a:endParaRPr lang="en-GB"/>
          </a:p>
        </p:txBody>
      </p:sp>
      <p:sp>
        <p:nvSpPr>
          <p:cNvPr id="7" name="Rectangle 41"/>
          <p:cNvSpPr>
            <a:spLocks noGrp="1" noChangeArrowheads="1"/>
          </p:cNvSpPr>
          <p:nvPr>
            <p:ph type="ftr" sz="quarter" idx="11"/>
          </p:nvPr>
        </p:nvSpPr>
        <p:spPr>
          <a:ln/>
        </p:spPr>
        <p:txBody>
          <a:bodyPr/>
          <a:lstStyle>
            <a:lvl1pPr>
              <a:defRPr/>
            </a:lvl1pPr>
          </a:lstStyle>
          <a:p>
            <a:pPr>
              <a:defRPr/>
            </a:pPr>
            <a:endParaRPr lang="en-GB"/>
          </a:p>
        </p:txBody>
      </p:sp>
      <p:sp>
        <p:nvSpPr>
          <p:cNvPr id="8" name="Rectangle 42"/>
          <p:cNvSpPr>
            <a:spLocks noGrp="1" noChangeArrowheads="1"/>
          </p:cNvSpPr>
          <p:nvPr>
            <p:ph type="sldNum" sz="quarter" idx="12"/>
          </p:nvPr>
        </p:nvSpPr>
        <p:spPr>
          <a:ln/>
        </p:spPr>
        <p:txBody>
          <a:bodyPr/>
          <a:lstStyle>
            <a:lvl1pPr>
              <a:defRPr/>
            </a:lvl1pPr>
          </a:lstStyle>
          <a:p>
            <a:fld id="{8EBED23C-F1BB-4048-A0D3-08BA015C4348}" type="slidenum">
              <a:rPr lang="en-GB" altLang="en-US"/>
              <a:pPr/>
              <a:t>‹#›</a:t>
            </a:fld>
            <a:endParaRPr lang="en-GB" altLang="en-US"/>
          </a:p>
        </p:txBody>
      </p:sp>
    </p:spTree>
    <p:extLst>
      <p:ext uri="{BB962C8B-B14F-4D97-AF65-F5344CB8AC3E}">
        <p14:creationId xmlns:p14="http://schemas.microsoft.com/office/powerpoint/2010/main" val="994983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48768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Rectangle 7"/>
          <p:cNvSpPr/>
          <p:nvPr/>
        </p:nvSpPr>
        <p:spPr>
          <a:xfrm>
            <a:off x="340388" y="5047394"/>
            <a:ext cx="97536"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Rectangle 8"/>
          <p:cNvSpPr/>
          <p:nvPr/>
        </p:nvSpPr>
        <p:spPr>
          <a:xfrm>
            <a:off x="340388" y="4796819"/>
            <a:ext cx="97536"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340388" y="4637685"/>
            <a:ext cx="97536"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a:off x="340388" y="4542559"/>
            <a:ext cx="97536"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2" name="Rectangle 11"/>
          <p:cNvSpPr/>
          <p:nvPr/>
        </p:nvSpPr>
        <p:spPr>
          <a:xfrm>
            <a:off x="412744" y="680477"/>
            <a:ext cx="6096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5" name="Rectangle 14"/>
          <p:cNvSpPr/>
          <p:nvPr/>
        </p:nvSpPr>
        <p:spPr>
          <a:xfrm>
            <a:off x="358764" y="680477"/>
            <a:ext cx="36576"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6" name="Rectangle 15"/>
          <p:cNvSpPr/>
          <p:nvPr/>
        </p:nvSpPr>
        <p:spPr>
          <a:xfrm>
            <a:off x="333360" y="680477"/>
            <a:ext cx="1219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7" name="Rectangle 16"/>
          <p:cNvSpPr/>
          <p:nvPr/>
        </p:nvSpPr>
        <p:spPr>
          <a:xfrm>
            <a:off x="295691" y="680477"/>
            <a:ext cx="1219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2" name="Title Placeholder 21"/>
          <p:cNvSpPr>
            <a:spLocks noGrp="1"/>
          </p:cNvSpPr>
          <p:nvPr>
            <p:ph type="title"/>
          </p:nvPr>
        </p:nvSpPr>
        <p:spPr>
          <a:xfrm>
            <a:off x="1219200" y="512064"/>
            <a:ext cx="10363200" cy="914400"/>
          </a:xfrm>
          <a:prstGeom prst="rect">
            <a:avLst/>
          </a:prstGeom>
        </p:spPr>
        <p:txBody>
          <a:bodyPr vert="horz" anchor="t">
            <a:noAutofit/>
          </a:bodyPr>
          <a:lstStyle/>
          <a:p>
            <a:r>
              <a:rPr kumimoji="0" lang="en-US"/>
              <a:t>Click to edit Master title style</a:t>
            </a:r>
          </a:p>
        </p:txBody>
      </p:sp>
      <p:sp>
        <p:nvSpPr>
          <p:cNvPr id="13" name="Text Placeholder 12"/>
          <p:cNvSpPr>
            <a:spLocks noGrp="1"/>
          </p:cNvSpPr>
          <p:nvPr>
            <p:ph type="body" idx="1"/>
          </p:nvPr>
        </p:nvSpPr>
        <p:spPr>
          <a:xfrm>
            <a:off x="1219200" y="1783560"/>
            <a:ext cx="10363200" cy="457200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636000" y="6416676"/>
            <a:ext cx="2844800" cy="365125"/>
          </a:xfrm>
          <a:prstGeom prst="rect">
            <a:avLst/>
          </a:prstGeom>
        </p:spPr>
        <p:txBody>
          <a:bodyPr vert="horz" anchor="b"/>
          <a:lstStyle>
            <a:lvl1pPr algn="l" eaLnBrk="1" latinLnBrk="0" hangingPunct="1">
              <a:defRPr kumimoji="0" sz="1100">
                <a:solidFill>
                  <a:schemeClr val="tx2"/>
                </a:solidFill>
              </a:defRPr>
            </a:lvl1pPr>
            <a:extLst/>
          </a:lstStyle>
          <a:p>
            <a:pPr>
              <a:defRPr/>
            </a:pPr>
            <a:fld id="{237BC34C-9B20-4BF7-A907-C3CE0D790BF0}" type="datetime1">
              <a:rPr lang="en-US" smtClean="0"/>
              <a:pPr>
                <a:defRPr/>
              </a:pPr>
              <a:t>4/28/2021</a:t>
            </a:fld>
            <a:endParaRPr lang="en-GB"/>
          </a:p>
        </p:txBody>
      </p:sp>
      <p:sp>
        <p:nvSpPr>
          <p:cNvPr id="3" name="Footer Placeholder 2"/>
          <p:cNvSpPr>
            <a:spLocks noGrp="1"/>
          </p:cNvSpPr>
          <p:nvPr>
            <p:ph type="ftr" sz="quarter" idx="3"/>
          </p:nvPr>
        </p:nvSpPr>
        <p:spPr>
          <a:xfrm>
            <a:off x="1219200" y="6416676"/>
            <a:ext cx="7416800" cy="365125"/>
          </a:xfrm>
          <a:prstGeom prst="rect">
            <a:avLst/>
          </a:prstGeom>
        </p:spPr>
        <p:txBody>
          <a:bodyPr vert="horz" anchor="b"/>
          <a:lstStyle>
            <a:lvl1pPr algn="r" eaLnBrk="1" latinLnBrk="0" hangingPunct="1">
              <a:defRPr kumimoji="0" sz="1100">
                <a:solidFill>
                  <a:schemeClr val="tx2"/>
                </a:solidFill>
              </a:defRPr>
            </a:lvl1pPr>
            <a:extLst/>
          </a:lstStyle>
          <a:p>
            <a:pPr>
              <a:defRPr/>
            </a:pPr>
            <a:endParaRPr lang="en-GB"/>
          </a:p>
        </p:txBody>
      </p:sp>
      <p:sp>
        <p:nvSpPr>
          <p:cNvPr id="23" name="Slide Number Placeholder 22"/>
          <p:cNvSpPr>
            <a:spLocks noGrp="1"/>
          </p:cNvSpPr>
          <p:nvPr>
            <p:ph type="sldNum" sz="quarter" idx="4"/>
          </p:nvPr>
        </p:nvSpPr>
        <p:spPr>
          <a:xfrm>
            <a:off x="11480800" y="6416676"/>
            <a:ext cx="609600" cy="365125"/>
          </a:xfrm>
          <a:prstGeom prst="rect">
            <a:avLst/>
          </a:prstGeom>
        </p:spPr>
        <p:txBody>
          <a:bodyPr vert="horz" anchor="b"/>
          <a:lstStyle>
            <a:lvl1pPr algn="l" eaLnBrk="1" latinLnBrk="0" hangingPunct="1">
              <a:defRPr kumimoji="0" sz="1200">
                <a:solidFill>
                  <a:schemeClr val="tx2"/>
                </a:solidFill>
              </a:defRPr>
            </a:lvl1pPr>
            <a:extLst/>
          </a:lstStyle>
          <a:p>
            <a:pPr>
              <a:defRPr/>
            </a:pPr>
            <a:fld id="{1F7A8605-FED9-4A05-B1DC-6CD672EB1EA1}" type="slidenum">
              <a:rPr lang="en-GB" smtClean="0"/>
              <a:pPr>
                <a:defRPr/>
              </a:pPr>
              <a:t>‹#›</a:t>
            </a:fld>
            <a:endParaRPr lang="en-GB"/>
          </a:p>
        </p:txBody>
      </p:sp>
    </p:spTree>
    <p:extLst>
      <p:ext uri="{BB962C8B-B14F-4D97-AF65-F5344CB8AC3E}">
        <p14:creationId xmlns:p14="http://schemas.microsoft.com/office/powerpoint/2010/main" val="42737294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dt="0"/>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1500" y="37763"/>
            <a:ext cx="8637588" cy="1446550"/>
          </a:xfrm>
        </p:spPr>
        <p:txBody>
          <a:bodyPr/>
          <a:lstStyle/>
          <a:p>
            <a:r>
              <a:rPr lang="en-GB" sz="3600" dirty="0"/>
              <a:t>Spearman’s Rank </a:t>
            </a:r>
            <a:r>
              <a:rPr lang="en-GB" sz="3600"/>
              <a:t>Correlation </a:t>
            </a:r>
            <a:r>
              <a:rPr lang="en-GB" sz="3600" smtClean="0"/>
              <a:t>Coefficient</a:t>
            </a:r>
            <a:endParaRPr lang="en-GB" sz="3600" b="1" u="sng" dirty="0"/>
          </a:p>
        </p:txBody>
      </p:sp>
      <p:graphicFrame>
        <p:nvGraphicFramePr>
          <p:cNvPr id="5" name="Content Placeholder 4"/>
          <p:cNvGraphicFramePr>
            <a:graphicFrameLocks noGrp="1"/>
          </p:cNvGraphicFramePr>
          <p:nvPr>
            <p:ph idx="1"/>
            <p:extLst/>
          </p:nvPr>
        </p:nvGraphicFramePr>
        <p:xfrm>
          <a:off x="2351586" y="1916831"/>
          <a:ext cx="7920879" cy="4647482"/>
        </p:xfrm>
        <a:graphic>
          <a:graphicData uri="http://schemas.openxmlformats.org/drawingml/2006/table">
            <a:tbl>
              <a:tblPr firstRow="1" bandRow="1">
                <a:tableStyleId>{5C22544A-7EE6-4342-B048-85BDC9FD1C3A}</a:tableStyleId>
              </a:tblPr>
              <a:tblGrid>
                <a:gridCol w="1872207">
                  <a:extLst>
                    <a:ext uri="{9D8B030D-6E8A-4147-A177-3AD203B41FA5}">
                      <a16:colId xmlns:a16="http://schemas.microsoft.com/office/drawing/2014/main" val="20000"/>
                    </a:ext>
                  </a:extLst>
                </a:gridCol>
                <a:gridCol w="2304256">
                  <a:extLst>
                    <a:ext uri="{9D8B030D-6E8A-4147-A177-3AD203B41FA5}">
                      <a16:colId xmlns:a16="http://schemas.microsoft.com/office/drawing/2014/main" val="20001"/>
                    </a:ext>
                  </a:extLst>
                </a:gridCol>
                <a:gridCol w="3744416">
                  <a:extLst>
                    <a:ext uri="{9D8B030D-6E8A-4147-A177-3AD203B41FA5}">
                      <a16:colId xmlns:a16="http://schemas.microsoft.com/office/drawing/2014/main" val="20002"/>
                    </a:ext>
                  </a:extLst>
                </a:gridCol>
              </a:tblGrid>
              <a:tr h="919282">
                <a:tc>
                  <a:txBody>
                    <a:bodyPr/>
                    <a:lstStyle/>
                    <a:p>
                      <a:pPr algn="ctr"/>
                      <a:r>
                        <a:rPr lang="en-GB" dirty="0"/>
                        <a:t>Location</a:t>
                      </a:r>
                    </a:p>
                    <a:p>
                      <a:pPr algn="ctr"/>
                      <a:r>
                        <a:rPr lang="en-GB" dirty="0"/>
                        <a:t>River Ebbw </a:t>
                      </a:r>
                    </a:p>
                    <a:p>
                      <a:pPr algn="ctr"/>
                      <a:r>
                        <a:rPr lang="en-GB" dirty="0"/>
                        <a:t>Pollution event</a:t>
                      </a:r>
                    </a:p>
                  </a:txBody>
                  <a:tcPr/>
                </a:tc>
                <a:tc>
                  <a:txBody>
                    <a:bodyPr/>
                    <a:lstStyle/>
                    <a:p>
                      <a:pPr algn="ctr"/>
                      <a:r>
                        <a:rPr lang="en-GB" dirty="0"/>
                        <a:t>Distance from point source pollution metres</a:t>
                      </a:r>
                    </a:p>
                  </a:txBody>
                  <a:tcPr/>
                </a:tc>
                <a:tc>
                  <a:txBody>
                    <a:bodyPr/>
                    <a:lstStyle/>
                    <a:p>
                      <a:pPr algn="ctr"/>
                      <a:r>
                        <a:rPr lang="en-GB" dirty="0" err="1"/>
                        <a:t>Ammoniacal</a:t>
                      </a:r>
                      <a:r>
                        <a:rPr lang="en-GB" dirty="0"/>
                        <a:t> nitrogen (NH3-N) </a:t>
                      </a:r>
                    </a:p>
                    <a:p>
                      <a:pPr algn="ctr"/>
                      <a:r>
                        <a:rPr lang="en-GB" dirty="0"/>
                        <a:t>mg/L (milligram per litre). Ammonium</a:t>
                      </a:r>
                      <a:r>
                        <a:rPr lang="en-GB" baseline="0" dirty="0"/>
                        <a:t> from fertilisers</a:t>
                      </a:r>
                      <a:endParaRPr lang="en-GB" dirty="0"/>
                    </a:p>
                  </a:txBody>
                  <a:tcPr/>
                </a:tc>
                <a:extLst>
                  <a:ext uri="{0D108BD9-81ED-4DB2-BD59-A6C34878D82A}">
                    <a16:rowId xmlns:a16="http://schemas.microsoft.com/office/drawing/2014/main" val="10000"/>
                  </a:ext>
                </a:extLst>
              </a:tr>
              <a:tr h="372820">
                <a:tc>
                  <a:txBody>
                    <a:bodyPr/>
                    <a:lstStyle/>
                    <a:p>
                      <a:pPr algn="ctr"/>
                      <a:r>
                        <a:rPr lang="en-GB" dirty="0"/>
                        <a:t>1</a:t>
                      </a:r>
                    </a:p>
                  </a:txBody>
                  <a:tcPr/>
                </a:tc>
                <a:tc>
                  <a:txBody>
                    <a:bodyPr/>
                    <a:lstStyle/>
                    <a:p>
                      <a:pPr algn="ctr"/>
                      <a:r>
                        <a:rPr lang="en-GB" dirty="0"/>
                        <a:t>50</a:t>
                      </a:r>
                    </a:p>
                  </a:txBody>
                  <a:tcPr/>
                </a:tc>
                <a:tc>
                  <a:txBody>
                    <a:bodyPr/>
                    <a:lstStyle/>
                    <a:p>
                      <a:pPr algn="ctr"/>
                      <a:r>
                        <a:rPr lang="en-GB" dirty="0"/>
                        <a:t>1.8</a:t>
                      </a:r>
                    </a:p>
                  </a:txBody>
                  <a:tcPr/>
                </a:tc>
                <a:extLst>
                  <a:ext uri="{0D108BD9-81ED-4DB2-BD59-A6C34878D82A}">
                    <a16:rowId xmlns:a16="http://schemas.microsoft.com/office/drawing/2014/main" val="10001"/>
                  </a:ext>
                </a:extLst>
              </a:tr>
              <a:tr h="372820">
                <a:tc>
                  <a:txBody>
                    <a:bodyPr/>
                    <a:lstStyle/>
                    <a:p>
                      <a:pPr algn="ctr"/>
                      <a:r>
                        <a:rPr lang="en-GB" dirty="0"/>
                        <a:t>2</a:t>
                      </a:r>
                    </a:p>
                  </a:txBody>
                  <a:tcPr/>
                </a:tc>
                <a:tc>
                  <a:txBody>
                    <a:bodyPr/>
                    <a:lstStyle/>
                    <a:p>
                      <a:pPr algn="ctr"/>
                      <a:r>
                        <a:rPr lang="en-GB" dirty="0"/>
                        <a:t>175</a:t>
                      </a:r>
                    </a:p>
                  </a:txBody>
                  <a:tcPr/>
                </a:tc>
                <a:tc>
                  <a:txBody>
                    <a:bodyPr/>
                    <a:lstStyle/>
                    <a:p>
                      <a:pPr algn="ctr"/>
                      <a:r>
                        <a:rPr lang="en-GB" dirty="0"/>
                        <a:t>1.2</a:t>
                      </a:r>
                    </a:p>
                  </a:txBody>
                  <a:tcPr/>
                </a:tc>
                <a:extLst>
                  <a:ext uri="{0D108BD9-81ED-4DB2-BD59-A6C34878D82A}">
                    <a16:rowId xmlns:a16="http://schemas.microsoft.com/office/drawing/2014/main" val="10002"/>
                  </a:ext>
                </a:extLst>
              </a:tr>
              <a:tr h="372820">
                <a:tc>
                  <a:txBody>
                    <a:bodyPr/>
                    <a:lstStyle/>
                    <a:p>
                      <a:pPr algn="ctr"/>
                      <a:r>
                        <a:rPr lang="en-GB" dirty="0"/>
                        <a:t>3</a:t>
                      </a:r>
                    </a:p>
                  </a:txBody>
                  <a:tcPr/>
                </a:tc>
                <a:tc>
                  <a:txBody>
                    <a:bodyPr/>
                    <a:lstStyle/>
                    <a:p>
                      <a:pPr algn="ctr"/>
                      <a:r>
                        <a:rPr lang="en-GB" dirty="0"/>
                        <a:t>270</a:t>
                      </a:r>
                    </a:p>
                  </a:txBody>
                  <a:tcPr/>
                </a:tc>
                <a:tc>
                  <a:txBody>
                    <a:bodyPr/>
                    <a:lstStyle/>
                    <a:p>
                      <a:pPr algn="ctr"/>
                      <a:r>
                        <a:rPr lang="en-GB" dirty="0"/>
                        <a:t>2.0</a:t>
                      </a:r>
                    </a:p>
                  </a:txBody>
                  <a:tcPr/>
                </a:tc>
                <a:extLst>
                  <a:ext uri="{0D108BD9-81ED-4DB2-BD59-A6C34878D82A}">
                    <a16:rowId xmlns:a16="http://schemas.microsoft.com/office/drawing/2014/main" val="10003"/>
                  </a:ext>
                </a:extLst>
              </a:tr>
              <a:tr h="372820">
                <a:tc>
                  <a:txBody>
                    <a:bodyPr/>
                    <a:lstStyle/>
                    <a:p>
                      <a:pPr algn="ctr"/>
                      <a:r>
                        <a:rPr lang="en-GB" dirty="0"/>
                        <a:t>4</a:t>
                      </a:r>
                    </a:p>
                  </a:txBody>
                  <a:tcPr/>
                </a:tc>
                <a:tc>
                  <a:txBody>
                    <a:bodyPr/>
                    <a:lstStyle/>
                    <a:p>
                      <a:pPr algn="ctr"/>
                      <a:r>
                        <a:rPr lang="en-GB" dirty="0"/>
                        <a:t>375</a:t>
                      </a:r>
                    </a:p>
                  </a:txBody>
                  <a:tcPr/>
                </a:tc>
                <a:tc>
                  <a:txBody>
                    <a:bodyPr/>
                    <a:lstStyle/>
                    <a:p>
                      <a:pPr algn="ctr"/>
                      <a:r>
                        <a:rPr lang="en-GB" dirty="0"/>
                        <a:t>1.0</a:t>
                      </a:r>
                    </a:p>
                  </a:txBody>
                  <a:tcPr/>
                </a:tc>
                <a:extLst>
                  <a:ext uri="{0D108BD9-81ED-4DB2-BD59-A6C34878D82A}">
                    <a16:rowId xmlns:a16="http://schemas.microsoft.com/office/drawing/2014/main" val="10004"/>
                  </a:ext>
                </a:extLst>
              </a:tr>
              <a:tr h="372820">
                <a:tc>
                  <a:txBody>
                    <a:bodyPr/>
                    <a:lstStyle/>
                    <a:p>
                      <a:pPr algn="ctr"/>
                      <a:r>
                        <a:rPr lang="en-GB" dirty="0"/>
                        <a:t>5</a:t>
                      </a:r>
                    </a:p>
                  </a:txBody>
                  <a:tcPr/>
                </a:tc>
                <a:tc>
                  <a:txBody>
                    <a:bodyPr/>
                    <a:lstStyle/>
                    <a:p>
                      <a:pPr algn="ctr"/>
                      <a:r>
                        <a:rPr lang="en-GB" dirty="0"/>
                        <a:t>425</a:t>
                      </a:r>
                    </a:p>
                  </a:txBody>
                  <a:tcPr/>
                </a:tc>
                <a:tc>
                  <a:txBody>
                    <a:bodyPr/>
                    <a:lstStyle/>
                    <a:p>
                      <a:pPr algn="ctr"/>
                      <a:r>
                        <a:rPr lang="en-GB" dirty="0"/>
                        <a:t>1.0</a:t>
                      </a:r>
                    </a:p>
                  </a:txBody>
                  <a:tcPr/>
                </a:tc>
                <a:extLst>
                  <a:ext uri="{0D108BD9-81ED-4DB2-BD59-A6C34878D82A}">
                    <a16:rowId xmlns:a16="http://schemas.microsoft.com/office/drawing/2014/main" val="10005"/>
                  </a:ext>
                </a:extLst>
              </a:tr>
              <a:tr h="372820">
                <a:tc>
                  <a:txBody>
                    <a:bodyPr/>
                    <a:lstStyle/>
                    <a:p>
                      <a:pPr algn="ctr"/>
                      <a:r>
                        <a:rPr lang="en-GB" dirty="0"/>
                        <a:t>6</a:t>
                      </a:r>
                    </a:p>
                  </a:txBody>
                  <a:tcPr/>
                </a:tc>
                <a:tc>
                  <a:txBody>
                    <a:bodyPr/>
                    <a:lstStyle/>
                    <a:p>
                      <a:pPr algn="ctr"/>
                      <a:r>
                        <a:rPr lang="en-GB" dirty="0"/>
                        <a:t>580</a:t>
                      </a:r>
                    </a:p>
                  </a:txBody>
                  <a:tcPr/>
                </a:tc>
                <a:tc>
                  <a:txBody>
                    <a:bodyPr/>
                    <a:lstStyle/>
                    <a:p>
                      <a:pPr algn="ctr"/>
                      <a:r>
                        <a:rPr lang="en-GB" dirty="0"/>
                        <a:t>1.2</a:t>
                      </a:r>
                    </a:p>
                  </a:txBody>
                  <a:tcPr/>
                </a:tc>
                <a:extLst>
                  <a:ext uri="{0D108BD9-81ED-4DB2-BD59-A6C34878D82A}">
                    <a16:rowId xmlns:a16="http://schemas.microsoft.com/office/drawing/2014/main" val="10006"/>
                  </a:ext>
                </a:extLst>
              </a:tr>
              <a:tr h="372820">
                <a:tc>
                  <a:txBody>
                    <a:bodyPr/>
                    <a:lstStyle/>
                    <a:p>
                      <a:pPr algn="ctr"/>
                      <a:r>
                        <a:rPr lang="en-GB" dirty="0"/>
                        <a:t>7</a:t>
                      </a:r>
                    </a:p>
                  </a:txBody>
                  <a:tcPr/>
                </a:tc>
                <a:tc>
                  <a:txBody>
                    <a:bodyPr/>
                    <a:lstStyle/>
                    <a:p>
                      <a:pPr algn="ctr"/>
                      <a:r>
                        <a:rPr lang="en-GB" dirty="0"/>
                        <a:t>710</a:t>
                      </a:r>
                    </a:p>
                  </a:txBody>
                  <a:tcPr/>
                </a:tc>
                <a:tc>
                  <a:txBody>
                    <a:bodyPr/>
                    <a:lstStyle/>
                    <a:p>
                      <a:pPr algn="ctr"/>
                      <a:r>
                        <a:rPr lang="en-GB" dirty="0"/>
                        <a:t>0.8</a:t>
                      </a:r>
                    </a:p>
                  </a:txBody>
                  <a:tcPr/>
                </a:tc>
                <a:extLst>
                  <a:ext uri="{0D108BD9-81ED-4DB2-BD59-A6C34878D82A}">
                    <a16:rowId xmlns:a16="http://schemas.microsoft.com/office/drawing/2014/main" val="10007"/>
                  </a:ext>
                </a:extLst>
              </a:tr>
              <a:tr h="372820">
                <a:tc>
                  <a:txBody>
                    <a:bodyPr/>
                    <a:lstStyle/>
                    <a:p>
                      <a:pPr algn="ctr"/>
                      <a:r>
                        <a:rPr lang="en-GB" dirty="0"/>
                        <a:t>8</a:t>
                      </a:r>
                    </a:p>
                  </a:txBody>
                  <a:tcPr/>
                </a:tc>
                <a:tc>
                  <a:txBody>
                    <a:bodyPr/>
                    <a:lstStyle/>
                    <a:p>
                      <a:pPr algn="ctr"/>
                      <a:r>
                        <a:rPr lang="en-GB" dirty="0"/>
                        <a:t>790</a:t>
                      </a:r>
                    </a:p>
                  </a:txBody>
                  <a:tcPr/>
                </a:tc>
                <a:tc>
                  <a:txBody>
                    <a:bodyPr/>
                    <a:lstStyle/>
                    <a:p>
                      <a:pPr algn="ctr"/>
                      <a:r>
                        <a:rPr lang="en-GB" dirty="0"/>
                        <a:t>0.6</a:t>
                      </a:r>
                    </a:p>
                  </a:txBody>
                  <a:tcPr/>
                </a:tc>
                <a:extLst>
                  <a:ext uri="{0D108BD9-81ED-4DB2-BD59-A6C34878D82A}">
                    <a16:rowId xmlns:a16="http://schemas.microsoft.com/office/drawing/2014/main" val="10008"/>
                  </a:ext>
                </a:extLst>
              </a:tr>
              <a:tr h="372820">
                <a:tc>
                  <a:txBody>
                    <a:bodyPr/>
                    <a:lstStyle/>
                    <a:p>
                      <a:pPr algn="ctr"/>
                      <a:r>
                        <a:rPr lang="en-GB" dirty="0"/>
                        <a:t>9</a:t>
                      </a:r>
                    </a:p>
                  </a:txBody>
                  <a:tcPr/>
                </a:tc>
                <a:tc>
                  <a:txBody>
                    <a:bodyPr/>
                    <a:lstStyle/>
                    <a:p>
                      <a:pPr algn="ctr"/>
                      <a:r>
                        <a:rPr lang="en-GB" dirty="0"/>
                        <a:t>890</a:t>
                      </a:r>
                    </a:p>
                  </a:txBody>
                  <a:tcPr/>
                </a:tc>
                <a:tc>
                  <a:txBody>
                    <a:bodyPr/>
                    <a:lstStyle/>
                    <a:p>
                      <a:pPr algn="ctr"/>
                      <a:r>
                        <a:rPr lang="en-GB" dirty="0"/>
                        <a:t>1.0</a:t>
                      </a:r>
                    </a:p>
                  </a:txBody>
                  <a:tcPr/>
                </a:tc>
                <a:extLst>
                  <a:ext uri="{0D108BD9-81ED-4DB2-BD59-A6C34878D82A}">
                    <a16:rowId xmlns:a16="http://schemas.microsoft.com/office/drawing/2014/main" val="10009"/>
                  </a:ext>
                </a:extLst>
              </a:tr>
              <a:tr h="372820">
                <a:tc>
                  <a:txBody>
                    <a:bodyPr/>
                    <a:lstStyle/>
                    <a:p>
                      <a:pPr algn="ctr"/>
                      <a:r>
                        <a:rPr lang="en-GB" dirty="0"/>
                        <a:t>10</a:t>
                      </a:r>
                    </a:p>
                  </a:txBody>
                  <a:tcPr/>
                </a:tc>
                <a:tc>
                  <a:txBody>
                    <a:bodyPr/>
                    <a:lstStyle/>
                    <a:p>
                      <a:pPr algn="ctr"/>
                      <a:r>
                        <a:rPr lang="en-GB" dirty="0"/>
                        <a:t>980</a:t>
                      </a:r>
                    </a:p>
                  </a:txBody>
                  <a:tcPr/>
                </a:tc>
                <a:tc>
                  <a:txBody>
                    <a:bodyPr/>
                    <a:lstStyle/>
                    <a:p>
                      <a:pPr algn="ctr"/>
                      <a:r>
                        <a:rPr lang="en-GB" dirty="0"/>
                        <a:t>0.85</a:t>
                      </a:r>
                    </a:p>
                  </a:txBody>
                  <a:tcPr/>
                </a:tc>
                <a:extLst>
                  <a:ext uri="{0D108BD9-81ED-4DB2-BD59-A6C34878D82A}">
                    <a16:rowId xmlns:a16="http://schemas.microsoft.com/office/drawing/2014/main" val="10010"/>
                  </a:ext>
                </a:extLst>
              </a:tr>
            </a:tbl>
          </a:graphicData>
        </a:graphic>
      </p:graphicFrame>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1</a:t>
            </a:fld>
            <a:endParaRPr lang="en-GB">
              <a:solidFill>
                <a:srgbClr val="FFFFCC"/>
              </a:solidFill>
              <a:latin typeface="Arial" charset="0"/>
            </a:endParaRPr>
          </a:p>
        </p:txBody>
      </p:sp>
    </p:spTree>
    <p:extLst>
      <p:ext uri="{BB962C8B-B14F-4D97-AF65-F5344CB8AC3E}">
        <p14:creationId xmlns:p14="http://schemas.microsoft.com/office/powerpoint/2010/main" val="31574156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239032"/>
            <a:ext cx="7772400" cy="914400"/>
          </a:xfrm>
        </p:spPr>
        <p:txBody>
          <a:bodyPr/>
          <a:lstStyle/>
          <a:p>
            <a:r>
              <a:rPr lang="en-GB" dirty="0"/>
              <a:t>Stage 1 </a:t>
            </a:r>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2</a:t>
            </a:fld>
            <a:endParaRPr lang="en-GB">
              <a:solidFill>
                <a:srgbClr val="FFFFCC"/>
              </a:solidFill>
              <a:latin typeface="Arial" charset="0"/>
            </a:endParaRPr>
          </a:p>
        </p:txBody>
      </p:sp>
      <p:graphicFrame>
        <p:nvGraphicFramePr>
          <p:cNvPr id="7" name="Content Placeholder 6"/>
          <p:cNvGraphicFramePr>
            <a:graphicFrameLocks noGrp="1"/>
          </p:cNvGraphicFramePr>
          <p:nvPr>
            <p:ph idx="1"/>
            <p:extLst/>
          </p:nvPr>
        </p:nvGraphicFramePr>
        <p:xfrm>
          <a:off x="2855641" y="1844820"/>
          <a:ext cx="7623447" cy="4320487"/>
        </p:xfrm>
        <a:graphic>
          <a:graphicData uri="http://schemas.openxmlformats.org/drawingml/2006/table">
            <a:tbl>
              <a:tblPr firstRow="1" firstCol="1" bandRow="1">
                <a:tableStyleId>{5C22544A-7EE6-4342-B048-85BDC9FD1C3A}</a:tableStyleId>
              </a:tblPr>
              <a:tblGrid>
                <a:gridCol w="1076919">
                  <a:extLst>
                    <a:ext uri="{9D8B030D-6E8A-4147-A177-3AD203B41FA5}">
                      <a16:colId xmlns:a16="http://schemas.microsoft.com/office/drawing/2014/main" val="20000"/>
                    </a:ext>
                  </a:extLst>
                </a:gridCol>
                <a:gridCol w="1091088">
                  <a:extLst>
                    <a:ext uri="{9D8B030D-6E8A-4147-A177-3AD203B41FA5}">
                      <a16:colId xmlns:a16="http://schemas.microsoft.com/office/drawing/2014/main" val="20001"/>
                    </a:ext>
                  </a:extLst>
                </a:gridCol>
                <a:gridCol w="1091088">
                  <a:extLst>
                    <a:ext uri="{9D8B030D-6E8A-4147-A177-3AD203B41FA5}">
                      <a16:colId xmlns:a16="http://schemas.microsoft.com/office/drawing/2014/main" val="20002"/>
                    </a:ext>
                  </a:extLst>
                </a:gridCol>
                <a:gridCol w="1091088">
                  <a:extLst>
                    <a:ext uri="{9D8B030D-6E8A-4147-A177-3AD203B41FA5}">
                      <a16:colId xmlns:a16="http://schemas.microsoft.com/office/drawing/2014/main" val="20003"/>
                    </a:ext>
                  </a:extLst>
                </a:gridCol>
                <a:gridCol w="1091088">
                  <a:extLst>
                    <a:ext uri="{9D8B030D-6E8A-4147-A177-3AD203B41FA5}">
                      <a16:colId xmlns:a16="http://schemas.microsoft.com/office/drawing/2014/main" val="20004"/>
                    </a:ext>
                  </a:extLst>
                </a:gridCol>
                <a:gridCol w="1091088">
                  <a:extLst>
                    <a:ext uri="{9D8B030D-6E8A-4147-A177-3AD203B41FA5}">
                      <a16:colId xmlns:a16="http://schemas.microsoft.com/office/drawing/2014/main" val="20005"/>
                    </a:ext>
                  </a:extLst>
                </a:gridCol>
                <a:gridCol w="1091088">
                  <a:extLst>
                    <a:ext uri="{9D8B030D-6E8A-4147-A177-3AD203B41FA5}">
                      <a16:colId xmlns:a16="http://schemas.microsoft.com/office/drawing/2014/main" val="20006"/>
                    </a:ext>
                  </a:extLst>
                </a:gridCol>
              </a:tblGrid>
              <a:tr h="735897">
                <a:tc>
                  <a:txBody>
                    <a:bodyPr/>
                    <a:lstStyle/>
                    <a:p>
                      <a:pPr algn="ctr">
                        <a:lnSpc>
                          <a:spcPct val="107000"/>
                        </a:lnSpc>
                        <a:spcAft>
                          <a:spcPts val="0"/>
                        </a:spcAft>
                      </a:pPr>
                      <a:r>
                        <a:rPr lang="en-GB" sz="1600" dirty="0">
                          <a:effectLst/>
                        </a:rPr>
                        <a:t>Pollution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err="1">
                          <a:effectLst/>
                        </a:rPr>
                        <a:t>Dist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Rank Dist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Fertiliser</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Rank Fert.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Difference (d)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d</a:t>
                      </a:r>
                      <a:r>
                        <a:rPr lang="en-GB" sz="1600" baseline="30000" dirty="0">
                          <a:effectLst/>
                        </a:rPr>
                        <a:t>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58459">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358459">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30.25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58459">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270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2.00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58459">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58459">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58459">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3.5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358459">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358459">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0.60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358459">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58459">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bl>
          </a:graphicData>
        </a:graphic>
      </p:graphicFrame>
      <p:sp>
        <p:nvSpPr>
          <p:cNvPr id="8" name="TextBox 7"/>
          <p:cNvSpPr txBox="1"/>
          <p:nvPr/>
        </p:nvSpPr>
        <p:spPr>
          <a:xfrm>
            <a:off x="4151784" y="96069"/>
            <a:ext cx="6624736" cy="1200329"/>
          </a:xfrm>
          <a:prstGeom prst="rect">
            <a:avLst/>
          </a:prstGeom>
          <a:noFill/>
        </p:spPr>
        <p:txBody>
          <a:bodyPr wrap="square" rtlCol="0">
            <a:spAutoFit/>
          </a:bodyPr>
          <a:lstStyle/>
          <a:p>
            <a:pPr fontAlgn="base">
              <a:spcBef>
                <a:spcPct val="0"/>
              </a:spcBef>
              <a:spcAft>
                <a:spcPct val="0"/>
              </a:spcAft>
            </a:pPr>
            <a:r>
              <a:rPr lang="en-GB" dirty="0">
                <a:solidFill>
                  <a:prstClr val="white"/>
                </a:solidFill>
                <a:latin typeface="Arial" charset="0"/>
              </a:rPr>
              <a:t>N.B</a:t>
            </a:r>
            <a:r>
              <a:rPr lang="en-GB">
                <a:solidFill>
                  <a:prstClr val="white"/>
                </a:solidFill>
                <a:latin typeface="Arial" charset="0"/>
              </a:rPr>
              <a:t>. </a:t>
            </a:r>
            <a:r>
              <a:rPr lang="en-GB">
                <a:solidFill>
                  <a:srgbClr val="FFFF00"/>
                </a:solidFill>
                <a:latin typeface="Arial" charset="0"/>
              </a:rPr>
              <a:t>Ranking </a:t>
            </a:r>
            <a:r>
              <a:rPr lang="en-GB" dirty="0">
                <a:solidFill>
                  <a:srgbClr val="FFFF00"/>
                </a:solidFill>
                <a:latin typeface="Arial" charset="0"/>
              </a:rPr>
              <a:t>is achieved by giving the ranking '1' to the biggest number in a column, '2' to the second biggest value and so on. The smallest value in the column will get the lowest ranking. This should be done for both sets of measurements</a:t>
            </a:r>
          </a:p>
        </p:txBody>
      </p:sp>
    </p:spTree>
    <p:extLst>
      <p:ext uri="{BB962C8B-B14F-4D97-AF65-F5344CB8AC3E}">
        <p14:creationId xmlns:p14="http://schemas.microsoft.com/office/powerpoint/2010/main" val="772875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41500" y="787351"/>
            <a:ext cx="8358956" cy="769441"/>
          </a:xfrm>
        </p:spPr>
        <p:txBody>
          <a:bodyPr/>
          <a:lstStyle/>
          <a:p>
            <a:r>
              <a:rPr lang="en-GB" b="1" dirty="0">
                <a:latin typeface="Calibri" panose="020F0502020204030204" pitchFamily="34" charset="0"/>
                <a:ea typeface="Calibri" panose="020F0502020204030204" pitchFamily="34" charset="0"/>
                <a:cs typeface="Times New Roman" panose="02020603050405020304" pitchFamily="18" charset="0"/>
              </a:rPr>
              <a:t>Spearman Rank formula</a:t>
            </a:r>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3</a:t>
            </a:fld>
            <a:endParaRPr lang="en-GB">
              <a:solidFill>
                <a:srgbClr val="FFFFCC"/>
              </a:solidFill>
              <a:latin typeface="Arial" charset="0"/>
            </a:endParaRPr>
          </a:p>
        </p:txBody>
      </p:sp>
      <p:sp>
        <p:nvSpPr>
          <p:cNvPr id="12" name="Content Placeholder 11"/>
          <p:cNvSpPr>
            <a:spLocks noGrp="1"/>
          </p:cNvSpPr>
          <p:nvPr>
            <p:ph idx="1"/>
          </p:nvPr>
        </p:nvSpPr>
        <p:spPr/>
        <p:txBody>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Calculate the coefficient (</a:t>
            </a:r>
            <a:r>
              <a:rPr lang="en-GB" sz="2400" b="1" i="1" dirty="0">
                <a:latin typeface="Calibri" panose="020F0502020204030204" pitchFamily="34" charset="0"/>
                <a:ea typeface="Calibri" panose="020F0502020204030204" pitchFamily="34" charset="0"/>
                <a:cs typeface="Times New Roman" panose="02020603050405020304" pitchFamily="18" charset="0"/>
              </a:rPr>
              <a:t>R</a:t>
            </a:r>
            <a:r>
              <a:rPr lang="en-GB" sz="2400" dirty="0">
                <a:latin typeface="Calibri" panose="020F0502020204030204" pitchFamily="34" charset="0"/>
                <a:ea typeface="Calibri" panose="020F0502020204030204" pitchFamily="34" charset="0"/>
                <a:cs typeface="Times New Roman" panose="02020603050405020304" pitchFamily="18" charset="0"/>
              </a:rPr>
              <a:t>) using the formula below. The answer will </a:t>
            </a:r>
            <a:r>
              <a:rPr lang="en-GB" sz="2400" dirty="0">
                <a:solidFill>
                  <a:srgbClr val="FFFF00"/>
                </a:solidFill>
                <a:latin typeface="Calibri" panose="020F0502020204030204" pitchFamily="34" charset="0"/>
                <a:ea typeface="Calibri" panose="020F0502020204030204" pitchFamily="34" charset="0"/>
                <a:cs typeface="Times New Roman" panose="02020603050405020304" pitchFamily="18" charset="0"/>
              </a:rPr>
              <a:t>always</a:t>
            </a:r>
            <a:r>
              <a:rPr lang="en-GB" sz="2400" dirty="0">
                <a:latin typeface="Calibri" panose="020F0502020204030204" pitchFamily="34" charset="0"/>
                <a:ea typeface="Calibri" panose="020F0502020204030204" pitchFamily="34" charset="0"/>
                <a:cs typeface="Times New Roman" panose="02020603050405020304" pitchFamily="18" charset="0"/>
              </a:rPr>
              <a:t> be between 1.0 (a perfect positive correlation) and -1.0 (a perfect negative correlation</a:t>
            </a:r>
            <a:r>
              <a:rPr lang="en-GB" sz="2400" dirty="0">
                <a:latin typeface="Calibri" panose="020F0502020204030204" pitchFamily="34" charset="0"/>
                <a:ea typeface="Calibri" panose="020F0502020204030204" pitchFamily="34" charset="0"/>
                <a:cs typeface="Times New Roman" panose="02020603050405020304" pitchFamily="18" charset="0"/>
              </a:rPr>
              <a:t>). Both formulas work.</a:t>
            </a:r>
          </a:p>
          <a:p>
            <a:r>
              <a:rPr lang="en-GB" sz="2400" dirty="0">
                <a:latin typeface="Calibri" panose="020F0502020204030204" pitchFamily="34" charset="0"/>
                <a:ea typeface="Calibri" panose="020F0502020204030204" pitchFamily="34" charset="0"/>
                <a:cs typeface="Times New Roman" panose="02020603050405020304" pitchFamily="18" charset="0"/>
              </a:rPr>
              <a:t>D = difference between the ranking of each data point</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4" name="Picture 13"/>
          <p:cNvPicPr>
            <a:picLocks noChangeAspect="1"/>
          </p:cNvPicPr>
          <p:nvPr/>
        </p:nvPicPr>
        <p:blipFill>
          <a:blip r:embed="rId3"/>
          <a:stretch>
            <a:fillRect/>
          </a:stretch>
        </p:blipFill>
        <p:spPr>
          <a:xfrm>
            <a:off x="6747044" y="4437113"/>
            <a:ext cx="3616157" cy="1699593"/>
          </a:xfrm>
          <a:prstGeom prst="rect">
            <a:avLst/>
          </a:prstGeom>
        </p:spPr>
      </p:pic>
      <p:pic>
        <p:nvPicPr>
          <p:cNvPr id="2" name="Picture 1"/>
          <p:cNvPicPr>
            <a:picLocks noChangeAspect="1"/>
          </p:cNvPicPr>
          <p:nvPr/>
        </p:nvPicPr>
        <p:blipFill>
          <a:blip r:embed="rId4"/>
          <a:stretch>
            <a:fillRect/>
          </a:stretch>
        </p:blipFill>
        <p:spPr>
          <a:xfrm>
            <a:off x="2095632" y="4458918"/>
            <a:ext cx="3925346" cy="1699592"/>
          </a:xfrm>
          <a:prstGeom prst="rect">
            <a:avLst/>
          </a:prstGeom>
        </p:spPr>
      </p:pic>
    </p:spTree>
    <p:extLst>
      <p:ext uri="{BB962C8B-B14F-4D97-AF65-F5344CB8AC3E}">
        <p14:creationId xmlns:p14="http://schemas.microsoft.com/office/powerpoint/2010/main" val="36254789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712" y="-82951"/>
            <a:ext cx="6377940" cy="1293028"/>
          </a:xfrm>
        </p:spPr>
        <p:txBody>
          <a:bodyPr/>
          <a:lstStyle/>
          <a:p>
            <a:r>
              <a:rPr lang="en-GB" dirty="0"/>
              <a:t>Calculation</a:t>
            </a:r>
          </a:p>
        </p:txBody>
      </p:sp>
      <p:sp>
        <p:nvSpPr>
          <p:cNvPr id="3" name="Content Placeholder 2"/>
          <p:cNvSpPr>
            <a:spLocks noGrp="1"/>
          </p:cNvSpPr>
          <p:nvPr>
            <p:ph idx="1"/>
          </p:nvPr>
        </p:nvSpPr>
        <p:spPr>
          <a:xfrm>
            <a:off x="1631505" y="1208462"/>
            <a:ext cx="8626475" cy="4114800"/>
          </a:xfrm>
        </p:spPr>
        <p:txBody>
          <a:bodyPr/>
          <a:lstStyle/>
          <a:p>
            <a:pPr lvl="0"/>
            <a:r>
              <a:rPr lang="en-GB" dirty="0">
                <a:latin typeface="Calibri" panose="020F0502020204030204" pitchFamily="34" charset="0"/>
              </a:rPr>
              <a:t>Find the value of all the d² values by adding up all the values in the Difference² column </a:t>
            </a:r>
            <a:r>
              <a:rPr lang="en-GB" dirty="0" smtClean="0">
                <a:solidFill>
                  <a:srgbClr val="FFFF00"/>
                </a:solidFill>
                <a:latin typeface="Calibri" panose="020F0502020204030204" pitchFamily="34" charset="0"/>
              </a:rPr>
              <a:t>(D</a:t>
            </a:r>
            <a:r>
              <a:rPr lang="en-GB" baseline="30000" dirty="0" smtClean="0">
                <a:solidFill>
                  <a:srgbClr val="FFFF00"/>
                </a:solidFill>
                <a:latin typeface="Calibri" panose="020F0502020204030204" pitchFamily="34" charset="0"/>
              </a:rPr>
              <a:t>2</a:t>
            </a:r>
            <a:r>
              <a:rPr lang="en-GB" dirty="0" smtClean="0">
                <a:solidFill>
                  <a:srgbClr val="FFFF00"/>
                </a:solidFill>
                <a:latin typeface="Calibri" panose="020F0502020204030204" pitchFamily="34" charset="0"/>
              </a:rPr>
              <a:t> =</a:t>
            </a:r>
            <a:r>
              <a:rPr lang="en-GB" b="1" dirty="0" smtClean="0">
                <a:solidFill>
                  <a:srgbClr val="FFFF00"/>
                </a:solidFill>
                <a:latin typeface="Calibri" panose="020F0502020204030204" pitchFamily="34" charset="0"/>
              </a:rPr>
              <a:t>285.5</a:t>
            </a:r>
            <a:r>
              <a:rPr lang="en-GB" b="1" dirty="0">
                <a:solidFill>
                  <a:srgbClr val="FFFF00"/>
                </a:solidFill>
                <a:latin typeface="Calibri" panose="020F0502020204030204" pitchFamily="34" charset="0"/>
              </a:rPr>
              <a:t>)</a:t>
            </a:r>
            <a:r>
              <a:rPr lang="en-GB" dirty="0">
                <a:solidFill>
                  <a:srgbClr val="FFFF00"/>
                </a:solidFill>
                <a:latin typeface="Calibri" panose="020F0502020204030204" pitchFamily="34" charset="0"/>
              </a:rPr>
              <a:t>. </a:t>
            </a:r>
            <a:r>
              <a:rPr lang="en-GB" dirty="0">
                <a:latin typeface="Calibri" panose="020F0502020204030204" pitchFamily="34" charset="0"/>
              </a:rPr>
              <a:t>Multiplying this by </a:t>
            </a:r>
            <a:r>
              <a:rPr lang="en-GB" b="1" dirty="0">
                <a:latin typeface="Calibri" panose="020F0502020204030204" pitchFamily="34" charset="0"/>
              </a:rPr>
              <a:t>6</a:t>
            </a:r>
            <a:r>
              <a:rPr lang="en-GB" dirty="0">
                <a:latin typeface="Calibri" panose="020F0502020204030204" pitchFamily="34" charset="0"/>
              </a:rPr>
              <a:t> gives </a:t>
            </a:r>
            <a:r>
              <a:rPr lang="en-GB" b="1" dirty="0">
                <a:solidFill>
                  <a:srgbClr val="FFFF00"/>
                </a:solidFill>
                <a:latin typeface="Calibri" panose="020F0502020204030204" pitchFamily="34" charset="0"/>
              </a:rPr>
              <a:t>1713</a:t>
            </a:r>
            <a:r>
              <a:rPr lang="en-GB" dirty="0">
                <a:latin typeface="Calibri" panose="020F0502020204030204" pitchFamily="34" charset="0"/>
              </a:rPr>
              <a:t>.</a:t>
            </a:r>
          </a:p>
          <a:p>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4</a:t>
            </a:fld>
            <a:endParaRPr lang="en-GB">
              <a:solidFill>
                <a:srgbClr val="FFFFCC"/>
              </a:solidFill>
              <a:latin typeface="Arial" charset="0"/>
            </a:endParaRPr>
          </a:p>
        </p:txBody>
      </p:sp>
      <p:pic>
        <p:nvPicPr>
          <p:cNvPr id="5" name="Picture 4"/>
          <p:cNvPicPr>
            <a:picLocks noChangeAspect="1"/>
          </p:cNvPicPr>
          <p:nvPr/>
        </p:nvPicPr>
        <p:blipFill>
          <a:blip r:embed="rId2"/>
          <a:stretch>
            <a:fillRect/>
          </a:stretch>
        </p:blipFill>
        <p:spPr>
          <a:xfrm>
            <a:off x="4151785" y="2876789"/>
            <a:ext cx="4971351" cy="3732410"/>
          </a:xfrm>
          <a:prstGeom prst="rect">
            <a:avLst/>
          </a:prstGeom>
        </p:spPr>
      </p:pic>
    </p:spTree>
    <p:extLst>
      <p:ext uri="{BB962C8B-B14F-4D97-AF65-F5344CB8AC3E}">
        <p14:creationId xmlns:p14="http://schemas.microsoft.com/office/powerpoint/2010/main" val="439225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12064"/>
            <a:ext cx="3225552" cy="914400"/>
          </a:xfrm>
        </p:spPr>
        <p:txBody>
          <a:bodyPr/>
          <a:lstStyle/>
          <a:p>
            <a:r>
              <a:rPr lang="en-GB" dirty="0" smtClean="0"/>
              <a:t>Calculation cont’d</a:t>
            </a:r>
            <a:endParaRPr lang="en-GB" dirty="0"/>
          </a:p>
        </p:txBody>
      </p:sp>
      <p:sp>
        <p:nvSpPr>
          <p:cNvPr id="3" name="Content Placeholder 2"/>
          <p:cNvSpPr>
            <a:spLocks noGrp="1"/>
          </p:cNvSpPr>
          <p:nvPr>
            <p:ph idx="1"/>
          </p:nvPr>
        </p:nvSpPr>
        <p:spPr>
          <a:xfrm>
            <a:off x="2438400" y="1783560"/>
            <a:ext cx="7772400" cy="4633115"/>
          </a:xfrm>
        </p:spPr>
        <p:txBody>
          <a:bodyPr>
            <a:normAutofit/>
          </a:bodyPr>
          <a:lstStyle/>
          <a:p>
            <a:pPr lvl="0"/>
            <a:r>
              <a:rPr lang="en-GB" dirty="0">
                <a:solidFill>
                  <a:schemeClr val="tx2">
                    <a:lumMod val="20000"/>
                    <a:lumOff val="80000"/>
                  </a:schemeClr>
                </a:solidFill>
                <a:latin typeface="Calibri" panose="020F0502020204030204" pitchFamily="34" charset="0"/>
              </a:rPr>
              <a:t>In this example </a:t>
            </a:r>
            <a:r>
              <a:rPr lang="en-GB" b="1" dirty="0">
                <a:solidFill>
                  <a:srgbClr val="FFFF00"/>
                </a:solidFill>
                <a:latin typeface="Calibri" panose="020F0502020204030204" pitchFamily="34" charset="0"/>
              </a:rPr>
              <a:t>n</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10</a:t>
            </a:r>
            <a:r>
              <a:rPr lang="en-GB" dirty="0">
                <a:latin typeface="Calibri" panose="020F0502020204030204" pitchFamily="34" charset="0"/>
              </a:rPr>
              <a:t>.  </a:t>
            </a:r>
          </a:p>
          <a:p>
            <a:pPr lvl="0"/>
            <a:r>
              <a:rPr lang="en-GB" b="1" dirty="0">
                <a:solidFill>
                  <a:schemeClr val="tx2">
                    <a:lumMod val="20000"/>
                    <a:lumOff val="80000"/>
                  </a:schemeClr>
                </a:solidFill>
                <a:latin typeface="Calibri" panose="020F0502020204030204" pitchFamily="34" charset="0"/>
              </a:rPr>
              <a:t>n(n</a:t>
            </a:r>
            <a:r>
              <a:rPr lang="en-GB" baseline="30000" dirty="0">
                <a:solidFill>
                  <a:schemeClr val="tx2">
                    <a:lumMod val="20000"/>
                    <a:lumOff val="80000"/>
                  </a:schemeClr>
                </a:solidFill>
                <a:latin typeface="Calibri" panose="020F0502020204030204" pitchFamily="34" charset="0"/>
              </a:rPr>
              <a:t>2 _</a:t>
            </a:r>
            <a:r>
              <a:rPr lang="en-GB" dirty="0">
                <a:solidFill>
                  <a:schemeClr val="tx2">
                    <a:lumMod val="20000"/>
                    <a:lumOff val="80000"/>
                  </a:schemeClr>
                </a:solidFill>
                <a:latin typeface="Calibri" panose="020F0502020204030204" pitchFamily="34" charset="0"/>
              </a:rPr>
              <a:t>1) </a:t>
            </a:r>
            <a:r>
              <a:rPr lang="en-GB" b="1" dirty="0">
                <a:solidFill>
                  <a:srgbClr val="FFFF00"/>
                </a:solidFill>
                <a:latin typeface="Calibri" panose="020F0502020204030204" pitchFamily="34" charset="0"/>
              </a:rPr>
              <a:t>10(100 – 1)=</a:t>
            </a:r>
            <a:r>
              <a:rPr lang="en-GB" b="1" dirty="0" smtClean="0">
                <a:solidFill>
                  <a:srgbClr val="FFFF00"/>
                </a:solidFill>
                <a:latin typeface="Calibri" panose="020F0502020204030204" pitchFamily="34" charset="0"/>
              </a:rPr>
              <a:t>990</a:t>
            </a:r>
          </a:p>
          <a:p>
            <a:pPr lvl="0"/>
            <a:endParaRPr lang="en-GB" b="1" dirty="0">
              <a:solidFill>
                <a:srgbClr val="FFFF00"/>
              </a:solidFill>
              <a:latin typeface="Calibri" panose="020F0502020204030204" pitchFamily="34" charset="0"/>
            </a:endParaRPr>
          </a:p>
          <a:p>
            <a:pPr lvl="0"/>
            <a:endParaRPr lang="en-GB" b="1" dirty="0" smtClean="0">
              <a:solidFill>
                <a:srgbClr val="FFFF00"/>
              </a:solidFill>
              <a:latin typeface="Calibri" panose="020F0502020204030204" pitchFamily="34" charset="0"/>
            </a:endParaRPr>
          </a:p>
          <a:p>
            <a:pPr lvl="0"/>
            <a:endParaRPr lang="en-GB" b="1" dirty="0">
              <a:solidFill>
                <a:srgbClr val="FFFF00"/>
              </a:solidFill>
              <a:latin typeface="Calibri" panose="020F0502020204030204" pitchFamily="34" charset="0"/>
            </a:endParaRPr>
          </a:p>
          <a:p>
            <a:pPr lvl="0"/>
            <a:endParaRPr lang="en-GB" b="1" dirty="0">
              <a:solidFill>
                <a:srgbClr val="FFFF00"/>
              </a:solidFill>
              <a:latin typeface="Calibri" panose="020F0502020204030204" pitchFamily="34" charset="0"/>
            </a:endParaRPr>
          </a:p>
          <a:p>
            <a:pPr lvl="0"/>
            <a:r>
              <a:rPr lang="en-GB" b="1" dirty="0">
                <a:solidFill>
                  <a:srgbClr val="FFFF00"/>
                </a:solidFill>
                <a:latin typeface="Calibri" panose="020F0502020204030204" pitchFamily="34" charset="0"/>
              </a:rPr>
              <a:t>R = 1 - (1713/990)</a:t>
            </a:r>
            <a:r>
              <a:rPr lang="en-GB" dirty="0">
                <a:solidFill>
                  <a:srgbClr val="FFFF00"/>
                </a:solidFill>
                <a:latin typeface="Calibri" panose="020F0502020204030204" pitchFamily="34" charset="0"/>
              </a:rPr>
              <a:t> </a:t>
            </a:r>
            <a:r>
              <a:rPr lang="en-GB" dirty="0">
                <a:latin typeface="Calibri" panose="020F0502020204030204" pitchFamily="34" charset="0"/>
              </a:rPr>
              <a:t>which gives a value for </a:t>
            </a:r>
            <a:r>
              <a:rPr lang="en-GB" b="1" i="1" dirty="0">
                <a:latin typeface="Calibri" panose="020F0502020204030204" pitchFamily="34" charset="0"/>
              </a:rPr>
              <a:t>R</a:t>
            </a:r>
            <a:r>
              <a:rPr lang="en-GB" dirty="0">
                <a:latin typeface="Calibri" panose="020F0502020204030204" pitchFamily="34" charset="0"/>
              </a:rPr>
              <a:t>: </a:t>
            </a:r>
          </a:p>
          <a:p>
            <a:pPr lvl="0"/>
            <a:r>
              <a:rPr lang="en-GB" b="1" dirty="0">
                <a:solidFill>
                  <a:srgbClr val="FFFF00"/>
                </a:solidFill>
                <a:latin typeface="Calibri" panose="020F0502020204030204" pitchFamily="34" charset="0"/>
              </a:rPr>
              <a:t>1 - 1.73 = </a:t>
            </a:r>
            <a:r>
              <a:rPr lang="en-GB" b="1" u="sng" dirty="0">
                <a:solidFill>
                  <a:srgbClr val="FFFF00"/>
                </a:solidFill>
                <a:latin typeface="Calibri" panose="020F0502020204030204" pitchFamily="34" charset="0"/>
              </a:rPr>
              <a:t>-0.73</a:t>
            </a:r>
            <a:endParaRPr lang="en-GB" u="sng" dirty="0">
              <a:solidFill>
                <a:srgbClr val="FFFF00"/>
              </a:solidFill>
              <a:latin typeface="Calibri" panose="020F0502020204030204" pitchFamily="34" charset="0"/>
            </a:endParaRPr>
          </a:p>
          <a:p>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AB9E1835-078E-40A1-8C6A-BF8B97D44ABA}" type="slidenum">
              <a:rPr lang="en-GB">
                <a:solidFill>
                  <a:srgbClr val="D6ECFF"/>
                </a:solidFill>
                <a:latin typeface="Arial" charset="0"/>
              </a:rPr>
              <a:pPr fontAlgn="base">
                <a:spcBef>
                  <a:spcPct val="0"/>
                </a:spcBef>
                <a:spcAft>
                  <a:spcPct val="0"/>
                </a:spcAft>
                <a:defRPr/>
              </a:pPr>
              <a:t>5</a:t>
            </a:fld>
            <a:endParaRPr lang="en-GB">
              <a:solidFill>
                <a:srgbClr val="D6ECFF"/>
              </a:solidFill>
              <a:latin typeface="Arial" charset="0"/>
            </a:endParaRPr>
          </a:p>
        </p:txBody>
      </p:sp>
      <p:pic>
        <p:nvPicPr>
          <p:cNvPr id="8" name="Picture 7"/>
          <p:cNvPicPr>
            <a:picLocks noChangeAspect="1"/>
          </p:cNvPicPr>
          <p:nvPr/>
        </p:nvPicPr>
        <p:blipFill>
          <a:blip r:embed="rId2"/>
          <a:stretch>
            <a:fillRect/>
          </a:stretch>
        </p:blipFill>
        <p:spPr>
          <a:xfrm>
            <a:off x="2567609" y="3180794"/>
            <a:ext cx="4417447" cy="1506277"/>
          </a:xfrm>
          <a:prstGeom prst="rect">
            <a:avLst/>
          </a:prstGeom>
        </p:spPr>
      </p:pic>
      <p:pic>
        <p:nvPicPr>
          <p:cNvPr id="9" name="Picture 8"/>
          <p:cNvPicPr>
            <a:picLocks noChangeAspect="1"/>
          </p:cNvPicPr>
          <p:nvPr/>
        </p:nvPicPr>
        <p:blipFill>
          <a:blip r:embed="rId3"/>
          <a:stretch>
            <a:fillRect/>
          </a:stretch>
        </p:blipFill>
        <p:spPr>
          <a:xfrm>
            <a:off x="7024750" y="0"/>
            <a:ext cx="3661507" cy="2060848"/>
          </a:xfrm>
          <a:prstGeom prst="rect">
            <a:avLst/>
          </a:prstGeom>
        </p:spPr>
      </p:pic>
    </p:spTree>
    <p:extLst>
      <p:ext uri="{BB962C8B-B14F-4D97-AF65-F5344CB8AC3E}">
        <p14:creationId xmlns:p14="http://schemas.microsoft.com/office/powerpoint/2010/main" val="3927688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lstStyle/>
          <a:p>
            <a:r>
              <a:rPr lang="en-GB" sz="2400" dirty="0"/>
              <a:t>The closer T is to +1 or -1, the stronger the likely correlation. A perfect positive correlation is +1 and a perfect negative correlation is -1. The T value of -0.73 suggests a fairly strong negative relationship.</a:t>
            </a:r>
          </a:p>
          <a:p>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6</a:t>
            </a:fld>
            <a:endParaRPr lang="en-GB">
              <a:solidFill>
                <a:srgbClr val="FFFFCC"/>
              </a:solidFill>
              <a:latin typeface="Arial" charset="0"/>
            </a:endParaRPr>
          </a:p>
        </p:txBody>
      </p:sp>
      <p:pic>
        <p:nvPicPr>
          <p:cNvPr id="5" name="Picture 4"/>
          <p:cNvPicPr>
            <a:picLocks noChangeAspect="1"/>
          </p:cNvPicPr>
          <p:nvPr/>
        </p:nvPicPr>
        <p:blipFill>
          <a:blip r:embed="rId2"/>
          <a:stretch>
            <a:fillRect/>
          </a:stretch>
        </p:blipFill>
        <p:spPr>
          <a:xfrm>
            <a:off x="2207568" y="3689404"/>
            <a:ext cx="4320480" cy="2703877"/>
          </a:xfrm>
          <a:prstGeom prst="rect">
            <a:avLst/>
          </a:prstGeom>
        </p:spPr>
      </p:pic>
    </p:spTree>
    <p:extLst>
      <p:ext uri="{BB962C8B-B14F-4D97-AF65-F5344CB8AC3E}">
        <p14:creationId xmlns:p14="http://schemas.microsoft.com/office/powerpoint/2010/main" val="12864909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672" y="169953"/>
            <a:ext cx="6630764" cy="1591037"/>
          </a:xfrm>
        </p:spPr>
        <p:txBody>
          <a:bodyPr>
            <a:normAutofit/>
          </a:bodyPr>
          <a:lstStyle/>
          <a:p>
            <a:r>
              <a:rPr lang="en-GB" dirty="0"/>
              <a:t>What is the significance of the results?</a:t>
            </a:r>
          </a:p>
        </p:txBody>
      </p:sp>
      <p:sp>
        <p:nvSpPr>
          <p:cNvPr id="3" name="Content Placeholder 2"/>
          <p:cNvSpPr>
            <a:spLocks noGrp="1"/>
          </p:cNvSpPr>
          <p:nvPr>
            <p:ph idx="1"/>
          </p:nvPr>
        </p:nvSpPr>
        <p:spPr>
          <a:xfrm>
            <a:off x="1703512" y="1556792"/>
            <a:ext cx="8531344" cy="4069080"/>
          </a:xfrm>
        </p:spPr>
        <p:txBody>
          <a:bodyPr/>
          <a:lstStyle/>
          <a:p>
            <a:r>
              <a:rPr lang="en-GB" sz="2800" b="1" dirty="0"/>
              <a:t>A further technique is now required to test the significance of the relationship.</a:t>
            </a:r>
          </a:p>
          <a:p>
            <a:pPr lvl="1"/>
            <a:r>
              <a:rPr lang="en-GB" sz="2000" dirty="0"/>
              <a:t>The R value of -0.73 must be looked up on the Spearman Rank significance table: </a:t>
            </a:r>
          </a:p>
          <a:p>
            <a:pPr lvl="1"/>
            <a:r>
              <a:rPr lang="en-GB" sz="2000" dirty="0">
                <a:solidFill>
                  <a:schemeClr val="accent3">
                    <a:lumMod val="60000"/>
                    <a:lumOff val="40000"/>
                  </a:schemeClr>
                </a:solidFill>
              </a:rPr>
              <a:t>Degrees of freedom. This is the number of pairs in your sample minus 2 (n-2). In the example it is 8 (10 - 2).</a:t>
            </a:r>
          </a:p>
          <a:p>
            <a:pPr lvl="1"/>
            <a:r>
              <a:rPr lang="en-GB" sz="2000" dirty="0"/>
              <a:t>Now plot your result on the graph or use a significance table for Spearman’s rank (following slides).</a:t>
            </a:r>
          </a:p>
          <a:p>
            <a:pPr marL="0" indent="0">
              <a:buNone/>
            </a:pPr>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7</a:t>
            </a:fld>
            <a:endParaRPr lang="en-GB">
              <a:solidFill>
                <a:srgbClr val="FFFFCC"/>
              </a:solidFill>
              <a:latin typeface="Arial" charset="0"/>
            </a:endParaRPr>
          </a:p>
        </p:txBody>
      </p:sp>
      <p:pic>
        <p:nvPicPr>
          <p:cNvPr id="5" name="Picture 4"/>
          <p:cNvPicPr>
            <a:picLocks noChangeAspect="1"/>
          </p:cNvPicPr>
          <p:nvPr/>
        </p:nvPicPr>
        <p:blipFill>
          <a:blip r:embed="rId2"/>
          <a:stretch>
            <a:fillRect/>
          </a:stretch>
        </p:blipFill>
        <p:spPr>
          <a:xfrm>
            <a:off x="4089760" y="4578806"/>
            <a:ext cx="4012480" cy="2094132"/>
          </a:xfrm>
          <a:prstGeom prst="rect">
            <a:avLst/>
          </a:prstGeom>
        </p:spPr>
      </p:pic>
    </p:spTree>
    <p:extLst>
      <p:ext uri="{BB962C8B-B14F-4D97-AF65-F5344CB8AC3E}">
        <p14:creationId xmlns:p14="http://schemas.microsoft.com/office/powerpoint/2010/main" val="4314444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8</a:t>
            </a:fld>
            <a:endParaRPr lang="en-GB">
              <a:solidFill>
                <a:srgbClr val="FFFFCC"/>
              </a:solidFill>
              <a:latin typeface="Arial" charset="0"/>
            </a:endParaRPr>
          </a:p>
        </p:txBody>
      </p:sp>
      <p:pic>
        <p:nvPicPr>
          <p:cNvPr id="5" name="Picture 4"/>
          <p:cNvPicPr>
            <a:picLocks noChangeAspect="1"/>
          </p:cNvPicPr>
          <p:nvPr/>
        </p:nvPicPr>
        <p:blipFill>
          <a:blip r:embed="rId2"/>
          <a:stretch>
            <a:fillRect/>
          </a:stretch>
        </p:blipFill>
        <p:spPr>
          <a:xfrm>
            <a:off x="1991544" y="213102"/>
            <a:ext cx="8136904" cy="6598695"/>
          </a:xfrm>
          <a:prstGeom prst="rect">
            <a:avLst/>
          </a:prstGeom>
        </p:spPr>
      </p:pic>
      <p:cxnSp>
        <p:nvCxnSpPr>
          <p:cNvPr id="7" name="Straight Connector 6"/>
          <p:cNvCxnSpPr/>
          <p:nvPr/>
        </p:nvCxnSpPr>
        <p:spPr bwMode="auto">
          <a:xfrm>
            <a:off x="2135560" y="3717032"/>
            <a:ext cx="345638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flipV="1">
            <a:off x="2279576" y="3717032"/>
            <a:ext cx="3528392" cy="12460"/>
          </a:xfrm>
          <a:prstGeom prst="line">
            <a:avLst/>
          </a:prstGeom>
          <a:solidFill>
            <a:schemeClr val="accent1"/>
          </a:solidFill>
          <a:ln w="47625" cap="flat" cmpd="sng" algn="ctr">
            <a:solidFill>
              <a:srgbClr val="FF0000"/>
            </a:solidFill>
            <a:prstDash val="solid"/>
            <a:round/>
            <a:headEnd type="none" w="med" len="med"/>
            <a:tailEnd type="none" w="med" len="med"/>
          </a:ln>
          <a:effectLst/>
        </p:spPr>
      </p:cxnSp>
    </p:spTree>
    <p:extLst>
      <p:ext uri="{BB962C8B-B14F-4D97-AF65-F5344CB8AC3E}">
        <p14:creationId xmlns:p14="http://schemas.microsoft.com/office/powerpoint/2010/main" val="39214432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9</a:t>
            </a:fld>
            <a:endParaRPr lang="en-GB">
              <a:solidFill>
                <a:srgbClr val="FFFFCC"/>
              </a:solidFill>
              <a:latin typeface="Arial" charset="0"/>
            </a:endParaRPr>
          </a:p>
        </p:txBody>
      </p:sp>
      <p:pic>
        <p:nvPicPr>
          <p:cNvPr id="80898" name="Picture 2" descr="http://geographyfieldwork.com/SpearmansRank8.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9842" y="161468"/>
            <a:ext cx="8554630" cy="6311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06066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not reject: insufficient data</a:t>
            </a:r>
            <a:endParaRPr lang="en-GB" dirty="0"/>
          </a:p>
        </p:txBody>
      </p:sp>
      <p:sp>
        <p:nvSpPr>
          <p:cNvPr id="3" name="Content Placeholder 2"/>
          <p:cNvSpPr>
            <a:spLocks noGrp="1"/>
          </p:cNvSpPr>
          <p:nvPr>
            <p:ph idx="1"/>
          </p:nvPr>
        </p:nvSpPr>
        <p:spPr/>
        <p:txBody>
          <a:bodyPr>
            <a:normAutofit/>
          </a:bodyPr>
          <a:lstStyle/>
          <a:p>
            <a:endParaRPr lang="en-GB" sz="1800"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AB9E1835-078E-40A1-8C6A-BF8B97D44ABA}" type="slidenum">
              <a:rPr lang="en-GB">
                <a:solidFill>
                  <a:srgbClr val="D6ECFF"/>
                </a:solidFill>
                <a:latin typeface="Arial" charset="0"/>
              </a:rPr>
              <a:pPr fontAlgn="base">
                <a:spcBef>
                  <a:spcPct val="0"/>
                </a:spcBef>
                <a:spcAft>
                  <a:spcPct val="0"/>
                </a:spcAft>
                <a:defRPr/>
              </a:pPr>
              <a:t>10</a:t>
            </a:fld>
            <a:endParaRPr lang="en-GB">
              <a:solidFill>
                <a:srgbClr val="D6ECFF"/>
              </a:solidFill>
              <a:latin typeface="Arial" charset="0"/>
            </a:endParaRPr>
          </a:p>
        </p:txBody>
      </p:sp>
      <p:pic>
        <p:nvPicPr>
          <p:cNvPr id="5" name="Picture 4"/>
          <p:cNvPicPr>
            <a:picLocks noChangeAspect="1"/>
          </p:cNvPicPr>
          <p:nvPr/>
        </p:nvPicPr>
        <p:blipFill>
          <a:blip r:embed="rId2"/>
          <a:stretch>
            <a:fillRect/>
          </a:stretch>
        </p:blipFill>
        <p:spPr>
          <a:xfrm>
            <a:off x="2936252" y="2841703"/>
            <a:ext cx="6776697" cy="2455714"/>
          </a:xfrm>
          <a:prstGeom prst="rect">
            <a:avLst/>
          </a:prstGeom>
        </p:spPr>
      </p:pic>
    </p:spTree>
    <p:extLst>
      <p:ext uri="{BB962C8B-B14F-4D97-AF65-F5344CB8AC3E}">
        <p14:creationId xmlns:p14="http://schemas.microsoft.com/office/powerpoint/2010/main" val="1909197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you interpret results?</a:t>
            </a:r>
          </a:p>
        </p:txBody>
      </p:sp>
      <p:sp>
        <p:nvSpPr>
          <p:cNvPr id="3" name="Content Placeholder 2"/>
          <p:cNvSpPr>
            <a:spLocks noGrp="1"/>
          </p:cNvSpPr>
          <p:nvPr>
            <p:ph idx="1"/>
          </p:nvPr>
        </p:nvSpPr>
        <p:spPr/>
        <p:txBody>
          <a:bodyPr>
            <a:normAutofit/>
          </a:bodyPr>
          <a:lstStyle/>
          <a:p>
            <a:r>
              <a:rPr lang="en-GB" sz="2400" dirty="0"/>
              <a:t>If it is below the line marked 5%, then it is possible your result was the product of </a:t>
            </a:r>
            <a:r>
              <a:rPr lang="en-GB" sz="2400" dirty="0">
                <a:solidFill>
                  <a:srgbClr val="FFFF00"/>
                </a:solidFill>
              </a:rPr>
              <a:t>chance</a:t>
            </a:r>
            <a:r>
              <a:rPr lang="en-GB" sz="2400" dirty="0"/>
              <a:t> and you must reject the hypothesis. </a:t>
            </a:r>
          </a:p>
          <a:p>
            <a:r>
              <a:rPr lang="en-GB" sz="2400" dirty="0"/>
              <a:t>If it is above the 0.1% significance level, then we can be 99.9% confident the correlation has </a:t>
            </a:r>
            <a:r>
              <a:rPr lang="en-GB" sz="2400" dirty="0">
                <a:solidFill>
                  <a:srgbClr val="FFFF00"/>
                </a:solidFill>
              </a:rPr>
              <a:t>not occurred </a:t>
            </a:r>
            <a:r>
              <a:rPr lang="en-GB" sz="2400" dirty="0"/>
              <a:t>by chance. </a:t>
            </a:r>
          </a:p>
          <a:p>
            <a:r>
              <a:rPr lang="en-GB" sz="2400" dirty="0"/>
              <a:t>If it is above 1%, but below 0.1%, you can say you are 99% confident. </a:t>
            </a:r>
          </a:p>
          <a:p>
            <a:r>
              <a:rPr lang="en-GB" sz="2400" dirty="0"/>
              <a:t>If it is above 5%, but below 1%, you can say you are 95% confident (i.e. statistically there is a 5% likelihood the result occurred by chance).</a:t>
            </a:r>
          </a:p>
          <a:p>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11</a:t>
            </a:fld>
            <a:endParaRPr lang="en-GB">
              <a:solidFill>
                <a:srgbClr val="FFFFCC"/>
              </a:solidFill>
              <a:latin typeface="Arial" charset="0"/>
            </a:endParaRPr>
          </a:p>
        </p:txBody>
      </p:sp>
    </p:spTree>
    <p:extLst>
      <p:ext uri="{BB962C8B-B14F-4D97-AF65-F5344CB8AC3E}">
        <p14:creationId xmlns:p14="http://schemas.microsoft.com/office/powerpoint/2010/main" val="1028309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9696" y="0"/>
            <a:ext cx="6377940" cy="1293028"/>
          </a:xfrm>
        </p:spPr>
        <p:txBody>
          <a:bodyPr/>
          <a:lstStyle/>
          <a:p>
            <a:r>
              <a:rPr lang="en-GB" dirty="0"/>
              <a:t>Answers cont’d</a:t>
            </a:r>
          </a:p>
        </p:txBody>
      </p:sp>
      <p:sp>
        <p:nvSpPr>
          <p:cNvPr id="3" name="Content Placeholder 2"/>
          <p:cNvSpPr>
            <a:spLocks noGrp="1"/>
          </p:cNvSpPr>
          <p:nvPr>
            <p:ph idx="1"/>
          </p:nvPr>
        </p:nvSpPr>
        <p:spPr>
          <a:xfrm>
            <a:off x="2163510" y="1127127"/>
            <a:ext cx="7955280" cy="4069080"/>
          </a:xfrm>
        </p:spPr>
        <p:txBody>
          <a:bodyPr/>
          <a:lstStyle/>
          <a:p>
            <a:r>
              <a:rPr lang="en-GB" sz="1800" dirty="0"/>
              <a:t>In the example, the value 0.73 gives a significance level of slightly less than 5%. That means that the probability of the relationship you have found being a chance event is about 5 in a 100. You are 95% certain that your hypothesis is correct. The reliability of your sample can be stated in terms of how many researchers completing the same study as yours would obtain the same results: 95 out of 100.</a:t>
            </a:r>
          </a:p>
          <a:p>
            <a:r>
              <a:rPr lang="en-GB" sz="1800" dirty="0">
                <a:solidFill>
                  <a:schemeClr val="accent3">
                    <a:lumMod val="60000"/>
                    <a:lumOff val="40000"/>
                  </a:schemeClr>
                </a:solidFill>
              </a:rPr>
              <a:t>The fact two variables correlate cannot prove anything - only further research can actually prove that one thing affects the other. </a:t>
            </a:r>
          </a:p>
          <a:p>
            <a:r>
              <a:rPr lang="en-GB" sz="1800" dirty="0"/>
              <a:t>Data reliability is related to the size of the sample. The more data you collect, the more reliable your result.</a:t>
            </a:r>
          </a:p>
          <a:p>
            <a:endParaRPr lang="en-GB" sz="1800"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9B55B631-DE60-473C-BCEE-11A378D8B6D8}" type="slidenum">
              <a:rPr lang="en-GB">
                <a:solidFill>
                  <a:srgbClr val="FFFFCC"/>
                </a:solidFill>
                <a:latin typeface="Arial" charset="0"/>
              </a:rPr>
              <a:pPr fontAlgn="base">
                <a:spcBef>
                  <a:spcPct val="0"/>
                </a:spcBef>
                <a:spcAft>
                  <a:spcPct val="0"/>
                </a:spcAft>
                <a:defRPr/>
              </a:pPr>
              <a:t>12</a:t>
            </a:fld>
            <a:endParaRPr lang="en-GB">
              <a:solidFill>
                <a:srgbClr val="FFFFCC"/>
              </a:solidFill>
              <a:latin typeface="Arial" charset="0"/>
            </a:endParaRPr>
          </a:p>
        </p:txBody>
      </p:sp>
      <p:pic>
        <p:nvPicPr>
          <p:cNvPr id="7" name="Picture 6"/>
          <p:cNvPicPr>
            <a:picLocks noChangeAspect="1"/>
          </p:cNvPicPr>
          <p:nvPr/>
        </p:nvPicPr>
        <p:blipFill>
          <a:blip r:embed="rId2"/>
          <a:stretch>
            <a:fillRect/>
          </a:stretch>
        </p:blipFill>
        <p:spPr>
          <a:xfrm>
            <a:off x="4188525" y="4509120"/>
            <a:ext cx="3905250" cy="2190750"/>
          </a:xfrm>
          <a:prstGeom prst="rect">
            <a:avLst/>
          </a:prstGeom>
        </p:spPr>
      </p:pic>
    </p:spTree>
    <p:extLst>
      <p:ext uri="{BB962C8B-B14F-4D97-AF65-F5344CB8AC3E}">
        <p14:creationId xmlns:p14="http://schemas.microsoft.com/office/powerpoint/2010/main" val="356285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graphicFrame>
        <p:nvGraphicFramePr>
          <p:cNvPr id="6" name="Content Placeholder 5"/>
          <p:cNvGraphicFramePr>
            <a:graphicFrameLocks noGrp="1"/>
          </p:cNvGraphicFramePr>
          <p:nvPr>
            <p:ph idx="1"/>
            <p:extLst/>
          </p:nvPr>
        </p:nvGraphicFramePr>
        <p:xfrm>
          <a:off x="1703513" y="1988839"/>
          <a:ext cx="8784979" cy="4536505"/>
        </p:xfrm>
        <a:graphic>
          <a:graphicData uri="http://schemas.openxmlformats.org/drawingml/2006/table">
            <a:tbl>
              <a:tblPr firstRow="1" firstCol="1" bandRow="1">
                <a:tableStyleId>{5C22544A-7EE6-4342-B048-85BDC9FD1C3A}</a:tableStyleId>
              </a:tblPr>
              <a:tblGrid>
                <a:gridCol w="1254997">
                  <a:extLst>
                    <a:ext uri="{9D8B030D-6E8A-4147-A177-3AD203B41FA5}">
                      <a16:colId xmlns:a16="http://schemas.microsoft.com/office/drawing/2014/main" val="2304497551"/>
                    </a:ext>
                  </a:extLst>
                </a:gridCol>
                <a:gridCol w="1254997">
                  <a:extLst>
                    <a:ext uri="{9D8B030D-6E8A-4147-A177-3AD203B41FA5}">
                      <a16:colId xmlns:a16="http://schemas.microsoft.com/office/drawing/2014/main" val="412550909"/>
                    </a:ext>
                  </a:extLst>
                </a:gridCol>
                <a:gridCol w="1254997">
                  <a:extLst>
                    <a:ext uri="{9D8B030D-6E8A-4147-A177-3AD203B41FA5}">
                      <a16:colId xmlns:a16="http://schemas.microsoft.com/office/drawing/2014/main" val="3736211684"/>
                    </a:ext>
                  </a:extLst>
                </a:gridCol>
                <a:gridCol w="1254997">
                  <a:extLst>
                    <a:ext uri="{9D8B030D-6E8A-4147-A177-3AD203B41FA5}">
                      <a16:colId xmlns:a16="http://schemas.microsoft.com/office/drawing/2014/main" val="1747199858"/>
                    </a:ext>
                  </a:extLst>
                </a:gridCol>
                <a:gridCol w="1254997">
                  <a:extLst>
                    <a:ext uri="{9D8B030D-6E8A-4147-A177-3AD203B41FA5}">
                      <a16:colId xmlns:a16="http://schemas.microsoft.com/office/drawing/2014/main" val="1220950906"/>
                    </a:ext>
                  </a:extLst>
                </a:gridCol>
                <a:gridCol w="1254997">
                  <a:extLst>
                    <a:ext uri="{9D8B030D-6E8A-4147-A177-3AD203B41FA5}">
                      <a16:colId xmlns:a16="http://schemas.microsoft.com/office/drawing/2014/main" val="2429240289"/>
                    </a:ext>
                  </a:extLst>
                </a:gridCol>
                <a:gridCol w="1254997">
                  <a:extLst>
                    <a:ext uri="{9D8B030D-6E8A-4147-A177-3AD203B41FA5}">
                      <a16:colId xmlns:a16="http://schemas.microsoft.com/office/drawing/2014/main" val="1127415867"/>
                    </a:ext>
                  </a:extLst>
                </a:gridCol>
              </a:tblGrid>
              <a:tr h="828135">
                <a:tc>
                  <a:txBody>
                    <a:bodyPr/>
                    <a:lstStyle/>
                    <a:p>
                      <a:pPr algn="ctr">
                        <a:lnSpc>
                          <a:spcPct val="107000"/>
                        </a:lnSpc>
                        <a:spcAft>
                          <a:spcPts val="0"/>
                        </a:spcAft>
                      </a:pPr>
                      <a:r>
                        <a:rPr lang="en-GB" sz="1200">
                          <a:effectLst/>
                        </a:rPr>
                        <a:t>Environmental Conservation Student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Physical Landscape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PL</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Governance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Gov</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Difference (d)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a:t>
                      </a:r>
                      <a:r>
                        <a:rPr lang="en-GB" sz="1200" baseline="300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91881449"/>
                  </a:ext>
                </a:extLst>
              </a:tr>
              <a:tr h="370837">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974255075"/>
                  </a:ext>
                </a:extLst>
              </a:tr>
              <a:tr h="370837">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920076432"/>
                  </a:ext>
                </a:extLst>
              </a:tr>
              <a:tr h="370837">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719495611"/>
                  </a:ext>
                </a:extLst>
              </a:tr>
              <a:tr h="370837">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618137083"/>
                  </a:ext>
                </a:extLst>
              </a:tr>
              <a:tr h="370837">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481290663"/>
                  </a:ext>
                </a:extLst>
              </a:tr>
              <a:tr h="370837">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32786862"/>
                  </a:ext>
                </a:extLst>
              </a:tr>
              <a:tr h="370837">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681188240"/>
                  </a:ext>
                </a:extLst>
              </a:tr>
              <a:tr h="370837">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907405465"/>
                  </a:ext>
                </a:extLst>
              </a:tr>
              <a:tr h="370837">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971719151"/>
                  </a:ext>
                </a:extLst>
              </a:tr>
              <a:tr h="370837">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61</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725848672"/>
                  </a:ext>
                </a:extLst>
              </a:tr>
            </a:tbl>
          </a:graphicData>
        </a:graphic>
      </p:graphicFrame>
      <p:sp>
        <p:nvSpPr>
          <p:cNvPr id="4" name="Slide Number Placeholder 3"/>
          <p:cNvSpPr>
            <a:spLocks noGrp="1"/>
          </p:cNvSpPr>
          <p:nvPr>
            <p:ph type="sldNum" sz="quarter" idx="12"/>
          </p:nvPr>
        </p:nvSpPr>
        <p:spPr/>
        <p:txBody>
          <a:bodyPr/>
          <a:lstStyle/>
          <a:p>
            <a:pPr fontAlgn="base">
              <a:spcBef>
                <a:spcPct val="0"/>
              </a:spcBef>
              <a:spcAft>
                <a:spcPct val="0"/>
              </a:spcAft>
              <a:defRPr/>
            </a:pPr>
            <a:fld id="{AB9E1835-078E-40A1-8C6A-BF8B97D44ABA}" type="slidenum">
              <a:rPr lang="en-GB">
                <a:solidFill>
                  <a:srgbClr val="D6ECFF"/>
                </a:solidFill>
                <a:latin typeface="Arial" charset="0"/>
              </a:rPr>
              <a:pPr fontAlgn="base">
                <a:spcBef>
                  <a:spcPct val="0"/>
                </a:spcBef>
                <a:spcAft>
                  <a:spcPct val="0"/>
                </a:spcAft>
                <a:defRPr/>
              </a:pPr>
              <a:t>13</a:t>
            </a:fld>
            <a:endParaRPr lang="en-GB">
              <a:solidFill>
                <a:srgbClr val="D6ECFF"/>
              </a:solidFill>
              <a:latin typeface="Arial" charset="0"/>
            </a:endParaRPr>
          </a:p>
        </p:txBody>
      </p:sp>
    </p:spTree>
    <p:extLst>
      <p:ext uri="{BB962C8B-B14F-4D97-AF65-F5344CB8AC3E}">
        <p14:creationId xmlns:p14="http://schemas.microsoft.com/office/powerpoint/2010/main" val="2453561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1</a:t>
            </a:r>
            <a:endParaRPr lang="en-GB" dirty="0"/>
          </a:p>
        </p:txBody>
      </p:sp>
      <p:graphicFrame>
        <p:nvGraphicFramePr>
          <p:cNvPr id="6" name="Content Placeholder 5"/>
          <p:cNvGraphicFramePr>
            <a:graphicFrameLocks noGrp="1"/>
          </p:cNvGraphicFramePr>
          <p:nvPr>
            <p:ph idx="1"/>
            <p:extLst/>
          </p:nvPr>
        </p:nvGraphicFramePr>
        <p:xfrm>
          <a:off x="1919536" y="1772817"/>
          <a:ext cx="8568952" cy="3780093"/>
        </p:xfrm>
        <a:graphic>
          <a:graphicData uri="http://schemas.openxmlformats.org/drawingml/2006/table">
            <a:tbl>
              <a:tblPr firstRow="1" firstCol="1" bandRow="1">
                <a:tableStyleId>{5C22544A-7EE6-4342-B048-85BDC9FD1C3A}</a:tableStyleId>
              </a:tblPr>
              <a:tblGrid>
                <a:gridCol w="1224136">
                  <a:extLst>
                    <a:ext uri="{9D8B030D-6E8A-4147-A177-3AD203B41FA5}">
                      <a16:colId xmlns:a16="http://schemas.microsoft.com/office/drawing/2014/main" val="3894173254"/>
                    </a:ext>
                  </a:extLst>
                </a:gridCol>
                <a:gridCol w="1224136">
                  <a:extLst>
                    <a:ext uri="{9D8B030D-6E8A-4147-A177-3AD203B41FA5}">
                      <a16:colId xmlns:a16="http://schemas.microsoft.com/office/drawing/2014/main" val="2240944559"/>
                    </a:ext>
                  </a:extLst>
                </a:gridCol>
                <a:gridCol w="1224136">
                  <a:extLst>
                    <a:ext uri="{9D8B030D-6E8A-4147-A177-3AD203B41FA5}">
                      <a16:colId xmlns:a16="http://schemas.microsoft.com/office/drawing/2014/main" val="3678506231"/>
                    </a:ext>
                  </a:extLst>
                </a:gridCol>
                <a:gridCol w="1224136">
                  <a:extLst>
                    <a:ext uri="{9D8B030D-6E8A-4147-A177-3AD203B41FA5}">
                      <a16:colId xmlns:a16="http://schemas.microsoft.com/office/drawing/2014/main" val="3479002029"/>
                    </a:ext>
                  </a:extLst>
                </a:gridCol>
                <a:gridCol w="1224136">
                  <a:extLst>
                    <a:ext uri="{9D8B030D-6E8A-4147-A177-3AD203B41FA5}">
                      <a16:colId xmlns:a16="http://schemas.microsoft.com/office/drawing/2014/main" val="3556280251"/>
                    </a:ext>
                  </a:extLst>
                </a:gridCol>
                <a:gridCol w="1224136">
                  <a:extLst>
                    <a:ext uri="{9D8B030D-6E8A-4147-A177-3AD203B41FA5}">
                      <a16:colId xmlns:a16="http://schemas.microsoft.com/office/drawing/2014/main" val="295738301"/>
                    </a:ext>
                  </a:extLst>
                </a:gridCol>
                <a:gridCol w="1224136">
                  <a:extLst>
                    <a:ext uri="{9D8B030D-6E8A-4147-A177-3AD203B41FA5}">
                      <a16:colId xmlns:a16="http://schemas.microsoft.com/office/drawing/2014/main" val="322316443"/>
                    </a:ext>
                  </a:extLst>
                </a:gridCol>
              </a:tblGrid>
              <a:tr h="690053">
                <a:tc>
                  <a:txBody>
                    <a:bodyPr/>
                    <a:lstStyle/>
                    <a:p>
                      <a:pPr algn="ctr">
                        <a:lnSpc>
                          <a:spcPct val="107000"/>
                        </a:lnSpc>
                        <a:spcAft>
                          <a:spcPts val="0"/>
                        </a:spcAft>
                      </a:pPr>
                      <a:r>
                        <a:rPr lang="en-GB" sz="1200">
                          <a:effectLst/>
                        </a:rPr>
                        <a:t>Environmental Conservation Student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Physical Landscape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PL</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Governance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Gov</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Difference (d)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a:t>
                      </a:r>
                      <a:r>
                        <a:rPr lang="en-GB" sz="1200" baseline="300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178123364"/>
                  </a:ext>
                </a:extLst>
              </a:tr>
              <a:tr h="309004">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66</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25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432902853"/>
                  </a:ext>
                </a:extLst>
              </a:tr>
              <a:tr h="309004">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618052217"/>
                  </a:ext>
                </a:extLst>
              </a:tr>
              <a:tr h="309004">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594751283"/>
                  </a:ext>
                </a:extLst>
              </a:tr>
              <a:tr h="309004">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224206502"/>
                  </a:ext>
                </a:extLst>
              </a:tr>
              <a:tr h="309004">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029311485"/>
                  </a:ext>
                </a:extLst>
              </a:tr>
              <a:tr h="309004">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009746033"/>
                  </a:ext>
                </a:extLst>
              </a:tr>
              <a:tr h="309004">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899344724"/>
                  </a:ext>
                </a:extLst>
              </a:tr>
              <a:tr h="309004">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925292092"/>
                  </a:ext>
                </a:extLst>
              </a:tr>
              <a:tr h="309004">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069969856"/>
                  </a:ext>
                </a:extLst>
              </a:tr>
              <a:tr h="309004">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1</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789448880"/>
                  </a:ext>
                </a:extLst>
              </a:tr>
            </a:tbl>
          </a:graphicData>
        </a:graphic>
      </p:graphicFrame>
      <p:sp>
        <p:nvSpPr>
          <p:cNvPr id="4" name="Slide Number Placeholder 3"/>
          <p:cNvSpPr>
            <a:spLocks noGrp="1"/>
          </p:cNvSpPr>
          <p:nvPr>
            <p:ph type="sldNum" sz="quarter" idx="12"/>
          </p:nvPr>
        </p:nvSpPr>
        <p:spPr/>
        <p:txBody>
          <a:bodyPr/>
          <a:lstStyle/>
          <a:p>
            <a:pPr fontAlgn="base">
              <a:spcBef>
                <a:spcPct val="0"/>
              </a:spcBef>
              <a:spcAft>
                <a:spcPct val="0"/>
              </a:spcAft>
              <a:defRPr/>
            </a:pPr>
            <a:fld id="{AB9E1835-078E-40A1-8C6A-BF8B97D44ABA}" type="slidenum">
              <a:rPr lang="en-GB">
                <a:solidFill>
                  <a:srgbClr val="D6ECFF"/>
                </a:solidFill>
                <a:latin typeface="Arial" charset="0"/>
              </a:rPr>
              <a:pPr fontAlgn="base">
                <a:spcBef>
                  <a:spcPct val="0"/>
                </a:spcBef>
                <a:spcAft>
                  <a:spcPct val="0"/>
                </a:spcAft>
                <a:defRPr/>
              </a:pPr>
              <a:t>14</a:t>
            </a:fld>
            <a:endParaRPr lang="en-GB">
              <a:solidFill>
                <a:srgbClr val="D6ECFF"/>
              </a:solidFill>
              <a:latin typeface="Arial" charset="0"/>
            </a:endParaRPr>
          </a:p>
        </p:txBody>
      </p:sp>
      <p:sp>
        <p:nvSpPr>
          <p:cNvPr id="8" name="TextBox 7"/>
          <p:cNvSpPr txBox="1"/>
          <p:nvPr/>
        </p:nvSpPr>
        <p:spPr>
          <a:xfrm>
            <a:off x="9155832" y="5714595"/>
            <a:ext cx="1512168" cy="369332"/>
          </a:xfrm>
          <a:prstGeom prst="rect">
            <a:avLst/>
          </a:prstGeom>
          <a:noFill/>
        </p:spPr>
        <p:txBody>
          <a:bodyPr wrap="square" rtlCol="0">
            <a:spAutoFit/>
          </a:bodyPr>
          <a:lstStyle/>
          <a:p>
            <a:pPr fontAlgn="base">
              <a:spcBef>
                <a:spcPct val="0"/>
              </a:spcBef>
              <a:spcAft>
                <a:spcPct val="0"/>
              </a:spcAft>
            </a:pPr>
            <a:r>
              <a:rPr lang="en-GB" dirty="0">
                <a:solidFill>
                  <a:prstClr val="white"/>
                </a:solidFill>
                <a:latin typeface="Arial" charset="0"/>
              </a:rPr>
              <a:t>∑D</a:t>
            </a:r>
            <a:r>
              <a:rPr lang="en-GB" baseline="30000" dirty="0">
                <a:solidFill>
                  <a:prstClr val="white"/>
                </a:solidFill>
                <a:latin typeface="Arial" charset="0"/>
              </a:rPr>
              <a:t>2</a:t>
            </a:r>
            <a:r>
              <a:rPr lang="en-GB" dirty="0">
                <a:solidFill>
                  <a:prstClr val="white"/>
                </a:solidFill>
                <a:latin typeface="Arial" charset="0"/>
              </a:rPr>
              <a:t> =54</a:t>
            </a:r>
          </a:p>
        </p:txBody>
      </p:sp>
    </p:spTree>
    <p:extLst>
      <p:ext uri="{BB962C8B-B14F-4D97-AF65-F5344CB8AC3E}">
        <p14:creationId xmlns:p14="http://schemas.microsoft.com/office/powerpoint/2010/main" val="1652892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AB9E1835-078E-40A1-8C6A-BF8B97D44ABA}" type="slidenum">
              <a:rPr lang="en-GB">
                <a:solidFill>
                  <a:srgbClr val="D6ECFF"/>
                </a:solidFill>
                <a:latin typeface="Arial" charset="0"/>
              </a:rPr>
              <a:pPr fontAlgn="base">
                <a:spcBef>
                  <a:spcPct val="0"/>
                </a:spcBef>
                <a:spcAft>
                  <a:spcPct val="0"/>
                </a:spcAft>
                <a:defRPr/>
              </a:pPr>
              <a:t>15</a:t>
            </a:fld>
            <a:endParaRPr lang="en-GB">
              <a:solidFill>
                <a:srgbClr val="D6ECFF"/>
              </a:solidFill>
              <a:latin typeface="Arial" charset="0"/>
            </a:endParaRPr>
          </a:p>
        </p:txBody>
      </p:sp>
      <p:pic>
        <p:nvPicPr>
          <p:cNvPr id="5" name="Picture 4"/>
          <p:cNvPicPr>
            <a:picLocks noChangeAspect="1"/>
          </p:cNvPicPr>
          <p:nvPr/>
        </p:nvPicPr>
        <p:blipFill>
          <a:blip r:embed="rId2"/>
          <a:stretch>
            <a:fillRect/>
          </a:stretch>
        </p:blipFill>
        <p:spPr>
          <a:xfrm>
            <a:off x="4511824" y="1426464"/>
            <a:ext cx="3744416" cy="5103080"/>
          </a:xfrm>
          <a:prstGeom prst="rect">
            <a:avLst/>
          </a:prstGeom>
        </p:spPr>
      </p:pic>
    </p:spTree>
    <p:extLst>
      <p:ext uri="{BB962C8B-B14F-4D97-AF65-F5344CB8AC3E}">
        <p14:creationId xmlns:p14="http://schemas.microsoft.com/office/powerpoint/2010/main" val="37771657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12648F-37DF-4666-AFC5-F1C4FBBB59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2BE84B-8D11-41CF-9CBF-0177EE144CA4}">
  <ds:schemaRefs>
    <ds:schemaRef ds:uri="http://schemas.microsoft.com/sharepoint/v3/contenttype/forms"/>
  </ds:schemaRefs>
</ds:datastoreItem>
</file>

<file path=customXml/itemProps3.xml><?xml version="1.0" encoding="utf-8"?>
<ds:datastoreItem xmlns:ds="http://schemas.openxmlformats.org/officeDocument/2006/customXml" ds:itemID="{00EA07BE-2FF2-42C6-8753-75DEFAF27964}">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994</Words>
  <Application>Microsoft Office PowerPoint</Application>
  <PresentationFormat>Widescreen</PresentationFormat>
  <Paragraphs>330</Paragraphs>
  <Slides>15</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Consolas</vt:lpstr>
      <vt:lpstr>Corbel</vt:lpstr>
      <vt:lpstr>Times New Roman</vt:lpstr>
      <vt:lpstr>Wingdings</vt:lpstr>
      <vt:lpstr>Wingdings 2</vt:lpstr>
      <vt:lpstr>Wingdings 3</vt:lpstr>
      <vt:lpstr>Metro</vt:lpstr>
      <vt:lpstr>Spearman’s Rank Correlation Coefficient</vt:lpstr>
      <vt:lpstr>Stage 1 </vt:lpstr>
      <vt:lpstr>Spearman Rank formula</vt:lpstr>
      <vt:lpstr>Calculation</vt:lpstr>
      <vt:lpstr>Calculation cont’d</vt:lpstr>
      <vt:lpstr>Answer</vt:lpstr>
      <vt:lpstr>What is the significance of the results?</vt:lpstr>
      <vt:lpstr>PowerPoint Presentation</vt:lpstr>
      <vt:lpstr>PowerPoint Presentation</vt:lpstr>
      <vt:lpstr>Do not reject: insufficient data</vt:lpstr>
      <vt:lpstr>How do you interpret results?</vt:lpstr>
      <vt:lpstr>Answers cont’d</vt:lpstr>
      <vt:lpstr>Exercise 2</vt:lpstr>
      <vt:lpstr>Stage 1</vt:lpstr>
      <vt:lpstr>Answer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Spearman’s Rank Correlation Coefficient</dc:title>
  <dc:creator>Chris House</dc:creator>
  <cp:lastModifiedBy>Chris House</cp:lastModifiedBy>
  <cp:revision>1</cp:revision>
  <dcterms:created xsi:type="dcterms:W3CDTF">2021-04-28T12:14:44Z</dcterms:created>
  <dcterms:modified xsi:type="dcterms:W3CDTF">2021-04-28T12:15:03Z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