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161" autoAdjust="0"/>
  </p:normalViewPr>
  <p:slideViewPr>
    <p:cSldViewPr snapToGrid="0" snapToObjects="1">
      <p:cViewPr varScale="1">
        <p:scale>
          <a:sx n="74" d="100"/>
          <a:sy n="74" d="100"/>
        </p:scale>
        <p:origin x="35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000000"/>
                </a:solidFill>
                <a:latin typeface="Arial"/>
              </a:defRPr>
            </a:pPr>
            <a:r>
              <a:rPr lang="en-GB" sz="1400" b="0" i="0" u="none" strike="noStrike" noProof="0" dirty="0">
                <a:solidFill>
                  <a:srgbClr val="000000"/>
                </a:solidFill>
                <a:latin typeface="Arial"/>
              </a:rPr>
              <a:t>Obesity prevalence, 2023/24 (%)</a:t>
            </a:r>
          </a:p>
        </c:rich>
      </c:tx>
      <c:overlay val="0"/>
    </c:title>
    <c:autoTitleDeleted val="0"/>
    <c:plotArea>
      <c:layout/>
      <c:barChart>
        <c:barDir val="col"/>
        <c:grouping val="clustered"/>
        <c:varyColors val="0"/>
        <c:ser>
          <c:idx val="0"/>
          <c:order val="0"/>
          <c:tx>
            <c:strRef>
              <c:f>Sheet1!$B$1</c:f>
              <c:strCache>
                <c:ptCount val="1"/>
                <c:pt idx="0">
                  <c:v>Obesity prevalence</c:v>
                </c:pt>
              </c:strCache>
            </c:strRef>
          </c:tx>
          <c:spPr>
            <a:solidFill>
              <a:srgbClr val="0F6B6E"/>
            </a:solidFill>
            <a:effectLst/>
          </c:spPr>
          <c:invertIfNegative val="0"/>
          <c:dLbls>
            <c:numFmt formatCode="#,##0" sourceLinked="0"/>
            <c:spPr>
              <a:noFill/>
              <a:ln>
                <a:noFill/>
              </a:ln>
              <a:effectLst/>
            </c:spPr>
            <c:txPr>
              <a:bodyPr/>
              <a:lstStyle/>
              <a:p>
                <a:pPr>
                  <a:defRPr sz="11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Reception</c:v>
                </c:pt>
                <c:pt idx="1">
                  <c:v>Year 6</c:v>
                </c:pt>
              </c:strCache>
            </c:strRef>
          </c:cat>
          <c:val>
            <c:numRef>
              <c:f>Sheet1!$B$2:$B$3</c:f>
              <c:numCache>
                <c:formatCode>General</c:formatCode>
                <c:ptCount val="2"/>
                <c:pt idx="0">
                  <c:v>9.6</c:v>
                </c:pt>
                <c:pt idx="1">
                  <c:v>22.1</c:v>
                </c:pt>
              </c:numCache>
            </c:numRef>
          </c:val>
          <c:extLst>
            <c:ext xmlns:c16="http://schemas.microsoft.com/office/drawing/2014/chart" uri="{C3380CC4-5D6E-409C-BE32-E72D297353CC}">
              <c16:uniqueId val="{00000000-42C8-4ECC-A8C0-92A447CE40C4}"/>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25"/>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000000"/>
                </a:solidFill>
                <a:latin typeface="Arial"/>
              </a:defRPr>
            </a:pPr>
            <a:r>
              <a:rPr lang="en-GB" sz="1400" b="0" i="0" u="none" strike="noStrike" noProof="0" dirty="0">
                <a:solidFill>
                  <a:srgbClr val="000000"/>
                </a:solidFill>
                <a:latin typeface="Arial"/>
              </a:rPr>
              <a:t>Obesity prevalence by deprivation, 2023/24 (%)</a:t>
            </a:r>
          </a:p>
        </c:rich>
      </c:tx>
      <c:overlay val="0"/>
    </c:title>
    <c:autoTitleDeleted val="0"/>
    <c:plotArea>
      <c:layout/>
      <c:barChart>
        <c:barDir val="col"/>
        <c:grouping val="clustered"/>
        <c:varyColors val="0"/>
        <c:ser>
          <c:idx val="0"/>
          <c:order val="0"/>
          <c:tx>
            <c:strRef>
              <c:f>Sheet1!$B$1</c:f>
              <c:strCache>
                <c:ptCount val="1"/>
                <c:pt idx="0">
                  <c:v>Most deprived</c:v>
                </c:pt>
              </c:strCache>
            </c:strRef>
          </c:tx>
          <c:spPr>
            <a:solidFill>
              <a:srgbClr val="EF6F6C"/>
            </a:solidFill>
            <a:effectLst/>
          </c:spPr>
          <c:invertIfNegative val="0"/>
          <c:dLbls>
            <c:numFmt formatCode="#,##0" sourceLinked="0"/>
            <c:spPr>
              <a:noFill/>
              <a:ln>
                <a:noFill/>
              </a:ln>
              <a:effectLst/>
            </c:spPr>
            <c:txPr>
              <a:bodyPr/>
              <a:lstStyle/>
              <a:p>
                <a:pPr>
                  <a:defRPr sz="10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Reception</c:v>
                </c:pt>
                <c:pt idx="1">
                  <c:v>Year 6</c:v>
                </c:pt>
              </c:strCache>
            </c:strRef>
          </c:cat>
          <c:val>
            <c:numRef>
              <c:f>Sheet1!$B$2:$B$3</c:f>
              <c:numCache>
                <c:formatCode>General</c:formatCode>
                <c:ptCount val="2"/>
                <c:pt idx="0">
                  <c:v>12.9</c:v>
                </c:pt>
                <c:pt idx="1">
                  <c:v>29.2</c:v>
                </c:pt>
              </c:numCache>
            </c:numRef>
          </c:val>
          <c:extLst>
            <c:ext xmlns:c16="http://schemas.microsoft.com/office/drawing/2014/chart" uri="{C3380CC4-5D6E-409C-BE32-E72D297353CC}">
              <c16:uniqueId val="{00000000-4E15-4C2E-ABA8-FB8D4526097D}"/>
            </c:ext>
          </c:extLst>
        </c:ser>
        <c:ser>
          <c:idx val="1"/>
          <c:order val="1"/>
          <c:tx>
            <c:strRef>
              <c:f>Sheet1!$C$1</c:f>
              <c:strCache>
                <c:ptCount val="1"/>
                <c:pt idx="0">
                  <c:v>Least deprived</c:v>
                </c:pt>
              </c:strCache>
            </c:strRef>
          </c:tx>
          <c:spPr>
            <a:solidFill>
              <a:srgbClr val="0F6B6E"/>
            </a:solidFill>
            <a:effectLst/>
          </c:spPr>
          <c:invertIfNegative val="0"/>
          <c:dLbls>
            <c:numFmt formatCode="#,##0" sourceLinked="0"/>
            <c:spPr>
              <a:noFill/>
              <a:ln>
                <a:noFill/>
              </a:ln>
              <a:effectLst/>
            </c:spPr>
            <c:txPr>
              <a:bodyPr/>
              <a:lstStyle/>
              <a:p>
                <a:pPr>
                  <a:defRPr sz="10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Reception</c:v>
                </c:pt>
                <c:pt idx="1">
                  <c:v>Year 6</c:v>
                </c:pt>
              </c:strCache>
            </c:strRef>
          </c:cat>
          <c:val>
            <c:numRef>
              <c:f>Sheet1!$C$2:$C$3</c:f>
              <c:numCache>
                <c:formatCode>General</c:formatCode>
                <c:ptCount val="2"/>
                <c:pt idx="0">
                  <c:v>6</c:v>
                </c:pt>
                <c:pt idx="1">
                  <c:v>13</c:v>
                </c:pt>
              </c:numCache>
            </c:numRef>
          </c:val>
          <c:extLst>
            <c:ext xmlns:c16="http://schemas.microsoft.com/office/drawing/2014/chart" uri="{C3380CC4-5D6E-409C-BE32-E72D297353CC}">
              <c16:uniqueId val="{00000001-4E15-4C2E-ABA8-FB8D4526097D}"/>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32"/>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4"/>
        <c:crosses val="autoZero"/>
        <c:crossBetween val="between"/>
      </c:valAx>
      <c:spPr>
        <a:noFill/>
        <a:ln>
          <a:noFill/>
        </a:ln>
        <a:effectLst/>
      </c:spPr>
    </c:plotArea>
    <c:legend>
      <c:legendPos val="b"/>
      <c:overlay val="0"/>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8462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SDG 3 focuses on ensuring healthy lives and promoting wellbeing for people of all ages. Childhood obesity fits within SDG 3 because it is linked to non-communicable diseases, mental wellbeing, prevention and health inequalities. It is also connected to access, because some children and families may find it harder to get healthy food, advice or support. If childhood obesity is not addressed early, it can increase future demand on NHS and social care services.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6F2"/>
        </a:solidFill>
        <a:effectLst/>
      </p:bgPr>
    </p:bg>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EF6F6C"/>
          </a:solidFill>
          <a:ln w="12700">
            <a:solidFill>
              <a:srgbClr val="EF6F6C"/>
            </a:solidFill>
            <a:prstDash val="solid"/>
          </a:ln>
        </p:spPr>
        <p:txBody>
          <a:bodyPr/>
          <a:lstStyle/>
          <a:p>
            <a:endParaRPr lang="en-GB"/>
          </a:p>
        </p:txBody>
      </p:sp>
      <p:sp>
        <p:nvSpPr>
          <p:cNvPr id="3" name="Shape 1"/>
          <p:cNvSpPr/>
          <p:nvPr/>
        </p:nvSpPr>
        <p:spPr>
          <a:xfrm>
            <a:off x="146304" y="6638544"/>
            <a:ext cx="12042648" cy="219456"/>
          </a:xfrm>
          <a:prstGeom prst="rect">
            <a:avLst/>
          </a:prstGeom>
          <a:solidFill>
            <a:srgbClr val="143642"/>
          </a:solidFill>
          <a:ln w="12700">
            <a:solidFill>
              <a:srgbClr val="143642"/>
            </a:solidFill>
            <a:prstDash val="solid"/>
          </a:ln>
        </p:spPr>
        <p:txBody>
          <a:bodyPr/>
          <a:lstStyle/>
          <a:p>
            <a:endParaRPr lang="en-GB"/>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36/bmj.m693" TargetMode="External"/><Relationship Id="rId13" Type="http://schemas.openxmlformats.org/officeDocument/2006/relationships/hyperlink" Target="https://www.who.int/europe/about-us/our-work/sustainable-development-goals/targets-of-sustainable-development-goal-3" TargetMode="External"/><Relationship Id="rId3" Type="http://schemas.openxmlformats.org/officeDocument/2006/relationships/hyperlink" Target="https://www.gov.uk/government/publications/soft-drinks-industry-levy/soft-drinks-industry-levy" TargetMode="External"/><Relationship Id="rId7" Type="http://schemas.openxmlformats.org/officeDocument/2006/relationships/hyperlink" Target="https://doi.org/10.1177/109019818401100101" TargetMode="External"/><Relationship Id="rId12" Type="http://schemas.openxmlformats.org/officeDocument/2006/relationships/hyperlink" Target="https://sdgs.un.org/goals/goal3"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assets.publishing.service.gov.uk/media/5c38b944e5274a70e95f35b8/childhood-obesity-plan-policy-interactions.pdf" TargetMode="External"/><Relationship Id="rId11" Type="http://schemas.openxmlformats.org/officeDocument/2006/relationships/hyperlink" Target="https://doi.org/10.1177/109019817400200403" TargetMode="External"/><Relationship Id="rId5" Type="http://schemas.openxmlformats.org/officeDocument/2006/relationships/hyperlink" Target="https://www.gov.uk/government/statistics/obesity-profile-november-2024-update/obesity-profile-statistical-commentary-november-2024" TargetMode="External"/><Relationship Id="rId10" Type="http://schemas.openxmlformats.org/officeDocument/2006/relationships/hyperlink" Target="https://www.england.nhs.uk/ourwork/prevention/" TargetMode="External"/><Relationship Id="rId4" Type="http://schemas.openxmlformats.org/officeDocument/2006/relationships/hyperlink" Target="https://www.gov.uk/government/statistics/obesity-profile-november-2024-update" TargetMode="External"/><Relationship Id="rId9" Type="http://schemas.openxmlformats.org/officeDocument/2006/relationships/hyperlink" Target="https://digital.nhs.uk/data-and-information/publications/statistical/national-child-measurement-programme/2023-24-school-year" TargetMode="External"/><Relationship Id="rId14" Type="http://schemas.openxmlformats.org/officeDocument/2006/relationships/hyperlink" Target="https://www.who.int/news-room/questions-and-answers/item/noncommunicable-diseases-childhood-overweight-and-obe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43642"/>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EF6F6C"/>
          </a:solidFill>
          <a:ln w="12700">
            <a:solidFill>
              <a:srgbClr val="EF6F6C"/>
            </a:solidFill>
            <a:prstDash val="solid"/>
          </a:ln>
        </p:spPr>
        <p:txBody>
          <a:bodyPr/>
          <a:lstStyle/>
          <a:p>
            <a:endParaRPr lang="en-GB" noProof="0" dirty="0"/>
          </a:p>
        </p:txBody>
      </p:sp>
      <p:sp>
        <p:nvSpPr>
          <p:cNvPr id="3" name="Text 1"/>
          <p:cNvSpPr/>
          <p:nvPr/>
        </p:nvSpPr>
        <p:spPr>
          <a:xfrm>
            <a:off x="658368" y="1444752"/>
            <a:ext cx="8046720" cy="685800"/>
          </a:xfrm>
          <a:prstGeom prst="rect">
            <a:avLst/>
          </a:prstGeom>
          <a:noFill/>
          <a:ln/>
        </p:spPr>
        <p:txBody>
          <a:bodyPr wrap="square" lIns="254" tIns="254" rIns="254" bIns="254" rtlCol="0" anchor="ctr">
            <a:normAutofit/>
          </a:bodyPr>
          <a:lstStyle/>
          <a:p>
            <a:pPr marL="0" indent="0">
              <a:buNone/>
            </a:pPr>
            <a:r>
              <a:rPr lang="en-GB" sz="3600" b="1" noProof="0" dirty="0">
                <a:solidFill>
                  <a:srgbClr val="FFFFFF"/>
                </a:solidFill>
                <a:latin typeface="Arial" pitchFamily="34" charset="0"/>
                <a:ea typeface="Arial" pitchFamily="34" charset="-122"/>
                <a:cs typeface="Arial" pitchFamily="34" charset="-120"/>
              </a:rPr>
              <a:t>Childhood Obesity and SDG 3</a:t>
            </a:r>
            <a:endParaRPr lang="en-GB" sz="3600" noProof="0" dirty="0"/>
          </a:p>
        </p:txBody>
      </p:sp>
      <p:sp>
        <p:nvSpPr>
          <p:cNvPr id="4" name="Text 2"/>
          <p:cNvSpPr/>
          <p:nvPr/>
        </p:nvSpPr>
        <p:spPr>
          <a:xfrm>
            <a:off x="694944" y="2212848"/>
            <a:ext cx="7955280" cy="685800"/>
          </a:xfrm>
          <a:prstGeom prst="rect">
            <a:avLst/>
          </a:prstGeom>
          <a:noFill/>
          <a:ln/>
        </p:spPr>
        <p:txBody>
          <a:bodyPr wrap="square" lIns="254" tIns="254" rIns="254" bIns="254" rtlCol="0" anchor="ctr">
            <a:normAutofit fontScale="92500"/>
          </a:bodyPr>
          <a:lstStyle/>
          <a:p>
            <a:pPr marL="0" indent="0">
              <a:buNone/>
            </a:pPr>
            <a:r>
              <a:rPr lang="en-GB" sz="2600" b="1" noProof="0" dirty="0">
                <a:solidFill>
                  <a:srgbClr val="CFE8E3"/>
                </a:solidFill>
                <a:latin typeface="Arial" pitchFamily="34" charset="0"/>
                <a:ea typeface="Arial" pitchFamily="34" charset="-122"/>
                <a:cs typeface="Arial" pitchFamily="34" charset="-120"/>
              </a:rPr>
              <a:t>Prevention, Inequality and Service Delivery in the UK</a:t>
            </a:r>
            <a:endParaRPr lang="en-GB" sz="2600" noProof="0" dirty="0"/>
          </a:p>
        </p:txBody>
      </p:sp>
      <p:sp>
        <p:nvSpPr>
          <p:cNvPr id="5" name="Shape 3"/>
          <p:cNvSpPr/>
          <p:nvPr/>
        </p:nvSpPr>
        <p:spPr>
          <a:xfrm>
            <a:off x="731520" y="3063240"/>
            <a:ext cx="3383280" cy="0"/>
          </a:xfrm>
          <a:prstGeom prst="line">
            <a:avLst/>
          </a:prstGeom>
          <a:noFill/>
          <a:ln w="38100">
            <a:solidFill>
              <a:srgbClr val="EF6F6C"/>
            </a:solidFill>
            <a:prstDash val="solid"/>
          </a:ln>
        </p:spPr>
        <p:txBody>
          <a:bodyPr/>
          <a:lstStyle/>
          <a:p>
            <a:endParaRPr lang="en-GB" noProof="0" dirty="0"/>
          </a:p>
        </p:txBody>
      </p:sp>
      <p:sp>
        <p:nvSpPr>
          <p:cNvPr id="6" name="Text 4"/>
          <p:cNvSpPr/>
          <p:nvPr/>
        </p:nvSpPr>
        <p:spPr>
          <a:xfrm>
            <a:off x="713232" y="3749039"/>
            <a:ext cx="7955280" cy="1849120"/>
          </a:xfrm>
          <a:prstGeom prst="rect">
            <a:avLst/>
          </a:prstGeom>
          <a:noFill/>
          <a:ln/>
        </p:spPr>
        <p:txBody>
          <a:bodyPr wrap="square" lIns="254" tIns="254" rIns="254" bIns="254" rtlCol="0" anchor="ctr">
            <a:normAutofit/>
          </a:bodyPr>
          <a:lstStyle/>
          <a:p>
            <a:pPr marL="0" indent="0">
              <a:lnSpc>
                <a:spcPct val="150000"/>
              </a:lnSpc>
              <a:buNone/>
            </a:pPr>
            <a:r>
              <a:rPr lang="en-GB" sz="1550" noProof="0" dirty="0">
                <a:solidFill>
                  <a:srgbClr val="F7F6F2"/>
                </a:solidFill>
                <a:latin typeface="Arial" pitchFamily="34" charset="0"/>
                <a:ea typeface="Arial" pitchFamily="34" charset="-122"/>
                <a:cs typeface="Arial" pitchFamily="34" charset="-120"/>
              </a:rPr>
              <a:t>BMHP6030 • Health, Wellbeing and Sustainable Development</a:t>
            </a:r>
            <a:endParaRPr lang="en-GB" sz="1550" noProof="0" dirty="0"/>
          </a:p>
          <a:p>
            <a:pPr marL="0" indent="0">
              <a:lnSpc>
                <a:spcPct val="150000"/>
              </a:lnSpc>
              <a:buNone/>
            </a:pPr>
            <a:r>
              <a:rPr lang="en-GB" sz="1550" noProof="0" dirty="0">
                <a:solidFill>
                  <a:srgbClr val="F7F6F2"/>
                </a:solidFill>
                <a:latin typeface="Arial" pitchFamily="34" charset="0"/>
                <a:ea typeface="Arial" pitchFamily="34" charset="-122"/>
                <a:cs typeface="Arial" pitchFamily="34" charset="-120"/>
              </a:rPr>
              <a:t>Student Name: </a:t>
            </a:r>
            <a:r>
              <a:rPr lang="en-GB" sz="1550" dirty="0">
                <a:solidFill>
                  <a:srgbClr val="F7F6F2"/>
                </a:solidFill>
                <a:latin typeface="Arial" pitchFamily="34" charset="0"/>
                <a:ea typeface="Arial" pitchFamily="34" charset="-122"/>
                <a:cs typeface="Arial" pitchFamily="34" charset="-120"/>
              </a:rPr>
              <a:t>Razia Khan</a:t>
            </a:r>
            <a:endParaRPr lang="en-GB" sz="1550" noProof="0" dirty="0">
              <a:solidFill>
                <a:srgbClr val="F7F6F2"/>
              </a:solidFill>
              <a:latin typeface="Arial" pitchFamily="34" charset="0"/>
              <a:ea typeface="Arial" pitchFamily="34" charset="-122"/>
              <a:cs typeface="Arial" pitchFamily="34" charset="-120"/>
            </a:endParaRPr>
          </a:p>
          <a:p>
            <a:pPr marL="0" indent="0">
              <a:lnSpc>
                <a:spcPct val="150000"/>
              </a:lnSpc>
              <a:buNone/>
            </a:pPr>
            <a:r>
              <a:rPr lang="en-GB" sz="1550" noProof="0" dirty="0">
                <a:solidFill>
                  <a:srgbClr val="F7F6F2"/>
                </a:solidFill>
                <a:latin typeface="Arial" pitchFamily="34" charset="0"/>
                <a:ea typeface="Arial" pitchFamily="34" charset="-122"/>
                <a:cs typeface="Arial" pitchFamily="34" charset="-120"/>
              </a:rPr>
              <a:t>Student Number: </a:t>
            </a:r>
            <a:r>
              <a:rPr lang="en-GB" sz="1550" dirty="0">
                <a:solidFill>
                  <a:srgbClr val="F7F6F2"/>
                </a:solidFill>
                <a:latin typeface="Arial" pitchFamily="34" charset="0"/>
                <a:ea typeface="Arial" pitchFamily="34" charset="-122"/>
                <a:cs typeface="Arial" pitchFamily="34" charset="-120"/>
              </a:rPr>
              <a:t>2313058</a:t>
            </a:r>
            <a:endParaRPr lang="en-GB" sz="1550" noProof="0" dirty="0"/>
          </a:p>
        </p:txBody>
      </p:sp>
      <p:sp>
        <p:nvSpPr>
          <p:cNvPr id="7" name="Shape 5"/>
          <p:cNvSpPr/>
          <p:nvPr/>
        </p:nvSpPr>
        <p:spPr>
          <a:xfrm>
            <a:off x="9646920" y="1051560"/>
            <a:ext cx="1691640" cy="1691640"/>
          </a:xfrm>
          <a:prstGeom prst="roundRect">
            <a:avLst>
              <a:gd name="adj" fmla="val 4324"/>
            </a:avLst>
          </a:prstGeom>
          <a:solidFill>
            <a:srgbClr val="4C9F38"/>
          </a:solidFill>
          <a:ln w="12700">
            <a:solidFill>
              <a:srgbClr val="4C9F38"/>
            </a:solidFill>
            <a:prstDash val="solid"/>
          </a:ln>
        </p:spPr>
        <p:txBody>
          <a:bodyPr/>
          <a:lstStyle/>
          <a:p>
            <a:endParaRPr lang="en-GB" noProof="0" dirty="0"/>
          </a:p>
        </p:txBody>
      </p:sp>
      <p:sp>
        <p:nvSpPr>
          <p:cNvPr id="8" name="Text 6"/>
          <p:cNvSpPr/>
          <p:nvPr/>
        </p:nvSpPr>
        <p:spPr>
          <a:xfrm>
            <a:off x="9774936" y="1207008"/>
            <a:ext cx="1426464" cy="685800"/>
          </a:xfrm>
          <a:prstGeom prst="rect">
            <a:avLst/>
          </a:prstGeom>
          <a:noFill/>
          <a:ln/>
        </p:spPr>
        <p:txBody>
          <a:bodyPr wrap="square" lIns="0" tIns="0" rIns="0" bIns="0" rtlCol="0" anchor="ctr"/>
          <a:lstStyle/>
          <a:p>
            <a:pPr marL="0" indent="0" algn="ctr">
              <a:buNone/>
            </a:pPr>
            <a:r>
              <a:rPr lang="en-GB" sz="2400" b="1" noProof="0" dirty="0">
                <a:solidFill>
                  <a:srgbClr val="FFFFFF"/>
                </a:solidFill>
                <a:latin typeface="Arial" pitchFamily="34" charset="0"/>
                <a:ea typeface="Arial" pitchFamily="34" charset="-122"/>
                <a:cs typeface="Arial" pitchFamily="34" charset="-120"/>
              </a:rPr>
              <a:t>SDG</a:t>
            </a:r>
            <a:endParaRPr lang="en-GB" sz="2400" noProof="0" dirty="0"/>
          </a:p>
          <a:p>
            <a:pPr marL="0" indent="0" algn="ctr">
              <a:buNone/>
            </a:pPr>
            <a:r>
              <a:rPr lang="en-GB" sz="2400" b="1" noProof="0" dirty="0">
                <a:solidFill>
                  <a:srgbClr val="FFFFFF"/>
                </a:solidFill>
                <a:latin typeface="Arial" pitchFamily="34" charset="0"/>
                <a:ea typeface="Arial" pitchFamily="34" charset="-122"/>
                <a:cs typeface="Arial" pitchFamily="34" charset="-120"/>
              </a:rPr>
              <a:t>3</a:t>
            </a:r>
            <a:endParaRPr lang="en-GB" sz="2400" noProof="0" dirty="0"/>
          </a:p>
        </p:txBody>
      </p:sp>
      <p:sp>
        <p:nvSpPr>
          <p:cNvPr id="9" name="Text 7"/>
          <p:cNvSpPr/>
          <p:nvPr/>
        </p:nvSpPr>
        <p:spPr>
          <a:xfrm>
            <a:off x="9765792" y="1975104"/>
            <a:ext cx="1435608" cy="438912"/>
          </a:xfrm>
          <a:prstGeom prst="rect">
            <a:avLst/>
          </a:prstGeom>
          <a:noFill/>
          <a:ln/>
        </p:spPr>
        <p:txBody>
          <a:bodyPr wrap="square" lIns="0" tIns="0" rIns="0" bIns="0" rtlCol="0" anchor="ctr"/>
          <a:lstStyle/>
          <a:p>
            <a:pPr marL="0" indent="0" algn="ctr">
              <a:buNone/>
            </a:pPr>
            <a:r>
              <a:rPr lang="en-GB" sz="920" b="1" noProof="0" dirty="0">
                <a:solidFill>
                  <a:srgbClr val="FFFFFF"/>
                </a:solidFill>
                <a:latin typeface="Arial" pitchFamily="34" charset="0"/>
                <a:ea typeface="Arial" pitchFamily="34" charset="-122"/>
                <a:cs typeface="Arial" pitchFamily="34" charset="-120"/>
              </a:rPr>
              <a:t>GOOD HEALTH</a:t>
            </a:r>
            <a:endParaRPr lang="en-GB" sz="920" noProof="0" dirty="0"/>
          </a:p>
          <a:p>
            <a:pPr marL="0" indent="0" algn="ctr">
              <a:buNone/>
            </a:pPr>
            <a:r>
              <a:rPr lang="en-GB" sz="920" b="1" noProof="0" dirty="0">
                <a:solidFill>
                  <a:srgbClr val="FFFFFF"/>
                </a:solidFill>
                <a:latin typeface="Arial" pitchFamily="34" charset="0"/>
                <a:ea typeface="Arial" pitchFamily="34" charset="-122"/>
                <a:cs typeface="Arial" pitchFamily="34" charset="-120"/>
              </a:rPr>
              <a:t>AND WELL-BEING</a:t>
            </a:r>
            <a:endParaRPr lang="en-GB" sz="92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a:t>
            </a:fld>
            <a:endParaRPr lang="en-GB" noProof="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Aim and Structure</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Text 3"/>
          <p:cNvSpPr/>
          <p:nvPr/>
        </p:nvSpPr>
        <p:spPr>
          <a:xfrm>
            <a:off x="685800" y="1143000"/>
            <a:ext cx="1097280" cy="320040"/>
          </a:xfrm>
          <a:prstGeom prst="rect">
            <a:avLst/>
          </a:prstGeom>
          <a:noFill/>
          <a:ln/>
        </p:spPr>
        <p:txBody>
          <a:bodyPr wrap="square" lIns="1016" tIns="1016" rIns="1016" bIns="1016" rtlCol="0" anchor="ctr">
            <a:normAutofit/>
          </a:bodyPr>
          <a:lstStyle/>
          <a:p>
            <a:pPr marL="0" indent="0" algn="l">
              <a:buNone/>
            </a:pPr>
            <a:r>
              <a:rPr lang="en-GB" sz="1700" b="1" noProof="0" dirty="0">
                <a:solidFill>
                  <a:srgbClr val="EF6F6C"/>
                </a:solidFill>
                <a:latin typeface="Arial" pitchFamily="34" charset="0"/>
                <a:ea typeface="Arial" pitchFamily="34" charset="-122"/>
                <a:cs typeface="Arial" pitchFamily="34" charset="-120"/>
              </a:rPr>
              <a:t>Aim</a:t>
            </a:r>
            <a:endParaRPr lang="en-GB" sz="1700" noProof="0" dirty="0"/>
          </a:p>
        </p:txBody>
      </p:sp>
      <p:sp>
        <p:nvSpPr>
          <p:cNvPr id="6" name="Text 4"/>
          <p:cNvSpPr/>
          <p:nvPr/>
        </p:nvSpPr>
        <p:spPr>
          <a:xfrm>
            <a:off x="685800" y="1508760"/>
            <a:ext cx="10789920" cy="640080"/>
          </a:xfrm>
          <a:prstGeom prst="rect">
            <a:avLst/>
          </a:prstGeom>
          <a:noFill/>
          <a:ln/>
        </p:spPr>
        <p:txBody>
          <a:bodyPr wrap="square" lIns="1016" tIns="1016" rIns="1016" bIns="1016" rtlCol="0" anchor="ctr">
            <a:normAutofit/>
          </a:bodyPr>
          <a:lstStyle/>
          <a:p>
            <a:pPr marL="0" indent="0" algn="l">
              <a:buNone/>
            </a:pPr>
            <a:r>
              <a:rPr lang="en-GB" sz="1800" noProof="0" dirty="0">
                <a:solidFill>
                  <a:srgbClr val="1E1E1E"/>
                </a:solidFill>
                <a:latin typeface="Arial" pitchFamily="34" charset="0"/>
                <a:ea typeface="Arial" pitchFamily="34" charset="-122"/>
                <a:cs typeface="Arial" pitchFamily="34" charset="-120"/>
              </a:rPr>
              <a:t>To critically examine the issue of childhood obesity as an issue affecting the UK public health with a focus on prevention, inequality and service delivery within health and social care settings of SDG 3.</a:t>
            </a:r>
            <a:endParaRPr lang="en-GB" sz="1800" noProof="0" dirty="0"/>
          </a:p>
        </p:txBody>
      </p:sp>
      <p:grpSp>
        <p:nvGrpSpPr>
          <p:cNvPr id="27" name="Group 26">
            <a:extLst>
              <a:ext uri="{FF2B5EF4-FFF2-40B4-BE49-F238E27FC236}">
                <a16:creationId xmlns:a16="http://schemas.microsoft.com/office/drawing/2014/main" id="{EFF661B1-2DCB-C55E-F541-71264F33097B}"/>
              </a:ext>
            </a:extLst>
          </p:cNvPr>
          <p:cNvGrpSpPr/>
          <p:nvPr/>
        </p:nvGrpSpPr>
        <p:grpSpPr>
          <a:xfrm>
            <a:off x="350571" y="3186684"/>
            <a:ext cx="11582400" cy="1051560"/>
            <a:chOff x="731520" y="2514600"/>
            <a:chExt cx="11297920" cy="1051560"/>
          </a:xfrm>
        </p:grpSpPr>
        <p:sp>
          <p:nvSpPr>
            <p:cNvPr id="7" name="Shape 5"/>
            <p:cNvSpPr/>
            <p:nvPr/>
          </p:nvSpPr>
          <p:spPr>
            <a:xfrm>
              <a:off x="731520" y="2514600"/>
              <a:ext cx="1600200" cy="502920"/>
            </a:xfrm>
            <a:prstGeom prst="roundRect">
              <a:avLst>
                <a:gd name="adj" fmla="val 14545"/>
              </a:avLst>
            </a:prstGeom>
            <a:solidFill>
              <a:srgbClr val="CFE8E3"/>
            </a:solidFill>
            <a:ln w="12700">
              <a:solidFill>
                <a:srgbClr val="CFE8E3"/>
              </a:solidFill>
              <a:prstDash val="solid"/>
            </a:ln>
          </p:spPr>
          <p:txBody>
            <a:bodyPr/>
            <a:lstStyle/>
            <a:p>
              <a:endParaRPr lang="en-GB" noProof="0" dirty="0"/>
            </a:p>
          </p:txBody>
        </p:sp>
        <p:sp>
          <p:nvSpPr>
            <p:cNvPr id="8" name="Text 6"/>
            <p:cNvSpPr/>
            <p:nvPr/>
          </p:nvSpPr>
          <p:spPr>
            <a:xfrm>
              <a:off x="804672" y="2560320"/>
              <a:ext cx="1453896" cy="411480"/>
            </a:xfrm>
            <a:prstGeom prst="rect">
              <a:avLst/>
            </a:prstGeom>
            <a:noFill/>
            <a:ln/>
          </p:spPr>
          <p:txBody>
            <a:bodyPr wrap="square" lIns="254" tIns="254" rIns="254" bIns="254" rtlCol="0" anchor="ctr">
              <a:normAutofit/>
            </a:bodyPr>
            <a:lstStyle/>
            <a:p>
              <a:pPr marL="0" indent="0" algn="ctr">
                <a:buNone/>
              </a:pPr>
              <a:r>
                <a:rPr lang="en-GB" sz="1200" b="1" noProof="0" dirty="0">
                  <a:solidFill>
                    <a:srgbClr val="143642"/>
                  </a:solidFill>
                  <a:latin typeface="Arial" pitchFamily="34" charset="0"/>
                  <a:ea typeface="Arial" pitchFamily="34" charset="-122"/>
                  <a:cs typeface="Arial" pitchFamily="34" charset="-120"/>
                </a:rPr>
                <a:t>Key concepts</a:t>
              </a:r>
              <a:endParaRPr lang="en-GB" sz="1200" noProof="0" dirty="0"/>
            </a:p>
          </p:txBody>
        </p:sp>
        <p:sp>
          <p:nvSpPr>
            <p:cNvPr id="9" name="Shape 7"/>
            <p:cNvSpPr/>
            <p:nvPr/>
          </p:nvSpPr>
          <p:spPr>
            <a:xfrm>
              <a:off x="2606040" y="2514600"/>
              <a:ext cx="1280160" cy="502920"/>
            </a:xfrm>
            <a:prstGeom prst="roundRect">
              <a:avLst>
                <a:gd name="adj" fmla="val 14545"/>
              </a:avLst>
            </a:prstGeom>
            <a:solidFill>
              <a:srgbClr val="DDEEDC"/>
            </a:solidFill>
            <a:ln w="12700">
              <a:solidFill>
                <a:srgbClr val="DDEEDC"/>
              </a:solidFill>
              <a:prstDash val="solid"/>
            </a:ln>
          </p:spPr>
          <p:txBody>
            <a:bodyPr/>
            <a:lstStyle/>
            <a:p>
              <a:endParaRPr lang="en-GB" noProof="0" dirty="0"/>
            </a:p>
          </p:txBody>
        </p:sp>
        <p:sp>
          <p:nvSpPr>
            <p:cNvPr id="10" name="Text 8"/>
            <p:cNvSpPr/>
            <p:nvPr/>
          </p:nvSpPr>
          <p:spPr>
            <a:xfrm>
              <a:off x="2679192" y="2560320"/>
              <a:ext cx="1133856" cy="411480"/>
            </a:xfrm>
            <a:prstGeom prst="rect">
              <a:avLst/>
            </a:prstGeom>
            <a:noFill/>
            <a:ln/>
          </p:spPr>
          <p:txBody>
            <a:bodyPr wrap="square" lIns="254" tIns="254" rIns="254" bIns="254" rtlCol="0" anchor="ctr">
              <a:normAutofit/>
            </a:bodyPr>
            <a:lstStyle/>
            <a:p>
              <a:pPr marL="0" indent="0" algn="ctr">
                <a:buNone/>
              </a:pPr>
              <a:r>
                <a:rPr lang="en-GB" sz="1200" b="1" noProof="0" dirty="0">
                  <a:solidFill>
                    <a:srgbClr val="143642"/>
                  </a:solidFill>
                  <a:latin typeface="Arial" pitchFamily="34" charset="0"/>
                  <a:ea typeface="Arial" pitchFamily="34" charset="-122"/>
                  <a:cs typeface="Arial" pitchFamily="34" charset="-120"/>
                </a:rPr>
                <a:t>SDG 3</a:t>
              </a:r>
              <a:endParaRPr lang="en-GB" sz="1200" noProof="0" dirty="0"/>
            </a:p>
          </p:txBody>
        </p:sp>
        <p:sp>
          <p:nvSpPr>
            <p:cNvPr id="11" name="Shape 9"/>
            <p:cNvSpPr/>
            <p:nvPr/>
          </p:nvSpPr>
          <p:spPr>
            <a:xfrm>
              <a:off x="4160520" y="2514600"/>
              <a:ext cx="1737360" cy="502920"/>
            </a:xfrm>
            <a:prstGeom prst="roundRect">
              <a:avLst>
                <a:gd name="adj" fmla="val 14545"/>
              </a:avLst>
            </a:prstGeom>
            <a:solidFill>
              <a:srgbClr val="CFE8E3"/>
            </a:solidFill>
            <a:ln w="12700">
              <a:solidFill>
                <a:srgbClr val="CFE8E3"/>
              </a:solidFill>
              <a:prstDash val="solid"/>
            </a:ln>
          </p:spPr>
          <p:txBody>
            <a:bodyPr/>
            <a:lstStyle/>
            <a:p>
              <a:endParaRPr lang="en-GB" noProof="0" dirty="0"/>
            </a:p>
          </p:txBody>
        </p:sp>
        <p:sp>
          <p:nvSpPr>
            <p:cNvPr id="12" name="Text 10"/>
            <p:cNvSpPr/>
            <p:nvPr/>
          </p:nvSpPr>
          <p:spPr>
            <a:xfrm>
              <a:off x="4233672" y="2560320"/>
              <a:ext cx="1591056" cy="411480"/>
            </a:xfrm>
            <a:prstGeom prst="rect">
              <a:avLst/>
            </a:prstGeom>
            <a:noFill/>
            <a:ln/>
          </p:spPr>
          <p:txBody>
            <a:bodyPr wrap="square" lIns="254" tIns="254" rIns="254" bIns="254" rtlCol="0" anchor="ctr">
              <a:normAutofit/>
            </a:bodyPr>
            <a:lstStyle/>
            <a:p>
              <a:pPr marL="0" indent="0" algn="ctr">
                <a:buNone/>
              </a:pPr>
              <a:r>
                <a:rPr lang="en-GB" sz="1200" b="1" noProof="0" dirty="0">
                  <a:solidFill>
                    <a:srgbClr val="143642"/>
                  </a:solidFill>
                  <a:latin typeface="Arial" pitchFamily="34" charset="0"/>
                  <a:ea typeface="Arial" pitchFamily="34" charset="-122"/>
                  <a:cs typeface="Arial" pitchFamily="34" charset="-120"/>
                </a:rPr>
                <a:t>Secondary data</a:t>
              </a:r>
              <a:endParaRPr lang="en-GB" sz="1200" noProof="0" dirty="0"/>
            </a:p>
          </p:txBody>
        </p:sp>
        <p:sp>
          <p:nvSpPr>
            <p:cNvPr id="13" name="Shape 11"/>
            <p:cNvSpPr/>
            <p:nvPr/>
          </p:nvSpPr>
          <p:spPr>
            <a:xfrm>
              <a:off x="6172200" y="2514600"/>
              <a:ext cx="1234440" cy="502920"/>
            </a:xfrm>
            <a:prstGeom prst="roundRect">
              <a:avLst>
                <a:gd name="adj" fmla="val 14545"/>
              </a:avLst>
            </a:prstGeom>
            <a:solidFill>
              <a:srgbClr val="DDEEDC"/>
            </a:solidFill>
            <a:ln w="12700">
              <a:solidFill>
                <a:srgbClr val="DDEEDC"/>
              </a:solidFill>
              <a:prstDash val="solid"/>
            </a:ln>
          </p:spPr>
          <p:txBody>
            <a:bodyPr/>
            <a:lstStyle/>
            <a:p>
              <a:endParaRPr lang="en-GB" noProof="0" dirty="0"/>
            </a:p>
          </p:txBody>
        </p:sp>
        <p:sp>
          <p:nvSpPr>
            <p:cNvPr id="14" name="Text 12"/>
            <p:cNvSpPr/>
            <p:nvPr/>
          </p:nvSpPr>
          <p:spPr>
            <a:xfrm>
              <a:off x="6245352" y="2560320"/>
              <a:ext cx="1088136" cy="411480"/>
            </a:xfrm>
            <a:prstGeom prst="rect">
              <a:avLst/>
            </a:prstGeom>
            <a:noFill/>
            <a:ln/>
          </p:spPr>
          <p:txBody>
            <a:bodyPr wrap="square" lIns="254" tIns="254" rIns="254" bIns="254" rtlCol="0" anchor="ctr">
              <a:normAutofit/>
            </a:bodyPr>
            <a:lstStyle/>
            <a:p>
              <a:pPr marL="0" indent="0" algn="ctr">
                <a:buNone/>
              </a:pPr>
              <a:r>
                <a:rPr lang="en-GB" sz="1200" b="1" noProof="0" dirty="0">
                  <a:solidFill>
                    <a:srgbClr val="143642"/>
                  </a:solidFill>
                  <a:latin typeface="Arial" pitchFamily="34" charset="0"/>
                  <a:ea typeface="Arial" pitchFamily="34" charset="-122"/>
                  <a:cs typeface="Arial" pitchFamily="34" charset="-120"/>
                </a:rPr>
                <a:t>Models</a:t>
              </a:r>
              <a:endParaRPr lang="en-GB" sz="1200" noProof="0" dirty="0"/>
            </a:p>
          </p:txBody>
        </p:sp>
        <p:sp>
          <p:nvSpPr>
            <p:cNvPr id="15" name="Shape 13"/>
            <p:cNvSpPr/>
            <p:nvPr/>
          </p:nvSpPr>
          <p:spPr>
            <a:xfrm>
              <a:off x="7680960" y="2514600"/>
              <a:ext cx="1143000" cy="502920"/>
            </a:xfrm>
            <a:prstGeom prst="roundRect">
              <a:avLst>
                <a:gd name="adj" fmla="val 14545"/>
              </a:avLst>
            </a:prstGeom>
            <a:solidFill>
              <a:srgbClr val="CFE8E3"/>
            </a:solidFill>
            <a:ln w="12700">
              <a:solidFill>
                <a:srgbClr val="CFE8E3"/>
              </a:solidFill>
              <a:prstDash val="solid"/>
            </a:ln>
          </p:spPr>
          <p:txBody>
            <a:bodyPr/>
            <a:lstStyle/>
            <a:p>
              <a:endParaRPr lang="en-GB" noProof="0" dirty="0"/>
            </a:p>
          </p:txBody>
        </p:sp>
        <p:sp>
          <p:nvSpPr>
            <p:cNvPr id="16" name="Text 14"/>
            <p:cNvSpPr/>
            <p:nvPr/>
          </p:nvSpPr>
          <p:spPr>
            <a:xfrm>
              <a:off x="7754112" y="2560320"/>
              <a:ext cx="996696" cy="411480"/>
            </a:xfrm>
            <a:prstGeom prst="rect">
              <a:avLst/>
            </a:prstGeom>
            <a:noFill/>
            <a:ln/>
          </p:spPr>
          <p:txBody>
            <a:bodyPr wrap="square" lIns="254" tIns="254" rIns="254" bIns="254" rtlCol="0" anchor="ctr">
              <a:normAutofit/>
            </a:bodyPr>
            <a:lstStyle/>
            <a:p>
              <a:pPr marL="0" indent="0" algn="ctr">
                <a:buNone/>
              </a:pPr>
              <a:r>
                <a:rPr lang="en-GB" sz="1200" b="1" noProof="0" dirty="0">
                  <a:solidFill>
                    <a:srgbClr val="143642"/>
                  </a:solidFill>
                  <a:latin typeface="Arial" pitchFamily="34" charset="0"/>
                  <a:ea typeface="Arial" pitchFamily="34" charset="-122"/>
                  <a:cs typeface="Arial" pitchFamily="34" charset="-120"/>
                </a:rPr>
                <a:t>Policy</a:t>
              </a:r>
              <a:endParaRPr lang="en-GB" sz="1200" noProof="0" dirty="0"/>
            </a:p>
          </p:txBody>
        </p:sp>
        <p:sp>
          <p:nvSpPr>
            <p:cNvPr id="17" name="Shape 15"/>
            <p:cNvSpPr/>
            <p:nvPr/>
          </p:nvSpPr>
          <p:spPr>
            <a:xfrm>
              <a:off x="9098280" y="2514600"/>
              <a:ext cx="1344168" cy="502920"/>
            </a:xfrm>
            <a:prstGeom prst="roundRect">
              <a:avLst>
                <a:gd name="adj" fmla="val 14545"/>
              </a:avLst>
            </a:prstGeom>
            <a:solidFill>
              <a:srgbClr val="DDEEDC"/>
            </a:solidFill>
            <a:ln w="12700">
              <a:solidFill>
                <a:srgbClr val="DDEEDC"/>
              </a:solidFill>
              <a:prstDash val="solid"/>
            </a:ln>
          </p:spPr>
          <p:txBody>
            <a:bodyPr/>
            <a:lstStyle/>
            <a:p>
              <a:endParaRPr lang="en-GB" noProof="0" dirty="0"/>
            </a:p>
          </p:txBody>
        </p:sp>
        <p:sp>
          <p:nvSpPr>
            <p:cNvPr id="18" name="Text 16"/>
            <p:cNvSpPr/>
            <p:nvPr/>
          </p:nvSpPr>
          <p:spPr>
            <a:xfrm>
              <a:off x="9171432" y="2560320"/>
              <a:ext cx="1271016" cy="411480"/>
            </a:xfrm>
            <a:prstGeom prst="rect">
              <a:avLst/>
            </a:prstGeom>
            <a:noFill/>
            <a:ln/>
          </p:spPr>
          <p:txBody>
            <a:bodyPr wrap="square" lIns="254" tIns="254" rIns="254" bIns="254" rtlCol="0" anchor="ctr">
              <a:normAutofit/>
            </a:bodyPr>
            <a:lstStyle/>
            <a:p>
              <a:pPr marL="0" indent="0" algn="ctr">
                <a:buNone/>
              </a:pPr>
              <a:r>
                <a:rPr lang="en-GB" sz="1200" b="1" noProof="0" dirty="0">
                  <a:solidFill>
                    <a:srgbClr val="143642"/>
                  </a:solidFill>
                  <a:latin typeface="Arial" pitchFamily="34" charset="0"/>
                  <a:ea typeface="Arial" pitchFamily="34" charset="-122"/>
                  <a:cs typeface="Arial" pitchFamily="34" charset="-120"/>
                </a:rPr>
                <a:t>Evaluation</a:t>
              </a:r>
              <a:endParaRPr lang="en-GB" sz="1200" noProof="0" dirty="0"/>
            </a:p>
          </p:txBody>
        </p:sp>
        <p:sp>
          <p:nvSpPr>
            <p:cNvPr id="19" name="Shape 17"/>
            <p:cNvSpPr/>
            <p:nvPr/>
          </p:nvSpPr>
          <p:spPr>
            <a:xfrm>
              <a:off x="10685272" y="2514600"/>
              <a:ext cx="1344168" cy="502920"/>
            </a:xfrm>
            <a:prstGeom prst="roundRect">
              <a:avLst>
                <a:gd name="adj" fmla="val 14545"/>
              </a:avLst>
            </a:prstGeom>
            <a:solidFill>
              <a:srgbClr val="CFE8E3"/>
            </a:solidFill>
            <a:ln w="12700">
              <a:solidFill>
                <a:srgbClr val="CFE8E3"/>
              </a:solidFill>
              <a:prstDash val="solid"/>
            </a:ln>
          </p:spPr>
          <p:txBody>
            <a:bodyPr/>
            <a:lstStyle/>
            <a:p>
              <a:endParaRPr lang="en-GB" noProof="0" dirty="0"/>
            </a:p>
          </p:txBody>
        </p:sp>
        <p:sp>
          <p:nvSpPr>
            <p:cNvPr id="20" name="Text 18"/>
            <p:cNvSpPr/>
            <p:nvPr/>
          </p:nvSpPr>
          <p:spPr>
            <a:xfrm>
              <a:off x="10828149" y="2560320"/>
              <a:ext cx="1097281" cy="411480"/>
            </a:xfrm>
            <a:prstGeom prst="rect">
              <a:avLst/>
            </a:prstGeom>
            <a:noFill/>
            <a:ln/>
          </p:spPr>
          <p:txBody>
            <a:bodyPr wrap="square" lIns="254" tIns="254" rIns="254" bIns="254" rtlCol="0" anchor="ctr">
              <a:normAutofit/>
            </a:bodyPr>
            <a:lstStyle/>
            <a:p>
              <a:pPr marL="0" indent="0" algn="ctr">
                <a:buNone/>
              </a:pPr>
              <a:r>
                <a:rPr lang="en-GB" sz="950" b="1" noProof="0" dirty="0">
                  <a:solidFill>
                    <a:srgbClr val="143642"/>
                  </a:solidFill>
                  <a:latin typeface="Arial" pitchFamily="34" charset="0"/>
                  <a:ea typeface="Arial" pitchFamily="34" charset="-122"/>
                  <a:cs typeface="Arial" pitchFamily="34" charset="-120"/>
                </a:rPr>
                <a:t>Recommendations</a:t>
              </a:r>
              <a:endParaRPr lang="en-GB" sz="950" noProof="0" dirty="0"/>
            </a:p>
          </p:txBody>
        </p:sp>
        <p:sp>
          <p:nvSpPr>
            <p:cNvPr id="21" name="Shape 19"/>
            <p:cNvSpPr/>
            <p:nvPr/>
          </p:nvSpPr>
          <p:spPr>
            <a:xfrm>
              <a:off x="1188720" y="3566160"/>
              <a:ext cx="9784080" cy="0"/>
            </a:xfrm>
            <a:prstGeom prst="line">
              <a:avLst/>
            </a:prstGeom>
            <a:noFill/>
            <a:ln w="25400">
              <a:solidFill>
                <a:srgbClr val="EF6F6C"/>
              </a:solidFill>
              <a:prstDash val="solid"/>
            </a:ln>
          </p:spPr>
          <p:txBody>
            <a:bodyPr/>
            <a:lstStyle/>
            <a:p>
              <a:endParaRPr lang="en-GB" noProof="0" dirty="0"/>
            </a:p>
          </p:txBody>
        </p:sp>
      </p:grpSp>
      <p:sp>
        <p:nvSpPr>
          <p:cNvPr id="22" name="Text 20"/>
          <p:cNvSpPr/>
          <p:nvPr/>
        </p:nvSpPr>
        <p:spPr>
          <a:xfrm>
            <a:off x="731520" y="4688841"/>
            <a:ext cx="2560320" cy="320040"/>
          </a:xfrm>
          <a:prstGeom prst="rect">
            <a:avLst/>
          </a:prstGeom>
          <a:noFill/>
          <a:ln/>
        </p:spPr>
        <p:txBody>
          <a:bodyPr wrap="square" lIns="1016" tIns="1016" rIns="1016" bIns="1016" rtlCol="0" anchor="ctr">
            <a:normAutofit/>
          </a:bodyPr>
          <a:lstStyle/>
          <a:p>
            <a:pPr marL="0" indent="0" algn="l">
              <a:buNone/>
            </a:pPr>
            <a:r>
              <a:rPr lang="en-GB" sz="1800" b="1" noProof="0" dirty="0">
                <a:solidFill>
                  <a:srgbClr val="143642"/>
                </a:solidFill>
                <a:latin typeface="Arial" pitchFamily="34" charset="0"/>
                <a:ea typeface="Arial" pitchFamily="34" charset="-122"/>
                <a:cs typeface="Arial" pitchFamily="34" charset="-120"/>
              </a:rPr>
              <a:t>Guiding question</a:t>
            </a:r>
            <a:endParaRPr lang="en-GB" sz="1800" noProof="0" dirty="0"/>
          </a:p>
        </p:txBody>
      </p:sp>
      <p:sp>
        <p:nvSpPr>
          <p:cNvPr id="23" name="Text 21"/>
          <p:cNvSpPr/>
          <p:nvPr/>
        </p:nvSpPr>
        <p:spPr>
          <a:xfrm>
            <a:off x="731520" y="5085080"/>
            <a:ext cx="10607040" cy="822960"/>
          </a:xfrm>
          <a:prstGeom prst="rect">
            <a:avLst/>
          </a:prstGeom>
          <a:noFill/>
          <a:ln/>
        </p:spPr>
        <p:txBody>
          <a:bodyPr wrap="square" lIns="1016" tIns="1016" rIns="1016" bIns="1016" rtlCol="0" anchor="ctr">
            <a:normAutofit/>
          </a:bodyPr>
          <a:lstStyle/>
          <a:p>
            <a:pPr marL="0" indent="0" algn="l">
              <a:buNone/>
            </a:pPr>
            <a:r>
              <a:rPr lang="en-GB" sz="1900" noProof="0" dirty="0">
                <a:solidFill>
                  <a:srgbClr val="1E1E1E"/>
                </a:solidFill>
                <a:latin typeface="Arial" pitchFamily="34" charset="0"/>
                <a:ea typeface="Arial" pitchFamily="34" charset="-122"/>
                <a:cs typeface="Arial" pitchFamily="34" charset="-120"/>
              </a:rPr>
              <a:t>What is the effectiveness of UK childhood obesity solutions to support SDG3 and address inequity and access to health support?</a:t>
            </a:r>
            <a:endParaRPr lang="en-GB" sz="1900" noProof="0" dirty="0"/>
          </a:p>
        </p:txBody>
      </p:sp>
      <p:sp>
        <p:nvSpPr>
          <p:cNvPr id="26"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2</a:t>
            </a:fld>
            <a:endParaRPr lang="en-GB" noProof="0" dirty="0"/>
          </a:p>
        </p:txBody>
      </p:sp>
      <p:sp>
        <p:nvSpPr>
          <p:cNvPr id="25" name="Text 20">
            <a:extLst>
              <a:ext uri="{FF2B5EF4-FFF2-40B4-BE49-F238E27FC236}">
                <a16:creationId xmlns:a16="http://schemas.microsoft.com/office/drawing/2014/main" id="{D71241E2-1D08-025D-2472-61675CF22680}"/>
              </a:ext>
            </a:extLst>
          </p:cNvPr>
          <p:cNvSpPr/>
          <p:nvPr/>
        </p:nvSpPr>
        <p:spPr>
          <a:xfrm>
            <a:off x="710904" y="2472945"/>
            <a:ext cx="2560320" cy="320040"/>
          </a:xfrm>
          <a:prstGeom prst="rect">
            <a:avLst/>
          </a:prstGeom>
          <a:noFill/>
          <a:ln/>
        </p:spPr>
        <p:txBody>
          <a:bodyPr wrap="square" lIns="1016" tIns="1016" rIns="1016" bIns="1016" rtlCol="0" anchor="ctr">
            <a:normAutofit/>
          </a:bodyPr>
          <a:lstStyle/>
          <a:p>
            <a:pPr marL="0" indent="0" algn="l">
              <a:buNone/>
            </a:pPr>
            <a:r>
              <a:rPr lang="en-GB" sz="1800" b="1" noProof="0" dirty="0">
                <a:solidFill>
                  <a:srgbClr val="143642"/>
                </a:solidFill>
                <a:latin typeface="Arial" pitchFamily="34" charset="0"/>
                <a:ea typeface="Arial" pitchFamily="34" charset="-122"/>
                <a:cs typeface="Arial" pitchFamily="34" charset="-120"/>
              </a:rPr>
              <a:t>Presentation Structure</a:t>
            </a:r>
            <a:endParaRPr lang="en-GB" sz="1800"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Key Concepts: Health, Wellbeing and Sustainable Development</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731520" y="1234440"/>
            <a:ext cx="3246120" cy="1737360"/>
          </a:xfrm>
          <a:prstGeom prst="roundRect">
            <a:avLst>
              <a:gd name="adj" fmla="val 4211"/>
            </a:avLst>
          </a:prstGeom>
          <a:solidFill>
            <a:srgbClr val="CFE8E3"/>
          </a:solidFill>
          <a:ln w="12700">
            <a:solidFill>
              <a:srgbClr val="FFFFFF"/>
            </a:solidFill>
            <a:prstDash val="solid"/>
          </a:ln>
        </p:spPr>
        <p:txBody>
          <a:bodyPr/>
          <a:lstStyle/>
          <a:p>
            <a:endParaRPr lang="en-GB" noProof="0" dirty="0"/>
          </a:p>
        </p:txBody>
      </p:sp>
      <p:sp>
        <p:nvSpPr>
          <p:cNvPr id="6" name="Text 4"/>
          <p:cNvSpPr/>
          <p:nvPr/>
        </p:nvSpPr>
        <p:spPr>
          <a:xfrm>
            <a:off x="896112" y="1417320"/>
            <a:ext cx="2926080" cy="292608"/>
          </a:xfrm>
          <a:prstGeom prst="rect">
            <a:avLst/>
          </a:prstGeom>
          <a:noFill/>
          <a:ln/>
        </p:spPr>
        <p:txBody>
          <a:bodyPr wrap="square" lIns="1016" tIns="1016" rIns="1016" bIns="1016" rtlCol="0" anchor="ctr">
            <a:normAutofit/>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Health</a:t>
            </a:r>
            <a:endParaRPr lang="en-GB" sz="1900" noProof="0" dirty="0"/>
          </a:p>
        </p:txBody>
      </p:sp>
      <p:sp>
        <p:nvSpPr>
          <p:cNvPr id="7" name="Text 5"/>
          <p:cNvSpPr/>
          <p:nvPr/>
        </p:nvSpPr>
        <p:spPr>
          <a:xfrm>
            <a:off x="896112" y="1828800"/>
            <a:ext cx="2834640" cy="985520"/>
          </a:xfrm>
          <a:prstGeom prst="rect">
            <a:avLst/>
          </a:prstGeom>
          <a:noFill/>
          <a:ln/>
        </p:spPr>
        <p:txBody>
          <a:bodyPr wrap="square" lIns="1016" tIns="1016" rIns="1016" bIns="1016" rtlCol="0" anchor="ctr">
            <a:normAutofit/>
          </a:bodyPr>
          <a:lstStyle/>
          <a:p>
            <a:pPr marL="0" indent="0" algn="l">
              <a:buNone/>
            </a:pPr>
            <a:r>
              <a:rPr lang="en-GB" sz="1460" noProof="0" dirty="0">
                <a:solidFill>
                  <a:srgbClr val="1E1E1E"/>
                </a:solidFill>
                <a:latin typeface="Arial" pitchFamily="34" charset="0"/>
                <a:ea typeface="Arial" pitchFamily="34" charset="-122"/>
                <a:cs typeface="Arial" pitchFamily="34" charset="-120"/>
              </a:rPr>
              <a:t>Health is more than the absence of disease (WHO, 2022), it encompasses physical, mental and social wellbeing.</a:t>
            </a:r>
            <a:endParaRPr lang="en-GB" sz="1460" noProof="0" dirty="0"/>
          </a:p>
        </p:txBody>
      </p:sp>
      <p:sp>
        <p:nvSpPr>
          <p:cNvPr id="8" name="Shape 6"/>
          <p:cNvSpPr/>
          <p:nvPr/>
        </p:nvSpPr>
        <p:spPr>
          <a:xfrm>
            <a:off x="4526280" y="1234440"/>
            <a:ext cx="3246120" cy="1737360"/>
          </a:xfrm>
          <a:prstGeom prst="roundRect">
            <a:avLst>
              <a:gd name="adj" fmla="val 4211"/>
            </a:avLst>
          </a:prstGeom>
          <a:solidFill>
            <a:srgbClr val="DDEEDC"/>
          </a:solidFill>
          <a:ln w="12700">
            <a:solidFill>
              <a:srgbClr val="FFFFFF"/>
            </a:solidFill>
            <a:prstDash val="solid"/>
          </a:ln>
        </p:spPr>
        <p:txBody>
          <a:bodyPr/>
          <a:lstStyle/>
          <a:p>
            <a:endParaRPr lang="en-GB" noProof="0" dirty="0"/>
          </a:p>
        </p:txBody>
      </p:sp>
      <p:sp>
        <p:nvSpPr>
          <p:cNvPr id="9" name="Text 7"/>
          <p:cNvSpPr/>
          <p:nvPr/>
        </p:nvSpPr>
        <p:spPr>
          <a:xfrm>
            <a:off x="4690872" y="1417320"/>
            <a:ext cx="2926080" cy="292608"/>
          </a:xfrm>
          <a:prstGeom prst="rect">
            <a:avLst/>
          </a:prstGeom>
          <a:noFill/>
          <a:ln/>
        </p:spPr>
        <p:txBody>
          <a:bodyPr wrap="square" lIns="1016" tIns="1016" rIns="1016" bIns="1016" rtlCol="0" anchor="ctr">
            <a:normAutofit/>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Wellbeing</a:t>
            </a:r>
            <a:endParaRPr lang="en-GB" sz="1900" noProof="0" dirty="0"/>
          </a:p>
        </p:txBody>
      </p:sp>
      <p:sp>
        <p:nvSpPr>
          <p:cNvPr id="10" name="Text 8"/>
          <p:cNvSpPr/>
          <p:nvPr/>
        </p:nvSpPr>
        <p:spPr>
          <a:xfrm>
            <a:off x="4690872" y="1828800"/>
            <a:ext cx="2834640" cy="777240"/>
          </a:xfrm>
          <a:prstGeom prst="rect">
            <a:avLst/>
          </a:prstGeom>
          <a:noFill/>
          <a:ln/>
        </p:spPr>
        <p:txBody>
          <a:bodyPr wrap="square" lIns="1016" tIns="1016" rIns="1016" bIns="1016" rtlCol="0" anchor="ctr">
            <a:normAutofit/>
          </a:bodyPr>
          <a:lstStyle/>
          <a:p>
            <a:pPr marL="0" indent="0" algn="l">
              <a:buNone/>
            </a:pPr>
            <a:r>
              <a:rPr lang="en-GB" sz="1460" noProof="0" dirty="0">
                <a:solidFill>
                  <a:srgbClr val="1E1E1E"/>
                </a:solidFill>
                <a:latin typeface="Arial" pitchFamily="34" charset="0"/>
                <a:ea typeface="Arial" pitchFamily="34" charset="-122"/>
                <a:cs typeface="Arial" pitchFamily="34" charset="-120"/>
              </a:rPr>
              <a:t>Quality of life, dignity, confidence, social inclusion, emotional security are all part of wellbeing.</a:t>
            </a:r>
            <a:endParaRPr lang="en-GB" sz="1460" noProof="0" dirty="0"/>
          </a:p>
        </p:txBody>
      </p:sp>
      <p:sp>
        <p:nvSpPr>
          <p:cNvPr id="11" name="Shape 9"/>
          <p:cNvSpPr/>
          <p:nvPr/>
        </p:nvSpPr>
        <p:spPr>
          <a:xfrm>
            <a:off x="8321040" y="1234439"/>
            <a:ext cx="3246120" cy="2084832"/>
          </a:xfrm>
          <a:prstGeom prst="roundRect">
            <a:avLst>
              <a:gd name="adj" fmla="val 4211"/>
            </a:avLst>
          </a:prstGeom>
          <a:solidFill>
            <a:srgbClr val="CFE8E3"/>
          </a:solidFill>
          <a:ln w="12700">
            <a:solidFill>
              <a:srgbClr val="FFFFFF"/>
            </a:solidFill>
            <a:prstDash val="solid"/>
          </a:ln>
        </p:spPr>
        <p:txBody>
          <a:bodyPr/>
          <a:lstStyle/>
          <a:p>
            <a:endParaRPr lang="en-GB" noProof="0" dirty="0"/>
          </a:p>
        </p:txBody>
      </p:sp>
      <p:sp>
        <p:nvSpPr>
          <p:cNvPr id="12" name="Text 10"/>
          <p:cNvSpPr/>
          <p:nvPr/>
        </p:nvSpPr>
        <p:spPr>
          <a:xfrm>
            <a:off x="8485632" y="1417320"/>
            <a:ext cx="2926080" cy="292608"/>
          </a:xfrm>
          <a:prstGeom prst="rect">
            <a:avLst/>
          </a:prstGeom>
          <a:noFill/>
          <a:ln/>
        </p:spPr>
        <p:txBody>
          <a:bodyPr wrap="square" lIns="1016" tIns="1016" rIns="1016" bIns="1016" rtlCol="0" anchor="ctr">
            <a:normAutofit/>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Sustainable development</a:t>
            </a:r>
            <a:endParaRPr lang="en-GB" sz="1900" noProof="0" dirty="0"/>
          </a:p>
        </p:txBody>
      </p:sp>
      <p:sp>
        <p:nvSpPr>
          <p:cNvPr id="13" name="Text 11"/>
          <p:cNvSpPr/>
          <p:nvPr/>
        </p:nvSpPr>
        <p:spPr>
          <a:xfrm>
            <a:off x="8485632" y="1828799"/>
            <a:ext cx="2926080" cy="1344167"/>
          </a:xfrm>
          <a:prstGeom prst="rect">
            <a:avLst/>
          </a:prstGeom>
          <a:noFill/>
          <a:ln/>
        </p:spPr>
        <p:txBody>
          <a:bodyPr wrap="square" lIns="1016" tIns="1016" rIns="1016" bIns="1016" rtlCol="0" anchor="ctr">
            <a:normAutofit/>
          </a:bodyPr>
          <a:lstStyle/>
          <a:p>
            <a:pPr marL="0" indent="0" algn="l">
              <a:lnSpc>
                <a:spcPct val="110000"/>
              </a:lnSpc>
              <a:buNone/>
            </a:pPr>
            <a:r>
              <a:rPr lang="en-GB" sz="1460" noProof="0" dirty="0">
                <a:solidFill>
                  <a:srgbClr val="1E1E1E"/>
                </a:solidFill>
                <a:latin typeface="Arial" pitchFamily="34" charset="0"/>
                <a:ea typeface="Arial" pitchFamily="34" charset="-122"/>
                <a:cs typeface="Arial" pitchFamily="34" charset="-120"/>
              </a:rPr>
              <a:t>It is about satisfying the needs of the present generation without compromising the capacity of the future generations to satisfy their own needs (United Nations, 2025).</a:t>
            </a:r>
            <a:endParaRPr lang="en-GB" sz="1460" noProof="0" dirty="0"/>
          </a:p>
        </p:txBody>
      </p:sp>
      <p:sp>
        <p:nvSpPr>
          <p:cNvPr id="14" name="Shape 12"/>
          <p:cNvSpPr/>
          <p:nvPr/>
        </p:nvSpPr>
        <p:spPr>
          <a:xfrm>
            <a:off x="3611880" y="3520440"/>
            <a:ext cx="1143000" cy="566928"/>
          </a:xfrm>
          <a:prstGeom prst="chevron">
            <a:avLst/>
          </a:prstGeom>
          <a:solidFill>
            <a:srgbClr val="EF6F6C"/>
          </a:solidFill>
          <a:ln w="12700">
            <a:solidFill>
              <a:srgbClr val="EF6F6C"/>
            </a:solidFill>
            <a:prstDash val="solid"/>
          </a:ln>
        </p:spPr>
        <p:txBody>
          <a:bodyPr/>
          <a:lstStyle/>
          <a:p>
            <a:endParaRPr lang="en-GB" noProof="0" dirty="0"/>
          </a:p>
        </p:txBody>
      </p:sp>
      <p:sp>
        <p:nvSpPr>
          <p:cNvPr id="15" name="Shape 13"/>
          <p:cNvSpPr/>
          <p:nvPr/>
        </p:nvSpPr>
        <p:spPr>
          <a:xfrm>
            <a:off x="7360920" y="3520440"/>
            <a:ext cx="1143000" cy="566928"/>
          </a:xfrm>
          <a:prstGeom prst="chevron">
            <a:avLst/>
          </a:prstGeom>
          <a:solidFill>
            <a:srgbClr val="EF6F6C"/>
          </a:solidFill>
          <a:ln w="12700">
            <a:solidFill>
              <a:srgbClr val="EF6F6C"/>
            </a:solidFill>
            <a:prstDash val="solid"/>
          </a:ln>
        </p:spPr>
        <p:txBody>
          <a:bodyPr/>
          <a:lstStyle/>
          <a:p>
            <a:endParaRPr lang="en-GB" noProof="0" dirty="0"/>
          </a:p>
        </p:txBody>
      </p:sp>
      <p:sp>
        <p:nvSpPr>
          <p:cNvPr id="16" name="Text 14"/>
          <p:cNvSpPr/>
          <p:nvPr/>
        </p:nvSpPr>
        <p:spPr>
          <a:xfrm>
            <a:off x="777240" y="4526280"/>
            <a:ext cx="3657600" cy="320040"/>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Link to childhood obesity</a:t>
            </a:r>
            <a:endParaRPr lang="en-GB" sz="2000" noProof="0" dirty="0"/>
          </a:p>
        </p:txBody>
      </p:sp>
      <p:sp>
        <p:nvSpPr>
          <p:cNvPr id="17" name="Text 15"/>
          <p:cNvSpPr/>
          <p:nvPr/>
        </p:nvSpPr>
        <p:spPr>
          <a:xfrm>
            <a:off x="777240" y="4919472"/>
            <a:ext cx="10652760" cy="502920"/>
          </a:xfrm>
          <a:prstGeom prst="rect">
            <a:avLst/>
          </a:prstGeom>
          <a:noFill/>
          <a:ln/>
        </p:spPr>
        <p:txBody>
          <a:bodyPr wrap="square" lIns="1016" tIns="1016" rIns="1016" bIns="1016" rtlCol="0" anchor="ctr">
            <a:normAutofit/>
          </a:bodyPr>
          <a:lstStyle/>
          <a:p>
            <a:pPr marL="0" indent="0" algn="l">
              <a:buNone/>
            </a:pPr>
            <a:r>
              <a:rPr lang="en-GB" sz="1600" noProof="0" dirty="0">
                <a:solidFill>
                  <a:srgbClr val="1E1E1E"/>
                </a:solidFill>
                <a:latin typeface="Arial" pitchFamily="34" charset="0"/>
                <a:ea typeface="Arial" pitchFamily="34" charset="-122"/>
                <a:cs typeface="Arial" pitchFamily="34" charset="-120"/>
              </a:rPr>
              <a:t>Childhood obesity impacts current health and wellbeing and future health systems sustainability thus prevention is part of SDG 3 and long-term health systems sustainability (WHO, 2025).</a:t>
            </a:r>
            <a:endParaRPr lang="en-GB" sz="1600" noProof="0" dirty="0"/>
          </a:p>
        </p:txBody>
      </p:sp>
      <p:sp>
        <p:nvSpPr>
          <p:cNvPr id="18" name="Text 16"/>
          <p:cNvSpPr/>
          <p:nvPr/>
        </p:nvSpPr>
        <p:spPr>
          <a:xfrm>
            <a:off x="777240" y="5623559"/>
            <a:ext cx="10652760" cy="822961"/>
          </a:xfrm>
          <a:prstGeom prst="rect">
            <a:avLst/>
          </a:prstGeom>
          <a:noFill/>
          <a:ln/>
        </p:spPr>
        <p:txBody>
          <a:bodyPr wrap="square" lIns="1016" tIns="1016" rIns="1016" bIns="1016" rtlCol="0" anchor="ctr">
            <a:normAutofit fontScale="92500" lnSpcReduction="10000"/>
          </a:bodyPr>
          <a:lstStyle/>
          <a:p>
            <a:pPr marL="0" indent="0" algn="l">
              <a:lnSpc>
                <a:spcPct val="120000"/>
              </a:lnSpc>
              <a:buNone/>
            </a:pPr>
            <a:r>
              <a:rPr lang="en-GB" sz="1700" b="1" noProof="0" dirty="0">
                <a:solidFill>
                  <a:srgbClr val="143642"/>
                </a:solidFill>
                <a:latin typeface="Arial" pitchFamily="34" charset="0"/>
                <a:ea typeface="Arial" pitchFamily="34" charset="-122"/>
                <a:cs typeface="Arial" pitchFamily="34" charset="-120"/>
              </a:rPr>
              <a:t>Main argument: It's important to view childhood obesity not just as a purely personal problem. Family income, food environments, education and local services/broader social conditions also influence it (Marmot, 2020).</a:t>
            </a:r>
            <a:endParaRPr lang="en-GB" sz="170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3</a:t>
            </a:fld>
            <a:endParaRPr lang="en-GB" noProof="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SDG 3 and Childhood Obesity</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731520" y="1234440"/>
            <a:ext cx="1965960" cy="1965960"/>
          </a:xfrm>
          <a:prstGeom prst="roundRect">
            <a:avLst>
              <a:gd name="adj" fmla="val 3721"/>
            </a:avLst>
          </a:prstGeom>
          <a:solidFill>
            <a:srgbClr val="4C9F38"/>
          </a:solidFill>
          <a:ln w="12700">
            <a:solidFill>
              <a:srgbClr val="4C9F38"/>
            </a:solidFill>
            <a:prstDash val="solid"/>
          </a:ln>
        </p:spPr>
        <p:txBody>
          <a:bodyPr/>
          <a:lstStyle/>
          <a:p>
            <a:endParaRPr lang="en-GB" noProof="0" dirty="0"/>
          </a:p>
        </p:txBody>
      </p:sp>
      <p:sp>
        <p:nvSpPr>
          <p:cNvPr id="6" name="Text 4"/>
          <p:cNvSpPr/>
          <p:nvPr/>
        </p:nvSpPr>
        <p:spPr>
          <a:xfrm>
            <a:off x="896112" y="1417320"/>
            <a:ext cx="1645920" cy="777240"/>
          </a:xfrm>
          <a:prstGeom prst="rect">
            <a:avLst/>
          </a:prstGeom>
          <a:noFill/>
          <a:ln/>
        </p:spPr>
        <p:txBody>
          <a:bodyPr wrap="square" lIns="0" tIns="0" rIns="0" bIns="0" rtlCol="0" anchor="ctr"/>
          <a:lstStyle/>
          <a:p>
            <a:pPr marL="0" indent="0" algn="ctr">
              <a:buNone/>
            </a:pPr>
            <a:r>
              <a:rPr lang="en-GB" sz="2800" b="1" noProof="0" dirty="0">
                <a:solidFill>
                  <a:srgbClr val="FFFFFF"/>
                </a:solidFill>
              </a:rPr>
              <a:t>SDG</a:t>
            </a:r>
            <a:endParaRPr lang="en-GB" sz="2800" noProof="0" dirty="0"/>
          </a:p>
          <a:p>
            <a:pPr marL="0" indent="0" algn="ctr">
              <a:buNone/>
            </a:pPr>
            <a:r>
              <a:rPr lang="en-GB" sz="2800" b="1" noProof="0" dirty="0">
                <a:solidFill>
                  <a:srgbClr val="FFFFFF"/>
                </a:solidFill>
              </a:rPr>
              <a:t>3</a:t>
            </a:r>
            <a:endParaRPr lang="en-GB" sz="2800" noProof="0" dirty="0"/>
          </a:p>
        </p:txBody>
      </p:sp>
      <p:sp>
        <p:nvSpPr>
          <p:cNvPr id="7" name="Text 5"/>
          <p:cNvSpPr/>
          <p:nvPr/>
        </p:nvSpPr>
        <p:spPr>
          <a:xfrm>
            <a:off x="896112" y="2240280"/>
            <a:ext cx="1645920" cy="502920"/>
          </a:xfrm>
          <a:prstGeom prst="rect">
            <a:avLst/>
          </a:prstGeom>
          <a:noFill/>
          <a:ln/>
        </p:spPr>
        <p:txBody>
          <a:bodyPr wrap="square" lIns="0" tIns="0" rIns="0" bIns="0" rtlCol="0" anchor="ctr">
            <a:normAutofit/>
          </a:bodyPr>
          <a:lstStyle/>
          <a:p>
            <a:pPr marL="0" indent="0" algn="ctr">
              <a:buNone/>
            </a:pPr>
            <a:r>
              <a:rPr lang="en-GB" sz="1050" b="1" noProof="0" dirty="0">
                <a:solidFill>
                  <a:srgbClr val="FFFFFF"/>
                </a:solidFill>
              </a:rPr>
              <a:t>GOOD HEALTH</a:t>
            </a:r>
            <a:endParaRPr lang="en-GB" sz="1050" noProof="0" dirty="0"/>
          </a:p>
          <a:p>
            <a:pPr marL="0" indent="0" algn="ctr">
              <a:buNone/>
            </a:pPr>
            <a:r>
              <a:rPr lang="en-GB" sz="1050" b="1" noProof="0" dirty="0">
                <a:solidFill>
                  <a:srgbClr val="FFFFFF"/>
                </a:solidFill>
              </a:rPr>
              <a:t>AND WELL-BEING</a:t>
            </a:r>
            <a:endParaRPr lang="en-GB" sz="1050" noProof="0" dirty="0"/>
          </a:p>
        </p:txBody>
      </p:sp>
      <p:sp>
        <p:nvSpPr>
          <p:cNvPr id="8" name="Text 6"/>
          <p:cNvSpPr/>
          <p:nvPr/>
        </p:nvSpPr>
        <p:spPr>
          <a:xfrm>
            <a:off x="3017520" y="1024127"/>
            <a:ext cx="8503920" cy="1059691"/>
          </a:xfrm>
          <a:prstGeom prst="rect">
            <a:avLst/>
          </a:prstGeom>
          <a:noFill/>
          <a:ln/>
        </p:spPr>
        <p:txBody>
          <a:bodyPr wrap="square" lIns="1016" tIns="1016" rIns="1016" bIns="1016" rtlCol="0" anchor="ctr">
            <a:normAutofit/>
          </a:bodyPr>
          <a:lstStyle/>
          <a:p>
            <a:pPr marL="0" indent="0" algn="l">
              <a:lnSpc>
                <a:spcPct val="150000"/>
              </a:lnSpc>
              <a:buNone/>
            </a:pPr>
            <a:r>
              <a:rPr lang="en-GB" sz="1600" b="1" noProof="0" dirty="0">
                <a:solidFill>
                  <a:srgbClr val="143642"/>
                </a:solidFill>
                <a:latin typeface="Arial" pitchFamily="34" charset="0"/>
                <a:ea typeface="Arial" pitchFamily="34" charset="-122"/>
                <a:cs typeface="Arial" pitchFamily="34" charset="-120"/>
              </a:rPr>
              <a:t>SDG 3 aim</a:t>
            </a:r>
          </a:p>
          <a:p>
            <a:pPr marL="0" indent="0" algn="l">
              <a:lnSpc>
                <a:spcPct val="150000"/>
              </a:lnSpc>
              <a:buNone/>
            </a:pPr>
            <a:r>
              <a:rPr lang="en-GB" sz="1600" noProof="0" dirty="0">
                <a:solidFill>
                  <a:srgbClr val="143642"/>
                </a:solidFill>
                <a:latin typeface="Arial" pitchFamily="34" charset="0"/>
                <a:ea typeface="Arial" pitchFamily="34" charset="-122"/>
                <a:cs typeface="Arial" pitchFamily="34" charset="-120"/>
              </a:rPr>
              <a:t>The Sustainable Development Goal 3 is to achieve healthy lives and promote well-being at all ages (United Nations, 2025).</a:t>
            </a:r>
            <a:endParaRPr lang="en-GB" sz="1600" noProof="0" dirty="0"/>
          </a:p>
        </p:txBody>
      </p:sp>
      <p:sp>
        <p:nvSpPr>
          <p:cNvPr id="9" name="Text 7"/>
          <p:cNvSpPr/>
          <p:nvPr/>
        </p:nvSpPr>
        <p:spPr>
          <a:xfrm>
            <a:off x="3063240" y="2293113"/>
            <a:ext cx="8138160" cy="2856993"/>
          </a:xfrm>
          <a:prstGeom prst="rect">
            <a:avLst/>
          </a:prstGeom>
          <a:noFill/>
          <a:ln/>
        </p:spPr>
        <p:txBody>
          <a:bodyPr wrap="square" lIns="635" tIns="635" rIns="635" bIns="635" rtlCol="0" anchor="ctr">
            <a:normAutofit/>
          </a:bodyPr>
          <a:lstStyle/>
          <a:p>
            <a:pPr>
              <a:buSzPct val="100000"/>
            </a:pPr>
            <a:r>
              <a:rPr lang="en-GB" sz="1600" noProof="0" dirty="0">
                <a:solidFill>
                  <a:srgbClr val="1E1E1E"/>
                </a:solidFill>
                <a:latin typeface="Arial" pitchFamily="34" charset="0"/>
                <a:ea typeface="Arial" pitchFamily="34" charset="-122"/>
                <a:cs typeface="Arial" pitchFamily="34" charset="-120"/>
              </a:rPr>
              <a:t>Childhood obesity is linked to SDG 3 by:</a:t>
            </a:r>
          </a:p>
          <a:p>
            <a:pPr>
              <a:buSzPct val="100000"/>
            </a:pPr>
            <a:endParaRPr lang="en-GB" sz="1600" noProof="0" dirty="0">
              <a:solidFill>
                <a:srgbClr val="1E1E1E"/>
              </a:solidFill>
              <a:latin typeface="Arial" pitchFamily="34" charset="0"/>
              <a:ea typeface="Arial" pitchFamily="34" charset="-122"/>
              <a:cs typeface="Arial" pitchFamily="34" charset="-120"/>
            </a:endParaRPr>
          </a:p>
          <a:p>
            <a:pPr marL="285750" indent="-285750">
              <a:buSzPct val="100000"/>
              <a:buFont typeface="Arial" panose="020B0604020202020204" pitchFamily="34" charset="0"/>
              <a:buChar char="•"/>
            </a:pPr>
            <a:r>
              <a:rPr lang="en-GB" sz="1600" noProof="0" dirty="0">
                <a:solidFill>
                  <a:srgbClr val="1E1E1E"/>
                </a:solidFill>
                <a:latin typeface="Arial" pitchFamily="34" charset="0"/>
                <a:ea typeface="Arial" pitchFamily="34" charset="-122"/>
                <a:cs typeface="Arial" pitchFamily="34" charset="-120"/>
              </a:rPr>
              <a:t>Non-communicable diseases like diabetes and cardiovascular disease (CVD) prevention (WHO, 2025)</a:t>
            </a:r>
          </a:p>
          <a:p>
            <a:pPr>
              <a:buSzPct val="100000"/>
            </a:pPr>
            <a:endParaRPr lang="en-GB" sz="1600" noProof="0" dirty="0">
              <a:solidFill>
                <a:srgbClr val="1E1E1E"/>
              </a:solidFill>
              <a:latin typeface="Arial" pitchFamily="34" charset="0"/>
              <a:ea typeface="Arial" pitchFamily="34" charset="-122"/>
              <a:cs typeface="Arial" pitchFamily="34" charset="-120"/>
            </a:endParaRPr>
          </a:p>
          <a:p>
            <a:pPr marL="285750" indent="-285750">
              <a:buSzPct val="100000"/>
              <a:buFont typeface="Arial" panose="020B0604020202020204" pitchFamily="34" charset="0"/>
              <a:buChar char="•"/>
            </a:pPr>
            <a:r>
              <a:rPr lang="en-GB" sz="1600" noProof="0" dirty="0">
                <a:solidFill>
                  <a:srgbClr val="1E1E1E"/>
                </a:solidFill>
                <a:latin typeface="Arial" pitchFamily="34" charset="0"/>
                <a:ea typeface="Arial" pitchFamily="34" charset="-122"/>
                <a:cs typeface="Arial" pitchFamily="34" charset="-120"/>
              </a:rPr>
              <a:t>Emotional wellbeing and mental health (WHO, 2022)</a:t>
            </a:r>
          </a:p>
          <a:p>
            <a:pPr>
              <a:buSzPct val="100000"/>
            </a:pPr>
            <a:endParaRPr lang="en-GB" sz="1600" noProof="0" dirty="0">
              <a:solidFill>
                <a:srgbClr val="1E1E1E"/>
              </a:solidFill>
              <a:latin typeface="Arial" pitchFamily="34" charset="0"/>
              <a:ea typeface="Arial" pitchFamily="34" charset="-122"/>
              <a:cs typeface="Arial" pitchFamily="34" charset="-120"/>
            </a:endParaRPr>
          </a:p>
          <a:p>
            <a:pPr marL="285750" indent="-285750">
              <a:buSzPct val="100000"/>
              <a:buFont typeface="Arial" panose="020B0604020202020204" pitchFamily="34" charset="0"/>
              <a:buChar char="•"/>
            </a:pPr>
            <a:r>
              <a:rPr lang="en-GB" sz="1600" noProof="0" dirty="0">
                <a:solidFill>
                  <a:srgbClr val="1E1E1E"/>
                </a:solidFill>
                <a:latin typeface="Arial" pitchFamily="34" charset="0"/>
                <a:ea typeface="Arial" pitchFamily="34" charset="-122"/>
                <a:cs typeface="Arial" pitchFamily="34" charset="-120"/>
              </a:rPr>
              <a:t>Universal access to prevention, healthcare and health education (United Nations, 2025)</a:t>
            </a:r>
          </a:p>
          <a:p>
            <a:pPr>
              <a:buSzPct val="100000"/>
            </a:pPr>
            <a:endParaRPr lang="en-GB" sz="1600" noProof="0" dirty="0">
              <a:solidFill>
                <a:srgbClr val="1E1E1E"/>
              </a:solidFill>
              <a:latin typeface="Arial" pitchFamily="34" charset="0"/>
              <a:ea typeface="Arial" pitchFamily="34" charset="-122"/>
              <a:cs typeface="Arial" pitchFamily="34" charset="-120"/>
            </a:endParaRPr>
          </a:p>
          <a:p>
            <a:pPr marL="285750" indent="-285750">
              <a:buSzPct val="100000"/>
              <a:buFont typeface="Arial" panose="020B0604020202020204" pitchFamily="34" charset="0"/>
              <a:buChar char="•"/>
            </a:pPr>
            <a:r>
              <a:rPr lang="en-GB" sz="1600" noProof="0" dirty="0">
                <a:solidFill>
                  <a:srgbClr val="1E1E1E"/>
                </a:solidFill>
                <a:latin typeface="Arial" pitchFamily="34" charset="0"/>
                <a:ea typeface="Arial" pitchFamily="34" charset="-122"/>
                <a:cs typeface="Arial" pitchFamily="34" charset="-120"/>
              </a:rPr>
              <a:t>Reducing health inequalities across all children groups (Marmot 2020)</a:t>
            </a:r>
            <a:endParaRPr lang="en-GB" sz="1600" noProof="0" dirty="0"/>
          </a:p>
        </p:txBody>
      </p:sp>
      <p:grpSp>
        <p:nvGrpSpPr>
          <p:cNvPr id="12" name="Group 11">
            <a:extLst>
              <a:ext uri="{FF2B5EF4-FFF2-40B4-BE49-F238E27FC236}">
                <a16:creationId xmlns:a16="http://schemas.microsoft.com/office/drawing/2014/main" id="{9AFCCFE8-CBDD-378D-C6DC-34ADBBD8E456}"/>
              </a:ext>
            </a:extLst>
          </p:cNvPr>
          <p:cNvGrpSpPr/>
          <p:nvPr/>
        </p:nvGrpSpPr>
        <p:grpSpPr>
          <a:xfrm>
            <a:off x="914400" y="5359400"/>
            <a:ext cx="10469880" cy="777240"/>
            <a:chOff x="914400" y="4892040"/>
            <a:chExt cx="10469880" cy="777240"/>
          </a:xfrm>
        </p:grpSpPr>
        <p:sp>
          <p:nvSpPr>
            <p:cNvPr id="10" name="Shape 8"/>
            <p:cNvSpPr/>
            <p:nvPr/>
          </p:nvSpPr>
          <p:spPr>
            <a:xfrm>
              <a:off x="914400" y="4892040"/>
              <a:ext cx="10469880" cy="777240"/>
            </a:xfrm>
            <a:prstGeom prst="roundRect">
              <a:avLst>
                <a:gd name="adj" fmla="val 9412"/>
              </a:avLst>
            </a:prstGeom>
            <a:solidFill>
              <a:srgbClr val="EAF2EF"/>
            </a:solidFill>
            <a:ln w="12700">
              <a:solidFill>
                <a:srgbClr val="EAF2EF"/>
              </a:solidFill>
              <a:prstDash val="solid"/>
            </a:ln>
          </p:spPr>
          <p:txBody>
            <a:bodyPr/>
            <a:lstStyle/>
            <a:p>
              <a:endParaRPr lang="en-GB" noProof="0" dirty="0"/>
            </a:p>
          </p:txBody>
        </p:sp>
        <p:sp>
          <p:nvSpPr>
            <p:cNvPr id="11" name="Text 9"/>
            <p:cNvSpPr/>
            <p:nvPr/>
          </p:nvSpPr>
          <p:spPr>
            <a:xfrm>
              <a:off x="1078992" y="4973320"/>
              <a:ext cx="10104120" cy="680720"/>
            </a:xfrm>
            <a:prstGeom prst="rect">
              <a:avLst/>
            </a:prstGeom>
            <a:noFill/>
            <a:ln/>
          </p:spPr>
          <p:txBody>
            <a:bodyPr wrap="square" lIns="1016" tIns="1016" rIns="1016" bIns="1016" rtlCol="0" anchor="ctr">
              <a:normAutofit fontScale="92500" lnSpcReduction="20000"/>
            </a:bodyPr>
            <a:lstStyle/>
            <a:p>
              <a:pPr marL="0" indent="0" algn="l">
                <a:lnSpc>
                  <a:spcPct val="150000"/>
                </a:lnSpc>
                <a:buNone/>
              </a:pPr>
              <a:r>
                <a:rPr lang="en-GB" sz="1800" b="1" noProof="0" dirty="0">
                  <a:solidFill>
                    <a:srgbClr val="143642"/>
                  </a:solidFill>
                  <a:latin typeface="Arial" pitchFamily="34" charset="0"/>
                  <a:ea typeface="Arial" pitchFamily="34" charset="-122"/>
                  <a:cs typeface="Arial" pitchFamily="34" charset="-120"/>
                </a:rPr>
                <a:t>Critical link: </a:t>
              </a:r>
              <a:r>
                <a:rPr lang="en-GB" sz="1800" noProof="0" dirty="0">
                  <a:solidFill>
                    <a:srgbClr val="143642"/>
                  </a:solidFill>
                  <a:latin typeface="Arial" pitchFamily="34" charset="0"/>
                  <a:ea typeface="Arial" pitchFamily="34" charset="-122"/>
                  <a:cs typeface="Arial" pitchFamily="34" charset="-120"/>
                </a:rPr>
                <a:t>Childhood obesity, if left untreated, could lead to a higher demand for NHS and social care services in the future (NHS England, 2023).</a:t>
              </a:r>
              <a:endParaRPr lang="en-GB" sz="1800" noProof="0" dirty="0"/>
            </a:p>
          </p:txBody>
        </p:sp>
      </p:gr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4</a:t>
            </a:fld>
            <a:endParaRPr lang="en-GB"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Why Childhood Obesity Matters</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685800" y="1207008"/>
            <a:ext cx="3657600" cy="4114800"/>
          </a:xfrm>
          <a:prstGeom prst="roundRect">
            <a:avLst>
              <a:gd name="adj" fmla="val 2000"/>
            </a:avLst>
          </a:prstGeom>
          <a:solidFill>
            <a:srgbClr val="CFE8E3"/>
          </a:solidFill>
          <a:ln w="12700">
            <a:solidFill>
              <a:srgbClr val="CFE8E3"/>
            </a:solidFill>
            <a:prstDash val="solid"/>
          </a:ln>
        </p:spPr>
        <p:txBody>
          <a:bodyPr/>
          <a:lstStyle/>
          <a:p>
            <a:endParaRPr lang="en-GB" noProof="0" dirty="0"/>
          </a:p>
        </p:txBody>
      </p:sp>
      <p:sp>
        <p:nvSpPr>
          <p:cNvPr id="6" name="Text 4"/>
          <p:cNvSpPr/>
          <p:nvPr/>
        </p:nvSpPr>
        <p:spPr>
          <a:xfrm>
            <a:off x="932688" y="1536192"/>
            <a:ext cx="3154680" cy="868680"/>
          </a:xfrm>
          <a:prstGeom prst="rect">
            <a:avLst/>
          </a:prstGeom>
          <a:noFill/>
          <a:ln/>
        </p:spPr>
        <p:txBody>
          <a:bodyPr wrap="square" lIns="1016" tIns="1016" rIns="1016" bIns="1016" rtlCol="0" anchor="ctr">
            <a:normAutofit fontScale="85000" lnSpcReduction="20000"/>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Childhood obesity is a one of the serious public health issues of the 21st century, according to WHO (2025).</a:t>
            </a:r>
            <a:endParaRPr lang="en-GB" sz="2000" noProof="0" dirty="0"/>
          </a:p>
        </p:txBody>
      </p:sp>
      <p:sp>
        <p:nvSpPr>
          <p:cNvPr id="7" name="Text 5"/>
          <p:cNvSpPr/>
          <p:nvPr/>
        </p:nvSpPr>
        <p:spPr>
          <a:xfrm>
            <a:off x="932688" y="2697480"/>
            <a:ext cx="3154680" cy="1280160"/>
          </a:xfrm>
          <a:prstGeom prst="rect">
            <a:avLst/>
          </a:prstGeom>
          <a:noFill/>
          <a:ln/>
        </p:spPr>
        <p:txBody>
          <a:bodyPr wrap="square" lIns="1016" tIns="1016" rIns="1016" bIns="1016" rtlCol="0" anchor="ctr">
            <a:normAutofit fontScale="92500" lnSpcReduction="10000"/>
          </a:bodyPr>
          <a:lstStyle/>
          <a:p>
            <a:pPr marL="0" indent="0" algn="l">
              <a:buNone/>
            </a:pPr>
            <a:r>
              <a:rPr lang="en-GB" sz="1600" noProof="0" dirty="0">
                <a:solidFill>
                  <a:srgbClr val="1E1E1E"/>
                </a:solidFill>
                <a:latin typeface="Arial" pitchFamily="34" charset="0"/>
                <a:ea typeface="Arial" pitchFamily="34" charset="-122"/>
                <a:cs typeface="Arial" pitchFamily="34" charset="-120"/>
              </a:rPr>
              <a:t>Children who are overweight or obese are at higher risk of staying overweight and obese as adults and earlier developing non-communicable diseases (NCDs) (WHO, 2025).</a:t>
            </a:r>
            <a:endParaRPr lang="en-GB" sz="1600" noProof="0" dirty="0"/>
          </a:p>
        </p:txBody>
      </p:sp>
      <p:sp>
        <p:nvSpPr>
          <p:cNvPr id="8" name="Text 6"/>
          <p:cNvSpPr/>
          <p:nvPr/>
        </p:nvSpPr>
        <p:spPr>
          <a:xfrm>
            <a:off x="932688" y="4198620"/>
            <a:ext cx="3154680" cy="932688"/>
          </a:xfrm>
          <a:prstGeom prst="rect">
            <a:avLst/>
          </a:prstGeom>
          <a:noFill/>
          <a:ln/>
        </p:spPr>
        <p:txBody>
          <a:bodyPr wrap="square" lIns="1016" tIns="1016" rIns="1016" bIns="1016" rtlCol="0" anchor="ctr">
            <a:normAutofit fontScale="92500"/>
          </a:bodyPr>
          <a:lstStyle/>
          <a:p>
            <a:pPr marL="0" indent="0" algn="l">
              <a:buNone/>
            </a:pPr>
            <a:r>
              <a:rPr lang="en-GB" sz="1600" b="1" noProof="0" dirty="0">
                <a:solidFill>
                  <a:srgbClr val="EF6F6C"/>
                </a:solidFill>
                <a:latin typeface="Arial" pitchFamily="34" charset="0"/>
                <a:ea typeface="Arial" pitchFamily="34" charset="-122"/>
                <a:cs typeface="Arial" pitchFamily="34" charset="-120"/>
              </a:rPr>
              <a:t>It's not all about the body weight. It is about prevention, equity for health and future wellbeing and sustainable service delivery.</a:t>
            </a:r>
            <a:endParaRPr lang="en-GB" sz="1600" noProof="0" dirty="0"/>
          </a:p>
        </p:txBody>
      </p:sp>
      <p:sp>
        <p:nvSpPr>
          <p:cNvPr id="9" name="Text 7"/>
          <p:cNvSpPr/>
          <p:nvPr/>
        </p:nvSpPr>
        <p:spPr>
          <a:xfrm>
            <a:off x="4892040" y="1165860"/>
            <a:ext cx="5074920" cy="438912"/>
          </a:xfrm>
          <a:prstGeom prst="rect">
            <a:avLst/>
          </a:prstGeom>
          <a:noFill/>
          <a:ln/>
        </p:spPr>
        <p:txBody>
          <a:bodyPr wrap="square" lIns="1016" tIns="1016" rIns="1016" bIns="1016" rtlCol="0" anchor="ctr">
            <a:normAutofit fontScale="85000" lnSpcReduction="10000"/>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Some examples of later health risks would be</a:t>
            </a:r>
            <a:endParaRPr lang="en-GB" sz="2000" noProof="0" dirty="0"/>
          </a:p>
        </p:txBody>
      </p:sp>
      <p:sp>
        <p:nvSpPr>
          <p:cNvPr id="10" name="Shape 8"/>
          <p:cNvSpPr/>
          <p:nvPr/>
        </p:nvSpPr>
        <p:spPr>
          <a:xfrm>
            <a:off x="4892040" y="1783080"/>
            <a:ext cx="2743200" cy="603504"/>
          </a:xfrm>
          <a:prstGeom prst="roundRect">
            <a:avLst>
              <a:gd name="adj" fmla="val 12121"/>
            </a:avLst>
          </a:prstGeom>
          <a:solidFill>
            <a:srgbClr val="DDEEDC"/>
          </a:solidFill>
          <a:ln w="12700">
            <a:solidFill>
              <a:srgbClr val="DDEEDC"/>
            </a:solidFill>
            <a:prstDash val="solid"/>
          </a:ln>
        </p:spPr>
        <p:txBody>
          <a:bodyPr/>
          <a:lstStyle/>
          <a:p>
            <a:endParaRPr lang="en-GB" noProof="0" dirty="0"/>
          </a:p>
        </p:txBody>
      </p:sp>
      <p:sp>
        <p:nvSpPr>
          <p:cNvPr id="11" name="Text 9"/>
          <p:cNvSpPr/>
          <p:nvPr/>
        </p:nvSpPr>
        <p:spPr>
          <a:xfrm>
            <a:off x="4965192" y="1828800"/>
            <a:ext cx="2596896" cy="512064"/>
          </a:xfrm>
          <a:prstGeom prst="rect">
            <a:avLst/>
          </a:prstGeom>
          <a:noFill/>
          <a:ln/>
        </p:spPr>
        <p:txBody>
          <a:bodyPr wrap="square" lIns="254" tIns="254" rIns="254" bIns="254" rtlCol="0" anchor="ctr">
            <a:normAutofit/>
          </a:bodyPr>
          <a:lstStyle/>
          <a:p>
            <a:pPr marL="0" indent="0" algn="ctr">
              <a:buNone/>
            </a:pPr>
            <a:r>
              <a:rPr lang="en-GB" sz="1150" b="1" noProof="0" dirty="0">
                <a:solidFill>
                  <a:srgbClr val="143642"/>
                </a:solidFill>
                <a:latin typeface="Arial" pitchFamily="34" charset="0"/>
                <a:ea typeface="Arial" pitchFamily="34" charset="-122"/>
                <a:cs typeface="Arial" pitchFamily="34" charset="-120"/>
              </a:rPr>
              <a:t>Type 2 diabetes (WHO, 2025)</a:t>
            </a:r>
            <a:endParaRPr lang="en-GB" sz="1150" noProof="0" dirty="0"/>
          </a:p>
        </p:txBody>
      </p:sp>
      <p:sp>
        <p:nvSpPr>
          <p:cNvPr id="12" name="Shape 10"/>
          <p:cNvSpPr/>
          <p:nvPr/>
        </p:nvSpPr>
        <p:spPr>
          <a:xfrm>
            <a:off x="8001000" y="1783080"/>
            <a:ext cx="2743200" cy="603504"/>
          </a:xfrm>
          <a:prstGeom prst="roundRect">
            <a:avLst>
              <a:gd name="adj" fmla="val 12121"/>
            </a:avLst>
          </a:prstGeom>
          <a:solidFill>
            <a:srgbClr val="EAF2EF"/>
          </a:solidFill>
          <a:ln w="12700">
            <a:solidFill>
              <a:srgbClr val="EAF2EF"/>
            </a:solidFill>
            <a:prstDash val="solid"/>
          </a:ln>
        </p:spPr>
        <p:txBody>
          <a:bodyPr/>
          <a:lstStyle/>
          <a:p>
            <a:endParaRPr lang="en-GB" noProof="0" dirty="0"/>
          </a:p>
        </p:txBody>
      </p:sp>
      <p:sp>
        <p:nvSpPr>
          <p:cNvPr id="13" name="Text 11"/>
          <p:cNvSpPr/>
          <p:nvPr/>
        </p:nvSpPr>
        <p:spPr>
          <a:xfrm>
            <a:off x="8074152" y="1828800"/>
            <a:ext cx="2596896" cy="512064"/>
          </a:xfrm>
          <a:prstGeom prst="rect">
            <a:avLst/>
          </a:prstGeom>
          <a:noFill/>
          <a:ln/>
        </p:spPr>
        <p:txBody>
          <a:bodyPr wrap="square" lIns="254" tIns="254" rIns="254" bIns="254" rtlCol="0" anchor="ctr">
            <a:normAutofit/>
          </a:bodyPr>
          <a:lstStyle/>
          <a:p>
            <a:pPr marL="0" indent="0" algn="ctr">
              <a:buNone/>
            </a:pPr>
            <a:r>
              <a:rPr lang="en-GB" sz="1150" b="1" noProof="0" dirty="0">
                <a:solidFill>
                  <a:srgbClr val="143642"/>
                </a:solidFill>
                <a:latin typeface="Arial" pitchFamily="34" charset="0"/>
                <a:ea typeface="Arial" pitchFamily="34" charset="-122"/>
                <a:cs typeface="Arial" pitchFamily="34" charset="-120"/>
              </a:rPr>
              <a:t>Cardiovascular disease (WHO, 2025)</a:t>
            </a:r>
            <a:endParaRPr lang="en-GB" sz="1150" noProof="0" dirty="0"/>
          </a:p>
        </p:txBody>
      </p:sp>
      <p:sp>
        <p:nvSpPr>
          <p:cNvPr id="14" name="Shape 12"/>
          <p:cNvSpPr/>
          <p:nvPr/>
        </p:nvSpPr>
        <p:spPr>
          <a:xfrm>
            <a:off x="4892040" y="2697480"/>
            <a:ext cx="2743200" cy="603504"/>
          </a:xfrm>
          <a:prstGeom prst="roundRect">
            <a:avLst>
              <a:gd name="adj" fmla="val 12121"/>
            </a:avLst>
          </a:prstGeom>
          <a:solidFill>
            <a:srgbClr val="DDEEDC"/>
          </a:solidFill>
          <a:ln w="12700">
            <a:solidFill>
              <a:srgbClr val="DDEEDC"/>
            </a:solidFill>
            <a:prstDash val="solid"/>
          </a:ln>
        </p:spPr>
        <p:txBody>
          <a:bodyPr/>
          <a:lstStyle/>
          <a:p>
            <a:endParaRPr lang="en-GB" noProof="0" dirty="0"/>
          </a:p>
        </p:txBody>
      </p:sp>
      <p:sp>
        <p:nvSpPr>
          <p:cNvPr id="15" name="Text 13"/>
          <p:cNvSpPr/>
          <p:nvPr/>
        </p:nvSpPr>
        <p:spPr>
          <a:xfrm>
            <a:off x="4965192" y="2743200"/>
            <a:ext cx="2596896" cy="512064"/>
          </a:xfrm>
          <a:prstGeom prst="rect">
            <a:avLst/>
          </a:prstGeom>
          <a:noFill/>
          <a:ln/>
        </p:spPr>
        <p:txBody>
          <a:bodyPr wrap="square" lIns="254" tIns="254" rIns="254" bIns="254" rtlCol="0" anchor="ctr">
            <a:normAutofit/>
          </a:bodyPr>
          <a:lstStyle/>
          <a:p>
            <a:pPr marL="0" indent="0" algn="ctr">
              <a:buNone/>
            </a:pPr>
            <a:r>
              <a:rPr lang="en-GB" sz="1150" b="1" noProof="0" dirty="0">
                <a:solidFill>
                  <a:srgbClr val="143642"/>
                </a:solidFill>
                <a:latin typeface="Arial" pitchFamily="34" charset="0"/>
                <a:ea typeface="Arial" pitchFamily="34" charset="-122"/>
                <a:cs typeface="Arial" pitchFamily="34" charset="-120"/>
              </a:rPr>
              <a:t>Musculoskeletal problems (WHO, 2025)</a:t>
            </a:r>
            <a:endParaRPr lang="en-GB" sz="1150" noProof="0" dirty="0"/>
          </a:p>
        </p:txBody>
      </p:sp>
      <p:sp>
        <p:nvSpPr>
          <p:cNvPr id="16" name="Shape 14"/>
          <p:cNvSpPr/>
          <p:nvPr/>
        </p:nvSpPr>
        <p:spPr>
          <a:xfrm>
            <a:off x="8001000" y="2697480"/>
            <a:ext cx="2743200" cy="603504"/>
          </a:xfrm>
          <a:prstGeom prst="roundRect">
            <a:avLst>
              <a:gd name="adj" fmla="val 12121"/>
            </a:avLst>
          </a:prstGeom>
          <a:solidFill>
            <a:srgbClr val="EAF2EF"/>
          </a:solidFill>
          <a:ln w="12700">
            <a:solidFill>
              <a:srgbClr val="EAF2EF"/>
            </a:solidFill>
            <a:prstDash val="solid"/>
          </a:ln>
        </p:spPr>
        <p:txBody>
          <a:bodyPr/>
          <a:lstStyle/>
          <a:p>
            <a:endParaRPr lang="en-GB" noProof="0" dirty="0"/>
          </a:p>
        </p:txBody>
      </p:sp>
      <p:sp>
        <p:nvSpPr>
          <p:cNvPr id="17" name="Text 15"/>
          <p:cNvSpPr/>
          <p:nvPr/>
        </p:nvSpPr>
        <p:spPr>
          <a:xfrm>
            <a:off x="8074152" y="2743200"/>
            <a:ext cx="2596896" cy="512064"/>
          </a:xfrm>
          <a:prstGeom prst="rect">
            <a:avLst/>
          </a:prstGeom>
          <a:noFill/>
          <a:ln/>
        </p:spPr>
        <p:txBody>
          <a:bodyPr wrap="square" lIns="254" tIns="254" rIns="254" bIns="254" rtlCol="0" anchor="ctr">
            <a:normAutofit/>
          </a:bodyPr>
          <a:lstStyle/>
          <a:p>
            <a:pPr marL="0" indent="0" algn="ctr">
              <a:buNone/>
            </a:pPr>
            <a:r>
              <a:rPr lang="en-GB" sz="1150" b="1" noProof="0" dirty="0">
                <a:solidFill>
                  <a:srgbClr val="143642"/>
                </a:solidFill>
                <a:latin typeface="Arial" pitchFamily="34" charset="0"/>
                <a:ea typeface="Arial" pitchFamily="34" charset="-122"/>
                <a:cs typeface="Arial" pitchFamily="34" charset="-120"/>
              </a:rPr>
              <a:t>Some cancers in adulthood (WHO, 2025)</a:t>
            </a:r>
            <a:endParaRPr lang="en-GB" sz="1150" noProof="0" dirty="0"/>
          </a:p>
        </p:txBody>
      </p:sp>
      <p:sp>
        <p:nvSpPr>
          <p:cNvPr id="18" name="Text 16"/>
          <p:cNvSpPr/>
          <p:nvPr/>
        </p:nvSpPr>
        <p:spPr>
          <a:xfrm>
            <a:off x="4892040" y="3977640"/>
            <a:ext cx="365760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Wellbeing impact</a:t>
            </a:r>
            <a:endParaRPr lang="en-GB" sz="2000" noProof="0" dirty="0"/>
          </a:p>
        </p:txBody>
      </p:sp>
      <p:sp>
        <p:nvSpPr>
          <p:cNvPr id="19" name="Text 17"/>
          <p:cNvSpPr/>
          <p:nvPr/>
        </p:nvSpPr>
        <p:spPr>
          <a:xfrm>
            <a:off x="4892040" y="4407408"/>
            <a:ext cx="6217920" cy="777240"/>
          </a:xfrm>
          <a:prstGeom prst="rect">
            <a:avLst/>
          </a:prstGeom>
          <a:noFill/>
          <a:ln/>
        </p:spPr>
        <p:txBody>
          <a:bodyPr wrap="square" lIns="1016" tIns="1016" rIns="1016" bIns="1016" rtlCol="0" anchor="ctr">
            <a:normAutofit/>
          </a:bodyPr>
          <a:lstStyle/>
          <a:p>
            <a:pPr marL="0" indent="0" algn="l">
              <a:buNone/>
            </a:pPr>
            <a:r>
              <a:rPr lang="en-GB" sz="1600" noProof="0" dirty="0">
                <a:solidFill>
                  <a:srgbClr val="1E1E1E"/>
                </a:solidFill>
                <a:latin typeface="Arial" pitchFamily="34" charset="0"/>
                <a:ea typeface="Arial" pitchFamily="34" charset="-122"/>
                <a:cs typeface="Arial" pitchFamily="34" charset="-120"/>
              </a:rPr>
              <a:t>Childhood obesity can also have an impact on self-confidence, social integration and mental health, particularly when children face stigma or blame (Marmot, 2020).</a:t>
            </a:r>
            <a:endParaRPr lang="en-GB" sz="160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5</a:t>
            </a:fld>
            <a:endParaRPr lang="en-GB" noProof="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Secondary Data: Childhood Obesity in England</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Text 3"/>
          <p:cNvSpPr/>
          <p:nvPr/>
        </p:nvSpPr>
        <p:spPr>
          <a:xfrm>
            <a:off x="731520" y="1143000"/>
            <a:ext cx="10698480" cy="502920"/>
          </a:xfrm>
          <a:prstGeom prst="rect">
            <a:avLst/>
          </a:prstGeom>
          <a:noFill/>
          <a:ln/>
        </p:spPr>
        <p:txBody>
          <a:bodyPr wrap="square" lIns="1016" tIns="1016" rIns="1016" bIns="1016" rtlCol="0" anchor="ctr">
            <a:normAutofit/>
          </a:bodyPr>
          <a:lstStyle/>
          <a:p>
            <a:pPr marL="0" indent="0" algn="l">
              <a:buNone/>
            </a:pPr>
            <a:r>
              <a:rPr lang="en-GB" sz="1600" noProof="0" dirty="0">
                <a:solidFill>
                  <a:srgbClr val="1E1E1E"/>
                </a:solidFill>
                <a:latin typeface="Arial" pitchFamily="34" charset="0"/>
                <a:ea typeface="Arial" pitchFamily="34" charset="-122"/>
                <a:cs typeface="Arial" pitchFamily="34" charset="-120"/>
              </a:rPr>
              <a:t>The National Child Measurement Programme is an assessment of the height and weight of children in Reception (aged 4 - 5 years) and Year 6 (aged 10 - 11 years) in mainstream, state-maintained schools in England (NHS, 2024).</a:t>
            </a:r>
            <a:endParaRPr lang="en-GB" sz="1600" noProof="0" dirty="0"/>
          </a:p>
        </p:txBody>
      </p:sp>
      <p:graphicFrame>
        <p:nvGraphicFramePr>
          <p:cNvPr id="6" name="Chart 0"/>
          <p:cNvGraphicFramePr/>
          <p:nvPr>
            <p:extLst>
              <p:ext uri="{D42A27DB-BD31-4B8C-83A1-F6EECF244321}">
                <p14:modId xmlns:p14="http://schemas.microsoft.com/office/powerpoint/2010/main" val="3823109358"/>
              </p:ext>
            </p:extLst>
          </p:nvPr>
        </p:nvGraphicFramePr>
        <p:xfrm>
          <a:off x="822960" y="1920240"/>
          <a:ext cx="5120640" cy="320040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6446520" y="1874520"/>
            <a:ext cx="292608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Key findings</a:t>
            </a:r>
            <a:endParaRPr lang="en-GB" sz="2000" noProof="0" dirty="0"/>
          </a:p>
        </p:txBody>
      </p:sp>
      <p:sp>
        <p:nvSpPr>
          <p:cNvPr id="8" name="Text 5"/>
          <p:cNvSpPr/>
          <p:nvPr/>
        </p:nvSpPr>
        <p:spPr>
          <a:xfrm>
            <a:off x="6446520" y="2331720"/>
            <a:ext cx="4937760" cy="2377440"/>
          </a:xfrm>
          <a:prstGeom prst="rect">
            <a:avLst/>
          </a:prstGeom>
          <a:noFill/>
          <a:ln/>
        </p:spPr>
        <p:txBody>
          <a:bodyPr wrap="square" lIns="635" tIns="635" rIns="635" bIns="635" rtlCol="0" anchor="ctr">
            <a:normAutofit/>
          </a:bodyPr>
          <a:lstStyle/>
          <a:p>
            <a:pPr marL="177800" indent="-177800">
              <a:buSzPct val="100000"/>
              <a:buChar char="•"/>
            </a:pPr>
            <a:r>
              <a:rPr lang="en-US" sz="1550" noProof="0" dirty="0">
                <a:solidFill>
                  <a:srgbClr val="1E1E1E"/>
                </a:solidFill>
                <a:latin typeface="Arial" pitchFamily="34" charset="0"/>
                <a:ea typeface="Arial" pitchFamily="34" charset="-122"/>
                <a:cs typeface="Arial" pitchFamily="34" charset="-120"/>
              </a:rPr>
              <a:t>In 2023/24, obesity prevalence among Reception children was 9.6%, an increase from 9.2% in 2022/23 </a:t>
            </a:r>
            <a:r>
              <a:rPr lang="en-GB" sz="1550" noProof="0" dirty="0">
                <a:solidFill>
                  <a:srgbClr val="1E1E1E"/>
                </a:solidFill>
                <a:latin typeface="Arial" pitchFamily="34" charset="0"/>
                <a:ea typeface="Arial" pitchFamily="34" charset="-122"/>
                <a:cs typeface="Arial" pitchFamily="34" charset="-120"/>
              </a:rPr>
              <a:t>(NHS, 2024).</a:t>
            </a:r>
          </a:p>
          <a:p>
            <a:pPr>
              <a:buSzPct val="100000"/>
            </a:pPr>
            <a:endParaRPr lang="en-GB" sz="1550" noProof="0" dirty="0"/>
          </a:p>
          <a:p>
            <a:pPr marL="177800" indent="-177800">
              <a:buSzPct val="100000"/>
              <a:buChar char="•"/>
            </a:pPr>
            <a:r>
              <a:rPr lang="en-US" sz="1550" noProof="0" dirty="0">
                <a:solidFill>
                  <a:srgbClr val="1E1E1E"/>
                </a:solidFill>
                <a:latin typeface="Arial" pitchFamily="34" charset="0"/>
                <a:ea typeface="Arial" pitchFamily="34" charset="-122"/>
                <a:cs typeface="Arial" pitchFamily="34" charset="-120"/>
              </a:rPr>
              <a:t>9% of Year 6 children were obese in 2023/24, which is down from 9.7% in 2022/23 but higher than previously the pandemic </a:t>
            </a:r>
            <a:r>
              <a:rPr lang="en-GB" sz="1550" noProof="0" dirty="0">
                <a:solidFill>
                  <a:srgbClr val="1E1E1E"/>
                </a:solidFill>
                <a:latin typeface="Arial" pitchFamily="34" charset="0"/>
                <a:ea typeface="Arial" pitchFamily="34" charset="-122"/>
                <a:cs typeface="Arial" pitchFamily="34" charset="-120"/>
              </a:rPr>
              <a:t>(NHS, 2024).</a:t>
            </a:r>
          </a:p>
          <a:p>
            <a:pPr>
              <a:buSzPct val="100000"/>
            </a:pPr>
            <a:endParaRPr lang="en-GB" sz="1550" noProof="0" dirty="0"/>
          </a:p>
          <a:p>
            <a:pPr marL="177800" indent="-177800">
              <a:buSzPct val="100000"/>
              <a:buChar char="•"/>
            </a:pPr>
            <a:r>
              <a:rPr lang="en-US" sz="1550" noProof="0" dirty="0">
                <a:solidFill>
                  <a:srgbClr val="1E1E1E"/>
                </a:solidFill>
                <a:latin typeface="Arial" pitchFamily="34" charset="0"/>
                <a:ea typeface="Arial" pitchFamily="34" charset="-122"/>
                <a:cs typeface="Arial" pitchFamily="34" charset="-120"/>
              </a:rPr>
              <a:t>Boys were more likely to be overweight than girls at both Reception and Year 6 </a:t>
            </a:r>
            <a:r>
              <a:rPr lang="en-GB" sz="1550" noProof="0" dirty="0">
                <a:solidFill>
                  <a:srgbClr val="1E1E1E"/>
                </a:solidFill>
                <a:latin typeface="Arial" pitchFamily="34" charset="0"/>
                <a:ea typeface="Arial" pitchFamily="34" charset="-122"/>
                <a:cs typeface="Arial" pitchFamily="34" charset="-120"/>
              </a:rPr>
              <a:t>(NHS, 2024).</a:t>
            </a:r>
            <a:endParaRPr lang="en-GB" sz="1550" noProof="0" dirty="0"/>
          </a:p>
        </p:txBody>
      </p:sp>
      <p:sp>
        <p:nvSpPr>
          <p:cNvPr id="9" name="Text 6"/>
          <p:cNvSpPr/>
          <p:nvPr/>
        </p:nvSpPr>
        <p:spPr>
          <a:xfrm>
            <a:off x="6446520" y="5074920"/>
            <a:ext cx="4937760" cy="795528"/>
          </a:xfrm>
          <a:prstGeom prst="rect">
            <a:avLst/>
          </a:prstGeom>
          <a:noFill/>
          <a:ln/>
        </p:spPr>
        <p:txBody>
          <a:bodyPr wrap="square" lIns="1016" tIns="1016" rIns="1016" bIns="1016" rtlCol="0" anchor="ctr">
            <a:normAutofit/>
          </a:bodyPr>
          <a:lstStyle/>
          <a:p>
            <a:pPr marL="0" indent="0" algn="l">
              <a:buNone/>
            </a:pPr>
            <a:r>
              <a:rPr lang="en-GB" sz="1650" b="1" noProof="0" dirty="0">
                <a:solidFill>
                  <a:srgbClr val="143642"/>
                </a:solidFill>
                <a:latin typeface="Arial" pitchFamily="34" charset="0"/>
                <a:ea typeface="Arial" pitchFamily="34" charset="-122"/>
                <a:cs typeface="Arial" pitchFamily="34" charset="-120"/>
              </a:rPr>
              <a:t>Key message: </a:t>
            </a:r>
            <a:r>
              <a:rPr lang="en-US" sz="1650" noProof="0" dirty="0">
                <a:solidFill>
                  <a:srgbClr val="143642"/>
                </a:solidFill>
                <a:latin typeface="Arial" pitchFamily="34" charset="0"/>
                <a:ea typeface="Arial" pitchFamily="34" charset="-122"/>
                <a:cs typeface="Arial" pitchFamily="34" charset="-120"/>
              </a:rPr>
              <a:t>The data reveals that childhood obesity is a significant public health problem particularly within older primary school children</a:t>
            </a:r>
            <a:r>
              <a:rPr lang="en-GB" sz="1650" noProof="0" dirty="0">
                <a:solidFill>
                  <a:srgbClr val="143642"/>
                </a:solidFill>
                <a:latin typeface="Arial" pitchFamily="34" charset="0"/>
                <a:ea typeface="Arial" pitchFamily="34" charset="-122"/>
                <a:cs typeface="Arial" pitchFamily="34" charset="-120"/>
              </a:rPr>
              <a:t>.</a:t>
            </a:r>
            <a:endParaRPr lang="en-GB" sz="165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6</a:t>
            </a:fld>
            <a:endParaRPr lang="en-GB" noProof="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Secondary Data: Obesity and Deprivation</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graphicFrame>
        <p:nvGraphicFramePr>
          <p:cNvPr id="5" name="Chart 0"/>
          <p:cNvGraphicFramePr/>
          <p:nvPr>
            <p:extLst>
              <p:ext uri="{D42A27DB-BD31-4B8C-83A1-F6EECF244321}">
                <p14:modId xmlns:p14="http://schemas.microsoft.com/office/powerpoint/2010/main" val="1238573411"/>
              </p:ext>
            </p:extLst>
          </p:nvPr>
        </p:nvGraphicFramePr>
        <p:xfrm>
          <a:off x="731520" y="1234440"/>
          <a:ext cx="5715000" cy="3520440"/>
        </p:xfrm>
        <a:graphic>
          <a:graphicData uri="http://schemas.openxmlformats.org/drawingml/2006/chart">
            <c:chart xmlns:c="http://schemas.openxmlformats.org/drawingml/2006/chart" xmlns:r="http://schemas.openxmlformats.org/officeDocument/2006/relationships" r:id="rId3"/>
          </a:graphicData>
        </a:graphic>
      </p:graphicFrame>
      <p:grpSp>
        <p:nvGrpSpPr>
          <p:cNvPr id="10" name="Group 9">
            <a:extLst>
              <a:ext uri="{FF2B5EF4-FFF2-40B4-BE49-F238E27FC236}">
                <a16:creationId xmlns:a16="http://schemas.microsoft.com/office/drawing/2014/main" id="{8E5F5336-176A-A1A8-552B-4EB42388D13B}"/>
              </a:ext>
            </a:extLst>
          </p:cNvPr>
          <p:cNvGrpSpPr/>
          <p:nvPr/>
        </p:nvGrpSpPr>
        <p:grpSpPr>
          <a:xfrm>
            <a:off x="6812280" y="1234440"/>
            <a:ext cx="4572000" cy="2880360"/>
            <a:chOff x="6812280" y="1417320"/>
            <a:chExt cx="4572000" cy="2880360"/>
          </a:xfrm>
        </p:grpSpPr>
        <p:sp>
          <p:nvSpPr>
            <p:cNvPr id="6" name="Text 3"/>
            <p:cNvSpPr/>
            <p:nvPr/>
          </p:nvSpPr>
          <p:spPr>
            <a:xfrm>
              <a:off x="6812280" y="1417320"/>
              <a:ext cx="292608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Deprivation gap</a:t>
              </a:r>
              <a:endParaRPr lang="en-GB" sz="2000" noProof="0" dirty="0"/>
            </a:p>
          </p:txBody>
        </p:sp>
        <p:sp>
          <p:nvSpPr>
            <p:cNvPr id="7" name="Text 4"/>
            <p:cNvSpPr/>
            <p:nvPr/>
          </p:nvSpPr>
          <p:spPr>
            <a:xfrm>
              <a:off x="6812280" y="1874520"/>
              <a:ext cx="4572000" cy="2423160"/>
            </a:xfrm>
            <a:prstGeom prst="rect">
              <a:avLst/>
            </a:prstGeom>
            <a:noFill/>
            <a:ln/>
          </p:spPr>
          <p:txBody>
            <a:bodyPr wrap="square" lIns="635" tIns="635" rIns="635" bIns="635" rtlCol="0" anchor="ctr">
              <a:normAutofit fontScale="92500" lnSpcReduction="10000"/>
            </a:bodyPr>
            <a:lstStyle/>
            <a:p>
              <a:pPr marL="177800" indent="-177800">
                <a:buSzPct val="100000"/>
                <a:buChar char="•"/>
              </a:pPr>
              <a:r>
                <a:rPr lang="en-GB" sz="1550" noProof="0" dirty="0">
                  <a:solidFill>
                    <a:srgbClr val="1E1E1E"/>
                  </a:solidFill>
                  <a:latin typeface="Arial" pitchFamily="34" charset="0"/>
                  <a:ea typeface="Arial" pitchFamily="34" charset="-122"/>
                  <a:cs typeface="Arial" pitchFamily="34" charset="-120"/>
                </a:rPr>
                <a:t>Reception: </a:t>
              </a:r>
              <a:r>
                <a:rPr lang="en-US" sz="1550" noProof="0" dirty="0">
                  <a:solidFill>
                    <a:srgbClr val="1E1E1E"/>
                  </a:solidFill>
                  <a:latin typeface="Arial" pitchFamily="34" charset="0"/>
                  <a:ea typeface="Arial" pitchFamily="34" charset="-122"/>
                  <a:cs typeface="Arial" pitchFamily="34" charset="-120"/>
                </a:rPr>
                <a:t>The prevalence of obesity in Reception children has been found to be 12.9% in the most deprived areas of the country, and 6.0% in the least deprived areas </a:t>
              </a:r>
              <a:r>
                <a:rPr lang="en-GB" sz="1550" noProof="0" dirty="0">
                  <a:solidFill>
                    <a:srgbClr val="1E1E1E"/>
                  </a:solidFill>
                  <a:latin typeface="Arial" pitchFamily="34" charset="0"/>
                  <a:ea typeface="Arial" pitchFamily="34" charset="-122"/>
                  <a:cs typeface="Arial" pitchFamily="34" charset="-120"/>
                </a:rPr>
                <a:t>(NHS, 2024).</a:t>
              </a:r>
            </a:p>
            <a:p>
              <a:pPr>
                <a:buSzPct val="100000"/>
              </a:pPr>
              <a:endParaRPr lang="en-GB" sz="1550" noProof="0" dirty="0"/>
            </a:p>
            <a:p>
              <a:pPr marL="177800" indent="-177800">
                <a:buSzPct val="100000"/>
                <a:buChar char="•"/>
              </a:pPr>
              <a:r>
                <a:rPr lang="en-GB" sz="1550" noProof="0" dirty="0">
                  <a:solidFill>
                    <a:srgbClr val="1E1E1E"/>
                  </a:solidFill>
                  <a:latin typeface="Arial" pitchFamily="34" charset="0"/>
                  <a:ea typeface="Arial" pitchFamily="34" charset="-122"/>
                  <a:cs typeface="Arial" pitchFamily="34" charset="-120"/>
                </a:rPr>
                <a:t>Year 6: </a:t>
              </a:r>
              <a:r>
                <a:rPr lang="en-US" sz="1550" noProof="0" dirty="0">
                  <a:solidFill>
                    <a:srgbClr val="1E1E1E"/>
                  </a:solidFill>
                  <a:latin typeface="Arial" pitchFamily="34" charset="0"/>
                  <a:ea typeface="Arial" pitchFamily="34" charset="-122"/>
                  <a:cs typeface="Arial" pitchFamily="34" charset="-120"/>
                </a:rPr>
                <a:t>The most deprived area had obesity prevalence among Year 6 children of 29.2%, while the least deprived had the prevalence of 13.0% </a:t>
              </a:r>
              <a:r>
                <a:rPr lang="en-GB" sz="1550" noProof="0" dirty="0">
                  <a:solidFill>
                    <a:srgbClr val="1E1E1E"/>
                  </a:solidFill>
                  <a:latin typeface="Arial" pitchFamily="34" charset="0"/>
                  <a:ea typeface="Arial" pitchFamily="34" charset="-122"/>
                  <a:cs typeface="Arial" pitchFamily="34" charset="-120"/>
                </a:rPr>
                <a:t>(NHS, 2024).</a:t>
              </a:r>
            </a:p>
            <a:p>
              <a:pPr>
                <a:buSzPct val="100000"/>
              </a:pPr>
              <a:endParaRPr lang="en-GB" sz="1550" noProof="0" dirty="0"/>
            </a:p>
            <a:p>
              <a:pPr marL="177800" indent="-177800">
                <a:buSzPct val="100000"/>
                <a:buChar char="•"/>
              </a:pPr>
              <a:r>
                <a:rPr lang="en-US" sz="1550" noProof="0" dirty="0">
                  <a:solidFill>
                    <a:srgbClr val="1E1E1E"/>
                  </a:solidFill>
                  <a:latin typeface="Arial" pitchFamily="34" charset="0"/>
                  <a:ea typeface="Arial" pitchFamily="34" charset="-122"/>
                  <a:cs typeface="Arial" pitchFamily="34" charset="-120"/>
                </a:rPr>
                <a:t>The Obesity Profile highlights that children in the most deprived areas are twice as likely to suffer from obesity as those in the least deprived areas </a:t>
              </a:r>
              <a:r>
                <a:rPr lang="en-GB" sz="1550" noProof="0" dirty="0">
                  <a:solidFill>
                    <a:srgbClr val="1E1E1E"/>
                  </a:solidFill>
                  <a:latin typeface="Arial" pitchFamily="34" charset="0"/>
                  <a:ea typeface="Arial" pitchFamily="34" charset="-122"/>
                  <a:cs typeface="Arial" pitchFamily="34" charset="-120"/>
                </a:rPr>
                <a:t>(GOV.UK, 2024b).</a:t>
              </a:r>
              <a:endParaRPr lang="en-GB" sz="1550" noProof="0" dirty="0"/>
            </a:p>
          </p:txBody>
        </p:sp>
      </p:grpSp>
      <p:grpSp>
        <p:nvGrpSpPr>
          <p:cNvPr id="11" name="Group 10">
            <a:extLst>
              <a:ext uri="{FF2B5EF4-FFF2-40B4-BE49-F238E27FC236}">
                <a16:creationId xmlns:a16="http://schemas.microsoft.com/office/drawing/2014/main" id="{CE8A1D68-1372-ACB6-418E-A377A6E0B1A0}"/>
              </a:ext>
            </a:extLst>
          </p:cNvPr>
          <p:cNvGrpSpPr/>
          <p:nvPr/>
        </p:nvGrpSpPr>
        <p:grpSpPr>
          <a:xfrm>
            <a:off x="1016000" y="4836808"/>
            <a:ext cx="4572000" cy="1482712"/>
            <a:chOff x="7472680" y="4145928"/>
            <a:chExt cx="4572000" cy="1482712"/>
          </a:xfrm>
        </p:grpSpPr>
        <p:sp>
          <p:nvSpPr>
            <p:cNvPr id="8" name="Shape 5"/>
            <p:cNvSpPr/>
            <p:nvPr/>
          </p:nvSpPr>
          <p:spPr>
            <a:xfrm>
              <a:off x="7472680" y="4145928"/>
              <a:ext cx="4572000" cy="1482712"/>
            </a:xfrm>
            <a:prstGeom prst="roundRect">
              <a:avLst>
                <a:gd name="adj" fmla="val 8696"/>
              </a:avLst>
            </a:prstGeom>
            <a:solidFill>
              <a:srgbClr val="EAF2EF"/>
            </a:solidFill>
            <a:ln w="12700">
              <a:solidFill>
                <a:srgbClr val="EAF2EF"/>
              </a:solidFill>
              <a:prstDash val="solid"/>
            </a:ln>
          </p:spPr>
          <p:txBody>
            <a:bodyPr/>
            <a:lstStyle/>
            <a:p>
              <a:endParaRPr lang="en-GB" noProof="0" dirty="0"/>
            </a:p>
          </p:txBody>
        </p:sp>
        <p:sp>
          <p:nvSpPr>
            <p:cNvPr id="9" name="Text 6"/>
            <p:cNvSpPr/>
            <p:nvPr/>
          </p:nvSpPr>
          <p:spPr>
            <a:xfrm>
              <a:off x="7655560" y="4272604"/>
              <a:ext cx="4246880" cy="1229360"/>
            </a:xfrm>
            <a:prstGeom prst="rect">
              <a:avLst/>
            </a:prstGeom>
            <a:noFill/>
            <a:ln/>
          </p:spPr>
          <p:txBody>
            <a:bodyPr wrap="square" lIns="1016" tIns="1016" rIns="1016" bIns="1016" rtlCol="0" anchor="ctr">
              <a:normAutofit/>
            </a:bodyPr>
            <a:lstStyle/>
            <a:p>
              <a:r>
                <a:rPr lang="en-GB" sz="1550" b="1" noProof="0" dirty="0">
                  <a:solidFill>
                    <a:srgbClr val="143642"/>
                  </a:solidFill>
                  <a:latin typeface="Arial" pitchFamily="34" charset="0"/>
                  <a:ea typeface="Arial" pitchFamily="34" charset="-122"/>
                  <a:cs typeface="Arial" pitchFamily="34" charset="-120"/>
                </a:rPr>
                <a:t>Critical point</a:t>
              </a:r>
            </a:p>
            <a:p>
              <a:endParaRPr lang="en-GB" sz="800" b="1" noProof="0" dirty="0">
                <a:solidFill>
                  <a:srgbClr val="143642"/>
                </a:solidFill>
                <a:latin typeface="Arial" pitchFamily="34" charset="0"/>
                <a:ea typeface="Arial" pitchFamily="34" charset="-122"/>
                <a:cs typeface="Arial" pitchFamily="34" charset="-120"/>
              </a:endParaRPr>
            </a:p>
            <a:p>
              <a:r>
                <a:rPr lang="en-US" sz="1550" noProof="0" dirty="0">
                  <a:solidFill>
                    <a:srgbClr val="143642"/>
                  </a:solidFill>
                  <a:latin typeface="Arial" pitchFamily="34" charset="0"/>
                  <a:ea typeface="Arial" pitchFamily="34" charset="-122"/>
                  <a:cs typeface="Arial" pitchFamily="34" charset="-120"/>
                </a:rPr>
                <a:t>In addition to awareness, deprivation must be tackled with prevention strategies in order to close the inequality gap</a:t>
              </a:r>
              <a:r>
                <a:rPr lang="en-GB" sz="1550" noProof="0" dirty="0">
                  <a:solidFill>
                    <a:srgbClr val="143642"/>
                  </a:solidFill>
                  <a:latin typeface="Arial" pitchFamily="34" charset="0"/>
                  <a:ea typeface="Arial" pitchFamily="34" charset="-122"/>
                  <a:cs typeface="Arial" pitchFamily="34" charset="-120"/>
                </a:rPr>
                <a:t>.</a:t>
              </a:r>
              <a:endParaRPr lang="en-GB" sz="1550" noProof="0" dirty="0"/>
            </a:p>
          </p:txBody>
        </p:sp>
      </p:gr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7</a:t>
            </a:fld>
            <a:endParaRPr lang="en-GB" noProof="0" dirty="0"/>
          </a:p>
        </p:txBody>
      </p:sp>
      <p:grpSp>
        <p:nvGrpSpPr>
          <p:cNvPr id="12" name="Group 11">
            <a:extLst>
              <a:ext uri="{FF2B5EF4-FFF2-40B4-BE49-F238E27FC236}">
                <a16:creationId xmlns:a16="http://schemas.microsoft.com/office/drawing/2014/main" id="{0B7735C6-2EED-646B-65D5-6664A32B719B}"/>
              </a:ext>
            </a:extLst>
          </p:cNvPr>
          <p:cNvGrpSpPr/>
          <p:nvPr/>
        </p:nvGrpSpPr>
        <p:grpSpPr>
          <a:xfrm>
            <a:off x="6964680" y="4511040"/>
            <a:ext cx="4572000" cy="1960880"/>
            <a:chOff x="6812280" y="4358640"/>
            <a:chExt cx="4572000" cy="1960880"/>
          </a:xfrm>
        </p:grpSpPr>
        <p:sp>
          <p:nvSpPr>
            <p:cNvPr id="13" name="Shape 5">
              <a:extLst>
                <a:ext uri="{FF2B5EF4-FFF2-40B4-BE49-F238E27FC236}">
                  <a16:creationId xmlns:a16="http://schemas.microsoft.com/office/drawing/2014/main" id="{122C5C04-2C14-B000-D969-E0F91D4EB10B}"/>
                </a:ext>
              </a:extLst>
            </p:cNvPr>
            <p:cNvSpPr/>
            <p:nvPr/>
          </p:nvSpPr>
          <p:spPr>
            <a:xfrm>
              <a:off x="6812280" y="4358640"/>
              <a:ext cx="4572000" cy="1960880"/>
            </a:xfrm>
            <a:prstGeom prst="roundRect">
              <a:avLst>
                <a:gd name="adj" fmla="val 8696"/>
              </a:avLst>
            </a:prstGeom>
            <a:solidFill>
              <a:srgbClr val="EAF2EF"/>
            </a:solidFill>
            <a:ln w="12700">
              <a:solidFill>
                <a:srgbClr val="EAF2EF"/>
              </a:solidFill>
              <a:prstDash val="solid"/>
            </a:ln>
          </p:spPr>
          <p:txBody>
            <a:bodyPr/>
            <a:lstStyle/>
            <a:p>
              <a:endParaRPr lang="en-GB" noProof="0" dirty="0"/>
            </a:p>
          </p:txBody>
        </p:sp>
        <p:sp>
          <p:nvSpPr>
            <p:cNvPr id="14" name="Text 6">
              <a:extLst>
                <a:ext uri="{FF2B5EF4-FFF2-40B4-BE49-F238E27FC236}">
                  <a16:creationId xmlns:a16="http://schemas.microsoft.com/office/drawing/2014/main" id="{98C705B2-5A66-4812-5F05-25845EA264EE}"/>
                </a:ext>
              </a:extLst>
            </p:cNvPr>
            <p:cNvSpPr/>
            <p:nvPr/>
          </p:nvSpPr>
          <p:spPr>
            <a:xfrm>
              <a:off x="6995160" y="4358640"/>
              <a:ext cx="4251960" cy="1960880"/>
            </a:xfrm>
            <a:prstGeom prst="rect">
              <a:avLst/>
            </a:prstGeom>
            <a:noFill/>
            <a:ln/>
          </p:spPr>
          <p:txBody>
            <a:bodyPr wrap="square" lIns="1016" tIns="1016" rIns="1016" bIns="1016" rtlCol="0" anchor="ctr">
              <a:normAutofit/>
            </a:bodyPr>
            <a:lstStyle/>
            <a:p>
              <a:r>
                <a:rPr lang="en-GB" sz="1550" b="1" noProof="0" dirty="0">
                  <a:solidFill>
                    <a:srgbClr val="143642"/>
                  </a:solidFill>
                  <a:latin typeface="Arial" pitchFamily="34" charset="0"/>
                  <a:ea typeface="Arial" pitchFamily="34" charset="-122"/>
                  <a:cs typeface="Arial" pitchFamily="34" charset="-120"/>
                </a:rPr>
                <a:t>Why this matters</a:t>
              </a:r>
            </a:p>
            <a:p>
              <a:endParaRPr lang="en-GB" sz="800" b="1" noProof="0" dirty="0">
                <a:solidFill>
                  <a:srgbClr val="143642"/>
                </a:solidFill>
                <a:latin typeface="Arial" pitchFamily="34" charset="0"/>
                <a:ea typeface="Arial" pitchFamily="34" charset="-122"/>
                <a:cs typeface="Arial" pitchFamily="34" charset="-120"/>
              </a:endParaRPr>
            </a:p>
            <a:p>
              <a:r>
                <a:rPr lang="en-US" sz="1550" noProof="0" dirty="0">
                  <a:solidFill>
                    <a:srgbClr val="143642"/>
                  </a:solidFill>
                  <a:latin typeface="Arial" pitchFamily="34" charset="0"/>
                  <a:ea typeface="Arial" pitchFamily="34" charset="-122"/>
                  <a:cs typeface="Arial" pitchFamily="34" charset="-120"/>
                </a:rPr>
                <a:t>This is an indication that childhood obesity is not just a problem with personal lifestyle. It is highly associated with deprivation, access, local environment and wider social conditions </a:t>
              </a:r>
              <a:r>
                <a:rPr lang="en-GB" sz="1550" noProof="0" dirty="0">
                  <a:solidFill>
                    <a:srgbClr val="143642"/>
                  </a:solidFill>
                  <a:latin typeface="Arial" pitchFamily="34" charset="0"/>
                  <a:ea typeface="Arial" pitchFamily="34" charset="-122"/>
                  <a:cs typeface="Arial" pitchFamily="34" charset="-120"/>
                </a:rPr>
                <a:t>(Marmot, 2020).</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Theory 1: Health Belief Model</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Text 3"/>
          <p:cNvSpPr/>
          <p:nvPr/>
        </p:nvSpPr>
        <p:spPr>
          <a:xfrm>
            <a:off x="749808" y="1143000"/>
            <a:ext cx="10561320" cy="411480"/>
          </a:xfrm>
          <a:prstGeom prst="rect">
            <a:avLst/>
          </a:prstGeom>
          <a:noFill/>
          <a:ln/>
        </p:spPr>
        <p:txBody>
          <a:bodyPr wrap="square" lIns="1016" tIns="1016" rIns="1016" bIns="1016" rtlCol="0" anchor="ctr">
            <a:normAutofit fontScale="92500" lnSpcReduction="20000"/>
          </a:bodyPr>
          <a:lstStyle/>
          <a:p>
            <a:pPr marL="0" indent="0" algn="l">
              <a:buNone/>
            </a:pPr>
            <a:r>
              <a:rPr lang="en-US" sz="1700" b="1" noProof="0" dirty="0">
                <a:solidFill>
                  <a:srgbClr val="143642"/>
                </a:solidFill>
                <a:latin typeface="Arial" pitchFamily="34" charset="0"/>
                <a:ea typeface="Arial" pitchFamily="34" charset="-122"/>
                <a:cs typeface="Arial" pitchFamily="34" charset="-120"/>
              </a:rPr>
              <a:t>The Health Belief Model provides an understanding of why people might or might not take preventive health measures </a:t>
            </a:r>
            <a:r>
              <a:rPr lang="en-GB" sz="1700" b="1" noProof="0" dirty="0">
                <a:solidFill>
                  <a:srgbClr val="143642"/>
                </a:solidFill>
                <a:latin typeface="Arial" pitchFamily="34" charset="0"/>
                <a:ea typeface="Arial" pitchFamily="34" charset="-122"/>
                <a:cs typeface="Arial" pitchFamily="34" charset="-120"/>
              </a:rPr>
              <a:t>(Rosenstock, 1974).</a:t>
            </a:r>
            <a:endParaRPr lang="en-GB" sz="1700" noProof="0" dirty="0"/>
          </a:p>
        </p:txBody>
      </p:sp>
      <p:grpSp>
        <p:nvGrpSpPr>
          <p:cNvPr id="26" name="Group 25">
            <a:extLst>
              <a:ext uri="{FF2B5EF4-FFF2-40B4-BE49-F238E27FC236}">
                <a16:creationId xmlns:a16="http://schemas.microsoft.com/office/drawing/2014/main" id="{0D637DE5-849C-FB34-634C-8F04F6027D32}"/>
              </a:ext>
            </a:extLst>
          </p:cNvPr>
          <p:cNvGrpSpPr/>
          <p:nvPr/>
        </p:nvGrpSpPr>
        <p:grpSpPr>
          <a:xfrm>
            <a:off x="777240" y="1920239"/>
            <a:ext cx="10652760" cy="3604798"/>
            <a:chOff x="777240" y="1920240"/>
            <a:chExt cx="10652760" cy="2633635"/>
          </a:xfrm>
        </p:grpSpPr>
        <p:sp>
          <p:nvSpPr>
            <p:cNvPr id="6" name="Shape 4"/>
            <p:cNvSpPr/>
            <p:nvPr/>
          </p:nvSpPr>
          <p:spPr>
            <a:xfrm>
              <a:off x="777240" y="1920240"/>
              <a:ext cx="3246120" cy="1051560"/>
            </a:xfrm>
            <a:prstGeom prst="roundRect">
              <a:avLst>
                <a:gd name="adj" fmla="val 6957"/>
              </a:avLst>
            </a:prstGeom>
            <a:solidFill>
              <a:srgbClr val="CFE8E3"/>
            </a:solidFill>
            <a:ln w="12700">
              <a:solidFill>
                <a:srgbClr val="FFFFFF"/>
              </a:solidFill>
              <a:prstDash val="solid"/>
            </a:ln>
          </p:spPr>
          <p:txBody>
            <a:bodyPr/>
            <a:lstStyle/>
            <a:p>
              <a:endParaRPr lang="en-GB" noProof="0" dirty="0"/>
            </a:p>
          </p:txBody>
        </p:sp>
        <p:sp>
          <p:nvSpPr>
            <p:cNvPr id="7" name="Text 5"/>
            <p:cNvSpPr/>
            <p:nvPr/>
          </p:nvSpPr>
          <p:spPr>
            <a:xfrm>
              <a:off x="905256" y="2039112"/>
              <a:ext cx="2971800" cy="256032"/>
            </a:xfrm>
            <a:prstGeom prst="rect">
              <a:avLst/>
            </a:prstGeom>
            <a:noFill/>
            <a:ln/>
          </p:spPr>
          <p:txBody>
            <a:bodyPr wrap="square" lIns="1016" tIns="1016" rIns="1016" bIns="1016" rtlCol="0" anchor="ctr">
              <a:normAutofit/>
            </a:bodyPr>
            <a:lstStyle/>
            <a:p>
              <a:pPr marL="0" indent="0" algn="l">
                <a:buNone/>
              </a:pPr>
              <a:r>
                <a:rPr lang="en-GB" sz="1550" b="1" noProof="0" dirty="0">
                  <a:solidFill>
                    <a:srgbClr val="EF6F6C"/>
                  </a:solidFill>
                  <a:latin typeface="Arial" pitchFamily="34" charset="0"/>
                  <a:ea typeface="Arial" pitchFamily="34" charset="-122"/>
                  <a:cs typeface="Arial" pitchFamily="34" charset="-120"/>
                </a:rPr>
                <a:t>Susceptibility</a:t>
              </a:r>
              <a:endParaRPr lang="en-GB" sz="1550" noProof="0" dirty="0"/>
            </a:p>
          </p:txBody>
        </p:sp>
        <p:sp>
          <p:nvSpPr>
            <p:cNvPr id="8" name="Text 6"/>
            <p:cNvSpPr/>
            <p:nvPr/>
          </p:nvSpPr>
          <p:spPr>
            <a:xfrm>
              <a:off x="905256" y="2331720"/>
              <a:ext cx="2971800" cy="502920"/>
            </a:xfrm>
            <a:prstGeom prst="rect">
              <a:avLst/>
            </a:prstGeom>
            <a:noFill/>
            <a:ln/>
          </p:spPr>
          <p:txBody>
            <a:bodyPr wrap="square" lIns="1016" tIns="1016" rIns="1016" bIns="1016" rtlCol="0" anchor="ctr">
              <a:normAutofit lnSpcReduction="10000"/>
            </a:bodyPr>
            <a:lstStyle/>
            <a:p>
              <a:pPr marL="0" indent="0" algn="l">
                <a:buNone/>
              </a:pPr>
              <a:r>
                <a:rPr lang="en-US" sz="1250" noProof="0" dirty="0">
                  <a:solidFill>
                    <a:srgbClr val="1E1E1E"/>
                  </a:solidFill>
                  <a:latin typeface="Arial" pitchFamily="34" charset="0"/>
                  <a:ea typeface="Arial" pitchFamily="34" charset="-122"/>
                  <a:cs typeface="Arial" pitchFamily="34" charset="-120"/>
                </a:rPr>
                <a:t>Parents may not be aware that their child is at risk for developing health issues associated with obesity </a:t>
              </a:r>
              <a:r>
                <a:rPr lang="en-GB" sz="1250" noProof="0" dirty="0">
                  <a:solidFill>
                    <a:srgbClr val="1E1E1E"/>
                  </a:solidFill>
                  <a:latin typeface="Arial" pitchFamily="34" charset="0"/>
                  <a:ea typeface="Arial" pitchFamily="34" charset="-122"/>
                  <a:cs typeface="Arial" pitchFamily="34" charset="-120"/>
                </a:rPr>
                <a:t>(Rosenstock, 1974)</a:t>
              </a:r>
              <a:endParaRPr lang="en-GB" sz="1250" noProof="0" dirty="0"/>
            </a:p>
          </p:txBody>
        </p:sp>
        <p:sp>
          <p:nvSpPr>
            <p:cNvPr id="9" name="Shape 7"/>
            <p:cNvSpPr/>
            <p:nvPr/>
          </p:nvSpPr>
          <p:spPr>
            <a:xfrm>
              <a:off x="4480560" y="1920240"/>
              <a:ext cx="3246120" cy="1124875"/>
            </a:xfrm>
            <a:prstGeom prst="roundRect">
              <a:avLst>
                <a:gd name="adj" fmla="val 6957"/>
              </a:avLst>
            </a:prstGeom>
            <a:solidFill>
              <a:srgbClr val="CFE8E3"/>
            </a:solidFill>
            <a:ln w="12700">
              <a:solidFill>
                <a:srgbClr val="FFFFFF"/>
              </a:solidFill>
              <a:prstDash val="solid"/>
            </a:ln>
          </p:spPr>
          <p:txBody>
            <a:bodyPr/>
            <a:lstStyle/>
            <a:p>
              <a:endParaRPr lang="en-GB" noProof="0" dirty="0"/>
            </a:p>
          </p:txBody>
        </p:sp>
        <p:sp>
          <p:nvSpPr>
            <p:cNvPr id="10" name="Text 8"/>
            <p:cNvSpPr/>
            <p:nvPr/>
          </p:nvSpPr>
          <p:spPr>
            <a:xfrm>
              <a:off x="4608576" y="2039112"/>
              <a:ext cx="2971800" cy="256032"/>
            </a:xfrm>
            <a:prstGeom prst="rect">
              <a:avLst/>
            </a:prstGeom>
            <a:noFill/>
            <a:ln/>
          </p:spPr>
          <p:txBody>
            <a:bodyPr wrap="square" lIns="1016" tIns="1016" rIns="1016" bIns="1016" rtlCol="0" anchor="ctr">
              <a:normAutofit/>
            </a:bodyPr>
            <a:lstStyle/>
            <a:p>
              <a:pPr marL="0" indent="0" algn="l">
                <a:buNone/>
              </a:pPr>
              <a:r>
                <a:rPr lang="en-GB" sz="1550" b="1" noProof="0" dirty="0">
                  <a:solidFill>
                    <a:srgbClr val="EF6F6C"/>
                  </a:solidFill>
                  <a:latin typeface="Arial" pitchFamily="34" charset="0"/>
                  <a:ea typeface="Arial" pitchFamily="34" charset="-122"/>
                  <a:cs typeface="Arial" pitchFamily="34" charset="-120"/>
                </a:rPr>
                <a:t>Severity</a:t>
              </a:r>
              <a:endParaRPr lang="en-GB" sz="1550" noProof="0" dirty="0"/>
            </a:p>
          </p:txBody>
        </p:sp>
        <p:sp>
          <p:nvSpPr>
            <p:cNvPr id="11" name="Text 9"/>
            <p:cNvSpPr/>
            <p:nvPr/>
          </p:nvSpPr>
          <p:spPr>
            <a:xfrm>
              <a:off x="4608576" y="2331720"/>
              <a:ext cx="2971800" cy="640079"/>
            </a:xfrm>
            <a:prstGeom prst="rect">
              <a:avLst/>
            </a:prstGeom>
            <a:noFill/>
            <a:ln/>
          </p:spPr>
          <p:txBody>
            <a:bodyPr wrap="square" lIns="1016" tIns="1016" rIns="1016" bIns="1016" rtlCol="0" anchor="ctr">
              <a:normAutofit fontScale="92500" lnSpcReduction="10000"/>
            </a:bodyPr>
            <a:lstStyle/>
            <a:p>
              <a:pPr marL="0" indent="0" algn="l">
                <a:buNone/>
              </a:pPr>
              <a:r>
                <a:rPr lang="en-US" sz="1250" noProof="0" dirty="0">
                  <a:solidFill>
                    <a:srgbClr val="1E1E1E"/>
                  </a:solidFill>
                  <a:latin typeface="Arial" pitchFamily="34" charset="0"/>
                  <a:ea typeface="Arial" pitchFamily="34" charset="-122"/>
                  <a:cs typeface="Arial" pitchFamily="34" charset="-120"/>
                </a:rPr>
                <a:t>How long-term, serious health issues, caused by childhood obesity, such as diabetes and cardiovascular disease risks, can </a:t>
              </a:r>
              <a:r>
                <a:rPr lang="en-US" sz="1250" dirty="0">
                  <a:solidFill>
                    <a:srgbClr val="1E1E1E"/>
                  </a:solidFill>
                  <a:latin typeface="Arial" pitchFamily="34" charset="0"/>
                  <a:ea typeface="Arial" pitchFamily="34" charset="-122"/>
                  <a:cs typeface="Arial" pitchFamily="34" charset="-120"/>
                </a:rPr>
                <a:t>a</a:t>
              </a:r>
              <a:r>
                <a:rPr lang="en-US" sz="1250" noProof="0" dirty="0" err="1">
                  <a:solidFill>
                    <a:srgbClr val="1E1E1E"/>
                  </a:solidFill>
                  <a:latin typeface="Arial" pitchFamily="34" charset="0"/>
                  <a:ea typeface="Arial" pitchFamily="34" charset="-122"/>
                  <a:cs typeface="Arial" pitchFamily="34" charset="-120"/>
                </a:rPr>
                <a:t>ffect</a:t>
              </a:r>
              <a:r>
                <a:rPr lang="en-US" sz="1250" noProof="0" dirty="0">
                  <a:solidFill>
                    <a:srgbClr val="1E1E1E"/>
                  </a:solidFill>
                  <a:latin typeface="Arial" pitchFamily="34" charset="0"/>
                  <a:ea typeface="Arial" pitchFamily="34" charset="-122"/>
                  <a:cs typeface="Arial" pitchFamily="34" charset="-120"/>
                </a:rPr>
                <a:t> the family may not be fully known to families </a:t>
              </a:r>
              <a:r>
                <a:rPr lang="en-GB" sz="1250" noProof="0" dirty="0">
                  <a:solidFill>
                    <a:srgbClr val="1E1E1E"/>
                  </a:solidFill>
                  <a:latin typeface="Arial" pitchFamily="34" charset="0"/>
                  <a:ea typeface="Arial" pitchFamily="34" charset="-122"/>
                  <a:cs typeface="Arial" pitchFamily="34" charset="-120"/>
                </a:rPr>
                <a:t>(WHO, 2025)</a:t>
              </a:r>
              <a:endParaRPr lang="en-GB" sz="1250" noProof="0" dirty="0"/>
            </a:p>
          </p:txBody>
        </p:sp>
        <p:sp>
          <p:nvSpPr>
            <p:cNvPr id="12" name="Shape 10"/>
            <p:cNvSpPr/>
            <p:nvPr/>
          </p:nvSpPr>
          <p:spPr>
            <a:xfrm>
              <a:off x="8183880" y="1920240"/>
              <a:ext cx="3246120" cy="1124875"/>
            </a:xfrm>
            <a:prstGeom prst="roundRect">
              <a:avLst>
                <a:gd name="adj" fmla="val 6957"/>
              </a:avLst>
            </a:prstGeom>
            <a:solidFill>
              <a:srgbClr val="CFE8E3"/>
            </a:solidFill>
            <a:ln w="12700">
              <a:solidFill>
                <a:srgbClr val="FFFFFF"/>
              </a:solidFill>
              <a:prstDash val="solid"/>
            </a:ln>
          </p:spPr>
          <p:txBody>
            <a:bodyPr/>
            <a:lstStyle/>
            <a:p>
              <a:endParaRPr lang="en-GB" noProof="0" dirty="0"/>
            </a:p>
          </p:txBody>
        </p:sp>
        <p:sp>
          <p:nvSpPr>
            <p:cNvPr id="13" name="Text 11"/>
            <p:cNvSpPr/>
            <p:nvPr/>
          </p:nvSpPr>
          <p:spPr>
            <a:xfrm>
              <a:off x="8311896" y="2039112"/>
              <a:ext cx="2971800" cy="256032"/>
            </a:xfrm>
            <a:prstGeom prst="rect">
              <a:avLst/>
            </a:prstGeom>
            <a:noFill/>
            <a:ln/>
          </p:spPr>
          <p:txBody>
            <a:bodyPr wrap="square" lIns="1016" tIns="1016" rIns="1016" bIns="1016" rtlCol="0" anchor="ctr">
              <a:normAutofit/>
            </a:bodyPr>
            <a:lstStyle/>
            <a:p>
              <a:pPr marL="0" indent="0" algn="l">
                <a:buNone/>
              </a:pPr>
              <a:r>
                <a:rPr lang="en-GB" sz="1550" b="1" noProof="0" dirty="0">
                  <a:solidFill>
                    <a:srgbClr val="EF6F6C"/>
                  </a:solidFill>
                  <a:latin typeface="Arial" pitchFamily="34" charset="0"/>
                  <a:ea typeface="Arial" pitchFamily="34" charset="-122"/>
                  <a:cs typeface="Arial" pitchFamily="34" charset="-120"/>
                </a:rPr>
                <a:t>Benefits</a:t>
              </a:r>
              <a:endParaRPr lang="en-GB" sz="1550" noProof="0" dirty="0"/>
            </a:p>
          </p:txBody>
        </p:sp>
        <p:sp>
          <p:nvSpPr>
            <p:cNvPr id="14" name="Text 12"/>
            <p:cNvSpPr/>
            <p:nvPr/>
          </p:nvSpPr>
          <p:spPr>
            <a:xfrm>
              <a:off x="8311896" y="2331720"/>
              <a:ext cx="2971800" cy="658799"/>
            </a:xfrm>
            <a:prstGeom prst="rect">
              <a:avLst/>
            </a:prstGeom>
            <a:noFill/>
            <a:ln/>
          </p:spPr>
          <p:txBody>
            <a:bodyPr wrap="square" lIns="1016" tIns="1016" rIns="1016" bIns="1016" rtlCol="0" anchor="ctr">
              <a:normAutofit fontScale="92500" lnSpcReduction="10000"/>
            </a:bodyPr>
            <a:lstStyle/>
            <a:p>
              <a:pPr marL="0" indent="0" algn="l">
                <a:buNone/>
              </a:pPr>
              <a:r>
                <a:rPr lang="en-US" sz="1250" noProof="0" dirty="0">
                  <a:solidFill>
                    <a:srgbClr val="1E1E1E"/>
                  </a:solidFill>
                  <a:latin typeface="Arial" pitchFamily="34" charset="0"/>
                  <a:ea typeface="Arial" pitchFamily="34" charset="-122"/>
                  <a:cs typeface="Arial" pitchFamily="34" charset="-120"/>
                </a:rPr>
                <a:t>If families think that they will improve health and wellbeing through a change to their diet or activity, then they are more likely to change their diet or activity </a:t>
              </a:r>
              <a:r>
                <a:rPr lang="en-GB" sz="1250" noProof="0" dirty="0">
                  <a:solidFill>
                    <a:srgbClr val="1E1E1E"/>
                  </a:solidFill>
                  <a:latin typeface="Arial" pitchFamily="34" charset="0"/>
                  <a:ea typeface="Arial" pitchFamily="34" charset="-122"/>
                  <a:cs typeface="Arial" pitchFamily="34" charset="-120"/>
                </a:rPr>
                <a:t>(Janz and Becker, 1984)</a:t>
              </a:r>
              <a:endParaRPr lang="en-GB" sz="1250" noProof="0" dirty="0"/>
            </a:p>
          </p:txBody>
        </p:sp>
        <p:sp>
          <p:nvSpPr>
            <p:cNvPr id="15" name="Shape 13"/>
            <p:cNvSpPr/>
            <p:nvPr/>
          </p:nvSpPr>
          <p:spPr>
            <a:xfrm>
              <a:off x="777240" y="3429000"/>
              <a:ext cx="3246120" cy="1051560"/>
            </a:xfrm>
            <a:prstGeom prst="roundRect">
              <a:avLst>
                <a:gd name="adj" fmla="val 6957"/>
              </a:avLst>
            </a:prstGeom>
            <a:solidFill>
              <a:srgbClr val="EAF2EF"/>
            </a:solidFill>
            <a:ln w="12700">
              <a:solidFill>
                <a:srgbClr val="FFFFFF"/>
              </a:solidFill>
              <a:prstDash val="solid"/>
            </a:ln>
          </p:spPr>
          <p:txBody>
            <a:bodyPr/>
            <a:lstStyle/>
            <a:p>
              <a:endParaRPr lang="en-GB" noProof="0" dirty="0"/>
            </a:p>
          </p:txBody>
        </p:sp>
        <p:sp>
          <p:nvSpPr>
            <p:cNvPr id="16" name="Text 14"/>
            <p:cNvSpPr/>
            <p:nvPr/>
          </p:nvSpPr>
          <p:spPr>
            <a:xfrm>
              <a:off x="905256" y="3547872"/>
              <a:ext cx="2971800" cy="256032"/>
            </a:xfrm>
            <a:prstGeom prst="rect">
              <a:avLst/>
            </a:prstGeom>
            <a:noFill/>
            <a:ln/>
          </p:spPr>
          <p:txBody>
            <a:bodyPr wrap="square" lIns="1016" tIns="1016" rIns="1016" bIns="1016" rtlCol="0" anchor="ctr">
              <a:normAutofit/>
            </a:bodyPr>
            <a:lstStyle/>
            <a:p>
              <a:pPr marL="0" indent="0" algn="l">
                <a:buNone/>
              </a:pPr>
              <a:r>
                <a:rPr lang="en-GB" sz="1550" b="1" noProof="0" dirty="0">
                  <a:solidFill>
                    <a:srgbClr val="EF6F6C"/>
                  </a:solidFill>
                  <a:latin typeface="Arial" pitchFamily="34" charset="0"/>
                  <a:ea typeface="Arial" pitchFamily="34" charset="-122"/>
                  <a:cs typeface="Arial" pitchFamily="34" charset="-120"/>
                </a:rPr>
                <a:t>Barriers</a:t>
              </a:r>
              <a:endParaRPr lang="en-GB" sz="1550" noProof="0" dirty="0"/>
            </a:p>
          </p:txBody>
        </p:sp>
        <p:sp>
          <p:nvSpPr>
            <p:cNvPr id="17" name="Text 15"/>
            <p:cNvSpPr/>
            <p:nvPr/>
          </p:nvSpPr>
          <p:spPr>
            <a:xfrm>
              <a:off x="905256" y="3840480"/>
              <a:ext cx="2971800" cy="502920"/>
            </a:xfrm>
            <a:prstGeom prst="rect">
              <a:avLst/>
            </a:prstGeom>
            <a:noFill/>
            <a:ln/>
          </p:spPr>
          <p:txBody>
            <a:bodyPr wrap="square" lIns="1016" tIns="1016" rIns="1016" bIns="1016" rtlCol="0" anchor="ctr">
              <a:normAutofit lnSpcReduction="10000"/>
            </a:bodyPr>
            <a:lstStyle/>
            <a:p>
              <a:pPr marL="0" indent="0" algn="l">
                <a:buNone/>
              </a:pPr>
              <a:r>
                <a:rPr lang="en-US" sz="1250" noProof="0" dirty="0">
                  <a:solidFill>
                    <a:srgbClr val="1E1E1E"/>
                  </a:solidFill>
                  <a:latin typeface="Arial" pitchFamily="34" charset="0"/>
                  <a:ea typeface="Arial" pitchFamily="34" charset="-122"/>
                  <a:cs typeface="Arial" pitchFamily="34" charset="-120"/>
                </a:rPr>
                <a:t>Lack of outdoor safety and confidence, lack of time and cost of healthy foods can be barriers to behavior change </a:t>
              </a:r>
              <a:r>
                <a:rPr lang="en-GB" sz="1250" noProof="0" dirty="0">
                  <a:solidFill>
                    <a:srgbClr val="1E1E1E"/>
                  </a:solidFill>
                  <a:latin typeface="Arial" pitchFamily="34" charset="0"/>
                  <a:ea typeface="Arial" pitchFamily="34" charset="-122"/>
                  <a:cs typeface="Arial" pitchFamily="34" charset="-120"/>
                </a:rPr>
                <a:t>(Marmot, 2020)</a:t>
              </a:r>
              <a:endParaRPr lang="en-GB" sz="1250" noProof="0" dirty="0"/>
            </a:p>
          </p:txBody>
        </p:sp>
        <p:sp>
          <p:nvSpPr>
            <p:cNvPr id="18" name="Shape 16"/>
            <p:cNvSpPr/>
            <p:nvPr/>
          </p:nvSpPr>
          <p:spPr>
            <a:xfrm>
              <a:off x="4480560" y="3429000"/>
              <a:ext cx="3246120" cy="1124875"/>
            </a:xfrm>
            <a:prstGeom prst="roundRect">
              <a:avLst>
                <a:gd name="adj" fmla="val 6957"/>
              </a:avLst>
            </a:prstGeom>
            <a:solidFill>
              <a:srgbClr val="EAF2EF"/>
            </a:solidFill>
            <a:ln w="12700">
              <a:solidFill>
                <a:srgbClr val="FFFFFF"/>
              </a:solidFill>
              <a:prstDash val="solid"/>
            </a:ln>
          </p:spPr>
          <p:txBody>
            <a:bodyPr/>
            <a:lstStyle/>
            <a:p>
              <a:endParaRPr lang="en-GB" noProof="0" dirty="0"/>
            </a:p>
          </p:txBody>
        </p:sp>
        <p:sp>
          <p:nvSpPr>
            <p:cNvPr id="19" name="Text 17"/>
            <p:cNvSpPr/>
            <p:nvPr/>
          </p:nvSpPr>
          <p:spPr>
            <a:xfrm>
              <a:off x="4608576" y="3547872"/>
              <a:ext cx="2971800" cy="256032"/>
            </a:xfrm>
            <a:prstGeom prst="rect">
              <a:avLst/>
            </a:prstGeom>
            <a:noFill/>
            <a:ln/>
          </p:spPr>
          <p:txBody>
            <a:bodyPr wrap="square" lIns="1016" tIns="1016" rIns="1016" bIns="1016" rtlCol="0" anchor="ctr">
              <a:normAutofit/>
            </a:bodyPr>
            <a:lstStyle/>
            <a:p>
              <a:pPr marL="0" indent="0" algn="l">
                <a:buNone/>
              </a:pPr>
              <a:r>
                <a:rPr lang="en-GB" sz="1550" b="1" noProof="0" dirty="0">
                  <a:solidFill>
                    <a:srgbClr val="EF6F6C"/>
                  </a:solidFill>
                  <a:latin typeface="Arial" pitchFamily="34" charset="0"/>
                  <a:ea typeface="Arial" pitchFamily="34" charset="-122"/>
                  <a:cs typeface="Arial" pitchFamily="34" charset="-120"/>
                </a:rPr>
                <a:t>Cues to action</a:t>
              </a:r>
              <a:endParaRPr lang="en-GB" sz="1550" noProof="0" dirty="0"/>
            </a:p>
          </p:txBody>
        </p:sp>
        <p:sp>
          <p:nvSpPr>
            <p:cNvPr id="20" name="Text 18"/>
            <p:cNvSpPr/>
            <p:nvPr/>
          </p:nvSpPr>
          <p:spPr>
            <a:xfrm>
              <a:off x="4608576" y="3840480"/>
              <a:ext cx="2971800" cy="640080"/>
            </a:xfrm>
            <a:prstGeom prst="rect">
              <a:avLst/>
            </a:prstGeom>
            <a:noFill/>
            <a:ln/>
          </p:spPr>
          <p:txBody>
            <a:bodyPr wrap="square" lIns="1016" tIns="1016" rIns="1016" bIns="1016" rtlCol="0" anchor="ctr">
              <a:normAutofit/>
            </a:bodyPr>
            <a:lstStyle/>
            <a:p>
              <a:pPr marL="0" indent="0" algn="l">
                <a:buNone/>
              </a:pPr>
              <a:r>
                <a:rPr lang="en-US" sz="1250" noProof="0" dirty="0">
                  <a:solidFill>
                    <a:srgbClr val="1E1E1E"/>
                  </a:solidFill>
                  <a:latin typeface="Arial" pitchFamily="34" charset="0"/>
                  <a:ea typeface="Arial" pitchFamily="34" charset="-122"/>
                  <a:cs typeface="Arial" pitchFamily="34" charset="-120"/>
                </a:rPr>
                <a:t>Reminders from the school, GP, public health campaigns and feedback letters from NCMP can encourage families to take action </a:t>
              </a:r>
              <a:r>
                <a:rPr lang="en-GB" sz="1250" noProof="0" dirty="0">
                  <a:solidFill>
                    <a:srgbClr val="1E1E1E"/>
                  </a:solidFill>
                  <a:latin typeface="Arial" pitchFamily="34" charset="0"/>
                  <a:ea typeface="Arial" pitchFamily="34" charset="-122"/>
                  <a:cs typeface="Arial" pitchFamily="34" charset="-120"/>
                </a:rPr>
                <a:t>(NHS, 2024)</a:t>
              </a:r>
              <a:endParaRPr lang="en-GB" sz="1250" noProof="0" dirty="0"/>
            </a:p>
          </p:txBody>
        </p:sp>
        <p:sp>
          <p:nvSpPr>
            <p:cNvPr id="21" name="Shape 19"/>
            <p:cNvSpPr/>
            <p:nvPr/>
          </p:nvSpPr>
          <p:spPr>
            <a:xfrm>
              <a:off x="8183880" y="3429000"/>
              <a:ext cx="3246120" cy="1124875"/>
            </a:xfrm>
            <a:prstGeom prst="roundRect">
              <a:avLst>
                <a:gd name="adj" fmla="val 6957"/>
              </a:avLst>
            </a:prstGeom>
            <a:solidFill>
              <a:srgbClr val="EAF2EF"/>
            </a:solidFill>
            <a:ln w="12700">
              <a:solidFill>
                <a:srgbClr val="FFFFFF"/>
              </a:solidFill>
              <a:prstDash val="solid"/>
            </a:ln>
          </p:spPr>
          <p:txBody>
            <a:bodyPr/>
            <a:lstStyle/>
            <a:p>
              <a:endParaRPr lang="en-GB" noProof="0" dirty="0"/>
            </a:p>
          </p:txBody>
        </p:sp>
        <p:sp>
          <p:nvSpPr>
            <p:cNvPr id="22" name="Text 20"/>
            <p:cNvSpPr/>
            <p:nvPr/>
          </p:nvSpPr>
          <p:spPr>
            <a:xfrm>
              <a:off x="8311896" y="3547872"/>
              <a:ext cx="2971800" cy="256032"/>
            </a:xfrm>
            <a:prstGeom prst="rect">
              <a:avLst/>
            </a:prstGeom>
            <a:noFill/>
            <a:ln/>
          </p:spPr>
          <p:txBody>
            <a:bodyPr wrap="square" lIns="1016" tIns="1016" rIns="1016" bIns="1016" rtlCol="0" anchor="ctr">
              <a:normAutofit/>
            </a:bodyPr>
            <a:lstStyle/>
            <a:p>
              <a:pPr marL="0" indent="0" algn="l">
                <a:buNone/>
              </a:pPr>
              <a:r>
                <a:rPr lang="en-GB" sz="1550" b="1" noProof="0" dirty="0">
                  <a:solidFill>
                    <a:srgbClr val="EF6F6C"/>
                  </a:solidFill>
                  <a:latin typeface="Arial" pitchFamily="34" charset="0"/>
                  <a:ea typeface="Arial" pitchFamily="34" charset="-122"/>
                  <a:cs typeface="Arial" pitchFamily="34" charset="-120"/>
                </a:rPr>
                <a:t>Self-efficacy</a:t>
              </a:r>
              <a:endParaRPr lang="en-GB" sz="1550" noProof="0" dirty="0"/>
            </a:p>
          </p:txBody>
        </p:sp>
        <p:sp>
          <p:nvSpPr>
            <p:cNvPr id="23" name="Text 21"/>
            <p:cNvSpPr/>
            <p:nvPr/>
          </p:nvSpPr>
          <p:spPr>
            <a:xfrm>
              <a:off x="8311896" y="3840480"/>
              <a:ext cx="2971800" cy="640080"/>
            </a:xfrm>
            <a:prstGeom prst="rect">
              <a:avLst/>
            </a:prstGeom>
            <a:noFill/>
            <a:ln/>
          </p:spPr>
          <p:txBody>
            <a:bodyPr wrap="square" lIns="1016" tIns="1016" rIns="1016" bIns="1016" rtlCol="0" anchor="ctr">
              <a:normAutofit/>
            </a:bodyPr>
            <a:lstStyle/>
            <a:p>
              <a:pPr marL="0" indent="0" algn="l">
                <a:buNone/>
              </a:pPr>
              <a:r>
                <a:rPr lang="en-US" sz="1250" noProof="0" dirty="0">
                  <a:solidFill>
                    <a:srgbClr val="1E1E1E"/>
                  </a:solidFill>
                  <a:latin typeface="Arial" pitchFamily="34" charset="0"/>
                  <a:ea typeface="Arial" pitchFamily="34" charset="-122"/>
                  <a:cs typeface="Arial" pitchFamily="34" charset="-120"/>
                </a:rPr>
                <a:t>Families must have some level of confidence and practical assistance to make realistic adjustments </a:t>
              </a:r>
              <a:r>
                <a:rPr lang="en-GB" sz="1250" noProof="0" dirty="0">
                  <a:solidFill>
                    <a:srgbClr val="1E1E1E"/>
                  </a:solidFill>
                  <a:latin typeface="Arial" pitchFamily="34" charset="0"/>
                  <a:ea typeface="Arial" pitchFamily="34" charset="-122"/>
                  <a:cs typeface="Arial" pitchFamily="34" charset="-120"/>
                </a:rPr>
                <a:t>(Janz and Becker, 1984)</a:t>
              </a:r>
              <a:endParaRPr lang="en-GB" sz="1250" noProof="0" dirty="0"/>
            </a:p>
          </p:txBody>
        </p:sp>
      </p:gr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8</a:t>
            </a:fld>
            <a:endParaRPr lang="en-GB" noProof="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Theory 2: Social Determinants of Childhood Obesity</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731520" y="1234439"/>
            <a:ext cx="3017520" cy="4636003"/>
          </a:xfrm>
          <a:prstGeom prst="roundRect">
            <a:avLst>
              <a:gd name="adj" fmla="val 2424"/>
            </a:avLst>
          </a:prstGeom>
          <a:solidFill>
            <a:srgbClr val="CFE8E3"/>
          </a:solidFill>
          <a:ln w="12700">
            <a:solidFill>
              <a:srgbClr val="CFE8E3"/>
            </a:solidFill>
            <a:prstDash val="solid"/>
          </a:ln>
        </p:spPr>
        <p:txBody>
          <a:bodyPr/>
          <a:lstStyle/>
          <a:p>
            <a:endParaRPr lang="en-GB" noProof="0" dirty="0"/>
          </a:p>
        </p:txBody>
      </p:sp>
      <p:sp>
        <p:nvSpPr>
          <p:cNvPr id="6" name="Text 4"/>
          <p:cNvSpPr/>
          <p:nvPr/>
        </p:nvSpPr>
        <p:spPr>
          <a:xfrm>
            <a:off x="960120" y="1508760"/>
            <a:ext cx="2606040" cy="365760"/>
          </a:xfrm>
          <a:prstGeom prst="rect">
            <a:avLst/>
          </a:prstGeom>
          <a:noFill/>
          <a:ln/>
        </p:spPr>
        <p:txBody>
          <a:bodyPr wrap="square" lIns="1016" tIns="1016" rIns="1016" bIns="1016" rtlCol="0" anchor="ctr">
            <a:normAutofit fontScale="77500" lnSpcReduction="20000"/>
          </a:bodyPr>
          <a:lstStyle/>
          <a:p>
            <a:pPr marL="0" indent="0" algn="l">
              <a:buNone/>
            </a:pPr>
            <a:r>
              <a:rPr lang="en-GB" sz="1800" b="1" noProof="0" dirty="0">
                <a:solidFill>
                  <a:srgbClr val="143642"/>
                </a:solidFill>
                <a:latin typeface="Arial" pitchFamily="34" charset="0"/>
                <a:ea typeface="Arial" pitchFamily="34" charset="-122"/>
                <a:cs typeface="Arial" pitchFamily="34" charset="-120"/>
              </a:rPr>
              <a:t>Social determinants approach</a:t>
            </a:r>
            <a:endParaRPr lang="en-GB" sz="1800" noProof="0" dirty="0"/>
          </a:p>
        </p:txBody>
      </p:sp>
      <p:sp>
        <p:nvSpPr>
          <p:cNvPr id="7" name="Text 5"/>
          <p:cNvSpPr/>
          <p:nvPr/>
        </p:nvSpPr>
        <p:spPr>
          <a:xfrm>
            <a:off x="960120" y="2121407"/>
            <a:ext cx="2560320" cy="1380746"/>
          </a:xfrm>
          <a:prstGeom prst="rect">
            <a:avLst/>
          </a:prstGeom>
          <a:noFill/>
          <a:ln/>
        </p:spPr>
        <p:txBody>
          <a:bodyPr wrap="square" lIns="1016" tIns="1016" rIns="1016" bIns="1016" rtlCol="0" anchor="ctr">
            <a:normAutofit lnSpcReduction="10000"/>
          </a:bodyPr>
          <a:lstStyle/>
          <a:p>
            <a:pPr marL="0" indent="0" algn="l">
              <a:buNone/>
            </a:pPr>
            <a:r>
              <a:rPr lang="en-US" sz="1600" noProof="0" dirty="0">
                <a:solidFill>
                  <a:srgbClr val="1E1E1E"/>
                </a:solidFill>
                <a:latin typeface="Arial" pitchFamily="34" charset="0"/>
                <a:ea typeface="Arial" pitchFamily="34" charset="-122"/>
                <a:cs typeface="Arial" pitchFamily="34" charset="-120"/>
              </a:rPr>
              <a:t>Social, economic and environmental factors are important as well as choices made by individuals in shaping outcomes of health </a:t>
            </a:r>
            <a:r>
              <a:rPr lang="en-GB" sz="1600" noProof="0" dirty="0">
                <a:solidFill>
                  <a:srgbClr val="1E1E1E"/>
                </a:solidFill>
                <a:latin typeface="Arial" pitchFamily="34" charset="0"/>
                <a:ea typeface="Arial" pitchFamily="34" charset="-122"/>
                <a:cs typeface="Arial" pitchFamily="34" charset="-120"/>
              </a:rPr>
              <a:t>(Marmot, 2020).</a:t>
            </a:r>
            <a:endParaRPr lang="en-GB" sz="1600" noProof="0" dirty="0"/>
          </a:p>
        </p:txBody>
      </p:sp>
      <p:sp>
        <p:nvSpPr>
          <p:cNvPr id="8" name="Text 6"/>
          <p:cNvSpPr/>
          <p:nvPr/>
        </p:nvSpPr>
        <p:spPr>
          <a:xfrm>
            <a:off x="960120" y="3776469"/>
            <a:ext cx="2560320" cy="1847091"/>
          </a:xfrm>
          <a:prstGeom prst="rect">
            <a:avLst/>
          </a:prstGeom>
          <a:noFill/>
          <a:ln/>
        </p:spPr>
        <p:txBody>
          <a:bodyPr wrap="square" lIns="1016" tIns="1016" rIns="1016" bIns="1016" rtlCol="0" anchor="ctr">
            <a:normAutofit fontScale="92500" lnSpcReduction="10000"/>
          </a:bodyPr>
          <a:lstStyle/>
          <a:p>
            <a:pPr marL="0" indent="0" algn="l">
              <a:buNone/>
            </a:pPr>
            <a:r>
              <a:rPr lang="en-US" sz="1500" b="1" noProof="0" dirty="0">
                <a:solidFill>
                  <a:srgbClr val="143642"/>
                </a:solidFill>
                <a:latin typeface="Arial" pitchFamily="34" charset="0"/>
                <a:ea typeface="Arial" pitchFamily="34" charset="-122"/>
                <a:cs typeface="Arial" pitchFamily="34" charset="-120"/>
              </a:rPr>
              <a:t>A social determinants approach provides some explanation for the fact that obesity tends to be more prevalent in deprived regions and why the prevention of obesity should involve equity and access</a:t>
            </a:r>
            <a:r>
              <a:rPr lang="en-GB" sz="1500" b="1" noProof="0" dirty="0">
                <a:solidFill>
                  <a:srgbClr val="143642"/>
                </a:solidFill>
                <a:latin typeface="Arial" pitchFamily="34" charset="0"/>
                <a:ea typeface="Arial" pitchFamily="34" charset="-122"/>
                <a:cs typeface="Arial" pitchFamily="34" charset="-120"/>
              </a:rPr>
              <a:t>(GOV.UK, 2024b; Marmot, 2020).</a:t>
            </a:r>
            <a:endParaRPr lang="en-GB" sz="1500" noProof="0" dirty="0"/>
          </a:p>
        </p:txBody>
      </p:sp>
      <p:sp>
        <p:nvSpPr>
          <p:cNvPr id="9" name="Text 7"/>
          <p:cNvSpPr/>
          <p:nvPr/>
        </p:nvSpPr>
        <p:spPr>
          <a:xfrm>
            <a:off x="4297680" y="1234439"/>
            <a:ext cx="7040880" cy="3719575"/>
          </a:xfrm>
          <a:prstGeom prst="rect">
            <a:avLst/>
          </a:prstGeom>
          <a:noFill/>
          <a:ln/>
        </p:spPr>
        <p:txBody>
          <a:bodyPr wrap="square" lIns="635" tIns="635" rIns="635" bIns="635" rtlCol="0" anchor="ctr">
            <a:normAutofit fontScale="92500" lnSpcReduction="10000"/>
          </a:bodyPr>
          <a:lstStyle/>
          <a:p>
            <a:pPr>
              <a:lnSpc>
                <a:spcPct val="150000"/>
              </a:lnSpc>
              <a:buSzPct val="100000"/>
            </a:pPr>
            <a:r>
              <a:rPr lang="en-US" sz="1600" noProof="0" dirty="0"/>
              <a:t>How this will relate to childhood obesity</a:t>
            </a:r>
          </a:p>
          <a:p>
            <a:pPr>
              <a:lnSpc>
                <a:spcPct val="150000"/>
              </a:lnSpc>
              <a:buSzPct val="100000"/>
            </a:pPr>
            <a:endParaRPr lang="en-US" sz="1600" noProof="0" dirty="0"/>
          </a:p>
          <a:p>
            <a:pPr marL="285750" indent="-285750">
              <a:lnSpc>
                <a:spcPct val="150000"/>
              </a:lnSpc>
              <a:buSzPct val="100000"/>
              <a:buFont typeface="Arial" panose="020B0604020202020204" pitchFamily="34" charset="0"/>
              <a:buChar char="•"/>
            </a:pPr>
            <a:r>
              <a:rPr lang="en-US" sz="1600" noProof="0" dirty="0"/>
              <a:t>Being low income often hinders access to good food (Marmot, 2020).</a:t>
            </a:r>
          </a:p>
          <a:p>
            <a:pPr marL="285750" indent="-285750">
              <a:lnSpc>
                <a:spcPct val="150000"/>
              </a:lnSpc>
              <a:buSzPct val="100000"/>
              <a:buFont typeface="Arial" panose="020B0604020202020204" pitchFamily="34" charset="0"/>
              <a:buChar char="•"/>
            </a:pPr>
            <a:r>
              <a:rPr lang="en-US" sz="1600" noProof="0" dirty="0"/>
              <a:t>Physical activity may be influenced by the housing and </a:t>
            </a:r>
            <a:r>
              <a:rPr lang="en-US" sz="1600" noProof="0" dirty="0" err="1"/>
              <a:t>neighbourhood</a:t>
            </a:r>
            <a:r>
              <a:rPr lang="en-US" sz="1600" noProof="0" dirty="0"/>
              <a:t> safety (Marmot, 2020).</a:t>
            </a:r>
          </a:p>
          <a:p>
            <a:pPr marL="285750" indent="-285750">
              <a:lnSpc>
                <a:spcPct val="150000"/>
              </a:lnSpc>
              <a:buSzPct val="100000"/>
              <a:buFont typeface="Arial" panose="020B0604020202020204" pitchFamily="34" charset="0"/>
              <a:buChar char="•"/>
            </a:pPr>
            <a:r>
              <a:rPr lang="en-US" sz="1600" noProof="0" dirty="0"/>
              <a:t>Promoting nutrition and prevention knowledge and understanding may be influenced by health and education literacy (Marmot, 2020).</a:t>
            </a:r>
          </a:p>
          <a:p>
            <a:pPr marL="285750" indent="-285750">
              <a:lnSpc>
                <a:spcPct val="150000"/>
              </a:lnSpc>
              <a:buSzPct val="100000"/>
              <a:buFont typeface="Arial" panose="020B0604020202020204" pitchFamily="34" charset="0"/>
              <a:buChar char="•"/>
            </a:pPr>
            <a:r>
              <a:rPr lang="en-US" sz="1600" noProof="0" dirty="0"/>
              <a:t>The setting of local food environments can have an impact on children's diets and family food choices (GOV.UK Assets, 2018).</a:t>
            </a:r>
          </a:p>
          <a:p>
            <a:pPr marL="285750" indent="-285750">
              <a:lnSpc>
                <a:spcPct val="150000"/>
              </a:lnSpc>
              <a:buSzPct val="100000"/>
              <a:buFont typeface="Arial" panose="020B0604020202020204" pitchFamily="34" charset="0"/>
              <a:buChar char="•"/>
            </a:pPr>
            <a:r>
              <a:rPr lang="en-US" sz="1600" noProof="0" dirty="0"/>
              <a:t>Early support – this is influenced by access to schools, community services and healthcare (NHS England, 2023).</a:t>
            </a:r>
          </a:p>
        </p:txBody>
      </p:sp>
      <p:grpSp>
        <p:nvGrpSpPr>
          <p:cNvPr id="12" name="Group 11">
            <a:extLst>
              <a:ext uri="{FF2B5EF4-FFF2-40B4-BE49-F238E27FC236}">
                <a16:creationId xmlns:a16="http://schemas.microsoft.com/office/drawing/2014/main" id="{C4565C41-3E27-4BD6-1CC3-00158E9F0663}"/>
              </a:ext>
            </a:extLst>
          </p:cNvPr>
          <p:cNvGrpSpPr/>
          <p:nvPr/>
        </p:nvGrpSpPr>
        <p:grpSpPr>
          <a:xfrm>
            <a:off x="4318000" y="5146040"/>
            <a:ext cx="7040880" cy="777240"/>
            <a:chOff x="4297680" y="4617720"/>
            <a:chExt cx="7040880" cy="777240"/>
          </a:xfrm>
        </p:grpSpPr>
        <p:sp>
          <p:nvSpPr>
            <p:cNvPr id="10" name="Shape 8"/>
            <p:cNvSpPr/>
            <p:nvPr/>
          </p:nvSpPr>
          <p:spPr>
            <a:xfrm>
              <a:off x="4297680" y="4617720"/>
              <a:ext cx="7040880" cy="777240"/>
            </a:xfrm>
            <a:prstGeom prst="roundRect">
              <a:avLst>
                <a:gd name="adj" fmla="val 9412"/>
              </a:avLst>
            </a:prstGeom>
            <a:solidFill>
              <a:srgbClr val="EAF2EF"/>
            </a:solidFill>
            <a:ln w="12700">
              <a:solidFill>
                <a:srgbClr val="EAF2EF"/>
              </a:solidFill>
              <a:prstDash val="solid"/>
            </a:ln>
          </p:spPr>
          <p:txBody>
            <a:bodyPr/>
            <a:lstStyle/>
            <a:p>
              <a:endParaRPr lang="en-GB" noProof="0" dirty="0"/>
            </a:p>
          </p:txBody>
        </p:sp>
        <p:sp>
          <p:nvSpPr>
            <p:cNvPr id="11" name="Text 9"/>
            <p:cNvSpPr/>
            <p:nvPr/>
          </p:nvSpPr>
          <p:spPr>
            <a:xfrm>
              <a:off x="4526280" y="4672580"/>
              <a:ext cx="6629400" cy="669542"/>
            </a:xfrm>
            <a:prstGeom prst="rect">
              <a:avLst/>
            </a:prstGeom>
            <a:noFill/>
            <a:ln/>
          </p:spPr>
          <p:txBody>
            <a:bodyPr wrap="square" lIns="1016" tIns="1016" rIns="1016" bIns="1016" rtlCol="0" anchor="ctr">
              <a:normAutofit fontScale="92500" lnSpcReduction="10000"/>
            </a:bodyPr>
            <a:lstStyle/>
            <a:p>
              <a:pPr marL="0" indent="0" algn="l">
                <a:buNone/>
              </a:pPr>
              <a:r>
                <a:rPr lang="en-GB" sz="1650" b="1" noProof="0" dirty="0">
                  <a:solidFill>
                    <a:srgbClr val="143642"/>
                  </a:solidFill>
                  <a:latin typeface="Arial" pitchFamily="34" charset="0"/>
                  <a:ea typeface="Arial" pitchFamily="34" charset="-122"/>
                  <a:cs typeface="Arial" pitchFamily="34" charset="-120"/>
                </a:rPr>
                <a:t>Critical link to SDG 3: </a:t>
              </a:r>
              <a:r>
                <a:rPr lang="en-US" sz="1650" noProof="0" dirty="0">
                  <a:solidFill>
                    <a:srgbClr val="143642"/>
                  </a:solidFill>
                  <a:latin typeface="Arial" pitchFamily="34" charset="0"/>
                  <a:ea typeface="Arial" pitchFamily="34" charset="-122"/>
                  <a:cs typeface="Arial" pitchFamily="34" charset="-120"/>
                </a:rPr>
                <a:t>While SDG 3 is on healthy lives for all, childhood obesity plans need to take account of the factors that influence health as well as choices </a:t>
              </a:r>
              <a:r>
                <a:rPr lang="en-GB" sz="1650" noProof="0" dirty="0">
                  <a:solidFill>
                    <a:srgbClr val="143642"/>
                  </a:solidFill>
                  <a:latin typeface="Arial" pitchFamily="34" charset="0"/>
                  <a:ea typeface="Arial" pitchFamily="34" charset="-122"/>
                  <a:cs typeface="Arial" pitchFamily="34" charset="-120"/>
                </a:rPr>
                <a:t>(United Nations, 2025).</a:t>
              </a:r>
              <a:endParaRPr lang="en-GB" sz="1650" noProof="0" dirty="0"/>
            </a:p>
          </p:txBody>
        </p:sp>
      </p:gr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9</a:t>
            </a:fld>
            <a:endParaRPr lang="en-GB" noProof="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UK Policy Response: Childhood Obesity Plan</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Text 3"/>
          <p:cNvSpPr/>
          <p:nvPr/>
        </p:nvSpPr>
        <p:spPr>
          <a:xfrm>
            <a:off x="731520" y="1170432"/>
            <a:ext cx="10789920" cy="502920"/>
          </a:xfrm>
          <a:prstGeom prst="rect">
            <a:avLst/>
          </a:prstGeom>
          <a:noFill/>
          <a:ln/>
        </p:spPr>
        <p:txBody>
          <a:bodyPr wrap="square" lIns="1016" tIns="1016" rIns="1016" bIns="1016" rtlCol="0" anchor="ctr">
            <a:normAutofit lnSpcReduction="10000"/>
          </a:bodyPr>
          <a:lstStyle/>
          <a:p>
            <a:pPr marL="0" indent="0" algn="l">
              <a:buNone/>
            </a:pPr>
            <a:r>
              <a:rPr lang="en-US" sz="1700" b="1" noProof="0" dirty="0">
                <a:solidFill>
                  <a:srgbClr val="143642"/>
                </a:solidFill>
                <a:latin typeface="Arial" pitchFamily="34" charset="0"/>
                <a:ea typeface="Arial" pitchFamily="34" charset="-122"/>
                <a:cs typeface="Arial" pitchFamily="34" charset="-120"/>
              </a:rPr>
              <a:t>The Childhood Obesity Plan takes a broader approach to tackling childhood obesity by addressing the wider food landscape and empowering people to make healthier food choices </a:t>
            </a:r>
            <a:r>
              <a:rPr lang="en-GB" sz="1700" b="1" noProof="0" dirty="0">
                <a:solidFill>
                  <a:srgbClr val="143642"/>
                </a:solidFill>
                <a:latin typeface="Arial" pitchFamily="34" charset="0"/>
                <a:ea typeface="Arial" pitchFamily="34" charset="-122"/>
                <a:cs typeface="Arial" pitchFamily="34" charset="-120"/>
              </a:rPr>
              <a:t>(GOV.UK Assets, 2018).</a:t>
            </a:r>
            <a:endParaRPr lang="en-GB" sz="1700" noProof="0" dirty="0"/>
          </a:p>
        </p:txBody>
      </p:sp>
      <p:sp>
        <p:nvSpPr>
          <p:cNvPr id="6" name="Shape 4"/>
          <p:cNvSpPr/>
          <p:nvPr/>
        </p:nvSpPr>
        <p:spPr>
          <a:xfrm>
            <a:off x="777240" y="1920240"/>
            <a:ext cx="4892040" cy="868680"/>
          </a:xfrm>
          <a:prstGeom prst="roundRect">
            <a:avLst>
              <a:gd name="adj" fmla="val 8421"/>
            </a:avLst>
          </a:prstGeom>
          <a:solidFill>
            <a:srgbClr val="CFE8E3"/>
          </a:solidFill>
          <a:ln w="12700">
            <a:solidFill>
              <a:srgbClr val="FFFFFF"/>
            </a:solidFill>
            <a:prstDash val="solid"/>
          </a:ln>
        </p:spPr>
        <p:txBody>
          <a:bodyPr/>
          <a:lstStyle/>
          <a:p>
            <a:endParaRPr lang="en-GB" noProof="0" dirty="0"/>
          </a:p>
        </p:txBody>
      </p:sp>
      <p:sp>
        <p:nvSpPr>
          <p:cNvPr id="7" name="Text 5"/>
          <p:cNvSpPr/>
          <p:nvPr/>
        </p:nvSpPr>
        <p:spPr>
          <a:xfrm>
            <a:off x="914400" y="2029968"/>
            <a:ext cx="1508760" cy="228600"/>
          </a:xfrm>
          <a:prstGeom prst="rect">
            <a:avLst/>
          </a:prstGeom>
          <a:noFill/>
          <a:ln/>
        </p:spPr>
        <p:txBody>
          <a:bodyPr wrap="square" lIns="1016" tIns="1016" rIns="1016" bIns="1016" rtlCol="0" anchor="ctr">
            <a:normAutofit fontScale="92500"/>
          </a:bodyPr>
          <a:lstStyle/>
          <a:p>
            <a:pPr marL="0" indent="0" algn="l">
              <a:buNone/>
            </a:pPr>
            <a:r>
              <a:rPr lang="en-GB" sz="1400" b="1" noProof="0" dirty="0">
                <a:solidFill>
                  <a:srgbClr val="EF6F6C"/>
                </a:solidFill>
                <a:latin typeface="Arial" pitchFamily="34" charset="0"/>
                <a:ea typeface="Arial" pitchFamily="34" charset="-122"/>
                <a:cs typeface="Arial" pitchFamily="34" charset="-120"/>
              </a:rPr>
              <a:t>Sugar and calories</a:t>
            </a:r>
            <a:endParaRPr lang="en-GB" sz="1400" noProof="0" dirty="0"/>
          </a:p>
        </p:txBody>
      </p:sp>
      <p:sp>
        <p:nvSpPr>
          <p:cNvPr id="8" name="Text 6"/>
          <p:cNvSpPr/>
          <p:nvPr/>
        </p:nvSpPr>
        <p:spPr>
          <a:xfrm>
            <a:off x="2560320" y="2048256"/>
            <a:ext cx="2880360" cy="502920"/>
          </a:xfrm>
          <a:prstGeom prst="rect">
            <a:avLst/>
          </a:prstGeom>
          <a:noFill/>
          <a:ln/>
        </p:spPr>
        <p:txBody>
          <a:bodyPr wrap="square" lIns="1016" tIns="1016" rIns="1016" bIns="1016" rtlCol="0" anchor="ctr">
            <a:normAutofit fontScale="92500" lnSpcReduction="10000"/>
          </a:bodyPr>
          <a:lstStyle/>
          <a:p>
            <a:pPr marL="0" indent="0" algn="l">
              <a:buNone/>
            </a:pPr>
            <a:r>
              <a:rPr lang="en-US" sz="1250" noProof="0" dirty="0">
                <a:solidFill>
                  <a:srgbClr val="1E1E1E"/>
                </a:solidFill>
                <a:latin typeface="Arial" pitchFamily="34" charset="0"/>
                <a:ea typeface="Arial" pitchFamily="34" charset="-122"/>
                <a:cs typeface="Arial" pitchFamily="34" charset="-120"/>
              </a:rPr>
              <a:t>This is a reduction in the amount of calories and sugars in food and beverage products </a:t>
            </a:r>
            <a:r>
              <a:rPr lang="en-GB" sz="1250" noProof="0" dirty="0">
                <a:solidFill>
                  <a:srgbClr val="1E1E1E"/>
                </a:solidFill>
                <a:latin typeface="Arial" pitchFamily="34" charset="0"/>
                <a:ea typeface="Arial" pitchFamily="34" charset="-122"/>
                <a:cs typeface="Arial" pitchFamily="34" charset="-120"/>
              </a:rPr>
              <a:t>(GOV.UK Assets, 2018).</a:t>
            </a:r>
            <a:endParaRPr lang="en-GB" sz="1250" noProof="0" dirty="0"/>
          </a:p>
        </p:txBody>
      </p:sp>
      <p:sp>
        <p:nvSpPr>
          <p:cNvPr id="9" name="Shape 7"/>
          <p:cNvSpPr/>
          <p:nvPr/>
        </p:nvSpPr>
        <p:spPr>
          <a:xfrm>
            <a:off x="6263640" y="1920240"/>
            <a:ext cx="4892040" cy="868680"/>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10" name="Text 8"/>
          <p:cNvSpPr/>
          <p:nvPr/>
        </p:nvSpPr>
        <p:spPr>
          <a:xfrm>
            <a:off x="6400800" y="2029968"/>
            <a:ext cx="1508760" cy="228600"/>
          </a:xfrm>
          <a:prstGeom prst="rect">
            <a:avLst/>
          </a:prstGeom>
          <a:noFill/>
          <a:ln/>
        </p:spPr>
        <p:txBody>
          <a:bodyPr wrap="square" lIns="1016" tIns="1016" rIns="1016" bIns="1016" rtlCol="0" anchor="ctr">
            <a:normAutofit fontScale="77500" lnSpcReduction="20000"/>
          </a:bodyPr>
          <a:lstStyle/>
          <a:p>
            <a:pPr marL="0" indent="0" algn="l">
              <a:buNone/>
            </a:pPr>
            <a:r>
              <a:rPr lang="en-GB" sz="1400" b="1" noProof="0" dirty="0">
                <a:solidFill>
                  <a:srgbClr val="EF6F6C"/>
                </a:solidFill>
                <a:latin typeface="Arial" pitchFamily="34" charset="0"/>
                <a:ea typeface="Arial" pitchFamily="34" charset="-122"/>
                <a:cs typeface="Arial" pitchFamily="34" charset="-120"/>
              </a:rPr>
              <a:t>Industry reformulation</a:t>
            </a:r>
            <a:endParaRPr lang="en-GB" sz="1400" noProof="0" dirty="0"/>
          </a:p>
        </p:txBody>
      </p:sp>
      <p:sp>
        <p:nvSpPr>
          <p:cNvPr id="11" name="Text 9"/>
          <p:cNvSpPr/>
          <p:nvPr/>
        </p:nvSpPr>
        <p:spPr>
          <a:xfrm>
            <a:off x="8046720" y="2048256"/>
            <a:ext cx="2880360" cy="502920"/>
          </a:xfrm>
          <a:prstGeom prst="rect">
            <a:avLst/>
          </a:prstGeom>
          <a:noFill/>
          <a:ln/>
        </p:spPr>
        <p:txBody>
          <a:bodyPr wrap="square" lIns="1016" tIns="1016" rIns="1016" bIns="1016" rtlCol="0" anchor="ctr">
            <a:normAutofit/>
          </a:bodyPr>
          <a:lstStyle/>
          <a:p>
            <a:pPr marL="0" indent="0" algn="l">
              <a:buNone/>
            </a:pPr>
            <a:r>
              <a:rPr lang="en-US" sz="1250" noProof="0" dirty="0">
                <a:solidFill>
                  <a:srgbClr val="1E1E1E"/>
                </a:solidFill>
                <a:latin typeface="Arial" pitchFamily="34" charset="0"/>
                <a:ea typeface="Arial" pitchFamily="34" charset="-122"/>
                <a:cs typeface="Arial" pitchFamily="34" charset="-120"/>
              </a:rPr>
              <a:t>Supporting industry to reformulate their food products </a:t>
            </a:r>
            <a:r>
              <a:rPr lang="en-GB" sz="1250" noProof="0" dirty="0">
                <a:solidFill>
                  <a:srgbClr val="1E1E1E"/>
                </a:solidFill>
                <a:latin typeface="Arial" pitchFamily="34" charset="0"/>
                <a:ea typeface="Arial" pitchFamily="34" charset="-122"/>
                <a:cs typeface="Arial" pitchFamily="34" charset="-120"/>
              </a:rPr>
              <a:t>(GOV.UK Assets, 2018).</a:t>
            </a:r>
            <a:endParaRPr lang="en-GB" sz="1250" noProof="0" dirty="0"/>
          </a:p>
        </p:txBody>
      </p:sp>
      <p:sp>
        <p:nvSpPr>
          <p:cNvPr id="12" name="Shape 10"/>
          <p:cNvSpPr/>
          <p:nvPr/>
        </p:nvSpPr>
        <p:spPr>
          <a:xfrm>
            <a:off x="777240" y="3154680"/>
            <a:ext cx="4892040" cy="868680"/>
          </a:xfrm>
          <a:prstGeom prst="roundRect">
            <a:avLst>
              <a:gd name="adj" fmla="val 8421"/>
            </a:avLst>
          </a:prstGeom>
          <a:solidFill>
            <a:srgbClr val="CFE8E3"/>
          </a:solidFill>
          <a:ln w="12700">
            <a:solidFill>
              <a:srgbClr val="FFFFFF"/>
            </a:solidFill>
            <a:prstDash val="solid"/>
          </a:ln>
        </p:spPr>
        <p:txBody>
          <a:bodyPr/>
          <a:lstStyle/>
          <a:p>
            <a:endParaRPr lang="en-GB" noProof="0" dirty="0"/>
          </a:p>
        </p:txBody>
      </p:sp>
      <p:sp>
        <p:nvSpPr>
          <p:cNvPr id="13" name="Text 11"/>
          <p:cNvSpPr/>
          <p:nvPr/>
        </p:nvSpPr>
        <p:spPr>
          <a:xfrm>
            <a:off x="914400" y="3264408"/>
            <a:ext cx="1508760" cy="228600"/>
          </a:xfrm>
          <a:prstGeom prst="rect">
            <a:avLst/>
          </a:prstGeom>
          <a:noFill/>
          <a:ln/>
        </p:spPr>
        <p:txBody>
          <a:bodyPr wrap="square" lIns="1016" tIns="1016" rIns="1016" bIns="1016" rtlCol="0" anchor="ctr">
            <a:normAutofit/>
          </a:bodyPr>
          <a:lstStyle/>
          <a:p>
            <a:pPr marL="0" indent="0" algn="l">
              <a:buNone/>
            </a:pPr>
            <a:r>
              <a:rPr lang="en-GB" sz="1400" b="1" noProof="0" dirty="0">
                <a:solidFill>
                  <a:srgbClr val="EF6F6C"/>
                </a:solidFill>
                <a:latin typeface="Arial" pitchFamily="34" charset="0"/>
                <a:ea typeface="Arial" pitchFamily="34" charset="-122"/>
                <a:cs typeface="Arial" pitchFamily="34" charset="-120"/>
              </a:rPr>
              <a:t>Awareness</a:t>
            </a:r>
            <a:endParaRPr lang="en-GB" sz="1400" noProof="0" dirty="0"/>
          </a:p>
        </p:txBody>
      </p:sp>
      <p:sp>
        <p:nvSpPr>
          <p:cNvPr id="14" name="Text 12"/>
          <p:cNvSpPr/>
          <p:nvPr/>
        </p:nvSpPr>
        <p:spPr>
          <a:xfrm>
            <a:off x="2560320" y="3282696"/>
            <a:ext cx="2880360" cy="502920"/>
          </a:xfrm>
          <a:prstGeom prst="rect">
            <a:avLst/>
          </a:prstGeom>
          <a:noFill/>
          <a:ln/>
        </p:spPr>
        <p:txBody>
          <a:bodyPr wrap="square" lIns="1016" tIns="1016" rIns="1016" bIns="1016" rtlCol="0" anchor="ctr">
            <a:normAutofit/>
          </a:bodyPr>
          <a:lstStyle/>
          <a:p>
            <a:pPr marL="0" indent="0" algn="l">
              <a:buNone/>
            </a:pPr>
            <a:r>
              <a:rPr lang="en-US" sz="1250" noProof="0" dirty="0">
                <a:solidFill>
                  <a:srgbClr val="1E1E1E"/>
                </a:solidFill>
                <a:latin typeface="Arial" pitchFamily="34" charset="0"/>
                <a:ea typeface="Arial" pitchFamily="34" charset="-122"/>
                <a:cs typeface="Arial" pitchFamily="34" charset="-120"/>
              </a:rPr>
              <a:t>Increasing awareness of healthier options </a:t>
            </a:r>
            <a:r>
              <a:rPr lang="en-GB" sz="1250" noProof="0" dirty="0">
                <a:solidFill>
                  <a:srgbClr val="1E1E1E"/>
                </a:solidFill>
                <a:latin typeface="Arial" pitchFamily="34" charset="0"/>
                <a:ea typeface="Arial" pitchFamily="34" charset="-122"/>
                <a:cs typeface="Arial" pitchFamily="34" charset="-120"/>
              </a:rPr>
              <a:t>(GOV.UK Assets, 2018).</a:t>
            </a:r>
            <a:endParaRPr lang="en-GB" sz="1250" noProof="0" dirty="0"/>
          </a:p>
        </p:txBody>
      </p:sp>
      <p:sp>
        <p:nvSpPr>
          <p:cNvPr id="15" name="Shape 13"/>
          <p:cNvSpPr/>
          <p:nvPr/>
        </p:nvSpPr>
        <p:spPr>
          <a:xfrm>
            <a:off x="6263640" y="3154680"/>
            <a:ext cx="4892040" cy="868680"/>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16" name="Text 14"/>
          <p:cNvSpPr/>
          <p:nvPr/>
        </p:nvSpPr>
        <p:spPr>
          <a:xfrm>
            <a:off x="6400800" y="3264408"/>
            <a:ext cx="1508760" cy="228600"/>
          </a:xfrm>
          <a:prstGeom prst="rect">
            <a:avLst/>
          </a:prstGeom>
          <a:noFill/>
          <a:ln/>
        </p:spPr>
        <p:txBody>
          <a:bodyPr wrap="square" lIns="1016" tIns="1016" rIns="1016" bIns="1016" rtlCol="0" anchor="ctr">
            <a:normAutofit fontScale="70000" lnSpcReduction="20000"/>
          </a:bodyPr>
          <a:lstStyle/>
          <a:p>
            <a:pPr marL="0" indent="0" algn="l">
              <a:buNone/>
            </a:pPr>
            <a:r>
              <a:rPr lang="en-GB" sz="1400" b="1" noProof="0" dirty="0">
                <a:solidFill>
                  <a:srgbClr val="EF6F6C"/>
                </a:solidFill>
                <a:latin typeface="Arial" pitchFamily="34" charset="0"/>
                <a:ea typeface="Arial" pitchFamily="34" charset="-122"/>
                <a:cs typeface="Arial" pitchFamily="34" charset="-120"/>
              </a:rPr>
              <a:t>Activity and prevention</a:t>
            </a:r>
            <a:endParaRPr lang="en-GB" sz="1400" noProof="0" dirty="0"/>
          </a:p>
        </p:txBody>
      </p:sp>
      <p:sp>
        <p:nvSpPr>
          <p:cNvPr id="17" name="Text 15"/>
          <p:cNvSpPr/>
          <p:nvPr/>
        </p:nvSpPr>
        <p:spPr>
          <a:xfrm>
            <a:off x="8046720" y="3282696"/>
            <a:ext cx="2880360" cy="502920"/>
          </a:xfrm>
          <a:prstGeom prst="rect">
            <a:avLst/>
          </a:prstGeom>
          <a:noFill/>
          <a:ln/>
        </p:spPr>
        <p:txBody>
          <a:bodyPr wrap="square" lIns="1016" tIns="1016" rIns="1016" bIns="1016" rtlCol="0" anchor="ctr">
            <a:normAutofit/>
          </a:bodyPr>
          <a:lstStyle/>
          <a:p>
            <a:pPr marL="0" indent="0" algn="l">
              <a:buNone/>
            </a:pPr>
            <a:r>
              <a:rPr lang="en-US" sz="1250" noProof="0" dirty="0">
                <a:solidFill>
                  <a:srgbClr val="1E1E1E"/>
                </a:solidFill>
                <a:latin typeface="Arial" pitchFamily="34" charset="0"/>
                <a:ea typeface="Arial" pitchFamily="34" charset="-122"/>
                <a:cs typeface="Arial" pitchFamily="34" charset="-120"/>
              </a:rPr>
              <a:t>Policies for physical activity and prevention </a:t>
            </a:r>
            <a:r>
              <a:rPr lang="en-GB" sz="1250" noProof="0" dirty="0">
                <a:solidFill>
                  <a:srgbClr val="1E1E1E"/>
                </a:solidFill>
                <a:latin typeface="Arial" pitchFamily="34" charset="0"/>
                <a:ea typeface="Arial" pitchFamily="34" charset="-122"/>
                <a:cs typeface="Arial" pitchFamily="34" charset="-120"/>
              </a:rPr>
              <a:t>(GOV.UK Assets, 2018).</a:t>
            </a:r>
            <a:endParaRPr lang="en-GB" sz="1250" noProof="0" dirty="0"/>
          </a:p>
        </p:txBody>
      </p:sp>
      <p:grpSp>
        <p:nvGrpSpPr>
          <p:cNvPr id="24" name="Group 23">
            <a:extLst>
              <a:ext uri="{FF2B5EF4-FFF2-40B4-BE49-F238E27FC236}">
                <a16:creationId xmlns:a16="http://schemas.microsoft.com/office/drawing/2014/main" id="{AE545A4B-EC98-F172-5A2D-4FCD4E01E622}"/>
              </a:ext>
            </a:extLst>
          </p:cNvPr>
          <p:cNvGrpSpPr/>
          <p:nvPr/>
        </p:nvGrpSpPr>
        <p:grpSpPr>
          <a:xfrm>
            <a:off x="822960" y="4414520"/>
            <a:ext cx="10287000" cy="868680"/>
            <a:chOff x="822960" y="4617720"/>
            <a:chExt cx="10287000" cy="868680"/>
          </a:xfrm>
        </p:grpSpPr>
        <p:sp>
          <p:nvSpPr>
            <p:cNvPr id="18" name="Shape 16"/>
            <p:cNvSpPr/>
            <p:nvPr/>
          </p:nvSpPr>
          <p:spPr>
            <a:xfrm>
              <a:off x="822960" y="4617720"/>
              <a:ext cx="4937760" cy="868680"/>
            </a:xfrm>
            <a:prstGeom prst="roundRect">
              <a:avLst>
                <a:gd name="adj" fmla="val 8421"/>
              </a:avLst>
            </a:prstGeom>
            <a:solidFill>
              <a:srgbClr val="DDEEDC"/>
            </a:solidFill>
            <a:ln w="12700">
              <a:solidFill>
                <a:srgbClr val="DDEEDC"/>
              </a:solidFill>
              <a:prstDash val="solid"/>
            </a:ln>
          </p:spPr>
          <p:txBody>
            <a:bodyPr/>
            <a:lstStyle/>
            <a:p>
              <a:endParaRPr lang="en-GB" noProof="0" dirty="0"/>
            </a:p>
          </p:txBody>
        </p:sp>
        <p:sp>
          <p:nvSpPr>
            <p:cNvPr id="19" name="Text 17"/>
            <p:cNvSpPr/>
            <p:nvPr/>
          </p:nvSpPr>
          <p:spPr>
            <a:xfrm>
              <a:off x="1005840" y="4754880"/>
              <a:ext cx="4572000" cy="660400"/>
            </a:xfrm>
            <a:prstGeom prst="rect">
              <a:avLst/>
            </a:prstGeom>
            <a:noFill/>
            <a:ln/>
          </p:spPr>
          <p:txBody>
            <a:bodyPr wrap="square" lIns="1016" tIns="1016" rIns="1016" bIns="1016" rtlCol="0" anchor="ctr">
              <a:normAutofit lnSpcReduction="10000"/>
            </a:bodyPr>
            <a:lstStyle/>
            <a:p>
              <a:pPr marL="0" indent="0" algn="l">
                <a:buNone/>
              </a:pPr>
              <a:r>
                <a:rPr lang="en-GB" sz="1450" b="1" noProof="0" dirty="0">
                  <a:solidFill>
                    <a:srgbClr val="143642"/>
                  </a:solidFill>
                  <a:latin typeface="Arial" pitchFamily="34" charset="0"/>
                  <a:ea typeface="Arial" pitchFamily="34" charset="-122"/>
                  <a:cs typeface="Arial" pitchFamily="34" charset="-120"/>
                </a:rPr>
                <a:t>Strength: </a:t>
              </a:r>
              <a:r>
                <a:rPr lang="en-US" sz="1450" noProof="0" dirty="0">
                  <a:solidFill>
                    <a:srgbClr val="143642"/>
                  </a:solidFill>
                  <a:latin typeface="Arial" pitchFamily="34" charset="0"/>
                  <a:ea typeface="Arial" pitchFamily="34" charset="-122"/>
                  <a:cs typeface="Arial" pitchFamily="34" charset="-120"/>
                </a:rPr>
                <a:t>SDG 3 is supported by the plan which addresses prevention and early action before obesity related illness occurs </a:t>
              </a:r>
              <a:r>
                <a:rPr lang="en-GB" sz="1450" noProof="0" dirty="0">
                  <a:solidFill>
                    <a:srgbClr val="143642"/>
                  </a:solidFill>
                  <a:latin typeface="Arial" pitchFamily="34" charset="0"/>
                  <a:ea typeface="Arial" pitchFamily="34" charset="-122"/>
                  <a:cs typeface="Arial" pitchFamily="34" charset="-120"/>
                </a:rPr>
                <a:t>(United Nations, 2025).</a:t>
              </a:r>
              <a:endParaRPr lang="en-GB" sz="1450" noProof="0" dirty="0"/>
            </a:p>
          </p:txBody>
        </p:sp>
        <p:sp>
          <p:nvSpPr>
            <p:cNvPr id="20" name="Shape 18"/>
            <p:cNvSpPr/>
            <p:nvPr/>
          </p:nvSpPr>
          <p:spPr>
            <a:xfrm>
              <a:off x="6172200" y="4617720"/>
              <a:ext cx="4937760" cy="868680"/>
            </a:xfrm>
            <a:prstGeom prst="roundRect">
              <a:avLst>
                <a:gd name="adj" fmla="val 8421"/>
              </a:avLst>
            </a:prstGeom>
            <a:solidFill>
              <a:srgbClr val="FCE3DE"/>
            </a:solidFill>
            <a:ln w="12700">
              <a:solidFill>
                <a:srgbClr val="FCE3DE"/>
              </a:solidFill>
              <a:prstDash val="solid"/>
            </a:ln>
          </p:spPr>
          <p:txBody>
            <a:bodyPr/>
            <a:lstStyle/>
            <a:p>
              <a:endParaRPr lang="en-GB" noProof="0" dirty="0"/>
            </a:p>
          </p:txBody>
        </p:sp>
        <p:sp>
          <p:nvSpPr>
            <p:cNvPr id="21" name="Text 19"/>
            <p:cNvSpPr/>
            <p:nvPr/>
          </p:nvSpPr>
          <p:spPr>
            <a:xfrm>
              <a:off x="6355080" y="4754880"/>
              <a:ext cx="4572000" cy="660400"/>
            </a:xfrm>
            <a:prstGeom prst="rect">
              <a:avLst/>
            </a:prstGeom>
            <a:noFill/>
            <a:ln/>
          </p:spPr>
          <p:txBody>
            <a:bodyPr wrap="square" lIns="1016" tIns="1016" rIns="1016" bIns="1016" rtlCol="0" anchor="ctr">
              <a:normAutofit fontScale="92500" lnSpcReduction="20000"/>
            </a:bodyPr>
            <a:lstStyle/>
            <a:p>
              <a:pPr marL="0" indent="0" algn="l">
                <a:buNone/>
              </a:pPr>
              <a:r>
                <a:rPr lang="en-GB" sz="1450" b="1" noProof="0" dirty="0">
                  <a:solidFill>
                    <a:srgbClr val="143642"/>
                  </a:solidFill>
                  <a:latin typeface="Arial" pitchFamily="34" charset="0"/>
                  <a:ea typeface="Arial" pitchFamily="34" charset="-122"/>
                  <a:cs typeface="Arial" pitchFamily="34" charset="-120"/>
                </a:rPr>
                <a:t>Limitation: </a:t>
              </a:r>
              <a:r>
                <a:rPr lang="en-US" sz="1450" noProof="0" dirty="0">
                  <a:solidFill>
                    <a:srgbClr val="143642"/>
                  </a:solidFill>
                  <a:latin typeface="Arial" pitchFamily="34" charset="0"/>
                  <a:ea typeface="Arial" pitchFamily="34" charset="-122"/>
                  <a:cs typeface="Arial" pitchFamily="34" charset="-120"/>
                </a:rPr>
                <a:t>The policy may be 'soft' if it depends heavily on voluntary action by the industry or individual </a:t>
              </a:r>
              <a:r>
                <a:rPr lang="en-US" sz="1450" noProof="0" dirty="0" err="1">
                  <a:solidFill>
                    <a:srgbClr val="143642"/>
                  </a:solidFill>
                  <a:latin typeface="Arial" pitchFamily="34" charset="0"/>
                  <a:ea typeface="Arial" pitchFamily="34" charset="-122"/>
                  <a:cs typeface="Arial" pitchFamily="34" charset="-120"/>
                </a:rPr>
                <a:t>behaviour</a:t>
              </a:r>
              <a:r>
                <a:rPr lang="en-US" sz="1450" noProof="0" dirty="0">
                  <a:solidFill>
                    <a:srgbClr val="143642"/>
                  </a:solidFill>
                  <a:latin typeface="Arial" pitchFamily="34" charset="0"/>
                  <a:ea typeface="Arial" pitchFamily="34" charset="-122"/>
                  <a:cs typeface="Arial" pitchFamily="34" charset="-120"/>
                </a:rPr>
                <a:t> change without addressing poverty and local food environments </a:t>
              </a:r>
              <a:r>
                <a:rPr lang="en-GB" sz="1450" noProof="0" dirty="0">
                  <a:solidFill>
                    <a:srgbClr val="143642"/>
                  </a:solidFill>
                  <a:latin typeface="Arial" pitchFamily="34" charset="0"/>
                  <a:ea typeface="Arial" pitchFamily="34" charset="-122"/>
                  <a:cs typeface="Arial" pitchFamily="34" charset="-120"/>
                </a:rPr>
                <a:t>(Marmot, 2020).</a:t>
              </a:r>
              <a:endParaRPr lang="en-GB" sz="1450" noProof="0" dirty="0"/>
            </a:p>
          </p:txBody>
        </p:sp>
      </p:gr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10</a:t>
            </a:fld>
            <a:endParaRPr lang="en-GB" noProof="0" dirty="0"/>
          </a:p>
        </p:txBody>
      </p:sp>
      <p:sp>
        <p:nvSpPr>
          <p:cNvPr id="23" name="TextBox 22">
            <a:extLst>
              <a:ext uri="{FF2B5EF4-FFF2-40B4-BE49-F238E27FC236}">
                <a16:creationId xmlns:a16="http://schemas.microsoft.com/office/drawing/2014/main" id="{3FC970BC-3C14-D01D-26B7-590890DC5062}"/>
              </a:ext>
            </a:extLst>
          </p:cNvPr>
          <p:cNvSpPr txBox="1"/>
          <p:nvPr/>
        </p:nvSpPr>
        <p:spPr>
          <a:xfrm>
            <a:off x="2138680" y="5648508"/>
            <a:ext cx="8249920" cy="677108"/>
          </a:xfrm>
          <a:prstGeom prst="rect">
            <a:avLst/>
          </a:prstGeom>
          <a:noFill/>
        </p:spPr>
        <p:txBody>
          <a:bodyPr wrap="square">
            <a:spAutoFit/>
          </a:bodyPr>
          <a:lstStyle/>
          <a:p>
            <a:r>
              <a:rPr lang="en-GB" sz="1400" b="1" noProof="0" dirty="0"/>
              <a:t>Critical point</a:t>
            </a:r>
          </a:p>
          <a:p>
            <a:endParaRPr lang="en-GB" sz="1000" b="1" noProof="0" dirty="0"/>
          </a:p>
          <a:p>
            <a:r>
              <a:rPr lang="en-US" sz="1400" noProof="0" dirty="0"/>
              <a:t>There is a need for both </a:t>
            </a:r>
            <a:r>
              <a:rPr lang="en-US" sz="1400" noProof="0" dirty="0" err="1"/>
              <a:t>behavioural</a:t>
            </a:r>
            <a:r>
              <a:rPr lang="en-US" sz="1400" noProof="0" dirty="0"/>
              <a:t> interventions and structural measures in a good obesity strategy</a:t>
            </a:r>
            <a:r>
              <a:rPr lang="en-GB" sz="1400" noProof="0" dirty="0"/>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Policy Example: Soft Drinks Industry Levy</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777240" y="1234440"/>
            <a:ext cx="4206240" cy="3520440"/>
          </a:xfrm>
          <a:prstGeom prst="roundRect">
            <a:avLst>
              <a:gd name="adj" fmla="val 2078"/>
            </a:avLst>
          </a:prstGeom>
          <a:solidFill>
            <a:srgbClr val="CFE8E3"/>
          </a:solidFill>
          <a:ln w="12700">
            <a:solidFill>
              <a:srgbClr val="CFE8E3"/>
            </a:solidFill>
            <a:prstDash val="solid"/>
          </a:ln>
        </p:spPr>
        <p:txBody>
          <a:bodyPr/>
          <a:lstStyle/>
          <a:p>
            <a:endParaRPr lang="en-GB" noProof="0" dirty="0"/>
          </a:p>
        </p:txBody>
      </p:sp>
      <p:sp>
        <p:nvSpPr>
          <p:cNvPr id="6" name="Text 4"/>
          <p:cNvSpPr/>
          <p:nvPr/>
        </p:nvSpPr>
        <p:spPr>
          <a:xfrm>
            <a:off x="1005840" y="1508760"/>
            <a:ext cx="3749040" cy="320040"/>
          </a:xfrm>
          <a:prstGeom prst="rect">
            <a:avLst/>
          </a:prstGeom>
          <a:noFill/>
          <a:ln/>
        </p:spPr>
        <p:txBody>
          <a:bodyPr wrap="square" lIns="1016" tIns="1016" rIns="1016" bIns="1016" rtlCol="0" anchor="ctr">
            <a:normAutofit/>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What the policy does</a:t>
            </a:r>
            <a:endParaRPr lang="en-GB" sz="1900" noProof="0" dirty="0"/>
          </a:p>
        </p:txBody>
      </p:sp>
      <p:sp>
        <p:nvSpPr>
          <p:cNvPr id="7" name="Text 5"/>
          <p:cNvSpPr/>
          <p:nvPr/>
        </p:nvSpPr>
        <p:spPr>
          <a:xfrm>
            <a:off x="1005840" y="1965960"/>
            <a:ext cx="3611880" cy="2585720"/>
          </a:xfrm>
          <a:prstGeom prst="rect">
            <a:avLst/>
          </a:prstGeom>
          <a:noFill/>
          <a:ln/>
        </p:spPr>
        <p:txBody>
          <a:bodyPr wrap="square" lIns="635" tIns="635" rIns="635" bIns="635" rtlCol="0" anchor="ctr">
            <a:normAutofit fontScale="92500"/>
          </a:bodyPr>
          <a:lstStyle/>
          <a:p>
            <a:pPr marL="177800" indent="-177800">
              <a:buSzPct val="100000"/>
              <a:buChar char="•"/>
            </a:pPr>
            <a:r>
              <a:rPr lang="en-US" sz="1450" noProof="0" dirty="0">
                <a:solidFill>
                  <a:srgbClr val="1E1E1E"/>
                </a:solidFill>
                <a:latin typeface="Arial" pitchFamily="34" charset="0"/>
                <a:ea typeface="Arial" pitchFamily="34" charset="-122"/>
                <a:cs typeface="Arial" pitchFamily="34" charset="-120"/>
              </a:rPr>
              <a:t>The Soft Drinks Industry Levy is a new tax that will be paid by soft drink producers and importers on soft drinks containing added sugar </a:t>
            </a:r>
            <a:r>
              <a:rPr lang="en-GB" sz="1450" noProof="0" dirty="0">
                <a:solidFill>
                  <a:srgbClr val="1E1E1E"/>
                </a:solidFill>
                <a:latin typeface="Arial" pitchFamily="34" charset="0"/>
                <a:ea typeface="Arial" pitchFamily="34" charset="-122"/>
                <a:cs typeface="Arial" pitchFamily="34" charset="-120"/>
              </a:rPr>
              <a:t>(GOV.UK, 2016).</a:t>
            </a:r>
          </a:p>
          <a:p>
            <a:pPr>
              <a:buSzPct val="100000"/>
            </a:pPr>
            <a:endParaRPr lang="en-GB" sz="1450" noProof="0" dirty="0"/>
          </a:p>
          <a:p>
            <a:pPr marL="177800" indent="-177800">
              <a:buSzPct val="100000"/>
              <a:buChar char="•"/>
            </a:pPr>
            <a:r>
              <a:rPr lang="en-US" sz="1450" noProof="0" dirty="0">
                <a:solidFill>
                  <a:srgbClr val="1E1E1E"/>
                </a:solidFill>
                <a:latin typeface="Arial" pitchFamily="34" charset="0"/>
                <a:ea typeface="Arial" pitchFamily="34" charset="-122"/>
                <a:cs typeface="Arial" pitchFamily="34" charset="-120"/>
              </a:rPr>
              <a:t>The levy was put in place to help the government implement measures to tackle childhood obesity by lowering the amount of added sugar in soft drinks </a:t>
            </a:r>
            <a:r>
              <a:rPr lang="en-GB" sz="1450" noProof="0" dirty="0">
                <a:solidFill>
                  <a:srgbClr val="1E1E1E"/>
                </a:solidFill>
                <a:latin typeface="Arial" pitchFamily="34" charset="0"/>
                <a:ea typeface="Arial" pitchFamily="34" charset="-122"/>
                <a:cs typeface="Arial" pitchFamily="34" charset="-120"/>
              </a:rPr>
              <a:t>(GOV.UK, 2016).</a:t>
            </a:r>
          </a:p>
          <a:p>
            <a:pPr>
              <a:buSzPct val="100000"/>
            </a:pPr>
            <a:endParaRPr lang="en-GB" sz="1450" noProof="0" dirty="0"/>
          </a:p>
          <a:p>
            <a:pPr marL="177800" indent="-177800">
              <a:buSzPct val="100000"/>
              <a:buChar char="•"/>
            </a:pPr>
            <a:r>
              <a:rPr lang="en-US" sz="1450" noProof="0" dirty="0">
                <a:solidFill>
                  <a:srgbClr val="1E1E1E"/>
                </a:solidFill>
                <a:latin typeface="Arial" pitchFamily="34" charset="0"/>
                <a:ea typeface="Arial" pitchFamily="34" charset="-122"/>
                <a:cs typeface="Arial" pitchFamily="34" charset="-120"/>
              </a:rPr>
              <a:t>The levy will </a:t>
            </a:r>
            <a:r>
              <a:rPr lang="en-US" sz="1450" noProof="0" dirty="0" err="1">
                <a:solidFill>
                  <a:srgbClr val="1E1E1E"/>
                </a:solidFill>
                <a:latin typeface="Arial" pitchFamily="34" charset="0"/>
                <a:ea typeface="Arial" pitchFamily="34" charset="-122"/>
                <a:cs typeface="Arial" pitchFamily="34" charset="-120"/>
              </a:rPr>
              <a:t>incentivise</a:t>
            </a:r>
            <a:r>
              <a:rPr lang="en-US" sz="1450" noProof="0" dirty="0">
                <a:solidFill>
                  <a:srgbClr val="1E1E1E"/>
                </a:solidFill>
                <a:latin typeface="Arial" pitchFamily="34" charset="0"/>
                <a:ea typeface="Arial" pitchFamily="34" charset="-122"/>
                <a:cs typeface="Arial" pitchFamily="34" charset="-120"/>
              </a:rPr>
              <a:t> producers to change their products, cut down on sugar but also cut down on portion sizes </a:t>
            </a:r>
            <a:r>
              <a:rPr lang="en-GB" sz="1450" noProof="0" dirty="0">
                <a:solidFill>
                  <a:srgbClr val="1E1E1E"/>
                </a:solidFill>
                <a:latin typeface="Arial" pitchFamily="34" charset="0"/>
                <a:ea typeface="Arial" pitchFamily="34" charset="-122"/>
                <a:cs typeface="Arial" pitchFamily="34" charset="-120"/>
              </a:rPr>
              <a:t>(GOV.UK, 2016).</a:t>
            </a:r>
            <a:endParaRPr lang="en-GB" sz="1450" noProof="0" dirty="0"/>
          </a:p>
        </p:txBody>
      </p:sp>
      <p:sp>
        <p:nvSpPr>
          <p:cNvPr id="8" name="Shape 6"/>
          <p:cNvSpPr/>
          <p:nvPr/>
        </p:nvSpPr>
        <p:spPr>
          <a:xfrm>
            <a:off x="5349240" y="2606040"/>
            <a:ext cx="777240" cy="502920"/>
          </a:xfrm>
          <a:prstGeom prst="chevron">
            <a:avLst/>
          </a:prstGeom>
          <a:solidFill>
            <a:srgbClr val="EF6F6C"/>
          </a:solidFill>
          <a:ln w="12700">
            <a:solidFill>
              <a:srgbClr val="EF6F6C"/>
            </a:solidFill>
            <a:prstDash val="solid"/>
          </a:ln>
        </p:spPr>
        <p:txBody>
          <a:bodyPr/>
          <a:lstStyle/>
          <a:p>
            <a:endParaRPr lang="en-GB" noProof="0" dirty="0"/>
          </a:p>
        </p:txBody>
      </p:sp>
      <p:sp>
        <p:nvSpPr>
          <p:cNvPr id="9" name="Text 7"/>
          <p:cNvSpPr/>
          <p:nvPr/>
        </p:nvSpPr>
        <p:spPr>
          <a:xfrm>
            <a:off x="6400800" y="1234440"/>
            <a:ext cx="4206240" cy="320040"/>
          </a:xfrm>
          <a:prstGeom prst="rect">
            <a:avLst/>
          </a:prstGeom>
          <a:noFill/>
          <a:ln/>
        </p:spPr>
        <p:txBody>
          <a:bodyPr wrap="square" lIns="1016" tIns="1016" rIns="1016" bIns="1016" rtlCol="0" anchor="ctr">
            <a:normAutofit/>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Policy effect</a:t>
            </a:r>
            <a:endParaRPr lang="en-GB" sz="1900" noProof="0" dirty="0"/>
          </a:p>
        </p:txBody>
      </p:sp>
      <p:sp>
        <p:nvSpPr>
          <p:cNvPr id="10" name="Shape 8"/>
          <p:cNvSpPr/>
          <p:nvPr/>
        </p:nvSpPr>
        <p:spPr>
          <a:xfrm>
            <a:off x="6400800" y="1755648"/>
            <a:ext cx="4389120" cy="914400"/>
          </a:xfrm>
          <a:prstGeom prst="roundRect">
            <a:avLst>
              <a:gd name="adj" fmla="val 8000"/>
            </a:avLst>
          </a:prstGeom>
          <a:solidFill>
            <a:srgbClr val="EAF2EF"/>
          </a:solidFill>
          <a:ln w="12700">
            <a:solidFill>
              <a:srgbClr val="EAF2EF"/>
            </a:solidFill>
            <a:prstDash val="solid"/>
          </a:ln>
        </p:spPr>
        <p:txBody>
          <a:bodyPr/>
          <a:lstStyle/>
          <a:p>
            <a:endParaRPr lang="en-GB" noProof="0" dirty="0"/>
          </a:p>
        </p:txBody>
      </p:sp>
      <p:sp>
        <p:nvSpPr>
          <p:cNvPr id="11" name="Text 9"/>
          <p:cNvSpPr/>
          <p:nvPr/>
        </p:nvSpPr>
        <p:spPr>
          <a:xfrm>
            <a:off x="6601968" y="1869948"/>
            <a:ext cx="3977640" cy="676656"/>
          </a:xfrm>
          <a:prstGeom prst="rect">
            <a:avLst/>
          </a:prstGeom>
          <a:noFill/>
          <a:ln/>
        </p:spPr>
        <p:txBody>
          <a:bodyPr wrap="square" lIns="1016" tIns="1016" rIns="1016" bIns="1016" rtlCol="0" anchor="ctr">
            <a:normAutofit lnSpcReduction="10000"/>
          </a:bodyPr>
          <a:lstStyle/>
          <a:p>
            <a:pPr marL="0" indent="0" algn="l">
              <a:buNone/>
            </a:pPr>
            <a:r>
              <a:rPr lang="en-US" sz="1550" b="1" noProof="0" dirty="0">
                <a:solidFill>
                  <a:srgbClr val="143642"/>
                </a:solidFill>
                <a:latin typeface="Arial" pitchFamily="34" charset="0"/>
                <a:ea typeface="Arial" pitchFamily="34" charset="-122"/>
                <a:cs typeface="Arial" pitchFamily="34" charset="-120"/>
              </a:rPr>
              <a:t>This policy focuses on the food industry and food environment not on putting all the onus on children and families</a:t>
            </a:r>
            <a:r>
              <a:rPr lang="en-GB" sz="1550" b="1" noProof="0" dirty="0">
                <a:solidFill>
                  <a:srgbClr val="143642"/>
                </a:solidFill>
                <a:latin typeface="Arial" pitchFamily="34" charset="0"/>
                <a:ea typeface="Arial" pitchFamily="34" charset="-122"/>
                <a:cs typeface="Arial" pitchFamily="34" charset="-120"/>
              </a:rPr>
              <a:t>.</a:t>
            </a:r>
            <a:endParaRPr lang="en-GB" sz="1550" noProof="0" dirty="0"/>
          </a:p>
        </p:txBody>
      </p:sp>
      <p:sp>
        <p:nvSpPr>
          <p:cNvPr id="12" name="Shape 10"/>
          <p:cNvSpPr/>
          <p:nvPr/>
        </p:nvSpPr>
        <p:spPr>
          <a:xfrm>
            <a:off x="6400800" y="2971800"/>
            <a:ext cx="4389120" cy="914400"/>
          </a:xfrm>
          <a:prstGeom prst="roundRect">
            <a:avLst>
              <a:gd name="adj" fmla="val 8000"/>
            </a:avLst>
          </a:prstGeom>
          <a:solidFill>
            <a:srgbClr val="DDEEDC"/>
          </a:solidFill>
          <a:ln w="12700">
            <a:solidFill>
              <a:srgbClr val="DDEEDC"/>
            </a:solidFill>
            <a:prstDash val="solid"/>
          </a:ln>
        </p:spPr>
        <p:txBody>
          <a:bodyPr/>
          <a:lstStyle/>
          <a:p>
            <a:endParaRPr lang="en-GB" noProof="0" dirty="0"/>
          </a:p>
        </p:txBody>
      </p:sp>
      <p:sp>
        <p:nvSpPr>
          <p:cNvPr id="13" name="Text 11"/>
          <p:cNvSpPr/>
          <p:nvPr/>
        </p:nvSpPr>
        <p:spPr>
          <a:xfrm>
            <a:off x="6601968" y="3136392"/>
            <a:ext cx="3977640" cy="643128"/>
          </a:xfrm>
          <a:prstGeom prst="rect">
            <a:avLst/>
          </a:prstGeom>
          <a:noFill/>
          <a:ln/>
        </p:spPr>
        <p:txBody>
          <a:bodyPr wrap="square" lIns="1016" tIns="1016" rIns="1016" bIns="1016" rtlCol="0" anchor="ctr">
            <a:normAutofit lnSpcReduction="10000"/>
          </a:bodyPr>
          <a:lstStyle/>
          <a:p>
            <a:pPr marL="0" indent="0" algn="l">
              <a:buNone/>
            </a:pPr>
            <a:r>
              <a:rPr lang="en-GB" sz="1500" b="1" noProof="0" dirty="0">
                <a:solidFill>
                  <a:srgbClr val="143642"/>
                </a:solidFill>
                <a:latin typeface="Arial" pitchFamily="34" charset="0"/>
                <a:ea typeface="Arial" pitchFamily="34" charset="-122"/>
                <a:cs typeface="Arial" pitchFamily="34" charset="-120"/>
              </a:rPr>
              <a:t>Strength: </a:t>
            </a:r>
            <a:r>
              <a:rPr lang="en-US" sz="1500" noProof="0" dirty="0">
                <a:solidFill>
                  <a:srgbClr val="143642"/>
                </a:solidFill>
                <a:latin typeface="Arial" pitchFamily="34" charset="0"/>
                <a:ea typeface="Arial" pitchFamily="34" charset="-122"/>
                <a:cs typeface="Arial" pitchFamily="34" charset="-120"/>
              </a:rPr>
              <a:t>It is a Population level Prevention Policy because it could modify what is available prior to people making decisions</a:t>
            </a:r>
            <a:r>
              <a:rPr lang="en-GB" sz="1500" noProof="0" dirty="0">
                <a:solidFill>
                  <a:srgbClr val="143642"/>
                </a:solidFill>
                <a:latin typeface="Arial" pitchFamily="34" charset="0"/>
                <a:ea typeface="Arial" pitchFamily="34" charset="-122"/>
                <a:cs typeface="Arial" pitchFamily="34" charset="-120"/>
              </a:rPr>
              <a:t>.</a:t>
            </a:r>
            <a:endParaRPr lang="en-GB" sz="1500" noProof="0" dirty="0"/>
          </a:p>
        </p:txBody>
      </p:sp>
      <p:sp>
        <p:nvSpPr>
          <p:cNvPr id="14" name="Shape 12"/>
          <p:cNvSpPr/>
          <p:nvPr/>
        </p:nvSpPr>
        <p:spPr>
          <a:xfrm>
            <a:off x="6400800" y="4187952"/>
            <a:ext cx="4389120" cy="1085088"/>
          </a:xfrm>
          <a:prstGeom prst="roundRect">
            <a:avLst>
              <a:gd name="adj" fmla="val 8000"/>
            </a:avLst>
          </a:prstGeom>
          <a:solidFill>
            <a:srgbClr val="FCE3DE"/>
          </a:solidFill>
          <a:ln w="12700">
            <a:solidFill>
              <a:srgbClr val="FCE3DE"/>
            </a:solidFill>
            <a:prstDash val="solid"/>
          </a:ln>
        </p:spPr>
        <p:txBody>
          <a:bodyPr/>
          <a:lstStyle/>
          <a:p>
            <a:endParaRPr lang="en-GB" noProof="0" dirty="0"/>
          </a:p>
        </p:txBody>
      </p:sp>
      <p:sp>
        <p:nvSpPr>
          <p:cNvPr id="15" name="Text 13"/>
          <p:cNvSpPr/>
          <p:nvPr/>
        </p:nvSpPr>
        <p:spPr>
          <a:xfrm>
            <a:off x="6601968" y="4361688"/>
            <a:ext cx="3977640" cy="789432"/>
          </a:xfrm>
          <a:prstGeom prst="rect">
            <a:avLst/>
          </a:prstGeom>
          <a:noFill/>
          <a:ln/>
        </p:spPr>
        <p:txBody>
          <a:bodyPr wrap="square" lIns="1016" tIns="1016" rIns="1016" bIns="1016" rtlCol="0" anchor="ctr">
            <a:normAutofit fontScale="92500" lnSpcReduction="10000"/>
          </a:bodyPr>
          <a:lstStyle/>
          <a:p>
            <a:pPr marL="0" indent="0" algn="l">
              <a:buNone/>
            </a:pPr>
            <a:r>
              <a:rPr lang="en-GB" sz="1500" b="1" noProof="0" dirty="0">
                <a:solidFill>
                  <a:srgbClr val="143642"/>
                </a:solidFill>
                <a:latin typeface="Arial" pitchFamily="34" charset="0"/>
                <a:ea typeface="Arial" pitchFamily="34" charset="-122"/>
                <a:cs typeface="Arial" pitchFamily="34" charset="-120"/>
              </a:rPr>
              <a:t>Limitation: </a:t>
            </a:r>
            <a:r>
              <a:rPr lang="en-US" sz="1500" noProof="0" dirty="0">
                <a:solidFill>
                  <a:srgbClr val="143642"/>
                </a:solidFill>
                <a:latin typeface="Arial" pitchFamily="34" charset="0"/>
                <a:ea typeface="Arial" pitchFamily="34" charset="-122"/>
                <a:cs typeface="Arial" pitchFamily="34" charset="-120"/>
              </a:rPr>
              <a:t>The levy is a good step, but sugars is just one of the factors of childhood obesity, with more action required around food, poverty, schools and physical activity </a:t>
            </a:r>
            <a:r>
              <a:rPr lang="en-GB" sz="1500" noProof="0" dirty="0">
                <a:solidFill>
                  <a:srgbClr val="143642"/>
                </a:solidFill>
                <a:latin typeface="Arial" pitchFamily="34" charset="0"/>
                <a:ea typeface="Arial" pitchFamily="34" charset="-122"/>
                <a:cs typeface="Arial" pitchFamily="34" charset="-120"/>
              </a:rPr>
              <a:t>(Marmot, 2020).</a:t>
            </a:r>
            <a:endParaRPr lang="en-GB" sz="150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11</a:t>
            </a:fld>
            <a:endParaRPr lang="en-GB" noProof="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Public Health Campaigns and Behaviour Change</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731520" y="1275588"/>
            <a:ext cx="4572000" cy="4332732"/>
          </a:xfrm>
          <a:prstGeom prst="roundRect">
            <a:avLst>
              <a:gd name="adj" fmla="val 1758"/>
            </a:avLst>
          </a:prstGeom>
          <a:solidFill>
            <a:srgbClr val="EAF2EF"/>
          </a:solidFill>
          <a:ln w="12700">
            <a:solidFill>
              <a:srgbClr val="EAF2EF"/>
            </a:solidFill>
            <a:prstDash val="solid"/>
          </a:ln>
        </p:spPr>
        <p:txBody>
          <a:bodyPr/>
          <a:lstStyle/>
          <a:p>
            <a:endParaRPr lang="en-GB" noProof="0" dirty="0"/>
          </a:p>
        </p:txBody>
      </p:sp>
      <p:sp>
        <p:nvSpPr>
          <p:cNvPr id="6" name="Text 4"/>
          <p:cNvSpPr/>
          <p:nvPr/>
        </p:nvSpPr>
        <p:spPr>
          <a:xfrm>
            <a:off x="960120" y="1508760"/>
            <a:ext cx="4114800" cy="320040"/>
          </a:xfrm>
          <a:prstGeom prst="rect">
            <a:avLst/>
          </a:prstGeom>
          <a:noFill/>
          <a:ln/>
        </p:spPr>
        <p:txBody>
          <a:bodyPr wrap="square" lIns="1016" tIns="1016" rIns="1016" bIns="1016" rtlCol="0" anchor="ctr">
            <a:normAutofit/>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Role of campaigns</a:t>
            </a:r>
            <a:endParaRPr lang="en-GB" sz="1900" noProof="0" dirty="0"/>
          </a:p>
        </p:txBody>
      </p:sp>
      <p:sp>
        <p:nvSpPr>
          <p:cNvPr id="7" name="Text 5"/>
          <p:cNvSpPr/>
          <p:nvPr/>
        </p:nvSpPr>
        <p:spPr>
          <a:xfrm>
            <a:off x="960120" y="1933956"/>
            <a:ext cx="4114800" cy="685800"/>
          </a:xfrm>
          <a:prstGeom prst="rect">
            <a:avLst/>
          </a:prstGeom>
          <a:noFill/>
          <a:ln/>
        </p:spPr>
        <p:txBody>
          <a:bodyPr wrap="square" lIns="1016" tIns="1016" rIns="1016" bIns="1016" rtlCol="0" anchor="ctr">
            <a:normAutofit lnSpcReduction="10000"/>
          </a:bodyPr>
          <a:lstStyle/>
          <a:p>
            <a:pPr marL="0" indent="0" algn="l">
              <a:lnSpc>
                <a:spcPct val="110000"/>
              </a:lnSpc>
              <a:buNone/>
            </a:pPr>
            <a:r>
              <a:rPr lang="en-US" sz="1400" noProof="0" dirty="0">
                <a:solidFill>
                  <a:srgbClr val="1E1E1E"/>
                </a:solidFill>
                <a:latin typeface="Arial" pitchFamily="34" charset="0"/>
                <a:ea typeface="Arial" pitchFamily="34" charset="-122"/>
                <a:cs typeface="Arial" pitchFamily="34" charset="-120"/>
              </a:rPr>
              <a:t>Awareness raising, to encourage healthy eating and increase physical activity, can occur via public health campaigns </a:t>
            </a:r>
            <a:r>
              <a:rPr lang="en-GB" sz="1400" noProof="0" dirty="0">
                <a:solidFill>
                  <a:srgbClr val="1E1E1E"/>
                </a:solidFill>
                <a:latin typeface="Arial" pitchFamily="34" charset="0"/>
                <a:ea typeface="Arial" pitchFamily="34" charset="-122"/>
                <a:cs typeface="Arial" pitchFamily="34" charset="-120"/>
              </a:rPr>
              <a:t>(NHS England, 2023).</a:t>
            </a:r>
            <a:endParaRPr lang="en-GB" sz="1400" noProof="0" dirty="0"/>
          </a:p>
        </p:txBody>
      </p:sp>
      <p:sp>
        <p:nvSpPr>
          <p:cNvPr id="8" name="Text 6"/>
          <p:cNvSpPr/>
          <p:nvPr/>
        </p:nvSpPr>
        <p:spPr>
          <a:xfrm>
            <a:off x="960120" y="2743200"/>
            <a:ext cx="4114800" cy="685800"/>
          </a:xfrm>
          <a:prstGeom prst="rect">
            <a:avLst/>
          </a:prstGeom>
          <a:noFill/>
          <a:ln/>
        </p:spPr>
        <p:txBody>
          <a:bodyPr wrap="square" lIns="1016" tIns="1016" rIns="1016" bIns="1016" rtlCol="0" anchor="ctr">
            <a:normAutofit lnSpcReduction="10000"/>
          </a:bodyPr>
          <a:lstStyle/>
          <a:p>
            <a:pPr marL="0" indent="0" algn="l">
              <a:lnSpc>
                <a:spcPct val="110000"/>
              </a:lnSpc>
              <a:buNone/>
            </a:pPr>
            <a:r>
              <a:rPr lang="en-US" sz="1400" noProof="0" dirty="0">
                <a:solidFill>
                  <a:srgbClr val="1E1E1E"/>
                </a:solidFill>
                <a:latin typeface="Arial" pitchFamily="34" charset="0"/>
                <a:ea typeface="Arial" pitchFamily="34" charset="-122"/>
                <a:cs typeface="Arial" pitchFamily="34" charset="-120"/>
              </a:rPr>
              <a:t>Campaigns can be used as cues to action, as they can remind families to </a:t>
            </a:r>
            <a:r>
              <a:rPr lang="en-US" sz="1400" noProof="0" dirty="0" err="1">
                <a:solidFill>
                  <a:srgbClr val="1E1E1E"/>
                </a:solidFill>
                <a:latin typeface="Arial" pitchFamily="34" charset="0"/>
                <a:ea typeface="Arial" pitchFamily="34" charset="-122"/>
                <a:cs typeface="Arial" pitchFamily="34" charset="-120"/>
              </a:rPr>
              <a:t>recognise</a:t>
            </a:r>
            <a:r>
              <a:rPr lang="en-US" sz="1400" noProof="0" dirty="0">
                <a:solidFill>
                  <a:srgbClr val="1E1E1E"/>
                </a:solidFill>
                <a:latin typeface="Arial" pitchFamily="34" charset="0"/>
                <a:ea typeface="Arial" pitchFamily="34" charset="-122"/>
                <a:cs typeface="Arial" pitchFamily="34" charset="-120"/>
              </a:rPr>
              <a:t> risk and take preventative action </a:t>
            </a:r>
            <a:r>
              <a:rPr lang="en-GB" sz="1400" noProof="0" dirty="0">
                <a:solidFill>
                  <a:srgbClr val="1E1E1E"/>
                </a:solidFill>
                <a:latin typeface="Arial" pitchFamily="34" charset="0"/>
                <a:ea typeface="Arial" pitchFamily="34" charset="-122"/>
                <a:cs typeface="Arial" pitchFamily="34" charset="-120"/>
              </a:rPr>
              <a:t>(Rosenstock, 1974).</a:t>
            </a:r>
            <a:endParaRPr lang="en-GB" sz="1400" noProof="0" dirty="0"/>
          </a:p>
        </p:txBody>
      </p:sp>
      <p:sp>
        <p:nvSpPr>
          <p:cNvPr id="9" name="Text 7"/>
          <p:cNvSpPr/>
          <p:nvPr/>
        </p:nvSpPr>
        <p:spPr>
          <a:xfrm>
            <a:off x="960120" y="3552444"/>
            <a:ext cx="4114800" cy="768096"/>
          </a:xfrm>
          <a:prstGeom prst="rect">
            <a:avLst/>
          </a:prstGeom>
          <a:noFill/>
          <a:ln/>
        </p:spPr>
        <p:txBody>
          <a:bodyPr wrap="square" lIns="1016" tIns="1016" rIns="1016" bIns="1016" rtlCol="0" anchor="ctr">
            <a:normAutofit/>
          </a:bodyPr>
          <a:lstStyle/>
          <a:p>
            <a:pPr marL="0" indent="0" algn="l">
              <a:lnSpc>
                <a:spcPct val="120000"/>
              </a:lnSpc>
              <a:buNone/>
            </a:pPr>
            <a:r>
              <a:rPr lang="en-US" sz="1400" noProof="0" dirty="0">
                <a:solidFill>
                  <a:srgbClr val="1E1E1E"/>
                </a:solidFill>
                <a:latin typeface="Arial" pitchFamily="34" charset="0"/>
                <a:ea typeface="Arial" pitchFamily="34" charset="-122"/>
                <a:cs typeface="Arial" pitchFamily="34" charset="-120"/>
              </a:rPr>
              <a:t>Knowledge and </a:t>
            </a:r>
            <a:r>
              <a:rPr lang="en-US" sz="1400" noProof="0" dirty="0" err="1">
                <a:solidFill>
                  <a:srgbClr val="1E1E1E"/>
                </a:solidFill>
                <a:latin typeface="Arial" pitchFamily="34" charset="0"/>
                <a:ea typeface="Arial" pitchFamily="34" charset="-122"/>
                <a:cs typeface="Arial" pitchFamily="34" charset="-120"/>
              </a:rPr>
              <a:t>behaviour</a:t>
            </a:r>
            <a:r>
              <a:rPr lang="en-US" sz="1400" noProof="0" dirty="0">
                <a:solidFill>
                  <a:srgbClr val="1E1E1E"/>
                </a:solidFill>
                <a:latin typeface="Arial" pitchFamily="34" charset="0"/>
                <a:ea typeface="Arial" pitchFamily="34" charset="-122"/>
                <a:cs typeface="Arial" pitchFamily="34" charset="-120"/>
              </a:rPr>
              <a:t> change is possible through campaigns that are both clear and accessible </a:t>
            </a:r>
            <a:r>
              <a:rPr lang="en-GB" sz="1400" noProof="0" dirty="0">
                <a:solidFill>
                  <a:srgbClr val="1E1E1E"/>
                </a:solidFill>
                <a:latin typeface="Arial" pitchFamily="34" charset="0"/>
                <a:ea typeface="Arial" pitchFamily="34" charset="-122"/>
                <a:cs typeface="Arial" pitchFamily="34" charset="-120"/>
              </a:rPr>
              <a:t>(Janz and Becker, 1984).</a:t>
            </a:r>
            <a:endParaRPr lang="en-GB" sz="1400" noProof="0" dirty="0"/>
          </a:p>
        </p:txBody>
      </p:sp>
      <p:sp>
        <p:nvSpPr>
          <p:cNvPr id="10" name="Text 8"/>
          <p:cNvSpPr/>
          <p:nvPr/>
        </p:nvSpPr>
        <p:spPr>
          <a:xfrm>
            <a:off x="5989320" y="1325880"/>
            <a:ext cx="3657600" cy="320040"/>
          </a:xfrm>
          <a:prstGeom prst="rect">
            <a:avLst/>
          </a:prstGeom>
          <a:noFill/>
          <a:ln/>
        </p:spPr>
        <p:txBody>
          <a:bodyPr wrap="square" lIns="1016" tIns="1016" rIns="1016" bIns="1016" rtlCol="0" anchor="ctr">
            <a:normAutofit fontScale="92500"/>
          </a:bodyPr>
          <a:lstStyle/>
          <a:p>
            <a:pPr marL="0" indent="0" algn="l">
              <a:buNone/>
            </a:pPr>
            <a:r>
              <a:rPr lang="en-GB" sz="1900" b="1" noProof="0" dirty="0">
                <a:solidFill>
                  <a:srgbClr val="143642"/>
                </a:solidFill>
                <a:latin typeface="Arial" pitchFamily="34" charset="0"/>
                <a:ea typeface="Arial" pitchFamily="34" charset="-122"/>
                <a:cs typeface="Arial" pitchFamily="34" charset="-120"/>
              </a:rPr>
              <a:t>Examples of campaign messages</a:t>
            </a:r>
            <a:endParaRPr lang="en-GB" sz="1900" noProof="0" dirty="0"/>
          </a:p>
        </p:txBody>
      </p:sp>
      <p:grpSp>
        <p:nvGrpSpPr>
          <p:cNvPr id="26" name="Group 25">
            <a:extLst>
              <a:ext uri="{FF2B5EF4-FFF2-40B4-BE49-F238E27FC236}">
                <a16:creationId xmlns:a16="http://schemas.microsoft.com/office/drawing/2014/main" id="{9DED147B-90FA-DFA6-36F8-694894A6EB72}"/>
              </a:ext>
            </a:extLst>
          </p:cNvPr>
          <p:cNvGrpSpPr/>
          <p:nvPr/>
        </p:nvGrpSpPr>
        <p:grpSpPr>
          <a:xfrm>
            <a:off x="6035040" y="2038307"/>
            <a:ext cx="5029200" cy="1717039"/>
            <a:chOff x="6035040" y="1920240"/>
            <a:chExt cx="5029200" cy="1481328"/>
          </a:xfrm>
        </p:grpSpPr>
        <p:sp>
          <p:nvSpPr>
            <p:cNvPr id="11" name="Shape 9"/>
            <p:cNvSpPr/>
            <p:nvPr/>
          </p:nvSpPr>
          <p:spPr>
            <a:xfrm>
              <a:off x="6035040" y="1920240"/>
              <a:ext cx="2331720" cy="566928"/>
            </a:xfrm>
            <a:prstGeom prst="roundRect">
              <a:avLst>
                <a:gd name="adj" fmla="val 12903"/>
              </a:avLst>
            </a:prstGeom>
            <a:solidFill>
              <a:srgbClr val="CFE8E3"/>
            </a:solidFill>
            <a:ln w="12700">
              <a:solidFill>
                <a:srgbClr val="CFE8E3"/>
              </a:solidFill>
              <a:prstDash val="solid"/>
            </a:ln>
          </p:spPr>
          <p:txBody>
            <a:bodyPr/>
            <a:lstStyle/>
            <a:p>
              <a:endParaRPr lang="en-GB" noProof="0" dirty="0"/>
            </a:p>
          </p:txBody>
        </p:sp>
        <p:sp>
          <p:nvSpPr>
            <p:cNvPr id="12" name="Text 10"/>
            <p:cNvSpPr/>
            <p:nvPr/>
          </p:nvSpPr>
          <p:spPr>
            <a:xfrm>
              <a:off x="6108192" y="1965960"/>
              <a:ext cx="2185416" cy="475488"/>
            </a:xfrm>
            <a:prstGeom prst="rect">
              <a:avLst/>
            </a:prstGeom>
            <a:noFill/>
            <a:ln/>
          </p:spPr>
          <p:txBody>
            <a:bodyPr wrap="square" lIns="254" tIns="254" rIns="254" bIns="254" rtlCol="0" anchor="ctr">
              <a:normAutofit/>
            </a:bodyPr>
            <a:lstStyle/>
            <a:p>
              <a:pPr marL="0" indent="0" algn="ctr">
                <a:buNone/>
              </a:pPr>
              <a:r>
                <a:rPr lang="en-GB" sz="1150" b="1" noProof="0" dirty="0">
                  <a:solidFill>
                    <a:srgbClr val="143642"/>
                  </a:solidFill>
                  <a:latin typeface="Arial" pitchFamily="34" charset="0"/>
                  <a:ea typeface="Arial" pitchFamily="34" charset="-122"/>
                  <a:cs typeface="Arial" pitchFamily="34" charset="-120"/>
                </a:rPr>
                <a:t>Reduce sugar intake</a:t>
              </a:r>
              <a:endParaRPr lang="en-GB" sz="1150" noProof="0" dirty="0"/>
            </a:p>
          </p:txBody>
        </p:sp>
        <p:sp>
          <p:nvSpPr>
            <p:cNvPr id="13" name="Shape 11"/>
            <p:cNvSpPr/>
            <p:nvPr/>
          </p:nvSpPr>
          <p:spPr>
            <a:xfrm>
              <a:off x="8732520" y="1920240"/>
              <a:ext cx="2331720" cy="566928"/>
            </a:xfrm>
            <a:prstGeom prst="roundRect">
              <a:avLst>
                <a:gd name="adj" fmla="val 12903"/>
              </a:avLst>
            </a:prstGeom>
            <a:solidFill>
              <a:srgbClr val="DDEEDC"/>
            </a:solidFill>
            <a:ln w="12700">
              <a:solidFill>
                <a:srgbClr val="DDEEDC"/>
              </a:solidFill>
              <a:prstDash val="solid"/>
            </a:ln>
          </p:spPr>
          <p:txBody>
            <a:bodyPr/>
            <a:lstStyle/>
            <a:p>
              <a:endParaRPr lang="en-GB" noProof="0" dirty="0"/>
            </a:p>
          </p:txBody>
        </p:sp>
        <p:sp>
          <p:nvSpPr>
            <p:cNvPr id="14" name="Text 12"/>
            <p:cNvSpPr/>
            <p:nvPr/>
          </p:nvSpPr>
          <p:spPr>
            <a:xfrm>
              <a:off x="8805672" y="1965960"/>
              <a:ext cx="2185416" cy="475488"/>
            </a:xfrm>
            <a:prstGeom prst="rect">
              <a:avLst/>
            </a:prstGeom>
            <a:noFill/>
            <a:ln/>
          </p:spPr>
          <p:txBody>
            <a:bodyPr wrap="square" lIns="254" tIns="254" rIns="254" bIns="254" rtlCol="0" anchor="ctr">
              <a:normAutofit/>
            </a:bodyPr>
            <a:lstStyle/>
            <a:p>
              <a:pPr marL="0" indent="0" algn="ctr">
                <a:buNone/>
              </a:pPr>
              <a:r>
                <a:rPr lang="en-US" sz="1150" b="1" noProof="0" dirty="0">
                  <a:solidFill>
                    <a:srgbClr val="143642"/>
                  </a:solidFill>
                  <a:latin typeface="Arial" pitchFamily="34" charset="0"/>
                  <a:ea typeface="Arial" pitchFamily="34" charset="-122"/>
                  <a:cs typeface="Arial" pitchFamily="34" charset="-120"/>
                </a:rPr>
                <a:t>Engage in more physical activity on a daily basis</a:t>
              </a:r>
              <a:endParaRPr lang="en-GB" sz="1150" noProof="0" dirty="0"/>
            </a:p>
          </p:txBody>
        </p:sp>
        <p:sp>
          <p:nvSpPr>
            <p:cNvPr id="15" name="Shape 13"/>
            <p:cNvSpPr/>
            <p:nvPr/>
          </p:nvSpPr>
          <p:spPr>
            <a:xfrm>
              <a:off x="6035040" y="2834640"/>
              <a:ext cx="2331720" cy="566928"/>
            </a:xfrm>
            <a:prstGeom prst="roundRect">
              <a:avLst>
                <a:gd name="adj" fmla="val 12903"/>
              </a:avLst>
            </a:prstGeom>
            <a:solidFill>
              <a:srgbClr val="CFE8E3"/>
            </a:solidFill>
            <a:ln w="12700">
              <a:solidFill>
                <a:srgbClr val="CFE8E3"/>
              </a:solidFill>
              <a:prstDash val="solid"/>
            </a:ln>
          </p:spPr>
          <p:txBody>
            <a:bodyPr/>
            <a:lstStyle/>
            <a:p>
              <a:endParaRPr lang="en-GB" noProof="0" dirty="0"/>
            </a:p>
          </p:txBody>
        </p:sp>
        <p:sp>
          <p:nvSpPr>
            <p:cNvPr id="16" name="Text 14"/>
            <p:cNvSpPr/>
            <p:nvPr/>
          </p:nvSpPr>
          <p:spPr>
            <a:xfrm>
              <a:off x="6108192" y="2880360"/>
              <a:ext cx="2185416" cy="475488"/>
            </a:xfrm>
            <a:prstGeom prst="rect">
              <a:avLst/>
            </a:prstGeom>
            <a:noFill/>
            <a:ln/>
          </p:spPr>
          <p:txBody>
            <a:bodyPr wrap="square" lIns="254" tIns="254" rIns="254" bIns="254" rtlCol="0" anchor="ctr">
              <a:normAutofit/>
            </a:bodyPr>
            <a:lstStyle/>
            <a:p>
              <a:pPr marL="0" indent="0" algn="ctr">
                <a:buNone/>
              </a:pPr>
              <a:r>
                <a:rPr lang="en-US" sz="1150" b="1" noProof="0" dirty="0">
                  <a:solidFill>
                    <a:srgbClr val="143642"/>
                  </a:solidFill>
                  <a:latin typeface="Arial" pitchFamily="34" charset="0"/>
                  <a:ea typeface="Arial" pitchFamily="34" charset="-122"/>
                  <a:cs typeface="Arial" pitchFamily="34" charset="-120"/>
                </a:rPr>
                <a:t>Select more nutritious food and beverages</a:t>
              </a:r>
              <a:endParaRPr lang="en-GB" sz="1150" noProof="0" dirty="0"/>
            </a:p>
          </p:txBody>
        </p:sp>
        <p:sp>
          <p:nvSpPr>
            <p:cNvPr id="17" name="Shape 15"/>
            <p:cNvSpPr/>
            <p:nvPr/>
          </p:nvSpPr>
          <p:spPr>
            <a:xfrm>
              <a:off x="8732520" y="2834640"/>
              <a:ext cx="2331720" cy="566928"/>
            </a:xfrm>
            <a:prstGeom prst="roundRect">
              <a:avLst>
                <a:gd name="adj" fmla="val 12903"/>
              </a:avLst>
            </a:prstGeom>
            <a:solidFill>
              <a:srgbClr val="DDEEDC"/>
            </a:solidFill>
            <a:ln w="12700">
              <a:solidFill>
                <a:srgbClr val="DDEEDC"/>
              </a:solidFill>
              <a:prstDash val="solid"/>
            </a:ln>
          </p:spPr>
          <p:txBody>
            <a:bodyPr/>
            <a:lstStyle/>
            <a:p>
              <a:endParaRPr lang="en-GB" noProof="0" dirty="0"/>
            </a:p>
          </p:txBody>
        </p:sp>
        <p:sp>
          <p:nvSpPr>
            <p:cNvPr id="18" name="Text 16"/>
            <p:cNvSpPr/>
            <p:nvPr/>
          </p:nvSpPr>
          <p:spPr>
            <a:xfrm>
              <a:off x="8805672" y="2880360"/>
              <a:ext cx="2185416" cy="475488"/>
            </a:xfrm>
            <a:prstGeom prst="rect">
              <a:avLst/>
            </a:prstGeom>
            <a:noFill/>
            <a:ln/>
          </p:spPr>
          <p:txBody>
            <a:bodyPr wrap="square" lIns="254" tIns="254" rIns="254" bIns="254" rtlCol="0" anchor="ctr">
              <a:normAutofit/>
            </a:bodyPr>
            <a:lstStyle/>
            <a:p>
              <a:pPr marL="0" indent="0" algn="ctr">
                <a:buNone/>
              </a:pPr>
              <a:r>
                <a:rPr lang="en-US" sz="1150" b="1" noProof="0" dirty="0">
                  <a:solidFill>
                    <a:srgbClr val="143642"/>
                  </a:solidFill>
                  <a:latin typeface="Arial" pitchFamily="34" charset="0"/>
                  <a:ea typeface="Arial" pitchFamily="34" charset="-122"/>
                  <a:cs typeface="Arial" pitchFamily="34" charset="-120"/>
                </a:rPr>
                <a:t>Make sure you get advice and help as early as possible</a:t>
              </a:r>
              <a:endParaRPr lang="en-GB" sz="1150" noProof="0" dirty="0"/>
            </a:p>
          </p:txBody>
        </p:sp>
      </p:grpSp>
      <p:sp>
        <p:nvSpPr>
          <p:cNvPr id="19" name="Shape 17"/>
          <p:cNvSpPr/>
          <p:nvPr/>
        </p:nvSpPr>
        <p:spPr>
          <a:xfrm>
            <a:off x="6035040" y="4211320"/>
            <a:ext cx="5074920" cy="896112"/>
          </a:xfrm>
          <a:prstGeom prst="roundRect">
            <a:avLst>
              <a:gd name="adj" fmla="val 8163"/>
            </a:avLst>
          </a:prstGeom>
          <a:solidFill>
            <a:srgbClr val="FCE3DE"/>
          </a:solidFill>
          <a:ln w="12700">
            <a:solidFill>
              <a:srgbClr val="FCE3DE"/>
            </a:solidFill>
            <a:prstDash val="solid"/>
          </a:ln>
        </p:spPr>
        <p:txBody>
          <a:bodyPr/>
          <a:lstStyle/>
          <a:p>
            <a:endParaRPr lang="en-GB" noProof="0" dirty="0"/>
          </a:p>
        </p:txBody>
      </p:sp>
      <p:sp>
        <p:nvSpPr>
          <p:cNvPr id="20" name="Text 18"/>
          <p:cNvSpPr/>
          <p:nvPr/>
        </p:nvSpPr>
        <p:spPr>
          <a:xfrm>
            <a:off x="6281928" y="4453128"/>
            <a:ext cx="4709160" cy="640080"/>
          </a:xfrm>
          <a:prstGeom prst="rect">
            <a:avLst/>
          </a:prstGeom>
          <a:noFill/>
          <a:ln/>
        </p:spPr>
        <p:txBody>
          <a:bodyPr wrap="square" lIns="1016" tIns="1016" rIns="1016" bIns="1016" rtlCol="0" anchor="ctr">
            <a:normAutofit lnSpcReduction="10000"/>
          </a:bodyPr>
          <a:lstStyle/>
          <a:p>
            <a:pPr marL="0" indent="0" algn="l">
              <a:buNone/>
            </a:pPr>
            <a:r>
              <a:rPr lang="en-GB" sz="1500" b="1" noProof="0" dirty="0">
                <a:solidFill>
                  <a:srgbClr val="143642"/>
                </a:solidFill>
                <a:latin typeface="Arial" pitchFamily="34" charset="0"/>
                <a:ea typeface="Arial" pitchFamily="34" charset="-122"/>
                <a:cs typeface="Arial" pitchFamily="34" charset="-120"/>
              </a:rPr>
              <a:t>Critical point: </a:t>
            </a:r>
            <a:r>
              <a:rPr lang="en-US" sz="1500" noProof="0" dirty="0">
                <a:solidFill>
                  <a:srgbClr val="143642"/>
                </a:solidFill>
                <a:latin typeface="Arial" pitchFamily="34" charset="0"/>
                <a:ea typeface="Arial" pitchFamily="34" charset="-122"/>
                <a:cs typeface="Arial" pitchFamily="34" charset="-120"/>
              </a:rPr>
              <a:t>The importance of information is limited without the capacity, confidence, and context for families to take action.</a:t>
            </a:r>
          </a:p>
          <a:p>
            <a:pPr marL="0" indent="0" algn="l">
              <a:buNone/>
            </a:pPr>
            <a:endParaRPr lang="en-GB" sz="150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12</a:t>
            </a:fld>
            <a:endParaRPr lang="en-GB" noProof="0" dirty="0"/>
          </a:p>
        </p:txBody>
      </p:sp>
      <p:sp>
        <p:nvSpPr>
          <p:cNvPr id="24" name="Text 7">
            <a:extLst>
              <a:ext uri="{FF2B5EF4-FFF2-40B4-BE49-F238E27FC236}">
                <a16:creationId xmlns:a16="http://schemas.microsoft.com/office/drawing/2014/main" id="{15BE263E-DAB9-E8EB-CB13-CFA804FD41C5}"/>
              </a:ext>
            </a:extLst>
          </p:cNvPr>
          <p:cNvSpPr/>
          <p:nvPr/>
        </p:nvSpPr>
        <p:spPr>
          <a:xfrm>
            <a:off x="960120" y="4407408"/>
            <a:ext cx="4114800" cy="941832"/>
          </a:xfrm>
          <a:prstGeom prst="rect">
            <a:avLst/>
          </a:prstGeom>
          <a:noFill/>
          <a:ln/>
        </p:spPr>
        <p:txBody>
          <a:bodyPr wrap="square" lIns="1016" tIns="1016" rIns="1016" bIns="1016" rtlCol="0" anchor="ctr">
            <a:normAutofit/>
          </a:bodyPr>
          <a:lstStyle/>
          <a:p>
            <a:pPr marL="0" indent="0" algn="l">
              <a:buNone/>
            </a:pPr>
            <a:r>
              <a:rPr lang="en-US" sz="1400" noProof="0" dirty="0">
                <a:solidFill>
                  <a:srgbClr val="1E1E1E"/>
                </a:solidFill>
                <a:latin typeface="Arial" pitchFamily="34" charset="0"/>
                <a:ea typeface="Arial" pitchFamily="34" charset="-122"/>
                <a:cs typeface="Arial" pitchFamily="34" charset="-120"/>
              </a:rPr>
              <a:t>Certain families are less likely to benefit from campaigns, due to financial constraints or limited food options, or unsafe community settings (Marmot, 2020).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5" name="Shape 13">
            <a:extLst>
              <a:ext uri="{FF2B5EF4-FFF2-40B4-BE49-F238E27FC236}">
                <a16:creationId xmlns:a16="http://schemas.microsoft.com/office/drawing/2014/main" id="{41BD70C0-E7F0-B8DC-FD39-3DE89FE96FF5}"/>
              </a:ext>
            </a:extLst>
          </p:cNvPr>
          <p:cNvSpPr/>
          <p:nvPr/>
        </p:nvSpPr>
        <p:spPr>
          <a:xfrm>
            <a:off x="8229600" y="1920240"/>
            <a:ext cx="3246120" cy="758953"/>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Service Delivery and Early Intervention</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Text 3"/>
          <p:cNvSpPr/>
          <p:nvPr/>
        </p:nvSpPr>
        <p:spPr>
          <a:xfrm>
            <a:off x="777240" y="1143000"/>
            <a:ext cx="10607040" cy="502920"/>
          </a:xfrm>
          <a:prstGeom prst="rect">
            <a:avLst/>
          </a:prstGeom>
          <a:noFill/>
          <a:ln/>
        </p:spPr>
        <p:txBody>
          <a:bodyPr wrap="square" lIns="1016" tIns="1016" rIns="1016" bIns="1016" rtlCol="0" anchor="ctr">
            <a:normAutofit lnSpcReduction="10000"/>
          </a:bodyPr>
          <a:lstStyle/>
          <a:p>
            <a:pPr marL="0" indent="0" algn="l">
              <a:buNone/>
            </a:pPr>
            <a:r>
              <a:rPr lang="en-US" sz="1700" b="1" noProof="0" dirty="0">
                <a:solidFill>
                  <a:srgbClr val="143642"/>
                </a:solidFill>
                <a:latin typeface="Arial" pitchFamily="34" charset="0"/>
                <a:ea typeface="Arial" pitchFamily="34" charset="-122"/>
                <a:cs typeface="Arial" pitchFamily="34" charset="-120"/>
              </a:rPr>
              <a:t>There is a need for joined-up action across schools, local authorities, NHS services, public health teams and community </a:t>
            </a:r>
            <a:r>
              <a:rPr lang="en-US" sz="1700" b="1" noProof="0" dirty="0" err="1">
                <a:solidFill>
                  <a:srgbClr val="143642"/>
                </a:solidFill>
                <a:latin typeface="Arial" pitchFamily="34" charset="0"/>
                <a:ea typeface="Arial" pitchFamily="34" charset="-122"/>
                <a:cs typeface="Arial" pitchFamily="34" charset="-120"/>
              </a:rPr>
              <a:t>organisations</a:t>
            </a:r>
            <a:r>
              <a:rPr lang="en-US" sz="1700" b="1" noProof="0" dirty="0">
                <a:solidFill>
                  <a:srgbClr val="143642"/>
                </a:solidFill>
                <a:latin typeface="Arial" pitchFamily="34" charset="0"/>
                <a:ea typeface="Arial" pitchFamily="34" charset="-122"/>
                <a:cs typeface="Arial" pitchFamily="34" charset="-120"/>
              </a:rPr>
              <a:t> to tackle childhood obesity prevention </a:t>
            </a:r>
            <a:r>
              <a:rPr lang="en-GB" sz="1700" b="1" noProof="0" dirty="0">
                <a:solidFill>
                  <a:srgbClr val="143642"/>
                </a:solidFill>
                <a:latin typeface="Arial" pitchFamily="34" charset="0"/>
                <a:ea typeface="Arial" pitchFamily="34" charset="-122"/>
                <a:cs typeface="Arial" pitchFamily="34" charset="-120"/>
              </a:rPr>
              <a:t>(NHS England, 2023).</a:t>
            </a:r>
            <a:endParaRPr lang="en-GB" sz="1700" noProof="0" dirty="0"/>
          </a:p>
        </p:txBody>
      </p:sp>
      <p:sp>
        <p:nvSpPr>
          <p:cNvPr id="9" name="Shape 7"/>
          <p:cNvSpPr/>
          <p:nvPr/>
        </p:nvSpPr>
        <p:spPr>
          <a:xfrm>
            <a:off x="4572000" y="1920240"/>
            <a:ext cx="3246120" cy="758953"/>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10" name="Text 8"/>
          <p:cNvSpPr/>
          <p:nvPr/>
        </p:nvSpPr>
        <p:spPr>
          <a:xfrm>
            <a:off x="5212080" y="2146300"/>
            <a:ext cx="3017520" cy="228600"/>
          </a:xfrm>
          <a:prstGeom prst="rect">
            <a:avLst/>
          </a:prstGeom>
          <a:noFill/>
          <a:ln/>
        </p:spPr>
        <p:txBody>
          <a:bodyPr wrap="square" lIns="1016" tIns="1016" rIns="1016" bIns="1016" rtlCol="0" anchor="ctr">
            <a:normAutofit/>
          </a:bodyPr>
          <a:lstStyle/>
          <a:p>
            <a:pPr marL="0" indent="0" algn="l">
              <a:buNone/>
            </a:pPr>
            <a:r>
              <a:rPr lang="en-GB" sz="1360" b="1" noProof="0" dirty="0">
                <a:solidFill>
                  <a:srgbClr val="EF6F6C"/>
                </a:solidFill>
                <a:latin typeface="Arial" pitchFamily="34" charset="0"/>
                <a:ea typeface="Arial" pitchFamily="34" charset="-122"/>
                <a:cs typeface="Arial" pitchFamily="34" charset="-120"/>
              </a:rPr>
              <a:t>GPs &amp; primary care</a:t>
            </a:r>
            <a:endParaRPr lang="en-GB" sz="1360" noProof="0" dirty="0"/>
          </a:p>
        </p:txBody>
      </p:sp>
      <p:sp>
        <p:nvSpPr>
          <p:cNvPr id="13" name="Text 11"/>
          <p:cNvSpPr/>
          <p:nvPr/>
        </p:nvSpPr>
        <p:spPr>
          <a:xfrm>
            <a:off x="9174480" y="2171700"/>
            <a:ext cx="3017520" cy="228600"/>
          </a:xfrm>
          <a:prstGeom prst="rect">
            <a:avLst/>
          </a:prstGeom>
          <a:noFill/>
          <a:ln/>
        </p:spPr>
        <p:txBody>
          <a:bodyPr wrap="square" lIns="1016" tIns="1016" rIns="1016" bIns="1016" rtlCol="0" anchor="ctr">
            <a:normAutofit/>
          </a:bodyPr>
          <a:lstStyle/>
          <a:p>
            <a:pPr marL="0" indent="0" algn="l">
              <a:buNone/>
            </a:pPr>
            <a:r>
              <a:rPr lang="en-GB" sz="1360" b="1" noProof="0" dirty="0">
                <a:solidFill>
                  <a:srgbClr val="EF6F6C"/>
                </a:solidFill>
                <a:latin typeface="Arial" pitchFamily="34" charset="0"/>
                <a:ea typeface="Arial" pitchFamily="34" charset="-122"/>
                <a:cs typeface="Arial" pitchFamily="34" charset="-120"/>
              </a:rPr>
              <a:t>Health visitors</a:t>
            </a:r>
            <a:endParaRPr lang="en-GB" sz="1360" noProof="0" dirty="0"/>
          </a:p>
        </p:txBody>
      </p:sp>
      <p:grpSp>
        <p:nvGrpSpPr>
          <p:cNvPr id="36" name="Group 35">
            <a:extLst>
              <a:ext uri="{FF2B5EF4-FFF2-40B4-BE49-F238E27FC236}">
                <a16:creationId xmlns:a16="http://schemas.microsoft.com/office/drawing/2014/main" id="{5E510A23-0700-6DCB-E3BD-7EC3E65AB000}"/>
              </a:ext>
            </a:extLst>
          </p:cNvPr>
          <p:cNvGrpSpPr/>
          <p:nvPr/>
        </p:nvGrpSpPr>
        <p:grpSpPr>
          <a:xfrm>
            <a:off x="822960" y="2961640"/>
            <a:ext cx="10995660" cy="772160"/>
            <a:chOff x="822960" y="3154680"/>
            <a:chExt cx="10995660" cy="772160"/>
          </a:xfrm>
        </p:grpSpPr>
        <p:sp>
          <p:nvSpPr>
            <p:cNvPr id="15" name="Shape 13"/>
            <p:cNvSpPr/>
            <p:nvPr/>
          </p:nvSpPr>
          <p:spPr>
            <a:xfrm>
              <a:off x="822960" y="3154680"/>
              <a:ext cx="3246120" cy="772160"/>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16" name="Text 14"/>
            <p:cNvSpPr/>
            <p:nvPr/>
          </p:nvSpPr>
          <p:spPr>
            <a:xfrm>
              <a:off x="1554480" y="3431033"/>
              <a:ext cx="3017520" cy="228600"/>
            </a:xfrm>
            <a:prstGeom prst="rect">
              <a:avLst/>
            </a:prstGeom>
            <a:noFill/>
            <a:ln/>
          </p:spPr>
          <p:txBody>
            <a:bodyPr wrap="square" lIns="1016" tIns="1016" rIns="1016" bIns="1016" rtlCol="0" anchor="ctr">
              <a:normAutofit/>
            </a:bodyPr>
            <a:lstStyle/>
            <a:p>
              <a:pPr marL="0" indent="0" algn="l">
                <a:buNone/>
              </a:pPr>
              <a:r>
                <a:rPr lang="en-GB" sz="1360" b="1" noProof="0" dirty="0">
                  <a:solidFill>
                    <a:srgbClr val="EF6F6C"/>
                  </a:solidFill>
                  <a:latin typeface="Arial" pitchFamily="34" charset="0"/>
                  <a:ea typeface="Arial" pitchFamily="34" charset="-122"/>
                  <a:cs typeface="Arial" pitchFamily="34" charset="-120"/>
                </a:rPr>
                <a:t>Local authorities</a:t>
              </a:r>
              <a:endParaRPr lang="en-GB" sz="1360" noProof="0" dirty="0"/>
            </a:p>
          </p:txBody>
        </p:sp>
        <p:sp>
          <p:nvSpPr>
            <p:cNvPr id="18" name="Shape 16"/>
            <p:cNvSpPr/>
            <p:nvPr/>
          </p:nvSpPr>
          <p:spPr>
            <a:xfrm>
              <a:off x="4572000" y="3154680"/>
              <a:ext cx="3246120" cy="772160"/>
            </a:xfrm>
            <a:prstGeom prst="roundRect">
              <a:avLst>
                <a:gd name="adj" fmla="val 8421"/>
              </a:avLst>
            </a:prstGeom>
            <a:solidFill>
              <a:srgbClr val="CFE8E3"/>
            </a:solidFill>
            <a:ln w="12700">
              <a:solidFill>
                <a:srgbClr val="FFFFFF"/>
              </a:solidFill>
              <a:prstDash val="solid"/>
            </a:ln>
          </p:spPr>
          <p:txBody>
            <a:bodyPr/>
            <a:lstStyle/>
            <a:p>
              <a:endParaRPr lang="en-GB" noProof="0" dirty="0"/>
            </a:p>
          </p:txBody>
        </p:sp>
        <p:sp>
          <p:nvSpPr>
            <p:cNvPr id="19" name="Text 17"/>
            <p:cNvSpPr/>
            <p:nvPr/>
          </p:nvSpPr>
          <p:spPr>
            <a:xfrm>
              <a:off x="5303520" y="3431033"/>
              <a:ext cx="3017520" cy="228600"/>
            </a:xfrm>
            <a:prstGeom prst="rect">
              <a:avLst/>
            </a:prstGeom>
            <a:noFill/>
            <a:ln/>
          </p:spPr>
          <p:txBody>
            <a:bodyPr wrap="square" lIns="1016" tIns="1016" rIns="1016" bIns="1016" rtlCol="0" anchor="ctr">
              <a:normAutofit/>
            </a:bodyPr>
            <a:lstStyle/>
            <a:p>
              <a:pPr marL="0" indent="0" algn="l">
                <a:buNone/>
              </a:pPr>
              <a:r>
                <a:rPr lang="en-GB" sz="1360" b="1" noProof="0" dirty="0">
                  <a:solidFill>
                    <a:srgbClr val="EF6F6C"/>
                  </a:solidFill>
                  <a:latin typeface="Arial" pitchFamily="34" charset="0"/>
                  <a:ea typeface="Arial" pitchFamily="34" charset="-122"/>
                  <a:cs typeface="Arial" pitchFamily="34" charset="-120"/>
                </a:rPr>
                <a:t>Public health teams</a:t>
              </a:r>
              <a:endParaRPr lang="en-GB" sz="1360" noProof="0" dirty="0"/>
            </a:p>
          </p:txBody>
        </p:sp>
        <p:sp>
          <p:nvSpPr>
            <p:cNvPr id="21" name="Shape 19"/>
            <p:cNvSpPr/>
            <p:nvPr/>
          </p:nvSpPr>
          <p:spPr>
            <a:xfrm>
              <a:off x="8321040" y="3154680"/>
              <a:ext cx="3246120" cy="772159"/>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22" name="Text 20"/>
            <p:cNvSpPr/>
            <p:nvPr/>
          </p:nvSpPr>
          <p:spPr>
            <a:xfrm>
              <a:off x="8801100" y="3431033"/>
              <a:ext cx="3017520" cy="228600"/>
            </a:xfrm>
            <a:prstGeom prst="rect">
              <a:avLst/>
            </a:prstGeom>
            <a:noFill/>
            <a:ln/>
          </p:spPr>
          <p:txBody>
            <a:bodyPr wrap="square" lIns="1016" tIns="1016" rIns="1016" bIns="1016" rtlCol="0" anchor="ctr">
              <a:normAutofit/>
            </a:bodyPr>
            <a:lstStyle/>
            <a:p>
              <a:pPr marL="0" indent="0" algn="l">
                <a:buNone/>
              </a:pPr>
              <a:r>
                <a:rPr lang="en-GB" sz="1360" b="1" noProof="0" dirty="0">
                  <a:solidFill>
                    <a:srgbClr val="EF6F6C"/>
                  </a:solidFill>
                  <a:latin typeface="Arial" pitchFamily="34" charset="0"/>
                  <a:ea typeface="Arial" pitchFamily="34" charset="-122"/>
                  <a:cs typeface="Arial" pitchFamily="34" charset="-120"/>
                </a:rPr>
                <a:t>Community programmes</a:t>
              </a:r>
              <a:endParaRPr lang="en-GB" sz="1360" noProof="0" dirty="0"/>
            </a:p>
          </p:txBody>
        </p:sp>
      </p:grpSp>
      <p:sp>
        <p:nvSpPr>
          <p:cNvPr id="27" name="Text 25"/>
          <p:cNvSpPr/>
          <p:nvPr/>
        </p:nvSpPr>
        <p:spPr>
          <a:xfrm>
            <a:off x="2570480" y="5494528"/>
            <a:ext cx="7762240" cy="772160"/>
          </a:xfrm>
          <a:prstGeom prst="rect">
            <a:avLst/>
          </a:prstGeom>
          <a:noFill/>
          <a:ln/>
        </p:spPr>
        <p:txBody>
          <a:bodyPr wrap="square" lIns="1016" tIns="1016" rIns="1016" bIns="1016" rtlCol="0" anchor="ctr">
            <a:normAutofit fontScale="92500" lnSpcReduction="10000"/>
          </a:bodyPr>
          <a:lstStyle/>
          <a:p>
            <a:pPr marL="0" indent="0" algn="l">
              <a:buNone/>
            </a:pPr>
            <a:r>
              <a:rPr lang="en-US" sz="1470" b="1" noProof="0" dirty="0">
                <a:solidFill>
                  <a:srgbClr val="143642"/>
                </a:solidFill>
                <a:latin typeface="Arial" pitchFamily="34" charset="0"/>
                <a:ea typeface="Arial" pitchFamily="34" charset="-122"/>
                <a:cs typeface="Arial" pitchFamily="34" charset="-120"/>
              </a:rPr>
              <a:t>Critical point</a:t>
            </a:r>
          </a:p>
          <a:p>
            <a:pPr marL="0" indent="0" algn="l">
              <a:buNone/>
            </a:pPr>
            <a:endParaRPr lang="en-US" sz="1200" b="1" noProof="0" dirty="0">
              <a:solidFill>
                <a:srgbClr val="143642"/>
              </a:solidFill>
              <a:latin typeface="Arial" pitchFamily="34" charset="0"/>
              <a:ea typeface="Arial" pitchFamily="34" charset="-122"/>
              <a:cs typeface="Arial" pitchFamily="34" charset="-120"/>
            </a:endParaRPr>
          </a:p>
          <a:p>
            <a:pPr marL="0" indent="0" algn="l">
              <a:buNone/>
            </a:pPr>
            <a:r>
              <a:rPr lang="en-US" sz="1470" noProof="0" dirty="0">
                <a:solidFill>
                  <a:srgbClr val="143642"/>
                </a:solidFill>
                <a:latin typeface="Arial" pitchFamily="34" charset="0"/>
                <a:ea typeface="Arial" pitchFamily="34" charset="-122"/>
                <a:cs typeface="Arial" pitchFamily="34" charset="-120"/>
              </a:rPr>
              <a:t>Services should be available, non-</a:t>
            </a:r>
            <a:r>
              <a:rPr lang="en-US" sz="1470" noProof="0" dirty="0" err="1">
                <a:solidFill>
                  <a:srgbClr val="143642"/>
                </a:solidFill>
                <a:latin typeface="Arial" pitchFamily="34" charset="0"/>
                <a:ea typeface="Arial" pitchFamily="34" charset="-122"/>
                <a:cs typeface="Arial" pitchFamily="34" charset="-120"/>
              </a:rPr>
              <a:t>stigmatising</a:t>
            </a:r>
            <a:r>
              <a:rPr lang="en-US" sz="1470" noProof="0" dirty="0">
                <a:solidFill>
                  <a:srgbClr val="143642"/>
                </a:solidFill>
                <a:latin typeface="Arial" pitchFamily="34" charset="0"/>
                <a:ea typeface="Arial" pitchFamily="34" charset="-122"/>
                <a:cs typeface="Arial" pitchFamily="34" charset="-120"/>
              </a:rPr>
              <a:t> and should reach children and families with the most severe needs (Marmot, 2020).</a:t>
            </a:r>
          </a:p>
        </p:txBody>
      </p:sp>
      <p:sp>
        <p:nvSpPr>
          <p:cNvPr id="28"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13</a:t>
            </a:fld>
            <a:endParaRPr lang="en-GB" noProof="0" dirty="0"/>
          </a:p>
        </p:txBody>
      </p:sp>
      <p:grpSp>
        <p:nvGrpSpPr>
          <p:cNvPr id="31" name="Group 30">
            <a:extLst>
              <a:ext uri="{FF2B5EF4-FFF2-40B4-BE49-F238E27FC236}">
                <a16:creationId xmlns:a16="http://schemas.microsoft.com/office/drawing/2014/main" id="{ADD195DC-A3BB-B5CF-0F79-75FE2A9F1EAD}"/>
              </a:ext>
            </a:extLst>
          </p:cNvPr>
          <p:cNvGrpSpPr/>
          <p:nvPr/>
        </p:nvGrpSpPr>
        <p:grpSpPr>
          <a:xfrm>
            <a:off x="822960" y="4153408"/>
            <a:ext cx="10515600" cy="1018032"/>
            <a:chOff x="822960" y="4407408"/>
            <a:chExt cx="10515600" cy="1018032"/>
          </a:xfrm>
        </p:grpSpPr>
        <p:sp>
          <p:nvSpPr>
            <p:cNvPr id="24" name="Shape 22"/>
            <p:cNvSpPr/>
            <p:nvPr/>
          </p:nvSpPr>
          <p:spPr>
            <a:xfrm>
              <a:off x="822960" y="4419600"/>
              <a:ext cx="5074920" cy="1005840"/>
            </a:xfrm>
            <a:prstGeom prst="roundRect">
              <a:avLst>
                <a:gd name="adj" fmla="val 10256"/>
              </a:avLst>
            </a:prstGeom>
            <a:solidFill>
              <a:srgbClr val="DDEEDC"/>
            </a:solidFill>
            <a:ln w="12700">
              <a:solidFill>
                <a:srgbClr val="DDEEDC"/>
              </a:solidFill>
              <a:prstDash val="solid"/>
            </a:ln>
          </p:spPr>
          <p:txBody>
            <a:bodyPr/>
            <a:lstStyle/>
            <a:p>
              <a:endParaRPr lang="en-GB" noProof="0" dirty="0"/>
            </a:p>
          </p:txBody>
        </p:sp>
        <p:sp>
          <p:nvSpPr>
            <p:cNvPr id="25" name="Text 23"/>
            <p:cNvSpPr/>
            <p:nvPr/>
          </p:nvSpPr>
          <p:spPr>
            <a:xfrm>
              <a:off x="1005840" y="4570476"/>
              <a:ext cx="4709160" cy="704088"/>
            </a:xfrm>
            <a:prstGeom prst="rect">
              <a:avLst/>
            </a:prstGeom>
            <a:noFill/>
            <a:ln/>
          </p:spPr>
          <p:txBody>
            <a:bodyPr wrap="square" lIns="1016" tIns="1016" rIns="1016" bIns="1016" rtlCol="0" anchor="ctr">
              <a:normAutofit/>
            </a:bodyPr>
            <a:lstStyle/>
            <a:p>
              <a:pPr marL="0" indent="0" algn="l">
                <a:buNone/>
              </a:pPr>
              <a:r>
                <a:rPr lang="en-US" sz="1470" noProof="0" dirty="0">
                  <a:solidFill>
                    <a:srgbClr val="143642"/>
                  </a:solidFill>
                  <a:latin typeface="Arial" pitchFamily="34" charset="0"/>
                  <a:ea typeface="Arial" pitchFamily="34" charset="-122"/>
                  <a:cs typeface="Arial" pitchFamily="34" charset="-120"/>
                </a:rPr>
                <a:t>Early interventions have the potential to lower the risk of obesity-related illness in later years in life and maintain long-term health and wellbeing</a:t>
              </a:r>
              <a:r>
                <a:rPr lang="en-GB" sz="1470" noProof="0" dirty="0">
                  <a:solidFill>
                    <a:srgbClr val="143642"/>
                  </a:solidFill>
                  <a:latin typeface="Arial" pitchFamily="34" charset="0"/>
                  <a:ea typeface="Arial" pitchFamily="34" charset="-122"/>
                  <a:cs typeface="Arial" pitchFamily="34" charset="-120"/>
                </a:rPr>
                <a:t>(WHO, 2025).</a:t>
              </a:r>
              <a:endParaRPr lang="en-GB" sz="1470" noProof="0" dirty="0"/>
            </a:p>
          </p:txBody>
        </p:sp>
        <p:sp>
          <p:nvSpPr>
            <p:cNvPr id="26" name="Shape 24"/>
            <p:cNvSpPr/>
            <p:nvPr/>
          </p:nvSpPr>
          <p:spPr>
            <a:xfrm>
              <a:off x="6263640" y="4407408"/>
              <a:ext cx="5074920" cy="1018032"/>
            </a:xfrm>
            <a:prstGeom prst="roundRect">
              <a:avLst>
                <a:gd name="adj" fmla="val 10256"/>
              </a:avLst>
            </a:prstGeom>
            <a:solidFill>
              <a:srgbClr val="FCE3DE"/>
            </a:solidFill>
            <a:ln w="12700">
              <a:solidFill>
                <a:srgbClr val="FCE3DE"/>
              </a:solidFill>
              <a:prstDash val="solid"/>
            </a:ln>
          </p:spPr>
          <p:txBody>
            <a:bodyPr/>
            <a:lstStyle/>
            <a:p>
              <a:endParaRPr lang="en-GB" noProof="0" dirty="0"/>
            </a:p>
          </p:txBody>
        </p:sp>
        <p:sp>
          <p:nvSpPr>
            <p:cNvPr id="30" name="TextBox 29">
              <a:extLst>
                <a:ext uri="{FF2B5EF4-FFF2-40B4-BE49-F238E27FC236}">
                  <a16:creationId xmlns:a16="http://schemas.microsoft.com/office/drawing/2014/main" id="{DE7F0204-C1B9-8E9C-AE01-77A0EC21DAD1}"/>
                </a:ext>
              </a:extLst>
            </p:cNvPr>
            <p:cNvSpPr txBox="1"/>
            <p:nvPr/>
          </p:nvSpPr>
          <p:spPr>
            <a:xfrm>
              <a:off x="6390640" y="4471333"/>
              <a:ext cx="4874768" cy="954107"/>
            </a:xfrm>
            <a:prstGeom prst="rect">
              <a:avLst/>
            </a:prstGeom>
            <a:noFill/>
          </p:spPr>
          <p:txBody>
            <a:bodyPr wrap="square">
              <a:spAutoFit/>
            </a:bodyPr>
            <a:lstStyle/>
            <a:p>
              <a:r>
                <a:rPr lang="en-US" sz="1380" b="0" i="0" dirty="0">
                  <a:effectLst/>
                  <a:latin typeface="+mj-lt"/>
                </a:rPr>
                <a:t>Prevention has the potential to lower demand for treatment for long-term conditions (</a:t>
              </a:r>
              <a:r>
                <a:rPr lang="en-US" sz="1380" b="0" i="0" dirty="0" err="1">
                  <a:effectLst/>
                  <a:latin typeface="+mj-lt"/>
                </a:rPr>
                <a:t>LTcs</a:t>
              </a:r>
              <a:r>
                <a:rPr lang="en-US" sz="1380" b="0" i="0" dirty="0">
                  <a:effectLst/>
                  <a:latin typeface="+mj-lt"/>
                </a:rPr>
                <a:t>) in the future, which offers a benefit for sustainable health and care delivery (NHS England, 2023).</a:t>
              </a:r>
              <a:endParaRPr lang="en-GB" sz="1380" dirty="0">
                <a:latin typeface="+mj-lt"/>
              </a:endParaRPr>
            </a:p>
          </p:txBody>
        </p:sp>
      </p:grpSp>
      <p:sp>
        <p:nvSpPr>
          <p:cNvPr id="33" name="Shape 13">
            <a:extLst>
              <a:ext uri="{FF2B5EF4-FFF2-40B4-BE49-F238E27FC236}">
                <a16:creationId xmlns:a16="http://schemas.microsoft.com/office/drawing/2014/main" id="{854363C5-021B-4D0F-6408-43C449AE1E89}"/>
              </a:ext>
            </a:extLst>
          </p:cNvPr>
          <p:cNvSpPr/>
          <p:nvPr/>
        </p:nvSpPr>
        <p:spPr>
          <a:xfrm>
            <a:off x="777240" y="1894840"/>
            <a:ext cx="3246120" cy="784353"/>
          </a:xfrm>
          <a:prstGeom prst="roundRect">
            <a:avLst>
              <a:gd name="adj" fmla="val 8421"/>
            </a:avLst>
          </a:prstGeom>
          <a:solidFill>
            <a:srgbClr val="EAF2EF"/>
          </a:solidFill>
          <a:ln w="12700">
            <a:solidFill>
              <a:srgbClr val="FFFFFF"/>
            </a:solidFill>
            <a:prstDash val="solid"/>
          </a:ln>
        </p:spPr>
        <p:txBody>
          <a:bodyPr/>
          <a:lstStyle/>
          <a:p>
            <a:endParaRPr lang="en-GB" noProof="0" dirty="0"/>
          </a:p>
        </p:txBody>
      </p:sp>
      <p:sp>
        <p:nvSpPr>
          <p:cNvPr id="7" name="Text 5"/>
          <p:cNvSpPr/>
          <p:nvPr/>
        </p:nvSpPr>
        <p:spPr>
          <a:xfrm>
            <a:off x="1186180" y="2169160"/>
            <a:ext cx="3017520" cy="228600"/>
          </a:xfrm>
          <a:prstGeom prst="rect">
            <a:avLst/>
          </a:prstGeom>
          <a:noFill/>
          <a:ln/>
        </p:spPr>
        <p:txBody>
          <a:bodyPr wrap="square" lIns="1016" tIns="1016" rIns="1016" bIns="1016" rtlCol="0" anchor="ctr">
            <a:normAutofit/>
          </a:bodyPr>
          <a:lstStyle/>
          <a:p>
            <a:pPr marL="0" indent="0" algn="l">
              <a:buNone/>
            </a:pPr>
            <a:r>
              <a:rPr lang="en-GB" sz="1360" b="1" noProof="0" dirty="0">
                <a:solidFill>
                  <a:srgbClr val="EF6F6C"/>
                </a:solidFill>
                <a:latin typeface="Arial" pitchFamily="34" charset="0"/>
                <a:ea typeface="Arial" pitchFamily="34" charset="-122"/>
                <a:cs typeface="Arial" pitchFamily="34" charset="-120"/>
              </a:rPr>
              <a:t>Schools &amp; school nurses</a:t>
            </a:r>
            <a:endParaRPr lang="en-GB" sz="1360" noProof="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Equity and Access Issues</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731520" y="1143000"/>
            <a:ext cx="4114800" cy="4526280"/>
          </a:xfrm>
          <a:prstGeom prst="roundRect">
            <a:avLst>
              <a:gd name="adj" fmla="val 1778"/>
            </a:avLst>
          </a:prstGeom>
          <a:solidFill>
            <a:srgbClr val="143642"/>
          </a:solidFill>
          <a:ln w="12700">
            <a:solidFill>
              <a:srgbClr val="143642"/>
            </a:solidFill>
            <a:prstDash val="solid"/>
          </a:ln>
        </p:spPr>
        <p:txBody>
          <a:bodyPr/>
          <a:lstStyle/>
          <a:p>
            <a:endParaRPr lang="en-GB" noProof="0" dirty="0"/>
          </a:p>
        </p:txBody>
      </p:sp>
      <p:sp>
        <p:nvSpPr>
          <p:cNvPr id="6" name="Text 4"/>
          <p:cNvSpPr/>
          <p:nvPr/>
        </p:nvSpPr>
        <p:spPr>
          <a:xfrm>
            <a:off x="1005840" y="1508760"/>
            <a:ext cx="347472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FFFFFF"/>
                </a:solidFill>
                <a:latin typeface="Arial" pitchFamily="34" charset="0"/>
                <a:ea typeface="Arial" pitchFamily="34" charset="-122"/>
                <a:cs typeface="Arial" pitchFamily="34" charset="-120"/>
              </a:rPr>
              <a:t>Main issue</a:t>
            </a:r>
            <a:endParaRPr lang="en-GB" sz="2000" noProof="0" dirty="0"/>
          </a:p>
        </p:txBody>
      </p:sp>
      <p:sp>
        <p:nvSpPr>
          <p:cNvPr id="7" name="Text 5"/>
          <p:cNvSpPr/>
          <p:nvPr/>
        </p:nvSpPr>
        <p:spPr>
          <a:xfrm>
            <a:off x="1005840" y="1993392"/>
            <a:ext cx="3520440" cy="1435608"/>
          </a:xfrm>
          <a:prstGeom prst="rect">
            <a:avLst/>
          </a:prstGeom>
          <a:noFill/>
          <a:ln/>
        </p:spPr>
        <p:txBody>
          <a:bodyPr wrap="square" lIns="1016" tIns="1016" rIns="1016" bIns="1016" rtlCol="0" anchor="ctr">
            <a:normAutofit fontScale="92500" lnSpcReduction="10000"/>
          </a:bodyPr>
          <a:lstStyle/>
          <a:p>
            <a:pPr marL="0" indent="0" algn="l">
              <a:lnSpc>
                <a:spcPct val="160000"/>
              </a:lnSpc>
              <a:buNone/>
            </a:pPr>
            <a:r>
              <a:rPr lang="en-US" sz="1700" noProof="0" dirty="0">
                <a:solidFill>
                  <a:srgbClr val="FFFFFF"/>
                </a:solidFill>
                <a:latin typeface="Arial" pitchFamily="34" charset="0"/>
                <a:ea typeface="Arial" pitchFamily="34" charset="-122"/>
                <a:cs typeface="Arial" pitchFamily="34" charset="-120"/>
              </a:rPr>
              <a:t>Childhood obesity prevention is inequitable with the uneven availability of resources, choices and support among families</a:t>
            </a:r>
            <a:r>
              <a:rPr lang="en-GB" sz="1700" noProof="0" dirty="0">
                <a:solidFill>
                  <a:srgbClr val="FFFFFF"/>
                </a:solidFill>
                <a:latin typeface="Arial" pitchFamily="34" charset="0"/>
                <a:ea typeface="Arial" pitchFamily="34" charset="-122"/>
                <a:cs typeface="Arial" pitchFamily="34" charset="-120"/>
              </a:rPr>
              <a:t> (Marmot, 2020).</a:t>
            </a:r>
            <a:endParaRPr lang="en-GB" sz="1700" noProof="0" dirty="0"/>
          </a:p>
        </p:txBody>
      </p:sp>
      <p:sp>
        <p:nvSpPr>
          <p:cNvPr id="8" name="Text 6"/>
          <p:cNvSpPr/>
          <p:nvPr/>
        </p:nvSpPr>
        <p:spPr>
          <a:xfrm>
            <a:off x="1005840" y="3774441"/>
            <a:ext cx="3520440" cy="1503679"/>
          </a:xfrm>
          <a:prstGeom prst="rect">
            <a:avLst/>
          </a:prstGeom>
          <a:noFill/>
          <a:ln/>
        </p:spPr>
        <p:txBody>
          <a:bodyPr wrap="square" lIns="1016" tIns="1016" rIns="1016" bIns="1016" rtlCol="0" anchor="ctr">
            <a:normAutofit fontScale="92500" lnSpcReduction="10000"/>
          </a:bodyPr>
          <a:lstStyle/>
          <a:p>
            <a:pPr marL="0" indent="0" algn="l">
              <a:lnSpc>
                <a:spcPct val="150000"/>
              </a:lnSpc>
              <a:buNone/>
            </a:pPr>
            <a:r>
              <a:rPr lang="en-US" sz="1550" b="1" noProof="0" dirty="0">
                <a:solidFill>
                  <a:srgbClr val="CFE8E3"/>
                </a:solidFill>
                <a:latin typeface="Arial" pitchFamily="34" charset="0"/>
                <a:ea typeface="Arial" pitchFamily="34" charset="-122"/>
                <a:cs typeface="Arial" pitchFamily="34" charset="-120"/>
              </a:rPr>
              <a:t>The prevalence of obesity is higher in the most deprived areas, reflecting that inequalities in conditions have an impact on children's health outcomes </a:t>
            </a:r>
            <a:r>
              <a:rPr lang="en-GB" sz="1550" b="1" noProof="0" dirty="0">
                <a:solidFill>
                  <a:srgbClr val="CFE8E3"/>
                </a:solidFill>
                <a:latin typeface="Arial" pitchFamily="34" charset="0"/>
                <a:ea typeface="Arial" pitchFamily="34" charset="-122"/>
                <a:cs typeface="Arial" pitchFamily="34" charset="-120"/>
              </a:rPr>
              <a:t>(NHS, 2024; GOV.UK, 2024b).</a:t>
            </a:r>
            <a:endParaRPr lang="en-GB" sz="1550" noProof="0" dirty="0"/>
          </a:p>
        </p:txBody>
      </p:sp>
      <p:sp>
        <p:nvSpPr>
          <p:cNvPr id="9" name="Text 7"/>
          <p:cNvSpPr/>
          <p:nvPr/>
        </p:nvSpPr>
        <p:spPr>
          <a:xfrm>
            <a:off x="5349240" y="1188720"/>
            <a:ext cx="365760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Barriers for families</a:t>
            </a:r>
            <a:endParaRPr lang="en-GB" sz="2000" noProof="0" dirty="0"/>
          </a:p>
        </p:txBody>
      </p:sp>
      <p:sp>
        <p:nvSpPr>
          <p:cNvPr id="10" name="Text 8"/>
          <p:cNvSpPr/>
          <p:nvPr/>
        </p:nvSpPr>
        <p:spPr>
          <a:xfrm>
            <a:off x="5349240" y="1691638"/>
            <a:ext cx="5852160" cy="3347721"/>
          </a:xfrm>
          <a:prstGeom prst="rect">
            <a:avLst/>
          </a:prstGeom>
          <a:noFill/>
          <a:ln/>
        </p:spPr>
        <p:txBody>
          <a:bodyPr wrap="square" lIns="635" tIns="635" rIns="635" bIns="635" rtlCol="0" anchor="ctr">
            <a:normAutofit fontScale="92500" lnSpcReduction="20000"/>
          </a:bodyPr>
          <a:lstStyle/>
          <a:p>
            <a:pPr marL="177800" indent="-177800">
              <a:lnSpc>
                <a:spcPct val="150000"/>
              </a:lnSpc>
              <a:buSzPct val="100000"/>
              <a:buChar char="•"/>
            </a:pPr>
            <a:r>
              <a:rPr lang="en-US" sz="1580" noProof="0" dirty="0">
                <a:solidFill>
                  <a:srgbClr val="1E1E1E"/>
                </a:solidFill>
                <a:latin typeface="Arial" pitchFamily="34" charset="0"/>
                <a:ea typeface="Arial" pitchFamily="34" charset="-122"/>
                <a:cs typeface="Arial" pitchFamily="34" charset="-120"/>
              </a:rPr>
              <a:t>Getting healthy food is more costly or difficult (Marmot, 2020).</a:t>
            </a:r>
          </a:p>
          <a:p>
            <a:pPr marL="177800" indent="-177800">
              <a:lnSpc>
                <a:spcPct val="150000"/>
              </a:lnSpc>
              <a:buSzPct val="100000"/>
              <a:buChar char="•"/>
            </a:pPr>
            <a:r>
              <a:rPr lang="en-US" sz="1580" noProof="0" dirty="0">
                <a:solidFill>
                  <a:srgbClr val="1E1E1E"/>
                </a:solidFill>
                <a:latin typeface="Arial" pitchFamily="34" charset="0"/>
                <a:ea typeface="Arial" pitchFamily="34" charset="-122"/>
                <a:cs typeface="Arial" pitchFamily="34" charset="-120"/>
              </a:rPr>
              <a:t>There may be less places that are safe to engage in physical activity (Marmot, 2020).</a:t>
            </a:r>
          </a:p>
          <a:p>
            <a:pPr marL="177800" indent="-177800">
              <a:lnSpc>
                <a:spcPct val="150000"/>
              </a:lnSpc>
              <a:buSzPct val="100000"/>
              <a:buChar char="•"/>
            </a:pPr>
            <a:r>
              <a:rPr lang="en-US" sz="1580" noProof="0" dirty="0">
                <a:solidFill>
                  <a:srgbClr val="1E1E1E"/>
                </a:solidFill>
                <a:latin typeface="Arial" pitchFamily="34" charset="0"/>
                <a:ea typeface="Arial" pitchFamily="34" charset="-122"/>
                <a:cs typeface="Arial" pitchFamily="34" charset="-120"/>
              </a:rPr>
              <a:t>Poor health and nutrition can make cooking and activities more difficult for working families.</a:t>
            </a:r>
          </a:p>
          <a:p>
            <a:pPr marL="177800" indent="-177800">
              <a:lnSpc>
                <a:spcPct val="150000"/>
              </a:lnSpc>
              <a:buSzPct val="100000"/>
              <a:buChar char="•"/>
            </a:pPr>
            <a:r>
              <a:rPr lang="en-US" sz="1580" noProof="0" dirty="0">
                <a:solidFill>
                  <a:srgbClr val="1E1E1E"/>
                </a:solidFill>
                <a:latin typeface="Arial" pitchFamily="34" charset="0"/>
                <a:ea typeface="Arial" pitchFamily="34" charset="-122"/>
                <a:cs typeface="Arial" pitchFamily="34" charset="-120"/>
              </a:rPr>
              <a:t>The difficulty in using public health messages due to low health literacy levels.</a:t>
            </a:r>
          </a:p>
          <a:p>
            <a:pPr marL="177800" indent="-177800">
              <a:lnSpc>
                <a:spcPct val="150000"/>
              </a:lnSpc>
              <a:buSzPct val="100000"/>
              <a:buChar char="•"/>
            </a:pPr>
            <a:r>
              <a:rPr lang="en-US" sz="1580" noProof="0" dirty="0">
                <a:solidFill>
                  <a:srgbClr val="1E1E1E"/>
                </a:solidFill>
                <a:latin typeface="Arial" pitchFamily="34" charset="0"/>
                <a:ea typeface="Arial" pitchFamily="34" charset="-122"/>
                <a:cs typeface="Arial" pitchFamily="34" charset="-120"/>
              </a:rPr>
              <a:t>Families may be discouraged from seeking support as result of stigma (Marmot 2020).</a:t>
            </a:r>
          </a:p>
          <a:p>
            <a:pPr marL="177800" indent="-177800">
              <a:lnSpc>
                <a:spcPct val="150000"/>
              </a:lnSpc>
              <a:buSzPct val="100000"/>
              <a:buChar char="•"/>
            </a:pPr>
            <a:r>
              <a:rPr lang="en-US" sz="1580" noProof="0" dirty="0">
                <a:solidFill>
                  <a:srgbClr val="1E1E1E"/>
                </a:solidFill>
                <a:latin typeface="Arial" pitchFamily="34" charset="0"/>
                <a:ea typeface="Arial" pitchFamily="34" charset="-122"/>
                <a:cs typeface="Arial" pitchFamily="34" charset="-120"/>
              </a:rPr>
              <a:t>Access to online health information and services may be restricted due to digital exclusion.</a:t>
            </a:r>
            <a:endParaRPr lang="en-GB" sz="1580" noProof="0" dirty="0"/>
          </a:p>
        </p:txBody>
      </p:sp>
      <p:grpSp>
        <p:nvGrpSpPr>
          <p:cNvPr id="13" name="Group 12">
            <a:extLst>
              <a:ext uri="{FF2B5EF4-FFF2-40B4-BE49-F238E27FC236}">
                <a16:creationId xmlns:a16="http://schemas.microsoft.com/office/drawing/2014/main" id="{76DA849D-9547-7144-1C76-8F56CA5DA359}"/>
              </a:ext>
            </a:extLst>
          </p:cNvPr>
          <p:cNvGrpSpPr/>
          <p:nvPr/>
        </p:nvGrpSpPr>
        <p:grpSpPr>
          <a:xfrm>
            <a:off x="5349240" y="5298440"/>
            <a:ext cx="5852160" cy="990600"/>
            <a:chOff x="5349240" y="4800600"/>
            <a:chExt cx="5852160" cy="731520"/>
          </a:xfrm>
        </p:grpSpPr>
        <p:sp>
          <p:nvSpPr>
            <p:cNvPr id="11" name="Shape 9"/>
            <p:cNvSpPr/>
            <p:nvPr/>
          </p:nvSpPr>
          <p:spPr>
            <a:xfrm>
              <a:off x="5349240" y="4800600"/>
              <a:ext cx="5852160" cy="731520"/>
            </a:xfrm>
            <a:prstGeom prst="roundRect">
              <a:avLst>
                <a:gd name="adj" fmla="val 10000"/>
              </a:avLst>
            </a:prstGeom>
            <a:solidFill>
              <a:srgbClr val="FCE3DE"/>
            </a:solidFill>
            <a:ln w="12700">
              <a:solidFill>
                <a:srgbClr val="FCE3DE"/>
              </a:solidFill>
              <a:prstDash val="solid"/>
            </a:ln>
          </p:spPr>
          <p:txBody>
            <a:bodyPr/>
            <a:lstStyle/>
            <a:p>
              <a:endParaRPr lang="en-GB" noProof="0" dirty="0"/>
            </a:p>
          </p:txBody>
        </p:sp>
        <p:sp>
          <p:nvSpPr>
            <p:cNvPr id="12" name="Text 10"/>
            <p:cNvSpPr/>
            <p:nvPr/>
          </p:nvSpPr>
          <p:spPr>
            <a:xfrm>
              <a:off x="5532120" y="4800600"/>
              <a:ext cx="5486400" cy="731520"/>
            </a:xfrm>
            <a:prstGeom prst="rect">
              <a:avLst/>
            </a:prstGeom>
            <a:noFill/>
            <a:ln/>
          </p:spPr>
          <p:txBody>
            <a:bodyPr wrap="square" lIns="1016" tIns="1016" rIns="1016" bIns="1016" rtlCol="0" anchor="ctr">
              <a:normAutofit fontScale="92500" lnSpcReduction="10000"/>
            </a:bodyPr>
            <a:lstStyle/>
            <a:p>
              <a:pPr marL="0" indent="0" algn="l">
                <a:lnSpc>
                  <a:spcPct val="170000"/>
                </a:lnSpc>
                <a:buNone/>
              </a:pPr>
              <a:r>
                <a:rPr lang="en-GB" sz="1550" b="1" noProof="0" dirty="0">
                  <a:solidFill>
                    <a:srgbClr val="143642"/>
                  </a:solidFill>
                  <a:latin typeface="Arial" pitchFamily="34" charset="0"/>
                  <a:ea typeface="Arial" pitchFamily="34" charset="-122"/>
                  <a:cs typeface="Arial" pitchFamily="34" charset="-120"/>
                </a:rPr>
                <a:t>Critical point: </a:t>
              </a:r>
              <a:r>
                <a:rPr lang="en-US" sz="1550" noProof="0" dirty="0">
                  <a:solidFill>
                    <a:srgbClr val="143642"/>
                  </a:solidFill>
                  <a:latin typeface="Arial" pitchFamily="34" charset="0"/>
                  <a:ea typeface="Arial" pitchFamily="34" charset="-122"/>
                  <a:cs typeface="Arial" pitchFamily="34" charset="-120"/>
                </a:rPr>
                <a:t>Any strategies that fail to tackle structural barriers and instead focus on blaming families are likely to perpetuate and make worse the stigma and lack of inequality.</a:t>
              </a:r>
              <a:endParaRPr lang="en-GB" sz="1550" noProof="0" dirty="0"/>
            </a:p>
          </p:txBody>
        </p:sp>
      </p:gr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14</a:t>
            </a:fld>
            <a:endParaRPr lang="en-GB" noProof="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Conclusion and Recommendations</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Shape 3"/>
          <p:cNvSpPr/>
          <p:nvPr/>
        </p:nvSpPr>
        <p:spPr>
          <a:xfrm>
            <a:off x="685800" y="1188718"/>
            <a:ext cx="5303520" cy="3205475"/>
          </a:xfrm>
          <a:prstGeom prst="roundRect">
            <a:avLst>
              <a:gd name="adj" fmla="val 3137"/>
            </a:avLst>
          </a:prstGeom>
          <a:solidFill>
            <a:srgbClr val="CFE8E3"/>
          </a:solidFill>
          <a:ln w="12700">
            <a:solidFill>
              <a:srgbClr val="CFE8E3"/>
            </a:solidFill>
            <a:prstDash val="solid"/>
          </a:ln>
        </p:spPr>
        <p:txBody>
          <a:bodyPr/>
          <a:lstStyle/>
          <a:p>
            <a:endParaRPr lang="en-GB" noProof="0" dirty="0"/>
          </a:p>
        </p:txBody>
      </p:sp>
      <p:sp>
        <p:nvSpPr>
          <p:cNvPr id="6" name="Text 4"/>
          <p:cNvSpPr/>
          <p:nvPr/>
        </p:nvSpPr>
        <p:spPr>
          <a:xfrm>
            <a:off x="914400" y="1417320"/>
            <a:ext cx="475488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Conclusion</a:t>
            </a:r>
            <a:endParaRPr lang="en-GB" sz="2000" noProof="0" dirty="0"/>
          </a:p>
        </p:txBody>
      </p:sp>
      <p:sp>
        <p:nvSpPr>
          <p:cNvPr id="7" name="Text 5"/>
          <p:cNvSpPr/>
          <p:nvPr/>
        </p:nvSpPr>
        <p:spPr>
          <a:xfrm>
            <a:off x="853440" y="1865375"/>
            <a:ext cx="4754880" cy="2371343"/>
          </a:xfrm>
          <a:prstGeom prst="rect">
            <a:avLst/>
          </a:prstGeom>
          <a:noFill/>
          <a:ln/>
        </p:spPr>
        <p:txBody>
          <a:bodyPr wrap="square" lIns="635" tIns="635" rIns="635" bIns="635" rtlCol="0" anchor="ctr">
            <a:normAutofit/>
          </a:bodyPr>
          <a:lstStyle/>
          <a:p>
            <a:pPr marL="177800" indent="-177800">
              <a:buSzPct val="100000"/>
              <a:buChar char="•"/>
            </a:pPr>
            <a:r>
              <a:rPr lang="en-US" sz="1280" noProof="0" dirty="0">
                <a:solidFill>
                  <a:srgbClr val="1E1E1E"/>
                </a:solidFill>
                <a:latin typeface="Arial" pitchFamily="34" charset="0"/>
                <a:ea typeface="Arial" pitchFamily="34" charset="-122"/>
                <a:cs typeface="Arial" pitchFamily="34" charset="-120"/>
              </a:rPr>
              <a:t>Childhood Obesity is a significant SDG 3 problem as children's current wellbeing and future health is impacted by childhood obesity</a:t>
            </a:r>
            <a:r>
              <a:rPr lang="en-GB" sz="1280" noProof="0" dirty="0">
                <a:solidFill>
                  <a:srgbClr val="1E1E1E"/>
                </a:solidFill>
                <a:latin typeface="Arial" pitchFamily="34" charset="0"/>
                <a:ea typeface="Arial" pitchFamily="34" charset="-122"/>
                <a:cs typeface="Arial" pitchFamily="34" charset="-120"/>
              </a:rPr>
              <a:t> (United Nations, 2025; WHO, 2025).</a:t>
            </a:r>
          </a:p>
          <a:p>
            <a:pPr>
              <a:buSzPct val="100000"/>
            </a:pPr>
            <a:endParaRPr lang="en-GB" sz="1280" noProof="0" dirty="0"/>
          </a:p>
          <a:p>
            <a:pPr marL="177800" indent="-177800">
              <a:buSzPct val="100000"/>
              <a:buChar char="•"/>
            </a:pPr>
            <a:r>
              <a:rPr lang="en-US" sz="1280" noProof="0" dirty="0">
                <a:solidFill>
                  <a:srgbClr val="1E1E1E"/>
                </a:solidFill>
                <a:latin typeface="Arial" pitchFamily="34" charset="0"/>
                <a:ea typeface="Arial" pitchFamily="34" charset="-122"/>
                <a:cs typeface="Arial" pitchFamily="34" charset="-120"/>
              </a:rPr>
              <a:t>There is clear evidence of focus on prevention in UK strategies, with obesity clearly linked to deprivation and access to healthy environments </a:t>
            </a:r>
            <a:r>
              <a:rPr lang="en-GB" sz="1280" noProof="0" dirty="0">
                <a:solidFill>
                  <a:srgbClr val="1E1E1E"/>
                </a:solidFill>
                <a:latin typeface="Arial" pitchFamily="34" charset="0"/>
                <a:ea typeface="Arial" pitchFamily="34" charset="-122"/>
                <a:cs typeface="Arial" pitchFamily="34" charset="-120"/>
              </a:rPr>
              <a:t>(NHS, 2024; GOV.UK, 2024b).</a:t>
            </a:r>
          </a:p>
          <a:p>
            <a:pPr>
              <a:buSzPct val="100000"/>
            </a:pPr>
            <a:endParaRPr lang="en-GB" sz="1280" noProof="0" dirty="0"/>
          </a:p>
          <a:p>
            <a:pPr marL="177800" indent="-177800">
              <a:buSzPct val="100000"/>
              <a:buChar char="•"/>
            </a:pPr>
            <a:r>
              <a:rPr lang="en-US" sz="1280" noProof="0" dirty="0">
                <a:solidFill>
                  <a:srgbClr val="1E1E1E"/>
                </a:solidFill>
                <a:latin typeface="Arial" pitchFamily="34" charset="0"/>
                <a:ea typeface="Arial" pitchFamily="34" charset="-122"/>
                <a:cs typeface="Arial" pitchFamily="34" charset="-120"/>
              </a:rPr>
              <a:t>Introducing </a:t>
            </a:r>
            <a:r>
              <a:rPr lang="en-US" sz="1280" noProof="0" dirty="0" err="1">
                <a:solidFill>
                  <a:srgbClr val="1E1E1E"/>
                </a:solidFill>
                <a:latin typeface="Arial" pitchFamily="34" charset="0"/>
                <a:ea typeface="Arial" pitchFamily="34" charset="-122"/>
                <a:cs typeface="Arial" pitchFamily="34" charset="-120"/>
              </a:rPr>
              <a:t>behaviour</a:t>
            </a:r>
            <a:r>
              <a:rPr lang="en-US" sz="1280" noProof="0" dirty="0">
                <a:solidFill>
                  <a:srgbClr val="1E1E1E"/>
                </a:solidFill>
                <a:latin typeface="Arial" pitchFamily="34" charset="0"/>
                <a:ea typeface="Arial" pitchFamily="34" charset="-122"/>
                <a:cs typeface="Arial" pitchFamily="34" charset="-120"/>
              </a:rPr>
              <a:t> change, early intervention, food policy, service delivery and action on wider social determinants are key to a sustainable response </a:t>
            </a:r>
            <a:r>
              <a:rPr lang="en-GB" sz="1280" noProof="0" dirty="0">
                <a:solidFill>
                  <a:srgbClr val="1E1E1E"/>
                </a:solidFill>
                <a:latin typeface="Arial" pitchFamily="34" charset="0"/>
                <a:ea typeface="Arial" pitchFamily="34" charset="-122"/>
                <a:cs typeface="Arial" pitchFamily="34" charset="-120"/>
              </a:rPr>
              <a:t>(Marmot, 2020; NHS England, 2023).</a:t>
            </a:r>
            <a:endParaRPr lang="en-GB" sz="1280" noProof="0" dirty="0"/>
          </a:p>
        </p:txBody>
      </p:sp>
      <p:sp>
        <p:nvSpPr>
          <p:cNvPr id="8" name="Text 6"/>
          <p:cNvSpPr/>
          <p:nvPr/>
        </p:nvSpPr>
        <p:spPr>
          <a:xfrm>
            <a:off x="6446520" y="1234440"/>
            <a:ext cx="3657600" cy="310896"/>
          </a:xfrm>
          <a:prstGeom prst="rect">
            <a:avLst/>
          </a:prstGeom>
          <a:noFill/>
          <a:ln/>
        </p:spPr>
        <p:txBody>
          <a:bodyPr wrap="square" lIns="1016" tIns="1016" rIns="1016" bIns="1016" rtlCol="0" anchor="ctr">
            <a:normAutofit/>
          </a:bodyPr>
          <a:lstStyle/>
          <a:p>
            <a:pPr marL="0" indent="0" algn="l">
              <a:buNone/>
            </a:pPr>
            <a:r>
              <a:rPr lang="en-GB" sz="2000" b="1" noProof="0" dirty="0">
                <a:solidFill>
                  <a:srgbClr val="143642"/>
                </a:solidFill>
                <a:latin typeface="Arial" pitchFamily="34" charset="0"/>
                <a:ea typeface="Arial" pitchFamily="34" charset="-122"/>
                <a:cs typeface="Arial" pitchFamily="34" charset="-120"/>
              </a:rPr>
              <a:t>Recommendations</a:t>
            </a:r>
            <a:endParaRPr lang="en-GB" sz="2000" noProof="0" dirty="0"/>
          </a:p>
        </p:txBody>
      </p:sp>
      <p:sp>
        <p:nvSpPr>
          <p:cNvPr id="9" name="Text 7"/>
          <p:cNvSpPr/>
          <p:nvPr/>
        </p:nvSpPr>
        <p:spPr>
          <a:xfrm>
            <a:off x="6446520" y="1691639"/>
            <a:ext cx="4892040" cy="3931917"/>
          </a:xfrm>
          <a:prstGeom prst="rect">
            <a:avLst/>
          </a:prstGeom>
          <a:noFill/>
          <a:ln/>
        </p:spPr>
        <p:txBody>
          <a:bodyPr wrap="square" lIns="635" tIns="635" rIns="635" bIns="635" rtlCol="0" anchor="ctr">
            <a:normAutofit lnSpcReduction="10000"/>
          </a:bodyPr>
          <a:lstStyle/>
          <a:p>
            <a:pPr marL="177800" indent="-177800">
              <a:lnSpc>
                <a:spcPct val="150000"/>
              </a:lnSpc>
              <a:buSzPct val="100000"/>
              <a:buChar char="•"/>
            </a:pPr>
            <a:r>
              <a:rPr lang="en-US" sz="1340" noProof="0" dirty="0">
                <a:solidFill>
                  <a:srgbClr val="1E1E1E"/>
                </a:solidFill>
                <a:latin typeface="Arial" pitchFamily="34" charset="0"/>
                <a:ea typeface="Arial" pitchFamily="34" charset="-122"/>
                <a:cs typeface="Arial" pitchFamily="34" charset="-120"/>
              </a:rPr>
              <a:t>Target obesity prevention funding towards the most deprived areas (NHS, 2024).</a:t>
            </a:r>
          </a:p>
          <a:p>
            <a:pPr marL="177800" indent="-177800">
              <a:lnSpc>
                <a:spcPct val="150000"/>
              </a:lnSpc>
              <a:buSzPct val="100000"/>
              <a:buChar char="•"/>
            </a:pPr>
            <a:r>
              <a:rPr lang="en-US" sz="1340" noProof="0" dirty="0">
                <a:solidFill>
                  <a:srgbClr val="1E1E1E"/>
                </a:solidFill>
                <a:latin typeface="Arial" pitchFamily="34" charset="0"/>
                <a:ea typeface="Arial" pitchFamily="34" charset="-122"/>
                <a:cs typeface="Arial" pitchFamily="34" charset="-120"/>
              </a:rPr>
              <a:t>Identify priority communities using the local NCMP data and the Obesity Profile (GOV.UK, 2024a).</a:t>
            </a:r>
          </a:p>
          <a:p>
            <a:pPr marL="177800" indent="-177800">
              <a:lnSpc>
                <a:spcPct val="150000"/>
              </a:lnSpc>
              <a:buSzPct val="100000"/>
              <a:buChar char="•"/>
            </a:pPr>
            <a:r>
              <a:rPr lang="en-US" sz="1340" noProof="0" dirty="0">
                <a:solidFill>
                  <a:srgbClr val="1E1E1E"/>
                </a:solidFill>
                <a:latin typeface="Arial" pitchFamily="34" charset="0"/>
                <a:ea typeface="Arial" pitchFamily="34" charset="-122"/>
                <a:cs typeface="Arial" pitchFamily="34" charset="-120"/>
              </a:rPr>
              <a:t>Improve school food standards and school physical activity opportunities.</a:t>
            </a:r>
          </a:p>
          <a:p>
            <a:pPr marL="177800" indent="-177800">
              <a:lnSpc>
                <a:spcPct val="150000"/>
              </a:lnSpc>
              <a:buSzPct val="100000"/>
              <a:buChar char="•"/>
            </a:pPr>
            <a:r>
              <a:rPr lang="en-US" sz="1340" noProof="0" dirty="0">
                <a:solidFill>
                  <a:srgbClr val="1E1E1E"/>
                </a:solidFill>
                <a:latin typeface="Arial" pitchFamily="34" charset="0"/>
                <a:ea typeface="Arial" pitchFamily="34" charset="-122"/>
                <a:cs typeface="Arial" pitchFamily="34" charset="-120"/>
              </a:rPr>
              <a:t>Repeat policies that stimulate reformulation of food and drink, e.g. the Soft Drinks Industry Levy (GOV.UK, 2016).</a:t>
            </a:r>
          </a:p>
          <a:p>
            <a:pPr marL="177800" indent="-177800">
              <a:lnSpc>
                <a:spcPct val="150000"/>
              </a:lnSpc>
              <a:buSzPct val="100000"/>
              <a:buChar char="•"/>
            </a:pPr>
            <a:r>
              <a:rPr lang="en-US" sz="1340" noProof="0" dirty="0">
                <a:solidFill>
                  <a:srgbClr val="1E1E1E"/>
                </a:solidFill>
                <a:latin typeface="Arial" pitchFamily="34" charset="0"/>
                <a:ea typeface="Arial" pitchFamily="34" charset="-122"/>
                <a:cs typeface="Arial" pitchFamily="34" charset="-120"/>
              </a:rPr>
              <a:t>Offer a supportive and welcoming family environment through school, primary care and community services (NHS England, 2023).</a:t>
            </a:r>
          </a:p>
          <a:p>
            <a:pPr marL="177800" indent="-177800">
              <a:lnSpc>
                <a:spcPct val="150000"/>
              </a:lnSpc>
              <a:buSzPct val="100000"/>
              <a:buChar char="•"/>
            </a:pPr>
            <a:r>
              <a:rPr lang="en-US" sz="1340" noProof="0" dirty="0">
                <a:solidFill>
                  <a:srgbClr val="1E1E1E"/>
                </a:solidFill>
                <a:latin typeface="Arial" pitchFamily="34" charset="0"/>
                <a:ea typeface="Arial" pitchFamily="34" charset="-122"/>
                <a:cs typeface="Arial" pitchFamily="34" charset="-120"/>
              </a:rPr>
              <a:t>Connect obesity and poverty, housing, education and local planning policy (Marmot, 2020).</a:t>
            </a:r>
            <a:endParaRPr lang="en-GB" sz="1340" noProof="0" dirty="0"/>
          </a:p>
        </p:txBody>
      </p:sp>
      <p:sp>
        <p:nvSpPr>
          <p:cNvPr id="10" name="Shape 8"/>
          <p:cNvSpPr/>
          <p:nvPr/>
        </p:nvSpPr>
        <p:spPr>
          <a:xfrm>
            <a:off x="868680" y="4551680"/>
            <a:ext cx="4846320" cy="1203961"/>
          </a:xfrm>
          <a:prstGeom prst="roundRect">
            <a:avLst>
              <a:gd name="adj" fmla="val 10000"/>
            </a:avLst>
          </a:prstGeom>
          <a:solidFill>
            <a:srgbClr val="143642"/>
          </a:solidFill>
          <a:ln w="12700">
            <a:solidFill>
              <a:srgbClr val="143642"/>
            </a:solidFill>
            <a:prstDash val="solid"/>
          </a:ln>
        </p:spPr>
        <p:txBody>
          <a:bodyPr/>
          <a:lstStyle/>
          <a:p>
            <a:endParaRPr lang="en-GB" noProof="0" dirty="0"/>
          </a:p>
        </p:txBody>
      </p:sp>
      <p:sp>
        <p:nvSpPr>
          <p:cNvPr id="11" name="Text 9"/>
          <p:cNvSpPr/>
          <p:nvPr/>
        </p:nvSpPr>
        <p:spPr>
          <a:xfrm>
            <a:off x="1051560" y="4709160"/>
            <a:ext cx="4480560" cy="889000"/>
          </a:xfrm>
          <a:prstGeom prst="rect">
            <a:avLst/>
          </a:prstGeom>
          <a:noFill/>
          <a:ln/>
        </p:spPr>
        <p:txBody>
          <a:bodyPr wrap="square" lIns="1016" tIns="1016" rIns="1016" bIns="1016" rtlCol="0" anchor="ctr">
            <a:normAutofit/>
          </a:bodyPr>
          <a:lstStyle/>
          <a:p>
            <a:pPr marL="0" indent="0" algn="l">
              <a:buNone/>
            </a:pPr>
            <a:r>
              <a:rPr lang="en-GB" sz="1430" b="1" noProof="0" dirty="0">
                <a:solidFill>
                  <a:srgbClr val="FFFFFF"/>
                </a:solidFill>
                <a:latin typeface="Arial" pitchFamily="34" charset="0"/>
                <a:ea typeface="Arial" pitchFamily="34" charset="-122"/>
                <a:cs typeface="Arial" pitchFamily="34" charset="-120"/>
              </a:rPr>
              <a:t>Final message: </a:t>
            </a:r>
            <a:r>
              <a:rPr lang="en-US" sz="1430" b="1" noProof="0" dirty="0">
                <a:solidFill>
                  <a:srgbClr val="FFFFFF"/>
                </a:solidFill>
                <a:latin typeface="Arial" pitchFamily="34" charset="0"/>
                <a:ea typeface="Arial" pitchFamily="34" charset="-122"/>
                <a:cs typeface="Arial" pitchFamily="34" charset="-120"/>
              </a:rPr>
              <a:t>Childhood obesity prevention will be able to fully contribute to SDG 3 only if it is fair, preventive, evidence-based and focused on the conditions in which children live</a:t>
            </a:r>
            <a:r>
              <a:rPr lang="en-GB" sz="1430" b="1" noProof="0" dirty="0">
                <a:solidFill>
                  <a:srgbClr val="FFFFFF"/>
                </a:solidFill>
                <a:latin typeface="Arial" pitchFamily="34" charset="0"/>
                <a:ea typeface="Arial" pitchFamily="34" charset="-122"/>
                <a:cs typeface="Arial" pitchFamily="34" charset="-120"/>
              </a:rPr>
              <a:t>.</a:t>
            </a:r>
            <a:endParaRPr lang="en-GB" sz="143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15</a:t>
            </a:fld>
            <a:endParaRPr lang="en-GB" noProof="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438912" y="256032"/>
            <a:ext cx="11155680" cy="384048"/>
          </a:xfrm>
          <a:prstGeom prst="rect">
            <a:avLst/>
          </a:prstGeom>
          <a:noFill/>
          <a:ln/>
        </p:spPr>
        <p:txBody>
          <a:bodyPr wrap="square" lIns="254" tIns="254" rIns="254" bIns="254" rtlCol="0" anchor="ctr">
            <a:normAutofit/>
          </a:bodyPr>
          <a:lstStyle/>
          <a:p>
            <a:pPr marL="0" indent="0">
              <a:buNone/>
            </a:pPr>
            <a:r>
              <a:rPr lang="en-GB" sz="2500" b="1" noProof="0" dirty="0">
                <a:solidFill>
                  <a:srgbClr val="143642"/>
                </a:solidFill>
                <a:latin typeface="Arial" pitchFamily="34" charset="0"/>
                <a:ea typeface="Arial" pitchFamily="34" charset="-122"/>
                <a:cs typeface="Arial" pitchFamily="34" charset="-120"/>
              </a:rPr>
              <a:t>References</a:t>
            </a:r>
            <a:endParaRPr lang="en-GB" sz="2500" noProof="0" dirty="0"/>
          </a:p>
        </p:txBody>
      </p:sp>
      <p:sp>
        <p:nvSpPr>
          <p:cNvPr id="4" name="Shape 2"/>
          <p:cNvSpPr/>
          <p:nvPr/>
        </p:nvSpPr>
        <p:spPr>
          <a:xfrm>
            <a:off x="457200" y="987552"/>
            <a:ext cx="11155680" cy="0"/>
          </a:xfrm>
          <a:prstGeom prst="line">
            <a:avLst/>
          </a:prstGeom>
          <a:noFill/>
          <a:ln w="12700">
            <a:solidFill>
              <a:srgbClr val="EAE7DF"/>
            </a:solidFill>
            <a:prstDash val="solid"/>
          </a:ln>
        </p:spPr>
        <p:txBody>
          <a:bodyPr/>
          <a:lstStyle/>
          <a:p>
            <a:endParaRPr lang="en-GB" noProof="0" dirty="0"/>
          </a:p>
        </p:txBody>
      </p:sp>
      <p:sp>
        <p:nvSpPr>
          <p:cNvPr id="5" name="Text 3"/>
          <p:cNvSpPr/>
          <p:nvPr/>
        </p:nvSpPr>
        <p:spPr>
          <a:xfrm>
            <a:off x="548640" y="1170432"/>
            <a:ext cx="11045952" cy="5257800"/>
          </a:xfrm>
          <a:prstGeom prst="rect">
            <a:avLst/>
          </a:prstGeom>
          <a:noFill/>
          <a:ln/>
        </p:spPr>
        <p:txBody>
          <a:bodyPr wrap="square" lIns="254" tIns="254" rIns="254" bIns="254" rtlCol="0" anchor="t">
            <a:normAutofit/>
          </a:bodyPr>
          <a:lstStyle/>
          <a:p>
            <a:pPr marL="0" indent="0" algn="l">
              <a:buNone/>
            </a:pPr>
            <a:r>
              <a:rPr lang="en-GB" sz="1100" noProof="0" dirty="0">
                <a:solidFill>
                  <a:srgbClr val="1E1E1E"/>
                </a:solidFill>
                <a:latin typeface="Arial" pitchFamily="34" charset="0"/>
                <a:ea typeface="Arial" pitchFamily="34" charset="-122"/>
                <a:cs typeface="Arial" pitchFamily="34" charset="-120"/>
              </a:rPr>
              <a:t>GOV.UK (2016) Soft Drinks Industry Levy, GOV.UK. Available at: </a:t>
            </a:r>
            <a:r>
              <a:rPr lang="en-GB" sz="1100" noProof="0" dirty="0">
                <a:solidFill>
                  <a:srgbClr val="1E1E1E"/>
                </a:solidFill>
                <a:latin typeface="Arial" pitchFamily="34" charset="0"/>
                <a:ea typeface="Arial" pitchFamily="34" charset="-122"/>
                <a:cs typeface="Arial" pitchFamily="34" charset="-120"/>
                <a:hlinkClick r:id="rId3"/>
              </a:rPr>
              <a:t>https://www.gov.uk/government/publications/soft-drinks-industry-levy/soft-drinks-industry-levy</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pPr marL="0" indent="0" algn="l">
              <a:buNone/>
            </a:pPr>
            <a:endParaRPr lang="en-GB" sz="1100" noProof="0" dirty="0"/>
          </a:p>
          <a:p>
            <a:pPr marL="0" indent="0" algn="l">
              <a:buNone/>
            </a:pPr>
            <a:r>
              <a:rPr lang="en-GB" sz="1100" noProof="0" dirty="0">
                <a:solidFill>
                  <a:srgbClr val="1E1E1E"/>
                </a:solidFill>
                <a:latin typeface="Arial" pitchFamily="34" charset="0"/>
                <a:ea typeface="Arial" pitchFamily="34" charset="-122"/>
                <a:cs typeface="Arial" pitchFamily="34" charset="-120"/>
              </a:rPr>
              <a:t>GOV.UK (2024a) Obesity Profile: November 2024 update, GOV.UK. Available at: </a:t>
            </a:r>
            <a:r>
              <a:rPr lang="en-GB" sz="1100" noProof="0" dirty="0">
                <a:solidFill>
                  <a:srgbClr val="1E1E1E"/>
                </a:solidFill>
                <a:latin typeface="Arial" pitchFamily="34" charset="0"/>
                <a:ea typeface="Arial" pitchFamily="34" charset="-122"/>
                <a:cs typeface="Arial" pitchFamily="34" charset="-120"/>
                <a:hlinkClick r:id="rId4"/>
              </a:rPr>
              <a:t>https://www.gov.uk/government/statistics/obesity-profile-november-2024-update</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pPr marL="0" indent="0" algn="l">
              <a:buNone/>
            </a:pPr>
            <a:endParaRPr lang="en-GB" sz="1100" noProof="0" dirty="0"/>
          </a:p>
          <a:p>
            <a:pPr marL="0" indent="0" algn="l">
              <a:buNone/>
            </a:pPr>
            <a:r>
              <a:rPr lang="en-GB" sz="1100" noProof="0" dirty="0">
                <a:solidFill>
                  <a:srgbClr val="1E1E1E"/>
                </a:solidFill>
                <a:latin typeface="Arial" pitchFamily="34" charset="0"/>
                <a:ea typeface="Arial" pitchFamily="34" charset="-122"/>
                <a:cs typeface="Arial" pitchFamily="34" charset="-120"/>
              </a:rPr>
              <a:t>GOV.UK (2024b) Obesity Profile: statistical commentary, November 2024, GOV.UK. Available at: </a:t>
            </a:r>
            <a:r>
              <a:rPr lang="en-GB" sz="1100" noProof="0" dirty="0">
                <a:solidFill>
                  <a:srgbClr val="1E1E1E"/>
                </a:solidFill>
                <a:latin typeface="Arial" pitchFamily="34" charset="0"/>
                <a:ea typeface="Arial" pitchFamily="34" charset="-122"/>
                <a:cs typeface="Arial" pitchFamily="34" charset="-120"/>
                <a:hlinkClick r:id="rId5"/>
              </a:rPr>
              <a:t>https://www.gov.uk/government/statistics/obesity-profile-november-2024-update/obesity-profile-statistical-commentary-november-2024</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pPr marL="0" indent="0" algn="l">
              <a:buNone/>
            </a:pPr>
            <a:endParaRPr lang="en-GB" sz="1100" noProof="0" dirty="0"/>
          </a:p>
          <a:p>
            <a:pPr marL="0" indent="0" algn="l">
              <a:buNone/>
            </a:pPr>
            <a:r>
              <a:rPr lang="en-GB" sz="1100" noProof="0" dirty="0">
                <a:solidFill>
                  <a:srgbClr val="1E1E1E"/>
                </a:solidFill>
                <a:latin typeface="Arial" pitchFamily="34" charset="0"/>
                <a:ea typeface="Arial" pitchFamily="34" charset="-122"/>
                <a:cs typeface="Arial" pitchFamily="34" charset="-120"/>
              </a:rPr>
              <a:t>GOV.UK Assets (2018) Childhood obesity: a plan for action: A consideration of interactions between modelled policies. Available at: </a:t>
            </a:r>
            <a:r>
              <a:rPr lang="en-GB" sz="1100" noProof="0" dirty="0">
                <a:solidFill>
                  <a:srgbClr val="1E1E1E"/>
                </a:solidFill>
                <a:latin typeface="Arial" pitchFamily="34" charset="0"/>
                <a:ea typeface="Arial" pitchFamily="34" charset="-122"/>
                <a:cs typeface="Arial" pitchFamily="34" charset="-120"/>
                <a:hlinkClick r:id="rId6"/>
              </a:rPr>
              <a:t>https://assets.publishing.service.gov.uk/media/5c38b944e5274a70e95f35b8/childhood-obesity-plan-policy-interactions.pdf</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pPr marL="0" indent="0" algn="l">
              <a:buNone/>
            </a:pPr>
            <a:endParaRPr lang="en-GB" sz="1100" noProof="0" dirty="0"/>
          </a:p>
          <a:p>
            <a:pPr marL="0" indent="0" algn="l">
              <a:buNone/>
            </a:pPr>
            <a:r>
              <a:rPr lang="en-GB" sz="1100" noProof="0" dirty="0">
                <a:solidFill>
                  <a:srgbClr val="1E1E1E"/>
                </a:solidFill>
                <a:latin typeface="Arial" pitchFamily="34" charset="0"/>
                <a:ea typeface="Arial" pitchFamily="34" charset="-122"/>
                <a:cs typeface="Arial" pitchFamily="34" charset="-120"/>
              </a:rPr>
              <a:t>Janz, N.K. and Becker, M.H. (1984) “The Health Belief Model: a Decade Later”, Health Education Quarterly, 11(1), pp. 1–47. Available at: </a:t>
            </a:r>
            <a:r>
              <a:rPr lang="en-GB" sz="1100" noProof="0" dirty="0">
                <a:solidFill>
                  <a:srgbClr val="1E1E1E"/>
                </a:solidFill>
                <a:latin typeface="Arial" pitchFamily="34" charset="0"/>
                <a:ea typeface="Arial" pitchFamily="34" charset="-122"/>
                <a:cs typeface="Arial" pitchFamily="34" charset="-120"/>
                <a:hlinkClick r:id="rId7"/>
              </a:rPr>
              <a:t>https://doi.org/10.1177/109019818401100101</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pPr marL="0" indent="0" algn="l">
              <a:buNone/>
            </a:pPr>
            <a:endParaRPr lang="en-GB" sz="1100" noProof="0" dirty="0"/>
          </a:p>
          <a:p>
            <a:pPr marL="0" indent="0" algn="l">
              <a:buNone/>
            </a:pPr>
            <a:r>
              <a:rPr lang="en-GB" sz="1100" noProof="0" dirty="0">
                <a:solidFill>
                  <a:srgbClr val="1E1E1E"/>
                </a:solidFill>
                <a:latin typeface="Arial" pitchFamily="34" charset="0"/>
                <a:ea typeface="Arial" pitchFamily="34" charset="-122"/>
                <a:cs typeface="Arial" pitchFamily="34" charset="-120"/>
              </a:rPr>
              <a:t>Marmot, M. (2020) “Health Equity in England: the Marmot Review 10 Years on”, British Medical Journal, 368(1). Available at: </a:t>
            </a:r>
            <a:r>
              <a:rPr lang="en-GB" sz="1100" noProof="0" dirty="0">
                <a:solidFill>
                  <a:srgbClr val="1E1E1E"/>
                </a:solidFill>
                <a:latin typeface="Arial" pitchFamily="34" charset="0"/>
                <a:ea typeface="Arial" pitchFamily="34" charset="-122"/>
                <a:cs typeface="Arial" pitchFamily="34" charset="-120"/>
                <a:hlinkClick r:id="rId8"/>
              </a:rPr>
              <a:t>https://doi.org/10.1136/bmj.m693</a:t>
            </a:r>
            <a:r>
              <a:rPr lang="en-GB" sz="1100" noProof="0" dirty="0">
                <a:solidFill>
                  <a:srgbClr val="1E1E1E"/>
                </a:solidFill>
                <a:latin typeface="Arial" pitchFamily="34" charset="0"/>
                <a:ea typeface="Arial" pitchFamily="34" charset="-122"/>
                <a:cs typeface="Arial" pitchFamily="34" charset="-120"/>
              </a:rPr>
              <a:t>.</a:t>
            </a:r>
          </a:p>
          <a:p>
            <a:pPr marL="0" indent="0" algn="l">
              <a:buNone/>
            </a:pPr>
            <a:endParaRPr lang="en-GB" sz="1100" noProof="0" dirty="0"/>
          </a:p>
          <a:p>
            <a:r>
              <a:rPr lang="en-GB" sz="1100" noProof="0" dirty="0">
                <a:solidFill>
                  <a:srgbClr val="1E1E1E"/>
                </a:solidFill>
                <a:latin typeface="Arial" pitchFamily="34" charset="0"/>
                <a:ea typeface="Arial" pitchFamily="34" charset="-122"/>
                <a:cs typeface="Arial" pitchFamily="34" charset="-120"/>
              </a:rPr>
              <a:t>NHS (2024) National Child Measurement Programme, England, 2023/24 School Year, Digital.nhs.uk. Available at: </a:t>
            </a:r>
            <a:r>
              <a:rPr lang="en-GB" sz="1100" noProof="0" dirty="0">
                <a:solidFill>
                  <a:srgbClr val="1E1E1E"/>
                </a:solidFill>
                <a:latin typeface="Arial" pitchFamily="34" charset="0"/>
                <a:ea typeface="Arial" pitchFamily="34" charset="-122"/>
                <a:cs typeface="Arial" pitchFamily="34" charset="-120"/>
                <a:hlinkClick r:id="rId9"/>
              </a:rPr>
              <a:t>https://digital.nhs.uk/data-and-information/publications/statistical/national-child-measurement-programme/2023-24-school-year</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endParaRPr lang="en-GB" sz="1100" noProof="0" dirty="0"/>
          </a:p>
          <a:p>
            <a:r>
              <a:rPr lang="en-GB" sz="1100" noProof="0" dirty="0">
                <a:solidFill>
                  <a:srgbClr val="1E1E1E"/>
                </a:solidFill>
                <a:latin typeface="Arial" pitchFamily="34" charset="0"/>
                <a:ea typeface="Arial" pitchFamily="34" charset="-122"/>
                <a:cs typeface="Arial" pitchFamily="34" charset="-120"/>
              </a:rPr>
              <a:t>NHS England (2023) NHS England: NHS Prevention Programme. Available at: </a:t>
            </a:r>
            <a:r>
              <a:rPr lang="en-GB" sz="1100" noProof="0" dirty="0">
                <a:solidFill>
                  <a:srgbClr val="1E1E1E"/>
                </a:solidFill>
                <a:latin typeface="Arial" pitchFamily="34" charset="0"/>
                <a:ea typeface="Arial" pitchFamily="34" charset="-122"/>
                <a:cs typeface="Arial" pitchFamily="34" charset="-120"/>
                <a:hlinkClick r:id="rId10"/>
              </a:rPr>
              <a:t>https://www.england.nhs.uk/ourwork/prevention/</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endParaRPr lang="en-GB" sz="1100" noProof="0" dirty="0"/>
          </a:p>
          <a:p>
            <a:r>
              <a:rPr lang="en-GB" sz="1100" noProof="0" dirty="0">
                <a:solidFill>
                  <a:srgbClr val="1E1E1E"/>
                </a:solidFill>
                <a:latin typeface="Arial" pitchFamily="34" charset="0"/>
                <a:ea typeface="Arial" pitchFamily="34" charset="-122"/>
                <a:cs typeface="Arial" pitchFamily="34" charset="-120"/>
              </a:rPr>
              <a:t>Rosenstock, I.M. (1974) “Historical Origins of the Health Belief Model”, Health Education Monographs, 2(4), pp. 328–335. Available at: </a:t>
            </a:r>
            <a:r>
              <a:rPr lang="en-GB" sz="1100" noProof="0" dirty="0">
                <a:solidFill>
                  <a:srgbClr val="1E1E1E"/>
                </a:solidFill>
                <a:latin typeface="Arial" pitchFamily="34" charset="0"/>
                <a:ea typeface="Arial" pitchFamily="34" charset="-122"/>
                <a:cs typeface="Arial" pitchFamily="34" charset="-120"/>
                <a:hlinkClick r:id="rId11"/>
              </a:rPr>
              <a:t>https://doi.org/10.1177/109019817400200403</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endParaRPr lang="en-GB" sz="1100" noProof="0" dirty="0"/>
          </a:p>
          <a:p>
            <a:r>
              <a:rPr lang="en-GB" sz="1100" noProof="0" dirty="0">
                <a:solidFill>
                  <a:srgbClr val="1E1E1E"/>
                </a:solidFill>
                <a:latin typeface="Arial" pitchFamily="34" charset="0"/>
                <a:ea typeface="Arial" pitchFamily="34" charset="-122"/>
                <a:cs typeface="Arial" pitchFamily="34" charset="-120"/>
              </a:rPr>
              <a:t>United Nations (2025) Goal 3: Ensure healthy lives and promote well-being for all at all ages, United Nations. Available at: </a:t>
            </a:r>
            <a:r>
              <a:rPr lang="en-GB" sz="1100" noProof="0" dirty="0">
                <a:solidFill>
                  <a:srgbClr val="1E1E1E"/>
                </a:solidFill>
                <a:latin typeface="Arial" pitchFamily="34" charset="0"/>
                <a:ea typeface="Arial" pitchFamily="34" charset="-122"/>
                <a:cs typeface="Arial" pitchFamily="34" charset="-120"/>
                <a:hlinkClick r:id="rId12"/>
              </a:rPr>
              <a:t>https://sdgs.un.org/goals/goal3</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endParaRPr lang="en-GB" sz="1100" noProof="0" dirty="0"/>
          </a:p>
          <a:p>
            <a:r>
              <a:rPr lang="en-GB" sz="1100" noProof="0" dirty="0">
                <a:solidFill>
                  <a:srgbClr val="1E1E1E"/>
                </a:solidFill>
                <a:latin typeface="Arial" pitchFamily="34" charset="0"/>
                <a:ea typeface="Arial" pitchFamily="34" charset="-122"/>
                <a:cs typeface="Arial" pitchFamily="34" charset="-120"/>
              </a:rPr>
              <a:t>WHO (2022) Targets of sustainable development goal 3, World Health Organisation. Available at: </a:t>
            </a:r>
            <a:r>
              <a:rPr lang="en-GB" sz="1100" noProof="0" dirty="0">
                <a:solidFill>
                  <a:srgbClr val="1E1E1E"/>
                </a:solidFill>
                <a:latin typeface="Arial" pitchFamily="34" charset="0"/>
                <a:ea typeface="Arial" pitchFamily="34" charset="-122"/>
                <a:cs typeface="Arial" pitchFamily="34" charset="-120"/>
                <a:hlinkClick r:id="rId13"/>
              </a:rPr>
              <a:t>https://www.who.int/europe/about-us/our-work/sustainable-development-goals/targets-of-sustainable-development-goal-3</a:t>
            </a:r>
            <a:r>
              <a:rPr lang="en-GB" sz="1100" noProof="0" dirty="0">
                <a:solidFill>
                  <a:srgbClr val="1E1E1E"/>
                </a:solidFill>
                <a:latin typeface="Arial" pitchFamily="34" charset="0"/>
                <a:ea typeface="Arial" pitchFamily="34" charset="-122"/>
                <a:cs typeface="Arial" pitchFamily="34" charset="-120"/>
              </a:rPr>
              <a:t>. </a:t>
            </a:r>
            <a:endParaRPr lang="en-GB" sz="1100" noProof="0" dirty="0"/>
          </a:p>
          <a:p>
            <a:endParaRPr lang="en-GB" sz="1100" noProof="0" dirty="0"/>
          </a:p>
          <a:p>
            <a:r>
              <a:rPr lang="en-GB" sz="1100" noProof="0" dirty="0">
                <a:solidFill>
                  <a:srgbClr val="1E1E1E"/>
                </a:solidFill>
                <a:latin typeface="Arial" pitchFamily="34" charset="0"/>
                <a:ea typeface="Arial" pitchFamily="34" charset="-122"/>
                <a:cs typeface="Arial" pitchFamily="34" charset="-120"/>
              </a:rPr>
              <a:t>WHO (2025) Noncommunicable diseases: Childhood Overweight and Obesity, World Health Organisation. Available at: </a:t>
            </a:r>
            <a:r>
              <a:rPr lang="en-GB" sz="1100" noProof="0" dirty="0">
                <a:solidFill>
                  <a:srgbClr val="1E1E1E"/>
                </a:solidFill>
                <a:latin typeface="Arial" pitchFamily="34" charset="0"/>
                <a:ea typeface="Arial" pitchFamily="34" charset="-122"/>
                <a:cs typeface="Arial" pitchFamily="34" charset="-120"/>
                <a:hlinkClick r:id="rId14"/>
              </a:rPr>
              <a:t>https://www.who.int/news-room/questions-and-answers/item/noncommunicable-diseases-childhood-overweight-and-obesity</a:t>
            </a:r>
            <a:r>
              <a:rPr lang="en-GB" sz="1100" noProof="0" dirty="0">
                <a:solidFill>
                  <a:srgbClr val="1E1E1E"/>
                </a:solidFill>
                <a:latin typeface="Arial" pitchFamily="34" charset="0"/>
                <a:ea typeface="Arial" pitchFamily="34" charset="-122"/>
                <a:cs typeface="Arial" pitchFamily="34" charset="-120"/>
              </a:rPr>
              <a:t>. </a:t>
            </a:r>
            <a:endParaRPr lang="en-GB" sz="1100" noProof="0" dirty="0"/>
          </a:p>
        </p:txBody>
      </p:sp>
      <p:sp>
        <p:nvSpPr>
          <p:cNvPr id="25" name="Slide Number Placeholder 0"/>
          <p:cNvSpPr>
            <a:spLocks noGrp="1"/>
          </p:cNvSpPr>
          <p:nvPr>
            <p:ph type="sldNum" sz="quarter" idx="4294967295"/>
          </p:nvPr>
        </p:nvSpPr>
        <p:spPr>
          <a:xfrm>
            <a:off x="11475720" y="6647688"/>
            <a:ext cx="800000" cy="300000"/>
          </a:xfrm>
          <a:prstGeom prst="rect">
            <a:avLst/>
          </a:prstGeom>
          <a:extLst>
            <a:ext uri="{C572A759-6A51-4108-AA02-DFA0A04FC94B}">
              <ma14:wrappingTextBoxFlag xmlns="" xmlns:ma14="http://schemas.microsoft.com/office/mac/drawingml/2011/main" val="0"/>
            </a:ext>
          </a:extLst>
        </p:spPr>
        <p:txBody>
          <a:bodyPr/>
          <a:lstStyle>
            <a:lvl1pPr>
              <a:defRPr sz="900">
                <a:solidFill>
                  <a:srgbClr val="FFFFFF"/>
                </a:solidFill>
                <a:latin typeface="Arial"/>
                <a:ea typeface="Arial"/>
                <a:cs typeface="Arial"/>
              </a:defRPr>
            </a:lvl1pPr>
          </a:lstStyle>
          <a:p>
            <a:pPr algn="l"/>
            <a:fld id="{F7021451-1387-4CA6-816F-3879F97B5CBC}" type="slidenum">
              <a:rPr lang="en-GB" b="0" noProof="0" smtClean="0"/>
              <a:t>16</a:t>
            </a:fld>
            <a:endParaRPr lang="en-GB" noProof="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2999</Words>
  <Application>Microsoft Office PowerPoint</Application>
  <PresentationFormat>Widescreen</PresentationFormat>
  <Paragraphs>245</Paragraphs>
  <Slides>16</Slides>
  <Notes>16</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Childhood Obesity and SDG 3</dc:title>
  <dc:subject>BMHP6030 Presentation</dc:subject>
  <dc:creator>Razia Khan</dc:creator>
  <cp:revision>7</cp:revision>
  <dcterms:created xsi:type="dcterms:W3CDTF">2026-06-09T22:35:08Z</dcterms:created>
  <dcterms:modified xsi:type="dcterms:W3CDTF">2026-06-11T07:58:28Z</dcterms:modified>
</cp:coreProperties>
</file>