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302" r:id="rId2"/>
    <p:sldId id="256" r:id="rId3"/>
    <p:sldId id="278" r:id="rId4"/>
    <p:sldId id="286" r:id="rId5"/>
    <p:sldId id="295" r:id="rId6"/>
    <p:sldId id="298" r:id="rId7"/>
    <p:sldId id="962" r:id="rId8"/>
    <p:sldId id="958" r:id="rId9"/>
    <p:sldId id="268" r:id="rId10"/>
    <p:sldId id="308" r:id="rId11"/>
    <p:sldId id="269" r:id="rId12"/>
    <p:sldId id="288" r:id="rId13"/>
    <p:sldId id="270" r:id="rId14"/>
    <p:sldId id="271" r:id="rId15"/>
    <p:sldId id="272" r:id="rId16"/>
    <p:sldId id="292" r:id="rId17"/>
    <p:sldId id="960" r:id="rId18"/>
    <p:sldId id="273" r:id="rId19"/>
    <p:sldId id="294" r:id="rId20"/>
    <p:sldId id="311" r:id="rId21"/>
    <p:sldId id="95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0AFCA3-52A3-4D1B-81B7-6134E8091C92}" v="1" dt="2026-09-29T09:40:16.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2" d="100"/>
          <a:sy n="72" d="100"/>
        </p:scale>
        <p:origin x="96"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D6903F43-B72F-41A9-96BE-AC116953D57D}"/>
    <pc:docChg chg="custSel modSld">
      <pc:chgData name="Philippa Fitzgerald" userId="602b836c-9d74-4fb4-9158-56fc59b1a0f4" providerId="ADAL" clId="{D6903F43-B72F-41A9-96BE-AC116953D57D}" dt="2026-09-29T09:40:32.995" v="3" actId="1076"/>
      <pc:docMkLst>
        <pc:docMk/>
      </pc:docMkLst>
      <pc:sldChg chg="addSp delSp modSp mod delAnim modAnim">
        <pc:chgData name="Philippa Fitzgerald" userId="602b836c-9d74-4fb4-9158-56fc59b1a0f4" providerId="ADAL" clId="{D6903F43-B72F-41A9-96BE-AC116953D57D}" dt="2026-09-29T09:40:32.995" v="3" actId="1076"/>
        <pc:sldMkLst>
          <pc:docMk/>
          <pc:sldMk cId="2317634228" sldId="960"/>
        </pc:sldMkLst>
        <pc:spChg chg="add del mod">
          <ac:chgData name="Philippa Fitzgerald" userId="602b836c-9d74-4fb4-9158-56fc59b1a0f4" providerId="ADAL" clId="{D6903F43-B72F-41A9-96BE-AC116953D57D}" dt="2026-09-29T09:40:16.881" v="1"/>
          <ac:spMkLst>
            <pc:docMk/>
            <pc:sldMk cId="2317634228" sldId="960"/>
            <ac:spMk id="5" creationId="{C07D6EEA-7365-2691-CE46-23E388AE71B0}"/>
          </ac:spMkLst>
        </pc:spChg>
        <pc:picChg chg="del">
          <ac:chgData name="Philippa Fitzgerald" userId="602b836c-9d74-4fb4-9158-56fc59b1a0f4" providerId="ADAL" clId="{D6903F43-B72F-41A9-96BE-AC116953D57D}" dt="2026-09-29T09:37:05.091" v="0" actId="478"/>
          <ac:picMkLst>
            <pc:docMk/>
            <pc:sldMk cId="2317634228" sldId="960"/>
            <ac:picMk id="4" creationId="{3A4F6BBA-EB58-273D-C89E-D666FA193FF9}"/>
          </ac:picMkLst>
        </pc:picChg>
        <pc:picChg chg="add mod">
          <ac:chgData name="Philippa Fitzgerald" userId="602b836c-9d74-4fb4-9158-56fc59b1a0f4" providerId="ADAL" clId="{D6903F43-B72F-41A9-96BE-AC116953D57D}" dt="2026-09-29T09:40:32.995" v="3" actId="1076"/>
          <ac:picMkLst>
            <pc:docMk/>
            <pc:sldMk cId="2317634228" sldId="960"/>
            <ac:picMk id="6" creationId="{F94E5CD1-42F2-5CA6-C239-26352EEDA602}"/>
          </ac:picMkLst>
        </pc:pic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notebooklm.google/" TargetMode="External"/></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685116-A88E-4084-B05D-3CE4DDA4A21A}" type="doc">
      <dgm:prSet loTypeId="urn:microsoft.com/office/officeart/2005/8/layout/process4" loCatId="process" qsTypeId="urn:microsoft.com/office/officeart/2005/8/quickstyle/simple1#1" qsCatId="simple" csTypeId="urn:microsoft.com/office/officeart/2005/8/colors/colorful1#3" csCatId="colorful"/>
      <dgm:spPr/>
      <dgm:t>
        <a:bodyPr/>
        <a:lstStyle/>
        <a:p>
          <a:endParaRPr lang="en-US"/>
        </a:p>
      </dgm:t>
    </dgm:pt>
    <dgm:pt modelId="{5CAAD647-1FE8-433E-BB7A-364924E349AF}">
      <dgm:prSet/>
      <dgm:spPr/>
      <dgm:t>
        <a:bodyPr/>
        <a:lstStyle/>
        <a:p>
          <a:r>
            <a:rPr lang="en-GB"/>
            <a:t>What does GDPR stand for?</a:t>
          </a:r>
          <a:endParaRPr lang="en-US"/>
        </a:p>
      </dgm:t>
    </dgm:pt>
    <dgm:pt modelId="{304579C9-0F50-465E-9414-AC9DC70621CD}" type="parTrans" cxnId="{9AAFB964-4317-4AFA-9BAF-BA769D2BA74D}">
      <dgm:prSet/>
      <dgm:spPr/>
      <dgm:t>
        <a:bodyPr/>
        <a:lstStyle/>
        <a:p>
          <a:endParaRPr lang="en-US"/>
        </a:p>
      </dgm:t>
    </dgm:pt>
    <dgm:pt modelId="{B4D722D1-2D38-4897-9992-00656323F73B}" type="sibTrans" cxnId="{9AAFB964-4317-4AFA-9BAF-BA769D2BA74D}">
      <dgm:prSet/>
      <dgm:spPr/>
      <dgm:t>
        <a:bodyPr/>
        <a:lstStyle/>
        <a:p>
          <a:endParaRPr lang="en-US"/>
        </a:p>
      </dgm:t>
    </dgm:pt>
    <dgm:pt modelId="{31B5831F-7B9E-4E2C-B02C-BFEE35BA7534}">
      <dgm:prSet/>
      <dgm:spPr/>
      <dgm:t>
        <a:bodyPr/>
        <a:lstStyle/>
        <a:p>
          <a:r>
            <a:rPr lang="en-GB"/>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endParaRPr lang="en-US"/>
        </a:p>
      </dgm:t>
    </dgm:pt>
    <dgm:pt modelId="{D0F84FA2-34A8-4EFB-A39F-28C4535D2C97}" type="parTrans" cxnId="{E5958FB0-4833-40EC-8EAA-1EF7C7497FE4}">
      <dgm:prSet/>
      <dgm:spPr/>
      <dgm:t>
        <a:bodyPr/>
        <a:lstStyle/>
        <a:p>
          <a:endParaRPr lang="en-US"/>
        </a:p>
      </dgm:t>
    </dgm:pt>
    <dgm:pt modelId="{4280FA04-78B9-4C86-8D98-4737E53F6EA0}" type="sibTrans" cxnId="{E5958FB0-4833-40EC-8EAA-1EF7C7497FE4}">
      <dgm:prSet/>
      <dgm:spPr/>
      <dgm:t>
        <a:bodyPr/>
        <a:lstStyle/>
        <a:p>
          <a:endParaRPr lang="en-US"/>
        </a:p>
      </dgm:t>
    </dgm:pt>
    <dgm:pt modelId="{0AB954D7-3F29-48C6-A9F8-78C5FCA6B548}">
      <dgm:prSet/>
      <dgm:spPr/>
      <dgm:t>
        <a:bodyPr/>
        <a:lstStyle/>
        <a:p>
          <a:r>
            <a:rPr lang="en-GB"/>
            <a:t>GDPR, and Data Protection aims to protect individuals' fundamental rights and freedoms, particularly their right to protection of their personal data. The right to one's private life is laid down in the European Convention on Human Rights (ECHR).</a:t>
          </a:r>
          <a:endParaRPr lang="en-US"/>
        </a:p>
      </dgm:t>
    </dgm:pt>
    <dgm:pt modelId="{A183611C-5FEF-42C8-903E-C7628179FA9C}" type="parTrans" cxnId="{93F848BB-316B-458F-AFBD-9ABF1D4847D7}">
      <dgm:prSet/>
      <dgm:spPr/>
      <dgm:t>
        <a:bodyPr/>
        <a:lstStyle/>
        <a:p>
          <a:endParaRPr lang="en-US"/>
        </a:p>
      </dgm:t>
    </dgm:pt>
    <dgm:pt modelId="{FA1B440E-7ACA-47C3-99C7-B3C07A77D0B0}" type="sibTrans" cxnId="{93F848BB-316B-458F-AFBD-9ABF1D4847D7}">
      <dgm:prSet/>
      <dgm:spPr/>
      <dgm:t>
        <a:bodyPr/>
        <a:lstStyle/>
        <a:p>
          <a:endParaRPr lang="en-US"/>
        </a:p>
      </dgm:t>
    </dgm:pt>
    <dgm:pt modelId="{1673E15A-14DF-4F5F-9508-F1EAC3140D11}" type="pres">
      <dgm:prSet presAssocID="{F1685116-A88E-4084-B05D-3CE4DDA4A21A}" presName="Name0" presStyleCnt="0">
        <dgm:presLayoutVars>
          <dgm:dir/>
          <dgm:animLvl val="lvl"/>
          <dgm:resizeHandles val="exact"/>
        </dgm:presLayoutVars>
      </dgm:prSet>
      <dgm:spPr/>
    </dgm:pt>
    <dgm:pt modelId="{E4928658-F32A-4D30-9E42-E833DDC0D35D}" type="pres">
      <dgm:prSet presAssocID="{0AB954D7-3F29-48C6-A9F8-78C5FCA6B548}" presName="boxAndChildren" presStyleCnt="0"/>
      <dgm:spPr/>
    </dgm:pt>
    <dgm:pt modelId="{3191C2C0-DC96-486A-84F2-71AB4F962259}" type="pres">
      <dgm:prSet presAssocID="{0AB954D7-3F29-48C6-A9F8-78C5FCA6B548}" presName="parentTextBox" presStyleLbl="node1" presStyleIdx="0" presStyleCnt="3"/>
      <dgm:spPr/>
    </dgm:pt>
    <dgm:pt modelId="{710E8C0E-8772-4E1E-965F-76320681140F}" type="pres">
      <dgm:prSet presAssocID="{4280FA04-78B9-4C86-8D98-4737E53F6EA0}" presName="sp" presStyleCnt="0"/>
      <dgm:spPr/>
    </dgm:pt>
    <dgm:pt modelId="{0607B873-6C39-40BA-9F19-9E9BE93AB074}" type="pres">
      <dgm:prSet presAssocID="{31B5831F-7B9E-4E2C-B02C-BFEE35BA7534}" presName="arrowAndChildren" presStyleCnt="0"/>
      <dgm:spPr/>
    </dgm:pt>
    <dgm:pt modelId="{5AE0AF61-1740-45B2-A10C-D2F039DBACC4}" type="pres">
      <dgm:prSet presAssocID="{31B5831F-7B9E-4E2C-B02C-BFEE35BA7534}" presName="parentTextArrow" presStyleLbl="node1" presStyleIdx="1" presStyleCnt="3"/>
      <dgm:spPr/>
    </dgm:pt>
    <dgm:pt modelId="{EEB0F6FD-FAEF-4AB1-A263-3ADD66782401}" type="pres">
      <dgm:prSet presAssocID="{B4D722D1-2D38-4897-9992-00656323F73B}" presName="sp" presStyleCnt="0"/>
      <dgm:spPr/>
    </dgm:pt>
    <dgm:pt modelId="{82F4DDA0-62FB-4ABD-9B8D-FD295BE5A3AE}" type="pres">
      <dgm:prSet presAssocID="{5CAAD647-1FE8-433E-BB7A-364924E349AF}" presName="arrowAndChildren" presStyleCnt="0"/>
      <dgm:spPr/>
    </dgm:pt>
    <dgm:pt modelId="{9D3A87B7-8768-4D67-88C3-92A8C81EDC2F}" type="pres">
      <dgm:prSet presAssocID="{5CAAD647-1FE8-433E-BB7A-364924E349AF}" presName="parentTextArrow" presStyleLbl="node1" presStyleIdx="2" presStyleCnt="3"/>
      <dgm:spPr/>
    </dgm:pt>
  </dgm:ptLst>
  <dgm:cxnLst>
    <dgm:cxn modelId="{9AAFB964-4317-4AFA-9BAF-BA769D2BA74D}" srcId="{F1685116-A88E-4084-B05D-3CE4DDA4A21A}" destId="{5CAAD647-1FE8-433E-BB7A-364924E349AF}" srcOrd="0" destOrd="0" parTransId="{304579C9-0F50-465E-9414-AC9DC70621CD}" sibTransId="{B4D722D1-2D38-4897-9992-00656323F73B}"/>
    <dgm:cxn modelId="{F9482D76-47AB-4909-9DB8-62120E1D1A89}" type="presOf" srcId="{31B5831F-7B9E-4E2C-B02C-BFEE35BA7534}" destId="{5AE0AF61-1740-45B2-A10C-D2F039DBACC4}" srcOrd="0" destOrd="0" presId="urn:microsoft.com/office/officeart/2005/8/layout/process4"/>
    <dgm:cxn modelId="{B9670C90-B43F-46B6-ACC3-1769268A2A3F}" type="presOf" srcId="{F1685116-A88E-4084-B05D-3CE4DDA4A21A}" destId="{1673E15A-14DF-4F5F-9508-F1EAC3140D11}" srcOrd="0" destOrd="0" presId="urn:microsoft.com/office/officeart/2005/8/layout/process4"/>
    <dgm:cxn modelId="{E5958FB0-4833-40EC-8EAA-1EF7C7497FE4}" srcId="{F1685116-A88E-4084-B05D-3CE4DDA4A21A}" destId="{31B5831F-7B9E-4E2C-B02C-BFEE35BA7534}" srcOrd="1" destOrd="0" parTransId="{D0F84FA2-34A8-4EFB-A39F-28C4535D2C97}" sibTransId="{4280FA04-78B9-4C86-8D98-4737E53F6EA0}"/>
    <dgm:cxn modelId="{93F848BB-316B-458F-AFBD-9ABF1D4847D7}" srcId="{F1685116-A88E-4084-B05D-3CE4DDA4A21A}" destId="{0AB954D7-3F29-48C6-A9F8-78C5FCA6B548}" srcOrd="2" destOrd="0" parTransId="{A183611C-5FEF-42C8-903E-C7628179FA9C}" sibTransId="{FA1B440E-7ACA-47C3-99C7-B3C07A77D0B0}"/>
    <dgm:cxn modelId="{4C938BE2-E1E4-46FE-AB1C-0350A239D2A5}" type="presOf" srcId="{0AB954D7-3F29-48C6-A9F8-78C5FCA6B548}" destId="{3191C2C0-DC96-486A-84F2-71AB4F962259}" srcOrd="0" destOrd="0" presId="urn:microsoft.com/office/officeart/2005/8/layout/process4"/>
    <dgm:cxn modelId="{288367FE-F7B3-4D30-9A6E-27A23A57DC5D}" type="presOf" srcId="{5CAAD647-1FE8-433E-BB7A-364924E349AF}" destId="{9D3A87B7-8768-4D67-88C3-92A8C81EDC2F}" srcOrd="0" destOrd="0" presId="urn:microsoft.com/office/officeart/2005/8/layout/process4"/>
    <dgm:cxn modelId="{6B008E0C-59BB-4390-884E-104AB1F95DF9}" type="presParOf" srcId="{1673E15A-14DF-4F5F-9508-F1EAC3140D11}" destId="{E4928658-F32A-4D30-9E42-E833DDC0D35D}" srcOrd="0" destOrd="0" presId="urn:microsoft.com/office/officeart/2005/8/layout/process4"/>
    <dgm:cxn modelId="{89B931F1-3C82-4F18-89EF-A333E3F18866}" type="presParOf" srcId="{E4928658-F32A-4D30-9E42-E833DDC0D35D}" destId="{3191C2C0-DC96-486A-84F2-71AB4F962259}" srcOrd="0" destOrd="0" presId="urn:microsoft.com/office/officeart/2005/8/layout/process4"/>
    <dgm:cxn modelId="{C5536211-719A-4FEF-A7DB-E5283F078935}" type="presParOf" srcId="{1673E15A-14DF-4F5F-9508-F1EAC3140D11}" destId="{710E8C0E-8772-4E1E-965F-76320681140F}" srcOrd="1" destOrd="0" presId="urn:microsoft.com/office/officeart/2005/8/layout/process4"/>
    <dgm:cxn modelId="{467A68FF-7571-4FD1-82DC-D7E74D9EA1BC}" type="presParOf" srcId="{1673E15A-14DF-4F5F-9508-F1EAC3140D11}" destId="{0607B873-6C39-40BA-9F19-9E9BE93AB074}" srcOrd="2" destOrd="0" presId="urn:microsoft.com/office/officeart/2005/8/layout/process4"/>
    <dgm:cxn modelId="{65F9411E-F411-4240-8525-1AB3FF6419A5}" type="presParOf" srcId="{0607B873-6C39-40BA-9F19-9E9BE93AB074}" destId="{5AE0AF61-1740-45B2-A10C-D2F039DBACC4}" srcOrd="0" destOrd="0" presId="urn:microsoft.com/office/officeart/2005/8/layout/process4"/>
    <dgm:cxn modelId="{A542CD24-D8CE-4060-B293-1A1D0873B266}" type="presParOf" srcId="{1673E15A-14DF-4F5F-9508-F1EAC3140D11}" destId="{EEB0F6FD-FAEF-4AB1-A263-3ADD66782401}" srcOrd="3" destOrd="0" presId="urn:microsoft.com/office/officeart/2005/8/layout/process4"/>
    <dgm:cxn modelId="{9393DADB-787D-4F9E-B110-38CFA918B03A}" type="presParOf" srcId="{1673E15A-14DF-4F5F-9508-F1EAC3140D11}" destId="{82F4DDA0-62FB-4ABD-9B8D-FD295BE5A3AE}" srcOrd="4" destOrd="0" presId="urn:microsoft.com/office/officeart/2005/8/layout/process4"/>
    <dgm:cxn modelId="{91115E7E-D64E-44E8-BA63-353954F49753}" type="presParOf" srcId="{82F4DDA0-62FB-4ABD-9B8D-FD295BE5A3AE}" destId="{9D3A87B7-8768-4D67-88C3-92A8C81EDC2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5A1C1F-373D-4D02-955D-97F5A36DBC0D}" type="doc">
      <dgm:prSet loTypeId="urn:microsoft.com/office/officeart/2005/8/layout/vList2" loCatId="list" qsTypeId="urn:microsoft.com/office/officeart/2005/8/quickstyle/simple1#2" qsCatId="simple" csTypeId="urn:microsoft.com/office/officeart/2005/8/colors/colorful2#1" csCatId="colorful" phldr="1"/>
      <dgm:spPr/>
      <dgm:t>
        <a:bodyPr/>
        <a:lstStyle/>
        <a:p>
          <a:endParaRPr lang="en-US"/>
        </a:p>
      </dgm:t>
    </dgm:pt>
    <dgm:pt modelId="{B675E821-F796-4C94-8159-F44A0736AB11}">
      <dgm:prSet custT="1"/>
      <dgm:spPr/>
      <dgm:t>
        <a:bodyPr/>
        <a:lstStyle/>
        <a:p>
          <a:r>
            <a:rPr lang="en-GB" sz="2000"/>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endParaRPr lang="en-US" sz="2000"/>
        </a:p>
      </dgm:t>
    </dgm:pt>
    <dgm:pt modelId="{0E356F68-60B5-47F6-88CE-3D84BF423D27}" type="parTrans" cxnId="{4C0D45C5-BF20-4A06-A592-FCF0F899B41A}">
      <dgm:prSet/>
      <dgm:spPr/>
      <dgm:t>
        <a:bodyPr/>
        <a:lstStyle/>
        <a:p>
          <a:endParaRPr lang="en-US"/>
        </a:p>
      </dgm:t>
    </dgm:pt>
    <dgm:pt modelId="{D99B5E89-7741-4308-8D0E-5F0981879020}" type="sibTrans" cxnId="{4C0D45C5-BF20-4A06-A592-FCF0F899B41A}">
      <dgm:prSet/>
      <dgm:spPr/>
      <dgm:t>
        <a:bodyPr/>
        <a:lstStyle/>
        <a:p>
          <a:endParaRPr lang="en-US"/>
        </a:p>
      </dgm:t>
    </dgm:pt>
    <dgm:pt modelId="{2219DF59-7D61-4A4D-B56A-53D914838A48}">
      <dgm:prSet custT="1"/>
      <dgm:spPr/>
      <dgm:t>
        <a:bodyPr/>
        <a:lstStyle/>
        <a:p>
          <a:r>
            <a:rPr lang="en-GB" sz="2000"/>
            <a:t>The GDPR aims to uphold and strengthen this fundamental right by providing a comprehensive framework for the protection of personal data within the EU. It ensures that individuals have greater control over their personal data and that organisations are held accountable for their data processing activities.</a:t>
          </a:r>
          <a:br>
            <a:rPr lang="en-GB" sz="2000"/>
          </a:br>
          <a:endParaRPr lang="en-US" sz="2000"/>
        </a:p>
      </dgm:t>
    </dgm:pt>
    <dgm:pt modelId="{880546F8-1123-485D-95C7-D26BBA7589C3}" type="parTrans" cxnId="{CB4F62E0-A76D-4203-89EF-A77DE4759E7C}">
      <dgm:prSet/>
      <dgm:spPr/>
      <dgm:t>
        <a:bodyPr/>
        <a:lstStyle/>
        <a:p>
          <a:endParaRPr lang="en-US"/>
        </a:p>
      </dgm:t>
    </dgm:pt>
    <dgm:pt modelId="{726B26C1-D1BE-487B-8E42-089DCB95B92F}" type="sibTrans" cxnId="{CB4F62E0-A76D-4203-89EF-A77DE4759E7C}">
      <dgm:prSet/>
      <dgm:spPr/>
      <dgm:t>
        <a:bodyPr/>
        <a:lstStyle/>
        <a:p>
          <a:endParaRPr lang="en-US"/>
        </a:p>
      </dgm:t>
    </dgm:pt>
    <dgm:pt modelId="{AA90ED21-6CCB-4469-AFD9-3BEECFC586FD}" type="pres">
      <dgm:prSet presAssocID="{DA5A1C1F-373D-4D02-955D-97F5A36DBC0D}" presName="linear" presStyleCnt="0">
        <dgm:presLayoutVars>
          <dgm:animLvl val="lvl"/>
          <dgm:resizeHandles val="exact"/>
        </dgm:presLayoutVars>
      </dgm:prSet>
      <dgm:spPr/>
    </dgm:pt>
    <dgm:pt modelId="{98828B38-4C05-477C-B43D-B18D5E2619DC}" type="pres">
      <dgm:prSet presAssocID="{B675E821-F796-4C94-8159-F44A0736AB11}" presName="parentText" presStyleLbl="node1" presStyleIdx="0" presStyleCnt="2" custLinFactNeighborX="-1533" custLinFactNeighborY="-22391">
        <dgm:presLayoutVars>
          <dgm:chMax val="0"/>
          <dgm:bulletEnabled val="1"/>
        </dgm:presLayoutVars>
      </dgm:prSet>
      <dgm:spPr/>
    </dgm:pt>
    <dgm:pt modelId="{DF57E106-61F5-4E2E-BECC-DC51F958BB7D}" type="pres">
      <dgm:prSet presAssocID="{D99B5E89-7741-4308-8D0E-5F0981879020}" presName="spacer" presStyleCnt="0"/>
      <dgm:spPr/>
    </dgm:pt>
    <dgm:pt modelId="{36B652A5-1F0A-4665-8BC0-655420434270}" type="pres">
      <dgm:prSet presAssocID="{2219DF59-7D61-4A4D-B56A-53D914838A48}" presName="parentText" presStyleLbl="node1" presStyleIdx="1" presStyleCnt="2">
        <dgm:presLayoutVars>
          <dgm:chMax val="0"/>
          <dgm:bulletEnabled val="1"/>
        </dgm:presLayoutVars>
      </dgm:prSet>
      <dgm:spPr/>
    </dgm:pt>
  </dgm:ptLst>
  <dgm:cxnLst>
    <dgm:cxn modelId="{0FBD223A-6836-46B4-B0F4-ACCB97D56551}" type="presOf" srcId="{B675E821-F796-4C94-8159-F44A0736AB11}" destId="{98828B38-4C05-477C-B43D-B18D5E2619DC}" srcOrd="0" destOrd="0" presId="urn:microsoft.com/office/officeart/2005/8/layout/vList2"/>
    <dgm:cxn modelId="{F2D8315F-5D03-4BD9-B1CA-514C0705D35A}" type="presOf" srcId="{DA5A1C1F-373D-4D02-955D-97F5A36DBC0D}" destId="{AA90ED21-6CCB-4469-AFD9-3BEECFC586FD}" srcOrd="0" destOrd="0" presId="urn:microsoft.com/office/officeart/2005/8/layout/vList2"/>
    <dgm:cxn modelId="{4E174B94-693A-426B-8B06-58F8457C320F}" type="presOf" srcId="{2219DF59-7D61-4A4D-B56A-53D914838A48}" destId="{36B652A5-1F0A-4665-8BC0-655420434270}" srcOrd="0" destOrd="0" presId="urn:microsoft.com/office/officeart/2005/8/layout/vList2"/>
    <dgm:cxn modelId="{4C0D45C5-BF20-4A06-A592-FCF0F899B41A}" srcId="{DA5A1C1F-373D-4D02-955D-97F5A36DBC0D}" destId="{B675E821-F796-4C94-8159-F44A0736AB11}" srcOrd="0" destOrd="0" parTransId="{0E356F68-60B5-47F6-88CE-3D84BF423D27}" sibTransId="{D99B5E89-7741-4308-8D0E-5F0981879020}"/>
    <dgm:cxn modelId="{CB4F62E0-A76D-4203-89EF-A77DE4759E7C}" srcId="{DA5A1C1F-373D-4D02-955D-97F5A36DBC0D}" destId="{2219DF59-7D61-4A4D-B56A-53D914838A48}" srcOrd="1" destOrd="0" parTransId="{880546F8-1123-485D-95C7-D26BBA7589C3}" sibTransId="{726B26C1-D1BE-487B-8E42-089DCB95B92F}"/>
    <dgm:cxn modelId="{8255B52C-8A45-4F52-A517-4836829C5B9C}" type="presParOf" srcId="{AA90ED21-6CCB-4469-AFD9-3BEECFC586FD}" destId="{98828B38-4C05-477C-B43D-B18D5E2619DC}" srcOrd="0" destOrd="0" presId="urn:microsoft.com/office/officeart/2005/8/layout/vList2"/>
    <dgm:cxn modelId="{F22699F6-7ACB-4A1D-B44D-9536F4E2EBBF}" type="presParOf" srcId="{AA90ED21-6CCB-4469-AFD9-3BEECFC586FD}" destId="{DF57E106-61F5-4E2E-BECC-DC51F958BB7D}" srcOrd="1" destOrd="0" presId="urn:microsoft.com/office/officeart/2005/8/layout/vList2"/>
    <dgm:cxn modelId="{41FD9B5E-A8C0-4E4A-A4B6-AADFE1985130}" type="presParOf" srcId="{AA90ED21-6CCB-4469-AFD9-3BEECFC586FD}" destId="{36B652A5-1F0A-4665-8BC0-65542043427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E25EEB-D0C2-4FAE-B405-2C01970CF484}" type="doc">
      <dgm:prSet loTypeId="urn:microsoft.com/office/officeart/2005/8/layout/vList2" loCatId="list" qsTypeId="urn:microsoft.com/office/officeart/2005/8/quickstyle/simple4#1" qsCatId="simple" csTypeId="urn:microsoft.com/office/officeart/2005/8/colors/colorful1#1" csCatId="colorful" phldr="1"/>
      <dgm:spPr/>
      <dgm:t>
        <a:bodyPr/>
        <a:lstStyle/>
        <a:p>
          <a:endParaRPr lang="en-US"/>
        </a:p>
      </dgm:t>
    </dgm:pt>
    <dgm:pt modelId="{9FC1F61B-E4A9-40D6-9EE8-5AE645B9F33F}">
      <dgm:prSet/>
      <dgm:spPr/>
      <dgm:t>
        <a:bodyPr/>
        <a:lstStyle/>
        <a:p>
          <a:r>
            <a:rPr lang="en-GB"/>
            <a:t>Use the link provided on Moodle to open </a:t>
          </a:r>
          <a:r>
            <a:rPr lang="en-GB" err="1"/>
            <a:t>NotebookLM</a:t>
          </a:r>
          <a:endParaRPr lang="en-GB"/>
        </a:p>
        <a:p>
          <a:r>
            <a:rPr lang="en-GB" err="1">
              <a:hlinkClick xmlns:r="http://schemas.openxmlformats.org/officeDocument/2006/relationships" r:id="rId1"/>
            </a:rPr>
            <a:t>NotebookLM</a:t>
          </a:r>
          <a:r>
            <a:rPr lang="en-GB">
              <a:hlinkClick xmlns:r="http://schemas.openxmlformats.org/officeDocument/2006/relationships" r:id="rId1"/>
            </a:rPr>
            <a:t> | Note Taking &amp; Research Assistant Powered by AI</a:t>
          </a:r>
          <a:endParaRPr lang="en-US"/>
        </a:p>
      </dgm:t>
    </dgm:pt>
    <dgm:pt modelId="{7341D20D-0CE6-4691-8ECE-210BDBB3915B}" type="parTrans" cxnId="{76F84AFF-4832-463D-916F-340FA7459884}">
      <dgm:prSet/>
      <dgm:spPr/>
      <dgm:t>
        <a:bodyPr/>
        <a:lstStyle/>
        <a:p>
          <a:endParaRPr lang="en-US"/>
        </a:p>
      </dgm:t>
    </dgm:pt>
    <dgm:pt modelId="{6F3AA4FD-12C8-4E43-861E-1364A2C0A57C}" type="sibTrans" cxnId="{76F84AFF-4832-463D-916F-340FA7459884}">
      <dgm:prSet/>
      <dgm:spPr/>
      <dgm:t>
        <a:bodyPr/>
        <a:lstStyle/>
        <a:p>
          <a:endParaRPr lang="en-US"/>
        </a:p>
      </dgm:t>
    </dgm:pt>
    <dgm:pt modelId="{49DC7FEF-47C9-422D-A6AC-4B9BDAE6725D}">
      <dgm:prSet/>
      <dgm:spPr/>
      <dgm:t>
        <a:bodyPr/>
        <a:lstStyle/>
        <a:p>
          <a:r>
            <a:rPr lang="en-GB"/>
            <a:t>Open one of your previous assignments and save a copy as a PDF</a:t>
          </a:r>
          <a:endParaRPr lang="en-US"/>
        </a:p>
      </dgm:t>
    </dgm:pt>
    <dgm:pt modelId="{7BA871A8-FBD3-4D2F-9AF6-964EC1822556}" type="parTrans" cxnId="{D50921B8-5241-41F4-8DEF-97056707738C}">
      <dgm:prSet/>
      <dgm:spPr/>
      <dgm:t>
        <a:bodyPr/>
        <a:lstStyle/>
        <a:p>
          <a:endParaRPr lang="en-US"/>
        </a:p>
      </dgm:t>
    </dgm:pt>
    <dgm:pt modelId="{03E562E7-1DB7-4D0A-8747-4A90FEC265B1}" type="sibTrans" cxnId="{D50921B8-5241-41F4-8DEF-97056707738C}">
      <dgm:prSet/>
      <dgm:spPr/>
      <dgm:t>
        <a:bodyPr/>
        <a:lstStyle/>
        <a:p>
          <a:endParaRPr lang="en-US"/>
        </a:p>
      </dgm:t>
    </dgm:pt>
    <dgm:pt modelId="{0DB288B0-83EF-4374-BD3F-4ECFD87A1464}">
      <dgm:prSet/>
      <dgm:spPr/>
      <dgm:t>
        <a:bodyPr/>
        <a:lstStyle/>
        <a:p>
          <a:r>
            <a:rPr lang="en-GB"/>
            <a:t>Then drag and drop that assignment into the new chat box</a:t>
          </a:r>
          <a:endParaRPr lang="en-US"/>
        </a:p>
      </dgm:t>
    </dgm:pt>
    <dgm:pt modelId="{028FA2CC-6711-4EC1-B0AC-B526BC61C76D}" type="parTrans" cxnId="{6C0C6566-AB30-4559-94E7-28B6F4A643BD}">
      <dgm:prSet/>
      <dgm:spPr/>
      <dgm:t>
        <a:bodyPr/>
        <a:lstStyle/>
        <a:p>
          <a:endParaRPr lang="en-US"/>
        </a:p>
      </dgm:t>
    </dgm:pt>
    <dgm:pt modelId="{00525D03-267C-4AB5-A111-F4A49937B6BE}" type="sibTrans" cxnId="{6C0C6566-AB30-4559-94E7-28B6F4A643BD}">
      <dgm:prSet/>
      <dgm:spPr/>
      <dgm:t>
        <a:bodyPr/>
        <a:lstStyle/>
        <a:p>
          <a:endParaRPr lang="en-US"/>
        </a:p>
      </dgm:t>
    </dgm:pt>
    <dgm:pt modelId="{56986635-80ED-4CF8-B93A-069C6542A510}">
      <dgm:prSet/>
      <dgm:spPr/>
      <dgm:t>
        <a:bodyPr/>
        <a:lstStyle/>
        <a:p>
          <a:r>
            <a:rPr lang="en-GB"/>
            <a:t>It will give you the option to generate an audio overview/podcast </a:t>
          </a:r>
          <a:endParaRPr lang="en-US"/>
        </a:p>
      </dgm:t>
    </dgm:pt>
    <dgm:pt modelId="{4E6965E9-17D3-42EF-ABAF-5725E900A5F4}" type="parTrans" cxnId="{EE9AEBC3-5247-48FE-B325-E3EBA306FE13}">
      <dgm:prSet/>
      <dgm:spPr/>
      <dgm:t>
        <a:bodyPr/>
        <a:lstStyle/>
        <a:p>
          <a:endParaRPr lang="en-US"/>
        </a:p>
      </dgm:t>
    </dgm:pt>
    <dgm:pt modelId="{ED3CDAA3-FAD6-46F6-BE64-3B6A51349D30}" type="sibTrans" cxnId="{EE9AEBC3-5247-48FE-B325-E3EBA306FE13}">
      <dgm:prSet/>
      <dgm:spPr/>
      <dgm:t>
        <a:bodyPr/>
        <a:lstStyle/>
        <a:p>
          <a:endParaRPr lang="en-US"/>
        </a:p>
      </dgm:t>
    </dgm:pt>
    <dgm:pt modelId="{2F48B337-1B22-43FE-BB7A-FE8D4EC6B6F2}">
      <dgm:prSet/>
      <dgm:spPr/>
      <dgm:t>
        <a:bodyPr/>
        <a:lstStyle/>
        <a:p>
          <a:r>
            <a:rPr lang="en-GB"/>
            <a:t>This may take a few minutes </a:t>
          </a:r>
          <a:endParaRPr lang="en-US"/>
        </a:p>
      </dgm:t>
    </dgm:pt>
    <dgm:pt modelId="{798CDA7C-567A-4994-A03A-72DB8CC28CD6}" type="parTrans" cxnId="{3C3F5F6A-1C63-4040-B7BE-5BBB2E150315}">
      <dgm:prSet/>
      <dgm:spPr/>
      <dgm:t>
        <a:bodyPr/>
        <a:lstStyle/>
        <a:p>
          <a:endParaRPr lang="en-US"/>
        </a:p>
      </dgm:t>
    </dgm:pt>
    <dgm:pt modelId="{D9902D6E-1819-42A4-845D-24FEB68A5412}" type="sibTrans" cxnId="{3C3F5F6A-1C63-4040-B7BE-5BBB2E150315}">
      <dgm:prSet/>
      <dgm:spPr/>
      <dgm:t>
        <a:bodyPr/>
        <a:lstStyle/>
        <a:p>
          <a:endParaRPr lang="en-US"/>
        </a:p>
      </dgm:t>
    </dgm:pt>
    <dgm:pt modelId="{CBB0EF83-ECD0-46C0-860E-396E174D4037}">
      <dgm:prSet/>
      <dgm:spPr/>
      <dgm:t>
        <a:bodyPr/>
        <a:lstStyle/>
        <a:p>
          <a:r>
            <a:rPr lang="en-GB"/>
            <a:t>Once this has been done you can listen to this AI generated podcast of YOUR work</a:t>
          </a:r>
          <a:endParaRPr lang="en-US"/>
        </a:p>
      </dgm:t>
    </dgm:pt>
    <dgm:pt modelId="{3AB11F43-D6A9-4308-9A71-79DEE4EB0F54}" type="parTrans" cxnId="{EE82D300-6AC9-4D61-ABC9-E79F14A4ABFD}">
      <dgm:prSet/>
      <dgm:spPr/>
      <dgm:t>
        <a:bodyPr/>
        <a:lstStyle/>
        <a:p>
          <a:endParaRPr lang="en-US"/>
        </a:p>
      </dgm:t>
    </dgm:pt>
    <dgm:pt modelId="{D80F79A9-76B9-4432-9BD0-9132AF0A6FD2}" type="sibTrans" cxnId="{EE82D300-6AC9-4D61-ABC9-E79F14A4ABFD}">
      <dgm:prSet/>
      <dgm:spPr/>
      <dgm:t>
        <a:bodyPr/>
        <a:lstStyle/>
        <a:p>
          <a:endParaRPr lang="en-US"/>
        </a:p>
      </dgm:t>
    </dgm:pt>
    <dgm:pt modelId="{AE08739A-3577-442B-97A5-F8B507B4DAB8}" type="pres">
      <dgm:prSet presAssocID="{5FE25EEB-D0C2-4FAE-B405-2C01970CF484}" presName="linear" presStyleCnt="0">
        <dgm:presLayoutVars>
          <dgm:animLvl val="lvl"/>
          <dgm:resizeHandles val="exact"/>
        </dgm:presLayoutVars>
      </dgm:prSet>
      <dgm:spPr/>
    </dgm:pt>
    <dgm:pt modelId="{B7726ACD-7BB0-46AB-8000-3D15971BF3B5}" type="pres">
      <dgm:prSet presAssocID="{9FC1F61B-E4A9-40D6-9EE8-5AE645B9F33F}" presName="parentText" presStyleLbl="node1" presStyleIdx="0" presStyleCnt="6">
        <dgm:presLayoutVars>
          <dgm:chMax val="0"/>
          <dgm:bulletEnabled val="1"/>
        </dgm:presLayoutVars>
      </dgm:prSet>
      <dgm:spPr/>
    </dgm:pt>
    <dgm:pt modelId="{6ADDBDC6-AB53-44DD-B6B3-B04A1480552D}" type="pres">
      <dgm:prSet presAssocID="{6F3AA4FD-12C8-4E43-861E-1364A2C0A57C}" presName="spacer" presStyleCnt="0"/>
      <dgm:spPr/>
    </dgm:pt>
    <dgm:pt modelId="{3B14E8FF-10A1-4C3F-AA3B-3CBEF2F75E1B}" type="pres">
      <dgm:prSet presAssocID="{49DC7FEF-47C9-422D-A6AC-4B9BDAE6725D}" presName="parentText" presStyleLbl="node1" presStyleIdx="1" presStyleCnt="6">
        <dgm:presLayoutVars>
          <dgm:chMax val="0"/>
          <dgm:bulletEnabled val="1"/>
        </dgm:presLayoutVars>
      </dgm:prSet>
      <dgm:spPr/>
    </dgm:pt>
    <dgm:pt modelId="{9F3EF3D5-3F10-4153-B42E-37BB8D270984}" type="pres">
      <dgm:prSet presAssocID="{03E562E7-1DB7-4D0A-8747-4A90FEC265B1}" presName="spacer" presStyleCnt="0"/>
      <dgm:spPr/>
    </dgm:pt>
    <dgm:pt modelId="{042340CC-800D-429A-9FAD-559619E93420}" type="pres">
      <dgm:prSet presAssocID="{0DB288B0-83EF-4374-BD3F-4ECFD87A1464}" presName="parentText" presStyleLbl="node1" presStyleIdx="2" presStyleCnt="6">
        <dgm:presLayoutVars>
          <dgm:chMax val="0"/>
          <dgm:bulletEnabled val="1"/>
        </dgm:presLayoutVars>
      </dgm:prSet>
      <dgm:spPr/>
    </dgm:pt>
    <dgm:pt modelId="{04261B7E-846F-4FCA-B375-9D1F9BCFA1C3}" type="pres">
      <dgm:prSet presAssocID="{00525D03-267C-4AB5-A111-F4A49937B6BE}" presName="spacer" presStyleCnt="0"/>
      <dgm:spPr/>
    </dgm:pt>
    <dgm:pt modelId="{FBE7C741-27E6-4391-9473-F537FC8C114E}" type="pres">
      <dgm:prSet presAssocID="{56986635-80ED-4CF8-B93A-069C6542A510}" presName="parentText" presStyleLbl="node1" presStyleIdx="3" presStyleCnt="6">
        <dgm:presLayoutVars>
          <dgm:chMax val="0"/>
          <dgm:bulletEnabled val="1"/>
        </dgm:presLayoutVars>
      </dgm:prSet>
      <dgm:spPr/>
    </dgm:pt>
    <dgm:pt modelId="{B76794AF-493A-4464-8662-5C7BFAD166F3}" type="pres">
      <dgm:prSet presAssocID="{ED3CDAA3-FAD6-46F6-BE64-3B6A51349D30}" presName="spacer" presStyleCnt="0"/>
      <dgm:spPr/>
    </dgm:pt>
    <dgm:pt modelId="{23B85437-9000-421B-89DF-9CF77438FC63}" type="pres">
      <dgm:prSet presAssocID="{2F48B337-1B22-43FE-BB7A-FE8D4EC6B6F2}" presName="parentText" presStyleLbl="node1" presStyleIdx="4" presStyleCnt="6">
        <dgm:presLayoutVars>
          <dgm:chMax val="0"/>
          <dgm:bulletEnabled val="1"/>
        </dgm:presLayoutVars>
      </dgm:prSet>
      <dgm:spPr/>
    </dgm:pt>
    <dgm:pt modelId="{580335FC-0823-4141-84B8-818937C094D0}" type="pres">
      <dgm:prSet presAssocID="{D9902D6E-1819-42A4-845D-24FEB68A5412}" presName="spacer" presStyleCnt="0"/>
      <dgm:spPr/>
    </dgm:pt>
    <dgm:pt modelId="{23BCD9B0-65FE-41D1-8729-08CC67C5AA1D}" type="pres">
      <dgm:prSet presAssocID="{CBB0EF83-ECD0-46C0-860E-396E174D4037}" presName="parentText" presStyleLbl="node1" presStyleIdx="5" presStyleCnt="6">
        <dgm:presLayoutVars>
          <dgm:chMax val="0"/>
          <dgm:bulletEnabled val="1"/>
        </dgm:presLayoutVars>
      </dgm:prSet>
      <dgm:spPr/>
    </dgm:pt>
  </dgm:ptLst>
  <dgm:cxnLst>
    <dgm:cxn modelId="{EE82D300-6AC9-4D61-ABC9-E79F14A4ABFD}" srcId="{5FE25EEB-D0C2-4FAE-B405-2C01970CF484}" destId="{CBB0EF83-ECD0-46C0-860E-396E174D4037}" srcOrd="5" destOrd="0" parTransId="{3AB11F43-D6A9-4308-9A71-79DEE4EB0F54}" sibTransId="{D80F79A9-76B9-4432-9BD0-9132AF0A6FD2}"/>
    <dgm:cxn modelId="{A37BB50D-6646-4879-9992-422277FD2F96}" type="presOf" srcId="{9FC1F61B-E4A9-40D6-9EE8-5AE645B9F33F}" destId="{B7726ACD-7BB0-46AB-8000-3D15971BF3B5}" srcOrd="0" destOrd="0" presId="urn:microsoft.com/office/officeart/2005/8/layout/vList2"/>
    <dgm:cxn modelId="{5A84CE32-3460-4F94-8739-22BC3239DF10}" type="presOf" srcId="{CBB0EF83-ECD0-46C0-860E-396E174D4037}" destId="{23BCD9B0-65FE-41D1-8729-08CC67C5AA1D}" srcOrd="0" destOrd="0" presId="urn:microsoft.com/office/officeart/2005/8/layout/vList2"/>
    <dgm:cxn modelId="{B256503B-7BCA-46CD-9B18-A5A396F3CEB7}" type="presOf" srcId="{49DC7FEF-47C9-422D-A6AC-4B9BDAE6725D}" destId="{3B14E8FF-10A1-4C3F-AA3B-3CBEF2F75E1B}" srcOrd="0" destOrd="0" presId="urn:microsoft.com/office/officeart/2005/8/layout/vList2"/>
    <dgm:cxn modelId="{3CD1DD43-C069-4305-95EA-BE63243DB63C}" type="presOf" srcId="{2F48B337-1B22-43FE-BB7A-FE8D4EC6B6F2}" destId="{23B85437-9000-421B-89DF-9CF77438FC63}" srcOrd="0" destOrd="0" presId="urn:microsoft.com/office/officeart/2005/8/layout/vList2"/>
    <dgm:cxn modelId="{6C0C6566-AB30-4559-94E7-28B6F4A643BD}" srcId="{5FE25EEB-D0C2-4FAE-B405-2C01970CF484}" destId="{0DB288B0-83EF-4374-BD3F-4ECFD87A1464}" srcOrd="2" destOrd="0" parTransId="{028FA2CC-6711-4EC1-B0AC-B526BC61C76D}" sibTransId="{00525D03-267C-4AB5-A111-F4A49937B6BE}"/>
    <dgm:cxn modelId="{FF66024A-EA76-47B3-8F15-5013479FD391}" type="presOf" srcId="{0DB288B0-83EF-4374-BD3F-4ECFD87A1464}" destId="{042340CC-800D-429A-9FAD-559619E93420}" srcOrd="0" destOrd="0" presId="urn:microsoft.com/office/officeart/2005/8/layout/vList2"/>
    <dgm:cxn modelId="{3C3F5F6A-1C63-4040-B7BE-5BBB2E150315}" srcId="{5FE25EEB-D0C2-4FAE-B405-2C01970CF484}" destId="{2F48B337-1B22-43FE-BB7A-FE8D4EC6B6F2}" srcOrd="4" destOrd="0" parTransId="{798CDA7C-567A-4994-A03A-72DB8CC28CD6}" sibTransId="{D9902D6E-1819-42A4-845D-24FEB68A5412}"/>
    <dgm:cxn modelId="{33DB9384-822D-42C4-BF57-1A620FFD1111}" type="presOf" srcId="{56986635-80ED-4CF8-B93A-069C6542A510}" destId="{FBE7C741-27E6-4391-9473-F537FC8C114E}" srcOrd="0" destOrd="0" presId="urn:microsoft.com/office/officeart/2005/8/layout/vList2"/>
    <dgm:cxn modelId="{05AB45A0-8ED2-4857-81EF-3123259ABC42}" type="presOf" srcId="{5FE25EEB-D0C2-4FAE-B405-2C01970CF484}" destId="{AE08739A-3577-442B-97A5-F8B507B4DAB8}" srcOrd="0" destOrd="0" presId="urn:microsoft.com/office/officeart/2005/8/layout/vList2"/>
    <dgm:cxn modelId="{D50921B8-5241-41F4-8DEF-97056707738C}" srcId="{5FE25EEB-D0C2-4FAE-B405-2C01970CF484}" destId="{49DC7FEF-47C9-422D-A6AC-4B9BDAE6725D}" srcOrd="1" destOrd="0" parTransId="{7BA871A8-FBD3-4D2F-9AF6-964EC1822556}" sibTransId="{03E562E7-1DB7-4D0A-8747-4A90FEC265B1}"/>
    <dgm:cxn modelId="{EE9AEBC3-5247-48FE-B325-E3EBA306FE13}" srcId="{5FE25EEB-D0C2-4FAE-B405-2C01970CF484}" destId="{56986635-80ED-4CF8-B93A-069C6542A510}" srcOrd="3" destOrd="0" parTransId="{4E6965E9-17D3-42EF-ABAF-5725E900A5F4}" sibTransId="{ED3CDAA3-FAD6-46F6-BE64-3B6A51349D30}"/>
    <dgm:cxn modelId="{76F84AFF-4832-463D-916F-340FA7459884}" srcId="{5FE25EEB-D0C2-4FAE-B405-2C01970CF484}" destId="{9FC1F61B-E4A9-40D6-9EE8-5AE645B9F33F}" srcOrd="0" destOrd="0" parTransId="{7341D20D-0CE6-4691-8ECE-210BDBB3915B}" sibTransId="{6F3AA4FD-12C8-4E43-861E-1364A2C0A57C}"/>
    <dgm:cxn modelId="{5E83F4C0-BD50-4F3B-B195-33D18BF48861}" type="presParOf" srcId="{AE08739A-3577-442B-97A5-F8B507B4DAB8}" destId="{B7726ACD-7BB0-46AB-8000-3D15971BF3B5}" srcOrd="0" destOrd="0" presId="urn:microsoft.com/office/officeart/2005/8/layout/vList2"/>
    <dgm:cxn modelId="{BCE086FC-9460-41B0-BECD-2A22D7C9E9A1}" type="presParOf" srcId="{AE08739A-3577-442B-97A5-F8B507B4DAB8}" destId="{6ADDBDC6-AB53-44DD-B6B3-B04A1480552D}" srcOrd="1" destOrd="0" presId="urn:microsoft.com/office/officeart/2005/8/layout/vList2"/>
    <dgm:cxn modelId="{90672998-D9DC-4761-98FA-7CCA87A990A7}" type="presParOf" srcId="{AE08739A-3577-442B-97A5-F8B507B4DAB8}" destId="{3B14E8FF-10A1-4C3F-AA3B-3CBEF2F75E1B}" srcOrd="2" destOrd="0" presId="urn:microsoft.com/office/officeart/2005/8/layout/vList2"/>
    <dgm:cxn modelId="{CB25F436-E420-4939-91B0-A2CB61246751}" type="presParOf" srcId="{AE08739A-3577-442B-97A5-F8B507B4DAB8}" destId="{9F3EF3D5-3F10-4153-B42E-37BB8D270984}" srcOrd="3" destOrd="0" presId="urn:microsoft.com/office/officeart/2005/8/layout/vList2"/>
    <dgm:cxn modelId="{8A1A9E33-2910-40B4-A31A-082874E24284}" type="presParOf" srcId="{AE08739A-3577-442B-97A5-F8B507B4DAB8}" destId="{042340CC-800D-429A-9FAD-559619E93420}" srcOrd="4" destOrd="0" presId="urn:microsoft.com/office/officeart/2005/8/layout/vList2"/>
    <dgm:cxn modelId="{D8CAD347-DC7E-4340-9D85-59062F0D7CA8}" type="presParOf" srcId="{AE08739A-3577-442B-97A5-F8B507B4DAB8}" destId="{04261B7E-846F-4FCA-B375-9D1F9BCFA1C3}" srcOrd="5" destOrd="0" presId="urn:microsoft.com/office/officeart/2005/8/layout/vList2"/>
    <dgm:cxn modelId="{2C33A8DC-4CE0-4D3A-8100-508810A56070}" type="presParOf" srcId="{AE08739A-3577-442B-97A5-F8B507B4DAB8}" destId="{FBE7C741-27E6-4391-9473-F537FC8C114E}" srcOrd="6" destOrd="0" presId="urn:microsoft.com/office/officeart/2005/8/layout/vList2"/>
    <dgm:cxn modelId="{98C74EA3-072F-4DB9-AE14-21D485AADB9B}" type="presParOf" srcId="{AE08739A-3577-442B-97A5-F8B507B4DAB8}" destId="{B76794AF-493A-4464-8662-5C7BFAD166F3}" srcOrd="7" destOrd="0" presId="urn:microsoft.com/office/officeart/2005/8/layout/vList2"/>
    <dgm:cxn modelId="{923A8EDF-16B7-459D-AC64-B5E1E1184E81}" type="presParOf" srcId="{AE08739A-3577-442B-97A5-F8B507B4DAB8}" destId="{23B85437-9000-421B-89DF-9CF77438FC63}" srcOrd="8" destOrd="0" presId="urn:microsoft.com/office/officeart/2005/8/layout/vList2"/>
    <dgm:cxn modelId="{3D969788-75CC-4A3C-8517-FD2A2B2A11F9}" type="presParOf" srcId="{AE08739A-3577-442B-97A5-F8B507B4DAB8}" destId="{580335FC-0823-4141-84B8-818937C094D0}" srcOrd="9" destOrd="0" presId="urn:microsoft.com/office/officeart/2005/8/layout/vList2"/>
    <dgm:cxn modelId="{19E4359C-5E00-4615-8F61-A8AA4CD0335C}" type="presParOf" srcId="{AE08739A-3577-442B-97A5-F8B507B4DAB8}" destId="{23BCD9B0-65FE-41D1-8729-08CC67C5AA1D}"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1C2C0-DC96-486A-84F2-71AB4F962259}">
      <dsp:nvSpPr>
        <dsp:cNvPr id="0" name=""/>
        <dsp:cNvSpPr/>
      </dsp:nvSpPr>
      <dsp:spPr>
        <a:xfrm>
          <a:off x="0" y="4167346"/>
          <a:ext cx="6900512" cy="136781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GDPR, and Data Protection aims to protect individuals' fundamental rights and freedoms, particularly their right to protection of their personal data. The right to one's private life is laid down in the European Convention on Human Rights (ECHR).</a:t>
          </a:r>
          <a:endParaRPr lang="en-US" sz="1600" kern="1200"/>
        </a:p>
      </dsp:txBody>
      <dsp:txXfrm>
        <a:off x="0" y="4167346"/>
        <a:ext cx="6900512" cy="1367816"/>
      </dsp:txXfrm>
    </dsp:sp>
    <dsp:sp modelId="{5AE0AF61-1740-45B2-A10C-D2F039DBACC4}">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The General Data Protection Regulation (GDPR) was adopted by the EU in April 2016 and replaced the EU Data Protection Directive 95/46/EC, becoming enforceable 25th May 2018.  The GDPR introduces new obligations to data processors and data controllers, including those based outside the EU (GDPR associates, 2019).</a:t>
          </a:r>
          <a:endParaRPr lang="en-US" sz="1600" kern="1200"/>
        </a:p>
      </dsp:txBody>
      <dsp:txXfrm rot="10800000">
        <a:off x="0" y="2084162"/>
        <a:ext cx="6900512" cy="1366922"/>
      </dsp:txXfrm>
    </dsp:sp>
    <dsp:sp modelId="{9D3A87B7-8768-4D67-88C3-92A8C81EDC2F}">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What does GDPR stand for?</a:t>
          </a:r>
          <a:endParaRPr lang="en-US" sz="1600" kern="1200"/>
        </a:p>
      </dsp:txBody>
      <dsp:txXfrm rot="10800000">
        <a:off x="0" y="978"/>
        <a:ext cx="6900512" cy="13669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28B38-4C05-477C-B43D-B18D5E2619DC}">
      <dsp:nvSpPr>
        <dsp:cNvPr id="0" name=""/>
        <dsp:cNvSpPr/>
      </dsp:nvSpPr>
      <dsp:spPr>
        <a:xfrm>
          <a:off x="0" y="0"/>
          <a:ext cx="6364224" cy="2661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endParaRPr lang="en-US" sz="2000" kern="1200"/>
        </a:p>
      </dsp:txBody>
      <dsp:txXfrm>
        <a:off x="129936" y="129936"/>
        <a:ext cx="6104352" cy="2401878"/>
      </dsp:txXfrm>
    </dsp:sp>
    <dsp:sp modelId="{36B652A5-1F0A-4665-8BC0-655420434270}">
      <dsp:nvSpPr>
        <dsp:cNvPr id="0" name=""/>
        <dsp:cNvSpPr/>
      </dsp:nvSpPr>
      <dsp:spPr>
        <a:xfrm>
          <a:off x="0" y="2850516"/>
          <a:ext cx="6364224" cy="26617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GDPR aims to uphold and strengthen this fundamental right by providing a comprehensive framework for the protection of personal data within the EU. It ensures that individuals have greater control over their personal data and that organisations are held accountable for their data processing activities.</a:t>
          </a:r>
          <a:br>
            <a:rPr lang="en-GB" sz="2000" kern="1200"/>
          </a:br>
          <a:endParaRPr lang="en-US" sz="2000" kern="1200"/>
        </a:p>
      </dsp:txBody>
      <dsp:txXfrm>
        <a:off x="129936" y="2980452"/>
        <a:ext cx="6104352" cy="2401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26ACD-7BB0-46AB-8000-3D15971BF3B5}">
      <dsp:nvSpPr>
        <dsp:cNvPr id="0" name=""/>
        <dsp:cNvSpPr/>
      </dsp:nvSpPr>
      <dsp:spPr>
        <a:xfrm>
          <a:off x="0" y="55936"/>
          <a:ext cx="8319572" cy="8213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Use the link provided on Moodle to open </a:t>
          </a:r>
          <a:r>
            <a:rPr lang="en-GB" sz="1800" kern="1200" err="1"/>
            <a:t>NotebookLM</a:t>
          </a:r>
          <a:endParaRPr lang="en-GB" sz="1800" kern="1200"/>
        </a:p>
        <a:p>
          <a:pPr marL="0" lvl="0" indent="0" algn="l" defTabSz="800100">
            <a:lnSpc>
              <a:spcPct val="90000"/>
            </a:lnSpc>
            <a:spcBef>
              <a:spcPct val="0"/>
            </a:spcBef>
            <a:spcAft>
              <a:spcPct val="35000"/>
            </a:spcAft>
            <a:buNone/>
          </a:pPr>
          <a:r>
            <a:rPr lang="en-GB" sz="1800" kern="1200" err="1">
              <a:hlinkClick xmlns:r="http://schemas.openxmlformats.org/officeDocument/2006/relationships" r:id="rId1"/>
            </a:rPr>
            <a:t>NotebookLM</a:t>
          </a:r>
          <a:r>
            <a:rPr lang="en-GB" sz="1800" kern="1200">
              <a:hlinkClick xmlns:r="http://schemas.openxmlformats.org/officeDocument/2006/relationships" r:id="rId1"/>
            </a:rPr>
            <a:t> | Note Taking &amp; Research Assistant Powered by AI</a:t>
          </a:r>
          <a:endParaRPr lang="en-US" sz="1800" kern="1200"/>
        </a:p>
      </dsp:txBody>
      <dsp:txXfrm>
        <a:off x="40094" y="96030"/>
        <a:ext cx="8239384" cy="741151"/>
      </dsp:txXfrm>
    </dsp:sp>
    <dsp:sp modelId="{3B14E8FF-10A1-4C3F-AA3B-3CBEF2F75E1B}">
      <dsp:nvSpPr>
        <dsp:cNvPr id="0" name=""/>
        <dsp:cNvSpPr/>
      </dsp:nvSpPr>
      <dsp:spPr>
        <a:xfrm>
          <a:off x="0" y="929116"/>
          <a:ext cx="8319572" cy="82133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Open one of your previous assignments and save a copy as a PDF</a:t>
          </a:r>
          <a:endParaRPr lang="en-US" sz="1800" kern="1200"/>
        </a:p>
      </dsp:txBody>
      <dsp:txXfrm>
        <a:off x="40094" y="969210"/>
        <a:ext cx="8239384" cy="741151"/>
      </dsp:txXfrm>
    </dsp:sp>
    <dsp:sp modelId="{042340CC-800D-429A-9FAD-559619E93420}">
      <dsp:nvSpPr>
        <dsp:cNvPr id="0" name=""/>
        <dsp:cNvSpPr/>
      </dsp:nvSpPr>
      <dsp:spPr>
        <a:xfrm>
          <a:off x="0" y="1802296"/>
          <a:ext cx="8319572" cy="8213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Then drag and drop that assignment into the new chat box</a:t>
          </a:r>
          <a:endParaRPr lang="en-US" sz="1800" kern="1200"/>
        </a:p>
      </dsp:txBody>
      <dsp:txXfrm>
        <a:off x="40094" y="1842390"/>
        <a:ext cx="8239384" cy="741151"/>
      </dsp:txXfrm>
    </dsp:sp>
    <dsp:sp modelId="{FBE7C741-27E6-4391-9473-F537FC8C114E}">
      <dsp:nvSpPr>
        <dsp:cNvPr id="0" name=""/>
        <dsp:cNvSpPr/>
      </dsp:nvSpPr>
      <dsp:spPr>
        <a:xfrm>
          <a:off x="0" y="2675476"/>
          <a:ext cx="8319572" cy="8213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will give you the option to generate an audio overview/podcast </a:t>
          </a:r>
          <a:endParaRPr lang="en-US" sz="1800" kern="1200"/>
        </a:p>
      </dsp:txBody>
      <dsp:txXfrm>
        <a:off x="40094" y="2715570"/>
        <a:ext cx="8239384" cy="741151"/>
      </dsp:txXfrm>
    </dsp:sp>
    <dsp:sp modelId="{23B85437-9000-421B-89DF-9CF77438FC63}">
      <dsp:nvSpPr>
        <dsp:cNvPr id="0" name=""/>
        <dsp:cNvSpPr/>
      </dsp:nvSpPr>
      <dsp:spPr>
        <a:xfrm>
          <a:off x="0" y="3548656"/>
          <a:ext cx="8319572" cy="821339"/>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may take a few minutes </a:t>
          </a:r>
          <a:endParaRPr lang="en-US" sz="1800" kern="1200"/>
        </a:p>
      </dsp:txBody>
      <dsp:txXfrm>
        <a:off x="40094" y="3588750"/>
        <a:ext cx="8239384" cy="741151"/>
      </dsp:txXfrm>
    </dsp:sp>
    <dsp:sp modelId="{23BCD9B0-65FE-41D1-8729-08CC67C5AA1D}">
      <dsp:nvSpPr>
        <dsp:cNvPr id="0" name=""/>
        <dsp:cNvSpPr/>
      </dsp:nvSpPr>
      <dsp:spPr>
        <a:xfrm>
          <a:off x="0" y="4421836"/>
          <a:ext cx="8319572" cy="8213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Once this has been done you can listen to this AI generated podcast of YOUR work</a:t>
          </a:r>
          <a:endParaRPr lang="en-US" sz="1800" kern="1200"/>
        </a:p>
      </dsp:txBody>
      <dsp:txXfrm>
        <a:off x="40094" y="4461930"/>
        <a:ext cx="8239384" cy="7411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7BF369-FDD1-47E2-9664-4E12EE7F4E1B}"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87EB9-3FDF-45AE-987A-640A74A61177}" type="slidenum">
              <a:rPr lang="en-GB" smtClean="0"/>
              <a:t>‹#›</a:t>
            </a:fld>
            <a:endParaRPr lang="en-GB"/>
          </a:p>
        </p:txBody>
      </p:sp>
    </p:spTree>
    <p:extLst>
      <p:ext uri="{BB962C8B-B14F-4D97-AF65-F5344CB8AC3E}">
        <p14:creationId xmlns:p14="http://schemas.microsoft.com/office/powerpoint/2010/main" val="1733018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ataforest.ai/blog/top-15-best-ai-tools-for-business-powered-growth"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dataforest.ai/services/digital-transformation/customer-service-digital-transformation"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hehoth.com/google-keyword-planner/?"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hoth.com/blog/topical-authority-e-e-a-t/?"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hooklineand.com/2025-ai-in-content-marketing-report"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E127DDF-5643-457C-8B03-67F71AE95EDF}" type="slidenum">
              <a:rPr lang="en-GB" smtClean="0"/>
              <a:t>1</a:t>
            </a:fld>
            <a:endParaRPr lang="en-GB"/>
          </a:p>
        </p:txBody>
      </p:sp>
    </p:spTree>
    <p:extLst>
      <p:ext uri="{BB962C8B-B14F-4D97-AF65-F5344CB8AC3E}">
        <p14:creationId xmlns:p14="http://schemas.microsoft.com/office/powerpoint/2010/main" val="3497542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Digital ethics in education is a critical area that addresses the moral principles and standards that guide the appropriate use of digital technology in educational settings. It </a:t>
            </a:r>
            <a:r>
              <a:rPr lang="en-US" err="1"/>
              <a:t>emphasises</a:t>
            </a:r>
            <a:r>
              <a:rPr lang="en-US"/>
              <a:t> responsible behaviour in digital environments, ensuring privacy, fairness, and integrity. Key aspects of digital ethics include:</a:t>
            </a:r>
          </a:p>
          <a:p>
            <a:r>
              <a:rPr lang="en-US"/>
              <a:t>Data Privacy: Protecting personal information and ensuring that data is used and stored securely.</a:t>
            </a:r>
          </a:p>
          <a:p>
            <a:r>
              <a:rPr lang="en-US"/>
              <a:t>Plagiarism: Preventing students from copying and pasting information without giving credit to the original authors.</a:t>
            </a:r>
          </a:p>
          <a:p>
            <a:r>
              <a:rPr lang="en-US"/>
              <a:t>Digital Citizenship: Fostering responsible digital citizenship among learners and educators, promoting digital literacy, and understanding the social implications of online </a:t>
            </a:r>
            <a:r>
              <a:rPr lang="en-US" err="1"/>
              <a:t>behaviours</a:t>
            </a:r>
            <a:r>
              <a:rPr lang="en-US"/>
              <a:t>.</a:t>
            </a:r>
          </a:p>
          <a:p>
            <a:r>
              <a:rPr lang="en-US"/>
              <a:t>Algorithmic Bias: Addressing the potential biases in automated systems and ensuring equitable access to educational resources.</a:t>
            </a:r>
          </a:p>
          <a:p>
            <a:r>
              <a:rPr lang="en-US"/>
              <a:t>Security and Data Protection: Upholding security measures and adhering to legal frameworks like GDPR or FERPA to safeguard personal information.</a:t>
            </a:r>
          </a:p>
          <a:p>
            <a:r>
              <a:rPr lang="en-US"/>
              <a:t>These principles are essential for creating a safe, equitable, and productive learning environment that benefits all students. Educators play a vital role in fostering an ethical digital culture within their institutions, ensuring that technology serves as a catalyst for meaningful learning rather than a source of ethical dilemmas.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3870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b="0" i="0">
                <a:solidFill>
                  <a:srgbClr val="202124"/>
                </a:solidFill>
                <a:effectLst/>
                <a:highlight>
                  <a:srgbClr val="FFFFFF"/>
                </a:highlight>
                <a:latin typeface="Google Sans"/>
              </a:rPr>
              <a:t>Digital ethics is the branch of ethics concerning the set of rules and moral guidelines that govern interpersonal behaviour between individuals and/or companies that is mediated by computer technology, either inside a company or, more broadly, in markets and society.</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099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effectLst/>
              </a:rPr>
              <a:t>The right to protection of personal data is considered a fundamental right under the European Convention on Human Rights (ECHR), which was adopted by the Council of Europe in 1950. Article 8 of the ECHR states that everyone has the right to respect for their private and family life, home, and correspondence. This includes the protection of personal data as an essential aspect of an individual's private life.</a:t>
            </a:r>
          </a:p>
          <a:p>
            <a:r>
              <a:rPr lang="en-GB">
                <a:effectLst/>
              </a:rPr>
              <a:t>The GDPR aims to uphold and strengthen this fundamental right by providing a comprehensive framework for the protection of personal data within the EU. It ensures that individuals have greater control over their personal data and that organizations are held accountable for their data processing activities.</a:t>
            </a:r>
            <a:br>
              <a:rPr lang="en-GB"/>
            </a:br>
            <a:endParaRPr lang="en-GB"/>
          </a:p>
          <a:p>
            <a:endParaRPr lang="en-GB">
              <a:effectLst/>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9763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39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E127DDF-5643-457C-8B03-67F71AE95EDF}" type="slidenum">
              <a:rPr lang="en-GB" smtClean="0"/>
              <a:t>6</a:t>
            </a:fld>
            <a:endParaRPr lang="en-GB"/>
          </a:p>
        </p:txBody>
      </p:sp>
    </p:spTree>
    <p:extLst>
      <p:ext uri="{BB962C8B-B14F-4D97-AF65-F5344CB8AC3E}">
        <p14:creationId xmlns:p14="http://schemas.microsoft.com/office/powerpoint/2010/main" val="329182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When looking at integrity within the digital realm. We can assess and form subjective opinions of the integrity of businesses however, we are now going to change over our subject matter and look at something contemporary - Artificial Intelligence!</a:t>
            </a:r>
          </a:p>
          <a:p>
            <a:endParaRPr lang="en-GB"/>
          </a:p>
          <a:p>
            <a:r>
              <a:rPr lang="en-GB"/>
              <a:t>And we are going to touch upon the integrity aspects of AI from a business, and personal - Specifically a student perspective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0383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Large Language Model (LLM) is an </a:t>
            </a:r>
            <a:r>
              <a:rPr lang="en-US" sz="1200" b="0" i="0" u="none" strike="noStrike" kern="1200">
                <a:solidFill>
                  <a:schemeClr val="tx1"/>
                </a:solidFill>
                <a:effectLst/>
                <a:latin typeface="+mn-lt"/>
                <a:ea typeface="+mn-ea"/>
                <a:cs typeface="+mn-cs"/>
                <a:hlinkClick r:id="rId3"/>
              </a:rPr>
              <a:t>AI tool</a:t>
            </a:r>
            <a:r>
              <a:rPr lang="en-US" sz="1200" b="0" i="0" kern="1200">
                <a:solidFill>
                  <a:schemeClr val="tx1"/>
                </a:solidFill>
                <a:effectLst/>
                <a:latin typeface="+mn-lt"/>
                <a:ea typeface="+mn-ea"/>
                <a:cs typeface="+mn-cs"/>
              </a:rPr>
              <a:t> designed to understand and generate human-like text. They </a:t>
            </a:r>
            <a:r>
              <a:rPr lang="en-US" sz="1200" b="0" i="0" u="none" strike="noStrike" kern="1200">
                <a:solidFill>
                  <a:schemeClr val="tx1"/>
                </a:solidFill>
                <a:effectLst/>
                <a:latin typeface="+mn-lt"/>
                <a:ea typeface="+mn-ea"/>
                <a:cs typeface="+mn-cs"/>
                <a:hlinkClick r:id="rId4"/>
              </a:rPr>
              <a:t>automate customer service</a:t>
            </a:r>
            <a:r>
              <a:rPr lang="en-US" sz="1200" b="0" i="0" kern="1200">
                <a:solidFill>
                  <a:schemeClr val="tx1"/>
                </a:solidFill>
                <a:effectLst/>
                <a:latin typeface="+mn-lt"/>
                <a:ea typeface="+mn-ea"/>
                <a:cs typeface="+mn-cs"/>
              </a:rPr>
              <a:t> by providing instant responses and crafting everything—from marketing copy to reports—streamlining content creation and saving valuable time. LLMs also assist in data analysis by extracting insights from vast text datasets, which helps with informed decision-making. Their application in </a:t>
            </a:r>
            <a:r>
              <a:rPr lang="en-US" sz="1200" b="0" i="0" kern="1200" err="1">
                <a:solidFill>
                  <a:schemeClr val="tx1"/>
                </a:solidFill>
                <a:effectLst/>
                <a:latin typeface="+mn-lt"/>
                <a:ea typeface="+mn-ea"/>
                <a:cs typeface="+mn-cs"/>
              </a:rPr>
              <a:t>personalising</a:t>
            </a:r>
            <a:r>
              <a:rPr lang="en-US" sz="1200" b="0" i="0" kern="1200">
                <a:solidFill>
                  <a:schemeClr val="tx1"/>
                </a:solidFill>
                <a:effectLst/>
                <a:latin typeface="+mn-lt"/>
                <a:ea typeface="+mn-ea"/>
                <a:cs typeface="+mn-cs"/>
              </a:rPr>
              <a:t> customer experiences is profound, as they tailor communications to individual preferences. By integrating LLMs, businesses innovate faster, respond adeptly to market trends, and generate creative solutions.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793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547CF-1BF3-1194-CEA1-18DDB2AA71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982F59-1058-1D87-F522-A8B0CD74718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CB9A80A-914C-1E76-A91B-AC29F2E2E3C8}"/>
              </a:ext>
            </a:extLst>
          </p:cNvPr>
          <p:cNvSpPr>
            <a:spLocks noGrp="1"/>
          </p:cNvSpPr>
          <p:nvPr>
            <p:ph type="body" idx="1"/>
          </p:nvPr>
        </p:nvSpPr>
        <p:spPr/>
        <p:txBody>
          <a:bodyPr/>
          <a:lstStyle/>
          <a:p>
            <a:r>
              <a:rPr lang="en-US" sz="1200" b="0" i="0" kern="1200">
                <a:solidFill>
                  <a:schemeClr val="tx1"/>
                </a:solidFill>
                <a:effectLst/>
                <a:latin typeface="+mn-lt"/>
                <a:ea typeface="+mn-ea"/>
                <a:cs typeface="+mn-cs"/>
              </a:rPr>
              <a:t>The matrix showcases LLMs' diverse applications and highlights how they can be strategically implemented to drive significant business advantages.</a:t>
            </a:r>
          </a:p>
        </p:txBody>
      </p:sp>
      <p:sp>
        <p:nvSpPr>
          <p:cNvPr id="4" name="Slide Number Placeholder 3">
            <a:extLst>
              <a:ext uri="{FF2B5EF4-FFF2-40B4-BE49-F238E27FC236}">
                <a16:creationId xmlns:a16="http://schemas.microsoft.com/office/drawing/2014/main" id="{0537FAE6-2BF9-C3DC-F040-02726809F5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439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t>ChatGPT is a generative artificial intelligence chatbot developed by OpenAI,  built on large language model (LLM) technology. It was released in November 2022. It uses generative pre-trained transformers (GPTs), such as GPT-5.2, to generate text, speech, and images in response to user prompts. It is credited with accelerating the AI boom, an ongoing period marked by rapid investment and public attention toward the field of artificial intelligence (AI).[4] OpenAI operates the service on a freemium model. Users can interact with ChatGPT through text, audio, and image prompts.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8224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It’s an amazing </a:t>
            </a:r>
            <a:r>
              <a:rPr lang="en-US" sz="1200" b="1" i="0" kern="1200">
                <a:solidFill>
                  <a:schemeClr val="tx1"/>
                </a:solidFill>
                <a:effectLst/>
                <a:latin typeface="+mn-lt"/>
                <a:ea typeface="+mn-ea"/>
                <a:cs typeface="+mn-cs"/>
              </a:rPr>
              <a:t>brainstorming tool</a:t>
            </a:r>
            <a:r>
              <a:rPr lang="en-US" sz="1200" b="0" i="0" kern="1200">
                <a:solidFill>
                  <a:schemeClr val="tx1"/>
                </a:solidFill>
                <a:effectLst/>
                <a:latin typeface="+mn-lt"/>
                <a:ea typeface="+mn-ea"/>
                <a:cs typeface="+mn-cs"/>
              </a:rPr>
              <a:t> that will </a:t>
            </a:r>
            <a:r>
              <a:rPr lang="en-US" sz="1200" b="1" i="0" kern="1200">
                <a:solidFill>
                  <a:schemeClr val="tx1"/>
                </a:solidFill>
                <a:effectLst/>
                <a:latin typeface="+mn-lt"/>
                <a:ea typeface="+mn-ea"/>
                <a:cs typeface="+mn-cs"/>
              </a:rPr>
              <a:t>instantly </a:t>
            </a:r>
            <a:r>
              <a:rPr lang="en-US" sz="1200" b="0" i="0" kern="1200">
                <a:solidFill>
                  <a:schemeClr val="tx1"/>
                </a:solidFill>
                <a:effectLst/>
                <a:latin typeface="+mn-lt"/>
                <a:ea typeface="+mn-ea"/>
                <a:cs typeface="+mn-cs"/>
              </a:rPr>
              <a:t>provide you with:</a:t>
            </a:r>
          </a:p>
          <a:p>
            <a:r>
              <a:rPr lang="en-US" sz="1200" b="0" i="0" kern="1200">
                <a:solidFill>
                  <a:schemeClr val="tx1"/>
                </a:solidFill>
                <a:effectLst/>
                <a:latin typeface="+mn-lt"/>
                <a:ea typeface="+mn-ea"/>
                <a:cs typeface="+mn-cs"/>
              </a:rPr>
              <a:t>Keywords (which you should further vet with a </a:t>
            </a:r>
            <a:r>
              <a:rPr lang="en-US" sz="1200" b="0" i="0" u="none" strike="noStrike" kern="1200">
                <a:solidFill>
                  <a:schemeClr val="tx1"/>
                </a:solidFill>
                <a:effectLst/>
                <a:latin typeface="+mn-lt"/>
                <a:ea typeface="+mn-ea"/>
                <a:cs typeface="+mn-cs"/>
                <a:hlinkClick r:id="rId3"/>
              </a:rPr>
              <a:t>tool like ours</a:t>
            </a:r>
            <a:r>
              <a:rPr lang="en-US" sz="1200" b="0" i="0" kern="1200">
                <a:solidFill>
                  <a:schemeClr val="tx1"/>
                </a:solidFill>
                <a:effectLst/>
                <a:latin typeface="+mn-lt"/>
                <a:ea typeface="+mn-ea"/>
                <a:cs typeface="+mn-cs"/>
              </a:rPr>
              <a:t>) </a:t>
            </a:r>
          </a:p>
          <a:p>
            <a:r>
              <a:rPr lang="en-US" sz="1200" b="0" i="0" kern="1200">
                <a:solidFill>
                  <a:schemeClr val="tx1"/>
                </a:solidFill>
                <a:effectLst/>
                <a:latin typeface="+mn-lt"/>
                <a:ea typeface="+mn-ea"/>
                <a:cs typeface="+mn-cs"/>
              </a:rPr>
              <a:t>Topic ideas </a:t>
            </a:r>
          </a:p>
          <a:p>
            <a:r>
              <a:rPr lang="en-US" sz="1200" b="0" i="0" kern="1200">
                <a:solidFill>
                  <a:schemeClr val="tx1"/>
                </a:solidFill>
                <a:effectLst/>
                <a:latin typeface="+mn-lt"/>
                <a:ea typeface="+mn-ea"/>
                <a:cs typeface="+mn-cs"/>
              </a:rPr>
              <a:t>Introductions </a:t>
            </a:r>
          </a:p>
          <a:p>
            <a:r>
              <a:rPr lang="en-US" sz="1200" b="0" i="0" kern="1200">
                <a:solidFill>
                  <a:schemeClr val="tx1"/>
                </a:solidFill>
                <a:effectLst/>
                <a:latin typeface="+mn-lt"/>
                <a:ea typeface="+mn-ea"/>
                <a:cs typeface="+mn-cs"/>
              </a:rPr>
              <a:t>FAQs </a:t>
            </a:r>
          </a:p>
          <a:p>
            <a:r>
              <a:rPr lang="en-US" sz="1200" b="0" i="0" kern="1200">
                <a:solidFill>
                  <a:schemeClr val="tx1"/>
                </a:solidFill>
                <a:effectLst/>
                <a:latin typeface="+mn-lt"/>
                <a:ea typeface="+mn-ea"/>
                <a:cs typeface="+mn-cs"/>
              </a:rPr>
              <a:t>Outlines </a:t>
            </a:r>
          </a:p>
          <a:p>
            <a:r>
              <a:rPr lang="en-US" sz="1200" b="0" i="0" kern="1200">
                <a:solidFill>
                  <a:schemeClr val="tx1"/>
                </a:solidFill>
                <a:effectLst/>
                <a:latin typeface="+mn-lt"/>
                <a:ea typeface="+mn-ea"/>
                <a:cs typeface="+mn-cs"/>
              </a:rPr>
              <a:t>Sentences </a:t>
            </a:r>
          </a:p>
          <a:p>
            <a:r>
              <a:rPr lang="en-US" sz="1200" b="0" i="0" kern="1200">
                <a:solidFill>
                  <a:schemeClr val="tx1"/>
                </a:solidFill>
                <a:effectLst/>
                <a:latin typeface="+mn-lt"/>
                <a:ea typeface="+mn-ea"/>
                <a:cs typeface="+mn-cs"/>
              </a:rPr>
              <a:t>Paragraphs </a:t>
            </a:r>
          </a:p>
          <a:p>
            <a:endParaRPr lang="en-US"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a:solidFill>
                  <a:schemeClr val="tx1"/>
                </a:solidFill>
                <a:effectLst/>
                <a:latin typeface="+mn-lt"/>
                <a:ea typeface="+mn-ea"/>
                <a:cs typeface="+mn-cs"/>
              </a:rPr>
              <a:t>Using ChatGPT to brainstorm ideas</a:t>
            </a:r>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r>
              <a:rPr lang="en-US" sz="1200" b="1" i="0" u="sng" kern="1200">
                <a:solidFill>
                  <a:schemeClr val="tx1"/>
                </a:solidFill>
                <a:effectLst/>
                <a:latin typeface="+mn-lt"/>
                <a:ea typeface="+mn-ea"/>
                <a:cs typeface="+mn-cs"/>
              </a:rPr>
              <a:t>From a business perspective, </a:t>
            </a:r>
            <a:r>
              <a:rPr lang="en-US" sz="1200" b="0" i="0" kern="1200">
                <a:solidFill>
                  <a:schemeClr val="tx1"/>
                </a:solidFill>
                <a:effectLst/>
                <a:latin typeface="+mn-lt"/>
                <a:ea typeface="+mn-ea"/>
                <a:cs typeface="+mn-cs"/>
              </a:rPr>
              <a:t>one of the strongest appeals of ChatGPT is its ability to save money. </a:t>
            </a:r>
          </a:p>
          <a:p>
            <a:r>
              <a:rPr lang="en-US" sz="1200" b="0" i="0" kern="1200">
                <a:solidFill>
                  <a:schemeClr val="tx1"/>
                </a:solidFill>
                <a:effectLst/>
                <a:latin typeface="+mn-lt"/>
                <a:ea typeface="+mn-ea"/>
                <a:cs typeface="+mn-cs"/>
              </a:rPr>
              <a:t>For startups and small businesses lacking in-house content creators, they can use ChatGPT to help:</a:t>
            </a:r>
          </a:p>
          <a:p>
            <a:r>
              <a:rPr lang="en-US" sz="1200" b="0" i="0" kern="1200">
                <a:solidFill>
                  <a:schemeClr val="tx1"/>
                </a:solidFill>
                <a:effectLst/>
                <a:latin typeface="+mn-lt"/>
                <a:ea typeface="+mn-ea"/>
                <a:cs typeface="+mn-cs"/>
              </a:rPr>
              <a:t>Write blogs and video scripts </a:t>
            </a:r>
          </a:p>
          <a:p>
            <a:r>
              <a:rPr lang="en-US" sz="1200" b="0" i="0" kern="1200">
                <a:solidFill>
                  <a:schemeClr val="tx1"/>
                </a:solidFill>
                <a:effectLst/>
                <a:latin typeface="+mn-lt"/>
                <a:ea typeface="+mn-ea"/>
                <a:cs typeface="+mn-cs"/>
              </a:rPr>
              <a:t>Generate simple images and infographics </a:t>
            </a:r>
          </a:p>
          <a:p>
            <a:r>
              <a:rPr lang="en-US" sz="1200" b="0" i="0" kern="1200">
                <a:solidFill>
                  <a:schemeClr val="tx1"/>
                </a:solidFill>
                <a:effectLst/>
                <a:latin typeface="+mn-lt"/>
                <a:ea typeface="+mn-ea"/>
                <a:cs typeface="+mn-cs"/>
              </a:rPr>
              <a:t>Draft email copy </a:t>
            </a:r>
          </a:p>
          <a:p>
            <a:r>
              <a:rPr lang="en-US" sz="1200" b="0" i="0" kern="1200">
                <a:solidFill>
                  <a:schemeClr val="tx1"/>
                </a:solidFill>
                <a:effectLst/>
                <a:latin typeface="+mn-lt"/>
                <a:ea typeface="+mn-ea"/>
                <a:cs typeface="+mn-cs"/>
              </a:rPr>
              <a:t>Brainstorm ideas for future content </a:t>
            </a:r>
          </a:p>
          <a:p>
            <a:r>
              <a:rPr lang="en-US" sz="1200" b="0" i="0" kern="1200">
                <a:solidFill>
                  <a:schemeClr val="tx1"/>
                </a:solidFill>
                <a:effectLst/>
                <a:latin typeface="+mn-lt"/>
                <a:ea typeface="+mn-ea"/>
                <a:cs typeface="+mn-cs"/>
              </a:rPr>
              <a:t>Build out the web copy (and design) of their website </a:t>
            </a:r>
          </a:p>
          <a:p>
            <a:r>
              <a:rPr lang="en-US" sz="1200" b="0" i="0" kern="1200">
                <a:solidFill>
                  <a:schemeClr val="tx1"/>
                </a:solidFill>
                <a:effectLst/>
                <a:latin typeface="+mn-lt"/>
                <a:ea typeface="+mn-ea"/>
                <a:cs typeface="+mn-cs"/>
              </a:rPr>
              <a:t>While some fact-checking and editing are necessary, it’s possible for smaller organisations to effectively outsource most of their content creation to AI tools. </a:t>
            </a:r>
          </a:p>
          <a:p>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As time goes on, ChatGPT keeps adding new capabilities (and gets better at existing ones). </a:t>
            </a:r>
          </a:p>
          <a:p>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Currently, its versatility is off the charts. </a:t>
            </a:r>
          </a:p>
          <a:p>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Here are just a few of the things it can do:</a:t>
            </a:r>
          </a:p>
          <a:p>
            <a:endParaRPr lang="en-US" sz="1200" b="0"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Create business plans </a:t>
            </a:r>
          </a:p>
          <a:p>
            <a:r>
              <a:rPr lang="en-US" sz="1200" b="0" i="0" kern="1200">
                <a:solidFill>
                  <a:schemeClr val="tx1"/>
                </a:solidFill>
                <a:effectLst/>
                <a:latin typeface="+mn-lt"/>
                <a:ea typeface="+mn-ea"/>
                <a:cs typeface="+mn-cs"/>
              </a:rPr>
              <a:t>Design custom images and visuals</a:t>
            </a:r>
          </a:p>
          <a:p>
            <a:r>
              <a:rPr lang="en-US" sz="1200" b="0" i="0" kern="1200">
                <a:solidFill>
                  <a:schemeClr val="tx1"/>
                </a:solidFill>
                <a:effectLst/>
                <a:latin typeface="+mn-lt"/>
                <a:ea typeface="+mn-ea"/>
                <a:cs typeface="+mn-cs"/>
              </a:rPr>
              <a:t>Edit and clean up existing images</a:t>
            </a:r>
          </a:p>
          <a:p>
            <a:r>
              <a:rPr lang="en-US" sz="1200" b="0" i="0" kern="1200">
                <a:solidFill>
                  <a:schemeClr val="tx1"/>
                </a:solidFill>
                <a:effectLst/>
                <a:latin typeface="+mn-lt"/>
                <a:ea typeface="+mn-ea"/>
                <a:cs typeface="+mn-cs"/>
              </a:rPr>
              <a:t>Write and debug code </a:t>
            </a:r>
          </a:p>
          <a:p>
            <a:r>
              <a:rPr lang="en-US" sz="1200" b="0" i="0" kern="1200">
                <a:solidFill>
                  <a:schemeClr val="tx1"/>
                </a:solidFill>
                <a:effectLst/>
                <a:latin typeface="+mn-lt"/>
                <a:ea typeface="+mn-ea"/>
                <a:cs typeface="+mn-cs"/>
              </a:rPr>
              <a:t>Answer questions</a:t>
            </a:r>
          </a:p>
          <a:p>
            <a:r>
              <a:rPr lang="en-US" sz="1200" b="0" i="0" kern="1200">
                <a:solidFill>
                  <a:schemeClr val="tx1"/>
                </a:solidFill>
                <a:effectLst/>
                <a:latin typeface="+mn-lt"/>
                <a:ea typeface="+mn-ea"/>
                <a:cs typeface="+mn-cs"/>
              </a:rPr>
              <a:t>Research topics </a:t>
            </a:r>
          </a:p>
          <a:p>
            <a:r>
              <a:rPr lang="en-US" sz="1200" b="0" i="0" kern="1200">
                <a:solidFill>
                  <a:schemeClr val="tx1"/>
                </a:solidFill>
                <a:effectLst/>
                <a:latin typeface="+mn-lt"/>
                <a:ea typeface="+mn-ea"/>
                <a:cs typeface="+mn-cs"/>
              </a:rPr>
              <a:t>Translate languages </a:t>
            </a:r>
          </a:p>
          <a:p>
            <a:r>
              <a:rPr lang="en-US" sz="1200" b="0" i="0" kern="1200">
                <a:solidFill>
                  <a:schemeClr val="tx1"/>
                </a:solidFill>
                <a:effectLst/>
                <a:latin typeface="+mn-lt"/>
                <a:ea typeface="+mn-ea"/>
                <a:cs typeface="+mn-cs"/>
              </a:rPr>
              <a:t>Summarize large volumes of data (and text) </a:t>
            </a:r>
          </a:p>
          <a:p>
            <a:r>
              <a:rPr lang="en-US" sz="1200" b="0" i="0" kern="1200">
                <a:solidFill>
                  <a:schemeClr val="tx1"/>
                </a:solidFill>
                <a:effectLst/>
                <a:latin typeface="+mn-lt"/>
                <a:ea typeface="+mn-ea"/>
                <a:cs typeface="+mn-cs"/>
              </a:rPr>
              <a:t>In other words, it’s a jack-of-all-trades, master of them all (when it’s not making things up).</a:t>
            </a:r>
          </a:p>
          <a:p>
            <a:endParaRPr lang="en-US"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E127DDF-5643-457C-8B03-67F71AE95EDF}" type="slidenum">
              <a:rPr lang="en-GB" smtClean="0"/>
              <a:t>12</a:t>
            </a:fld>
            <a:endParaRPr lang="en-GB"/>
          </a:p>
        </p:txBody>
      </p:sp>
    </p:spTree>
    <p:extLst>
      <p:ext uri="{BB962C8B-B14F-4D97-AF65-F5344CB8AC3E}">
        <p14:creationId xmlns:p14="http://schemas.microsoft.com/office/powerpoint/2010/main" val="2432504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What are the positives?</a:t>
            </a:r>
          </a:p>
          <a:p>
            <a:endParaRPr lang="en-GB"/>
          </a:p>
          <a:p>
            <a:r>
              <a:rPr lang="en-GB"/>
              <a:t>helps to compile written word such as emails, poems, letters.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956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What are the cons?</a:t>
            </a:r>
          </a:p>
          <a:p>
            <a:endParaRPr lang="en-GB"/>
          </a:p>
          <a:p>
            <a:r>
              <a:rPr lang="en-US"/>
              <a:t>#1: Problems with accuracy </a:t>
            </a:r>
          </a:p>
          <a:p>
            <a:r>
              <a:rPr lang="en-US"/>
              <a:t>AI chatbots like ChatGPT still struggle with accuracy. Besides the occasional hallucination, AI tools can deliver outdated information that’s no longer relevant (or true). </a:t>
            </a:r>
            <a:endParaRPr lang="en-GB"/>
          </a:p>
          <a:p>
            <a:endParaRPr lang="en-GB"/>
          </a:p>
          <a:p>
            <a:r>
              <a:rPr lang="en-US" sz="1200" b="0" i="0" kern="1200">
                <a:solidFill>
                  <a:schemeClr val="tx1"/>
                </a:solidFill>
                <a:effectLst/>
                <a:latin typeface="+mn-lt"/>
                <a:ea typeface="+mn-ea"/>
                <a:cs typeface="+mn-cs"/>
              </a:rPr>
              <a:t>#2: Lacks originality and emotional depth </a:t>
            </a:r>
            <a:endParaRPr lang="en-US" sz="1200" b="1"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It’s a mistake to think of AI tools as content </a:t>
            </a:r>
            <a:r>
              <a:rPr lang="en-US" sz="1200" b="0" i="1" kern="1200">
                <a:solidFill>
                  <a:schemeClr val="tx1"/>
                </a:solidFill>
                <a:effectLst/>
                <a:latin typeface="+mn-lt"/>
                <a:ea typeface="+mn-ea"/>
                <a:cs typeface="+mn-cs"/>
              </a:rPr>
              <a:t>creators</a:t>
            </a:r>
            <a:r>
              <a:rPr lang="en-US" sz="1200" b="0" i="0" kern="1200">
                <a:solidFill>
                  <a:schemeClr val="tx1"/>
                </a:solidFill>
                <a:effectLst/>
                <a:latin typeface="+mn-lt"/>
                <a:ea typeface="+mn-ea"/>
                <a:cs typeface="+mn-cs"/>
              </a:rPr>
              <a:t>. </a:t>
            </a:r>
          </a:p>
          <a:p>
            <a:r>
              <a:rPr lang="en-US" sz="1200" b="0" i="0" kern="1200">
                <a:solidFill>
                  <a:schemeClr val="tx1"/>
                </a:solidFill>
                <a:effectLst/>
                <a:latin typeface="+mn-lt"/>
                <a:ea typeface="+mn-ea"/>
                <a:cs typeface="+mn-cs"/>
              </a:rPr>
              <a:t>In actuality, they’re content </a:t>
            </a:r>
            <a:r>
              <a:rPr lang="en-US" sz="1200" b="0" i="1" kern="1200" err="1">
                <a:solidFill>
                  <a:schemeClr val="tx1"/>
                </a:solidFill>
                <a:effectLst/>
                <a:latin typeface="+mn-lt"/>
                <a:ea typeface="+mn-ea"/>
                <a:cs typeface="+mn-cs"/>
              </a:rPr>
              <a:t>reframers</a:t>
            </a:r>
            <a:r>
              <a:rPr lang="en-US" sz="1200" b="0" i="1" kern="1200">
                <a:solidFill>
                  <a:schemeClr val="tx1"/>
                </a:solidFill>
                <a:effectLst/>
                <a:latin typeface="+mn-lt"/>
                <a:ea typeface="+mn-ea"/>
                <a:cs typeface="+mn-cs"/>
              </a:rPr>
              <a:t> </a:t>
            </a:r>
            <a:r>
              <a:rPr lang="en-US" sz="1200" b="0" i="0" kern="1200">
                <a:solidFill>
                  <a:schemeClr val="tx1"/>
                </a:solidFill>
                <a:effectLst/>
                <a:latin typeface="+mn-lt"/>
                <a:ea typeface="+mn-ea"/>
                <a:cs typeface="+mn-cs"/>
              </a:rPr>
              <a:t>and </a:t>
            </a:r>
            <a:r>
              <a:rPr lang="en-US" sz="1200" b="0" i="1" kern="1200">
                <a:solidFill>
                  <a:schemeClr val="tx1"/>
                </a:solidFill>
                <a:effectLst/>
                <a:latin typeface="+mn-lt"/>
                <a:ea typeface="+mn-ea"/>
                <a:cs typeface="+mn-cs"/>
              </a:rPr>
              <a:t>remixers</a:t>
            </a:r>
            <a:r>
              <a:rPr lang="en-US" sz="1200" b="0" i="0" kern="1200">
                <a:solidFill>
                  <a:schemeClr val="tx1"/>
                </a:solidFill>
                <a:effectLst/>
                <a:latin typeface="+mn-lt"/>
                <a:ea typeface="+mn-ea"/>
                <a:cs typeface="+mn-cs"/>
              </a:rPr>
              <a:t>. </a:t>
            </a:r>
          </a:p>
          <a:p>
            <a:r>
              <a:rPr lang="en-US" sz="1200" b="0" i="0" kern="1200">
                <a:solidFill>
                  <a:schemeClr val="tx1"/>
                </a:solidFill>
                <a:effectLst/>
                <a:latin typeface="+mn-lt"/>
                <a:ea typeface="+mn-ea"/>
                <a:cs typeface="+mn-cs"/>
              </a:rPr>
              <a:t>All an AI chatbot can do is draw from its training data and what it finds on the web. In other words, ChatGPT and related tools </a:t>
            </a:r>
            <a:r>
              <a:rPr lang="en-US" sz="1200" b="1" i="0" kern="1200">
                <a:solidFill>
                  <a:schemeClr val="tx1"/>
                </a:solidFill>
                <a:effectLst/>
                <a:latin typeface="+mn-lt"/>
                <a:ea typeface="+mn-ea"/>
                <a:cs typeface="+mn-cs"/>
              </a:rPr>
              <a:t>don’t have anything original to say</a:t>
            </a:r>
            <a:r>
              <a:rPr lang="en-US" sz="1200" b="0" i="0" kern="1200">
                <a:solidFill>
                  <a:schemeClr val="tx1"/>
                </a:solidFill>
                <a:effectLst/>
                <a:latin typeface="+mn-lt"/>
                <a:ea typeface="+mn-ea"/>
                <a:cs typeface="+mn-cs"/>
              </a:rPr>
              <a:t>.</a:t>
            </a:r>
          </a:p>
          <a:p>
            <a:r>
              <a:rPr lang="en-US" sz="1200" b="0" i="0" kern="1200">
                <a:solidFill>
                  <a:schemeClr val="tx1"/>
                </a:solidFill>
                <a:effectLst/>
                <a:latin typeface="+mn-lt"/>
                <a:ea typeface="+mn-ea"/>
                <a:cs typeface="+mn-cs"/>
              </a:rPr>
              <a:t>This conflicts with Google’s quality standards, namely its </a:t>
            </a:r>
            <a:r>
              <a:rPr lang="en-US" sz="1200" b="0" i="0" u="sng" kern="1200">
                <a:solidFill>
                  <a:schemeClr val="tx1"/>
                </a:solidFill>
                <a:effectLst/>
                <a:latin typeface="+mn-lt"/>
                <a:ea typeface="+mn-ea"/>
                <a:cs typeface="+mn-cs"/>
                <a:hlinkClick r:id="rId3"/>
              </a:rPr>
              <a:t>E-E-A-T</a:t>
            </a:r>
            <a:r>
              <a:rPr lang="en-US" sz="1200" b="0" i="0" kern="1200">
                <a:solidFill>
                  <a:schemeClr val="tx1"/>
                </a:solidFill>
                <a:effectLst/>
                <a:latin typeface="+mn-lt"/>
                <a:ea typeface="+mn-ea"/>
                <a:cs typeface="+mn-cs"/>
              </a:rPr>
              <a:t> (experience, expertise, authoritativeness, and trustworthiness) system. </a:t>
            </a:r>
          </a:p>
          <a:p>
            <a:r>
              <a:rPr lang="en-US" sz="1200" b="0" i="0" kern="1200">
                <a:solidFill>
                  <a:schemeClr val="tx1"/>
                </a:solidFill>
                <a:effectLst/>
                <a:latin typeface="+mn-lt"/>
                <a:ea typeface="+mn-ea"/>
                <a:cs typeface="+mn-cs"/>
              </a:rPr>
              <a:t>For content to rank well, it must demonstrate expertise and share first-hand experiences, which are two things AI can’t do. </a:t>
            </a:r>
          </a:p>
          <a:p>
            <a:r>
              <a:rPr lang="en-US" sz="1200" b="0" i="0" kern="1200">
                <a:solidFill>
                  <a:schemeClr val="tx1"/>
                </a:solidFill>
                <a:effectLst/>
                <a:latin typeface="+mn-lt"/>
                <a:ea typeface="+mn-ea"/>
                <a:cs typeface="+mn-cs"/>
              </a:rPr>
              <a:t>Bear in mind that being original doesn’t have to be difficult. </a:t>
            </a:r>
          </a:p>
          <a:p>
            <a:r>
              <a:rPr lang="en-US" sz="1200" b="0" i="0" kern="1200">
                <a:solidFill>
                  <a:schemeClr val="tx1"/>
                </a:solidFill>
                <a:effectLst/>
                <a:latin typeface="+mn-lt"/>
                <a:ea typeface="+mn-ea"/>
                <a:cs typeface="+mn-cs"/>
              </a:rPr>
              <a:t>As long as you have a unique point of view and way of looking at things, you’ll stand out from the crowd. Also, don’t forget to include stories and experiences from your actual life, as those cannot be replicated! </a:t>
            </a:r>
          </a:p>
          <a:p>
            <a:endParaRPr lang="en-GB"/>
          </a:p>
          <a:p>
            <a:endParaRPr lang="en-GB"/>
          </a:p>
          <a:p>
            <a:r>
              <a:rPr lang="en-US" sz="1200" b="0" i="0" kern="1200">
                <a:solidFill>
                  <a:schemeClr val="tx1"/>
                </a:solidFill>
                <a:effectLst/>
                <a:latin typeface="+mn-lt"/>
                <a:ea typeface="+mn-ea"/>
                <a:cs typeface="+mn-cs"/>
              </a:rPr>
              <a:t>#3: Brand voice mismatch </a:t>
            </a:r>
            <a:endParaRPr lang="en-US" sz="1200" b="1"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Your brand’s voice is its personality. It’s how your audience imagines talking to you in person. </a:t>
            </a:r>
          </a:p>
          <a:p>
            <a:r>
              <a:rPr lang="en-US" sz="1200" b="0" i="0" kern="1200">
                <a:solidFill>
                  <a:schemeClr val="tx1"/>
                </a:solidFill>
                <a:effectLst/>
                <a:latin typeface="+mn-lt"/>
                <a:ea typeface="+mn-ea"/>
                <a:cs typeface="+mn-cs"/>
              </a:rPr>
              <a:t>Strong brand voices:</a:t>
            </a:r>
          </a:p>
          <a:p>
            <a:r>
              <a:rPr lang="en-US" sz="1200" b="0" i="0" kern="1200">
                <a:solidFill>
                  <a:schemeClr val="tx1"/>
                </a:solidFill>
                <a:effectLst/>
                <a:latin typeface="+mn-lt"/>
                <a:ea typeface="+mn-ea"/>
                <a:cs typeface="+mn-cs"/>
              </a:rPr>
              <a:t>Build trust with your audience</a:t>
            </a:r>
          </a:p>
          <a:p>
            <a:r>
              <a:rPr lang="en-US" sz="1200" b="0" i="0" kern="1200">
                <a:solidFill>
                  <a:schemeClr val="tx1"/>
                </a:solidFill>
                <a:effectLst/>
                <a:latin typeface="+mn-lt"/>
                <a:ea typeface="+mn-ea"/>
                <a:cs typeface="+mn-cs"/>
              </a:rPr>
              <a:t>Foster emotional connections </a:t>
            </a:r>
          </a:p>
          <a:p>
            <a:r>
              <a:rPr lang="en-US" sz="1200" b="0" i="0" kern="1200">
                <a:solidFill>
                  <a:schemeClr val="tx1"/>
                </a:solidFill>
                <a:effectLst/>
                <a:latin typeface="+mn-lt"/>
                <a:ea typeface="+mn-ea"/>
                <a:cs typeface="+mn-cs"/>
              </a:rPr>
              <a:t>Make your brand stand out from competitors </a:t>
            </a:r>
          </a:p>
          <a:p>
            <a:r>
              <a:rPr lang="en-US" sz="1200" b="0" i="0" kern="1200">
                <a:solidFill>
                  <a:schemeClr val="tx1"/>
                </a:solidFill>
                <a:effectLst/>
                <a:latin typeface="+mn-lt"/>
                <a:ea typeface="+mn-ea"/>
                <a:cs typeface="+mn-cs"/>
              </a:rPr>
              <a:t>The problem with AI is that its outputs will be </a:t>
            </a:r>
            <a:r>
              <a:rPr lang="en-US" sz="1200" b="1" i="0" kern="1200">
                <a:solidFill>
                  <a:schemeClr val="tx1"/>
                </a:solidFill>
                <a:effectLst/>
                <a:latin typeface="+mn-lt"/>
                <a:ea typeface="+mn-ea"/>
                <a:cs typeface="+mn-cs"/>
              </a:rPr>
              <a:t>very generic </a:t>
            </a:r>
            <a:r>
              <a:rPr lang="en-US" sz="1200" b="0" i="0" kern="1200">
                <a:solidFill>
                  <a:schemeClr val="tx1"/>
                </a:solidFill>
                <a:effectLst/>
                <a:latin typeface="+mn-lt"/>
                <a:ea typeface="+mn-ea"/>
                <a:cs typeface="+mn-cs"/>
              </a:rPr>
              <a:t>unless you edit them to </a:t>
            </a:r>
            <a:r>
              <a:rPr lang="en-US" sz="1200" b="1" i="0" kern="1200">
                <a:solidFill>
                  <a:schemeClr val="tx1"/>
                </a:solidFill>
                <a:effectLst/>
                <a:latin typeface="+mn-lt"/>
                <a:ea typeface="+mn-ea"/>
                <a:cs typeface="+mn-cs"/>
              </a:rPr>
              <a:t>reflect your brand voice</a:t>
            </a:r>
            <a:r>
              <a:rPr lang="en-US" sz="1200" b="0" i="0" kern="1200">
                <a:solidFill>
                  <a:schemeClr val="tx1"/>
                </a:solidFill>
                <a:effectLst/>
                <a:latin typeface="+mn-lt"/>
                <a:ea typeface="+mn-ea"/>
                <a:cs typeface="+mn-cs"/>
              </a:rPr>
              <a:t>. </a:t>
            </a:r>
          </a:p>
          <a:p>
            <a:r>
              <a:rPr lang="en-US" sz="1200" b="0" i="0" kern="1200">
                <a:solidFill>
                  <a:schemeClr val="tx1"/>
                </a:solidFill>
                <a:effectLst/>
                <a:latin typeface="+mn-lt"/>
                <a:ea typeface="+mn-ea"/>
                <a:cs typeface="+mn-cs"/>
              </a:rPr>
              <a:t>If you suddenly go from personable articles that speak your audience’s language to downright generic AI copy, it’ll become extremely obvious. Not only that, but you’ll likely begin to lose engagement. </a:t>
            </a:r>
          </a:p>
          <a:p>
            <a:r>
              <a:rPr lang="en-US" sz="1200" b="0" i="0" kern="1200">
                <a:solidFill>
                  <a:schemeClr val="tx1"/>
                </a:solidFill>
                <a:effectLst/>
                <a:latin typeface="+mn-lt"/>
                <a:ea typeface="+mn-ea"/>
                <a:cs typeface="+mn-cs"/>
              </a:rPr>
              <a:t>A survey by </a:t>
            </a:r>
            <a:r>
              <a:rPr lang="en-US" sz="1200" b="0" i="0" u="sng" kern="1200" err="1">
                <a:solidFill>
                  <a:schemeClr val="tx1"/>
                </a:solidFill>
                <a:effectLst/>
                <a:latin typeface="+mn-lt"/>
                <a:ea typeface="+mn-ea"/>
                <a:cs typeface="+mn-cs"/>
                <a:hlinkClick r:id="rId4"/>
              </a:rPr>
              <a:t>Hookline</a:t>
            </a:r>
            <a:r>
              <a:rPr lang="en-US" sz="1200" b="0" i="0" u="sng" kern="1200">
                <a:solidFill>
                  <a:schemeClr val="tx1"/>
                </a:solidFill>
                <a:effectLst/>
                <a:latin typeface="+mn-lt"/>
                <a:ea typeface="+mn-ea"/>
                <a:cs typeface="+mn-cs"/>
              </a:rPr>
              <a:t> &amp; found that the majority of users can spot AI-generated</a:t>
            </a:r>
            <a:r>
              <a:rPr lang="en-US" sz="1200" b="0" i="0" kern="1200">
                <a:solidFill>
                  <a:schemeClr val="tx1"/>
                </a:solidFill>
                <a:effectLst/>
                <a:latin typeface="+mn-lt"/>
                <a:ea typeface="+mn-ea"/>
                <a:cs typeface="+mn-cs"/>
              </a:rPr>
              <a:t> content, and it can cause them to disengage. </a:t>
            </a:r>
          </a:p>
          <a:p>
            <a:r>
              <a:rPr lang="en-US" sz="1200" b="0" i="0" kern="1200">
                <a:solidFill>
                  <a:schemeClr val="tx1"/>
                </a:solidFill>
                <a:effectLst/>
                <a:latin typeface="+mn-lt"/>
                <a:ea typeface="+mn-ea"/>
                <a:cs typeface="+mn-cs"/>
              </a:rPr>
              <a:t>According to the poll, 50.1% of respondents would think less of writers who use AI, and 40.4% stated they’d view brands more negatively if they used AI-generated content. </a:t>
            </a:r>
          </a:p>
          <a:p>
            <a:endParaRPr lang="en-GB"/>
          </a:p>
          <a:p>
            <a:r>
              <a:rPr lang="en-US" sz="1200" b="0" i="0" kern="1200">
                <a:solidFill>
                  <a:schemeClr val="tx1"/>
                </a:solidFill>
                <a:effectLst/>
                <a:latin typeface="+mn-lt"/>
                <a:ea typeface="+mn-ea"/>
                <a:cs typeface="+mn-cs"/>
              </a:rPr>
              <a:t>#5: Trust and compliance issues </a:t>
            </a:r>
            <a:endParaRPr lang="en-US" sz="1200" b="1" i="0" kern="1200">
              <a:solidFill>
                <a:schemeClr val="tx1"/>
              </a:solidFill>
              <a:effectLst/>
              <a:latin typeface="+mn-lt"/>
              <a:ea typeface="+mn-ea"/>
              <a:cs typeface="+mn-cs"/>
            </a:endParaRPr>
          </a:p>
          <a:p>
            <a:r>
              <a:rPr lang="en-US" sz="1200" b="0" i="0" kern="1200">
                <a:solidFill>
                  <a:schemeClr val="tx1"/>
                </a:solidFill>
                <a:effectLst/>
                <a:latin typeface="+mn-lt"/>
                <a:ea typeface="+mn-ea"/>
                <a:cs typeface="+mn-cs"/>
              </a:rPr>
              <a:t>As we’ve already mentioned, misuse of AI can cause legal issues. Moreover, as the </a:t>
            </a:r>
            <a:r>
              <a:rPr lang="en-US" sz="1200" b="0" i="0" kern="1200" err="1">
                <a:solidFill>
                  <a:schemeClr val="tx1"/>
                </a:solidFill>
                <a:effectLst/>
                <a:latin typeface="+mn-lt"/>
                <a:ea typeface="+mn-ea"/>
                <a:cs typeface="+mn-cs"/>
              </a:rPr>
              <a:t>Hookline</a:t>
            </a:r>
            <a:r>
              <a:rPr lang="en-US" sz="1200" b="0" i="0" kern="1200">
                <a:solidFill>
                  <a:schemeClr val="tx1"/>
                </a:solidFill>
                <a:effectLst/>
                <a:latin typeface="+mn-lt"/>
                <a:ea typeface="+mn-ea"/>
                <a:cs typeface="+mn-cs"/>
              </a:rPr>
              <a:t>&amp; survey highlighted, relying on AI undermines trust. </a:t>
            </a:r>
          </a:p>
          <a:p>
            <a:endParaRPr lang="en-GB"/>
          </a:p>
          <a:p>
            <a:r>
              <a:rPr lang="en-US" sz="1200" b="0" i="0" kern="1200">
                <a:solidFill>
                  <a:schemeClr val="tx1"/>
                </a:solidFill>
                <a:effectLst/>
                <a:latin typeface="+mn-lt"/>
                <a:ea typeface="+mn-ea"/>
                <a:cs typeface="+mn-cs"/>
              </a:rPr>
              <a:t>To us, AI is a content creation </a:t>
            </a:r>
            <a:r>
              <a:rPr lang="en-US" sz="1200" b="0" i="1" kern="1200">
                <a:solidFill>
                  <a:schemeClr val="tx1"/>
                </a:solidFill>
                <a:effectLst/>
                <a:latin typeface="+mn-lt"/>
                <a:ea typeface="+mn-ea"/>
                <a:cs typeface="+mn-cs"/>
              </a:rPr>
              <a:t>assistant</a:t>
            </a:r>
            <a:r>
              <a:rPr lang="en-US" sz="1200" b="0" i="0" kern="1200">
                <a:solidFill>
                  <a:schemeClr val="tx1"/>
                </a:solidFill>
                <a:effectLst/>
                <a:latin typeface="+mn-lt"/>
                <a:ea typeface="+mn-ea"/>
                <a:cs typeface="+mn-cs"/>
              </a:rPr>
              <a:t>, not a full-fledged solution. </a:t>
            </a:r>
          </a:p>
          <a:p>
            <a:r>
              <a:rPr lang="en-US" sz="1200" b="0" i="0" kern="1200">
                <a:solidFill>
                  <a:schemeClr val="tx1"/>
                </a:solidFill>
                <a:effectLst/>
                <a:latin typeface="+mn-lt"/>
                <a:ea typeface="+mn-ea"/>
                <a:cs typeface="+mn-cs"/>
              </a:rPr>
              <a:t>ChatGPT are best suited for:</a:t>
            </a:r>
          </a:p>
          <a:p>
            <a:r>
              <a:rPr lang="en-US" sz="1200" b="1" i="0" kern="1200">
                <a:solidFill>
                  <a:schemeClr val="tx1"/>
                </a:solidFill>
                <a:effectLst/>
                <a:latin typeface="+mn-lt"/>
                <a:ea typeface="+mn-ea"/>
                <a:cs typeface="+mn-cs"/>
              </a:rPr>
              <a:t>Ideation</a:t>
            </a:r>
            <a:r>
              <a:rPr lang="en-US" sz="1200" b="0" i="0" kern="1200">
                <a:solidFill>
                  <a:schemeClr val="tx1"/>
                </a:solidFill>
                <a:effectLst/>
                <a:latin typeface="+mn-lt"/>
                <a:ea typeface="+mn-ea"/>
                <a:cs typeface="+mn-cs"/>
              </a:rPr>
              <a:t>. Let ChatGPT and other tools fuel your creativity rather than replace it. </a:t>
            </a:r>
          </a:p>
          <a:p>
            <a:r>
              <a:rPr lang="en-US" sz="1200" b="1" i="0" kern="1200">
                <a:solidFill>
                  <a:schemeClr val="tx1"/>
                </a:solidFill>
                <a:effectLst/>
                <a:latin typeface="+mn-lt"/>
                <a:ea typeface="+mn-ea"/>
                <a:cs typeface="+mn-cs"/>
              </a:rPr>
              <a:t>Metadata</a:t>
            </a:r>
            <a:r>
              <a:rPr lang="en-US" sz="1200" b="0" i="0" kern="1200">
                <a:solidFill>
                  <a:schemeClr val="tx1"/>
                </a:solidFill>
                <a:effectLst/>
                <a:latin typeface="+mn-lt"/>
                <a:ea typeface="+mn-ea"/>
                <a:cs typeface="+mn-cs"/>
              </a:rPr>
              <a:t>. Title tags and meta descriptions are necessary, but their quality isn’t massively important. Thus, you can save time by letting AI take the wheel. </a:t>
            </a:r>
          </a:p>
          <a:p>
            <a:r>
              <a:rPr lang="en-US" sz="1200" b="1" i="0" kern="1200">
                <a:solidFill>
                  <a:schemeClr val="tx1"/>
                </a:solidFill>
                <a:effectLst/>
                <a:latin typeface="+mn-lt"/>
                <a:ea typeface="+mn-ea"/>
                <a:cs typeface="+mn-cs"/>
              </a:rPr>
              <a:t>Outlines</a:t>
            </a:r>
            <a:r>
              <a:rPr lang="en-US" sz="1200" b="0" i="0" kern="1200">
                <a:solidFill>
                  <a:schemeClr val="tx1"/>
                </a:solidFill>
                <a:effectLst/>
                <a:latin typeface="+mn-lt"/>
                <a:ea typeface="+mn-ea"/>
                <a:cs typeface="+mn-cs"/>
              </a:rPr>
              <a:t>. Any marketing manager can tell you that creating outlines can be a real pain, especially when you have other tasks to focus on. AI excels at outlining articles, so let it work its magic! </a:t>
            </a:r>
          </a:p>
          <a:p>
            <a:r>
              <a:rPr lang="en-US" sz="1200" b="1" i="0" kern="1200">
                <a:solidFill>
                  <a:schemeClr val="tx1"/>
                </a:solidFill>
                <a:effectLst/>
                <a:latin typeface="+mn-lt"/>
                <a:ea typeface="+mn-ea"/>
                <a:cs typeface="+mn-cs"/>
              </a:rPr>
              <a:t>FAQ generation</a:t>
            </a:r>
            <a:r>
              <a:rPr lang="en-US" sz="1200" b="0" i="0" kern="1200">
                <a:solidFill>
                  <a:schemeClr val="tx1"/>
                </a:solidFill>
                <a:effectLst/>
                <a:latin typeface="+mn-lt"/>
                <a:ea typeface="+mn-ea"/>
                <a:cs typeface="+mn-cs"/>
              </a:rPr>
              <a:t>. ChatGPT is excellent at generating relevant questions related to any topic. </a:t>
            </a:r>
          </a:p>
          <a:p>
            <a:endParaRPr lang="en-US" sz="1200" b="1" i="0" u="sng" kern="1200">
              <a:solidFill>
                <a:schemeClr val="tx1"/>
              </a:solidFill>
              <a:effectLst/>
              <a:latin typeface="+mn-lt"/>
              <a:ea typeface="+mn-ea"/>
              <a:cs typeface="+mn-cs"/>
            </a:endParaRPr>
          </a:p>
          <a:p>
            <a:r>
              <a:rPr lang="en-US" sz="1200" b="1" i="0" u="sng" kern="1200">
                <a:solidFill>
                  <a:schemeClr val="tx1"/>
                </a:solidFill>
                <a:effectLst/>
                <a:latin typeface="+mn-lt"/>
                <a:ea typeface="+mn-ea"/>
                <a:cs typeface="+mn-cs"/>
              </a:rPr>
              <a:t>Don’t recommend using ChatGPT for:</a:t>
            </a:r>
          </a:p>
          <a:p>
            <a:r>
              <a:rPr lang="en-US" sz="1200" b="1" i="0" kern="1200">
                <a:solidFill>
                  <a:schemeClr val="tx1"/>
                </a:solidFill>
                <a:effectLst/>
                <a:latin typeface="+mn-lt"/>
                <a:ea typeface="+mn-ea"/>
                <a:cs typeface="+mn-cs"/>
              </a:rPr>
              <a:t>Client-facing content</a:t>
            </a:r>
            <a:r>
              <a:rPr lang="en-US" sz="1200" b="0" i="0" kern="1200">
                <a:solidFill>
                  <a:schemeClr val="tx1"/>
                </a:solidFill>
                <a:effectLst/>
                <a:latin typeface="+mn-lt"/>
                <a:ea typeface="+mn-ea"/>
                <a:cs typeface="+mn-cs"/>
              </a:rPr>
              <a:t>. For client-facing content meant to generate leads, you need top-tier copy that reflects your brand voice (in other words, leave it to humans). </a:t>
            </a:r>
          </a:p>
          <a:p>
            <a:r>
              <a:rPr lang="en-US" sz="1200" b="1" i="0" kern="1200">
                <a:solidFill>
                  <a:schemeClr val="tx1"/>
                </a:solidFill>
                <a:effectLst/>
                <a:latin typeface="+mn-lt"/>
                <a:ea typeface="+mn-ea"/>
                <a:cs typeface="+mn-cs"/>
              </a:rPr>
              <a:t>Medical</a:t>
            </a:r>
            <a:r>
              <a:rPr lang="en-US" sz="1200" b="0" i="0" kern="1200">
                <a:solidFill>
                  <a:schemeClr val="tx1"/>
                </a:solidFill>
                <a:effectLst/>
                <a:latin typeface="+mn-lt"/>
                <a:ea typeface="+mn-ea"/>
                <a:cs typeface="+mn-cs"/>
              </a:rPr>
              <a:t>, </a:t>
            </a:r>
            <a:r>
              <a:rPr lang="en-US" sz="1200" b="1" i="0" kern="1200">
                <a:solidFill>
                  <a:schemeClr val="tx1"/>
                </a:solidFill>
                <a:effectLst/>
                <a:latin typeface="+mn-lt"/>
                <a:ea typeface="+mn-ea"/>
                <a:cs typeface="+mn-cs"/>
              </a:rPr>
              <a:t>legal</a:t>
            </a:r>
            <a:r>
              <a:rPr lang="en-US" sz="1200" b="0" i="0" kern="1200">
                <a:solidFill>
                  <a:schemeClr val="tx1"/>
                </a:solidFill>
                <a:effectLst/>
                <a:latin typeface="+mn-lt"/>
                <a:ea typeface="+mn-ea"/>
                <a:cs typeface="+mn-cs"/>
              </a:rPr>
              <a:t>, or </a:t>
            </a:r>
            <a:r>
              <a:rPr lang="en-US" sz="1200" b="1" i="0" kern="1200">
                <a:solidFill>
                  <a:schemeClr val="tx1"/>
                </a:solidFill>
                <a:effectLst/>
                <a:latin typeface="+mn-lt"/>
                <a:ea typeface="+mn-ea"/>
                <a:cs typeface="+mn-cs"/>
              </a:rPr>
              <a:t>financial content</a:t>
            </a:r>
            <a:r>
              <a:rPr lang="en-US" sz="1200" b="0" i="0" kern="1200">
                <a:solidFill>
                  <a:schemeClr val="tx1"/>
                </a:solidFill>
                <a:effectLst/>
                <a:latin typeface="+mn-lt"/>
                <a:ea typeface="+mn-ea"/>
                <a:cs typeface="+mn-cs"/>
              </a:rPr>
              <a:t>. These are YMYL (your money, your life) topics, and they receive </a:t>
            </a:r>
            <a:r>
              <a:rPr lang="en-US" sz="1200" b="1" i="0" kern="1200">
                <a:solidFill>
                  <a:schemeClr val="tx1"/>
                </a:solidFill>
                <a:effectLst/>
                <a:latin typeface="+mn-lt"/>
                <a:ea typeface="+mn-ea"/>
                <a:cs typeface="+mn-cs"/>
              </a:rPr>
              <a:t>extra scrutiny</a:t>
            </a:r>
            <a:r>
              <a:rPr lang="en-US" sz="1200" b="0" i="0" kern="1200">
                <a:solidFill>
                  <a:schemeClr val="tx1"/>
                </a:solidFill>
                <a:effectLst/>
                <a:latin typeface="+mn-lt"/>
                <a:ea typeface="+mn-ea"/>
                <a:cs typeface="+mn-cs"/>
              </a:rPr>
              <a:t> from Google. Bearing that in mind, the last thing you want to do is publish a falsehood or inaccuracy that could affect someone’s health, happiness, or finances. </a:t>
            </a:r>
          </a:p>
          <a:p>
            <a:r>
              <a:rPr lang="en-US" sz="1200" b="1" i="0" kern="1200">
                <a:solidFill>
                  <a:schemeClr val="tx1"/>
                </a:solidFill>
                <a:effectLst/>
                <a:latin typeface="+mn-lt"/>
                <a:ea typeface="+mn-ea"/>
                <a:cs typeface="+mn-cs"/>
              </a:rPr>
              <a:t>Thought leadership content</a:t>
            </a:r>
            <a:r>
              <a:rPr lang="en-US" sz="1200" b="0" i="0" kern="1200">
                <a:solidFill>
                  <a:schemeClr val="tx1"/>
                </a:solidFill>
                <a:effectLst/>
                <a:latin typeface="+mn-lt"/>
                <a:ea typeface="+mn-ea"/>
                <a:cs typeface="+mn-cs"/>
              </a:rPr>
              <a:t>. These pieces demonstrate your expertise and convince users that your brand rises above the competition. They ensure the effectiveness of your entire sales funnel, so don’t cut costs with AI here! </a:t>
            </a:r>
          </a:p>
          <a:p>
            <a:endParaRPr lang="en-US" sz="1200" b="0" i="0" kern="1200">
              <a:solidFill>
                <a:schemeClr val="tx1"/>
              </a:solidFill>
              <a:effectLst/>
              <a:latin typeface="+mn-lt"/>
              <a:ea typeface="+mn-ea"/>
              <a:cs typeface="+mn-cs"/>
            </a:endParaRPr>
          </a:p>
          <a:p>
            <a:endParaRPr lang="en-GB"/>
          </a:p>
          <a:p>
            <a:r>
              <a:rPr lang="en-GB"/>
              <a:t>Is it cheating?</a:t>
            </a:r>
          </a:p>
          <a:p>
            <a:r>
              <a:rPr lang="en-GB"/>
              <a:t>Does that feel good/bad?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3167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One of the biggest downfalls of LLMs (Large language models) like </a:t>
            </a:r>
            <a:r>
              <a:rPr lang="en-GB" err="1"/>
              <a:t>chatGPT</a:t>
            </a:r>
            <a:r>
              <a:rPr lang="en-GB"/>
              <a:t> is the hallucinations it generates.</a:t>
            </a:r>
          </a:p>
          <a:p>
            <a:endParaRPr lang="en-GB"/>
          </a:p>
          <a:p>
            <a:r>
              <a:rPr lang="en-GB"/>
              <a:t>Hallucinations are:</a:t>
            </a:r>
          </a:p>
          <a:p>
            <a:r>
              <a:rPr lang="en-GB"/>
              <a:t>“A hallucination occurs in AI when the AI model generates output that deviates from what would be considered normal or expected based on the training data it has seen.”</a:t>
            </a:r>
          </a:p>
          <a:p>
            <a:endParaRPr lang="en-GB"/>
          </a:p>
          <a:p>
            <a:r>
              <a:rPr lang="en-GB"/>
              <a:t>In essence, when chat is producing some work, it can make things up in order for the work to be coherent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003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 video explains there are some good ways for it to be used, however relying solely on it for everything could be a big mistake.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666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Open discussion about how the likes of AI similar to </a:t>
            </a:r>
            <a:r>
              <a:rPr lang="en-GB" err="1"/>
              <a:t>chatGPT</a:t>
            </a:r>
            <a:r>
              <a:rPr lang="en-GB"/>
              <a:t> can impact a student journey, What are the implications of using it?</a:t>
            </a:r>
          </a:p>
          <a:p>
            <a:endParaRPr lang="en-GB"/>
          </a:p>
          <a:p>
            <a:r>
              <a:rPr lang="en-GB"/>
              <a:t>The integrity of your work or plagiarism also producing incorrect 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9757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Demonstrate while you screen share. Get them to do it in class if you have time or set it as homework. They should all remember how to save as a pdf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601FA2-D086-4F4A-A308-7E3F4E3981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4289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 this in class as a fun finisher </a:t>
            </a:r>
          </a:p>
        </p:txBody>
      </p:sp>
      <p:sp>
        <p:nvSpPr>
          <p:cNvPr id="4" name="Slide Number Placeholder 3"/>
          <p:cNvSpPr>
            <a:spLocks noGrp="1"/>
          </p:cNvSpPr>
          <p:nvPr>
            <p:ph type="sldNum" sz="quarter" idx="5"/>
          </p:nvPr>
        </p:nvSpPr>
        <p:spPr/>
        <p:txBody>
          <a:bodyPr/>
          <a:lstStyle/>
          <a:p>
            <a:fld id="{E8D6BAE4-2B89-47DA-94CD-2C17EA1D7524}" type="slidenum">
              <a:rPr lang="en-GB" smtClean="0"/>
              <a:t>20</a:t>
            </a:fld>
            <a:endParaRPr lang="en-GB"/>
          </a:p>
        </p:txBody>
      </p:sp>
    </p:spTree>
    <p:extLst>
      <p:ext uri="{BB962C8B-B14F-4D97-AF65-F5344CB8AC3E}">
        <p14:creationId xmlns:p14="http://schemas.microsoft.com/office/powerpoint/2010/main" val="584385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Recommended podcast.</a:t>
            </a:r>
          </a:p>
        </p:txBody>
      </p:sp>
      <p:sp>
        <p:nvSpPr>
          <p:cNvPr id="4" name="Slide Number Placeholder 3"/>
          <p:cNvSpPr>
            <a:spLocks noGrp="1"/>
          </p:cNvSpPr>
          <p:nvPr>
            <p:ph type="sldNum" sz="quarter" idx="5"/>
          </p:nvPr>
        </p:nvSpPr>
        <p:spPr/>
        <p:txBody>
          <a:bodyPr/>
          <a:lstStyle/>
          <a:p>
            <a:fld id="{E8D6BAE4-2B89-47DA-94CD-2C17EA1D7524}" type="slidenum">
              <a:rPr lang="en-GB" smtClean="0"/>
              <a:t>21</a:t>
            </a:fld>
            <a:endParaRPr lang="en-GB"/>
          </a:p>
        </p:txBody>
      </p:sp>
    </p:spTree>
    <p:extLst>
      <p:ext uri="{BB962C8B-B14F-4D97-AF65-F5344CB8AC3E}">
        <p14:creationId xmlns:p14="http://schemas.microsoft.com/office/powerpoint/2010/main" val="2093629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60B4-C02A-32FF-9FF3-1CCEBA7E4C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E9E67B-8D40-DD17-A4C3-F96B3D8BED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E78FDE-9CEE-38E6-3ABF-86A3EA61DC1A}"/>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477A78F0-D6C6-E831-1730-252DAF19AC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D5FCF-D443-E4D2-B843-F8A9E6EAD8D4}"/>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150093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19FED-85AD-80E3-46F3-6EAAFF19C6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DD78DC-D403-9AED-5D3D-F3E13831A1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583D04-11CD-1180-2939-4CD4D625DF89}"/>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08095D1B-AC67-1481-E96D-E688E80156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8BE576-A22C-759E-36B1-BBC77C41011F}"/>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3766569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4F13-44E9-868E-848C-8DCD8B3DD1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894C9E-4BE0-A6FB-A302-162B14D2B0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638ADE-A945-E132-605E-D2AAC9D4C967}"/>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1C19B9E7-4D95-8FCE-979F-82DC538F6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DF088-E986-A7C4-C804-5943C277934B}"/>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2182156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0F46A-6857-3498-B216-3FF8697B90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5DB66E-ACCF-0834-92FF-5294F40929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44AA1D-5B61-8BF9-D15B-496671F04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C0E48D-FAEE-7CB1-714F-B01F5252B0AC}"/>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6" name="Footer Placeholder 5">
            <a:extLst>
              <a:ext uri="{FF2B5EF4-FFF2-40B4-BE49-F238E27FC236}">
                <a16:creationId xmlns:a16="http://schemas.microsoft.com/office/drawing/2014/main" id="{B0BF76D2-6636-2229-03A8-397279938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367F9-0520-545D-BC59-24ED7986BB18}"/>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1992190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DF242-2A4C-AFB1-66D8-2846829789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2BD7F8-C462-268E-96F1-2EC1BC9A37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6E43CB-4503-3F35-925C-80A65B9FDC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F9C0EE-9DDD-73DC-271B-75844F9421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ABCD8B-498D-07EC-2EC9-A04B8D7B1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2406B9-E7BC-3A2B-9758-CDBAA5657F45}"/>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8" name="Footer Placeholder 7">
            <a:extLst>
              <a:ext uri="{FF2B5EF4-FFF2-40B4-BE49-F238E27FC236}">
                <a16:creationId xmlns:a16="http://schemas.microsoft.com/office/drawing/2014/main" id="{9CEA81CD-96CC-DE50-D25E-5CA8B18793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2840C3-6818-C6C7-1A1E-5F374EABF422}"/>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9067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B960C-6295-ADD4-B113-E487C632E6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68B575-42EB-4929-EACB-6DD179D73589}"/>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4" name="Footer Placeholder 3">
            <a:extLst>
              <a:ext uri="{FF2B5EF4-FFF2-40B4-BE49-F238E27FC236}">
                <a16:creationId xmlns:a16="http://schemas.microsoft.com/office/drawing/2014/main" id="{BB36EFB4-FEB8-D73B-16E5-8083DC1603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3EEB0F-A090-06F4-B1F1-A09C47EFE2BB}"/>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3956733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783AC4-82A2-D70E-8FB3-0237BE108658}"/>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3" name="Footer Placeholder 2">
            <a:extLst>
              <a:ext uri="{FF2B5EF4-FFF2-40B4-BE49-F238E27FC236}">
                <a16:creationId xmlns:a16="http://schemas.microsoft.com/office/drawing/2014/main" id="{E8BA9408-0899-245F-D818-51B1592FE5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3D3069-0A2F-A98B-168D-A764B4497720}"/>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216162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6C29-5255-9519-0F8B-586C09B300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1F7087-7920-BA30-4F01-300A5767E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C41475-148B-D7EE-1FD5-1159247B68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0BE85-5D59-C68C-426C-39DAB53DE83F}"/>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6" name="Footer Placeholder 5">
            <a:extLst>
              <a:ext uri="{FF2B5EF4-FFF2-40B4-BE49-F238E27FC236}">
                <a16:creationId xmlns:a16="http://schemas.microsoft.com/office/drawing/2014/main" id="{A94285ED-D4D3-A677-952E-E3916F520C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2DC279-C5EE-AF10-68DC-32703510CF58}"/>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2503165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269E1-5545-1500-F098-D39222CCCC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2BD7FB-5E1D-DE08-DD8F-92E406AD6D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9C66FD-7472-AD24-30F0-F2619AC0B1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EB24A9-EC2A-083D-643A-8B7AE6498191}"/>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6" name="Footer Placeholder 5">
            <a:extLst>
              <a:ext uri="{FF2B5EF4-FFF2-40B4-BE49-F238E27FC236}">
                <a16:creationId xmlns:a16="http://schemas.microsoft.com/office/drawing/2014/main" id="{233E4502-1B22-2B0D-F035-8ABAC5AA7F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E2FE36-FD10-7B02-CC48-6E4FD0A171C0}"/>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924137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25641-5027-5A57-A89F-7F2561F963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DE5106-BD64-346C-9C66-15632BB540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18A4BB-B4AD-9BD0-D18C-E5CAF15B2E92}"/>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4A7BD925-29B3-2CD6-21D8-B0A1EC7A2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4D36D-97FC-B72E-DE19-93D747799D23}"/>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1358086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73FC17-6790-3D77-BAD9-572AB7AB69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049601-CF77-A58E-B64C-585C0BF998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D20F0A-650B-3D8B-60C4-96C8AA2A41D1}"/>
              </a:ext>
            </a:extLst>
          </p:cNvPr>
          <p:cNvSpPr>
            <a:spLocks noGrp="1"/>
          </p:cNvSpPr>
          <p:nvPr>
            <p:ph type="dt" sz="half" idx="10"/>
          </p:nvPr>
        </p:nvSpPr>
        <p:spPr/>
        <p:txBody>
          <a:body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19651CBD-5553-24E8-264C-DC48C8CB8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5FB0D-E0D2-864F-14E3-94C3B5248AE8}"/>
              </a:ext>
            </a:extLst>
          </p:cNvPr>
          <p:cNvSpPr>
            <a:spLocks noGrp="1"/>
          </p:cNvSpPr>
          <p:nvPr>
            <p:ph type="sldNum" sz="quarter" idx="12"/>
          </p:nvPr>
        </p:nvSpPr>
        <p:spPr/>
        <p:txBody>
          <a:bodyPr/>
          <a:lstStyle/>
          <a:p>
            <a:fld id="{354E392C-4364-4C3F-940C-2D3A77AA7BB7}" type="slidenum">
              <a:rPr lang="en-GB" smtClean="0"/>
              <a:t>‹#›</a:t>
            </a:fld>
            <a:endParaRPr lang="en-GB"/>
          </a:p>
        </p:txBody>
      </p:sp>
    </p:spTree>
    <p:extLst>
      <p:ext uri="{BB962C8B-B14F-4D97-AF65-F5344CB8AC3E}">
        <p14:creationId xmlns:p14="http://schemas.microsoft.com/office/powerpoint/2010/main" val="3490404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48C6FD-D8AF-AC7D-CE45-B70B6D3650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24E179-7E23-4917-1C98-852858649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C924D2-A796-C664-1F17-0E8ECA30D9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A5869C-6CF0-45DA-9450-F9468DB97F9F}" type="datetimeFigureOut">
              <a:rPr lang="en-GB" smtClean="0"/>
              <a:t>29/09/2026</a:t>
            </a:fld>
            <a:endParaRPr lang="en-GB"/>
          </a:p>
        </p:txBody>
      </p:sp>
      <p:sp>
        <p:nvSpPr>
          <p:cNvPr id="5" name="Footer Placeholder 4">
            <a:extLst>
              <a:ext uri="{FF2B5EF4-FFF2-40B4-BE49-F238E27FC236}">
                <a16:creationId xmlns:a16="http://schemas.microsoft.com/office/drawing/2014/main" id="{5DA51D48-854A-7591-AFF7-499909C389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F66D93-88D6-FA2A-9698-EF8C1A40B7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4E392C-4364-4C3F-940C-2D3A77AA7BB7}" type="slidenum">
              <a:rPr lang="en-GB" smtClean="0"/>
              <a:t>‹#›</a:t>
            </a:fld>
            <a:endParaRPr lang="en-GB"/>
          </a:p>
        </p:txBody>
      </p:sp>
    </p:spTree>
    <p:extLst>
      <p:ext uri="{BB962C8B-B14F-4D97-AF65-F5344CB8AC3E}">
        <p14:creationId xmlns:p14="http://schemas.microsoft.com/office/powerpoint/2010/main" val="3658478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2IYa46yBzkU?feature=oembed" TargetMode="Externa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b0C56yqIkbk?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future/article/20260505-how-to-use-ai-without-turning-your-brain-to-mush"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0.xml.rels><?xml version="1.0" encoding="UTF-8" standalone="yes"?>
<Relationships xmlns="http://schemas.openxmlformats.org/package/2006/relationships"><Relationship Id="rId3" Type="http://schemas.openxmlformats.org/officeDocument/2006/relationships/hyperlink" Target="https://eur01.safelinks.protection.outlook.com/?url=https%3A%2F%2Fhumanornot.so%2F&amp;data=05%7C02%7Cp.fitzgerald%40uwtsd.ac.uk%7Ccbd743e5c92e4b0bcf3408de602246d6%7C4e0f11f9046e45059cb8db2152311e21%7C0%7C0%7C639053897492497274%7CUnknown%7CTWFpbGZsb3d8eyJFbXB0eU1hcGkiOnRydWUsIlYiOiIwLjAuMDAwMCIsIlAiOiJXaW4zMiIsIkFOIjoiTWFpbCIsIldUIjoyfQ%3D%3D%7C0%7C%7C%7C&amp;sdata=nKFY2sB5tsWG4iZ3CzaKVYAX%2FTLCegmJ2Rqw0ZeBZfw%3D&amp;reserved=0"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s://eur01.safelinks.protection.outlook.com/?url=https%3A%2F%2Fquillbot.com%2Fblog%2Fhuman-or-ai-game%2F&amp;data=05%7C02%7Cp.fitzgerald%40uwtsd.ac.uk%7Ccbd743e5c92e4b0bcf3408de602246d6%7C4e0f11f9046e45059cb8db2152311e21%7C0%7C0%7C639053897492511385%7CUnknown%7CTWFpbGZsb3d8eyJFbXB0eU1hcGkiOnRydWUsIlYiOiIwLjAuMDAwMCIsIlAiOiJXaW4zMiIsIkFOIjoiTWFpbCIsIldUIjoyfQ%3D%3D%7C0%7C%7C%7C&amp;sdata=q0uFAyJtSFA%2BG5Z3ONMXiRMkj5m0%2FMRUlIyonV1Wvn4%3D&amp;reserved=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bbc.co.uk/programmes/p01plr2p/episodes/downloa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9F318C3-05D9-F646-DE9D-AA3F6F7C2A31}"/>
              </a:ext>
            </a:extLst>
          </p:cNvPr>
          <p:cNvSpPr>
            <a:spLocks noGrp="1"/>
          </p:cNvSpPr>
          <p:nvPr>
            <p:ph type="subTitle" idx="1"/>
          </p:nvPr>
        </p:nvSpPr>
        <p:spPr>
          <a:xfrm>
            <a:off x="1600197" y="2971798"/>
            <a:ext cx="4495801" cy="914400"/>
          </a:xfrm>
        </p:spPr>
        <p:txBody>
          <a:bodyPr>
            <a:normAutofit/>
          </a:bodyPr>
          <a:lstStyle/>
          <a:p>
            <a:pPr algn="l"/>
            <a:r>
              <a:rPr lang="en-GB" sz="5400">
                <a:solidFill>
                  <a:schemeClr val="tx1">
                    <a:alpha val="55000"/>
                  </a:schemeClr>
                </a:solidFill>
              </a:rPr>
              <a:t>AI &amp; Ethics</a:t>
            </a:r>
          </a:p>
        </p:txBody>
      </p:sp>
      <p:pic>
        <p:nvPicPr>
          <p:cNvPr id="4" name="Picture 3" descr="Graphical user interface, website&#10;&#10;Description automatically generated">
            <a:extLst>
              <a:ext uri="{FF2B5EF4-FFF2-40B4-BE49-F238E27FC236}">
                <a16:creationId xmlns:a16="http://schemas.microsoft.com/office/drawing/2014/main" id="{AFD3A845-577D-CC29-C674-DC2A45B6393C}"/>
              </a:ext>
            </a:extLst>
          </p:cNvPr>
          <p:cNvPicPr>
            <a:picLocks noChangeAspect="1"/>
          </p:cNvPicPr>
          <p:nvPr/>
        </p:nvPicPr>
        <p:blipFill>
          <a:blip r:embed="rId3">
            <a:extLst>
              <a:ext uri="{28A0092B-C50C-407E-A947-70E740481C1C}">
                <a14:useLocalDpi xmlns:a14="http://schemas.microsoft.com/office/drawing/2010/main" val="0"/>
              </a:ext>
            </a:extLst>
          </a:blip>
          <a:srcRect l="55961" r="1" b="5201"/>
          <a:stretch>
            <a:fillRect/>
          </a:stretch>
        </p:blipFill>
        <p:spPr>
          <a:xfrm>
            <a:off x="6934985" y="990598"/>
            <a:ext cx="4027504" cy="4876800"/>
          </a:xfrm>
          <a:prstGeom prst="rect">
            <a:avLst/>
          </a:prstGeom>
        </p:spPr>
      </p:pic>
    </p:spTree>
    <p:extLst>
      <p:ext uri="{BB962C8B-B14F-4D97-AF65-F5344CB8AC3E}">
        <p14:creationId xmlns:p14="http://schemas.microsoft.com/office/powerpoint/2010/main" val="1759726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a:xfrm>
            <a:off x="187727" y="473724"/>
            <a:ext cx="7094422" cy="861204"/>
          </a:xfrm>
        </p:spPr>
        <p:txBody>
          <a:bodyPr anchor="b">
            <a:normAutofit/>
          </a:bodyPr>
          <a:lstStyle/>
          <a:p>
            <a:pPr algn="l"/>
            <a:r>
              <a:rPr lang="en-GB" sz="4400">
                <a:solidFill>
                  <a:schemeClr val="tx2"/>
                </a:solidFill>
              </a:rPr>
              <a:t>Digital Ethics and Integrity</a:t>
            </a:r>
          </a:p>
        </p:txBody>
      </p:sp>
      <p:pic>
        <p:nvPicPr>
          <p:cNvPr id="5" name="Picture 4" descr="Background pattern&#10;&#10;Description automatically generated">
            <a:extLst>
              <a:ext uri="{FF2B5EF4-FFF2-40B4-BE49-F238E27FC236}">
                <a16:creationId xmlns:a16="http://schemas.microsoft.com/office/drawing/2014/main" id="{452499EB-0C41-C44C-43B9-903733311869}"/>
              </a:ext>
            </a:extLst>
          </p:cNvPr>
          <p:cNvPicPr>
            <a:picLocks noChangeAspect="1"/>
          </p:cNvPicPr>
          <p:nvPr/>
        </p:nvPicPr>
        <p:blipFill>
          <a:blip r:embed="rId3">
            <a:extLst>
              <a:ext uri="{28A0092B-C50C-407E-A947-70E740481C1C}">
                <a14:useLocalDpi xmlns:a14="http://schemas.microsoft.com/office/drawing/2010/main" val="0"/>
              </a:ext>
            </a:extLst>
          </a:blip>
          <a:srcRect l="64247" t="7229" r="9277" b="39116"/>
          <a:stretch>
            <a:fillRect/>
          </a:stretch>
        </p:blipFill>
        <p:spPr>
          <a:xfrm>
            <a:off x="7048549" y="745332"/>
            <a:ext cx="4704336" cy="5362640"/>
          </a:xfrm>
          <a:prstGeom prst="rect">
            <a:avLst/>
          </a:prstGeom>
          <a:ln w="9525">
            <a:noFill/>
          </a:ln>
        </p:spPr>
      </p:pic>
      <p:sp>
        <p:nvSpPr>
          <p:cNvPr id="6" name="TextBox 5">
            <a:extLst>
              <a:ext uri="{FF2B5EF4-FFF2-40B4-BE49-F238E27FC236}">
                <a16:creationId xmlns:a16="http://schemas.microsoft.com/office/drawing/2014/main" id="{8ADEB504-8300-392B-788F-54D0CCDEE082}"/>
              </a:ext>
            </a:extLst>
          </p:cNvPr>
          <p:cNvSpPr txBox="1"/>
          <p:nvPr/>
        </p:nvSpPr>
        <p:spPr>
          <a:xfrm>
            <a:off x="439115" y="2725782"/>
            <a:ext cx="4659086" cy="2492990"/>
          </a:xfrm>
          <a:prstGeom prst="rect">
            <a:avLst/>
          </a:prstGeom>
          <a:noFill/>
        </p:spPr>
        <p:txBody>
          <a:bodyPr wrap="square" rtlCol="0">
            <a:spAutoFit/>
          </a:bodyPr>
          <a:lstStyle/>
          <a:p>
            <a:pPr marL="285750" indent="-285750">
              <a:buFont typeface="Wingdings" panose="05000000000000000000" pitchFamily="2" charset="2"/>
              <a:buChar char="Ø"/>
            </a:pPr>
            <a:r>
              <a:rPr lang="en-US" sz="2400"/>
              <a:t>Data Privacy</a:t>
            </a:r>
          </a:p>
          <a:p>
            <a:pPr marL="285750" indent="-285750">
              <a:buFont typeface="Wingdings" panose="05000000000000000000" pitchFamily="2" charset="2"/>
              <a:buChar char="Ø"/>
            </a:pPr>
            <a:r>
              <a:rPr lang="en-US" sz="2400"/>
              <a:t>Plagiarism</a:t>
            </a:r>
          </a:p>
          <a:p>
            <a:pPr marL="285750" indent="-285750">
              <a:buFont typeface="Wingdings" panose="05000000000000000000" pitchFamily="2" charset="2"/>
              <a:buChar char="Ø"/>
            </a:pPr>
            <a:r>
              <a:rPr lang="en-US" sz="2400"/>
              <a:t>Digital Citizenship</a:t>
            </a:r>
          </a:p>
          <a:p>
            <a:pPr marL="285750" indent="-285750">
              <a:buFont typeface="Wingdings" panose="05000000000000000000" pitchFamily="2" charset="2"/>
              <a:buChar char="Ø"/>
            </a:pPr>
            <a:r>
              <a:rPr lang="en-US" sz="2400"/>
              <a:t>Algorithmic Bias</a:t>
            </a:r>
          </a:p>
          <a:p>
            <a:pPr marL="285750" indent="-285750">
              <a:buFont typeface="Wingdings" panose="05000000000000000000" pitchFamily="2" charset="2"/>
              <a:buChar char="Ø"/>
            </a:pPr>
            <a:r>
              <a:rPr lang="en-US" sz="2400"/>
              <a:t>Security and Data Protection</a:t>
            </a:r>
          </a:p>
          <a:p>
            <a:pPr marL="285750" indent="-285750">
              <a:buFont typeface="Wingdings" panose="05000000000000000000" pitchFamily="2" charset="2"/>
              <a:buChar char="Ø"/>
            </a:pPr>
            <a:endParaRPr lang="en-US"/>
          </a:p>
          <a:p>
            <a:pPr marL="285750" indent="-285750">
              <a:buFont typeface="Wingdings" panose="05000000000000000000" pitchFamily="2" charset="2"/>
              <a:buChar char="Ø"/>
            </a:pPr>
            <a:endParaRPr lang="en-US"/>
          </a:p>
        </p:txBody>
      </p:sp>
    </p:spTree>
    <p:extLst>
      <p:ext uri="{BB962C8B-B14F-4D97-AF65-F5344CB8AC3E}">
        <p14:creationId xmlns:p14="http://schemas.microsoft.com/office/powerpoint/2010/main" val="312572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F6312-241E-BDA6-8F19-45607EBD75AB}"/>
              </a:ext>
            </a:extLst>
          </p:cNvPr>
          <p:cNvSpPr>
            <a:spLocks noGrp="1"/>
          </p:cNvSpPr>
          <p:nvPr>
            <p:ph type="title"/>
          </p:nvPr>
        </p:nvSpPr>
        <p:spPr>
          <a:xfrm>
            <a:off x="100787" y="352538"/>
            <a:ext cx="5334197" cy="1280421"/>
          </a:xfrm>
        </p:spPr>
        <p:txBody>
          <a:bodyPr anchor="ctr">
            <a:normAutofit/>
          </a:bodyPr>
          <a:lstStyle/>
          <a:p>
            <a:r>
              <a:rPr lang="en-GB" sz="4000" b="1"/>
              <a:t>It’s Definition Time!</a:t>
            </a:r>
          </a:p>
        </p:txBody>
      </p:sp>
      <p:sp>
        <p:nvSpPr>
          <p:cNvPr id="3" name="Content Placeholder 2">
            <a:extLst>
              <a:ext uri="{FF2B5EF4-FFF2-40B4-BE49-F238E27FC236}">
                <a16:creationId xmlns:a16="http://schemas.microsoft.com/office/drawing/2014/main" id="{6AF3C002-B1CE-A86D-4651-A3B3D13E8EB0}"/>
              </a:ext>
            </a:extLst>
          </p:cNvPr>
          <p:cNvSpPr>
            <a:spLocks noGrp="1"/>
          </p:cNvSpPr>
          <p:nvPr>
            <p:ph idx="1"/>
          </p:nvPr>
        </p:nvSpPr>
        <p:spPr>
          <a:xfrm>
            <a:off x="295418" y="1632959"/>
            <a:ext cx="6266961" cy="4398642"/>
          </a:xfrm>
        </p:spPr>
        <p:txBody>
          <a:bodyPr anchor="ctr">
            <a:normAutofit/>
          </a:bodyPr>
          <a:lstStyle/>
          <a:p>
            <a:pPr>
              <a:buFont typeface="Wingdings" panose="05000000000000000000" pitchFamily="2" charset="2"/>
              <a:buChar char="Ø"/>
            </a:pPr>
            <a:r>
              <a:rPr lang="en-GB" sz="2400"/>
              <a:t>Digital ethics refers to a form of applied ethics where organisations and professionals work with the intent to eliminate and mitigate harmful outcomes that result from their work with digital products and services.</a:t>
            </a:r>
          </a:p>
          <a:p>
            <a:pPr>
              <a:buFont typeface="Wingdings" panose="05000000000000000000" pitchFamily="2" charset="2"/>
              <a:buChar char="Ø"/>
            </a:pPr>
            <a:endParaRPr lang="en-GB" sz="2400" b="0" i="0">
              <a:effectLst/>
            </a:endParaRPr>
          </a:p>
          <a:p>
            <a:pPr>
              <a:buFont typeface="Wingdings" panose="05000000000000000000" pitchFamily="2" charset="2"/>
              <a:buChar char="Ø"/>
            </a:pPr>
            <a:r>
              <a:rPr lang="en-GB" sz="2400"/>
              <a:t>For further reading, please feel free to click on the </a:t>
            </a:r>
            <a:r>
              <a:rPr lang="en-GB" sz="2400" err="1"/>
              <a:t>link:https</a:t>
            </a:r>
            <a:r>
              <a:rPr lang="en-GB" sz="2400"/>
              <a:t>://www.bcs.org/articles-opinion-and-research/practical-digital-ethics/</a:t>
            </a:r>
          </a:p>
        </p:txBody>
      </p:sp>
      <p:pic>
        <p:nvPicPr>
          <p:cNvPr id="5" name="Picture 4" descr="Person working with laptop and notepad">
            <a:extLst>
              <a:ext uri="{FF2B5EF4-FFF2-40B4-BE49-F238E27FC236}">
                <a16:creationId xmlns:a16="http://schemas.microsoft.com/office/drawing/2014/main" id="{8584F6A6-79D4-499E-F732-FADB502A2B1C}"/>
              </a:ext>
            </a:extLst>
          </p:cNvPr>
          <p:cNvPicPr>
            <a:picLocks noChangeAspect="1"/>
          </p:cNvPicPr>
          <p:nvPr/>
        </p:nvPicPr>
        <p:blipFill rotWithShape="1">
          <a:blip r:embed="rId3">
            <a:extLst>
              <a:ext uri="{28A0092B-C50C-407E-A947-70E740481C1C}">
                <a14:useLocalDpi xmlns:a14="http://schemas.microsoft.com/office/drawing/2010/main" val="0"/>
              </a:ext>
            </a:extLst>
          </a:blip>
          <a:srcRect l="21566" r="2659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30344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3CB6E-3F8B-D674-F02F-25B220303AD0}"/>
              </a:ext>
            </a:extLst>
          </p:cNvPr>
          <p:cNvSpPr>
            <a:spLocks noGrp="1"/>
          </p:cNvSpPr>
          <p:nvPr>
            <p:ph type="title"/>
          </p:nvPr>
        </p:nvSpPr>
        <p:spPr>
          <a:xfrm>
            <a:off x="635000" y="640823"/>
            <a:ext cx="3418659" cy="5583148"/>
          </a:xfrm>
        </p:spPr>
        <p:txBody>
          <a:bodyPr anchor="ctr">
            <a:normAutofit/>
          </a:bodyPr>
          <a:lstStyle/>
          <a:p>
            <a:r>
              <a:rPr lang="en-GB" sz="5400" b="1"/>
              <a:t>Let's explore the GDPR</a:t>
            </a:r>
            <a:br>
              <a:rPr lang="en-GB" sz="5400" b="1"/>
            </a:br>
            <a:endParaRPr lang="en-GB" sz="5400" b="1"/>
          </a:p>
        </p:txBody>
      </p:sp>
      <p:graphicFrame>
        <p:nvGraphicFramePr>
          <p:cNvPr id="29" name="Content Placeholder 2">
            <a:extLst>
              <a:ext uri="{FF2B5EF4-FFF2-40B4-BE49-F238E27FC236}">
                <a16:creationId xmlns:a16="http://schemas.microsoft.com/office/drawing/2014/main" id="{A470FD68-9F33-05B1-C6B1-47E83906E0D2}"/>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9111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0A5A6-28E0-573B-733B-29BDF1381A98}"/>
              </a:ext>
            </a:extLst>
          </p:cNvPr>
          <p:cNvSpPr>
            <a:spLocks noGrp="1"/>
          </p:cNvSpPr>
          <p:nvPr>
            <p:ph type="ctrTitle"/>
          </p:nvPr>
        </p:nvSpPr>
        <p:spPr>
          <a:xfrm>
            <a:off x="4592368" y="399665"/>
            <a:ext cx="6251110" cy="2230324"/>
          </a:xfrm>
        </p:spPr>
        <p:txBody>
          <a:bodyPr vert="horz" lIns="91440" tIns="45720" rIns="91440" bIns="45720" rtlCol="0" anchor="b">
            <a:normAutofit/>
          </a:bodyPr>
          <a:lstStyle/>
          <a:p>
            <a:pPr algn="l"/>
            <a:r>
              <a:rPr lang="en-US" sz="4400">
                <a:effectLst/>
              </a:rPr>
              <a:t>Key aspects of the GDPR include:</a:t>
            </a:r>
            <a:br>
              <a:rPr lang="en-US" sz="3800">
                <a:effectLst/>
              </a:rPr>
            </a:br>
            <a:endParaRPr lang="en-US" sz="3800"/>
          </a:p>
        </p:txBody>
      </p:sp>
      <p:pic>
        <p:nvPicPr>
          <p:cNvPr id="27" name="Picture 26" descr="Different types of keys">
            <a:extLst>
              <a:ext uri="{FF2B5EF4-FFF2-40B4-BE49-F238E27FC236}">
                <a16:creationId xmlns:a16="http://schemas.microsoft.com/office/drawing/2014/main" id="{E627F89F-8217-614D-B177-FD297DDA451A}"/>
              </a:ext>
            </a:extLst>
          </p:cNvPr>
          <p:cNvPicPr>
            <a:picLocks noChangeAspect="1"/>
          </p:cNvPicPr>
          <p:nvPr/>
        </p:nvPicPr>
        <p:blipFill>
          <a:blip r:embed="rId3"/>
          <a:srcRect l="25638" r="30729"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Subtitle 2">
            <a:extLst>
              <a:ext uri="{FF2B5EF4-FFF2-40B4-BE49-F238E27FC236}">
                <a16:creationId xmlns:a16="http://schemas.microsoft.com/office/drawing/2014/main" id="{6800CD35-59AE-8E87-D580-1DFDDBF9C596}"/>
              </a:ext>
            </a:extLst>
          </p:cNvPr>
          <p:cNvSpPr>
            <a:spLocks noGrp="1"/>
          </p:cNvSpPr>
          <p:nvPr>
            <p:ph type="subTitle" idx="1"/>
          </p:nvPr>
        </p:nvSpPr>
        <p:spPr>
          <a:xfrm>
            <a:off x="4718305" y="2246812"/>
            <a:ext cx="7534655" cy="5532555"/>
          </a:xfrm>
        </p:spPr>
        <p:txBody>
          <a:bodyPr vert="horz" lIns="91440" tIns="45720" rIns="91440" bIns="45720" rtlCol="0">
            <a:normAutofit/>
          </a:bodyPr>
          <a:lstStyle/>
          <a:p>
            <a:pPr indent="-228600" algn="l">
              <a:buFont typeface="Arial" panose="020B0604020202020204" pitchFamily="34" charset="0"/>
              <a:buChar char="•"/>
            </a:pPr>
            <a:endParaRPr lang="en-US" sz="1600">
              <a:effectLst/>
            </a:endParaRPr>
          </a:p>
          <a:p>
            <a:pPr indent="-228600" algn="l">
              <a:buFont typeface="Arial" panose="020B0604020202020204" pitchFamily="34" charset="0"/>
              <a:buChar char="•"/>
            </a:pPr>
            <a:r>
              <a:rPr lang="en-US" sz="1600" b="1">
                <a:effectLst/>
              </a:rPr>
              <a:t>Expanded territorial scope: The GDPR applies to all </a:t>
            </a:r>
            <a:r>
              <a:rPr lang="en-US" sz="1600" b="1"/>
              <a:t>organisations processing personal data of EU residents, regardless of the </a:t>
            </a:r>
            <a:r>
              <a:rPr lang="en-US" sz="1600" b="1" err="1"/>
              <a:t>organisation's</a:t>
            </a:r>
            <a:r>
              <a:rPr lang="en-US" sz="1600" b="1">
                <a:effectLst/>
              </a:rPr>
              <a:t> location.</a:t>
            </a:r>
          </a:p>
          <a:p>
            <a:pPr indent="-228600" algn="l">
              <a:buFont typeface="Arial" panose="020B0604020202020204" pitchFamily="34" charset="0"/>
              <a:buChar char="•"/>
            </a:pPr>
            <a:r>
              <a:rPr lang="en-US" sz="1600" b="1">
                <a:effectLst/>
              </a:rPr>
              <a:t>Increased penalties: Organisations found in breach of the GDPR can face fines of up to €20 million or 4% of their annual global turnover, whichever is higher.</a:t>
            </a:r>
          </a:p>
          <a:p>
            <a:pPr indent="-228600" algn="l">
              <a:buFont typeface="Arial" panose="020B0604020202020204" pitchFamily="34" charset="0"/>
              <a:buChar char="•"/>
            </a:pPr>
            <a:r>
              <a:rPr lang="en-US" sz="1600" b="1">
                <a:effectLst/>
              </a:rPr>
              <a:t>Consent requirements: Organisations must obtain clear, freely given, and informed consent from individuals before processing their personal data.</a:t>
            </a:r>
          </a:p>
          <a:p>
            <a:pPr indent="-228600" algn="l">
              <a:buFont typeface="Arial" panose="020B0604020202020204" pitchFamily="34" charset="0"/>
              <a:buChar char="•"/>
            </a:pPr>
            <a:r>
              <a:rPr lang="en-US" sz="1600" b="1">
                <a:effectLst/>
              </a:rPr>
              <a:t>Data subject rights: Individuals have the right to access, rectify, erase, restrict processing, and port their personal data, as well as the right to object to processing in certain circumstances.</a:t>
            </a:r>
          </a:p>
          <a:p>
            <a:pPr indent="-228600" algn="l">
              <a:buFont typeface="Arial" panose="020B0604020202020204" pitchFamily="34" charset="0"/>
              <a:buChar char="•"/>
            </a:pPr>
            <a:r>
              <a:rPr lang="en-US" sz="1600" b="1">
                <a:effectLst/>
              </a:rPr>
              <a:t>Data protection by design and default: Organizations must implement appropriate technical and organisational measures to ensure data protection from the outset of any project.</a:t>
            </a:r>
          </a:p>
          <a:p>
            <a:pPr indent="-228600" algn="l">
              <a:buFont typeface="Arial" panose="020B0604020202020204" pitchFamily="34" charset="0"/>
              <a:buChar char="•"/>
            </a:pPr>
            <a:r>
              <a:rPr lang="en-US" sz="1600" b="1">
                <a:effectLst/>
              </a:rPr>
              <a:t>Data breach notification: Organisations must notify the relevant supervisory authority within 72 hours of becoming aware of a personal data breach.</a:t>
            </a:r>
          </a:p>
          <a:p>
            <a:pPr indent="-228600" algn="l">
              <a:buFont typeface="Arial" panose="020B0604020202020204" pitchFamily="34" charset="0"/>
              <a:buChar char="•"/>
            </a:pPr>
            <a:endParaRPr lang="en-US" sz="1200"/>
          </a:p>
        </p:txBody>
      </p:sp>
    </p:spTree>
    <p:extLst>
      <p:ext uri="{BB962C8B-B14F-4D97-AF65-F5344CB8AC3E}">
        <p14:creationId xmlns:p14="http://schemas.microsoft.com/office/powerpoint/2010/main" val="2105566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2972-5649-618D-93AF-503E0D0D5B27}"/>
              </a:ext>
            </a:extLst>
          </p:cNvPr>
          <p:cNvSpPr>
            <a:spLocks noGrp="1"/>
          </p:cNvSpPr>
          <p:nvPr>
            <p:ph type="title"/>
          </p:nvPr>
        </p:nvSpPr>
        <p:spPr>
          <a:xfrm>
            <a:off x="621792" y="1161288"/>
            <a:ext cx="3602736" cy="4526280"/>
          </a:xfrm>
        </p:spPr>
        <p:txBody>
          <a:bodyPr>
            <a:normAutofit/>
          </a:bodyPr>
          <a:lstStyle/>
          <a:p>
            <a:r>
              <a:rPr lang="en-GB"/>
              <a:t>The Right to Protection</a:t>
            </a:r>
          </a:p>
        </p:txBody>
      </p:sp>
      <p:graphicFrame>
        <p:nvGraphicFramePr>
          <p:cNvPr id="16" name="Content Placeholder 2">
            <a:extLst>
              <a:ext uri="{FF2B5EF4-FFF2-40B4-BE49-F238E27FC236}">
                <a16:creationId xmlns:a16="http://schemas.microsoft.com/office/drawing/2014/main" id="{19739D6A-D43D-0DB1-C890-AE837126BE8D}"/>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7780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6D00-3D37-3018-690B-27093FEE9DB5}"/>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Its important to uphold these rights when handling data</a:t>
            </a:r>
          </a:p>
        </p:txBody>
      </p:sp>
    </p:spTree>
    <p:extLst>
      <p:ext uri="{BB962C8B-B14F-4D97-AF65-F5344CB8AC3E}">
        <p14:creationId xmlns:p14="http://schemas.microsoft.com/office/powerpoint/2010/main" val="349400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AEB5740F-27DD-E161-9509-AACE6D6311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920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E31C2F-2EBF-9DCC-AE94-178F8C307A4C}"/>
              </a:ext>
            </a:extLst>
          </p:cNvPr>
          <p:cNvPicPr>
            <a:picLocks noChangeAspect="1"/>
          </p:cNvPicPr>
          <p:nvPr/>
        </p:nvPicPr>
        <p:blipFill>
          <a:blip r:embed="rId3"/>
          <a:stretch>
            <a:fillRect/>
          </a:stretch>
        </p:blipFill>
        <p:spPr>
          <a:xfrm>
            <a:off x="0" y="1393372"/>
            <a:ext cx="8700232" cy="4785360"/>
          </a:xfrm>
          <a:prstGeom prst="rect">
            <a:avLst/>
          </a:prstGeom>
        </p:spPr>
      </p:pic>
      <p:sp>
        <p:nvSpPr>
          <p:cNvPr id="6" name="TextBox 5">
            <a:extLst>
              <a:ext uri="{FF2B5EF4-FFF2-40B4-BE49-F238E27FC236}">
                <a16:creationId xmlns:a16="http://schemas.microsoft.com/office/drawing/2014/main" id="{4DDD865F-B79C-71E0-2B1E-E1139DB377AF}"/>
              </a:ext>
            </a:extLst>
          </p:cNvPr>
          <p:cNvSpPr txBox="1"/>
          <p:nvPr/>
        </p:nvSpPr>
        <p:spPr>
          <a:xfrm>
            <a:off x="200297" y="17418"/>
            <a:ext cx="7559040" cy="923330"/>
          </a:xfrm>
          <a:prstGeom prst="rect">
            <a:avLst/>
          </a:prstGeom>
          <a:noFill/>
        </p:spPr>
        <p:txBody>
          <a:bodyPr wrap="square" rtlCol="0">
            <a:spAutoFit/>
          </a:bodyPr>
          <a:lstStyle/>
          <a:p>
            <a:endParaRPr lang="en-US"/>
          </a:p>
          <a:p>
            <a:r>
              <a:rPr lang="en-US" sz="3600"/>
              <a:t>Large Language Models (LLMs)</a:t>
            </a:r>
          </a:p>
        </p:txBody>
      </p:sp>
      <p:sp>
        <p:nvSpPr>
          <p:cNvPr id="7" name="TextBox 6">
            <a:extLst>
              <a:ext uri="{FF2B5EF4-FFF2-40B4-BE49-F238E27FC236}">
                <a16:creationId xmlns:a16="http://schemas.microsoft.com/office/drawing/2014/main" id="{000397F6-F6FE-098C-1990-1B61CED7AD1A}"/>
              </a:ext>
            </a:extLst>
          </p:cNvPr>
          <p:cNvSpPr txBox="1"/>
          <p:nvPr/>
        </p:nvSpPr>
        <p:spPr>
          <a:xfrm>
            <a:off x="8874035" y="1536174"/>
            <a:ext cx="3317965" cy="3785652"/>
          </a:xfrm>
          <a:prstGeom prst="rect">
            <a:avLst/>
          </a:prstGeom>
          <a:noFill/>
        </p:spPr>
        <p:txBody>
          <a:bodyPr wrap="square" rtlCol="0">
            <a:spAutoFit/>
          </a:bodyPr>
          <a:lstStyle/>
          <a:p>
            <a:r>
              <a:rPr lang="en-US" sz="2000"/>
              <a:t>1 — Available Large Language Models </a:t>
            </a:r>
          </a:p>
          <a:p>
            <a:endParaRPr lang="en-US" sz="2000"/>
          </a:p>
          <a:p>
            <a:r>
              <a:rPr lang="en-US" sz="2000"/>
              <a:t>2 — General Use-Cases</a:t>
            </a:r>
          </a:p>
          <a:p>
            <a:endParaRPr lang="en-US" sz="2000"/>
          </a:p>
          <a:p>
            <a:r>
              <a:rPr lang="en-US" sz="2000"/>
              <a:t>3 — Specific Implementations</a:t>
            </a:r>
          </a:p>
          <a:p>
            <a:endParaRPr lang="en-US" sz="2000"/>
          </a:p>
          <a:p>
            <a:r>
              <a:rPr lang="en-US" sz="2000"/>
              <a:t>4 — Models</a:t>
            </a:r>
          </a:p>
          <a:p>
            <a:endParaRPr lang="en-US" sz="2000"/>
          </a:p>
          <a:p>
            <a:r>
              <a:rPr lang="en-US" sz="2000"/>
              <a:t>5 — Foundation Tooling</a:t>
            </a:r>
          </a:p>
          <a:p>
            <a:endParaRPr lang="en-US" sz="2000"/>
          </a:p>
          <a:p>
            <a:r>
              <a:rPr lang="en-US" sz="2000"/>
              <a:t>6 — End User UIs</a:t>
            </a:r>
          </a:p>
        </p:txBody>
      </p:sp>
    </p:spTree>
    <p:extLst>
      <p:ext uri="{BB962C8B-B14F-4D97-AF65-F5344CB8AC3E}">
        <p14:creationId xmlns:p14="http://schemas.microsoft.com/office/powerpoint/2010/main" val="2352371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766D9-240C-756E-3AC6-A08812E1B452}"/>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2050C660-388B-8DE8-CB36-4A08EE5B364C}"/>
              </a:ext>
            </a:extLst>
          </p:cNvPr>
          <p:cNvSpPr txBox="1"/>
          <p:nvPr/>
        </p:nvSpPr>
        <p:spPr>
          <a:xfrm>
            <a:off x="1470847" y="-1062158"/>
            <a:ext cx="10350252" cy="1783080"/>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200">
              <a:latin typeface="+mj-lt"/>
              <a:ea typeface="+mj-ea"/>
              <a:cs typeface="+mj-cs"/>
            </a:endParaRPr>
          </a:p>
          <a:p>
            <a:pPr>
              <a:lnSpc>
                <a:spcPct val="90000"/>
              </a:lnSpc>
              <a:spcBef>
                <a:spcPct val="0"/>
              </a:spcBef>
              <a:spcAft>
                <a:spcPts val="600"/>
              </a:spcAft>
            </a:pPr>
            <a:r>
              <a:rPr lang="en-US" sz="4200">
                <a:latin typeface="+mj-lt"/>
                <a:ea typeface="+mj-ea"/>
                <a:cs typeface="+mj-cs"/>
              </a:rPr>
              <a:t>LLMs for Strategic Business Advancements</a:t>
            </a:r>
          </a:p>
        </p:txBody>
      </p:sp>
      <p:pic>
        <p:nvPicPr>
          <p:cNvPr id="4" name="Picture 3">
            <a:extLst>
              <a:ext uri="{FF2B5EF4-FFF2-40B4-BE49-F238E27FC236}">
                <a16:creationId xmlns:a16="http://schemas.microsoft.com/office/drawing/2014/main" id="{6B2FABB1-7DED-F83A-7F1D-6DD4CD6E8507}"/>
              </a:ext>
            </a:extLst>
          </p:cNvPr>
          <p:cNvPicPr>
            <a:picLocks noChangeAspect="1"/>
          </p:cNvPicPr>
          <p:nvPr/>
        </p:nvPicPr>
        <p:blipFill>
          <a:blip r:embed="rId3"/>
          <a:stretch>
            <a:fillRect/>
          </a:stretch>
        </p:blipFill>
        <p:spPr>
          <a:xfrm>
            <a:off x="0" y="778760"/>
            <a:ext cx="12016567" cy="6021401"/>
          </a:xfrm>
          <a:prstGeom prst="rect">
            <a:avLst/>
          </a:prstGeom>
        </p:spPr>
      </p:pic>
    </p:spTree>
    <p:extLst>
      <p:ext uri="{BB962C8B-B14F-4D97-AF65-F5344CB8AC3E}">
        <p14:creationId xmlns:p14="http://schemas.microsoft.com/office/powerpoint/2010/main" val="796897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a:xfrm>
            <a:off x="638882" y="2160597"/>
            <a:ext cx="3571810" cy="2052112"/>
          </a:xfrm>
        </p:spPr>
        <p:txBody>
          <a:bodyPr>
            <a:normAutofit fontScale="90000"/>
          </a:bodyPr>
          <a:lstStyle/>
          <a:p>
            <a:pPr algn="l"/>
            <a:r>
              <a:rPr lang="en-GB" sz="6600"/>
              <a:t>What is ChatGPT?</a:t>
            </a:r>
          </a:p>
        </p:txBody>
      </p:sp>
      <p:pic>
        <p:nvPicPr>
          <p:cNvPr id="6" name="Picture 5">
            <a:extLst>
              <a:ext uri="{FF2B5EF4-FFF2-40B4-BE49-F238E27FC236}">
                <a16:creationId xmlns:a16="http://schemas.microsoft.com/office/drawing/2014/main" id="{E2B03F21-6D75-9141-F3CB-4651F56B90BE}"/>
              </a:ext>
            </a:extLst>
          </p:cNvPr>
          <p:cNvPicPr>
            <a:picLocks noChangeAspect="1"/>
          </p:cNvPicPr>
          <p:nvPr/>
        </p:nvPicPr>
        <p:blipFill>
          <a:blip r:embed="rId3"/>
          <a:stretch>
            <a:fillRect/>
          </a:stretch>
        </p:blipFill>
        <p:spPr>
          <a:xfrm>
            <a:off x="6008060" y="1412381"/>
            <a:ext cx="5997379" cy="4033237"/>
          </a:xfrm>
          <a:prstGeom prst="rect">
            <a:avLst/>
          </a:prstGeom>
        </p:spPr>
      </p:pic>
    </p:spTree>
    <p:extLst>
      <p:ext uri="{BB962C8B-B14F-4D97-AF65-F5344CB8AC3E}">
        <p14:creationId xmlns:p14="http://schemas.microsoft.com/office/powerpoint/2010/main" val="2306477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6E083CFC-8F0B-AB0C-3FF6-CF1A5DD7F836}"/>
              </a:ext>
            </a:extLst>
          </p:cNvPr>
          <p:cNvPicPr>
            <a:picLocks noChangeAspect="1"/>
          </p:cNvPicPr>
          <p:nvPr/>
        </p:nvPicPr>
        <p:blipFill rotWithShape="1">
          <a:blip r:embed="rId3"/>
          <a:srcRect l="9616" t="9091" r="25747"/>
          <a:stretch>
            <a:fillRect/>
          </a:stretch>
        </p:blipFill>
        <p:spPr>
          <a:xfrm>
            <a:off x="5102086" y="10"/>
            <a:ext cx="7089913" cy="6857990"/>
          </a:xfrm>
          <a:prstGeom prst="rect">
            <a:avLst/>
          </a:prstGeom>
        </p:spPr>
      </p:pic>
      <p:sp>
        <p:nvSpPr>
          <p:cNvPr id="2" name="Title 1">
            <a:extLst>
              <a:ext uri="{FF2B5EF4-FFF2-40B4-BE49-F238E27FC236}">
                <a16:creationId xmlns:a16="http://schemas.microsoft.com/office/drawing/2014/main" id="{1A1A19C1-66E8-1B05-EC97-60B5574603A0}"/>
              </a:ext>
            </a:extLst>
          </p:cNvPr>
          <p:cNvSpPr>
            <a:spLocks noGrp="1"/>
          </p:cNvSpPr>
          <p:nvPr>
            <p:ph type="title"/>
          </p:nvPr>
        </p:nvSpPr>
        <p:spPr>
          <a:xfrm>
            <a:off x="412859" y="2143081"/>
            <a:ext cx="4331420" cy="2072369"/>
          </a:xfrm>
        </p:spPr>
        <p:txBody>
          <a:bodyPr vert="horz" lIns="91440" tIns="45720" rIns="91440" bIns="45720" rtlCol="0" anchor="b">
            <a:normAutofit/>
          </a:bodyPr>
          <a:lstStyle/>
          <a:p>
            <a:r>
              <a:rPr lang="en-US" sz="4800"/>
              <a:t>What are the pros of ChatGPT?</a:t>
            </a:r>
          </a:p>
        </p:txBody>
      </p:sp>
    </p:spTree>
    <p:extLst>
      <p:ext uri="{BB962C8B-B14F-4D97-AF65-F5344CB8AC3E}">
        <p14:creationId xmlns:p14="http://schemas.microsoft.com/office/powerpoint/2010/main" val="69215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Shape&#10;&#10;Description automatically generated with medium confidence">
            <a:extLst>
              <a:ext uri="{FF2B5EF4-FFF2-40B4-BE49-F238E27FC236}">
                <a16:creationId xmlns:a16="http://schemas.microsoft.com/office/drawing/2014/main" id="{BB3E8226-1FF4-B28D-8C11-51B43C0303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4A3947A-EB3F-4C4E-35E2-30F6A00FD1AD}"/>
              </a:ext>
            </a:extLst>
          </p:cNvPr>
          <p:cNvSpPr txBox="1"/>
          <p:nvPr/>
        </p:nvSpPr>
        <p:spPr>
          <a:xfrm rot="20127597">
            <a:off x="3810000" y="1803399"/>
            <a:ext cx="19812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FREE to use!</a:t>
            </a:r>
          </a:p>
        </p:txBody>
      </p:sp>
      <p:sp>
        <p:nvSpPr>
          <p:cNvPr id="7" name="TextBox 6">
            <a:extLst>
              <a:ext uri="{FF2B5EF4-FFF2-40B4-BE49-F238E27FC236}">
                <a16:creationId xmlns:a16="http://schemas.microsoft.com/office/drawing/2014/main" id="{1C246590-4A61-7D1A-80A8-B43056C70C57}"/>
              </a:ext>
            </a:extLst>
          </p:cNvPr>
          <p:cNvSpPr txBox="1"/>
          <p:nvPr/>
        </p:nvSpPr>
        <p:spPr>
          <a:xfrm rot="718893">
            <a:off x="6990595" y="2130546"/>
            <a:ext cx="3579121"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Provides specific responses</a:t>
            </a:r>
          </a:p>
        </p:txBody>
      </p:sp>
      <p:sp>
        <p:nvSpPr>
          <p:cNvPr id="8" name="TextBox 7">
            <a:extLst>
              <a:ext uri="{FF2B5EF4-FFF2-40B4-BE49-F238E27FC236}">
                <a16:creationId xmlns:a16="http://schemas.microsoft.com/office/drawing/2014/main" id="{39526483-3110-4725-C834-3EF2D785B7C2}"/>
              </a:ext>
            </a:extLst>
          </p:cNvPr>
          <p:cNvSpPr txBox="1"/>
          <p:nvPr/>
        </p:nvSpPr>
        <p:spPr>
          <a:xfrm rot="19968927">
            <a:off x="1405280" y="4946800"/>
            <a:ext cx="3595856"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Helps with problem-solving</a:t>
            </a:r>
          </a:p>
        </p:txBody>
      </p:sp>
      <p:sp>
        <p:nvSpPr>
          <p:cNvPr id="9" name="TextBox 8">
            <a:extLst>
              <a:ext uri="{FF2B5EF4-FFF2-40B4-BE49-F238E27FC236}">
                <a16:creationId xmlns:a16="http://schemas.microsoft.com/office/drawing/2014/main" id="{023B112C-4F67-7481-FB93-99F567518F86}"/>
              </a:ext>
            </a:extLst>
          </p:cNvPr>
          <p:cNvSpPr txBox="1"/>
          <p:nvPr/>
        </p:nvSpPr>
        <p:spPr>
          <a:xfrm rot="19391585">
            <a:off x="7670800" y="3920067"/>
            <a:ext cx="145745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It is quick!</a:t>
            </a:r>
          </a:p>
        </p:txBody>
      </p:sp>
      <p:sp>
        <p:nvSpPr>
          <p:cNvPr id="10" name="TextBox 9">
            <a:extLst>
              <a:ext uri="{FF2B5EF4-FFF2-40B4-BE49-F238E27FC236}">
                <a16:creationId xmlns:a16="http://schemas.microsoft.com/office/drawing/2014/main" id="{2E3D5F8B-1E7B-A874-E731-601E49E760BD}"/>
              </a:ext>
            </a:extLst>
          </p:cNvPr>
          <p:cNvSpPr txBox="1"/>
          <p:nvPr/>
        </p:nvSpPr>
        <p:spPr>
          <a:xfrm rot="983997">
            <a:off x="1576538" y="3335776"/>
            <a:ext cx="501336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Can generate long, and short form text</a:t>
            </a:r>
          </a:p>
        </p:txBody>
      </p:sp>
      <p:sp>
        <p:nvSpPr>
          <p:cNvPr id="11" name="TextBox 10">
            <a:extLst>
              <a:ext uri="{FF2B5EF4-FFF2-40B4-BE49-F238E27FC236}">
                <a16:creationId xmlns:a16="http://schemas.microsoft.com/office/drawing/2014/main" id="{218A1C5D-3435-4A32-838E-023D6E5B6E5E}"/>
              </a:ext>
            </a:extLst>
          </p:cNvPr>
          <p:cNvSpPr txBox="1"/>
          <p:nvPr/>
        </p:nvSpPr>
        <p:spPr>
          <a:xfrm>
            <a:off x="7941733" y="5528733"/>
            <a:ext cx="275184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And so much more…</a:t>
            </a:r>
          </a:p>
        </p:txBody>
      </p:sp>
      <p:sp>
        <p:nvSpPr>
          <p:cNvPr id="12" name="TextBox 11">
            <a:extLst>
              <a:ext uri="{FF2B5EF4-FFF2-40B4-BE49-F238E27FC236}">
                <a16:creationId xmlns:a16="http://schemas.microsoft.com/office/drawing/2014/main" id="{FDD7ADCC-3BC5-3091-C52D-A59969579D56}"/>
              </a:ext>
            </a:extLst>
          </p:cNvPr>
          <p:cNvSpPr txBox="1"/>
          <p:nvPr/>
        </p:nvSpPr>
        <p:spPr>
          <a:xfrm>
            <a:off x="5797592" y="2978214"/>
            <a:ext cx="272446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Can code and debug</a:t>
            </a:r>
          </a:p>
        </p:txBody>
      </p:sp>
    </p:spTree>
    <p:extLst>
      <p:ext uri="{BB962C8B-B14F-4D97-AF65-F5344CB8AC3E}">
        <p14:creationId xmlns:p14="http://schemas.microsoft.com/office/powerpoint/2010/main" val="304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p:txBody>
          <a:bodyPr/>
          <a:lstStyle/>
          <a:p>
            <a:endParaRPr lang="en-GB"/>
          </a:p>
        </p:txBody>
      </p:sp>
      <p:pic>
        <p:nvPicPr>
          <p:cNvPr id="5" name="Picture 4" descr="Graphical user interface, application&#10;&#10;Description automatically generated">
            <a:extLst>
              <a:ext uri="{FF2B5EF4-FFF2-40B4-BE49-F238E27FC236}">
                <a16:creationId xmlns:a16="http://schemas.microsoft.com/office/drawing/2014/main" id="{D68E2266-2BC6-6157-9E75-4BFF9F4EC9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descr="Man wearing white shirt and yellow sweater">
            <a:extLst>
              <a:ext uri="{FF2B5EF4-FFF2-40B4-BE49-F238E27FC236}">
                <a16:creationId xmlns:a16="http://schemas.microsoft.com/office/drawing/2014/main" id="{2A7A58ED-12B0-C5FD-4687-B8D0CF078421}"/>
              </a:ext>
            </a:extLst>
          </p:cNvPr>
          <p:cNvPicPr>
            <a:picLocks noChangeAspect="1"/>
          </p:cNvPicPr>
          <p:nvPr/>
        </p:nvPicPr>
        <p:blipFill>
          <a:blip r:embed="rId4">
            <a:extLst>
              <a:ext uri="{28A0092B-C50C-407E-A947-70E740481C1C}">
                <a14:useLocalDpi xmlns:a14="http://schemas.microsoft.com/office/drawing/2010/main" val="0"/>
              </a:ext>
            </a:extLst>
          </a:blip>
          <a:srcRect l="21234" t="11486" r="21300"/>
          <a:stretch>
            <a:fillRect/>
          </a:stretch>
        </p:blipFill>
        <p:spPr>
          <a:xfrm>
            <a:off x="418641" y="2273834"/>
            <a:ext cx="4076241" cy="4190314"/>
          </a:xfrm>
          <a:prstGeom prst="rect">
            <a:avLst/>
          </a:prstGeom>
        </p:spPr>
      </p:pic>
    </p:spTree>
    <p:extLst>
      <p:ext uri="{BB962C8B-B14F-4D97-AF65-F5344CB8AC3E}">
        <p14:creationId xmlns:p14="http://schemas.microsoft.com/office/powerpoint/2010/main" val="1989506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87A0CC43-600E-28D9-F4D7-6A328C7A8D03}"/>
              </a:ext>
            </a:extLst>
          </p:cNvPr>
          <p:cNvPicPr>
            <a:picLocks noChangeAspect="1"/>
          </p:cNvPicPr>
          <p:nvPr/>
        </p:nvPicPr>
        <p:blipFill>
          <a:blip r:embed="rId3">
            <a:extLst>
              <a:ext uri="{28A0092B-C50C-407E-A947-70E740481C1C}">
                <a14:useLocalDpi xmlns:a14="http://schemas.microsoft.com/office/drawing/2010/main" val="0"/>
              </a:ext>
            </a:extLst>
          </a:blip>
          <a:srcRect l="51478" t="9091" r="4191"/>
          <a:stretch>
            <a:fillRect/>
          </a:stretch>
        </p:blipFill>
        <p:spPr>
          <a:xfrm>
            <a:off x="5563518" y="10"/>
            <a:ext cx="6628482" cy="6857990"/>
          </a:xfrm>
          <a:prstGeom prst="rect">
            <a:avLst/>
          </a:prstGeom>
        </p:spPr>
      </p:pic>
      <p:sp>
        <p:nvSpPr>
          <p:cNvPr id="2" name="Title 1">
            <a:extLst>
              <a:ext uri="{FF2B5EF4-FFF2-40B4-BE49-F238E27FC236}">
                <a16:creationId xmlns:a16="http://schemas.microsoft.com/office/drawing/2014/main" id="{D317E941-A541-E5FC-ADB1-56E884C12AE1}"/>
              </a:ext>
            </a:extLst>
          </p:cNvPr>
          <p:cNvSpPr>
            <a:spLocks noGrp="1"/>
          </p:cNvSpPr>
          <p:nvPr>
            <p:ph type="ctrTitle"/>
          </p:nvPr>
        </p:nvSpPr>
        <p:spPr>
          <a:xfrm>
            <a:off x="150856" y="1018714"/>
            <a:ext cx="5261807" cy="757914"/>
          </a:xfrm>
        </p:spPr>
        <p:txBody>
          <a:bodyPr anchor="b">
            <a:normAutofit/>
          </a:bodyPr>
          <a:lstStyle/>
          <a:p>
            <a:pPr algn="l"/>
            <a:r>
              <a:rPr lang="en-GB" sz="4800"/>
              <a:t>AI Hallucinations</a:t>
            </a:r>
          </a:p>
        </p:txBody>
      </p:sp>
      <p:sp>
        <p:nvSpPr>
          <p:cNvPr id="3" name="Subtitle 2">
            <a:extLst>
              <a:ext uri="{FF2B5EF4-FFF2-40B4-BE49-F238E27FC236}">
                <a16:creationId xmlns:a16="http://schemas.microsoft.com/office/drawing/2014/main" id="{9515B711-57ED-4650-EEDF-D2C9D3C625C7}"/>
              </a:ext>
            </a:extLst>
          </p:cNvPr>
          <p:cNvSpPr>
            <a:spLocks noGrp="1"/>
          </p:cNvSpPr>
          <p:nvPr>
            <p:ph type="subTitle" idx="1"/>
          </p:nvPr>
        </p:nvSpPr>
        <p:spPr>
          <a:xfrm>
            <a:off x="150856" y="2026374"/>
            <a:ext cx="5504179" cy="569411"/>
          </a:xfrm>
        </p:spPr>
        <p:txBody>
          <a:bodyPr>
            <a:normAutofit/>
          </a:bodyPr>
          <a:lstStyle/>
          <a:p>
            <a:pPr algn="l"/>
            <a:r>
              <a:rPr lang="en-GB" sz="2800"/>
              <a:t>Tell me, what is Hallucination?</a:t>
            </a:r>
          </a:p>
        </p:txBody>
      </p:sp>
      <p:sp>
        <p:nvSpPr>
          <p:cNvPr id="6" name="TextBox 5">
            <a:extLst>
              <a:ext uri="{FF2B5EF4-FFF2-40B4-BE49-F238E27FC236}">
                <a16:creationId xmlns:a16="http://schemas.microsoft.com/office/drawing/2014/main" id="{5DBB6D3C-2C8E-8955-CD61-6AA38151CF39}"/>
              </a:ext>
            </a:extLst>
          </p:cNvPr>
          <p:cNvSpPr txBox="1"/>
          <p:nvPr/>
        </p:nvSpPr>
        <p:spPr>
          <a:xfrm>
            <a:off x="150856" y="3249564"/>
            <a:ext cx="5504179" cy="1477328"/>
          </a:xfrm>
          <a:prstGeom prst="rect">
            <a:avLst/>
          </a:prstGeom>
          <a:noFill/>
        </p:spPr>
        <p:txBody>
          <a:bodyPr wrap="square" rtlCol="0">
            <a:spAutoFit/>
          </a:bodyPr>
          <a:lstStyle/>
          <a:p>
            <a:r>
              <a:rPr lang="en-GB"/>
              <a:t>“A hallucination occurs in AI when the AI model generates output that deviates from what would be considered normal or expected based on the training data it has seen.”</a:t>
            </a:r>
          </a:p>
          <a:p>
            <a:endParaRPr lang="en-US"/>
          </a:p>
        </p:txBody>
      </p:sp>
    </p:spTree>
    <p:extLst>
      <p:ext uri="{BB962C8B-B14F-4D97-AF65-F5344CB8AC3E}">
        <p14:creationId xmlns:p14="http://schemas.microsoft.com/office/powerpoint/2010/main" val="56677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68B4-DB82-0B7C-79F4-05CF4C7351FD}"/>
              </a:ext>
            </a:extLst>
          </p:cNvPr>
          <p:cNvSpPr>
            <a:spLocks noGrp="1"/>
          </p:cNvSpPr>
          <p:nvPr>
            <p:ph type="title"/>
          </p:nvPr>
        </p:nvSpPr>
        <p:spPr>
          <a:xfrm>
            <a:off x="285779" y="1232575"/>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What Are Your Thoughts?</a:t>
            </a:r>
          </a:p>
        </p:txBody>
      </p:sp>
      <p:pic>
        <p:nvPicPr>
          <p:cNvPr id="4" name="Online Media 3" title="What is Chat GPT? KSAT Explains how it works and its ethical dilemmas">
            <a:hlinkClick r:id="" action="ppaction://media"/>
            <a:extLst>
              <a:ext uri="{FF2B5EF4-FFF2-40B4-BE49-F238E27FC236}">
                <a16:creationId xmlns:a16="http://schemas.microsoft.com/office/drawing/2014/main" id="{9F697660-D66B-BA27-2EF5-AD1D27BAD3B3}"/>
              </a:ext>
            </a:extLst>
          </p:cNvPr>
          <p:cNvPicPr>
            <a:picLocks noGrp="1" noRot="1" noChangeAspect="1"/>
          </p:cNvPicPr>
          <p:nvPr>
            <p:ph idx="1"/>
            <a:videoFile r:link="rId1"/>
          </p:nvPr>
        </p:nvPicPr>
        <p:blipFill>
          <a:blip r:embed="rId4"/>
          <a:stretch>
            <a:fillRect/>
          </a:stretch>
        </p:blipFill>
        <p:spPr>
          <a:xfrm>
            <a:off x="4072020" y="1169340"/>
            <a:ext cx="7998795" cy="4519319"/>
          </a:xfrm>
          <a:prstGeom prst="rect">
            <a:avLst/>
          </a:prstGeom>
        </p:spPr>
      </p:pic>
    </p:spTree>
    <p:extLst>
      <p:ext uri="{BB962C8B-B14F-4D97-AF65-F5344CB8AC3E}">
        <p14:creationId xmlns:p14="http://schemas.microsoft.com/office/powerpoint/2010/main" val="407123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D1A8-EACF-C708-9570-6142ED07C32A}"/>
              </a:ext>
            </a:extLst>
          </p:cNvPr>
          <p:cNvSpPr>
            <a:spLocks noGrp="1"/>
          </p:cNvSpPr>
          <p:nvPr>
            <p:ph type="title"/>
          </p:nvPr>
        </p:nvSpPr>
        <p:spPr>
          <a:xfrm>
            <a:off x="987287" y="0"/>
            <a:ext cx="10515600" cy="1325563"/>
          </a:xfrm>
        </p:spPr>
        <p:txBody>
          <a:bodyPr/>
          <a:lstStyle/>
          <a:p>
            <a:pPr algn="ctr"/>
            <a:r>
              <a:rPr lang="en-GB"/>
              <a:t>What are the Impacts to the Environment</a:t>
            </a:r>
          </a:p>
        </p:txBody>
      </p:sp>
      <p:pic>
        <p:nvPicPr>
          <p:cNvPr id="6" name="Online Media 5" title="How AI uses our drinking water  - BBC World Service">
            <a:hlinkClick r:id="" action="ppaction://media"/>
            <a:extLst>
              <a:ext uri="{FF2B5EF4-FFF2-40B4-BE49-F238E27FC236}">
                <a16:creationId xmlns:a16="http://schemas.microsoft.com/office/drawing/2014/main" id="{F94E5CD1-42F2-5CA6-C239-26352EEDA602}"/>
              </a:ext>
            </a:extLst>
          </p:cNvPr>
          <p:cNvPicPr>
            <a:picLocks noGrp="1" noRot="1" noChangeAspect="1"/>
          </p:cNvPicPr>
          <p:nvPr>
            <p:ph idx="1"/>
            <a:videoFile r:link="rId1"/>
          </p:nvPr>
        </p:nvPicPr>
        <p:blipFill>
          <a:blip r:embed="rId3"/>
          <a:stretch>
            <a:fillRect/>
          </a:stretch>
        </p:blipFill>
        <p:spPr>
          <a:xfrm>
            <a:off x="1414704" y="1216025"/>
            <a:ext cx="9362592" cy="5290222"/>
          </a:xfrm>
          <a:prstGeom prst="rect">
            <a:avLst/>
          </a:prstGeom>
        </p:spPr>
      </p:pic>
    </p:spTree>
    <p:extLst>
      <p:ext uri="{BB962C8B-B14F-4D97-AF65-F5344CB8AC3E}">
        <p14:creationId xmlns:p14="http://schemas.microsoft.com/office/powerpoint/2010/main" val="2317634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FA4565-3832-E710-597B-55672FDD755F}"/>
              </a:ext>
            </a:extLst>
          </p:cNvPr>
          <p:cNvSpPr txBox="1"/>
          <p:nvPr/>
        </p:nvSpPr>
        <p:spPr>
          <a:xfrm>
            <a:off x="6590662" y="1669774"/>
            <a:ext cx="4805996" cy="3895173"/>
          </a:xfrm>
          <a:prstGeom prst="rect">
            <a:avLst/>
          </a:prstGeom>
        </p:spPr>
        <p:txBody>
          <a:bodyPr vert="horz" lIns="91440" tIns="45720" rIns="91440" bIns="45720" rtlCol="0" anchor="t">
            <a:normAutofit/>
          </a:bodyPr>
          <a:lstStyle/>
          <a:p>
            <a:pPr algn="ctr">
              <a:lnSpc>
                <a:spcPct val="90000"/>
              </a:lnSpc>
              <a:spcBef>
                <a:spcPct val="0"/>
              </a:spcBef>
              <a:spcAft>
                <a:spcPts val="600"/>
              </a:spcAft>
            </a:pPr>
            <a:endParaRPr lang="en-US" sz="4400" kern="1200">
              <a:solidFill>
                <a:schemeClr val="tx2"/>
              </a:solidFill>
              <a:latin typeface="+mj-lt"/>
              <a:ea typeface="+mj-ea"/>
              <a:cs typeface="+mj-cs"/>
            </a:endParaRPr>
          </a:p>
          <a:p>
            <a:pPr algn="ctr">
              <a:lnSpc>
                <a:spcPct val="90000"/>
              </a:lnSpc>
              <a:spcBef>
                <a:spcPct val="0"/>
              </a:spcBef>
              <a:spcAft>
                <a:spcPts val="600"/>
              </a:spcAft>
            </a:pPr>
            <a:r>
              <a:rPr lang="en-US" sz="4400" kern="1200">
                <a:solidFill>
                  <a:schemeClr val="tx2"/>
                </a:solidFill>
                <a:latin typeface="+mj-lt"/>
                <a:ea typeface="+mj-ea"/>
                <a:cs typeface="+mj-cs"/>
              </a:rPr>
              <a:t>How Can AI, Like ChatGPT, Impact You as a Student?</a:t>
            </a:r>
          </a:p>
          <a:p>
            <a:pPr algn="ctr">
              <a:lnSpc>
                <a:spcPct val="100000"/>
              </a:lnSpc>
              <a:spcBef>
                <a:spcPct val="0"/>
              </a:spcBef>
              <a:spcAft>
                <a:spcPts val="600"/>
              </a:spcAft>
            </a:pPr>
            <a:r>
              <a:rPr lang="en-GB" sz="2400">
                <a:hlinkClick r:id="rId3"/>
              </a:rPr>
              <a:t>'Think outside the bots': How to stop AI from turning your brain to mush - BBC Future</a:t>
            </a:r>
            <a:endParaRPr lang="en-US" sz="2400" kern="1200">
              <a:solidFill>
                <a:schemeClr val="tx2"/>
              </a:solidFill>
              <a:latin typeface="+mj-lt"/>
              <a:ea typeface="+mj-ea"/>
              <a:cs typeface="+mj-cs"/>
            </a:endParaRPr>
          </a:p>
          <a:p>
            <a:pPr>
              <a:lnSpc>
                <a:spcPct val="90000"/>
              </a:lnSpc>
              <a:spcBef>
                <a:spcPct val="0"/>
              </a:spcBef>
              <a:spcAft>
                <a:spcPts val="600"/>
              </a:spcAft>
            </a:pPr>
            <a:endParaRPr lang="en-US" sz="2500" kern="1200">
              <a:solidFill>
                <a:schemeClr val="tx2"/>
              </a:solidFill>
              <a:latin typeface="+mj-lt"/>
              <a:ea typeface="+mj-ea"/>
              <a:cs typeface="+mj-cs"/>
            </a:endParaRPr>
          </a:p>
        </p:txBody>
      </p:sp>
      <p:pic>
        <p:nvPicPr>
          <p:cNvPr id="8" name="Graphic 7" descr="Robot">
            <a:extLst>
              <a:ext uri="{FF2B5EF4-FFF2-40B4-BE49-F238E27FC236}">
                <a16:creationId xmlns:a16="http://schemas.microsoft.com/office/drawing/2014/main" id="{D2CDB653-406F-F3E0-0CCD-CA51A7858C9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8143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A1B033-CA9B-3A0E-37C2-F6E6D1494236}"/>
              </a:ext>
            </a:extLst>
          </p:cNvPr>
          <p:cNvPicPr>
            <a:picLocks noChangeAspect="1"/>
          </p:cNvPicPr>
          <p:nvPr/>
        </p:nvPicPr>
        <p:blipFill>
          <a:blip r:embed="rId3">
            <a:duotone>
              <a:schemeClr val="bg2">
                <a:shade val="45000"/>
                <a:satMod val="135000"/>
              </a:schemeClr>
              <a:prstClr val="white"/>
            </a:duotone>
          </a:blip>
          <a:srcRect t="3433"/>
          <a:stretch/>
        </p:blipFill>
        <p:spPr>
          <a:xfrm>
            <a:off x="3" y="0"/>
            <a:ext cx="12191997" cy="6858000"/>
          </a:xfrm>
          <a:prstGeom prst="rect">
            <a:avLst/>
          </a:prstGeom>
        </p:spPr>
      </p:pic>
      <p:sp>
        <p:nvSpPr>
          <p:cNvPr id="2" name="Title 1">
            <a:extLst>
              <a:ext uri="{FF2B5EF4-FFF2-40B4-BE49-F238E27FC236}">
                <a16:creationId xmlns:a16="http://schemas.microsoft.com/office/drawing/2014/main" id="{0F04B748-3DDB-6A74-C177-4679CF42722C}"/>
              </a:ext>
            </a:extLst>
          </p:cNvPr>
          <p:cNvSpPr>
            <a:spLocks noGrp="1"/>
          </p:cNvSpPr>
          <p:nvPr>
            <p:ph type="title"/>
          </p:nvPr>
        </p:nvSpPr>
        <p:spPr>
          <a:xfrm>
            <a:off x="3535956" y="117647"/>
            <a:ext cx="5099892" cy="1325563"/>
          </a:xfrm>
        </p:spPr>
        <p:txBody>
          <a:bodyPr>
            <a:normAutofit/>
          </a:bodyPr>
          <a:lstStyle/>
          <a:p>
            <a:r>
              <a:rPr lang="en-GB"/>
              <a:t>Activity 30 Minutes</a:t>
            </a:r>
          </a:p>
        </p:txBody>
      </p:sp>
      <p:graphicFrame>
        <p:nvGraphicFramePr>
          <p:cNvPr id="5" name="Content Placeholder 2">
            <a:extLst>
              <a:ext uri="{FF2B5EF4-FFF2-40B4-BE49-F238E27FC236}">
                <a16:creationId xmlns:a16="http://schemas.microsoft.com/office/drawing/2014/main" id="{C70A4FA4-0CF5-B2BD-6209-08DB97BCA16B}"/>
              </a:ext>
            </a:extLst>
          </p:cNvPr>
          <p:cNvGraphicFramePr>
            <a:graphicFrameLocks noGrp="1"/>
          </p:cNvGraphicFramePr>
          <p:nvPr>
            <p:ph idx="1"/>
          </p:nvPr>
        </p:nvGraphicFramePr>
        <p:xfrm>
          <a:off x="1926116" y="1443210"/>
          <a:ext cx="8319572" cy="52991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7405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A87CA6-021D-13E1-A05C-0422ADA6A447}"/>
              </a:ext>
            </a:extLst>
          </p:cNvPr>
          <p:cNvSpPr txBox="1"/>
          <p:nvPr/>
        </p:nvSpPr>
        <p:spPr>
          <a:xfrm>
            <a:off x="309528" y="1076444"/>
            <a:ext cx="4692647" cy="5092861"/>
          </a:xfrm>
          <a:prstGeom prst="rect">
            <a:avLst/>
          </a:prstGeom>
        </p:spPr>
        <p:txBody>
          <a:bodyPr vert="horz" lIns="91440" tIns="45720" rIns="91440" bIns="45720" rtlCol="0">
            <a:normAutofit fontScale="62500" lnSpcReduction="20000"/>
          </a:bodyPr>
          <a:lstStyle/>
          <a:p>
            <a:pPr marL="0" marR="0" lvl="0" indent="0" algn="ctr" defTabSz="914400" rtl="0" eaLnBrk="1" fontAlgn="auto" latinLnBrk="0" hangingPunct="1">
              <a:lnSpc>
                <a:spcPct val="90000"/>
              </a:lnSpc>
              <a:spcBef>
                <a:spcPts val="0"/>
              </a:spcBef>
              <a:spcAft>
                <a:spcPts val="600"/>
              </a:spcAft>
              <a:buClrTx/>
              <a:buSzTx/>
              <a:buFontTx/>
              <a:buNone/>
              <a:tabLst/>
              <a:defRPr/>
            </a:pPr>
            <a:endParaRPr kumimoji="0" lang="en-US" sz="48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endParaRPr kumimoji="0" lang="en-US" sz="48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11400" b="1" i="0" u="none" strike="noStrike" kern="1200" cap="none" spc="0" normalizeH="0" baseline="0" noProof="0">
                <a:ln>
                  <a:noFill/>
                </a:ln>
                <a:solidFill>
                  <a:prstClr val="black"/>
                </a:solidFill>
                <a:effectLst/>
                <a:uLnTx/>
                <a:uFillTx/>
                <a:latin typeface="Calibri" panose="020F0502020204030204"/>
                <a:ea typeface="+mn-ea"/>
                <a:cs typeface="+mn-cs"/>
              </a:rPr>
              <a:t>Game time</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3800" b="0" i="0" u="none" strike="noStrike" kern="1200" cap="none" spc="0" normalizeH="0" baseline="0" noProof="0">
                <a:ln>
                  <a:noFill/>
                </a:ln>
                <a:solidFill>
                  <a:prstClr val="black"/>
                </a:solidFill>
                <a:effectLst/>
                <a:uLnTx/>
                <a:uFillTx/>
                <a:latin typeface="Calibri" panose="020F0502020204030204"/>
                <a:ea typeface="+mn-ea"/>
                <a:cs typeface="+mn-cs"/>
              </a:rPr>
              <a:t>Chat and see. Try to see if you can guess correctly, is it AI or a human?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9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2900" b="0" i="0" u="none" strike="noStrike" kern="1200" cap="none" spc="0" normalizeH="0" baseline="0" noProof="0">
                <a:ln>
                  <a:noFill/>
                </a:ln>
                <a:solidFill>
                  <a:prstClr val="black"/>
                </a:solidFill>
                <a:effectLst/>
                <a:uLnTx/>
                <a:uFillTx/>
                <a:latin typeface="Calibri" panose="020F0502020204030204"/>
                <a:ea typeface="+mn-ea"/>
                <a:cs typeface="+mn-cs"/>
                <a:hlinkClick r:id="rId3" tooltip="Original URL: https://humanornot.so/. Click or tap if you trust this link."/>
              </a:rPr>
              <a:t>Human or Not: A Social Turing Game is Back, Play Now</a:t>
            </a:r>
            <a:endParaRPr kumimoji="0" lang="en-US" sz="29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3800" b="0" i="0" u="none" strike="noStrike" kern="1200" cap="none" spc="0" normalizeH="0" baseline="0" noProof="0">
                <a:ln>
                  <a:noFill/>
                </a:ln>
                <a:solidFill>
                  <a:prstClr val="black"/>
                </a:solidFill>
                <a:effectLst/>
                <a:uLnTx/>
                <a:uFillTx/>
                <a:latin typeface="Calibri" panose="020F0502020204030204"/>
                <a:ea typeface="+mn-ea"/>
                <a:cs typeface="+mn-cs"/>
              </a:rPr>
              <a:t>And can you tell the difference between AI generated Image or Human?</a:t>
            </a:r>
            <a:endParaRPr kumimoji="0" lang="en-US" sz="29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2900" b="0" i="0" u="none" strike="noStrike" kern="1200" cap="none" spc="0" normalizeH="0" baseline="0" noProof="0">
                <a:ln>
                  <a:noFill/>
                </a:ln>
                <a:solidFill>
                  <a:prstClr val="black"/>
                </a:solidFill>
                <a:effectLst/>
                <a:uLnTx/>
                <a:uFillTx/>
                <a:latin typeface="Calibri" panose="020F0502020204030204"/>
                <a:ea typeface="+mn-ea"/>
                <a:cs typeface="+mn-cs"/>
                <a:hlinkClick r:id="rId4" tooltip="Original URL: https://quillbot.com/blog/human-or-ai-game/. Click or tap if you trust this link."/>
              </a:rPr>
              <a:t>Human or AI Game</a:t>
            </a:r>
            <a:endParaRPr kumimoji="0" lang="en-US" sz="2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descr="A purple pawn and a rolling dice">
            <a:extLst>
              <a:ext uri="{FF2B5EF4-FFF2-40B4-BE49-F238E27FC236}">
                <a16:creationId xmlns:a16="http://schemas.microsoft.com/office/drawing/2014/main" id="{8E45EDF6-6EE0-AB6A-1BED-BEF4B9BFD377}"/>
              </a:ext>
            </a:extLst>
          </p:cNvPr>
          <p:cNvPicPr>
            <a:picLocks noChangeAspect="1"/>
          </p:cNvPicPr>
          <p:nvPr/>
        </p:nvPicPr>
        <p:blipFill>
          <a:blip r:embed="rId5"/>
          <a:srcRect l="17073" r="159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60700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ll towers">
            <a:extLst>
              <a:ext uri="{FF2B5EF4-FFF2-40B4-BE49-F238E27FC236}">
                <a16:creationId xmlns:a16="http://schemas.microsoft.com/office/drawing/2014/main" id="{C392A8A2-2F3D-C6E7-C83E-FC22D7EFBE2E}"/>
              </a:ext>
            </a:extLst>
          </p:cNvPr>
          <p:cNvPicPr>
            <a:picLocks noChangeAspect="1"/>
          </p:cNvPicPr>
          <p:nvPr/>
        </p:nvPicPr>
        <p:blipFill>
          <a:blip r:embed="rId3"/>
          <a:srcRect t="15487" r="1" b="1"/>
          <a:stretch>
            <a:fillRect/>
          </a:stretch>
        </p:blipFill>
        <p:spPr>
          <a:xfrm>
            <a:off x="-3447" y="10866"/>
            <a:ext cx="12195447" cy="6879745"/>
          </a:xfrm>
          <a:prstGeom prst="rect">
            <a:avLst/>
          </a:prstGeom>
        </p:spPr>
      </p:pic>
      <p:sp>
        <p:nvSpPr>
          <p:cNvPr id="2" name="Title 1">
            <a:extLst>
              <a:ext uri="{FF2B5EF4-FFF2-40B4-BE49-F238E27FC236}">
                <a16:creationId xmlns:a16="http://schemas.microsoft.com/office/drawing/2014/main" id="{27DE5BE6-26A7-00EA-360F-00D28CCAE7B4}"/>
              </a:ext>
            </a:extLst>
          </p:cNvPr>
          <p:cNvSpPr>
            <a:spLocks noGrp="1"/>
          </p:cNvSpPr>
          <p:nvPr>
            <p:ph type="title"/>
          </p:nvPr>
        </p:nvSpPr>
        <p:spPr>
          <a:xfrm>
            <a:off x="859028" y="0"/>
            <a:ext cx="7927785" cy="1620665"/>
          </a:xfrm>
        </p:spPr>
        <p:txBody>
          <a:bodyPr vert="horz" lIns="91440" tIns="45720" rIns="91440" bIns="45720" rtlCol="0" anchor="b">
            <a:normAutofit/>
          </a:bodyPr>
          <a:lstStyle/>
          <a:p>
            <a:r>
              <a:rPr lang="en-US" sz="4000" err="1"/>
              <a:t>PodCast</a:t>
            </a:r>
            <a:endParaRPr lang="en-US" sz="4000"/>
          </a:p>
        </p:txBody>
      </p:sp>
      <p:sp>
        <p:nvSpPr>
          <p:cNvPr id="3" name="Content Placeholder 2">
            <a:extLst>
              <a:ext uri="{FF2B5EF4-FFF2-40B4-BE49-F238E27FC236}">
                <a16:creationId xmlns:a16="http://schemas.microsoft.com/office/drawing/2014/main" id="{D84A5AF1-ECE0-D098-A7A1-5F7A9DE7ACDB}"/>
              </a:ext>
            </a:extLst>
          </p:cNvPr>
          <p:cNvSpPr>
            <a:spLocks noGrp="1"/>
          </p:cNvSpPr>
          <p:nvPr>
            <p:ph idx="1"/>
          </p:nvPr>
        </p:nvSpPr>
        <p:spPr>
          <a:xfrm>
            <a:off x="859028" y="2280783"/>
            <a:ext cx="7942381" cy="618479"/>
          </a:xfrm>
        </p:spPr>
        <p:txBody>
          <a:bodyPr vert="horz" lIns="91440" tIns="45720" rIns="91440" bIns="45720" rtlCol="0">
            <a:normAutofit/>
          </a:bodyPr>
          <a:lstStyle/>
          <a:p>
            <a:pPr marL="0" indent="0">
              <a:buNone/>
            </a:pPr>
            <a:r>
              <a:rPr lang="en-US" sz="2000">
                <a:solidFill>
                  <a:srgbClr val="FFFFFF"/>
                </a:solidFill>
                <a:hlinkClick r:id="rId4"/>
              </a:rPr>
              <a:t>BBC World Service - Tech Life - Downloads</a:t>
            </a:r>
            <a:endParaRPr lang="en-US" sz="2000">
              <a:solidFill>
                <a:srgbClr val="FFFFFF"/>
              </a:solidFill>
            </a:endParaRPr>
          </a:p>
        </p:txBody>
      </p:sp>
    </p:spTree>
    <p:extLst>
      <p:ext uri="{BB962C8B-B14F-4D97-AF65-F5344CB8AC3E}">
        <p14:creationId xmlns:p14="http://schemas.microsoft.com/office/powerpoint/2010/main" val="3887360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2570</Words>
  <Application>Microsoft Office PowerPoint</Application>
  <PresentationFormat>Widescreen</PresentationFormat>
  <Paragraphs>210</Paragraphs>
  <Slides>21</Slides>
  <Notes>19</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Google Sans</vt:lpstr>
      <vt:lpstr>Aptos</vt:lpstr>
      <vt:lpstr>Aptos Display</vt:lpstr>
      <vt:lpstr>Arial</vt:lpstr>
      <vt:lpstr>Calibri</vt:lpstr>
      <vt:lpstr>Wingdings</vt:lpstr>
      <vt:lpstr>Office Theme</vt:lpstr>
      <vt:lpstr>PowerPoint Presentation</vt:lpstr>
      <vt:lpstr>PowerPoint Presentation</vt:lpstr>
      <vt:lpstr>It’s Definition Time!</vt:lpstr>
      <vt:lpstr>Let's explore the GDPR </vt:lpstr>
      <vt:lpstr>Key aspects of the GDPR include: </vt:lpstr>
      <vt:lpstr>The Right to Protection</vt:lpstr>
      <vt:lpstr>Its important to uphold these rights when handling data</vt:lpstr>
      <vt:lpstr>PowerPoint Presentation</vt:lpstr>
      <vt:lpstr>PowerPoint Presentation</vt:lpstr>
      <vt:lpstr>PowerPoint Presentation</vt:lpstr>
      <vt:lpstr>What is ChatGPT?</vt:lpstr>
      <vt:lpstr>What are the pros of ChatGPT?</vt:lpstr>
      <vt:lpstr>PowerPoint Presentation</vt:lpstr>
      <vt:lpstr>PowerPoint Presentation</vt:lpstr>
      <vt:lpstr>AI Hallucinations</vt:lpstr>
      <vt:lpstr>What Are Your Thoughts?</vt:lpstr>
      <vt:lpstr>What are the Impacts to the Environment</vt:lpstr>
      <vt:lpstr>PowerPoint Presentation</vt:lpstr>
      <vt:lpstr>Activity 30 Minutes</vt:lpstr>
      <vt:lpstr>PowerPoint Presentation</vt:lpstr>
      <vt:lpstr>PodCast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Philippa Fitzgerald</dc:creator>
  <cp:lastModifiedBy>Philippa Fitzgerald</cp:lastModifiedBy>
  <cp:revision>1</cp:revision>
  <dcterms:created xsi:type="dcterms:W3CDTF">2026-09-28T11:14:37Z</dcterms:created>
  <dcterms:modified xsi:type="dcterms:W3CDTF">2026-09-29T09:40:40Z</dcterms:modified>
</cp:coreProperties>
</file>