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handoutMasterIdLst>
    <p:handoutMasterId r:id="rId21"/>
  </p:handoutMasterIdLst>
  <p:sldIdLst>
    <p:sldId id="256" r:id="rId2"/>
    <p:sldId id="267" r:id="rId3"/>
    <p:sldId id="260" r:id="rId4"/>
    <p:sldId id="258" r:id="rId5"/>
    <p:sldId id="268" r:id="rId6"/>
    <p:sldId id="273" r:id="rId7"/>
    <p:sldId id="269" r:id="rId8"/>
    <p:sldId id="270" r:id="rId9"/>
    <p:sldId id="271" r:id="rId10"/>
    <p:sldId id="259" r:id="rId11"/>
    <p:sldId id="261" r:id="rId12"/>
    <p:sldId id="263" r:id="rId13"/>
    <p:sldId id="274" r:id="rId14"/>
    <p:sldId id="285" r:id="rId15"/>
    <p:sldId id="286" r:id="rId16"/>
    <p:sldId id="287" r:id="rId17"/>
    <p:sldId id="288" r:id="rId18"/>
    <p:sldId id="289"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488" y="3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41577D-4171-48CA-B9AB-2C50A8CDD5A9}"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3D777586-6543-49DB-90D2-0D6F6AC24883}">
      <dgm:prSet phldrT="[Text]" custT="1"/>
      <dgm:spPr/>
      <dgm:t>
        <a:bodyPr/>
        <a:lstStyle/>
        <a:p>
          <a:r>
            <a:rPr lang="en-GB" sz="1800" b="1" dirty="0"/>
            <a:t>Three big time management  issues for students</a:t>
          </a:r>
        </a:p>
      </dgm:t>
    </dgm:pt>
    <dgm:pt modelId="{3E26C8B6-EFB8-4D5A-9D49-7142F7578AD1}" type="parTrans" cxnId="{584C22B1-6B6D-46AC-A357-5B7C83AEA827}">
      <dgm:prSet/>
      <dgm:spPr/>
      <dgm:t>
        <a:bodyPr/>
        <a:lstStyle/>
        <a:p>
          <a:endParaRPr lang="en-GB"/>
        </a:p>
      </dgm:t>
    </dgm:pt>
    <dgm:pt modelId="{2344D5A8-9E41-48B4-9749-BB3A7E3AA8AA}" type="sibTrans" cxnId="{584C22B1-6B6D-46AC-A357-5B7C83AEA827}">
      <dgm:prSet/>
      <dgm:spPr/>
      <dgm:t>
        <a:bodyPr/>
        <a:lstStyle/>
        <a:p>
          <a:endParaRPr lang="en-GB"/>
        </a:p>
      </dgm:t>
    </dgm:pt>
    <dgm:pt modelId="{9A8974A1-73E5-4681-AD7E-67AB242C0BDB}">
      <dgm:prSet phldrT="[Text]" custT="1"/>
      <dgm:spPr/>
      <dgm:t>
        <a:bodyPr/>
        <a:lstStyle/>
        <a:p>
          <a:r>
            <a:rPr lang="en-GB" sz="1800" b="1" dirty="0"/>
            <a:t>Planning</a:t>
          </a:r>
        </a:p>
        <a:p>
          <a:r>
            <a:rPr lang="en-GB" sz="1800" dirty="0"/>
            <a:t>Not having a realistic plan, or no plan at all</a:t>
          </a:r>
        </a:p>
      </dgm:t>
    </dgm:pt>
    <dgm:pt modelId="{47D04A54-C5A6-40FA-8E0C-9C93A251FF7D}" type="parTrans" cxnId="{0D93519A-172E-4BEF-8C40-9D1B9A68F44F}">
      <dgm:prSet/>
      <dgm:spPr/>
      <dgm:t>
        <a:bodyPr/>
        <a:lstStyle/>
        <a:p>
          <a:endParaRPr lang="en-GB"/>
        </a:p>
      </dgm:t>
    </dgm:pt>
    <dgm:pt modelId="{9FAB2C1D-E925-41D0-8686-2E22CF6455C6}" type="sibTrans" cxnId="{0D93519A-172E-4BEF-8C40-9D1B9A68F44F}">
      <dgm:prSet/>
      <dgm:spPr/>
      <dgm:t>
        <a:bodyPr/>
        <a:lstStyle/>
        <a:p>
          <a:endParaRPr lang="en-GB"/>
        </a:p>
      </dgm:t>
    </dgm:pt>
    <dgm:pt modelId="{2F4D38DD-E190-420C-B4D5-71B0AB127803}">
      <dgm:prSet phldrT="[Text]" custT="1"/>
      <dgm:spPr/>
      <dgm:t>
        <a:bodyPr/>
        <a:lstStyle/>
        <a:p>
          <a:r>
            <a:rPr lang="en-GB" sz="1800" b="1" dirty="0"/>
            <a:t>Procrastination</a:t>
          </a:r>
        </a:p>
        <a:p>
          <a:r>
            <a:rPr lang="en-GB" sz="1800" dirty="0"/>
            <a:t>Avoidance of starting some tasks</a:t>
          </a:r>
        </a:p>
      </dgm:t>
    </dgm:pt>
    <dgm:pt modelId="{84153B75-DEE9-4270-A401-3100C16E470F}" type="parTrans" cxnId="{D41735B2-1372-481B-82A7-CF074EBE9C14}">
      <dgm:prSet/>
      <dgm:spPr/>
      <dgm:t>
        <a:bodyPr/>
        <a:lstStyle/>
        <a:p>
          <a:endParaRPr lang="en-GB"/>
        </a:p>
      </dgm:t>
    </dgm:pt>
    <dgm:pt modelId="{8A7BE382-ACDF-47B3-B43A-91DE7F58BC63}" type="sibTrans" cxnId="{D41735B2-1372-481B-82A7-CF074EBE9C14}">
      <dgm:prSet/>
      <dgm:spPr/>
      <dgm:t>
        <a:bodyPr/>
        <a:lstStyle/>
        <a:p>
          <a:endParaRPr lang="en-GB"/>
        </a:p>
      </dgm:t>
    </dgm:pt>
    <dgm:pt modelId="{87BE9250-1C01-4784-928D-DEBA5EE426E7}">
      <dgm:prSet phldrT="[Text]" custT="1"/>
      <dgm:spPr/>
      <dgm:t>
        <a:bodyPr/>
        <a:lstStyle/>
        <a:p>
          <a:r>
            <a:rPr lang="en-GB" sz="1800" b="1" dirty="0"/>
            <a:t>Perfectionism</a:t>
          </a:r>
        </a:p>
        <a:p>
          <a:r>
            <a:rPr lang="en-GB" sz="1800" dirty="0"/>
            <a:t>Aiming to get things perfect which causes tasks to stack up</a:t>
          </a:r>
        </a:p>
      </dgm:t>
    </dgm:pt>
    <dgm:pt modelId="{210B0AAD-7EFE-496C-A81D-035E6ACE7C0B}" type="parTrans" cxnId="{74F5FED1-F941-43FF-9271-E375FBC56588}">
      <dgm:prSet/>
      <dgm:spPr/>
      <dgm:t>
        <a:bodyPr/>
        <a:lstStyle/>
        <a:p>
          <a:endParaRPr lang="en-GB"/>
        </a:p>
      </dgm:t>
    </dgm:pt>
    <dgm:pt modelId="{34B6AAB5-7BB3-4103-B323-389738697FA1}" type="sibTrans" cxnId="{74F5FED1-F941-43FF-9271-E375FBC56588}">
      <dgm:prSet/>
      <dgm:spPr/>
      <dgm:t>
        <a:bodyPr/>
        <a:lstStyle/>
        <a:p>
          <a:endParaRPr lang="en-GB"/>
        </a:p>
      </dgm:t>
    </dgm:pt>
    <dgm:pt modelId="{0D0BD11E-0472-47DD-AF93-6768F7A2FD51}" type="pres">
      <dgm:prSet presAssocID="{4941577D-4171-48CA-B9AB-2C50A8CDD5A9}" presName="hierChild1" presStyleCnt="0">
        <dgm:presLayoutVars>
          <dgm:orgChart val="1"/>
          <dgm:chPref val="1"/>
          <dgm:dir/>
          <dgm:animOne val="branch"/>
          <dgm:animLvl val="lvl"/>
          <dgm:resizeHandles/>
        </dgm:presLayoutVars>
      </dgm:prSet>
      <dgm:spPr/>
    </dgm:pt>
    <dgm:pt modelId="{6CE9AD36-23E3-428F-8006-1DC79A59C6CA}" type="pres">
      <dgm:prSet presAssocID="{3D777586-6543-49DB-90D2-0D6F6AC24883}" presName="hierRoot1" presStyleCnt="0">
        <dgm:presLayoutVars>
          <dgm:hierBranch val="init"/>
        </dgm:presLayoutVars>
      </dgm:prSet>
      <dgm:spPr/>
    </dgm:pt>
    <dgm:pt modelId="{97B259FD-980E-4F57-836B-8BCA2FFBC8B8}" type="pres">
      <dgm:prSet presAssocID="{3D777586-6543-49DB-90D2-0D6F6AC24883}" presName="rootComposite1" presStyleCnt="0"/>
      <dgm:spPr/>
    </dgm:pt>
    <dgm:pt modelId="{4ABDC1EC-5F20-4634-BE78-3E7D332B5E3E}" type="pres">
      <dgm:prSet presAssocID="{3D777586-6543-49DB-90D2-0D6F6AC24883}" presName="rootText1" presStyleLbl="node0" presStyleIdx="0" presStyleCnt="1">
        <dgm:presLayoutVars>
          <dgm:chPref val="3"/>
        </dgm:presLayoutVars>
      </dgm:prSet>
      <dgm:spPr/>
    </dgm:pt>
    <dgm:pt modelId="{FCEBC467-F1D5-4848-A889-F1A2735355B4}" type="pres">
      <dgm:prSet presAssocID="{3D777586-6543-49DB-90D2-0D6F6AC24883}" presName="rootConnector1" presStyleLbl="node1" presStyleIdx="0" presStyleCnt="0"/>
      <dgm:spPr/>
    </dgm:pt>
    <dgm:pt modelId="{59E12DC5-0DCD-49CB-BEBB-8D9AACDD66DB}" type="pres">
      <dgm:prSet presAssocID="{3D777586-6543-49DB-90D2-0D6F6AC24883}" presName="hierChild2" presStyleCnt="0"/>
      <dgm:spPr/>
    </dgm:pt>
    <dgm:pt modelId="{EF78B665-E489-42DA-AF68-567BE6D7AF66}" type="pres">
      <dgm:prSet presAssocID="{47D04A54-C5A6-40FA-8E0C-9C93A251FF7D}" presName="Name37" presStyleLbl="parChTrans1D2" presStyleIdx="0" presStyleCnt="3"/>
      <dgm:spPr/>
    </dgm:pt>
    <dgm:pt modelId="{23D7788D-73F2-4AD1-96E5-328267B79FFA}" type="pres">
      <dgm:prSet presAssocID="{9A8974A1-73E5-4681-AD7E-67AB242C0BDB}" presName="hierRoot2" presStyleCnt="0">
        <dgm:presLayoutVars>
          <dgm:hierBranch val="init"/>
        </dgm:presLayoutVars>
      </dgm:prSet>
      <dgm:spPr/>
    </dgm:pt>
    <dgm:pt modelId="{DD072ECB-2372-4202-966B-694BD7A6CB29}" type="pres">
      <dgm:prSet presAssocID="{9A8974A1-73E5-4681-AD7E-67AB242C0BDB}" presName="rootComposite" presStyleCnt="0"/>
      <dgm:spPr/>
    </dgm:pt>
    <dgm:pt modelId="{063C513F-7940-4CFC-9A6C-A75B9BB09EE0}" type="pres">
      <dgm:prSet presAssocID="{9A8974A1-73E5-4681-AD7E-67AB242C0BDB}" presName="rootText" presStyleLbl="node2" presStyleIdx="0" presStyleCnt="3">
        <dgm:presLayoutVars>
          <dgm:chPref val="3"/>
        </dgm:presLayoutVars>
      </dgm:prSet>
      <dgm:spPr/>
    </dgm:pt>
    <dgm:pt modelId="{7DE538DD-DB66-41E4-BC2C-29653DBD4AAE}" type="pres">
      <dgm:prSet presAssocID="{9A8974A1-73E5-4681-AD7E-67AB242C0BDB}" presName="rootConnector" presStyleLbl="node2" presStyleIdx="0" presStyleCnt="3"/>
      <dgm:spPr/>
    </dgm:pt>
    <dgm:pt modelId="{AE92E98E-9145-4EE4-B799-FB86BDCEEC68}" type="pres">
      <dgm:prSet presAssocID="{9A8974A1-73E5-4681-AD7E-67AB242C0BDB}" presName="hierChild4" presStyleCnt="0"/>
      <dgm:spPr/>
    </dgm:pt>
    <dgm:pt modelId="{CCE44C28-5D06-4166-967E-87BF8F9565CE}" type="pres">
      <dgm:prSet presAssocID="{9A8974A1-73E5-4681-AD7E-67AB242C0BDB}" presName="hierChild5" presStyleCnt="0"/>
      <dgm:spPr/>
    </dgm:pt>
    <dgm:pt modelId="{4DBA1DFA-16F1-40D2-8989-1F51B8B180FF}" type="pres">
      <dgm:prSet presAssocID="{84153B75-DEE9-4270-A401-3100C16E470F}" presName="Name37" presStyleLbl="parChTrans1D2" presStyleIdx="1" presStyleCnt="3"/>
      <dgm:spPr/>
    </dgm:pt>
    <dgm:pt modelId="{2FF6E8BF-CE5F-417C-9A2A-07599FB39B0F}" type="pres">
      <dgm:prSet presAssocID="{2F4D38DD-E190-420C-B4D5-71B0AB127803}" presName="hierRoot2" presStyleCnt="0">
        <dgm:presLayoutVars>
          <dgm:hierBranch val="init"/>
        </dgm:presLayoutVars>
      </dgm:prSet>
      <dgm:spPr/>
    </dgm:pt>
    <dgm:pt modelId="{C0373D6F-526B-4B55-BF6D-0DA67AE99D58}" type="pres">
      <dgm:prSet presAssocID="{2F4D38DD-E190-420C-B4D5-71B0AB127803}" presName="rootComposite" presStyleCnt="0"/>
      <dgm:spPr/>
    </dgm:pt>
    <dgm:pt modelId="{7811651B-DAF5-431F-A641-1784D768C275}" type="pres">
      <dgm:prSet presAssocID="{2F4D38DD-E190-420C-B4D5-71B0AB127803}" presName="rootText" presStyleLbl="node2" presStyleIdx="1" presStyleCnt="3">
        <dgm:presLayoutVars>
          <dgm:chPref val="3"/>
        </dgm:presLayoutVars>
      </dgm:prSet>
      <dgm:spPr/>
    </dgm:pt>
    <dgm:pt modelId="{0ACFA438-82EB-4FD8-88D1-351A33A806BD}" type="pres">
      <dgm:prSet presAssocID="{2F4D38DD-E190-420C-B4D5-71B0AB127803}" presName="rootConnector" presStyleLbl="node2" presStyleIdx="1" presStyleCnt="3"/>
      <dgm:spPr/>
    </dgm:pt>
    <dgm:pt modelId="{B0D13B16-B12C-4025-B8DC-11D84682763E}" type="pres">
      <dgm:prSet presAssocID="{2F4D38DD-E190-420C-B4D5-71B0AB127803}" presName="hierChild4" presStyleCnt="0"/>
      <dgm:spPr/>
    </dgm:pt>
    <dgm:pt modelId="{7725E97A-2020-44B3-B98B-424EC2E9D2F5}" type="pres">
      <dgm:prSet presAssocID="{2F4D38DD-E190-420C-B4D5-71B0AB127803}" presName="hierChild5" presStyleCnt="0"/>
      <dgm:spPr/>
    </dgm:pt>
    <dgm:pt modelId="{29613896-E559-43A1-A470-D3682B186BAE}" type="pres">
      <dgm:prSet presAssocID="{210B0AAD-7EFE-496C-A81D-035E6ACE7C0B}" presName="Name37" presStyleLbl="parChTrans1D2" presStyleIdx="2" presStyleCnt="3"/>
      <dgm:spPr/>
    </dgm:pt>
    <dgm:pt modelId="{A76BF8BD-11CC-41BB-92B2-7778D24197C7}" type="pres">
      <dgm:prSet presAssocID="{87BE9250-1C01-4784-928D-DEBA5EE426E7}" presName="hierRoot2" presStyleCnt="0">
        <dgm:presLayoutVars>
          <dgm:hierBranch val="init"/>
        </dgm:presLayoutVars>
      </dgm:prSet>
      <dgm:spPr/>
    </dgm:pt>
    <dgm:pt modelId="{485F16EE-F996-4A00-9F68-F5856898466A}" type="pres">
      <dgm:prSet presAssocID="{87BE9250-1C01-4784-928D-DEBA5EE426E7}" presName="rootComposite" presStyleCnt="0"/>
      <dgm:spPr/>
    </dgm:pt>
    <dgm:pt modelId="{A86ABF48-65C2-4D2F-9EB3-D7336EBBFC5B}" type="pres">
      <dgm:prSet presAssocID="{87BE9250-1C01-4784-928D-DEBA5EE426E7}" presName="rootText" presStyleLbl="node2" presStyleIdx="2" presStyleCnt="3">
        <dgm:presLayoutVars>
          <dgm:chPref val="3"/>
        </dgm:presLayoutVars>
      </dgm:prSet>
      <dgm:spPr/>
    </dgm:pt>
    <dgm:pt modelId="{C62FE1C6-8413-43E7-A028-851A97ECB79A}" type="pres">
      <dgm:prSet presAssocID="{87BE9250-1C01-4784-928D-DEBA5EE426E7}" presName="rootConnector" presStyleLbl="node2" presStyleIdx="2" presStyleCnt="3"/>
      <dgm:spPr/>
    </dgm:pt>
    <dgm:pt modelId="{E92F343C-A9F4-4A68-948D-3506F9B84F63}" type="pres">
      <dgm:prSet presAssocID="{87BE9250-1C01-4784-928D-DEBA5EE426E7}" presName="hierChild4" presStyleCnt="0"/>
      <dgm:spPr/>
    </dgm:pt>
    <dgm:pt modelId="{5D9F9BF7-33D9-455F-AF14-61F4EE55E239}" type="pres">
      <dgm:prSet presAssocID="{87BE9250-1C01-4784-928D-DEBA5EE426E7}" presName="hierChild5" presStyleCnt="0"/>
      <dgm:spPr/>
    </dgm:pt>
    <dgm:pt modelId="{E1A4BBDF-2ECF-4C37-B748-C7F4D64C61C2}" type="pres">
      <dgm:prSet presAssocID="{3D777586-6543-49DB-90D2-0D6F6AC24883}" presName="hierChild3" presStyleCnt="0"/>
      <dgm:spPr/>
    </dgm:pt>
  </dgm:ptLst>
  <dgm:cxnLst>
    <dgm:cxn modelId="{DAD1AA09-24C3-4A61-B0B8-002DDB0CF2BD}" type="presOf" srcId="{87BE9250-1C01-4784-928D-DEBA5EE426E7}" destId="{A86ABF48-65C2-4D2F-9EB3-D7336EBBFC5B}" srcOrd="0" destOrd="0" presId="urn:microsoft.com/office/officeart/2005/8/layout/orgChart1"/>
    <dgm:cxn modelId="{F7D5D511-895E-4ABE-A3FB-EBD4F062EF15}" type="presOf" srcId="{3D777586-6543-49DB-90D2-0D6F6AC24883}" destId="{4ABDC1EC-5F20-4634-BE78-3E7D332B5E3E}" srcOrd="0" destOrd="0" presId="urn:microsoft.com/office/officeart/2005/8/layout/orgChart1"/>
    <dgm:cxn modelId="{24D19D13-6AD6-4589-B880-3FB1669B2230}" type="presOf" srcId="{47D04A54-C5A6-40FA-8E0C-9C93A251FF7D}" destId="{EF78B665-E489-42DA-AF68-567BE6D7AF66}" srcOrd="0" destOrd="0" presId="urn:microsoft.com/office/officeart/2005/8/layout/orgChart1"/>
    <dgm:cxn modelId="{3B8B1421-A5C6-49B1-B17E-8D963AEA7516}" type="presOf" srcId="{84153B75-DEE9-4270-A401-3100C16E470F}" destId="{4DBA1DFA-16F1-40D2-8989-1F51B8B180FF}" srcOrd="0" destOrd="0" presId="urn:microsoft.com/office/officeart/2005/8/layout/orgChart1"/>
    <dgm:cxn modelId="{19668765-99FE-455F-99A4-71527683F4DF}" type="presOf" srcId="{9A8974A1-73E5-4681-AD7E-67AB242C0BDB}" destId="{063C513F-7940-4CFC-9A6C-A75B9BB09EE0}" srcOrd="0" destOrd="0" presId="urn:microsoft.com/office/officeart/2005/8/layout/orgChart1"/>
    <dgm:cxn modelId="{D6646951-D781-45BB-A326-5663F1D0825E}" type="presOf" srcId="{3D777586-6543-49DB-90D2-0D6F6AC24883}" destId="{FCEBC467-F1D5-4848-A889-F1A2735355B4}" srcOrd="1" destOrd="0" presId="urn:microsoft.com/office/officeart/2005/8/layout/orgChart1"/>
    <dgm:cxn modelId="{7A240B79-787B-466A-BAB4-E5BF122CE2CC}" type="presOf" srcId="{2F4D38DD-E190-420C-B4D5-71B0AB127803}" destId="{7811651B-DAF5-431F-A641-1784D768C275}" srcOrd="0" destOrd="0" presId="urn:microsoft.com/office/officeart/2005/8/layout/orgChart1"/>
    <dgm:cxn modelId="{0D93519A-172E-4BEF-8C40-9D1B9A68F44F}" srcId="{3D777586-6543-49DB-90D2-0D6F6AC24883}" destId="{9A8974A1-73E5-4681-AD7E-67AB242C0BDB}" srcOrd="0" destOrd="0" parTransId="{47D04A54-C5A6-40FA-8E0C-9C93A251FF7D}" sibTransId="{9FAB2C1D-E925-41D0-8686-2E22CF6455C6}"/>
    <dgm:cxn modelId="{584C22B1-6B6D-46AC-A357-5B7C83AEA827}" srcId="{4941577D-4171-48CA-B9AB-2C50A8CDD5A9}" destId="{3D777586-6543-49DB-90D2-0D6F6AC24883}" srcOrd="0" destOrd="0" parTransId="{3E26C8B6-EFB8-4D5A-9D49-7142F7578AD1}" sibTransId="{2344D5A8-9E41-48B4-9749-BB3A7E3AA8AA}"/>
    <dgm:cxn modelId="{D41735B2-1372-481B-82A7-CF074EBE9C14}" srcId="{3D777586-6543-49DB-90D2-0D6F6AC24883}" destId="{2F4D38DD-E190-420C-B4D5-71B0AB127803}" srcOrd="1" destOrd="0" parTransId="{84153B75-DEE9-4270-A401-3100C16E470F}" sibTransId="{8A7BE382-ACDF-47B3-B43A-91DE7F58BC63}"/>
    <dgm:cxn modelId="{148D1BB4-0BCC-41AC-B751-2C13CFBB600C}" type="presOf" srcId="{210B0AAD-7EFE-496C-A81D-035E6ACE7C0B}" destId="{29613896-E559-43A1-A470-D3682B186BAE}" srcOrd="0" destOrd="0" presId="urn:microsoft.com/office/officeart/2005/8/layout/orgChart1"/>
    <dgm:cxn modelId="{3CFC11C7-ECA3-4250-94A8-E58BF60A1DB5}" type="presOf" srcId="{9A8974A1-73E5-4681-AD7E-67AB242C0BDB}" destId="{7DE538DD-DB66-41E4-BC2C-29653DBD4AAE}" srcOrd="1" destOrd="0" presId="urn:microsoft.com/office/officeart/2005/8/layout/orgChart1"/>
    <dgm:cxn modelId="{63394BCC-F599-4960-AC9E-1BAE18AE1A53}" type="presOf" srcId="{2F4D38DD-E190-420C-B4D5-71B0AB127803}" destId="{0ACFA438-82EB-4FD8-88D1-351A33A806BD}" srcOrd="1" destOrd="0" presId="urn:microsoft.com/office/officeart/2005/8/layout/orgChart1"/>
    <dgm:cxn modelId="{90DFFFD0-C8B5-402F-A0FE-A2869347BD1C}" type="presOf" srcId="{4941577D-4171-48CA-B9AB-2C50A8CDD5A9}" destId="{0D0BD11E-0472-47DD-AF93-6768F7A2FD51}" srcOrd="0" destOrd="0" presId="urn:microsoft.com/office/officeart/2005/8/layout/orgChart1"/>
    <dgm:cxn modelId="{74F5FED1-F941-43FF-9271-E375FBC56588}" srcId="{3D777586-6543-49DB-90D2-0D6F6AC24883}" destId="{87BE9250-1C01-4784-928D-DEBA5EE426E7}" srcOrd="2" destOrd="0" parTransId="{210B0AAD-7EFE-496C-A81D-035E6ACE7C0B}" sibTransId="{34B6AAB5-7BB3-4103-B323-389738697FA1}"/>
    <dgm:cxn modelId="{BBC224E3-85B6-4735-A24D-CA464FD0FE29}" type="presOf" srcId="{87BE9250-1C01-4784-928D-DEBA5EE426E7}" destId="{C62FE1C6-8413-43E7-A028-851A97ECB79A}" srcOrd="1" destOrd="0" presId="urn:microsoft.com/office/officeart/2005/8/layout/orgChart1"/>
    <dgm:cxn modelId="{DB67FB85-187C-4C49-8FE3-7039B18EC1CF}" type="presParOf" srcId="{0D0BD11E-0472-47DD-AF93-6768F7A2FD51}" destId="{6CE9AD36-23E3-428F-8006-1DC79A59C6CA}" srcOrd="0" destOrd="0" presId="urn:microsoft.com/office/officeart/2005/8/layout/orgChart1"/>
    <dgm:cxn modelId="{8C881A44-C9C6-4B32-A534-CE1DDEBAA1ED}" type="presParOf" srcId="{6CE9AD36-23E3-428F-8006-1DC79A59C6CA}" destId="{97B259FD-980E-4F57-836B-8BCA2FFBC8B8}" srcOrd="0" destOrd="0" presId="urn:microsoft.com/office/officeart/2005/8/layout/orgChart1"/>
    <dgm:cxn modelId="{E0226FAD-F603-40F7-9F7C-10B1F9BC0422}" type="presParOf" srcId="{97B259FD-980E-4F57-836B-8BCA2FFBC8B8}" destId="{4ABDC1EC-5F20-4634-BE78-3E7D332B5E3E}" srcOrd="0" destOrd="0" presId="urn:microsoft.com/office/officeart/2005/8/layout/orgChart1"/>
    <dgm:cxn modelId="{A4682BE5-1C68-4738-B0C0-D80DC1E96BDA}" type="presParOf" srcId="{97B259FD-980E-4F57-836B-8BCA2FFBC8B8}" destId="{FCEBC467-F1D5-4848-A889-F1A2735355B4}" srcOrd="1" destOrd="0" presId="urn:microsoft.com/office/officeart/2005/8/layout/orgChart1"/>
    <dgm:cxn modelId="{8C0F82ED-EC62-4AA2-B149-EB0631617855}" type="presParOf" srcId="{6CE9AD36-23E3-428F-8006-1DC79A59C6CA}" destId="{59E12DC5-0DCD-49CB-BEBB-8D9AACDD66DB}" srcOrd="1" destOrd="0" presId="urn:microsoft.com/office/officeart/2005/8/layout/orgChart1"/>
    <dgm:cxn modelId="{2473F73C-8B45-458E-8FF7-45DDFE92D922}" type="presParOf" srcId="{59E12DC5-0DCD-49CB-BEBB-8D9AACDD66DB}" destId="{EF78B665-E489-42DA-AF68-567BE6D7AF66}" srcOrd="0" destOrd="0" presId="urn:microsoft.com/office/officeart/2005/8/layout/orgChart1"/>
    <dgm:cxn modelId="{4D9C1CB0-E0D7-44BC-AE2E-03220A0C8252}" type="presParOf" srcId="{59E12DC5-0DCD-49CB-BEBB-8D9AACDD66DB}" destId="{23D7788D-73F2-4AD1-96E5-328267B79FFA}" srcOrd="1" destOrd="0" presId="urn:microsoft.com/office/officeart/2005/8/layout/orgChart1"/>
    <dgm:cxn modelId="{BF3D0DF6-D070-4ACC-AA5C-3C7906A0A878}" type="presParOf" srcId="{23D7788D-73F2-4AD1-96E5-328267B79FFA}" destId="{DD072ECB-2372-4202-966B-694BD7A6CB29}" srcOrd="0" destOrd="0" presId="urn:microsoft.com/office/officeart/2005/8/layout/orgChart1"/>
    <dgm:cxn modelId="{7AE07B6C-3D6F-42B7-98DC-F5462DAD105E}" type="presParOf" srcId="{DD072ECB-2372-4202-966B-694BD7A6CB29}" destId="{063C513F-7940-4CFC-9A6C-A75B9BB09EE0}" srcOrd="0" destOrd="0" presId="urn:microsoft.com/office/officeart/2005/8/layout/orgChart1"/>
    <dgm:cxn modelId="{25F8B134-5348-4640-BAF2-2DF0B067E40E}" type="presParOf" srcId="{DD072ECB-2372-4202-966B-694BD7A6CB29}" destId="{7DE538DD-DB66-41E4-BC2C-29653DBD4AAE}" srcOrd="1" destOrd="0" presId="urn:microsoft.com/office/officeart/2005/8/layout/orgChart1"/>
    <dgm:cxn modelId="{F1B0D0A7-0F32-4410-AE91-999457D27224}" type="presParOf" srcId="{23D7788D-73F2-4AD1-96E5-328267B79FFA}" destId="{AE92E98E-9145-4EE4-B799-FB86BDCEEC68}" srcOrd="1" destOrd="0" presId="urn:microsoft.com/office/officeart/2005/8/layout/orgChart1"/>
    <dgm:cxn modelId="{B7CFA415-E2EB-40F1-B4BB-38014E159EB6}" type="presParOf" srcId="{23D7788D-73F2-4AD1-96E5-328267B79FFA}" destId="{CCE44C28-5D06-4166-967E-87BF8F9565CE}" srcOrd="2" destOrd="0" presId="urn:microsoft.com/office/officeart/2005/8/layout/orgChart1"/>
    <dgm:cxn modelId="{70F37D10-D420-484D-A74F-11216B51FEEC}" type="presParOf" srcId="{59E12DC5-0DCD-49CB-BEBB-8D9AACDD66DB}" destId="{4DBA1DFA-16F1-40D2-8989-1F51B8B180FF}" srcOrd="2" destOrd="0" presId="urn:microsoft.com/office/officeart/2005/8/layout/orgChart1"/>
    <dgm:cxn modelId="{921812DD-ACF7-4C33-8D28-45FA7CBD31FC}" type="presParOf" srcId="{59E12DC5-0DCD-49CB-BEBB-8D9AACDD66DB}" destId="{2FF6E8BF-CE5F-417C-9A2A-07599FB39B0F}" srcOrd="3" destOrd="0" presId="urn:microsoft.com/office/officeart/2005/8/layout/orgChart1"/>
    <dgm:cxn modelId="{4203ED1A-9972-40E2-85E1-CF0F5A1B491B}" type="presParOf" srcId="{2FF6E8BF-CE5F-417C-9A2A-07599FB39B0F}" destId="{C0373D6F-526B-4B55-BF6D-0DA67AE99D58}" srcOrd="0" destOrd="0" presId="urn:microsoft.com/office/officeart/2005/8/layout/orgChart1"/>
    <dgm:cxn modelId="{4DCC9DFE-4575-43E2-995B-02BD0D810C81}" type="presParOf" srcId="{C0373D6F-526B-4B55-BF6D-0DA67AE99D58}" destId="{7811651B-DAF5-431F-A641-1784D768C275}" srcOrd="0" destOrd="0" presId="urn:microsoft.com/office/officeart/2005/8/layout/orgChart1"/>
    <dgm:cxn modelId="{DF12D533-BEF1-4EDA-9F8F-7226A35FA912}" type="presParOf" srcId="{C0373D6F-526B-4B55-BF6D-0DA67AE99D58}" destId="{0ACFA438-82EB-4FD8-88D1-351A33A806BD}" srcOrd="1" destOrd="0" presId="urn:microsoft.com/office/officeart/2005/8/layout/orgChart1"/>
    <dgm:cxn modelId="{EC548E14-D71E-44DF-A4BC-871188FBF13B}" type="presParOf" srcId="{2FF6E8BF-CE5F-417C-9A2A-07599FB39B0F}" destId="{B0D13B16-B12C-4025-B8DC-11D84682763E}" srcOrd="1" destOrd="0" presId="urn:microsoft.com/office/officeart/2005/8/layout/orgChart1"/>
    <dgm:cxn modelId="{006CA58F-750A-49F6-BCFF-735666D4934F}" type="presParOf" srcId="{2FF6E8BF-CE5F-417C-9A2A-07599FB39B0F}" destId="{7725E97A-2020-44B3-B98B-424EC2E9D2F5}" srcOrd="2" destOrd="0" presId="urn:microsoft.com/office/officeart/2005/8/layout/orgChart1"/>
    <dgm:cxn modelId="{CC8E0FD7-F4A0-4AE2-A968-627C15EF50B0}" type="presParOf" srcId="{59E12DC5-0DCD-49CB-BEBB-8D9AACDD66DB}" destId="{29613896-E559-43A1-A470-D3682B186BAE}" srcOrd="4" destOrd="0" presId="urn:microsoft.com/office/officeart/2005/8/layout/orgChart1"/>
    <dgm:cxn modelId="{3D800881-5DC5-4D98-936C-0EE342D76C03}" type="presParOf" srcId="{59E12DC5-0DCD-49CB-BEBB-8D9AACDD66DB}" destId="{A76BF8BD-11CC-41BB-92B2-7778D24197C7}" srcOrd="5" destOrd="0" presId="urn:microsoft.com/office/officeart/2005/8/layout/orgChart1"/>
    <dgm:cxn modelId="{074C2620-581A-4454-B5DE-3F662C12165F}" type="presParOf" srcId="{A76BF8BD-11CC-41BB-92B2-7778D24197C7}" destId="{485F16EE-F996-4A00-9F68-F5856898466A}" srcOrd="0" destOrd="0" presId="urn:microsoft.com/office/officeart/2005/8/layout/orgChart1"/>
    <dgm:cxn modelId="{193A8AA7-5261-4314-A0FF-B3DE364B728F}" type="presParOf" srcId="{485F16EE-F996-4A00-9F68-F5856898466A}" destId="{A86ABF48-65C2-4D2F-9EB3-D7336EBBFC5B}" srcOrd="0" destOrd="0" presId="urn:microsoft.com/office/officeart/2005/8/layout/orgChart1"/>
    <dgm:cxn modelId="{9913E579-42BC-4673-89F2-DE658F0354F5}" type="presParOf" srcId="{485F16EE-F996-4A00-9F68-F5856898466A}" destId="{C62FE1C6-8413-43E7-A028-851A97ECB79A}" srcOrd="1" destOrd="0" presId="urn:microsoft.com/office/officeart/2005/8/layout/orgChart1"/>
    <dgm:cxn modelId="{A61E85AB-3ABF-419A-9936-AC68998DE56F}" type="presParOf" srcId="{A76BF8BD-11CC-41BB-92B2-7778D24197C7}" destId="{E92F343C-A9F4-4A68-948D-3506F9B84F63}" srcOrd="1" destOrd="0" presId="urn:microsoft.com/office/officeart/2005/8/layout/orgChart1"/>
    <dgm:cxn modelId="{724407B1-9E57-4960-BFED-F9F093E14D49}" type="presParOf" srcId="{A76BF8BD-11CC-41BB-92B2-7778D24197C7}" destId="{5D9F9BF7-33D9-455F-AF14-61F4EE55E239}" srcOrd="2" destOrd="0" presId="urn:microsoft.com/office/officeart/2005/8/layout/orgChart1"/>
    <dgm:cxn modelId="{C1EF6365-1F28-4FD4-ACAB-A1BF2DD22D49}" type="presParOf" srcId="{6CE9AD36-23E3-428F-8006-1DC79A59C6CA}" destId="{E1A4BBDF-2ECF-4C37-B748-C7F4D64C61C2}"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613896-E559-43A1-A470-D3682B186BAE}">
      <dsp:nvSpPr>
        <dsp:cNvPr id="0" name=""/>
        <dsp:cNvSpPr/>
      </dsp:nvSpPr>
      <dsp:spPr>
        <a:xfrm>
          <a:off x="4114799" y="1942089"/>
          <a:ext cx="2911251" cy="505258"/>
        </a:xfrm>
        <a:custGeom>
          <a:avLst/>
          <a:gdLst/>
          <a:ahLst/>
          <a:cxnLst/>
          <a:rect l="0" t="0" r="0" b="0"/>
          <a:pathLst>
            <a:path>
              <a:moveTo>
                <a:pt x="0" y="0"/>
              </a:moveTo>
              <a:lnTo>
                <a:pt x="0" y="252629"/>
              </a:lnTo>
              <a:lnTo>
                <a:pt x="2911251" y="252629"/>
              </a:lnTo>
              <a:lnTo>
                <a:pt x="2911251" y="50525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BA1DFA-16F1-40D2-8989-1F51B8B180FF}">
      <dsp:nvSpPr>
        <dsp:cNvPr id="0" name=""/>
        <dsp:cNvSpPr/>
      </dsp:nvSpPr>
      <dsp:spPr>
        <a:xfrm>
          <a:off x="4069079" y="1942089"/>
          <a:ext cx="91440" cy="505258"/>
        </a:xfrm>
        <a:custGeom>
          <a:avLst/>
          <a:gdLst/>
          <a:ahLst/>
          <a:cxnLst/>
          <a:rect l="0" t="0" r="0" b="0"/>
          <a:pathLst>
            <a:path>
              <a:moveTo>
                <a:pt x="45720" y="0"/>
              </a:moveTo>
              <a:lnTo>
                <a:pt x="45720" y="50525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78B665-E489-42DA-AF68-567BE6D7AF66}">
      <dsp:nvSpPr>
        <dsp:cNvPr id="0" name=""/>
        <dsp:cNvSpPr/>
      </dsp:nvSpPr>
      <dsp:spPr>
        <a:xfrm>
          <a:off x="1203548" y="1942089"/>
          <a:ext cx="2911251" cy="505258"/>
        </a:xfrm>
        <a:custGeom>
          <a:avLst/>
          <a:gdLst/>
          <a:ahLst/>
          <a:cxnLst/>
          <a:rect l="0" t="0" r="0" b="0"/>
          <a:pathLst>
            <a:path>
              <a:moveTo>
                <a:pt x="2911251" y="0"/>
              </a:moveTo>
              <a:lnTo>
                <a:pt x="2911251" y="252629"/>
              </a:lnTo>
              <a:lnTo>
                <a:pt x="0" y="252629"/>
              </a:lnTo>
              <a:lnTo>
                <a:pt x="0" y="505258"/>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BDC1EC-5F20-4634-BE78-3E7D332B5E3E}">
      <dsp:nvSpPr>
        <dsp:cNvPr id="0" name=""/>
        <dsp:cNvSpPr/>
      </dsp:nvSpPr>
      <dsp:spPr>
        <a:xfrm>
          <a:off x="2911803" y="739092"/>
          <a:ext cx="2405992" cy="120299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Three big time management  issues for students</a:t>
          </a:r>
        </a:p>
      </dsp:txBody>
      <dsp:txXfrm>
        <a:off x="2911803" y="739092"/>
        <a:ext cx="2405992" cy="1202996"/>
      </dsp:txXfrm>
    </dsp:sp>
    <dsp:sp modelId="{063C513F-7940-4CFC-9A6C-A75B9BB09EE0}">
      <dsp:nvSpPr>
        <dsp:cNvPr id="0" name=""/>
        <dsp:cNvSpPr/>
      </dsp:nvSpPr>
      <dsp:spPr>
        <a:xfrm>
          <a:off x="552" y="2447347"/>
          <a:ext cx="2405992" cy="120299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Planning</a:t>
          </a:r>
        </a:p>
        <a:p>
          <a:pPr marL="0" lvl="0" indent="0" algn="ctr" defTabSz="800100">
            <a:lnSpc>
              <a:spcPct val="90000"/>
            </a:lnSpc>
            <a:spcBef>
              <a:spcPct val="0"/>
            </a:spcBef>
            <a:spcAft>
              <a:spcPct val="35000"/>
            </a:spcAft>
            <a:buNone/>
          </a:pPr>
          <a:r>
            <a:rPr lang="en-GB" sz="1800" kern="1200" dirty="0"/>
            <a:t>Not having a realistic plan, or no plan at all</a:t>
          </a:r>
        </a:p>
      </dsp:txBody>
      <dsp:txXfrm>
        <a:off x="552" y="2447347"/>
        <a:ext cx="2405992" cy="1202996"/>
      </dsp:txXfrm>
    </dsp:sp>
    <dsp:sp modelId="{7811651B-DAF5-431F-A641-1784D768C275}">
      <dsp:nvSpPr>
        <dsp:cNvPr id="0" name=""/>
        <dsp:cNvSpPr/>
      </dsp:nvSpPr>
      <dsp:spPr>
        <a:xfrm>
          <a:off x="2911803" y="2447347"/>
          <a:ext cx="2405992" cy="120299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Procrastination</a:t>
          </a:r>
        </a:p>
        <a:p>
          <a:pPr marL="0" lvl="0" indent="0" algn="ctr" defTabSz="800100">
            <a:lnSpc>
              <a:spcPct val="90000"/>
            </a:lnSpc>
            <a:spcBef>
              <a:spcPct val="0"/>
            </a:spcBef>
            <a:spcAft>
              <a:spcPct val="35000"/>
            </a:spcAft>
            <a:buNone/>
          </a:pPr>
          <a:r>
            <a:rPr lang="en-GB" sz="1800" kern="1200" dirty="0"/>
            <a:t>Avoidance of starting some tasks</a:t>
          </a:r>
        </a:p>
      </dsp:txBody>
      <dsp:txXfrm>
        <a:off x="2911803" y="2447347"/>
        <a:ext cx="2405992" cy="1202996"/>
      </dsp:txXfrm>
    </dsp:sp>
    <dsp:sp modelId="{A86ABF48-65C2-4D2F-9EB3-D7336EBBFC5B}">
      <dsp:nvSpPr>
        <dsp:cNvPr id="0" name=""/>
        <dsp:cNvSpPr/>
      </dsp:nvSpPr>
      <dsp:spPr>
        <a:xfrm>
          <a:off x="5823054" y="2447347"/>
          <a:ext cx="2405992" cy="120299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Perfectionism</a:t>
          </a:r>
        </a:p>
        <a:p>
          <a:pPr marL="0" lvl="0" indent="0" algn="ctr" defTabSz="800100">
            <a:lnSpc>
              <a:spcPct val="90000"/>
            </a:lnSpc>
            <a:spcBef>
              <a:spcPct val="0"/>
            </a:spcBef>
            <a:spcAft>
              <a:spcPct val="35000"/>
            </a:spcAft>
            <a:buNone/>
          </a:pPr>
          <a:r>
            <a:rPr lang="en-GB" sz="1800" kern="1200" dirty="0"/>
            <a:t>Aiming to get things perfect which causes tasks to stack up</a:t>
          </a:r>
        </a:p>
      </dsp:txBody>
      <dsp:txXfrm>
        <a:off x="5823054" y="2447347"/>
        <a:ext cx="2405992" cy="120299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E504F01-AB8E-4AE1-B9F3-A27DD1EFF4ED}" type="datetimeFigureOut">
              <a:rPr lang="en-GB" smtClean="0"/>
              <a:t>03/10/2021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B2FC1DB1-9DA9-4E68-8E8E-FEA947C927B5}" type="slidenum">
              <a:rPr lang="en-GB" smtClean="0"/>
              <a:t>‹#›</a:t>
            </a:fld>
            <a:endParaRPr lang="en-GB"/>
          </a:p>
        </p:txBody>
      </p:sp>
    </p:spTree>
    <p:extLst>
      <p:ext uri="{BB962C8B-B14F-4D97-AF65-F5344CB8AC3E}">
        <p14:creationId xmlns:p14="http://schemas.microsoft.com/office/powerpoint/2010/main" val="4062591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46C3CF6-8973-4A0C-B7B8-3999E6E8C054}" type="datetimeFigureOut">
              <a:rPr lang="en-GB" smtClean="0"/>
              <a:t>03/10/2021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5612D463-5BCB-4EDC-9591-54467759B48F}" type="slidenum">
              <a:rPr lang="en-GB" smtClean="0"/>
              <a:t>‹#›</a:t>
            </a:fld>
            <a:endParaRPr lang="en-GB"/>
          </a:p>
        </p:txBody>
      </p:sp>
    </p:spTree>
    <p:extLst>
      <p:ext uri="{BB962C8B-B14F-4D97-AF65-F5344CB8AC3E}">
        <p14:creationId xmlns:p14="http://schemas.microsoft.com/office/powerpoint/2010/main" val="1319343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D77C11-3076-4BD4-9EE2-9D20E1120A13}" type="slidenum">
              <a:rPr lang="en-US" altLang="en-US"/>
              <a:pPr/>
              <a:t>2</a:t>
            </a:fld>
            <a:endParaRPr lang="en-US" altLang="en-US"/>
          </a:p>
        </p:txBody>
      </p:sp>
      <p:sp>
        <p:nvSpPr>
          <p:cNvPr id="4098" name="Rectangle 2"/>
          <p:cNvSpPr>
            <a:spLocks noGrp="1" noRot="1" noChangeAspect="1" noChangeArrowheads="1" noTextEdit="1"/>
          </p:cNvSpPr>
          <p:nvPr>
            <p:ph type="sldImg"/>
          </p:nvPr>
        </p:nvSpPr>
        <p:spPr>
          <a:ln/>
        </p:spPr>
      </p:sp>
      <p:sp>
        <p:nvSpPr>
          <p:cNvPr id="4099" name="Rectangle 3"/>
          <p:cNvSpPr>
            <a:spLocks noGrp="1" noChangeArrowheads="1"/>
          </p:cNvSpPr>
          <p:nvPr>
            <p:ph type="body" idx="1"/>
          </p:nvPr>
        </p:nvSpPr>
        <p:spPr/>
        <p:txBody>
          <a:bodyPr/>
          <a:lstStyle/>
          <a:p>
            <a:r>
              <a:rPr lang="en-US" altLang="en-US">
                <a:cs typeface="Times New Roman" charset="0"/>
              </a:rPr>
              <a:t>What you accomplish during a 24-hour period depends on your own motivation, your energy, your skills and abilities, and other resources. </a:t>
            </a:r>
          </a:p>
          <a:p>
            <a:endParaRPr lang="en-US" altLang="en-US">
              <a:cs typeface="Times New Roman" charset="0"/>
            </a:endParaRPr>
          </a:p>
          <a:p>
            <a:r>
              <a:rPr lang="en-US" altLang="en-US">
                <a:cs typeface="Times New Roman" charset="0"/>
              </a:rPr>
              <a:t>Since there are always demands on your time, it may be helpful to think about what you will do with your time and to consider some strategies for more effective time management. </a:t>
            </a:r>
          </a:p>
          <a:p>
            <a:endParaRPr lang="en-US" altLang="en-US">
              <a:cs typeface="Times New Roman" charset="0"/>
            </a:endParaRPr>
          </a:p>
          <a:p>
            <a:r>
              <a:rPr lang="en-US" altLang="en-US">
                <a:cs typeface="Times New Roman" charset="0"/>
              </a:rPr>
              <a:t>Time management is not a way to make you work harder and longer, but a means to help you work smarter to accomplish your work more easily and rapidly.</a:t>
            </a:r>
            <a:r>
              <a:rPr lang="en-US" altLang="en-US"/>
              <a:t> </a:t>
            </a:r>
          </a:p>
        </p:txBody>
      </p:sp>
    </p:spTree>
    <p:extLst>
      <p:ext uri="{BB962C8B-B14F-4D97-AF65-F5344CB8AC3E}">
        <p14:creationId xmlns:p14="http://schemas.microsoft.com/office/powerpoint/2010/main" val="1036775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5BF7539-713F-417F-9151-3134D5536406}" type="slidenum">
              <a:rPr lang="en-US" altLang="en-US"/>
              <a:pPr/>
              <a:t>5</a:t>
            </a:fld>
            <a:endParaRPr lang="en-US" altLang="en-US"/>
          </a:p>
        </p:txBody>
      </p:sp>
      <p:sp>
        <p:nvSpPr>
          <p:cNvPr id="6146" name="Rectangle 2"/>
          <p:cNvSpPr>
            <a:spLocks noGrp="1" noRot="1" noChangeAspect="1" noChangeArrowheads="1" noTextEdit="1"/>
          </p:cNvSpPr>
          <p:nvPr>
            <p:ph type="sldImg"/>
          </p:nvPr>
        </p:nvSpPr>
        <p:spPr>
          <a:ln/>
        </p:spPr>
      </p:sp>
      <p:sp>
        <p:nvSpPr>
          <p:cNvPr id="6147" name="Rectangle 3"/>
          <p:cNvSpPr>
            <a:spLocks noGrp="1" noChangeArrowheads="1"/>
          </p:cNvSpPr>
          <p:nvPr>
            <p:ph type="body" idx="1"/>
          </p:nvPr>
        </p:nvSpPr>
        <p:spPr/>
        <p:txBody>
          <a:bodyPr/>
          <a:lstStyle/>
          <a:p>
            <a:r>
              <a:rPr lang="en-US" altLang="en-US"/>
              <a:t>If you can manage your time more effectively, you will be rewarded in a variety of ways:</a:t>
            </a:r>
          </a:p>
          <a:p>
            <a:pPr>
              <a:buFontTx/>
              <a:buChar char="•"/>
            </a:pPr>
            <a:r>
              <a:rPr lang="en-US" altLang="en-US"/>
              <a:t>You will be more efficient in serving your district and will be able to support your clubs better</a:t>
            </a:r>
          </a:p>
          <a:p>
            <a:pPr>
              <a:buFontTx/>
              <a:buChar char="•"/>
            </a:pPr>
            <a:r>
              <a:rPr lang="en-US" altLang="en-US"/>
              <a:t>You will achieve greater success in your very important, and highly visible,  role as a Lions Leader</a:t>
            </a:r>
          </a:p>
          <a:p>
            <a:pPr>
              <a:buFontTx/>
              <a:buChar char="•"/>
            </a:pPr>
            <a:r>
              <a:rPr lang="en-US" altLang="en-US"/>
              <a:t>On a personal level, you will certainly feel healthier, more energetic, and in a generally better mood</a:t>
            </a:r>
          </a:p>
        </p:txBody>
      </p:sp>
    </p:spTree>
    <p:extLst>
      <p:ext uri="{BB962C8B-B14F-4D97-AF65-F5344CB8AC3E}">
        <p14:creationId xmlns:p14="http://schemas.microsoft.com/office/powerpoint/2010/main" val="4254799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C8662E1-EEBB-40C0-9784-A15F90F1F892}" type="slidenum">
              <a:rPr lang="en-US" altLang="en-US"/>
              <a:pPr/>
              <a:t>7</a:t>
            </a:fld>
            <a:endParaRPr lang="en-US" altLang="en-US"/>
          </a:p>
        </p:txBody>
      </p:sp>
      <p:sp>
        <p:nvSpPr>
          <p:cNvPr id="9218" name="Rectangle 2"/>
          <p:cNvSpPr>
            <a:spLocks noGrp="1" noRot="1" noChangeAspect="1" noChangeArrowheads="1" noTextEdit="1"/>
          </p:cNvSpPr>
          <p:nvPr>
            <p:ph type="sldImg"/>
          </p:nvPr>
        </p:nvSpPr>
        <p:spPr>
          <a:ln/>
        </p:spPr>
      </p:sp>
      <p:sp>
        <p:nvSpPr>
          <p:cNvPr id="9219" name="Rectangle 3"/>
          <p:cNvSpPr>
            <a:spLocks noGrp="1" noChangeArrowheads="1"/>
          </p:cNvSpPr>
          <p:nvPr>
            <p:ph type="body" idx="1"/>
          </p:nvPr>
        </p:nvSpPr>
        <p:spPr/>
        <p:txBody>
          <a:bodyPr/>
          <a:lstStyle/>
          <a:p>
            <a:r>
              <a:rPr lang="en-US" altLang="en-US" b="1"/>
              <a:t>Note: You may wish to add personal experiences as examples of one or more of the obstacles to enhance the presentation.  </a:t>
            </a:r>
          </a:p>
          <a:p>
            <a:endParaRPr lang="en-US" altLang="en-US"/>
          </a:p>
          <a:p>
            <a:r>
              <a:rPr lang="en-US" altLang="en-US"/>
              <a:t>There are a lot of things that make it difficult for us to manage our time effectively.  Let’s consider some of the most common ones, and see if they apply to us:</a:t>
            </a:r>
          </a:p>
          <a:p>
            <a:pPr>
              <a:buFontTx/>
              <a:buChar char="•"/>
            </a:pPr>
            <a:r>
              <a:rPr lang="en-US" altLang="en-US"/>
              <a:t>Unclear objectives – It’s hard to hit a target with your eyes closed, and it’s just as hard to accomplish something when you aren’t exactly clear about what you want to achieve</a:t>
            </a:r>
          </a:p>
          <a:p>
            <a:pPr>
              <a:buFontTx/>
              <a:buChar char="•"/>
            </a:pPr>
            <a:r>
              <a:rPr lang="en-US" altLang="en-US"/>
              <a:t>Disorganization – It’s easy to see when your desk is too messy, but sometimes you have to step back and ask yourself if you are taking an organized approach in completing all of your tasks</a:t>
            </a:r>
          </a:p>
          <a:p>
            <a:pPr>
              <a:buFontTx/>
              <a:buChar char="•"/>
            </a:pPr>
            <a:r>
              <a:rPr lang="en-US" altLang="en-US"/>
              <a:t>Inability to say “no” – We all want to be as helpful as we can when others need us, but this can mean taking time away from other priorities to do something we may not have planned </a:t>
            </a:r>
          </a:p>
        </p:txBody>
      </p:sp>
    </p:spTree>
    <p:extLst>
      <p:ext uri="{BB962C8B-B14F-4D97-AF65-F5344CB8AC3E}">
        <p14:creationId xmlns:p14="http://schemas.microsoft.com/office/powerpoint/2010/main" val="3295514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691D4C4-4B34-48DD-85B6-47AB25E1667F}" type="slidenum">
              <a:rPr lang="en-US" altLang="en-US"/>
              <a:pPr/>
              <a:t>8</a:t>
            </a:fld>
            <a:endParaRPr lang="en-US" altLang="en-US"/>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p:txBody>
          <a:bodyPr/>
          <a:lstStyle/>
          <a:p>
            <a:pPr>
              <a:buFontTx/>
              <a:buChar char="•"/>
            </a:pPr>
            <a:r>
              <a:rPr lang="en-US" altLang="en-US"/>
              <a:t>Interruptions – Many times we are in the middle of accomplishing something really important and the telephone rings.  These calls can not only take you away from your task, but sometimes they interrupt your train of thought and you can’t return to where you were without retracing your steps</a:t>
            </a:r>
          </a:p>
          <a:p>
            <a:pPr>
              <a:buFontTx/>
              <a:buChar char="•"/>
            </a:pPr>
            <a:r>
              <a:rPr lang="en-US" altLang="en-US"/>
              <a:t>More interruptions – We all like to visit with others, but conversations at inappropriate times can cost us time when we have to stop what we are doing and redirect ourselves from our plans</a:t>
            </a:r>
          </a:p>
          <a:p>
            <a:pPr>
              <a:buFontTx/>
              <a:buChar char="•"/>
            </a:pPr>
            <a:r>
              <a:rPr lang="en-US" altLang="en-US"/>
              <a:t>Periods of inactivity – As much as we think we are busy, there are times in our day when we are not really doing anything. Recognizing and making use of these times can have a positive effect on our efforts </a:t>
            </a:r>
          </a:p>
        </p:txBody>
      </p:sp>
    </p:spTree>
    <p:extLst>
      <p:ext uri="{BB962C8B-B14F-4D97-AF65-F5344CB8AC3E}">
        <p14:creationId xmlns:p14="http://schemas.microsoft.com/office/powerpoint/2010/main" val="1339946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6E2D8B-7C25-4BB3-AE83-4D8F7CA753DA}" type="slidenum">
              <a:rPr lang="en-US" altLang="en-US"/>
              <a:pPr/>
              <a:t>9</a:t>
            </a:fld>
            <a:endParaRPr lang="en-US" altLang="en-US"/>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pPr>
              <a:buFontTx/>
              <a:buChar char="•"/>
            </a:pPr>
            <a:r>
              <a:rPr lang="en-US" altLang="en-US"/>
              <a:t>Too many things at once – Many of our tasks are not routines.  They require concentration to detail.  When we are attempting to do too many different things at one time, each individual task suffers as a result</a:t>
            </a:r>
          </a:p>
          <a:p>
            <a:pPr>
              <a:buFontTx/>
              <a:buChar char="•"/>
            </a:pPr>
            <a:r>
              <a:rPr lang="en-US" altLang="en-US"/>
              <a:t>Stress and fatigue – Everyone experiences stress from time to time, and sometimes we actually operate a little better when there is some level of stress.  Too much stress, on the other hand, causes our work to suffer and wears us down physically and mentally.  Dealing with stress is an important part of time management</a:t>
            </a:r>
          </a:p>
          <a:p>
            <a:pPr>
              <a:buFontTx/>
              <a:buChar char="•"/>
            </a:pPr>
            <a:r>
              <a:rPr lang="en-US" altLang="en-US"/>
              <a:t>All work and no play – Most successful people know how to balance work and play.  When work takes over your life, you not only give your body little time to re-energize, but you may end up sacrificing the really important things in life like family and friends    </a:t>
            </a:r>
          </a:p>
        </p:txBody>
      </p:sp>
    </p:spTree>
    <p:extLst>
      <p:ext uri="{BB962C8B-B14F-4D97-AF65-F5344CB8AC3E}">
        <p14:creationId xmlns:p14="http://schemas.microsoft.com/office/powerpoint/2010/main" val="2930698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EF97709A-50D4-4688-A2F9-2FE54850E095}" type="datetimeFigureOut">
              <a:rPr lang="en-GB" smtClean="0"/>
              <a:pPr/>
              <a:t>03/10/2021</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A156D88E-F4E5-4FD8-908A-CBBAD6091DD3}"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97709A-50D4-4688-A2F9-2FE54850E095}" type="datetimeFigureOut">
              <a:rPr lang="en-GB" smtClean="0"/>
              <a:pPr/>
              <a:t>03/10/2021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F97709A-50D4-4688-A2F9-2FE54850E095}" type="datetimeFigureOut">
              <a:rPr lang="en-GB" smtClean="0"/>
              <a:pPr/>
              <a:t>03/10/2021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6D88E-F4E5-4FD8-908A-CBBAD6091DD3}"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F97709A-50D4-4688-A2F9-2FE54850E095}" type="datetimeFigureOut">
              <a:rPr lang="en-GB" smtClean="0"/>
              <a:pPr/>
              <a:t>03/10/2021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F97709A-50D4-4688-A2F9-2FE54850E095}" type="datetimeFigureOut">
              <a:rPr lang="en-GB" smtClean="0"/>
              <a:pPr/>
              <a:t>03/10/2021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EF97709A-50D4-4688-A2F9-2FE54850E095}" type="datetimeFigureOut">
              <a:rPr lang="en-GB" smtClean="0"/>
              <a:pPr/>
              <a:t>03/10/2021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97709A-50D4-4688-A2F9-2FE54850E095}" type="datetimeFigureOut">
              <a:rPr lang="en-GB" smtClean="0"/>
              <a:pPr/>
              <a:t>03/10/2021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F97709A-50D4-4688-A2F9-2FE54850E095}" type="datetimeFigureOut">
              <a:rPr lang="en-GB" smtClean="0"/>
              <a:pPr/>
              <a:t>03/10/2021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F97709A-50D4-4688-A2F9-2FE54850E095}" type="datetimeFigureOut">
              <a:rPr lang="en-GB" smtClean="0"/>
              <a:pPr/>
              <a:t>03/10/2021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A156D88E-F4E5-4FD8-908A-CBBAD6091DD3}"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97709A-50D4-4688-A2F9-2FE54850E095}" type="datetimeFigureOut">
              <a:rPr lang="en-GB" smtClean="0"/>
              <a:pPr/>
              <a:t>03/10/2021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97709A-50D4-4688-A2F9-2FE54850E095}" type="datetimeFigureOut">
              <a:rPr lang="en-GB" smtClean="0"/>
              <a:pPr/>
              <a:t>03/10/2021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EF97709A-50D4-4688-A2F9-2FE54850E095}" type="datetimeFigureOut">
              <a:rPr lang="en-GB" smtClean="0"/>
              <a:pPr/>
              <a:t>03/10/2021</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A156D88E-F4E5-4FD8-908A-CBBAD6091DD3}"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palgrave.com/skills4study/learninggames/clock/clock2.ht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wmf"/><Relationship Id="rId4" Type="http://schemas.openxmlformats.org/officeDocument/2006/relationships/image" Target="../media/image5.wmf"/></Relationships>
</file>

<file path=ppt/slides/_rels/slide8.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9.wmf"/><Relationship Id="rId4" Type="http://schemas.openxmlformats.org/officeDocument/2006/relationships/image" Target="../media/image8.wmf"/></Relationships>
</file>

<file path=ppt/slides/_rels/slide9.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2.wmf"/><Relationship Id="rId4" Type="http://schemas.openxmlformats.org/officeDocument/2006/relationships/image" Target="../media/image11.w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Study Skills in Care</a:t>
            </a:r>
            <a:endParaRPr lang="en-GB" dirty="0"/>
          </a:p>
        </p:txBody>
      </p:sp>
      <p:sp>
        <p:nvSpPr>
          <p:cNvPr id="3" name="Subtitle 2"/>
          <p:cNvSpPr>
            <a:spLocks noGrp="1"/>
          </p:cNvSpPr>
          <p:nvPr>
            <p:ph type="subTitle" idx="1"/>
          </p:nvPr>
        </p:nvSpPr>
        <p:spPr/>
        <p:txBody>
          <a:bodyPr/>
          <a:lstStyle/>
          <a:p>
            <a:r>
              <a:rPr lang="en-GB" dirty="0"/>
              <a:t>Time Management Induction</a:t>
            </a:r>
          </a:p>
        </p:txBody>
      </p:sp>
      <p:pic>
        <p:nvPicPr>
          <p:cNvPr id="4" name="Picture 3" descr="C:\Users\Karen\AppData\Local\Microsoft\Windows\Temporary Internet Files\Content.IE5\56GTQ2K6\MC900441468[1].png">
            <a:hlinkClick r:id="rId2"/>
          </p:cNvPr>
          <p:cNvPicPr>
            <a:picLocks noChangeAspect="1" noChangeArrowheads="1"/>
          </p:cNvPicPr>
          <p:nvPr/>
        </p:nvPicPr>
        <p:blipFill>
          <a:blip r:embed="rId3" cstate="print"/>
          <a:srcRect/>
          <a:stretch>
            <a:fillRect/>
          </a:stretch>
        </p:blipFill>
        <p:spPr bwMode="auto">
          <a:xfrm>
            <a:off x="683568" y="4104836"/>
            <a:ext cx="2448271" cy="2448271"/>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2"/>
          <p:cNvSpPr>
            <a:spLocks noGrp="1"/>
          </p:cNvSpPr>
          <p:nvPr>
            <p:ph type="dt" sz="half" idx="10"/>
          </p:nvPr>
        </p:nvSpPr>
        <p:spPr/>
        <p:txBody>
          <a:bodyPr/>
          <a:lstStyle/>
          <a:p>
            <a:r>
              <a:rPr lang="en-US" altLang="en-US"/>
              <a:t>Time Management</a:t>
            </a:r>
          </a:p>
        </p:txBody>
      </p:sp>
      <p:sp>
        <p:nvSpPr>
          <p:cNvPr id="6" name="Slide Number Placeholder 4"/>
          <p:cNvSpPr>
            <a:spLocks noGrp="1"/>
          </p:cNvSpPr>
          <p:nvPr>
            <p:ph type="sldNum" sz="quarter" idx="12"/>
          </p:nvPr>
        </p:nvSpPr>
        <p:spPr/>
        <p:txBody>
          <a:bodyPr/>
          <a:lstStyle/>
          <a:p>
            <a:fld id="{6DD1AC50-CB90-4685-B9B3-4E5BB6FB9E28}" type="slidenum">
              <a:rPr lang="en-US" altLang="en-US"/>
              <a:pPr/>
              <a:t>2</a:t>
            </a:fld>
            <a:endParaRPr lang="en-US" altLang="en-US"/>
          </a:p>
        </p:txBody>
      </p:sp>
      <p:sp>
        <p:nvSpPr>
          <p:cNvPr id="2050" name="Rectangle 2"/>
          <p:cNvSpPr>
            <a:spLocks noGrp="1" noChangeArrowheads="1"/>
          </p:cNvSpPr>
          <p:nvPr>
            <p:ph type="title"/>
          </p:nvPr>
        </p:nvSpPr>
        <p:spPr>
          <a:ln/>
          <a:extLst>
            <a:ext uri="{91240B29-F687-4F45-9708-019B960494DF}">
              <a14:hiddenLine xmlns:a14="http://schemas.microsoft.com/office/drawing/2010/main" w="9525">
                <a:solidFill>
                  <a:srgbClr val="003399"/>
                </a:solidFill>
                <a:miter lim="800000"/>
                <a:headEnd/>
                <a:tailEnd/>
              </a14:hiddenLine>
            </a:ext>
          </a:extLst>
        </p:spPr>
        <p:txBody>
          <a:bodyPr/>
          <a:lstStyle/>
          <a:p>
            <a:r>
              <a:rPr lang="en-US" altLang="en-US" dirty="0">
                <a:solidFill>
                  <a:srgbClr val="003399"/>
                </a:solidFill>
              </a:rPr>
              <a:t>Time Management</a:t>
            </a:r>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43200" y="1752600"/>
            <a:ext cx="3698875" cy="422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6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Do you need time management?</a:t>
            </a:r>
          </a:p>
        </p:txBody>
      </p:sp>
      <p:sp>
        <p:nvSpPr>
          <p:cNvPr id="3" name="Content Placeholder 2"/>
          <p:cNvSpPr>
            <a:spLocks noGrp="1"/>
          </p:cNvSpPr>
          <p:nvPr>
            <p:ph idx="1"/>
          </p:nvPr>
        </p:nvSpPr>
        <p:spPr/>
        <p:txBody>
          <a:bodyPr>
            <a:normAutofit fontScale="92500" lnSpcReduction="10000"/>
          </a:bodyPr>
          <a:lstStyle/>
          <a:p>
            <a:r>
              <a:rPr lang="en-GB" dirty="0"/>
              <a:t>Do you feel you work every hour of the day but still struggle to complete everything you need to?</a:t>
            </a:r>
          </a:p>
          <a:p>
            <a:r>
              <a:rPr lang="en-GB" dirty="0"/>
              <a:t>Do you find it difficult to meet deadlines?</a:t>
            </a:r>
          </a:p>
          <a:p>
            <a:r>
              <a:rPr lang="en-GB" dirty="0"/>
              <a:t>Do you spend hours clearing your room, making drinks, doing the laundry, washing the car before you get down to the task in hand?</a:t>
            </a:r>
          </a:p>
          <a:p>
            <a:r>
              <a:rPr lang="en-GB" dirty="0"/>
              <a:t>Do you make lots of lists but never get to the end and always feel disappointed in yourself?</a:t>
            </a:r>
          </a:p>
          <a:p>
            <a:r>
              <a:rPr lang="en-GB" dirty="0"/>
              <a:t>Do you feel that you could make more effective use of the time you have?</a:t>
            </a:r>
          </a:p>
          <a:p>
            <a:pPr algn="r">
              <a:buNone/>
            </a:pPr>
            <a:r>
              <a:rPr lang="en-GB" dirty="0"/>
              <a:t>(Craig, 2009)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Management</a:t>
            </a:r>
          </a:p>
        </p:txBody>
      </p:sp>
      <p:sp>
        <p:nvSpPr>
          <p:cNvPr id="3" name="Content Placeholder 2"/>
          <p:cNvSpPr>
            <a:spLocks noGrp="1"/>
          </p:cNvSpPr>
          <p:nvPr>
            <p:ph idx="1"/>
          </p:nvPr>
        </p:nvSpPr>
        <p:spPr/>
        <p:txBody>
          <a:bodyPr>
            <a:normAutofit/>
          </a:bodyPr>
          <a:lstStyle/>
          <a:p>
            <a:r>
              <a:rPr lang="en-GB" dirty="0"/>
              <a:t>One of the biggest challenges faced by students.</a:t>
            </a:r>
          </a:p>
          <a:p>
            <a:r>
              <a:rPr lang="en-GB" dirty="0"/>
              <a:t>Managing the demands of your course work, around, part-time employment, family life, household chores, being a parent/carer, leisure and recreation time and social life can be difficult.</a:t>
            </a:r>
          </a:p>
          <a:p>
            <a:r>
              <a:rPr lang="en-GB" dirty="0"/>
              <a:t>Is similar to dieting or exercise – you </a:t>
            </a:r>
            <a:r>
              <a:rPr lang="en-GB" b="1" dirty="0"/>
              <a:t>know</a:t>
            </a:r>
            <a:r>
              <a:rPr lang="en-GB" dirty="0"/>
              <a:t> you </a:t>
            </a:r>
            <a:r>
              <a:rPr lang="en-GB" b="1" dirty="0"/>
              <a:t>should </a:t>
            </a:r>
            <a:r>
              <a:rPr lang="en-GB" dirty="0"/>
              <a:t>be doing it but delay starting or soon give up!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p:txBody>
          <a:bodyPr/>
          <a:lstStyle/>
          <a:p>
            <a:r>
              <a:rPr lang="en-US" altLang="en-US"/>
              <a:t>Time Management</a:t>
            </a:r>
          </a:p>
        </p:txBody>
      </p:sp>
      <p:sp>
        <p:nvSpPr>
          <p:cNvPr id="7" name="Slide Number Placeholder 5"/>
          <p:cNvSpPr>
            <a:spLocks noGrp="1"/>
          </p:cNvSpPr>
          <p:nvPr>
            <p:ph type="sldNum" sz="quarter" idx="12"/>
          </p:nvPr>
        </p:nvSpPr>
        <p:spPr/>
        <p:txBody>
          <a:bodyPr/>
          <a:lstStyle/>
          <a:p>
            <a:fld id="{27A70F2F-6EE1-44ED-9F9A-EAB67C55F227}" type="slidenum">
              <a:rPr lang="en-US" altLang="en-US"/>
              <a:pPr/>
              <a:t>5</a:t>
            </a:fld>
            <a:endParaRPr lang="en-US" altLang="en-US"/>
          </a:p>
        </p:txBody>
      </p:sp>
      <p:sp>
        <p:nvSpPr>
          <p:cNvPr id="5122" name="Rectangle 2"/>
          <p:cNvSpPr>
            <a:spLocks noGrp="1" noChangeArrowheads="1"/>
          </p:cNvSpPr>
          <p:nvPr>
            <p:ph type="title"/>
          </p:nvPr>
        </p:nvSpPr>
        <p:spPr/>
        <p:txBody>
          <a:bodyPr/>
          <a:lstStyle/>
          <a:p>
            <a:r>
              <a:rPr lang="en-US" altLang="en-US">
                <a:solidFill>
                  <a:srgbClr val="003399"/>
                </a:solidFill>
              </a:rPr>
              <a:t>Benefits of time management</a:t>
            </a:r>
          </a:p>
        </p:txBody>
      </p:sp>
      <p:sp>
        <p:nvSpPr>
          <p:cNvPr id="5123" name="Rectangle 3"/>
          <p:cNvSpPr>
            <a:spLocks noGrp="1" noChangeArrowheads="1"/>
          </p:cNvSpPr>
          <p:nvPr>
            <p:ph type="body" idx="1"/>
          </p:nvPr>
        </p:nvSpPr>
        <p:spPr>
          <a:xfrm>
            <a:off x="2743200" y="1905000"/>
            <a:ext cx="3352800" cy="3581400"/>
          </a:xfrm>
        </p:spPr>
        <p:txBody>
          <a:bodyPr/>
          <a:lstStyle/>
          <a:p>
            <a:pPr>
              <a:lnSpc>
                <a:spcPct val="140000"/>
              </a:lnSpc>
            </a:pPr>
            <a:r>
              <a:rPr lang="en-US" altLang="en-US" sz="4000" dirty="0">
                <a:solidFill>
                  <a:srgbClr val="003399"/>
                </a:solidFill>
              </a:rPr>
              <a:t>Efficient</a:t>
            </a:r>
          </a:p>
          <a:p>
            <a:pPr>
              <a:lnSpc>
                <a:spcPct val="140000"/>
              </a:lnSpc>
            </a:pPr>
            <a:r>
              <a:rPr lang="en-US" altLang="en-US" sz="4000" dirty="0">
                <a:solidFill>
                  <a:srgbClr val="003399"/>
                </a:solidFill>
              </a:rPr>
              <a:t>Successful</a:t>
            </a:r>
          </a:p>
          <a:p>
            <a:pPr>
              <a:lnSpc>
                <a:spcPct val="140000"/>
              </a:lnSpc>
            </a:pPr>
            <a:r>
              <a:rPr lang="en-US" altLang="en-US" sz="4000" dirty="0">
                <a:solidFill>
                  <a:srgbClr val="003399"/>
                </a:solidFill>
              </a:rPr>
              <a:t>Healthy </a:t>
            </a:r>
          </a:p>
          <a:p>
            <a:pPr>
              <a:lnSpc>
                <a:spcPct val="140000"/>
              </a:lnSpc>
            </a:pPr>
            <a:endParaRPr lang="en-US" altLang="en-US" sz="4000" dirty="0">
              <a:solidFill>
                <a:srgbClr val="003399"/>
              </a:solidFill>
            </a:endParaRPr>
          </a:p>
        </p:txBody>
      </p:sp>
      <p:pic>
        <p:nvPicPr>
          <p:cNvPr id="5124"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1200" y="4191000"/>
            <a:ext cx="1633538" cy="1866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3142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52736"/>
            <a:ext cx="8229600" cy="5271864"/>
          </a:xfrm>
        </p:spPr>
        <p:txBody>
          <a:bodyPr>
            <a:normAutofit/>
          </a:bodyPr>
          <a:lstStyle/>
          <a:p>
            <a:r>
              <a:rPr lang="en-GB" sz="4000" dirty="0"/>
              <a:t>What do you think are the main obstacles to effective time management?</a:t>
            </a:r>
          </a:p>
        </p:txBody>
      </p:sp>
      <p:pic>
        <p:nvPicPr>
          <p:cNvPr id="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1200" y="4191000"/>
            <a:ext cx="1633538" cy="1866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2825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3"/>
          <p:cNvSpPr>
            <a:spLocks noGrp="1"/>
          </p:cNvSpPr>
          <p:nvPr>
            <p:ph type="dt" sz="half" idx="10"/>
          </p:nvPr>
        </p:nvSpPr>
        <p:spPr/>
        <p:txBody>
          <a:bodyPr/>
          <a:lstStyle/>
          <a:p>
            <a:r>
              <a:rPr lang="en-US" altLang="en-US" dirty="0"/>
              <a:t>Time Management</a:t>
            </a:r>
          </a:p>
        </p:txBody>
      </p:sp>
      <p:sp>
        <p:nvSpPr>
          <p:cNvPr id="11" name="Slide Number Placeholder 5"/>
          <p:cNvSpPr>
            <a:spLocks noGrp="1"/>
          </p:cNvSpPr>
          <p:nvPr>
            <p:ph type="sldNum" sz="quarter" idx="12"/>
          </p:nvPr>
        </p:nvSpPr>
        <p:spPr/>
        <p:txBody>
          <a:bodyPr/>
          <a:lstStyle/>
          <a:p>
            <a:fld id="{0BF6B6D1-29CF-4174-81C8-F57D317EEE35}" type="slidenum">
              <a:rPr lang="en-US" altLang="en-US"/>
              <a:pPr/>
              <a:t>7</a:t>
            </a:fld>
            <a:endParaRPr lang="en-US" altLang="en-US"/>
          </a:p>
        </p:txBody>
      </p:sp>
      <p:sp>
        <p:nvSpPr>
          <p:cNvPr id="8194" name="Rectangle 2"/>
          <p:cNvSpPr>
            <a:spLocks noGrp="1" noChangeArrowheads="1"/>
          </p:cNvSpPr>
          <p:nvPr>
            <p:ph type="title"/>
          </p:nvPr>
        </p:nvSpPr>
        <p:spPr>
          <a:xfrm>
            <a:off x="1115616" y="704088"/>
            <a:ext cx="7571184" cy="1143000"/>
          </a:xfrm>
        </p:spPr>
        <p:txBody>
          <a:bodyPr>
            <a:normAutofit fontScale="90000"/>
          </a:bodyPr>
          <a:lstStyle/>
          <a:p>
            <a:r>
              <a:rPr lang="en-US" altLang="en-US" dirty="0">
                <a:solidFill>
                  <a:srgbClr val="003399"/>
                </a:solidFill>
              </a:rPr>
              <a:t>Obstacles to effective time management</a:t>
            </a:r>
          </a:p>
        </p:txBody>
      </p:sp>
      <p:pic>
        <p:nvPicPr>
          <p:cNvPr id="8196" name="Picture 4" descr="C:\WINNT\Profiles\tpietras\Application Data\Microsoft\Media Catalog\Downloaded Clips\cl45\j0174435.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9200" y="1905000"/>
            <a:ext cx="1135063" cy="1524000"/>
          </a:xfrm>
          <a:prstGeom prst="rect">
            <a:avLst/>
          </a:prstGeom>
          <a:noFill/>
          <a:extLst>
            <a:ext uri="{909E8E84-426E-40DD-AFC4-6F175D3DCCD1}">
              <a14:hiddenFill xmlns:a14="http://schemas.microsoft.com/office/drawing/2010/main">
                <a:solidFill>
                  <a:srgbClr val="FFFFFF"/>
                </a:solidFill>
              </a14:hiddenFill>
            </a:ext>
          </a:extLst>
        </p:spPr>
      </p:pic>
      <p:sp>
        <p:nvSpPr>
          <p:cNvPr id="8199" name="Text Box 7"/>
          <p:cNvSpPr txBox="1">
            <a:spLocks noChangeArrowheads="1"/>
          </p:cNvSpPr>
          <p:nvPr/>
        </p:nvSpPr>
        <p:spPr bwMode="auto">
          <a:xfrm>
            <a:off x="304800" y="2133600"/>
            <a:ext cx="44958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dirty="0">
                <a:solidFill>
                  <a:srgbClr val="003399"/>
                </a:solidFill>
              </a:rPr>
              <a:t>Unclear objectives</a:t>
            </a:r>
          </a:p>
        </p:txBody>
      </p:sp>
      <p:sp>
        <p:nvSpPr>
          <p:cNvPr id="8200" name="Text Box 8"/>
          <p:cNvSpPr txBox="1">
            <a:spLocks noChangeArrowheads="1"/>
          </p:cNvSpPr>
          <p:nvPr/>
        </p:nvSpPr>
        <p:spPr bwMode="auto">
          <a:xfrm>
            <a:off x="1981200" y="3733800"/>
            <a:ext cx="3962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a:solidFill>
                  <a:srgbClr val="003399"/>
                </a:solidFill>
              </a:rPr>
              <a:t>Disorganization </a:t>
            </a:r>
          </a:p>
        </p:txBody>
      </p:sp>
      <p:pic>
        <p:nvPicPr>
          <p:cNvPr id="8201" name="Picture 9" descr="C:\WINNT\Profiles\tpietras\Application Data\Microsoft\Media Catalog\Downloaded Clips\cl31\j0124285.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96000" y="3200400"/>
            <a:ext cx="2463800" cy="1612900"/>
          </a:xfrm>
          <a:prstGeom prst="rect">
            <a:avLst/>
          </a:prstGeom>
          <a:noFill/>
          <a:extLst>
            <a:ext uri="{909E8E84-426E-40DD-AFC4-6F175D3DCCD1}">
              <a14:hiddenFill xmlns:a14="http://schemas.microsoft.com/office/drawing/2010/main">
                <a:solidFill>
                  <a:srgbClr val="FFFFFF"/>
                </a:solidFill>
              </a14:hiddenFill>
            </a:ext>
          </a:extLst>
        </p:spPr>
      </p:pic>
      <p:sp>
        <p:nvSpPr>
          <p:cNvPr id="8203" name="Text Box 11"/>
          <p:cNvSpPr txBox="1">
            <a:spLocks noChangeArrowheads="1"/>
          </p:cNvSpPr>
          <p:nvPr/>
        </p:nvSpPr>
        <p:spPr bwMode="auto">
          <a:xfrm>
            <a:off x="381000" y="5257800"/>
            <a:ext cx="45720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dirty="0">
                <a:solidFill>
                  <a:srgbClr val="003399"/>
                </a:solidFill>
              </a:rPr>
              <a:t>Inability to say “no” </a:t>
            </a:r>
          </a:p>
        </p:txBody>
      </p:sp>
      <p:pic>
        <p:nvPicPr>
          <p:cNvPr id="8204" name="Picture 12" descr="C:\WINNT\Profiles\tpietras\Application Data\Microsoft\Media Catalog\Downloaded Clips\cl0\BS01707_.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76800" y="4648200"/>
            <a:ext cx="1833563" cy="1887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4024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2"/>
          <p:cNvSpPr>
            <a:spLocks noGrp="1"/>
          </p:cNvSpPr>
          <p:nvPr>
            <p:ph type="dt" sz="half" idx="10"/>
          </p:nvPr>
        </p:nvSpPr>
        <p:spPr/>
        <p:txBody>
          <a:bodyPr/>
          <a:lstStyle/>
          <a:p>
            <a:r>
              <a:rPr lang="en-US" altLang="en-US"/>
              <a:t>Time Management</a:t>
            </a:r>
          </a:p>
        </p:txBody>
      </p:sp>
      <p:sp>
        <p:nvSpPr>
          <p:cNvPr id="11" name="Slide Number Placeholder 4"/>
          <p:cNvSpPr>
            <a:spLocks noGrp="1"/>
          </p:cNvSpPr>
          <p:nvPr>
            <p:ph type="sldNum" sz="quarter" idx="12"/>
          </p:nvPr>
        </p:nvSpPr>
        <p:spPr/>
        <p:txBody>
          <a:bodyPr/>
          <a:lstStyle/>
          <a:p>
            <a:fld id="{91256836-8383-4016-A3B8-9C47BAB1FCA7}" type="slidenum">
              <a:rPr lang="en-US" altLang="en-US"/>
              <a:pPr/>
              <a:t>8</a:t>
            </a:fld>
            <a:endParaRPr lang="en-US" altLang="en-US"/>
          </a:p>
        </p:txBody>
      </p:sp>
      <p:sp>
        <p:nvSpPr>
          <p:cNvPr id="10244" name="Rectangle 4"/>
          <p:cNvSpPr>
            <a:spLocks noGrp="1" noChangeArrowheads="1"/>
          </p:cNvSpPr>
          <p:nvPr>
            <p:ph type="title"/>
          </p:nvPr>
        </p:nvSpPr>
        <p:spPr>
          <a:xfrm>
            <a:off x="1259632" y="704088"/>
            <a:ext cx="7503368" cy="1143000"/>
          </a:xfrm>
          <a:noFill/>
          <a:ln/>
        </p:spPr>
        <p:txBody>
          <a:bodyPr>
            <a:normAutofit fontScale="90000"/>
          </a:bodyPr>
          <a:lstStyle/>
          <a:p>
            <a:r>
              <a:rPr lang="en-US" altLang="en-US" dirty="0">
                <a:solidFill>
                  <a:srgbClr val="003399"/>
                </a:solidFill>
              </a:rPr>
              <a:t>Obstacles to effective time management</a:t>
            </a:r>
          </a:p>
        </p:txBody>
      </p:sp>
      <p:sp>
        <p:nvSpPr>
          <p:cNvPr id="10245" name="Text Box 5"/>
          <p:cNvSpPr txBox="1">
            <a:spLocks noChangeArrowheads="1"/>
          </p:cNvSpPr>
          <p:nvPr/>
        </p:nvSpPr>
        <p:spPr bwMode="auto">
          <a:xfrm>
            <a:off x="304800" y="2133600"/>
            <a:ext cx="37338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dirty="0">
                <a:solidFill>
                  <a:srgbClr val="003399"/>
                </a:solidFill>
              </a:rPr>
              <a:t>Interruptions</a:t>
            </a:r>
          </a:p>
        </p:txBody>
      </p:sp>
      <p:pic>
        <p:nvPicPr>
          <p:cNvPr id="10246" name="Picture 6" descr="C:\WINNT\Profiles\tpietras\Application Data\Microsoft\Media Catalog\Downloaded Clips\cl0\BS01040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81400" y="1905000"/>
            <a:ext cx="1292225" cy="1447800"/>
          </a:xfrm>
          <a:prstGeom prst="rect">
            <a:avLst/>
          </a:prstGeom>
          <a:noFill/>
          <a:extLst>
            <a:ext uri="{909E8E84-426E-40DD-AFC4-6F175D3DCCD1}">
              <a14:hiddenFill xmlns:a14="http://schemas.microsoft.com/office/drawing/2010/main">
                <a:solidFill>
                  <a:srgbClr val="FFFFFF"/>
                </a:solidFill>
              </a14:hiddenFill>
            </a:ext>
          </a:extLst>
        </p:spPr>
      </p:pic>
      <p:sp>
        <p:nvSpPr>
          <p:cNvPr id="10247" name="Text Box 7"/>
          <p:cNvSpPr txBox="1">
            <a:spLocks noChangeArrowheads="1"/>
          </p:cNvSpPr>
          <p:nvPr/>
        </p:nvSpPr>
        <p:spPr bwMode="auto">
          <a:xfrm>
            <a:off x="2133600" y="3429000"/>
            <a:ext cx="44196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a:solidFill>
                  <a:srgbClr val="003399"/>
                </a:solidFill>
              </a:rPr>
              <a:t>More interruptions</a:t>
            </a:r>
          </a:p>
        </p:txBody>
      </p:sp>
      <p:pic>
        <p:nvPicPr>
          <p:cNvPr id="10248" name="Picture 8" descr="C:\WINNT\Profiles\tpietras\Application Data\Microsoft\Media Catalog\Downloaded Clips\cl0\PE01538_.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10400" y="2590800"/>
            <a:ext cx="1185863" cy="2190750"/>
          </a:xfrm>
          <a:prstGeom prst="rect">
            <a:avLst/>
          </a:prstGeom>
          <a:noFill/>
          <a:extLst>
            <a:ext uri="{909E8E84-426E-40DD-AFC4-6F175D3DCCD1}">
              <a14:hiddenFill xmlns:a14="http://schemas.microsoft.com/office/drawing/2010/main">
                <a:solidFill>
                  <a:srgbClr val="FFFFFF"/>
                </a:solidFill>
              </a14:hiddenFill>
            </a:ext>
          </a:extLst>
        </p:spPr>
      </p:pic>
      <p:sp>
        <p:nvSpPr>
          <p:cNvPr id="10249" name="Text Box 9"/>
          <p:cNvSpPr txBox="1">
            <a:spLocks noChangeArrowheads="1"/>
          </p:cNvSpPr>
          <p:nvPr/>
        </p:nvSpPr>
        <p:spPr bwMode="auto">
          <a:xfrm>
            <a:off x="533400" y="5029200"/>
            <a:ext cx="44196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dirty="0">
                <a:solidFill>
                  <a:srgbClr val="003399"/>
                </a:solidFill>
              </a:rPr>
              <a:t>Periods of inactivity</a:t>
            </a:r>
          </a:p>
        </p:txBody>
      </p:sp>
      <p:pic>
        <p:nvPicPr>
          <p:cNvPr id="10250" name="Picture 10" descr="C:\WINNT\Profiles\tpietras\Application Data\Microsoft\Media Catalog\Downloaded Clips\cl36\j0136133.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029200" y="4495800"/>
            <a:ext cx="1763713"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914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2"/>
          <p:cNvSpPr>
            <a:spLocks noGrp="1"/>
          </p:cNvSpPr>
          <p:nvPr>
            <p:ph type="dt" sz="half" idx="10"/>
          </p:nvPr>
        </p:nvSpPr>
        <p:spPr/>
        <p:txBody>
          <a:bodyPr/>
          <a:lstStyle/>
          <a:p>
            <a:r>
              <a:rPr lang="en-US" altLang="en-US"/>
              <a:t>Time Management</a:t>
            </a:r>
          </a:p>
        </p:txBody>
      </p:sp>
      <p:sp>
        <p:nvSpPr>
          <p:cNvPr id="11" name="Slide Number Placeholder 4"/>
          <p:cNvSpPr>
            <a:spLocks noGrp="1"/>
          </p:cNvSpPr>
          <p:nvPr>
            <p:ph type="sldNum" sz="quarter" idx="12"/>
          </p:nvPr>
        </p:nvSpPr>
        <p:spPr/>
        <p:txBody>
          <a:bodyPr/>
          <a:lstStyle/>
          <a:p>
            <a:fld id="{64F2FCF4-6076-40E7-B407-23004C4C7A5B}" type="slidenum">
              <a:rPr lang="en-US" altLang="en-US"/>
              <a:pPr/>
              <a:t>9</a:t>
            </a:fld>
            <a:endParaRPr lang="en-US" altLang="en-US"/>
          </a:p>
        </p:txBody>
      </p:sp>
      <p:sp>
        <p:nvSpPr>
          <p:cNvPr id="13315" name="Rectangle 3"/>
          <p:cNvSpPr>
            <a:spLocks noGrp="1" noChangeArrowheads="1"/>
          </p:cNvSpPr>
          <p:nvPr>
            <p:ph type="title"/>
          </p:nvPr>
        </p:nvSpPr>
        <p:spPr>
          <a:xfrm>
            <a:off x="1219200" y="704088"/>
            <a:ext cx="7543800" cy="1143000"/>
          </a:xfrm>
          <a:noFill/>
          <a:ln/>
        </p:spPr>
        <p:txBody>
          <a:bodyPr>
            <a:normAutofit fontScale="90000"/>
          </a:bodyPr>
          <a:lstStyle/>
          <a:p>
            <a:r>
              <a:rPr lang="en-US" altLang="en-US" dirty="0">
                <a:solidFill>
                  <a:srgbClr val="003399"/>
                </a:solidFill>
              </a:rPr>
              <a:t>Obstacles to effective time management</a:t>
            </a:r>
          </a:p>
        </p:txBody>
      </p:sp>
      <p:sp>
        <p:nvSpPr>
          <p:cNvPr id="13316" name="Text Box 4"/>
          <p:cNvSpPr txBox="1">
            <a:spLocks noChangeArrowheads="1"/>
          </p:cNvSpPr>
          <p:nvPr/>
        </p:nvSpPr>
        <p:spPr bwMode="auto">
          <a:xfrm>
            <a:off x="1219200" y="2133600"/>
            <a:ext cx="53340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a:solidFill>
                  <a:srgbClr val="003399"/>
                </a:solidFill>
              </a:rPr>
              <a:t>Too many things at once</a:t>
            </a:r>
          </a:p>
        </p:txBody>
      </p:sp>
      <p:pic>
        <p:nvPicPr>
          <p:cNvPr id="13317" name="Picture 5" descr="C:\WINNT\Profiles\tpietras\Application Data\Microsoft\Media Catalog\Downloaded Clips\cl1f\j0078626.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1524000"/>
            <a:ext cx="1444625" cy="2028825"/>
          </a:xfrm>
          <a:prstGeom prst="rect">
            <a:avLst/>
          </a:prstGeom>
          <a:noFill/>
          <a:extLst>
            <a:ext uri="{909E8E84-426E-40DD-AFC4-6F175D3DCCD1}">
              <a14:hiddenFill xmlns:a14="http://schemas.microsoft.com/office/drawing/2010/main">
                <a:solidFill>
                  <a:srgbClr val="FFFFFF"/>
                </a:solidFill>
              </a14:hiddenFill>
            </a:ext>
          </a:extLst>
        </p:spPr>
      </p:pic>
      <p:sp>
        <p:nvSpPr>
          <p:cNvPr id="13318" name="Text Box 6"/>
          <p:cNvSpPr txBox="1">
            <a:spLocks noChangeArrowheads="1"/>
          </p:cNvSpPr>
          <p:nvPr/>
        </p:nvSpPr>
        <p:spPr bwMode="auto">
          <a:xfrm>
            <a:off x="0" y="3505200"/>
            <a:ext cx="40386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dirty="0">
                <a:solidFill>
                  <a:srgbClr val="003399"/>
                </a:solidFill>
              </a:rPr>
              <a:t>Stress and fatigue</a:t>
            </a:r>
          </a:p>
        </p:txBody>
      </p:sp>
      <p:pic>
        <p:nvPicPr>
          <p:cNvPr id="13319" name="Picture 7" descr="C:\WINNT\Profiles\tpietras\Application Data\Microsoft\Media Catalog\Downloaded Clips\cl2\PE06127_.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038600" y="3048000"/>
            <a:ext cx="1814513" cy="1631950"/>
          </a:xfrm>
          <a:prstGeom prst="rect">
            <a:avLst/>
          </a:prstGeom>
          <a:noFill/>
          <a:extLst>
            <a:ext uri="{909E8E84-426E-40DD-AFC4-6F175D3DCCD1}">
              <a14:hiddenFill xmlns:a14="http://schemas.microsoft.com/office/drawing/2010/main">
                <a:solidFill>
                  <a:srgbClr val="FFFFFF"/>
                </a:solidFill>
              </a14:hiddenFill>
            </a:ext>
          </a:extLst>
        </p:spPr>
      </p:pic>
      <p:sp>
        <p:nvSpPr>
          <p:cNvPr id="13320" name="Text Box 8"/>
          <p:cNvSpPr txBox="1">
            <a:spLocks noChangeArrowheads="1"/>
          </p:cNvSpPr>
          <p:nvPr/>
        </p:nvSpPr>
        <p:spPr bwMode="auto">
          <a:xfrm>
            <a:off x="990600" y="5181600"/>
            <a:ext cx="4724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a:solidFill>
                  <a:srgbClr val="003399"/>
                </a:solidFill>
              </a:rPr>
              <a:t>All work and no play</a:t>
            </a:r>
          </a:p>
        </p:txBody>
      </p:sp>
      <p:pic>
        <p:nvPicPr>
          <p:cNvPr id="13321" name="Picture 9" descr="C:\WINNT\Profiles\tpietras\Application Data\Microsoft\Media Catalog\Downloaded Clips\cl25\j0093779.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96000" y="4419600"/>
            <a:ext cx="1509713" cy="2092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4017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Management</a:t>
            </a:r>
          </a:p>
        </p:txBody>
      </p:sp>
      <p:sp>
        <p:nvSpPr>
          <p:cNvPr id="3" name="Content Placeholder 2"/>
          <p:cNvSpPr>
            <a:spLocks noGrp="1"/>
          </p:cNvSpPr>
          <p:nvPr>
            <p:ph idx="1"/>
          </p:nvPr>
        </p:nvSpPr>
        <p:spPr/>
        <p:txBody>
          <a:bodyPr/>
          <a:lstStyle/>
          <a:p>
            <a:r>
              <a:rPr lang="en-GB" dirty="0"/>
              <a:t>The half-hearted know they </a:t>
            </a:r>
            <a:r>
              <a:rPr lang="en-GB" b="1" dirty="0"/>
              <a:t>should</a:t>
            </a:r>
            <a:r>
              <a:rPr lang="en-GB" dirty="0"/>
              <a:t> have a plan and </a:t>
            </a:r>
            <a:r>
              <a:rPr lang="en-GB" b="1" dirty="0"/>
              <a:t>should</a:t>
            </a:r>
            <a:r>
              <a:rPr lang="en-GB" dirty="0"/>
              <a:t> stick to it.</a:t>
            </a:r>
          </a:p>
          <a:p>
            <a:r>
              <a:rPr lang="en-GB" dirty="0"/>
              <a:t>Without strong motivation to succeed it is difficult to stick to any plan for too long!</a:t>
            </a:r>
          </a:p>
          <a:p>
            <a:pPr>
              <a:buNone/>
            </a:pPr>
            <a:endParaRPr lang="en-GB" dirty="0"/>
          </a:p>
          <a:p>
            <a:pPr algn="r">
              <a:buNone/>
            </a:pPr>
            <a:r>
              <a:rPr lang="en-GB" dirty="0"/>
              <a:t>(Moore et al, 2010)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Steps </a:t>
            </a:r>
            <a:r>
              <a:rPr lang="en-GB"/>
              <a:t>- Activities</a:t>
            </a:r>
            <a:endParaRPr lang="en-GB" dirty="0"/>
          </a:p>
        </p:txBody>
      </p:sp>
      <p:sp>
        <p:nvSpPr>
          <p:cNvPr id="3" name="Content Placeholder 2"/>
          <p:cNvSpPr>
            <a:spLocks noGrp="1"/>
          </p:cNvSpPr>
          <p:nvPr>
            <p:ph idx="1"/>
          </p:nvPr>
        </p:nvSpPr>
        <p:spPr/>
        <p:txBody>
          <a:bodyPr>
            <a:normAutofit fontScale="92500"/>
          </a:bodyPr>
          <a:lstStyle/>
          <a:p>
            <a:r>
              <a:rPr lang="en-GB" dirty="0"/>
              <a:t>First step in managing your time effectively is to have a clear understanding of how you currently use your time.</a:t>
            </a:r>
          </a:p>
          <a:p>
            <a:r>
              <a:rPr lang="en-GB" dirty="0"/>
              <a:t>Complete the time management questionnaire and time management matrix.</a:t>
            </a:r>
          </a:p>
          <a:p>
            <a:r>
              <a:rPr lang="en-GB" dirty="0"/>
              <a:t>Complete the Working Environment Activity in as much detail as you can.</a:t>
            </a:r>
          </a:p>
          <a:p>
            <a:endParaRPr lang="en-GB" dirty="0"/>
          </a:p>
          <a:p>
            <a:r>
              <a:rPr lang="en-GB" dirty="0"/>
              <a:t>Make sure you can access the correct timetable for your course. </a:t>
            </a:r>
          </a:p>
          <a:p>
            <a:r>
              <a:rPr lang="en-GB" dirty="0"/>
              <a:t>If you need help with this, ask a member of staff.</a:t>
            </a:r>
          </a:p>
          <a:p>
            <a:endParaRPr lang="en-GB" dirty="0"/>
          </a:p>
          <a:p>
            <a:pPr>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704088"/>
            <a:ext cx="8229600" cy="1143000"/>
          </a:xfrm>
        </p:spPr>
        <p:txBody>
          <a:bodyPr>
            <a:normAutofit fontScale="90000"/>
          </a:bodyPr>
          <a:lstStyle/>
          <a:p>
            <a:r>
              <a:rPr lang="en-GB" dirty="0"/>
              <a:t>Time Management Issues</a:t>
            </a:r>
            <a:br>
              <a:rPr lang="en-GB" dirty="0"/>
            </a:br>
            <a:r>
              <a:rPr lang="en-GB" sz="2700" dirty="0"/>
              <a:t>(Moore et al, 2010)</a:t>
            </a:r>
          </a:p>
        </p:txBody>
      </p:sp>
      <p:graphicFrame>
        <p:nvGraphicFramePr>
          <p:cNvPr id="4" name="Content Placeholder 3"/>
          <p:cNvGraphicFramePr>
            <a:graphicFrameLocks noGrp="1"/>
          </p:cNvGraphicFramePr>
          <p:nvPr>
            <p:ph idx="1"/>
          </p:nvPr>
        </p:nvGraphicFramePr>
        <p:xfrm>
          <a:off x="457200" y="1935163"/>
          <a:ext cx="8229600" cy="4389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GB" altLang="en-US"/>
              <a:t>Planning</a:t>
            </a:r>
          </a:p>
        </p:txBody>
      </p:sp>
      <p:sp>
        <p:nvSpPr>
          <p:cNvPr id="11267" name="Content Placeholder 2"/>
          <p:cNvSpPr>
            <a:spLocks noGrp="1"/>
          </p:cNvSpPr>
          <p:nvPr>
            <p:ph idx="1"/>
          </p:nvPr>
        </p:nvSpPr>
        <p:spPr/>
        <p:txBody>
          <a:bodyPr/>
          <a:lstStyle/>
          <a:p>
            <a:pPr eaLnBrk="1" hangingPunct="1">
              <a:buFont typeface="Wingdings 2" panose="05020102010507070707" pitchFamily="18" charset="2"/>
              <a:buNone/>
            </a:pPr>
            <a:r>
              <a:rPr lang="en-GB" altLang="en-US" dirty="0"/>
              <a:t>Most time management problems are caused by:</a:t>
            </a:r>
          </a:p>
          <a:p>
            <a:pPr lvl="1" eaLnBrk="1" hangingPunct="1"/>
            <a:r>
              <a:rPr lang="en-GB" altLang="en-US" dirty="0"/>
              <a:t>Students having no clear plans</a:t>
            </a:r>
          </a:p>
          <a:p>
            <a:pPr lvl="1" eaLnBrk="1" hangingPunct="1"/>
            <a:r>
              <a:rPr lang="en-GB" altLang="en-US" dirty="0"/>
              <a:t>Plans are vague or unrealistic</a:t>
            </a:r>
          </a:p>
          <a:p>
            <a:pPr eaLnBrk="1" hangingPunct="1">
              <a:buFont typeface="Wingdings 2" panose="05020102010507070707" pitchFamily="18" charset="2"/>
              <a:buNone/>
            </a:pPr>
            <a:endParaRPr lang="en-GB" altLang="en-US" dirty="0"/>
          </a:p>
          <a:p>
            <a:pPr eaLnBrk="1" hangingPunct="1"/>
            <a:r>
              <a:rPr lang="en-GB" altLang="en-US" dirty="0"/>
              <a:t>Poor planning or a lack of planning results in students falling behind with reading or writing tasks which leads to poorly researched/written assignments and deadlines being missed.</a:t>
            </a:r>
          </a:p>
        </p:txBody>
      </p:sp>
    </p:spTree>
    <p:extLst>
      <p:ext uri="{BB962C8B-B14F-4D97-AF65-F5344CB8AC3E}">
        <p14:creationId xmlns:p14="http://schemas.microsoft.com/office/powerpoint/2010/main" val="3665963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a:t>Procrastination</a:t>
            </a:r>
          </a:p>
        </p:txBody>
      </p:sp>
      <p:sp>
        <p:nvSpPr>
          <p:cNvPr id="3" name="Content Placeholder 2"/>
          <p:cNvSpPr>
            <a:spLocks noGrp="1"/>
          </p:cNvSpPr>
          <p:nvPr>
            <p:ph idx="1"/>
          </p:nvPr>
        </p:nvSpPr>
        <p:spPr/>
        <p:txBody>
          <a:bodyPr>
            <a:normAutofit lnSpcReduction="10000"/>
          </a:bodyPr>
          <a:lstStyle/>
          <a:p>
            <a:pPr marL="274320" indent="-274320" eaLnBrk="1" fontAlgn="auto" hangingPunct="1">
              <a:spcAft>
                <a:spcPts val="0"/>
              </a:spcAft>
              <a:buClr>
                <a:schemeClr val="accent3"/>
              </a:buClr>
              <a:buFont typeface="Wingdings 2"/>
              <a:buChar char=""/>
              <a:defRPr/>
            </a:pPr>
            <a:r>
              <a:rPr lang="en-GB" dirty="0"/>
              <a:t>The avoidance of starting a task.</a:t>
            </a:r>
          </a:p>
          <a:p>
            <a:pPr marL="274320" indent="-274320" eaLnBrk="1" fontAlgn="auto" hangingPunct="1">
              <a:spcAft>
                <a:spcPts val="0"/>
              </a:spcAft>
              <a:buClr>
                <a:schemeClr val="accent3"/>
              </a:buClr>
              <a:buFont typeface="Wingdings 2"/>
              <a:buChar char=""/>
              <a:defRPr/>
            </a:pPr>
            <a:r>
              <a:rPr lang="en-GB" dirty="0"/>
              <a:t>It can become a habitual response to some or many tasks.</a:t>
            </a:r>
          </a:p>
          <a:p>
            <a:pPr marL="274320" indent="-274320" eaLnBrk="1" fontAlgn="auto" hangingPunct="1">
              <a:spcAft>
                <a:spcPts val="0"/>
              </a:spcAft>
              <a:buClr>
                <a:schemeClr val="accent3"/>
              </a:buClr>
              <a:buFont typeface="Wingdings 2"/>
              <a:buChar char=""/>
              <a:defRPr/>
            </a:pPr>
            <a:r>
              <a:rPr lang="en-GB" dirty="0"/>
              <a:t>Procrastination can be a positive response to some situations:</a:t>
            </a:r>
          </a:p>
          <a:p>
            <a:pPr marL="640080" lvl="1" indent="-246888" eaLnBrk="1" fontAlgn="auto" hangingPunct="1">
              <a:spcAft>
                <a:spcPts val="0"/>
              </a:spcAft>
              <a:buFont typeface="Wingdings 2"/>
              <a:buChar char=""/>
              <a:defRPr/>
            </a:pPr>
            <a:r>
              <a:rPr lang="en-GB" dirty="0"/>
              <a:t>When there is uncertainty or potential danger</a:t>
            </a:r>
          </a:p>
          <a:p>
            <a:pPr marL="640080" lvl="1" indent="-246888" eaLnBrk="1" fontAlgn="auto" hangingPunct="1">
              <a:spcAft>
                <a:spcPts val="0"/>
              </a:spcAft>
              <a:buFont typeface="Wingdings 2"/>
              <a:buChar char=""/>
              <a:defRPr/>
            </a:pPr>
            <a:r>
              <a:rPr lang="en-GB" dirty="0"/>
              <a:t>When unfair demands are made on a person’s time</a:t>
            </a:r>
          </a:p>
          <a:p>
            <a:pPr marL="640080" lvl="1" indent="-246888" eaLnBrk="1" fontAlgn="auto" hangingPunct="1">
              <a:spcAft>
                <a:spcPts val="0"/>
              </a:spcAft>
              <a:buFont typeface="Wingdings 2"/>
              <a:buChar char=""/>
              <a:defRPr/>
            </a:pPr>
            <a:r>
              <a:rPr lang="en-GB" dirty="0"/>
              <a:t>When breathing space is needed to avoid an angry response to someone</a:t>
            </a:r>
          </a:p>
          <a:p>
            <a:pPr marL="640080" lvl="1" indent="-246888" eaLnBrk="1" fontAlgn="auto" hangingPunct="1">
              <a:spcAft>
                <a:spcPts val="0"/>
              </a:spcAft>
              <a:buFont typeface="Wingdings 2"/>
              <a:buChar char=""/>
              <a:defRPr/>
            </a:pPr>
            <a:r>
              <a:rPr lang="en-GB" dirty="0"/>
              <a:t>When a hasty reaction might have a negative impact on self or others</a:t>
            </a:r>
          </a:p>
        </p:txBody>
      </p:sp>
    </p:spTree>
    <p:extLst>
      <p:ext uri="{BB962C8B-B14F-4D97-AF65-F5344CB8AC3E}">
        <p14:creationId xmlns:p14="http://schemas.microsoft.com/office/powerpoint/2010/main" val="2001979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altLang="en-US"/>
              <a:t>Procrastination</a:t>
            </a:r>
          </a:p>
        </p:txBody>
      </p:sp>
      <p:sp>
        <p:nvSpPr>
          <p:cNvPr id="13315" name="Content Placeholder 2"/>
          <p:cNvSpPr>
            <a:spLocks noGrp="1"/>
          </p:cNvSpPr>
          <p:nvPr>
            <p:ph idx="1"/>
          </p:nvPr>
        </p:nvSpPr>
        <p:spPr/>
        <p:txBody>
          <a:bodyPr/>
          <a:lstStyle/>
          <a:p>
            <a:pPr eaLnBrk="1" hangingPunct="1"/>
            <a:r>
              <a:rPr lang="en-GB" altLang="en-US" dirty="0"/>
              <a:t>Some students procrastinate deliberately to spur themselves to produce creative work.</a:t>
            </a:r>
          </a:p>
          <a:p>
            <a:pPr eaLnBrk="1" hangingPunct="1"/>
            <a:r>
              <a:rPr lang="en-GB" altLang="en-US" dirty="0"/>
              <a:t>Be honest – do you really produce good work when under pressure?</a:t>
            </a:r>
          </a:p>
          <a:p>
            <a:pPr eaLnBrk="1" hangingPunct="1"/>
            <a:r>
              <a:rPr lang="en-GB" altLang="en-US" dirty="0"/>
              <a:t>Is this just an excuse for your  disorganised behaviour?</a:t>
            </a:r>
          </a:p>
          <a:p>
            <a:pPr eaLnBrk="1" hangingPunct="1"/>
            <a:r>
              <a:rPr lang="en-GB" altLang="en-US" dirty="0"/>
              <a:t>If this is you – can you prove that work produced under pressure is better than work produced when not under pressure?</a:t>
            </a:r>
          </a:p>
          <a:p>
            <a:pPr eaLnBrk="1" hangingPunct="1"/>
            <a:r>
              <a:rPr lang="en-GB" altLang="en-US" dirty="0"/>
              <a:t>Complete the activity - Do you procrastinate?</a:t>
            </a:r>
          </a:p>
        </p:txBody>
      </p:sp>
    </p:spTree>
    <p:extLst>
      <p:ext uri="{BB962C8B-B14F-4D97-AF65-F5344CB8AC3E}">
        <p14:creationId xmlns:p14="http://schemas.microsoft.com/office/powerpoint/2010/main" val="3021336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GB" altLang="en-US"/>
              <a:t>Perfectionism</a:t>
            </a:r>
          </a:p>
        </p:txBody>
      </p:sp>
      <p:sp>
        <p:nvSpPr>
          <p:cNvPr id="14339" name="Content Placeholder 2"/>
          <p:cNvSpPr>
            <a:spLocks noGrp="1"/>
          </p:cNvSpPr>
          <p:nvPr>
            <p:ph idx="1"/>
          </p:nvPr>
        </p:nvSpPr>
        <p:spPr/>
        <p:txBody>
          <a:bodyPr/>
          <a:lstStyle/>
          <a:p>
            <a:pPr eaLnBrk="1" hangingPunct="1"/>
            <a:r>
              <a:rPr lang="en-GB" altLang="en-US"/>
              <a:t>Most people like to do a good job and be rewarded by others for their efforts.</a:t>
            </a:r>
          </a:p>
          <a:p>
            <a:pPr eaLnBrk="1" hangingPunct="1"/>
            <a:r>
              <a:rPr lang="en-GB" altLang="en-US"/>
              <a:t>Flawed perfectionism is about: </a:t>
            </a:r>
          </a:p>
          <a:p>
            <a:pPr eaLnBrk="1" hangingPunct="1"/>
            <a:r>
              <a:rPr lang="en-GB" altLang="en-US"/>
              <a:t>A compulsive and non-stop drive towards an impossible goal.</a:t>
            </a:r>
          </a:p>
          <a:p>
            <a:pPr eaLnBrk="1" hangingPunct="1"/>
            <a:r>
              <a:rPr lang="en-GB" altLang="en-US"/>
              <a:t>Measuring own worth exclusively in terms of what you have accomplished.</a:t>
            </a:r>
          </a:p>
        </p:txBody>
      </p:sp>
    </p:spTree>
    <p:extLst>
      <p:ext uri="{BB962C8B-B14F-4D97-AF65-F5344CB8AC3E}">
        <p14:creationId xmlns:p14="http://schemas.microsoft.com/office/powerpoint/2010/main" val="890301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altLang="en-US"/>
              <a:t>Getting Control</a:t>
            </a:r>
          </a:p>
        </p:txBody>
      </p:sp>
      <p:sp>
        <p:nvSpPr>
          <p:cNvPr id="3" name="Content Placeholder 2"/>
          <p:cNvSpPr>
            <a:spLocks noGrp="1"/>
          </p:cNvSpPr>
          <p:nvPr>
            <p:ph idx="1"/>
          </p:nvPr>
        </p:nvSpPr>
        <p:spPr/>
        <p:txBody>
          <a:bodyPr>
            <a:normAutofit fontScale="92500" lnSpcReduction="20000"/>
          </a:bodyPr>
          <a:lstStyle/>
          <a:p>
            <a:pPr marL="274320" indent="-274320" eaLnBrk="1" fontAlgn="auto" hangingPunct="1">
              <a:spcAft>
                <a:spcPts val="0"/>
              </a:spcAft>
              <a:buClr>
                <a:schemeClr val="accent3"/>
              </a:buClr>
              <a:buFont typeface="Wingdings 2"/>
              <a:buChar char=""/>
              <a:defRPr/>
            </a:pPr>
            <a:r>
              <a:rPr lang="en-GB" dirty="0"/>
              <a:t>Gaining a clearer understanding of the time you have available is a starting point for gaining greater control of your life.</a:t>
            </a:r>
          </a:p>
          <a:p>
            <a:pPr marL="274320" indent="-274320" eaLnBrk="1" fontAlgn="auto" hangingPunct="1">
              <a:spcAft>
                <a:spcPts val="0"/>
              </a:spcAft>
              <a:buClr>
                <a:schemeClr val="accent3"/>
              </a:buClr>
              <a:buFont typeface="Wingdings 2"/>
              <a:buChar char=""/>
              <a:defRPr/>
            </a:pPr>
            <a:r>
              <a:rPr lang="en-GB" dirty="0"/>
              <a:t>If you have planning issues or are a procrastinator, having a sense of the time you have available can motivate you to manage it more efficiently.</a:t>
            </a:r>
          </a:p>
          <a:p>
            <a:pPr marL="274320" indent="-274320" eaLnBrk="1" fontAlgn="auto" hangingPunct="1">
              <a:spcAft>
                <a:spcPts val="0"/>
              </a:spcAft>
              <a:buClr>
                <a:schemeClr val="accent3"/>
              </a:buClr>
              <a:buFont typeface="Wingdings 2"/>
              <a:buChar char=""/>
              <a:defRPr/>
            </a:pPr>
            <a:r>
              <a:rPr lang="en-GB" dirty="0"/>
              <a:t>Perfectionists may also realise that there has to be a physical limit to the time which can be spent on a given task.</a:t>
            </a:r>
          </a:p>
          <a:p>
            <a:pPr marL="274320" indent="-274320" eaLnBrk="1" fontAlgn="auto" hangingPunct="1">
              <a:spcAft>
                <a:spcPts val="0"/>
              </a:spcAft>
              <a:buClr>
                <a:schemeClr val="accent3"/>
              </a:buClr>
              <a:buFont typeface="Wingdings 2"/>
              <a:buChar char=""/>
              <a:defRPr/>
            </a:pPr>
            <a:r>
              <a:rPr lang="en-GB" dirty="0"/>
              <a:t>The main issue is usually how to make the most effective use of time outside of timetabled sessions to complete coursework or exam revision.</a:t>
            </a:r>
          </a:p>
          <a:p>
            <a:pPr marL="274320" indent="-274320" algn="r" eaLnBrk="1" fontAlgn="auto" hangingPunct="1">
              <a:spcAft>
                <a:spcPts val="0"/>
              </a:spcAft>
              <a:buClr>
                <a:schemeClr val="accent3"/>
              </a:buClr>
              <a:buFont typeface="Wingdings 2"/>
              <a:buNone/>
              <a:defRPr/>
            </a:pPr>
            <a:r>
              <a:rPr lang="en-GB" dirty="0"/>
              <a:t>(Moore et al, 2010)</a:t>
            </a:r>
          </a:p>
        </p:txBody>
      </p:sp>
    </p:spTree>
    <p:extLst>
      <p:ext uri="{BB962C8B-B14F-4D97-AF65-F5344CB8AC3E}">
        <p14:creationId xmlns:p14="http://schemas.microsoft.com/office/powerpoint/2010/main" val="12777673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0D221-45B1-4E79-B674-2CB7F31DC02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4BC32A9-0E58-4C73-BA42-FE623AE943B8}"/>
              </a:ext>
            </a:extLst>
          </p:cNvPr>
          <p:cNvSpPr>
            <a:spLocks noGrp="1"/>
          </p:cNvSpPr>
          <p:nvPr>
            <p:ph idx="1"/>
          </p:nvPr>
        </p:nvSpPr>
        <p:spPr/>
        <p:txBody>
          <a:bodyPr/>
          <a:lstStyle/>
          <a:p>
            <a:r>
              <a:rPr lang="en-GB" dirty="0"/>
              <a:t>Craig, C (2009) </a:t>
            </a:r>
            <a:r>
              <a:rPr lang="en-GB" i="1" dirty="0"/>
              <a:t>Study Skills for Health and Social Care Students</a:t>
            </a:r>
            <a:r>
              <a:rPr lang="en-GB" dirty="0"/>
              <a:t>, London: Sage (Chapter 6) also see web site http://www.skills4health.co.uk/welcome.html</a:t>
            </a:r>
          </a:p>
          <a:p>
            <a:r>
              <a:rPr lang="en-GB" dirty="0"/>
              <a:t>Moore, S., Neville, C., Murphy, M. and Connolly, C. (2010) The Ultimate Study Skills Handbook. Maidenhead: McGraw-Hill</a:t>
            </a:r>
          </a:p>
          <a:p>
            <a:pPr marL="0" indent="0">
              <a:buNone/>
            </a:pPr>
            <a:endParaRPr lang="en-GB" dirty="0"/>
          </a:p>
        </p:txBody>
      </p:sp>
    </p:spTree>
    <p:extLst>
      <p:ext uri="{BB962C8B-B14F-4D97-AF65-F5344CB8AC3E}">
        <p14:creationId xmlns:p14="http://schemas.microsoft.com/office/powerpoint/2010/main" val="25903331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Flow</Template>
  <TotalTime>0</TotalTime>
  <Words>1447</Words>
  <Application>Microsoft Office PowerPoint</Application>
  <PresentationFormat>On-screen Show (4:3)</PresentationFormat>
  <Paragraphs>121</Paragraphs>
  <Slides>18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Calibri</vt:lpstr>
      <vt:lpstr>Constantia</vt:lpstr>
      <vt:lpstr>Wingdings 2</vt:lpstr>
      <vt:lpstr>Flow</vt:lpstr>
      <vt:lpstr>Study Skills in Care</vt:lpstr>
      <vt:lpstr>Time Management</vt:lpstr>
      <vt:lpstr>Do you need time management?</vt:lpstr>
      <vt:lpstr>Time Management</vt:lpstr>
      <vt:lpstr>Benefits of time management</vt:lpstr>
      <vt:lpstr>PowerPoint Presentation</vt:lpstr>
      <vt:lpstr>Obstacles to effective time management</vt:lpstr>
      <vt:lpstr>Obstacles to effective time management</vt:lpstr>
      <vt:lpstr>Obstacles to effective time management</vt:lpstr>
      <vt:lpstr>Time Management</vt:lpstr>
      <vt:lpstr>First Steps - Activities</vt:lpstr>
      <vt:lpstr>Time Management Issues (Moore et al, 2010)</vt:lpstr>
      <vt:lpstr>Planning</vt:lpstr>
      <vt:lpstr>Procrastination</vt:lpstr>
      <vt:lpstr>Procrastination</vt:lpstr>
      <vt:lpstr>Perfectionism</vt:lpstr>
      <vt:lpstr>Getting Control</vt:lpstr>
      <vt:lpstr>References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dc:title>
  <dc:creator>Karen</dc:creator>
  <cp:lastModifiedBy>Karen Hudson</cp:lastModifiedBy>
  <cp:revision>22</cp:revision>
  <cp:lastPrinted>2017-09-22T10:12:24Z</cp:lastPrinted>
  <dcterms:created xsi:type="dcterms:W3CDTF">2011-10-26T11:26:42Z</dcterms:created>
  <dcterms:modified xsi:type="dcterms:W3CDTF">2021-10-03T14:28:27Z</dcterms:modified>
</cp:coreProperties>
</file>