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0"/>
  </p:notesMasterIdLst>
  <p:handoutMasterIdLst>
    <p:handoutMasterId r:id="rId51"/>
  </p:handoutMasterIdLst>
  <p:sldIdLst>
    <p:sldId id="695" r:id="rId2"/>
    <p:sldId id="696" r:id="rId3"/>
    <p:sldId id="713" r:id="rId4"/>
    <p:sldId id="697" r:id="rId5"/>
    <p:sldId id="698" r:id="rId6"/>
    <p:sldId id="699" r:id="rId7"/>
    <p:sldId id="700" r:id="rId8"/>
    <p:sldId id="708" r:id="rId9"/>
    <p:sldId id="709" r:id="rId10"/>
    <p:sldId id="641" r:id="rId11"/>
    <p:sldId id="717" r:id="rId12"/>
    <p:sldId id="721" r:id="rId13"/>
    <p:sldId id="727" r:id="rId14"/>
    <p:sldId id="732" r:id="rId15"/>
    <p:sldId id="733" r:id="rId16"/>
    <p:sldId id="701" r:id="rId17"/>
    <p:sldId id="683" r:id="rId18"/>
    <p:sldId id="681" r:id="rId19"/>
    <p:sldId id="656" r:id="rId20"/>
    <p:sldId id="682" r:id="rId21"/>
    <p:sldId id="702" r:id="rId22"/>
    <p:sldId id="658" r:id="rId23"/>
    <p:sldId id="693" r:id="rId24"/>
    <p:sldId id="703" r:id="rId25"/>
    <p:sldId id="657" r:id="rId26"/>
    <p:sldId id="659" r:id="rId27"/>
    <p:sldId id="660" r:id="rId28"/>
    <p:sldId id="661" r:id="rId29"/>
    <p:sldId id="680" r:id="rId30"/>
    <p:sldId id="704" r:id="rId31"/>
    <p:sldId id="662" r:id="rId32"/>
    <p:sldId id="663" r:id="rId33"/>
    <p:sldId id="665" r:id="rId34"/>
    <p:sldId id="667" r:id="rId35"/>
    <p:sldId id="684" r:id="rId36"/>
    <p:sldId id="685" r:id="rId37"/>
    <p:sldId id="686" r:id="rId38"/>
    <p:sldId id="687" r:id="rId39"/>
    <p:sldId id="694" r:id="rId40"/>
    <p:sldId id="705" r:id="rId41"/>
    <p:sldId id="707" r:id="rId42"/>
    <p:sldId id="706" r:id="rId43"/>
    <p:sldId id="710" r:id="rId44"/>
    <p:sldId id="711" r:id="rId45"/>
    <p:sldId id="712" r:id="rId46"/>
    <p:sldId id="714" r:id="rId47"/>
    <p:sldId id="715" r:id="rId48"/>
    <p:sldId id="716" r:id="rId4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1684" autoAdjust="0"/>
    <p:restoredTop sz="94718"/>
  </p:normalViewPr>
  <p:slideViewPr>
    <p:cSldViewPr>
      <p:cViewPr varScale="1">
        <p:scale>
          <a:sx n="73" d="100"/>
          <a:sy n="73" d="100"/>
        </p:scale>
        <p:origin x="192" y="7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17/10/2018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17/10/2018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76AFB54-405C-4236-9281-4E960EFA3D53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3711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marketing-planning/marketing-models/how-to-use-the-7ps-marketing-mix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artner.com/smarterwithgartner/top-trends-in-the-gartner-hype-cycle-for-emerging-technologies-2017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obe.com/uk/modal-offers/econsultancy_digital_trends_2018_repor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ketingteacher.com/digital-marketing-internal-audits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360encompass.com/barriers-adoption-effectiveness-marketing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content-marketing-tools/tools-benchmarking-content-marketing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kR7L41SroU&amp;vl=en" TargetMode="External"/><Relationship Id="rId2" Type="http://schemas.openxmlformats.org/officeDocument/2006/relationships/hyperlink" Target="https://blog.kissmetrics.com/25-sneaky-online-too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hrefs.com/blog/how-to-set-up-google-alert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moz.com/learn/seo/what-is-keyword-research" TargetMode="External"/><Relationship Id="rId2" Type="http://schemas.openxmlformats.org/officeDocument/2006/relationships/hyperlink" Target="https://moz.com/learn/seo/what-are-keyword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oozai.com/tv/search-marketing/seo-resources/google-trend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google.com/analytics/answer/4553001?hl=en" TargetMode="External"/><Relationship Id="rId2" Type="http://schemas.openxmlformats.org/officeDocument/2006/relationships/hyperlink" Target="https://support.google.com/analytics/answer/6367342?hl=en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StYGaCeaRkQ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what-is-content-marketing/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content-management/managing-content-marketing/content-marketing-audit-essentials/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contentmarketinginstitute.com/2016/01/checklists-templates-guid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3FF04-8E1B-6846-9D75-B9C5BEC219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Digital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1AE9C9-1194-BE4C-A13D-3BC8A3A524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Lecture 3</a:t>
            </a:r>
          </a:p>
        </p:txBody>
      </p:sp>
    </p:spTree>
    <p:extLst>
      <p:ext uri="{BB962C8B-B14F-4D97-AF65-F5344CB8AC3E}">
        <p14:creationId xmlns:p14="http://schemas.microsoft.com/office/powerpoint/2010/main" val="2627051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DEDE9-1A7B-AC45-AFC7-F16BB855A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F3852-B765-1B49-8851-188154176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“Marketing is the </a:t>
            </a:r>
            <a:r>
              <a:rPr lang="en-GB" b="1" i="1" dirty="0"/>
              <a:t>management</a:t>
            </a:r>
            <a:r>
              <a:rPr lang="en-GB" i="1" dirty="0"/>
              <a:t> process responsible for identifying, anticipating and satisfying </a:t>
            </a:r>
            <a:r>
              <a:rPr lang="en-GB" b="1" i="1" dirty="0"/>
              <a:t>customer</a:t>
            </a:r>
            <a:r>
              <a:rPr lang="en-GB" i="1" dirty="0"/>
              <a:t> requirements profitably.”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29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CF226-5C9C-4C42-A7F9-2120542A4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can we do this digitally?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B8C285-B60B-6140-80BE-AADC44014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641" y="1600200"/>
            <a:ext cx="7094717" cy="3916363"/>
          </a:xfrm>
        </p:spPr>
      </p:pic>
    </p:spTree>
    <p:extLst>
      <p:ext uri="{BB962C8B-B14F-4D97-AF65-F5344CB8AC3E}">
        <p14:creationId xmlns:p14="http://schemas.microsoft.com/office/powerpoint/2010/main" val="263116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C7836-C17D-AC41-9528-3315DE0E7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8AC9-16F8-8C4C-AC0F-3DF11F69A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i="1" dirty="0"/>
              <a:t>“Digital Marketing can be simply defined as: Achieving marketing objectives through applying digital technologies.”</a:t>
            </a:r>
            <a:r>
              <a:rPr lang="en-GB" dirty="0"/>
              <a:t> (Chaffey, 2012)</a:t>
            </a:r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31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8B61A-896E-5F49-A109-6A08E596A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 Mix (7P’s)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2C2B2-DBDD-734B-A91E-D5F5A1B41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i="1" dirty="0"/>
              <a:t>The series of seven key variables at a marketers disposal:</a:t>
            </a:r>
            <a:r>
              <a:rPr lang="en-GB" b="1" i="1" dirty="0"/>
              <a:t> </a:t>
            </a:r>
          </a:p>
          <a:p>
            <a:r>
              <a:rPr lang="en-GB" b="1" i="1" dirty="0">
                <a:hlinkClick r:id="rId2"/>
              </a:rPr>
              <a:t>Product</a:t>
            </a:r>
          </a:p>
          <a:p>
            <a:r>
              <a:rPr lang="en-GB" b="1" i="1" dirty="0">
                <a:hlinkClick r:id="rId2"/>
              </a:rPr>
              <a:t>Price </a:t>
            </a:r>
          </a:p>
          <a:p>
            <a:r>
              <a:rPr lang="en-GB" b="1" i="1" dirty="0">
                <a:hlinkClick r:id="rId2"/>
              </a:rPr>
              <a:t>Place</a:t>
            </a:r>
          </a:p>
          <a:p>
            <a:r>
              <a:rPr lang="en-GB" b="1" i="1" dirty="0">
                <a:hlinkClick r:id="rId2"/>
              </a:rPr>
              <a:t>Promotion</a:t>
            </a:r>
          </a:p>
          <a:p>
            <a:r>
              <a:rPr lang="en-GB" b="1" i="1" dirty="0">
                <a:hlinkClick r:id="rId2"/>
              </a:rPr>
              <a:t>People </a:t>
            </a:r>
          </a:p>
          <a:p>
            <a:r>
              <a:rPr lang="en-GB" b="1" i="1" dirty="0">
                <a:hlinkClick r:id="rId2"/>
              </a:rPr>
              <a:t>Process</a:t>
            </a:r>
            <a:r>
              <a:rPr lang="en-GB" i="1" dirty="0">
                <a:hlinkClick r:id="rId2"/>
              </a:rPr>
              <a:t> </a:t>
            </a:r>
          </a:p>
          <a:p>
            <a:r>
              <a:rPr lang="en-GB" b="1" i="1" dirty="0">
                <a:hlinkClick r:id="rId2"/>
              </a:rPr>
              <a:t>Physical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089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3A85D-BEEB-4B48-BFB2-7D393F075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Quick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6FBFA-1B02-6244-A95F-CDF8FEB09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556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C872-9B9A-114F-A62D-5B3AC0AA4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Disruption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567BB-437D-0F45-A61B-ABE515BFB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hlinkClick r:id="rId2"/>
              </a:rPr>
              <a:t>https://www.gartner.com/smarterwithgartner/top-trends-in-the-gartner-hype-cycle-for-emerging-technologies-2017/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4D printing</a:t>
            </a:r>
          </a:p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=MyK4BzbxcdU</a:t>
            </a:r>
          </a:p>
        </p:txBody>
      </p:sp>
    </p:spTree>
    <p:extLst>
      <p:ext uri="{BB962C8B-B14F-4D97-AF65-F5344CB8AC3E}">
        <p14:creationId xmlns:p14="http://schemas.microsoft.com/office/powerpoint/2010/main" val="245360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7AB1-9995-6942-ACC2-9F86B4D08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can you spot emerging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9D7B4-AFC9-424B-9C39-94AD3851F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Trade or general press</a:t>
            </a:r>
          </a:p>
          <a:p>
            <a:r>
              <a:rPr lang="en-US" dirty="0"/>
              <a:t>Industry Events</a:t>
            </a:r>
          </a:p>
          <a:p>
            <a:r>
              <a:rPr lang="en-US" dirty="0"/>
              <a:t>Networking contacts</a:t>
            </a:r>
          </a:p>
          <a:p>
            <a:r>
              <a:rPr lang="en-US" dirty="0"/>
              <a:t>Colleagues</a:t>
            </a:r>
          </a:p>
          <a:p>
            <a:r>
              <a:rPr lang="en-US" dirty="0"/>
              <a:t>Industry-specific trend reports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35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998C3-A464-5341-A0EC-113652C09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 what areas should you be focusing?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03459-D4F1-4E43-904E-DEDA3D308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Competition</a:t>
            </a:r>
          </a:p>
          <a:p>
            <a:r>
              <a:rPr lang="en-US" dirty="0"/>
              <a:t>New entrants</a:t>
            </a:r>
          </a:p>
          <a:p>
            <a:r>
              <a:rPr lang="en-US" dirty="0"/>
              <a:t>Industry growth/decline</a:t>
            </a:r>
          </a:p>
          <a:p>
            <a:r>
              <a:rPr lang="en-US" dirty="0"/>
              <a:t>Consumers Spending power</a:t>
            </a:r>
          </a:p>
          <a:p>
            <a:r>
              <a:rPr lang="en-US" dirty="0"/>
              <a:t>Other market/brand trends</a:t>
            </a:r>
          </a:p>
          <a:p>
            <a:pPr lvl="1"/>
            <a:r>
              <a:rPr lang="en-US" dirty="0">
                <a:hlinkClick r:id="rId2"/>
              </a:rPr>
              <a:t>Adobe &amp; </a:t>
            </a:r>
            <a:r>
              <a:rPr lang="en-US" dirty="0" err="1">
                <a:hlinkClick r:id="rId2"/>
              </a:rPr>
              <a:t>Econsultancy</a:t>
            </a:r>
            <a:r>
              <a:rPr lang="en-US" dirty="0">
                <a:hlinkClick r:id="rId2"/>
              </a:rPr>
              <a:t> Digital Trends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099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>
                <a:ea typeface="ＭＳ Ｐゴシック" panose="020B0600070205080204" pitchFamily="34" charset="-128"/>
              </a:rPr>
              <a:t>THREE LEVELS OF THE BUSINESS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2781300"/>
            <a:ext cx="3813175" cy="2414588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Macro- Environment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Micro- Environment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Internal environment</a:t>
            </a:r>
          </a:p>
        </p:txBody>
      </p:sp>
      <p:pic>
        <p:nvPicPr>
          <p:cNvPr id="5124" name="Picture 6" descr="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1272951"/>
            <a:ext cx="4388297" cy="4388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TextBox 5"/>
          <p:cNvSpPr txBox="1">
            <a:spLocks noChangeArrowheads="1"/>
          </p:cNvSpPr>
          <p:nvPr/>
        </p:nvSpPr>
        <p:spPr bwMode="auto">
          <a:xfrm>
            <a:off x="107504" y="5290455"/>
            <a:ext cx="51419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GB" altLang="en-US" sz="1200"/>
              <a:t>(Palmer and Hartley (2009); </a:t>
            </a:r>
            <a:r>
              <a:rPr lang="en-GB" altLang="en-US" sz="1200" i="1"/>
              <a:t>The Business Environment </a:t>
            </a:r>
            <a:r>
              <a:rPr lang="en-GB" altLang="en-US" sz="1200"/>
              <a:t>6e. McGraw-Hill)</a:t>
            </a:r>
          </a:p>
        </p:txBody>
      </p:sp>
    </p:spTree>
    <p:extLst>
      <p:ext uri="{BB962C8B-B14F-4D97-AF65-F5344CB8AC3E}">
        <p14:creationId xmlns:p14="http://schemas.microsoft.com/office/powerpoint/2010/main" val="2442817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34507-350C-CE45-A1BD-A41E50CCF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2D7708-A109-814B-8C14-DACD4CD240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5544" y="0"/>
            <a:ext cx="9143999" cy="6858000"/>
          </a:xfrm>
        </p:spPr>
      </p:pic>
    </p:spTree>
    <p:extLst>
      <p:ext uri="{BB962C8B-B14F-4D97-AF65-F5344CB8AC3E}">
        <p14:creationId xmlns:p14="http://schemas.microsoft.com/office/powerpoint/2010/main" val="2007288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capabilities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700" y="1414459"/>
            <a:ext cx="3997548" cy="3839372"/>
          </a:xfrm>
        </p:spPr>
      </p:pic>
    </p:spTree>
    <p:extLst>
      <p:ext uri="{BB962C8B-B14F-4D97-AF65-F5344CB8AC3E}">
        <p14:creationId xmlns:p14="http://schemas.microsoft.com/office/powerpoint/2010/main" val="1498643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92EF1-50D2-ED4B-9F4F-DE7AFFD1C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Marketing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82B3F-D40D-8B43-8D92-F45C97EB5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MEN (Labour).</a:t>
            </a:r>
          </a:p>
          <a:p>
            <a:pPr fontAlgn="base"/>
            <a:r>
              <a:rPr lang="en-GB" dirty="0"/>
              <a:t>MONEY (Finances).</a:t>
            </a:r>
          </a:p>
          <a:p>
            <a:pPr fontAlgn="base"/>
            <a:r>
              <a:rPr lang="en-GB" dirty="0"/>
              <a:t>MACHINERY (Equipment).</a:t>
            </a:r>
          </a:p>
          <a:p>
            <a:pPr fontAlgn="base"/>
            <a:r>
              <a:rPr lang="en-GB" dirty="0"/>
              <a:t>MINUTES (Time).</a:t>
            </a:r>
          </a:p>
          <a:p>
            <a:pPr fontAlgn="base"/>
            <a:r>
              <a:rPr lang="en-GB" dirty="0"/>
              <a:t>MATERIALS (Factors of Production)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http://www.marketingteacher.com/digital-marketing-internal-audits/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040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525D3-5DD7-684E-9976-2A079889B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8B1D47-0CCB-A14A-9939-F3C541344C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76" y="243271"/>
            <a:ext cx="8045572" cy="5241925"/>
          </a:xfrm>
        </p:spPr>
      </p:pic>
    </p:spTree>
    <p:extLst>
      <p:ext uri="{BB962C8B-B14F-4D97-AF65-F5344CB8AC3E}">
        <p14:creationId xmlns:p14="http://schemas.microsoft.com/office/powerpoint/2010/main" val="10240743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E8985-4775-6E42-BDAA-5AAE1B07C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effective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B2EC3-F6FD-DC42-A94A-A29018C2E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https://360encompass.com/barriers-adoption-effectiveness-marketing/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732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5970D-518E-284B-B524-806F22403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C9FF5-D988-1E4C-B9A7-7AAA35786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323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you qualify who is your competitor?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what business you are in.</a:t>
            </a:r>
          </a:p>
          <a:p>
            <a:r>
              <a:rPr lang="en-GB" dirty="0"/>
              <a:t>Example: Swansea City Football Club</a:t>
            </a:r>
          </a:p>
          <a:p>
            <a:r>
              <a:rPr lang="en-GB" dirty="0"/>
              <a:t>What business are they in?</a:t>
            </a:r>
          </a:p>
          <a:p>
            <a:pPr lvl="1"/>
            <a:r>
              <a:rPr lang="en-GB" dirty="0"/>
              <a:t>Football?</a:t>
            </a:r>
          </a:p>
          <a:p>
            <a:pPr lvl="1"/>
            <a:r>
              <a:rPr lang="en-GB" dirty="0"/>
              <a:t>Sporting Event?</a:t>
            </a:r>
          </a:p>
          <a:p>
            <a:pPr lvl="1"/>
            <a:r>
              <a:rPr lang="en-GB" dirty="0"/>
              <a:t>Leisure?</a:t>
            </a:r>
          </a:p>
          <a:p>
            <a:pPr lvl="1"/>
            <a:r>
              <a:rPr lang="en-GB" dirty="0"/>
              <a:t>ENTERTAINMENT  </a:t>
            </a:r>
          </a:p>
        </p:txBody>
      </p:sp>
    </p:spTree>
    <p:extLst>
      <p:ext uri="{BB962C8B-B14F-4D97-AF65-F5344CB8AC3E}">
        <p14:creationId xmlns:p14="http://schemas.microsoft.com/office/powerpoint/2010/main" val="36527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Competitors: Porter’s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4567" y="1600200"/>
            <a:ext cx="4574866" cy="3916363"/>
          </a:xfrm>
        </p:spPr>
      </p:pic>
    </p:spTree>
    <p:extLst>
      <p:ext uri="{BB962C8B-B14F-4D97-AF65-F5344CB8AC3E}">
        <p14:creationId xmlns:p14="http://schemas.microsoft.com/office/powerpoint/2010/main" val="3486846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193" y="274638"/>
            <a:ext cx="5958135" cy="5241925"/>
          </a:xfrm>
        </p:spPr>
      </p:pic>
    </p:spTree>
    <p:extLst>
      <p:ext uri="{BB962C8B-B14F-4D97-AF65-F5344CB8AC3E}">
        <p14:creationId xmlns:p14="http://schemas.microsoft.com/office/powerpoint/2010/main" val="11952254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 Benchmarking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structured analysis of the online services, capabilities and performance of an organisation within the areas of customer acquisition, conversion and growth.</a:t>
            </a:r>
          </a:p>
        </p:txBody>
      </p:sp>
    </p:spTree>
    <p:extLst>
      <p:ext uri="{BB962C8B-B14F-4D97-AF65-F5344CB8AC3E}">
        <p14:creationId xmlns:p14="http://schemas.microsoft.com/office/powerpoint/2010/main" val="3977365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F5E3A-E20B-5D46-A45F-FBBA09841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Benchmarking Competitors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0E508-3DE7-C44C-9871-9392F1B4C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https://www.smartinsights.com/content-management/content-marketing-tools/tools-benchmarking-content-marketing/</a:t>
            </a:r>
            <a:endParaRPr lang="en-US" dirty="0"/>
          </a:p>
          <a:p>
            <a:endParaRPr lang="en-US" dirty="0"/>
          </a:p>
          <a:p>
            <a:r>
              <a:rPr lang="en-US" dirty="0"/>
              <a:t>Useful in relation to task 1b</a:t>
            </a:r>
          </a:p>
        </p:txBody>
      </p:sp>
    </p:spTree>
    <p:extLst>
      <p:ext uri="{BB962C8B-B14F-4D97-AF65-F5344CB8AC3E}">
        <p14:creationId xmlns:p14="http://schemas.microsoft.com/office/powerpoint/2010/main" val="2937906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 monitoring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hlinkClick r:id="rId2"/>
              </a:rPr>
              <a:t>https://blog.kissmetrics.com/25-sneaky-online-tools/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Backlinks:</a:t>
            </a:r>
          </a:p>
          <a:p>
            <a:r>
              <a:rPr lang="en-GB" dirty="0">
                <a:hlinkClick r:id="rId3"/>
              </a:rPr>
              <a:t>https://www.youtube.com/watch?v=BkR7L41SroU&amp;vl=en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Using Google alerts to grow your backlinks:</a:t>
            </a:r>
          </a:p>
          <a:p>
            <a:r>
              <a:rPr lang="en-GB" dirty="0">
                <a:hlinkClick r:id="rId4"/>
              </a:rPr>
              <a:t>https://ahrefs.com/blog/how-to-set-up-google-alerts/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672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BB0CB-6E55-F543-9E75-435D34B82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BC65F-7A92-E049-A1E3-EEBB15DD0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https://moz.com/learn/seo/what-are-keywords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Keyword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9720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F9A0-24C8-004B-B7C1-62DE2C931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Simplest way to monitor your Competitors?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384BF-FE51-B944-BE7D-828DFA427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?</a:t>
            </a:r>
          </a:p>
          <a:p>
            <a:r>
              <a:rPr lang="en-US" dirty="0"/>
              <a:t>Look at their websites</a:t>
            </a:r>
          </a:p>
        </p:txBody>
      </p:sp>
    </p:spTree>
    <p:extLst>
      <p:ext uri="{BB962C8B-B14F-4D97-AF65-F5344CB8AC3E}">
        <p14:creationId xmlns:p14="http://schemas.microsoft.com/office/powerpoint/2010/main" val="161584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issues</a:t>
            </a:r>
          </a:p>
          <a:p>
            <a:pPr lvl="1"/>
            <a:r>
              <a:rPr lang="en-GB" dirty="0"/>
              <a:t>How suppliers affect the price of final product</a:t>
            </a:r>
          </a:p>
          <a:p>
            <a:pPr lvl="1"/>
            <a:r>
              <a:rPr lang="en-GB" dirty="0"/>
              <a:t>Availability</a:t>
            </a:r>
          </a:p>
          <a:p>
            <a:pPr lvl="1"/>
            <a:r>
              <a:rPr lang="en-GB" dirty="0"/>
              <a:t>Features</a:t>
            </a:r>
          </a:p>
          <a:p>
            <a:pPr lvl="1"/>
            <a:endParaRPr lang="en-GB" dirty="0"/>
          </a:p>
          <a:p>
            <a:r>
              <a:rPr lang="en-GB" dirty="0"/>
              <a:t>Internet has created new structures and channels in the supply chain</a:t>
            </a:r>
          </a:p>
        </p:txBody>
      </p:sp>
    </p:spTree>
    <p:extLst>
      <p:ext uri="{BB962C8B-B14F-4D97-AF65-F5344CB8AC3E}">
        <p14:creationId xmlns:p14="http://schemas.microsoft.com/office/powerpoint/2010/main" val="38885209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marketing intermediaries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Companies that help to promote, sell and distribute its products and services</a:t>
            </a:r>
          </a:p>
          <a:p>
            <a:pPr lvl="1"/>
            <a:r>
              <a:rPr lang="en-GB" dirty="0"/>
              <a:t>Portals</a:t>
            </a:r>
          </a:p>
          <a:p>
            <a:pPr lvl="1"/>
            <a:r>
              <a:rPr lang="en-GB" dirty="0"/>
              <a:t>Directories</a:t>
            </a:r>
          </a:p>
          <a:p>
            <a:pPr lvl="1"/>
            <a:r>
              <a:rPr lang="en-GB" dirty="0"/>
              <a:t>Price comparison sites</a:t>
            </a:r>
          </a:p>
          <a:p>
            <a:pPr lvl="1"/>
            <a:r>
              <a:rPr lang="en-GB" dirty="0"/>
              <a:t>Affiliate sites</a:t>
            </a:r>
          </a:p>
          <a:p>
            <a:pPr lvl="1"/>
            <a:r>
              <a:rPr lang="en-GB" dirty="0"/>
              <a:t>Auction sites</a:t>
            </a:r>
          </a:p>
        </p:txBody>
      </p:sp>
    </p:spTree>
    <p:extLst>
      <p:ext uri="{BB962C8B-B14F-4D97-AF65-F5344CB8AC3E}">
        <p14:creationId xmlns:p14="http://schemas.microsoft.com/office/powerpoint/2010/main" val="41822363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Channel structures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8301957" cy="4666530"/>
          </a:xfrm>
        </p:spPr>
      </p:pic>
    </p:spTree>
    <p:extLst>
      <p:ext uri="{BB962C8B-B14F-4D97-AF65-F5344CB8AC3E}">
        <p14:creationId xmlns:p14="http://schemas.microsoft.com/office/powerpoint/2010/main" val="7112052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Monitoring Existing Trends and their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changes to the environment </a:t>
            </a:r>
            <a:r>
              <a:rPr lang="en-GB" dirty="0" err="1"/>
              <a:t>shold</a:t>
            </a:r>
            <a:r>
              <a:rPr lang="en-GB" dirty="0"/>
              <a:t> be monitored on an ongoing basis,</a:t>
            </a:r>
          </a:p>
          <a:p>
            <a:r>
              <a:rPr lang="en-GB" dirty="0"/>
              <a:t>Market research can be used to gather primary and secondary data in order to analyse and monitor emerging trends in the market.</a:t>
            </a:r>
          </a:p>
          <a:p>
            <a:r>
              <a:rPr lang="en-GB" dirty="0"/>
              <a:t>Digital marketing research is carrying out market research through digital technologies. It allows for studies which may not have been possible to conduct offline. </a:t>
            </a:r>
          </a:p>
        </p:txBody>
      </p:sp>
    </p:spTree>
    <p:extLst>
      <p:ext uri="{BB962C8B-B14F-4D97-AF65-F5344CB8AC3E}">
        <p14:creationId xmlns:p14="http://schemas.microsoft.com/office/powerpoint/2010/main" val="21321045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https://www.koozai.com/tv/search-marketing/seo-resources/google-trends/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8039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776E7-1463-2A4A-9762-C03ECCE13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B4E4E-18D1-D540-ACC8-968F3186C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Types of data</a:t>
            </a:r>
          </a:p>
        </p:txBody>
      </p:sp>
    </p:spTree>
    <p:extLst>
      <p:ext uri="{BB962C8B-B14F-4D97-AF65-F5344CB8AC3E}">
        <p14:creationId xmlns:p14="http://schemas.microsoft.com/office/powerpoint/2010/main" val="26832289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Primary Data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Primary data is data gathered for the first time to answer a specific problem. It is original and collected for a specific purpose. This is expensive and time consuming but it is more focused than secondary research.</a:t>
            </a:r>
          </a:p>
          <a:p>
            <a:r>
              <a:rPr lang="en-GB" dirty="0"/>
              <a:t>Online primary research methods include:</a:t>
            </a:r>
          </a:p>
          <a:p>
            <a:pPr lvl="1"/>
            <a:r>
              <a:rPr lang="en-GB" dirty="0"/>
              <a:t>Surveys (online, SMS, email)</a:t>
            </a:r>
          </a:p>
          <a:p>
            <a:pPr lvl="1"/>
            <a:r>
              <a:rPr lang="en-GB" dirty="0"/>
              <a:t>Online focus groups </a:t>
            </a:r>
          </a:p>
        </p:txBody>
      </p:sp>
    </p:spTree>
    <p:extLst>
      <p:ext uri="{BB962C8B-B14F-4D97-AF65-F5344CB8AC3E}">
        <p14:creationId xmlns:p14="http://schemas.microsoft.com/office/powerpoint/2010/main" val="332094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that has previously been gathered for another purpose.</a:t>
            </a:r>
          </a:p>
          <a:p>
            <a:endParaRPr lang="en-GB" dirty="0"/>
          </a:p>
          <a:p>
            <a:r>
              <a:rPr lang="en-GB" dirty="0"/>
              <a:t>Secondary data can be gathered though:</a:t>
            </a:r>
          </a:p>
          <a:p>
            <a:pPr lvl="1"/>
            <a:r>
              <a:rPr lang="en-GB" dirty="0"/>
              <a:t>The opinions of writers/consumers</a:t>
            </a:r>
          </a:p>
          <a:p>
            <a:pPr lvl="1"/>
            <a:r>
              <a:rPr lang="en-GB" dirty="0"/>
              <a:t>Facts published by experts and professionals. </a:t>
            </a:r>
          </a:p>
        </p:txBody>
      </p:sp>
    </p:spTree>
    <p:extLst>
      <p:ext uri="{BB962C8B-B14F-4D97-AF65-F5344CB8AC3E}">
        <p14:creationId xmlns:p14="http://schemas.microsoft.com/office/powerpoint/2010/main" val="206305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gathering and analysis using industry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Analytics</a:t>
            </a:r>
          </a:p>
          <a:p>
            <a:pPr lvl="1"/>
            <a:r>
              <a:rPr lang="en-GB" dirty="0"/>
              <a:t>The most commonly used tool for onsite web analytics</a:t>
            </a:r>
          </a:p>
          <a:p>
            <a:pPr lvl="1"/>
            <a:r>
              <a:rPr lang="en-GB" dirty="0"/>
              <a:t>Track visitor behaviour</a:t>
            </a:r>
          </a:p>
          <a:p>
            <a:pPr lvl="1"/>
            <a:r>
              <a:rPr lang="en-GB" dirty="0"/>
              <a:t>Record and analyse a wealth of information including how visitors come to your site, which key word they search for, where they go when they leave…  </a:t>
            </a:r>
          </a:p>
        </p:txBody>
      </p:sp>
    </p:spTree>
    <p:extLst>
      <p:ext uri="{BB962C8B-B14F-4D97-AF65-F5344CB8AC3E}">
        <p14:creationId xmlns:p14="http://schemas.microsoft.com/office/powerpoint/2010/main" val="13853099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Practice with Google Analytics demo account:</a:t>
            </a:r>
          </a:p>
          <a:p>
            <a:pPr lvl="1"/>
            <a:r>
              <a:rPr lang="en-GB" dirty="0">
                <a:hlinkClick r:id="rId2"/>
              </a:rPr>
              <a:t>https://support.google.com/analytics/answer/6367342?hl=en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Learn through Analytics Training and Support</a:t>
            </a:r>
          </a:p>
          <a:p>
            <a:pPr lvl="1"/>
            <a:r>
              <a:rPr lang="en-GB" dirty="0">
                <a:hlinkClick r:id="rId3"/>
              </a:rPr>
              <a:t>https://support.google.com/analytics/answer/4553001?hl=en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8935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and TOWS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2674" y="1600200"/>
            <a:ext cx="5658652" cy="3916363"/>
          </a:xfrm>
        </p:spPr>
      </p:pic>
    </p:spTree>
    <p:extLst>
      <p:ext uri="{BB962C8B-B14F-4D97-AF65-F5344CB8AC3E}">
        <p14:creationId xmlns:p14="http://schemas.microsoft.com/office/powerpoint/2010/main" val="11625897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By </a:t>
            </a:r>
            <a:r>
              <a:rPr lang="en-GB" dirty="0" err="1"/>
              <a:t>analyzing</a:t>
            </a:r>
            <a:r>
              <a:rPr lang="en-GB" dirty="0"/>
              <a:t> the </a:t>
            </a:r>
            <a:r>
              <a:rPr lang="en-GB" b="1" dirty="0"/>
              <a:t>external environment</a:t>
            </a:r>
            <a:r>
              <a:rPr lang="en-GB" dirty="0"/>
              <a:t> (threats and opportunities), and your </a:t>
            </a:r>
            <a:r>
              <a:rPr lang="en-GB" b="1" dirty="0"/>
              <a:t>internal environment </a:t>
            </a:r>
            <a:r>
              <a:rPr lang="en-GB" dirty="0"/>
              <a:t>(weaknesses and strengths) you can use these techniques to think about the strategy of your whole organization, a department or a team. </a:t>
            </a:r>
          </a:p>
          <a:p>
            <a:r>
              <a:rPr lang="en-GB" dirty="0"/>
              <a:t>You can also use them to think about a process, a marketing campaign, or even your own skills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22136257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only difference between TOWS and SWOT is that TOWS emphasizes the external environment whilst SWOT emphasizes the internal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21165651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en-GB" dirty="0"/>
              <a:t>For each combination of internal and external environmental factors, consider how you can use them to create good strategic options:</a:t>
            </a:r>
          </a:p>
          <a:p>
            <a:pPr fontAlgn="base"/>
            <a:r>
              <a:rPr lang="en-GB" dirty="0"/>
              <a:t>Strengths and Opportunities (SO) – How can you use your strengths to take advantage of these opportunities?</a:t>
            </a:r>
          </a:p>
          <a:p>
            <a:pPr fontAlgn="base"/>
            <a:r>
              <a:rPr lang="en-GB" dirty="0"/>
              <a:t>Strengths and Threats (ST) – How can you take advantage of your strengths to avoid real and potential threats?</a:t>
            </a:r>
          </a:p>
          <a:p>
            <a:pPr fontAlgn="base"/>
            <a:r>
              <a:rPr lang="en-GB" dirty="0"/>
              <a:t>Weaknesses and Opportunities (WO) – How can you use your opportunities to overcome the weaknesses you are experiencing?</a:t>
            </a:r>
          </a:p>
          <a:p>
            <a:pPr fontAlgn="base"/>
            <a:r>
              <a:rPr lang="en-GB" dirty="0"/>
              <a:t>Weaknesses and Threats (WT) – How can you minimize your weaknesses and avoid threats?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265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1527E-1E04-4542-9FB3-C5D645A39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End of Unit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32686-4BC0-C940-A954-717D6CC65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looked at:</a:t>
            </a:r>
          </a:p>
          <a:p>
            <a:pPr lvl="1"/>
            <a:r>
              <a:rPr lang="en-US" dirty="0"/>
              <a:t>Digital Disruption</a:t>
            </a:r>
          </a:p>
          <a:p>
            <a:pPr lvl="2"/>
            <a:r>
              <a:rPr lang="en-US" dirty="0"/>
              <a:t>Looked at the strategic importance of the disruptive digital environment</a:t>
            </a:r>
          </a:p>
          <a:p>
            <a:pPr lvl="2"/>
            <a:r>
              <a:rPr lang="en-US" dirty="0"/>
              <a:t>Generate relevant insights into key emerging themes within the digital marketing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23324627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3F90-BEEB-A44C-94A9-411FAF94C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4BAE2-50D6-6C43-A026-938B9ED9C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Digital Planning:</a:t>
            </a:r>
          </a:p>
          <a:p>
            <a:r>
              <a:rPr lang="en-US" dirty="0"/>
              <a:t>Develop strategic recommendations in response to the needs to Acquire, Convert and Retain Customers</a:t>
            </a:r>
          </a:p>
          <a:p>
            <a:r>
              <a:rPr lang="en-US" dirty="0"/>
              <a:t>Develop an agile response to changing customer </a:t>
            </a:r>
            <a:r>
              <a:rPr lang="en-US" dirty="0" err="1"/>
              <a:t>behaviours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641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C6F66-F714-F244-BD21-9158DF119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1B00-BF61-7347-882B-855654001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Long term aim/plan</a:t>
            </a:r>
          </a:p>
        </p:txBody>
      </p:sp>
    </p:spTree>
    <p:extLst>
      <p:ext uri="{BB962C8B-B14F-4D97-AF65-F5344CB8AC3E}">
        <p14:creationId xmlns:p14="http://schemas.microsoft.com/office/powerpoint/2010/main" val="420760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87D49-BC14-6640-8975-9883B4DB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SOSTAC Framework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0E6D05-9D7B-0448-9A55-46E6B2DC6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4113525" cy="3916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050AE0-60CD-424B-9FBE-A1DA4E69ECC4}"/>
              </a:ext>
            </a:extLst>
          </p:cNvPr>
          <p:cNvSpPr txBox="1"/>
          <p:nvPr/>
        </p:nvSpPr>
        <p:spPr>
          <a:xfrm>
            <a:off x="5436096" y="3284984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Watch video: by author PR Smith</a:t>
            </a:r>
          </a:p>
          <a:p>
            <a:r>
              <a:rPr lang="en-US" dirty="0">
                <a:hlinkClick r:id="rId3"/>
              </a:rPr>
              <a:t>http://youtu.be/StYGaCeaRkQ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57468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7D06C-C95B-8948-BB15-69A47C757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0C699-DA53-394B-94A7-F678E8544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framework works for any strategy: Corporate; Channel….</a:t>
            </a:r>
          </a:p>
        </p:txBody>
      </p:sp>
    </p:spTree>
    <p:extLst>
      <p:ext uri="{BB962C8B-B14F-4D97-AF65-F5344CB8AC3E}">
        <p14:creationId xmlns:p14="http://schemas.microsoft.com/office/powerpoint/2010/main" val="292727732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F2EE0-A463-6445-91AE-56F0E88F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aims of a Digital Strategy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958AFF2-3D3C-0249-ABC1-1BE8F91E16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5923"/>
            <a:ext cx="8229600" cy="370491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4DE54E-8F87-D64E-ADBE-D60044BC1FF2}"/>
              </a:ext>
            </a:extLst>
          </p:cNvPr>
          <p:cNvSpPr txBox="1"/>
          <p:nvPr/>
        </p:nvSpPr>
        <p:spPr>
          <a:xfrm>
            <a:off x="5724128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Chaffey &amp; Ellis-Chadwick 2016</a:t>
            </a:r>
          </a:p>
        </p:txBody>
      </p:sp>
    </p:spTree>
    <p:extLst>
      <p:ext uri="{BB962C8B-B14F-4D97-AF65-F5344CB8AC3E}">
        <p14:creationId xmlns:p14="http://schemas.microsoft.com/office/powerpoint/2010/main" val="318239470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F2EE0-A463-6445-91AE-56F0E88F7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Acquire, Convert and Retain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C012C2-B720-F343-BE15-5C9C597EE034}"/>
              </a:ext>
            </a:extLst>
          </p:cNvPr>
          <p:cNvSpPr txBox="1"/>
          <p:nvPr/>
        </p:nvSpPr>
        <p:spPr>
          <a:xfrm>
            <a:off x="-5890846" y="-30773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4DE54E-8F87-D64E-ADBE-D60044BC1FF2}"/>
              </a:ext>
            </a:extLst>
          </p:cNvPr>
          <p:cNvSpPr txBox="1"/>
          <p:nvPr/>
        </p:nvSpPr>
        <p:spPr>
          <a:xfrm>
            <a:off x="5724128" y="53732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Chaffey &amp; Ellis-Chadwick 2016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F1BB03D-D597-6547-B48E-17557875B8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59904"/>
            <a:ext cx="8229600" cy="3796955"/>
          </a:xfrm>
        </p:spPr>
      </p:pic>
    </p:spTree>
    <p:extLst>
      <p:ext uri="{BB962C8B-B14F-4D97-AF65-F5344CB8AC3E}">
        <p14:creationId xmlns:p14="http://schemas.microsoft.com/office/powerpoint/2010/main" val="215896424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70B34-8648-3242-A5B4-A7861AFF3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Content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286B3-2373-A74C-A385-C84E09043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Content marketing is a strategic marketing approach focused on creating and distributing valuable, relevant, and consistent content to attract and retain a clearly defined audience — and, ultimately, to drive profitable customer action.</a:t>
            </a:r>
          </a:p>
          <a:p>
            <a:pPr marL="3657600" lvl="8" indent="0">
              <a:buNone/>
            </a:pPr>
            <a:r>
              <a:rPr lang="en-GB" i="1" dirty="0">
                <a:hlinkClick r:id="rId2"/>
              </a:rPr>
              <a:t>CMI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1281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BB42E-09E3-C140-821E-4ECCC77B0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Marketing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7DA6B-1169-F54F-A519-2926553E4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https://www.smartinsights.com/content-management/managing-content-marketing/content-marketing-audit-essentials/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5312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2A687-BACF-284E-9D6C-DFC222C86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98CFA-C4FE-EF45-8184-1C264B5B0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https://contentmarketinginstitute.com/2016/01/checklists-templates-guides/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183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13633</TotalTime>
  <Words>1038</Words>
  <Application>Microsoft Macintosh PowerPoint</Application>
  <PresentationFormat>On-screen Show (4:3)</PresentationFormat>
  <Paragraphs>163</Paragraphs>
  <Slides>48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ＭＳ Ｐゴシック</vt:lpstr>
      <vt:lpstr>Arial</vt:lpstr>
      <vt:lpstr>Calibri</vt:lpstr>
      <vt:lpstr>Myriad Pro</vt:lpstr>
      <vt:lpstr>20140311PresentationUWTSDTemplate</vt:lpstr>
      <vt:lpstr>Digital Strategy</vt:lpstr>
      <vt:lpstr>What is Marketing</vt:lpstr>
      <vt:lpstr>How can we do this digitally?</vt:lpstr>
      <vt:lpstr>Digital Marketing</vt:lpstr>
      <vt:lpstr>Marketing Mix (7P’s)</vt:lpstr>
      <vt:lpstr>Quick Recap</vt:lpstr>
      <vt:lpstr>Digital Disruption</vt:lpstr>
      <vt:lpstr>How can you spot emerging trends</vt:lpstr>
      <vt:lpstr>In what areas should you be focusing?</vt:lpstr>
      <vt:lpstr>THREE LEVELS OF THE BUSINESS ENVIRONMENT</vt:lpstr>
      <vt:lpstr>PowerPoint Presentation</vt:lpstr>
      <vt:lpstr>Internal capabilities</vt:lpstr>
      <vt:lpstr>Digital Marketing Resources</vt:lpstr>
      <vt:lpstr>PowerPoint Presentation</vt:lpstr>
      <vt:lpstr>Barriers to effective marketing</vt:lpstr>
      <vt:lpstr>Competitor Analysis</vt:lpstr>
      <vt:lpstr>How do you qualify who is your competitor?</vt:lpstr>
      <vt:lpstr>Competitors: Porter’s 5 Forces</vt:lpstr>
      <vt:lpstr>PowerPoint Presentation</vt:lpstr>
      <vt:lpstr>Competitor Benchmarking</vt:lpstr>
      <vt:lpstr>Benchmarking Competitors Content</vt:lpstr>
      <vt:lpstr>Competitor monitoring tools</vt:lpstr>
      <vt:lpstr>Key words</vt:lpstr>
      <vt:lpstr>Simplest way to monitor your Competitors?</vt:lpstr>
      <vt:lpstr>Suppliers</vt:lpstr>
      <vt:lpstr>Online marketing intermediaries</vt:lpstr>
      <vt:lpstr>New Channel structures</vt:lpstr>
      <vt:lpstr>Monitoring Existing Trends and their impact</vt:lpstr>
      <vt:lpstr>Google Trends</vt:lpstr>
      <vt:lpstr>Research</vt:lpstr>
      <vt:lpstr> Primary Data </vt:lpstr>
      <vt:lpstr>Secondary Data</vt:lpstr>
      <vt:lpstr>Data gathering and analysis using industry applications</vt:lpstr>
      <vt:lpstr>PowerPoint Presentation</vt:lpstr>
      <vt:lpstr>SWOT and TOWS</vt:lpstr>
      <vt:lpstr>PowerPoint Presentation</vt:lpstr>
      <vt:lpstr>PowerPoint Presentation</vt:lpstr>
      <vt:lpstr>PowerPoint Presentation</vt:lpstr>
      <vt:lpstr>End of Unit 1</vt:lpstr>
      <vt:lpstr>Unit 2</vt:lpstr>
      <vt:lpstr>What is Strategy</vt:lpstr>
      <vt:lpstr>SOSTAC Framework</vt:lpstr>
      <vt:lpstr>PowerPoint Presentation</vt:lpstr>
      <vt:lpstr>Typical aims of a Digital Strategy</vt:lpstr>
      <vt:lpstr>Acquire, Convert and Retain </vt:lpstr>
      <vt:lpstr>What is Content Marketing?</vt:lpstr>
      <vt:lpstr>Content Marketing Audit</vt:lpstr>
      <vt:lpstr>Content Marketing Strategy</vt:lpstr>
    </vt:vector>
  </TitlesOfParts>
  <Company>Microsoft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360</cp:revision>
  <cp:lastPrinted>2016-02-08T18:19:33Z</cp:lastPrinted>
  <dcterms:created xsi:type="dcterms:W3CDTF">2015-05-19T15:55:27Z</dcterms:created>
  <dcterms:modified xsi:type="dcterms:W3CDTF">2018-10-17T14:06:07Z</dcterms:modified>
</cp:coreProperties>
</file>