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A7BD3C-CC4C-4EA6-8E76-9C71B09FDDEF}" v="2" dt="2018-11-16T14:36:43.5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tableStyles" Target="tableStyles.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theme" Target="theme/theme1.xml" Id="rId12"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viewProps" Target="viewProps.xml" Id="rId11" /><Relationship Type="http://schemas.openxmlformats.org/officeDocument/2006/relationships/slide" Target="slides/slide4.xml" Id="rId5" /><Relationship Type="http://schemas.microsoft.com/office/2015/10/relationships/revisionInfo" Target="revisionInfo.xml" Id="rId15" /><Relationship Type="http://schemas.openxmlformats.org/officeDocument/2006/relationships/presProps" Target="presProps.xml" Id="rId10" /><Relationship Type="http://schemas.openxmlformats.org/officeDocument/2006/relationships/slide" Target="slides/slide3.xml" Id="rId4" /><Relationship Type="http://schemas.openxmlformats.org/officeDocument/2006/relationships/slide" Target="slides/slide8.xml" Id="rId9"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dirty="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139070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882983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dirty="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dirty="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89873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16/11/2018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45063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dirty="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16/11/2018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676579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7" name="Date Placeholder 2"/>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433712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698828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dirty="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sp>
        <p:nvSpPr>
          <p:cNvPr id="7" name="Date Placeholder 4"/>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893658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dirty="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812378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dirty="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00319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dirty="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180215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dirty="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dirty="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4866314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dirty="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dirty="0"/>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5743538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dirty="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641288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dirty="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5466747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4447367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dirty="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894362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dirty="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46CE7D5-CF57-46EF-B807-FDD0502418D4}" type="datetimeFigureOut">
              <a:rPr lang="en-GB" smtClean="0"/>
              <a:t>16/11/2018</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676491678"/>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www.challengersports.com/" TargetMode="External"/><Relationship Id="rId2" Type="http://schemas.openxmlformats.org/officeDocument/2006/relationships/hyperlink" Target="https://www.rockley.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88000"/>
                <a:satMod val="130000"/>
                <a:lumMod val="124000"/>
              </a:schemeClr>
            </a:gs>
            <a:gs pos="100000">
              <a:schemeClr val="bg2">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E27238C-8EAF-4098-86E6-7723B7DAE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2"/>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992F97B1-1891-4FCC-9E5F-BA97EDB48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351010"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2">
              <a:lumMod val="60000"/>
              <a:lumOff val="40000"/>
              <a:alpha val="20000"/>
            </a:schemeClr>
          </a:solidFill>
          <a:ln>
            <a:noFill/>
          </a:ln>
        </p:spPr>
        <p:txBody>
          <a:bodyPr rtlCol="0" anchor="ctr"/>
          <a:lstStyle/>
          <a:p>
            <a:pPr algn="ctr"/>
            <a:endParaRPr lang="en-US"/>
          </a:p>
        </p:txBody>
      </p:sp>
      <p:sp useBgFill="1">
        <p:nvSpPr>
          <p:cNvPr id="12" name="Freeform: Shape 11">
            <a:extLst>
              <a:ext uri="{FF2B5EF4-FFF2-40B4-BE49-F238E27FC236}">
                <a16:creationId xmlns:a16="http://schemas.microsoft.com/office/drawing/2014/main" id="{78C6C821-FEE1-4EB6-9590-C021440C7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9700459" cy="6858001"/>
          </a:xfrm>
          <a:custGeom>
            <a:avLst/>
            <a:gdLst>
              <a:gd name="connsiteX0" fmla="*/ 0 w 9700459"/>
              <a:gd name="connsiteY0" fmla="*/ 0 h 6858001"/>
              <a:gd name="connsiteX1" fmla="*/ 1323975 w 9700459"/>
              <a:gd name="connsiteY1" fmla="*/ 0 h 6858001"/>
              <a:gd name="connsiteX2" fmla="*/ 1517015 w 9700459"/>
              <a:gd name="connsiteY2" fmla="*/ 0 h 6858001"/>
              <a:gd name="connsiteX3" fmla="*/ 3241265 w 9700459"/>
              <a:gd name="connsiteY3" fmla="*/ 0 h 6858001"/>
              <a:gd name="connsiteX4" fmla="*/ 3241265 w 9700459"/>
              <a:gd name="connsiteY4" fmla="*/ 1 h 6858001"/>
              <a:gd name="connsiteX5" fmla="*/ 8355744 w 9700459"/>
              <a:gd name="connsiteY5" fmla="*/ 1 h 6858001"/>
              <a:gd name="connsiteX6" fmla="*/ 8355744 w 9700459"/>
              <a:gd name="connsiteY6" fmla="*/ 0 h 6858001"/>
              <a:gd name="connsiteX7" fmla="*/ 9699282 w 9700459"/>
              <a:gd name="connsiteY7" fmla="*/ 0 h 6858001"/>
              <a:gd name="connsiteX8" fmla="*/ 9674237 w 9700459"/>
              <a:gd name="connsiteY8" fmla="*/ 155677 h 6858001"/>
              <a:gd name="connsiteX9" fmla="*/ 9650368 w 9700459"/>
              <a:gd name="connsiteY9" fmla="*/ 310668 h 6858001"/>
              <a:gd name="connsiteX10" fmla="*/ 9627004 w 9700459"/>
              <a:gd name="connsiteY10" fmla="*/ 466344 h 6858001"/>
              <a:gd name="connsiteX11" fmla="*/ 9607001 w 9700459"/>
              <a:gd name="connsiteY11" fmla="*/ 622707 h 6858001"/>
              <a:gd name="connsiteX12" fmla="*/ 9586830 w 9700459"/>
              <a:gd name="connsiteY12" fmla="*/ 778383 h 6858001"/>
              <a:gd name="connsiteX13" fmla="*/ 9568004 w 9700459"/>
              <a:gd name="connsiteY13" fmla="*/ 934746 h 6858001"/>
              <a:gd name="connsiteX14" fmla="*/ 9551868 w 9700459"/>
              <a:gd name="connsiteY14" fmla="*/ 1089051 h 6858001"/>
              <a:gd name="connsiteX15" fmla="*/ 9536572 w 9700459"/>
              <a:gd name="connsiteY15" fmla="*/ 1245413 h 6858001"/>
              <a:gd name="connsiteX16" fmla="*/ 9522620 w 9700459"/>
              <a:gd name="connsiteY16" fmla="*/ 1401090 h 6858001"/>
              <a:gd name="connsiteX17" fmla="*/ 9510518 w 9700459"/>
              <a:gd name="connsiteY17" fmla="*/ 1554023 h 6858001"/>
              <a:gd name="connsiteX18" fmla="*/ 9498415 w 9700459"/>
              <a:gd name="connsiteY18" fmla="*/ 1709014 h 6858001"/>
              <a:gd name="connsiteX19" fmla="*/ 9488330 w 9700459"/>
              <a:gd name="connsiteY19" fmla="*/ 1861947 h 6858001"/>
              <a:gd name="connsiteX20" fmla="*/ 9480430 w 9700459"/>
              <a:gd name="connsiteY20" fmla="*/ 2014881 h 6858001"/>
              <a:gd name="connsiteX21" fmla="*/ 9472193 w 9700459"/>
              <a:gd name="connsiteY21" fmla="*/ 2167128 h 6858001"/>
              <a:gd name="connsiteX22" fmla="*/ 9465302 w 9700459"/>
              <a:gd name="connsiteY22" fmla="*/ 2318004 h 6858001"/>
              <a:gd name="connsiteX23" fmla="*/ 9460427 w 9700459"/>
              <a:gd name="connsiteY23" fmla="*/ 2467509 h 6858001"/>
              <a:gd name="connsiteX24" fmla="*/ 9456225 w 9700459"/>
              <a:gd name="connsiteY24" fmla="*/ 2617013 h 6858001"/>
              <a:gd name="connsiteX25" fmla="*/ 9452191 w 9700459"/>
              <a:gd name="connsiteY25" fmla="*/ 2765146 h 6858001"/>
              <a:gd name="connsiteX26" fmla="*/ 9450342 w 9700459"/>
              <a:gd name="connsiteY26" fmla="*/ 2911221 h 6858001"/>
              <a:gd name="connsiteX27" fmla="*/ 9448325 w 9700459"/>
              <a:gd name="connsiteY27" fmla="*/ 3057297 h 6858001"/>
              <a:gd name="connsiteX28" fmla="*/ 9447316 w 9700459"/>
              <a:gd name="connsiteY28" fmla="*/ 3201315 h 6858001"/>
              <a:gd name="connsiteX29" fmla="*/ 9448325 w 9700459"/>
              <a:gd name="connsiteY29" fmla="*/ 3343961 h 6858001"/>
              <a:gd name="connsiteX30" fmla="*/ 9448325 w 9700459"/>
              <a:gd name="connsiteY30" fmla="*/ 3485236 h 6858001"/>
              <a:gd name="connsiteX31" fmla="*/ 9450342 w 9700459"/>
              <a:gd name="connsiteY31" fmla="*/ 3625139 h 6858001"/>
              <a:gd name="connsiteX32" fmla="*/ 9453367 w 9700459"/>
              <a:gd name="connsiteY32" fmla="*/ 3762299 h 6858001"/>
              <a:gd name="connsiteX33" fmla="*/ 9456225 w 9700459"/>
              <a:gd name="connsiteY33" fmla="*/ 3898087 h 6858001"/>
              <a:gd name="connsiteX34" fmla="*/ 9459419 w 9700459"/>
              <a:gd name="connsiteY34" fmla="*/ 4031133 h 6858001"/>
              <a:gd name="connsiteX35" fmla="*/ 9464293 w 9700459"/>
              <a:gd name="connsiteY35" fmla="*/ 4163492 h 6858001"/>
              <a:gd name="connsiteX36" fmla="*/ 9469504 w 9700459"/>
              <a:gd name="connsiteY36" fmla="*/ 4293793 h 6858001"/>
              <a:gd name="connsiteX37" fmla="*/ 9474210 w 9700459"/>
              <a:gd name="connsiteY37" fmla="*/ 4421352 h 6858001"/>
              <a:gd name="connsiteX38" fmla="*/ 9487490 w 9700459"/>
              <a:gd name="connsiteY38" fmla="*/ 4670298 h 6858001"/>
              <a:gd name="connsiteX39" fmla="*/ 9501609 w 9700459"/>
              <a:gd name="connsiteY39" fmla="*/ 4908956 h 6858001"/>
              <a:gd name="connsiteX40" fmla="*/ 9516401 w 9700459"/>
              <a:gd name="connsiteY40" fmla="*/ 5138013 h 6858001"/>
              <a:gd name="connsiteX41" fmla="*/ 9532706 w 9700459"/>
              <a:gd name="connsiteY41" fmla="*/ 5354726 h 6858001"/>
              <a:gd name="connsiteX42" fmla="*/ 9549683 w 9700459"/>
              <a:gd name="connsiteY42" fmla="*/ 5561838 h 6858001"/>
              <a:gd name="connsiteX43" fmla="*/ 9568004 w 9700459"/>
              <a:gd name="connsiteY43" fmla="*/ 5753862 h 6858001"/>
              <a:gd name="connsiteX44" fmla="*/ 9585990 w 9700459"/>
              <a:gd name="connsiteY44" fmla="*/ 5934227 h 6858001"/>
              <a:gd name="connsiteX45" fmla="*/ 9603975 w 9700459"/>
              <a:gd name="connsiteY45" fmla="*/ 6100191 h 6858001"/>
              <a:gd name="connsiteX46" fmla="*/ 9620952 w 9700459"/>
              <a:gd name="connsiteY46" fmla="*/ 6252438 h 6858001"/>
              <a:gd name="connsiteX47" fmla="*/ 9637089 w 9700459"/>
              <a:gd name="connsiteY47" fmla="*/ 6387541 h 6858001"/>
              <a:gd name="connsiteX48" fmla="*/ 9652385 w 9700459"/>
              <a:gd name="connsiteY48" fmla="*/ 6509613 h 6858001"/>
              <a:gd name="connsiteX49" fmla="*/ 9665160 w 9700459"/>
              <a:gd name="connsiteY49" fmla="*/ 6612483 h 6858001"/>
              <a:gd name="connsiteX50" fmla="*/ 9677262 w 9700459"/>
              <a:gd name="connsiteY50" fmla="*/ 6698894 h 6858001"/>
              <a:gd name="connsiteX51" fmla="*/ 9694576 w 9700459"/>
              <a:gd name="connsiteY51" fmla="*/ 6817538 h 6858001"/>
              <a:gd name="connsiteX52" fmla="*/ 9700459 w 9700459"/>
              <a:gd name="connsiteY52" fmla="*/ 6858000 h 6858001"/>
              <a:gd name="connsiteX53" fmla="*/ 8795105 w 9700459"/>
              <a:gd name="connsiteY53" fmla="*/ 6858000 h 6858001"/>
              <a:gd name="connsiteX54" fmla="*/ 8795105 w 9700459"/>
              <a:gd name="connsiteY54" fmla="*/ 6858001 h 6858001"/>
              <a:gd name="connsiteX55" fmla="*/ 2704541 w 9700459"/>
              <a:gd name="connsiteY55" fmla="*/ 6858001 h 6858001"/>
              <a:gd name="connsiteX56" fmla="*/ 2704541 w 9700459"/>
              <a:gd name="connsiteY56" fmla="*/ 6858000 h 6858001"/>
              <a:gd name="connsiteX57" fmla="*/ 1517015 w 9700459"/>
              <a:gd name="connsiteY57" fmla="*/ 6858000 h 6858001"/>
              <a:gd name="connsiteX58" fmla="*/ 1323975 w 9700459"/>
              <a:gd name="connsiteY58" fmla="*/ 6858000 h 6858001"/>
              <a:gd name="connsiteX59" fmla="*/ 0 w 9700459"/>
              <a:gd name="connsiteY5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00459" h="6858001">
                <a:moveTo>
                  <a:pt x="0" y="0"/>
                </a:moveTo>
                <a:lnTo>
                  <a:pt x="1323975" y="0"/>
                </a:lnTo>
                <a:lnTo>
                  <a:pt x="1517015" y="0"/>
                </a:lnTo>
                <a:lnTo>
                  <a:pt x="3241265" y="0"/>
                </a:lnTo>
                <a:lnTo>
                  <a:pt x="3241265" y="1"/>
                </a:lnTo>
                <a:lnTo>
                  <a:pt x="8355744" y="1"/>
                </a:lnTo>
                <a:lnTo>
                  <a:pt x="8355744" y="0"/>
                </a:lnTo>
                <a:lnTo>
                  <a:pt x="9699282" y="0"/>
                </a:lnTo>
                <a:lnTo>
                  <a:pt x="9674237" y="155677"/>
                </a:lnTo>
                <a:lnTo>
                  <a:pt x="9650368" y="310668"/>
                </a:lnTo>
                <a:lnTo>
                  <a:pt x="9627004" y="466344"/>
                </a:lnTo>
                <a:lnTo>
                  <a:pt x="9607001" y="622707"/>
                </a:lnTo>
                <a:lnTo>
                  <a:pt x="9586830" y="778383"/>
                </a:lnTo>
                <a:lnTo>
                  <a:pt x="9568004" y="934746"/>
                </a:lnTo>
                <a:lnTo>
                  <a:pt x="9551868" y="1089051"/>
                </a:lnTo>
                <a:lnTo>
                  <a:pt x="9536572" y="1245413"/>
                </a:lnTo>
                <a:lnTo>
                  <a:pt x="9522620" y="1401090"/>
                </a:lnTo>
                <a:lnTo>
                  <a:pt x="9510518" y="1554023"/>
                </a:lnTo>
                <a:lnTo>
                  <a:pt x="9498415" y="1709014"/>
                </a:lnTo>
                <a:lnTo>
                  <a:pt x="9488330" y="1861947"/>
                </a:lnTo>
                <a:lnTo>
                  <a:pt x="9480430" y="2014881"/>
                </a:lnTo>
                <a:lnTo>
                  <a:pt x="9472193" y="2167128"/>
                </a:lnTo>
                <a:lnTo>
                  <a:pt x="9465302" y="2318004"/>
                </a:lnTo>
                <a:lnTo>
                  <a:pt x="9460427" y="2467509"/>
                </a:lnTo>
                <a:lnTo>
                  <a:pt x="9456225" y="2617013"/>
                </a:lnTo>
                <a:lnTo>
                  <a:pt x="9452191" y="2765146"/>
                </a:lnTo>
                <a:lnTo>
                  <a:pt x="9450342" y="2911221"/>
                </a:lnTo>
                <a:lnTo>
                  <a:pt x="9448325" y="3057297"/>
                </a:lnTo>
                <a:lnTo>
                  <a:pt x="9447316" y="3201315"/>
                </a:lnTo>
                <a:lnTo>
                  <a:pt x="9448325" y="3343961"/>
                </a:lnTo>
                <a:lnTo>
                  <a:pt x="9448325" y="3485236"/>
                </a:lnTo>
                <a:lnTo>
                  <a:pt x="9450342" y="3625139"/>
                </a:lnTo>
                <a:lnTo>
                  <a:pt x="9453367" y="3762299"/>
                </a:lnTo>
                <a:lnTo>
                  <a:pt x="9456225" y="3898087"/>
                </a:lnTo>
                <a:lnTo>
                  <a:pt x="9459419" y="4031133"/>
                </a:lnTo>
                <a:lnTo>
                  <a:pt x="9464293" y="4163492"/>
                </a:lnTo>
                <a:lnTo>
                  <a:pt x="9469504" y="4293793"/>
                </a:lnTo>
                <a:lnTo>
                  <a:pt x="9474210" y="4421352"/>
                </a:lnTo>
                <a:lnTo>
                  <a:pt x="9487490" y="4670298"/>
                </a:lnTo>
                <a:lnTo>
                  <a:pt x="9501609" y="4908956"/>
                </a:lnTo>
                <a:lnTo>
                  <a:pt x="9516401" y="5138013"/>
                </a:lnTo>
                <a:lnTo>
                  <a:pt x="9532706" y="5354726"/>
                </a:lnTo>
                <a:lnTo>
                  <a:pt x="9549683" y="5561838"/>
                </a:lnTo>
                <a:lnTo>
                  <a:pt x="9568004" y="5753862"/>
                </a:lnTo>
                <a:lnTo>
                  <a:pt x="9585990" y="5934227"/>
                </a:lnTo>
                <a:lnTo>
                  <a:pt x="9603975" y="6100191"/>
                </a:lnTo>
                <a:lnTo>
                  <a:pt x="9620952" y="6252438"/>
                </a:lnTo>
                <a:lnTo>
                  <a:pt x="9637089" y="6387541"/>
                </a:lnTo>
                <a:lnTo>
                  <a:pt x="9652385" y="6509613"/>
                </a:lnTo>
                <a:lnTo>
                  <a:pt x="9665160" y="6612483"/>
                </a:lnTo>
                <a:lnTo>
                  <a:pt x="9677262" y="6698894"/>
                </a:lnTo>
                <a:lnTo>
                  <a:pt x="9694576" y="6817538"/>
                </a:lnTo>
                <a:lnTo>
                  <a:pt x="9700459" y="6858000"/>
                </a:lnTo>
                <a:lnTo>
                  <a:pt x="8795105" y="6858000"/>
                </a:lnTo>
                <a:lnTo>
                  <a:pt x="8795105" y="6858001"/>
                </a:lnTo>
                <a:lnTo>
                  <a:pt x="2704541" y="6858001"/>
                </a:lnTo>
                <a:lnTo>
                  <a:pt x="2704541" y="6858000"/>
                </a:lnTo>
                <a:lnTo>
                  <a:pt x="1517015" y="6858000"/>
                </a:lnTo>
                <a:lnTo>
                  <a:pt x="1323975" y="6858000"/>
                </a:lnTo>
                <a:lnTo>
                  <a:pt x="0" y="6858000"/>
                </a:lnTo>
                <a:close/>
              </a:path>
            </a:pathLst>
          </a:custGeom>
          <a:ln>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sp>
        <p:nvSpPr>
          <p:cNvPr id="2" name="Title 1"/>
          <p:cNvSpPr>
            <a:spLocks noGrp="1"/>
          </p:cNvSpPr>
          <p:nvPr>
            <p:ph type="ctrTitle"/>
          </p:nvPr>
        </p:nvSpPr>
        <p:spPr>
          <a:xfrm>
            <a:off x="1154955" y="1447800"/>
            <a:ext cx="6458419" cy="3329581"/>
          </a:xfrm>
        </p:spPr>
        <p:txBody>
          <a:bodyPr>
            <a:normAutofit/>
          </a:bodyPr>
          <a:lstStyle/>
          <a:p>
            <a:pPr>
              <a:lnSpc>
                <a:spcPct val="90000"/>
              </a:lnSpc>
            </a:pPr>
            <a:r>
              <a:rPr lang="en-GB">
                <a:cs typeface="Calibri Light"/>
              </a:rPr>
              <a:t>Sports industry placement </a:t>
            </a:r>
            <a:r>
              <a:rPr lang="en-GB" dirty="0">
                <a:cs typeface="Calibri Light"/>
              </a:rPr>
              <a:t>presentation</a:t>
            </a:r>
            <a:endParaRPr lang="en-GB"/>
          </a:p>
        </p:txBody>
      </p:sp>
      <p:sp>
        <p:nvSpPr>
          <p:cNvPr id="3" name="Subtitle 2"/>
          <p:cNvSpPr>
            <a:spLocks noGrp="1"/>
          </p:cNvSpPr>
          <p:nvPr>
            <p:ph type="subTitle" idx="1"/>
          </p:nvPr>
        </p:nvSpPr>
        <p:spPr>
          <a:xfrm>
            <a:off x="1154955" y="4777380"/>
            <a:ext cx="6458419" cy="861420"/>
          </a:xfrm>
        </p:spPr>
        <p:txBody>
          <a:bodyPr>
            <a:normAutofit/>
          </a:bodyPr>
          <a:lstStyle/>
          <a:p>
            <a:r>
              <a:rPr lang="en-GB">
                <a:solidFill>
                  <a:schemeClr val="tx1">
                    <a:lumMod val="85000"/>
                    <a:lumOff val="15000"/>
                  </a:schemeClr>
                </a:solidFill>
              </a:rPr>
              <a:t>By harry harrison</a:t>
            </a:r>
          </a:p>
          <a:p>
            <a:r>
              <a:rPr lang="en-GB">
                <a:solidFill>
                  <a:schemeClr val="tx1">
                    <a:lumMod val="85000"/>
                    <a:lumOff val="15000"/>
                  </a:schemeClr>
                </a:solidFill>
              </a:rPr>
              <a:t>p151759</a:t>
            </a:r>
            <a:endParaRPr lang="en-GB" dirty="0">
              <a:solidFill>
                <a:schemeClr val="tx1">
                  <a:lumMod val="85000"/>
                  <a:lumOff val="15000"/>
                </a:schemeClr>
              </a:solidFill>
            </a:endParaRPr>
          </a:p>
        </p:txBody>
      </p:sp>
      <p:sp>
        <p:nvSpPr>
          <p:cNvPr id="14" name="Rectangle 13">
            <a:extLst>
              <a:ext uri="{FF2B5EF4-FFF2-40B4-BE49-F238E27FC236}">
                <a16:creationId xmlns:a16="http://schemas.microsoft.com/office/drawing/2014/main" id="{B61A74B3-E247-44D4-8C48-FAE8E20564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4" descr="A close up of a sign&#10;&#10;Description generated with high confidence">
            <a:extLst>
              <a:ext uri="{FF2B5EF4-FFF2-40B4-BE49-F238E27FC236}">
                <a16:creationId xmlns:a16="http://schemas.microsoft.com/office/drawing/2014/main" id="{93B336A1-5FD9-4ACA-9548-7958F9206D4F}"/>
              </a:ext>
            </a:extLst>
          </p:cNvPr>
          <p:cNvPicPr>
            <a:picLocks noChangeAspect="1"/>
          </p:cNvPicPr>
          <p:nvPr/>
        </p:nvPicPr>
        <p:blipFill>
          <a:blip r:embed="rId2"/>
          <a:stretch>
            <a:fillRect/>
          </a:stretch>
        </p:blipFill>
        <p:spPr>
          <a:xfrm>
            <a:off x="7604995" y="3306349"/>
            <a:ext cx="4591572" cy="3554261"/>
          </a:xfrm>
          <a:prstGeom prst="rect">
            <a:avLst/>
          </a:prstGeom>
        </p:spPr>
      </p:pic>
      <p:pic>
        <p:nvPicPr>
          <p:cNvPr id="6" name="Picture 6" descr="A close up of a sign&#10;&#10;Description generated with very high confidence">
            <a:extLst>
              <a:ext uri="{FF2B5EF4-FFF2-40B4-BE49-F238E27FC236}">
                <a16:creationId xmlns:a16="http://schemas.microsoft.com/office/drawing/2014/main" id="{19703209-9107-40AF-9CDC-FD2BECACF96B}"/>
              </a:ext>
            </a:extLst>
          </p:cNvPr>
          <p:cNvPicPr>
            <a:picLocks noChangeAspect="1"/>
          </p:cNvPicPr>
          <p:nvPr/>
        </p:nvPicPr>
        <p:blipFill>
          <a:blip r:embed="rId3"/>
          <a:stretch>
            <a:fillRect/>
          </a:stretch>
        </p:blipFill>
        <p:spPr>
          <a:xfrm>
            <a:off x="7605387" y="2572"/>
            <a:ext cx="4653418" cy="3470828"/>
          </a:xfrm>
          <a:prstGeom prst="rect">
            <a:avLst/>
          </a:prstGeom>
        </p:spPr>
      </p:pic>
    </p:spTree>
    <p:extLst>
      <p:ext uri="{BB962C8B-B14F-4D97-AF65-F5344CB8AC3E}">
        <p14:creationId xmlns:p14="http://schemas.microsoft.com/office/powerpoint/2010/main" val="109857222"/>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4A844-0A80-4DC2-B75A-D8D443236752}"/>
              </a:ext>
            </a:extLst>
          </p:cNvPr>
          <p:cNvSpPr>
            <a:spLocks noGrp="1"/>
          </p:cNvSpPr>
          <p:nvPr>
            <p:ph type="title"/>
          </p:nvPr>
        </p:nvSpPr>
        <p:spPr/>
        <p:txBody>
          <a:bodyPr/>
          <a:lstStyle/>
          <a:p>
            <a:r>
              <a:rPr lang="en-US"/>
              <a:t>Benefits of placement </a:t>
            </a:r>
          </a:p>
        </p:txBody>
      </p:sp>
      <p:sp>
        <p:nvSpPr>
          <p:cNvPr id="3" name="Content Placeholder 2">
            <a:extLst>
              <a:ext uri="{FF2B5EF4-FFF2-40B4-BE49-F238E27FC236}">
                <a16:creationId xmlns:a16="http://schemas.microsoft.com/office/drawing/2014/main" id="{D987701C-650A-49C3-90B7-27273B03AE7D}"/>
              </a:ext>
            </a:extLst>
          </p:cNvPr>
          <p:cNvSpPr>
            <a:spLocks noGrp="1"/>
          </p:cNvSpPr>
          <p:nvPr>
            <p:ph idx="1"/>
          </p:nvPr>
        </p:nvSpPr>
        <p:spPr/>
        <p:txBody>
          <a:bodyPr vert="horz" lIns="91440" tIns="45720" rIns="91440" bIns="45720" rtlCol="0" anchor="t">
            <a:normAutofit/>
          </a:bodyPr>
          <a:lstStyle/>
          <a:p>
            <a:r>
              <a:rPr lang="en-US"/>
              <a:t>Gain of experience (leadership, coaching, teamwork and social skills)</a:t>
            </a:r>
          </a:p>
          <a:p>
            <a:r>
              <a:rPr lang="en-US"/>
              <a:t>Increased job opportunities </a:t>
            </a:r>
          </a:p>
          <a:p>
            <a:r>
              <a:rPr lang="en-US"/>
              <a:t>Working in a team </a:t>
            </a:r>
            <a:endParaRPr lang="en-US" dirty="0"/>
          </a:p>
          <a:p>
            <a:r>
              <a:rPr lang="en-US"/>
              <a:t>Development of interpersonal skills</a:t>
            </a:r>
          </a:p>
          <a:p>
            <a:r>
              <a:rPr lang="en-US"/>
              <a:t>Gain direction for future career </a:t>
            </a:r>
          </a:p>
          <a:p>
            <a:r>
              <a:rPr lang="en-US"/>
              <a:t>Experience of a different country</a:t>
            </a:r>
            <a:endParaRPr lang="en-US" dirty="0"/>
          </a:p>
          <a:p>
            <a:r>
              <a:rPr lang="en-US"/>
              <a:t>Benefit study pathway </a:t>
            </a:r>
            <a:endParaRPr lang="en-US" dirty="0"/>
          </a:p>
        </p:txBody>
      </p:sp>
    </p:spTree>
    <p:extLst>
      <p:ext uri="{BB962C8B-B14F-4D97-AF65-F5344CB8AC3E}">
        <p14:creationId xmlns:p14="http://schemas.microsoft.com/office/powerpoint/2010/main" val="3732204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3E8AE-8EF0-43AC-BBEE-584F3FC1E8EC}"/>
              </a:ext>
            </a:extLst>
          </p:cNvPr>
          <p:cNvSpPr>
            <a:spLocks noGrp="1"/>
          </p:cNvSpPr>
          <p:nvPr>
            <p:ph type="title"/>
          </p:nvPr>
        </p:nvSpPr>
        <p:spPr>
          <a:xfrm>
            <a:off x="646111" y="609601"/>
            <a:ext cx="4793473" cy="1675975"/>
          </a:xfrm>
        </p:spPr>
        <p:txBody>
          <a:bodyPr>
            <a:normAutofit/>
          </a:bodyPr>
          <a:lstStyle/>
          <a:p>
            <a:r>
              <a:rPr lang="en-US"/>
              <a:t>Personal development </a:t>
            </a:r>
          </a:p>
        </p:txBody>
      </p:sp>
      <p:pic>
        <p:nvPicPr>
          <p:cNvPr id="6" name="Picture 6" descr="A group of people standing on top of a sandy beach&#10;&#10;Description generated with very high confidence">
            <a:extLst>
              <a:ext uri="{FF2B5EF4-FFF2-40B4-BE49-F238E27FC236}">
                <a16:creationId xmlns:a16="http://schemas.microsoft.com/office/drawing/2014/main" id="{23459F69-0D48-4E2D-8FD6-3EA0294F4BBF}"/>
              </a:ext>
            </a:extLst>
          </p:cNvPr>
          <p:cNvPicPr>
            <a:picLocks noChangeAspect="1"/>
          </p:cNvPicPr>
          <p:nvPr/>
        </p:nvPicPr>
        <p:blipFill rotWithShape="1">
          <a:blip r:embed="rId3"/>
          <a:srcRect t="6275" r="2" b="17684"/>
          <a:stretch/>
        </p:blipFill>
        <p:spPr>
          <a:xfrm>
            <a:off x="6094412" y="609137"/>
            <a:ext cx="5449888" cy="2766290"/>
          </a:xfrm>
          <a:prstGeom prst="rect">
            <a:avLst/>
          </a:prstGeom>
          <a:effectLst>
            <a:outerShdw blurRad="50800" dist="38100" dir="5400000" algn="t" rotWithShape="0">
              <a:prstClr val="black">
                <a:alpha val="43000"/>
              </a:prstClr>
            </a:outerShdw>
          </a:effectLst>
        </p:spPr>
      </p:pic>
      <p:sp>
        <p:nvSpPr>
          <p:cNvPr id="8" name="Rectangle 10">
            <a:extLst>
              <a:ext uri="{FF2B5EF4-FFF2-40B4-BE49-F238E27FC236}">
                <a16:creationId xmlns:a16="http://schemas.microsoft.com/office/drawing/2014/main" id="{AC546BE4-C7A3-4A47-9FA5-0866D5E656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39DE1966-FCBD-4191-94AE-62B1FF251B3A}"/>
              </a:ext>
            </a:extLst>
          </p:cNvPr>
          <p:cNvSpPr>
            <a:spLocks noGrp="1"/>
          </p:cNvSpPr>
          <p:nvPr>
            <p:ph idx="1"/>
          </p:nvPr>
        </p:nvSpPr>
        <p:spPr>
          <a:xfrm>
            <a:off x="642175" y="2484544"/>
            <a:ext cx="4799145" cy="3763855"/>
          </a:xfrm>
        </p:spPr>
        <p:txBody>
          <a:bodyPr vert="horz" lIns="91440" tIns="45720" rIns="91440" bIns="45720" rtlCol="0">
            <a:normAutofit/>
          </a:bodyPr>
          <a:lstStyle/>
          <a:p>
            <a:r>
              <a:rPr lang="en-US"/>
              <a:t>The placement will provide an opportunity to both further and also gain personal development skills it will cover skills such as; self confidence, leadership, communication skills, organisation skills, time management and problem solving. </a:t>
            </a:r>
          </a:p>
        </p:txBody>
      </p:sp>
      <p:pic>
        <p:nvPicPr>
          <p:cNvPr id="4" name="Picture 4" descr="A group of young men playing a game of football&#10;&#10;Description generated with very high confidence">
            <a:extLst>
              <a:ext uri="{FF2B5EF4-FFF2-40B4-BE49-F238E27FC236}">
                <a16:creationId xmlns:a16="http://schemas.microsoft.com/office/drawing/2014/main" id="{2FF3DB0D-A6D8-4E9E-84E3-32CDA590D409}"/>
              </a:ext>
            </a:extLst>
          </p:cNvPr>
          <p:cNvPicPr>
            <a:picLocks noChangeAspect="1"/>
          </p:cNvPicPr>
          <p:nvPr/>
        </p:nvPicPr>
        <p:blipFill rotWithShape="1">
          <a:blip r:embed="rId4"/>
          <a:srcRect t="10425" r="2" b="14099"/>
          <a:stretch/>
        </p:blipFill>
        <p:spPr>
          <a:xfrm>
            <a:off x="6094412" y="3482108"/>
            <a:ext cx="5449888" cy="2766290"/>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3005273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27931-AD64-4A84-B90B-AE46F4857EAA}"/>
              </a:ext>
            </a:extLst>
          </p:cNvPr>
          <p:cNvSpPr>
            <a:spLocks noGrp="1"/>
          </p:cNvSpPr>
          <p:nvPr>
            <p:ph type="title"/>
          </p:nvPr>
        </p:nvSpPr>
        <p:spPr>
          <a:xfrm>
            <a:off x="648930" y="629266"/>
            <a:ext cx="4795482" cy="1641987"/>
          </a:xfrm>
        </p:spPr>
        <p:txBody>
          <a:bodyPr>
            <a:normAutofit/>
          </a:bodyPr>
          <a:lstStyle/>
          <a:p>
            <a:r>
              <a:rPr lang="en-US"/>
              <a:t>Placement rationale </a:t>
            </a:r>
          </a:p>
        </p:txBody>
      </p:sp>
      <p:pic>
        <p:nvPicPr>
          <p:cNvPr id="4" name="Picture 4" descr="A group of people standing in front of a crowd&#10;&#10;Description generated with very high confidence">
            <a:extLst>
              <a:ext uri="{FF2B5EF4-FFF2-40B4-BE49-F238E27FC236}">
                <a16:creationId xmlns:a16="http://schemas.microsoft.com/office/drawing/2014/main" id="{75F34637-8B10-49A1-9695-9666A88F038B}"/>
              </a:ext>
            </a:extLst>
          </p:cNvPr>
          <p:cNvPicPr>
            <a:picLocks noChangeAspect="1"/>
          </p:cNvPicPr>
          <p:nvPr/>
        </p:nvPicPr>
        <p:blipFill rotWithShape="1">
          <a:blip r:embed="rId3"/>
          <a:srcRect l="25567" r="1946"/>
          <a:stretch/>
        </p:blipFill>
        <p:spPr>
          <a:xfrm>
            <a:off x="6094410" y="609601"/>
            <a:ext cx="5449889" cy="5638797"/>
          </a:xfrm>
          <a:prstGeom prst="rect">
            <a:avLst/>
          </a:prstGeom>
          <a:effectLst>
            <a:outerShdw blurRad="50800" dist="38100" dir="5400000" algn="t" rotWithShape="0">
              <a:prstClr val="black">
                <a:alpha val="43000"/>
              </a:prstClr>
            </a:outerShdw>
          </a:effectLst>
        </p:spPr>
      </p:pic>
      <p:sp>
        <p:nvSpPr>
          <p:cNvPr id="9" name="Rectangle 8">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E952406-8CB2-46E0-8365-A0B47C83337A}"/>
              </a:ext>
            </a:extLst>
          </p:cNvPr>
          <p:cNvSpPr>
            <a:spLocks noGrp="1"/>
          </p:cNvSpPr>
          <p:nvPr>
            <p:ph idx="1"/>
          </p:nvPr>
        </p:nvSpPr>
        <p:spPr>
          <a:xfrm>
            <a:off x="647701" y="2438401"/>
            <a:ext cx="4797256" cy="3809998"/>
          </a:xfrm>
        </p:spPr>
        <p:txBody>
          <a:bodyPr vert="horz" lIns="91440" tIns="45720" rIns="91440" bIns="45720" rtlCol="0" anchor="t">
            <a:normAutofit fontScale="92500" lnSpcReduction="20000"/>
          </a:bodyPr>
          <a:lstStyle/>
          <a:p>
            <a:pPr>
              <a:lnSpc>
                <a:spcPct val="90000"/>
              </a:lnSpc>
            </a:pPr>
            <a:r>
              <a:rPr lang="en-US" sz="1900"/>
              <a:t>The rationale behind the placement I have chosen is due to my career aspirations in the future and the benefits the placement will provide. The placement will allow me to focus on skills and qualities that will be specific to areas I would like to pursue a career in. The placement has a focus on both areas within a coaching role and also many personal development skills which are essential also in a teaching role which is my main career goal. </a:t>
            </a:r>
          </a:p>
          <a:p>
            <a:pPr>
              <a:lnSpc>
                <a:spcPct val="90000"/>
              </a:lnSpc>
            </a:pPr>
            <a:r>
              <a:rPr lang="en-US" sz="1900"/>
              <a:t>It also links closely to the pathway I am currently studying, during the placement I will see how a sports business runs and the management proccesses they run.</a:t>
            </a:r>
            <a:endParaRPr lang="en-US" sz="1900" dirty="0"/>
          </a:p>
        </p:txBody>
      </p:sp>
    </p:spTree>
    <p:extLst>
      <p:ext uri="{BB962C8B-B14F-4D97-AF65-F5344CB8AC3E}">
        <p14:creationId xmlns:p14="http://schemas.microsoft.com/office/powerpoint/2010/main" val="3211498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49770-4FD3-4E9C-9D00-911D47970FA5}"/>
              </a:ext>
            </a:extLst>
          </p:cNvPr>
          <p:cNvSpPr>
            <a:spLocks noGrp="1"/>
          </p:cNvSpPr>
          <p:nvPr>
            <p:ph type="title"/>
          </p:nvPr>
        </p:nvSpPr>
        <p:spPr/>
        <p:txBody>
          <a:bodyPr/>
          <a:lstStyle/>
          <a:p>
            <a:r>
              <a:rPr lang="en-US" dirty="0"/>
              <a:t>Analysis and evaluation of </a:t>
            </a:r>
            <a:r>
              <a:rPr lang="en-US"/>
              <a:t>placement opportunities</a:t>
            </a:r>
          </a:p>
        </p:txBody>
      </p:sp>
      <p:graphicFrame>
        <p:nvGraphicFramePr>
          <p:cNvPr id="4" name="Table 4">
            <a:extLst>
              <a:ext uri="{FF2B5EF4-FFF2-40B4-BE49-F238E27FC236}">
                <a16:creationId xmlns:a16="http://schemas.microsoft.com/office/drawing/2014/main" id="{F90E59D3-993F-425F-8F95-A069F09D7B53}"/>
              </a:ext>
            </a:extLst>
          </p:cNvPr>
          <p:cNvGraphicFramePr>
            <a:graphicFrameLocks noGrp="1"/>
          </p:cNvGraphicFramePr>
          <p:nvPr>
            <p:ph idx="1"/>
            <p:extLst>
              <p:ext uri="{D42A27DB-BD31-4B8C-83A1-F6EECF244321}">
                <p14:modId xmlns:p14="http://schemas.microsoft.com/office/powerpoint/2010/main" val="3038791408"/>
              </p:ext>
            </p:extLst>
          </p:nvPr>
        </p:nvGraphicFramePr>
        <p:xfrm>
          <a:off x="1450931" y="2849671"/>
          <a:ext cx="8947150" cy="3929256"/>
        </p:xfrm>
        <a:graphic>
          <a:graphicData uri="http://schemas.openxmlformats.org/drawingml/2006/table">
            <a:tbl>
              <a:tblPr firstRow="1" bandRow="1">
                <a:tableStyleId>{5C22544A-7EE6-4342-B048-85BDC9FD1C3A}</a:tableStyleId>
              </a:tblPr>
              <a:tblGrid>
                <a:gridCol w="4473575">
                  <a:extLst>
                    <a:ext uri="{9D8B030D-6E8A-4147-A177-3AD203B41FA5}">
                      <a16:colId xmlns:a16="http://schemas.microsoft.com/office/drawing/2014/main" val="2480883595"/>
                    </a:ext>
                  </a:extLst>
                </a:gridCol>
                <a:gridCol w="4473575">
                  <a:extLst>
                    <a:ext uri="{9D8B030D-6E8A-4147-A177-3AD203B41FA5}">
                      <a16:colId xmlns:a16="http://schemas.microsoft.com/office/drawing/2014/main" val="2743179006"/>
                    </a:ext>
                  </a:extLst>
                </a:gridCol>
              </a:tblGrid>
              <a:tr h="508086">
                <a:tc>
                  <a:txBody>
                    <a:bodyPr/>
                    <a:lstStyle/>
                    <a:p>
                      <a:pPr lvl="0">
                        <a:buNone/>
                      </a:pPr>
                      <a:r>
                        <a:rPr lang="en-US"/>
                        <a:t>PROS</a:t>
                      </a:r>
                    </a:p>
                  </a:txBody>
                  <a:tcPr/>
                </a:tc>
                <a:tc>
                  <a:txBody>
                    <a:bodyPr/>
                    <a:lstStyle/>
                    <a:p>
                      <a:r>
                        <a:rPr lang="en-US"/>
                        <a:t>CONS</a:t>
                      </a:r>
                    </a:p>
                  </a:txBody>
                  <a:tcPr/>
                </a:tc>
                <a:extLst>
                  <a:ext uri="{0D108BD9-81ED-4DB2-BD59-A6C34878D82A}">
                    <a16:rowId xmlns:a16="http://schemas.microsoft.com/office/drawing/2014/main" val="2545561681"/>
                  </a:ext>
                </a:extLst>
              </a:tr>
              <a:tr h="508086">
                <a:tc>
                  <a:txBody>
                    <a:bodyPr/>
                    <a:lstStyle/>
                    <a:p>
                      <a:pPr lvl="0">
                        <a:buNone/>
                      </a:pPr>
                      <a:r>
                        <a:rPr lang="en-US"/>
                        <a:t>No cost</a:t>
                      </a:r>
                      <a:endParaRPr lang="en-US" dirty="0"/>
                    </a:p>
                  </a:txBody>
                  <a:tcPr/>
                </a:tc>
                <a:tc>
                  <a:txBody>
                    <a:bodyPr/>
                    <a:lstStyle/>
                    <a:p>
                      <a:r>
                        <a:rPr lang="en-US"/>
                        <a:t>Specificity to future aims</a:t>
                      </a:r>
                    </a:p>
                  </a:txBody>
                  <a:tcPr/>
                </a:tc>
                <a:extLst>
                  <a:ext uri="{0D108BD9-81ED-4DB2-BD59-A6C34878D82A}">
                    <a16:rowId xmlns:a16="http://schemas.microsoft.com/office/drawing/2014/main" val="1894553006"/>
                  </a:ext>
                </a:extLst>
              </a:tr>
              <a:tr h="485514">
                <a:tc>
                  <a:txBody>
                    <a:bodyPr/>
                    <a:lstStyle/>
                    <a:p>
                      <a:pPr lvl="0">
                        <a:buNone/>
                      </a:pPr>
                      <a:r>
                        <a:rPr lang="en-US"/>
                        <a:t>Personal development skills</a:t>
                      </a:r>
                      <a:endParaRPr lang="en-US" dirty="0"/>
                    </a:p>
                  </a:txBody>
                  <a:tcPr/>
                </a:tc>
                <a:tc>
                  <a:txBody>
                    <a:bodyPr/>
                    <a:lstStyle/>
                    <a:p>
                      <a:r>
                        <a:rPr lang="en-US"/>
                        <a:t>The role avaliable </a:t>
                      </a:r>
                      <a:endParaRPr lang="en-US" dirty="0"/>
                    </a:p>
                  </a:txBody>
                  <a:tcPr/>
                </a:tc>
                <a:extLst>
                  <a:ext uri="{0D108BD9-81ED-4DB2-BD59-A6C34878D82A}">
                    <a16:rowId xmlns:a16="http://schemas.microsoft.com/office/drawing/2014/main" val="2503334956"/>
                  </a:ext>
                </a:extLst>
              </a:tr>
              <a:tr h="485514">
                <a:tc>
                  <a:txBody>
                    <a:bodyPr/>
                    <a:lstStyle/>
                    <a:p>
                      <a:pPr lvl="0">
                        <a:buNone/>
                      </a:pPr>
                      <a:r>
                        <a:rPr lang="en-US"/>
                        <a:t>Linked to career aspirations</a:t>
                      </a:r>
                      <a:endParaRPr lang="en-US" dirty="0"/>
                    </a:p>
                  </a:txBody>
                  <a:tcPr/>
                </a:tc>
                <a:tc>
                  <a:txBody>
                    <a:bodyPr/>
                    <a:lstStyle/>
                    <a:p>
                      <a:endParaRPr lang="en-US"/>
                    </a:p>
                  </a:txBody>
                  <a:tcPr/>
                </a:tc>
                <a:extLst>
                  <a:ext uri="{0D108BD9-81ED-4DB2-BD59-A6C34878D82A}">
                    <a16:rowId xmlns:a16="http://schemas.microsoft.com/office/drawing/2014/main" val="688570494"/>
                  </a:ext>
                </a:extLst>
              </a:tr>
              <a:tr h="485514">
                <a:tc>
                  <a:txBody>
                    <a:bodyPr/>
                    <a:lstStyle/>
                    <a:p>
                      <a:pPr lvl="0">
                        <a:buNone/>
                      </a:pPr>
                      <a:r>
                        <a:rPr lang="en-US"/>
                        <a:t>Linked to study pathway</a:t>
                      </a:r>
                    </a:p>
                  </a:txBody>
                  <a:tcPr/>
                </a:tc>
                <a:tc>
                  <a:txBody>
                    <a:bodyPr/>
                    <a:lstStyle/>
                    <a:p>
                      <a:endParaRPr lang="en-US"/>
                    </a:p>
                  </a:txBody>
                  <a:tcPr/>
                </a:tc>
                <a:extLst>
                  <a:ext uri="{0D108BD9-81ED-4DB2-BD59-A6C34878D82A}">
                    <a16:rowId xmlns:a16="http://schemas.microsoft.com/office/drawing/2014/main" val="615851309"/>
                  </a:ext>
                </a:extLst>
              </a:tr>
              <a:tr h="485514">
                <a:tc>
                  <a:txBody>
                    <a:bodyPr/>
                    <a:lstStyle/>
                    <a:p>
                      <a:pPr lvl="0">
                        <a:buNone/>
                      </a:pPr>
                      <a:r>
                        <a:rPr lang="en-US"/>
                        <a:t>Experience gained</a:t>
                      </a:r>
                      <a:endParaRPr lang="en-US" dirty="0"/>
                    </a:p>
                  </a:txBody>
                  <a:tcPr/>
                </a:tc>
                <a:tc>
                  <a:txBody>
                    <a:bodyPr/>
                    <a:lstStyle/>
                    <a:p>
                      <a:endParaRPr lang="en-US"/>
                    </a:p>
                  </a:txBody>
                  <a:tcPr/>
                </a:tc>
                <a:extLst>
                  <a:ext uri="{0D108BD9-81ED-4DB2-BD59-A6C34878D82A}">
                    <a16:rowId xmlns:a16="http://schemas.microsoft.com/office/drawing/2014/main" val="550150033"/>
                  </a:ext>
                </a:extLst>
              </a:tr>
              <a:tr h="485514">
                <a:tc>
                  <a:txBody>
                    <a:bodyPr/>
                    <a:lstStyle/>
                    <a:p>
                      <a:pPr lvl="0">
                        <a:buNone/>
                      </a:pPr>
                      <a:r>
                        <a:rPr lang="en-US"/>
                        <a:t>Current experience </a:t>
                      </a:r>
                      <a:endParaRPr lang="en-US" dirty="0"/>
                    </a:p>
                  </a:txBody>
                  <a:tcPr/>
                </a:tc>
                <a:tc>
                  <a:txBody>
                    <a:bodyPr/>
                    <a:lstStyle/>
                    <a:p>
                      <a:pPr lvl="0">
                        <a:buNone/>
                      </a:pPr>
                      <a:endParaRPr lang="en-US" dirty="0"/>
                    </a:p>
                  </a:txBody>
                  <a:tcPr/>
                </a:tc>
                <a:extLst>
                  <a:ext uri="{0D108BD9-81ED-4DB2-BD59-A6C34878D82A}">
                    <a16:rowId xmlns:a16="http://schemas.microsoft.com/office/drawing/2014/main" val="1524064830"/>
                  </a:ext>
                </a:extLst>
              </a:tr>
              <a:tr h="485514">
                <a:tc>
                  <a:txBody>
                    <a:bodyPr/>
                    <a:lstStyle/>
                    <a:p>
                      <a:pPr lvl="0">
                        <a:buNone/>
                      </a:pPr>
                      <a:r>
                        <a:rPr lang="en-US"/>
                        <a:t>Paid placement </a:t>
                      </a:r>
                      <a:endParaRPr lang="en-US" dirty="0"/>
                    </a:p>
                  </a:txBody>
                  <a:tcPr/>
                </a:tc>
                <a:tc>
                  <a:txBody>
                    <a:bodyPr/>
                    <a:lstStyle/>
                    <a:p>
                      <a:pPr lvl="0">
                        <a:buNone/>
                      </a:pPr>
                      <a:endParaRPr lang="en-US" dirty="0"/>
                    </a:p>
                  </a:txBody>
                  <a:tcPr/>
                </a:tc>
                <a:extLst>
                  <a:ext uri="{0D108BD9-81ED-4DB2-BD59-A6C34878D82A}">
                    <a16:rowId xmlns:a16="http://schemas.microsoft.com/office/drawing/2014/main" val="3409498637"/>
                  </a:ext>
                </a:extLst>
              </a:tr>
            </a:tbl>
          </a:graphicData>
        </a:graphic>
      </p:graphicFrame>
      <p:sp>
        <p:nvSpPr>
          <p:cNvPr id="8" name="TextBox 7">
            <a:extLst>
              <a:ext uri="{FF2B5EF4-FFF2-40B4-BE49-F238E27FC236}">
                <a16:creationId xmlns:a16="http://schemas.microsoft.com/office/drawing/2014/main" id="{93D0BA90-B6C8-4FA4-BDAC-170327135216}"/>
              </a:ext>
            </a:extLst>
          </p:cNvPr>
          <p:cNvSpPr txBox="1"/>
          <p:nvPr/>
        </p:nvSpPr>
        <p:spPr>
          <a:xfrm>
            <a:off x="643003" y="2193098"/>
            <a:ext cx="274320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u="sng"/>
              <a:t>Rockley</a:t>
            </a:r>
          </a:p>
        </p:txBody>
      </p:sp>
    </p:spTree>
    <p:extLst>
      <p:ext uri="{BB962C8B-B14F-4D97-AF65-F5344CB8AC3E}">
        <p14:creationId xmlns:p14="http://schemas.microsoft.com/office/powerpoint/2010/main" val="2274069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3ED8E-39C7-47A5-B2AF-B26101594820}"/>
              </a:ext>
            </a:extLst>
          </p:cNvPr>
          <p:cNvSpPr>
            <a:spLocks noGrp="1"/>
          </p:cNvSpPr>
          <p:nvPr>
            <p:ph type="title"/>
          </p:nvPr>
        </p:nvSpPr>
        <p:spPr/>
        <p:txBody>
          <a:bodyPr/>
          <a:lstStyle/>
          <a:p>
            <a:r>
              <a:rPr lang="en-US"/>
              <a:t>Analysis and evaluation of placement opportunities</a:t>
            </a:r>
          </a:p>
          <a:p>
            <a:endParaRPr lang="en-US" dirty="0"/>
          </a:p>
        </p:txBody>
      </p:sp>
      <p:graphicFrame>
        <p:nvGraphicFramePr>
          <p:cNvPr id="4" name="Table 4">
            <a:extLst>
              <a:ext uri="{FF2B5EF4-FFF2-40B4-BE49-F238E27FC236}">
                <a16:creationId xmlns:a16="http://schemas.microsoft.com/office/drawing/2014/main" id="{864F274C-D5C8-479E-85D1-A963A885D9BE}"/>
              </a:ext>
            </a:extLst>
          </p:cNvPr>
          <p:cNvGraphicFramePr>
            <a:graphicFrameLocks noGrp="1"/>
          </p:cNvGraphicFramePr>
          <p:nvPr>
            <p:ph idx="1"/>
            <p:extLst>
              <p:ext uri="{D42A27DB-BD31-4B8C-83A1-F6EECF244321}">
                <p14:modId xmlns:p14="http://schemas.microsoft.com/office/powerpoint/2010/main" val="461805349"/>
              </p:ext>
            </p:extLst>
          </p:nvPr>
        </p:nvGraphicFramePr>
        <p:xfrm>
          <a:off x="1374710" y="3607953"/>
          <a:ext cx="8947150" cy="2987315"/>
        </p:xfrm>
        <a:graphic>
          <a:graphicData uri="http://schemas.openxmlformats.org/drawingml/2006/table">
            <a:tbl>
              <a:tblPr firstRow="1" bandRow="1">
                <a:tableStyleId>{5C22544A-7EE6-4342-B048-85BDC9FD1C3A}</a:tableStyleId>
              </a:tblPr>
              <a:tblGrid>
                <a:gridCol w="4473575">
                  <a:extLst>
                    <a:ext uri="{9D8B030D-6E8A-4147-A177-3AD203B41FA5}">
                      <a16:colId xmlns:a16="http://schemas.microsoft.com/office/drawing/2014/main" val="2828299927"/>
                    </a:ext>
                  </a:extLst>
                </a:gridCol>
                <a:gridCol w="4473575">
                  <a:extLst>
                    <a:ext uri="{9D8B030D-6E8A-4147-A177-3AD203B41FA5}">
                      <a16:colId xmlns:a16="http://schemas.microsoft.com/office/drawing/2014/main" val="624581097"/>
                    </a:ext>
                  </a:extLst>
                </a:gridCol>
              </a:tblGrid>
              <a:tr h="391438">
                <a:tc>
                  <a:txBody>
                    <a:bodyPr/>
                    <a:lstStyle/>
                    <a:p>
                      <a:r>
                        <a:rPr lang="en-US"/>
                        <a:t>PROS</a:t>
                      </a:r>
                    </a:p>
                  </a:txBody>
                  <a:tcPr/>
                </a:tc>
                <a:tc>
                  <a:txBody>
                    <a:bodyPr/>
                    <a:lstStyle/>
                    <a:p>
                      <a:r>
                        <a:rPr lang="en-US"/>
                        <a:t>CONS</a:t>
                      </a:r>
                    </a:p>
                  </a:txBody>
                  <a:tcPr/>
                </a:tc>
                <a:extLst>
                  <a:ext uri="{0D108BD9-81ED-4DB2-BD59-A6C34878D82A}">
                    <a16:rowId xmlns:a16="http://schemas.microsoft.com/office/drawing/2014/main" val="3799331765"/>
                  </a:ext>
                </a:extLst>
              </a:tr>
              <a:tr h="370840">
                <a:tc>
                  <a:txBody>
                    <a:bodyPr/>
                    <a:lstStyle/>
                    <a:p>
                      <a:r>
                        <a:rPr lang="en-US"/>
                        <a:t>Linked to career aspirations</a:t>
                      </a:r>
                    </a:p>
                  </a:txBody>
                  <a:tcPr/>
                </a:tc>
                <a:tc>
                  <a:txBody>
                    <a:bodyPr/>
                    <a:lstStyle/>
                    <a:p>
                      <a:r>
                        <a:rPr lang="en-US"/>
                        <a:t>Cost </a:t>
                      </a:r>
                    </a:p>
                  </a:txBody>
                  <a:tcPr/>
                </a:tc>
                <a:extLst>
                  <a:ext uri="{0D108BD9-81ED-4DB2-BD59-A6C34878D82A}">
                    <a16:rowId xmlns:a16="http://schemas.microsoft.com/office/drawing/2014/main" val="3513652289"/>
                  </a:ext>
                </a:extLst>
              </a:tr>
              <a:tr h="370840">
                <a:tc>
                  <a:txBody>
                    <a:bodyPr/>
                    <a:lstStyle/>
                    <a:p>
                      <a:r>
                        <a:rPr lang="en-US"/>
                        <a:t>Linked to study pathway</a:t>
                      </a:r>
                    </a:p>
                  </a:txBody>
                  <a:tcPr/>
                </a:tc>
                <a:tc>
                  <a:txBody>
                    <a:bodyPr/>
                    <a:lstStyle/>
                    <a:p>
                      <a:r>
                        <a:rPr lang="en-US"/>
                        <a:t>Travel </a:t>
                      </a:r>
                      <a:endParaRPr lang="en-US" dirty="0"/>
                    </a:p>
                  </a:txBody>
                  <a:tcPr/>
                </a:tc>
                <a:extLst>
                  <a:ext uri="{0D108BD9-81ED-4DB2-BD59-A6C34878D82A}">
                    <a16:rowId xmlns:a16="http://schemas.microsoft.com/office/drawing/2014/main" val="3047214685"/>
                  </a:ext>
                </a:extLst>
              </a:tr>
              <a:tr h="370840">
                <a:tc>
                  <a:txBody>
                    <a:bodyPr/>
                    <a:lstStyle/>
                    <a:p>
                      <a:r>
                        <a:rPr lang="en-US"/>
                        <a:t>Personal development skills </a:t>
                      </a:r>
                    </a:p>
                  </a:txBody>
                  <a:tcPr/>
                </a:tc>
                <a:tc>
                  <a:txBody>
                    <a:bodyPr/>
                    <a:lstStyle/>
                    <a:p>
                      <a:r>
                        <a:rPr lang="en-US"/>
                        <a:t>Accommodation </a:t>
                      </a:r>
                    </a:p>
                  </a:txBody>
                  <a:tcPr/>
                </a:tc>
                <a:extLst>
                  <a:ext uri="{0D108BD9-81ED-4DB2-BD59-A6C34878D82A}">
                    <a16:rowId xmlns:a16="http://schemas.microsoft.com/office/drawing/2014/main" val="2726467898"/>
                  </a:ext>
                </a:extLst>
              </a:tr>
              <a:tr h="370840">
                <a:tc>
                  <a:txBody>
                    <a:bodyPr/>
                    <a:lstStyle/>
                    <a:p>
                      <a:r>
                        <a:rPr lang="en-US"/>
                        <a:t>Specific to future career possibility </a:t>
                      </a:r>
                    </a:p>
                  </a:txBody>
                  <a:tcPr/>
                </a:tc>
                <a:tc>
                  <a:txBody>
                    <a:bodyPr/>
                    <a:lstStyle/>
                    <a:p>
                      <a:endParaRPr lang="en-US"/>
                    </a:p>
                  </a:txBody>
                  <a:tcPr/>
                </a:tc>
                <a:extLst>
                  <a:ext uri="{0D108BD9-81ED-4DB2-BD59-A6C34878D82A}">
                    <a16:rowId xmlns:a16="http://schemas.microsoft.com/office/drawing/2014/main" val="2671498996"/>
                  </a:ext>
                </a:extLst>
              </a:tr>
              <a:tr h="370840">
                <a:tc>
                  <a:txBody>
                    <a:bodyPr/>
                    <a:lstStyle/>
                    <a:p>
                      <a:r>
                        <a:rPr lang="en-US"/>
                        <a:t>Current experience </a:t>
                      </a:r>
                    </a:p>
                  </a:txBody>
                  <a:tcPr/>
                </a:tc>
                <a:tc>
                  <a:txBody>
                    <a:bodyPr/>
                    <a:lstStyle/>
                    <a:p>
                      <a:endParaRPr lang="en-US"/>
                    </a:p>
                  </a:txBody>
                  <a:tcPr/>
                </a:tc>
                <a:extLst>
                  <a:ext uri="{0D108BD9-81ED-4DB2-BD59-A6C34878D82A}">
                    <a16:rowId xmlns:a16="http://schemas.microsoft.com/office/drawing/2014/main" val="42161937"/>
                  </a:ext>
                </a:extLst>
              </a:tr>
              <a:tr h="370839">
                <a:tc>
                  <a:txBody>
                    <a:bodyPr/>
                    <a:lstStyle/>
                    <a:p>
                      <a:pPr lvl="0">
                        <a:buNone/>
                      </a:pPr>
                      <a:r>
                        <a:rPr lang="en-US"/>
                        <a:t>Experience gained </a:t>
                      </a:r>
                      <a:endParaRPr lang="en-US" dirty="0"/>
                    </a:p>
                  </a:txBody>
                  <a:tcPr/>
                </a:tc>
                <a:tc>
                  <a:txBody>
                    <a:bodyPr/>
                    <a:lstStyle/>
                    <a:p>
                      <a:pPr lvl="0">
                        <a:buNone/>
                      </a:pPr>
                      <a:endParaRPr lang="en-US" dirty="0"/>
                    </a:p>
                  </a:txBody>
                  <a:tcPr/>
                </a:tc>
                <a:extLst>
                  <a:ext uri="{0D108BD9-81ED-4DB2-BD59-A6C34878D82A}">
                    <a16:rowId xmlns:a16="http://schemas.microsoft.com/office/drawing/2014/main" val="3900536836"/>
                  </a:ext>
                </a:extLst>
              </a:tr>
              <a:tr h="370838">
                <a:tc>
                  <a:txBody>
                    <a:bodyPr/>
                    <a:lstStyle/>
                    <a:p>
                      <a:pPr lvl="0">
                        <a:buNone/>
                      </a:pPr>
                      <a:r>
                        <a:rPr lang="en-US"/>
                        <a:t>Paid placement</a:t>
                      </a:r>
                      <a:endParaRPr lang="en-US" dirty="0"/>
                    </a:p>
                  </a:txBody>
                  <a:tcPr/>
                </a:tc>
                <a:tc>
                  <a:txBody>
                    <a:bodyPr/>
                    <a:lstStyle/>
                    <a:p>
                      <a:pPr lvl="0">
                        <a:buNone/>
                      </a:pPr>
                      <a:endParaRPr lang="en-US" dirty="0"/>
                    </a:p>
                  </a:txBody>
                  <a:tcPr/>
                </a:tc>
                <a:extLst>
                  <a:ext uri="{0D108BD9-81ED-4DB2-BD59-A6C34878D82A}">
                    <a16:rowId xmlns:a16="http://schemas.microsoft.com/office/drawing/2014/main" val="4151772352"/>
                  </a:ext>
                </a:extLst>
              </a:tr>
            </a:tbl>
          </a:graphicData>
        </a:graphic>
      </p:graphicFrame>
      <p:sp>
        <p:nvSpPr>
          <p:cNvPr id="6" name="TextBox 5">
            <a:extLst>
              <a:ext uri="{FF2B5EF4-FFF2-40B4-BE49-F238E27FC236}">
                <a16:creationId xmlns:a16="http://schemas.microsoft.com/office/drawing/2014/main" id="{C6AA3FF1-0D16-4942-9841-B3168DB182EF}"/>
              </a:ext>
            </a:extLst>
          </p:cNvPr>
          <p:cNvSpPr txBox="1"/>
          <p:nvPr/>
        </p:nvSpPr>
        <p:spPr>
          <a:xfrm>
            <a:off x="601249" y="2161783"/>
            <a:ext cx="2743200" cy="954107"/>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u="sng"/>
              <a:t>Challenger Sports</a:t>
            </a:r>
            <a:endParaRPr lang="en-US" sz="2800" b="1" u="sng" dirty="0"/>
          </a:p>
        </p:txBody>
      </p:sp>
    </p:spTree>
    <p:extLst>
      <p:ext uri="{BB962C8B-B14F-4D97-AF65-F5344CB8AC3E}">
        <p14:creationId xmlns:p14="http://schemas.microsoft.com/office/powerpoint/2010/main" val="3045154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51C78-CD91-427A-AF31-8D3CB5F696A7}"/>
              </a:ext>
            </a:extLst>
          </p:cNvPr>
          <p:cNvSpPr>
            <a:spLocks noGrp="1"/>
          </p:cNvSpPr>
          <p:nvPr>
            <p:ph type="title"/>
          </p:nvPr>
        </p:nvSpPr>
        <p:spPr>
          <a:xfrm>
            <a:off x="646112" y="452718"/>
            <a:ext cx="4165580" cy="1400530"/>
          </a:xfrm>
        </p:spPr>
        <p:txBody>
          <a:bodyPr>
            <a:normAutofit/>
          </a:bodyPr>
          <a:lstStyle/>
          <a:p>
            <a:pPr>
              <a:lnSpc>
                <a:spcPct val="90000"/>
              </a:lnSpc>
            </a:pPr>
            <a:r>
              <a:rPr lang="en-US" sz="2600"/>
              <a:t>Analysis and evaluation of placement opportunities</a:t>
            </a:r>
          </a:p>
          <a:p>
            <a:pPr>
              <a:lnSpc>
                <a:spcPct val="90000"/>
              </a:lnSpc>
            </a:pPr>
            <a:endParaRPr lang="en-US" sz="2600"/>
          </a:p>
        </p:txBody>
      </p:sp>
      <p:sp>
        <p:nvSpPr>
          <p:cNvPr id="11" name="Freeform 23">
            <a:extLst>
              <a:ext uri="{FF2B5EF4-FFF2-40B4-BE49-F238E27FC236}">
                <a16:creationId xmlns:a16="http://schemas.microsoft.com/office/drawing/2014/main" id="{C866818C-1E5F-475A-B310-3C06B555FB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3" name="Freeform 5">
            <a:extLst>
              <a:ext uri="{FF2B5EF4-FFF2-40B4-BE49-F238E27FC236}">
                <a16:creationId xmlns:a16="http://schemas.microsoft.com/office/drawing/2014/main" id="{CED8A8E7-35BC-4471-B4CF-ACFC3E7F06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15" name="Rectangle 14">
            <a:extLst>
              <a:ext uri="{FF2B5EF4-FFF2-40B4-BE49-F238E27FC236}">
                <a16:creationId xmlns:a16="http://schemas.microsoft.com/office/drawing/2014/main" id="{1EB0BF28-EC06-4525-BF31-73A9489ADB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4411" y="0"/>
            <a:ext cx="609800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A close up of a sign&#10;&#10;Description generated with high confidence">
            <a:extLst>
              <a:ext uri="{FF2B5EF4-FFF2-40B4-BE49-F238E27FC236}">
                <a16:creationId xmlns:a16="http://schemas.microsoft.com/office/drawing/2014/main" id="{C417403B-E184-4583-A99D-43A108CB4604}"/>
              </a:ext>
            </a:extLst>
          </p:cNvPr>
          <p:cNvPicPr>
            <a:picLocks noChangeAspect="1"/>
          </p:cNvPicPr>
          <p:nvPr/>
        </p:nvPicPr>
        <p:blipFill>
          <a:blip r:embed="rId3"/>
          <a:stretch>
            <a:fillRect/>
          </a:stretch>
        </p:blipFill>
        <p:spPr>
          <a:xfrm>
            <a:off x="6094410" y="1301368"/>
            <a:ext cx="5449471" cy="1375991"/>
          </a:xfrm>
          <a:prstGeom prst="rect">
            <a:avLst/>
          </a:prstGeom>
          <a:effectLst/>
        </p:spPr>
      </p:pic>
      <p:sp>
        <p:nvSpPr>
          <p:cNvPr id="17" name="Rectangle 16">
            <a:extLst>
              <a:ext uri="{FF2B5EF4-FFF2-40B4-BE49-F238E27FC236}">
                <a16:creationId xmlns:a16="http://schemas.microsoft.com/office/drawing/2014/main" id="{D12AFDE8-E1ED-4A49-B8B3-4953F4B8A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3406583-18CB-4E81-88F1-102408913232}"/>
              </a:ext>
            </a:extLst>
          </p:cNvPr>
          <p:cNvSpPr>
            <a:spLocks noGrp="1"/>
          </p:cNvSpPr>
          <p:nvPr>
            <p:ph idx="1"/>
          </p:nvPr>
        </p:nvSpPr>
        <p:spPr>
          <a:xfrm>
            <a:off x="646113" y="2052918"/>
            <a:ext cx="4165146" cy="4195481"/>
          </a:xfrm>
        </p:spPr>
        <p:txBody>
          <a:bodyPr vert="horz" lIns="91440" tIns="45720" rIns="91440" bIns="45720" rtlCol="0">
            <a:normAutofit/>
          </a:bodyPr>
          <a:lstStyle/>
          <a:p>
            <a:pPr marL="0" indent="0">
              <a:lnSpc>
                <a:spcPct val="90000"/>
              </a:lnSpc>
              <a:buNone/>
            </a:pPr>
            <a:r>
              <a:rPr lang="en-US" sz="1400"/>
              <a:t>The choice betweeen placement providers; Rockley and Challenger Sports have been assessed and evaluated on their relevance and suitability as well as other important aspects. I do believe that overall Challenger Sports would provide me with a more suitable role in terms of my future aspirations, however both providers do offer the chance to further and learn personal development skills, they both offer a link to my study pathway and career aspirations, they both offer something im familiar with which gives me a confidence in the placement role provided by both. However I do believe that the cons of Challenger are much bigger than the ones Rockley show, the cost is a major factor in my final decision and the fact that Rockley has no cost to it is something that has been taken in to big consideration.  </a:t>
            </a:r>
          </a:p>
        </p:txBody>
      </p:sp>
      <p:pic>
        <p:nvPicPr>
          <p:cNvPr id="4" name="Picture 4" descr="A close up of a sign&#10;&#10;Description generated with very high confidence">
            <a:extLst>
              <a:ext uri="{FF2B5EF4-FFF2-40B4-BE49-F238E27FC236}">
                <a16:creationId xmlns:a16="http://schemas.microsoft.com/office/drawing/2014/main" id="{23211215-EDA7-4A43-AFA1-4A4471883A9F}"/>
              </a:ext>
            </a:extLst>
          </p:cNvPr>
          <p:cNvPicPr>
            <a:picLocks noChangeAspect="1"/>
          </p:cNvPicPr>
          <p:nvPr/>
        </p:nvPicPr>
        <p:blipFill>
          <a:blip r:embed="rId4"/>
          <a:stretch>
            <a:fillRect/>
          </a:stretch>
        </p:blipFill>
        <p:spPr>
          <a:xfrm>
            <a:off x="6094410" y="4097511"/>
            <a:ext cx="5449471" cy="1580346"/>
          </a:xfrm>
          <a:prstGeom prst="rect">
            <a:avLst/>
          </a:prstGeom>
          <a:effectLst/>
        </p:spPr>
      </p:pic>
    </p:spTree>
    <p:extLst>
      <p:ext uri="{BB962C8B-B14F-4D97-AF65-F5344CB8AC3E}">
        <p14:creationId xmlns:p14="http://schemas.microsoft.com/office/powerpoint/2010/main" val="253099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02EC1-D7A3-474C-8159-1C6B16378181}"/>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E0FC779A-DAB9-4564-A387-F956D5EB1A6A}"/>
              </a:ext>
            </a:extLst>
          </p:cNvPr>
          <p:cNvSpPr>
            <a:spLocks noGrp="1"/>
          </p:cNvSpPr>
          <p:nvPr>
            <p:ph idx="1"/>
          </p:nvPr>
        </p:nvSpPr>
        <p:spPr/>
        <p:txBody>
          <a:bodyPr vert="horz" lIns="91440" tIns="45720" rIns="91440" bIns="45720" rtlCol="0" anchor="t">
            <a:normAutofit/>
          </a:bodyPr>
          <a:lstStyle/>
          <a:p>
            <a:r>
              <a:rPr lang="en-US" dirty="0">
                <a:hlinkClick r:id="rId2"/>
              </a:rPr>
              <a:t>https://www.rockley.org/</a:t>
            </a:r>
            <a:r>
              <a:rPr lang="en-US" dirty="0"/>
              <a:t> </a:t>
            </a:r>
          </a:p>
          <a:p>
            <a:r>
              <a:rPr lang="en-US" dirty="0">
                <a:hlinkClick r:id="rId3"/>
              </a:rPr>
              <a:t>https://www.challengersports.com/</a:t>
            </a:r>
            <a:r>
              <a:rPr lang="en-US" dirty="0"/>
              <a:t> </a:t>
            </a:r>
          </a:p>
        </p:txBody>
      </p:sp>
    </p:spTree>
    <p:extLst>
      <p:ext uri="{BB962C8B-B14F-4D97-AF65-F5344CB8AC3E}">
        <p14:creationId xmlns:p14="http://schemas.microsoft.com/office/powerpoint/2010/main" val="3799371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0</TotalTime>
  <Words>0</Words>
  <Application>Microsoft Office PowerPoint</Application>
  <PresentationFormat>Widescreen</PresentationFormat>
  <Paragraphs>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Ion</vt:lpstr>
      <vt:lpstr>Sports industry placement presentation</vt:lpstr>
      <vt:lpstr>Benefits of placement </vt:lpstr>
      <vt:lpstr>Personal development </vt:lpstr>
      <vt:lpstr>Placement rationale </vt:lpstr>
      <vt:lpstr>Analysis and evaluation of placement opportunities</vt:lpstr>
      <vt:lpstr>Analysis and evaluation of placement opportunities </vt:lpstr>
      <vt:lpstr>Analysis and evaluation of placement opportunities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500</cp:revision>
  <dcterms:created xsi:type="dcterms:W3CDTF">2013-07-15T20:26:40Z</dcterms:created>
  <dcterms:modified xsi:type="dcterms:W3CDTF">2018-11-16T15:37:02Z</dcterms:modified>
</cp:coreProperties>
</file>