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60" r:id="rId4"/>
    <p:sldId id="261" r:id="rId5"/>
    <p:sldId id="263" r:id="rId6"/>
    <p:sldId id="262" r:id="rId7"/>
    <p:sldId id="264" r:id="rId8"/>
    <p:sldId id="265" r:id="rId9"/>
    <p:sldId id="266" r:id="rId10"/>
    <p:sldId id="267" r:id="rId11"/>
    <p:sldId id="268" r:id="rId12"/>
    <p:sldId id="269" r:id="rId13"/>
    <p:sldId id="270" r:id="rId14"/>
    <p:sldId id="271" r:id="rId15"/>
    <p:sldId id="272" r:id="rId1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80" d="100"/>
          <a:sy n="80" d="100"/>
        </p:scale>
        <p:origin x="120"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898687-98C4-4DFD-9D8E-8A0F88D7D6FC}" type="doc">
      <dgm:prSet loTypeId="urn:microsoft.com/office/officeart/2005/8/layout/vProcess5" loCatId="process" qsTypeId="urn:microsoft.com/office/officeart/2005/8/quickstyle/simple1" qsCatId="simple" csTypeId="urn:microsoft.com/office/officeart/2005/8/colors/accent4_2" csCatId="accent4" phldr="1"/>
      <dgm:spPr/>
      <dgm:t>
        <a:bodyPr/>
        <a:lstStyle/>
        <a:p>
          <a:endParaRPr lang="en-US"/>
        </a:p>
      </dgm:t>
    </dgm:pt>
    <dgm:pt modelId="{9F428105-EFD0-4314-8013-48F28F3E77F4}">
      <dgm:prSet custT="1"/>
      <dgm:spPr>
        <a:solidFill>
          <a:schemeClr val="accent5"/>
        </a:solidFill>
      </dgm:spPr>
      <dgm:t>
        <a:bodyPr/>
        <a:lstStyle/>
        <a:p>
          <a:r>
            <a:rPr lang="en-US" sz="2400"/>
            <a:t>Complex Landscape</a:t>
          </a:r>
          <a:endParaRPr lang="en-US" sz="2400" dirty="0"/>
        </a:p>
      </dgm:t>
    </dgm:pt>
    <dgm:pt modelId="{D927E177-8E8A-46F9-B280-091F55880707}" type="parTrans" cxnId="{BAFCC827-9086-4483-882F-296B5643EAEB}">
      <dgm:prSet/>
      <dgm:spPr/>
      <dgm:t>
        <a:bodyPr/>
        <a:lstStyle/>
        <a:p>
          <a:endParaRPr lang="en-US"/>
        </a:p>
      </dgm:t>
    </dgm:pt>
    <dgm:pt modelId="{7C87794C-610D-41C5-A556-BE1AB58C4497}" type="sibTrans" cxnId="{BAFCC827-9086-4483-882F-296B5643EAEB}">
      <dgm:prSet/>
      <dgm:spPr/>
      <dgm:t>
        <a:bodyPr/>
        <a:lstStyle/>
        <a:p>
          <a:endParaRPr lang="en-US" dirty="0"/>
        </a:p>
      </dgm:t>
    </dgm:pt>
    <dgm:pt modelId="{6EDCFD74-D385-40AC-A458-E1C7639A05CD}">
      <dgm:prSet custT="1"/>
      <dgm:spPr>
        <a:solidFill>
          <a:schemeClr val="tx2">
            <a:lumMod val="75000"/>
            <a:lumOff val="25000"/>
          </a:schemeClr>
        </a:solidFill>
      </dgm:spPr>
      <dgm:t>
        <a:bodyPr/>
        <a:lstStyle/>
        <a:p>
          <a:r>
            <a:rPr lang="en-GB" sz="2400"/>
            <a:t>Multitude Responsibilities &amp; Aligned Priorities</a:t>
          </a:r>
          <a:endParaRPr lang="en-GB" sz="2400" dirty="0"/>
        </a:p>
      </dgm:t>
    </dgm:pt>
    <dgm:pt modelId="{E7FB0EB5-E150-4F44-BA9D-1190BC81B07A}" type="parTrans" cxnId="{8464F67B-663A-4C1C-9C49-81D3E060E875}">
      <dgm:prSet/>
      <dgm:spPr/>
      <dgm:t>
        <a:bodyPr/>
        <a:lstStyle/>
        <a:p>
          <a:endParaRPr lang="en-US"/>
        </a:p>
      </dgm:t>
    </dgm:pt>
    <dgm:pt modelId="{310CB485-D65C-420E-9EEF-8B4217F39896}" type="sibTrans" cxnId="{8464F67B-663A-4C1C-9C49-81D3E060E875}">
      <dgm:prSet/>
      <dgm:spPr/>
      <dgm:t>
        <a:bodyPr/>
        <a:lstStyle/>
        <a:p>
          <a:endParaRPr lang="en-US" dirty="0"/>
        </a:p>
      </dgm:t>
    </dgm:pt>
    <dgm:pt modelId="{80562DD7-3C19-4C0A-840C-00AEBE8F369C}">
      <dgm:prSet custT="1"/>
      <dgm:spPr>
        <a:solidFill>
          <a:schemeClr val="accent6"/>
        </a:solidFill>
      </dgm:spPr>
      <dgm:t>
        <a:bodyPr/>
        <a:lstStyle/>
        <a:p>
          <a:r>
            <a:rPr lang="en-US" sz="2400"/>
            <a:t>Policing Styles</a:t>
          </a:r>
          <a:endParaRPr lang="en-US" sz="2400" dirty="0"/>
        </a:p>
      </dgm:t>
    </dgm:pt>
    <dgm:pt modelId="{EF9DEA1B-0D79-4C5B-A3AC-1FDEF3BE47C8}" type="parTrans" cxnId="{9601004B-641E-41EF-9C29-3E9AB6D46B17}">
      <dgm:prSet/>
      <dgm:spPr/>
      <dgm:t>
        <a:bodyPr/>
        <a:lstStyle/>
        <a:p>
          <a:endParaRPr lang="en-US"/>
        </a:p>
      </dgm:t>
    </dgm:pt>
    <dgm:pt modelId="{B80D33DE-6868-4F7D-B848-2EFA9917474D}" type="sibTrans" cxnId="{9601004B-641E-41EF-9C29-3E9AB6D46B17}">
      <dgm:prSet/>
      <dgm:spPr/>
      <dgm:t>
        <a:bodyPr/>
        <a:lstStyle/>
        <a:p>
          <a:endParaRPr lang="en-US"/>
        </a:p>
      </dgm:t>
    </dgm:pt>
    <dgm:pt modelId="{6D488634-7538-4133-96D1-7692DFD960CE}" type="pres">
      <dgm:prSet presAssocID="{9E898687-98C4-4DFD-9D8E-8A0F88D7D6FC}" presName="outerComposite" presStyleCnt="0">
        <dgm:presLayoutVars>
          <dgm:chMax val="5"/>
          <dgm:dir/>
          <dgm:resizeHandles val="exact"/>
        </dgm:presLayoutVars>
      </dgm:prSet>
      <dgm:spPr/>
    </dgm:pt>
    <dgm:pt modelId="{BCBB0D09-5657-430C-ADE2-934339D534C6}" type="pres">
      <dgm:prSet presAssocID="{9E898687-98C4-4DFD-9D8E-8A0F88D7D6FC}" presName="dummyMaxCanvas" presStyleCnt="0">
        <dgm:presLayoutVars/>
      </dgm:prSet>
      <dgm:spPr/>
    </dgm:pt>
    <dgm:pt modelId="{931D47E5-B773-4D34-BA05-5F35BFD7E418}" type="pres">
      <dgm:prSet presAssocID="{9E898687-98C4-4DFD-9D8E-8A0F88D7D6FC}" presName="ThreeNodes_1" presStyleLbl="node1" presStyleIdx="0" presStyleCnt="3">
        <dgm:presLayoutVars>
          <dgm:bulletEnabled val="1"/>
        </dgm:presLayoutVars>
      </dgm:prSet>
      <dgm:spPr/>
    </dgm:pt>
    <dgm:pt modelId="{3436F281-48B3-43D7-A49A-B247859809D5}" type="pres">
      <dgm:prSet presAssocID="{9E898687-98C4-4DFD-9D8E-8A0F88D7D6FC}" presName="ThreeNodes_2" presStyleLbl="node1" presStyleIdx="1" presStyleCnt="3">
        <dgm:presLayoutVars>
          <dgm:bulletEnabled val="1"/>
        </dgm:presLayoutVars>
      </dgm:prSet>
      <dgm:spPr/>
    </dgm:pt>
    <dgm:pt modelId="{8EB83F4E-C8D9-4469-84AE-3F62D6356E61}" type="pres">
      <dgm:prSet presAssocID="{9E898687-98C4-4DFD-9D8E-8A0F88D7D6FC}" presName="ThreeNodes_3" presStyleLbl="node1" presStyleIdx="2" presStyleCnt="3">
        <dgm:presLayoutVars>
          <dgm:bulletEnabled val="1"/>
        </dgm:presLayoutVars>
      </dgm:prSet>
      <dgm:spPr/>
    </dgm:pt>
    <dgm:pt modelId="{7AAA3FF1-ACB2-47AE-8422-E1AD2D2BC8BB}" type="pres">
      <dgm:prSet presAssocID="{9E898687-98C4-4DFD-9D8E-8A0F88D7D6FC}" presName="ThreeConn_1-2" presStyleLbl="fgAccFollowNode1" presStyleIdx="0" presStyleCnt="2">
        <dgm:presLayoutVars>
          <dgm:bulletEnabled val="1"/>
        </dgm:presLayoutVars>
      </dgm:prSet>
      <dgm:spPr/>
    </dgm:pt>
    <dgm:pt modelId="{9215395D-1A3B-433F-B03B-D7313DD79925}" type="pres">
      <dgm:prSet presAssocID="{9E898687-98C4-4DFD-9D8E-8A0F88D7D6FC}" presName="ThreeConn_2-3" presStyleLbl="fgAccFollowNode1" presStyleIdx="1" presStyleCnt="2">
        <dgm:presLayoutVars>
          <dgm:bulletEnabled val="1"/>
        </dgm:presLayoutVars>
      </dgm:prSet>
      <dgm:spPr/>
    </dgm:pt>
    <dgm:pt modelId="{EAD2E912-6B53-4531-ACE5-1D07DB073B67}" type="pres">
      <dgm:prSet presAssocID="{9E898687-98C4-4DFD-9D8E-8A0F88D7D6FC}" presName="ThreeNodes_1_text" presStyleLbl="node1" presStyleIdx="2" presStyleCnt="3">
        <dgm:presLayoutVars>
          <dgm:bulletEnabled val="1"/>
        </dgm:presLayoutVars>
      </dgm:prSet>
      <dgm:spPr/>
    </dgm:pt>
    <dgm:pt modelId="{C46E629C-46C6-4429-9953-3526561BFA5E}" type="pres">
      <dgm:prSet presAssocID="{9E898687-98C4-4DFD-9D8E-8A0F88D7D6FC}" presName="ThreeNodes_2_text" presStyleLbl="node1" presStyleIdx="2" presStyleCnt="3">
        <dgm:presLayoutVars>
          <dgm:bulletEnabled val="1"/>
        </dgm:presLayoutVars>
      </dgm:prSet>
      <dgm:spPr/>
    </dgm:pt>
    <dgm:pt modelId="{D5A17598-021B-48BA-8C97-29D419D0F2BB}" type="pres">
      <dgm:prSet presAssocID="{9E898687-98C4-4DFD-9D8E-8A0F88D7D6FC}" presName="ThreeNodes_3_text" presStyleLbl="node1" presStyleIdx="2" presStyleCnt="3">
        <dgm:presLayoutVars>
          <dgm:bulletEnabled val="1"/>
        </dgm:presLayoutVars>
      </dgm:prSet>
      <dgm:spPr/>
    </dgm:pt>
  </dgm:ptLst>
  <dgm:cxnLst>
    <dgm:cxn modelId="{1663C911-EE0D-4767-92D2-5ABEB7D82BC5}" type="presOf" srcId="{80562DD7-3C19-4C0A-840C-00AEBE8F369C}" destId="{D5A17598-021B-48BA-8C97-29D419D0F2BB}" srcOrd="1" destOrd="0" presId="urn:microsoft.com/office/officeart/2005/8/layout/vProcess5"/>
    <dgm:cxn modelId="{BAFCC827-9086-4483-882F-296B5643EAEB}" srcId="{9E898687-98C4-4DFD-9D8E-8A0F88D7D6FC}" destId="{9F428105-EFD0-4314-8013-48F28F3E77F4}" srcOrd="0" destOrd="0" parTransId="{D927E177-8E8A-46F9-B280-091F55880707}" sibTransId="{7C87794C-610D-41C5-A556-BE1AB58C4497}"/>
    <dgm:cxn modelId="{22050436-6F3D-4C03-B85F-F5AAC1A715F9}" type="presOf" srcId="{310CB485-D65C-420E-9EEF-8B4217F39896}" destId="{9215395D-1A3B-433F-B03B-D7313DD79925}" srcOrd="0" destOrd="0" presId="urn:microsoft.com/office/officeart/2005/8/layout/vProcess5"/>
    <dgm:cxn modelId="{35F72369-FD67-4CED-BBC0-35E7C096AFBC}" type="presOf" srcId="{7C87794C-610D-41C5-A556-BE1AB58C4497}" destId="{7AAA3FF1-ACB2-47AE-8422-E1AD2D2BC8BB}" srcOrd="0" destOrd="0" presId="urn:microsoft.com/office/officeart/2005/8/layout/vProcess5"/>
    <dgm:cxn modelId="{9601004B-641E-41EF-9C29-3E9AB6D46B17}" srcId="{9E898687-98C4-4DFD-9D8E-8A0F88D7D6FC}" destId="{80562DD7-3C19-4C0A-840C-00AEBE8F369C}" srcOrd="2" destOrd="0" parTransId="{EF9DEA1B-0D79-4C5B-A3AC-1FDEF3BE47C8}" sibTransId="{B80D33DE-6868-4F7D-B848-2EFA9917474D}"/>
    <dgm:cxn modelId="{FE380157-CD87-4040-BE48-6F8462601ABA}" type="presOf" srcId="{6EDCFD74-D385-40AC-A458-E1C7639A05CD}" destId="{C46E629C-46C6-4429-9953-3526561BFA5E}" srcOrd="1" destOrd="0" presId="urn:microsoft.com/office/officeart/2005/8/layout/vProcess5"/>
    <dgm:cxn modelId="{8464F67B-663A-4C1C-9C49-81D3E060E875}" srcId="{9E898687-98C4-4DFD-9D8E-8A0F88D7D6FC}" destId="{6EDCFD74-D385-40AC-A458-E1C7639A05CD}" srcOrd="1" destOrd="0" parTransId="{E7FB0EB5-E150-4F44-BA9D-1190BC81B07A}" sibTransId="{310CB485-D65C-420E-9EEF-8B4217F39896}"/>
    <dgm:cxn modelId="{F6F8317D-20AA-45CE-B8DD-4C965C4D95A3}" type="presOf" srcId="{80562DD7-3C19-4C0A-840C-00AEBE8F369C}" destId="{8EB83F4E-C8D9-4469-84AE-3F62D6356E61}" srcOrd="0" destOrd="0" presId="urn:microsoft.com/office/officeart/2005/8/layout/vProcess5"/>
    <dgm:cxn modelId="{37A514A7-245F-413B-834C-64BB7158216B}" type="presOf" srcId="{9E898687-98C4-4DFD-9D8E-8A0F88D7D6FC}" destId="{6D488634-7538-4133-96D1-7692DFD960CE}" srcOrd="0" destOrd="0" presId="urn:microsoft.com/office/officeart/2005/8/layout/vProcess5"/>
    <dgm:cxn modelId="{D93F12D6-A7F5-43E7-86BE-C9B70F3C9616}" type="presOf" srcId="{6EDCFD74-D385-40AC-A458-E1C7639A05CD}" destId="{3436F281-48B3-43D7-A49A-B247859809D5}" srcOrd="0" destOrd="0" presId="urn:microsoft.com/office/officeart/2005/8/layout/vProcess5"/>
    <dgm:cxn modelId="{939CBFDF-CD16-4C1B-9375-E23C6B453CFA}" type="presOf" srcId="{9F428105-EFD0-4314-8013-48F28F3E77F4}" destId="{931D47E5-B773-4D34-BA05-5F35BFD7E418}" srcOrd="0" destOrd="0" presId="urn:microsoft.com/office/officeart/2005/8/layout/vProcess5"/>
    <dgm:cxn modelId="{9D2A72F1-13A8-413F-B628-55E1DFF6FFA2}" type="presOf" srcId="{9F428105-EFD0-4314-8013-48F28F3E77F4}" destId="{EAD2E912-6B53-4531-ACE5-1D07DB073B67}" srcOrd="1" destOrd="0" presId="urn:microsoft.com/office/officeart/2005/8/layout/vProcess5"/>
    <dgm:cxn modelId="{3AF50029-2569-4327-9728-4916418FE654}" type="presParOf" srcId="{6D488634-7538-4133-96D1-7692DFD960CE}" destId="{BCBB0D09-5657-430C-ADE2-934339D534C6}" srcOrd="0" destOrd="0" presId="urn:microsoft.com/office/officeart/2005/8/layout/vProcess5"/>
    <dgm:cxn modelId="{43B0219B-6D15-4A59-AF61-160B90410B04}" type="presParOf" srcId="{6D488634-7538-4133-96D1-7692DFD960CE}" destId="{931D47E5-B773-4D34-BA05-5F35BFD7E418}" srcOrd="1" destOrd="0" presId="urn:microsoft.com/office/officeart/2005/8/layout/vProcess5"/>
    <dgm:cxn modelId="{DCB48B6D-F083-4312-85F6-2EBF5932540A}" type="presParOf" srcId="{6D488634-7538-4133-96D1-7692DFD960CE}" destId="{3436F281-48B3-43D7-A49A-B247859809D5}" srcOrd="2" destOrd="0" presId="urn:microsoft.com/office/officeart/2005/8/layout/vProcess5"/>
    <dgm:cxn modelId="{E82E0F9B-880C-4B68-84EB-9A109B68AB2F}" type="presParOf" srcId="{6D488634-7538-4133-96D1-7692DFD960CE}" destId="{8EB83F4E-C8D9-4469-84AE-3F62D6356E61}" srcOrd="3" destOrd="0" presId="urn:microsoft.com/office/officeart/2005/8/layout/vProcess5"/>
    <dgm:cxn modelId="{D00DAB88-7CE9-4CA0-BDC5-DE751023E278}" type="presParOf" srcId="{6D488634-7538-4133-96D1-7692DFD960CE}" destId="{7AAA3FF1-ACB2-47AE-8422-E1AD2D2BC8BB}" srcOrd="4" destOrd="0" presId="urn:microsoft.com/office/officeart/2005/8/layout/vProcess5"/>
    <dgm:cxn modelId="{6EACFFE8-0653-45EA-BDEA-4B8CFE96429A}" type="presParOf" srcId="{6D488634-7538-4133-96D1-7692DFD960CE}" destId="{9215395D-1A3B-433F-B03B-D7313DD79925}" srcOrd="5" destOrd="0" presId="urn:microsoft.com/office/officeart/2005/8/layout/vProcess5"/>
    <dgm:cxn modelId="{CD6B0A5C-AE18-49AA-9446-0C81B48EA611}" type="presParOf" srcId="{6D488634-7538-4133-96D1-7692DFD960CE}" destId="{EAD2E912-6B53-4531-ACE5-1D07DB073B67}" srcOrd="6" destOrd="0" presId="urn:microsoft.com/office/officeart/2005/8/layout/vProcess5"/>
    <dgm:cxn modelId="{E58F3EAF-59B5-4697-8E01-ECA43034CB07}" type="presParOf" srcId="{6D488634-7538-4133-96D1-7692DFD960CE}" destId="{C46E629C-46C6-4429-9953-3526561BFA5E}" srcOrd="7" destOrd="0" presId="urn:microsoft.com/office/officeart/2005/8/layout/vProcess5"/>
    <dgm:cxn modelId="{8609F798-12B2-4933-94EA-F3749BD44C60}" type="presParOf" srcId="{6D488634-7538-4133-96D1-7692DFD960CE}" destId="{D5A17598-021B-48BA-8C97-29D419D0F2BB}"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D473FE-5755-4735-936C-5E3E79D1975E}"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D806673D-FD42-489E-A009-F55226290F6C}">
      <dgm:prSet custT="1"/>
      <dgm:spPr/>
      <dgm:t>
        <a:bodyPr/>
        <a:lstStyle/>
        <a:p>
          <a:r>
            <a:rPr lang="en-US" sz="2800" dirty="0"/>
            <a:t>Policing and Politics</a:t>
          </a:r>
        </a:p>
        <a:p>
          <a:r>
            <a:rPr lang="en-GB" sz="1200" dirty="0">
              <a:latin typeface="Arial" panose="020B0604020202020204" pitchFamily="34" charset="0"/>
              <a:cs typeface="Arial" panose="020B0604020202020204" pitchFamily="34" charset="0"/>
            </a:rPr>
            <a:t>(The Guardian, 2023; </a:t>
          </a:r>
          <a:r>
            <a:rPr lang="en-GB" sz="1200" dirty="0" err="1">
              <a:latin typeface="Arial" panose="020B0604020202020204" pitchFamily="34" charset="0"/>
              <a:cs typeface="Arial" panose="020B0604020202020204" pitchFamily="34" charset="0"/>
            </a:rPr>
            <a:t>Reisig</a:t>
          </a:r>
          <a:r>
            <a:rPr lang="en-GB" sz="1200" dirty="0">
              <a:latin typeface="Arial" panose="020B0604020202020204" pitchFamily="34" charset="0"/>
              <a:cs typeface="Arial" panose="020B0604020202020204" pitchFamily="34" charset="0"/>
            </a:rPr>
            <a:t> &amp; Kane, 2014)</a:t>
          </a:r>
          <a:endParaRPr lang="en-US" sz="1200" dirty="0">
            <a:latin typeface="Arial" panose="020B0604020202020204" pitchFamily="34" charset="0"/>
            <a:cs typeface="Arial" panose="020B0604020202020204" pitchFamily="34" charset="0"/>
          </a:endParaRPr>
        </a:p>
      </dgm:t>
    </dgm:pt>
    <dgm:pt modelId="{23CB9620-D5DA-48DE-A84B-8787A00F8B6F}" type="parTrans" cxnId="{47026A27-9555-4AC2-A2AE-7889226DBF2F}">
      <dgm:prSet/>
      <dgm:spPr/>
      <dgm:t>
        <a:bodyPr/>
        <a:lstStyle/>
        <a:p>
          <a:endParaRPr lang="en-US"/>
        </a:p>
      </dgm:t>
    </dgm:pt>
    <dgm:pt modelId="{FE27C903-E1F6-457B-A3F8-A2818BF18478}" type="sibTrans" cxnId="{47026A27-9555-4AC2-A2AE-7889226DBF2F}">
      <dgm:prSet/>
      <dgm:spPr/>
      <dgm:t>
        <a:bodyPr/>
        <a:lstStyle/>
        <a:p>
          <a:endParaRPr lang="en-US"/>
        </a:p>
      </dgm:t>
    </dgm:pt>
    <dgm:pt modelId="{306B82A5-B654-49F4-8CF9-B5B18ACF73C3}">
      <dgm:prSet custT="1"/>
      <dgm:spPr/>
      <dgm:t>
        <a:bodyPr/>
        <a:lstStyle/>
        <a:p>
          <a:r>
            <a:rPr lang="en-GB" sz="2800" dirty="0"/>
            <a:t>Partnerships based on Strong Relationships </a:t>
          </a:r>
        </a:p>
        <a:p>
          <a:r>
            <a:rPr lang="en-GB" sz="1200" dirty="0"/>
            <a:t>(College of Policing, 2023</a:t>
          </a:r>
          <a:r>
            <a:rPr lang="en-GB" sz="1200" dirty="0">
              <a:latin typeface="Arial" panose="020B0604020202020204" pitchFamily="34" charset="0"/>
              <a:cs typeface="Arial" panose="020B0604020202020204" pitchFamily="34" charset="0"/>
            </a:rPr>
            <a:t>)</a:t>
          </a:r>
          <a:endParaRPr lang="en-US" sz="1200" dirty="0">
            <a:latin typeface="Arial" panose="020B0604020202020204" pitchFamily="34" charset="0"/>
            <a:cs typeface="Arial" panose="020B0604020202020204" pitchFamily="34" charset="0"/>
          </a:endParaRPr>
        </a:p>
      </dgm:t>
    </dgm:pt>
    <dgm:pt modelId="{64D2B526-3017-42DD-836B-26328C977079}" type="parTrans" cxnId="{7C9EDD99-3E2E-496B-80C4-F03E506C65B3}">
      <dgm:prSet/>
      <dgm:spPr/>
      <dgm:t>
        <a:bodyPr/>
        <a:lstStyle/>
        <a:p>
          <a:endParaRPr lang="en-US"/>
        </a:p>
      </dgm:t>
    </dgm:pt>
    <dgm:pt modelId="{25F32CB2-93D4-4123-800D-4EC8CC88B516}" type="sibTrans" cxnId="{7C9EDD99-3E2E-496B-80C4-F03E506C65B3}">
      <dgm:prSet/>
      <dgm:spPr/>
      <dgm:t>
        <a:bodyPr/>
        <a:lstStyle/>
        <a:p>
          <a:endParaRPr lang="en-US"/>
        </a:p>
      </dgm:t>
    </dgm:pt>
    <dgm:pt modelId="{2125A10F-B12A-4D0B-B845-F17628366BE6}">
      <dgm:prSet custT="1"/>
      <dgm:spPr/>
      <dgm:t>
        <a:bodyPr/>
        <a:lstStyle/>
        <a:p>
          <a:r>
            <a:rPr lang="en-GB" sz="2800" dirty="0"/>
            <a:t>Trust, Accountability and Transparency</a:t>
          </a:r>
        </a:p>
        <a:p>
          <a:r>
            <a:rPr lang="en-GB" sz="2800" dirty="0"/>
            <a:t> </a:t>
          </a:r>
          <a:r>
            <a:rPr lang="en-GB" sz="1200" b="0" dirty="0">
              <a:latin typeface="Arial" panose="020B0604020202020204" pitchFamily="34" charset="0"/>
              <a:cs typeface="Arial" panose="020B0604020202020204" pitchFamily="34" charset="0"/>
            </a:rPr>
            <a:t>(Barber, 2022; Lister &amp; Rowe, 2015)</a:t>
          </a:r>
          <a:endParaRPr lang="en-US" sz="1200" dirty="0">
            <a:latin typeface="Arial" panose="020B0604020202020204" pitchFamily="34" charset="0"/>
            <a:cs typeface="Arial" panose="020B0604020202020204" pitchFamily="34" charset="0"/>
          </a:endParaRPr>
        </a:p>
      </dgm:t>
    </dgm:pt>
    <dgm:pt modelId="{F97794DD-79AB-4374-82FE-69B709A78B70}" type="parTrans" cxnId="{8F6AC477-6E59-4932-8448-3BAC827CE41A}">
      <dgm:prSet/>
      <dgm:spPr/>
      <dgm:t>
        <a:bodyPr/>
        <a:lstStyle/>
        <a:p>
          <a:endParaRPr lang="en-US"/>
        </a:p>
      </dgm:t>
    </dgm:pt>
    <dgm:pt modelId="{6AD05D15-4742-41E9-8CB0-C5E551259BA4}" type="sibTrans" cxnId="{8F6AC477-6E59-4932-8448-3BAC827CE41A}">
      <dgm:prSet/>
      <dgm:spPr/>
      <dgm:t>
        <a:bodyPr/>
        <a:lstStyle/>
        <a:p>
          <a:endParaRPr lang="en-US"/>
        </a:p>
      </dgm:t>
    </dgm:pt>
    <dgm:pt modelId="{8CFCBFCD-7E11-4F8E-985B-08317E31A89C}" type="pres">
      <dgm:prSet presAssocID="{D0D473FE-5755-4735-936C-5E3E79D1975E}" presName="Name0" presStyleCnt="0">
        <dgm:presLayoutVars>
          <dgm:dir/>
          <dgm:resizeHandles val="exact"/>
        </dgm:presLayoutVars>
      </dgm:prSet>
      <dgm:spPr/>
    </dgm:pt>
    <dgm:pt modelId="{389BE1DE-D91F-4237-A868-CE600B241B08}" type="pres">
      <dgm:prSet presAssocID="{D806673D-FD42-489E-A009-F55226290F6C}" presName="node" presStyleLbl="node1" presStyleIdx="0" presStyleCnt="3" custScaleX="92292" custScaleY="99171">
        <dgm:presLayoutVars>
          <dgm:bulletEnabled val="1"/>
        </dgm:presLayoutVars>
      </dgm:prSet>
      <dgm:spPr/>
    </dgm:pt>
    <dgm:pt modelId="{9904DD9C-CE66-4520-A483-C6CF441622AE}" type="pres">
      <dgm:prSet presAssocID="{FE27C903-E1F6-457B-A3F8-A2818BF18478}" presName="sibTrans" presStyleLbl="sibTrans1D1" presStyleIdx="0" presStyleCnt="2"/>
      <dgm:spPr/>
    </dgm:pt>
    <dgm:pt modelId="{A072FBD7-052D-442A-9359-D660E3FE673E}" type="pres">
      <dgm:prSet presAssocID="{FE27C903-E1F6-457B-A3F8-A2818BF18478}" presName="connectorText" presStyleLbl="sibTrans1D1" presStyleIdx="0" presStyleCnt="2"/>
      <dgm:spPr/>
    </dgm:pt>
    <dgm:pt modelId="{B0A9E12D-4964-474C-95CF-B3BB75FCDB93}" type="pres">
      <dgm:prSet presAssocID="{306B82A5-B654-49F4-8CF9-B5B18ACF73C3}" presName="node" presStyleLbl="node1" presStyleIdx="1" presStyleCnt="3">
        <dgm:presLayoutVars>
          <dgm:bulletEnabled val="1"/>
        </dgm:presLayoutVars>
      </dgm:prSet>
      <dgm:spPr/>
    </dgm:pt>
    <dgm:pt modelId="{4AACBC15-9072-4B84-B546-31A2B47E8860}" type="pres">
      <dgm:prSet presAssocID="{25F32CB2-93D4-4123-800D-4EC8CC88B516}" presName="sibTrans" presStyleLbl="sibTrans1D1" presStyleIdx="1" presStyleCnt="2"/>
      <dgm:spPr/>
    </dgm:pt>
    <dgm:pt modelId="{2624F160-5A9D-4151-8D88-6872215BF5B8}" type="pres">
      <dgm:prSet presAssocID="{25F32CB2-93D4-4123-800D-4EC8CC88B516}" presName="connectorText" presStyleLbl="sibTrans1D1" presStyleIdx="1" presStyleCnt="2"/>
      <dgm:spPr/>
    </dgm:pt>
    <dgm:pt modelId="{4616BAE3-689F-47A2-8565-EA2CC8A87EB9}" type="pres">
      <dgm:prSet presAssocID="{2125A10F-B12A-4D0B-B845-F17628366BE6}" presName="node" presStyleLbl="node1" presStyleIdx="2" presStyleCnt="3">
        <dgm:presLayoutVars>
          <dgm:bulletEnabled val="1"/>
        </dgm:presLayoutVars>
      </dgm:prSet>
      <dgm:spPr/>
    </dgm:pt>
  </dgm:ptLst>
  <dgm:cxnLst>
    <dgm:cxn modelId="{47026A27-9555-4AC2-A2AE-7889226DBF2F}" srcId="{D0D473FE-5755-4735-936C-5E3E79D1975E}" destId="{D806673D-FD42-489E-A009-F55226290F6C}" srcOrd="0" destOrd="0" parTransId="{23CB9620-D5DA-48DE-A84B-8787A00F8B6F}" sibTransId="{FE27C903-E1F6-457B-A3F8-A2818BF18478}"/>
    <dgm:cxn modelId="{0768C962-2610-4513-BD33-01017A6840E6}" type="presOf" srcId="{FE27C903-E1F6-457B-A3F8-A2818BF18478}" destId="{9904DD9C-CE66-4520-A483-C6CF441622AE}" srcOrd="0" destOrd="0" presId="urn:microsoft.com/office/officeart/2016/7/layout/RepeatingBendingProcessNew"/>
    <dgm:cxn modelId="{154E374B-837B-488F-B7E8-56BC4981CEE9}" type="presOf" srcId="{FE27C903-E1F6-457B-A3F8-A2818BF18478}" destId="{A072FBD7-052D-442A-9359-D660E3FE673E}" srcOrd="1" destOrd="0" presId="urn:microsoft.com/office/officeart/2016/7/layout/RepeatingBendingProcessNew"/>
    <dgm:cxn modelId="{F609386F-FC19-4C1D-9445-FFE0BF8E7127}" type="presOf" srcId="{25F32CB2-93D4-4123-800D-4EC8CC88B516}" destId="{4AACBC15-9072-4B84-B546-31A2B47E8860}" srcOrd="0" destOrd="0" presId="urn:microsoft.com/office/officeart/2016/7/layout/RepeatingBendingProcessNew"/>
    <dgm:cxn modelId="{8F6AC477-6E59-4932-8448-3BAC827CE41A}" srcId="{D0D473FE-5755-4735-936C-5E3E79D1975E}" destId="{2125A10F-B12A-4D0B-B845-F17628366BE6}" srcOrd="2" destOrd="0" parTransId="{F97794DD-79AB-4374-82FE-69B709A78B70}" sibTransId="{6AD05D15-4742-41E9-8CB0-C5E551259BA4}"/>
    <dgm:cxn modelId="{620BB48D-9510-4A4F-BCA6-D146461D1104}" type="presOf" srcId="{25F32CB2-93D4-4123-800D-4EC8CC88B516}" destId="{2624F160-5A9D-4151-8D88-6872215BF5B8}" srcOrd="1" destOrd="0" presId="urn:microsoft.com/office/officeart/2016/7/layout/RepeatingBendingProcessNew"/>
    <dgm:cxn modelId="{578FD791-2577-4074-92BC-BB9200CFA720}" type="presOf" srcId="{D806673D-FD42-489E-A009-F55226290F6C}" destId="{389BE1DE-D91F-4237-A868-CE600B241B08}" srcOrd="0" destOrd="0" presId="urn:microsoft.com/office/officeart/2016/7/layout/RepeatingBendingProcessNew"/>
    <dgm:cxn modelId="{7C9EDD99-3E2E-496B-80C4-F03E506C65B3}" srcId="{D0D473FE-5755-4735-936C-5E3E79D1975E}" destId="{306B82A5-B654-49F4-8CF9-B5B18ACF73C3}" srcOrd="1" destOrd="0" parTransId="{64D2B526-3017-42DD-836B-26328C977079}" sibTransId="{25F32CB2-93D4-4123-800D-4EC8CC88B516}"/>
    <dgm:cxn modelId="{98EE15B2-F2FC-4C38-A26E-2ADB766893FE}" type="presOf" srcId="{2125A10F-B12A-4D0B-B845-F17628366BE6}" destId="{4616BAE3-689F-47A2-8565-EA2CC8A87EB9}" srcOrd="0" destOrd="0" presId="urn:microsoft.com/office/officeart/2016/7/layout/RepeatingBendingProcessNew"/>
    <dgm:cxn modelId="{899B8EC6-3936-4A0F-99D3-CCC2BA87D45F}" type="presOf" srcId="{D0D473FE-5755-4735-936C-5E3E79D1975E}" destId="{8CFCBFCD-7E11-4F8E-985B-08317E31A89C}" srcOrd="0" destOrd="0" presId="urn:microsoft.com/office/officeart/2016/7/layout/RepeatingBendingProcessNew"/>
    <dgm:cxn modelId="{85D35CE2-7A4C-48A9-B97D-89BBB37E827B}" type="presOf" srcId="{306B82A5-B654-49F4-8CF9-B5B18ACF73C3}" destId="{B0A9E12D-4964-474C-95CF-B3BB75FCDB93}" srcOrd="0" destOrd="0" presId="urn:microsoft.com/office/officeart/2016/7/layout/RepeatingBendingProcessNew"/>
    <dgm:cxn modelId="{BBF6DAC5-FFD8-4A3B-A174-8F408A97D3B4}" type="presParOf" srcId="{8CFCBFCD-7E11-4F8E-985B-08317E31A89C}" destId="{389BE1DE-D91F-4237-A868-CE600B241B08}" srcOrd="0" destOrd="0" presId="urn:microsoft.com/office/officeart/2016/7/layout/RepeatingBendingProcessNew"/>
    <dgm:cxn modelId="{27648098-BF2C-44AD-BE2A-3A84D95FC3D5}" type="presParOf" srcId="{8CFCBFCD-7E11-4F8E-985B-08317E31A89C}" destId="{9904DD9C-CE66-4520-A483-C6CF441622AE}" srcOrd="1" destOrd="0" presId="urn:microsoft.com/office/officeart/2016/7/layout/RepeatingBendingProcessNew"/>
    <dgm:cxn modelId="{4BA8A040-DC62-4B79-A43E-B1E395431CC4}" type="presParOf" srcId="{9904DD9C-CE66-4520-A483-C6CF441622AE}" destId="{A072FBD7-052D-442A-9359-D660E3FE673E}" srcOrd="0" destOrd="0" presId="urn:microsoft.com/office/officeart/2016/7/layout/RepeatingBendingProcessNew"/>
    <dgm:cxn modelId="{B6809C49-749B-4D87-9815-14166431D18E}" type="presParOf" srcId="{8CFCBFCD-7E11-4F8E-985B-08317E31A89C}" destId="{B0A9E12D-4964-474C-95CF-B3BB75FCDB93}" srcOrd="2" destOrd="0" presId="urn:microsoft.com/office/officeart/2016/7/layout/RepeatingBendingProcessNew"/>
    <dgm:cxn modelId="{74969CB9-7577-4F6B-BEB6-3B1BE6FC70B6}" type="presParOf" srcId="{8CFCBFCD-7E11-4F8E-985B-08317E31A89C}" destId="{4AACBC15-9072-4B84-B546-31A2B47E8860}" srcOrd="3" destOrd="0" presId="urn:microsoft.com/office/officeart/2016/7/layout/RepeatingBendingProcessNew"/>
    <dgm:cxn modelId="{AB781B5F-D97E-4524-A936-0065C28B24FA}" type="presParOf" srcId="{4AACBC15-9072-4B84-B546-31A2B47E8860}" destId="{2624F160-5A9D-4151-8D88-6872215BF5B8}" srcOrd="0" destOrd="0" presId="urn:microsoft.com/office/officeart/2016/7/layout/RepeatingBendingProcessNew"/>
    <dgm:cxn modelId="{1F902C89-0228-4F66-B4D6-37D78034F84C}" type="presParOf" srcId="{8CFCBFCD-7E11-4F8E-985B-08317E31A89C}" destId="{4616BAE3-689F-47A2-8565-EA2CC8A87EB9}" srcOrd="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1D47E5-B773-4D34-BA05-5F35BFD7E418}">
      <dsp:nvSpPr>
        <dsp:cNvPr id="0" name=""/>
        <dsp:cNvSpPr/>
      </dsp:nvSpPr>
      <dsp:spPr>
        <a:xfrm>
          <a:off x="0" y="0"/>
          <a:ext cx="9288654" cy="1106821"/>
        </a:xfrm>
        <a:prstGeom prst="roundRect">
          <a:avLst>
            <a:gd name="adj" fmla="val 10000"/>
          </a:avLst>
        </a:prstGeom>
        <a:solidFill>
          <a:schemeClr val="accent5"/>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Complex Landscape</a:t>
          </a:r>
          <a:endParaRPr lang="en-US" sz="2400" kern="1200" dirty="0"/>
        </a:p>
      </dsp:txBody>
      <dsp:txXfrm>
        <a:off x="32418" y="32418"/>
        <a:ext cx="8094307" cy="1041985"/>
      </dsp:txXfrm>
    </dsp:sp>
    <dsp:sp modelId="{3436F281-48B3-43D7-A49A-B247859809D5}">
      <dsp:nvSpPr>
        <dsp:cNvPr id="0" name=""/>
        <dsp:cNvSpPr/>
      </dsp:nvSpPr>
      <dsp:spPr>
        <a:xfrm>
          <a:off x="819587" y="1291291"/>
          <a:ext cx="9288654" cy="1106821"/>
        </a:xfrm>
        <a:prstGeom prst="roundRect">
          <a:avLst>
            <a:gd name="adj" fmla="val 10000"/>
          </a:avLst>
        </a:prstGeom>
        <a:solidFill>
          <a:schemeClr val="tx2">
            <a:lumMod val="75000"/>
            <a:lumOff val="2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Multitude Responsibilities &amp; Aligned Priorities</a:t>
          </a:r>
          <a:endParaRPr lang="en-GB" sz="2400" kern="1200" dirty="0"/>
        </a:p>
      </dsp:txBody>
      <dsp:txXfrm>
        <a:off x="852005" y="1323709"/>
        <a:ext cx="7684797" cy="1041985"/>
      </dsp:txXfrm>
    </dsp:sp>
    <dsp:sp modelId="{8EB83F4E-C8D9-4469-84AE-3F62D6356E61}">
      <dsp:nvSpPr>
        <dsp:cNvPr id="0" name=""/>
        <dsp:cNvSpPr/>
      </dsp:nvSpPr>
      <dsp:spPr>
        <a:xfrm>
          <a:off x="1639174" y="2582583"/>
          <a:ext cx="9288654" cy="1106821"/>
        </a:xfrm>
        <a:prstGeom prst="roundRect">
          <a:avLst>
            <a:gd name="adj" fmla="val 10000"/>
          </a:avLst>
        </a:prstGeom>
        <a:solidFill>
          <a:schemeClr val="accent6"/>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Policing Styles</a:t>
          </a:r>
          <a:endParaRPr lang="en-US" sz="2400" kern="1200" dirty="0"/>
        </a:p>
      </dsp:txBody>
      <dsp:txXfrm>
        <a:off x="1671592" y="2615001"/>
        <a:ext cx="7684797" cy="1041985"/>
      </dsp:txXfrm>
    </dsp:sp>
    <dsp:sp modelId="{7AAA3FF1-ACB2-47AE-8422-E1AD2D2BC8BB}">
      <dsp:nvSpPr>
        <dsp:cNvPr id="0" name=""/>
        <dsp:cNvSpPr/>
      </dsp:nvSpPr>
      <dsp:spPr>
        <a:xfrm>
          <a:off x="8569220" y="839339"/>
          <a:ext cx="719433" cy="719433"/>
        </a:xfrm>
        <a:prstGeom prst="downArrow">
          <a:avLst>
            <a:gd name="adj1" fmla="val 55000"/>
            <a:gd name="adj2" fmla="val 45000"/>
          </a:avLst>
        </a:prstGeom>
        <a:solidFill>
          <a:schemeClr val="accent4">
            <a:alpha val="90000"/>
            <a:tint val="40000"/>
            <a:hueOff val="0"/>
            <a:satOff val="0"/>
            <a:lumOff val="0"/>
            <a:alphaOff val="0"/>
          </a:schemeClr>
        </a:solidFill>
        <a:ln w="1905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dirty="0"/>
        </a:p>
      </dsp:txBody>
      <dsp:txXfrm>
        <a:off x="8731092" y="839339"/>
        <a:ext cx="395689" cy="541373"/>
      </dsp:txXfrm>
    </dsp:sp>
    <dsp:sp modelId="{9215395D-1A3B-433F-B03B-D7313DD79925}">
      <dsp:nvSpPr>
        <dsp:cNvPr id="0" name=""/>
        <dsp:cNvSpPr/>
      </dsp:nvSpPr>
      <dsp:spPr>
        <a:xfrm>
          <a:off x="9388807" y="2123252"/>
          <a:ext cx="719433" cy="719433"/>
        </a:xfrm>
        <a:prstGeom prst="downArrow">
          <a:avLst>
            <a:gd name="adj1" fmla="val 55000"/>
            <a:gd name="adj2" fmla="val 45000"/>
          </a:avLst>
        </a:prstGeom>
        <a:solidFill>
          <a:schemeClr val="accent4">
            <a:alpha val="90000"/>
            <a:tint val="40000"/>
            <a:hueOff val="0"/>
            <a:satOff val="0"/>
            <a:lumOff val="0"/>
            <a:alphaOff val="0"/>
          </a:schemeClr>
        </a:solidFill>
        <a:ln w="19050" cap="flat" cmpd="sng" algn="ctr">
          <a:solidFill>
            <a:schemeClr val="accent4">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dirty="0"/>
        </a:p>
      </dsp:txBody>
      <dsp:txXfrm>
        <a:off x="9550679" y="2123252"/>
        <a:ext cx="395689" cy="5413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04DD9C-CE66-4520-A483-C6CF441622AE}">
      <dsp:nvSpPr>
        <dsp:cNvPr id="0" name=""/>
        <dsp:cNvSpPr/>
      </dsp:nvSpPr>
      <dsp:spPr>
        <a:xfrm>
          <a:off x="2983542" y="1798982"/>
          <a:ext cx="711159" cy="91440"/>
        </a:xfrm>
        <a:custGeom>
          <a:avLst/>
          <a:gdLst/>
          <a:ahLst/>
          <a:cxnLst/>
          <a:rect l="0" t="0" r="0" b="0"/>
          <a:pathLst>
            <a:path>
              <a:moveTo>
                <a:pt x="0" y="45720"/>
              </a:moveTo>
              <a:lnTo>
                <a:pt x="711159"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20578" y="1840990"/>
        <a:ext cx="37087" cy="7424"/>
      </dsp:txXfrm>
    </dsp:sp>
    <dsp:sp modelId="{389BE1DE-D91F-4237-A868-CE600B241B08}">
      <dsp:nvSpPr>
        <dsp:cNvPr id="0" name=""/>
        <dsp:cNvSpPr/>
      </dsp:nvSpPr>
      <dsp:spPr>
        <a:xfrm>
          <a:off x="8889" y="885211"/>
          <a:ext cx="2976453" cy="191898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030" tIns="165880" rIns="158030" bIns="165880" numCol="1" spcCol="1270" anchor="ctr" anchorCtr="0">
          <a:noAutofit/>
        </a:bodyPr>
        <a:lstStyle/>
        <a:p>
          <a:pPr marL="0" lvl="0" indent="0" algn="ctr" defTabSz="1244600">
            <a:lnSpc>
              <a:spcPct val="90000"/>
            </a:lnSpc>
            <a:spcBef>
              <a:spcPct val="0"/>
            </a:spcBef>
            <a:spcAft>
              <a:spcPct val="35000"/>
            </a:spcAft>
            <a:buNone/>
          </a:pPr>
          <a:r>
            <a:rPr lang="en-US" sz="2800" kern="1200" dirty="0"/>
            <a:t>Policing and Politics</a:t>
          </a:r>
        </a:p>
        <a:p>
          <a:pPr marL="0" lvl="0" indent="0" algn="ctr" defTabSz="12446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(The Guardian, 2023; </a:t>
          </a:r>
          <a:r>
            <a:rPr lang="en-GB" sz="1200" kern="1200" dirty="0" err="1">
              <a:latin typeface="Arial" panose="020B0604020202020204" pitchFamily="34" charset="0"/>
              <a:cs typeface="Arial" panose="020B0604020202020204" pitchFamily="34" charset="0"/>
            </a:rPr>
            <a:t>Reisig</a:t>
          </a:r>
          <a:r>
            <a:rPr lang="en-GB" sz="1200" kern="1200" dirty="0">
              <a:latin typeface="Arial" panose="020B0604020202020204" pitchFamily="34" charset="0"/>
              <a:cs typeface="Arial" panose="020B0604020202020204" pitchFamily="34" charset="0"/>
            </a:rPr>
            <a:t> &amp; Kane, 2014)</a:t>
          </a:r>
          <a:endParaRPr lang="en-US" sz="1200" kern="1200" dirty="0">
            <a:latin typeface="Arial" panose="020B0604020202020204" pitchFamily="34" charset="0"/>
            <a:cs typeface="Arial" panose="020B0604020202020204" pitchFamily="34" charset="0"/>
          </a:endParaRPr>
        </a:p>
      </dsp:txBody>
      <dsp:txXfrm>
        <a:off x="8889" y="885211"/>
        <a:ext cx="2976453" cy="1918982"/>
      </dsp:txXfrm>
    </dsp:sp>
    <dsp:sp modelId="{4AACBC15-9072-4B84-B546-31A2B47E8860}">
      <dsp:nvSpPr>
        <dsp:cNvPr id="0" name=""/>
        <dsp:cNvSpPr/>
      </dsp:nvSpPr>
      <dsp:spPr>
        <a:xfrm>
          <a:off x="6950341" y="1798982"/>
          <a:ext cx="711159" cy="91440"/>
        </a:xfrm>
        <a:custGeom>
          <a:avLst/>
          <a:gdLst/>
          <a:ahLst/>
          <a:cxnLst/>
          <a:rect l="0" t="0" r="0" b="0"/>
          <a:pathLst>
            <a:path>
              <a:moveTo>
                <a:pt x="0" y="45720"/>
              </a:moveTo>
              <a:lnTo>
                <a:pt x="711159"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87376" y="1840990"/>
        <a:ext cx="37087" cy="7424"/>
      </dsp:txXfrm>
    </dsp:sp>
    <dsp:sp modelId="{B0A9E12D-4964-474C-95CF-B3BB75FCDB93}">
      <dsp:nvSpPr>
        <dsp:cNvPr id="0" name=""/>
        <dsp:cNvSpPr/>
      </dsp:nvSpPr>
      <dsp:spPr>
        <a:xfrm>
          <a:off x="3727101" y="877190"/>
          <a:ext cx="3225039" cy="1935023"/>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030" tIns="165880" rIns="158030" bIns="165880" numCol="1" spcCol="1270" anchor="ctr" anchorCtr="0">
          <a:noAutofit/>
        </a:bodyPr>
        <a:lstStyle/>
        <a:p>
          <a:pPr marL="0" lvl="0" indent="0" algn="ctr" defTabSz="1244600">
            <a:lnSpc>
              <a:spcPct val="90000"/>
            </a:lnSpc>
            <a:spcBef>
              <a:spcPct val="0"/>
            </a:spcBef>
            <a:spcAft>
              <a:spcPct val="35000"/>
            </a:spcAft>
            <a:buNone/>
          </a:pPr>
          <a:r>
            <a:rPr lang="en-GB" sz="2800" kern="1200" dirty="0"/>
            <a:t>Partnerships based on Strong Relationships </a:t>
          </a:r>
        </a:p>
        <a:p>
          <a:pPr marL="0" lvl="0" indent="0" algn="ctr" defTabSz="1244600">
            <a:lnSpc>
              <a:spcPct val="90000"/>
            </a:lnSpc>
            <a:spcBef>
              <a:spcPct val="0"/>
            </a:spcBef>
            <a:spcAft>
              <a:spcPct val="35000"/>
            </a:spcAft>
            <a:buNone/>
          </a:pPr>
          <a:r>
            <a:rPr lang="en-GB" sz="1200" kern="1200" dirty="0"/>
            <a:t>(College of Policing, 2023</a:t>
          </a:r>
          <a:r>
            <a:rPr lang="en-GB" sz="1200" kern="1200" dirty="0">
              <a:latin typeface="Arial" panose="020B0604020202020204" pitchFamily="34" charset="0"/>
              <a:cs typeface="Arial" panose="020B0604020202020204" pitchFamily="34" charset="0"/>
            </a:rPr>
            <a:t>)</a:t>
          </a:r>
          <a:endParaRPr lang="en-US" sz="1200" kern="1200" dirty="0">
            <a:latin typeface="Arial" panose="020B0604020202020204" pitchFamily="34" charset="0"/>
            <a:cs typeface="Arial" panose="020B0604020202020204" pitchFamily="34" charset="0"/>
          </a:endParaRPr>
        </a:p>
      </dsp:txBody>
      <dsp:txXfrm>
        <a:off x="3727101" y="877190"/>
        <a:ext cx="3225039" cy="1935023"/>
      </dsp:txXfrm>
    </dsp:sp>
    <dsp:sp modelId="{4616BAE3-689F-47A2-8565-EA2CC8A87EB9}">
      <dsp:nvSpPr>
        <dsp:cNvPr id="0" name=""/>
        <dsp:cNvSpPr/>
      </dsp:nvSpPr>
      <dsp:spPr>
        <a:xfrm>
          <a:off x="7693900" y="877190"/>
          <a:ext cx="3225039" cy="1935023"/>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030" tIns="165880" rIns="158030" bIns="165880" numCol="1" spcCol="1270" anchor="ctr" anchorCtr="0">
          <a:noAutofit/>
        </a:bodyPr>
        <a:lstStyle/>
        <a:p>
          <a:pPr marL="0" lvl="0" indent="0" algn="ctr" defTabSz="1244600">
            <a:lnSpc>
              <a:spcPct val="90000"/>
            </a:lnSpc>
            <a:spcBef>
              <a:spcPct val="0"/>
            </a:spcBef>
            <a:spcAft>
              <a:spcPct val="35000"/>
            </a:spcAft>
            <a:buNone/>
          </a:pPr>
          <a:r>
            <a:rPr lang="en-GB" sz="2800" kern="1200" dirty="0"/>
            <a:t>Trust, Accountability and Transparency</a:t>
          </a:r>
        </a:p>
        <a:p>
          <a:pPr marL="0" lvl="0" indent="0" algn="ctr" defTabSz="1244600">
            <a:lnSpc>
              <a:spcPct val="90000"/>
            </a:lnSpc>
            <a:spcBef>
              <a:spcPct val="0"/>
            </a:spcBef>
            <a:spcAft>
              <a:spcPct val="35000"/>
            </a:spcAft>
            <a:buNone/>
          </a:pPr>
          <a:r>
            <a:rPr lang="en-GB" sz="2800" kern="1200" dirty="0"/>
            <a:t> </a:t>
          </a:r>
          <a:r>
            <a:rPr lang="en-GB" sz="1200" b="0" kern="1200" dirty="0">
              <a:latin typeface="Arial" panose="020B0604020202020204" pitchFamily="34" charset="0"/>
              <a:cs typeface="Arial" panose="020B0604020202020204" pitchFamily="34" charset="0"/>
            </a:rPr>
            <a:t>(Barber, 2022; Lister &amp; Rowe, 2015)</a:t>
          </a:r>
          <a:endParaRPr lang="en-US" sz="1200" kern="1200" dirty="0">
            <a:latin typeface="Arial" panose="020B0604020202020204" pitchFamily="34" charset="0"/>
            <a:cs typeface="Arial" panose="020B0604020202020204" pitchFamily="34" charset="0"/>
          </a:endParaRPr>
        </a:p>
      </dsp:txBody>
      <dsp:txXfrm>
        <a:off x="7693900" y="877190"/>
        <a:ext cx="3225039" cy="193502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90D314B-5891-48B6-A4A1-C70CD10237EA}" type="datetimeFigureOut">
              <a:rPr lang="en-GB" smtClean="0"/>
              <a:t>21/07/2024</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6E68592E-B084-475E-A7C8-C44111A6229F}" type="slidenum">
              <a:rPr lang="en-GB" smtClean="0"/>
              <a:t>‹#›</a:t>
            </a:fld>
            <a:endParaRPr lang="en-GB"/>
          </a:p>
        </p:txBody>
      </p:sp>
    </p:spTree>
    <p:extLst>
      <p:ext uri="{BB962C8B-B14F-4D97-AF65-F5344CB8AC3E}">
        <p14:creationId xmlns:p14="http://schemas.microsoft.com/office/powerpoint/2010/main" val="418167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6E68592E-B084-475E-A7C8-C44111A6229F}" type="slidenum">
              <a:rPr lang="en-GB" smtClean="0"/>
              <a:t>1</a:t>
            </a:fld>
            <a:endParaRPr lang="en-GB"/>
          </a:p>
        </p:txBody>
      </p:sp>
    </p:spTree>
    <p:extLst>
      <p:ext uri="{BB962C8B-B14F-4D97-AF65-F5344CB8AC3E}">
        <p14:creationId xmlns:p14="http://schemas.microsoft.com/office/powerpoint/2010/main" val="25954454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592E-B084-475E-A7C8-C44111A6229F}" type="slidenum">
              <a:rPr lang="en-GB" smtClean="0"/>
              <a:t>2</a:t>
            </a:fld>
            <a:endParaRPr lang="en-GB" dirty="0"/>
          </a:p>
        </p:txBody>
      </p:sp>
    </p:spTree>
    <p:extLst>
      <p:ext uri="{BB962C8B-B14F-4D97-AF65-F5344CB8AC3E}">
        <p14:creationId xmlns:p14="http://schemas.microsoft.com/office/powerpoint/2010/main" val="813529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592E-B084-475E-A7C8-C44111A6229F}" type="slidenum">
              <a:rPr lang="en-GB" smtClean="0"/>
              <a:t>3</a:t>
            </a:fld>
            <a:endParaRPr lang="en-GB" dirty="0"/>
          </a:p>
        </p:txBody>
      </p:sp>
    </p:spTree>
    <p:extLst>
      <p:ext uri="{BB962C8B-B14F-4D97-AF65-F5344CB8AC3E}">
        <p14:creationId xmlns:p14="http://schemas.microsoft.com/office/powerpoint/2010/main" val="2722351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FF0000"/>
                </a:solidFill>
                <a:effectLst/>
                <a:latin typeface="Arial" panose="020B0604020202020204" pitchFamily="34" charset="0"/>
                <a:ea typeface="Aptos" panose="020B0004020202020204" pitchFamily="34" charset="0"/>
                <a:cs typeface="Aptos" panose="020B0004020202020204" pitchFamily="34" charset="0"/>
              </a:rPr>
              <a:t> </a:t>
            </a:r>
            <a:endParaRPr lang="en-GB" sz="1800" dirty="0">
              <a:effectLst/>
              <a:latin typeface="Aptos" panose="020B0004020202020204" pitchFamily="34" charset="0"/>
              <a:ea typeface="Aptos" panose="020B0004020202020204" pitchFamily="34" charset="0"/>
              <a:cs typeface="Aptos" panose="020B0004020202020204" pitchFamily="34" charset="0"/>
            </a:endParaRPr>
          </a:p>
          <a:p>
            <a:pPr algn="just"/>
            <a:r>
              <a:rPr lang="en-GB" sz="1800" dirty="0">
                <a:solidFill>
                  <a:srgbClr val="FF0000"/>
                </a:solidFill>
                <a:effectLst/>
                <a:latin typeface="Arial" panose="020B0604020202020204" pitchFamily="34" charset="0"/>
                <a:ea typeface="Aptos" panose="020B0004020202020204" pitchFamily="34" charset="0"/>
                <a:cs typeface="Aptos" panose="020B0004020202020204" pitchFamily="34" charset="0"/>
              </a:rPr>
              <a:t> </a:t>
            </a:r>
            <a:endParaRPr lang="en-GB" sz="1800" dirty="0">
              <a:effectLst/>
              <a:latin typeface="Aptos" panose="020B0004020202020204" pitchFamily="34" charset="0"/>
              <a:ea typeface="Aptos" panose="020B0004020202020204" pitchFamily="34" charset="0"/>
              <a:cs typeface="Aptos" panose="020B0004020202020204" pitchFamily="34" charset="0"/>
            </a:endParaRPr>
          </a:p>
          <a:p>
            <a:pPr algn="just"/>
            <a:r>
              <a:rPr lang="en-GB" sz="1800" dirty="0">
                <a:effectLst/>
                <a:latin typeface="Arial" panose="020B0604020202020204" pitchFamily="34" charset="0"/>
                <a:ea typeface="Times New Roman" panose="02020603050405020304" pitchFamily="18" charset="0"/>
                <a:cs typeface="Aptos" panose="020B0004020202020204" pitchFamily="34" charset="0"/>
              </a:rPr>
              <a:t> </a:t>
            </a:r>
            <a:endParaRPr lang="en-GB" sz="1800" dirty="0">
              <a:effectLst/>
              <a:latin typeface="Aptos" panose="020B0004020202020204" pitchFamily="34" charset="0"/>
              <a:ea typeface="Aptos" panose="020B0004020202020204" pitchFamily="34" charset="0"/>
              <a:cs typeface="Aptos" panose="020B0004020202020204" pitchFamily="34" charset="0"/>
            </a:endParaRPr>
          </a:p>
          <a:p>
            <a:pPr algn="just"/>
            <a:r>
              <a:rPr lang="en-GB" sz="1800" dirty="0">
                <a:effectLst/>
                <a:latin typeface="Arial" panose="020B0604020202020204" pitchFamily="34" charset="0"/>
                <a:ea typeface="Times New Roman" panose="02020603050405020304" pitchFamily="18" charset="0"/>
                <a:cs typeface="Aptos" panose="020B0004020202020204" pitchFamily="34" charset="0"/>
              </a:rPr>
              <a:t>As a senior leader, I am responsible for delivering the CC priorities whilst also ensuring that we also consider the </a:t>
            </a:r>
            <a:r>
              <a:rPr lang="en-GB" sz="1800" b="1" u="sng" dirty="0">
                <a:effectLst/>
                <a:latin typeface="Arial" panose="020B0604020202020204" pitchFamily="34" charset="0"/>
                <a:ea typeface="Times New Roman" panose="02020603050405020304" pitchFamily="18" charset="0"/>
                <a:cs typeface="Aptos" panose="020B0004020202020204" pitchFamily="34" charset="0"/>
              </a:rPr>
              <a:t>Control Strategy Areas. </a:t>
            </a:r>
            <a:r>
              <a:rPr lang="en-GB" sz="1800" b="0" u="none" strike="noStrike" dirty="0">
                <a:solidFill>
                  <a:srgbClr val="FF0000"/>
                </a:solidFill>
                <a:effectLst/>
                <a:latin typeface="Arial" panose="020B0604020202020204" pitchFamily="34" charset="0"/>
                <a:ea typeface="Times New Roman" panose="02020603050405020304" pitchFamily="18" charset="0"/>
                <a:cs typeface="Aptos" panose="020B0004020202020204" pitchFamily="34" charset="0"/>
              </a:rPr>
              <a:t>(South Wales Police, 2022)</a:t>
            </a:r>
            <a:r>
              <a:rPr lang="en-GB" sz="1800" dirty="0">
                <a:effectLst/>
                <a:latin typeface="Arial" panose="020B0604020202020204" pitchFamily="34" charset="0"/>
                <a:ea typeface="Times New Roman" panose="02020603050405020304" pitchFamily="18" charset="0"/>
                <a:cs typeface="Aptos" panose="020B0004020202020204" pitchFamily="34" charset="0"/>
              </a:rPr>
              <a:t>. T</a:t>
            </a:r>
            <a:r>
              <a:rPr lang="en-GB" sz="1800" b="1" u="sng" dirty="0">
                <a:effectLst/>
                <a:latin typeface="Arial" panose="020B0604020202020204" pitchFamily="34" charset="0"/>
                <a:ea typeface="Times New Roman" panose="02020603050405020304" pitchFamily="18" charset="0"/>
                <a:cs typeface="Aptos" panose="020B0004020202020204" pitchFamily="34" charset="0"/>
              </a:rPr>
              <a:t>hese are areas of high harm </a:t>
            </a:r>
            <a:r>
              <a:rPr lang="en-GB" sz="1800" dirty="0">
                <a:effectLst/>
                <a:latin typeface="Arial" panose="020B0604020202020204" pitchFamily="34" charset="0"/>
                <a:ea typeface="Times New Roman" panose="02020603050405020304" pitchFamily="18" charset="0"/>
                <a:cs typeface="Aptos" panose="020B0004020202020204" pitchFamily="34" charset="0"/>
              </a:rPr>
              <a:t>that have a detrimental impact on our communities which are identified using the Management of Risk in Law Enforcement matrix. Encompassing Fraud, which has seen an increase impacted by COVID and the Cost of Living introduces an additional layer of high harm priorities for delivery </a:t>
            </a:r>
            <a:r>
              <a:rPr lang="en-GB" sz="1800" b="1" dirty="0">
                <a:effectLst/>
                <a:latin typeface="Arial" panose="020B0604020202020204" pitchFamily="34" charset="0"/>
                <a:ea typeface="Times New Roman" panose="02020603050405020304" pitchFamily="18" charset="0"/>
                <a:cs typeface="Aptos" panose="020B0004020202020204" pitchFamily="34" charset="0"/>
              </a:rPr>
              <a:t>(45 seconds).</a:t>
            </a:r>
            <a:endParaRPr lang="en-GB" sz="1800" dirty="0">
              <a:effectLst/>
              <a:latin typeface="Aptos" panose="020B0004020202020204" pitchFamily="34" charset="0"/>
              <a:ea typeface="Aptos" panose="020B0004020202020204" pitchFamily="34" charset="0"/>
              <a:cs typeface="Aptos" panose="020B0004020202020204" pitchFamily="34" charset="0"/>
            </a:endParaRPr>
          </a:p>
          <a:p>
            <a:pPr algn="just"/>
            <a:r>
              <a:rPr lang="en-GB" sz="1800" dirty="0">
                <a:effectLst/>
                <a:latin typeface="Arial" panose="020B0604020202020204" pitchFamily="34" charset="0"/>
                <a:ea typeface="Aptos" panose="020B0004020202020204" pitchFamily="34" charset="0"/>
                <a:cs typeface="Aptos" panose="020B0004020202020204" pitchFamily="34" charset="0"/>
              </a:rPr>
              <a:t> </a:t>
            </a:r>
            <a:endParaRPr lang="en-GB" sz="1800" dirty="0">
              <a:effectLst/>
              <a:latin typeface="Aptos" panose="020B0004020202020204" pitchFamily="34" charset="0"/>
              <a:ea typeface="Aptos" panose="020B0004020202020204" pitchFamily="34" charset="0"/>
              <a:cs typeface="Aptos" panose="020B0004020202020204" pitchFamily="34" charset="0"/>
            </a:endParaRPr>
          </a:p>
          <a:p>
            <a:pPr algn="just"/>
            <a:r>
              <a:rPr lang="en-GB" sz="1800" b="1" dirty="0">
                <a:effectLst/>
                <a:latin typeface="Arial" panose="020B0604020202020204" pitchFamily="34" charset="0"/>
                <a:ea typeface="Aptos" panose="020B0004020202020204" pitchFamily="34" charset="0"/>
                <a:cs typeface="Aptos" panose="020B0004020202020204" pitchFamily="34" charset="0"/>
              </a:rPr>
              <a:t> </a:t>
            </a:r>
            <a:endParaRPr lang="en-GB" sz="1800" dirty="0">
              <a:effectLst/>
              <a:latin typeface="Aptos" panose="020B0004020202020204" pitchFamily="34" charset="0"/>
              <a:ea typeface="Aptos" panose="020B0004020202020204" pitchFamily="34" charset="0"/>
              <a:cs typeface="Aptos" panose="020B0004020202020204" pitchFamily="34" charset="0"/>
            </a:endParaRPr>
          </a:p>
          <a:p>
            <a:pPr algn="just"/>
            <a:r>
              <a:rPr lang="en-GB" sz="1800" dirty="0">
                <a:effectLst/>
                <a:latin typeface="Arial" panose="020B0604020202020204" pitchFamily="34" charset="0"/>
                <a:ea typeface="Times New Roman" panose="02020603050405020304" pitchFamily="18" charset="0"/>
                <a:cs typeface="Aptos" panose="020B0004020202020204" pitchFamily="34" charset="0"/>
              </a:rPr>
              <a:t>And locally at the heart of </a:t>
            </a:r>
            <a:r>
              <a:rPr lang="en-GB" sz="1800" b="1" u="sng" dirty="0">
                <a:effectLst/>
                <a:latin typeface="Arial" panose="020B0604020202020204" pitchFamily="34" charset="0"/>
                <a:ea typeface="Times New Roman" panose="02020603050405020304" pitchFamily="18" charset="0"/>
                <a:cs typeface="Aptos" panose="020B0004020202020204" pitchFamily="34" charset="0"/>
              </a:rPr>
              <a:t>Neighbourhood policing are the localised policing priorities</a:t>
            </a:r>
            <a:r>
              <a:rPr lang="en-GB" sz="1800" dirty="0">
                <a:effectLst/>
                <a:latin typeface="Arial" panose="020B0604020202020204" pitchFamily="34" charset="0"/>
                <a:ea typeface="Times New Roman" panose="02020603050405020304" pitchFamily="18" charset="0"/>
                <a:cs typeface="Aptos" panose="020B0004020202020204" pitchFamily="34" charset="0"/>
              </a:rPr>
              <a:t> </a:t>
            </a:r>
            <a:r>
              <a:rPr lang="en-GB" sz="1800" dirty="0">
                <a:solidFill>
                  <a:srgbClr val="FF0000"/>
                </a:solidFill>
                <a:effectLst/>
                <a:latin typeface="Arial" panose="020B0604020202020204" pitchFamily="34" charset="0"/>
                <a:ea typeface="Times New Roman" panose="02020603050405020304" pitchFamily="18" charset="0"/>
                <a:cs typeface="Aptos" panose="020B0004020202020204" pitchFamily="34" charset="0"/>
              </a:rPr>
              <a:t>(South Wales Police, 2024) </a:t>
            </a:r>
            <a:r>
              <a:rPr lang="en-GB" sz="1800" dirty="0">
                <a:effectLst/>
                <a:latin typeface="Arial" panose="020B0604020202020204" pitchFamily="34" charset="0"/>
                <a:ea typeface="Times New Roman" panose="02020603050405020304" pitchFamily="18" charset="0"/>
                <a:cs typeface="Aptos" panose="020B0004020202020204" pitchFamily="34" charset="0"/>
              </a:rPr>
              <a:t>impacting our communities and quality of life issues. As the previous Chief Superintendent for Swansea Neath and Port Talbot, I was responsible for overseeing the localised </a:t>
            </a:r>
            <a:r>
              <a:rPr lang="en-GB" sz="1800" b="1" u="sng" dirty="0">
                <a:effectLst/>
                <a:latin typeface="Arial" panose="020B0604020202020204" pitchFamily="34" charset="0"/>
                <a:ea typeface="Times New Roman" panose="02020603050405020304" pitchFamily="18" charset="0"/>
                <a:cs typeface="Aptos" panose="020B0004020202020204" pitchFamily="34" charset="0"/>
              </a:rPr>
              <a:t>Neighbourhood Policing Plans</a:t>
            </a:r>
            <a:r>
              <a:rPr lang="en-GB" sz="1800" dirty="0">
                <a:effectLst/>
                <a:latin typeface="Arial" panose="020B0604020202020204" pitchFamily="34" charset="0"/>
                <a:ea typeface="Times New Roman" panose="02020603050405020304" pitchFamily="18" charset="0"/>
                <a:cs typeface="Aptos" panose="020B0004020202020204" pitchFamily="34" charset="0"/>
              </a:rPr>
              <a:t>, demonstrating our commitment to tackle local issues which matter to our communities. Through my leadership, I ensure the teams updated them every three months, so they remained current relevant and brought localism to the community, addressing community concerns. </a:t>
            </a:r>
            <a:r>
              <a:rPr lang="en-GB" sz="1800" b="1" dirty="0">
                <a:effectLst/>
                <a:latin typeface="Arial" panose="020B0604020202020204" pitchFamily="34" charset="0"/>
                <a:ea typeface="Times New Roman" panose="02020603050405020304" pitchFamily="18" charset="0"/>
                <a:cs typeface="Aptos" panose="020B0004020202020204" pitchFamily="34" charset="0"/>
              </a:rPr>
              <a:t>(55 seconds)</a:t>
            </a:r>
            <a:endParaRPr lang="en-GB" sz="1800" dirty="0">
              <a:effectLst/>
              <a:latin typeface="Aptos" panose="020B0004020202020204" pitchFamily="34" charset="0"/>
              <a:ea typeface="Aptos" panose="020B0004020202020204" pitchFamily="34" charset="0"/>
              <a:cs typeface="Aptos" panose="020B0004020202020204" pitchFamily="34" charset="0"/>
            </a:endParaRPr>
          </a:p>
          <a:p>
            <a:pPr algn="just"/>
            <a:r>
              <a:rPr lang="en-GB" sz="1800" dirty="0">
                <a:effectLst/>
                <a:latin typeface="Arial" panose="020B0604020202020204" pitchFamily="34" charset="0"/>
                <a:ea typeface="Aptos" panose="020B0004020202020204" pitchFamily="34" charset="0"/>
                <a:cs typeface="Aptos" panose="020B0004020202020204" pitchFamily="34" charset="0"/>
              </a:rPr>
              <a:t> </a:t>
            </a:r>
            <a:endParaRPr lang="en-GB" sz="1800" dirty="0">
              <a:effectLst/>
              <a:latin typeface="Aptos" panose="020B0004020202020204" pitchFamily="34" charset="0"/>
              <a:ea typeface="Aptos" panose="020B0004020202020204" pitchFamily="34" charset="0"/>
              <a:cs typeface="Aptos" panose="020B0004020202020204" pitchFamily="34" charset="0"/>
            </a:endParaRPr>
          </a:p>
          <a:p>
            <a:pPr algn="just"/>
            <a:r>
              <a:rPr lang="en-GB" sz="1800" b="1" dirty="0">
                <a:effectLst/>
                <a:latin typeface="Arial" panose="020B0604020202020204" pitchFamily="34" charset="0"/>
                <a:ea typeface="Aptos" panose="020B0004020202020204" pitchFamily="34" charset="0"/>
                <a:cs typeface="Aptos" panose="020B0004020202020204" pitchFamily="34" charset="0"/>
              </a:rPr>
              <a:t>Challenges</a:t>
            </a:r>
            <a:endParaRPr lang="en-GB" sz="1800" dirty="0">
              <a:effectLst/>
              <a:latin typeface="Aptos" panose="020B0004020202020204" pitchFamily="34" charset="0"/>
              <a:ea typeface="Aptos" panose="020B0004020202020204" pitchFamily="34" charset="0"/>
              <a:cs typeface="Aptos" panose="020B0004020202020204" pitchFamily="34" charset="0"/>
            </a:endParaRPr>
          </a:p>
          <a:p>
            <a:pPr algn="just"/>
            <a:r>
              <a:rPr lang="en-GB" sz="1800" dirty="0">
                <a:effectLst/>
                <a:latin typeface="Arial" panose="020B0604020202020204" pitchFamily="34" charset="0"/>
                <a:ea typeface="Times New Roman" panose="02020603050405020304" pitchFamily="18" charset="0"/>
                <a:cs typeface="Aptos" panose="020B0004020202020204" pitchFamily="34" charset="0"/>
              </a:rPr>
              <a:t>In considering the multiple priorities, one of the challenges is  the abundance of priorities and new emerging issues impacting policing for example most recently </a:t>
            </a:r>
            <a:r>
              <a:rPr lang="en-GB" sz="1800" dirty="0">
                <a:effectLst/>
                <a:latin typeface="Arial" panose="020B0604020202020204" pitchFamily="34" charset="0"/>
                <a:ea typeface="Aptos" panose="020B0004020202020204" pitchFamily="34" charset="0"/>
                <a:cs typeface="Aptos" panose="020B0004020202020204" pitchFamily="34" charset="0"/>
              </a:rPr>
              <a:t>Prison overcrowding where we are supporting MOJ and other partners, particularly around victims, families and enhanced offender management</a:t>
            </a:r>
            <a:r>
              <a:rPr lang="en-GB" sz="1800" dirty="0">
                <a:effectLst/>
                <a:latin typeface="Arial" panose="020B0604020202020204" pitchFamily="34" charset="0"/>
                <a:ea typeface="Times New Roman" panose="02020603050405020304" pitchFamily="18" charset="0"/>
                <a:cs typeface="Aptos" panose="020B0004020202020204" pitchFamily="34" charset="0"/>
              </a:rPr>
              <a:t> for early releases, can further complicate decision-making processes and impede our ability to streamline operations and responses. </a:t>
            </a:r>
            <a:r>
              <a:rPr lang="en-GB" sz="1800" dirty="0">
                <a:solidFill>
                  <a:srgbClr val="FF0000"/>
                </a:solidFill>
                <a:effectLst/>
                <a:latin typeface="Arial" panose="020B0604020202020204" pitchFamily="34" charset="0"/>
                <a:ea typeface="Aptos" panose="020B0004020202020204" pitchFamily="34" charset="0"/>
                <a:cs typeface="Aptos" panose="020B0004020202020204" pitchFamily="34" charset="0"/>
              </a:rPr>
              <a:t>(GOV.UK, 2024) (Sky News, 2024) (INDEPENDENT, 2024). </a:t>
            </a:r>
            <a:endParaRPr lang="en-GB" sz="1800" dirty="0">
              <a:effectLst/>
              <a:latin typeface="Aptos" panose="020B0004020202020204" pitchFamily="34" charset="0"/>
              <a:ea typeface="Aptos" panose="020B0004020202020204" pitchFamily="34" charset="0"/>
              <a:cs typeface="Aptos" panose="020B0004020202020204" pitchFamily="34" charset="0"/>
            </a:endParaRPr>
          </a:p>
          <a:p>
            <a:pPr algn="just"/>
            <a:r>
              <a:rPr lang="en-GB" sz="1800" kern="15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kern="15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GB" sz="1800" kern="150" dirty="0">
                <a:effectLst/>
                <a:latin typeface="Arial" panose="020B0604020202020204" pitchFamily="34" charset="0"/>
                <a:ea typeface="Times New Roman" panose="02020603050405020304" pitchFamily="18" charset="0"/>
                <a:cs typeface="Times New Roman" panose="02020603050405020304" pitchFamily="18" charset="0"/>
              </a:rPr>
              <a:t>Emerging issues and the strain of  pursing central goals  whilst responding to local priorities and social problems, is a long term issue</a:t>
            </a:r>
            <a:r>
              <a:rPr lang="en-GB" sz="1800" kern="15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kern="150" dirty="0" err="1">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Haberfeld</a:t>
            </a:r>
            <a:r>
              <a:rPr lang="en-GB" sz="1800" kern="15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 &amp; </a:t>
            </a:r>
            <a:r>
              <a:rPr lang="en-GB" sz="1800" kern="150" dirty="0" err="1">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Cerrah</a:t>
            </a:r>
            <a:r>
              <a:rPr lang="en-GB" sz="1800" kern="15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 2012)</a:t>
            </a:r>
            <a:r>
              <a:rPr lang="en-GB" sz="1800" kern="150" dirty="0">
                <a:effectLst/>
                <a:latin typeface="Arial" panose="020B0604020202020204" pitchFamily="34" charset="0"/>
                <a:ea typeface="Times New Roman" panose="02020603050405020304" pitchFamily="18" charset="0"/>
                <a:cs typeface="Times New Roman" panose="02020603050405020304" pitchFamily="18" charset="0"/>
              </a:rPr>
              <a:t>  and as outlined by the HMICFRS policing is not always focussing on the priorities that matter most to the public  </a:t>
            </a:r>
            <a:r>
              <a:rPr lang="en-GB" sz="1800" kern="15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(HMICFRS, 2023).</a:t>
            </a:r>
            <a:endParaRPr lang="en-GB" sz="1800" kern="15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r>
              <a:rPr lang="en-GB" sz="1800" dirty="0">
                <a:effectLst/>
                <a:latin typeface="Arial" panose="020B0604020202020204" pitchFamily="34" charset="0"/>
                <a:ea typeface="Aptos" panose="020B0004020202020204" pitchFamily="34" charset="0"/>
                <a:cs typeface="Aptos" panose="020B0004020202020204" pitchFamily="34" charset="0"/>
              </a:rPr>
              <a:t> </a:t>
            </a:r>
            <a:endParaRPr lang="en-GB" sz="1800" dirty="0">
              <a:effectLst/>
              <a:latin typeface="Aptos" panose="020B0004020202020204" pitchFamily="34" charset="0"/>
              <a:ea typeface="Aptos" panose="020B0004020202020204" pitchFamily="34" charset="0"/>
              <a:cs typeface="Aptos" panose="020B00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E68592E-B084-475E-A7C8-C44111A6229F}" type="slidenum">
              <a:rPr lang="en-GB" smtClean="0"/>
              <a:t>4</a:t>
            </a:fld>
            <a:endParaRPr lang="en-GB"/>
          </a:p>
        </p:txBody>
      </p:sp>
    </p:spTree>
    <p:extLst>
      <p:ext uri="{BB962C8B-B14F-4D97-AF65-F5344CB8AC3E}">
        <p14:creationId xmlns:p14="http://schemas.microsoft.com/office/powerpoint/2010/main" val="1744529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6E68592E-B084-475E-A7C8-C44111A6229F}" type="slidenum">
              <a:rPr lang="en-GB" smtClean="0"/>
              <a:t>5</a:t>
            </a:fld>
            <a:endParaRPr lang="en-GB"/>
          </a:p>
        </p:txBody>
      </p:sp>
    </p:spTree>
    <p:extLst>
      <p:ext uri="{BB962C8B-B14F-4D97-AF65-F5344CB8AC3E}">
        <p14:creationId xmlns:p14="http://schemas.microsoft.com/office/powerpoint/2010/main" val="23002326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6E68592E-B084-475E-A7C8-C44111A6229F}" type="slidenum">
              <a:rPr lang="en-GB" smtClean="0"/>
              <a:t>6</a:t>
            </a:fld>
            <a:endParaRPr lang="en-GB" dirty="0"/>
          </a:p>
        </p:txBody>
      </p:sp>
    </p:spTree>
    <p:extLst>
      <p:ext uri="{BB962C8B-B14F-4D97-AF65-F5344CB8AC3E}">
        <p14:creationId xmlns:p14="http://schemas.microsoft.com/office/powerpoint/2010/main" val="2537311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592E-B084-475E-A7C8-C44111A6229F}" type="slidenum">
              <a:rPr lang="en-GB" smtClean="0"/>
              <a:t>7</a:t>
            </a:fld>
            <a:endParaRPr lang="en-GB"/>
          </a:p>
        </p:txBody>
      </p:sp>
    </p:spTree>
    <p:extLst>
      <p:ext uri="{BB962C8B-B14F-4D97-AF65-F5344CB8AC3E}">
        <p14:creationId xmlns:p14="http://schemas.microsoft.com/office/powerpoint/2010/main" val="22558229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6E68592E-B084-475E-A7C8-C44111A6229F}" type="slidenum">
              <a:rPr lang="en-GB" smtClean="0"/>
              <a:t>8</a:t>
            </a:fld>
            <a:endParaRPr lang="en-GB"/>
          </a:p>
        </p:txBody>
      </p:sp>
    </p:spTree>
    <p:extLst>
      <p:ext uri="{BB962C8B-B14F-4D97-AF65-F5344CB8AC3E}">
        <p14:creationId xmlns:p14="http://schemas.microsoft.com/office/powerpoint/2010/main" val="7322198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592E-B084-475E-A7C8-C44111A6229F}" type="slidenum">
              <a:rPr lang="en-GB" smtClean="0"/>
              <a:t>10</a:t>
            </a:fld>
            <a:endParaRPr lang="en-GB"/>
          </a:p>
        </p:txBody>
      </p:sp>
    </p:spTree>
    <p:extLst>
      <p:ext uri="{BB962C8B-B14F-4D97-AF65-F5344CB8AC3E}">
        <p14:creationId xmlns:p14="http://schemas.microsoft.com/office/powerpoint/2010/main" val="1807907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592E-B084-475E-A7C8-C44111A6229F}" type="slidenum">
              <a:rPr lang="en-GB" smtClean="0"/>
              <a:t>11</a:t>
            </a:fld>
            <a:endParaRPr lang="en-GB"/>
          </a:p>
        </p:txBody>
      </p:sp>
    </p:spTree>
    <p:extLst>
      <p:ext uri="{BB962C8B-B14F-4D97-AF65-F5344CB8AC3E}">
        <p14:creationId xmlns:p14="http://schemas.microsoft.com/office/powerpoint/2010/main" val="1160302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F8832-BB02-8F4C-E22A-009D04C9996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5DD653-94D1-7E84-DB71-FF94BD99F6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FAF5E76-9721-1C54-4FEC-1971AEB15381}"/>
              </a:ext>
            </a:extLst>
          </p:cNvPr>
          <p:cNvSpPr>
            <a:spLocks noGrp="1"/>
          </p:cNvSpPr>
          <p:nvPr>
            <p:ph type="dt" sz="half" idx="10"/>
          </p:nvPr>
        </p:nvSpPr>
        <p:spPr/>
        <p:txBody>
          <a:bodyPr/>
          <a:lstStyle/>
          <a:p>
            <a:fld id="{88000871-1BDA-4781-AA60-EE349D4D18CB}" type="datetimeFigureOut">
              <a:rPr lang="en-GB" smtClean="0"/>
              <a:t>21/07/2024</a:t>
            </a:fld>
            <a:endParaRPr lang="en-GB"/>
          </a:p>
        </p:txBody>
      </p:sp>
      <p:sp>
        <p:nvSpPr>
          <p:cNvPr id="5" name="Footer Placeholder 4">
            <a:extLst>
              <a:ext uri="{FF2B5EF4-FFF2-40B4-BE49-F238E27FC236}">
                <a16:creationId xmlns:a16="http://schemas.microsoft.com/office/drawing/2014/main" id="{529BBF61-E4C1-2BCB-1456-B4BDB509EE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2C6432-9304-E379-92FC-8CBA900CB2D7}"/>
              </a:ext>
            </a:extLst>
          </p:cNvPr>
          <p:cNvSpPr>
            <a:spLocks noGrp="1"/>
          </p:cNvSpPr>
          <p:nvPr>
            <p:ph type="sldNum" sz="quarter" idx="12"/>
          </p:nvPr>
        </p:nvSpPr>
        <p:spPr/>
        <p:txBody>
          <a:bodyPr/>
          <a:lstStyle/>
          <a:p>
            <a:fld id="{862395F8-3564-415D-8003-6CBAEA68F79B}" type="slidenum">
              <a:rPr lang="en-GB" smtClean="0"/>
              <a:t>‹#›</a:t>
            </a:fld>
            <a:endParaRPr lang="en-GB"/>
          </a:p>
        </p:txBody>
      </p:sp>
    </p:spTree>
    <p:extLst>
      <p:ext uri="{BB962C8B-B14F-4D97-AF65-F5344CB8AC3E}">
        <p14:creationId xmlns:p14="http://schemas.microsoft.com/office/powerpoint/2010/main" val="2996666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F7EFD-CFF4-C9AE-6D05-A6E4C5E3FB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BDEAD5-3BA8-F237-4143-6AB3FA0499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CC453E-57EA-FDEB-018C-F061A532CD06}"/>
              </a:ext>
            </a:extLst>
          </p:cNvPr>
          <p:cNvSpPr>
            <a:spLocks noGrp="1"/>
          </p:cNvSpPr>
          <p:nvPr>
            <p:ph type="dt" sz="half" idx="10"/>
          </p:nvPr>
        </p:nvSpPr>
        <p:spPr/>
        <p:txBody>
          <a:bodyPr/>
          <a:lstStyle/>
          <a:p>
            <a:fld id="{88000871-1BDA-4781-AA60-EE349D4D18CB}" type="datetimeFigureOut">
              <a:rPr lang="en-GB" smtClean="0"/>
              <a:t>21/07/2024</a:t>
            </a:fld>
            <a:endParaRPr lang="en-GB"/>
          </a:p>
        </p:txBody>
      </p:sp>
      <p:sp>
        <p:nvSpPr>
          <p:cNvPr id="5" name="Footer Placeholder 4">
            <a:extLst>
              <a:ext uri="{FF2B5EF4-FFF2-40B4-BE49-F238E27FC236}">
                <a16:creationId xmlns:a16="http://schemas.microsoft.com/office/drawing/2014/main" id="{855256A4-EA3A-5BC9-66D0-02E00E300F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075F2D-1255-21EE-3B02-CB3AFB94A2F1}"/>
              </a:ext>
            </a:extLst>
          </p:cNvPr>
          <p:cNvSpPr>
            <a:spLocks noGrp="1"/>
          </p:cNvSpPr>
          <p:nvPr>
            <p:ph type="sldNum" sz="quarter" idx="12"/>
          </p:nvPr>
        </p:nvSpPr>
        <p:spPr/>
        <p:txBody>
          <a:bodyPr/>
          <a:lstStyle/>
          <a:p>
            <a:fld id="{862395F8-3564-415D-8003-6CBAEA68F79B}" type="slidenum">
              <a:rPr lang="en-GB" smtClean="0"/>
              <a:t>‹#›</a:t>
            </a:fld>
            <a:endParaRPr lang="en-GB"/>
          </a:p>
        </p:txBody>
      </p:sp>
    </p:spTree>
    <p:extLst>
      <p:ext uri="{BB962C8B-B14F-4D97-AF65-F5344CB8AC3E}">
        <p14:creationId xmlns:p14="http://schemas.microsoft.com/office/powerpoint/2010/main" val="2937597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70022-A70C-2F19-44BE-F6E75725C1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AFCE11-3C47-E5B2-8ABA-8FFD7B9F6B4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FE92C5-3D29-9CF5-9E14-4C932C884498}"/>
              </a:ext>
            </a:extLst>
          </p:cNvPr>
          <p:cNvSpPr>
            <a:spLocks noGrp="1"/>
          </p:cNvSpPr>
          <p:nvPr>
            <p:ph type="dt" sz="half" idx="10"/>
          </p:nvPr>
        </p:nvSpPr>
        <p:spPr/>
        <p:txBody>
          <a:bodyPr/>
          <a:lstStyle/>
          <a:p>
            <a:fld id="{88000871-1BDA-4781-AA60-EE349D4D18CB}" type="datetimeFigureOut">
              <a:rPr lang="en-GB" smtClean="0"/>
              <a:t>21/07/2024</a:t>
            </a:fld>
            <a:endParaRPr lang="en-GB"/>
          </a:p>
        </p:txBody>
      </p:sp>
      <p:sp>
        <p:nvSpPr>
          <p:cNvPr id="5" name="Footer Placeholder 4">
            <a:extLst>
              <a:ext uri="{FF2B5EF4-FFF2-40B4-BE49-F238E27FC236}">
                <a16:creationId xmlns:a16="http://schemas.microsoft.com/office/drawing/2014/main" id="{68063966-8522-B6F7-9096-A811026B93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73A479-2817-53EB-718A-56E91B9B7583}"/>
              </a:ext>
            </a:extLst>
          </p:cNvPr>
          <p:cNvSpPr>
            <a:spLocks noGrp="1"/>
          </p:cNvSpPr>
          <p:nvPr>
            <p:ph type="sldNum" sz="quarter" idx="12"/>
          </p:nvPr>
        </p:nvSpPr>
        <p:spPr/>
        <p:txBody>
          <a:bodyPr/>
          <a:lstStyle/>
          <a:p>
            <a:fld id="{862395F8-3564-415D-8003-6CBAEA68F79B}" type="slidenum">
              <a:rPr lang="en-GB" smtClean="0"/>
              <a:t>‹#›</a:t>
            </a:fld>
            <a:endParaRPr lang="en-GB"/>
          </a:p>
        </p:txBody>
      </p:sp>
    </p:spTree>
    <p:extLst>
      <p:ext uri="{BB962C8B-B14F-4D97-AF65-F5344CB8AC3E}">
        <p14:creationId xmlns:p14="http://schemas.microsoft.com/office/powerpoint/2010/main" val="3888608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27406-627E-C096-30CD-018CF48145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389AD5-34DB-F2F8-3534-DCE8926CC8F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F3D105-DBD8-4FB5-C2A4-3C8D3DE9C11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67C4D44-41EB-7E93-5592-8AE764020E9C}"/>
              </a:ext>
            </a:extLst>
          </p:cNvPr>
          <p:cNvSpPr>
            <a:spLocks noGrp="1"/>
          </p:cNvSpPr>
          <p:nvPr>
            <p:ph type="dt" sz="half" idx="10"/>
          </p:nvPr>
        </p:nvSpPr>
        <p:spPr/>
        <p:txBody>
          <a:bodyPr/>
          <a:lstStyle/>
          <a:p>
            <a:fld id="{88000871-1BDA-4781-AA60-EE349D4D18CB}" type="datetimeFigureOut">
              <a:rPr lang="en-GB" smtClean="0"/>
              <a:t>21/07/2024</a:t>
            </a:fld>
            <a:endParaRPr lang="en-GB"/>
          </a:p>
        </p:txBody>
      </p:sp>
      <p:sp>
        <p:nvSpPr>
          <p:cNvPr id="6" name="Footer Placeholder 5">
            <a:extLst>
              <a:ext uri="{FF2B5EF4-FFF2-40B4-BE49-F238E27FC236}">
                <a16:creationId xmlns:a16="http://schemas.microsoft.com/office/drawing/2014/main" id="{6ABCA5DB-51EB-6CEF-1654-D69B59040B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BB2152-0F7C-3655-0124-DAD3C12718AB}"/>
              </a:ext>
            </a:extLst>
          </p:cNvPr>
          <p:cNvSpPr>
            <a:spLocks noGrp="1"/>
          </p:cNvSpPr>
          <p:nvPr>
            <p:ph type="sldNum" sz="quarter" idx="12"/>
          </p:nvPr>
        </p:nvSpPr>
        <p:spPr/>
        <p:txBody>
          <a:bodyPr/>
          <a:lstStyle/>
          <a:p>
            <a:fld id="{862395F8-3564-415D-8003-6CBAEA68F79B}" type="slidenum">
              <a:rPr lang="en-GB" smtClean="0"/>
              <a:t>‹#›</a:t>
            </a:fld>
            <a:endParaRPr lang="en-GB"/>
          </a:p>
        </p:txBody>
      </p:sp>
    </p:spTree>
    <p:extLst>
      <p:ext uri="{BB962C8B-B14F-4D97-AF65-F5344CB8AC3E}">
        <p14:creationId xmlns:p14="http://schemas.microsoft.com/office/powerpoint/2010/main" val="2015477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F2C53-DEA2-DBB3-656F-FAB9862940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D7F20E-3285-B850-4E89-397E2401B5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E3A4AA-D1D6-0E0D-EEA6-84ED07A8BE8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BB23C0-5A81-0E8F-C5B9-A4557F824B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8D5BA2-E91F-6424-F0F7-02FDD1EC47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AFAFA3-B2AC-6887-69E1-E106D4F226C8}"/>
              </a:ext>
            </a:extLst>
          </p:cNvPr>
          <p:cNvSpPr>
            <a:spLocks noGrp="1"/>
          </p:cNvSpPr>
          <p:nvPr>
            <p:ph type="dt" sz="half" idx="10"/>
          </p:nvPr>
        </p:nvSpPr>
        <p:spPr/>
        <p:txBody>
          <a:bodyPr/>
          <a:lstStyle/>
          <a:p>
            <a:fld id="{88000871-1BDA-4781-AA60-EE349D4D18CB}" type="datetimeFigureOut">
              <a:rPr lang="en-GB" smtClean="0"/>
              <a:t>21/07/2024</a:t>
            </a:fld>
            <a:endParaRPr lang="en-GB"/>
          </a:p>
        </p:txBody>
      </p:sp>
      <p:sp>
        <p:nvSpPr>
          <p:cNvPr id="8" name="Footer Placeholder 7">
            <a:extLst>
              <a:ext uri="{FF2B5EF4-FFF2-40B4-BE49-F238E27FC236}">
                <a16:creationId xmlns:a16="http://schemas.microsoft.com/office/drawing/2014/main" id="{BD8F3047-1B9F-C41D-F83D-32037A42860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81B5B6-762B-63AC-C3DF-4DFBF3F22515}"/>
              </a:ext>
            </a:extLst>
          </p:cNvPr>
          <p:cNvSpPr>
            <a:spLocks noGrp="1"/>
          </p:cNvSpPr>
          <p:nvPr>
            <p:ph type="sldNum" sz="quarter" idx="12"/>
          </p:nvPr>
        </p:nvSpPr>
        <p:spPr/>
        <p:txBody>
          <a:bodyPr/>
          <a:lstStyle/>
          <a:p>
            <a:fld id="{862395F8-3564-415D-8003-6CBAEA68F79B}" type="slidenum">
              <a:rPr lang="en-GB" smtClean="0"/>
              <a:t>‹#›</a:t>
            </a:fld>
            <a:endParaRPr lang="en-GB"/>
          </a:p>
        </p:txBody>
      </p:sp>
    </p:spTree>
    <p:extLst>
      <p:ext uri="{BB962C8B-B14F-4D97-AF65-F5344CB8AC3E}">
        <p14:creationId xmlns:p14="http://schemas.microsoft.com/office/powerpoint/2010/main" val="516451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CEA10-56D6-245D-7096-D4716513AE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9D28BD-DFAE-5576-EFBB-B7746FE9C8D1}"/>
              </a:ext>
            </a:extLst>
          </p:cNvPr>
          <p:cNvSpPr>
            <a:spLocks noGrp="1"/>
          </p:cNvSpPr>
          <p:nvPr>
            <p:ph type="dt" sz="half" idx="10"/>
          </p:nvPr>
        </p:nvSpPr>
        <p:spPr/>
        <p:txBody>
          <a:bodyPr/>
          <a:lstStyle/>
          <a:p>
            <a:fld id="{88000871-1BDA-4781-AA60-EE349D4D18CB}" type="datetimeFigureOut">
              <a:rPr lang="en-GB" smtClean="0"/>
              <a:t>21/07/2024</a:t>
            </a:fld>
            <a:endParaRPr lang="en-GB"/>
          </a:p>
        </p:txBody>
      </p:sp>
      <p:sp>
        <p:nvSpPr>
          <p:cNvPr id="4" name="Footer Placeholder 3">
            <a:extLst>
              <a:ext uri="{FF2B5EF4-FFF2-40B4-BE49-F238E27FC236}">
                <a16:creationId xmlns:a16="http://schemas.microsoft.com/office/drawing/2014/main" id="{01DFC1A6-5AD5-DDF5-8D6A-1081F139FE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B4A2BDE-3747-9F16-460F-41FD3501FCED}"/>
              </a:ext>
            </a:extLst>
          </p:cNvPr>
          <p:cNvSpPr>
            <a:spLocks noGrp="1"/>
          </p:cNvSpPr>
          <p:nvPr>
            <p:ph type="sldNum" sz="quarter" idx="12"/>
          </p:nvPr>
        </p:nvSpPr>
        <p:spPr/>
        <p:txBody>
          <a:bodyPr/>
          <a:lstStyle/>
          <a:p>
            <a:fld id="{862395F8-3564-415D-8003-6CBAEA68F79B}" type="slidenum">
              <a:rPr lang="en-GB" smtClean="0"/>
              <a:t>‹#›</a:t>
            </a:fld>
            <a:endParaRPr lang="en-GB"/>
          </a:p>
        </p:txBody>
      </p:sp>
    </p:spTree>
    <p:extLst>
      <p:ext uri="{BB962C8B-B14F-4D97-AF65-F5344CB8AC3E}">
        <p14:creationId xmlns:p14="http://schemas.microsoft.com/office/powerpoint/2010/main" val="2247941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0D6833-0E94-E716-50DF-9B23C2067703}"/>
              </a:ext>
            </a:extLst>
          </p:cNvPr>
          <p:cNvSpPr>
            <a:spLocks noGrp="1"/>
          </p:cNvSpPr>
          <p:nvPr>
            <p:ph type="dt" sz="half" idx="10"/>
          </p:nvPr>
        </p:nvSpPr>
        <p:spPr/>
        <p:txBody>
          <a:bodyPr/>
          <a:lstStyle/>
          <a:p>
            <a:fld id="{88000871-1BDA-4781-AA60-EE349D4D18CB}" type="datetimeFigureOut">
              <a:rPr lang="en-GB" smtClean="0"/>
              <a:t>21/07/2024</a:t>
            </a:fld>
            <a:endParaRPr lang="en-GB"/>
          </a:p>
        </p:txBody>
      </p:sp>
      <p:sp>
        <p:nvSpPr>
          <p:cNvPr id="3" name="Footer Placeholder 2">
            <a:extLst>
              <a:ext uri="{FF2B5EF4-FFF2-40B4-BE49-F238E27FC236}">
                <a16:creationId xmlns:a16="http://schemas.microsoft.com/office/drawing/2014/main" id="{ECC461DD-C13E-E3B2-299F-461F7C2379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05F2209-9914-3C1D-ED9B-39B10956465F}"/>
              </a:ext>
            </a:extLst>
          </p:cNvPr>
          <p:cNvSpPr>
            <a:spLocks noGrp="1"/>
          </p:cNvSpPr>
          <p:nvPr>
            <p:ph type="sldNum" sz="quarter" idx="12"/>
          </p:nvPr>
        </p:nvSpPr>
        <p:spPr/>
        <p:txBody>
          <a:bodyPr/>
          <a:lstStyle/>
          <a:p>
            <a:fld id="{862395F8-3564-415D-8003-6CBAEA68F79B}" type="slidenum">
              <a:rPr lang="en-GB" smtClean="0"/>
              <a:t>‹#›</a:t>
            </a:fld>
            <a:endParaRPr lang="en-GB"/>
          </a:p>
        </p:txBody>
      </p:sp>
    </p:spTree>
    <p:extLst>
      <p:ext uri="{BB962C8B-B14F-4D97-AF65-F5344CB8AC3E}">
        <p14:creationId xmlns:p14="http://schemas.microsoft.com/office/powerpoint/2010/main" val="4205535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D708E-99FC-83BB-090E-F1BBCD2D5C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4ED853-2429-AC85-8400-68DDF604F0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F7703B-001E-B32A-204C-D032C604DD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5CD485-2F61-94B7-9A9B-4083CA8F08A1}"/>
              </a:ext>
            </a:extLst>
          </p:cNvPr>
          <p:cNvSpPr>
            <a:spLocks noGrp="1"/>
          </p:cNvSpPr>
          <p:nvPr>
            <p:ph type="dt" sz="half" idx="10"/>
          </p:nvPr>
        </p:nvSpPr>
        <p:spPr/>
        <p:txBody>
          <a:bodyPr/>
          <a:lstStyle/>
          <a:p>
            <a:fld id="{88000871-1BDA-4781-AA60-EE349D4D18CB}" type="datetimeFigureOut">
              <a:rPr lang="en-GB" smtClean="0"/>
              <a:t>21/07/2024</a:t>
            </a:fld>
            <a:endParaRPr lang="en-GB"/>
          </a:p>
        </p:txBody>
      </p:sp>
      <p:sp>
        <p:nvSpPr>
          <p:cNvPr id="6" name="Footer Placeholder 5">
            <a:extLst>
              <a:ext uri="{FF2B5EF4-FFF2-40B4-BE49-F238E27FC236}">
                <a16:creationId xmlns:a16="http://schemas.microsoft.com/office/drawing/2014/main" id="{50C2B295-B4E7-B271-0340-8AA684FB6A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52132D-4089-7A5E-6054-D7F46B4FBB46}"/>
              </a:ext>
            </a:extLst>
          </p:cNvPr>
          <p:cNvSpPr>
            <a:spLocks noGrp="1"/>
          </p:cNvSpPr>
          <p:nvPr>
            <p:ph type="sldNum" sz="quarter" idx="12"/>
          </p:nvPr>
        </p:nvSpPr>
        <p:spPr/>
        <p:txBody>
          <a:bodyPr/>
          <a:lstStyle/>
          <a:p>
            <a:fld id="{862395F8-3564-415D-8003-6CBAEA68F79B}" type="slidenum">
              <a:rPr lang="en-GB" smtClean="0"/>
              <a:t>‹#›</a:t>
            </a:fld>
            <a:endParaRPr lang="en-GB"/>
          </a:p>
        </p:txBody>
      </p:sp>
    </p:spTree>
    <p:extLst>
      <p:ext uri="{BB962C8B-B14F-4D97-AF65-F5344CB8AC3E}">
        <p14:creationId xmlns:p14="http://schemas.microsoft.com/office/powerpoint/2010/main" val="202564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09995-79C3-ED56-D923-2BA50BEBA8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FFC01E-D880-6CB1-7FF7-8019E4867D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EB5521-92F2-A3AB-632B-D84D65DF79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56986D-6B86-27A6-AE20-0F96C82EFF98}"/>
              </a:ext>
            </a:extLst>
          </p:cNvPr>
          <p:cNvSpPr>
            <a:spLocks noGrp="1"/>
          </p:cNvSpPr>
          <p:nvPr>
            <p:ph type="dt" sz="half" idx="10"/>
          </p:nvPr>
        </p:nvSpPr>
        <p:spPr/>
        <p:txBody>
          <a:bodyPr/>
          <a:lstStyle/>
          <a:p>
            <a:fld id="{88000871-1BDA-4781-AA60-EE349D4D18CB}" type="datetimeFigureOut">
              <a:rPr lang="en-GB" smtClean="0"/>
              <a:t>21/07/2024</a:t>
            </a:fld>
            <a:endParaRPr lang="en-GB"/>
          </a:p>
        </p:txBody>
      </p:sp>
      <p:sp>
        <p:nvSpPr>
          <p:cNvPr id="6" name="Footer Placeholder 5">
            <a:extLst>
              <a:ext uri="{FF2B5EF4-FFF2-40B4-BE49-F238E27FC236}">
                <a16:creationId xmlns:a16="http://schemas.microsoft.com/office/drawing/2014/main" id="{D8843467-C5C0-9C66-7F47-D89CB21734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A53BE2-9D0E-53AC-B182-993F2BF99331}"/>
              </a:ext>
            </a:extLst>
          </p:cNvPr>
          <p:cNvSpPr>
            <a:spLocks noGrp="1"/>
          </p:cNvSpPr>
          <p:nvPr>
            <p:ph type="sldNum" sz="quarter" idx="12"/>
          </p:nvPr>
        </p:nvSpPr>
        <p:spPr/>
        <p:txBody>
          <a:bodyPr/>
          <a:lstStyle/>
          <a:p>
            <a:fld id="{862395F8-3564-415D-8003-6CBAEA68F79B}" type="slidenum">
              <a:rPr lang="en-GB" smtClean="0"/>
              <a:t>‹#›</a:t>
            </a:fld>
            <a:endParaRPr lang="en-GB"/>
          </a:p>
        </p:txBody>
      </p:sp>
    </p:spTree>
    <p:extLst>
      <p:ext uri="{BB962C8B-B14F-4D97-AF65-F5344CB8AC3E}">
        <p14:creationId xmlns:p14="http://schemas.microsoft.com/office/powerpoint/2010/main" val="3030285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C85D0-4CB9-EE63-C21E-7CD3802C4E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5E7FF6-08BD-248F-96D0-E9A18F4D55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AE5B3C-99C8-58E6-F943-2B7AAA5B3A94}"/>
              </a:ext>
            </a:extLst>
          </p:cNvPr>
          <p:cNvSpPr>
            <a:spLocks noGrp="1"/>
          </p:cNvSpPr>
          <p:nvPr>
            <p:ph type="dt" sz="half" idx="10"/>
          </p:nvPr>
        </p:nvSpPr>
        <p:spPr/>
        <p:txBody>
          <a:bodyPr/>
          <a:lstStyle/>
          <a:p>
            <a:fld id="{88000871-1BDA-4781-AA60-EE349D4D18CB}" type="datetimeFigureOut">
              <a:rPr lang="en-GB" smtClean="0"/>
              <a:t>21/07/2024</a:t>
            </a:fld>
            <a:endParaRPr lang="en-GB"/>
          </a:p>
        </p:txBody>
      </p:sp>
      <p:sp>
        <p:nvSpPr>
          <p:cNvPr id="5" name="Footer Placeholder 4">
            <a:extLst>
              <a:ext uri="{FF2B5EF4-FFF2-40B4-BE49-F238E27FC236}">
                <a16:creationId xmlns:a16="http://schemas.microsoft.com/office/drawing/2014/main" id="{58598779-B767-558C-967B-E439AB93DC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709F7B-2871-9744-28CA-9F2CA9DC4C76}"/>
              </a:ext>
            </a:extLst>
          </p:cNvPr>
          <p:cNvSpPr>
            <a:spLocks noGrp="1"/>
          </p:cNvSpPr>
          <p:nvPr>
            <p:ph type="sldNum" sz="quarter" idx="12"/>
          </p:nvPr>
        </p:nvSpPr>
        <p:spPr/>
        <p:txBody>
          <a:bodyPr/>
          <a:lstStyle/>
          <a:p>
            <a:fld id="{862395F8-3564-415D-8003-6CBAEA68F79B}" type="slidenum">
              <a:rPr lang="en-GB" smtClean="0"/>
              <a:t>‹#›</a:t>
            </a:fld>
            <a:endParaRPr lang="en-GB"/>
          </a:p>
        </p:txBody>
      </p:sp>
    </p:spTree>
    <p:extLst>
      <p:ext uri="{BB962C8B-B14F-4D97-AF65-F5344CB8AC3E}">
        <p14:creationId xmlns:p14="http://schemas.microsoft.com/office/powerpoint/2010/main" val="1757764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29A718-16E0-F013-B3C2-E95048861A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301051-3C0C-03C4-EF7C-8B7ACBF5BC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2AE955-3EDA-D085-5FC6-6EDE3E830BD7}"/>
              </a:ext>
            </a:extLst>
          </p:cNvPr>
          <p:cNvSpPr>
            <a:spLocks noGrp="1"/>
          </p:cNvSpPr>
          <p:nvPr>
            <p:ph type="dt" sz="half" idx="10"/>
          </p:nvPr>
        </p:nvSpPr>
        <p:spPr/>
        <p:txBody>
          <a:bodyPr/>
          <a:lstStyle/>
          <a:p>
            <a:fld id="{88000871-1BDA-4781-AA60-EE349D4D18CB}" type="datetimeFigureOut">
              <a:rPr lang="en-GB" smtClean="0"/>
              <a:t>21/07/2024</a:t>
            </a:fld>
            <a:endParaRPr lang="en-GB"/>
          </a:p>
        </p:txBody>
      </p:sp>
      <p:sp>
        <p:nvSpPr>
          <p:cNvPr id="5" name="Footer Placeholder 4">
            <a:extLst>
              <a:ext uri="{FF2B5EF4-FFF2-40B4-BE49-F238E27FC236}">
                <a16:creationId xmlns:a16="http://schemas.microsoft.com/office/drawing/2014/main" id="{3AF1C402-90D5-41B8-CDEE-E001A3C78E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BBA02F-DDEA-85BC-4251-0B7EF80931E4}"/>
              </a:ext>
            </a:extLst>
          </p:cNvPr>
          <p:cNvSpPr>
            <a:spLocks noGrp="1"/>
          </p:cNvSpPr>
          <p:nvPr>
            <p:ph type="sldNum" sz="quarter" idx="12"/>
          </p:nvPr>
        </p:nvSpPr>
        <p:spPr/>
        <p:txBody>
          <a:bodyPr/>
          <a:lstStyle/>
          <a:p>
            <a:fld id="{862395F8-3564-415D-8003-6CBAEA68F79B}" type="slidenum">
              <a:rPr lang="en-GB" smtClean="0"/>
              <a:t>‹#›</a:t>
            </a:fld>
            <a:endParaRPr lang="en-GB"/>
          </a:p>
        </p:txBody>
      </p:sp>
    </p:spTree>
    <p:extLst>
      <p:ext uri="{BB962C8B-B14F-4D97-AF65-F5344CB8AC3E}">
        <p14:creationId xmlns:p14="http://schemas.microsoft.com/office/powerpoint/2010/main" val="424039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53ACFA-FC35-CC7D-E69E-7DDEFB2DBA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0B4D92-E213-E696-BEAD-F260A5AB77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33B0A2-6439-025B-1D4A-632F69540E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8000871-1BDA-4781-AA60-EE349D4D18CB}" type="datetimeFigureOut">
              <a:rPr lang="en-GB" smtClean="0"/>
              <a:t>21/07/2024</a:t>
            </a:fld>
            <a:endParaRPr lang="en-GB"/>
          </a:p>
        </p:txBody>
      </p:sp>
      <p:sp>
        <p:nvSpPr>
          <p:cNvPr id="5" name="Footer Placeholder 4">
            <a:extLst>
              <a:ext uri="{FF2B5EF4-FFF2-40B4-BE49-F238E27FC236}">
                <a16:creationId xmlns:a16="http://schemas.microsoft.com/office/drawing/2014/main" id="{3B93D3A2-39DB-77E2-BC31-BED9812C3C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B77A36-12BB-60A6-105A-C1833853FF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62395F8-3564-415D-8003-6CBAEA68F79B}" type="slidenum">
              <a:rPr lang="en-GB" smtClean="0"/>
              <a:t>‹#›</a:t>
            </a:fld>
            <a:endParaRPr lang="en-GB"/>
          </a:p>
        </p:txBody>
      </p:sp>
    </p:spTree>
    <p:extLst>
      <p:ext uri="{BB962C8B-B14F-4D97-AF65-F5344CB8AC3E}">
        <p14:creationId xmlns:p14="http://schemas.microsoft.com/office/powerpoint/2010/main" val="1097036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image" Target="../media/image17.png"/><Relationship Id="rId4" Type="http://schemas.openxmlformats.org/officeDocument/2006/relationships/diagramLayout" Target="../diagrams/layout2.xml"/><Relationship Id="rId9" Type="http://schemas.openxmlformats.org/officeDocument/2006/relationships/image" Target="../media/image16.png"/></Relationships>
</file>

<file path=ppt/slides/_rels/slide8.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014C3DD-7706-5C58-5F39-238C733605DE}"/>
              </a:ext>
            </a:extLst>
          </p:cNvPr>
          <p:cNvSpPr>
            <a:spLocks noGrp="1"/>
          </p:cNvSpPr>
          <p:nvPr>
            <p:ph type="ctrTitle"/>
          </p:nvPr>
        </p:nvSpPr>
        <p:spPr>
          <a:xfrm>
            <a:off x="623947" y="292932"/>
            <a:ext cx="7418612" cy="3387013"/>
          </a:xfrm>
        </p:spPr>
        <p:txBody>
          <a:bodyPr vert="horz" lIns="91440" tIns="45720" rIns="91440" bIns="45720" rtlCol="0" anchor="b">
            <a:noAutofit/>
          </a:bodyPr>
          <a:lstStyle/>
          <a:p>
            <a:pPr algn="l"/>
            <a:br>
              <a:rPr lang="en-US" sz="2400" kern="1200" dirty="0">
                <a:solidFill>
                  <a:srgbClr val="FFFFFF"/>
                </a:solidFill>
                <a:latin typeface="Arial" panose="020B0604020202020204" pitchFamily="34" charset="0"/>
                <a:cs typeface="Arial" panose="020B0604020202020204" pitchFamily="34" charset="0"/>
              </a:rPr>
            </a:br>
            <a:r>
              <a:rPr lang="en-US" sz="2400" kern="1200" dirty="0">
                <a:solidFill>
                  <a:srgbClr val="FFFFFF"/>
                </a:solidFill>
                <a:latin typeface="Arial" panose="020B0604020202020204" pitchFamily="34" charset="0"/>
                <a:cs typeface="Arial" panose="020B0604020202020204" pitchFamily="34" charset="0"/>
              </a:rPr>
              <a:t>STRIKING A BALANCE:  </a:t>
            </a:r>
            <a:br>
              <a:rPr lang="en-US" sz="2400" kern="1200" dirty="0">
                <a:solidFill>
                  <a:srgbClr val="FFFFFF"/>
                </a:solidFill>
                <a:latin typeface="Arial" panose="020B0604020202020204" pitchFamily="34" charset="0"/>
                <a:cs typeface="Arial" panose="020B0604020202020204" pitchFamily="34" charset="0"/>
              </a:rPr>
            </a:br>
            <a:r>
              <a:rPr lang="en-US" sz="2400" kern="1200" dirty="0">
                <a:solidFill>
                  <a:srgbClr val="FFFFFF"/>
                </a:solidFill>
                <a:latin typeface="Arial" panose="020B0604020202020204" pitchFamily="34" charset="0"/>
                <a:cs typeface="Arial" panose="020B0604020202020204" pitchFamily="34" charset="0"/>
              </a:rPr>
              <a:t>Navigating Contemporary Challenges in UK Policing, Harmonising Police Priorities and Political Engagement</a:t>
            </a:r>
            <a:br>
              <a:rPr lang="en-US" sz="2000" kern="1200" dirty="0">
                <a:solidFill>
                  <a:srgbClr val="FFFFFF"/>
                </a:solidFill>
                <a:latin typeface="Arial" panose="020B0604020202020204" pitchFamily="34" charset="0"/>
                <a:cs typeface="Arial" panose="020B0604020202020204" pitchFamily="34" charset="0"/>
              </a:rPr>
            </a:br>
            <a:br>
              <a:rPr lang="en-US" sz="2000" kern="1200" dirty="0">
                <a:solidFill>
                  <a:srgbClr val="FFFFFF"/>
                </a:solidFill>
                <a:latin typeface="Arial" panose="020B0604020202020204" pitchFamily="34" charset="0"/>
                <a:cs typeface="Arial" panose="020B0604020202020204" pitchFamily="34" charset="0"/>
              </a:rPr>
            </a:br>
            <a:br>
              <a:rPr lang="en-US" sz="2000" kern="1200" dirty="0">
                <a:solidFill>
                  <a:srgbClr val="FFFFFF"/>
                </a:solidFill>
                <a:latin typeface="Arial" panose="020B0604020202020204" pitchFamily="34" charset="0"/>
                <a:cs typeface="Arial" panose="020B0604020202020204" pitchFamily="34" charset="0"/>
              </a:rPr>
            </a:br>
            <a:br>
              <a:rPr lang="en-US" sz="2000" kern="1200" dirty="0">
                <a:solidFill>
                  <a:srgbClr val="FFFFFF"/>
                </a:solidFill>
                <a:latin typeface="Arial" panose="020B0604020202020204" pitchFamily="34" charset="0"/>
                <a:cs typeface="Arial" panose="020B0604020202020204" pitchFamily="34" charset="0"/>
              </a:rPr>
            </a:br>
            <a:br>
              <a:rPr lang="en-US" sz="1600" kern="1200" dirty="0">
                <a:solidFill>
                  <a:srgbClr val="FFFFFF"/>
                </a:solidFill>
                <a:latin typeface="Arial" panose="020B0604020202020204" pitchFamily="34" charset="0"/>
                <a:cs typeface="Arial" panose="020B0604020202020204" pitchFamily="34" charset="0"/>
              </a:rPr>
            </a:br>
            <a:r>
              <a:rPr lang="en-US" sz="1600" kern="1200" dirty="0">
                <a:solidFill>
                  <a:srgbClr val="FFFFFF"/>
                </a:solidFill>
                <a:latin typeface="Arial" panose="020B0604020202020204" pitchFamily="34" charset="0"/>
                <a:cs typeface="Arial" panose="020B0604020202020204" pitchFamily="34" charset="0"/>
              </a:rPr>
              <a:t>Contemporary Issues in Policing (BMP070D3)</a:t>
            </a:r>
            <a:br>
              <a:rPr lang="en-US" sz="1600" kern="1200" dirty="0">
                <a:solidFill>
                  <a:srgbClr val="FFFFFF"/>
                </a:solidFill>
                <a:latin typeface="Arial" panose="020B0604020202020204" pitchFamily="34" charset="0"/>
                <a:cs typeface="Arial" panose="020B0604020202020204" pitchFamily="34" charset="0"/>
              </a:rPr>
            </a:br>
            <a:r>
              <a:rPr lang="en-US" sz="1600" kern="1200" dirty="0">
                <a:solidFill>
                  <a:srgbClr val="FFFFFF"/>
                </a:solidFill>
                <a:latin typeface="Arial" panose="020B0604020202020204" pitchFamily="34" charset="0"/>
                <a:cs typeface="Arial" panose="020B0604020202020204" pitchFamily="34" charset="0"/>
              </a:rPr>
              <a:t>MSC Operational and Strategic Leadership</a:t>
            </a:r>
          </a:p>
        </p:txBody>
      </p:sp>
      <p:sp>
        <p:nvSpPr>
          <p:cNvPr id="3" name="Subtitle 2">
            <a:extLst>
              <a:ext uri="{FF2B5EF4-FFF2-40B4-BE49-F238E27FC236}">
                <a16:creationId xmlns:a16="http://schemas.microsoft.com/office/drawing/2014/main" id="{4C99379C-34FB-90BA-6537-ABF723CD79BD}"/>
              </a:ext>
            </a:extLst>
          </p:cNvPr>
          <p:cNvSpPr>
            <a:spLocks noGrp="1"/>
          </p:cNvSpPr>
          <p:nvPr>
            <p:ph type="subTitle" idx="1"/>
          </p:nvPr>
        </p:nvSpPr>
        <p:spPr>
          <a:xfrm>
            <a:off x="455520" y="4935894"/>
            <a:ext cx="10901113" cy="1393188"/>
          </a:xfrm>
        </p:spPr>
        <p:txBody>
          <a:bodyPr vert="horz" lIns="91440" tIns="45720" rIns="91440" bIns="45720" rtlCol="0" anchor="ctr">
            <a:normAutofit fontScale="92500" lnSpcReduction="10000"/>
          </a:bodyPr>
          <a:lstStyle/>
          <a:p>
            <a:pPr indent="-228600" algn="l">
              <a:buFont typeface="Arial" panose="020B0604020202020204" pitchFamily="34" charset="0"/>
              <a:buChar char="•"/>
            </a:pPr>
            <a:endParaRPr lang="en-US" sz="600" dirty="0"/>
          </a:p>
          <a:p>
            <a:pPr algn="l"/>
            <a:endParaRPr lang="en-US" sz="1200" dirty="0">
              <a:latin typeface="Arial" panose="020B0604020202020204" pitchFamily="34" charset="0"/>
              <a:cs typeface="Arial" panose="020B0604020202020204" pitchFamily="34" charset="0"/>
            </a:endParaRPr>
          </a:p>
          <a:p>
            <a:pPr algn="l"/>
            <a:r>
              <a:rPr lang="en-US" sz="1600" b="1" dirty="0">
                <a:latin typeface="Arial" panose="020B0604020202020204" pitchFamily="34" charset="0"/>
                <a:cs typeface="Arial" panose="020B0604020202020204" pitchFamily="34" charset="0"/>
              </a:rPr>
              <a:t>Trudi Meyrick</a:t>
            </a:r>
          </a:p>
          <a:p>
            <a:pPr algn="l"/>
            <a:r>
              <a:rPr lang="en-US" sz="1600" b="1" dirty="0">
                <a:latin typeface="Arial" panose="020B0604020202020204" pitchFamily="34" charset="0"/>
                <a:cs typeface="Arial" panose="020B0604020202020204" pitchFamily="34" charset="0"/>
              </a:rPr>
              <a:t>Student Number 2225279</a:t>
            </a:r>
          </a:p>
          <a:p>
            <a:pPr algn="l"/>
            <a:r>
              <a:rPr lang="en-US" sz="1600" b="1" dirty="0">
                <a:latin typeface="Arial" panose="020B0604020202020204" pitchFamily="34" charset="0"/>
                <a:cs typeface="Arial" panose="020B0604020202020204" pitchFamily="34" charset="0"/>
              </a:rPr>
              <a:t>Date: 21</a:t>
            </a:r>
            <a:r>
              <a:rPr lang="en-US" sz="1600" b="1" baseline="30000" dirty="0">
                <a:latin typeface="Arial" panose="020B0604020202020204" pitchFamily="34" charset="0"/>
                <a:cs typeface="Arial" panose="020B0604020202020204" pitchFamily="34" charset="0"/>
              </a:rPr>
              <a:t>st</a:t>
            </a:r>
            <a:r>
              <a:rPr lang="en-US" sz="1600" b="1" dirty="0">
                <a:latin typeface="Arial" panose="020B0604020202020204" pitchFamily="34" charset="0"/>
                <a:cs typeface="Arial" panose="020B0604020202020204" pitchFamily="34" charset="0"/>
              </a:rPr>
              <a:t>  July 2024</a:t>
            </a:r>
          </a:p>
          <a:p>
            <a:pPr indent="-228600" algn="l">
              <a:buFont typeface="Arial" panose="020B0604020202020204" pitchFamily="34" charset="0"/>
              <a:buChar char="•"/>
            </a:pPr>
            <a:endParaRPr lang="en-US" sz="600" dirty="0"/>
          </a:p>
          <a:p>
            <a:pPr indent="-228600" algn="l">
              <a:buFont typeface="Arial" panose="020B0604020202020204" pitchFamily="34" charset="0"/>
              <a:buChar char="•"/>
            </a:pPr>
            <a:endParaRPr lang="en-US" sz="600" dirty="0"/>
          </a:p>
        </p:txBody>
      </p:sp>
      <p:pic>
        <p:nvPicPr>
          <p:cNvPr id="7" name="Picture 6">
            <a:extLst>
              <a:ext uri="{FF2B5EF4-FFF2-40B4-BE49-F238E27FC236}">
                <a16:creationId xmlns:a16="http://schemas.microsoft.com/office/drawing/2014/main" id="{F4139109-D472-3C4D-4D10-E27C049209BC}"/>
              </a:ext>
            </a:extLst>
          </p:cNvPr>
          <p:cNvPicPr>
            <a:picLocks noChangeAspect="1"/>
          </p:cNvPicPr>
          <p:nvPr/>
        </p:nvPicPr>
        <p:blipFill>
          <a:blip r:embed="rId3"/>
          <a:stretch>
            <a:fillRect/>
          </a:stretch>
        </p:blipFill>
        <p:spPr>
          <a:xfrm>
            <a:off x="8210986" y="363104"/>
            <a:ext cx="3738029" cy="3316841"/>
          </a:xfrm>
          <a:prstGeom prst="rect">
            <a:avLst/>
          </a:prstGeom>
        </p:spPr>
      </p:pic>
    </p:spTree>
    <p:extLst>
      <p:ext uri="{BB962C8B-B14F-4D97-AF65-F5344CB8AC3E}">
        <p14:creationId xmlns:p14="http://schemas.microsoft.com/office/powerpoint/2010/main" val="29542860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3D5085-79D4-F8A7-88BA-5FB282B4FDF2}"/>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OBJECTIVES</a:t>
            </a:r>
          </a:p>
        </p:txBody>
      </p:sp>
      <p:sp>
        <p:nvSpPr>
          <p:cNvPr id="3" name="Content Placeholder 2">
            <a:extLst>
              <a:ext uri="{FF2B5EF4-FFF2-40B4-BE49-F238E27FC236}">
                <a16:creationId xmlns:a16="http://schemas.microsoft.com/office/drawing/2014/main" id="{4E472FA8-90DE-660C-CF81-2E605BDBDB64}"/>
              </a:ext>
            </a:extLst>
          </p:cNvPr>
          <p:cNvSpPr>
            <a:spLocks noGrp="1"/>
          </p:cNvSpPr>
          <p:nvPr>
            <p:ph idx="1"/>
          </p:nvPr>
        </p:nvSpPr>
        <p:spPr>
          <a:xfrm>
            <a:off x="694722" y="1885278"/>
            <a:ext cx="10170368" cy="4678183"/>
          </a:xfrm>
        </p:spPr>
        <p:txBody>
          <a:bodyPr anchor="ctr">
            <a:normAutofit fontScale="92500" lnSpcReduction="10000"/>
          </a:bodyPr>
          <a:lstStyle/>
          <a:p>
            <a:pPr algn="just">
              <a:spcAft>
                <a:spcPts val="2400"/>
              </a:spcAft>
            </a:pPr>
            <a:endParaRPr lang="en-GB" sz="20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spcAft>
                <a:spcPts val="2400"/>
              </a:spcAft>
            </a:pPr>
            <a:r>
              <a:rPr lang="en-GB" sz="2200" kern="100" dirty="0">
                <a:effectLst/>
                <a:latin typeface="Arial" panose="020B0604020202020204" pitchFamily="34" charset="0"/>
                <a:ea typeface="Times New Roman" panose="02020603050405020304" pitchFamily="18" charset="0"/>
                <a:cs typeface="Arial" panose="020B0604020202020204" pitchFamily="34" charset="0"/>
              </a:rPr>
              <a:t>Outline and explore the challenges associated with navigating multiple priorities from strategically directed Home Office priorities to localised Neighbourhood Policing priorities impacting the policing framework and delivery of policing.</a:t>
            </a:r>
          </a:p>
          <a:p>
            <a:pPr algn="just">
              <a:spcAft>
                <a:spcPts val="2400"/>
              </a:spcAft>
            </a:pPr>
            <a:r>
              <a:rPr lang="en-GB" sz="2200" kern="100" dirty="0">
                <a:effectLst/>
                <a:latin typeface="Arial" panose="020B0604020202020204" pitchFamily="34" charset="0"/>
                <a:ea typeface="Times New Roman" panose="02020603050405020304" pitchFamily="18" charset="0"/>
                <a:cs typeface="Arial" panose="020B0604020202020204" pitchFamily="34" charset="0"/>
              </a:rPr>
              <a:t>Outline the complexities of devolved and non-devolved government structures, and public services in influencing police priorities, and the accountability challenges that arise within the broader policing framework.</a:t>
            </a:r>
          </a:p>
          <a:p>
            <a:pPr algn="just">
              <a:spcAft>
                <a:spcPts val="2400"/>
              </a:spcAft>
            </a:pPr>
            <a:r>
              <a:rPr lang="en-GB" sz="2200" kern="100" dirty="0">
                <a:effectLst/>
                <a:latin typeface="Arial" panose="020B0604020202020204" pitchFamily="34" charset="0"/>
                <a:ea typeface="Times New Roman" panose="02020603050405020304" pitchFamily="18" charset="0"/>
                <a:cs typeface="Arial" panose="020B0604020202020204" pitchFamily="34" charset="0"/>
              </a:rPr>
              <a:t>Emphasise the significance of engaging in sensitive political interactions to effectively navigate government complexities, whilst delivering against policing priorities and strengthening relationships within the communities of South Wales.</a:t>
            </a:r>
          </a:p>
          <a:p>
            <a:pPr marL="0" indent="0">
              <a:buNone/>
            </a:pPr>
            <a:r>
              <a:rPr lang="en-GB" sz="1200" i="1" dirty="0">
                <a:latin typeface="Arial" panose="020B0604020202020204" pitchFamily="34" charset="0"/>
                <a:cs typeface="Arial" panose="020B0604020202020204" pitchFamily="34" charset="0"/>
              </a:rPr>
              <a:t>The information presented is based on existing literature and empirical evidence to provide contextual support </a:t>
            </a:r>
          </a:p>
          <a:p>
            <a:pPr>
              <a:buFont typeface="Wingdings" panose="05000000000000000000" pitchFamily="2" charset="2"/>
              <a:buChar char="ü"/>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8535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2F2F37-CF72-26EB-6189-37955A7C4F07}"/>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CONTEXT</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8DD6B85E-F9C5-F2D3-F2B8-72A939F1B1EC}"/>
              </a:ext>
            </a:extLst>
          </p:cNvPr>
          <p:cNvGraphicFramePr>
            <a:graphicFrameLocks noGrp="1"/>
          </p:cNvGraphicFramePr>
          <p:nvPr>
            <p:ph idx="1"/>
            <p:extLst>
              <p:ext uri="{D42A27DB-BD31-4B8C-83A1-F6EECF244321}">
                <p14:modId xmlns:p14="http://schemas.microsoft.com/office/powerpoint/2010/main" val="130596288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9838D969-75AF-D60D-F0FF-2548C8B0623C}"/>
              </a:ext>
            </a:extLst>
          </p:cNvPr>
          <p:cNvPicPr>
            <a:picLocks noChangeAspect="1"/>
          </p:cNvPicPr>
          <p:nvPr/>
        </p:nvPicPr>
        <p:blipFill>
          <a:blip r:embed="rId8"/>
          <a:stretch>
            <a:fillRect/>
          </a:stretch>
        </p:blipFill>
        <p:spPr>
          <a:xfrm>
            <a:off x="9693855" y="384830"/>
            <a:ext cx="2229161" cy="1400370"/>
          </a:xfrm>
          <a:prstGeom prst="rect">
            <a:avLst/>
          </a:prstGeom>
        </p:spPr>
      </p:pic>
    </p:spTree>
    <p:extLst>
      <p:ext uri="{BB962C8B-B14F-4D97-AF65-F5344CB8AC3E}">
        <p14:creationId xmlns:p14="http://schemas.microsoft.com/office/powerpoint/2010/main" val="3991833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1C1F5-A61A-D4F5-CCA7-54206F482DA6}"/>
              </a:ext>
            </a:extLst>
          </p:cNvPr>
          <p:cNvSpPr>
            <a:spLocks noGrp="1"/>
          </p:cNvSpPr>
          <p:nvPr>
            <p:ph type="title"/>
          </p:nvPr>
        </p:nvSpPr>
        <p:spPr>
          <a:xfrm>
            <a:off x="384228" y="223306"/>
            <a:ext cx="4426755" cy="944079"/>
          </a:xfrm>
        </p:spPr>
        <p:txBody>
          <a:bodyPr>
            <a:normAutofit/>
          </a:bodyPr>
          <a:lstStyle/>
          <a:p>
            <a:r>
              <a:rPr lang="en-GB" sz="3600" dirty="0"/>
              <a:t>POLICING PRIORITIES</a:t>
            </a:r>
          </a:p>
        </p:txBody>
      </p:sp>
      <p:sp>
        <p:nvSpPr>
          <p:cNvPr id="3" name="Content Placeholder 2">
            <a:extLst>
              <a:ext uri="{FF2B5EF4-FFF2-40B4-BE49-F238E27FC236}">
                <a16:creationId xmlns:a16="http://schemas.microsoft.com/office/drawing/2014/main" id="{95097BDD-9B84-1732-E31F-0B651D5945FD}"/>
              </a:ext>
            </a:extLst>
          </p:cNvPr>
          <p:cNvSpPr>
            <a:spLocks noGrp="1"/>
          </p:cNvSpPr>
          <p:nvPr>
            <p:ph idx="1"/>
          </p:nvPr>
        </p:nvSpPr>
        <p:spPr>
          <a:xfrm>
            <a:off x="177379" y="1203469"/>
            <a:ext cx="5588422" cy="2955140"/>
          </a:xfrm>
        </p:spPr>
        <p:txBody>
          <a:bodyPr anchor="t">
            <a:normAutofit fontScale="70000" lnSpcReduction="20000"/>
          </a:bodyPr>
          <a:lstStyle/>
          <a:p>
            <a:r>
              <a:rPr lang="en-GB" sz="2300" b="1" dirty="0">
                <a:latin typeface="Arial" panose="020B0604020202020204" pitchFamily="34" charset="0"/>
                <a:cs typeface="Arial" panose="020B0604020202020204" pitchFamily="34" charset="0"/>
              </a:rPr>
              <a:t>Strategic Policing Requiremen</a:t>
            </a:r>
            <a:r>
              <a:rPr lang="en-GB" sz="2300" dirty="0">
                <a:latin typeface="Arial" panose="020B0604020202020204" pitchFamily="34" charset="0"/>
                <a:cs typeface="Arial" panose="020B0604020202020204" pitchFamily="34" charset="0"/>
              </a:rPr>
              <a:t>t </a:t>
            </a:r>
            <a:r>
              <a:rPr lang="en-GB" sz="1700" kern="0" dirty="0">
                <a:effectLst/>
                <a:latin typeface="Arial" panose="020B0604020202020204" pitchFamily="34" charset="0"/>
                <a:ea typeface="Times New Roman" panose="02020603050405020304" pitchFamily="18" charset="0"/>
              </a:rPr>
              <a:t>(GOV.UK, 2023)</a:t>
            </a:r>
            <a:endParaRPr lang="en-GB" sz="1700" dirty="0">
              <a:latin typeface="Arial" panose="020B0604020202020204" pitchFamily="34" charset="0"/>
              <a:cs typeface="Arial" panose="020B0604020202020204" pitchFamily="34" charset="0"/>
            </a:endParaRPr>
          </a:p>
          <a:p>
            <a:pPr algn="just"/>
            <a:r>
              <a:rPr lang="en-GB" sz="2300" b="1" dirty="0">
                <a:latin typeface="Arial" panose="020B0604020202020204" pitchFamily="34" charset="0"/>
                <a:cs typeface="Arial" panose="020B0604020202020204" pitchFamily="34" charset="0"/>
              </a:rPr>
              <a:t>Police and Crime Plan </a:t>
            </a:r>
            <a:r>
              <a:rPr lang="en-GB" sz="1700" dirty="0">
                <a:effectLst/>
                <a:latin typeface="Arial" panose="020B0604020202020204" pitchFamily="34" charset="0"/>
                <a:ea typeface="Times New Roman" panose="02020603050405020304" pitchFamily="18" charset="0"/>
                <a:cs typeface="Arial" panose="020B0604020202020204" pitchFamily="34" charset="0"/>
              </a:rPr>
              <a:t>(Swansea Council, 2023; South Wales Police &amp; Crime Commissioner, 2021; Wellbeing of Future Generations (Wales Act 2015; Police Reform and Social Responsibility Act 2011</a:t>
            </a:r>
            <a:r>
              <a:rPr lang="en-GB" sz="1300" dirty="0">
                <a:effectLst/>
                <a:latin typeface="Arial" panose="020B0604020202020204" pitchFamily="34" charset="0"/>
                <a:ea typeface="Times New Roman" panose="02020603050405020304" pitchFamily="18" charset="0"/>
                <a:cs typeface="Arial" panose="020B0604020202020204" pitchFamily="34" charset="0"/>
              </a:rPr>
              <a:t>)</a:t>
            </a:r>
            <a:endParaRPr lang="en-GB" sz="1300" dirty="0">
              <a:effectLst/>
              <a:latin typeface="Arial" panose="020B0604020202020204" pitchFamily="34" charset="0"/>
              <a:ea typeface="Aptos" panose="020B0004020202020204" pitchFamily="34" charset="0"/>
              <a:cs typeface="Arial" panose="020B0604020202020204" pitchFamily="34" charset="0"/>
            </a:endParaRPr>
          </a:p>
          <a:p>
            <a:pPr algn="just"/>
            <a:r>
              <a:rPr lang="en-GB" sz="2300" b="1" dirty="0">
                <a:latin typeface="Arial" panose="020B0604020202020204" pitchFamily="34" charset="0"/>
                <a:cs typeface="Arial" panose="020B0604020202020204" pitchFamily="34" charset="0"/>
              </a:rPr>
              <a:t>Chief Constables Delivery Plan </a:t>
            </a:r>
            <a:r>
              <a:rPr lang="en-GB" sz="1700" b="0" u="none" strike="noStrike" kern="0" dirty="0">
                <a:effectLst/>
                <a:latin typeface="Arial" panose="020B0604020202020204" pitchFamily="34" charset="0"/>
                <a:ea typeface="Times New Roman" panose="02020603050405020304" pitchFamily="18" charset="0"/>
              </a:rPr>
              <a:t>(South Wales Police, 2021)</a:t>
            </a:r>
            <a:r>
              <a:rPr lang="en-GB" sz="1700" b="1" kern="0" dirty="0">
                <a:effectLst/>
                <a:latin typeface="Arial" panose="020B0604020202020204" pitchFamily="34" charset="0"/>
                <a:ea typeface="Times New Roman" panose="02020603050405020304" pitchFamily="18" charset="0"/>
              </a:rPr>
              <a:t> </a:t>
            </a:r>
            <a:endParaRPr lang="en-GB" sz="1700" dirty="0">
              <a:latin typeface="Arial" panose="020B0604020202020204" pitchFamily="34" charset="0"/>
              <a:cs typeface="Arial" panose="020B0604020202020204" pitchFamily="34" charset="0"/>
            </a:endParaRPr>
          </a:p>
          <a:p>
            <a:r>
              <a:rPr lang="en-GB" sz="2300" b="1" dirty="0">
                <a:latin typeface="Arial" panose="020B0604020202020204" pitchFamily="34" charset="0"/>
                <a:cs typeface="Arial" panose="020B0604020202020204" pitchFamily="34" charset="0"/>
              </a:rPr>
              <a:t>Control Strategy </a:t>
            </a:r>
            <a:r>
              <a:rPr lang="en-GB" sz="1700" b="0" u="none" strike="noStrike" kern="0" dirty="0">
                <a:effectLst/>
                <a:latin typeface="Arial" panose="020B0604020202020204" pitchFamily="34" charset="0"/>
                <a:ea typeface="Times New Roman" panose="02020603050405020304" pitchFamily="18" charset="0"/>
              </a:rPr>
              <a:t>(South Wales Police, 2022)</a:t>
            </a:r>
            <a:r>
              <a:rPr lang="en-GB" sz="1700" kern="0" dirty="0">
                <a:effectLst/>
                <a:latin typeface="Arial" panose="020B0604020202020204" pitchFamily="34" charset="0"/>
                <a:ea typeface="Times New Roman" panose="02020603050405020304" pitchFamily="18" charset="0"/>
              </a:rPr>
              <a:t> </a:t>
            </a:r>
            <a:endParaRPr lang="en-GB" sz="1700" dirty="0">
              <a:latin typeface="Arial" panose="020B0604020202020204" pitchFamily="34" charset="0"/>
              <a:cs typeface="Arial" panose="020B0604020202020204" pitchFamily="34" charset="0"/>
            </a:endParaRPr>
          </a:p>
          <a:p>
            <a:r>
              <a:rPr lang="en-GB" sz="2300" b="1" dirty="0">
                <a:latin typeface="Arial" panose="020B0604020202020204" pitchFamily="34" charset="0"/>
                <a:cs typeface="Arial" panose="020B0604020202020204" pitchFamily="34" charset="0"/>
              </a:rPr>
              <a:t>Neighbourhood Policing Priorities </a:t>
            </a:r>
            <a:r>
              <a:rPr lang="en-GB" sz="1700" kern="0" dirty="0">
                <a:effectLst/>
                <a:latin typeface="Arial" panose="020B0604020202020204" pitchFamily="34" charset="0"/>
                <a:ea typeface="Times New Roman" panose="02020603050405020304" pitchFamily="18" charset="0"/>
              </a:rPr>
              <a:t>(South Wales Police, 2024)</a:t>
            </a:r>
            <a:endParaRPr lang="en-GB" sz="1700" dirty="0">
              <a:latin typeface="Arial" panose="020B0604020202020204" pitchFamily="34" charset="0"/>
              <a:cs typeface="Arial" panose="020B0604020202020204" pitchFamily="34" charset="0"/>
            </a:endParaRPr>
          </a:p>
          <a:p>
            <a:r>
              <a:rPr lang="en-GB" sz="2300" b="1" dirty="0">
                <a:latin typeface="Arial" panose="020B0604020202020204" pitchFamily="34" charset="0"/>
                <a:cs typeface="Arial" panose="020B0604020202020204" pitchFamily="34" charset="0"/>
              </a:rPr>
              <a:t>Emerging Issues and Priorities </a:t>
            </a:r>
            <a:r>
              <a:rPr lang="en-GB" sz="1400" dirty="0">
                <a:effectLst/>
                <a:latin typeface="Arial" panose="020B0604020202020204" pitchFamily="34" charset="0"/>
                <a:ea typeface="Aptos" panose="020B0004020202020204" pitchFamily="34" charset="0"/>
                <a:cs typeface="Arial" panose="020B0604020202020204" pitchFamily="34" charset="0"/>
              </a:rPr>
              <a:t>(</a:t>
            </a:r>
            <a:r>
              <a:rPr lang="en-GB" sz="1700" dirty="0">
                <a:effectLst/>
                <a:latin typeface="Arial" panose="020B0604020202020204" pitchFamily="34" charset="0"/>
                <a:ea typeface="Aptos" panose="020B0004020202020204" pitchFamily="34" charset="0"/>
                <a:cs typeface="Arial" panose="020B0604020202020204" pitchFamily="34" charset="0"/>
              </a:rPr>
              <a:t>GOV.UK, 2024; </a:t>
            </a:r>
            <a:r>
              <a:rPr lang="en-GB" sz="1700" kern="0" dirty="0">
                <a:effectLst/>
                <a:latin typeface="Arial" panose="020B0604020202020204" pitchFamily="34" charset="0"/>
                <a:ea typeface="Aptos" panose="020B0004020202020204" pitchFamily="34" charset="0"/>
              </a:rPr>
              <a:t>INDEPENDENT, 2024; Sky News, 2024)</a:t>
            </a:r>
          </a:p>
          <a:p>
            <a:endParaRPr lang="en-GB" sz="1300" kern="0" dirty="0">
              <a:latin typeface="Arial" panose="020B0604020202020204" pitchFamily="34" charset="0"/>
              <a:ea typeface="Aptos" panose="020B0004020202020204" pitchFamily="34" charset="0"/>
            </a:endParaRPr>
          </a:p>
          <a:p>
            <a:pPr marL="0" indent="0">
              <a:buNone/>
            </a:pPr>
            <a:r>
              <a:rPr lang="en-GB" sz="1500" dirty="0">
                <a:effectLst/>
                <a:latin typeface="Arial" panose="020B0604020202020204" pitchFamily="34" charset="0"/>
                <a:ea typeface="Aptos" panose="020B0004020202020204" pitchFamily="34" charset="0"/>
                <a:cs typeface="Aptos" panose="020B0004020202020204" pitchFamily="34" charset="0"/>
              </a:rPr>
              <a:t>(HMICFRS, 2023; Haberfeld &amp; Cerrah, 2012)</a:t>
            </a:r>
            <a:endParaRPr lang="en-GB" sz="1500" kern="0" dirty="0">
              <a:effectLst/>
              <a:latin typeface="Arial" panose="020B0604020202020204" pitchFamily="34" charset="0"/>
              <a:ea typeface="Aptos" panose="020B0004020202020204" pitchFamily="34" charset="0"/>
            </a:endParaRPr>
          </a:p>
          <a:p>
            <a:endParaRPr lang="en-GB" sz="13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
        <p:nvSpPr>
          <p:cNvPr id="18" name="Oval 17">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7383"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447419BC-B424-556C-B456-CFA07068134D}"/>
              </a:ext>
            </a:extLst>
          </p:cNvPr>
          <p:cNvPicPr>
            <a:picLocks noChangeAspect="1"/>
          </p:cNvPicPr>
          <p:nvPr/>
        </p:nvPicPr>
        <p:blipFill rotWithShape="1">
          <a:blip r:embed="rId3"/>
          <a:srcRect t="23333" r="-1" b="6416"/>
          <a:stretch/>
        </p:blipFill>
        <p:spPr>
          <a:xfrm>
            <a:off x="5761975"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20" name="Freeform: Shape 19">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196" y="2550745"/>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057491F2-B463-DD6D-F4DE-908286E767F5}"/>
              </a:ext>
            </a:extLst>
          </p:cNvPr>
          <p:cNvPicPr>
            <a:picLocks noChangeAspect="1"/>
          </p:cNvPicPr>
          <p:nvPr/>
        </p:nvPicPr>
        <p:blipFill rotWithShape="1">
          <a:blip r:embed="rId4"/>
          <a:srcRect t="7222" r="-3" b="22026"/>
          <a:stretch/>
        </p:blipFill>
        <p:spPr>
          <a:xfrm>
            <a:off x="5960880" y="2669214"/>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3" name="Picture 12">
            <a:extLst>
              <a:ext uri="{FF2B5EF4-FFF2-40B4-BE49-F238E27FC236}">
                <a16:creationId xmlns:a16="http://schemas.microsoft.com/office/drawing/2014/main" id="{7FD64CC5-8D0B-2E13-353C-F922527054A9}"/>
              </a:ext>
            </a:extLst>
          </p:cNvPr>
          <p:cNvPicPr>
            <a:picLocks noChangeAspect="1"/>
          </p:cNvPicPr>
          <p:nvPr/>
        </p:nvPicPr>
        <p:blipFill rotWithShape="1">
          <a:blip r:embed="rId5"/>
          <a:srcRect l="9195" r="22236" b="2"/>
          <a:stretch/>
        </p:blipFill>
        <p:spPr>
          <a:xfrm>
            <a:off x="8207094" y="0"/>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24" name="Freeform: Shape 23">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0930"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0640CCAE-325C-4DD0-BB26-38BF690F3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0935"/>
            <a:ext cx="1732108" cy="2175118"/>
          </a:xfrm>
          <a:custGeom>
            <a:avLst/>
            <a:gdLst>
              <a:gd name="connsiteX0" fmla="*/ 644549 w 1732108"/>
              <a:gd name="connsiteY0" fmla="*/ 0 h 2175118"/>
              <a:gd name="connsiteX1" fmla="*/ 1732108 w 1732108"/>
              <a:gd name="connsiteY1" fmla="*/ 1087559 h 2175118"/>
              <a:gd name="connsiteX2" fmla="*/ 644549 w 1732108"/>
              <a:gd name="connsiteY2" fmla="*/ 2175118 h 2175118"/>
              <a:gd name="connsiteX3" fmla="*/ 36485 w 1732108"/>
              <a:gd name="connsiteY3" fmla="*/ 1989380 h 2175118"/>
              <a:gd name="connsiteX4" fmla="*/ 0 w 1732108"/>
              <a:gd name="connsiteY4" fmla="*/ 1959278 h 2175118"/>
              <a:gd name="connsiteX5" fmla="*/ 0 w 1732108"/>
              <a:gd name="connsiteY5" fmla="*/ 215841 h 2175118"/>
              <a:gd name="connsiteX6" fmla="*/ 36485 w 1732108"/>
              <a:gd name="connsiteY6" fmla="*/ 185738 h 2175118"/>
              <a:gd name="connsiteX7" fmla="*/ 644549 w 1732108"/>
              <a:gd name="connsiteY7" fmla="*/ 0 h 2175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2108" h="2175118">
                <a:moveTo>
                  <a:pt x="644549" y="0"/>
                </a:moveTo>
                <a:cubicBezTo>
                  <a:pt x="1245191" y="0"/>
                  <a:pt x="1732108" y="486917"/>
                  <a:pt x="1732108" y="1087559"/>
                </a:cubicBezTo>
                <a:cubicBezTo>
                  <a:pt x="1732108" y="1688201"/>
                  <a:pt x="1245191" y="2175118"/>
                  <a:pt x="644549" y="2175118"/>
                </a:cubicBezTo>
                <a:cubicBezTo>
                  <a:pt x="419308" y="2175118"/>
                  <a:pt x="210060" y="2106646"/>
                  <a:pt x="36485" y="1989380"/>
                </a:cubicBezTo>
                <a:lnTo>
                  <a:pt x="0" y="1959278"/>
                </a:lnTo>
                <a:lnTo>
                  <a:pt x="0" y="215841"/>
                </a:lnTo>
                <a:lnTo>
                  <a:pt x="36485" y="185738"/>
                </a:lnTo>
                <a:cubicBezTo>
                  <a:pt x="210060" y="68473"/>
                  <a:pt x="419308" y="0"/>
                  <a:pt x="644549"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764963DE-8C60-1930-2EE2-5B6710A93EDB}"/>
              </a:ext>
            </a:extLst>
          </p:cNvPr>
          <p:cNvPicPr>
            <a:picLocks noChangeAspect="1"/>
          </p:cNvPicPr>
          <p:nvPr/>
        </p:nvPicPr>
        <p:blipFill rotWithShape="1">
          <a:blip r:embed="rId6"/>
          <a:srcRect t="19250" r="2" b="43610"/>
          <a:stretch/>
        </p:blipFill>
        <p:spPr>
          <a:xfrm>
            <a:off x="1866382"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28" name="Freeform: Shape 27">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3AE821BD-4F30-08F5-CD28-4F990EBD049A}"/>
              </a:ext>
            </a:extLst>
          </p:cNvPr>
          <p:cNvPicPr>
            <a:picLocks noChangeAspect="1"/>
          </p:cNvPicPr>
          <p:nvPr/>
        </p:nvPicPr>
        <p:blipFill rotWithShape="1">
          <a:blip r:embed="rId7"/>
          <a:srcRect l="18244" r="16752" b="-2"/>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pic>
        <p:nvPicPr>
          <p:cNvPr id="7" name="Picture 6">
            <a:extLst>
              <a:ext uri="{FF2B5EF4-FFF2-40B4-BE49-F238E27FC236}">
                <a16:creationId xmlns:a16="http://schemas.microsoft.com/office/drawing/2014/main" id="{966CA1A2-3B49-1C34-D165-ECE351F057C2}"/>
              </a:ext>
            </a:extLst>
          </p:cNvPr>
          <p:cNvPicPr>
            <a:picLocks noChangeAspect="1"/>
          </p:cNvPicPr>
          <p:nvPr/>
        </p:nvPicPr>
        <p:blipFill rotWithShape="1">
          <a:blip r:embed="rId8"/>
          <a:srcRect r="1004" b="6"/>
          <a:stretch/>
        </p:blipFill>
        <p:spPr>
          <a:xfrm>
            <a:off x="20" y="4414950"/>
            <a:ext cx="1568072" cy="1847088"/>
          </a:xfrm>
          <a:custGeom>
            <a:avLst/>
            <a:gdLst/>
            <a:ahLst/>
            <a:cxnLst/>
            <a:rect l="l" t="t" r="r" b="b"/>
            <a:pathLst>
              <a:path w="1568092" h="1847088">
                <a:moveTo>
                  <a:pt x="644548" y="0"/>
                </a:moveTo>
                <a:cubicBezTo>
                  <a:pt x="1154607" y="0"/>
                  <a:pt x="1568092" y="413485"/>
                  <a:pt x="1568092" y="923544"/>
                </a:cubicBezTo>
                <a:cubicBezTo>
                  <a:pt x="1568092" y="1433603"/>
                  <a:pt x="1154607" y="1847088"/>
                  <a:pt x="644548" y="1847088"/>
                </a:cubicBezTo>
                <a:cubicBezTo>
                  <a:pt x="453276" y="1847088"/>
                  <a:pt x="275584" y="1788942"/>
                  <a:pt x="128186" y="1689361"/>
                </a:cubicBezTo>
                <a:lnTo>
                  <a:pt x="0" y="1583598"/>
                </a:lnTo>
                <a:lnTo>
                  <a:pt x="0" y="263490"/>
                </a:lnTo>
                <a:lnTo>
                  <a:pt x="128186" y="157727"/>
                </a:lnTo>
                <a:cubicBezTo>
                  <a:pt x="275584" y="58147"/>
                  <a:pt x="453276" y="0"/>
                  <a:pt x="644548" y="0"/>
                </a:cubicBezTo>
                <a:close/>
              </a:path>
            </a:pathLst>
          </a:custGeom>
        </p:spPr>
      </p:pic>
    </p:spTree>
    <p:extLst>
      <p:ext uri="{BB962C8B-B14F-4D97-AF65-F5344CB8AC3E}">
        <p14:creationId xmlns:p14="http://schemas.microsoft.com/office/powerpoint/2010/main" val="36968472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1000"/>
                                        <p:tgtEl>
                                          <p:spTgt spid="9"/>
                                        </p:tgtEl>
                                      </p:cBhvr>
                                    </p:animEffect>
                                    <p:anim calcmode="lin" valueType="num">
                                      <p:cBhvr>
                                        <p:cTn id="36" dur="1000" fill="hold"/>
                                        <p:tgtEl>
                                          <p:spTgt spid="9"/>
                                        </p:tgtEl>
                                        <p:attrNameLst>
                                          <p:attrName>ppt_x</p:attrName>
                                        </p:attrNameLst>
                                      </p:cBhvr>
                                      <p:tavLst>
                                        <p:tav tm="0">
                                          <p:val>
                                            <p:strVal val="#ppt_x"/>
                                          </p:val>
                                        </p:tav>
                                        <p:tav tm="100000">
                                          <p:val>
                                            <p:strVal val="#ppt_x"/>
                                          </p:val>
                                        </p:tav>
                                      </p:tavLst>
                                    </p:anim>
                                    <p:anim calcmode="lin" valueType="num">
                                      <p:cBhvr>
                                        <p:cTn id="3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1000"/>
                                        <p:tgtEl>
                                          <p:spTgt spid="13"/>
                                        </p:tgtEl>
                                      </p:cBhvr>
                                    </p:animEffect>
                                    <p:anim calcmode="lin" valueType="num">
                                      <p:cBhvr>
                                        <p:cTn id="43" dur="1000" fill="hold"/>
                                        <p:tgtEl>
                                          <p:spTgt spid="13"/>
                                        </p:tgtEl>
                                        <p:attrNameLst>
                                          <p:attrName>ppt_x</p:attrName>
                                        </p:attrNameLst>
                                      </p:cBhvr>
                                      <p:tavLst>
                                        <p:tav tm="0">
                                          <p:val>
                                            <p:strVal val="#ppt_x"/>
                                          </p:val>
                                        </p:tav>
                                        <p:tav tm="100000">
                                          <p:val>
                                            <p:strVal val="#ppt_x"/>
                                          </p:val>
                                        </p:tav>
                                      </p:tavLst>
                                    </p:anim>
                                    <p:anim calcmode="lin" valueType="num">
                                      <p:cBhvr>
                                        <p:cTn id="44"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3" name="Rectangle 92">
            <a:extLst>
              <a:ext uri="{FF2B5EF4-FFF2-40B4-BE49-F238E27FC236}">
                <a16:creationId xmlns:a16="http://schemas.microsoft.com/office/drawing/2014/main" id="{6C45AC87-1D03-4452-BBE4-712E10796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92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5" name="Rectangle 94">
            <a:extLst>
              <a:ext uri="{FF2B5EF4-FFF2-40B4-BE49-F238E27FC236}">
                <a16:creationId xmlns:a16="http://schemas.microsoft.com/office/drawing/2014/main" id="{D3A66E38-056D-4A0A-BF1D-682AB05298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080500" y="6"/>
            <a:ext cx="311149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7" name="Rectangle 96">
            <a:extLst>
              <a:ext uri="{FF2B5EF4-FFF2-40B4-BE49-F238E27FC236}">
                <a16:creationId xmlns:a16="http://schemas.microsoft.com/office/drawing/2014/main" id="{E7D0A197-F7EC-4629-86FB-48D5D3B82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
            <a:ext cx="12192000" cy="2835780"/>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9" name="Rectangle 98">
            <a:extLst>
              <a:ext uri="{FF2B5EF4-FFF2-40B4-BE49-F238E27FC236}">
                <a16:creationId xmlns:a16="http://schemas.microsoft.com/office/drawing/2014/main" id="{47251444-A29D-44A8-9E2E-263F0C215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26042" y="9496"/>
            <a:ext cx="11765956" cy="2826288"/>
          </a:xfrm>
          <a:prstGeom prst="rect">
            <a:avLst/>
          </a:prstGeom>
          <a:gradFill>
            <a:gsLst>
              <a:gs pos="0">
                <a:srgbClr val="000000">
                  <a:alpha val="8000"/>
                </a:srgbClr>
              </a:gs>
              <a:gs pos="76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579532-7D28-D276-D5C1-FA9F7D428C6C}"/>
              </a:ext>
            </a:extLst>
          </p:cNvPr>
          <p:cNvSpPr>
            <a:spLocks noGrp="1"/>
          </p:cNvSpPr>
          <p:nvPr>
            <p:ph type="title"/>
          </p:nvPr>
        </p:nvSpPr>
        <p:spPr>
          <a:xfrm>
            <a:off x="1371600" y="488826"/>
            <a:ext cx="9448801" cy="1047132"/>
          </a:xfrm>
        </p:spPr>
        <p:txBody>
          <a:bodyPr anchor="ctr">
            <a:normAutofit/>
          </a:bodyPr>
          <a:lstStyle/>
          <a:p>
            <a:r>
              <a:rPr lang="en-GB" sz="4000" dirty="0">
                <a:solidFill>
                  <a:srgbClr val="FFFFFF"/>
                </a:solidFill>
              </a:rPr>
              <a:t>NEW PURPOSE AND PRIORITIES</a:t>
            </a:r>
          </a:p>
        </p:txBody>
      </p:sp>
      <p:pic>
        <p:nvPicPr>
          <p:cNvPr id="7" name="Picture 6">
            <a:extLst>
              <a:ext uri="{FF2B5EF4-FFF2-40B4-BE49-F238E27FC236}">
                <a16:creationId xmlns:a16="http://schemas.microsoft.com/office/drawing/2014/main" id="{9206215D-2A86-0977-C680-26609E356CD9}"/>
              </a:ext>
            </a:extLst>
          </p:cNvPr>
          <p:cNvPicPr>
            <a:picLocks noChangeAspect="1"/>
          </p:cNvPicPr>
          <p:nvPr/>
        </p:nvPicPr>
        <p:blipFill rotWithShape="1">
          <a:blip r:embed="rId3"/>
          <a:srcRect l="2637" r="42112" b="-1"/>
          <a:stretch/>
        </p:blipFill>
        <p:spPr>
          <a:xfrm>
            <a:off x="1826653" y="1801891"/>
            <a:ext cx="2593464" cy="2593464"/>
          </a:xfrm>
          <a:custGeom>
            <a:avLst/>
            <a:gdLst/>
            <a:ahLst/>
            <a:cxnLst/>
            <a:rect l="l" t="t" r="r" b="b"/>
            <a:pathLst>
              <a:path w="2593464" h="2593464">
                <a:moveTo>
                  <a:pt x="1296732" y="0"/>
                </a:moveTo>
                <a:cubicBezTo>
                  <a:pt x="2012897" y="0"/>
                  <a:pt x="2593464" y="580567"/>
                  <a:pt x="2593464" y="1296732"/>
                </a:cubicBezTo>
                <a:cubicBezTo>
                  <a:pt x="2593464" y="2012897"/>
                  <a:pt x="2012897" y="2593464"/>
                  <a:pt x="1296732" y="2593464"/>
                </a:cubicBezTo>
                <a:cubicBezTo>
                  <a:pt x="580567" y="2593464"/>
                  <a:pt x="0" y="2012897"/>
                  <a:pt x="0" y="1296732"/>
                </a:cubicBezTo>
                <a:cubicBezTo>
                  <a:pt x="0" y="580567"/>
                  <a:pt x="580567" y="0"/>
                  <a:pt x="1296732" y="0"/>
                </a:cubicBezTo>
                <a:close/>
              </a:path>
            </a:pathLst>
          </a:custGeom>
        </p:spPr>
      </p:pic>
      <p:pic>
        <p:nvPicPr>
          <p:cNvPr id="5" name="Picture 4">
            <a:extLst>
              <a:ext uri="{FF2B5EF4-FFF2-40B4-BE49-F238E27FC236}">
                <a16:creationId xmlns:a16="http://schemas.microsoft.com/office/drawing/2014/main" id="{B0E19982-5786-8545-2D3F-2453679696DB}"/>
              </a:ext>
            </a:extLst>
          </p:cNvPr>
          <p:cNvPicPr>
            <a:picLocks noChangeAspect="1"/>
          </p:cNvPicPr>
          <p:nvPr/>
        </p:nvPicPr>
        <p:blipFill rotWithShape="1">
          <a:blip r:embed="rId4"/>
          <a:srcRect l="11137" r="33861" b="-4"/>
          <a:stretch/>
        </p:blipFill>
        <p:spPr>
          <a:xfrm>
            <a:off x="4813890" y="1801891"/>
            <a:ext cx="2593464" cy="2593464"/>
          </a:xfrm>
          <a:custGeom>
            <a:avLst/>
            <a:gdLst/>
            <a:ahLst/>
            <a:cxnLst/>
            <a:rect l="l" t="t" r="r" b="b"/>
            <a:pathLst>
              <a:path w="2593464" h="2593464">
                <a:moveTo>
                  <a:pt x="1296732" y="0"/>
                </a:moveTo>
                <a:cubicBezTo>
                  <a:pt x="2012897" y="0"/>
                  <a:pt x="2593464" y="580567"/>
                  <a:pt x="2593464" y="1296732"/>
                </a:cubicBezTo>
                <a:cubicBezTo>
                  <a:pt x="2593464" y="2012897"/>
                  <a:pt x="2012897" y="2593464"/>
                  <a:pt x="1296732" y="2593464"/>
                </a:cubicBezTo>
                <a:cubicBezTo>
                  <a:pt x="580567" y="2593464"/>
                  <a:pt x="0" y="2012897"/>
                  <a:pt x="0" y="1296732"/>
                </a:cubicBezTo>
                <a:cubicBezTo>
                  <a:pt x="0" y="580567"/>
                  <a:pt x="580567" y="0"/>
                  <a:pt x="1296732" y="0"/>
                </a:cubicBezTo>
                <a:close/>
              </a:path>
            </a:pathLst>
          </a:custGeom>
        </p:spPr>
      </p:pic>
      <p:pic>
        <p:nvPicPr>
          <p:cNvPr id="9" name="Picture 8">
            <a:extLst>
              <a:ext uri="{FF2B5EF4-FFF2-40B4-BE49-F238E27FC236}">
                <a16:creationId xmlns:a16="http://schemas.microsoft.com/office/drawing/2014/main" id="{70F0D683-181B-D2A0-4CE7-983140E9FFE9}"/>
              </a:ext>
            </a:extLst>
          </p:cNvPr>
          <p:cNvPicPr>
            <a:picLocks noChangeAspect="1"/>
          </p:cNvPicPr>
          <p:nvPr/>
        </p:nvPicPr>
        <p:blipFill rotWithShape="1">
          <a:blip r:embed="rId5"/>
          <a:srcRect l="12026" r="33975" b="2"/>
          <a:stretch/>
        </p:blipFill>
        <p:spPr>
          <a:xfrm>
            <a:off x="7801127" y="1801891"/>
            <a:ext cx="2593464" cy="2593464"/>
          </a:xfrm>
          <a:custGeom>
            <a:avLst/>
            <a:gdLst/>
            <a:ahLst/>
            <a:cxnLst/>
            <a:rect l="l" t="t" r="r" b="b"/>
            <a:pathLst>
              <a:path w="2593464" h="2593464">
                <a:moveTo>
                  <a:pt x="1296732" y="0"/>
                </a:moveTo>
                <a:cubicBezTo>
                  <a:pt x="2012897" y="0"/>
                  <a:pt x="2593464" y="580567"/>
                  <a:pt x="2593464" y="1296732"/>
                </a:cubicBezTo>
                <a:cubicBezTo>
                  <a:pt x="2593464" y="2012897"/>
                  <a:pt x="2012897" y="2593464"/>
                  <a:pt x="1296732" y="2593464"/>
                </a:cubicBezTo>
                <a:cubicBezTo>
                  <a:pt x="580567" y="2593464"/>
                  <a:pt x="0" y="2012897"/>
                  <a:pt x="0" y="1296732"/>
                </a:cubicBezTo>
                <a:cubicBezTo>
                  <a:pt x="0" y="580567"/>
                  <a:pt x="580567" y="0"/>
                  <a:pt x="1296732" y="0"/>
                </a:cubicBezTo>
                <a:close/>
              </a:path>
            </a:pathLst>
          </a:custGeom>
        </p:spPr>
      </p:pic>
      <p:sp>
        <p:nvSpPr>
          <p:cNvPr id="3" name="Content Placeholder 2">
            <a:extLst>
              <a:ext uri="{FF2B5EF4-FFF2-40B4-BE49-F238E27FC236}">
                <a16:creationId xmlns:a16="http://schemas.microsoft.com/office/drawing/2014/main" id="{41C39EA7-D981-B2AC-5163-DD2CE846F551}"/>
              </a:ext>
            </a:extLst>
          </p:cNvPr>
          <p:cNvSpPr>
            <a:spLocks noGrp="1"/>
          </p:cNvSpPr>
          <p:nvPr>
            <p:ph idx="1"/>
          </p:nvPr>
        </p:nvSpPr>
        <p:spPr>
          <a:xfrm>
            <a:off x="1371601" y="4661288"/>
            <a:ext cx="4632117" cy="1919125"/>
          </a:xfrm>
        </p:spPr>
        <p:txBody>
          <a:bodyPr>
            <a:normAutofit/>
          </a:bodyPr>
          <a:lstStyle/>
          <a:p>
            <a:pPr marL="0" indent="0">
              <a:buNone/>
            </a:pPr>
            <a:r>
              <a:rPr lang="en-GB" sz="1600" b="1" dirty="0">
                <a:latin typeface="Arial" panose="020B0604020202020204" pitchFamily="34" charset="0"/>
                <a:cs typeface="Arial" panose="020B0604020202020204" pitchFamily="34" charset="0"/>
              </a:rPr>
              <a:t>PURPOSE</a:t>
            </a:r>
          </a:p>
          <a:p>
            <a:r>
              <a:rPr lang="en-GB" sz="1600" dirty="0">
                <a:latin typeface="Arial" panose="020B0604020202020204" pitchFamily="34" charset="0"/>
                <a:cs typeface="Arial" panose="020B0604020202020204" pitchFamily="34" charset="0"/>
              </a:rPr>
              <a:t>Pursuing criminals</a:t>
            </a:r>
          </a:p>
          <a:p>
            <a:r>
              <a:rPr lang="en-GB" sz="1600" dirty="0">
                <a:latin typeface="Arial" panose="020B0604020202020204" pitchFamily="34" charset="0"/>
                <a:cs typeface="Arial" panose="020B0604020202020204" pitchFamily="34" charset="0"/>
              </a:rPr>
              <a:t>Prioritising victims</a:t>
            </a:r>
          </a:p>
          <a:p>
            <a:r>
              <a:rPr lang="en-GB" sz="1600" dirty="0">
                <a:latin typeface="Arial" panose="020B0604020202020204" pitchFamily="34" charset="0"/>
                <a:cs typeface="Arial" panose="020B0604020202020204" pitchFamily="34" charset="0"/>
              </a:rPr>
              <a:t>Protecting Vulnerable People</a:t>
            </a:r>
          </a:p>
          <a:p>
            <a:pPr marL="0" indent="0">
              <a:buNone/>
            </a:pPr>
            <a:r>
              <a:rPr lang="en-GB" sz="1200" kern="0" dirty="0">
                <a:effectLst/>
                <a:latin typeface="Arial" panose="020B0604020202020204" pitchFamily="34" charset="0"/>
                <a:ea typeface="Aptos" panose="020B0004020202020204" pitchFamily="34" charset="0"/>
              </a:rPr>
              <a:t>(South Wales Police, 2024)</a:t>
            </a:r>
            <a:endParaRPr lang="en-GB" sz="1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endParaRPr lang="en-GB" sz="5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5BDD4E04-0682-421B-E98D-C099A844F8D6}"/>
              </a:ext>
            </a:extLst>
          </p:cNvPr>
          <p:cNvSpPr txBox="1"/>
          <p:nvPr/>
        </p:nvSpPr>
        <p:spPr>
          <a:xfrm>
            <a:off x="6384471" y="4637314"/>
            <a:ext cx="4833258" cy="1969770"/>
          </a:xfrm>
          <a:prstGeom prst="rect">
            <a:avLst/>
          </a:prstGeom>
          <a:noFill/>
        </p:spPr>
        <p:txBody>
          <a:bodyPr wrap="square" rtlCol="0">
            <a:spAutoFit/>
          </a:bodyPr>
          <a:lstStyle/>
          <a:p>
            <a:pPr marL="0" indent="0">
              <a:buNone/>
            </a:pPr>
            <a:r>
              <a:rPr lang="en-GB" sz="1600" b="1" dirty="0">
                <a:latin typeface="Arial" panose="020B0604020202020204" pitchFamily="34" charset="0"/>
                <a:cs typeface="Arial" panose="020B0604020202020204" pitchFamily="34" charset="0"/>
              </a:rPr>
              <a:t>PRIORITIES</a:t>
            </a: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Neighbourhood Policing </a:t>
            </a:r>
            <a:r>
              <a:rPr lang="en-GB" sz="1600" i="1" dirty="0">
                <a:latin typeface="Arial" panose="020B0604020202020204" pitchFamily="34" charset="0"/>
                <a:cs typeface="Arial" panose="020B0604020202020204" pitchFamily="34" charset="0"/>
              </a:rPr>
              <a:t>(Problem Solving and Partnership Working)</a:t>
            </a: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Vulnerability </a:t>
            </a:r>
            <a:r>
              <a:rPr lang="en-GB" sz="1600" i="1" dirty="0">
                <a:latin typeface="Arial" panose="020B0604020202020204" pitchFamily="34" charset="0"/>
                <a:cs typeface="Arial" panose="020B0604020202020204" pitchFamily="34" charset="0"/>
              </a:rPr>
              <a:t>(Domestic Abuse plan, Volume Crime, Investigation Standards)</a:t>
            </a: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Victim Experience </a:t>
            </a:r>
            <a:r>
              <a:rPr lang="en-GB" sz="1600" i="1" dirty="0">
                <a:latin typeface="Arial" panose="020B0604020202020204" pitchFamily="34" charset="0"/>
                <a:cs typeface="Arial" panose="020B0604020202020204" pitchFamily="34" charset="0"/>
              </a:rPr>
              <a:t>(Contact, Response, Action Taken, Follow Up and Service)</a:t>
            </a:r>
          </a:p>
        </p:txBody>
      </p:sp>
    </p:spTree>
    <p:extLst>
      <p:ext uri="{BB962C8B-B14F-4D97-AF65-F5344CB8AC3E}">
        <p14:creationId xmlns:p14="http://schemas.microsoft.com/office/powerpoint/2010/main" val="9702527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Rectangle 81">
            <a:extLst>
              <a:ext uri="{FF2B5EF4-FFF2-40B4-BE49-F238E27FC236}">
                <a16:creationId xmlns:a16="http://schemas.microsoft.com/office/drawing/2014/main" id="{77F1AF47-AE98-4034-BD91-1976FA4D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Rectangle 83">
            <a:extLst>
              <a:ext uri="{FF2B5EF4-FFF2-40B4-BE49-F238E27FC236}">
                <a16:creationId xmlns:a16="http://schemas.microsoft.com/office/drawing/2014/main" id="{8EC0EE2B-2029-48DD-893D-F528E651B0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Freeform: Shape 85">
            <a:extLst>
              <a:ext uri="{FF2B5EF4-FFF2-40B4-BE49-F238E27FC236}">
                <a16:creationId xmlns:a16="http://schemas.microsoft.com/office/drawing/2014/main" id="{45AE1D08-1ED1-4F59-B42F-4D8EA33DC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Rectangle 87">
            <a:extLst>
              <a:ext uri="{FF2B5EF4-FFF2-40B4-BE49-F238E27FC236}">
                <a16:creationId xmlns:a16="http://schemas.microsoft.com/office/drawing/2014/main" id="{9A79B912-88EA-4640-BDEB-51B3B11A0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DABF8F-325F-AF8A-B812-1C268728CED0}"/>
              </a:ext>
            </a:extLst>
          </p:cNvPr>
          <p:cNvSpPr>
            <a:spLocks noGrp="1"/>
          </p:cNvSpPr>
          <p:nvPr>
            <p:ph type="title"/>
          </p:nvPr>
        </p:nvSpPr>
        <p:spPr>
          <a:xfrm>
            <a:off x="662180" y="2862471"/>
            <a:ext cx="3041803" cy="2907802"/>
          </a:xfrm>
        </p:spPr>
        <p:txBody>
          <a:bodyPr vert="horz" lIns="91440" tIns="45720" rIns="91440" bIns="45720" rtlCol="0" anchor="t">
            <a:normAutofit/>
          </a:bodyPr>
          <a:lstStyle/>
          <a:p>
            <a:r>
              <a:rPr lang="en-US" sz="4000" dirty="0">
                <a:solidFill>
                  <a:srgbClr val="FFFFFF"/>
                </a:solidFill>
              </a:rPr>
              <a:t>POLITICAL LANDSCAPE</a:t>
            </a:r>
          </a:p>
        </p:txBody>
      </p:sp>
      <p:pic>
        <p:nvPicPr>
          <p:cNvPr id="26" name="Picture 25">
            <a:extLst>
              <a:ext uri="{FF2B5EF4-FFF2-40B4-BE49-F238E27FC236}">
                <a16:creationId xmlns:a16="http://schemas.microsoft.com/office/drawing/2014/main" id="{EC8A14B5-9C55-1F8D-CD66-A240BD035E41}"/>
              </a:ext>
            </a:extLst>
          </p:cNvPr>
          <p:cNvPicPr>
            <a:picLocks noChangeAspect="1"/>
          </p:cNvPicPr>
          <p:nvPr/>
        </p:nvPicPr>
        <p:blipFill>
          <a:blip r:embed="rId3"/>
          <a:stretch>
            <a:fillRect/>
          </a:stretch>
        </p:blipFill>
        <p:spPr>
          <a:xfrm>
            <a:off x="8142242" y="507856"/>
            <a:ext cx="3387578" cy="2375353"/>
          </a:xfrm>
          <a:prstGeom prst="rect">
            <a:avLst/>
          </a:prstGeom>
        </p:spPr>
      </p:pic>
      <p:pic>
        <p:nvPicPr>
          <p:cNvPr id="24" name="Picture 23">
            <a:extLst>
              <a:ext uri="{FF2B5EF4-FFF2-40B4-BE49-F238E27FC236}">
                <a16:creationId xmlns:a16="http://schemas.microsoft.com/office/drawing/2014/main" id="{0982A267-6CF7-F387-C087-265147D5C7AC}"/>
              </a:ext>
            </a:extLst>
          </p:cNvPr>
          <p:cNvPicPr>
            <a:picLocks noChangeAspect="1"/>
          </p:cNvPicPr>
          <p:nvPr/>
        </p:nvPicPr>
        <p:blipFill>
          <a:blip r:embed="rId4"/>
          <a:stretch>
            <a:fillRect/>
          </a:stretch>
        </p:blipFill>
        <p:spPr>
          <a:xfrm>
            <a:off x="4230456" y="541535"/>
            <a:ext cx="3419533" cy="2375353"/>
          </a:xfrm>
          <a:prstGeom prst="rect">
            <a:avLst/>
          </a:prstGeom>
        </p:spPr>
      </p:pic>
      <p:pic>
        <p:nvPicPr>
          <p:cNvPr id="10" name="Content Placeholder 9">
            <a:extLst>
              <a:ext uri="{FF2B5EF4-FFF2-40B4-BE49-F238E27FC236}">
                <a16:creationId xmlns:a16="http://schemas.microsoft.com/office/drawing/2014/main" id="{876FBEB4-6271-B96D-AA07-C87174BB5451}"/>
              </a:ext>
            </a:extLst>
          </p:cNvPr>
          <p:cNvPicPr>
            <a:picLocks noChangeAspect="1"/>
          </p:cNvPicPr>
          <p:nvPr/>
        </p:nvPicPr>
        <p:blipFill>
          <a:blip r:embed="rId5"/>
          <a:stretch>
            <a:fillRect/>
          </a:stretch>
        </p:blipFill>
        <p:spPr>
          <a:xfrm>
            <a:off x="4971948" y="3245645"/>
            <a:ext cx="6038468" cy="2887465"/>
          </a:xfrm>
          <a:prstGeom prst="rect">
            <a:avLst/>
          </a:prstGeom>
        </p:spPr>
      </p:pic>
    </p:spTree>
    <p:extLst>
      <p:ext uri="{BB962C8B-B14F-4D97-AF65-F5344CB8AC3E}">
        <p14:creationId xmlns:p14="http://schemas.microsoft.com/office/powerpoint/2010/main" val="722679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A9616B-6849-C89C-8512-1B59B150B433}"/>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POLITICAL RELATIONSHIPS AND ENGAGEMENT</a:t>
            </a:r>
          </a:p>
        </p:txBody>
      </p:sp>
      <p:graphicFrame>
        <p:nvGraphicFramePr>
          <p:cNvPr id="5" name="Content Placeholder 2">
            <a:extLst>
              <a:ext uri="{FF2B5EF4-FFF2-40B4-BE49-F238E27FC236}">
                <a16:creationId xmlns:a16="http://schemas.microsoft.com/office/drawing/2014/main" id="{8C659DE4-A92A-0F17-80D7-066D7C5C2A8D}"/>
              </a:ext>
            </a:extLst>
          </p:cNvPr>
          <p:cNvGraphicFramePr>
            <a:graphicFrameLocks noGrp="1"/>
          </p:cNvGraphicFramePr>
          <p:nvPr>
            <p:ph idx="1"/>
            <p:extLst>
              <p:ext uri="{D42A27DB-BD31-4B8C-83A1-F6EECF244321}">
                <p14:modId xmlns:p14="http://schemas.microsoft.com/office/powerpoint/2010/main" val="3662418415"/>
              </p:ext>
            </p:extLst>
          </p:nvPr>
        </p:nvGraphicFramePr>
        <p:xfrm>
          <a:off x="499677" y="2038463"/>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group of people holding hands together&#10;&#10;Description automatically generated">
            <a:extLst>
              <a:ext uri="{FF2B5EF4-FFF2-40B4-BE49-F238E27FC236}">
                <a16:creationId xmlns:a16="http://schemas.microsoft.com/office/drawing/2014/main" id="{4831912B-D612-DA54-99C7-2F6EDF777DF8}"/>
              </a:ext>
            </a:extLst>
          </p:cNvPr>
          <p:cNvPicPr>
            <a:picLocks noChangeAspect="1"/>
          </p:cNvPicPr>
          <p:nvPr/>
        </p:nvPicPr>
        <p:blipFill>
          <a:blip r:embed="rId8"/>
          <a:stretch>
            <a:fillRect/>
          </a:stretch>
        </p:blipFill>
        <p:spPr>
          <a:xfrm>
            <a:off x="4658774" y="4761592"/>
            <a:ext cx="2419960" cy="1461657"/>
          </a:xfrm>
          <a:prstGeom prst="rect">
            <a:avLst/>
          </a:prstGeom>
        </p:spPr>
      </p:pic>
      <p:pic>
        <p:nvPicPr>
          <p:cNvPr id="7" name="Picture 6">
            <a:extLst>
              <a:ext uri="{FF2B5EF4-FFF2-40B4-BE49-F238E27FC236}">
                <a16:creationId xmlns:a16="http://schemas.microsoft.com/office/drawing/2014/main" id="{B2B827DC-3062-CA23-1590-573D8A9AC58C}"/>
              </a:ext>
            </a:extLst>
          </p:cNvPr>
          <p:cNvPicPr>
            <a:picLocks noChangeAspect="1"/>
          </p:cNvPicPr>
          <p:nvPr/>
        </p:nvPicPr>
        <p:blipFill>
          <a:blip r:embed="rId9"/>
          <a:stretch>
            <a:fillRect/>
          </a:stretch>
        </p:blipFill>
        <p:spPr>
          <a:xfrm>
            <a:off x="764494" y="4722091"/>
            <a:ext cx="2381582" cy="1461657"/>
          </a:xfrm>
          <a:prstGeom prst="rect">
            <a:avLst/>
          </a:prstGeom>
        </p:spPr>
      </p:pic>
      <p:pic>
        <p:nvPicPr>
          <p:cNvPr id="9" name="Picture 8">
            <a:extLst>
              <a:ext uri="{FF2B5EF4-FFF2-40B4-BE49-F238E27FC236}">
                <a16:creationId xmlns:a16="http://schemas.microsoft.com/office/drawing/2014/main" id="{3CFDE911-CFAD-A610-44CF-62CAA0910DCA}"/>
              </a:ext>
            </a:extLst>
          </p:cNvPr>
          <p:cNvPicPr>
            <a:picLocks noChangeAspect="1"/>
          </p:cNvPicPr>
          <p:nvPr/>
        </p:nvPicPr>
        <p:blipFill>
          <a:blip r:embed="rId10"/>
          <a:stretch>
            <a:fillRect/>
          </a:stretch>
        </p:blipFill>
        <p:spPr>
          <a:xfrm>
            <a:off x="8720093" y="4751337"/>
            <a:ext cx="2381582" cy="1543265"/>
          </a:xfrm>
          <a:prstGeom prst="rect">
            <a:avLst/>
          </a:prstGeom>
        </p:spPr>
      </p:pic>
    </p:spTree>
    <p:extLst>
      <p:ext uri="{BB962C8B-B14F-4D97-AF65-F5344CB8AC3E}">
        <p14:creationId xmlns:p14="http://schemas.microsoft.com/office/powerpoint/2010/main" val="1731675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60C034-E4B8-C68D-AAEF-125FCDE9F99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SUMMARY</a:t>
            </a:r>
          </a:p>
        </p:txBody>
      </p:sp>
      <p:pic>
        <p:nvPicPr>
          <p:cNvPr id="5" name="Content Placeholder 4">
            <a:extLst>
              <a:ext uri="{FF2B5EF4-FFF2-40B4-BE49-F238E27FC236}">
                <a16:creationId xmlns:a16="http://schemas.microsoft.com/office/drawing/2014/main" id="{F2492215-B024-09A0-858C-F97E30368A7B}"/>
              </a:ext>
            </a:extLst>
          </p:cNvPr>
          <p:cNvPicPr>
            <a:picLocks noChangeAspect="1"/>
          </p:cNvPicPr>
          <p:nvPr/>
        </p:nvPicPr>
        <p:blipFill>
          <a:blip r:embed="rId3"/>
          <a:stretch>
            <a:fillRect/>
          </a:stretch>
        </p:blipFill>
        <p:spPr>
          <a:xfrm>
            <a:off x="270886" y="1727155"/>
            <a:ext cx="2910890" cy="1910032"/>
          </a:xfrm>
          <a:prstGeom prst="rect">
            <a:avLst/>
          </a:prstGeom>
        </p:spPr>
      </p:pic>
      <p:pic>
        <p:nvPicPr>
          <p:cNvPr id="6" name="Picture 5">
            <a:extLst>
              <a:ext uri="{FF2B5EF4-FFF2-40B4-BE49-F238E27FC236}">
                <a16:creationId xmlns:a16="http://schemas.microsoft.com/office/drawing/2014/main" id="{FFDC4C00-CA8B-1966-3415-244E876E2304}"/>
              </a:ext>
            </a:extLst>
          </p:cNvPr>
          <p:cNvPicPr>
            <a:picLocks noChangeAspect="1"/>
          </p:cNvPicPr>
          <p:nvPr/>
        </p:nvPicPr>
        <p:blipFill>
          <a:blip r:embed="rId4"/>
          <a:stretch>
            <a:fillRect/>
          </a:stretch>
        </p:blipFill>
        <p:spPr>
          <a:xfrm>
            <a:off x="3998593" y="3047445"/>
            <a:ext cx="2831182" cy="2190754"/>
          </a:xfrm>
          <a:prstGeom prst="rect">
            <a:avLst/>
          </a:prstGeom>
        </p:spPr>
      </p:pic>
      <p:sp>
        <p:nvSpPr>
          <p:cNvPr id="8" name="TextBox 7">
            <a:extLst>
              <a:ext uri="{FF2B5EF4-FFF2-40B4-BE49-F238E27FC236}">
                <a16:creationId xmlns:a16="http://schemas.microsoft.com/office/drawing/2014/main" id="{D6D4B4B7-1480-B05B-2E39-FC8AAC6B2A28}"/>
              </a:ext>
            </a:extLst>
          </p:cNvPr>
          <p:cNvSpPr txBox="1"/>
          <p:nvPr/>
        </p:nvSpPr>
        <p:spPr>
          <a:xfrm>
            <a:off x="419811" y="3788879"/>
            <a:ext cx="3218927" cy="707886"/>
          </a:xfrm>
          <a:prstGeom prst="rect">
            <a:avLst/>
          </a:prstGeom>
          <a:noFill/>
        </p:spPr>
        <p:txBody>
          <a:bodyPr wrap="square">
            <a:spAutoFit/>
          </a:bodyPr>
          <a:lstStyle/>
          <a:p>
            <a:pPr defTabSz="1014984">
              <a:spcAft>
                <a:spcPts val="600"/>
              </a:spcAft>
            </a:pPr>
            <a:r>
              <a:rPr lang="en-GB" sz="1400" kern="1200" dirty="0">
                <a:solidFill>
                  <a:schemeClr val="tx1"/>
                </a:solidFill>
                <a:latin typeface="Arial" panose="020B0604020202020204" pitchFamily="34" charset="0"/>
                <a:ea typeface="+mn-ea"/>
                <a:cs typeface="Arial" panose="020B0604020202020204" pitchFamily="34" charset="0"/>
              </a:rPr>
              <a:t>South Wales Police PCC - Emma Wools </a:t>
            </a:r>
            <a:r>
              <a:rPr lang="en-GB" sz="1200" kern="1200" dirty="0">
                <a:solidFill>
                  <a:schemeClr val="tx1"/>
                </a:solidFill>
                <a:latin typeface="Arial" panose="020B0604020202020204" pitchFamily="34" charset="0"/>
                <a:ea typeface="+mn-ea"/>
                <a:cs typeface="Arial" panose="020B0604020202020204" pitchFamily="34" charset="0"/>
              </a:rPr>
              <a:t>(Police and Crime Commissioner, 2024) </a:t>
            </a:r>
            <a:endParaRPr lang="en-GB" sz="12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0B31714C-EEFE-B1CA-8074-8E32D0DAC6D9}"/>
              </a:ext>
            </a:extLst>
          </p:cNvPr>
          <p:cNvSpPr txBox="1"/>
          <p:nvPr/>
        </p:nvSpPr>
        <p:spPr>
          <a:xfrm>
            <a:off x="3874822" y="1989756"/>
            <a:ext cx="3290211" cy="923330"/>
          </a:xfrm>
          <a:prstGeom prst="rect">
            <a:avLst/>
          </a:prstGeom>
          <a:noFill/>
        </p:spPr>
        <p:txBody>
          <a:bodyPr wrap="square">
            <a:spAutoFit/>
          </a:bodyPr>
          <a:lstStyle/>
          <a:p>
            <a:pPr defTabSz="1014984">
              <a:spcAft>
                <a:spcPts val="600"/>
              </a:spcAft>
            </a:pPr>
            <a:r>
              <a:rPr lang="en-GB" sz="1400" kern="1200" dirty="0">
                <a:solidFill>
                  <a:schemeClr val="tx1"/>
                </a:solidFill>
                <a:highlight>
                  <a:srgbClr val="FFFFFF"/>
                </a:highlight>
                <a:latin typeface="Arial" panose="020B0604020202020204" pitchFamily="34" charset="0"/>
                <a:ea typeface="+mn-ea"/>
                <a:cs typeface="Arial" panose="020B0604020202020204" pitchFamily="34" charset="0"/>
              </a:rPr>
              <a:t>Prime Minister Sir Keir Starmer meeting Welsh First Minister Vaughan Gething in Cardiff Bay </a:t>
            </a:r>
            <a:r>
              <a:rPr lang="en-GB" sz="1200" kern="1200" dirty="0">
                <a:solidFill>
                  <a:schemeClr val="tx1"/>
                </a:solidFill>
                <a:latin typeface="Arial" panose="020B0604020202020204" pitchFamily="34" charset="0"/>
                <a:ea typeface="+mn-ea"/>
                <a:cs typeface="Arial" panose="020B0604020202020204" pitchFamily="34" charset="0"/>
              </a:rPr>
              <a:t>(Independent, 2024)</a:t>
            </a:r>
            <a:endParaRPr lang="en-GB" sz="12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8BBB55A-5414-1E01-15D2-9F42BF1BBB7F}"/>
              </a:ext>
            </a:extLst>
          </p:cNvPr>
          <p:cNvPicPr>
            <a:picLocks noChangeAspect="1"/>
          </p:cNvPicPr>
          <p:nvPr/>
        </p:nvPicPr>
        <p:blipFill>
          <a:blip r:embed="rId5"/>
          <a:stretch>
            <a:fillRect/>
          </a:stretch>
        </p:blipFill>
        <p:spPr>
          <a:xfrm>
            <a:off x="7629013" y="1851814"/>
            <a:ext cx="4356058" cy="888830"/>
          </a:xfrm>
          <a:prstGeom prst="rect">
            <a:avLst/>
          </a:prstGeom>
        </p:spPr>
      </p:pic>
      <p:sp>
        <p:nvSpPr>
          <p:cNvPr id="9" name="TextBox 8">
            <a:extLst>
              <a:ext uri="{FF2B5EF4-FFF2-40B4-BE49-F238E27FC236}">
                <a16:creationId xmlns:a16="http://schemas.microsoft.com/office/drawing/2014/main" id="{CA6C481F-5962-86B1-9743-58BAEA48B381}"/>
              </a:ext>
            </a:extLst>
          </p:cNvPr>
          <p:cNvSpPr txBox="1"/>
          <p:nvPr/>
        </p:nvSpPr>
        <p:spPr>
          <a:xfrm>
            <a:off x="7646592" y="2715157"/>
            <a:ext cx="6096000" cy="276999"/>
          </a:xfrm>
          <a:prstGeom prst="rect">
            <a:avLst/>
          </a:prstGeom>
          <a:noFill/>
        </p:spPr>
        <p:txBody>
          <a:bodyPr wrap="square">
            <a:spAutoFit/>
          </a:bodyPr>
          <a:lstStyle/>
          <a:p>
            <a:r>
              <a:rPr lang="en-GB" sz="1200" kern="0" dirty="0">
                <a:effectLst/>
                <a:latin typeface="Arial" panose="020B0604020202020204" pitchFamily="34" charset="0"/>
                <a:ea typeface="Times New Roman" panose="02020603050405020304" pitchFamily="18" charset="0"/>
              </a:rPr>
              <a:t>(The Telegraph, 2024). </a:t>
            </a:r>
            <a:endParaRPr lang="en-GB" sz="1200" dirty="0"/>
          </a:p>
        </p:txBody>
      </p:sp>
      <p:pic>
        <p:nvPicPr>
          <p:cNvPr id="12" name="Picture 11">
            <a:extLst>
              <a:ext uri="{FF2B5EF4-FFF2-40B4-BE49-F238E27FC236}">
                <a16:creationId xmlns:a16="http://schemas.microsoft.com/office/drawing/2014/main" id="{921241D4-9CC7-B63F-6EB9-68C550A8FCF2}"/>
              </a:ext>
            </a:extLst>
          </p:cNvPr>
          <p:cNvPicPr>
            <a:picLocks noChangeAspect="1"/>
          </p:cNvPicPr>
          <p:nvPr/>
        </p:nvPicPr>
        <p:blipFill>
          <a:blip r:embed="rId6"/>
          <a:stretch>
            <a:fillRect/>
          </a:stretch>
        </p:blipFill>
        <p:spPr>
          <a:xfrm>
            <a:off x="6096000" y="4348429"/>
            <a:ext cx="2763403" cy="1986594"/>
          </a:xfrm>
          <a:prstGeom prst="rect">
            <a:avLst/>
          </a:prstGeom>
        </p:spPr>
      </p:pic>
      <p:sp>
        <p:nvSpPr>
          <p:cNvPr id="13" name="TextBox 12">
            <a:extLst>
              <a:ext uri="{FF2B5EF4-FFF2-40B4-BE49-F238E27FC236}">
                <a16:creationId xmlns:a16="http://schemas.microsoft.com/office/drawing/2014/main" id="{8484A222-40A5-1001-0765-FA637B35F1E4}"/>
              </a:ext>
            </a:extLst>
          </p:cNvPr>
          <p:cNvSpPr txBox="1"/>
          <p:nvPr/>
        </p:nvSpPr>
        <p:spPr>
          <a:xfrm>
            <a:off x="2884997" y="6441686"/>
            <a:ext cx="5974406" cy="369332"/>
          </a:xfrm>
          <a:prstGeom prst="rect">
            <a:avLst/>
          </a:prstGeom>
          <a:noFill/>
        </p:spPr>
        <p:txBody>
          <a:bodyPr wrap="square" rtlCol="0">
            <a:spAutoFit/>
          </a:bodyPr>
          <a:lstStyle/>
          <a:p>
            <a:r>
              <a:rPr lang="en-GB" dirty="0"/>
              <a:t>(</a:t>
            </a:r>
            <a:r>
              <a:rPr lang="en-GB" sz="1200" dirty="0">
                <a:latin typeface="Arial" panose="020B0604020202020204" pitchFamily="34" charset="0"/>
                <a:cs typeface="Arial" panose="020B0604020202020204" pitchFamily="34" charset="0"/>
              </a:rPr>
              <a:t>NPCC &amp; APCC, 2016; NPCC &amp; APCC, 2024)</a:t>
            </a:r>
          </a:p>
        </p:txBody>
      </p:sp>
      <p:pic>
        <p:nvPicPr>
          <p:cNvPr id="15" name="Picture 14">
            <a:extLst>
              <a:ext uri="{FF2B5EF4-FFF2-40B4-BE49-F238E27FC236}">
                <a16:creationId xmlns:a16="http://schemas.microsoft.com/office/drawing/2014/main" id="{1C6E8125-945C-49EA-9A43-CCFB9B5F2332}"/>
              </a:ext>
            </a:extLst>
          </p:cNvPr>
          <p:cNvPicPr>
            <a:picLocks noChangeAspect="1"/>
          </p:cNvPicPr>
          <p:nvPr/>
        </p:nvPicPr>
        <p:blipFill>
          <a:blip r:embed="rId7"/>
          <a:stretch>
            <a:fillRect/>
          </a:stretch>
        </p:blipFill>
        <p:spPr>
          <a:xfrm>
            <a:off x="1211947" y="4433121"/>
            <a:ext cx="1683810" cy="2354064"/>
          </a:xfrm>
          <a:prstGeom prst="rect">
            <a:avLst/>
          </a:prstGeom>
        </p:spPr>
      </p:pic>
      <p:sp>
        <p:nvSpPr>
          <p:cNvPr id="16" name="TextBox 15">
            <a:extLst>
              <a:ext uri="{FF2B5EF4-FFF2-40B4-BE49-F238E27FC236}">
                <a16:creationId xmlns:a16="http://schemas.microsoft.com/office/drawing/2014/main" id="{5C9EB413-C26C-38E1-AC36-7EB9334B812A}"/>
              </a:ext>
            </a:extLst>
          </p:cNvPr>
          <p:cNvSpPr txBox="1"/>
          <p:nvPr/>
        </p:nvSpPr>
        <p:spPr>
          <a:xfrm>
            <a:off x="9274441" y="4715359"/>
            <a:ext cx="2338638" cy="276999"/>
          </a:xfrm>
          <a:prstGeom prst="rect">
            <a:avLst/>
          </a:prstGeom>
          <a:noFill/>
        </p:spPr>
        <p:txBody>
          <a:bodyPr wrap="square" rtlCol="0">
            <a:spAutoFit/>
          </a:bodyPr>
          <a:lstStyle/>
          <a:p>
            <a:r>
              <a:rPr lang="en-GB" sz="1200" kern="0" dirty="0">
                <a:effectLst/>
                <a:latin typeface="Arial" panose="020B0604020202020204" pitchFamily="34" charset="0"/>
                <a:ea typeface="Times New Roman" panose="02020603050405020304" pitchFamily="18" charset="0"/>
              </a:rPr>
              <a:t>(GOV.UK, 2024, p. 57)</a:t>
            </a:r>
            <a:endParaRPr lang="en-GB" sz="1200" dirty="0"/>
          </a:p>
        </p:txBody>
      </p:sp>
      <p:pic>
        <p:nvPicPr>
          <p:cNvPr id="18" name="Picture 17">
            <a:extLst>
              <a:ext uri="{FF2B5EF4-FFF2-40B4-BE49-F238E27FC236}">
                <a16:creationId xmlns:a16="http://schemas.microsoft.com/office/drawing/2014/main" id="{F6FD60FE-991E-10E8-12AB-42801EA09981}"/>
              </a:ext>
            </a:extLst>
          </p:cNvPr>
          <p:cNvPicPr>
            <a:picLocks noChangeAspect="1"/>
          </p:cNvPicPr>
          <p:nvPr/>
        </p:nvPicPr>
        <p:blipFill>
          <a:blip r:embed="rId8"/>
          <a:stretch>
            <a:fillRect/>
          </a:stretch>
        </p:blipFill>
        <p:spPr>
          <a:xfrm>
            <a:off x="9274441" y="3078523"/>
            <a:ext cx="2643220" cy="1550469"/>
          </a:xfrm>
          <a:prstGeom prst="rect">
            <a:avLst/>
          </a:prstGeom>
        </p:spPr>
      </p:pic>
    </p:spTree>
    <p:extLst>
      <p:ext uri="{BB962C8B-B14F-4D97-AF65-F5344CB8AC3E}">
        <p14:creationId xmlns:p14="http://schemas.microsoft.com/office/powerpoint/2010/main" val="4184755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3E4AB6-1F96-1590-EA87-094BE20D042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REFERENCES</a:t>
            </a:r>
          </a:p>
        </p:txBody>
      </p:sp>
      <p:sp>
        <p:nvSpPr>
          <p:cNvPr id="3" name="Content Placeholder 2">
            <a:extLst>
              <a:ext uri="{FF2B5EF4-FFF2-40B4-BE49-F238E27FC236}">
                <a16:creationId xmlns:a16="http://schemas.microsoft.com/office/drawing/2014/main" id="{09FDC4A0-C37E-9348-23FC-387728DE3BDD}"/>
              </a:ext>
            </a:extLst>
          </p:cNvPr>
          <p:cNvSpPr>
            <a:spLocks noGrp="1"/>
          </p:cNvSpPr>
          <p:nvPr>
            <p:ph idx="1"/>
          </p:nvPr>
        </p:nvSpPr>
        <p:spPr>
          <a:xfrm>
            <a:off x="589546" y="2017486"/>
            <a:ext cx="10780295" cy="4545976"/>
          </a:xfrm>
        </p:spPr>
        <p:txBody>
          <a:bodyPr anchor="ctr">
            <a:normAutofit fontScale="92500" lnSpcReduction="10000"/>
          </a:bodyPr>
          <a:lstStyle/>
          <a:p>
            <a:r>
              <a:rPr lang="en-GB" sz="1800" dirty="0">
                <a:effectLst/>
                <a:latin typeface="Aptos" panose="020B0004020202020204" pitchFamily="34" charset="0"/>
                <a:ea typeface="Aptos" panose="020B0004020202020204" pitchFamily="34" charset="0"/>
                <a:cs typeface="Aptos" panose="020B0004020202020204" pitchFamily="34" charset="0"/>
              </a:rPr>
              <a:t>Barber, M., 2022. </a:t>
            </a:r>
            <a:r>
              <a:rPr lang="en-GB" sz="1800" i="1" dirty="0">
                <a:effectLst/>
                <a:latin typeface="Aptos" panose="020B0004020202020204" pitchFamily="34" charset="0"/>
                <a:ea typeface="Aptos" panose="020B0004020202020204" pitchFamily="34" charset="0"/>
                <a:cs typeface="Aptos" panose="020B0004020202020204" pitchFamily="34" charset="0"/>
              </a:rPr>
              <a:t>A NEW MODE OF PROTECTION; Redesigning policing and public safety for the 21st century, </a:t>
            </a:r>
            <a:r>
              <a:rPr lang="en-GB" sz="1800" dirty="0">
                <a:effectLst/>
                <a:latin typeface="Aptos" panose="020B0004020202020204" pitchFamily="34" charset="0"/>
                <a:ea typeface="Aptos" panose="020B0004020202020204" pitchFamily="34" charset="0"/>
                <a:cs typeface="Aptos" panose="020B0004020202020204" pitchFamily="34" charset="0"/>
              </a:rPr>
              <a:t>London: The Police Foundation, The UK policing think tank.</a:t>
            </a:r>
          </a:p>
          <a:p>
            <a:r>
              <a:rPr lang="en-GB" sz="1800" dirty="0">
                <a:effectLst/>
                <a:latin typeface="Aptos" panose="020B0004020202020204" pitchFamily="34" charset="0"/>
                <a:ea typeface="Aptos" panose="020B0004020202020204" pitchFamily="34" charset="0"/>
                <a:cs typeface="Aptos" panose="020B0004020202020204" pitchFamily="34" charset="0"/>
              </a:rPr>
              <a:t>BBC NEWS, 2023. </a:t>
            </a:r>
            <a:r>
              <a:rPr lang="en-GB" sz="1800" i="1" dirty="0">
                <a:effectLst/>
                <a:latin typeface="Aptos" panose="020B0004020202020204" pitchFamily="34" charset="0"/>
                <a:ea typeface="Aptos" panose="020B0004020202020204" pitchFamily="34" charset="0"/>
                <a:cs typeface="Aptos" panose="020B0004020202020204" pitchFamily="34" charset="0"/>
              </a:rPr>
              <a:t>Sunak vows to stop 20mph zones and review LTNs.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https://www.bbc.co.uk/news/uk-politics-66965714#:~:text=He%20conceded%20that%2020mph%20zones,to%2020mph%20for%20restricted%20roads</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14th July 2024].</a:t>
            </a:r>
          </a:p>
          <a:p>
            <a:r>
              <a:rPr lang="en-GB" sz="1800" dirty="0">
                <a:effectLst/>
                <a:latin typeface="Aptos" panose="020B0004020202020204" pitchFamily="34" charset="0"/>
                <a:ea typeface="Aptos" panose="020B0004020202020204" pitchFamily="34" charset="0"/>
                <a:cs typeface="Aptos" panose="020B0004020202020204" pitchFamily="34" charset="0"/>
              </a:rPr>
              <a:t>College of Policing, 2020. </a:t>
            </a:r>
            <a:r>
              <a:rPr lang="en-GB" sz="1800" i="1" dirty="0">
                <a:effectLst/>
                <a:latin typeface="Aptos" panose="020B0004020202020204" pitchFamily="34" charset="0"/>
                <a:ea typeface="Aptos" panose="020B0004020202020204" pitchFamily="34" charset="0"/>
                <a:cs typeface="Aptos" panose="020B0004020202020204" pitchFamily="34" charset="0"/>
              </a:rPr>
              <a:t>Preparing policing for future challenges and demands.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https://assets.production.copweb.aws.college.police.uk/s3fs-public/2020-08/Future-Operating-Environment-2040-Part3-Challenges.pdf</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20th February 2024].</a:t>
            </a:r>
          </a:p>
          <a:p>
            <a:r>
              <a:rPr lang="en-GB" sz="1800" dirty="0">
                <a:effectLst/>
                <a:latin typeface="Aptos" panose="020B0004020202020204" pitchFamily="34" charset="0"/>
                <a:ea typeface="Aptos" panose="020B0004020202020204" pitchFamily="34" charset="0"/>
                <a:cs typeface="Aptos" panose="020B0004020202020204" pitchFamily="34" charset="0"/>
              </a:rPr>
              <a:t>College of Policing, 2023. </a:t>
            </a:r>
            <a:r>
              <a:rPr lang="en-GB" sz="1800" i="1" dirty="0">
                <a:effectLst/>
                <a:latin typeface="Aptos" panose="020B0004020202020204" pitchFamily="34" charset="0"/>
                <a:ea typeface="Aptos" panose="020B0004020202020204" pitchFamily="34" charset="0"/>
                <a:cs typeface="Aptos" panose="020B0004020202020204" pitchFamily="34" charset="0"/>
              </a:rPr>
              <a:t>Partnerships.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https://www.college.police.uk/guidance/effective-implementation-problem-oriented-policing/partnerships</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14th July 2024].</a:t>
            </a:r>
          </a:p>
          <a:p>
            <a:r>
              <a:rPr lang="en-GB" sz="1800" kern="0" dirty="0">
                <a:effectLst/>
                <a:latin typeface="Aptos" panose="020B0004020202020204" pitchFamily="34" charset="0"/>
                <a:ea typeface="Aptos" panose="020B0004020202020204" pitchFamily="34" charset="0"/>
                <a:cs typeface="Aptos" panose="020B0004020202020204" pitchFamily="34" charset="0"/>
              </a:rPr>
              <a:t>GOV.UK, 2023. </a:t>
            </a:r>
            <a:r>
              <a:rPr lang="en-GB" sz="1800" i="1" kern="0" dirty="0">
                <a:effectLst/>
                <a:latin typeface="Aptos" panose="020B0004020202020204" pitchFamily="34" charset="0"/>
                <a:ea typeface="Aptos" panose="020B0004020202020204" pitchFamily="34" charset="0"/>
                <a:cs typeface="Aptos" panose="020B0004020202020204" pitchFamily="34" charset="0"/>
              </a:rPr>
              <a:t>Police to get funding boost to cut crime and keep public safe. </a:t>
            </a:r>
            <a:r>
              <a:rPr lang="en-GB" sz="1800" kern="0" dirty="0">
                <a:effectLst/>
                <a:latin typeface="Aptos" panose="020B0004020202020204" pitchFamily="34" charset="0"/>
                <a:ea typeface="Aptos" panose="020B0004020202020204" pitchFamily="34" charset="0"/>
                <a:cs typeface="Aptos" panose="020B0004020202020204" pitchFamily="34" charset="0"/>
              </a:rPr>
              <a:t>[Online] </a:t>
            </a:r>
            <a:br>
              <a:rPr lang="en-GB" sz="1800" kern="0" dirty="0">
                <a:effectLst/>
                <a:latin typeface="Aptos" panose="020B0004020202020204" pitchFamily="34" charset="0"/>
                <a:ea typeface="Aptos" panose="020B0004020202020204" pitchFamily="34" charset="0"/>
                <a:cs typeface="Aptos" panose="020B0004020202020204" pitchFamily="34" charset="0"/>
              </a:rPr>
            </a:br>
            <a:r>
              <a:rPr lang="en-GB" sz="1800" kern="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kern="0" dirty="0">
                <a:effectLst/>
                <a:latin typeface="Aptos" panose="020B0004020202020204" pitchFamily="34" charset="0"/>
                <a:ea typeface="Aptos" panose="020B0004020202020204" pitchFamily="34" charset="0"/>
                <a:cs typeface="Aptos" panose="020B0004020202020204" pitchFamily="34" charset="0"/>
              </a:rPr>
              <a:t>https://www.gov.uk/government/news/police-to-get-funding-boost-to-cut-crime-and-keep-public-safe</a:t>
            </a:r>
            <a:br>
              <a:rPr lang="en-GB" sz="1800" kern="0" dirty="0">
                <a:effectLst/>
                <a:latin typeface="Aptos" panose="020B0004020202020204" pitchFamily="34" charset="0"/>
                <a:ea typeface="Aptos" panose="020B0004020202020204" pitchFamily="34" charset="0"/>
                <a:cs typeface="Aptos" panose="020B0004020202020204" pitchFamily="34" charset="0"/>
              </a:rPr>
            </a:br>
            <a:r>
              <a:rPr lang="en-GB" sz="1800" kern="0" dirty="0">
                <a:effectLst/>
                <a:latin typeface="Aptos" panose="020B0004020202020204" pitchFamily="34" charset="0"/>
                <a:ea typeface="Aptos" panose="020B0004020202020204" pitchFamily="34" charset="0"/>
                <a:cs typeface="Aptos" panose="020B0004020202020204" pitchFamily="34" charset="0"/>
              </a:rPr>
              <a:t>[Accessed 14th July 2024</a:t>
            </a:r>
            <a:r>
              <a:rPr lang="en-GB" sz="1800" dirty="0">
                <a:effectLst/>
                <a:latin typeface="Aptos" panose="020B0004020202020204" pitchFamily="34" charset="0"/>
                <a:ea typeface="Aptos" panose="020B0004020202020204" pitchFamily="34" charset="0"/>
                <a:cs typeface="Aptos" panose="020B0004020202020204" pitchFamily="34" charset="0"/>
              </a:rPr>
              <a:t>].</a:t>
            </a:r>
            <a:endParaRPr lang="en-GB" sz="2000" dirty="0"/>
          </a:p>
        </p:txBody>
      </p:sp>
    </p:spTree>
    <p:extLst>
      <p:ext uri="{BB962C8B-B14F-4D97-AF65-F5344CB8AC3E}">
        <p14:creationId xmlns:p14="http://schemas.microsoft.com/office/powerpoint/2010/main" val="792286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3E4AB6-1F96-1590-EA87-094BE20D042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REFERENCES</a:t>
            </a:r>
          </a:p>
        </p:txBody>
      </p:sp>
      <p:sp>
        <p:nvSpPr>
          <p:cNvPr id="3" name="Content Placeholder 2">
            <a:extLst>
              <a:ext uri="{FF2B5EF4-FFF2-40B4-BE49-F238E27FC236}">
                <a16:creationId xmlns:a16="http://schemas.microsoft.com/office/drawing/2014/main" id="{09FDC4A0-C37E-9348-23FC-387728DE3BDD}"/>
              </a:ext>
            </a:extLst>
          </p:cNvPr>
          <p:cNvSpPr>
            <a:spLocks noGrp="1"/>
          </p:cNvSpPr>
          <p:nvPr>
            <p:ph idx="1"/>
          </p:nvPr>
        </p:nvSpPr>
        <p:spPr>
          <a:xfrm>
            <a:off x="252664" y="1622745"/>
            <a:ext cx="11526252" cy="5054781"/>
          </a:xfrm>
        </p:spPr>
        <p:txBody>
          <a:bodyPr anchor="ctr">
            <a:normAutofit fontScale="92500" lnSpcReduction="20000"/>
          </a:bodyPr>
          <a:lstStyle/>
          <a:p>
            <a:r>
              <a:rPr lang="en-GB" sz="1800" dirty="0">
                <a:latin typeface="Aptos" panose="020B0004020202020204" pitchFamily="34" charset="0"/>
                <a:ea typeface="Aptos" panose="020B0004020202020204" pitchFamily="34" charset="0"/>
                <a:cs typeface="Aptos" panose="020B0004020202020204" pitchFamily="34" charset="0"/>
              </a:rPr>
              <a:t>G</a:t>
            </a:r>
            <a:r>
              <a:rPr lang="en-GB" sz="1800" dirty="0">
                <a:effectLst/>
                <a:latin typeface="Aptos" panose="020B0004020202020204" pitchFamily="34" charset="0"/>
                <a:ea typeface="Aptos" panose="020B0004020202020204" pitchFamily="34" charset="0"/>
                <a:cs typeface="Aptos" panose="020B0004020202020204" pitchFamily="34" charset="0"/>
              </a:rPr>
              <a:t>OV.UK, 2023. </a:t>
            </a:r>
            <a:r>
              <a:rPr lang="en-GB" sz="1800" i="1" dirty="0">
                <a:effectLst/>
                <a:latin typeface="Aptos" panose="020B0004020202020204" pitchFamily="34" charset="0"/>
                <a:ea typeface="Aptos" panose="020B0004020202020204" pitchFamily="34" charset="0"/>
                <a:cs typeface="Aptos" panose="020B0004020202020204" pitchFamily="34" charset="0"/>
              </a:rPr>
              <a:t>Strategic Policing Requirement 2023.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https://www.gov.uk/government/publications/strategic-policing-requirement-2023</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13th July 2024].</a:t>
            </a:r>
          </a:p>
          <a:p>
            <a:r>
              <a:rPr lang="en-GB" sz="1800" dirty="0">
                <a:effectLst/>
                <a:latin typeface="Aptos" panose="020B0004020202020204" pitchFamily="34" charset="0"/>
                <a:ea typeface="Aptos" panose="020B0004020202020204" pitchFamily="34" charset="0"/>
                <a:cs typeface="Aptos" panose="020B0004020202020204" pitchFamily="34" charset="0"/>
              </a:rPr>
              <a:t>GOV.UK, 2024. </a:t>
            </a:r>
            <a:r>
              <a:rPr lang="en-GB" sz="1800" i="1" dirty="0">
                <a:effectLst/>
                <a:latin typeface="Aptos" panose="020B0004020202020204" pitchFamily="34" charset="0"/>
                <a:ea typeface="Aptos" panose="020B0004020202020204" pitchFamily="34" charset="0"/>
                <a:cs typeface="Aptos" panose="020B0004020202020204" pitchFamily="34" charset="0"/>
              </a:rPr>
              <a:t>Lord Chancellor sets out immediate action to defuse ticking prison ‘time-bomb’.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https://www.gov.uk/government/news/lord-chancellor-sets-out-immediate-action-to-defuse-ticking-prison-time-bomb</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13th July 2024].</a:t>
            </a:r>
          </a:p>
          <a:p>
            <a:r>
              <a:rPr lang="en-GB" sz="1800" kern="0" dirty="0">
                <a:effectLst/>
                <a:latin typeface="Aptos" panose="020B0004020202020204" pitchFamily="34" charset="0"/>
                <a:ea typeface="Aptos" panose="020B0004020202020204" pitchFamily="34" charset="0"/>
                <a:cs typeface="Aptos" panose="020B0004020202020204" pitchFamily="34" charset="0"/>
              </a:rPr>
              <a:t>GOV.UK, 2024. </a:t>
            </a:r>
            <a:r>
              <a:rPr lang="en-GB" sz="1800" i="1" kern="0" dirty="0">
                <a:effectLst/>
                <a:latin typeface="Aptos" panose="020B0004020202020204" pitchFamily="34" charset="0"/>
                <a:ea typeface="Aptos" panose="020B0004020202020204" pitchFamily="34" charset="0"/>
                <a:cs typeface="Aptos" panose="020B0004020202020204" pitchFamily="34" charset="0"/>
              </a:rPr>
              <a:t>THE KING’S SPEECH 2024. </a:t>
            </a:r>
            <a:r>
              <a:rPr lang="en-GB" sz="1800" kern="0" dirty="0">
                <a:effectLst/>
                <a:latin typeface="Aptos" panose="020B0004020202020204" pitchFamily="34" charset="0"/>
                <a:ea typeface="Aptos" panose="020B0004020202020204" pitchFamily="34" charset="0"/>
                <a:cs typeface="Aptos" panose="020B0004020202020204" pitchFamily="34" charset="0"/>
              </a:rPr>
              <a:t>[Online] </a:t>
            </a:r>
            <a:br>
              <a:rPr lang="en-GB" sz="1800" kern="0" dirty="0">
                <a:effectLst/>
                <a:latin typeface="Aptos" panose="020B0004020202020204" pitchFamily="34" charset="0"/>
                <a:ea typeface="Aptos" panose="020B0004020202020204" pitchFamily="34" charset="0"/>
                <a:cs typeface="Aptos" panose="020B0004020202020204" pitchFamily="34" charset="0"/>
              </a:rPr>
            </a:br>
            <a:r>
              <a:rPr lang="en-GB" sz="1800" kern="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kern="0" dirty="0">
                <a:effectLst/>
                <a:latin typeface="Aptos" panose="020B0004020202020204" pitchFamily="34" charset="0"/>
                <a:ea typeface="Aptos" panose="020B0004020202020204" pitchFamily="34" charset="0"/>
                <a:cs typeface="Aptos" panose="020B0004020202020204" pitchFamily="34" charset="0"/>
              </a:rPr>
              <a:t>https://assets.publishing.service.gov.uk/media/6697ac9cab418ab05559271d/King_s_Speech_2024_background_briefing_GOV.uk.pdf</a:t>
            </a:r>
            <a:br>
              <a:rPr lang="en-GB" sz="1800" kern="0" dirty="0">
                <a:effectLst/>
                <a:latin typeface="Aptos" panose="020B0004020202020204" pitchFamily="34" charset="0"/>
                <a:ea typeface="Aptos" panose="020B0004020202020204" pitchFamily="34" charset="0"/>
                <a:cs typeface="Aptos" panose="020B0004020202020204" pitchFamily="34" charset="0"/>
              </a:rPr>
            </a:br>
            <a:r>
              <a:rPr lang="en-GB" sz="1800" kern="0" dirty="0">
                <a:effectLst/>
                <a:latin typeface="Aptos" panose="020B0004020202020204" pitchFamily="34" charset="0"/>
                <a:ea typeface="Aptos" panose="020B0004020202020204" pitchFamily="34" charset="0"/>
                <a:cs typeface="Aptos" panose="020B0004020202020204" pitchFamily="34" charset="0"/>
              </a:rPr>
              <a:t>[Accessed 17th July 2024].</a:t>
            </a:r>
            <a:endParaRPr lang="en-GB" sz="1800" dirty="0">
              <a:effectLst/>
              <a:latin typeface="Aptos" panose="020B0004020202020204" pitchFamily="34" charset="0"/>
              <a:ea typeface="Aptos" panose="020B0004020202020204" pitchFamily="34" charset="0"/>
              <a:cs typeface="Aptos" panose="020B0004020202020204" pitchFamily="34" charset="0"/>
            </a:endParaRPr>
          </a:p>
          <a:p>
            <a:r>
              <a:rPr lang="en-GB" sz="1800" dirty="0">
                <a:effectLst/>
                <a:latin typeface="Aptos" panose="020B0004020202020204" pitchFamily="34" charset="0"/>
                <a:ea typeface="Aptos" panose="020B0004020202020204" pitchFamily="34" charset="0"/>
                <a:cs typeface="Aptos" panose="020B0004020202020204" pitchFamily="34" charset="0"/>
              </a:rPr>
              <a:t>Government of Wales Act 1998, 1998. </a:t>
            </a:r>
            <a:r>
              <a:rPr lang="en-GB" sz="1800" i="1" dirty="0">
                <a:effectLst/>
                <a:latin typeface="Aptos" panose="020B0004020202020204" pitchFamily="34" charset="0"/>
                <a:ea typeface="Aptos" panose="020B0004020202020204" pitchFamily="34" charset="0"/>
                <a:cs typeface="Aptos" panose="020B0004020202020204" pitchFamily="34" charset="0"/>
              </a:rPr>
              <a:t>legislation.gov.uk.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https://www.legislation.gov.uk/ukpga/1998/38/contents</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15th July 2024].</a:t>
            </a:r>
          </a:p>
          <a:p>
            <a:r>
              <a:rPr lang="en-GB" sz="1800" dirty="0">
                <a:effectLst/>
                <a:latin typeface="Aptos" panose="020B0004020202020204" pitchFamily="34" charset="0"/>
                <a:ea typeface="Aptos" panose="020B0004020202020204" pitchFamily="34" charset="0"/>
                <a:cs typeface="Aptos" panose="020B0004020202020204" pitchFamily="34" charset="0"/>
              </a:rPr>
              <a:t>Haberfeld, M. R. &amp; Cerrah, I., 2012. </a:t>
            </a:r>
            <a:r>
              <a:rPr lang="en-GB" sz="1800" i="1" dirty="0">
                <a:effectLst/>
                <a:latin typeface="Aptos" panose="020B0004020202020204" pitchFamily="34" charset="0"/>
                <a:ea typeface="Aptos" panose="020B0004020202020204" pitchFamily="34" charset="0"/>
                <a:cs typeface="Aptos" panose="020B0004020202020204" pitchFamily="34" charset="0"/>
              </a:rPr>
              <a:t>Comparative Policing: The Struggle for Democratization. </a:t>
            </a:r>
            <a:r>
              <a:rPr lang="en-GB" sz="1800" dirty="0">
                <a:effectLst/>
                <a:latin typeface="Aptos" panose="020B0004020202020204" pitchFamily="34" charset="0"/>
                <a:ea typeface="Aptos" panose="020B0004020202020204" pitchFamily="34" charset="0"/>
                <a:cs typeface="Aptos" panose="020B0004020202020204" pitchFamily="34" charset="0"/>
              </a:rPr>
              <a:t>London: Sage.</a:t>
            </a:r>
          </a:p>
          <a:p>
            <a:r>
              <a:rPr lang="en-GB" sz="1800" kern="0" dirty="0">
                <a:effectLst/>
                <a:latin typeface="Aptos" panose="020B0004020202020204" pitchFamily="34" charset="0"/>
                <a:ea typeface="Aptos" panose="020B0004020202020204" pitchFamily="34" charset="0"/>
                <a:cs typeface="Aptos" panose="020B0004020202020204" pitchFamily="34" charset="0"/>
              </a:rPr>
              <a:t>HMICFRS, 2023. </a:t>
            </a:r>
            <a:r>
              <a:rPr lang="en-GB" sz="1800" i="1" kern="0" dirty="0">
                <a:effectLst/>
                <a:latin typeface="Aptos" panose="020B0004020202020204" pitchFamily="34" charset="0"/>
                <a:ea typeface="Aptos" panose="020B0004020202020204" pitchFamily="34" charset="0"/>
                <a:cs typeface="Aptos" panose="020B0004020202020204" pitchFamily="34" charset="0"/>
              </a:rPr>
              <a:t>State of Policing: The Annual Assessment of Policing in England and Wales 2022. </a:t>
            </a:r>
            <a:r>
              <a:rPr lang="en-GB" sz="1800" kern="0" dirty="0">
                <a:effectLst/>
                <a:latin typeface="Aptos" panose="020B0004020202020204" pitchFamily="34" charset="0"/>
                <a:ea typeface="Aptos" panose="020B0004020202020204" pitchFamily="34" charset="0"/>
                <a:cs typeface="Aptos" panose="020B0004020202020204" pitchFamily="34" charset="0"/>
              </a:rPr>
              <a:t>[Online] </a:t>
            </a:r>
            <a:br>
              <a:rPr lang="en-GB" sz="1800" kern="0" dirty="0">
                <a:effectLst/>
                <a:latin typeface="Aptos" panose="020B0004020202020204" pitchFamily="34" charset="0"/>
                <a:ea typeface="Aptos" panose="020B0004020202020204" pitchFamily="34" charset="0"/>
                <a:cs typeface="Aptos" panose="020B0004020202020204" pitchFamily="34" charset="0"/>
              </a:rPr>
            </a:br>
            <a:r>
              <a:rPr lang="en-GB" sz="1800" kern="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kern="0" dirty="0">
                <a:effectLst/>
                <a:latin typeface="Aptos" panose="020B0004020202020204" pitchFamily="34" charset="0"/>
                <a:ea typeface="Aptos" panose="020B0004020202020204" pitchFamily="34" charset="0"/>
                <a:cs typeface="Aptos" panose="020B0004020202020204" pitchFamily="34" charset="0"/>
              </a:rPr>
              <a:t>file:///H:/MSC%20Degree/State%20of%20Policing_%20The%20Annual%20Assessment%20of%20Policing%20in%20England%20and%20Wales%202022%20-%20His%20Majesty%E2%80%99s%20Inspectorate%20of%20Constabulary%20and%20Fire%20&amp;%20Rescue%20Services.html</a:t>
            </a:r>
            <a:br>
              <a:rPr lang="en-GB" sz="1800" kern="0" dirty="0">
                <a:effectLst/>
                <a:latin typeface="Aptos" panose="020B0004020202020204" pitchFamily="34" charset="0"/>
                <a:ea typeface="Aptos" panose="020B0004020202020204" pitchFamily="34" charset="0"/>
                <a:cs typeface="Aptos" panose="020B0004020202020204" pitchFamily="34" charset="0"/>
              </a:rPr>
            </a:br>
            <a:r>
              <a:rPr lang="en-GB" sz="1800" kern="0" dirty="0">
                <a:effectLst/>
                <a:latin typeface="Aptos" panose="020B0004020202020204" pitchFamily="34" charset="0"/>
                <a:ea typeface="Aptos" panose="020B0004020202020204" pitchFamily="34" charset="0"/>
                <a:cs typeface="Aptos" panose="020B0004020202020204" pitchFamily="34" charset="0"/>
              </a:rPr>
              <a:t>[Accessed 13th July 2024</a:t>
            </a:r>
            <a:r>
              <a:rPr lang="en-GB" sz="1800" dirty="0">
                <a:effectLst/>
                <a:latin typeface="Aptos" panose="020B0004020202020204" pitchFamily="34" charset="0"/>
                <a:ea typeface="Aptos" panose="020B0004020202020204" pitchFamily="34" charset="0"/>
                <a:cs typeface="Aptos" panose="020B0004020202020204" pitchFamily="34" charset="0"/>
              </a:rPr>
              <a:t>].</a:t>
            </a:r>
            <a:endParaRPr lang="en-GB" sz="2000" dirty="0"/>
          </a:p>
        </p:txBody>
      </p:sp>
    </p:spTree>
    <p:extLst>
      <p:ext uri="{BB962C8B-B14F-4D97-AF65-F5344CB8AC3E}">
        <p14:creationId xmlns:p14="http://schemas.microsoft.com/office/powerpoint/2010/main" val="1640092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3E4AB6-1F96-1590-EA87-094BE20D042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REFERENCES</a:t>
            </a:r>
          </a:p>
        </p:txBody>
      </p:sp>
      <p:sp>
        <p:nvSpPr>
          <p:cNvPr id="3" name="Content Placeholder 2">
            <a:extLst>
              <a:ext uri="{FF2B5EF4-FFF2-40B4-BE49-F238E27FC236}">
                <a16:creationId xmlns:a16="http://schemas.microsoft.com/office/drawing/2014/main" id="{09FDC4A0-C37E-9348-23FC-387728DE3BDD}"/>
              </a:ext>
            </a:extLst>
          </p:cNvPr>
          <p:cNvSpPr>
            <a:spLocks noGrp="1"/>
          </p:cNvSpPr>
          <p:nvPr>
            <p:ph idx="1"/>
          </p:nvPr>
        </p:nvSpPr>
        <p:spPr>
          <a:xfrm>
            <a:off x="236741" y="1807459"/>
            <a:ext cx="11385763" cy="4840514"/>
          </a:xfrm>
        </p:spPr>
        <p:txBody>
          <a:bodyPr anchor="ctr">
            <a:normAutofit fontScale="92500" lnSpcReduction="20000"/>
          </a:bodyPr>
          <a:lstStyle/>
          <a:p>
            <a:r>
              <a:rPr lang="en-GB" sz="1800" dirty="0">
                <a:effectLst/>
                <a:latin typeface="Aptos" panose="020B0004020202020204" pitchFamily="34" charset="0"/>
                <a:ea typeface="Aptos" panose="020B0004020202020204" pitchFamily="34" charset="0"/>
                <a:cs typeface="Aptos" panose="020B0004020202020204" pitchFamily="34" charset="0"/>
              </a:rPr>
              <a:t>INDEPENDENT, 2024. </a:t>
            </a:r>
            <a:r>
              <a:rPr lang="en-GB" sz="1800" i="1" dirty="0">
                <a:effectLst/>
                <a:latin typeface="Aptos" panose="020B0004020202020204" pitchFamily="34" charset="0"/>
                <a:ea typeface="Aptos" panose="020B0004020202020204" pitchFamily="34" charset="0"/>
                <a:cs typeface="Aptos" panose="020B0004020202020204" pitchFamily="34" charset="0"/>
              </a:rPr>
              <a:t>Prisoners to serve shorter sentences until 2026 to avert ‘total breakdown of law and order’.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https://www.independent.co.uk/news/uk/home-news/prison-sentences-early-release-overcrowding-b2578762.html</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14th July 2024].</a:t>
            </a:r>
          </a:p>
          <a:p>
            <a:r>
              <a:rPr lang="en-GB" sz="1800" dirty="0">
                <a:effectLst/>
                <a:latin typeface="Aptos" panose="020B0004020202020204" pitchFamily="34" charset="0"/>
                <a:ea typeface="Aptos" panose="020B0004020202020204" pitchFamily="34" charset="0"/>
                <a:cs typeface="Aptos" panose="020B0004020202020204" pitchFamily="34" charset="0"/>
              </a:rPr>
              <a:t>Independent, 2024. </a:t>
            </a:r>
            <a:r>
              <a:rPr lang="en-GB" sz="1800" i="1" dirty="0">
                <a:effectLst/>
                <a:latin typeface="Aptos" panose="020B0004020202020204" pitchFamily="34" charset="0"/>
                <a:ea typeface="Aptos" panose="020B0004020202020204" pitchFamily="34" charset="0"/>
                <a:cs typeface="Aptos" panose="020B0004020202020204" pitchFamily="34" charset="0"/>
              </a:rPr>
              <a:t>Sir Keir meets with Welsh First Minister in last stop of tour of the UK.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https://search.app/YrGsDMZot6kXcyDp9</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8th July 2024].</a:t>
            </a:r>
          </a:p>
          <a:p>
            <a:r>
              <a:rPr lang="en-GB" sz="1800" dirty="0">
                <a:effectLst/>
                <a:latin typeface="Aptos" panose="020B0004020202020204" pitchFamily="34" charset="0"/>
                <a:ea typeface="Aptos" panose="020B0004020202020204" pitchFamily="34" charset="0"/>
                <a:cs typeface="Aptos" panose="020B0004020202020204" pitchFamily="34" charset="0"/>
              </a:rPr>
              <a:t>Jones, R., Harrison, M. &amp; Jones, T., 2022. Policing and devolution in the UK: The 'special' case of Wales. </a:t>
            </a:r>
            <a:r>
              <a:rPr lang="en-GB" sz="1800" i="1" dirty="0">
                <a:effectLst/>
                <a:latin typeface="Aptos" panose="020B0004020202020204" pitchFamily="34" charset="0"/>
                <a:ea typeface="Aptos" panose="020B0004020202020204" pitchFamily="34" charset="0"/>
                <a:cs typeface="Aptos" panose="020B0004020202020204" pitchFamily="34" charset="0"/>
              </a:rPr>
              <a:t>Policing: a journal of policy and practise, </a:t>
            </a:r>
            <a:r>
              <a:rPr lang="en-GB" sz="1800" dirty="0">
                <a:effectLst/>
                <a:latin typeface="Aptos" panose="020B0004020202020204" pitchFamily="34" charset="0"/>
                <a:ea typeface="Aptos" panose="020B0004020202020204" pitchFamily="34" charset="0"/>
                <a:cs typeface="Aptos" panose="020B0004020202020204" pitchFamily="34" charset="0"/>
              </a:rPr>
              <a:t>Volume 17, pp. 1-13.</a:t>
            </a:r>
          </a:p>
          <a:p>
            <a:r>
              <a:rPr lang="en-GB" sz="1800" dirty="0">
                <a:effectLst/>
                <a:latin typeface="Aptos" panose="020B0004020202020204" pitchFamily="34" charset="0"/>
                <a:ea typeface="Aptos" panose="020B0004020202020204" pitchFamily="34" charset="0"/>
                <a:cs typeface="Aptos" panose="020B0004020202020204" pitchFamily="34" charset="0"/>
              </a:rPr>
              <a:t>Lister, S. &amp; Rowe, M., 2015. </a:t>
            </a:r>
            <a:r>
              <a:rPr lang="en-GB" sz="1800" i="1" dirty="0">
                <a:effectLst/>
                <a:latin typeface="Aptos" panose="020B0004020202020204" pitchFamily="34" charset="0"/>
                <a:ea typeface="Aptos" panose="020B0004020202020204" pitchFamily="34" charset="0"/>
                <a:cs typeface="Aptos" panose="020B0004020202020204" pitchFamily="34" charset="0"/>
              </a:rPr>
              <a:t>Accountability of Policing. </a:t>
            </a:r>
            <a:r>
              <a:rPr lang="en-GB" sz="1800" dirty="0">
                <a:effectLst/>
                <a:latin typeface="Aptos" panose="020B0004020202020204" pitchFamily="34" charset="0"/>
                <a:ea typeface="Aptos" panose="020B0004020202020204" pitchFamily="34" charset="0"/>
                <a:cs typeface="Aptos" panose="020B0004020202020204" pitchFamily="34" charset="0"/>
              </a:rPr>
              <a:t>1st ed. London : Routledge.</a:t>
            </a:r>
          </a:p>
          <a:p>
            <a:r>
              <a:rPr lang="en-GB" sz="1800" dirty="0">
                <a:effectLst/>
                <a:latin typeface="Aptos" panose="020B0004020202020204" pitchFamily="34" charset="0"/>
                <a:ea typeface="Aptos" panose="020B0004020202020204" pitchFamily="34" charset="0"/>
                <a:cs typeface="Aptos" panose="020B0004020202020204" pitchFamily="34" charset="0"/>
              </a:rPr>
              <a:t>NPCC &amp; APCC, 2016. </a:t>
            </a:r>
            <a:r>
              <a:rPr lang="en-GB" sz="1800" i="1" dirty="0">
                <a:effectLst/>
                <a:latin typeface="Aptos" panose="020B0004020202020204" pitchFamily="34" charset="0"/>
                <a:ea typeface="Aptos" panose="020B0004020202020204" pitchFamily="34" charset="0"/>
                <a:cs typeface="Aptos" panose="020B0004020202020204" pitchFamily="34" charset="0"/>
              </a:rPr>
              <a:t>Policing Vision 2025.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https://assets.college.police.uk/s3fs-public/policing_vision_2025.pdf</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17th July 2024].</a:t>
            </a:r>
          </a:p>
          <a:p>
            <a:r>
              <a:rPr lang="en-GB" sz="1800" dirty="0">
                <a:effectLst/>
                <a:latin typeface="Aptos" panose="020B0004020202020204" pitchFamily="34" charset="0"/>
                <a:ea typeface="Aptos" panose="020B0004020202020204" pitchFamily="34" charset="0"/>
                <a:cs typeface="Aptos" panose="020B0004020202020204" pitchFamily="34" charset="0"/>
              </a:rPr>
              <a:t>NPCC &amp; APCC, 2024. </a:t>
            </a:r>
            <a:r>
              <a:rPr lang="en-GB" sz="1800" i="1" dirty="0">
                <a:effectLst/>
                <a:latin typeface="Aptos" panose="020B0004020202020204" pitchFamily="34" charset="0"/>
                <a:ea typeface="Aptos" panose="020B0004020202020204" pitchFamily="34" charset="0"/>
                <a:cs typeface="Aptos" panose="020B0004020202020204" pitchFamily="34" charset="0"/>
              </a:rPr>
              <a:t>Policing Vision 2030.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https://www.npcc.police.uk/SysSiteAssets/media/downloads/publications/policing-vision/policing-vision-2030.pdf</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17th July 2024].</a:t>
            </a:r>
          </a:p>
          <a:p>
            <a:r>
              <a:rPr lang="en-GB" sz="1800" kern="0" dirty="0">
                <a:effectLst/>
                <a:latin typeface="Aptos" panose="020B0004020202020204" pitchFamily="34" charset="0"/>
                <a:ea typeface="Aptos" panose="020B0004020202020204" pitchFamily="34" charset="0"/>
                <a:cs typeface="Aptos" panose="020B0004020202020204" pitchFamily="34" charset="0"/>
              </a:rPr>
              <a:t>Police and Crime Commissioner , 2024. </a:t>
            </a:r>
            <a:r>
              <a:rPr lang="en-GB" sz="1800" i="1" kern="0" dirty="0">
                <a:effectLst/>
                <a:latin typeface="Aptos" panose="020B0004020202020204" pitchFamily="34" charset="0"/>
                <a:ea typeface="Aptos" panose="020B0004020202020204" pitchFamily="34" charset="0"/>
                <a:cs typeface="Aptos" panose="020B0004020202020204" pitchFamily="34" charset="0"/>
              </a:rPr>
              <a:t>Your Commissioner. </a:t>
            </a:r>
            <a:r>
              <a:rPr lang="en-GB" sz="1800" kern="0" dirty="0">
                <a:effectLst/>
                <a:latin typeface="Aptos" panose="020B0004020202020204" pitchFamily="34" charset="0"/>
                <a:ea typeface="Aptos" panose="020B0004020202020204" pitchFamily="34" charset="0"/>
                <a:cs typeface="Aptos" panose="020B0004020202020204" pitchFamily="34" charset="0"/>
              </a:rPr>
              <a:t>[Online] </a:t>
            </a:r>
            <a:br>
              <a:rPr lang="en-GB" sz="1800" kern="0" dirty="0">
                <a:effectLst/>
                <a:latin typeface="Aptos" panose="020B0004020202020204" pitchFamily="34" charset="0"/>
                <a:ea typeface="Aptos" panose="020B0004020202020204" pitchFamily="34" charset="0"/>
                <a:cs typeface="Aptos" panose="020B0004020202020204" pitchFamily="34" charset="0"/>
              </a:rPr>
            </a:br>
            <a:r>
              <a:rPr lang="en-GB" sz="1800" kern="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kern="0" dirty="0">
                <a:effectLst/>
                <a:latin typeface="Aptos" panose="020B0004020202020204" pitchFamily="34" charset="0"/>
                <a:ea typeface="Aptos" panose="020B0004020202020204" pitchFamily="34" charset="0"/>
                <a:cs typeface="Aptos" panose="020B0004020202020204" pitchFamily="34" charset="0"/>
              </a:rPr>
              <a:t>https://www.southwalescommissioner.org.uk/about/about-the-commissioner/</a:t>
            </a:r>
            <a:br>
              <a:rPr lang="en-GB" sz="1800" kern="0" dirty="0">
                <a:effectLst/>
                <a:latin typeface="Aptos" panose="020B0004020202020204" pitchFamily="34" charset="0"/>
                <a:ea typeface="Aptos" panose="020B0004020202020204" pitchFamily="34" charset="0"/>
                <a:cs typeface="Aptos" panose="020B0004020202020204" pitchFamily="34" charset="0"/>
              </a:rPr>
            </a:br>
            <a:r>
              <a:rPr lang="en-GB" sz="1800" kern="0" dirty="0">
                <a:effectLst/>
                <a:latin typeface="Aptos" panose="020B0004020202020204" pitchFamily="34" charset="0"/>
                <a:ea typeface="Aptos" panose="020B0004020202020204" pitchFamily="34" charset="0"/>
                <a:cs typeface="Aptos" panose="020B0004020202020204" pitchFamily="34" charset="0"/>
              </a:rPr>
              <a:t>[Accessed 8th July 2024].</a:t>
            </a:r>
            <a:endParaRPr lang="en-GB" sz="2000" dirty="0"/>
          </a:p>
        </p:txBody>
      </p:sp>
    </p:spTree>
    <p:extLst>
      <p:ext uri="{BB962C8B-B14F-4D97-AF65-F5344CB8AC3E}">
        <p14:creationId xmlns:p14="http://schemas.microsoft.com/office/powerpoint/2010/main" val="14546186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3E4AB6-1F96-1590-EA87-094BE20D042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REFERENCES</a:t>
            </a:r>
          </a:p>
        </p:txBody>
      </p:sp>
      <p:sp>
        <p:nvSpPr>
          <p:cNvPr id="3" name="Content Placeholder 2">
            <a:extLst>
              <a:ext uri="{FF2B5EF4-FFF2-40B4-BE49-F238E27FC236}">
                <a16:creationId xmlns:a16="http://schemas.microsoft.com/office/drawing/2014/main" id="{09FDC4A0-C37E-9348-23FC-387728DE3BDD}"/>
              </a:ext>
            </a:extLst>
          </p:cNvPr>
          <p:cNvSpPr>
            <a:spLocks noGrp="1"/>
          </p:cNvSpPr>
          <p:nvPr>
            <p:ph idx="1"/>
          </p:nvPr>
        </p:nvSpPr>
        <p:spPr>
          <a:xfrm>
            <a:off x="360947" y="1622745"/>
            <a:ext cx="11297653" cy="5151034"/>
          </a:xfrm>
        </p:spPr>
        <p:txBody>
          <a:bodyPr anchor="ctr">
            <a:normAutofit fontScale="92500" lnSpcReduction="20000"/>
          </a:bodyPr>
          <a:lstStyle/>
          <a:p>
            <a:r>
              <a:rPr lang="en-GB" sz="1800" dirty="0">
                <a:effectLst/>
                <a:latin typeface="Aptos" panose="020B0004020202020204" pitchFamily="34" charset="0"/>
                <a:ea typeface="Aptos" panose="020B0004020202020204" pitchFamily="34" charset="0"/>
                <a:cs typeface="Aptos" panose="020B0004020202020204" pitchFamily="34" charset="0"/>
              </a:rPr>
              <a:t>Police Reform and Social Responsibility Act 2011, 2012. </a:t>
            </a:r>
            <a:r>
              <a:rPr lang="en-GB" sz="1800" i="1" dirty="0">
                <a:effectLst/>
                <a:latin typeface="Aptos" panose="020B0004020202020204" pitchFamily="34" charset="0"/>
                <a:ea typeface="Aptos" panose="020B0004020202020204" pitchFamily="34" charset="0"/>
                <a:cs typeface="Aptos" panose="020B0004020202020204" pitchFamily="34" charset="0"/>
              </a:rPr>
              <a:t>legislation.gov.uk.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https://www.legislation.gov.uk/ukpga/2011/13/contents</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17th July 2024].</a:t>
            </a:r>
          </a:p>
          <a:p>
            <a:r>
              <a:rPr lang="en-GB" sz="1800" dirty="0" err="1">
                <a:effectLst/>
                <a:latin typeface="Aptos" panose="020B0004020202020204" pitchFamily="34" charset="0"/>
                <a:ea typeface="Aptos" panose="020B0004020202020204" pitchFamily="34" charset="0"/>
                <a:cs typeface="Aptos" panose="020B0004020202020204" pitchFamily="34" charset="0"/>
              </a:rPr>
              <a:t>Reisig</a:t>
            </a:r>
            <a:r>
              <a:rPr lang="en-GB" sz="1800" dirty="0">
                <a:effectLst/>
                <a:latin typeface="Aptos" panose="020B0004020202020204" pitchFamily="34" charset="0"/>
                <a:ea typeface="Aptos" panose="020B0004020202020204" pitchFamily="34" charset="0"/>
                <a:cs typeface="Aptos" panose="020B0004020202020204" pitchFamily="34" charset="0"/>
              </a:rPr>
              <a:t>, M. D. &amp; Kane, R. J., 2014. </a:t>
            </a:r>
            <a:r>
              <a:rPr lang="en-GB" sz="1800" i="1" dirty="0">
                <a:effectLst/>
                <a:latin typeface="Aptos" panose="020B0004020202020204" pitchFamily="34" charset="0"/>
                <a:ea typeface="Aptos" panose="020B0004020202020204" pitchFamily="34" charset="0"/>
                <a:cs typeface="Aptos" panose="020B0004020202020204" pitchFamily="34" charset="0"/>
              </a:rPr>
              <a:t>The Oxford Handbook of Police and Policing. </a:t>
            </a:r>
            <a:r>
              <a:rPr lang="en-GB" sz="1800" dirty="0">
                <a:effectLst/>
                <a:latin typeface="Aptos" panose="020B0004020202020204" pitchFamily="34" charset="0"/>
                <a:ea typeface="Aptos" panose="020B0004020202020204" pitchFamily="34" charset="0"/>
                <a:cs typeface="Aptos" panose="020B0004020202020204" pitchFamily="34" charset="0"/>
              </a:rPr>
              <a:t>Oxford: Oxford Academic.</a:t>
            </a:r>
          </a:p>
          <a:p>
            <a:r>
              <a:rPr lang="en-GB" sz="1800" dirty="0">
                <a:effectLst/>
                <a:latin typeface="Aptos" panose="020B0004020202020204" pitchFamily="34" charset="0"/>
                <a:ea typeface="Aptos" panose="020B0004020202020204" pitchFamily="34" charset="0"/>
                <a:cs typeface="Aptos" panose="020B0004020202020204" pitchFamily="34" charset="0"/>
              </a:rPr>
              <a:t>Richard, I., 2004. </a:t>
            </a:r>
            <a:r>
              <a:rPr lang="en-GB" sz="1800" i="1" dirty="0">
                <a:effectLst/>
                <a:latin typeface="Aptos" panose="020B0004020202020204" pitchFamily="34" charset="0"/>
                <a:ea typeface="Aptos" panose="020B0004020202020204" pitchFamily="34" charset="0"/>
                <a:cs typeface="Aptos" panose="020B0004020202020204" pitchFamily="34" charset="0"/>
              </a:rPr>
              <a:t>Report of the Richard Commission. Cardiff: National Assembly for Wales, </a:t>
            </a:r>
            <a:r>
              <a:rPr lang="en-GB" sz="1800" dirty="0">
                <a:effectLst/>
                <a:latin typeface="Aptos" panose="020B0004020202020204" pitchFamily="34" charset="0"/>
                <a:ea typeface="Aptos" panose="020B0004020202020204" pitchFamily="34" charset="0"/>
                <a:cs typeface="Aptos" panose="020B0004020202020204" pitchFamily="34" charset="0"/>
              </a:rPr>
              <a:t>Cardiff: National Assembly for Wales.</a:t>
            </a:r>
          </a:p>
          <a:p>
            <a:r>
              <a:rPr lang="en-GB" sz="1800" dirty="0">
                <a:effectLst/>
                <a:latin typeface="Aptos" panose="020B0004020202020204" pitchFamily="34" charset="0"/>
                <a:ea typeface="Aptos" panose="020B0004020202020204" pitchFamily="34" charset="0"/>
                <a:cs typeface="Aptos" panose="020B0004020202020204" pitchFamily="34" charset="0"/>
              </a:rPr>
              <a:t>Senedd Research, 2024. </a:t>
            </a:r>
            <a:r>
              <a:rPr lang="en-GB" sz="1800" i="1" dirty="0">
                <a:effectLst/>
                <a:latin typeface="Aptos" panose="020B0004020202020204" pitchFamily="34" charset="0"/>
                <a:ea typeface="Aptos" panose="020B0004020202020204" pitchFamily="34" charset="0"/>
                <a:cs typeface="Aptos" panose="020B0004020202020204" pitchFamily="34" charset="0"/>
              </a:rPr>
              <a:t>Oversight of Policing in Wales.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https://research.senedd.wales/research-articles/oversight-of-policing-in-wales/#:~:text=The%20Welsh%20Government%20has%20reduced,Welsh%20Government%20funding%20for%20PCSOs.</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14th July 2024].</a:t>
            </a:r>
          </a:p>
          <a:p>
            <a:r>
              <a:rPr lang="en-GB" sz="1800" dirty="0">
                <a:effectLst/>
                <a:latin typeface="Aptos" panose="020B0004020202020204" pitchFamily="34" charset="0"/>
                <a:ea typeface="Aptos" panose="020B0004020202020204" pitchFamily="34" charset="0"/>
                <a:cs typeface="Aptos" panose="020B0004020202020204" pitchFamily="34" charset="0"/>
              </a:rPr>
              <a:t>Sky New, 2023. </a:t>
            </a:r>
            <a:r>
              <a:rPr lang="en-GB" sz="1800" i="1" dirty="0">
                <a:effectLst/>
                <a:latin typeface="Aptos" panose="020B0004020202020204" pitchFamily="34" charset="0"/>
                <a:ea typeface="Aptos" panose="020B0004020202020204" pitchFamily="34" charset="0"/>
                <a:cs typeface="Aptos" panose="020B0004020202020204" pitchFamily="34" charset="0"/>
              </a:rPr>
              <a:t>Rishi Sunak 'to block councils imposing new 20mph speed limit zones'.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https://news.sky.com/story/rishi-sunak-to-block-councils-imposing-new-20mph-speed-limit-zones-12972106</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14th July 2024].</a:t>
            </a:r>
          </a:p>
          <a:p>
            <a:r>
              <a:rPr lang="en-GB" sz="1800" dirty="0">
                <a:effectLst/>
                <a:latin typeface="Aptos" panose="020B0004020202020204" pitchFamily="34" charset="0"/>
                <a:ea typeface="Aptos" panose="020B0004020202020204" pitchFamily="34" charset="0"/>
                <a:cs typeface="Aptos" panose="020B0004020202020204" pitchFamily="34" charset="0"/>
              </a:rPr>
              <a:t>Sky News, 2024. </a:t>
            </a:r>
            <a:r>
              <a:rPr lang="en-GB" sz="1800" i="1" dirty="0">
                <a:effectLst/>
                <a:latin typeface="Aptos" panose="020B0004020202020204" pitchFamily="34" charset="0"/>
                <a:ea typeface="Aptos" panose="020B0004020202020204" pitchFamily="34" charset="0"/>
                <a:cs typeface="Aptos" panose="020B0004020202020204" pitchFamily="34" charset="0"/>
              </a:rPr>
              <a:t>20mph speed limits on Welsh roads may return to 30mph by end of the year.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https://news.sky.com/video/20mph-speed-limits-on-welsh-roads-may-return-to-30mph-by-end-of-the-year-13121731</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14th July 2024].</a:t>
            </a:r>
          </a:p>
          <a:p>
            <a:r>
              <a:rPr lang="en-GB" sz="1800" kern="0" dirty="0">
                <a:effectLst/>
                <a:latin typeface="Aptos" panose="020B0004020202020204" pitchFamily="34" charset="0"/>
                <a:ea typeface="Aptos" panose="020B0004020202020204" pitchFamily="34" charset="0"/>
                <a:cs typeface="Aptos" panose="020B0004020202020204" pitchFamily="34" charset="0"/>
              </a:rPr>
              <a:t>Sky News, 2024. </a:t>
            </a:r>
            <a:r>
              <a:rPr lang="en-GB" sz="1800" i="1" kern="0" dirty="0">
                <a:effectLst/>
                <a:latin typeface="Aptos" panose="020B0004020202020204" pitchFamily="34" charset="0"/>
                <a:ea typeface="Aptos" panose="020B0004020202020204" pitchFamily="34" charset="0"/>
                <a:cs typeface="Aptos" panose="020B0004020202020204" pitchFamily="34" charset="0"/>
              </a:rPr>
              <a:t>Prisoners to be released after serving 40% of sentence to alleviate overcrowding. </a:t>
            </a:r>
            <a:r>
              <a:rPr lang="en-GB" sz="1800" kern="0" dirty="0">
                <a:effectLst/>
                <a:latin typeface="Aptos" panose="020B0004020202020204" pitchFamily="34" charset="0"/>
                <a:ea typeface="Aptos" panose="020B0004020202020204" pitchFamily="34" charset="0"/>
                <a:cs typeface="Aptos" panose="020B0004020202020204" pitchFamily="34" charset="0"/>
              </a:rPr>
              <a:t>[Online] </a:t>
            </a:r>
            <a:br>
              <a:rPr lang="en-GB" sz="1800" kern="0" dirty="0">
                <a:effectLst/>
                <a:latin typeface="Aptos" panose="020B0004020202020204" pitchFamily="34" charset="0"/>
                <a:ea typeface="Aptos" panose="020B0004020202020204" pitchFamily="34" charset="0"/>
                <a:cs typeface="Aptos" panose="020B0004020202020204" pitchFamily="34" charset="0"/>
              </a:rPr>
            </a:br>
            <a:r>
              <a:rPr lang="en-GB" sz="1800" kern="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kern="0" dirty="0">
                <a:effectLst/>
                <a:latin typeface="Aptos" panose="020B0004020202020204" pitchFamily="34" charset="0"/>
                <a:ea typeface="Aptos" panose="020B0004020202020204" pitchFamily="34" charset="0"/>
                <a:cs typeface="Aptos" panose="020B0004020202020204" pitchFamily="34" charset="0"/>
              </a:rPr>
              <a:t>https://news.sky.com/story/prisoners-to-be-released-after-serving-40-of-sentence-to-alleviate-overcrowding-13177051</a:t>
            </a:r>
            <a:br>
              <a:rPr lang="en-GB" sz="1800" kern="0" dirty="0">
                <a:effectLst/>
                <a:latin typeface="Aptos" panose="020B0004020202020204" pitchFamily="34" charset="0"/>
                <a:ea typeface="Aptos" panose="020B0004020202020204" pitchFamily="34" charset="0"/>
                <a:cs typeface="Aptos" panose="020B0004020202020204" pitchFamily="34" charset="0"/>
              </a:rPr>
            </a:br>
            <a:r>
              <a:rPr lang="en-GB" sz="1800" kern="0" dirty="0">
                <a:effectLst/>
                <a:latin typeface="Aptos" panose="020B0004020202020204" pitchFamily="34" charset="0"/>
                <a:ea typeface="Aptos" panose="020B0004020202020204" pitchFamily="34" charset="0"/>
                <a:cs typeface="Aptos" panose="020B0004020202020204" pitchFamily="34" charset="0"/>
              </a:rPr>
              <a:t>[Accessed 13th July 2024].</a:t>
            </a:r>
            <a:endParaRPr lang="en-GB" sz="2000" dirty="0"/>
          </a:p>
        </p:txBody>
      </p:sp>
    </p:spTree>
    <p:extLst>
      <p:ext uri="{BB962C8B-B14F-4D97-AF65-F5344CB8AC3E}">
        <p14:creationId xmlns:p14="http://schemas.microsoft.com/office/powerpoint/2010/main" val="2945363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3E4AB6-1F96-1590-EA87-094BE20D042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REFERENCES</a:t>
            </a:r>
          </a:p>
        </p:txBody>
      </p:sp>
      <p:sp>
        <p:nvSpPr>
          <p:cNvPr id="3" name="Content Placeholder 2">
            <a:extLst>
              <a:ext uri="{FF2B5EF4-FFF2-40B4-BE49-F238E27FC236}">
                <a16:creationId xmlns:a16="http://schemas.microsoft.com/office/drawing/2014/main" id="{09FDC4A0-C37E-9348-23FC-387728DE3BDD}"/>
              </a:ext>
            </a:extLst>
          </p:cNvPr>
          <p:cNvSpPr>
            <a:spLocks noGrp="1"/>
          </p:cNvSpPr>
          <p:nvPr>
            <p:ph idx="1"/>
          </p:nvPr>
        </p:nvSpPr>
        <p:spPr>
          <a:xfrm>
            <a:off x="756653" y="1831232"/>
            <a:ext cx="9978030" cy="4732230"/>
          </a:xfrm>
        </p:spPr>
        <p:txBody>
          <a:bodyPr anchor="ctr">
            <a:normAutofit fontScale="92500" lnSpcReduction="10000"/>
          </a:bodyPr>
          <a:lstStyle/>
          <a:p>
            <a:r>
              <a:rPr lang="en-GB" sz="1800" dirty="0">
                <a:effectLst/>
                <a:latin typeface="Aptos" panose="020B0004020202020204" pitchFamily="34" charset="0"/>
                <a:ea typeface="Aptos" panose="020B0004020202020204" pitchFamily="34" charset="0"/>
                <a:cs typeface="Aptos" panose="020B0004020202020204" pitchFamily="34" charset="0"/>
              </a:rPr>
              <a:t>South Wales Police &amp; Crime Commissioner, 2021. </a:t>
            </a:r>
            <a:r>
              <a:rPr lang="en-GB" sz="1800" i="1" dirty="0">
                <a:effectLst/>
                <a:latin typeface="Aptos" panose="020B0004020202020204" pitchFamily="34" charset="0"/>
                <a:ea typeface="Aptos" panose="020B0004020202020204" pitchFamily="34" charset="0"/>
                <a:cs typeface="Aptos" panose="020B0004020202020204" pitchFamily="34" charset="0"/>
              </a:rPr>
              <a:t>SOUTH WALES POLICE &amp; CRIME PLAN 2021-2025.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file:///H:/MSC%20Degree/South%20Wales%20Police%20and%20Crime%20Plan.pdf</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14th July 2024].</a:t>
            </a:r>
          </a:p>
          <a:p>
            <a:r>
              <a:rPr lang="en-GB" sz="1800" dirty="0">
                <a:effectLst/>
                <a:latin typeface="Aptos" panose="020B0004020202020204" pitchFamily="34" charset="0"/>
                <a:ea typeface="Aptos" panose="020B0004020202020204" pitchFamily="34" charset="0"/>
                <a:cs typeface="Aptos" panose="020B0004020202020204" pitchFamily="34" charset="0"/>
              </a:rPr>
              <a:t>South Wales Police and Crime Commissioner , 2024. </a:t>
            </a:r>
            <a:r>
              <a:rPr lang="en-GB" sz="1800" i="1" dirty="0">
                <a:effectLst/>
                <a:latin typeface="Aptos" panose="020B0004020202020204" pitchFamily="34" charset="0"/>
                <a:ea typeface="Aptos" panose="020B0004020202020204" pitchFamily="34" charset="0"/>
                <a:cs typeface="Aptos" panose="020B0004020202020204" pitchFamily="34" charset="0"/>
              </a:rPr>
              <a:t>2024/25 precept approved by Police and Crime Panel.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https://www.southwalescommissioner.org.uk/news/precept-approved-by-police-and-crime-panel/#:~:text=A%20Police%20precept%20rise%20of,for%20policing%20in%202024%2F25.</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14th July 2024].</a:t>
            </a:r>
          </a:p>
          <a:p>
            <a:r>
              <a:rPr lang="en-GB" sz="1800" dirty="0">
                <a:effectLst/>
                <a:latin typeface="Aptos" panose="020B0004020202020204" pitchFamily="34" charset="0"/>
                <a:ea typeface="Aptos" panose="020B0004020202020204" pitchFamily="34" charset="0"/>
                <a:cs typeface="Aptos" panose="020B0004020202020204" pitchFamily="34" charset="0"/>
              </a:rPr>
              <a:t>South Wales Police, 2021. </a:t>
            </a:r>
            <a:r>
              <a:rPr lang="en-GB" sz="1800" i="1" dirty="0">
                <a:effectLst/>
                <a:latin typeface="Aptos" panose="020B0004020202020204" pitchFamily="34" charset="0"/>
                <a:ea typeface="Aptos" panose="020B0004020202020204" pitchFamily="34" charset="0"/>
                <a:cs typeface="Aptos" panose="020B0004020202020204" pitchFamily="34" charset="0"/>
              </a:rPr>
              <a:t>CHIEF CONSTABLE'S DELIVERY PLAN 2021-2025.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https://www.south-wales.police.uk/SysSiteAssets/media/downloads/south-wales/about-us/chief-constables-delivery-plan-final.jpg</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13th July 2024].</a:t>
            </a:r>
          </a:p>
          <a:p>
            <a:r>
              <a:rPr lang="en-GB" sz="1800" dirty="0">
                <a:effectLst/>
                <a:latin typeface="Aptos" panose="020B0004020202020204" pitchFamily="34" charset="0"/>
                <a:ea typeface="Aptos" panose="020B0004020202020204" pitchFamily="34" charset="0"/>
                <a:cs typeface="Aptos" panose="020B0004020202020204" pitchFamily="34" charset="0"/>
              </a:rPr>
              <a:t>South Wales Police, 2022. </a:t>
            </a:r>
            <a:r>
              <a:rPr lang="en-GB" sz="1800" i="1" dirty="0">
                <a:effectLst/>
                <a:latin typeface="Aptos" panose="020B0004020202020204" pitchFamily="34" charset="0"/>
                <a:ea typeface="Aptos" panose="020B0004020202020204" pitchFamily="34" charset="0"/>
                <a:cs typeface="Aptos" panose="020B0004020202020204" pitchFamily="34" charset="0"/>
              </a:rPr>
              <a:t>Control Strategy. </a:t>
            </a:r>
            <a:r>
              <a:rPr lang="en-GB" sz="1800" dirty="0">
                <a:effectLst/>
                <a:latin typeface="Aptos" panose="020B0004020202020204" pitchFamily="34" charset="0"/>
                <a:ea typeface="Aptos" panose="020B0004020202020204" pitchFamily="34" charset="0"/>
                <a:cs typeface="Aptos" panose="020B0004020202020204" pitchFamily="34" charset="0"/>
              </a:rPr>
              <a:t>Bridgend : South Wales Police.</a:t>
            </a:r>
          </a:p>
          <a:p>
            <a:r>
              <a:rPr lang="en-GB" sz="1800" kern="0" dirty="0">
                <a:effectLst/>
                <a:latin typeface="Aptos" panose="020B0004020202020204" pitchFamily="34" charset="0"/>
                <a:ea typeface="Aptos" panose="020B0004020202020204" pitchFamily="34" charset="0"/>
                <a:cs typeface="Aptos" panose="020B0004020202020204" pitchFamily="34" charset="0"/>
              </a:rPr>
              <a:t>South Wales Police, 2024. </a:t>
            </a:r>
            <a:r>
              <a:rPr lang="en-GB" sz="1800" i="1" kern="0" dirty="0">
                <a:effectLst/>
                <a:latin typeface="Aptos" panose="020B0004020202020204" pitchFamily="34" charset="0"/>
                <a:ea typeface="Aptos" panose="020B0004020202020204" pitchFamily="34" charset="0"/>
                <a:cs typeface="Aptos" panose="020B0004020202020204" pitchFamily="34" charset="0"/>
              </a:rPr>
              <a:t>Policing with Purpose. </a:t>
            </a:r>
            <a:r>
              <a:rPr lang="en-GB" sz="1800" kern="0" dirty="0">
                <a:effectLst/>
                <a:latin typeface="Aptos" panose="020B0004020202020204" pitchFamily="34" charset="0"/>
                <a:ea typeface="Aptos" panose="020B0004020202020204" pitchFamily="34" charset="0"/>
                <a:cs typeface="Aptos" panose="020B0004020202020204" pitchFamily="34" charset="0"/>
              </a:rPr>
              <a:t>[Online] </a:t>
            </a:r>
            <a:br>
              <a:rPr lang="en-GB" sz="1800" kern="0" dirty="0">
                <a:effectLst/>
                <a:latin typeface="Aptos" panose="020B0004020202020204" pitchFamily="34" charset="0"/>
                <a:ea typeface="Aptos" panose="020B0004020202020204" pitchFamily="34" charset="0"/>
                <a:cs typeface="Aptos" panose="020B0004020202020204" pitchFamily="34" charset="0"/>
              </a:rPr>
            </a:br>
            <a:r>
              <a:rPr lang="en-GB" sz="1800" kern="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kern="0" dirty="0">
                <a:effectLst/>
                <a:latin typeface="Aptos" panose="020B0004020202020204" pitchFamily="34" charset="0"/>
                <a:ea typeface="Aptos" panose="020B0004020202020204" pitchFamily="34" charset="0"/>
                <a:cs typeface="Aptos" panose="020B0004020202020204" pitchFamily="34" charset="0"/>
              </a:rPr>
              <a:t>https://www.south-wales.police.uk/police-forces/south-wales-police/areas/about-us/about-us/policing-with-purpose/</a:t>
            </a:r>
            <a:br>
              <a:rPr lang="en-GB" sz="1800" kern="0" dirty="0">
                <a:effectLst/>
                <a:latin typeface="Aptos" panose="020B0004020202020204" pitchFamily="34" charset="0"/>
                <a:ea typeface="Aptos" panose="020B0004020202020204" pitchFamily="34" charset="0"/>
                <a:cs typeface="Aptos" panose="020B0004020202020204" pitchFamily="34" charset="0"/>
              </a:rPr>
            </a:br>
            <a:r>
              <a:rPr lang="en-GB" sz="1800" kern="0" dirty="0">
                <a:effectLst/>
                <a:latin typeface="Aptos" panose="020B0004020202020204" pitchFamily="34" charset="0"/>
                <a:ea typeface="Aptos" panose="020B0004020202020204" pitchFamily="34" charset="0"/>
                <a:cs typeface="Aptos" panose="020B0004020202020204" pitchFamily="34" charset="0"/>
              </a:rPr>
              <a:t>[Accessed 13th July 2024].</a:t>
            </a:r>
            <a:endParaRPr lang="en-GB" sz="2000" dirty="0"/>
          </a:p>
        </p:txBody>
      </p:sp>
    </p:spTree>
    <p:extLst>
      <p:ext uri="{BB962C8B-B14F-4D97-AF65-F5344CB8AC3E}">
        <p14:creationId xmlns:p14="http://schemas.microsoft.com/office/powerpoint/2010/main" val="12180634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3E4AB6-1F96-1590-EA87-094BE20D042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REFERENCES</a:t>
            </a:r>
          </a:p>
        </p:txBody>
      </p:sp>
      <p:sp>
        <p:nvSpPr>
          <p:cNvPr id="3" name="Content Placeholder 2">
            <a:extLst>
              <a:ext uri="{FF2B5EF4-FFF2-40B4-BE49-F238E27FC236}">
                <a16:creationId xmlns:a16="http://schemas.microsoft.com/office/drawing/2014/main" id="{09FDC4A0-C37E-9348-23FC-387728DE3BDD}"/>
              </a:ext>
            </a:extLst>
          </p:cNvPr>
          <p:cNvSpPr>
            <a:spLocks noGrp="1"/>
          </p:cNvSpPr>
          <p:nvPr>
            <p:ph idx="1"/>
          </p:nvPr>
        </p:nvSpPr>
        <p:spPr>
          <a:xfrm>
            <a:off x="459350" y="1948037"/>
            <a:ext cx="10808200" cy="4545976"/>
          </a:xfrm>
        </p:spPr>
        <p:txBody>
          <a:bodyPr anchor="ctr">
            <a:normAutofit fontScale="92500" lnSpcReduction="10000"/>
          </a:bodyPr>
          <a:lstStyle/>
          <a:p>
            <a:r>
              <a:rPr lang="en-GB" sz="1800" dirty="0">
                <a:effectLst/>
                <a:latin typeface="Aptos" panose="020B0004020202020204" pitchFamily="34" charset="0"/>
                <a:ea typeface="Aptos" panose="020B0004020202020204" pitchFamily="34" charset="0"/>
                <a:cs typeface="Aptos" panose="020B0004020202020204" pitchFamily="34" charset="0"/>
              </a:rPr>
              <a:t>South Wales Police, 2024. </a:t>
            </a:r>
            <a:r>
              <a:rPr lang="en-GB" sz="1800" i="1" dirty="0">
                <a:effectLst/>
                <a:latin typeface="Aptos" panose="020B0004020202020204" pitchFamily="34" charset="0"/>
                <a:ea typeface="Aptos" panose="020B0004020202020204" pitchFamily="34" charset="0"/>
                <a:cs typeface="Aptos" panose="020B0004020202020204" pitchFamily="34" charset="0"/>
              </a:rPr>
              <a:t>Swansea, Neath and Port Talbot Neighbourhood Policing Priorities, </a:t>
            </a:r>
            <a:r>
              <a:rPr lang="en-GB" sz="1800" dirty="0">
                <a:effectLst/>
                <a:latin typeface="Aptos" panose="020B0004020202020204" pitchFamily="34" charset="0"/>
                <a:ea typeface="Aptos" panose="020B0004020202020204" pitchFamily="34" charset="0"/>
                <a:cs typeface="Aptos" panose="020B0004020202020204" pitchFamily="34" charset="0"/>
              </a:rPr>
              <a:t>Swansea: South Wales Police.</a:t>
            </a:r>
          </a:p>
          <a:p>
            <a:r>
              <a:rPr lang="en-GB" sz="1800" dirty="0">
                <a:effectLst/>
                <a:latin typeface="Aptos" panose="020B0004020202020204" pitchFamily="34" charset="0"/>
                <a:ea typeface="Aptos" panose="020B0004020202020204" pitchFamily="34" charset="0"/>
                <a:cs typeface="Aptos" panose="020B0004020202020204" pitchFamily="34" charset="0"/>
              </a:rPr>
              <a:t>Swansea Council, 2023. </a:t>
            </a:r>
            <a:r>
              <a:rPr lang="en-GB" sz="1800" i="1" dirty="0">
                <a:effectLst/>
                <a:latin typeface="Aptos" panose="020B0004020202020204" pitchFamily="34" charset="0"/>
                <a:ea typeface="Aptos" panose="020B0004020202020204" pitchFamily="34" charset="0"/>
                <a:cs typeface="Aptos" panose="020B0004020202020204" pitchFamily="34" charset="0"/>
              </a:rPr>
              <a:t>Local well-being plan 2023-28.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https://www.swansea.gov.uk/localwellbeingplan?lang=en</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13th July 2024].</a:t>
            </a:r>
          </a:p>
          <a:p>
            <a:r>
              <a:rPr lang="en-GB" sz="1800" dirty="0">
                <a:effectLst/>
                <a:latin typeface="Aptos" panose="020B0004020202020204" pitchFamily="34" charset="0"/>
                <a:ea typeface="Aptos" panose="020B0004020202020204" pitchFamily="34" charset="0"/>
                <a:cs typeface="Aptos" panose="020B0004020202020204" pitchFamily="34" charset="0"/>
              </a:rPr>
              <a:t>The Guardian, 2023. </a:t>
            </a:r>
            <a:r>
              <a:rPr lang="en-GB" sz="1800" i="1" dirty="0">
                <a:effectLst/>
                <a:latin typeface="Aptos" panose="020B0004020202020204" pitchFamily="34" charset="0"/>
                <a:ea typeface="Aptos" panose="020B0004020202020204" pitchFamily="34" charset="0"/>
                <a:cs typeface="Aptos" panose="020B0004020202020204" pitchFamily="34" charset="0"/>
              </a:rPr>
              <a:t>Home secretary orders review into ‘political activism’ within policing.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https://www.theguardian.com/uk-news/2023/sep/02/home-secretary-orders-review-into-political-activism-within-policing</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14th July 2024].</a:t>
            </a:r>
          </a:p>
          <a:p>
            <a:r>
              <a:rPr lang="en-GB" sz="1800" dirty="0">
                <a:effectLst/>
                <a:latin typeface="Aptos" panose="020B0004020202020204" pitchFamily="34" charset="0"/>
                <a:ea typeface="Aptos" panose="020B0004020202020204" pitchFamily="34" charset="0"/>
                <a:cs typeface="Aptos" panose="020B0004020202020204" pitchFamily="34" charset="0"/>
              </a:rPr>
              <a:t>The Guardian, 2024. </a:t>
            </a:r>
            <a:r>
              <a:rPr lang="en-GB" sz="1800" i="1" dirty="0">
                <a:effectLst/>
                <a:latin typeface="Aptos" panose="020B0004020202020204" pitchFamily="34" charset="0"/>
                <a:ea typeface="Aptos" panose="020B0004020202020204" pitchFamily="34" charset="0"/>
                <a:cs typeface="Aptos" panose="020B0004020202020204" pitchFamily="34" charset="0"/>
              </a:rPr>
              <a:t>Thousands of UK police working away from frontline crime amid funding crisis.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https://www.theguardian.com/uk-news/2024/jan/05/police-still-suffering-damage-uk-government-cuts-funding-crisis</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14th July 2024].</a:t>
            </a:r>
          </a:p>
          <a:p>
            <a:r>
              <a:rPr lang="en-GB" sz="1800" kern="0" dirty="0">
                <a:effectLst/>
                <a:latin typeface="Aptos" panose="020B0004020202020204" pitchFamily="34" charset="0"/>
                <a:ea typeface="Aptos" panose="020B0004020202020204" pitchFamily="34" charset="0"/>
                <a:cs typeface="Aptos" panose="020B0004020202020204" pitchFamily="34" charset="0"/>
              </a:rPr>
              <a:t>The Guardian, 2024. </a:t>
            </a:r>
            <a:r>
              <a:rPr lang="en-GB" sz="1800" i="1" kern="0" dirty="0">
                <a:effectLst/>
                <a:latin typeface="Aptos" panose="020B0004020202020204" pitchFamily="34" charset="0"/>
                <a:ea typeface="Aptos" panose="020B0004020202020204" pitchFamily="34" charset="0"/>
                <a:cs typeface="Aptos" panose="020B0004020202020204" pitchFamily="34" charset="0"/>
              </a:rPr>
              <a:t>Welsh Labour faces weeks of turmoil after Vaughan Gething resigns. </a:t>
            </a:r>
            <a:r>
              <a:rPr lang="en-GB" sz="1800" kern="0" dirty="0">
                <a:effectLst/>
                <a:latin typeface="Aptos" panose="020B0004020202020204" pitchFamily="34" charset="0"/>
                <a:ea typeface="Aptos" panose="020B0004020202020204" pitchFamily="34" charset="0"/>
                <a:cs typeface="Aptos" panose="020B0004020202020204" pitchFamily="34" charset="0"/>
              </a:rPr>
              <a:t>[Online] </a:t>
            </a:r>
            <a:br>
              <a:rPr lang="en-GB" sz="1800" kern="0" dirty="0">
                <a:effectLst/>
                <a:latin typeface="Aptos" panose="020B0004020202020204" pitchFamily="34" charset="0"/>
                <a:ea typeface="Aptos" panose="020B0004020202020204" pitchFamily="34" charset="0"/>
                <a:cs typeface="Aptos" panose="020B0004020202020204" pitchFamily="34" charset="0"/>
              </a:rPr>
            </a:br>
            <a:r>
              <a:rPr lang="en-GB" sz="1800" kern="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kern="0" dirty="0">
                <a:effectLst/>
                <a:latin typeface="Aptos" panose="020B0004020202020204" pitchFamily="34" charset="0"/>
                <a:ea typeface="Aptos" panose="020B0004020202020204" pitchFamily="34" charset="0"/>
                <a:cs typeface="Aptos" panose="020B0004020202020204" pitchFamily="34" charset="0"/>
              </a:rPr>
              <a:t>https://www.theguardian.com/politics/article/2024/jul/16/vaughan-gething-resigns-first-minister-wales</a:t>
            </a:r>
            <a:br>
              <a:rPr lang="en-GB" sz="1800" kern="0" dirty="0">
                <a:effectLst/>
                <a:latin typeface="Aptos" panose="020B0004020202020204" pitchFamily="34" charset="0"/>
                <a:ea typeface="Aptos" panose="020B0004020202020204" pitchFamily="34" charset="0"/>
                <a:cs typeface="Aptos" panose="020B0004020202020204" pitchFamily="34" charset="0"/>
              </a:rPr>
            </a:br>
            <a:r>
              <a:rPr lang="en-GB" sz="1800" kern="0" dirty="0">
                <a:effectLst/>
                <a:latin typeface="Aptos" panose="020B0004020202020204" pitchFamily="34" charset="0"/>
                <a:ea typeface="Aptos" panose="020B0004020202020204" pitchFamily="34" charset="0"/>
                <a:cs typeface="Aptos" panose="020B0004020202020204" pitchFamily="34" charset="0"/>
              </a:rPr>
              <a:t>[Accessed 17th July 2024].</a:t>
            </a:r>
            <a:endParaRPr lang="en-GB" sz="2000" dirty="0"/>
          </a:p>
        </p:txBody>
      </p:sp>
    </p:spTree>
    <p:extLst>
      <p:ext uri="{BB962C8B-B14F-4D97-AF65-F5344CB8AC3E}">
        <p14:creationId xmlns:p14="http://schemas.microsoft.com/office/powerpoint/2010/main" val="29398266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3E4AB6-1F96-1590-EA87-094BE20D042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REFERENCES</a:t>
            </a:r>
          </a:p>
        </p:txBody>
      </p:sp>
      <p:sp>
        <p:nvSpPr>
          <p:cNvPr id="3" name="Content Placeholder 2">
            <a:extLst>
              <a:ext uri="{FF2B5EF4-FFF2-40B4-BE49-F238E27FC236}">
                <a16:creationId xmlns:a16="http://schemas.microsoft.com/office/drawing/2014/main" id="{09FDC4A0-C37E-9348-23FC-387728DE3BDD}"/>
              </a:ext>
            </a:extLst>
          </p:cNvPr>
          <p:cNvSpPr>
            <a:spLocks noGrp="1"/>
          </p:cNvSpPr>
          <p:nvPr>
            <p:ph idx="1"/>
          </p:nvPr>
        </p:nvSpPr>
        <p:spPr>
          <a:xfrm>
            <a:off x="459351" y="2113877"/>
            <a:ext cx="10808200" cy="3733469"/>
          </a:xfrm>
        </p:spPr>
        <p:txBody>
          <a:bodyPr anchor="ctr">
            <a:normAutofit fontScale="92500" lnSpcReduction="10000"/>
          </a:bodyPr>
          <a:lstStyle/>
          <a:p>
            <a:r>
              <a:rPr lang="en-GB" sz="1800" dirty="0">
                <a:effectLst/>
                <a:latin typeface="Aptos" panose="020B0004020202020204" pitchFamily="34" charset="0"/>
                <a:ea typeface="Aptos" panose="020B0004020202020204" pitchFamily="34" charset="0"/>
                <a:cs typeface="Aptos" panose="020B0004020202020204" pitchFamily="34" charset="0"/>
              </a:rPr>
              <a:t>The Telegraph, 2024. </a:t>
            </a:r>
            <a:r>
              <a:rPr lang="en-GB" sz="1800" i="1" dirty="0">
                <a:effectLst/>
                <a:latin typeface="Aptos" panose="020B0004020202020204" pitchFamily="34" charset="0"/>
                <a:ea typeface="Aptos" panose="020B0004020202020204" pitchFamily="34" charset="0"/>
                <a:cs typeface="Aptos" panose="020B0004020202020204" pitchFamily="34" charset="0"/>
              </a:rPr>
              <a:t>Keir Starmer to target shoplifters and knife crime in King’s Speech.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https://www.telegraph.co.uk/politics/2024/07/14/keir-starmer-target-shoplifters-knife-crime-kings-speech/</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17th July 2024].</a:t>
            </a:r>
          </a:p>
          <a:p>
            <a:r>
              <a:rPr lang="en-GB" sz="1800" dirty="0">
                <a:effectLst/>
                <a:latin typeface="Aptos" panose="020B0004020202020204" pitchFamily="34" charset="0"/>
                <a:ea typeface="Aptos" panose="020B0004020202020204" pitchFamily="34" charset="0"/>
                <a:cs typeface="Aptos" panose="020B0004020202020204" pitchFamily="34" charset="0"/>
              </a:rPr>
              <a:t>Wales on Line, 2024. </a:t>
            </a:r>
            <a:r>
              <a:rPr lang="en-GB" sz="1800" i="1" dirty="0">
                <a:effectLst/>
                <a:latin typeface="Aptos" panose="020B0004020202020204" pitchFamily="34" charset="0"/>
                <a:ea typeface="Aptos" panose="020B0004020202020204" pitchFamily="34" charset="0"/>
                <a:cs typeface="Aptos" panose="020B0004020202020204" pitchFamily="34" charset="0"/>
              </a:rPr>
              <a:t>https://www.walesonline.co.uk/news/politics/huge-changes-announced-wales-20mph-29553450.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https://www.walesonline.co.uk/news/politics/huge-changes-announced-wales-20mph-29553450</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17th July 2024].</a:t>
            </a:r>
          </a:p>
          <a:p>
            <a:r>
              <a:rPr lang="en-GB" sz="1800" dirty="0">
                <a:effectLst/>
                <a:latin typeface="Aptos" panose="020B0004020202020204" pitchFamily="34" charset="0"/>
                <a:ea typeface="Aptos" panose="020B0004020202020204" pitchFamily="34" charset="0"/>
                <a:cs typeface="Aptos" panose="020B0004020202020204" pitchFamily="34" charset="0"/>
              </a:rPr>
              <a:t>Well-being of Future Generations (Wales) Act 2015, 2015. </a:t>
            </a:r>
            <a:r>
              <a:rPr lang="en-GB" sz="1800" i="1" dirty="0" err="1">
                <a:effectLst/>
                <a:latin typeface="Aptos" panose="020B0004020202020204" pitchFamily="34" charset="0"/>
                <a:ea typeface="Aptos" panose="020B0004020202020204" pitchFamily="34" charset="0"/>
                <a:cs typeface="Aptos" panose="020B0004020202020204" pitchFamily="34" charset="0"/>
              </a:rPr>
              <a:t>Gov.Wales</a:t>
            </a:r>
            <a:r>
              <a:rPr lang="en-GB" sz="1800" i="1" dirty="0">
                <a:effectLst/>
                <a:latin typeface="Aptos" panose="020B0004020202020204" pitchFamily="34" charset="0"/>
                <a:ea typeface="Aptos" panose="020B0004020202020204" pitchFamily="34" charset="0"/>
                <a:cs typeface="Aptos" panose="020B0004020202020204" pitchFamily="34" charset="0"/>
              </a:rPr>
              <a:t>.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https://www.futuregenerations.wales/about-us/future-generations-act/</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17th July 2024].</a:t>
            </a:r>
          </a:p>
          <a:p>
            <a:r>
              <a:rPr lang="en-GB" sz="1800" dirty="0">
                <a:effectLst/>
                <a:latin typeface="Aptos" panose="020B0004020202020204" pitchFamily="34" charset="0"/>
                <a:ea typeface="Aptos" panose="020B0004020202020204" pitchFamily="34" charset="0"/>
                <a:cs typeface="Aptos" panose="020B0004020202020204" pitchFamily="34" charset="0"/>
              </a:rPr>
              <a:t>Welsh Government, 2024. </a:t>
            </a:r>
            <a:r>
              <a:rPr lang="en-GB" sz="1800" i="1" dirty="0">
                <a:effectLst/>
                <a:latin typeface="Aptos" panose="020B0004020202020204" pitchFamily="34" charset="0"/>
                <a:ea typeface="Aptos" panose="020B0004020202020204" pitchFamily="34" charset="0"/>
                <a:cs typeface="Aptos" panose="020B0004020202020204" pitchFamily="34" charset="0"/>
              </a:rPr>
              <a:t>Introducing default 20mph speed limits. </a:t>
            </a:r>
            <a:r>
              <a:rPr lang="en-GB" sz="1800" dirty="0">
                <a:effectLst/>
                <a:latin typeface="Aptos" panose="020B0004020202020204" pitchFamily="34" charset="0"/>
                <a:ea typeface="Aptos" panose="020B0004020202020204" pitchFamily="34" charset="0"/>
                <a:cs typeface="Aptos" panose="020B0004020202020204" pitchFamily="34" charset="0"/>
              </a:rPr>
              <a:t>[Online] </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Available at: </a:t>
            </a:r>
            <a:r>
              <a:rPr lang="en-GB" sz="1800" u="sng" dirty="0">
                <a:effectLst/>
                <a:latin typeface="Aptos" panose="020B0004020202020204" pitchFamily="34" charset="0"/>
                <a:ea typeface="Aptos" panose="020B0004020202020204" pitchFamily="34" charset="0"/>
                <a:cs typeface="Aptos" panose="020B0004020202020204" pitchFamily="34" charset="0"/>
              </a:rPr>
              <a:t>https://www.gov.wales/introducing-default-20mph-speed-limits</a:t>
            </a:r>
            <a:br>
              <a:rPr lang="en-GB" sz="1800" dirty="0">
                <a:effectLst/>
                <a:latin typeface="Aptos" panose="020B0004020202020204" pitchFamily="34" charset="0"/>
                <a:ea typeface="Aptos" panose="020B0004020202020204" pitchFamily="34" charset="0"/>
                <a:cs typeface="Aptos" panose="020B0004020202020204" pitchFamily="34" charset="0"/>
              </a:rPr>
            </a:br>
            <a:r>
              <a:rPr lang="en-GB" sz="1800" dirty="0">
                <a:effectLst/>
                <a:latin typeface="Aptos" panose="020B0004020202020204" pitchFamily="34" charset="0"/>
                <a:ea typeface="Aptos" panose="020B0004020202020204" pitchFamily="34" charset="0"/>
                <a:cs typeface="Aptos" panose="020B0004020202020204" pitchFamily="34" charset="0"/>
              </a:rPr>
              <a:t>[Accessed 14th July 2024].</a:t>
            </a:r>
          </a:p>
          <a:p>
            <a:endParaRPr lang="en-GB" sz="2000" dirty="0"/>
          </a:p>
        </p:txBody>
      </p:sp>
    </p:spTree>
    <p:extLst>
      <p:ext uri="{BB962C8B-B14F-4D97-AF65-F5344CB8AC3E}">
        <p14:creationId xmlns:p14="http://schemas.microsoft.com/office/powerpoint/2010/main" val="3403437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2907</TotalTime>
  <Words>2515</Words>
  <Application>Microsoft Office PowerPoint</Application>
  <PresentationFormat>Widescreen</PresentationFormat>
  <Paragraphs>122</Paragraphs>
  <Slides>15</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Wingdings</vt:lpstr>
      <vt:lpstr>Office Theme</vt:lpstr>
      <vt:lpstr> STRIKING A BALANCE:   Navigating Contemporary Challenges in UK Policing, Harmonising Police Priorities and Political Engagement     Contemporary Issues in Policing (BMP070D3) MSC Operational and Strategic Leadership</vt:lpstr>
      <vt:lpstr>OBJECTIVES</vt:lpstr>
      <vt:lpstr>CONTEXT</vt:lpstr>
      <vt:lpstr>POLICING PRIORITIES</vt:lpstr>
      <vt:lpstr>NEW PURPOSE AND PRIORITIES</vt:lpstr>
      <vt:lpstr>POLITICAL LANDSCAPE</vt:lpstr>
      <vt:lpstr>POLITICAL RELATIONSHIPS AND ENGAGEMENT</vt:lpstr>
      <vt:lpstr>SUMMARY</vt:lpstr>
      <vt:lpstr>REFERENCES</vt:lpstr>
      <vt:lpstr>REFERENCES</vt:lpstr>
      <vt:lpstr>REFERENCES</vt:lpstr>
      <vt:lpstr>REFERENCES</vt:lpstr>
      <vt:lpstr>REFERENCES</vt:lpstr>
      <vt:lpstr>REFERENCES</vt:lpstr>
      <vt:lpstr>REFERENCES</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 in Policing (BMP070D3)  MSC Operational and Strategic Leadership      STRICKING A BALANCE:  Navigating Contemporary Challenges in UK Policing, Harmonising Police Priorities and Political Engagement</dc:title>
  <dc:creator>Meyrick,Trudi swp3979</dc:creator>
  <cp:lastModifiedBy>Meyrick,Trudi swp3979</cp:lastModifiedBy>
  <cp:revision>35</cp:revision>
  <cp:lastPrinted>2024-07-17T20:06:27Z</cp:lastPrinted>
  <dcterms:created xsi:type="dcterms:W3CDTF">2024-07-13T06:50:33Z</dcterms:created>
  <dcterms:modified xsi:type="dcterms:W3CDTF">2024-07-21T18:13:52Z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2024-07-13T07:24:44Z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fcf09ac8-aa91-4852-bea8-0b16844c6348</vt:lpwstr>
  </property>
  <property fmtid="{D5CDD505-2E9C-101B-9397-08002B2CF9AE}" pid="8" name="MSIP_Label_66cf8fe5-b7b7-4df7-b38d-1c61ac2f6639_ContentBits">
    <vt:lpwstr>0</vt:lpwstr>
  </property>
</Properties>
</file>