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omments/comment1.xml" ContentType="application/vnd.openxmlformats-officedocument.presentationml.comment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eexit Puri" initials="NP" lastIdx="1" clrIdx="0">
    <p:extLst>
      <p:ext uri="{19B8F6BF-5375-455C-9EA6-DF929625EA0E}">
        <p15:presenceInfo xmlns:p15="http://schemas.microsoft.com/office/powerpoint/2012/main" userId="8c8a78b6b5aed3a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0339" autoAdjust="0"/>
  </p:normalViewPr>
  <p:slideViewPr>
    <p:cSldViewPr>
      <p:cViewPr varScale="1">
        <p:scale>
          <a:sx n="53" d="100"/>
          <a:sy n="53" d="100"/>
        </p:scale>
        <p:origin x="-1644"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commentAuthors" Target="commentAuthors.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comments/comment1.xml><?xml version="1.0" encoding="utf-8"?>
<p:cmLst xmlns:a="http://schemas.openxmlformats.org/drawingml/2006/main" xmlns:r="http://schemas.openxmlformats.org/officeDocument/2006/relationships" xmlns:p="http://schemas.openxmlformats.org/presentationml/2006/main">
  <p:cm authorId="1" dt="2023-04-28T21:41:46.172" idx="1">
    <p:pos x="4320" y="2054"/>
    <p:text>Neexit Puri
Student I'd. 2225662</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CB47B6D-3877-41EB-8088-A005165951D3}" type="datetimeFigureOut">
              <a:rPr lang="en-US" smtClean="0"/>
              <a:t>4/28/2023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BC32DAC-7456-4D73-9F76-E6A24A78551A}"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Considering the stated</a:t>
            </a:r>
            <a:r>
              <a:rPr lang="en-GB" sz="1200" kern="1200" baseline="0" dirty="0">
                <a:solidFill>
                  <a:schemeClr val="tx1"/>
                </a:solidFill>
                <a:latin typeface="+mn-lt"/>
                <a:ea typeface="+mn-ea"/>
                <a:cs typeface="+mn-cs"/>
              </a:rPr>
              <a:t> aspects, </a:t>
            </a:r>
            <a:r>
              <a:rPr lang="en-GB" sz="1200" kern="1200" dirty="0">
                <a:solidFill>
                  <a:schemeClr val="tx1"/>
                </a:solidFill>
                <a:latin typeface="+mn-lt"/>
                <a:ea typeface="+mn-ea"/>
                <a:cs typeface="+mn-cs"/>
              </a:rPr>
              <a:t>organisational culture change and development in Tesla have been evaluated and discussed. Impact of this perspective on Tesla’s operations, employees, and involved stakeholders has been explored in this report was well which offers an in-depth comprehension of further improvements required in this organisation. </a:t>
            </a:r>
            <a:endParaRPr lang="en-US" dirty="0"/>
          </a:p>
        </p:txBody>
      </p:sp>
      <p:sp>
        <p:nvSpPr>
          <p:cNvPr id="4" name="Slide Number Placeholder 3"/>
          <p:cNvSpPr>
            <a:spLocks noGrp="1"/>
          </p:cNvSpPr>
          <p:nvPr>
            <p:ph type="sldNum" sz="quarter" idx="10"/>
          </p:nvPr>
        </p:nvSpPr>
        <p:spPr/>
        <p:txBody>
          <a:bodyPr/>
          <a:lstStyle/>
          <a:p>
            <a:fld id="{5BC32DAC-7456-4D73-9F76-E6A24A78551A}"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On the other hand, the disadvantage of this recommendation is it is a time-consuming process. It may risk the initial production rate of employees. </a:t>
            </a:r>
            <a:endParaRPr lang="en-US" dirty="0"/>
          </a:p>
        </p:txBody>
      </p:sp>
      <p:sp>
        <p:nvSpPr>
          <p:cNvPr id="4" name="Slide Number Placeholder 3"/>
          <p:cNvSpPr>
            <a:spLocks noGrp="1"/>
          </p:cNvSpPr>
          <p:nvPr>
            <p:ph type="sldNum" sz="quarter" idx="10"/>
          </p:nvPr>
        </p:nvSpPr>
        <p:spPr/>
        <p:txBody>
          <a:bodyPr/>
          <a:lstStyle/>
          <a:p>
            <a:fld id="{5BC32DAC-7456-4D73-9F76-E6A24A78551A}"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Tesla is suggested to focus on a knowledge-sharing activity. The main purpose of this suggestion is to enhance inclusivity in organisational culture by making it more suitable for global operations. Offering equal opportunity to talented employees is an effective strategy in this context (</a:t>
            </a:r>
            <a:r>
              <a:rPr lang="en-GB" sz="1200" i="1" kern="1200" dirty="0">
                <a:solidFill>
                  <a:schemeClr val="tx1"/>
                </a:solidFill>
                <a:latin typeface="+mn-lt"/>
                <a:ea typeface="+mn-ea"/>
                <a:cs typeface="+mn-cs"/>
              </a:rPr>
              <a:t>Lecture 8, Slide 16</a:t>
            </a:r>
            <a:r>
              <a:rPr lang="en-GB" sz="1200" kern="1200" dirty="0">
                <a:solidFill>
                  <a:schemeClr val="tx1"/>
                </a:solidFill>
                <a:latin typeface="+mn-lt"/>
                <a:ea typeface="+mn-ea"/>
                <a:cs typeface="+mn-cs"/>
              </a:rPr>
              <a:t>). It would enhance the talent pool. The main risk factor for this recommendation is the possibility of internal conflicts in organisational culture. Moreover, it also requires sufficient investment to access those talent bases across the globe. </a:t>
            </a:r>
            <a:endParaRPr lang="en-US" dirty="0"/>
          </a:p>
        </p:txBody>
      </p:sp>
      <p:sp>
        <p:nvSpPr>
          <p:cNvPr id="4" name="Slide Number Placeholder 3"/>
          <p:cNvSpPr>
            <a:spLocks noGrp="1"/>
          </p:cNvSpPr>
          <p:nvPr>
            <p:ph type="sldNum" sz="quarter" idx="10"/>
          </p:nvPr>
        </p:nvSpPr>
        <p:spPr/>
        <p:txBody>
          <a:bodyPr/>
          <a:lstStyle/>
          <a:p>
            <a:fld id="{5BC32DAC-7456-4D73-9F76-E6A24A78551A}"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Although it is a success factor for Tesla in comparison to global market competitiveness, it increases the chances of business failures as well. Involving employees in the decision-making process alongside board of directors is suggested to enhance effectiveness (</a:t>
            </a:r>
            <a:r>
              <a:rPr lang="en-GB" sz="1200" kern="1200" dirty="0" err="1">
                <a:solidFill>
                  <a:schemeClr val="tx1"/>
                </a:solidFill>
                <a:latin typeface="+mn-lt"/>
                <a:ea typeface="+mn-ea"/>
                <a:cs typeface="+mn-cs"/>
              </a:rPr>
              <a:t>Alshurideh</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et al., </a:t>
            </a:r>
            <a:r>
              <a:rPr lang="en-GB" sz="1200" kern="1200" dirty="0">
                <a:solidFill>
                  <a:schemeClr val="tx1"/>
                </a:solidFill>
                <a:latin typeface="+mn-lt"/>
                <a:ea typeface="+mn-ea"/>
                <a:cs typeface="+mn-cs"/>
              </a:rPr>
              <a:t>2020). Chances of business conflicts are the primary risk factor in this context. </a:t>
            </a:r>
            <a:endParaRPr lang="en-US" dirty="0"/>
          </a:p>
        </p:txBody>
      </p:sp>
      <p:sp>
        <p:nvSpPr>
          <p:cNvPr id="4" name="Slide Number Placeholder 3"/>
          <p:cNvSpPr>
            <a:spLocks noGrp="1"/>
          </p:cNvSpPr>
          <p:nvPr>
            <p:ph type="sldNum" sz="quarter" idx="10"/>
          </p:nvPr>
        </p:nvSpPr>
        <p:spPr/>
        <p:txBody>
          <a:bodyPr/>
          <a:lstStyle/>
          <a:p>
            <a:fld id="{5BC32DAC-7456-4D73-9F76-E6A24A78551A}"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Although it can minimise profitability initially, it would permit them to preserve the well being of employees. More, it is expected that these suggestions would help Tesla in minimising the adverse impact of ethical allegations against its organisational culture as well.</a:t>
            </a:r>
            <a:endParaRPr lang="en-US" dirty="0"/>
          </a:p>
        </p:txBody>
      </p:sp>
      <p:sp>
        <p:nvSpPr>
          <p:cNvPr id="4" name="Slide Number Placeholder 3"/>
          <p:cNvSpPr>
            <a:spLocks noGrp="1"/>
          </p:cNvSpPr>
          <p:nvPr>
            <p:ph type="sldNum" sz="quarter" idx="10"/>
          </p:nvPr>
        </p:nvSpPr>
        <p:spPr/>
        <p:txBody>
          <a:bodyPr/>
          <a:lstStyle/>
          <a:p>
            <a:fld id="{5BC32DAC-7456-4D73-9F76-E6A24A78551A}"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Several perceptions of Tesla’s organisational culture require improvement that can be concluded from this discussion. The company needs to develop and initiate change in culture by becoming employee-focused. It also needs to consider offering flexibility to employees regarding contribution to innovation and creative process. Further suggestions should emphasise those aspects.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5BC32DAC-7456-4D73-9F76-E6A24A78551A}"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5BC32DAC-7456-4D73-9F76-E6A24A78551A}" type="slidenum">
              <a:rPr lang="en-US" smtClean="0"/>
              <a:t>8</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7764621" y="1174097"/>
            <a:ext cx="2286000" cy="381000"/>
          </a:xfrm>
        </p:spPr>
        <p:txBody>
          <a:bodyPr/>
          <a:lstStyle/>
          <a:p>
            <a:fld id="{FD4D5157-B936-46E7-B674-8555139F06EA}" type="datetimeFigureOut">
              <a:rPr lang="en-US" smtClean="0"/>
              <a:t>4/28/2023</a:t>
            </a:fld>
            <a:endParaRPr lang="en-US"/>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US"/>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708781B5-8B28-4FF8-95E9-3753063C22EC}"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FD4D5157-B936-46E7-B674-8555139F06EA}" type="datetimeFigureOut">
              <a:rPr lang="en-US" smtClean="0"/>
              <a:t>4/28/2023</a:t>
            </a:fld>
            <a:endParaRPr lang="en-US"/>
          </a:p>
        </p:txBody>
      </p:sp>
      <p:sp>
        <p:nvSpPr>
          <p:cNvPr id="9" name="Slide Number Placeholder 8"/>
          <p:cNvSpPr>
            <a:spLocks noGrp="1"/>
          </p:cNvSpPr>
          <p:nvPr>
            <p:ph type="sldNum" sz="quarter" idx="15"/>
          </p:nvPr>
        </p:nvSpPr>
        <p:spPr/>
        <p:txBody>
          <a:bodyPr rtlCol="0"/>
          <a:lstStyle/>
          <a:p>
            <a:fld id="{708781B5-8B28-4FF8-95E9-3753063C22EC}" type="slidenum">
              <a:rPr lang="en-US" smtClean="0"/>
              <a:t>‹#›</a:t>
            </a:fld>
            <a:endParaRPr lang="en-US"/>
          </a:p>
        </p:txBody>
      </p:sp>
      <p:sp>
        <p:nvSpPr>
          <p:cNvPr id="10" name="Footer Placeholder 9"/>
          <p:cNvSpPr>
            <a:spLocks noGrp="1"/>
          </p:cNvSpPr>
          <p:nvPr>
            <p:ph type="ftr" sz="quarter" idx="16"/>
          </p:nvPr>
        </p:nvSpPr>
        <p:spPr/>
        <p:txBody>
          <a:bodyPr rtlCol="0"/>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FD4D5157-B936-46E7-B674-8555139F06EA}" type="datetimeFigureOut">
              <a:rPr lang="en-US" smtClean="0"/>
              <a:t>4/28/2023</a:t>
            </a:fld>
            <a:endParaRPr lang="en-US"/>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US"/>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708781B5-8B28-4FF8-95E9-3753063C22EC}"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FD4D5157-B936-46E7-B674-8555139F06EA}" type="datetimeFigureOut">
              <a:rPr lang="en-US" smtClean="0"/>
              <a:t>4/28/2023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8781B5-8B28-4FF8-95E9-3753063C22EC}" type="slidenum">
              <a:rPr lang="en-US" smtClean="0"/>
              <a:t>‹#›</a:t>
            </a:fld>
            <a:endParaRPr lang="en-US"/>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FD4D5157-B936-46E7-B674-8555139F06EA}" type="datetimeFigureOut">
              <a:rPr lang="en-US" smtClean="0"/>
              <a:t>4/28/2023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8781B5-8B28-4FF8-95E9-3753063C22EC}" type="slidenum">
              <a:rPr lang="en-US" smtClean="0"/>
              <a:t>‹#›</a:t>
            </a:fld>
            <a:endParaRPr lang="en-US"/>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FD4D5157-B936-46E7-B674-8555139F06EA}" type="datetimeFigureOut">
              <a:rPr lang="en-US" smtClean="0"/>
              <a:t>4/28/2023</a:t>
            </a:fld>
            <a:endParaRPr lang="en-US"/>
          </a:p>
        </p:txBody>
      </p:sp>
      <p:sp>
        <p:nvSpPr>
          <p:cNvPr id="7" name="Slide Number Placeholder 6"/>
          <p:cNvSpPr>
            <a:spLocks noGrp="1"/>
          </p:cNvSpPr>
          <p:nvPr>
            <p:ph type="sldNum" sz="quarter" idx="11"/>
          </p:nvPr>
        </p:nvSpPr>
        <p:spPr/>
        <p:txBody>
          <a:bodyPr rtlCol="0"/>
          <a:lstStyle/>
          <a:p>
            <a:fld id="{708781B5-8B28-4FF8-95E9-3753063C22EC}" type="slidenum">
              <a:rPr lang="en-US" smtClean="0"/>
              <a:t>‹#›</a:t>
            </a:fld>
            <a:endParaRPr lang="en-US"/>
          </a:p>
        </p:txBody>
      </p:sp>
      <p:sp>
        <p:nvSpPr>
          <p:cNvPr id="8" name="Footer Placeholder 7"/>
          <p:cNvSpPr>
            <a:spLocks noGrp="1"/>
          </p:cNvSpPr>
          <p:nvPr>
            <p:ph type="ftr" sz="quarter" idx="12"/>
          </p:nvPr>
        </p:nvSpPr>
        <p:spPr/>
        <p:txBody>
          <a:bodyPr rtlCol="0"/>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4D5157-B936-46E7-B674-8555139F06EA}" type="datetimeFigureOut">
              <a:rPr lang="en-US" smtClean="0"/>
              <a:t>4/28/2023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8781B5-8B28-4FF8-95E9-3753063C22EC}"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FD4D5157-B936-46E7-B674-8555139F06EA}" type="datetimeFigureOut">
              <a:rPr lang="en-US" smtClean="0"/>
              <a:t>4/28/2023</a:t>
            </a:fld>
            <a:endParaRPr lang="en-US"/>
          </a:p>
        </p:txBody>
      </p:sp>
      <p:sp>
        <p:nvSpPr>
          <p:cNvPr id="22" name="Slide Number Placeholder 21"/>
          <p:cNvSpPr>
            <a:spLocks noGrp="1"/>
          </p:cNvSpPr>
          <p:nvPr>
            <p:ph type="sldNum" sz="quarter" idx="15"/>
          </p:nvPr>
        </p:nvSpPr>
        <p:spPr/>
        <p:txBody>
          <a:bodyPr rtlCol="0"/>
          <a:lstStyle/>
          <a:p>
            <a:fld id="{708781B5-8B28-4FF8-95E9-3753063C22EC}" type="slidenum">
              <a:rPr lang="en-US" smtClean="0"/>
              <a:t>‹#›</a:t>
            </a:fld>
            <a:endParaRPr lang="en-US"/>
          </a:p>
        </p:txBody>
      </p:sp>
      <p:sp>
        <p:nvSpPr>
          <p:cNvPr id="23" name="Footer Placeholder 22"/>
          <p:cNvSpPr>
            <a:spLocks noGrp="1"/>
          </p:cNvSpPr>
          <p:nvPr>
            <p:ph type="ftr" sz="quarter" idx="16"/>
          </p:nvPr>
        </p:nvSpPr>
        <p:spPr/>
        <p:txBody>
          <a:bodyPr rtlCol="0"/>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FD4D5157-B936-46E7-B674-8555139F06EA}" type="datetimeFigureOut">
              <a:rPr lang="en-US" smtClean="0"/>
              <a:t>4/28/2023</a:t>
            </a:fld>
            <a:endParaRPr lang="en-US"/>
          </a:p>
        </p:txBody>
      </p:sp>
      <p:sp>
        <p:nvSpPr>
          <p:cNvPr id="18" name="Slide Number Placeholder 17"/>
          <p:cNvSpPr>
            <a:spLocks noGrp="1"/>
          </p:cNvSpPr>
          <p:nvPr>
            <p:ph type="sldNum" sz="quarter" idx="11"/>
          </p:nvPr>
        </p:nvSpPr>
        <p:spPr/>
        <p:txBody>
          <a:bodyPr rtlCol="0"/>
          <a:lstStyle/>
          <a:p>
            <a:fld id="{708781B5-8B28-4FF8-95E9-3753063C22EC}" type="slidenum">
              <a:rPr lang="en-US" smtClean="0"/>
              <a:t>‹#›</a:t>
            </a:fld>
            <a:endParaRPr lang="en-US"/>
          </a:p>
        </p:txBody>
      </p:sp>
      <p:sp>
        <p:nvSpPr>
          <p:cNvPr id="21" name="Footer Placeholder 20"/>
          <p:cNvSpPr>
            <a:spLocks noGrp="1"/>
          </p:cNvSpPr>
          <p:nvPr>
            <p:ph type="ftr" sz="quarter" idx="12"/>
          </p:nvPr>
        </p:nvSpPr>
        <p:spPr/>
        <p:txBody>
          <a:bodyPr rtlCol="0"/>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D4D5157-B936-46E7-B674-8555139F06EA}" type="datetimeFigureOut">
              <a:rPr lang="en-US" smtClean="0"/>
              <a:t>4/28/2023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8781B5-8B28-4FF8-95E9-3753063C22EC}"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D4D5157-B936-46E7-B674-8555139F06EA}" type="datetimeFigureOut">
              <a:rPr lang="en-US" smtClean="0"/>
              <a:t>4/28/2023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8781B5-8B28-4FF8-95E9-3753063C22EC}"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FD4D5157-B936-46E7-B674-8555139F06EA}" type="datetimeFigureOut">
              <a:rPr lang="en-US" smtClean="0"/>
              <a:t>4/28/2023</a:t>
            </a:fld>
            <a:endParaRPr lang="en-US"/>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US"/>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708781B5-8B28-4FF8-95E9-3753063C22EC}"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 /><Relationship Id="rId2" Type="http://schemas.openxmlformats.org/officeDocument/2006/relationships/video" Target="../media/media1.mp4" /><Relationship Id="rId1" Type="http://schemas.microsoft.com/office/2007/relationships/media" Target="../media/media1.mp4" /><Relationship Id="rId6" Type="http://schemas.openxmlformats.org/officeDocument/2006/relationships/comments" Target="../comments/comment1.xml" /><Relationship Id="rId5" Type="http://schemas.openxmlformats.org/officeDocument/2006/relationships/image" Target="../media/image3.png" /><Relationship Id="rId4" Type="http://schemas.openxmlformats.org/officeDocument/2006/relationships/image" Target="../media/image2.png" /></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video" Target="../media/media2.mp4" /><Relationship Id="rId1" Type="http://schemas.microsoft.com/office/2007/relationships/media" Target="../media/media2.mp4" /><Relationship Id="rId6" Type="http://schemas.openxmlformats.org/officeDocument/2006/relationships/image" Target="../media/image5.png" /><Relationship Id="rId5" Type="http://schemas.openxmlformats.org/officeDocument/2006/relationships/image" Target="../media/image4.png" /><Relationship Id="rId4" Type="http://schemas.openxmlformats.org/officeDocument/2006/relationships/notesSlide" Target="../notesSlides/notesSlide1.xml" /></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video" Target="../media/media3.mp4" /><Relationship Id="rId1" Type="http://schemas.microsoft.com/office/2007/relationships/media" Target="../media/media3.mp4" /><Relationship Id="rId6" Type="http://schemas.openxmlformats.org/officeDocument/2006/relationships/image" Target="../media/image7.png" /><Relationship Id="rId5" Type="http://schemas.openxmlformats.org/officeDocument/2006/relationships/image" Target="../media/image6.png" /><Relationship Id="rId4" Type="http://schemas.openxmlformats.org/officeDocument/2006/relationships/notesSlide" Target="../notesSlides/notesSlide2.xml" /></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video" Target="../media/media4.mp4" /><Relationship Id="rId1" Type="http://schemas.microsoft.com/office/2007/relationships/media" Target="../media/media4.mp4" /><Relationship Id="rId6" Type="http://schemas.openxmlformats.org/officeDocument/2006/relationships/image" Target="../media/image9.png" /><Relationship Id="rId5" Type="http://schemas.openxmlformats.org/officeDocument/2006/relationships/image" Target="../media/image8.png" /><Relationship Id="rId4" Type="http://schemas.openxmlformats.org/officeDocument/2006/relationships/notesSlide" Target="../notesSlides/notesSlide3.xml" /></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video" Target="../media/media5.mp4" /><Relationship Id="rId1" Type="http://schemas.microsoft.com/office/2007/relationships/media" Target="../media/media5.mp4" /><Relationship Id="rId6" Type="http://schemas.openxmlformats.org/officeDocument/2006/relationships/image" Target="../media/image11.png" /><Relationship Id="rId5" Type="http://schemas.openxmlformats.org/officeDocument/2006/relationships/image" Target="../media/image10.png" /><Relationship Id="rId4" Type="http://schemas.openxmlformats.org/officeDocument/2006/relationships/notesSlide" Target="../notesSlides/notesSlide4.xml" /></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video" Target="../media/media6.mp4" /><Relationship Id="rId1" Type="http://schemas.microsoft.com/office/2007/relationships/media" Target="../media/media6.mp4" /><Relationship Id="rId6" Type="http://schemas.openxmlformats.org/officeDocument/2006/relationships/image" Target="../media/image13.png" /><Relationship Id="rId5" Type="http://schemas.openxmlformats.org/officeDocument/2006/relationships/image" Target="../media/image12.png" /><Relationship Id="rId4" Type="http://schemas.openxmlformats.org/officeDocument/2006/relationships/notesSlide" Target="../notesSlides/notesSlide5.xml" /></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video" Target="../media/media7.mp4" /><Relationship Id="rId1" Type="http://schemas.microsoft.com/office/2007/relationships/media" Target="../media/media7.mp4" /><Relationship Id="rId5" Type="http://schemas.openxmlformats.org/officeDocument/2006/relationships/image" Target="../media/image14.png" /><Relationship Id="rId4" Type="http://schemas.openxmlformats.org/officeDocument/2006/relationships/notesSlide" Target="../notesSlides/notesSlide6.xml" /></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video" Target="../media/media8.mp4" /><Relationship Id="rId1" Type="http://schemas.microsoft.com/office/2007/relationships/media" Target="../media/media8.mp4" /><Relationship Id="rId5" Type="http://schemas.openxmlformats.org/officeDocument/2006/relationships/image" Target="../media/image15.png" /><Relationship Id="rId4" Type="http://schemas.openxmlformats.org/officeDocument/2006/relationships/notesSlide" Target="../notesSlides/notesSlide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399923" y="1168651"/>
            <a:ext cx="6172200" cy="2057400"/>
          </a:xfrm>
        </p:spPr>
        <p:txBody>
          <a:bodyPr>
            <a:normAutofit fontScale="90000"/>
          </a:bodyPr>
          <a:lstStyle/>
          <a:p>
            <a:pPr algn="ctr"/>
            <a:r>
              <a:rPr lang="en-GB" dirty="0">
                <a:solidFill>
                  <a:schemeClr val="tx1"/>
                </a:solidFill>
              </a:rPr>
              <a:t>IMPROVEMENT OF AN HR PRIORITY AREA: ORGANISATIONAL CULTURE CHANGE AND DEVELOPMENT</a:t>
            </a:r>
            <a:endParaRPr lang="en-US" dirty="0">
              <a:solidFill>
                <a:schemeClr val="tx1"/>
              </a:solidFill>
            </a:endParaRPr>
          </a:p>
        </p:txBody>
      </p:sp>
      <p:pic>
        <p:nvPicPr>
          <p:cNvPr id="6146" name="Picture 2"/>
          <p:cNvPicPr>
            <a:picLocks noChangeAspect="1" noChangeArrowheads="1"/>
          </p:cNvPicPr>
          <p:nvPr/>
        </p:nvPicPr>
        <p:blipFill>
          <a:blip r:embed="rId4"/>
          <a:srcRect/>
          <a:stretch>
            <a:fillRect/>
          </a:stretch>
        </p:blipFill>
        <p:spPr bwMode="auto">
          <a:xfrm>
            <a:off x="3048000" y="3733800"/>
            <a:ext cx="4654943" cy="1752600"/>
          </a:xfrm>
          <a:prstGeom prst="rect">
            <a:avLst/>
          </a:prstGeom>
          <a:noFill/>
          <a:ln w="9525">
            <a:noFill/>
            <a:miter lim="800000"/>
            <a:headEnd/>
            <a:tailEnd/>
          </a:ln>
          <a:effectLst/>
        </p:spPr>
      </p:pic>
      <p:pic>
        <p:nvPicPr>
          <p:cNvPr id="11" name="VID-20230428-WA0013.mp4">
            <a:hlinkClick r:id="" action="ppaction://media"/>
            <a:extLst>
              <a:ext uri="{FF2B5EF4-FFF2-40B4-BE49-F238E27FC236}">
                <a16:creationId xmlns:a16="http://schemas.microsoft.com/office/drawing/2014/main" id="{984022B1-B849-6D27-79FF-9C1BF4269E2D}"/>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7702943" y="0"/>
            <a:ext cx="1143566" cy="207921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chemeClr val="tx1"/>
                </a:solidFill>
              </a:rPr>
              <a:t>Introduction</a:t>
            </a:r>
          </a:p>
        </p:txBody>
      </p:sp>
      <p:sp>
        <p:nvSpPr>
          <p:cNvPr id="3" name="Content Placeholder 2"/>
          <p:cNvSpPr>
            <a:spLocks noGrp="1"/>
          </p:cNvSpPr>
          <p:nvPr>
            <p:ph sz="quarter" idx="1"/>
          </p:nvPr>
        </p:nvSpPr>
        <p:spPr>
          <a:xfrm>
            <a:off x="457200" y="1600200"/>
            <a:ext cx="6400800" cy="2133600"/>
          </a:xfrm>
        </p:spPr>
        <p:txBody>
          <a:bodyPr>
            <a:normAutofit fontScale="77500" lnSpcReduction="20000"/>
          </a:bodyPr>
          <a:lstStyle/>
          <a:p>
            <a:pPr algn="just">
              <a:lnSpc>
                <a:spcPct val="150000"/>
              </a:lnSpc>
            </a:pPr>
            <a:r>
              <a:rPr lang="en-GB" dirty="0"/>
              <a:t>Organisational culture and its potential change requirement allows them to sustain performance consistency</a:t>
            </a:r>
          </a:p>
          <a:p>
            <a:pPr algn="just">
              <a:lnSpc>
                <a:spcPct val="150000"/>
              </a:lnSpc>
            </a:pPr>
            <a:r>
              <a:rPr lang="en-GB" dirty="0"/>
              <a:t>Development in organisational culture is vital for global operations</a:t>
            </a:r>
            <a:endParaRPr lang="en-US" dirty="0"/>
          </a:p>
        </p:txBody>
      </p:sp>
      <p:pic>
        <p:nvPicPr>
          <p:cNvPr id="1026" name="Picture 2"/>
          <p:cNvPicPr>
            <a:picLocks noChangeAspect="1" noChangeArrowheads="1"/>
          </p:cNvPicPr>
          <p:nvPr/>
        </p:nvPicPr>
        <p:blipFill>
          <a:blip r:embed="rId5"/>
          <a:srcRect/>
          <a:stretch>
            <a:fillRect/>
          </a:stretch>
        </p:blipFill>
        <p:spPr bwMode="auto">
          <a:xfrm>
            <a:off x="1600200" y="3733800"/>
            <a:ext cx="6163171" cy="27622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 name="VID-20230428-WA0012.mp4">
            <a:hlinkClick r:id="" action="ppaction://media"/>
            <a:extLst>
              <a:ext uri="{FF2B5EF4-FFF2-40B4-BE49-F238E27FC236}">
                <a16:creationId xmlns:a16="http://schemas.microsoft.com/office/drawing/2014/main" id="{F6994DCC-AD60-160B-DB8D-C1F7CE40896F}"/>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7461753" y="162962"/>
            <a:ext cx="1225047" cy="222735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7467600" cy="1143000"/>
          </a:xfrm>
        </p:spPr>
        <p:txBody>
          <a:bodyPr>
            <a:normAutofit fontScale="90000"/>
          </a:bodyPr>
          <a:lstStyle/>
          <a:p>
            <a:pPr algn="ctr"/>
            <a:r>
              <a:rPr lang="en-US" b="1" dirty="0">
                <a:solidFill>
                  <a:schemeClr val="tx1"/>
                </a:solidFill>
              </a:rPr>
              <a:t>Recommendations to mitigate organizational cultural issues in </a:t>
            </a:r>
            <a:r>
              <a:rPr lang="en-US" b="1" dirty="0" err="1">
                <a:solidFill>
                  <a:schemeClr val="tx1"/>
                </a:solidFill>
              </a:rPr>
              <a:t>tesla</a:t>
            </a:r>
            <a:endParaRPr lang="en-US" dirty="0">
              <a:solidFill>
                <a:schemeClr val="tx1"/>
              </a:solidFill>
            </a:endParaRPr>
          </a:p>
        </p:txBody>
      </p:sp>
      <p:sp>
        <p:nvSpPr>
          <p:cNvPr id="3" name="Content Placeholder 2"/>
          <p:cNvSpPr>
            <a:spLocks noGrp="1"/>
          </p:cNvSpPr>
          <p:nvPr>
            <p:ph sz="quarter" idx="1"/>
          </p:nvPr>
        </p:nvSpPr>
        <p:spPr>
          <a:xfrm>
            <a:off x="457200" y="1600200"/>
            <a:ext cx="3505200" cy="4873752"/>
          </a:xfrm>
        </p:spPr>
        <p:txBody>
          <a:bodyPr>
            <a:normAutofit fontScale="92500" lnSpcReduction="20000"/>
          </a:bodyPr>
          <a:lstStyle/>
          <a:p>
            <a:pPr algn="just">
              <a:lnSpc>
                <a:spcPct val="150000"/>
              </a:lnSpc>
            </a:pPr>
            <a:r>
              <a:rPr lang="en-GB" dirty="0"/>
              <a:t>Offering training sessions</a:t>
            </a:r>
          </a:p>
          <a:p>
            <a:pPr algn="just">
              <a:lnSpc>
                <a:spcPct val="150000"/>
              </a:lnSpc>
            </a:pPr>
            <a:r>
              <a:rPr lang="en-GB" dirty="0"/>
              <a:t>Helping them to brainstorm more creative ideas</a:t>
            </a:r>
          </a:p>
          <a:p>
            <a:pPr algn="just">
              <a:lnSpc>
                <a:spcPct val="150000"/>
              </a:lnSpc>
            </a:pPr>
            <a:r>
              <a:rPr lang="en-GB" dirty="0"/>
              <a:t>Open communication and collaboration skill is required along with technological advancements</a:t>
            </a:r>
            <a:endParaRPr lang="en-US" dirty="0"/>
          </a:p>
        </p:txBody>
      </p:sp>
      <p:pic>
        <p:nvPicPr>
          <p:cNvPr id="2050" name="Picture 2"/>
          <p:cNvPicPr>
            <a:picLocks noChangeAspect="1" noChangeArrowheads="1"/>
          </p:cNvPicPr>
          <p:nvPr/>
        </p:nvPicPr>
        <p:blipFill>
          <a:blip r:embed="rId5"/>
          <a:srcRect/>
          <a:stretch>
            <a:fillRect/>
          </a:stretch>
        </p:blipFill>
        <p:spPr bwMode="auto">
          <a:xfrm>
            <a:off x="4191000" y="2362200"/>
            <a:ext cx="4148138" cy="321123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 name="VID-20230428-WA0014.mp4">
            <a:hlinkClick r:id="" action="ppaction://media"/>
            <a:extLst>
              <a:ext uri="{FF2B5EF4-FFF2-40B4-BE49-F238E27FC236}">
                <a16:creationId xmlns:a16="http://schemas.microsoft.com/office/drawing/2014/main" id="{B6C58742-DC81-91F1-85BE-747EEFD5DBD6}"/>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7700963" y="0"/>
            <a:ext cx="1276350" cy="232063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a:solidFill>
                  <a:schemeClr val="tx1"/>
                </a:solidFill>
              </a:rPr>
              <a:t>Recommendations to mitigate organizational cultural issues in </a:t>
            </a:r>
            <a:r>
              <a:rPr lang="en-US" b="1" dirty="0" err="1">
                <a:solidFill>
                  <a:schemeClr val="tx1"/>
                </a:solidFill>
              </a:rPr>
              <a:t>tesla</a:t>
            </a:r>
            <a:endParaRPr lang="en-US" dirty="0"/>
          </a:p>
        </p:txBody>
      </p:sp>
      <p:sp>
        <p:nvSpPr>
          <p:cNvPr id="3" name="Content Placeholder 2"/>
          <p:cNvSpPr>
            <a:spLocks noGrp="1"/>
          </p:cNvSpPr>
          <p:nvPr>
            <p:ph sz="quarter" idx="1"/>
          </p:nvPr>
        </p:nvSpPr>
        <p:spPr>
          <a:xfrm>
            <a:off x="457200" y="1600200"/>
            <a:ext cx="3429000" cy="4873752"/>
          </a:xfrm>
        </p:spPr>
        <p:txBody>
          <a:bodyPr>
            <a:normAutofit lnSpcReduction="10000"/>
          </a:bodyPr>
          <a:lstStyle/>
          <a:p>
            <a:pPr algn="just">
              <a:lnSpc>
                <a:spcPct val="150000"/>
              </a:lnSpc>
            </a:pPr>
            <a:r>
              <a:rPr lang="en-GB" dirty="0"/>
              <a:t>To focus on a knowledge-sharing activity</a:t>
            </a:r>
          </a:p>
          <a:p>
            <a:pPr algn="just">
              <a:lnSpc>
                <a:spcPct val="150000"/>
              </a:lnSpc>
            </a:pPr>
            <a:r>
              <a:rPr lang="en-GB" dirty="0"/>
              <a:t>Offering equal opportunity to talented employees </a:t>
            </a:r>
          </a:p>
          <a:p>
            <a:pPr algn="just">
              <a:lnSpc>
                <a:spcPct val="150000"/>
              </a:lnSpc>
            </a:pPr>
            <a:r>
              <a:rPr lang="en-GB" dirty="0"/>
              <a:t>Team activity and management skills are required </a:t>
            </a:r>
            <a:endParaRPr lang="en-US" dirty="0"/>
          </a:p>
        </p:txBody>
      </p:sp>
      <p:pic>
        <p:nvPicPr>
          <p:cNvPr id="3074" name="Picture 2"/>
          <p:cNvPicPr>
            <a:picLocks noChangeAspect="1" noChangeArrowheads="1"/>
          </p:cNvPicPr>
          <p:nvPr/>
        </p:nvPicPr>
        <p:blipFill>
          <a:blip r:embed="rId5"/>
          <a:srcRect/>
          <a:stretch>
            <a:fillRect/>
          </a:stretch>
        </p:blipFill>
        <p:spPr bwMode="auto">
          <a:xfrm>
            <a:off x="4267200" y="2206578"/>
            <a:ext cx="3743325" cy="372749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 name="VID-20230428-WA0016.mp4">
            <a:hlinkClick r:id="" action="ppaction://media"/>
            <a:extLst>
              <a:ext uri="{FF2B5EF4-FFF2-40B4-BE49-F238E27FC236}">
                <a16:creationId xmlns:a16="http://schemas.microsoft.com/office/drawing/2014/main" id="{0D662B97-5EC4-0DBD-7CDC-5C6069CDB34D}"/>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7462036" y="63374"/>
            <a:ext cx="1306528" cy="237550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a:solidFill>
                  <a:schemeClr val="tx1"/>
                </a:solidFill>
              </a:rPr>
              <a:t>Recommendations to mitigate organizational cultural issues in </a:t>
            </a:r>
            <a:r>
              <a:rPr lang="en-US" b="1" dirty="0" err="1">
                <a:solidFill>
                  <a:schemeClr val="tx1"/>
                </a:solidFill>
              </a:rPr>
              <a:t>tesla</a:t>
            </a:r>
            <a:endParaRPr lang="en-US" dirty="0"/>
          </a:p>
        </p:txBody>
      </p:sp>
      <p:sp>
        <p:nvSpPr>
          <p:cNvPr id="3" name="Content Placeholder 2"/>
          <p:cNvSpPr>
            <a:spLocks noGrp="1"/>
          </p:cNvSpPr>
          <p:nvPr>
            <p:ph sz="quarter" idx="1"/>
          </p:nvPr>
        </p:nvSpPr>
        <p:spPr>
          <a:xfrm>
            <a:off x="457200" y="1600200"/>
            <a:ext cx="8001000" cy="2057400"/>
          </a:xfrm>
        </p:spPr>
        <p:txBody>
          <a:bodyPr>
            <a:normAutofit fontScale="92500"/>
          </a:bodyPr>
          <a:lstStyle/>
          <a:p>
            <a:pPr algn="just">
              <a:lnSpc>
                <a:spcPct val="150000"/>
              </a:lnSpc>
            </a:pPr>
            <a:r>
              <a:rPr lang="en-GB" dirty="0"/>
              <a:t>Strengthening its ethical initiatives to discuss-making </a:t>
            </a:r>
          </a:p>
          <a:p>
            <a:pPr algn="just">
              <a:lnSpc>
                <a:spcPct val="150000"/>
              </a:lnSpc>
            </a:pPr>
            <a:r>
              <a:rPr lang="en-GB" dirty="0"/>
              <a:t>Involving employees in the decision-making </a:t>
            </a:r>
          </a:p>
          <a:p>
            <a:pPr algn="just">
              <a:lnSpc>
                <a:spcPct val="150000"/>
              </a:lnSpc>
            </a:pPr>
            <a:r>
              <a:rPr lang="en-GB" dirty="0"/>
              <a:t>Requirement for technical known and soft skills of HRM</a:t>
            </a:r>
            <a:endParaRPr lang="en-US" dirty="0"/>
          </a:p>
        </p:txBody>
      </p:sp>
      <p:pic>
        <p:nvPicPr>
          <p:cNvPr id="4098" name="Picture 2"/>
          <p:cNvPicPr>
            <a:picLocks noChangeAspect="1" noChangeArrowheads="1"/>
          </p:cNvPicPr>
          <p:nvPr/>
        </p:nvPicPr>
        <p:blipFill>
          <a:blip r:embed="rId5"/>
          <a:srcRect/>
          <a:stretch>
            <a:fillRect/>
          </a:stretch>
        </p:blipFill>
        <p:spPr bwMode="auto">
          <a:xfrm>
            <a:off x="1828800" y="3505200"/>
            <a:ext cx="6164477" cy="29718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 name="VID-20230428-WA0015.mp4">
            <a:hlinkClick r:id="" action="ppaction://media"/>
            <a:extLst>
              <a:ext uri="{FF2B5EF4-FFF2-40B4-BE49-F238E27FC236}">
                <a16:creationId xmlns:a16="http://schemas.microsoft.com/office/drawing/2014/main" id="{2060B100-420B-9617-5533-57E4AA2BAE67}"/>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7583974" y="0"/>
            <a:ext cx="1025871" cy="186522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a:solidFill>
                  <a:schemeClr val="tx1"/>
                </a:solidFill>
              </a:rPr>
              <a:t>Recommendations to mitigate organizational cultural issues in </a:t>
            </a:r>
            <a:r>
              <a:rPr lang="en-US" b="1" dirty="0" err="1">
                <a:solidFill>
                  <a:schemeClr val="tx1"/>
                </a:solidFill>
              </a:rPr>
              <a:t>tesla</a:t>
            </a:r>
            <a:endParaRPr lang="en-US" dirty="0"/>
          </a:p>
        </p:txBody>
      </p:sp>
      <p:sp>
        <p:nvSpPr>
          <p:cNvPr id="3" name="Content Placeholder 2"/>
          <p:cNvSpPr>
            <a:spLocks noGrp="1"/>
          </p:cNvSpPr>
          <p:nvPr>
            <p:ph sz="quarter" idx="1"/>
          </p:nvPr>
        </p:nvSpPr>
        <p:spPr>
          <a:xfrm>
            <a:off x="457200" y="1600200"/>
            <a:ext cx="3505200" cy="4873752"/>
          </a:xfrm>
        </p:spPr>
        <p:txBody>
          <a:bodyPr/>
          <a:lstStyle/>
          <a:p>
            <a:pPr algn="just">
              <a:lnSpc>
                <a:spcPct val="150000"/>
              </a:lnSpc>
            </a:pPr>
            <a:r>
              <a:rPr lang="en-GB" dirty="0"/>
              <a:t>To offer acceptable flexibility in production process</a:t>
            </a:r>
          </a:p>
          <a:p>
            <a:pPr algn="just">
              <a:lnSpc>
                <a:spcPct val="150000"/>
              </a:lnSpc>
            </a:pPr>
            <a:r>
              <a:rPr lang="en-GB" dirty="0"/>
              <a:t>Prioritising employee well-being </a:t>
            </a:r>
            <a:endParaRPr lang="en-US" dirty="0"/>
          </a:p>
        </p:txBody>
      </p:sp>
      <p:pic>
        <p:nvPicPr>
          <p:cNvPr id="5122" name="Picture 2"/>
          <p:cNvPicPr>
            <a:picLocks noChangeAspect="1" noChangeArrowheads="1"/>
          </p:cNvPicPr>
          <p:nvPr/>
        </p:nvPicPr>
        <p:blipFill>
          <a:blip r:embed="rId5"/>
          <a:srcRect/>
          <a:stretch>
            <a:fillRect/>
          </a:stretch>
        </p:blipFill>
        <p:spPr bwMode="auto">
          <a:xfrm>
            <a:off x="4038600" y="2743200"/>
            <a:ext cx="3886200" cy="390779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 name="VID-20230428-WA0011.mp4">
            <a:hlinkClick r:id="" action="ppaction://media"/>
            <a:extLst>
              <a:ext uri="{FF2B5EF4-FFF2-40B4-BE49-F238E27FC236}">
                <a16:creationId xmlns:a16="http://schemas.microsoft.com/office/drawing/2014/main" id="{34149CF2-9F79-B787-3D09-98D930B941D1}"/>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7507020" y="99588"/>
            <a:ext cx="1179780" cy="214505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chemeClr val="tx1"/>
                </a:solidFill>
              </a:rPr>
              <a:t>Conclusions</a:t>
            </a:r>
            <a:endParaRPr lang="en-US" dirty="0">
              <a:solidFill>
                <a:schemeClr val="tx1"/>
              </a:solidFill>
            </a:endParaRPr>
          </a:p>
        </p:txBody>
      </p:sp>
      <p:sp>
        <p:nvSpPr>
          <p:cNvPr id="3" name="Content Placeholder 2"/>
          <p:cNvSpPr>
            <a:spLocks noGrp="1"/>
          </p:cNvSpPr>
          <p:nvPr>
            <p:ph sz="quarter" idx="1"/>
          </p:nvPr>
        </p:nvSpPr>
        <p:spPr/>
        <p:txBody>
          <a:bodyPr/>
          <a:lstStyle/>
          <a:p>
            <a:pPr algn="just">
              <a:lnSpc>
                <a:spcPct val="150000"/>
              </a:lnSpc>
            </a:pPr>
            <a:r>
              <a:rPr lang="en-GB" dirty="0"/>
              <a:t>The necessity of change in Tesla’s organisational culture</a:t>
            </a:r>
          </a:p>
          <a:p>
            <a:pPr algn="just">
              <a:lnSpc>
                <a:spcPct val="150000"/>
              </a:lnSpc>
            </a:pPr>
            <a:r>
              <a:rPr lang="en-GB" dirty="0"/>
              <a:t>The key points noticeable in this context are mainly innovation-focused organisational culture, risky decision-making, and lack of employee involvement in the decision-making process, and immense customer-centricity</a:t>
            </a:r>
            <a:endParaRPr lang="en-US" dirty="0"/>
          </a:p>
        </p:txBody>
      </p:sp>
      <p:pic>
        <p:nvPicPr>
          <p:cNvPr id="4" name="VID-20230428-WA0017.mp4">
            <a:hlinkClick r:id="" action="ppaction://media"/>
            <a:extLst>
              <a:ext uri="{FF2B5EF4-FFF2-40B4-BE49-F238E27FC236}">
                <a16:creationId xmlns:a16="http://schemas.microsoft.com/office/drawing/2014/main" id="{2C87CB5F-9663-5CC8-1F9C-29F512DFC4BF}"/>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7534182" y="-61110"/>
            <a:ext cx="740686" cy="134670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chemeClr val="tx1"/>
                </a:solidFill>
              </a:rPr>
              <a:t>REFERENCES</a:t>
            </a:r>
          </a:p>
        </p:txBody>
      </p:sp>
      <p:sp>
        <p:nvSpPr>
          <p:cNvPr id="3" name="Content Placeholder 2"/>
          <p:cNvSpPr>
            <a:spLocks noGrp="1"/>
          </p:cNvSpPr>
          <p:nvPr>
            <p:ph sz="quarter" idx="1"/>
          </p:nvPr>
        </p:nvSpPr>
        <p:spPr/>
        <p:txBody>
          <a:bodyPr/>
          <a:lstStyle/>
          <a:p>
            <a:pPr algn="just">
              <a:lnSpc>
                <a:spcPct val="150000"/>
              </a:lnSpc>
            </a:pPr>
            <a:r>
              <a:rPr lang="en-GB" dirty="0"/>
              <a:t>“</a:t>
            </a:r>
            <a:r>
              <a:rPr lang="en-GB" dirty="0" err="1"/>
              <a:t>Alshurideh</a:t>
            </a:r>
            <a:r>
              <a:rPr lang="en-GB" dirty="0"/>
              <a:t>, M.T., Al </a:t>
            </a:r>
            <a:r>
              <a:rPr lang="en-GB" dirty="0" err="1"/>
              <a:t>Kurdi</a:t>
            </a:r>
            <a:r>
              <a:rPr lang="en-GB" dirty="0"/>
              <a:t>, B., </a:t>
            </a:r>
            <a:r>
              <a:rPr lang="en-GB" dirty="0" err="1"/>
              <a:t>Alzoubi</a:t>
            </a:r>
            <a:r>
              <a:rPr lang="en-GB" dirty="0"/>
              <a:t>, H.M., Ghazal, T.M., Said, R.A., </a:t>
            </a:r>
            <a:r>
              <a:rPr lang="en-GB" dirty="0" err="1"/>
              <a:t>AlHamad</a:t>
            </a:r>
            <a:r>
              <a:rPr lang="en-GB" dirty="0"/>
              <a:t>, A.Q., </a:t>
            </a:r>
            <a:r>
              <a:rPr lang="en-GB" dirty="0" err="1"/>
              <a:t>Hamadneh</a:t>
            </a:r>
            <a:r>
              <a:rPr lang="en-GB" dirty="0"/>
              <a:t>, S., </a:t>
            </a:r>
            <a:r>
              <a:rPr lang="en-GB" dirty="0" err="1"/>
              <a:t>Sahawneh</a:t>
            </a:r>
            <a:r>
              <a:rPr lang="en-GB" dirty="0"/>
              <a:t>, N. and Al-</a:t>
            </a:r>
            <a:r>
              <a:rPr lang="en-GB" dirty="0" err="1"/>
              <a:t>kassem</a:t>
            </a:r>
            <a:r>
              <a:rPr lang="en-GB" dirty="0"/>
              <a:t>, A.H., (2022). Fuzzy assisted human resource management for supply chain management issues. </a:t>
            </a:r>
            <a:r>
              <a:rPr lang="en-GB" i="1" dirty="0"/>
              <a:t>Annals of Operations Research</a:t>
            </a:r>
            <a:r>
              <a:rPr lang="en-GB" dirty="0"/>
              <a:t>, pp.1-19.” </a:t>
            </a:r>
          </a:p>
          <a:p>
            <a:pPr algn="just">
              <a:lnSpc>
                <a:spcPct val="150000"/>
              </a:lnSpc>
            </a:pPr>
            <a:r>
              <a:rPr lang="en-GB" dirty="0"/>
              <a:t>“Lecture 8, Slide 16”</a:t>
            </a:r>
            <a:endParaRPr lang="en-US" dirty="0"/>
          </a:p>
          <a:p>
            <a:pPr algn="just">
              <a:lnSpc>
                <a:spcPct val="150000"/>
              </a:lnSpc>
            </a:pPr>
            <a:endParaRPr lang="en-US" dirty="0"/>
          </a:p>
        </p:txBody>
      </p:sp>
      <p:pic>
        <p:nvPicPr>
          <p:cNvPr id="4" name="VID-20230428-WA0018.mp4">
            <a:hlinkClick r:id="" action="ppaction://media"/>
            <a:extLst>
              <a:ext uri="{FF2B5EF4-FFF2-40B4-BE49-F238E27FC236}">
                <a16:creationId xmlns:a16="http://schemas.microsoft.com/office/drawing/2014/main" id="{C3659BDE-17AD-37C5-B1A3-089C2B078D15}"/>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7651876" y="90535"/>
            <a:ext cx="1034924" cy="188168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26</TotalTime>
  <Words>580</Words>
  <Application>Microsoft Office PowerPoint</Application>
  <PresentationFormat>On-screen Show (4:3)</PresentationFormat>
  <Paragraphs>38</Paragraphs>
  <Slides>8</Slides>
  <Notes>7</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Oriel</vt:lpstr>
      <vt:lpstr>IMPROVEMENT OF AN HR PRIORITY AREA: ORGANISATIONAL CULTURE CHANGE AND DEVELOPMENT</vt:lpstr>
      <vt:lpstr>Introduction</vt:lpstr>
      <vt:lpstr>Recommendations to mitigate organizational cultural issues in tesla</vt:lpstr>
      <vt:lpstr>Recommendations to mitigate organizational cultural issues in tesla</vt:lpstr>
      <vt:lpstr>Recommendations to mitigate organizational cultural issues in tesla</vt:lpstr>
      <vt:lpstr>Recommendations to mitigate organizational cultural issues in tesla</vt:lpstr>
      <vt:lpstr>Conclusions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User</dc:creator>
  <cp:lastModifiedBy>Neexit Puri</cp:lastModifiedBy>
  <cp:revision>26</cp:revision>
  <dcterms:created xsi:type="dcterms:W3CDTF">2023-02-22T13:02:55Z</dcterms:created>
  <dcterms:modified xsi:type="dcterms:W3CDTF">2023-04-28T20:52:07Z</dcterms:modified>
</cp:coreProperties>
</file>