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62" r:id="rId5"/>
    <p:sldMasterId id="2147483680" r:id="rId6"/>
    <p:sldMasterId id="2147483712" r:id="rId7"/>
  </p:sldMasterIdLst>
  <p:notesMasterIdLst>
    <p:notesMasterId r:id="rId113"/>
  </p:notesMasterIdLst>
  <p:sldIdLst>
    <p:sldId id="749" r:id="rId8"/>
    <p:sldId id="757" r:id="rId9"/>
    <p:sldId id="298" r:id="rId10"/>
    <p:sldId id="758" r:id="rId11"/>
    <p:sldId id="754" r:id="rId12"/>
    <p:sldId id="755" r:id="rId13"/>
    <p:sldId id="756" r:id="rId14"/>
    <p:sldId id="725" r:id="rId15"/>
    <p:sldId id="295" r:id="rId16"/>
    <p:sldId id="324" r:id="rId17"/>
    <p:sldId id="760" r:id="rId18"/>
    <p:sldId id="581" r:id="rId19"/>
    <p:sldId id="589" r:id="rId20"/>
    <p:sldId id="588" r:id="rId21"/>
    <p:sldId id="586" r:id="rId22"/>
    <p:sldId id="582" r:id="rId23"/>
    <p:sldId id="585" r:id="rId24"/>
    <p:sldId id="591" r:id="rId25"/>
    <p:sldId id="604" r:id="rId26"/>
    <p:sldId id="587" r:id="rId27"/>
    <p:sldId id="603" r:id="rId28"/>
    <p:sldId id="606" r:id="rId29"/>
    <p:sldId id="296" r:id="rId30"/>
    <p:sldId id="583" r:id="rId31"/>
    <p:sldId id="584" r:id="rId32"/>
    <p:sldId id="726" r:id="rId33"/>
    <p:sldId id="294" r:id="rId34"/>
    <p:sldId id="618" r:id="rId35"/>
    <p:sldId id="619" r:id="rId36"/>
    <p:sldId id="620" r:id="rId37"/>
    <p:sldId id="622" r:id="rId38"/>
    <p:sldId id="715" r:id="rId39"/>
    <p:sldId id="613" r:id="rId40"/>
    <p:sldId id="612" r:id="rId41"/>
    <p:sldId id="614" r:id="rId42"/>
    <p:sldId id="615" r:id="rId43"/>
    <p:sldId id="728" r:id="rId44"/>
    <p:sldId id="720" r:id="rId45"/>
    <p:sldId id="711" r:id="rId46"/>
    <p:sldId id="730" r:id="rId47"/>
    <p:sldId id="592" r:id="rId48"/>
    <p:sldId id="593" r:id="rId49"/>
    <p:sldId id="689" r:id="rId50"/>
    <p:sldId id="687" r:id="rId51"/>
    <p:sldId id="688" r:id="rId52"/>
    <p:sldId id="712" r:id="rId53"/>
    <p:sldId id="764" r:id="rId54"/>
    <p:sldId id="638" r:id="rId55"/>
    <p:sldId id="656" r:id="rId56"/>
    <p:sldId id="639" r:id="rId57"/>
    <p:sldId id="640" r:id="rId58"/>
    <p:sldId id="655" r:id="rId59"/>
    <p:sldId id="642" r:id="rId60"/>
    <p:sldId id="731" r:id="rId61"/>
    <p:sldId id="732" r:id="rId62"/>
    <p:sldId id="733" r:id="rId63"/>
    <p:sldId id="734" r:id="rId64"/>
    <p:sldId id="735" r:id="rId65"/>
    <p:sldId id="737" r:id="rId66"/>
    <p:sldId id="607" r:id="rId67"/>
    <p:sldId id="738" r:id="rId68"/>
    <p:sldId id="664" r:id="rId69"/>
    <p:sldId id="668" r:id="rId70"/>
    <p:sldId id="667" r:id="rId71"/>
    <p:sldId id="666" r:id="rId72"/>
    <p:sldId id="695" r:id="rId73"/>
    <p:sldId id="696" r:id="rId74"/>
    <p:sldId id="698" r:id="rId75"/>
    <p:sldId id="697" r:id="rId76"/>
    <p:sldId id="665" r:id="rId77"/>
    <p:sldId id="669" r:id="rId78"/>
    <p:sldId id="721" r:id="rId79"/>
    <p:sldId id="681" r:id="rId80"/>
    <p:sldId id="676" r:id="rId81"/>
    <p:sldId id="677" r:id="rId82"/>
    <p:sldId id="680" r:id="rId83"/>
    <p:sldId id="682" r:id="rId84"/>
    <p:sldId id="683" r:id="rId85"/>
    <p:sldId id="684" r:id="rId86"/>
    <p:sldId id="766" r:id="rId87"/>
    <p:sldId id="685" r:id="rId88"/>
    <p:sldId id="675" r:id="rId89"/>
    <p:sldId id="686" r:id="rId90"/>
    <p:sldId id="740" r:id="rId91"/>
    <p:sldId id="742" r:id="rId92"/>
    <p:sldId id="699" r:id="rId93"/>
    <p:sldId id="649" r:id="rId94"/>
    <p:sldId id="651" r:id="rId95"/>
    <p:sldId id="644" r:id="rId96"/>
    <p:sldId id="744" r:id="rId97"/>
    <p:sldId id="745" r:id="rId98"/>
    <p:sldId id="746" r:id="rId99"/>
    <p:sldId id="747" r:id="rId100"/>
    <p:sldId id="700" r:id="rId101"/>
    <p:sldId id="748" r:id="rId102"/>
    <p:sldId id="701" r:id="rId103"/>
    <p:sldId id="703" r:id="rId104"/>
    <p:sldId id="702" r:id="rId105"/>
    <p:sldId id="706" r:id="rId106"/>
    <p:sldId id="648" r:id="rId107"/>
    <p:sldId id="645" r:id="rId108"/>
    <p:sldId id="761" r:id="rId109"/>
    <p:sldId id="762" r:id="rId110"/>
    <p:sldId id="763" r:id="rId111"/>
    <p:sldId id="765" r:id="rId1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97E6CB-5539-4936-BCD2-5FF133A7187E}" v="1" dt="2024-04-26T08:02:34.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01"/>
    <p:restoredTop sz="88435"/>
  </p:normalViewPr>
  <p:slideViewPr>
    <p:cSldViewPr snapToGrid="0" snapToObjects="1">
      <p:cViewPr varScale="1">
        <p:scale>
          <a:sx n="90" d="100"/>
          <a:sy n="90" d="100"/>
        </p:scale>
        <p:origin x="714" y="78"/>
      </p:cViewPr>
      <p:guideLst/>
    </p:cSldViewPr>
  </p:slideViewPr>
  <p:notesTextViewPr>
    <p:cViewPr>
      <p:scale>
        <a:sx n="1" d="1"/>
        <a:sy n="1" d="1"/>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117" Type="http://schemas.openxmlformats.org/officeDocument/2006/relationships/theme" Target="theme/theme1.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slide" Target="slides/slide82.xml"/><Relationship Id="rId112" Type="http://schemas.openxmlformats.org/officeDocument/2006/relationships/slide" Target="slides/slide105.xml"/><Relationship Id="rId16" Type="http://schemas.openxmlformats.org/officeDocument/2006/relationships/slide" Target="slides/slide9.xml"/><Relationship Id="rId107" Type="http://schemas.openxmlformats.org/officeDocument/2006/relationships/slide" Target="slides/slide100.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102" Type="http://schemas.openxmlformats.org/officeDocument/2006/relationships/slide" Target="slides/slide95.xml"/><Relationship Id="rId5" Type="http://schemas.openxmlformats.org/officeDocument/2006/relationships/slideMaster" Target="slideMasters/slideMaster2.xml"/><Relationship Id="rId90" Type="http://schemas.openxmlformats.org/officeDocument/2006/relationships/slide" Target="slides/slide83.xml"/><Relationship Id="rId95" Type="http://schemas.openxmlformats.org/officeDocument/2006/relationships/slide" Target="slides/slide88.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113" Type="http://schemas.openxmlformats.org/officeDocument/2006/relationships/notesMaster" Target="notesMasters/notesMaster1.xml"/><Relationship Id="rId118" Type="http://schemas.openxmlformats.org/officeDocument/2006/relationships/tableStyles" Target="tableStyles.xml"/><Relationship Id="rId80" Type="http://schemas.openxmlformats.org/officeDocument/2006/relationships/slide" Target="slides/slide73.xml"/><Relationship Id="rId85" Type="http://schemas.openxmlformats.org/officeDocument/2006/relationships/slide" Target="slides/slide78.xml"/><Relationship Id="rId12" Type="http://schemas.openxmlformats.org/officeDocument/2006/relationships/slide" Target="slides/slide5.xml"/><Relationship Id="rId17" Type="http://schemas.openxmlformats.org/officeDocument/2006/relationships/slide" Target="slides/slide10.xml"/><Relationship Id="rId33" Type="http://schemas.openxmlformats.org/officeDocument/2006/relationships/slide" Target="slides/slide26.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slide" Target="slides/slide96.xml"/><Relationship Id="rId108" Type="http://schemas.openxmlformats.org/officeDocument/2006/relationships/slide" Target="slides/slide101.xml"/><Relationship Id="rId54" Type="http://schemas.openxmlformats.org/officeDocument/2006/relationships/slide" Target="slides/slide47.xml"/><Relationship Id="rId70" Type="http://schemas.openxmlformats.org/officeDocument/2006/relationships/slide" Target="slides/slide63.xml"/><Relationship Id="rId75" Type="http://schemas.openxmlformats.org/officeDocument/2006/relationships/slide" Target="slides/slide68.xml"/><Relationship Id="rId91" Type="http://schemas.openxmlformats.org/officeDocument/2006/relationships/slide" Target="slides/slide84.xml"/><Relationship Id="rId96" Type="http://schemas.openxmlformats.org/officeDocument/2006/relationships/slide" Target="slides/slide89.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6.xml"/><Relationship Id="rId28" Type="http://schemas.openxmlformats.org/officeDocument/2006/relationships/slide" Target="slides/slide21.xml"/><Relationship Id="rId49" Type="http://schemas.openxmlformats.org/officeDocument/2006/relationships/slide" Target="slides/slide42.xml"/><Relationship Id="rId114" Type="http://schemas.openxmlformats.org/officeDocument/2006/relationships/commentAuthors" Target="commentAuthors.xml"/><Relationship Id="rId119" Type="http://schemas.microsoft.com/office/2016/11/relationships/changesInfo" Target="changesInfos/changesInfo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slide" Target="slides/slide79.xml"/><Relationship Id="rId94" Type="http://schemas.openxmlformats.org/officeDocument/2006/relationships/slide" Target="slides/slide87.xml"/><Relationship Id="rId99" Type="http://schemas.openxmlformats.org/officeDocument/2006/relationships/slide" Target="slides/slide92.xml"/><Relationship Id="rId101" Type="http://schemas.openxmlformats.org/officeDocument/2006/relationships/slide" Target="slides/slide94.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109" Type="http://schemas.openxmlformats.org/officeDocument/2006/relationships/slide" Target="slides/slide10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04" Type="http://schemas.openxmlformats.org/officeDocument/2006/relationships/slide" Target="slides/slide97.xml"/><Relationship Id="rId120"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slide" Target="slides/slide64.xml"/><Relationship Id="rId92" Type="http://schemas.openxmlformats.org/officeDocument/2006/relationships/slide" Target="slides/slide85.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110" Type="http://schemas.openxmlformats.org/officeDocument/2006/relationships/slide" Target="slides/slide103.xml"/><Relationship Id="rId115" Type="http://schemas.openxmlformats.org/officeDocument/2006/relationships/presProps" Target="presProps.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slide" Target="slides/slide93.xml"/><Relationship Id="rId105" Type="http://schemas.openxmlformats.org/officeDocument/2006/relationships/slide" Target="slides/slide98.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slide" Target="slides/slide91.xml"/><Relationship Id="rId3" Type="http://schemas.openxmlformats.org/officeDocument/2006/relationships/customXml" Target="../customXml/item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 Id="rId116"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 Id="rId62" Type="http://schemas.openxmlformats.org/officeDocument/2006/relationships/slide" Target="slides/slide55.xml"/><Relationship Id="rId83" Type="http://schemas.openxmlformats.org/officeDocument/2006/relationships/slide" Target="slides/slide76.xml"/><Relationship Id="rId88" Type="http://schemas.openxmlformats.org/officeDocument/2006/relationships/slide" Target="slides/slide81.xml"/><Relationship Id="rId111" Type="http://schemas.openxmlformats.org/officeDocument/2006/relationships/slide" Target="slides/slide104.xml"/><Relationship Id="rId15" Type="http://schemas.openxmlformats.org/officeDocument/2006/relationships/slide" Target="slides/slide8.xml"/><Relationship Id="rId36" Type="http://schemas.openxmlformats.org/officeDocument/2006/relationships/slide" Target="slides/slide29.xml"/><Relationship Id="rId57" Type="http://schemas.openxmlformats.org/officeDocument/2006/relationships/slide" Target="slides/slide50.xml"/><Relationship Id="rId106" Type="http://schemas.openxmlformats.org/officeDocument/2006/relationships/slide" Target="slides/slide9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y Metcalfe (IMH)" userId="7e356c24-f8ea-4bc0-9390-f9f190be2cd2" providerId="ADAL" clId="{0C2CF7C8-9CA2-48FF-B5D2-6C66DBDD60E1}"/>
    <pc:docChg chg="custSel addSld delSld modSld sldOrd">
      <pc:chgData name="Gary Metcalfe (IMH)" userId="7e356c24-f8ea-4bc0-9390-f9f190be2cd2" providerId="ADAL" clId="{0C2CF7C8-9CA2-48FF-B5D2-6C66DBDD60E1}" dt="2024-04-24T14:10:23.222" v="507" actId="14100"/>
      <pc:docMkLst>
        <pc:docMk/>
      </pc:docMkLst>
      <pc:sldChg chg="del">
        <pc:chgData name="Gary Metcalfe (IMH)" userId="7e356c24-f8ea-4bc0-9390-f9f190be2cd2" providerId="ADAL" clId="{0C2CF7C8-9CA2-48FF-B5D2-6C66DBDD60E1}" dt="2024-04-24T09:52:19.187" v="100" actId="2696"/>
        <pc:sldMkLst>
          <pc:docMk/>
          <pc:sldMk cId="4043910501" sldId="273"/>
        </pc:sldMkLst>
      </pc:sldChg>
      <pc:sldChg chg="mod modShow">
        <pc:chgData name="Gary Metcalfe (IMH)" userId="7e356c24-f8ea-4bc0-9390-f9f190be2cd2" providerId="ADAL" clId="{0C2CF7C8-9CA2-48FF-B5D2-6C66DBDD60E1}" dt="2024-04-24T09:48:01.706" v="70" actId="729"/>
        <pc:sldMkLst>
          <pc:docMk/>
          <pc:sldMk cId="941823346" sldId="295"/>
        </pc:sldMkLst>
      </pc:sldChg>
      <pc:sldChg chg="modSp mod">
        <pc:chgData name="Gary Metcalfe (IMH)" userId="7e356c24-f8ea-4bc0-9390-f9f190be2cd2" providerId="ADAL" clId="{0C2CF7C8-9CA2-48FF-B5D2-6C66DBDD60E1}" dt="2024-04-24T09:48:18.254" v="74" actId="6549"/>
        <pc:sldMkLst>
          <pc:docMk/>
          <pc:sldMk cId="0" sldId="324"/>
        </pc:sldMkLst>
        <pc:spChg chg="mod">
          <ac:chgData name="Gary Metcalfe (IMH)" userId="7e356c24-f8ea-4bc0-9390-f9f190be2cd2" providerId="ADAL" clId="{0C2CF7C8-9CA2-48FF-B5D2-6C66DBDD60E1}" dt="2024-04-24T09:48:18.254" v="74" actId="6549"/>
          <ac:spMkLst>
            <pc:docMk/>
            <pc:sldMk cId="0" sldId="324"/>
            <ac:spMk id="129026" creationId="{EA4A66E8-76FF-1541-9D82-2AB5A3A7DF04}"/>
          </ac:spMkLst>
        </pc:spChg>
      </pc:sldChg>
      <pc:sldChg chg="del">
        <pc:chgData name="Gary Metcalfe (IMH)" userId="7e356c24-f8ea-4bc0-9390-f9f190be2cd2" providerId="ADAL" clId="{0C2CF7C8-9CA2-48FF-B5D2-6C66DBDD60E1}" dt="2024-04-24T09:48:39.046" v="75" actId="2696"/>
        <pc:sldMkLst>
          <pc:docMk/>
          <pc:sldMk cId="0" sldId="325"/>
        </pc:sldMkLst>
      </pc:sldChg>
      <pc:sldChg chg="mod modShow">
        <pc:chgData name="Gary Metcalfe (IMH)" userId="7e356c24-f8ea-4bc0-9390-f9f190be2cd2" providerId="ADAL" clId="{0C2CF7C8-9CA2-48FF-B5D2-6C66DBDD60E1}" dt="2024-04-24T09:49:01.834" v="79" actId="729"/>
        <pc:sldMkLst>
          <pc:docMk/>
          <pc:sldMk cId="1683253772" sldId="582"/>
        </pc:sldMkLst>
      </pc:sldChg>
      <pc:sldChg chg="mod modShow">
        <pc:chgData name="Gary Metcalfe (IMH)" userId="7e356c24-f8ea-4bc0-9390-f9f190be2cd2" providerId="ADAL" clId="{0C2CF7C8-9CA2-48FF-B5D2-6C66DBDD60E1}" dt="2024-04-24T09:49:52.472" v="82" actId="729"/>
        <pc:sldMkLst>
          <pc:docMk/>
          <pc:sldMk cId="2071523245" sldId="584"/>
        </pc:sldMkLst>
      </pc:sldChg>
      <pc:sldChg chg="mod modShow">
        <pc:chgData name="Gary Metcalfe (IMH)" userId="7e356c24-f8ea-4bc0-9390-f9f190be2cd2" providerId="ADAL" clId="{0C2CF7C8-9CA2-48FF-B5D2-6C66DBDD60E1}" dt="2024-04-24T09:49:06.378" v="80" actId="729"/>
        <pc:sldMkLst>
          <pc:docMk/>
          <pc:sldMk cId="1359384148" sldId="585"/>
        </pc:sldMkLst>
      </pc:sldChg>
      <pc:sldChg chg="mod modShow">
        <pc:chgData name="Gary Metcalfe (IMH)" userId="7e356c24-f8ea-4bc0-9390-f9f190be2cd2" providerId="ADAL" clId="{0C2CF7C8-9CA2-48FF-B5D2-6C66DBDD60E1}" dt="2024-04-24T09:48:56.512" v="78" actId="729"/>
        <pc:sldMkLst>
          <pc:docMk/>
          <pc:sldMk cId="3027707132" sldId="586"/>
        </pc:sldMkLst>
      </pc:sldChg>
      <pc:sldChg chg="mod modShow">
        <pc:chgData name="Gary Metcalfe (IMH)" userId="7e356c24-f8ea-4bc0-9390-f9f190be2cd2" providerId="ADAL" clId="{0C2CF7C8-9CA2-48FF-B5D2-6C66DBDD60E1}" dt="2024-04-24T09:56:19.671" v="107" actId="729"/>
        <pc:sldMkLst>
          <pc:docMk/>
          <pc:sldMk cId="3351601969" sldId="587"/>
        </pc:sldMkLst>
      </pc:sldChg>
      <pc:sldChg chg="mod modShow">
        <pc:chgData name="Gary Metcalfe (IMH)" userId="7e356c24-f8ea-4bc0-9390-f9f190be2cd2" providerId="ADAL" clId="{0C2CF7C8-9CA2-48FF-B5D2-6C66DBDD60E1}" dt="2024-04-24T09:48:50.410" v="77" actId="729"/>
        <pc:sldMkLst>
          <pc:docMk/>
          <pc:sldMk cId="710963426" sldId="588"/>
        </pc:sldMkLst>
      </pc:sldChg>
      <pc:sldChg chg="mod modShow">
        <pc:chgData name="Gary Metcalfe (IMH)" userId="7e356c24-f8ea-4bc0-9390-f9f190be2cd2" providerId="ADAL" clId="{0C2CF7C8-9CA2-48FF-B5D2-6C66DBDD60E1}" dt="2024-04-24T09:48:44.226" v="76" actId="729"/>
        <pc:sldMkLst>
          <pc:docMk/>
          <pc:sldMk cId="3379727590" sldId="589"/>
        </pc:sldMkLst>
      </pc:sldChg>
      <pc:sldChg chg="mod modShow">
        <pc:chgData name="Gary Metcalfe (IMH)" userId="7e356c24-f8ea-4bc0-9390-f9f190be2cd2" providerId="ADAL" clId="{0C2CF7C8-9CA2-48FF-B5D2-6C66DBDD60E1}" dt="2024-04-24T09:55:09.922" v="105" actId="729"/>
        <pc:sldMkLst>
          <pc:docMk/>
          <pc:sldMk cId="1350074039" sldId="591"/>
        </pc:sldMkLst>
      </pc:sldChg>
      <pc:sldChg chg="del">
        <pc:chgData name="Gary Metcalfe (IMH)" userId="7e356c24-f8ea-4bc0-9390-f9f190be2cd2" providerId="ADAL" clId="{0C2CF7C8-9CA2-48FF-B5D2-6C66DBDD60E1}" dt="2024-04-24T09:55:41.636" v="106" actId="2696"/>
        <pc:sldMkLst>
          <pc:docMk/>
          <pc:sldMk cId="1547421030" sldId="592"/>
        </pc:sldMkLst>
      </pc:sldChg>
      <pc:sldChg chg="del">
        <pc:chgData name="Gary Metcalfe (IMH)" userId="7e356c24-f8ea-4bc0-9390-f9f190be2cd2" providerId="ADAL" clId="{0C2CF7C8-9CA2-48FF-B5D2-6C66DBDD60E1}" dt="2024-04-24T09:55:41.636" v="106" actId="2696"/>
        <pc:sldMkLst>
          <pc:docMk/>
          <pc:sldMk cId="717987912" sldId="593"/>
        </pc:sldMkLst>
      </pc:sldChg>
      <pc:sldChg chg="mod modShow">
        <pc:chgData name="Gary Metcalfe (IMH)" userId="7e356c24-f8ea-4bc0-9390-f9f190be2cd2" providerId="ADAL" clId="{0C2CF7C8-9CA2-48FF-B5D2-6C66DBDD60E1}" dt="2024-04-24T09:56:22.434" v="108" actId="729"/>
        <pc:sldMkLst>
          <pc:docMk/>
          <pc:sldMk cId="2992200068" sldId="603"/>
        </pc:sldMkLst>
      </pc:sldChg>
      <pc:sldChg chg="mod modShow">
        <pc:chgData name="Gary Metcalfe (IMH)" userId="7e356c24-f8ea-4bc0-9390-f9f190be2cd2" providerId="ADAL" clId="{0C2CF7C8-9CA2-48FF-B5D2-6C66DBDD60E1}" dt="2024-04-24T09:49:40.977" v="81" actId="729"/>
        <pc:sldMkLst>
          <pc:docMk/>
          <pc:sldMk cId="4002845986" sldId="606"/>
        </pc:sldMkLst>
      </pc:sldChg>
      <pc:sldChg chg="ord">
        <pc:chgData name="Gary Metcalfe (IMH)" userId="7e356c24-f8ea-4bc0-9390-f9f190be2cd2" providerId="ADAL" clId="{0C2CF7C8-9CA2-48FF-B5D2-6C66DBDD60E1}" dt="2024-04-24T09:56:39.805" v="110"/>
        <pc:sldMkLst>
          <pc:docMk/>
          <pc:sldMk cId="2444149323" sldId="607"/>
        </pc:sldMkLst>
      </pc:sldChg>
      <pc:sldChg chg="ord">
        <pc:chgData name="Gary Metcalfe (IMH)" userId="7e356c24-f8ea-4bc0-9390-f9f190be2cd2" providerId="ADAL" clId="{0C2CF7C8-9CA2-48FF-B5D2-6C66DBDD60E1}" dt="2024-04-24T09:57:35.548" v="112"/>
        <pc:sldMkLst>
          <pc:docMk/>
          <pc:sldMk cId="1994826049" sldId="615"/>
        </pc:sldMkLst>
      </pc:sldChg>
      <pc:sldChg chg="modSp mod ord">
        <pc:chgData name="Gary Metcalfe (IMH)" userId="7e356c24-f8ea-4bc0-9390-f9f190be2cd2" providerId="ADAL" clId="{0C2CF7C8-9CA2-48FF-B5D2-6C66DBDD60E1}" dt="2024-04-24T09:50:57.961" v="94"/>
        <pc:sldMkLst>
          <pc:docMk/>
          <pc:sldMk cId="3883148968" sldId="618"/>
        </pc:sldMkLst>
        <pc:spChg chg="mod">
          <ac:chgData name="Gary Metcalfe (IMH)" userId="7e356c24-f8ea-4bc0-9390-f9f190be2cd2" providerId="ADAL" clId="{0C2CF7C8-9CA2-48FF-B5D2-6C66DBDD60E1}" dt="2024-04-24T09:50:27.584" v="84" actId="6549"/>
          <ac:spMkLst>
            <pc:docMk/>
            <pc:sldMk cId="3883148968" sldId="618"/>
            <ac:spMk id="2" creationId="{98B9474D-A36F-5349-B18F-BF0C27ACF626}"/>
          </ac:spMkLst>
        </pc:spChg>
      </pc:sldChg>
      <pc:sldChg chg="ord">
        <pc:chgData name="Gary Metcalfe (IMH)" userId="7e356c24-f8ea-4bc0-9390-f9f190be2cd2" providerId="ADAL" clId="{0C2CF7C8-9CA2-48FF-B5D2-6C66DBDD60E1}" dt="2024-04-24T09:51:01.098" v="96"/>
        <pc:sldMkLst>
          <pc:docMk/>
          <pc:sldMk cId="1958713469" sldId="619"/>
        </pc:sldMkLst>
      </pc:sldChg>
      <pc:sldChg chg="ord">
        <pc:chgData name="Gary Metcalfe (IMH)" userId="7e356c24-f8ea-4bc0-9390-f9f190be2cd2" providerId="ADAL" clId="{0C2CF7C8-9CA2-48FF-B5D2-6C66DBDD60E1}" dt="2024-04-24T09:51:06.496" v="98"/>
        <pc:sldMkLst>
          <pc:docMk/>
          <pc:sldMk cId="3676206003" sldId="620"/>
        </pc:sldMkLst>
      </pc:sldChg>
      <pc:sldChg chg="ord">
        <pc:chgData name="Gary Metcalfe (IMH)" userId="7e356c24-f8ea-4bc0-9390-f9f190be2cd2" providerId="ADAL" clId="{0C2CF7C8-9CA2-48FF-B5D2-6C66DBDD60E1}" dt="2024-04-24T09:52:42.720" v="102"/>
        <pc:sldMkLst>
          <pc:docMk/>
          <pc:sldMk cId="2393877641" sldId="622"/>
        </pc:sldMkLst>
      </pc:sldChg>
      <pc:sldChg chg="modSp mod">
        <pc:chgData name="Gary Metcalfe (IMH)" userId="7e356c24-f8ea-4bc0-9390-f9f190be2cd2" providerId="ADAL" clId="{0C2CF7C8-9CA2-48FF-B5D2-6C66DBDD60E1}" dt="2024-04-24T09:50:41.543" v="92" actId="20577"/>
        <pc:sldMkLst>
          <pc:docMk/>
          <pc:sldMk cId="2836158755" sldId="715"/>
        </pc:sldMkLst>
        <pc:spChg chg="mod">
          <ac:chgData name="Gary Metcalfe (IMH)" userId="7e356c24-f8ea-4bc0-9390-f9f190be2cd2" providerId="ADAL" clId="{0C2CF7C8-9CA2-48FF-B5D2-6C66DBDD60E1}" dt="2024-04-24T09:50:41.543" v="92" actId="20577"/>
          <ac:spMkLst>
            <pc:docMk/>
            <pc:sldMk cId="2836158755" sldId="715"/>
            <ac:spMk id="3" creationId="{CD8C619D-0E94-A24F-9774-22A0EC404283}"/>
          </ac:spMkLst>
        </pc:spChg>
      </pc:sldChg>
      <pc:sldChg chg="del">
        <pc:chgData name="Gary Metcalfe (IMH)" userId="7e356c24-f8ea-4bc0-9390-f9f190be2cd2" providerId="ADAL" clId="{0C2CF7C8-9CA2-48FF-B5D2-6C66DBDD60E1}" dt="2024-04-24T09:54:16.312" v="103" actId="2696"/>
        <pc:sldMkLst>
          <pc:docMk/>
          <pc:sldMk cId="2566036584" sldId="716"/>
        </pc:sldMkLst>
      </pc:sldChg>
      <pc:sldChg chg="del">
        <pc:chgData name="Gary Metcalfe (IMH)" userId="7e356c24-f8ea-4bc0-9390-f9f190be2cd2" providerId="ADAL" clId="{0C2CF7C8-9CA2-48FF-B5D2-6C66DBDD60E1}" dt="2024-04-24T09:58:50.552" v="116" actId="2696"/>
        <pc:sldMkLst>
          <pc:docMk/>
          <pc:sldMk cId="3505331524" sldId="716"/>
        </pc:sldMkLst>
      </pc:sldChg>
      <pc:sldChg chg="del">
        <pc:chgData name="Gary Metcalfe (IMH)" userId="7e356c24-f8ea-4bc0-9390-f9f190be2cd2" providerId="ADAL" clId="{0C2CF7C8-9CA2-48FF-B5D2-6C66DBDD60E1}" dt="2024-04-24T09:54:16.312" v="103" actId="2696"/>
        <pc:sldMkLst>
          <pc:docMk/>
          <pc:sldMk cId="1405280314" sldId="717"/>
        </pc:sldMkLst>
      </pc:sldChg>
      <pc:sldChg chg="del">
        <pc:chgData name="Gary Metcalfe (IMH)" userId="7e356c24-f8ea-4bc0-9390-f9f190be2cd2" providerId="ADAL" clId="{0C2CF7C8-9CA2-48FF-B5D2-6C66DBDD60E1}" dt="2024-04-24T09:58:47.763" v="115" actId="2696"/>
        <pc:sldMkLst>
          <pc:docMk/>
          <pc:sldMk cId="2218666410" sldId="717"/>
        </pc:sldMkLst>
      </pc:sldChg>
      <pc:sldChg chg="del">
        <pc:chgData name="Gary Metcalfe (IMH)" userId="7e356c24-f8ea-4bc0-9390-f9f190be2cd2" providerId="ADAL" clId="{0C2CF7C8-9CA2-48FF-B5D2-6C66DBDD60E1}" dt="2024-04-24T09:54:16.312" v="103" actId="2696"/>
        <pc:sldMkLst>
          <pc:docMk/>
          <pc:sldMk cId="774113366" sldId="718"/>
        </pc:sldMkLst>
      </pc:sldChg>
      <pc:sldChg chg="del">
        <pc:chgData name="Gary Metcalfe (IMH)" userId="7e356c24-f8ea-4bc0-9390-f9f190be2cd2" providerId="ADAL" clId="{0C2CF7C8-9CA2-48FF-B5D2-6C66DBDD60E1}" dt="2024-04-24T09:58:53.974" v="117" actId="2696"/>
        <pc:sldMkLst>
          <pc:docMk/>
          <pc:sldMk cId="1776061812" sldId="718"/>
        </pc:sldMkLst>
      </pc:sldChg>
      <pc:sldChg chg="mod modShow">
        <pc:chgData name="Gary Metcalfe (IMH)" userId="7e356c24-f8ea-4bc0-9390-f9f190be2cd2" providerId="ADAL" clId="{0C2CF7C8-9CA2-48FF-B5D2-6C66DBDD60E1}" dt="2024-04-24T09:50:02.159" v="83" actId="729"/>
        <pc:sldMkLst>
          <pc:docMk/>
          <pc:sldMk cId="1168782964" sldId="726"/>
        </pc:sldMkLst>
      </pc:sldChg>
      <pc:sldChg chg="del">
        <pc:chgData name="Gary Metcalfe (IMH)" userId="7e356c24-f8ea-4bc0-9390-f9f190be2cd2" providerId="ADAL" clId="{0C2CF7C8-9CA2-48FF-B5D2-6C66DBDD60E1}" dt="2024-04-24T09:52:10.470" v="99" actId="2696"/>
        <pc:sldMkLst>
          <pc:docMk/>
          <pc:sldMk cId="801390238" sldId="736"/>
        </pc:sldMkLst>
      </pc:sldChg>
      <pc:sldChg chg="ord">
        <pc:chgData name="Gary Metcalfe (IMH)" userId="7e356c24-f8ea-4bc0-9390-f9f190be2cd2" providerId="ADAL" clId="{0C2CF7C8-9CA2-48FF-B5D2-6C66DBDD60E1}" dt="2024-04-24T12:30:27.970" v="121"/>
        <pc:sldMkLst>
          <pc:docMk/>
          <pc:sldMk cId="2458865328" sldId="737"/>
        </pc:sldMkLst>
      </pc:sldChg>
      <pc:sldChg chg="mod modShow">
        <pc:chgData name="Gary Metcalfe (IMH)" userId="7e356c24-f8ea-4bc0-9390-f9f190be2cd2" providerId="ADAL" clId="{0C2CF7C8-9CA2-48FF-B5D2-6C66DBDD60E1}" dt="2024-04-24T12:28:16.798" v="118" actId="729"/>
        <pc:sldMkLst>
          <pc:docMk/>
          <pc:sldMk cId="1454017387" sldId="740"/>
        </pc:sldMkLst>
      </pc:sldChg>
      <pc:sldChg chg="mod modShow">
        <pc:chgData name="Gary Metcalfe (IMH)" userId="7e356c24-f8ea-4bc0-9390-f9f190be2cd2" providerId="ADAL" clId="{0C2CF7C8-9CA2-48FF-B5D2-6C66DBDD60E1}" dt="2024-04-24T12:28:38.709" v="119" actId="729"/>
        <pc:sldMkLst>
          <pc:docMk/>
          <pc:sldMk cId="134507096" sldId="748"/>
        </pc:sldMkLst>
      </pc:sldChg>
      <pc:sldChg chg="del">
        <pc:chgData name="Gary Metcalfe (IMH)" userId="7e356c24-f8ea-4bc0-9390-f9f190be2cd2" providerId="ADAL" clId="{0C2CF7C8-9CA2-48FF-B5D2-6C66DBDD60E1}" dt="2024-04-24T09:58:44.357" v="114" actId="2696"/>
        <pc:sldMkLst>
          <pc:docMk/>
          <pc:sldMk cId="1254930189" sldId="752"/>
        </pc:sldMkLst>
      </pc:sldChg>
      <pc:sldChg chg="del">
        <pc:chgData name="Gary Metcalfe (IMH)" userId="7e356c24-f8ea-4bc0-9390-f9f190be2cd2" providerId="ADAL" clId="{0C2CF7C8-9CA2-48FF-B5D2-6C66DBDD60E1}" dt="2024-04-24T09:58:38.619" v="113" actId="2696"/>
        <pc:sldMkLst>
          <pc:docMk/>
          <pc:sldMk cId="3751816617" sldId="753"/>
        </pc:sldMkLst>
      </pc:sldChg>
      <pc:sldChg chg="new del ord">
        <pc:chgData name="Gary Metcalfe (IMH)" userId="7e356c24-f8ea-4bc0-9390-f9f190be2cd2" providerId="ADAL" clId="{0C2CF7C8-9CA2-48FF-B5D2-6C66DBDD60E1}" dt="2024-04-24T09:54:57.102" v="104" actId="2696"/>
        <pc:sldMkLst>
          <pc:docMk/>
          <pc:sldMk cId="548450923" sldId="759"/>
        </pc:sldMkLst>
      </pc:sldChg>
      <pc:sldChg chg="addSp modSp new mod ord">
        <pc:chgData name="Gary Metcalfe (IMH)" userId="7e356c24-f8ea-4bc0-9390-f9f190be2cd2" providerId="ADAL" clId="{0C2CF7C8-9CA2-48FF-B5D2-6C66DBDD60E1}" dt="2024-04-24T08:05:29.785" v="69"/>
        <pc:sldMkLst>
          <pc:docMk/>
          <pc:sldMk cId="76606749" sldId="760"/>
        </pc:sldMkLst>
        <pc:spChg chg="add mod">
          <ac:chgData name="Gary Metcalfe (IMH)" userId="7e356c24-f8ea-4bc0-9390-f9f190be2cd2" providerId="ADAL" clId="{0C2CF7C8-9CA2-48FF-B5D2-6C66DBDD60E1}" dt="2024-04-24T08:05:20.816" v="67" actId="404"/>
          <ac:spMkLst>
            <pc:docMk/>
            <pc:sldMk cId="76606749" sldId="760"/>
            <ac:spMk id="3" creationId="{5DDB529F-6752-AF61-C193-9FECBF133816}"/>
          </ac:spMkLst>
        </pc:spChg>
      </pc:sldChg>
      <pc:sldChg chg="new del">
        <pc:chgData name="Gary Metcalfe (IMH)" userId="7e356c24-f8ea-4bc0-9390-f9f190be2cd2" providerId="ADAL" clId="{0C2CF7C8-9CA2-48FF-B5D2-6C66DBDD60E1}" dt="2024-04-24T08:03:31.005" v="4" actId="47"/>
        <pc:sldMkLst>
          <pc:docMk/>
          <pc:sldMk cId="2605720021" sldId="760"/>
        </pc:sldMkLst>
      </pc:sldChg>
      <pc:sldChg chg="modSp new mod">
        <pc:chgData name="Gary Metcalfe (IMH)" userId="7e356c24-f8ea-4bc0-9390-f9f190be2cd2" providerId="ADAL" clId="{0C2CF7C8-9CA2-48FF-B5D2-6C66DBDD60E1}" dt="2024-04-24T12:37:01.455" v="155" actId="20577"/>
        <pc:sldMkLst>
          <pc:docMk/>
          <pc:sldMk cId="1319486519" sldId="764"/>
        </pc:sldMkLst>
        <pc:spChg chg="mod">
          <ac:chgData name="Gary Metcalfe (IMH)" userId="7e356c24-f8ea-4bc0-9390-f9f190be2cd2" providerId="ADAL" clId="{0C2CF7C8-9CA2-48FF-B5D2-6C66DBDD60E1}" dt="2024-04-24T12:36:42.975" v="134" actId="20577"/>
          <ac:spMkLst>
            <pc:docMk/>
            <pc:sldMk cId="1319486519" sldId="764"/>
            <ac:spMk id="2" creationId="{A441E37A-604D-23F0-E852-380753CD7297}"/>
          </ac:spMkLst>
        </pc:spChg>
        <pc:spChg chg="mod">
          <ac:chgData name="Gary Metcalfe (IMH)" userId="7e356c24-f8ea-4bc0-9390-f9f190be2cd2" providerId="ADAL" clId="{0C2CF7C8-9CA2-48FF-B5D2-6C66DBDD60E1}" dt="2024-04-24T12:37:01.455" v="155" actId="20577"/>
          <ac:spMkLst>
            <pc:docMk/>
            <pc:sldMk cId="1319486519" sldId="764"/>
            <ac:spMk id="3" creationId="{87C9CA77-1002-67C0-AADA-3B8C0202DDAA}"/>
          </ac:spMkLst>
        </pc:spChg>
      </pc:sldChg>
      <pc:sldChg chg="modSp new mod">
        <pc:chgData name="Gary Metcalfe (IMH)" userId="7e356c24-f8ea-4bc0-9390-f9f190be2cd2" providerId="ADAL" clId="{0C2CF7C8-9CA2-48FF-B5D2-6C66DBDD60E1}" dt="2024-04-24T12:44:31.038" v="504" actId="20577"/>
        <pc:sldMkLst>
          <pc:docMk/>
          <pc:sldMk cId="3569184395" sldId="765"/>
        </pc:sldMkLst>
        <pc:spChg chg="mod">
          <ac:chgData name="Gary Metcalfe (IMH)" userId="7e356c24-f8ea-4bc0-9390-f9f190be2cd2" providerId="ADAL" clId="{0C2CF7C8-9CA2-48FF-B5D2-6C66DBDD60E1}" dt="2024-04-24T12:40:55.884" v="186" actId="20577"/>
          <ac:spMkLst>
            <pc:docMk/>
            <pc:sldMk cId="3569184395" sldId="765"/>
            <ac:spMk id="2" creationId="{962102C6-D156-3CBF-DDB4-5DA738209ED7}"/>
          </ac:spMkLst>
        </pc:spChg>
        <pc:spChg chg="mod">
          <ac:chgData name="Gary Metcalfe (IMH)" userId="7e356c24-f8ea-4bc0-9390-f9f190be2cd2" providerId="ADAL" clId="{0C2CF7C8-9CA2-48FF-B5D2-6C66DBDD60E1}" dt="2024-04-24T12:44:31.038" v="504" actId="20577"/>
          <ac:spMkLst>
            <pc:docMk/>
            <pc:sldMk cId="3569184395" sldId="765"/>
            <ac:spMk id="3" creationId="{3AED9F57-86B8-098D-5264-C6D1FFB29242}"/>
          </ac:spMkLst>
        </pc:spChg>
      </pc:sldChg>
      <pc:sldChg chg="addSp modSp new mod">
        <pc:chgData name="Gary Metcalfe (IMH)" userId="7e356c24-f8ea-4bc0-9390-f9f190be2cd2" providerId="ADAL" clId="{0C2CF7C8-9CA2-48FF-B5D2-6C66DBDD60E1}" dt="2024-04-24T14:10:23.222" v="507" actId="14100"/>
        <pc:sldMkLst>
          <pc:docMk/>
          <pc:sldMk cId="3042322124" sldId="766"/>
        </pc:sldMkLst>
        <pc:spChg chg="add mod">
          <ac:chgData name="Gary Metcalfe (IMH)" userId="7e356c24-f8ea-4bc0-9390-f9f190be2cd2" providerId="ADAL" clId="{0C2CF7C8-9CA2-48FF-B5D2-6C66DBDD60E1}" dt="2024-04-24T14:10:23.222" v="507" actId="14100"/>
          <ac:spMkLst>
            <pc:docMk/>
            <pc:sldMk cId="3042322124" sldId="766"/>
            <ac:spMk id="3" creationId="{6487CE03-A43C-60C9-B33A-B7C41BD57CB8}"/>
          </ac:spMkLst>
        </pc:spChg>
      </pc:sldChg>
      <pc:sldMasterChg chg="delSldLayout">
        <pc:chgData name="Gary Metcalfe (IMH)" userId="7e356c24-f8ea-4bc0-9390-f9f190be2cd2" providerId="ADAL" clId="{0C2CF7C8-9CA2-48FF-B5D2-6C66DBDD60E1}" dt="2024-04-24T09:58:53.974" v="117" actId="2696"/>
        <pc:sldMasterMkLst>
          <pc:docMk/>
          <pc:sldMasterMk cId="3199328627" sldId="2147483662"/>
        </pc:sldMasterMkLst>
        <pc:sldLayoutChg chg="del">
          <pc:chgData name="Gary Metcalfe (IMH)" userId="7e356c24-f8ea-4bc0-9390-f9f190be2cd2" providerId="ADAL" clId="{0C2CF7C8-9CA2-48FF-B5D2-6C66DBDD60E1}" dt="2024-04-24T09:58:53.974" v="117" actId="2696"/>
          <pc:sldLayoutMkLst>
            <pc:docMk/>
            <pc:sldMasterMk cId="3199328627" sldId="2147483662"/>
            <pc:sldLayoutMk cId="2091443475" sldId="2147483719"/>
          </pc:sldLayoutMkLst>
        </pc:sldLayoutChg>
      </pc:sldMasterChg>
    </pc:docChg>
  </pc:docChgLst>
  <pc:docChgLst>
    <pc:chgData name="Gary Metcalfe (IMH)" userId="7e356c24-f8ea-4bc0-9390-f9f190be2cd2" providerId="ADAL" clId="{FB97E6CB-5539-4936-BCD2-5FF133A7187E}"/>
    <pc:docChg chg="addSld delSld modSld sldOrd">
      <pc:chgData name="Gary Metcalfe (IMH)" userId="7e356c24-f8ea-4bc0-9390-f9f190be2cd2" providerId="ADAL" clId="{FB97E6CB-5539-4936-BCD2-5FF133A7187E}" dt="2024-04-26T08:02:44.082" v="45" actId="20577"/>
      <pc:docMkLst>
        <pc:docMk/>
      </pc:docMkLst>
      <pc:sldChg chg="add del ord">
        <pc:chgData name="Gary Metcalfe (IMH)" userId="7e356c24-f8ea-4bc0-9390-f9f190be2cd2" providerId="ADAL" clId="{FB97E6CB-5539-4936-BCD2-5FF133A7187E}" dt="2024-04-22T07:57:01.720" v="12" actId="2696"/>
        <pc:sldMkLst>
          <pc:docMk/>
          <pc:sldMk cId="0" sldId="323"/>
        </pc:sldMkLst>
      </pc:sldChg>
      <pc:sldChg chg="modSp add mod ord">
        <pc:chgData name="Gary Metcalfe (IMH)" userId="7e356c24-f8ea-4bc0-9390-f9f190be2cd2" providerId="ADAL" clId="{FB97E6CB-5539-4936-BCD2-5FF133A7187E}" dt="2024-04-22T07:52:41.600" v="11" actId="1076"/>
        <pc:sldMkLst>
          <pc:docMk/>
          <pc:sldMk cId="0" sldId="324"/>
        </pc:sldMkLst>
        <pc:spChg chg="mod">
          <ac:chgData name="Gary Metcalfe (IMH)" userId="7e356c24-f8ea-4bc0-9390-f9f190be2cd2" providerId="ADAL" clId="{FB97E6CB-5539-4936-BCD2-5FF133A7187E}" dt="2024-04-22T07:52:16.483" v="9" actId="20577"/>
          <ac:spMkLst>
            <pc:docMk/>
            <pc:sldMk cId="0" sldId="324"/>
            <ac:spMk id="129026" creationId="{EA4A66E8-76FF-1541-9D82-2AB5A3A7DF04}"/>
          </ac:spMkLst>
        </pc:spChg>
        <pc:picChg chg="mod">
          <ac:chgData name="Gary Metcalfe (IMH)" userId="7e356c24-f8ea-4bc0-9390-f9f190be2cd2" providerId="ADAL" clId="{FB97E6CB-5539-4936-BCD2-5FF133A7187E}" dt="2024-04-22T07:52:41.600" v="11" actId="1076"/>
          <ac:picMkLst>
            <pc:docMk/>
            <pc:sldMk cId="0" sldId="324"/>
            <ac:picMk id="129027" creationId="{FA599847-D3FB-E148-ABE6-A18C3115C22B}"/>
          </ac:picMkLst>
        </pc:picChg>
      </pc:sldChg>
      <pc:sldChg chg="add ord">
        <pc:chgData name="Gary Metcalfe (IMH)" userId="7e356c24-f8ea-4bc0-9390-f9f190be2cd2" providerId="ADAL" clId="{FB97E6CB-5539-4936-BCD2-5FF133A7187E}" dt="2024-04-22T07:57:23.525" v="14"/>
        <pc:sldMkLst>
          <pc:docMk/>
          <pc:sldMk cId="0" sldId="325"/>
        </pc:sldMkLst>
      </pc:sldChg>
      <pc:sldChg chg="del">
        <pc:chgData name="Gary Metcalfe (IMH)" userId="7e356c24-f8ea-4bc0-9390-f9f190be2cd2" providerId="ADAL" clId="{FB97E6CB-5539-4936-BCD2-5FF133A7187E}" dt="2024-04-22T07:57:48.761" v="16" actId="2696"/>
        <pc:sldMkLst>
          <pc:docMk/>
          <pc:sldMk cId="1908638398" sldId="590"/>
        </pc:sldMkLst>
      </pc:sldChg>
      <pc:sldChg chg="del">
        <pc:chgData name="Gary Metcalfe (IMH)" userId="7e356c24-f8ea-4bc0-9390-f9f190be2cd2" providerId="ADAL" clId="{FB97E6CB-5539-4936-BCD2-5FF133A7187E}" dt="2024-04-22T07:57:38.315" v="15" actId="2696"/>
        <pc:sldMkLst>
          <pc:docMk/>
          <pc:sldMk cId="1996139518" sldId="751"/>
        </pc:sldMkLst>
      </pc:sldChg>
      <pc:sldChg chg="addSp modSp mod ord">
        <pc:chgData name="Gary Metcalfe (IMH)" userId="7e356c24-f8ea-4bc0-9390-f9f190be2cd2" providerId="ADAL" clId="{FB97E6CB-5539-4936-BCD2-5FF133A7187E}" dt="2024-04-26T08:02:44.082" v="45" actId="20577"/>
        <pc:sldMkLst>
          <pc:docMk/>
          <pc:sldMk cId="3042322124" sldId="766"/>
        </pc:sldMkLst>
        <pc:spChg chg="add mod">
          <ac:chgData name="Gary Metcalfe (IMH)" userId="7e356c24-f8ea-4bc0-9390-f9f190be2cd2" providerId="ADAL" clId="{FB97E6CB-5539-4936-BCD2-5FF133A7187E}" dt="2024-04-26T08:02:44.082" v="45" actId="20577"/>
          <ac:spMkLst>
            <pc:docMk/>
            <pc:sldMk cId="3042322124" sldId="766"/>
            <ac:spMk id="2" creationId="{23382C0A-3DFB-9C29-2FF8-C8303F339AB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C83623-F1BB-F742-BEE0-F859B0FE1AA8}" type="doc">
      <dgm:prSet loTypeId="urn:microsoft.com/office/officeart/2005/8/layout/process1" loCatId="" qsTypeId="urn:microsoft.com/office/officeart/2005/8/quickstyle/3d3" qsCatId="3D" csTypeId="urn:microsoft.com/office/officeart/2005/8/colors/accent0_1" csCatId="mainScheme" phldr="1"/>
      <dgm:spPr/>
      <dgm:t>
        <a:bodyPr/>
        <a:lstStyle/>
        <a:p>
          <a:endParaRPr lang="en-US"/>
        </a:p>
      </dgm:t>
    </dgm:pt>
    <dgm:pt modelId="{6A4851B6-331D-2F44-8A42-3340CA0B985C}">
      <dgm:prSet phldrT="[Text]"/>
      <dgm:spPr/>
      <dgm:t>
        <a:bodyPr/>
        <a:lstStyle/>
        <a:p>
          <a:r>
            <a:rPr lang="en-US" dirty="0"/>
            <a:t>Define the why &amp; the what</a:t>
          </a:r>
        </a:p>
      </dgm:t>
    </dgm:pt>
    <dgm:pt modelId="{79A7B7C6-4238-EE44-9725-341A50BD865D}" type="parTrans" cxnId="{F9C05069-8212-A142-94ED-8FEBE8C22A8B}">
      <dgm:prSet/>
      <dgm:spPr/>
      <dgm:t>
        <a:bodyPr/>
        <a:lstStyle/>
        <a:p>
          <a:endParaRPr lang="en-US"/>
        </a:p>
      </dgm:t>
    </dgm:pt>
    <dgm:pt modelId="{8C812DEA-46F5-9945-AD63-AF00F62596E9}" type="sibTrans" cxnId="{F9C05069-8212-A142-94ED-8FEBE8C22A8B}">
      <dgm:prSet/>
      <dgm:spPr/>
      <dgm:t>
        <a:bodyPr/>
        <a:lstStyle/>
        <a:p>
          <a:endParaRPr lang="en-US"/>
        </a:p>
      </dgm:t>
    </dgm:pt>
    <dgm:pt modelId="{2028DC3A-7699-3A43-9E29-6D33CBDBE13D}">
      <dgm:prSet phldrT="[Text]"/>
      <dgm:spPr/>
      <dgm:t>
        <a:bodyPr/>
        <a:lstStyle/>
        <a:p>
          <a:r>
            <a:rPr lang="en-US" dirty="0"/>
            <a:t>Create the plan</a:t>
          </a:r>
        </a:p>
      </dgm:t>
    </dgm:pt>
    <dgm:pt modelId="{83D578A5-7142-2340-94C3-9A630B555B42}" type="parTrans" cxnId="{5DD42584-4568-F34F-86F5-AFCBD294A61F}">
      <dgm:prSet/>
      <dgm:spPr/>
      <dgm:t>
        <a:bodyPr/>
        <a:lstStyle/>
        <a:p>
          <a:endParaRPr lang="en-US"/>
        </a:p>
      </dgm:t>
    </dgm:pt>
    <dgm:pt modelId="{95981680-7BE6-9B4D-8B23-537A83FB273F}" type="sibTrans" cxnId="{5DD42584-4568-F34F-86F5-AFCBD294A61F}">
      <dgm:prSet/>
      <dgm:spPr/>
      <dgm:t>
        <a:bodyPr/>
        <a:lstStyle/>
        <a:p>
          <a:endParaRPr lang="en-US"/>
        </a:p>
      </dgm:t>
    </dgm:pt>
    <dgm:pt modelId="{6D7B15B8-7988-144B-8FCB-26451E2C65B8}">
      <dgm:prSet phldrT="[Text]"/>
      <dgm:spPr/>
      <dgm:t>
        <a:bodyPr/>
        <a:lstStyle/>
        <a:p>
          <a:r>
            <a:rPr lang="en-US" dirty="0"/>
            <a:t>Deliver the plan</a:t>
          </a:r>
        </a:p>
      </dgm:t>
    </dgm:pt>
    <dgm:pt modelId="{908F83C4-C92C-C34D-B2C8-D9531DC00367}" type="parTrans" cxnId="{AA5EAA34-5E4C-5B45-B4F7-89FDDC07EAFC}">
      <dgm:prSet/>
      <dgm:spPr/>
      <dgm:t>
        <a:bodyPr/>
        <a:lstStyle/>
        <a:p>
          <a:endParaRPr lang="en-US"/>
        </a:p>
      </dgm:t>
    </dgm:pt>
    <dgm:pt modelId="{A3A42793-1237-0949-8869-C2475D39234E}" type="sibTrans" cxnId="{AA5EAA34-5E4C-5B45-B4F7-89FDDC07EAFC}">
      <dgm:prSet/>
      <dgm:spPr/>
      <dgm:t>
        <a:bodyPr/>
        <a:lstStyle/>
        <a:p>
          <a:endParaRPr lang="en-US"/>
        </a:p>
      </dgm:t>
    </dgm:pt>
    <dgm:pt modelId="{695AA9A0-8005-C94C-A8A9-11A494A04B43}">
      <dgm:prSet/>
      <dgm:spPr/>
      <dgm:t>
        <a:bodyPr/>
        <a:lstStyle/>
        <a:p>
          <a:r>
            <a:rPr lang="en-US" dirty="0"/>
            <a:t>Complete the project</a:t>
          </a:r>
        </a:p>
      </dgm:t>
    </dgm:pt>
    <dgm:pt modelId="{4B078017-4BAA-764F-8DC1-EC6D6128C950}" type="parTrans" cxnId="{5B338BED-3009-C547-A1E5-87A016DD2C76}">
      <dgm:prSet/>
      <dgm:spPr/>
      <dgm:t>
        <a:bodyPr/>
        <a:lstStyle/>
        <a:p>
          <a:endParaRPr lang="en-US"/>
        </a:p>
      </dgm:t>
    </dgm:pt>
    <dgm:pt modelId="{AE50D5E0-01F1-3349-AF03-56E82A05055A}" type="sibTrans" cxnId="{5B338BED-3009-C547-A1E5-87A016DD2C76}">
      <dgm:prSet/>
      <dgm:spPr/>
      <dgm:t>
        <a:bodyPr/>
        <a:lstStyle/>
        <a:p>
          <a:endParaRPr lang="en-US"/>
        </a:p>
      </dgm:t>
    </dgm:pt>
    <dgm:pt modelId="{BDBCD13B-FB50-1444-8072-F3F29CAE90FF}" type="pres">
      <dgm:prSet presAssocID="{EAC83623-F1BB-F742-BEE0-F859B0FE1AA8}" presName="Name0" presStyleCnt="0">
        <dgm:presLayoutVars>
          <dgm:dir/>
          <dgm:resizeHandles val="exact"/>
        </dgm:presLayoutVars>
      </dgm:prSet>
      <dgm:spPr/>
    </dgm:pt>
    <dgm:pt modelId="{808311A3-36A5-594E-BCF7-C0BFF0603E9B}" type="pres">
      <dgm:prSet presAssocID="{6A4851B6-331D-2F44-8A42-3340CA0B985C}" presName="node" presStyleLbl="node1" presStyleIdx="0" presStyleCnt="4">
        <dgm:presLayoutVars>
          <dgm:bulletEnabled val="1"/>
        </dgm:presLayoutVars>
      </dgm:prSet>
      <dgm:spPr/>
    </dgm:pt>
    <dgm:pt modelId="{41516BAF-4DC9-9847-A7D1-1A1E9E2050F3}" type="pres">
      <dgm:prSet presAssocID="{8C812DEA-46F5-9945-AD63-AF00F62596E9}" presName="sibTrans" presStyleLbl="sibTrans2D1" presStyleIdx="0" presStyleCnt="3"/>
      <dgm:spPr/>
    </dgm:pt>
    <dgm:pt modelId="{4B8A63D2-846F-EE44-99B5-90DCA16D7417}" type="pres">
      <dgm:prSet presAssocID="{8C812DEA-46F5-9945-AD63-AF00F62596E9}" presName="connectorText" presStyleLbl="sibTrans2D1" presStyleIdx="0" presStyleCnt="3"/>
      <dgm:spPr/>
    </dgm:pt>
    <dgm:pt modelId="{35214A59-34A6-E040-B390-FCFD484AC479}" type="pres">
      <dgm:prSet presAssocID="{2028DC3A-7699-3A43-9E29-6D33CBDBE13D}" presName="node" presStyleLbl="node1" presStyleIdx="1" presStyleCnt="4" custLinFactNeighborY="28624">
        <dgm:presLayoutVars>
          <dgm:bulletEnabled val="1"/>
        </dgm:presLayoutVars>
      </dgm:prSet>
      <dgm:spPr/>
    </dgm:pt>
    <dgm:pt modelId="{1B708A4D-C837-EA45-940F-8D9B97537863}" type="pres">
      <dgm:prSet presAssocID="{95981680-7BE6-9B4D-8B23-537A83FB273F}" presName="sibTrans" presStyleLbl="sibTrans2D1" presStyleIdx="1" presStyleCnt="3"/>
      <dgm:spPr/>
    </dgm:pt>
    <dgm:pt modelId="{42D68469-2C38-E945-B8B6-86714EABD412}" type="pres">
      <dgm:prSet presAssocID="{95981680-7BE6-9B4D-8B23-537A83FB273F}" presName="connectorText" presStyleLbl="sibTrans2D1" presStyleIdx="1" presStyleCnt="3"/>
      <dgm:spPr/>
    </dgm:pt>
    <dgm:pt modelId="{8E61050B-8CC6-AF4F-B3C5-00117799D755}" type="pres">
      <dgm:prSet presAssocID="{6D7B15B8-7988-144B-8FCB-26451E2C65B8}" presName="node" presStyleLbl="node1" presStyleIdx="2" presStyleCnt="4">
        <dgm:presLayoutVars>
          <dgm:bulletEnabled val="1"/>
        </dgm:presLayoutVars>
      </dgm:prSet>
      <dgm:spPr/>
    </dgm:pt>
    <dgm:pt modelId="{1064152A-A2A7-9649-936A-E3A6AC364A51}" type="pres">
      <dgm:prSet presAssocID="{A3A42793-1237-0949-8869-C2475D39234E}" presName="sibTrans" presStyleLbl="sibTrans2D1" presStyleIdx="2" presStyleCnt="3"/>
      <dgm:spPr/>
    </dgm:pt>
    <dgm:pt modelId="{BA77A1EC-3171-504E-8050-1E864659C41B}" type="pres">
      <dgm:prSet presAssocID="{A3A42793-1237-0949-8869-C2475D39234E}" presName="connectorText" presStyleLbl="sibTrans2D1" presStyleIdx="2" presStyleCnt="3"/>
      <dgm:spPr/>
    </dgm:pt>
    <dgm:pt modelId="{FF900486-83CB-3E4D-8342-DE1A2746B8F3}" type="pres">
      <dgm:prSet presAssocID="{695AA9A0-8005-C94C-A8A9-11A494A04B43}" presName="node" presStyleLbl="node1" presStyleIdx="3" presStyleCnt="4">
        <dgm:presLayoutVars>
          <dgm:bulletEnabled val="1"/>
        </dgm:presLayoutVars>
      </dgm:prSet>
      <dgm:spPr/>
    </dgm:pt>
  </dgm:ptLst>
  <dgm:cxnLst>
    <dgm:cxn modelId="{6F542612-ABF7-DF45-B043-2A1001F0B027}" type="presOf" srcId="{6A4851B6-331D-2F44-8A42-3340CA0B985C}" destId="{808311A3-36A5-594E-BCF7-C0BFF0603E9B}" srcOrd="0" destOrd="0" presId="urn:microsoft.com/office/officeart/2005/8/layout/process1"/>
    <dgm:cxn modelId="{AA5EAA34-5E4C-5B45-B4F7-89FDDC07EAFC}" srcId="{EAC83623-F1BB-F742-BEE0-F859B0FE1AA8}" destId="{6D7B15B8-7988-144B-8FCB-26451E2C65B8}" srcOrd="2" destOrd="0" parTransId="{908F83C4-C92C-C34D-B2C8-D9531DC00367}" sibTransId="{A3A42793-1237-0949-8869-C2475D39234E}"/>
    <dgm:cxn modelId="{ED1BCF35-05AA-5D45-AAD6-3C9A85423E7D}" type="presOf" srcId="{95981680-7BE6-9B4D-8B23-537A83FB273F}" destId="{42D68469-2C38-E945-B8B6-86714EABD412}" srcOrd="1" destOrd="0" presId="urn:microsoft.com/office/officeart/2005/8/layout/process1"/>
    <dgm:cxn modelId="{A3F1F53D-5032-5349-9968-C4DD79DC14E1}" type="presOf" srcId="{EAC83623-F1BB-F742-BEE0-F859B0FE1AA8}" destId="{BDBCD13B-FB50-1444-8072-F3F29CAE90FF}" srcOrd="0" destOrd="0" presId="urn:microsoft.com/office/officeart/2005/8/layout/process1"/>
    <dgm:cxn modelId="{F9C05069-8212-A142-94ED-8FEBE8C22A8B}" srcId="{EAC83623-F1BB-F742-BEE0-F859B0FE1AA8}" destId="{6A4851B6-331D-2F44-8A42-3340CA0B985C}" srcOrd="0" destOrd="0" parTransId="{79A7B7C6-4238-EE44-9725-341A50BD865D}" sibTransId="{8C812DEA-46F5-9945-AD63-AF00F62596E9}"/>
    <dgm:cxn modelId="{852C9873-9CDE-B144-9E18-3C3D756F46E9}" type="presOf" srcId="{695AA9A0-8005-C94C-A8A9-11A494A04B43}" destId="{FF900486-83CB-3E4D-8342-DE1A2746B8F3}" srcOrd="0" destOrd="0" presId="urn:microsoft.com/office/officeart/2005/8/layout/process1"/>
    <dgm:cxn modelId="{15137056-E3D8-6C48-9D74-93FA97CE70BC}" type="presOf" srcId="{A3A42793-1237-0949-8869-C2475D39234E}" destId="{1064152A-A2A7-9649-936A-E3A6AC364A51}" srcOrd="0" destOrd="0" presId="urn:microsoft.com/office/officeart/2005/8/layout/process1"/>
    <dgm:cxn modelId="{F1EF5B82-656B-D04B-8EE8-33961206B935}" type="presOf" srcId="{A3A42793-1237-0949-8869-C2475D39234E}" destId="{BA77A1EC-3171-504E-8050-1E864659C41B}" srcOrd="1" destOrd="0" presId="urn:microsoft.com/office/officeart/2005/8/layout/process1"/>
    <dgm:cxn modelId="{5DD42584-4568-F34F-86F5-AFCBD294A61F}" srcId="{EAC83623-F1BB-F742-BEE0-F859B0FE1AA8}" destId="{2028DC3A-7699-3A43-9E29-6D33CBDBE13D}" srcOrd="1" destOrd="0" parTransId="{83D578A5-7142-2340-94C3-9A630B555B42}" sibTransId="{95981680-7BE6-9B4D-8B23-537A83FB273F}"/>
    <dgm:cxn modelId="{D387F69C-0722-194B-ACE6-45EACEB06B96}" type="presOf" srcId="{95981680-7BE6-9B4D-8B23-537A83FB273F}" destId="{1B708A4D-C837-EA45-940F-8D9B97537863}" srcOrd="0" destOrd="0" presId="urn:microsoft.com/office/officeart/2005/8/layout/process1"/>
    <dgm:cxn modelId="{1722919D-D4A2-EF45-A111-839C79451D67}" type="presOf" srcId="{2028DC3A-7699-3A43-9E29-6D33CBDBE13D}" destId="{35214A59-34A6-E040-B390-FCFD484AC479}" srcOrd="0" destOrd="0" presId="urn:microsoft.com/office/officeart/2005/8/layout/process1"/>
    <dgm:cxn modelId="{7BA7B2A4-A323-DE47-8E80-6D1398708B08}" type="presOf" srcId="{6D7B15B8-7988-144B-8FCB-26451E2C65B8}" destId="{8E61050B-8CC6-AF4F-B3C5-00117799D755}" srcOrd="0" destOrd="0" presId="urn:microsoft.com/office/officeart/2005/8/layout/process1"/>
    <dgm:cxn modelId="{991F30E2-41A6-F149-A0C8-61CF45F9ABB7}" type="presOf" srcId="{8C812DEA-46F5-9945-AD63-AF00F62596E9}" destId="{41516BAF-4DC9-9847-A7D1-1A1E9E2050F3}" srcOrd="0" destOrd="0" presId="urn:microsoft.com/office/officeart/2005/8/layout/process1"/>
    <dgm:cxn modelId="{5B338BED-3009-C547-A1E5-87A016DD2C76}" srcId="{EAC83623-F1BB-F742-BEE0-F859B0FE1AA8}" destId="{695AA9A0-8005-C94C-A8A9-11A494A04B43}" srcOrd="3" destOrd="0" parTransId="{4B078017-4BAA-764F-8DC1-EC6D6128C950}" sibTransId="{AE50D5E0-01F1-3349-AF03-56E82A05055A}"/>
    <dgm:cxn modelId="{BE0E69EE-C4F3-5E47-9AE9-6E1C411A957E}" type="presOf" srcId="{8C812DEA-46F5-9945-AD63-AF00F62596E9}" destId="{4B8A63D2-846F-EE44-99B5-90DCA16D7417}" srcOrd="1" destOrd="0" presId="urn:microsoft.com/office/officeart/2005/8/layout/process1"/>
    <dgm:cxn modelId="{7BF6B675-33DD-C74B-8461-EE9F057985C8}" type="presParOf" srcId="{BDBCD13B-FB50-1444-8072-F3F29CAE90FF}" destId="{808311A3-36A5-594E-BCF7-C0BFF0603E9B}" srcOrd="0" destOrd="0" presId="urn:microsoft.com/office/officeart/2005/8/layout/process1"/>
    <dgm:cxn modelId="{08F7CD81-1459-B34D-AACC-F5C365C4D670}" type="presParOf" srcId="{BDBCD13B-FB50-1444-8072-F3F29CAE90FF}" destId="{41516BAF-4DC9-9847-A7D1-1A1E9E2050F3}" srcOrd="1" destOrd="0" presId="urn:microsoft.com/office/officeart/2005/8/layout/process1"/>
    <dgm:cxn modelId="{E53928DC-BF43-5148-809E-CC4D81383753}" type="presParOf" srcId="{41516BAF-4DC9-9847-A7D1-1A1E9E2050F3}" destId="{4B8A63D2-846F-EE44-99B5-90DCA16D7417}" srcOrd="0" destOrd="0" presId="urn:microsoft.com/office/officeart/2005/8/layout/process1"/>
    <dgm:cxn modelId="{E8E36004-ADA1-A24A-B043-ACF7AE9C7FCD}" type="presParOf" srcId="{BDBCD13B-FB50-1444-8072-F3F29CAE90FF}" destId="{35214A59-34A6-E040-B390-FCFD484AC479}" srcOrd="2" destOrd="0" presId="urn:microsoft.com/office/officeart/2005/8/layout/process1"/>
    <dgm:cxn modelId="{B3BEECF9-AC22-CF46-ACF2-6C9363E34583}" type="presParOf" srcId="{BDBCD13B-FB50-1444-8072-F3F29CAE90FF}" destId="{1B708A4D-C837-EA45-940F-8D9B97537863}" srcOrd="3" destOrd="0" presId="urn:microsoft.com/office/officeart/2005/8/layout/process1"/>
    <dgm:cxn modelId="{E64EA990-24CA-9545-B2AD-4A0661FBC259}" type="presParOf" srcId="{1B708A4D-C837-EA45-940F-8D9B97537863}" destId="{42D68469-2C38-E945-B8B6-86714EABD412}" srcOrd="0" destOrd="0" presId="urn:microsoft.com/office/officeart/2005/8/layout/process1"/>
    <dgm:cxn modelId="{B9128647-ED38-CC4B-8D16-235EEFF2AFA2}" type="presParOf" srcId="{BDBCD13B-FB50-1444-8072-F3F29CAE90FF}" destId="{8E61050B-8CC6-AF4F-B3C5-00117799D755}" srcOrd="4" destOrd="0" presId="urn:microsoft.com/office/officeart/2005/8/layout/process1"/>
    <dgm:cxn modelId="{C71C71C9-492E-394B-98EE-39AC81AAEAA8}" type="presParOf" srcId="{BDBCD13B-FB50-1444-8072-F3F29CAE90FF}" destId="{1064152A-A2A7-9649-936A-E3A6AC364A51}" srcOrd="5" destOrd="0" presId="urn:microsoft.com/office/officeart/2005/8/layout/process1"/>
    <dgm:cxn modelId="{DE9571B8-5522-A44F-BA8E-03DD32BFEC9C}" type="presParOf" srcId="{1064152A-A2A7-9649-936A-E3A6AC364A51}" destId="{BA77A1EC-3171-504E-8050-1E864659C41B}" srcOrd="0" destOrd="0" presId="urn:microsoft.com/office/officeart/2005/8/layout/process1"/>
    <dgm:cxn modelId="{57098500-1A03-9449-A294-5CEFEAABB73D}" type="presParOf" srcId="{BDBCD13B-FB50-1444-8072-F3F29CAE90FF}" destId="{FF900486-83CB-3E4D-8342-DE1A2746B8F3}"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4" csCatId="colorful" phldr="1"/>
      <dgm:spPr/>
      <dgm:t>
        <a:bodyPr/>
        <a:lstStyle/>
        <a:p>
          <a:endParaRPr lang="en-US"/>
        </a:p>
      </dgm:t>
    </dgm:pt>
    <dgm:pt modelId="{2A1A32D5-EA9E-4615-B90D-2B3017B152B4}">
      <dgm:prSet phldrT="[Text]"/>
      <dgm:spPr>
        <a:xfrm>
          <a:off x="36" y="159112"/>
          <a:ext cx="3504334" cy="489600"/>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gm:spPr>
      <dgm:t>
        <a:bodyPr/>
        <a:lstStyle/>
        <a:p>
          <a:r>
            <a:rPr lang="en-GB" b="1" dirty="0">
              <a:solidFill>
                <a:sysClr val="window" lastClr="FFFFFF"/>
              </a:solidFill>
              <a:latin typeface="Gill Sans MT"/>
              <a:ea typeface="+mn-ea"/>
              <a:cs typeface="+mn-cs"/>
            </a:rPr>
            <a:t>Political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F13EE6C9-8B3B-4F85-8D97-F060F019F21C}">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Ecological / environmental issues</a:t>
          </a:r>
          <a:endParaRPr lang="en-US" dirty="0">
            <a:solidFill>
              <a:sysClr val="windowText" lastClr="000000">
                <a:hueOff val="0"/>
                <a:satOff val="0"/>
                <a:lumOff val="0"/>
                <a:alphaOff val="0"/>
              </a:sysClr>
            </a:solidFill>
            <a:latin typeface="Gill Sans MT"/>
            <a:ea typeface="+mn-ea"/>
            <a:cs typeface="+mn-cs"/>
          </a:endParaRPr>
        </a:p>
      </dgm:t>
    </dgm:pt>
    <dgm:pt modelId="{E39764C1-3B17-4D17-8D93-83CC70DDDD64}" type="parTrans" cxnId="{57350FDB-E596-4B32-926F-007D346C5945}">
      <dgm:prSet/>
      <dgm:spPr/>
      <dgm:t>
        <a:bodyPr/>
        <a:lstStyle/>
        <a:p>
          <a:endParaRPr lang="en-US"/>
        </a:p>
      </dgm:t>
    </dgm:pt>
    <dgm:pt modelId="{D4B92481-EBB1-44B8-88D6-5E2E7AEC3827}" type="sibTrans" cxnId="{57350FDB-E596-4B32-926F-007D346C5945}">
      <dgm:prSet/>
      <dgm:spPr/>
      <dgm:t>
        <a:bodyPr/>
        <a:lstStyle/>
        <a:p>
          <a:endParaRPr lang="en-US"/>
        </a:p>
      </dgm:t>
    </dgm:pt>
    <dgm:pt modelId="{0A5042B5-B4E0-4777-A036-4D0F993821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Current legislation – home market</a:t>
          </a:r>
          <a:endParaRPr lang="en-US" dirty="0">
            <a:solidFill>
              <a:sysClr val="windowText" lastClr="000000">
                <a:hueOff val="0"/>
                <a:satOff val="0"/>
                <a:lumOff val="0"/>
                <a:alphaOff val="0"/>
              </a:sysClr>
            </a:solidFill>
            <a:latin typeface="Gill Sans MT"/>
            <a:ea typeface="+mn-ea"/>
            <a:cs typeface="+mn-cs"/>
          </a:endParaRPr>
        </a:p>
      </dgm:t>
    </dgm:pt>
    <dgm:pt modelId="{F31B6324-D51B-4A18-B406-362735ECA683}" type="parTrans" cxnId="{297AC7EA-4E06-4BA2-B90D-834CFBE63787}">
      <dgm:prSet/>
      <dgm:spPr/>
      <dgm:t>
        <a:bodyPr/>
        <a:lstStyle/>
        <a:p>
          <a:endParaRPr lang="en-US"/>
        </a:p>
      </dgm:t>
    </dgm:pt>
    <dgm:pt modelId="{2CD50649-93DD-4682-AE5B-9DDED7E4D5FA}" type="sibTrans" cxnId="{297AC7EA-4E06-4BA2-B90D-834CFBE63787}">
      <dgm:prSet/>
      <dgm:spPr/>
      <dgm:t>
        <a:bodyPr/>
        <a:lstStyle/>
        <a:p>
          <a:endParaRPr lang="en-US"/>
        </a:p>
      </dgm:t>
    </dgm:pt>
    <dgm:pt modelId="{8B9EB84F-8C32-4D14-87B0-8BE0B26A85A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Future legislation</a:t>
          </a:r>
          <a:endParaRPr lang="en-US" dirty="0">
            <a:solidFill>
              <a:sysClr val="windowText" lastClr="000000">
                <a:hueOff val="0"/>
                <a:satOff val="0"/>
                <a:lumOff val="0"/>
                <a:alphaOff val="0"/>
              </a:sysClr>
            </a:solidFill>
            <a:latin typeface="Gill Sans MT"/>
            <a:ea typeface="+mn-ea"/>
            <a:cs typeface="+mn-cs"/>
          </a:endParaRPr>
        </a:p>
      </dgm:t>
    </dgm:pt>
    <dgm:pt modelId="{3F518CC5-9861-48F2-BA3A-1B9D85A9B95E}" type="parTrans" cxnId="{4D4E5D4D-DCBB-4632-A701-C7E25FB05058}">
      <dgm:prSet/>
      <dgm:spPr/>
      <dgm:t>
        <a:bodyPr/>
        <a:lstStyle/>
        <a:p>
          <a:endParaRPr lang="en-US"/>
        </a:p>
      </dgm:t>
    </dgm:pt>
    <dgm:pt modelId="{22C6455A-2CBF-4F11-9994-881594469EFB}" type="sibTrans" cxnId="{4D4E5D4D-DCBB-4632-A701-C7E25FB05058}">
      <dgm:prSet/>
      <dgm:spPr/>
      <dgm:t>
        <a:bodyPr/>
        <a:lstStyle/>
        <a:p>
          <a:endParaRPr lang="en-US"/>
        </a:p>
      </dgm:t>
    </dgm:pt>
    <dgm:pt modelId="{D8EC017C-0C1B-4287-8EC9-8CA39F726809}">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European / international legislation</a:t>
          </a:r>
          <a:endParaRPr lang="en-US" dirty="0">
            <a:solidFill>
              <a:sysClr val="windowText" lastClr="000000">
                <a:hueOff val="0"/>
                <a:satOff val="0"/>
                <a:lumOff val="0"/>
                <a:alphaOff val="0"/>
              </a:sysClr>
            </a:solidFill>
            <a:latin typeface="Gill Sans MT"/>
            <a:ea typeface="+mn-ea"/>
            <a:cs typeface="+mn-cs"/>
          </a:endParaRPr>
        </a:p>
      </dgm:t>
    </dgm:pt>
    <dgm:pt modelId="{98580623-7E6F-4560-BC88-62E8FAE5D8CC}" type="parTrans" cxnId="{038CF843-CBC7-4BAC-AA59-8B92DE0547BE}">
      <dgm:prSet/>
      <dgm:spPr/>
      <dgm:t>
        <a:bodyPr/>
        <a:lstStyle/>
        <a:p>
          <a:endParaRPr lang="en-US"/>
        </a:p>
      </dgm:t>
    </dgm:pt>
    <dgm:pt modelId="{FCD79D98-492E-4628-B967-B69826A321BA}" type="sibTrans" cxnId="{038CF843-CBC7-4BAC-AA59-8B92DE0547BE}">
      <dgm:prSet/>
      <dgm:spPr/>
      <dgm:t>
        <a:bodyPr/>
        <a:lstStyle/>
        <a:p>
          <a:endParaRPr lang="en-US"/>
        </a:p>
      </dgm:t>
    </dgm:pt>
    <dgm:pt modelId="{22D212F5-77D1-472C-9433-0C0A9B2E9EE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Government policies</a:t>
          </a:r>
          <a:endParaRPr lang="en-US" dirty="0">
            <a:solidFill>
              <a:sysClr val="windowText" lastClr="000000">
                <a:hueOff val="0"/>
                <a:satOff val="0"/>
                <a:lumOff val="0"/>
                <a:alphaOff val="0"/>
              </a:sysClr>
            </a:solidFill>
            <a:latin typeface="Gill Sans MT"/>
            <a:ea typeface="+mn-ea"/>
            <a:cs typeface="+mn-cs"/>
          </a:endParaRPr>
        </a:p>
      </dgm:t>
    </dgm:pt>
    <dgm:pt modelId="{FD031C1D-63E4-43F9-BCF1-7311C2D1726F}" type="parTrans" cxnId="{EE303910-B51D-4274-BF26-91FE76D4529F}">
      <dgm:prSet/>
      <dgm:spPr/>
      <dgm:t>
        <a:bodyPr/>
        <a:lstStyle/>
        <a:p>
          <a:endParaRPr lang="en-US"/>
        </a:p>
      </dgm:t>
    </dgm:pt>
    <dgm:pt modelId="{860FB330-2FC6-4366-82A1-1B38F960CA32}" type="sibTrans" cxnId="{EE303910-B51D-4274-BF26-91FE76D4529F}">
      <dgm:prSet/>
      <dgm:spPr/>
      <dgm:t>
        <a:bodyPr/>
        <a:lstStyle/>
        <a:p>
          <a:endParaRPr lang="en-US"/>
        </a:p>
      </dgm:t>
    </dgm:pt>
    <dgm:pt modelId="{0DF9FB58-27D8-46CD-8878-2044E082F01B}">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Trading policies</a:t>
          </a:r>
          <a:endParaRPr lang="en-US" dirty="0">
            <a:solidFill>
              <a:sysClr val="windowText" lastClr="000000">
                <a:hueOff val="0"/>
                <a:satOff val="0"/>
                <a:lumOff val="0"/>
                <a:alphaOff val="0"/>
              </a:sysClr>
            </a:solidFill>
            <a:latin typeface="Gill Sans MT"/>
            <a:ea typeface="+mn-ea"/>
            <a:cs typeface="+mn-cs"/>
          </a:endParaRPr>
        </a:p>
      </dgm:t>
    </dgm:pt>
    <dgm:pt modelId="{8537AA2C-AE9D-49FF-8875-3D80EBB06CD7}" type="parTrans" cxnId="{6C214714-AEBE-45AB-A5C6-BE263D3C3D99}">
      <dgm:prSet/>
      <dgm:spPr/>
      <dgm:t>
        <a:bodyPr/>
        <a:lstStyle/>
        <a:p>
          <a:endParaRPr lang="en-US"/>
        </a:p>
      </dgm:t>
    </dgm:pt>
    <dgm:pt modelId="{5CEB8747-AACB-47A2-8530-0BEF37A5FB4A}" type="sibTrans" cxnId="{6C214714-AEBE-45AB-A5C6-BE263D3C3D99}">
      <dgm:prSet/>
      <dgm:spPr/>
      <dgm:t>
        <a:bodyPr/>
        <a:lstStyle/>
        <a:p>
          <a:endParaRPr lang="en-US"/>
        </a:p>
      </dgm:t>
    </dgm:pt>
    <dgm:pt modelId="{1CFEC0FF-6E6D-45AE-9B33-D80DA302FDD2}">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Funding, grants and initiatives</a:t>
          </a:r>
          <a:endParaRPr lang="en-US" dirty="0">
            <a:solidFill>
              <a:sysClr val="windowText" lastClr="000000">
                <a:hueOff val="0"/>
                <a:satOff val="0"/>
                <a:lumOff val="0"/>
                <a:alphaOff val="0"/>
              </a:sysClr>
            </a:solidFill>
            <a:latin typeface="Gill Sans MT"/>
            <a:ea typeface="+mn-ea"/>
            <a:cs typeface="+mn-cs"/>
          </a:endParaRPr>
        </a:p>
      </dgm:t>
    </dgm:pt>
    <dgm:pt modelId="{D58B7871-5978-47C2-AFB4-DA423740CC29}" type="parTrans" cxnId="{6B74C4F8-B8F8-4769-8E69-E24AF4CF0BE3}">
      <dgm:prSet/>
      <dgm:spPr/>
      <dgm:t>
        <a:bodyPr/>
        <a:lstStyle/>
        <a:p>
          <a:endParaRPr lang="en-US"/>
        </a:p>
      </dgm:t>
    </dgm:pt>
    <dgm:pt modelId="{E7914CB3-FAC2-4147-A876-66F05D0FCA0A}" type="sibTrans" cxnId="{6B74C4F8-B8F8-4769-8E69-E24AF4CF0BE3}">
      <dgm:prSet/>
      <dgm:spPr/>
      <dgm:t>
        <a:bodyPr/>
        <a:lstStyle/>
        <a:p>
          <a:endParaRPr lang="en-US"/>
        </a:p>
      </dgm:t>
    </dgm:pt>
    <dgm:pt modelId="{9D878DFA-D7D3-4505-A1E3-A3A0389C9F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Pressure groups – home and abroad</a:t>
          </a:r>
          <a:endParaRPr lang="en-US" dirty="0">
            <a:solidFill>
              <a:sysClr val="windowText" lastClr="000000">
                <a:hueOff val="0"/>
                <a:satOff val="0"/>
                <a:lumOff val="0"/>
                <a:alphaOff val="0"/>
              </a:sysClr>
            </a:solidFill>
            <a:latin typeface="Gill Sans MT"/>
            <a:ea typeface="+mn-ea"/>
            <a:cs typeface="+mn-cs"/>
          </a:endParaRPr>
        </a:p>
      </dgm:t>
    </dgm:pt>
    <dgm:pt modelId="{E9BBA033-AAFA-44CA-9AC4-933C79BD16E2}" type="parTrans" cxnId="{D943DF91-FBDB-4861-9543-66DD72C6C3CE}">
      <dgm:prSet/>
      <dgm:spPr/>
      <dgm:t>
        <a:bodyPr/>
        <a:lstStyle/>
        <a:p>
          <a:endParaRPr lang="en-US"/>
        </a:p>
      </dgm:t>
    </dgm:pt>
    <dgm:pt modelId="{1CE31506-C747-41AC-B634-14AC39A5B301}" type="sibTrans" cxnId="{D943DF91-FBDB-4861-9543-66DD72C6C3CE}">
      <dgm:prSet/>
      <dgm:spPr/>
      <dgm:t>
        <a:bodyPr/>
        <a:lstStyle/>
        <a:p>
          <a:endParaRPr lang="en-US"/>
        </a:p>
      </dgm:t>
    </dgm:pt>
    <dgm:pt modelId="{7B97EAE1-C200-48B4-943D-E4D431CA8045}">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Wars and conflict</a:t>
          </a:r>
          <a:endParaRPr lang="en-US" dirty="0">
            <a:solidFill>
              <a:sysClr val="windowText" lastClr="000000">
                <a:hueOff val="0"/>
                <a:satOff val="0"/>
                <a:lumOff val="0"/>
                <a:alphaOff val="0"/>
              </a:sysClr>
            </a:solidFill>
            <a:latin typeface="Gill Sans MT"/>
            <a:ea typeface="+mn-ea"/>
            <a:cs typeface="+mn-cs"/>
          </a:endParaRPr>
        </a:p>
      </dgm:t>
    </dgm:pt>
    <dgm:pt modelId="{1E9D0EE1-E89E-48DB-85E1-1D7EB1DA60CE}" type="parTrans" cxnId="{08F4E716-26CE-4405-B165-13F8673EE0E9}">
      <dgm:prSet/>
      <dgm:spPr/>
      <dgm:t>
        <a:bodyPr/>
        <a:lstStyle/>
        <a:p>
          <a:endParaRPr lang="en-US"/>
        </a:p>
      </dgm:t>
    </dgm:pt>
    <dgm:pt modelId="{813687F6-05DE-4BEE-BA34-4C80E2AF327A}" type="sibTrans" cxnId="{08F4E716-26CE-4405-B165-13F8673EE0E9}">
      <dgm:prSet/>
      <dgm:spPr/>
      <dgm:t>
        <a:bodyPr/>
        <a:lstStyle/>
        <a:p>
          <a:endParaRPr lang="en-US"/>
        </a:p>
      </dgm:t>
    </dgm:pt>
    <dgm:pt modelId="{E73437B7-9D85-46A9-80F1-00065EC718F1}">
      <dgm:prSet/>
      <dgm:spPr>
        <a:xfrm>
          <a:off x="3994978" y="159112"/>
          <a:ext cx="3504334" cy="489600"/>
        </a:xfr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gm:spPr>
      <dgm:t>
        <a:bodyPr/>
        <a:lstStyle/>
        <a:p>
          <a:r>
            <a:rPr lang="en-GB" b="1" dirty="0">
              <a:solidFill>
                <a:sysClr val="window" lastClr="FFFFFF"/>
              </a:solidFill>
              <a:latin typeface="Gill Sans MT"/>
              <a:ea typeface="+mn-ea"/>
              <a:cs typeface="+mn-cs"/>
            </a:rPr>
            <a:t>Economic</a:t>
          </a:r>
          <a:endParaRPr lang="en-US" dirty="0">
            <a:solidFill>
              <a:sysClr val="window" lastClr="FFFFFF"/>
            </a:solidFill>
            <a:latin typeface="Gill Sans MT"/>
            <a:ea typeface="+mn-ea"/>
            <a:cs typeface="+mn-cs"/>
          </a:endParaRPr>
        </a:p>
      </dgm:t>
    </dgm:pt>
    <dgm:pt modelId="{B4675D28-037C-4CFE-8B7C-7AC340BD9861}" type="parTrans" cxnId="{539BEB18-3DFD-4083-A271-687CF9B57140}">
      <dgm:prSet/>
      <dgm:spPr/>
      <dgm:t>
        <a:bodyPr/>
        <a:lstStyle/>
        <a:p>
          <a:endParaRPr lang="en-US"/>
        </a:p>
      </dgm:t>
    </dgm:pt>
    <dgm:pt modelId="{B6F4CDF8-29A5-48F5-9890-3AB50563DF72}" type="sibTrans" cxnId="{539BEB18-3DFD-4083-A271-687CF9B57140}">
      <dgm:prSet/>
      <dgm:spPr/>
      <dgm:t>
        <a:bodyPr/>
        <a:lstStyle/>
        <a:p>
          <a:endParaRPr lang="en-US"/>
        </a:p>
      </dgm:t>
    </dgm:pt>
    <dgm:pt modelId="{73CD11EF-B9BF-4A38-868B-540B93A18440}">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situation</a:t>
          </a:r>
          <a:endParaRPr lang="en-US" dirty="0">
            <a:solidFill>
              <a:sysClr val="windowText" lastClr="000000">
                <a:hueOff val="0"/>
                <a:satOff val="0"/>
                <a:lumOff val="0"/>
                <a:alphaOff val="0"/>
              </a:sysClr>
            </a:solidFill>
            <a:latin typeface="Gill Sans MT"/>
            <a:ea typeface="+mn-ea"/>
            <a:cs typeface="+mn-cs"/>
          </a:endParaRPr>
        </a:p>
      </dgm:t>
    </dgm:pt>
    <dgm:pt modelId="{0518672A-AFEC-47E9-A556-49F931D36C8E}" type="parTrans" cxnId="{87C842B0-44D5-406A-AD11-32BC3D031384}">
      <dgm:prSet/>
      <dgm:spPr/>
      <dgm:t>
        <a:bodyPr/>
        <a:lstStyle/>
        <a:p>
          <a:endParaRPr lang="en-US"/>
        </a:p>
      </dgm:t>
    </dgm:pt>
    <dgm:pt modelId="{A21E029A-1B71-4A55-93D3-8A5F9004D7C3}" type="sibTrans" cxnId="{87C842B0-44D5-406A-AD11-32BC3D031384}">
      <dgm:prSet/>
      <dgm:spPr/>
      <dgm:t>
        <a:bodyPr/>
        <a:lstStyle/>
        <a:p>
          <a:endParaRPr lang="en-US"/>
        </a:p>
      </dgm:t>
    </dgm:pt>
    <dgm:pt modelId="{310592AA-0726-4A08-8D4B-FC5E44D0EC23}">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trends</a:t>
          </a:r>
          <a:endParaRPr lang="en-US" dirty="0">
            <a:solidFill>
              <a:sysClr val="windowText" lastClr="000000">
                <a:hueOff val="0"/>
                <a:satOff val="0"/>
                <a:lumOff val="0"/>
                <a:alphaOff val="0"/>
              </a:sysClr>
            </a:solidFill>
            <a:latin typeface="Gill Sans MT"/>
            <a:ea typeface="+mn-ea"/>
            <a:cs typeface="+mn-cs"/>
          </a:endParaRPr>
        </a:p>
      </dgm:t>
    </dgm:pt>
    <dgm:pt modelId="{DB51DB3F-109E-4073-9E9E-D8F736A7A0DB}" type="parTrans" cxnId="{8B142FC1-8BB7-48FF-AEB3-C45AB3EB7380}">
      <dgm:prSet/>
      <dgm:spPr/>
      <dgm:t>
        <a:bodyPr/>
        <a:lstStyle/>
        <a:p>
          <a:endParaRPr lang="en-US"/>
        </a:p>
      </dgm:t>
    </dgm:pt>
    <dgm:pt modelId="{7CE75DFF-ED43-4793-BD4E-42BA192C32D1}" type="sibTrans" cxnId="{8B142FC1-8BB7-48FF-AEB3-C45AB3EB7380}">
      <dgm:prSet/>
      <dgm:spPr/>
      <dgm:t>
        <a:bodyPr/>
        <a:lstStyle/>
        <a:p>
          <a:endParaRPr lang="en-US"/>
        </a:p>
      </dgm:t>
    </dgm:pt>
    <dgm:pt modelId="{FF32EBB4-9053-4499-9E66-C3CA318064E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Overseas economies and trends</a:t>
          </a:r>
          <a:endParaRPr lang="en-US" dirty="0">
            <a:solidFill>
              <a:sysClr val="windowText" lastClr="000000">
                <a:hueOff val="0"/>
                <a:satOff val="0"/>
                <a:lumOff val="0"/>
                <a:alphaOff val="0"/>
              </a:sysClr>
            </a:solidFill>
            <a:latin typeface="Gill Sans MT"/>
            <a:ea typeface="+mn-ea"/>
            <a:cs typeface="+mn-cs"/>
          </a:endParaRPr>
        </a:p>
      </dgm:t>
    </dgm:pt>
    <dgm:pt modelId="{203CE28E-C609-43E5-BFF8-0B7F80FEEB65}" type="parTrans" cxnId="{8A6A4781-6B2D-4646-BCF4-1D72757E9C2F}">
      <dgm:prSet/>
      <dgm:spPr/>
      <dgm:t>
        <a:bodyPr/>
        <a:lstStyle/>
        <a:p>
          <a:endParaRPr lang="en-US"/>
        </a:p>
      </dgm:t>
    </dgm:pt>
    <dgm:pt modelId="{8643022B-1062-420D-9A09-33FAB5639815}" type="sibTrans" cxnId="{8A6A4781-6B2D-4646-BCF4-1D72757E9C2F}">
      <dgm:prSet/>
      <dgm:spPr/>
      <dgm:t>
        <a:bodyPr/>
        <a:lstStyle/>
        <a:p>
          <a:endParaRPr lang="en-US"/>
        </a:p>
      </dgm:t>
    </dgm:pt>
    <dgm:pt modelId="{17FB4D5E-576E-4540-819F-559C1EFE0F9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General taxation issues</a:t>
          </a:r>
          <a:endParaRPr lang="en-US" dirty="0">
            <a:solidFill>
              <a:sysClr val="windowText" lastClr="000000">
                <a:hueOff val="0"/>
                <a:satOff val="0"/>
                <a:lumOff val="0"/>
                <a:alphaOff val="0"/>
              </a:sysClr>
            </a:solidFill>
            <a:latin typeface="Gill Sans MT"/>
            <a:ea typeface="+mn-ea"/>
            <a:cs typeface="+mn-cs"/>
          </a:endParaRPr>
        </a:p>
      </dgm:t>
    </dgm:pt>
    <dgm:pt modelId="{5D118D3B-DB41-49D3-9F57-FBE9A5B2FF07}" type="parTrans" cxnId="{D6CD5C8A-FFF1-4F48-A3C8-6A673D930C69}">
      <dgm:prSet/>
      <dgm:spPr/>
      <dgm:t>
        <a:bodyPr/>
        <a:lstStyle/>
        <a:p>
          <a:endParaRPr lang="en-US"/>
        </a:p>
      </dgm:t>
    </dgm:pt>
    <dgm:pt modelId="{E43B00F3-CE12-4D08-9A61-79D1F806B210}" type="sibTrans" cxnId="{D6CD5C8A-FFF1-4F48-A3C8-6A673D930C69}">
      <dgm:prSet/>
      <dgm:spPr/>
      <dgm:t>
        <a:bodyPr/>
        <a:lstStyle/>
        <a:p>
          <a:endParaRPr lang="en-US"/>
        </a:p>
      </dgm:t>
    </dgm:pt>
    <dgm:pt modelId="{F03885FE-246C-4C56-950B-7C5499376F75}">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Taxation – specific to the product / services</a:t>
          </a:r>
          <a:endParaRPr lang="en-US" dirty="0">
            <a:solidFill>
              <a:sysClr val="windowText" lastClr="000000">
                <a:hueOff val="0"/>
                <a:satOff val="0"/>
                <a:lumOff val="0"/>
                <a:alphaOff val="0"/>
              </a:sysClr>
            </a:solidFill>
            <a:latin typeface="Gill Sans MT"/>
            <a:ea typeface="+mn-ea"/>
            <a:cs typeface="+mn-cs"/>
          </a:endParaRPr>
        </a:p>
      </dgm:t>
    </dgm:pt>
    <dgm:pt modelId="{CF3FFDD1-D238-486A-9B46-098663625FCF}" type="parTrans" cxnId="{09FD8344-08B9-4839-96D6-41D58618AB7A}">
      <dgm:prSet/>
      <dgm:spPr/>
      <dgm:t>
        <a:bodyPr/>
        <a:lstStyle/>
        <a:p>
          <a:endParaRPr lang="en-US"/>
        </a:p>
      </dgm:t>
    </dgm:pt>
    <dgm:pt modelId="{61AA25AE-0B5F-4405-B08A-5E91F57C2EAF}" type="sibTrans" cxnId="{09FD8344-08B9-4839-96D6-41D58618AB7A}">
      <dgm:prSet/>
      <dgm:spPr/>
      <dgm:t>
        <a:bodyPr/>
        <a:lstStyle/>
        <a:p>
          <a:endParaRPr lang="en-US"/>
        </a:p>
      </dgm:t>
    </dgm:pt>
    <dgm:pt modelId="{D9488BC2-BA51-403E-8507-7ABCF9260BB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Seasonality / weather issues</a:t>
          </a:r>
          <a:endParaRPr lang="en-US" dirty="0">
            <a:solidFill>
              <a:sysClr val="windowText" lastClr="000000">
                <a:hueOff val="0"/>
                <a:satOff val="0"/>
                <a:lumOff val="0"/>
                <a:alphaOff val="0"/>
              </a:sysClr>
            </a:solidFill>
            <a:latin typeface="Gill Sans MT"/>
            <a:ea typeface="+mn-ea"/>
            <a:cs typeface="+mn-cs"/>
          </a:endParaRPr>
        </a:p>
      </dgm:t>
    </dgm:pt>
    <dgm:pt modelId="{1F1D62B9-62A2-4025-9C99-A597E1C98031}" type="parTrans" cxnId="{9D5ED7E5-14F1-42E1-B007-0F91C855AF35}">
      <dgm:prSet/>
      <dgm:spPr/>
      <dgm:t>
        <a:bodyPr/>
        <a:lstStyle/>
        <a:p>
          <a:endParaRPr lang="en-US"/>
        </a:p>
      </dgm:t>
    </dgm:pt>
    <dgm:pt modelId="{42FE011A-45C8-45D1-B659-8A85D0525E89}" type="sibTrans" cxnId="{9D5ED7E5-14F1-42E1-B007-0F91C855AF35}">
      <dgm:prSet/>
      <dgm:spPr/>
      <dgm:t>
        <a:bodyPr/>
        <a:lstStyle/>
        <a:p>
          <a:endParaRPr lang="en-US"/>
        </a:p>
      </dgm:t>
    </dgm:pt>
    <dgm:pt modelId="{677105A3-465D-4112-A59C-1084EE2C9669}">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and trade cycles</a:t>
          </a:r>
          <a:endParaRPr lang="en-US" dirty="0">
            <a:solidFill>
              <a:sysClr val="windowText" lastClr="000000">
                <a:hueOff val="0"/>
                <a:satOff val="0"/>
                <a:lumOff val="0"/>
                <a:alphaOff val="0"/>
              </a:sysClr>
            </a:solidFill>
            <a:latin typeface="Gill Sans MT"/>
            <a:ea typeface="+mn-ea"/>
            <a:cs typeface="+mn-cs"/>
          </a:endParaRPr>
        </a:p>
      </dgm:t>
    </dgm:pt>
    <dgm:pt modelId="{CF36F199-7A9F-4743-8FB4-1D25BD07A9C0}" type="parTrans" cxnId="{35836EE8-ED93-4300-87E4-646DC288E6DE}">
      <dgm:prSet/>
      <dgm:spPr/>
      <dgm:t>
        <a:bodyPr/>
        <a:lstStyle/>
        <a:p>
          <a:endParaRPr lang="en-US"/>
        </a:p>
      </dgm:t>
    </dgm:pt>
    <dgm:pt modelId="{060762E8-A804-4E35-B177-D866E52DEFFA}" type="sibTrans" cxnId="{35836EE8-ED93-4300-87E4-646DC288E6DE}">
      <dgm:prSet/>
      <dgm:spPr/>
      <dgm:t>
        <a:bodyPr/>
        <a:lstStyle/>
        <a:p>
          <a:endParaRPr lang="en-US"/>
        </a:p>
      </dgm:t>
    </dgm:pt>
    <dgm:pt modelId="{0378E44F-42DD-487F-BEC9-9F4246A6D097}">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Specific industry factors</a:t>
          </a:r>
          <a:endParaRPr lang="en-US" dirty="0">
            <a:solidFill>
              <a:sysClr val="windowText" lastClr="000000">
                <a:hueOff val="0"/>
                <a:satOff val="0"/>
                <a:lumOff val="0"/>
                <a:alphaOff val="0"/>
              </a:sysClr>
            </a:solidFill>
            <a:latin typeface="Gill Sans MT"/>
            <a:ea typeface="+mn-ea"/>
            <a:cs typeface="+mn-cs"/>
          </a:endParaRPr>
        </a:p>
      </dgm:t>
    </dgm:pt>
    <dgm:pt modelId="{61D99013-83DD-4855-A3D7-606BBD006BD9}" type="parTrans" cxnId="{0A7901DD-A6CD-412B-A49D-0D8FAA6800F0}">
      <dgm:prSet/>
      <dgm:spPr/>
      <dgm:t>
        <a:bodyPr/>
        <a:lstStyle/>
        <a:p>
          <a:endParaRPr lang="en-US"/>
        </a:p>
      </dgm:t>
    </dgm:pt>
    <dgm:pt modelId="{A655908E-F73F-4E46-A35C-6886DD627E2B}" type="sibTrans" cxnId="{0A7901DD-A6CD-412B-A49D-0D8FAA6800F0}">
      <dgm:prSet/>
      <dgm:spPr/>
      <dgm:t>
        <a:bodyPr/>
        <a:lstStyle/>
        <a:p>
          <a:endParaRPr lang="en-US"/>
        </a:p>
      </dgm:t>
    </dgm:pt>
    <dgm:pt modelId="{480E5440-754A-47DD-8D58-0F2AE9FFC45D}">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routes and distribution trends</a:t>
          </a:r>
          <a:endParaRPr lang="en-US" dirty="0">
            <a:solidFill>
              <a:sysClr val="windowText" lastClr="000000">
                <a:hueOff val="0"/>
                <a:satOff val="0"/>
                <a:lumOff val="0"/>
                <a:alphaOff val="0"/>
              </a:sysClr>
            </a:solidFill>
            <a:latin typeface="Gill Sans MT"/>
            <a:ea typeface="+mn-ea"/>
            <a:cs typeface="+mn-cs"/>
          </a:endParaRPr>
        </a:p>
      </dgm:t>
    </dgm:pt>
    <dgm:pt modelId="{D5A4A651-00DA-4161-B448-F34B8BCA3A49}" type="parTrans" cxnId="{2E700356-A609-4B8B-AFF2-4987CE3869F2}">
      <dgm:prSet/>
      <dgm:spPr/>
      <dgm:t>
        <a:bodyPr/>
        <a:lstStyle/>
        <a:p>
          <a:endParaRPr lang="en-US"/>
        </a:p>
      </dgm:t>
    </dgm:pt>
    <dgm:pt modelId="{2BED1ED0-5792-41B2-8668-5FF6B008989E}" type="sibTrans" cxnId="{2E700356-A609-4B8B-AFF2-4987CE3869F2}">
      <dgm:prSet/>
      <dgm:spPr/>
      <dgm:t>
        <a:bodyPr/>
        <a:lstStyle/>
        <a:p>
          <a:endParaRPr lang="en-US"/>
        </a:p>
      </dgm:t>
    </dgm:pt>
    <dgm:pt modelId="{4FD54235-02AD-4DDB-8883-124A196DDA8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Customer / end-user drivers</a:t>
          </a:r>
          <a:endParaRPr lang="en-US" dirty="0">
            <a:solidFill>
              <a:sysClr val="windowText" lastClr="000000">
                <a:hueOff val="0"/>
                <a:satOff val="0"/>
                <a:lumOff val="0"/>
                <a:alphaOff val="0"/>
              </a:sysClr>
            </a:solidFill>
            <a:latin typeface="Gill Sans MT"/>
            <a:ea typeface="+mn-ea"/>
            <a:cs typeface="+mn-cs"/>
          </a:endParaRPr>
        </a:p>
      </dgm:t>
    </dgm:pt>
    <dgm:pt modelId="{C58336D9-3BA6-495E-AE5E-A9EAAF04B293}" type="parTrans" cxnId="{0B95461B-59F4-41FF-B415-C5996B25EADE}">
      <dgm:prSet/>
      <dgm:spPr/>
      <dgm:t>
        <a:bodyPr/>
        <a:lstStyle/>
        <a:p>
          <a:endParaRPr lang="en-US"/>
        </a:p>
      </dgm:t>
    </dgm:pt>
    <dgm:pt modelId="{72955CE7-B381-4B6A-B437-2092AB85D026}" type="sibTrans" cxnId="{0B95461B-59F4-41FF-B415-C5996B25EADE}">
      <dgm:prSet/>
      <dgm:spPr/>
      <dgm:t>
        <a:bodyPr/>
        <a:lstStyle/>
        <a:p>
          <a:endParaRPr lang="en-US"/>
        </a:p>
      </dgm:t>
    </dgm:pt>
    <dgm:pt modelId="{AC1261FE-89FC-472D-80CD-CF28371953DE}">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Interest / exchange rates</a:t>
          </a:r>
          <a:endParaRPr lang="en-US" dirty="0">
            <a:solidFill>
              <a:sysClr val="windowText" lastClr="000000">
                <a:hueOff val="0"/>
                <a:satOff val="0"/>
                <a:lumOff val="0"/>
                <a:alphaOff val="0"/>
              </a:sysClr>
            </a:solidFill>
            <a:latin typeface="Gill Sans MT"/>
            <a:ea typeface="+mn-ea"/>
            <a:cs typeface="+mn-cs"/>
          </a:endParaRPr>
        </a:p>
      </dgm:t>
    </dgm:pt>
    <dgm:pt modelId="{6B600ED4-1B70-40FD-84F0-23DEB3A7C355}" type="parTrans" cxnId="{656DD528-5E1E-4FA8-9237-36A2E3671607}">
      <dgm:prSet/>
      <dgm:spPr/>
      <dgm:t>
        <a:bodyPr/>
        <a:lstStyle/>
        <a:p>
          <a:endParaRPr lang="en-US"/>
        </a:p>
      </dgm:t>
    </dgm:pt>
    <dgm:pt modelId="{F7A8BABC-53F9-4C39-99DE-B62C3E6AB2D6}" type="sibTrans" cxnId="{656DD528-5E1E-4FA8-9237-36A2E3671607}">
      <dgm:prSet/>
      <dgm:spPr/>
      <dgm:t>
        <a:bodyPr/>
        <a:lstStyle/>
        <a:p>
          <a:endParaRPr lang="en-US"/>
        </a:p>
      </dgm:t>
    </dgm:pt>
    <dgm:pt modelId="{6BDD43D3-E496-43CB-BFD2-57F7E4271EC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International trade / monetary issues</a:t>
          </a:r>
          <a:endParaRPr lang="en-US" dirty="0">
            <a:solidFill>
              <a:sysClr val="windowText" lastClr="000000">
                <a:hueOff val="0"/>
                <a:satOff val="0"/>
                <a:lumOff val="0"/>
                <a:alphaOff val="0"/>
              </a:sysClr>
            </a:solidFill>
            <a:latin typeface="Gill Sans MT"/>
            <a:ea typeface="+mn-ea"/>
            <a:cs typeface="+mn-cs"/>
          </a:endParaRPr>
        </a:p>
      </dgm:t>
    </dgm:pt>
    <dgm:pt modelId="{F2523A0D-B1EB-44B4-94BB-37D11D4F03E6}" type="parTrans" cxnId="{358265C5-F69A-4981-8759-62528F17902D}">
      <dgm:prSet/>
      <dgm:spPr/>
      <dgm:t>
        <a:bodyPr/>
        <a:lstStyle/>
        <a:p>
          <a:endParaRPr lang="en-US"/>
        </a:p>
      </dgm:t>
    </dgm:pt>
    <dgm:pt modelId="{FABB7829-C782-421E-9DBF-EB5E2A01CCAE}" type="sibTrans" cxnId="{358265C5-F69A-4981-8759-62528F17902D}">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78E77583-82CD-4894-A582-6E6A7F89ABD3}" type="pres">
      <dgm:prSet presAssocID="{E73437B7-9D85-46A9-80F1-00065EC718F1}" presName="composite" presStyleCnt="0"/>
      <dgm:spPr/>
    </dgm:pt>
    <dgm:pt modelId="{BCCE1A27-2097-462D-9AF0-0CCBD1562237}" type="pres">
      <dgm:prSet presAssocID="{E73437B7-9D85-46A9-80F1-00065EC718F1}" presName="parTx" presStyleLbl="alignNode1" presStyleIdx="1" presStyleCnt="2">
        <dgm:presLayoutVars>
          <dgm:chMax val="0"/>
          <dgm:chPref val="0"/>
          <dgm:bulletEnabled val="1"/>
        </dgm:presLayoutVars>
      </dgm:prSet>
      <dgm:spPr>
        <a:prstGeom prst="rect">
          <a:avLst/>
        </a:prstGeom>
      </dgm:spPr>
    </dgm:pt>
    <dgm:pt modelId="{29FB81B8-37C7-4052-8DA2-396CDA02FA5A}" type="pres">
      <dgm:prSet presAssocID="{E73437B7-9D85-46A9-80F1-00065EC718F1}" presName="desTx" presStyleLbl="alignAccFollowNode1" presStyleIdx="1" presStyleCnt="2">
        <dgm:presLayoutVars>
          <dgm:bulletEnabled val="1"/>
        </dgm:presLayoutVars>
      </dgm:prSet>
      <dgm:spPr>
        <a:prstGeom prst="rect">
          <a:avLst/>
        </a:prstGeom>
      </dgm:spPr>
    </dgm:pt>
  </dgm:ptLst>
  <dgm:cxnLst>
    <dgm:cxn modelId="{1243F50B-1A72-E940-8B1A-077F190BA088}" type="presOf" srcId="{7B97EAE1-C200-48B4-943D-E4D431CA8045}" destId="{D1677F42-F80E-4143-BCF1-8097C41F6B95}" srcOrd="0" destOrd="8" presId="urn:microsoft.com/office/officeart/2005/8/layout/hList1"/>
    <dgm:cxn modelId="{EE303910-B51D-4274-BF26-91FE76D4529F}" srcId="{2A1A32D5-EA9E-4615-B90D-2B3017B152B4}" destId="{22D212F5-77D1-472C-9433-0C0A9B2E9EEF}" srcOrd="4" destOrd="0" parTransId="{FD031C1D-63E4-43F9-BCF1-7311C2D1726F}" sibTransId="{860FB330-2FC6-4366-82A1-1B38F960CA32}"/>
    <dgm:cxn modelId="{6C214714-AEBE-45AB-A5C6-BE263D3C3D99}" srcId="{2A1A32D5-EA9E-4615-B90D-2B3017B152B4}" destId="{0DF9FB58-27D8-46CD-8878-2044E082F01B}" srcOrd="5" destOrd="0" parTransId="{8537AA2C-AE9D-49FF-8875-3D80EBB06CD7}" sibTransId="{5CEB8747-AACB-47A2-8530-0BEF37A5FB4A}"/>
    <dgm:cxn modelId="{08F4E716-26CE-4405-B165-13F8673EE0E9}" srcId="{2A1A32D5-EA9E-4615-B90D-2B3017B152B4}" destId="{7B97EAE1-C200-48B4-943D-E4D431CA8045}" srcOrd="8" destOrd="0" parTransId="{1E9D0EE1-E89E-48DB-85E1-1D7EB1DA60CE}" sibTransId="{813687F6-05DE-4BEE-BA34-4C80E2AF327A}"/>
    <dgm:cxn modelId="{994C8D18-0206-8A48-8B9C-8875632B484E}" type="presOf" srcId="{480E5440-754A-47DD-8D58-0F2AE9FFC45D}" destId="{29FB81B8-37C7-4052-8DA2-396CDA02FA5A}" srcOrd="0" destOrd="8" presId="urn:microsoft.com/office/officeart/2005/8/layout/hList1"/>
    <dgm:cxn modelId="{539BEB18-3DFD-4083-A271-687CF9B57140}" srcId="{25FF4E28-1EDA-4F80-BC4D-1C65C0E85640}" destId="{E73437B7-9D85-46A9-80F1-00065EC718F1}" srcOrd="1" destOrd="0" parTransId="{B4675D28-037C-4CFE-8B7C-7AC340BD9861}" sibTransId="{B6F4CDF8-29A5-48F5-9890-3AB50563DF72}"/>
    <dgm:cxn modelId="{0B95461B-59F4-41FF-B415-C5996B25EADE}" srcId="{E73437B7-9D85-46A9-80F1-00065EC718F1}" destId="{4FD54235-02AD-4DDB-8883-124A196DDA84}" srcOrd="9" destOrd="0" parTransId="{C58336D9-3BA6-495E-AE5E-A9EAAF04B293}" sibTransId="{72955CE7-B381-4B6A-B437-2092AB85D026}"/>
    <dgm:cxn modelId="{F9F06322-B5C6-42AE-86A6-CA884F83E898}" srcId="{25FF4E28-1EDA-4F80-BC4D-1C65C0E85640}" destId="{2A1A32D5-EA9E-4615-B90D-2B3017B152B4}" srcOrd="0" destOrd="0" parTransId="{FB3C292D-4CDE-44A7-AD0E-90A33F704C75}" sibTransId="{60A7C7F7-69BF-48D6-820B-72C3F6F17167}"/>
    <dgm:cxn modelId="{656DD528-5E1E-4FA8-9237-36A2E3671607}" srcId="{E73437B7-9D85-46A9-80F1-00065EC718F1}" destId="{AC1261FE-89FC-472D-80CD-CF28371953DE}" srcOrd="10" destOrd="0" parTransId="{6B600ED4-1B70-40FD-84F0-23DEB3A7C355}" sibTransId="{F7A8BABC-53F9-4C39-99DE-B62C3E6AB2D6}"/>
    <dgm:cxn modelId="{6B7C4732-BBA8-CF46-873B-E0D92B900E9A}" type="presOf" srcId="{AC1261FE-89FC-472D-80CD-CF28371953DE}" destId="{29FB81B8-37C7-4052-8DA2-396CDA02FA5A}" srcOrd="0" destOrd="10" presId="urn:microsoft.com/office/officeart/2005/8/layout/hList1"/>
    <dgm:cxn modelId="{32D64D35-35D8-C24A-9F07-CBBC61C0C608}" type="presOf" srcId="{0DF9FB58-27D8-46CD-8878-2044E082F01B}" destId="{D1677F42-F80E-4143-BCF1-8097C41F6B95}" srcOrd="0" destOrd="5" presId="urn:microsoft.com/office/officeart/2005/8/layout/hList1"/>
    <dgm:cxn modelId="{B4445541-A3B9-E047-A1FB-796AF8C9CE47}" type="presOf" srcId="{22D212F5-77D1-472C-9433-0C0A9B2E9EEF}" destId="{D1677F42-F80E-4143-BCF1-8097C41F6B95}" srcOrd="0" destOrd="4" presId="urn:microsoft.com/office/officeart/2005/8/layout/hList1"/>
    <dgm:cxn modelId="{038CF843-CBC7-4BAC-AA59-8B92DE0547BE}" srcId="{2A1A32D5-EA9E-4615-B90D-2B3017B152B4}" destId="{D8EC017C-0C1B-4287-8EC9-8CA39F726809}" srcOrd="3" destOrd="0" parTransId="{98580623-7E6F-4560-BC88-62E8FAE5D8CC}" sibTransId="{FCD79D98-492E-4628-B967-B69826A321BA}"/>
    <dgm:cxn modelId="{09FD8344-08B9-4839-96D6-41D58618AB7A}" srcId="{E73437B7-9D85-46A9-80F1-00065EC718F1}" destId="{F03885FE-246C-4C56-950B-7C5499376F75}" srcOrd="4" destOrd="0" parTransId="{CF3FFDD1-D238-486A-9B46-098663625FCF}" sibTransId="{61AA25AE-0B5F-4405-B08A-5E91F57C2EAF}"/>
    <dgm:cxn modelId="{4D4E5D4D-DCBB-4632-A701-C7E25FB05058}" srcId="{2A1A32D5-EA9E-4615-B90D-2B3017B152B4}" destId="{8B9EB84F-8C32-4D14-87B0-8BE0B26A85AF}" srcOrd="2" destOrd="0" parTransId="{3F518CC5-9861-48F2-BA3A-1B9D85A9B95E}" sibTransId="{22C6455A-2CBF-4F11-9994-881594469EFB}"/>
    <dgm:cxn modelId="{AFF96C50-C655-4046-A822-21B5F81FA2A7}" type="presOf" srcId="{D9488BC2-BA51-403E-8507-7ABCF9260BB4}" destId="{29FB81B8-37C7-4052-8DA2-396CDA02FA5A}" srcOrd="0" destOrd="5" presId="urn:microsoft.com/office/officeart/2005/8/layout/hList1"/>
    <dgm:cxn modelId="{AEB4FD72-D179-3F44-B641-A1D80FDF922D}" type="presOf" srcId="{6BDD43D3-E496-43CB-BFD2-57F7E4271EC4}" destId="{29FB81B8-37C7-4052-8DA2-396CDA02FA5A}" srcOrd="0" destOrd="11" presId="urn:microsoft.com/office/officeart/2005/8/layout/hList1"/>
    <dgm:cxn modelId="{2E700356-A609-4B8B-AFF2-4987CE3869F2}" srcId="{E73437B7-9D85-46A9-80F1-00065EC718F1}" destId="{480E5440-754A-47DD-8D58-0F2AE9FFC45D}" srcOrd="8" destOrd="0" parTransId="{D5A4A651-00DA-4161-B448-F34B8BCA3A49}" sibTransId="{2BED1ED0-5792-41B2-8668-5FF6B008989E}"/>
    <dgm:cxn modelId="{D06C6E76-5967-334F-8D35-59301CC57471}" type="presOf" srcId="{2A1A32D5-EA9E-4615-B90D-2B3017B152B4}" destId="{B3895A0D-1C00-4C4B-9CFD-82AFC1F337AE}" srcOrd="0" destOrd="0" presId="urn:microsoft.com/office/officeart/2005/8/layout/hList1"/>
    <dgm:cxn modelId="{F2988256-9903-9D48-913A-BA08D0EE4EA5}" type="presOf" srcId="{FF32EBB4-9053-4499-9E66-C3CA318064E1}" destId="{29FB81B8-37C7-4052-8DA2-396CDA02FA5A}" srcOrd="0" destOrd="2" presId="urn:microsoft.com/office/officeart/2005/8/layout/hList1"/>
    <dgm:cxn modelId="{8A6A4781-6B2D-4646-BCF4-1D72757E9C2F}" srcId="{E73437B7-9D85-46A9-80F1-00065EC718F1}" destId="{FF32EBB4-9053-4499-9E66-C3CA318064E1}" srcOrd="2" destOrd="0" parTransId="{203CE28E-C609-43E5-BFF8-0B7F80FEEB65}" sibTransId="{8643022B-1062-420D-9A09-33FAB5639815}"/>
    <dgm:cxn modelId="{D6CD5C8A-FFF1-4F48-A3C8-6A673D930C69}" srcId="{E73437B7-9D85-46A9-80F1-00065EC718F1}" destId="{17FB4D5E-576E-4540-819F-559C1EFE0F91}" srcOrd="3" destOrd="0" parTransId="{5D118D3B-DB41-49D3-9F57-FBE9A5B2FF07}" sibTransId="{E43B00F3-CE12-4D08-9A61-79D1F806B210}"/>
    <dgm:cxn modelId="{A411988E-99FA-9745-BA1E-FA64E2C3182B}" type="presOf" srcId="{0378E44F-42DD-487F-BEC9-9F4246A6D097}" destId="{29FB81B8-37C7-4052-8DA2-396CDA02FA5A}" srcOrd="0" destOrd="7" presId="urn:microsoft.com/office/officeart/2005/8/layout/hList1"/>
    <dgm:cxn modelId="{D943DF91-FBDB-4861-9543-66DD72C6C3CE}" srcId="{2A1A32D5-EA9E-4615-B90D-2B3017B152B4}" destId="{9D878DFA-D7D3-4505-A1E3-A3A0389C9FB6}" srcOrd="7" destOrd="0" parTransId="{E9BBA033-AAFA-44CA-9AC4-933C79BD16E2}" sibTransId="{1CE31506-C747-41AC-B634-14AC39A5B301}"/>
    <dgm:cxn modelId="{41609495-E852-C244-8956-AE04360B2251}" type="presOf" srcId="{1CFEC0FF-6E6D-45AE-9B33-D80DA302FDD2}" destId="{D1677F42-F80E-4143-BCF1-8097C41F6B95}" srcOrd="0" destOrd="6" presId="urn:microsoft.com/office/officeart/2005/8/layout/hList1"/>
    <dgm:cxn modelId="{168839AB-81B4-F643-BCCB-985DF1EE34D1}" type="presOf" srcId="{D8EC017C-0C1B-4287-8EC9-8CA39F726809}" destId="{D1677F42-F80E-4143-BCF1-8097C41F6B95}" srcOrd="0" destOrd="3" presId="urn:microsoft.com/office/officeart/2005/8/layout/hList1"/>
    <dgm:cxn modelId="{87C842B0-44D5-406A-AD11-32BC3D031384}" srcId="{E73437B7-9D85-46A9-80F1-00065EC718F1}" destId="{73CD11EF-B9BF-4A38-868B-540B93A18440}" srcOrd="0" destOrd="0" parTransId="{0518672A-AFEC-47E9-A556-49F931D36C8E}" sibTransId="{A21E029A-1B71-4A55-93D3-8A5F9004D7C3}"/>
    <dgm:cxn modelId="{C48146B6-616B-8340-85E9-D5CA5C598D93}" type="presOf" srcId="{677105A3-465D-4112-A59C-1084EE2C9669}" destId="{29FB81B8-37C7-4052-8DA2-396CDA02FA5A}" srcOrd="0" destOrd="6" presId="urn:microsoft.com/office/officeart/2005/8/layout/hList1"/>
    <dgm:cxn modelId="{8B142FC1-8BB7-48FF-AEB3-C45AB3EB7380}" srcId="{E73437B7-9D85-46A9-80F1-00065EC718F1}" destId="{310592AA-0726-4A08-8D4B-FC5E44D0EC23}" srcOrd="1" destOrd="0" parTransId="{DB51DB3F-109E-4073-9E9E-D8F736A7A0DB}" sibTransId="{7CE75DFF-ED43-4793-BD4E-42BA192C32D1}"/>
    <dgm:cxn modelId="{554575C4-28F2-554E-AD42-ABE4B74C35F7}" type="presOf" srcId="{73CD11EF-B9BF-4A38-868B-540B93A18440}" destId="{29FB81B8-37C7-4052-8DA2-396CDA02FA5A}" srcOrd="0" destOrd="0" presId="urn:microsoft.com/office/officeart/2005/8/layout/hList1"/>
    <dgm:cxn modelId="{358265C5-F69A-4981-8759-62528F17902D}" srcId="{E73437B7-9D85-46A9-80F1-00065EC718F1}" destId="{6BDD43D3-E496-43CB-BFD2-57F7E4271EC4}" srcOrd="11" destOrd="0" parTransId="{F2523A0D-B1EB-44B4-94BB-37D11D4F03E6}" sibTransId="{FABB7829-C782-421E-9DBF-EB5E2A01CCAE}"/>
    <dgm:cxn modelId="{A45411C7-C0BD-A345-90C7-C1509DD86C5D}" type="presOf" srcId="{4FD54235-02AD-4DDB-8883-124A196DDA84}" destId="{29FB81B8-37C7-4052-8DA2-396CDA02FA5A}" srcOrd="0" destOrd="9" presId="urn:microsoft.com/office/officeart/2005/8/layout/hList1"/>
    <dgm:cxn modelId="{83C285C8-7B98-2641-9C3E-A94557FCBE73}" type="presOf" srcId="{310592AA-0726-4A08-8D4B-FC5E44D0EC23}" destId="{29FB81B8-37C7-4052-8DA2-396CDA02FA5A}" srcOrd="0" destOrd="1" presId="urn:microsoft.com/office/officeart/2005/8/layout/hList1"/>
    <dgm:cxn modelId="{415B8BCD-C035-A24A-94AE-F5E1CED8ECCB}" type="presOf" srcId="{25FF4E28-1EDA-4F80-BC4D-1C65C0E85640}" destId="{80A79F05-BF62-4D44-B242-5D79958F1359}" srcOrd="0" destOrd="0" presId="urn:microsoft.com/office/officeart/2005/8/layout/hList1"/>
    <dgm:cxn modelId="{E311D3D0-5353-7348-9A19-70069A7C7E4C}" type="presOf" srcId="{8B9EB84F-8C32-4D14-87B0-8BE0B26A85AF}" destId="{D1677F42-F80E-4143-BCF1-8097C41F6B95}" srcOrd="0" destOrd="2" presId="urn:microsoft.com/office/officeart/2005/8/layout/hList1"/>
    <dgm:cxn modelId="{2F94B2D4-DFC4-AE45-B159-AA1A0DD5AFF1}" type="presOf" srcId="{17FB4D5E-576E-4540-819F-559C1EFE0F91}" destId="{29FB81B8-37C7-4052-8DA2-396CDA02FA5A}" srcOrd="0" destOrd="3" presId="urn:microsoft.com/office/officeart/2005/8/layout/hList1"/>
    <dgm:cxn modelId="{317BCAD6-6BA5-044A-B408-5F3155BFF49D}" type="presOf" srcId="{E73437B7-9D85-46A9-80F1-00065EC718F1}" destId="{BCCE1A27-2097-462D-9AF0-0CCBD1562237}" srcOrd="0" destOrd="0" presId="urn:microsoft.com/office/officeart/2005/8/layout/hList1"/>
    <dgm:cxn modelId="{6C5AD0D9-C7E2-994D-A7C1-8162248B0F01}" type="presOf" srcId="{F03885FE-246C-4C56-950B-7C5499376F75}" destId="{29FB81B8-37C7-4052-8DA2-396CDA02FA5A}" srcOrd="0" destOrd="4" presId="urn:microsoft.com/office/officeart/2005/8/layout/hList1"/>
    <dgm:cxn modelId="{57350FDB-E596-4B32-926F-007D346C5945}" srcId="{2A1A32D5-EA9E-4615-B90D-2B3017B152B4}" destId="{F13EE6C9-8B3B-4F85-8D97-F060F019F21C}" srcOrd="0" destOrd="0" parTransId="{E39764C1-3B17-4D17-8D93-83CC70DDDD64}" sibTransId="{D4B92481-EBB1-44B8-88D6-5E2E7AEC3827}"/>
    <dgm:cxn modelId="{0A7901DD-A6CD-412B-A49D-0D8FAA6800F0}" srcId="{E73437B7-9D85-46A9-80F1-00065EC718F1}" destId="{0378E44F-42DD-487F-BEC9-9F4246A6D097}" srcOrd="7" destOrd="0" parTransId="{61D99013-83DD-4855-A3D7-606BBD006BD9}" sibTransId="{A655908E-F73F-4E46-A35C-6886DD627E2B}"/>
    <dgm:cxn modelId="{17BD72DF-BBA3-9C4A-84C5-AEA79966E97F}" type="presOf" srcId="{9D878DFA-D7D3-4505-A1E3-A3A0389C9FB6}" destId="{D1677F42-F80E-4143-BCF1-8097C41F6B95}" srcOrd="0" destOrd="7" presId="urn:microsoft.com/office/officeart/2005/8/layout/hList1"/>
    <dgm:cxn modelId="{9D5ED7E5-14F1-42E1-B007-0F91C855AF35}" srcId="{E73437B7-9D85-46A9-80F1-00065EC718F1}" destId="{D9488BC2-BA51-403E-8507-7ABCF9260BB4}" srcOrd="5" destOrd="0" parTransId="{1F1D62B9-62A2-4025-9C99-A597E1C98031}" sibTransId="{42FE011A-45C8-45D1-B659-8A85D0525E89}"/>
    <dgm:cxn modelId="{35836EE8-ED93-4300-87E4-646DC288E6DE}" srcId="{E73437B7-9D85-46A9-80F1-00065EC718F1}" destId="{677105A3-465D-4112-A59C-1084EE2C9669}" srcOrd="6" destOrd="0" parTransId="{CF36F199-7A9F-4743-8FB4-1D25BD07A9C0}" sibTransId="{060762E8-A804-4E35-B177-D866E52DEFFA}"/>
    <dgm:cxn modelId="{297AC7EA-4E06-4BA2-B90D-834CFBE63787}" srcId="{2A1A32D5-EA9E-4615-B90D-2B3017B152B4}" destId="{0A5042B5-B4E0-4777-A036-4D0F993821B6}" srcOrd="1" destOrd="0" parTransId="{F31B6324-D51B-4A18-B406-362735ECA683}" sibTransId="{2CD50649-93DD-4682-AE5B-9DDED7E4D5FA}"/>
    <dgm:cxn modelId="{480558F1-E90B-9144-BFBC-9CB0AC90BB8C}" type="presOf" srcId="{F13EE6C9-8B3B-4F85-8D97-F060F019F21C}" destId="{D1677F42-F80E-4143-BCF1-8097C41F6B95}" srcOrd="0" destOrd="0" presId="urn:microsoft.com/office/officeart/2005/8/layout/hList1"/>
    <dgm:cxn modelId="{6B74C4F8-B8F8-4769-8E69-E24AF4CF0BE3}" srcId="{2A1A32D5-EA9E-4615-B90D-2B3017B152B4}" destId="{1CFEC0FF-6E6D-45AE-9B33-D80DA302FDD2}" srcOrd="6" destOrd="0" parTransId="{D58B7871-5978-47C2-AFB4-DA423740CC29}" sibTransId="{E7914CB3-FAC2-4147-A876-66F05D0FCA0A}"/>
    <dgm:cxn modelId="{3D198EFF-F215-D04B-BC48-326120A8A2FB}" type="presOf" srcId="{0A5042B5-B4E0-4777-A036-4D0F993821B6}" destId="{D1677F42-F80E-4143-BCF1-8097C41F6B95}" srcOrd="0" destOrd="1" presId="urn:microsoft.com/office/officeart/2005/8/layout/hList1"/>
    <dgm:cxn modelId="{A619C14D-4219-C44B-8BAD-3688332849A9}" type="presParOf" srcId="{80A79F05-BF62-4D44-B242-5D79958F1359}" destId="{80B71BD1-3331-4150-9F39-25C5D49B8F5B}" srcOrd="0" destOrd="0" presId="urn:microsoft.com/office/officeart/2005/8/layout/hList1"/>
    <dgm:cxn modelId="{F1238DAC-B7BA-844A-925B-58981596741D}" type="presParOf" srcId="{80B71BD1-3331-4150-9F39-25C5D49B8F5B}" destId="{B3895A0D-1C00-4C4B-9CFD-82AFC1F337AE}" srcOrd="0" destOrd="0" presId="urn:microsoft.com/office/officeart/2005/8/layout/hList1"/>
    <dgm:cxn modelId="{89FEBA11-E2F7-EC45-B8AB-96EC6AA2B30F}" type="presParOf" srcId="{80B71BD1-3331-4150-9F39-25C5D49B8F5B}" destId="{D1677F42-F80E-4143-BCF1-8097C41F6B95}" srcOrd="1" destOrd="0" presId="urn:microsoft.com/office/officeart/2005/8/layout/hList1"/>
    <dgm:cxn modelId="{755A9111-CC6A-654A-82AE-3D2F3822FC08}" type="presParOf" srcId="{80A79F05-BF62-4D44-B242-5D79958F1359}" destId="{0A97CCA7-8414-401B-A258-2E246226F26D}" srcOrd="1" destOrd="0" presId="urn:microsoft.com/office/officeart/2005/8/layout/hList1"/>
    <dgm:cxn modelId="{28D4C45D-D479-6B4D-B612-C7AA37B5E4BF}" type="presParOf" srcId="{80A79F05-BF62-4D44-B242-5D79958F1359}" destId="{78E77583-82CD-4894-A582-6E6A7F89ABD3}" srcOrd="2" destOrd="0" presId="urn:microsoft.com/office/officeart/2005/8/layout/hList1"/>
    <dgm:cxn modelId="{51C3C92A-C528-554E-A7A1-50C911169F66}" type="presParOf" srcId="{78E77583-82CD-4894-A582-6E6A7F89ABD3}" destId="{BCCE1A27-2097-462D-9AF0-0CCBD1562237}" srcOrd="0" destOrd="0" presId="urn:microsoft.com/office/officeart/2005/8/layout/hList1"/>
    <dgm:cxn modelId="{389B3B61-F1DE-6C43-B958-C742CA1C3B39}" type="presParOf" srcId="{78E77583-82CD-4894-A582-6E6A7F89ABD3}" destId="{29FB81B8-37C7-4052-8DA2-396CDA02FA5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5" csCatId="colorful" phldr="1"/>
      <dgm:spPr/>
      <dgm:t>
        <a:bodyPr/>
        <a:lstStyle/>
        <a:p>
          <a:endParaRPr lang="en-US"/>
        </a:p>
      </dgm:t>
    </dgm:pt>
    <dgm:pt modelId="{2A1A32D5-EA9E-4615-B90D-2B3017B152B4}">
      <dgm:prSet phldrT="[Text]">
        <dgm:style>
          <a:lnRef idx="1">
            <a:schemeClr val="accent2"/>
          </a:lnRef>
          <a:fillRef idx="3">
            <a:schemeClr val="accent2"/>
          </a:fillRef>
          <a:effectRef idx="2">
            <a:schemeClr val="accent2"/>
          </a:effectRef>
          <a:fontRef idx="minor">
            <a:schemeClr val="lt1"/>
          </a:fontRef>
        </dgm:style>
      </dgm:prSet>
      <dgm:spPr>
        <a:xfrm>
          <a:off x="40" y="7064"/>
          <a:ext cx="3916784" cy="460800"/>
        </a:xfr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gm:spPr>
      <dgm:t>
        <a:bodyPr/>
        <a:lstStyle/>
        <a:p>
          <a:r>
            <a:rPr lang="en-GB" b="1" dirty="0">
              <a:solidFill>
                <a:sysClr val="window" lastClr="FFFFFF"/>
              </a:solidFill>
              <a:latin typeface="Gill Sans MT"/>
              <a:ea typeface="+mn-ea"/>
              <a:cs typeface="+mn-cs"/>
            </a:rPr>
            <a:t>Social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9F645209-2BAC-43F3-9961-D72AD0C6018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Lifestyle trends</a:t>
          </a:r>
          <a:endParaRPr lang="en-US" dirty="0">
            <a:solidFill>
              <a:sysClr val="windowText" lastClr="000000">
                <a:hueOff val="0"/>
                <a:satOff val="0"/>
                <a:lumOff val="0"/>
                <a:alphaOff val="0"/>
              </a:sysClr>
            </a:solidFill>
            <a:latin typeface="Gill Sans MT"/>
            <a:ea typeface="+mn-ea"/>
            <a:cs typeface="+mn-cs"/>
          </a:endParaRPr>
        </a:p>
      </dgm:t>
    </dgm:pt>
    <dgm:pt modelId="{B2030E49-73A0-48FF-90F0-FD29FEC880E8}" type="parTrans" cxnId="{E0DC4FFD-1A14-44CD-B1BE-D67C59239929}">
      <dgm:prSet/>
      <dgm:spPr/>
      <dgm:t>
        <a:bodyPr/>
        <a:lstStyle/>
        <a:p>
          <a:endParaRPr lang="en-US"/>
        </a:p>
      </dgm:t>
    </dgm:pt>
    <dgm:pt modelId="{EBF35982-0A30-4C66-A8BB-F5390F2C1C43}" type="sibTrans" cxnId="{E0DC4FFD-1A14-44CD-B1BE-D67C59239929}">
      <dgm:prSet/>
      <dgm:spPr/>
      <dgm:t>
        <a:bodyPr/>
        <a:lstStyle/>
        <a:p>
          <a:endParaRPr lang="en-US"/>
        </a:p>
      </dgm:t>
    </dgm:pt>
    <dgm:pt modelId="{4742AF0F-FB60-454F-973B-0BE28B8D3681}">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Demographics</a:t>
          </a:r>
          <a:endParaRPr lang="en-US" dirty="0">
            <a:solidFill>
              <a:sysClr val="windowText" lastClr="000000">
                <a:hueOff val="0"/>
                <a:satOff val="0"/>
                <a:lumOff val="0"/>
                <a:alphaOff val="0"/>
              </a:sysClr>
            </a:solidFill>
            <a:latin typeface="Gill Sans MT"/>
            <a:ea typeface="+mn-ea"/>
            <a:cs typeface="+mn-cs"/>
          </a:endParaRPr>
        </a:p>
      </dgm:t>
    </dgm:pt>
    <dgm:pt modelId="{5DFE1B94-676C-4F13-B06B-0B2CBADA04B6}" type="parTrans" cxnId="{5AAE171E-165B-4C97-AF2E-5896E795088B}">
      <dgm:prSet/>
      <dgm:spPr/>
      <dgm:t>
        <a:bodyPr/>
        <a:lstStyle/>
        <a:p>
          <a:endParaRPr lang="en-US"/>
        </a:p>
      </dgm:t>
    </dgm:pt>
    <dgm:pt modelId="{A89A206B-EB99-4A26-8DE5-939FFC5CFA96}" type="sibTrans" cxnId="{5AAE171E-165B-4C97-AF2E-5896E795088B}">
      <dgm:prSet/>
      <dgm:spPr/>
      <dgm:t>
        <a:bodyPr/>
        <a:lstStyle/>
        <a:p>
          <a:endParaRPr lang="en-US"/>
        </a:p>
      </dgm:t>
    </dgm:pt>
    <dgm:pt modelId="{3CD3C814-F009-4C44-AB77-D8A20D1E8B5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attitudes and opinions</a:t>
          </a:r>
          <a:endParaRPr lang="en-US" dirty="0">
            <a:solidFill>
              <a:sysClr val="windowText" lastClr="000000">
                <a:hueOff val="0"/>
                <a:satOff val="0"/>
                <a:lumOff val="0"/>
                <a:alphaOff val="0"/>
              </a:sysClr>
            </a:solidFill>
            <a:latin typeface="Gill Sans MT"/>
            <a:ea typeface="+mn-ea"/>
            <a:cs typeface="+mn-cs"/>
          </a:endParaRPr>
        </a:p>
      </dgm:t>
    </dgm:pt>
    <dgm:pt modelId="{14ECD210-C0A2-4AA4-BE10-242C3047C1BD}" type="parTrans" cxnId="{CB7C9A0D-CF57-48F4-A0FE-2B24590EDA42}">
      <dgm:prSet/>
      <dgm:spPr/>
      <dgm:t>
        <a:bodyPr/>
        <a:lstStyle/>
        <a:p>
          <a:endParaRPr lang="en-US"/>
        </a:p>
      </dgm:t>
    </dgm:pt>
    <dgm:pt modelId="{ED9E30D5-EC8E-43F8-9882-0DC72675EB5B}" type="sibTrans" cxnId="{CB7C9A0D-CF57-48F4-A0FE-2B24590EDA42}">
      <dgm:prSet/>
      <dgm:spPr/>
      <dgm:t>
        <a:bodyPr/>
        <a:lstStyle/>
        <a:p>
          <a:endParaRPr lang="en-US"/>
        </a:p>
      </dgm:t>
    </dgm:pt>
    <dgm:pt modelId="{1F64B617-2D9A-4430-A389-B3B0B5245BE0}">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Media views</a:t>
          </a:r>
          <a:endParaRPr lang="en-US" dirty="0">
            <a:solidFill>
              <a:sysClr val="windowText" lastClr="000000">
                <a:hueOff val="0"/>
                <a:satOff val="0"/>
                <a:lumOff val="0"/>
                <a:alphaOff val="0"/>
              </a:sysClr>
            </a:solidFill>
            <a:latin typeface="Gill Sans MT"/>
            <a:ea typeface="+mn-ea"/>
            <a:cs typeface="+mn-cs"/>
          </a:endParaRPr>
        </a:p>
      </dgm:t>
    </dgm:pt>
    <dgm:pt modelId="{FEEB038E-403E-486F-83E1-49D10C7DA9A4}" type="parTrans" cxnId="{C8EA8BE6-7C24-463B-91E7-35D72B748854}">
      <dgm:prSet/>
      <dgm:spPr/>
      <dgm:t>
        <a:bodyPr/>
        <a:lstStyle/>
        <a:p>
          <a:endParaRPr lang="en-US"/>
        </a:p>
      </dgm:t>
    </dgm:pt>
    <dgm:pt modelId="{6166EF1E-842A-46EE-8832-83FC1FE222C9}" type="sibTrans" cxnId="{C8EA8BE6-7C24-463B-91E7-35D72B748854}">
      <dgm:prSet/>
      <dgm:spPr/>
      <dgm:t>
        <a:bodyPr/>
        <a:lstStyle/>
        <a:p>
          <a:endParaRPr lang="en-US"/>
        </a:p>
      </dgm:t>
    </dgm:pt>
    <dgm:pt modelId="{E2C838E6-081F-41B6-A701-B1B39AF21C6C}">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Law changes affecting social factors</a:t>
          </a:r>
          <a:endParaRPr lang="en-US" dirty="0">
            <a:solidFill>
              <a:sysClr val="windowText" lastClr="000000">
                <a:hueOff val="0"/>
                <a:satOff val="0"/>
                <a:lumOff val="0"/>
                <a:alphaOff val="0"/>
              </a:sysClr>
            </a:solidFill>
            <a:latin typeface="Gill Sans MT"/>
            <a:ea typeface="+mn-ea"/>
            <a:cs typeface="+mn-cs"/>
          </a:endParaRPr>
        </a:p>
      </dgm:t>
    </dgm:pt>
    <dgm:pt modelId="{741CEDAB-2068-4CEE-BAF1-635240A4878E}" type="parTrans" cxnId="{E2141133-7F81-4C83-818F-336B334EBD76}">
      <dgm:prSet/>
      <dgm:spPr/>
      <dgm:t>
        <a:bodyPr/>
        <a:lstStyle/>
        <a:p>
          <a:endParaRPr lang="en-US"/>
        </a:p>
      </dgm:t>
    </dgm:pt>
    <dgm:pt modelId="{F0E13B96-D1FF-4E2A-A9BC-D6295FE451B9}" type="sibTrans" cxnId="{E2141133-7F81-4C83-818F-336B334EBD76}">
      <dgm:prSet/>
      <dgm:spPr/>
      <dgm:t>
        <a:bodyPr/>
        <a:lstStyle/>
        <a:p>
          <a:endParaRPr lang="en-US"/>
        </a:p>
      </dgm:t>
    </dgm:pt>
    <dgm:pt modelId="{D33C98E6-522A-4923-BB6D-7D54C3EF04E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Brand, company, technology image</a:t>
          </a:r>
          <a:endParaRPr lang="en-US" dirty="0">
            <a:solidFill>
              <a:sysClr val="windowText" lastClr="000000">
                <a:hueOff val="0"/>
                <a:satOff val="0"/>
                <a:lumOff val="0"/>
                <a:alphaOff val="0"/>
              </a:sysClr>
            </a:solidFill>
            <a:latin typeface="Gill Sans MT"/>
            <a:ea typeface="+mn-ea"/>
            <a:cs typeface="+mn-cs"/>
          </a:endParaRPr>
        </a:p>
      </dgm:t>
    </dgm:pt>
    <dgm:pt modelId="{32DEB754-3A50-43A2-9CF5-8834705F76B0}" type="parTrans" cxnId="{258BFB5D-6741-4995-98A4-813A85E4B006}">
      <dgm:prSet/>
      <dgm:spPr/>
      <dgm:t>
        <a:bodyPr/>
        <a:lstStyle/>
        <a:p>
          <a:endParaRPr lang="en-US"/>
        </a:p>
      </dgm:t>
    </dgm:pt>
    <dgm:pt modelId="{8DB1BE03-1615-4143-A300-71F02110AD59}" type="sibTrans" cxnId="{258BFB5D-6741-4995-98A4-813A85E4B006}">
      <dgm:prSet/>
      <dgm:spPr/>
      <dgm:t>
        <a:bodyPr/>
        <a:lstStyle/>
        <a:p>
          <a:endParaRPr lang="en-US"/>
        </a:p>
      </dgm:t>
    </dgm:pt>
    <dgm:pt modelId="{05FF1C43-E111-41D9-869E-F7D32C2671B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patterns</a:t>
          </a:r>
          <a:endParaRPr lang="en-US" dirty="0">
            <a:solidFill>
              <a:sysClr val="windowText" lastClr="000000">
                <a:hueOff val="0"/>
                <a:satOff val="0"/>
                <a:lumOff val="0"/>
                <a:alphaOff val="0"/>
              </a:sysClr>
            </a:solidFill>
            <a:latin typeface="Gill Sans MT"/>
            <a:ea typeface="+mn-ea"/>
            <a:cs typeface="+mn-cs"/>
          </a:endParaRPr>
        </a:p>
      </dgm:t>
    </dgm:pt>
    <dgm:pt modelId="{9154D9CC-64F6-4D08-B31C-897BA18DA46F}" type="parTrans" cxnId="{50A42F73-7A93-4B9B-BE9B-8429CA40620C}">
      <dgm:prSet/>
      <dgm:spPr/>
      <dgm:t>
        <a:bodyPr/>
        <a:lstStyle/>
        <a:p>
          <a:endParaRPr lang="en-US"/>
        </a:p>
      </dgm:t>
    </dgm:pt>
    <dgm:pt modelId="{B53FCAAC-7FC7-48B8-813E-BBE7D312FF7A}" type="sibTrans" cxnId="{50A42F73-7A93-4B9B-BE9B-8429CA40620C}">
      <dgm:prSet/>
      <dgm:spPr/>
      <dgm:t>
        <a:bodyPr/>
        <a:lstStyle/>
        <a:p>
          <a:endParaRPr lang="en-US"/>
        </a:p>
      </dgm:t>
    </dgm:pt>
    <dgm:pt modelId="{3711E1B2-47F8-4C6D-94D5-316868EED2F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Fashion and role models</a:t>
          </a:r>
          <a:endParaRPr lang="en-US" dirty="0">
            <a:solidFill>
              <a:sysClr val="windowText" lastClr="000000">
                <a:hueOff val="0"/>
                <a:satOff val="0"/>
                <a:lumOff val="0"/>
                <a:alphaOff val="0"/>
              </a:sysClr>
            </a:solidFill>
            <a:latin typeface="Gill Sans MT"/>
            <a:ea typeface="+mn-ea"/>
            <a:cs typeface="+mn-cs"/>
          </a:endParaRPr>
        </a:p>
      </dgm:t>
    </dgm:pt>
    <dgm:pt modelId="{C3407658-8C69-4252-AD95-B88C3543B15B}" type="parTrans" cxnId="{C20765C1-06F7-4F2C-A087-AFFCAE126954}">
      <dgm:prSet/>
      <dgm:spPr/>
      <dgm:t>
        <a:bodyPr/>
        <a:lstStyle/>
        <a:p>
          <a:endParaRPr lang="en-US"/>
        </a:p>
      </dgm:t>
    </dgm:pt>
    <dgm:pt modelId="{C0E0E185-9F25-4FC7-B8B7-4145993D1DA5}" type="sibTrans" cxnId="{C20765C1-06F7-4F2C-A087-AFFCAE126954}">
      <dgm:prSet/>
      <dgm:spPr/>
      <dgm:t>
        <a:bodyPr/>
        <a:lstStyle/>
        <a:p>
          <a:endParaRPr lang="en-US"/>
        </a:p>
      </dgm:t>
    </dgm:pt>
    <dgm:pt modelId="{5D027C18-0361-4FB0-AFEF-7ADDC49C551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Major events and influences</a:t>
          </a:r>
          <a:endParaRPr lang="en-US" dirty="0">
            <a:solidFill>
              <a:sysClr val="windowText" lastClr="000000">
                <a:hueOff val="0"/>
                <a:satOff val="0"/>
                <a:lumOff val="0"/>
                <a:alphaOff val="0"/>
              </a:sysClr>
            </a:solidFill>
            <a:latin typeface="Gill Sans MT"/>
            <a:ea typeface="+mn-ea"/>
            <a:cs typeface="+mn-cs"/>
          </a:endParaRPr>
        </a:p>
      </dgm:t>
    </dgm:pt>
    <dgm:pt modelId="{6D7E34BD-3916-4D4E-8C43-F1D4A4462AC1}" type="parTrans" cxnId="{800DCB10-B2ED-4D89-8BBC-73E134944572}">
      <dgm:prSet/>
      <dgm:spPr/>
      <dgm:t>
        <a:bodyPr/>
        <a:lstStyle/>
        <a:p>
          <a:endParaRPr lang="en-US"/>
        </a:p>
      </dgm:t>
    </dgm:pt>
    <dgm:pt modelId="{3F8CE59C-4806-4001-9BAD-2F556A0162D7}" type="sibTrans" cxnId="{800DCB10-B2ED-4D89-8BBC-73E134944572}">
      <dgm:prSet/>
      <dgm:spPr/>
      <dgm:t>
        <a:bodyPr/>
        <a:lstStyle/>
        <a:p>
          <a:endParaRPr lang="en-US"/>
        </a:p>
      </dgm:t>
    </dgm:pt>
    <dgm:pt modelId="{8A4B222E-9AFA-496D-B390-5FC60A714DEB}">
      <dgm:prSet>
        <dgm:style>
          <a:lnRef idx="1">
            <a:schemeClr val="accent6"/>
          </a:lnRef>
          <a:fillRef idx="3">
            <a:schemeClr val="accent6"/>
          </a:fillRef>
          <a:effectRef idx="2">
            <a:schemeClr val="accent6"/>
          </a:effectRef>
          <a:fontRef idx="minor">
            <a:schemeClr val="lt1"/>
          </a:fontRef>
        </dgm:style>
      </dgm:prSet>
      <dgm:spPr>
        <a:xfrm>
          <a:off x="4465174" y="7064"/>
          <a:ext cx="3916784" cy="460800"/>
        </a:xfr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gm:spPr>
      <dgm:t>
        <a:bodyPr/>
        <a:lstStyle/>
        <a:p>
          <a:r>
            <a:rPr lang="en-GB" b="1" dirty="0">
              <a:solidFill>
                <a:sysClr val="window" lastClr="FFFFFF"/>
              </a:solidFill>
              <a:latin typeface="Gill Sans MT"/>
              <a:ea typeface="+mn-ea"/>
              <a:cs typeface="+mn-cs"/>
            </a:rPr>
            <a:t>Technological</a:t>
          </a:r>
          <a:endParaRPr lang="en-US" dirty="0">
            <a:solidFill>
              <a:sysClr val="window" lastClr="FFFFFF"/>
            </a:solidFill>
            <a:latin typeface="Gill Sans MT"/>
            <a:ea typeface="+mn-ea"/>
            <a:cs typeface="+mn-cs"/>
          </a:endParaRPr>
        </a:p>
      </dgm:t>
    </dgm:pt>
    <dgm:pt modelId="{7B49D058-854D-4CB1-8910-42597C2804C9}" type="parTrans" cxnId="{03A8ED52-5D5E-4CC8-BEB9-BA732F78F874}">
      <dgm:prSet/>
      <dgm:spPr/>
      <dgm:t>
        <a:bodyPr/>
        <a:lstStyle/>
        <a:p>
          <a:endParaRPr lang="en-US"/>
        </a:p>
      </dgm:t>
    </dgm:pt>
    <dgm:pt modelId="{7FEFC756-E89D-4FCF-976C-63ECE01C5421}" type="sibTrans" cxnId="{03A8ED52-5D5E-4CC8-BEB9-BA732F78F874}">
      <dgm:prSet/>
      <dgm:spPr/>
      <dgm:t>
        <a:bodyPr/>
        <a:lstStyle/>
        <a:p>
          <a:endParaRPr lang="en-US"/>
        </a:p>
      </dgm:t>
    </dgm:pt>
    <dgm:pt modelId="{6430A795-149C-4701-A13B-FE62CC26E911}">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Competing technology development</a:t>
          </a:r>
          <a:endParaRPr lang="en-US" dirty="0">
            <a:solidFill>
              <a:sysClr val="windowText" lastClr="000000">
                <a:hueOff val="0"/>
                <a:satOff val="0"/>
                <a:lumOff val="0"/>
                <a:alphaOff val="0"/>
              </a:sysClr>
            </a:solidFill>
            <a:latin typeface="Gill Sans MT"/>
            <a:ea typeface="+mn-ea"/>
            <a:cs typeface="+mn-cs"/>
          </a:endParaRPr>
        </a:p>
      </dgm:t>
    </dgm:pt>
    <dgm:pt modelId="{0F875685-B956-449C-866E-5ECDAE04EE44}" type="parTrans" cxnId="{3054B197-6DD7-427A-9F23-8C37C91CE4D8}">
      <dgm:prSet/>
      <dgm:spPr/>
      <dgm:t>
        <a:bodyPr/>
        <a:lstStyle/>
        <a:p>
          <a:endParaRPr lang="en-US"/>
        </a:p>
      </dgm:t>
    </dgm:pt>
    <dgm:pt modelId="{4992D346-CCEC-4B7E-A8EF-7B7AECD9F277}" type="sibTrans" cxnId="{3054B197-6DD7-427A-9F23-8C37C91CE4D8}">
      <dgm:prSet/>
      <dgm:spPr/>
      <dgm:t>
        <a:bodyPr/>
        <a:lstStyle/>
        <a:p>
          <a:endParaRPr lang="en-US"/>
        </a:p>
      </dgm:t>
    </dgm:pt>
    <dgm:pt modelId="{54F6DBEC-9F3F-4FD9-A4DA-40EC02FB280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Research funding</a:t>
          </a:r>
          <a:endParaRPr lang="en-US" dirty="0">
            <a:solidFill>
              <a:sysClr val="windowText" lastClr="000000">
                <a:hueOff val="0"/>
                <a:satOff val="0"/>
                <a:lumOff val="0"/>
                <a:alphaOff val="0"/>
              </a:sysClr>
            </a:solidFill>
            <a:latin typeface="Gill Sans MT"/>
            <a:ea typeface="+mn-ea"/>
            <a:cs typeface="+mn-cs"/>
          </a:endParaRPr>
        </a:p>
      </dgm:t>
    </dgm:pt>
    <dgm:pt modelId="{373D8159-E89B-4B26-9B56-DA1106B9A28F}" type="parTrans" cxnId="{418A6916-C2A2-4BCA-89C2-C08A0B3CF276}">
      <dgm:prSet/>
      <dgm:spPr/>
      <dgm:t>
        <a:bodyPr/>
        <a:lstStyle/>
        <a:p>
          <a:endParaRPr lang="en-US"/>
        </a:p>
      </dgm:t>
    </dgm:pt>
    <dgm:pt modelId="{C6B8A427-BC83-4CA6-8F99-1F2B515FEB2E}" type="sibTrans" cxnId="{418A6916-C2A2-4BCA-89C2-C08A0B3CF276}">
      <dgm:prSet/>
      <dgm:spPr/>
      <dgm:t>
        <a:bodyPr/>
        <a:lstStyle/>
        <a:p>
          <a:endParaRPr lang="en-US"/>
        </a:p>
      </dgm:t>
    </dgm:pt>
    <dgm:pt modelId="{20919EC3-9BB5-4EC4-AD76-38CDA921A3D0}">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Associated / dependant technologies</a:t>
          </a:r>
          <a:endParaRPr lang="en-US" dirty="0">
            <a:solidFill>
              <a:sysClr val="windowText" lastClr="000000">
                <a:hueOff val="0"/>
                <a:satOff val="0"/>
                <a:lumOff val="0"/>
                <a:alphaOff val="0"/>
              </a:sysClr>
            </a:solidFill>
            <a:latin typeface="Gill Sans MT"/>
            <a:ea typeface="+mn-ea"/>
            <a:cs typeface="+mn-cs"/>
          </a:endParaRPr>
        </a:p>
      </dgm:t>
    </dgm:pt>
    <dgm:pt modelId="{D2102416-5A3A-4CF1-8DBA-BBF1133F2015}" type="parTrans" cxnId="{D377C0FA-D70C-4046-8302-316A3B43FC69}">
      <dgm:prSet/>
      <dgm:spPr/>
      <dgm:t>
        <a:bodyPr/>
        <a:lstStyle/>
        <a:p>
          <a:endParaRPr lang="en-US"/>
        </a:p>
      </dgm:t>
    </dgm:pt>
    <dgm:pt modelId="{09866504-2052-4C2F-A2D3-6942BBC77FDF}" type="sibTrans" cxnId="{D377C0FA-D70C-4046-8302-316A3B43FC69}">
      <dgm:prSet/>
      <dgm:spPr/>
      <dgm:t>
        <a:bodyPr/>
        <a:lstStyle/>
        <a:p>
          <a:endParaRPr lang="en-US"/>
        </a:p>
      </dgm:t>
    </dgm:pt>
    <dgm:pt modelId="{7B7C62A4-8816-468A-9C77-526C2CEC19D9}">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Replacement technology / solutions</a:t>
          </a:r>
          <a:endParaRPr lang="en-US" dirty="0">
            <a:solidFill>
              <a:sysClr val="windowText" lastClr="000000">
                <a:hueOff val="0"/>
                <a:satOff val="0"/>
                <a:lumOff val="0"/>
                <a:alphaOff val="0"/>
              </a:sysClr>
            </a:solidFill>
            <a:latin typeface="Gill Sans MT"/>
            <a:ea typeface="+mn-ea"/>
            <a:cs typeface="+mn-cs"/>
          </a:endParaRPr>
        </a:p>
      </dgm:t>
    </dgm:pt>
    <dgm:pt modelId="{A4A228BF-CB8E-44A3-BFB7-635D0092F13D}" type="parTrans" cxnId="{4ACE105C-5611-45E4-83E5-9E0F282389B1}">
      <dgm:prSet/>
      <dgm:spPr/>
      <dgm:t>
        <a:bodyPr/>
        <a:lstStyle/>
        <a:p>
          <a:endParaRPr lang="en-US"/>
        </a:p>
      </dgm:t>
    </dgm:pt>
    <dgm:pt modelId="{2C2480D4-79AD-4D9A-85CC-ED006BE2C68C}" type="sibTrans" cxnId="{4ACE105C-5611-45E4-83E5-9E0F282389B1}">
      <dgm:prSet/>
      <dgm:spPr/>
      <dgm:t>
        <a:bodyPr/>
        <a:lstStyle/>
        <a:p>
          <a:endParaRPr lang="en-US"/>
        </a:p>
      </dgm:t>
    </dgm:pt>
    <dgm:pt modelId="{72E74444-5D6A-42F9-9213-3AB5AA93BF7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Maturity of technology</a:t>
          </a:r>
          <a:endParaRPr lang="en-US" dirty="0">
            <a:solidFill>
              <a:sysClr val="windowText" lastClr="000000">
                <a:hueOff val="0"/>
                <a:satOff val="0"/>
                <a:lumOff val="0"/>
                <a:alphaOff val="0"/>
              </a:sysClr>
            </a:solidFill>
            <a:latin typeface="Gill Sans MT"/>
            <a:ea typeface="+mn-ea"/>
            <a:cs typeface="+mn-cs"/>
          </a:endParaRPr>
        </a:p>
      </dgm:t>
    </dgm:pt>
    <dgm:pt modelId="{85055535-2A45-4DC3-82B7-1DF3AF6D6C0F}" type="parTrans" cxnId="{E14CC2F2-7A5B-46B5-9A93-1240E93DC48C}">
      <dgm:prSet/>
      <dgm:spPr/>
      <dgm:t>
        <a:bodyPr/>
        <a:lstStyle/>
        <a:p>
          <a:endParaRPr lang="en-US"/>
        </a:p>
      </dgm:t>
    </dgm:pt>
    <dgm:pt modelId="{6A232D7E-8BC9-40AE-ABC4-66AA9C50A602}" type="sibTrans" cxnId="{E14CC2F2-7A5B-46B5-9A93-1240E93DC48C}">
      <dgm:prSet/>
      <dgm:spPr/>
      <dgm:t>
        <a:bodyPr/>
        <a:lstStyle/>
        <a:p>
          <a:endParaRPr lang="en-US"/>
        </a:p>
      </dgm:t>
    </dgm:pt>
    <dgm:pt modelId="{3DE95F39-49EA-4585-A71F-4A1908FF47B7}">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Manufacturing maturity and capacity</a:t>
          </a:r>
          <a:endParaRPr lang="en-US" dirty="0">
            <a:solidFill>
              <a:sysClr val="windowText" lastClr="000000">
                <a:hueOff val="0"/>
                <a:satOff val="0"/>
                <a:lumOff val="0"/>
                <a:alphaOff val="0"/>
              </a:sysClr>
            </a:solidFill>
            <a:latin typeface="Gill Sans MT"/>
            <a:ea typeface="+mn-ea"/>
            <a:cs typeface="+mn-cs"/>
          </a:endParaRPr>
        </a:p>
      </dgm:t>
    </dgm:pt>
    <dgm:pt modelId="{7E7B5A03-DEEB-4EC0-AD6A-5FBDE5CA7347}" type="parTrans" cxnId="{D8B35ABB-B038-4B32-A9F1-11D02C5A9DF9}">
      <dgm:prSet/>
      <dgm:spPr/>
      <dgm:t>
        <a:bodyPr/>
        <a:lstStyle/>
        <a:p>
          <a:endParaRPr lang="en-US"/>
        </a:p>
      </dgm:t>
    </dgm:pt>
    <dgm:pt modelId="{B5B78E0F-8EA3-4573-980D-B8371EBD721C}" type="sibTrans" cxnId="{D8B35ABB-B038-4B32-A9F1-11D02C5A9DF9}">
      <dgm:prSet/>
      <dgm:spPr/>
      <dgm:t>
        <a:bodyPr/>
        <a:lstStyle/>
        <a:p>
          <a:endParaRPr lang="en-US"/>
        </a:p>
      </dgm:t>
    </dgm:pt>
    <dgm:pt modelId="{6742F618-3FA1-498C-BCD8-4C89709619AB}">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Information and communications</a:t>
          </a:r>
          <a:endParaRPr lang="en-US" dirty="0">
            <a:solidFill>
              <a:sysClr val="windowText" lastClr="000000">
                <a:hueOff val="0"/>
                <a:satOff val="0"/>
                <a:lumOff val="0"/>
                <a:alphaOff val="0"/>
              </a:sysClr>
            </a:solidFill>
            <a:latin typeface="Gill Sans MT"/>
            <a:ea typeface="+mn-ea"/>
            <a:cs typeface="+mn-cs"/>
          </a:endParaRPr>
        </a:p>
      </dgm:t>
    </dgm:pt>
    <dgm:pt modelId="{87B3B430-3482-4A8A-B2CC-9F1EB7EEE5E7}" type="parTrans" cxnId="{97BFE222-A2C0-4883-A48A-7C64294A8800}">
      <dgm:prSet/>
      <dgm:spPr/>
      <dgm:t>
        <a:bodyPr/>
        <a:lstStyle/>
        <a:p>
          <a:endParaRPr lang="en-US"/>
        </a:p>
      </dgm:t>
    </dgm:pt>
    <dgm:pt modelId="{4CC3A946-C5C2-481F-BF01-D41415374AC1}" type="sibTrans" cxnId="{97BFE222-A2C0-4883-A48A-7C64294A8800}">
      <dgm:prSet/>
      <dgm:spPr/>
      <dgm:t>
        <a:bodyPr/>
        <a:lstStyle/>
        <a:p>
          <a:endParaRPr lang="en-US"/>
        </a:p>
      </dgm:t>
    </dgm:pt>
    <dgm:pt modelId="{8245FB6B-DE99-4649-9EE8-6D1789F61206}">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mechanisms / technology</a:t>
          </a:r>
          <a:endParaRPr lang="en-US" dirty="0">
            <a:solidFill>
              <a:sysClr val="windowText" lastClr="000000">
                <a:hueOff val="0"/>
                <a:satOff val="0"/>
                <a:lumOff val="0"/>
                <a:alphaOff val="0"/>
              </a:sysClr>
            </a:solidFill>
            <a:latin typeface="Gill Sans MT"/>
            <a:ea typeface="+mn-ea"/>
            <a:cs typeface="+mn-cs"/>
          </a:endParaRPr>
        </a:p>
      </dgm:t>
    </dgm:pt>
    <dgm:pt modelId="{B5CE4280-1B75-46C2-A80F-F097BF8EFB34}" type="parTrans" cxnId="{501786CD-E7BB-4EF3-943E-B3DA0B32EC31}">
      <dgm:prSet/>
      <dgm:spPr/>
      <dgm:t>
        <a:bodyPr/>
        <a:lstStyle/>
        <a:p>
          <a:endParaRPr lang="en-US"/>
        </a:p>
      </dgm:t>
    </dgm:pt>
    <dgm:pt modelId="{40536093-99B9-42B3-8E16-BB5AF5FE9723}" type="sibTrans" cxnId="{501786CD-E7BB-4EF3-943E-B3DA0B32EC31}">
      <dgm:prSet/>
      <dgm:spPr/>
      <dgm:t>
        <a:bodyPr/>
        <a:lstStyle/>
        <a:p>
          <a:endParaRPr lang="en-US"/>
        </a:p>
      </dgm:t>
    </dgm:pt>
    <dgm:pt modelId="{58719CC7-9EA9-448B-BCFE-82DED92FA73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legislation</a:t>
          </a:r>
          <a:endParaRPr lang="en-US" dirty="0">
            <a:solidFill>
              <a:sysClr val="windowText" lastClr="000000">
                <a:hueOff val="0"/>
                <a:satOff val="0"/>
                <a:lumOff val="0"/>
                <a:alphaOff val="0"/>
              </a:sysClr>
            </a:solidFill>
            <a:latin typeface="Gill Sans MT"/>
            <a:ea typeface="+mn-ea"/>
            <a:cs typeface="+mn-cs"/>
          </a:endParaRPr>
        </a:p>
      </dgm:t>
    </dgm:pt>
    <dgm:pt modelId="{EA459B30-248B-43B4-86A2-831D26096232}" type="parTrans" cxnId="{E3CBC937-5DA0-4758-9A0A-A528C5AAED46}">
      <dgm:prSet/>
      <dgm:spPr/>
      <dgm:t>
        <a:bodyPr/>
        <a:lstStyle/>
        <a:p>
          <a:endParaRPr lang="en-US"/>
        </a:p>
      </dgm:t>
    </dgm:pt>
    <dgm:pt modelId="{E4EB020A-0EA7-4E5C-965E-A92F0ECADF53}" type="sibTrans" cxnId="{E3CBC937-5DA0-4758-9A0A-A528C5AAED46}">
      <dgm:prSet/>
      <dgm:spPr/>
      <dgm:t>
        <a:bodyPr/>
        <a:lstStyle/>
        <a:p>
          <a:endParaRPr lang="en-US"/>
        </a:p>
      </dgm:t>
    </dgm:pt>
    <dgm:pt modelId="{236F87C2-1E76-45FC-BB76-D187FCB0B204}">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Buying access and trends</a:t>
          </a:r>
          <a:endParaRPr lang="en-US" dirty="0">
            <a:solidFill>
              <a:sysClr val="windowText" lastClr="000000">
                <a:hueOff val="0"/>
                <a:satOff val="0"/>
                <a:lumOff val="0"/>
                <a:alphaOff val="0"/>
              </a:sysClr>
            </a:solidFill>
            <a:latin typeface="Gill Sans MT"/>
            <a:ea typeface="+mn-ea"/>
            <a:cs typeface="+mn-cs"/>
          </a:endParaRPr>
        </a:p>
      </dgm:t>
    </dgm:pt>
    <dgm:pt modelId="{DB14E767-E5D0-4FC9-A46B-81D6AE66D904}" type="parTrans" cxnId="{8B948035-7A6F-4A80-9BE2-65DC5773FA08}">
      <dgm:prSet/>
      <dgm:spPr/>
      <dgm:t>
        <a:bodyPr/>
        <a:lstStyle/>
        <a:p>
          <a:endParaRPr lang="en-US"/>
        </a:p>
      </dgm:t>
    </dgm:pt>
    <dgm:pt modelId="{C9288DFE-1552-4C4A-8F94-CB6BC2167F34}" type="sibTrans" cxnId="{8B948035-7A6F-4A80-9BE2-65DC5773FA08}">
      <dgm:prSet/>
      <dgm:spPr/>
      <dgm:t>
        <a:bodyPr/>
        <a:lstStyle/>
        <a:p>
          <a:endParaRPr lang="en-US"/>
        </a:p>
      </dgm:t>
    </dgm:pt>
    <dgm:pt modelId="{13B8CE4B-F9DE-486A-9F9D-C084CA2FB5A5}">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Ethnic / religious factors</a:t>
          </a:r>
          <a:endParaRPr lang="en-US" dirty="0">
            <a:solidFill>
              <a:sysClr val="windowText" lastClr="000000">
                <a:hueOff val="0"/>
                <a:satOff val="0"/>
                <a:lumOff val="0"/>
                <a:alphaOff val="0"/>
              </a:sysClr>
            </a:solidFill>
            <a:latin typeface="Gill Sans MT"/>
            <a:ea typeface="+mn-ea"/>
            <a:cs typeface="+mn-cs"/>
          </a:endParaRPr>
        </a:p>
      </dgm:t>
    </dgm:pt>
    <dgm:pt modelId="{F33DAC7E-0813-4578-B17D-15593A79C367}" type="parTrans" cxnId="{8D4ACEC8-6A11-4FD2-B218-B30B26D2C817}">
      <dgm:prSet/>
      <dgm:spPr/>
      <dgm:t>
        <a:bodyPr/>
        <a:lstStyle/>
        <a:p>
          <a:endParaRPr lang="en-US"/>
        </a:p>
      </dgm:t>
    </dgm:pt>
    <dgm:pt modelId="{50EBA26E-BD1E-4422-9FEC-116C86EBC1EA}" type="sibTrans" cxnId="{8D4ACEC8-6A11-4FD2-B218-B30B26D2C817}">
      <dgm:prSet/>
      <dgm:spPr/>
      <dgm:t>
        <a:bodyPr/>
        <a:lstStyle/>
        <a:p>
          <a:endParaRPr lang="en-US"/>
        </a:p>
      </dgm:t>
    </dgm:pt>
    <dgm:pt modelId="{D2A3EB9E-705D-4A9B-99AC-86E4C347B06D}">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Advertising and publicity</a:t>
          </a:r>
          <a:endParaRPr lang="en-US" dirty="0">
            <a:solidFill>
              <a:sysClr val="windowText" lastClr="000000">
                <a:hueOff val="0"/>
                <a:satOff val="0"/>
                <a:lumOff val="0"/>
                <a:alphaOff val="0"/>
              </a:sysClr>
            </a:solidFill>
            <a:latin typeface="Gill Sans MT"/>
            <a:ea typeface="+mn-ea"/>
            <a:cs typeface="+mn-cs"/>
          </a:endParaRPr>
        </a:p>
      </dgm:t>
    </dgm:pt>
    <dgm:pt modelId="{AEB2CAC4-E099-475B-B488-468BBBFB1744}" type="parTrans" cxnId="{C8D40ECE-976A-495F-B297-0549FFC6C2E8}">
      <dgm:prSet/>
      <dgm:spPr/>
      <dgm:t>
        <a:bodyPr/>
        <a:lstStyle/>
        <a:p>
          <a:endParaRPr lang="en-US"/>
        </a:p>
      </dgm:t>
    </dgm:pt>
    <dgm:pt modelId="{39598EDE-C204-420D-8877-7B6B88FD1A9B}" type="sibTrans" cxnId="{C8D40ECE-976A-495F-B297-0549FFC6C2E8}">
      <dgm:prSet/>
      <dgm:spPr/>
      <dgm:t>
        <a:bodyPr/>
        <a:lstStyle/>
        <a:p>
          <a:endParaRPr lang="en-US"/>
        </a:p>
      </dgm:t>
    </dgm:pt>
    <dgm:pt modelId="{93E0716E-8C5D-478F-9DF2-E72CA7CD9FDA}">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Ethical issues</a:t>
          </a:r>
          <a:endParaRPr lang="en-US" dirty="0">
            <a:solidFill>
              <a:sysClr val="windowText" lastClr="000000">
                <a:hueOff val="0"/>
                <a:satOff val="0"/>
                <a:lumOff val="0"/>
                <a:alphaOff val="0"/>
              </a:sysClr>
            </a:solidFill>
            <a:latin typeface="Gill Sans MT"/>
            <a:ea typeface="+mn-ea"/>
            <a:cs typeface="+mn-cs"/>
          </a:endParaRPr>
        </a:p>
      </dgm:t>
    </dgm:pt>
    <dgm:pt modelId="{202849FD-B737-4407-BF8D-674CEAE20D98}" type="parTrans" cxnId="{7E2FC1CB-AA31-4E6C-9A20-D2A3A39D9683}">
      <dgm:prSet/>
      <dgm:spPr/>
      <dgm:t>
        <a:bodyPr/>
        <a:lstStyle/>
        <a:p>
          <a:endParaRPr lang="en-US"/>
        </a:p>
      </dgm:t>
    </dgm:pt>
    <dgm:pt modelId="{CE4077AE-9ED8-4781-B703-4097DA724BFF}" type="sibTrans" cxnId="{7E2FC1CB-AA31-4E6C-9A20-D2A3A39D9683}">
      <dgm:prSet/>
      <dgm:spPr/>
      <dgm:t>
        <a:bodyPr/>
        <a:lstStyle/>
        <a:p>
          <a:endParaRPr lang="en-US"/>
        </a:p>
      </dgm:t>
    </dgm:pt>
    <dgm:pt modelId="{3541A6D3-4D58-4757-94BD-FDD07D38E58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Innovation potential</a:t>
          </a:r>
          <a:endParaRPr lang="en-US" dirty="0">
            <a:solidFill>
              <a:sysClr val="windowText" lastClr="000000">
                <a:hueOff val="0"/>
                <a:satOff val="0"/>
                <a:lumOff val="0"/>
                <a:alphaOff val="0"/>
              </a:sysClr>
            </a:solidFill>
            <a:latin typeface="Gill Sans MT"/>
            <a:ea typeface="+mn-ea"/>
            <a:cs typeface="+mn-cs"/>
          </a:endParaRPr>
        </a:p>
      </dgm:t>
    </dgm:pt>
    <dgm:pt modelId="{3A86D5C4-F81A-49AB-8CCC-D3CA72E3D486}" type="parTrans" cxnId="{639D01DF-69CD-4303-8697-8EB4BD2E9C1C}">
      <dgm:prSet/>
      <dgm:spPr/>
      <dgm:t>
        <a:bodyPr/>
        <a:lstStyle/>
        <a:p>
          <a:endParaRPr lang="en-US"/>
        </a:p>
      </dgm:t>
    </dgm:pt>
    <dgm:pt modelId="{A6E82E79-B9FF-4AFD-A41F-7A60BFBCD8A0}" type="sibTrans" cxnId="{639D01DF-69CD-4303-8697-8EB4BD2E9C1C}">
      <dgm:prSet/>
      <dgm:spPr/>
      <dgm:t>
        <a:bodyPr/>
        <a:lstStyle/>
        <a:p>
          <a:endParaRPr lang="en-US"/>
        </a:p>
      </dgm:t>
    </dgm:pt>
    <dgm:pt modelId="{1358E577-6746-42ED-AAEA-330F0AD6B91F}">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access, licensing patents</a:t>
          </a:r>
          <a:endParaRPr lang="en-US" dirty="0">
            <a:solidFill>
              <a:sysClr val="windowText" lastClr="000000">
                <a:hueOff val="0"/>
                <a:satOff val="0"/>
                <a:lumOff val="0"/>
                <a:alphaOff val="0"/>
              </a:sysClr>
            </a:solidFill>
            <a:latin typeface="Gill Sans MT"/>
            <a:ea typeface="+mn-ea"/>
            <a:cs typeface="+mn-cs"/>
          </a:endParaRPr>
        </a:p>
      </dgm:t>
    </dgm:pt>
    <dgm:pt modelId="{D2F23063-F098-4932-8F36-E17480336687}" type="parTrans" cxnId="{6D6337CF-A89B-45FD-A836-E3553D621CA8}">
      <dgm:prSet/>
      <dgm:spPr/>
      <dgm:t>
        <a:bodyPr/>
        <a:lstStyle/>
        <a:p>
          <a:endParaRPr lang="en-US"/>
        </a:p>
      </dgm:t>
    </dgm:pt>
    <dgm:pt modelId="{A8D4EDEA-F993-4171-AC71-92177F897ECC}" type="sibTrans" cxnId="{6D6337CF-A89B-45FD-A836-E3553D621CA8}">
      <dgm:prSet/>
      <dgm:spPr/>
      <dgm:t>
        <a:bodyPr/>
        <a:lstStyle/>
        <a:p>
          <a:endParaRPr lang="en-US"/>
        </a:p>
      </dgm:t>
    </dgm:pt>
    <dgm:pt modelId="{AC0AF178-E4C3-4906-BD9E-6E681E6DF463}">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Intellectual property issues</a:t>
          </a:r>
          <a:endParaRPr lang="en-US" dirty="0">
            <a:solidFill>
              <a:sysClr val="windowText" lastClr="000000">
                <a:hueOff val="0"/>
                <a:satOff val="0"/>
                <a:lumOff val="0"/>
                <a:alphaOff val="0"/>
              </a:sysClr>
            </a:solidFill>
            <a:latin typeface="Gill Sans MT"/>
            <a:ea typeface="+mn-ea"/>
            <a:cs typeface="+mn-cs"/>
          </a:endParaRPr>
        </a:p>
      </dgm:t>
    </dgm:pt>
    <dgm:pt modelId="{81485EF7-81AB-4341-A94F-AAAFFCD01534}" type="parTrans" cxnId="{C83DE70C-EB52-46CE-9A85-8E001DD03E61}">
      <dgm:prSet/>
      <dgm:spPr/>
      <dgm:t>
        <a:bodyPr/>
        <a:lstStyle/>
        <a:p>
          <a:endParaRPr lang="en-US"/>
        </a:p>
      </dgm:t>
    </dgm:pt>
    <dgm:pt modelId="{E10005CE-2BA2-4E04-B388-83C3FBD71E9F}" type="sibTrans" cxnId="{C83DE70C-EB52-46CE-9A85-8E001DD03E61}">
      <dgm:prSet/>
      <dgm:spPr/>
      <dgm:t>
        <a:bodyPr/>
        <a:lstStyle/>
        <a:p>
          <a:endParaRPr lang="en-US"/>
        </a:p>
      </dgm:t>
    </dgm:pt>
    <dgm:pt modelId="{19E83AB0-2F6E-49AC-84B1-8742FC9A8A01}">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Global communications</a:t>
          </a:r>
          <a:endParaRPr lang="en-US" dirty="0">
            <a:solidFill>
              <a:sysClr val="windowText" lastClr="000000">
                <a:hueOff val="0"/>
                <a:satOff val="0"/>
                <a:lumOff val="0"/>
                <a:alphaOff val="0"/>
              </a:sysClr>
            </a:solidFill>
            <a:latin typeface="Gill Sans MT"/>
            <a:ea typeface="+mn-ea"/>
            <a:cs typeface="+mn-cs"/>
          </a:endParaRPr>
        </a:p>
      </dgm:t>
    </dgm:pt>
    <dgm:pt modelId="{A173FAB8-16A4-488B-A8EB-99AADA68031A}" type="parTrans" cxnId="{982AA00F-B750-41EA-AC4C-07ECC1831CB2}">
      <dgm:prSet/>
      <dgm:spPr/>
      <dgm:t>
        <a:bodyPr/>
        <a:lstStyle/>
        <a:p>
          <a:endParaRPr lang="en-US"/>
        </a:p>
      </dgm:t>
    </dgm:pt>
    <dgm:pt modelId="{4C846926-E419-4AA3-B37E-43E7638BE62F}" type="sibTrans" cxnId="{982AA00F-B750-41EA-AC4C-07ECC1831CB2}">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D3C6DC53-6102-4E2B-B196-D2DED2294E72}" type="pres">
      <dgm:prSet presAssocID="{8A4B222E-9AFA-496D-B390-5FC60A714DEB}" presName="composite" presStyleCnt="0"/>
      <dgm:spPr/>
    </dgm:pt>
    <dgm:pt modelId="{BC5ECFB8-E3E0-4276-BB31-42D28B91CCD8}" type="pres">
      <dgm:prSet presAssocID="{8A4B222E-9AFA-496D-B390-5FC60A714DEB}" presName="parTx" presStyleLbl="alignNode1" presStyleIdx="1" presStyleCnt="2">
        <dgm:presLayoutVars>
          <dgm:chMax val="0"/>
          <dgm:chPref val="0"/>
          <dgm:bulletEnabled val="1"/>
        </dgm:presLayoutVars>
      </dgm:prSet>
      <dgm:spPr>
        <a:prstGeom prst="rect">
          <a:avLst/>
        </a:prstGeom>
      </dgm:spPr>
    </dgm:pt>
    <dgm:pt modelId="{2EEAFF60-E698-429F-884D-53CC787C9307}" type="pres">
      <dgm:prSet presAssocID="{8A4B222E-9AFA-496D-B390-5FC60A714DEB}" presName="desTx" presStyleLbl="alignAccFollowNode1" presStyleIdx="1" presStyleCnt="2">
        <dgm:presLayoutVars>
          <dgm:bulletEnabled val="1"/>
        </dgm:presLayoutVars>
      </dgm:prSet>
      <dgm:spPr>
        <a:prstGeom prst="rect">
          <a:avLst/>
        </a:prstGeom>
      </dgm:spPr>
    </dgm:pt>
  </dgm:ptLst>
  <dgm:cxnLst>
    <dgm:cxn modelId="{2D2CB802-3580-A846-924B-6B195439A59A}" type="presOf" srcId="{13B8CE4B-F9DE-486A-9F9D-C084CA2FB5A5}" destId="{D1677F42-F80E-4143-BCF1-8097C41F6B95}" srcOrd="0" destOrd="10" presId="urn:microsoft.com/office/officeart/2005/8/layout/hList1"/>
    <dgm:cxn modelId="{C83DE70C-EB52-46CE-9A85-8E001DD03E61}" srcId="{8A4B222E-9AFA-496D-B390-5FC60A714DEB}" destId="{AC0AF178-E4C3-4906-BD9E-6E681E6DF463}" srcOrd="11" destOrd="0" parTransId="{81485EF7-81AB-4341-A94F-AAAFFCD01534}" sibTransId="{E10005CE-2BA2-4E04-B388-83C3FBD71E9F}"/>
    <dgm:cxn modelId="{CB7C9A0D-CF57-48F4-A0FE-2B24590EDA42}" srcId="{2A1A32D5-EA9E-4615-B90D-2B3017B152B4}" destId="{3CD3C814-F009-4C44-AB77-D8A20D1E8B5F}" srcOrd="2" destOrd="0" parTransId="{14ECD210-C0A2-4AA4-BE10-242C3047C1BD}" sibTransId="{ED9E30D5-EC8E-43F8-9882-0DC72675EB5B}"/>
    <dgm:cxn modelId="{982AA00F-B750-41EA-AC4C-07ECC1831CB2}" srcId="{8A4B222E-9AFA-496D-B390-5FC60A714DEB}" destId="{19E83AB0-2F6E-49AC-84B1-8742FC9A8A01}" srcOrd="12" destOrd="0" parTransId="{A173FAB8-16A4-488B-A8EB-99AADA68031A}" sibTransId="{4C846926-E419-4AA3-B37E-43E7638BE62F}"/>
    <dgm:cxn modelId="{800DCB10-B2ED-4D89-8BBC-73E134944572}" srcId="{2A1A32D5-EA9E-4615-B90D-2B3017B152B4}" destId="{5D027C18-0361-4FB0-AFEF-7ADDC49C551D}" srcOrd="8" destOrd="0" parTransId="{6D7E34BD-3916-4D4E-8C43-F1D4A4462AC1}" sibTransId="{3F8CE59C-4806-4001-9BAD-2F556A0162D7}"/>
    <dgm:cxn modelId="{418A6916-C2A2-4BCA-89C2-C08A0B3CF276}" srcId="{8A4B222E-9AFA-496D-B390-5FC60A714DEB}" destId="{54F6DBEC-9F3F-4FD9-A4DA-40EC02FB2802}" srcOrd="1" destOrd="0" parTransId="{373D8159-E89B-4B26-9B56-DA1106B9A28F}" sibTransId="{C6B8A427-BC83-4CA6-8F99-1F2B515FEB2E}"/>
    <dgm:cxn modelId="{AEDFDC16-9A59-3B44-B67C-680EAE8ED431}" type="presOf" srcId="{3CD3C814-F009-4C44-AB77-D8A20D1E8B5F}" destId="{D1677F42-F80E-4143-BCF1-8097C41F6B95}" srcOrd="0" destOrd="2" presId="urn:microsoft.com/office/officeart/2005/8/layout/hList1"/>
    <dgm:cxn modelId="{6CA0E11B-8413-1346-97A6-4AE16B9011EE}" type="presOf" srcId="{54F6DBEC-9F3F-4FD9-A4DA-40EC02FB2802}" destId="{2EEAFF60-E698-429F-884D-53CC787C9307}" srcOrd="0" destOrd="1" presId="urn:microsoft.com/office/officeart/2005/8/layout/hList1"/>
    <dgm:cxn modelId="{5AAE171E-165B-4C97-AF2E-5896E795088B}" srcId="{2A1A32D5-EA9E-4615-B90D-2B3017B152B4}" destId="{4742AF0F-FB60-454F-973B-0BE28B8D3681}" srcOrd="1" destOrd="0" parTransId="{5DFE1B94-676C-4F13-B06B-0B2CBADA04B6}" sibTransId="{A89A206B-EB99-4A26-8DE5-939FFC5CFA96}"/>
    <dgm:cxn modelId="{F9F06322-B5C6-42AE-86A6-CA884F83E898}" srcId="{25FF4E28-1EDA-4F80-BC4D-1C65C0E85640}" destId="{2A1A32D5-EA9E-4615-B90D-2B3017B152B4}" srcOrd="0" destOrd="0" parTransId="{FB3C292D-4CDE-44A7-AD0E-90A33F704C75}" sibTransId="{60A7C7F7-69BF-48D6-820B-72C3F6F17167}"/>
    <dgm:cxn modelId="{97BFE222-A2C0-4883-A48A-7C64294A8800}" srcId="{8A4B222E-9AFA-496D-B390-5FC60A714DEB}" destId="{6742F618-3FA1-498C-BCD8-4C89709619AB}" srcOrd="6" destOrd="0" parTransId="{87B3B430-3482-4A8A-B2CC-9F1EB7EEE5E7}" sibTransId="{4CC3A946-C5C2-481F-BF01-D41415374AC1}"/>
    <dgm:cxn modelId="{7A3A2F26-2517-2E44-BF10-CF704841ACB2}" type="presOf" srcId="{3541A6D3-4D58-4757-94BD-FDD07D38E58D}" destId="{2EEAFF60-E698-429F-884D-53CC787C9307}" srcOrd="0" destOrd="9" presId="urn:microsoft.com/office/officeart/2005/8/layout/hList1"/>
    <dgm:cxn modelId="{E1FB4D26-981E-D94A-819F-2E9882193B91}" type="presOf" srcId="{6430A795-149C-4701-A13B-FE62CC26E911}" destId="{2EEAFF60-E698-429F-884D-53CC787C9307}" srcOrd="0" destOrd="0" presId="urn:microsoft.com/office/officeart/2005/8/layout/hList1"/>
    <dgm:cxn modelId="{3AC69127-C27F-0545-A65D-71AB2BF719F1}" type="presOf" srcId="{D33C98E6-522A-4923-BB6D-7D54C3EF04E2}" destId="{D1677F42-F80E-4143-BCF1-8097C41F6B95}" srcOrd="0" destOrd="5" presId="urn:microsoft.com/office/officeart/2005/8/layout/hList1"/>
    <dgm:cxn modelId="{2503452B-A489-0142-AE90-34E9BEE48F11}" type="presOf" srcId="{6742F618-3FA1-498C-BCD8-4C89709619AB}" destId="{2EEAFF60-E698-429F-884D-53CC787C9307}" srcOrd="0" destOrd="6" presId="urn:microsoft.com/office/officeart/2005/8/layout/hList1"/>
    <dgm:cxn modelId="{4FC5482E-0940-6343-B865-3FB199DC145A}" type="presOf" srcId="{58719CC7-9EA9-448B-BCFE-82DED92FA73D}" destId="{2EEAFF60-E698-429F-884D-53CC787C9307}" srcOrd="0" destOrd="8" presId="urn:microsoft.com/office/officeart/2005/8/layout/hList1"/>
    <dgm:cxn modelId="{FB5D8A2F-29F0-7F4D-93B2-C66E16C884C3}" type="presOf" srcId="{8245FB6B-DE99-4649-9EE8-6D1789F61206}" destId="{2EEAFF60-E698-429F-884D-53CC787C9307}" srcOrd="0" destOrd="7" presId="urn:microsoft.com/office/officeart/2005/8/layout/hList1"/>
    <dgm:cxn modelId="{EE9EC030-C9D3-6545-BCE4-0EBA0E71122C}" type="presOf" srcId="{AC0AF178-E4C3-4906-BD9E-6E681E6DF463}" destId="{2EEAFF60-E698-429F-884D-53CC787C9307}" srcOrd="0" destOrd="11" presId="urn:microsoft.com/office/officeart/2005/8/layout/hList1"/>
    <dgm:cxn modelId="{E2141133-7F81-4C83-818F-336B334EBD76}" srcId="{2A1A32D5-EA9E-4615-B90D-2B3017B152B4}" destId="{E2C838E6-081F-41B6-A701-B1B39AF21C6C}" srcOrd="4" destOrd="0" parTransId="{741CEDAB-2068-4CEE-BAF1-635240A4878E}" sibTransId="{F0E13B96-D1FF-4E2A-A9BC-D6295FE451B9}"/>
    <dgm:cxn modelId="{8B948035-7A6F-4A80-9BE2-65DC5773FA08}" srcId="{2A1A32D5-EA9E-4615-B90D-2B3017B152B4}" destId="{236F87C2-1E76-45FC-BB76-D187FCB0B204}" srcOrd="9" destOrd="0" parTransId="{DB14E767-E5D0-4FC9-A46B-81D6AE66D904}" sibTransId="{C9288DFE-1552-4C4A-8F94-CB6BC2167F34}"/>
    <dgm:cxn modelId="{E3CBC937-5DA0-4758-9A0A-A528C5AAED46}" srcId="{8A4B222E-9AFA-496D-B390-5FC60A714DEB}" destId="{58719CC7-9EA9-448B-BCFE-82DED92FA73D}" srcOrd="8" destOrd="0" parTransId="{EA459B30-248B-43B4-86A2-831D26096232}" sibTransId="{E4EB020A-0EA7-4E5C-965E-A92F0ECADF53}"/>
    <dgm:cxn modelId="{3293843A-DCB7-EC47-A78A-768B79B22DA0}" type="presOf" srcId="{20919EC3-9BB5-4EC4-AD76-38CDA921A3D0}" destId="{2EEAFF60-E698-429F-884D-53CC787C9307}" srcOrd="0" destOrd="2" presId="urn:microsoft.com/office/officeart/2005/8/layout/hList1"/>
    <dgm:cxn modelId="{D6829F3F-87C7-184C-B76F-FF60A05AAF29}" type="presOf" srcId="{9F645209-2BAC-43F3-9961-D72AD0C60182}" destId="{D1677F42-F80E-4143-BCF1-8097C41F6B95}" srcOrd="0" destOrd="0" presId="urn:microsoft.com/office/officeart/2005/8/layout/hList1"/>
    <dgm:cxn modelId="{4ACE105C-5611-45E4-83E5-9E0F282389B1}" srcId="{8A4B222E-9AFA-496D-B390-5FC60A714DEB}" destId="{7B7C62A4-8816-468A-9C77-526C2CEC19D9}" srcOrd="3" destOrd="0" parTransId="{A4A228BF-CB8E-44A3-BFB7-635D0092F13D}" sibTransId="{2C2480D4-79AD-4D9A-85CC-ED006BE2C68C}"/>
    <dgm:cxn modelId="{258BFB5D-6741-4995-98A4-813A85E4B006}" srcId="{2A1A32D5-EA9E-4615-B90D-2B3017B152B4}" destId="{D33C98E6-522A-4923-BB6D-7D54C3EF04E2}" srcOrd="5" destOrd="0" parTransId="{32DEB754-3A50-43A2-9CF5-8834705F76B0}" sibTransId="{8DB1BE03-1615-4143-A300-71F02110AD59}"/>
    <dgm:cxn modelId="{B531BD5E-073A-864E-A4C4-12CB5D8A52DB}" type="presOf" srcId="{93E0716E-8C5D-478F-9DF2-E72CA7CD9FDA}" destId="{D1677F42-F80E-4143-BCF1-8097C41F6B95}" srcOrd="0" destOrd="12" presId="urn:microsoft.com/office/officeart/2005/8/layout/hList1"/>
    <dgm:cxn modelId="{ED393647-D97D-BA44-99D3-A1907F852C89}" type="presOf" srcId="{25FF4E28-1EDA-4F80-BC4D-1C65C0E85640}" destId="{80A79F05-BF62-4D44-B242-5D79958F1359}" srcOrd="0" destOrd="0" presId="urn:microsoft.com/office/officeart/2005/8/layout/hList1"/>
    <dgm:cxn modelId="{98841149-7D18-ED4B-BBE3-6FA128DF19AD}" type="presOf" srcId="{72E74444-5D6A-42F9-9213-3AB5AA93BF72}" destId="{2EEAFF60-E698-429F-884D-53CC787C9307}" srcOrd="0" destOrd="4" presId="urn:microsoft.com/office/officeart/2005/8/layout/hList1"/>
    <dgm:cxn modelId="{03A8ED52-5D5E-4CC8-BEB9-BA732F78F874}" srcId="{25FF4E28-1EDA-4F80-BC4D-1C65C0E85640}" destId="{8A4B222E-9AFA-496D-B390-5FC60A714DEB}" srcOrd="1" destOrd="0" parTransId="{7B49D058-854D-4CB1-8910-42597C2804C9}" sibTransId="{7FEFC756-E89D-4FCF-976C-63ECE01C5421}"/>
    <dgm:cxn modelId="{50A42F73-7A93-4B9B-BE9B-8429CA40620C}" srcId="{2A1A32D5-EA9E-4615-B90D-2B3017B152B4}" destId="{05FF1C43-E111-41D9-869E-F7D32C2671BF}" srcOrd="6" destOrd="0" parTransId="{9154D9CC-64F6-4D08-B31C-897BA18DA46F}" sibTransId="{B53FCAAC-7FC7-48B8-813E-BBE7D312FF7A}"/>
    <dgm:cxn modelId="{8A86977E-D6D5-7E42-B0E2-848C403C0F63}" type="presOf" srcId="{3DE95F39-49EA-4585-A71F-4A1908FF47B7}" destId="{2EEAFF60-E698-429F-884D-53CC787C9307}" srcOrd="0" destOrd="5" presId="urn:microsoft.com/office/officeart/2005/8/layout/hList1"/>
    <dgm:cxn modelId="{01C63283-32A4-5342-99A4-5BC28DCB83A0}" type="presOf" srcId="{8A4B222E-9AFA-496D-B390-5FC60A714DEB}" destId="{BC5ECFB8-E3E0-4276-BB31-42D28B91CCD8}" srcOrd="0" destOrd="0" presId="urn:microsoft.com/office/officeart/2005/8/layout/hList1"/>
    <dgm:cxn modelId="{9E596384-4394-594C-A74A-2BE78AB628DF}" type="presOf" srcId="{7B7C62A4-8816-468A-9C77-526C2CEC19D9}" destId="{2EEAFF60-E698-429F-884D-53CC787C9307}" srcOrd="0" destOrd="3" presId="urn:microsoft.com/office/officeart/2005/8/layout/hList1"/>
    <dgm:cxn modelId="{1AF65F8F-E6E0-E544-8142-CBE5DB687852}" type="presOf" srcId="{4742AF0F-FB60-454F-973B-0BE28B8D3681}" destId="{D1677F42-F80E-4143-BCF1-8097C41F6B95}" srcOrd="0" destOrd="1" presId="urn:microsoft.com/office/officeart/2005/8/layout/hList1"/>
    <dgm:cxn modelId="{38D60093-018F-974F-9392-0C5D28C86D73}" type="presOf" srcId="{E2C838E6-081F-41B6-A701-B1B39AF21C6C}" destId="{D1677F42-F80E-4143-BCF1-8097C41F6B95}" srcOrd="0" destOrd="4" presId="urn:microsoft.com/office/officeart/2005/8/layout/hList1"/>
    <dgm:cxn modelId="{3054B197-6DD7-427A-9F23-8C37C91CE4D8}" srcId="{8A4B222E-9AFA-496D-B390-5FC60A714DEB}" destId="{6430A795-149C-4701-A13B-FE62CC26E911}" srcOrd="0" destOrd="0" parTransId="{0F875685-B956-449C-866E-5ECDAE04EE44}" sibTransId="{4992D346-CCEC-4B7E-A8EF-7B7AECD9F277}"/>
    <dgm:cxn modelId="{42BD3599-278D-5C4E-841C-E139811A1815}" type="presOf" srcId="{236F87C2-1E76-45FC-BB76-D187FCB0B204}" destId="{D1677F42-F80E-4143-BCF1-8097C41F6B95}" srcOrd="0" destOrd="9" presId="urn:microsoft.com/office/officeart/2005/8/layout/hList1"/>
    <dgm:cxn modelId="{89B8E19B-4EF5-9140-8967-069D7BDEDF17}" type="presOf" srcId="{1358E577-6746-42ED-AAEA-330F0AD6B91F}" destId="{2EEAFF60-E698-429F-884D-53CC787C9307}" srcOrd="0" destOrd="10" presId="urn:microsoft.com/office/officeart/2005/8/layout/hList1"/>
    <dgm:cxn modelId="{591AB1A1-DED9-EF4C-A87E-982E2215CA39}" type="presOf" srcId="{5D027C18-0361-4FB0-AFEF-7ADDC49C551D}" destId="{D1677F42-F80E-4143-BCF1-8097C41F6B95}" srcOrd="0" destOrd="8" presId="urn:microsoft.com/office/officeart/2005/8/layout/hList1"/>
    <dgm:cxn modelId="{F71ED9A6-F0C1-154D-B7CD-DD993A71C2BD}" type="presOf" srcId="{1F64B617-2D9A-4430-A389-B3B0B5245BE0}" destId="{D1677F42-F80E-4143-BCF1-8097C41F6B95}" srcOrd="0" destOrd="3" presId="urn:microsoft.com/office/officeart/2005/8/layout/hList1"/>
    <dgm:cxn modelId="{BEECCBAC-09AA-0A49-9815-59287996E2B6}" type="presOf" srcId="{05FF1C43-E111-41D9-869E-F7D32C2671BF}" destId="{D1677F42-F80E-4143-BCF1-8097C41F6B95}" srcOrd="0" destOrd="6" presId="urn:microsoft.com/office/officeart/2005/8/layout/hList1"/>
    <dgm:cxn modelId="{D8B35ABB-B038-4B32-A9F1-11D02C5A9DF9}" srcId="{8A4B222E-9AFA-496D-B390-5FC60A714DEB}" destId="{3DE95F39-49EA-4585-A71F-4A1908FF47B7}" srcOrd="5" destOrd="0" parTransId="{7E7B5A03-DEEB-4EC0-AD6A-5FBDE5CA7347}" sibTransId="{B5B78E0F-8EA3-4573-980D-B8371EBD721C}"/>
    <dgm:cxn modelId="{C20765C1-06F7-4F2C-A087-AFFCAE126954}" srcId="{2A1A32D5-EA9E-4615-B90D-2B3017B152B4}" destId="{3711E1B2-47F8-4C6D-94D5-316868EED2FD}" srcOrd="7" destOrd="0" parTransId="{C3407658-8C69-4252-AD95-B88C3543B15B}" sibTransId="{C0E0E185-9F25-4FC7-B8B7-4145993D1DA5}"/>
    <dgm:cxn modelId="{8D4ACEC8-6A11-4FD2-B218-B30B26D2C817}" srcId="{2A1A32D5-EA9E-4615-B90D-2B3017B152B4}" destId="{13B8CE4B-F9DE-486A-9F9D-C084CA2FB5A5}" srcOrd="10" destOrd="0" parTransId="{F33DAC7E-0813-4578-B17D-15593A79C367}" sibTransId="{50EBA26E-BD1E-4422-9FEC-116C86EBC1EA}"/>
    <dgm:cxn modelId="{7E2FC1CB-AA31-4E6C-9A20-D2A3A39D9683}" srcId="{2A1A32D5-EA9E-4615-B90D-2B3017B152B4}" destId="{93E0716E-8C5D-478F-9DF2-E72CA7CD9FDA}" srcOrd="12" destOrd="0" parTransId="{202849FD-B737-4407-BF8D-674CEAE20D98}" sibTransId="{CE4077AE-9ED8-4781-B703-4097DA724BFF}"/>
    <dgm:cxn modelId="{501786CD-E7BB-4EF3-943E-B3DA0B32EC31}" srcId="{8A4B222E-9AFA-496D-B390-5FC60A714DEB}" destId="{8245FB6B-DE99-4649-9EE8-6D1789F61206}" srcOrd="7" destOrd="0" parTransId="{B5CE4280-1B75-46C2-A80F-F097BF8EFB34}" sibTransId="{40536093-99B9-42B3-8E16-BB5AF5FE9723}"/>
    <dgm:cxn modelId="{C8D40ECE-976A-495F-B297-0549FFC6C2E8}" srcId="{2A1A32D5-EA9E-4615-B90D-2B3017B152B4}" destId="{D2A3EB9E-705D-4A9B-99AC-86E4C347B06D}" srcOrd="11" destOrd="0" parTransId="{AEB2CAC4-E099-475B-B488-468BBBFB1744}" sibTransId="{39598EDE-C204-420D-8877-7B6B88FD1A9B}"/>
    <dgm:cxn modelId="{6D6337CF-A89B-45FD-A836-E3553D621CA8}" srcId="{8A4B222E-9AFA-496D-B390-5FC60A714DEB}" destId="{1358E577-6746-42ED-AAEA-330F0AD6B91F}" srcOrd="10" destOrd="0" parTransId="{D2F23063-F098-4932-8F36-E17480336687}" sibTransId="{A8D4EDEA-F993-4171-AC71-92177F897ECC}"/>
    <dgm:cxn modelId="{D04B4CD7-2DE9-D742-A880-B6C25B4726FD}" type="presOf" srcId="{3711E1B2-47F8-4C6D-94D5-316868EED2FD}" destId="{D1677F42-F80E-4143-BCF1-8097C41F6B95}" srcOrd="0" destOrd="7" presId="urn:microsoft.com/office/officeart/2005/8/layout/hList1"/>
    <dgm:cxn modelId="{639D01DF-69CD-4303-8697-8EB4BD2E9C1C}" srcId="{8A4B222E-9AFA-496D-B390-5FC60A714DEB}" destId="{3541A6D3-4D58-4757-94BD-FDD07D38E58D}" srcOrd="9" destOrd="0" parTransId="{3A86D5C4-F81A-49AB-8CCC-D3CA72E3D486}" sibTransId="{A6E82E79-B9FF-4AFD-A41F-7A60BFBCD8A0}"/>
    <dgm:cxn modelId="{C8EA8BE6-7C24-463B-91E7-35D72B748854}" srcId="{2A1A32D5-EA9E-4615-B90D-2B3017B152B4}" destId="{1F64B617-2D9A-4430-A389-B3B0B5245BE0}" srcOrd="3" destOrd="0" parTransId="{FEEB038E-403E-486F-83E1-49D10C7DA9A4}" sibTransId="{6166EF1E-842A-46EE-8832-83FC1FE222C9}"/>
    <dgm:cxn modelId="{E14CC2F2-7A5B-46B5-9A93-1240E93DC48C}" srcId="{8A4B222E-9AFA-496D-B390-5FC60A714DEB}" destId="{72E74444-5D6A-42F9-9213-3AB5AA93BF72}" srcOrd="4" destOrd="0" parTransId="{85055535-2A45-4DC3-82B7-1DF3AF6D6C0F}" sibTransId="{6A232D7E-8BC9-40AE-ABC4-66AA9C50A602}"/>
    <dgm:cxn modelId="{8F9A06F6-BFB6-C04B-8529-8BDF51F539FF}" type="presOf" srcId="{2A1A32D5-EA9E-4615-B90D-2B3017B152B4}" destId="{B3895A0D-1C00-4C4B-9CFD-82AFC1F337AE}" srcOrd="0" destOrd="0" presId="urn:microsoft.com/office/officeart/2005/8/layout/hList1"/>
    <dgm:cxn modelId="{D377C0FA-D70C-4046-8302-316A3B43FC69}" srcId="{8A4B222E-9AFA-496D-B390-5FC60A714DEB}" destId="{20919EC3-9BB5-4EC4-AD76-38CDA921A3D0}" srcOrd="2" destOrd="0" parTransId="{D2102416-5A3A-4CF1-8DBA-BBF1133F2015}" sibTransId="{09866504-2052-4C2F-A2D3-6942BBC77FDF}"/>
    <dgm:cxn modelId="{E0DC4FFD-1A14-44CD-B1BE-D67C59239929}" srcId="{2A1A32D5-EA9E-4615-B90D-2B3017B152B4}" destId="{9F645209-2BAC-43F3-9961-D72AD0C60182}" srcOrd="0" destOrd="0" parTransId="{B2030E49-73A0-48FF-90F0-FD29FEC880E8}" sibTransId="{EBF35982-0A30-4C66-A8BB-F5390F2C1C43}"/>
    <dgm:cxn modelId="{EC3895FD-2C80-3D49-B203-9E087E29D940}" type="presOf" srcId="{D2A3EB9E-705D-4A9B-99AC-86E4C347B06D}" destId="{D1677F42-F80E-4143-BCF1-8097C41F6B95}" srcOrd="0" destOrd="11" presId="urn:microsoft.com/office/officeart/2005/8/layout/hList1"/>
    <dgm:cxn modelId="{EA56ABFE-165D-F94C-BCE2-A71984FF6D0C}" type="presOf" srcId="{19E83AB0-2F6E-49AC-84B1-8742FC9A8A01}" destId="{2EEAFF60-E698-429F-884D-53CC787C9307}" srcOrd="0" destOrd="12" presId="urn:microsoft.com/office/officeart/2005/8/layout/hList1"/>
    <dgm:cxn modelId="{2224963A-DF73-0341-A9F6-0641ECC4841B}" type="presParOf" srcId="{80A79F05-BF62-4D44-B242-5D79958F1359}" destId="{80B71BD1-3331-4150-9F39-25C5D49B8F5B}" srcOrd="0" destOrd="0" presId="urn:microsoft.com/office/officeart/2005/8/layout/hList1"/>
    <dgm:cxn modelId="{1A1E711F-82EB-6844-B387-27436A443F19}" type="presParOf" srcId="{80B71BD1-3331-4150-9F39-25C5D49B8F5B}" destId="{B3895A0D-1C00-4C4B-9CFD-82AFC1F337AE}" srcOrd="0" destOrd="0" presId="urn:microsoft.com/office/officeart/2005/8/layout/hList1"/>
    <dgm:cxn modelId="{F1C7A0C0-5883-404F-8381-D34E7973C332}" type="presParOf" srcId="{80B71BD1-3331-4150-9F39-25C5D49B8F5B}" destId="{D1677F42-F80E-4143-BCF1-8097C41F6B95}" srcOrd="1" destOrd="0" presId="urn:microsoft.com/office/officeart/2005/8/layout/hList1"/>
    <dgm:cxn modelId="{11D126CF-6BB4-A748-BACC-7FC8EE6C701D}" type="presParOf" srcId="{80A79F05-BF62-4D44-B242-5D79958F1359}" destId="{0A97CCA7-8414-401B-A258-2E246226F26D}" srcOrd="1" destOrd="0" presId="urn:microsoft.com/office/officeart/2005/8/layout/hList1"/>
    <dgm:cxn modelId="{1DB45206-7F04-CF45-997E-F24F9FAA3F7A}" type="presParOf" srcId="{80A79F05-BF62-4D44-B242-5D79958F1359}" destId="{D3C6DC53-6102-4E2B-B196-D2DED2294E72}" srcOrd="2" destOrd="0" presId="urn:microsoft.com/office/officeart/2005/8/layout/hList1"/>
    <dgm:cxn modelId="{49D8F887-9BB1-1F49-AF9D-E0D6135D67D3}" type="presParOf" srcId="{D3C6DC53-6102-4E2B-B196-D2DED2294E72}" destId="{BC5ECFB8-E3E0-4276-BB31-42D28B91CCD8}" srcOrd="0" destOrd="0" presId="urn:microsoft.com/office/officeart/2005/8/layout/hList1"/>
    <dgm:cxn modelId="{5D4C1693-49FF-564D-BCAC-73096D00237A}" type="presParOf" srcId="{D3C6DC53-6102-4E2B-B196-D2DED2294E72}" destId="{2EEAFF60-E698-429F-884D-53CC787C930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1F8BC6-687B-437B-9CCA-C69A4522FD8A}" type="doc">
      <dgm:prSet loTypeId="urn:microsoft.com/office/officeart/2005/8/layout/hierarchy3" loCatId="hierarchy" qsTypeId="urn:microsoft.com/office/officeart/2005/8/quickstyle/simple5" qsCatId="simple" csTypeId="urn:microsoft.com/office/officeart/2005/8/colors/colorful1#2" csCatId="colorful" phldr="1"/>
      <dgm:spPr/>
      <dgm:t>
        <a:bodyPr/>
        <a:lstStyle/>
        <a:p>
          <a:endParaRPr lang="en-US"/>
        </a:p>
      </dgm:t>
    </dgm:pt>
    <dgm:pt modelId="{F9A8E407-5CE0-4900-B382-75034D00A9E3}">
      <dgm:prSet phldrT="[Text]"/>
      <dgm:spPr>
        <a:xfrm>
          <a:off x="3526" y="123755"/>
          <a:ext cx="1202432" cy="601216"/>
        </a:xfrm>
        <a:gradFill rotWithShape="0">
          <a:gsLst>
            <a:gs pos="0">
              <a:srgbClr val="FEB80A">
                <a:hueOff val="0"/>
                <a:satOff val="0"/>
                <a:lumOff val="0"/>
                <a:alphaOff val="0"/>
                <a:tint val="92000"/>
                <a:satMod val="170000"/>
              </a:srgbClr>
            </a:gs>
            <a:gs pos="15000">
              <a:srgbClr val="FEB80A">
                <a:hueOff val="0"/>
                <a:satOff val="0"/>
                <a:lumOff val="0"/>
                <a:alphaOff val="0"/>
                <a:tint val="92000"/>
                <a:shade val="99000"/>
                <a:satMod val="170000"/>
              </a:srgbClr>
            </a:gs>
            <a:gs pos="62000">
              <a:srgbClr val="FEB80A">
                <a:hueOff val="0"/>
                <a:satOff val="0"/>
                <a:lumOff val="0"/>
                <a:alphaOff val="0"/>
                <a:tint val="96000"/>
                <a:shade val="80000"/>
                <a:satMod val="170000"/>
              </a:srgbClr>
            </a:gs>
            <a:gs pos="97000">
              <a:srgbClr val="FEB80A">
                <a:hueOff val="0"/>
                <a:satOff val="0"/>
                <a:lumOff val="0"/>
                <a:alphaOff val="0"/>
                <a:tint val="98000"/>
                <a:shade val="63000"/>
                <a:satMod val="170000"/>
              </a:srgbClr>
            </a:gs>
            <a:gs pos="100000">
              <a:srgbClr val="FEB80A">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FEB80A">
              <a:hueOff val="0"/>
              <a:satOff val="0"/>
              <a:lumOff val="0"/>
              <a:alphaOff val="0"/>
            </a:srgbClr>
          </a:contourClr>
        </a:sp3d>
      </dgm:spPr>
      <dgm:t>
        <a:bodyPr/>
        <a:lstStyle/>
        <a:p>
          <a:r>
            <a:rPr lang="en-US" dirty="0">
              <a:solidFill>
                <a:sysClr val="window" lastClr="FFFFFF"/>
              </a:solidFill>
              <a:latin typeface="Gill Sans MT"/>
              <a:ea typeface="+mn-ea"/>
              <a:cs typeface="+mn-cs"/>
            </a:rPr>
            <a:t>Phase 1: Research on capabilities of current systems </a:t>
          </a:r>
        </a:p>
      </dgm:t>
    </dgm:pt>
    <dgm:pt modelId="{C1E9D537-B610-4498-A8C7-D76B63D140C5}" type="parTrans" cxnId="{4351B163-1333-4147-B7B9-E17AA2396C06}">
      <dgm:prSet/>
      <dgm:spPr/>
      <dgm:t>
        <a:bodyPr/>
        <a:lstStyle/>
        <a:p>
          <a:endParaRPr lang="en-US"/>
        </a:p>
      </dgm:t>
    </dgm:pt>
    <dgm:pt modelId="{B31DA9D3-986C-4DA1-AAD0-A6A7F989FBE0}" type="sibTrans" cxnId="{4351B163-1333-4147-B7B9-E17AA2396C06}">
      <dgm:prSet/>
      <dgm:spPr/>
      <dgm:t>
        <a:bodyPr/>
        <a:lstStyle/>
        <a:p>
          <a:endParaRPr lang="en-US"/>
        </a:p>
      </dgm:t>
    </dgm:pt>
    <dgm:pt modelId="{687D0C17-A0C1-4EBF-A51F-13A426C9FCCC}">
      <dgm:prSet phldrT="[Text]"/>
      <dgm:spPr>
        <a:xfrm>
          <a:off x="1506567" y="123755"/>
          <a:ext cx="1202432" cy="601216"/>
        </a:xfrm>
        <a:gradFill rotWithShape="0">
          <a:gsLst>
            <a:gs pos="0">
              <a:srgbClr val="C32D2E">
                <a:hueOff val="0"/>
                <a:satOff val="0"/>
                <a:lumOff val="0"/>
                <a:alphaOff val="0"/>
                <a:tint val="92000"/>
                <a:satMod val="170000"/>
              </a:srgbClr>
            </a:gs>
            <a:gs pos="15000">
              <a:srgbClr val="C32D2E">
                <a:hueOff val="0"/>
                <a:satOff val="0"/>
                <a:lumOff val="0"/>
                <a:alphaOff val="0"/>
                <a:tint val="92000"/>
                <a:shade val="99000"/>
                <a:satMod val="170000"/>
              </a:srgbClr>
            </a:gs>
            <a:gs pos="62000">
              <a:srgbClr val="C32D2E">
                <a:hueOff val="0"/>
                <a:satOff val="0"/>
                <a:lumOff val="0"/>
                <a:alphaOff val="0"/>
                <a:tint val="96000"/>
                <a:shade val="80000"/>
                <a:satMod val="170000"/>
              </a:srgbClr>
            </a:gs>
            <a:gs pos="97000">
              <a:srgbClr val="C32D2E">
                <a:hueOff val="0"/>
                <a:satOff val="0"/>
                <a:lumOff val="0"/>
                <a:alphaOff val="0"/>
                <a:tint val="98000"/>
                <a:shade val="63000"/>
                <a:satMod val="170000"/>
              </a:srgbClr>
            </a:gs>
            <a:gs pos="100000">
              <a:srgbClr val="C32D2E">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C32D2E">
              <a:hueOff val="0"/>
              <a:satOff val="0"/>
              <a:lumOff val="0"/>
              <a:alphaOff val="0"/>
            </a:srgbClr>
          </a:contourClr>
        </a:sp3d>
      </dgm:spPr>
      <dgm:t>
        <a:bodyPr/>
        <a:lstStyle/>
        <a:p>
          <a:r>
            <a:rPr lang="en-US" dirty="0">
              <a:solidFill>
                <a:sysClr val="window" lastClr="FFFFFF"/>
              </a:solidFill>
              <a:latin typeface="Gill Sans MT"/>
              <a:ea typeface="+mn-ea"/>
              <a:cs typeface="+mn-cs"/>
            </a:rPr>
            <a:t>Phase 2: Prototype of Visual tool simulation </a:t>
          </a:r>
        </a:p>
      </dgm:t>
    </dgm:pt>
    <dgm:pt modelId="{56D2D41A-7A4F-49DA-B53C-D10255F3E64E}" type="parTrans" cxnId="{4AF7DC70-52C0-4CE2-A947-7BF58F77F92E}">
      <dgm:prSet/>
      <dgm:spPr/>
      <dgm:t>
        <a:bodyPr/>
        <a:lstStyle/>
        <a:p>
          <a:endParaRPr lang="en-US"/>
        </a:p>
      </dgm:t>
    </dgm:pt>
    <dgm:pt modelId="{98782FDE-E0EF-4581-B410-D889A407734D}" type="sibTrans" cxnId="{4AF7DC70-52C0-4CE2-A947-7BF58F77F92E}">
      <dgm:prSet/>
      <dgm:spPr/>
      <dgm:t>
        <a:bodyPr/>
        <a:lstStyle/>
        <a:p>
          <a:endParaRPr lang="en-US"/>
        </a:p>
      </dgm:t>
    </dgm:pt>
    <dgm:pt modelId="{AF29E868-EE59-4023-9B0E-2D2DAF14A93D}">
      <dgm:prSet phldrT="[Text]"/>
      <dgm:spPr>
        <a:xfrm>
          <a:off x="3009608" y="123755"/>
          <a:ext cx="1202432" cy="601216"/>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gm:spPr>
      <dgm:t>
        <a:bodyPr/>
        <a:lstStyle/>
        <a:p>
          <a:r>
            <a:rPr lang="en-US" dirty="0">
              <a:solidFill>
                <a:sysClr val="window" lastClr="FFFFFF"/>
              </a:solidFill>
              <a:latin typeface="Gill Sans MT"/>
              <a:ea typeface="+mn-ea"/>
              <a:cs typeface="+mn-cs"/>
            </a:rPr>
            <a:t>Phase 3: Prototype to connect visual tool to aircraft engine via satellite </a:t>
          </a:r>
        </a:p>
      </dgm:t>
    </dgm:pt>
    <dgm:pt modelId="{539A9147-8F57-4D66-B2AC-F38E332B0B44}" type="parTrans" cxnId="{1894AF90-FCDE-42AD-9D79-68897FF9FDF0}">
      <dgm:prSet/>
      <dgm:spPr/>
      <dgm:t>
        <a:bodyPr/>
        <a:lstStyle/>
        <a:p>
          <a:endParaRPr lang="en-US"/>
        </a:p>
      </dgm:t>
    </dgm:pt>
    <dgm:pt modelId="{3D35B43B-86C1-4E5D-9722-33C72F788859}" type="sibTrans" cxnId="{1894AF90-FCDE-42AD-9D79-68897FF9FDF0}">
      <dgm:prSet/>
      <dgm:spPr/>
      <dgm:t>
        <a:bodyPr/>
        <a:lstStyle/>
        <a:p>
          <a:endParaRPr lang="en-US"/>
        </a:p>
      </dgm:t>
    </dgm:pt>
    <dgm:pt modelId="{4A094829-6F2E-4D9A-BB30-73589270EEAA}">
      <dgm:prSet phldrT="[Text]"/>
      <dgm:spPr>
        <a:xfrm>
          <a:off x="4512649" y="123755"/>
          <a:ext cx="1202432" cy="601216"/>
        </a:xfr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gm:spPr>
      <dgm:t>
        <a:bodyPr/>
        <a:lstStyle/>
        <a:p>
          <a:r>
            <a:rPr lang="en-US" dirty="0">
              <a:solidFill>
                <a:sysClr val="window" lastClr="FFFFFF"/>
              </a:solidFill>
              <a:latin typeface="Gill Sans MT"/>
              <a:ea typeface="+mn-ea"/>
              <a:cs typeface="+mn-cs"/>
            </a:rPr>
            <a:t>Showcase prototype tool in Air Tattoo exhibition </a:t>
          </a:r>
        </a:p>
      </dgm:t>
    </dgm:pt>
    <dgm:pt modelId="{A655902D-CD8B-4FC1-827E-33A96E255554}" type="parTrans" cxnId="{BB43F242-3886-4585-8DEC-5984B8402AB1}">
      <dgm:prSet/>
      <dgm:spPr/>
      <dgm:t>
        <a:bodyPr/>
        <a:lstStyle/>
        <a:p>
          <a:endParaRPr lang="en-US"/>
        </a:p>
      </dgm:t>
    </dgm:pt>
    <dgm:pt modelId="{99CA4A4A-08AC-4F7B-A7FD-C25D8899C7CF}" type="sibTrans" cxnId="{BB43F242-3886-4585-8DEC-5984B8402AB1}">
      <dgm:prSet/>
      <dgm:spPr/>
      <dgm:t>
        <a:bodyPr/>
        <a:lstStyle/>
        <a:p>
          <a:endParaRPr lang="en-US"/>
        </a:p>
      </dgm:t>
    </dgm:pt>
    <dgm:pt modelId="{5842C194-E4E5-458C-B699-68E84D6A753F}">
      <dgm:prSet phldrT="[Text]"/>
      <dgm:spPr>
        <a:xfrm>
          <a:off x="6015690" y="123755"/>
          <a:ext cx="1202432" cy="601216"/>
        </a:xfrm>
        <a:gradFill rotWithShape="0">
          <a:gsLst>
            <a:gs pos="0">
              <a:srgbClr val="475A8D">
                <a:hueOff val="0"/>
                <a:satOff val="0"/>
                <a:lumOff val="0"/>
                <a:alphaOff val="0"/>
                <a:tint val="92000"/>
                <a:satMod val="170000"/>
              </a:srgbClr>
            </a:gs>
            <a:gs pos="15000">
              <a:srgbClr val="475A8D">
                <a:hueOff val="0"/>
                <a:satOff val="0"/>
                <a:lumOff val="0"/>
                <a:alphaOff val="0"/>
                <a:tint val="92000"/>
                <a:shade val="99000"/>
                <a:satMod val="170000"/>
              </a:srgbClr>
            </a:gs>
            <a:gs pos="62000">
              <a:srgbClr val="475A8D">
                <a:hueOff val="0"/>
                <a:satOff val="0"/>
                <a:lumOff val="0"/>
                <a:alphaOff val="0"/>
                <a:tint val="96000"/>
                <a:shade val="80000"/>
                <a:satMod val="170000"/>
              </a:srgbClr>
            </a:gs>
            <a:gs pos="97000">
              <a:srgbClr val="475A8D">
                <a:hueOff val="0"/>
                <a:satOff val="0"/>
                <a:lumOff val="0"/>
                <a:alphaOff val="0"/>
                <a:tint val="98000"/>
                <a:shade val="63000"/>
                <a:satMod val="170000"/>
              </a:srgbClr>
            </a:gs>
            <a:gs pos="100000">
              <a:srgbClr val="475A8D">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475A8D">
              <a:hueOff val="0"/>
              <a:satOff val="0"/>
              <a:lumOff val="0"/>
              <a:alphaOff val="0"/>
            </a:srgbClr>
          </a:contourClr>
        </a:sp3d>
      </dgm:spPr>
      <dgm:t>
        <a:bodyPr/>
        <a:lstStyle/>
        <a:p>
          <a:r>
            <a:rPr lang="en-US" dirty="0">
              <a:solidFill>
                <a:sysClr val="window" lastClr="FFFFFF"/>
              </a:solidFill>
              <a:latin typeface="Gill Sans MT"/>
              <a:ea typeface="+mn-ea"/>
              <a:cs typeface="+mn-cs"/>
            </a:rPr>
            <a:t>Integration of Visual Tool with current engine monitoring tools</a:t>
          </a:r>
        </a:p>
      </dgm:t>
    </dgm:pt>
    <dgm:pt modelId="{D2C0CEFB-7879-4890-AEF3-37D3F4441AA5}" type="parTrans" cxnId="{0F54591D-190F-4D15-8FC1-8F40F307CF19}">
      <dgm:prSet/>
      <dgm:spPr/>
      <dgm:t>
        <a:bodyPr/>
        <a:lstStyle/>
        <a:p>
          <a:endParaRPr lang="en-US"/>
        </a:p>
      </dgm:t>
    </dgm:pt>
    <dgm:pt modelId="{E6CF5BDB-4DE1-49FD-B6EA-FB968B5805B2}" type="sibTrans" cxnId="{0F54591D-190F-4D15-8FC1-8F40F307CF19}">
      <dgm:prSet/>
      <dgm:spPr/>
      <dgm:t>
        <a:bodyPr/>
        <a:lstStyle/>
        <a:p>
          <a:endParaRPr lang="en-US"/>
        </a:p>
      </dgm:t>
    </dgm:pt>
    <dgm:pt modelId="{DA8EDDAA-0BA2-432F-8388-5ECF767404E6}">
      <dgm:prSet phldrT="[Text]"/>
      <dgm:spPr>
        <a:xfrm>
          <a:off x="6256177" y="875275"/>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WP16:  Integrate prototype with engine monitoring tools</a:t>
          </a:r>
        </a:p>
      </dgm:t>
    </dgm:pt>
    <dgm:pt modelId="{BBEBA6B9-E3DC-4CA5-A44E-34C294FE37E7}" type="parTrans" cxnId="{447F3ACC-8EFC-4877-9BA0-6BC44616C172}">
      <dgm:prSet/>
      <dgm:spPr>
        <a:xfrm>
          <a:off x="6135934"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58AE2206-1CCA-4D78-AC85-94FBDECD6DA1}" type="sibTrans" cxnId="{447F3ACC-8EFC-4877-9BA0-6BC44616C172}">
      <dgm:prSet/>
      <dgm:spPr/>
      <dgm:t>
        <a:bodyPr/>
        <a:lstStyle/>
        <a:p>
          <a:endParaRPr lang="en-US"/>
        </a:p>
      </dgm:t>
    </dgm:pt>
    <dgm:pt modelId="{7787B6C2-0A2A-4E42-8197-049E399CF744}">
      <dgm:prSet phldrT="[Text]"/>
      <dgm:spPr>
        <a:xfrm>
          <a:off x="244012" y="875275"/>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 Market research </a:t>
          </a:r>
        </a:p>
      </dgm:t>
    </dgm:pt>
    <dgm:pt modelId="{48B4A6FC-90C7-4FFE-B880-D89B1ECA075E}" type="parTrans" cxnId="{EF2F065E-D0B7-45E6-807B-6550AF07FD82}">
      <dgm:prSet/>
      <dgm:spPr>
        <a:xfrm>
          <a:off x="123769"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CDA93DC6-3E42-48FA-AEBD-A5FE16EA1A7E}" type="sibTrans" cxnId="{EF2F065E-D0B7-45E6-807B-6550AF07FD82}">
      <dgm:prSet/>
      <dgm:spPr/>
      <dgm:t>
        <a:bodyPr/>
        <a:lstStyle/>
        <a:p>
          <a:endParaRPr lang="en-US"/>
        </a:p>
      </dgm:t>
    </dgm:pt>
    <dgm:pt modelId="{58B1285B-6AA2-497D-8CC8-1928BDC9B51C}">
      <dgm:prSet phldrT="[Text]"/>
      <dgm:spPr>
        <a:xfrm>
          <a:off x="244012" y="1626796"/>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WP2: Research on 3D graphics systems </a:t>
          </a:r>
        </a:p>
      </dgm:t>
    </dgm:pt>
    <dgm:pt modelId="{F69026B3-1FA4-4181-ADEF-6B16BCBC7A84}" type="parTrans" cxnId="{1423A151-8239-480F-8B37-FF2FA79A5C1E}">
      <dgm:prSet/>
      <dgm:spPr>
        <a:xfrm>
          <a:off x="123769"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7546032A-D4E1-4B25-8E47-FE8CB4FBCC04}" type="sibTrans" cxnId="{1423A151-8239-480F-8B37-FF2FA79A5C1E}">
      <dgm:prSet/>
      <dgm:spPr/>
      <dgm:t>
        <a:bodyPr/>
        <a:lstStyle/>
        <a:p>
          <a:endParaRPr lang="en-US"/>
        </a:p>
      </dgm:t>
    </dgm:pt>
    <dgm:pt modelId="{F2098EC4-F890-48CF-A039-A372670EB8E5}">
      <dgm:prSet phldrT="[Text]"/>
      <dgm:spPr>
        <a:xfrm>
          <a:off x="244012" y="2378316"/>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WP3: Research on communication systems </a:t>
          </a:r>
        </a:p>
      </dgm:t>
    </dgm:pt>
    <dgm:pt modelId="{DF3F65BD-8031-49F8-8731-F75D3F2F39D4}" type="parTrans" cxnId="{0DFA5EF2-ED71-48CD-98A9-275996EB92B4}">
      <dgm:prSet/>
      <dgm:spPr>
        <a:xfrm>
          <a:off x="123769"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90AC65F1-40CD-489D-B642-36096C526548}" type="sibTrans" cxnId="{0DFA5EF2-ED71-48CD-98A9-275996EB92B4}">
      <dgm:prSet/>
      <dgm:spPr/>
      <dgm:t>
        <a:bodyPr/>
        <a:lstStyle/>
        <a:p>
          <a:endParaRPr lang="en-US"/>
        </a:p>
      </dgm:t>
    </dgm:pt>
    <dgm:pt modelId="{33E01CE3-C5A8-41C8-AA9F-94D71DB199A2}">
      <dgm:prSet phldrT="[Text]"/>
      <dgm:spPr>
        <a:xfrm>
          <a:off x="244012" y="3129837"/>
          <a:ext cx="961946" cy="601216"/>
        </a:xfr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WP4: Research on GUI </a:t>
          </a:r>
        </a:p>
      </dgm:t>
    </dgm:pt>
    <dgm:pt modelId="{B7715A89-B886-45AE-B9E7-EF0BFC189C2C}" type="parTrans" cxnId="{1794F0EE-F199-4EF8-A8C4-0540F4918596}">
      <dgm:prSet/>
      <dgm:spPr>
        <a:xfrm>
          <a:off x="123769" y="724971"/>
          <a:ext cx="120243" cy="2705474"/>
        </a:xfrm>
        <a:noFill/>
        <a:ln w="25400" cap="flat" cmpd="sng" algn="ctr">
          <a:solidFill>
            <a:srgbClr val="FEB80A">
              <a:hueOff val="0"/>
              <a:satOff val="0"/>
              <a:lumOff val="0"/>
              <a:alphaOff val="0"/>
            </a:srgbClr>
          </a:solidFill>
          <a:prstDash val="solid"/>
        </a:ln>
        <a:effectLst/>
      </dgm:spPr>
      <dgm:t>
        <a:bodyPr/>
        <a:lstStyle/>
        <a:p>
          <a:endParaRPr lang="en-US"/>
        </a:p>
      </dgm:t>
    </dgm:pt>
    <dgm:pt modelId="{20C5D64D-E332-4C86-8D55-A57852EA802E}" type="sibTrans" cxnId="{1794F0EE-F199-4EF8-A8C4-0540F4918596}">
      <dgm:prSet/>
      <dgm:spPr/>
      <dgm:t>
        <a:bodyPr/>
        <a:lstStyle/>
        <a:p>
          <a:endParaRPr lang="en-US"/>
        </a:p>
      </dgm:t>
    </dgm:pt>
    <dgm:pt modelId="{2BC421CA-E2BB-4002-A308-92CA99D09305}">
      <dgm:prSet phldrT="[Text]"/>
      <dgm:spPr>
        <a:xfrm>
          <a:off x="244012" y="3881357"/>
          <a:ext cx="961946" cy="601216"/>
        </a:xfr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WP5: Trade-off analysis </a:t>
          </a:r>
        </a:p>
      </dgm:t>
    </dgm:pt>
    <dgm:pt modelId="{B1765D0A-1A49-4E22-80F4-7B78CB7A7520}" type="parTrans" cxnId="{194CCC90-0C2C-4B41-9917-4532FC700984}">
      <dgm:prSet/>
      <dgm:spPr>
        <a:xfrm>
          <a:off x="123769" y="724971"/>
          <a:ext cx="120243" cy="3456994"/>
        </a:xfrm>
        <a:noFill/>
        <a:ln w="25400" cap="flat" cmpd="sng" algn="ctr">
          <a:solidFill>
            <a:srgbClr val="FEB80A">
              <a:hueOff val="0"/>
              <a:satOff val="0"/>
              <a:lumOff val="0"/>
              <a:alphaOff val="0"/>
            </a:srgbClr>
          </a:solidFill>
          <a:prstDash val="solid"/>
        </a:ln>
        <a:effectLst/>
      </dgm:spPr>
      <dgm:t>
        <a:bodyPr/>
        <a:lstStyle/>
        <a:p>
          <a:endParaRPr lang="en-US"/>
        </a:p>
      </dgm:t>
    </dgm:pt>
    <dgm:pt modelId="{5F712ED3-B29C-4D4B-9A17-5B5176F0DD23}" type="sibTrans" cxnId="{194CCC90-0C2C-4B41-9917-4532FC700984}">
      <dgm:prSet/>
      <dgm:spPr/>
      <dgm:t>
        <a:bodyPr/>
        <a:lstStyle/>
        <a:p>
          <a:endParaRPr lang="en-US"/>
        </a:p>
      </dgm:t>
    </dgm:pt>
    <dgm:pt modelId="{8FA3BB75-1FC8-486F-A17C-601F589F79B4}">
      <dgm:prSet phldrT="[Text]"/>
      <dgm:spPr>
        <a:xfrm>
          <a:off x="244012" y="4632878"/>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WP6: Architectural Design</a:t>
          </a:r>
        </a:p>
      </dgm:t>
    </dgm:pt>
    <dgm:pt modelId="{79649598-5DDD-49EA-BC6C-D7199E57D778}" type="parTrans" cxnId="{8E03D9C9-5DC7-4206-8DF7-CD4B6B5B93D4}">
      <dgm:prSet/>
      <dgm:spPr>
        <a:xfrm>
          <a:off x="123769" y="724971"/>
          <a:ext cx="120243" cy="4208515"/>
        </a:xfrm>
        <a:noFill/>
        <a:ln w="25400" cap="flat" cmpd="sng" algn="ctr">
          <a:solidFill>
            <a:srgbClr val="FEB80A">
              <a:hueOff val="0"/>
              <a:satOff val="0"/>
              <a:lumOff val="0"/>
              <a:alphaOff val="0"/>
            </a:srgbClr>
          </a:solidFill>
          <a:prstDash val="solid"/>
        </a:ln>
        <a:effectLst/>
      </dgm:spPr>
      <dgm:t>
        <a:bodyPr/>
        <a:lstStyle/>
        <a:p>
          <a:endParaRPr lang="en-US"/>
        </a:p>
      </dgm:t>
    </dgm:pt>
    <dgm:pt modelId="{BFC53C62-3738-4A80-98C0-1D7BAD12F4EC}" type="sibTrans" cxnId="{8E03D9C9-5DC7-4206-8DF7-CD4B6B5B93D4}">
      <dgm:prSet/>
      <dgm:spPr/>
      <dgm:t>
        <a:bodyPr/>
        <a:lstStyle/>
        <a:p>
          <a:endParaRPr lang="en-US"/>
        </a:p>
      </dgm:t>
    </dgm:pt>
    <dgm:pt modelId="{66ACC2CA-36D8-4D63-AD4A-6839182FCB60}">
      <dgm:prSet phldrT="[Text]"/>
      <dgm:spPr>
        <a:xfrm>
          <a:off x="1747053" y="875275"/>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WP7: Visual tool prototype</a:t>
          </a:r>
        </a:p>
      </dgm:t>
    </dgm:pt>
    <dgm:pt modelId="{ED7C0A2E-CB90-4D07-A92C-73F3A5E2D336}" type="parTrans" cxnId="{24161B0A-00E7-495D-9B36-4F5BDF91D9DB}">
      <dgm:prSet/>
      <dgm:spPr>
        <a:xfrm>
          <a:off x="1626810"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1BA0A777-4554-4242-B31E-1443570E5D44}" type="sibTrans" cxnId="{24161B0A-00E7-495D-9B36-4F5BDF91D9DB}">
      <dgm:prSet/>
      <dgm:spPr/>
      <dgm:t>
        <a:bodyPr/>
        <a:lstStyle/>
        <a:p>
          <a:endParaRPr lang="en-US"/>
        </a:p>
      </dgm:t>
    </dgm:pt>
    <dgm:pt modelId="{565B63F1-452B-41AF-8B97-A2433C969CC3}">
      <dgm:prSet phldrT="[Text]"/>
      <dgm:spPr>
        <a:xfrm>
          <a:off x="1747053" y="1626796"/>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WP8: Test prototype tool</a:t>
          </a:r>
        </a:p>
      </dgm:t>
    </dgm:pt>
    <dgm:pt modelId="{C3063D4A-7DA2-4648-AE8F-89E741BB62C4}" type="parTrans" cxnId="{3BDA4594-702E-4D56-9F0B-7AF46BD7E005}">
      <dgm:prSet/>
      <dgm:spPr>
        <a:xfrm>
          <a:off x="1626810"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CBE45F08-7F0D-47D0-A571-C1FA87C0812E}" type="sibTrans" cxnId="{3BDA4594-702E-4D56-9F0B-7AF46BD7E005}">
      <dgm:prSet/>
      <dgm:spPr/>
      <dgm:t>
        <a:bodyPr/>
        <a:lstStyle/>
        <a:p>
          <a:endParaRPr lang="en-US"/>
        </a:p>
      </dgm:t>
    </dgm:pt>
    <dgm:pt modelId="{03CC28FC-902F-4DAE-8A0B-D0A38576178B}">
      <dgm:prSet phldrT="[Text]"/>
      <dgm:spPr>
        <a:xfrm>
          <a:off x="1747053" y="2378316"/>
          <a:ext cx="961946" cy="601216"/>
        </a:xfr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WP9: Simulate integration of prototype tool with the live system</a:t>
          </a:r>
        </a:p>
      </dgm:t>
    </dgm:pt>
    <dgm:pt modelId="{95656454-BE73-4F0F-8069-58905A2E7724}" type="parTrans" cxnId="{35BA3C6A-08F1-46AD-9931-1C516AABE705}">
      <dgm:prSet/>
      <dgm:spPr>
        <a:xfrm>
          <a:off x="1626810"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12903EA2-DE64-4F63-B01B-31BBB87927CB}" type="sibTrans" cxnId="{35BA3C6A-08F1-46AD-9931-1C516AABE705}">
      <dgm:prSet/>
      <dgm:spPr/>
      <dgm:t>
        <a:bodyPr/>
        <a:lstStyle/>
        <a:p>
          <a:endParaRPr lang="en-US"/>
        </a:p>
      </dgm:t>
    </dgm:pt>
    <dgm:pt modelId="{2313E9EF-D846-4845-BBA7-259811592501}">
      <dgm:prSet phldrT="[Text]"/>
      <dgm:spPr>
        <a:xfrm>
          <a:off x="3250095" y="875275"/>
          <a:ext cx="961946" cy="601216"/>
        </a:xfr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WP10: </a:t>
          </a:r>
          <a:r>
            <a:rPr lang="en-US" dirty="0" err="1">
              <a:solidFill>
                <a:sysClr val="windowText" lastClr="000000">
                  <a:hueOff val="0"/>
                  <a:satOff val="0"/>
                  <a:lumOff val="0"/>
                  <a:alphaOff val="0"/>
                </a:sysClr>
              </a:solidFill>
              <a:latin typeface="Gill Sans MT"/>
              <a:ea typeface="+mn-ea"/>
              <a:cs typeface="+mn-cs"/>
            </a:rPr>
            <a:t>Develope</a:t>
          </a:r>
          <a:r>
            <a:rPr lang="en-US" dirty="0">
              <a:solidFill>
                <a:sysClr val="windowText" lastClr="000000">
                  <a:hueOff val="0"/>
                  <a:satOff val="0"/>
                  <a:lumOff val="0"/>
                  <a:alphaOff val="0"/>
                </a:sysClr>
              </a:solidFill>
              <a:latin typeface="Gill Sans MT"/>
              <a:ea typeface="+mn-ea"/>
              <a:cs typeface="+mn-cs"/>
            </a:rPr>
            <a:t> communication module</a:t>
          </a:r>
        </a:p>
      </dgm:t>
    </dgm:pt>
    <dgm:pt modelId="{5A2F5E16-67B2-48EF-9D04-9A73308258F7}" type="parTrans" cxnId="{AA9A2F67-5201-4962-8D12-D8E925625BBA}">
      <dgm:prSet/>
      <dgm:spPr>
        <a:xfrm>
          <a:off x="3129851"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855B820B-B13A-44F4-9907-63C16B2B4649}" type="sibTrans" cxnId="{AA9A2F67-5201-4962-8D12-D8E925625BBA}">
      <dgm:prSet/>
      <dgm:spPr/>
      <dgm:t>
        <a:bodyPr/>
        <a:lstStyle/>
        <a:p>
          <a:endParaRPr lang="en-US"/>
        </a:p>
      </dgm:t>
    </dgm:pt>
    <dgm:pt modelId="{132EB94B-A833-4AA8-B5F9-0166443E13C1}">
      <dgm:prSet phldrT="[Text]"/>
      <dgm:spPr>
        <a:xfrm>
          <a:off x="3250095" y="1626796"/>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WP11: Test communication module prototype</a:t>
          </a:r>
        </a:p>
      </dgm:t>
    </dgm:pt>
    <dgm:pt modelId="{CD777BBB-ACD4-46E3-BF9A-7A0C96F59674}" type="parTrans" cxnId="{0AAF8071-C727-461F-9009-324A430F4817}">
      <dgm:prSet/>
      <dgm:spPr>
        <a:xfrm>
          <a:off x="3129851"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F30F0CB8-56B3-445E-A5D9-74B360FF4864}" type="sibTrans" cxnId="{0AAF8071-C727-461F-9009-324A430F4817}">
      <dgm:prSet/>
      <dgm:spPr/>
      <dgm:t>
        <a:bodyPr/>
        <a:lstStyle/>
        <a:p>
          <a:endParaRPr lang="en-US"/>
        </a:p>
      </dgm:t>
    </dgm:pt>
    <dgm:pt modelId="{63833207-0EC9-40EA-9686-F39E3CE17D40}">
      <dgm:prSet phldrT="[Text]"/>
      <dgm:spPr>
        <a:xfrm>
          <a:off x="3250095" y="2378316"/>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Wp12: Integrate communication tool with the </a:t>
          </a:r>
          <a:r>
            <a:rPr lang="en-US" dirty="0" err="1">
              <a:solidFill>
                <a:sysClr val="windowText" lastClr="000000">
                  <a:hueOff val="0"/>
                  <a:satOff val="0"/>
                  <a:lumOff val="0"/>
                  <a:alphaOff val="0"/>
                </a:sysClr>
              </a:solidFill>
              <a:latin typeface="Gill Sans MT"/>
              <a:ea typeface="+mn-ea"/>
              <a:cs typeface="+mn-cs"/>
            </a:rPr>
            <a:t>visualisation</a:t>
          </a:r>
          <a:r>
            <a:rPr lang="en-US" dirty="0">
              <a:solidFill>
                <a:sysClr val="windowText" lastClr="000000">
                  <a:hueOff val="0"/>
                  <a:satOff val="0"/>
                  <a:lumOff val="0"/>
                  <a:alphaOff val="0"/>
                </a:sysClr>
              </a:solidFill>
              <a:latin typeface="Gill Sans MT"/>
              <a:ea typeface="+mn-ea"/>
              <a:cs typeface="+mn-cs"/>
            </a:rPr>
            <a:t> tool</a:t>
          </a:r>
        </a:p>
      </dgm:t>
    </dgm:pt>
    <dgm:pt modelId="{007B1753-09BA-40FF-86B4-93C0703923AB}" type="parTrans" cxnId="{3BA71142-0E52-4F65-A077-5D0D97FB8FB7}">
      <dgm:prSet/>
      <dgm:spPr>
        <a:xfrm>
          <a:off x="3129851"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999E87B4-A4B1-40A4-B72D-436B7CA2D016}" type="sibTrans" cxnId="{3BA71142-0E52-4F65-A077-5D0D97FB8FB7}">
      <dgm:prSet/>
      <dgm:spPr/>
      <dgm:t>
        <a:bodyPr/>
        <a:lstStyle/>
        <a:p>
          <a:endParaRPr lang="en-US"/>
        </a:p>
      </dgm:t>
    </dgm:pt>
    <dgm:pt modelId="{93E2F6B2-6161-4FB2-A709-9E009FC2FA8F}">
      <dgm:prSet phldrT="[Text]"/>
      <dgm:spPr>
        <a:xfrm>
          <a:off x="4753136" y="875275"/>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WP13: Prepare prototype for exhibition</a:t>
          </a:r>
        </a:p>
      </dgm:t>
    </dgm:pt>
    <dgm:pt modelId="{A1B97C94-3348-4999-A23A-AC09891B5350}" type="parTrans" cxnId="{6B9B1329-C61A-4018-8D52-B32A24B935A7}">
      <dgm:prSet/>
      <dgm:spPr>
        <a:xfrm>
          <a:off x="4632892"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C6B63A66-C4ED-48CB-90A1-38986BB17CF5}" type="sibTrans" cxnId="{6B9B1329-C61A-4018-8D52-B32A24B935A7}">
      <dgm:prSet/>
      <dgm:spPr/>
      <dgm:t>
        <a:bodyPr/>
        <a:lstStyle/>
        <a:p>
          <a:endParaRPr lang="en-US"/>
        </a:p>
      </dgm:t>
    </dgm:pt>
    <dgm:pt modelId="{CD77787B-45C7-4637-908F-9017155CE40B}">
      <dgm:prSet phldrT="[Text]"/>
      <dgm:spPr>
        <a:xfrm>
          <a:off x="4753136" y="1626796"/>
          <a:ext cx="961946" cy="601216"/>
        </a:xfr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WP14: Trade-off analysis of exhibition customer feedback</a:t>
          </a:r>
        </a:p>
      </dgm:t>
    </dgm:pt>
    <dgm:pt modelId="{4FAA21AC-B36A-49DE-9268-EA0DBF37A3F6}" type="parTrans" cxnId="{3F23BB16-4843-43EB-9F47-031942A8A455}">
      <dgm:prSet/>
      <dgm:spPr>
        <a:xfrm>
          <a:off x="4632892"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D19E2104-0F98-4151-B65E-E5698F0CBEC9}" type="sibTrans" cxnId="{3F23BB16-4843-43EB-9F47-031942A8A455}">
      <dgm:prSet/>
      <dgm:spPr/>
      <dgm:t>
        <a:bodyPr/>
        <a:lstStyle/>
        <a:p>
          <a:endParaRPr lang="en-US"/>
        </a:p>
      </dgm:t>
    </dgm:pt>
    <dgm:pt modelId="{BDAFB310-A23E-46FA-95D7-61464F358490}">
      <dgm:prSet phldrT="[Text]"/>
      <dgm:spPr>
        <a:xfrm>
          <a:off x="4753136" y="2378316"/>
          <a:ext cx="961946" cy="601216"/>
        </a:xfr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WP15: Implement key customer feedback </a:t>
          </a:r>
        </a:p>
      </dgm:t>
    </dgm:pt>
    <dgm:pt modelId="{0DBB1643-BF22-424F-9367-C456FC75C2BE}" type="parTrans" cxnId="{9FB46AED-40C3-4F42-96F3-91AD8F1D9A19}">
      <dgm:prSet/>
      <dgm:spPr>
        <a:xfrm>
          <a:off x="4632892"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0783FB29-589C-4988-BA86-78038A85FFDD}" type="sibTrans" cxnId="{9FB46AED-40C3-4F42-96F3-91AD8F1D9A19}">
      <dgm:prSet/>
      <dgm:spPr/>
      <dgm:t>
        <a:bodyPr/>
        <a:lstStyle/>
        <a:p>
          <a:endParaRPr lang="en-US"/>
        </a:p>
      </dgm:t>
    </dgm:pt>
    <dgm:pt modelId="{499CF5FD-AEA8-4C0D-9598-375B915347E6}">
      <dgm:prSet phldrT="[Text]"/>
      <dgm:spPr>
        <a:xfrm>
          <a:off x="6256177" y="1626796"/>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WP17: Live test of final integrated system</a:t>
          </a:r>
        </a:p>
      </dgm:t>
    </dgm:pt>
    <dgm:pt modelId="{EA16372A-4E76-4154-A076-7660EFB7CDE3}" type="parTrans" cxnId="{0E6016D3-204A-4975-9020-EFDCA8EF4A12}">
      <dgm:prSet/>
      <dgm:spPr>
        <a:xfrm>
          <a:off x="6135934"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62F8CA86-9B8C-449B-9DA0-640E49F42EBA}" type="sibTrans" cxnId="{0E6016D3-204A-4975-9020-EFDCA8EF4A12}">
      <dgm:prSet/>
      <dgm:spPr/>
      <dgm:t>
        <a:bodyPr/>
        <a:lstStyle/>
        <a:p>
          <a:endParaRPr lang="en-US"/>
        </a:p>
      </dgm:t>
    </dgm:pt>
    <dgm:pt modelId="{E3DCCFA6-3E47-4569-8A20-8BF5BBADAD85}">
      <dgm:prSet phldrT="[Text]"/>
      <dgm:spPr>
        <a:xfrm>
          <a:off x="6256177" y="2378316"/>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WP18: Prepare and pack for customer delivery </a:t>
          </a:r>
        </a:p>
      </dgm:t>
    </dgm:pt>
    <dgm:pt modelId="{5E753E96-061A-4CD4-A267-EBF0E878E186}" type="parTrans" cxnId="{A6B85F06-B7EF-4ABD-AE8F-EE2FA3A58D6A}">
      <dgm:prSet/>
      <dgm:spPr>
        <a:xfrm>
          <a:off x="6135934"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C54CC0DB-38BD-4D1F-8E71-1D75A43B9565}" type="sibTrans" cxnId="{A6B85F06-B7EF-4ABD-AE8F-EE2FA3A58D6A}">
      <dgm:prSet/>
      <dgm:spPr/>
      <dgm:t>
        <a:bodyPr/>
        <a:lstStyle/>
        <a:p>
          <a:endParaRPr lang="en-US"/>
        </a:p>
      </dgm:t>
    </dgm:pt>
    <dgm:pt modelId="{896B6E19-71FA-463C-96E3-3D4EC3402529}" type="pres">
      <dgm:prSet presAssocID="{701F8BC6-687B-437B-9CCA-C69A4522FD8A}" presName="diagram" presStyleCnt="0">
        <dgm:presLayoutVars>
          <dgm:chPref val="1"/>
          <dgm:dir/>
          <dgm:animOne val="branch"/>
          <dgm:animLvl val="lvl"/>
          <dgm:resizeHandles/>
        </dgm:presLayoutVars>
      </dgm:prSet>
      <dgm:spPr/>
    </dgm:pt>
    <dgm:pt modelId="{68EF365D-8BE0-4848-A795-1B1FC15C669F}" type="pres">
      <dgm:prSet presAssocID="{F9A8E407-5CE0-4900-B382-75034D00A9E3}" presName="root" presStyleCnt="0"/>
      <dgm:spPr/>
    </dgm:pt>
    <dgm:pt modelId="{E1D6E776-30B9-4910-950B-E912FE7E6670}" type="pres">
      <dgm:prSet presAssocID="{F9A8E407-5CE0-4900-B382-75034D00A9E3}" presName="rootComposite" presStyleCnt="0"/>
      <dgm:spPr/>
    </dgm:pt>
    <dgm:pt modelId="{323EC724-251B-4983-8171-8AC50EC7C677}" type="pres">
      <dgm:prSet presAssocID="{F9A8E407-5CE0-4900-B382-75034D00A9E3}" presName="rootText" presStyleLbl="node1" presStyleIdx="0" presStyleCnt="5"/>
      <dgm:spPr>
        <a:prstGeom prst="roundRect">
          <a:avLst>
            <a:gd name="adj" fmla="val 10000"/>
          </a:avLst>
        </a:prstGeom>
      </dgm:spPr>
    </dgm:pt>
    <dgm:pt modelId="{78D64337-09E2-46BA-AA58-0674D6E9268D}" type="pres">
      <dgm:prSet presAssocID="{F9A8E407-5CE0-4900-B382-75034D00A9E3}" presName="rootConnector" presStyleLbl="node1" presStyleIdx="0" presStyleCnt="5"/>
      <dgm:spPr/>
    </dgm:pt>
    <dgm:pt modelId="{50E47AA1-3ED0-4AA7-91AE-24BFBB3A0D68}" type="pres">
      <dgm:prSet presAssocID="{F9A8E407-5CE0-4900-B382-75034D00A9E3}" presName="childShape" presStyleCnt="0"/>
      <dgm:spPr/>
    </dgm:pt>
    <dgm:pt modelId="{2FACE9A8-6356-4948-B00A-5C7A3C70C54C}" type="pres">
      <dgm:prSet presAssocID="{48B4A6FC-90C7-4FFE-B880-D89B1ECA075E}" presName="Name13" presStyleLbl="parChTrans1D2" presStyleIdx="0" presStyleCnt="18"/>
      <dgm:spPr>
        <a:custGeom>
          <a:avLst/>
          <a:gdLst/>
          <a:ahLst/>
          <a:cxnLst/>
          <a:rect l="0" t="0" r="0" b="0"/>
          <a:pathLst>
            <a:path>
              <a:moveTo>
                <a:pt x="0" y="0"/>
              </a:moveTo>
              <a:lnTo>
                <a:pt x="0" y="450912"/>
              </a:lnTo>
              <a:lnTo>
                <a:pt x="120243" y="450912"/>
              </a:lnTo>
            </a:path>
          </a:pathLst>
        </a:custGeom>
      </dgm:spPr>
    </dgm:pt>
    <dgm:pt modelId="{B58E6FD7-F1A3-4B15-B3D5-DA4B83C825E1}" type="pres">
      <dgm:prSet presAssocID="{7787B6C2-0A2A-4E42-8197-049E399CF744}" presName="childText" presStyleLbl="bgAcc1" presStyleIdx="0" presStyleCnt="18">
        <dgm:presLayoutVars>
          <dgm:bulletEnabled val="1"/>
        </dgm:presLayoutVars>
      </dgm:prSet>
      <dgm:spPr>
        <a:prstGeom prst="roundRect">
          <a:avLst>
            <a:gd name="adj" fmla="val 10000"/>
          </a:avLst>
        </a:prstGeom>
      </dgm:spPr>
    </dgm:pt>
    <dgm:pt modelId="{0CDB0F6C-E85C-4F6E-A084-8AE1974138C8}" type="pres">
      <dgm:prSet presAssocID="{F69026B3-1FA4-4181-ADEF-6B16BCBC7A84}" presName="Name13" presStyleLbl="parChTrans1D2" presStyleIdx="1" presStyleCnt="18"/>
      <dgm:spPr>
        <a:custGeom>
          <a:avLst/>
          <a:gdLst/>
          <a:ahLst/>
          <a:cxnLst/>
          <a:rect l="0" t="0" r="0" b="0"/>
          <a:pathLst>
            <a:path>
              <a:moveTo>
                <a:pt x="0" y="0"/>
              </a:moveTo>
              <a:lnTo>
                <a:pt x="0" y="1202432"/>
              </a:lnTo>
              <a:lnTo>
                <a:pt x="120243" y="1202432"/>
              </a:lnTo>
            </a:path>
          </a:pathLst>
        </a:custGeom>
      </dgm:spPr>
    </dgm:pt>
    <dgm:pt modelId="{ADAA4107-9496-4ADD-88E8-9FD471E8F118}" type="pres">
      <dgm:prSet presAssocID="{58B1285B-6AA2-497D-8CC8-1928BDC9B51C}" presName="childText" presStyleLbl="bgAcc1" presStyleIdx="1" presStyleCnt="18">
        <dgm:presLayoutVars>
          <dgm:bulletEnabled val="1"/>
        </dgm:presLayoutVars>
      </dgm:prSet>
      <dgm:spPr>
        <a:prstGeom prst="roundRect">
          <a:avLst>
            <a:gd name="adj" fmla="val 10000"/>
          </a:avLst>
        </a:prstGeom>
      </dgm:spPr>
    </dgm:pt>
    <dgm:pt modelId="{5D5F133D-AAAF-439C-AE2A-8FB310B39A77}" type="pres">
      <dgm:prSet presAssocID="{DF3F65BD-8031-49F8-8731-F75D3F2F39D4}" presName="Name13" presStyleLbl="parChTrans1D2" presStyleIdx="2" presStyleCnt="18"/>
      <dgm:spPr>
        <a:custGeom>
          <a:avLst/>
          <a:gdLst/>
          <a:ahLst/>
          <a:cxnLst/>
          <a:rect l="0" t="0" r="0" b="0"/>
          <a:pathLst>
            <a:path>
              <a:moveTo>
                <a:pt x="0" y="0"/>
              </a:moveTo>
              <a:lnTo>
                <a:pt x="0" y="1953953"/>
              </a:lnTo>
              <a:lnTo>
                <a:pt x="120243" y="1953953"/>
              </a:lnTo>
            </a:path>
          </a:pathLst>
        </a:custGeom>
      </dgm:spPr>
    </dgm:pt>
    <dgm:pt modelId="{BB203423-9561-4D21-B35F-53BF445B8126}" type="pres">
      <dgm:prSet presAssocID="{F2098EC4-F890-48CF-A039-A372670EB8E5}" presName="childText" presStyleLbl="bgAcc1" presStyleIdx="2" presStyleCnt="18">
        <dgm:presLayoutVars>
          <dgm:bulletEnabled val="1"/>
        </dgm:presLayoutVars>
      </dgm:prSet>
      <dgm:spPr>
        <a:prstGeom prst="roundRect">
          <a:avLst>
            <a:gd name="adj" fmla="val 10000"/>
          </a:avLst>
        </a:prstGeom>
      </dgm:spPr>
    </dgm:pt>
    <dgm:pt modelId="{BCFB0805-7C76-4A48-B2CD-29B0015CB4AA}" type="pres">
      <dgm:prSet presAssocID="{B7715A89-B886-45AE-B9E7-EF0BFC189C2C}" presName="Name13" presStyleLbl="parChTrans1D2" presStyleIdx="3" presStyleCnt="18"/>
      <dgm:spPr>
        <a:custGeom>
          <a:avLst/>
          <a:gdLst/>
          <a:ahLst/>
          <a:cxnLst/>
          <a:rect l="0" t="0" r="0" b="0"/>
          <a:pathLst>
            <a:path>
              <a:moveTo>
                <a:pt x="0" y="0"/>
              </a:moveTo>
              <a:lnTo>
                <a:pt x="0" y="2705474"/>
              </a:lnTo>
              <a:lnTo>
                <a:pt x="120243" y="2705474"/>
              </a:lnTo>
            </a:path>
          </a:pathLst>
        </a:custGeom>
      </dgm:spPr>
    </dgm:pt>
    <dgm:pt modelId="{3C32CD07-D5CD-4189-BFA1-7403B9BC9F49}" type="pres">
      <dgm:prSet presAssocID="{33E01CE3-C5A8-41C8-AA9F-94D71DB199A2}" presName="childText" presStyleLbl="bgAcc1" presStyleIdx="3" presStyleCnt="18">
        <dgm:presLayoutVars>
          <dgm:bulletEnabled val="1"/>
        </dgm:presLayoutVars>
      </dgm:prSet>
      <dgm:spPr>
        <a:prstGeom prst="roundRect">
          <a:avLst>
            <a:gd name="adj" fmla="val 10000"/>
          </a:avLst>
        </a:prstGeom>
      </dgm:spPr>
    </dgm:pt>
    <dgm:pt modelId="{77262F22-F609-4289-AE94-0D0871740D6B}" type="pres">
      <dgm:prSet presAssocID="{B1765D0A-1A49-4E22-80F4-7B78CB7A7520}" presName="Name13" presStyleLbl="parChTrans1D2" presStyleIdx="4" presStyleCnt="18"/>
      <dgm:spPr>
        <a:custGeom>
          <a:avLst/>
          <a:gdLst/>
          <a:ahLst/>
          <a:cxnLst/>
          <a:rect l="0" t="0" r="0" b="0"/>
          <a:pathLst>
            <a:path>
              <a:moveTo>
                <a:pt x="0" y="0"/>
              </a:moveTo>
              <a:lnTo>
                <a:pt x="0" y="3456994"/>
              </a:lnTo>
              <a:lnTo>
                <a:pt x="120243" y="3456994"/>
              </a:lnTo>
            </a:path>
          </a:pathLst>
        </a:custGeom>
      </dgm:spPr>
    </dgm:pt>
    <dgm:pt modelId="{2D32EBA6-CAA4-4CB8-992D-63C621A55EE1}" type="pres">
      <dgm:prSet presAssocID="{2BC421CA-E2BB-4002-A308-92CA99D09305}" presName="childText" presStyleLbl="bgAcc1" presStyleIdx="4" presStyleCnt="18">
        <dgm:presLayoutVars>
          <dgm:bulletEnabled val="1"/>
        </dgm:presLayoutVars>
      </dgm:prSet>
      <dgm:spPr>
        <a:prstGeom prst="roundRect">
          <a:avLst>
            <a:gd name="adj" fmla="val 10000"/>
          </a:avLst>
        </a:prstGeom>
      </dgm:spPr>
    </dgm:pt>
    <dgm:pt modelId="{87F046BF-56DF-4312-B793-57EF92BBED8E}" type="pres">
      <dgm:prSet presAssocID="{79649598-5DDD-49EA-BC6C-D7199E57D778}" presName="Name13" presStyleLbl="parChTrans1D2" presStyleIdx="5" presStyleCnt="18"/>
      <dgm:spPr>
        <a:custGeom>
          <a:avLst/>
          <a:gdLst/>
          <a:ahLst/>
          <a:cxnLst/>
          <a:rect l="0" t="0" r="0" b="0"/>
          <a:pathLst>
            <a:path>
              <a:moveTo>
                <a:pt x="0" y="0"/>
              </a:moveTo>
              <a:lnTo>
                <a:pt x="0" y="4208515"/>
              </a:lnTo>
              <a:lnTo>
                <a:pt x="120243" y="4208515"/>
              </a:lnTo>
            </a:path>
          </a:pathLst>
        </a:custGeom>
      </dgm:spPr>
    </dgm:pt>
    <dgm:pt modelId="{4FA2BC9D-C905-4E36-B9F5-C815F11B3A12}" type="pres">
      <dgm:prSet presAssocID="{8FA3BB75-1FC8-486F-A17C-601F589F79B4}" presName="childText" presStyleLbl="bgAcc1" presStyleIdx="5" presStyleCnt="18">
        <dgm:presLayoutVars>
          <dgm:bulletEnabled val="1"/>
        </dgm:presLayoutVars>
      </dgm:prSet>
      <dgm:spPr>
        <a:prstGeom prst="roundRect">
          <a:avLst>
            <a:gd name="adj" fmla="val 10000"/>
          </a:avLst>
        </a:prstGeom>
      </dgm:spPr>
    </dgm:pt>
    <dgm:pt modelId="{4D91EB42-CDC3-4387-9E96-407E328A72B0}" type="pres">
      <dgm:prSet presAssocID="{687D0C17-A0C1-4EBF-A51F-13A426C9FCCC}" presName="root" presStyleCnt="0"/>
      <dgm:spPr/>
    </dgm:pt>
    <dgm:pt modelId="{9E6B6C21-DEA9-46AA-998F-516A4B0EF394}" type="pres">
      <dgm:prSet presAssocID="{687D0C17-A0C1-4EBF-A51F-13A426C9FCCC}" presName="rootComposite" presStyleCnt="0"/>
      <dgm:spPr/>
    </dgm:pt>
    <dgm:pt modelId="{24CF8EC6-CA94-4A56-82D9-6570870EBB8B}" type="pres">
      <dgm:prSet presAssocID="{687D0C17-A0C1-4EBF-A51F-13A426C9FCCC}" presName="rootText" presStyleLbl="node1" presStyleIdx="1" presStyleCnt="5"/>
      <dgm:spPr>
        <a:prstGeom prst="roundRect">
          <a:avLst>
            <a:gd name="adj" fmla="val 10000"/>
          </a:avLst>
        </a:prstGeom>
      </dgm:spPr>
    </dgm:pt>
    <dgm:pt modelId="{CD187E1A-8973-46BC-BF1F-9985C6883443}" type="pres">
      <dgm:prSet presAssocID="{687D0C17-A0C1-4EBF-A51F-13A426C9FCCC}" presName="rootConnector" presStyleLbl="node1" presStyleIdx="1" presStyleCnt="5"/>
      <dgm:spPr/>
    </dgm:pt>
    <dgm:pt modelId="{9837FCBB-F601-4BD4-B1EB-F20849C7773B}" type="pres">
      <dgm:prSet presAssocID="{687D0C17-A0C1-4EBF-A51F-13A426C9FCCC}" presName="childShape" presStyleCnt="0"/>
      <dgm:spPr/>
    </dgm:pt>
    <dgm:pt modelId="{3107620A-BCD1-454C-B3CE-0BA4971BED04}" type="pres">
      <dgm:prSet presAssocID="{ED7C0A2E-CB90-4D07-A92C-73F3A5E2D336}" presName="Name13" presStyleLbl="parChTrans1D2" presStyleIdx="6" presStyleCnt="18"/>
      <dgm:spPr>
        <a:custGeom>
          <a:avLst/>
          <a:gdLst/>
          <a:ahLst/>
          <a:cxnLst/>
          <a:rect l="0" t="0" r="0" b="0"/>
          <a:pathLst>
            <a:path>
              <a:moveTo>
                <a:pt x="0" y="0"/>
              </a:moveTo>
              <a:lnTo>
                <a:pt x="0" y="450912"/>
              </a:lnTo>
              <a:lnTo>
                <a:pt x="120243" y="450912"/>
              </a:lnTo>
            </a:path>
          </a:pathLst>
        </a:custGeom>
      </dgm:spPr>
    </dgm:pt>
    <dgm:pt modelId="{C5203FF0-7D63-4428-8B25-17E2682BA5F8}" type="pres">
      <dgm:prSet presAssocID="{66ACC2CA-36D8-4D63-AD4A-6839182FCB60}" presName="childText" presStyleLbl="bgAcc1" presStyleIdx="6" presStyleCnt="18">
        <dgm:presLayoutVars>
          <dgm:bulletEnabled val="1"/>
        </dgm:presLayoutVars>
      </dgm:prSet>
      <dgm:spPr>
        <a:prstGeom prst="roundRect">
          <a:avLst>
            <a:gd name="adj" fmla="val 10000"/>
          </a:avLst>
        </a:prstGeom>
      </dgm:spPr>
    </dgm:pt>
    <dgm:pt modelId="{48B4A41C-995C-410E-92B8-56A21FBDBF0F}" type="pres">
      <dgm:prSet presAssocID="{C3063D4A-7DA2-4648-AE8F-89E741BB62C4}" presName="Name13" presStyleLbl="parChTrans1D2" presStyleIdx="7" presStyleCnt="18"/>
      <dgm:spPr>
        <a:custGeom>
          <a:avLst/>
          <a:gdLst/>
          <a:ahLst/>
          <a:cxnLst/>
          <a:rect l="0" t="0" r="0" b="0"/>
          <a:pathLst>
            <a:path>
              <a:moveTo>
                <a:pt x="0" y="0"/>
              </a:moveTo>
              <a:lnTo>
                <a:pt x="0" y="1202432"/>
              </a:lnTo>
              <a:lnTo>
                <a:pt x="120243" y="1202432"/>
              </a:lnTo>
            </a:path>
          </a:pathLst>
        </a:custGeom>
      </dgm:spPr>
    </dgm:pt>
    <dgm:pt modelId="{ADEDB0D6-1810-4439-B604-A20022C6AFEE}" type="pres">
      <dgm:prSet presAssocID="{565B63F1-452B-41AF-8B97-A2433C969CC3}" presName="childText" presStyleLbl="bgAcc1" presStyleIdx="7" presStyleCnt="18">
        <dgm:presLayoutVars>
          <dgm:bulletEnabled val="1"/>
        </dgm:presLayoutVars>
      </dgm:prSet>
      <dgm:spPr>
        <a:prstGeom prst="roundRect">
          <a:avLst>
            <a:gd name="adj" fmla="val 10000"/>
          </a:avLst>
        </a:prstGeom>
      </dgm:spPr>
    </dgm:pt>
    <dgm:pt modelId="{54D11755-EFA8-458F-B2D2-5F3394B66ED9}" type="pres">
      <dgm:prSet presAssocID="{95656454-BE73-4F0F-8069-58905A2E7724}" presName="Name13" presStyleLbl="parChTrans1D2" presStyleIdx="8" presStyleCnt="18"/>
      <dgm:spPr>
        <a:custGeom>
          <a:avLst/>
          <a:gdLst/>
          <a:ahLst/>
          <a:cxnLst/>
          <a:rect l="0" t="0" r="0" b="0"/>
          <a:pathLst>
            <a:path>
              <a:moveTo>
                <a:pt x="0" y="0"/>
              </a:moveTo>
              <a:lnTo>
                <a:pt x="0" y="1953953"/>
              </a:lnTo>
              <a:lnTo>
                <a:pt x="120243" y="1953953"/>
              </a:lnTo>
            </a:path>
          </a:pathLst>
        </a:custGeom>
      </dgm:spPr>
    </dgm:pt>
    <dgm:pt modelId="{C17F0FF3-9A61-453F-B86D-6005100407F0}" type="pres">
      <dgm:prSet presAssocID="{03CC28FC-902F-4DAE-8A0B-D0A38576178B}" presName="childText" presStyleLbl="bgAcc1" presStyleIdx="8" presStyleCnt="18">
        <dgm:presLayoutVars>
          <dgm:bulletEnabled val="1"/>
        </dgm:presLayoutVars>
      </dgm:prSet>
      <dgm:spPr>
        <a:prstGeom prst="roundRect">
          <a:avLst>
            <a:gd name="adj" fmla="val 10000"/>
          </a:avLst>
        </a:prstGeom>
      </dgm:spPr>
    </dgm:pt>
    <dgm:pt modelId="{01B32145-7F5B-4C36-BE7B-3007E1BF511A}" type="pres">
      <dgm:prSet presAssocID="{AF29E868-EE59-4023-9B0E-2D2DAF14A93D}" presName="root" presStyleCnt="0"/>
      <dgm:spPr/>
    </dgm:pt>
    <dgm:pt modelId="{0789912F-E73E-43BD-8B5D-1A7D8B0DA53A}" type="pres">
      <dgm:prSet presAssocID="{AF29E868-EE59-4023-9B0E-2D2DAF14A93D}" presName="rootComposite" presStyleCnt="0"/>
      <dgm:spPr/>
    </dgm:pt>
    <dgm:pt modelId="{83D0C234-E495-4475-BC9B-8A596F6C5B01}" type="pres">
      <dgm:prSet presAssocID="{AF29E868-EE59-4023-9B0E-2D2DAF14A93D}" presName="rootText" presStyleLbl="node1" presStyleIdx="2" presStyleCnt="5"/>
      <dgm:spPr>
        <a:prstGeom prst="roundRect">
          <a:avLst>
            <a:gd name="adj" fmla="val 10000"/>
          </a:avLst>
        </a:prstGeom>
      </dgm:spPr>
    </dgm:pt>
    <dgm:pt modelId="{C38363BE-898B-4EFD-8595-5BCA0DC180E5}" type="pres">
      <dgm:prSet presAssocID="{AF29E868-EE59-4023-9B0E-2D2DAF14A93D}" presName="rootConnector" presStyleLbl="node1" presStyleIdx="2" presStyleCnt="5"/>
      <dgm:spPr/>
    </dgm:pt>
    <dgm:pt modelId="{593C0B1D-4892-4704-B8C5-1327A0F8727E}" type="pres">
      <dgm:prSet presAssocID="{AF29E868-EE59-4023-9B0E-2D2DAF14A93D}" presName="childShape" presStyleCnt="0"/>
      <dgm:spPr/>
    </dgm:pt>
    <dgm:pt modelId="{397AB2B1-ECE6-432F-91DD-F24553925598}" type="pres">
      <dgm:prSet presAssocID="{5A2F5E16-67B2-48EF-9D04-9A73308258F7}" presName="Name13" presStyleLbl="parChTrans1D2" presStyleIdx="9" presStyleCnt="18"/>
      <dgm:spPr>
        <a:custGeom>
          <a:avLst/>
          <a:gdLst/>
          <a:ahLst/>
          <a:cxnLst/>
          <a:rect l="0" t="0" r="0" b="0"/>
          <a:pathLst>
            <a:path>
              <a:moveTo>
                <a:pt x="0" y="0"/>
              </a:moveTo>
              <a:lnTo>
                <a:pt x="0" y="450912"/>
              </a:lnTo>
              <a:lnTo>
                <a:pt x="120243" y="450912"/>
              </a:lnTo>
            </a:path>
          </a:pathLst>
        </a:custGeom>
      </dgm:spPr>
    </dgm:pt>
    <dgm:pt modelId="{B1C2397A-A122-4093-9216-B20EDD0712AB}" type="pres">
      <dgm:prSet presAssocID="{2313E9EF-D846-4845-BBA7-259811592501}" presName="childText" presStyleLbl="bgAcc1" presStyleIdx="9" presStyleCnt="18">
        <dgm:presLayoutVars>
          <dgm:bulletEnabled val="1"/>
        </dgm:presLayoutVars>
      </dgm:prSet>
      <dgm:spPr>
        <a:prstGeom prst="roundRect">
          <a:avLst>
            <a:gd name="adj" fmla="val 10000"/>
          </a:avLst>
        </a:prstGeom>
      </dgm:spPr>
    </dgm:pt>
    <dgm:pt modelId="{DC92C781-2C64-4F70-8CCB-3A37446715DB}" type="pres">
      <dgm:prSet presAssocID="{CD777BBB-ACD4-46E3-BF9A-7A0C96F59674}" presName="Name13" presStyleLbl="parChTrans1D2" presStyleIdx="10" presStyleCnt="18"/>
      <dgm:spPr>
        <a:custGeom>
          <a:avLst/>
          <a:gdLst/>
          <a:ahLst/>
          <a:cxnLst/>
          <a:rect l="0" t="0" r="0" b="0"/>
          <a:pathLst>
            <a:path>
              <a:moveTo>
                <a:pt x="0" y="0"/>
              </a:moveTo>
              <a:lnTo>
                <a:pt x="0" y="1202432"/>
              </a:lnTo>
              <a:lnTo>
                <a:pt x="120243" y="1202432"/>
              </a:lnTo>
            </a:path>
          </a:pathLst>
        </a:custGeom>
      </dgm:spPr>
    </dgm:pt>
    <dgm:pt modelId="{DA5E3526-315D-43D0-84A2-C73BC0F06580}" type="pres">
      <dgm:prSet presAssocID="{132EB94B-A833-4AA8-B5F9-0166443E13C1}" presName="childText" presStyleLbl="bgAcc1" presStyleIdx="10" presStyleCnt="18">
        <dgm:presLayoutVars>
          <dgm:bulletEnabled val="1"/>
        </dgm:presLayoutVars>
      </dgm:prSet>
      <dgm:spPr>
        <a:prstGeom prst="roundRect">
          <a:avLst>
            <a:gd name="adj" fmla="val 10000"/>
          </a:avLst>
        </a:prstGeom>
      </dgm:spPr>
    </dgm:pt>
    <dgm:pt modelId="{D5254BE8-6CFE-4601-80A4-0A398BAE82C0}" type="pres">
      <dgm:prSet presAssocID="{007B1753-09BA-40FF-86B4-93C0703923AB}" presName="Name13" presStyleLbl="parChTrans1D2" presStyleIdx="11" presStyleCnt="18"/>
      <dgm:spPr>
        <a:custGeom>
          <a:avLst/>
          <a:gdLst/>
          <a:ahLst/>
          <a:cxnLst/>
          <a:rect l="0" t="0" r="0" b="0"/>
          <a:pathLst>
            <a:path>
              <a:moveTo>
                <a:pt x="0" y="0"/>
              </a:moveTo>
              <a:lnTo>
                <a:pt x="0" y="1953953"/>
              </a:lnTo>
              <a:lnTo>
                <a:pt x="120243" y="1953953"/>
              </a:lnTo>
            </a:path>
          </a:pathLst>
        </a:custGeom>
      </dgm:spPr>
    </dgm:pt>
    <dgm:pt modelId="{1F73531C-2B43-4209-A3A8-9786E1EB646D}" type="pres">
      <dgm:prSet presAssocID="{63833207-0EC9-40EA-9686-F39E3CE17D40}" presName="childText" presStyleLbl="bgAcc1" presStyleIdx="11" presStyleCnt="18">
        <dgm:presLayoutVars>
          <dgm:bulletEnabled val="1"/>
        </dgm:presLayoutVars>
      </dgm:prSet>
      <dgm:spPr>
        <a:prstGeom prst="roundRect">
          <a:avLst>
            <a:gd name="adj" fmla="val 10000"/>
          </a:avLst>
        </a:prstGeom>
      </dgm:spPr>
    </dgm:pt>
    <dgm:pt modelId="{2EB1B1B1-68C9-44C3-A89E-7110868CE623}" type="pres">
      <dgm:prSet presAssocID="{4A094829-6F2E-4D9A-BB30-73589270EEAA}" presName="root" presStyleCnt="0"/>
      <dgm:spPr/>
    </dgm:pt>
    <dgm:pt modelId="{60918E25-D9CD-4CA5-B697-F7DC2EBA9B75}" type="pres">
      <dgm:prSet presAssocID="{4A094829-6F2E-4D9A-BB30-73589270EEAA}" presName="rootComposite" presStyleCnt="0"/>
      <dgm:spPr/>
    </dgm:pt>
    <dgm:pt modelId="{053EB03C-58DD-46AE-987A-D1CCC20F6CDF}" type="pres">
      <dgm:prSet presAssocID="{4A094829-6F2E-4D9A-BB30-73589270EEAA}" presName="rootText" presStyleLbl="node1" presStyleIdx="3" presStyleCnt="5"/>
      <dgm:spPr>
        <a:prstGeom prst="roundRect">
          <a:avLst>
            <a:gd name="adj" fmla="val 10000"/>
          </a:avLst>
        </a:prstGeom>
      </dgm:spPr>
    </dgm:pt>
    <dgm:pt modelId="{840486C7-F78A-4BA7-86B6-3A157E03BEBD}" type="pres">
      <dgm:prSet presAssocID="{4A094829-6F2E-4D9A-BB30-73589270EEAA}" presName="rootConnector" presStyleLbl="node1" presStyleIdx="3" presStyleCnt="5"/>
      <dgm:spPr/>
    </dgm:pt>
    <dgm:pt modelId="{21D10818-FA54-45E9-AA5F-301E27C8DC5A}" type="pres">
      <dgm:prSet presAssocID="{4A094829-6F2E-4D9A-BB30-73589270EEAA}" presName="childShape" presStyleCnt="0"/>
      <dgm:spPr/>
    </dgm:pt>
    <dgm:pt modelId="{41E3F0CA-0BF6-45D3-8456-3D0F554E1BF1}" type="pres">
      <dgm:prSet presAssocID="{A1B97C94-3348-4999-A23A-AC09891B5350}" presName="Name13" presStyleLbl="parChTrans1D2" presStyleIdx="12" presStyleCnt="18"/>
      <dgm:spPr>
        <a:custGeom>
          <a:avLst/>
          <a:gdLst/>
          <a:ahLst/>
          <a:cxnLst/>
          <a:rect l="0" t="0" r="0" b="0"/>
          <a:pathLst>
            <a:path>
              <a:moveTo>
                <a:pt x="0" y="0"/>
              </a:moveTo>
              <a:lnTo>
                <a:pt x="0" y="450912"/>
              </a:lnTo>
              <a:lnTo>
                <a:pt x="120243" y="450912"/>
              </a:lnTo>
            </a:path>
          </a:pathLst>
        </a:custGeom>
      </dgm:spPr>
    </dgm:pt>
    <dgm:pt modelId="{98855945-BDE6-4260-AAB9-E2AD0C0B4947}" type="pres">
      <dgm:prSet presAssocID="{93E2F6B2-6161-4FB2-A709-9E009FC2FA8F}" presName="childText" presStyleLbl="bgAcc1" presStyleIdx="12" presStyleCnt="18">
        <dgm:presLayoutVars>
          <dgm:bulletEnabled val="1"/>
        </dgm:presLayoutVars>
      </dgm:prSet>
      <dgm:spPr>
        <a:prstGeom prst="roundRect">
          <a:avLst>
            <a:gd name="adj" fmla="val 10000"/>
          </a:avLst>
        </a:prstGeom>
      </dgm:spPr>
    </dgm:pt>
    <dgm:pt modelId="{73B2DC12-A303-486A-B70A-D093F6DCE442}" type="pres">
      <dgm:prSet presAssocID="{4FAA21AC-B36A-49DE-9268-EA0DBF37A3F6}" presName="Name13" presStyleLbl="parChTrans1D2" presStyleIdx="13" presStyleCnt="18"/>
      <dgm:spPr>
        <a:custGeom>
          <a:avLst/>
          <a:gdLst/>
          <a:ahLst/>
          <a:cxnLst/>
          <a:rect l="0" t="0" r="0" b="0"/>
          <a:pathLst>
            <a:path>
              <a:moveTo>
                <a:pt x="0" y="0"/>
              </a:moveTo>
              <a:lnTo>
                <a:pt x="0" y="1202432"/>
              </a:lnTo>
              <a:lnTo>
                <a:pt x="120243" y="1202432"/>
              </a:lnTo>
            </a:path>
          </a:pathLst>
        </a:custGeom>
      </dgm:spPr>
    </dgm:pt>
    <dgm:pt modelId="{602023C0-EC19-4D25-BE59-3FD0BE2218DB}" type="pres">
      <dgm:prSet presAssocID="{CD77787B-45C7-4637-908F-9017155CE40B}" presName="childText" presStyleLbl="bgAcc1" presStyleIdx="13" presStyleCnt="18">
        <dgm:presLayoutVars>
          <dgm:bulletEnabled val="1"/>
        </dgm:presLayoutVars>
      </dgm:prSet>
      <dgm:spPr>
        <a:prstGeom prst="roundRect">
          <a:avLst>
            <a:gd name="adj" fmla="val 10000"/>
          </a:avLst>
        </a:prstGeom>
      </dgm:spPr>
    </dgm:pt>
    <dgm:pt modelId="{7A0E45B8-FB03-495A-A17A-CC586761A53A}" type="pres">
      <dgm:prSet presAssocID="{0DBB1643-BF22-424F-9367-C456FC75C2BE}" presName="Name13" presStyleLbl="parChTrans1D2" presStyleIdx="14" presStyleCnt="18"/>
      <dgm:spPr>
        <a:custGeom>
          <a:avLst/>
          <a:gdLst/>
          <a:ahLst/>
          <a:cxnLst/>
          <a:rect l="0" t="0" r="0" b="0"/>
          <a:pathLst>
            <a:path>
              <a:moveTo>
                <a:pt x="0" y="0"/>
              </a:moveTo>
              <a:lnTo>
                <a:pt x="0" y="1953953"/>
              </a:lnTo>
              <a:lnTo>
                <a:pt x="120243" y="1953953"/>
              </a:lnTo>
            </a:path>
          </a:pathLst>
        </a:custGeom>
      </dgm:spPr>
    </dgm:pt>
    <dgm:pt modelId="{85114FBB-22BC-4366-8971-C9BBF5D67FEB}" type="pres">
      <dgm:prSet presAssocID="{BDAFB310-A23E-46FA-95D7-61464F358490}" presName="childText" presStyleLbl="bgAcc1" presStyleIdx="14" presStyleCnt="18">
        <dgm:presLayoutVars>
          <dgm:bulletEnabled val="1"/>
        </dgm:presLayoutVars>
      </dgm:prSet>
      <dgm:spPr>
        <a:prstGeom prst="roundRect">
          <a:avLst>
            <a:gd name="adj" fmla="val 10000"/>
          </a:avLst>
        </a:prstGeom>
      </dgm:spPr>
    </dgm:pt>
    <dgm:pt modelId="{0069C193-7B92-46B0-9E68-34FEE62234BE}" type="pres">
      <dgm:prSet presAssocID="{5842C194-E4E5-458C-B699-68E84D6A753F}" presName="root" presStyleCnt="0"/>
      <dgm:spPr/>
    </dgm:pt>
    <dgm:pt modelId="{AC3B43C7-17E2-4DC5-8249-3401005BE7F1}" type="pres">
      <dgm:prSet presAssocID="{5842C194-E4E5-458C-B699-68E84D6A753F}" presName="rootComposite" presStyleCnt="0"/>
      <dgm:spPr/>
    </dgm:pt>
    <dgm:pt modelId="{EAA0E4EC-1E41-48FE-AE79-B5ACE8971263}" type="pres">
      <dgm:prSet presAssocID="{5842C194-E4E5-458C-B699-68E84D6A753F}" presName="rootText" presStyleLbl="node1" presStyleIdx="4" presStyleCnt="5"/>
      <dgm:spPr>
        <a:prstGeom prst="roundRect">
          <a:avLst>
            <a:gd name="adj" fmla="val 10000"/>
          </a:avLst>
        </a:prstGeom>
      </dgm:spPr>
    </dgm:pt>
    <dgm:pt modelId="{8836833F-F767-4FF0-BA7C-54AECAF76F9B}" type="pres">
      <dgm:prSet presAssocID="{5842C194-E4E5-458C-B699-68E84D6A753F}" presName="rootConnector" presStyleLbl="node1" presStyleIdx="4" presStyleCnt="5"/>
      <dgm:spPr/>
    </dgm:pt>
    <dgm:pt modelId="{1FCE9B1A-10E8-484B-955C-384E2A4035FC}" type="pres">
      <dgm:prSet presAssocID="{5842C194-E4E5-458C-B699-68E84D6A753F}" presName="childShape" presStyleCnt="0"/>
      <dgm:spPr/>
    </dgm:pt>
    <dgm:pt modelId="{E4BE02B0-F759-4A8F-B27B-F15FA17C2CB6}" type="pres">
      <dgm:prSet presAssocID="{BBEBA6B9-E3DC-4CA5-A44E-34C294FE37E7}" presName="Name13" presStyleLbl="parChTrans1D2" presStyleIdx="15" presStyleCnt="18"/>
      <dgm:spPr>
        <a:custGeom>
          <a:avLst/>
          <a:gdLst/>
          <a:ahLst/>
          <a:cxnLst/>
          <a:rect l="0" t="0" r="0" b="0"/>
          <a:pathLst>
            <a:path>
              <a:moveTo>
                <a:pt x="0" y="0"/>
              </a:moveTo>
              <a:lnTo>
                <a:pt x="0" y="450912"/>
              </a:lnTo>
              <a:lnTo>
                <a:pt x="120243" y="450912"/>
              </a:lnTo>
            </a:path>
          </a:pathLst>
        </a:custGeom>
      </dgm:spPr>
    </dgm:pt>
    <dgm:pt modelId="{ED4C63A0-D2E8-4594-B3E0-9A2856B079D0}" type="pres">
      <dgm:prSet presAssocID="{DA8EDDAA-0BA2-432F-8388-5ECF767404E6}" presName="childText" presStyleLbl="bgAcc1" presStyleIdx="15" presStyleCnt="18">
        <dgm:presLayoutVars>
          <dgm:bulletEnabled val="1"/>
        </dgm:presLayoutVars>
      </dgm:prSet>
      <dgm:spPr>
        <a:prstGeom prst="roundRect">
          <a:avLst>
            <a:gd name="adj" fmla="val 10000"/>
          </a:avLst>
        </a:prstGeom>
      </dgm:spPr>
    </dgm:pt>
    <dgm:pt modelId="{D44A974C-CAB8-4F70-ADC8-E57ED32DC189}" type="pres">
      <dgm:prSet presAssocID="{EA16372A-4E76-4154-A076-7660EFB7CDE3}" presName="Name13" presStyleLbl="parChTrans1D2" presStyleIdx="16" presStyleCnt="18"/>
      <dgm:spPr>
        <a:custGeom>
          <a:avLst/>
          <a:gdLst/>
          <a:ahLst/>
          <a:cxnLst/>
          <a:rect l="0" t="0" r="0" b="0"/>
          <a:pathLst>
            <a:path>
              <a:moveTo>
                <a:pt x="0" y="0"/>
              </a:moveTo>
              <a:lnTo>
                <a:pt x="0" y="1202432"/>
              </a:lnTo>
              <a:lnTo>
                <a:pt x="120243" y="1202432"/>
              </a:lnTo>
            </a:path>
          </a:pathLst>
        </a:custGeom>
      </dgm:spPr>
    </dgm:pt>
    <dgm:pt modelId="{C846B893-CDBD-42F4-ADEC-72AF30D5B668}" type="pres">
      <dgm:prSet presAssocID="{499CF5FD-AEA8-4C0D-9598-375B915347E6}" presName="childText" presStyleLbl="bgAcc1" presStyleIdx="16" presStyleCnt="18">
        <dgm:presLayoutVars>
          <dgm:bulletEnabled val="1"/>
        </dgm:presLayoutVars>
      </dgm:prSet>
      <dgm:spPr>
        <a:prstGeom prst="roundRect">
          <a:avLst>
            <a:gd name="adj" fmla="val 10000"/>
          </a:avLst>
        </a:prstGeom>
      </dgm:spPr>
    </dgm:pt>
    <dgm:pt modelId="{6A4DA639-B8C3-49E6-B75C-C77F832427A7}" type="pres">
      <dgm:prSet presAssocID="{5E753E96-061A-4CD4-A267-EBF0E878E186}" presName="Name13" presStyleLbl="parChTrans1D2" presStyleIdx="17" presStyleCnt="18"/>
      <dgm:spPr>
        <a:custGeom>
          <a:avLst/>
          <a:gdLst/>
          <a:ahLst/>
          <a:cxnLst/>
          <a:rect l="0" t="0" r="0" b="0"/>
          <a:pathLst>
            <a:path>
              <a:moveTo>
                <a:pt x="0" y="0"/>
              </a:moveTo>
              <a:lnTo>
                <a:pt x="0" y="1953953"/>
              </a:lnTo>
              <a:lnTo>
                <a:pt x="120243" y="1953953"/>
              </a:lnTo>
            </a:path>
          </a:pathLst>
        </a:custGeom>
      </dgm:spPr>
    </dgm:pt>
    <dgm:pt modelId="{BEBDC955-71AE-4804-9958-A603C6107465}" type="pres">
      <dgm:prSet presAssocID="{E3DCCFA6-3E47-4569-8A20-8BF5BBADAD85}" presName="childText" presStyleLbl="bgAcc1" presStyleIdx="17" presStyleCnt="18">
        <dgm:presLayoutVars>
          <dgm:bulletEnabled val="1"/>
        </dgm:presLayoutVars>
      </dgm:prSet>
      <dgm:spPr>
        <a:prstGeom prst="roundRect">
          <a:avLst>
            <a:gd name="adj" fmla="val 10000"/>
          </a:avLst>
        </a:prstGeom>
      </dgm:spPr>
    </dgm:pt>
  </dgm:ptLst>
  <dgm:cxnLst>
    <dgm:cxn modelId="{70099B04-B44D-4E46-A115-15A59A42AB5B}" type="presOf" srcId="{63833207-0EC9-40EA-9686-F39E3CE17D40}" destId="{1F73531C-2B43-4209-A3A8-9786E1EB646D}" srcOrd="0" destOrd="0" presId="urn:microsoft.com/office/officeart/2005/8/layout/hierarchy3"/>
    <dgm:cxn modelId="{F94C1706-CA6B-9042-85DC-8923D6BEF25F}" type="presOf" srcId="{B1765D0A-1A49-4E22-80F4-7B78CB7A7520}" destId="{77262F22-F609-4289-AE94-0D0871740D6B}" srcOrd="0" destOrd="0" presId="urn:microsoft.com/office/officeart/2005/8/layout/hierarchy3"/>
    <dgm:cxn modelId="{A6B85F06-B7EF-4ABD-AE8F-EE2FA3A58D6A}" srcId="{5842C194-E4E5-458C-B699-68E84D6A753F}" destId="{E3DCCFA6-3E47-4569-8A20-8BF5BBADAD85}" srcOrd="2" destOrd="0" parTransId="{5E753E96-061A-4CD4-A267-EBF0E878E186}" sibTransId="{C54CC0DB-38BD-4D1F-8E71-1D75A43B9565}"/>
    <dgm:cxn modelId="{0F841F08-1BC7-EB4C-91ED-DCB6A5368E1B}" type="presOf" srcId="{95656454-BE73-4F0F-8069-58905A2E7724}" destId="{54D11755-EFA8-458F-B2D2-5F3394B66ED9}" srcOrd="0" destOrd="0" presId="urn:microsoft.com/office/officeart/2005/8/layout/hierarchy3"/>
    <dgm:cxn modelId="{24161B0A-00E7-495D-9B36-4F5BDF91D9DB}" srcId="{687D0C17-A0C1-4EBF-A51F-13A426C9FCCC}" destId="{66ACC2CA-36D8-4D63-AD4A-6839182FCB60}" srcOrd="0" destOrd="0" parTransId="{ED7C0A2E-CB90-4D07-A92C-73F3A5E2D336}" sibTransId="{1BA0A777-4554-4242-B31E-1443570E5D44}"/>
    <dgm:cxn modelId="{4AE52D0D-E7C5-9649-94D4-1D9BF3E63936}" type="presOf" srcId="{7787B6C2-0A2A-4E42-8197-049E399CF744}" destId="{B58E6FD7-F1A3-4B15-B3D5-DA4B83C825E1}" srcOrd="0" destOrd="0" presId="urn:microsoft.com/office/officeart/2005/8/layout/hierarchy3"/>
    <dgm:cxn modelId="{816FDF13-5B10-A447-9ED3-230508EC7A62}" type="presOf" srcId="{DA8EDDAA-0BA2-432F-8388-5ECF767404E6}" destId="{ED4C63A0-D2E8-4594-B3E0-9A2856B079D0}" srcOrd="0" destOrd="0" presId="urn:microsoft.com/office/officeart/2005/8/layout/hierarchy3"/>
    <dgm:cxn modelId="{2B8AEC14-AD6A-F442-AA00-8339026FB0B4}" type="presOf" srcId="{B7715A89-B886-45AE-B9E7-EF0BFC189C2C}" destId="{BCFB0805-7C76-4A48-B2CD-29B0015CB4AA}" srcOrd="0" destOrd="0" presId="urn:microsoft.com/office/officeart/2005/8/layout/hierarchy3"/>
    <dgm:cxn modelId="{3F23BB16-4843-43EB-9F47-031942A8A455}" srcId="{4A094829-6F2E-4D9A-BB30-73589270EEAA}" destId="{CD77787B-45C7-4637-908F-9017155CE40B}" srcOrd="1" destOrd="0" parTransId="{4FAA21AC-B36A-49DE-9268-EA0DBF37A3F6}" sibTransId="{D19E2104-0F98-4151-B65E-E5698F0CBEC9}"/>
    <dgm:cxn modelId="{0F54591D-190F-4D15-8FC1-8F40F307CF19}" srcId="{701F8BC6-687B-437B-9CCA-C69A4522FD8A}" destId="{5842C194-E4E5-458C-B699-68E84D6A753F}" srcOrd="4" destOrd="0" parTransId="{D2C0CEFB-7879-4890-AEF3-37D3F4441AA5}" sibTransId="{E6CF5BDB-4DE1-49FD-B6EA-FB968B5805B2}"/>
    <dgm:cxn modelId="{A6D04E21-34BC-194A-BC92-DB0F2D974CF8}" type="presOf" srcId="{AF29E868-EE59-4023-9B0E-2D2DAF14A93D}" destId="{C38363BE-898B-4EFD-8595-5BCA0DC180E5}" srcOrd="1" destOrd="0" presId="urn:microsoft.com/office/officeart/2005/8/layout/hierarchy3"/>
    <dgm:cxn modelId="{39E45D25-5DD5-6043-B159-A30CFDCFF9C4}" type="presOf" srcId="{F69026B3-1FA4-4181-ADEF-6B16BCBC7A84}" destId="{0CDB0F6C-E85C-4F6E-A084-8AE1974138C8}" srcOrd="0" destOrd="0" presId="urn:microsoft.com/office/officeart/2005/8/layout/hierarchy3"/>
    <dgm:cxn modelId="{6B9B1329-C61A-4018-8D52-B32A24B935A7}" srcId="{4A094829-6F2E-4D9A-BB30-73589270EEAA}" destId="{93E2F6B2-6161-4FB2-A709-9E009FC2FA8F}" srcOrd="0" destOrd="0" parTransId="{A1B97C94-3348-4999-A23A-AC09891B5350}" sibTransId="{C6B63A66-C4ED-48CB-90A1-38986BB17CF5}"/>
    <dgm:cxn modelId="{8C79202C-DBF2-6A4C-A49E-0E61348F7F82}" type="presOf" srcId="{5A2F5E16-67B2-48EF-9D04-9A73308258F7}" destId="{397AB2B1-ECE6-432F-91DD-F24553925598}" srcOrd="0" destOrd="0" presId="urn:microsoft.com/office/officeart/2005/8/layout/hierarchy3"/>
    <dgm:cxn modelId="{79A28931-3DDF-5B4B-A7DD-B91023C4927E}" type="presOf" srcId="{0DBB1643-BF22-424F-9367-C456FC75C2BE}" destId="{7A0E45B8-FB03-495A-A17A-CC586761A53A}" srcOrd="0" destOrd="0" presId="urn:microsoft.com/office/officeart/2005/8/layout/hierarchy3"/>
    <dgm:cxn modelId="{4D1E5233-8595-5944-B3B9-536A226C10CE}" type="presOf" srcId="{4FAA21AC-B36A-49DE-9268-EA0DBF37A3F6}" destId="{73B2DC12-A303-486A-B70A-D093F6DCE442}" srcOrd="0" destOrd="0" presId="urn:microsoft.com/office/officeart/2005/8/layout/hierarchy3"/>
    <dgm:cxn modelId="{23A3AE34-92CA-C345-8A04-E37384651ECE}" type="presOf" srcId="{ED7C0A2E-CB90-4D07-A92C-73F3A5E2D336}" destId="{3107620A-BCD1-454C-B3CE-0BA4971BED04}" srcOrd="0" destOrd="0" presId="urn:microsoft.com/office/officeart/2005/8/layout/hierarchy3"/>
    <dgm:cxn modelId="{22A78C3B-A0E8-5646-AC5C-E700E985926A}" type="presOf" srcId="{58B1285B-6AA2-497D-8CC8-1928BDC9B51C}" destId="{ADAA4107-9496-4ADD-88E8-9FD471E8F118}" srcOrd="0" destOrd="0" presId="urn:microsoft.com/office/officeart/2005/8/layout/hierarchy3"/>
    <dgm:cxn modelId="{EF2F065E-D0B7-45E6-807B-6550AF07FD82}" srcId="{F9A8E407-5CE0-4900-B382-75034D00A9E3}" destId="{7787B6C2-0A2A-4E42-8197-049E399CF744}" srcOrd="0" destOrd="0" parTransId="{48B4A6FC-90C7-4FFE-B880-D89B1ECA075E}" sibTransId="{CDA93DC6-3E42-48FA-AEBD-A5FE16EA1A7E}"/>
    <dgm:cxn modelId="{3BA71142-0E52-4F65-A077-5D0D97FB8FB7}" srcId="{AF29E868-EE59-4023-9B0E-2D2DAF14A93D}" destId="{63833207-0EC9-40EA-9686-F39E3CE17D40}" srcOrd="2" destOrd="0" parTransId="{007B1753-09BA-40FF-86B4-93C0703923AB}" sibTransId="{999E87B4-A4B1-40A4-B72D-436B7CA2D016}"/>
    <dgm:cxn modelId="{BB43F242-3886-4585-8DEC-5984B8402AB1}" srcId="{701F8BC6-687B-437B-9CCA-C69A4522FD8A}" destId="{4A094829-6F2E-4D9A-BB30-73589270EEAA}" srcOrd="3" destOrd="0" parTransId="{A655902D-CD8B-4FC1-827E-33A96E255554}" sibTransId="{99CA4A4A-08AC-4F7B-A7FD-C25D8899C7CF}"/>
    <dgm:cxn modelId="{4351B163-1333-4147-B7B9-E17AA2396C06}" srcId="{701F8BC6-687B-437B-9CCA-C69A4522FD8A}" destId="{F9A8E407-5CE0-4900-B382-75034D00A9E3}" srcOrd="0" destOrd="0" parTransId="{C1E9D537-B610-4498-A8C7-D76B63D140C5}" sibTransId="{B31DA9D3-986C-4DA1-AAD0-A6A7F989FBE0}"/>
    <dgm:cxn modelId="{48F82B46-97EE-574A-AEE4-CBAD0ECDA825}" type="presOf" srcId="{03CC28FC-902F-4DAE-8A0B-D0A38576178B}" destId="{C17F0FF3-9A61-453F-B86D-6005100407F0}" srcOrd="0" destOrd="0" presId="urn:microsoft.com/office/officeart/2005/8/layout/hierarchy3"/>
    <dgm:cxn modelId="{D5251847-825C-FA47-A2A1-7A4F959B05C5}" type="presOf" srcId="{565B63F1-452B-41AF-8B97-A2433C969CC3}" destId="{ADEDB0D6-1810-4439-B604-A20022C6AFEE}" srcOrd="0" destOrd="0" presId="urn:microsoft.com/office/officeart/2005/8/layout/hierarchy3"/>
    <dgm:cxn modelId="{AA9A2F67-5201-4962-8D12-D8E925625BBA}" srcId="{AF29E868-EE59-4023-9B0E-2D2DAF14A93D}" destId="{2313E9EF-D846-4845-BBA7-259811592501}" srcOrd="0" destOrd="0" parTransId="{5A2F5E16-67B2-48EF-9D04-9A73308258F7}" sibTransId="{855B820B-B13A-44F4-9907-63C16B2B4649}"/>
    <dgm:cxn modelId="{C4137567-09E0-0A41-81C0-8F5827031AE1}" type="presOf" srcId="{33E01CE3-C5A8-41C8-AA9F-94D71DB199A2}" destId="{3C32CD07-D5CD-4189-BFA1-7403B9BC9F49}" srcOrd="0" destOrd="0" presId="urn:microsoft.com/office/officeart/2005/8/layout/hierarchy3"/>
    <dgm:cxn modelId="{97B5D369-AEDB-194D-B3ED-05D6B45A6E77}" type="presOf" srcId="{CD77787B-45C7-4637-908F-9017155CE40B}" destId="{602023C0-EC19-4D25-BE59-3FD0BE2218DB}" srcOrd="0" destOrd="0" presId="urn:microsoft.com/office/officeart/2005/8/layout/hierarchy3"/>
    <dgm:cxn modelId="{9CA2DB69-9634-0341-8976-F62E4C76F0A2}" type="presOf" srcId="{5842C194-E4E5-458C-B699-68E84D6A753F}" destId="{EAA0E4EC-1E41-48FE-AE79-B5ACE8971263}" srcOrd="0" destOrd="0" presId="urn:microsoft.com/office/officeart/2005/8/layout/hierarchy3"/>
    <dgm:cxn modelId="{23F6ED69-30E6-C94B-A919-5EFAAFC3DE48}" type="presOf" srcId="{66ACC2CA-36D8-4D63-AD4A-6839182FCB60}" destId="{C5203FF0-7D63-4428-8B25-17E2682BA5F8}" srcOrd="0" destOrd="0" presId="urn:microsoft.com/office/officeart/2005/8/layout/hierarchy3"/>
    <dgm:cxn modelId="{35BA3C6A-08F1-46AD-9931-1C516AABE705}" srcId="{687D0C17-A0C1-4EBF-A51F-13A426C9FCCC}" destId="{03CC28FC-902F-4DAE-8A0B-D0A38576178B}" srcOrd="2" destOrd="0" parTransId="{95656454-BE73-4F0F-8069-58905A2E7724}" sibTransId="{12903EA2-DE64-4F63-B01B-31BBB87927CB}"/>
    <dgm:cxn modelId="{220B444D-E90E-C643-8685-7F8E3385E19A}" type="presOf" srcId="{EA16372A-4E76-4154-A076-7660EFB7CDE3}" destId="{D44A974C-CAB8-4F70-ADC8-E57ED32DC189}" srcOrd="0" destOrd="0" presId="urn:microsoft.com/office/officeart/2005/8/layout/hierarchy3"/>
    <dgm:cxn modelId="{E94E0C50-71A8-9248-8563-A3139B739F75}" type="presOf" srcId="{687D0C17-A0C1-4EBF-A51F-13A426C9FCCC}" destId="{CD187E1A-8973-46BC-BF1F-9985C6883443}" srcOrd="1" destOrd="0" presId="urn:microsoft.com/office/officeart/2005/8/layout/hierarchy3"/>
    <dgm:cxn modelId="{4AF7DC70-52C0-4CE2-A947-7BF58F77F92E}" srcId="{701F8BC6-687B-437B-9CCA-C69A4522FD8A}" destId="{687D0C17-A0C1-4EBF-A51F-13A426C9FCCC}" srcOrd="1" destOrd="0" parTransId="{56D2D41A-7A4F-49DA-B53C-D10255F3E64E}" sibTransId="{98782FDE-E0EF-4581-B410-D889A407734D}"/>
    <dgm:cxn modelId="{0AAF8071-C727-461F-9009-324A430F4817}" srcId="{AF29E868-EE59-4023-9B0E-2D2DAF14A93D}" destId="{132EB94B-A833-4AA8-B5F9-0166443E13C1}" srcOrd="1" destOrd="0" parTransId="{CD777BBB-ACD4-46E3-BF9A-7A0C96F59674}" sibTransId="{F30F0CB8-56B3-445E-A5D9-74B360FF4864}"/>
    <dgm:cxn modelId="{1423A151-8239-480F-8B37-FF2FA79A5C1E}" srcId="{F9A8E407-5CE0-4900-B382-75034D00A9E3}" destId="{58B1285B-6AA2-497D-8CC8-1928BDC9B51C}" srcOrd="1" destOrd="0" parTransId="{F69026B3-1FA4-4181-ADEF-6B16BCBC7A84}" sibTransId="{7546032A-D4E1-4B25-8E47-FE8CB4FBCC04}"/>
    <dgm:cxn modelId="{05FC0072-E3EF-4E47-930A-3E28474471FD}" type="presOf" srcId="{DF3F65BD-8031-49F8-8731-F75D3F2F39D4}" destId="{5D5F133D-AAAF-439C-AE2A-8FB310B39A77}" srcOrd="0" destOrd="0" presId="urn:microsoft.com/office/officeart/2005/8/layout/hierarchy3"/>
    <dgm:cxn modelId="{28086D79-6388-4C41-9E13-7AF97C309C6C}" type="presOf" srcId="{2BC421CA-E2BB-4002-A308-92CA99D09305}" destId="{2D32EBA6-CAA4-4CB8-992D-63C621A55EE1}" srcOrd="0" destOrd="0" presId="urn:microsoft.com/office/officeart/2005/8/layout/hierarchy3"/>
    <dgm:cxn modelId="{8838E87A-B04F-144B-8188-9898CC9A2CA1}" type="presOf" srcId="{F9A8E407-5CE0-4900-B382-75034D00A9E3}" destId="{78D64337-09E2-46BA-AA58-0674D6E9268D}" srcOrd="1" destOrd="0" presId="urn:microsoft.com/office/officeart/2005/8/layout/hierarchy3"/>
    <dgm:cxn modelId="{708DCC8E-6DBB-F84A-9B76-F6CF5A383D29}" type="presOf" srcId="{C3063D4A-7DA2-4648-AE8F-89E741BB62C4}" destId="{48B4A41C-995C-410E-92B8-56A21FBDBF0F}" srcOrd="0" destOrd="0" presId="urn:microsoft.com/office/officeart/2005/8/layout/hierarchy3"/>
    <dgm:cxn modelId="{1894AF90-FCDE-42AD-9D79-68897FF9FDF0}" srcId="{701F8BC6-687B-437B-9CCA-C69A4522FD8A}" destId="{AF29E868-EE59-4023-9B0E-2D2DAF14A93D}" srcOrd="2" destOrd="0" parTransId="{539A9147-8F57-4D66-B2AC-F38E332B0B44}" sibTransId="{3D35B43B-86C1-4E5D-9722-33C72F788859}"/>
    <dgm:cxn modelId="{F073B290-A59D-7344-80C7-C92DFF8F36F8}" type="presOf" srcId="{AF29E868-EE59-4023-9B0E-2D2DAF14A93D}" destId="{83D0C234-E495-4475-BC9B-8A596F6C5B01}" srcOrd="0" destOrd="0" presId="urn:microsoft.com/office/officeart/2005/8/layout/hierarchy3"/>
    <dgm:cxn modelId="{194CCC90-0C2C-4B41-9917-4532FC700984}" srcId="{F9A8E407-5CE0-4900-B382-75034D00A9E3}" destId="{2BC421CA-E2BB-4002-A308-92CA99D09305}" srcOrd="4" destOrd="0" parTransId="{B1765D0A-1A49-4E22-80F4-7B78CB7A7520}" sibTransId="{5F712ED3-B29C-4D4B-9A17-5B5176F0DD23}"/>
    <dgm:cxn modelId="{963A3492-5633-FA45-8A5F-E3352972D374}" type="presOf" srcId="{F2098EC4-F890-48CF-A039-A372670EB8E5}" destId="{BB203423-9561-4D21-B35F-53BF445B8126}" srcOrd="0" destOrd="0" presId="urn:microsoft.com/office/officeart/2005/8/layout/hierarchy3"/>
    <dgm:cxn modelId="{F7C7BF93-DD71-F941-B18A-A2C382323AFD}" type="presOf" srcId="{4A094829-6F2E-4D9A-BB30-73589270EEAA}" destId="{053EB03C-58DD-46AE-987A-D1CCC20F6CDF}" srcOrd="0" destOrd="0" presId="urn:microsoft.com/office/officeart/2005/8/layout/hierarchy3"/>
    <dgm:cxn modelId="{3BDA4594-702E-4D56-9F0B-7AF46BD7E005}" srcId="{687D0C17-A0C1-4EBF-A51F-13A426C9FCCC}" destId="{565B63F1-452B-41AF-8B97-A2433C969CC3}" srcOrd="1" destOrd="0" parTransId="{C3063D4A-7DA2-4648-AE8F-89E741BB62C4}" sibTransId="{CBE45F08-7F0D-47D0-A571-C1FA87C0812E}"/>
    <dgm:cxn modelId="{02DF3996-9C89-004E-A82C-5554DEA0EDEC}" type="presOf" srcId="{701F8BC6-687B-437B-9CCA-C69A4522FD8A}" destId="{896B6E19-71FA-463C-96E3-3D4EC3402529}" srcOrd="0" destOrd="0" presId="urn:microsoft.com/office/officeart/2005/8/layout/hierarchy3"/>
    <dgm:cxn modelId="{7F0C9697-E5AA-314C-996F-841F87459419}" type="presOf" srcId="{687D0C17-A0C1-4EBF-A51F-13A426C9FCCC}" destId="{24CF8EC6-CA94-4A56-82D9-6570870EBB8B}" srcOrd="0" destOrd="0" presId="urn:microsoft.com/office/officeart/2005/8/layout/hierarchy3"/>
    <dgm:cxn modelId="{54E92D9D-1EC2-BA46-A6DC-CAF526A85FD1}" type="presOf" srcId="{8FA3BB75-1FC8-486F-A17C-601F589F79B4}" destId="{4FA2BC9D-C905-4E36-B9F5-C815F11B3A12}" srcOrd="0" destOrd="0" presId="urn:microsoft.com/office/officeart/2005/8/layout/hierarchy3"/>
    <dgm:cxn modelId="{AD360D9F-24BA-414B-AB58-3DA982BC1967}" type="presOf" srcId="{BBEBA6B9-E3DC-4CA5-A44E-34C294FE37E7}" destId="{E4BE02B0-F759-4A8F-B27B-F15FA17C2CB6}" srcOrd="0" destOrd="0" presId="urn:microsoft.com/office/officeart/2005/8/layout/hierarchy3"/>
    <dgm:cxn modelId="{05B4AEAD-062C-CC43-B517-16C8517572B9}" type="presOf" srcId="{499CF5FD-AEA8-4C0D-9598-375B915347E6}" destId="{C846B893-CDBD-42F4-ADEC-72AF30D5B668}" srcOrd="0" destOrd="0" presId="urn:microsoft.com/office/officeart/2005/8/layout/hierarchy3"/>
    <dgm:cxn modelId="{47E031B1-0AAB-104A-85DB-D770C813112E}" type="presOf" srcId="{4A094829-6F2E-4D9A-BB30-73589270EEAA}" destId="{840486C7-F78A-4BA7-86B6-3A157E03BEBD}" srcOrd="1" destOrd="0" presId="urn:microsoft.com/office/officeart/2005/8/layout/hierarchy3"/>
    <dgm:cxn modelId="{B9C557B1-F0C9-E245-AB07-4993052C3A4E}" type="presOf" srcId="{5842C194-E4E5-458C-B699-68E84D6A753F}" destId="{8836833F-F767-4FF0-BA7C-54AECAF76F9B}" srcOrd="1" destOrd="0" presId="urn:microsoft.com/office/officeart/2005/8/layout/hierarchy3"/>
    <dgm:cxn modelId="{3135F9B4-5D8F-3940-A98B-A5EB24CDCB4B}" type="presOf" srcId="{2313E9EF-D846-4845-BBA7-259811592501}" destId="{B1C2397A-A122-4093-9216-B20EDD0712AB}" srcOrd="0" destOrd="0" presId="urn:microsoft.com/office/officeart/2005/8/layout/hierarchy3"/>
    <dgm:cxn modelId="{590B1FC2-4E6B-3941-915A-CB7F07F923BD}" type="presOf" srcId="{5E753E96-061A-4CD4-A267-EBF0E878E186}" destId="{6A4DA639-B8C3-49E6-B75C-C77F832427A7}" srcOrd="0" destOrd="0" presId="urn:microsoft.com/office/officeart/2005/8/layout/hierarchy3"/>
    <dgm:cxn modelId="{F114CBC4-1195-C140-8019-A3EF492C3C38}" type="presOf" srcId="{79649598-5DDD-49EA-BC6C-D7199E57D778}" destId="{87F046BF-56DF-4312-B793-57EF92BBED8E}" srcOrd="0" destOrd="0" presId="urn:microsoft.com/office/officeart/2005/8/layout/hierarchy3"/>
    <dgm:cxn modelId="{8E03D9C9-5DC7-4206-8DF7-CD4B6B5B93D4}" srcId="{F9A8E407-5CE0-4900-B382-75034D00A9E3}" destId="{8FA3BB75-1FC8-486F-A17C-601F589F79B4}" srcOrd="5" destOrd="0" parTransId="{79649598-5DDD-49EA-BC6C-D7199E57D778}" sibTransId="{BFC53C62-3738-4A80-98C0-1D7BAD12F4EC}"/>
    <dgm:cxn modelId="{447F3ACC-8EFC-4877-9BA0-6BC44616C172}" srcId="{5842C194-E4E5-458C-B699-68E84D6A753F}" destId="{DA8EDDAA-0BA2-432F-8388-5ECF767404E6}" srcOrd="0" destOrd="0" parTransId="{BBEBA6B9-E3DC-4CA5-A44E-34C294FE37E7}" sibTransId="{58AE2206-1CCA-4D78-AC85-94FBDECD6DA1}"/>
    <dgm:cxn modelId="{0E6016D3-204A-4975-9020-EFDCA8EF4A12}" srcId="{5842C194-E4E5-458C-B699-68E84D6A753F}" destId="{499CF5FD-AEA8-4C0D-9598-375B915347E6}" srcOrd="1" destOrd="0" parTransId="{EA16372A-4E76-4154-A076-7660EFB7CDE3}" sibTransId="{62F8CA86-9B8C-449B-9DA0-640E49F42EBA}"/>
    <dgm:cxn modelId="{FFE5A3D6-5F2F-F441-BE7F-95384CB2C642}" type="presOf" srcId="{132EB94B-A833-4AA8-B5F9-0166443E13C1}" destId="{DA5E3526-315D-43D0-84A2-C73BC0F06580}" srcOrd="0" destOrd="0" presId="urn:microsoft.com/office/officeart/2005/8/layout/hierarchy3"/>
    <dgm:cxn modelId="{58F2C9D8-DBFA-A740-95EE-21E6CC5A104E}" type="presOf" srcId="{E3DCCFA6-3E47-4569-8A20-8BF5BBADAD85}" destId="{BEBDC955-71AE-4804-9958-A603C6107465}" srcOrd="0" destOrd="0" presId="urn:microsoft.com/office/officeart/2005/8/layout/hierarchy3"/>
    <dgm:cxn modelId="{238546DE-8349-9945-8EEF-7615DA0532AD}" type="presOf" srcId="{CD777BBB-ACD4-46E3-BF9A-7A0C96F59674}" destId="{DC92C781-2C64-4F70-8CCB-3A37446715DB}" srcOrd="0" destOrd="0" presId="urn:microsoft.com/office/officeart/2005/8/layout/hierarchy3"/>
    <dgm:cxn modelId="{F919D4E2-D279-224D-B10F-9132E100FA7E}" type="presOf" srcId="{93E2F6B2-6161-4FB2-A709-9E009FC2FA8F}" destId="{98855945-BDE6-4260-AAB9-E2AD0C0B4947}" srcOrd="0" destOrd="0" presId="urn:microsoft.com/office/officeart/2005/8/layout/hierarchy3"/>
    <dgm:cxn modelId="{9FB46AED-40C3-4F42-96F3-91AD8F1D9A19}" srcId="{4A094829-6F2E-4D9A-BB30-73589270EEAA}" destId="{BDAFB310-A23E-46FA-95D7-61464F358490}" srcOrd="2" destOrd="0" parTransId="{0DBB1643-BF22-424F-9367-C456FC75C2BE}" sibTransId="{0783FB29-589C-4988-BA86-78038A85FFDD}"/>
    <dgm:cxn modelId="{CE6E9FED-5B59-9E44-99AF-3BE4802B4C07}" type="presOf" srcId="{F9A8E407-5CE0-4900-B382-75034D00A9E3}" destId="{323EC724-251B-4983-8171-8AC50EC7C677}" srcOrd="0" destOrd="0" presId="urn:microsoft.com/office/officeart/2005/8/layout/hierarchy3"/>
    <dgm:cxn modelId="{8668B0EE-980F-8246-97B9-5890154D2738}" type="presOf" srcId="{48B4A6FC-90C7-4FFE-B880-D89B1ECA075E}" destId="{2FACE9A8-6356-4948-B00A-5C7A3C70C54C}" srcOrd="0" destOrd="0" presId="urn:microsoft.com/office/officeart/2005/8/layout/hierarchy3"/>
    <dgm:cxn modelId="{1794F0EE-F199-4EF8-A8C4-0540F4918596}" srcId="{F9A8E407-5CE0-4900-B382-75034D00A9E3}" destId="{33E01CE3-C5A8-41C8-AA9F-94D71DB199A2}" srcOrd="3" destOrd="0" parTransId="{B7715A89-B886-45AE-B9E7-EF0BFC189C2C}" sibTransId="{20C5D64D-E332-4C86-8D55-A57852EA802E}"/>
    <dgm:cxn modelId="{1AF481F1-DEF4-9242-A154-DCBD0B5C42BA}" type="presOf" srcId="{007B1753-09BA-40FF-86B4-93C0703923AB}" destId="{D5254BE8-6CFE-4601-80A4-0A398BAE82C0}" srcOrd="0" destOrd="0" presId="urn:microsoft.com/office/officeart/2005/8/layout/hierarchy3"/>
    <dgm:cxn modelId="{0DFA5EF2-ED71-48CD-98A9-275996EB92B4}" srcId="{F9A8E407-5CE0-4900-B382-75034D00A9E3}" destId="{F2098EC4-F890-48CF-A039-A372670EB8E5}" srcOrd="2" destOrd="0" parTransId="{DF3F65BD-8031-49F8-8731-F75D3F2F39D4}" sibTransId="{90AC65F1-40CD-489D-B642-36096C526548}"/>
    <dgm:cxn modelId="{869C25F3-3C5B-2D40-A123-249B0ECB3BE8}" type="presOf" srcId="{A1B97C94-3348-4999-A23A-AC09891B5350}" destId="{41E3F0CA-0BF6-45D3-8456-3D0F554E1BF1}" srcOrd="0" destOrd="0" presId="urn:microsoft.com/office/officeart/2005/8/layout/hierarchy3"/>
    <dgm:cxn modelId="{80D435FC-89B8-B248-BE6E-AB5F07B7B848}" type="presOf" srcId="{BDAFB310-A23E-46FA-95D7-61464F358490}" destId="{85114FBB-22BC-4366-8971-C9BBF5D67FEB}" srcOrd="0" destOrd="0" presId="urn:microsoft.com/office/officeart/2005/8/layout/hierarchy3"/>
    <dgm:cxn modelId="{B08FF742-9F10-C54B-B220-1F978D8C68BB}" type="presParOf" srcId="{896B6E19-71FA-463C-96E3-3D4EC3402529}" destId="{68EF365D-8BE0-4848-A795-1B1FC15C669F}" srcOrd="0" destOrd="0" presId="urn:microsoft.com/office/officeart/2005/8/layout/hierarchy3"/>
    <dgm:cxn modelId="{1B21C590-6387-F048-9D9D-FD67DFF04B27}" type="presParOf" srcId="{68EF365D-8BE0-4848-A795-1B1FC15C669F}" destId="{E1D6E776-30B9-4910-950B-E912FE7E6670}" srcOrd="0" destOrd="0" presId="urn:microsoft.com/office/officeart/2005/8/layout/hierarchy3"/>
    <dgm:cxn modelId="{A610628F-0945-5940-A4EE-70B98B7C89FF}" type="presParOf" srcId="{E1D6E776-30B9-4910-950B-E912FE7E6670}" destId="{323EC724-251B-4983-8171-8AC50EC7C677}" srcOrd="0" destOrd="0" presId="urn:microsoft.com/office/officeart/2005/8/layout/hierarchy3"/>
    <dgm:cxn modelId="{07A77DF0-B35D-F04C-BCCE-A51ABF08C65B}" type="presParOf" srcId="{E1D6E776-30B9-4910-950B-E912FE7E6670}" destId="{78D64337-09E2-46BA-AA58-0674D6E9268D}" srcOrd="1" destOrd="0" presId="urn:microsoft.com/office/officeart/2005/8/layout/hierarchy3"/>
    <dgm:cxn modelId="{7E438FC3-3072-E346-8042-B33B515B0694}" type="presParOf" srcId="{68EF365D-8BE0-4848-A795-1B1FC15C669F}" destId="{50E47AA1-3ED0-4AA7-91AE-24BFBB3A0D68}" srcOrd="1" destOrd="0" presId="urn:microsoft.com/office/officeart/2005/8/layout/hierarchy3"/>
    <dgm:cxn modelId="{AB48B9C2-FD3D-604D-B738-4A0A53FBF023}" type="presParOf" srcId="{50E47AA1-3ED0-4AA7-91AE-24BFBB3A0D68}" destId="{2FACE9A8-6356-4948-B00A-5C7A3C70C54C}" srcOrd="0" destOrd="0" presId="urn:microsoft.com/office/officeart/2005/8/layout/hierarchy3"/>
    <dgm:cxn modelId="{936F6720-893D-3647-BAFA-03A16356CBDD}" type="presParOf" srcId="{50E47AA1-3ED0-4AA7-91AE-24BFBB3A0D68}" destId="{B58E6FD7-F1A3-4B15-B3D5-DA4B83C825E1}" srcOrd="1" destOrd="0" presId="urn:microsoft.com/office/officeart/2005/8/layout/hierarchy3"/>
    <dgm:cxn modelId="{B8F38F94-719E-8449-9705-419D8D178771}" type="presParOf" srcId="{50E47AA1-3ED0-4AA7-91AE-24BFBB3A0D68}" destId="{0CDB0F6C-E85C-4F6E-A084-8AE1974138C8}" srcOrd="2" destOrd="0" presId="urn:microsoft.com/office/officeart/2005/8/layout/hierarchy3"/>
    <dgm:cxn modelId="{0174AF7F-BF5B-8D43-85FC-7812A5DAF166}" type="presParOf" srcId="{50E47AA1-3ED0-4AA7-91AE-24BFBB3A0D68}" destId="{ADAA4107-9496-4ADD-88E8-9FD471E8F118}" srcOrd="3" destOrd="0" presId="urn:microsoft.com/office/officeart/2005/8/layout/hierarchy3"/>
    <dgm:cxn modelId="{C969384A-29BA-9840-BC54-84AC2A718EB1}" type="presParOf" srcId="{50E47AA1-3ED0-4AA7-91AE-24BFBB3A0D68}" destId="{5D5F133D-AAAF-439C-AE2A-8FB310B39A77}" srcOrd="4" destOrd="0" presId="urn:microsoft.com/office/officeart/2005/8/layout/hierarchy3"/>
    <dgm:cxn modelId="{D3BFF941-8EA3-7E41-9B33-11DB0A48079D}" type="presParOf" srcId="{50E47AA1-3ED0-4AA7-91AE-24BFBB3A0D68}" destId="{BB203423-9561-4D21-B35F-53BF445B8126}" srcOrd="5" destOrd="0" presId="urn:microsoft.com/office/officeart/2005/8/layout/hierarchy3"/>
    <dgm:cxn modelId="{A3186C75-BE1A-DB4F-8D2E-4A38112D6DB4}" type="presParOf" srcId="{50E47AA1-3ED0-4AA7-91AE-24BFBB3A0D68}" destId="{BCFB0805-7C76-4A48-B2CD-29B0015CB4AA}" srcOrd="6" destOrd="0" presId="urn:microsoft.com/office/officeart/2005/8/layout/hierarchy3"/>
    <dgm:cxn modelId="{4B088635-2007-3440-ABA1-18F33742943A}" type="presParOf" srcId="{50E47AA1-3ED0-4AA7-91AE-24BFBB3A0D68}" destId="{3C32CD07-D5CD-4189-BFA1-7403B9BC9F49}" srcOrd="7" destOrd="0" presId="urn:microsoft.com/office/officeart/2005/8/layout/hierarchy3"/>
    <dgm:cxn modelId="{46E21591-B7B1-3942-8471-8309D26B6A20}" type="presParOf" srcId="{50E47AA1-3ED0-4AA7-91AE-24BFBB3A0D68}" destId="{77262F22-F609-4289-AE94-0D0871740D6B}" srcOrd="8" destOrd="0" presId="urn:microsoft.com/office/officeart/2005/8/layout/hierarchy3"/>
    <dgm:cxn modelId="{4E77177B-6FBA-9043-8ED1-67C23B4B4670}" type="presParOf" srcId="{50E47AA1-3ED0-4AA7-91AE-24BFBB3A0D68}" destId="{2D32EBA6-CAA4-4CB8-992D-63C621A55EE1}" srcOrd="9" destOrd="0" presId="urn:microsoft.com/office/officeart/2005/8/layout/hierarchy3"/>
    <dgm:cxn modelId="{F7591226-3B07-254D-96E5-4BEA0D53E386}" type="presParOf" srcId="{50E47AA1-3ED0-4AA7-91AE-24BFBB3A0D68}" destId="{87F046BF-56DF-4312-B793-57EF92BBED8E}" srcOrd="10" destOrd="0" presId="urn:microsoft.com/office/officeart/2005/8/layout/hierarchy3"/>
    <dgm:cxn modelId="{DF283634-579F-9F4F-BFA9-F17F96973E25}" type="presParOf" srcId="{50E47AA1-3ED0-4AA7-91AE-24BFBB3A0D68}" destId="{4FA2BC9D-C905-4E36-B9F5-C815F11B3A12}" srcOrd="11" destOrd="0" presId="urn:microsoft.com/office/officeart/2005/8/layout/hierarchy3"/>
    <dgm:cxn modelId="{6E324C79-CF7A-5B4C-A582-8CF4D495C26C}" type="presParOf" srcId="{896B6E19-71FA-463C-96E3-3D4EC3402529}" destId="{4D91EB42-CDC3-4387-9E96-407E328A72B0}" srcOrd="1" destOrd="0" presId="urn:microsoft.com/office/officeart/2005/8/layout/hierarchy3"/>
    <dgm:cxn modelId="{D9B24BA8-4F99-8E4D-9E96-B50F08A7CB76}" type="presParOf" srcId="{4D91EB42-CDC3-4387-9E96-407E328A72B0}" destId="{9E6B6C21-DEA9-46AA-998F-516A4B0EF394}" srcOrd="0" destOrd="0" presId="urn:microsoft.com/office/officeart/2005/8/layout/hierarchy3"/>
    <dgm:cxn modelId="{5B831F91-3AEC-5B49-B6F4-3A084021A11A}" type="presParOf" srcId="{9E6B6C21-DEA9-46AA-998F-516A4B0EF394}" destId="{24CF8EC6-CA94-4A56-82D9-6570870EBB8B}" srcOrd="0" destOrd="0" presId="urn:microsoft.com/office/officeart/2005/8/layout/hierarchy3"/>
    <dgm:cxn modelId="{D66D1FED-FB55-FB4E-A5DB-0A7B60D4F133}" type="presParOf" srcId="{9E6B6C21-DEA9-46AA-998F-516A4B0EF394}" destId="{CD187E1A-8973-46BC-BF1F-9985C6883443}" srcOrd="1" destOrd="0" presId="urn:microsoft.com/office/officeart/2005/8/layout/hierarchy3"/>
    <dgm:cxn modelId="{015FE17E-64CD-2E4E-ADA6-5B6D203A85B1}" type="presParOf" srcId="{4D91EB42-CDC3-4387-9E96-407E328A72B0}" destId="{9837FCBB-F601-4BD4-B1EB-F20849C7773B}" srcOrd="1" destOrd="0" presId="urn:microsoft.com/office/officeart/2005/8/layout/hierarchy3"/>
    <dgm:cxn modelId="{EAA3DDF2-EC92-1B4C-9DD4-CE260C4D5038}" type="presParOf" srcId="{9837FCBB-F601-4BD4-B1EB-F20849C7773B}" destId="{3107620A-BCD1-454C-B3CE-0BA4971BED04}" srcOrd="0" destOrd="0" presId="urn:microsoft.com/office/officeart/2005/8/layout/hierarchy3"/>
    <dgm:cxn modelId="{F986E0CA-815E-954F-B86C-FE49D34E8B0B}" type="presParOf" srcId="{9837FCBB-F601-4BD4-B1EB-F20849C7773B}" destId="{C5203FF0-7D63-4428-8B25-17E2682BA5F8}" srcOrd="1" destOrd="0" presId="urn:microsoft.com/office/officeart/2005/8/layout/hierarchy3"/>
    <dgm:cxn modelId="{E10A7DFD-4F24-8C47-9E30-9864497E0C5C}" type="presParOf" srcId="{9837FCBB-F601-4BD4-B1EB-F20849C7773B}" destId="{48B4A41C-995C-410E-92B8-56A21FBDBF0F}" srcOrd="2" destOrd="0" presId="urn:microsoft.com/office/officeart/2005/8/layout/hierarchy3"/>
    <dgm:cxn modelId="{1788698F-ED13-D74B-85D6-A6ECEEE6E129}" type="presParOf" srcId="{9837FCBB-F601-4BD4-B1EB-F20849C7773B}" destId="{ADEDB0D6-1810-4439-B604-A20022C6AFEE}" srcOrd="3" destOrd="0" presId="urn:microsoft.com/office/officeart/2005/8/layout/hierarchy3"/>
    <dgm:cxn modelId="{A1034B83-D741-D748-8668-7F406E7A7903}" type="presParOf" srcId="{9837FCBB-F601-4BD4-B1EB-F20849C7773B}" destId="{54D11755-EFA8-458F-B2D2-5F3394B66ED9}" srcOrd="4" destOrd="0" presId="urn:microsoft.com/office/officeart/2005/8/layout/hierarchy3"/>
    <dgm:cxn modelId="{8FEA0C50-5CE1-7B41-B408-5762F0E3B1C9}" type="presParOf" srcId="{9837FCBB-F601-4BD4-B1EB-F20849C7773B}" destId="{C17F0FF3-9A61-453F-B86D-6005100407F0}" srcOrd="5" destOrd="0" presId="urn:microsoft.com/office/officeart/2005/8/layout/hierarchy3"/>
    <dgm:cxn modelId="{40089CAF-EA14-2C44-96B7-3719A13C6425}" type="presParOf" srcId="{896B6E19-71FA-463C-96E3-3D4EC3402529}" destId="{01B32145-7F5B-4C36-BE7B-3007E1BF511A}" srcOrd="2" destOrd="0" presId="urn:microsoft.com/office/officeart/2005/8/layout/hierarchy3"/>
    <dgm:cxn modelId="{8B63D40A-5A3B-354E-8467-CF2409D14FFA}" type="presParOf" srcId="{01B32145-7F5B-4C36-BE7B-3007E1BF511A}" destId="{0789912F-E73E-43BD-8B5D-1A7D8B0DA53A}" srcOrd="0" destOrd="0" presId="urn:microsoft.com/office/officeart/2005/8/layout/hierarchy3"/>
    <dgm:cxn modelId="{2BA02FDE-36E8-C443-9FF7-408FB7783A68}" type="presParOf" srcId="{0789912F-E73E-43BD-8B5D-1A7D8B0DA53A}" destId="{83D0C234-E495-4475-BC9B-8A596F6C5B01}" srcOrd="0" destOrd="0" presId="urn:microsoft.com/office/officeart/2005/8/layout/hierarchy3"/>
    <dgm:cxn modelId="{9904B24C-1775-1140-AA85-ECC296355226}" type="presParOf" srcId="{0789912F-E73E-43BD-8B5D-1A7D8B0DA53A}" destId="{C38363BE-898B-4EFD-8595-5BCA0DC180E5}" srcOrd="1" destOrd="0" presId="urn:microsoft.com/office/officeart/2005/8/layout/hierarchy3"/>
    <dgm:cxn modelId="{C0294996-C55C-774A-8DC5-63A9ADC31704}" type="presParOf" srcId="{01B32145-7F5B-4C36-BE7B-3007E1BF511A}" destId="{593C0B1D-4892-4704-B8C5-1327A0F8727E}" srcOrd="1" destOrd="0" presId="urn:microsoft.com/office/officeart/2005/8/layout/hierarchy3"/>
    <dgm:cxn modelId="{F0A32384-2C83-7B45-86C6-8570F4D46837}" type="presParOf" srcId="{593C0B1D-4892-4704-B8C5-1327A0F8727E}" destId="{397AB2B1-ECE6-432F-91DD-F24553925598}" srcOrd="0" destOrd="0" presId="urn:microsoft.com/office/officeart/2005/8/layout/hierarchy3"/>
    <dgm:cxn modelId="{ECDBC78F-C9B4-8941-BB1C-172FA07A38CE}" type="presParOf" srcId="{593C0B1D-4892-4704-B8C5-1327A0F8727E}" destId="{B1C2397A-A122-4093-9216-B20EDD0712AB}" srcOrd="1" destOrd="0" presId="urn:microsoft.com/office/officeart/2005/8/layout/hierarchy3"/>
    <dgm:cxn modelId="{771F697C-6C68-8C4F-9E31-75BC09A26BCE}" type="presParOf" srcId="{593C0B1D-4892-4704-B8C5-1327A0F8727E}" destId="{DC92C781-2C64-4F70-8CCB-3A37446715DB}" srcOrd="2" destOrd="0" presId="urn:microsoft.com/office/officeart/2005/8/layout/hierarchy3"/>
    <dgm:cxn modelId="{2DFC7B9A-6965-8444-9249-1E05265B6D94}" type="presParOf" srcId="{593C0B1D-4892-4704-B8C5-1327A0F8727E}" destId="{DA5E3526-315D-43D0-84A2-C73BC0F06580}" srcOrd="3" destOrd="0" presId="urn:microsoft.com/office/officeart/2005/8/layout/hierarchy3"/>
    <dgm:cxn modelId="{F6017DD4-DE64-6D48-B8FA-1A28115238A1}" type="presParOf" srcId="{593C0B1D-4892-4704-B8C5-1327A0F8727E}" destId="{D5254BE8-6CFE-4601-80A4-0A398BAE82C0}" srcOrd="4" destOrd="0" presId="urn:microsoft.com/office/officeart/2005/8/layout/hierarchy3"/>
    <dgm:cxn modelId="{9C42CA23-A632-5C4E-B9FE-51BC9FC81092}" type="presParOf" srcId="{593C0B1D-4892-4704-B8C5-1327A0F8727E}" destId="{1F73531C-2B43-4209-A3A8-9786E1EB646D}" srcOrd="5" destOrd="0" presId="urn:microsoft.com/office/officeart/2005/8/layout/hierarchy3"/>
    <dgm:cxn modelId="{16E44658-E4CA-934E-AD08-2C3205609F8F}" type="presParOf" srcId="{896B6E19-71FA-463C-96E3-3D4EC3402529}" destId="{2EB1B1B1-68C9-44C3-A89E-7110868CE623}" srcOrd="3" destOrd="0" presId="urn:microsoft.com/office/officeart/2005/8/layout/hierarchy3"/>
    <dgm:cxn modelId="{4738B929-6FD7-5F4C-9645-939DB9B8A9AC}" type="presParOf" srcId="{2EB1B1B1-68C9-44C3-A89E-7110868CE623}" destId="{60918E25-D9CD-4CA5-B697-F7DC2EBA9B75}" srcOrd="0" destOrd="0" presId="urn:microsoft.com/office/officeart/2005/8/layout/hierarchy3"/>
    <dgm:cxn modelId="{B00F256E-1C29-3F4C-AB69-DAE8FA9D2C15}" type="presParOf" srcId="{60918E25-D9CD-4CA5-B697-F7DC2EBA9B75}" destId="{053EB03C-58DD-46AE-987A-D1CCC20F6CDF}" srcOrd="0" destOrd="0" presId="urn:microsoft.com/office/officeart/2005/8/layout/hierarchy3"/>
    <dgm:cxn modelId="{EC09F890-E3E1-6E41-A4C8-950D325417E2}" type="presParOf" srcId="{60918E25-D9CD-4CA5-B697-F7DC2EBA9B75}" destId="{840486C7-F78A-4BA7-86B6-3A157E03BEBD}" srcOrd="1" destOrd="0" presId="urn:microsoft.com/office/officeart/2005/8/layout/hierarchy3"/>
    <dgm:cxn modelId="{0FE6F1EB-097D-554B-8D5A-7DDF56B0C9F5}" type="presParOf" srcId="{2EB1B1B1-68C9-44C3-A89E-7110868CE623}" destId="{21D10818-FA54-45E9-AA5F-301E27C8DC5A}" srcOrd="1" destOrd="0" presId="urn:microsoft.com/office/officeart/2005/8/layout/hierarchy3"/>
    <dgm:cxn modelId="{54D0925A-C530-EE48-9D7E-CC1363767F0D}" type="presParOf" srcId="{21D10818-FA54-45E9-AA5F-301E27C8DC5A}" destId="{41E3F0CA-0BF6-45D3-8456-3D0F554E1BF1}" srcOrd="0" destOrd="0" presId="urn:microsoft.com/office/officeart/2005/8/layout/hierarchy3"/>
    <dgm:cxn modelId="{8758517E-4089-A249-82CE-47EBFD0C2E17}" type="presParOf" srcId="{21D10818-FA54-45E9-AA5F-301E27C8DC5A}" destId="{98855945-BDE6-4260-AAB9-E2AD0C0B4947}" srcOrd="1" destOrd="0" presId="urn:microsoft.com/office/officeart/2005/8/layout/hierarchy3"/>
    <dgm:cxn modelId="{63590A53-0855-2849-B83C-1E2E5DFCC034}" type="presParOf" srcId="{21D10818-FA54-45E9-AA5F-301E27C8DC5A}" destId="{73B2DC12-A303-486A-B70A-D093F6DCE442}" srcOrd="2" destOrd="0" presId="urn:microsoft.com/office/officeart/2005/8/layout/hierarchy3"/>
    <dgm:cxn modelId="{9F03B5B2-2E45-8C4D-A5FF-BE99363CA6FC}" type="presParOf" srcId="{21D10818-FA54-45E9-AA5F-301E27C8DC5A}" destId="{602023C0-EC19-4D25-BE59-3FD0BE2218DB}" srcOrd="3" destOrd="0" presId="urn:microsoft.com/office/officeart/2005/8/layout/hierarchy3"/>
    <dgm:cxn modelId="{FD97502E-5B35-7D41-9402-E6104BA17E48}" type="presParOf" srcId="{21D10818-FA54-45E9-AA5F-301E27C8DC5A}" destId="{7A0E45B8-FB03-495A-A17A-CC586761A53A}" srcOrd="4" destOrd="0" presId="urn:microsoft.com/office/officeart/2005/8/layout/hierarchy3"/>
    <dgm:cxn modelId="{1D877672-37EF-F345-A71C-6CCFA3F113D6}" type="presParOf" srcId="{21D10818-FA54-45E9-AA5F-301E27C8DC5A}" destId="{85114FBB-22BC-4366-8971-C9BBF5D67FEB}" srcOrd="5" destOrd="0" presId="urn:microsoft.com/office/officeart/2005/8/layout/hierarchy3"/>
    <dgm:cxn modelId="{0D659F67-935E-9D4D-A039-0D03B9428023}" type="presParOf" srcId="{896B6E19-71FA-463C-96E3-3D4EC3402529}" destId="{0069C193-7B92-46B0-9E68-34FEE62234BE}" srcOrd="4" destOrd="0" presId="urn:microsoft.com/office/officeart/2005/8/layout/hierarchy3"/>
    <dgm:cxn modelId="{698BDF87-F8F3-6D49-83CD-4A55E8C49359}" type="presParOf" srcId="{0069C193-7B92-46B0-9E68-34FEE62234BE}" destId="{AC3B43C7-17E2-4DC5-8249-3401005BE7F1}" srcOrd="0" destOrd="0" presId="urn:microsoft.com/office/officeart/2005/8/layout/hierarchy3"/>
    <dgm:cxn modelId="{427D551B-7275-6546-83C9-65ECBC61651D}" type="presParOf" srcId="{AC3B43C7-17E2-4DC5-8249-3401005BE7F1}" destId="{EAA0E4EC-1E41-48FE-AE79-B5ACE8971263}" srcOrd="0" destOrd="0" presId="urn:microsoft.com/office/officeart/2005/8/layout/hierarchy3"/>
    <dgm:cxn modelId="{51F2A6A7-A981-084D-82D5-B68FA80B8C27}" type="presParOf" srcId="{AC3B43C7-17E2-4DC5-8249-3401005BE7F1}" destId="{8836833F-F767-4FF0-BA7C-54AECAF76F9B}" srcOrd="1" destOrd="0" presId="urn:microsoft.com/office/officeart/2005/8/layout/hierarchy3"/>
    <dgm:cxn modelId="{D672EF3E-B499-ED48-A257-6735C818B335}" type="presParOf" srcId="{0069C193-7B92-46B0-9E68-34FEE62234BE}" destId="{1FCE9B1A-10E8-484B-955C-384E2A4035FC}" srcOrd="1" destOrd="0" presId="urn:microsoft.com/office/officeart/2005/8/layout/hierarchy3"/>
    <dgm:cxn modelId="{D785D953-A9AE-2242-90C5-57DD82786AD5}" type="presParOf" srcId="{1FCE9B1A-10E8-484B-955C-384E2A4035FC}" destId="{E4BE02B0-F759-4A8F-B27B-F15FA17C2CB6}" srcOrd="0" destOrd="0" presId="urn:microsoft.com/office/officeart/2005/8/layout/hierarchy3"/>
    <dgm:cxn modelId="{B9FBC614-4C2E-FF42-B990-C54B4D9EEA0E}" type="presParOf" srcId="{1FCE9B1A-10E8-484B-955C-384E2A4035FC}" destId="{ED4C63A0-D2E8-4594-B3E0-9A2856B079D0}" srcOrd="1" destOrd="0" presId="urn:microsoft.com/office/officeart/2005/8/layout/hierarchy3"/>
    <dgm:cxn modelId="{EB9A9C95-FD42-BB4B-A674-90221AB2EC81}" type="presParOf" srcId="{1FCE9B1A-10E8-484B-955C-384E2A4035FC}" destId="{D44A974C-CAB8-4F70-ADC8-E57ED32DC189}" srcOrd="2" destOrd="0" presId="urn:microsoft.com/office/officeart/2005/8/layout/hierarchy3"/>
    <dgm:cxn modelId="{14DA160F-D2F0-5748-B836-EFA610EA2D30}" type="presParOf" srcId="{1FCE9B1A-10E8-484B-955C-384E2A4035FC}" destId="{C846B893-CDBD-42F4-ADEC-72AF30D5B668}" srcOrd="3" destOrd="0" presId="urn:microsoft.com/office/officeart/2005/8/layout/hierarchy3"/>
    <dgm:cxn modelId="{0E043273-9B9D-BC4D-BCB2-3A00488C0BDF}" type="presParOf" srcId="{1FCE9B1A-10E8-484B-955C-384E2A4035FC}" destId="{6A4DA639-B8C3-49E6-B75C-C77F832427A7}" srcOrd="4" destOrd="0" presId="urn:microsoft.com/office/officeart/2005/8/layout/hierarchy3"/>
    <dgm:cxn modelId="{47292425-5CB4-AC47-9D0A-429E7ED28A94}" type="presParOf" srcId="{1FCE9B1A-10E8-484B-955C-384E2A4035FC}" destId="{BEBDC955-71AE-4804-9958-A603C6107465}" srcOrd="5"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4" csCatId="colorful" phldr="1"/>
      <dgm:spPr/>
      <dgm:t>
        <a:bodyPr/>
        <a:lstStyle/>
        <a:p>
          <a:endParaRPr lang="en-US"/>
        </a:p>
      </dgm:t>
    </dgm:pt>
    <dgm:pt modelId="{2A1A32D5-EA9E-4615-B90D-2B3017B152B4}">
      <dgm:prSet phldrT="[Text]"/>
      <dgm:spPr>
        <a:xfrm>
          <a:off x="36" y="159112"/>
          <a:ext cx="3504334" cy="489600"/>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gm:spPr>
      <dgm:t>
        <a:bodyPr/>
        <a:lstStyle/>
        <a:p>
          <a:r>
            <a:rPr lang="en-GB" b="1" dirty="0">
              <a:solidFill>
                <a:sysClr val="window" lastClr="FFFFFF"/>
              </a:solidFill>
              <a:latin typeface="Gill Sans MT"/>
              <a:ea typeface="+mn-ea"/>
              <a:cs typeface="+mn-cs"/>
            </a:rPr>
            <a:t>Political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F13EE6C9-8B3B-4F85-8D97-F060F019F21C}">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Ecological / environmental issues</a:t>
          </a:r>
          <a:endParaRPr lang="en-US" dirty="0">
            <a:solidFill>
              <a:sysClr val="windowText" lastClr="000000">
                <a:hueOff val="0"/>
                <a:satOff val="0"/>
                <a:lumOff val="0"/>
                <a:alphaOff val="0"/>
              </a:sysClr>
            </a:solidFill>
            <a:latin typeface="Gill Sans MT"/>
            <a:ea typeface="+mn-ea"/>
            <a:cs typeface="+mn-cs"/>
          </a:endParaRPr>
        </a:p>
      </dgm:t>
    </dgm:pt>
    <dgm:pt modelId="{E39764C1-3B17-4D17-8D93-83CC70DDDD64}" type="parTrans" cxnId="{57350FDB-E596-4B32-926F-007D346C5945}">
      <dgm:prSet/>
      <dgm:spPr/>
      <dgm:t>
        <a:bodyPr/>
        <a:lstStyle/>
        <a:p>
          <a:endParaRPr lang="en-US"/>
        </a:p>
      </dgm:t>
    </dgm:pt>
    <dgm:pt modelId="{D4B92481-EBB1-44B8-88D6-5E2E7AEC3827}" type="sibTrans" cxnId="{57350FDB-E596-4B32-926F-007D346C5945}">
      <dgm:prSet/>
      <dgm:spPr/>
      <dgm:t>
        <a:bodyPr/>
        <a:lstStyle/>
        <a:p>
          <a:endParaRPr lang="en-US"/>
        </a:p>
      </dgm:t>
    </dgm:pt>
    <dgm:pt modelId="{0A5042B5-B4E0-4777-A036-4D0F993821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Current legislation – home market</a:t>
          </a:r>
          <a:endParaRPr lang="en-US" dirty="0">
            <a:solidFill>
              <a:sysClr val="windowText" lastClr="000000">
                <a:hueOff val="0"/>
                <a:satOff val="0"/>
                <a:lumOff val="0"/>
                <a:alphaOff val="0"/>
              </a:sysClr>
            </a:solidFill>
            <a:latin typeface="Gill Sans MT"/>
            <a:ea typeface="+mn-ea"/>
            <a:cs typeface="+mn-cs"/>
          </a:endParaRPr>
        </a:p>
      </dgm:t>
    </dgm:pt>
    <dgm:pt modelId="{F31B6324-D51B-4A18-B406-362735ECA683}" type="parTrans" cxnId="{297AC7EA-4E06-4BA2-B90D-834CFBE63787}">
      <dgm:prSet/>
      <dgm:spPr/>
      <dgm:t>
        <a:bodyPr/>
        <a:lstStyle/>
        <a:p>
          <a:endParaRPr lang="en-US"/>
        </a:p>
      </dgm:t>
    </dgm:pt>
    <dgm:pt modelId="{2CD50649-93DD-4682-AE5B-9DDED7E4D5FA}" type="sibTrans" cxnId="{297AC7EA-4E06-4BA2-B90D-834CFBE63787}">
      <dgm:prSet/>
      <dgm:spPr/>
      <dgm:t>
        <a:bodyPr/>
        <a:lstStyle/>
        <a:p>
          <a:endParaRPr lang="en-US"/>
        </a:p>
      </dgm:t>
    </dgm:pt>
    <dgm:pt modelId="{8B9EB84F-8C32-4D14-87B0-8BE0B26A85A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Future legislation</a:t>
          </a:r>
          <a:endParaRPr lang="en-US" dirty="0">
            <a:solidFill>
              <a:sysClr val="windowText" lastClr="000000">
                <a:hueOff val="0"/>
                <a:satOff val="0"/>
                <a:lumOff val="0"/>
                <a:alphaOff val="0"/>
              </a:sysClr>
            </a:solidFill>
            <a:latin typeface="Gill Sans MT"/>
            <a:ea typeface="+mn-ea"/>
            <a:cs typeface="+mn-cs"/>
          </a:endParaRPr>
        </a:p>
      </dgm:t>
    </dgm:pt>
    <dgm:pt modelId="{3F518CC5-9861-48F2-BA3A-1B9D85A9B95E}" type="parTrans" cxnId="{4D4E5D4D-DCBB-4632-A701-C7E25FB05058}">
      <dgm:prSet/>
      <dgm:spPr/>
      <dgm:t>
        <a:bodyPr/>
        <a:lstStyle/>
        <a:p>
          <a:endParaRPr lang="en-US"/>
        </a:p>
      </dgm:t>
    </dgm:pt>
    <dgm:pt modelId="{22C6455A-2CBF-4F11-9994-881594469EFB}" type="sibTrans" cxnId="{4D4E5D4D-DCBB-4632-A701-C7E25FB05058}">
      <dgm:prSet/>
      <dgm:spPr/>
      <dgm:t>
        <a:bodyPr/>
        <a:lstStyle/>
        <a:p>
          <a:endParaRPr lang="en-US"/>
        </a:p>
      </dgm:t>
    </dgm:pt>
    <dgm:pt modelId="{D8EC017C-0C1B-4287-8EC9-8CA39F726809}">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European / international legislation</a:t>
          </a:r>
          <a:endParaRPr lang="en-US" dirty="0">
            <a:solidFill>
              <a:sysClr val="windowText" lastClr="000000">
                <a:hueOff val="0"/>
                <a:satOff val="0"/>
                <a:lumOff val="0"/>
                <a:alphaOff val="0"/>
              </a:sysClr>
            </a:solidFill>
            <a:latin typeface="Gill Sans MT"/>
            <a:ea typeface="+mn-ea"/>
            <a:cs typeface="+mn-cs"/>
          </a:endParaRPr>
        </a:p>
      </dgm:t>
    </dgm:pt>
    <dgm:pt modelId="{98580623-7E6F-4560-BC88-62E8FAE5D8CC}" type="parTrans" cxnId="{038CF843-CBC7-4BAC-AA59-8B92DE0547BE}">
      <dgm:prSet/>
      <dgm:spPr/>
      <dgm:t>
        <a:bodyPr/>
        <a:lstStyle/>
        <a:p>
          <a:endParaRPr lang="en-US"/>
        </a:p>
      </dgm:t>
    </dgm:pt>
    <dgm:pt modelId="{FCD79D98-492E-4628-B967-B69826A321BA}" type="sibTrans" cxnId="{038CF843-CBC7-4BAC-AA59-8B92DE0547BE}">
      <dgm:prSet/>
      <dgm:spPr/>
      <dgm:t>
        <a:bodyPr/>
        <a:lstStyle/>
        <a:p>
          <a:endParaRPr lang="en-US"/>
        </a:p>
      </dgm:t>
    </dgm:pt>
    <dgm:pt modelId="{22D212F5-77D1-472C-9433-0C0A9B2E9EE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Government policies</a:t>
          </a:r>
          <a:endParaRPr lang="en-US" dirty="0">
            <a:solidFill>
              <a:sysClr val="windowText" lastClr="000000">
                <a:hueOff val="0"/>
                <a:satOff val="0"/>
                <a:lumOff val="0"/>
                <a:alphaOff val="0"/>
              </a:sysClr>
            </a:solidFill>
            <a:latin typeface="Gill Sans MT"/>
            <a:ea typeface="+mn-ea"/>
            <a:cs typeface="+mn-cs"/>
          </a:endParaRPr>
        </a:p>
      </dgm:t>
    </dgm:pt>
    <dgm:pt modelId="{FD031C1D-63E4-43F9-BCF1-7311C2D1726F}" type="parTrans" cxnId="{EE303910-B51D-4274-BF26-91FE76D4529F}">
      <dgm:prSet/>
      <dgm:spPr/>
      <dgm:t>
        <a:bodyPr/>
        <a:lstStyle/>
        <a:p>
          <a:endParaRPr lang="en-US"/>
        </a:p>
      </dgm:t>
    </dgm:pt>
    <dgm:pt modelId="{860FB330-2FC6-4366-82A1-1B38F960CA32}" type="sibTrans" cxnId="{EE303910-B51D-4274-BF26-91FE76D4529F}">
      <dgm:prSet/>
      <dgm:spPr/>
      <dgm:t>
        <a:bodyPr/>
        <a:lstStyle/>
        <a:p>
          <a:endParaRPr lang="en-US"/>
        </a:p>
      </dgm:t>
    </dgm:pt>
    <dgm:pt modelId="{0DF9FB58-27D8-46CD-8878-2044E082F01B}">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Trading policies</a:t>
          </a:r>
          <a:endParaRPr lang="en-US" dirty="0">
            <a:solidFill>
              <a:sysClr val="windowText" lastClr="000000">
                <a:hueOff val="0"/>
                <a:satOff val="0"/>
                <a:lumOff val="0"/>
                <a:alphaOff val="0"/>
              </a:sysClr>
            </a:solidFill>
            <a:latin typeface="Gill Sans MT"/>
            <a:ea typeface="+mn-ea"/>
            <a:cs typeface="+mn-cs"/>
          </a:endParaRPr>
        </a:p>
      </dgm:t>
    </dgm:pt>
    <dgm:pt modelId="{8537AA2C-AE9D-49FF-8875-3D80EBB06CD7}" type="parTrans" cxnId="{6C214714-AEBE-45AB-A5C6-BE263D3C3D99}">
      <dgm:prSet/>
      <dgm:spPr/>
      <dgm:t>
        <a:bodyPr/>
        <a:lstStyle/>
        <a:p>
          <a:endParaRPr lang="en-US"/>
        </a:p>
      </dgm:t>
    </dgm:pt>
    <dgm:pt modelId="{5CEB8747-AACB-47A2-8530-0BEF37A5FB4A}" type="sibTrans" cxnId="{6C214714-AEBE-45AB-A5C6-BE263D3C3D99}">
      <dgm:prSet/>
      <dgm:spPr/>
      <dgm:t>
        <a:bodyPr/>
        <a:lstStyle/>
        <a:p>
          <a:endParaRPr lang="en-US"/>
        </a:p>
      </dgm:t>
    </dgm:pt>
    <dgm:pt modelId="{1CFEC0FF-6E6D-45AE-9B33-D80DA302FDD2}">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Funding, grants and initiatives</a:t>
          </a:r>
          <a:endParaRPr lang="en-US" dirty="0">
            <a:solidFill>
              <a:sysClr val="windowText" lastClr="000000">
                <a:hueOff val="0"/>
                <a:satOff val="0"/>
                <a:lumOff val="0"/>
                <a:alphaOff val="0"/>
              </a:sysClr>
            </a:solidFill>
            <a:latin typeface="Gill Sans MT"/>
            <a:ea typeface="+mn-ea"/>
            <a:cs typeface="+mn-cs"/>
          </a:endParaRPr>
        </a:p>
      </dgm:t>
    </dgm:pt>
    <dgm:pt modelId="{D58B7871-5978-47C2-AFB4-DA423740CC29}" type="parTrans" cxnId="{6B74C4F8-B8F8-4769-8E69-E24AF4CF0BE3}">
      <dgm:prSet/>
      <dgm:spPr/>
      <dgm:t>
        <a:bodyPr/>
        <a:lstStyle/>
        <a:p>
          <a:endParaRPr lang="en-US"/>
        </a:p>
      </dgm:t>
    </dgm:pt>
    <dgm:pt modelId="{E7914CB3-FAC2-4147-A876-66F05D0FCA0A}" type="sibTrans" cxnId="{6B74C4F8-B8F8-4769-8E69-E24AF4CF0BE3}">
      <dgm:prSet/>
      <dgm:spPr/>
      <dgm:t>
        <a:bodyPr/>
        <a:lstStyle/>
        <a:p>
          <a:endParaRPr lang="en-US"/>
        </a:p>
      </dgm:t>
    </dgm:pt>
    <dgm:pt modelId="{9D878DFA-D7D3-4505-A1E3-A3A0389C9F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Pressure groups – home and abroad</a:t>
          </a:r>
          <a:endParaRPr lang="en-US" dirty="0">
            <a:solidFill>
              <a:sysClr val="windowText" lastClr="000000">
                <a:hueOff val="0"/>
                <a:satOff val="0"/>
                <a:lumOff val="0"/>
                <a:alphaOff val="0"/>
              </a:sysClr>
            </a:solidFill>
            <a:latin typeface="Gill Sans MT"/>
            <a:ea typeface="+mn-ea"/>
            <a:cs typeface="+mn-cs"/>
          </a:endParaRPr>
        </a:p>
      </dgm:t>
    </dgm:pt>
    <dgm:pt modelId="{E9BBA033-AAFA-44CA-9AC4-933C79BD16E2}" type="parTrans" cxnId="{D943DF91-FBDB-4861-9543-66DD72C6C3CE}">
      <dgm:prSet/>
      <dgm:spPr/>
      <dgm:t>
        <a:bodyPr/>
        <a:lstStyle/>
        <a:p>
          <a:endParaRPr lang="en-US"/>
        </a:p>
      </dgm:t>
    </dgm:pt>
    <dgm:pt modelId="{1CE31506-C747-41AC-B634-14AC39A5B301}" type="sibTrans" cxnId="{D943DF91-FBDB-4861-9543-66DD72C6C3CE}">
      <dgm:prSet/>
      <dgm:spPr/>
      <dgm:t>
        <a:bodyPr/>
        <a:lstStyle/>
        <a:p>
          <a:endParaRPr lang="en-US"/>
        </a:p>
      </dgm:t>
    </dgm:pt>
    <dgm:pt modelId="{7B97EAE1-C200-48B4-943D-E4D431CA8045}">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Wars and conflict</a:t>
          </a:r>
          <a:endParaRPr lang="en-US" dirty="0">
            <a:solidFill>
              <a:sysClr val="windowText" lastClr="000000">
                <a:hueOff val="0"/>
                <a:satOff val="0"/>
                <a:lumOff val="0"/>
                <a:alphaOff val="0"/>
              </a:sysClr>
            </a:solidFill>
            <a:latin typeface="Gill Sans MT"/>
            <a:ea typeface="+mn-ea"/>
            <a:cs typeface="+mn-cs"/>
          </a:endParaRPr>
        </a:p>
      </dgm:t>
    </dgm:pt>
    <dgm:pt modelId="{1E9D0EE1-E89E-48DB-85E1-1D7EB1DA60CE}" type="parTrans" cxnId="{08F4E716-26CE-4405-B165-13F8673EE0E9}">
      <dgm:prSet/>
      <dgm:spPr/>
      <dgm:t>
        <a:bodyPr/>
        <a:lstStyle/>
        <a:p>
          <a:endParaRPr lang="en-US"/>
        </a:p>
      </dgm:t>
    </dgm:pt>
    <dgm:pt modelId="{813687F6-05DE-4BEE-BA34-4C80E2AF327A}" type="sibTrans" cxnId="{08F4E716-26CE-4405-B165-13F8673EE0E9}">
      <dgm:prSet/>
      <dgm:spPr/>
      <dgm:t>
        <a:bodyPr/>
        <a:lstStyle/>
        <a:p>
          <a:endParaRPr lang="en-US"/>
        </a:p>
      </dgm:t>
    </dgm:pt>
    <dgm:pt modelId="{E73437B7-9D85-46A9-80F1-00065EC718F1}">
      <dgm:prSet/>
      <dgm:spPr>
        <a:xfrm>
          <a:off x="3994978" y="159112"/>
          <a:ext cx="3504334" cy="489600"/>
        </a:xfr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gm:spPr>
      <dgm:t>
        <a:bodyPr/>
        <a:lstStyle/>
        <a:p>
          <a:r>
            <a:rPr lang="en-GB" b="1" dirty="0">
              <a:solidFill>
                <a:sysClr val="window" lastClr="FFFFFF"/>
              </a:solidFill>
              <a:latin typeface="Gill Sans MT"/>
              <a:ea typeface="+mn-ea"/>
              <a:cs typeface="+mn-cs"/>
            </a:rPr>
            <a:t>Economic</a:t>
          </a:r>
          <a:endParaRPr lang="en-US" dirty="0">
            <a:solidFill>
              <a:sysClr val="window" lastClr="FFFFFF"/>
            </a:solidFill>
            <a:latin typeface="Gill Sans MT"/>
            <a:ea typeface="+mn-ea"/>
            <a:cs typeface="+mn-cs"/>
          </a:endParaRPr>
        </a:p>
      </dgm:t>
    </dgm:pt>
    <dgm:pt modelId="{B4675D28-037C-4CFE-8B7C-7AC340BD9861}" type="parTrans" cxnId="{539BEB18-3DFD-4083-A271-687CF9B57140}">
      <dgm:prSet/>
      <dgm:spPr/>
      <dgm:t>
        <a:bodyPr/>
        <a:lstStyle/>
        <a:p>
          <a:endParaRPr lang="en-US"/>
        </a:p>
      </dgm:t>
    </dgm:pt>
    <dgm:pt modelId="{B6F4CDF8-29A5-48F5-9890-3AB50563DF72}" type="sibTrans" cxnId="{539BEB18-3DFD-4083-A271-687CF9B57140}">
      <dgm:prSet/>
      <dgm:spPr/>
      <dgm:t>
        <a:bodyPr/>
        <a:lstStyle/>
        <a:p>
          <a:endParaRPr lang="en-US"/>
        </a:p>
      </dgm:t>
    </dgm:pt>
    <dgm:pt modelId="{73CD11EF-B9BF-4A38-868B-540B93A18440}">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situation</a:t>
          </a:r>
          <a:endParaRPr lang="en-US" dirty="0">
            <a:solidFill>
              <a:sysClr val="windowText" lastClr="000000">
                <a:hueOff val="0"/>
                <a:satOff val="0"/>
                <a:lumOff val="0"/>
                <a:alphaOff val="0"/>
              </a:sysClr>
            </a:solidFill>
            <a:latin typeface="Gill Sans MT"/>
            <a:ea typeface="+mn-ea"/>
            <a:cs typeface="+mn-cs"/>
          </a:endParaRPr>
        </a:p>
      </dgm:t>
    </dgm:pt>
    <dgm:pt modelId="{0518672A-AFEC-47E9-A556-49F931D36C8E}" type="parTrans" cxnId="{87C842B0-44D5-406A-AD11-32BC3D031384}">
      <dgm:prSet/>
      <dgm:spPr/>
      <dgm:t>
        <a:bodyPr/>
        <a:lstStyle/>
        <a:p>
          <a:endParaRPr lang="en-US"/>
        </a:p>
      </dgm:t>
    </dgm:pt>
    <dgm:pt modelId="{A21E029A-1B71-4A55-93D3-8A5F9004D7C3}" type="sibTrans" cxnId="{87C842B0-44D5-406A-AD11-32BC3D031384}">
      <dgm:prSet/>
      <dgm:spPr/>
      <dgm:t>
        <a:bodyPr/>
        <a:lstStyle/>
        <a:p>
          <a:endParaRPr lang="en-US"/>
        </a:p>
      </dgm:t>
    </dgm:pt>
    <dgm:pt modelId="{310592AA-0726-4A08-8D4B-FC5E44D0EC23}">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trends</a:t>
          </a:r>
          <a:endParaRPr lang="en-US" dirty="0">
            <a:solidFill>
              <a:sysClr val="windowText" lastClr="000000">
                <a:hueOff val="0"/>
                <a:satOff val="0"/>
                <a:lumOff val="0"/>
                <a:alphaOff val="0"/>
              </a:sysClr>
            </a:solidFill>
            <a:latin typeface="Gill Sans MT"/>
            <a:ea typeface="+mn-ea"/>
            <a:cs typeface="+mn-cs"/>
          </a:endParaRPr>
        </a:p>
      </dgm:t>
    </dgm:pt>
    <dgm:pt modelId="{DB51DB3F-109E-4073-9E9E-D8F736A7A0DB}" type="parTrans" cxnId="{8B142FC1-8BB7-48FF-AEB3-C45AB3EB7380}">
      <dgm:prSet/>
      <dgm:spPr/>
      <dgm:t>
        <a:bodyPr/>
        <a:lstStyle/>
        <a:p>
          <a:endParaRPr lang="en-US"/>
        </a:p>
      </dgm:t>
    </dgm:pt>
    <dgm:pt modelId="{7CE75DFF-ED43-4793-BD4E-42BA192C32D1}" type="sibTrans" cxnId="{8B142FC1-8BB7-48FF-AEB3-C45AB3EB7380}">
      <dgm:prSet/>
      <dgm:spPr/>
      <dgm:t>
        <a:bodyPr/>
        <a:lstStyle/>
        <a:p>
          <a:endParaRPr lang="en-US"/>
        </a:p>
      </dgm:t>
    </dgm:pt>
    <dgm:pt modelId="{FF32EBB4-9053-4499-9E66-C3CA318064E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Overseas economies and trends</a:t>
          </a:r>
          <a:endParaRPr lang="en-US" dirty="0">
            <a:solidFill>
              <a:sysClr val="windowText" lastClr="000000">
                <a:hueOff val="0"/>
                <a:satOff val="0"/>
                <a:lumOff val="0"/>
                <a:alphaOff val="0"/>
              </a:sysClr>
            </a:solidFill>
            <a:latin typeface="Gill Sans MT"/>
            <a:ea typeface="+mn-ea"/>
            <a:cs typeface="+mn-cs"/>
          </a:endParaRPr>
        </a:p>
      </dgm:t>
    </dgm:pt>
    <dgm:pt modelId="{203CE28E-C609-43E5-BFF8-0B7F80FEEB65}" type="parTrans" cxnId="{8A6A4781-6B2D-4646-BCF4-1D72757E9C2F}">
      <dgm:prSet/>
      <dgm:spPr/>
      <dgm:t>
        <a:bodyPr/>
        <a:lstStyle/>
        <a:p>
          <a:endParaRPr lang="en-US"/>
        </a:p>
      </dgm:t>
    </dgm:pt>
    <dgm:pt modelId="{8643022B-1062-420D-9A09-33FAB5639815}" type="sibTrans" cxnId="{8A6A4781-6B2D-4646-BCF4-1D72757E9C2F}">
      <dgm:prSet/>
      <dgm:spPr/>
      <dgm:t>
        <a:bodyPr/>
        <a:lstStyle/>
        <a:p>
          <a:endParaRPr lang="en-US"/>
        </a:p>
      </dgm:t>
    </dgm:pt>
    <dgm:pt modelId="{17FB4D5E-576E-4540-819F-559C1EFE0F9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General taxation issues</a:t>
          </a:r>
          <a:endParaRPr lang="en-US" dirty="0">
            <a:solidFill>
              <a:sysClr val="windowText" lastClr="000000">
                <a:hueOff val="0"/>
                <a:satOff val="0"/>
                <a:lumOff val="0"/>
                <a:alphaOff val="0"/>
              </a:sysClr>
            </a:solidFill>
            <a:latin typeface="Gill Sans MT"/>
            <a:ea typeface="+mn-ea"/>
            <a:cs typeface="+mn-cs"/>
          </a:endParaRPr>
        </a:p>
      </dgm:t>
    </dgm:pt>
    <dgm:pt modelId="{5D118D3B-DB41-49D3-9F57-FBE9A5B2FF07}" type="parTrans" cxnId="{D6CD5C8A-FFF1-4F48-A3C8-6A673D930C69}">
      <dgm:prSet/>
      <dgm:spPr/>
      <dgm:t>
        <a:bodyPr/>
        <a:lstStyle/>
        <a:p>
          <a:endParaRPr lang="en-US"/>
        </a:p>
      </dgm:t>
    </dgm:pt>
    <dgm:pt modelId="{E43B00F3-CE12-4D08-9A61-79D1F806B210}" type="sibTrans" cxnId="{D6CD5C8A-FFF1-4F48-A3C8-6A673D930C69}">
      <dgm:prSet/>
      <dgm:spPr/>
      <dgm:t>
        <a:bodyPr/>
        <a:lstStyle/>
        <a:p>
          <a:endParaRPr lang="en-US"/>
        </a:p>
      </dgm:t>
    </dgm:pt>
    <dgm:pt modelId="{F03885FE-246C-4C56-950B-7C5499376F75}">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Taxation – specific to the product / services</a:t>
          </a:r>
          <a:endParaRPr lang="en-US" dirty="0">
            <a:solidFill>
              <a:sysClr val="windowText" lastClr="000000">
                <a:hueOff val="0"/>
                <a:satOff val="0"/>
                <a:lumOff val="0"/>
                <a:alphaOff val="0"/>
              </a:sysClr>
            </a:solidFill>
            <a:latin typeface="Gill Sans MT"/>
            <a:ea typeface="+mn-ea"/>
            <a:cs typeface="+mn-cs"/>
          </a:endParaRPr>
        </a:p>
      </dgm:t>
    </dgm:pt>
    <dgm:pt modelId="{CF3FFDD1-D238-486A-9B46-098663625FCF}" type="parTrans" cxnId="{09FD8344-08B9-4839-96D6-41D58618AB7A}">
      <dgm:prSet/>
      <dgm:spPr/>
      <dgm:t>
        <a:bodyPr/>
        <a:lstStyle/>
        <a:p>
          <a:endParaRPr lang="en-US"/>
        </a:p>
      </dgm:t>
    </dgm:pt>
    <dgm:pt modelId="{61AA25AE-0B5F-4405-B08A-5E91F57C2EAF}" type="sibTrans" cxnId="{09FD8344-08B9-4839-96D6-41D58618AB7A}">
      <dgm:prSet/>
      <dgm:spPr/>
      <dgm:t>
        <a:bodyPr/>
        <a:lstStyle/>
        <a:p>
          <a:endParaRPr lang="en-US"/>
        </a:p>
      </dgm:t>
    </dgm:pt>
    <dgm:pt modelId="{D9488BC2-BA51-403E-8507-7ABCF9260BB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Seasonality / weather issues</a:t>
          </a:r>
          <a:endParaRPr lang="en-US" dirty="0">
            <a:solidFill>
              <a:sysClr val="windowText" lastClr="000000">
                <a:hueOff val="0"/>
                <a:satOff val="0"/>
                <a:lumOff val="0"/>
                <a:alphaOff val="0"/>
              </a:sysClr>
            </a:solidFill>
            <a:latin typeface="Gill Sans MT"/>
            <a:ea typeface="+mn-ea"/>
            <a:cs typeface="+mn-cs"/>
          </a:endParaRPr>
        </a:p>
      </dgm:t>
    </dgm:pt>
    <dgm:pt modelId="{1F1D62B9-62A2-4025-9C99-A597E1C98031}" type="parTrans" cxnId="{9D5ED7E5-14F1-42E1-B007-0F91C855AF35}">
      <dgm:prSet/>
      <dgm:spPr/>
      <dgm:t>
        <a:bodyPr/>
        <a:lstStyle/>
        <a:p>
          <a:endParaRPr lang="en-US"/>
        </a:p>
      </dgm:t>
    </dgm:pt>
    <dgm:pt modelId="{42FE011A-45C8-45D1-B659-8A85D0525E89}" type="sibTrans" cxnId="{9D5ED7E5-14F1-42E1-B007-0F91C855AF35}">
      <dgm:prSet/>
      <dgm:spPr/>
      <dgm:t>
        <a:bodyPr/>
        <a:lstStyle/>
        <a:p>
          <a:endParaRPr lang="en-US"/>
        </a:p>
      </dgm:t>
    </dgm:pt>
    <dgm:pt modelId="{677105A3-465D-4112-A59C-1084EE2C9669}">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and trade cycles</a:t>
          </a:r>
          <a:endParaRPr lang="en-US" dirty="0">
            <a:solidFill>
              <a:sysClr val="windowText" lastClr="000000">
                <a:hueOff val="0"/>
                <a:satOff val="0"/>
                <a:lumOff val="0"/>
                <a:alphaOff val="0"/>
              </a:sysClr>
            </a:solidFill>
            <a:latin typeface="Gill Sans MT"/>
            <a:ea typeface="+mn-ea"/>
            <a:cs typeface="+mn-cs"/>
          </a:endParaRPr>
        </a:p>
      </dgm:t>
    </dgm:pt>
    <dgm:pt modelId="{CF36F199-7A9F-4743-8FB4-1D25BD07A9C0}" type="parTrans" cxnId="{35836EE8-ED93-4300-87E4-646DC288E6DE}">
      <dgm:prSet/>
      <dgm:spPr/>
      <dgm:t>
        <a:bodyPr/>
        <a:lstStyle/>
        <a:p>
          <a:endParaRPr lang="en-US"/>
        </a:p>
      </dgm:t>
    </dgm:pt>
    <dgm:pt modelId="{060762E8-A804-4E35-B177-D866E52DEFFA}" type="sibTrans" cxnId="{35836EE8-ED93-4300-87E4-646DC288E6DE}">
      <dgm:prSet/>
      <dgm:spPr/>
      <dgm:t>
        <a:bodyPr/>
        <a:lstStyle/>
        <a:p>
          <a:endParaRPr lang="en-US"/>
        </a:p>
      </dgm:t>
    </dgm:pt>
    <dgm:pt modelId="{0378E44F-42DD-487F-BEC9-9F4246A6D097}">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Specific industry factors</a:t>
          </a:r>
          <a:endParaRPr lang="en-US" dirty="0">
            <a:solidFill>
              <a:sysClr val="windowText" lastClr="000000">
                <a:hueOff val="0"/>
                <a:satOff val="0"/>
                <a:lumOff val="0"/>
                <a:alphaOff val="0"/>
              </a:sysClr>
            </a:solidFill>
            <a:latin typeface="Gill Sans MT"/>
            <a:ea typeface="+mn-ea"/>
            <a:cs typeface="+mn-cs"/>
          </a:endParaRPr>
        </a:p>
      </dgm:t>
    </dgm:pt>
    <dgm:pt modelId="{61D99013-83DD-4855-A3D7-606BBD006BD9}" type="parTrans" cxnId="{0A7901DD-A6CD-412B-A49D-0D8FAA6800F0}">
      <dgm:prSet/>
      <dgm:spPr/>
      <dgm:t>
        <a:bodyPr/>
        <a:lstStyle/>
        <a:p>
          <a:endParaRPr lang="en-US"/>
        </a:p>
      </dgm:t>
    </dgm:pt>
    <dgm:pt modelId="{A655908E-F73F-4E46-A35C-6886DD627E2B}" type="sibTrans" cxnId="{0A7901DD-A6CD-412B-A49D-0D8FAA6800F0}">
      <dgm:prSet/>
      <dgm:spPr/>
      <dgm:t>
        <a:bodyPr/>
        <a:lstStyle/>
        <a:p>
          <a:endParaRPr lang="en-US"/>
        </a:p>
      </dgm:t>
    </dgm:pt>
    <dgm:pt modelId="{480E5440-754A-47DD-8D58-0F2AE9FFC45D}">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routes and distribution trends</a:t>
          </a:r>
          <a:endParaRPr lang="en-US" dirty="0">
            <a:solidFill>
              <a:sysClr val="windowText" lastClr="000000">
                <a:hueOff val="0"/>
                <a:satOff val="0"/>
                <a:lumOff val="0"/>
                <a:alphaOff val="0"/>
              </a:sysClr>
            </a:solidFill>
            <a:latin typeface="Gill Sans MT"/>
            <a:ea typeface="+mn-ea"/>
            <a:cs typeface="+mn-cs"/>
          </a:endParaRPr>
        </a:p>
      </dgm:t>
    </dgm:pt>
    <dgm:pt modelId="{D5A4A651-00DA-4161-B448-F34B8BCA3A49}" type="parTrans" cxnId="{2E700356-A609-4B8B-AFF2-4987CE3869F2}">
      <dgm:prSet/>
      <dgm:spPr/>
      <dgm:t>
        <a:bodyPr/>
        <a:lstStyle/>
        <a:p>
          <a:endParaRPr lang="en-US"/>
        </a:p>
      </dgm:t>
    </dgm:pt>
    <dgm:pt modelId="{2BED1ED0-5792-41B2-8668-5FF6B008989E}" type="sibTrans" cxnId="{2E700356-A609-4B8B-AFF2-4987CE3869F2}">
      <dgm:prSet/>
      <dgm:spPr/>
      <dgm:t>
        <a:bodyPr/>
        <a:lstStyle/>
        <a:p>
          <a:endParaRPr lang="en-US"/>
        </a:p>
      </dgm:t>
    </dgm:pt>
    <dgm:pt modelId="{4FD54235-02AD-4DDB-8883-124A196DDA8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Customer / end-user drivers</a:t>
          </a:r>
          <a:endParaRPr lang="en-US" dirty="0">
            <a:solidFill>
              <a:sysClr val="windowText" lastClr="000000">
                <a:hueOff val="0"/>
                <a:satOff val="0"/>
                <a:lumOff val="0"/>
                <a:alphaOff val="0"/>
              </a:sysClr>
            </a:solidFill>
            <a:latin typeface="Gill Sans MT"/>
            <a:ea typeface="+mn-ea"/>
            <a:cs typeface="+mn-cs"/>
          </a:endParaRPr>
        </a:p>
      </dgm:t>
    </dgm:pt>
    <dgm:pt modelId="{C58336D9-3BA6-495E-AE5E-A9EAAF04B293}" type="parTrans" cxnId="{0B95461B-59F4-41FF-B415-C5996B25EADE}">
      <dgm:prSet/>
      <dgm:spPr/>
      <dgm:t>
        <a:bodyPr/>
        <a:lstStyle/>
        <a:p>
          <a:endParaRPr lang="en-US"/>
        </a:p>
      </dgm:t>
    </dgm:pt>
    <dgm:pt modelId="{72955CE7-B381-4B6A-B437-2092AB85D026}" type="sibTrans" cxnId="{0B95461B-59F4-41FF-B415-C5996B25EADE}">
      <dgm:prSet/>
      <dgm:spPr/>
      <dgm:t>
        <a:bodyPr/>
        <a:lstStyle/>
        <a:p>
          <a:endParaRPr lang="en-US"/>
        </a:p>
      </dgm:t>
    </dgm:pt>
    <dgm:pt modelId="{AC1261FE-89FC-472D-80CD-CF28371953DE}">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Interest / exchange rates</a:t>
          </a:r>
          <a:endParaRPr lang="en-US" dirty="0">
            <a:solidFill>
              <a:sysClr val="windowText" lastClr="000000">
                <a:hueOff val="0"/>
                <a:satOff val="0"/>
                <a:lumOff val="0"/>
                <a:alphaOff val="0"/>
              </a:sysClr>
            </a:solidFill>
            <a:latin typeface="Gill Sans MT"/>
            <a:ea typeface="+mn-ea"/>
            <a:cs typeface="+mn-cs"/>
          </a:endParaRPr>
        </a:p>
      </dgm:t>
    </dgm:pt>
    <dgm:pt modelId="{6B600ED4-1B70-40FD-84F0-23DEB3A7C355}" type="parTrans" cxnId="{656DD528-5E1E-4FA8-9237-36A2E3671607}">
      <dgm:prSet/>
      <dgm:spPr/>
      <dgm:t>
        <a:bodyPr/>
        <a:lstStyle/>
        <a:p>
          <a:endParaRPr lang="en-US"/>
        </a:p>
      </dgm:t>
    </dgm:pt>
    <dgm:pt modelId="{F7A8BABC-53F9-4C39-99DE-B62C3E6AB2D6}" type="sibTrans" cxnId="{656DD528-5E1E-4FA8-9237-36A2E3671607}">
      <dgm:prSet/>
      <dgm:spPr/>
      <dgm:t>
        <a:bodyPr/>
        <a:lstStyle/>
        <a:p>
          <a:endParaRPr lang="en-US"/>
        </a:p>
      </dgm:t>
    </dgm:pt>
    <dgm:pt modelId="{6BDD43D3-E496-43CB-BFD2-57F7E4271EC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International trade / monetary issues</a:t>
          </a:r>
          <a:endParaRPr lang="en-US" dirty="0">
            <a:solidFill>
              <a:sysClr val="windowText" lastClr="000000">
                <a:hueOff val="0"/>
                <a:satOff val="0"/>
                <a:lumOff val="0"/>
                <a:alphaOff val="0"/>
              </a:sysClr>
            </a:solidFill>
            <a:latin typeface="Gill Sans MT"/>
            <a:ea typeface="+mn-ea"/>
            <a:cs typeface="+mn-cs"/>
          </a:endParaRPr>
        </a:p>
      </dgm:t>
    </dgm:pt>
    <dgm:pt modelId="{F2523A0D-B1EB-44B4-94BB-37D11D4F03E6}" type="parTrans" cxnId="{358265C5-F69A-4981-8759-62528F17902D}">
      <dgm:prSet/>
      <dgm:spPr/>
      <dgm:t>
        <a:bodyPr/>
        <a:lstStyle/>
        <a:p>
          <a:endParaRPr lang="en-US"/>
        </a:p>
      </dgm:t>
    </dgm:pt>
    <dgm:pt modelId="{FABB7829-C782-421E-9DBF-EB5E2A01CCAE}" type="sibTrans" cxnId="{358265C5-F69A-4981-8759-62528F17902D}">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78E77583-82CD-4894-A582-6E6A7F89ABD3}" type="pres">
      <dgm:prSet presAssocID="{E73437B7-9D85-46A9-80F1-00065EC718F1}" presName="composite" presStyleCnt="0"/>
      <dgm:spPr/>
    </dgm:pt>
    <dgm:pt modelId="{BCCE1A27-2097-462D-9AF0-0CCBD1562237}" type="pres">
      <dgm:prSet presAssocID="{E73437B7-9D85-46A9-80F1-00065EC718F1}" presName="parTx" presStyleLbl="alignNode1" presStyleIdx="1" presStyleCnt="2">
        <dgm:presLayoutVars>
          <dgm:chMax val="0"/>
          <dgm:chPref val="0"/>
          <dgm:bulletEnabled val="1"/>
        </dgm:presLayoutVars>
      </dgm:prSet>
      <dgm:spPr>
        <a:prstGeom prst="rect">
          <a:avLst/>
        </a:prstGeom>
      </dgm:spPr>
    </dgm:pt>
    <dgm:pt modelId="{29FB81B8-37C7-4052-8DA2-396CDA02FA5A}" type="pres">
      <dgm:prSet presAssocID="{E73437B7-9D85-46A9-80F1-00065EC718F1}" presName="desTx" presStyleLbl="alignAccFollowNode1" presStyleIdx="1" presStyleCnt="2">
        <dgm:presLayoutVars>
          <dgm:bulletEnabled val="1"/>
        </dgm:presLayoutVars>
      </dgm:prSet>
      <dgm:spPr>
        <a:prstGeom prst="rect">
          <a:avLst/>
        </a:prstGeom>
      </dgm:spPr>
    </dgm:pt>
  </dgm:ptLst>
  <dgm:cxnLst>
    <dgm:cxn modelId="{1243F50B-1A72-E940-8B1A-077F190BA088}" type="presOf" srcId="{7B97EAE1-C200-48B4-943D-E4D431CA8045}" destId="{D1677F42-F80E-4143-BCF1-8097C41F6B95}" srcOrd="0" destOrd="8" presId="urn:microsoft.com/office/officeart/2005/8/layout/hList1"/>
    <dgm:cxn modelId="{EE303910-B51D-4274-BF26-91FE76D4529F}" srcId="{2A1A32D5-EA9E-4615-B90D-2B3017B152B4}" destId="{22D212F5-77D1-472C-9433-0C0A9B2E9EEF}" srcOrd="4" destOrd="0" parTransId="{FD031C1D-63E4-43F9-BCF1-7311C2D1726F}" sibTransId="{860FB330-2FC6-4366-82A1-1B38F960CA32}"/>
    <dgm:cxn modelId="{6C214714-AEBE-45AB-A5C6-BE263D3C3D99}" srcId="{2A1A32D5-EA9E-4615-B90D-2B3017B152B4}" destId="{0DF9FB58-27D8-46CD-8878-2044E082F01B}" srcOrd="5" destOrd="0" parTransId="{8537AA2C-AE9D-49FF-8875-3D80EBB06CD7}" sibTransId="{5CEB8747-AACB-47A2-8530-0BEF37A5FB4A}"/>
    <dgm:cxn modelId="{08F4E716-26CE-4405-B165-13F8673EE0E9}" srcId="{2A1A32D5-EA9E-4615-B90D-2B3017B152B4}" destId="{7B97EAE1-C200-48B4-943D-E4D431CA8045}" srcOrd="8" destOrd="0" parTransId="{1E9D0EE1-E89E-48DB-85E1-1D7EB1DA60CE}" sibTransId="{813687F6-05DE-4BEE-BA34-4C80E2AF327A}"/>
    <dgm:cxn modelId="{994C8D18-0206-8A48-8B9C-8875632B484E}" type="presOf" srcId="{480E5440-754A-47DD-8D58-0F2AE9FFC45D}" destId="{29FB81B8-37C7-4052-8DA2-396CDA02FA5A}" srcOrd="0" destOrd="8" presId="urn:microsoft.com/office/officeart/2005/8/layout/hList1"/>
    <dgm:cxn modelId="{539BEB18-3DFD-4083-A271-687CF9B57140}" srcId="{25FF4E28-1EDA-4F80-BC4D-1C65C0E85640}" destId="{E73437B7-9D85-46A9-80F1-00065EC718F1}" srcOrd="1" destOrd="0" parTransId="{B4675D28-037C-4CFE-8B7C-7AC340BD9861}" sibTransId="{B6F4CDF8-29A5-48F5-9890-3AB50563DF72}"/>
    <dgm:cxn modelId="{0B95461B-59F4-41FF-B415-C5996B25EADE}" srcId="{E73437B7-9D85-46A9-80F1-00065EC718F1}" destId="{4FD54235-02AD-4DDB-8883-124A196DDA84}" srcOrd="9" destOrd="0" parTransId="{C58336D9-3BA6-495E-AE5E-A9EAAF04B293}" sibTransId="{72955CE7-B381-4B6A-B437-2092AB85D026}"/>
    <dgm:cxn modelId="{F9F06322-B5C6-42AE-86A6-CA884F83E898}" srcId="{25FF4E28-1EDA-4F80-BC4D-1C65C0E85640}" destId="{2A1A32D5-EA9E-4615-B90D-2B3017B152B4}" srcOrd="0" destOrd="0" parTransId="{FB3C292D-4CDE-44A7-AD0E-90A33F704C75}" sibTransId="{60A7C7F7-69BF-48D6-820B-72C3F6F17167}"/>
    <dgm:cxn modelId="{656DD528-5E1E-4FA8-9237-36A2E3671607}" srcId="{E73437B7-9D85-46A9-80F1-00065EC718F1}" destId="{AC1261FE-89FC-472D-80CD-CF28371953DE}" srcOrd="10" destOrd="0" parTransId="{6B600ED4-1B70-40FD-84F0-23DEB3A7C355}" sibTransId="{F7A8BABC-53F9-4C39-99DE-B62C3E6AB2D6}"/>
    <dgm:cxn modelId="{6B7C4732-BBA8-CF46-873B-E0D92B900E9A}" type="presOf" srcId="{AC1261FE-89FC-472D-80CD-CF28371953DE}" destId="{29FB81B8-37C7-4052-8DA2-396CDA02FA5A}" srcOrd="0" destOrd="10" presId="urn:microsoft.com/office/officeart/2005/8/layout/hList1"/>
    <dgm:cxn modelId="{32D64D35-35D8-C24A-9F07-CBBC61C0C608}" type="presOf" srcId="{0DF9FB58-27D8-46CD-8878-2044E082F01B}" destId="{D1677F42-F80E-4143-BCF1-8097C41F6B95}" srcOrd="0" destOrd="5" presId="urn:microsoft.com/office/officeart/2005/8/layout/hList1"/>
    <dgm:cxn modelId="{B4445541-A3B9-E047-A1FB-796AF8C9CE47}" type="presOf" srcId="{22D212F5-77D1-472C-9433-0C0A9B2E9EEF}" destId="{D1677F42-F80E-4143-BCF1-8097C41F6B95}" srcOrd="0" destOrd="4" presId="urn:microsoft.com/office/officeart/2005/8/layout/hList1"/>
    <dgm:cxn modelId="{038CF843-CBC7-4BAC-AA59-8B92DE0547BE}" srcId="{2A1A32D5-EA9E-4615-B90D-2B3017B152B4}" destId="{D8EC017C-0C1B-4287-8EC9-8CA39F726809}" srcOrd="3" destOrd="0" parTransId="{98580623-7E6F-4560-BC88-62E8FAE5D8CC}" sibTransId="{FCD79D98-492E-4628-B967-B69826A321BA}"/>
    <dgm:cxn modelId="{09FD8344-08B9-4839-96D6-41D58618AB7A}" srcId="{E73437B7-9D85-46A9-80F1-00065EC718F1}" destId="{F03885FE-246C-4C56-950B-7C5499376F75}" srcOrd="4" destOrd="0" parTransId="{CF3FFDD1-D238-486A-9B46-098663625FCF}" sibTransId="{61AA25AE-0B5F-4405-B08A-5E91F57C2EAF}"/>
    <dgm:cxn modelId="{4D4E5D4D-DCBB-4632-A701-C7E25FB05058}" srcId="{2A1A32D5-EA9E-4615-B90D-2B3017B152B4}" destId="{8B9EB84F-8C32-4D14-87B0-8BE0B26A85AF}" srcOrd="2" destOrd="0" parTransId="{3F518CC5-9861-48F2-BA3A-1B9D85A9B95E}" sibTransId="{22C6455A-2CBF-4F11-9994-881594469EFB}"/>
    <dgm:cxn modelId="{AFF96C50-C655-4046-A822-21B5F81FA2A7}" type="presOf" srcId="{D9488BC2-BA51-403E-8507-7ABCF9260BB4}" destId="{29FB81B8-37C7-4052-8DA2-396CDA02FA5A}" srcOrd="0" destOrd="5" presId="urn:microsoft.com/office/officeart/2005/8/layout/hList1"/>
    <dgm:cxn modelId="{AEB4FD72-D179-3F44-B641-A1D80FDF922D}" type="presOf" srcId="{6BDD43D3-E496-43CB-BFD2-57F7E4271EC4}" destId="{29FB81B8-37C7-4052-8DA2-396CDA02FA5A}" srcOrd="0" destOrd="11" presId="urn:microsoft.com/office/officeart/2005/8/layout/hList1"/>
    <dgm:cxn modelId="{2E700356-A609-4B8B-AFF2-4987CE3869F2}" srcId="{E73437B7-9D85-46A9-80F1-00065EC718F1}" destId="{480E5440-754A-47DD-8D58-0F2AE9FFC45D}" srcOrd="8" destOrd="0" parTransId="{D5A4A651-00DA-4161-B448-F34B8BCA3A49}" sibTransId="{2BED1ED0-5792-41B2-8668-5FF6B008989E}"/>
    <dgm:cxn modelId="{D06C6E76-5967-334F-8D35-59301CC57471}" type="presOf" srcId="{2A1A32D5-EA9E-4615-B90D-2B3017B152B4}" destId="{B3895A0D-1C00-4C4B-9CFD-82AFC1F337AE}" srcOrd="0" destOrd="0" presId="urn:microsoft.com/office/officeart/2005/8/layout/hList1"/>
    <dgm:cxn modelId="{F2988256-9903-9D48-913A-BA08D0EE4EA5}" type="presOf" srcId="{FF32EBB4-9053-4499-9E66-C3CA318064E1}" destId="{29FB81B8-37C7-4052-8DA2-396CDA02FA5A}" srcOrd="0" destOrd="2" presId="urn:microsoft.com/office/officeart/2005/8/layout/hList1"/>
    <dgm:cxn modelId="{8A6A4781-6B2D-4646-BCF4-1D72757E9C2F}" srcId="{E73437B7-9D85-46A9-80F1-00065EC718F1}" destId="{FF32EBB4-9053-4499-9E66-C3CA318064E1}" srcOrd="2" destOrd="0" parTransId="{203CE28E-C609-43E5-BFF8-0B7F80FEEB65}" sibTransId="{8643022B-1062-420D-9A09-33FAB5639815}"/>
    <dgm:cxn modelId="{D6CD5C8A-FFF1-4F48-A3C8-6A673D930C69}" srcId="{E73437B7-9D85-46A9-80F1-00065EC718F1}" destId="{17FB4D5E-576E-4540-819F-559C1EFE0F91}" srcOrd="3" destOrd="0" parTransId="{5D118D3B-DB41-49D3-9F57-FBE9A5B2FF07}" sibTransId="{E43B00F3-CE12-4D08-9A61-79D1F806B210}"/>
    <dgm:cxn modelId="{A411988E-99FA-9745-BA1E-FA64E2C3182B}" type="presOf" srcId="{0378E44F-42DD-487F-BEC9-9F4246A6D097}" destId="{29FB81B8-37C7-4052-8DA2-396CDA02FA5A}" srcOrd="0" destOrd="7" presId="urn:microsoft.com/office/officeart/2005/8/layout/hList1"/>
    <dgm:cxn modelId="{D943DF91-FBDB-4861-9543-66DD72C6C3CE}" srcId="{2A1A32D5-EA9E-4615-B90D-2B3017B152B4}" destId="{9D878DFA-D7D3-4505-A1E3-A3A0389C9FB6}" srcOrd="7" destOrd="0" parTransId="{E9BBA033-AAFA-44CA-9AC4-933C79BD16E2}" sibTransId="{1CE31506-C747-41AC-B634-14AC39A5B301}"/>
    <dgm:cxn modelId="{41609495-E852-C244-8956-AE04360B2251}" type="presOf" srcId="{1CFEC0FF-6E6D-45AE-9B33-D80DA302FDD2}" destId="{D1677F42-F80E-4143-BCF1-8097C41F6B95}" srcOrd="0" destOrd="6" presId="urn:microsoft.com/office/officeart/2005/8/layout/hList1"/>
    <dgm:cxn modelId="{168839AB-81B4-F643-BCCB-985DF1EE34D1}" type="presOf" srcId="{D8EC017C-0C1B-4287-8EC9-8CA39F726809}" destId="{D1677F42-F80E-4143-BCF1-8097C41F6B95}" srcOrd="0" destOrd="3" presId="urn:microsoft.com/office/officeart/2005/8/layout/hList1"/>
    <dgm:cxn modelId="{87C842B0-44D5-406A-AD11-32BC3D031384}" srcId="{E73437B7-9D85-46A9-80F1-00065EC718F1}" destId="{73CD11EF-B9BF-4A38-868B-540B93A18440}" srcOrd="0" destOrd="0" parTransId="{0518672A-AFEC-47E9-A556-49F931D36C8E}" sibTransId="{A21E029A-1B71-4A55-93D3-8A5F9004D7C3}"/>
    <dgm:cxn modelId="{C48146B6-616B-8340-85E9-D5CA5C598D93}" type="presOf" srcId="{677105A3-465D-4112-A59C-1084EE2C9669}" destId="{29FB81B8-37C7-4052-8DA2-396CDA02FA5A}" srcOrd="0" destOrd="6" presId="urn:microsoft.com/office/officeart/2005/8/layout/hList1"/>
    <dgm:cxn modelId="{8B142FC1-8BB7-48FF-AEB3-C45AB3EB7380}" srcId="{E73437B7-9D85-46A9-80F1-00065EC718F1}" destId="{310592AA-0726-4A08-8D4B-FC5E44D0EC23}" srcOrd="1" destOrd="0" parTransId="{DB51DB3F-109E-4073-9E9E-D8F736A7A0DB}" sibTransId="{7CE75DFF-ED43-4793-BD4E-42BA192C32D1}"/>
    <dgm:cxn modelId="{554575C4-28F2-554E-AD42-ABE4B74C35F7}" type="presOf" srcId="{73CD11EF-B9BF-4A38-868B-540B93A18440}" destId="{29FB81B8-37C7-4052-8DA2-396CDA02FA5A}" srcOrd="0" destOrd="0" presId="urn:microsoft.com/office/officeart/2005/8/layout/hList1"/>
    <dgm:cxn modelId="{358265C5-F69A-4981-8759-62528F17902D}" srcId="{E73437B7-9D85-46A9-80F1-00065EC718F1}" destId="{6BDD43D3-E496-43CB-BFD2-57F7E4271EC4}" srcOrd="11" destOrd="0" parTransId="{F2523A0D-B1EB-44B4-94BB-37D11D4F03E6}" sibTransId="{FABB7829-C782-421E-9DBF-EB5E2A01CCAE}"/>
    <dgm:cxn modelId="{A45411C7-C0BD-A345-90C7-C1509DD86C5D}" type="presOf" srcId="{4FD54235-02AD-4DDB-8883-124A196DDA84}" destId="{29FB81B8-37C7-4052-8DA2-396CDA02FA5A}" srcOrd="0" destOrd="9" presId="urn:microsoft.com/office/officeart/2005/8/layout/hList1"/>
    <dgm:cxn modelId="{83C285C8-7B98-2641-9C3E-A94557FCBE73}" type="presOf" srcId="{310592AA-0726-4A08-8D4B-FC5E44D0EC23}" destId="{29FB81B8-37C7-4052-8DA2-396CDA02FA5A}" srcOrd="0" destOrd="1" presId="urn:microsoft.com/office/officeart/2005/8/layout/hList1"/>
    <dgm:cxn modelId="{415B8BCD-C035-A24A-94AE-F5E1CED8ECCB}" type="presOf" srcId="{25FF4E28-1EDA-4F80-BC4D-1C65C0E85640}" destId="{80A79F05-BF62-4D44-B242-5D79958F1359}" srcOrd="0" destOrd="0" presId="urn:microsoft.com/office/officeart/2005/8/layout/hList1"/>
    <dgm:cxn modelId="{E311D3D0-5353-7348-9A19-70069A7C7E4C}" type="presOf" srcId="{8B9EB84F-8C32-4D14-87B0-8BE0B26A85AF}" destId="{D1677F42-F80E-4143-BCF1-8097C41F6B95}" srcOrd="0" destOrd="2" presId="urn:microsoft.com/office/officeart/2005/8/layout/hList1"/>
    <dgm:cxn modelId="{2F94B2D4-DFC4-AE45-B159-AA1A0DD5AFF1}" type="presOf" srcId="{17FB4D5E-576E-4540-819F-559C1EFE0F91}" destId="{29FB81B8-37C7-4052-8DA2-396CDA02FA5A}" srcOrd="0" destOrd="3" presId="urn:microsoft.com/office/officeart/2005/8/layout/hList1"/>
    <dgm:cxn modelId="{317BCAD6-6BA5-044A-B408-5F3155BFF49D}" type="presOf" srcId="{E73437B7-9D85-46A9-80F1-00065EC718F1}" destId="{BCCE1A27-2097-462D-9AF0-0CCBD1562237}" srcOrd="0" destOrd="0" presId="urn:microsoft.com/office/officeart/2005/8/layout/hList1"/>
    <dgm:cxn modelId="{6C5AD0D9-C7E2-994D-A7C1-8162248B0F01}" type="presOf" srcId="{F03885FE-246C-4C56-950B-7C5499376F75}" destId="{29FB81B8-37C7-4052-8DA2-396CDA02FA5A}" srcOrd="0" destOrd="4" presId="urn:microsoft.com/office/officeart/2005/8/layout/hList1"/>
    <dgm:cxn modelId="{57350FDB-E596-4B32-926F-007D346C5945}" srcId="{2A1A32D5-EA9E-4615-B90D-2B3017B152B4}" destId="{F13EE6C9-8B3B-4F85-8D97-F060F019F21C}" srcOrd="0" destOrd="0" parTransId="{E39764C1-3B17-4D17-8D93-83CC70DDDD64}" sibTransId="{D4B92481-EBB1-44B8-88D6-5E2E7AEC3827}"/>
    <dgm:cxn modelId="{0A7901DD-A6CD-412B-A49D-0D8FAA6800F0}" srcId="{E73437B7-9D85-46A9-80F1-00065EC718F1}" destId="{0378E44F-42DD-487F-BEC9-9F4246A6D097}" srcOrd="7" destOrd="0" parTransId="{61D99013-83DD-4855-A3D7-606BBD006BD9}" sibTransId="{A655908E-F73F-4E46-A35C-6886DD627E2B}"/>
    <dgm:cxn modelId="{17BD72DF-BBA3-9C4A-84C5-AEA79966E97F}" type="presOf" srcId="{9D878DFA-D7D3-4505-A1E3-A3A0389C9FB6}" destId="{D1677F42-F80E-4143-BCF1-8097C41F6B95}" srcOrd="0" destOrd="7" presId="urn:microsoft.com/office/officeart/2005/8/layout/hList1"/>
    <dgm:cxn modelId="{9D5ED7E5-14F1-42E1-B007-0F91C855AF35}" srcId="{E73437B7-9D85-46A9-80F1-00065EC718F1}" destId="{D9488BC2-BA51-403E-8507-7ABCF9260BB4}" srcOrd="5" destOrd="0" parTransId="{1F1D62B9-62A2-4025-9C99-A597E1C98031}" sibTransId="{42FE011A-45C8-45D1-B659-8A85D0525E89}"/>
    <dgm:cxn modelId="{35836EE8-ED93-4300-87E4-646DC288E6DE}" srcId="{E73437B7-9D85-46A9-80F1-00065EC718F1}" destId="{677105A3-465D-4112-A59C-1084EE2C9669}" srcOrd="6" destOrd="0" parTransId="{CF36F199-7A9F-4743-8FB4-1D25BD07A9C0}" sibTransId="{060762E8-A804-4E35-B177-D866E52DEFFA}"/>
    <dgm:cxn modelId="{297AC7EA-4E06-4BA2-B90D-834CFBE63787}" srcId="{2A1A32D5-EA9E-4615-B90D-2B3017B152B4}" destId="{0A5042B5-B4E0-4777-A036-4D0F993821B6}" srcOrd="1" destOrd="0" parTransId="{F31B6324-D51B-4A18-B406-362735ECA683}" sibTransId="{2CD50649-93DD-4682-AE5B-9DDED7E4D5FA}"/>
    <dgm:cxn modelId="{480558F1-E90B-9144-BFBC-9CB0AC90BB8C}" type="presOf" srcId="{F13EE6C9-8B3B-4F85-8D97-F060F019F21C}" destId="{D1677F42-F80E-4143-BCF1-8097C41F6B95}" srcOrd="0" destOrd="0" presId="urn:microsoft.com/office/officeart/2005/8/layout/hList1"/>
    <dgm:cxn modelId="{6B74C4F8-B8F8-4769-8E69-E24AF4CF0BE3}" srcId="{2A1A32D5-EA9E-4615-B90D-2B3017B152B4}" destId="{1CFEC0FF-6E6D-45AE-9B33-D80DA302FDD2}" srcOrd="6" destOrd="0" parTransId="{D58B7871-5978-47C2-AFB4-DA423740CC29}" sibTransId="{E7914CB3-FAC2-4147-A876-66F05D0FCA0A}"/>
    <dgm:cxn modelId="{3D198EFF-F215-D04B-BC48-326120A8A2FB}" type="presOf" srcId="{0A5042B5-B4E0-4777-A036-4D0F993821B6}" destId="{D1677F42-F80E-4143-BCF1-8097C41F6B95}" srcOrd="0" destOrd="1" presId="urn:microsoft.com/office/officeart/2005/8/layout/hList1"/>
    <dgm:cxn modelId="{A619C14D-4219-C44B-8BAD-3688332849A9}" type="presParOf" srcId="{80A79F05-BF62-4D44-B242-5D79958F1359}" destId="{80B71BD1-3331-4150-9F39-25C5D49B8F5B}" srcOrd="0" destOrd="0" presId="urn:microsoft.com/office/officeart/2005/8/layout/hList1"/>
    <dgm:cxn modelId="{F1238DAC-B7BA-844A-925B-58981596741D}" type="presParOf" srcId="{80B71BD1-3331-4150-9F39-25C5D49B8F5B}" destId="{B3895A0D-1C00-4C4B-9CFD-82AFC1F337AE}" srcOrd="0" destOrd="0" presId="urn:microsoft.com/office/officeart/2005/8/layout/hList1"/>
    <dgm:cxn modelId="{89FEBA11-E2F7-EC45-B8AB-96EC6AA2B30F}" type="presParOf" srcId="{80B71BD1-3331-4150-9F39-25C5D49B8F5B}" destId="{D1677F42-F80E-4143-BCF1-8097C41F6B95}" srcOrd="1" destOrd="0" presId="urn:microsoft.com/office/officeart/2005/8/layout/hList1"/>
    <dgm:cxn modelId="{755A9111-CC6A-654A-82AE-3D2F3822FC08}" type="presParOf" srcId="{80A79F05-BF62-4D44-B242-5D79958F1359}" destId="{0A97CCA7-8414-401B-A258-2E246226F26D}" srcOrd="1" destOrd="0" presId="urn:microsoft.com/office/officeart/2005/8/layout/hList1"/>
    <dgm:cxn modelId="{28D4C45D-D479-6B4D-B612-C7AA37B5E4BF}" type="presParOf" srcId="{80A79F05-BF62-4D44-B242-5D79958F1359}" destId="{78E77583-82CD-4894-A582-6E6A7F89ABD3}" srcOrd="2" destOrd="0" presId="urn:microsoft.com/office/officeart/2005/8/layout/hList1"/>
    <dgm:cxn modelId="{51C3C92A-C528-554E-A7A1-50C911169F66}" type="presParOf" srcId="{78E77583-82CD-4894-A582-6E6A7F89ABD3}" destId="{BCCE1A27-2097-462D-9AF0-0CCBD1562237}" srcOrd="0" destOrd="0" presId="urn:microsoft.com/office/officeart/2005/8/layout/hList1"/>
    <dgm:cxn modelId="{389B3B61-F1DE-6C43-B958-C742CA1C3B39}" type="presParOf" srcId="{78E77583-82CD-4894-A582-6E6A7F89ABD3}" destId="{29FB81B8-37C7-4052-8DA2-396CDA02FA5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5" csCatId="colorful" phldr="1"/>
      <dgm:spPr/>
      <dgm:t>
        <a:bodyPr/>
        <a:lstStyle/>
        <a:p>
          <a:endParaRPr lang="en-US"/>
        </a:p>
      </dgm:t>
    </dgm:pt>
    <dgm:pt modelId="{2A1A32D5-EA9E-4615-B90D-2B3017B152B4}">
      <dgm:prSet phldrT="[Text]">
        <dgm:style>
          <a:lnRef idx="1">
            <a:schemeClr val="accent2"/>
          </a:lnRef>
          <a:fillRef idx="3">
            <a:schemeClr val="accent2"/>
          </a:fillRef>
          <a:effectRef idx="2">
            <a:schemeClr val="accent2"/>
          </a:effectRef>
          <a:fontRef idx="minor">
            <a:schemeClr val="lt1"/>
          </a:fontRef>
        </dgm:style>
      </dgm:prSet>
      <dgm:spPr>
        <a:xfrm>
          <a:off x="40" y="7064"/>
          <a:ext cx="3916784" cy="460800"/>
        </a:xfr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gm:spPr>
      <dgm:t>
        <a:bodyPr/>
        <a:lstStyle/>
        <a:p>
          <a:r>
            <a:rPr lang="en-GB" b="1" dirty="0">
              <a:solidFill>
                <a:sysClr val="window" lastClr="FFFFFF"/>
              </a:solidFill>
              <a:latin typeface="Gill Sans MT"/>
              <a:ea typeface="+mn-ea"/>
              <a:cs typeface="+mn-cs"/>
            </a:rPr>
            <a:t>Social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9F645209-2BAC-43F3-9961-D72AD0C6018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Lifestyle trends</a:t>
          </a:r>
          <a:endParaRPr lang="en-US" dirty="0">
            <a:solidFill>
              <a:sysClr val="windowText" lastClr="000000">
                <a:hueOff val="0"/>
                <a:satOff val="0"/>
                <a:lumOff val="0"/>
                <a:alphaOff val="0"/>
              </a:sysClr>
            </a:solidFill>
            <a:latin typeface="Gill Sans MT"/>
            <a:ea typeface="+mn-ea"/>
            <a:cs typeface="+mn-cs"/>
          </a:endParaRPr>
        </a:p>
      </dgm:t>
    </dgm:pt>
    <dgm:pt modelId="{B2030E49-73A0-48FF-90F0-FD29FEC880E8}" type="parTrans" cxnId="{E0DC4FFD-1A14-44CD-B1BE-D67C59239929}">
      <dgm:prSet/>
      <dgm:spPr/>
      <dgm:t>
        <a:bodyPr/>
        <a:lstStyle/>
        <a:p>
          <a:endParaRPr lang="en-US"/>
        </a:p>
      </dgm:t>
    </dgm:pt>
    <dgm:pt modelId="{EBF35982-0A30-4C66-A8BB-F5390F2C1C43}" type="sibTrans" cxnId="{E0DC4FFD-1A14-44CD-B1BE-D67C59239929}">
      <dgm:prSet/>
      <dgm:spPr/>
      <dgm:t>
        <a:bodyPr/>
        <a:lstStyle/>
        <a:p>
          <a:endParaRPr lang="en-US"/>
        </a:p>
      </dgm:t>
    </dgm:pt>
    <dgm:pt modelId="{4742AF0F-FB60-454F-973B-0BE28B8D3681}">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Demographics</a:t>
          </a:r>
          <a:endParaRPr lang="en-US" dirty="0">
            <a:solidFill>
              <a:sysClr val="windowText" lastClr="000000">
                <a:hueOff val="0"/>
                <a:satOff val="0"/>
                <a:lumOff val="0"/>
                <a:alphaOff val="0"/>
              </a:sysClr>
            </a:solidFill>
            <a:latin typeface="Gill Sans MT"/>
            <a:ea typeface="+mn-ea"/>
            <a:cs typeface="+mn-cs"/>
          </a:endParaRPr>
        </a:p>
      </dgm:t>
    </dgm:pt>
    <dgm:pt modelId="{5DFE1B94-676C-4F13-B06B-0B2CBADA04B6}" type="parTrans" cxnId="{5AAE171E-165B-4C97-AF2E-5896E795088B}">
      <dgm:prSet/>
      <dgm:spPr/>
      <dgm:t>
        <a:bodyPr/>
        <a:lstStyle/>
        <a:p>
          <a:endParaRPr lang="en-US"/>
        </a:p>
      </dgm:t>
    </dgm:pt>
    <dgm:pt modelId="{A89A206B-EB99-4A26-8DE5-939FFC5CFA96}" type="sibTrans" cxnId="{5AAE171E-165B-4C97-AF2E-5896E795088B}">
      <dgm:prSet/>
      <dgm:spPr/>
      <dgm:t>
        <a:bodyPr/>
        <a:lstStyle/>
        <a:p>
          <a:endParaRPr lang="en-US"/>
        </a:p>
      </dgm:t>
    </dgm:pt>
    <dgm:pt modelId="{3CD3C814-F009-4C44-AB77-D8A20D1E8B5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attitudes and opinions</a:t>
          </a:r>
          <a:endParaRPr lang="en-US" dirty="0">
            <a:solidFill>
              <a:sysClr val="windowText" lastClr="000000">
                <a:hueOff val="0"/>
                <a:satOff val="0"/>
                <a:lumOff val="0"/>
                <a:alphaOff val="0"/>
              </a:sysClr>
            </a:solidFill>
            <a:latin typeface="Gill Sans MT"/>
            <a:ea typeface="+mn-ea"/>
            <a:cs typeface="+mn-cs"/>
          </a:endParaRPr>
        </a:p>
      </dgm:t>
    </dgm:pt>
    <dgm:pt modelId="{14ECD210-C0A2-4AA4-BE10-242C3047C1BD}" type="parTrans" cxnId="{CB7C9A0D-CF57-48F4-A0FE-2B24590EDA42}">
      <dgm:prSet/>
      <dgm:spPr/>
      <dgm:t>
        <a:bodyPr/>
        <a:lstStyle/>
        <a:p>
          <a:endParaRPr lang="en-US"/>
        </a:p>
      </dgm:t>
    </dgm:pt>
    <dgm:pt modelId="{ED9E30D5-EC8E-43F8-9882-0DC72675EB5B}" type="sibTrans" cxnId="{CB7C9A0D-CF57-48F4-A0FE-2B24590EDA42}">
      <dgm:prSet/>
      <dgm:spPr/>
      <dgm:t>
        <a:bodyPr/>
        <a:lstStyle/>
        <a:p>
          <a:endParaRPr lang="en-US"/>
        </a:p>
      </dgm:t>
    </dgm:pt>
    <dgm:pt modelId="{1F64B617-2D9A-4430-A389-B3B0B5245BE0}">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Media views</a:t>
          </a:r>
          <a:endParaRPr lang="en-US" dirty="0">
            <a:solidFill>
              <a:sysClr val="windowText" lastClr="000000">
                <a:hueOff val="0"/>
                <a:satOff val="0"/>
                <a:lumOff val="0"/>
                <a:alphaOff val="0"/>
              </a:sysClr>
            </a:solidFill>
            <a:latin typeface="Gill Sans MT"/>
            <a:ea typeface="+mn-ea"/>
            <a:cs typeface="+mn-cs"/>
          </a:endParaRPr>
        </a:p>
      </dgm:t>
    </dgm:pt>
    <dgm:pt modelId="{FEEB038E-403E-486F-83E1-49D10C7DA9A4}" type="parTrans" cxnId="{C8EA8BE6-7C24-463B-91E7-35D72B748854}">
      <dgm:prSet/>
      <dgm:spPr/>
      <dgm:t>
        <a:bodyPr/>
        <a:lstStyle/>
        <a:p>
          <a:endParaRPr lang="en-US"/>
        </a:p>
      </dgm:t>
    </dgm:pt>
    <dgm:pt modelId="{6166EF1E-842A-46EE-8832-83FC1FE222C9}" type="sibTrans" cxnId="{C8EA8BE6-7C24-463B-91E7-35D72B748854}">
      <dgm:prSet/>
      <dgm:spPr/>
      <dgm:t>
        <a:bodyPr/>
        <a:lstStyle/>
        <a:p>
          <a:endParaRPr lang="en-US"/>
        </a:p>
      </dgm:t>
    </dgm:pt>
    <dgm:pt modelId="{E2C838E6-081F-41B6-A701-B1B39AF21C6C}">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Law changes affecting social factors</a:t>
          </a:r>
          <a:endParaRPr lang="en-US" dirty="0">
            <a:solidFill>
              <a:sysClr val="windowText" lastClr="000000">
                <a:hueOff val="0"/>
                <a:satOff val="0"/>
                <a:lumOff val="0"/>
                <a:alphaOff val="0"/>
              </a:sysClr>
            </a:solidFill>
            <a:latin typeface="Gill Sans MT"/>
            <a:ea typeface="+mn-ea"/>
            <a:cs typeface="+mn-cs"/>
          </a:endParaRPr>
        </a:p>
      </dgm:t>
    </dgm:pt>
    <dgm:pt modelId="{741CEDAB-2068-4CEE-BAF1-635240A4878E}" type="parTrans" cxnId="{E2141133-7F81-4C83-818F-336B334EBD76}">
      <dgm:prSet/>
      <dgm:spPr/>
      <dgm:t>
        <a:bodyPr/>
        <a:lstStyle/>
        <a:p>
          <a:endParaRPr lang="en-US"/>
        </a:p>
      </dgm:t>
    </dgm:pt>
    <dgm:pt modelId="{F0E13B96-D1FF-4E2A-A9BC-D6295FE451B9}" type="sibTrans" cxnId="{E2141133-7F81-4C83-818F-336B334EBD76}">
      <dgm:prSet/>
      <dgm:spPr/>
      <dgm:t>
        <a:bodyPr/>
        <a:lstStyle/>
        <a:p>
          <a:endParaRPr lang="en-US"/>
        </a:p>
      </dgm:t>
    </dgm:pt>
    <dgm:pt modelId="{D33C98E6-522A-4923-BB6D-7D54C3EF04E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Brand, company, technology image</a:t>
          </a:r>
          <a:endParaRPr lang="en-US" dirty="0">
            <a:solidFill>
              <a:sysClr val="windowText" lastClr="000000">
                <a:hueOff val="0"/>
                <a:satOff val="0"/>
                <a:lumOff val="0"/>
                <a:alphaOff val="0"/>
              </a:sysClr>
            </a:solidFill>
            <a:latin typeface="Gill Sans MT"/>
            <a:ea typeface="+mn-ea"/>
            <a:cs typeface="+mn-cs"/>
          </a:endParaRPr>
        </a:p>
      </dgm:t>
    </dgm:pt>
    <dgm:pt modelId="{32DEB754-3A50-43A2-9CF5-8834705F76B0}" type="parTrans" cxnId="{258BFB5D-6741-4995-98A4-813A85E4B006}">
      <dgm:prSet/>
      <dgm:spPr/>
      <dgm:t>
        <a:bodyPr/>
        <a:lstStyle/>
        <a:p>
          <a:endParaRPr lang="en-US"/>
        </a:p>
      </dgm:t>
    </dgm:pt>
    <dgm:pt modelId="{8DB1BE03-1615-4143-A300-71F02110AD59}" type="sibTrans" cxnId="{258BFB5D-6741-4995-98A4-813A85E4B006}">
      <dgm:prSet/>
      <dgm:spPr/>
      <dgm:t>
        <a:bodyPr/>
        <a:lstStyle/>
        <a:p>
          <a:endParaRPr lang="en-US"/>
        </a:p>
      </dgm:t>
    </dgm:pt>
    <dgm:pt modelId="{05FF1C43-E111-41D9-869E-F7D32C2671B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patterns</a:t>
          </a:r>
          <a:endParaRPr lang="en-US" dirty="0">
            <a:solidFill>
              <a:sysClr val="windowText" lastClr="000000">
                <a:hueOff val="0"/>
                <a:satOff val="0"/>
                <a:lumOff val="0"/>
                <a:alphaOff val="0"/>
              </a:sysClr>
            </a:solidFill>
            <a:latin typeface="Gill Sans MT"/>
            <a:ea typeface="+mn-ea"/>
            <a:cs typeface="+mn-cs"/>
          </a:endParaRPr>
        </a:p>
      </dgm:t>
    </dgm:pt>
    <dgm:pt modelId="{9154D9CC-64F6-4D08-B31C-897BA18DA46F}" type="parTrans" cxnId="{50A42F73-7A93-4B9B-BE9B-8429CA40620C}">
      <dgm:prSet/>
      <dgm:spPr/>
      <dgm:t>
        <a:bodyPr/>
        <a:lstStyle/>
        <a:p>
          <a:endParaRPr lang="en-US"/>
        </a:p>
      </dgm:t>
    </dgm:pt>
    <dgm:pt modelId="{B53FCAAC-7FC7-48B8-813E-BBE7D312FF7A}" type="sibTrans" cxnId="{50A42F73-7A93-4B9B-BE9B-8429CA40620C}">
      <dgm:prSet/>
      <dgm:spPr/>
      <dgm:t>
        <a:bodyPr/>
        <a:lstStyle/>
        <a:p>
          <a:endParaRPr lang="en-US"/>
        </a:p>
      </dgm:t>
    </dgm:pt>
    <dgm:pt modelId="{3711E1B2-47F8-4C6D-94D5-316868EED2F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Fashion and role models</a:t>
          </a:r>
          <a:endParaRPr lang="en-US" dirty="0">
            <a:solidFill>
              <a:sysClr val="windowText" lastClr="000000">
                <a:hueOff val="0"/>
                <a:satOff val="0"/>
                <a:lumOff val="0"/>
                <a:alphaOff val="0"/>
              </a:sysClr>
            </a:solidFill>
            <a:latin typeface="Gill Sans MT"/>
            <a:ea typeface="+mn-ea"/>
            <a:cs typeface="+mn-cs"/>
          </a:endParaRPr>
        </a:p>
      </dgm:t>
    </dgm:pt>
    <dgm:pt modelId="{C3407658-8C69-4252-AD95-B88C3543B15B}" type="parTrans" cxnId="{C20765C1-06F7-4F2C-A087-AFFCAE126954}">
      <dgm:prSet/>
      <dgm:spPr/>
      <dgm:t>
        <a:bodyPr/>
        <a:lstStyle/>
        <a:p>
          <a:endParaRPr lang="en-US"/>
        </a:p>
      </dgm:t>
    </dgm:pt>
    <dgm:pt modelId="{C0E0E185-9F25-4FC7-B8B7-4145993D1DA5}" type="sibTrans" cxnId="{C20765C1-06F7-4F2C-A087-AFFCAE126954}">
      <dgm:prSet/>
      <dgm:spPr/>
      <dgm:t>
        <a:bodyPr/>
        <a:lstStyle/>
        <a:p>
          <a:endParaRPr lang="en-US"/>
        </a:p>
      </dgm:t>
    </dgm:pt>
    <dgm:pt modelId="{5D027C18-0361-4FB0-AFEF-7ADDC49C551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Major events and influences</a:t>
          </a:r>
          <a:endParaRPr lang="en-US" dirty="0">
            <a:solidFill>
              <a:sysClr val="windowText" lastClr="000000">
                <a:hueOff val="0"/>
                <a:satOff val="0"/>
                <a:lumOff val="0"/>
                <a:alphaOff val="0"/>
              </a:sysClr>
            </a:solidFill>
            <a:latin typeface="Gill Sans MT"/>
            <a:ea typeface="+mn-ea"/>
            <a:cs typeface="+mn-cs"/>
          </a:endParaRPr>
        </a:p>
      </dgm:t>
    </dgm:pt>
    <dgm:pt modelId="{6D7E34BD-3916-4D4E-8C43-F1D4A4462AC1}" type="parTrans" cxnId="{800DCB10-B2ED-4D89-8BBC-73E134944572}">
      <dgm:prSet/>
      <dgm:spPr/>
      <dgm:t>
        <a:bodyPr/>
        <a:lstStyle/>
        <a:p>
          <a:endParaRPr lang="en-US"/>
        </a:p>
      </dgm:t>
    </dgm:pt>
    <dgm:pt modelId="{3F8CE59C-4806-4001-9BAD-2F556A0162D7}" type="sibTrans" cxnId="{800DCB10-B2ED-4D89-8BBC-73E134944572}">
      <dgm:prSet/>
      <dgm:spPr/>
      <dgm:t>
        <a:bodyPr/>
        <a:lstStyle/>
        <a:p>
          <a:endParaRPr lang="en-US"/>
        </a:p>
      </dgm:t>
    </dgm:pt>
    <dgm:pt modelId="{8A4B222E-9AFA-496D-B390-5FC60A714DEB}">
      <dgm:prSet>
        <dgm:style>
          <a:lnRef idx="1">
            <a:schemeClr val="accent6"/>
          </a:lnRef>
          <a:fillRef idx="3">
            <a:schemeClr val="accent6"/>
          </a:fillRef>
          <a:effectRef idx="2">
            <a:schemeClr val="accent6"/>
          </a:effectRef>
          <a:fontRef idx="minor">
            <a:schemeClr val="lt1"/>
          </a:fontRef>
        </dgm:style>
      </dgm:prSet>
      <dgm:spPr>
        <a:xfrm>
          <a:off x="4465174" y="7064"/>
          <a:ext cx="3916784" cy="460800"/>
        </a:xfr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gm:spPr>
      <dgm:t>
        <a:bodyPr/>
        <a:lstStyle/>
        <a:p>
          <a:r>
            <a:rPr lang="en-GB" b="1" dirty="0">
              <a:solidFill>
                <a:sysClr val="window" lastClr="FFFFFF"/>
              </a:solidFill>
              <a:latin typeface="Gill Sans MT"/>
              <a:ea typeface="+mn-ea"/>
              <a:cs typeface="+mn-cs"/>
            </a:rPr>
            <a:t>Technological</a:t>
          </a:r>
          <a:endParaRPr lang="en-US" dirty="0">
            <a:solidFill>
              <a:sysClr val="window" lastClr="FFFFFF"/>
            </a:solidFill>
            <a:latin typeface="Gill Sans MT"/>
            <a:ea typeface="+mn-ea"/>
            <a:cs typeface="+mn-cs"/>
          </a:endParaRPr>
        </a:p>
      </dgm:t>
    </dgm:pt>
    <dgm:pt modelId="{7B49D058-854D-4CB1-8910-42597C2804C9}" type="parTrans" cxnId="{03A8ED52-5D5E-4CC8-BEB9-BA732F78F874}">
      <dgm:prSet/>
      <dgm:spPr/>
      <dgm:t>
        <a:bodyPr/>
        <a:lstStyle/>
        <a:p>
          <a:endParaRPr lang="en-US"/>
        </a:p>
      </dgm:t>
    </dgm:pt>
    <dgm:pt modelId="{7FEFC756-E89D-4FCF-976C-63ECE01C5421}" type="sibTrans" cxnId="{03A8ED52-5D5E-4CC8-BEB9-BA732F78F874}">
      <dgm:prSet/>
      <dgm:spPr/>
      <dgm:t>
        <a:bodyPr/>
        <a:lstStyle/>
        <a:p>
          <a:endParaRPr lang="en-US"/>
        </a:p>
      </dgm:t>
    </dgm:pt>
    <dgm:pt modelId="{6430A795-149C-4701-A13B-FE62CC26E911}">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Competing technology development</a:t>
          </a:r>
          <a:endParaRPr lang="en-US" dirty="0">
            <a:solidFill>
              <a:sysClr val="windowText" lastClr="000000">
                <a:hueOff val="0"/>
                <a:satOff val="0"/>
                <a:lumOff val="0"/>
                <a:alphaOff val="0"/>
              </a:sysClr>
            </a:solidFill>
            <a:latin typeface="Gill Sans MT"/>
            <a:ea typeface="+mn-ea"/>
            <a:cs typeface="+mn-cs"/>
          </a:endParaRPr>
        </a:p>
      </dgm:t>
    </dgm:pt>
    <dgm:pt modelId="{0F875685-B956-449C-866E-5ECDAE04EE44}" type="parTrans" cxnId="{3054B197-6DD7-427A-9F23-8C37C91CE4D8}">
      <dgm:prSet/>
      <dgm:spPr/>
      <dgm:t>
        <a:bodyPr/>
        <a:lstStyle/>
        <a:p>
          <a:endParaRPr lang="en-US"/>
        </a:p>
      </dgm:t>
    </dgm:pt>
    <dgm:pt modelId="{4992D346-CCEC-4B7E-A8EF-7B7AECD9F277}" type="sibTrans" cxnId="{3054B197-6DD7-427A-9F23-8C37C91CE4D8}">
      <dgm:prSet/>
      <dgm:spPr/>
      <dgm:t>
        <a:bodyPr/>
        <a:lstStyle/>
        <a:p>
          <a:endParaRPr lang="en-US"/>
        </a:p>
      </dgm:t>
    </dgm:pt>
    <dgm:pt modelId="{54F6DBEC-9F3F-4FD9-A4DA-40EC02FB280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Research funding</a:t>
          </a:r>
          <a:endParaRPr lang="en-US" dirty="0">
            <a:solidFill>
              <a:sysClr val="windowText" lastClr="000000">
                <a:hueOff val="0"/>
                <a:satOff val="0"/>
                <a:lumOff val="0"/>
                <a:alphaOff val="0"/>
              </a:sysClr>
            </a:solidFill>
            <a:latin typeface="Gill Sans MT"/>
            <a:ea typeface="+mn-ea"/>
            <a:cs typeface="+mn-cs"/>
          </a:endParaRPr>
        </a:p>
      </dgm:t>
    </dgm:pt>
    <dgm:pt modelId="{373D8159-E89B-4B26-9B56-DA1106B9A28F}" type="parTrans" cxnId="{418A6916-C2A2-4BCA-89C2-C08A0B3CF276}">
      <dgm:prSet/>
      <dgm:spPr/>
      <dgm:t>
        <a:bodyPr/>
        <a:lstStyle/>
        <a:p>
          <a:endParaRPr lang="en-US"/>
        </a:p>
      </dgm:t>
    </dgm:pt>
    <dgm:pt modelId="{C6B8A427-BC83-4CA6-8F99-1F2B515FEB2E}" type="sibTrans" cxnId="{418A6916-C2A2-4BCA-89C2-C08A0B3CF276}">
      <dgm:prSet/>
      <dgm:spPr/>
      <dgm:t>
        <a:bodyPr/>
        <a:lstStyle/>
        <a:p>
          <a:endParaRPr lang="en-US"/>
        </a:p>
      </dgm:t>
    </dgm:pt>
    <dgm:pt modelId="{20919EC3-9BB5-4EC4-AD76-38CDA921A3D0}">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Associated / dependant technologies</a:t>
          </a:r>
          <a:endParaRPr lang="en-US" dirty="0">
            <a:solidFill>
              <a:sysClr val="windowText" lastClr="000000">
                <a:hueOff val="0"/>
                <a:satOff val="0"/>
                <a:lumOff val="0"/>
                <a:alphaOff val="0"/>
              </a:sysClr>
            </a:solidFill>
            <a:latin typeface="Gill Sans MT"/>
            <a:ea typeface="+mn-ea"/>
            <a:cs typeface="+mn-cs"/>
          </a:endParaRPr>
        </a:p>
      </dgm:t>
    </dgm:pt>
    <dgm:pt modelId="{D2102416-5A3A-4CF1-8DBA-BBF1133F2015}" type="parTrans" cxnId="{D377C0FA-D70C-4046-8302-316A3B43FC69}">
      <dgm:prSet/>
      <dgm:spPr/>
      <dgm:t>
        <a:bodyPr/>
        <a:lstStyle/>
        <a:p>
          <a:endParaRPr lang="en-US"/>
        </a:p>
      </dgm:t>
    </dgm:pt>
    <dgm:pt modelId="{09866504-2052-4C2F-A2D3-6942BBC77FDF}" type="sibTrans" cxnId="{D377C0FA-D70C-4046-8302-316A3B43FC69}">
      <dgm:prSet/>
      <dgm:spPr/>
      <dgm:t>
        <a:bodyPr/>
        <a:lstStyle/>
        <a:p>
          <a:endParaRPr lang="en-US"/>
        </a:p>
      </dgm:t>
    </dgm:pt>
    <dgm:pt modelId="{7B7C62A4-8816-468A-9C77-526C2CEC19D9}">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Replacement technology / solutions</a:t>
          </a:r>
          <a:endParaRPr lang="en-US" dirty="0">
            <a:solidFill>
              <a:sysClr val="windowText" lastClr="000000">
                <a:hueOff val="0"/>
                <a:satOff val="0"/>
                <a:lumOff val="0"/>
                <a:alphaOff val="0"/>
              </a:sysClr>
            </a:solidFill>
            <a:latin typeface="Gill Sans MT"/>
            <a:ea typeface="+mn-ea"/>
            <a:cs typeface="+mn-cs"/>
          </a:endParaRPr>
        </a:p>
      </dgm:t>
    </dgm:pt>
    <dgm:pt modelId="{A4A228BF-CB8E-44A3-BFB7-635D0092F13D}" type="parTrans" cxnId="{4ACE105C-5611-45E4-83E5-9E0F282389B1}">
      <dgm:prSet/>
      <dgm:spPr/>
      <dgm:t>
        <a:bodyPr/>
        <a:lstStyle/>
        <a:p>
          <a:endParaRPr lang="en-US"/>
        </a:p>
      </dgm:t>
    </dgm:pt>
    <dgm:pt modelId="{2C2480D4-79AD-4D9A-85CC-ED006BE2C68C}" type="sibTrans" cxnId="{4ACE105C-5611-45E4-83E5-9E0F282389B1}">
      <dgm:prSet/>
      <dgm:spPr/>
      <dgm:t>
        <a:bodyPr/>
        <a:lstStyle/>
        <a:p>
          <a:endParaRPr lang="en-US"/>
        </a:p>
      </dgm:t>
    </dgm:pt>
    <dgm:pt modelId="{72E74444-5D6A-42F9-9213-3AB5AA93BF7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Maturity of technology</a:t>
          </a:r>
          <a:endParaRPr lang="en-US" dirty="0">
            <a:solidFill>
              <a:sysClr val="windowText" lastClr="000000">
                <a:hueOff val="0"/>
                <a:satOff val="0"/>
                <a:lumOff val="0"/>
                <a:alphaOff val="0"/>
              </a:sysClr>
            </a:solidFill>
            <a:latin typeface="Gill Sans MT"/>
            <a:ea typeface="+mn-ea"/>
            <a:cs typeface="+mn-cs"/>
          </a:endParaRPr>
        </a:p>
      </dgm:t>
    </dgm:pt>
    <dgm:pt modelId="{85055535-2A45-4DC3-82B7-1DF3AF6D6C0F}" type="parTrans" cxnId="{E14CC2F2-7A5B-46B5-9A93-1240E93DC48C}">
      <dgm:prSet/>
      <dgm:spPr/>
      <dgm:t>
        <a:bodyPr/>
        <a:lstStyle/>
        <a:p>
          <a:endParaRPr lang="en-US"/>
        </a:p>
      </dgm:t>
    </dgm:pt>
    <dgm:pt modelId="{6A232D7E-8BC9-40AE-ABC4-66AA9C50A602}" type="sibTrans" cxnId="{E14CC2F2-7A5B-46B5-9A93-1240E93DC48C}">
      <dgm:prSet/>
      <dgm:spPr/>
      <dgm:t>
        <a:bodyPr/>
        <a:lstStyle/>
        <a:p>
          <a:endParaRPr lang="en-US"/>
        </a:p>
      </dgm:t>
    </dgm:pt>
    <dgm:pt modelId="{3DE95F39-49EA-4585-A71F-4A1908FF47B7}">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Manufacturing maturity and capacity</a:t>
          </a:r>
          <a:endParaRPr lang="en-US" dirty="0">
            <a:solidFill>
              <a:sysClr val="windowText" lastClr="000000">
                <a:hueOff val="0"/>
                <a:satOff val="0"/>
                <a:lumOff val="0"/>
                <a:alphaOff val="0"/>
              </a:sysClr>
            </a:solidFill>
            <a:latin typeface="Gill Sans MT"/>
            <a:ea typeface="+mn-ea"/>
            <a:cs typeface="+mn-cs"/>
          </a:endParaRPr>
        </a:p>
      </dgm:t>
    </dgm:pt>
    <dgm:pt modelId="{7E7B5A03-DEEB-4EC0-AD6A-5FBDE5CA7347}" type="parTrans" cxnId="{D8B35ABB-B038-4B32-A9F1-11D02C5A9DF9}">
      <dgm:prSet/>
      <dgm:spPr/>
      <dgm:t>
        <a:bodyPr/>
        <a:lstStyle/>
        <a:p>
          <a:endParaRPr lang="en-US"/>
        </a:p>
      </dgm:t>
    </dgm:pt>
    <dgm:pt modelId="{B5B78E0F-8EA3-4573-980D-B8371EBD721C}" type="sibTrans" cxnId="{D8B35ABB-B038-4B32-A9F1-11D02C5A9DF9}">
      <dgm:prSet/>
      <dgm:spPr/>
      <dgm:t>
        <a:bodyPr/>
        <a:lstStyle/>
        <a:p>
          <a:endParaRPr lang="en-US"/>
        </a:p>
      </dgm:t>
    </dgm:pt>
    <dgm:pt modelId="{6742F618-3FA1-498C-BCD8-4C89709619AB}">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Information and communications</a:t>
          </a:r>
          <a:endParaRPr lang="en-US" dirty="0">
            <a:solidFill>
              <a:sysClr val="windowText" lastClr="000000">
                <a:hueOff val="0"/>
                <a:satOff val="0"/>
                <a:lumOff val="0"/>
                <a:alphaOff val="0"/>
              </a:sysClr>
            </a:solidFill>
            <a:latin typeface="Gill Sans MT"/>
            <a:ea typeface="+mn-ea"/>
            <a:cs typeface="+mn-cs"/>
          </a:endParaRPr>
        </a:p>
      </dgm:t>
    </dgm:pt>
    <dgm:pt modelId="{87B3B430-3482-4A8A-B2CC-9F1EB7EEE5E7}" type="parTrans" cxnId="{97BFE222-A2C0-4883-A48A-7C64294A8800}">
      <dgm:prSet/>
      <dgm:spPr/>
      <dgm:t>
        <a:bodyPr/>
        <a:lstStyle/>
        <a:p>
          <a:endParaRPr lang="en-US"/>
        </a:p>
      </dgm:t>
    </dgm:pt>
    <dgm:pt modelId="{4CC3A946-C5C2-481F-BF01-D41415374AC1}" type="sibTrans" cxnId="{97BFE222-A2C0-4883-A48A-7C64294A8800}">
      <dgm:prSet/>
      <dgm:spPr/>
      <dgm:t>
        <a:bodyPr/>
        <a:lstStyle/>
        <a:p>
          <a:endParaRPr lang="en-US"/>
        </a:p>
      </dgm:t>
    </dgm:pt>
    <dgm:pt modelId="{8245FB6B-DE99-4649-9EE8-6D1789F61206}">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mechanisms / technology</a:t>
          </a:r>
          <a:endParaRPr lang="en-US" dirty="0">
            <a:solidFill>
              <a:sysClr val="windowText" lastClr="000000">
                <a:hueOff val="0"/>
                <a:satOff val="0"/>
                <a:lumOff val="0"/>
                <a:alphaOff val="0"/>
              </a:sysClr>
            </a:solidFill>
            <a:latin typeface="Gill Sans MT"/>
            <a:ea typeface="+mn-ea"/>
            <a:cs typeface="+mn-cs"/>
          </a:endParaRPr>
        </a:p>
      </dgm:t>
    </dgm:pt>
    <dgm:pt modelId="{B5CE4280-1B75-46C2-A80F-F097BF8EFB34}" type="parTrans" cxnId="{501786CD-E7BB-4EF3-943E-B3DA0B32EC31}">
      <dgm:prSet/>
      <dgm:spPr/>
      <dgm:t>
        <a:bodyPr/>
        <a:lstStyle/>
        <a:p>
          <a:endParaRPr lang="en-US"/>
        </a:p>
      </dgm:t>
    </dgm:pt>
    <dgm:pt modelId="{40536093-99B9-42B3-8E16-BB5AF5FE9723}" type="sibTrans" cxnId="{501786CD-E7BB-4EF3-943E-B3DA0B32EC31}">
      <dgm:prSet/>
      <dgm:spPr/>
      <dgm:t>
        <a:bodyPr/>
        <a:lstStyle/>
        <a:p>
          <a:endParaRPr lang="en-US"/>
        </a:p>
      </dgm:t>
    </dgm:pt>
    <dgm:pt modelId="{58719CC7-9EA9-448B-BCFE-82DED92FA73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legislation</a:t>
          </a:r>
          <a:endParaRPr lang="en-US" dirty="0">
            <a:solidFill>
              <a:sysClr val="windowText" lastClr="000000">
                <a:hueOff val="0"/>
                <a:satOff val="0"/>
                <a:lumOff val="0"/>
                <a:alphaOff val="0"/>
              </a:sysClr>
            </a:solidFill>
            <a:latin typeface="Gill Sans MT"/>
            <a:ea typeface="+mn-ea"/>
            <a:cs typeface="+mn-cs"/>
          </a:endParaRPr>
        </a:p>
      </dgm:t>
    </dgm:pt>
    <dgm:pt modelId="{EA459B30-248B-43B4-86A2-831D26096232}" type="parTrans" cxnId="{E3CBC937-5DA0-4758-9A0A-A528C5AAED46}">
      <dgm:prSet/>
      <dgm:spPr/>
      <dgm:t>
        <a:bodyPr/>
        <a:lstStyle/>
        <a:p>
          <a:endParaRPr lang="en-US"/>
        </a:p>
      </dgm:t>
    </dgm:pt>
    <dgm:pt modelId="{E4EB020A-0EA7-4E5C-965E-A92F0ECADF53}" type="sibTrans" cxnId="{E3CBC937-5DA0-4758-9A0A-A528C5AAED46}">
      <dgm:prSet/>
      <dgm:spPr/>
      <dgm:t>
        <a:bodyPr/>
        <a:lstStyle/>
        <a:p>
          <a:endParaRPr lang="en-US"/>
        </a:p>
      </dgm:t>
    </dgm:pt>
    <dgm:pt modelId="{236F87C2-1E76-45FC-BB76-D187FCB0B204}">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Buying access and trends</a:t>
          </a:r>
          <a:endParaRPr lang="en-US" dirty="0">
            <a:solidFill>
              <a:sysClr val="windowText" lastClr="000000">
                <a:hueOff val="0"/>
                <a:satOff val="0"/>
                <a:lumOff val="0"/>
                <a:alphaOff val="0"/>
              </a:sysClr>
            </a:solidFill>
            <a:latin typeface="Gill Sans MT"/>
            <a:ea typeface="+mn-ea"/>
            <a:cs typeface="+mn-cs"/>
          </a:endParaRPr>
        </a:p>
      </dgm:t>
    </dgm:pt>
    <dgm:pt modelId="{DB14E767-E5D0-4FC9-A46B-81D6AE66D904}" type="parTrans" cxnId="{8B948035-7A6F-4A80-9BE2-65DC5773FA08}">
      <dgm:prSet/>
      <dgm:spPr/>
      <dgm:t>
        <a:bodyPr/>
        <a:lstStyle/>
        <a:p>
          <a:endParaRPr lang="en-US"/>
        </a:p>
      </dgm:t>
    </dgm:pt>
    <dgm:pt modelId="{C9288DFE-1552-4C4A-8F94-CB6BC2167F34}" type="sibTrans" cxnId="{8B948035-7A6F-4A80-9BE2-65DC5773FA08}">
      <dgm:prSet/>
      <dgm:spPr/>
      <dgm:t>
        <a:bodyPr/>
        <a:lstStyle/>
        <a:p>
          <a:endParaRPr lang="en-US"/>
        </a:p>
      </dgm:t>
    </dgm:pt>
    <dgm:pt modelId="{13B8CE4B-F9DE-486A-9F9D-C084CA2FB5A5}">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Ethnic / religious factors</a:t>
          </a:r>
          <a:endParaRPr lang="en-US" dirty="0">
            <a:solidFill>
              <a:sysClr val="windowText" lastClr="000000">
                <a:hueOff val="0"/>
                <a:satOff val="0"/>
                <a:lumOff val="0"/>
                <a:alphaOff val="0"/>
              </a:sysClr>
            </a:solidFill>
            <a:latin typeface="Gill Sans MT"/>
            <a:ea typeface="+mn-ea"/>
            <a:cs typeface="+mn-cs"/>
          </a:endParaRPr>
        </a:p>
      </dgm:t>
    </dgm:pt>
    <dgm:pt modelId="{F33DAC7E-0813-4578-B17D-15593A79C367}" type="parTrans" cxnId="{8D4ACEC8-6A11-4FD2-B218-B30B26D2C817}">
      <dgm:prSet/>
      <dgm:spPr/>
      <dgm:t>
        <a:bodyPr/>
        <a:lstStyle/>
        <a:p>
          <a:endParaRPr lang="en-US"/>
        </a:p>
      </dgm:t>
    </dgm:pt>
    <dgm:pt modelId="{50EBA26E-BD1E-4422-9FEC-116C86EBC1EA}" type="sibTrans" cxnId="{8D4ACEC8-6A11-4FD2-B218-B30B26D2C817}">
      <dgm:prSet/>
      <dgm:spPr/>
      <dgm:t>
        <a:bodyPr/>
        <a:lstStyle/>
        <a:p>
          <a:endParaRPr lang="en-US"/>
        </a:p>
      </dgm:t>
    </dgm:pt>
    <dgm:pt modelId="{D2A3EB9E-705D-4A9B-99AC-86E4C347B06D}">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Advertising and publicity</a:t>
          </a:r>
          <a:endParaRPr lang="en-US" dirty="0">
            <a:solidFill>
              <a:sysClr val="windowText" lastClr="000000">
                <a:hueOff val="0"/>
                <a:satOff val="0"/>
                <a:lumOff val="0"/>
                <a:alphaOff val="0"/>
              </a:sysClr>
            </a:solidFill>
            <a:latin typeface="Gill Sans MT"/>
            <a:ea typeface="+mn-ea"/>
            <a:cs typeface="+mn-cs"/>
          </a:endParaRPr>
        </a:p>
      </dgm:t>
    </dgm:pt>
    <dgm:pt modelId="{AEB2CAC4-E099-475B-B488-468BBBFB1744}" type="parTrans" cxnId="{C8D40ECE-976A-495F-B297-0549FFC6C2E8}">
      <dgm:prSet/>
      <dgm:spPr/>
      <dgm:t>
        <a:bodyPr/>
        <a:lstStyle/>
        <a:p>
          <a:endParaRPr lang="en-US"/>
        </a:p>
      </dgm:t>
    </dgm:pt>
    <dgm:pt modelId="{39598EDE-C204-420D-8877-7B6B88FD1A9B}" type="sibTrans" cxnId="{C8D40ECE-976A-495F-B297-0549FFC6C2E8}">
      <dgm:prSet/>
      <dgm:spPr/>
      <dgm:t>
        <a:bodyPr/>
        <a:lstStyle/>
        <a:p>
          <a:endParaRPr lang="en-US"/>
        </a:p>
      </dgm:t>
    </dgm:pt>
    <dgm:pt modelId="{93E0716E-8C5D-478F-9DF2-E72CA7CD9FDA}">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Ethical issues</a:t>
          </a:r>
          <a:endParaRPr lang="en-US" dirty="0">
            <a:solidFill>
              <a:sysClr val="windowText" lastClr="000000">
                <a:hueOff val="0"/>
                <a:satOff val="0"/>
                <a:lumOff val="0"/>
                <a:alphaOff val="0"/>
              </a:sysClr>
            </a:solidFill>
            <a:latin typeface="Gill Sans MT"/>
            <a:ea typeface="+mn-ea"/>
            <a:cs typeface="+mn-cs"/>
          </a:endParaRPr>
        </a:p>
      </dgm:t>
    </dgm:pt>
    <dgm:pt modelId="{202849FD-B737-4407-BF8D-674CEAE20D98}" type="parTrans" cxnId="{7E2FC1CB-AA31-4E6C-9A20-D2A3A39D9683}">
      <dgm:prSet/>
      <dgm:spPr/>
      <dgm:t>
        <a:bodyPr/>
        <a:lstStyle/>
        <a:p>
          <a:endParaRPr lang="en-US"/>
        </a:p>
      </dgm:t>
    </dgm:pt>
    <dgm:pt modelId="{CE4077AE-9ED8-4781-B703-4097DA724BFF}" type="sibTrans" cxnId="{7E2FC1CB-AA31-4E6C-9A20-D2A3A39D9683}">
      <dgm:prSet/>
      <dgm:spPr/>
      <dgm:t>
        <a:bodyPr/>
        <a:lstStyle/>
        <a:p>
          <a:endParaRPr lang="en-US"/>
        </a:p>
      </dgm:t>
    </dgm:pt>
    <dgm:pt modelId="{3541A6D3-4D58-4757-94BD-FDD07D38E58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Innovation potential</a:t>
          </a:r>
          <a:endParaRPr lang="en-US" dirty="0">
            <a:solidFill>
              <a:sysClr val="windowText" lastClr="000000">
                <a:hueOff val="0"/>
                <a:satOff val="0"/>
                <a:lumOff val="0"/>
                <a:alphaOff val="0"/>
              </a:sysClr>
            </a:solidFill>
            <a:latin typeface="Gill Sans MT"/>
            <a:ea typeface="+mn-ea"/>
            <a:cs typeface="+mn-cs"/>
          </a:endParaRPr>
        </a:p>
      </dgm:t>
    </dgm:pt>
    <dgm:pt modelId="{3A86D5C4-F81A-49AB-8CCC-D3CA72E3D486}" type="parTrans" cxnId="{639D01DF-69CD-4303-8697-8EB4BD2E9C1C}">
      <dgm:prSet/>
      <dgm:spPr/>
      <dgm:t>
        <a:bodyPr/>
        <a:lstStyle/>
        <a:p>
          <a:endParaRPr lang="en-US"/>
        </a:p>
      </dgm:t>
    </dgm:pt>
    <dgm:pt modelId="{A6E82E79-B9FF-4AFD-A41F-7A60BFBCD8A0}" type="sibTrans" cxnId="{639D01DF-69CD-4303-8697-8EB4BD2E9C1C}">
      <dgm:prSet/>
      <dgm:spPr/>
      <dgm:t>
        <a:bodyPr/>
        <a:lstStyle/>
        <a:p>
          <a:endParaRPr lang="en-US"/>
        </a:p>
      </dgm:t>
    </dgm:pt>
    <dgm:pt modelId="{1358E577-6746-42ED-AAEA-330F0AD6B91F}">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access, licensing patents</a:t>
          </a:r>
          <a:endParaRPr lang="en-US" dirty="0">
            <a:solidFill>
              <a:sysClr val="windowText" lastClr="000000">
                <a:hueOff val="0"/>
                <a:satOff val="0"/>
                <a:lumOff val="0"/>
                <a:alphaOff val="0"/>
              </a:sysClr>
            </a:solidFill>
            <a:latin typeface="Gill Sans MT"/>
            <a:ea typeface="+mn-ea"/>
            <a:cs typeface="+mn-cs"/>
          </a:endParaRPr>
        </a:p>
      </dgm:t>
    </dgm:pt>
    <dgm:pt modelId="{D2F23063-F098-4932-8F36-E17480336687}" type="parTrans" cxnId="{6D6337CF-A89B-45FD-A836-E3553D621CA8}">
      <dgm:prSet/>
      <dgm:spPr/>
      <dgm:t>
        <a:bodyPr/>
        <a:lstStyle/>
        <a:p>
          <a:endParaRPr lang="en-US"/>
        </a:p>
      </dgm:t>
    </dgm:pt>
    <dgm:pt modelId="{A8D4EDEA-F993-4171-AC71-92177F897ECC}" type="sibTrans" cxnId="{6D6337CF-A89B-45FD-A836-E3553D621CA8}">
      <dgm:prSet/>
      <dgm:spPr/>
      <dgm:t>
        <a:bodyPr/>
        <a:lstStyle/>
        <a:p>
          <a:endParaRPr lang="en-US"/>
        </a:p>
      </dgm:t>
    </dgm:pt>
    <dgm:pt modelId="{AC0AF178-E4C3-4906-BD9E-6E681E6DF463}">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Intellectual property issues</a:t>
          </a:r>
          <a:endParaRPr lang="en-US" dirty="0">
            <a:solidFill>
              <a:sysClr val="windowText" lastClr="000000">
                <a:hueOff val="0"/>
                <a:satOff val="0"/>
                <a:lumOff val="0"/>
                <a:alphaOff val="0"/>
              </a:sysClr>
            </a:solidFill>
            <a:latin typeface="Gill Sans MT"/>
            <a:ea typeface="+mn-ea"/>
            <a:cs typeface="+mn-cs"/>
          </a:endParaRPr>
        </a:p>
      </dgm:t>
    </dgm:pt>
    <dgm:pt modelId="{81485EF7-81AB-4341-A94F-AAAFFCD01534}" type="parTrans" cxnId="{C83DE70C-EB52-46CE-9A85-8E001DD03E61}">
      <dgm:prSet/>
      <dgm:spPr/>
      <dgm:t>
        <a:bodyPr/>
        <a:lstStyle/>
        <a:p>
          <a:endParaRPr lang="en-US"/>
        </a:p>
      </dgm:t>
    </dgm:pt>
    <dgm:pt modelId="{E10005CE-2BA2-4E04-B388-83C3FBD71E9F}" type="sibTrans" cxnId="{C83DE70C-EB52-46CE-9A85-8E001DD03E61}">
      <dgm:prSet/>
      <dgm:spPr/>
      <dgm:t>
        <a:bodyPr/>
        <a:lstStyle/>
        <a:p>
          <a:endParaRPr lang="en-US"/>
        </a:p>
      </dgm:t>
    </dgm:pt>
    <dgm:pt modelId="{19E83AB0-2F6E-49AC-84B1-8742FC9A8A01}">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Global communications</a:t>
          </a:r>
          <a:endParaRPr lang="en-US" dirty="0">
            <a:solidFill>
              <a:sysClr val="windowText" lastClr="000000">
                <a:hueOff val="0"/>
                <a:satOff val="0"/>
                <a:lumOff val="0"/>
                <a:alphaOff val="0"/>
              </a:sysClr>
            </a:solidFill>
            <a:latin typeface="Gill Sans MT"/>
            <a:ea typeface="+mn-ea"/>
            <a:cs typeface="+mn-cs"/>
          </a:endParaRPr>
        </a:p>
      </dgm:t>
    </dgm:pt>
    <dgm:pt modelId="{A173FAB8-16A4-488B-A8EB-99AADA68031A}" type="parTrans" cxnId="{982AA00F-B750-41EA-AC4C-07ECC1831CB2}">
      <dgm:prSet/>
      <dgm:spPr/>
      <dgm:t>
        <a:bodyPr/>
        <a:lstStyle/>
        <a:p>
          <a:endParaRPr lang="en-US"/>
        </a:p>
      </dgm:t>
    </dgm:pt>
    <dgm:pt modelId="{4C846926-E419-4AA3-B37E-43E7638BE62F}" type="sibTrans" cxnId="{982AA00F-B750-41EA-AC4C-07ECC1831CB2}">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D3C6DC53-6102-4E2B-B196-D2DED2294E72}" type="pres">
      <dgm:prSet presAssocID="{8A4B222E-9AFA-496D-B390-5FC60A714DEB}" presName="composite" presStyleCnt="0"/>
      <dgm:spPr/>
    </dgm:pt>
    <dgm:pt modelId="{BC5ECFB8-E3E0-4276-BB31-42D28B91CCD8}" type="pres">
      <dgm:prSet presAssocID="{8A4B222E-9AFA-496D-B390-5FC60A714DEB}" presName="parTx" presStyleLbl="alignNode1" presStyleIdx="1" presStyleCnt="2">
        <dgm:presLayoutVars>
          <dgm:chMax val="0"/>
          <dgm:chPref val="0"/>
          <dgm:bulletEnabled val="1"/>
        </dgm:presLayoutVars>
      </dgm:prSet>
      <dgm:spPr>
        <a:prstGeom prst="rect">
          <a:avLst/>
        </a:prstGeom>
      </dgm:spPr>
    </dgm:pt>
    <dgm:pt modelId="{2EEAFF60-E698-429F-884D-53CC787C9307}" type="pres">
      <dgm:prSet presAssocID="{8A4B222E-9AFA-496D-B390-5FC60A714DEB}" presName="desTx" presStyleLbl="alignAccFollowNode1" presStyleIdx="1" presStyleCnt="2">
        <dgm:presLayoutVars>
          <dgm:bulletEnabled val="1"/>
        </dgm:presLayoutVars>
      </dgm:prSet>
      <dgm:spPr>
        <a:prstGeom prst="rect">
          <a:avLst/>
        </a:prstGeom>
      </dgm:spPr>
    </dgm:pt>
  </dgm:ptLst>
  <dgm:cxnLst>
    <dgm:cxn modelId="{2D2CB802-3580-A846-924B-6B195439A59A}" type="presOf" srcId="{13B8CE4B-F9DE-486A-9F9D-C084CA2FB5A5}" destId="{D1677F42-F80E-4143-BCF1-8097C41F6B95}" srcOrd="0" destOrd="10" presId="urn:microsoft.com/office/officeart/2005/8/layout/hList1"/>
    <dgm:cxn modelId="{C83DE70C-EB52-46CE-9A85-8E001DD03E61}" srcId="{8A4B222E-9AFA-496D-B390-5FC60A714DEB}" destId="{AC0AF178-E4C3-4906-BD9E-6E681E6DF463}" srcOrd="11" destOrd="0" parTransId="{81485EF7-81AB-4341-A94F-AAAFFCD01534}" sibTransId="{E10005CE-2BA2-4E04-B388-83C3FBD71E9F}"/>
    <dgm:cxn modelId="{CB7C9A0D-CF57-48F4-A0FE-2B24590EDA42}" srcId="{2A1A32D5-EA9E-4615-B90D-2B3017B152B4}" destId="{3CD3C814-F009-4C44-AB77-D8A20D1E8B5F}" srcOrd="2" destOrd="0" parTransId="{14ECD210-C0A2-4AA4-BE10-242C3047C1BD}" sibTransId="{ED9E30D5-EC8E-43F8-9882-0DC72675EB5B}"/>
    <dgm:cxn modelId="{982AA00F-B750-41EA-AC4C-07ECC1831CB2}" srcId="{8A4B222E-9AFA-496D-B390-5FC60A714DEB}" destId="{19E83AB0-2F6E-49AC-84B1-8742FC9A8A01}" srcOrd="12" destOrd="0" parTransId="{A173FAB8-16A4-488B-A8EB-99AADA68031A}" sibTransId="{4C846926-E419-4AA3-B37E-43E7638BE62F}"/>
    <dgm:cxn modelId="{800DCB10-B2ED-4D89-8BBC-73E134944572}" srcId="{2A1A32D5-EA9E-4615-B90D-2B3017B152B4}" destId="{5D027C18-0361-4FB0-AFEF-7ADDC49C551D}" srcOrd="8" destOrd="0" parTransId="{6D7E34BD-3916-4D4E-8C43-F1D4A4462AC1}" sibTransId="{3F8CE59C-4806-4001-9BAD-2F556A0162D7}"/>
    <dgm:cxn modelId="{418A6916-C2A2-4BCA-89C2-C08A0B3CF276}" srcId="{8A4B222E-9AFA-496D-B390-5FC60A714DEB}" destId="{54F6DBEC-9F3F-4FD9-A4DA-40EC02FB2802}" srcOrd="1" destOrd="0" parTransId="{373D8159-E89B-4B26-9B56-DA1106B9A28F}" sibTransId="{C6B8A427-BC83-4CA6-8F99-1F2B515FEB2E}"/>
    <dgm:cxn modelId="{AEDFDC16-9A59-3B44-B67C-680EAE8ED431}" type="presOf" srcId="{3CD3C814-F009-4C44-AB77-D8A20D1E8B5F}" destId="{D1677F42-F80E-4143-BCF1-8097C41F6B95}" srcOrd="0" destOrd="2" presId="urn:microsoft.com/office/officeart/2005/8/layout/hList1"/>
    <dgm:cxn modelId="{6CA0E11B-8413-1346-97A6-4AE16B9011EE}" type="presOf" srcId="{54F6DBEC-9F3F-4FD9-A4DA-40EC02FB2802}" destId="{2EEAFF60-E698-429F-884D-53CC787C9307}" srcOrd="0" destOrd="1" presId="urn:microsoft.com/office/officeart/2005/8/layout/hList1"/>
    <dgm:cxn modelId="{5AAE171E-165B-4C97-AF2E-5896E795088B}" srcId="{2A1A32D5-EA9E-4615-B90D-2B3017B152B4}" destId="{4742AF0F-FB60-454F-973B-0BE28B8D3681}" srcOrd="1" destOrd="0" parTransId="{5DFE1B94-676C-4F13-B06B-0B2CBADA04B6}" sibTransId="{A89A206B-EB99-4A26-8DE5-939FFC5CFA96}"/>
    <dgm:cxn modelId="{F9F06322-B5C6-42AE-86A6-CA884F83E898}" srcId="{25FF4E28-1EDA-4F80-BC4D-1C65C0E85640}" destId="{2A1A32D5-EA9E-4615-B90D-2B3017B152B4}" srcOrd="0" destOrd="0" parTransId="{FB3C292D-4CDE-44A7-AD0E-90A33F704C75}" sibTransId="{60A7C7F7-69BF-48D6-820B-72C3F6F17167}"/>
    <dgm:cxn modelId="{97BFE222-A2C0-4883-A48A-7C64294A8800}" srcId="{8A4B222E-9AFA-496D-B390-5FC60A714DEB}" destId="{6742F618-3FA1-498C-BCD8-4C89709619AB}" srcOrd="6" destOrd="0" parTransId="{87B3B430-3482-4A8A-B2CC-9F1EB7EEE5E7}" sibTransId="{4CC3A946-C5C2-481F-BF01-D41415374AC1}"/>
    <dgm:cxn modelId="{7A3A2F26-2517-2E44-BF10-CF704841ACB2}" type="presOf" srcId="{3541A6D3-4D58-4757-94BD-FDD07D38E58D}" destId="{2EEAFF60-E698-429F-884D-53CC787C9307}" srcOrd="0" destOrd="9" presId="urn:microsoft.com/office/officeart/2005/8/layout/hList1"/>
    <dgm:cxn modelId="{E1FB4D26-981E-D94A-819F-2E9882193B91}" type="presOf" srcId="{6430A795-149C-4701-A13B-FE62CC26E911}" destId="{2EEAFF60-E698-429F-884D-53CC787C9307}" srcOrd="0" destOrd="0" presId="urn:microsoft.com/office/officeart/2005/8/layout/hList1"/>
    <dgm:cxn modelId="{3AC69127-C27F-0545-A65D-71AB2BF719F1}" type="presOf" srcId="{D33C98E6-522A-4923-BB6D-7D54C3EF04E2}" destId="{D1677F42-F80E-4143-BCF1-8097C41F6B95}" srcOrd="0" destOrd="5" presId="urn:microsoft.com/office/officeart/2005/8/layout/hList1"/>
    <dgm:cxn modelId="{2503452B-A489-0142-AE90-34E9BEE48F11}" type="presOf" srcId="{6742F618-3FA1-498C-BCD8-4C89709619AB}" destId="{2EEAFF60-E698-429F-884D-53CC787C9307}" srcOrd="0" destOrd="6" presId="urn:microsoft.com/office/officeart/2005/8/layout/hList1"/>
    <dgm:cxn modelId="{4FC5482E-0940-6343-B865-3FB199DC145A}" type="presOf" srcId="{58719CC7-9EA9-448B-BCFE-82DED92FA73D}" destId="{2EEAFF60-E698-429F-884D-53CC787C9307}" srcOrd="0" destOrd="8" presId="urn:microsoft.com/office/officeart/2005/8/layout/hList1"/>
    <dgm:cxn modelId="{FB5D8A2F-29F0-7F4D-93B2-C66E16C884C3}" type="presOf" srcId="{8245FB6B-DE99-4649-9EE8-6D1789F61206}" destId="{2EEAFF60-E698-429F-884D-53CC787C9307}" srcOrd="0" destOrd="7" presId="urn:microsoft.com/office/officeart/2005/8/layout/hList1"/>
    <dgm:cxn modelId="{EE9EC030-C9D3-6545-BCE4-0EBA0E71122C}" type="presOf" srcId="{AC0AF178-E4C3-4906-BD9E-6E681E6DF463}" destId="{2EEAFF60-E698-429F-884D-53CC787C9307}" srcOrd="0" destOrd="11" presId="urn:microsoft.com/office/officeart/2005/8/layout/hList1"/>
    <dgm:cxn modelId="{E2141133-7F81-4C83-818F-336B334EBD76}" srcId="{2A1A32D5-EA9E-4615-B90D-2B3017B152B4}" destId="{E2C838E6-081F-41B6-A701-B1B39AF21C6C}" srcOrd="4" destOrd="0" parTransId="{741CEDAB-2068-4CEE-BAF1-635240A4878E}" sibTransId="{F0E13B96-D1FF-4E2A-A9BC-D6295FE451B9}"/>
    <dgm:cxn modelId="{8B948035-7A6F-4A80-9BE2-65DC5773FA08}" srcId="{2A1A32D5-EA9E-4615-B90D-2B3017B152B4}" destId="{236F87C2-1E76-45FC-BB76-D187FCB0B204}" srcOrd="9" destOrd="0" parTransId="{DB14E767-E5D0-4FC9-A46B-81D6AE66D904}" sibTransId="{C9288DFE-1552-4C4A-8F94-CB6BC2167F34}"/>
    <dgm:cxn modelId="{E3CBC937-5DA0-4758-9A0A-A528C5AAED46}" srcId="{8A4B222E-9AFA-496D-B390-5FC60A714DEB}" destId="{58719CC7-9EA9-448B-BCFE-82DED92FA73D}" srcOrd="8" destOrd="0" parTransId="{EA459B30-248B-43B4-86A2-831D26096232}" sibTransId="{E4EB020A-0EA7-4E5C-965E-A92F0ECADF53}"/>
    <dgm:cxn modelId="{3293843A-DCB7-EC47-A78A-768B79B22DA0}" type="presOf" srcId="{20919EC3-9BB5-4EC4-AD76-38CDA921A3D0}" destId="{2EEAFF60-E698-429F-884D-53CC787C9307}" srcOrd="0" destOrd="2" presId="urn:microsoft.com/office/officeart/2005/8/layout/hList1"/>
    <dgm:cxn modelId="{D6829F3F-87C7-184C-B76F-FF60A05AAF29}" type="presOf" srcId="{9F645209-2BAC-43F3-9961-D72AD0C60182}" destId="{D1677F42-F80E-4143-BCF1-8097C41F6B95}" srcOrd="0" destOrd="0" presId="urn:microsoft.com/office/officeart/2005/8/layout/hList1"/>
    <dgm:cxn modelId="{4ACE105C-5611-45E4-83E5-9E0F282389B1}" srcId="{8A4B222E-9AFA-496D-B390-5FC60A714DEB}" destId="{7B7C62A4-8816-468A-9C77-526C2CEC19D9}" srcOrd="3" destOrd="0" parTransId="{A4A228BF-CB8E-44A3-BFB7-635D0092F13D}" sibTransId="{2C2480D4-79AD-4D9A-85CC-ED006BE2C68C}"/>
    <dgm:cxn modelId="{258BFB5D-6741-4995-98A4-813A85E4B006}" srcId="{2A1A32D5-EA9E-4615-B90D-2B3017B152B4}" destId="{D33C98E6-522A-4923-BB6D-7D54C3EF04E2}" srcOrd="5" destOrd="0" parTransId="{32DEB754-3A50-43A2-9CF5-8834705F76B0}" sibTransId="{8DB1BE03-1615-4143-A300-71F02110AD59}"/>
    <dgm:cxn modelId="{B531BD5E-073A-864E-A4C4-12CB5D8A52DB}" type="presOf" srcId="{93E0716E-8C5D-478F-9DF2-E72CA7CD9FDA}" destId="{D1677F42-F80E-4143-BCF1-8097C41F6B95}" srcOrd="0" destOrd="12" presId="urn:microsoft.com/office/officeart/2005/8/layout/hList1"/>
    <dgm:cxn modelId="{ED393647-D97D-BA44-99D3-A1907F852C89}" type="presOf" srcId="{25FF4E28-1EDA-4F80-BC4D-1C65C0E85640}" destId="{80A79F05-BF62-4D44-B242-5D79958F1359}" srcOrd="0" destOrd="0" presId="urn:microsoft.com/office/officeart/2005/8/layout/hList1"/>
    <dgm:cxn modelId="{98841149-7D18-ED4B-BBE3-6FA128DF19AD}" type="presOf" srcId="{72E74444-5D6A-42F9-9213-3AB5AA93BF72}" destId="{2EEAFF60-E698-429F-884D-53CC787C9307}" srcOrd="0" destOrd="4" presId="urn:microsoft.com/office/officeart/2005/8/layout/hList1"/>
    <dgm:cxn modelId="{03A8ED52-5D5E-4CC8-BEB9-BA732F78F874}" srcId="{25FF4E28-1EDA-4F80-BC4D-1C65C0E85640}" destId="{8A4B222E-9AFA-496D-B390-5FC60A714DEB}" srcOrd="1" destOrd="0" parTransId="{7B49D058-854D-4CB1-8910-42597C2804C9}" sibTransId="{7FEFC756-E89D-4FCF-976C-63ECE01C5421}"/>
    <dgm:cxn modelId="{50A42F73-7A93-4B9B-BE9B-8429CA40620C}" srcId="{2A1A32D5-EA9E-4615-B90D-2B3017B152B4}" destId="{05FF1C43-E111-41D9-869E-F7D32C2671BF}" srcOrd="6" destOrd="0" parTransId="{9154D9CC-64F6-4D08-B31C-897BA18DA46F}" sibTransId="{B53FCAAC-7FC7-48B8-813E-BBE7D312FF7A}"/>
    <dgm:cxn modelId="{8A86977E-D6D5-7E42-B0E2-848C403C0F63}" type="presOf" srcId="{3DE95F39-49EA-4585-A71F-4A1908FF47B7}" destId="{2EEAFF60-E698-429F-884D-53CC787C9307}" srcOrd="0" destOrd="5" presId="urn:microsoft.com/office/officeart/2005/8/layout/hList1"/>
    <dgm:cxn modelId="{01C63283-32A4-5342-99A4-5BC28DCB83A0}" type="presOf" srcId="{8A4B222E-9AFA-496D-B390-5FC60A714DEB}" destId="{BC5ECFB8-E3E0-4276-BB31-42D28B91CCD8}" srcOrd="0" destOrd="0" presId="urn:microsoft.com/office/officeart/2005/8/layout/hList1"/>
    <dgm:cxn modelId="{9E596384-4394-594C-A74A-2BE78AB628DF}" type="presOf" srcId="{7B7C62A4-8816-468A-9C77-526C2CEC19D9}" destId="{2EEAFF60-E698-429F-884D-53CC787C9307}" srcOrd="0" destOrd="3" presId="urn:microsoft.com/office/officeart/2005/8/layout/hList1"/>
    <dgm:cxn modelId="{1AF65F8F-E6E0-E544-8142-CBE5DB687852}" type="presOf" srcId="{4742AF0F-FB60-454F-973B-0BE28B8D3681}" destId="{D1677F42-F80E-4143-BCF1-8097C41F6B95}" srcOrd="0" destOrd="1" presId="urn:microsoft.com/office/officeart/2005/8/layout/hList1"/>
    <dgm:cxn modelId="{38D60093-018F-974F-9392-0C5D28C86D73}" type="presOf" srcId="{E2C838E6-081F-41B6-A701-B1B39AF21C6C}" destId="{D1677F42-F80E-4143-BCF1-8097C41F6B95}" srcOrd="0" destOrd="4" presId="urn:microsoft.com/office/officeart/2005/8/layout/hList1"/>
    <dgm:cxn modelId="{3054B197-6DD7-427A-9F23-8C37C91CE4D8}" srcId="{8A4B222E-9AFA-496D-B390-5FC60A714DEB}" destId="{6430A795-149C-4701-A13B-FE62CC26E911}" srcOrd="0" destOrd="0" parTransId="{0F875685-B956-449C-866E-5ECDAE04EE44}" sibTransId="{4992D346-CCEC-4B7E-A8EF-7B7AECD9F277}"/>
    <dgm:cxn modelId="{42BD3599-278D-5C4E-841C-E139811A1815}" type="presOf" srcId="{236F87C2-1E76-45FC-BB76-D187FCB0B204}" destId="{D1677F42-F80E-4143-BCF1-8097C41F6B95}" srcOrd="0" destOrd="9" presId="urn:microsoft.com/office/officeart/2005/8/layout/hList1"/>
    <dgm:cxn modelId="{89B8E19B-4EF5-9140-8967-069D7BDEDF17}" type="presOf" srcId="{1358E577-6746-42ED-AAEA-330F0AD6B91F}" destId="{2EEAFF60-E698-429F-884D-53CC787C9307}" srcOrd="0" destOrd="10" presId="urn:microsoft.com/office/officeart/2005/8/layout/hList1"/>
    <dgm:cxn modelId="{591AB1A1-DED9-EF4C-A87E-982E2215CA39}" type="presOf" srcId="{5D027C18-0361-4FB0-AFEF-7ADDC49C551D}" destId="{D1677F42-F80E-4143-BCF1-8097C41F6B95}" srcOrd="0" destOrd="8" presId="urn:microsoft.com/office/officeart/2005/8/layout/hList1"/>
    <dgm:cxn modelId="{F71ED9A6-F0C1-154D-B7CD-DD993A71C2BD}" type="presOf" srcId="{1F64B617-2D9A-4430-A389-B3B0B5245BE0}" destId="{D1677F42-F80E-4143-BCF1-8097C41F6B95}" srcOrd="0" destOrd="3" presId="urn:microsoft.com/office/officeart/2005/8/layout/hList1"/>
    <dgm:cxn modelId="{BEECCBAC-09AA-0A49-9815-59287996E2B6}" type="presOf" srcId="{05FF1C43-E111-41D9-869E-F7D32C2671BF}" destId="{D1677F42-F80E-4143-BCF1-8097C41F6B95}" srcOrd="0" destOrd="6" presId="urn:microsoft.com/office/officeart/2005/8/layout/hList1"/>
    <dgm:cxn modelId="{D8B35ABB-B038-4B32-A9F1-11D02C5A9DF9}" srcId="{8A4B222E-9AFA-496D-B390-5FC60A714DEB}" destId="{3DE95F39-49EA-4585-A71F-4A1908FF47B7}" srcOrd="5" destOrd="0" parTransId="{7E7B5A03-DEEB-4EC0-AD6A-5FBDE5CA7347}" sibTransId="{B5B78E0F-8EA3-4573-980D-B8371EBD721C}"/>
    <dgm:cxn modelId="{C20765C1-06F7-4F2C-A087-AFFCAE126954}" srcId="{2A1A32D5-EA9E-4615-B90D-2B3017B152B4}" destId="{3711E1B2-47F8-4C6D-94D5-316868EED2FD}" srcOrd="7" destOrd="0" parTransId="{C3407658-8C69-4252-AD95-B88C3543B15B}" sibTransId="{C0E0E185-9F25-4FC7-B8B7-4145993D1DA5}"/>
    <dgm:cxn modelId="{8D4ACEC8-6A11-4FD2-B218-B30B26D2C817}" srcId="{2A1A32D5-EA9E-4615-B90D-2B3017B152B4}" destId="{13B8CE4B-F9DE-486A-9F9D-C084CA2FB5A5}" srcOrd="10" destOrd="0" parTransId="{F33DAC7E-0813-4578-B17D-15593A79C367}" sibTransId="{50EBA26E-BD1E-4422-9FEC-116C86EBC1EA}"/>
    <dgm:cxn modelId="{7E2FC1CB-AA31-4E6C-9A20-D2A3A39D9683}" srcId="{2A1A32D5-EA9E-4615-B90D-2B3017B152B4}" destId="{93E0716E-8C5D-478F-9DF2-E72CA7CD9FDA}" srcOrd="12" destOrd="0" parTransId="{202849FD-B737-4407-BF8D-674CEAE20D98}" sibTransId="{CE4077AE-9ED8-4781-B703-4097DA724BFF}"/>
    <dgm:cxn modelId="{501786CD-E7BB-4EF3-943E-B3DA0B32EC31}" srcId="{8A4B222E-9AFA-496D-B390-5FC60A714DEB}" destId="{8245FB6B-DE99-4649-9EE8-6D1789F61206}" srcOrd="7" destOrd="0" parTransId="{B5CE4280-1B75-46C2-A80F-F097BF8EFB34}" sibTransId="{40536093-99B9-42B3-8E16-BB5AF5FE9723}"/>
    <dgm:cxn modelId="{C8D40ECE-976A-495F-B297-0549FFC6C2E8}" srcId="{2A1A32D5-EA9E-4615-B90D-2B3017B152B4}" destId="{D2A3EB9E-705D-4A9B-99AC-86E4C347B06D}" srcOrd="11" destOrd="0" parTransId="{AEB2CAC4-E099-475B-B488-468BBBFB1744}" sibTransId="{39598EDE-C204-420D-8877-7B6B88FD1A9B}"/>
    <dgm:cxn modelId="{6D6337CF-A89B-45FD-A836-E3553D621CA8}" srcId="{8A4B222E-9AFA-496D-B390-5FC60A714DEB}" destId="{1358E577-6746-42ED-AAEA-330F0AD6B91F}" srcOrd="10" destOrd="0" parTransId="{D2F23063-F098-4932-8F36-E17480336687}" sibTransId="{A8D4EDEA-F993-4171-AC71-92177F897ECC}"/>
    <dgm:cxn modelId="{D04B4CD7-2DE9-D742-A880-B6C25B4726FD}" type="presOf" srcId="{3711E1B2-47F8-4C6D-94D5-316868EED2FD}" destId="{D1677F42-F80E-4143-BCF1-8097C41F6B95}" srcOrd="0" destOrd="7" presId="urn:microsoft.com/office/officeart/2005/8/layout/hList1"/>
    <dgm:cxn modelId="{639D01DF-69CD-4303-8697-8EB4BD2E9C1C}" srcId="{8A4B222E-9AFA-496D-B390-5FC60A714DEB}" destId="{3541A6D3-4D58-4757-94BD-FDD07D38E58D}" srcOrd="9" destOrd="0" parTransId="{3A86D5C4-F81A-49AB-8CCC-D3CA72E3D486}" sibTransId="{A6E82E79-B9FF-4AFD-A41F-7A60BFBCD8A0}"/>
    <dgm:cxn modelId="{C8EA8BE6-7C24-463B-91E7-35D72B748854}" srcId="{2A1A32D5-EA9E-4615-B90D-2B3017B152B4}" destId="{1F64B617-2D9A-4430-A389-B3B0B5245BE0}" srcOrd="3" destOrd="0" parTransId="{FEEB038E-403E-486F-83E1-49D10C7DA9A4}" sibTransId="{6166EF1E-842A-46EE-8832-83FC1FE222C9}"/>
    <dgm:cxn modelId="{E14CC2F2-7A5B-46B5-9A93-1240E93DC48C}" srcId="{8A4B222E-9AFA-496D-B390-5FC60A714DEB}" destId="{72E74444-5D6A-42F9-9213-3AB5AA93BF72}" srcOrd="4" destOrd="0" parTransId="{85055535-2A45-4DC3-82B7-1DF3AF6D6C0F}" sibTransId="{6A232D7E-8BC9-40AE-ABC4-66AA9C50A602}"/>
    <dgm:cxn modelId="{8F9A06F6-BFB6-C04B-8529-8BDF51F539FF}" type="presOf" srcId="{2A1A32D5-EA9E-4615-B90D-2B3017B152B4}" destId="{B3895A0D-1C00-4C4B-9CFD-82AFC1F337AE}" srcOrd="0" destOrd="0" presId="urn:microsoft.com/office/officeart/2005/8/layout/hList1"/>
    <dgm:cxn modelId="{D377C0FA-D70C-4046-8302-316A3B43FC69}" srcId="{8A4B222E-9AFA-496D-B390-5FC60A714DEB}" destId="{20919EC3-9BB5-4EC4-AD76-38CDA921A3D0}" srcOrd="2" destOrd="0" parTransId="{D2102416-5A3A-4CF1-8DBA-BBF1133F2015}" sibTransId="{09866504-2052-4C2F-A2D3-6942BBC77FDF}"/>
    <dgm:cxn modelId="{E0DC4FFD-1A14-44CD-B1BE-D67C59239929}" srcId="{2A1A32D5-EA9E-4615-B90D-2B3017B152B4}" destId="{9F645209-2BAC-43F3-9961-D72AD0C60182}" srcOrd="0" destOrd="0" parTransId="{B2030E49-73A0-48FF-90F0-FD29FEC880E8}" sibTransId="{EBF35982-0A30-4C66-A8BB-F5390F2C1C43}"/>
    <dgm:cxn modelId="{EC3895FD-2C80-3D49-B203-9E087E29D940}" type="presOf" srcId="{D2A3EB9E-705D-4A9B-99AC-86E4C347B06D}" destId="{D1677F42-F80E-4143-BCF1-8097C41F6B95}" srcOrd="0" destOrd="11" presId="urn:microsoft.com/office/officeart/2005/8/layout/hList1"/>
    <dgm:cxn modelId="{EA56ABFE-165D-F94C-BCE2-A71984FF6D0C}" type="presOf" srcId="{19E83AB0-2F6E-49AC-84B1-8742FC9A8A01}" destId="{2EEAFF60-E698-429F-884D-53CC787C9307}" srcOrd="0" destOrd="12" presId="urn:microsoft.com/office/officeart/2005/8/layout/hList1"/>
    <dgm:cxn modelId="{2224963A-DF73-0341-A9F6-0641ECC4841B}" type="presParOf" srcId="{80A79F05-BF62-4D44-B242-5D79958F1359}" destId="{80B71BD1-3331-4150-9F39-25C5D49B8F5B}" srcOrd="0" destOrd="0" presId="urn:microsoft.com/office/officeart/2005/8/layout/hList1"/>
    <dgm:cxn modelId="{1A1E711F-82EB-6844-B387-27436A443F19}" type="presParOf" srcId="{80B71BD1-3331-4150-9F39-25C5D49B8F5B}" destId="{B3895A0D-1C00-4C4B-9CFD-82AFC1F337AE}" srcOrd="0" destOrd="0" presId="urn:microsoft.com/office/officeart/2005/8/layout/hList1"/>
    <dgm:cxn modelId="{F1C7A0C0-5883-404F-8381-D34E7973C332}" type="presParOf" srcId="{80B71BD1-3331-4150-9F39-25C5D49B8F5B}" destId="{D1677F42-F80E-4143-BCF1-8097C41F6B95}" srcOrd="1" destOrd="0" presId="urn:microsoft.com/office/officeart/2005/8/layout/hList1"/>
    <dgm:cxn modelId="{11D126CF-6BB4-A748-BACC-7FC8EE6C701D}" type="presParOf" srcId="{80A79F05-BF62-4D44-B242-5D79958F1359}" destId="{0A97CCA7-8414-401B-A258-2E246226F26D}" srcOrd="1" destOrd="0" presId="urn:microsoft.com/office/officeart/2005/8/layout/hList1"/>
    <dgm:cxn modelId="{1DB45206-7F04-CF45-997E-F24F9FAA3F7A}" type="presParOf" srcId="{80A79F05-BF62-4D44-B242-5D79958F1359}" destId="{D3C6DC53-6102-4E2B-B196-D2DED2294E72}" srcOrd="2" destOrd="0" presId="urn:microsoft.com/office/officeart/2005/8/layout/hList1"/>
    <dgm:cxn modelId="{49D8F887-9BB1-1F49-AF9D-E0D6135D67D3}" type="presParOf" srcId="{D3C6DC53-6102-4E2B-B196-D2DED2294E72}" destId="{BC5ECFB8-E3E0-4276-BB31-42D28B91CCD8}" srcOrd="0" destOrd="0" presId="urn:microsoft.com/office/officeart/2005/8/layout/hList1"/>
    <dgm:cxn modelId="{5D4C1693-49FF-564D-BCAC-73096D00237A}" type="presParOf" srcId="{D3C6DC53-6102-4E2B-B196-D2DED2294E72}" destId="{2EEAFF60-E698-429F-884D-53CC787C930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311A3-36A5-594E-BCF7-C0BFF0603E9B}">
      <dsp:nvSpPr>
        <dsp:cNvPr id="0" name=""/>
        <dsp:cNvSpPr/>
      </dsp:nvSpPr>
      <dsp:spPr>
        <a:xfrm>
          <a:off x="5155"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Define the why &amp; the what</a:t>
          </a:r>
        </a:p>
      </dsp:txBody>
      <dsp:txXfrm>
        <a:off x="44769" y="106308"/>
        <a:ext cx="2174957" cy="1273283"/>
      </dsp:txXfrm>
    </dsp:sp>
    <dsp:sp modelId="{41516BAF-4DC9-9847-A7D1-1A1E9E2050F3}">
      <dsp:nvSpPr>
        <dsp:cNvPr id="0" name=""/>
        <dsp:cNvSpPr/>
      </dsp:nvSpPr>
      <dsp:spPr>
        <a:xfrm rot="72641">
          <a:off x="2484706" y="497064"/>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484722" y="607357"/>
        <a:ext cx="334596" cy="335422"/>
      </dsp:txXfrm>
    </dsp:sp>
    <dsp:sp modelId="{35214A59-34A6-E040-B390-FCFD484AC479}">
      <dsp:nvSpPr>
        <dsp:cNvPr id="0" name=""/>
        <dsp:cNvSpPr/>
      </dsp:nvSpPr>
      <dsp:spPr>
        <a:xfrm>
          <a:off x="3161015" y="133389"/>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Create the plan</a:t>
          </a:r>
        </a:p>
      </dsp:txBody>
      <dsp:txXfrm>
        <a:off x="3200629" y="173003"/>
        <a:ext cx="2174957" cy="1273283"/>
      </dsp:txXfrm>
    </dsp:sp>
    <dsp:sp modelId="{1B708A4D-C837-EA45-940F-8D9B97537863}">
      <dsp:nvSpPr>
        <dsp:cNvPr id="0" name=""/>
        <dsp:cNvSpPr/>
      </dsp:nvSpPr>
      <dsp:spPr>
        <a:xfrm rot="21527359">
          <a:off x="5640567" y="496492"/>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640583" y="609815"/>
        <a:ext cx="334596" cy="335422"/>
      </dsp:txXfrm>
    </dsp:sp>
    <dsp:sp modelId="{8E61050B-8CC6-AF4F-B3C5-00117799D755}">
      <dsp:nvSpPr>
        <dsp:cNvPr id="0" name=""/>
        <dsp:cNvSpPr/>
      </dsp:nvSpPr>
      <dsp:spPr>
        <a:xfrm>
          <a:off x="6316876"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Deliver the plan</a:t>
          </a:r>
        </a:p>
      </dsp:txBody>
      <dsp:txXfrm>
        <a:off x="6356490" y="106308"/>
        <a:ext cx="2174957" cy="1273283"/>
      </dsp:txXfrm>
    </dsp:sp>
    <dsp:sp modelId="{1064152A-A2A7-9649-936A-E3A6AC364A51}">
      <dsp:nvSpPr>
        <dsp:cNvPr id="0" name=""/>
        <dsp:cNvSpPr/>
      </dsp:nvSpPr>
      <dsp:spPr>
        <a:xfrm>
          <a:off x="8796480" y="463431"/>
          <a:ext cx="477887"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96480" y="575239"/>
        <a:ext cx="334521" cy="335422"/>
      </dsp:txXfrm>
    </dsp:sp>
    <dsp:sp modelId="{FF900486-83CB-3E4D-8342-DE1A2746B8F3}">
      <dsp:nvSpPr>
        <dsp:cNvPr id="0" name=""/>
        <dsp:cNvSpPr/>
      </dsp:nvSpPr>
      <dsp:spPr>
        <a:xfrm>
          <a:off x="9472736"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Complete the project</a:t>
          </a:r>
        </a:p>
      </dsp:txBody>
      <dsp:txXfrm>
        <a:off x="9512350" y="106308"/>
        <a:ext cx="2174957" cy="12732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6" y="143071"/>
          <a:ext cx="3504334" cy="489600"/>
        </a:xfrm>
        <a:prstGeom prst="rect">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Political</a:t>
          </a:r>
          <a:endParaRPr lang="en-US" sz="1700" kern="1200" dirty="0">
            <a:solidFill>
              <a:sysClr val="window" lastClr="FFFFFF"/>
            </a:solidFill>
            <a:latin typeface="Gill Sans MT"/>
            <a:ea typeface="+mn-ea"/>
            <a:cs typeface="+mn-cs"/>
          </a:endParaRPr>
        </a:p>
      </dsp:txBody>
      <dsp:txXfrm>
        <a:off x="36" y="143071"/>
        <a:ext cx="3504334" cy="489600"/>
      </dsp:txXfrm>
    </dsp:sp>
    <dsp:sp modelId="{D1677F42-F80E-4143-BCF1-8097C41F6B95}">
      <dsp:nvSpPr>
        <dsp:cNvPr id="0" name=""/>
        <dsp:cNvSpPr/>
      </dsp:nvSpPr>
      <dsp:spPr>
        <a:xfrm>
          <a:off x="36" y="632671"/>
          <a:ext cx="3504334" cy="4024856"/>
        </a:xfrm>
        <a:prstGeom prst="rect">
          <a:avLst/>
        </a:prstGeo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Ecological / environmental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Current legislation – home market</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Future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European / international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Government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Trading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Funding, grants and initiatives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Pressure groups – home and abroad</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Wars and conflict</a:t>
          </a:r>
          <a:endParaRPr lang="en-US" sz="1700" kern="1200" dirty="0">
            <a:solidFill>
              <a:sysClr val="windowText" lastClr="000000">
                <a:hueOff val="0"/>
                <a:satOff val="0"/>
                <a:lumOff val="0"/>
                <a:alphaOff val="0"/>
              </a:sysClr>
            </a:solidFill>
            <a:latin typeface="Gill Sans MT"/>
            <a:ea typeface="+mn-ea"/>
            <a:cs typeface="+mn-cs"/>
          </a:endParaRPr>
        </a:p>
      </dsp:txBody>
      <dsp:txXfrm>
        <a:off x="36" y="632671"/>
        <a:ext cx="3504334" cy="4024856"/>
      </dsp:txXfrm>
    </dsp:sp>
    <dsp:sp modelId="{BCCE1A27-2097-462D-9AF0-0CCBD1562237}">
      <dsp:nvSpPr>
        <dsp:cNvPr id="0" name=""/>
        <dsp:cNvSpPr/>
      </dsp:nvSpPr>
      <dsp:spPr>
        <a:xfrm>
          <a:off x="3994978" y="143071"/>
          <a:ext cx="3504334" cy="489600"/>
        </a:xfrm>
        <a:prstGeom prst="rect">
          <a:avLst/>
        </a:prstGeo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Economic</a:t>
          </a:r>
          <a:endParaRPr lang="en-US" sz="1700" kern="1200" dirty="0">
            <a:solidFill>
              <a:sysClr val="window" lastClr="FFFFFF"/>
            </a:solidFill>
            <a:latin typeface="Gill Sans MT"/>
            <a:ea typeface="+mn-ea"/>
            <a:cs typeface="+mn-cs"/>
          </a:endParaRPr>
        </a:p>
      </dsp:txBody>
      <dsp:txXfrm>
        <a:off x="3994978" y="143071"/>
        <a:ext cx="3504334" cy="489600"/>
      </dsp:txXfrm>
    </dsp:sp>
    <dsp:sp modelId="{29FB81B8-37C7-4052-8DA2-396CDA02FA5A}">
      <dsp:nvSpPr>
        <dsp:cNvPr id="0" name=""/>
        <dsp:cNvSpPr/>
      </dsp:nvSpPr>
      <dsp:spPr>
        <a:xfrm>
          <a:off x="3994978" y="632671"/>
          <a:ext cx="3504334" cy="4024856"/>
        </a:xfrm>
        <a:prstGeom prst="rect">
          <a:avLst/>
        </a:prstGeo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situation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Overseas economies and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General taxation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Taxation – specific to the product / services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Seasonality / weather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and trade cycles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Specific industry factors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routes and distribution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Customer / end-user drivers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Interest / exchange rates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International trade / monetary issues</a:t>
          </a:r>
          <a:endParaRPr lang="en-US" sz="1700" kern="1200" dirty="0">
            <a:solidFill>
              <a:sysClr val="windowText" lastClr="000000">
                <a:hueOff val="0"/>
                <a:satOff val="0"/>
                <a:lumOff val="0"/>
                <a:alphaOff val="0"/>
              </a:sysClr>
            </a:solidFill>
            <a:latin typeface="Gill Sans MT"/>
            <a:ea typeface="+mn-ea"/>
            <a:cs typeface="+mn-cs"/>
          </a:endParaRPr>
        </a:p>
      </dsp:txBody>
      <dsp:txXfrm>
        <a:off x="3994978" y="632671"/>
        <a:ext cx="3504334" cy="40248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8" y="125333"/>
          <a:ext cx="3685337" cy="460800"/>
        </a:xfrm>
        <a:prstGeom prst="rect">
          <a:avLst/>
        </a:prstGeo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sp:spPr>
      <dsp:style>
        <a:lnRef idx="1">
          <a:schemeClr val="accent2"/>
        </a:lnRef>
        <a:fillRef idx="3">
          <a:schemeClr val="accent2"/>
        </a:fillRef>
        <a:effectRef idx="2">
          <a:schemeClr val="accent2"/>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Social</a:t>
          </a:r>
          <a:endParaRPr lang="en-US" sz="1600" kern="1200" dirty="0">
            <a:solidFill>
              <a:sysClr val="window" lastClr="FFFFFF"/>
            </a:solidFill>
            <a:latin typeface="Gill Sans MT"/>
            <a:ea typeface="+mn-ea"/>
            <a:cs typeface="+mn-cs"/>
          </a:endParaRPr>
        </a:p>
      </dsp:txBody>
      <dsp:txXfrm>
        <a:off x="38" y="125333"/>
        <a:ext cx="3685337" cy="460800"/>
      </dsp:txXfrm>
    </dsp:sp>
    <dsp:sp modelId="{D1677F42-F80E-4143-BCF1-8097C41F6B95}">
      <dsp:nvSpPr>
        <dsp:cNvPr id="0" name=""/>
        <dsp:cNvSpPr/>
      </dsp:nvSpPr>
      <dsp:spPr>
        <a:xfrm>
          <a:off x="38" y="586134"/>
          <a:ext cx="3685337" cy="3639870"/>
        </a:xfrm>
        <a:prstGeom prst="rect">
          <a:avLst/>
        </a:prstGeo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miter lim="800000"/>
        </a:ln>
        <a:effectLst>
          <a:outerShdw blurRad="63500" dist="25400" dir="5400000" rotWithShape="0">
            <a:srgbClr val="000000">
              <a:alpha val="43137"/>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Lifestyle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Demographics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attitudes and opinions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Media views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Law changes affecting social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Brand, company, technology image</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patterns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Fashion and role models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Major events and influences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Buying access and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Ethnic / religious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Advertising and publicity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Ethical issues</a:t>
          </a:r>
          <a:endParaRPr lang="en-US" sz="1600" kern="1200" dirty="0">
            <a:solidFill>
              <a:sysClr val="windowText" lastClr="000000">
                <a:hueOff val="0"/>
                <a:satOff val="0"/>
                <a:lumOff val="0"/>
                <a:alphaOff val="0"/>
              </a:sysClr>
            </a:solidFill>
            <a:latin typeface="Gill Sans MT"/>
            <a:ea typeface="+mn-ea"/>
            <a:cs typeface="+mn-cs"/>
          </a:endParaRPr>
        </a:p>
      </dsp:txBody>
      <dsp:txXfrm>
        <a:off x="38" y="586134"/>
        <a:ext cx="3685337" cy="3639870"/>
      </dsp:txXfrm>
    </dsp:sp>
    <dsp:sp modelId="{BC5ECFB8-E3E0-4276-BB31-42D28B91CCD8}">
      <dsp:nvSpPr>
        <dsp:cNvPr id="0" name=""/>
        <dsp:cNvSpPr/>
      </dsp:nvSpPr>
      <dsp:spPr>
        <a:xfrm>
          <a:off x="4201323" y="125333"/>
          <a:ext cx="3685337" cy="460800"/>
        </a:xfrm>
        <a:prstGeom prst="rect">
          <a:avLst/>
        </a:prstGeo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sp:spPr>
      <dsp:style>
        <a:lnRef idx="1">
          <a:schemeClr val="accent6"/>
        </a:lnRef>
        <a:fillRef idx="3">
          <a:schemeClr val="accent6"/>
        </a:fillRef>
        <a:effectRef idx="2">
          <a:schemeClr val="accent6"/>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Technological</a:t>
          </a:r>
          <a:endParaRPr lang="en-US" sz="1600" kern="1200" dirty="0">
            <a:solidFill>
              <a:sysClr val="window" lastClr="FFFFFF"/>
            </a:solidFill>
            <a:latin typeface="Gill Sans MT"/>
            <a:ea typeface="+mn-ea"/>
            <a:cs typeface="+mn-cs"/>
          </a:endParaRPr>
        </a:p>
      </dsp:txBody>
      <dsp:txXfrm>
        <a:off x="4201323" y="125333"/>
        <a:ext cx="3685337" cy="460800"/>
      </dsp:txXfrm>
    </dsp:sp>
    <dsp:sp modelId="{2EEAFF60-E698-429F-884D-53CC787C9307}">
      <dsp:nvSpPr>
        <dsp:cNvPr id="0" name=""/>
        <dsp:cNvSpPr/>
      </dsp:nvSpPr>
      <dsp:spPr>
        <a:xfrm>
          <a:off x="4201323" y="586134"/>
          <a:ext cx="3685337" cy="3639870"/>
        </a:xfrm>
        <a:prstGeom prst="rect">
          <a:avLst/>
        </a:prstGeo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miter lim="800000"/>
        </a:ln>
        <a:effectLst>
          <a:outerShdw blurRad="63500" dist="25400" dir="5400000" rotWithShape="0">
            <a:srgbClr val="000000">
              <a:alpha val="43137"/>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Competing technology development</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Research funding</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Associated / dependant technologies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Replacement technology / solutions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Maturity of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Manufacturing maturity and capacity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Information and communications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mechanisms /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legislation</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Innovation potential</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access, licensing patents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Intellectual property issues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Global communications</a:t>
          </a:r>
          <a:endParaRPr lang="en-US" sz="1600" kern="1200" dirty="0">
            <a:solidFill>
              <a:sysClr val="windowText" lastClr="000000">
                <a:hueOff val="0"/>
                <a:satOff val="0"/>
                <a:lumOff val="0"/>
                <a:alphaOff val="0"/>
              </a:sysClr>
            </a:solidFill>
            <a:latin typeface="Gill Sans MT"/>
            <a:ea typeface="+mn-ea"/>
            <a:cs typeface="+mn-cs"/>
          </a:endParaRPr>
        </a:p>
      </dsp:txBody>
      <dsp:txXfrm>
        <a:off x="4201323" y="586134"/>
        <a:ext cx="3685337" cy="36398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C724-251B-4983-8171-8AC50EC7C677}">
      <dsp:nvSpPr>
        <dsp:cNvPr id="0" name=""/>
        <dsp:cNvSpPr/>
      </dsp:nvSpPr>
      <dsp:spPr>
        <a:xfrm>
          <a:off x="3526" y="123755"/>
          <a:ext cx="1202432" cy="601216"/>
        </a:xfrm>
        <a:prstGeom prst="roundRect">
          <a:avLst>
            <a:gd name="adj" fmla="val 10000"/>
          </a:avLst>
        </a:prstGeom>
        <a:gradFill rotWithShape="0">
          <a:gsLst>
            <a:gs pos="0">
              <a:srgbClr val="FEB80A">
                <a:hueOff val="0"/>
                <a:satOff val="0"/>
                <a:lumOff val="0"/>
                <a:alphaOff val="0"/>
                <a:tint val="92000"/>
                <a:satMod val="170000"/>
              </a:srgbClr>
            </a:gs>
            <a:gs pos="15000">
              <a:srgbClr val="FEB80A">
                <a:hueOff val="0"/>
                <a:satOff val="0"/>
                <a:lumOff val="0"/>
                <a:alphaOff val="0"/>
                <a:tint val="92000"/>
                <a:shade val="99000"/>
                <a:satMod val="170000"/>
              </a:srgbClr>
            </a:gs>
            <a:gs pos="62000">
              <a:srgbClr val="FEB80A">
                <a:hueOff val="0"/>
                <a:satOff val="0"/>
                <a:lumOff val="0"/>
                <a:alphaOff val="0"/>
                <a:tint val="96000"/>
                <a:shade val="80000"/>
                <a:satMod val="170000"/>
              </a:srgbClr>
            </a:gs>
            <a:gs pos="97000">
              <a:srgbClr val="FEB80A">
                <a:hueOff val="0"/>
                <a:satOff val="0"/>
                <a:lumOff val="0"/>
                <a:alphaOff val="0"/>
                <a:tint val="98000"/>
                <a:shade val="63000"/>
                <a:satMod val="170000"/>
              </a:srgbClr>
            </a:gs>
            <a:gs pos="100000">
              <a:srgbClr val="FEB80A">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FEB80A">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Phase 1: Research on capabilities of current systems </a:t>
          </a:r>
        </a:p>
      </dsp:txBody>
      <dsp:txXfrm>
        <a:off x="21135" y="141364"/>
        <a:ext cx="1167214" cy="565998"/>
      </dsp:txXfrm>
    </dsp:sp>
    <dsp:sp modelId="{2FACE9A8-6356-4948-B00A-5C7A3C70C54C}">
      <dsp:nvSpPr>
        <dsp:cNvPr id="0" name=""/>
        <dsp:cNvSpPr/>
      </dsp:nvSpPr>
      <dsp:spPr>
        <a:xfrm>
          <a:off x="123769"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58E6FD7-F1A3-4B15-B3D5-DA4B83C825E1}">
      <dsp:nvSpPr>
        <dsp:cNvPr id="0" name=""/>
        <dsp:cNvSpPr/>
      </dsp:nvSpPr>
      <dsp:spPr>
        <a:xfrm>
          <a:off x="244012"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 Market research </a:t>
          </a:r>
        </a:p>
      </dsp:txBody>
      <dsp:txXfrm>
        <a:off x="261621" y="892884"/>
        <a:ext cx="926728" cy="565998"/>
      </dsp:txXfrm>
    </dsp:sp>
    <dsp:sp modelId="{0CDB0F6C-E85C-4F6E-A084-8AE1974138C8}">
      <dsp:nvSpPr>
        <dsp:cNvPr id="0" name=""/>
        <dsp:cNvSpPr/>
      </dsp:nvSpPr>
      <dsp:spPr>
        <a:xfrm>
          <a:off x="123769"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ADAA4107-9496-4ADD-88E8-9FD471E8F118}">
      <dsp:nvSpPr>
        <dsp:cNvPr id="0" name=""/>
        <dsp:cNvSpPr/>
      </dsp:nvSpPr>
      <dsp:spPr>
        <a:xfrm>
          <a:off x="244012"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WP2: Research on 3D graphics systems </a:t>
          </a:r>
        </a:p>
      </dsp:txBody>
      <dsp:txXfrm>
        <a:off x="261621" y="1644405"/>
        <a:ext cx="926728" cy="565998"/>
      </dsp:txXfrm>
    </dsp:sp>
    <dsp:sp modelId="{5D5F133D-AAAF-439C-AE2A-8FB310B39A77}">
      <dsp:nvSpPr>
        <dsp:cNvPr id="0" name=""/>
        <dsp:cNvSpPr/>
      </dsp:nvSpPr>
      <dsp:spPr>
        <a:xfrm>
          <a:off x="123769"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B203423-9561-4D21-B35F-53BF445B8126}">
      <dsp:nvSpPr>
        <dsp:cNvPr id="0" name=""/>
        <dsp:cNvSpPr/>
      </dsp:nvSpPr>
      <dsp:spPr>
        <a:xfrm>
          <a:off x="244012"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WP3: Research on communication systems </a:t>
          </a:r>
        </a:p>
      </dsp:txBody>
      <dsp:txXfrm>
        <a:off x="261621" y="2395925"/>
        <a:ext cx="926728" cy="565998"/>
      </dsp:txXfrm>
    </dsp:sp>
    <dsp:sp modelId="{BCFB0805-7C76-4A48-B2CD-29B0015CB4AA}">
      <dsp:nvSpPr>
        <dsp:cNvPr id="0" name=""/>
        <dsp:cNvSpPr/>
      </dsp:nvSpPr>
      <dsp:spPr>
        <a:xfrm>
          <a:off x="123769" y="724971"/>
          <a:ext cx="120243" cy="2705474"/>
        </a:xfrm>
        <a:custGeom>
          <a:avLst/>
          <a:gdLst/>
          <a:ahLst/>
          <a:cxnLst/>
          <a:rect l="0" t="0" r="0" b="0"/>
          <a:pathLst>
            <a:path>
              <a:moveTo>
                <a:pt x="0" y="0"/>
              </a:moveTo>
              <a:lnTo>
                <a:pt x="0" y="2705474"/>
              </a:lnTo>
              <a:lnTo>
                <a:pt x="120243" y="2705474"/>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C32CD07-D5CD-4189-BFA1-7403B9BC9F49}">
      <dsp:nvSpPr>
        <dsp:cNvPr id="0" name=""/>
        <dsp:cNvSpPr/>
      </dsp:nvSpPr>
      <dsp:spPr>
        <a:xfrm>
          <a:off x="244012" y="3129837"/>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WP4: Research on GUI </a:t>
          </a:r>
        </a:p>
      </dsp:txBody>
      <dsp:txXfrm>
        <a:off x="261621" y="3147446"/>
        <a:ext cx="926728" cy="565998"/>
      </dsp:txXfrm>
    </dsp:sp>
    <dsp:sp modelId="{77262F22-F609-4289-AE94-0D0871740D6B}">
      <dsp:nvSpPr>
        <dsp:cNvPr id="0" name=""/>
        <dsp:cNvSpPr/>
      </dsp:nvSpPr>
      <dsp:spPr>
        <a:xfrm>
          <a:off x="123769" y="724971"/>
          <a:ext cx="120243" cy="3456994"/>
        </a:xfrm>
        <a:custGeom>
          <a:avLst/>
          <a:gdLst/>
          <a:ahLst/>
          <a:cxnLst/>
          <a:rect l="0" t="0" r="0" b="0"/>
          <a:pathLst>
            <a:path>
              <a:moveTo>
                <a:pt x="0" y="0"/>
              </a:moveTo>
              <a:lnTo>
                <a:pt x="0" y="3456994"/>
              </a:lnTo>
              <a:lnTo>
                <a:pt x="120243" y="3456994"/>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2D32EBA6-CAA4-4CB8-992D-63C621A55EE1}">
      <dsp:nvSpPr>
        <dsp:cNvPr id="0" name=""/>
        <dsp:cNvSpPr/>
      </dsp:nvSpPr>
      <dsp:spPr>
        <a:xfrm>
          <a:off x="244012" y="3881357"/>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WP5: Trade-off analysis </a:t>
          </a:r>
        </a:p>
      </dsp:txBody>
      <dsp:txXfrm>
        <a:off x="261621" y="3898966"/>
        <a:ext cx="926728" cy="565998"/>
      </dsp:txXfrm>
    </dsp:sp>
    <dsp:sp modelId="{87F046BF-56DF-4312-B793-57EF92BBED8E}">
      <dsp:nvSpPr>
        <dsp:cNvPr id="0" name=""/>
        <dsp:cNvSpPr/>
      </dsp:nvSpPr>
      <dsp:spPr>
        <a:xfrm>
          <a:off x="123769" y="724971"/>
          <a:ext cx="120243" cy="4208515"/>
        </a:xfrm>
        <a:custGeom>
          <a:avLst/>
          <a:gdLst/>
          <a:ahLst/>
          <a:cxnLst/>
          <a:rect l="0" t="0" r="0" b="0"/>
          <a:pathLst>
            <a:path>
              <a:moveTo>
                <a:pt x="0" y="0"/>
              </a:moveTo>
              <a:lnTo>
                <a:pt x="0" y="4208515"/>
              </a:lnTo>
              <a:lnTo>
                <a:pt x="120243" y="4208515"/>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FA2BC9D-C905-4E36-B9F5-C815F11B3A12}">
      <dsp:nvSpPr>
        <dsp:cNvPr id="0" name=""/>
        <dsp:cNvSpPr/>
      </dsp:nvSpPr>
      <dsp:spPr>
        <a:xfrm>
          <a:off x="244012" y="4632878"/>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WP6: Architectural Design</a:t>
          </a:r>
        </a:p>
      </dsp:txBody>
      <dsp:txXfrm>
        <a:off x="261621" y="4650487"/>
        <a:ext cx="926728" cy="565998"/>
      </dsp:txXfrm>
    </dsp:sp>
    <dsp:sp modelId="{24CF8EC6-CA94-4A56-82D9-6570870EBB8B}">
      <dsp:nvSpPr>
        <dsp:cNvPr id="0" name=""/>
        <dsp:cNvSpPr/>
      </dsp:nvSpPr>
      <dsp:spPr>
        <a:xfrm>
          <a:off x="1506567" y="123755"/>
          <a:ext cx="1202432" cy="601216"/>
        </a:xfrm>
        <a:prstGeom prst="roundRect">
          <a:avLst>
            <a:gd name="adj" fmla="val 10000"/>
          </a:avLst>
        </a:prstGeom>
        <a:gradFill rotWithShape="0">
          <a:gsLst>
            <a:gs pos="0">
              <a:srgbClr val="C32D2E">
                <a:hueOff val="0"/>
                <a:satOff val="0"/>
                <a:lumOff val="0"/>
                <a:alphaOff val="0"/>
                <a:tint val="92000"/>
                <a:satMod val="170000"/>
              </a:srgbClr>
            </a:gs>
            <a:gs pos="15000">
              <a:srgbClr val="C32D2E">
                <a:hueOff val="0"/>
                <a:satOff val="0"/>
                <a:lumOff val="0"/>
                <a:alphaOff val="0"/>
                <a:tint val="92000"/>
                <a:shade val="99000"/>
                <a:satMod val="170000"/>
              </a:srgbClr>
            </a:gs>
            <a:gs pos="62000">
              <a:srgbClr val="C32D2E">
                <a:hueOff val="0"/>
                <a:satOff val="0"/>
                <a:lumOff val="0"/>
                <a:alphaOff val="0"/>
                <a:tint val="96000"/>
                <a:shade val="80000"/>
                <a:satMod val="170000"/>
              </a:srgbClr>
            </a:gs>
            <a:gs pos="97000">
              <a:srgbClr val="C32D2E">
                <a:hueOff val="0"/>
                <a:satOff val="0"/>
                <a:lumOff val="0"/>
                <a:alphaOff val="0"/>
                <a:tint val="98000"/>
                <a:shade val="63000"/>
                <a:satMod val="170000"/>
              </a:srgbClr>
            </a:gs>
            <a:gs pos="100000">
              <a:srgbClr val="C32D2E">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C32D2E">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Phase 2: Prototype of Visual tool simulation </a:t>
          </a:r>
        </a:p>
      </dsp:txBody>
      <dsp:txXfrm>
        <a:off x="1524176" y="141364"/>
        <a:ext cx="1167214" cy="565998"/>
      </dsp:txXfrm>
    </dsp:sp>
    <dsp:sp modelId="{3107620A-BCD1-454C-B3CE-0BA4971BED04}">
      <dsp:nvSpPr>
        <dsp:cNvPr id="0" name=""/>
        <dsp:cNvSpPr/>
      </dsp:nvSpPr>
      <dsp:spPr>
        <a:xfrm>
          <a:off x="1626810"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5203FF0-7D63-4428-8B25-17E2682BA5F8}">
      <dsp:nvSpPr>
        <dsp:cNvPr id="0" name=""/>
        <dsp:cNvSpPr/>
      </dsp:nvSpPr>
      <dsp:spPr>
        <a:xfrm>
          <a:off x="1747053"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WP7: Visual tool prototype</a:t>
          </a:r>
        </a:p>
      </dsp:txBody>
      <dsp:txXfrm>
        <a:off x="1764662" y="892884"/>
        <a:ext cx="926728" cy="565998"/>
      </dsp:txXfrm>
    </dsp:sp>
    <dsp:sp modelId="{48B4A41C-995C-410E-92B8-56A21FBDBF0F}">
      <dsp:nvSpPr>
        <dsp:cNvPr id="0" name=""/>
        <dsp:cNvSpPr/>
      </dsp:nvSpPr>
      <dsp:spPr>
        <a:xfrm>
          <a:off x="1626810"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ADEDB0D6-1810-4439-B604-A20022C6AFEE}">
      <dsp:nvSpPr>
        <dsp:cNvPr id="0" name=""/>
        <dsp:cNvSpPr/>
      </dsp:nvSpPr>
      <dsp:spPr>
        <a:xfrm>
          <a:off x="1747053"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WP8: Test prototype tool</a:t>
          </a:r>
        </a:p>
      </dsp:txBody>
      <dsp:txXfrm>
        <a:off x="1764662" y="1644405"/>
        <a:ext cx="926728" cy="565998"/>
      </dsp:txXfrm>
    </dsp:sp>
    <dsp:sp modelId="{54D11755-EFA8-458F-B2D2-5F3394B66ED9}">
      <dsp:nvSpPr>
        <dsp:cNvPr id="0" name=""/>
        <dsp:cNvSpPr/>
      </dsp:nvSpPr>
      <dsp:spPr>
        <a:xfrm>
          <a:off x="1626810"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17F0FF3-9A61-453F-B86D-6005100407F0}">
      <dsp:nvSpPr>
        <dsp:cNvPr id="0" name=""/>
        <dsp:cNvSpPr/>
      </dsp:nvSpPr>
      <dsp:spPr>
        <a:xfrm>
          <a:off x="1747053"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WP9: Simulate integration of prototype tool with the live system</a:t>
          </a:r>
        </a:p>
      </dsp:txBody>
      <dsp:txXfrm>
        <a:off x="1764662" y="2395925"/>
        <a:ext cx="926728" cy="565998"/>
      </dsp:txXfrm>
    </dsp:sp>
    <dsp:sp modelId="{83D0C234-E495-4475-BC9B-8A596F6C5B01}">
      <dsp:nvSpPr>
        <dsp:cNvPr id="0" name=""/>
        <dsp:cNvSpPr/>
      </dsp:nvSpPr>
      <dsp:spPr>
        <a:xfrm>
          <a:off x="3009608" y="123755"/>
          <a:ext cx="1202432" cy="601216"/>
        </a:xfrm>
        <a:prstGeom prst="roundRect">
          <a:avLst>
            <a:gd name="adj" fmla="val 10000"/>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Phase 3: Prototype to connect visual tool to aircraft engine via satellite </a:t>
          </a:r>
        </a:p>
      </dsp:txBody>
      <dsp:txXfrm>
        <a:off x="3027217" y="141364"/>
        <a:ext cx="1167214" cy="565998"/>
      </dsp:txXfrm>
    </dsp:sp>
    <dsp:sp modelId="{397AB2B1-ECE6-432F-91DD-F24553925598}">
      <dsp:nvSpPr>
        <dsp:cNvPr id="0" name=""/>
        <dsp:cNvSpPr/>
      </dsp:nvSpPr>
      <dsp:spPr>
        <a:xfrm>
          <a:off x="3129851"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1C2397A-A122-4093-9216-B20EDD0712AB}">
      <dsp:nvSpPr>
        <dsp:cNvPr id="0" name=""/>
        <dsp:cNvSpPr/>
      </dsp:nvSpPr>
      <dsp:spPr>
        <a:xfrm>
          <a:off x="3250095"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WP10: </a:t>
          </a:r>
          <a:r>
            <a:rPr lang="en-US" sz="800" kern="1200" dirty="0" err="1">
              <a:solidFill>
                <a:sysClr val="windowText" lastClr="000000">
                  <a:hueOff val="0"/>
                  <a:satOff val="0"/>
                  <a:lumOff val="0"/>
                  <a:alphaOff val="0"/>
                </a:sysClr>
              </a:solidFill>
              <a:latin typeface="Gill Sans MT"/>
              <a:ea typeface="+mn-ea"/>
              <a:cs typeface="+mn-cs"/>
            </a:rPr>
            <a:t>Develope</a:t>
          </a:r>
          <a:r>
            <a:rPr lang="en-US" sz="800" kern="1200" dirty="0">
              <a:solidFill>
                <a:sysClr val="windowText" lastClr="000000">
                  <a:hueOff val="0"/>
                  <a:satOff val="0"/>
                  <a:lumOff val="0"/>
                  <a:alphaOff val="0"/>
                </a:sysClr>
              </a:solidFill>
              <a:latin typeface="Gill Sans MT"/>
              <a:ea typeface="+mn-ea"/>
              <a:cs typeface="+mn-cs"/>
            </a:rPr>
            <a:t> communication module</a:t>
          </a:r>
        </a:p>
      </dsp:txBody>
      <dsp:txXfrm>
        <a:off x="3267704" y="892884"/>
        <a:ext cx="926728" cy="565998"/>
      </dsp:txXfrm>
    </dsp:sp>
    <dsp:sp modelId="{DC92C781-2C64-4F70-8CCB-3A37446715DB}">
      <dsp:nvSpPr>
        <dsp:cNvPr id="0" name=""/>
        <dsp:cNvSpPr/>
      </dsp:nvSpPr>
      <dsp:spPr>
        <a:xfrm>
          <a:off x="3129851"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A5E3526-315D-43D0-84A2-C73BC0F06580}">
      <dsp:nvSpPr>
        <dsp:cNvPr id="0" name=""/>
        <dsp:cNvSpPr/>
      </dsp:nvSpPr>
      <dsp:spPr>
        <a:xfrm>
          <a:off x="3250095"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WP11: Test communication module prototype</a:t>
          </a:r>
        </a:p>
      </dsp:txBody>
      <dsp:txXfrm>
        <a:off x="3267704" y="1644405"/>
        <a:ext cx="926728" cy="565998"/>
      </dsp:txXfrm>
    </dsp:sp>
    <dsp:sp modelId="{D5254BE8-6CFE-4601-80A4-0A398BAE82C0}">
      <dsp:nvSpPr>
        <dsp:cNvPr id="0" name=""/>
        <dsp:cNvSpPr/>
      </dsp:nvSpPr>
      <dsp:spPr>
        <a:xfrm>
          <a:off x="3129851"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1F73531C-2B43-4209-A3A8-9786E1EB646D}">
      <dsp:nvSpPr>
        <dsp:cNvPr id="0" name=""/>
        <dsp:cNvSpPr/>
      </dsp:nvSpPr>
      <dsp:spPr>
        <a:xfrm>
          <a:off x="3250095"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Wp12: Integrate communication tool with the </a:t>
          </a:r>
          <a:r>
            <a:rPr lang="en-US" sz="800" kern="1200" dirty="0" err="1">
              <a:solidFill>
                <a:sysClr val="windowText" lastClr="000000">
                  <a:hueOff val="0"/>
                  <a:satOff val="0"/>
                  <a:lumOff val="0"/>
                  <a:alphaOff val="0"/>
                </a:sysClr>
              </a:solidFill>
              <a:latin typeface="Gill Sans MT"/>
              <a:ea typeface="+mn-ea"/>
              <a:cs typeface="+mn-cs"/>
            </a:rPr>
            <a:t>visualisation</a:t>
          </a:r>
          <a:r>
            <a:rPr lang="en-US" sz="800" kern="1200" dirty="0">
              <a:solidFill>
                <a:sysClr val="windowText" lastClr="000000">
                  <a:hueOff val="0"/>
                  <a:satOff val="0"/>
                  <a:lumOff val="0"/>
                  <a:alphaOff val="0"/>
                </a:sysClr>
              </a:solidFill>
              <a:latin typeface="Gill Sans MT"/>
              <a:ea typeface="+mn-ea"/>
              <a:cs typeface="+mn-cs"/>
            </a:rPr>
            <a:t> tool</a:t>
          </a:r>
        </a:p>
      </dsp:txBody>
      <dsp:txXfrm>
        <a:off x="3267704" y="2395925"/>
        <a:ext cx="926728" cy="565998"/>
      </dsp:txXfrm>
    </dsp:sp>
    <dsp:sp modelId="{053EB03C-58DD-46AE-987A-D1CCC20F6CDF}">
      <dsp:nvSpPr>
        <dsp:cNvPr id="0" name=""/>
        <dsp:cNvSpPr/>
      </dsp:nvSpPr>
      <dsp:spPr>
        <a:xfrm>
          <a:off x="4512649" y="123755"/>
          <a:ext cx="1202432" cy="601216"/>
        </a:xfrm>
        <a:prstGeom prst="roundRect">
          <a:avLst>
            <a:gd name="adj" fmla="val 10000"/>
          </a:avLst>
        </a:prstGeo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Showcase prototype tool in Air Tattoo exhibition </a:t>
          </a:r>
        </a:p>
      </dsp:txBody>
      <dsp:txXfrm>
        <a:off x="4530258" y="141364"/>
        <a:ext cx="1167214" cy="565998"/>
      </dsp:txXfrm>
    </dsp:sp>
    <dsp:sp modelId="{41E3F0CA-0BF6-45D3-8456-3D0F554E1BF1}">
      <dsp:nvSpPr>
        <dsp:cNvPr id="0" name=""/>
        <dsp:cNvSpPr/>
      </dsp:nvSpPr>
      <dsp:spPr>
        <a:xfrm>
          <a:off x="4632892"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8855945-BDE6-4260-AAB9-E2AD0C0B4947}">
      <dsp:nvSpPr>
        <dsp:cNvPr id="0" name=""/>
        <dsp:cNvSpPr/>
      </dsp:nvSpPr>
      <dsp:spPr>
        <a:xfrm>
          <a:off x="4753136"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WP13: Prepare prototype for exhibition</a:t>
          </a:r>
        </a:p>
      </dsp:txBody>
      <dsp:txXfrm>
        <a:off x="4770745" y="892884"/>
        <a:ext cx="926728" cy="565998"/>
      </dsp:txXfrm>
    </dsp:sp>
    <dsp:sp modelId="{73B2DC12-A303-486A-B70A-D093F6DCE442}">
      <dsp:nvSpPr>
        <dsp:cNvPr id="0" name=""/>
        <dsp:cNvSpPr/>
      </dsp:nvSpPr>
      <dsp:spPr>
        <a:xfrm>
          <a:off x="4632892"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02023C0-EC19-4D25-BE59-3FD0BE2218DB}">
      <dsp:nvSpPr>
        <dsp:cNvPr id="0" name=""/>
        <dsp:cNvSpPr/>
      </dsp:nvSpPr>
      <dsp:spPr>
        <a:xfrm>
          <a:off x="4753136"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WP14: Trade-off analysis of exhibition customer feedback</a:t>
          </a:r>
        </a:p>
      </dsp:txBody>
      <dsp:txXfrm>
        <a:off x="4770745" y="1644405"/>
        <a:ext cx="926728" cy="565998"/>
      </dsp:txXfrm>
    </dsp:sp>
    <dsp:sp modelId="{7A0E45B8-FB03-495A-A17A-CC586761A53A}">
      <dsp:nvSpPr>
        <dsp:cNvPr id="0" name=""/>
        <dsp:cNvSpPr/>
      </dsp:nvSpPr>
      <dsp:spPr>
        <a:xfrm>
          <a:off x="4632892"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85114FBB-22BC-4366-8971-C9BBF5D67FEB}">
      <dsp:nvSpPr>
        <dsp:cNvPr id="0" name=""/>
        <dsp:cNvSpPr/>
      </dsp:nvSpPr>
      <dsp:spPr>
        <a:xfrm>
          <a:off x="4753136"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WP15: Implement key customer feedback </a:t>
          </a:r>
        </a:p>
      </dsp:txBody>
      <dsp:txXfrm>
        <a:off x="4770745" y="2395925"/>
        <a:ext cx="926728" cy="565998"/>
      </dsp:txXfrm>
    </dsp:sp>
    <dsp:sp modelId="{EAA0E4EC-1E41-48FE-AE79-B5ACE8971263}">
      <dsp:nvSpPr>
        <dsp:cNvPr id="0" name=""/>
        <dsp:cNvSpPr/>
      </dsp:nvSpPr>
      <dsp:spPr>
        <a:xfrm>
          <a:off x="6015690" y="123755"/>
          <a:ext cx="1202432" cy="601216"/>
        </a:xfrm>
        <a:prstGeom prst="roundRect">
          <a:avLst>
            <a:gd name="adj" fmla="val 10000"/>
          </a:avLst>
        </a:prstGeom>
        <a:gradFill rotWithShape="0">
          <a:gsLst>
            <a:gs pos="0">
              <a:srgbClr val="475A8D">
                <a:hueOff val="0"/>
                <a:satOff val="0"/>
                <a:lumOff val="0"/>
                <a:alphaOff val="0"/>
                <a:tint val="92000"/>
                <a:satMod val="170000"/>
              </a:srgbClr>
            </a:gs>
            <a:gs pos="15000">
              <a:srgbClr val="475A8D">
                <a:hueOff val="0"/>
                <a:satOff val="0"/>
                <a:lumOff val="0"/>
                <a:alphaOff val="0"/>
                <a:tint val="92000"/>
                <a:shade val="99000"/>
                <a:satMod val="170000"/>
              </a:srgbClr>
            </a:gs>
            <a:gs pos="62000">
              <a:srgbClr val="475A8D">
                <a:hueOff val="0"/>
                <a:satOff val="0"/>
                <a:lumOff val="0"/>
                <a:alphaOff val="0"/>
                <a:tint val="96000"/>
                <a:shade val="80000"/>
                <a:satMod val="170000"/>
              </a:srgbClr>
            </a:gs>
            <a:gs pos="97000">
              <a:srgbClr val="475A8D">
                <a:hueOff val="0"/>
                <a:satOff val="0"/>
                <a:lumOff val="0"/>
                <a:alphaOff val="0"/>
                <a:tint val="98000"/>
                <a:shade val="63000"/>
                <a:satMod val="170000"/>
              </a:srgbClr>
            </a:gs>
            <a:gs pos="100000">
              <a:srgbClr val="475A8D">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475A8D">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Integration of Visual Tool with current engine monitoring tools</a:t>
          </a:r>
        </a:p>
      </dsp:txBody>
      <dsp:txXfrm>
        <a:off x="6033299" y="141364"/>
        <a:ext cx="1167214" cy="565998"/>
      </dsp:txXfrm>
    </dsp:sp>
    <dsp:sp modelId="{E4BE02B0-F759-4A8F-B27B-F15FA17C2CB6}">
      <dsp:nvSpPr>
        <dsp:cNvPr id="0" name=""/>
        <dsp:cNvSpPr/>
      </dsp:nvSpPr>
      <dsp:spPr>
        <a:xfrm>
          <a:off x="6135934"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ED4C63A0-D2E8-4594-B3E0-9A2856B079D0}">
      <dsp:nvSpPr>
        <dsp:cNvPr id="0" name=""/>
        <dsp:cNvSpPr/>
      </dsp:nvSpPr>
      <dsp:spPr>
        <a:xfrm>
          <a:off x="6256177"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WP16:  Integrate prototype with engine monitoring tools</a:t>
          </a:r>
        </a:p>
      </dsp:txBody>
      <dsp:txXfrm>
        <a:off x="6273786" y="892884"/>
        <a:ext cx="926728" cy="565998"/>
      </dsp:txXfrm>
    </dsp:sp>
    <dsp:sp modelId="{D44A974C-CAB8-4F70-ADC8-E57ED32DC189}">
      <dsp:nvSpPr>
        <dsp:cNvPr id="0" name=""/>
        <dsp:cNvSpPr/>
      </dsp:nvSpPr>
      <dsp:spPr>
        <a:xfrm>
          <a:off x="6135934"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846B893-CDBD-42F4-ADEC-72AF30D5B668}">
      <dsp:nvSpPr>
        <dsp:cNvPr id="0" name=""/>
        <dsp:cNvSpPr/>
      </dsp:nvSpPr>
      <dsp:spPr>
        <a:xfrm>
          <a:off x="6256177"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WP17: Live test of final integrated system</a:t>
          </a:r>
        </a:p>
      </dsp:txBody>
      <dsp:txXfrm>
        <a:off x="6273786" y="1644405"/>
        <a:ext cx="926728" cy="565998"/>
      </dsp:txXfrm>
    </dsp:sp>
    <dsp:sp modelId="{6A4DA639-B8C3-49E6-B75C-C77F832427A7}">
      <dsp:nvSpPr>
        <dsp:cNvPr id="0" name=""/>
        <dsp:cNvSpPr/>
      </dsp:nvSpPr>
      <dsp:spPr>
        <a:xfrm>
          <a:off x="6135934"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EBDC955-71AE-4804-9958-A603C6107465}">
      <dsp:nvSpPr>
        <dsp:cNvPr id="0" name=""/>
        <dsp:cNvSpPr/>
      </dsp:nvSpPr>
      <dsp:spPr>
        <a:xfrm>
          <a:off x="6256177"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WP18: Prepare and pack for customer delivery </a:t>
          </a:r>
        </a:p>
      </dsp:txBody>
      <dsp:txXfrm>
        <a:off x="6273786" y="2395925"/>
        <a:ext cx="926728" cy="5659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6" y="143071"/>
          <a:ext cx="3504334" cy="489600"/>
        </a:xfrm>
        <a:prstGeom prst="rect">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Political</a:t>
          </a:r>
          <a:endParaRPr lang="en-US" sz="1700" kern="1200" dirty="0">
            <a:solidFill>
              <a:sysClr val="window" lastClr="FFFFFF"/>
            </a:solidFill>
            <a:latin typeface="Gill Sans MT"/>
            <a:ea typeface="+mn-ea"/>
            <a:cs typeface="+mn-cs"/>
          </a:endParaRPr>
        </a:p>
      </dsp:txBody>
      <dsp:txXfrm>
        <a:off x="36" y="143071"/>
        <a:ext cx="3504334" cy="489600"/>
      </dsp:txXfrm>
    </dsp:sp>
    <dsp:sp modelId="{D1677F42-F80E-4143-BCF1-8097C41F6B95}">
      <dsp:nvSpPr>
        <dsp:cNvPr id="0" name=""/>
        <dsp:cNvSpPr/>
      </dsp:nvSpPr>
      <dsp:spPr>
        <a:xfrm>
          <a:off x="36" y="632671"/>
          <a:ext cx="3504334" cy="4024856"/>
        </a:xfrm>
        <a:prstGeom prst="rect">
          <a:avLst/>
        </a:prstGeo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Ecological / environmental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Current legislation – home market</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Future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European / international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Government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Trading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Funding, grants and initiatives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Pressure groups – home and abroad</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Wars and conflict</a:t>
          </a:r>
          <a:endParaRPr lang="en-US" sz="1700" kern="1200" dirty="0">
            <a:solidFill>
              <a:sysClr val="windowText" lastClr="000000">
                <a:hueOff val="0"/>
                <a:satOff val="0"/>
                <a:lumOff val="0"/>
                <a:alphaOff val="0"/>
              </a:sysClr>
            </a:solidFill>
            <a:latin typeface="Gill Sans MT"/>
            <a:ea typeface="+mn-ea"/>
            <a:cs typeface="+mn-cs"/>
          </a:endParaRPr>
        </a:p>
      </dsp:txBody>
      <dsp:txXfrm>
        <a:off x="36" y="632671"/>
        <a:ext cx="3504334" cy="4024856"/>
      </dsp:txXfrm>
    </dsp:sp>
    <dsp:sp modelId="{BCCE1A27-2097-462D-9AF0-0CCBD1562237}">
      <dsp:nvSpPr>
        <dsp:cNvPr id="0" name=""/>
        <dsp:cNvSpPr/>
      </dsp:nvSpPr>
      <dsp:spPr>
        <a:xfrm>
          <a:off x="3994978" y="143071"/>
          <a:ext cx="3504334" cy="489600"/>
        </a:xfrm>
        <a:prstGeom prst="rect">
          <a:avLst/>
        </a:prstGeo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Economic</a:t>
          </a:r>
          <a:endParaRPr lang="en-US" sz="1700" kern="1200" dirty="0">
            <a:solidFill>
              <a:sysClr val="window" lastClr="FFFFFF"/>
            </a:solidFill>
            <a:latin typeface="Gill Sans MT"/>
            <a:ea typeface="+mn-ea"/>
            <a:cs typeface="+mn-cs"/>
          </a:endParaRPr>
        </a:p>
      </dsp:txBody>
      <dsp:txXfrm>
        <a:off x="3994978" y="143071"/>
        <a:ext cx="3504334" cy="489600"/>
      </dsp:txXfrm>
    </dsp:sp>
    <dsp:sp modelId="{29FB81B8-37C7-4052-8DA2-396CDA02FA5A}">
      <dsp:nvSpPr>
        <dsp:cNvPr id="0" name=""/>
        <dsp:cNvSpPr/>
      </dsp:nvSpPr>
      <dsp:spPr>
        <a:xfrm>
          <a:off x="3994978" y="632671"/>
          <a:ext cx="3504334" cy="4024856"/>
        </a:xfrm>
        <a:prstGeom prst="rect">
          <a:avLst/>
        </a:prstGeo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situation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Overseas economies and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General taxation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Taxation – specific to the product / services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Seasonality / weather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and trade cycles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Specific industry factors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routes and distribution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Customer / end-user drivers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Interest / exchange rates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International trade / monetary issues</a:t>
          </a:r>
          <a:endParaRPr lang="en-US" sz="1700" kern="1200" dirty="0">
            <a:solidFill>
              <a:sysClr val="windowText" lastClr="000000">
                <a:hueOff val="0"/>
                <a:satOff val="0"/>
                <a:lumOff val="0"/>
                <a:alphaOff val="0"/>
              </a:sysClr>
            </a:solidFill>
            <a:latin typeface="Gill Sans MT"/>
            <a:ea typeface="+mn-ea"/>
            <a:cs typeface="+mn-cs"/>
          </a:endParaRPr>
        </a:p>
      </dsp:txBody>
      <dsp:txXfrm>
        <a:off x="3994978" y="632671"/>
        <a:ext cx="3504334" cy="40248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8" y="125333"/>
          <a:ext cx="3685337" cy="460800"/>
        </a:xfrm>
        <a:prstGeom prst="rect">
          <a:avLst/>
        </a:prstGeo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sp:spPr>
      <dsp:style>
        <a:lnRef idx="1">
          <a:schemeClr val="accent2"/>
        </a:lnRef>
        <a:fillRef idx="3">
          <a:schemeClr val="accent2"/>
        </a:fillRef>
        <a:effectRef idx="2">
          <a:schemeClr val="accent2"/>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Social</a:t>
          </a:r>
          <a:endParaRPr lang="en-US" sz="1600" kern="1200" dirty="0">
            <a:solidFill>
              <a:sysClr val="window" lastClr="FFFFFF"/>
            </a:solidFill>
            <a:latin typeface="Gill Sans MT"/>
            <a:ea typeface="+mn-ea"/>
            <a:cs typeface="+mn-cs"/>
          </a:endParaRPr>
        </a:p>
      </dsp:txBody>
      <dsp:txXfrm>
        <a:off x="38" y="125333"/>
        <a:ext cx="3685337" cy="460800"/>
      </dsp:txXfrm>
    </dsp:sp>
    <dsp:sp modelId="{D1677F42-F80E-4143-BCF1-8097C41F6B95}">
      <dsp:nvSpPr>
        <dsp:cNvPr id="0" name=""/>
        <dsp:cNvSpPr/>
      </dsp:nvSpPr>
      <dsp:spPr>
        <a:xfrm>
          <a:off x="38" y="586134"/>
          <a:ext cx="3685337" cy="3639870"/>
        </a:xfrm>
        <a:prstGeom prst="rect">
          <a:avLst/>
        </a:prstGeo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miter lim="800000"/>
        </a:ln>
        <a:effectLst>
          <a:outerShdw blurRad="63500" dist="25400" dir="5400000" rotWithShape="0">
            <a:srgbClr val="000000">
              <a:alpha val="43137"/>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Lifestyle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Demographics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attitudes and opinions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Media views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Law changes affecting social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Brand, company, technology image</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patterns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Fashion and role models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Major events and influences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Buying access and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Ethnic / religious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Advertising and publicity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Ethical issues</a:t>
          </a:r>
          <a:endParaRPr lang="en-US" sz="1600" kern="1200" dirty="0">
            <a:solidFill>
              <a:sysClr val="windowText" lastClr="000000">
                <a:hueOff val="0"/>
                <a:satOff val="0"/>
                <a:lumOff val="0"/>
                <a:alphaOff val="0"/>
              </a:sysClr>
            </a:solidFill>
            <a:latin typeface="Gill Sans MT"/>
            <a:ea typeface="+mn-ea"/>
            <a:cs typeface="+mn-cs"/>
          </a:endParaRPr>
        </a:p>
      </dsp:txBody>
      <dsp:txXfrm>
        <a:off x="38" y="586134"/>
        <a:ext cx="3685337" cy="3639870"/>
      </dsp:txXfrm>
    </dsp:sp>
    <dsp:sp modelId="{BC5ECFB8-E3E0-4276-BB31-42D28B91CCD8}">
      <dsp:nvSpPr>
        <dsp:cNvPr id="0" name=""/>
        <dsp:cNvSpPr/>
      </dsp:nvSpPr>
      <dsp:spPr>
        <a:xfrm>
          <a:off x="4201323" y="125333"/>
          <a:ext cx="3685337" cy="460800"/>
        </a:xfrm>
        <a:prstGeom prst="rect">
          <a:avLst/>
        </a:prstGeo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sp:spPr>
      <dsp:style>
        <a:lnRef idx="1">
          <a:schemeClr val="accent6"/>
        </a:lnRef>
        <a:fillRef idx="3">
          <a:schemeClr val="accent6"/>
        </a:fillRef>
        <a:effectRef idx="2">
          <a:schemeClr val="accent6"/>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Technological</a:t>
          </a:r>
          <a:endParaRPr lang="en-US" sz="1600" kern="1200" dirty="0">
            <a:solidFill>
              <a:sysClr val="window" lastClr="FFFFFF"/>
            </a:solidFill>
            <a:latin typeface="Gill Sans MT"/>
            <a:ea typeface="+mn-ea"/>
            <a:cs typeface="+mn-cs"/>
          </a:endParaRPr>
        </a:p>
      </dsp:txBody>
      <dsp:txXfrm>
        <a:off x="4201323" y="125333"/>
        <a:ext cx="3685337" cy="460800"/>
      </dsp:txXfrm>
    </dsp:sp>
    <dsp:sp modelId="{2EEAFF60-E698-429F-884D-53CC787C9307}">
      <dsp:nvSpPr>
        <dsp:cNvPr id="0" name=""/>
        <dsp:cNvSpPr/>
      </dsp:nvSpPr>
      <dsp:spPr>
        <a:xfrm>
          <a:off x="4201323" y="586134"/>
          <a:ext cx="3685337" cy="3639870"/>
        </a:xfrm>
        <a:prstGeom prst="rect">
          <a:avLst/>
        </a:prstGeo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miter lim="800000"/>
        </a:ln>
        <a:effectLst>
          <a:outerShdw blurRad="63500" dist="25400" dir="5400000" rotWithShape="0">
            <a:srgbClr val="000000">
              <a:alpha val="43137"/>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Competing technology development</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Research funding</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Associated / dependant technologies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Replacement technology / solutions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Maturity of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Manufacturing maturity and capacity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Information and communications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mechanisms /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legislation</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Innovation potential</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access, licensing patents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Intellectual property issues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Global communications</a:t>
          </a:r>
          <a:endParaRPr lang="en-US" sz="1600" kern="1200" dirty="0">
            <a:solidFill>
              <a:sysClr val="windowText" lastClr="000000">
                <a:hueOff val="0"/>
                <a:satOff val="0"/>
                <a:lumOff val="0"/>
                <a:alphaOff val="0"/>
              </a:sysClr>
            </a:solidFill>
            <a:latin typeface="Gill Sans MT"/>
            <a:ea typeface="+mn-ea"/>
            <a:cs typeface="+mn-cs"/>
          </a:endParaRPr>
        </a:p>
      </dsp:txBody>
      <dsp:txXfrm>
        <a:off x="4201323" y="586134"/>
        <a:ext cx="3685337" cy="363987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4/26/2024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150" y="1252538"/>
            <a:ext cx="6013450" cy="338296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069865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Slide Image Placeholder 1">
            <a:extLst>
              <a:ext uri="{FF2B5EF4-FFF2-40B4-BE49-F238E27FC236}">
                <a16:creationId xmlns:a16="http://schemas.microsoft.com/office/drawing/2014/main" id="{8BF7B8E2-3867-4843-A871-ED6F94301884}"/>
              </a:ext>
            </a:extLst>
          </p:cNvPr>
          <p:cNvSpPr>
            <a:spLocks noGrp="1" noRot="1" noChangeAspect="1" noTextEdit="1"/>
          </p:cNvSpPr>
          <p:nvPr>
            <p:ph type="sldImg"/>
          </p:nvPr>
        </p:nvSpPr>
        <p:spPr>
          <a:ln/>
        </p:spPr>
      </p:sp>
      <p:sp>
        <p:nvSpPr>
          <p:cNvPr id="130050" name="Notes Placeholder 2">
            <a:extLst>
              <a:ext uri="{FF2B5EF4-FFF2-40B4-BE49-F238E27FC236}">
                <a16:creationId xmlns:a16="http://schemas.microsoft.com/office/drawing/2014/main" id="{F6BA88A8-B15E-4E4D-A638-F639E2A8D5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0051" name="Slide Number Placeholder 3">
            <a:extLst>
              <a:ext uri="{FF2B5EF4-FFF2-40B4-BE49-F238E27FC236}">
                <a16:creationId xmlns:a16="http://schemas.microsoft.com/office/drawing/2014/main" id="{8578B614-08F6-F546-A4E1-DFD18E627F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A96E3373-FA02-FD48-A1E4-41FDAEAD709D}" type="slidenum">
              <a:rPr lang="en-GB" altLang="en-US" sz="1300">
                <a:latin typeface="Times New Roman" panose="02020603050405020304" pitchFamily="18" charset="0"/>
              </a:rPr>
              <a:pPr/>
              <a:t>10</a:t>
            </a:fld>
            <a:endParaRPr lang="en-GB" altLang="en-US" sz="1300">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task with a desired end point. Building a new house, the end point being when the house is built.  Similarly, creating a new piece of software or an app is a project as is launching a new product for a business.  Projects  can be used to complete are many different types of tasks.</a:t>
            </a:r>
          </a:p>
          <a:p>
            <a:endParaRPr lang="en-US" dirty="0"/>
          </a:p>
          <a:p>
            <a:r>
              <a:rPr lang="en-US" dirty="0"/>
              <a:t>Usually the term project is applied to tasks with some degree of complexity. The word project is not like to simple activities which do not have the benefit of managing as project. Projects fulfils some clear predefined object is, in a planned period of time and to a plan cost. Once the project is complete something will have changed. Four example you may have a new house or a new product</a:t>
            </a:r>
          </a:p>
          <a:p>
            <a:endParaRPr lang="en-US" dirty="0"/>
          </a:p>
          <a:p>
            <a:r>
              <a:rPr lang="en-US" dirty="0"/>
              <a:t>	</a:t>
            </a: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1937497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t>Process</a:t>
            </a:r>
            <a:r>
              <a:rPr lang="en-US" altLang="en-US" dirty="0"/>
              <a:t> is part of a Project, might require production of certain items (in a repetitive procedure)</a:t>
            </a:r>
          </a:p>
          <a:p>
            <a:pPr eaLnBrk="1" hangingPunct="1"/>
            <a:endParaRPr lang="en-US" altLang="en-US" dirty="0"/>
          </a:p>
          <a:p>
            <a:pPr eaLnBrk="1" hangingPunct="1"/>
            <a:r>
              <a:rPr lang="en-US" altLang="en-US" b="1" dirty="0" err="1"/>
              <a:t>Programme</a:t>
            </a:r>
            <a:r>
              <a:rPr lang="en-US" altLang="en-US" dirty="0"/>
              <a:t> can have simultaneous projects running within it i.e. Health and Well being </a:t>
            </a:r>
            <a:r>
              <a:rPr lang="en-US" altLang="en-US" dirty="0" err="1"/>
              <a:t>progarmme</a:t>
            </a:r>
            <a:r>
              <a:rPr lang="en-US" altLang="en-US" dirty="0"/>
              <a:t> can have a physical project encouraging people to get exercises as well as have a mental well being project focusing on counselling and befriending services.</a:t>
            </a:r>
          </a:p>
          <a:p>
            <a:pPr eaLnBrk="1" hangingPunct="1"/>
            <a:endParaRPr lang="en-GB" sz="1200" kern="1200" dirty="0">
              <a:solidFill>
                <a:schemeClr val="tx1"/>
              </a:solidFill>
              <a:effectLst/>
              <a:latin typeface="+mn-lt"/>
              <a:ea typeface="+mn-ea"/>
              <a:cs typeface="+mn-cs"/>
            </a:endParaRPr>
          </a:p>
          <a:p>
            <a:pPr eaLnBrk="1" hangingPunct="1"/>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program</a:t>
            </a:r>
            <a:r>
              <a:rPr lang="en-GB" sz="1200" kern="1200" dirty="0">
                <a:solidFill>
                  <a:schemeClr val="tx1"/>
                </a:solidFill>
                <a:effectLst/>
                <a:latin typeface="+mn-lt"/>
                <a:ea typeface="+mn-ea"/>
                <a:cs typeface="+mn-cs"/>
              </a:rPr>
              <a:t> is an especially large or complex project, usually in the form of a set of interdependent projects that together achieve some common objective. Although there are formal definitions, in practice the term is used in consistently. Sometimes it refers to what is simply a large project and on other occasions to groups of into related projects</a:t>
            </a:r>
            <a:endParaRPr lang="en-US" altLang="en-US" dirty="0"/>
          </a:p>
          <a:p>
            <a:endParaRPr lang="en-US" dirty="0"/>
          </a:p>
          <a:p>
            <a:endParaRPr lang="en-US" dirty="0"/>
          </a:p>
          <a:p>
            <a:r>
              <a:rPr lang="en-US" dirty="0"/>
              <a:t>Additionally:</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program manager </a:t>
            </a:r>
            <a:r>
              <a:rPr lang="en-GB" sz="1200" kern="1200" dirty="0">
                <a:solidFill>
                  <a:schemeClr val="tx1"/>
                </a:solidFill>
                <a:effectLst/>
                <a:latin typeface="+mn-lt"/>
                <a:ea typeface="+mn-ea"/>
                <a:cs typeface="+mn-cs"/>
              </a:rPr>
              <a:t>is someone performing the task of program management. The program manager on a program is an analogous to the project manager on a project although the scope of work is broader. Program management is an advanced form of project management used to manage programs and is exercised by a program manager</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project</a:t>
            </a:r>
            <a:r>
              <a:rPr lang="en-GB" sz="1200" kern="1200" dirty="0">
                <a:solidFill>
                  <a:schemeClr val="tx1"/>
                </a:solidFill>
                <a:effectLst/>
                <a:latin typeface="+mn-lt"/>
                <a:ea typeface="+mn-ea"/>
                <a:cs typeface="+mn-cs"/>
              </a:rPr>
              <a:t> is an activity with a </a:t>
            </a:r>
            <a:r>
              <a:rPr lang="en-GB" sz="1200" b="1" kern="1200" dirty="0">
                <a:solidFill>
                  <a:schemeClr val="tx1"/>
                </a:solidFill>
                <a:effectLst/>
                <a:latin typeface="+mn-lt"/>
                <a:ea typeface="+mn-ea"/>
                <a:cs typeface="+mn-cs"/>
              </a:rPr>
              <a:t>known and clearly defined goal </a:t>
            </a:r>
            <a:r>
              <a:rPr lang="en-GB" sz="1200" kern="1200" dirty="0">
                <a:solidFill>
                  <a:schemeClr val="tx1"/>
                </a:solidFill>
                <a:effectLst/>
                <a:latin typeface="+mn-lt"/>
                <a:ea typeface="+mn-ea"/>
                <a:cs typeface="+mn-cs"/>
              </a:rPr>
              <a:t>that can be achieved. When the defined goal is achieved the project is complete and ends. Usually a project has to be completed within a fixed amount of time and for a fixed amount of money.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project manager </a:t>
            </a:r>
            <a:r>
              <a:rPr lang="en-GB" sz="1200" kern="1200" dirty="0">
                <a:solidFill>
                  <a:schemeClr val="tx1"/>
                </a:solidFill>
                <a:effectLst/>
                <a:latin typeface="+mn-lt"/>
                <a:ea typeface="+mn-ea"/>
                <a:cs typeface="+mn-cs"/>
              </a:rPr>
              <a:t>is person overall responsible for ensuring a project is delivered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719537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a project</a:t>
            </a:r>
          </a:p>
          <a:p>
            <a:r>
              <a:rPr lang="en-GB" sz="1200" b="0" i="0" kern="1200" dirty="0">
                <a:solidFill>
                  <a:schemeClr val="tx1"/>
                </a:solidFill>
                <a:effectLst/>
                <a:latin typeface="+mn-lt"/>
                <a:ea typeface="+mn-ea"/>
                <a:cs typeface="+mn-cs"/>
              </a:rPr>
              <a:t>PRINCE2 defines a project as “a temporary organisation that is created for the purpose of delivering one or more business products according to a specified business case”.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Projects have an end and aren’t designed to last very long. The project manager ensures the project delivers the intended goal, within a defined timeframe and budget.</a:t>
            </a:r>
            <a:endParaRPr lang="en-US" dirty="0"/>
          </a:p>
          <a:p>
            <a:endParaRPr lang="en-US" dirty="0"/>
          </a:p>
          <a:p>
            <a:r>
              <a:rPr lang="en-GB" sz="1200" b="1" i="0" kern="1200" dirty="0">
                <a:solidFill>
                  <a:schemeClr val="tx1"/>
                </a:solidFill>
                <a:effectLst/>
                <a:latin typeface="+mn-lt"/>
                <a:ea typeface="+mn-ea"/>
                <a:cs typeface="+mn-cs"/>
              </a:rPr>
              <a:t>Project managers </a:t>
            </a:r>
          </a:p>
          <a:p>
            <a:r>
              <a:rPr lang="en-GB" sz="1200" b="0" i="0" kern="1200" dirty="0">
                <a:solidFill>
                  <a:schemeClr val="tx1"/>
                </a:solidFill>
                <a:effectLst/>
                <a:latin typeface="+mn-lt"/>
                <a:ea typeface="+mn-ea"/>
                <a:cs typeface="+mn-cs"/>
              </a:rPr>
              <a:t>Project managers focus on the project’s deliverables, making sure the project reaches its intended outcome on time and within the budget.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20207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management is a formal discipline for managing projects that has been developed over the past hundred years or so as it has become apparent that without a structured approach people are not very good at completing projects successfully. The aim of project management is to ensure that projects are completed and that the endpoint, the new house, computer or product is achieved more than this project management is about reaching endpoint predictably which usually means to a given cost and within a planned amount of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managers must be capable of doing the following:</a:t>
            </a:r>
          </a:p>
          <a:p>
            <a:r>
              <a:rPr lang="en-GB" sz="1200" kern="1200" dirty="0">
                <a:solidFill>
                  <a:schemeClr val="tx1"/>
                </a:solidFill>
                <a:effectLst/>
                <a:latin typeface="+mn-lt"/>
                <a:ea typeface="+mn-ea"/>
                <a:cs typeface="+mn-cs"/>
              </a:rPr>
              <a:t>1 Ensure there is a clear understanding why a project is being done and water it will produce </a:t>
            </a:r>
          </a:p>
          <a:p>
            <a:r>
              <a:rPr lang="en-GB" sz="1200" kern="1200" dirty="0">
                <a:solidFill>
                  <a:schemeClr val="tx1"/>
                </a:solidFill>
                <a:effectLst/>
                <a:latin typeface="+mn-lt"/>
                <a:ea typeface="+mn-ea"/>
                <a:cs typeface="+mn-cs"/>
              </a:rPr>
              <a:t>2 plan the project to understand how long it will take and how much it will cost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 manage the project to ensure that as the project progresses it achieves the objectives defined within the time and cost specified</a:t>
            </a:r>
          </a:p>
          <a:p>
            <a:r>
              <a:rPr lang="en-GB" sz="1200" kern="1200" dirty="0">
                <a:solidFill>
                  <a:schemeClr val="tx1"/>
                </a:solidFill>
                <a:effectLst/>
                <a:latin typeface="+mn-lt"/>
                <a:ea typeface="+mn-ea"/>
                <a:cs typeface="+mn-cs"/>
              </a:rPr>
              <a:t>4 complete the project properly to make sure everything produced by the project is a quality expected and works as required</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1779313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Imagine a very simple project of redecorating rooms in a property. The decision is to decorate the front and back room and to use 3 coats of paint on every wall costing approximately £200 &amp; take four days using typical tools. A friend of yours has a machine that can spray walls which is much quicker however it does not always work and it is liable to spray paint everywhere including any uncovered furniture so you choose not to use it.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 You have defined the scope. </a:t>
            </a:r>
          </a:p>
          <a:p>
            <a:r>
              <a:rPr lang="en-GB" sz="1200" kern="1200" dirty="0">
                <a:solidFill>
                  <a:schemeClr val="tx1"/>
                </a:solidFill>
                <a:effectLst/>
                <a:latin typeface="+mn-lt"/>
                <a:ea typeface="+mn-ea"/>
                <a:cs typeface="+mn-cs"/>
              </a:rPr>
              <a:t>Scope is a project managers word for what a project encompasses. </a:t>
            </a:r>
          </a:p>
          <a:p>
            <a:r>
              <a:rPr lang="en-GB" sz="1200" kern="1200" dirty="0">
                <a:solidFill>
                  <a:schemeClr val="tx1"/>
                </a:solidFill>
                <a:effectLst/>
                <a:latin typeface="+mn-lt"/>
                <a:ea typeface="+mn-ea"/>
                <a:cs typeface="+mn-cs"/>
              </a:rPr>
              <a:t>In this case the scope is to paint the front and rear rooms.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2. Quality</a:t>
            </a:r>
          </a:p>
          <a:p>
            <a:r>
              <a:rPr lang="en-GB" sz="1200" kern="1200" dirty="0">
                <a:solidFill>
                  <a:schemeClr val="tx1"/>
                </a:solidFill>
                <a:effectLst/>
                <a:latin typeface="+mn-lt"/>
                <a:ea typeface="+mn-ea"/>
                <a:cs typeface="+mn-cs"/>
              </a:rPr>
              <a:t>You have decided to use three coats of paint on all walls and assess the quality which is relative to what a project produces. The way quality is measured varies. However most deliverables can be created in someway with different levels of quality. But change in quality you can make more or less work to produce deliverables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3. Time</a:t>
            </a:r>
          </a:p>
          <a:p>
            <a:r>
              <a:rPr lang="en-GB" sz="1200" kern="1200" dirty="0">
                <a:solidFill>
                  <a:schemeClr val="tx1"/>
                </a:solidFill>
                <a:effectLst/>
                <a:latin typeface="+mn-lt"/>
                <a:ea typeface="+mn-ea"/>
                <a:cs typeface="+mn-cs"/>
              </a:rPr>
              <a:t>You know the time the project will take i.e. 4 days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 Cost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cost will be £200</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 Risk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level of risk you want to take; you are choosing to paint and not use a machine which may or may not work properly.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t>
            </a:r>
            <a:r>
              <a:rPr lang="en-GB" sz="1200" b="1" kern="1200" dirty="0">
                <a:solidFill>
                  <a:schemeClr val="tx1"/>
                </a:solidFill>
                <a:effectLst/>
                <a:latin typeface="+mn-lt"/>
                <a:ea typeface="+mn-ea"/>
                <a:cs typeface="+mn-cs"/>
              </a:rPr>
              <a:t>five parts of information </a:t>
            </a:r>
            <a:r>
              <a:rPr lang="en-GB" sz="1200" kern="1200" dirty="0">
                <a:solidFill>
                  <a:schemeClr val="tx1"/>
                </a:solidFill>
                <a:effectLst/>
                <a:latin typeface="+mn-lt"/>
                <a:ea typeface="+mn-ea"/>
                <a:cs typeface="+mn-cs"/>
              </a:rPr>
              <a:t>are not independent facts but </a:t>
            </a:r>
            <a:r>
              <a:rPr lang="en-GB" sz="1200" b="1" kern="1200" dirty="0">
                <a:solidFill>
                  <a:schemeClr val="tx1"/>
                </a:solidFill>
                <a:effectLst/>
                <a:latin typeface="+mn-lt"/>
                <a:ea typeface="+mn-ea"/>
                <a:cs typeface="+mn-cs"/>
              </a:rPr>
              <a:t>interdependent variables </a:t>
            </a:r>
            <a:r>
              <a:rPr lang="en-GB" sz="1200" kern="1200" dirty="0">
                <a:solidFill>
                  <a:schemeClr val="tx1"/>
                </a:solidFill>
                <a:effectLst/>
                <a:latin typeface="+mn-lt"/>
                <a:ea typeface="+mn-ea"/>
                <a:cs typeface="+mn-cs"/>
              </a:rPr>
              <a:t>so changing any one of these can impact the other. For example change of scope and add additional rooms to be painted will increase time and cost. But if you use less quality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2 coats of paint) you may be able to finish within the original time and cost but with increased scope.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projects are more complex but the above principles still hold. Once you understand these 5 dimensions you can trade them off to get up to more results. For example often projects have conditional parameters,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defined budget or timescale). This can result in amending the scope or quality or possibly a higher risk approach in order to meet those conditions.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Risk is important in project management particularly as project become larger and more complex. If complexity increases uncertainties are introduced and things can turn out differently from initial predictions. This is not a result of poor production but a basic reality of life that </a:t>
            </a:r>
            <a:r>
              <a:rPr lang="en-GB" sz="1200" i="1" kern="1200" dirty="0">
                <a:solidFill>
                  <a:schemeClr val="tx1"/>
                </a:solidFill>
                <a:effectLst/>
                <a:latin typeface="+mn-lt"/>
                <a:ea typeface="+mn-ea"/>
                <a:cs typeface="+mn-cs"/>
              </a:rPr>
              <a:t>unknowns</a:t>
            </a:r>
            <a:r>
              <a:rPr lang="en-GB" sz="1200" kern="1200" dirty="0">
                <a:solidFill>
                  <a:schemeClr val="tx1"/>
                </a:solidFill>
                <a:effectLst/>
                <a:latin typeface="+mn-lt"/>
                <a:ea typeface="+mn-ea"/>
                <a:cs typeface="+mn-cs"/>
              </a:rPr>
              <a:t> and </a:t>
            </a:r>
            <a:r>
              <a:rPr lang="en-GB" sz="1200" i="1" kern="1200" dirty="0">
                <a:solidFill>
                  <a:schemeClr val="tx1"/>
                </a:solidFill>
                <a:effectLst/>
                <a:latin typeface="+mn-lt"/>
                <a:ea typeface="+mn-ea"/>
                <a:cs typeface="+mn-cs"/>
              </a:rPr>
              <a:t>risks</a:t>
            </a:r>
            <a:r>
              <a:rPr lang="en-GB" sz="1200" kern="1200" dirty="0">
                <a:solidFill>
                  <a:schemeClr val="tx1"/>
                </a:solidFill>
                <a:effectLst/>
                <a:latin typeface="+mn-lt"/>
                <a:ea typeface="+mn-ea"/>
                <a:cs typeface="+mn-cs"/>
              </a:rPr>
              <a:t> exist.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Much of project management and a project managers work is spent identifying risk and determining what can be done to avoid and, more essentially, managing these risks</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2658390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4284146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waterfall project requires processing through the life-cycle once, doing each step only one time. Applying the life-cycle shown above starts with </a:t>
            </a:r>
            <a:r>
              <a:rPr lang="en-GB" sz="1200" b="1" kern="1200" dirty="0">
                <a:solidFill>
                  <a:schemeClr val="tx1"/>
                </a:solidFill>
                <a:effectLst/>
                <a:latin typeface="+mn-lt"/>
                <a:ea typeface="+mn-ea"/>
                <a:cs typeface="+mn-cs"/>
              </a:rPr>
              <a:t>specifying</a:t>
            </a:r>
            <a:r>
              <a:rPr lang="en-GB" sz="1200" kern="1200" dirty="0">
                <a:solidFill>
                  <a:schemeClr val="tx1"/>
                </a:solidFill>
                <a:effectLst/>
                <a:latin typeface="+mn-lt"/>
                <a:ea typeface="+mn-ea"/>
                <a:cs typeface="+mn-cs"/>
              </a:rPr>
              <a:t> and ends with </a:t>
            </a:r>
            <a:r>
              <a:rPr lang="en-GB" sz="1200" b="1" kern="1200" dirty="0">
                <a:solidFill>
                  <a:schemeClr val="tx1"/>
                </a:solidFill>
                <a:effectLst/>
                <a:latin typeface="+mn-lt"/>
                <a:ea typeface="+mn-ea"/>
                <a:cs typeface="+mn-cs"/>
              </a:rPr>
              <a:t>closing down </a:t>
            </a:r>
            <a:r>
              <a:rPr lang="en-GB" sz="1200" kern="1200" dirty="0">
                <a:solidFill>
                  <a:schemeClr val="tx1"/>
                </a:solidFill>
                <a:effectLst/>
                <a:latin typeface="+mn-lt"/>
                <a:ea typeface="+mn-ea"/>
                <a:cs typeface="+mn-cs"/>
              </a:rPr>
              <a:t>at the project having done each step once in the order shown. (Waterfall)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an iterative life-cycle, similar steps are processed but repeatedly going through several times.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different reasons why a waterfall versus an extra shift life-cycle may be chosen but in simple terms iterative lifecycles enable quick progression with prototype‘s With relatively simple customer requirements incremental improving deliverables as the processes of development are learned</a:t>
            </a:r>
          </a:p>
          <a:p>
            <a:r>
              <a:rPr lang="en-GB" sz="1200" kern="1200" dirty="0">
                <a:solidFill>
                  <a:schemeClr val="tx1"/>
                </a:solidFill>
                <a:effectLst/>
                <a:latin typeface="+mn-lt"/>
                <a:ea typeface="+mn-ea"/>
                <a:cs typeface="+mn-cs"/>
              </a:rPr>
              <a:t>Projects have clearly defined objectives which must be achieved in a set amount of time and cost. At the end of the project we have produced predefined deliverables. These deliverables are for the project customer and are created by a project team on the guidance of the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five dimensions that can be flexible</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Be prepared to think about the optimal balance between these dimensions before starting a project</a:t>
            </a:r>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1249256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an iterative life-cycle, similar steps are processed but repeatedly going through several times.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different reasons why a waterfall versus an extra shift life-cycle may be chosen but in simple terms iterative lifecycles enable quick progression with prototype‘s With relatively simple customer requirements incremental improving deliverables as the processes of development are learned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clearly defined objectives which must be achieved in a set amount of time and cost. At the end of the project we have produced predefined deliverables. These deliverables are for the project customer and are created by a project team on the guidance of the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five dimensions that can be flexible</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Be prepared to think about the optimal balance between these dimensions before starting a project: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Reminder: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1. Scope  -</a:t>
            </a:r>
            <a:r>
              <a:rPr lang="en-GB" sz="1200" b="1" kern="1200" dirty="0">
                <a:solidFill>
                  <a:schemeClr val="tx1"/>
                </a:solidFill>
                <a:effectLst/>
                <a:latin typeface="Arial" panose="020B0604020202020204" pitchFamily="34" charset="0"/>
                <a:ea typeface="+mn-ea"/>
                <a:cs typeface="+mn-cs"/>
              </a:rPr>
              <a:t> </a:t>
            </a:r>
            <a:r>
              <a:rPr lang="en-GB" sz="1200" b="0" kern="1200" dirty="0">
                <a:solidFill>
                  <a:schemeClr val="tx1"/>
                </a:solidFill>
                <a:effectLst/>
                <a:latin typeface="Arial" panose="020B0604020202020204" pitchFamily="34" charset="0"/>
                <a:ea typeface="+mn-ea"/>
                <a:cs typeface="+mn-cs"/>
              </a:rPr>
              <a:t>A </a:t>
            </a:r>
            <a:r>
              <a:rPr lang="en-GB" altLang="en-US" sz="1200" dirty="0">
                <a:solidFill>
                  <a:schemeClr val="accent1">
                    <a:lumMod val="75000"/>
                  </a:schemeClr>
                </a:solidFill>
                <a:latin typeface="Arial" panose="020B0604020202020204" pitchFamily="34" charset="0"/>
              </a:rPr>
              <a:t>unique</a:t>
            </a:r>
            <a:r>
              <a:rPr lang="en-GB" altLang="en-US" sz="1200" dirty="0">
                <a:latin typeface="Arial" panose="020B0604020202020204" pitchFamily="34" charset="0"/>
              </a:rPr>
              <a:t> activity with a visible output - Set of complex activities (planning an controlling these activities)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2. Quality</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3. Time - </a:t>
            </a:r>
            <a:r>
              <a:rPr lang="en-GB" altLang="en-US" sz="1200" dirty="0">
                <a:latin typeface="Arial" panose="020B0604020202020204" pitchFamily="34" charset="0"/>
              </a:rPr>
              <a:t>A </a:t>
            </a:r>
            <a:r>
              <a:rPr lang="en-GB" altLang="en-US" sz="1200" dirty="0">
                <a:solidFill>
                  <a:schemeClr val="accent1">
                    <a:lumMod val="75000"/>
                  </a:schemeClr>
                </a:solidFill>
                <a:latin typeface="Arial" panose="020B0604020202020204" pitchFamily="34" charset="0"/>
              </a:rPr>
              <a:t>start</a:t>
            </a:r>
            <a:r>
              <a:rPr lang="en-GB" altLang="en-US" sz="1200" dirty="0">
                <a:latin typeface="Arial" panose="020B0604020202020204" pitchFamily="34" charset="0"/>
              </a:rPr>
              <a:t> and a </a:t>
            </a:r>
            <a:r>
              <a:rPr lang="en-GB" altLang="en-US" sz="1200" dirty="0">
                <a:solidFill>
                  <a:schemeClr val="accent1">
                    <a:lumMod val="75000"/>
                  </a:schemeClr>
                </a:solidFill>
                <a:latin typeface="Arial" panose="020B0604020202020204" pitchFamily="34" charset="0"/>
              </a:rPr>
              <a:t>finish</a:t>
            </a:r>
            <a:r>
              <a:rPr lang="en-GB" altLang="en-US" sz="1200" dirty="0">
                <a:latin typeface="Arial" panose="020B0604020202020204" pitchFamily="34" charset="0"/>
              </a:rPr>
              <a:t> /Time Bound (Starting point and end point (planning and monitoring the progress)</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4. Cost - </a:t>
            </a:r>
            <a:r>
              <a:rPr lang="en-GB" altLang="en-US" sz="1200" dirty="0">
                <a:latin typeface="Arial" panose="020B0604020202020204" pitchFamily="34" charset="0"/>
              </a:rPr>
              <a:t>A </a:t>
            </a:r>
            <a:r>
              <a:rPr lang="en-GB" altLang="en-US" sz="1200" dirty="0">
                <a:solidFill>
                  <a:schemeClr val="accent1">
                    <a:lumMod val="75000"/>
                  </a:schemeClr>
                </a:solidFill>
                <a:latin typeface="Arial" panose="020B0604020202020204" pitchFamily="34" charset="0"/>
              </a:rPr>
              <a:t>budget</a:t>
            </a:r>
            <a:r>
              <a:rPr lang="en-GB" altLang="en-US" sz="1200" dirty="0">
                <a:latin typeface="Arial" panose="020B0604020202020204" pitchFamily="34" charset="0"/>
              </a:rPr>
              <a:t> - </a:t>
            </a:r>
            <a:r>
              <a:rPr lang="en-GB" altLang="en-US" sz="1200" dirty="0">
                <a:latin typeface="Arial" panose="020B0604020202020204" pitchFamily="34" charset="0"/>
                <a:cs typeface="Arial" panose="020B0604020202020204" pitchFamily="34" charset="0"/>
              </a:rPr>
              <a:t>Cost (planning resources, make money. Create and Manage budgets</a:t>
            </a:r>
            <a:r>
              <a:rPr lang="en-GB" altLang="en-US" sz="1200" dirty="0"/>
              <a: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5. Risk - </a:t>
            </a:r>
            <a:r>
              <a:rPr lang="en-GB" altLang="en-US" sz="1200" dirty="0">
                <a:latin typeface="Arial" panose="020B0604020202020204" pitchFamily="34" charset="0"/>
              </a:rPr>
              <a:t>May involve uncertainty and risk</a:t>
            </a:r>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pPr eaLnBrk="1" hangingPunct="1">
              <a:lnSpc>
                <a:spcPct val="90000"/>
              </a:lnSpc>
              <a:defRPr/>
            </a:pPr>
            <a:r>
              <a:rPr lang="en-GB" altLang="en-US" dirty="0">
                <a:latin typeface="Arial" panose="020B0604020202020204" pitchFamily="34" charset="0"/>
              </a:rPr>
              <a:t>Additional Features of a Project</a:t>
            </a:r>
          </a:p>
          <a:p>
            <a:pPr eaLnBrk="1" hangingPunct="1">
              <a:lnSpc>
                <a:spcPct val="90000"/>
              </a:lnSpc>
              <a:defRPr/>
            </a:pPr>
            <a:r>
              <a:rPr lang="en-GB" altLang="en-US" sz="1200" b="1" dirty="0">
                <a:solidFill>
                  <a:schemeClr val="accent1">
                    <a:lumMod val="75000"/>
                  </a:schemeClr>
                </a:solidFill>
                <a:latin typeface="Arial" panose="020B0604020202020204" pitchFamily="34" charset="0"/>
              </a:rPr>
              <a:t>Non repetitive </a:t>
            </a:r>
            <a:r>
              <a:rPr lang="en-GB" altLang="en-US" sz="1200" b="1" dirty="0">
                <a:latin typeface="Arial" panose="020B0604020202020204" pitchFamily="34" charset="0"/>
              </a:rPr>
              <a:t>tasks, </a:t>
            </a:r>
            <a:r>
              <a:rPr lang="en-GB" altLang="en-US" sz="1200" b="1" dirty="0">
                <a:solidFill>
                  <a:schemeClr val="accent1">
                    <a:lumMod val="75000"/>
                  </a:schemeClr>
                </a:solidFill>
                <a:latin typeface="Arial" panose="020B0604020202020204" pitchFamily="34" charset="0"/>
              </a:rPr>
              <a:t>sequential</a:t>
            </a:r>
            <a:r>
              <a:rPr lang="en-GB" altLang="en-US" sz="1200" b="1" dirty="0">
                <a:latin typeface="Arial" panose="020B0604020202020204" pitchFamily="34" charset="0"/>
              </a:rPr>
              <a:t> order</a:t>
            </a:r>
          </a:p>
          <a:p>
            <a:pPr eaLnBrk="1" hangingPunct="1">
              <a:lnSpc>
                <a:spcPct val="90000"/>
              </a:lnSpc>
              <a:defRPr/>
            </a:pPr>
            <a:r>
              <a:rPr lang="en-GB" altLang="en-US" sz="1200" dirty="0">
                <a:latin typeface="Arial" panose="020B0604020202020204" pitchFamily="34" charset="0"/>
              </a:rPr>
              <a:t>Use of other resources (including human resources)</a:t>
            </a:r>
          </a:p>
          <a:p>
            <a:pPr eaLnBrk="1" hangingPunct="1">
              <a:lnSpc>
                <a:spcPct val="90000"/>
              </a:lnSpc>
              <a:defRPr/>
            </a:pPr>
            <a:r>
              <a:rPr lang="en-GB" altLang="en-US" sz="1200" dirty="0">
                <a:latin typeface="Arial" panose="020B0604020202020204" pitchFamily="34" charset="0"/>
              </a:rPr>
              <a:t>A single point of ultimate </a:t>
            </a:r>
            <a:r>
              <a:rPr lang="en-GB" altLang="en-US" sz="1200" dirty="0">
                <a:solidFill>
                  <a:schemeClr val="accent1">
                    <a:lumMod val="75000"/>
                  </a:schemeClr>
                </a:solidFill>
                <a:latin typeface="Arial" panose="020B0604020202020204" pitchFamily="34" charset="0"/>
              </a:rPr>
              <a:t>responsibility  (PM)</a:t>
            </a:r>
          </a:p>
          <a:p>
            <a:pPr eaLnBrk="1" hangingPunct="1">
              <a:lnSpc>
                <a:spcPct val="90000"/>
              </a:lnSpc>
              <a:defRPr/>
            </a:pPr>
            <a:endParaRPr lang="en-GB" altLang="en-US" sz="1200" dirty="0">
              <a:solidFill>
                <a:schemeClr val="accent1">
                  <a:lumMod val="75000"/>
                </a:schemeClr>
              </a:solidFill>
              <a:latin typeface="Arial" panose="020B0604020202020204" pitchFamily="34" charset="0"/>
            </a:endParaRPr>
          </a:p>
          <a:p>
            <a:pPr eaLnBrk="1" hangingPunct="1">
              <a:spcBef>
                <a:spcPct val="0"/>
              </a:spcBef>
              <a:defRPr/>
            </a:pPr>
            <a:r>
              <a:rPr lang="en-GB" altLang="en-US" sz="1200" dirty="0">
                <a:latin typeface="Arial" panose="020B0604020202020204" pitchFamily="34" charset="0"/>
                <a:cs typeface="Arial" panose="020B0604020202020204" pitchFamily="34" charset="0"/>
              </a:rPr>
              <a:t>Clear </a:t>
            </a:r>
            <a:r>
              <a:rPr lang="en-GB" altLang="en-US" sz="1200" dirty="0">
                <a:solidFill>
                  <a:schemeClr val="accent1">
                    <a:lumMod val="75000"/>
                  </a:schemeClr>
                </a:solidFill>
                <a:latin typeface="Arial" panose="020B0604020202020204" pitchFamily="34" charset="0"/>
                <a:cs typeface="Arial" panose="020B0604020202020204" pitchFamily="34" charset="0"/>
              </a:rPr>
              <a:t>aims</a:t>
            </a:r>
            <a:r>
              <a:rPr lang="en-GB" altLang="en-US" sz="1200" dirty="0">
                <a:latin typeface="Arial" panose="020B0604020202020204" pitchFamily="34" charset="0"/>
                <a:cs typeface="Arial" panose="020B0604020202020204" pitchFamily="34" charset="0"/>
              </a:rPr>
              <a:t>, </a:t>
            </a:r>
            <a:r>
              <a:rPr lang="en-GB" altLang="en-US" sz="1200" dirty="0">
                <a:solidFill>
                  <a:schemeClr val="accent1">
                    <a:lumMod val="75000"/>
                  </a:schemeClr>
                </a:solidFill>
                <a:latin typeface="Arial" panose="020B0604020202020204" pitchFamily="34" charset="0"/>
                <a:cs typeface="Arial" panose="020B0604020202020204" pitchFamily="34" charset="0"/>
              </a:rPr>
              <a:t>objectives</a:t>
            </a:r>
            <a:r>
              <a:rPr lang="en-GB" altLang="en-US" sz="1200" dirty="0">
                <a:latin typeface="Arial" panose="020B0604020202020204" pitchFamily="34" charset="0"/>
                <a:cs typeface="Arial" panose="020B0604020202020204" pitchFamily="34" charset="0"/>
              </a:rPr>
              <a:t>, </a:t>
            </a:r>
            <a:r>
              <a:rPr lang="en-GB" altLang="en-US" sz="1200" dirty="0">
                <a:solidFill>
                  <a:schemeClr val="accent1">
                    <a:lumMod val="75000"/>
                  </a:schemeClr>
                </a:solidFill>
                <a:latin typeface="Arial" panose="020B0604020202020204" pitchFamily="34" charset="0"/>
                <a:cs typeface="Arial" panose="020B0604020202020204" pitchFamily="34" charset="0"/>
              </a:rPr>
              <a:t>goals</a:t>
            </a:r>
            <a:r>
              <a:rPr lang="en-GB" altLang="en-US" sz="1200" dirty="0">
                <a:latin typeface="Arial" panose="020B0604020202020204" pitchFamily="34" charset="0"/>
                <a:cs typeface="Arial" panose="020B0604020202020204" pitchFamily="34" charset="0"/>
              </a:rPr>
              <a:t> - Fixed set of </a:t>
            </a:r>
            <a:r>
              <a:rPr lang="en-GB" altLang="en-US" sz="1200" dirty="0">
                <a:solidFill>
                  <a:schemeClr val="accent1">
                    <a:lumMod val="75000"/>
                  </a:schemeClr>
                </a:solidFill>
                <a:latin typeface="Arial" panose="020B0604020202020204" pitchFamily="34" charset="0"/>
                <a:cs typeface="Arial" panose="020B0604020202020204" pitchFamily="34" charset="0"/>
              </a:rPr>
              <a:t>mission/objectives</a:t>
            </a:r>
            <a:r>
              <a:rPr lang="en-GB" altLang="en-US" sz="1200" dirty="0">
                <a:latin typeface="Arial" panose="020B0604020202020204" pitchFamily="34" charset="0"/>
                <a:cs typeface="Arial" panose="020B0604020202020204" pitchFamily="34" charset="0"/>
              </a:rPr>
              <a:t> and goals (keeping the </a:t>
            </a:r>
            <a:r>
              <a:rPr lang="en-GB" altLang="en-US" sz="1200" dirty="0">
                <a:solidFill>
                  <a:schemeClr val="accent1">
                    <a:lumMod val="75000"/>
                  </a:schemeClr>
                </a:solidFill>
                <a:latin typeface="Arial" panose="020B0604020202020204" pitchFamily="34" charset="0"/>
                <a:cs typeface="Arial" panose="020B0604020202020204" pitchFamily="34" charset="0"/>
              </a:rPr>
              <a:t>focus</a:t>
            </a:r>
            <a:r>
              <a:rPr lang="en-GB" altLang="en-US" sz="1200" dirty="0">
                <a:latin typeface="Arial" panose="020B0604020202020204" pitchFamily="34" charset="0"/>
                <a:cs typeface="Arial" panose="020B0604020202020204" pitchFamily="34" charset="0"/>
              </a:rPr>
              <a:t> on meeting those objective and avoid being misguided)</a:t>
            </a:r>
          </a:p>
          <a:p>
            <a:pPr eaLnBrk="1" hangingPunct="1">
              <a:spcBef>
                <a:spcPct val="0"/>
              </a:spcBef>
              <a:defRPr/>
            </a:pPr>
            <a:r>
              <a:rPr lang="en-GB" altLang="en-US" sz="1200" dirty="0">
                <a:solidFill>
                  <a:schemeClr val="accent1">
                    <a:lumMod val="75000"/>
                  </a:schemeClr>
                </a:solidFill>
                <a:latin typeface="Arial" panose="020B0604020202020204" pitchFamily="34" charset="0"/>
                <a:cs typeface="Arial" panose="020B0604020202020204" pitchFamily="34" charset="0"/>
              </a:rPr>
              <a:t>Stakeholders</a:t>
            </a:r>
            <a:r>
              <a:rPr lang="en-GB" altLang="en-US" sz="1200" dirty="0">
                <a:latin typeface="Arial" panose="020B0604020202020204" pitchFamily="34" charset="0"/>
                <a:cs typeface="Arial" panose="020B0604020202020204" pitchFamily="34" charset="0"/>
              </a:rPr>
              <a:t> (customers/ clients)</a:t>
            </a:r>
          </a:p>
          <a:p>
            <a:pPr eaLnBrk="1" hangingPunct="1">
              <a:spcBef>
                <a:spcPct val="0"/>
              </a:spcBef>
              <a:defRPr/>
            </a:pPr>
            <a:r>
              <a:rPr lang="en-GB" altLang="en-US" sz="1200" dirty="0">
                <a:latin typeface="Arial" panose="020B0604020202020204" pitchFamily="34" charset="0"/>
                <a:cs typeface="Arial" panose="020B0604020202020204" pitchFamily="34" charset="0"/>
              </a:rPr>
              <a:t>Clearly defined </a:t>
            </a:r>
            <a:r>
              <a:rPr lang="en-GB" altLang="en-US" sz="1200" dirty="0">
                <a:solidFill>
                  <a:schemeClr val="accent1">
                    <a:lumMod val="75000"/>
                  </a:schemeClr>
                </a:solidFill>
                <a:latin typeface="Arial" panose="020B0604020202020204" pitchFamily="34" charset="0"/>
                <a:cs typeface="Arial" panose="020B0604020202020204" pitchFamily="34" charset="0"/>
              </a:rPr>
              <a:t>team roles </a:t>
            </a:r>
            <a:r>
              <a:rPr lang="en-GB" altLang="en-US" sz="1200" dirty="0">
                <a:latin typeface="Arial" panose="020B0604020202020204" pitchFamily="34" charset="0"/>
                <a:cs typeface="Arial" panose="020B0604020202020204" pitchFamily="34" charset="0"/>
              </a:rPr>
              <a:t>- Involves a team coming together specifically for the project</a:t>
            </a:r>
          </a:p>
          <a:p>
            <a:pPr eaLnBrk="1" hangingPunct="1">
              <a:spcBef>
                <a:spcPct val="0"/>
              </a:spcBef>
              <a:defRPr/>
            </a:pPr>
            <a:r>
              <a:rPr lang="en-GB" altLang="en-US" sz="1200" dirty="0">
                <a:latin typeface="Arial" panose="020B0604020202020204" pitchFamily="34" charset="0"/>
                <a:cs typeface="Arial" panose="020B0604020202020204" pitchFamily="34" charset="0"/>
              </a:rPr>
              <a:t>Team (build, and lead teams to achieve objectives)</a:t>
            </a:r>
          </a:p>
          <a:p>
            <a:pPr eaLnBrk="1" hangingPunct="1">
              <a:spcBef>
                <a:spcPct val="0"/>
              </a:spcBef>
              <a:defRPr/>
            </a:pPr>
            <a:r>
              <a:rPr lang="en-GB" altLang="en-US" sz="1200" dirty="0">
                <a:latin typeface="Arial" panose="020B0604020202020204" pitchFamily="34" charset="0"/>
                <a:cs typeface="Arial" panose="020B0604020202020204" pitchFamily="34" charset="0"/>
              </a:rPr>
              <a:t>Bring a Change (manage  human change)</a:t>
            </a:r>
          </a:p>
          <a:p>
            <a:pPr eaLnBrk="1" hangingPunct="1">
              <a:lnSpc>
                <a:spcPct val="90000"/>
              </a:lnSpc>
              <a:defRPr/>
            </a:pPr>
            <a:endParaRPr lang="en-GB" altLang="en-US" sz="1200" dirty="0">
              <a:solidFill>
                <a:schemeClr val="accent1">
                  <a:lumMod val="75000"/>
                </a:schemeClr>
              </a:solidFill>
              <a:latin typeface="Arial" panose="020B0604020202020204" pitchFamily="34" charset="0"/>
            </a:endParaRPr>
          </a:p>
          <a:p>
            <a:endParaRPr lang="en-GB" sz="1200" b="1"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1831413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Prince 2 is an entire approach which starts by insuring that the project goals align with business objectives through to the complete handover of those deliverables. It is also certification program for project managers with there is levels of accreditation initially produced for the UK government.</a:t>
            </a:r>
          </a:p>
          <a:p>
            <a:endParaRPr lang="en-US" dirty="0"/>
          </a:p>
          <a:p>
            <a:r>
              <a:rPr lang="en-US" dirty="0"/>
              <a:t>The waterfall method is a project management methodology in which steps are performed in a logical sequence (one after the other), starting at the beginning and finishing at the end, otherwise known as an iterative process. </a:t>
            </a:r>
            <a:br>
              <a:rPr lang="en-US" dirty="0"/>
            </a:br>
            <a:br>
              <a:rPr lang="en-US" dirty="0"/>
            </a:br>
            <a:r>
              <a:rPr lang="en-US" dirty="0"/>
              <a:t>There are more complex waterfall methods which have more steps and sometimes gates between steps. A gate is a decision point in a project at which the status is reviewed and decision made whether to continue the project, stop the project, or do more work before proceeding. </a:t>
            </a:r>
            <a:br>
              <a:rPr lang="en-US" dirty="0"/>
            </a:br>
            <a:br>
              <a:rPr lang="en-US" dirty="0"/>
            </a:br>
            <a:r>
              <a:rPr lang="en-US" dirty="0"/>
              <a:t>For example common early stages in business projects ending in the gate are the </a:t>
            </a:r>
            <a:r>
              <a:rPr lang="en-US" b="1" dirty="0"/>
              <a:t>concept</a:t>
            </a:r>
            <a:r>
              <a:rPr lang="en-US" dirty="0"/>
              <a:t> and the </a:t>
            </a:r>
            <a:r>
              <a:rPr lang="en-US" b="1" dirty="0"/>
              <a:t>feasibility</a:t>
            </a:r>
            <a:r>
              <a:rPr lang="en-US" dirty="0"/>
              <a:t> steps. In the concept step the idea of a project is detailed sufficiently to develop an outline business case and a concept of the output for a customer to review. This is completed before continuing to the entire project to ensure that the project is worth pursuing, this is then followed by a feasibility step where the ideas behind the project are further refined to develop greater certainty to timescale cost and business case. Sometimes in a feasibility step a prototype model or simulation may be developed. Again this enables a business to reduce risk by checking a project is really going to be successful before investing it fully.</a:t>
            </a:r>
          </a:p>
          <a:p>
            <a:endParaRPr lang="en-US" dirty="0"/>
          </a:p>
          <a:p>
            <a:r>
              <a:rPr lang="en-US" dirty="0"/>
              <a:t>Alternative to waterfall are generally iterative message which break a project up into phases. In each phase project teams work through the entire project life-cycle or for just some of the subset of deliverables. Rather than producing the entire set of deliverables as one big delivery as done by waterfall, it’s incremental delivery allows the deliverables stage by stage.</a:t>
            </a:r>
          </a:p>
          <a:p>
            <a:endParaRPr lang="en-US" dirty="0"/>
          </a:p>
          <a:p>
            <a:r>
              <a:rPr lang="en-US" dirty="0"/>
              <a:t>There are several reasons why this may be chosen over a waterfall which comes down to risk change and speed to deliver benefits. One risk with waterfall project is they become too complex and then therefore unmanageable. Typical risks are that customers do not fully know what they need or want and the project then become riskier and subject to excessive change control.  This can lead to slowing the project down or even stopping delivery of the project.</a:t>
            </a:r>
          </a:p>
          <a:p>
            <a:endParaRPr lang="en-US" dirty="0"/>
          </a:p>
          <a:p>
            <a:r>
              <a:rPr lang="en-US" dirty="0"/>
              <a:t>A waterfall project delivers all these at the end when the full set of deliverables is complete. In an iterative project as soon as some deliverables are available these can be handed to customer to achieve some form of benefit. </a:t>
            </a:r>
          </a:p>
          <a:p>
            <a:endParaRPr lang="en-US" dirty="0"/>
          </a:p>
          <a:p>
            <a:r>
              <a:rPr lang="en-US" dirty="0"/>
              <a:t>If a project is small &amp; customer really knows what they want and business relatively stable then waterfall methods are ideal. This is also used when customers want absolute commitment time and cost for delivery and an </a:t>
            </a:r>
            <a:r>
              <a:rPr lang="en-US" dirty="0" err="1"/>
              <a:t>organisation</a:t>
            </a:r>
            <a:r>
              <a:rPr lang="en-US" dirty="0"/>
              <a:t> has the capability to manage the associated risks.</a:t>
            </a:r>
          </a:p>
          <a:p>
            <a:endParaRPr lang="en-US" dirty="0"/>
          </a:p>
          <a:p>
            <a:r>
              <a:rPr lang="en-US" dirty="0"/>
              <a:t>One approach a project that has become more and more important over the last few years is </a:t>
            </a:r>
            <a:r>
              <a:rPr lang="en-US" b="1" dirty="0"/>
              <a:t>Agile</a:t>
            </a:r>
            <a:r>
              <a:rPr lang="en-US" dirty="0"/>
              <a:t> which takes the iterative approach to extreme conclusions. </a:t>
            </a:r>
          </a:p>
          <a:p>
            <a:endParaRPr lang="en-US" b="1" dirty="0"/>
          </a:p>
          <a:p>
            <a:r>
              <a:rPr lang="en-US" b="1" dirty="0"/>
              <a:t>Agile</a:t>
            </a:r>
            <a:r>
              <a:rPr lang="en-US" dirty="0"/>
              <a:t> projects are undertaken in very short iterations called </a:t>
            </a:r>
            <a:r>
              <a:rPr lang="en-US" b="1" dirty="0"/>
              <a:t>sprints</a:t>
            </a:r>
            <a:r>
              <a:rPr lang="en-US" dirty="0"/>
              <a:t> which last typically for two weeks although sometimes these timescales vary. This is based on the idea that changes in requirements are inevitable and the aim is to add value quickly by delivering something useful to the customer on each and every sprint while allowing change to happen in between the sprints. Agile has proven valuable in software development where it is now the predominant Methodology.</a:t>
            </a:r>
          </a:p>
          <a:p>
            <a:endParaRPr lang="en-US" dirty="0"/>
          </a:p>
          <a:p>
            <a:r>
              <a:rPr lang="en-US" dirty="0"/>
              <a:t>There is a system methodology and certification program to Prince to called managing successful programs (</a:t>
            </a:r>
            <a:r>
              <a:rPr lang="en-US" b="1" dirty="0"/>
              <a:t>MSP</a:t>
            </a:r>
            <a:r>
              <a:rPr lang="en-US" dirty="0"/>
              <a:t>) which is a management methodology for program management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69390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Similarly when you look at why project management would fail, it would be down to:</a:t>
            </a:r>
          </a:p>
          <a:p>
            <a:r>
              <a:rPr lang="en-GB" altLang="en-US" dirty="0"/>
              <a:t>Inadequate support from top management (leadership issues)</a:t>
            </a:r>
          </a:p>
          <a:p>
            <a:r>
              <a:rPr lang="en-GB" altLang="en-US" dirty="0"/>
              <a:t>Wrong project manager</a:t>
            </a:r>
          </a:p>
          <a:p>
            <a:r>
              <a:rPr lang="en-GB" altLang="en-US" dirty="0"/>
              <a:t>Now a good strong basis for the project</a:t>
            </a:r>
          </a:p>
          <a:p>
            <a:r>
              <a:rPr lang="en-GB" altLang="en-US" dirty="0"/>
              <a:t>Tasks not clearly defined</a:t>
            </a:r>
          </a:p>
          <a:p>
            <a:r>
              <a:rPr lang="en-GB" altLang="en-US" dirty="0"/>
              <a:t>Lack of appropriate tools and techniques</a:t>
            </a:r>
          </a:p>
          <a:p>
            <a:r>
              <a:rPr lang="en-GB" altLang="en-US" dirty="0"/>
              <a:t>Lack of Planning and communication</a:t>
            </a:r>
          </a:p>
          <a:p>
            <a:r>
              <a:rPr lang="en-GB" altLang="en-US" dirty="0"/>
              <a:t>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3325617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r>
              <a:rPr lang="en-GB" altLang="en-US" dirty="0"/>
              <a:t>New Coke - the greatest marketing mistakes in the mid 80’s Coca-Cola company announced it was scrapping its original soda formula for a newer, sweeter version. In blind taste tests, consumers generally preferred "new Coke" over the original drink and competitor Pepsi, but the company underestimated the nation's sentimental attachment to the iconic American brand. After being flooded with phone calls, 40,000 letters and reams of bad press, the company backtracked three months later, announcing the return of Coca-Cola "classic“.</a:t>
            </a:r>
          </a:p>
          <a:p>
            <a:endParaRPr lang="en-GB" altLang="en-US" dirty="0"/>
          </a:p>
          <a:p>
            <a:endParaRPr lang="en-GB" altLang="en-US" dirty="0"/>
          </a:p>
          <a:p>
            <a:r>
              <a:rPr lang="en-GB" altLang="en-US" dirty="0"/>
              <a:t>Based on a proposal first put forth in the 1990’s by actress Joanna Lumley (Patsy of ‘Absolutely Fabulous‘ fame), the Garden Bridge was to be a footbridge over the river Thames in central London. Linking Lambeth to the south with the Victoria Embankment on the north, the Bridge was to be a garden, a footbridge, a tourist attraction and a breath of fresh air in the midst of the hubbub that is London.</a:t>
            </a:r>
          </a:p>
          <a:p>
            <a:endParaRPr lang="en-GB" altLang="en-US" dirty="0"/>
          </a:p>
          <a:p>
            <a:endParaRPr lang="en-GB" altLang="en-US" dirty="0"/>
          </a:p>
          <a:p>
            <a:r>
              <a:rPr lang="en-GB" altLang="en-US" dirty="0"/>
              <a:t>Proposed bridge across the river Thames</a:t>
            </a:r>
          </a:p>
          <a:p>
            <a:endParaRPr lang="en-GB" altLang="en-US" dirty="0"/>
          </a:p>
          <a:p>
            <a:r>
              <a:rPr lang="en-GB" altLang="en-US" dirty="0"/>
              <a:t>Although the proposal struggled to gain traction when first proposed, the project received renewed interest in 2012/3 when Boris Johnson (then Mayor of London and now Prime Minister of the United Kingdom) picked up the idea. Despite there already being two bridges in the immediate vicinity, the Garden Bridge was a unique proposal and could well have been a vibrant contribution to the fabric of the city had things gone according to plan.</a:t>
            </a:r>
          </a:p>
          <a:p>
            <a:endParaRPr lang="en-GB" altLang="en-US" dirty="0"/>
          </a:p>
          <a:p>
            <a:r>
              <a:rPr lang="en-GB" altLang="en-US" dirty="0"/>
              <a:t>Unfortunately that is not what happened. A 2017 review commissioned by Boris Johnson’s successor (Sadiq Khan) revealed a shaky financial foundation and the project was cancelled before the first pilings were driven into the ground. Despite politics and finger pointing between Johnson and Khan, the seeds of the problems had reportedly been sown long before Khan took office. Perhaps the most significant issue from a Project Management perspective was the failure to establish a clear vision. Although it is a nice idea, ‘nice’ isn’t good enough when you are about to spend millions of pounds.</a:t>
            </a:r>
          </a:p>
          <a:p>
            <a:endParaRPr lang="en-GB" altLang="en-US" dirty="0"/>
          </a:p>
          <a:p>
            <a:r>
              <a:rPr lang="en-GB" altLang="en-US" dirty="0"/>
              <a:t>For success a project like this needs a strong vision that can easily be communicated and that can be used to get the buy-in needed. Typifying the problem was a comment from Boris Johnson made in a 2014 interview to the New Civil Engineer magazine. When asked about what the vision was he noted that he – “wasn’t really sure what it was for”, other than making a “wonderful environment for a crafty cigarette or a romantic assignation”. Hardly the lofty language of a project with a sound vision.</a:t>
            </a:r>
          </a:p>
          <a:p>
            <a:endParaRPr lang="en-GB" altLang="en-US" dirty="0"/>
          </a:p>
          <a:p>
            <a:r>
              <a:rPr lang="en-GB" altLang="en-US" dirty="0"/>
              <a:t>That lack of vision had knock on effects. Chiefly among those problems was the failure to engage effectively with the local communities or other key stakeholders. Furthermore that ‘nice’ idea lacked a clear business case or financial model for the bridge’s construction and subsequent maintenance. Although both government and private sector pledged money, the totals committed fell short of the estimated £200M construction cost and £3M per year to maintain. Hoping the shortfall could be made up as the project proceeded (the jump off the cliff and hope you pass by a parachute as you fall approach) engineering and design work started. The resulting designs were beautiful, but not beautiful enough to garner the support needed.</a:t>
            </a:r>
          </a:p>
          <a:p>
            <a:endParaRPr lang="en-GB" altLang="en-US" dirty="0"/>
          </a:p>
          <a:p>
            <a:r>
              <a:rPr lang="en-GB" altLang="en-US" dirty="0"/>
              <a:t>Costs mounted quickly with £1.7M going into remuneration for the non-profit board overseeing the project, £160K for a website and of course the design and engineering costs. Concerned at the state of the project Khan engaged Dame Margaret Hodge to conduct an independent review. The opening remarks of her summary concluded that “From its inception when there was confusion as to its purpose, through a weak business case that was constructed after contracts had been let and money had been spent, little regard has been had to value for money.”</a:t>
            </a:r>
          </a:p>
          <a:p>
            <a:endParaRPr lang="en-GB" altLang="en-US" dirty="0"/>
          </a:p>
          <a:p>
            <a:r>
              <a:rPr lang="en-GB" altLang="en-US" dirty="0"/>
              <a:t>Khan’s response was swift and decisive. The project was cancelled with a write-off in the range of £53M. Although it certainly was a nice idea, it was ultimately a bridge that went nowhere. While Patsy would likely have enjoyed the crafty cigarette, I think at the end of the day the project would have left her reaching for another drink.</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25</a:t>
            </a:fld>
            <a:endParaRPr lang="en-US"/>
          </a:p>
        </p:txBody>
      </p:sp>
    </p:spTree>
    <p:extLst>
      <p:ext uri="{BB962C8B-B14F-4D97-AF65-F5344CB8AC3E}">
        <p14:creationId xmlns:p14="http://schemas.microsoft.com/office/powerpoint/2010/main" val="28841244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26</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Sometimes there are 5 stages shown in a project life cycle</a:t>
            </a:r>
            <a:br>
              <a:rPr lang="en-US" altLang="en-US" dirty="0"/>
            </a:br>
            <a:endParaRPr lang="en-US" altLang="en-US" dirty="0"/>
          </a:p>
          <a:p>
            <a:pPr eaLnBrk="1" hangingPunct="1"/>
            <a:r>
              <a:rPr lang="en-US" altLang="en-US" b="1" dirty="0"/>
              <a:t>Initiating</a:t>
            </a:r>
            <a:br>
              <a:rPr lang="en-US" altLang="en-US" b="1" dirty="0"/>
            </a:br>
            <a:r>
              <a:rPr lang="en-US" altLang="en-US" dirty="0"/>
              <a:t>identifying team roles as spoken previously this can be done using models such as Belbin's roles – choosing the  Leadership (motivational/ Visionary)and supportive management in place (administrative ensuring things are done on time)</a:t>
            </a:r>
          </a:p>
          <a:p>
            <a:pPr eaLnBrk="1" hangingPunct="1"/>
            <a:br>
              <a:rPr lang="en-US" altLang="en-US" dirty="0"/>
            </a:br>
            <a:r>
              <a:rPr lang="en-US" altLang="en-US" b="1" dirty="0"/>
              <a:t>Plan</a:t>
            </a:r>
            <a:br>
              <a:rPr lang="en-US" altLang="en-US" b="1" dirty="0"/>
            </a:br>
            <a:r>
              <a:rPr lang="en-US" altLang="en-US" dirty="0"/>
              <a:t>Structure of work – Description of what will be done/ goals and objectives/ what will measures of success be)</a:t>
            </a:r>
          </a:p>
          <a:p>
            <a:pPr eaLnBrk="1" hangingPunct="1"/>
            <a:r>
              <a:rPr lang="en-US" altLang="en-US" dirty="0"/>
              <a:t>Work break down structure – list all the tasks to complete the activities  (what budget and resources required (staff)</a:t>
            </a:r>
          </a:p>
          <a:p>
            <a:pPr eaLnBrk="1" hangingPunct="1"/>
            <a:r>
              <a:rPr lang="en-US" altLang="en-US" dirty="0"/>
              <a:t>assigning and delegating responsibilities – this can be done following the Hersey and Blanchard’s (1969) situational leadership model guiding the teams through the various stages of </a:t>
            </a:r>
            <a:r>
              <a:rPr lang="en-US" altLang="en-US" dirty="0" err="1"/>
              <a:t>Tuckmans</a:t>
            </a:r>
            <a:r>
              <a:rPr lang="en-US" altLang="en-US" dirty="0"/>
              <a:t>’ effective team model and formulating a schedule</a:t>
            </a:r>
          </a:p>
          <a:p>
            <a:pPr eaLnBrk="1" hangingPunct="1"/>
            <a:br>
              <a:rPr lang="en-US" altLang="en-US" dirty="0"/>
            </a:br>
            <a:r>
              <a:rPr lang="en-US" altLang="en-US" b="1" dirty="0"/>
              <a:t>Executing &amp; Monitoring </a:t>
            </a:r>
            <a:r>
              <a:rPr lang="en-US" altLang="en-US" dirty="0"/>
              <a:t>(often considered together) </a:t>
            </a:r>
          </a:p>
          <a:p>
            <a:pPr eaLnBrk="1" hangingPunct="1"/>
            <a:r>
              <a:rPr lang="en-US" altLang="en-US" dirty="0"/>
              <a:t>Guiding / monitoring and controlling the functions</a:t>
            </a:r>
          </a:p>
          <a:p>
            <a:pPr eaLnBrk="1" hangingPunct="1"/>
            <a:r>
              <a:rPr lang="en-US" altLang="en-US" dirty="0"/>
              <a:t>How things are going against the plan and changes to be made to meet the schedule Quality</a:t>
            </a:r>
          </a:p>
          <a:p>
            <a:pPr eaLnBrk="1" hangingPunct="1"/>
            <a:r>
              <a:rPr lang="en-US" altLang="en-US" dirty="0"/>
              <a:t>Ensuring within budget and completed all activities within Time</a:t>
            </a:r>
          </a:p>
          <a:p>
            <a:pPr eaLnBrk="1" hangingPunct="1"/>
            <a:endParaRPr lang="en-US" altLang="en-US" dirty="0"/>
          </a:p>
          <a:p>
            <a:pPr eaLnBrk="1" hangingPunct="1"/>
            <a:r>
              <a:rPr lang="en-US" altLang="en-US" b="1" dirty="0"/>
              <a:t>Completion</a:t>
            </a:r>
            <a:r>
              <a:rPr lang="en-US" altLang="en-US" dirty="0"/>
              <a:t> – de briefing what worked from plan what can be changed for future. </a:t>
            </a:r>
          </a:p>
          <a:p>
            <a:pPr eaLnBrk="1" hangingPunct="1"/>
            <a:endParaRPr lang="en-US" altLang="en-US" dirty="0"/>
          </a:p>
          <a:p>
            <a:pPr eaLnBrk="1" hangingPunct="1"/>
            <a:r>
              <a:rPr lang="en-US" altLang="en-US" dirty="0"/>
              <a:t>Additionally:</a:t>
            </a:r>
            <a:br>
              <a:rPr lang="en-US" altLang="en-US" dirty="0"/>
            </a:br>
            <a:r>
              <a:rPr lang="en-GB" altLang="en-US" dirty="0">
                <a:latin typeface="Arial" panose="020B0604020202020204" pitchFamily="34" charset="0"/>
                <a:cs typeface="Arial" panose="020B0604020202020204" pitchFamily="34" charset="0"/>
              </a:rPr>
              <a:t>Conception Phase (The Idea)</a:t>
            </a:r>
          </a:p>
          <a:p>
            <a:pPr eaLnBrk="1" hangingPunct="1"/>
            <a:r>
              <a:rPr lang="en-GB" altLang="en-US" dirty="0">
                <a:latin typeface="Arial" panose="020B0604020202020204" pitchFamily="34" charset="0"/>
                <a:cs typeface="Arial" panose="020B0604020202020204" pitchFamily="34" charset="0"/>
              </a:rPr>
              <a:t>Definition Phase (The Plan)</a:t>
            </a:r>
          </a:p>
          <a:p>
            <a:pPr eaLnBrk="1" hangingPunct="1"/>
            <a:r>
              <a:rPr lang="en-GB" altLang="en-US" dirty="0">
                <a:latin typeface="Arial" panose="020B0604020202020204" pitchFamily="34" charset="0"/>
                <a:cs typeface="Arial" panose="020B0604020202020204" pitchFamily="34" charset="0"/>
              </a:rPr>
              <a:t>Initiation Phase (The Team)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cs typeface="Arial" panose="020B0604020202020204" pitchFamily="34" charset="0"/>
              </a:rPr>
              <a:t>Implementation Phase (The Work</a:t>
            </a:r>
            <a:r>
              <a:rPr lang="en-GB" alt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Evaluation Phase (The Wrap-up)</a:t>
            </a:r>
          </a:p>
          <a:p>
            <a:pPr eaLnBrk="1" hangingPunct="1"/>
            <a:endParaRPr lang="en-US" altLang="en-US" dirty="0"/>
          </a:p>
          <a:p>
            <a:pPr eaLnBrk="1" hangingPunct="1"/>
            <a:r>
              <a:rPr lang="en-US" altLang="en-US" dirty="0"/>
              <a:t>Conception/definition and initiation phase are all part of the planning process encompassing </a:t>
            </a:r>
          </a:p>
          <a:p>
            <a:pPr eaLnBrk="1" hangingPunct="1"/>
            <a:r>
              <a:rPr lang="en-US" altLang="en-US" dirty="0"/>
              <a:t>project details goals, objectives, deliverables, identifying resources and teams, listing details of work schedule</a:t>
            </a:r>
          </a:p>
          <a:p>
            <a:pPr eaLnBrk="1" hangingPunct="1"/>
            <a:endParaRPr lang="en-US" altLang="en-US" dirty="0"/>
          </a:p>
          <a:p>
            <a:pPr eaLnBrk="1" hangingPunct="1"/>
            <a:r>
              <a:rPr lang="en-US" altLang="en-US" dirty="0"/>
              <a:t>The implementation phase is the doing and monitoring the progress continuously.  </a:t>
            </a:r>
          </a:p>
          <a:p>
            <a:pPr eaLnBrk="1" hangingPunct="1"/>
            <a:r>
              <a:rPr lang="en-US" altLang="en-US" dirty="0"/>
              <a:t>This includes needing to adjust things if need be to maintaining the quality, while remaining in the budget and on time.</a:t>
            </a:r>
            <a:br>
              <a:rPr lang="en-US" altLang="en-US" dirty="0"/>
            </a:br>
            <a:endParaRPr lang="en-US" altLang="en-US" dirty="0"/>
          </a:p>
          <a:p>
            <a:pPr eaLnBrk="1" hangingPunct="1"/>
            <a:r>
              <a:rPr lang="en-US" altLang="en-US" dirty="0"/>
              <a:t>Evaluation phase is very important part of the review process to see what worked and what can be improved for future.</a:t>
            </a:r>
          </a:p>
          <a:p>
            <a:pPr eaLnBrk="1" hangingPunct="1"/>
            <a:endParaRPr lang="en-GB" altLang="en-US" dirty="0">
              <a:latin typeface="Arial" panose="020B0604020202020204" pitchFamily="34" charset="0"/>
              <a:cs typeface="Arial" panose="020B0604020202020204" pitchFamily="34" charset="0"/>
            </a:endParaRPr>
          </a:p>
          <a:p>
            <a:pPr eaLnBrk="1" hangingPunct="1"/>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28</a:t>
            </a:fld>
            <a:endParaRPr lang="en-US"/>
          </a:p>
        </p:txBody>
      </p:sp>
    </p:spTree>
    <p:extLst>
      <p:ext uri="{BB962C8B-B14F-4D97-AF65-F5344CB8AC3E}">
        <p14:creationId xmlns:p14="http://schemas.microsoft.com/office/powerpoint/2010/main" val="42287903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 simple life-cycle of a project – there are many others out there but this is a reasonable one.</a:t>
            </a:r>
          </a:p>
          <a:p>
            <a:endParaRPr lang="en-GB" altLang="en-US" dirty="0"/>
          </a:p>
          <a:p>
            <a:r>
              <a:rPr lang="en-GB" altLang="en-US" dirty="0"/>
              <a:t>Initiation – the selection of projects – where do projects come from in your organisation, how are they signed off or rejected?</a:t>
            </a:r>
          </a:p>
          <a:p>
            <a:endParaRPr lang="en-GB" altLang="en-US" dirty="0"/>
          </a:p>
          <a:p>
            <a:r>
              <a:rPr lang="en-GB" altLang="en-US" dirty="0"/>
              <a:t>Planning – the creation of the plan – usually by the Project Manager. We’ll explore more of this later</a:t>
            </a:r>
          </a:p>
          <a:p>
            <a:endParaRPr lang="en-GB" altLang="en-US" dirty="0"/>
          </a:p>
          <a:p>
            <a:r>
              <a:rPr lang="en-GB" altLang="en-US" dirty="0"/>
              <a:t>Execute  - the doing </a:t>
            </a:r>
          </a:p>
          <a:p>
            <a:endParaRPr lang="en-GB" altLang="en-US" dirty="0"/>
          </a:p>
          <a:p>
            <a:r>
              <a:rPr lang="en-GB" altLang="en-US" dirty="0"/>
              <a:t>Control – measuring to decide if the project is on-track</a:t>
            </a:r>
          </a:p>
          <a:p>
            <a:endParaRPr lang="en-GB" altLang="en-US" dirty="0"/>
          </a:p>
          <a:p>
            <a:r>
              <a:rPr lang="en-GB" altLang="en-US" dirty="0"/>
              <a:t>Close – lessons learned for next time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29</a:t>
            </a:fld>
            <a:endParaRPr lang="en-US"/>
          </a:p>
        </p:txBody>
      </p:sp>
    </p:spTree>
    <p:extLst>
      <p:ext uri="{BB962C8B-B14F-4D97-AF65-F5344CB8AC3E}">
        <p14:creationId xmlns:p14="http://schemas.microsoft.com/office/powerpoint/2010/main" val="13763924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five step model makes things look very tidy and suggests that each stage is the same.</a:t>
            </a:r>
          </a:p>
          <a:p>
            <a:r>
              <a:rPr lang="en-GB" altLang="en-US" dirty="0"/>
              <a:t>In practice the cycle probably has Initiate and Close while everything else repeats in a loop, as things are tried and adjusted.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30</a:t>
            </a:fld>
            <a:endParaRPr lang="en-US"/>
          </a:p>
        </p:txBody>
      </p:sp>
    </p:spTree>
    <p:extLst>
      <p:ext uri="{BB962C8B-B14F-4D97-AF65-F5344CB8AC3E}">
        <p14:creationId xmlns:p14="http://schemas.microsoft.com/office/powerpoint/2010/main" val="36858850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Times" pitchFamily="2" charset="0"/>
              </a:rPr>
              <a:t>A graphical representation of project life cycle Cost vs time showing maximum cost and staffing is required during the end of planning the as the implementation begins until the close to the completing phase – this can help us to plan our resources properly against the time line.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31</a:t>
            </a:fld>
            <a:endParaRPr lang="en-US"/>
          </a:p>
        </p:txBody>
      </p:sp>
    </p:spTree>
    <p:extLst>
      <p:ext uri="{BB962C8B-B14F-4D97-AF65-F5344CB8AC3E}">
        <p14:creationId xmlns:p14="http://schemas.microsoft.com/office/powerpoint/2010/main" val="19336030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dirty="0">
                <a:latin typeface="Arial" panose="020B0604020202020204" pitchFamily="34" charset="0"/>
              </a:rPr>
              <a:t>Identify product </a:t>
            </a:r>
            <a:r>
              <a:rPr lang="en-GB" altLang="en-US" sz="1200" dirty="0">
                <a:solidFill>
                  <a:srgbClr val="FF0000"/>
                </a:solidFill>
                <a:latin typeface="Arial" panose="020B0604020202020204" pitchFamily="34" charset="0"/>
              </a:rPr>
              <a:t>deliverables</a:t>
            </a:r>
          </a:p>
          <a:p>
            <a:pPr eaLnBrk="1" hangingPunct="1"/>
            <a:r>
              <a:rPr lang="en-GB" altLang="en-US" sz="1200" dirty="0">
                <a:latin typeface="Arial" panose="020B0604020202020204" pitchFamily="34" charset="0"/>
              </a:rPr>
              <a:t>Assign </a:t>
            </a:r>
            <a:r>
              <a:rPr lang="en-GB" altLang="en-US" sz="1200" dirty="0">
                <a:solidFill>
                  <a:srgbClr val="FF0000"/>
                </a:solidFill>
                <a:latin typeface="Arial" panose="020B0604020202020204" pitchFamily="34" charset="0"/>
              </a:rPr>
              <a:t>people to project roles</a:t>
            </a:r>
            <a:r>
              <a:rPr lang="en-GB" altLang="en-US" sz="1200" dirty="0">
                <a:latin typeface="Arial" panose="020B0604020202020204" pitchFamily="34" charset="0"/>
              </a:rPr>
              <a:t>, ensure they are available when needed. </a:t>
            </a:r>
            <a:r>
              <a:rPr lang="en-GB" altLang="en-US" sz="1200" dirty="0">
                <a:solidFill>
                  <a:srgbClr val="FF0000"/>
                </a:solidFill>
                <a:latin typeface="Arial" panose="020B0604020202020204" pitchFamily="34" charset="0"/>
              </a:rPr>
              <a:t>Negotiation</a:t>
            </a:r>
            <a:r>
              <a:rPr lang="en-GB" altLang="en-US" sz="1200" dirty="0">
                <a:latin typeface="Arial" panose="020B0604020202020204" pitchFamily="34" charset="0"/>
              </a:rPr>
              <a:t> may be necessary.</a:t>
            </a:r>
          </a:p>
          <a:p>
            <a:pPr eaLnBrk="1" hangingPunct="1"/>
            <a:r>
              <a:rPr lang="en-GB" altLang="en-US" sz="1200" dirty="0">
                <a:latin typeface="Arial" panose="020B0604020202020204" pitchFamily="34" charset="0"/>
              </a:rPr>
              <a:t>Give and explain all tasks to team members.</a:t>
            </a:r>
          </a:p>
          <a:p>
            <a:pPr eaLnBrk="1" hangingPunct="1"/>
            <a:r>
              <a:rPr lang="en-GB" altLang="en-US" sz="1200" dirty="0">
                <a:latin typeface="Arial" panose="020B0604020202020204" pitchFamily="34" charset="0"/>
              </a:rPr>
              <a:t>Set up </a:t>
            </a:r>
            <a:r>
              <a:rPr lang="en-GB" altLang="en-US" sz="1200" dirty="0">
                <a:solidFill>
                  <a:srgbClr val="FF0000"/>
                </a:solidFill>
                <a:latin typeface="Arial" panose="020B0604020202020204" pitchFamily="34" charset="0"/>
              </a:rPr>
              <a:t>systems</a:t>
            </a:r>
            <a:r>
              <a:rPr lang="en-GB" altLang="en-US" sz="1200" dirty="0">
                <a:latin typeface="Arial" panose="020B0604020202020204" pitchFamily="34" charset="0"/>
              </a:rPr>
              <a:t> and accounts to </a:t>
            </a:r>
            <a:r>
              <a:rPr lang="en-GB" altLang="en-US" sz="1200" dirty="0">
                <a:solidFill>
                  <a:srgbClr val="FF0000"/>
                </a:solidFill>
                <a:latin typeface="Arial" panose="020B0604020202020204" pitchFamily="34" charset="0"/>
              </a:rPr>
              <a:t>track</a:t>
            </a:r>
            <a:r>
              <a:rPr lang="en-GB" altLang="en-US" sz="1200" dirty="0">
                <a:latin typeface="Arial" panose="020B0604020202020204" pitchFamily="34" charset="0"/>
              </a:rPr>
              <a:t> personnel information and financial expenditure. </a:t>
            </a:r>
          </a:p>
          <a:p>
            <a:pPr eaLnBrk="1" hangingPunct="1"/>
            <a:r>
              <a:rPr lang="en-GB" altLang="en-US" sz="1200" dirty="0">
                <a:latin typeface="Arial" panose="020B0604020202020204" pitchFamily="34" charset="0"/>
              </a:rPr>
              <a:t>Announce the project’s </a:t>
            </a:r>
            <a:r>
              <a:rPr lang="en-GB" altLang="en-US" sz="1200" dirty="0">
                <a:solidFill>
                  <a:srgbClr val="FF0000"/>
                </a:solidFill>
                <a:latin typeface="Arial" panose="020B0604020202020204" pitchFamily="34" charset="0"/>
              </a:rPr>
              <a:t>start</a:t>
            </a:r>
            <a:r>
              <a:rPr lang="en-GB" altLang="en-US" sz="1200" dirty="0">
                <a:latin typeface="Arial" panose="020B0604020202020204" pitchFamily="34" charset="0"/>
              </a:rPr>
              <a:t>, what it will produce.  When it will start when it will </a:t>
            </a:r>
            <a:r>
              <a:rPr lang="en-GB" altLang="en-US" sz="1200" dirty="0">
                <a:solidFill>
                  <a:srgbClr val="FF0000"/>
                </a:solidFill>
                <a:latin typeface="Arial" panose="020B0604020202020204" pitchFamily="34" charset="0"/>
              </a:rPr>
              <a:t>finish</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during the Initiation or conceptual phase, project managers are required to develop, e.g. the preliminary </a:t>
            </a:r>
            <a:r>
              <a:rPr lang="en-GB" altLang="en-US" dirty="0">
                <a:solidFill>
                  <a:srgbClr val="FF0000"/>
                </a:solidFill>
              </a:rPr>
              <a:t>scope</a:t>
            </a:r>
            <a:r>
              <a:rPr lang="en-GB" altLang="en-US" dirty="0"/>
              <a:t> definition</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33</a:t>
            </a:fld>
            <a:endParaRPr lang="en-US"/>
          </a:p>
        </p:txBody>
      </p:sp>
    </p:spTree>
    <p:extLst>
      <p:ext uri="{BB962C8B-B14F-4D97-AF65-F5344CB8AC3E}">
        <p14:creationId xmlns:p14="http://schemas.microsoft.com/office/powerpoint/2010/main" val="39308487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latin typeface="Arial" panose="020B0604020202020204" pitchFamily="34" charset="0"/>
                <a:cs typeface="Arial" panose="020B0604020202020204" pitchFamily="34" charset="0"/>
              </a:rPr>
              <a:t>Work Breakdown structure –breaking work into small chunks</a:t>
            </a:r>
          </a:p>
          <a:p>
            <a:r>
              <a:rPr lang="en-GB" altLang="en-US" sz="1200" dirty="0">
                <a:latin typeface="Arial" panose="020B0604020202020204" pitchFamily="34" charset="0"/>
                <a:cs typeface="Arial" panose="020B0604020202020204" pitchFamily="34" charset="0"/>
              </a:rPr>
              <a:t>Project plan – Schedule of how they link together – remember the dependencies</a:t>
            </a:r>
          </a:p>
          <a:p>
            <a:r>
              <a:rPr lang="en-GB" altLang="en-US" sz="1200" dirty="0">
                <a:latin typeface="Arial" panose="020B0604020202020204" pitchFamily="34" charset="0"/>
                <a:cs typeface="Arial" panose="020B0604020202020204" pitchFamily="34" charset="0"/>
              </a:rPr>
              <a:t>Budget</a:t>
            </a:r>
          </a:p>
          <a:p>
            <a:r>
              <a:rPr lang="en-GB" altLang="en-US" sz="1200" dirty="0">
                <a:latin typeface="Arial" panose="020B0604020202020204" pitchFamily="34" charset="0"/>
                <a:cs typeface="Arial" panose="020B0604020202020204" pitchFamily="34" charset="0"/>
              </a:rPr>
              <a:t>Resource requirements</a:t>
            </a:r>
          </a:p>
          <a:p>
            <a:r>
              <a:rPr lang="en-GB" altLang="en-US" sz="1200" dirty="0">
                <a:latin typeface="Arial" panose="020B0604020202020204" pitchFamily="34" charset="0"/>
                <a:cs typeface="Arial" panose="020B0604020202020204" pitchFamily="34" charset="0"/>
              </a:rPr>
              <a:t>Risk Assessments/Plan - Risks</a:t>
            </a:r>
          </a:p>
          <a:p>
            <a:r>
              <a:rPr lang="en-GB" altLang="en-US" sz="1200" dirty="0">
                <a:latin typeface="Arial" panose="020B0604020202020204" pitchFamily="34" charset="0"/>
                <a:cs typeface="Arial" panose="020B0604020202020204" pitchFamily="34" charset="0"/>
              </a:rPr>
              <a:t>Procurement plan – Resource requirement</a:t>
            </a:r>
          </a:p>
          <a:p>
            <a:r>
              <a:rPr lang="en-GB" altLang="en-US" sz="1200" dirty="0">
                <a:latin typeface="Arial" panose="020B0604020202020204" pitchFamily="34" charset="0"/>
                <a:cs typeface="Arial" panose="020B0604020202020204" pitchFamily="34" charset="0"/>
              </a:rPr>
              <a:t>Communication plans – Stake holder analysis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34</a:t>
            </a:fld>
            <a:endParaRPr lang="en-US"/>
          </a:p>
        </p:txBody>
      </p:sp>
    </p:spTree>
    <p:extLst>
      <p:ext uri="{BB962C8B-B14F-4D97-AF65-F5344CB8AC3E}">
        <p14:creationId xmlns:p14="http://schemas.microsoft.com/office/powerpoint/2010/main" val="32428139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solidFill>
                  <a:srgbClr val="FF0000"/>
                </a:solidFill>
                <a:latin typeface="Arial" panose="020B0604020202020204" pitchFamily="34" charset="0"/>
              </a:rPr>
              <a:t>Doing the tasks </a:t>
            </a:r>
            <a:r>
              <a:rPr lang="en-GB" altLang="en-US" dirty="0">
                <a:latin typeface="Arial" panose="020B0604020202020204" pitchFamily="34" charset="0"/>
              </a:rPr>
              <a:t>as laid out in your </a:t>
            </a:r>
            <a:r>
              <a:rPr lang="en-GB" altLang="en-US" dirty="0">
                <a:solidFill>
                  <a:srgbClr val="FF0000"/>
                </a:solidFill>
                <a:latin typeface="Arial" panose="020B0604020202020204" pitchFamily="34" charset="0"/>
              </a:rPr>
              <a:t>plan</a:t>
            </a:r>
          </a:p>
          <a:p>
            <a:pPr eaLnBrk="1" hangingPunct="1"/>
            <a:r>
              <a:rPr lang="en-GB" altLang="en-US" dirty="0">
                <a:latin typeface="Arial" panose="020B0604020202020204" pitchFamily="34" charset="0"/>
              </a:rPr>
              <a:t>Regularly </a:t>
            </a:r>
            <a:r>
              <a:rPr lang="en-GB" altLang="en-US" dirty="0">
                <a:solidFill>
                  <a:srgbClr val="FF0000"/>
                </a:solidFill>
                <a:latin typeface="Arial" panose="020B0604020202020204" pitchFamily="34" charset="0"/>
              </a:rPr>
              <a:t>comparing</a:t>
            </a:r>
            <a:r>
              <a:rPr lang="en-GB" altLang="en-US" dirty="0">
                <a:latin typeface="Arial" panose="020B0604020202020204" pitchFamily="34" charset="0"/>
              </a:rPr>
              <a:t> the actual </a:t>
            </a:r>
            <a:r>
              <a:rPr lang="en-GB" altLang="en-US" dirty="0">
                <a:solidFill>
                  <a:srgbClr val="FF0000"/>
                </a:solidFill>
                <a:latin typeface="Arial" panose="020B0604020202020204" pitchFamily="34" charset="0"/>
              </a:rPr>
              <a:t>performance</a:t>
            </a:r>
            <a:r>
              <a:rPr lang="en-GB" altLang="en-US" dirty="0">
                <a:latin typeface="Arial" panose="020B0604020202020204" pitchFamily="34" charset="0"/>
              </a:rPr>
              <a:t> with the </a:t>
            </a:r>
            <a:r>
              <a:rPr lang="en-GB" altLang="en-US" dirty="0">
                <a:solidFill>
                  <a:srgbClr val="FF0000"/>
                </a:solidFill>
                <a:latin typeface="Arial" panose="020B0604020202020204" pitchFamily="34" charset="0"/>
              </a:rPr>
              <a:t>plan</a:t>
            </a:r>
            <a:r>
              <a:rPr lang="en-GB" altLang="en-US" dirty="0">
                <a:latin typeface="Arial" panose="020B0604020202020204" pitchFamily="34" charset="0"/>
              </a:rPr>
              <a:t>, knowing and anticipating when things are not going according to schedule</a:t>
            </a:r>
          </a:p>
          <a:p>
            <a:pPr eaLnBrk="1" hangingPunct="1"/>
            <a:r>
              <a:rPr lang="en-GB" altLang="en-US" dirty="0">
                <a:solidFill>
                  <a:srgbClr val="FF0000"/>
                </a:solidFill>
                <a:latin typeface="Arial" panose="020B0604020202020204" pitchFamily="34" charset="0"/>
              </a:rPr>
              <a:t>Fixing</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problems</a:t>
            </a:r>
            <a:r>
              <a:rPr lang="en-GB" altLang="en-US" dirty="0">
                <a:latin typeface="Arial" panose="020B0604020202020204" pitchFamily="34" charset="0"/>
              </a:rPr>
              <a:t> that arise.</a:t>
            </a:r>
          </a:p>
          <a:p>
            <a:pPr eaLnBrk="1" hangingPunct="1"/>
            <a:r>
              <a:rPr lang="en-GB" altLang="en-US" dirty="0">
                <a:latin typeface="Arial" panose="020B0604020202020204" pitchFamily="34" charset="0"/>
              </a:rPr>
              <a:t>Keeping everyone </a:t>
            </a:r>
            <a:r>
              <a:rPr lang="en-GB" altLang="en-US" dirty="0">
                <a:solidFill>
                  <a:srgbClr val="FF0000"/>
                </a:solidFill>
                <a:latin typeface="Arial" panose="020B0604020202020204" pitchFamily="34" charset="0"/>
              </a:rPr>
              <a:t>informed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35</a:t>
            </a:fld>
            <a:endParaRPr lang="en-US"/>
          </a:p>
        </p:txBody>
      </p:sp>
    </p:spTree>
    <p:extLst>
      <p:ext uri="{BB962C8B-B14F-4D97-AF65-F5344CB8AC3E}">
        <p14:creationId xmlns:p14="http://schemas.microsoft.com/office/powerpoint/2010/main" val="9316989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latin typeface="Arial" panose="020B0604020202020204" pitchFamily="34" charset="0"/>
              </a:rPr>
              <a:t>Get the </a:t>
            </a:r>
            <a:r>
              <a:rPr lang="en-GB" altLang="en-US" dirty="0">
                <a:solidFill>
                  <a:srgbClr val="FF0000"/>
                </a:solidFill>
                <a:latin typeface="Arial" panose="020B0604020202020204" pitchFamily="34" charset="0"/>
              </a:rPr>
              <a:t>customer’s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approval</a:t>
            </a:r>
            <a:r>
              <a:rPr lang="en-GB" altLang="en-US" dirty="0">
                <a:latin typeface="Arial" panose="020B0604020202020204" pitchFamily="34" charset="0"/>
              </a:rPr>
              <a:t> of final results.</a:t>
            </a:r>
          </a:p>
          <a:p>
            <a:pPr eaLnBrk="1" hangingPunct="1"/>
            <a:r>
              <a:rPr lang="en-GB" altLang="en-US" dirty="0">
                <a:latin typeface="Arial" panose="020B0604020202020204" pitchFamily="34" charset="0"/>
              </a:rPr>
              <a:t>There may be formal project hand over to the client</a:t>
            </a:r>
          </a:p>
          <a:p>
            <a:pPr eaLnBrk="1" hangingPunct="1"/>
            <a:r>
              <a:rPr lang="en-GB" altLang="en-US" dirty="0">
                <a:latin typeface="Arial" panose="020B0604020202020204" pitchFamily="34" charset="0"/>
              </a:rPr>
              <a:t>Complete any paperwork.</a:t>
            </a:r>
          </a:p>
          <a:p>
            <a:pPr eaLnBrk="1" hangingPunct="1"/>
            <a:r>
              <a:rPr lang="en-GB" altLang="en-US" dirty="0">
                <a:latin typeface="Arial" panose="020B0604020202020204" pitchFamily="34" charset="0"/>
              </a:rPr>
              <a:t>Hold a post project evaluation to recognise </a:t>
            </a:r>
            <a:r>
              <a:rPr lang="en-GB" altLang="en-US" dirty="0">
                <a:solidFill>
                  <a:srgbClr val="FF0000"/>
                </a:solidFill>
                <a:latin typeface="Arial" panose="020B0604020202020204" pitchFamily="34" charset="0"/>
              </a:rPr>
              <a:t>achievements</a:t>
            </a:r>
            <a:r>
              <a:rPr lang="en-GB" altLang="en-US" dirty="0">
                <a:latin typeface="Arial" panose="020B0604020202020204" pitchFamily="34" charset="0"/>
              </a:rPr>
              <a:t> and discuss </a:t>
            </a:r>
            <a:r>
              <a:rPr lang="en-GB" altLang="en-US" dirty="0">
                <a:solidFill>
                  <a:srgbClr val="FF0000"/>
                </a:solidFill>
                <a:latin typeface="Arial" panose="020B0604020202020204" pitchFamily="34" charset="0"/>
              </a:rPr>
              <a:t>lessons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learned</a:t>
            </a:r>
          </a:p>
          <a:p>
            <a:pPr eaLnBrk="1" hangingPunct="1"/>
            <a:endParaRPr lang="en-GB" altLang="en-US" dirty="0">
              <a:solidFill>
                <a:srgbClr val="FF0000"/>
              </a:solidFill>
              <a:latin typeface="Arial" panose="020B0604020202020204" pitchFamily="34" charset="0"/>
            </a:endParaRPr>
          </a:p>
          <a:p>
            <a:pPr eaLnBrk="1" hangingPunct="1"/>
            <a:r>
              <a:rPr lang="en-GB" altLang="en-US" dirty="0"/>
              <a:t>monitoring and </a:t>
            </a:r>
            <a:r>
              <a:rPr lang="en-GB" altLang="en-US" b="1" dirty="0"/>
              <a:t>evaluation</a:t>
            </a:r>
            <a:r>
              <a:rPr lang="en-GB" altLang="en-US" dirty="0"/>
              <a:t> of  activities are significantly correlated with project </a:t>
            </a:r>
            <a:r>
              <a:rPr lang="en-GB" altLang="en-US" b="1" dirty="0"/>
              <a:t>success</a:t>
            </a:r>
            <a:r>
              <a:rPr lang="en-GB" altLang="en-US" dirty="0"/>
              <a:t> measures</a:t>
            </a:r>
          </a:p>
          <a:p>
            <a:pPr eaLnBrk="1" hangingPunct="1"/>
            <a:br>
              <a:rPr lang="en-GB" altLang="en-US" dirty="0"/>
            </a:br>
            <a:r>
              <a:rPr lang="en-GB" altLang="en-US" dirty="0"/>
              <a:t>The use of </a:t>
            </a:r>
            <a:r>
              <a:rPr lang="en-GB" altLang="en-US" b="1" dirty="0"/>
              <a:t>check list </a:t>
            </a:r>
            <a:r>
              <a:rPr lang="en-GB" altLang="en-US" dirty="0"/>
              <a:t>also contributes to the success in terms of  completing all relevant paper work with the intended customers to ensure their satisfaction</a:t>
            </a:r>
          </a:p>
          <a:p>
            <a:pPr eaLnBrk="1" hangingPunct="1"/>
            <a:br>
              <a:rPr lang="en-GB" altLang="en-US" dirty="0"/>
            </a:br>
            <a:r>
              <a:rPr lang="en-GB" altLang="en-US" dirty="0"/>
              <a:t>Evaluating </a:t>
            </a:r>
            <a:r>
              <a:rPr lang="en-GB" altLang="en-US" b="1" dirty="0"/>
              <a:t>lessons learned </a:t>
            </a:r>
            <a:r>
              <a:rPr lang="en-GB" altLang="en-US" dirty="0"/>
              <a:t>and milestone analysis showing significant contribution to project success measures </a:t>
            </a:r>
          </a:p>
          <a:p>
            <a:pPr eaLnBrk="1" hangingPunct="1"/>
            <a:br>
              <a:rPr lang="en-GB" altLang="en-US" dirty="0"/>
            </a:br>
            <a:r>
              <a:rPr lang="en-GB" altLang="en-US" dirty="0"/>
              <a:t>The use of lessons learned facilitated the learning and </a:t>
            </a:r>
            <a:r>
              <a:rPr lang="en-GB" altLang="en-US" b="1" dirty="0"/>
              <a:t>knowledge dissemination</a:t>
            </a:r>
          </a:p>
          <a:p>
            <a:pPr eaLnBrk="1" hangingPunct="1"/>
            <a:br>
              <a:rPr lang="en-GB" altLang="en-US" dirty="0"/>
            </a:br>
            <a:r>
              <a:rPr lang="en-GB" altLang="en-US" dirty="0"/>
              <a:t>The records of what went right, what went wrong and the analysis and response to them will benefit future projects.</a:t>
            </a:r>
            <a:endParaRPr lang="en-US" altLang="en-US" dirty="0"/>
          </a:p>
          <a:p>
            <a:pPr eaLnBrk="1" hangingPunct="1"/>
            <a:endParaRPr lang="en-GB" altLang="en-US" dirty="0">
              <a:solidFill>
                <a:srgbClr val="FF0000"/>
              </a:solidFill>
              <a:latin typeface="Arial" panose="020B0604020202020204" pitchFamily="34" charset="0"/>
            </a:endParaRPr>
          </a:p>
          <a:p>
            <a:pPr eaLnBrk="1" hangingPunct="1"/>
            <a:endParaRPr lang="en-GB" altLang="en-US"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36</a:t>
            </a:fld>
            <a:endParaRPr lang="en-US"/>
          </a:p>
        </p:txBody>
      </p:sp>
    </p:spTree>
    <p:extLst>
      <p:ext uri="{BB962C8B-B14F-4D97-AF65-F5344CB8AC3E}">
        <p14:creationId xmlns:p14="http://schemas.microsoft.com/office/powerpoint/2010/main" val="28642031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a:t>
            </a:r>
          </a:p>
          <a:p>
            <a:endParaRPr lang="en-GB" dirty="0"/>
          </a:p>
          <a:p>
            <a:r>
              <a:rPr lang="en-GB" dirty="0"/>
              <a:t>How is the need to change identified</a:t>
            </a:r>
          </a:p>
        </p:txBody>
      </p:sp>
      <p:sp>
        <p:nvSpPr>
          <p:cNvPr id="4" name="Slide Number Placeholder 3"/>
          <p:cNvSpPr>
            <a:spLocks noGrp="1"/>
          </p:cNvSpPr>
          <p:nvPr>
            <p:ph type="sldNum" sz="quarter" idx="5"/>
          </p:nvPr>
        </p:nvSpPr>
        <p:spPr/>
        <p:txBody>
          <a:bodyPr/>
          <a:lstStyle/>
          <a:p>
            <a:fld id="{166B352B-CE58-8244-A246-7FE01DB8FCC2}" type="slidenum">
              <a:rPr lang="en-US" smtClean="0"/>
              <a:t>38</a:t>
            </a:fld>
            <a:endParaRPr lang="en-US"/>
          </a:p>
        </p:txBody>
      </p:sp>
    </p:spTree>
    <p:extLst>
      <p:ext uri="{BB962C8B-B14F-4D97-AF65-F5344CB8AC3E}">
        <p14:creationId xmlns:p14="http://schemas.microsoft.com/office/powerpoint/2010/main" val="16533927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Typically a business case must drive a project.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If a satisfactory business case does not exist a project should not be started however if the business case is valid at the start of a project but the justification disappears once the project is underway the project should be stopped.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focus of the business case should be for the totality of the business change, not just one element of it, for example the cost to buy new equipment should take into account the impact on personal, training, changed procedures, accommodation changes, operational costs, relationships with the public, et cetera.</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the business case is developed at the beginning of the project and maintained throughout the life of the project, being reviewed regularly.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business case is a description of the reasons for the project and the justification for undertaking the project, based on the estimated cost of the project, the risks and the expected business benefits and savings.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covers the entire scope of change to the business that is affected by the project.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business case is the most important set of information for any project. It drives the decision-making processes and is usually continually to align the project progress to the business objectives.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cases need to be developed according to organisational standards that might exist and the nature of the project.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business case should contain the following</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Reasons</a:t>
            </a:r>
          </a:p>
          <a:p>
            <a:r>
              <a:rPr lang="en-GB" sz="1200" kern="1200" dirty="0">
                <a:solidFill>
                  <a:schemeClr val="tx1"/>
                </a:solidFill>
                <a:effectLst/>
                <a:latin typeface="+mn-lt"/>
                <a:ea typeface="+mn-ea"/>
                <a:cs typeface="+mn-cs"/>
              </a:rPr>
              <a:t>This section provides an explanation of the reasons why the project outcome is required. Generally this is in the project mandate.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Options</a:t>
            </a:r>
          </a:p>
          <a:p>
            <a:r>
              <a:rPr lang="en-GB" sz="1200" kern="1200" dirty="0">
                <a:solidFill>
                  <a:schemeClr val="tx1"/>
                </a:solidFill>
                <a:effectLst/>
                <a:latin typeface="+mn-lt"/>
                <a:ea typeface="+mn-ea"/>
                <a:cs typeface="+mn-cs"/>
              </a:rPr>
              <a:t>This section should describe in outline the various options that have been considered to deliver the required outcome. The chosen option should be indicated, together with a summary of the reasons why. The information provided assurance that the alternatives were considered. Do nothing should always be the starting option to act as a comparison for the other options.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 expected.</a:t>
            </a:r>
          </a:p>
          <a:p>
            <a:r>
              <a:rPr lang="en-GB" sz="1200" kern="1200" dirty="0">
                <a:solidFill>
                  <a:schemeClr val="tx1"/>
                </a:solidFill>
                <a:effectLst/>
                <a:latin typeface="+mn-lt"/>
                <a:ea typeface="+mn-ea"/>
                <a:cs typeface="+mn-cs"/>
              </a:rPr>
              <a:t>This section identifies the benefits that is claimed would be achieved by the project outcome. Each one should be described clearly immeasurable terms. Consideration should be given to defining how and when the measurements of improvement can be made.</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This section contains some of the risks faced by the project if they happen with seriously affect delivery of the outcome. Details of how these rest will be managed are contained in a risk log.</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Cost and timescale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Investment appraisal</a:t>
            </a:r>
          </a:p>
          <a:p>
            <a:r>
              <a:rPr lang="en-GB" sz="1200" kern="1200" dirty="0">
                <a:solidFill>
                  <a:schemeClr val="tx1"/>
                </a:solidFill>
                <a:effectLst/>
                <a:latin typeface="+mn-lt"/>
                <a:ea typeface="+mn-ea"/>
                <a:cs typeface="+mn-cs"/>
              </a:rPr>
              <a:t>Cost benefit appraisal and net benefit appraisal. This illustrates a balance between the development, operational, maintenance and support costs against financial value of the benefit overpayment of time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Evaluation</a:t>
            </a:r>
          </a:p>
          <a:p>
            <a:r>
              <a:rPr lang="en-GB" sz="1200" kern="1200" dirty="0">
                <a:solidFill>
                  <a:schemeClr val="tx1"/>
                </a:solidFill>
                <a:effectLst/>
                <a:latin typeface="+mn-lt"/>
                <a:ea typeface="+mn-ea"/>
                <a:cs typeface="+mn-cs"/>
              </a:rPr>
              <a:t>There are many ways to evaluate claimed benefits and investment appraisals. For example sensitivity analysis can be used to determine whether a business case is dependent on a particular benefit.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Developing a business case</a:t>
            </a:r>
          </a:p>
          <a:p>
            <a:r>
              <a:rPr lang="en-GB" sz="1200" kern="1200" dirty="0">
                <a:solidFill>
                  <a:schemeClr val="tx1"/>
                </a:solidFill>
                <a:effectLst/>
                <a:latin typeface="+mn-lt"/>
                <a:ea typeface="+mn-ea"/>
                <a:cs typeface="+mn-cs"/>
              </a:rPr>
              <a:t>It is the executive responsibility to ensure the project objectives, costs, benefits are correctly in line with the business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Development part of the business case</a:t>
            </a:r>
          </a:p>
          <a:p>
            <a:r>
              <a:rPr lang="en-GB" sz="1200" kern="1200" dirty="0">
                <a:solidFill>
                  <a:schemeClr val="tx1"/>
                </a:solidFill>
                <a:effectLst/>
                <a:latin typeface="+mn-lt"/>
                <a:ea typeface="+mn-ea"/>
                <a:cs typeface="+mn-cs"/>
              </a:rPr>
              <a:t>The project mandate should contain some basic elements of the business case.  (PRINCE2 specific)</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39</a:t>
            </a:fld>
            <a:endParaRPr lang="en-US"/>
          </a:p>
        </p:txBody>
      </p:sp>
    </p:spTree>
    <p:extLst>
      <p:ext uri="{BB962C8B-B14F-4D97-AF65-F5344CB8AC3E}">
        <p14:creationId xmlns:p14="http://schemas.microsoft.com/office/powerpoint/2010/main" val="17097662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Typically a business case must drive a project.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If a satisfactory business case does not exist a project should not be started however if the business case is valid at the start of a project but the justification disappears once the project is underway the project should be stopped.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focus of the business case should be for the totality of the business change, not just one element of it, for example the cost to buy new equipment should take into account the impact on personal, training, changed procedures, accommodation changes, operational costs, relationships with the public, et cetera.</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the business case is developed at the beginning of the project and maintained throughout the life of the project, being reviewed regularly.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business case is a description of the reasons for the project and the justification for undertaking the project, based on the estimated cost of the project, the risks and the expected business benefits and savings.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covers the entire scope of change to the business that is affected by the project.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business case is the most important set of information for any project. It drives the decision-making processes and is usually continually to align the project progress to the business objectives.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cases need to be developed according to organisational standards that might exist and the nature of the project.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business case should contain the following</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Reasons</a:t>
            </a:r>
          </a:p>
          <a:p>
            <a:r>
              <a:rPr lang="en-GB" sz="1200" kern="1200" dirty="0">
                <a:solidFill>
                  <a:schemeClr val="tx1"/>
                </a:solidFill>
                <a:effectLst/>
                <a:latin typeface="+mn-lt"/>
                <a:ea typeface="+mn-ea"/>
                <a:cs typeface="+mn-cs"/>
              </a:rPr>
              <a:t>This section provides an explanation of the reasons why the project outcome is required. Generally this is in the project mandate.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Options</a:t>
            </a:r>
          </a:p>
          <a:p>
            <a:r>
              <a:rPr lang="en-GB" sz="1200" kern="1200" dirty="0">
                <a:solidFill>
                  <a:schemeClr val="tx1"/>
                </a:solidFill>
                <a:effectLst/>
                <a:latin typeface="+mn-lt"/>
                <a:ea typeface="+mn-ea"/>
                <a:cs typeface="+mn-cs"/>
              </a:rPr>
              <a:t>This section should describe in outline the various options that have been considered to deliver the required outcome. The chosen option should be indicated, together with a summary of the reasons why. The information provided assurance that the alternatives were considered. Do nothing should always be the starting option to act as a comparison for the other options.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 expected.</a:t>
            </a:r>
          </a:p>
          <a:p>
            <a:r>
              <a:rPr lang="en-GB" sz="1200" kern="1200" dirty="0">
                <a:solidFill>
                  <a:schemeClr val="tx1"/>
                </a:solidFill>
                <a:effectLst/>
                <a:latin typeface="+mn-lt"/>
                <a:ea typeface="+mn-ea"/>
                <a:cs typeface="+mn-cs"/>
              </a:rPr>
              <a:t>This section identifies the benefits that is claimed would be achieved by the project outcome. Each one should be described clearly immeasurable terms. Consideration should be given to defining how and when the measurements of improvement can be made.</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This section contains some of the risks faced by the project if they happen with seriously affect delivery of the outcome. Details of how these rest will be managed are contained in a risk log.</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Cost and timescale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Investment appraisal</a:t>
            </a:r>
          </a:p>
          <a:p>
            <a:r>
              <a:rPr lang="en-GB" sz="1200" kern="1200" dirty="0">
                <a:solidFill>
                  <a:schemeClr val="tx1"/>
                </a:solidFill>
                <a:effectLst/>
                <a:latin typeface="+mn-lt"/>
                <a:ea typeface="+mn-ea"/>
                <a:cs typeface="+mn-cs"/>
              </a:rPr>
              <a:t>Cost benefit appraisal and net benefit appraisal. This illustrates a balance between the development, operational, maintenance and support costs against financial value of the benefit overpayment of time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Evaluation</a:t>
            </a:r>
          </a:p>
          <a:p>
            <a:r>
              <a:rPr lang="en-GB" sz="1200" kern="1200" dirty="0">
                <a:solidFill>
                  <a:schemeClr val="tx1"/>
                </a:solidFill>
                <a:effectLst/>
                <a:latin typeface="+mn-lt"/>
                <a:ea typeface="+mn-ea"/>
                <a:cs typeface="+mn-cs"/>
              </a:rPr>
              <a:t>There are many ways to evaluate claimed benefits and investment appraisals. For example sensitivity analysis can be used to determine whether a business case is dependent on a particular benefit.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Developing a business case</a:t>
            </a:r>
          </a:p>
          <a:p>
            <a:r>
              <a:rPr lang="en-GB" sz="1200" kern="1200" dirty="0">
                <a:solidFill>
                  <a:schemeClr val="tx1"/>
                </a:solidFill>
                <a:effectLst/>
                <a:latin typeface="+mn-lt"/>
                <a:ea typeface="+mn-ea"/>
                <a:cs typeface="+mn-cs"/>
              </a:rPr>
              <a:t>It is the executive responsibility to ensure the project objectives, costs, benefits are correctly in line with the business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Development part of the business case</a:t>
            </a:r>
          </a:p>
          <a:p>
            <a:r>
              <a:rPr lang="en-GB" sz="1200" kern="1200" dirty="0">
                <a:solidFill>
                  <a:schemeClr val="tx1"/>
                </a:solidFill>
                <a:effectLst/>
                <a:latin typeface="+mn-lt"/>
                <a:ea typeface="+mn-ea"/>
                <a:cs typeface="+mn-cs"/>
              </a:rPr>
              <a:t>The project mandate should contain some basic elements of the business case.  (PRINCE2 specific)</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40</a:t>
            </a:fld>
            <a:endParaRPr lang="en-US"/>
          </a:p>
        </p:txBody>
      </p:sp>
    </p:spTree>
    <p:extLst>
      <p:ext uri="{BB962C8B-B14F-4D97-AF65-F5344CB8AC3E}">
        <p14:creationId xmlns:p14="http://schemas.microsoft.com/office/powerpoint/2010/main" val="445132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Say what the project is</a:t>
            </a:r>
          </a:p>
          <a:p>
            <a:r>
              <a:rPr lang="en-GB" altLang="en-US" dirty="0"/>
              <a:t>What it will do</a:t>
            </a:r>
          </a:p>
          <a:p>
            <a:r>
              <a:rPr lang="en-GB" altLang="en-US" dirty="0"/>
              <a:t>Why is it beneficial</a:t>
            </a:r>
          </a:p>
          <a:p>
            <a:r>
              <a:rPr lang="en-GB" altLang="en-US" dirty="0"/>
              <a:t>How will it make a difference</a:t>
            </a:r>
          </a:p>
          <a:p>
            <a:r>
              <a:rPr lang="en-GB" altLang="en-US" dirty="0"/>
              <a:t>How long and how much will it cost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41</a:t>
            </a:fld>
            <a:endParaRPr lang="en-US"/>
          </a:p>
        </p:txBody>
      </p:sp>
    </p:spTree>
    <p:extLst>
      <p:ext uri="{BB962C8B-B14F-4D97-AF65-F5344CB8AC3E}">
        <p14:creationId xmlns:p14="http://schemas.microsoft.com/office/powerpoint/2010/main" val="3875586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 good business case will include</a:t>
            </a:r>
          </a:p>
        </p:txBody>
      </p:sp>
      <p:sp>
        <p:nvSpPr>
          <p:cNvPr id="4" name="Slide Number Placeholder 3"/>
          <p:cNvSpPr>
            <a:spLocks noGrp="1"/>
          </p:cNvSpPr>
          <p:nvPr>
            <p:ph type="sldNum" sz="quarter" idx="5"/>
          </p:nvPr>
        </p:nvSpPr>
        <p:spPr/>
        <p:txBody>
          <a:bodyPr/>
          <a:lstStyle/>
          <a:p>
            <a:fld id="{166B352B-CE58-8244-A246-7FE01DB8FCC2}" type="slidenum">
              <a:rPr lang="en-US" smtClean="0"/>
              <a:t>42</a:t>
            </a:fld>
            <a:endParaRPr lang="en-US"/>
          </a:p>
        </p:txBody>
      </p:sp>
    </p:spTree>
    <p:extLst>
      <p:ext uri="{BB962C8B-B14F-4D97-AF65-F5344CB8AC3E}">
        <p14:creationId xmlns:p14="http://schemas.microsoft.com/office/powerpoint/2010/main" val="35888893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SWOT can be captured easily with mind maps. This way, you also take advantages of all the benefits of mind maps and brainstorming. It logically structures your new inputs in each category and helps you to come up with more which is exactly what you want in a SWOT analysis. </a:t>
            </a:r>
          </a:p>
          <a:p>
            <a:endParaRPr lang="en-US" dirty="0"/>
          </a:p>
          <a:p>
            <a:endParaRPr lang="en-US" dirty="0"/>
          </a:p>
          <a:p>
            <a:r>
              <a:rPr lang="en-US" dirty="0"/>
              <a:t>Clearly the SWOT can be adapted for other categories that Risk analysis – look to implement and develop SWOT </a:t>
            </a:r>
          </a:p>
        </p:txBody>
      </p:sp>
      <p:sp>
        <p:nvSpPr>
          <p:cNvPr id="4" name="Slide Number Placeholder 3"/>
          <p:cNvSpPr>
            <a:spLocks noGrp="1"/>
          </p:cNvSpPr>
          <p:nvPr>
            <p:ph type="sldNum" sz="quarter" idx="5"/>
          </p:nvPr>
        </p:nvSpPr>
        <p:spPr/>
        <p:txBody>
          <a:bodyPr/>
          <a:lstStyle/>
          <a:p>
            <a:fld id="{166B352B-CE58-8244-A246-7FE01DB8FCC2}" type="slidenum">
              <a:rPr lang="en-US" smtClean="0"/>
              <a:t>43</a:t>
            </a:fld>
            <a:endParaRPr lang="en-US"/>
          </a:p>
        </p:txBody>
      </p:sp>
    </p:spTree>
    <p:extLst>
      <p:ext uri="{BB962C8B-B14F-4D97-AF65-F5344CB8AC3E}">
        <p14:creationId xmlns:p14="http://schemas.microsoft.com/office/powerpoint/2010/main" val="27232236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 of the PESTEL model – but why should PM’s incorporate this into their attention?</a:t>
            </a:r>
          </a:p>
          <a:p>
            <a:endParaRPr lang="en-US" dirty="0"/>
          </a:p>
          <a:p>
            <a:pPr>
              <a:spcBef>
                <a:spcPct val="0"/>
              </a:spcBef>
            </a:pPr>
            <a:r>
              <a:rPr lang="en-US" dirty="0"/>
              <a:t>PEST is primarily involved in identifying external risk. </a:t>
            </a:r>
          </a:p>
          <a:p>
            <a:pPr>
              <a:spcBef>
                <a:spcPct val="0"/>
              </a:spcBef>
            </a:pPr>
            <a:r>
              <a:rPr lang="en-US" b="1" dirty="0"/>
              <a:t> </a:t>
            </a:r>
            <a:endParaRPr lang="en-US" dirty="0"/>
          </a:p>
          <a:p>
            <a:pPr>
              <a:spcBef>
                <a:spcPct val="0"/>
              </a:spcBef>
            </a:pPr>
            <a:r>
              <a:rPr lang="en-US" b="1" dirty="0"/>
              <a:t>[DISCUSS]</a:t>
            </a:r>
            <a:endParaRPr lang="en-US" dirty="0"/>
          </a:p>
          <a:p>
            <a:pPr>
              <a:spcBef>
                <a:spcPct val="0"/>
              </a:spcBef>
            </a:pPr>
            <a:r>
              <a:rPr lang="en-US" b="1" dirty="0"/>
              <a:t>As a project manager, why is it important to pay attention to such risks?</a:t>
            </a:r>
            <a:endParaRPr lang="en-US" dirty="0"/>
          </a:p>
          <a:p>
            <a:pPr>
              <a:spcBef>
                <a:spcPct val="0"/>
              </a:spcBef>
            </a:pPr>
            <a:r>
              <a:rPr lang="en-US" dirty="0"/>
              <a:t>Encourage an open discussion on why a project manager needs to consider this kind of risks and how is it going to help the successful completion of the project. </a:t>
            </a:r>
          </a:p>
          <a:p>
            <a:pPr>
              <a:spcBef>
                <a:spcPct val="0"/>
              </a:spcBef>
            </a:pPr>
            <a:r>
              <a:rPr lang="en-US" dirty="0"/>
              <a:t> </a:t>
            </a:r>
          </a:p>
          <a:p>
            <a:pPr>
              <a:spcBef>
                <a:spcPct val="0"/>
              </a:spcBef>
            </a:pPr>
            <a:r>
              <a:rPr lang="en-US" dirty="0"/>
              <a:t>You want to know how external events can impact your project so that you can deal with them effectively. </a:t>
            </a:r>
          </a:p>
          <a:p>
            <a:pPr>
              <a:spcBef>
                <a:spcPct val="0"/>
              </a:spcBef>
            </a:pPr>
            <a:r>
              <a:rPr lang="en-US" dirty="0"/>
              <a:t> </a:t>
            </a:r>
          </a:p>
          <a:p>
            <a:pPr>
              <a:spcBef>
                <a:spcPct val="0"/>
              </a:spcBef>
            </a:pPr>
            <a:r>
              <a:rPr lang="en-US" dirty="0"/>
              <a:t>SWOT, which will be explained shortly is both internal and external risk. As a result it is better to do a PEST analysis first and then follow it by a SWOT analysis.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44</a:t>
            </a:fld>
            <a:endParaRPr lang="en-US"/>
          </a:p>
        </p:txBody>
      </p:sp>
    </p:spTree>
    <p:extLst>
      <p:ext uri="{BB962C8B-B14F-4D97-AF65-F5344CB8AC3E}">
        <p14:creationId xmlns:p14="http://schemas.microsoft.com/office/powerpoint/2010/main" val="16198567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45</a:t>
            </a:fld>
            <a:endParaRPr lang="en-US"/>
          </a:p>
        </p:txBody>
      </p:sp>
    </p:spTree>
    <p:extLst>
      <p:ext uri="{BB962C8B-B14F-4D97-AF65-F5344CB8AC3E}">
        <p14:creationId xmlns:p14="http://schemas.microsoft.com/office/powerpoint/2010/main" val="41892869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The term ‘parties-at-interest’ is used by Meredith and Mantel rather than the term ‘stakeholder’</a:t>
            </a:r>
          </a:p>
          <a:p>
            <a:br>
              <a:rPr lang="en-US" dirty="0"/>
            </a:br>
            <a:r>
              <a:rPr lang="en-US" dirty="0"/>
              <a:t>PM Environment consists of multiple </a:t>
            </a:r>
          </a:p>
          <a:p>
            <a:pPr eaLnBrk="1" hangingPunct="1">
              <a:lnSpc>
                <a:spcPct val="130000"/>
              </a:lnSpc>
            </a:pPr>
            <a:r>
              <a:rPr lang="en-GB" sz="1200" b="1" dirty="0">
                <a:latin typeface="Arial" charset="0"/>
                <a:cs typeface="Arial" charset="0"/>
              </a:rPr>
              <a:t>Stakeholders</a:t>
            </a:r>
          </a:p>
          <a:p>
            <a:pPr eaLnBrk="1" hangingPunct="1">
              <a:lnSpc>
                <a:spcPct val="130000"/>
              </a:lnSpc>
            </a:pPr>
            <a:r>
              <a:rPr lang="en-GB" sz="1200" b="1" dirty="0">
                <a:latin typeface="Arial" charset="0"/>
                <a:cs typeface="Arial" charset="0"/>
              </a:rPr>
              <a:t>The outside environment</a:t>
            </a:r>
          </a:p>
          <a:p>
            <a:pPr eaLnBrk="1" hangingPunct="1">
              <a:lnSpc>
                <a:spcPct val="130000"/>
              </a:lnSpc>
            </a:pPr>
            <a:r>
              <a:rPr lang="en-GB" sz="1200" b="1" dirty="0">
                <a:latin typeface="Arial" charset="0"/>
                <a:cs typeface="Arial" charset="0"/>
              </a:rPr>
              <a:t>The organisational framework</a:t>
            </a:r>
          </a:p>
          <a:p>
            <a:pPr eaLnBrk="1" hangingPunct="1">
              <a:lnSpc>
                <a:spcPct val="130000"/>
              </a:lnSpc>
            </a:pPr>
            <a:r>
              <a:rPr lang="en-GB" sz="1200" b="1" dirty="0">
                <a:latin typeface="Arial" charset="0"/>
                <a:cs typeface="Arial" charset="0"/>
              </a:rPr>
              <a:t>Alignment with organisation strategy</a:t>
            </a:r>
          </a:p>
          <a:p>
            <a:pPr eaLnBrk="1" hangingPunct="1">
              <a:lnSpc>
                <a:spcPct val="130000"/>
              </a:lnSpc>
            </a:pPr>
            <a:r>
              <a:rPr lang="en-GB" sz="1200" b="1" dirty="0">
                <a:latin typeface="Arial" charset="0"/>
                <a:cs typeface="Arial" charset="0"/>
              </a:rPr>
              <a:t>The impact of change</a:t>
            </a:r>
            <a:endParaRPr lang="en-GB" b="1" dirty="0">
              <a:latin typeface="Arial" charset="0"/>
              <a:cs typeface="Arial" charset="0"/>
            </a:endParaRPr>
          </a:p>
          <a:p>
            <a:endParaRPr lang="en-US" dirty="0"/>
          </a:p>
          <a:p>
            <a:endParaRPr lang="en-US" dirty="0"/>
          </a:p>
          <a:p>
            <a:r>
              <a:rPr lang="en-GB" sz="1200" b="0" i="0" kern="1200" dirty="0">
                <a:solidFill>
                  <a:schemeClr val="tx1"/>
                </a:solidFill>
                <a:effectLst/>
                <a:latin typeface="+mn-lt"/>
                <a:ea typeface="+mn-ea"/>
                <a:cs typeface="+mn-cs"/>
              </a:rPr>
              <a:t>(How to organise, plan and control projects, 2010)</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48</a:t>
            </a:fld>
            <a:endParaRPr lang="en-US"/>
          </a:p>
        </p:txBody>
      </p:sp>
    </p:spTree>
    <p:extLst>
      <p:ext uri="{BB962C8B-B14F-4D97-AF65-F5344CB8AC3E}">
        <p14:creationId xmlns:p14="http://schemas.microsoft.com/office/powerpoint/2010/main" val="3180972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t>The primary goals of the Inception phase are to achieve stakeholder consensus regarding the objectives for the project and to obtain funding. The major activities of the phase include:</a:t>
            </a:r>
          </a:p>
          <a:p>
            <a:pPr>
              <a:spcBef>
                <a:spcPct val="0"/>
              </a:spcBef>
            </a:pPr>
            <a:endParaRPr lang="en-GB" dirty="0"/>
          </a:p>
          <a:p>
            <a:pPr>
              <a:spcBef>
                <a:spcPct val="0"/>
              </a:spcBef>
            </a:pPr>
            <a:r>
              <a:rPr lang="en-GB" dirty="0"/>
              <a:t>Define project scope. This includes defining, at a high level, what the system will do. Equally important is to define what the system will not do. This establishes the boundaries within which the team will operate. This usually tales the form of a list of high-level features and/or point form use cases.</a:t>
            </a:r>
          </a:p>
          <a:p>
            <a:pPr>
              <a:spcBef>
                <a:spcPct val="0"/>
              </a:spcBef>
            </a:pPr>
            <a:endParaRPr lang="en-GB" dirty="0"/>
          </a:p>
          <a:p>
            <a:pPr>
              <a:spcBef>
                <a:spcPct val="0"/>
              </a:spcBef>
            </a:pPr>
            <a:r>
              <a:rPr lang="en-GB" dirty="0"/>
              <a:t>Estimate cost and schedule. At a high level, the schedule and cost for the project are estimated. General estimates are used for iterations in later phases, more specificity is used for the early iterations in Elaboration. This should not be construed as meaning that the entire project is planned out at this point. As with all planning, those tasks that are to be completed in the near future are detailed more accurately and with greater confidence while tasks further down the line are understood to be estimates with larger margins of error. It has (finally) been recognized by most in the industry that it is not possible to schedule an entire project at its kick-off with any acceptable degree of confidence. The best that can be done is to plan for the near term accurately and the longer term as best as you can.</a:t>
            </a:r>
          </a:p>
          <a:p>
            <a:pPr>
              <a:spcBef>
                <a:spcPct val="0"/>
              </a:spcBef>
            </a:pPr>
            <a:endParaRPr lang="en-GB" dirty="0"/>
          </a:p>
          <a:p>
            <a:pPr>
              <a:spcBef>
                <a:spcPct val="0"/>
              </a:spcBef>
            </a:pPr>
            <a:r>
              <a:rPr lang="en-GB" dirty="0"/>
              <a:t>Define risks. The risks to the project are first defined here. Risk management is important an AUP project. The list of risks is a living compilation that will change over time as risks are identified, mitigated, avoided and/or materialize and dealt with. Risks drive the management of the project, as the highest priority risks drive the scheduling of iterations. Higher priority risks, for example, are addressed in earlier iterations than lower priority risks. </a:t>
            </a:r>
          </a:p>
          <a:p>
            <a:pPr>
              <a:spcBef>
                <a:spcPct val="0"/>
              </a:spcBef>
            </a:pPr>
            <a:endParaRPr lang="en-GB" dirty="0"/>
          </a:p>
          <a:p>
            <a:pPr>
              <a:spcBef>
                <a:spcPct val="0"/>
              </a:spcBef>
            </a:pPr>
            <a:r>
              <a:rPr lang="en-GB" dirty="0"/>
              <a:t>Determine project feasibility.  Your project must make sense from technical, operational, and business perspectives. In other words, you should be able to build it, once it's deployed you should be able to run it, and it should make economic sense to do these things.  If the your project isn't feasible, it should be cancelled. </a:t>
            </a:r>
          </a:p>
          <a:p>
            <a:pPr>
              <a:spcBef>
                <a:spcPct val="0"/>
              </a:spcBef>
            </a:pPr>
            <a:endParaRPr lang="en-GB" dirty="0"/>
          </a:p>
          <a:p>
            <a:pPr>
              <a:spcBef>
                <a:spcPct val="0"/>
              </a:spcBef>
            </a:pPr>
            <a:r>
              <a:rPr lang="en-GB" dirty="0"/>
              <a:t>Prepare the project environment. This includes reserving workspace for the team, requesting the people that will be needed, obtaining hardware and software that are needed immediately, and compiling a list of anticipated hardware and software that will be needed later. In addition you will tailor the AUP to meet your team's exact needs.</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49</a:t>
            </a:fld>
            <a:endParaRPr lang="en-US"/>
          </a:p>
        </p:txBody>
      </p:sp>
    </p:spTree>
    <p:extLst>
      <p:ext uri="{BB962C8B-B14F-4D97-AF65-F5344CB8AC3E}">
        <p14:creationId xmlns:p14="http://schemas.microsoft.com/office/powerpoint/2010/main" val="35493970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The term ‘parties-at-interest’ is used by Meredith and Mantel rather than the term ‘stakeholder’</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t>Parties-at-Interest Individuals or groups (the stakeholders) with a special interest in a project, usually:</a:t>
            </a:r>
            <a:br>
              <a:rPr lang="en-GB" dirty="0"/>
            </a:br>
            <a:r>
              <a:rPr lang="en-GB" dirty="0"/>
              <a:t>project team, </a:t>
            </a:r>
            <a:br>
              <a:rPr lang="en-GB" dirty="0"/>
            </a:br>
            <a:r>
              <a:rPr lang="en-GB" dirty="0"/>
              <a:t>client, </a:t>
            </a:r>
            <a:br>
              <a:rPr lang="en-GB" dirty="0"/>
            </a:br>
            <a:r>
              <a:rPr lang="en-GB" dirty="0"/>
              <a:t>senior management, and </a:t>
            </a:r>
            <a:br>
              <a:rPr lang="en-GB" dirty="0"/>
            </a:br>
            <a:r>
              <a:rPr lang="en-GB" dirty="0"/>
              <a:t>specific public interest groups.</a:t>
            </a:r>
            <a:endParaRPr lang="en-US" altLang="en-US" dirty="0"/>
          </a:p>
          <a:p>
            <a:endParaRPr lang="en-US" dirty="0"/>
          </a:p>
          <a:p>
            <a:r>
              <a:rPr lang="en-GB" dirty="0"/>
              <a:t>The parties-at-interest or “stakeholders” (client, parent organization, project team, and the public) in any project even define success and failure in different ways. </a:t>
            </a:r>
          </a:p>
          <a:p>
            <a:r>
              <a:rPr lang="en-GB" dirty="0"/>
              <a:t>The client wants changes, and the parent organization wants profits, which may be reduced if those changes are made. </a:t>
            </a:r>
          </a:p>
          <a:p>
            <a:endParaRPr lang="en-GB" dirty="0"/>
          </a:p>
          <a:p>
            <a:r>
              <a:rPr lang="en-GB" dirty="0"/>
              <a:t>Individuals working on projects are often responsible to 2 bosses at the same time; these bosses may have different priorities and objectives. Consequently, project management is no place for the timid.</a:t>
            </a:r>
          </a:p>
          <a:p>
            <a:endParaRPr lang="en-GB" dirty="0"/>
          </a:p>
          <a:p>
            <a:r>
              <a:rPr lang="en-GB" dirty="0"/>
              <a:t>In brief we can identify Stakeholders by UCCASSDO</a:t>
            </a:r>
          </a:p>
          <a:p>
            <a:pPr eaLnBrk="1" hangingPunct="1"/>
            <a:r>
              <a:rPr lang="en-GB" altLang="en-US" b="1" dirty="0"/>
              <a:t>U</a:t>
            </a:r>
            <a:r>
              <a:rPr lang="en-GB" altLang="en-US" dirty="0"/>
              <a:t>ser</a:t>
            </a:r>
          </a:p>
          <a:p>
            <a:pPr eaLnBrk="1" hangingPunct="1"/>
            <a:r>
              <a:rPr lang="en-GB" altLang="en-US" b="1" dirty="0"/>
              <a:t>C</a:t>
            </a:r>
            <a:r>
              <a:rPr lang="en-GB" altLang="en-US" dirty="0"/>
              <a:t>ustomer or Client</a:t>
            </a:r>
          </a:p>
          <a:p>
            <a:pPr eaLnBrk="1" hangingPunct="1"/>
            <a:r>
              <a:rPr lang="en-GB" altLang="en-US" b="1" dirty="0"/>
              <a:t>C</a:t>
            </a:r>
            <a:r>
              <a:rPr lang="en-GB" altLang="en-US" dirty="0"/>
              <a:t>onsumer</a:t>
            </a:r>
          </a:p>
          <a:p>
            <a:pPr eaLnBrk="1" hangingPunct="1"/>
            <a:r>
              <a:rPr lang="en-GB" altLang="en-US" b="1" dirty="0"/>
              <a:t>A</a:t>
            </a:r>
            <a:r>
              <a:rPr lang="en-GB" altLang="en-US" dirty="0"/>
              <a:t>udience</a:t>
            </a:r>
          </a:p>
          <a:p>
            <a:pPr eaLnBrk="1" hangingPunct="1"/>
            <a:r>
              <a:rPr lang="en-GB" altLang="en-US" b="1" dirty="0"/>
              <a:t>S</a:t>
            </a:r>
            <a:r>
              <a:rPr lang="en-GB" altLang="en-US" dirty="0"/>
              <a:t>upporter</a:t>
            </a:r>
          </a:p>
          <a:p>
            <a:pPr eaLnBrk="1" hangingPunct="1"/>
            <a:r>
              <a:rPr lang="en-GB" altLang="en-US" b="1" dirty="0"/>
              <a:t>S</a:t>
            </a:r>
            <a:r>
              <a:rPr lang="en-GB" altLang="en-US" dirty="0"/>
              <a:t>upplier</a:t>
            </a:r>
          </a:p>
          <a:p>
            <a:pPr eaLnBrk="1" hangingPunct="1"/>
            <a:r>
              <a:rPr lang="en-GB" altLang="en-US" b="1" dirty="0"/>
              <a:t>D</a:t>
            </a:r>
            <a:r>
              <a:rPr lang="en-GB" altLang="en-US" dirty="0"/>
              <a:t>river</a:t>
            </a:r>
          </a:p>
          <a:p>
            <a:pPr eaLnBrk="1" hangingPunct="1"/>
            <a:r>
              <a:rPr lang="en-GB" altLang="en-US" b="1" dirty="0"/>
              <a:t>O</a:t>
            </a:r>
            <a:r>
              <a:rPr lang="en-GB" altLang="en-US" dirty="0"/>
              <a:t>ther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50</a:t>
            </a:fld>
            <a:endParaRPr lang="en-US"/>
          </a:p>
        </p:txBody>
      </p:sp>
    </p:spTree>
    <p:extLst>
      <p:ext uri="{BB962C8B-B14F-4D97-AF65-F5344CB8AC3E}">
        <p14:creationId xmlns:p14="http://schemas.microsoft.com/office/powerpoint/2010/main" val="33751768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51</a:t>
            </a:fld>
            <a:endParaRPr lang="en-US"/>
          </a:p>
        </p:txBody>
      </p:sp>
    </p:spTree>
    <p:extLst>
      <p:ext uri="{BB962C8B-B14F-4D97-AF65-F5344CB8AC3E}">
        <p14:creationId xmlns:p14="http://schemas.microsoft.com/office/powerpoint/2010/main" val="264015368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endParaRPr lang="en-GB" b="1" dirty="0">
              <a:solidFill>
                <a:srgbClr val="9900FF"/>
              </a:solidFill>
              <a:latin typeface="Arial" charset="0"/>
              <a:cs typeface="Arial" charset="0"/>
            </a:endParaRPr>
          </a:p>
          <a:p>
            <a:pPr marL="0" indent="0" eaLnBrk="1" hangingPunct="1">
              <a:buFontTx/>
              <a:buNone/>
              <a:defRPr/>
            </a:pPr>
            <a:r>
              <a:rPr lang="en-GB" b="1" dirty="0">
                <a:latin typeface="Arial" charset="0"/>
                <a:cs typeface="Arial" charset="0"/>
              </a:rPr>
              <a:t>Stakeholder Management</a:t>
            </a:r>
            <a:r>
              <a:rPr lang="en-GB" dirty="0">
                <a:latin typeface="Arial" charset="0"/>
                <a:cs typeface="Arial" charset="0"/>
              </a:rPr>
              <a:t> is an important discipline which can be used to win support from others. It can make the difference between project success and failure.</a:t>
            </a:r>
          </a:p>
          <a:p>
            <a:pPr marL="0" indent="0" eaLnBrk="1" hangingPunct="1">
              <a:buFontTx/>
              <a:buNone/>
              <a:defRPr/>
            </a:pPr>
            <a:endParaRPr lang="en-GB" dirty="0">
              <a:latin typeface="Arial" charset="0"/>
              <a:cs typeface="Arial" charset="0"/>
            </a:endParaRPr>
          </a:p>
          <a:p>
            <a:pPr marL="0" indent="0" eaLnBrk="1" hangingPunct="1">
              <a:buFontTx/>
              <a:buNone/>
              <a:defRPr/>
            </a:pPr>
            <a:r>
              <a:rPr lang="en-GB" b="1" dirty="0">
                <a:latin typeface="Arial" charset="0"/>
                <a:cs typeface="Arial" charset="0"/>
              </a:rPr>
              <a:t>Stakeholder Analysis</a:t>
            </a:r>
            <a:r>
              <a:rPr lang="en-GB" dirty="0">
                <a:latin typeface="Arial" charset="0"/>
                <a:cs typeface="Arial" charset="0"/>
              </a:rPr>
              <a:t> is the technique used to identify key people who have to be won over.</a:t>
            </a:r>
          </a:p>
          <a:p>
            <a:endParaRPr lang="en-US" dirty="0"/>
          </a:p>
          <a:p>
            <a:pPr marL="0" indent="0" eaLnBrk="1" hangingPunct="1">
              <a:lnSpc>
                <a:spcPct val="80000"/>
              </a:lnSpc>
              <a:buFontTx/>
              <a:buNone/>
              <a:defRPr/>
            </a:pPr>
            <a:r>
              <a:rPr lang="en-US" sz="1200" dirty="0">
                <a:latin typeface="Arial" charset="0"/>
                <a:cs typeface="Arial" charset="0"/>
              </a:rPr>
              <a:t>You can use the opinions of the most powerful stakeholders to shape your projects at an early stage. Not only does this make it more likely that they will support you, their input can also improve the quality of your project. </a:t>
            </a:r>
          </a:p>
          <a:p>
            <a:pPr eaLnBrk="1" hangingPunct="1">
              <a:lnSpc>
                <a:spcPct val="80000"/>
              </a:lnSpc>
              <a:defRPr/>
            </a:pPr>
            <a:endParaRPr lang="en-GB" sz="1200" dirty="0">
              <a:latin typeface="Arial" charset="0"/>
              <a:cs typeface="Arial" charset="0"/>
            </a:endParaRPr>
          </a:p>
          <a:p>
            <a:pPr marL="0" indent="0" eaLnBrk="1" hangingPunct="1">
              <a:lnSpc>
                <a:spcPct val="80000"/>
              </a:lnSpc>
              <a:buFontTx/>
              <a:buNone/>
              <a:defRPr/>
            </a:pPr>
            <a:r>
              <a:rPr lang="en-US" sz="1200" dirty="0">
                <a:latin typeface="Arial" charset="0"/>
                <a:cs typeface="Arial" charset="0"/>
              </a:rPr>
              <a:t>Gaining support from powerful stakeholders can help you to win more resources - this makes it more likely that your projects will be successful. </a:t>
            </a:r>
          </a:p>
          <a:p>
            <a:pPr eaLnBrk="1" hangingPunct="1">
              <a:lnSpc>
                <a:spcPct val="80000"/>
              </a:lnSpc>
              <a:defRPr/>
            </a:pPr>
            <a:endParaRPr lang="en-GB" sz="1200" dirty="0">
              <a:latin typeface="Arial" charset="0"/>
              <a:cs typeface="Arial" charset="0"/>
            </a:endParaRPr>
          </a:p>
          <a:p>
            <a:pPr marL="0" indent="0" eaLnBrk="1" hangingPunct="1">
              <a:lnSpc>
                <a:spcPct val="80000"/>
              </a:lnSpc>
              <a:buFontTx/>
              <a:buNone/>
              <a:defRPr/>
            </a:pPr>
            <a:r>
              <a:rPr lang="en-US" sz="1200" dirty="0">
                <a:latin typeface="Arial" charset="0"/>
                <a:cs typeface="Arial"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80000"/>
              </a:lnSpc>
              <a:defRPr/>
            </a:pPr>
            <a:endParaRPr lang="en-GB" sz="1200" dirty="0">
              <a:latin typeface="Arial" charset="0"/>
              <a:cs typeface="Arial" charset="0"/>
            </a:endParaRPr>
          </a:p>
          <a:p>
            <a:pPr marL="0" indent="0" eaLnBrk="1" hangingPunct="1">
              <a:lnSpc>
                <a:spcPct val="80000"/>
              </a:lnSpc>
              <a:buFontTx/>
              <a:buNone/>
              <a:defRPr/>
            </a:pPr>
            <a:r>
              <a:rPr lang="en-US" sz="1200" dirty="0">
                <a:latin typeface="Arial" charset="0"/>
                <a:cs typeface="Arial" charset="0"/>
              </a:rPr>
              <a:t>You can anticipate what people's reaction to your project may be, and build into your plan the actions that will win people's support.</a:t>
            </a:r>
            <a:endParaRPr lang="en-GB" sz="1200" dirty="0">
              <a:latin typeface="Arial" charset="0"/>
              <a:cs typeface="Arial" charset="0"/>
            </a:endParaRPr>
          </a:p>
          <a:p>
            <a:pPr eaLnBrk="1" hangingPunct="1">
              <a:lnSpc>
                <a:spcPct val="80000"/>
              </a:lnSpc>
              <a:defRPr/>
            </a:pPr>
            <a:endParaRPr lang="en-GB" sz="1200" dirty="0">
              <a:latin typeface="Arial" charset="0"/>
              <a:cs typeface="Arial"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52</a:t>
            </a:fld>
            <a:endParaRPr lang="en-US"/>
          </a:p>
        </p:txBody>
      </p:sp>
    </p:spTree>
    <p:extLst>
      <p:ext uri="{BB962C8B-B14F-4D97-AF65-F5344CB8AC3E}">
        <p14:creationId xmlns:p14="http://schemas.microsoft.com/office/powerpoint/2010/main" val="23597155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Variously known as ‘Power and Interest’, ‘Power and Influence’</a:t>
            </a:r>
          </a:p>
          <a:p>
            <a:pPr eaLnBrk="1" hangingPunct="1">
              <a:spcBef>
                <a:spcPct val="0"/>
              </a:spcBef>
            </a:pPr>
            <a:r>
              <a:rPr lang="en-GB" altLang="en-US" dirty="0"/>
              <a:t>Sometimes a ‘3</a:t>
            </a:r>
            <a:r>
              <a:rPr lang="en-GB" altLang="en-US" baseline="30000" dirty="0"/>
              <a:t>rd</a:t>
            </a:r>
            <a:r>
              <a:rPr lang="en-GB" altLang="en-US" dirty="0"/>
              <a:t>’ dimension is shown by colour coding the entries</a:t>
            </a:r>
          </a:p>
          <a:p>
            <a:pPr eaLnBrk="1" hangingPunct="1">
              <a:spcBef>
                <a:spcPct val="0"/>
              </a:spcBef>
            </a:pPr>
            <a:r>
              <a:rPr lang="en-GB" altLang="en-US" dirty="0"/>
              <a:t>All of these entries can raise discussion/controversy and are, to an extent, subjective, remember to focus on the tool and how it assists discussion by structuring thought about stakeholders.  Ask what the ‘optimum’ scale for the Power and Interest would be (3 or 4 points) .. Do the scales have to be the same (theoretically I suppose not, but I have never seen them different)</a:t>
            </a:r>
          </a:p>
          <a:p>
            <a:pPr eaLnBrk="1" hangingPunct="1">
              <a:spcBef>
                <a:spcPct val="0"/>
              </a:spcBef>
            </a:pPr>
            <a:r>
              <a:rPr lang="en-GB" altLang="en-US" dirty="0"/>
              <a:t>That said:</a:t>
            </a:r>
          </a:p>
          <a:p>
            <a:pPr eaLnBrk="1" hangingPunct="1">
              <a:spcBef>
                <a:spcPct val="0"/>
              </a:spcBef>
            </a:pPr>
            <a:r>
              <a:rPr lang="en-GB" altLang="en-US" dirty="0"/>
              <a:t>The IT department may well be involved in several projects, some considered more strategic/important than this so interest may not be high.  Same argument for 6. and 7.  This is just one customer.</a:t>
            </a:r>
          </a:p>
          <a:p>
            <a:pPr eaLnBrk="1" hangingPunct="1">
              <a:spcBef>
                <a:spcPct val="0"/>
              </a:spcBef>
            </a:pPr>
            <a:r>
              <a:rPr lang="en-GB" altLang="en-US" dirty="0"/>
              <a:t>The suppliers have high impact because they are supplying goods/services direct to the project, their interest is high because they are gaining money directly from the project (but the same argument as used above may apply to them too).</a:t>
            </a:r>
          </a:p>
          <a:p>
            <a:pPr eaLnBrk="1" hangingPunct="1">
              <a:spcBef>
                <a:spcPct val="0"/>
              </a:spcBef>
            </a:pPr>
            <a:r>
              <a:rPr lang="en-GB" altLang="en-US" dirty="0"/>
              <a:t>Industry regulators can certainly be ‘high/high’ on some projects but they tend to be reactive (to complaints) rather than pro-active (on a project-by-project basis) so if the project does not work, and enough customers complain they may choose to get involved.</a:t>
            </a:r>
          </a:p>
          <a:p>
            <a:pPr eaLnBrk="1" hangingPunct="1">
              <a:spcBef>
                <a:spcPct val="0"/>
              </a:spcBef>
            </a:pPr>
            <a:r>
              <a:rPr lang="en-GB" altLang="en-US" dirty="0"/>
              <a:t>The general public are stakeholders because they may own shares in the company or they may become customers, but their interest in specific projects (unless here are ‘green’ or other issues) is usually apathetic (however remember ‘Swampy’)</a:t>
            </a:r>
            <a:br>
              <a:rPr lang="en-GB" altLang="en-US" dirty="0"/>
            </a:br>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53</a:t>
            </a:fld>
            <a:endParaRPr lang="en-US"/>
          </a:p>
        </p:txBody>
      </p:sp>
    </p:spTree>
    <p:extLst>
      <p:ext uri="{BB962C8B-B14F-4D97-AF65-F5344CB8AC3E}">
        <p14:creationId xmlns:p14="http://schemas.microsoft.com/office/powerpoint/2010/main" val="20693534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Description of each Stakeholder type or class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Dormant Stakeholders - Possess power to impose their will through coercive, utilitarian or symbolic means, but have little or no interaction /involvement as they lack legitimacy or urgency.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Discretionary Stakeholders - Likely to be recipients of corporate philanthropy. No pressure on managers to engage with this group, but they may choose to do so. Examples are beneficiaries of charity.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Demanding Stakeholders - Those with urgent claims, but no legitimacy or power. Irritants for management, but not worth considering. Examples are people with unjustified grudges, serial complainers or low return customers.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Dominant Stakeholders - The group that many theories position as the only stakeholders of an organisation or project. Likely to have a formal mechanism in place acknowledging the relationship with the organisation or project e.g. Boards of directors, HR department, public relations.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Dangerous Stakeholders – Those with powerful and urgent claims will be coercive and possibly violent. For example employee sabotage or coercive/unlawful tactics used by activists. Note that Mitchell et al. identify these stakeholders, but don't require them to be acknowledged &amp; thus awarded legitimacy (ibid, p.878).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Dependent Stakeholders – Stakeholders who are dependent on others to carry out their will, because they lack the power to enforce their stake. For example local residents &amp; animals impacted by the BP oil spill. Advocacy of their interests by dominant stakeholders can make them definitive stakeholders.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Definitive Stakeholders - An expectant stakeholder who gains the relevant missing attribute. Often dominant stakeholders with an urgent issue, or dependent groups with powerful legal support. Finally those classed as dangerous could gain legitimacy e.g. democratic legitimacy achieved by a nationalist party.</a:t>
            </a:r>
            <a:br>
              <a:rPr lang="en-GB" dirty="0"/>
            </a:br>
            <a:br>
              <a:rPr lang="en-GB" dirty="0"/>
            </a:br>
            <a:r>
              <a:rPr lang="en-GB" sz="1200" b="0" i="0" kern="1200" dirty="0">
                <a:solidFill>
                  <a:schemeClr val="tx1"/>
                </a:solidFill>
                <a:effectLst/>
                <a:latin typeface="+mn-lt"/>
                <a:ea typeface="+mn-ea"/>
                <a:cs typeface="+mn-cs"/>
              </a:rPr>
              <a:t>Source: Stakeholder Salience https://</a:t>
            </a:r>
            <a:r>
              <a:rPr lang="en-GB" sz="1200" b="0" i="0" kern="1200" dirty="0" err="1">
                <a:solidFill>
                  <a:schemeClr val="tx1"/>
                </a:solidFill>
                <a:effectLst/>
                <a:latin typeface="+mn-lt"/>
                <a:ea typeface="+mn-ea"/>
                <a:cs typeface="+mn-cs"/>
              </a:rPr>
              <a:t>www.stakeholdermap.com</a:t>
            </a:r>
            <a:r>
              <a:rPr lang="en-GB" sz="1200" b="0" i="0" kern="1200" dirty="0">
                <a:solidFill>
                  <a:schemeClr val="tx1"/>
                </a:solidFill>
                <a:effectLst/>
                <a:latin typeface="+mn-lt"/>
                <a:ea typeface="+mn-ea"/>
                <a:cs typeface="+mn-cs"/>
              </a:rPr>
              <a:t>/stakeholder-analysis/stakeholder-</a:t>
            </a:r>
            <a:r>
              <a:rPr lang="en-GB" sz="1200" b="0" i="0" kern="1200" dirty="0" err="1">
                <a:solidFill>
                  <a:schemeClr val="tx1"/>
                </a:solidFill>
                <a:effectLst/>
                <a:latin typeface="+mn-lt"/>
                <a:ea typeface="+mn-ea"/>
                <a:cs typeface="+mn-cs"/>
              </a:rPr>
              <a:t>salience.html</a:t>
            </a:r>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54</a:t>
            </a:fld>
            <a:endParaRPr lang="en-US"/>
          </a:p>
        </p:txBody>
      </p:sp>
    </p:spTree>
    <p:extLst>
      <p:ext uri="{BB962C8B-B14F-4D97-AF65-F5344CB8AC3E}">
        <p14:creationId xmlns:p14="http://schemas.microsoft.com/office/powerpoint/2010/main" val="20998038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Latent stakeholders: one attribute, low salience. Managers may do nothing about these stakeholders and may not even recognise them as stakeholders </a:t>
            </a:r>
            <a:endParaRPr lang="en-GB" sz="1050" dirty="0">
              <a:ea typeface="Calibri"/>
              <a:cs typeface="Times New Roman"/>
            </a:endParaRPr>
          </a:p>
          <a:p>
            <a:endParaRPr lang="en-US" dirty="0"/>
          </a:p>
          <a:p>
            <a:pPr marL="0" indent="0" eaLnBrk="1" hangingPunct="1">
              <a:lnSpc>
                <a:spcPct val="150000"/>
              </a:lnSpc>
              <a:buNone/>
            </a:pPr>
            <a:r>
              <a:rPr lang="en-US" b="1" dirty="0"/>
              <a:t>Other Project Tools – some will be covered in more depth at later deliveries</a:t>
            </a:r>
            <a:br>
              <a:rPr lang="en-US" b="1" dirty="0"/>
            </a:br>
            <a:r>
              <a:rPr lang="en-US" altLang="en-US" sz="1200" dirty="0">
                <a:latin typeface="Arial" panose="020B0604020202020204" pitchFamily="34" charset="0"/>
                <a:cs typeface="Arial" panose="020B0604020202020204" pitchFamily="34" charset="0"/>
              </a:rPr>
              <a:t>Brainstorming</a:t>
            </a:r>
          </a:p>
          <a:p>
            <a:pPr marL="0" indent="0">
              <a:lnSpc>
                <a:spcPct val="150000"/>
              </a:lnSpc>
              <a:buNone/>
            </a:pPr>
            <a:r>
              <a:rPr lang="en-GB" sz="1200" dirty="0">
                <a:latin typeface="Arial" panose="020B0604020202020204" pitchFamily="34" charset="0"/>
                <a:cs typeface="Arial" panose="020B0604020202020204" pitchFamily="34" charset="0"/>
              </a:rPr>
              <a:t>Ishikawa Diagram</a:t>
            </a:r>
          </a:p>
          <a:p>
            <a:pPr marL="0" indent="0">
              <a:lnSpc>
                <a:spcPct val="150000"/>
              </a:lnSpc>
              <a:buNone/>
            </a:pPr>
            <a:r>
              <a:rPr lang="en-GB" altLang="en-US" sz="1200" dirty="0">
                <a:latin typeface="Arial" panose="020B0604020202020204" pitchFamily="34" charset="0"/>
                <a:cs typeface="Arial" panose="020B0604020202020204" pitchFamily="34" charset="0"/>
              </a:rPr>
              <a:t>PESTLE</a:t>
            </a:r>
          </a:p>
          <a:p>
            <a:pPr marL="0" indent="0">
              <a:lnSpc>
                <a:spcPct val="150000"/>
              </a:lnSpc>
              <a:buNone/>
            </a:pPr>
            <a:r>
              <a:rPr lang="en-GB" altLang="en-US" sz="1200" dirty="0">
                <a:latin typeface="Arial" panose="020B0604020202020204" pitchFamily="34" charset="0"/>
                <a:cs typeface="Arial" panose="020B0604020202020204" pitchFamily="34" charset="0"/>
              </a:rPr>
              <a:t>Forcefield Analysis</a:t>
            </a:r>
          </a:p>
          <a:p>
            <a:pPr marL="0" indent="0">
              <a:lnSpc>
                <a:spcPct val="150000"/>
              </a:lnSpc>
              <a:buNone/>
            </a:pPr>
            <a:r>
              <a:rPr lang="en-GB" altLang="en-US" sz="1200" dirty="0">
                <a:latin typeface="Arial" panose="020B0604020202020204" pitchFamily="34" charset="0"/>
                <a:cs typeface="Arial" panose="020B0604020202020204" pitchFamily="34" charset="0"/>
              </a:rPr>
              <a:t>Cost Benefit Analysis</a:t>
            </a:r>
          </a:p>
          <a:p>
            <a:pPr marL="0" indent="0">
              <a:lnSpc>
                <a:spcPct val="150000"/>
              </a:lnSpc>
              <a:buNone/>
            </a:pPr>
            <a:r>
              <a:rPr lang="en-GB" altLang="en-US" sz="1200" dirty="0">
                <a:latin typeface="Arial" panose="020B0604020202020204" pitchFamily="34" charset="0"/>
                <a:cs typeface="Arial" panose="020B0604020202020204" pitchFamily="34" charset="0"/>
              </a:rPr>
              <a:t>Critical Path Analysis</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Risk Management </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ROI</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WBS</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Gantt</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Financial Modelling</a:t>
            </a:r>
          </a:p>
          <a:p>
            <a:pPr marL="0" indent="0">
              <a:lnSpc>
                <a:spcPct val="150000"/>
              </a:lnSpc>
              <a:buFont typeface="Arial" panose="020B0604020202020204" pitchFamily="34" charset="0"/>
              <a:buNone/>
            </a:pPr>
            <a:endParaRPr lang="en-GB" altLang="en-US" sz="1200" dirty="0">
              <a:solidFill>
                <a:prstClr val="black"/>
              </a:solidFill>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Remember – the assignment is asking;</a:t>
            </a:r>
            <a:br>
              <a:rPr lang="en-GB" altLang="en-US" sz="1200" dirty="0">
                <a:solidFill>
                  <a:prstClr val="black"/>
                </a:solidFill>
                <a:latin typeface="Arial" panose="020B0604020202020204" pitchFamily="34" charset="0"/>
                <a:cs typeface="Arial" panose="020B0604020202020204" pitchFamily="34" charset="0"/>
              </a:rPr>
            </a:br>
            <a:r>
              <a:rPr lang="en-GB"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Provide a critical assessment of the usefulness of project management tools and techniques</a:t>
            </a:r>
            <a:endParaRPr lang="en-GB" altLang="en-US" sz="1200" dirty="0">
              <a:solidFill>
                <a:prstClr val="black"/>
              </a:solidFill>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endParaRPr lang="en-US" altLang="en-US" sz="1200" dirty="0">
              <a:solidFill>
                <a:prstClr val="black"/>
              </a:solidFill>
              <a:latin typeface="Arial" panose="020B0604020202020204" pitchFamily="34" charset="0"/>
              <a:cs typeface="Arial" panose="020B0604020202020204" pitchFamily="34" charset="0"/>
            </a:endParaRPr>
          </a:p>
          <a:p>
            <a:pPr marL="0" indent="0">
              <a:lnSpc>
                <a:spcPct val="150000"/>
              </a:lnSpc>
              <a:buNone/>
            </a:pPr>
            <a:endParaRPr lang="en-GB" altLang="en-US" sz="1200" dirty="0">
              <a:latin typeface="Arial" panose="020B0604020202020204" pitchFamily="34" charset="0"/>
              <a:cs typeface="Arial" panose="020B0604020202020204" pitchFamily="34" charset="0"/>
            </a:endParaRP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55</a:t>
            </a:fld>
            <a:endParaRPr lang="en-US"/>
          </a:p>
        </p:txBody>
      </p:sp>
    </p:spTree>
    <p:extLst>
      <p:ext uri="{BB962C8B-B14F-4D97-AF65-F5344CB8AC3E}">
        <p14:creationId xmlns:p14="http://schemas.microsoft.com/office/powerpoint/2010/main" val="17548722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9062" indent="0" eaLnBrk="1" hangingPunct="1">
              <a:spcBef>
                <a:spcPct val="0"/>
              </a:spcBef>
              <a:buNone/>
            </a:pPr>
            <a:r>
              <a:rPr lang="en-GB" altLang="en-US" b="1" dirty="0">
                <a:latin typeface="Arial" panose="020B0604020202020204" pitchFamily="34" charset="0"/>
                <a:cs typeface="Arial" panose="020B0604020202020204" pitchFamily="34" charset="0"/>
              </a:rPr>
              <a:t>Media and Technology</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Written</a:t>
            </a:r>
            <a:r>
              <a:rPr lang="en-GB" altLang="en-US" dirty="0">
                <a:latin typeface="Arial" panose="020B0604020202020204" pitchFamily="34" charset="0"/>
                <a:cs typeface="Arial" panose="020B0604020202020204" pitchFamily="34" charset="0"/>
              </a:rPr>
              <a: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Report, e-mail, web site, memo, press-release</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Oral</a:t>
            </a:r>
            <a:r>
              <a:rPr lang="en-GB" altLang="en-US" dirty="0">
                <a:latin typeface="Arial" panose="020B0604020202020204" pitchFamily="34" charset="0"/>
                <a:cs typeface="Arial" panose="020B0604020202020204" pitchFamily="34" charset="0"/>
              </a:rPr>
              <a:t>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Face-to-face, presentation, meeting</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Technology</a:t>
            </a:r>
            <a:r>
              <a:rPr lang="en-GB" altLang="en-US" dirty="0">
                <a:latin typeface="Arial" panose="020B0604020202020204" pitchFamily="34" charset="0"/>
                <a:cs typeface="Arial" panose="020B0604020202020204" pitchFamily="34" charset="0"/>
              </a:rPr>
              <a:t> ?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Electronic document, video, telecommunications, ‘in-person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Distribution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Public (broadcast)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For all interested parties</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Private</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One-to-one, select group</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Frequency/Urgency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Periodic; weekly, monthly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Ad-hoc; only when needed</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ASAP; As Soon As Possible!</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56</a:t>
            </a:fld>
            <a:endParaRPr lang="en-US"/>
          </a:p>
        </p:txBody>
      </p:sp>
    </p:spTree>
    <p:extLst>
      <p:ext uri="{BB962C8B-B14F-4D97-AF65-F5344CB8AC3E}">
        <p14:creationId xmlns:p14="http://schemas.microsoft.com/office/powerpoint/2010/main" val="13848081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communications management strategy is a description of the means and frequency of communication between the project and project’s stakeholders.  The plan describes how the projects stakeholders and interested parties will be kept informed during the project.  It provides for how the project should cover how and when the business case information is communicated to stakeholders and how they can provide positive feedback and raise issues concerning the business case.</a:t>
            </a:r>
          </a:p>
          <a:p>
            <a:endParaRPr lang="en-US" dirty="0"/>
          </a:p>
          <a:p>
            <a:pPr marL="0" indent="0" eaLnBrk="1" hangingPunct="1">
              <a:buNone/>
            </a:pPr>
            <a:r>
              <a:rPr lang="en-US" altLang="en-US" sz="2800" dirty="0">
                <a:latin typeface="Arial" panose="020B0604020202020204" pitchFamily="34" charset="0"/>
                <a:cs typeface="Arial" panose="020B0604020202020204" pitchFamily="34" charset="0"/>
              </a:rPr>
              <a:t>All projects have information to communicate</a:t>
            </a:r>
            <a:endParaRPr lang="en-US" altLang="en-US" sz="800" dirty="0">
              <a:latin typeface="Arial" panose="020B0604020202020204" pitchFamily="34" charset="0"/>
              <a:cs typeface="Arial" panose="020B0604020202020204" pitchFamily="34" charset="0"/>
            </a:endParaRPr>
          </a:p>
          <a:p>
            <a:pPr marL="0" indent="0" eaLnBrk="1" hangingPunct="1">
              <a:buNone/>
            </a:pPr>
            <a:r>
              <a:rPr lang="en-US" altLang="en-US" sz="2800" dirty="0">
                <a:latin typeface="Arial" panose="020B0604020202020204" pitchFamily="34" charset="0"/>
                <a:cs typeface="Arial" panose="020B0604020202020204" pitchFamily="34" charset="0"/>
              </a:rPr>
              <a:t>‘What’ information and ‘How’ to communicate that information varies from project to project</a:t>
            </a:r>
          </a:p>
          <a:p>
            <a:pPr marL="0" indent="0" eaLnBrk="1" hangingPunct="1">
              <a:buNone/>
            </a:pPr>
            <a:endParaRPr lang="en-US" altLang="en-US" sz="800" dirty="0">
              <a:latin typeface="Arial" panose="020B0604020202020204" pitchFamily="34" charset="0"/>
              <a:cs typeface="Arial" panose="020B0604020202020204" pitchFamily="34" charset="0"/>
            </a:endParaRPr>
          </a:p>
          <a:p>
            <a:pPr marL="0" indent="0" eaLnBrk="1" hangingPunct="1">
              <a:buNone/>
            </a:pPr>
            <a:r>
              <a:rPr lang="en-US" altLang="en-US" sz="800" dirty="0">
                <a:latin typeface="Arial" panose="020B0604020202020204" pitchFamily="34" charset="0"/>
                <a:cs typeface="Arial" panose="020B0604020202020204" pitchFamily="34" charset="0"/>
              </a:rPr>
              <a:t>The communication plan is generally identified in </a:t>
            </a:r>
            <a:r>
              <a:rPr lang="en-US" altLang="en-US" sz="800" b="1" dirty="0">
                <a:latin typeface="Arial" panose="020B0604020202020204" pitchFamily="34" charset="0"/>
                <a:cs typeface="Arial" panose="020B0604020202020204" pitchFamily="34" charset="0"/>
              </a:rPr>
              <a:t>Product Description Outlines</a:t>
            </a:r>
            <a:r>
              <a:rPr lang="en-US" altLang="en-US" sz="800" b="0" dirty="0">
                <a:latin typeface="Arial" panose="020B0604020202020204" pitchFamily="34" charset="0"/>
                <a:cs typeface="Arial" panose="020B0604020202020204" pitchFamily="34" charset="0"/>
              </a:rPr>
              <a:t> and shows:</a:t>
            </a:r>
            <a:br>
              <a:rPr lang="en-US" altLang="en-US" sz="800" b="0" dirty="0">
                <a:latin typeface="Arial" panose="020B0604020202020204" pitchFamily="34" charset="0"/>
                <a:cs typeface="Arial" panose="020B0604020202020204" pitchFamily="34" charset="0"/>
              </a:rPr>
            </a:br>
            <a:r>
              <a:rPr lang="en-US" altLang="en-US" sz="800" b="0" dirty="0">
                <a:latin typeface="Arial" panose="020B0604020202020204" pitchFamily="34" charset="0"/>
                <a:cs typeface="Arial" panose="020B0604020202020204" pitchFamily="34" charset="0"/>
              </a:rPr>
              <a:t>Who is involved with the project</a:t>
            </a:r>
          </a:p>
          <a:p>
            <a:pPr marL="0" indent="0" eaLnBrk="1" hangingPunct="1">
              <a:buNone/>
            </a:pPr>
            <a:r>
              <a:rPr lang="en-US" altLang="en-US" sz="800" b="0" dirty="0">
                <a:latin typeface="Arial" panose="020B0604020202020204" pitchFamily="34" charset="0"/>
                <a:cs typeface="Arial" panose="020B0604020202020204" pitchFamily="34" charset="0"/>
              </a:rPr>
              <a:t>Who needs information</a:t>
            </a:r>
          </a:p>
          <a:p>
            <a:pPr marL="0" indent="0" eaLnBrk="1" hangingPunct="1">
              <a:buNone/>
            </a:pPr>
            <a:r>
              <a:rPr lang="en-US" altLang="en-US" sz="800" b="0" dirty="0">
                <a:latin typeface="Arial" panose="020B0604020202020204" pitchFamily="34" charset="0"/>
                <a:cs typeface="Arial" panose="020B0604020202020204" pitchFamily="34" charset="0"/>
              </a:rPr>
              <a:t>What information is required</a:t>
            </a:r>
          </a:p>
          <a:p>
            <a:pPr marL="0" indent="0" eaLnBrk="1" hangingPunct="1">
              <a:buNone/>
            </a:pPr>
            <a:r>
              <a:rPr lang="en-US" altLang="en-US" sz="800" b="0" dirty="0">
                <a:latin typeface="Arial" panose="020B0604020202020204" pitchFamily="34" charset="0"/>
                <a:cs typeface="Arial" panose="020B0604020202020204" pitchFamily="34" charset="0"/>
              </a:rPr>
              <a:t>When the information is needed</a:t>
            </a:r>
          </a:p>
          <a:p>
            <a:pPr marL="0" indent="0" eaLnBrk="1" hangingPunct="1">
              <a:buNone/>
            </a:pPr>
            <a:r>
              <a:rPr lang="en-US" altLang="en-US" sz="800" b="0" dirty="0">
                <a:latin typeface="Arial" panose="020B0604020202020204" pitchFamily="34" charset="0"/>
                <a:cs typeface="Arial" panose="020B0604020202020204" pitchFamily="34" charset="0"/>
              </a:rPr>
              <a:t>The format in which the information should be presented</a:t>
            </a:r>
          </a:p>
          <a:p>
            <a:pPr marL="0" indent="0" eaLnBrk="1" hangingPunct="1">
              <a:buNone/>
            </a:pPr>
            <a:endParaRPr lang="en-US" altLang="en-US" sz="800" b="0" dirty="0">
              <a:latin typeface="Arial" panose="020B0604020202020204" pitchFamily="34" charset="0"/>
              <a:cs typeface="Arial" panose="020B0604020202020204" pitchFamily="34" charset="0"/>
            </a:endParaRPr>
          </a:p>
          <a:p>
            <a:pPr marL="0" indent="0" eaLnBrk="1" hangingPunct="1">
              <a:buNone/>
            </a:pPr>
            <a:r>
              <a:rPr lang="en-US" altLang="en-US" sz="800" b="0" dirty="0">
                <a:latin typeface="Arial" panose="020B0604020202020204" pitchFamily="34" charset="0"/>
                <a:cs typeface="Arial" panose="020B0604020202020204" pitchFamily="34" charset="0"/>
              </a:rPr>
              <a:t>In large projects it will identify and include senior/program managers, stakeholders, other interested parties such as those that will have to support the product in its operational life.</a:t>
            </a:r>
            <a:endParaRPr lang="en-US" altLang="en-US" sz="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57</a:t>
            </a:fld>
            <a:endParaRPr lang="en-US"/>
          </a:p>
        </p:txBody>
      </p:sp>
    </p:spTree>
    <p:extLst>
      <p:ext uri="{BB962C8B-B14F-4D97-AF65-F5344CB8AC3E}">
        <p14:creationId xmlns:p14="http://schemas.microsoft.com/office/powerpoint/2010/main" val="42150300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9062" indent="0" eaLnBrk="1" hangingPunct="1">
              <a:spcBef>
                <a:spcPct val="0"/>
              </a:spcBef>
              <a:buNone/>
            </a:pPr>
            <a:r>
              <a:rPr lang="en-GB" altLang="en-US" b="1" dirty="0">
                <a:latin typeface="Arial" panose="020B0604020202020204" pitchFamily="34" charset="0"/>
                <a:cs typeface="Arial" panose="020B0604020202020204" pitchFamily="34" charset="0"/>
              </a:rPr>
              <a:t>Media and Technology</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Written</a:t>
            </a:r>
            <a:r>
              <a:rPr lang="en-GB" altLang="en-US" dirty="0">
                <a:latin typeface="Arial" panose="020B0604020202020204" pitchFamily="34" charset="0"/>
                <a:cs typeface="Arial" panose="020B0604020202020204" pitchFamily="34" charset="0"/>
              </a:rPr>
              <a: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Report, e-mail, web site, memo, press-release</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Oral</a:t>
            </a:r>
            <a:r>
              <a:rPr lang="en-GB" altLang="en-US" dirty="0">
                <a:latin typeface="Arial" panose="020B0604020202020204" pitchFamily="34" charset="0"/>
                <a:cs typeface="Arial" panose="020B0604020202020204" pitchFamily="34" charset="0"/>
              </a:rPr>
              <a:t>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Face-to-face, presentation, meeting</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Technology</a:t>
            </a:r>
            <a:r>
              <a:rPr lang="en-GB" altLang="en-US" dirty="0">
                <a:latin typeface="Arial" panose="020B0604020202020204" pitchFamily="34" charset="0"/>
                <a:cs typeface="Arial" panose="020B0604020202020204" pitchFamily="34" charset="0"/>
              </a:rPr>
              <a:t> ?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Electronic document, video, telecommunications, ‘in-person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Distribution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Public (broadcast)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For all interested parties</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Private</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One-to-one, select group</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Frequency/Urgency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Periodic; weekly, monthly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Ad-hoc; only when needed</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ASAP; As Soon As Possible!</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58</a:t>
            </a:fld>
            <a:endParaRPr lang="en-US"/>
          </a:p>
        </p:txBody>
      </p:sp>
    </p:spTree>
    <p:extLst>
      <p:ext uri="{BB962C8B-B14F-4D97-AF65-F5344CB8AC3E}">
        <p14:creationId xmlns:p14="http://schemas.microsoft.com/office/powerpoint/2010/main" val="421690897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59</a:t>
            </a:fld>
            <a:endParaRPr lang="en-US"/>
          </a:p>
        </p:txBody>
      </p:sp>
    </p:spTree>
    <p:extLst>
      <p:ext uri="{BB962C8B-B14F-4D97-AF65-F5344CB8AC3E}">
        <p14:creationId xmlns:p14="http://schemas.microsoft.com/office/powerpoint/2010/main" val="391308010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Note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all tasks are best delivered as a project.  There are no absolute rules whether something is a project or not, but there are some criteria which indicate if a project is the best way to complete a task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it is a project because the task:</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Is of sufficient complexity that the overhead of a project is justified</a:t>
            </a:r>
          </a:p>
          <a:p>
            <a:r>
              <a:rPr lang="en-GB" sz="1200" kern="1200" dirty="0">
                <a:solidFill>
                  <a:schemeClr val="tx1"/>
                </a:solidFill>
                <a:effectLst/>
                <a:latin typeface="+mn-lt"/>
                <a:ea typeface="+mn-ea"/>
                <a:cs typeface="+mn-cs"/>
              </a:rPr>
              <a:t>Can be defines in terms of an objective or outcome required</a:t>
            </a:r>
          </a:p>
          <a:p>
            <a:r>
              <a:rPr lang="en-GB" sz="1200" kern="1200" dirty="0">
                <a:solidFill>
                  <a:schemeClr val="tx1"/>
                </a:solidFill>
                <a:effectLst/>
                <a:latin typeface="+mn-lt"/>
                <a:ea typeface="+mn-ea"/>
                <a:cs typeface="+mn-cs"/>
              </a:rPr>
              <a:t>Has a clear beginning and end</a:t>
            </a:r>
          </a:p>
          <a:p>
            <a:r>
              <a:rPr lang="en-GB" sz="1200" kern="1200" dirty="0">
                <a:solidFill>
                  <a:schemeClr val="tx1"/>
                </a:solidFill>
                <a:effectLst/>
                <a:latin typeface="+mn-lt"/>
                <a:ea typeface="+mn-ea"/>
                <a:cs typeface="+mn-cs"/>
              </a:rPr>
              <a:t>Will take a finite amount of time</a:t>
            </a:r>
          </a:p>
          <a:p>
            <a:r>
              <a:rPr lang="en-GB" sz="1200" kern="1200" dirty="0">
                <a:solidFill>
                  <a:schemeClr val="tx1"/>
                </a:solidFill>
                <a:effectLst/>
                <a:latin typeface="+mn-lt"/>
                <a:ea typeface="+mn-ea"/>
                <a:cs typeface="+mn-cs"/>
              </a:rPr>
              <a:t>Has a degree of uniqueness and there is no existing process which will adequately deliver the required result.</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It is not a project because the task:</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Is too small to justify the overhead of project management</a:t>
            </a:r>
          </a:p>
          <a:p>
            <a:r>
              <a:rPr lang="en-GB" sz="1200" b="0" kern="1200" dirty="0">
                <a:solidFill>
                  <a:schemeClr val="tx1"/>
                </a:solidFill>
                <a:effectLst/>
                <a:latin typeface="+mn-lt"/>
                <a:ea typeface="+mn-ea"/>
                <a:cs typeface="+mn-cs"/>
              </a:rPr>
              <a:t>Is continuous and does not have an end goal or objective, </a:t>
            </a:r>
            <a:r>
              <a:rPr lang="en-GB" sz="1200" b="0" kern="1200" dirty="0" err="1">
                <a:solidFill>
                  <a:schemeClr val="tx1"/>
                </a:solidFill>
                <a:effectLst/>
                <a:latin typeface="+mn-lt"/>
                <a:ea typeface="+mn-ea"/>
                <a:cs typeface="+mn-cs"/>
              </a:rPr>
              <a:t>ie</a:t>
            </a:r>
            <a:r>
              <a:rPr lang="en-GB" sz="1200" b="0" kern="1200" dirty="0">
                <a:solidFill>
                  <a:schemeClr val="tx1"/>
                </a:solidFill>
                <a:effectLst/>
                <a:latin typeface="+mn-lt"/>
                <a:ea typeface="+mn-ea"/>
                <a:cs typeface="+mn-cs"/>
              </a:rPr>
              <a:t>, improving quality on an ongoing basis</a:t>
            </a:r>
          </a:p>
          <a:p>
            <a:r>
              <a:rPr lang="en-GB" sz="1200" b="0" kern="1200" dirty="0">
                <a:solidFill>
                  <a:schemeClr val="tx1"/>
                </a:solidFill>
                <a:effectLst/>
                <a:latin typeface="+mn-lt"/>
                <a:ea typeface="+mn-ea"/>
                <a:cs typeface="+mn-cs"/>
              </a:rPr>
              <a:t>Has an existing process which will do the same</a:t>
            </a:r>
          </a:p>
          <a:p>
            <a:r>
              <a:rPr lang="en-GB" sz="1200" b="0" kern="1200" dirty="0">
                <a:solidFill>
                  <a:schemeClr val="tx1"/>
                </a:solidFill>
                <a:effectLst/>
                <a:latin typeface="+mn-lt"/>
                <a:ea typeface="+mn-ea"/>
                <a:cs typeface="+mn-cs"/>
              </a:rPr>
              <a:t>Is better achieved via normal operations, </a:t>
            </a:r>
            <a:r>
              <a:rPr lang="en-GB" sz="1200" b="0" kern="1200" dirty="0" err="1">
                <a:solidFill>
                  <a:schemeClr val="tx1"/>
                </a:solidFill>
                <a:effectLst/>
                <a:latin typeface="+mn-lt"/>
                <a:ea typeface="+mn-ea"/>
                <a:cs typeface="+mn-cs"/>
              </a:rPr>
              <a:t>ie</a:t>
            </a:r>
            <a:r>
              <a:rPr lang="en-GB" sz="1200" b="0" kern="1200" dirty="0">
                <a:solidFill>
                  <a:schemeClr val="tx1"/>
                </a:solidFill>
                <a:effectLst/>
                <a:latin typeface="+mn-lt"/>
                <a:ea typeface="+mn-ea"/>
                <a:cs typeface="+mn-cs"/>
              </a:rPr>
              <a:t> continuous performance improvement</a:t>
            </a:r>
          </a:p>
          <a:p>
            <a:r>
              <a:rPr lang="en-GB" sz="1200" b="0" kern="1200" dirty="0">
                <a:solidFill>
                  <a:schemeClr val="tx1"/>
                </a:solidFill>
                <a:effectLst/>
                <a:latin typeface="+mn-lt"/>
                <a:ea typeface="+mn-ea"/>
                <a:cs typeface="+mn-cs"/>
              </a:rPr>
              <a:t>Fails to have even vague scope or objectives</a:t>
            </a:r>
          </a:p>
        </p:txBody>
      </p:sp>
      <p:sp>
        <p:nvSpPr>
          <p:cNvPr id="4" name="Slide Number Placeholder 3"/>
          <p:cNvSpPr>
            <a:spLocks noGrp="1"/>
          </p:cNvSpPr>
          <p:nvPr>
            <p:ph type="sldNum" sz="quarter" idx="5"/>
          </p:nvPr>
        </p:nvSpPr>
        <p:spPr/>
        <p:txBody>
          <a:bodyPr/>
          <a:lstStyle/>
          <a:p>
            <a:fld id="{166B352B-CE58-8244-A246-7FE01DB8FCC2}" type="slidenum">
              <a:rPr lang="en-US" smtClean="0"/>
              <a:t>60</a:t>
            </a:fld>
            <a:endParaRPr lang="en-US"/>
          </a:p>
        </p:txBody>
      </p:sp>
    </p:spTree>
    <p:extLst>
      <p:ext uri="{BB962C8B-B14F-4D97-AF65-F5344CB8AC3E}">
        <p14:creationId xmlns:p14="http://schemas.microsoft.com/office/powerpoint/2010/main" val="36545752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WBS is like taking an already assembled puzzle and organizing the pieces. When you know what you’re doing, it’s easier to put together.</a:t>
            </a:r>
          </a:p>
          <a:p>
            <a:r>
              <a:rPr lang="en-GB" dirty="0"/>
              <a:t>It</a:t>
            </a:r>
            <a:r>
              <a:rPr lang="en-GB" baseline="0" dirty="0"/>
              <a:t> doesn’t matter what project it is</a:t>
            </a:r>
            <a:r>
              <a:rPr lang="en-GB" dirty="0"/>
              <a:t>, the WBS can help to tackle</a:t>
            </a:r>
            <a:r>
              <a:rPr lang="en-GB" baseline="0" dirty="0"/>
              <a:t> </a:t>
            </a:r>
            <a:r>
              <a:rPr lang="en-GB" dirty="0"/>
              <a:t>complex jobs and break them down into small, understandable and, most importantly, manageable bits. From there you can begin to know what your cost estimation for the project will be, and time frame.</a:t>
            </a:r>
          </a:p>
          <a:p>
            <a:endParaRPr lang="en-GB" dirty="0"/>
          </a:p>
          <a:p>
            <a:r>
              <a:rPr lang="en-GB" altLang="en-US" sz="1200" b="1" dirty="0">
                <a:solidFill>
                  <a:srgbClr val="FF9900"/>
                </a:solidFill>
                <a:latin typeface="Arial" panose="020B0604020202020204" pitchFamily="34" charset="0"/>
              </a:rPr>
              <a:t>Method 1 - Bottom-up approach</a:t>
            </a:r>
            <a:r>
              <a:rPr lang="en-GB" altLang="en-US" sz="1200" b="1" dirty="0">
                <a:latin typeface="Arial" panose="020B0604020202020204" pitchFamily="34" charset="0"/>
              </a:rPr>
              <a:t> (using Brainstorming)</a:t>
            </a:r>
          </a:p>
          <a:p>
            <a:r>
              <a:rPr lang="en-GB" altLang="en-US" sz="1200" dirty="0">
                <a:latin typeface="Arial" panose="020B0604020202020204" pitchFamily="34" charset="0"/>
              </a:rPr>
              <a:t>This is the most appropriate method for projects involving untested methods and approaches OR where team members have not performed similar projects before</a:t>
            </a:r>
          </a:p>
          <a:p>
            <a:br>
              <a:rPr lang="en-GB" altLang="en-US" sz="1200" dirty="0">
                <a:latin typeface="Arial" panose="020B0604020202020204" pitchFamily="34" charset="0"/>
              </a:rPr>
            </a:br>
            <a:r>
              <a:rPr lang="en-GB" altLang="en-US" sz="1200" dirty="0">
                <a:latin typeface="Arial" panose="020B0604020202020204" pitchFamily="34" charset="0"/>
              </a:rPr>
              <a:t>Brainstorm to generate all activities you can think of that will have to be done.</a:t>
            </a:r>
          </a:p>
          <a:p>
            <a:r>
              <a:rPr lang="en-GB" altLang="en-US" sz="1200" dirty="0">
                <a:latin typeface="Arial" panose="020B0604020202020204" pitchFamily="34" charset="0"/>
              </a:rPr>
              <a:t>Then group them into categories</a:t>
            </a:r>
          </a:p>
          <a:p>
            <a:pPr>
              <a:lnSpc>
                <a:spcPct val="90000"/>
              </a:lnSpc>
            </a:pPr>
            <a:br>
              <a:rPr lang="en-GB" altLang="en-US" sz="2400" b="1" dirty="0">
                <a:latin typeface="Arial" panose="020B0604020202020204" pitchFamily="34" charset="0"/>
              </a:rPr>
            </a:br>
            <a:r>
              <a:rPr lang="en-GB" altLang="en-US" sz="2400" b="1" dirty="0">
                <a:latin typeface="Arial" panose="020B0604020202020204" pitchFamily="34" charset="0"/>
              </a:rPr>
              <a:t>Brainstorm</a:t>
            </a:r>
            <a:r>
              <a:rPr lang="en-GB" altLang="en-US" sz="2400" dirty="0">
                <a:latin typeface="Arial" panose="020B0604020202020204" pitchFamily="34" charset="0"/>
              </a:rPr>
              <a:t> and write any and all </a:t>
            </a:r>
            <a:r>
              <a:rPr lang="en-GB" altLang="en-US" sz="2400" b="1" dirty="0">
                <a:latin typeface="Arial" panose="020B0604020202020204" pitchFamily="34" charset="0"/>
              </a:rPr>
              <a:t>activities</a:t>
            </a:r>
            <a:r>
              <a:rPr lang="en-GB" altLang="en-US" sz="2400" dirty="0">
                <a:latin typeface="Arial" panose="020B0604020202020204" pitchFamily="34" charset="0"/>
              </a:rPr>
              <a:t> that you think need to be performed for your group project on post-it notes or small cards.</a:t>
            </a:r>
          </a:p>
          <a:p>
            <a:pPr>
              <a:lnSpc>
                <a:spcPct val="90000"/>
              </a:lnSpc>
              <a:buFontTx/>
              <a:buNone/>
            </a:pPr>
            <a:br>
              <a:rPr lang="en-GB" altLang="en-US" sz="2400" dirty="0">
                <a:latin typeface="Arial" panose="020B0604020202020204" pitchFamily="34" charset="0"/>
              </a:rPr>
            </a:br>
            <a:r>
              <a:rPr lang="en-GB" altLang="en-US" sz="2400" dirty="0">
                <a:latin typeface="Arial" panose="020B0604020202020204" pitchFamily="34" charset="0"/>
              </a:rPr>
              <a:t>Do not worry about overlap or level of detail at this stage.</a:t>
            </a:r>
          </a:p>
          <a:p>
            <a:pPr>
              <a:lnSpc>
                <a:spcPct val="90000"/>
              </a:lnSpc>
              <a:buFontTx/>
              <a:buNone/>
            </a:pPr>
            <a:r>
              <a:rPr lang="en-GB" altLang="en-US" sz="2000" dirty="0">
                <a:latin typeface="Arial" panose="020B0604020202020204" pitchFamily="34" charset="0"/>
              </a:rPr>
              <a:t>Do not discuss task wording or details</a:t>
            </a:r>
          </a:p>
          <a:p>
            <a:pPr>
              <a:lnSpc>
                <a:spcPct val="90000"/>
              </a:lnSpc>
              <a:buFontTx/>
              <a:buNone/>
            </a:pPr>
            <a:r>
              <a:rPr lang="en-GB" altLang="en-US" sz="2000" dirty="0">
                <a:latin typeface="Arial" panose="020B0604020202020204" pitchFamily="34" charset="0"/>
              </a:rPr>
              <a:t>Write everything down</a:t>
            </a:r>
          </a:p>
          <a:p>
            <a:pPr>
              <a:lnSpc>
                <a:spcPct val="90000"/>
              </a:lnSpc>
              <a:buFontTx/>
              <a:buNone/>
            </a:pPr>
            <a:endParaRPr lang="en-GB" altLang="en-US" sz="2000" dirty="0">
              <a:latin typeface="Arial" panose="020B0604020202020204" pitchFamily="34" charset="0"/>
            </a:endParaRPr>
          </a:p>
          <a:p>
            <a:pPr>
              <a:lnSpc>
                <a:spcPct val="90000"/>
              </a:lnSpc>
            </a:pPr>
            <a:r>
              <a:rPr lang="en-GB" altLang="en-US" dirty="0">
                <a:latin typeface="Arial" panose="020B0604020202020204" pitchFamily="34" charset="0"/>
              </a:rPr>
              <a:t>Study the post-its or cards and group the activities into a few major categories with common characteristics.</a:t>
            </a:r>
          </a:p>
          <a:p>
            <a:pPr>
              <a:lnSpc>
                <a:spcPct val="90000"/>
              </a:lnSpc>
            </a:pPr>
            <a:r>
              <a:rPr lang="en-GB" altLang="en-US" dirty="0">
                <a:latin typeface="Arial" panose="020B0604020202020204" pitchFamily="34" charset="0"/>
              </a:rPr>
              <a:t>These will be your sub- deliverables (elements)</a:t>
            </a:r>
          </a:p>
          <a:p>
            <a:pPr>
              <a:lnSpc>
                <a:spcPct val="90000"/>
              </a:lnSpc>
            </a:pPr>
            <a:r>
              <a:rPr lang="en-GB" altLang="en-US" dirty="0">
                <a:latin typeface="Arial" panose="020B0604020202020204" pitchFamily="34" charset="0"/>
              </a:rPr>
              <a:t>Can any activities within an element be grouped into a number of subtasks?</a:t>
            </a:r>
          </a:p>
          <a:p>
            <a:pPr>
              <a:lnSpc>
                <a:spcPct val="90000"/>
              </a:lnSpc>
            </a:pPr>
            <a:r>
              <a:rPr lang="en-GB" altLang="en-US" dirty="0">
                <a:latin typeface="Arial" panose="020B0604020202020204" pitchFamily="34" charset="0"/>
              </a:rPr>
              <a:t>Note this process is sometimes referred to as the </a:t>
            </a:r>
            <a:r>
              <a:rPr lang="en-GB" altLang="en-US" dirty="0">
                <a:solidFill>
                  <a:srgbClr val="FF0000"/>
                </a:solidFill>
                <a:latin typeface="Arial" panose="020B0604020202020204" pitchFamily="34" charset="0"/>
              </a:rPr>
              <a:t>Crawford Slip method</a:t>
            </a:r>
            <a:r>
              <a:rPr lang="en-GB" altLang="en-US" dirty="0">
                <a:latin typeface="Arial" panose="020B0604020202020204" pitchFamily="34" charset="0"/>
              </a:rPr>
              <a:t>.</a:t>
            </a:r>
          </a:p>
          <a:p>
            <a:pPr>
              <a:lnSpc>
                <a:spcPct val="90000"/>
              </a:lnSpc>
            </a:pPr>
            <a:endParaRPr lang="en-GB" altLang="en-US" dirty="0">
              <a:latin typeface="Arial" panose="020B0604020202020204" pitchFamily="34" charset="0"/>
            </a:endParaRPr>
          </a:p>
          <a:p>
            <a:pPr>
              <a:buFontTx/>
              <a:buNone/>
            </a:pPr>
            <a:r>
              <a:rPr lang="en-GB" altLang="en-US" b="1" dirty="0">
                <a:latin typeface="Arial" panose="020B0604020202020204" pitchFamily="34" charset="0"/>
              </a:rPr>
              <a:t>Method 2 - </a:t>
            </a:r>
            <a:r>
              <a:rPr lang="en-GB" altLang="en-US" b="1" dirty="0">
                <a:solidFill>
                  <a:srgbClr val="FF9900"/>
                </a:solidFill>
                <a:latin typeface="Arial" panose="020B0604020202020204" pitchFamily="34" charset="0"/>
              </a:rPr>
              <a:t>Top-down approach</a:t>
            </a:r>
            <a:endParaRPr lang="en-GB" altLang="en-US" dirty="0">
              <a:solidFill>
                <a:srgbClr val="FF9900"/>
              </a:solidFill>
              <a:latin typeface="Arial" panose="020B0604020202020204" pitchFamily="34" charset="0"/>
            </a:endParaRPr>
          </a:p>
          <a:p>
            <a:r>
              <a:rPr lang="en-GB" altLang="en-US" dirty="0">
                <a:latin typeface="Arial" panose="020B0604020202020204" pitchFamily="34" charset="0"/>
              </a:rPr>
              <a:t>Better suited to projects with which you or others are familiar</a:t>
            </a:r>
          </a:p>
          <a:p>
            <a:r>
              <a:rPr lang="en-GB" altLang="en-US" dirty="0">
                <a:latin typeface="Arial" panose="020B0604020202020204" pitchFamily="34" charset="0"/>
              </a:rPr>
              <a:t>Start at the top level (the finished project) and systematically develop increasing levels of detail for all activities</a:t>
            </a:r>
          </a:p>
          <a:p>
            <a:pPr>
              <a:lnSpc>
                <a:spcPct val="90000"/>
              </a:lnSpc>
            </a:pPr>
            <a:endParaRPr lang="en-GB" altLang="en-US" b="1" dirty="0">
              <a:latin typeface="Arial" panose="020B0604020202020204" pitchFamily="34" charset="0"/>
            </a:endParaRPr>
          </a:p>
          <a:p>
            <a:r>
              <a:rPr lang="en-GB" altLang="en-US" dirty="0">
                <a:latin typeface="Arial" panose="020B0604020202020204" pitchFamily="34" charset="0"/>
              </a:rPr>
              <a:t>Consider the finished project outcome</a:t>
            </a:r>
          </a:p>
          <a:p>
            <a:r>
              <a:rPr lang="en-GB" altLang="en-US" dirty="0">
                <a:latin typeface="Arial" panose="020B0604020202020204" pitchFamily="34" charset="0"/>
              </a:rPr>
              <a:t>Use a top-down approach to determine any activities that are required and ensure none have been missed</a:t>
            </a:r>
          </a:p>
          <a:p>
            <a:r>
              <a:rPr lang="en-GB" altLang="en-US" dirty="0">
                <a:latin typeface="Arial" panose="020B0604020202020204" pitchFamily="34" charset="0"/>
              </a:rPr>
              <a:t>Divide them in sub headings </a:t>
            </a:r>
          </a:p>
          <a:p>
            <a:pPr>
              <a:lnSpc>
                <a:spcPct val="90000"/>
              </a:lnSpc>
            </a:pPr>
            <a:endParaRPr lang="en-GB" altLang="en-US" b="1" dirty="0">
              <a:latin typeface="Arial" panose="020B0604020202020204" pitchFamily="34" charset="0"/>
            </a:endParaRPr>
          </a:p>
          <a:p>
            <a:pPr>
              <a:lnSpc>
                <a:spcPct val="90000"/>
              </a:lnSpc>
              <a:buFontTx/>
              <a:buNone/>
            </a:pPr>
            <a:endParaRPr lang="en-GB" altLang="en-US" sz="2000" dirty="0">
              <a:latin typeface="Arial" panose="020B0604020202020204" pitchFamily="34" charset="0"/>
            </a:endParaRPr>
          </a:p>
          <a:p>
            <a:pPr lvl="1">
              <a:lnSpc>
                <a:spcPct val="90000"/>
              </a:lnSpc>
            </a:pPr>
            <a:endParaRPr lang="en-GB" altLang="en-US" sz="2000" dirty="0">
              <a:latin typeface="Arial" panose="020B0604020202020204" pitchFamily="34" charset="0"/>
            </a:endParaRPr>
          </a:p>
          <a:p>
            <a:pPr lvl="1">
              <a:lnSpc>
                <a:spcPct val="90000"/>
              </a:lnSpc>
            </a:pPr>
            <a:endParaRPr lang="en-GB" altLang="en-US" sz="2000" dirty="0">
              <a:latin typeface="Arial" panose="020B0604020202020204" pitchFamily="34" charset="0"/>
            </a:endParaRPr>
          </a:p>
          <a:p>
            <a:endParaRPr lang="en-GB" altLang="en-US" sz="1200" dirty="0">
              <a:latin typeface="Arial" panose="020B0604020202020204" pitchFamily="34" charset="0"/>
            </a:endParaRPr>
          </a:p>
          <a:p>
            <a:endParaRPr lang="en-GB"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63</a:t>
            </a:fld>
            <a:endParaRPr lang="en-US"/>
          </a:p>
        </p:txBody>
      </p:sp>
    </p:spTree>
    <p:extLst>
      <p:ext uri="{BB962C8B-B14F-4D97-AF65-F5344CB8AC3E}">
        <p14:creationId xmlns:p14="http://schemas.microsoft.com/office/powerpoint/2010/main" val="183540955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WBS example</a:t>
            </a:r>
          </a:p>
        </p:txBody>
      </p:sp>
      <p:sp>
        <p:nvSpPr>
          <p:cNvPr id="4" name="Slide Number Placeholder 3"/>
          <p:cNvSpPr>
            <a:spLocks noGrp="1"/>
          </p:cNvSpPr>
          <p:nvPr>
            <p:ph type="sldNum" sz="quarter" idx="5"/>
          </p:nvPr>
        </p:nvSpPr>
        <p:spPr/>
        <p:txBody>
          <a:bodyPr/>
          <a:lstStyle/>
          <a:p>
            <a:fld id="{166B352B-CE58-8244-A246-7FE01DB8FCC2}" type="slidenum">
              <a:rPr lang="en-US" smtClean="0"/>
              <a:t>64</a:t>
            </a:fld>
            <a:endParaRPr lang="en-US"/>
          </a:p>
        </p:txBody>
      </p:sp>
    </p:spTree>
    <p:extLst>
      <p:ext uri="{BB962C8B-B14F-4D97-AF65-F5344CB8AC3E}">
        <p14:creationId xmlns:p14="http://schemas.microsoft.com/office/powerpoint/2010/main" val="64945567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Project starting at top keeping in mind the Over</a:t>
            </a:r>
            <a:r>
              <a:rPr lang="en-US" altLang="en-US" baseline="0" dirty="0"/>
              <a:t> all project aims/ objectives</a:t>
            </a:r>
          </a:p>
          <a:p>
            <a:r>
              <a:rPr lang="en-US" altLang="en-US" baseline="0" dirty="0"/>
              <a:t>Clarifying goals and milestones in achieving the deliverables by Planning detail activities/ resources, it’s a map through your complicated project giving clarity in how to achieve every aspect of your project</a:t>
            </a:r>
          </a:p>
          <a:p>
            <a:r>
              <a:rPr lang="en-US" altLang="en-US" baseline="0" dirty="0"/>
              <a:t>By breaking the work into deliverables and then cerate sub- deliverable which is then broken down to tasks showing how the are all interrelated and interdepended.</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65</a:t>
            </a:fld>
            <a:endParaRPr lang="en-US"/>
          </a:p>
        </p:txBody>
      </p:sp>
    </p:spTree>
    <p:extLst>
      <p:ext uri="{BB962C8B-B14F-4D97-AF65-F5344CB8AC3E}">
        <p14:creationId xmlns:p14="http://schemas.microsoft.com/office/powerpoint/2010/main" val="12813936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hierarchy of all the products to be produced during a plan.</a:t>
            </a:r>
          </a:p>
          <a:p>
            <a:r>
              <a:rPr lang="en-US" dirty="0"/>
              <a:t>The objectives of a PBS are:</a:t>
            </a:r>
            <a:br>
              <a:rPr lang="en-US" dirty="0"/>
            </a:br>
            <a:r>
              <a:rPr lang="en-US" dirty="0"/>
              <a:t>To identify those products that need to be created or obtained by planned work</a:t>
            </a:r>
            <a:br>
              <a:rPr lang="en-US" dirty="0"/>
            </a:br>
            <a:r>
              <a:rPr lang="en-US" dirty="0"/>
              <a:t>Identify additional products required to build/obtain required for supporting the final product/outcome</a:t>
            </a:r>
          </a:p>
          <a:p>
            <a:r>
              <a:rPr lang="en-US" dirty="0"/>
              <a:t>Build a consensus on the best product groupings that should be used to generate ideas on what products should be created, purchased or otherwise sourced.</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b="0" dirty="0"/>
            </a:br>
            <a:r>
              <a:rPr lang="en-US" b="0" dirty="0"/>
              <a:t>The products in a plan include not only those that will be developed within the plan but any ‘products’ external to the project that are required as input to the work identified in the plan.</a:t>
            </a:r>
            <a:endParaRPr lang="en-US" dirty="0"/>
          </a:p>
          <a:p>
            <a:endParaRPr lang="en-US" dirty="0"/>
          </a:p>
          <a:p>
            <a:r>
              <a:rPr lang="en-US" dirty="0"/>
              <a:t>If a product is detailed fully in the PBS there should be a match between the composition content of its </a:t>
            </a:r>
            <a:r>
              <a:rPr lang="en-US" b="1" dirty="0"/>
              <a:t>Product Description</a:t>
            </a:r>
            <a:r>
              <a:rPr lang="en-US" b="0" dirty="0"/>
              <a:t>  and the breakdown </a:t>
            </a:r>
            <a:r>
              <a:rPr lang="en-US" b="0" dirty="0" err="1"/>
              <a:t>ofthat</a:t>
            </a:r>
            <a:r>
              <a:rPr lang="en-US" b="0" dirty="0"/>
              <a:t> product in the PBS.</a:t>
            </a:r>
          </a:p>
          <a:p>
            <a:br>
              <a:rPr lang="en-US" b="0" dirty="0"/>
            </a:br>
            <a:r>
              <a:rPr lang="en-US" b="0" dirty="0"/>
              <a:t>Bear in mind delivery of external products is a dependency and therefore represents a </a:t>
            </a:r>
            <a:r>
              <a:rPr lang="en-US" b="1" dirty="0"/>
              <a:t>risk.</a:t>
            </a:r>
            <a:endParaRPr lang="en-US" b="0" dirty="0"/>
          </a:p>
          <a:p>
            <a:endParaRPr lang="en-US" b="0" dirty="0"/>
          </a:p>
          <a:p>
            <a:r>
              <a:rPr lang="en-GB" sz="1200" kern="1200" dirty="0">
                <a:solidFill>
                  <a:schemeClr val="tx1"/>
                </a:solidFill>
                <a:effectLst/>
                <a:latin typeface="+mn-lt"/>
                <a:ea typeface="+mn-ea"/>
                <a:cs typeface="+mn-cs"/>
              </a:rPr>
              <a:t>Higher level products must be completely defined by the lower level products to which they are attached.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unnecessary to break a product down into only one simple product.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Arrows should not be used in a product breakdown structure. There is no sequence implied in the positioning of products in the diagram.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Branches in a product breakdown structure should not join up again lower down in the hierarchy.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Product descriptions should be written as soon as possible after the need for the product has been identified. Initially this may only be a skeleton with little more than the title and identifier as information but will be refined and amended as the product becomes better understood and they later planning steps are done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Key criteria</a:t>
            </a:r>
          </a:p>
          <a:p>
            <a:r>
              <a:rPr lang="en-GB" sz="1200" kern="1200" dirty="0">
                <a:solidFill>
                  <a:schemeClr val="tx1"/>
                </a:solidFill>
                <a:effectLst/>
                <a:latin typeface="+mn-lt"/>
                <a:ea typeface="+mn-ea"/>
                <a:cs typeface="+mn-cs"/>
              </a:rPr>
              <a:t>Are the products clearly and unambiguously defined</a:t>
            </a:r>
          </a:p>
          <a:p>
            <a:r>
              <a:rPr lang="en-GB" sz="1200" kern="1200" dirty="0">
                <a:solidFill>
                  <a:schemeClr val="tx1"/>
                </a:solidFill>
                <a:effectLst/>
                <a:latin typeface="+mn-lt"/>
                <a:ea typeface="+mn-ea"/>
                <a:cs typeface="+mn-cs"/>
              </a:rPr>
              <a:t>Have all types of quality checks for the products been specified i.e. ones that will check that the quality criteria have been met</a:t>
            </a:r>
          </a:p>
          <a:p>
            <a:r>
              <a:rPr lang="en-GB" sz="1200" kern="1200" dirty="0">
                <a:solidFill>
                  <a:schemeClr val="tx1"/>
                </a:solidFill>
                <a:effectLst/>
                <a:latin typeface="+mn-lt"/>
                <a:ea typeface="+mn-ea"/>
                <a:cs typeface="+mn-cs"/>
              </a:rPr>
              <a:t>Where there are conflicting customer and supplier standards has a sensible agreement or compromise been reached</a:t>
            </a:r>
          </a:p>
          <a:p>
            <a:r>
              <a:rPr lang="en-GB" sz="1200" kern="1200" dirty="0">
                <a:solidFill>
                  <a:schemeClr val="tx1"/>
                </a:solidFill>
                <a:effectLst/>
                <a:latin typeface="+mn-lt"/>
                <a:ea typeface="+mn-ea"/>
                <a:cs typeface="+mn-cs"/>
              </a:rPr>
              <a:t>Does the user or customer want any specific standards used</a:t>
            </a:r>
          </a:p>
          <a:p>
            <a:r>
              <a:rPr lang="en-GB" sz="1200" kern="1200" dirty="0">
                <a:solidFill>
                  <a:schemeClr val="tx1"/>
                </a:solidFill>
                <a:effectLst/>
                <a:latin typeface="+mn-lt"/>
                <a:ea typeface="+mn-ea"/>
                <a:cs typeface="+mn-cs"/>
              </a:rPr>
              <a:t>Have the right people been involved in writing each product description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Hints and tips</a:t>
            </a:r>
          </a:p>
          <a:p>
            <a:r>
              <a:rPr lang="en-GB" sz="1200" kern="1200" dirty="0">
                <a:solidFill>
                  <a:schemeClr val="tx1"/>
                </a:solidFill>
                <a:effectLst/>
                <a:latin typeface="+mn-lt"/>
                <a:ea typeface="+mn-ea"/>
                <a:cs typeface="+mn-cs"/>
              </a:rPr>
              <a:t>Write down the purpose and composition in a product description helps clarify how much work is needed to create product. This is helpful in estimation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essential to involve the use of a customer in writing product descriptions, defining quality criteria and deciding how the product can be checked against his criteria</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And finally…</a:t>
            </a:r>
          </a:p>
          <a:p>
            <a:r>
              <a:rPr lang="en-GB" sz="1200" kern="1200" dirty="0">
                <a:solidFill>
                  <a:schemeClr val="tx1"/>
                </a:solidFill>
                <a:effectLst/>
                <a:latin typeface="+mn-lt"/>
                <a:ea typeface="+mn-ea"/>
                <a:cs typeface="+mn-cs"/>
              </a:rPr>
              <a:t>Test the setting of quality criteria by asking, how will I know when work on this product is finish as opposed to stopped?</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66</a:t>
            </a:fld>
            <a:endParaRPr lang="en-US"/>
          </a:p>
        </p:txBody>
      </p:sp>
    </p:spTree>
    <p:extLst>
      <p:ext uri="{BB962C8B-B14F-4D97-AF65-F5344CB8AC3E}">
        <p14:creationId xmlns:p14="http://schemas.microsoft.com/office/powerpoint/2010/main" val="20394588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defRPr/>
            </a:pPr>
            <a:r>
              <a:rPr lang="en-US" sz="1200" dirty="0"/>
              <a:t>This simple PFD shows one possible logical sequence of choosing a venue.</a:t>
            </a:r>
          </a:p>
          <a:p>
            <a:pPr>
              <a:lnSpc>
                <a:spcPct val="80000"/>
              </a:lnSpc>
              <a:spcBef>
                <a:spcPct val="50000"/>
              </a:spcBef>
              <a:defRPr/>
            </a:pPr>
            <a:r>
              <a:rPr lang="en-US" sz="1200" dirty="0"/>
              <a:t>First is produced a list of all the possible venues (‘</a:t>
            </a:r>
            <a:r>
              <a:rPr lang="en-US" sz="1200" i="1" dirty="0">
                <a:solidFill>
                  <a:srgbClr val="CC0000"/>
                </a:solidFill>
              </a:rPr>
              <a:t>long list</a:t>
            </a:r>
            <a:r>
              <a:rPr lang="en-US" sz="1200" dirty="0"/>
              <a:t>’).  Each of those is then asked to say how much they will charge.  ‘</a:t>
            </a:r>
            <a:r>
              <a:rPr lang="en-US" sz="1200" i="1" dirty="0">
                <a:solidFill>
                  <a:srgbClr val="CC0000"/>
                </a:solidFill>
              </a:rPr>
              <a:t>Fees &amp; charges</a:t>
            </a:r>
            <a:r>
              <a:rPr lang="en-US" sz="1200" dirty="0"/>
              <a:t>’ is an external product because the project requests it, but doesn’t produce it.</a:t>
            </a:r>
          </a:p>
          <a:p>
            <a:pPr>
              <a:lnSpc>
                <a:spcPct val="80000"/>
              </a:lnSpc>
              <a:spcBef>
                <a:spcPct val="50000"/>
              </a:spcBef>
              <a:defRPr/>
            </a:pPr>
            <a:r>
              <a:rPr lang="en-US" sz="1200" dirty="0"/>
              <a:t>The long list, the charge details and the available </a:t>
            </a:r>
            <a:r>
              <a:rPr lang="en-US" sz="1200" i="1" dirty="0">
                <a:solidFill>
                  <a:srgbClr val="CC0000"/>
                </a:solidFill>
                <a:effectLst>
                  <a:outerShdw blurRad="38100" dist="38100" dir="2700000" algn="tl">
                    <a:srgbClr val="000000"/>
                  </a:outerShdw>
                </a:effectLst>
              </a:rPr>
              <a:t>budget</a:t>
            </a:r>
            <a:r>
              <a:rPr lang="en-US" sz="1200" i="1" dirty="0">
                <a:solidFill>
                  <a:srgbClr val="CC0000"/>
                </a:solidFill>
              </a:rPr>
              <a:t> </a:t>
            </a:r>
            <a:r>
              <a:rPr lang="en-US" sz="1200" dirty="0"/>
              <a:t>(which is set by someone outside the project) are then used to create a </a:t>
            </a:r>
            <a:r>
              <a:rPr lang="en-US" sz="1200" i="1" dirty="0">
                <a:solidFill>
                  <a:srgbClr val="CC0000"/>
                </a:solidFill>
              </a:rPr>
              <a:t>shortlist of venues</a:t>
            </a:r>
            <a:r>
              <a:rPr lang="en-US" sz="1200" dirty="0"/>
              <a:t> - those that can be afforded.</a:t>
            </a:r>
          </a:p>
          <a:p>
            <a:pPr>
              <a:spcBef>
                <a:spcPct val="50000"/>
              </a:spcBef>
              <a:defRPr/>
            </a:pPr>
            <a:r>
              <a:rPr lang="en-US" sz="1200" dirty="0"/>
              <a:t>The shortlisted venues are then asked their </a:t>
            </a:r>
            <a:r>
              <a:rPr lang="en-US" sz="1200" i="1" dirty="0">
                <a:solidFill>
                  <a:srgbClr val="CC0000"/>
                </a:solidFill>
              </a:rPr>
              <a:t>availability</a:t>
            </a:r>
            <a:r>
              <a:rPr lang="en-US" sz="1200" dirty="0"/>
              <a:t> and that information compared to the required date to make the final selection (‘</a:t>
            </a:r>
            <a:r>
              <a:rPr lang="en-US" sz="1200" i="1" dirty="0">
                <a:solidFill>
                  <a:srgbClr val="CC0000"/>
                </a:solidFill>
              </a:rPr>
              <a:t>chosen venue</a:t>
            </a:r>
            <a:r>
              <a:rPr lang="en-US" sz="1200" dirty="0"/>
              <a:t>’).</a:t>
            </a:r>
          </a:p>
          <a:p>
            <a:pPr>
              <a:spcBef>
                <a:spcPct val="50000"/>
              </a:spcBef>
              <a:defRPr/>
            </a:pPr>
            <a:endParaRPr lang="en-US" sz="1200" dirty="0"/>
          </a:p>
          <a:p>
            <a:pPr>
              <a:spcBef>
                <a:spcPct val="50000"/>
              </a:spcBef>
              <a:defRPr/>
            </a:pPr>
            <a:r>
              <a:rPr lang="en-GB" sz="1200" b="0" i="0" kern="1200" dirty="0">
                <a:solidFill>
                  <a:schemeClr val="tx1"/>
                </a:solidFill>
                <a:effectLst/>
                <a:latin typeface="+mn-lt"/>
                <a:ea typeface="+mn-ea"/>
                <a:cs typeface="+mn-cs"/>
              </a:rPr>
              <a:t>A common mistake at this stage is to give the product flow diagram a timescale. This comes later in the planning process. Therefore, 2 products appearing next to each other (for example, Date and Availability) does not mean that they will be delivered at the same time. Indeed, the words "at the same time" should be avoided when discussing a product flow diagram. This allows the project to be discussed without preconceived and unsupported constraints, and matters relating</a:t>
            </a:r>
            <a:endParaRPr 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68</a:t>
            </a:fld>
            <a:endParaRPr lang="en-US"/>
          </a:p>
        </p:txBody>
      </p:sp>
    </p:spTree>
    <p:extLst>
      <p:ext uri="{BB962C8B-B14F-4D97-AF65-F5344CB8AC3E}">
        <p14:creationId xmlns:p14="http://schemas.microsoft.com/office/powerpoint/2010/main" val="132677090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product description is a description of the products purpose, composition, derivation and quality criteria. It is produced at planning time, as soon as possible after the need for the product is identified.</a:t>
            </a:r>
          </a:p>
          <a:p>
            <a:endParaRPr lang="en-US" dirty="0"/>
          </a:p>
          <a:p>
            <a:r>
              <a:rPr lang="en-GB" sz="1200" kern="1200" dirty="0">
                <a:solidFill>
                  <a:schemeClr val="tx1"/>
                </a:solidFill>
                <a:effectLst/>
                <a:latin typeface="+mn-lt"/>
                <a:ea typeface="+mn-ea"/>
                <a:cs typeface="+mn-cs"/>
              </a:rPr>
              <a:t>Product-based planning should begin with writing a product description for the final product of the project. It is also recommended that product descriptions are written to each significant simple product and each integration product on the product breakdown structure. Product descriptions should be written as soon as possible after the need for the product has been identified. Initially, this may only be a skeleton with little more than the title and identifier as information but it will be refined and amended as the product becomes better understood and later planning steps completed. </a:t>
            </a:r>
            <a:br>
              <a:rPr lang="en-GB" sz="1200" kern="1200" dirty="0">
                <a:solidFill>
                  <a:schemeClr val="tx1"/>
                </a:solidFill>
                <a:effectLst/>
                <a:latin typeface="+mn-lt"/>
                <a:ea typeface="+mn-ea"/>
                <a:cs typeface="+mn-cs"/>
              </a:rPr>
            </a:br>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Key criteria</a:t>
            </a:r>
          </a:p>
          <a:p>
            <a:r>
              <a:rPr lang="en-GB" sz="1200" kern="1200" dirty="0">
                <a:solidFill>
                  <a:schemeClr val="tx1"/>
                </a:solidFill>
                <a:effectLst/>
                <a:latin typeface="+mn-lt"/>
                <a:ea typeface="+mn-ea"/>
                <a:cs typeface="+mn-cs"/>
              </a:rPr>
              <a:t>Are product is clearly defined</a:t>
            </a:r>
          </a:p>
          <a:p>
            <a:r>
              <a:rPr lang="en-GB" sz="1200" kern="1200" dirty="0">
                <a:solidFill>
                  <a:schemeClr val="tx1"/>
                </a:solidFill>
                <a:effectLst/>
                <a:latin typeface="+mn-lt"/>
                <a:ea typeface="+mn-ea"/>
                <a:cs typeface="+mn-cs"/>
              </a:rPr>
              <a:t>Have all types of quality checks for the products been specified</a:t>
            </a:r>
          </a:p>
          <a:p>
            <a:r>
              <a:rPr lang="en-GB" sz="1200" kern="1200" dirty="0">
                <a:solidFill>
                  <a:schemeClr val="tx1"/>
                </a:solidFill>
                <a:effectLst/>
                <a:latin typeface="+mn-lt"/>
                <a:ea typeface="+mn-ea"/>
                <a:cs typeface="+mn-cs"/>
              </a:rPr>
              <a:t>Where there are conflicting customer and supplier standard has agreement or compromise reached our specific standards used</a:t>
            </a:r>
          </a:p>
          <a:p>
            <a:r>
              <a:rPr lang="en-GB" sz="1200" kern="1200" dirty="0">
                <a:solidFill>
                  <a:schemeClr val="tx1"/>
                </a:solidFill>
                <a:effectLst/>
                <a:latin typeface="+mn-lt"/>
                <a:ea typeface="+mn-ea"/>
                <a:cs typeface="+mn-cs"/>
              </a:rPr>
              <a:t>Are there suitable checklists available to help check the products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69</a:t>
            </a:fld>
            <a:endParaRPr lang="en-US"/>
          </a:p>
        </p:txBody>
      </p:sp>
    </p:spTree>
    <p:extLst>
      <p:ext uri="{BB962C8B-B14F-4D97-AF65-F5344CB8AC3E}">
        <p14:creationId xmlns:p14="http://schemas.microsoft.com/office/powerpoint/2010/main" val="341058187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defRPr/>
            </a:pPr>
            <a:r>
              <a:rPr lang="en-GB" sz="1200" dirty="0">
                <a:latin typeface="Arial" panose="020B0604020202020204" pitchFamily="34" charset="0"/>
                <a:cs typeface="Arial" panose="020B0604020202020204" pitchFamily="34" charset="0"/>
              </a:rPr>
              <a:t>What the various elements of the project are</a:t>
            </a:r>
          </a:p>
          <a:p>
            <a:pPr marL="0" indent="0">
              <a:buFont typeface="Arial" pitchFamily="34" charset="0"/>
              <a:buNone/>
              <a:defRPr/>
            </a:pPr>
            <a:endParaRPr lang="en-GB" sz="2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necessary work is distributed between the elements of the project</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cost or budget is distributed between the elements of the project</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larger elements of the project are subdivided into smaller ones</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But it does not say anything about individual tasks or the order of execution.</a:t>
            </a:r>
          </a:p>
          <a:p>
            <a:pPr marL="0" indent="0">
              <a:buFont typeface="Arial" pitchFamily="34" charset="0"/>
              <a:buNone/>
              <a:defRPr/>
            </a:pPr>
            <a:endParaRPr lang="en-GB" sz="1200" dirty="0">
              <a:latin typeface="Arial" panose="020B0604020202020204" pitchFamily="34" charset="0"/>
              <a:cs typeface="Arial" panose="020B0604020202020204" pitchFamily="34" charset="0"/>
            </a:endParaRPr>
          </a:p>
          <a:p>
            <a:pPr>
              <a:spcBef>
                <a:spcPct val="0"/>
              </a:spcBef>
            </a:pPr>
            <a:r>
              <a:rPr lang="en-GB" b="1" dirty="0"/>
              <a:t>Is anyone familiar with this type of graphs? </a:t>
            </a:r>
            <a:endParaRPr lang="en-US" dirty="0"/>
          </a:p>
          <a:p>
            <a:pPr>
              <a:spcBef>
                <a:spcPct val="0"/>
              </a:spcBef>
            </a:pPr>
            <a:r>
              <a:rPr lang="en-GB" dirty="0"/>
              <a:t> </a:t>
            </a:r>
            <a:endParaRPr lang="en-US" dirty="0"/>
          </a:p>
          <a:p>
            <a:pPr>
              <a:spcBef>
                <a:spcPct val="0"/>
              </a:spcBef>
            </a:pPr>
            <a:r>
              <a:rPr lang="en-GB" b="1" dirty="0"/>
              <a:t>What is the purpose of the WBS?</a:t>
            </a:r>
            <a:endParaRPr lang="en-US" dirty="0"/>
          </a:p>
          <a:p>
            <a:pPr>
              <a:spcBef>
                <a:spcPct val="0"/>
              </a:spcBef>
            </a:pPr>
            <a:r>
              <a:rPr lang="en-GB" dirty="0"/>
              <a:t>To capture the work required to complete a project. You want to cluster the related task together, identify relationships and drill-down to most basic activities. </a:t>
            </a:r>
            <a:endParaRPr lang="en-US" dirty="0"/>
          </a:p>
          <a:p>
            <a:pPr>
              <a:spcBef>
                <a:spcPct val="0"/>
              </a:spcBef>
            </a:pPr>
            <a:r>
              <a:rPr lang="en-GB" dirty="0"/>
              <a:t> </a:t>
            </a:r>
            <a:endParaRPr lang="en-US" dirty="0"/>
          </a:p>
          <a:p>
            <a:pPr>
              <a:spcBef>
                <a:spcPct val="0"/>
              </a:spcBef>
            </a:pPr>
            <a:r>
              <a:rPr lang="en-GB" dirty="0"/>
              <a:t>You can use your mind map as the seeds for a WBS. You need to capture everything in WBS since it is the standard and everyone can read and understand. A mind map is a local capture of your knowledge. It is meant to be a creative tool and may not be very suitable as a knowledge distribution tool. </a:t>
            </a:r>
            <a:endParaRPr lang="en-US" dirty="0"/>
          </a:p>
          <a:p>
            <a:pPr>
              <a:spcBef>
                <a:spcPct val="0"/>
              </a:spcBef>
            </a:pPr>
            <a:r>
              <a:rPr lang="en-GB" dirty="0"/>
              <a:t> </a:t>
            </a:r>
            <a:endParaRPr lang="en-US" dirty="0"/>
          </a:p>
          <a:p>
            <a:pPr>
              <a:spcBef>
                <a:spcPct val="0"/>
              </a:spcBef>
            </a:pPr>
            <a:r>
              <a:rPr lang="en-GB" b="1" dirty="0"/>
              <a:t>What is a Work Package?</a:t>
            </a:r>
            <a:endParaRPr lang="en-US" dirty="0"/>
          </a:p>
          <a:p>
            <a:pPr>
              <a:spcBef>
                <a:spcPct val="0"/>
              </a:spcBef>
            </a:pPr>
            <a:r>
              <a:rPr lang="en-GB" dirty="0"/>
              <a:t>It is subset of a project that contains all the information in relation with this specific task. </a:t>
            </a:r>
            <a:endParaRPr lang="en-US" dirty="0"/>
          </a:p>
          <a:p>
            <a:pPr>
              <a:spcBef>
                <a:spcPct val="0"/>
              </a:spcBef>
            </a:pPr>
            <a:r>
              <a:rPr lang="en-GB" dirty="0"/>
              <a:t>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70</a:t>
            </a:fld>
            <a:endParaRPr lang="en-US"/>
          </a:p>
        </p:txBody>
      </p:sp>
    </p:spTree>
    <p:extLst>
      <p:ext uri="{BB962C8B-B14F-4D97-AF65-F5344CB8AC3E}">
        <p14:creationId xmlns:p14="http://schemas.microsoft.com/office/powerpoint/2010/main" val="352282469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t>Remember this grand rule. What goes into the WPs, should get done and will get done. What’s left out, will not be done. You need to be realistic as well. Don’t jam huge content into a WP, hoping that no one will notice. Somebody has to do it after all. </a:t>
            </a:r>
          </a:p>
          <a:p>
            <a:pPr>
              <a:spcBef>
                <a:spcPct val="0"/>
              </a:spcBef>
            </a:pPr>
            <a:endParaRPr lang="en-GB" dirty="0"/>
          </a:p>
          <a:p>
            <a:pPr>
              <a:spcBef>
                <a:spcPct val="0"/>
              </a:spcBef>
            </a:pPr>
            <a:r>
              <a:rPr lang="en-GB" b="1" dirty="0"/>
              <a:t>What happens if you mix the risky and not-so-risky development tasks into one WP?</a:t>
            </a:r>
          </a:p>
          <a:p>
            <a:pPr>
              <a:spcBef>
                <a:spcPct val="0"/>
              </a:spcBef>
            </a:pPr>
            <a:r>
              <a:rPr lang="en-GB" dirty="0"/>
              <a:t>It is likely that the WP may get delayed, and along with it the non-risky material may not be done. In addition, you cant easily move to the next WP that depends on this WP and other WPs may suffer as a result.</a:t>
            </a:r>
          </a:p>
          <a:p>
            <a:pPr>
              <a:spcBef>
                <a:spcPct val="0"/>
              </a:spcBef>
            </a:pPr>
            <a:endParaRPr lang="en-GB" dirty="0"/>
          </a:p>
          <a:p>
            <a:pPr>
              <a:spcBef>
                <a:spcPct val="0"/>
              </a:spcBef>
            </a:pPr>
            <a:r>
              <a:rPr lang="en-GB" dirty="0"/>
              <a:t>As a project manager, its your job to balance the WPs and make sure that the critical paths are smoothed out and that the project as a whole can move forward and does not come to a halt because of one WP. </a:t>
            </a:r>
          </a:p>
          <a:p>
            <a:pPr>
              <a:spcBef>
                <a:spcPct val="0"/>
              </a:spcBef>
            </a:pPr>
            <a:endParaRPr lang="en-GB" dirty="0"/>
          </a:p>
          <a:p>
            <a:pPr>
              <a:spcBef>
                <a:spcPct val="0"/>
              </a:spcBef>
            </a:pPr>
            <a:r>
              <a:rPr lang="en-GB" b="1" dirty="0"/>
              <a:t>This requires critical path analysis, covered separately.</a:t>
            </a:r>
          </a:p>
          <a:p>
            <a:pPr>
              <a:spcBef>
                <a:spcPct val="0"/>
              </a:spcBef>
            </a:pPr>
            <a:endParaRPr lang="en-GB" dirty="0"/>
          </a:p>
          <a:p>
            <a:r>
              <a:rPr lang="en-US" altLang="en-US" dirty="0"/>
              <a:t>Six ways to check</a:t>
            </a:r>
            <a:r>
              <a:rPr lang="en-US" altLang="en-US" baseline="0" dirty="0"/>
              <a:t> your completeness of WBS</a:t>
            </a:r>
          </a:p>
          <a:p>
            <a:pPr marL="228600" indent="-228600">
              <a:buAutoNum type="arabicPeriod"/>
            </a:pPr>
            <a:r>
              <a:rPr lang="en-US" altLang="en-US" baseline="0" dirty="0"/>
              <a:t>Completion is measurable</a:t>
            </a:r>
          </a:p>
          <a:p>
            <a:pPr marL="228600" indent="-228600">
              <a:buAutoNum type="arabicPeriod"/>
            </a:pPr>
            <a:r>
              <a:rPr lang="en-US" altLang="en-US" baseline="0" dirty="0"/>
              <a:t>Start and end events clearly defined</a:t>
            </a:r>
          </a:p>
          <a:p>
            <a:pPr marL="228600" indent="-228600">
              <a:buAutoNum type="arabicPeriod"/>
            </a:pPr>
            <a:r>
              <a:rPr lang="en-US" altLang="en-US" baseline="0" dirty="0"/>
              <a:t>Activities are deliverable</a:t>
            </a:r>
          </a:p>
          <a:p>
            <a:pPr marL="228600" indent="-228600">
              <a:buAutoNum type="arabicPeriod"/>
            </a:pPr>
            <a:r>
              <a:rPr lang="en-US" altLang="en-US" baseline="0" dirty="0"/>
              <a:t>Time/ cost is estimated</a:t>
            </a:r>
          </a:p>
          <a:p>
            <a:pPr marL="228600" indent="-228600">
              <a:buAutoNum type="arabicPeriod"/>
            </a:pPr>
            <a:r>
              <a:rPr lang="en-US" altLang="en-US" baseline="0" dirty="0"/>
              <a:t>Activity durations are acceptable</a:t>
            </a:r>
          </a:p>
          <a:p>
            <a:pPr marL="228600" indent="-228600">
              <a:buAutoNum type="arabicPeriod"/>
            </a:pPr>
            <a:r>
              <a:rPr lang="en-US" altLang="en-US" baseline="0" dirty="0"/>
              <a:t>Work assignments are independent</a:t>
            </a:r>
            <a:endParaRPr lang="en-US" altLang="en-US" dirty="0"/>
          </a:p>
          <a:p>
            <a:pPr>
              <a:spcBef>
                <a:spcPct val="0"/>
              </a:spcBef>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71</a:t>
            </a:fld>
            <a:endParaRPr lang="en-US"/>
          </a:p>
        </p:txBody>
      </p:sp>
    </p:spTree>
    <p:extLst>
      <p:ext uri="{BB962C8B-B14F-4D97-AF65-F5344CB8AC3E}">
        <p14:creationId xmlns:p14="http://schemas.microsoft.com/office/powerpoint/2010/main" val="418128935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Dependencies between task important parts of a project plan. Dependencies result in tasks in a plan being done in a certain order and there are two types of dependency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Internal dependencies relationships between tasks within the project plan.</a:t>
            </a:r>
          </a:p>
          <a:p>
            <a:r>
              <a:rPr lang="en-GB" sz="1200" kern="1200" dirty="0">
                <a:solidFill>
                  <a:schemeClr val="tx1"/>
                </a:solidFill>
                <a:effectLst/>
                <a:latin typeface="+mn-lt"/>
                <a:ea typeface="+mn-ea"/>
                <a:cs typeface="+mn-cs"/>
              </a:rPr>
              <a:t>External dependencies and relationships between tasks within the project and tasks external to the project. The latter may or may not be on another project. These are sometimes called interfaces.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important for the project manager to monitor and manage dependencies, or else the project can fail. Dependencies should be managed by the following steps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Identify dependencies. It is critical to identify all dependencies</a:t>
            </a:r>
          </a:p>
          <a:p>
            <a:r>
              <a:rPr lang="en-GB" sz="1200" kern="1200" dirty="0">
                <a:solidFill>
                  <a:schemeClr val="tx1"/>
                </a:solidFill>
                <a:effectLst/>
                <a:latin typeface="+mn-lt"/>
                <a:ea typeface="+mn-ea"/>
                <a:cs typeface="+mn-cs"/>
              </a:rPr>
              <a:t>What has happened or needs to happen for a task to be completed</a:t>
            </a:r>
          </a:p>
          <a:p>
            <a:r>
              <a:rPr lang="en-GB" sz="1200" kern="1200" dirty="0">
                <a:solidFill>
                  <a:schemeClr val="tx1"/>
                </a:solidFill>
                <a:effectLst/>
                <a:latin typeface="+mn-lt"/>
                <a:ea typeface="+mn-ea"/>
                <a:cs typeface="+mn-cs"/>
              </a:rPr>
              <a:t>If dependencies are real they must be in a plan. Try to remove operate the dependency if possible as dependencies constrain and increase timescales. If they can be removed they should be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Build a plan using the right type of dependency. Start to finish start to start finished finished a late et cetera for external dependencies ensure that the project or piece of work is delivering to the dependency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is accountable for delivering the work which you are dependent upon</a:t>
            </a:r>
          </a:p>
          <a:p>
            <a:r>
              <a:rPr lang="en-GB" sz="1200" kern="1200" dirty="0">
                <a:solidFill>
                  <a:schemeClr val="tx1"/>
                </a:solidFill>
                <a:effectLst/>
                <a:latin typeface="+mn-lt"/>
                <a:ea typeface="+mn-ea"/>
                <a:cs typeface="+mn-cs"/>
              </a:rPr>
              <a:t>Should the dependency people into the script project</a:t>
            </a:r>
          </a:p>
          <a:p>
            <a:r>
              <a:rPr lang="en-GB" sz="1200" kern="1200" dirty="0">
                <a:solidFill>
                  <a:schemeClr val="tx1"/>
                </a:solidFill>
                <a:effectLst/>
                <a:latin typeface="+mn-lt"/>
                <a:ea typeface="+mn-ea"/>
                <a:cs typeface="+mn-cs"/>
              </a:rPr>
              <a:t>Monitor delivery of a dependency but getting periodic updates on progress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Monitor delivery of the dependency forgetting periodic updates on progress so you can assess the degree of risk upon the project if it is not delivered on time</a:t>
            </a:r>
          </a:p>
          <a:p>
            <a:r>
              <a:rPr lang="en-GB" sz="1200" kern="1200" dirty="0">
                <a:solidFill>
                  <a:schemeClr val="tx1"/>
                </a:solidFill>
                <a:effectLst/>
                <a:latin typeface="+mn-lt"/>
                <a:ea typeface="+mn-ea"/>
                <a:cs typeface="+mn-cs"/>
              </a:rPr>
              <a:t>Or critical dependency do not accept statement of progress. Read the progress report so that you are confident they are accurately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Update plans in line with progress and delivery of dependencies</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72</a:t>
            </a:fld>
            <a:endParaRPr lang="en-US"/>
          </a:p>
        </p:txBody>
      </p:sp>
    </p:spTree>
    <p:extLst>
      <p:ext uri="{BB962C8B-B14F-4D97-AF65-F5344CB8AC3E}">
        <p14:creationId xmlns:p14="http://schemas.microsoft.com/office/powerpoint/2010/main" val="319360303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Network Diagrams</a:t>
            </a:r>
            <a:r>
              <a:rPr lang="en-GB" sz="1200" b="0" i="0" kern="1200" dirty="0">
                <a:solidFill>
                  <a:schemeClr val="tx1"/>
                </a:solidFill>
                <a:effectLst/>
                <a:latin typeface="+mn-lt"/>
                <a:ea typeface="+mn-ea"/>
                <a:cs typeface="+mn-cs"/>
              </a:rPr>
              <a:t> aid in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organizing and controlling. Since all </a:t>
            </a:r>
            <a:r>
              <a:rPr lang="en-GB" sz="1200" b="1" i="0" kern="1200" dirty="0">
                <a:solidFill>
                  <a:schemeClr val="tx1"/>
                </a:solidFill>
                <a:effectLst/>
                <a:latin typeface="+mn-lt"/>
                <a:ea typeface="+mn-ea"/>
                <a:cs typeface="+mn-cs"/>
              </a:rPr>
              <a:t>project</a:t>
            </a:r>
            <a:r>
              <a:rPr lang="en-GB" sz="1200" b="0" i="0" kern="1200" dirty="0">
                <a:solidFill>
                  <a:schemeClr val="tx1"/>
                </a:solidFill>
                <a:effectLst/>
                <a:latin typeface="+mn-lt"/>
                <a:ea typeface="+mn-ea"/>
                <a:cs typeface="+mn-cs"/>
              </a:rPr>
              <a:t> activities are shown in sequence with </a:t>
            </a:r>
            <a:r>
              <a:rPr lang="en-GB" sz="1200" b="1" i="0" kern="1200" dirty="0">
                <a:solidFill>
                  <a:schemeClr val="tx1"/>
                </a:solidFill>
                <a:effectLst/>
                <a:latin typeface="+mn-lt"/>
                <a:ea typeface="+mn-ea"/>
                <a:cs typeface="+mn-cs"/>
              </a:rPr>
              <a:t>relevant</a:t>
            </a:r>
            <a:r>
              <a:rPr lang="en-GB" sz="1200" b="0" i="0" kern="1200" dirty="0">
                <a:solidFill>
                  <a:schemeClr val="tx1"/>
                </a:solidFill>
                <a:effectLst/>
                <a:latin typeface="+mn-lt"/>
                <a:ea typeface="+mn-ea"/>
                <a:cs typeface="+mn-cs"/>
              </a:rPr>
              <a:t> interrelationships, the </a:t>
            </a:r>
            <a:r>
              <a:rPr lang="en-GB" sz="1200" b="1" i="0" kern="1200" dirty="0">
                <a:solidFill>
                  <a:schemeClr val="tx1"/>
                </a:solidFill>
                <a:effectLst/>
                <a:latin typeface="+mn-lt"/>
                <a:ea typeface="+mn-ea"/>
                <a:cs typeface="+mn-cs"/>
              </a:rPr>
              <a:t>network diagram</a:t>
            </a:r>
            <a:r>
              <a:rPr lang="en-GB" sz="1200" b="0" i="0" kern="1200" dirty="0">
                <a:solidFill>
                  <a:schemeClr val="tx1"/>
                </a:solidFill>
                <a:effectLst/>
                <a:latin typeface="+mn-lt"/>
                <a:ea typeface="+mn-ea"/>
                <a:cs typeface="+mn-cs"/>
              </a:rPr>
              <a:t> of a </a:t>
            </a:r>
            <a:r>
              <a:rPr lang="en-GB" sz="1200" b="1" i="0" kern="1200" dirty="0">
                <a:solidFill>
                  <a:schemeClr val="tx1"/>
                </a:solidFill>
                <a:effectLst/>
                <a:latin typeface="+mn-lt"/>
                <a:ea typeface="+mn-ea"/>
                <a:cs typeface="+mn-cs"/>
              </a:rPr>
              <a:t>project</a:t>
            </a:r>
            <a:r>
              <a:rPr lang="en-GB" sz="1200" b="0" i="0" kern="1200" dirty="0">
                <a:solidFill>
                  <a:schemeClr val="tx1"/>
                </a:solidFill>
                <a:effectLst/>
                <a:latin typeface="+mn-lt"/>
                <a:ea typeface="+mn-ea"/>
                <a:cs typeface="+mn-cs"/>
              </a:rPr>
              <a:t> will help the </a:t>
            </a:r>
            <a:r>
              <a:rPr lang="en-GB" sz="1200" b="1" i="0" kern="1200" dirty="0">
                <a:solidFill>
                  <a:schemeClr val="tx1"/>
                </a:solidFill>
                <a:effectLst/>
                <a:latin typeface="+mn-lt"/>
                <a:ea typeface="+mn-ea"/>
                <a:cs typeface="+mn-cs"/>
              </a:rPr>
              <a:t>project manager</a:t>
            </a:r>
            <a:r>
              <a:rPr lang="en-GB" sz="1200" b="0" i="0" kern="1200" dirty="0">
                <a:solidFill>
                  <a:schemeClr val="tx1"/>
                </a:solidFill>
                <a:effectLst/>
                <a:latin typeface="+mn-lt"/>
                <a:ea typeface="+mn-ea"/>
                <a:cs typeface="+mn-cs"/>
              </a:rPr>
              <a:t> and team during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and organizing</a:t>
            </a:r>
          </a:p>
          <a:p>
            <a:endParaRPr lang="en-GB" sz="1200" b="0" i="0" kern="1200" dirty="0">
              <a:solidFill>
                <a:schemeClr val="tx1"/>
              </a:solidFill>
              <a:effectLst/>
              <a:latin typeface="+mn-lt"/>
              <a:ea typeface="+mn-ea"/>
              <a:cs typeface="+mn-cs"/>
            </a:endParaRPr>
          </a:p>
          <a:p>
            <a:pPr lvl="1"/>
            <a:r>
              <a:rPr lang="en-GB" altLang="en-US" sz="1800" b="1" dirty="0">
                <a:latin typeface="Arial" panose="020B0604020202020204" pitchFamily="34" charset="0"/>
              </a:rPr>
              <a:t>Event</a:t>
            </a:r>
            <a:r>
              <a:rPr lang="en-GB" altLang="en-US" sz="1800" dirty="0">
                <a:latin typeface="Arial" panose="020B0604020202020204" pitchFamily="34" charset="0"/>
              </a:rPr>
              <a:t> - sometimes called a </a:t>
            </a:r>
            <a:r>
              <a:rPr lang="en-GB" altLang="en-US" sz="1800" i="1" dirty="0">
                <a:latin typeface="Arial" panose="020B0604020202020204" pitchFamily="34" charset="0"/>
              </a:rPr>
              <a:t>milestone – something that needs to be completed </a:t>
            </a:r>
            <a:r>
              <a:rPr lang="en-GB" altLang="en-US" sz="1800" dirty="0">
                <a:latin typeface="Arial" panose="020B0604020202020204" pitchFamily="34" charset="0"/>
              </a:rPr>
              <a:t> (e.g. “design begins”, “draft report approved”) -take no time and consume no resources – they occur instantaneously</a:t>
            </a:r>
          </a:p>
          <a:p>
            <a:pPr marL="457200" lvl="1" indent="0">
              <a:buNone/>
            </a:pPr>
            <a:endParaRPr lang="en-GB" altLang="en-US" sz="1800" dirty="0">
              <a:latin typeface="Arial" panose="020B0604020202020204" pitchFamily="34" charset="0"/>
            </a:endParaRPr>
          </a:p>
          <a:p>
            <a:pPr lvl="1"/>
            <a:r>
              <a:rPr lang="en-GB" altLang="en-US" sz="1800" b="1" dirty="0">
                <a:latin typeface="Arial" panose="020B0604020202020204" pitchFamily="34" charset="0"/>
              </a:rPr>
              <a:t>Activity</a:t>
            </a:r>
            <a:r>
              <a:rPr lang="en-GB" altLang="en-US" sz="1800" dirty="0">
                <a:latin typeface="Arial" panose="020B0604020202020204" pitchFamily="34" charset="0"/>
              </a:rPr>
              <a:t> - work required to move from one event to another- takes time and consumes resource</a:t>
            </a:r>
          </a:p>
          <a:p>
            <a:pPr marL="457200" lvl="1" indent="0">
              <a:buNone/>
            </a:pPr>
            <a:endParaRPr lang="en-GB" altLang="en-US" sz="1800" dirty="0">
              <a:latin typeface="Arial" panose="020B0604020202020204" pitchFamily="34" charset="0"/>
            </a:endParaRPr>
          </a:p>
          <a:p>
            <a:pPr marL="457200" lvl="1" indent="0">
              <a:buNone/>
            </a:pPr>
            <a:r>
              <a:rPr lang="en-GB" altLang="en-US" sz="1800" dirty="0">
                <a:latin typeface="Arial" panose="020B0604020202020204" pitchFamily="34" charset="0"/>
              </a:rPr>
              <a:t>(Events/ and Activity often used interchangeably) </a:t>
            </a:r>
          </a:p>
          <a:p>
            <a:pPr lvl="1"/>
            <a:endParaRPr lang="en-GB" altLang="en-US" sz="1800" b="0" dirty="0">
              <a:latin typeface="Arial" panose="020B0604020202020204" pitchFamily="34" charset="0"/>
            </a:endParaRPr>
          </a:p>
          <a:p>
            <a:pPr lvl="1"/>
            <a:r>
              <a:rPr lang="en-GB" altLang="en-US" sz="1800" b="1" dirty="0">
                <a:latin typeface="Arial" panose="020B0604020202020204" pitchFamily="34" charset="0"/>
              </a:rPr>
              <a:t>Span time</a:t>
            </a:r>
            <a:r>
              <a:rPr lang="en-GB" altLang="en-US" sz="1800" dirty="0">
                <a:latin typeface="Arial" panose="020B0604020202020204" pitchFamily="34" charset="0"/>
              </a:rPr>
              <a:t> - the actual project time required to complete an activity-  the actual time required to complete an activity within the project (aka duration or elapsed time)</a:t>
            </a:r>
          </a:p>
          <a:p>
            <a:pPr lvl="1"/>
            <a:endParaRPr lang="en-GB" altLang="en-US" sz="1800" dirty="0">
              <a:latin typeface="Arial" panose="020B0604020202020204" pitchFamily="34" charset="0"/>
            </a:endParaRPr>
          </a:p>
          <a:p>
            <a:pPr>
              <a:lnSpc>
                <a:spcPct val="90000"/>
              </a:lnSpc>
            </a:pPr>
            <a:r>
              <a:rPr lang="en-GB" altLang="en-US" dirty="0">
                <a:latin typeface="Arial" panose="020B0604020202020204" pitchFamily="34" charset="0"/>
              </a:rPr>
              <a:t>Span time is </a:t>
            </a:r>
            <a:r>
              <a:rPr lang="en-GB" altLang="en-US" dirty="0">
                <a:solidFill>
                  <a:schemeClr val="accent2"/>
                </a:solidFill>
                <a:latin typeface="Arial" panose="020B0604020202020204" pitchFamily="34" charset="0"/>
              </a:rPr>
              <a:t>actual project time – its </a:t>
            </a:r>
            <a:r>
              <a:rPr lang="en-GB" altLang="en-US" dirty="0" err="1">
                <a:solidFill>
                  <a:schemeClr val="accent2"/>
                </a:solidFill>
                <a:latin typeface="Arial" panose="020B0604020202020204" pitchFamily="34" charset="0"/>
              </a:rPr>
              <a:t>duration.</a:t>
            </a:r>
            <a:r>
              <a:rPr lang="en-GB" altLang="en-US" dirty="0" err="1">
                <a:latin typeface="Arial" panose="020B0604020202020204" pitchFamily="34" charset="0"/>
              </a:rPr>
              <a:t>That</a:t>
            </a:r>
            <a:r>
              <a:rPr lang="en-GB" altLang="en-US" dirty="0">
                <a:latin typeface="Arial" panose="020B0604020202020204" pitchFamily="34" charset="0"/>
              </a:rPr>
              <a:t> is </a:t>
            </a:r>
            <a:r>
              <a:rPr lang="en-GB" altLang="en-US" b="1" dirty="0">
                <a:latin typeface="Arial" panose="020B0604020202020204" pitchFamily="34" charset="0"/>
              </a:rPr>
              <a:t>the time it takes to do something within the project</a:t>
            </a:r>
            <a:r>
              <a:rPr lang="en-GB" altLang="en-US" dirty="0">
                <a:latin typeface="Arial" panose="020B0604020202020204" pitchFamily="34" charset="0"/>
              </a:rPr>
              <a:t>. </a:t>
            </a:r>
          </a:p>
          <a:p>
            <a:pPr>
              <a:lnSpc>
                <a:spcPct val="90000"/>
              </a:lnSpc>
            </a:pPr>
            <a:r>
              <a:rPr lang="en-GB" altLang="en-US" sz="2800" dirty="0">
                <a:latin typeface="Arial" panose="020B0604020202020204" pitchFamily="34" charset="0"/>
              </a:rPr>
              <a:t>For example an activity which takes 1week of </a:t>
            </a:r>
            <a:r>
              <a:rPr lang="en-GB" altLang="en-US" sz="2800" u="sng" dirty="0">
                <a:latin typeface="Arial" panose="020B0604020202020204" pitchFamily="34" charset="0"/>
              </a:rPr>
              <a:t>project</a:t>
            </a:r>
            <a:r>
              <a:rPr lang="en-GB" altLang="en-US" sz="2800" dirty="0">
                <a:latin typeface="Arial" panose="020B0604020202020204" pitchFamily="34" charset="0"/>
              </a:rPr>
              <a:t> time with 1 person doing it may take 3 days of project time if 2 people do it. </a:t>
            </a:r>
          </a:p>
          <a:p>
            <a:pPr>
              <a:lnSpc>
                <a:spcPct val="90000"/>
              </a:lnSpc>
            </a:pPr>
            <a:r>
              <a:rPr lang="en-GB" altLang="en-US" sz="2800" dirty="0">
                <a:latin typeface="Arial" panose="020B0604020202020204" pitchFamily="34" charset="0"/>
              </a:rPr>
              <a:t>Or it may still take 1 week as the activity may use a process using a special glue which needs 72 hours to set.</a:t>
            </a:r>
            <a:endParaRPr lang="en-GB" altLang="en-US" sz="2800" dirty="0">
              <a:solidFill>
                <a:schemeClr val="accent2"/>
              </a:solidFill>
              <a:latin typeface="Arial" panose="020B0604020202020204" pitchFamily="34" charset="0"/>
            </a:endParaRPr>
          </a:p>
          <a:p>
            <a:pPr lvl="1"/>
            <a:endParaRPr lang="en-GB" altLang="en-US" sz="1800" dirty="0">
              <a:latin typeface="Arial" panose="020B0604020202020204" pitchFamily="34" charset="0"/>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Network Diagrams aid in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organizing and controlling. Since all project activities are shown in sequence with </a:t>
            </a:r>
            <a:r>
              <a:rPr lang="en-GB" sz="1200" b="1" i="0" kern="1200" dirty="0">
                <a:solidFill>
                  <a:schemeClr val="tx1"/>
                </a:solidFill>
                <a:effectLst/>
                <a:latin typeface="+mn-lt"/>
                <a:ea typeface="+mn-ea"/>
                <a:cs typeface="+mn-cs"/>
              </a:rPr>
              <a:t>relevant</a:t>
            </a:r>
            <a:r>
              <a:rPr lang="en-GB" sz="1200" b="0" i="0" kern="1200" dirty="0">
                <a:solidFill>
                  <a:schemeClr val="tx1"/>
                </a:solidFill>
                <a:effectLst/>
                <a:latin typeface="+mn-lt"/>
                <a:ea typeface="+mn-ea"/>
                <a:cs typeface="+mn-cs"/>
              </a:rPr>
              <a:t> interrelationships, the network diagram of a project will help the project manager and team during planning and organizing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Event</a:t>
            </a:r>
            <a:r>
              <a:rPr lang="en-GB" sz="1200" b="0" i="0" kern="1200" dirty="0">
                <a:solidFill>
                  <a:schemeClr val="tx1"/>
                </a:solidFill>
                <a:effectLst/>
                <a:latin typeface="+mn-lt"/>
                <a:ea typeface="+mn-ea"/>
                <a:cs typeface="+mn-cs"/>
              </a:rPr>
              <a:t> - sometimes called a milestone – something that needs to be completed  (e.g. “design begins”, “draft report approved”) -take no time and consume no resources – they occur instantaneously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Activity</a:t>
            </a:r>
            <a:r>
              <a:rPr lang="en-GB" sz="1200" b="0" i="0" kern="1200" dirty="0">
                <a:solidFill>
                  <a:schemeClr val="tx1"/>
                </a:solidFill>
                <a:effectLst/>
                <a:latin typeface="+mn-lt"/>
                <a:ea typeface="+mn-ea"/>
                <a:cs typeface="+mn-cs"/>
              </a:rPr>
              <a:t> - work required to move from one event to another- takes time and consumes resource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(Events/ and Activity often used interchangeably)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Span time </a:t>
            </a:r>
            <a:r>
              <a:rPr lang="en-GB" sz="1200" b="0" i="0" kern="1200" dirty="0">
                <a:solidFill>
                  <a:schemeClr val="tx1"/>
                </a:solidFill>
                <a:effectLst/>
                <a:latin typeface="+mn-lt"/>
                <a:ea typeface="+mn-ea"/>
                <a:cs typeface="+mn-cs"/>
              </a:rPr>
              <a:t>- the actual project time required to complete an activity-  the actual time required to complete an activity within the project (aka duration or elapsed time)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Span time </a:t>
            </a:r>
            <a:r>
              <a:rPr lang="en-GB" sz="1200" b="0" i="0" kern="1200" dirty="0">
                <a:solidFill>
                  <a:schemeClr val="tx1"/>
                </a:solidFill>
                <a:effectLst/>
                <a:latin typeface="+mn-lt"/>
                <a:ea typeface="+mn-ea"/>
                <a:cs typeface="+mn-cs"/>
              </a:rPr>
              <a:t>is actual project time (duration).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That is the time it takes to do </a:t>
            </a:r>
            <a:r>
              <a:rPr lang="en-GB" sz="1200" b="1" i="0" kern="1200" dirty="0">
                <a:solidFill>
                  <a:schemeClr val="tx1"/>
                </a:solidFill>
                <a:effectLst/>
                <a:latin typeface="+mn-lt"/>
                <a:ea typeface="+mn-ea"/>
                <a:cs typeface="+mn-cs"/>
              </a:rPr>
              <a:t>something</a:t>
            </a:r>
            <a:r>
              <a:rPr lang="en-GB" sz="1200" b="0" i="0" kern="1200" dirty="0">
                <a:solidFill>
                  <a:schemeClr val="tx1"/>
                </a:solidFill>
                <a:effectLst/>
                <a:latin typeface="+mn-lt"/>
                <a:ea typeface="+mn-ea"/>
                <a:cs typeface="+mn-cs"/>
              </a:rPr>
              <a:t> within the project.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an activity which takes 1week of project time with 1 person doing it may take 3 days of project time if 2 people do it. </a:t>
            </a:r>
          </a:p>
          <a:p>
            <a:r>
              <a:rPr lang="en-GB" sz="1200" b="0" i="0" kern="1200" dirty="0">
                <a:solidFill>
                  <a:schemeClr val="tx1"/>
                </a:solidFill>
                <a:effectLst/>
                <a:latin typeface="+mn-lt"/>
                <a:ea typeface="+mn-ea"/>
                <a:cs typeface="+mn-cs"/>
              </a:rPr>
              <a:t>Or it may still take 1 week as the activity may use a process using a special glue which needs 72 hours to set.</a:t>
            </a:r>
          </a:p>
          <a:p>
            <a:endParaRPr lang="en-GB" sz="1200" b="0"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73</a:t>
            </a:fld>
            <a:endParaRPr lang="en-US"/>
          </a:p>
        </p:txBody>
      </p:sp>
    </p:spTree>
    <p:extLst>
      <p:ext uri="{BB962C8B-B14F-4D97-AF65-F5344CB8AC3E}">
        <p14:creationId xmlns:p14="http://schemas.microsoft.com/office/powerpoint/2010/main" val="321414002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Network diagrams are vital for project management. They allow us to change one of the variables and see what affect it has on the whole project</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74</a:t>
            </a:fld>
            <a:endParaRPr lang="en-US"/>
          </a:p>
        </p:txBody>
      </p:sp>
    </p:spTree>
    <p:extLst>
      <p:ext uri="{BB962C8B-B14F-4D97-AF65-F5344CB8AC3E}">
        <p14:creationId xmlns:p14="http://schemas.microsoft.com/office/powerpoint/2010/main" val="402614048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t>Span time varies and is typically dependent [but not restricted] to:</a:t>
            </a:r>
            <a:br>
              <a:rPr lang="en-US" dirty="0"/>
            </a:br>
            <a:br>
              <a:rPr lang="en-US" dirty="0"/>
            </a:br>
            <a:r>
              <a:rPr lang="en-GB" altLang="en-US" sz="1200" dirty="0">
                <a:latin typeface="Arial" panose="020B0604020202020204" pitchFamily="34" charset="0"/>
              </a:rPr>
              <a:t>Resources</a:t>
            </a:r>
          </a:p>
          <a:p>
            <a:pPr>
              <a:lnSpc>
                <a:spcPct val="80000"/>
              </a:lnSpc>
            </a:pPr>
            <a:r>
              <a:rPr lang="en-GB" altLang="en-US" sz="1200" dirty="0">
                <a:latin typeface="Arial" panose="020B0604020202020204" pitchFamily="34" charset="0"/>
              </a:rPr>
              <a:t> people, </a:t>
            </a:r>
          </a:p>
          <a:p>
            <a:pPr>
              <a:lnSpc>
                <a:spcPct val="80000"/>
              </a:lnSpc>
            </a:pPr>
            <a:r>
              <a:rPr lang="en-GB" altLang="en-US" sz="1200" dirty="0">
                <a:latin typeface="Arial" panose="020B0604020202020204" pitchFamily="34" charset="0"/>
              </a:rPr>
              <a:t>£funds, </a:t>
            </a:r>
          </a:p>
          <a:p>
            <a:pPr>
              <a:lnSpc>
                <a:spcPct val="80000"/>
              </a:lnSpc>
            </a:pPr>
            <a:r>
              <a:rPr lang="en-GB" altLang="en-US" sz="1200" dirty="0">
                <a:latin typeface="Arial" panose="020B0604020202020204" pitchFamily="34" charset="0"/>
              </a:rPr>
              <a:t>equipment, </a:t>
            </a:r>
          </a:p>
          <a:p>
            <a:pPr>
              <a:lnSpc>
                <a:spcPct val="80000"/>
              </a:lnSpc>
            </a:pPr>
            <a:r>
              <a:rPr lang="en-GB" altLang="en-US" sz="1200" dirty="0">
                <a:latin typeface="Arial" panose="020B0604020202020204" pitchFamily="34" charset="0"/>
              </a:rPr>
              <a:t>technology, </a:t>
            </a:r>
          </a:p>
          <a:p>
            <a:pPr>
              <a:lnSpc>
                <a:spcPct val="80000"/>
              </a:lnSpc>
            </a:pPr>
            <a:r>
              <a:rPr lang="en-GB" altLang="en-US" sz="1200" dirty="0">
                <a:latin typeface="Arial" panose="020B0604020202020204" pitchFamily="34" charset="0"/>
              </a:rPr>
              <a:t>environment, </a:t>
            </a:r>
          </a:p>
          <a:p>
            <a:pPr>
              <a:lnSpc>
                <a:spcPct val="80000"/>
              </a:lnSpc>
            </a:pPr>
            <a:r>
              <a:rPr lang="en-GB" altLang="en-US" sz="1200" dirty="0">
                <a:latin typeface="Arial" panose="020B0604020202020204" pitchFamily="34" charset="0"/>
              </a:rPr>
              <a:t>time</a:t>
            </a:r>
          </a:p>
          <a:p>
            <a:pPr>
              <a:lnSpc>
                <a:spcPct val="80000"/>
              </a:lnSpc>
            </a:pPr>
            <a:r>
              <a:rPr lang="en-GB" altLang="en-US" sz="1200" dirty="0">
                <a:latin typeface="Arial" panose="020B0604020202020204" pitchFamily="34" charset="0"/>
              </a:rPr>
              <a:t>supplier delivery times</a:t>
            </a:r>
          </a:p>
          <a:p>
            <a:pPr>
              <a:lnSpc>
                <a:spcPct val="80000"/>
              </a:lnSpc>
            </a:pPr>
            <a:endParaRPr lang="en-GB" altLang="en-US" sz="1200" dirty="0">
              <a:latin typeface="Arial" panose="020B0604020202020204" pitchFamily="34" charset="0"/>
            </a:endParaRPr>
          </a:p>
          <a:p>
            <a:pPr>
              <a:lnSpc>
                <a:spcPct val="90000"/>
              </a:lnSpc>
            </a:pPr>
            <a:r>
              <a:rPr lang="en-GB" altLang="en-US" sz="1200" dirty="0">
                <a:latin typeface="Arial" panose="020B0604020202020204" pitchFamily="34" charset="0"/>
              </a:rPr>
              <a:t>Remember</a:t>
            </a:r>
            <a:br>
              <a:rPr lang="en-GB" altLang="en-US" sz="1200" dirty="0">
                <a:latin typeface="Arial" panose="020B0604020202020204" pitchFamily="34" charset="0"/>
              </a:rPr>
            </a:br>
            <a:r>
              <a:rPr lang="en-GB" altLang="en-US" dirty="0">
                <a:latin typeface="Arial" panose="020B0604020202020204" pitchFamily="34" charset="0"/>
              </a:rPr>
              <a:t>Span time is </a:t>
            </a:r>
            <a:r>
              <a:rPr lang="en-GB" altLang="en-US" dirty="0">
                <a:solidFill>
                  <a:schemeClr val="accent2"/>
                </a:solidFill>
                <a:latin typeface="Arial" panose="020B0604020202020204" pitchFamily="34" charset="0"/>
              </a:rPr>
              <a:t>actual project time – its duration.</a:t>
            </a:r>
            <a:br>
              <a:rPr lang="en-GB" altLang="en-US" dirty="0">
                <a:solidFill>
                  <a:schemeClr val="accent2"/>
                </a:solidFill>
                <a:latin typeface="Arial" panose="020B0604020202020204" pitchFamily="34" charset="0"/>
              </a:rPr>
            </a:br>
            <a:br>
              <a:rPr lang="en-GB" altLang="en-US" dirty="0">
                <a:solidFill>
                  <a:schemeClr val="accent2"/>
                </a:solidFill>
                <a:latin typeface="Arial" panose="020B0604020202020204" pitchFamily="34" charset="0"/>
              </a:rPr>
            </a:br>
            <a:r>
              <a:rPr lang="en-GB" altLang="en-US" dirty="0">
                <a:latin typeface="Arial" panose="020B0604020202020204" pitchFamily="34" charset="0"/>
              </a:rPr>
              <a:t>That is </a:t>
            </a:r>
            <a:r>
              <a:rPr lang="en-GB" altLang="en-US" b="1" dirty="0">
                <a:latin typeface="Arial" panose="020B0604020202020204" pitchFamily="34" charset="0"/>
              </a:rPr>
              <a:t>the time it takes to do something within the project</a:t>
            </a:r>
            <a:r>
              <a:rPr lang="en-GB" altLang="en-US" dirty="0">
                <a:latin typeface="Arial" panose="020B0604020202020204" pitchFamily="34" charset="0"/>
              </a:rPr>
              <a:t>. </a:t>
            </a:r>
          </a:p>
          <a:p>
            <a:pPr>
              <a:lnSpc>
                <a:spcPct val="90000"/>
              </a:lnSpc>
            </a:pPr>
            <a:r>
              <a:rPr lang="en-GB" altLang="en-US" sz="1200" dirty="0">
                <a:latin typeface="Arial" panose="020B0604020202020204" pitchFamily="34" charset="0"/>
              </a:rPr>
              <a:t>For example an activity which takes 1week of </a:t>
            </a:r>
            <a:r>
              <a:rPr lang="en-GB" altLang="en-US" sz="1200" u="sng" dirty="0">
                <a:latin typeface="Arial" panose="020B0604020202020204" pitchFamily="34" charset="0"/>
              </a:rPr>
              <a:t>project</a:t>
            </a:r>
            <a:r>
              <a:rPr lang="en-GB" altLang="en-US" sz="1200" dirty="0">
                <a:latin typeface="Arial" panose="020B0604020202020204" pitchFamily="34" charset="0"/>
              </a:rPr>
              <a:t> time with 1 person doing it may take 3 days of project time if 2 people do it. </a:t>
            </a:r>
          </a:p>
          <a:p>
            <a:pPr>
              <a:lnSpc>
                <a:spcPct val="90000"/>
              </a:lnSpc>
            </a:pPr>
            <a:r>
              <a:rPr lang="en-GB" altLang="en-US" sz="1200" dirty="0">
                <a:latin typeface="Arial" panose="020B0604020202020204" pitchFamily="34" charset="0"/>
              </a:rPr>
              <a:t>Or it may still take 1 week as the activity may use a process using a special glue which needs 72 hours to set.</a:t>
            </a:r>
            <a:endParaRPr lang="en-GB" altLang="en-US" sz="1200" dirty="0">
              <a:solidFill>
                <a:schemeClr val="accent2"/>
              </a:solidFill>
              <a:latin typeface="Arial" panose="020B0604020202020204" pitchFamily="34" charset="0"/>
            </a:endParaRPr>
          </a:p>
          <a:p>
            <a:pPr>
              <a:lnSpc>
                <a:spcPct val="80000"/>
              </a:lnSpc>
            </a:pPr>
            <a:endParaRPr lang="en-GB" altLang="en-US" sz="1200" dirty="0">
              <a:latin typeface="Arial" panose="020B0604020202020204" pitchFamily="34" charset="0"/>
            </a:endParaRPr>
          </a:p>
          <a:p>
            <a:r>
              <a:rPr lang="en-GB" altLang="en-US" dirty="0">
                <a:latin typeface="Arial" panose="020B0604020202020204" pitchFamily="34" charset="0"/>
              </a:rPr>
              <a:t>Many things may affect an activity’s span time – some will be under your control….and some will not.</a:t>
            </a:r>
          </a:p>
          <a:p>
            <a:r>
              <a:rPr lang="en-GB" altLang="en-US" dirty="0">
                <a:latin typeface="Arial" panose="020B0604020202020204" pitchFamily="34" charset="0"/>
              </a:rPr>
              <a:t>One of the project manager’s most difficult jobs is to correctly and accurately calculate/estimate an activity’s span time – always keeping an eye on reducing it if this reduces the overall project duration.</a:t>
            </a:r>
          </a:p>
          <a:p>
            <a:endParaRPr lang="en-GB" altLang="en-US" dirty="0">
              <a:latin typeface="Arial" panose="020B0604020202020204" pitchFamily="34" charset="0"/>
            </a:endParaRPr>
          </a:p>
          <a:p>
            <a:pPr>
              <a:lnSpc>
                <a:spcPct val="80000"/>
              </a:lnSpc>
            </a:pPr>
            <a:endParaRPr lang="en-GB" altLang="en-US" sz="1200"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75</a:t>
            </a:fld>
            <a:endParaRPr lang="en-US"/>
          </a:p>
        </p:txBody>
      </p:sp>
    </p:spTree>
    <p:extLst>
      <p:ext uri="{BB962C8B-B14F-4D97-AF65-F5344CB8AC3E}">
        <p14:creationId xmlns:p14="http://schemas.microsoft.com/office/powerpoint/2010/main" val="28992557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
            </a:r>
            <a:r>
              <a:rPr lang="en-GB" sz="1200" b="1" dirty="0"/>
              <a:t>Critical</a:t>
            </a:r>
            <a:r>
              <a:rPr lang="en-GB" sz="1200" dirty="0"/>
              <a:t>:  Activities, events, or paths which if delayed, will delay the completion of the project.  A projects </a:t>
            </a:r>
            <a:r>
              <a:rPr lang="en-GB" sz="1200" b="1" i="1" dirty="0"/>
              <a:t>critical path</a:t>
            </a:r>
            <a:r>
              <a:rPr lang="en-GB" sz="1200" dirty="0"/>
              <a:t> is understood to mean that sequence of critical activities (and critical events) that connects the project’s start event to its finish event and which cannot be delayed without delaying the project</a:t>
            </a:r>
            <a:r>
              <a:rPr lang="en-GB" sz="1200" b="0" dirty="0"/>
              <a:t>”           (</a:t>
            </a:r>
            <a:r>
              <a:rPr lang="en-GB" sz="1200" b="0" dirty="0" err="1"/>
              <a:t>Meridith</a:t>
            </a:r>
            <a:r>
              <a:rPr lang="en-GB" sz="1200" b="0" dirty="0"/>
              <a:t> and Mantel, 2009)</a:t>
            </a:r>
          </a:p>
          <a:p>
            <a:endParaRPr lang="en-US" dirty="0"/>
          </a:p>
          <a:p>
            <a:r>
              <a:rPr lang="en-US" dirty="0"/>
              <a:t>The critical path is the longest path through the project</a:t>
            </a:r>
          </a:p>
          <a:p>
            <a:r>
              <a:rPr lang="en-US" dirty="0"/>
              <a:t>It represents the duration of the project</a:t>
            </a:r>
          </a:p>
          <a:p>
            <a:r>
              <a:rPr lang="en-US" dirty="0"/>
              <a:t>All activities will be critical</a:t>
            </a:r>
          </a:p>
          <a:p>
            <a:r>
              <a:rPr lang="en-US" dirty="0"/>
              <a:t>The critical path will have a float value of zero</a:t>
            </a:r>
          </a:p>
          <a:p>
            <a:endParaRPr lang="en-US" dirty="0"/>
          </a:p>
          <a:p>
            <a:endParaRPr lang="en-US" dirty="0"/>
          </a:p>
          <a:p>
            <a:r>
              <a:rPr lang="en-US" dirty="0"/>
              <a:t>What does the critical path really mean?</a:t>
            </a:r>
          </a:p>
          <a:p>
            <a:r>
              <a:rPr lang="en-US" dirty="0"/>
              <a:t>The critical path shows the shortest time in which a project can be completed.</a:t>
            </a:r>
          </a:p>
          <a:p>
            <a:r>
              <a:rPr lang="en-US" dirty="0"/>
              <a:t>Even though the critical path is the longest path, it represents the shortest time it takes to complete a project.  </a:t>
            </a:r>
          </a:p>
          <a:p>
            <a:r>
              <a:rPr lang="en-US" dirty="0"/>
              <a:t>If one or more of the activities on the critical path takes longer than planned, the whole project schedule will slip unless the project manager takes corrective action.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76</a:t>
            </a:fld>
            <a:endParaRPr lang="en-US"/>
          </a:p>
        </p:txBody>
      </p:sp>
    </p:spTree>
    <p:extLst>
      <p:ext uri="{BB962C8B-B14F-4D97-AF65-F5344CB8AC3E}">
        <p14:creationId xmlns:p14="http://schemas.microsoft.com/office/powerpoint/2010/main" val="249608859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duration of each activity is listed above each node in the diagram. </a:t>
            </a:r>
          </a:p>
          <a:p>
            <a:endParaRPr lang="en-US" dirty="0"/>
          </a:p>
          <a:p>
            <a:r>
              <a:rPr lang="en-US" dirty="0"/>
              <a:t>For each path, add the duration of each node to determine it's total duration. The critical path is the one with the longest duration.</a:t>
            </a:r>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77</a:t>
            </a:fld>
            <a:endParaRPr lang="en-US"/>
          </a:p>
        </p:txBody>
      </p:sp>
    </p:spTree>
    <p:extLst>
      <p:ext uri="{BB962C8B-B14F-4D97-AF65-F5344CB8AC3E}">
        <p14:creationId xmlns:p14="http://schemas.microsoft.com/office/powerpoint/2010/main" val="218092054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t>Cost benefit?</a:t>
            </a:r>
            <a:br>
              <a:rPr lang="en-US" dirty="0"/>
            </a:br>
            <a:br>
              <a:rPr lang="en-US" dirty="0"/>
            </a:br>
            <a:r>
              <a:rPr lang="en-US" dirty="0"/>
              <a:t>Bought a super fast boil kettle</a:t>
            </a:r>
            <a:br>
              <a:rPr lang="en-US" dirty="0"/>
            </a:br>
            <a:br>
              <a:rPr lang="en-US" dirty="0"/>
            </a:br>
            <a:r>
              <a:rPr lang="en-GB" altLang="en-US" sz="1200" dirty="0">
                <a:latin typeface="Arial" panose="020B0604020202020204" pitchFamily="34" charset="0"/>
              </a:rPr>
              <a:t>The time saved is 170 seconds</a:t>
            </a:r>
          </a:p>
          <a:p>
            <a:pPr>
              <a:lnSpc>
                <a:spcPct val="80000"/>
              </a:lnSpc>
            </a:pPr>
            <a:r>
              <a:rPr lang="en-GB" altLang="en-US" sz="1200" dirty="0">
                <a:latin typeface="Arial" panose="020B0604020202020204" pitchFamily="34" charset="0"/>
              </a:rPr>
              <a:t>However, the new super-kettle set you back a princely £200</a:t>
            </a:r>
          </a:p>
          <a:p>
            <a:pPr>
              <a:lnSpc>
                <a:spcPct val="80000"/>
              </a:lnSpc>
            </a:pPr>
            <a:r>
              <a:rPr lang="en-GB" altLang="en-US" sz="1200" dirty="0">
                <a:latin typeface="Arial" panose="020B0604020202020204" pitchFamily="34" charset="0"/>
              </a:rPr>
              <a:t>Is the investment worth it to improve on changes in time constraint?</a:t>
            </a:r>
          </a:p>
          <a:p>
            <a:pPr>
              <a:lnSpc>
                <a:spcPct val="80000"/>
              </a:lnSpc>
            </a:pPr>
            <a:r>
              <a:rPr lang="en-GB" altLang="en-US" sz="1200" dirty="0">
                <a:latin typeface="Arial" panose="020B0604020202020204" pitchFamily="34" charset="0"/>
              </a:rPr>
              <a:t>If those 170 seconds saved represented an early finish bonus worth £300 then the investment would be worth it.</a:t>
            </a:r>
          </a:p>
          <a:p>
            <a:pPr>
              <a:lnSpc>
                <a:spcPct val="80000"/>
              </a:lnSpc>
            </a:pPr>
            <a:r>
              <a:rPr lang="en-GB" altLang="en-US" sz="1200" dirty="0">
                <a:latin typeface="Arial" panose="020B0604020202020204" pitchFamily="34" charset="0"/>
              </a:rPr>
              <a:t>And once you have bought it it can be used over and over again.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78</a:t>
            </a:fld>
            <a:endParaRPr lang="en-US"/>
          </a:p>
        </p:txBody>
      </p:sp>
    </p:spTree>
    <p:extLst>
      <p:ext uri="{BB962C8B-B14F-4D97-AF65-F5344CB8AC3E}">
        <p14:creationId xmlns:p14="http://schemas.microsoft.com/office/powerpoint/2010/main" val="396101105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critical path is </a:t>
            </a:r>
            <a:r>
              <a:rPr lang="en-US" b="1" dirty="0"/>
              <a:t>ABDF</a:t>
            </a:r>
            <a:r>
              <a:rPr lang="en-US" dirty="0"/>
              <a:t> which has a duration of </a:t>
            </a:r>
            <a:r>
              <a:rPr lang="en-US" b="1" dirty="0"/>
              <a:t>28 days</a:t>
            </a:r>
            <a:br>
              <a:rPr lang="en-US" b="1" dirty="0"/>
            </a:br>
            <a:br>
              <a:rPr lang="en-US" b="1" dirty="0"/>
            </a:br>
            <a:endParaRPr lang="en-US" b="1" dirty="0"/>
          </a:p>
          <a:p>
            <a:r>
              <a:rPr lang="en-US" dirty="0"/>
              <a:t>The other path durations are shorter and have some ‘free time’</a:t>
            </a:r>
          </a:p>
          <a:p>
            <a:r>
              <a:rPr lang="en-US" dirty="0"/>
              <a:t>ABEF 28-26 = 2 days</a:t>
            </a:r>
          </a:p>
          <a:p>
            <a:r>
              <a:rPr lang="en-US" dirty="0"/>
              <a:t>ACEF 28-24 = 4 days</a:t>
            </a:r>
            <a:br>
              <a:rPr lang="en-US" dirty="0"/>
            </a:br>
            <a:endParaRPr lang="en-US" dirty="0"/>
          </a:p>
          <a:p>
            <a:r>
              <a:rPr lang="en-US" dirty="0"/>
              <a:t>But what does this mean? </a:t>
            </a:r>
            <a:br>
              <a:rPr lang="en-US" dirty="0"/>
            </a:br>
            <a:br>
              <a:rPr lang="en-US" dirty="0"/>
            </a:br>
            <a:r>
              <a:rPr lang="en-US" dirty="0"/>
              <a:t>Could we delay the  whole path ABEF by up to 2 days?</a:t>
            </a:r>
            <a:br>
              <a:rPr lang="en-US" dirty="0"/>
            </a:br>
            <a:endParaRPr lang="en-US" dirty="0"/>
          </a:p>
          <a:p>
            <a:r>
              <a:rPr lang="en-US" dirty="0"/>
              <a:t>No, only some of the activities on the path can be delayed (the non-critical activities).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critical path is the longest path in the network; therefore it represents the minimum time needed to finish the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The near critical path </a:t>
            </a:r>
            <a:r>
              <a:rPr lang="en-GB" dirty="0"/>
              <a:t>which finishes slightly sooner than the critical path is: ABEF</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ACEF </a:t>
            </a:r>
            <a:br>
              <a:rPr lang="en-GB" dirty="0"/>
            </a:br>
            <a:r>
              <a:rPr lang="en-GB" dirty="0"/>
              <a:t>This is non-critical path, because you have 4 days floating time. I.e., C and E can be delayed by as much as 4 days without affecting the total duration of the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Critical Path Terms</a:t>
            </a:r>
          </a:p>
          <a:p>
            <a:r>
              <a:rPr lang="en-US" dirty="0"/>
              <a:t>Early Start (ES): earliest time an activity can begin</a:t>
            </a:r>
          </a:p>
          <a:p>
            <a:r>
              <a:rPr lang="en-US" dirty="0"/>
              <a:t>Without interfering with the completion of preceding activities</a:t>
            </a:r>
          </a:p>
          <a:p>
            <a:br>
              <a:rPr lang="en-US" dirty="0"/>
            </a:br>
            <a:r>
              <a:rPr lang="en-US" dirty="0"/>
              <a:t>Early Finish (EF): earliest time an activity can finish</a:t>
            </a:r>
          </a:p>
          <a:p>
            <a:r>
              <a:rPr lang="en-US" dirty="0"/>
              <a:t>Early start + activity duration</a:t>
            </a:r>
          </a:p>
          <a:p>
            <a:br>
              <a:rPr lang="en-US" dirty="0"/>
            </a:br>
            <a:r>
              <a:rPr lang="en-US" dirty="0"/>
              <a:t>Late Finish (LF): latest time an activity can finish</a:t>
            </a:r>
          </a:p>
          <a:p>
            <a:r>
              <a:rPr lang="en-US" dirty="0"/>
              <a:t>Without delaying the completion of the project</a:t>
            </a:r>
          </a:p>
          <a:p>
            <a:br>
              <a:rPr lang="en-US" dirty="0"/>
            </a:br>
            <a:r>
              <a:rPr lang="en-US" dirty="0"/>
              <a:t>Late Start (LS): latest time an activity can start</a:t>
            </a:r>
          </a:p>
          <a:p>
            <a:r>
              <a:rPr lang="en-US" dirty="0"/>
              <a:t>Late finish – activity duration</a:t>
            </a:r>
          </a:p>
          <a:p>
            <a:endParaRPr lang="en-US" dirty="0"/>
          </a:p>
          <a:p>
            <a:r>
              <a:rPr lang="en-US" dirty="0"/>
              <a:t>Float (aka Slack)</a:t>
            </a:r>
          </a:p>
          <a:p>
            <a:r>
              <a:rPr lang="en-US" dirty="0"/>
              <a:t>Total Float:  The time by which an activity can be delayed without impacting the project end date</a:t>
            </a:r>
          </a:p>
          <a:p>
            <a:r>
              <a:rPr lang="en-US" dirty="0"/>
              <a:t>LF-EF or LS-LS can be used to derive total float</a:t>
            </a:r>
          </a:p>
          <a:p>
            <a:r>
              <a:rPr lang="en-US" dirty="0"/>
              <a:t>Free Float:  The time by which an activity can be delayed without impacting the start time of any successor activity</a:t>
            </a:r>
          </a:p>
          <a:p>
            <a:endParaRPr lang="en-US" dirty="0"/>
          </a:p>
          <a:p>
            <a:r>
              <a:rPr lang="en-GB" dirty="0"/>
              <a:t>Float is the standard UK term, Slack is the standard US term.</a:t>
            </a: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79</a:t>
            </a:fld>
            <a:endParaRPr lang="en-US"/>
          </a:p>
        </p:txBody>
      </p:sp>
    </p:spTree>
    <p:extLst>
      <p:ext uri="{BB962C8B-B14F-4D97-AF65-F5344CB8AC3E}">
        <p14:creationId xmlns:p14="http://schemas.microsoft.com/office/powerpoint/2010/main" val="132974508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Gantt chart was devised in the mid 1890s by Karol </a:t>
            </a:r>
            <a:r>
              <a:rPr lang="en-GB" dirty="0" err="1"/>
              <a:t>Adamiecki</a:t>
            </a:r>
            <a:r>
              <a:rPr lang="en-GB" dirty="0"/>
              <a:t>, a Polish engineer who ran a steelworks in southern Poland and had become interested in management ideas and techniques. Some 15 years after, Henry Gantt, an American engineer and project management consultant, devised his own version of the chart and it was this that became widely known and popular in western countries. Originally Gantt charts were prepared by hand; each time a project changed it was necessary to amend or redraw the chart and this limited their usefulness, continual change being a feature of most projects. Nowadays, however, now of computers and project management software, Gantt charts can be created, updated and printed easily.</a:t>
            </a:r>
          </a:p>
          <a:p>
            <a:endParaRPr lang="en-GB" dirty="0"/>
          </a:p>
          <a:p>
            <a:r>
              <a:rPr lang="en-GB" dirty="0"/>
              <a:t>Today, Gantt charts are most commonly used for tracking project schedules. </a:t>
            </a:r>
          </a:p>
          <a:p>
            <a:endParaRPr lang="en-US" dirty="0"/>
          </a:p>
          <a:p>
            <a:endParaRPr lang="en-US" dirty="0"/>
          </a:p>
          <a:p>
            <a:endParaRPr lang="en-US" dirty="0"/>
          </a:p>
          <a:p>
            <a:r>
              <a:rPr lang="en-GB" sz="1200" b="0" i="0" kern="1200" dirty="0">
                <a:solidFill>
                  <a:schemeClr val="tx1"/>
                </a:solidFill>
                <a:effectLst/>
                <a:latin typeface="+mn-lt"/>
                <a:ea typeface="+mn-ea"/>
                <a:cs typeface="+mn-cs"/>
              </a:rPr>
              <a:t>The start date of the project</a:t>
            </a:r>
          </a:p>
          <a:p>
            <a:r>
              <a:rPr lang="en-GB" sz="1200" b="0" i="0" kern="1200" dirty="0">
                <a:solidFill>
                  <a:schemeClr val="tx1"/>
                </a:solidFill>
                <a:effectLst/>
                <a:latin typeface="+mn-lt"/>
                <a:ea typeface="+mn-ea"/>
                <a:cs typeface="+mn-cs"/>
              </a:rPr>
              <a:t>What the project tasks are</a:t>
            </a:r>
          </a:p>
          <a:p>
            <a:r>
              <a:rPr lang="en-GB" sz="1200" b="0" i="0" kern="1200" dirty="0">
                <a:solidFill>
                  <a:schemeClr val="tx1"/>
                </a:solidFill>
                <a:effectLst/>
                <a:latin typeface="+mn-lt"/>
                <a:ea typeface="+mn-ea"/>
                <a:cs typeface="+mn-cs"/>
              </a:rPr>
              <a:t>Who is working on each task</a:t>
            </a:r>
          </a:p>
          <a:p>
            <a:r>
              <a:rPr lang="en-GB" sz="1200" b="0" i="0" kern="1200" dirty="0">
                <a:solidFill>
                  <a:schemeClr val="tx1"/>
                </a:solidFill>
                <a:effectLst/>
                <a:latin typeface="+mn-lt"/>
                <a:ea typeface="+mn-ea"/>
                <a:cs typeface="+mn-cs"/>
              </a:rPr>
              <a:t>When tasks start and finish</a:t>
            </a:r>
          </a:p>
          <a:p>
            <a:r>
              <a:rPr lang="en-GB" sz="1200" b="0" i="0" kern="1200" dirty="0">
                <a:solidFill>
                  <a:schemeClr val="tx1"/>
                </a:solidFill>
                <a:effectLst/>
                <a:latin typeface="+mn-lt"/>
                <a:ea typeface="+mn-ea"/>
                <a:cs typeface="+mn-cs"/>
              </a:rPr>
              <a:t>How long each task will take</a:t>
            </a:r>
          </a:p>
          <a:p>
            <a:r>
              <a:rPr lang="en-GB" sz="1200" b="0" i="0" kern="1200" dirty="0">
                <a:solidFill>
                  <a:schemeClr val="tx1"/>
                </a:solidFill>
                <a:effectLst/>
                <a:latin typeface="+mn-lt"/>
                <a:ea typeface="+mn-ea"/>
                <a:cs typeface="+mn-cs"/>
              </a:rPr>
              <a:t>How tasks group together, overlap and link with each other</a:t>
            </a:r>
          </a:p>
          <a:p>
            <a:r>
              <a:rPr lang="en-GB" sz="1200" b="0" i="0" kern="1200" dirty="0">
                <a:solidFill>
                  <a:schemeClr val="tx1"/>
                </a:solidFill>
                <a:effectLst/>
                <a:latin typeface="+mn-lt"/>
                <a:ea typeface="+mn-ea"/>
                <a:cs typeface="+mn-cs"/>
              </a:rPr>
              <a:t>The finish date of the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81</a:t>
            </a:fld>
            <a:endParaRPr lang="en-US"/>
          </a:p>
        </p:txBody>
      </p:sp>
    </p:spTree>
    <p:extLst>
      <p:ext uri="{BB962C8B-B14F-4D97-AF65-F5344CB8AC3E}">
        <p14:creationId xmlns:p14="http://schemas.microsoft.com/office/powerpoint/2010/main" val="275723937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altLang="en-US" sz="1200" dirty="0">
                <a:latin typeface="Arial" panose="020B0604020202020204" pitchFamily="34" charset="0"/>
              </a:rPr>
              <a:t>A Gantt chart is a bar graph which illustrates on a timeline when each activity will start, finish and end. </a:t>
            </a:r>
          </a:p>
          <a:p>
            <a:pPr>
              <a:lnSpc>
                <a:spcPct val="90000"/>
              </a:lnSpc>
            </a:pPr>
            <a:r>
              <a:rPr lang="en-GB" altLang="en-US" sz="1200" dirty="0">
                <a:latin typeface="Arial" panose="020B0604020202020204" pitchFamily="34" charset="0"/>
              </a:rPr>
              <a:t>It’s a pictorial representation of each stage of the project showing individual tasks subdivided into work units according to the length of time they will take.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Developed in 1910’s –</a:t>
            </a:r>
            <a:r>
              <a:rPr lang="en-US" altLang="en-US" baseline="0" dirty="0"/>
              <a:t> a visual tool to show the schedule and project progress</a:t>
            </a:r>
            <a:endParaRPr lang="en-US" altLang="en-US" dirty="0"/>
          </a:p>
          <a:p>
            <a:endParaRPr lang="en-US" dirty="0"/>
          </a:p>
          <a:p>
            <a:endParaRPr lang="en-US" dirty="0"/>
          </a:p>
          <a:p>
            <a:r>
              <a:rPr lang="en-GB" altLang="en-US" dirty="0"/>
              <a:t>What the various activities are</a:t>
            </a:r>
          </a:p>
          <a:p>
            <a:r>
              <a:rPr lang="en-GB" altLang="en-US" dirty="0"/>
              <a:t>When each activity begins and ends</a:t>
            </a:r>
          </a:p>
          <a:p>
            <a:r>
              <a:rPr lang="en-GB" altLang="en-US" dirty="0"/>
              <a:t>How long each activity is scheduled to last, </a:t>
            </a:r>
            <a:endParaRPr lang="en-GB" altLang="en-US" dirty="0">
              <a:solidFill>
                <a:srgbClr val="008000"/>
              </a:solidFill>
              <a:latin typeface="Arial" panose="020B0604020202020204" pitchFamily="34" charset="0"/>
            </a:endParaRPr>
          </a:p>
          <a:p>
            <a:r>
              <a:rPr lang="en-GB" altLang="en-US" dirty="0">
                <a:solidFill>
                  <a:srgbClr val="008000"/>
                </a:solidFill>
                <a:latin typeface="Arial" panose="020B0604020202020204" pitchFamily="34" charset="0"/>
              </a:rPr>
              <a:t>SEQUENCE – the order in which you perform the activities.</a:t>
            </a:r>
          </a:p>
          <a:p>
            <a:r>
              <a:rPr lang="en-GB" altLang="en-US" dirty="0"/>
              <a:t>Where activities overlap with other activities, and by how much</a:t>
            </a:r>
          </a:p>
          <a:p>
            <a:r>
              <a:rPr lang="en-GB" altLang="en-US" dirty="0"/>
              <a:t>The start and end date of the whole project</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82</a:t>
            </a:fld>
            <a:endParaRPr lang="en-US"/>
          </a:p>
        </p:txBody>
      </p:sp>
    </p:spTree>
    <p:extLst>
      <p:ext uri="{BB962C8B-B14F-4D97-AF65-F5344CB8AC3E}">
        <p14:creationId xmlns:p14="http://schemas.microsoft.com/office/powerpoint/2010/main" val="252026407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0" dirty="0">
                <a:effectLst>
                  <a:outerShdw blurRad="38100" dist="38100" dir="2700000" algn="tl">
                    <a:srgbClr val="000000">
                      <a:alpha val="43137"/>
                    </a:srgbClr>
                  </a:outerShdw>
                </a:effectLst>
              </a:rPr>
              <a:t>Gantt Chart</a:t>
            </a:r>
            <a:br>
              <a:rPr lang="en-GB" sz="2800" b="0" dirty="0">
                <a:effectLst>
                  <a:outerShdw blurRad="38100" dist="38100" dir="2700000" algn="tl">
                    <a:srgbClr val="000000">
                      <a:alpha val="43137"/>
                    </a:srgbClr>
                  </a:outerShdw>
                </a:effectLst>
              </a:rPr>
            </a:br>
            <a:r>
              <a:rPr lang="en-GB" sz="1200" b="0" dirty="0">
                <a:effectLst>
                  <a:outerShdw blurRad="38100" dist="38100" dir="2700000" algn="tl">
                    <a:srgbClr val="000000">
                      <a:alpha val="43137"/>
                    </a:srgbClr>
                  </a:outerShdw>
                </a:effectLst>
              </a:rPr>
              <a:t>https://</a:t>
            </a:r>
            <a:r>
              <a:rPr lang="en-GB" sz="1200" b="0" dirty="0" err="1">
                <a:effectLst>
                  <a:outerShdw blurRad="38100" dist="38100" dir="2700000" algn="tl">
                    <a:srgbClr val="000000">
                      <a:alpha val="43137"/>
                    </a:srgbClr>
                  </a:outerShdw>
                </a:effectLst>
              </a:rPr>
              <a:t>www.teamgantt.com</a:t>
            </a:r>
            <a:r>
              <a:rPr lang="en-GB" sz="1200" b="0" dirty="0">
                <a:effectLst>
                  <a:outerShdw blurRad="38100" dist="38100" dir="2700000" algn="tl">
                    <a:srgbClr val="000000">
                      <a:alpha val="43137"/>
                    </a:srgbClr>
                  </a:outerShdw>
                </a:effectLst>
              </a:rPr>
              <a:t>/free-</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-chart-excel-template</a:t>
            </a:r>
          </a:p>
          <a:p>
            <a:endParaRPr lang="en-GB" sz="1200" b="0" dirty="0">
              <a:effectLst>
                <a:outerShdw blurRad="38100" dist="38100" dir="2700000" algn="tl">
                  <a:srgbClr val="000000">
                    <a:alpha val="43137"/>
                  </a:srgbClr>
                </a:outerShdw>
              </a:effectLst>
            </a:endParaRPr>
          </a:p>
          <a:p>
            <a:r>
              <a:rPr lang="en-GB" sz="1200" b="0" dirty="0">
                <a:effectLst>
                  <a:outerShdw blurRad="38100" dist="38100" dir="2700000" algn="tl">
                    <a:srgbClr val="000000">
                      <a:alpha val="43137"/>
                    </a:srgbClr>
                  </a:outerShdw>
                </a:effectLst>
              </a:rPr>
              <a:t>Useful free </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 chart software tool for assignment</a:t>
            </a: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83</a:t>
            </a:fld>
            <a:endParaRPr lang="en-US"/>
          </a:p>
        </p:txBody>
      </p:sp>
    </p:spTree>
    <p:extLst>
      <p:ext uri="{BB962C8B-B14F-4D97-AF65-F5344CB8AC3E}">
        <p14:creationId xmlns:p14="http://schemas.microsoft.com/office/powerpoint/2010/main" val="324224264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84</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know risk is defined as an uncertain event or set of events, that should, it occur, will have an effect of the achievement of the objective[s]. Risk is measured by a combination of the probability of a perceived threat or opportunity occurring, and the associated magnitude of its impact on those objectives.</a:t>
            </a:r>
          </a:p>
          <a:p>
            <a:endParaRPr lang="en-US" dirty="0"/>
          </a:p>
          <a:p>
            <a:r>
              <a:rPr lang="en-GB" sz="1200" kern="1200" dirty="0">
                <a:solidFill>
                  <a:schemeClr val="tx1"/>
                </a:solidFill>
                <a:effectLst/>
                <a:latin typeface="+mn-lt"/>
                <a:ea typeface="+mn-ea"/>
                <a:cs typeface="+mn-cs"/>
              </a:rPr>
              <a:t>Do you understand what the risk is?</a:t>
            </a:r>
          </a:p>
          <a:p>
            <a:r>
              <a:rPr lang="en-GB" sz="1200" kern="1200" dirty="0">
                <a:solidFill>
                  <a:schemeClr val="tx1"/>
                </a:solidFill>
                <a:effectLst/>
                <a:latin typeface="+mn-lt"/>
                <a:ea typeface="+mn-ea"/>
                <a:cs typeface="+mn-cs"/>
              </a:rPr>
              <a:t>What will this risk affect if it occurs, the project or business?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it a project risk</a:t>
            </a:r>
          </a:p>
          <a:p>
            <a:r>
              <a:rPr lang="en-GB" sz="1200" kern="1200" dirty="0">
                <a:solidFill>
                  <a:schemeClr val="tx1"/>
                </a:solidFill>
                <a:effectLst/>
                <a:latin typeface="+mn-lt"/>
                <a:ea typeface="+mn-ea"/>
                <a:cs typeface="+mn-cs"/>
              </a:rPr>
              <a:t>Can you manage it with your sponsors and customers support?</a:t>
            </a:r>
          </a:p>
          <a:p>
            <a:r>
              <a:rPr lang="en-GB" sz="1200" kern="1200" dirty="0">
                <a:solidFill>
                  <a:schemeClr val="tx1"/>
                </a:solidFill>
                <a:effectLst/>
                <a:latin typeface="+mn-lt"/>
                <a:ea typeface="+mn-ea"/>
                <a:cs typeface="+mn-cs"/>
              </a:rPr>
              <a:t>Make sure the parts of the business affected by the risk understand and accept the risk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Define a scale and which she will assess impact and likelihood of risk. For small projects a simple scale of high, medium and low is enough.</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the impact on the project of this risk occurring?</a:t>
            </a:r>
          </a:p>
          <a:p>
            <a:r>
              <a:rPr lang="en-GB" sz="1200" kern="1200" dirty="0">
                <a:solidFill>
                  <a:schemeClr val="tx1"/>
                </a:solidFill>
                <a:effectLst/>
                <a:latin typeface="+mn-lt"/>
                <a:ea typeface="+mn-ea"/>
                <a:cs typeface="+mn-cs"/>
              </a:rPr>
              <a:t>What is the likelihood of the risk occurring new?</a:t>
            </a:r>
          </a:p>
          <a:p>
            <a:r>
              <a:rPr lang="en-GB" sz="1200" kern="1200" dirty="0">
                <a:solidFill>
                  <a:schemeClr val="tx1"/>
                </a:solidFill>
                <a:effectLst/>
                <a:latin typeface="+mn-lt"/>
                <a:ea typeface="+mn-ea"/>
                <a:cs typeface="+mn-cs"/>
              </a:rPr>
              <a:t>What is the impact on the business if this risk occurs?</a:t>
            </a:r>
          </a:p>
          <a:p>
            <a:r>
              <a:rPr lang="en-GB" sz="1200" kern="1200" dirty="0">
                <a:solidFill>
                  <a:schemeClr val="tx1"/>
                </a:solidFill>
                <a:effectLst/>
                <a:latin typeface="+mn-lt"/>
                <a:ea typeface="+mn-ea"/>
                <a:cs typeface="+mn-cs"/>
              </a:rPr>
              <a:t>Overall risk: probability X impact  (on next slide)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Example: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Appropriate management actions when risks have been identified and assessed</a:t>
            </a:r>
          </a:p>
          <a:p>
            <a:r>
              <a:rPr lang="en-GB" sz="1200" kern="1200" dirty="0">
                <a:solidFill>
                  <a:schemeClr val="tx1"/>
                </a:solidFill>
                <a:effectLst/>
                <a:latin typeface="+mn-lt"/>
                <a:ea typeface="+mn-ea"/>
                <a:cs typeface="+mn-cs"/>
              </a:rPr>
              <a:t>1 starts risk management as the project begins - The best way to deal with risk is to identify them early and build actions to overcome them into the plan</a:t>
            </a:r>
          </a:p>
          <a:p>
            <a:r>
              <a:rPr lang="en-GB" sz="1200" kern="1200" dirty="0">
                <a:solidFill>
                  <a:schemeClr val="tx1"/>
                </a:solidFill>
                <a:effectLst/>
                <a:latin typeface="+mn-lt"/>
                <a:ea typeface="+mn-ea"/>
                <a:cs typeface="+mn-cs"/>
              </a:rPr>
              <a:t>2 project management is largely about risk management</a:t>
            </a:r>
          </a:p>
          <a:p>
            <a:r>
              <a:rPr lang="en-GB" sz="1200" kern="1200" dirty="0">
                <a:solidFill>
                  <a:schemeClr val="tx1"/>
                </a:solidFill>
                <a:effectLst/>
                <a:latin typeface="+mn-lt"/>
                <a:ea typeface="+mn-ea"/>
                <a:cs typeface="+mn-cs"/>
              </a:rPr>
              <a:t>3 put risk management processes into place</a:t>
            </a:r>
          </a:p>
          <a:p>
            <a:r>
              <a:rPr lang="en-GB" sz="1200" kern="1200" dirty="0">
                <a:solidFill>
                  <a:schemeClr val="tx1"/>
                </a:solidFill>
                <a:effectLst/>
                <a:latin typeface="+mn-lt"/>
                <a:ea typeface="+mn-ea"/>
                <a:cs typeface="+mn-cs"/>
              </a:rPr>
              <a:t>4 identify risks</a:t>
            </a:r>
          </a:p>
          <a:p>
            <a:r>
              <a:rPr lang="en-GB" sz="1200" kern="1200" dirty="0">
                <a:solidFill>
                  <a:schemeClr val="tx1"/>
                </a:solidFill>
                <a:effectLst/>
                <a:latin typeface="+mn-lt"/>
                <a:ea typeface="+mn-ea"/>
                <a:cs typeface="+mn-cs"/>
              </a:rPr>
              <a:t>5 identify understand and prioritise risks</a:t>
            </a:r>
          </a:p>
          <a:p>
            <a:r>
              <a:rPr lang="en-GB" sz="1200" kern="1200" dirty="0">
                <a:solidFill>
                  <a:schemeClr val="tx1"/>
                </a:solidFill>
                <a:effectLst/>
                <a:latin typeface="+mn-lt"/>
                <a:ea typeface="+mn-ea"/>
                <a:cs typeface="+mn-cs"/>
              </a:rPr>
              <a:t>6 ensure stakeholders and customers understand project risks</a:t>
            </a:r>
          </a:p>
          <a:p>
            <a:r>
              <a:rPr lang="en-GB" sz="1200" kern="1200" dirty="0">
                <a:solidFill>
                  <a:schemeClr val="tx1"/>
                </a:solidFill>
                <a:effectLst/>
                <a:latin typeface="+mn-lt"/>
                <a:ea typeface="+mn-ea"/>
                <a:cs typeface="+mn-cs"/>
              </a:rPr>
              <a:t>7 decide on an action for each Prioritised risk</a:t>
            </a:r>
          </a:p>
          <a:p>
            <a:r>
              <a:rPr lang="en-GB" sz="1200" kern="1200" dirty="0">
                <a:solidFill>
                  <a:schemeClr val="tx1"/>
                </a:solidFill>
                <a:effectLst/>
                <a:latin typeface="+mn-lt"/>
                <a:ea typeface="+mn-ea"/>
                <a:cs typeface="+mn-cs"/>
              </a:rPr>
              <a:t>	1 do nothing but continue to monitor</a:t>
            </a:r>
          </a:p>
          <a:p>
            <a:r>
              <a:rPr lang="en-GB" sz="1200" kern="1200" dirty="0">
                <a:solidFill>
                  <a:schemeClr val="tx1"/>
                </a:solidFill>
                <a:effectLst/>
                <a:latin typeface="+mn-lt"/>
                <a:ea typeface="+mn-ea"/>
                <a:cs typeface="+mn-cs"/>
              </a:rPr>
              <a:t>	2 reduce the likelihood of the risk occurring</a:t>
            </a:r>
          </a:p>
          <a:p>
            <a:r>
              <a:rPr lang="en-GB" sz="1200" kern="1200" dirty="0">
                <a:solidFill>
                  <a:schemeClr val="tx1"/>
                </a:solidFill>
                <a:effectLst/>
                <a:latin typeface="+mn-lt"/>
                <a:ea typeface="+mn-ea"/>
                <a:cs typeface="+mn-cs"/>
              </a:rPr>
              <a:t>	3 reduce the project exposure to the risk</a:t>
            </a:r>
          </a:p>
          <a:p>
            <a:r>
              <a:rPr lang="en-GB" sz="1200" kern="1200" dirty="0">
                <a:solidFill>
                  <a:schemeClr val="tx1"/>
                </a:solidFill>
                <a:effectLst/>
                <a:latin typeface="+mn-lt"/>
                <a:ea typeface="+mn-ea"/>
                <a:cs typeface="+mn-cs"/>
              </a:rPr>
              <a:t>	4 Contingency plans to deal with the effect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 the worst case if the risk is too high and impossible to mitigate or avoid stop the project. Determine if there is a different way to achieve the goals  This is a very important attribute for project managers to have – consider the implications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Finally,</a:t>
            </a:r>
          </a:p>
          <a:p>
            <a:r>
              <a:rPr lang="en-GB" sz="1200" kern="1200" dirty="0">
                <a:solidFill>
                  <a:schemeClr val="tx1"/>
                </a:solidFill>
                <a:effectLst/>
                <a:latin typeface="+mn-lt"/>
                <a:ea typeface="+mn-ea"/>
                <a:cs typeface="+mn-cs"/>
              </a:rPr>
              <a:t>Determine the most appropriate time to take action</a:t>
            </a:r>
          </a:p>
          <a:p>
            <a:r>
              <a:rPr lang="en-GB" sz="1200" kern="1200" dirty="0">
                <a:solidFill>
                  <a:schemeClr val="tx1"/>
                </a:solidFill>
                <a:effectLst/>
                <a:latin typeface="+mn-lt"/>
                <a:ea typeface="+mn-ea"/>
                <a:cs typeface="+mn-cs"/>
              </a:rPr>
              <a:t>Take risk management action</a:t>
            </a:r>
          </a:p>
          <a:p>
            <a:r>
              <a:rPr lang="en-GB" sz="1200" kern="1200" dirty="0">
                <a:solidFill>
                  <a:schemeClr val="tx1"/>
                </a:solidFill>
                <a:effectLst/>
                <a:latin typeface="+mn-lt"/>
                <a:ea typeface="+mn-ea"/>
                <a:cs typeface="+mn-cs"/>
              </a:rPr>
              <a:t>Assess results and if necessary keep taking action</a:t>
            </a:r>
          </a:p>
          <a:p>
            <a:r>
              <a:rPr lang="en-GB" sz="1200" kern="1200" dirty="0">
                <a:solidFill>
                  <a:schemeClr val="tx1"/>
                </a:solidFill>
                <a:effectLst/>
                <a:latin typeface="+mn-lt"/>
                <a:ea typeface="+mn-ea"/>
                <a:cs typeface="+mn-cs"/>
              </a:rPr>
              <a:t>Continue to manage risks throughout the life of the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86</a:t>
            </a:fld>
            <a:endParaRPr lang="en-US"/>
          </a:p>
        </p:txBody>
      </p:sp>
    </p:spTree>
    <p:extLst>
      <p:ext uri="{BB962C8B-B14F-4D97-AF65-F5344CB8AC3E}">
        <p14:creationId xmlns:p14="http://schemas.microsoft.com/office/powerpoint/2010/main" val="274720471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to consider the many environments of almost any project is clear when one examines risk management. It is typical to consider only the internal environment of the project</a:t>
            </a:r>
          </a:p>
          <a:p>
            <a:endParaRPr lang="en-GB" dirty="0"/>
          </a:p>
          <a:p>
            <a:r>
              <a:rPr lang="en-GB" dirty="0"/>
              <a:t>Changes in the external environment can kill projects, too. The explosion of the Challenger stopped a number of space shuttle projects overnight. </a:t>
            </a:r>
          </a:p>
          <a:p>
            <a:endParaRPr lang="en-GB" dirty="0"/>
          </a:p>
          <a:p>
            <a:r>
              <a:rPr lang="en-GB" dirty="0"/>
              <a:t>Be careful though;</a:t>
            </a:r>
            <a:br>
              <a:rPr lang="en-GB" dirty="0"/>
            </a:br>
            <a:r>
              <a:rPr lang="en-GB" dirty="0"/>
              <a:t>Risk identification activities routinely fail to consider risks associated with the project’s external environment and focus on misfortune, overlooking the </a:t>
            </a:r>
            <a:r>
              <a:rPr lang="en-GB" b="1" u="sng" dirty="0"/>
              <a:t>risk of positive things happening</a:t>
            </a:r>
          </a:p>
          <a:p>
            <a:endParaRPr lang="en-GB" b="1" u="sng" dirty="0"/>
          </a:p>
          <a:p>
            <a:endParaRPr lang="en-GB" b="1" u="sng" dirty="0"/>
          </a:p>
          <a:p>
            <a:r>
              <a:rPr lang="en-GB" b="1" dirty="0"/>
              <a:t>Organising for Risk Management </a:t>
            </a:r>
            <a:br>
              <a:rPr lang="en-GB" dirty="0"/>
            </a:br>
            <a:r>
              <a:rPr lang="en-GB" dirty="0"/>
              <a:t>The existence of a set of activities which should be undertaken in order to manage risk implies that some sort of organisation is required to do the work of risk management. </a:t>
            </a:r>
          </a:p>
          <a:p>
            <a:r>
              <a:rPr lang="en-GB" dirty="0"/>
              <a:t>Because any organisation undertakes a wide variety of projects based on different technologies, developed for different markets, subject to potential regulation by different levels of government, and with different stakeholders, no single risk management unit can be expected to deal with all projects. </a:t>
            </a:r>
          </a:p>
          <a:p>
            <a:br>
              <a:rPr lang="en-GB" dirty="0"/>
            </a:br>
            <a:r>
              <a:rPr lang="en-GB" dirty="0"/>
              <a:t>In general, however, a unique risk management group is formed for each project depends on the nature of the project. </a:t>
            </a:r>
          </a:p>
          <a:p>
            <a:endParaRPr lang="en-GB" dirty="0"/>
          </a:p>
          <a:p>
            <a:r>
              <a:rPr lang="en-GB" dirty="0"/>
              <a:t>If the project’s objective is to develop a new product (or product line), the risk management team might include the following: </a:t>
            </a:r>
          </a:p>
          <a:p>
            <a:pPr marL="228600" indent="-228600">
              <a:buAutoNum type="arabicParenBoth"/>
            </a:pPr>
            <a:r>
              <a:rPr lang="en-GB" dirty="0"/>
              <a:t>a specialist in the science or technology of the proposed product;</a:t>
            </a:r>
          </a:p>
          <a:p>
            <a:pPr marL="228600" indent="-228600">
              <a:buAutoNum type="arabicParenBoth"/>
            </a:pPr>
            <a:r>
              <a:rPr lang="en-GB" dirty="0"/>
              <a:t>market specialist who can make an informed estimate of the total market size and amount of sales for the potential product as well as the impact that the proposed product may have on the sales of the firm’s other products, and the state of potential competition; </a:t>
            </a:r>
          </a:p>
          <a:p>
            <a:pPr marL="228600" indent="-228600">
              <a:buAutoNum type="arabicParenBoth"/>
            </a:pPr>
            <a:r>
              <a:rPr lang="en-GB" dirty="0"/>
              <a:t>a manufacturing specialist who can foresee risks in the firm’s (or its subcontractor’s) ability to manufacture the product with an acceptable level of quality; </a:t>
            </a:r>
          </a:p>
          <a:p>
            <a:pPr marL="228600" indent="-228600">
              <a:buAutoNum type="arabicParenBoth"/>
            </a:pPr>
            <a:r>
              <a:rPr lang="en-GB" dirty="0"/>
              <a:t>a purchasing specialist who can foresee risks in the firm’s supply chain; </a:t>
            </a:r>
          </a:p>
          <a:p>
            <a:pPr marL="228600" indent="-228600">
              <a:buAutoNum type="arabicParenBoth"/>
            </a:pPr>
            <a:r>
              <a:rPr lang="en-GB" dirty="0"/>
              <a:t>a product safety expert to foresee risks in the area of product liability as well as a public relations professional and an attorney to help deal with matters if safety claims are made against the firm; </a:t>
            </a:r>
          </a:p>
          <a:p>
            <a:pPr marL="228600" indent="-228600">
              <a:buAutoNum type="arabicParenBoth"/>
            </a:pPr>
            <a:r>
              <a:rPr lang="en-GB" dirty="0"/>
              <a:t>a patent attorney to assess the risks of patent infringement; </a:t>
            </a:r>
          </a:p>
          <a:p>
            <a:pPr marL="228600" indent="-228600">
              <a:buAutoNum type="arabicParenBoth"/>
            </a:pPr>
            <a:r>
              <a:rPr lang="en-GB" dirty="0"/>
              <a:t>an individual (perhaps a program manager) who understands the complete set of the firm’s projects and can identify any projects that might contribute to or profit from the project in question; </a:t>
            </a:r>
          </a:p>
          <a:p>
            <a:pPr marL="228600" indent="-228600">
              <a:buAutoNum type="arabicParenBoth"/>
            </a:pPr>
            <a:r>
              <a:rPr lang="en-GB" dirty="0"/>
              <a:t>the same or a different person who can foresee possible personnel, resource, or scheduling conflicts caused by or threatening this project; and </a:t>
            </a:r>
          </a:p>
          <a:p>
            <a:pPr marL="228600" indent="-228600">
              <a:buAutoNum type="arabicParenBoth"/>
            </a:pPr>
            <a:r>
              <a:rPr lang="en-GB" dirty="0"/>
              <a:t>a governmental relations expert who knows what governmental licenses or approvals may be required for manufacturing processes or product release. </a:t>
            </a:r>
          </a:p>
          <a:p>
            <a:pPr marL="228600" indent="-228600">
              <a:buAutoNum type="arabicParenBoth"/>
            </a:pPr>
            <a:endParaRPr lang="en-GB" dirty="0"/>
          </a:p>
          <a:p>
            <a:pPr marL="228600" indent="-228600">
              <a:buAutoNum type="arabicParenBoth"/>
            </a:pPr>
            <a:r>
              <a:rPr lang="en-GB" b="1" dirty="0"/>
              <a:t>Clearly, some of the above members might only attend meetings during the risk identification and response planning sessions</a:t>
            </a:r>
            <a:r>
              <a:rPr lang="en-GB" dirty="0"/>
              <a:t>. </a:t>
            </a:r>
          </a:p>
          <a:p>
            <a:endParaRPr lang="en-GB" b="1" u="sng" dirty="0"/>
          </a:p>
          <a:p>
            <a:endParaRPr lang="en-US" b="1" u="sng" dirty="0"/>
          </a:p>
        </p:txBody>
      </p:sp>
      <p:sp>
        <p:nvSpPr>
          <p:cNvPr id="4" name="Slide Number Placeholder 3"/>
          <p:cNvSpPr>
            <a:spLocks noGrp="1"/>
          </p:cNvSpPr>
          <p:nvPr>
            <p:ph type="sldNum" sz="quarter" idx="5"/>
          </p:nvPr>
        </p:nvSpPr>
        <p:spPr/>
        <p:txBody>
          <a:bodyPr/>
          <a:lstStyle/>
          <a:p>
            <a:fld id="{166B352B-CE58-8244-A246-7FE01DB8FCC2}" type="slidenum">
              <a:rPr lang="en-US" smtClean="0"/>
              <a:t>87</a:t>
            </a:fld>
            <a:endParaRPr lang="en-US"/>
          </a:p>
        </p:txBody>
      </p:sp>
    </p:spTree>
    <p:extLst>
      <p:ext uri="{BB962C8B-B14F-4D97-AF65-F5344CB8AC3E}">
        <p14:creationId xmlns:p14="http://schemas.microsoft.com/office/powerpoint/2010/main" val="384323631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Product Risk:</a:t>
            </a:r>
            <a:br>
              <a:rPr lang="en-US" b="1" dirty="0"/>
            </a:br>
            <a:r>
              <a:rPr lang="en-GB" sz="1200" b="0" i="0" kern="1200" dirty="0">
                <a:solidFill>
                  <a:schemeClr val="tx1"/>
                </a:solidFill>
                <a:effectLst/>
                <a:latin typeface="+mn-lt"/>
                <a:ea typeface="+mn-ea"/>
                <a:cs typeface="+mn-cs"/>
              </a:rPr>
              <a:t>Product risk is the set of things that could go wrong with the service, software or whatever is being produced by the project, product risks should also be categorised and measured. The main difference with a product risk is that it is normally, but not always, mitigated by appropriate testing.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Product risks generally fall into one of two main categories,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functional and non-functional.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Functional risks </a:t>
            </a:r>
            <a:r>
              <a:rPr lang="en-GB" sz="1200" b="0" i="0" kern="1200" dirty="0">
                <a:solidFill>
                  <a:schemeClr val="tx1"/>
                </a:solidFill>
                <a:effectLst/>
                <a:latin typeface="+mn-lt"/>
                <a:ea typeface="+mn-ea"/>
                <a:cs typeface="+mn-cs"/>
              </a:rPr>
              <a:t>relate to how the product may not achieve the activities it is designed to do, such as receiving data, performing calculations, producing reports and interfacing with other systems.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Non-functional product risks </a:t>
            </a:r>
            <a:r>
              <a:rPr lang="en-GB" sz="1200" b="0" i="0" kern="1200" dirty="0">
                <a:solidFill>
                  <a:schemeClr val="tx1"/>
                </a:solidFill>
                <a:effectLst/>
                <a:latin typeface="+mn-lt"/>
                <a:ea typeface="+mn-ea"/>
                <a:cs typeface="+mn-cs"/>
              </a:rPr>
              <a:t>relate to such possible problems as not performing a (correct) calculation quickly enough or being unstable with a high number of concurrent users.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Other examples include: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Not satisfied audience needs and expectations</a:t>
            </a:r>
          </a:p>
          <a:p>
            <a:r>
              <a:rPr lang="en-GB" sz="1200" b="0" i="0" kern="1200" dirty="0">
                <a:solidFill>
                  <a:schemeClr val="tx1"/>
                </a:solidFill>
                <a:effectLst/>
                <a:latin typeface="+mn-lt"/>
                <a:ea typeface="+mn-ea"/>
                <a:cs typeface="+mn-cs"/>
              </a:rPr>
              <a:t>Poor usability levels</a:t>
            </a:r>
          </a:p>
          <a:p>
            <a:r>
              <a:rPr lang="en-GB" sz="1200" b="0" i="0" kern="1200" dirty="0">
                <a:solidFill>
                  <a:schemeClr val="tx1"/>
                </a:solidFill>
                <a:effectLst/>
                <a:latin typeface="+mn-lt"/>
                <a:ea typeface="+mn-ea"/>
                <a:cs typeface="+mn-cs"/>
              </a:rPr>
              <a:t>Cultural or social non-acceptance or resistance</a:t>
            </a:r>
          </a:p>
          <a:p>
            <a:r>
              <a:rPr lang="en-GB" sz="1200" b="0" i="0" kern="1200" dirty="0">
                <a:solidFill>
                  <a:schemeClr val="tx1"/>
                </a:solidFill>
                <a:effectLst/>
                <a:latin typeface="+mn-lt"/>
                <a:ea typeface="+mn-ea"/>
                <a:cs typeface="+mn-cs"/>
              </a:rPr>
              <a:t>Poor performance measurement</a:t>
            </a:r>
          </a:p>
          <a:p>
            <a:r>
              <a:rPr lang="en-GB" sz="1200" b="0" i="0" kern="1200" dirty="0">
                <a:solidFill>
                  <a:schemeClr val="tx1"/>
                </a:solidFill>
                <a:effectLst/>
                <a:latin typeface="+mn-lt"/>
                <a:ea typeface="+mn-ea"/>
                <a:cs typeface="+mn-cs"/>
              </a:rPr>
              <a:t>Poor cost estimate</a:t>
            </a:r>
          </a:p>
          <a:p>
            <a:r>
              <a:rPr lang="en-GB" sz="1200" b="0" i="0" kern="1200" dirty="0">
                <a:solidFill>
                  <a:schemeClr val="tx1"/>
                </a:solidFill>
                <a:effectLst/>
                <a:latin typeface="+mn-lt"/>
                <a:ea typeface="+mn-ea"/>
                <a:cs typeface="+mn-cs"/>
              </a:rPr>
              <a:t>Poor pricing plans</a:t>
            </a:r>
          </a:p>
          <a:p>
            <a:r>
              <a:rPr lang="en-GB" sz="1200" b="0" i="0" kern="1200" dirty="0">
                <a:solidFill>
                  <a:schemeClr val="tx1"/>
                </a:solidFill>
                <a:effectLst/>
                <a:latin typeface="+mn-lt"/>
                <a:ea typeface="+mn-ea"/>
                <a:cs typeface="+mn-cs"/>
              </a:rPr>
              <a:t>Poor quality</a:t>
            </a:r>
          </a:p>
          <a:p>
            <a:r>
              <a:rPr lang="en-GB" sz="1200" b="0" i="0" kern="1200" dirty="0">
                <a:solidFill>
                  <a:schemeClr val="tx1"/>
                </a:solidFill>
                <a:effectLst/>
                <a:latin typeface="+mn-lt"/>
                <a:ea typeface="+mn-ea"/>
                <a:cs typeface="+mn-cs"/>
              </a:rPr>
              <a:t>No return on investments</a:t>
            </a:r>
          </a:p>
          <a:p>
            <a:r>
              <a:rPr lang="en-GB" sz="1200" b="0" i="0" kern="1200" dirty="0">
                <a:solidFill>
                  <a:schemeClr val="tx1"/>
                </a:solidFill>
                <a:effectLst/>
                <a:latin typeface="+mn-lt"/>
                <a:ea typeface="+mn-ea"/>
                <a:cs typeface="+mn-cs"/>
              </a:rPr>
              <a:t>Inadequate marketing and sales strategies</a:t>
            </a:r>
          </a:p>
          <a:p>
            <a:endParaRPr lang="en-US" b="1" dirty="0"/>
          </a:p>
          <a:p>
            <a:endParaRPr lang="en-US" b="1" dirty="0"/>
          </a:p>
          <a:p>
            <a:r>
              <a:rPr lang="en-US" b="1" dirty="0"/>
              <a:t>Schedule risk</a:t>
            </a:r>
          </a:p>
          <a:p>
            <a:r>
              <a:rPr lang="en-GB" sz="1200" b="0" i="0" kern="1200" dirty="0">
                <a:solidFill>
                  <a:schemeClr val="tx1"/>
                </a:solidFill>
                <a:effectLst/>
                <a:latin typeface="+mn-lt"/>
                <a:ea typeface="+mn-ea"/>
                <a:cs typeface="+mn-cs"/>
              </a:rPr>
              <a:t>These include unexpected delays at an external vendor, natural factors, errors in estimation and delays in acquisition of parts. For instance, the test team cannot begin the work until the developers finish their milestone deliverables and a delay in those can cause cascading delays</a:t>
            </a:r>
          </a:p>
          <a:p>
            <a:br>
              <a:rPr lang="en-US" dirty="0"/>
            </a:br>
            <a:r>
              <a:rPr lang="en-GB" sz="1200" b="0" i="0" kern="1200" dirty="0">
                <a:solidFill>
                  <a:schemeClr val="tx1"/>
                </a:solidFill>
                <a:effectLst/>
                <a:latin typeface="+mn-lt"/>
                <a:ea typeface="+mn-ea"/>
                <a:cs typeface="+mn-cs"/>
              </a:rPr>
              <a:t>Some projects are prohibitive to plan beyond even three months in advance.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has led to the popularity of project management methods like Agile that accommodate more fluid or shifting scope requirements. How far can you plan your project into the distant horizon? As a rough guideline, it is difficult to plan most projects out past 6-months.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Uncertainty in work planned too far in advance is a significant source of schedule risk. </a:t>
            </a:r>
          </a:p>
          <a:p>
            <a:r>
              <a:rPr lang="en-GB" sz="1200" b="0" i="0" kern="1200" dirty="0">
                <a:solidFill>
                  <a:schemeClr val="tx1"/>
                </a:solidFill>
                <a:effectLst/>
                <a:latin typeface="+mn-lt"/>
                <a:ea typeface="+mn-ea"/>
                <a:cs typeface="+mn-cs"/>
              </a:rPr>
              <a:t>To help avoid distant project planning risk undertake regular activities in the project plan to review estimates, risks, and assumptions. Schedule risk management relies on periodic reports and recommendations for project plan adjustments. Plan the project into the distant, but schedule plan reviews on these long duration projects to occur at least every 6 months.</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To reduce scheduling risks use scheduling tools: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Work Breakdown Structure (WBS)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RACI matrix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Gantt charts </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Resource Risk</a:t>
            </a:r>
          </a:p>
          <a:p>
            <a:pPr fontAlgn="base"/>
            <a:r>
              <a:rPr lang="en-GB" sz="1200" b="0" i="0" kern="1200" dirty="0">
                <a:solidFill>
                  <a:schemeClr val="tx1"/>
                </a:solidFill>
                <a:effectLst/>
                <a:latin typeface="+mn-lt"/>
                <a:ea typeface="+mn-ea"/>
                <a:cs typeface="+mn-cs"/>
              </a:rPr>
              <a:t>This risk mainly arises from outsourcing and personnel related issues. A big project might involve dozens or even hundreds of employees and it is essential to manage the attrition issues and leaving of key personnel. Bringing in a new worker at a later stage in the project can significantly slow down the project.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Apart from attrition, there is a skill related risk too.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Another source of the risk includes lack of availability of funds. This could happen if you are relying on an external source of funding (such as a client who pays per milestone) and the client suddenly faces a cash crunch.</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Consider also:</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Scope Risk</a:t>
            </a:r>
          </a:p>
          <a:p>
            <a:pPr fontAlgn="base"/>
            <a:r>
              <a:rPr lang="en-GB" sz="1200" b="0" i="0" kern="1200" dirty="0">
                <a:solidFill>
                  <a:schemeClr val="tx1"/>
                </a:solidFill>
                <a:effectLst/>
                <a:latin typeface="+mn-lt"/>
                <a:ea typeface="+mn-ea"/>
                <a:cs typeface="+mn-cs"/>
              </a:rPr>
              <a:t>This risk includes changes in scope caused by the following factors:</a:t>
            </a:r>
          </a:p>
          <a:p>
            <a:pPr fontAlgn="base"/>
            <a:r>
              <a:rPr lang="en-GB" sz="1200" b="0" i="0" kern="1200" dirty="0">
                <a:solidFill>
                  <a:schemeClr val="tx1"/>
                </a:solidFill>
                <a:effectLst/>
                <a:latin typeface="+mn-lt"/>
                <a:ea typeface="+mn-ea"/>
                <a:cs typeface="+mn-cs"/>
              </a:rPr>
              <a:t>Scope creep – the project grows in complexity as clients add to the requirements and developers start gold plating.</a:t>
            </a:r>
          </a:p>
          <a:p>
            <a:pPr fontAlgn="base"/>
            <a:r>
              <a:rPr lang="en-GB" sz="1200" b="0" i="0" kern="1200" dirty="0">
                <a:solidFill>
                  <a:schemeClr val="tx1"/>
                </a:solidFill>
                <a:effectLst/>
                <a:latin typeface="+mn-lt"/>
                <a:ea typeface="+mn-ea"/>
                <a:cs typeface="+mn-cs"/>
              </a:rPr>
              <a:t>Integration issues</a:t>
            </a:r>
          </a:p>
          <a:p>
            <a:pPr fontAlgn="base"/>
            <a:r>
              <a:rPr lang="en-GB" sz="1200" b="0" i="0" kern="1200" dirty="0">
                <a:solidFill>
                  <a:schemeClr val="tx1"/>
                </a:solidFill>
                <a:effectLst/>
                <a:latin typeface="+mn-lt"/>
                <a:ea typeface="+mn-ea"/>
                <a:cs typeface="+mn-cs"/>
              </a:rPr>
              <a:t>Hardware &amp; Software defects</a:t>
            </a:r>
          </a:p>
          <a:p>
            <a:pPr fontAlgn="base"/>
            <a:r>
              <a:rPr lang="en-GB" sz="1200" b="0" i="0" kern="1200" dirty="0">
                <a:solidFill>
                  <a:schemeClr val="tx1"/>
                </a:solidFill>
                <a:effectLst/>
                <a:latin typeface="+mn-lt"/>
                <a:ea typeface="+mn-ea"/>
                <a:cs typeface="+mn-cs"/>
              </a:rPr>
              <a:t>Change in dependencies</a:t>
            </a:r>
          </a:p>
          <a:p>
            <a:pPr fontAlgn="base"/>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88</a:t>
            </a:fld>
            <a:endParaRPr lang="en-US"/>
          </a:p>
        </p:txBody>
      </p:sp>
    </p:spTree>
    <p:extLst>
      <p:ext uri="{BB962C8B-B14F-4D97-AF65-F5344CB8AC3E}">
        <p14:creationId xmlns:p14="http://schemas.microsoft.com/office/powerpoint/2010/main" val="167788902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looks at the Task that needs to be carried out </a:t>
            </a:r>
            <a:r>
              <a:rPr lang="en-US" dirty="0" err="1"/>
              <a:t>eg</a:t>
            </a:r>
            <a:r>
              <a:rPr lang="en-US" dirty="0"/>
              <a:t> </a:t>
            </a:r>
            <a:r>
              <a:rPr lang="en-US" dirty="0" err="1"/>
              <a:t>Organise</a:t>
            </a:r>
            <a:r>
              <a:rPr lang="en-US" dirty="0"/>
              <a:t> an event;  and the Subject The event is a religious ceremony</a:t>
            </a:r>
          </a:p>
          <a:p>
            <a:endParaRPr lang="en-US" dirty="0"/>
          </a:p>
          <a:p>
            <a:r>
              <a:rPr lang="en-US" dirty="0"/>
              <a:t>So you may have the skills to Organize events;  However you have never done a religious ceremony.  -   Risk you miss an important part therefore would recruit external expert</a:t>
            </a:r>
          </a:p>
          <a:p>
            <a:endParaRPr lang="en-US" dirty="0"/>
          </a:p>
          <a:p>
            <a:r>
              <a:rPr lang="en-US" dirty="0"/>
              <a:t>ETC</a:t>
            </a:r>
          </a:p>
        </p:txBody>
      </p:sp>
      <p:sp>
        <p:nvSpPr>
          <p:cNvPr id="4" name="Slide Number Placeholder 3"/>
          <p:cNvSpPr>
            <a:spLocks noGrp="1"/>
          </p:cNvSpPr>
          <p:nvPr>
            <p:ph type="sldNum" sz="quarter" idx="5"/>
          </p:nvPr>
        </p:nvSpPr>
        <p:spPr/>
        <p:txBody>
          <a:bodyPr/>
          <a:lstStyle/>
          <a:p>
            <a:fld id="{166B352B-CE58-8244-A246-7FE01DB8FCC2}" type="slidenum">
              <a:rPr lang="en-US" smtClean="0"/>
              <a:t>89</a:t>
            </a:fld>
            <a:endParaRPr lang="en-US"/>
          </a:p>
        </p:txBody>
      </p:sp>
    </p:spTree>
    <p:extLst>
      <p:ext uri="{BB962C8B-B14F-4D97-AF65-F5344CB8AC3E}">
        <p14:creationId xmlns:p14="http://schemas.microsoft.com/office/powerpoint/2010/main" val="401752372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SWOT can be captured easily with mind maps. This way, you also take advantages of all the benefits of mind maps and brainstorming. It logically structures your new inputs in each category and helps you to come up with more which is exactly what you want in a SWOT analysis. </a:t>
            </a:r>
          </a:p>
          <a:p>
            <a:endParaRPr lang="en-US" dirty="0"/>
          </a:p>
          <a:p>
            <a:endParaRPr lang="en-US" dirty="0"/>
          </a:p>
          <a:p>
            <a:r>
              <a:rPr lang="en-US" dirty="0"/>
              <a:t>Clearly the SWOT can be adapted for other categories that Risk analysis – look to implement and develop SWOT </a:t>
            </a:r>
          </a:p>
        </p:txBody>
      </p:sp>
      <p:sp>
        <p:nvSpPr>
          <p:cNvPr id="4" name="Slide Number Placeholder 3"/>
          <p:cNvSpPr>
            <a:spLocks noGrp="1"/>
          </p:cNvSpPr>
          <p:nvPr>
            <p:ph type="sldNum" sz="quarter" idx="5"/>
          </p:nvPr>
        </p:nvSpPr>
        <p:spPr/>
        <p:txBody>
          <a:bodyPr/>
          <a:lstStyle/>
          <a:p>
            <a:fld id="{166B352B-CE58-8244-A246-7FE01DB8FCC2}" type="slidenum">
              <a:rPr lang="en-US" smtClean="0"/>
              <a:t>90</a:t>
            </a:fld>
            <a:endParaRPr lang="en-US"/>
          </a:p>
        </p:txBody>
      </p:sp>
    </p:spTree>
    <p:extLst>
      <p:ext uri="{BB962C8B-B14F-4D97-AF65-F5344CB8AC3E}">
        <p14:creationId xmlns:p14="http://schemas.microsoft.com/office/powerpoint/2010/main" val="399411617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 of the PESTEL model – but why should PM’s incorporate this into their attention?</a:t>
            </a:r>
          </a:p>
          <a:p>
            <a:endParaRPr lang="en-US" dirty="0"/>
          </a:p>
          <a:p>
            <a:pPr>
              <a:spcBef>
                <a:spcPct val="0"/>
              </a:spcBef>
            </a:pPr>
            <a:r>
              <a:rPr lang="en-US" dirty="0"/>
              <a:t>PEST is primarily involved in identifying external risk. </a:t>
            </a:r>
          </a:p>
          <a:p>
            <a:pPr>
              <a:spcBef>
                <a:spcPct val="0"/>
              </a:spcBef>
            </a:pPr>
            <a:r>
              <a:rPr lang="en-US" b="1" dirty="0"/>
              <a:t> </a:t>
            </a:r>
            <a:endParaRPr lang="en-US" dirty="0"/>
          </a:p>
          <a:p>
            <a:pPr>
              <a:spcBef>
                <a:spcPct val="0"/>
              </a:spcBef>
            </a:pPr>
            <a:r>
              <a:rPr lang="en-US" b="1" dirty="0"/>
              <a:t>[DISCUSS]</a:t>
            </a:r>
            <a:endParaRPr lang="en-US" dirty="0"/>
          </a:p>
          <a:p>
            <a:pPr>
              <a:spcBef>
                <a:spcPct val="0"/>
              </a:spcBef>
            </a:pPr>
            <a:r>
              <a:rPr lang="en-US" b="1" dirty="0"/>
              <a:t>As a project manager, why is it important to pay attention to such risks?</a:t>
            </a:r>
            <a:endParaRPr lang="en-US" dirty="0"/>
          </a:p>
          <a:p>
            <a:pPr>
              <a:spcBef>
                <a:spcPct val="0"/>
              </a:spcBef>
            </a:pPr>
            <a:r>
              <a:rPr lang="en-US" dirty="0"/>
              <a:t>Encourage an open discussion on why a project manager needs to consider this kind of risks and how is it going to help the successful completion of the project. </a:t>
            </a:r>
          </a:p>
          <a:p>
            <a:pPr>
              <a:spcBef>
                <a:spcPct val="0"/>
              </a:spcBef>
            </a:pPr>
            <a:r>
              <a:rPr lang="en-US" dirty="0"/>
              <a:t> </a:t>
            </a:r>
          </a:p>
          <a:p>
            <a:pPr>
              <a:spcBef>
                <a:spcPct val="0"/>
              </a:spcBef>
            </a:pPr>
            <a:r>
              <a:rPr lang="en-US" dirty="0"/>
              <a:t>You want to know how external events can impact your project so that you can deal with them effectively. </a:t>
            </a:r>
          </a:p>
          <a:p>
            <a:pPr>
              <a:spcBef>
                <a:spcPct val="0"/>
              </a:spcBef>
            </a:pPr>
            <a:r>
              <a:rPr lang="en-US" dirty="0"/>
              <a:t> </a:t>
            </a:r>
          </a:p>
          <a:p>
            <a:pPr>
              <a:spcBef>
                <a:spcPct val="0"/>
              </a:spcBef>
            </a:pPr>
            <a:r>
              <a:rPr lang="en-US" dirty="0"/>
              <a:t>SWOT, which will be explained shortly is both internal and external risk. As a result it is better to do a PEST analysis first and then follow it by a SWOT analysis.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91</a:t>
            </a:fld>
            <a:endParaRPr lang="en-US"/>
          </a:p>
        </p:txBody>
      </p:sp>
    </p:spTree>
    <p:extLst>
      <p:ext uri="{BB962C8B-B14F-4D97-AF65-F5344CB8AC3E}">
        <p14:creationId xmlns:p14="http://schemas.microsoft.com/office/powerpoint/2010/main" val="7998580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92</a:t>
            </a:fld>
            <a:endParaRPr lang="en-US"/>
          </a:p>
        </p:txBody>
      </p:sp>
    </p:spTree>
    <p:extLst>
      <p:ext uri="{BB962C8B-B14F-4D97-AF65-F5344CB8AC3E}">
        <p14:creationId xmlns:p14="http://schemas.microsoft.com/office/powerpoint/2010/main" val="197057641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Familiarity of Risk   (Risky Shift)</a:t>
            </a:r>
          </a:p>
          <a:p>
            <a:endParaRPr lang="en-US" dirty="0"/>
          </a:p>
          <a:p>
            <a:pPr eaLnBrk="1" hangingPunct="1">
              <a:lnSpc>
                <a:spcPct val="90000"/>
              </a:lnSpc>
            </a:pPr>
            <a:r>
              <a:rPr lang="en-GB" altLang="en-US" dirty="0"/>
              <a:t>Risk is higher if we are dealing with the unfamiliar.</a:t>
            </a:r>
          </a:p>
          <a:p>
            <a:pPr eaLnBrk="1" hangingPunct="1">
              <a:lnSpc>
                <a:spcPct val="90000"/>
              </a:lnSpc>
            </a:pPr>
            <a:r>
              <a:rPr lang="en-GB" altLang="en-US" dirty="0"/>
              <a:t>The task itself may be unfamiliar.</a:t>
            </a:r>
          </a:p>
          <a:p>
            <a:pPr eaLnBrk="1" hangingPunct="1">
              <a:lnSpc>
                <a:spcPct val="90000"/>
              </a:lnSpc>
            </a:pPr>
            <a:r>
              <a:rPr lang="en-GB" altLang="en-US" dirty="0"/>
              <a:t>The setting may be unfamiliar.</a:t>
            </a:r>
          </a:p>
          <a:p>
            <a:pPr eaLnBrk="1" hangingPunct="1">
              <a:lnSpc>
                <a:spcPct val="90000"/>
              </a:lnSpc>
            </a:pPr>
            <a:endParaRPr lang="en-GB" altLang="en-US" dirty="0"/>
          </a:p>
          <a:p>
            <a:pPr eaLnBrk="1" hangingPunct="1">
              <a:lnSpc>
                <a:spcPct val="90000"/>
              </a:lnSpc>
            </a:pPr>
            <a:r>
              <a:rPr lang="en-GB" altLang="en-US" dirty="0"/>
              <a:t>We can help identify what is and what is not familiar using a risk identity grid. Either for the whole project or for major parts of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93</a:t>
            </a:fld>
            <a:endParaRPr lang="en-US"/>
          </a:p>
        </p:txBody>
      </p:sp>
    </p:spTree>
    <p:extLst>
      <p:ext uri="{BB962C8B-B14F-4D97-AF65-F5344CB8AC3E}">
        <p14:creationId xmlns:p14="http://schemas.microsoft.com/office/powerpoint/2010/main" val="422911848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95</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simple mechanism to increase visibility of risks and assist management decision making. It is a graphical representation of information normally found in existing project risk logs and one possible representation of a project risk status.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profile shows risks, using a risk identifier, in terms of probability and impact with the effect of planned countermeasures taken into account. A project manager will update this matrix in line with the risk log on a regular basis.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risks are reviewed any changes to the impact of probability which caused them to move above and to the right of the risk tolerance line need to be considered carefully.  Typically a project managers role would then require that this is referred upwards for a management decision on the actions to take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Obviously there are financial implications involved in a project need to allocate appropriate budget, time and resources to risk management. Risk processes must be embedded into a project environment, rather than being tackled as an afterthought. The cost of carrying out risk management and the level of commitment and time, such as contingency plans, risk avoidance, need to be recognised and agreed. While the budget may be allocated to actions relating to risk, there is often a failure to provide sufficient budget to the process, however, experience has shown that allocating the correct budget to the risk management process early on will pay dividends later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96</a:t>
            </a:fld>
            <a:endParaRPr lang="en-US"/>
          </a:p>
        </p:txBody>
      </p:sp>
    </p:spTree>
    <p:extLst>
      <p:ext uri="{BB962C8B-B14F-4D97-AF65-F5344CB8AC3E}">
        <p14:creationId xmlns:p14="http://schemas.microsoft.com/office/powerpoint/2010/main" val="184713571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2800" b="1" dirty="0"/>
              <a:t>Product Risk </a:t>
            </a:r>
          </a:p>
          <a:p>
            <a:pPr eaLnBrk="1" hangingPunct="1"/>
            <a:r>
              <a:rPr lang="en-GB" altLang="en-US" sz="2800" b="0" dirty="0"/>
              <a:t>A risk that prevents you from meeting the product/project specification</a:t>
            </a:r>
          </a:p>
          <a:p>
            <a:pPr eaLnBrk="1" hangingPunct="1"/>
            <a:r>
              <a:rPr lang="en-GB" altLang="en-US" sz="2800" b="1" dirty="0"/>
              <a:t>Schedule Risk</a:t>
            </a:r>
          </a:p>
          <a:p>
            <a:pPr eaLnBrk="1" hangingPunct="1"/>
            <a:r>
              <a:rPr lang="en-GB" altLang="en-US" sz="2800" b="0" dirty="0"/>
              <a:t>A risk that prevents project element from being completed on time</a:t>
            </a:r>
          </a:p>
          <a:p>
            <a:pPr eaLnBrk="1" hangingPunct="1"/>
            <a:r>
              <a:rPr lang="en-GB" altLang="en-US" sz="2800" b="1" dirty="0"/>
              <a:t>Resource Risk</a:t>
            </a:r>
          </a:p>
          <a:p>
            <a:pPr eaLnBrk="1" hangingPunct="1"/>
            <a:r>
              <a:rPr lang="en-GB" altLang="en-US" sz="2800" b="0" dirty="0"/>
              <a:t>A risk that prevents enough or appropriate resources from being available to complete a project element</a:t>
            </a:r>
          </a:p>
          <a:p>
            <a:pPr eaLnBrk="1" hangingPunct="1"/>
            <a:endParaRPr lang="en-GB" altLang="en-US" sz="2800" b="1" dirty="0"/>
          </a:p>
          <a:p>
            <a:pPr eaLnBrk="1" hangingPunct="1"/>
            <a:r>
              <a:rPr lang="en-GB" altLang="en-US" sz="2800" b="1" dirty="0"/>
              <a:t>Revision: Risk Categories</a:t>
            </a:r>
            <a:br>
              <a:rPr lang="en-GB" altLang="en-US" sz="2800" b="1" dirty="0"/>
            </a:br>
            <a:br>
              <a:rPr lang="en-GB" altLang="en-US" sz="2800" b="1" dirty="0"/>
            </a:br>
            <a:r>
              <a:rPr lang="en-GB" altLang="en-US" sz="2800" b="1" dirty="0"/>
              <a:t>External Risks</a:t>
            </a:r>
            <a:br>
              <a:rPr lang="en-GB" altLang="en-US" sz="2800" b="1" dirty="0"/>
            </a:br>
            <a:r>
              <a:rPr lang="en-GB" altLang="en-US" sz="2800" b="0" dirty="0"/>
              <a:t>Things outside of the projects direct control that may result in its failure, but can be identified and monitored via a watching brief, e.g. fire, flood, famine, pandemics and war!, global economic recession</a:t>
            </a:r>
          </a:p>
          <a:p>
            <a:pPr eaLnBrk="1" hangingPunct="1"/>
            <a:endParaRPr lang="en-GB" altLang="en-US" sz="2800" b="1" dirty="0"/>
          </a:p>
          <a:p>
            <a:pPr eaLnBrk="1" hangingPunct="1"/>
            <a:r>
              <a:rPr lang="en-GB" altLang="en-US" sz="2800" b="1" dirty="0"/>
              <a:t>Internal Risks</a:t>
            </a:r>
          </a:p>
          <a:p>
            <a:pPr eaLnBrk="1" hangingPunct="1"/>
            <a:r>
              <a:rPr lang="en-GB" altLang="en-US" sz="2800" b="0" dirty="0"/>
              <a:t>Those that can occur as part of the project itself - something can usually be done about these</a:t>
            </a:r>
          </a:p>
          <a:p>
            <a:pPr eaLnBrk="1" hangingPunct="1"/>
            <a:endParaRPr lang="en-GB" altLang="en-US" sz="2800" b="1" dirty="0"/>
          </a:p>
          <a:p>
            <a:pPr eaLnBrk="1" hangingPunct="1"/>
            <a:br>
              <a:rPr lang="en-GB" altLang="en-US" sz="2800" b="1" dirty="0"/>
            </a:br>
            <a:r>
              <a:rPr lang="en-GB" altLang="en-US" sz="2800" b="1" dirty="0"/>
              <a:t>Mitigating the risks:</a:t>
            </a:r>
          </a:p>
          <a:p>
            <a:pPr eaLnBrk="1" hangingPunct="1"/>
            <a:r>
              <a:rPr lang="en-GB" altLang="en-US" sz="2800" b="0" dirty="0"/>
              <a:t>Actions needed - Try to reduce the chances of the ‘thing’ happening.</a:t>
            </a:r>
          </a:p>
          <a:p>
            <a:pPr eaLnBrk="1" hangingPunct="1"/>
            <a:r>
              <a:rPr lang="en-GB" altLang="en-US" sz="2800" b="0" dirty="0"/>
              <a:t>Actions needed - Try to reduce the impact/affect if the ‘thing’ happens.</a:t>
            </a:r>
          </a:p>
          <a:p>
            <a:pPr eaLnBrk="1" hangingPunct="1"/>
            <a:endParaRPr lang="en-GB" altLang="en-US" sz="2800" b="1" dirty="0"/>
          </a:p>
        </p:txBody>
      </p:sp>
      <p:sp>
        <p:nvSpPr>
          <p:cNvPr id="4" name="Slide Number Placeholder 3"/>
          <p:cNvSpPr>
            <a:spLocks noGrp="1"/>
          </p:cNvSpPr>
          <p:nvPr>
            <p:ph type="sldNum" sz="quarter" idx="5"/>
          </p:nvPr>
        </p:nvSpPr>
        <p:spPr/>
        <p:txBody>
          <a:bodyPr/>
          <a:lstStyle/>
          <a:p>
            <a:fld id="{166B352B-CE58-8244-A246-7FE01DB8FCC2}" type="slidenum">
              <a:rPr lang="en-US" smtClean="0"/>
              <a:t>97</a:t>
            </a:fld>
            <a:endParaRPr lang="en-US"/>
          </a:p>
        </p:txBody>
      </p:sp>
    </p:spTree>
    <p:extLst>
      <p:ext uri="{BB962C8B-B14F-4D97-AF65-F5344CB8AC3E}">
        <p14:creationId xmlns:p14="http://schemas.microsoft.com/office/powerpoint/2010/main" val="299858986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Space Shuttle </a:t>
            </a:r>
            <a:r>
              <a:rPr lang="en-GB" sz="1200" b="1" i="1" kern="1200" dirty="0">
                <a:solidFill>
                  <a:schemeClr val="tx1"/>
                </a:solidFill>
                <a:effectLst/>
                <a:latin typeface="+mn-lt"/>
                <a:ea typeface="+mn-ea"/>
                <a:cs typeface="+mn-cs"/>
              </a:rPr>
              <a:t>Challenger</a:t>
            </a:r>
            <a:r>
              <a:rPr lang="en-GB" sz="1200" b="1" i="0" kern="1200" dirty="0">
                <a:solidFill>
                  <a:schemeClr val="tx1"/>
                </a:solidFill>
                <a:effectLst/>
                <a:latin typeface="+mn-lt"/>
                <a:ea typeface="+mn-ea"/>
                <a:cs typeface="+mn-cs"/>
              </a:rPr>
              <a:t> disaster</a:t>
            </a:r>
            <a:r>
              <a:rPr lang="en-GB" sz="1200" b="0" i="0" kern="1200" dirty="0">
                <a:solidFill>
                  <a:schemeClr val="tx1"/>
                </a:solidFill>
                <a:effectLst/>
                <a:latin typeface="+mn-lt"/>
                <a:ea typeface="+mn-ea"/>
                <a:cs typeface="+mn-cs"/>
              </a:rPr>
              <a:t> occurred on Tuesday, January 28, 1986, killing all seven crew members aboard.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disintegration of the vehicle began after a joint in its right  solid rocket booster (SRB) failed at </a:t>
            </a:r>
            <a:r>
              <a:rPr lang="en-GB" sz="1200" b="0" i="0" kern="1200" dirty="0" err="1">
                <a:solidFill>
                  <a:schemeClr val="tx1"/>
                </a:solidFill>
                <a:effectLst/>
                <a:latin typeface="+mn-lt"/>
                <a:ea typeface="+mn-ea"/>
                <a:cs typeface="+mn-cs"/>
              </a:rPr>
              <a:t>liftoff</a:t>
            </a:r>
            <a:r>
              <a:rPr lang="en-GB" sz="1200" b="0" i="0" kern="1200" dirty="0">
                <a:solidFill>
                  <a:schemeClr val="tx1"/>
                </a:solidFill>
                <a:effectLst/>
                <a:latin typeface="+mn-lt"/>
                <a:ea typeface="+mn-ea"/>
                <a:cs typeface="+mn-cs"/>
              </a:rPr>
              <a:t>. The failure was caused by the failure of O RING seals used in the joint that were not designed to handle the unusually cold conditions that existed at this launch. The seals' failure caused a breach in the SRB joint, allowing pressurized burning gas from within the solid rocket motor to reach the outside and impinge upon the adjacent SRB aft field joint attachment hardware and external fuel tank.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NASA were advised of the potential failure, but for the sake of a 1p seal decided to accept the risk with the fatal consequences and also impact on the Space Shuttle Program. </a:t>
            </a:r>
          </a:p>
          <a:p>
            <a:endParaRPr lang="en-US" dirty="0"/>
          </a:p>
          <a:p>
            <a:pPr>
              <a:spcBef>
                <a:spcPct val="0"/>
              </a:spcBef>
            </a:pPr>
            <a:r>
              <a:rPr lang="en-US" dirty="0"/>
              <a:t>Considering this:</a:t>
            </a:r>
            <a:br>
              <a:rPr lang="en-US" dirty="0"/>
            </a:br>
            <a:br>
              <a:rPr lang="en-US" dirty="0"/>
            </a:br>
            <a:r>
              <a:rPr lang="en-US" b="1" i="1" dirty="0"/>
              <a:t>Acceptance. </a:t>
            </a:r>
            <a:r>
              <a:rPr lang="en-US" dirty="0"/>
              <a:t>You may decide to accept the risk when you in the following situations.</a:t>
            </a:r>
          </a:p>
          <a:p>
            <a:pPr>
              <a:spcBef>
                <a:spcPct val="0"/>
              </a:spcBef>
              <a:buFontTx/>
              <a:buChar char="•"/>
            </a:pPr>
            <a:r>
              <a:rPr lang="en-US" dirty="0"/>
              <a:t>It is an unlikely event to occur and you can live with the consequences. </a:t>
            </a:r>
          </a:p>
          <a:p>
            <a:pPr>
              <a:spcBef>
                <a:spcPct val="0"/>
              </a:spcBef>
              <a:buFontTx/>
              <a:buChar char="•"/>
            </a:pPr>
            <a:r>
              <a:rPr lang="en-US" dirty="0"/>
              <a:t>The probability of risk occurring is very low but the cost of dealing with the risk is too high. You may decide to accept it, or in other words, risk it. </a:t>
            </a:r>
          </a:p>
          <a:p>
            <a:pPr>
              <a:spcBef>
                <a:spcPct val="0"/>
              </a:spcBef>
            </a:pPr>
            <a:br>
              <a:rPr lang="en-US" b="1" i="1" dirty="0"/>
            </a:br>
            <a:r>
              <a:rPr lang="en-US" b="1" i="1" dirty="0"/>
              <a:t>Contingency</a:t>
            </a:r>
            <a:r>
              <a:rPr lang="en-US" i="1" dirty="0"/>
              <a:t>. </a:t>
            </a:r>
            <a:r>
              <a:rPr lang="en-US" dirty="0"/>
              <a:t>You</a:t>
            </a:r>
            <a:r>
              <a:rPr lang="en-US" i="1" dirty="0"/>
              <a:t> </a:t>
            </a:r>
            <a:r>
              <a:rPr lang="en-US" dirty="0"/>
              <a:t>always need to have a contingency plan</a:t>
            </a:r>
            <a:r>
              <a:rPr lang="en-US" i="1" dirty="0"/>
              <a:t>. </a:t>
            </a:r>
            <a:r>
              <a:rPr lang="en-US" dirty="0"/>
              <a:t>Remember, there are two types. You devise Plan B for anything that may go wrong. This is for circumstances you can predict. In addition to this you need to prepare for </a:t>
            </a:r>
            <a:r>
              <a:rPr lang="en-US" i="1" dirty="0"/>
              <a:t>unforeseen</a:t>
            </a:r>
            <a:r>
              <a:rPr lang="en-US" dirty="0"/>
              <a:t> circumstances well. This is why you need to add 5% to the time budget of a task, because there is always something that can go wrong that you </a:t>
            </a:r>
            <a:r>
              <a:rPr lang="en-US" i="1" dirty="0"/>
              <a:t>could not</a:t>
            </a:r>
            <a:r>
              <a:rPr lang="en-US" dirty="0"/>
              <a:t> have been aware of to plan for. </a:t>
            </a:r>
          </a:p>
          <a:p>
            <a:pPr>
              <a:spcBef>
                <a:spcPct val="0"/>
              </a:spcBef>
            </a:pPr>
            <a:br>
              <a:rPr lang="en-US" b="1" i="1" dirty="0"/>
            </a:br>
            <a:r>
              <a:rPr lang="en-US" b="1" i="1" dirty="0"/>
              <a:t>Avoid. </a:t>
            </a:r>
            <a:r>
              <a:rPr lang="en-US" dirty="0"/>
              <a:t>Set</a:t>
            </a:r>
            <a:r>
              <a:rPr lang="en-US" b="1" i="1" dirty="0"/>
              <a:t> </a:t>
            </a:r>
            <a:r>
              <a:rPr lang="en-US" dirty="0"/>
              <a:t>counter measures to stop the threat from occurring. </a:t>
            </a:r>
          </a:p>
          <a:p>
            <a:pPr>
              <a:spcBef>
                <a:spcPct val="0"/>
              </a:spcBef>
            </a:pPr>
            <a:br>
              <a:rPr lang="en-US" b="1" i="1" dirty="0"/>
            </a:br>
            <a:r>
              <a:rPr lang="en-US" b="1" i="1" dirty="0"/>
              <a:t>Risk reduction. </a:t>
            </a:r>
            <a:r>
              <a:rPr lang="en-US" dirty="0"/>
              <a:t>Reduce the likelihood of risk occurring or reduce </a:t>
            </a:r>
            <a:r>
              <a:rPr lang="en-US"/>
              <a:t>its impact </a:t>
            </a:r>
            <a:r>
              <a:rPr lang="en-US" dirty="0"/>
              <a:t>on your project.</a:t>
            </a:r>
            <a:r>
              <a:rPr lang="en-US" b="1" i="1" dirty="0"/>
              <a:t> </a:t>
            </a:r>
            <a:endParaRPr lang="en-US" dirty="0"/>
          </a:p>
          <a:p>
            <a:pPr>
              <a:spcBef>
                <a:spcPct val="0"/>
              </a:spcBef>
            </a:pPr>
            <a:br>
              <a:rPr lang="en-US" b="1" i="1" dirty="0"/>
            </a:br>
            <a:r>
              <a:rPr lang="en-US" b="1" i="1" dirty="0"/>
              <a:t>Impact. </a:t>
            </a:r>
            <a:r>
              <a:rPr lang="en-US" dirty="0"/>
              <a:t>Take action to reduce the impact of risk on your project to acceptable levels.</a:t>
            </a:r>
          </a:p>
          <a:p>
            <a:pPr>
              <a:spcBef>
                <a:spcPct val="0"/>
              </a:spcBef>
            </a:pPr>
            <a:br>
              <a:rPr lang="en-US" b="1" i="1" dirty="0"/>
            </a:br>
            <a:r>
              <a:rPr lang="en-US" b="1" i="1" dirty="0"/>
              <a:t>Insurance.</a:t>
            </a:r>
            <a:r>
              <a:rPr lang="en-US" i="1" dirty="0"/>
              <a:t> </a:t>
            </a:r>
            <a:r>
              <a:rPr lang="en-US" dirty="0"/>
              <a:t>Get someone else to take the risk for a fixed price.</a:t>
            </a:r>
            <a:r>
              <a:rPr lang="en-US" i="1" dirty="0"/>
              <a:t> </a:t>
            </a:r>
            <a:endParaRPr lang="en-US" dirty="0"/>
          </a:p>
          <a:p>
            <a:pPr>
              <a:spcBef>
                <a:spcPct val="0"/>
              </a:spcBef>
            </a:pPr>
            <a:r>
              <a:rPr lang="en-US" dirty="0"/>
              <a:t> </a:t>
            </a:r>
          </a:p>
          <a:p>
            <a:pPr>
              <a:spcBef>
                <a:spcPct val="0"/>
              </a:spcBef>
            </a:pPr>
            <a:endParaRPr lang="en-US" dirty="0"/>
          </a:p>
          <a:p>
            <a:pPr>
              <a:spcBef>
                <a:spcPct val="0"/>
              </a:spcBef>
            </a:pPr>
            <a:r>
              <a:rPr lang="en-US" dirty="0"/>
              <a:t>Ask students, what is their current experience on these. Do they use this sort of risk mitigation in their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98</a:t>
            </a:fld>
            <a:endParaRPr lang="en-US"/>
          </a:p>
        </p:txBody>
      </p:sp>
    </p:spTree>
    <p:extLst>
      <p:ext uri="{BB962C8B-B14F-4D97-AF65-F5344CB8AC3E}">
        <p14:creationId xmlns:p14="http://schemas.microsoft.com/office/powerpoint/2010/main" val="395887791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Familiarity of Risk   (Risky Shift)</a:t>
            </a:r>
          </a:p>
          <a:p>
            <a:endParaRPr lang="en-US" dirty="0"/>
          </a:p>
          <a:p>
            <a:pPr eaLnBrk="1" hangingPunct="1">
              <a:lnSpc>
                <a:spcPct val="90000"/>
              </a:lnSpc>
            </a:pPr>
            <a:r>
              <a:rPr lang="en-GB" altLang="en-US" dirty="0"/>
              <a:t>Risk is higher if we are dealing with the unfamiliar.</a:t>
            </a:r>
          </a:p>
          <a:p>
            <a:pPr eaLnBrk="1" hangingPunct="1">
              <a:lnSpc>
                <a:spcPct val="90000"/>
              </a:lnSpc>
            </a:pPr>
            <a:r>
              <a:rPr lang="en-GB" altLang="en-US" dirty="0"/>
              <a:t>The task itself may be unfamiliar.</a:t>
            </a:r>
          </a:p>
          <a:p>
            <a:pPr eaLnBrk="1" hangingPunct="1">
              <a:lnSpc>
                <a:spcPct val="90000"/>
              </a:lnSpc>
            </a:pPr>
            <a:r>
              <a:rPr lang="en-GB" altLang="en-US" dirty="0"/>
              <a:t>The setting may be unfamiliar.</a:t>
            </a:r>
          </a:p>
          <a:p>
            <a:pPr eaLnBrk="1" hangingPunct="1">
              <a:lnSpc>
                <a:spcPct val="90000"/>
              </a:lnSpc>
            </a:pPr>
            <a:endParaRPr lang="en-GB" altLang="en-US" dirty="0"/>
          </a:p>
          <a:p>
            <a:pPr eaLnBrk="1" hangingPunct="1">
              <a:lnSpc>
                <a:spcPct val="90000"/>
              </a:lnSpc>
            </a:pPr>
            <a:r>
              <a:rPr lang="en-GB" altLang="en-US" dirty="0"/>
              <a:t>We can help identify what is and what is not familiar using a risk identity grid. Either for the whole project or for major parts of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99</a:t>
            </a:fld>
            <a:endParaRPr lang="en-US"/>
          </a:p>
        </p:txBody>
      </p:sp>
    </p:spTree>
    <p:extLst>
      <p:ext uri="{BB962C8B-B14F-4D97-AF65-F5344CB8AC3E}">
        <p14:creationId xmlns:p14="http://schemas.microsoft.com/office/powerpoint/2010/main" val="46004829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Sydney, Australia.</a:t>
            </a:r>
            <a:br>
              <a:rPr lang="en-GB" dirty="0"/>
            </a:br>
            <a:br>
              <a:rPr lang="en-GB" dirty="0"/>
            </a:br>
            <a:r>
              <a:rPr lang="en-GB" dirty="0"/>
              <a:t>The M5 East Tunnel was constructed under strict budget and schedule requirements.</a:t>
            </a:r>
            <a:br>
              <a:rPr lang="en-GB" dirty="0"/>
            </a:br>
            <a:br>
              <a:rPr lang="en-GB" dirty="0"/>
            </a:br>
            <a:r>
              <a:rPr lang="en-GB" dirty="0"/>
              <a:t>Massive traffic delays now hamper commuters, highlights how these requirements may have been overly excessive. </a:t>
            </a:r>
          </a:p>
          <a:p>
            <a:endParaRPr lang="en-GB" dirty="0"/>
          </a:p>
          <a:p>
            <a:r>
              <a:rPr lang="en-GB" dirty="0"/>
              <a:t>The inclusion of an inexpensive computer system with a high failure rate, has resulted in security cameras frequently failing, requiring operators to close the tunnel due to inability to react to  incidents (accident, fire, or excessive pollution etc) inside the tunnel. </a:t>
            </a:r>
          </a:p>
          <a:p>
            <a:endParaRPr lang="en-GB" dirty="0"/>
          </a:p>
          <a:p>
            <a:r>
              <a:rPr lang="en-GB" dirty="0"/>
              <a:t>The tunnel was built to handle 70,000 vehicles a day, but now carries 100,000 so any problems/failure can cause immediate traffic congestion. </a:t>
            </a:r>
          </a:p>
          <a:p>
            <a:endParaRPr lang="en-GB" dirty="0"/>
          </a:p>
          <a:p>
            <a:r>
              <a:rPr lang="en-GB" dirty="0"/>
              <a:t>A properly conducted managerial risk analysis, including analysis of overuse, may have anticipated these problems and mandated a more reliable set of computers once the costs of failure had been included.</a:t>
            </a:r>
          </a:p>
          <a:p>
            <a:endParaRPr lang="en-GB" dirty="0"/>
          </a:p>
          <a:p>
            <a:r>
              <a:rPr lang="en-GB" dirty="0"/>
              <a:t>What other risks can you identify and what potential solutions can you propose to prevent these happening?</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100</a:t>
            </a:fld>
            <a:endParaRPr lang="en-US"/>
          </a:p>
        </p:txBody>
      </p:sp>
    </p:spTree>
    <p:extLst>
      <p:ext uri="{BB962C8B-B14F-4D97-AF65-F5344CB8AC3E}">
        <p14:creationId xmlns:p14="http://schemas.microsoft.com/office/powerpoint/2010/main" val="548363577"/>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Initially developed by the UK government to manage larger project</a:t>
            </a:r>
          </a:p>
          <a:p>
            <a:endParaRPr lang="en-GB"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102</a:t>
            </a:fld>
            <a:endParaRPr lang="en-US"/>
          </a:p>
        </p:txBody>
      </p:sp>
    </p:spTree>
    <p:extLst>
      <p:ext uri="{BB962C8B-B14F-4D97-AF65-F5344CB8AC3E}">
        <p14:creationId xmlns:p14="http://schemas.microsoft.com/office/powerpoint/2010/main" val="135621411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Initially developed by the UK government to manage larger project</a:t>
            </a:r>
          </a:p>
          <a:p>
            <a:endParaRPr lang="en-GB"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103</a:t>
            </a:fld>
            <a:endParaRPr lang="en-US"/>
          </a:p>
        </p:txBody>
      </p:sp>
    </p:spTree>
    <p:extLst>
      <p:ext uri="{BB962C8B-B14F-4D97-AF65-F5344CB8AC3E}">
        <p14:creationId xmlns:p14="http://schemas.microsoft.com/office/powerpoint/2010/main" val="180028851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Initially developed by the UK government to manage larger project</a:t>
            </a:r>
          </a:p>
          <a:p>
            <a:endParaRPr lang="en-GB"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104</a:t>
            </a:fld>
            <a:endParaRPr lang="en-US"/>
          </a:p>
        </p:txBody>
      </p:sp>
    </p:spTree>
    <p:extLst>
      <p:ext uri="{BB962C8B-B14F-4D97-AF65-F5344CB8AC3E}">
        <p14:creationId xmlns:p14="http://schemas.microsoft.com/office/powerpoint/2010/main" val="39716929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26/04/2024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26/04/2024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26/04/2024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26/04/2024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26/04/2024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26/04/2024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26/04/2024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26/04/2024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26/04/2024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4/26/2024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399139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4/26/2024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B68B3B-0243-C346-BB5C-26DBD6099141}"/>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AE40E286-8A91-4740-BBC9-B2E5085B6117}" type="datetimeFigureOut">
              <a:rPr lang="en-US" altLang="en-US"/>
              <a:pPr/>
              <a:t>4/26/2024</a:t>
            </a:fld>
            <a:endParaRPr lang="en-GB" altLang="en-US"/>
          </a:p>
        </p:txBody>
      </p:sp>
      <p:sp>
        <p:nvSpPr>
          <p:cNvPr id="3" name="Slide Number Placeholder 3">
            <a:extLst>
              <a:ext uri="{FF2B5EF4-FFF2-40B4-BE49-F238E27FC236}">
                <a16:creationId xmlns:a16="http://schemas.microsoft.com/office/drawing/2014/main" id="{4BACA4D7-719C-F241-8612-939242AC4184}"/>
              </a:ext>
            </a:extLst>
          </p:cNvPr>
          <p:cNvSpPr>
            <a:spLocks noGrp="1"/>
          </p:cNvSpPr>
          <p:nvPr>
            <p:ph type="sldNum" sz="quarter" idx="11"/>
          </p:nvPr>
        </p:nvSpPr>
        <p:spPr/>
        <p:txBody>
          <a:bodyPr/>
          <a:lstStyle>
            <a:lvl1pPr>
              <a:defRPr/>
            </a:lvl1pPr>
          </a:lstStyle>
          <a:p>
            <a:fld id="{85FF44B2-D0DA-B74B-A7EE-484CD15C58BF}" type="slidenum">
              <a:rPr lang="en-GB" altLang="en-US"/>
              <a:pPr/>
              <a:t>‹#›</a:t>
            </a:fld>
            <a:endParaRPr lang="en-GB" altLang="en-US"/>
          </a:p>
        </p:txBody>
      </p:sp>
    </p:spTree>
    <p:extLst>
      <p:ext uri="{BB962C8B-B14F-4D97-AF65-F5344CB8AC3E}">
        <p14:creationId xmlns:p14="http://schemas.microsoft.com/office/powerpoint/2010/main" val="755332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4/26/2024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4" r:id="rId8"/>
    <p:sldLayoutId id="2147483685"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 id="214748371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71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5C687F51-381C-2C10-F251-1D289F36334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www.publicdomainpictures.net/en/view-image.php?image=13759&amp;picture=welcome-heart-green" TargetMode="External"/><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jpg"/><Relationship Id="rId7" Type="http://schemas.openxmlformats.org/officeDocument/2006/relationships/image" Target="../media/image12.jpg"/><Relationship Id="rId2" Type="http://schemas.openxmlformats.org/officeDocument/2006/relationships/image" Target="../media/image7.jpg"/><Relationship Id="rId1" Type="http://schemas.openxmlformats.org/officeDocument/2006/relationships/slideLayout" Target="../slideLayouts/slideLayout14.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jpg"/><Relationship Id="rId9" Type="http://schemas.openxmlformats.org/officeDocument/2006/relationships/hyperlink" Target="https://commons.wikimedia.org/wiki/File:Two_Cell_Phones.png"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tif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6.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82.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44.tiff"/><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4.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47.tiff"/><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5B8B0C-377A-EC51-A995-96FEDD0F363D}"/>
              </a:ext>
            </a:extLst>
          </p:cNvPr>
          <p:cNvSpPr>
            <a:spLocks noGrp="1"/>
          </p:cNvSpPr>
          <p:nvPr>
            <p:ph type="title"/>
          </p:nvPr>
        </p:nvSpPr>
        <p:spPr>
          <a:xfrm>
            <a:off x="501042" y="1374342"/>
            <a:ext cx="5287532" cy="3377768"/>
          </a:xfrm>
        </p:spPr>
        <p:txBody>
          <a:bodyPr/>
          <a:lstStyle/>
          <a:p>
            <a:r>
              <a:rPr lang="en-GB" sz="2400"/>
              <a:t>UWTSD </a:t>
            </a:r>
            <a:br>
              <a:rPr lang="en-GB" sz="2400"/>
            </a:br>
            <a:r>
              <a:rPr lang="en-GB" sz="2400"/>
              <a:t>Carmarthen Business School</a:t>
            </a:r>
            <a:br>
              <a:rPr lang="en-GB" sz="2400"/>
            </a:br>
            <a:br>
              <a:rPr lang="en-GB" sz="3200"/>
            </a:br>
            <a:r>
              <a:rPr lang="en-GB" sz="3200"/>
              <a:t>BMPF7315 and BMPF7315(D)</a:t>
            </a:r>
            <a:br>
              <a:rPr lang="en-GB" sz="3200"/>
            </a:br>
            <a:br>
              <a:rPr lang="en-GB" sz="3200"/>
            </a:br>
            <a:r>
              <a:rPr lang="en-GB" sz="3200"/>
              <a:t>Managing Work-based Projects</a:t>
            </a:r>
            <a:endParaRPr lang="en-GB" sz="3200" dirty="0"/>
          </a:p>
        </p:txBody>
      </p:sp>
    </p:spTree>
    <p:extLst>
      <p:ext uri="{BB962C8B-B14F-4D97-AF65-F5344CB8AC3E}">
        <p14:creationId xmlns:p14="http://schemas.microsoft.com/office/powerpoint/2010/main" val="2217616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95C52-AD4E-5900-BCBD-4660A7FFD152}"/>
              </a:ext>
            </a:extLst>
          </p:cNvPr>
          <p:cNvSpPr>
            <a:spLocks noGrp="1"/>
          </p:cNvSpPr>
          <p:nvPr>
            <p:ph type="title"/>
          </p:nvPr>
        </p:nvSpPr>
        <p:spPr/>
        <p:txBody>
          <a:bodyPr/>
          <a:lstStyle/>
          <a:p>
            <a:r>
              <a:rPr lang="en-GB" sz="6600" b="1" dirty="0"/>
              <a:t>Welcome</a:t>
            </a:r>
            <a:endParaRPr lang="en-GB" b="1" dirty="0"/>
          </a:p>
        </p:txBody>
      </p:sp>
      <p:sp>
        <p:nvSpPr>
          <p:cNvPr id="3" name="Content Placeholder 2">
            <a:extLst>
              <a:ext uri="{FF2B5EF4-FFF2-40B4-BE49-F238E27FC236}">
                <a16:creationId xmlns:a16="http://schemas.microsoft.com/office/drawing/2014/main" id="{F9A19C47-673C-A4C5-8830-53595DEDDD0E}"/>
              </a:ext>
            </a:extLst>
          </p:cNvPr>
          <p:cNvSpPr>
            <a:spLocks noGrp="1"/>
          </p:cNvSpPr>
          <p:nvPr>
            <p:ph idx="1"/>
          </p:nvPr>
        </p:nvSpPr>
        <p:spPr/>
        <p:txBody>
          <a:bodyPr/>
          <a:lstStyle/>
          <a:p>
            <a:r>
              <a:rPr lang="en-GB" dirty="0"/>
              <a:t>Introduction to your tutor</a:t>
            </a:r>
          </a:p>
          <a:p>
            <a:r>
              <a:rPr lang="en-GB" dirty="0"/>
              <a:t>Introduce yourself</a:t>
            </a:r>
          </a:p>
          <a:p>
            <a:pPr lvl="1"/>
            <a:r>
              <a:rPr lang="en-GB" dirty="0"/>
              <a:t>Who?</a:t>
            </a:r>
          </a:p>
          <a:p>
            <a:pPr lvl="1"/>
            <a:r>
              <a:rPr lang="en-GB" dirty="0"/>
              <a:t>Where?</a:t>
            </a:r>
          </a:p>
          <a:p>
            <a:pPr lvl="1"/>
            <a:r>
              <a:rPr lang="en-GB" dirty="0"/>
              <a:t>What?</a:t>
            </a:r>
          </a:p>
          <a:p>
            <a:pPr lvl="1"/>
            <a:r>
              <a:rPr lang="en-GB" dirty="0"/>
              <a:t>Why?</a:t>
            </a:r>
          </a:p>
          <a:p>
            <a:pPr lvl="1"/>
            <a:r>
              <a:rPr lang="en-GB" dirty="0"/>
              <a:t>Previous experience of Project Management</a:t>
            </a:r>
          </a:p>
          <a:p>
            <a:r>
              <a:rPr lang="en-GB" dirty="0"/>
              <a:t>Domestics</a:t>
            </a:r>
          </a:p>
          <a:p>
            <a:endParaRPr lang="en-GB" dirty="0"/>
          </a:p>
          <a:p>
            <a:endParaRPr lang="en-GB" dirty="0"/>
          </a:p>
          <a:p>
            <a:pPr lvl="1"/>
            <a:endParaRPr lang="en-GB" dirty="0"/>
          </a:p>
        </p:txBody>
      </p:sp>
      <p:sp>
        <p:nvSpPr>
          <p:cNvPr id="4" name="Text Placeholder 3">
            <a:extLst>
              <a:ext uri="{FF2B5EF4-FFF2-40B4-BE49-F238E27FC236}">
                <a16:creationId xmlns:a16="http://schemas.microsoft.com/office/drawing/2014/main" id="{228C8F32-0C5D-A432-880E-7622F476CFA0}"/>
              </a:ext>
            </a:extLst>
          </p:cNvPr>
          <p:cNvSpPr>
            <a:spLocks noGrp="1"/>
          </p:cNvSpPr>
          <p:nvPr>
            <p:ph type="body" sz="half" idx="2"/>
          </p:nvPr>
        </p:nvSpPr>
        <p:spPr/>
        <p:txBody>
          <a:bodyPr/>
          <a:lstStyle/>
          <a:p>
            <a:endParaRPr lang="en-GB" dirty="0"/>
          </a:p>
        </p:txBody>
      </p:sp>
      <p:sp>
        <p:nvSpPr>
          <p:cNvPr id="5" name="Slide Number Placeholder 4">
            <a:extLst>
              <a:ext uri="{FF2B5EF4-FFF2-40B4-BE49-F238E27FC236}">
                <a16:creationId xmlns:a16="http://schemas.microsoft.com/office/drawing/2014/main" id="{6B47D312-0EED-9288-1D11-5F9DE74BC7FA}"/>
              </a:ext>
            </a:extLst>
          </p:cNvPr>
          <p:cNvSpPr>
            <a:spLocks noGrp="1"/>
          </p:cNvSpPr>
          <p:nvPr>
            <p:ph type="sldNum" sz="quarter" idx="12"/>
          </p:nvPr>
        </p:nvSpPr>
        <p:spPr/>
        <p:txBody>
          <a:bodyPr/>
          <a:lstStyle/>
          <a:p>
            <a:fld id="{3D165440-4880-415F-9146-4793BDD623F8}" type="slidenum">
              <a:rPr lang="en-GB" smtClean="0"/>
              <a:t>2</a:t>
            </a:fld>
            <a:endParaRPr lang="en-GB"/>
          </a:p>
        </p:txBody>
      </p:sp>
      <p:pic>
        <p:nvPicPr>
          <p:cNvPr id="9" name="Picture 8" descr="A heart shaped word cloud">
            <a:extLst>
              <a:ext uri="{FF2B5EF4-FFF2-40B4-BE49-F238E27FC236}">
                <a16:creationId xmlns:a16="http://schemas.microsoft.com/office/drawing/2014/main" id="{86FE7ED9-D463-6724-E41C-D06714690B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0318" y="2057401"/>
            <a:ext cx="4038702" cy="3120528"/>
          </a:xfrm>
          <a:prstGeom prst="rect">
            <a:avLst/>
          </a:prstGeom>
        </p:spPr>
      </p:pic>
    </p:spTree>
    <p:extLst>
      <p:ext uri="{BB962C8B-B14F-4D97-AF65-F5344CB8AC3E}">
        <p14:creationId xmlns:p14="http://schemas.microsoft.com/office/powerpoint/2010/main" val="666571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B5D54-CA77-A9DB-0DD1-065BDD3398D7}"/>
              </a:ext>
            </a:extLst>
          </p:cNvPr>
          <p:cNvSpPr>
            <a:spLocks noGrp="1"/>
          </p:cNvSpPr>
          <p:nvPr>
            <p:ph type="ctrTitle"/>
          </p:nvPr>
        </p:nvSpPr>
        <p:spPr/>
        <p:txBody>
          <a:bodyPr vert="horz" lIns="91440" tIns="45720" rIns="91440" bIns="45720" rtlCol="0" anchor="t">
            <a:normAutofit/>
          </a:bodyPr>
          <a:lstStyle/>
          <a:p>
            <a:r>
              <a:rPr lang="en-US" sz="3500" dirty="0">
                <a:solidFill>
                  <a:srgbClr val="FFFFFF"/>
                </a:solidFill>
              </a:rPr>
              <a:t>Domestics/Domestics</a:t>
            </a:r>
          </a:p>
        </p:txBody>
      </p:sp>
      <p:pic>
        <p:nvPicPr>
          <p:cNvPr id="12" name="Content Placeholder 11" descr="different cups of coffee on white background">
            <a:extLst>
              <a:ext uri="{FF2B5EF4-FFF2-40B4-BE49-F238E27FC236}">
                <a16:creationId xmlns:a16="http://schemas.microsoft.com/office/drawing/2014/main" id="{20EBE5BE-C0F1-5364-506E-E9917A7A2E93}"/>
              </a:ext>
            </a:extLst>
          </p:cNvPr>
          <p:cNvPicPr>
            <a:picLocks noGrp="1" noChangeAspect="1"/>
          </p:cNvPicPr>
          <p:nvPr>
            <p:ph sz="half" idx="4294967295"/>
          </p:nvPr>
        </p:nvPicPr>
        <p:blipFill>
          <a:blip r:embed="rId2"/>
          <a:stretch>
            <a:fillRect/>
          </a:stretch>
        </p:blipFill>
        <p:spPr>
          <a:xfrm>
            <a:off x="1405539" y="494502"/>
            <a:ext cx="2570163" cy="2319337"/>
          </a:xfrm>
          <a:prstGeom prst="rect">
            <a:avLst/>
          </a:prstGeom>
        </p:spPr>
      </p:pic>
      <p:pic>
        <p:nvPicPr>
          <p:cNvPr id="16" name="Content Placeholder 15" descr="Male and female restrooms">
            <a:extLst>
              <a:ext uri="{FF2B5EF4-FFF2-40B4-BE49-F238E27FC236}">
                <a16:creationId xmlns:a16="http://schemas.microsoft.com/office/drawing/2014/main" id="{D26693CB-721D-E900-31F6-CEE9C84ACC5E}"/>
              </a:ext>
            </a:extLst>
          </p:cNvPr>
          <p:cNvPicPr>
            <a:picLocks noGrp="1" noChangeAspect="1"/>
          </p:cNvPicPr>
          <p:nvPr>
            <p:ph sz="half" idx="4294967295"/>
          </p:nvPr>
        </p:nvPicPr>
        <p:blipFill>
          <a:blip r:embed="rId3"/>
          <a:stretch>
            <a:fillRect/>
          </a:stretch>
        </p:blipFill>
        <p:spPr>
          <a:xfrm>
            <a:off x="8012955" y="373270"/>
            <a:ext cx="2630487" cy="2033587"/>
          </a:xfrm>
          <a:prstGeom prst="rect">
            <a:avLst/>
          </a:prstGeom>
        </p:spPr>
      </p:pic>
      <p:pic>
        <p:nvPicPr>
          <p:cNvPr id="18" name="Picture 17" descr="A top view of a volcano erupting">
            <a:extLst>
              <a:ext uri="{FF2B5EF4-FFF2-40B4-BE49-F238E27FC236}">
                <a16:creationId xmlns:a16="http://schemas.microsoft.com/office/drawing/2014/main" id="{DB945AE3-1A61-FA01-FBFF-80D8147D6745}"/>
              </a:ext>
            </a:extLst>
          </p:cNvPr>
          <p:cNvPicPr>
            <a:picLocks noChangeAspect="1"/>
          </p:cNvPicPr>
          <p:nvPr/>
        </p:nvPicPr>
        <p:blipFill>
          <a:blip r:embed="rId4"/>
          <a:srcRect l="12512" r="12512"/>
          <a:stretch/>
        </p:blipFill>
        <p:spPr>
          <a:xfrm>
            <a:off x="1524000" y="3569859"/>
            <a:ext cx="1766702" cy="1570620"/>
          </a:xfrm>
          <a:prstGeom prst="rect">
            <a:avLst/>
          </a:prstGeom>
        </p:spPr>
      </p:pic>
      <p:pic>
        <p:nvPicPr>
          <p:cNvPr id="20" name="Graphic 19" descr="No Driving with solid fill">
            <a:extLst>
              <a:ext uri="{FF2B5EF4-FFF2-40B4-BE49-F238E27FC236}">
                <a16:creationId xmlns:a16="http://schemas.microsoft.com/office/drawing/2014/main" id="{CA95DACF-A14C-9D7D-8C0D-01D2613496F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87230" y="3374024"/>
            <a:ext cx="1961070" cy="1961070"/>
          </a:xfrm>
          <a:prstGeom prst="rect">
            <a:avLst/>
          </a:prstGeom>
        </p:spPr>
      </p:pic>
      <p:pic>
        <p:nvPicPr>
          <p:cNvPr id="4" name="Picture 3" descr="Recycling arrows chat icon">
            <a:extLst>
              <a:ext uri="{FF2B5EF4-FFF2-40B4-BE49-F238E27FC236}">
                <a16:creationId xmlns:a16="http://schemas.microsoft.com/office/drawing/2014/main" id="{5EB65603-AEEA-06A3-AD08-51DE2364CC86}"/>
              </a:ext>
            </a:extLst>
          </p:cNvPr>
          <p:cNvPicPr>
            <a:picLocks noChangeAspect="1"/>
          </p:cNvPicPr>
          <p:nvPr/>
        </p:nvPicPr>
        <p:blipFill>
          <a:blip r:embed="rId7"/>
          <a:stretch>
            <a:fillRect/>
          </a:stretch>
        </p:blipFill>
        <p:spPr>
          <a:xfrm>
            <a:off x="4566510" y="1030288"/>
            <a:ext cx="2202510" cy="1376569"/>
          </a:xfrm>
          <a:prstGeom prst="rect">
            <a:avLst/>
          </a:prstGeom>
        </p:spPr>
      </p:pic>
      <p:pic>
        <p:nvPicPr>
          <p:cNvPr id="10" name="Picture 9" descr="A picture containing mobile phone, telephone, gadget, electronic device&#10;&#10;Description automatically generated">
            <a:extLst>
              <a:ext uri="{FF2B5EF4-FFF2-40B4-BE49-F238E27FC236}">
                <a16:creationId xmlns:a16="http://schemas.microsoft.com/office/drawing/2014/main" id="{AFB0228E-C424-063B-FCD3-9893F68083E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629522" y="3454401"/>
            <a:ext cx="1397351" cy="1746689"/>
          </a:xfrm>
          <a:prstGeom prst="rect">
            <a:avLst/>
          </a:prstGeom>
        </p:spPr>
      </p:pic>
    </p:spTree>
    <p:extLst>
      <p:ext uri="{BB962C8B-B14F-4D97-AF65-F5344CB8AC3E}">
        <p14:creationId xmlns:p14="http://schemas.microsoft.com/office/powerpoint/2010/main" val="1583941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0A4FB-8090-6259-593B-0DCCA55BC114}"/>
              </a:ext>
            </a:extLst>
          </p:cNvPr>
          <p:cNvSpPr>
            <a:spLocks noGrp="1"/>
          </p:cNvSpPr>
          <p:nvPr>
            <p:ph type="title"/>
          </p:nvPr>
        </p:nvSpPr>
        <p:spPr/>
        <p:txBody>
          <a:bodyPr/>
          <a:lstStyle/>
          <a:p>
            <a:r>
              <a:rPr lang="en-GB" dirty="0"/>
              <a:t>BMPF7315/ BMPF7315D</a:t>
            </a:r>
            <a:br>
              <a:rPr lang="en-GB" dirty="0"/>
            </a:br>
            <a:r>
              <a:rPr lang="en-GB" dirty="0"/>
              <a:t>Managing Work-based Projects</a:t>
            </a:r>
          </a:p>
        </p:txBody>
      </p:sp>
      <p:sp>
        <p:nvSpPr>
          <p:cNvPr id="3" name="Vertical Text Placeholder 2">
            <a:extLst>
              <a:ext uri="{FF2B5EF4-FFF2-40B4-BE49-F238E27FC236}">
                <a16:creationId xmlns:a16="http://schemas.microsoft.com/office/drawing/2014/main" id="{C0912326-C78B-B39E-067F-F522418F0041}"/>
              </a:ext>
            </a:extLst>
          </p:cNvPr>
          <p:cNvSpPr>
            <a:spLocks noGrp="1"/>
          </p:cNvSpPr>
          <p:nvPr>
            <p:ph type="body" orient="vert" idx="1"/>
          </p:nvPr>
        </p:nvSpPr>
        <p:spPr/>
        <p:txBody>
          <a:bodyPr/>
          <a:lstStyle/>
          <a:p>
            <a:endParaRPr lang="en-GB" dirty="0"/>
          </a:p>
        </p:txBody>
      </p:sp>
      <p:sp>
        <p:nvSpPr>
          <p:cNvPr id="4" name="Slide Number Placeholder 3">
            <a:extLst>
              <a:ext uri="{FF2B5EF4-FFF2-40B4-BE49-F238E27FC236}">
                <a16:creationId xmlns:a16="http://schemas.microsoft.com/office/drawing/2014/main" id="{4BFACE5A-DC37-4617-6515-CD0A9F3F2543}"/>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3397625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280AC82-AB43-40C0-C043-CD2D20737F1D}"/>
              </a:ext>
            </a:extLst>
          </p:cNvPr>
          <p:cNvSpPr>
            <a:spLocks noGrp="1"/>
          </p:cNvSpPr>
          <p:nvPr>
            <p:ph type="title"/>
          </p:nvPr>
        </p:nvSpPr>
        <p:spPr>
          <a:xfrm>
            <a:off x="3616036" y="365127"/>
            <a:ext cx="7737764" cy="964910"/>
          </a:xfrm>
        </p:spPr>
        <p:txBody>
          <a:bodyPr/>
          <a:lstStyle/>
          <a:p>
            <a:r>
              <a:rPr lang="en-GB" sz="4400" b="1" i="0" dirty="0">
                <a:solidFill>
                  <a:srgbClr val="000000"/>
                </a:solidFill>
                <a:effectLst/>
                <a:latin typeface="Calibri" panose="020F0502020204030204" pitchFamily="34" charset="0"/>
              </a:rPr>
              <a:t>Course Objectives</a:t>
            </a:r>
            <a:br>
              <a:rPr lang="en-GB" b="0" i="0" dirty="0">
                <a:solidFill>
                  <a:srgbClr val="000000"/>
                </a:solidFill>
                <a:effectLst/>
                <a:latin typeface="Calibri" panose="020F0502020204030204" pitchFamily="34" charset="0"/>
              </a:rPr>
            </a:br>
            <a:endParaRPr lang="en-GB" dirty="0"/>
          </a:p>
        </p:txBody>
      </p:sp>
      <p:sp>
        <p:nvSpPr>
          <p:cNvPr id="5" name="Content Placeholder 4">
            <a:extLst>
              <a:ext uri="{FF2B5EF4-FFF2-40B4-BE49-F238E27FC236}">
                <a16:creationId xmlns:a16="http://schemas.microsoft.com/office/drawing/2014/main" id="{939FD281-2487-4FF5-097E-965C5C5343E5}"/>
              </a:ext>
            </a:extLst>
          </p:cNvPr>
          <p:cNvSpPr>
            <a:spLocks noGrp="1"/>
          </p:cNvSpPr>
          <p:nvPr>
            <p:ph sz="half" idx="2"/>
          </p:nvPr>
        </p:nvSpPr>
        <p:spPr>
          <a:xfrm>
            <a:off x="3616036" y="1330037"/>
            <a:ext cx="7737764" cy="4846926"/>
          </a:xfrm>
        </p:spPr>
        <p:txBody>
          <a:bodyPr/>
          <a:lstStyle/>
          <a:p>
            <a:pPr marL="0" indent="0" algn="l" rtl="0" fontAlgn="base">
              <a:buNone/>
            </a:pPr>
            <a:r>
              <a:rPr lang="en-GB" sz="2400" b="0" i="0" dirty="0">
                <a:solidFill>
                  <a:srgbClr val="000000"/>
                </a:solidFill>
                <a:effectLst/>
                <a:latin typeface="Calibri" panose="020F0502020204030204" pitchFamily="34" charset="0"/>
              </a:rPr>
              <a:t>By the end of this workshop, you will be able to: </a:t>
            </a:r>
            <a:endParaRPr lang="en-GB" sz="3600" b="0" i="0"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Define the key concepts and terminology of project management </a:t>
            </a:r>
          </a:p>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Identify the roles and responsibilities of a project manager and a project team </a:t>
            </a:r>
          </a:p>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Apply the project management processes and knowledge areas to your own projects </a:t>
            </a:r>
          </a:p>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Use project management tools and templates to plan and manage your projects effectively </a:t>
            </a:r>
          </a:p>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Evaluate the success of your projects and identify lessons learned </a:t>
            </a:r>
          </a:p>
          <a:p>
            <a:endParaRPr lang="en-GB" dirty="0"/>
          </a:p>
        </p:txBody>
      </p:sp>
    </p:spTree>
    <p:extLst>
      <p:ext uri="{BB962C8B-B14F-4D97-AF65-F5344CB8AC3E}">
        <p14:creationId xmlns:p14="http://schemas.microsoft.com/office/powerpoint/2010/main" val="3653923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25182-B54F-CEFC-6761-7435D991BC97}"/>
              </a:ext>
            </a:extLst>
          </p:cNvPr>
          <p:cNvSpPr>
            <a:spLocks noGrp="1"/>
          </p:cNvSpPr>
          <p:nvPr>
            <p:ph type="title"/>
          </p:nvPr>
        </p:nvSpPr>
        <p:spPr>
          <a:xfrm>
            <a:off x="3449782" y="365126"/>
            <a:ext cx="7904018" cy="1325563"/>
          </a:xfrm>
        </p:spPr>
        <p:txBody>
          <a:bodyPr/>
          <a:lstStyle/>
          <a:p>
            <a:r>
              <a:rPr lang="en-GB" sz="4400" b="0" i="0" dirty="0">
                <a:solidFill>
                  <a:srgbClr val="000000"/>
                </a:solidFill>
                <a:effectLst/>
                <a:latin typeface="Calibri" panose="020F0502020204030204" pitchFamily="34" charset="0"/>
              </a:rPr>
              <a:t>In this workshop, you will learn: </a:t>
            </a:r>
            <a:br>
              <a:rPr lang="en-GB" b="0" i="0" dirty="0">
                <a:solidFill>
                  <a:srgbClr val="000000"/>
                </a:solidFill>
                <a:effectLst/>
                <a:latin typeface="Segoe UI" panose="020B0502040204020203" pitchFamily="34" charset="0"/>
              </a:rPr>
            </a:br>
            <a:endParaRPr lang="en-GB" dirty="0"/>
          </a:p>
        </p:txBody>
      </p:sp>
      <p:sp>
        <p:nvSpPr>
          <p:cNvPr id="4" name="Content Placeholder 3">
            <a:extLst>
              <a:ext uri="{FF2B5EF4-FFF2-40B4-BE49-F238E27FC236}">
                <a16:creationId xmlns:a16="http://schemas.microsoft.com/office/drawing/2014/main" id="{8C5D6EB6-8476-A09B-93A3-9286164BCB54}"/>
              </a:ext>
            </a:extLst>
          </p:cNvPr>
          <p:cNvSpPr>
            <a:spLocks noGrp="1"/>
          </p:cNvSpPr>
          <p:nvPr>
            <p:ph sz="half" idx="2"/>
          </p:nvPr>
        </p:nvSpPr>
        <p:spPr>
          <a:xfrm>
            <a:off x="3449782" y="1357745"/>
            <a:ext cx="7904018" cy="4819218"/>
          </a:xfrm>
        </p:spPr>
        <p:txBody>
          <a:bodyPr/>
          <a:lstStyle/>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What is a project and what are the benefits of project management </a:t>
            </a:r>
          </a:p>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How to initiate, plan, execute, monitor, control, and close a project </a:t>
            </a:r>
          </a:p>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How to use project management tools and techniques such as scope, schedule, budget, risk, quality, communication, stakeholder, and team management </a:t>
            </a:r>
          </a:p>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How to adapt your project management approach to different environments and ways of working </a:t>
            </a:r>
          </a:p>
          <a:p>
            <a:pPr algn="l" rtl="0" fontAlgn="base">
              <a:buFont typeface="Arial" panose="020B0604020202020204" pitchFamily="34" charset="0"/>
              <a:buChar char="•"/>
            </a:pPr>
            <a:r>
              <a:rPr lang="en-GB" sz="2400" b="0" i="0" dirty="0">
                <a:solidFill>
                  <a:srgbClr val="000000"/>
                </a:solidFill>
                <a:effectLst/>
                <a:latin typeface="Calibri" panose="020F0502020204030204" pitchFamily="34" charset="0"/>
              </a:rPr>
              <a:t>How to overcome common project management challenges and pitfalls </a:t>
            </a:r>
          </a:p>
          <a:p>
            <a:endParaRPr lang="en-GB" sz="3600" dirty="0"/>
          </a:p>
        </p:txBody>
      </p:sp>
    </p:spTree>
    <p:extLst>
      <p:ext uri="{BB962C8B-B14F-4D97-AF65-F5344CB8AC3E}">
        <p14:creationId xmlns:p14="http://schemas.microsoft.com/office/powerpoint/2010/main" val="1737395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40545264-D265-CA38-0979-14B5E5E2829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60464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ctrTitle"/>
          </p:nvPr>
        </p:nvSpPr>
        <p:spPr>
          <a:xfrm>
            <a:off x="1524000" y="2785730"/>
            <a:ext cx="9144000" cy="914399"/>
          </a:xfrm>
        </p:spPr>
        <p:txBody>
          <a:bodyPr/>
          <a:lstStyle/>
          <a:p>
            <a:r>
              <a:rPr lang="en-GB" altLang="en-US" dirty="0">
                <a:latin typeface="Arial" panose="020B0604020202020204" pitchFamily="34" charset="0"/>
                <a:cs typeface="Arial" panose="020B0604020202020204" pitchFamily="34" charset="0"/>
              </a:rPr>
              <a:t>Session 1</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type="subTitle" idx="1"/>
          </p:nvPr>
        </p:nvSpPr>
        <p:spPr>
          <a:xfrm>
            <a:off x="1524000" y="3878484"/>
            <a:ext cx="9144000" cy="1655762"/>
          </a:xfrm>
        </p:spPr>
        <p:txBody>
          <a:bodyPr/>
          <a:lstStyle/>
          <a:p>
            <a:r>
              <a:rPr lang="en-GB" altLang="en-US" dirty="0">
                <a:latin typeface="Arial" panose="020B0604020202020204" pitchFamily="34" charset="0"/>
                <a:cs typeface="Arial" panose="020B0604020202020204" pitchFamily="34" charset="0"/>
              </a:rPr>
              <a:t>Introduction to Module</a:t>
            </a:r>
          </a:p>
          <a:p>
            <a:r>
              <a:rPr lang="en-GB" altLang="en-US" dirty="0">
                <a:latin typeface="Arial" panose="020B0604020202020204" pitchFamily="34" charset="0"/>
                <a:cs typeface="Arial" panose="020B0604020202020204" pitchFamily="34" charset="0"/>
              </a:rPr>
              <a:t>Definition of Project Management &amp; Projects</a:t>
            </a:r>
          </a:p>
          <a:p>
            <a:r>
              <a:rPr lang="en-GB" altLang="en-US" dirty="0">
                <a:latin typeface="Arial" panose="020B0604020202020204" pitchFamily="34" charset="0"/>
                <a:cs typeface="Arial" panose="020B0604020202020204" pitchFamily="34" charset="0"/>
              </a:rPr>
              <a:t>Factors important for the success &amp; failure of Projects</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6704020" y="317187"/>
            <a:ext cx="4844517" cy="2468543"/>
          </a:xfrm>
          <a:prstGeom prst="rect">
            <a:avLst/>
          </a:prstGeom>
        </p:spPr>
      </p:pic>
    </p:spTree>
    <p:extLst>
      <p:ext uri="{BB962C8B-B14F-4D97-AF65-F5344CB8AC3E}">
        <p14:creationId xmlns:p14="http://schemas.microsoft.com/office/powerpoint/2010/main" val="873984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3D77029-BA99-844B-8886-BD49F3013743}"/>
              </a:ext>
            </a:extLst>
          </p:cNvPr>
          <p:cNvSpPr>
            <a:spLocks noGrp="1"/>
          </p:cNvSpPr>
          <p:nvPr>
            <p:ph type="ctrTitle"/>
          </p:nvPr>
        </p:nvSpPr>
        <p:spPr>
          <a:xfrm>
            <a:off x="1524000" y="1122363"/>
            <a:ext cx="9144000" cy="1157993"/>
          </a:xfrm>
        </p:spPr>
        <p:txBody>
          <a:bodyPr/>
          <a:lstStyle/>
          <a:p>
            <a:pPr algn="ctr"/>
            <a:r>
              <a:rPr lang="en-GB" altLang="en-US" dirty="0"/>
              <a:t>Introduction to the module</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type="subTitle" idx="1"/>
          </p:nvPr>
        </p:nvSpPr>
        <p:spPr>
          <a:xfrm>
            <a:off x="1524000" y="2551814"/>
            <a:ext cx="9144000" cy="2705986"/>
          </a:xfrm>
        </p:spPr>
        <p:txBody>
          <a:bodyPr/>
          <a:lstStyle/>
          <a:p>
            <a:pPr marL="0" indent="0" algn="l">
              <a:buFontTx/>
              <a:buNone/>
              <a:defRPr/>
            </a:pPr>
            <a:r>
              <a:rPr lang="en-GB" b="1" dirty="0">
                <a:latin typeface="Arial" panose="020B0604020202020204" pitchFamily="34" charset="0"/>
                <a:cs typeface="Arial" panose="020B0604020202020204" pitchFamily="34" charset="0"/>
              </a:rPr>
              <a:t>Aims</a:t>
            </a:r>
          </a:p>
          <a:p>
            <a:pPr marL="342900" indent="-342900" algn="l">
              <a:buFont typeface="Arial" panose="020B0604020202020204" pitchFamily="34" charset="0"/>
              <a:buChar char="•"/>
              <a:defRPr/>
            </a:pPr>
            <a:r>
              <a:rPr lang="en-GB" dirty="0">
                <a:latin typeface="Arial" panose="020B0604020202020204" pitchFamily="34" charset="0"/>
                <a:cs typeface="Arial" panose="020B0604020202020204" pitchFamily="34" charset="0"/>
              </a:rPr>
              <a:t>Develop understanding and ability to manage projects within the workplace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defRPr/>
            </a:pPr>
            <a:r>
              <a:rPr lang="en-GB" dirty="0">
                <a:latin typeface="Arial" panose="020B0604020202020204" pitchFamily="34" charset="0"/>
                <a:cs typeface="Arial" panose="020B0604020202020204" pitchFamily="34" charset="0"/>
              </a:rPr>
              <a:t>Develop knowledge and understanding of projects management tools &amp; techniques</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spTree>
    <p:extLst>
      <p:ext uri="{BB962C8B-B14F-4D97-AF65-F5344CB8AC3E}">
        <p14:creationId xmlns:p14="http://schemas.microsoft.com/office/powerpoint/2010/main" val="941823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Text Box 3">
            <a:extLst>
              <a:ext uri="{FF2B5EF4-FFF2-40B4-BE49-F238E27FC236}">
                <a16:creationId xmlns:a16="http://schemas.microsoft.com/office/drawing/2014/main" id="{F08F1D38-A13F-F54A-8FDF-47C9461DA3C6}"/>
              </a:ext>
            </a:extLst>
          </p:cNvPr>
          <p:cNvSpPr txBox="1">
            <a:spLocks noChangeArrowheads="1"/>
          </p:cNvSpPr>
          <p:nvPr/>
        </p:nvSpPr>
        <p:spPr bwMode="auto">
          <a:xfrm>
            <a:off x="2895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129026" name="Text Box 5">
            <a:extLst>
              <a:ext uri="{FF2B5EF4-FFF2-40B4-BE49-F238E27FC236}">
                <a16:creationId xmlns:a16="http://schemas.microsoft.com/office/drawing/2014/main" id="{EA4A66E8-76FF-1541-9D82-2AB5A3A7DF04}"/>
              </a:ext>
            </a:extLst>
          </p:cNvPr>
          <p:cNvSpPr txBox="1">
            <a:spLocks noChangeArrowheads="1"/>
          </p:cNvSpPr>
          <p:nvPr/>
        </p:nvSpPr>
        <p:spPr bwMode="auto">
          <a:xfrm>
            <a:off x="1847850" y="893764"/>
            <a:ext cx="8496300"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2800" b="1" dirty="0">
                <a:latin typeface="Calibri" panose="020F0502020204030204" pitchFamily="34" charset="0"/>
              </a:rPr>
              <a:t> </a:t>
            </a:r>
          </a:p>
          <a:p>
            <a:r>
              <a:rPr lang="en-GB" altLang="en-US" sz="2800" b="1" dirty="0">
                <a:latin typeface="Calibri" panose="020F0502020204030204" pitchFamily="34" charset="0"/>
              </a:rPr>
              <a:t>What is a project?</a:t>
            </a:r>
          </a:p>
          <a:p>
            <a:endParaRPr lang="en-GB" altLang="en-US" sz="2800" b="1" dirty="0">
              <a:latin typeface="Calibri" panose="020F0502020204030204" pitchFamily="34" charset="0"/>
            </a:endParaRPr>
          </a:p>
          <a:p>
            <a:endParaRPr lang="en-GB" altLang="en-US" sz="2800" i="1" dirty="0">
              <a:latin typeface="Calibri" panose="020F0502020204030204" pitchFamily="34" charset="0"/>
            </a:endParaRPr>
          </a:p>
        </p:txBody>
      </p:sp>
      <p:pic>
        <p:nvPicPr>
          <p:cNvPr id="129027" name="Picture 2" descr="http://howtorunsuccessfulprojects.com/wp-content/uploads/2011/09/projectpuzzle.jpg">
            <a:extLst>
              <a:ext uri="{FF2B5EF4-FFF2-40B4-BE49-F238E27FC236}">
                <a16:creationId xmlns:a16="http://schemas.microsoft.com/office/drawing/2014/main" id="{FA599847-D3FB-E148-ABE6-A18C3115C2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390870"/>
            <a:ext cx="4140200" cy="261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DB529F-6752-AF61-C193-9FECBF133816}"/>
              </a:ext>
            </a:extLst>
          </p:cNvPr>
          <p:cNvSpPr txBox="1"/>
          <p:nvPr/>
        </p:nvSpPr>
        <p:spPr>
          <a:xfrm>
            <a:off x="895350" y="1028343"/>
            <a:ext cx="10648950" cy="4801314"/>
          </a:xfrm>
          <a:prstGeom prst="rect">
            <a:avLst/>
          </a:prstGeom>
          <a:noFill/>
        </p:spPr>
        <p:txBody>
          <a:bodyPr wrap="square">
            <a:spAutoFit/>
          </a:bodyPr>
          <a:lstStyle/>
          <a:p>
            <a:pPr algn="l"/>
            <a:r>
              <a:rPr lang="en-GB" b="1" i="0" dirty="0">
                <a:solidFill>
                  <a:srgbClr val="0A4644"/>
                </a:solidFill>
                <a:effectLst/>
                <a:highlight>
                  <a:srgbClr val="E9E9EB"/>
                </a:highlight>
                <a:latin typeface="Poppins" panose="00000500000000000000" pitchFamily="2" charset="0"/>
              </a:rPr>
              <a:t>What is a project?</a:t>
            </a:r>
          </a:p>
          <a:p>
            <a:pPr algn="l"/>
            <a:endParaRPr lang="en-GB" b="1" i="0" dirty="0">
              <a:solidFill>
                <a:srgbClr val="0A4644"/>
              </a:solidFill>
              <a:effectLst/>
              <a:highlight>
                <a:srgbClr val="E9E9EB"/>
              </a:highlight>
              <a:latin typeface="Poppins" panose="00000500000000000000" pitchFamily="2" charset="0"/>
            </a:endParaRPr>
          </a:p>
          <a:p>
            <a:pPr algn="l"/>
            <a:r>
              <a:rPr lang="en-GB" b="0" i="0" dirty="0">
                <a:solidFill>
                  <a:srgbClr val="0A4644"/>
                </a:solidFill>
                <a:effectLst/>
                <a:highlight>
                  <a:srgbClr val="E9E9EB"/>
                </a:highlight>
                <a:latin typeface="Poppins" panose="00000500000000000000" pitchFamily="2" charset="0"/>
              </a:rPr>
              <a:t>A project is a unique, transient endeavour, undertaken to achieve planned objectives, which could be defined in terms of outputs, outcomes or benefits. A project is usually deemed to be a success if it achieves the objectives according to their acceptance criteria, within an agreed timescale and budget. Time, cost and quality are the building blocks of every project.</a:t>
            </a:r>
          </a:p>
          <a:p>
            <a:pPr algn="l"/>
            <a:endParaRPr lang="en-GB" b="0" i="0" dirty="0">
              <a:solidFill>
                <a:srgbClr val="0A4644"/>
              </a:solidFill>
              <a:effectLst/>
              <a:highlight>
                <a:srgbClr val="E9E9EB"/>
              </a:highlight>
              <a:latin typeface="Poppins" panose="00000500000000000000" pitchFamily="2" charset="0"/>
            </a:endParaRPr>
          </a:p>
          <a:p>
            <a:pPr algn="l"/>
            <a:r>
              <a:rPr lang="en-GB" b="1" i="0" dirty="0">
                <a:solidFill>
                  <a:srgbClr val="0A4644"/>
                </a:solidFill>
                <a:effectLst/>
                <a:highlight>
                  <a:srgbClr val="E9E9EB"/>
                </a:highlight>
                <a:latin typeface="Poppins" panose="00000500000000000000" pitchFamily="2" charset="0"/>
              </a:rPr>
              <a:t>Time:</a:t>
            </a:r>
            <a:r>
              <a:rPr lang="en-GB" b="0" i="0" dirty="0">
                <a:solidFill>
                  <a:srgbClr val="0A4644"/>
                </a:solidFill>
                <a:effectLst/>
                <a:highlight>
                  <a:srgbClr val="E9E9EB"/>
                </a:highlight>
                <a:latin typeface="Poppins" panose="00000500000000000000" pitchFamily="2" charset="0"/>
              </a:rPr>
              <a:t> scheduling is a collection of techniques used to develop and present schedules that show when work will be performed.</a:t>
            </a:r>
          </a:p>
          <a:p>
            <a:pPr algn="l"/>
            <a:endParaRPr lang="en-GB" b="0" i="0" dirty="0">
              <a:solidFill>
                <a:srgbClr val="0A4644"/>
              </a:solidFill>
              <a:effectLst/>
              <a:highlight>
                <a:srgbClr val="E9E9EB"/>
              </a:highlight>
              <a:latin typeface="Poppins" panose="00000500000000000000" pitchFamily="2" charset="0"/>
            </a:endParaRPr>
          </a:p>
          <a:p>
            <a:pPr algn="l"/>
            <a:r>
              <a:rPr lang="en-GB" b="1" i="0" dirty="0">
                <a:solidFill>
                  <a:srgbClr val="0A4644"/>
                </a:solidFill>
                <a:effectLst/>
                <a:highlight>
                  <a:srgbClr val="E9E9EB"/>
                </a:highlight>
                <a:latin typeface="Poppins" panose="00000500000000000000" pitchFamily="2" charset="0"/>
              </a:rPr>
              <a:t>Cost</a:t>
            </a:r>
            <a:r>
              <a:rPr lang="en-GB" b="0" i="0" dirty="0">
                <a:solidFill>
                  <a:srgbClr val="0A4644"/>
                </a:solidFill>
                <a:effectLst/>
                <a:highlight>
                  <a:srgbClr val="E9E9EB"/>
                </a:highlight>
                <a:latin typeface="Poppins" panose="00000500000000000000" pitchFamily="2" charset="0"/>
              </a:rPr>
              <a:t>: how are necessary funds acquired and finances managed?</a:t>
            </a:r>
          </a:p>
          <a:p>
            <a:pPr algn="l"/>
            <a:endParaRPr lang="en-GB" b="0" i="0" dirty="0">
              <a:solidFill>
                <a:srgbClr val="0A4644"/>
              </a:solidFill>
              <a:effectLst/>
              <a:highlight>
                <a:srgbClr val="E9E9EB"/>
              </a:highlight>
              <a:latin typeface="Poppins" panose="00000500000000000000" pitchFamily="2" charset="0"/>
            </a:endParaRPr>
          </a:p>
          <a:p>
            <a:pPr algn="l"/>
            <a:r>
              <a:rPr lang="en-GB" b="1" i="0" dirty="0">
                <a:solidFill>
                  <a:srgbClr val="0A4644"/>
                </a:solidFill>
                <a:effectLst/>
                <a:highlight>
                  <a:srgbClr val="E9E9EB"/>
                </a:highlight>
                <a:latin typeface="Poppins" panose="00000500000000000000" pitchFamily="2" charset="0"/>
              </a:rPr>
              <a:t>Quality</a:t>
            </a:r>
            <a:r>
              <a:rPr lang="en-GB" b="0" i="0" dirty="0">
                <a:solidFill>
                  <a:srgbClr val="0A4644"/>
                </a:solidFill>
                <a:effectLst/>
                <a:highlight>
                  <a:srgbClr val="E9E9EB"/>
                </a:highlight>
                <a:latin typeface="Poppins" panose="00000500000000000000" pitchFamily="2" charset="0"/>
              </a:rPr>
              <a:t>: how will fitness for purpose of the deliverables and management processes be assured?</a:t>
            </a:r>
          </a:p>
          <a:p>
            <a:pPr algn="l"/>
            <a:endParaRPr lang="en-GB" dirty="0">
              <a:solidFill>
                <a:srgbClr val="0A4644"/>
              </a:solidFill>
              <a:highlight>
                <a:srgbClr val="E9E9EB"/>
              </a:highlight>
              <a:latin typeface="Poppins" panose="00000500000000000000" pitchFamily="2" charset="0"/>
            </a:endParaRPr>
          </a:p>
          <a:p>
            <a:pPr algn="l"/>
            <a:r>
              <a:rPr lang="en-GB" sz="1600" b="1" dirty="0">
                <a:solidFill>
                  <a:srgbClr val="0A4644"/>
                </a:solidFill>
                <a:effectLst/>
                <a:highlight>
                  <a:srgbClr val="E9E9EB"/>
                </a:highlight>
                <a:latin typeface="Poppins" panose="00000500000000000000" pitchFamily="2" charset="0"/>
              </a:rPr>
              <a:t>Association for Project Management (2024)</a:t>
            </a:r>
          </a:p>
        </p:txBody>
      </p:sp>
    </p:spTree>
    <p:extLst>
      <p:ext uri="{BB962C8B-B14F-4D97-AF65-F5344CB8AC3E}">
        <p14:creationId xmlns:p14="http://schemas.microsoft.com/office/powerpoint/2010/main" val="76606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59D7D43-B149-674A-87DC-377FA7142EB4}"/>
              </a:ext>
            </a:extLst>
          </p:cNvPr>
          <p:cNvSpPr>
            <a:spLocks noGrp="1"/>
          </p:cNvSpPr>
          <p:nvPr>
            <p:ph type="title"/>
          </p:nvPr>
        </p:nvSpPr>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What is a Project?</a:t>
            </a:r>
          </a:p>
        </p:txBody>
      </p:sp>
      <p:sp>
        <p:nvSpPr>
          <p:cNvPr id="3" name="Content Placeholder 2">
            <a:extLst>
              <a:ext uri="{FF2B5EF4-FFF2-40B4-BE49-F238E27FC236}">
                <a16:creationId xmlns:a16="http://schemas.microsoft.com/office/drawing/2014/main" id="{F6A3B79F-E701-3D41-890F-484E32D4149D}"/>
              </a:ext>
            </a:extLst>
          </p:cNvPr>
          <p:cNvSpPr>
            <a:spLocks noGrp="1"/>
          </p:cNvSpPr>
          <p:nvPr>
            <p:ph sz="half" idx="1"/>
          </p:nvPr>
        </p:nvSpPr>
        <p:spPr>
          <a:xfrm>
            <a:off x="3671710" y="1388533"/>
            <a:ext cx="8113889" cy="4854222"/>
          </a:xfrm>
        </p:spPr>
        <p:txBody>
          <a:bodyPr vert="horz" lIns="91440" tIns="45720" rIns="91440" bIns="45720" rtlCol="0" anchor="ctr">
            <a:normAutofit lnSpcReduction="10000"/>
          </a:bodyPr>
          <a:lstStyle/>
          <a:p>
            <a:pPr marL="0" indent="-228600" algn="l">
              <a:buFont typeface="Arial" panose="020B0604020202020204" pitchFamily="34" charset="0"/>
              <a:buChar char="•"/>
              <a:defRPr/>
            </a:pPr>
            <a:endParaRPr lang="en-US" altLang="en-US" sz="2000" dirty="0"/>
          </a:p>
          <a:p>
            <a:pPr marL="0" indent="-228600" algn="l">
              <a:buFont typeface="Arial" panose="020B0604020202020204" pitchFamily="34" charset="0"/>
              <a:buChar char="•"/>
              <a:defRPr/>
            </a:pPr>
            <a:r>
              <a:rPr lang="en-US" altLang="en-US" sz="2000" dirty="0"/>
              <a:t>“A project is a sequence of unique, complex, and connected activities.  Having one goal or purpose that must be completed by a specific time, within budget, and according to specification”</a:t>
            </a:r>
          </a:p>
          <a:p>
            <a:pPr marL="0" indent="-228600" algn="l">
              <a:buFont typeface="Arial" panose="020B0604020202020204" pitchFamily="34" charset="0"/>
              <a:buChar char="•"/>
              <a:defRPr/>
            </a:pPr>
            <a:r>
              <a:rPr lang="en-US" altLang="en-US" sz="2000" dirty="0"/>
              <a:t>(Wysocki, 2019)</a:t>
            </a:r>
          </a:p>
          <a:p>
            <a:pPr marL="0" indent="-228600" algn="l">
              <a:buFont typeface="Arial" panose="020B0604020202020204" pitchFamily="34" charset="0"/>
              <a:buChar char="•"/>
            </a:pPr>
            <a:endParaRPr lang="en-US" sz="2000" dirty="0"/>
          </a:p>
          <a:p>
            <a:pPr marL="0" indent="-228600" algn="l">
              <a:buFont typeface="Arial" panose="020B0604020202020204" pitchFamily="34" charset="0"/>
              <a:buChar char="•"/>
            </a:pPr>
            <a:r>
              <a:rPr lang="en-US" sz="2000" dirty="0"/>
              <a:t>PRINCE2 defines a project as “a temporary </a:t>
            </a:r>
            <a:r>
              <a:rPr lang="en-US" sz="2000" dirty="0" err="1"/>
              <a:t>organisation</a:t>
            </a:r>
            <a:r>
              <a:rPr lang="en-US" sz="2000" dirty="0"/>
              <a:t> that is created for the purpose of delivering one or more business products according to a specified business case”.</a:t>
            </a:r>
          </a:p>
          <a:p>
            <a:pPr marL="0" indent="-228600" algn="l">
              <a:buFont typeface="Arial" panose="020B0604020202020204" pitchFamily="34" charset="0"/>
              <a:buChar char="•"/>
            </a:pPr>
            <a:r>
              <a:rPr lang="en-US" sz="2000" dirty="0"/>
              <a:t>(AXELOS, 2020)</a:t>
            </a:r>
          </a:p>
          <a:p>
            <a:pPr marL="0" indent="-228600" algn="l">
              <a:buFont typeface="Arial" panose="020B0604020202020204" pitchFamily="34" charset="0"/>
              <a:buChar char="•"/>
              <a:defRPr/>
            </a:pPr>
            <a:endParaRPr lang="en-US" altLang="en-US" sz="2000" dirty="0"/>
          </a:p>
          <a:p>
            <a:pPr marL="0" indent="-228600" algn="l">
              <a:buFont typeface="Arial" panose="020B0604020202020204" pitchFamily="34" charset="0"/>
              <a:buChar char="•"/>
              <a:defRPr/>
            </a:pPr>
            <a:r>
              <a:rPr lang="en-US" altLang="en-US" sz="2000" dirty="0"/>
              <a:t>A temporary </a:t>
            </a:r>
            <a:r>
              <a:rPr lang="en-US" altLang="en-US" sz="2000" dirty="0" err="1"/>
              <a:t>endeavour</a:t>
            </a:r>
            <a:r>
              <a:rPr lang="en-US" altLang="en-US" sz="2000" dirty="0"/>
              <a:t> undertaken to create a unique product, service or result. </a:t>
            </a:r>
          </a:p>
          <a:p>
            <a:pPr marL="0" indent="-228600" algn="l">
              <a:buFont typeface="Arial" panose="020B0604020202020204" pitchFamily="34" charset="0"/>
              <a:buChar char="•"/>
              <a:defRPr/>
            </a:pPr>
            <a:r>
              <a:rPr lang="en-US" sz="2000" dirty="0"/>
              <a:t>(PMI, 2009)</a:t>
            </a:r>
          </a:p>
        </p:txBody>
      </p:sp>
      <p:sp>
        <p:nvSpPr>
          <p:cNvPr id="5" name="TextBox 4">
            <a:extLst>
              <a:ext uri="{FF2B5EF4-FFF2-40B4-BE49-F238E27FC236}">
                <a16:creationId xmlns:a16="http://schemas.microsoft.com/office/drawing/2014/main" id="{2F563D00-6207-A055-B490-C12C9B756EDF}"/>
              </a:ext>
            </a:extLst>
          </p:cNvPr>
          <p:cNvSpPr txBox="1"/>
          <p:nvPr/>
        </p:nvSpPr>
        <p:spPr>
          <a:xfrm>
            <a:off x="3694289" y="763600"/>
            <a:ext cx="6920089" cy="584775"/>
          </a:xfrm>
          <a:prstGeom prst="rect">
            <a:avLst/>
          </a:prstGeom>
          <a:noFill/>
        </p:spPr>
        <p:txBody>
          <a:bodyPr wrap="square" rtlCol="0">
            <a:spAutoFit/>
          </a:bodyPr>
          <a:lstStyle/>
          <a:p>
            <a:r>
              <a:rPr lang="en-GB" sz="3200" b="1" dirty="0"/>
              <a:t>What is a project?</a:t>
            </a:r>
          </a:p>
        </p:txBody>
      </p:sp>
    </p:spTree>
    <p:extLst>
      <p:ext uri="{BB962C8B-B14F-4D97-AF65-F5344CB8AC3E}">
        <p14:creationId xmlns:p14="http://schemas.microsoft.com/office/powerpoint/2010/main" val="2781457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75E3A786-885C-6048-8E0E-B28333A7D999}"/>
              </a:ext>
            </a:extLst>
          </p:cNvPr>
          <p:cNvSpPr>
            <a:spLocks noGrp="1" noChangeArrowheads="1"/>
          </p:cNvSpPr>
          <p:nvPr>
            <p:ph type="ctrTitle"/>
          </p:nvPr>
        </p:nvSpPr>
        <p:spPr>
          <a:xfrm>
            <a:off x="293914" y="331657"/>
            <a:ext cx="11469823" cy="729586"/>
          </a:xfrm>
        </p:spPr>
        <p:txBody>
          <a:bodyPr/>
          <a:lstStyle/>
          <a:p>
            <a:pPr eaLnBrk="1" hangingPunct="1"/>
            <a:r>
              <a:rPr lang="en-GB" altLang="en-US" sz="4400" dirty="0">
                <a:latin typeface="Arial" panose="020B0604020202020204" pitchFamily="34" charset="0"/>
              </a:rPr>
              <a:t>Examples of Types of Project and Their Size</a:t>
            </a:r>
          </a:p>
        </p:txBody>
      </p:sp>
      <p:sp>
        <p:nvSpPr>
          <p:cNvPr id="7" name="Subtitle 6">
            <a:extLst>
              <a:ext uri="{FF2B5EF4-FFF2-40B4-BE49-F238E27FC236}">
                <a16:creationId xmlns:a16="http://schemas.microsoft.com/office/drawing/2014/main" id="{36CF3CDB-C9D9-B3B0-09EC-C400DAC54FB6}"/>
              </a:ext>
            </a:extLst>
          </p:cNvPr>
          <p:cNvSpPr>
            <a:spLocks noGrp="1"/>
          </p:cNvSpPr>
          <p:nvPr>
            <p:ph type="subTitle" idx="1"/>
          </p:nvPr>
        </p:nvSpPr>
        <p:spPr/>
        <p:txBody>
          <a:bodyPr/>
          <a:lstStyle/>
          <a:p>
            <a:endParaRPr lang="en-GB"/>
          </a:p>
        </p:txBody>
      </p:sp>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sp>
        <p:nvSpPr>
          <p:cNvPr id="6" name="Rectangle 3">
            <a:extLst>
              <a:ext uri="{FF2B5EF4-FFF2-40B4-BE49-F238E27FC236}">
                <a16:creationId xmlns:a16="http://schemas.microsoft.com/office/drawing/2014/main" id="{5D02A53A-33C8-D943-B64B-42D96859C30D}"/>
              </a:ext>
            </a:extLst>
          </p:cNvPr>
          <p:cNvSpPr txBox="1">
            <a:spLocks noChangeArrowheads="1"/>
          </p:cNvSpPr>
          <p:nvPr/>
        </p:nvSpPr>
        <p:spPr>
          <a:xfrm>
            <a:off x="293914" y="1371600"/>
            <a:ext cx="11658600" cy="4364037"/>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defRPr/>
            </a:pPr>
            <a:r>
              <a:rPr lang="en-GB" altLang="en-US" dirty="0">
                <a:solidFill>
                  <a:srgbClr val="FF0000"/>
                </a:solidFill>
                <a:latin typeface="Arial" panose="020B0604020202020204" pitchFamily="34" charset="0"/>
              </a:rPr>
              <a:t>Individual</a:t>
            </a:r>
            <a:r>
              <a:rPr lang="en-GB" altLang="en-US" dirty="0">
                <a:latin typeface="Arial" panose="020B0604020202020204" pitchFamily="34" charset="0"/>
              </a:rPr>
              <a:t> – decorating your bedroom</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rgbClr val="3333FF"/>
                </a:solidFill>
                <a:latin typeface="Arial" panose="020B0604020202020204" pitchFamily="34" charset="0"/>
              </a:rPr>
              <a:t>Group</a:t>
            </a:r>
            <a:r>
              <a:rPr lang="en-GB" altLang="en-US" dirty="0">
                <a:latin typeface="Arial" panose="020B0604020202020204" pitchFamily="34" charset="0"/>
              </a:rPr>
              <a:t> – organising a wedding/ charity event</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chemeClr val="accent1">
                    <a:lumMod val="75000"/>
                  </a:schemeClr>
                </a:solidFill>
                <a:latin typeface="Arial" panose="020B0604020202020204" pitchFamily="34" charset="0"/>
              </a:rPr>
              <a:t>Organisation</a:t>
            </a:r>
            <a:r>
              <a:rPr lang="en-GB" altLang="en-US" dirty="0">
                <a:latin typeface="Arial" panose="020B0604020202020204" pitchFamily="34" charset="0"/>
              </a:rPr>
              <a:t> – A construction company – building new houses</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chemeClr val="accent6">
                    <a:lumMod val="75000"/>
                  </a:schemeClr>
                </a:solidFill>
                <a:latin typeface="Arial" panose="020B0604020202020204" pitchFamily="34" charset="0"/>
              </a:rPr>
              <a:t>Project Organisation </a:t>
            </a:r>
            <a:r>
              <a:rPr lang="en-GB" altLang="en-US" dirty="0">
                <a:latin typeface="Arial" panose="020B0604020202020204" pitchFamily="34" charset="0"/>
              </a:rPr>
              <a:t>– creation of a separate independent organisation specifically for accomplishing a particular project, e.g. the Olympic games committee</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rgbClr val="00CC00"/>
                </a:solidFill>
                <a:latin typeface="Arial" panose="020B0604020202020204" pitchFamily="34" charset="0"/>
              </a:rPr>
              <a:t>Multinational</a:t>
            </a:r>
            <a:r>
              <a:rPr lang="en-GB" altLang="en-US" dirty="0">
                <a:latin typeface="Arial" panose="020B0604020202020204" pitchFamily="34" charset="0"/>
              </a:rPr>
              <a:t> – Several organisations internationally come together to design &amp; construct i.e. Manufacture of Concorde</a:t>
            </a:r>
          </a:p>
        </p:txBody>
      </p:sp>
    </p:spTree>
    <p:extLst>
      <p:ext uri="{BB962C8B-B14F-4D97-AF65-F5344CB8AC3E}">
        <p14:creationId xmlns:p14="http://schemas.microsoft.com/office/powerpoint/2010/main" val="3379727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3" name="Rectangle 2">
            <a:extLst>
              <a:ext uri="{FF2B5EF4-FFF2-40B4-BE49-F238E27FC236}">
                <a16:creationId xmlns:a16="http://schemas.microsoft.com/office/drawing/2014/main" id="{A7BBE7E4-20CD-D541-A2A7-1364DE09DE08}"/>
              </a:ext>
            </a:extLst>
          </p:cNvPr>
          <p:cNvSpPr>
            <a:spLocks noGrp="1" noChangeArrowheads="1"/>
          </p:cNvSpPr>
          <p:nvPr>
            <p:ph type="title"/>
          </p:nvPr>
        </p:nvSpPr>
        <p:spPr>
          <a:xfrm>
            <a:off x="179614" y="136072"/>
            <a:ext cx="11772900" cy="1143000"/>
          </a:xfrm>
        </p:spPr>
        <p:txBody>
          <a:bodyPr/>
          <a:lstStyle/>
          <a:p>
            <a:pPr eaLnBrk="1" hangingPunct="1"/>
            <a:r>
              <a:rPr lang="en-GB" altLang="en-US" dirty="0">
                <a:latin typeface="Arial" panose="020B0604020202020204" pitchFamily="34" charset="0"/>
              </a:rPr>
              <a:t>Terms often Confused with ‘Project’</a:t>
            </a:r>
          </a:p>
        </p:txBody>
      </p:sp>
      <p:sp>
        <p:nvSpPr>
          <p:cNvPr id="5" name="Rectangle 3">
            <a:extLst>
              <a:ext uri="{FF2B5EF4-FFF2-40B4-BE49-F238E27FC236}">
                <a16:creationId xmlns:a16="http://schemas.microsoft.com/office/drawing/2014/main" id="{BF9D6734-9CC3-E147-A208-A3517CA584ED}"/>
              </a:ext>
            </a:extLst>
          </p:cNvPr>
          <p:cNvSpPr txBox="1">
            <a:spLocks noChangeArrowheads="1"/>
          </p:cNvSpPr>
          <p:nvPr/>
        </p:nvSpPr>
        <p:spPr>
          <a:xfrm>
            <a:off x="587828" y="1649186"/>
            <a:ext cx="10994572" cy="37446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b="1" dirty="0">
                <a:latin typeface="Arial" panose="020B0604020202020204" pitchFamily="34" charset="0"/>
              </a:rPr>
              <a:t>Process – </a:t>
            </a:r>
            <a:r>
              <a:rPr lang="en-GB" altLang="en-US" dirty="0">
                <a:latin typeface="Arial" panose="020B0604020202020204" pitchFamily="34" charset="0"/>
              </a:rPr>
              <a:t>a series of steps needed to perform a routine activity (e.g. purchasing). A project may contain many processes.</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b="1" dirty="0">
                <a:latin typeface="Arial" panose="020B0604020202020204" pitchFamily="34" charset="0"/>
              </a:rPr>
              <a:t>Programme – </a:t>
            </a:r>
            <a:r>
              <a:rPr lang="en-GB" altLang="en-US" dirty="0">
                <a:latin typeface="Arial" panose="020B0604020202020204" pitchFamily="34" charset="0"/>
              </a:rPr>
              <a:t>work performed towards achieving a long term goal (e.g. a health awareness programme). Programmes may never achieve all their goals, and may  comprise a series of projects.</a:t>
            </a:r>
          </a:p>
          <a:p>
            <a:endParaRPr lang="en-GB" altLang="en-US" b="1" dirty="0">
              <a:latin typeface="Arial" panose="020B0604020202020204" pitchFamily="34" charset="0"/>
            </a:endParaRPr>
          </a:p>
        </p:txBody>
      </p:sp>
    </p:spTree>
    <p:extLst>
      <p:ext uri="{BB962C8B-B14F-4D97-AF65-F5344CB8AC3E}">
        <p14:creationId xmlns:p14="http://schemas.microsoft.com/office/powerpoint/2010/main" val="71096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sp>
        <p:nvSpPr>
          <p:cNvPr id="5" name="TextBox 1">
            <a:extLst>
              <a:ext uri="{FF2B5EF4-FFF2-40B4-BE49-F238E27FC236}">
                <a16:creationId xmlns:a16="http://schemas.microsoft.com/office/drawing/2014/main" id="{52E305AB-E490-7243-8B62-A72F086CE72A}"/>
              </a:ext>
            </a:extLst>
          </p:cNvPr>
          <p:cNvSpPr txBox="1">
            <a:spLocks noChangeArrowheads="1"/>
          </p:cNvSpPr>
          <p:nvPr/>
        </p:nvSpPr>
        <p:spPr bwMode="auto">
          <a:xfrm>
            <a:off x="179614" y="0"/>
            <a:ext cx="1167492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4800" dirty="0">
                <a:latin typeface="Arial" panose="020B0604020202020204" pitchFamily="34" charset="0"/>
                <a:cs typeface="Arial" panose="020B0604020202020204" pitchFamily="34" charset="0"/>
              </a:rPr>
              <a:t>Difference between a </a:t>
            </a:r>
            <a:r>
              <a:rPr lang="en-GB" altLang="en-US" sz="4800" dirty="0">
                <a:solidFill>
                  <a:srgbClr val="FF0000"/>
                </a:solidFill>
                <a:latin typeface="Arial" panose="020B0604020202020204" pitchFamily="34" charset="0"/>
                <a:cs typeface="Arial" panose="020B0604020202020204" pitchFamily="34" charset="0"/>
              </a:rPr>
              <a:t>Project</a:t>
            </a:r>
            <a:r>
              <a:rPr lang="en-GB" altLang="en-US" sz="4800" dirty="0">
                <a:latin typeface="Arial" panose="020B0604020202020204" pitchFamily="34" charset="0"/>
                <a:cs typeface="Arial" panose="020B0604020202020204" pitchFamily="34" charset="0"/>
              </a:rPr>
              <a:t> </a:t>
            </a:r>
          </a:p>
          <a:p>
            <a:pPr algn="ctr">
              <a:spcBef>
                <a:spcPct val="0"/>
              </a:spcBef>
              <a:buFontTx/>
              <a:buNone/>
            </a:pPr>
            <a:r>
              <a:rPr lang="en-GB" altLang="en-US" sz="4800" dirty="0">
                <a:latin typeface="Arial" panose="020B0604020202020204" pitchFamily="34" charset="0"/>
                <a:cs typeface="Arial" panose="020B0604020202020204" pitchFamily="34" charset="0"/>
              </a:rPr>
              <a:t>&amp; </a:t>
            </a:r>
            <a:r>
              <a:rPr lang="en-GB" altLang="en-US" sz="4800" dirty="0">
                <a:solidFill>
                  <a:srgbClr val="FF0000"/>
                </a:solidFill>
                <a:latin typeface="Arial" panose="020B0604020202020204" pitchFamily="34" charset="0"/>
                <a:cs typeface="Arial" panose="020B0604020202020204" pitchFamily="34" charset="0"/>
              </a:rPr>
              <a:t>Project Management</a:t>
            </a:r>
          </a:p>
        </p:txBody>
      </p:sp>
      <p:pic>
        <p:nvPicPr>
          <p:cNvPr id="6" name="Picture 5">
            <a:extLst>
              <a:ext uri="{FF2B5EF4-FFF2-40B4-BE49-F238E27FC236}">
                <a16:creationId xmlns:a16="http://schemas.microsoft.com/office/drawing/2014/main" id="{DB7EBA1E-D9A0-8E41-851C-E651DA545EB9}"/>
              </a:ext>
            </a:extLst>
          </p:cNvPr>
          <p:cNvPicPr>
            <a:picLocks noChangeAspect="1"/>
          </p:cNvPicPr>
          <p:nvPr/>
        </p:nvPicPr>
        <p:blipFill>
          <a:blip r:embed="rId3"/>
          <a:stretch>
            <a:fillRect/>
          </a:stretch>
        </p:blipFill>
        <p:spPr>
          <a:xfrm>
            <a:off x="7135586" y="2283100"/>
            <a:ext cx="4718957" cy="3340385"/>
          </a:xfrm>
          <a:prstGeom prst="rect">
            <a:avLst/>
          </a:prstGeom>
        </p:spPr>
      </p:pic>
      <p:pic>
        <p:nvPicPr>
          <p:cNvPr id="7" name="Picture 6">
            <a:extLst>
              <a:ext uri="{FF2B5EF4-FFF2-40B4-BE49-F238E27FC236}">
                <a16:creationId xmlns:a16="http://schemas.microsoft.com/office/drawing/2014/main" id="{1EB4483C-FCBA-9F4D-B492-73967BCFBEB4}"/>
              </a:ext>
            </a:extLst>
          </p:cNvPr>
          <p:cNvPicPr>
            <a:picLocks noChangeAspect="1"/>
          </p:cNvPicPr>
          <p:nvPr/>
        </p:nvPicPr>
        <p:blipFill>
          <a:blip r:embed="rId4"/>
          <a:stretch>
            <a:fillRect/>
          </a:stretch>
        </p:blipFill>
        <p:spPr>
          <a:xfrm>
            <a:off x="451757" y="1830917"/>
            <a:ext cx="4194994" cy="2349197"/>
          </a:xfrm>
          <a:prstGeom prst="rect">
            <a:avLst/>
          </a:prstGeom>
        </p:spPr>
      </p:pic>
      <p:pic>
        <p:nvPicPr>
          <p:cNvPr id="8" name="Picture 4" descr="Business people group and a confused man Vector Image">
            <a:extLst>
              <a:ext uri="{FF2B5EF4-FFF2-40B4-BE49-F238E27FC236}">
                <a16:creationId xmlns:a16="http://schemas.microsoft.com/office/drawing/2014/main" id="{B37DAEC6-D999-7E4E-85F2-EEE9718717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21365"/>
          <a:stretch>
            <a:fillRect/>
          </a:stretch>
        </p:blipFill>
        <p:spPr bwMode="auto">
          <a:xfrm>
            <a:off x="4892540" y="2283100"/>
            <a:ext cx="1997256"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7707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59D7D43-B149-674A-87DC-377FA7142EB4}"/>
              </a:ext>
            </a:extLst>
          </p:cNvPr>
          <p:cNvSpPr>
            <a:spLocks noGrp="1"/>
          </p:cNvSpPr>
          <p:nvPr>
            <p:ph type="title"/>
          </p:nvPr>
        </p:nvSpPr>
        <p:spPr/>
        <p:txBody>
          <a:bodyPr/>
          <a:lstStyle/>
          <a:p>
            <a:r>
              <a:rPr lang="en-GB" altLang="en-US" dirty="0"/>
              <a:t>What is Project Management?</a:t>
            </a:r>
          </a:p>
        </p:txBody>
      </p:sp>
      <p:sp>
        <p:nvSpPr>
          <p:cNvPr id="3" name="Content Placeholder 2">
            <a:extLst>
              <a:ext uri="{FF2B5EF4-FFF2-40B4-BE49-F238E27FC236}">
                <a16:creationId xmlns:a16="http://schemas.microsoft.com/office/drawing/2014/main" id="{F6A3B79F-E701-3D41-890F-484E32D4149D}"/>
              </a:ext>
            </a:extLst>
          </p:cNvPr>
          <p:cNvSpPr>
            <a:spLocks noGrp="1"/>
          </p:cNvSpPr>
          <p:nvPr>
            <p:ph idx="1"/>
          </p:nvPr>
        </p:nvSpPr>
        <p:spPr/>
        <p:txBody>
          <a:bodyPr/>
          <a:lstStyle/>
          <a:p>
            <a:pPr marL="0" indent="0">
              <a:buNone/>
            </a:pPr>
            <a:r>
              <a:rPr lang="en-GB" altLang="en-US" dirty="0">
                <a:latin typeface="Arial" panose="020B0604020202020204" pitchFamily="34" charset="0"/>
              </a:rPr>
              <a:t>Project Management might be defined as “the </a:t>
            </a:r>
            <a:r>
              <a:rPr lang="en-GB" altLang="en-US" dirty="0">
                <a:solidFill>
                  <a:srgbClr val="FF0000"/>
                </a:solidFill>
                <a:latin typeface="Arial" panose="020B0604020202020204" pitchFamily="34" charset="0"/>
              </a:rPr>
              <a:t>application</a:t>
            </a:r>
            <a:r>
              <a:rPr lang="en-GB" altLang="en-US" dirty="0">
                <a:latin typeface="Arial" panose="020B0604020202020204" pitchFamily="34" charset="0"/>
              </a:rPr>
              <a:t> of knowledge, </a:t>
            </a:r>
            <a:r>
              <a:rPr lang="en-GB" altLang="en-US" dirty="0">
                <a:solidFill>
                  <a:srgbClr val="FF0000"/>
                </a:solidFill>
                <a:latin typeface="Arial" panose="020B0604020202020204" pitchFamily="34" charset="0"/>
              </a:rPr>
              <a:t>skills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tools</a:t>
            </a:r>
            <a:r>
              <a:rPr lang="en-GB" altLang="en-US" dirty="0">
                <a:latin typeface="Arial" panose="020B0604020202020204" pitchFamily="34" charset="0"/>
              </a:rPr>
              <a:t> and </a:t>
            </a:r>
            <a:r>
              <a:rPr lang="en-GB" altLang="en-US" dirty="0">
                <a:solidFill>
                  <a:srgbClr val="FF0000"/>
                </a:solidFill>
                <a:latin typeface="Arial" panose="020B0604020202020204" pitchFamily="34" charset="0"/>
              </a:rPr>
              <a:t>techniques</a:t>
            </a:r>
            <a:r>
              <a:rPr lang="en-GB" altLang="en-US" dirty="0">
                <a:latin typeface="Arial" panose="020B0604020202020204" pitchFamily="34" charset="0"/>
              </a:rPr>
              <a:t> to </a:t>
            </a:r>
            <a:r>
              <a:rPr lang="en-GB" altLang="en-US" dirty="0">
                <a:solidFill>
                  <a:srgbClr val="FF0000"/>
                </a:solidFill>
                <a:latin typeface="Arial" panose="020B0604020202020204" pitchFamily="34" charset="0"/>
              </a:rPr>
              <a:t>project activities </a:t>
            </a:r>
            <a:r>
              <a:rPr lang="en-GB" altLang="en-US" dirty="0">
                <a:latin typeface="Arial" panose="020B0604020202020204" pitchFamily="34" charset="0"/>
              </a:rPr>
              <a:t>in order to </a:t>
            </a:r>
            <a:r>
              <a:rPr lang="en-GB" altLang="en-US" dirty="0">
                <a:solidFill>
                  <a:srgbClr val="FF0000"/>
                </a:solidFill>
                <a:latin typeface="Arial" panose="020B0604020202020204" pitchFamily="34" charset="0"/>
              </a:rPr>
              <a:t>meet</a:t>
            </a:r>
            <a:r>
              <a:rPr lang="en-GB" altLang="en-US" dirty="0">
                <a:latin typeface="Arial" panose="020B0604020202020204" pitchFamily="34" charset="0"/>
              </a:rPr>
              <a:t> (or exceed?) </a:t>
            </a:r>
            <a:r>
              <a:rPr lang="en-GB" altLang="en-US" dirty="0">
                <a:solidFill>
                  <a:srgbClr val="FF0000"/>
                </a:solidFill>
                <a:latin typeface="Arial" panose="020B0604020202020204" pitchFamily="34" charset="0"/>
              </a:rPr>
              <a:t>stakeholder needs </a:t>
            </a:r>
            <a:r>
              <a:rPr lang="en-GB" altLang="en-US" dirty="0">
                <a:latin typeface="Arial" panose="020B0604020202020204" pitchFamily="34" charset="0"/>
              </a:rPr>
              <a:t>and </a:t>
            </a:r>
            <a:r>
              <a:rPr lang="en-GB" altLang="en-US" dirty="0">
                <a:solidFill>
                  <a:srgbClr val="FF0000"/>
                </a:solidFill>
                <a:latin typeface="Arial" panose="020B0604020202020204" pitchFamily="34" charset="0"/>
              </a:rPr>
              <a:t>expectations</a:t>
            </a:r>
            <a:r>
              <a:rPr lang="en-GB" altLang="en-US" dirty="0">
                <a:latin typeface="Arial" panose="020B0604020202020204" pitchFamily="34" charset="0"/>
              </a:rPr>
              <a:t> from the project”</a:t>
            </a:r>
          </a:p>
        </p:txBody>
      </p:sp>
    </p:spTree>
    <p:extLst>
      <p:ext uri="{BB962C8B-B14F-4D97-AF65-F5344CB8AC3E}">
        <p14:creationId xmlns:p14="http://schemas.microsoft.com/office/powerpoint/2010/main" val="1683253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618DCE-24D2-A448-A05A-ECDE545D24E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sp>
        <p:nvSpPr>
          <p:cNvPr id="5" name="Rectangle 2">
            <a:extLst>
              <a:ext uri="{FF2B5EF4-FFF2-40B4-BE49-F238E27FC236}">
                <a16:creationId xmlns:a16="http://schemas.microsoft.com/office/drawing/2014/main" id="{A48B5887-1019-0448-B6F1-2E7B73D692B4}"/>
              </a:ext>
            </a:extLst>
          </p:cNvPr>
          <p:cNvSpPr>
            <a:spLocks noGrp="1" noChangeArrowheads="1"/>
          </p:cNvSpPr>
          <p:nvPr>
            <p:ph type="title"/>
          </p:nvPr>
        </p:nvSpPr>
        <p:spPr>
          <a:xfrm>
            <a:off x="261257" y="434198"/>
            <a:ext cx="11625943" cy="1143000"/>
          </a:xfrm>
        </p:spPr>
        <p:txBody>
          <a:bodyPr>
            <a:normAutofit fontScale="90000"/>
          </a:bodyPr>
          <a:lstStyle/>
          <a:p>
            <a:pPr eaLnBrk="1" hangingPunct="1"/>
            <a:r>
              <a:rPr lang="en-GB" altLang="en-US" sz="4000" dirty="0">
                <a:latin typeface="Arial" panose="020B0604020202020204" pitchFamily="34" charset="0"/>
              </a:rPr>
              <a:t>Why do we need Project Management Tools &amp; Techniques?</a:t>
            </a:r>
          </a:p>
        </p:txBody>
      </p:sp>
      <p:sp>
        <p:nvSpPr>
          <p:cNvPr id="6" name="Rectangle 3">
            <a:extLst>
              <a:ext uri="{FF2B5EF4-FFF2-40B4-BE49-F238E27FC236}">
                <a16:creationId xmlns:a16="http://schemas.microsoft.com/office/drawing/2014/main" id="{A60E96A5-C3F1-4E41-B06A-654C845C5356}"/>
              </a:ext>
            </a:extLst>
          </p:cNvPr>
          <p:cNvSpPr txBox="1">
            <a:spLocks noChangeArrowheads="1"/>
          </p:cNvSpPr>
          <p:nvPr/>
        </p:nvSpPr>
        <p:spPr>
          <a:xfrm>
            <a:off x="304800" y="1707373"/>
            <a:ext cx="6025243"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altLang="en-US" sz="2000" dirty="0">
                <a:latin typeface="Arial" panose="020B0604020202020204" pitchFamily="34" charset="0"/>
              </a:rPr>
              <a:t>Because we live in a world of </a:t>
            </a:r>
            <a:r>
              <a:rPr lang="en-GB" altLang="en-US" sz="2000" b="1" dirty="0">
                <a:latin typeface="Arial" panose="020B0604020202020204" pitchFamily="34" charset="0"/>
              </a:rPr>
              <a:t>limited resources </a:t>
            </a:r>
            <a:r>
              <a:rPr lang="en-GB" altLang="en-US" sz="2000" dirty="0">
                <a:latin typeface="Arial" panose="020B0604020202020204" pitchFamily="34" charset="0"/>
              </a:rPr>
              <a:t>of which one key resource is not having enough time.</a:t>
            </a:r>
          </a:p>
          <a:p>
            <a:pPr marL="0" indent="0">
              <a:buFontTx/>
              <a:buNone/>
              <a:defRPr/>
            </a:pPr>
            <a:endParaRPr lang="en-GB" altLang="en-US" sz="2000" dirty="0">
              <a:latin typeface="Arial" panose="020B0604020202020204" pitchFamily="34" charset="0"/>
            </a:endParaRPr>
          </a:p>
          <a:p>
            <a:pPr>
              <a:defRPr/>
            </a:pPr>
            <a:r>
              <a:rPr lang="en-GB" altLang="en-US" sz="2000" dirty="0">
                <a:latin typeface="Arial" panose="020B0604020202020204" pitchFamily="34" charset="0"/>
              </a:rPr>
              <a:t>There will always be </a:t>
            </a:r>
            <a:r>
              <a:rPr lang="en-GB" altLang="en-US" sz="2000" b="1" dirty="0">
                <a:latin typeface="Arial" panose="020B0604020202020204" pitchFamily="34" charset="0"/>
              </a:rPr>
              <a:t>more to do than time </a:t>
            </a:r>
            <a:r>
              <a:rPr lang="en-GB" altLang="en-US" sz="2000" dirty="0">
                <a:latin typeface="Arial" panose="020B0604020202020204" pitchFamily="34" charset="0"/>
              </a:rPr>
              <a:t>and other resources will allow.</a:t>
            </a:r>
          </a:p>
          <a:p>
            <a:pPr marL="0" indent="0">
              <a:buFontTx/>
              <a:buNone/>
              <a:defRPr/>
            </a:pPr>
            <a:endParaRPr lang="en-GB" altLang="en-US" sz="2000" dirty="0">
              <a:latin typeface="Arial" panose="020B0604020202020204" pitchFamily="34" charset="0"/>
            </a:endParaRPr>
          </a:p>
          <a:p>
            <a:pPr>
              <a:defRPr/>
            </a:pPr>
            <a:r>
              <a:rPr lang="en-GB" altLang="en-US" sz="2000" dirty="0">
                <a:latin typeface="Arial" panose="020B0604020202020204" pitchFamily="34" charset="0"/>
              </a:rPr>
              <a:t>Project Management tool &amp; techniques, if used regularly &amp; appropriately, will help us to make more </a:t>
            </a:r>
            <a:r>
              <a:rPr lang="en-GB" altLang="en-US" sz="2000" b="1" dirty="0">
                <a:latin typeface="Arial" panose="020B0604020202020204" pitchFamily="34" charset="0"/>
              </a:rPr>
              <a:t>effective use these allocated resources</a:t>
            </a:r>
            <a:r>
              <a:rPr lang="en-GB" altLang="en-US" sz="2000" dirty="0">
                <a:latin typeface="Arial" panose="020B0604020202020204" pitchFamily="34" charset="0"/>
              </a:rPr>
              <a:t>.</a:t>
            </a:r>
          </a:p>
        </p:txBody>
      </p:sp>
      <p:pic>
        <p:nvPicPr>
          <p:cNvPr id="10" name="Picture 9">
            <a:extLst>
              <a:ext uri="{FF2B5EF4-FFF2-40B4-BE49-F238E27FC236}">
                <a16:creationId xmlns:a16="http://schemas.microsoft.com/office/drawing/2014/main" id="{3072509E-C164-C045-99D8-0F1EA4DE3026}"/>
              </a:ext>
            </a:extLst>
          </p:cNvPr>
          <p:cNvPicPr>
            <a:picLocks noChangeAspect="1"/>
          </p:cNvPicPr>
          <p:nvPr/>
        </p:nvPicPr>
        <p:blipFill>
          <a:blip r:embed="rId3"/>
          <a:stretch>
            <a:fillRect/>
          </a:stretch>
        </p:blipFill>
        <p:spPr>
          <a:xfrm>
            <a:off x="7153859" y="2743199"/>
            <a:ext cx="4733341" cy="2650671"/>
          </a:xfrm>
          <a:prstGeom prst="rect">
            <a:avLst/>
          </a:prstGeom>
        </p:spPr>
      </p:pic>
    </p:spTree>
    <p:extLst>
      <p:ext uri="{BB962C8B-B14F-4D97-AF65-F5344CB8AC3E}">
        <p14:creationId xmlns:p14="http://schemas.microsoft.com/office/powerpoint/2010/main" val="1359384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1143000"/>
          </a:xfrm>
        </p:spPr>
        <p:txBody>
          <a:bodyPr/>
          <a:lstStyle/>
          <a:p>
            <a:pPr eaLnBrk="1" hangingPunct="1"/>
            <a:r>
              <a:rPr lang="en-GB" altLang="en-US" dirty="0">
                <a:latin typeface="Arial" panose="020B0604020202020204" pitchFamily="34" charset="0"/>
              </a:rPr>
              <a:t>Key Tips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522514" y="1301462"/>
            <a:ext cx="11544300" cy="374468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a:latin typeface="Arial" panose="020B0604020202020204" pitchFamily="34" charset="0"/>
              </a:rPr>
              <a:t>Projects have clearly defined objectives which must be achieved in a set amount of time and cost.</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On completion a project will have produced pre-defined deliverables</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Deliverables are for the project customer, created by project team</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Deliverables are guided by the project manager</a:t>
            </a:r>
            <a:br>
              <a:rPr lang="en-GB" altLang="en-US" dirty="0">
                <a:latin typeface="Arial" panose="020B0604020202020204" pitchFamily="34" charset="0"/>
              </a:rPr>
            </a:br>
            <a:endParaRPr lang="en-GB" altLang="en-US" dirty="0">
              <a:latin typeface="Arial" panose="020B0604020202020204" pitchFamily="34" charset="0"/>
            </a:endParaRPr>
          </a:p>
          <a:p>
            <a:endParaRPr lang="en-GB" altLang="en-US" b="1" dirty="0">
              <a:latin typeface="Arial" panose="020B0604020202020204" pitchFamily="34" charset="0"/>
            </a:endParaRPr>
          </a:p>
        </p:txBody>
      </p:sp>
    </p:spTree>
    <p:extLst>
      <p:ext uri="{BB962C8B-B14F-4D97-AF65-F5344CB8AC3E}">
        <p14:creationId xmlns:p14="http://schemas.microsoft.com/office/powerpoint/2010/main" val="135007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Key Tips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panose="020B0604020202020204" pitchFamily="34" charset="0"/>
              </a:rPr>
              <a:t>Projects </a:t>
            </a:r>
            <a:r>
              <a:rPr lang="en-GB" altLang="en-US">
                <a:latin typeface="Arial" panose="020B0604020202020204" pitchFamily="34" charset="0"/>
              </a:rPr>
              <a:t>have 6 </a:t>
            </a:r>
            <a:r>
              <a:rPr lang="en-GB" altLang="en-US" dirty="0">
                <a:latin typeface="Arial" panose="020B0604020202020204" pitchFamily="34" charset="0"/>
              </a:rPr>
              <a:t>flexible dimensions:</a:t>
            </a:r>
          </a:p>
          <a:p>
            <a:pPr marL="0" indent="0">
              <a:buNone/>
            </a:pPr>
            <a:endParaRPr lang="en-GB" altLang="en-US" b="1" dirty="0">
              <a:latin typeface="Arial" panose="020B0604020202020204" pitchFamily="34" charset="0"/>
            </a:endParaRPr>
          </a:p>
          <a:p>
            <a:pPr marL="514350" indent="-514350">
              <a:buAutoNum type="arabicPeriod"/>
            </a:pPr>
            <a:r>
              <a:rPr lang="en-GB" altLang="en-US" b="1" dirty="0">
                <a:latin typeface="Arial" panose="020B0604020202020204" pitchFamily="34" charset="0"/>
              </a:rPr>
              <a:t>Scope</a:t>
            </a:r>
          </a:p>
          <a:p>
            <a:pPr marL="514350" indent="-514350">
              <a:buAutoNum type="arabicPeriod"/>
            </a:pPr>
            <a:r>
              <a:rPr lang="en-GB" altLang="en-US" b="1" dirty="0">
                <a:latin typeface="Arial" panose="020B0604020202020204" pitchFamily="34" charset="0"/>
              </a:rPr>
              <a:t>Time</a:t>
            </a:r>
          </a:p>
          <a:p>
            <a:pPr marL="514350" indent="-514350">
              <a:buAutoNum type="arabicPeriod"/>
            </a:pPr>
            <a:r>
              <a:rPr lang="en-GB" altLang="en-US" b="1" dirty="0">
                <a:latin typeface="Arial" panose="020B0604020202020204" pitchFamily="34" charset="0"/>
              </a:rPr>
              <a:t>Cost</a:t>
            </a:r>
          </a:p>
          <a:p>
            <a:pPr marL="514350" indent="-514350">
              <a:buFont typeface="Arial" pitchFamily="34" charset="0"/>
              <a:buAutoNum type="arabicPeriod"/>
            </a:pPr>
            <a:r>
              <a:rPr lang="en-GB" altLang="en-US" b="1" dirty="0">
                <a:latin typeface="Arial" panose="020B0604020202020204" pitchFamily="34" charset="0"/>
              </a:rPr>
              <a:t>Resources</a:t>
            </a:r>
          </a:p>
          <a:p>
            <a:pPr marL="514350" indent="-514350">
              <a:buFont typeface="Arial" pitchFamily="34" charset="0"/>
              <a:buAutoNum type="arabicPeriod"/>
            </a:pPr>
            <a:r>
              <a:rPr lang="en-GB" altLang="en-US" b="1" dirty="0">
                <a:latin typeface="Arial" panose="020B0604020202020204" pitchFamily="34" charset="0"/>
              </a:rPr>
              <a:t>Risk </a:t>
            </a:r>
          </a:p>
          <a:p>
            <a:pPr marL="514350" indent="-514350">
              <a:buFont typeface="Arial" pitchFamily="34" charset="0"/>
              <a:buAutoNum type="arabicPeriod"/>
            </a:pPr>
            <a:r>
              <a:rPr lang="en-GB" altLang="en-US" b="1" dirty="0">
                <a:latin typeface="Arial" panose="020B0604020202020204" pitchFamily="34" charset="0"/>
              </a:rPr>
              <a:t>Quality</a:t>
            </a:r>
          </a:p>
          <a:p>
            <a:pPr marL="514350" indent="-514350">
              <a:buAutoNum type="arabicPeriod"/>
            </a:pPr>
            <a:endParaRPr lang="en-GB" altLang="en-US" b="1" dirty="0">
              <a:latin typeface="Arial" panose="020B0604020202020204" pitchFamily="34" charset="0"/>
            </a:endParaRPr>
          </a:p>
          <a:p>
            <a:pPr marL="0" indent="0">
              <a:buNone/>
            </a:pPr>
            <a:br>
              <a:rPr lang="en-GB" altLang="en-US" dirty="0">
                <a:latin typeface="Arial" panose="020B0604020202020204" pitchFamily="34" charset="0"/>
              </a:rPr>
            </a:br>
            <a:r>
              <a:rPr lang="en-GB" altLang="en-US" dirty="0">
                <a:latin typeface="Arial" panose="020B0604020202020204" pitchFamily="34" charset="0"/>
              </a:rPr>
              <a:t>Before commencing consider the optimal balance between these dimensions.</a:t>
            </a:r>
          </a:p>
        </p:txBody>
      </p:sp>
      <p:pic>
        <p:nvPicPr>
          <p:cNvPr id="2" name="Picture 1">
            <a:extLst>
              <a:ext uri="{FF2B5EF4-FFF2-40B4-BE49-F238E27FC236}">
                <a16:creationId xmlns:a16="http://schemas.microsoft.com/office/drawing/2014/main" id="{343DDD25-2180-1D45-B586-B332ED00F9F0}"/>
              </a:ext>
            </a:extLst>
          </p:cNvPr>
          <p:cNvPicPr>
            <a:picLocks noChangeAspect="1"/>
          </p:cNvPicPr>
          <p:nvPr/>
        </p:nvPicPr>
        <p:blipFill>
          <a:blip r:embed="rId3"/>
          <a:stretch>
            <a:fillRect/>
          </a:stretch>
        </p:blipFill>
        <p:spPr>
          <a:xfrm>
            <a:off x="8447064" y="1944737"/>
            <a:ext cx="2648385" cy="2730680"/>
          </a:xfrm>
          <a:prstGeom prst="rect">
            <a:avLst/>
          </a:prstGeom>
        </p:spPr>
      </p:pic>
    </p:spTree>
    <p:extLst>
      <p:ext uri="{BB962C8B-B14F-4D97-AF65-F5344CB8AC3E}">
        <p14:creationId xmlns:p14="http://schemas.microsoft.com/office/powerpoint/2010/main" val="1023175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9" end="9"/>
                                            </p:txEl>
                                          </p:spTgt>
                                        </p:tgtEl>
                                        <p:attrNameLst>
                                          <p:attrName>style.visibility</p:attrName>
                                        </p:attrNameLst>
                                      </p:cBhvr>
                                      <p:to>
                                        <p:strVal val="visible"/>
                                      </p:to>
                                    </p:set>
                                    <p:anim calcmode="lin" valueType="num">
                                      <p:cBhvr additive="base">
                                        <p:cTn id="49"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20</a:t>
            </a:fld>
            <a:endParaRPr lang="en-GB"/>
          </a:p>
        </p:txBody>
      </p:sp>
      <p:sp>
        <p:nvSpPr>
          <p:cNvPr id="3" name="Title 1">
            <a:extLst>
              <a:ext uri="{FF2B5EF4-FFF2-40B4-BE49-F238E27FC236}">
                <a16:creationId xmlns:a16="http://schemas.microsoft.com/office/drawing/2014/main" id="{810EEFA0-3D2F-5047-A1FE-4442B86F98DC}"/>
              </a:ext>
            </a:extLst>
          </p:cNvPr>
          <p:cNvSpPr>
            <a:spLocks noGrp="1"/>
          </p:cNvSpPr>
          <p:nvPr>
            <p:ph type="title"/>
          </p:nvPr>
        </p:nvSpPr>
        <p:spPr>
          <a:xfrm>
            <a:off x="2106386" y="119743"/>
            <a:ext cx="7772400" cy="1143000"/>
          </a:xfrm>
        </p:spPr>
        <p:txBody>
          <a:bodyPr/>
          <a:lstStyle/>
          <a:p>
            <a:r>
              <a:rPr lang="en-GB" altLang="en-US" dirty="0">
                <a:latin typeface="Arial" panose="020B0604020202020204" pitchFamily="34" charset="0"/>
                <a:cs typeface="Arial" panose="020B0604020202020204" pitchFamily="34" charset="0"/>
              </a:rPr>
              <a:t>Project Lifecycle</a:t>
            </a:r>
            <a:endParaRPr lang="en-GB" altLang="en-US" dirty="0"/>
          </a:p>
        </p:txBody>
      </p:sp>
      <p:graphicFrame>
        <p:nvGraphicFramePr>
          <p:cNvPr id="5" name="Diagram 4">
            <a:extLst>
              <a:ext uri="{FF2B5EF4-FFF2-40B4-BE49-F238E27FC236}">
                <a16:creationId xmlns:a16="http://schemas.microsoft.com/office/drawing/2014/main" id="{DE8C9793-8485-474F-B977-F6101A01D929}"/>
              </a:ext>
            </a:extLst>
          </p:cNvPr>
          <p:cNvGraphicFramePr/>
          <p:nvPr/>
        </p:nvGraphicFramePr>
        <p:xfrm>
          <a:off x="302079" y="1458686"/>
          <a:ext cx="11732078" cy="1485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A11D011-5A93-D34E-A4E9-F842927014E8}"/>
              </a:ext>
            </a:extLst>
          </p:cNvPr>
          <p:cNvSpPr txBox="1"/>
          <p:nvPr/>
        </p:nvSpPr>
        <p:spPr>
          <a:xfrm>
            <a:off x="8260672" y="3428612"/>
            <a:ext cx="3624710" cy="584775"/>
          </a:xfrm>
          <a:prstGeom prst="rect">
            <a:avLst/>
          </a:prstGeom>
          <a:noFill/>
        </p:spPr>
        <p:txBody>
          <a:bodyPr wrap="none" rtlCol="0">
            <a:spAutoFit/>
          </a:bodyPr>
          <a:lstStyle/>
          <a:p>
            <a:r>
              <a:rPr lang="en-US" sz="3200" b="1" dirty="0">
                <a:solidFill>
                  <a:srgbClr val="FF0000"/>
                </a:solidFill>
              </a:rPr>
              <a:t>Waterfall  Lifecycle</a:t>
            </a:r>
          </a:p>
        </p:txBody>
      </p:sp>
      <p:sp>
        <p:nvSpPr>
          <p:cNvPr id="7" name="TextBox 6">
            <a:extLst>
              <a:ext uri="{FF2B5EF4-FFF2-40B4-BE49-F238E27FC236}">
                <a16:creationId xmlns:a16="http://schemas.microsoft.com/office/drawing/2014/main" id="{E4DE5414-F64C-A04D-BB92-17D2E5DF8A84}"/>
              </a:ext>
            </a:extLst>
          </p:cNvPr>
          <p:cNvSpPr txBox="1"/>
          <p:nvPr/>
        </p:nvSpPr>
        <p:spPr>
          <a:xfrm>
            <a:off x="440871" y="3428612"/>
            <a:ext cx="7315200" cy="1754326"/>
          </a:xfrm>
          <a:prstGeom prst="rect">
            <a:avLst/>
          </a:prstGeom>
          <a:noFill/>
        </p:spPr>
        <p:txBody>
          <a:bodyPr wrap="square" rtlCol="0">
            <a:spAutoFit/>
          </a:bodyPr>
          <a:lstStyle/>
          <a:p>
            <a:r>
              <a:rPr lang="en-US" b="1" dirty="0"/>
              <a:t>Common Steps</a:t>
            </a:r>
          </a:p>
          <a:p>
            <a:pPr marL="285750" indent="-285750">
              <a:buFont typeface="Arial" panose="020B0604020202020204" pitchFamily="34" charset="0"/>
              <a:buChar char="•"/>
            </a:pPr>
            <a:r>
              <a:rPr lang="en-US" dirty="0"/>
              <a:t>Specifying the project</a:t>
            </a:r>
          </a:p>
          <a:p>
            <a:pPr marL="285750" indent="-285750">
              <a:buFont typeface="Arial" panose="020B0604020202020204" pitchFamily="34" charset="0"/>
              <a:buChar char="•"/>
            </a:pPr>
            <a:r>
              <a:rPr lang="en-US" dirty="0"/>
              <a:t>Planning the project &amp; how achieved</a:t>
            </a:r>
          </a:p>
          <a:p>
            <a:pPr marL="285750" indent="-285750">
              <a:buFont typeface="Arial" panose="020B0604020202020204" pitchFamily="34" charset="0"/>
              <a:buChar char="•"/>
            </a:pPr>
            <a:r>
              <a:rPr lang="en-US" dirty="0"/>
              <a:t>Doing the project &amp; creating the deliverables according to the plan</a:t>
            </a:r>
          </a:p>
          <a:p>
            <a:pPr marL="285750" indent="-285750">
              <a:buFont typeface="Arial" panose="020B0604020202020204" pitchFamily="34" charset="0"/>
              <a:buChar char="•"/>
            </a:pPr>
            <a:r>
              <a:rPr lang="en-US" dirty="0"/>
              <a:t>Checking deliverables as wanted &amp; meeting needs</a:t>
            </a:r>
          </a:p>
          <a:p>
            <a:pPr marL="285750" indent="-285750">
              <a:buFont typeface="Arial" panose="020B0604020202020204" pitchFamily="34" charset="0"/>
              <a:buChar char="•"/>
            </a:pPr>
            <a:r>
              <a:rPr lang="en-US" dirty="0"/>
              <a:t>Closing the project</a:t>
            </a:r>
          </a:p>
        </p:txBody>
      </p:sp>
    </p:spTree>
    <p:extLst>
      <p:ext uri="{BB962C8B-B14F-4D97-AF65-F5344CB8AC3E}">
        <p14:creationId xmlns:p14="http://schemas.microsoft.com/office/powerpoint/2010/main" val="3351601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sp>
        <p:nvSpPr>
          <p:cNvPr id="3" name="Title 1">
            <a:extLst>
              <a:ext uri="{FF2B5EF4-FFF2-40B4-BE49-F238E27FC236}">
                <a16:creationId xmlns:a16="http://schemas.microsoft.com/office/drawing/2014/main" id="{810EEFA0-3D2F-5047-A1FE-4442B86F98DC}"/>
              </a:ext>
            </a:extLst>
          </p:cNvPr>
          <p:cNvSpPr>
            <a:spLocks noGrp="1"/>
          </p:cNvSpPr>
          <p:nvPr>
            <p:ph type="title"/>
          </p:nvPr>
        </p:nvSpPr>
        <p:spPr>
          <a:xfrm>
            <a:off x="2106386" y="119743"/>
            <a:ext cx="7772400" cy="1143000"/>
          </a:xfrm>
        </p:spPr>
        <p:txBody>
          <a:bodyPr/>
          <a:lstStyle/>
          <a:p>
            <a:r>
              <a:rPr lang="en-GB" altLang="en-US" dirty="0">
                <a:latin typeface="Arial" panose="020B0604020202020204" pitchFamily="34" charset="0"/>
                <a:cs typeface="Arial" panose="020B0604020202020204" pitchFamily="34" charset="0"/>
              </a:rPr>
              <a:t>Project Lifecycle</a:t>
            </a:r>
            <a:endParaRPr lang="en-GB" altLang="en-US" dirty="0"/>
          </a:p>
        </p:txBody>
      </p:sp>
      <p:pic>
        <p:nvPicPr>
          <p:cNvPr id="8" name="Picture 7">
            <a:extLst>
              <a:ext uri="{FF2B5EF4-FFF2-40B4-BE49-F238E27FC236}">
                <a16:creationId xmlns:a16="http://schemas.microsoft.com/office/drawing/2014/main" id="{74D53E35-EB4D-514F-B9DD-0D33A8F9D4ED}"/>
              </a:ext>
            </a:extLst>
          </p:cNvPr>
          <p:cNvPicPr>
            <a:picLocks noChangeAspect="1"/>
          </p:cNvPicPr>
          <p:nvPr/>
        </p:nvPicPr>
        <p:blipFill>
          <a:blip r:embed="rId3"/>
          <a:stretch>
            <a:fillRect/>
          </a:stretch>
        </p:blipFill>
        <p:spPr>
          <a:xfrm>
            <a:off x="2106386" y="1029695"/>
            <a:ext cx="8139475" cy="4297868"/>
          </a:xfrm>
          <a:prstGeom prst="rect">
            <a:avLst/>
          </a:prstGeom>
        </p:spPr>
      </p:pic>
      <p:sp>
        <p:nvSpPr>
          <p:cNvPr id="9" name="TextBox 8">
            <a:extLst>
              <a:ext uri="{FF2B5EF4-FFF2-40B4-BE49-F238E27FC236}">
                <a16:creationId xmlns:a16="http://schemas.microsoft.com/office/drawing/2014/main" id="{43AE4540-4EA4-0C4B-9BE0-AAC26903F782}"/>
              </a:ext>
            </a:extLst>
          </p:cNvPr>
          <p:cNvSpPr txBox="1"/>
          <p:nvPr/>
        </p:nvSpPr>
        <p:spPr>
          <a:xfrm>
            <a:off x="8526608" y="5094514"/>
            <a:ext cx="4163785" cy="584775"/>
          </a:xfrm>
          <a:prstGeom prst="rect">
            <a:avLst/>
          </a:prstGeom>
          <a:noFill/>
        </p:spPr>
        <p:txBody>
          <a:bodyPr wrap="square" rtlCol="0">
            <a:spAutoFit/>
          </a:bodyPr>
          <a:lstStyle/>
          <a:p>
            <a:r>
              <a:rPr lang="en-US" sz="3200" b="1" dirty="0">
                <a:solidFill>
                  <a:srgbClr val="FF0000"/>
                </a:solidFill>
              </a:rPr>
              <a:t>Iterative  Lifecycle</a:t>
            </a:r>
          </a:p>
        </p:txBody>
      </p:sp>
    </p:spTree>
    <p:extLst>
      <p:ext uri="{BB962C8B-B14F-4D97-AF65-F5344CB8AC3E}">
        <p14:creationId xmlns:p14="http://schemas.microsoft.com/office/powerpoint/2010/main" val="29922000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Types of Project Management</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b="1" dirty="0">
                <a:latin typeface="Arial" panose="020B0604020202020204" pitchFamily="34" charset="0"/>
              </a:rPr>
              <a:t>Prince 2 – </a:t>
            </a:r>
            <a:r>
              <a:rPr lang="en-GB" altLang="en-US" b="1" dirty="0">
                <a:solidFill>
                  <a:schemeClr val="accent6">
                    <a:lumMod val="75000"/>
                  </a:schemeClr>
                </a:solidFill>
                <a:latin typeface="Arial" panose="020B0604020202020204" pitchFamily="34" charset="0"/>
              </a:rPr>
              <a:t>Pr</a:t>
            </a:r>
            <a:r>
              <a:rPr lang="en-GB" altLang="en-US" b="1" dirty="0">
                <a:latin typeface="Arial" panose="020B0604020202020204" pitchFamily="34" charset="0"/>
              </a:rPr>
              <a:t>ojects </a:t>
            </a:r>
            <a:r>
              <a:rPr lang="en-GB" altLang="en-US" b="1" dirty="0">
                <a:solidFill>
                  <a:schemeClr val="accent6">
                    <a:lumMod val="75000"/>
                  </a:schemeClr>
                </a:solidFill>
                <a:latin typeface="Arial" panose="020B0604020202020204" pitchFamily="34" charset="0"/>
              </a:rPr>
              <a:t>in</a:t>
            </a:r>
            <a:r>
              <a:rPr lang="en-GB" altLang="en-US" b="1" dirty="0">
                <a:latin typeface="Arial" panose="020B0604020202020204" pitchFamily="34" charset="0"/>
              </a:rPr>
              <a:t> </a:t>
            </a:r>
            <a:r>
              <a:rPr lang="en-GB" altLang="en-US" b="1" dirty="0">
                <a:solidFill>
                  <a:schemeClr val="accent6">
                    <a:lumMod val="75000"/>
                  </a:schemeClr>
                </a:solidFill>
                <a:latin typeface="Arial" panose="020B0604020202020204" pitchFamily="34" charset="0"/>
              </a:rPr>
              <a:t>C</a:t>
            </a:r>
            <a:r>
              <a:rPr lang="en-GB" altLang="en-US" b="1" dirty="0">
                <a:latin typeface="Arial" panose="020B0604020202020204" pitchFamily="34" charset="0"/>
              </a:rPr>
              <a:t>ontrolled </a:t>
            </a:r>
            <a:r>
              <a:rPr lang="en-GB" altLang="en-US" b="1" dirty="0">
                <a:solidFill>
                  <a:schemeClr val="accent6">
                    <a:lumMod val="75000"/>
                  </a:schemeClr>
                </a:solidFill>
                <a:latin typeface="Arial" panose="020B0604020202020204" pitchFamily="34" charset="0"/>
              </a:rPr>
              <a:t>E</a:t>
            </a:r>
            <a:r>
              <a:rPr lang="en-GB" altLang="en-US" b="1" dirty="0">
                <a:latin typeface="Arial" panose="020B0604020202020204" pitchFamily="34" charset="0"/>
              </a:rPr>
              <a:t>nvironments Methodology</a:t>
            </a:r>
          </a:p>
          <a:p>
            <a:pPr marL="0" indent="0">
              <a:buNone/>
            </a:pPr>
            <a:r>
              <a:rPr lang="en-GB" altLang="en-US" dirty="0">
                <a:latin typeface="Arial" panose="020B0604020202020204" pitchFamily="34" charset="0"/>
              </a:rPr>
              <a:t>Process-based method for effective project management focusing on Deliverables</a:t>
            </a:r>
          </a:p>
          <a:p>
            <a:pPr marL="0" indent="0">
              <a:buNone/>
            </a:pPr>
            <a:br>
              <a:rPr lang="en-GB" altLang="en-US" b="1" dirty="0">
                <a:latin typeface="Arial" panose="020B0604020202020204" pitchFamily="34" charset="0"/>
              </a:rPr>
            </a:br>
            <a:r>
              <a:rPr lang="en-GB" altLang="en-US" b="1" dirty="0">
                <a:latin typeface="Arial" panose="020B0604020202020204" pitchFamily="34" charset="0"/>
              </a:rPr>
              <a:t>Agile</a:t>
            </a:r>
          </a:p>
          <a:p>
            <a:pPr marL="0" indent="0">
              <a:buNone/>
            </a:pPr>
            <a:r>
              <a:rPr lang="en-GB" altLang="en-US" dirty="0">
                <a:latin typeface="Arial" panose="020B0604020202020204" pitchFamily="34" charset="0"/>
              </a:rPr>
              <a:t>An iterative approach. Breaks large projects into more manageable tasks tackled in short iterations or sprints. Enables teams to adapt to change quickly and deliver work fast.</a:t>
            </a:r>
            <a:br>
              <a:rPr lang="en-GB" altLang="en-US" dirty="0">
                <a:latin typeface="Arial" panose="020B0604020202020204" pitchFamily="34" charset="0"/>
              </a:rPr>
            </a:br>
            <a:br>
              <a:rPr lang="en-GB" altLang="en-US" dirty="0">
                <a:latin typeface="Arial" panose="020B0604020202020204" pitchFamily="34" charset="0"/>
              </a:rPr>
            </a:br>
            <a:r>
              <a:rPr lang="en-GB" altLang="en-US" b="1" dirty="0">
                <a:latin typeface="Arial" panose="020B0604020202020204" pitchFamily="34" charset="0"/>
              </a:rPr>
              <a:t>MSP – Managing Successful Programmes</a:t>
            </a:r>
          </a:p>
          <a:p>
            <a:pPr marL="0" indent="0">
              <a:buNone/>
            </a:pPr>
            <a:r>
              <a:rPr lang="en-GB" altLang="en-US" dirty="0">
                <a:latin typeface="Arial" panose="020B0604020202020204" pitchFamily="34" charset="0"/>
              </a:rPr>
              <a:t>Provides a framework. Large/complex change can be broken down into manageable, inter-related projects. founded on best practise.</a:t>
            </a:r>
          </a:p>
        </p:txBody>
      </p:sp>
    </p:spTree>
    <p:extLst>
      <p:ext uri="{BB962C8B-B14F-4D97-AF65-F5344CB8AC3E}">
        <p14:creationId xmlns:p14="http://schemas.microsoft.com/office/powerpoint/2010/main" val="4002845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90ADF806-B2B0-7D46-B806-68DA0CCC6589}"/>
              </a:ext>
            </a:extLst>
          </p:cNvPr>
          <p:cNvSpPr>
            <a:spLocks noGrp="1"/>
          </p:cNvSpPr>
          <p:nvPr>
            <p:ph type="title"/>
          </p:nvPr>
        </p:nvSpPr>
        <p:spPr>
          <a:xfrm>
            <a:off x="1762910" y="195057"/>
            <a:ext cx="8229600" cy="1143000"/>
          </a:xfrm>
        </p:spPr>
        <p:txBody>
          <a:bodyPr>
            <a:normAutofit/>
          </a:bodyPr>
          <a:lstStyle/>
          <a:p>
            <a:r>
              <a:rPr lang="en-US" b="1" dirty="0"/>
              <a:t>Why projects fail – Project Level</a:t>
            </a:r>
          </a:p>
        </p:txBody>
      </p:sp>
      <p:sp>
        <p:nvSpPr>
          <p:cNvPr id="23" name="Slide Number Placeholder 3">
            <a:extLst>
              <a:ext uri="{FF2B5EF4-FFF2-40B4-BE49-F238E27FC236}">
                <a16:creationId xmlns:a16="http://schemas.microsoft.com/office/drawing/2014/main" id="{FD36B6E3-7A6A-1C4C-A1B8-38841152FC8E}"/>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23</a:t>
            </a:fld>
            <a:endParaRPr lang="en-GB">
              <a:solidFill>
                <a:prstClr val="black">
                  <a:tint val="75000"/>
                </a:prstClr>
              </a:solidFill>
            </a:endParaRPr>
          </a:p>
        </p:txBody>
      </p:sp>
      <p:sp>
        <p:nvSpPr>
          <p:cNvPr id="24" name="Rectangle 23">
            <a:extLst>
              <a:ext uri="{FF2B5EF4-FFF2-40B4-BE49-F238E27FC236}">
                <a16:creationId xmlns:a16="http://schemas.microsoft.com/office/drawing/2014/main" id="{939967FA-B745-AB43-BED8-EED6810AD865}"/>
              </a:ext>
            </a:extLst>
          </p:cNvPr>
          <p:cNvSpPr/>
          <p:nvPr/>
        </p:nvSpPr>
        <p:spPr>
          <a:xfrm>
            <a:off x="780982" y="1157948"/>
            <a:ext cx="10862377" cy="3939540"/>
          </a:xfrm>
          <a:prstGeom prst="rect">
            <a:avLst/>
          </a:prstGeom>
        </p:spPr>
        <p:txBody>
          <a:bodyPr wrap="square">
            <a:spAutoFit/>
          </a:bodyPr>
          <a:lstStyle/>
          <a:p>
            <a:r>
              <a:rPr lang="en-US" sz="2500" dirty="0">
                <a:latin typeface="+mj-lt"/>
              </a:rPr>
              <a:t>Grouped as follows:</a:t>
            </a:r>
          </a:p>
          <a:p>
            <a:br>
              <a:rPr lang="en-US" sz="2500" dirty="0">
                <a:latin typeface="+mj-lt"/>
              </a:rPr>
            </a:br>
            <a:r>
              <a:rPr lang="en-US" sz="2500" dirty="0">
                <a:latin typeface="+mj-lt"/>
              </a:rPr>
              <a:t>1. Unclear objectives; Inadequate definition, Scope not fully defined</a:t>
            </a:r>
          </a:p>
          <a:p>
            <a:endParaRPr lang="en-US" sz="2500" dirty="0">
              <a:latin typeface="+mj-lt"/>
            </a:endParaRPr>
          </a:p>
          <a:p>
            <a:r>
              <a:rPr lang="en-US" sz="2500" dirty="0">
                <a:latin typeface="+mj-lt"/>
              </a:rPr>
              <a:t>2. Wrong leader; Inappropriate team, Inadequate training </a:t>
            </a:r>
            <a:br>
              <a:rPr lang="en-US" sz="2500" dirty="0">
                <a:latin typeface="+mj-lt"/>
              </a:rPr>
            </a:br>
            <a:r>
              <a:rPr lang="en-US" sz="2500" dirty="0">
                <a:latin typeface="+mj-lt"/>
              </a:rPr>
              <a:t> </a:t>
            </a:r>
          </a:p>
          <a:p>
            <a:r>
              <a:rPr lang="en-US" sz="2500" dirty="0">
                <a:latin typeface="+mj-lt"/>
              </a:rPr>
              <a:t>3. Poor or no planning;  Unrealistic timescales, Ineffective controls &amp; monitoring</a:t>
            </a:r>
            <a:br>
              <a:rPr lang="en-US" sz="2500" dirty="0">
                <a:latin typeface="+mj-lt"/>
              </a:rPr>
            </a:br>
            <a:endParaRPr lang="en-US" sz="2500" dirty="0">
              <a:latin typeface="+mj-lt"/>
            </a:endParaRPr>
          </a:p>
          <a:p>
            <a:r>
              <a:rPr lang="en-US" sz="2500" dirty="0">
                <a:latin typeface="+mj-lt"/>
              </a:rPr>
              <a:t>4. Poor communication ; Lack of stakeholder consultation; </a:t>
            </a:r>
          </a:p>
          <a:p>
            <a:endParaRPr lang="en-US" sz="2500" dirty="0">
              <a:latin typeface="+mj-lt"/>
            </a:endParaRPr>
          </a:p>
        </p:txBody>
      </p:sp>
      <p:sp>
        <p:nvSpPr>
          <p:cNvPr id="26" name="TextBox 25">
            <a:extLst>
              <a:ext uri="{FF2B5EF4-FFF2-40B4-BE49-F238E27FC236}">
                <a16:creationId xmlns:a16="http://schemas.microsoft.com/office/drawing/2014/main" id="{4C0AEF35-F75D-AD48-98D0-AF042217C1C6}"/>
              </a:ext>
            </a:extLst>
          </p:cNvPr>
          <p:cNvSpPr txBox="1"/>
          <p:nvPr/>
        </p:nvSpPr>
        <p:spPr>
          <a:xfrm>
            <a:off x="4524499" y="58189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6050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90ADF806-B2B0-7D46-B806-68DA0CCC6589}"/>
              </a:ext>
            </a:extLst>
          </p:cNvPr>
          <p:cNvSpPr>
            <a:spLocks noGrp="1"/>
          </p:cNvSpPr>
          <p:nvPr>
            <p:ph type="title"/>
          </p:nvPr>
        </p:nvSpPr>
        <p:spPr>
          <a:xfrm>
            <a:off x="1762910" y="96981"/>
            <a:ext cx="8229600" cy="854241"/>
          </a:xfrm>
        </p:spPr>
        <p:txBody>
          <a:bodyPr>
            <a:normAutofit/>
          </a:bodyPr>
          <a:lstStyle/>
          <a:p>
            <a:r>
              <a:rPr lang="en-US" sz="2800" b="1" dirty="0"/>
              <a:t>Why projects fail – </a:t>
            </a:r>
            <a:r>
              <a:rPr lang="en-US" sz="2800" b="1" dirty="0" err="1"/>
              <a:t>Organisational</a:t>
            </a:r>
            <a:r>
              <a:rPr lang="en-US" sz="2800" b="1" dirty="0"/>
              <a:t> Level</a:t>
            </a:r>
          </a:p>
        </p:txBody>
      </p:sp>
      <p:sp>
        <p:nvSpPr>
          <p:cNvPr id="23" name="Slide Number Placeholder 3">
            <a:extLst>
              <a:ext uri="{FF2B5EF4-FFF2-40B4-BE49-F238E27FC236}">
                <a16:creationId xmlns:a16="http://schemas.microsoft.com/office/drawing/2014/main" id="{FD36B6E3-7A6A-1C4C-A1B8-38841152FC8E}"/>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24</a:t>
            </a:fld>
            <a:endParaRPr lang="en-GB">
              <a:solidFill>
                <a:prstClr val="black">
                  <a:tint val="75000"/>
                </a:prstClr>
              </a:solidFill>
            </a:endParaRPr>
          </a:p>
        </p:txBody>
      </p:sp>
      <p:sp>
        <p:nvSpPr>
          <p:cNvPr id="26" name="TextBox 25">
            <a:extLst>
              <a:ext uri="{FF2B5EF4-FFF2-40B4-BE49-F238E27FC236}">
                <a16:creationId xmlns:a16="http://schemas.microsoft.com/office/drawing/2014/main" id="{4C0AEF35-F75D-AD48-98D0-AF042217C1C6}"/>
              </a:ext>
            </a:extLst>
          </p:cNvPr>
          <p:cNvSpPr txBox="1"/>
          <p:nvPr/>
        </p:nvSpPr>
        <p:spPr>
          <a:xfrm>
            <a:off x="4524499" y="581891"/>
            <a:ext cx="184731" cy="369332"/>
          </a:xfrm>
          <a:prstGeom prst="rect">
            <a:avLst/>
          </a:prstGeom>
          <a:noFill/>
        </p:spPr>
        <p:txBody>
          <a:bodyPr wrap="none" rtlCol="0">
            <a:spAutoFit/>
          </a:bodyPr>
          <a:lstStyle/>
          <a:p>
            <a:endParaRPr lang="en-US" dirty="0"/>
          </a:p>
        </p:txBody>
      </p:sp>
      <p:sp>
        <p:nvSpPr>
          <p:cNvPr id="10" name="Slide Number Placeholder 3">
            <a:extLst>
              <a:ext uri="{FF2B5EF4-FFF2-40B4-BE49-F238E27FC236}">
                <a16:creationId xmlns:a16="http://schemas.microsoft.com/office/drawing/2014/main" id="{A08CC0E6-6141-E443-A6D1-911CEB2048AD}"/>
              </a:ext>
            </a:extLst>
          </p:cNvPr>
          <p:cNvSpPr>
            <a:spLocks noGrp="1"/>
          </p:cNvSpPr>
          <p:nvPr/>
        </p:nvSpPr>
        <p:spPr>
          <a:xfrm>
            <a:off x="4080081" y="8015881"/>
            <a:ext cx="2133600" cy="365125"/>
          </a:xfrm>
          <a:prstGeom prst="rect">
            <a:avLst/>
          </a:prstGeom>
        </p:spPr>
        <p:style>
          <a:lnRef idx="0">
            <a:scrgbClr r="0" g="0" b="0"/>
          </a:lnRef>
          <a:fillRef idx="0">
            <a:scrgbClr r="0" g="0" b="0"/>
          </a:fillRef>
          <a:effectRef idx="0">
            <a:scrgbClr r="0" g="0" b="0"/>
          </a:effectRef>
          <a:fontRef idx="major"/>
        </p:style>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j-lt"/>
                <a:ea typeface="+mj-ea"/>
                <a:cs typeface="+mj-cs"/>
              </a:defRPr>
            </a:lvl1pPr>
            <a:lvl2pPr marL="457200" algn="l" defTabSz="914400" rtl="0" eaLnBrk="1" latinLnBrk="0" hangingPunct="1">
              <a:defRPr sz="1800" kern="1200">
                <a:solidFill>
                  <a:schemeClr val="tx1"/>
                </a:solidFill>
                <a:latin typeface="+mj-lt"/>
                <a:ea typeface="+mj-ea"/>
                <a:cs typeface="+mj-cs"/>
              </a:defRPr>
            </a:lvl2pPr>
            <a:lvl3pPr marL="914400" algn="l" defTabSz="914400" rtl="0" eaLnBrk="1" latinLnBrk="0" hangingPunct="1">
              <a:defRPr sz="1800" kern="1200">
                <a:solidFill>
                  <a:schemeClr val="tx1"/>
                </a:solidFill>
                <a:latin typeface="+mj-lt"/>
                <a:ea typeface="+mj-ea"/>
                <a:cs typeface="+mj-cs"/>
              </a:defRPr>
            </a:lvl3pPr>
            <a:lvl4pPr marL="1371600" algn="l" defTabSz="914400" rtl="0" eaLnBrk="1" latinLnBrk="0" hangingPunct="1">
              <a:defRPr sz="1800" kern="1200">
                <a:solidFill>
                  <a:schemeClr val="tx1"/>
                </a:solidFill>
                <a:latin typeface="+mj-lt"/>
                <a:ea typeface="+mj-ea"/>
                <a:cs typeface="+mj-cs"/>
              </a:defRPr>
            </a:lvl4pPr>
            <a:lvl5pPr marL="1828800" algn="l" defTabSz="914400" rtl="0" eaLnBrk="1" latinLnBrk="0" hangingPunct="1">
              <a:defRPr sz="1800" kern="1200">
                <a:solidFill>
                  <a:schemeClr val="tx1"/>
                </a:solidFill>
                <a:latin typeface="+mj-lt"/>
                <a:ea typeface="+mj-ea"/>
                <a:cs typeface="+mj-cs"/>
              </a:defRPr>
            </a:lvl5pPr>
            <a:lvl6pPr marL="2286000" algn="l" defTabSz="914400" rtl="0" eaLnBrk="1" latinLnBrk="0" hangingPunct="1">
              <a:defRPr sz="1800" kern="1200">
                <a:solidFill>
                  <a:schemeClr val="tx1"/>
                </a:solidFill>
                <a:latin typeface="+mj-lt"/>
                <a:ea typeface="+mj-ea"/>
                <a:cs typeface="+mj-cs"/>
              </a:defRPr>
            </a:lvl6pPr>
            <a:lvl7pPr marL="2743200" algn="l" defTabSz="914400" rtl="0" eaLnBrk="1" latinLnBrk="0" hangingPunct="1">
              <a:defRPr sz="1800" kern="1200">
                <a:solidFill>
                  <a:schemeClr val="tx1"/>
                </a:solidFill>
                <a:latin typeface="+mj-lt"/>
                <a:ea typeface="+mj-ea"/>
                <a:cs typeface="+mj-cs"/>
              </a:defRPr>
            </a:lvl7pPr>
            <a:lvl8pPr marL="3200400" algn="l" defTabSz="914400" rtl="0" eaLnBrk="1" latinLnBrk="0" hangingPunct="1">
              <a:defRPr sz="1800" kern="1200">
                <a:solidFill>
                  <a:schemeClr val="tx1"/>
                </a:solidFill>
                <a:latin typeface="+mj-lt"/>
                <a:ea typeface="+mj-ea"/>
                <a:cs typeface="+mj-cs"/>
              </a:defRPr>
            </a:lvl8pPr>
            <a:lvl9pPr marL="3657600" algn="l" defTabSz="914400" rtl="0" eaLnBrk="1" latinLnBrk="0" hangingPunct="1">
              <a:defRPr sz="1800" kern="1200">
                <a:solidFill>
                  <a:schemeClr val="tx1"/>
                </a:solidFill>
                <a:latin typeface="+mj-lt"/>
                <a:ea typeface="+mj-ea"/>
                <a:cs typeface="+mj-cs"/>
              </a:defRPr>
            </a:lvl9pPr>
          </a:lstStyle>
          <a:p>
            <a:pPr>
              <a:defRPr/>
            </a:pPr>
            <a:fld id="{6468FE38-CBFC-4D00-B9AF-AAB2761F8D7C}" type="slidenum">
              <a:rPr lang="en-GB" smtClean="0">
                <a:solidFill>
                  <a:prstClr val="black">
                    <a:tint val="75000"/>
                  </a:prstClr>
                </a:solidFill>
              </a:rPr>
              <a:pPr>
                <a:defRPr/>
              </a:pPr>
              <a:t>24</a:t>
            </a:fld>
            <a:endParaRPr lang="en-GB" dirty="0">
              <a:solidFill>
                <a:prstClr val="black">
                  <a:tint val="75000"/>
                </a:prstClr>
              </a:solidFill>
            </a:endParaRPr>
          </a:p>
        </p:txBody>
      </p:sp>
      <p:sp>
        <p:nvSpPr>
          <p:cNvPr id="12" name="TextBox 4">
            <a:extLst>
              <a:ext uri="{FF2B5EF4-FFF2-40B4-BE49-F238E27FC236}">
                <a16:creationId xmlns:a16="http://schemas.microsoft.com/office/drawing/2014/main" id="{580526B6-CA8B-4447-8928-01DCE38BE033}"/>
              </a:ext>
            </a:extLst>
          </p:cNvPr>
          <p:cNvSpPr txBox="1"/>
          <p:nvPr/>
        </p:nvSpPr>
        <p:spPr>
          <a:xfrm>
            <a:off x="2585762" y="7935599"/>
            <a:ext cx="640035" cy="261610"/>
          </a:xfrm>
          <a:prstGeom prst="rect">
            <a:avLst/>
          </a:prstGeom>
          <a:noFill/>
        </p:spPr>
        <p:style>
          <a:lnRef idx="0">
            <a:scrgbClr r="0" g="0" b="0"/>
          </a:lnRef>
          <a:fillRef idx="0">
            <a:scrgbClr r="0" g="0" b="0"/>
          </a:fillRef>
          <a:effectRef idx="0">
            <a:scrgbClr r="0" g="0" b="0"/>
          </a:effectRef>
          <a:fontRef idx="major"/>
        </p:style>
        <p:txBody>
          <a:bodyPr wrap="square" rtlCol="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GB" sz="1050" dirty="0">
                <a:solidFill>
                  <a:prstClr val="white"/>
                </a:solidFill>
              </a:rPr>
              <a:t> Bob</a:t>
            </a:r>
          </a:p>
        </p:txBody>
      </p:sp>
      <p:pic>
        <p:nvPicPr>
          <p:cNvPr id="14" name="Picture 13">
            <a:extLst>
              <a:ext uri="{FF2B5EF4-FFF2-40B4-BE49-F238E27FC236}">
                <a16:creationId xmlns:a16="http://schemas.microsoft.com/office/drawing/2014/main" id="{EFA34A97-3248-EB44-82D9-2E255D6E9790}"/>
              </a:ext>
            </a:extLst>
          </p:cNvPr>
          <p:cNvPicPr>
            <a:picLocks noChangeAspect="1"/>
          </p:cNvPicPr>
          <p:nvPr/>
        </p:nvPicPr>
        <p:blipFill>
          <a:blip r:embed="rId2"/>
          <a:stretch>
            <a:fillRect/>
          </a:stretch>
        </p:blipFill>
        <p:spPr>
          <a:xfrm>
            <a:off x="3225797" y="766557"/>
            <a:ext cx="6557719" cy="4869160"/>
          </a:xfrm>
          <a:prstGeom prst="rect">
            <a:avLst/>
          </a:prstGeom>
        </p:spPr>
      </p:pic>
    </p:spTree>
    <p:extLst>
      <p:ext uri="{BB962C8B-B14F-4D97-AF65-F5344CB8AC3E}">
        <p14:creationId xmlns:p14="http://schemas.microsoft.com/office/powerpoint/2010/main" val="17523012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5F652C9-67AD-8440-B4C3-01E23E4D5830}"/>
              </a:ext>
            </a:extLst>
          </p:cNvPr>
          <p:cNvSpPr>
            <a:spLocks noGrp="1"/>
          </p:cNvSpPr>
          <p:nvPr>
            <p:ph type="title"/>
          </p:nvPr>
        </p:nvSpPr>
        <p:spPr>
          <a:xfrm>
            <a:off x="2139043" y="152400"/>
            <a:ext cx="7772400" cy="1143000"/>
          </a:xfrm>
        </p:spPr>
        <p:txBody>
          <a:bodyPr/>
          <a:lstStyle/>
          <a:p>
            <a:r>
              <a:rPr lang="en-GB" altLang="en-US">
                <a:latin typeface="Arial" panose="020B0604020202020204" pitchFamily="34" charset="0"/>
                <a:cs typeface="Arial" panose="020B0604020202020204" pitchFamily="34" charset="0"/>
              </a:rPr>
              <a:t>Examples of failed projects</a:t>
            </a:r>
          </a:p>
        </p:txBody>
      </p:sp>
      <p:pic>
        <p:nvPicPr>
          <p:cNvPr id="16" name="Picture 1">
            <a:extLst>
              <a:ext uri="{FF2B5EF4-FFF2-40B4-BE49-F238E27FC236}">
                <a16:creationId xmlns:a16="http://schemas.microsoft.com/office/drawing/2014/main" id="{12DFDFCA-944D-B247-96FB-4F9E2EE252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41771" y="1509366"/>
            <a:ext cx="3252335" cy="3625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2">
            <a:extLst>
              <a:ext uri="{FF2B5EF4-FFF2-40B4-BE49-F238E27FC236}">
                <a16:creationId xmlns:a16="http://schemas.microsoft.com/office/drawing/2014/main" id="{000E3959-9B78-8043-9570-E2A2019B3FD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8524" y="1453243"/>
            <a:ext cx="5173297" cy="3681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15232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26</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1168782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ctrTitle"/>
          </p:nvPr>
        </p:nvSpPr>
        <p:spPr/>
        <p:txBody>
          <a:bodyPr/>
          <a:lstStyle/>
          <a:p>
            <a:r>
              <a:rPr lang="en-GB" altLang="en-US" dirty="0">
                <a:latin typeface="Arial" panose="020B0604020202020204" pitchFamily="34" charset="0"/>
                <a:cs typeface="Arial" panose="020B0604020202020204" pitchFamily="34" charset="0"/>
              </a:rPr>
              <a:t>Session 2</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type="subTitle" idx="1"/>
          </p:nvPr>
        </p:nvSpPr>
        <p:spPr/>
        <p:txBody>
          <a:bodyPr>
            <a:normAutofit lnSpcReduction="10000"/>
          </a:bodyPr>
          <a:lstStyle/>
          <a:p>
            <a:pPr marL="0" indent="0">
              <a:buFontTx/>
              <a:buNone/>
            </a:pPr>
            <a:r>
              <a:rPr lang="en-GB" altLang="en-US" dirty="0">
                <a:latin typeface="Arial" panose="020B0604020202020204" pitchFamily="34" charset="0"/>
                <a:cs typeface="Arial" panose="020B0604020202020204" pitchFamily="34" charset="0"/>
              </a:rPr>
              <a:t>Project Methodologies</a:t>
            </a:r>
          </a:p>
          <a:p>
            <a:pPr marL="0" indent="0">
              <a:buFontTx/>
              <a:buNone/>
            </a:pPr>
            <a:endParaRPr lang="en-GB" altLang="en-US" dirty="0">
              <a:latin typeface="Arial" panose="020B0604020202020204" pitchFamily="34" charset="0"/>
              <a:cs typeface="Arial" panose="020B0604020202020204" pitchFamily="34" charset="0"/>
            </a:endParaRPr>
          </a:p>
          <a:p>
            <a:pPr marL="0" indent="0">
              <a:buFontTx/>
              <a:buNone/>
            </a:pPr>
            <a:r>
              <a:rPr lang="en-GB" altLang="en-US" dirty="0">
                <a:latin typeface="Arial" panose="020B0604020202020204" pitchFamily="34" charset="0"/>
                <a:cs typeface="Arial" panose="020B0604020202020204" pitchFamily="34" charset="0"/>
              </a:rPr>
              <a:t>Initiating a Project </a:t>
            </a:r>
          </a:p>
          <a:p>
            <a:pPr marL="0" indent="0">
              <a:buFontTx/>
              <a:buNone/>
            </a:pPr>
            <a:r>
              <a:rPr lang="en-GB" altLang="en-US" dirty="0">
                <a:latin typeface="Arial" panose="020B0604020202020204" pitchFamily="34" charset="0"/>
                <a:cs typeface="Arial" panose="020B0604020202020204" pitchFamily="34" charset="0"/>
              </a:rPr>
              <a:t> </a:t>
            </a:r>
          </a:p>
          <a:p>
            <a:pPr marL="0" indent="0">
              <a:buFontTx/>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a:lstStyle/>
          <a:p>
            <a:fld id="{3D165440-4880-415F-9146-4793BDD623F8}" type="slidenum">
              <a:rPr lang="en-GB" smtClean="0"/>
              <a:t>27</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6509283" y="13652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9474D-A36F-5349-B18F-BF0C27ACF626}"/>
              </a:ext>
            </a:extLst>
          </p:cNvPr>
          <p:cNvSpPr>
            <a:spLocks noGrp="1"/>
          </p:cNvSpPr>
          <p:nvPr>
            <p:ph type="title"/>
          </p:nvPr>
        </p:nvSpPr>
        <p:spPr/>
        <p:txBody>
          <a:bodyPr/>
          <a:lstStyle/>
          <a:p>
            <a:r>
              <a:rPr lang="en-US" dirty="0"/>
              <a:t>Project Cycle</a:t>
            </a:r>
          </a:p>
        </p:txBody>
      </p:sp>
      <p:sp>
        <p:nvSpPr>
          <p:cNvPr id="4" name="Slide Number Placeholder 3">
            <a:extLst>
              <a:ext uri="{FF2B5EF4-FFF2-40B4-BE49-F238E27FC236}">
                <a16:creationId xmlns:a16="http://schemas.microsoft.com/office/drawing/2014/main" id="{5E88C011-81A2-5C40-9D09-52C545A87216}"/>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28</a:t>
            </a:fld>
            <a:endParaRPr lang="en-GB"/>
          </a:p>
        </p:txBody>
      </p:sp>
      <p:pic>
        <p:nvPicPr>
          <p:cNvPr id="6" name="Picture 5">
            <a:extLst>
              <a:ext uri="{FF2B5EF4-FFF2-40B4-BE49-F238E27FC236}">
                <a16:creationId xmlns:a16="http://schemas.microsoft.com/office/drawing/2014/main" id="{E8BFD232-4001-DA4B-A40C-D41B35CEE508}"/>
              </a:ext>
            </a:extLst>
          </p:cNvPr>
          <p:cNvPicPr>
            <a:picLocks noChangeAspect="1"/>
          </p:cNvPicPr>
          <p:nvPr/>
        </p:nvPicPr>
        <p:blipFill>
          <a:blip r:embed="rId3"/>
          <a:stretch>
            <a:fillRect/>
          </a:stretch>
        </p:blipFill>
        <p:spPr>
          <a:xfrm>
            <a:off x="3915228" y="1174746"/>
            <a:ext cx="4361543" cy="4361543"/>
          </a:xfrm>
          <a:prstGeom prst="rect">
            <a:avLst/>
          </a:prstGeom>
        </p:spPr>
      </p:pic>
    </p:spTree>
    <p:extLst>
      <p:ext uri="{BB962C8B-B14F-4D97-AF65-F5344CB8AC3E}">
        <p14:creationId xmlns:p14="http://schemas.microsoft.com/office/powerpoint/2010/main" val="38831489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AA8B8-0E4F-FD47-B503-7EECF05CEA0A}"/>
              </a:ext>
            </a:extLst>
          </p:cNvPr>
          <p:cNvSpPr>
            <a:spLocks noGrp="1"/>
          </p:cNvSpPr>
          <p:nvPr>
            <p:ph type="title"/>
          </p:nvPr>
        </p:nvSpPr>
        <p:spPr>
          <a:xfrm>
            <a:off x="621452" y="570589"/>
            <a:ext cx="10972800" cy="1143000"/>
          </a:xfrm>
        </p:spPr>
        <p:txBody>
          <a:bodyPr/>
          <a:lstStyle/>
          <a:p>
            <a:r>
              <a:rPr lang="en-GB" altLang="en-US" dirty="0">
                <a:latin typeface="Arial" panose="020B0604020202020204" pitchFamily="34" charset="0"/>
                <a:cs typeface="Arial" panose="020B0604020202020204" pitchFamily="34" charset="0"/>
              </a:rPr>
              <a:t>Putting it simply - Project Management over a project life cycle is:</a:t>
            </a:r>
            <a:endParaRPr lang="en-US" dirty="0"/>
          </a:p>
        </p:txBody>
      </p:sp>
      <p:sp>
        <p:nvSpPr>
          <p:cNvPr id="4" name="Slide Number Placeholder 3">
            <a:extLst>
              <a:ext uri="{FF2B5EF4-FFF2-40B4-BE49-F238E27FC236}">
                <a16:creationId xmlns:a16="http://schemas.microsoft.com/office/drawing/2014/main" id="{4BFA11B2-AA7C-154E-A08B-8680E5FBF717}"/>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29</a:t>
            </a:fld>
            <a:endParaRPr lang="en-GB"/>
          </a:p>
        </p:txBody>
      </p:sp>
      <p:grpSp>
        <p:nvGrpSpPr>
          <p:cNvPr id="5" name="Group 4">
            <a:extLst>
              <a:ext uri="{FF2B5EF4-FFF2-40B4-BE49-F238E27FC236}">
                <a16:creationId xmlns:a16="http://schemas.microsoft.com/office/drawing/2014/main" id="{CE3D7E0A-6A91-2B47-BF14-EEB9D5EDFB79}"/>
              </a:ext>
            </a:extLst>
          </p:cNvPr>
          <p:cNvGrpSpPr>
            <a:grpSpLocks/>
          </p:cNvGrpSpPr>
          <p:nvPr/>
        </p:nvGrpSpPr>
        <p:grpSpPr bwMode="auto">
          <a:xfrm>
            <a:off x="1422035" y="2650962"/>
            <a:ext cx="9371634" cy="1512824"/>
            <a:chOff x="283" y="1526"/>
            <a:chExt cx="5330" cy="846"/>
          </a:xfrm>
        </p:grpSpPr>
        <p:sp>
          <p:nvSpPr>
            <p:cNvPr id="6" name="AutoShape 5">
              <a:extLst>
                <a:ext uri="{FF2B5EF4-FFF2-40B4-BE49-F238E27FC236}">
                  <a16:creationId xmlns:a16="http://schemas.microsoft.com/office/drawing/2014/main" id="{A41A9197-FBE8-FB4B-98F6-0485A760F840}"/>
                </a:ext>
              </a:extLst>
            </p:cNvPr>
            <p:cNvSpPr>
              <a:spLocks noChangeArrowheads="1"/>
            </p:cNvSpPr>
            <p:nvPr/>
          </p:nvSpPr>
          <p:spPr bwMode="auto">
            <a:xfrm>
              <a:off x="4608" y="1526"/>
              <a:ext cx="1005" cy="846"/>
            </a:xfrm>
            <a:prstGeom prst="rightArrow">
              <a:avLst>
                <a:gd name="adj1" fmla="val 50000"/>
                <a:gd name="adj2" fmla="val 29699"/>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7" name="AutoShape 6">
              <a:extLst>
                <a:ext uri="{FF2B5EF4-FFF2-40B4-BE49-F238E27FC236}">
                  <a16:creationId xmlns:a16="http://schemas.microsoft.com/office/drawing/2014/main" id="{711F0FBE-0457-BD42-863A-E9E45266C348}"/>
                </a:ext>
              </a:extLst>
            </p:cNvPr>
            <p:cNvSpPr>
              <a:spLocks noChangeArrowheads="1"/>
            </p:cNvSpPr>
            <p:nvPr/>
          </p:nvSpPr>
          <p:spPr bwMode="auto">
            <a:xfrm>
              <a:off x="283" y="1526"/>
              <a:ext cx="1005" cy="846"/>
            </a:xfrm>
            <a:prstGeom prst="rightArrow">
              <a:avLst>
                <a:gd name="adj1" fmla="val 50000"/>
                <a:gd name="adj2" fmla="val 29699"/>
              </a:avLst>
            </a:prstGeom>
            <a:solidFill>
              <a:srgbClr val="FF99CC"/>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8" name="AutoShape 7">
              <a:extLst>
                <a:ext uri="{FF2B5EF4-FFF2-40B4-BE49-F238E27FC236}">
                  <a16:creationId xmlns:a16="http://schemas.microsoft.com/office/drawing/2014/main" id="{846E8107-C3EB-3543-92DC-4C5519D1CF7F}"/>
                </a:ext>
              </a:extLst>
            </p:cNvPr>
            <p:cNvSpPr>
              <a:spLocks noChangeArrowheads="1"/>
            </p:cNvSpPr>
            <p:nvPr/>
          </p:nvSpPr>
          <p:spPr bwMode="auto">
            <a:xfrm>
              <a:off x="1364" y="1526"/>
              <a:ext cx="1005" cy="846"/>
            </a:xfrm>
            <a:prstGeom prst="rightArrow">
              <a:avLst>
                <a:gd name="adj1" fmla="val 50000"/>
                <a:gd name="adj2" fmla="val 29699"/>
              </a:avLst>
            </a:prstGeom>
            <a:solidFill>
              <a:srgbClr val="FFCC99"/>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9" name="AutoShape 8">
              <a:extLst>
                <a:ext uri="{FF2B5EF4-FFF2-40B4-BE49-F238E27FC236}">
                  <a16:creationId xmlns:a16="http://schemas.microsoft.com/office/drawing/2014/main" id="{0D6D8C67-2F31-9B4E-BFA3-B6DDBEFFFD48}"/>
                </a:ext>
              </a:extLst>
            </p:cNvPr>
            <p:cNvSpPr>
              <a:spLocks noChangeArrowheads="1"/>
            </p:cNvSpPr>
            <p:nvPr/>
          </p:nvSpPr>
          <p:spPr bwMode="auto">
            <a:xfrm>
              <a:off x="2445" y="1526"/>
              <a:ext cx="1005" cy="846"/>
            </a:xfrm>
            <a:prstGeom prst="rightArrow">
              <a:avLst>
                <a:gd name="adj1" fmla="val 50000"/>
                <a:gd name="adj2" fmla="val 29699"/>
              </a:avLst>
            </a:prstGeom>
            <a:solidFill>
              <a:srgbClr val="FFFF99"/>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10" name="AutoShape 9">
              <a:extLst>
                <a:ext uri="{FF2B5EF4-FFF2-40B4-BE49-F238E27FC236}">
                  <a16:creationId xmlns:a16="http://schemas.microsoft.com/office/drawing/2014/main" id="{68A88BDB-AB28-7B45-B8CD-447E5560DBB0}"/>
                </a:ext>
              </a:extLst>
            </p:cNvPr>
            <p:cNvSpPr>
              <a:spLocks noChangeArrowheads="1"/>
            </p:cNvSpPr>
            <p:nvPr/>
          </p:nvSpPr>
          <p:spPr bwMode="auto">
            <a:xfrm>
              <a:off x="3526" y="1526"/>
              <a:ext cx="1005" cy="846"/>
            </a:xfrm>
            <a:prstGeom prst="rightArrow">
              <a:avLst>
                <a:gd name="adj1" fmla="val 50000"/>
                <a:gd name="adj2" fmla="val 29699"/>
              </a:avLst>
            </a:prstGeom>
            <a:solidFill>
              <a:srgbClr val="CCFFCC"/>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Control</a:t>
              </a:r>
            </a:p>
          </p:txBody>
        </p:sp>
      </p:grpSp>
    </p:spTree>
    <p:extLst>
      <p:ext uri="{BB962C8B-B14F-4D97-AF65-F5344CB8AC3E}">
        <p14:creationId xmlns:p14="http://schemas.microsoft.com/office/powerpoint/2010/main" val="195871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D5EA-6328-1A43-8309-C6D095D0515A}"/>
              </a:ext>
            </a:extLst>
          </p:cNvPr>
          <p:cNvSpPr>
            <a:spLocks noGrp="1"/>
          </p:cNvSpPr>
          <p:nvPr>
            <p:ph type="title"/>
          </p:nvPr>
        </p:nvSpPr>
        <p:spPr/>
        <p:txBody>
          <a:bodyPr/>
          <a:lstStyle/>
          <a:p>
            <a:r>
              <a:rPr lang="en-US" dirty="0"/>
              <a:t>Project Management Process Groups</a:t>
            </a:r>
          </a:p>
        </p:txBody>
      </p:sp>
      <p:sp>
        <p:nvSpPr>
          <p:cNvPr id="4" name="Slide Number Placeholder 3">
            <a:extLst>
              <a:ext uri="{FF2B5EF4-FFF2-40B4-BE49-F238E27FC236}">
                <a16:creationId xmlns:a16="http://schemas.microsoft.com/office/drawing/2014/main" id="{57D26C83-2175-9540-9F98-2E70484B7395}"/>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30</a:t>
            </a:fld>
            <a:endParaRPr lang="en-GB"/>
          </a:p>
        </p:txBody>
      </p:sp>
      <p:sp>
        <p:nvSpPr>
          <p:cNvPr id="5" name="Oval 8">
            <a:extLst>
              <a:ext uri="{FF2B5EF4-FFF2-40B4-BE49-F238E27FC236}">
                <a16:creationId xmlns:a16="http://schemas.microsoft.com/office/drawing/2014/main" id="{67F1B912-9698-1B4C-800A-D80336FDE3C4}"/>
              </a:ext>
            </a:extLst>
          </p:cNvPr>
          <p:cNvSpPr>
            <a:spLocks noChangeArrowheads="1"/>
          </p:cNvSpPr>
          <p:nvPr/>
        </p:nvSpPr>
        <p:spPr bwMode="auto">
          <a:xfrm>
            <a:off x="1956707" y="1464129"/>
            <a:ext cx="1333500" cy="857250"/>
          </a:xfrm>
          <a:prstGeom prst="ellipse">
            <a:avLst/>
          </a:prstGeom>
          <a:solidFill>
            <a:srgbClr val="FF99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6" name="Oval 9">
            <a:extLst>
              <a:ext uri="{FF2B5EF4-FFF2-40B4-BE49-F238E27FC236}">
                <a16:creationId xmlns:a16="http://schemas.microsoft.com/office/drawing/2014/main" id="{A7D8ABD7-1106-AC46-BD28-AA29F4BA305B}"/>
              </a:ext>
            </a:extLst>
          </p:cNvPr>
          <p:cNvSpPr>
            <a:spLocks noChangeArrowheads="1"/>
          </p:cNvSpPr>
          <p:nvPr/>
        </p:nvSpPr>
        <p:spPr bwMode="auto">
          <a:xfrm>
            <a:off x="4572907" y="1546679"/>
            <a:ext cx="1333500" cy="857250"/>
          </a:xfrm>
          <a:prstGeom prst="ellipse">
            <a:avLst/>
          </a:prstGeom>
          <a:solidFill>
            <a:srgbClr val="FFCC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7" name="Oval 10">
            <a:extLst>
              <a:ext uri="{FF2B5EF4-FFF2-40B4-BE49-F238E27FC236}">
                <a16:creationId xmlns:a16="http://schemas.microsoft.com/office/drawing/2014/main" id="{967A8510-3F31-AC4C-89E0-AA9229468D92}"/>
              </a:ext>
            </a:extLst>
          </p:cNvPr>
          <p:cNvSpPr>
            <a:spLocks noChangeArrowheads="1"/>
          </p:cNvSpPr>
          <p:nvPr/>
        </p:nvSpPr>
        <p:spPr bwMode="auto">
          <a:xfrm>
            <a:off x="7411357" y="2232479"/>
            <a:ext cx="1333500" cy="857250"/>
          </a:xfrm>
          <a:prstGeom prst="ellipse">
            <a:avLst/>
          </a:prstGeom>
          <a:solidFill>
            <a:srgbClr val="FFFF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8" name="Oval 11">
            <a:extLst>
              <a:ext uri="{FF2B5EF4-FFF2-40B4-BE49-F238E27FC236}">
                <a16:creationId xmlns:a16="http://schemas.microsoft.com/office/drawing/2014/main" id="{E5AE10F6-80C6-0A4B-9F88-76BFF641A9F3}"/>
              </a:ext>
            </a:extLst>
          </p:cNvPr>
          <p:cNvSpPr>
            <a:spLocks noChangeArrowheads="1"/>
          </p:cNvSpPr>
          <p:nvPr/>
        </p:nvSpPr>
        <p:spPr bwMode="auto">
          <a:xfrm>
            <a:off x="5706382" y="3775529"/>
            <a:ext cx="1333500" cy="857250"/>
          </a:xfrm>
          <a:prstGeom prst="ellipse">
            <a:avLst/>
          </a:prstGeom>
          <a:solidFill>
            <a:srgbClr val="CCFF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dirty="0">
                <a:latin typeface="Aharoni"/>
                <a:ea typeface="Aharoni"/>
                <a:cs typeface="Aharoni"/>
              </a:rPr>
              <a:t>Control</a:t>
            </a:r>
          </a:p>
        </p:txBody>
      </p:sp>
      <p:sp>
        <p:nvSpPr>
          <p:cNvPr id="9" name="Oval 12">
            <a:extLst>
              <a:ext uri="{FF2B5EF4-FFF2-40B4-BE49-F238E27FC236}">
                <a16:creationId xmlns:a16="http://schemas.microsoft.com/office/drawing/2014/main" id="{5F04A477-EAD9-5344-81F4-ABBB078EDC9D}"/>
              </a:ext>
            </a:extLst>
          </p:cNvPr>
          <p:cNvSpPr>
            <a:spLocks noChangeArrowheads="1"/>
          </p:cNvSpPr>
          <p:nvPr/>
        </p:nvSpPr>
        <p:spPr bwMode="auto">
          <a:xfrm>
            <a:off x="8601982" y="3870779"/>
            <a:ext cx="1333500" cy="857250"/>
          </a:xfrm>
          <a:prstGeom prst="ellipse">
            <a:avLst/>
          </a:prstGeom>
          <a:solidFill>
            <a:srgbClr val="99CCFF"/>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10" name="AutoShape 15">
            <a:extLst>
              <a:ext uri="{FF2B5EF4-FFF2-40B4-BE49-F238E27FC236}">
                <a16:creationId xmlns:a16="http://schemas.microsoft.com/office/drawing/2014/main" id="{921169EE-66BB-1F4E-8277-3EEECC0A8076}"/>
              </a:ext>
            </a:extLst>
          </p:cNvPr>
          <p:cNvSpPr>
            <a:spLocks noChangeArrowheads="1"/>
          </p:cNvSpPr>
          <p:nvPr/>
        </p:nvSpPr>
        <p:spPr bwMode="auto">
          <a:xfrm rot="11760007">
            <a:off x="5673045" y="1978479"/>
            <a:ext cx="1560512" cy="15684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cubicBezTo>
                  <a:pt x="5400" y="13782"/>
                  <a:pt x="7817" y="16200"/>
                  <a:pt x="10800" y="16200"/>
                </a:cubicBezTo>
                <a:cubicBezTo>
                  <a:pt x="11468" y="16200"/>
                  <a:pt x="12130" y="16076"/>
                  <a:pt x="12753" y="15834"/>
                </a:cubicBezTo>
                <a:lnTo>
                  <a:pt x="14706" y="20868"/>
                </a:lnTo>
                <a:cubicBezTo>
                  <a:pt x="13460" y="21352"/>
                  <a:pt x="12136" y="21599"/>
                  <a:pt x="10800" y="21600"/>
                </a:cubicBezTo>
                <a:cubicBezTo>
                  <a:pt x="4835" y="21600"/>
                  <a:pt x="0" y="16764"/>
                  <a:pt x="0" y="10800"/>
                </a:cubicBez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AutoShape 21">
            <a:extLst>
              <a:ext uri="{FF2B5EF4-FFF2-40B4-BE49-F238E27FC236}">
                <a16:creationId xmlns:a16="http://schemas.microsoft.com/office/drawing/2014/main" id="{AE622694-61F2-4B49-A41D-E943D8850866}"/>
              </a:ext>
            </a:extLst>
          </p:cNvPr>
          <p:cNvSpPr>
            <a:spLocks noChangeArrowheads="1"/>
          </p:cNvSpPr>
          <p:nvPr/>
        </p:nvSpPr>
        <p:spPr bwMode="auto">
          <a:xfrm>
            <a:off x="3480707" y="1540329"/>
            <a:ext cx="95250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AutoShape 22">
            <a:extLst>
              <a:ext uri="{FF2B5EF4-FFF2-40B4-BE49-F238E27FC236}">
                <a16:creationId xmlns:a16="http://schemas.microsoft.com/office/drawing/2014/main" id="{BACA84C5-EF79-EB49-8FBD-122A61C3783D}"/>
              </a:ext>
            </a:extLst>
          </p:cNvPr>
          <p:cNvSpPr>
            <a:spLocks noChangeArrowheads="1"/>
          </p:cNvSpPr>
          <p:nvPr/>
        </p:nvSpPr>
        <p:spPr bwMode="auto">
          <a:xfrm>
            <a:off x="7363732" y="3813629"/>
            <a:ext cx="97155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3" name="Line 23">
            <a:extLst>
              <a:ext uri="{FF2B5EF4-FFF2-40B4-BE49-F238E27FC236}">
                <a16:creationId xmlns:a16="http://schemas.microsoft.com/office/drawing/2014/main" id="{D84F5917-E42B-6847-A8A3-BD024CF88D6E}"/>
              </a:ext>
            </a:extLst>
          </p:cNvPr>
          <p:cNvSpPr>
            <a:spLocks noChangeShapeType="1"/>
          </p:cNvSpPr>
          <p:nvPr/>
        </p:nvSpPr>
        <p:spPr bwMode="auto">
          <a:xfrm flipV="1">
            <a:off x="6471557" y="1502229"/>
            <a:ext cx="9525" cy="1028700"/>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 name="Line 24">
            <a:extLst>
              <a:ext uri="{FF2B5EF4-FFF2-40B4-BE49-F238E27FC236}">
                <a16:creationId xmlns:a16="http://schemas.microsoft.com/office/drawing/2014/main" id="{B5BFF2ED-3554-1D41-BCEF-86E02B7688F8}"/>
              </a:ext>
            </a:extLst>
          </p:cNvPr>
          <p:cNvSpPr>
            <a:spLocks noChangeShapeType="1"/>
          </p:cNvSpPr>
          <p:nvPr/>
        </p:nvSpPr>
        <p:spPr bwMode="auto">
          <a:xfrm flipV="1">
            <a:off x="6528707" y="1435554"/>
            <a:ext cx="85725" cy="1152525"/>
          </a:xfrm>
          <a:prstGeom prst="line">
            <a:avLst/>
          </a:prstGeom>
          <a:noFill/>
          <a:ln w="190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676206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4387-E05E-2548-9909-0D77D3DA97B6}"/>
              </a:ext>
            </a:extLst>
          </p:cNvPr>
          <p:cNvSpPr>
            <a:spLocks noGrp="1"/>
          </p:cNvSpPr>
          <p:nvPr>
            <p:ph type="title"/>
          </p:nvPr>
        </p:nvSpPr>
        <p:spPr/>
        <p:txBody>
          <a:bodyPr/>
          <a:lstStyle/>
          <a:p>
            <a:pPr eaLnBrk="0" hangingPunct="0"/>
            <a:r>
              <a:rPr lang="en-GB" b="1" dirty="0">
                <a:latin typeface="Arial" charset="0"/>
                <a:cs typeface="Arial" charset="0"/>
              </a:rPr>
              <a:t>A typical project life cycle</a:t>
            </a:r>
            <a:r>
              <a:rPr lang="en-GB" dirty="0">
                <a:latin typeface="Arial" charset="0"/>
                <a:cs typeface="Arial" charset="0"/>
              </a:rPr>
              <a:t> </a:t>
            </a:r>
          </a:p>
        </p:txBody>
      </p:sp>
      <p:sp>
        <p:nvSpPr>
          <p:cNvPr id="4" name="Slide Number Placeholder 3">
            <a:extLst>
              <a:ext uri="{FF2B5EF4-FFF2-40B4-BE49-F238E27FC236}">
                <a16:creationId xmlns:a16="http://schemas.microsoft.com/office/drawing/2014/main" id="{6B7F683D-363D-F549-9CB3-60039EEA9A1E}"/>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31</a:t>
            </a:fld>
            <a:endParaRPr lang="en-GB"/>
          </a:p>
        </p:txBody>
      </p:sp>
      <p:sp>
        <p:nvSpPr>
          <p:cNvPr id="5" name="Freeform 2">
            <a:extLst>
              <a:ext uri="{FF2B5EF4-FFF2-40B4-BE49-F238E27FC236}">
                <a16:creationId xmlns:a16="http://schemas.microsoft.com/office/drawing/2014/main" id="{FDADF909-2A0B-F340-9223-487EE1162BA7}"/>
              </a:ext>
            </a:extLst>
          </p:cNvPr>
          <p:cNvSpPr>
            <a:spLocks/>
          </p:cNvSpPr>
          <p:nvPr/>
        </p:nvSpPr>
        <p:spPr bwMode="auto">
          <a:xfrm>
            <a:off x="3514500" y="3312204"/>
            <a:ext cx="4718050" cy="1412875"/>
          </a:xfrm>
          <a:custGeom>
            <a:avLst/>
            <a:gdLst>
              <a:gd name="T0" fmla="*/ 0 w 7203"/>
              <a:gd name="T1" fmla="*/ 2147483647 h 1961"/>
              <a:gd name="T2" fmla="*/ 2147483647 w 7203"/>
              <a:gd name="T3" fmla="*/ 2147483647 h 1961"/>
              <a:gd name="T4" fmla="*/ 2147483647 w 7203"/>
              <a:gd name="T5" fmla="*/ 2147483647 h 1961"/>
              <a:gd name="T6" fmla="*/ 2147483647 w 7203"/>
              <a:gd name="T7" fmla="*/ 2147483647 h 1961"/>
              <a:gd name="T8" fmla="*/ 2147483647 w 7203"/>
              <a:gd name="T9" fmla="*/ 2147483647 h 1961"/>
              <a:gd name="T10" fmla="*/ 2147483647 w 7203"/>
              <a:gd name="T11" fmla="*/ 2147483647 h 1961"/>
              <a:gd name="T12" fmla="*/ 2147483647 w 7203"/>
              <a:gd name="T13" fmla="*/ 2147483647 h 1961"/>
              <a:gd name="T14" fmla="*/ 2147483647 w 7203"/>
              <a:gd name="T15" fmla="*/ 2147483647 h 1961"/>
              <a:gd name="T16" fmla="*/ 2147483647 w 7203"/>
              <a:gd name="T17" fmla="*/ 2147483647 h 1961"/>
              <a:gd name="T18" fmla="*/ 2147483647 w 7203"/>
              <a:gd name="T19" fmla="*/ 2147483647 h 1961"/>
              <a:gd name="T20" fmla="*/ 2147483647 w 7203"/>
              <a:gd name="T21" fmla="*/ 2147483647 h 1961"/>
              <a:gd name="T22" fmla="*/ 2147483647 w 7203"/>
              <a:gd name="T23" fmla="*/ 2147483647 h 1961"/>
              <a:gd name="T24" fmla="*/ 2147483647 w 7203"/>
              <a:gd name="T25" fmla="*/ 2147483647 h 1961"/>
              <a:gd name="T26" fmla="*/ 2147483647 w 7203"/>
              <a:gd name="T27" fmla="*/ 2147483647 h 1961"/>
              <a:gd name="T28" fmla="*/ 2147483647 w 7203"/>
              <a:gd name="T29" fmla="*/ 2147483647 h 1961"/>
              <a:gd name="T30" fmla="*/ 2147483647 w 7203"/>
              <a:gd name="T31" fmla="*/ 2147483647 h 1961"/>
              <a:gd name="T32" fmla="*/ 2147483647 w 7203"/>
              <a:gd name="T33" fmla="*/ 2147483647 h 1961"/>
              <a:gd name="T34" fmla="*/ 2147483647 w 7203"/>
              <a:gd name="T35" fmla="*/ 2147483647 h 1961"/>
              <a:gd name="T36" fmla="*/ 2147483647 w 7203"/>
              <a:gd name="T37" fmla="*/ 2147483647 h 1961"/>
              <a:gd name="T38" fmla="*/ 2147483647 w 7203"/>
              <a:gd name="T39" fmla="*/ 2147483647 h 1961"/>
              <a:gd name="T40" fmla="*/ 2147483647 w 7203"/>
              <a:gd name="T41" fmla="*/ 2147483647 h 1961"/>
              <a:gd name="T42" fmla="*/ 2147483647 w 7203"/>
              <a:gd name="T43" fmla="*/ 2147483647 h 1961"/>
              <a:gd name="T44" fmla="*/ 2147483647 w 7203"/>
              <a:gd name="T45" fmla="*/ 0 h 1961"/>
              <a:gd name="T46" fmla="*/ 2147483647 w 7203"/>
              <a:gd name="T47" fmla="*/ 2147483647 h 1961"/>
              <a:gd name="T48" fmla="*/ 2147483647 w 7203"/>
              <a:gd name="T49" fmla="*/ 2147483647 h 1961"/>
              <a:gd name="T50" fmla="*/ 2147483647 w 7203"/>
              <a:gd name="T51" fmla="*/ 2147483647 h 1961"/>
              <a:gd name="T52" fmla="*/ 2147483647 w 7203"/>
              <a:gd name="T53" fmla="*/ 2147483647 h 1961"/>
              <a:gd name="T54" fmla="*/ 2147483647 w 7203"/>
              <a:gd name="T55" fmla="*/ 2147483647 h 1961"/>
              <a:gd name="T56" fmla="*/ 2147483647 w 7203"/>
              <a:gd name="T57" fmla="*/ 2147483647 h 1961"/>
              <a:gd name="T58" fmla="*/ 2147483647 w 7203"/>
              <a:gd name="T59" fmla="*/ 2147483647 h 1961"/>
              <a:gd name="T60" fmla="*/ 2147483647 w 7203"/>
              <a:gd name="T61" fmla="*/ 2147483647 h 1961"/>
              <a:gd name="T62" fmla="*/ 2147483647 w 7203"/>
              <a:gd name="T63" fmla="*/ 2147483647 h 1961"/>
              <a:gd name="T64" fmla="*/ 2147483647 w 7203"/>
              <a:gd name="T65" fmla="*/ 2147483647 h 1961"/>
              <a:gd name="T66" fmla="*/ 2147483647 w 7203"/>
              <a:gd name="T67" fmla="*/ 2147483647 h 1961"/>
              <a:gd name="T68" fmla="*/ 2147483647 w 7203"/>
              <a:gd name="T69" fmla="*/ 2147483647 h 1961"/>
              <a:gd name="T70" fmla="*/ 2147483647 w 7203"/>
              <a:gd name="T71" fmla="*/ 2147483647 h 1961"/>
              <a:gd name="T72" fmla="*/ 2147483647 w 7203"/>
              <a:gd name="T73" fmla="*/ 2147483647 h 1961"/>
              <a:gd name="T74" fmla="*/ 2147483647 w 7203"/>
              <a:gd name="T75" fmla="*/ 2147483647 h 1961"/>
              <a:gd name="T76" fmla="*/ 2147483647 w 7203"/>
              <a:gd name="T77" fmla="*/ 2147483647 h 1961"/>
              <a:gd name="T78" fmla="*/ 2147483647 w 7203"/>
              <a:gd name="T79" fmla="*/ 2147483647 h 1961"/>
              <a:gd name="T80" fmla="*/ 2147483647 w 7203"/>
              <a:gd name="T81" fmla="*/ 2147483647 h 1961"/>
              <a:gd name="T82" fmla="*/ 2147483647 w 7203"/>
              <a:gd name="T83" fmla="*/ 2147483647 h 1961"/>
              <a:gd name="T84" fmla="*/ 2147483647 w 7203"/>
              <a:gd name="T85" fmla="*/ 2147483647 h 1961"/>
              <a:gd name="T86" fmla="*/ 2147483647 w 7203"/>
              <a:gd name="T87" fmla="*/ 2147483647 h 1961"/>
              <a:gd name="T88" fmla="*/ 2147483647 w 7203"/>
              <a:gd name="T89" fmla="*/ 2147483647 h 1961"/>
              <a:gd name="T90" fmla="*/ 2147483647 w 7203"/>
              <a:gd name="T91" fmla="*/ 2147483647 h 1961"/>
              <a:gd name="T92" fmla="*/ 2147483647 w 7203"/>
              <a:gd name="T93" fmla="*/ 2147483647 h 1961"/>
              <a:gd name="T94" fmla="*/ 2147483647 w 7203"/>
              <a:gd name="T95" fmla="*/ 2147483647 h 1961"/>
              <a:gd name="T96" fmla="*/ 2147483647 w 7203"/>
              <a:gd name="T97" fmla="*/ 2147483647 h 1961"/>
              <a:gd name="T98" fmla="*/ 2147483647 w 7203"/>
              <a:gd name="T99" fmla="*/ 2147483647 h 1961"/>
              <a:gd name="T100" fmla="*/ 2147483647 w 7203"/>
              <a:gd name="T101" fmla="*/ 2147483647 h 1961"/>
              <a:gd name="T102" fmla="*/ 2147483647 w 7203"/>
              <a:gd name="T103" fmla="*/ 2147483647 h 19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203"/>
              <a:gd name="T157" fmla="*/ 0 h 1961"/>
              <a:gd name="T158" fmla="*/ 7203 w 7203"/>
              <a:gd name="T159" fmla="*/ 1961 h 19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203" h="1961">
                <a:moveTo>
                  <a:pt x="0" y="1860"/>
                </a:moveTo>
                <a:cubicBezTo>
                  <a:pt x="151" y="1803"/>
                  <a:pt x="320" y="1756"/>
                  <a:pt x="480" y="1740"/>
                </a:cubicBezTo>
                <a:cubicBezTo>
                  <a:pt x="652" y="1675"/>
                  <a:pt x="542" y="1711"/>
                  <a:pt x="816" y="1656"/>
                </a:cubicBezTo>
                <a:cubicBezTo>
                  <a:pt x="913" y="1637"/>
                  <a:pt x="1008" y="1587"/>
                  <a:pt x="1104" y="1560"/>
                </a:cubicBezTo>
                <a:cubicBezTo>
                  <a:pt x="1187" y="1508"/>
                  <a:pt x="1273" y="1477"/>
                  <a:pt x="1356" y="1428"/>
                </a:cubicBezTo>
                <a:cubicBezTo>
                  <a:pt x="1461" y="1367"/>
                  <a:pt x="1563" y="1296"/>
                  <a:pt x="1668" y="1236"/>
                </a:cubicBezTo>
                <a:cubicBezTo>
                  <a:pt x="1694" y="1221"/>
                  <a:pt x="1725" y="1215"/>
                  <a:pt x="1752" y="1200"/>
                </a:cubicBezTo>
                <a:cubicBezTo>
                  <a:pt x="1805" y="1171"/>
                  <a:pt x="1856" y="1136"/>
                  <a:pt x="1908" y="1104"/>
                </a:cubicBezTo>
                <a:cubicBezTo>
                  <a:pt x="1995" y="1050"/>
                  <a:pt x="2064" y="970"/>
                  <a:pt x="2148" y="912"/>
                </a:cubicBezTo>
                <a:cubicBezTo>
                  <a:pt x="2184" y="887"/>
                  <a:pt x="2220" y="864"/>
                  <a:pt x="2256" y="840"/>
                </a:cubicBezTo>
                <a:cubicBezTo>
                  <a:pt x="2292" y="816"/>
                  <a:pt x="2341" y="817"/>
                  <a:pt x="2376" y="792"/>
                </a:cubicBezTo>
                <a:cubicBezTo>
                  <a:pt x="2452" y="738"/>
                  <a:pt x="2518" y="674"/>
                  <a:pt x="2604" y="636"/>
                </a:cubicBezTo>
                <a:cubicBezTo>
                  <a:pt x="2619" y="629"/>
                  <a:pt x="2636" y="629"/>
                  <a:pt x="2652" y="624"/>
                </a:cubicBezTo>
                <a:cubicBezTo>
                  <a:pt x="2672" y="617"/>
                  <a:pt x="2693" y="610"/>
                  <a:pt x="2712" y="600"/>
                </a:cubicBezTo>
                <a:cubicBezTo>
                  <a:pt x="2816" y="548"/>
                  <a:pt x="2728" y="575"/>
                  <a:pt x="2820" y="552"/>
                </a:cubicBezTo>
                <a:cubicBezTo>
                  <a:pt x="2884" y="513"/>
                  <a:pt x="2940" y="486"/>
                  <a:pt x="3012" y="468"/>
                </a:cubicBezTo>
                <a:cubicBezTo>
                  <a:pt x="3118" y="397"/>
                  <a:pt x="2949" y="506"/>
                  <a:pt x="3120" y="420"/>
                </a:cubicBezTo>
                <a:cubicBezTo>
                  <a:pt x="3207" y="376"/>
                  <a:pt x="3132" y="396"/>
                  <a:pt x="3204" y="348"/>
                </a:cubicBezTo>
                <a:cubicBezTo>
                  <a:pt x="3215" y="341"/>
                  <a:pt x="3229" y="342"/>
                  <a:pt x="3240" y="336"/>
                </a:cubicBezTo>
                <a:cubicBezTo>
                  <a:pt x="3299" y="307"/>
                  <a:pt x="3365" y="277"/>
                  <a:pt x="3420" y="240"/>
                </a:cubicBezTo>
                <a:cubicBezTo>
                  <a:pt x="3510" y="180"/>
                  <a:pt x="3606" y="142"/>
                  <a:pt x="3708" y="108"/>
                </a:cubicBezTo>
                <a:cubicBezTo>
                  <a:pt x="3751" y="94"/>
                  <a:pt x="3808" y="43"/>
                  <a:pt x="3852" y="24"/>
                </a:cubicBezTo>
                <a:cubicBezTo>
                  <a:pt x="3888" y="8"/>
                  <a:pt x="3986" y="2"/>
                  <a:pt x="4008" y="0"/>
                </a:cubicBezTo>
                <a:cubicBezTo>
                  <a:pt x="4093" y="6"/>
                  <a:pt x="4187" y="10"/>
                  <a:pt x="4272" y="24"/>
                </a:cubicBezTo>
                <a:cubicBezTo>
                  <a:pt x="4365" y="39"/>
                  <a:pt x="4456" y="76"/>
                  <a:pt x="4548" y="96"/>
                </a:cubicBezTo>
                <a:cubicBezTo>
                  <a:pt x="4631" y="115"/>
                  <a:pt x="4600" y="100"/>
                  <a:pt x="4668" y="120"/>
                </a:cubicBezTo>
                <a:cubicBezTo>
                  <a:pt x="4761" y="148"/>
                  <a:pt x="4850" y="180"/>
                  <a:pt x="4944" y="204"/>
                </a:cubicBezTo>
                <a:cubicBezTo>
                  <a:pt x="4960" y="208"/>
                  <a:pt x="4976" y="212"/>
                  <a:pt x="4992" y="216"/>
                </a:cubicBezTo>
                <a:cubicBezTo>
                  <a:pt x="5008" y="220"/>
                  <a:pt x="5040" y="228"/>
                  <a:pt x="5040" y="228"/>
                </a:cubicBezTo>
                <a:cubicBezTo>
                  <a:pt x="5087" y="260"/>
                  <a:pt x="5141" y="286"/>
                  <a:pt x="5196" y="300"/>
                </a:cubicBezTo>
                <a:cubicBezTo>
                  <a:pt x="5212" y="312"/>
                  <a:pt x="5227" y="325"/>
                  <a:pt x="5244" y="336"/>
                </a:cubicBezTo>
                <a:cubicBezTo>
                  <a:pt x="5259" y="345"/>
                  <a:pt x="5277" y="350"/>
                  <a:pt x="5292" y="360"/>
                </a:cubicBezTo>
                <a:cubicBezTo>
                  <a:pt x="5306" y="370"/>
                  <a:pt x="5315" y="386"/>
                  <a:pt x="5328" y="396"/>
                </a:cubicBezTo>
                <a:cubicBezTo>
                  <a:pt x="5366" y="426"/>
                  <a:pt x="5453" y="480"/>
                  <a:pt x="5496" y="504"/>
                </a:cubicBezTo>
                <a:cubicBezTo>
                  <a:pt x="5598" y="561"/>
                  <a:pt x="5515" y="497"/>
                  <a:pt x="5604" y="552"/>
                </a:cubicBezTo>
                <a:cubicBezTo>
                  <a:pt x="5659" y="586"/>
                  <a:pt x="5709" y="615"/>
                  <a:pt x="5772" y="636"/>
                </a:cubicBezTo>
                <a:cubicBezTo>
                  <a:pt x="5800" y="657"/>
                  <a:pt x="5830" y="674"/>
                  <a:pt x="5856" y="696"/>
                </a:cubicBezTo>
                <a:cubicBezTo>
                  <a:pt x="5869" y="707"/>
                  <a:pt x="5878" y="723"/>
                  <a:pt x="5892" y="732"/>
                </a:cubicBezTo>
                <a:cubicBezTo>
                  <a:pt x="5902" y="739"/>
                  <a:pt x="5970" y="754"/>
                  <a:pt x="5976" y="756"/>
                </a:cubicBezTo>
                <a:cubicBezTo>
                  <a:pt x="6019" y="785"/>
                  <a:pt x="6070" y="811"/>
                  <a:pt x="6120" y="828"/>
                </a:cubicBezTo>
                <a:cubicBezTo>
                  <a:pt x="6189" y="931"/>
                  <a:pt x="6097" y="810"/>
                  <a:pt x="6180" y="876"/>
                </a:cubicBezTo>
                <a:cubicBezTo>
                  <a:pt x="6191" y="885"/>
                  <a:pt x="6194" y="902"/>
                  <a:pt x="6204" y="912"/>
                </a:cubicBezTo>
                <a:cubicBezTo>
                  <a:pt x="6214" y="922"/>
                  <a:pt x="6228" y="928"/>
                  <a:pt x="6240" y="936"/>
                </a:cubicBezTo>
                <a:cubicBezTo>
                  <a:pt x="6280" y="995"/>
                  <a:pt x="6351" y="1048"/>
                  <a:pt x="6408" y="1092"/>
                </a:cubicBezTo>
                <a:cubicBezTo>
                  <a:pt x="6442" y="1119"/>
                  <a:pt x="6485" y="1133"/>
                  <a:pt x="6516" y="1164"/>
                </a:cubicBezTo>
                <a:cubicBezTo>
                  <a:pt x="6552" y="1200"/>
                  <a:pt x="6588" y="1236"/>
                  <a:pt x="6624" y="1272"/>
                </a:cubicBezTo>
                <a:cubicBezTo>
                  <a:pt x="6691" y="1339"/>
                  <a:pt x="6658" y="1347"/>
                  <a:pt x="6744" y="1404"/>
                </a:cubicBezTo>
                <a:cubicBezTo>
                  <a:pt x="6793" y="1478"/>
                  <a:pt x="6739" y="1406"/>
                  <a:pt x="6804" y="1464"/>
                </a:cubicBezTo>
                <a:cubicBezTo>
                  <a:pt x="6927" y="1574"/>
                  <a:pt x="6830" y="1506"/>
                  <a:pt x="6912" y="1560"/>
                </a:cubicBezTo>
                <a:cubicBezTo>
                  <a:pt x="6998" y="1689"/>
                  <a:pt x="6864" y="1493"/>
                  <a:pt x="6972" y="1632"/>
                </a:cubicBezTo>
                <a:cubicBezTo>
                  <a:pt x="7026" y="1702"/>
                  <a:pt x="7079" y="1774"/>
                  <a:pt x="7128" y="1848"/>
                </a:cubicBezTo>
                <a:cubicBezTo>
                  <a:pt x="7203" y="1961"/>
                  <a:pt x="7200" y="1858"/>
                  <a:pt x="7200" y="1908"/>
                </a:cubicBezTo>
              </a:path>
            </a:pathLst>
          </a:custGeom>
          <a:noFill/>
          <a:ln w="38100">
            <a:solidFill>
              <a:srgbClr val="008000"/>
            </a:solidFill>
            <a:round/>
            <a:headEnd/>
            <a:tailEnd/>
          </a:ln>
        </p:spPr>
        <p:txBody>
          <a:bodyPr/>
          <a:lstStyle/>
          <a:p>
            <a:endParaRPr lang="en-GB"/>
          </a:p>
        </p:txBody>
      </p:sp>
      <p:sp>
        <p:nvSpPr>
          <p:cNvPr id="6" name="Line 3">
            <a:extLst>
              <a:ext uri="{FF2B5EF4-FFF2-40B4-BE49-F238E27FC236}">
                <a16:creationId xmlns:a16="http://schemas.microsoft.com/office/drawing/2014/main" id="{34B02B2C-B6E8-4641-9BED-BC1AC04681AE}"/>
              </a:ext>
            </a:extLst>
          </p:cNvPr>
          <p:cNvSpPr>
            <a:spLocks noChangeShapeType="1"/>
          </p:cNvSpPr>
          <p:nvPr/>
        </p:nvSpPr>
        <p:spPr bwMode="auto">
          <a:xfrm>
            <a:off x="4090762" y="5156879"/>
            <a:ext cx="3703638" cy="0"/>
          </a:xfrm>
          <a:prstGeom prst="line">
            <a:avLst/>
          </a:prstGeom>
          <a:noFill/>
          <a:ln w="76200">
            <a:solidFill>
              <a:srgbClr val="000000"/>
            </a:solidFill>
            <a:round/>
            <a:headEnd/>
            <a:tailEnd type="triangle" w="med" len="med"/>
          </a:ln>
        </p:spPr>
        <p:txBody>
          <a:bodyPr/>
          <a:lstStyle/>
          <a:p>
            <a:endParaRPr lang="en-GB"/>
          </a:p>
        </p:txBody>
      </p:sp>
      <p:sp>
        <p:nvSpPr>
          <p:cNvPr id="7" name="Text Box 4">
            <a:extLst>
              <a:ext uri="{FF2B5EF4-FFF2-40B4-BE49-F238E27FC236}">
                <a16:creationId xmlns:a16="http://schemas.microsoft.com/office/drawing/2014/main" id="{AC6105A0-396B-B244-93D3-369932C9CF93}"/>
              </a:ext>
            </a:extLst>
          </p:cNvPr>
          <p:cNvSpPr txBox="1">
            <a:spLocks noChangeArrowheads="1"/>
          </p:cNvSpPr>
          <p:nvPr/>
        </p:nvSpPr>
        <p:spPr bwMode="auto">
          <a:xfrm>
            <a:off x="5257800" y="5283879"/>
            <a:ext cx="838200" cy="304800"/>
          </a:xfrm>
          <a:prstGeom prst="rect">
            <a:avLst/>
          </a:prstGeom>
          <a:solidFill>
            <a:srgbClr val="FFFFFF"/>
          </a:solidFill>
          <a:ln w="9525">
            <a:noFill/>
            <a:miter lim="800000"/>
            <a:headEnd/>
            <a:tailEnd/>
          </a:ln>
        </p:spPr>
        <p:txBody>
          <a:bodyPr/>
          <a:lstStyle/>
          <a:p>
            <a:pPr eaLnBrk="0" hangingPunct="0"/>
            <a:r>
              <a:rPr lang="en-GB" sz="1800" b="1">
                <a:latin typeface="Arial" charset="0"/>
                <a:ea typeface="Times New Roman" pitchFamily="18" charset="0"/>
                <a:cs typeface="Arial" charset="0"/>
              </a:rPr>
              <a:t>Time</a:t>
            </a:r>
            <a:endParaRPr lang="en-GB" sz="1400">
              <a:latin typeface="Arial" charset="0"/>
              <a:ea typeface="Times New Roman" pitchFamily="18" charset="0"/>
              <a:cs typeface="Arial" charset="0"/>
            </a:endParaRPr>
          </a:p>
        </p:txBody>
      </p:sp>
      <p:sp>
        <p:nvSpPr>
          <p:cNvPr id="8" name="Line 10">
            <a:extLst>
              <a:ext uri="{FF2B5EF4-FFF2-40B4-BE49-F238E27FC236}">
                <a16:creationId xmlns:a16="http://schemas.microsoft.com/office/drawing/2014/main" id="{A583EB01-0801-CC44-95D0-4FC7EC984FA7}"/>
              </a:ext>
            </a:extLst>
          </p:cNvPr>
          <p:cNvSpPr>
            <a:spLocks noChangeShapeType="1"/>
          </p:cNvSpPr>
          <p:nvPr/>
        </p:nvSpPr>
        <p:spPr bwMode="auto">
          <a:xfrm>
            <a:off x="4090762" y="2088241"/>
            <a:ext cx="0" cy="2592388"/>
          </a:xfrm>
          <a:prstGeom prst="line">
            <a:avLst/>
          </a:prstGeom>
          <a:noFill/>
          <a:ln w="9525">
            <a:solidFill>
              <a:srgbClr val="000000"/>
            </a:solidFill>
            <a:prstDash val="dash"/>
            <a:round/>
            <a:headEnd/>
            <a:tailEnd/>
          </a:ln>
        </p:spPr>
        <p:txBody>
          <a:bodyPr/>
          <a:lstStyle/>
          <a:p>
            <a:endParaRPr lang="en-GB"/>
          </a:p>
        </p:txBody>
      </p:sp>
      <p:sp>
        <p:nvSpPr>
          <p:cNvPr id="9" name="Line 11">
            <a:extLst>
              <a:ext uri="{FF2B5EF4-FFF2-40B4-BE49-F238E27FC236}">
                <a16:creationId xmlns:a16="http://schemas.microsoft.com/office/drawing/2014/main" id="{3E11FD64-6802-8849-8DEA-B2D5A86A5414}"/>
              </a:ext>
            </a:extLst>
          </p:cNvPr>
          <p:cNvSpPr>
            <a:spLocks noChangeShapeType="1"/>
          </p:cNvSpPr>
          <p:nvPr/>
        </p:nvSpPr>
        <p:spPr bwMode="auto">
          <a:xfrm>
            <a:off x="5602062" y="2088241"/>
            <a:ext cx="0" cy="2590800"/>
          </a:xfrm>
          <a:prstGeom prst="line">
            <a:avLst/>
          </a:prstGeom>
          <a:noFill/>
          <a:ln w="9525">
            <a:solidFill>
              <a:srgbClr val="000000"/>
            </a:solidFill>
            <a:prstDash val="dash"/>
            <a:round/>
            <a:headEnd/>
            <a:tailEnd/>
          </a:ln>
        </p:spPr>
        <p:txBody>
          <a:bodyPr/>
          <a:lstStyle/>
          <a:p>
            <a:endParaRPr lang="en-GB"/>
          </a:p>
        </p:txBody>
      </p:sp>
      <p:sp>
        <p:nvSpPr>
          <p:cNvPr id="10" name="Line 12">
            <a:extLst>
              <a:ext uri="{FF2B5EF4-FFF2-40B4-BE49-F238E27FC236}">
                <a16:creationId xmlns:a16="http://schemas.microsoft.com/office/drawing/2014/main" id="{2BEAF08F-3B3C-244D-8611-00B2BB5DCEA1}"/>
              </a:ext>
            </a:extLst>
          </p:cNvPr>
          <p:cNvSpPr>
            <a:spLocks noChangeShapeType="1"/>
          </p:cNvSpPr>
          <p:nvPr/>
        </p:nvSpPr>
        <p:spPr bwMode="auto">
          <a:xfrm flipH="1">
            <a:off x="7330850" y="2088241"/>
            <a:ext cx="0" cy="2592388"/>
          </a:xfrm>
          <a:prstGeom prst="line">
            <a:avLst/>
          </a:prstGeom>
          <a:noFill/>
          <a:ln w="9525">
            <a:solidFill>
              <a:srgbClr val="000000"/>
            </a:solidFill>
            <a:prstDash val="dash"/>
            <a:round/>
            <a:headEnd/>
            <a:tailEnd/>
          </a:ln>
        </p:spPr>
        <p:txBody>
          <a:bodyPr/>
          <a:lstStyle/>
          <a:p>
            <a:endParaRPr lang="en-GB"/>
          </a:p>
        </p:txBody>
      </p:sp>
      <p:sp>
        <p:nvSpPr>
          <p:cNvPr id="13" name="Rectangle 16">
            <a:extLst>
              <a:ext uri="{FF2B5EF4-FFF2-40B4-BE49-F238E27FC236}">
                <a16:creationId xmlns:a16="http://schemas.microsoft.com/office/drawing/2014/main" id="{08B5AD8F-A6CD-F74C-B4BF-3CCF67090524}"/>
              </a:ext>
            </a:extLst>
          </p:cNvPr>
          <p:cNvSpPr>
            <a:spLocks noChangeArrowheads="1"/>
          </p:cNvSpPr>
          <p:nvPr/>
        </p:nvSpPr>
        <p:spPr bwMode="auto">
          <a:xfrm>
            <a:off x="3227162" y="4663166"/>
            <a:ext cx="6840538" cy="493713"/>
          </a:xfrm>
          <a:prstGeom prst="rect">
            <a:avLst/>
          </a:prstGeom>
          <a:noFill/>
          <a:ln w="9525">
            <a:noFill/>
            <a:miter lim="800000"/>
            <a:headEnd/>
            <a:tailEnd/>
          </a:ln>
        </p:spPr>
        <p:txBody>
          <a:bodyPr anchor="ctr">
            <a:spAutoFit/>
          </a:bodyPr>
          <a:lstStyle/>
          <a:p>
            <a:pPr eaLnBrk="0" hangingPunct="0"/>
            <a:endParaRPr lang="en-GB" sz="1200">
              <a:latin typeface="Arial" charset="0"/>
              <a:cs typeface="Arial" charset="0"/>
            </a:endParaRPr>
          </a:p>
          <a:p>
            <a:pPr eaLnBrk="0" hangingPunct="0"/>
            <a:r>
              <a:rPr lang="en-GB" sz="1400" b="1">
                <a:latin typeface="Arial" charset="0"/>
                <a:cs typeface="Arial" charset="0"/>
              </a:rPr>
              <a:t>Start</a:t>
            </a:r>
            <a:r>
              <a:rPr lang="en-GB" sz="1400">
                <a:latin typeface="Arial" charset="0"/>
                <a:cs typeface="Arial" charset="0"/>
              </a:rPr>
              <a:t>				</a:t>
            </a:r>
            <a:r>
              <a:rPr lang="en-GB" sz="1400" b="1">
                <a:latin typeface="Arial" charset="0"/>
                <a:cs typeface="Arial" charset="0"/>
              </a:rPr>
              <a:t>	 Finish</a:t>
            </a:r>
            <a:r>
              <a:rPr lang="en-GB" sz="1100">
                <a:latin typeface="Arial" charset="0"/>
                <a:cs typeface="Arial" charset="0"/>
              </a:rPr>
              <a:t> </a:t>
            </a:r>
            <a:endParaRPr lang="en-GB" sz="1800">
              <a:latin typeface="Arial" charset="0"/>
              <a:cs typeface="Arial" charset="0"/>
            </a:endParaRPr>
          </a:p>
        </p:txBody>
      </p:sp>
      <p:sp>
        <p:nvSpPr>
          <p:cNvPr id="14" name="Line 17">
            <a:extLst>
              <a:ext uri="{FF2B5EF4-FFF2-40B4-BE49-F238E27FC236}">
                <a16:creationId xmlns:a16="http://schemas.microsoft.com/office/drawing/2014/main" id="{5C59946C-3371-2C44-A639-9A33696E1EB9}"/>
              </a:ext>
            </a:extLst>
          </p:cNvPr>
          <p:cNvSpPr>
            <a:spLocks noChangeShapeType="1"/>
          </p:cNvSpPr>
          <p:nvPr/>
        </p:nvSpPr>
        <p:spPr bwMode="auto">
          <a:xfrm>
            <a:off x="3082700" y="4680629"/>
            <a:ext cx="5688012" cy="0"/>
          </a:xfrm>
          <a:prstGeom prst="line">
            <a:avLst/>
          </a:prstGeom>
          <a:noFill/>
          <a:ln w="9525">
            <a:solidFill>
              <a:schemeClr val="tx1"/>
            </a:solidFill>
            <a:round/>
            <a:headEnd/>
            <a:tailEnd/>
          </a:ln>
        </p:spPr>
        <p:txBody>
          <a:bodyPr/>
          <a:lstStyle/>
          <a:p>
            <a:endParaRPr lang="en-GB"/>
          </a:p>
        </p:txBody>
      </p:sp>
      <p:sp>
        <p:nvSpPr>
          <p:cNvPr id="15" name="Line 18">
            <a:extLst>
              <a:ext uri="{FF2B5EF4-FFF2-40B4-BE49-F238E27FC236}">
                <a16:creationId xmlns:a16="http://schemas.microsoft.com/office/drawing/2014/main" id="{9DE3234C-02A4-9F4B-AA85-4FCAAB0DEA68}"/>
              </a:ext>
            </a:extLst>
          </p:cNvPr>
          <p:cNvSpPr>
            <a:spLocks noChangeShapeType="1"/>
          </p:cNvSpPr>
          <p:nvPr/>
        </p:nvSpPr>
        <p:spPr bwMode="auto">
          <a:xfrm>
            <a:off x="3082700" y="2088241"/>
            <a:ext cx="0" cy="2592388"/>
          </a:xfrm>
          <a:prstGeom prst="line">
            <a:avLst/>
          </a:prstGeom>
          <a:noFill/>
          <a:ln w="9525">
            <a:solidFill>
              <a:schemeClr val="tx1"/>
            </a:solidFill>
            <a:round/>
            <a:headEnd/>
            <a:tailEnd/>
          </a:ln>
        </p:spPr>
        <p:txBody>
          <a:bodyPr/>
          <a:lstStyle/>
          <a:p>
            <a:endParaRPr lang="en-GB"/>
          </a:p>
        </p:txBody>
      </p:sp>
      <p:sp>
        <p:nvSpPr>
          <p:cNvPr id="16" name="Line 19">
            <a:extLst>
              <a:ext uri="{FF2B5EF4-FFF2-40B4-BE49-F238E27FC236}">
                <a16:creationId xmlns:a16="http://schemas.microsoft.com/office/drawing/2014/main" id="{8E1BB6FF-5B10-4B4E-9157-1A89624F3E26}"/>
              </a:ext>
            </a:extLst>
          </p:cNvPr>
          <p:cNvSpPr>
            <a:spLocks noChangeShapeType="1"/>
          </p:cNvSpPr>
          <p:nvPr/>
        </p:nvSpPr>
        <p:spPr bwMode="auto">
          <a:xfrm>
            <a:off x="8770712" y="2088241"/>
            <a:ext cx="0" cy="2592388"/>
          </a:xfrm>
          <a:prstGeom prst="line">
            <a:avLst/>
          </a:prstGeom>
          <a:noFill/>
          <a:ln w="9525">
            <a:solidFill>
              <a:schemeClr val="tx1"/>
            </a:solidFill>
            <a:round/>
            <a:headEnd/>
            <a:tailEnd/>
          </a:ln>
        </p:spPr>
        <p:txBody>
          <a:bodyPr/>
          <a:lstStyle/>
          <a:p>
            <a:endParaRPr lang="en-GB"/>
          </a:p>
        </p:txBody>
      </p:sp>
      <p:sp>
        <p:nvSpPr>
          <p:cNvPr id="17" name="Line 20">
            <a:extLst>
              <a:ext uri="{FF2B5EF4-FFF2-40B4-BE49-F238E27FC236}">
                <a16:creationId xmlns:a16="http://schemas.microsoft.com/office/drawing/2014/main" id="{A5A9EF9A-F26B-5443-84CD-C63B93A42A03}"/>
              </a:ext>
            </a:extLst>
          </p:cNvPr>
          <p:cNvSpPr>
            <a:spLocks noChangeShapeType="1"/>
          </p:cNvSpPr>
          <p:nvPr/>
        </p:nvSpPr>
        <p:spPr bwMode="auto">
          <a:xfrm>
            <a:off x="3082700" y="2088241"/>
            <a:ext cx="5688012" cy="0"/>
          </a:xfrm>
          <a:prstGeom prst="line">
            <a:avLst/>
          </a:prstGeom>
          <a:noFill/>
          <a:ln w="9525">
            <a:solidFill>
              <a:schemeClr val="tx1"/>
            </a:solidFill>
            <a:round/>
            <a:headEnd/>
            <a:tailEnd/>
          </a:ln>
        </p:spPr>
        <p:txBody>
          <a:bodyPr/>
          <a:lstStyle/>
          <a:p>
            <a:endParaRPr lang="en-GB"/>
          </a:p>
        </p:txBody>
      </p:sp>
      <p:sp>
        <p:nvSpPr>
          <p:cNvPr id="19" name="Text Box 22">
            <a:extLst>
              <a:ext uri="{FF2B5EF4-FFF2-40B4-BE49-F238E27FC236}">
                <a16:creationId xmlns:a16="http://schemas.microsoft.com/office/drawing/2014/main" id="{31B0A844-8751-8548-8C40-D6213E0FFC35}"/>
              </a:ext>
            </a:extLst>
          </p:cNvPr>
          <p:cNvSpPr txBox="1">
            <a:spLocks noChangeArrowheads="1"/>
          </p:cNvSpPr>
          <p:nvPr/>
        </p:nvSpPr>
        <p:spPr bwMode="auto">
          <a:xfrm>
            <a:off x="1930175" y="2375579"/>
            <a:ext cx="1079500" cy="1190625"/>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Cost and staffing level</a:t>
            </a:r>
          </a:p>
        </p:txBody>
      </p:sp>
      <p:sp>
        <p:nvSpPr>
          <p:cNvPr id="20" name="Text Box 23">
            <a:extLst>
              <a:ext uri="{FF2B5EF4-FFF2-40B4-BE49-F238E27FC236}">
                <a16:creationId xmlns:a16="http://schemas.microsoft.com/office/drawing/2014/main" id="{8E614F2D-5BDF-F84F-B885-0CF5FC9284B8}"/>
              </a:ext>
            </a:extLst>
          </p:cNvPr>
          <p:cNvSpPr txBox="1">
            <a:spLocks noChangeArrowheads="1"/>
          </p:cNvSpPr>
          <p:nvPr/>
        </p:nvSpPr>
        <p:spPr bwMode="auto">
          <a:xfrm>
            <a:off x="3154137" y="2304141"/>
            <a:ext cx="1008063" cy="523220"/>
          </a:xfrm>
          <a:prstGeom prst="rect">
            <a:avLst/>
          </a:prstGeom>
          <a:noFill/>
          <a:ln w="9525">
            <a:noFill/>
            <a:miter lim="800000"/>
            <a:headEnd/>
            <a:tailEnd/>
          </a:ln>
        </p:spPr>
        <p:txBody>
          <a:bodyPr>
            <a:spAutoFit/>
          </a:bodyPr>
          <a:lstStyle/>
          <a:p>
            <a:pPr eaLnBrk="0" hangingPunct="0">
              <a:spcBef>
                <a:spcPct val="50000"/>
              </a:spcBef>
            </a:pPr>
            <a:r>
              <a:rPr lang="en-GB" sz="1400" b="1" dirty="0">
                <a:latin typeface="Arial" charset="0"/>
                <a:cs typeface="Arial" charset="0"/>
              </a:rPr>
              <a:t>Project Initiation</a:t>
            </a:r>
            <a:endParaRPr lang="en-GB" sz="1400" dirty="0">
              <a:latin typeface="Arial" charset="0"/>
              <a:cs typeface="Arial" charset="0"/>
            </a:endParaRPr>
          </a:p>
        </p:txBody>
      </p:sp>
      <p:sp>
        <p:nvSpPr>
          <p:cNvPr id="21" name="Text Box 24">
            <a:extLst>
              <a:ext uri="{FF2B5EF4-FFF2-40B4-BE49-F238E27FC236}">
                <a16:creationId xmlns:a16="http://schemas.microsoft.com/office/drawing/2014/main" id="{BA8D0EE2-4D55-0A45-9E8D-A58F8FF77850}"/>
              </a:ext>
            </a:extLst>
          </p:cNvPr>
          <p:cNvSpPr txBox="1">
            <a:spLocks noChangeArrowheads="1"/>
          </p:cNvSpPr>
          <p:nvPr/>
        </p:nvSpPr>
        <p:spPr bwMode="auto">
          <a:xfrm>
            <a:off x="4162200" y="2304141"/>
            <a:ext cx="1439862" cy="825500"/>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Planning and organisation</a:t>
            </a:r>
          </a:p>
        </p:txBody>
      </p:sp>
      <p:sp>
        <p:nvSpPr>
          <p:cNvPr id="22" name="Text Box 25">
            <a:extLst>
              <a:ext uri="{FF2B5EF4-FFF2-40B4-BE49-F238E27FC236}">
                <a16:creationId xmlns:a16="http://schemas.microsoft.com/office/drawing/2014/main" id="{4717105B-6001-404D-B9D0-EC10CCD4D549}"/>
              </a:ext>
            </a:extLst>
          </p:cNvPr>
          <p:cNvSpPr txBox="1">
            <a:spLocks noChangeArrowheads="1"/>
          </p:cNvSpPr>
          <p:nvPr/>
        </p:nvSpPr>
        <p:spPr bwMode="auto">
          <a:xfrm>
            <a:off x="5602062" y="2304141"/>
            <a:ext cx="1800225" cy="584775"/>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Execution and Control</a:t>
            </a:r>
          </a:p>
        </p:txBody>
      </p:sp>
      <p:sp>
        <p:nvSpPr>
          <p:cNvPr id="23" name="Text Box 26">
            <a:extLst>
              <a:ext uri="{FF2B5EF4-FFF2-40B4-BE49-F238E27FC236}">
                <a16:creationId xmlns:a16="http://schemas.microsoft.com/office/drawing/2014/main" id="{E6F55240-E9B4-C544-A197-A318AD108604}"/>
              </a:ext>
            </a:extLst>
          </p:cNvPr>
          <p:cNvSpPr txBox="1">
            <a:spLocks noChangeArrowheads="1"/>
          </p:cNvSpPr>
          <p:nvPr/>
        </p:nvSpPr>
        <p:spPr bwMode="auto">
          <a:xfrm>
            <a:off x="7330850" y="2304141"/>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Completion and evaluation</a:t>
            </a:r>
            <a:endParaRPr lang="en-GB" sz="1800">
              <a:latin typeface="Arial" charset="0"/>
              <a:cs typeface="Arial" charset="0"/>
            </a:endParaRPr>
          </a:p>
        </p:txBody>
      </p:sp>
    </p:spTree>
    <p:extLst>
      <p:ext uri="{BB962C8B-B14F-4D97-AF65-F5344CB8AC3E}">
        <p14:creationId xmlns:p14="http://schemas.microsoft.com/office/powerpoint/2010/main" val="23938776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CE61D-C0D4-994D-91F4-45F2230CAB7A}"/>
              </a:ext>
            </a:extLst>
          </p:cNvPr>
          <p:cNvSpPr>
            <a:spLocks noGrp="1"/>
          </p:cNvSpPr>
          <p:nvPr>
            <p:ph type="title"/>
          </p:nvPr>
        </p:nvSpPr>
        <p:spPr>
          <a:xfrm>
            <a:off x="838200" y="365127"/>
            <a:ext cx="10515600" cy="876652"/>
          </a:xfrm>
        </p:spPr>
        <p:txBody>
          <a:bodyPr/>
          <a:lstStyle/>
          <a:p>
            <a:r>
              <a:rPr lang="en-GB" dirty="0"/>
              <a:t>Project Methodologies</a:t>
            </a:r>
          </a:p>
        </p:txBody>
      </p:sp>
      <p:sp>
        <p:nvSpPr>
          <p:cNvPr id="3" name="Content Placeholder 2">
            <a:extLst>
              <a:ext uri="{FF2B5EF4-FFF2-40B4-BE49-F238E27FC236}">
                <a16:creationId xmlns:a16="http://schemas.microsoft.com/office/drawing/2014/main" id="{CD8C619D-0E94-A24F-9774-22A0EC404283}"/>
              </a:ext>
            </a:extLst>
          </p:cNvPr>
          <p:cNvSpPr>
            <a:spLocks noGrp="1"/>
          </p:cNvSpPr>
          <p:nvPr>
            <p:ph idx="1"/>
          </p:nvPr>
        </p:nvSpPr>
        <p:spPr>
          <a:xfrm>
            <a:off x="838200" y="1253331"/>
            <a:ext cx="10515600" cy="4351338"/>
          </a:xfrm>
        </p:spPr>
        <p:txBody>
          <a:bodyPr/>
          <a:lstStyle/>
          <a:p>
            <a:pPr marL="0" indent="0">
              <a:buNone/>
            </a:pPr>
            <a:r>
              <a:rPr lang="en-GB" dirty="0"/>
              <a:t>These are processes that define how a project should be managed</a:t>
            </a:r>
          </a:p>
          <a:p>
            <a:pPr marL="0" indent="0">
              <a:buNone/>
            </a:pPr>
            <a:endParaRPr lang="en-GB" sz="1200" dirty="0"/>
          </a:p>
          <a:p>
            <a:pPr marL="0" indent="0">
              <a:buNone/>
            </a:pPr>
            <a:r>
              <a:rPr lang="en-GB" dirty="0"/>
              <a:t>The purpose is to provide a common framework so that everyone on the project understand how the project will be managed and the key principles, standard and activities</a:t>
            </a:r>
          </a:p>
          <a:p>
            <a:pPr marL="0" indent="0">
              <a:buNone/>
            </a:pPr>
            <a:endParaRPr lang="en-GB" sz="1200" dirty="0"/>
          </a:p>
          <a:p>
            <a:pPr marL="0" indent="0">
              <a:buNone/>
            </a:pPr>
            <a:r>
              <a:rPr lang="en-GB" dirty="0"/>
              <a:t>Key Methodologies include:</a:t>
            </a:r>
          </a:p>
          <a:p>
            <a:r>
              <a:rPr lang="en-GB" dirty="0"/>
              <a:t>PRINCE2</a:t>
            </a:r>
          </a:p>
          <a:p>
            <a:r>
              <a:rPr lang="en-GB" dirty="0"/>
              <a:t>Agile</a:t>
            </a:r>
          </a:p>
          <a:p>
            <a:r>
              <a:rPr lang="en-GB" dirty="0"/>
              <a:t>Lean</a:t>
            </a:r>
          </a:p>
          <a:p>
            <a:endParaRPr lang="en-GB" dirty="0"/>
          </a:p>
          <a:p>
            <a:endParaRPr lang="en-GB" dirty="0"/>
          </a:p>
        </p:txBody>
      </p:sp>
      <p:sp>
        <p:nvSpPr>
          <p:cNvPr id="4" name="Slide Number Placeholder 3">
            <a:extLst>
              <a:ext uri="{FF2B5EF4-FFF2-40B4-BE49-F238E27FC236}">
                <a16:creationId xmlns:a16="http://schemas.microsoft.com/office/drawing/2014/main" id="{816D0AD1-11BB-3B47-AB55-4451E82E4BE9}"/>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32</a:t>
            </a:fld>
            <a:endParaRPr lang="en-GB"/>
          </a:p>
        </p:txBody>
      </p:sp>
    </p:spTree>
    <p:extLst>
      <p:ext uri="{BB962C8B-B14F-4D97-AF65-F5344CB8AC3E}">
        <p14:creationId xmlns:p14="http://schemas.microsoft.com/office/powerpoint/2010/main" val="28361587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2513B-8ECE-CB45-B4A2-4D1F790B13EB}"/>
              </a:ext>
            </a:extLst>
          </p:cNvPr>
          <p:cNvSpPr>
            <a:spLocks noGrp="1"/>
          </p:cNvSpPr>
          <p:nvPr>
            <p:ph type="title"/>
          </p:nvPr>
        </p:nvSpPr>
        <p:spPr/>
        <p:txBody>
          <a:bodyPr/>
          <a:lstStyle/>
          <a:p>
            <a:r>
              <a:rPr lang="en-US" dirty="0"/>
              <a:t>Initiation Phase – start up</a:t>
            </a:r>
          </a:p>
        </p:txBody>
      </p:sp>
      <p:sp>
        <p:nvSpPr>
          <p:cNvPr id="3" name="Content Placeholder 2">
            <a:extLst>
              <a:ext uri="{FF2B5EF4-FFF2-40B4-BE49-F238E27FC236}">
                <a16:creationId xmlns:a16="http://schemas.microsoft.com/office/drawing/2014/main" id="{ABEBFAF7-B5CB-4D40-B9E3-4EA53219E446}"/>
              </a:ext>
            </a:extLst>
          </p:cNvPr>
          <p:cNvSpPr>
            <a:spLocks noGrp="1"/>
          </p:cNvSpPr>
          <p:nvPr>
            <p:ph idx="1"/>
          </p:nvPr>
        </p:nvSpPr>
        <p:spPr>
          <a:xfrm>
            <a:off x="838200" y="1253331"/>
            <a:ext cx="10515600" cy="4351338"/>
          </a:xfrm>
        </p:spPr>
        <p:txBody>
          <a:bodyPr>
            <a:normAutofit/>
          </a:bodyPr>
          <a:lstStyle/>
          <a:p>
            <a:r>
              <a:rPr lang="en-US" dirty="0"/>
              <a:t>Develop the Business case for the project</a:t>
            </a:r>
          </a:p>
          <a:p>
            <a:pPr lvl="1"/>
            <a:r>
              <a:rPr lang="en-US" dirty="0"/>
              <a:t>Starts with a project mandate/charter, or a requirement to change</a:t>
            </a:r>
          </a:p>
          <a:p>
            <a:pPr lvl="1"/>
            <a:r>
              <a:rPr lang="en-US" dirty="0"/>
              <a:t>Define the desired output and impact of this project</a:t>
            </a:r>
          </a:p>
          <a:p>
            <a:pPr marL="457200" lvl="1" indent="0">
              <a:buNone/>
            </a:pPr>
            <a:endParaRPr lang="en-US" dirty="0"/>
          </a:p>
          <a:p>
            <a:r>
              <a:rPr lang="en-US" dirty="0"/>
              <a:t>Identify the Stakeholders</a:t>
            </a:r>
          </a:p>
          <a:p>
            <a:pPr lvl="1"/>
            <a:r>
              <a:rPr lang="en-US" dirty="0"/>
              <a:t>Organisation</a:t>
            </a:r>
          </a:p>
          <a:p>
            <a:pPr lvl="1"/>
            <a:r>
              <a:rPr lang="en-US" dirty="0"/>
              <a:t>Technical</a:t>
            </a:r>
          </a:p>
          <a:p>
            <a:pPr lvl="1"/>
            <a:r>
              <a:rPr lang="en-US" dirty="0"/>
              <a:t>Users</a:t>
            </a:r>
          </a:p>
          <a:p>
            <a:pPr lvl="1"/>
            <a:r>
              <a:rPr lang="en-US" dirty="0"/>
              <a:t>Others</a:t>
            </a:r>
          </a:p>
          <a:p>
            <a:pPr marL="457200" lvl="1" indent="0">
              <a:buNone/>
            </a:pPr>
            <a:endParaRPr lang="en-US" dirty="0"/>
          </a:p>
        </p:txBody>
      </p:sp>
    </p:spTree>
    <p:extLst>
      <p:ext uri="{BB962C8B-B14F-4D97-AF65-F5344CB8AC3E}">
        <p14:creationId xmlns:p14="http://schemas.microsoft.com/office/powerpoint/2010/main" val="40569151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CFB58-1D1A-114A-B21F-0F7B9A683AD8}"/>
              </a:ext>
            </a:extLst>
          </p:cNvPr>
          <p:cNvSpPr>
            <a:spLocks noGrp="1"/>
          </p:cNvSpPr>
          <p:nvPr>
            <p:ph type="title"/>
          </p:nvPr>
        </p:nvSpPr>
        <p:spPr/>
        <p:txBody>
          <a:bodyPr/>
          <a:lstStyle/>
          <a:p>
            <a:r>
              <a:rPr lang="en-US" dirty="0"/>
              <a:t>Plan Phase</a:t>
            </a:r>
          </a:p>
        </p:txBody>
      </p:sp>
      <p:sp>
        <p:nvSpPr>
          <p:cNvPr id="3" name="Content Placeholder 2">
            <a:extLst>
              <a:ext uri="{FF2B5EF4-FFF2-40B4-BE49-F238E27FC236}">
                <a16:creationId xmlns:a16="http://schemas.microsoft.com/office/drawing/2014/main" id="{021049C1-2958-594A-AFA7-C2E839988C29}"/>
              </a:ext>
            </a:extLst>
          </p:cNvPr>
          <p:cNvSpPr>
            <a:spLocks noGrp="1"/>
          </p:cNvSpPr>
          <p:nvPr>
            <p:ph idx="1"/>
          </p:nvPr>
        </p:nvSpPr>
        <p:spPr>
          <a:xfrm>
            <a:off x="838200" y="1116171"/>
            <a:ext cx="10515600" cy="4351338"/>
          </a:xfrm>
        </p:spPr>
        <p:txBody>
          <a:bodyPr>
            <a:normAutofit lnSpcReduction="10000"/>
          </a:bodyPr>
          <a:lstStyle/>
          <a:p>
            <a:pPr marL="0" indent="0">
              <a:lnSpc>
                <a:spcPct val="90000"/>
              </a:lnSpc>
              <a:buNone/>
            </a:pPr>
            <a:r>
              <a:rPr lang="en-GB" altLang="en-US" dirty="0">
                <a:latin typeface="Arial" panose="020B0604020202020204" pitchFamily="34" charset="0"/>
                <a:cs typeface="Arial" panose="020B0604020202020204" pitchFamily="34" charset="0"/>
              </a:rPr>
              <a:t>Development of the plans</a:t>
            </a:r>
          </a:p>
          <a:p>
            <a:pPr>
              <a:lnSpc>
                <a:spcPct val="150000"/>
              </a:lnSpc>
              <a:spcBef>
                <a:spcPts val="0"/>
              </a:spcBef>
            </a:pPr>
            <a:r>
              <a:rPr lang="en-GB" altLang="en-US" sz="2200" dirty="0">
                <a:latin typeface="Arial" panose="020B0604020202020204" pitchFamily="34" charset="0"/>
                <a:cs typeface="Arial" panose="020B0604020202020204" pitchFamily="34" charset="0"/>
              </a:rPr>
              <a:t>Work Breakdown structure</a:t>
            </a:r>
          </a:p>
          <a:p>
            <a:pPr>
              <a:lnSpc>
                <a:spcPct val="150000"/>
              </a:lnSpc>
              <a:spcBef>
                <a:spcPts val="0"/>
              </a:spcBef>
            </a:pPr>
            <a:r>
              <a:rPr lang="en-GB" altLang="en-US" sz="2200" dirty="0">
                <a:latin typeface="Arial" panose="020B0604020202020204" pitchFamily="34" charset="0"/>
                <a:cs typeface="Arial" panose="020B0604020202020204" pitchFamily="34" charset="0"/>
              </a:rPr>
              <a:t>Project plan</a:t>
            </a:r>
          </a:p>
          <a:p>
            <a:pPr>
              <a:lnSpc>
                <a:spcPct val="150000"/>
              </a:lnSpc>
              <a:spcBef>
                <a:spcPts val="0"/>
              </a:spcBef>
            </a:pPr>
            <a:r>
              <a:rPr lang="en-GB" altLang="en-US" sz="2200" dirty="0">
                <a:latin typeface="Arial" panose="020B0604020202020204" pitchFamily="34" charset="0"/>
                <a:cs typeface="Arial" panose="020B0604020202020204" pitchFamily="34" charset="0"/>
              </a:rPr>
              <a:t>Work Schedules</a:t>
            </a:r>
          </a:p>
          <a:p>
            <a:pPr>
              <a:lnSpc>
                <a:spcPct val="150000"/>
              </a:lnSpc>
              <a:spcBef>
                <a:spcPts val="0"/>
              </a:spcBef>
            </a:pPr>
            <a:r>
              <a:rPr lang="en-GB" altLang="en-US" sz="2200" dirty="0">
                <a:latin typeface="Arial" panose="020B0604020202020204" pitchFamily="34" charset="0"/>
                <a:cs typeface="Arial" panose="020B0604020202020204" pitchFamily="34" charset="0"/>
              </a:rPr>
              <a:t>Budget</a:t>
            </a:r>
          </a:p>
          <a:p>
            <a:pPr>
              <a:lnSpc>
                <a:spcPct val="150000"/>
              </a:lnSpc>
              <a:spcBef>
                <a:spcPts val="0"/>
              </a:spcBef>
            </a:pPr>
            <a:r>
              <a:rPr lang="en-GB" altLang="en-US" sz="2200" dirty="0">
                <a:latin typeface="Arial" panose="020B0604020202020204" pitchFamily="34" charset="0"/>
                <a:cs typeface="Arial" panose="020B0604020202020204" pitchFamily="34" charset="0"/>
              </a:rPr>
              <a:t>Resource requirements</a:t>
            </a:r>
          </a:p>
          <a:p>
            <a:pPr>
              <a:lnSpc>
                <a:spcPct val="150000"/>
              </a:lnSpc>
              <a:spcBef>
                <a:spcPts val="0"/>
              </a:spcBef>
            </a:pPr>
            <a:r>
              <a:rPr lang="en-GB" altLang="en-US" sz="2200" dirty="0">
                <a:latin typeface="Arial" panose="020B0604020202020204" pitchFamily="34" charset="0"/>
                <a:cs typeface="Arial" panose="020B0604020202020204" pitchFamily="34" charset="0"/>
              </a:rPr>
              <a:t>Risk Assessments/Plan</a:t>
            </a:r>
          </a:p>
          <a:p>
            <a:pPr>
              <a:lnSpc>
                <a:spcPct val="150000"/>
              </a:lnSpc>
              <a:spcBef>
                <a:spcPts val="0"/>
              </a:spcBef>
            </a:pPr>
            <a:r>
              <a:rPr lang="en-GB" altLang="en-US" sz="2200" dirty="0">
                <a:latin typeface="Arial" panose="020B0604020202020204" pitchFamily="34" charset="0"/>
                <a:cs typeface="Arial" panose="020B0604020202020204" pitchFamily="34" charset="0"/>
              </a:rPr>
              <a:t>Procurement plan</a:t>
            </a:r>
          </a:p>
          <a:p>
            <a:pPr>
              <a:lnSpc>
                <a:spcPct val="150000"/>
              </a:lnSpc>
              <a:spcBef>
                <a:spcPts val="0"/>
              </a:spcBef>
            </a:pPr>
            <a:r>
              <a:rPr lang="en-GB" altLang="en-US" sz="2200" dirty="0">
                <a:latin typeface="Arial" panose="020B0604020202020204" pitchFamily="34" charset="0"/>
                <a:cs typeface="Arial" panose="020B0604020202020204" pitchFamily="34" charset="0"/>
              </a:rPr>
              <a:t>Communication plans</a:t>
            </a:r>
          </a:p>
          <a:p>
            <a:pPr marL="0" indent="0">
              <a:lnSpc>
                <a:spcPct val="90000"/>
              </a:lnSpc>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4254079-94F0-ED4E-B2BB-9904F1BC1FFA}"/>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34</a:t>
            </a:fld>
            <a:endParaRPr lang="en-GB"/>
          </a:p>
        </p:txBody>
      </p:sp>
    </p:spTree>
    <p:extLst>
      <p:ext uri="{BB962C8B-B14F-4D97-AF65-F5344CB8AC3E}">
        <p14:creationId xmlns:p14="http://schemas.microsoft.com/office/powerpoint/2010/main" val="34696683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9269E-4194-E346-ADD0-76D740D174B2}"/>
              </a:ext>
            </a:extLst>
          </p:cNvPr>
          <p:cNvSpPr>
            <a:spLocks noGrp="1"/>
          </p:cNvSpPr>
          <p:nvPr>
            <p:ph type="title"/>
          </p:nvPr>
        </p:nvSpPr>
        <p:spPr/>
        <p:txBody>
          <a:bodyPr/>
          <a:lstStyle/>
          <a:p>
            <a:r>
              <a:rPr lang="en-US" dirty="0"/>
              <a:t>Execute and Control</a:t>
            </a:r>
          </a:p>
        </p:txBody>
      </p:sp>
      <p:sp>
        <p:nvSpPr>
          <p:cNvPr id="3" name="Content Placeholder 2">
            <a:extLst>
              <a:ext uri="{FF2B5EF4-FFF2-40B4-BE49-F238E27FC236}">
                <a16:creationId xmlns:a16="http://schemas.microsoft.com/office/drawing/2014/main" id="{FE2CCA39-176D-BD42-AC75-8BA6238FB2F5}"/>
              </a:ext>
            </a:extLst>
          </p:cNvPr>
          <p:cNvSpPr>
            <a:spLocks noGrp="1"/>
          </p:cNvSpPr>
          <p:nvPr>
            <p:ph idx="1"/>
          </p:nvPr>
        </p:nvSpPr>
        <p:spPr/>
        <p:txBody>
          <a:bodyPr/>
          <a:lstStyle/>
          <a:p>
            <a:r>
              <a:rPr lang="en-GB" altLang="en-US" sz="2400" dirty="0">
                <a:latin typeface="Arial" panose="020B0604020202020204" pitchFamily="34" charset="0"/>
                <a:cs typeface="Arial" panose="020B0604020202020204" pitchFamily="34" charset="0"/>
              </a:rPr>
              <a:t>Doing the activities as laid out in your plan</a:t>
            </a:r>
          </a:p>
          <a:p>
            <a:endParaRPr lang="en-GB" altLang="en-US" sz="6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Regularly comparing the actual performance with the plan, knowing and anticipating when things are not going according to schedule</a:t>
            </a:r>
          </a:p>
          <a:p>
            <a:endParaRPr lang="en-GB" altLang="en-US" sz="6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Fixing problems that arise</a:t>
            </a:r>
          </a:p>
          <a:p>
            <a:endParaRPr lang="en-GB" altLang="en-US" sz="6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Keeping everyone informed</a:t>
            </a:r>
          </a:p>
          <a:p>
            <a:pPr marL="0" indent="0">
              <a:buNone/>
            </a:pPr>
            <a:endParaRPr lang="en-GB" altLang="en-US"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30EC146-562A-C649-BACF-510B126B92AF}"/>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35</a:t>
            </a:fld>
            <a:endParaRPr lang="en-GB"/>
          </a:p>
        </p:txBody>
      </p:sp>
    </p:spTree>
    <p:extLst>
      <p:ext uri="{BB962C8B-B14F-4D97-AF65-F5344CB8AC3E}">
        <p14:creationId xmlns:p14="http://schemas.microsoft.com/office/powerpoint/2010/main" val="21613529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4669A-2921-1144-AD65-5FAA2A7896F9}"/>
              </a:ext>
            </a:extLst>
          </p:cNvPr>
          <p:cNvSpPr>
            <a:spLocks noGrp="1"/>
          </p:cNvSpPr>
          <p:nvPr>
            <p:ph type="title"/>
          </p:nvPr>
        </p:nvSpPr>
        <p:spPr/>
        <p:txBody>
          <a:bodyPr/>
          <a:lstStyle/>
          <a:p>
            <a:r>
              <a:rPr lang="en-US" dirty="0"/>
              <a:t>Evaluation Phase – the wrap up or review</a:t>
            </a:r>
          </a:p>
        </p:txBody>
      </p:sp>
      <p:sp>
        <p:nvSpPr>
          <p:cNvPr id="3" name="Content Placeholder 2">
            <a:extLst>
              <a:ext uri="{FF2B5EF4-FFF2-40B4-BE49-F238E27FC236}">
                <a16:creationId xmlns:a16="http://schemas.microsoft.com/office/drawing/2014/main" id="{487567CE-4876-F744-A560-649D8688F66F}"/>
              </a:ext>
            </a:extLst>
          </p:cNvPr>
          <p:cNvSpPr>
            <a:spLocks noGrp="1"/>
          </p:cNvSpPr>
          <p:nvPr>
            <p:ph idx="1"/>
          </p:nvPr>
        </p:nvSpPr>
        <p:spPr/>
        <p:txBody>
          <a:bodyPr/>
          <a:lstStyle/>
          <a:p>
            <a:pPr>
              <a:lnSpc>
                <a:spcPct val="150000"/>
              </a:lnSpc>
            </a:pPr>
            <a:r>
              <a:rPr lang="en-GB" altLang="en-US" sz="2400" dirty="0">
                <a:latin typeface="Arial" panose="020B0604020202020204" pitchFamily="34" charset="0"/>
                <a:cs typeface="Arial" panose="020B0604020202020204" pitchFamily="34" charset="0"/>
              </a:rPr>
              <a:t>Get the customer’s approval of finished product – sign off</a:t>
            </a:r>
          </a:p>
          <a:p>
            <a:pPr>
              <a:lnSpc>
                <a:spcPct val="150000"/>
              </a:lnSpc>
            </a:pPr>
            <a:r>
              <a:rPr lang="en-GB" altLang="en-US" sz="2400" dirty="0">
                <a:latin typeface="Arial" panose="020B0604020202020204" pitchFamily="34" charset="0"/>
                <a:cs typeface="Arial" panose="020B0604020202020204" pitchFamily="34" charset="0"/>
              </a:rPr>
              <a:t>Close all issues raised during the project</a:t>
            </a:r>
            <a:endParaRPr lang="en-GB" altLang="en-US" sz="600" dirty="0">
              <a:latin typeface="Arial" panose="020B0604020202020204" pitchFamily="34" charset="0"/>
              <a:cs typeface="Arial" panose="020B0604020202020204" pitchFamily="34" charset="0"/>
            </a:endParaRPr>
          </a:p>
          <a:p>
            <a:pPr>
              <a:lnSpc>
                <a:spcPct val="150000"/>
              </a:lnSpc>
            </a:pPr>
            <a:r>
              <a:rPr lang="en-GB" altLang="en-US" sz="2400" dirty="0">
                <a:latin typeface="Arial" panose="020B0604020202020204" pitchFamily="34" charset="0"/>
                <a:cs typeface="Arial" panose="020B0604020202020204" pitchFamily="34" charset="0"/>
              </a:rPr>
              <a:t>There may be formal project hand over to the client</a:t>
            </a:r>
          </a:p>
          <a:p>
            <a:pPr>
              <a:lnSpc>
                <a:spcPct val="150000"/>
              </a:lnSpc>
            </a:pPr>
            <a:r>
              <a:rPr lang="en-GB" altLang="en-US" sz="2400" dirty="0">
                <a:latin typeface="Arial" panose="020B0604020202020204" pitchFamily="34" charset="0"/>
                <a:cs typeface="Arial" panose="020B0604020202020204" pitchFamily="34" charset="0"/>
              </a:rPr>
              <a:t>Complete any paperwork and documentation</a:t>
            </a:r>
          </a:p>
          <a:p>
            <a:pPr>
              <a:lnSpc>
                <a:spcPct val="150000"/>
              </a:lnSpc>
            </a:pPr>
            <a:r>
              <a:rPr lang="en-GB" altLang="en-US" sz="2400" dirty="0">
                <a:latin typeface="Arial" panose="020B0604020202020204" pitchFamily="34" charset="0"/>
                <a:cs typeface="Arial" panose="020B0604020202020204" pitchFamily="34" charset="0"/>
              </a:rPr>
              <a:t>Hold a post project evaluation to recognise achievements and discuss lessons learned</a:t>
            </a:r>
          </a:p>
          <a:p>
            <a:pPr marL="0" indent="0">
              <a:buNone/>
            </a:pPr>
            <a:endParaRPr lang="en-GB" altLang="en-US" dirty="0">
              <a:latin typeface="Arial" panose="020B0604020202020204" pitchFamily="34" charset="0"/>
              <a:cs typeface="Arial" panose="020B0604020202020204" pitchFamily="34" charset="0"/>
            </a:endParaRPr>
          </a:p>
          <a:p>
            <a:pPr marL="0" indent="0">
              <a:buNone/>
            </a:pPr>
            <a:endParaRPr lang="en-US" dirty="0"/>
          </a:p>
        </p:txBody>
      </p:sp>
      <p:sp>
        <p:nvSpPr>
          <p:cNvPr id="4" name="Slide Number Placeholder 3">
            <a:extLst>
              <a:ext uri="{FF2B5EF4-FFF2-40B4-BE49-F238E27FC236}">
                <a16:creationId xmlns:a16="http://schemas.microsoft.com/office/drawing/2014/main" id="{103B3F00-195B-6D4A-83B5-BC06296F49F6}"/>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36</a:t>
            </a:fld>
            <a:endParaRPr lang="en-GB"/>
          </a:p>
        </p:txBody>
      </p:sp>
    </p:spTree>
    <p:extLst>
      <p:ext uri="{BB962C8B-B14F-4D97-AF65-F5344CB8AC3E}">
        <p14:creationId xmlns:p14="http://schemas.microsoft.com/office/powerpoint/2010/main" val="19948260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ctrTitle"/>
          </p:nvPr>
        </p:nvSpPr>
        <p:spPr/>
        <p:txBody>
          <a:bodyPr/>
          <a:lstStyle/>
          <a:p>
            <a:r>
              <a:rPr lang="en-GB" altLang="en-US" dirty="0">
                <a:latin typeface="Arial" panose="020B0604020202020204" pitchFamily="34" charset="0"/>
                <a:cs typeface="Arial" panose="020B0604020202020204" pitchFamily="34" charset="0"/>
              </a:rPr>
              <a:t>Session 3</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type="subTitle" idx="1"/>
          </p:nvPr>
        </p:nvSpPr>
        <p:spPr/>
        <p:txBody>
          <a:bodyPr>
            <a:normAutofit fontScale="77500" lnSpcReduction="20000"/>
          </a:bodyPr>
          <a:lstStyle/>
          <a:p>
            <a:r>
              <a:rPr lang="en-GB" altLang="en-US" dirty="0">
                <a:latin typeface="Arial" panose="020B0604020202020204" pitchFamily="34" charset="0"/>
                <a:cs typeface="Arial" panose="020B0604020202020204" pitchFamily="34" charset="0"/>
              </a:rPr>
              <a:t>Business Case</a:t>
            </a:r>
          </a:p>
          <a:p>
            <a:pPr marL="0" indent="0">
              <a:buNone/>
            </a:pP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Stakeholder analysis</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Communication Plan </a:t>
            </a:r>
          </a:p>
          <a:p>
            <a:pPr marL="0" indent="0">
              <a:buFontTx/>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a:lstStyle/>
          <a:p>
            <a:fld id="{3D165440-4880-415F-9146-4793BDD623F8}" type="slidenum">
              <a:rPr lang="en-GB" smtClean="0"/>
              <a:t>37</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6784219" y="136524"/>
            <a:ext cx="4844517" cy="2468543"/>
          </a:xfrm>
          <a:prstGeom prst="rect">
            <a:avLst/>
          </a:prstGeom>
        </p:spPr>
      </p:pic>
    </p:spTree>
    <p:extLst>
      <p:ext uri="{BB962C8B-B14F-4D97-AF65-F5344CB8AC3E}">
        <p14:creationId xmlns:p14="http://schemas.microsoft.com/office/powerpoint/2010/main" val="38072328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AB19C-A8B9-5C4B-9C1F-71E69FCD9697}"/>
              </a:ext>
            </a:extLst>
          </p:cNvPr>
          <p:cNvSpPr>
            <a:spLocks noGrp="1"/>
          </p:cNvSpPr>
          <p:nvPr>
            <p:ph type="title"/>
          </p:nvPr>
        </p:nvSpPr>
        <p:spPr/>
        <p:txBody>
          <a:bodyPr/>
          <a:lstStyle/>
          <a:p>
            <a:r>
              <a:rPr lang="en-GB" b="1" dirty="0"/>
              <a:t>Initiating a Project</a:t>
            </a:r>
          </a:p>
        </p:txBody>
      </p:sp>
      <p:sp>
        <p:nvSpPr>
          <p:cNvPr id="3" name="Content Placeholder 2">
            <a:extLst>
              <a:ext uri="{FF2B5EF4-FFF2-40B4-BE49-F238E27FC236}">
                <a16:creationId xmlns:a16="http://schemas.microsoft.com/office/drawing/2014/main" id="{DCE21463-ED31-284D-BFBF-254A8A15257B}"/>
              </a:ext>
            </a:extLst>
          </p:cNvPr>
          <p:cNvSpPr>
            <a:spLocks noGrp="1"/>
          </p:cNvSpPr>
          <p:nvPr>
            <p:ph idx="1"/>
          </p:nvPr>
        </p:nvSpPr>
        <p:spPr>
          <a:xfrm>
            <a:off x="838200" y="994372"/>
            <a:ext cx="10515600" cy="4351338"/>
          </a:xfrm>
        </p:spPr>
        <p:txBody>
          <a:bodyPr/>
          <a:lstStyle/>
          <a:p>
            <a:r>
              <a:rPr lang="en-GB" dirty="0"/>
              <a:t>Projects are used to create change because:</a:t>
            </a:r>
          </a:p>
          <a:p>
            <a:pPr lvl="1"/>
            <a:r>
              <a:rPr lang="en-GB" dirty="0"/>
              <a:t>There is an issue/problem</a:t>
            </a:r>
          </a:p>
          <a:p>
            <a:pPr lvl="1"/>
            <a:r>
              <a:rPr lang="en-GB" dirty="0"/>
              <a:t>There is an improvement</a:t>
            </a:r>
          </a:p>
          <a:p>
            <a:pPr lvl="1"/>
            <a:r>
              <a:rPr lang="en-GB" dirty="0"/>
              <a:t>Take advantage of an opportunity</a:t>
            </a:r>
          </a:p>
          <a:p>
            <a:r>
              <a:rPr lang="en-GB" dirty="0"/>
              <a:t>A way to identify these is via:</a:t>
            </a:r>
          </a:p>
          <a:p>
            <a:pPr lvl="1"/>
            <a:r>
              <a:rPr lang="en-GB" dirty="0"/>
              <a:t>SWOT Analysis</a:t>
            </a:r>
          </a:p>
          <a:p>
            <a:pPr lvl="1"/>
            <a:r>
              <a:rPr lang="en-GB" dirty="0"/>
              <a:t>PEST Analysis </a:t>
            </a:r>
          </a:p>
          <a:p>
            <a:r>
              <a:rPr lang="en-GB" dirty="0"/>
              <a:t>These will be documented to clarify the cost/benefits of implementing the project, this should also detail the success criteria.</a:t>
            </a:r>
          </a:p>
          <a:p>
            <a:pPr lvl="1"/>
            <a:r>
              <a:rPr lang="en-GB" dirty="0"/>
              <a:t>Business case</a:t>
            </a:r>
          </a:p>
          <a:p>
            <a:pPr lvl="1"/>
            <a:r>
              <a:rPr lang="en-GB" dirty="0"/>
              <a:t>Project Mandate</a:t>
            </a:r>
          </a:p>
          <a:p>
            <a:endParaRPr lang="en-GB" dirty="0"/>
          </a:p>
        </p:txBody>
      </p:sp>
      <p:sp>
        <p:nvSpPr>
          <p:cNvPr id="4" name="Slide Number Placeholder 3">
            <a:extLst>
              <a:ext uri="{FF2B5EF4-FFF2-40B4-BE49-F238E27FC236}">
                <a16:creationId xmlns:a16="http://schemas.microsoft.com/office/drawing/2014/main" id="{563EB7A1-9F71-E846-830F-C563578B5C19}"/>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38</a:t>
            </a:fld>
            <a:endParaRPr lang="en-GB" dirty="0"/>
          </a:p>
        </p:txBody>
      </p:sp>
    </p:spTree>
    <p:extLst>
      <p:ext uri="{BB962C8B-B14F-4D97-AF65-F5344CB8AC3E}">
        <p14:creationId xmlns:p14="http://schemas.microsoft.com/office/powerpoint/2010/main" val="17120624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A78A-4045-1240-B6E0-8BE2516B0ABB}"/>
              </a:ext>
            </a:extLst>
          </p:cNvPr>
          <p:cNvSpPr>
            <a:spLocks noGrp="1"/>
          </p:cNvSpPr>
          <p:nvPr>
            <p:ph type="title"/>
          </p:nvPr>
        </p:nvSpPr>
        <p:spPr/>
        <p:txBody>
          <a:bodyPr/>
          <a:lstStyle/>
          <a:p>
            <a:r>
              <a:rPr lang="en-US" dirty="0"/>
              <a:t>Business Case</a:t>
            </a:r>
          </a:p>
        </p:txBody>
      </p:sp>
      <p:sp>
        <p:nvSpPr>
          <p:cNvPr id="4" name="Slide Number Placeholder 3">
            <a:extLst>
              <a:ext uri="{FF2B5EF4-FFF2-40B4-BE49-F238E27FC236}">
                <a16:creationId xmlns:a16="http://schemas.microsoft.com/office/drawing/2014/main" id="{E1491BE9-01E7-8848-9073-3D6119A7EAB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39</a:t>
            </a:fld>
            <a:endParaRPr lang="en-GB"/>
          </a:p>
        </p:txBody>
      </p:sp>
      <p:sp>
        <p:nvSpPr>
          <p:cNvPr id="5" name="Rectangle 3">
            <a:extLst>
              <a:ext uri="{FF2B5EF4-FFF2-40B4-BE49-F238E27FC236}">
                <a16:creationId xmlns:a16="http://schemas.microsoft.com/office/drawing/2014/main" id="{65638A79-1B2D-3848-A9AD-60552E137A38}"/>
              </a:ext>
            </a:extLst>
          </p:cNvPr>
          <p:cNvSpPr txBox="1">
            <a:spLocks noChangeArrowheads="1"/>
          </p:cNvSpPr>
          <p:nvPr/>
        </p:nvSpPr>
        <p:spPr>
          <a:xfrm>
            <a:off x="326572" y="106317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atin typeface="Arial" charset="0"/>
                <a:cs typeface="Arial" charset="0"/>
              </a:rPr>
              <a:t>There should always be a business case for a project.</a:t>
            </a:r>
          </a:p>
          <a:p>
            <a:endParaRPr lang="en-GB">
              <a:latin typeface="Arial" charset="0"/>
              <a:cs typeface="Arial" charset="0"/>
            </a:endParaRPr>
          </a:p>
          <a:p>
            <a:r>
              <a:rPr lang="en-GB">
                <a:latin typeface="Arial" charset="0"/>
                <a:cs typeface="Arial" charset="0"/>
              </a:rPr>
              <a:t>There should be a specific format and various criteria against which the business case will be judged.</a:t>
            </a:r>
          </a:p>
          <a:p>
            <a:endParaRPr lang="en-GB">
              <a:latin typeface="Arial" charset="0"/>
              <a:cs typeface="Arial" charset="0"/>
            </a:endParaRPr>
          </a:p>
          <a:p>
            <a:r>
              <a:rPr lang="en-GB">
                <a:latin typeface="Arial" charset="0"/>
                <a:cs typeface="Arial" charset="0"/>
              </a:rPr>
              <a:t>Seek input from people who have different expertise to yourself</a:t>
            </a:r>
          </a:p>
          <a:p>
            <a:endParaRPr lang="en-GB" dirty="0">
              <a:latin typeface="Arial" charset="0"/>
              <a:cs typeface="Arial" charset="0"/>
            </a:endParaRPr>
          </a:p>
        </p:txBody>
      </p:sp>
      <p:pic>
        <p:nvPicPr>
          <p:cNvPr id="6" name="Picture 5">
            <a:extLst>
              <a:ext uri="{FF2B5EF4-FFF2-40B4-BE49-F238E27FC236}">
                <a16:creationId xmlns:a16="http://schemas.microsoft.com/office/drawing/2014/main" id="{550A95D6-F535-E94E-95AD-093E90024C4B}"/>
              </a:ext>
            </a:extLst>
          </p:cNvPr>
          <p:cNvPicPr>
            <a:picLocks noChangeAspect="1"/>
          </p:cNvPicPr>
          <p:nvPr/>
        </p:nvPicPr>
        <p:blipFill>
          <a:blip r:embed="rId3"/>
          <a:stretch>
            <a:fillRect/>
          </a:stretch>
        </p:blipFill>
        <p:spPr>
          <a:xfrm>
            <a:off x="8822871" y="3076117"/>
            <a:ext cx="3216728" cy="2631868"/>
          </a:xfrm>
          <a:prstGeom prst="rect">
            <a:avLst/>
          </a:prstGeom>
        </p:spPr>
      </p:pic>
    </p:spTree>
    <p:extLst>
      <p:ext uri="{BB962C8B-B14F-4D97-AF65-F5344CB8AC3E}">
        <p14:creationId xmlns:p14="http://schemas.microsoft.com/office/powerpoint/2010/main" val="34258623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A78A-4045-1240-B6E0-8BE2516B0ABB}"/>
              </a:ext>
            </a:extLst>
          </p:cNvPr>
          <p:cNvSpPr>
            <a:spLocks noGrp="1"/>
          </p:cNvSpPr>
          <p:nvPr>
            <p:ph type="title"/>
          </p:nvPr>
        </p:nvSpPr>
        <p:spPr/>
        <p:txBody>
          <a:bodyPr/>
          <a:lstStyle/>
          <a:p>
            <a:r>
              <a:rPr lang="en-US" dirty="0"/>
              <a:t>Business Case</a:t>
            </a:r>
          </a:p>
        </p:txBody>
      </p:sp>
      <p:sp>
        <p:nvSpPr>
          <p:cNvPr id="4" name="Slide Number Placeholder 3">
            <a:extLst>
              <a:ext uri="{FF2B5EF4-FFF2-40B4-BE49-F238E27FC236}">
                <a16:creationId xmlns:a16="http://schemas.microsoft.com/office/drawing/2014/main" id="{E1491BE9-01E7-8848-9073-3D6119A7EAB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40</a:t>
            </a:fld>
            <a:endParaRPr lang="en-GB"/>
          </a:p>
        </p:txBody>
      </p:sp>
      <p:sp>
        <p:nvSpPr>
          <p:cNvPr id="5" name="Rectangle 3">
            <a:extLst>
              <a:ext uri="{FF2B5EF4-FFF2-40B4-BE49-F238E27FC236}">
                <a16:creationId xmlns:a16="http://schemas.microsoft.com/office/drawing/2014/main" id="{65638A79-1B2D-3848-A9AD-60552E137A38}"/>
              </a:ext>
            </a:extLst>
          </p:cNvPr>
          <p:cNvSpPr txBox="1">
            <a:spLocks noChangeArrowheads="1"/>
          </p:cNvSpPr>
          <p:nvPr/>
        </p:nvSpPr>
        <p:spPr>
          <a:xfrm>
            <a:off x="326572" y="1063171"/>
            <a:ext cx="8229600" cy="4525963"/>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A business case should contain the following:</a:t>
            </a:r>
          </a:p>
          <a:p>
            <a:pPr marL="0" indent="0">
              <a:buNone/>
            </a:pPr>
            <a:endParaRPr lang="en-GB" dirty="0"/>
          </a:p>
          <a:p>
            <a:r>
              <a:rPr lang="en-GB" sz="3000" dirty="0"/>
              <a:t>Reasons (project mandate)</a:t>
            </a:r>
          </a:p>
          <a:p>
            <a:r>
              <a:rPr lang="en-GB" sz="3000" dirty="0"/>
              <a:t>Options</a:t>
            </a:r>
          </a:p>
          <a:p>
            <a:r>
              <a:rPr lang="en-GB" sz="3000" dirty="0"/>
              <a:t>Benefits expected.</a:t>
            </a:r>
          </a:p>
          <a:p>
            <a:r>
              <a:rPr lang="en-GB" sz="3000" dirty="0"/>
              <a:t>Risk</a:t>
            </a:r>
          </a:p>
          <a:p>
            <a:r>
              <a:rPr lang="en-GB" sz="3000" dirty="0"/>
              <a:t>Cost and timescale</a:t>
            </a:r>
          </a:p>
          <a:p>
            <a:r>
              <a:rPr lang="en-GB" sz="3000" dirty="0"/>
              <a:t>Investment appraisal (Cost Benefit)</a:t>
            </a:r>
          </a:p>
          <a:p>
            <a:r>
              <a:rPr lang="en-GB" sz="3000" dirty="0"/>
              <a:t>Evaluation</a:t>
            </a:r>
          </a:p>
          <a:p>
            <a:pPr marL="0" indent="0">
              <a:buNone/>
            </a:pPr>
            <a:br>
              <a:rPr lang="en-GB" dirty="0"/>
            </a:br>
            <a:endParaRPr lang="en-GB" dirty="0"/>
          </a:p>
          <a:p>
            <a:endParaRPr lang="en-GB" dirty="0">
              <a:latin typeface="Arial" charset="0"/>
              <a:cs typeface="Arial" charset="0"/>
            </a:endParaRPr>
          </a:p>
        </p:txBody>
      </p:sp>
    </p:spTree>
    <p:extLst>
      <p:ext uri="{BB962C8B-B14F-4D97-AF65-F5344CB8AC3E}">
        <p14:creationId xmlns:p14="http://schemas.microsoft.com/office/powerpoint/2010/main" val="16446153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41</a:t>
            </a:fld>
            <a:endParaRPr lang="en-GB"/>
          </a:p>
        </p:txBody>
      </p:sp>
      <p:sp>
        <p:nvSpPr>
          <p:cNvPr id="5" name="Title 1">
            <a:extLst>
              <a:ext uri="{FF2B5EF4-FFF2-40B4-BE49-F238E27FC236}">
                <a16:creationId xmlns:a16="http://schemas.microsoft.com/office/drawing/2014/main" id="{A3ACE602-61A6-AD41-B7AC-E75B8A255BDB}"/>
              </a:ext>
            </a:extLst>
          </p:cNvPr>
          <p:cNvSpPr>
            <a:spLocks noGrp="1"/>
          </p:cNvSpPr>
          <p:nvPr>
            <p:ph type="title"/>
          </p:nvPr>
        </p:nvSpPr>
        <p:spPr>
          <a:xfrm>
            <a:off x="0" y="0"/>
            <a:ext cx="12192000" cy="914400"/>
          </a:xfrm>
        </p:spPr>
        <p:txBody>
          <a:bodyPr/>
          <a:lstStyle/>
          <a:p>
            <a:pPr eaLnBrk="1" hangingPunct="1"/>
            <a:r>
              <a:rPr lang="en-US" altLang="en-US" dirty="0">
                <a:latin typeface="Calibri" panose="020F0502020204030204" pitchFamily="34" charset="0"/>
                <a:cs typeface="Calibri" panose="020F0502020204030204" pitchFamily="34" charset="0"/>
              </a:rPr>
              <a:t>Business Case for the Project</a:t>
            </a:r>
          </a:p>
        </p:txBody>
      </p:sp>
      <p:sp>
        <p:nvSpPr>
          <p:cNvPr id="6" name="TextBox 5">
            <a:extLst>
              <a:ext uri="{FF2B5EF4-FFF2-40B4-BE49-F238E27FC236}">
                <a16:creationId xmlns:a16="http://schemas.microsoft.com/office/drawing/2014/main" id="{BE60AE3B-0024-684C-B600-E9B7E7D1AFB0}"/>
              </a:ext>
            </a:extLst>
          </p:cNvPr>
          <p:cNvSpPr txBox="1"/>
          <p:nvPr/>
        </p:nvSpPr>
        <p:spPr>
          <a:xfrm>
            <a:off x="1426250" y="1784046"/>
            <a:ext cx="990600" cy="338554"/>
          </a:xfrm>
          <a:prstGeom prst="rect">
            <a:avLst/>
          </a:prstGeom>
          <a:noFill/>
        </p:spPr>
        <p:txBody>
          <a:bodyPr wrap="square">
            <a:spAutoFit/>
          </a:bodyPr>
          <a:lstStyle/>
          <a:p>
            <a:pPr fontAlgn="auto">
              <a:spcBef>
                <a:spcPts val="0"/>
              </a:spcBef>
              <a:spcAft>
                <a:spcPts val="0"/>
              </a:spcAft>
              <a:defRPr/>
            </a:pPr>
            <a:r>
              <a:rPr lang="en-US" sz="1600" b="1" dirty="0">
                <a:latin typeface="Calibri" pitchFamily="34" charset="0"/>
                <a:cs typeface="Calibri" pitchFamily="34" charset="0"/>
              </a:rPr>
              <a:t>Sponsor</a:t>
            </a:r>
          </a:p>
        </p:txBody>
      </p:sp>
      <p:sp>
        <p:nvSpPr>
          <p:cNvPr id="7" name="TextBox 6">
            <a:extLst>
              <a:ext uri="{FF2B5EF4-FFF2-40B4-BE49-F238E27FC236}">
                <a16:creationId xmlns:a16="http://schemas.microsoft.com/office/drawing/2014/main" id="{9946A5C5-563A-854C-82D7-8D905F694DCC}"/>
              </a:ext>
            </a:extLst>
          </p:cNvPr>
          <p:cNvSpPr txBox="1"/>
          <p:nvPr/>
        </p:nvSpPr>
        <p:spPr>
          <a:xfrm>
            <a:off x="3585940" y="1784046"/>
            <a:ext cx="762000" cy="338554"/>
          </a:xfrm>
          <a:prstGeom prst="rect">
            <a:avLst/>
          </a:prstGeom>
          <a:noFill/>
        </p:spPr>
        <p:txBody>
          <a:bodyPr>
            <a:spAutoFit/>
          </a:bodyPr>
          <a:lstStyle/>
          <a:p>
            <a:pPr fontAlgn="auto">
              <a:spcBef>
                <a:spcPts val="0"/>
              </a:spcBef>
              <a:spcAft>
                <a:spcPts val="0"/>
              </a:spcAft>
              <a:defRPr/>
            </a:pPr>
            <a:r>
              <a:rPr lang="en-US" sz="1600" b="1" dirty="0">
                <a:latin typeface="Calibri" pitchFamily="34" charset="0"/>
                <a:cs typeface="Calibri" pitchFamily="34" charset="0"/>
              </a:rPr>
              <a:t>Client</a:t>
            </a:r>
          </a:p>
        </p:txBody>
      </p:sp>
      <p:sp>
        <p:nvSpPr>
          <p:cNvPr id="8" name="Rektangel 76">
            <a:extLst>
              <a:ext uri="{FF2B5EF4-FFF2-40B4-BE49-F238E27FC236}">
                <a16:creationId xmlns:a16="http://schemas.microsoft.com/office/drawing/2014/main" id="{87F54B31-D99E-294D-B4CD-E2F8E8BCD4DF}"/>
              </a:ext>
            </a:extLst>
          </p:cNvPr>
          <p:cNvSpPr>
            <a:spLocks noChangeArrowheads="1"/>
          </p:cNvSpPr>
          <p:nvPr/>
        </p:nvSpPr>
        <p:spPr bwMode="auto">
          <a:xfrm>
            <a:off x="6498772" y="1796028"/>
            <a:ext cx="5404757"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defRPr/>
            </a:pPr>
            <a:r>
              <a:rPr lang="en-GB" altLang="en-US" sz="2000" b="1" noProof="1">
                <a:solidFill>
                  <a:srgbClr val="262626"/>
                </a:solidFill>
                <a:latin typeface="Arial" panose="020B0604020202020204" pitchFamily="34" charset="0"/>
                <a:cs typeface="Arial" panose="020B0604020202020204" pitchFamily="34" charset="0"/>
              </a:rPr>
              <a:t>Before embarking on a project it is clearly necessary to show that there </a:t>
            </a:r>
            <a:r>
              <a:rPr lang="en-GB" altLang="en-US" sz="2000" b="1" noProof="1">
                <a:solidFill>
                  <a:srgbClr val="FF0000"/>
                </a:solidFill>
                <a:latin typeface="Arial" panose="020B0604020202020204" pitchFamily="34" charset="0"/>
                <a:cs typeface="Arial" panose="020B0604020202020204" pitchFamily="34" charset="0"/>
              </a:rPr>
              <a:t>will be benefit either in terms of money or service or both</a:t>
            </a:r>
            <a:r>
              <a:rPr lang="en-GB" altLang="en-US" sz="2000" b="1" noProof="1">
                <a:solidFill>
                  <a:srgbClr val="262626"/>
                </a:solidFill>
                <a:latin typeface="Arial" panose="020B0604020202020204" pitchFamily="34" charset="0"/>
                <a:cs typeface="Arial" panose="020B0604020202020204" pitchFamily="34" charset="0"/>
              </a:rPr>
              <a:t>. </a:t>
            </a:r>
          </a:p>
          <a:p>
            <a:pPr>
              <a:spcBef>
                <a:spcPct val="0"/>
              </a:spcBef>
              <a:buFontTx/>
              <a:buNone/>
              <a:defRPr/>
            </a:pPr>
            <a:endParaRPr lang="en-GB" altLang="en-US" sz="2000" b="1" noProof="1">
              <a:solidFill>
                <a:srgbClr val="262626"/>
              </a:solidFill>
              <a:latin typeface="Arial" panose="020B0604020202020204" pitchFamily="34" charset="0"/>
              <a:cs typeface="Arial" panose="020B0604020202020204" pitchFamily="34" charset="0"/>
            </a:endParaRPr>
          </a:p>
          <a:p>
            <a:pPr>
              <a:spcBef>
                <a:spcPct val="0"/>
              </a:spcBef>
              <a:buFontTx/>
              <a:buNone/>
              <a:defRPr/>
            </a:pPr>
            <a:r>
              <a:rPr lang="en-GB" altLang="en-US" sz="2000" b="1" noProof="1">
                <a:solidFill>
                  <a:srgbClr val="262626"/>
                </a:solidFill>
                <a:latin typeface="Arial" panose="020B0604020202020204" pitchFamily="34" charset="0"/>
                <a:cs typeface="Arial" panose="020B0604020202020204" pitchFamily="34" charset="0"/>
              </a:rPr>
              <a:t>The document which sets out the </a:t>
            </a:r>
            <a:r>
              <a:rPr lang="en-GB" altLang="en-US" sz="2000" b="1" noProof="1">
                <a:solidFill>
                  <a:srgbClr val="FF0000"/>
                </a:solidFill>
                <a:latin typeface="Arial" panose="020B0604020202020204" pitchFamily="34" charset="0"/>
                <a:cs typeface="Arial" panose="020B0604020202020204" pitchFamily="34" charset="0"/>
              </a:rPr>
              <a:t>main advantages </a:t>
            </a:r>
            <a:r>
              <a:rPr lang="en-GB" altLang="en-US" sz="2000" b="1" noProof="1">
                <a:solidFill>
                  <a:srgbClr val="262626"/>
                </a:solidFill>
                <a:latin typeface="Arial" panose="020B0604020202020204" pitchFamily="34" charset="0"/>
                <a:cs typeface="Arial" panose="020B0604020202020204" pitchFamily="34" charset="0"/>
              </a:rPr>
              <a:t>and </a:t>
            </a:r>
            <a:r>
              <a:rPr lang="en-GB" altLang="en-US" sz="2000" b="1" noProof="1">
                <a:solidFill>
                  <a:srgbClr val="FF0000"/>
                </a:solidFill>
                <a:latin typeface="Arial" panose="020B0604020202020204" pitchFamily="34" charset="0"/>
                <a:cs typeface="Arial" panose="020B0604020202020204" pitchFamily="34" charset="0"/>
              </a:rPr>
              <a:t>parameters of the project </a:t>
            </a:r>
            <a:r>
              <a:rPr lang="en-GB" altLang="en-US" sz="2000" b="1" noProof="1">
                <a:solidFill>
                  <a:srgbClr val="262626"/>
                </a:solidFill>
                <a:latin typeface="Arial" panose="020B0604020202020204" pitchFamily="34" charset="0"/>
                <a:cs typeface="Arial" panose="020B0604020202020204" pitchFamily="34" charset="0"/>
              </a:rPr>
              <a:t>is called the business case and is (or should be) produced by either the client or the sponsor of the project who in effect becomes the owner of the document</a:t>
            </a:r>
            <a:endParaRPr lang="da-DK" altLang="en-US" sz="2000" dirty="0">
              <a:solidFill>
                <a:srgbClr val="262626"/>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D13F1582-5084-9F40-910C-2EA3320363C0}"/>
              </a:ext>
            </a:extLst>
          </p:cNvPr>
          <p:cNvPicPr>
            <a:picLocks noChangeAspect="1"/>
          </p:cNvPicPr>
          <p:nvPr/>
        </p:nvPicPr>
        <p:blipFill>
          <a:blip r:embed="rId3"/>
          <a:stretch>
            <a:fillRect/>
          </a:stretch>
        </p:blipFill>
        <p:spPr>
          <a:xfrm>
            <a:off x="586722" y="2122600"/>
            <a:ext cx="4597391" cy="3559518"/>
          </a:xfrm>
          <a:prstGeom prst="rect">
            <a:avLst/>
          </a:prstGeom>
        </p:spPr>
      </p:pic>
    </p:spTree>
    <p:extLst>
      <p:ext uri="{BB962C8B-B14F-4D97-AF65-F5344CB8AC3E}">
        <p14:creationId xmlns:p14="http://schemas.microsoft.com/office/powerpoint/2010/main" val="11486693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42</a:t>
            </a:fld>
            <a:endParaRPr lang="en-GB"/>
          </a:p>
        </p:txBody>
      </p:sp>
      <p:sp>
        <p:nvSpPr>
          <p:cNvPr id="3" name="Title 1">
            <a:extLst>
              <a:ext uri="{FF2B5EF4-FFF2-40B4-BE49-F238E27FC236}">
                <a16:creationId xmlns:a16="http://schemas.microsoft.com/office/drawing/2014/main" id="{311ACD77-059D-2F49-A958-7558D6C9E86D}"/>
              </a:ext>
            </a:extLst>
          </p:cNvPr>
          <p:cNvSpPr>
            <a:spLocks noGrp="1"/>
          </p:cNvSpPr>
          <p:nvPr>
            <p:ph type="title"/>
          </p:nvPr>
        </p:nvSpPr>
        <p:spPr>
          <a:xfrm>
            <a:off x="1730829" y="-114300"/>
            <a:ext cx="7772400" cy="1143000"/>
          </a:xfrm>
        </p:spPr>
        <p:txBody>
          <a:bodyPr/>
          <a:lstStyle/>
          <a:p>
            <a:pPr eaLnBrk="1" hangingPunct="1"/>
            <a:r>
              <a:rPr lang="en-US" altLang="en-US" dirty="0">
                <a:latin typeface="Calibri" panose="020F0502020204030204" pitchFamily="34" charset="0"/>
                <a:cs typeface="Calibri" panose="020F0502020204030204" pitchFamily="34" charset="0"/>
              </a:rPr>
              <a:t>Business Case</a:t>
            </a:r>
          </a:p>
        </p:txBody>
      </p:sp>
      <p:sp>
        <p:nvSpPr>
          <p:cNvPr id="5" name="Rounded Rectangle 4">
            <a:extLst>
              <a:ext uri="{FF2B5EF4-FFF2-40B4-BE49-F238E27FC236}">
                <a16:creationId xmlns:a16="http://schemas.microsoft.com/office/drawing/2014/main" id="{DE249D3A-FADD-F948-8F94-2519D34EA03A}"/>
              </a:ext>
            </a:extLst>
          </p:cNvPr>
          <p:cNvSpPr/>
          <p:nvPr/>
        </p:nvSpPr>
        <p:spPr>
          <a:xfrm>
            <a:off x="440872" y="1077377"/>
            <a:ext cx="11397343" cy="1160463"/>
          </a:xfrm>
          <a:prstGeom prst="roundRect">
            <a:avLst/>
          </a:prstGeom>
          <a:solidFill>
            <a:schemeClr val="bg1">
              <a:lumMod val="9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600" dirty="0">
              <a:latin typeface="Calibri" pitchFamily="34" charset="0"/>
              <a:cs typeface="Calibri" pitchFamily="34" charset="0"/>
            </a:endParaRPr>
          </a:p>
        </p:txBody>
      </p:sp>
      <p:sp>
        <p:nvSpPr>
          <p:cNvPr id="6" name="TextBox 20">
            <a:extLst>
              <a:ext uri="{FF2B5EF4-FFF2-40B4-BE49-F238E27FC236}">
                <a16:creationId xmlns:a16="http://schemas.microsoft.com/office/drawing/2014/main" id="{2B24C8D9-D32D-8C48-BF6B-C4BA15AE2284}"/>
              </a:ext>
            </a:extLst>
          </p:cNvPr>
          <p:cNvSpPr txBox="1">
            <a:spLocks noChangeArrowheads="1"/>
          </p:cNvSpPr>
          <p:nvPr/>
        </p:nvSpPr>
        <p:spPr bwMode="auto">
          <a:xfrm>
            <a:off x="636818" y="1144503"/>
            <a:ext cx="1139734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dirty="0">
                <a:latin typeface="Calibri" panose="020F0502020204030204" pitchFamily="34" charset="0"/>
                <a:cs typeface="Calibri" panose="020F0502020204030204" pitchFamily="34" charset="0"/>
              </a:rPr>
              <a:t>As with all documents, a clear procedure for developing the business case is highly desirable and the following headings give some indication of the subjects to be included</a:t>
            </a:r>
          </a:p>
        </p:txBody>
      </p:sp>
      <p:grpSp>
        <p:nvGrpSpPr>
          <p:cNvPr id="7" name="Group 54">
            <a:extLst>
              <a:ext uri="{FF2B5EF4-FFF2-40B4-BE49-F238E27FC236}">
                <a16:creationId xmlns:a16="http://schemas.microsoft.com/office/drawing/2014/main" id="{391D6AFC-9B25-DE43-980D-C1D3AFD63D94}"/>
              </a:ext>
            </a:extLst>
          </p:cNvPr>
          <p:cNvGrpSpPr>
            <a:grpSpLocks/>
          </p:cNvGrpSpPr>
          <p:nvPr/>
        </p:nvGrpSpPr>
        <p:grpSpPr bwMode="auto">
          <a:xfrm>
            <a:off x="440872" y="2497220"/>
            <a:ext cx="3270250" cy="609600"/>
            <a:chOff x="1752600" y="2286000"/>
            <a:chExt cx="5715000" cy="609600"/>
          </a:xfrm>
        </p:grpSpPr>
        <p:sp>
          <p:nvSpPr>
            <p:cNvPr id="8" name="Afrundet rektangel 9">
              <a:extLst>
                <a:ext uri="{FF2B5EF4-FFF2-40B4-BE49-F238E27FC236}">
                  <a16:creationId xmlns:a16="http://schemas.microsoft.com/office/drawing/2014/main" id="{E78AB291-21EB-374D-8C25-C3DD67F25DB6}"/>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9" name="Rektangel 58">
              <a:extLst>
                <a:ext uri="{FF2B5EF4-FFF2-40B4-BE49-F238E27FC236}">
                  <a16:creationId xmlns:a16="http://schemas.microsoft.com/office/drawing/2014/main" id="{DF38A637-3BB8-DD4B-B892-5C5E140A6181}"/>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Why is Project required?</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0" name="Group 54">
            <a:extLst>
              <a:ext uri="{FF2B5EF4-FFF2-40B4-BE49-F238E27FC236}">
                <a16:creationId xmlns:a16="http://schemas.microsoft.com/office/drawing/2014/main" id="{ABAC5C8F-92CD-DA4F-8152-1C55984222F4}"/>
              </a:ext>
            </a:extLst>
          </p:cNvPr>
          <p:cNvGrpSpPr>
            <a:grpSpLocks/>
          </p:cNvGrpSpPr>
          <p:nvPr/>
        </p:nvGrpSpPr>
        <p:grpSpPr bwMode="auto">
          <a:xfrm>
            <a:off x="4179719" y="2530881"/>
            <a:ext cx="3914481" cy="609600"/>
            <a:chOff x="1752600" y="2286000"/>
            <a:chExt cx="5715000" cy="609600"/>
          </a:xfrm>
        </p:grpSpPr>
        <p:sp>
          <p:nvSpPr>
            <p:cNvPr id="11" name="Afrundet rektangel 9">
              <a:extLst>
                <a:ext uri="{FF2B5EF4-FFF2-40B4-BE49-F238E27FC236}">
                  <a16:creationId xmlns:a16="http://schemas.microsoft.com/office/drawing/2014/main" id="{C961272B-9D6A-AC49-9A61-9206CB4976C8}"/>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2" name="Rektangel 58">
              <a:extLst>
                <a:ext uri="{FF2B5EF4-FFF2-40B4-BE49-F238E27FC236}">
                  <a16:creationId xmlns:a16="http://schemas.microsoft.com/office/drawing/2014/main" id="{BB4976C1-BBD7-A649-9A23-370815A126C8}"/>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we trying to achieve?</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3" name="Group 54">
            <a:extLst>
              <a:ext uri="{FF2B5EF4-FFF2-40B4-BE49-F238E27FC236}">
                <a16:creationId xmlns:a16="http://schemas.microsoft.com/office/drawing/2014/main" id="{36F5AB9B-842F-0941-AE0B-57E086D3BF1A}"/>
              </a:ext>
            </a:extLst>
          </p:cNvPr>
          <p:cNvGrpSpPr>
            <a:grpSpLocks/>
          </p:cNvGrpSpPr>
          <p:nvPr/>
        </p:nvGrpSpPr>
        <p:grpSpPr bwMode="auto">
          <a:xfrm>
            <a:off x="440872" y="4003758"/>
            <a:ext cx="3270250" cy="609600"/>
            <a:chOff x="1752600" y="2286000"/>
            <a:chExt cx="5715000" cy="609600"/>
          </a:xfrm>
        </p:grpSpPr>
        <p:sp>
          <p:nvSpPr>
            <p:cNvPr id="14" name="Afrundet rektangel 9">
              <a:extLst>
                <a:ext uri="{FF2B5EF4-FFF2-40B4-BE49-F238E27FC236}">
                  <a16:creationId xmlns:a16="http://schemas.microsoft.com/office/drawing/2014/main" id="{E0E0F2F8-CD1A-8045-91C8-DDFB36961072}"/>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5" name="Rektangel 58">
              <a:extLst>
                <a:ext uri="{FF2B5EF4-FFF2-40B4-BE49-F238E27FC236}">
                  <a16:creationId xmlns:a16="http://schemas.microsoft.com/office/drawing/2014/main" id="{5301FA02-A2AB-3142-A809-F8AEA6BB40A8}"/>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deliverables?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6" name="Group 54">
            <a:extLst>
              <a:ext uri="{FF2B5EF4-FFF2-40B4-BE49-F238E27FC236}">
                <a16:creationId xmlns:a16="http://schemas.microsoft.com/office/drawing/2014/main" id="{234FA29E-E2A0-DB4F-A679-FA3CE4811C9B}"/>
              </a:ext>
            </a:extLst>
          </p:cNvPr>
          <p:cNvGrpSpPr>
            <a:grpSpLocks/>
          </p:cNvGrpSpPr>
          <p:nvPr/>
        </p:nvGrpSpPr>
        <p:grpSpPr bwMode="auto">
          <a:xfrm>
            <a:off x="440872" y="4783220"/>
            <a:ext cx="3270250" cy="609600"/>
            <a:chOff x="1752600" y="2286000"/>
            <a:chExt cx="5715000" cy="609600"/>
          </a:xfrm>
        </p:grpSpPr>
        <p:sp>
          <p:nvSpPr>
            <p:cNvPr id="17" name="Afrundet rektangel 9">
              <a:extLst>
                <a:ext uri="{FF2B5EF4-FFF2-40B4-BE49-F238E27FC236}">
                  <a16:creationId xmlns:a16="http://schemas.microsoft.com/office/drawing/2014/main" id="{3E6D5602-DB0E-2F45-936E-08F1D7A2DED5}"/>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8" name="Rektangel 58">
              <a:extLst>
                <a:ext uri="{FF2B5EF4-FFF2-40B4-BE49-F238E27FC236}">
                  <a16:creationId xmlns:a16="http://schemas.microsoft.com/office/drawing/2014/main" id="{6446F717-0F53-874F-B752-9DF63466DD8F}"/>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is the anticipated cost?</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9" name="Group 54">
            <a:extLst>
              <a:ext uri="{FF2B5EF4-FFF2-40B4-BE49-F238E27FC236}">
                <a16:creationId xmlns:a16="http://schemas.microsoft.com/office/drawing/2014/main" id="{F64187B7-5C98-824B-9C05-CA155274CB81}"/>
              </a:ext>
            </a:extLst>
          </p:cNvPr>
          <p:cNvGrpSpPr>
            <a:grpSpLocks/>
          </p:cNvGrpSpPr>
          <p:nvPr/>
        </p:nvGrpSpPr>
        <p:grpSpPr bwMode="auto">
          <a:xfrm>
            <a:off x="421891" y="3249418"/>
            <a:ext cx="3289231" cy="609600"/>
            <a:chOff x="1752600" y="2286000"/>
            <a:chExt cx="5715000" cy="609600"/>
          </a:xfrm>
        </p:grpSpPr>
        <p:sp>
          <p:nvSpPr>
            <p:cNvPr id="20" name="Afrundet rektangel 9">
              <a:extLst>
                <a:ext uri="{FF2B5EF4-FFF2-40B4-BE49-F238E27FC236}">
                  <a16:creationId xmlns:a16="http://schemas.microsoft.com/office/drawing/2014/main" id="{80225E01-0F4F-9F4A-8D3C-A138B17C8D0B}"/>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1" name="Rektangel 58">
              <a:extLst>
                <a:ext uri="{FF2B5EF4-FFF2-40B4-BE49-F238E27FC236}">
                  <a16:creationId xmlns:a16="http://schemas.microsoft.com/office/drawing/2014/main" id="{DC9F6111-73B6-DC40-9BC0-BED94B6482EE}"/>
                </a:ext>
              </a:extLst>
            </p:cNvPr>
            <p:cNvSpPr>
              <a:spLocks noChangeArrowheads="1"/>
            </p:cNvSpPr>
            <p:nvPr/>
          </p:nvSpPr>
          <p:spPr bwMode="auto">
            <a:xfrm>
              <a:off x="1905000" y="2435225"/>
              <a:ext cx="5562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How long it will take to complete?</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2" name="Group 54">
            <a:extLst>
              <a:ext uri="{FF2B5EF4-FFF2-40B4-BE49-F238E27FC236}">
                <a16:creationId xmlns:a16="http://schemas.microsoft.com/office/drawing/2014/main" id="{9C840BFD-EC3F-7045-A336-E1D57972E4B1}"/>
              </a:ext>
            </a:extLst>
          </p:cNvPr>
          <p:cNvGrpSpPr>
            <a:grpSpLocks/>
          </p:cNvGrpSpPr>
          <p:nvPr/>
        </p:nvGrpSpPr>
        <p:grpSpPr bwMode="auto">
          <a:xfrm>
            <a:off x="4179719" y="3249418"/>
            <a:ext cx="3914481" cy="609600"/>
            <a:chOff x="1752600" y="2286000"/>
            <a:chExt cx="5715000" cy="609600"/>
          </a:xfrm>
        </p:grpSpPr>
        <p:sp>
          <p:nvSpPr>
            <p:cNvPr id="23" name="Afrundet rektangel 9">
              <a:extLst>
                <a:ext uri="{FF2B5EF4-FFF2-40B4-BE49-F238E27FC236}">
                  <a16:creationId xmlns:a16="http://schemas.microsoft.com/office/drawing/2014/main" id="{11DD3A17-36CA-4B4F-9481-95234C68DD0D}"/>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4" name="Rektangel 58">
              <a:extLst>
                <a:ext uri="{FF2B5EF4-FFF2-40B4-BE49-F238E27FC236}">
                  <a16:creationId xmlns:a16="http://schemas.microsoft.com/office/drawing/2014/main" id="{489B6EBB-907F-BD48-8116-EB0761F7CBCF}"/>
                </a:ext>
              </a:extLst>
            </p:cNvPr>
            <p:cNvSpPr>
              <a:spLocks noChangeArrowheads="1"/>
            </p:cNvSpPr>
            <p:nvPr/>
          </p:nvSpPr>
          <p:spPr bwMode="auto">
            <a:xfrm>
              <a:off x="1752600" y="2435225"/>
              <a:ext cx="560294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qualify standards must be achieved?</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5" name="Group 54">
            <a:extLst>
              <a:ext uri="{FF2B5EF4-FFF2-40B4-BE49-F238E27FC236}">
                <a16:creationId xmlns:a16="http://schemas.microsoft.com/office/drawing/2014/main" id="{CE075B68-FA4B-6A43-9E07-219C12D7C7B2}"/>
              </a:ext>
            </a:extLst>
          </p:cNvPr>
          <p:cNvGrpSpPr>
            <a:grpSpLocks/>
          </p:cNvGrpSpPr>
          <p:nvPr/>
        </p:nvGrpSpPr>
        <p:grpSpPr bwMode="auto">
          <a:xfrm>
            <a:off x="4200949" y="4003758"/>
            <a:ext cx="3899654" cy="609600"/>
            <a:chOff x="1752600" y="2286000"/>
            <a:chExt cx="5715000" cy="609600"/>
          </a:xfrm>
        </p:grpSpPr>
        <p:sp>
          <p:nvSpPr>
            <p:cNvPr id="26" name="Afrundet rektangel 9">
              <a:extLst>
                <a:ext uri="{FF2B5EF4-FFF2-40B4-BE49-F238E27FC236}">
                  <a16:creationId xmlns:a16="http://schemas.microsoft.com/office/drawing/2014/main" id="{7E75CC48-F580-B94D-B229-91A776C04619}"/>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7" name="Rektangel 58">
              <a:extLst>
                <a:ext uri="{FF2B5EF4-FFF2-40B4-BE49-F238E27FC236}">
                  <a16:creationId xmlns:a16="http://schemas.microsoft.com/office/drawing/2014/main" id="{BB5EFF46-4069-4342-849D-699E3794E884}"/>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performance criteria?</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8" name="Group 54">
            <a:extLst>
              <a:ext uri="{FF2B5EF4-FFF2-40B4-BE49-F238E27FC236}">
                <a16:creationId xmlns:a16="http://schemas.microsoft.com/office/drawing/2014/main" id="{22724DD1-B213-3640-8943-192C5F6640A4}"/>
              </a:ext>
            </a:extLst>
          </p:cNvPr>
          <p:cNvGrpSpPr>
            <a:grpSpLocks/>
          </p:cNvGrpSpPr>
          <p:nvPr/>
        </p:nvGrpSpPr>
        <p:grpSpPr bwMode="auto">
          <a:xfrm>
            <a:off x="4194547" y="4783220"/>
            <a:ext cx="3899654" cy="609600"/>
            <a:chOff x="1752600" y="2286000"/>
            <a:chExt cx="5715000" cy="609600"/>
          </a:xfrm>
        </p:grpSpPr>
        <p:sp>
          <p:nvSpPr>
            <p:cNvPr id="29" name="Afrundet rektangel 9">
              <a:extLst>
                <a:ext uri="{FF2B5EF4-FFF2-40B4-BE49-F238E27FC236}">
                  <a16:creationId xmlns:a16="http://schemas.microsoft.com/office/drawing/2014/main" id="{6C1635C4-51C1-0E4E-8EA9-98B37A37CA3F}"/>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0" name="Rektangel 58">
              <a:extLst>
                <a:ext uri="{FF2B5EF4-FFF2-40B4-BE49-F238E27FC236}">
                  <a16:creationId xmlns:a16="http://schemas.microsoft.com/office/drawing/2014/main" id="{7FC11A17-0B89-5742-9082-B501FE53490D}"/>
                </a:ext>
              </a:extLst>
            </p:cNvPr>
            <p:cNvSpPr>
              <a:spLocks noChangeArrowheads="1"/>
            </p:cNvSpPr>
            <p:nvPr/>
          </p:nvSpPr>
          <p:spPr bwMode="auto">
            <a:xfrm>
              <a:off x="1905000" y="2435225"/>
              <a:ext cx="532914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Key Performance Indicators?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1" name="Group 54">
            <a:extLst>
              <a:ext uri="{FF2B5EF4-FFF2-40B4-BE49-F238E27FC236}">
                <a16:creationId xmlns:a16="http://schemas.microsoft.com/office/drawing/2014/main" id="{A9D763CC-F6F7-0947-8A16-35939AB3FB29}"/>
              </a:ext>
            </a:extLst>
          </p:cNvPr>
          <p:cNvGrpSpPr>
            <a:grpSpLocks/>
          </p:cNvGrpSpPr>
          <p:nvPr/>
        </p:nvGrpSpPr>
        <p:grpSpPr bwMode="auto">
          <a:xfrm>
            <a:off x="8410126" y="2533224"/>
            <a:ext cx="3428089" cy="609600"/>
            <a:chOff x="1752600" y="2286000"/>
            <a:chExt cx="5715000" cy="609600"/>
          </a:xfrm>
        </p:grpSpPr>
        <p:sp>
          <p:nvSpPr>
            <p:cNvPr id="32" name="Afrundet rektangel 9">
              <a:extLst>
                <a:ext uri="{FF2B5EF4-FFF2-40B4-BE49-F238E27FC236}">
                  <a16:creationId xmlns:a16="http://schemas.microsoft.com/office/drawing/2014/main" id="{E0B24F13-8DA3-D54C-B0F4-957EB534BC9F}"/>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3" name="Rektangel 58">
              <a:extLst>
                <a:ext uri="{FF2B5EF4-FFF2-40B4-BE49-F238E27FC236}">
                  <a16:creationId xmlns:a16="http://schemas.microsoft.com/office/drawing/2014/main" id="{E32AA8AA-08EE-0949-8AB7-41025FD809B9}"/>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main risks?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4" name="Group 54">
            <a:extLst>
              <a:ext uri="{FF2B5EF4-FFF2-40B4-BE49-F238E27FC236}">
                <a16:creationId xmlns:a16="http://schemas.microsoft.com/office/drawing/2014/main" id="{0A625514-22AA-5D47-AF35-C5934E9B5BB5}"/>
              </a:ext>
            </a:extLst>
          </p:cNvPr>
          <p:cNvGrpSpPr>
            <a:grpSpLocks/>
          </p:cNvGrpSpPr>
          <p:nvPr/>
        </p:nvGrpSpPr>
        <p:grpSpPr bwMode="auto">
          <a:xfrm>
            <a:off x="8410126" y="3249418"/>
            <a:ext cx="3428089" cy="609600"/>
            <a:chOff x="1752600" y="2286000"/>
            <a:chExt cx="5715000" cy="609600"/>
          </a:xfrm>
        </p:grpSpPr>
        <p:sp>
          <p:nvSpPr>
            <p:cNvPr id="35" name="Afrundet rektangel 9">
              <a:extLst>
                <a:ext uri="{FF2B5EF4-FFF2-40B4-BE49-F238E27FC236}">
                  <a16:creationId xmlns:a16="http://schemas.microsoft.com/office/drawing/2014/main" id="{52930929-75B5-624C-AE69-04339BE62453}"/>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6" name="Rektangel 58">
              <a:extLst>
                <a:ext uri="{FF2B5EF4-FFF2-40B4-BE49-F238E27FC236}">
                  <a16:creationId xmlns:a16="http://schemas.microsoft.com/office/drawing/2014/main" id="{3E3C4F03-03D6-8842-B93D-7612E03747C7}"/>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success criteria?</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7" name="Group 54">
            <a:extLst>
              <a:ext uri="{FF2B5EF4-FFF2-40B4-BE49-F238E27FC236}">
                <a16:creationId xmlns:a16="http://schemas.microsoft.com/office/drawing/2014/main" id="{39788670-FE69-7F45-BA32-0BDCF1F55E04}"/>
              </a:ext>
            </a:extLst>
          </p:cNvPr>
          <p:cNvGrpSpPr>
            <a:grpSpLocks/>
          </p:cNvGrpSpPr>
          <p:nvPr/>
        </p:nvGrpSpPr>
        <p:grpSpPr bwMode="auto">
          <a:xfrm>
            <a:off x="8410125" y="4008243"/>
            <a:ext cx="3428089" cy="609600"/>
            <a:chOff x="1752600" y="2286000"/>
            <a:chExt cx="5715000" cy="609600"/>
          </a:xfrm>
        </p:grpSpPr>
        <p:sp>
          <p:nvSpPr>
            <p:cNvPr id="38" name="Afrundet rektangel 9">
              <a:extLst>
                <a:ext uri="{FF2B5EF4-FFF2-40B4-BE49-F238E27FC236}">
                  <a16:creationId xmlns:a16="http://schemas.microsoft.com/office/drawing/2014/main" id="{D3A5B196-2DF4-C941-AC03-7564BBD6A811}"/>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9" name="Rektangel 58">
              <a:extLst>
                <a:ext uri="{FF2B5EF4-FFF2-40B4-BE49-F238E27FC236}">
                  <a16:creationId xmlns:a16="http://schemas.microsoft.com/office/drawing/2014/main" id="{55907420-C385-EA4E-86E1-8979C06B6C10}"/>
                </a:ext>
              </a:extLst>
            </p:cNvPr>
            <p:cNvSpPr>
              <a:spLocks noChangeArrowheads="1"/>
            </p:cNvSpPr>
            <p:nvPr/>
          </p:nvSpPr>
          <p:spPr bwMode="auto">
            <a:xfrm>
              <a:off x="1905000" y="2435225"/>
              <a:ext cx="5562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Who are the main stakeholders?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spTree>
    <p:extLst>
      <p:ext uri="{BB962C8B-B14F-4D97-AF65-F5344CB8AC3E}">
        <p14:creationId xmlns:p14="http://schemas.microsoft.com/office/powerpoint/2010/main" val="26723325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AEB0-23CC-E447-B041-0CCEA3A19AA6}"/>
              </a:ext>
            </a:extLst>
          </p:cNvPr>
          <p:cNvSpPr>
            <a:spLocks noGrp="1"/>
          </p:cNvSpPr>
          <p:nvPr>
            <p:ph type="title"/>
          </p:nvPr>
        </p:nvSpPr>
        <p:spPr/>
        <p:txBody>
          <a:bodyPr/>
          <a:lstStyle/>
          <a:p>
            <a:r>
              <a:rPr lang="en-US" b="1" dirty="0"/>
              <a:t>SWOT Analysis</a:t>
            </a:r>
          </a:p>
        </p:txBody>
      </p:sp>
      <p:sp>
        <p:nvSpPr>
          <p:cNvPr id="4" name="Slide Number Placeholder 3">
            <a:extLst>
              <a:ext uri="{FF2B5EF4-FFF2-40B4-BE49-F238E27FC236}">
                <a16:creationId xmlns:a16="http://schemas.microsoft.com/office/drawing/2014/main" id="{D7306C87-21EB-4F47-96BA-8D226AA24047}"/>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43</a:t>
            </a:fld>
            <a:endParaRPr lang="en-GB"/>
          </a:p>
        </p:txBody>
      </p:sp>
      <p:pic>
        <p:nvPicPr>
          <p:cNvPr id="5" name="Picture 2">
            <a:extLst>
              <a:ext uri="{FF2B5EF4-FFF2-40B4-BE49-F238E27FC236}">
                <a16:creationId xmlns:a16="http://schemas.microsoft.com/office/drawing/2014/main" id="{6883C5DC-C5DF-7E44-85FB-EF0C8848500A}"/>
              </a:ext>
            </a:extLst>
          </p:cNvPr>
          <p:cNvPicPr>
            <a:picLocks noChangeAspect="1" noChangeArrowheads="1"/>
          </p:cNvPicPr>
          <p:nvPr/>
        </p:nvPicPr>
        <p:blipFill>
          <a:blip r:embed="rId3" cstate="print"/>
          <a:srcRect/>
          <a:stretch>
            <a:fillRect/>
          </a:stretch>
        </p:blipFill>
        <p:spPr bwMode="auto">
          <a:xfrm>
            <a:off x="2459264" y="967695"/>
            <a:ext cx="6877050" cy="451485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964827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F492E-68EE-F14E-A810-B41241D0A22A}"/>
              </a:ext>
            </a:extLst>
          </p:cNvPr>
          <p:cNvSpPr>
            <a:spLocks noGrp="1"/>
          </p:cNvSpPr>
          <p:nvPr>
            <p:ph type="title"/>
          </p:nvPr>
        </p:nvSpPr>
        <p:spPr/>
        <p:txBody>
          <a:bodyPr/>
          <a:lstStyle/>
          <a:p>
            <a:r>
              <a:rPr lang="en-US" dirty="0"/>
              <a:t>PEST</a:t>
            </a:r>
          </a:p>
        </p:txBody>
      </p:sp>
      <p:graphicFrame>
        <p:nvGraphicFramePr>
          <p:cNvPr id="6" name="Content Placeholder 3">
            <a:extLst>
              <a:ext uri="{FF2B5EF4-FFF2-40B4-BE49-F238E27FC236}">
                <a16:creationId xmlns:a16="http://schemas.microsoft.com/office/drawing/2014/main" id="{836EAD9F-CF95-F349-BCD0-4EBA33D47D36}"/>
              </a:ext>
            </a:extLst>
          </p:cNvPr>
          <p:cNvGraphicFramePr>
            <a:graphicFrameLocks noGrp="1"/>
          </p:cNvGraphicFramePr>
          <p:nvPr>
            <p:ph idx="1"/>
          </p:nvPr>
        </p:nvGraphicFramePr>
        <p:xfrm>
          <a:off x="2346325" y="791029"/>
          <a:ext cx="749935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CAF984CA-1481-5B46-8CDE-5C10ADBA5D6E}"/>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44</a:t>
            </a:fld>
            <a:endParaRPr lang="en-GB"/>
          </a:p>
        </p:txBody>
      </p:sp>
    </p:spTree>
    <p:extLst>
      <p:ext uri="{BB962C8B-B14F-4D97-AF65-F5344CB8AC3E}">
        <p14:creationId xmlns:p14="http://schemas.microsoft.com/office/powerpoint/2010/main" val="14027193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DDE7-9421-6448-876D-02A2FA4A85A6}"/>
              </a:ext>
            </a:extLst>
          </p:cNvPr>
          <p:cNvSpPr>
            <a:spLocks noGrp="1"/>
          </p:cNvSpPr>
          <p:nvPr>
            <p:ph type="title"/>
          </p:nvPr>
        </p:nvSpPr>
        <p:spPr/>
        <p:txBody>
          <a:bodyPr/>
          <a:lstStyle/>
          <a:p>
            <a:r>
              <a:rPr lang="en-US" dirty="0"/>
              <a:t>PEST</a:t>
            </a:r>
          </a:p>
        </p:txBody>
      </p:sp>
      <p:graphicFrame>
        <p:nvGraphicFramePr>
          <p:cNvPr id="5" name="Content Placeholder 3">
            <a:extLst>
              <a:ext uri="{FF2B5EF4-FFF2-40B4-BE49-F238E27FC236}">
                <a16:creationId xmlns:a16="http://schemas.microsoft.com/office/drawing/2014/main" id="{0EF39766-8295-214E-8AA9-A824B17A4BA7}"/>
              </a:ext>
            </a:extLst>
          </p:cNvPr>
          <p:cNvGraphicFramePr>
            <a:graphicFrameLocks noGrp="1"/>
          </p:cNvGraphicFramePr>
          <p:nvPr>
            <p:ph idx="1"/>
          </p:nvPr>
        </p:nvGraphicFramePr>
        <p:xfrm>
          <a:off x="2065563" y="98379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665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2D274-C35E-A243-A495-53EB6444A3D4}"/>
              </a:ext>
            </a:extLst>
          </p:cNvPr>
          <p:cNvSpPr>
            <a:spLocks noGrp="1"/>
          </p:cNvSpPr>
          <p:nvPr>
            <p:ph type="title"/>
          </p:nvPr>
        </p:nvSpPr>
        <p:spPr>
          <a:xfrm>
            <a:off x="609600" y="205917"/>
            <a:ext cx="10972800" cy="1143000"/>
          </a:xfrm>
        </p:spPr>
        <p:txBody>
          <a:bodyPr/>
          <a:lstStyle/>
          <a:p>
            <a:r>
              <a:rPr lang="en-US" dirty="0"/>
              <a:t>Cost Benefit Analysis  (simple example)</a:t>
            </a:r>
          </a:p>
        </p:txBody>
      </p:sp>
      <p:sp>
        <p:nvSpPr>
          <p:cNvPr id="4" name="Slide Number Placeholder 3">
            <a:extLst>
              <a:ext uri="{FF2B5EF4-FFF2-40B4-BE49-F238E27FC236}">
                <a16:creationId xmlns:a16="http://schemas.microsoft.com/office/drawing/2014/main" id="{EF0FB29D-E674-7243-B7DF-A6C5959AA770}"/>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46</a:t>
            </a:fld>
            <a:endParaRPr lang="en-GB"/>
          </a:p>
        </p:txBody>
      </p:sp>
      <p:sp>
        <p:nvSpPr>
          <p:cNvPr id="6" name="Rectangle 3">
            <a:extLst>
              <a:ext uri="{FF2B5EF4-FFF2-40B4-BE49-F238E27FC236}">
                <a16:creationId xmlns:a16="http://schemas.microsoft.com/office/drawing/2014/main" id="{688762FC-D14B-D046-A250-224B322B7F76}"/>
              </a:ext>
            </a:extLst>
          </p:cNvPr>
          <p:cNvSpPr txBox="1">
            <a:spLocks noChangeArrowheads="1"/>
          </p:cNvSpPr>
          <p:nvPr/>
        </p:nvSpPr>
        <p:spPr>
          <a:xfrm>
            <a:off x="5341257" y="1743478"/>
            <a:ext cx="4180114" cy="359777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80000"/>
              </a:lnSpc>
              <a:buFontTx/>
              <a:buNone/>
            </a:pPr>
            <a:r>
              <a:rPr lang="en-GB" sz="2200" dirty="0">
                <a:latin typeface="Arial" charset="0"/>
                <a:cs typeface="Arial" charset="0"/>
              </a:rPr>
              <a:t>Monthly Savings (costs)</a:t>
            </a:r>
          </a:p>
          <a:p>
            <a:pPr marL="0" indent="0">
              <a:lnSpc>
                <a:spcPct val="80000"/>
              </a:lnSpc>
              <a:buFontTx/>
              <a:buNone/>
            </a:pPr>
            <a:r>
              <a:rPr lang="en-GB" sz="2200" dirty="0">
                <a:latin typeface="Arial" charset="0"/>
                <a:cs typeface="Arial" charset="0"/>
              </a:rPr>
              <a:t>(£200)</a:t>
            </a:r>
          </a:p>
          <a:p>
            <a:pPr marL="0" indent="0">
              <a:lnSpc>
                <a:spcPct val="80000"/>
              </a:lnSpc>
              <a:buFontTx/>
              <a:buNone/>
            </a:pPr>
            <a:r>
              <a:rPr lang="en-GB" sz="2200" dirty="0">
                <a:latin typeface="Arial" charset="0"/>
                <a:cs typeface="Arial" charset="0"/>
              </a:rPr>
              <a:t>£  50</a:t>
            </a:r>
          </a:p>
          <a:p>
            <a:pPr marL="0" indent="0">
              <a:lnSpc>
                <a:spcPct val="80000"/>
              </a:lnSpc>
              <a:buFontTx/>
              <a:buNone/>
            </a:pPr>
            <a:r>
              <a:rPr lang="en-GB" sz="2200" dirty="0">
                <a:latin typeface="Arial" charset="0"/>
                <a:cs typeface="Arial" charset="0"/>
              </a:rPr>
              <a:t>£  50</a:t>
            </a:r>
          </a:p>
          <a:p>
            <a:pPr marL="0" indent="0">
              <a:lnSpc>
                <a:spcPct val="80000"/>
              </a:lnSpc>
              <a:buFontTx/>
              <a:buNone/>
            </a:pPr>
            <a:r>
              <a:rPr lang="en-GB" sz="2200" dirty="0">
                <a:latin typeface="Arial" charset="0"/>
                <a:cs typeface="Arial" charset="0"/>
              </a:rPr>
              <a:t>£100</a:t>
            </a:r>
          </a:p>
          <a:p>
            <a:pPr marL="0" indent="0">
              <a:lnSpc>
                <a:spcPct val="80000"/>
              </a:lnSpc>
              <a:buFontTx/>
              <a:buNone/>
            </a:pPr>
            <a:r>
              <a:rPr lang="en-GB" sz="2200" dirty="0">
                <a:latin typeface="Arial" charset="0"/>
                <a:cs typeface="Arial" charset="0"/>
              </a:rPr>
              <a:t>£  50</a:t>
            </a:r>
          </a:p>
          <a:p>
            <a:pPr marL="0" indent="0">
              <a:lnSpc>
                <a:spcPct val="80000"/>
              </a:lnSpc>
              <a:buFontTx/>
              <a:buNone/>
            </a:pPr>
            <a:r>
              <a:rPr lang="en-GB" sz="2200" dirty="0">
                <a:latin typeface="Arial" charset="0"/>
                <a:cs typeface="Arial" charset="0"/>
              </a:rPr>
              <a:t>£    0</a:t>
            </a:r>
          </a:p>
          <a:p>
            <a:pPr marL="0" indent="0">
              <a:lnSpc>
                <a:spcPct val="80000"/>
              </a:lnSpc>
              <a:buFontTx/>
              <a:buNone/>
            </a:pPr>
            <a:r>
              <a:rPr lang="en-GB" sz="2200" u="sng" dirty="0">
                <a:latin typeface="Arial" charset="0"/>
                <a:cs typeface="Arial" charset="0"/>
              </a:rPr>
              <a:t>£  50</a:t>
            </a:r>
            <a:endParaRPr lang="en-GB" sz="2200" dirty="0">
              <a:latin typeface="Arial" charset="0"/>
              <a:cs typeface="Arial" charset="0"/>
            </a:endParaRPr>
          </a:p>
          <a:p>
            <a:pPr marL="0" indent="0">
              <a:lnSpc>
                <a:spcPct val="80000"/>
              </a:lnSpc>
              <a:buFontTx/>
              <a:buNone/>
            </a:pPr>
            <a:endParaRPr lang="en-GB" sz="2200" dirty="0">
              <a:latin typeface="Arial" charset="0"/>
              <a:cs typeface="Arial" charset="0"/>
            </a:endParaRPr>
          </a:p>
          <a:p>
            <a:pPr marL="0" indent="0">
              <a:lnSpc>
                <a:spcPct val="80000"/>
              </a:lnSpc>
              <a:buFontTx/>
              <a:buNone/>
            </a:pPr>
            <a:r>
              <a:rPr lang="en-GB" sz="2200" dirty="0">
                <a:latin typeface="Arial" charset="0"/>
                <a:cs typeface="Arial" charset="0"/>
              </a:rPr>
              <a:t>Net savings per month:  £100</a:t>
            </a:r>
          </a:p>
        </p:txBody>
      </p:sp>
      <p:sp>
        <p:nvSpPr>
          <p:cNvPr id="7" name="Rectangle 6">
            <a:extLst>
              <a:ext uri="{FF2B5EF4-FFF2-40B4-BE49-F238E27FC236}">
                <a16:creationId xmlns:a16="http://schemas.microsoft.com/office/drawing/2014/main" id="{BCA27DD0-5A3F-2343-9305-03C45E01DA8E}"/>
              </a:ext>
            </a:extLst>
          </p:cNvPr>
          <p:cNvSpPr/>
          <p:nvPr/>
        </p:nvSpPr>
        <p:spPr>
          <a:xfrm>
            <a:off x="929184" y="1281813"/>
            <a:ext cx="3962130" cy="461665"/>
          </a:xfrm>
          <a:prstGeom prst="rect">
            <a:avLst/>
          </a:prstGeom>
        </p:spPr>
        <p:txBody>
          <a:bodyPr wrap="square">
            <a:spAutoFit/>
          </a:bodyPr>
          <a:lstStyle/>
          <a:p>
            <a:r>
              <a:rPr lang="en-GB" sz="2400" dirty="0">
                <a:latin typeface="Arial" charset="0"/>
                <a:cs typeface="Arial" charset="0"/>
              </a:rPr>
              <a:t>Renting a new photocopier</a:t>
            </a:r>
            <a:endParaRPr lang="en-US" sz="2400" dirty="0"/>
          </a:p>
        </p:txBody>
      </p:sp>
      <p:sp>
        <p:nvSpPr>
          <p:cNvPr id="8" name="Rectangle 3">
            <a:extLst>
              <a:ext uri="{FF2B5EF4-FFF2-40B4-BE49-F238E27FC236}">
                <a16:creationId xmlns:a16="http://schemas.microsoft.com/office/drawing/2014/main" id="{0426D793-8992-EE4E-B7F5-749399B0D5E8}"/>
              </a:ext>
            </a:extLst>
          </p:cNvPr>
          <p:cNvSpPr txBox="1">
            <a:spLocks noChangeArrowheads="1"/>
          </p:cNvSpPr>
          <p:nvPr/>
        </p:nvSpPr>
        <p:spPr>
          <a:xfrm>
            <a:off x="1081585" y="1743478"/>
            <a:ext cx="4259672" cy="43735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4">
              <a:lnSpc>
                <a:spcPct val="80000"/>
              </a:lnSpc>
              <a:buFontTx/>
              <a:buNone/>
            </a:pPr>
            <a:r>
              <a:rPr lang="en-GB" sz="2200" dirty="0">
                <a:latin typeface="Arial" charset="0"/>
                <a:cs typeface="Arial" charset="0"/>
              </a:rPr>
              <a:t>	</a:t>
            </a:r>
          </a:p>
          <a:p>
            <a:pPr marL="0" indent="0">
              <a:lnSpc>
                <a:spcPct val="80000"/>
              </a:lnSpc>
              <a:buFontTx/>
              <a:buNone/>
            </a:pPr>
            <a:r>
              <a:rPr lang="en-GB" sz="2200" dirty="0">
                <a:latin typeface="Arial" charset="0"/>
                <a:cs typeface="Arial" charset="0"/>
              </a:rPr>
              <a:t>Rental of new photocopier</a:t>
            </a:r>
          </a:p>
          <a:p>
            <a:pPr marL="0" indent="0">
              <a:lnSpc>
                <a:spcPct val="80000"/>
              </a:lnSpc>
              <a:buFontTx/>
              <a:buNone/>
            </a:pPr>
            <a:r>
              <a:rPr lang="en-GB" sz="2200" dirty="0">
                <a:latin typeface="Arial" charset="0"/>
                <a:cs typeface="Arial" charset="0"/>
              </a:rPr>
              <a:t>Rental of old photocopier</a:t>
            </a:r>
          </a:p>
          <a:p>
            <a:pPr marL="0" indent="0">
              <a:lnSpc>
                <a:spcPct val="80000"/>
              </a:lnSpc>
              <a:buFontTx/>
              <a:buNone/>
            </a:pPr>
            <a:r>
              <a:rPr lang="en-GB" sz="2200" dirty="0">
                <a:latin typeface="Arial" charset="0"/>
                <a:cs typeface="Arial" charset="0"/>
              </a:rPr>
              <a:t>Electricity saving</a:t>
            </a:r>
          </a:p>
          <a:p>
            <a:pPr marL="0" indent="0">
              <a:lnSpc>
                <a:spcPct val="80000"/>
              </a:lnSpc>
              <a:buFontTx/>
              <a:buNone/>
            </a:pPr>
            <a:r>
              <a:rPr lang="en-GB" sz="2200" dirty="0">
                <a:latin typeface="Arial" charset="0"/>
                <a:cs typeface="Arial" charset="0"/>
              </a:rPr>
              <a:t>Increased photocopying capacity</a:t>
            </a:r>
          </a:p>
          <a:p>
            <a:pPr marL="0" indent="0">
              <a:lnSpc>
                <a:spcPct val="80000"/>
              </a:lnSpc>
              <a:buFontTx/>
              <a:buNone/>
            </a:pPr>
            <a:r>
              <a:rPr lang="en-GB" sz="2200" dirty="0">
                <a:latin typeface="Arial" charset="0"/>
                <a:cs typeface="Arial" charset="0"/>
              </a:rPr>
              <a:t>Savings in staff time</a:t>
            </a:r>
          </a:p>
          <a:p>
            <a:pPr marL="0" indent="0">
              <a:lnSpc>
                <a:spcPct val="80000"/>
              </a:lnSpc>
              <a:buFontTx/>
              <a:buNone/>
            </a:pPr>
            <a:r>
              <a:rPr lang="en-GB" sz="2200" dirty="0">
                <a:latin typeface="Arial" charset="0"/>
                <a:cs typeface="Arial" charset="0"/>
              </a:rPr>
              <a:t>Same floor space</a:t>
            </a:r>
          </a:p>
          <a:p>
            <a:pPr marL="0" indent="0">
              <a:lnSpc>
                <a:spcPct val="80000"/>
              </a:lnSpc>
              <a:buFontTx/>
              <a:buNone/>
            </a:pPr>
            <a:r>
              <a:rPr lang="en-GB" sz="2200" u="sng" dirty="0">
                <a:latin typeface="Arial" charset="0"/>
                <a:cs typeface="Arial" charset="0"/>
              </a:rPr>
              <a:t>Reduced reject rate</a:t>
            </a:r>
            <a:endParaRPr lang="en-GB" sz="2200" dirty="0">
              <a:latin typeface="Arial" charset="0"/>
              <a:cs typeface="Arial" charset="0"/>
            </a:endParaRPr>
          </a:p>
          <a:p>
            <a:pPr marL="0" indent="0">
              <a:lnSpc>
                <a:spcPct val="80000"/>
              </a:lnSpc>
              <a:buFontTx/>
              <a:buNone/>
            </a:pPr>
            <a:endParaRPr lang="en-GB" sz="2400" dirty="0">
              <a:latin typeface="Arial" charset="0"/>
              <a:cs typeface="Arial" charset="0"/>
            </a:endParaRPr>
          </a:p>
        </p:txBody>
      </p:sp>
      <p:pic>
        <p:nvPicPr>
          <p:cNvPr id="9" name="Picture 8">
            <a:extLst>
              <a:ext uri="{FF2B5EF4-FFF2-40B4-BE49-F238E27FC236}">
                <a16:creationId xmlns:a16="http://schemas.microsoft.com/office/drawing/2014/main" id="{3F559EDE-BC3C-0E4A-8EB5-5348B00C4F5F}"/>
              </a:ext>
            </a:extLst>
          </p:cNvPr>
          <p:cNvPicPr>
            <a:picLocks noChangeAspect="1"/>
          </p:cNvPicPr>
          <p:nvPr/>
        </p:nvPicPr>
        <p:blipFill>
          <a:blip r:embed="rId2"/>
          <a:stretch>
            <a:fillRect/>
          </a:stretch>
        </p:blipFill>
        <p:spPr>
          <a:xfrm>
            <a:off x="8752382" y="1281813"/>
            <a:ext cx="3280228" cy="3280228"/>
          </a:xfrm>
          <a:prstGeom prst="rect">
            <a:avLst/>
          </a:prstGeom>
        </p:spPr>
      </p:pic>
    </p:spTree>
    <p:extLst>
      <p:ext uri="{BB962C8B-B14F-4D97-AF65-F5344CB8AC3E}">
        <p14:creationId xmlns:p14="http://schemas.microsoft.com/office/powerpoint/2010/main" val="19260720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1E37A-604D-23F0-E852-380753CD7297}"/>
              </a:ext>
            </a:extLst>
          </p:cNvPr>
          <p:cNvSpPr>
            <a:spLocks noGrp="1"/>
          </p:cNvSpPr>
          <p:nvPr>
            <p:ph type="ctrTitle"/>
          </p:nvPr>
        </p:nvSpPr>
        <p:spPr/>
        <p:txBody>
          <a:bodyPr/>
          <a:lstStyle/>
          <a:p>
            <a:r>
              <a:rPr lang="en-GB" dirty="0"/>
              <a:t>Stakeholders</a:t>
            </a:r>
          </a:p>
        </p:txBody>
      </p:sp>
      <p:sp>
        <p:nvSpPr>
          <p:cNvPr id="3" name="Subtitle 2">
            <a:extLst>
              <a:ext uri="{FF2B5EF4-FFF2-40B4-BE49-F238E27FC236}">
                <a16:creationId xmlns:a16="http://schemas.microsoft.com/office/drawing/2014/main" id="{87C9CA77-1002-67C0-AADA-3B8C0202DDAA}"/>
              </a:ext>
            </a:extLst>
          </p:cNvPr>
          <p:cNvSpPr>
            <a:spLocks noGrp="1"/>
          </p:cNvSpPr>
          <p:nvPr>
            <p:ph type="subTitle" idx="1"/>
          </p:nvPr>
        </p:nvSpPr>
        <p:spPr/>
        <p:txBody>
          <a:bodyPr/>
          <a:lstStyle/>
          <a:p>
            <a:endParaRPr lang="en-GB" dirty="0"/>
          </a:p>
          <a:p>
            <a:r>
              <a:rPr lang="en-GB" dirty="0"/>
              <a:t>Who are they?</a:t>
            </a:r>
          </a:p>
        </p:txBody>
      </p:sp>
    </p:spTree>
    <p:extLst>
      <p:ext uri="{BB962C8B-B14F-4D97-AF65-F5344CB8AC3E}">
        <p14:creationId xmlns:p14="http://schemas.microsoft.com/office/powerpoint/2010/main" val="13194865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82FA4-74E7-D64E-9445-C0620CE54162}"/>
              </a:ext>
            </a:extLst>
          </p:cNvPr>
          <p:cNvSpPr>
            <a:spLocks noGrp="1"/>
          </p:cNvSpPr>
          <p:nvPr>
            <p:ph type="title"/>
          </p:nvPr>
        </p:nvSpPr>
        <p:spPr/>
        <p:txBody>
          <a:bodyPr/>
          <a:lstStyle/>
          <a:p>
            <a:r>
              <a:rPr lang="en-US" dirty="0"/>
              <a:t>Stakeholders</a:t>
            </a:r>
          </a:p>
        </p:txBody>
      </p:sp>
      <p:sp>
        <p:nvSpPr>
          <p:cNvPr id="3" name="Content Placeholder 2">
            <a:extLst>
              <a:ext uri="{FF2B5EF4-FFF2-40B4-BE49-F238E27FC236}">
                <a16:creationId xmlns:a16="http://schemas.microsoft.com/office/drawing/2014/main" id="{C896C273-EBD3-7A45-BA7E-2561A1B988C2}"/>
              </a:ext>
            </a:extLst>
          </p:cNvPr>
          <p:cNvSpPr>
            <a:spLocks noGrp="1"/>
          </p:cNvSpPr>
          <p:nvPr>
            <p:ph idx="1"/>
          </p:nvPr>
        </p:nvSpPr>
        <p:spPr>
          <a:xfrm>
            <a:off x="609600" y="1600200"/>
            <a:ext cx="10972800" cy="4103175"/>
          </a:xfrm>
        </p:spPr>
        <p:txBody>
          <a:bodyPr>
            <a:normAutofit fontScale="70000" lnSpcReduction="20000"/>
          </a:bodyPr>
          <a:lstStyle/>
          <a:p>
            <a:pPr algn="just">
              <a:buNone/>
            </a:pPr>
            <a:r>
              <a:rPr lang="en-GB" altLang="en-US" sz="2600" i="1" dirty="0">
                <a:latin typeface="Arial" panose="020B0604020202020204" pitchFamily="34" charset="0"/>
                <a:cs typeface="Arial" panose="020B0604020202020204" pitchFamily="34" charset="0"/>
              </a:rPr>
              <a:t> “Parties with an interest in the execution and outcome of a project. They would include business streams affected by or dependent on the outcome”</a:t>
            </a:r>
          </a:p>
          <a:p>
            <a:pPr marL="0" indent="0" algn="r">
              <a:buNone/>
            </a:pPr>
            <a:br>
              <a:rPr lang="en-GB" sz="2000" dirty="0"/>
            </a:br>
            <a:r>
              <a:rPr lang="en-GB" sz="2000" dirty="0"/>
              <a:t>(How to organise, plan and control projects, 2010)</a:t>
            </a:r>
            <a:endParaRPr lang="en-US" sz="2000" dirty="0"/>
          </a:p>
          <a:p>
            <a:pPr algn="r">
              <a:buNone/>
            </a:pPr>
            <a:endParaRPr lang="en-US" altLang="en-US" sz="2600" i="1" dirty="0">
              <a:latin typeface="Arial" panose="020B0604020202020204" pitchFamily="34" charset="0"/>
              <a:cs typeface="Arial" panose="020B0604020202020204" pitchFamily="34" charset="0"/>
            </a:endParaRPr>
          </a:p>
          <a:p>
            <a:pPr>
              <a:buNone/>
            </a:pPr>
            <a:r>
              <a:rPr lang="en-GB" altLang="en-US" sz="2600" i="1" dirty="0">
                <a:latin typeface="Arial" panose="020B0604020202020204" pitchFamily="34" charset="0"/>
                <a:cs typeface="Arial" panose="020B0604020202020204" pitchFamily="34" charset="0"/>
              </a:rPr>
              <a:t>“Persons and organisations such as customers, sponsors, performing organization and the public, that are actively involved in the project or whose interests may be positively or negatively affected by execution or completion of the project.</a:t>
            </a:r>
          </a:p>
          <a:p>
            <a:pPr>
              <a:buNone/>
            </a:pPr>
            <a:endParaRPr lang="en-GB" altLang="en-US" sz="2600" i="1" dirty="0">
              <a:latin typeface="Arial" panose="020B0604020202020204" pitchFamily="34" charset="0"/>
              <a:cs typeface="Arial" panose="020B0604020202020204" pitchFamily="34" charset="0"/>
            </a:endParaRPr>
          </a:p>
          <a:p>
            <a:pPr>
              <a:buNone/>
            </a:pPr>
            <a:r>
              <a:rPr lang="en-GB" altLang="en-US" sz="2600" i="1" dirty="0">
                <a:latin typeface="Arial" panose="020B0604020202020204" pitchFamily="34" charset="0"/>
                <a:cs typeface="Arial" panose="020B0604020202020204" pitchFamily="34" charset="0"/>
              </a:rPr>
              <a:t>They may also exert influence over the project and its deliverables”</a:t>
            </a:r>
          </a:p>
          <a:p>
            <a:pPr algn="r">
              <a:buNone/>
            </a:pPr>
            <a:br>
              <a:rPr lang="en-US" altLang="en-US" sz="2000" i="1" dirty="0">
                <a:latin typeface="Arial" panose="020B0604020202020204" pitchFamily="34" charset="0"/>
                <a:cs typeface="Arial" panose="020B0604020202020204" pitchFamily="34" charset="0"/>
              </a:rPr>
            </a:br>
            <a:r>
              <a:rPr lang="en-US" altLang="en-US" sz="2000" i="1" dirty="0">
                <a:latin typeface="Arial" panose="020B0604020202020204" pitchFamily="34" charset="0"/>
                <a:cs typeface="Arial" panose="020B0604020202020204" pitchFamily="34" charset="0"/>
              </a:rPr>
              <a:t>(Smith, 2000)</a:t>
            </a:r>
          </a:p>
          <a:p>
            <a:pPr>
              <a:buNone/>
            </a:pPr>
            <a:endParaRPr lang="en-US" altLang="en-US" sz="2000" i="1" dirty="0">
              <a:latin typeface="Arial" panose="020B0604020202020204" pitchFamily="34" charset="0"/>
              <a:cs typeface="Arial" panose="020B0604020202020204" pitchFamily="34" charset="0"/>
            </a:endParaRPr>
          </a:p>
          <a:p>
            <a:pPr algn="r">
              <a:buNone/>
            </a:pPr>
            <a:endParaRPr lang="en-GB" altLang="en-US" i="1" dirty="0">
              <a:latin typeface="Arial" panose="020B0604020202020204" pitchFamily="34" charset="0"/>
              <a:cs typeface="Arial" panose="020B0604020202020204" pitchFamily="34" charset="0"/>
            </a:endParaRPr>
          </a:p>
          <a:p>
            <a:pPr>
              <a:buNone/>
            </a:pPr>
            <a:r>
              <a:rPr lang="en-GB" altLang="en-US" i="1" dirty="0">
                <a:latin typeface="Arial" panose="020B0604020202020204" pitchFamily="34" charset="0"/>
                <a:cs typeface="Arial" panose="020B0604020202020204" pitchFamily="34" charset="0"/>
              </a:rPr>
              <a:t>    </a:t>
            </a:r>
            <a:endParaRPr lang="en-US" dirty="0"/>
          </a:p>
        </p:txBody>
      </p:sp>
    </p:spTree>
    <p:extLst>
      <p:ext uri="{BB962C8B-B14F-4D97-AF65-F5344CB8AC3E}">
        <p14:creationId xmlns:p14="http://schemas.microsoft.com/office/powerpoint/2010/main" val="32329621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A9E4-E72A-654B-BF96-BEBC5ABDFEB2}"/>
              </a:ext>
            </a:extLst>
          </p:cNvPr>
          <p:cNvSpPr>
            <a:spLocks noGrp="1"/>
          </p:cNvSpPr>
          <p:nvPr>
            <p:ph type="title"/>
          </p:nvPr>
        </p:nvSpPr>
        <p:spPr/>
        <p:txBody>
          <a:bodyPr/>
          <a:lstStyle/>
          <a:p>
            <a:r>
              <a:rPr lang="en-US" dirty="0"/>
              <a:t>Stakeholder Analysis</a:t>
            </a:r>
          </a:p>
        </p:txBody>
      </p:sp>
      <p:sp>
        <p:nvSpPr>
          <p:cNvPr id="5" name="Text Box 3">
            <a:extLst>
              <a:ext uri="{FF2B5EF4-FFF2-40B4-BE49-F238E27FC236}">
                <a16:creationId xmlns:a16="http://schemas.microsoft.com/office/drawing/2014/main" id="{F4D66F1D-EDCA-E142-B4F5-32FAAD2CA97A}"/>
              </a:ext>
            </a:extLst>
          </p:cNvPr>
          <p:cNvSpPr txBox="1">
            <a:spLocks noChangeArrowheads="1"/>
          </p:cNvSpPr>
          <p:nvPr/>
        </p:nvSpPr>
        <p:spPr bwMode="auto">
          <a:xfrm>
            <a:off x="2108981" y="1066257"/>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6" name="Text Box 4">
            <a:extLst>
              <a:ext uri="{FF2B5EF4-FFF2-40B4-BE49-F238E27FC236}">
                <a16:creationId xmlns:a16="http://schemas.microsoft.com/office/drawing/2014/main" id="{175863F1-9EF1-5141-8525-776E1DE00871}"/>
              </a:ext>
            </a:extLst>
          </p:cNvPr>
          <p:cNvSpPr txBox="1">
            <a:spLocks noChangeArrowheads="1"/>
          </p:cNvSpPr>
          <p:nvPr/>
        </p:nvSpPr>
        <p:spPr bwMode="auto">
          <a:xfrm>
            <a:off x="2324881" y="1282157"/>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7" name="Text Box 5">
            <a:extLst>
              <a:ext uri="{FF2B5EF4-FFF2-40B4-BE49-F238E27FC236}">
                <a16:creationId xmlns:a16="http://schemas.microsoft.com/office/drawing/2014/main" id="{11D1619F-7A9A-FA4F-822C-8D239FEC27C2}"/>
              </a:ext>
            </a:extLst>
          </p:cNvPr>
          <p:cNvSpPr txBox="1">
            <a:spLocks noChangeArrowheads="1"/>
          </p:cNvSpPr>
          <p:nvPr/>
        </p:nvSpPr>
        <p:spPr bwMode="auto">
          <a:xfrm>
            <a:off x="2540781" y="1498057"/>
            <a:ext cx="2303462"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Identify your Stakeholders</a:t>
            </a:r>
          </a:p>
        </p:txBody>
      </p:sp>
      <p:sp>
        <p:nvSpPr>
          <p:cNvPr id="8" name="Text Box 6">
            <a:extLst>
              <a:ext uri="{FF2B5EF4-FFF2-40B4-BE49-F238E27FC236}">
                <a16:creationId xmlns:a16="http://schemas.microsoft.com/office/drawing/2014/main" id="{108B8FFD-8166-1241-82AD-B4A8A15307F0}"/>
              </a:ext>
            </a:extLst>
          </p:cNvPr>
          <p:cNvSpPr txBox="1">
            <a:spLocks noChangeArrowheads="1"/>
          </p:cNvSpPr>
          <p:nvPr/>
        </p:nvSpPr>
        <p:spPr bwMode="auto">
          <a:xfrm>
            <a:off x="4701368" y="2722020"/>
            <a:ext cx="2303463"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Prioritise your Stakeholders</a:t>
            </a:r>
          </a:p>
        </p:txBody>
      </p:sp>
      <p:sp>
        <p:nvSpPr>
          <p:cNvPr id="9" name="Text Box 7">
            <a:extLst>
              <a:ext uri="{FF2B5EF4-FFF2-40B4-BE49-F238E27FC236}">
                <a16:creationId xmlns:a16="http://schemas.microsoft.com/office/drawing/2014/main" id="{048110B5-CDDD-9D4D-8E31-3F2E4395BA28}"/>
              </a:ext>
            </a:extLst>
          </p:cNvPr>
          <p:cNvSpPr txBox="1">
            <a:spLocks noChangeArrowheads="1"/>
          </p:cNvSpPr>
          <p:nvPr/>
        </p:nvSpPr>
        <p:spPr bwMode="auto">
          <a:xfrm>
            <a:off x="6717493" y="4019007"/>
            <a:ext cx="280670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Understand your Key Stakeholders</a:t>
            </a:r>
          </a:p>
        </p:txBody>
      </p:sp>
      <p:sp>
        <p:nvSpPr>
          <p:cNvPr id="10" name="AutoShape 8">
            <a:extLst>
              <a:ext uri="{FF2B5EF4-FFF2-40B4-BE49-F238E27FC236}">
                <a16:creationId xmlns:a16="http://schemas.microsoft.com/office/drawing/2014/main" id="{0698AB9D-3F67-9F4A-BA10-C55E1DA52822}"/>
              </a:ext>
            </a:extLst>
          </p:cNvPr>
          <p:cNvSpPr>
            <a:spLocks noChangeArrowheads="1"/>
          </p:cNvSpPr>
          <p:nvPr/>
        </p:nvSpPr>
        <p:spPr bwMode="auto">
          <a:xfrm rot="5400000">
            <a:off x="5230800" y="1687763"/>
            <a:ext cx="814388"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11" name="AutoShape 9">
            <a:extLst>
              <a:ext uri="{FF2B5EF4-FFF2-40B4-BE49-F238E27FC236}">
                <a16:creationId xmlns:a16="http://schemas.microsoft.com/office/drawing/2014/main" id="{1C4F930D-CF13-584E-A089-BA40107A5C1F}"/>
              </a:ext>
            </a:extLst>
          </p:cNvPr>
          <p:cNvSpPr>
            <a:spLocks noChangeArrowheads="1"/>
          </p:cNvSpPr>
          <p:nvPr/>
        </p:nvSpPr>
        <p:spPr bwMode="auto">
          <a:xfrm rot="5400000">
            <a:off x="7535850" y="2984751"/>
            <a:ext cx="814387"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extLst>
      <p:ext uri="{BB962C8B-B14F-4D97-AF65-F5344CB8AC3E}">
        <p14:creationId xmlns:p14="http://schemas.microsoft.com/office/powerpoint/2010/main" val="3465002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F55D-0FC3-014F-9518-FA20A6BF7889}"/>
              </a:ext>
            </a:extLst>
          </p:cNvPr>
          <p:cNvSpPr>
            <a:spLocks noGrp="1"/>
          </p:cNvSpPr>
          <p:nvPr>
            <p:ph type="title"/>
          </p:nvPr>
        </p:nvSpPr>
        <p:spPr/>
        <p:txBody>
          <a:bodyPr/>
          <a:lstStyle/>
          <a:p>
            <a:r>
              <a:rPr lang="en-US" dirty="0"/>
              <a:t>Project Management Environment</a:t>
            </a:r>
          </a:p>
        </p:txBody>
      </p:sp>
      <p:sp>
        <p:nvSpPr>
          <p:cNvPr id="3" name="Content Placeholder 2">
            <a:extLst>
              <a:ext uri="{FF2B5EF4-FFF2-40B4-BE49-F238E27FC236}">
                <a16:creationId xmlns:a16="http://schemas.microsoft.com/office/drawing/2014/main" id="{2F7B2FA4-F0A7-DB49-8868-89E08EFC7417}"/>
              </a:ext>
            </a:extLst>
          </p:cNvPr>
          <p:cNvSpPr>
            <a:spLocks noGrp="1"/>
          </p:cNvSpPr>
          <p:nvPr>
            <p:ph idx="1"/>
          </p:nvPr>
        </p:nvSpPr>
        <p:spPr/>
        <p:txBody>
          <a:bodyPr/>
          <a:lstStyle/>
          <a:p>
            <a:pPr>
              <a:lnSpc>
                <a:spcPct val="130000"/>
              </a:lnSpc>
            </a:pPr>
            <a:r>
              <a:rPr lang="en-GB" dirty="0">
                <a:latin typeface="Arial" charset="0"/>
                <a:cs typeface="Arial" charset="0"/>
              </a:rPr>
              <a:t>Stakeholders</a:t>
            </a:r>
          </a:p>
          <a:p>
            <a:pPr>
              <a:lnSpc>
                <a:spcPct val="130000"/>
              </a:lnSpc>
            </a:pPr>
            <a:r>
              <a:rPr lang="en-GB" dirty="0">
                <a:latin typeface="Arial" charset="0"/>
                <a:cs typeface="Arial" charset="0"/>
              </a:rPr>
              <a:t>The outside environment</a:t>
            </a:r>
          </a:p>
          <a:p>
            <a:pPr>
              <a:lnSpc>
                <a:spcPct val="130000"/>
              </a:lnSpc>
            </a:pPr>
            <a:r>
              <a:rPr lang="en-GB" dirty="0">
                <a:latin typeface="Arial" charset="0"/>
                <a:cs typeface="Arial" charset="0"/>
              </a:rPr>
              <a:t>The organisational framework</a:t>
            </a:r>
          </a:p>
          <a:p>
            <a:pPr>
              <a:lnSpc>
                <a:spcPct val="130000"/>
              </a:lnSpc>
            </a:pPr>
            <a:r>
              <a:rPr lang="en-GB" dirty="0">
                <a:latin typeface="Arial" charset="0"/>
                <a:cs typeface="Arial" charset="0"/>
              </a:rPr>
              <a:t>Alignment with organisation strategy</a:t>
            </a:r>
          </a:p>
          <a:p>
            <a:pPr>
              <a:lnSpc>
                <a:spcPct val="130000"/>
              </a:lnSpc>
            </a:pPr>
            <a:r>
              <a:rPr lang="en-GB" dirty="0">
                <a:latin typeface="Arial" charset="0"/>
                <a:cs typeface="Arial" charset="0"/>
              </a:rPr>
              <a:t>The impact of change</a:t>
            </a:r>
          </a:p>
          <a:p>
            <a:pPr marL="0" indent="0">
              <a:buNone/>
            </a:pPr>
            <a:endParaRPr lang="en-US" dirty="0"/>
          </a:p>
        </p:txBody>
      </p:sp>
    </p:spTree>
    <p:extLst>
      <p:ext uri="{BB962C8B-B14F-4D97-AF65-F5344CB8AC3E}">
        <p14:creationId xmlns:p14="http://schemas.microsoft.com/office/powerpoint/2010/main" val="3668236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ECF3-9F15-C241-984B-1C97F78DA364}"/>
              </a:ext>
            </a:extLst>
          </p:cNvPr>
          <p:cNvSpPr>
            <a:spLocks noGrp="1"/>
          </p:cNvSpPr>
          <p:nvPr>
            <p:ph type="title"/>
          </p:nvPr>
        </p:nvSpPr>
        <p:spPr/>
        <p:txBody>
          <a:bodyPr/>
          <a:lstStyle/>
          <a:p>
            <a:r>
              <a:rPr lang="en-US" dirty="0"/>
              <a:t>External Stakeholders</a:t>
            </a:r>
          </a:p>
        </p:txBody>
      </p:sp>
      <p:sp>
        <p:nvSpPr>
          <p:cNvPr id="5" name="Rectangle 3">
            <a:extLst>
              <a:ext uri="{FF2B5EF4-FFF2-40B4-BE49-F238E27FC236}">
                <a16:creationId xmlns:a16="http://schemas.microsoft.com/office/drawing/2014/main" id="{BA2295E5-8A03-1A4A-9BC6-66B3EB38BA01}"/>
              </a:ext>
            </a:extLst>
          </p:cNvPr>
          <p:cNvSpPr txBox="1">
            <a:spLocks noChangeArrowheads="1"/>
          </p:cNvSpPr>
          <p:nvPr/>
        </p:nvSpPr>
        <p:spPr>
          <a:xfrm>
            <a:off x="6231851" y="1091050"/>
            <a:ext cx="5469612" cy="42576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latin typeface="Arial" charset="0"/>
                <a:cs typeface="Arial" charset="0"/>
              </a:rPr>
              <a:t>Suppliers</a:t>
            </a:r>
          </a:p>
          <a:p>
            <a:r>
              <a:rPr lang="en-GB" dirty="0">
                <a:latin typeface="Arial" charset="0"/>
                <a:cs typeface="Arial" charset="0"/>
              </a:rPr>
              <a:t>The general public</a:t>
            </a:r>
          </a:p>
          <a:p>
            <a:r>
              <a:rPr lang="en-GB" dirty="0">
                <a:latin typeface="Arial" charset="0"/>
                <a:cs typeface="Arial" charset="0"/>
              </a:rPr>
              <a:t>The media</a:t>
            </a:r>
          </a:p>
          <a:p>
            <a:r>
              <a:rPr lang="en-GB" dirty="0">
                <a:latin typeface="Arial" charset="0"/>
                <a:cs typeface="Arial" charset="0"/>
              </a:rPr>
              <a:t>Shareholders or trustees</a:t>
            </a:r>
          </a:p>
          <a:p>
            <a:r>
              <a:rPr lang="en-GB" dirty="0">
                <a:latin typeface="Arial" charset="0"/>
                <a:cs typeface="Arial" charset="0"/>
              </a:rPr>
              <a:t>End users of the product or service</a:t>
            </a:r>
          </a:p>
          <a:p>
            <a:r>
              <a:rPr lang="en-GB" dirty="0">
                <a:latin typeface="Arial" charset="0"/>
                <a:cs typeface="Arial" charset="0"/>
              </a:rPr>
              <a:t>Insurance companies</a:t>
            </a:r>
          </a:p>
          <a:p>
            <a:r>
              <a:rPr lang="en-GB" dirty="0">
                <a:latin typeface="Arial" charset="0"/>
                <a:cs typeface="Arial" charset="0"/>
              </a:rPr>
              <a:t>Government</a:t>
            </a:r>
          </a:p>
        </p:txBody>
      </p:sp>
      <p:pic>
        <p:nvPicPr>
          <p:cNvPr id="6" name="Picture 5">
            <a:extLst>
              <a:ext uri="{FF2B5EF4-FFF2-40B4-BE49-F238E27FC236}">
                <a16:creationId xmlns:a16="http://schemas.microsoft.com/office/drawing/2014/main" id="{B9508DFD-9884-F948-A5D8-2C29D865C645}"/>
              </a:ext>
            </a:extLst>
          </p:cNvPr>
          <p:cNvPicPr>
            <a:picLocks noChangeAspect="1" noChangeArrowheads="1"/>
          </p:cNvPicPr>
          <p:nvPr/>
        </p:nvPicPr>
        <p:blipFill>
          <a:blip r:embed="rId3" cstate="print"/>
          <a:srcRect/>
          <a:stretch>
            <a:fillRect/>
          </a:stretch>
        </p:blipFill>
        <p:spPr bwMode="auto">
          <a:xfrm>
            <a:off x="1026884" y="956907"/>
            <a:ext cx="3624262" cy="4525962"/>
          </a:xfrm>
          <a:prstGeom prst="rect">
            <a:avLst/>
          </a:prstGeom>
          <a:noFill/>
          <a:ln w="9525">
            <a:noFill/>
            <a:miter lim="800000"/>
            <a:headEnd/>
            <a:tailEnd/>
          </a:ln>
        </p:spPr>
      </p:pic>
    </p:spTree>
    <p:extLst>
      <p:ext uri="{BB962C8B-B14F-4D97-AF65-F5344CB8AC3E}">
        <p14:creationId xmlns:p14="http://schemas.microsoft.com/office/powerpoint/2010/main" val="39980090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ECF3-9F15-C241-984B-1C97F78DA364}"/>
              </a:ext>
            </a:extLst>
          </p:cNvPr>
          <p:cNvSpPr>
            <a:spLocks noGrp="1"/>
          </p:cNvSpPr>
          <p:nvPr>
            <p:ph type="title"/>
          </p:nvPr>
        </p:nvSpPr>
        <p:spPr/>
        <p:txBody>
          <a:bodyPr/>
          <a:lstStyle/>
          <a:p>
            <a:r>
              <a:rPr lang="en-US" dirty="0"/>
              <a:t>Internal Stakeholders</a:t>
            </a:r>
          </a:p>
        </p:txBody>
      </p:sp>
      <p:sp>
        <p:nvSpPr>
          <p:cNvPr id="7" name="Rectangle 3">
            <a:extLst>
              <a:ext uri="{FF2B5EF4-FFF2-40B4-BE49-F238E27FC236}">
                <a16:creationId xmlns:a16="http://schemas.microsoft.com/office/drawing/2014/main" id="{FF16A496-5186-3141-BAF5-C1BEEBE05B02}"/>
              </a:ext>
            </a:extLst>
          </p:cNvPr>
          <p:cNvSpPr txBox="1">
            <a:spLocks noChangeArrowheads="1"/>
          </p:cNvSpPr>
          <p:nvPr/>
        </p:nvSpPr>
        <p:spPr>
          <a:xfrm>
            <a:off x="251460" y="2159172"/>
            <a:ext cx="11353800" cy="30535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latin typeface="Arial" charset="0"/>
                <a:cs typeface="Arial" charset="0"/>
              </a:rPr>
              <a:t>Project sponsor</a:t>
            </a:r>
          </a:p>
          <a:p>
            <a:r>
              <a:rPr lang="en-GB" dirty="0">
                <a:latin typeface="Arial" charset="0"/>
                <a:cs typeface="Arial" charset="0"/>
              </a:rPr>
              <a:t>Project team</a:t>
            </a:r>
          </a:p>
          <a:p>
            <a:r>
              <a:rPr lang="en-GB" dirty="0">
                <a:latin typeface="Arial" charset="0"/>
                <a:cs typeface="Arial" charset="0"/>
              </a:rPr>
              <a:t>Other managers</a:t>
            </a:r>
          </a:p>
          <a:p>
            <a:r>
              <a:rPr lang="en-GB" dirty="0">
                <a:latin typeface="Arial" charset="0"/>
                <a:cs typeface="Arial" charset="0"/>
              </a:rPr>
              <a:t>Trade unions</a:t>
            </a:r>
          </a:p>
          <a:p>
            <a:r>
              <a:rPr lang="en-GB" dirty="0">
                <a:latin typeface="Arial" charset="0"/>
                <a:cs typeface="Arial" charset="0"/>
              </a:rPr>
              <a:t>Change champion/agent</a:t>
            </a:r>
          </a:p>
          <a:p>
            <a:r>
              <a:rPr lang="en-GB" dirty="0">
                <a:latin typeface="Arial" charset="0"/>
                <a:cs typeface="Arial" charset="0"/>
              </a:rPr>
              <a:t>Staff affected by (or who can influence) the outcome of the project</a:t>
            </a:r>
          </a:p>
        </p:txBody>
      </p:sp>
      <p:pic>
        <p:nvPicPr>
          <p:cNvPr id="8" name="Picture 8">
            <a:extLst>
              <a:ext uri="{FF2B5EF4-FFF2-40B4-BE49-F238E27FC236}">
                <a16:creationId xmlns:a16="http://schemas.microsoft.com/office/drawing/2014/main" id="{F6B91371-225F-6146-A4A4-D94DBB4C7454}"/>
              </a:ext>
            </a:extLst>
          </p:cNvPr>
          <p:cNvPicPr>
            <a:picLocks noChangeAspect="1" noChangeArrowheads="1"/>
          </p:cNvPicPr>
          <p:nvPr/>
        </p:nvPicPr>
        <p:blipFill>
          <a:blip r:embed="rId3" cstate="print"/>
          <a:srcRect/>
          <a:stretch>
            <a:fillRect/>
          </a:stretch>
        </p:blipFill>
        <p:spPr bwMode="auto">
          <a:xfrm>
            <a:off x="7518830" y="1453713"/>
            <a:ext cx="4549775" cy="3032125"/>
          </a:xfrm>
          <a:prstGeom prst="rect">
            <a:avLst/>
          </a:prstGeom>
          <a:noFill/>
          <a:ln w="9525">
            <a:noFill/>
            <a:miter lim="800000"/>
            <a:headEnd/>
            <a:tailEnd/>
          </a:ln>
        </p:spPr>
      </p:pic>
    </p:spTree>
    <p:extLst>
      <p:ext uri="{BB962C8B-B14F-4D97-AF65-F5344CB8AC3E}">
        <p14:creationId xmlns:p14="http://schemas.microsoft.com/office/powerpoint/2010/main" val="38101595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Power and Interest</a:t>
            </a:r>
          </a:p>
        </p:txBody>
      </p:sp>
      <p:sp>
        <p:nvSpPr>
          <p:cNvPr id="24" name="Content Placeholder 2">
            <a:extLst>
              <a:ext uri="{FF2B5EF4-FFF2-40B4-BE49-F238E27FC236}">
                <a16:creationId xmlns:a16="http://schemas.microsoft.com/office/drawing/2014/main" id="{96874422-E618-F74F-85DB-25649D3BB426}"/>
              </a:ext>
            </a:extLst>
          </p:cNvPr>
          <p:cNvSpPr>
            <a:spLocks noGrp="1"/>
          </p:cNvSpPr>
          <p:nvPr>
            <p:ph idx="1"/>
          </p:nvPr>
        </p:nvSpPr>
        <p:spPr>
          <a:xfrm>
            <a:off x="457200" y="1600201"/>
            <a:ext cx="5795010" cy="2367366"/>
          </a:xfrm>
        </p:spPr>
        <p:txBody>
          <a:bodyPr/>
          <a:lstStyle/>
          <a:p>
            <a:pPr marL="0" indent="0" eaLnBrk="1" hangingPunct="1">
              <a:buNone/>
            </a:pPr>
            <a:r>
              <a:rPr lang="en-GB" altLang="en-US" sz="2800" b="1" dirty="0">
                <a:latin typeface="Arial" panose="020B0604020202020204" pitchFamily="34" charset="0"/>
                <a:cs typeface="Arial" panose="020B0604020202020204" pitchFamily="34" charset="0"/>
              </a:rPr>
              <a:t>How much </a:t>
            </a:r>
            <a:r>
              <a:rPr lang="en-GB" altLang="en-US" sz="2800" dirty="0">
                <a:latin typeface="Arial" panose="020B0604020202020204" pitchFamily="34" charset="0"/>
                <a:cs typeface="Arial" panose="020B0604020202020204" pitchFamily="34" charset="0"/>
              </a:rPr>
              <a:t>…</a:t>
            </a:r>
          </a:p>
          <a:p>
            <a:pPr marL="0" indent="0" eaLnBrk="1" hangingPunct="1">
              <a:buNone/>
            </a:pPr>
            <a:endParaRPr lang="en-GB" altLang="en-US" sz="800" dirty="0">
              <a:latin typeface="Arial" panose="020B0604020202020204" pitchFamily="34" charset="0"/>
              <a:cs typeface="Arial" panose="020B0604020202020204" pitchFamily="34" charset="0"/>
            </a:endParaRPr>
          </a:p>
          <a:p>
            <a:pPr marL="457200" lvl="1" indent="0" eaLnBrk="1" hangingPunct="1">
              <a:buNone/>
            </a:pPr>
            <a:r>
              <a:rPr lang="en-GB" altLang="en-US" sz="2000" dirty="0">
                <a:latin typeface="Arial" panose="020B0604020202020204" pitchFamily="34" charset="0"/>
                <a:cs typeface="Arial" panose="020B0604020202020204" pitchFamily="34" charset="0"/>
              </a:rPr>
              <a:t>Power to affect the project outcome</a:t>
            </a:r>
          </a:p>
          <a:p>
            <a:pPr marL="457200" lvl="1" indent="0" eaLnBrk="1" hangingPunct="1">
              <a:buNone/>
            </a:pPr>
            <a:r>
              <a:rPr lang="en-GB" altLang="en-US" sz="2000" dirty="0">
                <a:latin typeface="Arial" panose="020B0604020202020204" pitchFamily="34" charset="0"/>
                <a:cs typeface="Arial" panose="020B0604020202020204" pitchFamily="34" charset="0"/>
              </a:rPr>
              <a:t>Interest in the project outcome</a:t>
            </a:r>
          </a:p>
          <a:p>
            <a:pPr marL="0" indent="0">
              <a:buNone/>
            </a:pPr>
            <a:r>
              <a:rPr lang="en-GB" altLang="en-US" sz="2400" dirty="0">
                <a:latin typeface="Arial" panose="020B0604020202020204" pitchFamily="34" charset="0"/>
                <a:cs typeface="Arial" panose="020B0604020202020204" pitchFamily="34" charset="0"/>
              </a:rPr>
              <a:t>	 … does each stakeholder have?</a:t>
            </a:r>
            <a:endParaRPr lang="en-US" altLang="en-US" sz="2400"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51D1A098-78B3-664B-A57C-8135957F6EDB}"/>
              </a:ext>
            </a:extLst>
          </p:cNvPr>
          <p:cNvGrpSpPr/>
          <p:nvPr/>
        </p:nvGrpSpPr>
        <p:grpSpPr>
          <a:xfrm>
            <a:off x="6096000" y="1426097"/>
            <a:ext cx="6029810" cy="4005805"/>
            <a:chOff x="3486150" y="1604583"/>
            <a:chExt cx="6029810" cy="4005805"/>
          </a:xfrm>
        </p:grpSpPr>
        <p:grpSp>
          <p:nvGrpSpPr>
            <p:cNvPr id="12" name="Group 3">
              <a:extLst>
                <a:ext uri="{FF2B5EF4-FFF2-40B4-BE49-F238E27FC236}">
                  <a16:creationId xmlns:a16="http://schemas.microsoft.com/office/drawing/2014/main" id="{479F08AF-F458-D747-9DEE-6D0B65CF6473}"/>
                </a:ext>
              </a:extLst>
            </p:cNvPr>
            <p:cNvGrpSpPr>
              <a:grpSpLocks/>
            </p:cNvGrpSpPr>
            <p:nvPr/>
          </p:nvGrpSpPr>
          <p:grpSpPr bwMode="auto">
            <a:xfrm>
              <a:off x="3486150" y="1604583"/>
              <a:ext cx="6029810" cy="4005805"/>
              <a:chOff x="431" y="845"/>
              <a:chExt cx="4808" cy="3299"/>
            </a:xfrm>
          </p:grpSpPr>
          <p:grpSp>
            <p:nvGrpSpPr>
              <p:cNvPr id="17" name="Group 4">
                <a:extLst>
                  <a:ext uri="{FF2B5EF4-FFF2-40B4-BE49-F238E27FC236}">
                    <a16:creationId xmlns:a16="http://schemas.microsoft.com/office/drawing/2014/main" id="{5C7938F5-E427-A843-96DB-01FA88288956}"/>
                  </a:ext>
                </a:extLst>
              </p:cNvPr>
              <p:cNvGrpSpPr>
                <a:grpSpLocks/>
              </p:cNvGrpSpPr>
              <p:nvPr/>
            </p:nvGrpSpPr>
            <p:grpSpPr bwMode="auto">
              <a:xfrm>
                <a:off x="1166" y="1000"/>
                <a:ext cx="3435" cy="2472"/>
                <a:chOff x="1292" y="1253"/>
                <a:chExt cx="3176" cy="2176"/>
              </a:xfrm>
            </p:grpSpPr>
            <p:sp>
              <p:nvSpPr>
                <p:cNvPr id="34" name="Rectangle 5">
                  <a:extLst>
                    <a:ext uri="{FF2B5EF4-FFF2-40B4-BE49-F238E27FC236}">
                      <a16:creationId xmlns:a16="http://schemas.microsoft.com/office/drawing/2014/main" id="{81FDA56D-4DAB-3F4C-B6E7-16CA9C654441}"/>
                    </a:ext>
                  </a:extLst>
                </p:cNvPr>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5" name="Rectangle 6">
                  <a:extLst>
                    <a:ext uri="{FF2B5EF4-FFF2-40B4-BE49-F238E27FC236}">
                      <a16:creationId xmlns:a16="http://schemas.microsoft.com/office/drawing/2014/main" id="{EC6AD9BF-0ECE-CC4B-83C1-FE18313628F8}"/>
                    </a:ext>
                  </a:extLst>
                </p:cNvPr>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6" name="Rectangle 7">
                  <a:extLst>
                    <a:ext uri="{FF2B5EF4-FFF2-40B4-BE49-F238E27FC236}">
                      <a16:creationId xmlns:a16="http://schemas.microsoft.com/office/drawing/2014/main" id="{E1CD1141-4BC6-0A43-89C8-42EFC9074A99}"/>
                    </a:ext>
                  </a:extLst>
                </p:cNvPr>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7" name="Rectangle 8">
                  <a:extLst>
                    <a:ext uri="{FF2B5EF4-FFF2-40B4-BE49-F238E27FC236}">
                      <a16:creationId xmlns:a16="http://schemas.microsoft.com/office/drawing/2014/main" id="{82073F9E-D325-4F47-A947-B4F0C8F57486}"/>
                    </a:ext>
                  </a:extLst>
                </p:cNvPr>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18" name="Group 9">
                <a:extLst>
                  <a:ext uri="{FF2B5EF4-FFF2-40B4-BE49-F238E27FC236}">
                    <a16:creationId xmlns:a16="http://schemas.microsoft.com/office/drawing/2014/main" id="{450E28C3-8F10-F849-8345-FA4B9911C015}"/>
                  </a:ext>
                </a:extLst>
              </p:cNvPr>
              <p:cNvGrpSpPr>
                <a:grpSpLocks/>
              </p:cNvGrpSpPr>
              <p:nvPr/>
            </p:nvGrpSpPr>
            <p:grpSpPr bwMode="auto">
              <a:xfrm>
                <a:off x="2050" y="3577"/>
                <a:ext cx="1815" cy="567"/>
                <a:chOff x="2064" y="3657"/>
                <a:chExt cx="1678" cy="499"/>
              </a:xfrm>
            </p:grpSpPr>
            <p:sp>
              <p:nvSpPr>
                <p:cNvPr id="32" name="AutoShape 10">
                  <a:extLst>
                    <a:ext uri="{FF2B5EF4-FFF2-40B4-BE49-F238E27FC236}">
                      <a16:creationId xmlns:a16="http://schemas.microsoft.com/office/drawing/2014/main" id="{7755C86D-4586-004B-B940-28B36FC14558}"/>
                    </a:ext>
                  </a:extLst>
                </p:cNvPr>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3" name="Text Box 11">
                  <a:extLst>
                    <a:ext uri="{FF2B5EF4-FFF2-40B4-BE49-F238E27FC236}">
                      <a16:creationId xmlns:a16="http://schemas.microsoft.com/office/drawing/2014/main" id="{5766787A-C2D7-4C47-821D-5509746B02E8}"/>
                    </a:ext>
                  </a:extLst>
                </p:cNvPr>
                <p:cNvSpPr txBox="1">
                  <a:spLocks noChangeArrowheads="1"/>
                </p:cNvSpPr>
                <p:nvPr/>
              </p:nvSpPr>
              <p:spPr bwMode="auto">
                <a:xfrm>
                  <a:off x="2154" y="3793"/>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19" name="Group 12">
                <a:extLst>
                  <a:ext uri="{FF2B5EF4-FFF2-40B4-BE49-F238E27FC236}">
                    <a16:creationId xmlns:a16="http://schemas.microsoft.com/office/drawing/2014/main" id="{69B826E6-0632-EA4E-9E0D-F478AA5B884E}"/>
                  </a:ext>
                </a:extLst>
              </p:cNvPr>
              <p:cNvGrpSpPr>
                <a:grpSpLocks/>
              </p:cNvGrpSpPr>
              <p:nvPr/>
            </p:nvGrpSpPr>
            <p:grpSpPr bwMode="auto">
              <a:xfrm>
                <a:off x="431" y="1567"/>
                <a:ext cx="625" cy="1575"/>
                <a:chOff x="340" y="1706"/>
                <a:chExt cx="578" cy="1386"/>
              </a:xfrm>
            </p:grpSpPr>
            <p:sp>
              <p:nvSpPr>
                <p:cNvPr id="23" name="AutoShape 13">
                  <a:extLst>
                    <a:ext uri="{FF2B5EF4-FFF2-40B4-BE49-F238E27FC236}">
                      <a16:creationId xmlns:a16="http://schemas.microsoft.com/office/drawing/2014/main" id="{AA78A39C-52F8-B843-B958-5B3C8A51DA81}"/>
                    </a:ext>
                  </a:extLst>
                </p:cNvPr>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31" name="Text Box 14">
                  <a:extLst>
                    <a:ext uri="{FF2B5EF4-FFF2-40B4-BE49-F238E27FC236}">
                      <a16:creationId xmlns:a16="http://schemas.microsoft.com/office/drawing/2014/main" id="{C085514C-BB51-E547-A69F-DE62257F6607}"/>
                    </a:ext>
                  </a:extLst>
                </p:cNvPr>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20" name="Text Box 15">
                <a:extLst>
                  <a:ext uri="{FF2B5EF4-FFF2-40B4-BE49-F238E27FC236}">
                    <a16:creationId xmlns:a16="http://schemas.microsoft.com/office/drawing/2014/main" id="{1CDFF845-FEF7-DE46-B92F-9AD02AC5D0DF}"/>
                  </a:ext>
                </a:extLst>
              </p:cNvPr>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LOW</a:t>
                </a:r>
              </a:p>
            </p:txBody>
          </p:sp>
          <p:sp>
            <p:nvSpPr>
              <p:cNvPr id="21" name="Text Box 16">
                <a:extLst>
                  <a:ext uri="{FF2B5EF4-FFF2-40B4-BE49-F238E27FC236}">
                    <a16:creationId xmlns:a16="http://schemas.microsoft.com/office/drawing/2014/main" id="{3FFE89FB-BDCE-824F-8F90-E78A0AB4E174}"/>
                  </a:ext>
                </a:extLst>
              </p:cNvPr>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22" name="Text Box 17">
                <a:extLst>
                  <a:ext uri="{FF2B5EF4-FFF2-40B4-BE49-F238E27FC236}">
                    <a16:creationId xmlns:a16="http://schemas.microsoft.com/office/drawing/2014/main" id="{FB373C77-FB5F-2445-A0C4-4B9EAA1E1DBB}"/>
                  </a:ext>
                </a:extLst>
              </p:cNvPr>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13" name="Text Box 18">
              <a:extLst>
                <a:ext uri="{FF2B5EF4-FFF2-40B4-BE49-F238E27FC236}">
                  <a16:creationId xmlns:a16="http://schemas.microsoft.com/office/drawing/2014/main" id="{4BB16239-08B9-D14B-9B3A-28F18790618F}"/>
                </a:ext>
              </a:extLst>
            </p:cNvPr>
            <p:cNvSpPr txBox="1">
              <a:spLocks noChangeArrowheads="1"/>
            </p:cNvSpPr>
            <p:nvPr/>
          </p:nvSpPr>
          <p:spPr bwMode="auto">
            <a:xfrm>
              <a:off x="4871688" y="2120806"/>
              <a:ext cx="1419773" cy="707886"/>
            </a:xfrm>
            <a:prstGeom prst="rect">
              <a:avLst/>
            </a:prstGeom>
            <a:noFill/>
            <a:ln w="9525">
              <a:noFill/>
              <a:miter lim="800000"/>
              <a:headEnd/>
              <a:tailEnd/>
            </a:ln>
          </p:spPr>
          <p:txBody>
            <a:bodyPr wrap="square">
              <a:spAutoFit/>
            </a:bodyPr>
            <a:lstStyle/>
            <a:p>
              <a:pPr eaLnBrk="0" hangingPunct="0">
                <a:spcBef>
                  <a:spcPct val="50000"/>
                </a:spcBef>
              </a:pPr>
              <a:r>
                <a:rPr lang="en-GB" sz="2000" dirty="0">
                  <a:latin typeface="Arial" charset="0"/>
                  <a:cs typeface="Arial" charset="0"/>
                </a:rPr>
                <a:t>Keep Satisfied</a:t>
              </a:r>
            </a:p>
          </p:txBody>
        </p:sp>
        <p:sp>
          <p:nvSpPr>
            <p:cNvPr id="14" name="Text Box 19">
              <a:extLst>
                <a:ext uri="{FF2B5EF4-FFF2-40B4-BE49-F238E27FC236}">
                  <a16:creationId xmlns:a16="http://schemas.microsoft.com/office/drawing/2014/main" id="{0B52429C-381F-5E43-AEC4-0296D2BB0840}"/>
                </a:ext>
              </a:extLst>
            </p:cNvPr>
            <p:cNvSpPr txBox="1">
              <a:spLocks noChangeArrowheads="1"/>
            </p:cNvSpPr>
            <p:nvPr/>
          </p:nvSpPr>
          <p:spPr bwMode="auto">
            <a:xfrm>
              <a:off x="6957520" y="2107312"/>
              <a:ext cx="1758312" cy="707886"/>
            </a:xfrm>
            <a:prstGeom prst="rect">
              <a:avLst/>
            </a:prstGeom>
            <a:noFill/>
            <a:ln w="9525">
              <a:noFill/>
              <a:miter lim="800000"/>
              <a:headEnd/>
              <a:tailEnd/>
            </a:ln>
          </p:spPr>
          <p:txBody>
            <a:bodyPr wrap="square">
              <a:spAutoFit/>
            </a:bodyPr>
            <a:lstStyle/>
            <a:p>
              <a:pPr eaLnBrk="0" hangingPunct="0">
                <a:spcBef>
                  <a:spcPct val="50000"/>
                </a:spcBef>
              </a:pPr>
              <a:r>
                <a:rPr lang="en-GB" sz="2000" dirty="0">
                  <a:latin typeface="Arial" charset="0"/>
                  <a:cs typeface="Arial" charset="0"/>
                </a:rPr>
                <a:t>Manage closely</a:t>
              </a:r>
            </a:p>
          </p:txBody>
        </p:sp>
        <p:sp>
          <p:nvSpPr>
            <p:cNvPr id="15" name="Text Box 20">
              <a:extLst>
                <a:ext uri="{FF2B5EF4-FFF2-40B4-BE49-F238E27FC236}">
                  <a16:creationId xmlns:a16="http://schemas.microsoft.com/office/drawing/2014/main" id="{A5857D00-17B0-A547-9290-9293B10442A4}"/>
                </a:ext>
              </a:extLst>
            </p:cNvPr>
            <p:cNvSpPr txBox="1">
              <a:spLocks noChangeArrowheads="1"/>
            </p:cNvSpPr>
            <p:nvPr/>
          </p:nvSpPr>
          <p:spPr bwMode="auto">
            <a:xfrm>
              <a:off x="4792846" y="3369568"/>
              <a:ext cx="1577455" cy="1015663"/>
            </a:xfrm>
            <a:prstGeom prst="rect">
              <a:avLst/>
            </a:prstGeom>
            <a:noFill/>
            <a:ln w="9525">
              <a:noFill/>
              <a:miter lim="800000"/>
              <a:headEnd/>
              <a:tailEnd/>
            </a:ln>
          </p:spPr>
          <p:txBody>
            <a:bodyPr wrap="square">
              <a:spAutoFit/>
            </a:bodyPr>
            <a:lstStyle/>
            <a:p>
              <a:pPr eaLnBrk="0" hangingPunct="0"/>
              <a:r>
                <a:rPr lang="en-GB" sz="2000" dirty="0">
                  <a:latin typeface="Arial" charset="0"/>
                  <a:cs typeface="Arial" charset="0"/>
                </a:rPr>
                <a:t>Monitor (minimum effort)</a:t>
              </a:r>
            </a:p>
          </p:txBody>
        </p:sp>
        <p:sp>
          <p:nvSpPr>
            <p:cNvPr id="16" name="Text Box 21">
              <a:extLst>
                <a:ext uri="{FF2B5EF4-FFF2-40B4-BE49-F238E27FC236}">
                  <a16:creationId xmlns:a16="http://schemas.microsoft.com/office/drawing/2014/main" id="{1B936A66-8E73-0B4D-BC2C-3B70C6BC743B}"/>
                </a:ext>
              </a:extLst>
            </p:cNvPr>
            <p:cNvSpPr txBox="1">
              <a:spLocks noChangeArrowheads="1"/>
            </p:cNvSpPr>
            <p:nvPr/>
          </p:nvSpPr>
          <p:spPr bwMode="auto">
            <a:xfrm>
              <a:off x="6944243" y="3531430"/>
              <a:ext cx="1624089" cy="707886"/>
            </a:xfrm>
            <a:prstGeom prst="rect">
              <a:avLst/>
            </a:prstGeom>
            <a:noFill/>
            <a:ln w="9525">
              <a:noFill/>
              <a:miter lim="800000"/>
              <a:headEnd/>
              <a:tailEnd/>
            </a:ln>
          </p:spPr>
          <p:txBody>
            <a:bodyPr wrap="square">
              <a:spAutoFit/>
            </a:bodyPr>
            <a:lstStyle/>
            <a:p>
              <a:pPr eaLnBrk="0" hangingPunct="0">
                <a:spcBef>
                  <a:spcPct val="50000"/>
                </a:spcBef>
              </a:pPr>
              <a:r>
                <a:rPr lang="en-GB" sz="2000" dirty="0">
                  <a:latin typeface="Arial" charset="0"/>
                  <a:cs typeface="Arial" charset="0"/>
                </a:rPr>
                <a:t>Keep informed</a:t>
              </a:r>
            </a:p>
          </p:txBody>
        </p:sp>
      </p:grpSp>
    </p:spTree>
    <p:extLst>
      <p:ext uri="{BB962C8B-B14F-4D97-AF65-F5344CB8AC3E}">
        <p14:creationId xmlns:p14="http://schemas.microsoft.com/office/powerpoint/2010/main" val="2917586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7131B-3D61-8947-B055-60867039D987}"/>
              </a:ext>
            </a:extLst>
          </p:cNvPr>
          <p:cNvSpPr>
            <a:spLocks noGrp="1"/>
          </p:cNvSpPr>
          <p:nvPr>
            <p:ph type="title"/>
          </p:nvPr>
        </p:nvSpPr>
        <p:spPr/>
        <p:txBody>
          <a:bodyPr/>
          <a:lstStyle/>
          <a:p>
            <a:r>
              <a:rPr lang="en-US" dirty="0"/>
              <a:t>Further Tools &amp; Techniques</a:t>
            </a:r>
          </a:p>
        </p:txBody>
      </p:sp>
      <p:sp>
        <p:nvSpPr>
          <p:cNvPr id="3" name="Content Placeholder 2">
            <a:extLst>
              <a:ext uri="{FF2B5EF4-FFF2-40B4-BE49-F238E27FC236}">
                <a16:creationId xmlns:a16="http://schemas.microsoft.com/office/drawing/2014/main" id="{0D0DF1B9-064A-4B4C-9401-FCB8610EC262}"/>
              </a:ext>
            </a:extLst>
          </p:cNvPr>
          <p:cNvSpPr>
            <a:spLocks noGrp="1"/>
          </p:cNvSpPr>
          <p:nvPr>
            <p:ph idx="1"/>
          </p:nvPr>
        </p:nvSpPr>
        <p:spPr>
          <a:xfrm>
            <a:off x="609600" y="1600201"/>
            <a:ext cx="5403742" cy="2816816"/>
          </a:xfrm>
        </p:spPr>
        <p:txBody>
          <a:bodyPr>
            <a:normAutofit/>
          </a:bodyPr>
          <a:lstStyle/>
          <a:p>
            <a:pPr marL="0" indent="0">
              <a:buNone/>
            </a:pPr>
            <a:r>
              <a:rPr lang="en-GB" altLang="en-US" sz="1700" dirty="0"/>
              <a:t>Other stakeholder analysis/management tools include:</a:t>
            </a:r>
            <a:br>
              <a:rPr lang="en-GB" altLang="en-US" sz="1700" dirty="0"/>
            </a:br>
            <a:br>
              <a:rPr lang="en-GB" altLang="en-US" sz="1700" dirty="0"/>
            </a:br>
            <a:r>
              <a:rPr lang="en-GB" altLang="en-US" sz="1700" b="1" dirty="0"/>
              <a:t>Stakeholder ‘Salience’ model </a:t>
            </a:r>
            <a:br>
              <a:rPr lang="en-GB" altLang="en-US" sz="1700" b="1" dirty="0"/>
            </a:br>
            <a:r>
              <a:rPr lang="en-GB" altLang="en-US" sz="1700" dirty="0"/>
              <a:t>(Mitchel, </a:t>
            </a:r>
            <a:r>
              <a:rPr lang="en-GB" altLang="en-US" sz="1700" dirty="0" err="1"/>
              <a:t>Agle</a:t>
            </a:r>
            <a:r>
              <a:rPr lang="en-GB" altLang="en-US" sz="1700" dirty="0"/>
              <a:t>, Wood, 1997)</a:t>
            </a:r>
            <a:br>
              <a:rPr lang="en-GB" altLang="en-US" sz="1700" dirty="0"/>
            </a:br>
            <a:br>
              <a:rPr lang="en-GB" altLang="en-US" sz="1700" dirty="0"/>
            </a:br>
            <a:r>
              <a:rPr lang="en-GB" altLang="en-US" sz="1700" dirty="0"/>
              <a:t>The degree to which the managers give priority to competing stakeholders claims in their decision making process”.</a:t>
            </a:r>
            <a:br>
              <a:rPr lang="en-GB" altLang="en-US" sz="1700" dirty="0"/>
            </a:br>
            <a:br>
              <a:rPr lang="en-GB" altLang="en-US" sz="1700" dirty="0"/>
            </a:br>
            <a:r>
              <a:rPr lang="en-GB" altLang="en-US" sz="1700" b="1" dirty="0"/>
              <a:t>The Stakeholder Circle </a:t>
            </a:r>
            <a:r>
              <a:rPr lang="en-GB" altLang="en-US" sz="1700" dirty="0"/>
              <a:t>(Bourne, 2006)</a:t>
            </a:r>
          </a:p>
          <a:p>
            <a:pPr marL="0" indent="0">
              <a:buNone/>
            </a:pPr>
            <a:endParaRPr lang="en-US" dirty="0"/>
          </a:p>
        </p:txBody>
      </p:sp>
      <p:sp>
        <p:nvSpPr>
          <p:cNvPr id="4" name="Slide Number Placeholder 3">
            <a:extLst>
              <a:ext uri="{FF2B5EF4-FFF2-40B4-BE49-F238E27FC236}">
                <a16:creationId xmlns:a16="http://schemas.microsoft.com/office/drawing/2014/main" id="{6899C719-7591-A44B-94D7-ED58F0F3376D}"/>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54</a:t>
            </a:fld>
            <a:endParaRPr lang="en-GB"/>
          </a:p>
        </p:txBody>
      </p:sp>
      <p:pic>
        <p:nvPicPr>
          <p:cNvPr id="7" name="Picture 6" descr="A close up of a sign&#10;&#10;Description automatically generated">
            <a:extLst>
              <a:ext uri="{FF2B5EF4-FFF2-40B4-BE49-F238E27FC236}">
                <a16:creationId xmlns:a16="http://schemas.microsoft.com/office/drawing/2014/main" id="{32E4E293-6BD4-7141-BDA2-D7BBEF9F46FB}"/>
              </a:ext>
            </a:extLst>
          </p:cNvPr>
          <p:cNvPicPr>
            <a:picLocks noChangeAspect="1"/>
          </p:cNvPicPr>
          <p:nvPr/>
        </p:nvPicPr>
        <p:blipFill>
          <a:blip r:embed="rId3"/>
          <a:stretch>
            <a:fillRect/>
          </a:stretch>
        </p:blipFill>
        <p:spPr>
          <a:xfrm>
            <a:off x="6828310" y="1388689"/>
            <a:ext cx="4845315" cy="4080622"/>
          </a:xfrm>
          <a:prstGeom prst="rect">
            <a:avLst/>
          </a:prstGeom>
        </p:spPr>
      </p:pic>
    </p:spTree>
    <p:extLst>
      <p:ext uri="{BB962C8B-B14F-4D97-AF65-F5344CB8AC3E}">
        <p14:creationId xmlns:p14="http://schemas.microsoft.com/office/powerpoint/2010/main" val="19957944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9F4A-50D5-AD44-9459-44B8C5B01D87}"/>
              </a:ext>
            </a:extLst>
          </p:cNvPr>
          <p:cNvSpPr>
            <a:spLocks noGrp="1"/>
          </p:cNvSpPr>
          <p:nvPr>
            <p:ph type="title"/>
          </p:nvPr>
        </p:nvSpPr>
        <p:spPr>
          <a:xfrm>
            <a:off x="838200" y="136524"/>
            <a:ext cx="10515600" cy="905324"/>
          </a:xfrm>
        </p:spPr>
        <p:txBody>
          <a:bodyPr/>
          <a:lstStyle/>
          <a:p>
            <a:r>
              <a:rPr lang="en-US" dirty="0"/>
              <a:t>Stakeholder ‘Salience’ Model</a:t>
            </a:r>
          </a:p>
        </p:txBody>
      </p:sp>
      <p:sp>
        <p:nvSpPr>
          <p:cNvPr id="4" name="Slide Number Placeholder 3">
            <a:extLst>
              <a:ext uri="{FF2B5EF4-FFF2-40B4-BE49-F238E27FC236}">
                <a16:creationId xmlns:a16="http://schemas.microsoft.com/office/drawing/2014/main" id="{FDF81540-6646-C24B-A261-3AD2E54AF33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55</a:t>
            </a:fld>
            <a:endParaRPr lang="en-GB"/>
          </a:p>
        </p:txBody>
      </p:sp>
      <p:sp>
        <p:nvSpPr>
          <p:cNvPr id="6" name="TextBox 5">
            <a:extLst>
              <a:ext uri="{FF2B5EF4-FFF2-40B4-BE49-F238E27FC236}">
                <a16:creationId xmlns:a16="http://schemas.microsoft.com/office/drawing/2014/main" id="{B4449555-764B-244A-B785-C5528F242406}"/>
              </a:ext>
            </a:extLst>
          </p:cNvPr>
          <p:cNvSpPr txBox="1"/>
          <p:nvPr/>
        </p:nvSpPr>
        <p:spPr>
          <a:xfrm>
            <a:off x="6501703" y="1174746"/>
            <a:ext cx="4607835" cy="3225755"/>
          </a:xfrm>
          <a:prstGeom prst="rect">
            <a:avLst/>
          </a:prstGeom>
          <a:solidFill>
            <a:srgbClr val="FF0000"/>
          </a:solidFill>
        </p:spPr>
        <p:txBody>
          <a:bodyPr wrap="square" rtlCol="0">
            <a:spAutoFit/>
          </a:bodyPr>
          <a:lstStyle/>
          <a:p>
            <a:r>
              <a:rPr lang="en-GB" sz="2400" b="1" dirty="0">
                <a:solidFill>
                  <a:prstClr val="black"/>
                </a:solidFill>
                <a:latin typeface="Arial"/>
              </a:rPr>
              <a:t>Red</a:t>
            </a:r>
            <a:r>
              <a:rPr lang="en-GB" sz="2400" dirty="0">
                <a:solidFill>
                  <a:prstClr val="black"/>
                </a:solidFill>
                <a:latin typeface="Arial"/>
              </a:rPr>
              <a:t>:</a:t>
            </a:r>
          </a:p>
          <a:p>
            <a:endParaRPr lang="en-GB" sz="2400" dirty="0">
              <a:solidFill>
                <a:prstClr val="black"/>
              </a:solidFill>
              <a:latin typeface="Arial"/>
            </a:endParaRPr>
          </a:p>
          <a:p>
            <a:pPr>
              <a:lnSpc>
                <a:spcPct val="115000"/>
              </a:lnSpc>
            </a:pPr>
            <a:r>
              <a:rPr lang="en-GB" sz="2400" dirty="0">
                <a:solidFill>
                  <a:prstClr val="black"/>
                </a:solidFill>
                <a:latin typeface="Arial"/>
              </a:rPr>
              <a:t>Definitive stakeholders: </a:t>
            </a:r>
          </a:p>
          <a:p>
            <a:pPr>
              <a:lnSpc>
                <a:spcPct val="115000"/>
              </a:lnSpc>
            </a:pPr>
            <a:endParaRPr lang="en-GB" sz="800" dirty="0">
              <a:solidFill>
                <a:prstClr val="black"/>
              </a:solidFill>
              <a:latin typeface="Arial"/>
            </a:endParaRPr>
          </a:p>
          <a:p>
            <a:pPr>
              <a:lnSpc>
                <a:spcPct val="115000"/>
              </a:lnSpc>
            </a:pPr>
            <a:r>
              <a:rPr lang="en-GB" sz="2400" dirty="0">
                <a:solidFill>
                  <a:prstClr val="black"/>
                </a:solidFill>
                <a:latin typeface="Arial"/>
              </a:rPr>
              <a:t>All three attributes, high salience </a:t>
            </a:r>
          </a:p>
          <a:p>
            <a:pPr>
              <a:lnSpc>
                <a:spcPct val="115000"/>
              </a:lnSpc>
            </a:pPr>
            <a:endParaRPr lang="en-GB" sz="2400" dirty="0">
              <a:solidFill>
                <a:prstClr val="black"/>
              </a:solidFill>
              <a:latin typeface="Arial"/>
            </a:endParaRPr>
          </a:p>
          <a:p>
            <a:pPr>
              <a:lnSpc>
                <a:spcPct val="115000"/>
              </a:lnSpc>
            </a:pPr>
            <a:r>
              <a:rPr lang="en-GB" sz="2400" dirty="0">
                <a:solidFill>
                  <a:prstClr val="black"/>
                </a:solidFill>
                <a:latin typeface="Arial"/>
              </a:rPr>
              <a:t>Managers give immediate priority to these stakeholders.</a:t>
            </a:r>
          </a:p>
          <a:p>
            <a:pPr>
              <a:lnSpc>
                <a:spcPct val="115000"/>
              </a:lnSpc>
            </a:pPr>
            <a:endParaRPr lang="en-GB" sz="800" dirty="0">
              <a:solidFill>
                <a:prstClr val="black"/>
              </a:solidFill>
              <a:latin typeface="Arial"/>
            </a:endParaRPr>
          </a:p>
        </p:txBody>
      </p:sp>
      <p:pic>
        <p:nvPicPr>
          <p:cNvPr id="7" name="Picture 6" descr="A close up of a logo&#10;&#10;Description automatically generated">
            <a:extLst>
              <a:ext uri="{FF2B5EF4-FFF2-40B4-BE49-F238E27FC236}">
                <a16:creationId xmlns:a16="http://schemas.microsoft.com/office/drawing/2014/main" id="{71AD992A-ACD0-2C44-AF36-1A5BBC00947E}"/>
              </a:ext>
            </a:extLst>
          </p:cNvPr>
          <p:cNvPicPr>
            <a:picLocks noChangeAspect="1"/>
          </p:cNvPicPr>
          <p:nvPr/>
        </p:nvPicPr>
        <p:blipFill>
          <a:blip r:embed="rId3"/>
          <a:stretch>
            <a:fillRect/>
          </a:stretch>
        </p:blipFill>
        <p:spPr>
          <a:xfrm>
            <a:off x="749314" y="1041848"/>
            <a:ext cx="4310152" cy="4291693"/>
          </a:xfrm>
          <a:prstGeom prst="rect">
            <a:avLst/>
          </a:prstGeom>
        </p:spPr>
      </p:pic>
    </p:spTree>
    <p:extLst>
      <p:ext uri="{BB962C8B-B14F-4D97-AF65-F5344CB8AC3E}">
        <p14:creationId xmlns:p14="http://schemas.microsoft.com/office/powerpoint/2010/main" val="24697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Planning</a:t>
            </a:r>
          </a:p>
        </p:txBody>
      </p:sp>
      <p:sp>
        <p:nvSpPr>
          <p:cNvPr id="9" name="Content Placeholder 2">
            <a:extLst>
              <a:ext uri="{FF2B5EF4-FFF2-40B4-BE49-F238E27FC236}">
                <a16:creationId xmlns:a16="http://schemas.microsoft.com/office/drawing/2014/main" id="{49315107-3003-554C-9695-EB8EABCF12EC}"/>
              </a:ext>
            </a:extLst>
          </p:cNvPr>
          <p:cNvSpPr>
            <a:spLocks noGrp="1"/>
          </p:cNvSpPr>
          <p:nvPr>
            <p:ph idx="1"/>
          </p:nvPr>
        </p:nvSpPr>
        <p:spPr>
          <a:xfrm>
            <a:off x="494319" y="962834"/>
            <a:ext cx="10644736" cy="4480023"/>
          </a:xfrm>
        </p:spPr>
        <p:txBody>
          <a:bodyPr rtlCol="0">
            <a:noAutofit/>
          </a:bodyPr>
          <a:lstStyle/>
          <a:p>
            <a:pPr marL="457200" lvl="1" indent="0" eaLnBrk="1" fontAlgn="auto" hangingPunct="1">
              <a:spcAft>
                <a:spcPts val="0"/>
              </a:spcAft>
              <a:buNone/>
              <a:defRPr/>
            </a:pPr>
            <a:r>
              <a:rPr lang="en-GB" dirty="0">
                <a:latin typeface="Arial" panose="020B0604020202020204" pitchFamily="34" charset="0"/>
                <a:cs typeface="Arial" panose="020B0604020202020204" pitchFamily="34" charset="0"/>
              </a:rPr>
              <a:t>Rationale:</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Inform those who need to be informed to the extent to which they need to be informed at the time they need to be informed in a way they can receive the information</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facilitate decision making accurate information is key</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gain/retain stakeholder interest (buy-in)</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reduce negative communications, rumour, gossip</a:t>
            </a:r>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56</a:t>
            </a:fld>
            <a:endParaRPr lang="en-GB"/>
          </a:p>
        </p:txBody>
      </p:sp>
    </p:spTree>
    <p:extLst>
      <p:ext uri="{BB962C8B-B14F-4D97-AF65-F5344CB8AC3E}">
        <p14:creationId xmlns:p14="http://schemas.microsoft.com/office/powerpoint/2010/main" val="345479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a:t>
            </a:r>
          </a:p>
        </p:txBody>
      </p:sp>
      <p:sp>
        <p:nvSpPr>
          <p:cNvPr id="3" name="Content Placeholder 2">
            <a:extLst>
              <a:ext uri="{FF2B5EF4-FFF2-40B4-BE49-F238E27FC236}">
                <a16:creationId xmlns:a16="http://schemas.microsoft.com/office/drawing/2014/main" id="{EF7480BF-CFDD-6648-B9D4-B718B162CE91}"/>
              </a:ext>
            </a:extLst>
          </p:cNvPr>
          <p:cNvSpPr>
            <a:spLocks noGrp="1"/>
          </p:cNvSpPr>
          <p:nvPr>
            <p:ph idx="1"/>
          </p:nvPr>
        </p:nvSpPr>
        <p:spPr>
          <a:xfrm>
            <a:off x="609600" y="1059017"/>
            <a:ext cx="11063844" cy="3917032"/>
          </a:xfrm>
        </p:spPr>
        <p:txBody>
          <a:bodyPr>
            <a:normAutofit/>
          </a:bodyPr>
          <a:lstStyle/>
          <a:p>
            <a:pPr marL="457200" lvl="1" indent="0">
              <a:lnSpc>
                <a:spcPct val="150000"/>
              </a:lnSpc>
              <a:spcBef>
                <a:spcPts val="0"/>
              </a:spcBef>
              <a:buNone/>
            </a:pPr>
            <a:r>
              <a:rPr lang="en-US" altLang="en-US" sz="2800" dirty="0">
                <a:latin typeface="Arial" panose="020B0604020202020204" pitchFamily="34" charset="0"/>
                <a:cs typeface="Arial" panose="020B0604020202020204" pitchFamily="34" charset="0"/>
              </a:rPr>
              <a:t>This captures:</a:t>
            </a:r>
          </a:p>
          <a:p>
            <a:pPr lvl="1">
              <a:lnSpc>
                <a:spcPct val="150000"/>
              </a:lnSpc>
              <a:spcBef>
                <a:spcPts val="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The information requirements of project stakeholders</a:t>
            </a:r>
          </a:p>
          <a:p>
            <a:pPr lvl="1">
              <a:lnSpc>
                <a:spcPct val="150000"/>
              </a:lnSpc>
              <a:spcBef>
                <a:spcPts val="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The type and format of the information to be communicated</a:t>
            </a:r>
          </a:p>
          <a:p>
            <a:pPr lvl="1">
              <a:lnSpc>
                <a:spcPct val="150000"/>
              </a:lnSpc>
              <a:spcBef>
                <a:spcPts val="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The delivery mechanism or communications media to be used</a:t>
            </a:r>
            <a:r>
              <a:rPr lang="en-US" altLang="en-US" sz="2000" dirty="0">
                <a:latin typeface="Arial" panose="020B0604020202020204" pitchFamily="34" charset="0"/>
                <a:cs typeface="Arial" panose="020B0604020202020204" pitchFamily="34" charset="0"/>
              </a:rPr>
              <a:t>.</a:t>
            </a:r>
          </a:p>
          <a:p>
            <a:pPr marL="0" indent="0">
              <a:buNone/>
            </a:pPr>
            <a:endParaRPr lang="en-US" dirty="0"/>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57</a:t>
            </a:fld>
            <a:endParaRPr lang="en-GB"/>
          </a:p>
        </p:txBody>
      </p:sp>
    </p:spTree>
    <p:extLst>
      <p:ext uri="{BB962C8B-B14F-4D97-AF65-F5344CB8AC3E}">
        <p14:creationId xmlns:p14="http://schemas.microsoft.com/office/powerpoint/2010/main" val="331407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Planning</a:t>
            </a:r>
          </a:p>
        </p:txBody>
      </p:sp>
      <p:sp>
        <p:nvSpPr>
          <p:cNvPr id="9" name="Content Placeholder 2">
            <a:extLst>
              <a:ext uri="{FF2B5EF4-FFF2-40B4-BE49-F238E27FC236}">
                <a16:creationId xmlns:a16="http://schemas.microsoft.com/office/drawing/2014/main" id="{49315107-3003-554C-9695-EB8EABCF12EC}"/>
              </a:ext>
            </a:extLst>
          </p:cNvPr>
          <p:cNvSpPr>
            <a:spLocks noGrp="1"/>
          </p:cNvSpPr>
          <p:nvPr>
            <p:ph idx="1"/>
          </p:nvPr>
        </p:nvSpPr>
        <p:spPr>
          <a:xfrm>
            <a:off x="494319" y="962834"/>
            <a:ext cx="9765962" cy="4480023"/>
          </a:xfrm>
        </p:spPr>
        <p:txBody>
          <a:bodyPr rtlCol="0">
            <a:noAutofit/>
          </a:bodyPr>
          <a:lstStyle/>
          <a:p>
            <a:pPr marL="457200" lvl="1" indent="0" eaLnBrk="1" fontAlgn="auto" hangingPunct="1">
              <a:spcAft>
                <a:spcPts val="0"/>
              </a:spcAft>
              <a:buNone/>
              <a:defRPr/>
            </a:pPr>
            <a:r>
              <a:rPr lang="en-GB" sz="2000" dirty="0">
                <a:latin typeface="Arial" panose="020B0604020202020204" pitchFamily="34" charset="0"/>
                <a:cs typeface="Arial" panose="020B0604020202020204" pitchFamily="34" charset="0"/>
              </a:rPr>
              <a:t>Who are the stakeholders</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457200" lvl="1" indent="0" eaLnBrk="1" fontAlgn="auto" hangingPunct="1">
              <a:spcAft>
                <a:spcPts val="0"/>
              </a:spcAft>
              <a:buNone/>
              <a:defRPr/>
            </a:pPr>
            <a:endPar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2000" dirty="0">
                <a:latin typeface="Arial" panose="020B0604020202020204" pitchFamily="34" charset="0"/>
                <a:cs typeface="Arial" panose="020B0604020202020204" pitchFamily="34" charset="0"/>
              </a:rPr>
              <a:t>What are the information requirements of the stakeholders</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053846" lvl="2" indent="-285750">
              <a:buClr>
                <a:schemeClr val="accent3"/>
              </a:buClr>
              <a:defRPr/>
            </a:pPr>
            <a:r>
              <a:rPr lang="en-GB" dirty="0">
                <a:latin typeface="Arial" panose="020B0604020202020204" pitchFamily="34" charset="0"/>
                <a:cs typeface="Arial" panose="020B0604020202020204" pitchFamily="34" charset="0"/>
              </a:rPr>
              <a:t>What level of detail or precision</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053846" lvl="2" indent="-285750">
              <a:buClr>
                <a:schemeClr val="accent3"/>
              </a:buClr>
              <a:defRPr/>
            </a:pPr>
            <a:r>
              <a:rPr lang="en-GB" dirty="0">
                <a:latin typeface="Arial" panose="020B0604020202020204" pitchFamily="34" charset="0"/>
                <a:cs typeface="Arial" panose="020B0604020202020204" pitchFamily="34" charset="0"/>
              </a:rPr>
              <a:t>In what format</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053846" lvl="2" indent="-285750">
              <a:buClr>
                <a:schemeClr val="accent3"/>
              </a:buClr>
              <a:defRPr/>
            </a:pPr>
            <a:r>
              <a:rPr lang="en-GB" dirty="0">
                <a:latin typeface="Arial" panose="020B0604020202020204" pitchFamily="34" charset="0"/>
                <a:cs typeface="Arial" panose="020B0604020202020204" pitchFamily="34" charset="0"/>
              </a:rPr>
              <a:t>Are there any group or shared requirements?</a:t>
            </a:r>
          </a:p>
          <a:p>
            <a:pPr marL="768096" lvl="2" indent="0" eaLnBrk="1" fontAlgn="auto" hangingPunct="1">
              <a:spcAft>
                <a:spcPts val="0"/>
              </a:spcAft>
              <a:buClr>
                <a:schemeClr val="accent3"/>
              </a:buClr>
              <a:buNone/>
              <a:defRPr/>
            </a:pPr>
            <a:endParaRPr lang="en-GB" dirty="0">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2000" dirty="0">
                <a:latin typeface="Arial" panose="020B0604020202020204" pitchFamily="34" charset="0"/>
                <a:cs typeface="Arial" panose="020B0604020202020204" pitchFamily="34" charset="0"/>
              </a:rPr>
              <a:t>How will the information be used</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457200" lvl="1" indent="0" eaLnBrk="1" fontAlgn="auto" hangingPunct="1">
              <a:spcAft>
                <a:spcPts val="0"/>
              </a:spcAft>
              <a:buNone/>
              <a:defRPr/>
            </a:pPr>
            <a:endPar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2000" dirty="0">
                <a:latin typeface="Arial" panose="020B0604020202020204" pitchFamily="34" charset="0"/>
                <a:cs typeface="Arial" panose="020B0604020202020204" pitchFamily="34" charset="0"/>
              </a:rPr>
              <a:t>What are the overheads to the project of gathering, recording, formatting and communicating the information</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58</a:t>
            </a:fld>
            <a:endParaRPr lang="en-GB"/>
          </a:p>
        </p:txBody>
      </p:sp>
    </p:spTree>
    <p:extLst>
      <p:ext uri="{BB962C8B-B14F-4D97-AF65-F5344CB8AC3E}">
        <p14:creationId xmlns:p14="http://schemas.microsoft.com/office/powerpoint/2010/main" val="2389579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2" end="2"/>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3" end="3"/>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4" end="4"/>
                                            </p:txEl>
                                          </p:spTgt>
                                        </p:tgtEl>
                                        <p:attrNameLst>
                                          <p:attrName>ppt_c</p:attrName>
                                        </p:attrNameLst>
                                      </p:cBhvr>
                                      <p:to>
                                        <a:schemeClr val="tx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5" end="5"/>
                                            </p:txEl>
                                          </p:spTgt>
                                        </p:tgtEl>
                                        <p:attrNameLst>
                                          <p:attrName>ppt_c</p:attrName>
                                        </p:attrNameLst>
                                      </p:cBhvr>
                                      <p:to>
                                        <a:schemeClr val="tx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7" end="7"/>
                                            </p:txEl>
                                          </p:spTgt>
                                        </p:tgtEl>
                                        <p:attrNameLst>
                                          <p:attrName>ppt_c</p:attrName>
                                        </p:attrNameLst>
                                      </p:cBhvr>
                                      <p:to>
                                        <a:schemeClr val="tx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9" end="9"/>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Communication Plan</a:t>
            </a:r>
          </a:p>
        </p:txBody>
      </p:sp>
      <p:graphicFrame>
        <p:nvGraphicFramePr>
          <p:cNvPr id="3" name="Table 2">
            <a:extLst>
              <a:ext uri="{FF2B5EF4-FFF2-40B4-BE49-F238E27FC236}">
                <a16:creationId xmlns:a16="http://schemas.microsoft.com/office/drawing/2014/main" id="{682B8FB2-48CC-884F-B51D-403A8282C317}"/>
              </a:ext>
            </a:extLst>
          </p:cNvPr>
          <p:cNvGraphicFramePr>
            <a:graphicFrameLocks noGrp="1"/>
          </p:cNvGraphicFramePr>
          <p:nvPr/>
        </p:nvGraphicFramePr>
        <p:xfrm>
          <a:off x="838200" y="807497"/>
          <a:ext cx="10922000" cy="4107407"/>
        </p:xfrm>
        <a:graphic>
          <a:graphicData uri="http://schemas.openxmlformats.org/drawingml/2006/table">
            <a:tbl>
              <a:tblPr bandRow="1">
                <a:tableStyleId>{5C22544A-7EE6-4342-B048-85BDC9FD1C3A}</a:tableStyleId>
              </a:tblPr>
              <a:tblGrid>
                <a:gridCol w="2232312">
                  <a:extLst>
                    <a:ext uri="{9D8B030D-6E8A-4147-A177-3AD203B41FA5}">
                      <a16:colId xmlns:a16="http://schemas.microsoft.com/office/drawing/2014/main" val="3578723272"/>
                    </a:ext>
                  </a:extLst>
                </a:gridCol>
                <a:gridCol w="727944">
                  <a:extLst>
                    <a:ext uri="{9D8B030D-6E8A-4147-A177-3AD203B41FA5}">
                      <a16:colId xmlns:a16="http://schemas.microsoft.com/office/drawing/2014/main" val="3526417633"/>
                    </a:ext>
                  </a:extLst>
                </a:gridCol>
                <a:gridCol w="1352505">
                  <a:extLst>
                    <a:ext uri="{9D8B030D-6E8A-4147-A177-3AD203B41FA5}">
                      <a16:colId xmlns:a16="http://schemas.microsoft.com/office/drawing/2014/main" val="1460841047"/>
                    </a:ext>
                  </a:extLst>
                </a:gridCol>
                <a:gridCol w="1732519">
                  <a:extLst>
                    <a:ext uri="{9D8B030D-6E8A-4147-A177-3AD203B41FA5}">
                      <a16:colId xmlns:a16="http://schemas.microsoft.com/office/drawing/2014/main" val="1192450071"/>
                    </a:ext>
                  </a:extLst>
                </a:gridCol>
                <a:gridCol w="3037256">
                  <a:extLst>
                    <a:ext uri="{9D8B030D-6E8A-4147-A177-3AD203B41FA5}">
                      <a16:colId xmlns:a16="http://schemas.microsoft.com/office/drawing/2014/main" val="2048696819"/>
                    </a:ext>
                  </a:extLst>
                </a:gridCol>
                <a:gridCol w="1839464">
                  <a:extLst>
                    <a:ext uri="{9D8B030D-6E8A-4147-A177-3AD203B41FA5}">
                      <a16:colId xmlns:a16="http://schemas.microsoft.com/office/drawing/2014/main" val="1966652742"/>
                    </a:ext>
                  </a:extLst>
                </a:gridCol>
              </a:tblGrid>
              <a:tr h="423671">
                <a:tc>
                  <a:txBody>
                    <a:bodyPr/>
                    <a:lstStyle/>
                    <a:p>
                      <a:pPr algn="ctr">
                        <a:lnSpc>
                          <a:spcPct val="115000"/>
                        </a:lnSpc>
                        <a:spcAft>
                          <a:spcPts val="1000"/>
                        </a:spcAft>
                      </a:pPr>
                      <a:r>
                        <a:rPr lang="en-GB" sz="1600" b="1">
                          <a:effectLst/>
                        </a:rPr>
                        <a:t>Topic / Agenda</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a:effectLst/>
                        </a:rPr>
                        <a:t>Owner </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a:effectLst/>
                        </a:rPr>
                        <a:t>Format</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dirty="0">
                          <a:effectLst/>
                        </a:rPr>
                        <a:t>Stakeholders</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a:effectLst/>
                        </a:rPr>
                        <a:t>Input/Output / Evidence</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dirty="0">
                          <a:effectLst/>
                        </a:rPr>
                        <a:t>Frequency</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175234890"/>
                  </a:ext>
                </a:extLst>
              </a:tr>
              <a:tr h="243548">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18704928"/>
                  </a:ext>
                </a:extLst>
              </a:tr>
              <a:tr h="243548">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857147660"/>
                  </a:ext>
                </a:extLst>
              </a:tr>
              <a:tr h="502354">
                <a:tc>
                  <a:txBody>
                    <a:bodyPr/>
                    <a:lstStyle/>
                    <a:p>
                      <a:pP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35606206"/>
                  </a:ext>
                </a:extLst>
              </a:tr>
              <a:tr h="243548">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80674494"/>
                  </a:ext>
                </a:extLst>
              </a:tr>
              <a:tr h="502354">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81764699"/>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35591536"/>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45311990"/>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680296379"/>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61016267"/>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07188924"/>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18790175"/>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97472285"/>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10931595"/>
                  </a:ext>
                </a:extLst>
              </a:tr>
            </a:tbl>
          </a:graphicData>
        </a:graphic>
      </p:graphicFrame>
    </p:spTree>
    <p:extLst>
      <p:ext uri="{BB962C8B-B14F-4D97-AF65-F5344CB8AC3E}">
        <p14:creationId xmlns:p14="http://schemas.microsoft.com/office/powerpoint/2010/main" val="24588653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60</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60</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r>
              <a:rPr lang="en-GB" dirty="0"/>
              <a:t>Critical success factors for projects.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A project is more likely to be successful if it has:</a:t>
            </a:r>
            <a:br>
              <a:rPr lang="en-GB" dirty="0"/>
            </a:br>
            <a:endParaRPr lang="en-GB" dirty="0"/>
          </a:p>
          <a:p>
            <a:r>
              <a:rPr lang="en-GB" dirty="0"/>
              <a:t>Clear project objectives and explicit success criteria</a:t>
            </a:r>
          </a:p>
          <a:p>
            <a:r>
              <a:rPr lang="en-GB" dirty="0"/>
              <a:t>Sufficient to senior management support including a project sponsor with sufficient time to allocate to the project</a:t>
            </a:r>
          </a:p>
          <a:p>
            <a:r>
              <a:rPr lang="en-GB" dirty="0"/>
              <a:t>A valid and robust business case with well understood sensitivities and risks</a:t>
            </a:r>
          </a:p>
          <a:p>
            <a:r>
              <a:rPr lang="en-GB" dirty="0"/>
              <a:t>Involved stakeholders and customers</a:t>
            </a:r>
          </a:p>
          <a:p>
            <a:r>
              <a:rPr lang="en-GB" dirty="0"/>
              <a:t>An able project manager capable of managing the type of project</a:t>
            </a:r>
          </a:p>
          <a:p>
            <a:r>
              <a:rPr lang="en-GB" dirty="0"/>
              <a:t>A project plan of sufficient detail</a:t>
            </a:r>
          </a:p>
          <a:p>
            <a:r>
              <a:rPr lang="en-GB" dirty="0"/>
              <a:t>The correct type and style of resources including the project team</a:t>
            </a:r>
          </a:p>
          <a:p>
            <a:r>
              <a:rPr lang="en-GB" dirty="0"/>
              <a:t>Clear roles and responsibilities for project team members including between project manager and project sponsor</a:t>
            </a:r>
          </a:p>
          <a:p>
            <a:r>
              <a:rPr lang="en-GB" dirty="0"/>
              <a:t>Ongoing communication by the project manager which keeps everyone informed</a:t>
            </a:r>
          </a:p>
          <a:p>
            <a:r>
              <a:rPr lang="en-GB" dirty="0"/>
              <a:t>Good progress monitoring</a:t>
            </a:r>
          </a:p>
          <a:p>
            <a:r>
              <a:rPr lang="en-GB" dirty="0"/>
              <a:t>Ongoing interaction and feedback to project team members</a:t>
            </a:r>
          </a:p>
          <a:p>
            <a:r>
              <a:rPr lang="en-GB" dirty="0"/>
              <a:t>Appropriate use of the correct project management processes for example issue management risk management change control.</a:t>
            </a:r>
          </a:p>
        </p:txBody>
      </p:sp>
    </p:spTree>
    <p:extLst>
      <p:ext uri="{BB962C8B-B14F-4D97-AF65-F5344CB8AC3E}">
        <p14:creationId xmlns:p14="http://schemas.microsoft.com/office/powerpoint/2010/main" val="244414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9" end="9"/>
                                            </p:txEl>
                                          </p:spTgt>
                                        </p:tgtEl>
                                        <p:attrNameLst>
                                          <p:attrName>style.visibility</p:attrName>
                                        </p:attrNameLst>
                                      </p:cBhvr>
                                      <p:to>
                                        <p:strVal val="visible"/>
                                      </p:to>
                                    </p:set>
                                    <p:anim calcmode="lin" valueType="num">
                                      <p:cBhvr additive="base">
                                        <p:cTn id="61"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10" end="10"/>
                                            </p:txEl>
                                          </p:spTgt>
                                        </p:tgtEl>
                                        <p:attrNameLst>
                                          <p:attrName>style.visibility</p:attrName>
                                        </p:attrNameLst>
                                      </p:cBhvr>
                                      <p:to>
                                        <p:strVal val="visible"/>
                                      </p:to>
                                    </p:set>
                                    <p:anim calcmode="lin" valueType="num">
                                      <p:cBhvr additive="base">
                                        <p:cTn id="6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11" end="11"/>
                                            </p:txEl>
                                          </p:spTgt>
                                        </p:tgtEl>
                                        <p:attrNameLst>
                                          <p:attrName>style.visibility</p:attrName>
                                        </p:attrNameLst>
                                      </p:cBhvr>
                                      <p:to>
                                        <p:strVal val="visible"/>
                                      </p:to>
                                    </p:set>
                                    <p:anim calcmode="lin" valueType="num">
                                      <p:cBhvr additive="base">
                                        <p:cTn id="73"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6">
                                            <p:txEl>
                                              <p:pRg st="12" end="12"/>
                                            </p:txEl>
                                          </p:spTgt>
                                        </p:tgtEl>
                                        <p:attrNameLst>
                                          <p:attrName>style.visibility</p:attrName>
                                        </p:attrNameLst>
                                      </p:cBhvr>
                                      <p:to>
                                        <p:strVal val="visible"/>
                                      </p:to>
                                    </p:set>
                                    <p:anim calcmode="lin" valueType="num">
                                      <p:cBhvr additive="base">
                                        <p:cTn id="79"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ctrTitle"/>
          </p:nvPr>
        </p:nvSpPr>
        <p:spPr>
          <a:xfrm>
            <a:off x="1524000" y="1122363"/>
            <a:ext cx="9144000" cy="1655762"/>
          </a:xfrm>
        </p:spPr>
        <p:txBody>
          <a:bodyPr/>
          <a:lstStyle/>
          <a:p>
            <a:pPr algn="l"/>
            <a:r>
              <a:rPr lang="en-GB" altLang="en-US" dirty="0">
                <a:latin typeface="Arial" panose="020B0604020202020204" pitchFamily="34" charset="0"/>
                <a:cs typeface="Arial" panose="020B0604020202020204" pitchFamily="34" charset="0"/>
              </a:rPr>
              <a:t>Session 4</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type="subTitle" idx="1"/>
          </p:nvPr>
        </p:nvSpPr>
        <p:spPr>
          <a:xfrm>
            <a:off x="1524000" y="2789257"/>
            <a:ext cx="9144000" cy="2468543"/>
          </a:xfrm>
        </p:spPr>
        <p:txBody>
          <a:bodyPr>
            <a:normAutofit fontScale="92500" lnSpcReduction="10000"/>
          </a:bodyPr>
          <a:lstStyle/>
          <a:p>
            <a:pPr marL="0" indent="0">
              <a:buFontTx/>
              <a:buNone/>
            </a:pPr>
            <a:r>
              <a:rPr lang="en-GB" altLang="en-US" sz="2000" dirty="0">
                <a:latin typeface="Arial" panose="020B0604020202020204" pitchFamily="34" charset="0"/>
                <a:cs typeface="Arial" panose="020B0604020202020204" pitchFamily="34" charset="0"/>
              </a:rPr>
              <a:t>Work Breakdown Structures</a:t>
            </a:r>
          </a:p>
          <a:p>
            <a:pPr marL="0" indent="0">
              <a:buFontTx/>
              <a:buNone/>
            </a:pPr>
            <a:r>
              <a:rPr lang="en-GB" altLang="en-US" sz="2000" dirty="0">
                <a:latin typeface="Arial" panose="020B0604020202020204" pitchFamily="34" charset="0"/>
                <a:cs typeface="Arial" panose="020B0604020202020204" pitchFamily="34" charset="0"/>
              </a:rPr>
              <a:t>Network Diagram</a:t>
            </a:r>
          </a:p>
          <a:p>
            <a:pPr marL="0" indent="0">
              <a:buFontTx/>
              <a:buNone/>
            </a:pPr>
            <a:endParaRPr lang="en-GB" altLang="en-US" sz="2000" dirty="0">
              <a:latin typeface="Arial" panose="020B0604020202020204" pitchFamily="34" charset="0"/>
              <a:cs typeface="Arial" panose="020B0604020202020204" pitchFamily="34" charset="0"/>
            </a:endParaRPr>
          </a:p>
          <a:p>
            <a:pPr marL="0" indent="0">
              <a:buFontTx/>
              <a:buNone/>
            </a:pPr>
            <a:r>
              <a:rPr lang="en-GB" altLang="en-US" sz="2000" dirty="0">
                <a:latin typeface="Arial" panose="020B0604020202020204" pitchFamily="34" charset="0"/>
                <a:cs typeface="Arial" panose="020B0604020202020204" pitchFamily="34" charset="0"/>
              </a:rPr>
              <a:t>Product Breakdown Structure</a:t>
            </a:r>
          </a:p>
          <a:p>
            <a:pPr marL="0" indent="0">
              <a:buFontTx/>
              <a:buNone/>
            </a:pPr>
            <a:r>
              <a:rPr lang="en-GB" altLang="en-US" sz="2000" dirty="0">
                <a:latin typeface="Arial" panose="020B0604020202020204" pitchFamily="34" charset="0"/>
                <a:cs typeface="Arial" panose="020B0604020202020204" pitchFamily="34" charset="0"/>
              </a:rPr>
              <a:t>Product Flow Diagram</a:t>
            </a:r>
          </a:p>
          <a:p>
            <a:pPr marL="0" indent="0">
              <a:buFontTx/>
              <a:buNone/>
            </a:pPr>
            <a:r>
              <a:rPr lang="en-GB" altLang="en-US" sz="2000" dirty="0">
                <a:latin typeface="Arial" panose="020B0604020202020204" pitchFamily="34" charset="0"/>
                <a:cs typeface="Arial" panose="020B0604020202020204" pitchFamily="34" charset="0"/>
              </a:rPr>
              <a:t>Product Description</a:t>
            </a:r>
          </a:p>
          <a:p>
            <a:pPr marL="0" indent="0">
              <a:buFontTx/>
              <a:buNone/>
            </a:pPr>
            <a:r>
              <a:rPr lang="en-GB" altLang="en-US" sz="1100" dirty="0">
                <a:latin typeface="Arial" panose="020B0604020202020204" pitchFamily="34" charset="0"/>
                <a:cs typeface="Arial" panose="020B0604020202020204" pitchFamily="34" charset="0"/>
              </a:rPr>
              <a:t> </a:t>
            </a:r>
          </a:p>
          <a:p>
            <a:pPr marL="0" indent="0">
              <a:buFontTx/>
              <a:buNone/>
            </a:pPr>
            <a:endParaRPr lang="en-GB" altLang="en-US"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a:lstStyle/>
          <a:p>
            <a:fld id="{3D165440-4880-415F-9146-4793BDD623F8}" type="slidenum">
              <a:rPr lang="en-GB" smtClean="0"/>
              <a:t>61</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6818086" y="136524"/>
            <a:ext cx="4844517" cy="2468543"/>
          </a:xfrm>
          <a:prstGeom prst="rect">
            <a:avLst/>
          </a:prstGeom>
        </p:spPr>
      </p:pic>
    </p:spTree>
    <p:extLst>
      <p:ext uri="{BB962C8B-B14F-4D97-AF65-F5344CB8AC3E}">
        <p14:creationId xmlns:p14="http://schemas.microsoft.com/office/powerpoint/2010/main" val="10048390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136524"/>
            <a:ext cx="10972800" cy="905901"/>
          </a:xfrm>
        </p:spPr>
        <p:txBody>
          <a:bodyPr/>
          <a:lstStyle/>
          <a:p>
            <a:r>
              <a:rPr lang="en-US" dirty="0"/>
              <a:t>Breakdown Structure</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62</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82888" y="644013"/>
            <a:ext cx="6913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5" name="Rectangle 24">
            <a:extLst>
              <a:ext uri="{FF2B5EF4-FFF2-40B4-BE49-F238E27FC236}">
                <a16:creationId xmlns:a16="http://schemas.microsoft.com/office/drawing/2014/main" id="{FA82339D-16C4-5F49-B4CD-37C0E6FC9848}"/>
              </a:ext>
            </a:extLst>
          </p:cNvPr>
          <p:cNvSpPr/>
          <p:nvPr/>
        </p:nvSpPr>
        <p:spPr>
          <a:xfrm>
            <a:off x="609600" y="1487838"/>
            <a:ext cx="6324600" cy="2554545"/>
          </a:xfrm>
          <a:prstGeom prst="rect">
            <a:avLst/>
          </a:prstGeom>
        </p:spPr>
        <p:txBody>
          <a:bodyPr wrap="square">
            <a:spAutoFit/>
          </a:bodyPr>
          <a:lstStyle/>
          <a:p>
            <a:r>
              <a:rPr lang="en-GB" sz="2000" dirty="0">
                <a:latin typeface=" aArial"/>
                <a:cs typeface="Arial" panose="020B0604020202020204" pitchFamily="34" charset="0"/>
              </a:rPr>
              <a:t>A deliverable orientated Hierarchical structure that shows break down of the work that needs to be ‘executed’ by the team to achieve the project objectives and produce the deliverables.</a:t>
            </a:r>
          </a:p>
          <a:p>
            <a:endParaRPr lang="en-GB" sz="2000" dirty="0">
              <a:latin typeface=" aArial"/>
              <a:cs typeface="Arial" panose="020B0604020202020204" pitchFamily="34" charset="0"/>
            </a:endParaRPr>
          </a:p>
          <a:p>
            <a:r>
              <a:rPr lang="en-GB" sz="2000" dirty="0">
                <a:latin typeface=" aArial"/>
                <a:cs typeface="Arial" panose="020B0604020202020204" pitchFamily="34" charset="0"/>
              </a:rPr>
              <a:t>An organising tool by defining the Scope and identifying the KEY DELIVERABLES and noting tasks that need to be done to achieve them</a:t>
            </a:r>
          </a:p>
        </p:txBody>
      </p:sp>
      <p:pic>
        <p:nvPicPr>
          <p:cNvPr id="27" name="Picture 26">
            <a:extLst>
              <a:ext uri="{FF2B5EF4-FFF2-40B4-BE49-F238E27FC236}">
                <a16:creationId xmlns:a16="http://schemas.microsoft.com/office/drawing/2014/main" id="{A6C21F36-47A3-3D42-87DF-92A59D38438F}"/>
              </a:ext>
            </a:extLst>
          </p:cNvPr>
          <p:cNvPicPr>
            <a:picLocks noChangeAspect="1"/>
          </p:cNvPicPr>
          <p:nvPr/>
        </p:nvPicPr>
        <p:blipFill>
          <a:blip r:embed="rId2"/>
          <a:stretch>
            <a:fillRect/>
          </a:stretch>
        </p:blipFill>
        <p:spPr>
          <a:xfrm>
            <a:off x="7063273" y="1580934"/>
            <a:ext cx="4932415" cy="3557575"/>
          </a:xfrm>
          <a:prstGeom prst="rect">
            <a:avLst/>
          </a:prstGeom>
        </p:spPr>
      </p:pic>
    </p:spTree>
    <p:extLst>
      <p:ext uri="{BB962C8B-B14F-4D97-AF65-F5344CB8AC3E}">
        <p14:creationId xmlns:p14="http://schemas.microsoft.com/office/powerpoint/2010/main" val="256781743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ECCC1-2F7C-8340-B011-412984C51321}"/>
              </a:ext>
            </a:extLst>
          </p:cNvPr>
          <p:cNvSpPr>
            <a:spLocks noGrp="1"/>
          </p:cNvSpPr>
          <p:nvPr>
            <p:ph type="title"/>
          </p:nvPr>
        </p:nvSpPr>
        <p:spPr>
          <a:xfrm>
            <a:off x="609600" y="153693"/>
            <a:ext cx="10744200" cy="905324"/>
          </a:xfrm>
        </p:spPr>
        <p:txBody>
          <a:bodyPr/>
          <a:lstStyle/>
          <a:p>
            <a:r>
              <a:rPr lang="en-US" dirty="0"/>
              <a:t>Creating a Work/Product Breakdown Structure</a:t>
            </a:r>
          </a:p>
        </p:txBody>
      </p:sp>
      <p:sp>
        <p:nvSpPr>
          <p:cNvPr id="3" name="Content Placeholder 2">
            <a:extLst>
              <a:ext uri="{FF2B5EF4-FFF2-40B4-BE49-F238E27FC236}">
                <a16:creationId xmlns:a16="http://schemas.microsoft.com/office/drawing/2014/main" id="{EE4F0B60-40F7-534F-877D-36B460553807}"/>
              </a:ext>
            </a:extLst>
          </p:cNvPr>
          <p:cNvSpPr>
            <a:spLocks noGrp="1"/>
          </p:cNvSpPr>
          <p:nvPr>
            <p:ph idx="1"/>
          </p:nvPr>
        </p:nvSpPr>
        <p:spPr>
          <a:xfrm>
            <a:off x="609600" y="880886"/>
            <a:ext cx="11099470" cy="4831145"/>
          </a:xfrm>
        </p:spPr>
        <p:txBody>
          <a:bodyPr>
            <a:normAutofit/>
          </a:bodyPr>
          <a:lstStyle/>
          <a:p>
            <a:pPr marL="0" indent="0">
              <a:buNone/>
            </a:pPr>
            <a:r>
              <a:rPr lang="en-GB" sz="2400" dirty="0">
                <a:latin typeface="Arial" panose="020B0604020202020204" pitchFamily="34" charset="0"/>
                <a:cs typeface="Arial" panose="020B0604020202020204" pitchFamily="34" charset="0"/>
              </a:rPr>
              <a:t>5 steps to creating a work/product breakdown structure:</a:t>
            </a:r>
          </a:p>
          <a:p>
            <a:pPr marL="0" indent="0">
              <a:buNone/>
            </a:pPr>
            <a:endParaRPr lang="en-GB" sz="2400" dirty="0">
              <a:latin typeface="Arial" panose="020B0604020202020204" pitchFamily="34" charset="0"/>
              <a:cs typeface="Arial" panose="020B0604020202020204" pitchFamily="34" charset="0"/>
            </a:endParaRPr>
          </a:p>
          <a:p>
            <a:pPr marL="514350" indent="-514350">
              <a:buFont typeface="+mj-lt"/>
              <a:buAutoNum type="arabicPeriod"/>
            </a:pPr>
            <a:r>
              <a:rPr lang="en-GB" sz="2000" dirty="0">
                <a:latin typeface="Arial" panose="020B0604020202020204" pitchFamily="34" charset="0"/>
                <a:cs typeface="Arial" panose="020B0604020202020204" pitchFamily="34" charset="0"/>
              </a:rPr>
              <a:t>Project Scope-  objectives and who is participating in the project—determine what it is and describe it.</a:t>
            </a:r>
          </a:p>
          <a:p>
            <a:pPr marL="514350" indent="-514350">
              <a:buFont typeface="+mj-lt"/>
              <a:buAutoNum type="arabicPeriod"/>
            </a:pPr>
            <a:r>
              <a:rPr lang="en-GB" sz="2000" dirty="0">
                <a:latin typeface="Arial" panose="020B0604020202020204" pitchFamily="34" charset="0"/>
                <a:cs typeface="Arial" panose="020B0604020202020204" pitchFamily="34" charset="0"/>
              </a:rPr>
              <a:t>Project Phases: breaks larger project statement of intent into series of phases taking it from conception to completion.</a:t>
            </a:r>
          </a:p>
          <a:p>
            <a:pPr marL="514350" indent="-514350">
              <a:buFont typeface="+mj-lt"/>
              <a:buAutoNum type="arabicPeriod"/>
            </a:pPr>
            <a:r>
              <a:rPr lang="en-GB" sz="2000" dirty="0">
                <a:latin typeface="Arial" panose="020B0604020202020204" pitchFamily="34" charset="0"/>
                <a:cs typeface="Arial" panose="020B0604020202020204" pitchFamily="34" charset="0"/>
              </a:rPr>
              <a:t>Deliverables: List them all and note what is necessary for those deliverables to be completed successfully.</a:t>
            </a:r>
          </a:p>
          <a:p>
            <a:pPr marL="514350" indent="-514350">
              <a:buFont typeface="+mj-lt"/>
              <a:buAutoNum type="arabicPeriod"/>
            </a:pPr>
            <a:r>
              <a:rPr lang="en-GB" sz="2000" dirty="0">
                <a:latin typeface="Arial" panose="020B0604020202020204" pitchFamily="34" charset="0"/>
                <a:cs typeface="Arial" panose="020B0604020202020204" pitchFamily="34" charset="0"/>
              </a:rPr>
              <a:t>Deliverables from above broken them into individual tasks required to deliver them, listed by tasks.</a:t>
            </a:r>
          </a:p>
          <a:p>
            <a:pPr marL="514350" indent="-514350">
              <a:buFont typeface="+mj-lt"/>
              <a:buAutoNum type="arabicPeriod"/>
            </a:pPr>
            <a:r>
              <a:rPr lang="en-GB" sz="2000" dirty="0">
                <a:latin typeface="Arial" panose="020B0604020202020204" pitchFamily="34" charset="0"/>
                <a:cs typeface="Arial" panose="020B0604020202020204" pitchFamily="34" charset="0"/>
              </a:rPr>
              <a:t>Assign: assign tasks to team. Provide team members the tools, resources and authority they need to get the job done.</a:t>
            </a:r>
          </a:p>
        </p:txBody>
      </p:sp>
      <p:sp>
        <p:nvSpPr>
          <p:cNvPr id="4" name="Slide Number Placeholder 3">
            <a:extLst>
              <a:ext uri="{FF2B5EF4-FFF2-40B4-BE49-F238E27FC236}">
                <a16:creationId xmlns:a16="http://schemas.microsoft.com/office/drawing/2014/main" id="{5CAB0DD3-D3F7-0E4B-B497-5704A9C4B10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63</a:t>
            </a:fld>
            <a:endParaRPr lang="en-GB"/>
          </a:p>
        </p:txBody>
      </p:sp>
    </p:spTree>
    <p:extLst>
      <p:ext uri="{BB962C8B-B14F-4D97-AF65-F5344CB8AC3E}">
        <p14:creationId xmlns:p14="http://schemas.microsoft.com/office/powerpoint/2010/main" val="379172938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wbs.jpg">
            <a:extLst>
              <a:ext uri="{FF2B5EF4-FFF2-40B4-BE49-F238E27FC236}">
                <a16:creationId xmlns:a16="http://schemas.microsoft.com/office/drawing/2014/main" id="{7EC606CA-17CC-A740-9410-33CFEF39243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289465" y="577824"/>
            <a:ext cx="6505466" cy="5072231"/>
          </a:xfrm>
        </p:spPr>
      </p:pic>
      <p:sp>
        <p:nvSpPr>
          <p:cNvPr id="4" name="Slide Number Placeholder 3">
            <a:extLst>
              <a:ext uri="{FF2B5EF4-FFF2-40B4-BE49-F238E27FC236}">
                <a16:creationId xmlns:a16="http://schemas.microsoft.com/office/drawing/2014/main" id="{88582A6A-DF16-F341-B1E5-D6F8E52248E8}"/>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64</a:t>
            </a:fld>
            <a:endParaRPr lang="en-GB"/>
          </a:p>
        </p:txBody>
      </p:sp>
    </p:spTree>
    <p:extLst>
      <p:ext uri="{BB962C8B-B14F-4D97-AF65-F5344CB8AC3E}">
        <p14:creationId xmlns:p14="http://schemas.microsoft.com/office/powerpoint/2010/main" val="771005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F389BE4-8653-8649-902C-2DDC50E5BD1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65</a:t>
            </a:fld>
            <a:endParaRPr lang="en-GB"/>
          </a:p>
        </p:txBody>
      </p:sp>
      <p:graphicFrame>
        <p:nvGraphicFramePr>
          <p:cNvPr id="5" name="Diagram 4">
            <a:extLst>
              <a:ext uri="{FF2B5EF4-FFF2-40B4-BE49-F238E27FC236}">
                <a16:creationId xmlns:a16="http://schemas.microsoft.com/office/drawing/2014/main" id="{996D6D08-77AC-6046-B29C-721C22D8EA5F}"/>
              </a:ext>
            </a:extLst>
          </p:cNvPr>
          <p:cNvGraphicFramePr/>
          <p:nvPr/>
        </p:nvGraphicFramePr>
        <p:xfrm>
          <a:off x="914400" y="121401"/>
          <a:ext cx="7221650" cy="5357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986774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136524"/>
            <a:ext cx="10972800" cy="1143000"/>
          </a:xfrm>
        </p:spPr>
        <p:txBody>
          <a:bodyPr/>
          <a:lstStyle/>
          <a:p>
            <a:r>
              <a:rPr lang="en-US" dirty="0"/>
              <a:t>Product Breakdown Structure</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66</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82888" y="644013"/>
            <a:ext cx="6913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pic>
        <p:nvPicPr>
          <p:cNvPr id="3" name="Picture 2">
            <a:extLst>
              <a:ext uri="{FF2B5EF4-FFF2-40B4-BE49-F238E27FC236}">
                <a16:creationId xmlns:a16="http://schemas.microsoft.com/office/drawing/2014/main" id="{CC86DB42-E159-594E-857A-8470C8A98B2F}"/>
              </a:ext>
            </a:extLst>
          </p:cNvPr>
          <p:cNvPicPr>
            <a:picLocks noChangeAspect="1"/>
          </p:cNvPicPr>
          <p:nvPr/>
        </p:nvPicPr>
        <p:blipFill>
          <a:blip r:embed="rId3"/>
          <a:stretch>
            <a:fillRect/>
          </a:stretch>
        </p:blipFill>
        <p:spPr>
          <a:xfrm>
            <a:off x="1536019" y="644013"/>
            <a:ext cx="9542814" cy="4973016"/>
          </a:xfrm>
          <a:prstGeom prst="rect">
            <a:avLst/>
          </a:prstGeom>
        </p:spPr>
      </p:pic>
    </p:spTree>
    <p:extLst>
      <p:ext uri="{BB962C8B-B14F-4D97-AF65-F5344CB8AC3E}">
        <p14:creationId xmlns:p14="http://schemas.microsoft.com/office/powerpoint/2010/main" val="157678593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93A0-5442-054E-BD9C-D66B344CAC1B}"/>
              </a:ext>
            </a:extLst>
          </p:cNvPr>
          <p:cNvSpPr>
            <a:spLocks noGrp="1"/>
          </p:cNvSpPr>
          <p:nvPr>
            <p:ph type="title"/>
          </p:nvPr>
        </p:nvSpPr>
        <p:spPr/>
        <p:txBody>
          <a:bodyPr/>
          <a:lstStyle/>
          <a:p>
            <a:r>
              <a:rPr lang="en-US" dirty="0"/>
              <a:t>Product Breakdown Structure</a:t>
            </a:r>
          </a:p>
        </p:txBody>
      </p:sp>
      <p:sp>
        <p:nvSpPr>
          <p:cNvPr id="4" name="Slide Number Placeholder 3">
            <a:extLst>
              <a:ext uri="{FF2B5EF4-FFF2-40B4-BE49-F238E27FC236}">
                <a16:creationId xmlns:a16="http://schemas.microsoft.com/office/drawing/2014/main" id="{3163EE56-34F4-8F4C-8D0C-742E1B81FB91}"/>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67</a:t>
            </a:fld>
            <a:endParaRPr lang="en-GB"/>
          </a:p>
        </p:txBody>
      </p:sp>
      <p:grpSp>
        <p:nvGrpSpPr>
          <p:cNvPr id="5" name="Group 62">
            <a:extLst>
              <a:ext uri="{FF2B5EF4-FFF2-40B4-BE49-F238E27FC236}">
                <a16:creationId xmlns:a16="http://schemas.microsoft.com/office/drawing/2014/main" id="{2F5504E3-BB5F-8C48-A445-E0F34EE020F8}"/>
              </a:ext>
            </a:extLst>
          </p:cNvPr>
          <p:cNvGrpSpPr>
            <a:grpSpLocks/>
          </p:cNvGrpSpPr>
          <p:nvPr/>
        </p:nvGrpSpPr>
        <p:grpSpPr bwMode="auto">
          <a:xfrm>
            <a:off x="1481591" y="1052962"/>
            <a:ext cx="8542337" cy="4551363"/>
            <a:chOff x="19" y="1121"/>
            <a:chExt cx="5381" cy="2867"/>
          </a:xfrm>
        </p:grpSpPr>
        <p:grpSp>
          <p:nvGrpSpPr>
            <p:cNvPr id="6" name="Group 5">
              <a:extLst>
                <a:ext uri="{FF2B5EF4-FFF2-40B4-BE49-F238E27FC236}">
                  <a16:creationId xmlns:a16="http://schemas.microsoft.com/office/drawing/2014/main" id="{66C37CDD-08DD-4449-B471-74288D67C577}"/>
                </a:ext>
              </a:extLst>
            </p:cNvPr>
            <p:cNvGrpSpPr>
              <a:grpSpLocks/>
            </p:cNvGrpSpPr>
            <p:nvPr/>
          </p:nvGrpSpPr>
          <p:grpSpPr bwMode="auto">
            <a:xfrm>
              <a:off x="19" y="1121"/>
              <a:ext cx="5381" cy="2257"/>
              <a:chOff x="20" y="1121"/>
              <a:chExt cx="5830" cy="2257"/>
            </a:xfrm>
          </p:grpSpPr>
          <p:sp>
            <p:nvSpPr>
              <p:cNvPr id="24" name="Line 6">
                <a:extLst>
                  <a:ext uri="{FF2B5EF4-FFF2-40B4-BE49-F238E27FC236}">
                    <a16:creationId xmlns:a16="http://schemas.microsoft.com/office/drawing/2014/main" id="{45B5320A-1F3C-7549-A6CB-D29337AA5AF4}"/>
                  </a:ext>
                </a:extLst>
              </p:cNvPr>
              <p:cNvSpPr>
                <a:spLocks noChangeShapeType="1"/>
              </p:cNvSpPr>
              <p:nvPr/>
            </p:nvSpPr>
            <p:spPr bwMode="auto">
              <a:xfrm>
                <a:off x="1600" y="1916"/>
                <a:ext cx="0" cy="732"/>
              </a:xfrm>
              <a:prstGeom prst="line">
                <a:avLst/>
              </a:prstGeom>
              <a:noFill/>
              <a:ln w="19050">
                <a:solidFill>
                  <a:schemeClr val="tx1"/>
                </a:solidFill>
                <a:round/>
                <a:headEnd/>
                <a:tailEnd/>
              </a:ln>
            </p:spPr>
            <p:txBody>
              <a:bodyPr wrap="none" anchor="ctr"/>
              <a:lstStyle/>
              <a:p>
                <a:endParaRPr lang="en-GB"/>
              </a:p>
            </p:txBody>
          </p:sp>
          <p:sp>
            <p:nvSpPr>
              <p:cNvPr id="25" name="Rectangle 7">
                <a:extLst>
                  <a:ext uri="{FF2B5EF4-FFF2-40B4-BE49-F238E27FC236}">
                    <a16:creationId xmlns:a16="http://schemas.microsoft.com/office/drawing/2014/main" id="{95D5AAD3-7BB8-E84B-B48F-80D7412E7BE7}"/>
                  </a:ext>
                </a:extLst>
              </p:cNvPr>
              <p:cNvSpPr>
                <a:spLocks noChangeArrowheads="1"/>
              </p:cNvSpPr>
              <p:nvPr/>
            </p:nvSpPr>
            <p:spPr bwMode="auto">
              <a:xfrm>
                <a:off x="1576" y="2512"/>
                <a:ext cx="47" cy="72"/>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26" name="Rectangle 8">
                <a:extLst>
                  <a:ext uri="{FF2B5EF4-FFF2-40B4-BE49-F238E27FC236}">
                    <a16:creationId xmlns:a16="http://schemas.microsoft.com/office/drawing/2014/main" id="{A2240784-7533-5D49-9E0F-04FDD79882A1}"/>
                  </a:ext>
                </a:extLst>
              </p:cNvPr>
              <p:cNvSpPr>
                <a:spLocks noChangeArrowheads="1"/>
              </p:cNvSpPr>
              <p:nvPr/>
            </p:nvSpPr>
            <p:spPr bwMode="auto">
              <a:xfrm>
                <a:off x="1576" y="2420"/>
                <a:ext cx="47" cy="48"/>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27" name="Rectangle 9">
                <a:extLst>
                  <a:ext uri="{FF2B5EF4-FFF2-40B4-BE49-F238E27FC236}">
                    <a16:creationId xmlns:a16="http://schemas.microsoft.com/office/drawing/2014/main" id="{9242B02F-BF2D-E04F-AA09-15389CF04A1B}"/>
                  </a:ext>
                </a:extLst>
              </p:cNvPr>
              <p:cNvSpPr>
                <a:spLocks noChangeArrowheads="1"/>
              </p:cNvSpPr>
              <p:nvPr/>
            </p:nvSpPr>
            <p:spPr bwMode="auto">
              <a:xfrm>
                <a:off x="20" y="1121"/>
                <a:ext cx="2010" cy="155"/>
              </a:xfrm>
              <a:prstGeom prst="rect">
                <a:avLst/>
              </a:prstGeom>
              <a:noFill/>
              <a:ln w="9525">
                <a:noFill/>
                <a:miter lim="800000"/>
                <a:headEnd/>
                <a:tailEnd/>
              </a:ln>
            </p:spPr>
            <p:txBody>
              <a:bodyPr wrap="square" lIns="0" tIns="0" rIns="0" bIns="0">
                <a:spAutoFit/>
              </a:bodyPr>
              <a:lstStyle/>
              <a:p>
                <a:pPr eaLnBrk="0" hangingPunct="0"/>
                <a:r>
                  <a:rPr lang="en-GB" sz="1600" b="1">
                    <a:solidFill>
                      <a:srgbClr val="000080"/>
                    </a:solidFill>
                    <a:latin typeface="Arial" charset="0"/>
                    <a:cs typeface="Arial" charset="0"/>
                  </a:rPr>
                  <a:t>(PBS) - Specialist Products</a:t>
                </a:r>
                <a:endParaRPr lang="en-GB" sz="2000">
                  <a:latin typeface="Arial" charset="0"/>
                  <a:cs typeface="Arial" charset="0"/>
                </a:endParaRPr>
              </a:p>
            </p:txBody>
          </p:sp>
          <p:sp>
            <p:nvSpPr>
              <p:cNvPr id="28" name="Rectangle 10">
                <a:extLst>
                  <a:ext uri="{FF2B5EF4-FFF2-40B4-BE49-F238E27FC236}">
                    <a16:creationId xmlns:a16="http://schemas.microsoft.com/office/drawing/2014/main" id="{EFC3AB12-DB85-6A46-B431-B8DD1AB88F63}"/>
                  </a:ext>
                </a:extLst>
              </p:cNvPr>
              <p:cNvSpPr>
                <a:spLocks noChangeArrowheads="1"/>
              </p:cNvSpPr>
              <p:nvPr/>
            </p:nvSpPr>
            <p:spPr bwMode="auto">
              <a:xfrm>
                <a:off x="2733" y="1242"/>
                <a:ext cx="858" cy="186"/>
              </a:xfrm>
              <a:prstGeom prst="rect">
                <a:avLst/>
              </a:prstGeom>
              <a:noFill/>
              <a:ln w="28575">
                <a:solidFill>
                  <a:srgbClr val="0000CC"/>
                </a:solidFill>
                <a:miter lim="800000"/>
                <a:headEnd/>
                <a:tailEnd/>
              </a:ln>
            </p:spPr>
            <p:txBody>
              <a:bodyPr/>
              <a:lstStyle/>
              <a:p>
                <a:pPr eaLnBrk="0" hangingPunct="0"/>
                <a:r>
                  <a:rPr lang="en-US" sz="1400" b="1">
                    <a:latin typeface="Arial" charset="0"/>
                    <a:cs typeface="Arial" charset="0"/>
                  </a:rPr>
                  <a:t>Conference</a:t>
                </a:r>
                <a:endParaRPr lang="en-US" sz="1200" b="1">
                  <a:latin typeface="Arial" charset="0"/>
                  <a:cs typeface="Arial" charset="0"/>
                </a:endParaRPr>
              </a:p>
            </p:txBody>
          </p:sp>
          <p:grpSp>
            <p:nvGrpSpPr>
              <p:cNvPr id="29" name="Group 11">
                <a:extLst>
                  <a:ext uri="{FF2B5EF4-FFF2-40B4-BE49-F238E27FC236}">
                    <a16:creationId xmlns:a16="http://schemas.microsoft.com/office/drawing/2014/main" id="{7133FF8A-B8DD-7A45-A48A-BA3FC4464DC8}"/>
                  </a:ext>
                </a:extLst>
              </p:cNvPr>
              <p:cNvGrpSpPr>
                <a:grpSpLocks/>
              </p:cNvGrpSpPr>
              <p:nvPr/>
            </p:nvGrpSpPr>
            <p:grpSpPr bwMode="auto">
              <a:xfrm>
                <a:off x="3157" y="1833"/>
                <a:ext cx="846" cy="390"/>
                <a:chOff x="1122" y="3126"/>
                <a:chExt cx="846" cy="390"/>
              </a:xfrm>
            </p:grpSpPr>
            <p:sp>
              <p:nvSpPr>
                <p:cNvPr id="61" name="Freeform 12">
                  <a:extLst>
                    <a:ext uri="{FF2B5EF4-FFF2-40B4-BE49-F238E27FC236}">
                      <a16:creationId xmlns:a16="http://schemas.microsoft.com/office/drawing/2014/main" id="{1308B5B2-B9EA-A44A-8BBD-11BA2D307B1A}"/>
                    </a:ext>
                  </a:extLst>
                </p:cNvPr>
                <p:cNvSpPr>
                  <a:spLocks/>
                </p:cNvSpPr>
                <p:nvPr/>
              </p:nvSpPr>
              <p:spPr bwMode="auto">
                <a:xfrm>
                  <a:off x="1122" y="3126"/>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62" name="Rectangle 13">
                  <a:extLst>
                    <a:ext uri="{FF2B5EF4-FFF2-40B4-BE49-F238E27FC236}">
                      <a16:creationId xmlns:a16="http://schemas.microsoft.com/office/drawing/2014/main" id="{C161A981-4AAB-F043-9BDE-D5A0BC3D67FC}"/>
                    </a:ext>
                  </a:extLst>
                </p:cNvPr>
                <p:cNvSpPr>
                  <a:spLocks noChangeArrowheads="1"/>
                </p:cNvSpPr>
                <p:nvPr/>
              </p:nvSpPr>
              <p:spPr bwMode="auto">
                <a:xfrm>
                  <a:off x="1209" y="3126"/>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Publicity</a:t>
                  </a:r>
                </a:p>
                <a:p>
                  <a:pPr eaLnBrk="0" hangingPunct="0"/>
                  <a:r>
                    <a:rPr lang="en-US" sz="1200" b="1">
                      <a:latin typeface="Arial" charset="0"/>
                      <a:cs typeface="Arial" charset="0"/>
                    </a:rPr>
                    <a:t>grouping</a:t>
                  </a:r>
                </a:p>
              </p:txBody>
            </p:sp>
          </p:grpSp>
          <p:grpSp>
            <p:nvGrpSpPr>
              <p:cNvPr id="30" name="Group 14">
                <a:extLst>
                  <a:ext uri="{FF2B5EF4-FFF2-40B4-BE49-F238E27FC236}">
                    <a16:creationId xmlns:a16="http://schemas.microsoft.com/office/drawing/2014/main" id="{5FEDFACF-4835-C647-AED0-1A8F42E6A23F}"/>
                  </a:ext>
                </a:extLst>
              </p:cNvPr>
              <p:cNvGrpSpPr>
                <a:grpSpLocks/>
              </p:cNvGrpSpPr>
              <p:nvPr/>
            </p:nvGrpSpPr>
            <p:grpSpPr bwMode="auto">
              <a:xfrm>
                <a:off x="2170" y="1833"/>
                <a:ext cx="846" cy="390"/>
                <a:chOff x="2694" y="2550"/>
                <a:chExt cx="846" cy="390"/>
              </a:xfrm>
            </p:grpSpPr>
            <p:sp>
              <p:nvSpPr>
                <p:cNvPr id="59" name="Freeform 15">
                  <a:extLst>
                    <a:ext uri="{FF2B5EF4-FFF2-40B4-BE49-F238E27FC236}">
                      <a16:creationId xmlns:a16="http://schemas.microsoft.com/office/drawing/2014/main" id="{80AD4245-B271-A145-B4AA-5A66E52FDB76}"/>
                    </a:ext>
                  </a:extLst>
                </p:cNvPr>
                <p:cNvSpPr>
                  <a:spLocks/>
                </p:cNvSpPr>
                <p:nvPr/>
              </p:nvSpPr>
              <p:spPr bwMode="auto">
                <a:xfrm>
                  <a:off x="2694" y="2550"/>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60" name="Rectangle 16">
                  <a:extLst>
                    <a:ext uri="{FF2B5EF4-FFF2-40B4-BE49-F238E27FC236}">
                      <a16:creationId xmlns:a16="http://schemas.microsoft.com/office/drawing/2014/main" id="{456EED03-F9C6-3D47-8CBB-235BA1B96F4C}"/>
                    </a:ext>
                  </a:extLst>
                </p:cNvPr>
                <p:cNvSpPr>
                  <a:spLocks noChangeArrowheads="1"/>
                </p:cNvSpPr>
                <p:nvPr/>
              </p:nvSpPr>
              <p:spPr bwMode="auto">
                <a:xfrm>
                  <a:off x="2781" y="2550"/>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Delegates</a:t>
                  </a:r>
                </a:p>
                <a:p>
                  <a:pPr eaLnBrk="0" hangingPunct="0"/>
                  <a:r>
                    <a:rPr lang="en-US" sz="1200" b="1">
                      <a:latin typeface="Arial" charset="0"/>
                      <a:cs typeface="Arial" charset="0"/>
                    </a:rPr>
                    <a:t>grouping</a:t>
                  </a:r>
                </a:p>
              </p:txBody>
            </p:sp>
          </p:grpSp>
          <p:grpSp>
            <p:nvGrpSpPr>
              <p:cNvPr id="31" name="Group 17">
                <a:extLst>
                  <a:ext uri="{FF2B5EF4-FFF2-40B4-BE49-F238E27FC236}">
                    <a16:creationId xmlns:a16="http://schemas.microsoft.com/office/drawing/2014/main" id="{10C118CD-39B6-E546-AC3C-9F71F4F603CD}"/>
                  </a:ext>
                </a:extLst>
              </p:cNvPr>
              <p:cNvGrpSpPr>
                <a:grpSpLocks/>
              </p:cNvGrpSpPr>
              <p:nvPr/>
            </p:nvGrpSpPr>
            <p:grpSpPr bwMode="auto">
              <a:xfrm>
                <a:off x="1184" y="1833"/>
                <a:ext cx="846" cy="390"/>
                <a:chOff x="3924" y="2142"/>
                <a:chExt cx="846" cy="390"/>
              </a:xfrm>
            </p:grpSpPr>
            <p:sp>
              <p:nvSpPr>
                <p:cNvPr id="57" name="Freeform 18">
                  <a:extLst>
                    <a:ext uri="{FF2B5EF4-FFF2-40B4-BE49-F238E27FC236}">
                      <a16:creationId xmlns:a16="http://schemas.microsoft.com/office/drawing/2014/main" id="{5C594484-C62B-7D4C-9B1D-C41CEADDEE83}"/>
                    </a:ext>
                  </a:extLst>
                </p:cNvPr>
                <p:cNvSpPr>
                  <a:spLocks/>
                </p:cNvSpPr>
                <p:nvPr/>
              </p:nvSpPr>
              <p:spPr bwMode="auto">
                <a:xfrm>
                  <a:off x="3924" y="214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8" name="Rectangle 19">
                  <a:extLst>
                    <a:ext uri="{FF2B5EF4-FFF2-40B4-BE49-F238E27FC236}">
                      <a16:creationId xmlns:a16="http://schemas.microsoft.com/office/drawing/2014/main" id="{9F35F9A8-43F9-8B41-8130-14CA2F648DDA}"/>
                    </a:ext>
                  </a:extLst>
                </p:cNvPr>
                <p:cNvSpPr>
                  <a:spLocks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Venue</a:t>
                  </a:r>
                </a:p>
                <a:p>
                  <a:pPr eaLnBrk="0" hangingPunct="0"/>
                  <a:r>
                    <a:rPr lang="en-US" sz="1200" b="1">
                      <a:latin typeface="Arial" charset="0"/>
                      <a:cs typeface="Arial" charset="0"/>
                    </a:rPr>
                    <a:t>grouping</a:t>
                  </a:r>
                </a:p>
              </p:txBody>
            </p:sp>
          </p:grpSp>
          <p:grpSp>
            <p:nvGrpSpPr>
              <p:cNvPr id="32" name="Group 20">
                <a:extLst>
                  <a:ext uri="{FF2B5EF4-FFF2-40B4-BE49-F238E27FC236}">
                    <a16:creationId xmlns:a16="http://schemas.microsoft.com/office/drawing/2014/main" id="{D897FE48-6D0C-D74A-9B64-E3EEFFE64578}"/>
                  </a:ext>
                </a:extLst>
              </p:cNvPr>
              <p:cNvGrpSpPr>
                <a:grpSpLocks/>
              </p:cNvGrpSpPr>
              <p:nvPr/>
            </p:nvGrpSpPr>
            <p:grpSpPr bwMode="auto">
              <a:xfrm>
                <a:off x="5004" y="1833"/>
                <a:ext cx="846" cy="390"/>
                <a:chOff x="4236" y="3132"/>
                <a:chExt cx="846" cy="390"/>
              </a:xfrm>
            </p:grpSpPr>
            <p:sp>
              <p:nvSpPr>
                <p:cNvPr id="55" name="Freeform 21">
                  <a:extLst>
                    <a:ext uri="{FF2B5EF4-FFF2-40B4-BE49-F238E27FC236}">
                      <a16:creationId xmlns:a16="http://schemas.microsoft.com/office/drawing/2014/main" id="{FEBAFED9-9755-074D-89C2-9F3EAE172777}"/>
                    </a:ext>
                  </a:extLst>
                </p:cNvPr>
                <p:cNvSpPr>
                  <a:spLocks/>
                </p:cNvSpPr>
                <p:nvPr/>
              </p:nvSpPr>
              <p:spPr bwMode="auto">
                <a:xfrm>
                  <a:off x="4236" y="313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6" name="Rectangle 22">
                  <a:extLst>
                    <a:ext uri="{FF2B5EF4-FFF2-40B4-BE49-F238E27FC236}">
                      <a16:creationId xmlns:a16="http://schemas.microsoft.com/office/drawing/2014/main" id="{1F5618CC-083D-0446-A4D8-97BED1C8B8C5}"/>
                    </a:ext>
                  </a:extLst>
                </p:cNvPr>
                <p:cNvSpPr>
                  <a:spLocks noChangeArrowheads="1"/>
                </p:cNvSpPr>
                <p:nvPr/>
              </p:nvSpPr>
              <p:spPr bwMode="auto">
                <a:xfrm>
                  <a:off x="4311" y="313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Structure and format</a:t>
                  </a:r>
                </a:p>
                <a:p>
                  <a:pPr eaLnBrk="0" hangingPunct="0"/>
                  <a:r>
                    <a:rPr lang="en-US" sz="1200" b="1">
                      <a:latin typeface="Arial" charset="0"/>
                      <a:cs typeface="Arial" charset="0"/>
                    </a:rPr>
                    <a:t>grouping</a:t>
                  </a:r>
                </a:p>
              </p:txBody>
            </p:sp>
          </p:grpSp>
          <p:sp>
            <p:nvSpPr>
              <p:cNvPr id="33" name="Rectangle 23">
                <a:extLst>
                  <a:ext uri="{FF2B5EF4-FFF2-40B4-BE49-F238E27FC236}">
                    <a16:creationId xmlns:a16="http://schemas.microsoft.com/office/drawing/2014/main" id="{B8FFFC8D-1B66-2941-A417-AFD3487264AB}"/>
                  </a:ext>
                </a:extLst>
              </p:cNvPr>
              <p:cNvSpPr>
                <a:spLocks noChangeArrowheads="1"/>
              </p:cNvSpPr>
              <p:nvPr/>
            </p:nvSpPr>
            <p:spPr bwMode="auto">
              <a:xfrm>
                <a:off x="4143" y="1833"/>
                <a:ext cx="720" cy="390"/>
              </a:xfrm>
              <a:prstGeom prst="rect">
                <a:avLst/>
              </a:prstGeom>
              <a:solidFill>
                <a:srgbClr val="CCFFCC"/>
              </a:solidFill>
              <a:ln w="9525">
                <a:solidFill>
                  <a:srgbClr val="009900"/>
                </a:solidFill>
                <a:miter lim="800000"/>
                <a:headEnd/>
                <a:tailEnd/>
              </a:ln>
            </p:spPr>
            <p:txBody>
              <a:bodyPr/>
              <a:lstStyle/>
              <a:p>
                <a:pPr eaLnBrk="0" hangingPunct="0"/>
                <a:r>
                  <a:rPr lang="en-US" sz="1200" b="1" dirty="0">
                    <a:latin typeface="Arial" charset="0"/>
                    <a:cs typeface="Arial" charset="0"/>
                  </a:rPr>
                  <a:t>Delegate</a:t>
                </a:r>
              </a:p>
              <a:p>
                <a:pPr eaLnBrk="0" hangingPunct="0"/>
                <a:r>
                  <a:rPr lang="en-US" sz="1200" b="1" dirty="0">
                    <a:latin typeface="Arial" charset="0"/>
                    <a:cs typeface="Arial" charset="0"/>
                  </a:rPr>
                  <a:t>handout </a:t>
                </a:r>
              </a:p>
              <a:p>
                <a:pPr eaLnBrk="0" hangingPunct="0"/>
                <a:r>
                  <a:rPr lang="en-US" sz="1200" b="1" dirty="0">
                    <a:latin typeface="Arial" charset="0"/>
                    <a:cs typeface="Arial" charset="0"/>
                  </a:rPr>
                  <a:t>pack</a:t>
                </a:r>
              </a:p>
            </p:txBody>
          </p:sp>
          <p:sp>
            <p:nvSpPr>
              <p:cNvPr id="34" name="Oval 24">
                <a:extLst>
                  <a:ext uri="{FF2B5EF4-FFF2-40B4-BE49-F238E27FC236}">
                    <a16:creationId xmlns:a16="http://schemas.microsoft.com/office/drawing/2014/main" id="{07C6016B-6D3C-3F41-A8B8-1D819FE8F298}"/>
                  </a:ext>
                </a:extLst>
              </p:cNvPr>
              <p:cNvSpPr>
                <a:spLocks noChangeArrowheads="1"/>
              </p:cNvSpPr>
              <p:nvPr/>
            </p:nvSpPr>
            <p:spPr bwMode="auto">
              <a:xfrm>
                <a:off x="378" y="1815"/>
                <a:ext cx="666" cy="426"/>
              </a:xfrm>
              <a:prstGeom prst="ellipse">
                <a:avLst/>
              </a:prstGeom>
              <a:solidFill>
                <a:srgbClr val="FFCCCC"/>
              </a:solidFill>
              <a:ln w="12700">
                <a:solidFill>
                  <a:schemeClr val="tx1"/>
                </a:solidFill>
                <a:round/>
                <a:headEnd/>
                <a:tailEnd/>
              </a:ln>
            </p:spPr>
            <p:txBody>
              <a:bodyPr wrap="none" anchor="ctr"/>
              <a:lstStyle/>
              <a:p>
                <a:pPr eaLnBrk="0" hangingPunct="0"/>
                <a:r>
                  <a:rPr lang="en-US" sz="1200" b="1" dirty="0">
                    <a:latin typeface="Arial" charset="0"/>
                    <a:cs typeface="Arial" charset="0"/>
                  </a:rPr>
                  <a:t>Required </a:t>
                </a:r>
              </a:p>
              <a:p>
                <a:pPr eaLnBrk="0" hangingPunct="0"/>
                <a:r>
                  <a:rPr lang="en-US" sz="1200" b="1" dirty="0">
                    <a:latin typeface="Arial" charset="0"/>
                    <a:cs typeface="Arial" charset="0"/>
                  </a:rPr>
                  <a:t>date</a:t>
                </a:r>
                <a:endParaRPr lang="en-US" sz="2000" dirty="0">
                  <a:latin typeface="Arial" charset="0"/>
                  <a:cs typeface="Arial" charset="0"/>
                </a:endParaRPr>
              </a:p>
            </p:txBody>
          </p:sp>
          <p:sp>
            <p:nvSpPr>
              <p:cNvPr id="35" name="Rectangle 25">
                <a:extLst>
                  <a:ext uri="{FF2B5EF4-FFF2-40B4-BE49-F238E27FC236}">
                    <a16:creationId xmlns:a16="http://schemas.microsoft.com/office/drawing/2014/main" id="{C9C0486F-F89F-5542-AB0F-083960A04B3E}"/>
                  </a:ext>
                </a:extLst>
              </p:cNvPr>
              <p:cNvSpPr>
                <a:spLocks noChangeArrowheads="1"/>
              </p:cNvSpPr>
              <p:nvPr/>
            </p:nvSpPr>
            <p:spPr bwMode="auto">
              <a:xfrm>
                <a:off x="2715"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Mail shots</a:t>
                </a:r>
              </a:p>
            </p:txBody>
          </p:sp>
          <p:sp>
            <p:nvSpPr>
              <p:cNvPr id="36" name="Rectangle 26">
                <a:extLst>
                  <a:ext uri="{FF2B5EF4-FFF2-40B4-BE49-F238E27FC236}">
                    <a16:creationId xmlns:a16="http://schemas.microsoft.com/office/drawing/2014/main" id="{9DF1E7A8-E9CC-D646-B580-6D96A415E67E}"/>
                  </a:ext>
                </a:extLst>
              </p:cNvPr>
              <p:cNvSpPr>
                <a:spLocks noChangeArrowheads="1"/>
              </p:cNvSpPr>
              <p:nvPr/>
            </p:nvSpPr>
            <p:spPr bwMode="auto">
              <a:xfrm>
                <a:off x="3681"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Press release</a:t>
                </a:r>
              </a:p>
            </p:txBody>
          </p:sp>
          <p:cxnSp>
            <p:nvCxnSpPr>
              <p:cNvPr id="37" name="AutoShape 27">
                <a:extLst>
                  <a:ext uri="{FF2B5EF4-FFF2-40B4-BE49-F238E27FC236}">
                    <a16:creationId xmlns:a16="http://schemas.microsoft.com/office/drawing/2014/main" id="{4D0356A6-6E7D-8D48-BDDA-D0EB18400F85}"/>
                  </a:ext>
                </a:extLst>
              </p:cNvPr>
              <p:cNvCxnSpPr>
                <a:cxnSpLocks noChangeShapeType="1"/>
              </p:cNvCxnSpPr>
              <p:nvPr/>
            </p:nvCxnSpPr>
            <p:spPr bwMode="auto">
              <a:xfrm rot="-5400000">
                <a:off x="1748" y="408"/>
                <a:ext cx="378" cy="2451"/>
              </a:xfrm>
              <a:prstGeom prst="bentConnector3">
                <a:avLst>
                  <a:gd name="adj1" fmla="val 51060"/>
                </a:avLst>
              </a:prstGeom>
              <a:noFill/>
              <a:ln w="19050">
                <a:solidFill>
                  <a:schemeClr val="tx1"/>
                </a:solidFill>
                <a:miter lim="800000"/>
                <a:headEnd/>
                <a:tailEnd/>
              </a:ln>
            </p:spPr>
          </p:cxnSp>
          <p:cxnSp>
            <p:nvCxnSpPr>
              <p:cNvPr id="38" name="AutoShape 28">
                <a:extLst>
                  <a:ext uri="{FF2B5EF4-FFF2-40B4-BE49-F238E27FC236}">
                    <a16:creationId xmlns:a16="http://schemas.microsoft.com/office/drawing/2014/main" id="{FCAF9228-B290-6348-9AD7-51D880C7D3E4}"/>
                  </a:ext>
                </a:extLst>
              </p:cNvPr>
              <p:cNvCxnSpPr>
                <a:cxnSpLocks noChangeShapeType="1"/>
              </p:cNvCxnSpPr>
              <p:nvPr/>
            </p:nvCxnSpPr>
            <p:spPr bwMode="auto">
              <a:xfrm rot="16200000" flipH="1">
                <a:off x="4099" y="496"/>
                <a:ext cx="396" cy="2277"/>
              </a:xfrm>
              <a:prstGeom prst="bentConnector3">
                <a:avLst>
                  <a:gd name="adj1" fmla="val 48736"/>
                </a:avLst>
              </a:prstGeom>
              <a:noFill/>
              <a:ln w="19050">
                <a:solidFill>
                  <a:schemeClr val="tx1"/>
                </a:solidFill>
                <a:miter lim="800000"/>
                <a:headEnd/>
                <a:tailEnd/>
              </a:ln>
            </p:spPr>
          </p:cxnSp>
          <p:sp>
            <p:nvSpPr>
              <p:cNvPr id="39" name="Line 29">
                <a:extLst>
                  <a:ext uri="{FF2B5EF4-FFF2-40B4-BE49-F238E27FC236}">
                    <a16:creationId xmlns:a16="http://schemas.microsoft.com/office/drawing/2014/main" id="{E61B003D-8A92-F44E-A38A-5CC4508EC548}"/>
                  </a:ext>
                </a:extLst>
              </p:cNvPr>
              <p:cNvSpPr>
                <a:spLocks noChangeShapeType="1"/>
              </p:cNvSpPr>
              <p:nvPr/>
            </p:nvSpPr>
            <p:spPr bwMode="auto">
              <a:xfrm>
                <a:off x="1600" y="1626"/>
                <a:ext cx="0" cy="204"/>
              </a:xfrm>
              <a:prstGeom prst="line">
                <a:avLst/>
              </a:prstGeom>
              <a:noFill/>
              <a:ln w="19050">
                <a:solidFill>
                  <a:schemeClr val="tx1"/>
                </a:solidFill>
                <a:round/>
                <a:headEnd/>
                <a:tailEnd/>
              </a:ln>
            </p:spPr>
            <p:txBody>
              <a:bodyPr wrap="none" anchor="ctr"/>
              <a:lstStyle/>
              <a:p>
                <a:endParaRPr lang="en-GB"/>
              </a:p>
            </p:txBody>
          </p:sp>
          <p:sp>
            <p:nvSpPr>
              <p:cNvPr id="40" name="Line 30">
                <a:extLst>
                  <a:ext uri="{FF2B5EF4-FFF2-40B4-BE49-F238E27FC236}">
                    <a16:creationId xmlns:a16="http://schemas.microsoft.com/office/drawing/2014/main" id="{9BED7CA7-4FF7-FF48-9B61-9C40E44BC23D}"/>
                  </a:ext>
                </a:extLst>
              </p:cNvPr>
              <p:cNvSpPr>
                <a:spLocks noChangeShapeType="1"/>
              </p:cNvSpPr>
              <p:nvPr/>
            </p:nvSpPr>
            <p:spPr bwMode="auto">
              <a:xfrm>
                <a:off x="2652" y="1622"/>
                <a:ext cx="0" cy="216"/>
              </a:xfrm>
              <a:prstGeom prst="line">
                <a:avLst/>
              </a:prstGeom>
              <a:noFill/>
              <a:ln w="19050">
                <a:solidFill>
                  <a:schemeClr val="tx1"/>
                </a:solidFill>
                <a:round/>
                <a:headEnd/>
                <a:tailEnd/>
              </a:ln>
            </p:spPr>
            <p:txBody>
              <a:bodyPr wrap="none" anchor="ctr"/>
              <a:lstStyle/>
              <a:p>
                <a:endParaRPr lang="en-GB"/>
              </a:p>
            </p:txBody>
          </p:sp>
          <p:sp>
            <p:nvSpPr>
              <p:cNvPr id="41" name="Line 31">
                <a:extLst>
                  <a:ext uri="{FF2B5EF4-FFF2-40B4-BE49-F238E27FC236}">
                    <a16:creationId xmlns:a16="http://schemas.microsoft.com/office/drawing/2014/main" id="{4D560D09-26B7-3A41-BEEA-FB4AFDD0450E}"/>
                  </a:ext>
                </a:extLst>
              </p:cNvPr>
              <p:cNvSpPr>
                <a:spLocks noChangeShapeType="1"/>
              </p:cNvSpPr>
              <p:nvPr/>
            </p:nvSpPr>
            <p:spPr bwMode="auto">
              <a:xfrm>
                <a:off x="3612" y="1622"/>
                <a:ext cx="0" cy="216"/>
              </a:xfrm>
              <a:prstGeom prst="line">
                <a:avLst/>
              </a:prstGeom>
              <a:noFill/>
              <a:ln w="19050">
                <a:solidFill>
                  <a:schemeClr val="tx1"/>
                </a:solidFill>
                <a:round/>
                <a:headEnd/>
                <a:tailEnd/>
              </a:ln>
            </p:spPr>
            <p:txBody>
              <a:bodyPr wrap="none" anchor="ctr"/>
              <a:lstStyle/>
              <a:p>
                <a:endParaRPr lang="en-GB"/>
              </a:p>
            </p:txBody>
          </p:sp>
          <p:sp>
            <p:nvSpPr>
              <p:cNvPr id="42" name="Line 32">
                <a:extLst>
                  <a:ext uri="{FF2B5EF4-FFF2-40B4-BE49-F238E27FC236}">
                    <a16:creationId xmlns:a16="http://schemas.microsoft.com/office/drawing/2014/main" id="{306CE02A-DA88-2140-8838-CB137B54309F}"/>
                  </a:ext>
                </a:extLst>
              </p:cNvPr>
              <p:cNvSpPr>
                <a:spLocks noChangeShapeType="1"/>
              </p:cNvSpPr>
              <p:nvPr/>
            </p:nvSpPr>
            <p:spPr bwMode="auto">
              <a:xfrm>
                <a:off x="4504" y="1622"/>
                <a:ext cx="0" cy="212"/>
              </a:xfrm>
              <a:prstGeom prst="line">
                <a:avLst/>
              </a:prstGeom>
              <a:noFill/>
              <a:ln w="19050">
                <a:solidFill>
                  <a:schemeClr val="tx1"/>
                </a:solidFill>
                <a:round/>
                <a:headEnd/>
                <a:tailEnd/>
              </a:ln>
            </p:spPr>
            <p:txBody>
              <a:bodyPr wrap="none" anchor="ctr"/>
              <a:lstStyle/>
              <a:p>
                <a:endParaRPr lang="en-GB"/>
              </a:p>
            </p:txBody>
          </p:sp>
          <p:cxnSp>
            <p:nvCxnSpPr>
              <p:cNvPr id="43" name="AutoShape 33">
                <a:extLst>
                  <a:ext uri="{FF2B5EF4-FFF2-40B4-BE49-F238E27FC236}">
                    <a16:creationId xmlns:a16="http://schemas.microsoft.com/office/drawing/2014/main" id="{53C430AE-8DF3-EB42-B6B0-9249751CAD73}"/>
                  </a:ext>
                </a:extLst>
              </p:cNvPr>
              <p:cNvCxnSpPr>
                <a:cxnSpLocks noChangeShapeType="1"/>
                <a:stCxn id="62" idx="2"/>
                <a:endCxn id="35" idx="0"/>
              </p:cNvCxnSpPr>
              <p:nvPr/>
            </p:nvCxnSpPr>
            <p:spPr bwMode="auto">
              <a:xfrm rot="5400000">
                <a:off x="3164" y="2134"/>
                <a:ext cx="351" cy="529"/>
              </a:xfrm>
              <a:prstGeom prst="bentConnector3">
                <a:avLst>
                  <a:gd name="adj1" fmla="val 50713"/>
                </a:avLst>
              </a:prstGeom>
              <a:noFill/>
              <a:ln w="19050">
                <a:solidFill>
                  <a:schemeClr val="tx1"/>
                </a:solidFill>
                <a:miter lim="800000"/>
                <a:headEnd/>
                <a:tailEnd/>
              </a:ln>
            </p:spPr>
          </p:cxnSp>
          <p:cxnSp>
            <p:nvCxnSpPr>
              <p:cNvPr id="44" name="AutoShape 34">
                <a:extLst>
                  <a:ext uri="{FF2B5EF4-FFF2-40B4-BE49-F238E27FC236}">
                    <a16:creationId xmlns:a16="http://schemas.microsoft.com/office/drawing/2014/main" id="{11229F05-9AF4-0F44-B0B3-B598ED43C676}"/>
                  </a:ext>
                </a:extLst>
              </p:cNvPr>
              <p:cNvCxnSpPr>
                <a:cxnSpLocks noChangeShapeType="1"/>
                <a:stCxn id="62" idx="2"/>
                <a:endCxn id="36" idx="0"/>
              </p:cNvCxnSpPr>
              <p:nvPr/>
            </p:nvCxnSpPr>
            <p:spPr bwMode="auto">
              <a:xfrm rot="16200000" flipH="1">
                <a:off x="3647" y="2180"/>
                <a:ext cx="351" cy="437"/>
              </a:xfrm>
              <a:prstGeom prst="bentConnector3">
                <a:avLst>
                  <a:gd name="adj1" fmla="val 50713"/>
                </a:avLst>
              </a:prstGeom>
              <a:noFill/>
              <a:ln w="19050">
                <a:solidFill>
                  <a:schemeClr val="tx1"/>
                </a:solidFill>
                <a:miter lim="800000"/>
                <a:headEnd/>
                <a:tailEnd/>
              </a:ln>
            </p:spPr>
          </p:cxnSp>
          <p:grpSp>
            <p:nvGrpSpPr>
              <p:cNvPr id="45" name="Group 35">
                <a:extLst>
                  <a:ext uri="{FF2B5EF4-FFF2-40B4-BE49-F238E27FC236}">
                    <a16:creationId xmlns:a16="http://schemas.microsoft.com/office/drawing/2014/main" id="{FD30FB0B-6448-EF42-BD86-DBFF5528E91C}"/>
                  </a:ext>
                </a:extLst>
              </p:cNvPr>
              <p:cNvGrpSpPr>
                <a:grpSpLocks/>
              </p:cNvGrpSpPr>
              <p:nvPr/>
            </p:nvGrpSpPr>
            <p:grpSpPr bwMode="auto">
              <a:xfrm>
                <a:off x="2521" y="2212"/>
                <a:ext cx="74" cy="898"/>
                <a:chOff x="2521" y="2464"/>
                <a:chExt cx="74" cy="898"/>
              </a:xfrm>
            </p:grpSpPr>
            <p:sp>
              <p:nvSpPr>
                <p:cNvPr id="52" name="Line 36">
                  <a:extLst>
                    <a:ext uri="{FF2B5EF4-FFF2-40B4-BE49-F238E27FC236}">
                      <a16:creationId xmlns:a16="http://schemas.microsoft.com/office/drawing/2014/main" id="{2156ADC0-656E-CE43-BE87-F293B6C59854}"/>
                    </a:ext>
                  </a:extLst>
                </p:cNvPr>
                <p:cNvSpPr>
                  <a:spLocks noChangeShapeType="1"/>
                </p:cNvSpPr>
                <p:nvPr/>
              </p:nvSpPr>
              <p:spPr bwMode="auto">
                <a:xfrm>
                  <a:off x="2559" y="2464"/>
                  <a:ext cx="0" cy="898"/>
                </a:xfrm>
                <a:prstGeom prst="line">
                  <a:avLst/>
                </a:prstGeom>
                <a:noFill/>
                <a:ln w="19050">
                  <a:solidFill>
                    <a:schemeClr val="tx1"/>
                  </a:solidFill>
                  <a:round/>
                  <a:headEnd/>
                  <a:tailEnd/>
                </a:ln>
              </p:spPr>
              <p:txBody>
                <a:bodyPr wrap="none" anchor="ctr"/>
                <a:lstStyle/>
                <a:p>
                  <a:endParaRPr lang="en-GB"/>
                </a:p>
              </p:txBody>
            </p:sp>
            <p:sp>
              <p:nvSpPr>
                <p:cNvPr id="53" name="Rectangle 37">
                  <a:extLst>
                    <a:ext uri="{FF2B5EF4-FFF2-40B4-BE49-F238E27FC236}">
                      <a16:creationId xmlns:a16="http://schemas.microsoft.com/office/drawing/2014/main" id="{F463ABD2-9928-EF44-B640-5EBCB84CD45A}"/>
                    </a:ext>
                  </a:extLst>
                </p:cNvPr>
                <p:cNvSpPr>
                  <a:spLocks noChangeArrowheads="1"/>
                </p:cNvSpPr>
                <p:nvPr/>
              </p:nvSpPr>
              <p:spPr bwMode="auto">
                <a:xfrm>
                  <a:off x="252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4" name="Rectangle 38">
                  <a:extLst>
                    <a:ext uri="{FF2B5EF4-FFF2-40B4-BE49-F238E27FC236}">
                      <a16:creationId xmlns:a16="http://schemas.microsoft.com/office/drawing/2014/main" id="{74D861D1-6BD4-C34A-8866-E763F3B9C9EF}"/>
                    </a:ext>
                  </a:extLst>
                </p:cNvPr>
                <p:cNvSpPr>
                  <a:spLocks noChangeArrowheads="1"/>
                </p:cNvSpPr>
                <p:nvPr/>
              </p:nvSpPr>
              <p:spPr bwMode="auto">
                <a:xfrm>
                  <a:off x="252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sp>
            <p:nvSpPr>
              <p:cNvPr id="46" name="Line 39">
                <a:extLst>
                  <a:ext uri="{FF2B5EF4-FFF2-40B4-BE49-F238E27FC236}">
                    <a16:creationId xmlns:a16="http://schemas.microsoft.com/office/drawing/2014/main" id="{75EEEDCF-5457-D442-AB06-B04934AFF8F7}"/>
                  </a:ext>
                </a:extLst>
              </p:cNvPr>
              <p:cNvSpPr>
                <a:spLocks noChangeShapeType="1"/>
              </p:cNvSpPr>
              <p:nvPr/>
            </p:nvSpPr>
            <p:spPr bwMode="auto">
              <a:xfrm>
                <a:off x="4515" y="2222"/>
                <a:ext cx="0" cy="1156"/>
              </a:xfrm>
              <a:prstGeom prst="line">
                <a:avLst/>
              </a:prstGeom>
              <a:noFill/>
              <a:ln w="19050">
                <a:solidFill>
                  <a:schemeClr val="tx1"/>
                </a:solidFill>
                <a:round/>
                <a:headEnd/>
                <a:tailEnd/>
              </a:ln>
            </p:spPr>
            <p:txBody>
              <a:bodyPr wrap="none" anchor="ctr"/>
              <a:lstStyle/>
              <a:p>
                <a:endParaRPr lang="en-GB"/>
              </a:p>
            </p:txBody>
          </p:sp>
          <p:sp>
            <p:nvSpPr>
              <p:cNvPr id="47" name="Rectangle 40">
                <a:extLst>
                  <a:ext uri="{FF2B5EF4-FFF2-40B4-BE49-F238E27FC236}">
                    <a16:creationId xmlns:a16="http://schemas.microsoft.com/office/drawing/2014/main" id="{5491B520-B1C2-7049-897A-ED5B97433AB5}"/>
                  </a:ext>
                </a:extLst>
              </p:cNvPr>
              <p:cNvSpPr>
                <a:spLocks noChangeArrowheads="1"/>
              </p:cNvSpPr>
              <p:nvPr/>
            </p:nvSpPr>
            <p:spPr bwMode="auto">
              <a:xfrm>
                <a:off x="4477" y="3163"/>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48" name="Rectangle 41">
                <a:extLst>
                  <a:ext uri="{FF2B5EF4-FFF2-40B4-BE49-F238E27FC236}">
                    <a16:creationId xmlns:a16="http://schemas.microsoft.com/office/drawing/2014/main" id="{CACFD8A3-C6CF-FA48-A208-8BDA9E8E1F09}"/>
                  </a:ext>
                </a:extLst>
              </p:cNvPr>
              <p:cNvSpPr>
                <a:spLocks noChangeArrowheads="1"/>
              </p:cNvSpPr>
              <p:nvPr/>
            </p:nvSpPr>
            <p:spPr bwMode="auto">
              <a:xfrm>
                <a:off x="4477" y="3018"/>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49" name="Line 42">
                <a:extLst>
                  <a:ext uri="{FF2B5EF4-FFF2-40B4-BE49-F238E27FC236}">
                    <a16:creationId xmlns:a16="http://schemas.microsoft.com/office/drawing/2014/main" id="{BDAA6F52-FBFE-9448-9F5B-D897FF167967}"/>
                  </a:ext>
                </a:extLst>
              </p:cNvPr>
              <p:cNvSpPr>
                <a:spLocks noChangeShapeType="1"/>
              </p:cNvSpPr>
              <p:nvPr/>
            </p:nvSpPr>
            <p:spPr bwMode="auto">
              <a:xfrm>
                <a:off x="5439" y="2218"/>
                <a:ext cx="0" cy="1156"/>
              </a:xfrm>
              <a:prstGeom prst="line">
                <a:avLst/>
              </a:prstGeom>
              <a:noFill/>
              <a:ln w="19050">
                <a:solidFill>
                  <a:schemeClr val="tx1"/>
                </a:solidFill>
                <a:round/>
                <a:headEnd/>
                <a:tailEnd/>
              </a:ln>
            </p:spPr>
            <p:txBody>
              <a:bodyPr wrap="none" anchor="ctr"/>
              <a:lstStyle/>
              <a:p>
                <a:endParaRPr lang="en-GB"/>
              </a:p>
            </p:txBody>
          </p:sp>
          <p:sp>
            <p:nvSpPr>
              <p:cNvPr id="50" name="Rectangle 43">
                <a:extLst>
                  <a:ext uri="{FF2B5EF4-FFF2-40B4-BE49-F238E27FC236}">
                    <a16:creationId xmlns:a16="http://schemas.microsoft.com/office/drawing/2014/main" id="{BACD3A1F-17B8-8145-9695-C5B76335A490}"/>
                  </a:ext>
                </a:extLst>
              </p:cNvPr>
              <p:cNvSpPr>
                <a:spLocks noChangeArrowheads="1"/>
              </p:cNvSpPr>
              <p:nvPr/>
            </p:nvSpPr>
            <p:spPr bwMode="auto">
              <a:xfrm>
                <a:off x="540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1" name="Rectangle 44">
                <a:extLst>
                  <a:ext uri="{FF2B5EF4-FFF2-40B4-BE49-F238E27FC236}">
                    <a16:creationId xmlns:a16="http://schemas.microsoft.com/office/drawing/2014/main" id="{DD0D1C4B-2F9C-D443-A91F-43DEDCA2CCC4}"/>
                  </a:ext>
                </a:extLst>
              </p:cNvPr>
              <p:cNvSpPr>
                <a:spLocks noChangeArrowheads="1"/>
              </p:cNvSpPr>
              <p:nvPr/>
            </p:nvSpPr>
            <p:spPr bwMode="auto">
              <a:xfrm>
                <a:off x="540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grpSp>
          <p:nvGrpSpPr>
            <p:cNvPr id="7" name="Group 45">
              <a:extLst>
                <a:ext uri="{FF2B5EF4-FFF2-40B4-BE49-F238E27FC236}">
                  <a16:creationId xmlns:a16="http://schemas.microsoft.com/office/drawing/2014/main" id="{F516A6C1-64FA-5747-A5A5-6D11D0123DD0}"/>
                </a:ext>
              </a:extLst>
            </p:cNvPr>
            <p:cNvGrpSpPr>
              <a:grpSpLocks/>
            </p:cNvGrpSpPr>
            <p:nvPr/>
          </p:nvGrpSpPr>
          <p:grpSpPr bwMode="auto">
            <a:xfrm>
              <a:off x="438" y="2580"/>
              <a:ext cx="4901" cy="1408"/>
              <a:chOff x="438" y="2580"/>
              <a:chExt cx="4901" cy="1408"/>
            </a:xfrm>
          </p:grpSpPr>
          <p:grpSp>
            <p:nvGrpSpPr>
              <p:cNvPr id="8" name="Group 46">
                <a:extLst>
                  <a:ext uri="{FF2B5EF4-FFF2-40B4-BE49-F238E27FC236}">
                    <a16:creationId xmlns:a16="http://schemas.microsoft.com/office/drawing/2014/main" id="{FBF846BB-A18A-2E45-AA4E-4C449FBEA621}"/>
                  </a:ext>
                </a:extLst>
              </p:cNvPr>
              <p:cNvGrpSpPr>
                <a:grpSpLocks/>
              </p:cNvGrpSpPr>
              <p:nvPr/>
            </p:nvGrpSpPr>
            <p:grpSpPr bwMode="auto">
              <a:xfrm>
                <a:off x="438" y="2949"/>
                <a:ext cx="4735" cy="1039"/>
                <a:chOff x="438" y="2949"/>
                <a:chExt cx="4735" cy="1039"/>
              </a:xfrm>
            </p:grpSpPr>
            <p:grpSp>
              <p:nvGrpSpPr>
                <p:cNvPr id="10" name="Group 47">
                  <a:extLst>
                    <a:ext uri="{FF2B5EF4-FFF2-40B4-BE49-F238E27FC236}">
                      <a16:creationId xmlns:a16="http://schemas.microsoft.com/office/drawing/2014/main" id="{72768F4C-A5E9-624B-AE83-F51811831576}"/>
                    </a:ext>
                  </a:extLst>
                </p:cNvPr>
                <p:cNvGrpSpPr>
                  <a:grpSpLocks/>
                </p:cNvGrpSpPr>
                <p:nvPr/>
              </p:nvGrpSpPr>
              <p:grpSpPr bwMode="auto">
                <a:xfrm>
                  <a:off x="438" y="2949"/>
                  <a:ext cx="1397" cy="309"/>
                  <a:chOff x="474" y="2949"/>
                  <a:chExt cx="1514" cy="309"/>
                </a:xfrm>
              </p:grpSpPr>
              <p:sp>
                <p:nvSpPr>
                  <p:cNvPr id="22" name="Oval 48">
                    <a:extLst>
                      <a:ext uri="{FF2B5EF4-FFF2-40B4-BE49-F238E27FC236}">
                        <a16:creationId xmlns:a16="http://schemas.microsoft.com/office/drawing/2014/main" id="{900DB0D2-6FE1-804E-A8C4-FBBF82907F81}"/>
                      </a:ext>
                    </a:extLst>
                  </p:cNvPr>
                  <p:cNvSpPr>
                    <a:spLocks noChangeAspect="1" noChangeArrowheads="1"/>
                  </p:cNvSpPr>
                  <p:nvPr/>
                </p:nvSpPr>
                <p:spPr bwMode="auto">
                  <a:xfrm>
                    <a:off x="474" y="2949"/>
                    <a:ext cx="483" cy="309"/>
                  </a:xfrm>
                  <a:prstGeom prst="ellipse">
                    <a:avLst/>
                  </a:prstGeom>
                  <a:solidFill>
                    <a:srgbClr val="FFCCCC"/>
                  </a:solidFill>
                  <a:ln w="12700">
                    <a:solidFill>
                      <a:schemeClr val="tx1"/>
                    </a:solidFill>
                    <a:round/>
                    <a:headEnd/>
                    <a:tailEnd/>
                  </a:ln>
                </p:spPr>
                <p:txBody>
                  <a:bodyPr wrap="none" anchor="ctr"/>
                  <a:lstStyle/>
                  <a:p>
                    <a:pPr eaLnBrk="0" hangingPunct="0"/>
                    <a:endParaRPr lang="en-GB" sz="2000">
                      <a:latin typeface="Arial" charset="0"/>
                      <a:cs typeface="Arial" charset="0"/>
                    </a:endParaRPr>
                  </a:p>
                </p:txBody>
              </p:sp>
              <p:sp>
                <p:nvSpPr>
                  <p:cNvPr id="23" name="Text Box 49">
                    <a:extLst>
                      <a:ext uri="{FF2B5EF4-FFF2-40B4-BE49-F238E27FC236}">
                        <a16:creationId xmlns:a16="http://schemas.microsoft.com/office/drawing/2014/main" id="{E0292DE5-C648-624A-876E-8F24D89BB1C7}"/>
                      </a:ext>
                    </a:extLst>
                  </p:cNvPr>
                  <p:cNvSpPr txBox="1">
                    <a:spLocks noChangeArrowheads="1"/>
                  </p:cNvSpPr>
                  <p:nvPr/>
                </p:nvSpPr>
                <p:spPr bwMode="auto">
                  <a:xfrm>
                    <a:off x="973" y="3007"/>
                    <a:ext cx="101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External product</a:t>
                    </a:r>
                    <a:endParaRPr lang="en-US" sz="2000">
                      <a:latin typeface="Arial" charset="0"/>
                      <a:cs typeface="Arial" charset="0"/>
                    </a:endParaRPr>
                  </a:p>
                </p:txBody>
              </p:sp>
            </p:grpSp>
            <p:grpSp>
              <p:nvGrpSpPr>
                <p:cNvPr id="11" name="Group 50">
                  <a:extLst>
                    <a:ext uri="{FF2B5EF4-FFF2-40B4-BE49-F238E27FC236}">
                      <a16:creationId xmlns:a16="http://schemas.microsoft.com/office/drawing/2014/main" id="{8834925D-80A8-D04A-93B3-EB3FB1AE9DD2}"/>
                    </a:ext>
                  </a:extLst>
                </p:cNvPr>
                <p:cNvGrpSpPr>
                  <a:grpSpLocks/>
                </p:cNvGrpSpPr>
                <p:nvPr/>
              </p:nvGrpSpPr>
              <p:grpSpPr bwMode="auto">
                <a:xfrm>
                  <a:off x="462" y="3426"/>
                  <a:ext cx="1305" cy="233"/>
                  <a:chOff x="500" y="3426"/>
                  <a:chExt cx="1414" cy="233"/>
                </a:xfrm>
              </p:grpSpPr>
              <p:sp>
                <p:nvSpPr>
                  <p:cNvPr id="20" name="Text Box 51">
                    <a:extLst>
                      <a:ext uri="{FF2B5EF4-FFF2-40B4-BE49-F238E27FC236}">
                        <a16:creationId xmlns:a16="http://schemas.microsoft.com/office/drawing/2014/main" id="{D02718E1-CD10-5F43-81BB-8AA54A228F18}"/>
                      </a:ext>
                    </a:extLst>
                  </p:cNvPr>
                  <p:cNvSpPr txBox="1">
                    <a:spLocks noChangeArrowheads="1"/>
                  </p:cNvSpPr>
                  <p:nvPr/>
                </p:nvSpPr>
                <p:spPr bwMode="auto">
                  <a:xfrm>
                    <a:off x="973" y="3445"/>
                    <a:ext cx="941"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Simple product</a:t>
                    </a:r>
                    <a:endParaRPr lang="en-US" sz="2000">
                      <a:latin typeface="Arial" charset="0"/>
                      <a:cs typeface="Arial" charset="0"/>
                    </a:endParaRPr>
                  </a:p>
                </p:txBody>
              </p:sp>
              <p:sp>
                <p:nvSpPr>
                  <p:cNvPr id="21" name="Rectangle 52">
                    <a:extLst>
                      <a:ext uri="{FF2B5EF4-FFF2-40B4-BE49-F238E27FC236}">
                        <a16:creationId xmlns:a16="http://schemas.microsoft.com/office/drawing/2014/main" id="{F16C4D45-669F-5A44-9EC0-016B51B8F9E9}"/>
                      </a:ext>
                    </a:extLst>
                  </p:cNvPr>
                  <p:cNvSpPr>
                    <a:spLocks noChangeAspect="1" noChangeArrowheads="1"/>
                  </p:cNvSpPr>
                  <p:nvPr/>
                </p:nvSpPr>
                <p:spPr bwMode="auto">
                  <a:xfrm>
                    <a:off x="500" y="3426"/>
                    <a:ext cx="431" cy="233"/>
                  </a:xfrm>
                  <a:prstGeom prst="rect">
                    <a:avLst/>
                  </a:prstGeom>
                  <a:solidFill>
                    <a:srgbClr val="FFFFCC"/>
                  </a:solidFill>
                  <a:ln w="19050">
                    <a:solidFill>
                      <a:schemeClr val="bg2"/>
                    </a:solidFill>
                    <a:miter lim="800000"/>
                    <a:headEnd/>
                    <a:tailEnd/>
                  </a:ln>
                </p:spPr>
                <p:txBody>
                  <a:bodyPr anchor="ctr"/>
                  <a:lstStyle/>
                  <a:p>
                    <a:pPr eaLnBrk="0" hangingPunct="0"/>
                    <a:endParaRPr lang="en-GB" sz="1200" b="1">
                      <a:latin typeface="Arial" charset="0"/>
                      <a:cs typeface="Arial" charset="0"/>
                    </a:endParaRPr>
                  </a:p>
                </p:txBody>
              </p:sp>
            </p:grpSp>
            <p:grpSp>
              <p:nvGrpSpPr>
                <p:cNvPr id="12" name="Group 53">
                  <a:extLst>
                    <a:ext uri="{FF2B5EF4-FFF2-40B4-BE49-F238E27FC236}">
                      <a16:creationId xmlns:a16="http://schemas.microsoft.com/office/drawing/2014/main" id="{0AD9E534-6A38-6C47-9F20-0B8FCADB48E5}"/>
                    </a:ext>
                  </a:extLst>
                </p:cNvPr>
                <p:cNvGrpSpPr>
                  <a:grpSpLocks/>
                </p:cNvGrpSpPr>
                <p:nvPr/>
              </p:nvGrpSpPr>
              <p:grpSpPr bwMode="auto">
                <a:xfrm>
                  <a:off x="668" y="3739"/>
                  <a:ext cx="4505" cy="249"/>
                  <a:chOff x="724" y="3739"/>
                  <a:chExt cx="4880" cy="249"/>
                </a:xfrm>
              </p:grpSpPr>
              <p:grpSp>
                <p:nvGrpSpPr>
                  <p:cNvPr id="13" name="Group 54">
                    <a:extLst>
                      <a:ext uri="{FF2B5EF4-FFF2-40B4-BE49-F238E27FC236}">
                        <a16:creationId xmlns:a16="http://schemas.microsoft.com/office/drawing/2014/main" id="{EB280A85-DD69-E143-8B1B-B6B4C4DF2790}"/>
                      </a:ext>
                    </a:extLst>
                  </p:cNvPr>
                  <p:cNvGrpSpPr>
                    <a:grpSpLocks noChangeAspect="1"/>
                  </p:cNvGrpSpPr>
                  <p:nvPr/>
                </p:nvGrpSpPr>
                <p:grpSpPr bwMode="auto">
                  <a:xfrm>
                    <a:off x="2156" y="3739"/>
                    <a:ext cx="540" cy="249"/>
                    <a:chOff x="3924" y="2142"/>
                    <a:chExt cx="846" cy="390"/>
                  </a:xfrm>
                </p:grpSpPr>
                <p:sp>
                  <p:nvSpPr>
                    <p:cNvPr id="18" name="Freeform 55">
                      <a:extLst>
                        <a:ext uri="{FF2B5EF4-FFF2-40B4-BE49-F238E27FC236}">
                          <a16:creationId xmlns:a16="http://schemas.microsoft.com/office/drawing/2014/main" id="{D7112306-95B9-BB43-BFDB-76F49A3C2D3C}"/>
                        </a:ext>
                      </a:extLst>
                    </p:cNvPr>
                    <p:cNvSpPr>
                      <a:spLocks noChangeAspect="1"/>
                    </p:cNvSpPr>
                    <p:nvPr/>
                  </p:nvSpPr>
                  <p:spPr bwMode="auto">
                    <a:xfrm>
                      <a:off x="3924" y="2142"/>
                      <a:ext cx="844" cy="390"/>
                    </a:xfrm>
                    <a:custGeom>
                      <a:avLst/>
                      <a:gdLst>
                        <a:gd name="T0" fmla="*/ 0 w 846"/>
                        <a:gd name="T1" fmla="*/ 315 h 402"/>
                        <a:gd name="T2" fmla="*/ 704 w 846"/>
                        <a:gd name="T3" fmla="*/ 315 h 402"/>
                        <a:gd name="T4" fmla="*/ 830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19" name="Rectangle 56">
                      <a:extLst>
                        <a:ext uri="{FF2B5EF4-FFF2-40B4-BE49-F238E27FC236}">
                          <a16:creationId xmlns:a16="http://schemas.microsoft.com/office/drawing/2014/main" id="{FB05B217-96E3-1947-9A11-C7BA6EA62012}"/>
                        </a:ext>
                      </a:extLst>
                    </p:cNvPr>
                    <p:cNvSpPr>
                      <a:spLocks noChangeAspect="1"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endParaRPr lang="en-GB" sz="1200" b="1">
                        <a:latin typeface="Arial" charset="0"/>
                        <a:cs typeface="Arial" charset="0"/>
                      </a:endParaRPr>
                    </a:p>
                  </p:txBody>
                </p:sp>
              </p:grpSp>
              <p:sp>
                <p:nvSpPr>
                  <p:cNvPr id="14" name="Text Box 57">
                    <a:extLst>
                      <a:ext uri="{FF2B5EF4-FFF2-40B4-BE49-F238E27FC236}">
                        <a16:creationId xmlns:a16="http://schemas.microsoft.com/office/drawing/2014/main" id="{46164C4F-CA6A-EC46-91EE-A03CD589AAE3}"/>
                      </a:ext>
                    </a:extLst>
                  </p:cNvPr>
                  <p:cNvSpPr txBox="1">
                    <a:spLocks noChangeArrowheads="1"/>
                  </p:cNvSpPr>
                  <p:nvPr/>
                </p:nvSpPr>
                <p:spPr bwMode="auto">
                  <a:xfrm>
                    <a:off x="2675" y="3767"/>
                    <a:ext cx="116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Collective grouping</a:t>
                    </a:r>
                    <a:endParaRPr lang="en-US" sz="2000">
                      <a:latin typeface="Arial" charset="0"/>
                      <a:cs typeface="Arial" charset="0"/>
                    </a:endParaRPr>
                  </a:p>
                </p:txBody>
              </p:sp>
              <p:sp>
                <p:nvSpPr>
                  <p:cNvPr id="15" name="Rectangle 58">
                    <a:extLst>
                      <a:ext uri="{FF2B5EF4-FFF2-40B4-BE49-F238E27FC236}">
                        <a16:creationId xmlns:a16="http://schemas.microsoft.com/office/drawing/2014/main" id="{087FE066-13A0-EF4B-A9D8-C0DB927CAC2E}"/>
                      </a:ext>
                    </a:extLst>
                  </p:cNvPr>
                  <p:cNvSpPr>
                    <a:spLocks noChangeAspect="1" noChangeArrowheads="1"/>
                  </p:cNvSpPr>
                  <p:nvPr/>
                </p:nvSpPr>
                <p:spPr bwMode="auto">
                  <a:xfrm>
                    <a:off x="4035" y="3747"/>
                    <a:ext cx="431" cy="233"/>
                  </a:xfrm>
                  <a:prstGeom prst="rect">
                    <a:avLst/>
                  </a:prstGeom>
                  <a:solidFill>
                    <a:srgbClr val="CCFFCC"/>
                  </a:solidFill>
                  <a:ln w="9525">
                    <a:solidFill>
                      <a:srgbClr val="009900"/>
                    </a:solidFill>
                    <a:miter lim="800000"/>
                    <a:headEnd/>
                    <a:tailEnd/>
                  </a:ln>
                </p:spPr>
                <p:txBody>
                  <a:bodyPr/>
                  <a:lstStyle/>
                  <a:p>
                    <a:pPr eaLnBrk="0" hangingPunct="0"/>
                    <a:endParaRPr lang="en-GB" sz="1200" b="1">
                      <a:latin typeface="Arial" charset="0"/>
                      <a:cs typeface="Arial" charset="0"/>
                    </a:endParaRPr>
                  </a:p>
                </p:txBody>
              </p:sp>
              <p:sp>
                <p:nvSpPr>
                  <p:cNvPr id="16" name="Text Box 59">
                    <a:extLst>
                      <a:ext uri="{FF2B5EF4-FFF2-40B4-BE49-F238E27FC236}">
                        <a16:creationId xmlns:a16="http://schemas.microsoft.com/office/drawing/2014/main" id="{97E085D4-6F9B-C345-8D26-B3FE05C86B69}"/>
                      </a:ext>
                    </a:extLst>
                  </p:cNvPr>
                  <p:cNvSpPr txBox="1">
                    <a:spLocks noChangeArrowheads="1"/>
                  </p:cNvSpPr>
                  <p:nvPr/>
                </p:nvSpPr>
                <p:spPr bwMode="auto">
                  <a:xfrm>
                    <a:off x="4461" y="3766"/>
                    <a:ext cx="1143"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Integration product</a:t>
                    </a:r>
                    <a:endParaRPr lang="en-US" sz="2000">
                      <a:latin typeface="Arial" charset="0"/>
                      <a:cs typeface="Arial" charset="0"/>
                    </a:endParaRPr>
                  </a:p>
                </p:txBody>
              </p:sp>
              <p:sp>
                <p:nvSpPr>
                  <p:cNvPr id="17" name="Text Box 60">
                    <a:extLst>
                      <a:ext uri="{FF2B5EF4-FFF2-40B4-BE49-F238E27FC236}">
                        <a16:creationId xmlns:a16="http://schemas.microsoft.com/office/drawing/2014/main" id="{54C57840-25EA-E748-9019-1120E5E1D007}"/>
                      </a:ext>
                    </a:extLst>
                  </p:cNvPr>
                  <p:cNvSpPr txBox="1">
                    <a:spLocks noChangeArrowheads="1"/>
                  </p:cNvSpPr>
                  <p:nvPr/>
                </p:nvSpPr>
                <p:spPr bwMode="auto">
                  <a:xfrm>
                    <a:off x="724" y="3766"/>
                    <a:ext cx="1340"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Intermediate products:</a:t>
                    </a:r>
                    <a:endParaRPr lang="en-US" sz="2000">
                      <a:latin typeface="Arial" charset="0"/>
                      <a:cs typeface="Arial" charset="0"/>
                    </a:endParaRPr>
                  </a:p>
                </p:txBody>
              </p:sp>
            </p:grpSp>
          </p:grpSp>
          <p:sp>
            <p:nvSpPr>
              <p:cNvPr id="9" name="Freeform 61">
                <a:extLst>
                  <a:ext uri="{FF2B5EF4-FFF2-40B4-BE49-F238E27FC236}">
                    <a16:creationId xmlns:a16="http://schemas.microsoft.com/office/drawing/2014/main" id="{F46C49B5-54C7-A448-ABEE-78F2012CD0B6}"/>
                  </a:ext>
                </a:extLst>
              </p:cNvPr>
              <p:cNvSpPr>
                <a:spLocks/>
              </p:cNvSpPr>
              <p:nvPr/>
            </p:nvSpPr>
            <p:spPr bwMode="auto">
              <a:xfrm>
                <a:off x="493" y="2580"/>
                <a:ext cx="4846" cy="970"/>
              </a:xfrm>
              <a:custGeom>
                <a:avLst/>
                <a:gdLst>
                  <a:gd name="T0" fmla="*/ 0 w 5250"/>
                  <a:gd name="T1" fmla="*/ 0 h 970"/>
                  <a:gd name="T2" fmla="*/ 815 w 5250"/>
                  <a:gd name="T3" fmla="*/ 348 h 970"/>
                  <a:gd name="T4" fmla="*/ 1146 w 5250"/>
                  <a:gd name="T5" fmla="*/ 870 h 970"/>
                  <a:gd name="T6" fmla="*/ 2766 w 5250"/>
                  <a:gd name="T7" fmla="*/ 948 h 970"/>
                  <a:gd name="T8" fmla="*/ 0 60000 65536"/>
                  <a:gd name="T9" fmla="*/ 0 60000 65536"/>
                  <a:gd name="T10" fmla="*/ 0 60000 65536"/>
                  <a:gd name="T11" fmla="*/ 0 60000 65536"/>
                  <a:gd name="T12" fmla="*/ 0 w 5250"/>
                  <a:gd name="T13" fmla="*/ 0 h 970"/>
                  <a:gd name="T14" fmla="*/ 5250 w 5250"/>
                  <a:gd name="T15" fmla="*/ 970 h 970"/>
                </a:gdLst>
                <a:ahLst/>
                <a:cxnLst>
                  <a:cxn ang="T8">
                    <a:pos x="T0" y="T1"/>
                  </a:cxn>
                  <a:cxn ang="T9">
                    <a:pos x="T2" y="T3"/>
                  </a:cxn>
                  <a:cxn ang="T10">
                    <a:pos x="T4" y="T5"/>
                  </a:cxn>
                  <a:cxn ang="T11">
                    <a:pos x="T6" y="T7"/>
                  </a:cxn>
                </a:cxnLst>
                <a:rect l="T12" t="T13" r="T14" b="T15"/>
                <a:pathLst>
                  <a:path w="5250" h="970">
                    <a:moveTo>
                      <a:pt x="0" y="0"/>
                    </a:moveTo>
                    <a:cubicBezTo>
                      <a:pt x="258" y="58"/>
                      <a:pt x="1185" y="203"/>
                      <a:pt x="1548" y="348"/>
                    </a:cubicBezTo>
                    <a:cubicBezTo>
                      <a:pt x="1911" y="493"/>
                      <a:pt x="1561" y="770"/>
                      <a:pt x="2178" y="870"/>
                    </a:cubicBezTo>
                    <a:cubicBezTo>
                      <a:pt x="2795" y="970"/>
                      <a:pt x="4026" y="953"/>
                      <a:pt x="5250" y="948"/>
                    </a:cubicBezTo>
                  </a:path>
                </a:pathLst>
              </a:custGeom>
              <a:noFill/>
              <a:ln w="28575" cap="flat" cmpd="sng">
                <a:solidFill>
                  <a:schemeClr val="bg2"/>
                </a:solidFill>
                <a:prstDash val="dashDot"/>
                <a:round/>
                <a:headEnd/>
                <a:tailEnd/>
              </a:ln>
            </p:spPr>
            <p:txBody>
              <a:bodyPr wrap="none" anchor="ctr"/>
              <a:lstStyle/>
              <a:p>
                <a:endParaRPr lang="en-GB"/>
              </a:p>
            </p:txBody>
          </p:sp>
        </p:grpSp>
      </p:grpSp>
    </p:spTree>
    <p:extLst>
      <p:ext uri="{BB962C8B-B14F-4D97-AF65-F5344CB8AC3E}">
        <p14:creationId xmlns:p14="http://schemas.microsoft.com/office/powerpoint/2010/main" val="3021242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C2D7-27D1-FE4F-9BDA-DC92C5356203}"/>
              </a:ext>
            </a:extLst>
          </p:cNvPr>
          <p:cNvSpPr>
            <a:spLocks noGrp="1"/>
          </p:cNvSpPr>
          <p:nvPr>
            <p:ph type="title"/>
          </p:nvPr>
        </p:nvSpPr>
        <p:spPr/>
        <p:txBody>
          <a:bodyPr/>
          <a:lstStyle/>
          <a:p>
            <a:r>
              <a:rPr lang="en-US" dirty="0"/>
              <a:t>Product Flow Diagram</a:t>
            </a:r>
          </a:p>
        </p:txBody>
      </p:sp>
      <p:sp>
        <p:nvSpPr>
          <p:cNvPr id="4" name="Slide Number Placeholder 3">
            <a:extLst>
              <a:ext uri="{FF2B5EF4-FFF2-40B4-BE49-F238E27FC236}">
                <a16:creationId xmlns:a16="http://schemas.microsoft.com/office/drawing/2014/main" id="{CF476B81-88B1-8F40-B75F-81F30AAC52E2}"/>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68</a:t>
            </a:fld>
            <a:endParaRPr lang="en-GB"/>
          </a:p>
        </p:txBody>
      </p:sp>
      <p:grpSp>
        <p:nvGrpSpPr>
          <p:cNvPr id="5" name="Group 4">
            <a:extLst>
              <a:ext uri="{FF2B5EF4-FFF2-40B4-BE49-F238E27FC236}">
                <a16:creationId xmlns:a16="http://schemas.microsoft.com/office/drawing/2014/main" id="{599CC788-B9E2-AE48-9DAA-A0C4DB637CAC}"/>
              </a:ext>
            </a:extLst>
          </p:cNvPr>
          <p:cNvGrpSpPr>
            <a:grpSpLocks/>
          </p:cNvGrpSpPr>
          <p:nvPr/>
        </p:nvGrpSpPr>
        <p:grpSpPr bwMode="auto">
          <a:xfrm>
            <a:off x="6717847" y="1058632"/>
            <a:ext cx="4588782" cy="4407580"/>
            <a:chOff x="282" y="1347"/>
            <a:chExt cx="2498" cy="2226"/>
          </a:xfrm>
        </p:grpSpPr>
        <p:grpSp>
          <p:nvGrpSpPr>
            <p:cNvPr id="6" name="Group 5">
              <a:extLst>
                <a:ext uri="{FF2B5EF4-FFF2-40B4-BE49-F238E27FC236}">
                  <a16:creationId xmlns:a16="http://schemas.microsoft.com/office/drawing/2014/main" id="{7BEF6303-07FB-B148-9E83-080F29165D44}"/>
                </a:ext>
              </a:extLst>
            </p:cNvPr>
            <p:cNvGrpSpPr>
              <a:grpSpLocks/>
            </p:cNvGrpSpPr>
            <p:nvPr/>
          </p:nvGrpSpPr>
          <p:grpSpPr bwMode="auto">
            <a:xfrm>
              <a:off x="1224" y="1347"/>
              <a:ext cx="1556" cy="900"/>
              <a:chOff x="1326" y="1347"/>
              <a:chExt cx="1686" cy="900"/>
            </a:xfrm>
          </p:grpSpPr>
          <p:sp>
            <p:nvSpPr>
              <p:cNvPr id="21" name="Rectangle 6">
                <a:extLst>
                  <a:ext uri="{FF2B5EF4-FFF2-40B4-BE49-F238E27FC236}">
                    <a16:creationId xmlns:a16="http://schemas.microsoft.com/office/drawing/2014/main" id="{97837840-C561-A646-8AC7-275718E94099}"/>
                  </a:ext>
                </a:extLst>
              </p:cNvPr>
              <p:cNvSpPr>
                <a:spLocks noChangeArrowheads="1"/>
              </p:cNvSpPr>
              <p:nvPr/>
            </p:nvSpPr>
            <p:spPr bwMode="auto">
              <a:xfrm>
                <a:off x="1326" y="1347"/>
                <a:ext cx="719"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Long list </a:t>
                </a:r>
              </a:p>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22" name="Oval 7">
                <a:extLst>
                  <a:ext uri="{FF2B5EF4-FFF2-40B4-BE49-F238E27FC236}">
                    <a16:creationId xmlns:a16="http://schemas.microsoft.com/office/drawing/2014/main" id="{BA6A6646-E636-F848-9F46-437859FEEDDD}"/>
                  </a:ext>
                </a:extLst>
              </p:cNvPr>
              <p:cNvSpPr>
                <a:spLocks noChangeArrowheads="1"/>
              </p:cNvSpPr>
              <p:nvPr/>
            </p:nvSpPr>
            <p:spPr bwMode="auto">
              <a:xfrm>
                <a:off x="2346"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Fees &amp;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charges</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23" name="Line 8">
                <a:extLst>
                  <a:ext uri="{FF2B5EF4-FFF2-40B4-BE49-F238E27FC236}">
                    <a16:creationId xmlns:a16="http://schemas.microsoft.com/office/drawing/2014/main" id="{9AD8B021-C8C2-B54C-9F14-D3F685A6E3DD}"/>
                  </a:ext>
                </a:extLst>
              </p:cNvPr>
              <p:cNvSpPr>
                <a:spLocks noChangeShapeType="1"/>
              </p:cNvSpPr>
              <p:nvPr/>
            </p:nvSpPr>
            <p:spPr bwMode="auto">
              <a:xfrm>
                <a:off x="2045" y="1596"/>
                <a:ext cx="404" cy="27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7" name="Group 9">
              <a:extLst>
                <a:ext uri="{FF2B5EF4-FFF2-40B4-BE49-F238E27FC236}">
                  <a16:creationId xmlns:a16="http://schemas.microsoft.com/office/drawing/2014/main" id="{EF60BE17-7F62-CC4E-8E39-298C63EFE1AE}"/>
                </a:ext>
              </a:extLst>
            </p:cNvPr>
            <p:cNvGrpSpPr>
              <a:grpSpLocks/>
            </p:cNvGrpSpPr>
            <p:nvPr/>
          </p:nvGrpSpPr>
          <p:grpSpPr bwMode="auto">
            <a:xfrm>
              <a:off x="321" y="1746"/>
              <a:ext cx="1950" cy="912"/>
              <a:chOff x="348" y="1746"/>
              <a:chExt cx="2112" cy="912"/>
            </a:xfrm>
          </p:grpSpPr>
          <p:sp>
            <p:nvSpPr>
              <p:cNvPr id="16" name="Oval 10">
                <a:extLst>
                  <a:ext uri="{FF2B5EF4-FFF2-40B4-BE49-F238E27FC236}">
                    <a16:creationId xmlns:a16="http://schemas.microsoft.com/office/drawing/2014/main" id="{5A074CD9-7204-1B4A-A843-A36F73CC1865}"/>
                  </a:ext>
                </a:extLst>
              </p:cNvPr>
              <p:cNvSpPr>
                <a:spLocks noChangeArrowheads="1"/>
              </p:cNvSpPr>
              <p:nvPr/>
            </p:nvSpPr>
            <p:spPr bwMode="auto">
              <a:xfrm>
                <a:off x="348"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Budget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available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17" name="Rectangle 11">
                <a:extLst>
                  <a:ext uri="{FF2B5EF4-FFF2-40B4-BE49-F238E27FC236}">
                    <a16:creationId xmlns:a16="http://schemas.microsoft.com/office/drawing/2014/main" id="{1C4A7EF5-8510-434F-9877-C916F3D8B333}"/>
                  </a:ext>
                </a:extLst>
              </p:cNvPr>
              <p:cNvSpPr>
                <a:spLocks noChangeArrowheads="1"/>
              </p:cNvSpPr>
              <p:nvPr/>
            </p:nvSpPr>
            <p:spPr bwMode="auto">
              <a:xfrm>
                <a:off x="1326" y="2268"/>
                <a:ext cx="720"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Short list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18" name="Line 12">
                <a:extLst>
                  <a:ext uri="{FF2B5EF4-FFF2-40B4-BE49-F238E27FC236}">
                    <a16:creationId xmlns:a16="http://schemas.microsoft.com/office/drawing/2014/main" id="{452768F1-DCC8-2346-86DE-20512A161A39}"/>
                  </a:ext>
                </a:extLst>
              </p:cNvPr>
              <p:cNvSpPr>
                <a:spLocks noChangeShapeType="1"/>
              </p:cNvSpPr>
              <p:nvPr/>
            </p:nvSpPr>
            <p:spPr bwMode="auto">
              <a:xfrm flipH="1">
                <a:off x="2052" y="220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19" name="Line 13">
                <a:extLst>
                  <a:ext uri="{FF2B5EF4-FFF2-40B4-BE49-F238E27FC236}">
                    <a16:creationId xmlns:a16="http://schemas.microsoft.com/office/drawing/2014/main" id="{27C63796-D67B-944E-B47B-59C624DF6B1E}"/>
                  </a:ext>
                </a:extLst>
              </p:cNvPr>
              <p:cNvSpPr>
                <a:spLocks noChangeShapeType="1"/>
              </p:cNvSpPr>
              <p:nvPr/>
            </p:nvSpPr>
            <p:spPr bwMode="auto">
              <a:xfrm>
                <a:off x="924" y="217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20" name="Line 14">
                <a:extLst>
                  <a:ext uri="{FF2B5EF4-FFF2-40B4-BE49-F238E27FC236}">
                    <a16:creationId xmlns:a16="http://schemas.microsoft.com/office/drawing/2014/main" id="{5B8FF67D-9823-7946-AE79-345A2920D480}"/>
                  </a:ext>
                </a:extLst>
              </p:cNvPr>
              <p:cNvSpPr>
                <a:spLocks noChangeShapeType="1"/>
              </p:cNvSpPr>
              <p:nvPr/>
            </p:nvSpPr>
            <p:spPr bwMode="auto">
              <a:xfrm>
                <a:off x="1686" y="1746"/>
                <a:ext cx="0" cy="51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8" name="Group 15">
              <a:extLst>
                <a:ext uri="{FF2B5EF4-FFF2-40B4-BE49-F238E27FC236}">
                  <a16:creationId xmlns:a16="http://schemas.microsoft.com/office/drawing/2014/main" id="{EB6840DF-8338-E04C-9D6C-B7C1625CD66E}"/>
                </a:ext>
              </a:extLst>
            </p:cNvPr>
            <p:cNvGrpSpPr>
              <a:grpSpLocks/>
            </p:cNvGrpSpPr>
            <p:nvPr/>
          </p:nvGrpSpPr>
          <p:grpSpPr bwMode="auto">
            <a:xfrm>
              <a:off x="282" y="2526"/>
              <a:ext cx="2487" cy="1047"/>
              <a:chOff x="306" y="2526"/>
              <a:chExt cx="2694" cy="1047"/>
            </a:xfrm>
          </p:grpSpPr>
          <p:sp>
            <p:nvSpPr>
              <p:cNvPr id="9" name="Oval 16">
                <a:extLst>
                  <a:ext uri="{FF2B5EF4-FFF2-40B4-BE49-F238E27FC236}">
                    <a16:creationId xmlns:a16="http://schemas.microsoft.com/office/drawing/2014/main" id="{EEDB4D84-F645-0A4D-B852-A461D8D2001B}"/>
                  </a:ext>
                </a:extLst>
              </p:cNvPr>
              <p:cNvSpPr>
                <a:spLocks noChangeArrowheads="1"/>
              </p:cNvSpPr>
              <p:nvPr/>
            </p:nvSpPr>
            <p:spPr bwMode="auto">
              <a:xfrm>
                <a:off x="306" y="2703"/>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Required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date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10" name="Rectangle 17">
                <a:extLst>
                  <a:ext uri="{FF2B5EF4-FFF2-40B4-BE49-F238E27FC236}">
                    <a16:creationId xmlns:a16="http://schemas.microsoft.com/office/drawing/2014/main" id="{2F497AB4-5C7B-1841-B2C0-F791F649D1DC}"/>
                  </a:ext>
                </a:extLst>
              </p:cNvPr>
              <p:cNvSpPr>
                <a:spLocks noChangeArrowheads="1"/>
              </p:cNvSpPr>
              <p:nvPr/>
            </p:nvSpPr>
            <p:spPr bwMode="auto">
              <a:xfrm>
                <a:off x="1326" y="3183"/>
                <a:ext cx="717"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Chosen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venue</a:t>
                </a:r>
              </a:p>
            </p:txBody>
          </p:sp>
          <p:sp>
            <p:nvSpPr>
              <p:cNvPr id="11" name="Line 18">
                <a:extLst>
                  <a:ext uri="{FF2B5EF4-FFF2-40B4-BE49-F238E27FC236}">
                    <a16:creationId xmlns:a16="http://schemas.microsoft.com/office/drawing/2014/main" id="{49629C11-9798-7840-B232-8A59DD3B3C6C}"/>
                  </a:ext>
                </a:extLst>
              </p:cNvPr>
              <p:cNvSpPr>
                <a:spLocks noChangeShapeType="1"/>
              </p:cNvSpPr>
              <p:nvPr/>
            </p:nvSpPr>
            <p:spPr bwMode="auto">
              <a:xfrm>
                <a:off x="912" y="3060"/>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12" name="Line 19">
                <a:extLst>
                  <a:ext uri="{FF2B5EF4-FFF2-40B4-BE49-F238E27FC236}">
                    <a16:creationId xmlns:a16="http://schemas.microsoft.com/office/drawing/2014/main" id="{83B62925-4845-AC40-AC92-400E57EB5F73}"/>
                  </a:ext>
                </a:extLst>
              </p:cNvPr>
              <p:cNvSpPr>
                <a:spLocks noChangeShapeType="1"/>
              </p:cNvSpPr>
              <p:nvPr/>
            </p:nvSpPr>
            <p:spPr bwMode="auto">
              <a:xfrm>
                <a:off x="1686" y="2664"/>
                <a:ext cx="0" cy="516"/>
              </a:xfrm>
              <a:prstGeom prst="line">
                <a:avLst/>
              </a:prstGeom>
              <a:noFill/>
              <a:ln w="28575">
                <a:solidFill>
                  <a:schemeClr val="tx1"/>
                </a:solidFill>
                <a:round/>
                <a:headEnd/>
                <a:tailEnd type="triangle" w="med" len="med"/>
              </a:ln>
            </p:spPr>
            <p:txBody>
              <a:bodyPr wrap="none" anchor="ctr"/>
              <a:lstStyle/>
              <a:p>
                <a:endParaRPr lang="en-GB"/>
              </a:p>
            </p:txBody>
          </p:sp>
          <p:sp>
            <p:nvSpPr>
              <p:cNvPr id="13" name="Oval 20">
                <a:extLst>
                  <a:ext uri="{FF2B5EF4-FFF2-40B4-BE49-F238E27FC236}">
                    <a16:creationId xmlns:a16="http://schemas.microsoft.com/office/drawing/2014/main" id="{B8387663-4689-F347-A0F8-E48E21D88638}"/>
                  </a:ext>
                </a:extLst>
              </p:cNvPr>
              <p:cNvSpPr>
                <a:spLocks noChangeArrowheads="1"/>
              </p:cNvSpPr>
              <p:nvPr/>
            </p:nvSpPr>
            <p:spPr bwMode="auto">
              <a:xfrm>
                <a:off x="2334" y="275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Availability</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14" name="Line 21">
                <a:extLst>
                  <a:ext uri="{FF2B5EF4-FFF2-40B4-BE49-F238E27FC236}">
                    <a16:creationId xmlns:a16="http://schemas.microsoft.com/office/drawing/2014/main" id="{75544C86-A874-DE40-B1ED-805F4F0A733C}"/>
                  </a:ext>
                </a:extLst>
              </p:cNvPr>
              <p:cNvSpPr>
                <a:spLocks noChangeShapeType="1"/>
              </p:cNvSpPr>
              <p:nvPr/>
            </p:nvSpPr>
            <p:spPr bwMode="auto">
              <a:xfrm>
                <a:off x="2034" y="2526"/>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15" name="Line 22">
                <a:extLst>
                  <a:ext uri="{FF2B5EF4-FFF2-40B4-BE49-F238E27FC236}">
                    <a16:creationId xmlns:a16="http://schemas.microsoft.com/office/drawing/2014/main" id="{4B79EBFF-15D6-874F-B754-F1E5FDC9EA5D}"/>
                  </a:ext>
                </a:extLst>
              </p:cNvPr>
              <p:cNvSpPr>
                <a:spLocks noChangeShapeType="1"/>
              </p:cNvSpPr>
              <p:nvPr/>
            </p:nvSpPr>
            <p:spPr bwMode="auto">
              <a:xfrm flipH="1">
                <a:off x="2040" y="3138"/>
                <a:ext cx="406" cy="276"/>
              </a:xfrm>
              <a:prstGeom prst="line">
                <a:avLst/>
              </a:prstGeom>
              <a:noFill/>
              <a:ln w="28575">
                <a:solidFill>
                  <a:schemeClr val="tx1"/>
                </a:solidFill>
                <a:round/>
                <a:headEnd/>
                <a:tailEnd type="triangle" w="med" len="med"/>
              </a:ln>
            </p:spPr>
            <p:txBody>
              <a:bodyPr wrap="none" anchor="ctr"/>
              <a:lstStyle/>
              <a:p>
                <a:endParaRPr lang="en-GB"/>
              </a:p>
            </p:txBody>
          </p:sp>
        </p:grpSp>
      </p:grpSp>
      <p:sp>
        <p:nvSpPr>
          <p:cNvPr id="25" name="TextBox 24">
            <a:extLst>
              <a:ext uri="{FF2B5EF4-FFF2-40B4-BE49-F238E27FC236}">
                <a16:creationId xmlns:a16="http://schemas.microsoft.com/office/drawing/2014/main" id="{AAD16100-8A59-7E4D-A2BC-8354ED634C21}"/>
              </a:ext>
            </a:extLst>
          </p:cNvPr>
          <p:cNvSpPr txBox="1"/>
          <p:nvPr/>
        </p:nvSpPr>
        <p:spPr>
          <a:xfrm>
            <a:off x="344790" y="1233699"/>
            <a:ext cx="5326009" cy="923330"/>
          </a:xfrm>
          <a:prstGeom prst="rect">
            <a:avLst/>
          </a:prstGeom>
          <a:noFill/>
        </p:spPr>
        <p:txBody>
          <a:bodyPr wrap="square" rtlCol="0">
            <a:spAutoFit/>
          </a:bodyPr>
          <a:lstStyle/>
          <a:p>
            <a:r>
              <a:rPr lang="en-US" dirty="0"/>
              <a:t>This shows the sequence of production and interdependencies of the products listed in a product breakdown structure </a:t>
            </a:r>
          </a:p>
        </p:txBody>
      </p:sp>
    </p:spTree>
    <p:extLst>
      <p:ext uri="{BB962C8B-B14F-4D97-AF65-F5344CB8AC3E}">
        <p14:creationId xmlns:p14="http://schemas.microsoft.com/office/powerpoint/2010/main" val="34079446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F15B-AC4F-9A4E-B4EC-EC0E45B27338}"/>
              </a:ext>
            </a:extLst>
          </p:cNvPr>
          <p:cNvSpPr>
            <a:spLocks noGrp="1"/>
          </p:cNvSpPr>
          <p:nvPr>
            <p:ph type="title"/>
          </p:nvPr>
        </p:nvSpPr>
        <p:spPr/>
        <p:txBody>
          <a:bodyPr/>
          <a:lstStyle/>
          <a:p>
            <a:r>
              <a:rPr lang="en-US" dirty="0"/>
              <a:t>Product Description</a:t>
            </a:r>
          </a:p>
        </p:txBody>
      </p:sp>
      <p:sp>
        <p:nvSpPr>
          <p:cNvPr id="4" name="Slide Number Placeholder 3">
            <a:extLst>
              <a:ext uri="{FF2B5EF4-FFF2-40B4-BE49-F238E27FC236}">
                <a16:creationId xmlns:a16="http://schemas.microsoft.com/office/drawing/2014/main" id="{2CE56481-B0D0-914D-9082-EB88BF768AA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69</a:t>
            </a:fld>
            <a:endParaRPr lang="en-GB"/>
          </a:p>
        </p:txBody>
      </p:sp>
      <p:grpSp>
        <p:nvGrpSpPr>
          <p:cNvPr id="5" name="Group 9">
            <a:extLst>
              <a:ext uri="{FF2B5EF4-FFF2-40B4-BE49-F238E27FC236}">
                <a16:creationId xmlns:a16="http://schemas.microsoft.com/office/drawing/2014/main" id="{69BFBFA4-BFB9-304A-8363-F1BFD645CD04}"/>
              </a:ext>
            </a:extLst>
          </p:cNvPr>
          <p:cNvGrpSpPr>
            <a:grpSpLocks/>
          </p:cNvGrpSpPr>
          <p:nvPr/>
        </p:nvGrpSpPr>
        <p:grpSpPr bwMode="auto">
          <a:xfrm>
            <a:off x="922564" y="1174746"/>
            <a:ext cx="2551113" cy="4138613"/>
            <a:chOff x="380" y="1030"/>
            <a:chExt cx="1607" cy="2607"/>
          </a:xfrm>
        </p:grpSpPr>
        <p:grpSp>
          <p:nvGrpSpPr>
            <p:cNvPr id="6" name="Group 10">
              <a:extLst>
                <a:ext uri="{FF2B5EF4-FFF2-40B4-BE49-F238E27FC236}">
                  <a16:creationId xmlns:a16="http://schemas.microsoft.com/office/drawing/2014/main" id="{79096DD2-9D8F-1742-9193-B12053A44530}"/>
                </a:ext>
              </a:extLst>
            </p:cNvPr>
            <p:cNvGrpSpPr>
              <a:grpSpLocks/>
            </p:cNvGrpSpPr>
            <p:nvPr/>
          </p:nvGrpSpPr>
          <p:grpSpPr bwMode="auto">
            <a:xfrm>
              <a:off x="380" y="1325"/>
              <a:ext cx="1607" cy="2312"/>
              <a:chOff x="412" y="1097"/>
              <a:chExt cx="1741" cy="2312"/>
            </a:xfrm>
          </p:grpSpPr>
          <p:grpSp>
            <p:nvGrpSpPr>
              <p:cNvPr id="8" name="Group 11">
                <a:extLst>
                  <a:ext uri="{FF2B5EF4-FFF2-40B4-BE49-F238E27FC236}">
                    <a16:creationId xmlns:a16="http://schemas.microsoft.com/office/drawing/2014/main" id="{69899664-2689-3342-9E44-0272BF2392B4}"/>
                  </a:ext>
                </a:extLst>
              </p:cNvPr>
              <p:cNvGrpSpPr>
                <a:grpSpLocks noChangeAspect="1"/>
              </p:cNvGrpSpPr>
              <p:nvPr/>
            </p:nvGrpSpPr>
            <p:grpSpPr bwMode="auto">
              <a:xfrm>
                <a:off x="412" y="1097"/>
                <a:ext cx="1741" cy="2312"/>
                <a:chOff x="1594" y="1091"/>
                <a:chExt cx="2405" cy="2891"/>
              </a:xfrm>
            </p:grpSpPr>
            <p:sp>
              <p:nvSpPr>
                <p:cNvPr id="14" name="Freeform 12">
                  <a:extLst>
                    <a:ext uri="{FF2B5EF4-FFF2-40B4-BE49-F238E27FC236}">
                      <a16:creationId xmlns:a16="http://schemas.microsoft.com/office/drawing/2014/main" id="{A6FA268C-646F-8448-8A8F-595D77660611}"/>
                    </a:ext>
                  </a:extLst>
                </p:cNvPr>
                <p:cNvSpPr>
                  <a:spLocks noChangeAspect="1"/>
                </p:cNvSpPr>
                <p:nvPr/>
              </p:nvSpPr>
              <p:spPr bwMode="auto">
                <a:xfrm>
                  <a:off x="1604" y="1100"/>
                  <a:ext cx="2384" cy="2873"/>
                </a:xfrm>
                <a:custGeom>
                  <a:avLst/>
                  <a:gdLst>
                    <a:gd name="T0" fmla="*/ 0 w 4769"/>
                    <a:gd name="T1" fmla="*/ 22 h 5746"/>
                    <a:gd name="T2" fmla="*/ 0 w 4769"/>
                    <a:gd name="T3" fmla="*/ 3 h 5746"/>
                    <a:gd name="T4" fmla="*/ 2 w 4769"/>
                    <a:gd name="T5" fmla="*/ 0 h 5746"/>
                    <a:gd name="T6" fmla="*/ 18 w 4769"/>
                    <a:gd name="T7" fmla="*/ 0 h 5746"/>
                    <a:gd name="T8" fmla="*/ 18 w 4769"/>
                    <a:gd name="T9" fmla="*/ 22 h 5746"/>
                    <a:gd name="T10" fmla="*/ 0 w 4769"/>
                    <a:gd name="T11" fmla="*/ 22 h 5746"/>
                    <a:gd name="T12" fmla="*/ 0 60000 65536"/>
                    <a:gd name="T13" fmla="*/ 0 60000 65536"/>
                    <a:gd name="T14" fmla="*/ 0 60000 65536"/>
                    <a:gd name="T15" fmla="*/ 0 60000 65536"/>
                    <a:gd name="T16" fmla="*/ 0 60000 65536"/>
                    <a:gd name="T17" fmla="*/ 0 60000 65536"/>
                    <a:gd name="T18" fmla="*/ 0 w 4769"/>
                    <a:gd name="T19" fmla="*/ 0 h 5746"/>
                    <a:gd name="T20" fmla="*/ 4769 w 4769"/>
                    <a:gd name="T21" fmla="*/ 5746 h 5746"/>
                  </a:gdLst>
                  <a:ahLst/>
                  <a:cxnLst>
                    <a:cxn ang="T12">
                      <a:pos x="T0" y="T1"/>
                    </a:cxn>
                    <a:cxn ang="T13">
                      <a:pos x="T2" y="T3"/>
                    </a:cxn>
                    <a:cxn ang="T14">
                      <a:pos x="T4" y="T5"/>
                    </a:cxn>
                    <a:cxn ang="T15">
                      <a:pos x="T6" y="T7"/>
                    </a:cxn>
                    <a:cxn ang="T16">
                      <a:pos x="T8" y="T9"/>
                    </a:cxn>
                    <a:cxn ang="T17">
                      <a:pos x="T10" y="T11"/>
                    </a:cxn>
                  </a:cxnLst>
                  <a:rect l="T18" t="T19" r="T20" b="T21"/>
                  <a:pathLst>
                    <a:path w="4769" h="5746">
                      <a:moveTo>
                        <a:pt x="0" y="5746"/>
                      </a:moveTo>
                      <a:lnTo>
                        <a:pt x="0" y="575"/>
                      </a:lnTo>
                      <a:lnTo>
                        <a:pt x="682" y="0"/>
                      </a:lnTo>
                      <a:lnTo>
                        <a:pt x="4769" y="0"/>
                      </a:lnTo>
                      <a:lnTo>
                        <a:pt x="4769" y="5746"/>
                      </a:lnTo>
                      <a:lnTo>
                        <a:pt x="0" y="5746"/>
                      </a:lnTo>
                      <a:close/>
                    </a:path>
                  </a:pathLst>
                </a:custGeom>
                <a:solidFill>
                  <a:srgbClr val="FFFFFF"/>
                </a:solidFill>
                <a:ln w="9525">
                  <a:noFill/>
                  <a:round/>
                  <a:headEnd/>
                  <a:tailEnd/>
                </a:ln>
              </p:spPr>
              <p:txBody>
                <a:bodyPr/>
                <a:lstStyle/>
                <a:p>
                  <a:endParaRPr lang="en-GB"/>
                </a:p>
              </p:txBody>
            </p:sp>
            <p:sp>
              <p:nvSpPr>
                <p:cNvPr id="15" name="Freeform 13">
                  <a:extLst>
                    <a:ext uri="{FF2B5EF4-FFF2-40B4-BE49-F238E27FC236}">
                      <a16:creationId xmlns:a16="http://schemas.microsoft.com/office/drawing/2014/main" id="{A2FF868E-CEB9-0B42-8340-C16AEF0C3A52}"/>
                    </a:ext>
                  </a:extLst>
                </p:cNvPr>
                <p:cNvSpPr>
                  <a:spLocks noChangeAspect="1"/>
                </p:cNvSpPr>
                <p:nvPr/>
              </p:nvSpPr>
              <p:spPr bwMode="auto">
                <a:xfrm>
                  <a:off x="1594" y="1382"/>
                  <a:ext cx="19" cy="2591"/>
                </a:xfrm>
                <a:custGeom>
                  <a:avLst/>
                  <a:gdLst>
                    <a:gd name="T0" fmla="*/ 0 w 40"/>
                    <a:gd name="T1" fmla="*/ 0 h 5183"/>
                    <a:gd name="T2" fmla="*/ 0 w 40"/>
                    <a:gd name="T3" fmla="*/ 0 h 5183"/>
                    <a:gd name="T4" fmla="*/ 0 w 40"/>
                    <a:gd name="T5" fmla="*/ 20 h 5183"/>
                    <a:gd name="T6" fmla="*/ 0 w 40"/>
                    <a:gd name="T7" fmla="*/ 20 h 5183"/>
                    <a:gd name="T8" fmla="*/ 0 w 40"/>
                    <a:gd name="T9" fmla="*/ 0 h 5183"/>
                    <a:gd name="T10" fmla="*/ 0 w 40"/>
                    <a:gd name="T11" fmla="*/ 0 h 5183"/>
                    <a:gd name="T12" fmla="*/ 0 w 40"/>
                    <a:gd name="T13" fmla="*/ 0 h 5183"/>
                    <a:gd name="T14" fmla="*/ 0 60000 65536"/>
                    <a:gd name="T15" fmla="*/ 0 60000 65536"/>
                    <a:gd name="T16" fmla="*/ 0 60000 65536"/>
                    <a:gd name="T17" fmla="*/ 0 60000 65536"/>
                    <a:gd name="T18" fmla="*/ 0 60000 65536"/>
                    <a:gd name="T19" fmla="*/ 0 60000 65536"/>
                    <a:gd name="T20" fmla="*/ 0 60000 65536"/>
                    <a:gd name="T21" fmla="*/ 0 w 40"/>
                    <a:gd name="T22" fmla="*/ 0 h 5183"/>
                    <a:gd name="T23" fmla="*/ 40 w 40"/>
                    <a:gd name="T24" fmla="*/ 5183 h 518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 h="5183">
                      <a:moveTo>
                        <a:pt x="6" y="0"/>
                      </a:moveTo>
                      <a:lnTo>
                        <a:pt x="0" y="12"/>
                      </a:lnTo>
                      <a:lnTo>
                        <a:pt x="0" y="5183"/>
                      </a:lnTo>
                      <a:lnTo>
                        <a:pt x="40" y="5183"/>
                      </a:lnTo>
                      <a:lnTo>
                        <a:pt x="40" y="12"/>
                      </a:lnTo>
                      <a:lnTo>
                        <a:pt x="34" y="23"/>
                      </a:lnTo>
                      <a:lnTo>
                        <a:pt x="6" y="0"/>
                      </a:lnTo>
                      <a:close/>
                    </a:path>
                  </a:pathLst>
                </a:custGeom>
                <a:solidFill>
                  <a:srgbClr val="000000"/>
                </a:solidFill>
                <a:ln w="9525">
                  <a:noFill/>
                  <a:round/>
                  <a:headEnd/>
                  <a:tailEnd/>
                </a:ln>
              </p:spPr>
              <p:txBody>
                <a:bodyPr/>
                <a:lstStyle/>
                <a:p>
                  <a:endParaRPr lang="en-GB"/>
                </a:p>
              </p:txBody>
            </p:sp>
            <p:sp>
              <p:nvSpPr>
                <p:cNvPr id="16" name="Freeform 14">
                  <a:extLst>
                    <a:ext uri="{FF2B5EF4-FFF2-40B4-BE49-F238E27FC236}">
                      <a16:creationId xmlns:a16="http://schemas.microsoft.com/office/drawing/2014/main" id="{6E01D76E-9582-B94F-8155-4B0D2F67CEB3}"/>
                    </a:ext>
                  </a:extLst>
                </p:cNvPr>
                <p:cNvSpPr>
                  <a:spLocks noChangeAspect="1"/>
                </p:cNvSpPr>
                <p:nvPr/>
              </p:nvSpPr>
              <p:spPr bwMode="auto">
                <a:xfrm>
                  <a:off x="1597" y="1091"/>
                  <a:ext cx="355" cy="303"/>
                </a:xfrm>
                <a:custGeom>
                  <a:avLst/>
                  <a:gdLst>
                    <a:gd name="T0" fmla="*/ 3 w 709"/>
                    <a:gd name="T1" fmla="*/ 0 h 603"/>
                    <a:gd name="T2" fmla="*/ 3 w 709"/>
                    <a:gd name="T3" fmla="*/ 1 h 603"/>
                    <a:gd name="T4" fmla="*/ 0 w 709"/>
                    <a:gd name="T5" fmla="*/ 3 h 603"/>
                    <a:gd name="T6" fmla="*/ 1 w 709"/>
                    <a:gd name="T7" fmla="*/ 3 h 603"/>
                    <a:gd name="T8" fmla="*/ 3 w 709"/>
                    <a:gd name="T9" fmla="*/ 1 h 603"/>
                    <a:gd name="T10" fmla="*/ 3 w 709"/>
                    <a:gd name="T11" fmla="*/ 1 h 603"/>
                    <a:gd name="T12" fmla="*/ 3 w 709"/>
                    <a:gd name="T13" fmla="*/ 0 h 603"/>
                    <a:gd name="T14" fmla="*/ 0 60000 65536"/>
                    <a:gd name="T15" fmla="*/ 0 60000 65536"/>
                    <a:gd name="T16" fmla="*/ 0 60000 65536"/>
                    <a:gd name="T17" fmla="*/ 0 60000 65536"/>
                    <a:gd name="T18" fmla="*/ 0 60000 65536"/>
                    <a:gd name="T19" fmla="*/ 0 60000 65536"/>
                    <a:gd name="T20" fmla="*/ 0 60000 65536"/>
                    <a:gd name="T21" fmla="*/ 0 w 709"/>
                    <a:gd name="T22" fmla="*/ 0 h 603"/>
                    <a:gd name="T23" fmla="*/ 709 w 709"/>
                    <a:gd name="T24" fmla="*/ 603 h 6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09" h="603">
                      <a:moveTo>
                        <a:pt x="696" y="0"/>
                      </a:moveTo>
                      <a:lnTo>
                        <a:pt x="682" y="6"/>
                      </a:lnTo>
                      <a:lnTo>
                        <a:pt x="0" y="580"/>
                      </a:lnTo>
                      <a:lnTo>
                        <a:pt x="28" y="603"/>
                      </a:lnTo>
                      <a:lnTo>
                        <a:pt x="709" y="28"/>
                      </a:lnTo>
                      <a:lnTo>
                        <a:pt x="696" y="34"/>
                      </a:lnTo>
                      <a:lnTo>
                        <a:pt x="696" y="0"/>
                      </a:lnTo>
                      <a:close/>
                    </a:path>
                  </a:pathLst>
                </a:custGeom>
                <a:solidFill>
                  <a:srgbClr val="000000"/>
                </a:solidFill>
                <a:ln w="9525">
                  <a:noFill/>
                  <a:round/>
                  <a:headEnd/>
                  <a:tailEnd/>
                </a:ln>
              </p:spPr>
              <p:txBody>
                <a:bodyPr/>
                <a:lstStyle/>
                <a:p>
                  <a:endParaRPr lang="en-GB"/>
                </a:p>
              </p:txBody>
            </p:sp>
            <p:sp>
              <p:nvSpPr>
                <p:cNvPr id="17" name="Freeform 15">
                  <a:extLst>
                    <a:ext uri="{FF2B5EF4-FFF2-40B4-BE49-F238E27FC236}">
                      <a16:creationId xmlns:a16="http://schemas.microsoft.com/office/drawing/2014/main" id="{C3796677-3D64-694B-9316-D2A1A2B4F605}"/>
                    </a:ext>
                  </a:extLst>
                </p:cNvPr>
                <p:cNvSpPr>
                  <a:spLocks noChangeAspect="1"/>
                </p:cNvSpPr>
                <p:nvPr/>
              </p:nvSpPr>
              <p:spPr bwMode="auto">
                <a:xfrm>
                  <a:off x="1946" y="1091"/>
                  <a:ext cx="2053" cy="18"/>
                </a:xfrm>
                <a:custGeom>
                  <a:avLst/>
                  <a:gdLst>
                    <a:gd name="T0" fmla="*/ 16 w 4108"/>
                    <a:gd name="T1" fmla="*/ 1 h 34"/>
                    <a:gd name="T2" fmla="*/ 15 w 4108"/>
                    <a:gd name="T3" fmla="*/ 0 h 34"/>
                    <a:gd name="T4" fmla="*/ 0 w 4108"/>
                    <a:gd name="T5" fmla="*/ 0 h 34"/>
                    <a:gd name="T6" fmla="*/ 0 w 4108"/>
                    <a:gd name="T7" fmla="*/ 1 h 34"/>
                    <a:gd name="T8" fmla="*/ 15 w 4108"/>
                    <a:gd name="T9" fmla="*/ 1 h 34"/>
                    <a:gd name="T10" fmla="*/ 15 w 4108"/>
                    <a:gd name="T11" fmla="*/ 1 h 34"/>
                    <a:gd name="T12" fmla="*/ 16 w 4108"/>
                    <a:gd name="T13" fmla="*/ 1 h 34"/>
                    <a:gd name="T14" fmla="*/ 0 60000 65536"/>
                    <a:gd name="T15" fmla="*/ 0 60000 65536"/>
                    <a:gd name="T16" fmla="*/ 0 60000 65536"/>
                    <a:gd name="T17" fmla="*/ 0 60000 65536"/>
                    <a:gd name="T18" fmla="*/ 0 60000 65536"/>
                    <a:gd name="T19" fmla="*/ 0 60000 65536"/>
                    <a:gd name="T20" fmla="*/ 0 60000 65536"/>
                    <a:gd name="T21" fmla="*/ 0 w 4108"/>
                    <a:gd name="T22" fmla="*/ 0 h 34"/>
                    <a:gd name="T23" fmla="*/ 4108 w 4108"/>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08" h="34">
                      <a:moveTo>
                        <a:pt x="4108" y="17"/>
                      </a:moveTo>
                      <a:lnTo>
                        <a:pt x="4087" y="0"/>
                      </a:lnTo>
                      <a:lnTo>
                        <a:pt x="0" y="0"/>
                      </a:lnTo>
                      <a:lnTo>
                        <a:pt x="0" y="34"/>
                      </a:lnTo>
                      <a:lnTo>
                        <a:pt x="4087" y="34"/>
                      </a:lnTo>
                      <a:lnTo>
                        <a:pt x="4067" y="17"/>
                      </a:lnTo>
                      <a:lnTo>
                        <a:pt x="4108" y="17"/>
                      </a:lnTo>
                      <a:close/>
                    </a:path>
                  </a:pathLst>
                </a:custGeom>
                <a:solidFill>
                  <a:srgbClr val="000000"/>
                </a:solidFill>
                <a:ln w="9525">
                  <a:noFill/>
                  <a:round/>
                  <a:headEnd/>
                  <a:tailEnd/>
                </a:ln>
              </p:spPr>
              <p:txBody>
                <a:bodyPr/>
                <a:lstStyle/>
                <a:p>
                  <a:endParaRPr lang="en-GB"/>
                </a:p>
              </p:txBody>
            </p:sp>
            <p:sp>
              <p:nvSpPr>
                <p:cNvPr id="18" name="Freeform 16">
                  <a:extLst>
                    <a:ext uri="{FF2B5EF4-FFF2-40B4-BE49-F238E27FC236}">
                      <a16:creationId xmlns:a16="http://schemas.microsoft.com/office/drawing/2014/main" id="{A4582EB3-EC50-BC4D-9245-6F04BDBCD6F8}"/>
                    </a:ext>
                  </a:extLst>
                </p:cNvPr>
                <p:cNvSpPr>
                  <a:spLocks noChangeAspect="1"/>
                </p:cNvSpPr>
                <p:nvPr/>
              </p:nvSpPr>
              <p:spPr bwMode="auto">
                <a:xfrm>
                  <a:off x="3978" y="1100"/>
                  <a:ext cx="21" cy="2882"/>
                </a:xfrm>
                <a:custGeom>
                  <a:avLst/>
                  <a:gdLst>
                    <a:gd name="T0" fmla="*/ 1 w 41"/>
                    <a:gd name="T1" fmla="*/ 23 h 5763"/>
                    <a:gd name="T2" fmla="*/ 1 w 41"/>
                    <a:gd name="T3" fmla="*/ 23 h 5763"/>
                    <a:gd name="T4" fmla="*/ 1 w 41"/>
                    <a:gd name="T5" fmla="*/ 0 h 5763"/>
                    <a:gd name="T6" fmla="*/ 0 w 41"/>
                    <a:gd name="T7" fmla="*/ 0 h 5763"/>
                    <a:gd name="T8" fmla="*/ 0 w 41"/>
                    <a:gd name="T9" fmla="*/ 23 h 5763"/>
                    <a:gd name="T10" fmla="*/ 1 w 41"/>
                    <a:gd name="T11" fmla="*/ 23 h 5763"/>
                    <a:gd name="T12" fmla="*/ 1 w 41"/>
                    <a:gd name="T13" fmla="*/ 23 h 5763"/>
                    <a:gd name="T14" fmla="*/ 0 60000 65536"/>
                    <a:gd name="T15" fmla="*/ 0 60000 65536"/>
                    <a:gd name="T16" fmla="*/ 0 60000 65536"/>
                    <a:gd name="T17" fmla="*/ 0 60000 65536"/>
                    <a:gd name="T18" fmla="*/ 0 60000 65536"/>
                    <a:gd name="T19" fmla="*/ 0 60000 65536"/>
                    <a:gd name="T20" fmla="*/ 0 60000 65536"/>
                    <a:gd name="T21" fmla="*/ 0 w 41"/>
                    <a:gd name="T22" fmla="*/ 0 h 5763"/>
                    <a:gd name="T23" fmla="*/ 41 w 41"/>
                    <a:gd name="T24" fmla="*/ 5763 h 57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763">
                      <a:moveTo>
                        <a:pt x="20" y="5763"/>
                      </a:moveTo>
                      <a:lnTo>
                        <a:pt x="41" y="5746"/>
                      </a:lnTo>
                      <a:lnTo>
                        <a:pt x="41" y="0"/>
                      </a:lnTo>
                      <a:lnTo>
                        <a:pt x="0" y="0"/>
                      </a:lnTo>
                      <a:lnTo>
                        <a:pt x="0" y="5746"/>
                      </a:lnTo>
                      <a:lnTo>
                        <a:pt x="20" y="5729"/>
                      </a:lnTo>
                      <a:lnTo>
                        <a:pt x="20" y="5763"/>
                      </a:lnTo>
                      <a:close/>
                    </a:path>
                  </a:pathLst>
                </a:custGeom>
                <a:solidFill>
                  <a:srgbClr val="000000"/>
                </a:solidFill>
                <a:ln w="9525">
                  <a:noFill/>
                  <a:round/>
                  <a:headEnd/>
                  <a:tailEnd/>
                </a:ln>
              </p:spPr>
              <p:txBody>
                <a:bodyPr/>
                <a:lstStyle/>
                <a:p>
                  <a:endParaRPr lang="en-GB"/>
                </a:p>
              </p:txBody>
            </p:sp>
            <p:sp>
              <p:nvSpPr>
                <p:cNvPr id="19" name="Freeform 17">
                  <a:extLst>
                    <a:ext uri="{FF2B5EF4-FFF2-40B4-BE49-F238E27FC236}">
                      <a16:creationId xmlns:a16="http://schemas.microsoft.com/office/drawing/2014/main" id="{4EB54EC3-46A8-DD4A-AE79-090E41C8C951}"/>
                    </a:ext>
                  </a:extLst>
                </p:cNvPr>
                <p:cNvSpPr>
                  <a:spLocks noChangeAspect="1"/>
                </p:cNvSpPr>
                <p:nvPr/>
              </p:nvSpPr>
              <p:spPr bwMode="auto">
                <a:xfrm>
                  <a:off x="1594" y="3964"/>
                  <a:ext cx="2395" cy="18"/>
                </a:xfrm>
                <a:custGeom>
                  <a:avLst/>
                  <a:gdLst>
                    <a:gd name="T0" fmla="*/ 0 w 4789"/>
                    <a:gd name="T1" fmla="*/ 1 h 34"/>
                    <a:gd name="T2" fmla="*/ 1 w 4789"/>
                    <a:gd name="T3" fmla="*/ 1 h 34"/>
                    <a:gd name="T4" fmla="*/ 19 w 4789"/>
                    <a:gd name="T5" fmla="*/ 1 h 34"/>
                    <a:gd name="T6" fmla="*/ 19 w 4789"/>
                    <a:gd name="T7" fmla="*/ 0 h 34"/>
                    <a:gd name="T8" fmla="*/ 1 w 4789"/>
                    <a:gd name="T9" fmla="*/ 0 h 34"/>
                    <a:gd name="T10" fmla="*/ 1 w 4789"/>
                    <a:gd name="T11" fmla="*/ 1 h 34"/>
                    <a:gd name="T12" fmla="*/ 0 w 4789"/>
                    <a:gd name="T13" fmla="*/ 1 h 34"/>
                    <a:gd name="T14" fmla="*/ 0 60000 65536"/>
                    <a:gd name="T15" fmla="*/ 0 60000 65536"/>
                    <a:gd name="T16" fmla="*/ 0 60000 65536"/>
                    <a:gd name="T17" fmla="*/ 0 60000 65536"/>
                    <a:gd name="T18" fmla="*/ 0 60000 65536"/>
                    <a:gd name="T19" fmla="*/ 0 60000 65536"/>
                    <a:gd name="T20" fmla="*/ 0 60000 65536"/>
                    <a:gd name="T21" fmla="*/ 0 w 4789"/>
                    <a:gd name="T22" fmla="*/ 0 h 34"/>
                    <a:gd name="T23" fmla="*/ 4789 w 4789"/>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789" h="34">
                      <a:moveTo>
                        <a:pt x="0" y="17"/>
                      </a:moveTo>
                      <a:lnTo>
                        <a:pt x="20" y="34"/>
                      </a:lnTo>
                      <a:lnTo>
                        <a:pt x="4789" y="34"/>
                      </a:lnTo>
                      <a:lnTo>
                        <a:pt x="4789" y="0"/>
                      </a:lnTo>
                      <a:lnTo>
                        <a:pt x="20" y="0"/>
                      </a:lnTo>
                      <a:lnTo>
                        <a:pt x="40" y="17"/>
                      </a:lnTo>
                      <a:lnTo>
                        <a:pt x="0" y="17"/>
                      </a:lnTo>
                      <a:close/>
                    </a:path>
                  </a:pathLst>
                </a:custGeom>
                <a:solidFill>
                  <a:srgbClr val="000000"/>
                </a:solidFill>
                <a:ln w="9525">
                  <a:noFill/>
                  <a:round/>
                  <a:headEnd/>
                  <a:tailEnd/>
                </a:ln>
              </p:spPr>
              <p:txBody>
                <a:bodyPr/>
                <a:lstStyle/>
                <a:p>
                  <a:endParaRPr lang="en-GB"/>
                </a:p>
              </p:txBody>
            </p:sp>
            <p:sp>
              <p:nvSpPr>
                <p:cNvPr id="20" name="Freeform 18">
                  <a:extLst>
                    <a:ext uri="{FF2B5EF4-FFF2-40B4-BE49-F238E27FC236}">
                      <a16:creationId xmlns:a16="http://schemas.microsoft.com/office/drawing/2014/main" id="{A674B91C-F64B-5741-A05F-EAC1975ACC12}"/>
                    </a:ext>
                  </a:extLst>
                </p:cNvPr>
                <p:cNvSpPr>
                  <a:spLocks noChangeAspect="1"/>
                </p:cNvSpPr>
                <p:nvPr/>
              </p:nvSpPr>
              <p:spPr bwMode="auto">
                <a:xfrm>
                  <a:off x="1604" y="1107"/>
                  <a:ext cx="341" cy="288"/>
                </a:xfrm>
                <a:custGeom>
                  <a:avLst/>
                  <a:gdLst>
                    <a:gd name="T0" fmla="*/ 0 w 682"/>
                    <a:gd name="T1" fmla="*/ 3 h 575"/>
                    <a:gd name="T2" fmla="*/ 3 w 682"/>
                    <a:gd name="T3" fmla="*/ 0 h 575"/>
                    <a:gd name="T4" fmla="*/ 3 w 682"/>
                    <a:gd name="T5" fmla="*/ 3 h 575"/>
                    <a:gd name="T6" fmla="*/ 0 w 682"/>
                    <a:gd name="T7" fmla="*/ 3 h 575"/>
                    <a:gd name="T8" fmla="*/ 0 60000 65536"/>
                    <a:gd name="T9" fmla="*/ 0 60000 65536"/>
                    <a:gd name="T10" fmla="*/ 0 60000 65536"/>
                    <a:gd name="T11" fmla="*/ 0 60000 65536"/>
                    <a:gd name="T12" fmla="*/ 0 w 682"/>
                    <a:gd name="T13" fmla="*/ 0 h 575"/>
                    <a:gd name="T14" fmla="*/ 682 w 682"/>
                    <a:gd name="T15" fmla="*/ 575 h 575"/>
                  </a:gdLst>
                  <a:ahLst/>
                  <a:cxnLst>
                    <a:cxn ang="T8">
                      <a:pos x="T0" y="T1"/>
                    </a:cxn>
                    <a:cxn ang="T9">
                      <a:pos x="T2" y="T3"/>
                    </a:cxn>
                    <a:cxn ang="T10">
                      <a:pos x="T4" y="T5"/>
                    </a:cxn>
                    <a:cxn ang="T11">
                      <a:pos x="T6" y="T7"/>
                    </a:cxn>
                  </a:cxnLst>
                  <a:rect l="T12" t="T13" r="T14" b="T15"/>
                  <a:pathLst>
                    <a:path w="682" h="575">
                      <a:moveTo>
                        <a:pt x="0" y="575"/>
                      </a:moveTo>
                      <a:lnTo>
                        <a:pt x="682" y="0"/>
                      </a:lnTo>
                      <a:lnTo>
                        <a:pt x="682" y="575"/>
                      </a:lnTo>
                      <a:lnTo>
                        <a:pt x="0" y="575"/>
                      </a:lnTo>
                      <a:close/>
                    </a:path>
                  </a:pathLst>
                </a:custGeom>
                <a:solidFill>
                  <a:srgbClr val="EAF2F2"/>
                </a:solidFill>
                <a:ln w="9525">
                  <a:noFill/>
                  <a:round/>
                  <a:headEnd/>
                  <a:tailEnd/>
                </a:ln>
              </p:spPr>
              <p:txBody>
                <a:bodyPr/>
                <a:lstStyle/>
                <a:p>
                  <a:endParaRPr lang="en-GB"/>
                </a:p>
              </p:txBody>
            </p:sp>
            <p:sp>
              <p:nvSpPr>
                <p:cNvPr id="21" name="Freeform 19">
                  <a:extLst>
                    <a:ext uri="{FF2B5EF4-FFF2-40B4-BE49-F238E27FC236}">
                      <a16:creationId xmlns:a16="http://schemas.microsoft.com/office/drawing/2014/main" id="{9C733599-2EAC-284C-99FB-C047ACF2D0AB}"/>
                    </a:ext>
                  </a:extLst>
                </p:cNvPr>
                <p:cNvSpPr>
                  <a:spLocks noChangeAspect="1"/>
                </p:cNvSpPr>
                <p:nvPr/>
              </p:nvSpPr>
              <p:spPr bwMode="auto">
                <a:xfrm>
                  <a:off x="1598" y="1102"/>
                  <a:ext cx="358" cy="299"/>
                </a:xfrm>
                <a:custGeom>
                  <a:avLst/>
                  <a:gdLst>
                    <a:gd name="T0" fmla="*/ 3 w 715"/>
                    <a:gd name="T1" fmla="*/ 1 h 598"/>
                    <a:gd name="T2" fmla="*/ 3 w 715"/>
                    <a:gd name="T3" fmla="*/ 0 h 598"/>
                    <a:gd name="T4" fmla="*/ 0 w 715"/>
                    <a:gd name="T5" fmla="*/ 2 h 598"/>
                    <a:gd name="T6" fmla="*/ 1 w 715"/>
                    <a:gd name="T7" fmla="*/ 2 h 598"/>
                    <a:gd name="T8" fmla="*/ 3 w 715"/>
                    <a:gd name="T9" fmla="*/ 1 h 598"/>
                    <a:gd name="T10" fmla="*/ 3 w 715"/>
                    <a:gd name="T11" fmla="*/ 1 h 598"/>
                    <a:gd name="T12" fmla="*/ 3 w 715"/>
                    <a:gd name="T13" fmla="*/ 1 h 598"/>
                    <a:gd name="T14" fmla="*/ 0 60000 65536"/>
                    <a:gd name="T15" fmla="*/ 0 60000 65536"/>
                    <a:gd name="T16" fmla="*/ 0 60000 65536"/>
                    <a:gd name="T17" fmla="*/ 0 60000 65536"/>
                    <a:gd name="T18" fmla="*/ 0 60000 65536"/>
                    <a:gd name="T19" fmla="*/ 0 60000 65536"/>
                    <a:gd name="T20" fmla="*/ 0 60000 65536"/>
                    <a:gd name="T21" fmla="*/ 0 w 715"/>
                    <a:gd name="T22" fmla="*/ 0 h 598"/>
                    <a:gd name="T23" fmla="*/ 715 w 715"/>
                    <a:gd name="T24" fmla="*/ 598 h 5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5" h="598">
                      <a:moveTo>
                        <a:pt x="715" y="12"/>
                      </a:moveTo>
                      <a:lnTo>
                        <a:pt x="681" y="0"/>
                      </a:lnTo>
                      <a:lnTo>
                        <a:pt x="0" y="575"/>
                      </a:lnTo>
                      <a:lnTo>
                        <a:pt x="27" y="598"/>
                      </a:lnTo>
                      <a:lnTo>
                        <a:pt x="709" y="23"/>
                      </a:lnTo>
                      <a:lnTo>
                        <a:pt x="674" y="12"/>
                      </a:lnTo>
                      <a:lnTo>
                        <a:pt x="715" y="12"/>
                      </a:lnTo>
                      <a:close/>
                    </a:path>
                  </a:pathLst>
                </a:custGeom>
                <a:solidFill>
                  <a:srgbClr val="000000"/>
                </a:solidFill>
                <a:ln w="9525">
                  <a:noFill/>
                  <a:round/>
                  <a:headEnd/>
                  <a:tailEnd/>
                </a:ln>
              </p:spPr>
              <p:txBody>
                <a:bodyPr/>
                <a:lstStyle/>
                <a:p>
                  <a:endParaRPr lang="en-GB"/>
                </a:p>
              </p:txBody>
            </p:sp>
            <p:sp>
              <p:nvSpPr>
                <p:cNvPr id="22" name="Freeform 20">
                  <a:extLst>
                    <a:ext uri="{FF2B5EF4-FFF2-40B4-BE49-F238E27FC236}">
                      <a16:creationId xmlns:a16="http://schemas.microsoft.com/office/drawing/2014/main" id="{F500F6AF-CD67-B04A-B997-A1C4F02A095A}"/>
                    </a:ext>
                  </a:extLst>
                </p:cNvPr>
                <p:cNvSpPr>
                  <a:spLocks noChangeAspect="1"/>
                </p:cNvSpPr>
                <p:nvPr/>
              </p:nvSpPr>
              <p:spPr bwMode="auto">
                <a:xfrm>
                  <a:off x="1935" y="1107"/>
                  <a:ext cx="21" cy="296"/>
                </a:xfrm>
                <a:custGeom>
                  <a:avLst/>
                  <a:gdLst>
                    <a:gd name="T0" fmla="*/ 1 w 41"/>
                    <a:gd name="T1" fmla="*/ 2 h 592"/>
                    <a:gd name="T2" fmla="*/ 1 w 41"/>
                    <a:gd name="T3" fmla="*/ 2 h 592"/>
                    <a:gd name="T4" fmla="*/ 1 w 41"/>
                    <a:gd name="T5" fmla="*/ 0 h 592"/>
                    <a:gd name="T6" fmla="*/ 0 w 41"/>
                    <a:gd name="T7" fmla="*/ 0 h 592"/>
                    <a:gd name="T8" fmla="*/ 0 w 41"/>
                    <a:gd name="T9" fmla="*/ 2 h 592"/>
                    <a:gd name="T10" fmla="*/ 1 w 41"/>
                    <a:gd name="T11" fmla="*/ 2 h 592"/>
                    <a:gd name="T12" fmla="*/ 1 w 41"/>
                    <a:gd name="T13" fmla="*/ 2 h 592"/>
                    <a:gd name="T14" fmla="*/ 0 60000 65536"/>
                    <a:gd name="T15" fmla="*/ 0 60000 65536"/>
                    <a:gd name="T16" fmla="*/ 0 60000 65536"/>
                    <a:gd name="T17" fmla="*/ 0 60000 65536"/>
                    <a:gd name="T18" fmla="*/ 0 60000 65536"/>
                    <a:gd name="T19" fmla="*/ 0 60000 65536"/>
                    <a:gd name="T20" fmla="*/ 0 60000 65536"/>
                    <a:gd name="T21" fmla="*/ 0 w 41"/>
                    <a:gd name="T22" fmla="*/ 0 h 592"/>
                    <a:gd name="T23" fmla="*/ 41 w 41"/>
                    <a:gd name="T24" fmla="*/ 592 h 5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92">
                      <a:moveTo>
                        <a:pt x="21" y="592"/>
                      </a:moveTo>
                      <a:lnTo>
                        <a:pt x="41" y="575"/>
                      </a:lnTo>
                      <a:lnTo>
                        <a:pt x="41" y="0"/>
                      </a:lnTo>
                      <a:lnTo>
                        <a:pt x="0" y="0"/>
                      </a:lnTo>
                      <a:lnTo>
                        <a:pt x="0" y="575"/>
                      </a:lnTo>
                      <a:lnTo>
                        <a:pt x="21" y="558"/>
                      </a:lnTo>
                      <a:lnTo>
                        <a:pt x="21" y="592"/>
                      </a:lnTo>
                      <a:close/>
                    </a:path>
                  </a:pathLst>
                </a:custGeom>
                <a:solidFill>
                  <a:srgbClr val="000000"/>
                </a:solidFill>
                <a:ln w="9525">
                  <a:noFill/>
                  <a:round/>
                  <a:headEnd/>
                  <a:tailEnd/>
                </a:ln>
              </p:spPr>
              <p:txBody>
                <a:bodyPr/>
                <a:lstStyle/>
                <a:p>
                  <a:endParaRPr lang="en-GB"/>
                </a:p>
              </p:txBody>
            </p:sp>
            <p:sp>
              <p:nvSpPr>
                <p:cNvPr id="23" name="Freeform 21">
                  <a:extLst>
                    <a:ext uri="{FF2B5EF4-FFF2-40B4-BE49-F238E27FC236}">
                      <a16:creationId xmlns:a16="http://schemas.microsoft.com/office/drawing/2014/main" id="{7F5A4B25-1C3F-CF44-9E49-8CBC8B93F9B9}"/>
                    </a:ext>
                  </a:extLst>
                </p:cNvPr>
                <p:cNvSpPr>
                  <a:spLocks noChangeAspect="1"/>
                </p:cNvSpPr>
                <p:nvPr/>
              </p:nvSpPr>
              <p:spPr bwMode="auto">
                <a:xfrm>
                  <a:off x="1598" y="1386"/>
                  <a:ext cx="347" cy="18"/>
                </a:xfrm>
                <a:custGeom>
                  <a:avLst/>
                  <a:gdLst>
                    <a:gd name="T0" fmla="*/ 0 w 695"/>
                    <a:gd name="T1" fmla="*/ 1 h 34"/>
                    <a:gd name="T2" fmla="*/ 0 w 695"/>
                    <a:gd name="T3" fmla="*/ 1 h 34"/>
                    <a:gd name="T4" fmla="*/ 2 w 695"/>
                    <a:gd name="T5" fmla="*/ 1 h 34"/>
                    <a:gd name="T6" fmla="*/ 2 w 695"/>
                    <a:gd name="T7" fmla="*/ 0 h 34"/>
                    <a:gd name="T8" fmla="*/ 0 w 695"/>
                    <a:gd name="T9" fmla="*/ 0 h 34"/>
                    <a:gd name="T10" fmla="*/ 0 w 695"/>
                    <a:gd name="T11" fmla="*/ 1 h 34"/>
                    <a:gd name="T12" fmla="*/ 0 w 695"/>
                    <a:gd name="T13" fmla="*/ 1 h 34"/>
                    <a:gd name="T14" fmla="*/ 0 60000 65536"/>
                    <a:gd name="T15" fmla="*/ 0 60000 65536"/>
                    <a:gd name="T16" fmla="*/ 0 60000 65536"/>
                    <a:gd name="T17" fmla="*/ 0 60000 65536"/>
                    <a:gd name="T18" fmla="*/ 0 60000 65536"/>
                    <a:gd name="T19" fmla="*/ 0 60000 65536"/>
                    <a:gd name="T20" fmla="*/ 0 60000 65536"/>
                    <a:gd name="T21" fmla="*/ 0 w 695"/>
                    <a:gd name="T22" fmla="*/ 0 h 34"/>
                    <a:gd name="T23" fmla="*/ 695 w 695"/>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95" h="34">
                      <a:moveTo>
                        <a:pt x="0" y="5"/>
                      </a:moveTo>
                      <a:lnTo>
                        <a:pt x="13" y="34"/>
                      </a:lnTo>
                      <a:lnTo>
                        <a:pt x="695" y="34"/>
                      </a:lnTo>
                      <a:lnTo>
                        <a:pt x="695" y="0"/>
                      </a:lnTo>
                      <a:lnTo>
                        <a:pt x="13" y="0"/>
                      </a:lnTo>
                      <a:lnTo>
                        <a:pt x="27" y="28"/>
                      </a:lnTo>
                      <a:lnTo>
                        <a:pt x="0" y="5"/>
                      </a:lnTo>
                      <a:close/>
                    </a:path>
                  </a:pathLst>
                </a:custGeom>
                <a:solidFill>
                  <a:srgbClr val="000000"/>
                </a:solidFill>
                <a:ln w="9525">
                  <a:noFill/>
                  <a:round/>
                  <a:headEnd/>
                  <a:tailEnd/>
                </a:ln>
              </p:spPr>
              <p:txBody>
                <a:bodyPr/>
                <a:lstStyle/>
                <a:p>
                  <a:endParaRPr lang="en-GB"/>
                </a:p>
              </p:txBody>
            </p:sp>
            <p:sp>
              <p:nvSpPr>
                <p:cNvPr id="24" name="Rectangle 22">
                  <a:extLst>
                    <a:ext uri="{FF2B5EF4-FFF2-40B4-BE49-F238E27FC236}">
                      <a16:creationId xmlns:a16="http://schemas.microsoft.com/office/drawing/2014/main" id="{05D574AE-AF35-2E41-B791-3F2CF667FBD0}"/>
                    </a:ext>
                  </a:extLst>
                </p:cNvPr>
                <p:cNvSpPr>
                  <a:spLocks noChangeAspect="1" noChangeArrowheads="1"/>
                </p:cNvSpPr>
                <p:nvPr/>
              </p:nvSpPr>
              <p:spPr bwMode="auto">
                <a:xfrm>
                  <a:off x="1789" y="1517"/>
                  <a:ext cx="1959" cy="105"/>
                </a:xfrm>
                <a:prstGeom prst="rect">
                  <a:avLst/>
                </a:prstGeom>
                <a:solidFill>
                  <a:srgbClr val="C4CCCC"/>
                </a:solidFill>
                <a:ln w="9525">
                  <a:noFill/>
                  <a:miter lim="800000"/>
                  <a:headEnd/>
                  <a:tailEnd/>
                </a:ln>
              </p:spPr>
              <p:txBody>
                <a:bodyPr/>
                <a:lstStyle/>
                <a:p>
                  <a:pPr eaLnBrk="0" hangingPunct="0"/>
                  <a:endParaRPr lang="en-GB"/>
                </a:p>
              </p:txBody>
            </p:sp>
            <p:sp>
              <p:nvSpPr>
                <p:cNvPr id="25" name="Rectangle 23">
                  <a:extLst>
                    <a:ext uri="{FF2B5EF4-FFF2-40B4-BE49-F238E27FC236}">
                      <a16:creationId xmlns:a16="http://schemas.microsoft.com/office/drawing/2014/main" id="{064BE8C8-112A-D741-8238-A564D068A25A}"/>
                    </a:ext>
                  </a:extLst>
                </p:cNvPr>
                <p:cNvSpPr>
                  <a:spLocks noChangeAspect="1" noChangeArrowheads="1"/>
                </p:cNvSpPr>
                <p:nvPr/>
              </p:nvSpPr>
              <p:spPr bwMode="auto">
                <a:xfrm>
                  <a:off x="1789" y="1804"/>
                  <a:ext cx="1959" cy="109"/>
                </a:xfrm>
                <a:prstGeom prst="rect">
                  <a:avLst/>
                </a:prstGeom>
                <a:solidFill>
                  <a:srgbClr val="C4CCCC"/>
                </a:solidFill>
                <a:ln w="9525">
                  <a:noFill/>
                  <a:miter lim="800000"/>
                  <a:headEnd/>
                  <a:tailEnd/>
                </a:ln>
              </p:spPr>
              <p:txBody>
                <a:bodyPr/>
                <a:lstStyle/>
                <a:p>
                  <a:pPr eaLnBrk="0" hangingPunct="0"/>
                  <a:endParaRPr lang="en-GB"/>
                </a:p>
              </p:txBody>
            </p:sp>
            <p:sp>
              <p:nvSpPr>
                <p:cNvPr id="26" name="Rectangle 24">
                  <a:extLst>
                    <a:ext uri="{FF2B5EF4-FFF2-40B4-BE49-F238E27FC236}">
                      <a16:creationId xmlns:a16="http://schemas.microsoft.com/office/drawing/2014/main" id="{D0177532-2C2E-F64C-A9E8-1D4656FCF1F0}"/>
                    </a:ext>
                  </a:extLst>
                </p:cNvPr>
                <p:cNvSpPr>
                  <a:spLocks noChangeAspect="1" noChangeArrowheads="1"/>
                </p:cNvSpPr>
                <p:nvPr/>
              </p:nvSpPr>
              <p:spPr bwMode="auto">
                <a:xfrm>
                  <a:off x="1789" y="2093"/>
                  <a:ext cx="1959" cy="105"/>
                </a:xfrm>
                <a:prstGeom prst="rect">
                  <a:avLst/>
                </a:prstGeom>
                <a:solidFill>
                  <a:srgbClr val="C4CCCC"/>
                </a:solidFill>
                <a:ln w="9525">
                  <a:noFill/>
                  <a:miter lim="800000"/>
                  <a:headEnd/>
                  <a:tailEnd/>
                </a:ln>
              </p:spPr>
              <p:txBody>
                <a:bodyPr/>
                <a:lstStyle/>
                <a:p>
                  <a:pPr eaLnBrk="0" hangingPunct="0"/>
                  <a:endParaRPr lang="en-GB"/>
                </a:p>
              </p:txBody>
            </p:sp>
            <p:sp>
              <p:nvSpPr>
                <p:cNvPr id="27" name="Rectangle 25">
                  <a:extLst>
                    <a:ext uri="{FF2B5EF4-FFF2-40B4-BE49-F238E27FC236}">
                      <a16:creationId xmlns:a16="http://schemas.microsoft.com/office/drawing/2014/main" id="{0C80E064-DE91-4F44-A47A-32838A9179F8}"/>
                    </a:ext>
                  </a:extLst>
                </p:cNvPr>
                <p:cNvSpPr>
                  <a:spLocks noChangeAspect="1" noChangeArrowheads="1"/>
                </p:cNvSpPr>
                <p:nvPr/>
              </p:nvSpPr>
              <p:spPr bwMode="auto">
                <a:xfrm>
                  <a:off x="1789" y="2379"/>
                  <a:ext cx="1959" cy="108"/>
                </a:xfrm>
                <a:prstGeom prst="rect">
                  <a:avLst/>
                </a:prstGeom>
                <a:solidFill>
                  <a:srgbClr val="C4CCCC"/>
                </a:solidFill>
                <a:ln w="9525">
                  <a:noFill/>
                  <a:miter lim="800000"/>
                  <a:headEnd/>
                  <a:tailEnd/>
                </a:ln>
              </p:spPr>
              <p:txBody>
                <a:bodyPr/>
                <a:lstStyle/>
                <a:p>
                  <a:pPr eaLnBrk="0" hangingPunct="0"/>
                  <a:endParaRPr lang="en-GB"/>
                </a:p>
              </p:txBody>
            </p:sp>
            <p:sp>
              <p:nvSpPr>
                <p:cNvPr id="28" name="Rectangle 26">
                  <a:extLst>
                    <a:ext uri="{FF2B5EF4-FFF2-40B4-BE49-F238E27FC236}">
                      <a16:creationId xmlns:a16="http://schemas.microsoft.com/office/drawing/2014/main" id="{8D3FEBA8-BCED-F344-BBAF-CB132C14B2EC}"/>
                    </a:ext>
                  </a:extLst>
                </p:cNvPr>
                <p:cNvSpPr>
                  <a:spLocks noChangeAspect="1" noChangeArrowheads="1"/>
                </p:cNvSpPr>
                <p:nvPr/>
              </p:nvSpPr>
              <p:spPr bwMode="auto">
                <a:xfrm>
                  <a:off x="1789" y="2667"/>
                  <a:ext cx="1959" cy="106"/>
                </a:xfrm>
                <a:prstGeom prst="rect">
                  <a:avLst/>
                </a:prstGeom>
                <a:solidFill>
                  <a:srgbClr val="C4CCCC"/>
                </a:solidFill>
                <a:ln w="9525">
                  <a:noFill/>
                  <a:miter lim="800000"/>
                  <a:headEnd/>
                  <a:tailEnd/>
                </a:ln>
              </p:spPr>
              <p:txBody>
                <a:bodyPr/>
                <a:lstStyle/>
                <a:p>
                  <a:pPr eaLnBrk="0" hangingPunct="0"/>
                  <a:endParaRPr lang="en-GB"/>
                </a:p>
              </p:txBody>
            </p:sp>
            <p:sp>
              <p:nvSpPr>
                <p:cNvPr id="29" name="Rectangle 27">
                  <a:extLst>
                    <a:ext uri="{FF2B5EF4-FFF2-40B4-BE49-F238E27FC236}">
                      <a16:creationId xmlns:a16="http://schemas.microsoft.com/office/drawing/2014/main" id="{76D0C045-FE27-AE49-8AD1-1B4A9E01541E}"/>
                    </a:ext>
                  </a:extLst>
                </p:cNvPr>
                <p:cNvSpPr>
                  <a:spLocks noChangeAspect="1" noChangeArrowheads="1"/>
                </p:cNvSpPr>
                <p:nvPr/>
              </p:nvSpPr>
              <p:spPr bwMode="auto">
                <a:xfrm>
                  <a:off x="1789" y="2954"/>
                  <a:ext cx="1959" cy="106"/>
                </a:xfrm>
                <a:prstGeom prst="rect">
                  <a:avLst/>
                </a:prstGeom>
                <a:solidFill>
                  <a:srgbClr val="C4CCCC"/>
                </a:solidFill>
                <a:ln w="9525">
                  <a:noFill/>
                  <a:miter lim="800000"/>
                  <a:headEnd/>
                  <a:tailEnd/>
                </a:ln>
              </p:spPr>
              <p:txBody>
                <a:bodyPr/>
                <a:lstStyle/>
                <a:p>
                  <a:pPr eaLnBrk="0" hangingPunct="0"/>
                  <a:endParaRPr lang="en-GB"/>
                </a:p>
              </p:txBody>
            </p:sp>
            <p:sp>
              <p:nvSpPr>
                <p:cNvPr id="30" name="Rectangle 28">
                  <a:extLst>
                    <a:ext uri="{FF2B5EF4-FFF2-40B4-BE49-F238E27FC236}">
                      <a16:creationId xmlns:a16="http://schemas.microsoft.com/office/drawing/2014/main" id="{BC78B198-AF52-1442-B583-182418E73BBF}"/>
                    </a:ext>
                  </a:extLst>
                </p:cNvPr>
                <p:cNvSpPr>
                  <a:spLocks noChangeAspect="1" noChangeArrowheads="1"/>
                </p:cNvSpPr>
                <p:nvPr/>
              </p:nvSpPr>
              <p:spPr bwMode="auto">
                <a:xfrm>
                  <a:off x="1789" y="3242"/>
                  <a:ext cx="1959" cy="106"/>
                </a:xfrm>
                <a:prstGeom prst="rect">
                  <a:avLst/>
                </a:prstGeom>
                <a:solidFill>
                  <a:srgbClr val="C4CCCC"/>
                </a:solidFill>
                <a:ln w="9525">
                  <a:noFill/>
                  <a:miter lim="800000"/>
                  <a:headEnd/>
                  <a:tailEnd/>
                </a:ln>
              </p:spPr>
              <p:txBody>
                <a:bodyPr/>
                <a:lstStyle/>
                <a:p>
                  <a:pPr eaLnBrk="0" hangingPunct="0"/>
                  <a:endParaRPr lang="en-GB"/>
                </a:p>
              </p:txBody>
            </p:sp>
            <p:sp>
              <p:nvSpPr>
                <p:cNvPr id="31" name="Rectangle 29">
                  <a:extLst>
                    <a:ext uri="{FF2B5EF4-FFF2-40B4-BE49-F238E27FC236}">
                      <a16:creationId xmlns:a16="http://schemas.microsoft.com/office/drawing/2014/main" id="{1CA083D2-5049-B64D-9ED4-F5BF9D386AFC}"/>
                    </a:ext>
                  </a:extLst>
                </p:cNvPr>
                <p:cNvSpPr>
                  <a:spLocks noChangeAspect="1" noChangeArrowheads="1"/>
                </p:cNvSpPr>
                <p:nvPr/>
              </p:nvSpPr>
              <p:spPr bwMode="auto">
                <a:xfrm>
                  <a:off x="1789" y="3529"/>
                  <a:ext cx="1959" cy="105"/>
                </a:xfrm>
                <a:prstGeom prst="rect">
                  <a:avLst/>
                </a:prstGeom>
                <a:solidFill>
                  <a:srgbClr val="C4CCCC"/>
                </a:solidFill>
                <a:ln w="9525">
                  <a:noFill/>
                  <a:miter lim="800000"/>
                  <a:headEnd/>
                  <a:tailEnd/>
                </a:ln>
              </p:spPr>
              <p:txBody>
                <a:bodyPr/>
                <a:lstStyle/>
                <a:p>
                  <a:pPr eaLnBrk="0" hangingPunct="0"/>
                  <a:endParaRPr lang="en-GB"/>
                </a:p>
              </p:txBody>
            </p:sp>
            <p:sp>
              <p:nvSpPr>
                <p:cNvPr id="32" name="Rectangle 30">
                  <a:extLst>
                    <a:ext uri="{FF2B5EF4-FFF2-40B4-BE49-F238E27FC236}">
                      <a16:creationId xmlns:a16="http://schemas.microsoft.com/office/drawing/2014/main" id="{ABF61D88-B2E2-0B48-9351-0C8379BB9CC8}"/>
                    </a:ext>
                  </a:extLst>
                </p:cNvPr>
                <p:cNvSpPr>
                  <a:spLocks noChangeAspect="1" noChangeArrowheads="1"/>
                </p:cNvSpPr>
                <p:nvPr/>
              </p:nvSpPr>
              <p:spPr bwMode="auto">
                <a:xfrm>
                  <a:off x="1896" y="2134"/>
                  <a:ext cx="2035" cy="288"/>
                </a:xfrm>
                <a:prstGeom prst="rect">
                  <a:avLst/>
                </a:prstGeom>
                <a:noFill/>
                <a:ln w="12700">
                  <a:noFill/>
                  <a:miter lim="800000"/>
                  <a:headEnd/>
                  <a:tailEnd/>
                </a:ln>
              </p:spPr>
              <p:txBody>
                <a:bodyPr wrap="none" anchor="ctr"/>
                <a:lstStyle/>
                <a:p>
                  <a:pPr eaLnBrk="0" hangingPunct="0"/>
                  <a:endParaRPr lang="en-GB"/>
                </a:p>
              </p:txBody>
            </p:sp>
          </p:grpSp>
          <p:sp>
            <p:nvSpPr>
              <p:cNvPr id="9" name="Rectangle 31">
                <a:extLst>
                  <a:ext uri="{FF2B5EF4-FFF2-40B4-BE49-F238E27FC236}">
                    <a16:creationId xmlns:a16="http://schemas.microsoft.com/office/drawing/2014/main" id="{562EFEFA-3673-4049-B9D1-27B09EFDF710}"/>
                  </a:ext>
                </a:extLst>
              </p:cNvPr>
              <p:cNvSpPr>
                <a:spLocks noChangeArrowheads="1"/>
              </p:cNvSpPr>
              <p:nvPr/>
            </p:nvSpPr>
            <p:spPr bwMode="auto">
              <a:xfrm>
                <a:off x="507" y="1943"/>
                <a:ext cx="875"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Composition</a:t>
                </a:r>
              </a:p>
            </p:txBody>
          </p:sp>
          <p:sp>
            <p:nvSpPr>
              <p:cNvPr id="10" name="Rectangle 32">
                <a:extLst>
                  <a:ext uri="{FF2B5EF4-FFF2-40B4-BE49-F238E27FC236}">
                    <a16:creationId xmlns:a16="http://schemas.microsoft.com/office/drawing/2014/main" id="{CC499FB2-4902-4F4B-9857-3D10374E6B24}"/>
                  </a:ext>
                </a:extLst>
              </p:cNvPr>
              <p:cNvSpPr>
                <a:spLocks noChangeArrowheads="1"/>
              </p:cNvSpPr>
              <p:nvPr/>
            </p:nvSpPr>
            <p:spPr bwMode="auto">
              <a:xfrm>
                <a:off x="489" y="2399"/>
                <a:ext cx="748"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Derivation</a:t>
                </a:r>
              </a:p>
            </p:txBody>
          </p:sp>
          <p:sp>
            <p:nvSpPr>
              <p:cNvPr id="11" name="Rectangle 33">
                <a:extLst>
                  <a:ext uri="{FF2B5EF4-FFF2-40B4-BE49-F238E27FC236}">
                    <a16:creationId xmlns:a16="http://schemas.microsoft.com/office/drawing/2014/main" id="{14E5C62A-3023-D24A-9C8F-55274DF9399D}"/>
                  </a:ext>
                </a:extLst>
              </p:cNvPr>
              <p:cNvSpPr>
                <a:spLocks noChangeArrowheads="1"/>
              </p:cNvSpPr>
              <p:nvPr/>
            </p:nvSpPr>
            <p:spPr bwMode="auto">
              <a:xfrm>
                <a:off x="489" y="2857"/>
                <a:ext cx="1044"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Quality Criteria</a:t>
                </a:r>
              </a:p>
            </p:txBody>
          </p:sp>
          <p:sp>
            <p:nvSpPr>
              <p:cNvPr id="12" name="Rectangle 34">
                <a:extLst>
                  <a:ext uri="{FF2B5EF4-FFF2-40B4-BE49-F238E27FC236}">
                    <a16:creationId xmlns:a16="http://schemas.microsoft.com/office/drawing/2014/main" id="{F5C35380-55CC-9F40-9C21-A7DA43A37508}"/>
                  </a:ext>
                </a:extLst>
              </p:cNvPr>
              <p:cNvSpPr>
                <a:spLocks noChangeArrowheads="1"/>
              </p:cNvSpPr>
              <p:nvPr/>
            </p:nvSpPr>
            <p:spPr bwMode="auto">
              <a:xfrm>
                <a:off x="799" y="1151"/>
                <a:ext cx="95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Product Name</a:t>
                </a:r>
              </a:p>
            </p:txBody>
          </p:sp>
          <p:sp>
            <p:nvSpPr>
              <p:cNvPr id="13" name="Rectangle 35">
                <a:extLst>
                  <a:ext uri="{FF2B5EF4-FFF2-40B4-BE49-F238E27FC236}">
                    <a16:creationId xmlns:a16="http://schemas.microsoft.com/office/drawing/2014/main" id="{7FD928FE-27A3-D647-8047-942BF298FB4C}"/>
                  </a:ext>
                </a:extLst>
              </p:cNvPr>
              <p:cNvSpPr>
                <a:spLocks noChangeArrowheads="1"/>
              </p:cNvSpPr>
              <p:nvPr/>
            </p:nvSpPr>
            <p:spPr bwMode="auto">
              <a:xfrm>
                <a:off x="489" y="1481"/>
                <a:ext cx="59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Purpose</a:t>
                </a:r>
              </a:p>
            </p:txBody>
          </p:sp>
        </p:grpSp>
        <p:sp>
          <p:nvSpPr>
            <p:cNvPr id="7" name="Rectangle 36">
              <a:extLst>
                <a:ext uri="{FF2B5EF4-FFF2-40B4-BE49-F238E27FC236}">
                  <a16:creationId xmlns:a16="http://schemas.microsoft.com/office/drawing/2014/main" id="{9DE715E9-44F4-534B-A96E-DC053F0488C7}"/>
                </a:ext>
              </a:extLst>
            </p:cNvPr>
            <p:cNvSpPr>
              <a:spLocks noChangeArrowheads="1"/>
            </p:cNvSpPr>
            <p:nvPr/>
          </p:nvSpPr>
          <p:spPr bwMode="auto">
            <a:xfrm>
              <a:off x="635" y="1030"/>
              <a:ext cx="1269" cy="154"/>
            </a:xfrm>
            <a:prstGeom prst="rect">
              <a:avLst/>
            </a:prstGeom>
            <a:noFill/>
            <a:ln w="9525">
              <a:noFill/>
              <a:miter lim="800000"/>
              <a:headEnd/>
              <a:tailEnd/>
            </a:ln>
          </p:spPr>
          <p:txBody>
            <a:bodyPr lIns="0" tIns="0" rIns="0" bIns="0">
              <a:spAutoFit/>
            </a:bodyPr>
            <a:lstStyle/>
            <a:p>
              <a:pPr eaLnBrk="0" hangingPunct="0"/>
              <a:r>
                <a:rPr lang="en-GB" sz="1600" b="1">
                  <a:solidFill>
                    <a:srgbClr val="000080"/>
                  </a:solidFill>
                  <a:latin typeface="Arial Rounded MT Bold" pitchFamily="34" charset="0"/>
                </a:rPr>
                <a:t>Product Description</a:t>
              </a:r>
              <a:endParaRPr lang="en-GB" sz="2000">
                <a:latin typeface="Book Antiqua" pitchFamily="18" charset="0"/>
              </a:endParaRPr>
            </a:p>
          </p:txBody>
        </p:sp>
      </p:grpSp>
      <p:sp>
        <p:nvSpPr>
          <p:cNvPr id="33" name="Rectangle 8">
            <a:extLst>
              <a:ext uri="{FF2B5EF4-FFF2-40B4-BE49-F238E27FC236}">
                <a16:creationId xmlns:a16="http://schemas.microsoft.com/office/drawing/2014/main" id="{42D029C9-BC25-CC46-8A40-758F86A5FB10}"/>
              </a:ext>
            </a:extLst>
          </p:cNvPr>
          <p:cNvSpPr txBox="1">
            <a:spLocks noChangeArrowheads="1"/>
          </p:cNvSpPr>
          <p:nvPr/>
        </p:nvSpPr>
        <p:spPr>
          <a:xfrm>
            <a:off x="3995738" y="1628775"/>
            <a:ext cx="8007576"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FontTx/>
              <a:buNone/>
              <a:defRPr/>
            </a:pPr>
            <a:r>
              <a:rPr lang="en-US" sz="2000" b="1" dirty="0">
                <a:latin typeface="Arial" charset="0"/>
                <a:cs typeface="Arial" charset="0"/>
              </a:rPr>
              <a:t>The purpose of the Product Description is to:</a:t>
            </a:r>
            <a:br>
              <a:rPr lang="en-US" sz="2000" i="1" dirty="0">
                <a:latin typeface="Arial" charset="0"/>
                <a:cs typeface="Arial" charset="0"/>
              </a:rPr>
            </a:br>
            <a:endParaRPr lang="en-US" sz="2000" i="1" dirty="0">
              <a:latin typeface="Arial" charset="0"/>
              <a:cs typeface="Arial" charset="0"/>
            </a:endParaRPr>
          </a:p>
          <a:p>
            <a:pPr>
              <a:lnSpc>
                <a:spcPct val="90000"/>
              </a:lnSpc>
              <a:defRPr/>
            </a:pPr>
            <a:r>
              <a:rPr lang="en-US" sz="2000" dirty="0">
                <a:latin typeface="Arial" charset="0"/>
                <a:cs typeface="Arial" charset="0"/>
              </a:rPr>
              <a:t>Understand the product’s detailed nature, purpose and function</a:t>
            </a:r>
          </a:p>
          <a:p>
            <a:pPr>
              <a:lnSpc>
                <a:spcPct val="90000"/>
              </a:lnSpc>
              <a:defRPr/>
            </a:pPr>
            <a:r>
              <a:rPr lang="en-US" sz="2000" dirty="0">
                <a:latin typeface="Arial" charset="0"/>
                <a:cs typeface="Arial" charset="0"/>
              </a:rPr>
              <a:t>Identify the sources of information or supply (for the product)</a:t>
            </a:r>
          </a:p>
          <a:p>
            <a:pPr>
              <a:lnSpc>
                <a:spcPct val="90000"/>
              </a:lnSpc>
              <a:defRPr/>
            </a:pPr>
            <a:r>
              <a:rPr lang="en-US" sz="2000" dirty="0">
                <a:latin typeface="Arial" charset="0"/>
                <a:cs typeface="Arial" charset="0"/>
              </a:rPr>
              <a:t>Describe its required appearance</a:t>
            </a:r>
          </a:p>
          <a:p>
            <a:pPr>
              <a:lnSpc>
                <a:spcPct val="90000"/>
              </a:lnSpc>
              <a:defRPr/>
            </a:pPr>
            <a:r>
              <a:rPr lang="en-US" sz="2000" dirty="0">
                <a:latin typeface="Arial" charset="0"/>
                <a:cs typeface="Arial" charset="0"/>
              </a:rPr>
              <a:t>Identify the level of quality required of the product</a:t>
            </a:r>
          </a:p>
          <a:p>
            <a:pPr>
              <a:lnSpc>
                <a:spcPct val="90000"/>
              </a:lnSpc>
              <a:defRPr/>
            </a:pPr>
            <a:r>
              <a:rPr lang="en-US" sz="2000" dirty="0">
                <a:latin typeface="Arial" charset="0"/>
                <a:cs typeface="Arial" charset="0"/>
              </a:rPr>
              <a:t>Identify product development and quality control activities</a:t>
            </a:r>
          </a:p>
          <a:p>
            <a:pPr>
              <a:lnSpc>
                <a:spcPct val="90000"/>
              </a:lnSpc>
              <a:defRPr/>
            </a:pPr>
            <a:r>
              <a:rPr lang="en-US" sz="2000" dirty="0">
                <a:latin typeface="Arial" charset="0"/>
                <a:cs typeface="Arial" charset="0"/>
              </a:rPr>
              <a:t>Define the people or skills required to develop and check the product”</a:t>
            </a:r>
          </a:p>
          <a:p>
            <a:pPr>
              <a:lnSpc>
                <a:spcPct val="90000"/>
              </a:lnSpc>
              <a:defRPr/>
            </a:pPr>
            <a:endParaRPr lang="en-GB" sz="2000" dirty="0">
              <a:latin typeface="Arial" charset="0"/>
              <a:cs typeface="Arial" charset="0"/>
            </a:endParaRPr>
          </a:p>
        </p:txBody>
      </p:sp>
    </p:spTree>
    <p:extLst>
      <p:ext uri="{BB962C8B-B14F-4D97-AF65-F5344CB8AC3E}">
        <p14:creationId xmlns:p14="http://schemas.microsoft.com/office/powerpoint/2010/main" val="392530502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BE555E-1C14-4A4A-997B-31D59C5AE8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70</a:t>
            </a:fld>
            <a:endParaRPr lang="en-GB"/>
          </a:p>
        </p:txBody>
      </p:sp>
      <p:pic>
        <p:nvPicPr>
          <p:cNvPr id="5" name="Picture 4" descr="Screen Shot 2018-07-23 at 13.31.23.png">
            <a:extLst>
              <a:ext uri="{FF2B5EF4-FFF2-40B4-BE49-F238E27FC236}">
                <a16:creationId xmlns:a16="http://schemas.microsoft.com/office/drawing/2014/main" id="{85D75E79-7058-BD46-B21E-E795BC05AC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8427" y="51554"/>
            <a:ext cx="10054853" cy="5573002"/>
          </a:xfrm>
          <a:prstGeom prst="rect">
            <a:avLst/>
          </a:prstGeom>
        </p:spPr>
      </p:pic>
    </p:spTree>
    <p:extLst>
      <p:ext uri="{BB962C8B-B14F-4D97-AF65-F5344CB8AC3E}">
        <p14:creationId xmlns:p14="http://schemas.microsoft.com/office/powerpoint/2010/main" val="304370156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9ED912B-C9F6-7148-AFDA-2BBE27D7176A}"/>
              </a:ext>
            </a:extLst>
          </p:cNvPr>
          <p:cNvSpPr>
            <a:spLocks noGrp="1"/>
          </p:cNvSpPr>
          <p:nvPr>
            <p:ph type="title"/>
          </p:nvPr>
        </p:nvSpPr>
        <p:spPr/>
        <p:txBody>
          <a:bodyPr/>
          <a:lstStyle/>
          <a:p>
            <a:r>
              <a:rPr lang="en-US" dirty="0"/>
              <a:t>Work Breakdown Structure – 100% Rule</a:t>
            </a:r>
          </a:p>
        </p:txBody>
      </p:sp>
      <p:sp>
        <p:nvSpPr>
          <p:cNvPr id="4" name="Slide Number Placeholder 3">
            <a:extLst>
              <a:ext uri="{FF2B5EF4-FFF2-40B4-BE49-F238E27FC236}">
                <a16:creationId xmlns:a16="http://schemas.microsoft.com/office/drawing/2014/main" id="{1162FEA4-D548-6A42-996D-F29F667C736D}"/>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71</a:t>
            </a:fld>
            <a:endParaRPr lang="en-GB"/>
          </a:p>
        </p:txBody>
      </p:sp>
      <p:sp>
        <p:nvSpPr>
          <p:cNvPr id="8" name="Rectangle 7">
            <a:extLst>
              <a:ext uri="{FF2B5EF4-FFF2-40B4-BE49-F238E27FC236}">
                <a16:creationId xmlns:a16="http://schemas.microsoft.com/office/drawing/2014/main" id="{CCDBB94D-93CD-DA4A-99E6-032F59CAF381}"/>
              </a:ext>
            </a:extLst>
          </p:cNvPr>
          <p:cNvSpPr/>
          <p:nvPr/>
        </p:nvSpPr>
        <p:spPr>
          <a:xfrm>
            <a:off x="619934" y="1372980"/>
            <a:ext cx="11132949" cy="3693319"/>
          </a:xfrm>
          <a:prstGeom prst="rect">
            <a:avLst/>
          </a:prstGeom>
        </p:spPr>
        <p:txBody>
          <a:bodyPr wrap="square">
            <a:spAutoFit/>
          </a:bodyPr>
          <a:lstStyle/>
          <a:p>
            <a:pPr lvl="0">
              <a:defRPr/>
            </a:pPr>
            <a:r>
              <a:rPr lang="en-US" sz="2400" dirty="0"/>
              <a:t>The WBS includes 100% of the work defined by the project scope and captures all deliverables – internal, external, interim – in terms of the work to be completed, including project management.</a:t>
            </a:r>
          </a:p>
          <a:p>
            <a:pPr lvl="0">
              <a:defRPr/>
            </a:pPr>
            <a:endParaRPr lang="en-US" sz="2400" dirty="0"/>
          </a:p>
          <a:p>
            <a:r>
              <a:rPr lang="en-GB" altLang="en-US" sz="2400" b="1" dirty="0">
                <a:latin typeface="Arial" panose="020B0604020202020204" pitchFamily="34" charset="0"/>
              </a:rPr>
              <a:t>General Rules:</a:t>
            </a:r>
            <a:br>
              <a:rPr lang="en-GB" altLang="en-US" sz="2400" b="1" dirty="0">
                <a:latin typeface="Arial" panose="020B0604020202020204" pitchFamily="34" charset="0"/>
              </a:rPr>
            </a:br>
            <a:r>
              <a:rPr lang="en-GB" altLang="en-US" sz="2400" b="1" dirty="0">
                <a:latin typeface="Arial" panose="020B0604020202020204" pitchFamily="34" charset="0"/>
              </a:rPr>
              <a:t>No Gaps:</a:t>
            </a:r>
            <a:r>
              <a:rPr lang="en-GB" altLang="en-US" sz="2400" dirty="0">
                <a:latin typeface="Arial" panose="020B0604020202020204" pitchFamily="34" charset="0"/>
              </a:rPr>
              <a:t> All work for a given task must be encompassed in its sub-tasks</a:t>
            </a:r>
          </a:p>
          <a:p>
            <a:endParaRPr lang="en-GB" altLang="en-US" sz="2400" dirty="0">
              <a:latin typeface="Arial" panose="020B0604020202020204" pitchFamily="34" charset="0"/>
            </a:endParaRPr>
          </a:p>
          <a:p>
            <a:r>
              <a:rPr lang="en-GB" altLang="en-US" sz="2400" b="1" dirty="0">
                <a:latin typeface="Arial" panose="020B0604020202020204" pitchFamily="34" charset="0"/>
              </a:rPr>
              <a:t>No Overlaps: </a:t>
            </a:r>
            <a:r>
              <a:rPr lang="en-GB" altLang="en-US" sz="2400" dirty="0">
                <a:latin typeface="Arial" panose="020B0604020202020204" pitchFamily="34" charset="0"/>
              </a:rPr>
              <a:t>The same work should not be included in more than one sub-task. </a:t>
            </a:r>
          </a:p>
          <a:p>
            <a:pPr lvl="0">
              <a:defRPr/>
            </a:pPr>
            <a:endParaRPr lang="en-US" sz="2400" dirty="0"/>
          </a:p>
          <a:p>
            <a:endParaRPr lang="en-US" dirty="0"/>
          </a:p>
        </p:txBody>
      </p:sp>
    </p:spTree>
    <p:extLst>
      <p:ext uri="{BB962C8B-B14F-4D97-AF65-F5344CB8AC3E}">
        <p14:creationId xmlns:p14="http://schemas.microsoft.com/office/powerpoint/2010/main" val="205287248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381000" y="102676"/>
            <a:ext cx="10972800" cy="832272"/>
          </a:xfrm>
        </p:spPr>
        <p:txBody>
          <a:bodyPr/>
          <a:lstStyle/>
          <a:p>
            <a:r>
              <a:rPr lang="en-US" dirty="0"/>
              <a:t>Managing Dependencies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72</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1" y="1071051"/>
            <a:ext cx="5417684"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Dependencies</a:t>
            </a:r>
            <a:br>
              <a:rPr lang="en-US" altLang="en-US" dirty="0"/>
            </a:br>
            <a:endParaRPr lang="en-US" altLang="en-US" dirty="0"/>
          </a:p>
          <a:p>
            <a:pPr marL="285750" indent="-285750">
              <a:buFont typeface="Arial" panose="020B0604020202020204" pitchFamily="34" charset="0"/>
              <a:buChar char="•"/>
            </a:pPr>
            <a:r>
              <a:rPr lang="en-GB" sz="1800" dirty="0"/>
              <a:t>Internal dependencies -  relationships between tasks within the project plan.</a:t>
            </a:r>
            <a:br>
              <a:rPr lang="en-GB" sz="1800" dirty="0"/>
            </a:br>
            <a:endParaRPr lang="en-GB" sz="1800" dirty="0"/>
          </a:p>
          <a:p>
            <a:pPr marL="342900" indent="-342900">
              <a:buFont typeface="Arial" panose="020B0604020202020204" pitchFamily="34" charset="0"/>
              <a:buChar char="•"/>
            </a:pPr>
            <a:r>
              <a:rPr lang="en-GB" sz="1800" dirty="0"/>
              <a:t>External dependencies - relationships between tasks within the project and tasks external to the project. The latter may or may not be on another project. These are sometimes called interfaces.</a:t>
            </a:r>
            <a:br>
              <a:rPr lang="en-GB" sz="1800" dirty="0"/>
            </a:br>
            <a:br>
              <a:rPr lang="en-GB" sz="1800" dirty="0"/>
            </a:br>
            <a:endParaRPr lang="en-GB" sz="1800" dirty="0"/>
          </a:p>
          <a:p>
            <a:r>
              <a:rPr lang="en-GB" sz="1800" dirty="0"/>
              <a:t>It is important that project managers monitor </a:t>
            </a:r>
          </a:p>
          <a:p>
            <a:r>
              <a:rPr lang="en-GB" sz="1800" dirty="0"/>
              <a:t>and manage dependencies, otherwise projects can fail. </a:t>
            </a:r>
          </a:p>
        </p:txBody>
      </p:sp>
      <p:pic>
        <p:nvPicPr>
          <p:cNvPr id="6" name="Picture 5">
            <a:extLst>
              <a:ext uri="{FF2B5EF4-FFF2-40B4-BE49-F238E27FC236}">
                <a16:creationId xmlns:a16="http://schemas.microsoft.com/office/drawing/2014/main" id="{F03E8C35-970A-DC43-AD48-1A22AE6FB9A5}"/>
              </a:ext>
            </a:extLst>
          </p:cNvPr>
          <p:cNvPicPr>
            <a:picLocks noChangeAspect="1"/>
          </p:cNvPicPr>
          <p:nvPr/>
        </p:nvPicPr>
        <p:blipFill>
          <a:blip r:embed="rId3"/>
          <a:stretch>
            <a:fillRect/>
          </a:stretch>
        </p:blipFill>
        <p:spPr>
          <a:xfrm>
            <a:off x="6462363" y="1266848"/>
            <a:ext cx="5453866" cy="3959187"/>
          </a:xfrm>
          <a:prstGeom prst="rect">
            <a:avLst/>
          </a:prstGeom>
        </p:spPr>
      </p:pic>
    </p:spTree>
    <p:extLst>
      <p:ext uri="{BB962C8B-B14F-4D97-AF65-F5344CB8AC3E}">
        <p14:creationId xmlns:p14="http://schemas.microsoft.com/office/powerpoint/2010/main" val="186589809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77EF-3014-CF40-A20D-1DE0EAA53315}"/>
              </a:ext>
            </a:extLst>
          </p:cNvPr>
          <p:cNvSpPr>
            <a:spLocks noGrp="1"/>
          </p:cNvSpPr>
          <p:nvPr>
            <p:ph type="title"/>
          </p:nvPr>
        </p:nvSpPr>
        <p:spPr/>
        <p:txBody>
          <a:bodyPr/>
          <a:lstStyle/>
          <a:p>
            <a:r>
              <a:rPr lang="en-US" dirty="0"/>
              <a:t>Network Diagram</a:t>
            </a:r>
          </a:p>
        </p:txBody>
      </p:sp>
      <p:sp>
        <p:nvSpPr>
          <p:cNvPr id="4" name="Slide Number Placeholder 3">
            <a:extLst>
              <a:ext uri="{FF2B5EF4-FFF2-40B4-BE49-F238E27FC236}">
                <a16:creationId xmlns:a16="http://schemas.microsoft.com/office/drawing/2014/main" id="{2E82B026-D78B-AF43-9D31-B8212ABC0CA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73</a:t>
            </a:fld>
            <a:endParaRPr lang="en-GB"/>
          </a:p>
        </p:txBody>
      </p:sp>
      <p:pic>
        <p:nvPicPr>
          <p:cNvPr id="5" name="Picture 2" descr="activity on arrow and activity on node">
            <a:extLst>
              <a:ext uri="{FF2B5EF4-FFF2-40B4-BE49-F238E27FC236}">
                <a16:creationId xmlns:a16="http://schemas.microsoft.com/office/drawing/2014/main" id="{DC6A7F94-BFA3-BD48-A6A3-84F8CEAA9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8091" y="947852"/>
            <a:ext cx="4604309" cy="455737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8D4F489C-A6CB-4F4E-9AEE-531EF7E58634}"/>
              </a:ext>
            </a:extLst>
          </p:cNvPr>
          <p:cNvSpPr/>
          <p:nvPr/>
        </p:nvSpPr>
        <p:spPr>
          <a:xfrm>
            <a:off x="609600" y="1149732"/>
            <a:ext cx="6096000" cy="3416320"/>
          </a:xfrm>
          <a:prstGeom prst="rect">
            <a:avLst/>
          </a:prstGeom>
        </p:spPr>
        <p:txBody>
          <a:bodyPr>
            <a:spAutoFit/>
          </a:bodyPr>
          <a:lstStyle/>
          <a:p>
            <a:r>
              <a:rPr lang="en-GB" dirty="0">
                <a:latin typeface="Arial" panose="020B0604020202020204" pitchFamily="34" charset="0"/>
                <a:cs typeface="Arial" panose="020B0604020202020204" pitchFamily="34" charset="0"/>
              </a:rPr>
              <a:t>Because project network diagrams show chronology, PMs always draw them left to right.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first format, </a:t>
            </a:r>
            <a:r>
              <a:rPr lang="en-GB" dirty="0">
                <a:solidFill>
                  <a:srgbClr val="00B050"/>
                </a:solidFill>
                <a:latin typeface="Arial" panose="020B0604020202020204" pitchFamily="34" charset="0"/>
                <a:cs typeface="Arial" panose="020B0604020202020204" pitchFamily="34" charset="0"/>
              </a:rPr>
              <a:t>Event</a:t>
            </a:r>
            <a:r>
              <a:rPr lang="en-GB" dirty="0">
                <a:latin typeface="Arial" panose="020B0604020202020204" pitchFamily="34" charset="0"/>
                <a:cs typeface="Arial" panose="020B0604020202020204" pitchFamily="34" charset="0"/>
              </a:rPr>
              <a:t> or </a:t>
            </a:r>
            <a:r>
              <a:rPr lang="en-GB" dirty="0">
                <a:solidFill>
                  <a:srgbClr val="00B050"/>
                </a:solidFill>
                <a:latin typeface="Arial" panose="020B0604020202020204" pitchFamily="34" charset="0"/>
                <a:cs typeface="Arial" panose="020B0604020202020204" pitchFamily="34" charset="0"/>
              </a:rPr>
              <a:t>activity</a:t>
            </a:r>
            <a:r>
              <a:rPr lang="en-GB" dirty="0">
                <a:latin typeface="Arial" panose="020B0604020202020204" pitchFamily="34" charset="0"/>
                <a:cs typeface="Arial" panose="020B0604020202020204" pitchFamily="34" charset="0"/>
              </a:rPr>
              <a:t> (task to be completed) on either side of  </a:t>
            </a:r>
            <a:r>
              <a:rPr lang="en-GB" dirty="0">
                <a:solidFill>
                  <a:srgbClr val="00B050"/>
                </a:solidFill>
                <a:latin typeface="Arial" panose="020B0604020202020204" pitchFamily="34" charset="0"/>
                <a:cs typeface="Arial" panose="020B0604020202020204" pitchFamily="34" charset="0"/>
              </a:rPr>
              <a:t>node</a:t>
            </a:r>
            <a:r>
              <a:rPr lang="en-GB" dirty="0">
                <a:latin typeface="Arial" panose="020B0604020202020204" pitchFamily="34" charset="0"/>
                <a:cs typeface="Arial" panose="020B0604020202020204" pitchFamily="34" charset="0"/>
              </a:rPr>
              <a:t>, shows an </a:t>
            </a:r>
            <a:r>
              <a:rPr lang="en-GB" dirty="0">
                <a:solidFill>
                  <a:srgbClr val="00B050"/>
                </a:solidFill>
                <a:latin typeface="Arial" panose="020B0604020202020204" pitchFamily="34" charset="0"/>
                <a:cs typeface="Arial" panose="020B0604020202020204" pitchFamily="34" charset="0"/>
              </a:rPr>
              <a:t>event/ activity</a:t>
            </a:r>
            <a:r>
              <a:rPr lang="en-GB" dirty="0">
                <a:latin typeface="Arial" panose="020B0604020202020204" pitchFamily="34" charset="0"/>
                <a:cs typeface="Arial" panose="020B0604020202020204" pitchFamily="34" charset="0"/>
              </a:rPr>
              <a:t> as a box. Arrows connect them together to show sequence.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second format, </a:t>
            </a:r>
            <a:r>
              <a:rPr lang="en-GB" dirty="0">
                <a:solidFill>
                  <a:srgbClr val="00B050"/>
                </a:solidFill>
                <a:latin typeface="Arial" panose="020B0604020202020204" pitchFamily="34" charset="0"/>
                <a:cs typeface="Arial" panose="020B0604020202020204" pitchFamily="34" charset="0"/>
              </a:rPr>
              <a:t>Event</a:t>
            </a:r>
            <a:r>
              <a:rPr lang="en-GB" dirty="0">
                <a:latin typeface="Arial" panose="020B0604020202020204" pitchFamily="34" charset="0"/>
                <a:cs typeface="Arial" panose="020B0604020202020204" pitchFamily="34" charset="0"/>
              </a:rPr>
              <a:t>/ </a:t>
            </a:r>
            <a:r>
              <a:rPr lang="en-GB" dirty="0">
                <a:solidFill>
                  <a:srgbClr val="00B050"/>
                </a:solidFill>
                <a:latin typeface="Arial" panose="020B0604020202020204" pitchFamily="34" charset="0"/>
                <a:cs typeface="Arial" panose="020B0604020202020204" pitchFamily="34" charset="0"/>
              </a:rPr>
              <a:t>activity</a:t>
            </a:r>
            <a:r>
              <a:rPr lang="en-GB" dirty="0">
                <a:latin typeface="Arial" panose="020B0604020202020204" pitchFamily="34" charset="0"/>
                <a:cs typeface="Arial" panose="020B0604020202020204" pitchFamily="34" charset="0"/>
              </a:rPr>
              <a:t> (on either side), shows the arrows that </a:t>
            </a:r>
            <a:r>
              <a:rPr lang="en-GB" dirty="0">
                <a:solidFill>
                  <a:srgbClr val="00B050"/>
                </a:solidFill>
                <a:latin typeface="Arial" panose="020B0604020202020204" pitchFamily="34" charset="0"/>
                <a:cs typeface="Arial" panose="020B0604020202020204" pitchFamily="34" charset="0"/>
              </a:rPr>
              <a:t>connect</a:t>
            </a:r>
            <a:r>
              <a:rPr lang="en-GB" dirty="0">
                <a:latin typeface="Arial" panose="020B0604020202020204" pitchFamily="34" charset="0"/>
                <a:cs typeface="Arial" panose="020B0604020202020204" pitchFamily="34" charset="0"/>
              </a:rPr>
              <a:t> </a:t>
            </a:r>
            <a:r>
              <a:rPr lang="en-GB" dirty="0">
                <a:solidFill>
                  <a:srgbClr val="00B050"/>
                </a:solidFill>
                <a:latin typeface="Arial" panose="020B0604020202020204" pitchFamily="34" charset="0"/>
                <a:cs typeface="Arial" panose="020B0604020202020204" pitchFamily="34" charset="0"/>
              </a:rPr>
              <a:t>nodes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5238903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B062E-B126-524D-8FCB-5A012B910201}"/>
              </a:ext>
            </a:extLst>
          </p:cNvPr>
          <p:cNvSpPr>
            <a:spLocks noGrp="1"/>
          </p:cNvSpPr>
          <p:nvPr>
            <p:ph type="title"/>
          </p:nvPr>
        </p:nvSpPr>
        <p:spPr/>
        <p:txBody>
          <a:bodyPr/>
          <a:lstStyle/>
          <a:p>
            <a:r>
              <a:rPr lang="en-US" dirty="0"/>
              <a:t>2 Rules of Network Diagrams</a:t>
            </a:r>
          </a:p>
        </p:txBody>
      </p:sp>
      <p:sp>
        <p:nvSpPr>
          <p:cNvPr id="3" name="Content Placeholder 2">
            <a:extLst>
              <a:ext uri="{FF2B5EF4-FFF2-40B4-BE49-F238E27FC236}">
                <a16:creationId xmlns:a16="http://schemas.microsoft.com/office/drawing/2014/main" id="{1B7B12C7-9923-2F46-A971-DD8FF255845E}"/>
              </a:ext>
            </a:extLst>
          </p:cNvPr>
          <p:cNvSpPr>
            <a:spLocks noGrp="1"/>
          </p:cNvSpPr>
          <p:nvPr>
            <p:ph idx="1"/>
          </p:nvPr>
        </p:nvSpPr>
        <p:spPr/>
        <p:txBody>
          <a:bodyPr>
            <a:normAutofit/>
          </a:bodyPr>
          <a:lstStyle/>
          <a:p>
            <a:pPr marL="0" indent="0">
              <a:buNone/>
            </a:pPr>
            <a:r>
              <a:rPr lang="en-GB" altLang="en-US" dirty="0">
                <a:solidFill>
                  <a:srgbClr val="FF0000"/>
                </a:solidFill>
                <a:latin typeface="Arial" panose="020B0604020202020204" pitchFamily="34" charset="0"/>
              </a:rPr>
              <a:t>Rule 1</a:t>
            </a:r>
            <a:r>
              <a:rPr lang="en-GB" altLang="en-US" dirty="0">
                <a:latin typeface="Arial" panose="020B0604020202020204" pitchFamily="34" charset="0"/>
              </a:rPr>
              <a:t> </a:t>
            </a:r>
            <a:br>
              <a:rPr lang="en-GB" altLang="en-US" dirty="0">
                <a:latin typeface="Arial" panose="020B0604020202020204" pitchFamily="34" charset="0"/>
              </a:rPr>
            </a:br>
            <a:br>
              <a:rPr lang="en-GB" altLang="en-US" dirty="0">
                <a:latin typeface="Arial" panose="020B0604020202020204" pitchFamily="34" charset="0"/>
              </a:rPr>
            </a:br>
            <a:r>
              <a:rPr lang="en-GB" altLang="en-US" dirty="0">
                <a:latin typeface="Arial" panose="020B0604020202020204" pitchFamily="34" charset="0"/>
              </a:rPr>
              <a:t>After you finish an activity or reach an event you can proceed to the next activity or event as indicated by the arrow(s) leaving that activity or event.</a:t>
            </a:r>
          </a:p>
          <a:p>
            <a:pPr marL="0" indent="0">
              <a:buNone/>
            </a:pPr>
            <a:r>
              <a:rPr lang="en-GB" altLang="en-US" dirty="0">
                <a:solidFill>
                  <a:srgbClr val="FF0000"/>
                </a:solidFill>
                <a:latin typeface="Arial" panose="020B0604020202020204" pitchFamily="34" charset="0"/>
              </a:rPr>
              <a:t>Rule 2</a:t>
            </a:r>
            <a:r>
              <a:rPr lang="en-GB" altLang="en-US" dirty="0">
                <a:latin typeface="Arial" panose="020B0604020202020204" pitchFamily="34" charset="0"/>
              </a:rPr>
              <a:t> </a:t>
            </a:r>
            <a:br>
              <a:rPr lang="en-GB" altLang="en-US" dirty="0">
                <a:latin typeface="Arial" panose="020B0604020202020204" pitchFamily="34" charset="0"/>
              </a:rPr>
            </a:br>
            <a:br>
              <a:rPr lang="en-GB" altLang="en-US" dirty="0">
                <a:latin typeface="Arial" panose="020B0604020202020204" pitchFamily="34" charset="0"/>
              </a:rPr>
            </a:br>
            <a:r>
              <a:rPr lang="en-GB" altLang="en-US" dirty="0">
                <a:latin typeface="Arial" panose="020B0604020202020204" pitchFamily="34" charset="0"/>
              </a:rPr>
              <a:t>To be able to start an activity or reach an event you must complete all activities and reach all events from which arrows entering that activity or event emanate.</a:t>
            </a:r>
          </a:p>
          <a:p>
            <a:endParaRPr lang="en-US" dirty="0"/>
          </a:p>
        </p:txBody>
      </p:sp>
      <p:sp>
        <p:nvSpPr>
          <p:cNvPr id="4" name="Slide Number Placeholder 3">
            <a:extLst>
              <a:ext uri="{FF2B5EF4-FFF2-40B4-BE49-F238E27FC236}">
                <a16:creationId xmlns:a16="http://schemas.microsoft.com/office/drawing/2014/main" id="{A4A7C90F-9CC9-D149-933F-6985C4C6FF53}"/>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74</a:t>
            </a:fld>
            <a:endParaRPr lang="en-GB"/>
          </a:p>
        </p:txBody>
      </p:sp>
    </p:spTree>
    <p:extLst>
      <p:ext uri="{BB962C8B-B14F-4D97-AF65-F5344CB8AC3E}">
        <p14:creationId xmlns:p14="http://schemas.microsoft.com/office/powerpoint/2010/main" val="309496306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540CC-850A-7F43-82F8-674E3DEA832B}"/>
              </a:ext>
            </a:extLst>
          </p:cNvPr>
          <p:cNvSpPr>
            <a:spLocks noGrp="1"/>
          </p:cNvSpPr>
          <p:nvPr>
            <p:ph type="title"/>
          </p:nvPr>
        </p:nvSpPr>
        <p:spPr/>
        <p:txBody>
          <a:bodyPr/>
          <a:lstStyle/>
          <a:p>
            <a:r>
              <a:rPr lang="en-US" dirty="0"/>
              <a:t>Network Diagrams</a:t>
            </a:r>
          </a:p>
        </p:txBody>
      </p:sp>
      <p:sp>
        <p:nvSpPr>
          <p:cNvPr id="4" name="Slide Number Placeholder 3">
            <a:extLst>
              <a:ext uri="{FF2B5EF4-FFF2-40B4-BE49-F238E27FC236}">
                <a16:creationId xmlns:a16="http://schemas.microsoft.com/office/drawing/2014/main" id="{B2DDB716-4C90-8640-85DD-4752DC9791C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75</a:t>
            </a:fld>
            <a:endParaRPr lang="en-GB"/>
          </a:p>
        </p:txBody>
      </p:sp>
      <p:sp>
        <p:nvSpPr>
          <p:cNvPr id="5" name="AutoShape 3">
            <a:extLst>
              <a:ext uri="{FF2B5EF4-FFF2-40B4-BE49-F238E27FC236}">
                <a16:creationId xmlns:a16="http://schemas.microsoft.com/office/drawing/2014/main" id="{E7019FEA-469F-924A-9405-DC50A2C9399A}"/>
              </a:ext>
            </a:extLst>
          </p:cNvPr>
          <p:cNvSpPr>
            <a:spLocks noChangeArrowheads="1"/>
          </p:cNvSpPr>
          <p:nvPr/>
        </p:nvSpPr>
        <p:spPr bwMode="auto">
          <a:xfrm>
            <a:off x="2081439" y="2595965"/>
            <a:ext cx="1079500" cy="727075"/>
          </a:xfrm>
          <a:prstGeom prst="flowChartPredefined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C6CA626B-942E-E44F-9CF3-C35BF8A159B3}"/>
              </a:ext>
            </a:extLst>
          </p:cNvPr>
          <p:cNvSpPr>
            <a:spLocks noChangeArrowheads="1"/>
          </p:cNvSpPr>
          <p:nvPr/>
        </p:nvSpPr>
        <p:spPr bwMode="auto">
          <a:xfrm>
            <a:off x="4129314" y="1495828"/>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1</a:t>
            </a:r>
            <a:br>
              <a:rPr lang="en-GB" altLang="en-US" sz="1400"/>
            </a:br>
            <a:r>
              <a:rPr lang="en-GB" altLang="en-US" sz="1400"/>
              <a:t>t</a:t>
            </a:r>
            <a:r>
              <a:rPr lang="en-GB" altLang="en-US" sz="1400" baseline="-25000"/>
              <a:t>1 </a:t>
            </a:r>
            <a:r>
              <a:rPr lang="en-GB" altLang="en-US" sz="1400"/>
              <a:t>= 5</a:t>
            </a:r>
          </a:p>
        </p:txBody>
      </p:sp>
      <p:sp>
        <p:nvSpPr>
          <p:cNvPr id="7" name="AutoShape 5">
            <a:extLst>
              <a:ext uri="{FF2B5EF4-FFF2-40B4-BE49-F238E27FC236}">
                <a16:creationId xmlns:a16="http://schemas.microsoft.com/office/drawing/2014/main" id="{A57F9F45-904D-9545-A115-8BACDAE7A6CC}"/>
              </a:ext>
            </a:extLst>
          </p:cNvPr>
          <p:cNvSpPr>
            <a:spLocks noChangeArrowheads="1"/>
          </p:cNvSpPr>
          <p:nvPr/>
        </p:nvSpPr>
        <p:spPr bwMode="auto">
          <a:xfrm>
            <a:off x="6567714" y="1487890"/>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2</a:t>
            </a:r>
            <a:br>
              <a:rPr lang="en-GB" altLang="en-US" sz="1400"/>
            </a:br>
            <a:r>
              <a:rPr lang="en-GB" altLang="en-US" sz="1400"/>
              <a:t>t</a:t>
            </a:r>
            <a:r>
              <a:rPr lang="en-GB" altLang="en-US" sz="1400" baseline="-25000"/>
              <a:t>2</a:t>
            </a:r>
            <a:r>
              <a:rPr lang="en-GB" altLang="en-US" sz="1400"/>
              <a:t> = 1</a:t>
            </a:r>
          </a:p>
        </p:txBody>
      </p:sp>
      <p:sp>
        <p:nvSpPr>
          <p:cNvPr id="8" name="AutoShape 12">
            <a:extLst>
              <a:ext uri="{FF2B5EF4-FFF2-40B4-BE49-F238E27FC236}">
                <a16:creationId xmlns:a16="http://schemas.microsoft.com/office/drawing/2014/main" id="{2A3FB10B-102B-394B-B5BC-43BDD5111B62}"/>
              </a:ext>
            </a:extLst>
          </p:cNvPr>
          <p:cNvSpPr>
            <a:spLocks noChangeArrowheads="1"/>
          </p:cNvSpPr>
          <p:nvPr/>
        </p:nvSpPr>
        <p:spPr bwMode="auto">
          <a:xfrm>
            <a:off x="7834539"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5</a:t>
            </a:r>
          </a:p>
          <a:p>
            <a:r>
              <a:rPr lang="en-GB" altLang="en-US" sz="1400"/>
              <a:t>t</a:t>
            </a:r>
            <a:r>
              <a:rPr lang="en-GB" altLang="en-US" sz="1400" baseline="-25000"/>
              <a:t>5</a:t>
            </a:r>
            <a:r>
              <a:rPr lang="en-GB" altLang="en-US" sz="1400"/>
              <a:t> = 2</a:t>
            </a:r>
          </a:p>
        </p:txBody>
      </p:sp>
      <p:sp>
        <p:nvSpPr>
          <p:cNvPr id="9" name="AutoShape 13">
            <a:extLst>
              <a:ext uri="{FF2B5EF4-FFF2-40B4-BE49-F238E27FC236}">
                <a16:creationId xmlns:a16="http://schemas.microsoft.com/office/drawing/2014/main" id="{4121C58F-8C3E-224A-9227-91807E964578}"/>
              </a:ext>
            </a:extLst>
          </p:cNvPr>
          <p:cNvSpPr>
            <a:spLocks noChangeArrowheads="1"/>
          </p:cNvSpPr>
          <p:nvPr/>
        </p:nvSpPr>
        <p:spPr bwMode="auto">
          <a:xfrm>
            <a:off x="9172802" y="2443565"/>
            <a:ext cx="1079500" cy="727075"/>
          </a:xfrm>
          <a:prstGeom prst="flowChartPredefined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END</a:t>
            </a:r>
          </a:p>
        </p:txBody>
      </p:sp>
      <p:sp>
        <p:nvSpPr>
          <p:cNvPr id="10" name="AutoShape 14">
            <a:extLst>
              <a:ext uri="{FF2B5EF4-FFF2-40B4-BE49-F238E27FC236}">
                <a16:creationId xmlns:a16="http://schemas.microsoft.com/office/drawing/2014/main" id="{68961999-63E7-E441-A57A-0A4B03D332C2}"/>
              </a:ext>
            </a:extLst>
          </p:cNvPr>
          <p:cNvSpPr>
            <a:spLocks noChangeArrowheads="1"/>
          </p:cNvSpPr>
          <p:nvPr/>
        </p:nvSpPr>
        <p:spPr bwMode="auto">
          <a:xfrm>
            <a:off x="3929289"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3</a:t>
            </a:r>
            <a:br>
              <a:rPr lang="en-GB" altLang="en-US" sz="1400"/>
            </a:br>
            <a:r>
              <a:rPr lang="en-GB" altLang="en-US" sz="1400"/>
              <a:t>t</a:t>
            </a:r>
            <a:r>
              <a:rPr lang="en-GB" altLang="en-US" sz="1400" baseline="-25000"/>
              <a:t>3</a:t>
            </a:r>
            <a:r>
              <a:rPr lang="en-GB" altLang="en-US" sz="1400"/>
              <a:t> = 1</a:t>
            </a:r>
          </a:p>
        </p:txBody>
      </p:sp>
      <p:sp>
        <p:nvSpPr>
          <p:cNvPr id="11" name="AutoShape 15">
            <a:extLst>
              <a:ext uri="{FF2B5EF4-FFF2-40B4-BE49-F238E27FC236}">
                <a16:creationId xmlns:a16="http://schemas.microsoft.com/office/drawing/2014/main" id="{20006353-F0E4-5045-9BD8-549CEB82B6BC}"/>
              </a:ext>
            </a:extLst>
          </p:cNvPr>
          <p:cNvSpPr>
            <a:spLocks noChangeArrowheads="1"/>
          </p:cNvSpPr>
          <p:nvPr/>
        </p:nvSpPr>
        <p:spPr bwMode="auto">
          <a:xfrm>
            <a:off x="5888264"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4</a:t>
            </a:r>
            <a:br>
              <a:rPr lang="en-GB" altLang="en-US" sz="1400"/>
            </a:br>
            <a:r>
              <a:rPr lang="en-GB" altLang="en-US" sz="1400"/>
              <a:t>t</a:t>
            </a:r>
            <a:r>
              <a:rPr lang="en-GB" altLang="en-US" sz="1400" baseline="-25000"/>
              <a:t>4 </a:t>
            </a:r>
            <a:r>
              <a:rPr lang="en-GB" altLang="en-US" sz="1400"/>
              <a:t>= 3</a:t>
            </a:r>
          </a:p>
        </p:txBody>
      </p:sp>
      <p:cxnSp>
        <p:nvCxnSpPr>
          <p:cNvPr id="12" name="AutoShape 19">
            <a:extLst>
              <a:ext uri="{FF2B5EF4-FFF2-40B4-BE49-F238E27FC236}">
                <a16:creationId xmlns:a16="http://schemas.microsoft.com/office/drawing/2014/main" id="{FC338A97-D35C-3D44-A4DC-D983B686668C}"/>
              </a:ext>
            </a:extLst>
          </p:cNvPr>
          <p:cNvCxnSpPr>
            <a:cxnSpLocks noChangeShapeType="1"/>
            <a:stCxn id="6" idx="3"/>
            <a:endCxn id="7" idx="1"/>
          </p:cNvCxnSpPr>
          <p:nvPr/>
        </p:nvCxnSpPr>
        <p:spPr bwMode="auto">
          <a:xfrm flipV="1">
            <a:off x="5221514" y="1851428"/>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3" name="AutoShape 24">
            <a:extLst>
              <a:ext uri="{FF2B5EF4-FFF2-40B4-BE49-F238E27FC236}">
                <a16:creationId xmlns:a16="http://schemas.microsoft.com/office/drawing/2014/main" id="{252843C6-1DE3-8E47-AFE6-A723A85AB0F8}"/>
              </a:ext>
            </a:extLst>
          </p:cNvPr>
          <p:cNvCxnSpPr>
            <a:cxnSpLocks noChangeShapeType="1"/>
            <a:stCxn id="10" idx="3"/>
            <a:endCxn id="11" idx="1"/>
          </p:cNvCxnSpPr>
          <p:nvPr/>
        </p:nvCxnSpPr>
        <p:spPr bwMode="auto">
          <a:xfrm>
            <a:off x="5021490" y="3873902"/>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4" name="AutoShape 27">
            <a:extLst>
              <a:ext uri="{FF2B5EF4-FFF2-40B4-BE49-F238E27FC236}">
                <a16:creationId xmlns:a16="http://schemas.microsoft.com/office/drawing/2014/main" id="{F8ABB956-B47F-D944-B94A-451EC5F90F06}"/>
              </a:ext>
            </a:extLst>
          </p:cNvPr>
          <p:cNvCxnSpPr>
            <a:cxnSpLocks noChangeShapeType="1"/>
            <a:stCxn id="5" idx="2"/>
            <a:endCxn id="10" idx="1"/>
          </p:cNvCxnSpPr>
          <p:nvPr/>
        </p:nvCxnSpPr>
        <p:spPr bwMode="auto">
          <a:xfrm rot="16200000" flipH="1">
            <a:off x="2999808" y="2957121"/>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5" name="AutoShape 28">
            <a:extLst>
              <a:ext uri="{FF2B5EF4-FFF2-40B4-BE49-F238E27FC236}">
                <a16:creationId xmlns:a16="http://schemas.microsoft.com/office/drawing/2014/main" id="{7021F6AC-D2EC-0A43-A6FE-C540CE6F7293}"/>
              </a:ext>
            </a:extLst>
          </p:cNvPr>
          <p:cNvCxnSpPr>
            <a:cxnSpLocks noChangeShapeType="1"/>
            <a:stCxn id="11" idx="3"/>
            <a:endCxn id="8" idx="1"/>
          </p:cNvCxnSpPr>
          <p:nvPr/>
        </p:nvCxnSpPr>
        <p:spPr bwMode="auto">
          <a:xfrm>
            <a:off x="6980465" y="3873902"/>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6" name="AutoShape 29">
            <a:extLst>
              <a:ext uri="{FF2B5EF4-FFF2-40B4-BE49-F238E27FC236}">
                <a16:creationId xmlns:a16="http://schemas.microsoft.com/office/drawing/2014/main" id="{BC04F5C0-A1EF-164E-99ED-EBE74735640C}"/>
              </a:ext>
            </a:extLst>
          </p:cNvPr>
          <p:cNvCxnSpPr>
            <a:cxnSpLocks noChangeShapeType="1"/>
            <a:stCxn id="6" idx="2"/>
            <a:endCxn id="8" idx="0"/>
          </p:cNvCxnSpPr>
          <p:nvPr/>
        </p:nvCxnSpPr>
        <p:spPr bwMode="auto">
          <a:xfrm rot="16200000" flipH="1">
            <a:off x="5890646" y="1014021"/>
            <a:ext cx="1262062" cy="3705225"/>
          </a:xfrm>
          <a:prstGeom prst="bentConnector3">
            <a:avLst>
              <a:gd name="adj1" fmla="val 49935"/>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7" name="AutoShape 49">
            <a:extLst>
              <a:ext uri="{FF2B5EF4-FFF2-40B4-BE49-F238E27FC236}">
                <a16:creationId xmlns:a16="http://schemas.microsoft.com/office/drawing/2014/main" id="{45C065A7-A91E-BD41-9DF9-1380421CF1C6}"/>
              </a:ext>
            </a:extLst>
          </p:cNvPr>
          <p:cNvCxnSpPr>
            <a:cxnSpLocks noChangeShapeType="1"/>
            <a:stCxn id="5" idx="0"/>
            <a:endCxn id="6" idx="1"/>
          </p:cNvCxnSpPr>
          <p:nvPr/>
        </p:nvCxnSpPr>
        <p:spPr bwMode="auto">
          <a:xfrm rot="16200000">
            <a:off x="3006952" y="1473602"/>
            <a:ext cx="723900" cy="1495425"/>
          </a:xfrm>
          <a:prstGeom prst="bentConnector2">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8" name="AutoShape 50">
            <a:extLst>
              <a:ext uri="{FF2B5EF4-FFF2-40B4-BE49-F238E27FC236}">
                <a16:creationId xmlns:a16="http://schemas.microsoft.com/office/drawing/2014/main" id="{0B00271E-9BD1-AA4D-9D0D-8A632E6CDEE3}"/>
              </a:ext>
            </a:extLst>
          </p:cNvPr>
          <p:cNvCxnSpPr>
            <a:cxnSpLocks noChangeShapeType="1"/>
            <a:stCxn id="7" idx="3"/>
            <a:endCxn id="9" idx="0"/>
          </p:cNvCxnSpPr>
          <p:nvPr/>
        </p:nvCxnSpPr>
        <p:spPr bwMode="auto">
          <a:xfrm>
            <a:off x="7659914" y="1851428"/>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9" name="AutoShape 51">
            <a:extLst>
              <a:ext uri="{FF2B5EF4-FFF2-40B4-BE49-F238E27FC236}">
                <a16:creationId xmlns:a16="http://schemas.microsoft.com/office/drawing/2014/main" id="{36A3EA58-D066-594F-812B-18E4E9755755}"/>
              </a:ext>
            </a:extLst>
          </p:cNvPr>
          <p:cNvCxnSpPr>
            <a:cxnSpLocks noChangeShapeType="1"/>
            <a:stCxn id="8" idx="3"/>
            <a:endCxn id="9" idx="2"/>
          </p:cNvCxnSpPr>
          <p:nvPr/>
        </p:nvCxnSpPr>
        <p:spPr bwMode="auto">
          <a:xfrm flipV="1">
            <a:off x="8926740" y="3183340"/>
            <a:ext cx="785813" cy="690563"/>
          </a:xfrm>
          <a:prstGeom prst="bentConnector2">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20" name="Text Box 52">
            <a:extLst>
              <a:ext uri="{FF2B5EF4-FFF2-40B4-BE49-F238E27FC236}">
                <a16:creationId xmlns:a16="http://schemas.microsoft.com/office/drawing/2014/main" id="{06DBAA7E-86D4-9B4B-A952-0CA100480AC5}"/>
              </a:ext>
            </a:extLst>
          </p:cNvPr>
          <p:cNvSpPr txBox="1">
            <a:spLocks noChangeArrowheads="1"/>
          </p:cNvSpPr>
          <p:nvPr/>
        </p:nvSpPr>
        <p:spPr bwMode="auto">
          <a:xfrm>
            <a:off x="1936977" y="4561290"/>
            <a:ext cx="8496300"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lgn="l">
              <a:spcBef>
                <a:spcPct val="50000"/>
              </a:spcBef>
            </a:pPr>
            <a:r>
              <a:rPr lang="en-GB" altLang="en-US" sz="1800">
                <a:latin typeface="Times New Roman" panose="02020603050405020304" pitchFamily="18" charset="0"/>
              </a:rPr>
              <a:t>All inputs to an activity box must have been completed before it can begin.</a:t>
            </a:r>
          </a:p>
          <a:p>
            <a:pPr algn="l">
              <a:spcBef>
                <a:spcPct val="50000"/>
              </a:spcBef>
            </a:pPr>
            <a:r>
              <a:rPr lang="en-GB" altLang="en-US" sz="1800">
                <a:latin typeface="Times New Roman" panose="02020603050405020304" pitchFamily="18" charset="0"/>
              </a:rPr>
              <a:t>E.g. Activity 1 and 4 must be completed before 5 can commence. Total minimum time is 7</a:t>
            </a:r>
          </a:p>
        </p:txBody>
      </p:sp>
    </p:spTree>
    <p:extLst>
      <p:ext uri="{BB962C8B-B14F-4D97-AF65-F5344CB8AC3E}">
        <p14:creationId xmlns:p14="http://schemas.microsoft.com/office/powerpoint/2010/main" val="20886836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0859-6158-A943-845E-A35EE1D6459F}"/>
              </a:ext>
            </a:extLst>
          </p:cNvPr>
          <p:cNvSpPr>
            <a:spLocks noGrp="1"/>
          </p:cNvSpPr>
          <p:nvPr>
            <p:ph type="title"/>
          </p:nvPr>
        </p:nvSpPr>
        <p:spPr/>
        <p:txBody>
          <a:bodyPr/>
          <a:lstStyle/>
          <a:p>
            <a:r>
              <a:rPr lang="en-US" dirty="0"/>
              <a:t>Critical Path Analysis</a:t>
            </a:r>
          </a:p>
        </p:txBody>
      </p:sp>
      <p:sp>
        <p:nvSpPr>
          <p:cNvPr id="3" name="Content Placeholder 2">
            <a:extLst>
              <a:ext uri="{FF2B5EF4-FFF2-40B4-BE49-F238E27FC236}">
                <a16:creationId xmlns:a16="http://schemas.microsoft.com/office/drawing/2014/main" id="{200DFA0B-6A9E-6843-AE61-77A35BB23418}"/>
              </a:ext>
            </a:extLst>
          </p:cNvPr>
          <p:cNvSpPr>
            <a:spLocks noGrp="1"/>
          </p:cNvSpPr>
          <p:nvPr>
            <p:ph idx="1"/>
          </p:nvPr>
        </p:nvSpPr>
        <p:spPr>
          <a:xfrm>
            <a:off x="623783" y="1359894"/>
            <a:ext cx="10972800" cy="937080"/>
          </a:xfrm>
        </p:spPr>
        <p:txBody>
          <a:bodyPr>
            <a:normAutofit/>
          </a:bodyPr>
          <a:lstStyle/>
          <a:p>
            <a:pPr marL="0" indent="0">
              <a:buNone/>
            </a:pPr>
            <a:r>
              <a:rPr lang="en-GB" altLang="en-US" sz="2000" b="1" dirty="0">
                <a:latin typeface="Arial" panose="020B0604020202020204" pitchFamily="34" charset="0"/>
              </a:rPr>
              <a:t>Critical Path</a:t>
            </a:r>
            <a:r>
              <a:rPr lang="en-GB" altLang="en-US" sz="2000" dirty="0">
                <a:latin typeface="Arial" panose="020B0604020202020204" pitchFamily="34" charset="0"/>
              </a:rPr>
              <a:t> – a sequence of activities in your project that takes the </a:t>
            </a:r>
            <a:r>
              <a:rPr lang="en-GB" altLang="en-US" sz="2000" dirty="0">
                <a:solidFill>
                  <a:srgbClr val="00B050"/>
                </a:solidFill>
                <a:latin typeface="Arial" panose="020B0604020202020204" pitchFamily="34" charset="0"/>
              </a:rPr>
              <a:t>longest</a:t>
            </a:r>
            <a:r>
              <a:rPr lang="en-GB" altLang="en-US" sz="2000" dirty="0">
                <a:latin typeface="Arial" panose="020B0604020202020204" pitchFamily="34" charset="0"/>
              </a:rPr>
              <a:t> time to complete.</a:t>
            </a:r>
          </a:p>
          <a:p>
            <a:endParaRPr lang="en-US" dirty="0"/>
          </a:p>
        </p:txBody>
      </p:sp>
      <p:sp>
        <p:nvSpPr>
          <p:cNvPr id="4" name="Slide Number Placeholder 3">
            <a:extLst>
              <a:ext uri="{FF2B5EF4-FFF2-40B4-BE49-F238E27FC236}">
                <a16:creationId xmlns:a16="http://schemas.microsoft.com/office/drawing/2014/main" id="{3DCC797A-A629-194D-9C6C-5DF356FABE97}"/>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76</a:t>
            </a:fld>
            <a:endParaRPr lang="en-GB"/>
          </a:p>
        </p:txBody>
      </p:sp>
      <p:sp>
        <p:nvSpPr>
          <p:cNvPr id="5" name="AutoShape 3">
            <a:extLst>
              <a:ext uri="{FF2B5EF4-FFF2-40B4-BE49-F238E27FC236}">
                <a16:creationId xmlns:a16="http://schemas.microsoft.com/office/drawing/2014/main" id="{F0144A30-A2EC-B043-8111-46B131BBC1EF}"/>
              </a:ext>
            </a:extLst>
          </p:cNvPr>
          <p:cNvSpPr>
            <a:spLocks noChangeArrowheads="1"/>
          </p:cNvSpPr>
          <p:nvPr/>
        </p:nvSpPr>
        <p:spPr bwMode="auto">
          <a:xfrm>
            <a:off x="1623908" y="3710702"/>
            <a:ext cx="1079500" cy="727075"/>
          </a:xfrm>
          <a:prstGeom prst="flowChartPredefined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START</a:t>
            </a:r>
          </a:p>
          <a:p>
            <a:pPr algn="ctr" eaLnBrk="0" fontAlgn="base" hangingPunct="0">
              <a:spcBef>
                <a:spcPct val="0"/>
              </a:spcBef>
              <a:spcAft>
                <a:spcPct val="0"/>
              </a:spcAft>
            </a:pPr>
            <a:r>
              <a:rPr lang="en-GB" altLang="en-US" sz="1400">
                <a:solidFill>
                  <a:srgbClr val="000000"/>
                </a:solidFill>
              </a:rPr>
              <a:t>T=0</a:t>
            </a:r>
          </a:p>
        </p:txBody>
      </p:sp>
      <p:cxnSp>
        <p:nvCxnSpPr>
          <p:cNvPr id="6" name="AutoShape 12">
            <a:extLst>
              <a:ext uri="{FF2B5EF4-FFF2-40B4-BE49-F238E27FC236}">
                <a16:creationId xmlns:a16="http://schemas.microsoft.com/office/drawing/2014/main" id="{8917EA96-96B9-EE48-9497-E7300A1DFAD7}"/>
              </a:ext>
            </a:extLst>
          </p:cNvPr>
          <p:cNvCxnSpPr>
            <a:cxnSpLocks noChangeShapeType="1"/>
          </p:cNvCxnSpPr>
          <p:nvPr/>
        </p:nvCxnSpPr>
        <p:spPr bwMode="auto">
          <a:xfrm rot="16200000" flipH="1">
            <a:off x="2542277" y="4071858"/>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7" name="AutoShape 15">
            <a:extLst>
              <a:ext uri="{FF2B5EF4-FFF2-40B4-BE49-F238E27FC236}">
                <a16:creationId xmlns:a16="http://schemas.microsoft.com/office/drawing/2014/main" id="{309A853C-85F6-5545-973E-4A78801A2476}"/>
              </a:ext>
            </a:extLst>
          </p:cNvPr>
          <p:cNvCxnSpPr>
            <a:cxnSpLocks noChangeShapeType="1"/>
          </p:cNvCxnSpPr>
          <p:nvPr/>
        </p:nvCxnSpPr>
        <p:spPr bwMode="auto">
          <a:xfrm rot="16200000">
            <a:off x="2549421" y="2588339"/>
            <a:ext cx="723900" cy="1495425"/>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8" name="AutoShape 4">
            <a:extLst>
              <a:ext uri="{FF2B5EF4-FFF2-40B4-BE49-F238E27FC236}">
                <a16:creationId xmlns:a16="http://schemas.microsoft.com/office/drawing/2014/main" id="{F0804BAD-FF5C-2947-9B8F-6420EC600C96}"/>
              </a:ext>
            </a:extLst>
          </p:cNvPr>
          <p:cNvSpPr>
            <a:spLocks noChangeArrowheads="1"/>
          </p:cNvSpPr>
          <p:nvPr/>
        </p:nvSpPr>
        <p:spPr bwMode="auto">
          <a:xfrm>
            <a:off x="3671783" y="2610565"/>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1</a:t>
            </a:r>
            <a:br>
              <a:rPr lang="en-GB" altLang="en-US" sz="1400">
                <a:solidFill>
                  <a:srgbClr val="000000"/>
                </a:solidFill>
              </a:rPr>
            </a:br>
            <a:r>
              <a:rPr lang="en-GB" altLang="en-US" sz="1400">
                <a:solidFill>
                  <a:srgbClr val="000000"/>
                </a:solidFill>
              </a:rPr>
              <a:t>T</a:t>
            </a:r>
            <a:r>
              <a:rPr lang="en-GB" altLang="en-US" sz="1400" baseline="-25000">
                <a:solidFill>
                  <a:srgbClr val="000000"/>
                </a:solidFill>
              </a:rPr>
              <a:t> </a:t>
            </a:r>
            <a:r>
              <a:rPr lang="en-GB" altLang="en-US" sz="1400">
                <a:solidFill>
                  <a:srgbClr val="000000"/>
                </a:solidFill>
              </a:rPr>
              <a:t>= 5</a:t>
            </a:r>
          </a:p>
        </p:txBody>
      </p:sp>
      <p:cxnSp>
        <p:nvCxnSpPr>
          <p:cNvPr id="9" name="AutoShape 14">
            <a:extLst>
              <a:ext uri="{FF2B5EF4-FFF2-40B4-BE49-F238E27FC236}">
                <a16:creationId xmlns:a16="http://schemas.microsoft.com/office/drawing/2014/main" id="{C5AE5C4B-6333-9844-AFA9-E49BD0C97DF4}"/>
              </a:ext>
            </a:extLst>
          </p:cNvPr>
          <p:cNvCxnSpPr>
            <a:cxnSpLocks noChangeShapeType="1"/>
          </p:cNvCxnSpPr>
          <p:nvPr/>
        </p:nvCxnSpPr>
        <p:spPr bwMode="auto">
          <a:xfrm rot="16200000" flipH="1">
            <a:off x="5433115" y="2128758"/>
            <a:ext cx="1262062" cy="3705225"/>
          </a:xfrm>
          <a:prstGeom prst="bentConnector3">
            <a:avLst>
              <a:gd name="adj1" fmla="val 49935"/>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10" name="AutoShape 10">
            <a:extLst>
              <a:ext uri="{FF2B5EF4-FFF2-40B4-BE49-F238E27FC236}">
                <a16:creationId xmlns:a16="http://schemas.microsoft.com/office/drawing/2014/main" id="{35E62088-7A16-914E-8CEA-3BDD0C95BDA7}"/>
              </a:ext>
            </a:extLst>
          </p:cNvPr>
          <p:cNvCxnSpPr>
            <a:cxnSpLocks noChangeShapeType="1"/>
          </p:cNvCxnSpPr>
          <p:nvPr/>
        </p:nvCxnSpPr>
        <p:spPr bwMode="auto">
          <a:xfrm flipV="1">
            <a:off x="4763983" y="2966165"/>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1" name="AutoShape 15">
            <a:extLst>
              <a:ext uri="{FF2B5EF4-FFF2-40B4-BE49-F238E27FC236}">
                <a16:creationId xmlns:a16="http://schemas.microsoft.com/office/drawing/2014/main" id="{F7FCE5A9-34CB-A449-A32B-CF96F49632FF}"/>
              </a:ext>
            </a:extLst>
          </p:cNvPr>
          <p:cNvCxnSpPr>
            <a:cxnSpLocks noChangeShapeType="1"/>
          </p:cNvCxnSpPr>
          <p:nvPr/>
        </p:nvCxnSpPr>
        <p:spPr bwMode="auto">
          <a:xfrm rot="16200000">
            <a:off x="2549421" y="2588339"/>
            <a:ext cx="723900" cy="1495425"/>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12" name="AutoShape 5">
            <a:extLst>
              <a:ext uri="{FF2B5EF4-FFF2-40B4-BE49-F238E27FC236}">
                <a16:creationId xmlns:a16="http://schemas.microsoft.com/office/drawing/2014/main" id="{88F17137-065A-D942-8CE2-C8620F174BCC}"/>
              </a:ext>
            </a:extLst>
          </p:cNvPr>
          <p:cNvSpPr>
            <a:spLocks noChangeArrowheads="1"/>
          </p:cNvSpPr>
          <p:nvPr/>
        </p:nvSpPr>
        <p:spPr bwMode="auto">
          <a:xfrm>
            <a:off x="6110183" y="2602627"/>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2</a:t>
            </a:r>
            <a:br>
              <a:rPr lang="en-GB" altLang="en-US" sz="1400">
                <a:solidFill>
                  <a:srgbClr val="000000"/>
                </a:solidFill>
              </a:rPr>
            </a:br>
            <a:r>
              <a:rPr lang="en-GB" altLang="en-US" sz="1400">
                <a:solidFill>
                  <a:srgbClr val="000000"/>
                </a:solidFill>
              </a:rPr>
              <a:t>T = 1</a:t>
            </a:r>
          </a:p>
        </p:txBody>
      </p:sp>
      <p:cxnSp>
        <p:nvCxnSpPr>
          <p:cNvPr id="13" name="AutoShape 10">
            <a:extLst>
              <a:ext uri="{FF2B5EF4-FFF2-40B4-BE49-F238E27FC236}">
                <a16:creationId xmlns:a16="http://schemas.microsoft.com/office/drawing/2014/main" id="{71D32898-FC56-B54F-8EE2-385034F3E986}"/>
              </a:ext>
            </a:extLst>
          </p:cNvPr>
          <p:cNvCxnSpPr>
            <a:cxnSpLocks noChangeShapeType="1"/>
          </p:cNvCxnSpPr>
          <p:nvPr/>
        </p:nvCxnSpPr>
        <p:spPr bwMode="auto">
          <a:xfrm flipV="1">
            <a:off x="4763983" y="2966165"/>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4" name="AutoShape 16">
            <a:extLst>
              <a:ext uri="{FF2B5EF4-FFF2-40B4-BE49-F238E27FC236}">
                <a16:creationId xmlns:a16="http://schemas.microsoft.com/office/drawing/2014/main" id="{53903B95-E4E1-CF4E-B005-F77A03E8FB36}"/>
              </a:ext>
            </a:extLst>
          </p:cNvPr>
          <p:cNvCxnSpPr>
            <a:cxnSpLocks noChangeShapeType="1"/>
          </p:cNvCxnSpPr>
          <p:nvPr/>
        </p:nvCxnSpPr>
        <p:spPr bwMode="auto">
          <a:xfrm>
            <a:off x="7202383" y="2966165"/>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15" name="AutoShape 6">
            <a:extLst>
              <a:ext uri="{FF2B5EF4-FFF2-40B4-BE49-F238E27FC236}">
                <a16:creationId xmlns:a16="http://schemas.microsoft.com/office/drawing/2014/main" id="{743D8DBF-C8CD-8D4F-8E3F-C96CB20AB56C}"/>
              </a:ext>
            </a:extLst>
          </p:cNvPr>
          <p:cNvSpPr>
            <a:spLocks noChangeArrowheads="1"/>
          </p:cNvSpPr>
          <p:nvPr/>
        </p:nvSpPr>
        <p:spPr bwMode="auto">
          <a:xfrm>
            <a:off x="7377008" y="4625102"/>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dirty="0">
                <a:solidFill>
                  <a:srgbClr val="000000"/>
                </a:solidFill>
              </a:rPr>
              <a:t>Activity 5</a:t>
            </a:r>
          </a:p>
          <a:p>
            <a:pPr algn="ctr" eaLnBrk="0" fontAlgn="base" hangingPunct="0">
              <a:spcBef>
                <a:spcPct val="0"/>
              </a:spcBef>
              <a:spcAft>
                <a:spcPct val="0"/>
              </a:spcAft>
            </a:pPr>
            <a:r>
              <a:rPr lang="en-GB" altLang="en-US" sz="1400" dirty="0">
                <a:solidFill>
                  <a:srgbClr val="000000"/>
                </a:solidFill>
              </a:rPr>
              <a:t>T = 2</a:t>
            </a:r>
          </a:p>
        </p:txBody>
      </p:sp>
      <p:cxnSp>
        <p:nvCxnSpPr>
          <p:cNvPr id="16" name="AutoShape 14">
            <a:extLst>
              <a:ext uri="{FF2B5EF4-FFF2-40B4-BE49-F238E27FC236}">
                <a16:creationId xmlns:a16="http://schemas.microsoft.com/office/drawing/2014/main" id="{8BB5F62F-C9CE-334C-91B4-BCA2F4423657}"/>
              </a:ext>
            </a:extLst>
          </p:cNvPr>
          <p:cNvCxnSpPr>
            <a:cxnSpLocks noChangeShapeType="1"/>
          </p:cNvCxnSpPr>
          <p:nvPr/>
        </p:nvCxnSpPr>
        <p:spPr bwMode="auto">
          <a:xfrm rot="16200000" flipH="1">
            <a:off x="5433115" y="2128758"/>
            <a:ext cx="1262062" cy="3705225"/>
          </a:xfrm>
          <a:prstGeom prst="bentConnector3">
            <a:avLst>
              <a:gd name="adj1" fmla="val 49935"/>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17" name="AutoShape 13">
            <a:extLst>
              <a:ext uri="{FF2B5EF4-FFF2-40B4-BE49-F238E27FC236}">
                <a16:creationId xmlns:a16="http://schemas.microsoft.com/office/drawing/2014/main" id="{70DDA849-8996-F041-9199-04D7E4B27D5D}"/>
              </a:ext>
            </a:extLst>
          </p:cNvPr>
          <p:cNvCxnSpPr>
            <a:cxnSpLocks noChangeShapeType="1"/>
          </p:cNvCxnSpPr>
          <p:nvPr/>
        </p:nvCxnSpPr>
        <p:spPr bwMode="auto">
          <a:xfrm>
            <a:off x="6522934" y="4988639"/>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8" name="AutoShape 17">
            <a:extLst>
              <a:ext uri="{FF2B5EF4-FFF2-40B4-BE49-F238E27FC236}">
                <a16:creationId xmlns:a16="http://schemas.microsoft.com/office/drawing/2014/main" id="{A15C4C69-6CCE-C643-B625-022A6B3D0CCD}"/>
              </a:ext>
            </a:extLst>
          </p:cNvPr>
          <p:cNvCxnSpPr>
            <a:cxnSpLocks noChangeShapeType="1"/>
          </p:cNvCxnSpPr>
          <p:nvPr/>
        </p:nvCxnSpPr>
        <p:spPr bwMode="auto">
          <a:xfrm flipV="1">
            <a:off x="8469209" y="4298077"/>
            <a:ext cx="785813" cy="690563"/>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19" name="AutoShape 7">
            <a:extLst>
              <a:ext uri="{FF2B5EF4-FFF2-40B4-BE49-F238E27FC236}">
                <a16:creationId xmlns:a16="http://schemas.microsoft.com/office/drawing/2014/main" id="{EB20D8FC-24D7-244B-A1D3-939C40CDCD47}"/>
              </a:ext>
            </a:extLst>
          </p:cNvPr>
          <p:cNvSpPr>
            <a:spLocks noChangeArrowheads="1"/>
          </p:cNvSpPr>
          <p:nvPr/>
        </p:nvSpPr>
        <p:spPr bwMode="auto">
          <a:xfrm>
            <a:off x="8715271" y="3558302"/>
            <a:ext cx="1079500" cy="727075"/>
          </a:xfrm>
          <a:prstGeom prst="flowChartPredefined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END</a:t>
            </a:r>
          </a:p>
          <a:p>
            <a:pPr algn="ctr" eaLnBrk="0" fontAlgn="base" hangingPunct="0">
              <a:spcBef>
                <a:spcPct val="0"/>
              </a:spcBef>
              <a:spcAft>
                <a:spcPct val="0"/>
              </a:spcAft>
            </a:pPr>
            <a:r>
              <a:rPr lang="en-GB" altLang="en-US" sz="1400">
                <a:solidFill>
                  <a:srgbClr val="000000"/>
                </a:solidFill>
              </a:rPr>
              <a:t>T=7</a:t>
            </a:r>
          </a:p>
        </p:txBody>
      </p:sp>
      <p:cxnSp>
        <p:nvCxnSpPr>
          <p:cNvPr id="20" name="AutoShape 16">
            <a:extLst>
              <a:ext uri="{FF2B5EF4-FFF2-40B4-BE49-F238E27FC236}">
                <a16:creationId xmlns:a16="http://schemas.microsoft.com/office/drawing/2014/main" id="{FD05732D-D217-F742-A1D1-28D077BE553A}"/>
              </a:ext>
            </a:extLst>
          </p:cNvPr>
          <p:cNvCxnSpPr>
            <a:cxnSpLocks noChangeShapeType="1"/>
          </p:cNvCxnSpPr>
          <p:nvPr/>
        </p:nvCxnSpPr>
        <p:spPr bwMode="auto">
          <a:xfrm>
            <a:off x="7202383" y="2966165"/>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21" name="AutoShape 17">
            <a:extLst>
              <a:ext uri="{FF2B5EF4-FFF2-40B4-BE49-F238E27FC236}">
                <a16:creationId xmlns:a16="http://schemas.microsoft.com/office/drawing/2014/main" id="{253594DA-5086-D94F-AC1F-182762A44835}"/>
              </a:ext>
            </a:extLst>
          </p:cNvPr>
          <p:cNvCxnSpPr>
            <a:cxnSpLocks noChangeShapeType="1"/>
          </p:cNvCxnSpPr>
          <p:nvPr/>
        </p:nvCxnSpPr>
        <p:spPr bwMode="auto">
          <a:xfrm flipV="1">
            <a:off x="8469209" y="4298077"/>
            <a:ext cx="785813" cy="690563"/>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22" name="AutoShape 8">
            <a:extLst>
              <a:ext uri="{FF2B5EF4-FFF2-40B4-BE49-F238E27FC236}">
                <a16:creationId xmlns:a16="http://schemas.microsoft.com/office/drawing/2014/main" id="{7F196FAC-E1F7-2E4F-9D4D-F97333A8D246}"/>
              </a:ext>
            </a:extLst>
          </p:cNvPr>
          <p:cNvSpPr>
            <a:spLocks noChangeArrowheads="1"/>
          </p:cNvSpPr>
          <p:nvPr/>
        </p:nvSpPr>
        <p:spPr bwMode="auto">
          <a:xfrm>
            <a:off x="3471758" y="4625102"/>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3</a:t>
            </a:r>
            <a:br>
              <a:rPr lang="en-GB" altLang="en-US" sz="1400">
                <a:solidFill>
                  <a:srgbClr val="000000"/>
                </a:solidFill>
              </a:rPr>
            </a:br>
            <a:r>
              <a:rPr lang="en-GB" altLang="en-US" sz="1400">
                <a:solidFill>
                  <a:srgbClr val="000000"/>
                </a:solidFill>
              </a:rPr>
              <a:t>T = 1</a:t>
            </a:r>
          </a:p>
        </p:txBody>
      </p:sp>
      <p:cxnSp>
        <p:nvCxnSpPr>
          <p:cNvPr id="23" name="AutoShape 11">
            <a:extLst>
              <a:ext uri="{FF2B5EF4-FFF2-40B4-BE49-F238E27FC236}">
                <a16:creationId xmlns:a16="http://schemas.microsoft.com/office/drawing/2014/main" id="{ED286323-3BE4-D34D-BBD7-5B614BD18C34}"/>
              </a:ext>
            </a:extLst>
          </p:cNvPr>
          <p:cNvCxnSpPr>
            <a:cxnSpLocks noChangeShapeType="1"/>
          </p:cNvCxnSpPr>
          <p:nvPr/>
        </p:nvCxnSpPr>
        <p:spPr bwMode="auto">
          <a:xfrm>
            <a:off x="4563959" y="4988639"/>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4" name="AutoShape 12">
            <a:extLst>
              <a:ext uri="{FF2B5EF4-FFF2-40B4-BE49-F238E27FC236}">
                <a16:creationId xmlns:a16="http://schemas.microsoft.com/office/drawing/2014/main" id="{E7326197-52D3-764E-8D13-4793B75F2093}"/>
              </a:ext>
            </a:extLst>
          </p:cNvPr>
          <p:cNvCxnSpPr>
            <a:cxnSpLocks noChangeShapeType="1"/>
          </p:cNvCxnSpPr>
          <p:nvPr/>
        </p:nvCxnSpPr>
        <p:spPr bwMode="auto">
          <a:xfrm rot="16200000" flipH="1">
            <a:off x="2542277" y="4071858"/>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25" name="AutoShape 9">
            <a:extLst>
              <a:ext uri="{FF2B5EF4-FFF2-40B4-BE49-F238E27FC236}">
                <a16:creationId xmlns:a16="http://schemas.microsoft.com/office/drawing/2014/main" id="{647E65AB-8805-E34C-ABAB-2BFD89E8E7B9}"/>
              </a:ext>
            </a:extLst>
          </p:cNvPr>
          <p:cNvSpPr>
            <a:spLocks noChangeArrowheads="1"/>
          </p:cNvSpPr>
          <p:nvPr/>
        </p:nvSpPr>
        <p:spPr bwMode="auto">
          <a:xfrm>
            <a:off x="5430733" y="4625102"/>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4</a:t>
            </a:r>
            <a:br>
              <a:rPr lang="en-GB" altLang="en-US" sz="1400">
                <a:solidFill>
                  <a:srgbClr val="000000"/>
                </a:solidFill>
              </a:rPr>
            </a:br>
            <a:r>
              <a:rPr lang="en-GB" altLang="en-US" sz="1400">
                <a:solidFill>
                  <a:srgbClr val="000000"/>
                </a:solidFill>
              </a:rPr>
              <a:t>T</a:t>
            </a:r>
            <a:r>
              <a:rPr lang="en-GB" altLang="en-US" sz="1400" baseline="-25000">
                <a:solidFill>
                  <a:srgbClr val="000000"/>
                </a:solidFill>
              </a:rPr>
              <a:t> </a:t>
            </a:r>
            <a:r>
              <a:rPr lang="en-GB" altLang="en-US" sz="1400">
                <a:solidFill>
                  <a:srgbClr val="000000"/>
                </a:solidFill>
              </a:rPr>
              <a:t>= 3</a:t>
            </a:r>
          </a:p>
        </p:txBody>
      </p:sp>
      <p:cxnSp>
        <p:nvCxnSpPr>
          <p:cNvPr id="26" name="AutoShape 13">
            <a:extLst>
              <a:ext uri="{FF2B5EF4-FFF2-40B4-BE49-F238E27FC236}">
                <a16:creationId xmlns:a16="http://schemas.microsoft.com/office/drawing/2014/main" id="{16D6117A-451C-C947-8C6A-6BC76BBBA703}"/>
              </a:ext>
            </a:extLst>
          </p:cNvPr>
          <p:cNvCxnSpPr>
            <a:cxnSpLocks noChangeShapeType="1"/>
          </p:cNvCxnSpPr>
          <p:nvPr/>
        </p:nvCxnSpPr>
        <p:spPr bwMode="auto">
          <a:xfrm>
            <a:off x="6522934" y="4988639"/>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7" name="AutoShape 11">
            <a:extLst>
              <a:ext uri="{FF2B5EF4-FFF2-40B4-BE49-F238E27FC236}">
                <a16:creationId xmlns:a16="http://schemas.microsoft.com/office/drawing/2014/main" id="{6680618E-0446-F944-8F58-AC6A119CAA9D}"/>
              </a:ext>
            </a:extLst>
          </p:cNvPr>
          <p:cNvCxnSpPr>
            <a:cxnSpLocks noChangeShapeType="1"/>
          </p:cNvCxnSpPr>
          <p:nvPr/>
        </p:nvCxnSpPr>
        <p:spPr bwMode="auto">
          <a:xfrm>
            <a:off x="4563959" y="4988639"/>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8" name="AutoShape 10">
            <a:extLst>
              <a:ext uri="{FF2B5EF4-FFF2-40B4-BE49-F238E27FC236}">
                <a16:creationId xmlns:a16="http://schemas.microsoft.com/office/drawing/2014/main" id="{DC88CEAF-7CD0-2344-87A6-ECBEFA2198C8}"/>
              </a:ext>
            </a:extLst>
          </p:cNvPr>
          <p:cNvCxnSpPr>
            <a:cxnSpLocks noChangeShapeType="1"/>
          </p:cNvCxnSpPr>
          <p:nvPr/>
        </p:nvCxnSpPr>
        <p:spPr bwMode="auto">
          <a:xfrm flipV="1">
            <a:off x="4763983" y="2966165"/>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9" name="AutoShape 11">
            <a:extLst>
              <a:ext uri="{FF2B5EF4-FFF2-40B4-BE49-F238E27FC236}">
                <a16:creationId xmlns:a16="http://schemas.microsoft.com/office/drawing/2014/main" id="{EB829A04-3E39-6F4F-99F4-EB6819401827}"/>
              </a:ext>
            </a:extLst>
          </p:cNvPr>
          <p:cNvCxnSpPr>
            <a:cxnSpLocks noChangeShapeType="1"/>
          </p:cNvCxnSpPr>
          <p:nvPr/>
        </p:nvCxnSpPr>
        <p:spPr bwMode="auto">
          <a:xfrm>
            <a:off x="4563959" y="4988639"/>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30" name="AutoShape 12">
            <a:extLst>
              <a:ext uri="{FF2B5EF4-FFF2-40B4-BE49-F238E27FC236}">
                <a16:creationId xmlns:a16="http://schemas.microsoft.com/office/drawing/2014/main" id="{FDBFD715-7C15-9044-B345-F7F8828B68EA}"/>
              </a:ext>
            </a:extLst>
          </p:cNvPr>
          <p:cNvCxnSpPr>
            <a:cxnSpLocks noChangeShapeType="1"/>
          </p:cNvCxnSpPr>
          <p:nvPr/>
        </p:nvCxnSpPr>
        <p:spPr bwMode="auto">
          <a:xfrm rot="16200000" flipH="1">
            <a:off x="2542277" y="4071858"/>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1" name="AutoShape 13">
            <a:extLst>
              <a:ext uri="{FF2B5EF4-FFF2-40B4-BE49-F238E27FC236}">
                <a16:creationId xmlns:a16="http://schemas.microsoft.com/office/drawing/2014/main" id="{BB59F7A0-0BF5-874C-A482-1FC53FF1CF5F}"/>
              </a:ext>
            </a:extLst>
          </p:cNvPr>
          <p:cNvCxnSpPr>
            <a:cxnSpLocks noChangeShapeType="1"/>
          </p:cNvCxnSpPr>
          <p:nvPr/>
        </p:nvCxnSpPr>
        <p:spPr bwMode="auto">
          <a:xfrm>
            <a:off x="6522934" y="4988639"/>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32" name="AutoShape 14">
            <a:extLst>
              <a:ext uri="{FF2B5EF4-FFF2-40B4-BE49-F238E27FC236}">
                <a16:creationId xmlns:a16="http://schemas.microsoft.com/office/drawing/2014/main" id="{811BE14A-A19B-3343-A49B-FFFCC0D92D65}"/>
              </a:ext>
            </a:extLst>
          </p:cNvPr>
          <p:cNvCxnSpPr>
            <a:cxnSpLocks noChangeShapeType="1"/>
          </p:cNvCxnSpPr>
          <p:nvPr/>
        </p:nvCxnSpPr>
        <p:spPr bwMode="auto">
          <a:xfrm rot="16200000" flipH="1">
            <a:off x="5433115" y="2128758"/>
            <a:ext cx="1262062" cy="3705225"/>
          </a:xfrm>
          <a:prstGeom prst="bentConnector3">
            <a:avLst>
              <a:gd name="adj1" fmla="val 49935"/>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3" name="AutoShape 15">
            <a:extLst>
              <a:ext uri="{FF2B5EF4-FFF2-40B4-BE49-F238E27FC236}">
                <a16:creationId xmlns:a16="http://schemas.microsoft.com/office/drawing/2014/main" id="{A151A3AA-3AAD-6A43-8B52-D7EDAA4E7148}"/>
              </a:ext>
            </a:extLst>
          </p:cNvPr>
          <p:cNvCxnSpPr>
            <a:cxnSpLocks noChangeShapeType="1"/>
          </p:cNvCxnSpPr>
          <p:nvPr/>
        </p:nvCxnSpPr>
        <p:spPr bwMode="auto">
          <a:xfrm rot="16200000">
            <a:off x="2549421" y="2588339"/>
            <a:ext cx="723900" cy="1495425"/>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4" name="AutoShape 16">
            <a:extLst>
              <a:ext uri="{FF2B5EF4-FFF2-40B4-BE49-F238E27FC236}">
                <a16:creationId xmlns:a16="http://schemas.microsoft.com/office/drawing/2014/main" id="{E6EF3F33-6589-D04B-8F10-A934B7063063}"/>
              </a:ext>
            </a:extLst>
          </p:cNvPr>
          <p:cNvCxnSpPr>
            <a:cxnSpLocks noChangeShapeType="1"/>
          </p:cNvCxnSpPr>
          <p:nvPr/>
        </p:nvCxnSpPr>
        <p:spPr bwMode="auto">
          <a:xfrm>
            <a:off x="7202383" y="2966165"/>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5" name="AutoShape 17">
            <a:extLst>
              <a:ext uri="{FF2B5EF4-FFF2-40B4-BE49-F238E27FC236}">
                <a16:creationId xmlns:a16="http://schemas.microsoft.com/office/drawing/2014/main" id="{CA58AFE5-88EC-0946-843D-E1A26FF5B710}"/>
              </a:ext>
            </a:extLst>
          </p:cNvPr>
          <p:cNvCxnSpPr>
            <a:cxnSpLocks noChangeShapeType="1"/>
          </p:cNvCxnSpPr>
          <p:nvPr/>
        </p:nvCxnSpPr>
        <p:spPr bwMode="auto">
          <a:xfrm flipV="1">
            <a:off x="8469209" y="4298077"/>
            <a:ext cx="785813" cy="690563"/>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36" name="Text Box 18">
            <a:extLst>
              <a:ext uri="{FF2B5EF4-FFF2-40B4-BE49-F238E27FC236}">
                <a16:creationId xmlns:a16="http://schemas.microsoft.com/office/drawing/2014/main" id="{B5444B86-0CB8-534A-8544-22E1B33D84A4}"/>
              </a:ext>
            </a:extLst>
          </p:cNvPr>
          <p:cNvSpPr txBox="1">
            <a:spLocks noChangeArrowheads="1"/>
          </p:cNvSpPr>
          <p:nvPr/>
        </p:nvSpPr>
        <p:spPr bwMode="auto">
          <a:xfrm>
            <a:off x="9794771" y="4450476"/>
            <a:ext cx="2339102"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style>
          <a:lnRef idx="0">
            <a:scrgbClr r="0" g="0" b="0"/>
          </a:lnRef>
          <a:fillRef idx="0">
            <a:scrgbClr r="0" g="0" b="0"/>
          </a:fillRef>
          <a:effectRef idx="0">
            <a:scrgbClr r="0" g="0" b="0"/>
          </a:effectRef>
          <a:fontRef idx="major"/>
        </p:style>
        <p:txBody>
          <a:bodyPr wrap="none" anchor="ctr">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fontAlgn="base" hangingPunct="0">
              <a:spcBef>
                <a:spcPct val="50000"/>
              </a:spcBef>
              <a:spcAft>
                <a:spcPct val="0"/>
              </a:spcAft>
            </a:pPr>
            <a:r>
              <a:rPr lang="en-GB" altLang="en-US" sz="1800" b="1" dirty="0">
                <a:solidFill>
                  <a:srgbClr val="FF3300"/>
                </a:solidFill>
                <a:latin typeface="Arial" panose="020B0604020202020204" pitchFamily="34" charset="0"/>
                <a:cs typeface="Arial" panose="020B0604020202020204" pitchFamily="34" charset="0"/>
              </a:rPr>
              <a:t>Critical Path is red.</a:t>
            </a:r>
            <a:r>
              <a:rPr lang="en-GB" altLang="en-US" sz="1800" dirty="0">
                <a:solidFill>
                  <a:srgbClr val="FF3300"/>
                </a:solidFill>
                <a:latin typeface="Arial" panose="020B0604020202020204" pitchFamily="34" charset="0"/>
                <a:cs typeface="Arial" panose="020B0604020202020204" pitchFamily="34" charset="0"/>
              </a:rPr>
              <a:t> </a:t>
            </a:r>
          </a:p>
          <a:p>
            <a:pPr eaLnBrk="0" fontAlgn="base" hangingPunct="0">
              <a:spcBef>
                <a:spcPct val="50000"/>
              </a:spcBef>
              <a:spcAft>
                <a:spcPct val="0"/>
              </a:spcAft>
            </a:pPr>
            <a:r>
              <a:rPr lang="en-GB" altLang="en-US" sz="1800" dirty="0">
                <a:solidFill>
                  <a:srgbClr val="000000"/>
                </a:solidFill>
                <a:latin typeface="Arial" panose="020B0604020202020204" pitchFamily="34" charset="0"/>
                <a:cs typeface="Arial" panose="020B0604020202020204" pitchFamily="34" charset="0"/>
              </a:rPr>
              <a:t>Time T is in weeks</a:t>
            </a:r>
            <a:endParaRPr lang="en-GB" altLang="en-US" sz="1800" dirty="0">
              <a:solidFill>
                <a:srgbClr val="FF33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631066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FDE89-69C4-DB49-9DC7-57857BEA0C41}"/>
              </a:ext>
            </a:extLst>
          </p:cNvPr>
          <p:cNvSpPr>
            <a:spLocks noGrp="1"/>
          </p:cNvSpPr>
          <p:nvPr>
            <p:ph type="title"/>
          </p:nvPr>
        </p:nvSpPr>
        <p:spPr/>
        <p:txBody>
          <a:bodyPr/>
          <a:lstStyle/>
          <a:p>
            <a:r>
              <a:rPr lang="en-US" dirty="0"/>
              <a:t>Critical Path Analysis</a:t>
            </a:r>
          </a:p>
        </p:txBody>
      </p:sp>
      <p:sp>
        <p:nvSpPr>
          <p:cNvPr id="4" name="Slide Number Placeholder 3">
            <a:extLst>
              <a:ext uri="{FF2B5EF4-FFF2-40B4-BE49-F238E27FC236}">
                <a16:creationId xmlns:a16="http://schemas.microsoft.com/office/drawing/2014/main" id="{50ABA264-1F8E-444C-83F1-8363DBC23ED7}"/>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77</a:t>
            </a:fld>
            <a:endParaRPr lang="en-GB"/>
          </a:p>
        </p:txBody>
      </p:sp>
      <p:sp>
        <p:nvSpPr>
          <p:cNvPr id="5" name="AutoShape 3">
            <a:extLst>
              <a:ext uri="{FF2B5EF4-FFF2-40B4-BE49-F238E27FC236}">
                <a16:creationId xmlns:a16="http://schemas.microsoft.com/office/drawing/2014/main" id="{92F5CF99-76D4-2343-A0FC-D1A1B91E93B5}"/>
              </a:ext>
            </a:extLst>
          </p:cNvPr>
          <p:cNvSpPr>
            <a:spLocks noChangeArrowheads="1"/>
          </p:cNvSpPr>
          <p:nvPr/>
        </p:nvSpPr>
        <p:spPr bwMode="auto">
          <a:xfrm>
            <a:off x="1642872" y="2012946"/>
            <a:ext cx="7620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6EB6642B-E537-4E42-98D6-AA67908E85CB}"/>
              </a:ext>
            </a:extLst>
          </p:cNvPr>
          <p:cNvSpPr>
            <a:spLocks noChangeArrowheads="1"/>
          </p:cNvSpPr>
          <p:nvPr/>
        </p:nvSpPr>
        <p:spPr bwMode="auto">
          <a:xfrm>
            <a:off x="2623947"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Fill</a:t>
            </a:r>
            <a:br>
              <a:rPr lang="en-GB" altLang="en-US" sz="1400"/>
            </a:br>
            <a:r>
              <a:rPr lang="en-GB" altLang="en-US" sz="1400"/>
              <a:t>Kettle</a:t>
            </a:r>
          </a:p>
        </p:txBody>
      </p:sp>
      <p:sp>
        <p:nvSpPr>
          <p:cNvPr id="7" name="AutoShape 5">
            <a:extLst>
              <a:ext uri="{FF2B5EF4-FFF2-40B4-BE49-F238E27FC236}">
                <a16:creationId xmlns:a16="http://schemas.microsoft.com/office/drawing/2014/main" id="{FA624C10-F711-274E-B79F-EB4F0FEBD131}"/>
              </a:ext>
            </a:extLst>
          </p:cNvPr>
          <p:cNvSpPr>
            <a:spLocks noChangeArrowheads="1"/>
          </p:cNvSpPr>
          <p:nvPr/>
        </p:nvSpPr>
        <p:spPr bwMode="auto">
          <a:xfrm>
            <a:off x="3579622"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Switch</a:t>
            </a:r>
            <a:br>
              <a:rPr lang="en-GB" altLang="en-US" sz="1400"/>
            </a:br>
            <a:r>
              <a:rPr lang="en-GB" altLang="en-US" sz="1400"/>
              <a:t> Kettle On</a:t>
            </a:r>
          </a:p>
        </p:txBody>
      </p:sp>
      <p:sp>
        <p:nvSpPr>
          <p:cNvPr id="8" name="AutoShape 6">
            <a:extLst>
              <a:ext uri="{FF2B5EF4-FFF2-40B4-BE49-F238E27FC236}">
                <a16:creationId xmlns:a16="http://schemas.microsoft.com/office/drawing/2014/main" id="{DC507728-F37E-A044-A4FB-D17724687D27}"/>
              </a:ext>
            </a:extLst>
          </p:cNvPr>
          <p:cNvSpPr>
            <a:spLocks noChangeArrowheads="1"/>
          </p:cNvSpPr>
          <p:nvPr/>
        </p:nvSpPr>
        <p:spPr bwMode="auto">
          <a:xfrm>
            <a:off x="4603560"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Boil Water</a:t>
            </a:r>
            <a:br>
              <a:rPr lang="en-GB" altLang="en-US" sz="1400"/>
            </a:br>
            <a:r>
              <a:rPr lang="en-GB" altLang="en-US" sz="1400"/>
              <a:t>(Initial)</a:t>
            </a:r>
          </a:p>
        </p:txBody>
      </p:sp>
      <p:sp>
        <p:nvSpPr>
          <p:cNvPr id="9" name="AutoShape 7">
            <a:extLst>
              <a:ext uri="{FF2B5EF4-FFF2-40B4-BE49-F238E27FC236}">
                <a16:creationId xmlns:a16="http://schemas.microsoft.com/office/drawing/2014/main" id="{C9E7DB75-BF3F-344B-9511-39F3E991ED2D}"/>
              </a:ext>
            </a:extLst>
          </p:cNvPr>
          <p:cNvSpPr>
            <a:spLocks noChangeArrowheads="1"/>
          </p:cNvSpPr>
          <p:nvPr/>
        </p:nvSpPr>
        <p:spPr bwMode="auto">
          <a:xfrm>
            <a:off x="5502085"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Scold Pot</a:t>
            </a:r>
          </a:p>
        </p:txBody>
      </p:sp>
      <p:sp>
        <p:nvSpPr>
          <p:cNvPr id="10" name="AutoShape 8">
            <a:extLst>
              <a:ext uri="{FF2B5EF4-FFF2-40B4-BE49-F238E27FC236}">
                <a16:creationId xmlns:a16="http://schemas.microsoft.com/office/drawing/2014/main" id="{DBC3A164-88A2-9240-9052-9DD5B63896EA}"/>
              </a:ext>
            </a:extLst>
          </p:cNvPr>
          <p:cNvSpPr>
            <a:spLocks noChangeArrowheads="1"/>
          </p:cNvSpPr>
          <p:nvPr/>
        </p:nvSpPr>
        <p:spPr bwMode="auto">
          <a:xfrm>
            <a:off x="6824472"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a:t>
            </a:r>
            <a:br>
              <a:rPr lang="en-GB" altLang="en-US" sz="1400"/>
            </a:br>
            <a:r>
              <a:rPr lang="en-GB" altLang="en-US" sz="1400"/>
              <a:t>Tea-bag In</a:t>
            </a:r>
          </a:p>
        </p:txBody>
      </p:sp>
      <p:sp>
        <p:nvSpPr>
          <p:cNvPr id="11" name="AutoShape 9">
            <a:extLst>
              <a:ext uri="{FF2B5EF4-FFF2-40B4-BE49-F238E27FC236}">
                <a16:creationId xmlns:a16="http://schemas.microsoft.com/office/drawing/2014/main" id="{1C6C995B-50A2-9F43-AB4F-45B8AC8B993B}"/>
              </a:ext>
            </a:extLst>
          </p:cNvPr>
          <p:cNvSpPr>
            <a:spLocks noChangeArrowheads="1"/>
          </p:cNvSpPr>
          <p:nvPr/>
        </p:nvSpPr>
        <p:spPr bwMode="auto">
          <a:xfrm>
            <a:off x="6824472" y="11747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Re-Boil</a:t>
            </a:r>
          </a:p>
        </p:txBody>
      </p:sp>
      <p:sp>
        <p:nvSpPr>
          <p:cNvPr id="12" name="AutoShape 10">
            <a:extLst>
              <a:ext uri="{FF2B5EF4-FFF2-40B4-BE49-F238E27FC236}">
                <a16:creationId xmlns:a16="http://schemas.microsoft.com/office/drawing/2014/main" id="{BAFFC6F0-B2F5-1948-B16F-B72BCB7E043E}"/>
              </a:ext>
            </a:extLst>
          </p:cNvPr>
          <p:cNvSpPr>
            <a:spLocks noChangeArrowheads="1"/>
          </p:cNvSpPr>
          <p:nvPr/>
        </p:nvSpPr>
        <p:spPr bwMode="auto">
          <a:xfrm>
            <a:off x="8086535"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Pour</a:t>
            </a:r>
            <a:br>
              <a:rPr lang="en-GB" altLang="en-US" sz="1400"/>
            </a:br>
            <a:r>
              <a:rPr lang="en-GB" altLang="en-US" sz="1400"/>
              <a:t>Water</a:t>
            </a:r>
          </a:p>
        </p:txBody>
      </p:sp>
      <p:sp>
        <p:nvSpPr>
          <p:cNvPr id="13" name="AutoShape 11">
            <a:extLst>
              <a:ext uri="{FF2B5EF4-FFF2-40B4-BE49-F238E27FC236}">
                <a16:creationId xmlns:a16="http://schemas.microsoft.com/office/drawing/2014/main" id="{D09BC0FA-4FCE-C342-9C59-F3C5BA7CC809}"/>
              </a:ext>
            </a:extLst>
          </p:cNvPr>
          <p:cNvSpPr>
            <a:spLocks noChangeArrowheads="1"/>
          </p:cNvSpPr>
          <p:nvPr/>
        </p:nvSpPr>
        <p:spPr bwMode="auto">
          <a:xfrm>
            <a:off x="8958072"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Place Pot</a:t>
            </a:r>
            <a:br>
              <a:rPr lang="en-GB" altLang="en-US" sz="1400"/>
            </a:br>
            <a:r>
              <a:rPr lang="en-GB" altLang="en-US" sz="1400"/>
              <a:t>On Tray</a:t>
            </a:r>
          </a:p>
        </p:txBody>
      </p:sp>
      <p:sp>
        <p:nvSpPr>
          <p:cNvPr id="14" name="AutoShape 12">
            <a:extLst>
              <a:ext uri="{FF2B5EF4-FFF2-40B4-BE49-F238E27FC236}">
                <a16:creationId xmlns:a16="http://schemas.microsoft.com/office/drawing/2014/main" id="{AC8B03BC-E0B5-2C44-9F62-02844538A8FA}"/>
              </a:ext>
            </a:extLst>
          </p:cNvPr>
          <p:cNvSpPr>
            <a:spLocks noChangeArrowheads="1"/>
          </p:cNvSpPr>
          <p:nvPr/>
        </p:nvSpPr>
        <p:spPr bwMode="auto">
          <a:xfrm>
            <a:off x="8196072"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dirty="0"/>
              <a:t>Draw &amp;</a:t>
            </a:r>
            <a:br>
              <a:rPr lang="en-GB" altLang="en-US" sz="1400" dirty="0"/>
            </a:br>
            <a:r>
              <a:rPr lang="en-GB" altLang="en-US" sz="1400" dirty="0"/>
              <a:t>Serve</a:t>
            </a:r>
          </a:p>
        </p:txBody>
      </p:sp>
      <p:sp>
        <p:nvSpPr>
          <p:cNvPr id="15" name="AutoShape 13">
            <a:extLst>
              <a:ext uri="{FF2B5EF4-FFF2-40B4-BE49-F238E27FC236}">
                <a16:creationId xmlns:a16="http://schemas.microsoft.com/office/drawing/2014/main" id="{8DBCBC6B-2F6C-6046-9FA9-C93A7E074338}"/>
              </a:ext>
            </a:extLst>
          </p:cNvPr>
          <p:cNvSpPr>
            <a:spLocks noChangeArrowheads="1"/>
          </p:cNvSpPr>
          <p:nvPr/>
        </p:nvSpPr>
        <p:spPr bwMode="auto">
          <a:xfrm>
            <a:off x="9262872" y="3841746"/>
            <a:ext cx="9144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dirty="0"/>
              <a:t>END.</a:t>
            </a:r>
            <a:br>
              <a:rPr lang="en-GB" altLang="en-US" sz="1400" dirty="0"/>
            </a:br>
            <a:r>
              <a:rPr lang="en-GB" altLang="en-US" sz="1400" dirty="0"/>
              <a:t>TEA </a:t>
            </a:r>
            <a:br>
              <a:rPr lang="en-GB" altLang="en-US" sz="1400" dirty="0"/>
            </a:br>
            <a:r>
              <a:rPr lang="en-GB" altLang="en-US" sz="1400" dirty="0"/>
              <a:t>SERVED</a:t>
            </a:r>
          </a:p>
        </p:txBody>
      </p:sp>
      <p:sp>
        <p:nvSpPr>
          <p:cNvPr id="16" name="AutoShape 14">
            <a:extLst>
              <a:ext uri="{FF2B5EF4-FFF2-40B4-BE49-F238E27FC236}">
                <a16:creationId xmlns:a16="http://schemas.microsoft.com/office/drawing/2014/main" id="{0740D324-E93A-804E-B251-EFA3E7A72B6E}"/>
              </a:ext>
            </a:extLst>
          </p:cNvPr>
          <p:cNvSpPr>
            <a:spLocks noChangeArrowheads="1"/>
          </p:cNvSpPr>
          <p:nvPr/>
        </p:nvSpPr>
        <p:spPr bwMode="auto">
          <a:xfrm>
            <a:off x="2785872" y="39179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a:t>
            </a:r>
            <a:br>
              <a:rPr lang="en-GB" altLang="en-US" sz="1400"/>
            </a:br>
            <a:r>
              <a:rPr lang="en-GB" altLang="en-US" sz="1400"/>
              <a:t>In Jug</a:t>
            </a:r>
          </a:p>
        </p:txBody>
      </p:sp>
      <p:sp>
        <p:nvSpPr>
          <p:cNvPr id="17" name="AutoShape 15">
            <a:extLst>
              <a:ext uri="{FF2B5EF4-FFF2-40B4-BE49-F238E27FC236}">
                <a16:creationId xmlns:a16="http://schemas.microsoft.com/office/drawing/2014/main" id="{91FAB944-6276-E243-9C29-7378C362A418}"/>
              </a:ext>
            </a:extLst>
          </p:cNvPr>
          <p:cNvSpPr>
            <a:spLocks noChangeArrowheads="1"/>
          </p:cNvSpPr>
          <p:nvPr/>
        </p:nvSpPr>
        <p:spPr bwMode="auto">
          <a:xfrm>
            <a:off x="3700272" y="39179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Sugar</a:t>
            </a:r>
            <a:br>
              <a:rPr lang="en-GB" altLang="en-US" sz="1400"/>
            </a:br>
            <a:r>
              <a:rPr lang="en-GB" altLang="en-US" sz="1400"/>
              <a:t>In Bowl</a:t>
            </a:r>
          </a:p>
        </p:txBody>
      </p:sp>
      <p:sp>
        <p:nvSpPr>
          <p:cNvPr id="18" name="AutoShape 16">
            <a:extLst>
              <a:ext uri="{FF2B5EF4-FFF2-40B4-BE49-F238E27FC236}">
                <a16:creationId xmlns:a16="http://schemas.microsoft.com/office/drawing/2014/main" id="{4CCC445C-958F-DC4D-913B-67452DA0600A}"/>
              </a:ext>
            </a:extLst>
          </p:cNvPr>
          <p:cNvSpPr>
            <a:spLocks noChangeArrowheads="1"/>
          </p:cNvSpPr>
          <p:nvPr/>
        </p:nvSpPr>
        <p:spPr bwMode="auto">
          <a:xfrm>
            <a:off x="4614672" y="39179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Get Tray</a:t>
            </a:r>
          </a:p>
        </p:txBody>
      </p:sp>
      <p:sp>
        <p:nvSpPr>
          <p:cNvPr id="19" name="AutoShape 17">
            <a:extLst>
              <a:ext uri="{FF2B5EF4-FFF2-40B4-BE49-F238E27FC236}">
                <a16:creationId xmlns:a16="http://schemas.microsoft.com/office/drawing/2014/main" id="{861225B0-00B1-3343-8BFD-99F19B1C6B36}"/>
              </a:ext>
            </a:extLst>
          </p:cNvPr>
          <p:cNvSpPr>
            <a:spLocks noChangeArrowheads="1"/>
          </p:cNvSpPr>
          <p:nvPr/>
        </p:nvSpPr>
        <p:spPr bwMode="auto">
          <a:xfrm>
            <a:off x="5529072" y="3917946"/>
            <a:ext cx="16002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 Sugar,</a:t>
            </a:r>
            <a:br>
              <a:rPr lang="en-GB" altLang="en-US" sz="1400"/>
            </a:br>
            <a:r>
              <a:rPr lang="en-GB" altLang="en-US" sz="1400"/>
              <a:t> Cup &amp; Saucer on Tray</a:t>
            </a:r>
          </a:p>
        </p:txBody>
      </p:sp>
      <p:cxnSp>
        <p:nvCxnSpPr>
          <p:cNvPr id="20" name="AutoShape 18">
            <a:extLst>
              <a:ext uri="{FF2B5EF4-FFF2-40B4-BE49-F238E27FC236}">
                <a16:creationId xmlns:a16="http://schemas.microsoft.com/office/drawing/2014/main" id="{2DFFD144-B2D7-5E40-A09A-11D3D8812032}"/>
              </a:ext>
            </a:extLst>
          </p:cNvPr>
          <p:cNvCxnSpPr>
            <a:cxnSpLocks noChangeShapeType="1"/>
            <a:stCxn id="5" idx="3"/>
            <a:endCxn id="6" idx="1"/>
          </p:cNvCxnSpPr>
          <p:nvPr/>
        </p:nvCxnSpPr>
        <p:spPr bwMode="auto">
          <a:xfrm>
            <a:off x="2419160" y="2355846"/>
            <a:ext cx="19050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1" name="AutoShape 19">
            <a:extLst>
              <a:ext uri="{FF2B5EF4-FFF2-40B4-BE49-F238E27FC236}">
                <a16:creationId xmlns:a16="http://schemas.microsoft.com/office/drawing/2014/main" id="{058036A6-103F-8847-BF82-1D32E308271D}"/>
              </a:ext>
            </a:extLst>
          </p:cNvPr>
          <p:cNvCxnSpPr>
            <a:cxnSpLocks noChangeShapeType="1"/>
            <a:stCxn id="6" idx="3"/>
            <a:endCxn id="7" idx="1"/>
          </p:cNvCxnSpPr>
          <p:nvPr/>
        </p:nvCxnSpPr>
        <p:spPr bwMode="auto">
          <a:xfrm>
            <a:off x="3400235" y="2355846"/>
            <a:ext cx="16510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2" name="AutoShape 20">
            <a:extLst>
              <a:ext uri="{FF2B5EF4-FFF2-40B4-BE49-F238E27FC236}">
                <a16:creationId xmlns:a16="http://schemas.microsoft.com/office/drawing/2014/main" id="{FAAA8EEC-9BC7-154F-9315-D346B97BC0B3}"/>
              </a:ext>
            </a:extLst>
          </p:cNvPr>
          <p:cNvCxnSpPr>
            <a:cxnSpLocks noChangeShapeType="1"/>
            <a:stCxn id="7" idx="3"/>
            <a:endCxn id="8" idx="1"/>
          </p:cNvCxnSpPr>
          <p:nvPr/>
        </p:nvCxnSpPr>
        <p:spPr bwMode="auto">
          <a:xfrm>
            <a:off x="4355910" y="2355846"/>
            <a:ext cx="233362"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3" name="AutoShape 21">
            <a:extLst>
              <a:ext uri="{FF2B5EF4-FFF2-40B4-BE49-F238E27FC236}">
                <a16:creationId xmlns:a16="http://schemas.microsoft.com/office/drawing/2014/main" id="{5BCE02EC-0A72-3943-B6DD-2FD0C8D5CE3F}"/>
              </a:ext>
            </a:extLst>
          </p:cNvPr>
          <p:cNvCxnSpPr>
            <a:cxnSpLocks noChangeShapeType="1"/>
            <a:stCxn id="8" idx="3"/>
            <a:endCxn id="9" idx="1"/>
          </p:cNvCxnSpPr>
          <p:nvPr/>
        </p:nvCxnSpPr>
        <p:spPr bwMode="auto">
          <a:xfrm>
            <a:off x="5379847" y="2355846"/>
            <a:ext cx="107950"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4" name="AutoShape 22">
            <a:extLst>
              <a:ext uri="{FF2B5EF4-FFF2-40B4-BE49-F238E27FC236}">
                <a16:creationId xmlns:a16="http://schemas.microsoft.com/office/drawing/2014/main" id="{61F0B95F-FB9D-8548-B634-D638191D3B05}"/>
              </a:ext>
            </a:extLst>
          </p:cNvPr>
          <p:cNvCxnSpPr>
            <a:cxnSpLocks noChangeShapeType="1"/>
            <a:stCxn id="9" idx="3"/>
            <a:endCxn id="10" idx="1"/>
          </p:cNvCxnSpPr>
          <p:nvPr/>
        </p:nvCxnSpPr>
        <p:spPr bwMode="auto">
          <a:xfrm>
            <a:off x="6278373" y="2355846"/>
            <a:ext cx="531813"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5" name="AutoShape 23">
            <a:extLst>
              <a:ext uri="{FF2B5EF4-FFF2-40B4-BE49-F238E27FC236}">
                <a16:creationId xmlns:a16="http://schemas.microsoft.com/office/drawing/2014/main" id="{97E5F815-AA43-6B4C-B7D5-93C4637D5E1F}"/>
              </a:ext>
            </a:extLst>
          </p:cNvPr>
          <p:cNvCxnSpPr>
            <a:cxnSpLocks noChangeShapeType="1"/>
            <a:stCxn id="12" idx="3"/>
            <a:endCxn id="13" idx="1"/>
          </p:cNvCxnSpPr>
          <p:nvPr/>
        </p:nvCxnSpPr>
        <p:spPr bwMode="auto">
          <a:xfrm>
            <a:off x="8862823" y="2355846"/>
            <a:ext cx="80963" cy="0"/>
          </a:xfrm>
          <a:prstGeom prst="straightConnector1">
            <a:avLst/>
          </a:prstGeom>
          <a:noFill/>
          <a:ln w="952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6" name="AutoShape 24">
            <a:extLst>
              <a:ext uri="{FF2B5EF4-FFF2-40B4-BE49-F238E27FC236}">
                <a16:creationId xmlns:a16="http://schemas.microsoft.com/office/drawing/2014/main" id="{66AAE084-974C-3B45-B0B5-877D1C2C4D95}"/>
              </a:ext>
            </a:extLst>
          </p:cNvPr>
          <p:cNvCxnSpPr>
            <a:cxnSpLocks noChangeShapeType="1"/>
            <a:stCxn id="16" idx="3"/>
            <a:endCxn id="17" idx="1"/>
          </p:cNvCxnSpPr>
          <p:nvPr/>
        </p:nvCxnSpPr>
        <p:spPr bwMode="auto">
          <a:xfrm>
            <a:off x="3562161" y="4184646"/>
            <a:ext cx="1238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7" name="AutoShape 25">
            <a:extLst>
              <a:ext uri="{FF2B5EF4-FFF2-40B4-BE49-F238E27FC236}">
                <a16:creationId xmlns:a16="http://schemas.microsoft.com/office/drawing/2014/main" id="{5EF9A16A-6587-8748-AB1B-82118574EA5B}"/>
              </a:ext>
            </a:extLst>
          </p:cNvPr>
          <p:cNvCxnSpPr>
            <a:cxnSpLocks noChangeShapeType="1"/>
            <a:stCxn id="17" idx="3"/>
            <a:endCxn id="18" idx="1"/>
          </p:cNvCxnSpPr>
          <p:nvPr/>
        </p:nvCxnSpPr>
        <p:spPr bwMode="auto">
          <a:xfrm>
            <a:off x="4476561" y="4184646"/>
            <a:ext cx="1238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8" name="AutoShape 26">
            <a:extLst>
              <a:ext uri="{FF2B5EF4-FFF2-40B4-BE49-F238E27FC236}">
                <a16:creationId xmlns:a16="http://schemas.microsoft.com/office/drawing/2014/main" id="{8C95CBE2-02C0-5849-AE5D-3D44D22D0C1F}"/>
              </a:ext>
            </a:extLst>
          </p:cNvPr>
          <p:cNvCxnSpPr>
            <a:cxnSpLocks noChangeShapeType="1"/>
            <a:stCxn id="18" idx="3"/>
            <a:endCxn id="19" idx="1"/>
          </p:cNvCxnSpPr>
          <p:nvPr/>
        </p:nvCxnSpPr>
        <p:spPr bwMode="auto">
          <a:xfrm>
            <a:off x="5390961" y="4184646"/>
            <a:ext cx="1238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9" name="AutoShape 27">
            <a:extLst>
              <a:ext uri="{FF2B5EF4-FFF2-40B4-BE49-F238E27FC236}">
                <a16:creationId xmlns:a16="http://schemas.microsoft.com/office/drawing/2014/main" id="{8AD2FCA5-2A3D-C74C-8374-20E24A56AF0F}"/>
              </a:ext>
            </a:extLst>
          </p:cNvPr>
          <p:cNvCxnSpPr>
            <a:cxnSpLocks noChangeShapeType="1"/>
            <a:stCxn id="7" idx="3"/>
            <a:endCxn id="16" idx="1"/>
          </p:cNvCxnSpPr>
          <p:nvPr/>
        </p:nvCxnSpPr>
        <p:spPr bwMode="auto">
          <a:xfrm flipH="1">
            <a:off x="2771586" y="2355846"/>
            <a:ext cx="1584325" cy="1828800"/>
          </a:xfrm>
          <a:prstGeom prst="bentConnector5">
            <a:avLst>
              <a:gd name="adj1" fmla="val -6417"/>
              <a:gd name="adj2" fmla="val 50000"/>
              <a:gd name="adj3" fmla="val 113528"/>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0" name="AutoShape 28">
            <a:extLst>
              <a:ext uri="{FF2B5EF4-FFF2-40B4-BE49-F238E27FC236}">
                <a16:creationId xmlns:a16="http://schemas.microsoft.com/office/drawing/2014/main" id="{E5424CB8-A7DE-8449-ABF2-A231F2645716}"/>
              </a:ext>
            </a:extLst>
          </p:cNvPr>
          <p:cNvCxnSpPr>
            <a:cxnSpLocks noChangeShapeType="1"/>
            <a:stCxn id="19" idx="3"/>
            <a:endCxn id="14" idx="1"/>
          </p:cNvCxnSpPr>
          <p:nvPr/>
        </p:nvCxnSpPr>
        <p:spPr bwMode="auto">
          <a:xfrm>
            <a:off x="7143561" y="4184646"/>
            <a:ext cx="10382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31" name="AutoShape 29">
            <a:extLst>
              <a:ext uri="{FF2B5EF4-FFF2-40B4-BE49-F238E27FC236}">
                <a16:creationId xmlns:a16="http://schemas.microsoft.com/office/drawing/2014/main" id="{2F7F70B5-C268-2644-A9F9-E921F226EA92}"/>
              </a:ext>
            </a:extLst>
          </p:cNvPr>
          <p:cNvCxnSpPr>
            <a:cxnSpLocks noChangeShapeType="1"/>
            <a:stCxn id="13" idx="3"/>
            <a:endCxn id="14" idx="1"/>
          </p:cNvCxnSpPr>
          <p:nvPr/>
        </p:nvCxnSpPr>
        <p:spPr bwMode="auto">
          <a:xfrm flipH="1">
            <a:off x="8181786" y="2355846"/>
            <a:ext cx="1552575" cy="1828800"/>
          </a:xfrm>
          <a:prstGeom prst="bentConnector5">
            <a:avLst>
              <a:gd name="adj1" fmla="val -13806"/>
              <a:gd name="adj2" fmla="val 50000"/>
              <a:gd name="adj3" fmla="val 113806"/>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2" name="AutoShape 30">
            <a:extLst>
              <a:ext uri="{FF2B5EF4-FFF2-40B4-BE49-F238E27FC236}">
                <a16:creationId xmlns:a16="http://schemas.microsoft.com/office/drawing/2014/main" id="{01A21BD6-90CD-6C45-8F98-CFFE8E50D3D6}"/>
              </a:ext>
            </a:extLst>
          </p:cNvPr>
          <p:cNvCxnSpPr>
            <a:cxnSpLocks noChangeShapeType="1"/>
            <a:stCxn id="14" idx="3"/>
            <a:endCxn id="15" idx="1"/>
          </p:cNvCxnSpPr>
          <p:nvPr/>
        </p:nvCxnSpPr>
        <p:spPr bwMode="auto">
          <a:xfrm>
            <a:off x="8972361" y="4184646"/>
            <a:ext cx="2762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33" name="AutoShape 31">
            <a:extLst>
              <a:ext uri="{FF2B5EF4-FFF2-40B4-BE49-F238E27FC236}">
                <a16:creationId xmlns:a16="http://schemas.microsoft.com/office/drawing/2014/main" id="{F45EE855-854B-E047-97B6-5AADB669D95B}"/>
              </a:ext>
            </a:extLst>
          </p:cNvPr>
          <p:cNvCxnSpPr>
            <a:cxnSpLocks noChangeShapeType="1"/>
            <a:stCxn id="9" idx="3"/>
            <a:endCxn id="11" idx="1"/>
          </p:cNvCxnSpPr>
          <p:nvPr/>
        </p:nvCxnSpPr>
        <p:spPr bwMode="auto">
          <a:xfrm flipV="1">
            <a:off x="6278373" y="1441446"/>
            <a:ext cx="531813" cy="914400"/>
          </a:xfrm>
          <a:prstGeom prst="bentConnector3">
            <a:avLst>
              <a:gd name="adj1" fmla="val 49852"/>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4" name="AutoShape 32">
            <a:extLst>
              <a:ext uri="{FF2B5EF4-FFF2-40B4-BE49-F238E27FC236}">
                <a16:creationId xmlns:a16="http://schemas.microsoft.com/office/drawing/2014/main" id="{B26C21E6-D531-2144-894C-92C2D3642BC4}"/>
              </a:ext>
            </a:extLst>
          </p:cNvPr>
          <p:cNvCxnSpPr>
            <a:cxnSpLocks noChangeShapeType="1"/>
            <a:stCxn id="11" idx="3"/>
            <a:endCxn id="12" idx="1"/>
          </p:cNvCxnSpPr>
          <p:nvPr/>
        </p:nvCxnSpPr>
        <p:spPr bwMode="auto">
          <a:xfrm>
            <a:off x="7600761" y="1441446"/>
            <a:ext cx="471487" cy="914400"/>
          </a:xfrm>
          <a:prstGeom prst="bentConnector3">
            <a:avLst>
              <a:gd name="adj1" fmla="val 49833"/>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5" name="AutoShape 33">
            <a:extLst>
              <a:ext uri="{FF2B5EF4-FFF2-40B4-BE49-F238E27FC236}">
                <a16:creationId xmlns:a16="http://schemas.microsoft.com/office/drawing/2014/main" id="{9771D036-7B3D-614E-9DD9-121FD309E439}"/>
              </a:ext>
            </a:extLst>
          </p:cNvPr>
          <p:cNvCxnSpPr>
            <a:cxnSpLocks noChangeShapeType="1"/>
            <a:stCxn id="10" idx="3"/>
            <a:endCxn id="12" idx="1"/>
          </p:cNvCxnSpPr>
          <p:nvPr/>
        </p:nvCxnSpPr>
        <p:spPr bwMode="auto">
          <a:xfrm>
            <a:off x="7600761" y="2355846"/>
            <a:ext cx="471487"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grpSp>
        <p:nvGrpSpPr>
          <p:cNvPr id="36" name="Group 34">
            <a:extLst>
              <a:ext uri="{FF2B5EF4-FFF2-40B4-BE49-F238E27FC236}">
                <a16:creationId xmlns:a16="http://schemas.microsoft.com/office/drawing/2014/main" id="{60639B46-D46C-6B45-A94D-67D7C4860EFD}"/>
              </a:ext>
            </a:extLst>
          </p:cNvPr>
          <p:cNvGrpSpPr>
            <a:grpSpLocks/>
          </p:cNvGrpSpPr>
          <p:nvPr/>
        </p:nvGrpSpPr>
        <p:grpSpPr bwMode="auto">
          <a:xfrm>
            <a:off x="2858898" y="1676396"/>
            <a:ext cx="6634163" cy="3081338"/>
            <a:chOff x="910" y="988"/>
            <a:chExt cx="4179" cy="1941"/>
          </a:xfrm>
        </p:grpSpPr>
        <p:sp>
          <p:nvSpPr>
            <p:cNvPr id="37" name="Text Box 35">
              <a:extLst>
                <a:ext uri="{FF2B5EF4-FFF2-40B4-BE49-F238E27FC236}">
                  <a16:creationId xmlns:a16="http://schemas.microsoft.com/office/drawing/2014/main" id="{0BC9AE3D-D397-E943-BB27-4D70AA8A8F61}"/>
                </a:ext>
              </a:extLst>
            </p:cNvPr>
            <p:cNvSpPr txBox="1">
              <a:spLocks noChangeArrowheads="1"/>
            </p:cNvSpPr>
            <p:nvPr/>
          </p:nvSpPr>
          <p:spPr bwMode="auto">
            <a:xfrm>
              <a:off x="910"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38" name="Text Box 36">
              <a:extLst>
                <a:ext uri="{FF2B5EF4-FFF2-40B4-BE49-F238E27FC236}">
                  <a16:creationId xmlns:a16="http://schemas.microsoft.com/office/drawing/2014/main" id="{79307A5C-637D-1F4C-8895-591460FE6268}"/>
                </a:ext>
              </a:extLst>
            </p:cNvPr>
            <p:cNvSpPr txBox="1">
              <a:spLocks noChangeArrowheads="1"/>
            </p:cNvSpPr>
            <p:nvPr/>
          </p:nvSpPr>
          <p:spPr bwMode="auto">
            <a:xfrm>
              <a:off x="1486"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3s</a:t>
              </a:r>
            </a:p>
          </p:txBody>
        </p:sp>
        <p:sp>
          <p:nvSpPr>
            <p:cNvPr id="39" name="Text Box 37">
              <a:extLst>
                <a:ext uri="{FF2B5EF4-FFF2-40B4-BE49-F238E27FC236}">
                  <a16:creationId xmlns:a16="http://schemas.microsoft.com/office/drawing/2014/main" id="{62A89AC8-76EE-7D4A-BC36-29A12EF8D0D4}"/>
                </a:ext>
              </a:extLst>
            </p:cNvPr>
            <p:cNvSpPr txBox="1">
              <a:spLocks noChangeArrowheads="1"/>
            </p:cNvSpPr>
            <p:nvPr/>
          </p:nvSpPr>
          <p:spPr bwMode="auto">
            <a:xfrm>
              <a:off x="2110" y="1584"/>
              <a:ext cx="32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180s</a:t>
              </a:r>
            </a:p>
          </p:txBody>
        </p:sp>
        <p:sp>
          <p:nvSpPr>
            <p:cNvPr id="40" name="Text Box 38">
              <a:extLst>
                <a:ext uri="{FF2B5EF4-FFF2-40B4-BE49-F238E27FC236}">
                  <a16:creationId xmlns:a16="http://schemas.microsoft.com/office/drawing/2014/main" id="{514BF12D-CD8D-6048-9D5E-6BD3F507FEDB}"/>
                </a:ext>
              </a:extLst>
            </p:cNvPr>
            <p:cNvSpPr txBox="1">
              <a:spLocks noChangeArrowheads="1"/>
            </p:cNvSpPr>
            <p:nvPr/>
          </p:nvSpPr>
          <p:spPr bwMode="auto">
            <a:xfrm>
              <a:off x="2686"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1" name="Text Box 39">
              <a:extLst>
                <a:ext uri="{FF2B5EF4-FFF2-40B4-BE49-F238E27FC236}">
                  <a16:creationId xmlns:a16="http://schemas.microsoft.com/office/drawing/2014/main" id="{3C40E27D-4750-544C-976F-8D9C7C3865A1}"/>
                </a:ext>
              </a:extLst>
            </p:cNvPr>
            <p:cNvSpPr txBox="1">
              <a:spLocks noChangeArrowheads="1"/>
            </p:cNvSpPr>
            <p:nvPr/>
          </p:nvSpPr>
          <p:spPr bwMode="auto">
            <a:xfrm>
              <a:off x="3550"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2" name="Text Box 40">
              <a:extLst>
                <a:ext uri="{FF2B5EF4-FFF2-40B4-BE49-F238E27FC236}">
                  <a16:creationId xmlns:a16="http://schemas.microsoft.com/office/drawing/2014/main" id="{24A3A458-B4AB-4349-839F-C7623D36101E}"/>
                </a:ext>
              </a:extLst>
            </p:cNvPr>
            <p:cNvSpPr txBox="1">
              <a:spLocks noChangeArrowheads="1"/>
            </p:cNvSpPr>
            <p:nvPr/>
          </p:nvSpPr>
          <p:spPr bwMode="auto">
            <a:xfrm>
              <a:off x="3502" y="988"/>
              <a:ext cx="31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800" b="1" dirty="0">
                  <a:solidFill>
                    <a:srgbClr val="FF0000"/>
                  </a:solidFill>
                </a:rPr>
                <a:t>10s</a:t>
              </a:r>
            </a:p>
          </p:txBody>
        </p:sp>
        <p:sp>
          <p:nvSpPr>
            <p:cNvPr id="43" name="Text Box 41">
              <a:extLst>
                <a:ext uri="{FF2B5EF4-FFF2-40B4-BE49-F238E27FC236}">
                  <a16:creationId xmlns:a16="http://schemas.microsoft.com/office/drawing/2014/main" id="{F1A1520C-4D06-264B-9548-46049A667AD3}"/>
                </a:ext>
              </a:extLst>
            </p:cNvPr>
            <p:cNvSpPr txBox="1">
              <a:spLocks noChangeArrowheads="1"/>
            </p:cNvSpPr>
            <p:nvPr/>
          </p:nvSpPr>
          <p:spPr bwMode="auto">
            <a:xfrm>
              <a:off x="4318"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4" name="Text Box 42">
              <a:extLst>
                <a:ext uri="{FF2B5EF4-FFF2-40B4-BE49-F238E27FC236}">
                  <a16:creationId xmlns:a16="http://schemas.microsoft.com/office/drawing/2014/main" id="{C4C6CE16-A512-8B45-BD6B-E6E691DED752}"/>
                </a:ext>
              </a:extLst>
            </p:cNvPr>
            <p:cNvSpPr txBox="1">
              <a:spLocks noChangeArrowheads="1"/>
            </p:cNvSpPr>
            <p:nvPr/>
          </p:nvSpPr>
          <p:spPr bwMode="auto">
            <a:xfrm>
              <a:off x="4871"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5" name="Text Box 43">
              <a:extLst>
                <a:ext uri="{FF2B5EF4-FFF2-40B4-BE49-F238E27FC236}">
                  <a16:creationId xmlns:a16="http://schemas.microsoft.com/office/drawing/2014/main" id="{B0EA2E06-0AD2-6F49-8B5D-8464EB7C9C76}"/>
                </a:ext>
              </a:extLst>
            </p:cNvPr>
            <p:cNvSpPr txBox="1">
              <a:spLocks noChangeArrowheads="1"/>
            </p:cNvSpPr>
            <p:nvPr/>
          </p:nvSpPr>
          <p:spPr bwMode="auto">
            <a:xfrm>
              <a:off x="958"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6" name="Text Box 44">
              <a:extLst>
                <a:ext uri="{FF2B5EF4-FFF2-40B4-BE49-F238E27FC236}">
                  <a16:creationId xmlns:a16="http://schemas.microsoft.com/office/drawing/2014/main" id="{58030CC1-0ED8-F442-9539-8FDE33A0D50D}"/>
                </a:ext>
              </a:extLst>
            </p:cNvPr>
            <p:cNvSpPr txBox="1">
              <a:spLocks noChangeArrowheads="1"/>
            </p:cNvSpPr>
            <p:nvPr/>
          </p:nvSpPr>
          <p:spPr bwMode="auto">
            <a:xfrm>
              <a:off x="1534"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7" name="Text Box 45">
              <a:extLst>
                <a:ext uri="{FF2B5EF4-FFF2-40B4-BE49-F238E27FC236}">
                  <a16:creationId xmlns:a16="http://schemas.microsoft.com/office/drawing/2014/main" id="{C01E6AB8-BDBD-C54E-AA56-195CDCC2309A}"/>
                </a:ext>
              </a:extLst>
            </p:cNvPr>
            <p:cNvSpPr txBox="1">
              <a:spLocks noChangeArrowheads="1"/>
            </p:cNvSpPr>
            <p:nvPr/>
          </p:nvSpPr>
          <p:spPr bwMode="auto">
            <a:xfrm>
              <a:off x="2133"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8" name="Text Box 46">
              <a:extLst>
                <a:ext uri="{FF2B5EF4-FFF2-40B4-BE49-F238E27FC236}">
                  <a16:creationId xmlns:a16="http://schemas.microsoft.com/office/drawing/2014/main" id="{EFC0A74E-EE4C-F844-B93A-AD468E01C588}"/>
                </a:ext>
              </a:extLst>
            </p:cNvPr>
            <p:cNvSpPr txBox="1">
              <a:spLocks noChangeArrowheads="1"/>
            </p:cNvSpPr>
            <p:nvPr/>
          </p:nvSpPr>
          <p:spPr bwMode="auto">
            <a:xfrm>
              <a:off x="2926"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9" name="Text Box 47">
              <a:extLst>
                <a:ext uri="{FF2B5EF4-FFF2-40B4-BE49-F238E27FC236}">
                  <a16:creationId xmlns:a16="http://schemas.microsoft.com/office/drawing/2014/main" id="{D814EBDA-87DA-0544-8909-8C82655A7233}"/>
                </a:ext>
              </a:extLst>
            </p:cNvPr>
            <p:cNvSpPr txBox="1">
              <a:spLocks noChangeArrowheads="1"/>
            </p:cNvSpPr>
            <p:nvPr/>
          </p:nvSpPr>
          <p:spPr bwMode="auto">
            <a:xfrm>
              <a:off x="4366" y="2735"/>
              <a:ext cx="32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dirty="0"/>
                <a:t>180s</a:t>
              </a:r>
            </a:p>
          </p:txBody>
        </p:sp>
      </p:grpSp>
      <p:sp>
        <p:nvSpPr>
          <p:cNvPr id="50" name="Text Box 48">
            <a:extLst>
              <a:ext uri="{FF2B5EF4-FFF2-40B4-BE49-F238E27FC236}">
                <a16:creationId xmlns:a16="http://schemas.microsoft.com/office/drawing/2014/main" id="{BE625285-34C8-274B-9782-5829F097BE7B}"/>
              </a:ext>
            </a:extLst>
          </p:cNvPr>
          <p:cNvSpPr txBox="1">
            <a:spLocks noChangeArrowheads="1"/>
          </p:cNvSpPr>
          <p:nvPr/>
        </p:nvSpPr>
        <p:spPr bwMode="auto">
          <a:xfrm>
            <a:off x="3928872" y="4907238"/>
            <a:ext cx="59429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800" b="1" dirty="0">
                <a:latin typeface="Arial" panose="020B0604020202020204" pitchFamily="34" charset="0"/>
                <a:cs typeface="Arial" panose="020B0604020202020204" pitchFamily="34" charset="0"/>
              </a:rPr>
              <a:t>TOTAL TIME = TIME ON CRITICAL PATH = 413 secs!!</a:t>
            </a:r>
          </a:p>
        </p:txBody>
      </p:sp>
      <p:sp>
        <p:nvSpPr>
          <p:cNvPr id="51" name="Rectangle 49">
            <a:extLst>
              <a:ext uri="{FF2B5EF4-FFF2-40B4-BE49-F238E27FC236}">
                <a16:creationId xmlns:a16="http://schemas.microsoft.com/office/drawing/2014/main" id="{F76C1FA2-87E0-6744-B740-65ED8E5BD830}"/>
              </a:ext>
            </a:extLst>
          </p:cNvPr>
          <p:cNvSpPr>
            <a:spLocks noChangeArrowheads="1"/>
          </p:cNvSpPr>
          <p:nvPr/>
        </p:nvSpPr>
        <p:spPr bwMode="auto">
          <a:xfrm>
            <a:off x="1719072" y="4908546"/>
            <a:ext cx="838200" cy="304800"/>
          </a:xfrm>
          <a:prstGeom prst="rect">
            <a:avLst/>
          </a:prstGeom>
          <a:solidFill>
            <a:srgbClr val="FF9900"/>
          </a:solidFill>
          <a:ln w="9525">
            <a:solidFill>
              <a:schemeClr val="tx1"/>
            </a:solidFill>
            <a:miter lim="800000"/>
            <a:headEnd/>
            <a:tailEnd type="none" w="sm" len="sm"/>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52" name="Text Box 50">
            <a:extLst>
              <a:ext uri="{FF2B5EF4-FFF2-40B4-BE49-F238E27FC236}">
                <a16:creationId xmlns:a16="http://schemas.microsoft.com/office/drawing/2014/main" id="{4286F2F0-E903-2D49-9FC4-3664E7EAA925}"/>
              </a:ext>
            </a:extLst>
          </p:cNvPr>
          <p:cNvSpPr txBox="1">
            <a:spLocks noChangeArrowheads="1"/>
          </p:cNvSpPr>
          <p:nvPr/>
        </p:nvSpPr>
        <p:spPr bwMode="auto">
          <a:xfrm>
            <a:off x="2557273" y="4908546"/>
            <a:ext cx="9699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Critical Path</a:t>
            </a:r>
          </a:p>
        </p:txBody>
      </p:sp>
      <p:sp>
        <p:nvSpPr>
          <p:cNvPr id="53" name="Text Box 48">
            <a:extLst>
              <a:ext uri="{FF2B5EF4-FFF2-40B4-BE49-F238E27FC236}">
                <a16:creationId xmlns:a16="http://schemas.microsoft.com/office/drawing/2014/main" id="{199896DD-8E94-584A-B1CF-C2F48886F9DE}"/>
              </a:ext>
            </a:extLst>
          </p:cNvPr>
          <p:cNvSpPr txBox="1">
            <a:spLocks noChangeArrowheads="1"/>
          </p:cNvSpPr>
          <p:nvPr/>
        </p:nvSpPr>
        <p:spPr bwMode="auto">
          <a:xfrm>
            <a:off x="580264" y="1222803"/>
            <a:ext cx="255711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800" b="1" dirty="0">
                <a:latin typeface="Arial" panose="020B0604020202020204" pitchFamily="34" charset="0"/>
                <a:cs typeface="Arial" panose="020B0604020202020204" pitchFamily="34" charset="0"/>
              </a:rPr>
              <a:t>Making a cup of tea…</a:t>
            </a:r>
          </a:p>
        </p:txBody>
      </p:sp>
    </p:spTree>
    <p:extLst>
      <p:ext uri="{BB962C8B-B14F-4D97-AF65-F5344CB8AC3E}">
        <p14:creationId xmlns:p14="http://schemas.microsoft.com/office/powerpoint/2010/main" val="213598112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C8EE9-3214-364B-AF18-35DB44667378}"/>
              </a:ext>
            </a:extLst>
          </p:cNvPr>
          <p:cNvSpPr>
            <a:spLocks noGrp="1"/>
          </p:cNvSpPr>
          <p:nvPr>
            <p:ph type="title"/>
          </p:nvPr>
        </p:nvSpPr>
        <p:spPr/>
        <p:txBody>
          <a:bodyPr/>
          <a:lstStyle/>
          <a:p>
            <a:r>
              <a:rPr lang="en-US" dirty="0"/>
              <a:t>CPA – Resource Change (New Technology)</a:t>
            </a:r>
          </a:p>
        </p:txBody>
      </p:sp>
      <p:sp>
        <p:nvSpPr>
          <p:cNvPr id="4" name="Slide Number Placeholder 3">
            <a:extLst>
              <a:ext uri="{FF2B5EF4-FFF2-40B4-BE49-F238E27FC236}">
                <a16:creationId xmlns:a16="http://schemas.microsoft.com/office/drawing/2014/main" id="{61F943B0-49BE-054A-8063-74E1A6EB47C8}"/>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78</a:t>
            </a:fld>
            <a:endParaRPr lang="en-GB"/>
          </a:p>
        </p:txBody>
      </p:sp>
      <p:sp>
        <p:nvSpPr>
          <p:cNvPr id="5" name="AutoShape 3">
            <a:extLst>
              <a:ext uri="{FF2B5EF4-FFF2-40B4-BE49-F238E27FC236}">
                <a16:creationId xmlns:a16="http://schemas.microsoft.com/office/drawing/2014/main" id="{BB9FF6C4-B4C0-7347-B411-A2F71B69F8E6}"/>
              </a:ext>
            </a:extLst>
          </p:cNvPr>
          <p:cNvSpPr>
            <a:spLocks noChangeArrowheads="1"/>
          </p:cNvSpPr>
          <p:nvPr/>
        </p:nvSpPr>
        <p:spPr bwMode="auto">
          <a:xfrm>
            <a:off x="1940750" y="2012946"/>
            <a:ext cx="7620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8106F5A6-85FE-6247-8AC8-F0D54F31EA2D}"/>
              </a:ext>
            </a:extLst>
          </p:cNvPr>
          <p:cNvSpPr>
            <a:spLocks noChangeArrowheads="1"/>
          </p:cNvSpPr>
          <p:nvPr/>
        </p:nvSpPr>
        <p:spPr bwMode="auto">
          <a:xfrm>
            <a:off x="2978975"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Fill</a:t>
            </a:r>
            <a:br>
              <a:rPr lang="en-GB" altLang="en-US" sz="1400"/>
            </a:br>
            <a:r>
              <a:rPr lang="en-GB" altLang="en-US" sz="1400"/>
              <a:t>Kettle</a:t>
            </a:r>
          </a:p>
        </p:txBody>
      </p:sp>
      <p:sp>
        <p:nvSpPr>
          <p:cNvPr id="7" name="AutoShape 5">
            <a:extLst>
              <a:ext uri="{FF2B5EF4-FFF2-40B4-BE49-F238E27FC236}">
                <a16:creationId xmlns:a16="http://schemas.microsoft.com/office/drawing/2014/main" id="{1BBBB6A8-7BDE-F243-86C4-F87933A5EE6E}"/>
              </a:ext>
            </a:extLst>
          </p:cNvPr>
          <p:cNvSpPr>
            <a:spLocks noChangeArrowheads="1"/>
          </p:cNvSpPr>
          <p:nvPr/>
        </p:nvSpPr>
        <p:spPr bwMode="auto">
          <a:xfrm>
            <a:off x="3877500"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Switch</a:t>
            </a:r>
            <a:br>
              <a:rPr lang="en-GB" altLang="en-US" sz="1400"/>
            </a:br>
            <a:r>
              <a:rPr lang="en-GB" altLang="en-US" sz="1400"/>
              <a:t> Kettle On</a:t>
            </a:r>
          </a:p>
        </p:txBody>
      </p:sp>
      <p:sp>
        <p:nvSpPr>
          <p:cNvPr id="8" name="AutoShape 6">
            <a:extLst>
              <a:ext uri="{FF2B5EF4-FFF2-40B4-BE49-F238E27FC236}">
                <a16:creationId xmlns:a16="http://schemas.microsoft.com/office/drawing/2014/main" id="{EF8316ED-0E7F-D848-ABDB-AF36527E0A0F}"/>
              </a:ext>
            </a:extLst>
          </p:cNvPr>
          <p:cNvSpPr>
            <a:spLocks noChangeArrowheads="1"/>
          </p:cNvSpPr>
          <p:nvPr/>
        </p:nvSpPr>
        <p:spPr bwMode="auto">
          <a:xfrm>
            <a:off x="4901438" y="2089146"/>
            <a:ext cx="762000" cy="533400"/>
          </a:xfrm>
          <a:prstGeom prst="flowChartProcess">
            <a:avLst/>
          </a:prstGeom>
          <a:solidFill>
            <a:srgbClr val="FF99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Boil Water</a:t>
            </a:r>
            <a:br>
              <a:rPr lang="en-GB" altLang="en-US" sz="1400"/>
            </a:br>
            <a:r>
              <a:rPr lang="en-GB" altLang="en-US" sz="1400"/>
              <a:t>(Initial)</a:t>
            </a:r>
          </a:p>
        </p:txBody>
      </p:sp>
      <p:sp>
        <p:nvSpPr>
          <p:cNvPr id="9" name="AutoShape 7">
            <a:extLst>
              <a:ext uri="{FF2B5EF4-FFF2-40B4-BE49-F238E27FC236}">
                <a16:creationId xmlns:a16="http://schemas.microsoft.com/office/drawing/2014/main" id="{576DBD04-71B5-AA41-8597-39D9D4369023}"/>
              </a:ext>
            </a:extLst>
          </p:cNvPr>
          <p:cNvSpPr>
            <a:spLocks noChangeArrowheads="1"/>
          </p:cNvSpPr>
          <p:nvPr/>
        </p:nvSpPr>
        <p:spPr bwMode="auto">
          <a:xfrm>
            <a:off x="5771388"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Scold Pot</a:t>
            </a:r>
          </a:p>
        </p:txBody>
      </p:sp>
      <p:sp>
        <p:nvSpPr>
          <p:cNvPr id="10" name="AutoShape 8">
            <a:extLst>
              <a:ext uri="{FF2B5EF4-FFF2-40B4-BE49-F238E27FC236}">
                <a16:creationId xmlns:a16="http://schemas.microsoft.com/office/drawing/2014/main" id="{BE533040-22CC-CD4B-A953-B68C0BE0F1F5}"/>
              </a:ext>
            </a:extLst>
          </p:cNvPr>
          <p:cNvSpPr>
            <a:spLocks noChangeArrowheads="1"/>
          </p:cNvSpPr>
          <p:nvPr/>
        </p:nvSpPr>
        <p:spPr bwMode="auto">
          <a:xfrm>
            <a:off x="7122350"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a:t>
            </a:r>
            <a:br>
              <a:rPr lang="en-GB" altLang="en-US" sz="1400"/>
            </a:br>
            <a:r>
              <a:rPr lang="en-GB" altLang="en-US" sz="1400"/>
              <a:t>Tea-bag In</a:t>
            </a:r>
          </a:p>
        </p:txBody>
      </p:sp>
      <p:sp>
        <p:nvSpPr>
          <p:cNvPr id="11" name="AutoShape 9">
            <a:extLst>
              <a:ext uri="{FF2B5EF4-FFF2-40B4-BE49-F238E27FC236}">
                <a16:creationId xmlns:a16="http://schemas.microsoft.com/office/drawing/2014/main" id="{C7701CE7-9A88-C74E-AA0F-B9196758893D}"/>
              </a:ext>
            </a:extLst>
          </p:cNvPr>
          <p:cNvSpPr>
            <a:spLocks noChangeArrowheads="1"/>
          </p:cNvSpPr>
          <p:nvPr/>
        </p:nvSpPr>
        <p:spPr bwMode="auto">
          <a:xfrm>
            <a:off x="7122350" y="1174746"/>
            <a:ext cx="762000" cy="533400"/>
          </a:xfrm>
          <a:prstGeom prst="flowChartProcess">
            <a:avLst/>
          </a:prstGeom>
          <a:solidFill>
            <a:srgbClr val="FF99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Re-Boil</a:t>
            </a:r>
          </a:p>
        </p:txBody>
      </p:sp>
      <p:sp>
        <p:nvSpPr>
          <p:cNvPr id="12" name="AutoShape 10">
            <a:extLst>
              <a:ext uri="{FF2B5EF4-FFF2-40B4-BE49-F238E27FC236}">
                <a16:creationId xmlns:a16="http://schemas.microsoft.com/office/drawing/2014/main" id="{4EB9542D-2545-1243-ADD1-8977D00B6637}"/>
              </a:ext>
            </a:extLst>
          </p:cNvPr>
          <p:cNvSpPr>
            <a:spLocks noChangeArrowheads="1"/>
          </p:cNvSpPr>
          <p:nvPr/>
        </p:nvSpPr>
        <p:spPr bwMode="auto">
          <a:xfrm>
            <a:off x="8384413"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Pour</a:t>
            </a:r>
            <a:br>
              <a:rPr lang="en-GB" altLang="en-US" sz="1400"/>
            </a:br>
            <a:r>
              <a:rPr lang="en-GB" altLang="en-US" sz="1400"/>
              <a:t>Water</a:t>
            </a:r>
          </a:p>
        </p:txBody>
      </p:sp>
      <p:sp>
        <p:nvSpPr>
          <p:cNvPr id="13" name="AutoShape 11">
            <a:extLst>
              <a:ext uri="{FF2B5EF4-FFF2-40B4-BE49-F238E27FC236}">
                <a16:creationId xmlns:a16="http://schemas.microsoft.com/office/drawing/2014/main" id="{AD420A2E-DE4D-E040-B3E2-EF2ACBA6DC5A}"/>
              </a:ext>
            </a:extLst>
          </p:cNvPr>
          <p:cNvSpPr>
            <a:spLocks noChangeArrowheads="1"/>
          </p:cNvSpPr>
          <p:nvPr/>
        </p:nvSpPr>
        <p:spPr bwMode="auto">
          <a:xfrm>
            <a:off x="9255950"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Place Pot</a:t>
            </a:r>
            <a:br>
              <a:rPr lang="en-GB" altLang="en-US" sz="1400"/>
            </a:br>
            <a:r>
              <a:rPr lang="en-GB" altLang="en-US" sz="1400"/>
              <a:t>On Tray</a:t>
            </a:r>
          </a:p>
        </p:txBody>
      </p:sp>
      <p:sp>
        <p:nvSpPr>
          <p:cNvPr id="14" name="AutoShape 12">
            <a:extLst>
              <a:ext uri="{FF2B5EF4-FFF2-40B4-BE49-F238E27FC236}">
                <a16:creationId xmlns:a16="http://schemas.microsoft.com/office/drawing/2014/main" id="{93D638B5-9381-BF4D-A8F6-643795D707EF}"/>
              </a:ext>
            </a:extLst>
          </p:cNvPr>
          <p:cNvSpPr>
            <a:spLocks noChangeArrowheads="1"/>
          </p:cNvSpPr>
          <p:nvPr/>
        </p:nvSpPr>
        <p:spPr bwMode="auto">
          <a:xfrm>
            <a:off x="84939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dirty="0"/>
              <a:t>Draw &amp;</a:t>
            </a:r>
            <a:br>
              <a:rPr lang="en-GB" altLang="en-US" sz="1400" dirty="0"/>
            </a:br>
            <a:r>
              <a:rPr lang="en-GB" altLang="en-US" sz="1400" dirty="0"/>
              <a:t>Serve</a:t>
            </a:r>
          </a:p>
        </p:txBody>
      </p:sp>
      <p:sp>
        <p:nvSpPr>
          <p:cNvPr id="15" name="AutoShape 13">
            <a:extLst>
              <a:ext uri="{FF2B5EF4-FFF2-40B4-BE49-F238E27FC236}">
                <a16:creationId xmlns:a16="http://schemas.microsoft.com/office/drawing/2014/main" id="{BBC96D8C-B9C4-5349-AAFA-F9DF1528BB3E}"/>
              </a:ext>
            </a:extLst>
          </p:cNvPr>
          <p:cNvSpPr>
            <a:spLocks noChangeArrowheads="1"/>
          </p:cNvSpPr>
          <p:nvPr/>
        </p:nvSpPr>
        <p:spPr bwMode="auto">
          <a:xfrm>
            <a:off x="9560750" y="3841746"/>
            <a:ext cx="9144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END</a:t>
            </a:r>
            <a:br>
              <a:rPr lang="en-GB" altLang="en-US" sz="1400"/>
            </a:br>
            <a:r>
              <a:rPr lang="en-GB" altLang="en-US" sz="1400"/>
              <a:t>TEA </a:t>
            </a:r>
            <a:br>
              <a:rPr lang="en-GB" altLang="en-US" sz="1400"/>
            </a:br>
            <a:r>
              <a:rPr lang="en-GB" altLang="en-US" sz="1400"/>
              <a:t>SERVED</a:t>
            </a:r>
          </a:p>
        </p:txBody>
      </p:sp>
      <p:sp>
        <p:nvSpPr>
          <p:cNvPr id="16" name="AutoShape 14">
            <a:extLst>
              <a:ext uri="{FF2B5EF4-FFF2-40B4-BE49-F238E27FC236}">
                <a16:creationId xmlns:a16="http://schemas.microsoft.com/office/drawing/2014/main" id="{2F93CBC2-B2E4-9A4B-9F84-A2A2C0AB888C}"/>
              </a:ext>
            </a:extLst>
          </p:cNvPr>
          <p:cNvSpPr>
            <a:spLocks noChangeArrowheads="1"/>
          </p:cNvSpPr>
          <p:nvPr/>
        </p:nvSpPr>
        <p:spPr bwMode="auto">
          <a:xfrm>
            <a:off x="30837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a:t>
            </a:r>
            <a:br>
              <a:rPr lang="en-GB" altLang="en-US" sz="1400"/>
            </a:br>
            <a:r>
              <a:rPr lang="en-GB" altLang="en-US" sz="1400"/>
              <a:t>In Jug</a:t>
            </a:r>
          </a:p>
        </p:txBody>
      </p:sp>
      <p:sp>
        <p:nvSpPr>
          <p:cNvPr id="17" name="AutoShape 15">
            <a:extLst>
              <a:ext uri="{FF2B5EF4-FFF2-40B4-BE49-F238E27FC236}">
                <a16:creationId xmlns:a16="http://schemas.microsoft.com/office/drawing/2014/main" id="{EC97D9D5-A2C9-874B-BA7E-06953788AA0E}"/>
              </a:ext>
            </a:extLst>
          </p:cNvPr>
          <p:cNvSpPr>
            <a:spLocks noChangeArrowheads="1"/>
          </p:cNvSpPr>
          <p:nvPr/>
        </p:nvSpPr>
        <p:spPr bwMode="auto">
          <a:xfrm>
            <a:off x="39981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Sugar</a:t>
            </a:r>
            <a:br>
              <a:rPr lang="en-GB" altLang="en-US" sz="1400"/>
            </a:br>
            <a:r>
              <a:rPr lang="en-GB" altLang="en-US" sz="1400"/>
              <a:t>In Bowl</a:t>
            </a:r>
          </a:p>
        </p:txBody>
      </p:sp>
      <p:sp>
        <p:nvSpPr>
          <p:cNvPr id="18" name="AutoShape 16">
            <a:extLst>
              <a:ext uri="{FF2B5EF4-FFF2-40B4-BE49-F238E27FC236}">
                <a16:creationId xmlns:a16="http://schemas.microsoft.com/office/drawing/2014/main" id="{1E4A6283-29C2-364E-9726-798E93C65BA9}"/>
              </a:ext>
            </a:extLst>
          </p:cNvPr>
          <p:cNvSpPr>
            <a:spLocks noChangeArrowheads="1"/>
          </p:cNvSpPr>
          <p:nvPr/>
        </p:nvSpPr>
        <p:spPr bwMode="auto">
          <a:xfrm>
            <a:off x="49125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Get Tray</a:t>
            </a:r>
          </a:p>
        </p:txBody>
      </p:sp>
      <p:sp>
        <p:nvSpPr>
          <p:cNvPr id="19" name="AutoShape 17">
            <a:extLst>
              <a:ext uri="{FF2B5EF4-FFF2-40B4-BE49-F238E27FC236}">
                <a16:creationId xmlns:a16="http://schemas.microsoft.com/office/drawing/2014/main" id="{4CA4B496-7EF0-AC47-BED0-2C63DC3E5B42}"/>
              </a:ext>
            </a:extLst>
          </p:cNvPr>
          <p:cNvSpPr>
            <a:spLocks noChangeArrowheads="1"/>
          </p:cNvSpPr>
          <p:nvPr/>
        </p:nvSpPr>
        <p:spPr bwMode="auto">
          <a:xfrm>
            <a:off x="5826950" y="3917946"/>
            <a:ext cx="16002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 Sugar,</a:t>
            </a:r>
            <a:br>
              <a:rPr lang="en-GB" altLang="en-US" sz="1400"/>
            </a:br>
            <a:r>
              <a:rPr lang="en-GB" altLang="en-US" sz="1400"/>
              <a:t> Cup &amp; Saucer on Tray</a:t>
            </a:r>
          </a:p>
        </p:txBody>
      </p:sp>
      <p:cxnSp>
        <p:nvCxnSpPr>
          <p:cNvPr id="20" name="AutoShape 18">
            <a:extLst>
              <a:ext uri="{FF2B5EF4-FFF2-40B4-BE49-F238E27FC236}">
                <a16:creationId xmlns:a16="http://schemas.microsoft.com/office/drawing/2014/main" id="{25825835-2511-D745-BC73-F900DF721725}"/>
              </a:ext>
            </a:extLst>
          </p:cNvPr>
          <p:cNvCxnSpPr>
            <a:cxnSpLocks noChangeShapeType="1"/>
            <a:stCxn id="5" idx="3"/>
            <a:endCxn id="6" idx="1"/>
          </p:cNvCxnSpPr>
          <p:nvPr/>
        </p:nvCxnSpPr>
        <p:spPr bwMode="auto">
          <a:xfrm>
            <a:off x="2717038" y="2355846"/>
            <a:ext cx="24765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1" name="AutoShape 19">
            <a:extLst>
              <a:ext uri="{FF2B5EF4-FFF2-40B4-BE49-F238E27FC236}">
                <a16:creationId xmlns:a16="http://schemas.microsoft.com/office/drawing/2014/main" id="{A0C87D23-9537-6F48-9001-E281870F617E}"/>
              </a:ext>
            </a:extLst>
          </p:cNvPr>
          <p:cNvCxnSpPr>
            <a:cxnSpLocks noChangeShapeType="1"/>
            <a:stCxn id="6" idx="3"/>
            <a:endCxn id="7" idx="1"/>
          </p:cNvCxnSpPr>
          <p:nvPr/>
        </p:nvCxnSpPr>
        <p:spPr bwMode="auto">
          <a:xfrm>
            <a:off x="3755263" y="2355846"/>
            <a:ext cx="10795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2" name="AutoShape 20">
            <a:extLst>
              <a:ext uri="{FF2B5EF4-FFF2-40B4-BE49-F238E27FC236}">
                <a16:creationId xmlns:a16="http://schemas.microsoft.com/office/drawing/2014/main" id="{37672FB5-CE66-E247-8E3E-24DDB90B4923}"/>
              </a:ext>
            </a:extLst>
          </p:cNvPr>
          <p:cNvCxnSpPr>
            <a:cxnSpLocks noChangeShapeType="1"/>
            <a:stCxn id="7" idx="3"/>
            <a:endCxn id="8" idx="1"/>
          </p:cNvCxnSpPr>
          <p:nvPr/>
        </p:nvCxnSpPr>
        <p:spPr bwMode="auto">
          <a:xfrm>
            <a:off x="4653788" y="2355846"/>
            <a:ext cx="233362"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3" name="AutoShape 21">
            <a:extLst>
              <a:ext uri="{FF2B5EF4-FFF2-40B4-BE49-F238E27FC236}">
                <a16:creationId xmlns:a16="http://schemas.microsoft.com/office/drawing/2014/main" id="{9CCC04FF-DD44-1A40-A2E7-2E7EB0A476F6}"/>
              </a:ext>
            </a:extLst>
          </p:cNvPr>
          <p:cNvCxnSpPr>
            <a:cxnSpLocks noChangeShapeType="1"/>
            <a:stCxn id="8" idx="3"/>
            <a:endCxn id="9" idx="1"/>
          </p:cNvCxnSpPr>
          <p:nvPr/>
        </p:nvCxnSpPr>
        <p:spPr bwMode="auto">
          <a:xfrm>
            <a:off x="5677726" y="2355846"/>
            <a:ext cx="79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4" name="AutoShape 22">
            <a:extLst>
              <a:ext uri="{FF2B5EF4-FFF2-40B4-BE49-F238E27FC236}">
                <a16:creationId xmlns:a16="http://schemas.microsoft.com/office/drawing/2014/main" id="{1BD5A829-6B02-DE41-97A7-087B6D402A96}"/>
              </a:ext>
            </a:extLst>
          </p:cNvPr>
          <p:cNvCxnSpPr>
            <a:cxnSpLocks noChangeShapeType="1"/>
            <a:stCxn id="9" idx="3"/>
            <a:endCxn id="10" idx="1"/>
          </p:cNvCxnSpPr>
          <p:nvPr/>
        </p:nvCxnSpPr>
        <p:spPr bwMode="auto">
          <a:xfrm>
            <a:off x="6547675" y="2355846"/>
            <a:ext cx="560388"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5" name="AutoShape 23">
            <a:extLst>
              <a:ext uri="{FF2B5EF4-FFF2-40B4-BE49-F238E27FC236}">
                <a16:creationId xmlns:a16="http://schemas.microsoft.com/office/drawing/2014/main" id="{054933FD-42D9-FD4F-8428-F0555771B67A}"/>
              </a:ext>
            </a:extLst>
          </p:cNvPr>
          <p:cNvCxnSpPr>
            <a:cxnSpLocks noChangeShapeType="1"/>
            <a:stCxn id="12" idx="3"/>
            <a:endCxn id="13" idx="1"/>
          </p:cNvCxnSpPr>
          <p:nvPr/>
        </p:nvCxnSpPr>
        <p:spPr bwMode="auto">
          <a:xfrm>
            <a:off x="9160701" y="2355846"/>
            <a:ext cx="80963"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6" name="AutoShape 24">
            <a:extLst>
              <a:ext uri="{FF2B5EF4-FFF2-40B4-BE49-F238E27FC236}">
                <a16:creationId xmlns:a16="http://schemas.microsoft.com/office/drawing/2014/main" id="{F641CF43-E7A4-C046-AD14-346F85ACE82F}"/>
              </a:ext>
            </a:extLst>
          </p:cNvPr>
          <p:cNvCxnSpPr>
            <a:cxnSpLocks noChangeShapeType="1"/>
            <a:stCxn id="16" idx="3"/>
            <a:endCxn id="17" idx="1"/>
          </p:cNvCxnSpPr>
          <p:nvPr/>
        </p:nvCxnSpPr>
        <p:spPr bwMode="auto">
          <a:xfrm>
            <a:off x="3860039" y="4184646"/>
            <a:ext cx="1238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7" name="AutoShape 25">
            <a:extLst>
              <a:ext uri="{FF2B5EF4-FFF2-40B4-BE49-F238E27FC236}">
                <a16:creationId xmlns:a16="http://schemas.microsoft.com/office/drawing/2014/main" id="{7EBCDF44-78B9-6D46-8343-F1EA6007C3EE}"/>
              </a:ext>
            </a:extLst>
          </p:cNvPr>
          <p:cNvCxnSpPr>
            <a:cxnSpLocks noChangeShapeType="1"/>
            <a:stCxn id="17" idx="3"/>
            <a:endCxn id="18" idx="1"/>
          </p:cNvCxnSpPr>
          <p:nvPr/>
        </p:nvCxnSpPr>
        <p:spPr bwMode="auto">
          <a:xfrm>
            <a:off x="4774439" y="4184646"/>
            <a:ext cx="1238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8" name="AutoShape 26">
            <a:extLst>
              <a:ext uri="{FF2B5EF4-FFF2-40B4-BE49-F238E27FC236}">
                <a16:creationId xmlns:a16="http://schemas.microsoft.com/office/drawing/2014/main" id="{4B460C66-5644-E442-93BC-5DE3B509C748}"/>
              </a:ext>
            </a:extLst>
          </p:cNvPr>
          <p:cNvCxnSpPr>
            <a:cxnSpLocks noChangeShapeType="1"/>
            <a:stCxn id="18" idx="3"/>
            <a:endCxn id="19" idx="1"/>
          </p:cNvCxnSpPr>
          <p:nvPr/>
        </p:nvCxnSpPr>
        <p:spPr bwMode="auto">
          <a:xfrm>
            <a:off x="5688839" y="4184646"/>
            <a:ext cx="1238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9" name="AutoShape 27">
            <a:extLst>
              <a:ext uri="{FF2B5EF4-FFF2-40B4-BE49-F238E27FC236}">
                <a16:creationId xmlns:a16="http://schemas.microsoft.com/office/drawing/2014/main" id="{1C6E9DD8-E815-C245-BD78-22D2A0F05A7F}"/>
              </a:ext>
            </a:extLst>
          </p:cNvPr>
          <p:cNvCxnSpPr>
            <a:cxnSpLocks noChangeShapeType="1"/>
            <a:stCxn id="7" idx="3"/>
            <a:endCxn id="16" idx="1"/>
          </p:cNvCxnSpPr>
          <p:nvPr/>
        </p:nvCxnSpPr>
        <p:spPr bwMode="auto">
          <a:xfrm flipH="1">
            <a:off x="3069464" y="2355846"/>
            <a:ext cx="1584325" cy="1828800"/>
          </a:xfrm>
          <a:prstGeom prst="bentConnector5">
            <a:avLst>
              <a:gd name="adj1" fmla="val -7315"/>
              <a:gd name="adj2" fmla="val 50000"/>
              <a:gd name="adj3" fmla="val 113528"/>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0" name="AutoShape 28">
            <a:extLst>
              <a:ext uri="{FF2B5EF4-FFF2-40B4-BE49-F238E27FC236}">
                <a16:creationId xmlns:a16="http://schemas.microsoft.com/office/drawing/2014/main" id="{669C8242-DFE0-CD43-86A5-746D8E8AC1B3}"/>
              </a:ext>
            </a:extLst>
          </p:cNvPr>
          <p:cNvCxnSpPr>
            <a:cxnSpLocks noChangeShapeType="1"/>
            <a:stCxn id="19" idx="3"/>
            <a:endCxn id="14" idx="1"/>
          </p:cNvCxnSpPr>
          <p:nvPr/>
        </p:nvCxnSpPr>
        <p:spPr bwMode="auto">
          <a:xfrm>
            <a:off x="7441439" y="4184646"/>
            <a:ext cx="10382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31" name="AutoShape 29">
            <a:extLst>
              <a:ext uri="{FF2B5EF4-FFF2-40B4-BE49-F238E27FC236}">
                <a16:creationId xmlns:a16="http://schemas.microsoft.com/office/drawing/2014/main" id="{2A4F9A8B-ECF8-BB4E-AEAA-C41DB0A93C6F}"/>
              </a:ext>
            </a:extLst>
          </p:cNvPr>
          <p:cNvCxnSpPr>
            <a:cxnSpLocks noChangeShapeType="1"/>
            <a:stCxn id="13" idx="3"/>
            <a:endCxn id="14" idx="1"/>
          </p:cNvCxnSpPr>
          <p:nvPr/>
        </p:nvCxnSpPr>
        <p:spPr bwMode="auto">
          <a:xfrm flipH="1">
            <a:off x="8479664" y="2355846"/>
            <a:ext cx="1552575" cy="1828800"/>
          </a:xfrm>
          <a:prstGeom prst="bentConnector5">
            <a:avLst>
              <a:gd name="adj1" fmla="val -13806"/>
              <a:gd name="adj2" fmla="val 50000"/>
              <a:gd name="adj3" fmla="val 113806"/>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2" name="AutoShape 30">
            <a:extLst>
              <a:ext uri="{FF2B5EF4-FFF2-40B4-BE49-F238E27FC236}">
                <a16:creationId xmlns:a16="http://schemas.microsoft.com/office/drawing/2014/main" id="{2B8B1D27-1E23-CC4D-BA6A-B5ED23BBBC92}"/>
              </a:ext>
            </a:extLst>
          </p:cNvPr>
          <p:cNvCxnSpPr>
            <a:cxnSpLocks noChangeShapeType="1"/>
            <a:stCxn id="14" idx="3"/>
            <a:endCxn id="15" idx="1"/>
          </p:cNvCxnSpPr>
          <p:nvPr/>
        </p:nvCxnSpPr>
        <p:spPr bwMode="auto">
          <a:xfrm>
            <a:off x="9270239" y="4184646"/>
            <a:ext cx="2762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33" name="AutoShape 31">
            <a:extLst>
              <a:ext uri="{FF2B5EF4-FFF2-40B4-BE49-F238E27FC236}">
                <a16:creationId xmlns:a16="http://schemas.microsoft.com/office/drawing/2014/main" id="{CF26A6C7-CEFA-CE41-8594-B929E36220FF}"/>
              </a:ext>
            </a:extLst>
          </p:cNvPr>
          <p:cNvCxnSpPr>
            <a:cxnSpLocks noChangeShapeType="1"/>
            <a:stCxn id="9" idx="3"/>
            <a:endCxn id="11" idx="1"/>
          </p:cNvCxnSpPr>
          <p:nvPr/>
        </p:nvCxnSpPr>
        <p:spPr bwMode="auto">
          <a:xfrm flipV="1">
            <a:off x="6547675" y="1441446"/>
            <a:ext cx="560388" cy="914400"/>
          </a:xfrm>
          <a:prstGeom prst="bentConnector3">
            <a:avLst>
              <a:gd name="adj1" fmla="val 49856"/>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4" name="AutoShape 32">
            <a:extLst>
              <a:ext uri="{FF2B5EF4-FFF2-40B4-BE49-F238E27FC236}">
                <a16:creationId xmlns:a16="http://schemas.microsoft.com/office/drawing/2014/main" id="{571BAE22-BEEF-1C48-B52A-248927C68044}"/>
              </a:ext>
            </a:extLst>
          </p:cNvPr>
          <p:cNvCxnSpPr>
            <a:cxnSpLocks noChangeShapeType="1"/>
            <a:stCxn id="11" idx="3"/>
            <a:endCxn id="12" idx="1"/>
          </p:cNvCxnSpPr>
          <p:nvPr/>
        </p:nvCxnSpPr>
        <p:spPr bwMode="auto">
          <a:xfrm>
            <a:off x="7898639" y="1441446"/>
            <a:ext cx="471487" cy="914400"/>
          </a:xfrm>
          <a:prstGeom prst="bentConnector3">
            <a:avLst>
              <a:gd name="adj1" fmla="val 49833"/>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5" name="AutoShape 33">
            <a:extLst>
              <a:ext uri="{FF2B5EF4-FFF2-40B4-BE49-F238E27FC236}">
                <a16:creationId xmlns:a16="http://schemas.microsoft.com/office/drawing/2014/main" id="{63D608A6-2EF0-4141-9061-20418FC8C2E1}"/>
              </a:ext>
            </a:extLst>
          </p:cNvPr>
          <p:cNvCxnSpPr>
            <a:cxnSpLocks noChangeShapeType="1"/>
            <a:stCxn id="10" idx="3"/>
            <a:endCxn id="12" idx="1"/>
          </p:cNvCxnSpPr>
          <p:nvPr/>
        </p:nvCxnSpPr>
        <p:spPr bwMode="auto">
          <a:xfrm>
            <a:off x="7898639" y="2355846"/>
            <a:ext cx="471487"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grpSp>
        <p:nvGrpSpPr>
          <p:cNvPr id="36" name="Group 34">
            <a:extLst>
              <a:ext uri="{FF2B5EF4-FFF2-40B4-BE49-F238E27FC236}">
                <a16:creationId xmlns:a16="http://schemas.microsoft.com/office/drawing/2014/main" id="{798CD53D-1F28-CD45-A683-B193B77047DE}"/>
              </a:ext>
            </a:extLst>
          </p:cNvPr>
          <p:cNvGrpSpPr>
            <a:grpSpLocks/>
          </p:cNvGrpSpPr>
          <p:nvPr/>
        </p:nvGrpSpPr>
        <p:grpSpPr bwMode="auto">
          <a:xfrm>
            <a:off x="3156776" y="1708146"/>
            <a:ext cx="6634163" cy="3049588"/>
            <a:chOff x="910" y="1008"/>
            <a:chExt cx="4179" cy="1921"/>
          </a:xfrm>
        </p:grpSpPr>
        <p:sp>
          <p:nvSpPr>
            <p:cNvPr id="37" name="Text Box 35">
              <a:extLst>
                <a:ext uri="{FF2B5EF4-FFF2-40B4-BE49-F238E27FC236}">
                  <a16:creationId xmlns:a16="http://schemas.microsoft.com/office/drawing/2014/main" id="{7BAA1E75-AC45-7F4F-AABA-833C87B7F8FE}"/>
                </a:ext>
              </a:extLst>
            </p:cNvPr>
            <p:cNvSpPr txBox="1">
              <a:spLocks noChangeArrowheads="1"/>
            </p:cNvSpPr>
            <p:nvPr/>
          </p:nvSpPr>
          <p:spPr bwMode="auto">
            <a:xfrm>
              <a:off x="910"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38" name="Text Box 36">
              <a:extLst>
                <a:ext uri="{FF2B5EF4-FFF2-40B4-BE49-F238E27FC236}">
                  <a16:creationId xmlns:a16="http://schemas.microsoft.com/office/drawing/2014/main" id="{AAD0D966-A8B0-6A4F-9484-B264E2EAB4D1}"/>
                </a:ext>
              </a:extLst>
            </p:cNvPr>
            <p:cNvSpPr txBox="1">
              <a:spLocks noChangeArrowheads="1"/>
            </p:cNvSpPr>
            <p:nvPr/>
          </p:nvSpPr>
          <p:spPr bwMode="auto">
            <a:xfrm>
              <a:off x="1486"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3s</a:t>
              </a:r>
            </a:p>
          </p:txBody>
        </p:sp>
        <p:sp>
          <p:nvSpPr>
            <p:cNvPr id="39" name="Text Box 37">
              <a:extLst>
                <a:ext uri="{FF2B5EF4-FFF2-40B4-BE49-F238E27FC236}">
                  <a16:creationId xmlns:a16="http://schemas.microsoft.com/office/drawing/2014/main" id="{0FA28C5A-8EF5-4640-98F2-58869B2AB013}"/>
                </a:ext>
              </a:extLst>
            </p:cNvPr>
            <p:cNvSpPr txBox="1">
              <a:spLocks noChangeArrowheads="1"/>
            </p:cNvSpPr>
            <p:nvPr/>
          </p:nvSpPr>
          <p:spPr bwMode="auto">
            <a:xfrm>
              <a:off x="2135"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0" name="Text Box 38">
              <a:extLst>
                <a:ext uri="{FF2B5EF4-FFF2-40B4-BE49-F238E27FC236}">
                  <a16:creationId xmlns:a16="http://schemas.microsoft.com/office/drawing/2014/main" id="{F4BFFCFA-AFED-FE45-A953-F44A53C4A0D8}"/>
                </a:ext>
              </a:extLst>
            </p:cNvPr>
            <p:cNvSpPr txBox="1">
              <a:spLocks noChangeArrowheads="1"/>
            </p:cNvSpPr>
            <p:nvPr/>
          </p:nvSpPr>
          <p:spPr bwMode="auto">
            <a:xfrm>
              <a:off x="2686"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1" name="Text Box 39">
              <a:extLst>
                <a:ext uri="{FF2B5EF4-FFF2-40B4-BE49-F238E27FC236}">
                  <a16:creationId xmlns:a16="http://schemas.microsoft.com/office/drawing/2014/main" id="{7A21FD81-0247-874D-B45F-290A63077724}"/>
                </a:ext>
              </a:extLst>
            </p:cNvPr>
            <p:cNvSpPr txBox="1">
              <a:spLocks noChangeArrowheads="1"/>
            </p:cNvSpPr>
            <p:nvPr/>
          </p:nvSpPr>
          <p:spPr bwMode="auto">
            <a:xfrm>
              <a:off x="3550"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2" name="Text Box 40">
              <a:extLst>
                <a:ext uri="{FF2B5EF4-FFF2-40B4-BE49-F238E27FC236}">
                  <a16:creationId xmlns:a16="http://schemas.microsoft.com/office/drawing/2014/main" id="{EE24141E-86D0-EE4C-97C5-F1AFD3A00CA5}"/>
                </a:ext>
              </a:extLst>
            </p:cNvPr>
            <p:cNvSpPr txBox="1">
              <a:spLocks noChangeArrowheads="1"/>
            </p:cNvSpPr>
            <p:nvPr/>
          </p:nvSpPr>
          <p:spPr bwMode="auto">
            <a:xfrm>
              <a:off x="3527" y="1008"/>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1s</a:t>
              </a:r>
            </a:p>
          </p:txBody>
        </p:sp>
        <p:sp>
          <p:nvSpPr>
            <p:cNvPr id="43" name="Text Box 41">
              <a:extLst>
                <a:ext uri="{FF2B5EF4-FFF2-40B4-BE49-F238E27FC236}">
                  <a16:creationId xmlns:a16="http://schemas.microsoft.com/office/drawing/2014/main" id="{907037FC-752B-994F-B5B2-AF5D1AC0181A}"/>
                </a:ext>
              </a:extLst>
            </p:cNvPr>
            <p:cNvSpPr txBox="1">
              <a:spLocks noChangeArrowheads="1"/>
            </p:cNvSpPr>
            <p:nvPr/>
          </p:nvSpPr>
          <p:spPr bwMode="auto">
            <a:xfrm>
              <a:off x="4318"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4" name="Text Box 42">
              <a:extLst>
                <a:ext uri="{FF2B5EF4-FFF2-40B4-BE49-F238E27FC236}">
                  <a16:creationId xmlns:a16="http://schemas.microsoft.com/office/drawing/2014/main" id="{A0798942-E0E4-C243-AEEB-18C34BC743FD}"/>
                </a:ext>
              </a:extLst>
            </p:cNvPr>
            <p:cNvSpPr txBox="1">
              <a:spLocks noChangeArrowheads="1"/>
            </p:cNvSpPr>
            <p:nvPr/>
          </p:nvSpPr>
          <p:spPr bwMode="auto">
            <a:xfrm>
              <a:off x="4871"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5" name="Text Box 43">
              <a:extLst>
                <a:ext uri="{FF2B5EF4-FFF2-40B4-BE49-F238E27FC236}">
                  <a16:creationId xmlns:a16="http://schemas.microsoft.com/office/drawing/2014/main" id="{03928C93-D0DF-BB4B-A313-008FAB7836F8}"/>
                </a:ext>
              </a:extLst>
            </p:cNvPr>
            <p:cNvSpPr txBox="1">
              <a:spLocks noChangeArrowheads="1"/>
            </p:cNvSpPr>
            <p:nvPr/>
          </p:nvSpPr>
          <p:spPr bwMode="auto">
            <a:xfrm>
              <a:off x="958"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6" name="Text Box 44">
              <a:extLst>
                <a:ext uri="{FF2B5EF4-FFF2-40B4-BE49-F238E27FC236}">
                  <a16:creationId xmlns:a16="http://schemas.microsoft.com/office/drawing/2014/main" id="{08C61AA9-3182-9144-A49E-96F20D9FB1C1}"/>
                </a:ext>
              </a:extLst>
            </p:cNvPr>
            <p:cNvSpPr txBox="1">
              <a:spLocks noChangeArrowheads="1"/>
            </p:cNvSpPr>
            <p:nvPr/>
          </p:nvSpPr>
          <p:spPr bwMode="auto">
            <a:xfrm>
              <a:off x="1534"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7" name="Text Box 45">
              <a:extLst>
                <a:ext uri="{FF2B5EF4-FFF2-40B4-BE49-F238E27FC236}">
                  <a16:creationId xmlns:a16="http://schemas.microsoft.com/office/drawing/2014/main" id="{A33BF8A9-3ACD-8E45-AD5D-DD60CB978A7F}"/>
                </a:ext>
              </a:extLst>
            </p:cNvPr>
            <p:cNvSpPr txBox="1">
              <a:spLocks noChangeArrowheads="1"/>
            </p:cNvSpPr>
            <p:nvPr/>
          </p:nvSpPr>
          <p:spPr bwMode="auto">
            <a:xfrm>
              <a:off x="2133"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8" name="Text Box 46">
              <a:extLst>
                <a:ext uri="{FF2B5EF4-FFF2-40B4-BE49-F238E27FC236}">
                  <a16:creationId xmlns:a16="http://schemas.microsoft.com/office/drawing/2014/main" id="{56568454-64C0-CB44-877D-99E8B2B661EE}"/>
                </a:ext>
              </a:extLst>
            </p:cNvPr>
            <p:cNvSpPr txBox="1">
              <a:spLocks noChangeArrowheads="1"/>
            </p:cNvSpPr>
            <p:nvPr/>
          </p:nvSpPr>
          <p:spPr bwMode="auto">
            <a:xfrm>
              <a:off x="2926"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9" name="Text Box 47">
              <a:extLst>
                <a:ext uri="{FF2B5EF4-FFF2-40B4-BE49-F238E27FC236}">
                  <a16:creationId xmlns:a16="http://schemas.microsoft.com/office/drawing/2014/main" id="{14125471-8CBF-5841-AC07-4D69BF72BF01}"/>
                </a:ext>
              </a:extLst>
            </p:cNvPr>
            <p:cNvSpPr txBox="1">
              <a:spLocks noChangeArrowheads="1"/>
            </p:cNvSpPr>
            <p:nvPr/>
          </p:nvSpPr>
          <p:spPr bwMode="auto">
            <a:xfrm>
              <a:off x="4366" y="2735"/>
              <a:ext cx="32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dirty="0"/>
                <a:t>180s</a:t>
              </a:r>
            </a:p>
          </p:txBody>
        </p:sp>
      </p:grpSp>
      <p:sp>
        <p:nvSpPr>
          <p:cNvPr id="50" name="Text Box 48">
            <a:extLst>
              <a:ext uri="{FF2B5EF4-FFF2-40B4-BE49-F238E27FC236}">
                <a16:creationId xmlns:a16="http://schemas.microsoft.com/office/drawing/2014/main" id="{B464C731-4088-8E46-9D44-1ADDDDD24D72}"/>
              </a:ext>
            </a:extLst>
          </p:cNvPr>
          <p:cNvSpPr txBox="1">
            <a:spLocks noChangeArrowheads="1"/>
          </p:cNvSpPr>
          <p:nvPr/>
        </p:nvSpPr>
        <p:spPr bwMode="auto">
          <a:xfrm>
            <a:off x="2930272" y="4994290"/>
            <a:ext cx="909736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800" b="1" dirty="0">
                <a:latin typeface="Arial" panose="020B0604020202020204" pitchFamily="34" charset="0"/>
                <a:cs typeface="Arial" panose="020B0604020202020204" pitchFamily="34" charset="0"/>
              </a:rPr>
              <a:t>TOTAL TIME = TIME ON CRITICAL PATH = 243 secs</a:t>
            </a:r>
          </a:p>
          <a:p>
            <a:r>
              <a:rPr lang="en-GB" altLang="en-US" sz="1800" dirty="0">
                <a:latin typeface="Arial" panose="020B0604020202020204" pitchFamily="34" charset="0"/>
                <a:cs typeface="Arial" panose="020B0604020202020204" pitchFamily="34" charset="0"/>
              </a:rPr>
              <a:t>Strictly speaking this would not work with a single person due to the overlap in activities</a:t>
            </a:r>
          </a:p>
        </p:txBody>
      </p:sp>
      <p:sp>
        <p:nvSpPr>
          <p:cNvPr id="51" name="Rectangle 50">
            <a:extLst>
              <a:ext uri="{FF2B5EF4-FFF2-40B4-BE49-F238E27FC236}">
                <a16:creationId xmlns:a16="http://schemas.microsoft.com/office/drawing/2014/main" id="{9A376F9E-0DB9-CB48-BFF0-717F5DF987E2}"/>
              </a:ext>
            </a:extLst>
          </p:cNvPr>
          <p:cNvSpPr>
            <a:spLocks noChangeArrowheads="1"/>
          </p:cNvSpPr>
          <p:nvPr/>
        </p:nvSpPr>
        <p:spPr bwMode="auto">
          <a:xfrm>
            <a:off x="861758" y="5286498"/>
            <a:ext cx="838200" cy="304800"/>
          </a:xfrm>
          <a:prstGeom prst="rect">
            <a:avLst/>
          </a:prstGeom>
          <a:solidFill>
            <a:srgbClr val="FF9900"/>
          </a:solidFill>
          <a:ln w="9525">
            <a:solidFill>
              <a:schemeClr val="tx1"/>
            </a:solidFill>
            <a:miter lim="800000"/>
            <a:headEnd/>
            <a:tailEnd type="none" w="sm" len="sm"/>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52" name="Text Box 51">
            <a:extLst>
              <a:ext uri="{FF2B5EF4-FFF2-40B4-BE49-F238E27FC236}">
                <a16:creationId xmlns:a16="http://schemas.microsoft.com/office/drawing/2014/main" id="{ADE4D43C-BBC4-2C4B-88C4-D42FD49782D8}"/>
              </a:ext>
            </a:extLst>
          </p:cNvPr>
          <p:cNvSpPr txBox="1">
            <a:spLocks noChangeArrowheads="1"/>
          </p:cNvSpPr>
          <p:nvPr/>
        </p:nvSpPr>
        <p:spPr bwMode="auto">
          <a:xfrm>
            <a:off x="1699959" y="5286498"/>
            <a:ext cx="9699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Critical Path</a:t>
            </a:r>
          </a:p>
        </p:txBody>
      </p:sp>
      <p:sp>
        <p:nvSpPr>
          <p:cNvPr id="53" name="Rectangle 53">
            <a:extLst>
              <a:ext uri="{FF2B5EF4-FFF2-40B4-BE49-F238E27FC236}">
                <a16:creationId xmlns:a16="http://schemas.microsoft.com/office/drawing/2014/main" id="{33C2CAAD-72E5-8944-BE6C-43D7AFA61113}"/>
              </a:ext>
            </a:extLst>
          </p:cNvPr>
          <p:cNvSpPr>
            <a:spLocks noChangeArrowheads="1"/>
          </p:cNvSpPr>
          <p:nvPr/>
        </p:nvSpPr>
        <p:spPr bwMode="auto">
          <a:xfrm>
            <a:off x="861758" y="4905498"/>
            <a:ext cx="838200" cy="304800"/>
          </a:xfrm>
          <a:prstGeom prst="rect">
            <a:avLst/>
          </a:prstGeom>
          <a:solidFill>
            <a:srgbClr val="FF99FF"/>
          </a:solidFill>
          <a:ln w="9525">
            <a:solidFill>
              <a:schemeClr val="tx1"/>
            </a:solidFill>
            <a:miter lim="800000"/>
            <a:headEnd/>
            <a:tailEnd type="none" w="sm" len="sm"/>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54" name="Text Box 54">
            <a:extLst>
              <a:ext uri="{FF2B5EF4-FFF2-40B4-BE49-F238E27FC236}">
                <a16:creationId xmlns:a16="http://schemas.microsoft.com/office/drawing/2014/main" id="{5290C558-E422-E04F-A27D-E961D675D447}"/>
              </a:ext>
            </a:extLst>
          </p:cNvPr>
          <p:cNvSpPr txBox="1">
            <a:spLocks noChangeArrowheads="1"/>
          </p:cNvSpPr>
          <p:nvPr/>
        </p:nvSpPr>
        <p:spPr bwMode="auto">
          <a:xfrm>
            <a:off x="1699958" y="4905498"/>
            <a:ext cx="13589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Resource Change</a:t>
            </a:r>
          </a:p>
        </p:txBody>
      </p:sp>
    </p:spTree>
    <p:extLst>
      <p:ext uri="{BB962C8B-B14F-4D97-AF65-F5344CB8AC3E}">
        <p14:creationId xmlns:p14="http://schemas.microsoft.com/office/powerpoint/2010/main" val="224559926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D8C2F-AE09-564D-9D01-BA9911C3243D}"/>
              </a:ext>
            </a:extLst>
          </p:cNvPr>
          <p:cNvSpPr>
            <a:spLocks noGrp="1"/>
          </p:cNvSpPr>
          <p:nvPr>
            <p:ph type="title"/>
          </p:nvPr>
        </p:nvSpPr>
        <p:spPr/>
        <p:txBody>
          <a:bodyPr/>
          <a:lstStyle/>
          <a:p>
            <a:r>
              <a:rPr lang="en-US" dirty="0"/>
              <a:t>Path Durations</a:t>
            </a:r>
          </a:p>
        </p:txBody>
      </p:sp>
      <p:sp>
        <p:nvSpPr>
          <p:cNvPr id="27" name="Content Placeholder 2">
            <a:extLst>
              <a:ext uri="{FF2B5EF4-FFF2-40B4-BE49-F238E27FC236}">
                <a16:creationId xmlns:a16="http://schemas.microsoft.com/office/drawing/2014/main" id="{3FB0C42F-C7D1-264D-9BCD-DF6EBD3D490F}"/>
              </a:ext>
            </a:extLst>
          </p:cNvPr>
          <p:cNvSpPr>
            <a:spLocks noGrp="1"/>
          </p:cNvSpPr>
          <p:nvPr>
            <p:ph idx="1"/>
          </p:nvPr>
        </p:nvSpPr>
        <p:spPr>
          <a:xfrm>
            <a:off x="647849" y="1174747"/>
            <a:ext cx="3944961" cy="502827"/>
          </a:xfrm>
        </p:spPr>
        <p:txBody>
          <a:bodyPr>
            <a:normAutofit/>
          </a:bodyPr>
          <a:lstStyle/>
          <a:p>
            <a:pPr marL="0" indent="0" eaLnBrk="1" hangingPunct="1">
              <a:buNone/>
            </a:pPr>
            <a:r>
              <a:rPr lang="en-GB" sz="2800" dirty="0"/>
              <a:t>Consider this network</a:t>
            </a:r>
          </a:p>
        </p:txBody>
      </p:sp>
      <p:sp>
        <p:nvSpPr>
          <p:cNvPr id="4" name="Slide Number Placeholder 3">
            <a:extLst>
              <a:ext uri="{FF2B5EF4-FFF2-40B4-BE49-F238E27FC236}">
                <a16:creationId xmlns:a16="http://schemas.microsoft.com/office/drawing/2014/main" id="{B4AB1778-B0D7-BF47-85BC-572F891420B1}"/>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79</a:t>
            </a:fld>
            <a:endParaRPr lang="en-GB"/>
          </a:p>
        </p:txBody>
      </p:sp>
      <p:grpSp>
        <p:nvGrpSpPr>
          <p:cNvPr id="5" name="Group 60">
            <a:extLst>
              <a:ext uri="{FF2B5EF4-FFF2-40B4-BE49-F238E27FC236}">
                <a16:creationId xmlns:a16="http://schemas.microsoft.com/office/drawing/2014/main" id="{5DBD5E1A-8E06-8A4B-A68D-30E605802C57}"/>
              </a:ext>
            </a:extLst>
          </p:cNvPr>
          <p:cNvGrpSpPr>
            <a:grpSpLocks/>
          </p:cNvGrpSpPr>
          <p:nvPr/>
        </p:nvGrpSpPr>
        <p:grpSpPr bwMode="auto">
          <a:xfrm>
            <a:off x="3985640" y="1660779"/>
            <a:ext cx="7736967" cy="1960245"/>
            <a:chOff x="855" y="1604"/>
            <a:chExt cx="3912" cy="817"/>
          </a:xfrm>
        </p:grpSpPr>
        <p:sp>
          <p:nvSpPr>
            <p:cNvPr id="6" name="Rectangle 12">
              <a:extLst>
                <a:ext uri="{FF2B5EF4-FFF2-40B4-BE49-F238E27FC236}">
                  <a16:creationId xmlns:a16="http://schemas.microsoft.com/office/drawing/2014/main" id="{3092C08C-9F7F-144D-B5AD-0A3C9F93D0D3}"/>
                </a:ext>
              </a:extLst>
            </p:cNvPr>
            <p:cNvSpPr>
              <a:spLocks noChangeArrowheads="1"/>
            </p:cNvSpPr>
            <p:nvPr/>
          </p:nvSpPr>
          <p:spPr bwMode="blackWhite">
            <a:xfrm>
              <a:off x="4250" y="1905"/>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F, 4d</a:t>
              </a:r>
              <a:endParaRPr lang="en-US" sz="1400"/>
            </a:p>
          </p:txBody>
        </p:sp>
        <p:sp>
          <p:nvSpPr>
            <p:cNvPr id="7" name="Rectangle 13">
              <a:extLst>
                <a:ext uri="{FF2B5EF4-FFF2-40B4-BE49-F238E27FC236}">
                  <a16:creationId xmlns:a16="http://schemas.microsoft.com/office/drawing/2014/main" id="{74582BCC-594C-2F4F-BFDB-D1AAFB1CCAC8}"/>
                </a:ext>
              </a:extLst>
            </p:cNvPr>
            <p:cNvSpPr>
              <a:spLocks noChangeArrowheads="1"/>
            </p:cNvSpPr>
            <p:nvPr/>
          </p:nvSpPr>
          <p:spPr bwMode="blackWhite">
            <a:xfrm>
              <a:off x="3246" y="2215"/>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E, 3d</a:t>
              </a:r>
              <a:endParaRPr lang="en-US" sz="1400"/>
            </a:p>
          </p:txBody>
        </p:sp>
        <p:sp>
          <p:nvSpPr>
            <p:cNvPr id="8" name="Rectangle 14">
              <a:extLst>
                <a:ext uri="{FF2B5EF4-FFF2-40B4-BE49-F238E27FC236}">
                  <a16:creationId xmlns:a16="http://schemas.microsoft.com/office/drawing/2014/main" id="{C335881B-B893-8E41-B8D1-CBE7E212AE49}"/>
                </a:ext>
              </a:extLst>
            </p:cNvPr>
            <p:cNvSpPr>
              <a:spLocks noChangeArrowheads="1"/>
            </p:cNvSpPr>
            <p:nvPr/>
          </p:nvSpPr>
          <p:spPr bwMode="blackWhite">
            <a:xfrm>
              <a:off x="3227" y="161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D, 5d</a:t>
              </a:r>
              <a:endParaRPr lang="en-US" sz="1400"/>
            </a:p>
          </p:txBody>
        </p:sp>
        <p:sp>
          <p:nvSpPr>
            <p:cNvPr id="9" name="Rectangle 15">
              <a:extLst>
                <a:ext uri="{FF2B5EF4-FFF2-40B4-BE49-F238E27FC236}">
                  <a16:creationId xmlns:a16="http://schemas.microsoft.com/office/drawing/2014/main" id="{8972D4E8-3E19-654B-97D6-16B978335A71}"/>
                </a:ext>
              </a:extLst>
            </p:cNvPr>
            <p:cNvSpPr>
              <a:spLocks noChangeArrowheads="1"/>
            </p:cNvSpPr>
            <p:nvPr/>
          </p:nvSpPr>
          <p:spPr bwMode="blackWhite">
            <a:xfrm>
              <a:off x="855" y="1919"/>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A,7d</a:t>
              </a:r>
              <a:endParaRPr lang="en-US" sz="1400"/>
            </a:p>
          </p:txBody>
        </p:sp>
        <p:sp>
          <p:nvSpPr>
            <p:cNvPr id="10" name="Rectangle 16">
              <a:extLst>
                <a:ext uri="{FF2B5EF4-FFF2-40B4-BE49-F238E27FC236}">
                  <a16:creationId xmlns:a16="http://schemas.microsoft.com/office/drawing/2014/main" id="{51C83A62-84C7-F849-AA47-A2E214187426}"/>
                </a:ext>
              </a:extLst>
            </p:cNvPr>
            <p:cNvSpPr>
              <a:spLocks noChangeArrowheads="1"/>
            </p:cNvSpPr>
            <p:nvPr/>
          </p:nvSpPr>
          <p:spPr bwMode="blackWhite">
            <a:xfrm>
              <a:off x="1902" y="222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C, 10d</a:t>
              </a:r>
              <a:endParaRPr lang="en-US" sz="1400"/>
            </a:p>
          </p:txBody>
        </p:sp>
        <p:sp>
          <p:nvSpPr>
            <p:cNvPr id="11" name="Rectangle 17">
              <a:extLst>
                <a:ext uri="{FF2B5EF4-FFF2-40B4-BE49-F238E27FC236}">
                  <a16:creationId xmlns:a16="http://schemas.microsoft.com/office/drawing/2014/main" id="{5F6C4600-6E10-C847-BF5B-D63973C5BB26}"/>
                </a:ext>
              </a:extLst>
            </p:cNvPr>
            <p:cNvSpPr>
              <a:spLocks noChangeArrowheads="1"/>
            </p:cNvSpPr>
            <p:nvPr/>
          </p:nvSpPr>
          <p:spPr bwMode="blackWhite">
            <a:xfrm>
              <a:off x="1877" y="1604"/>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 12d</a:t>
              </a:r>
              <a:endParaRPr lang="en-US" sz="1400"/>
            </a:p>
          </p:txBody>
        </p:sp>
        <p:sp>
          <p:nvSpPr>
            <p:cNvPr id="12" name="Line 10">
              <a:extLst>
                <a:ext uri="{FF2B5EF4-FFF2-40B4-BE49-F238E27FC236}">
                  <a16:creationId xmlns:a16="http://schemas.microsoft.com/office/drawing/2014/main" id="{3C16BFA3-1936-9E41-8342-751594E77ED5}"/>
                </a:ext>
              </a:extLst>
            </p:cNvPr>
            <p:cNvSpPr>
              <a:spLocks noChangeShapeType="1"/>
            </p:cNvSpPr>
            <p:nvPr/>
          </p:nvSpPr>
          <p:spPr bwMode="blackWhite">
            <a:xfrm>
              <a:off x="1530" y="2009"/>
              <a:ext cx="0" cy="322"/>
            </a:xfrm>
            <a:prstGeom prst="line">
              <a:avLst/>
            </a:prstGeom>
            <a:noFill/>
            <a:ln w="12700">
              <a:solidFill>
                <a:schemeClr val="tx1"/>
              </a:solidFill>
              <a:round/>
              <a:headEnd/>
              <a:tailEnd/>
            </a:ln>
          </p:spPr>
          <p:txBody>
            <a:bodyPr>
              <a:spAutoFit/>
            </a:bodyPr>
            <a:lstStyle/>
            <a:p>
              <a:endParaRPr lang="en-GB"/>
            </a:p>
          </p:txBody>
        </p:sp>
        <p:sp>
          <p:nvSpPr>
            <p:cNvPr id="13" name="Line 11">
              <a:extLst>
                <a:ext uri="{FF2B5EF4-FFF2-40B4-BE49-F238E27FC236}">
                  <a16:creationId xmlns:a16="http://schemas.microsoft.com/office/drawing/2014/main" id="{3B49ED8D-3468-C54E-9DEF-3AFB0447404F}"/>
                </a:ext>
              </a:extLst>
            </p:cNvPr>
            <p:cNvSpPr>
              <a:spLocks noChangeShapeType="1"/>
            </p:cNvSpPr>
            <p:nvPr/>
          </p:nvSpPr>
          <p:spPr bwMode="blackWhite">
            <a:xfrm>
              <a:off x="1376" y="1956"/>
              <a:ext cx="152" cy="0"/>
            </a:xfrm>
            <a:prstGeom prst="line">
              <a:avLst/>
            </a:prstGeom>
            <a:noFill/>
            <a:ln w="12700">
              <a:solidFill>
                <a:schemeClr val="tx1"/>
              </a:solidFill>
              <a:round/>
              <a:headEnd/>
              <a:tailEnd/>
            </a:ln>
          </p:spPr>
          <p:txBody>
            <a:bodyPr>
              <a:spAutoFit/>
            </a:bodyPr>
            <a:lstStyle/>
            <a:p>
              <a:endParaRPr lang="en-GB"/>
            </a:p>
          </p:txBody>
        </p:sp>
        <p:sp>
          <p:nvSpPr>
            <p:cNvPr id="14" name="Line 12">
              <a:extLst>
                <a:ext uri="{FF2B5EF4-FFF2-40B4-BE49-F238E27FC236}">
                  <a16:creationId xmlns:a16="http://schemas.microsoft.com/office/drawing/2014/main" id="{7FA40A38-AE15-8B42-96A1-04D44AD234C2}"/>
                </a:ext>
              </a:extLst>
            </p:cNvPr>
            <p:cNvSpPr>
              <a:spLocks noChangeShapeType="1"/>
            </p:cNvSpPr>
            <p:nvPr/>
          </p:nvSpPr>
          <p:spPr bwMode="blackWhite">
            <a:xfrm>
              <a:off x="1526" y="1678"/>
              <a:ext cx="347" cy="0"/>
            </a:xfrm>
            <a:prstGeom prst="line">
              <a:avLst/>
            </a:prstGeom>
            <a:noFill/>
            <a:ln w="12700">
              <a:solidFill>
                <a:schemeClr val="tx1"/>
              </a:solidFill>
              <a:round/>
              <a:headEnd/>
              <a:tailEnd type="triangle" w="med" len="med"/>
            </a:ln>
          </p:spPr>
          <p:txBody>
            <a:bodyPr>
              <a:spAutoFit/>
            </a:bodyPr>
            <a:lstStyle/>
            <a:p>
              <a:endParaRPr lang="en-GB"/>
            </a:p>
          </p:txBody>
        </p:sp>
        <p:sp>
          <p:nvSpPr>
            <p:cNvPr id="15" name="Line 13">
              <a:extLst>
                <a:ext uri="{FF2B5EF4-FFF2-40B4-BE49-F238E27FC236}">
                  <a16:creationId xmlns:a16="http://schemas.microsoft.com/office/drawing/2014/main" id="{6B8631C8-B984-A048-8046-B2E82292F675}"/>
                </a:ext>
              </a:extLst>
            </p:cNvPr>
            <p:cNvSpPr>
              <a:spLocks noChangeShapeType="1"/>
            </p:cNvSpPr>
            <p:nvPr/>
          </p:nvSpPr>
          <p:spPr bwMode="blackWhite">
            <a:xfrm flipV="1">
              <a:off x="1526" y="2324"/>
              <a:ext cx="372" cy="1"/>
            </a:xfrm>
            <a:prstGeom prst="line">
              <a:avLst/>
            </a:prstGeom>
            <a:noFill/>
            <a:ln w="12700">
              <a:solidFill>
                <a:schemeClr val="tx1"/>
              </a:solidFill>
              <a:round/>
              <a:headEnd/>
              <a:tailEnd type="triangle" w="med" len="med"/>
            </a:ln>
          </p:spPr>
          <p:txBody>
            <a:bodyPr>
              <a:spAutoFit/>
            </a:bodyPr>
            <a:lstStyle/>
            <a:p>
              <a:endParaRPr lang="en-GB"/>
            </a:p>
          </p:txBody>
        </p:sp>
        <p:sp>
          <p:nvSpPr>
            <p:cNvPr id="16" name="Line 14">
              <a:extLst>
                <a:ext uri="{FF2B5EF4-FFF2-40B4-BE49-F238E27FC236}">
                  <a16:creationId xmlns:a16="http://schemas.microsoft.com/office/drawing/2014/main" id="{705F1097-1823-6244-85A3-DCA20E66CA08}"/>
                </a:ext>
              </a:extLst>
            </p:cNvPr>
            <p:cNvSpPr>
              <a:spLocks noChangeShapeType="1"/>
            </p:cNvSpPr>
            <p:nvPr/>
          </p:nvSpPr>
          <p:spPr bwMode="blackWhite">
            <a:xfrm>
              <a:off x="2401" y="1690"/>
              <a:ext cx="821" cy="0"/>
            </a:xfrm>
            <a:prstGeom prst="line">
              <a:avLst/>
            </a:prstGeom>
            <a:noFill/>
            <a:ln w="12700">
              <a:solidFill>
                <a:schemeClr val="tx1"/>
              </a:solidFill>
              <a:round/>
              <a:headEnd/>
              <a:tailEnd type="triangle" w="med" len="med"/>
            </a:ln>
          </p:spPr>
          <p:txBody>
            <a:bodyPr>
              <a:spAutoFit/>
            </a:bodyPr>
            <a:lstStyle/>
            <a:p>
              <a:endParaRPr lang="en-GB"/>
            </a:p>
          </p:txBody>
        </p:sp>
        <p:sp>
          <p:nvSpPr>
            <p:cNvPr id="17" name="Line 15">
              <a:extLst>
                <a:ext uri="{FF2B5EF4-FFF2-40B4-BE49-F238E27FC236}">
                  <a16:creationId xmlns:a16="http://schemas.microsoft.com/office/drawing/2014/main" id="{813B3A05-1621-A845-8871-378B9883B3B9}"/>
                </a:ext>
              </a:extLst>
            </p:cNvPr>
            <p:cNvSpPr>
              <a:spLocks noChangeShapeType="1"/>
            </p:cNvSpPr>
            <p:nvPr/>
          </p:nvSpPr>
          <p:spPr bwMode="blackWhite">
            <a:xfrm flipV="1">
              <a:off x="2430" y="2324"/>
              <a:ext cx="815" cy="0"/>
            </a:xfrm>
            <a:prstGeom prst="line">
              <a:avLst/>
            </a:prstGeom>
            <a:noFill/>
            <a:ln w="12700">
              <a:solidFill>
                <a:schemeClr val="tx1"/>
              </a:solidFill>
              <a:round/>
              <a:headEnd/>
              <a:tailEnd type="triangle" w="med" len="med"/>
            </a:ln>
          </p:spPr>
          <p:txBody>
            <a:bodyPr>
              <a:spAutoFit/>
            </a:bodyPr>
            <a:lstStyle/>
            <a:p>
              <a:endParaRPr lang="en-GB"/>
            </a:p>
          </p:txBody>
        </p:sp>
        <p:sp>
          <p:nvSpPr>
            <p:cNvPr id="18" name="Line 19">
              <a:extLst>
                <a:ext uri="{FF2B5EF4-FFF2-40B4-BE49-F238E27FC236}">
                  <a16:creationId xmlns:a16="http://schemas.microsoft.com/office/drawing/2014/main" id="{AB94B7D1-45BC-4441-9D1F-23F14FBF8E0B}"/>
                </a:ext>
              </a:extLst>
            </p:cNvPr>
            <p:cNvSpPr>
              <a:spLocks noChangeShapeType="1"/>
            </p:cNvSpPr>
            <p:nvPr/>
          </p:nvSpPr>
          <p:spPr bwMode="blackWhite">
            <a:xfrm>
              <a:off x="3743" y="1693"/>
              <a:ext cx="183" cy="0"/>
            </a:xfrm>
            <a:prstGeom prst="line">
              <a:avLst/>
            </a:prstGeom>
            <a:noFill/>
            <a:ln w="12700">
              <a:solidFill>
                <a:schemeClr val="tx1"/>
              </a:solidFill>
              <a:round/>
              <a:headEnd/>
              <a:tailEnd/>
            </a:ln>
          </p:spPr>
          <p:txBody>
            <a:bodyPr>
              <a:spAutoFit/>
            </a:bodyPr>
            <a:lstStyle/>
            <a:p>
              <a:endParaRPr lang="en-GB"/>
            </a:p>
          </p:txBody>
        </p:sp>
        <p:sp>
          <p:nvSpPr>
            <p:cNvPr id="19" name="Line 20">
              <a:extLst>
                <a:ext uri="{FF2B5EF4-FFF2-40B4-BE49-F238E27FC236}">
                  <a16:creationId xmlns:a16="http://schemas.microsoft.com/office/drawing/2014/main" id="{91A8552C-BEBD-7B43-ACFE-5C6268D7599E}"/>
                </a:ext>
              </a:extLst>
            </p:cNvPr>
            <p:cNvSpPr>
              <a:spLocks noChangeShapeType="1"/>
            </p:cNvSpPr>
            <p:nvPr/>
          </p:nvSpPr>
          <p:spPr bwMode="blackWhite">
            <a:xfrm>
              <a:off x="3764" y="2323"/>
              <a:ext cx="158" cy="0"/>
            </a:xfrm>
            <a:prstGeom prst="line">
              <a:avLst/>
            </a:prstGeom>
            <a:noFill/>
            <a:ln w="12700">
              <a:solidFill>
                <a:schemeClr val="tx1"/>
              </a:solidFill>
              <a:round/>
              <a:headEnd/>
              <a:tailEnd/>
            </a:ln>
          </p:spPr>
          <p:txBody>
            <a:bodyPr>
              <a:spAutoFit/>
            </a:bodyPr>
            <a:lstStyle/>
            <a:p>
              <a:endParaRPr lang="en-GB"/>
            </a:p>
          </p:txBody>
        </p:sp>
        <p:sp>
          <p:nvSpPr>
            <p:cNvPr id="20" name="Line 21">
              <a:extLst>
                <a:ext uri="{FF2B5EF4-FFF2-40B4-BE49-F238E27FC236}">
                  <a16:creationId xmlns:a16="http://schemas.microsoft.com/office/drawing/2014/main" id="{72C696E4-8C3C-6143-B712-4176AE39372D}"/>
                </a:ext>
              </a:extLst>
            </p:cNvPr>
            <p:cNvSpPr>
              <a:spLocks noChangeShapeType="1"/>
            </p:cNvSpPr>
            <p:nvPr/>
          </p:nvSpPr>
          <p:spPr bwMode="blackWhite">
            <a:xfrm>
              <a:off x="3922" y="1690"/>
              <a:ext cx="0" cy="260"/>
            </a:xfrm>
            <a:prstGeom prst="line">
              <a:avLst/>
            </a:prstGeom>
            <a:noFill/>
            <a:ln w="12700">
              <a:solidFill>
                <a:schemeClr val="tx1"/>
              </a:solidFill>
              <a:round/>
              <a:headEnd/>
              <a:tailEnd/>
            </a:ln>
          </p:spPr>
          <p:txBody>
            <a:bodyPr>
              <a:spAutoFit/>
            </a:bodyPr>
            <a:lstStyle/>
            <a:p>
              <a:endParaRPr lang="en-GB"/>
            </a:p>
          </p:txBody>
        </p:sp>
        <p:sp>
          <p:nvSpPr>
            <p:cNvPr id="21" name="Line 22">
              <a:extLst>
                <a:ext uri="{FF2B5EF4-FFF2-40B4-BE49-F238E27FC236}">
                  <a16:creationId xmlns:a16="http://schemas.microsoft.com/office/drawing/2014/main" id="{D4FC94A3-7E18-A341-9152-B3FE136737FA}"/>
                </a:ext>
              </a:extLst>
            </p:cNvPr>
            <p:cNvSpPr>
              <a:spLocks noChangeShapeType="1"/>
            </p:cNvSpPr>
            <p:nvPr/>
          </p:nvSpPr>
          <p:spPr bwMode="blackWhite">
            <a:xfrm flipV="1">
              <a:off x="3922" y="2079"/>
              <a:ext cx="0" cy="248"/>
            </a:xfrm>
            <a:prstGeom prst="line">
              <a:avLst/>
            </a:prstGeom>
            <a:noFill/>
            <a:ln w="12700">
              <a:solidFill>
                <a:schemeClr val="tx1"/>
              </a:solidFill>
              <a:round/>
              <a:headEnd/>
              <a:tailEnd/>
            </a:ln>
          </p:spPr>
          <p:txBody>
            <a:bodyPr>
              <a:spAutoFit/>
            </a:bodyPr>
            <a:lstStyle/>
            <a:p>
              <a:endParaRPr lang="en-GB"/>
            </a:p>
          </p:txBody>
        </p:sp>
        <p:sp>
          <p:nvSpPr>
            <p:cNvPr id="22" name="Line 23">
              <a:extLst>
                <a:ext uri="{FF2B5EF4-FFF2-40B4-BE49-F238E27FC236}">
                  <a16:creationId xmlns:a16="http://schemas.microsoft.com/office/drawing/2014/main" id="{65BDDB37-EDCF-3743-AAF5-6C8569945134}"/>
                </a:ext>
              </a:extLst>
            </p:cNvPr>
            <p:cNvSpPr>
              <a:spLocks noChangeShapeType="1"/>
            </p:cNvSpPr>
            <p:nvPr/>
          </p:nvSpPr>
          <p:spPr bwMode="blackWhite">
            <a:xfrm flipV="1">
              <a:off x="3922" y="1944"/>
              <a:ext cx="326" cy="1"/>
            </a:xfrm>
            <a:prstGeom prst="line">
              <a:avLst/>
            </a:prstGeom>
            <a:noFill/>
            <a:ln w="12700">
              <a:solidFill>
                <a:schemeClr val="tx1"/>
              </a:solidFill>
              <a:round/>
              <a:headEnd/>
              <a:tailEnd type="triangle" w="med" len="med"/>
            </a:ln>
          </p:spPr>
          <p:txBody>
            <a:bodyPr>
              <a:spAutoFit/>
            </a:bodyPr>
            <a:lstStyle/>
            <a:p>
              <a:endParaRPr lang="en-GB"/>
            </a:p>
          </p:txBody>
        </p:sp>
        <p:sp>
          <p:nvSpPr>
            <p:cNvPr id="23" name="Line 24">
              <a:extLst>
                <a:ext uri="{FF2B5EF4-FFF2-40B4-BE49-F238E27FC236}">
                  <a16:creationId xmlns:a16="http://schemas.microsoft.com/office/drawing/2014/main" id="{331EBBDD-E7F5-544F-AB1D-1359C80C7C90}"/>
                </a:ext>
              </a:extLst>
            </p:cNvPr>
            <p:cNvSpPr>
              <a:spLocks noChangeShapeType="1"/>
            </p:cNvSpPr>
            <p:nvPr/>
          </p:nvSpPr>
          <p:spPr bwMode="blackWhite">
            <a:xfrm>
              <a:off x="3922" y="2082"/>
              <a:ext cx="325" cy="0"/>
            </a:xfrm>
            <a:prstGeom prst="line">
              <a:avLst/>
            </a:prstGeom>
            <a:noFill/>
            <a:ln w="12700">
              <a:solidFill>
                <a:schemeClr val="tx1"/>
              </a:solidFill>
              <a:round/>
              <a:headEnd/>
              <a:tailEnd type="triangle" w="med" len="med"/>
            </a:ln>
          </p:spPr>
          <p:txBody>
            <a:bodyPr>
              <a:spAutoFit/>
            </a:bodyPr>
            <a:lstStyle/>
            <a:p>
              <a:endParaRPr lang="en-GB"/>
            </a:p>
          </p:txBody>
        </p:sp>
        <p:sp>
          <p:nvSpPr>
            <p:cNvPr id="24" name="Line 25">
              <a:extLst>
                <a:ext uri="{FF2B5EF4-FFF2-40B4-BE49-F238E27FC236}">
                  <a16:creationId xmlns:a16="http://schemas.microsoft.com/office/drawing/2014/main" id="{6835166F-018B-234D-B639-313F9000AE00}"/>
                </a:ext>
              </a:extLst>
            </p:cNvPr>
            <p:cNvSpPr>
              <a:spLocks noChangeShapeType="1"/>
            </p:cNvSpPr>
            <p:nvPr/>
          </p:nvSpPr>
          <p:spPr bwMode="blackWhite">
            <a:xfrm>
              <a:off x="1372" y="2006"/>
              <a:ext cx="158" cy="0"/>
            </a:xfrm>
            <a:prstGeom prst="line">
              <a:avLst/>
            </a:prstGeom>
            <a:noFill/>
            <a:ln w="12700">
              <a:solidFill>
                <a:schemeClr val="tx1"/>
              </a:solidFill>
              <a:round/>
              <a:headEnd/>
              <a:tailEnd/>
            </a:ln>
          </p:spPr>
          <p:txBody>
            <a:bodyPr>
              <a:spAutoFit/>
            </a:bodyPr>
            <a:lstStyle/>
            <a:p>
              <a:endParaRPr lang="en-GB"/>
            </a:p>
          </p:txBody>
        </p:sp>
        <p:sp>
          <p:nvSpPr>
            <p:cNvPr id="25" name="Line 26">
              <a:extLst>
                <a:ext uri="{FF2B5EF4-FFF2-40B4-BE49-F238E27FC236}">
                  <a16:creationId xmlns:a16="http://schemas.microsoft.com/office/drawing/2014/main" id="{48989818-3F6C-E94F-8BAA-D62623238BC0}"/>
                </a:ext>
              </a:extLst>
            </p:cNvPr>
            <p:cNvSpPr>
              <a:spLocks noChangeShapeType="1"/>
            </p:cNvSpPr>
            <p:nvPr/>
          </p:nvSpPr>
          <p:spPr bwMode="blackWhite">
            <a:xfrm flipH="1">
              <a:off x="1529" y="1678"/>
              <a:ext cx="1" cy="281"/>
            </a:xfrm>
            <a:prstGeom prst="line">
              <a:avLst/>
            </a:prstGeom>
            <a:noFill/>
            <a:ln w="12700">
              <a:solidFill>
                <a:schemeClr val="tx1"/>
              </a:solidFill>
              <a:round/>
              <a:headEnd/>
              <a:tailEnd/>
            </a:ln>
          </p:spPr>
          <p:txBody>
            <a:bodyPr>
              <a:spAutoFit/>
            </a:bodyPr>
            <a:lstStyle/>
            <a:p>
              <a:endParaRPr lang="en-GB"/>
            </a:p>
          </p:txBody>
        </p:sp>
        <p:sp>
          <p:nvSpPr>
            <p:cNvPr id="26" name="Freeform 57">
              <a:extLst>
                <a:ext uri="{FF2B5EF4-FFF2-40B4-BE49-F238E27FC236}">
                  <a16:creationId xmlns:a16="http://schemas.microsoft.com/office/drawing/2014/main" id="{4C3661CF-EEB0-7944-8BE5-7701744B54EA}"/>
                </a:ext>
              </a:extLst>
            </p:cNvPr>
            <p:cNvSpPr>
              <a:spLocks/>
            </p:cNvSpPr>
            <p:nvPr/>
          </p:nvSpPr>
          <p:spPr bwMode="auto">
            <a:xfrm>
              <a:off x="2394" y="1758"/>
              <a:ext cx="843" cy="486"/>
            </a:xfrm>
            <a:custGeom>
              <a:avLst/>
              <a:gdLst>
                <a:gd name="T0" fmla="*/ 0 w 843"/>
                <a:gd name="T1" fmla="*/ 0 h 486"/>
                <a:gd name="T2" fmla="*/ 408 w 843"/>
                <a:gd name="T3" fmla="*/ 0 h 486"/>
                <a:gd name="T4" fmla="*/ 408 w 843"/>
                <a:gd name="T5" fmla="*/ 486 h 486"/>
                <a:gd name="T6" fmla="*/ 843 w 843"/>
                <a:gd name="T7" fmla="*/ 486 h 486"/>
                <a:gd name="T8" fmla="*/ 0 60000 65536"/>
                <a:gd name="T9" fmla="*/ 0 60000 65536"/>
                <a:gd name="T10" fmla="*/ 0 60000 65536"/>
                <a:gd name="T11" fmla="*/ 0 60000 65536"/>
                <a:gd name="T12" fmla="*/ 0 w 843"/>
                <a:gd name="T13" fmla="*/ 0 h 486"/>
                <a:gd name="T14" fmla="*/ 843 w 843"/>
                <a:gd name="T15" fmla="*/ 486 h 486"/>
              </a:gdLst>
              <a:ahLst/>
              <a:cxnLst>
                <a:cxn ang="T8">
                  <a:pos x="T0" y="T1"/>
                </a:cxn>
                <a:cxn ang="T9">
                  <a:pos x="T2" y="T3"/>
                </a:cxn>
                <a:cxn ang="T10">
                  <a:pos x="T4" y="T5"/>
                </a:cxn>
                <a:cxn ang="T11">
                  <a:pos x="T6" y="T7"/>
                </a:cxn>
              </a:cxnLst>
              <a:rect l="T12" t="T13" r="T14" b="T15"/>
              <a:pathLst>
                <a:path w="843" h="486">
                  <a:moveTo>
                    <a:pt x="0" y="0"/>
                  </a:moveTo>
                  <a:lnTo>
                    <a:pt x="408" y="0"/>
                  </a:lnTo>
                  <a:lnTo>
                    <a:pt x="408" y="486"/>
                  </a:lnTo>
                  <a:lnTo>
                    <a:pt x="843" y="486"/>
                  </a:lnTo>
                </a:path>
              </a:pathLst>
            </a:custGeom>
            <a:noFill/>
            <a:ln w="12700">
              <a:solidFill>
                <a:schemeClr val="tx1"/>
              </a:solidFill>
              <a:round/>
              <a:headEnd/>
              <a:tailEnd type="triangle" w="med" len="med"/>
            </a:ln>
          </p:spPr>
          <p:txBody>
            <a:bodyPr>
              <a:spAutoFit/>
            </a:bodyPr>
            <a:lstStyle/>
            <a:p>
              <a:endParaRPr lang="en-US"/>
            </a:p>
          </p:txBody>
        </p:sp>
      </p:grpSp>
      <p:sp>
        <p:nvSpPr>
          <p:cNvPr id="28" name="Content Placeholder 2">
            <a:extLst>
              <a:ext uri="{FF2B5EF4-FFF2-40B4-BE49-F238E27FC236}">
                <a16:creationId xmlns:a16="http://schemas.microsoft.com/office/drawing/2014/main" id="{869518F6-4C8D-A348-B984-4668A8E84FB8}"/>
              </a:ext>
            </a:extLst>
          </p:cNvPr>
          <p:cNvSpPr txBox="1">
            <a:spLocks/>
          </p:cNvSpPr>
          <p:nvPr/>
        </p:nvSpPr>
        <p:spPr>
          <a:xfrm>
            <a:off x="475786" y="3606628"/>
            <a:ext cx="5204788" cy="219368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000" dirty="0"/>
              <a:t>It consists of the following paths</a:t>
            </a:r>
          </a:p>
          <a:p>
            <a:r>
              <a:rPr lang="en-GB" sz="2000" b="1" dirty="0">
                <a:solidFill>
                  <a:srgbClr val="FF0000"/>
                </a:solidFill>
              </a:rPr>
              <a:t>ABDF</a:t>
            </a:r>
            <a:r>
              <a:rPr lang="en-GB" sz="2000" dirty="0"/>
              <a:t> = 28 days (7+12+5+4)</a:t>
            </a:r>
          </a:p>
          <a:p>
            <a:r>
              <a:rPr lang="en-GB" sz="2000" b="1" dirty="0">
                <a:solidFill>
                  <a:srgbClr val="00B0F0"/>
                </a:solidFill>
              </a:rPr>
              <a:t>ABEF</a:t>
            </a:r>
            <a:r>
              <a:rPr lang="en-GB" sz="2000" dirty="0"/>
              <a:t> = 26 days (7+12+3+4)</a:t>
            </a:r>
          </a:p>
          <a:p>
            <a:r>
              <a:rPr lang="en-GB" sz="2000" b="1" dirty="0">
                <a:solidFill>
                  <a:schemeClr val="accent6">
                    <a:lumMod val="75000"/>
                  </a:schemeClr>
                </a:solidFill>
              </a:rPr>
              <a:t>ACEF</a:t>
            </a:r>
            <a:r>
              <a:rPr lang="en-GB" sz="2000" dirty="0"/>
              <a:t> = 24 days (7+10+3+4)</a:t>
            </a:r>
          </a:p>
        </p:txBody>
      </p:sp>
    </p:spTree>
    <p:extLst>
      <p:ext uri="{BB962C8B-B14F-4D97-AF65-F5344CB8AC3E}">
        <p14:creationId xmlns:p14="http://schemas.microsoft.com/office/powerpoint/2010/main" val="115292369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87CE03-A43C-60C9-B33A-B7C41BD57CB8}"/>
              </a:ext>
            </a:extLst>
          </p:cNvPr>
          <p:cNvSpPr txBox="1"/>
          <p:nvPr/>
        </p:nvSpPr>
        <p:spPr>
          <a:xfrm>
            <a:off x="2181225" y="1524000"/>
            <a:ext cx="6962775" cy="1477328"/>
          </a:xfrm>
          <a:prstGeom prst="rect">
            <a:avLst/>
          </a:prstGeom>
          <a:noFill/>
        </p:spPr>
        <p:txBody>
          <a:bodyPr wrap="square">
            <a:spAutoFit/>
          </a:bodyPr>
          <a:lstStyle/>
          <a:p>
            <a:pPr algn="l">
              <a:buFont typeface="Arial" panose="020B0604020202020204" pitchFamily="34" charset="0"/>
              <a:buChar char="•"/>
            </a:pPr>
            <a:r>
              <a:rPr lang="en-GB" b="0" i="0" dirty="0">
                <a:solidFill>
                  <a:srgbClr val="1F1F1F"/>
                </a:solidFill>
                <a:effectLst/>
                <a:highlight>
                  <a:srgbClr val="FFFFFF"/>
                </a:highlight>
                <a:latin typeface="Google Sans"/>
              </a:rPr>
              <a:t>Step 1: Identify the problem. ...</a:t>
            </a:r>
          </a:p>
          <a:p>
            <a:pPr algn="l">
              <a:buFont typeface="Arial" panose="020B0604020202020204" pitchFamily="34" charset="0"/>
              <a:buChar char="•"/>
            </a:pPr>
            <a:r>
              <a:rPr lang="en-GB" b="0" i="0" dirty="0">
                <a:solidFill>
                  <a:srgbClr val="1F1F1F"/>
                </a:solidFill>
                <a:effectLst/>
                <a:highlight>
                  <a:srgbClr val="FFFFFF"/>
                </a:highlight>
                <a:latin typeface="Google Sans"/>
              </a:rPr>
              <a:t>Step 2: Brainstorm activities involved. ...</a:t>
            </a:r>
          </a:p>
          <a:p>
            <a:pPr algn="l">
              <a:buFont typeface="Arial" panose="020B0604020202020204" pitchFamily="34" charset="0"/>
              <a:buChar char="•"/>
            </a:pPr>
            <a:r>
              <a:rPr lang="en-GB" b="0" i="0" dirty="0">
                <a:solidFill>
                  <a:srgbClr val="1F1F1F"/>
                </a:solidFill>
                <a:effectLst/>
                <a:highlight>
                  <a:srgbClr val="FFFFFF"/>
                </a:highlight>
                <a:latin typeface="Google Sans"/>
              </a:rPr>
              <a:t>Step 3: Figure out boundaries. ...</a:t>
            </a:r>
          </a:p>
          <a:p>
            <a:pPr algn="l">
              <a:buFont typeface="Arial" panose="020B0604020202020204" pitchFamily="34" charset="0"/>
              <a:buChar char="•"/>
            </a:pPr>
            <a:r>
              <a:rPr lang="en-GB" b="0" i="0" dirty="0">
                <a:solidFill>
                  <a:srgbClr val="1F1F1F"/>
                </a:solidFill>
                <a:effectLst/>
                <a:highlight>
                  <a:srgbClr val="FFFFFF"/>
                </a:highlight>
                <a:latin typeface="Google Sans"/>
              </a:rPr>
              <a:t>Step 4: Determine and sequence the steps. ...</a:t>
            </a:r>
          </a:p>
          <a:p>
            <a:pPr algn="l">
              <a:buFont typeface="Arial" panose="020B0604020202020204" pitchFamily="34" charset="0"/>
              <a:buChar char="•"/>
            </a:pPr>
            <a:r>
              <a:rPr lang="en-GB" b="0" i="0" dirty="0">
                <a:solidFill>
                  <a:srgbClr val="1F1F1F"/>
                </a:solidFill>
                <a:effectLst/>
                <a:highlight>
                  <a:srgbClr val="FFFFFF"/>
                </a:highlight>
                <a:latin typeface="Google Sans"/>
              </a:rPr>
              <a:t>Step 5: Draw basic flowchart symbols.</a:t>
            </a:r>
          </a:p>
        </p:txBody>
      </p:sp>
      <p:sp>
        <p:nvSpPr>
          <p:cNvPr id="2" name="TextBox 1">
            <a:extLst>
              <a:ext uri="{FF2B5EF4-FFF2-40B4-BE49-F238E27FC236}">
                <a16:creationId xmlns:a16="http://schemas.microsoft.com/office/drawing/2014/main" id="{23382C0A-3DFB-9C29-2FF8-C8303F339ABD}"/>
              </a:ext>
            </a:extLst>
          </p:cNvPr>
          <p:cNvSpPr txBox="1"/>
          <p:nvPr/>
        </p:nvSpPr>
        <p:spPr>
          <a:xfrm>
            <a:off x="2062716" y="510363"/>
            <a:ext cx="6124354" cy="646331"/>
          </a:xfrm>
          <a:prstGeom prst="rect">
            <a:avLst/>
          </a:prstGeom>
          <a:noFill/>
        </p:spPr>
        <p:txBody>
          <a:bodyPr wrap="square" rtlCol="0">
            <a:spAutoFit/>
          </a:bodyPr>
          <a:lstStyle/>
          <a:p>
            <a:r>
              <a:rPr lang="en-GB" dirty="0"/>
              <a:t>Rules for Process Mapping</a:t>
            </a:r>
          </a:p>
          <a:p>
            <a:endParaRPr lang="en-GB" dirty="0"/>
          </a:p>
        </p:txBody>
      </p:sp>
    </p:spTree>
    <p:extLst>
      <p:ext uri="{BB962C8B-B14F-4D97-AF65-F5344CB8AC3E}">
        <p14:creationId xmlns:p14="http://schemas.microsoft.com/office/powerpoint/2010/main" val="304232212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BDFD-628E-7F4B-B25B-0B29FD8F5F85}"/>
              </a:ext>
            </a:extLst>
          </p:cNvPr>
          <p:cNvSpPr>
            <a:spLocks noGrp="1"/>
          </p:cNvSpPr>
          <p:nvPr>
            <p:ph type="title"/>
          </p:nvPr>
        </p:nvSpPr>
        <p:spPr/>
        <p:txBody>
          <a:bodyPr/>
          <a:lstStyle/>
          <a:p>
            <a:r>
              <a:rPr lang="en-US" dirty="0"/>
              <a:t>Gantt Charts</a:t>
            </a:r>
          </a:p>
        </p:txBody>
      </p:sp>
      <p:sp>
        <p:nvSpPr>
          <p:cNvPr id="8" name="Content Placeholder 7">
            <a:extLst>
              <a:ext uri="{FF2B5EF4-FFF2-40B4-BE49-F238E27FC236}">
                <a16:creationId xmlns:a16="http://schemas.microsoft.com/office/drawing/2014/main" id="{7533ED0E-2230-0544-9B87-D7E944240AAC}"/>
              </a:ext>
            </a:extLst>
          </p:cNvPr>
          <p:cNvSpPr>
            <a:spLocks noGrp="1"/>
          </p:cNvSpPr>
          <p:nvPr>
            <p:ph idx="1"/>
          </p:nvPr>
        </p:nvSpPr>
        <p:spPr>
          <a:xfrm>
            <a:off x="609600" y="1038386"/>
            <a:ext cx="10332203" cy="4478847"/>
          </a:xfrm>
        </p:spPr>
        <p:txBody>
          <a:bodyPr>
            <a:normAutofit fontScale="92500" lnSpcReduction="10000"/>
          </a:bodyPr>
          <a:lstStyle/>
          <a:p>
            <a:pPr marL="0" indent="0">
              <a:buNone/>
            </a:pPr>
            <a:r>
              <a:rPr lang="en-GB" dirty="0"/>
              <a:t>Used for planning projects of all sizes. A useful way of showing what work is scheduled to be completed on a specific day. </a:t>
            </a:r>
            <a:br>
              <a:rPr lang="en-GB" dirty="0"/>
            </a:br>
            <a:br>
              <a:rPr lang="en-GB" dirty="0"/>
            </a:br>
            <a:r>
              <a:rPr lang="en-GB" dirty="0"/>
              <a:t>Simplified graphical presentation:</a:t>
            </a:r>
            <a:br>
              <a:rPr lang="en-GB" dirty="0"/>
            </a:br>
            <a:endParaRPr lang="en-GB" dirty="0"/>
          </a:p>
          <a:p>
            <a:r>
              <a:rPr lang="en-GB" dirty="0"/>
              <a:t>Project start date</a:t>
            </a:r>
          </a:p>
          <a:p>
            <a:r>
              <a:rPr lang="en-GB" dirty="0"/>
              <a:t>Project finish date</a:t>
            </a:r>
          </a:p>
          <a:p>
            <a:r>
              <a:rPr lang="en-GB" dirty="0"/>
              <a:t>Project tasks (start/finish dates)</a:t>
            </a:r>
          </a:p>
          <a:p>
            <a:r>
              <a:rPr lang="en-GB" dirty="0"/>
              <a:t>Task duration</a:t>
            </a:r>
          </a:p>
          <a:p>
            <a:r>
              <a:rPr lang="en-GB" dirty="0"/>
              <a:t>Who is working on each task</a:t>
            </a:r>
          </a:p>
          <a:p>
            <a:r>
              <a:rPr lang="en-GB" dirty="0"/>
              <a:t>How tasks group together, overlap and link with each other</a:t>
            </a:r>
          </a:p>
          <a:p>
            <a:pPr marL="0" indent="0">
              <a:buNone/>
            </a:pPr>
            <a:endParaRPr lang="en-GB" dirty="0"/>
          </a:p>
        </p:txBody>
      </p:sp>
      <p:sp>
        <p:nvSpPr>
          <p:cNvPr id="4" name="Slide Number Placeholder 3">
            <a:extLst>
              <a:ext uri="{FF2B5EF4-FFF2-40B4-BE49-F238E27FC236}">
                <a16:creationId xmlns:a16="http://schemas.microsoft.com/office/drawing/2014/main" id="{8170A9A9-1E96-CB47-9A23-ED8310DFBCF4}"/>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81</a:t>
            </a:fld>
            <a:endParaRPr lang="en-GB"/>
          </a:p>
        </p:txBody>
      </p:sp>
      <p:pic>
        <p:nvPicPr>
          <p:cNvPr id="9" name="Picture 8">
            <a:extLst>
              <a:ext uri="{FF2B5EF4-FFF2-40B4-BE49-F238E27FC236}">
                <a16:creationId xmlns:a16="http://schemas.microsoft.com/office/drawing/2014/main" id="{5F6CC63D-098B-2D45-B543-CC24B80AE7C5}"/>
              </a:ext>
            </a:extLst>
          </p:cNvPr>
          <p:cNvPicPr>
            <a:picLocks noChangeAspect="1"/>
          </p:cNvPicPr>
          <p:nvPr/>
        </p:nvPicPr>
        <p:blipFill>
          <a:blip r:embed="rId3"/>
          <a:stretch>
            <a:fillRect/>
          </a:stretch>
        </p:blipFill>
        <p:spPr>
          <a:xfrm>
            <a:off x="9694028" y="2217803"/>
            <a:ext cx="1247775" cy="1247775"/>
          </a:xfrm>
          <a:prstGeom prst="rect">
            <a:avLst/>
          </a:prstGeom>
        </p:spPr>
      </p:pic>
      <p:pic>
        <p:nvPicPr>
          <p:cNvPr id="10" name="Picture 9">
            <a:extLst>
              <a:ext uri="{FF2B5EF4-FFF2-40B4-BE49-F238E27FC236}">
                <a16:creationId xmlns:a16="http://schemas.microsoft.com/office/drawing/2014/main" id="{58C7328B-3FD6-7245-80A5-FC788F978D04}"/>
              </a:ext>
            </a:extLst>
          </p:cNvPr>
          <p:cNvPicPr>
            <a:picLocks noChangeAspect="1"/>
          </p:cNvPicPr>
          <p:nvPr/>
        </p:nvPicPr>
        <p:blipFill>
          <a:blip r:embed="rId4"/>
          <a:stretch>
            <a:fillRect/>
          </a:stretch>
        </p:blipFill>
        <p:spPr>
          <a:xfrm>
            <a:off x="10569653" y="3997602"/>
            <a:ext cx="1247775" cy="1247775"/>
          </a:xfrm>
          <a:prstGeom prst="rect">
            <a:avLst/>
          </a:prstGeom>
        </p:spPr>
      </p:pic>
      <p:sp>
        <p:nvSpPr>
          <p:cNvPr id="11" name="Rectangle 10">
            <a:extLst>
              <a:ext uri="{FF2B5EF4-FFF2-40B4-BE49-F238E27FC236}">
                <a16:creationId xmlns:a16="http://schemas.microsoft.com/office/drawing/2014/main" id="{1A792BF4-6BB1-1040-8A85-CC5C1757E651}"/>
              </a:ext>
            </a:extLst>
          </p:cNvPr>
          <p:cNvSpPr/>
          <p:nvPr/>
        </p:nvSpPr>
        <p:spPr>
          <a:xfrm>
            <a:off x="10479242" y="5259177"/>
            <a:ext cx="142859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Henry Gantt</a:t>
            </a:r>
          </a:p>
        </p:txBody>
      </p:sp>
      <p:sp>
        <p:nvSpPr>
          <p:cNvPr id="12" name="Rectangle 11">
            <a:extLst>
              <a:ext uri="{FF2B5EF4-FFF2-40B4-BE49-F238E27FC236}">
                <a16:creationId xmlns:a16="http://schemas.microsoft.com/office/drawing/2014/main" id="{72BF8095-04B0-D247-80F8-E77615D9F2FD}"/>
              </a:ext>
            </a:extLst>
          </p:cNvPr>
          <p:cNvSpPr/>
          <p:nvPr/>
        </p:nvSpPr>
        <p:spPr>
          <a:xfrm>
            <a:off x="9694028" y="3487355"/>
            <a:ext cx="1839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Karol </a:t>
            </a:r>
            <a:r>
              <a:rPr lang="en-GB" dirty="0" err="1">
                <a:latin typeface="Arial" panose="020B0604020202020204" pitchFamily="34" charset="0"/>
                <a:cs typeface="Arial" panose="020B0604020202020204" pitchFamily="34" charset="0"/>
              </a:rPr>
              <a:t>Adamiecki</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854374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5E21221-7FFA-4D47-A7A0-EECFAAAB7474}"/>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82</a:t>
            </a:fld>
            <a:endParaRPr lang="en-GB"/>
          </a:p>
        </p:txBody>
      </p:sp>
      <p:pic>
        <p:nvPicPr>
          <p:cNvPr id="5" name="Picture 4">
            <a:extLst>
              <a:ext uri="{FF2B5EF4-FFF2-40B4-BE49-F238E27FC236}">
                <a16:creationId xmlns:a16="http://schemas.microsoft.com/office/drawing/2014/main" id="{B8EF46AC-F743-CB48-B1C8-23A53DDB2DAF}"/>
              </a:ext>
            </a:extLst>
          </p:cNvPr>
          <p:cNvPicPr>
            <a:picLocks noChangeAspect="1"/>
          </p:cNvPicPr>
          <p:nvPr/>
        </p:nvPicPr>
        <p:blipFill>
          <a:blip r:embed="rId3"/>
          <a:stretch>
            <a:fillRect/>
          </a:stretch>
        </p:blipFill>
        <p:spPr>
          <a:xfrm>
            <a:off x="1110814" y="61992"/>
            <a:ext cx="9807648" cy="5584089"/>
          </a:xfrm>
          <a:prstGeom prst="rect">
            <a:avLst/>
          </a:prstGeom>
        </p:spPr>
      </p:pic>
    </p:spTree>
    <p:extLst>
      <p:ext uri="{BB962C8B-B14F-4D97-AF65-F5344CB8AC3E}">
        <p14:creationId xmlns:p14="http://schemas.microsoft.com/office/powerpoint/2010/main" val="364581108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0E9C9D9-B969-524F-AD0E-382E93B04225}"/>
              </a:ext>
            </a:extLst>
          </p:cNvPr>
          <p:cNvSpPr>
            <a:spLocks noGrp="1"/>
          </p:cNvSpPr>
          <p:nvPr>
            <p:ph type="title"/>
          </p:nvPr>
        </p:nvSpPr>
        <p:spPr/>
        <p:txBody>
          <a:bodyPr/>
          <a:lstStyle/>
          <a:p>
            <a:r>
              <a:rPr lang="en-US" dirty="0"/>
              <a:t>Simple Gantt Chart</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83</a:t>
            </a:fld>
            <a:endParaRPr lang="en-GB"/>
          </a:p>
        </p:txBody>
      </p:sp>
      <p:pic>
        <p:nvPicPr>
          <p:cNvPr id="5" name="Picture 4">
            <a:extLst>
              <a:ext uri="{FF2B5EF4-FFF2-40B4-BE49-F238E27FC236}">
                <a16:creationId xmlns:a16="http://schemas.microsoft.com/office/drawing/2014/main" id="{4C4E5A50-2266-A143-8D96-0D58232BECD2}"/>
              </a:ext>
            </a:extLst>
          </p:cNvPr>
          <p:cNvPicPr>
            <a:picLocks noChangeAspect="1"/>
          </p:cNvPicPr>
          <p:nvPr/>
        </p:nvPicPr>
        <p:blipFill>
          <a:blip r:embed="rId3"/>
          <a:stretch>
            <a:fillRect/>
          </a:stretch>
        </p:blipFill>
        <p:spPr>
          <a:xfrm>
            <a:off x="0" y="1090808"/>
            <a:ext cx="12192000" cy="4676384"/>
          </a:xfrm>
          <a:prstGeom prst="rect">
            <a:avLst/>
          </a:prstGeom>
        </p:spPr>
      </p:pic>
    </p:spTree>
    <p:extLst>
      <p:ext uri="{BB962C8B-B14F-4D97-AF65-F5344CB8AC3E}">
        <p14:creationId xmlns:p14="http://schemas.microsoft.com/office/powerpoint/2010/main" val="61655143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84</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145401738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ctrTitle"/>
          </p:nvPr>
        </p:nvSpPr>
        <p:spPr>
          <a:xfrm>
            <a:off x="1524000" y="1122363"/>
            <a:ext cx="9144000" cy="1801459"/>
          </a:xfrm>
        </p:spPr>
        <p:txBody>
          <a:bodyPr/>
          <a:lstStyle/>
          <a:p>
            <a:pPr algn="l"/>
            <a:r>
              <a:rPr lang="en-GB" altLang="en-US" dirty="0">
                <a:latin typeface="Arial" panose="020B0604020202020204" pitchFamily="34" charset="0"/>
                <a:cs typeface="Arial" panose="020B0604020202020204" pitchFamily="34" charset="0"/>
              </a:rPr>
              <a:t>Session 5</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type="subTitle" idx="1"/>
          </p:nvPr>
        </p:nvSpPr>
        <p:spPr/>
        <p:txBody>
          <a:bodyPr>
            <a:normAutofit/>
          </a:bodyPr>
          <a:lstStyle/>
          <a:p>
            <a:pPr marL="0" indent="0">
              <a:buFontTx/>
              <a:buNone/>
            </a:pPr>
            <a:r>
              <a:rPr lang="en-GB" altLang="en-US" sz="3600" dirty="0">
                <a:latin typeface="Arial" panose="020B0604020202020204" pitchFamily="34" charset="0"/>
                <a:cs typeface="Arial" panose="020B0604020202020204" pitchFamily="34" charset="0"/>
              </a:rPr>
              <a:t>Risk</a:t>
            </a:r>
            <a:r>
              <a:rPr lang="en-GB" altLang="en-US" dirty="0">
                <a:latin typeface="Arial" panose="020B0604020202020204" pitchFamily="34" charset="0"/>
                <a:cs typeface="Arial" panose="020B0604020202020204" pitchFamily="34" charset="0"/>
              </a:rPr>
              <a:t> </a:t>
            </a:r>
            <a:r>
              <a:rPr lang="en-GB" altLang="en-US" sz="3600" dirty="0">
                <a:latin typeface="Arial" panose="020B0604020202020204" pitchFamily="34" charset="0"/>
                <a:cs typeface="Arial" panose="020B0604020202020204" pitchFamily="34" charset="0"/>
              </a:rPr>
              <a:t>Management</a:t>
            </a:r>
            <a:endParaRPr lang="en-GB" altLang="en-US" dirty="0">
              <a:latin typeface="Arial" panose="020B0604020202020204" pitchFamily="34" charset="0"/>
              <a:cs typeface="Arial" panose="020B0604020202020204" pitchFamily="34" charset="0"/>
            </a:endParaRPr>
          </a:p>
          <a:p>
            <a:pPr marL="0" indent="0">
              <a:buFontTx/>
              <a:buNone/>
            </a:pPr>
            <a:r>
              <a:rPr lang="en-GB" altLang="en-US" dirty="0">
                <a:latin typeface="Arial" panose="020B0604020202020204" pitchFamily="34" charset="0"/>
                <a:cs typeface="Arial" panose="020B0604020202020204" pitchFamily="34" charset="0"/>
              </a:rPr>
              <a:t> </a:t>
            </a:r>
          </a:p>
          <a:p>
            <a:pPr marL="0" indent="0">
              <a:buFontTx/>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a:lstStyle/>
          <a:p>
            <a:fld id="{3D165440-4880-415F-9146-4793BDD623F8}" type="slidenum">
              <a:rPr lang="en-GB" smtClean="0"/>
              <a:t>85</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148089" y="77453"/>
            <a:ext cx="4844517" cy="2468543"/>
          </a:xfrm>
          <a:prstGeom prst="rect">
            <a:avLst/>
          </a:prstGeom>
        </p:spPr>
      </p:pic>
    </p:spTree>
    <p:extLst>
      <p:ext uri="{BB962C8B-B14F-4D97-AF65-F5344CB8AC3E}">
        <p14:creationId xmlns:p14="http://schemas.microsoft.com/office/powerpoint/2010/main" val="276029505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B122-080E-D345-8550-EB04F4AD1909}"/>
              </a:ext>
            </a:extLst>
          </p:cNvPr>
          <p:cNvSpPr>
            <a:spLocks noGrp="1"/>
          </p:cNvSpPr>
          <p:nvPr>
            <p:ph type="title"/>
          </p:nvPr>
        </p:nvSpPr>
        <p:spPr>
          <a:xfrm>
            <a:off x="609600" y="109765"/>
            <a:ext cx="10972800" cy="1143000"/>
          </a:xfrm>
        </p:spPr>
        <p:txBody>
          <a:bodyPr/>
          <a:lstStyle/>
          <a:p>
            <a:r>
              <a:rPr lang="en-US" dirty="0"/>
              <a:t>Risk Management</a:t>
            </a:r>
          </a:p>
        </p:txBody>
      </p:sp>
      <p:sp>
        <p:nvSpPr>
          <p:cNvPr id="4" name="Slide Number Placeholder 3">
            <a:extLst>
              <a:ext uri="{FF2B5EF4-FFF2-40B4-BE49-F238E27FC236}">
                <a16:creationId xmlns:a16="http://schemas.microsoft.com/office/drawing/2014/main" id="{14B5A83F-CF7D-AF4B-85A3-C14E6F256F6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86</a:t>
            </a:fld>
            <a:endParaRPr lang="en-GB"/>
          </a:p>
        </p:txBody>
      </p:sp>
      <p:sp>
        <p:nvSpPr>
          <p:cNvPr id="5" name="Text Box 3">
            <a:extLst>
              <a:ext uri="{FF2B5EF4-FFF2-40B4-BE49-F238E27FC236}">
                <a16:creationId xmlns:a16="http://schemas.microsoft.com/office/drawing/2014/main" id="{E237FFCC-D04F-6341-90FD-D940CD75128C}"/>
              </a:ext>
            </a:extLst>
          </p:cNvPr>
          <p:cNvSpPr txBox="1">
            <a:spLocks noChangeArrowheads="1"/>
          </p:cNvSpPr>
          <p:nvPr/>
        </p:nvSpPr>
        <p:spPr bwMode="auto">
          <a:xfrm>
            <a:off x="2135189" y="1392237"/>
            <a:ext cx="230505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Identify the Risks</a:t>
            </a:r>
          </a:p>
        </p:txBody>
      </p:sp>
      <p:grpSp>
        <p:nvGrpSpPr>
          <p:cNvPr id="6" name="Group 4">
            <a:extLst>
              <a:ext uri="{FF2B5EF4-FFF2-40B4-BE49-F238E27FC236}">
                <a16:creationId xmlns:a16="http://schemas.microsoft.com/office/drawing/2014/main" id="{56EAA132-5B97-134B-9FCD-DE45E9012D52}"/>
              </a:ext>
            </a:extLst>
          </p:cNvPr>
          <p:cNvGrpSpPr>
            <a:grpSpLocks/>
          </p:cNvGrpSpPr>
          <p:nvPr/>
        </p:nvGrpSpPr>
        <p:grpSpPr bwMode="auto">
          <a:xfrm>
            <a:off x="4008439" y="1752599"/>
            <a:ext cx="2305050" cy="1495425"/>
            <a:chOff x="1565" y="1616"/>
            <a:chExt cx="1452" cy="942"/>
          </a:xfrm>
        </p:grpSpPr>
        <p:sp>
          <p:nvSpPr>
            <p:cNvPr id="7" name="Text Box 5">
              <a:extLst>
                <a:ext uri="{FF2B5EF4-FFF2-40B4-BE49-F238E27FC236}">
                  <a16:creationId xmlns:a16="http://schemas.microsoft.com/office/drawing/2014/main" id="{269E961A-D5D8-BA4A-8830-DD01C9333D49}"/>
                </a:ext>
              </a:extLst>
            </p:cNvPr>
            <p:cNvSpPr txBox="1">
              <a:spLocks noChangeArrowheads="1"/>
            </p:cNvSpPr>
            <p:nvPr/>
          </p:nvSpPr>
          <p:spPr bwMode="auto">
            <a:xfrm>
              <a:off x="1565" y="2024"/>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Evaluate the Risks</a:t>
              </a:r>
            </a:p>
          </p:txBody>
        </p:sp>
        <p:sp>
          <p:nvSpPr>
            <p:cNvPr id="8" name="AutoShape 6">
              <a:extLst>
                <a:ext uri="{FF2B5EF4-FFF2-40B4-BE49-F238E27FC236}">
                  <a16:creationId xmlns:a16="http://schemas.microsoft.com/office/drawing/2014/main" id="{A436D232-1352-8C40-A72F-6B53415E7D8A}"/>
                </a:ext>
              </a:extLst>
            </p:cNvPr>
            <p:cNvSpPr>
              <a:spLocks noChangeArrowheads="1"/>
            </p:cNvSpPr>
            <p:nvPr/>
          </p:nvSpPr>
          <p:spPr bwMode="auto">
            <a:xfrm rot="5400000">
              <a:off x="2080" y="164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9" name="Group 7">
            <a:extLst>
              <a:ext uri="{FF2B5EF4-FFF2-40B4-BE49-F238E27FC236}">
                <a16:creationId xmlns:a16="http://schemas.microsoft.com/office/drawing/2014/main" id="{81895939-C175-4347-928F-F3A77D8332D4}"/>
              </a:ext>
            </a:extLst>
          </p:cNvPr>
          <p:cNvGrpSpPr>
            <a:grpSpLocks/>
          </p:cNvGrpSpPr>
          <p:nvPr/>
        </p:nvGrpSpPr>
        <p:grpSpPr bwMode="auto">
          <a:xfrm>
            <a:off x="5951539" y="2832099"/>
            <a:ext cx="2305050" cy="1789113"/>
            <a:chOff x="2789" y="2296"/>
            <a:chExt cx="1452" cy="1127"/>
          </a:xfrm>
        </p:grpSpPr>
        <p:sp>
          <p:nvSpPr>
            <p:cNvPr id="10" name="Text Box 8">
              <a:extLst>
                <a:ext uri="{FF2B5EF4-FFF2-40B4-BE49-F238E27FC236}">
                  <a16:creationId xmlns:a16="http://schemas.microsoft.com/office/drawing/2014/main" id="{59CDADA4-8A9B-D947-9C0C-B1271B776C82}"/>
                </a:ext>
              </a:extLst>
            </p:cNvPr>
            <p:cNvSpPr txBox="1">
              <a:spLocks noChangeArrowheads="1"/>
            </p:cNvSpPr>
            <p:nvPr/>
          </p:nvSpPr>
          <p:spPr bwMode="auto">
            <a:xfrm>
              <a:off x="2789" y="2659"/>
              <a:ext cx="1452" cy="76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Decide how to address the Risks</a:t>
              </a:r>
            </a:p>
          </p:txBody>
        </p:sp>
        <p:sp>
          <p:nvSpPr>
            <p:cNvPr id="11" name="AutoShape 9">
              <a:extLst>
                <a:ext uri="{FF2B5EF4-FFF2-40B4-BE49-F238E27FC236}">
                  <a16:creationId xmlns:a16="http://schemas.microsoft.com/office/drawing/2014/main" id="{4AFF6A1A-CAA2-1E43-A77C-F37C13121438}"/>
                </a:ext>
              </a:extLst>
            </p:cNvPr>
            <p:cNvSpPr>
              <a:spLocks noChangeArrowheads="1"/>
            </p:cNvSpPr>
            <p:nvPr/>
          </p:nvSpPr>
          <p:spPr bwMode="auto">
            <a:xfrm rot="5400000">
              <a:off x="3305" y="232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2" name="Group 10">
            <a:extLst>
              <a:ext uri="{FF2B5EF4-FFF2-40B4-BE49-F238E27FC236}">
                <a16:creationId xmlns:a16="http://schemas.microsoft.com/office/drawing/2014/main" id="{D9A3F274-7816-4D44-AEF0-5FB40F746D13}"/>
              </a:ext>
            </a:extLst>
          </p:cNvPr>
          <p:cNvGrpSpPr>
            <a:grpSpLocks/>
          </p:cNvGrpSpPr>
          <p:nvPr/>
        </p:nvGrpSpPr>
        <p:grpSpPr bwMode="auto">
          <a:xfrm>
            <a:off x="7608889" y="4129087"/>
            <a:ext cx="2305050" cy="1422400"/>
            <a:chOff x="3833" y="3113"/>
            <a:chExt cx="1452" cy="896"/>
          </a:xfrm>
        </p:grpSpPr>
        <p:sp>
          <p:nvSpPr>
            <p:cNvPr id="13" name="Text Box 11">
              <a:extLst>
                <a:ext uri="{FF2B5EF4-FFF2-40B4-BE49-F238E27FC236}">
                  <a16:creationId xmlns:a16="http://schemas.microsoft.com/office/drawing/2014/main" id="{B41EAD07-E17E-3847-BA8A-F48850066A08}"/>
                </a:ext>
              </a:extLst>
            </p:cNvPr>
            <p:cNvSpPr txBox="1">
              <a:spLocks noChangeArrowheads="1"/>
            </p:cNvSpPr>
            <p:nvPr/>
          </p:nvSpPr>
          <p:spPr bwMode="auto">
            <a:xfrm>
              <a:off x="3833" y="3475"/>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Monitor the Risks</a:t>
              </a:r>
            </a:p>
          </p:txBody>
        </p:sp>
        <p:sp>
          <p:nvSpPr>
            <p:cNvPr id="14" name="AutoShape 12">
              <a:extLst>
                <a:ext uri="{FF2B5EF4-FFF2-40B4-BE49-F238E27FC236}">
                  <a16:creationId xmlns:a16="http://schemas.microsoft.com/office/drawing/2014/main" id="{A142E3E2-A299-FC4D-B0ED-6CF8806C88CD}"/>
                </a:ext>
              </a:extLst>
            </p:cNvPr>
            <p:cNvSpPr>
              <a:spLocks noChangeArrowheads="1"/>
            </p:cNvSpPr>
            <p:nvPr/>
          </p:nvSpPr>
          <p:spPr bwMode="auto">
            <a:xfrm rot="5400000">
              <a:off x="4393" y="3142"/>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5" name="Group 13">
            <a:extLst>
              <a:ext uri="{FF2B5EF4-FFF2-40B4-BE49-F238E27FC236}">
                <a16:creationId xmlns:a16="http://schemas.microsoft.com/office/drawing/2014/main" id="{57609F46-44A6-5347-B12E-CB378CFB9979}"/>
              </a:ext>
            </a:extLst>
          </p:cNvPr>
          <p:cNvGrpSpPr>
            <a:grpSpLocks/>
          </p:cNvGrpSpPr>
          <p:nvPr/>
        </p:nvGrpSpPr>
        <p:grpSpPr bwMode="auto">
          <a:xfrm>
            <a:off x="5492748" y="842966"/>
            <a:ext cx="2376488" cy="609600"/>
            <a:chOff x="2500" y="1043"/>
            <a:chExt cx="1497" cy="384"/>
          </a:xfrm>
        </p:grpSpPr>
        <p:sp>
          <p:nvSpPr>
            <p:cNvPr id="16" name="AutoShape 14">
              <a:extLst>
                <a:ext uri="{FF2B5EF4-FFF2-40B4-BE49-F238E27FC236}">
                  <a16:creationId xmlns:a16="http://schemas.microsoft.com/office/drawing/2014/main" id="{497110C5-EE94-E440-991D-147262B1D9F8}"/>
                </a:ext>
              </a:extLst>
            </p:cNvPr>
            <p:cNvSpPr>
              <a:spLocks noChangeArrowheads="1"/>
            </p:cNvSpPr>
            <p:nvPr/>
          </p:nvSpPr>
          <p:spPr bwMode="auto">
            <a:xfrm>
              <a:off x="2500" y="1043"/>
              <a:ext cx="1497" cy="384"/>
            </a:xfrm>
            <a:prstGeom prst="wedgeRoundRectCallout">
              <a:avLst>
                <a:gd name="adj1" fmla="val -117602"/>
                <a:gd name="adj2" fmla="val 105208"/>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17" name="Text Box 15">
              <a:extLst>
                <a:ext uri="{FF2B5EF4-FFF2-40B4-BE49-F238E27FC236}">
                  <a16:creationId xmlns:a16="http://schemas.microsoft.com/office/drawing/2014/main" id="{365BA08E-4433-CE4D-98A3-E8EEEDC9A29C}"/>
                </a:ext>
              </a:extLst>
            </p:cNvPr>
            <p:cNvSpPr txBox="1">
              <a:spLocks noChangeArrowheads="1"/>
            </p:cNvSpPr>
            <p:nvPr/>
          </p:nvSpPr>
          <p:spPr bwMode="auto">
            <a:xfrm>
              <a:off x="2563" y="1051"/>
              <a:ext cx="1360" cy="231"/>
            </a:xfrm>
            <a:prstGeom prst="rect">
              <a:avLst/>
            </a:prstGeom>
            <a:noFill/>
            <a:ln w="9525">
              <a:noFill/>
              <a:miter lim="800000"/>
              <a:headEnd/>
              <a:tailEnd/>
            </a:ln>
          </p:spPr>
          <p:txBody>
            <a:bodyPr>
              <a:spAutoFit/>
            </a:bodyPr>
            <a:lstStyle/>
            <a:p>
              <a:pPr eaLnBrk="0" hangingPunct="0">
                <a:spcBef>
                  <a:spcPct val="50000"/>
                </a:spcBef>
              </a:pPr>
              <a:r>
                <a:rPr lang="en-GB" sz="1800" b="1" dirty="0"/>
                <a:t>Create Risk Log</a:t>
              </a:r>
            </a:p>
          </p:txBody>
        </p:sp>
      </p:grpSp>
      <p:grpSp>
        <p:nvGrpSpPr>
          <p:cNvPr id="18" name="Group 16">
            <a:extLst>
              <a:ext uri="{FF2B5EF4-FFF2-40B4-BE49-F238E27FC236}">
                <a16:creationId xmlns:a16="http://schemas.microsoft.com/office/drawing/2014/main" id="{91E2E395-5B73-D142-94A5-C5B8553EE1DB}"/>
              </a:ext>
            </a:extLst>
          </p:cNvPr>
          <p:cNvGrpSpPr>
            <a:grpSpLocks/>
          </p:cNvGrpSpPr>
          <p:nvPr/>
        </p:nvGrpSpPr>
        <p:grpSpPr bwMode="auto">
          <a:xfrm>
            <a:off x="7680326" y="1608137"/>
            <a:ext cx="2663825" cy="1152525"/>
            <a:chOff x="3878" y="1525"/>
            <a:chExt cx="1678" cy="726"/>
          </a:xfrm>
        </p:grpSpPr>
        <p:sp>
          <p:nvSpPr>
            <p:cNvPr id="19" name="AutoShape 17">
              <a:extLst>
                <a:ext uri="{FF2B5EF4-FFF2-40B4-BE49-F238E27FC236}">
                  <a16:creationId xmlns:a16="http://schemas.microsoft.com/office/drawing/2014/main" id="{C486D76F-3DD8-5841-A111-A55FF8C3318C}"/>
                </a:ext>
              </a:extLst>
            </p:cNvPr>
            <p:cNvSpPr>
              <a:spLocks noChangeArrowheads="1"/>
            </p:cNvSpPr>
            <p:nvPr/>
          </p:nvSpPr>
          <p:spPr bwMode="auto">
            <a:xfrm>
              <a:off x="3878" y="1525"/>
              <a:ext cx="1678" cy="726"/>
            </a:xfrm>
            <a:prstGeom prst="wedgeRoundRectCallout">
              <a:avLst>
                <a:gd name="adj1" fmla="val -110310"/>
                <a:gd name="adj2" fmla="val 32093"/>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0" name="Text Box 18">
              <a:extLst>
                <a:ext uri="{FF2B5EF4-FFF2-40B4-BE49-F238E27FC236}">
                  <a16:creationId xmlns:a16="http://schemas.microsoft.com/office/drawing/2014/main" id="{E383976C-E0D5-1443-BCFF-7353E4CD3F5F}"/>
                </a:ext>
              </a:extLst>
            </p:cNvPr>
            <p:cNvSpPr txBox="1">
              <a:spLocks noChangeArrowheads="1"/>
            </p:cNvSpPr>
            <p:nvPr/>
          </p:nvSpPr>
          <p:spPr bwMode="auto">
            <a:xfrm>
              <a:off x="3923" y="1570"/>
              <a:ext cx="1588" cy="404"/>
            </a:xfrm>
            <a:prstGeom prst="rect">
              <a:avLst/>
            </a:prstGeom>
            <a:noFill/>
            <a:ln w="9525">
              <a:noFill/>
              <a:miter lim="800000"/>
              <a:headEnd/>
              <a:tailEnd/>
            </a:ln>
          </p:spPr>
          <p:txBody>
            <a:bodyPr>
              <a:spAutoFit/>
            </a:bodyPr>
            <a:lstStyle/>
            <a:p>
              <a:pPr eaLnBrk="0" hangingPunct="0">
                <a:spcBef>
                  <a:spcPct val="50000"/>
                </a:spcBef>
              </a:pPr>
              <a:r>
                <a:rPr lang="en-GB" sz="1800" b="1"/>
                <a:t>Do some analysis and prioritising </a:t>
              </a:r>
            </a:p>
          </p:txBody>
        </p:sp>
      </p:grpSp>
      <p:grpSp>
        <p:nvGrpSpPr>
          <p:cNvPr id="21" name="Group 19">
            <a:extLst>
              <a:ext uri="{FF2B5EF4-FFF2-40B4-BE49-F238E27FC236}">
                <a16:creationId xmlns:a16="http://schemas.microsoft.com/office/drawing/2014/main" id="{DEACAEB3-D973-894E-89FA-2C6F0961E1FB}"/>
              </a:ext>
            </a:extLst>
          </p:cNvPr>
          <p:cNvGrpSpPr>
            <a:grpSpLocks/>
          </p:cNvGrpSpPr>
          <p:nvPr/>
        </p:nvGrpSpPr>
        <p:grpSpPr bwMode="auto">
          <a:xfrm>
            <a:off x="2495551" y="3840162"/>
            <a:ext cx="1871663" cy="1008062"/>
            <a:chOff x="612" y="2931"/>
            <a:chExt cx="1179" cy="635"/>
          </a:xfrm>
        </p:grpSpPr>
        <p:sp>
          <p:nvSpPr>
            <p:cNvPr id="22" name="AutoShape 20">
              <a:extLst>
                <a:ext uri="{FF2B5EF4-FFF2-40B4-BE49-F238E27FC236}">
                  <a16:creationId xmlns:a16="http://schemas.microsoft.com/office/drawing/2014/main" id="{CD9C1D40-7C42-8C4A-A31F-E9B8B3AE0820}"/>
                </a:ext>
              </a:extLst>
            </p:cNvPr>
            <p:cNvSpPr>
              <a:spLocks noChangeArrowheads="1"/>
            </p:cNvSpPr>
            <p:nvPr/>
          </p:nvSpPr>
          <p:spPr bwMode="auto">
            <a:xfrm rot="10800000">
              <a:off x="612" y="2931"/>
              <a:ext cx="1179" cy="635"/>
            </a:xfrm>
            <a:prstGeom prst="wedgeRoundRectCallout">
              <a:avLst>
                <a:gd name="adj1" fmla="val -139144"/>
                <a:gd name="adj2" fmla="val 51102"/>
                <a:gd name="adj3" fmla="val 16667"/>
              </a:avLst>
            </a:prstGeom>
            <a:solidFill>
              <a:schemeClr val="accent1"/>
            </a:solidFill>
            <a:ln w="9525">
              <a:solidFill>
                <a:schemeClr val="tx1"/>
              </a:solidFill>
              <a:miter lim="800000"/>
              <a:headEnd/>
              <a:tailEnd/>
            </a:ln>
          </p:spPr>
          <p:txBody>
            <a:bodyPr rot="10800000"/>
            <a:lstStyle/>
            <a:p>
              <a:pPr eaLnBrk="0" hangingPunct="0"/>
              <a:endParaRPr lang="en-GB" sz="4400"/>
            </a:p>
          </p:txBody>
        </p:sp>
        <p:sp>
          <p:nvSpPr>
            <p:cNvPr id="23" name="Text Box 21">
              <a:extLst>
                <a:ext uri="{FF2B5EF4-FFF2-40B4-BE49-F238E27FC236}">
                  <a16:creationId xmlns:a16="http://schemas.microsoft.com/office/drawing/2014/main" id="{41A7102E-C117-474A-AC4E-5B5A4C6637BB}"/>
                </a:ext>
              </a:extLst>
            </p:cNvPr>
            <p:cNvSpPr txBox="1">
              <a:spLocks noChangeArrowheads="1"/>
            </p:cNvSpPr>
            <p:nvPr/>
          </p:nvSpPr>
          <p:spPr bwMode="auto">
            <a:xfrm>
              <a:off x="657" y="2931"/>
              <a:ext cx="1134" cy="577"/>
            </a:xfrm>
            <a:prstGeom prst="rect">
              <a:avLst/>
            </a:prstGeom>
            <a:noFill/>
            <a:ln w="9525">
              <a:noFill/>
              <a:miter lim="800000"/>
              <a:headEnd/>
              <a:tailEnd/>
            </a:ln>
          </p:spPr>
          <p:txBody>
            <a:bodyPr>
              <a:spAutoFit/>
            </a:bodyPr>
            <a:lstStyle/>
            <a:p>
              <a:pPr eaLnBrk="0" hangingPunct="0">
                <a:spcBef>
                  <a:spcPct val="50000"/>
                </a:spcBef>
              </a:pPr>
              <a:r>
                <a:rPr lang="en-GB" sz="1800" b="1"/>
                <a:t>Decide on a strategy for each risk</a:t>
              </a:r>
            </a:p>
          </p:txBody>
        </p:sp>
      </p:grpSp>
      <p:grpSp>
        <p:nvGrpSpPr>
          <p:cNvPr id="24" name="Group 22">
            <a:extLst>
              <a:ext uri="{FF2B5EF4-FFF2-40B4-BE49-F238E27FC236}">
                <a16:creationId xmlns:a16="http://schemas.microsoft.com/office/drawing/2014/main" id="{03D08BA3-468D-D242-8A43-325F1498EA25}"/>
              </a:ext>
            </a:extLst>
          </p:cNvPr>
          <p:cNvGrpSpPr>
            <a:grpSpLocks/>
          </p:cNvGrpSpPr>
          <p:nvPr/>
        </p:nvGrpSpPr>
        <p:grpSpPr bwMode="auto">
          <a:xfrm>
            <a:off x="4511676" y="4848224"/>
            <a:ext cx="2376488" cy="825500"/>
            <a:chOff x="1882" y="3566"/>
            <a:chExt cx="1497" cy="520"/>
          </a:xfrm>
        </p:grpSpPr>
        <p:sp>
          <p:nvSpPr>
            <p:cNvPr id="25" name="AutoShape 23">
              <a:extLst>
                <a:ext uri="{FF2B5EF4-FFF2-40B4-BE49-F238E27FC236}">
                  <a16:creationId xmlns:a16="http://schemas.microsoft.com/office/drawing/2014/main" id="{B159FCF2-3E66-5242-8CBC-09BB4D4517EB}"/>
                </a:ext>
              </a:extLst>
            </p:cNvPr>
            <p:cNvSpPr>
              <a:spLocks noChangeArrowheads="1"/>
            </p:cNvSpPr>
            <p:nvPr/>
          </p:nvSpPr>
          <p:spPr bwMode="auto">
            <a:xfrm>
              <a:off x="1882" y="3566"/>
              <a:ext cx="1406" cy="520"/>
            </a:xfrm>
            <a:prstGeom prst="wedgeRoundRectCallout">
              <a:avLst>
                <a:gd name="adj1" fmla="val 100282"/>
                <a:gd name="adj2" fmla="val -14421"/>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6" name="Text Box 24">
              <a:extLst>
                <a:ext uri="{FF2B5EF4-FFF2-40B4-BE49-F238E27FC236}">
                  <a16:creationId xmlns:a16="http://schemas.microsoft.com/office/drawing/2014/main" id="{98AB1FC1-7B4C-9E49-9215-D553878FA75D}"/>
                </a:ext>
              </a:extLst>
            </p:cNvPr>
            <p:cNvSpPr txBox="1">
              <a:spLocks noChangeArrowheads="1"/>
            </p:cNvSpPr>
            <p:nvPr/>
          </p:nvSpPr>
          <p:spPr bwMode="auto">
            <a:xfrm>
              <a:off x="1927" y="3612"/>
              <a:ext cx="1452" cy="404"/>
            </a:xfrm>
            <a:prstGeom prst="rect">
              <a:avLst/>
            </a:prstGeom>
            <a:noFill/>
            <a:ln w="9525">
              <a:noFill/>
              <a:miter lim="800000"/>
              <a:headEnd/>
              <a:tailEnd/>
            </a:ln>
          </p:spPr>
          <p:txBody>
            <a:bodyPr>
              <a:spAutoFit/>
            </a:bodyPr>
            <a:lstStyle/>
            <a:p>
              <a:pPr eaLnBrk="0" hangingPunct="0">
                <a:spcBef>
                  <a:spcPct val="50000"/>
                </a:spcBef>
              </a:pPr>
              <a:r>
                <a:rPr lang="en-GB" sz="1800" b="1"/>
                <a:t>Assign an owner for each risk</a:t>
              </a:r>
            </a:p>
          </p:txBody>
        </p:sp>
      </p:grpSp>
    </p:spTree>
    <p:extLst>
      <p:ext uri="{BB962C8B-B14F-4D97-AF65-F5344CB8AC3E}">
        <p14:creationId xmlns:p14="http://schemas.microsoft.com/office/powerpoint/2010/main" val="1644679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D432-7884-4B47-B477-1E8D6CD039A6}"/>
              </a:ext>
            </a:extLst>
          </p:cNvPr>
          <p:cNvSpPr>
            <a:spLocks noGrp="1"/>
          </p:cNvSpPr>
          <p:nvPr>
            <p:ph type="title"/>
          </p:nvPr>
        </p:nvSpPr>
        <p:spPr/>
        <p:txBody>
          <a:bodyPr/>
          <a:lstStyle/>
          <a:p>
            <a:r>
              <a:rPr lang="en-US" dirty="0"/>
              <a:t>Internal/External Risks</a:t>
            </a:r>
          </a:p>
        </p:txBody>
      </p:sp>
      <p:sp>
        <p:nvSpPr>
          <p:cNvPr id="4" name="Slide Number Placeholder 3">
            <a:extLst>
              <a:ext uri="{FF2B5EF4-FFF2-40B4-BE49-F238E27FC236}">
                <a16:creationId xmlns:a16="http://schemas.microsoft.com/office/drawing/2014/main" id="{AFAAB3C9-2F88-834F-9FB8-8DD4B488AA17}"/>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87</a:t>
            </a:fld>
            <a:endParaRPr lang="en-GB"/>
          </a:p>
        </p:txBody>
      </p:sp>
      <p:sp>
        <p:nvSpPr>
          <p:cNvPr id="6" name="Rectangle 2">
            <a:extLst>
              <a:ext uri="{FF2B5EF4-FFF2-40B4-BE49-F238E27FC236}">
                <a16:creationId xmlns:a16="http://schemas.microsoft.com/office/drawing/2014/main" id="{E5ED2975-B089-1345-AEF9-0E2155BEB395}"/>
              </a:ext>
            </a:extLst>
          </p:cNvPr>
          <p:cNvSpPr>
            <a:spLocks noChangeArrowheads="1"/>
          </p:cNvSpPr>
          <p:nvPr/>
        </p:nvSpPr>
        <p:spPr bwMode="auto">
          <a:xfrm>
            <a:off x="609600" y="1400012"/>
            <a:ext cx="5025326" cy="3001506"/>
          </a:xfrm>
          <a:prstGeom prst="rect">
            <a:avLst/>
          </a:prstGeom>
          <a:solidFill>
            <a:srgbClr val="FFFF66"/>
          </a:solidFill>
          <a:ln w="38100">
            <a:solidFill>
              <a:schemeClr val="tx1"/>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r>
              <a:rPr lang="en-GB" altLang="en-US" b="1" dirty="0">
                <a:solidFill>
                  <a:srgbClr val="000000"/>
                </a:solidFill>
              </a:rPr>
              <a:t>External Environment</a:t>
            </a:r>
            <a:br>
              <a:rPr lang="en-GB" altLang="en-US" b="1" dirty="0">
                <a:solidFill>
                  <a:srgbClr val="000000"/>
                </a:solidFill>
              </a:rPr>
            </a:br>
            <a:endParaRPr lang="en-GB" altLang="en-US" b="1" dirty="0">
              <a:solidFill>
                <a:srgbClr val="000000"/>
              </a:solidFill>
            </a:endParaRPr>
          </a:p>
          <a:p>
            <a:pPr fontAlgn="base">
              <a:spcBef>
                <a:spcPct val="0"/>
              </a:spcBef>
              <a:spcAft>
                <a:spcPct val="0"/>
              </a:spcAft>
            </a:pPr>
            <a:r>
              <a:rPr lang="en-GB" altLang="en-US" i="1" dirty="0">
                <a:solidFill>
                  <a:srgbClr val="000000"/>
                </a:solidFill>
              </a:rPr>
              <a:t>Things outside of the projects direct control that may result in its failure, but can be identified and monitored via a watching brief, e.g. fire, flood, famine, pestilence and war!, global economic recession</a:t>
            </a: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p:txBody>
      </p:sp>
      <p:sp>
        <p:nvSpPr>
          <p:cNvPr id="7" name="Rectangle 3">
            <a:extLst>
              <a:ext uri="{FF2B5EF4-FFF2-40B4-BE49-F238E27FC236}">
                <a16:creationId xmlns:a16="http://schemas.microsoft.com/office/drawing/2014/main" id="{B85DF687-A0A2-A145-90FD-5F50ACC28623}"/>
              </a:ext>
            </a:extLst>
          </p:cNvPr>
          <p:cNvSpPr>
            <a:spLocks noChangeArrowheads="1"/>
          </p:cNvSpPr>
          <p:nvPr/>
        </p:nvSpPr>
        <p:spPr bwMode="auto">
          <a:xfrm>
            <a:off x="6856797" y="1400012"/>
            <a:ext cx="4725603" cy="3001506"/>
          </a:xfrm>
          <a:prstGeom prst="rect">
            <a:avLst/>
          </a:prstGeom>
          <a:solidFill>
            <a:srgbClr val="C5C000"/>
          </a:solidFill>
          <a:ln w="28575">
            <a:solidFill>
              <a:schemeClr val="tx2"/>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r>
              <a:rPr lang="en-GB" altLang="en-US" b="1" dirty="0">
                <a:solidFill>
                  <a:srgbClr val="000000"/>
                </a:solidFill>
              </a:rPr>
              <a:t>Internal Environment</a:t>
            </a:r>
          </a:p>
          <a:p>
            <a:pPr fontAlgn="base">
              <a:spcBef>
                <a:spcPct val="0"/>
              </a:spcBef>
              <a:spcAft>
                <a:spcPct val="0"/>
              </a:spcAft>
            </a:pPr>
            <a:endParaRPr lang="en-GB" altLang="en-US" b="1" dirty="0">
              <a:solidFill>
                <a:srgbClr val="000000"/>
              </a:solidFill>
            </a:endParaRPr>
          </a:p>
          <a:p>
            <a:pPr fontAlgn="base">
              <a:spcBef>
                <a:spcPct val="0"/>
              </a:spcBef>
              <a:spcAft>
                <a:spcPct val="0"/>
              </a:spcAft>
            </a:pPr>
            <a:r>
              <a:rPr lang="en-GB" altLang="en-US" i="1" dirty="0">
                <a:solidFill>
                  <a:srgbClr val="000000"/>
                </a:solidFill>
              </a:rPr>
              <a:t>Those that can occur as part of the project itself - something can usually be done about these</a:t>
            </a: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p:txBody>
      </p:sp>
    </p:spTree>
    <p:extLst>
      <p:ext uri="{BB962C8B-B14F-4D97-AF65-F5344CB8AC3E}">
        <p14:creationId xmlns:p14="http://schemas.microsoft.com/office/powerpoint/2010/main" val="190480502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BFE9-2E0E-A74C-AFC5-7405C48BF2B9}"/>
              </a:ext>
            </a:extLst>
          </p:cNvPr>
          <p:cNvSpPr>
            <a:spLocks noGrp="1"/>
          </p:cNvSpPr>
          <p:nvPr>
            <p:ph type="title"/>
          </p:nvPr>
        </p:nvSpPr>
        <p:spPr/>
        <p:txBody>
          <a:bodyPr/>
          <a:lstStyle/>
          <a:p>
            <a:r>
              <a:rPr lang="en-US" dirty="0"/>
              <a:t>Types of Project Risks</a:t>
            </a:r>
          </a:p>
        </p:txBody>
      </p:sp>
      <p:sp>
        <p:nvSpPr>
          <p:cNvPr id="3" name="Content Placeholder 2">
            <a:extLst>
              <a:ext uri="{FF2B5EF4-FFF2-40B4-BE49-F238E27FC236}">
                <a16:creationId xmlns:a16="http://schemas.microsoft.com/office/drawing/2014/main" id="{6F951EAB-D731-124B-9A38-94D798071EBF}"/>
              </a:ext>
            </a:extLst>
          </p:cNvPr>
          <p:cNvSpPr>
            <a:spLocks noGrp="1"/>
          </p:cNvSpPr>
          <p:nvPr>
            <p:ph idx="1"/>
          </p:nvPr>
        </p:nvSpPr>
        <p:spPr/>
        <p:txBody>
          <a:bodyPr>
            <a:normAutofit/>
          </a:bodyPr>
          <a:lstStyle/>
          <a:p>
            <a:r>
              <a:rPr lang="en-GB" altLang="en-US" b="1" dirty="0"/>
              <a:t>Product Risk </a:t>
            </a:r>
          </a:p>
          <a:p>
            <a:pPr lvl="1"/>
            <a:r>
              <a:rPr lang="en-GB" altLang="en-US" dirty="0"/>
              <a:t>A risk that prevents you from meeting the product/project specification</a:t>
            </a:r>
          </a:p>
          <a:p>
            <a:pPr lvl="1"/>
            <a:endParaRPr lang="en-GB" altLang="en-US" dirty="0"/>
          </a:p>
          <a:p>
            <a:r>
              <a:rPr lang="en-GB" altLang="en-US" b="1" dirty="0"/>
              <a:t>Schedule Risk</a:t>
            </a:r>
          </a:p>
          <a:p>
            <a:pPr lvl="1"/>
            <a:r>
              <a:rPr lang="en-GB" altLang="en-US" dirty="0"/>
              <a:t>A risk that prevents project element from being completed on time</a:t>
            </a:r>
          </a:p>
          <a:p>
            <a:pPr lvl="1"/>
            <a:endParaRPr lang="en-GB" altLang="en-US" dirty="0"/>
          </a:p>
          <a:p>
            <a:r>
              <a:rPr lang="en-GB" altLang="en-US" b="1" dirty="0"/>
              <a:t>Resource Risk</a:t>
            </a:r>
          </a:p>
          <a:p>
            <a:pPr lvl="1"/>
            <a:r>
              <a:rPr lang="en-GB" altLang="en-US" dirty="0"/>
              <a:t>A risk that prevents enough or appropriate resources from being available to complete a project element</a:t>
            </a:r>
          </a:p>
          <a:p>
            <a:pPr marL="0" indent="0">
              <a:buNone/>
            </a:pPr>
            <a:endParaRPr lang="en-US" dirty="0"/>
          </a:p>
        </p:txBody>
      </p:sp>
      <p:sp>
        <p:nvSpPr>
          <p:cNvPr id="4" name="Slide Number Placeholder 3">
            <a:extLst>
              <a:ext uri="{FF2B5EF4-FFF2-40B4-BE49-F238E27FC236}">
                <a16:creationId xmlns:a16="http://schemas.microsoft.com/office/drawing/2014/main" id="{E79334D0-FBFE-184E-AF0D-08509D4A5978}"/>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88</a:t>
            </a:fld>
            <a:endParaRPr lang="en-GB"/>
          </a:p>
        </p:txBody>
      </p:sp>
    </p:spTree>
    <p:extLst>
      <p:ext uri="{BB962C8B-B14F-4D97-AF65-F5344CB8AC3E}">
        <p14:creationId xmlns:p14="http://schemas.microsoft.com/office/powerpoint/2010/main" val="287524114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E5589-3D19-ED40-AB49-A64849066076}"/>
              </a:ext>
            </a:extLst>
          </p:cNvPr>
          <p:cNvSpPr>
            <a:spLocks noGrp="1"/>
          </p:cNvSpPr>
          <p:nvPr>
            <p:ph type="title"/>
          </p:nvPr>
        </p:nvSpPr>
        <p:spPr/>
        <p:txBody>
          <a:bodyPr/>
          <a:lstStyle/>
          <a:p>
            <a:r>
              <a:rPr lang="en-GB" altLang="en-US" dirty="0"/>
              <a:t>The Project Familiarity Grid</a:t>
            </a:r>
            <a:endParaRPr lang="en-US" dirty="0"/>
          </a:p>
        </p:txBody>
      </p:sp>
      <p:sp>
        <p:nvSpPr>
          <p:cNvPr id="4" name="Slide Number Placeholder 3">
            <a:extLst>
              <a:ext uri="{FF2B5EF4-FFF2-40B4-BE49-F238E27FC236}">
                <a16:creationId xmlns:a16="http://schemas.microsoft.com/office/drawing/2014/main" id="{055946AE-D61F-4247-9595-49C4861086F8}"/>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89</a:t>
            </a:fld>
            <a:endParaRPr lang="en-GB"/>
          </a:p>
        </p:txBody>
      </p:sp>
      <p:graphicFrame>
        <p:nvGraphicFramePr>
          <p:cNvPr id="5" name="Group 27">
            <a:extLst>
              <a:ext uri="{FF2B5EF4-FFF2-40B4-BE49-F238E27FC236}">
                <a16:creationId xmlns:a16="http://schemas.microsoft.com/office/drawing/2014/main" id="{8DFC2FCA-B1FD-784A-95CA-C0C944519EC9}"/>
              </a:ext>
            </a:extLst>
          </p:cNvPr>
          <p:cNvGraphicFramePr>
            <a:graphicFrameLocks noGrp="1"/>
          </p:cNvGraphicFramePr>
          <p:nvPr/>
        </p:nvGraphicFramePr>
        <p:xfrm>
          <a:off x="3000375" y="1404104"/>
          <a:ext cx="6172200" cy="4109083"/>
        </p:xfrm>
        <a:graphic>
          <a:graphicData uri="http://schemas.openxmlformats.org/drawingml/2006/table">
            <a:tbl>
              <a:tblPr/>
              <a:tblGrid>
                <a:gridCol w="31242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1542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Familiar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Subject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00FF00"/>
                          </a:solidFill>
                          <a:effectLst/>
                          <a:latin typeface="Arial" charset="0"/>
                        </a:rPr>
                        <a:t>SHOULD BE OK</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dirty="0">
                        <a:ln>
                          <a:noFill/>
                        </a:ln>
                        <a:solidFill>
                          <a:srgbClr val="00FF00"/>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Subject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FFCC00"/>
                          </a:solidFill>
                          <a:effectLst/>
                          <a:latin typeface="Arial" charset="0"/>
                        </a:rPr>
                        <a:t>BE CAREFUL</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54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Subject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FFCC00"/>
                          </a:solidFill>
                          <a:effectLst/>
                          <a:latin typeface="Arial" charset="0"/>
                        </a:rPr>
                        <a:t>BE CAREFUL</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Subject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FF0000"/>
                          </a:solidFill>
                          <a:effectLst/>
                          <a:latin typeface="Arial" charset="0"/>
                        </a:rPr>
                        <a:t>BE VERY WARY!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dirty="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9262474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AEB0-23CC-E447-B041-0CCEA3A19AA6}"/>
              </a:ext>
            </a:extLst>
          </p:cNvPr>
          <p:cNvSpPr>
            <a:spLocks noGrp="1"/>
          </p:cNvSpPr>
          <p:nvPr>
            <p:ph type="title"/>
          </p:nvPr>
        </p:nvSpPr>
        <p:spPr/>
        <p:txBody>
          <a:bodyPr/>
          <a:lstStyle/>
          <a:p>
            <a:r>
              <a:rPr lang="en-US" dirty="0"/>
              <a:t>SWOT –Identifying Risks</a:t>
            </a:r>
          </a:p>
        </p:txBody>
      </p:sp>
      <p:sp>
        <p:nvSpPr>
          <p:cNvPr id="4" name="Slide Number Placeholder 3">
            <a:extLst>
              <a:ext uri="{FF2B5EF4-FFF2-40B4-BE49-F238E27FC236}">
                <a16:creationId xmlns:a16="http://schemas.microsoft.com/office/drawing/2014/main" id="{D7306C87-21EB-4F47-96BA-8D226AA24047}"/>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90</a:t>
            </a:fld>
            <a:endParaRPr lang="en-GB"/>
          </a:p>
        </p:txBody>
      </p:sp>
      <p:pic>
        <p:nvPicPr>
          <p:cNvPr id="5" name="Picture 2">
            <a:extLst>
              <a:ext uri="{FF2B5EF4-FFF2-40B4-BE49-F238E27FC236}">
                <a16:creationId xmlns:a16="http://schemas.microsoft.com/office/drawing/2014/main" id="{6883C5DC-C5DF-7E44-85FB-EF0C8848500A}"/>
              </a:ext>
            </a:extLst>
          </p:cNvPr>
          <p:cNvPicPr>
            <a:picLocks noChangeAspect="1" noChangeArrowheads="1"/>
          </p:cNvPicPr>
          <p:nvPr/>
        </p:nvPicPr>
        <p:blipFill>
          <a:blip r:embed="rId3" cstate="print"/>
          <a:srcRect/>
          <a:stretch>
            <a:fillRect/>
          </a:stretch>
        </p:blipFill>
        <p:spPr bwMode="auto">
          <a:xfrm>
            <a:off x="2657475" y="1059017"/>
            <a:ext cx="6877050" cy="451485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35172599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F492E-68EE-F14E-A810-B41241D0A22A}"/>
              </a:ext>
            </a:extLst>
          </p:cNvPr>
          <p:cNvSpPr>
            <a:spLocks noGrp="1"/>
          </p:cNvSpPr>
          <p:nvPr>
            <p:ph type="title"/>
          </p:nvPr>
        </p:nvSpPr>
        <p:spPr/>
        <p:txBody>
          <a:bodyPr/>
          <a:lstStyle/>
          <a:p>
            <a:r>
              <a:rPr lang="en-US" dirty="0"/>
              <a:t>PEST</a:t>
            </a:r>
          </a:p>
        </p:txBody>
      </p:sp>
      <p:graphicFrame>
        <p:nvGraphicFramePr>
          <p:cNvPr id="6" name="Content Placeholder 3">
            <a:extLst>
              <a:ext uri="{FF2B5EF4-FFF2-40B4-BE49-F238E27FC236}">
                <a16:creationId xmlns:a16="http://schemas.microsoft.com/office/drawing/2014/main" id="{836EAD9F-CF95-F349-BCD0-4EBA33D47D36}"/>
              </a:ext>
            </a:extLst>
          </p:cNvPr>
          <p:cNvGraphicFramePr>
            <a:graphicFrameLocks noGrp="1"/>
          </p:cNvGraphicFramePr>
          <p:nvPr>
            <p:ph idx="1"/>
          </p:nvPr>
        </p:nvGraphicFramePr>
        <p:xfrm>
          <a:off x="2346325" y="791029"/>
          <a:ext cx="749935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CAF984CA-1481-5B46-8CDE-5C10ADBA5D6E}"/>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91</a:t>
            </a:fld>
            <a:endParaRPr lang="en-GB"/>
          </a:p>
        </p:txBody>
      </p:sp>
    </p:spTree>
    <p:extLst>
      <p:ext uri="{BB962C8B-B14F-4D97-AF65-F5344CB8AC3E}">
        <p14:creationId xmlns:p14="http://schemas.microsoft.com/office/powerpoint/2010/main" val="112944158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DDE7-9421-6448-876D-02A2FA4A85A6}"/>
              </a:ext>
            </a:extLst>
          </p:cNvPr>
          <p:cNvSpPr>
            <a:spLocks noGrp="1"/>
          </p:cNvSpPr>
          <p:nvPr>
            <p:ph type="title"/>
          </p:nvPr>
        </p:nvSpPr>
        <p:spPr/>
        <p:txBody>
          <a:bodyPr/>
          <a:lstStyle/>
          <a:p>
            <a:r>
              <a:rPr lang="en-US" dirty="0"/>
              <a:t>PEST</a:t>
            </a:r>
          </a:p>
        </p:txBody>
      </p:sp>
      <p:graphicFrame>
        <p:nvGraphicFramePr>
          <p:cNvPr id="5" name="Content Placeholder 3">
            <a:extLst>
              <a:ext uri="{FF2B5EF4-FFF2-40B4-BE49-F238E27FC236}">
                <a16:creationId xmlns:a16="http://schemas.microsoft.com/office/drawing/2014/main" id="{0EF39766-8295-214E-8AA9-A824B17A4BA7}"/>
              </a:ext>
            </a:extLst>
          </p:cNvPr>
          <p:cNvGraphicFramePr>
            <a:graphicFrameLocks noGrp="1"/>
          </p:cNvGraphicFramePr>
          <p:nvPr>
            <p:ph idx="1"/>
          </p:nvPr>
        </p:nvGraphicFramePr>
        <p:xfrm>
          <a:off x="2065563" y="98379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43281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894F-9C0D-9440-9B31-BBD5E8BFF81E}"/>
              </a:ext>
            </a:extLst>
          </p:cNvPr>
          <p:cNvSpPr>
            <a:spLocks noGrp="1"/>
          </p:cNvSpPr>
          <p:nvPr>
            <p:ph type="title"/>
          </p:nvPr>
        </p:nvSpPr>
        <p:spPr/>
        <p:txBody>
          <a:bodyPr/>
          <a:lstStyle/>
          <a:p>
            <a:r>
              <a:rPr lang="en-US" dirty="0"/>
              <a:t>Risk Analysis Matrix</a:t>
            </a:r>
          </a:p>
        </p:txBody>
      </p:sp>
      <p:graphicFrame>
        <p:nvGraphicFramePr>
          <p:cNvPr id="5" name="Content Placeholder 4">
            <a:extLst>
              <a:ext uri="{FF2B5EF4-FFF2-40B4-BE49-F238E27FC236}">
                <a16:creationId xmlns:a16="http://schemas.microsoft.com/office/drawing/2014/main" id="{25BAF737-BA27-D74A-AEFD-73AE8243F8B5}"/>
              </a:ext>
            </a:extLst>
          </p:cNvPr>
          <p:cNvGraphicFramePr>
            <a:graphicFrameLocks noGrp="1"/>
          </p:cNvGraphicFramePr>
          <p:nvPr>
            <p:ph idx="1"/>
          </p:nvPr>
        </p:nvGraphicFramePr>
        <p:xfrm>
          <a:off x="218303" y="1028995"/>
          <a:ext cx="11202172" cy="4592967"/>
        </p:xfrm>
        <a:graphic>
          <a:graphicData uri="http://schemas.openxmlformats.org/drawingml/2006/table">
            <a:tbl>
              <a:tblPr firstRow="1" bandRow="1">
                <a:tableStyleId>{BC89EF96-8CEA-46FF-86C4-4CE0E7609802}</a:tableStyleId>
              </a:tblPr>
              <a:tblGrid>
                <a:gridCol w="2568586">
                  <a:extLst>
                    <a:ext uri="{9D8B030D-6E8A-4147-A177-3AD203B41FA5}">
                      <a16:colId xmlns:a16="http://schemas.microsoft.com/office/drawing/2014/main" val="2780976424"/>
                    </a:ext>
                  </a:extLst>
                </a:gridCol>
                <a:gridCol w="1390587">
                  <a:extLst>
                    <a:ext uri="{9D8B030D-6E8A-4147-A177-3AD203B41FA5}">
                      <a16:colId xmlns:a16="http://schemas.microsoft.com/office/drawing/2014/main" val="346813269"/>
                    </a:ext>
                  </a:extLst>
                </a:gridCol>
                <a:gridCol w="1168776">
                  <a:extLst>
                    <a:ext uri="{9D8B030D-6E8A-4147-A177-3AD203B41FA5}">
                      <a16:colId xmlns:a16="http://schemas.microsoft.com/office/drawing/2014/main" val="3138221694"/>
                    </a:ext>
                  </a:extLst>
                </a:gridCol>
                <a:gridCol w="1168776">
                  <a:extLst>
                    <a:ext uri="{9D8B030D-6E8A-4147-A177-3AD203B41FA5}">
                      <a16:colId xmlns:a16="http://schemas.microsoft.com/office/drawing/2014/main" val="3021622223"/>
                    </a:ext>
                  </a:extLst>
                </a:gridCol>
                <a:gridCol w="4905447">
                  <a:extLst>
                    <a:ext uri="{9D8B030D-6E8A-4147-A177-3AD203B41FA5}">
                      <a16:colId xmlns:a16="http://schemas.microsoft.com/office/drawing/2014/main" val="86433115"/>
                    </a:ext>
                  </a:extLst>
                </a:gridCol>
              </a:tblGrid>
              <a:tr h="660836">
                <a:tc>
                  <a:txBody>
                    <a:bodyPr/>
                    <a:lstStyle/>
                    <a:p>
                      <a:pPr algn="ctr"/>
                      <a:r>
                        <a:rPr lang="en-GB" dirty="0"/>
                        <a:t>Risk</a:t>
                      </a:r>
                    </a:p>
                  </a:txBody>
                  <a:tcPr/>
                </a:tc>
                <a:tc>
                  <a:txBody>
                    <a:bodyPr/>
                    <a:lstStyle/>
                    <a:p>
                      <a:pPr algn="ctr"/>
                      <a:r>
                        <a:rPr lang="en-GB" dirty="0"/>
                        <a:t>Severity</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 Score</a:t>
                      </a:r>
                    </a:p>
                    <a:p>
                      <a:pPr algn="ctr"/>
                      <a:r>
                        <a:rPr lang="en-GB" dirty="0"/>
                        <a:t>(</a:t>
                      </a:r>
                      <a:r>
                        <a:rPr lang="en-GB" dirty="0" err="1"/>
                        <a:t>sxl</a:t>
                      </a:r>
                      <a:r>
                        <a:rPr lang="en-GB" dirty="0"/>
                        <a:t>)</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657443">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670898538"/>
                  </a:ext>
                </a:extLst>
              </a:tr>
              <a:tr h="484355">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071362531"/>
                  </a:ext>
                </a:extLst>
              </a:tr>
              <a:tr h="669303">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3959459922"/>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635177937"/>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433306678"/>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6943883"/>
                  </a:ext>
                </a:extLst>
              </a:tr>
            </a:tbl>
          </a:graphicData>
        </a:graphic>
      </p:graphicFrame>
      <p:sp>
        <p:nvSpPr>
          <p:cNvPr id="4" name="Slide Number Placeholder 3">
            <a:extLst>
              <a:ext uri="{FF2B5EF4-FFF2-40B4-BE49-F238E27FC236}">
                <a16:creationId xmlns:a16="http://schemas.microsoft.com/office/drawing/2014/main" id="{A4560B9B-F26E-B74E-8DCE-673CD6708E2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93</a:t>
            </a:fld>
            <a:endParaRPr lang="en-GB"/>
          </a:p>
        </p:txBody>
      </p:sp>
    </p:spTree>
    <p:extLst>
      <p:ext uri="{BB962C8B-B14F-4D97-AF65-F5344CB8AC3E}">
        <p14:creationId xmlns:p14="http://schemas.microsoft.com/office/powerpoint/2010/main" val="422619188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BC9EA-587B-2448-81EA-101F70AB70F8}"/>
              </a:ext>
            </a:extLst>
          </p:cNvPr>
          <p:cNvSpPr>
            <a:spLocks noGrp="1"/>
          </p:cNvSpPr>
          <p:nvPr>
            <p:ph type="title"/>
          </p:nvPr>
        </p:nvSpPr>
        <p:spPr/>
        <p:txBody>
          <a:bodyPr/>
          <a:lstStyle/>
          <a:p>
            <a:r>
              <a:rPr lang="en-US" dirty="0"/>
              <a:t>Risk Analysis</a:t>
            </a:r>
          </a:p>
        </p:txBody>
      </p:sp>
      <p:sp>
        <p:nvSpPr>
          <p:cNvPr id="3" name="Content Placeholder 2">
            <a:extLst>
              <a:ext uri="{FF2B5EF4-FFF2-40B4-BE49-F238E27FC236}">
                <a16:creationId xmlns:a16="http://schemas.microsoft.com/office/drawing/2014/main" id="{2A76577E-C615-3B42-9AF2-1769AE8C3DFE}"/>
              </a:ext>
            </a:extLst>
          </p:cNvPr>
          <p:cNvSpPr>
            <a:spLocks noGrp="1"/>
          </p:cNvSpPr>
          <p:nvPr>
            <p:ph idx="1"/>
          </p:nvPr>
        </p:nvSpPr>
        <p:spPr/>
        <p:txBody>
          <a:bodyPr>
            <a:normAutofit fontScale="85000" lnSpcReduction="20000"/>
          </a:bodyPr>
          <a:lstStyle/>
          <a:p>
            <a:pPr marL="0" indent="0">
              <a:lnSpc>
                <a:spcPct val="90000"/>
              </a:lnSpc>
              <a:buNone/>
            </a:pPr>
            <a:r>
              <a:rPr lang="en-GB" sz="3000" dirty="0">
                <a:latin typeface="Arial" charset="0"/>
                <a:cs typeface="Arial" charset="0"/>
              </a:rPr>
              <a:t>The severity of each risk can be shown as</a:t>
            </a:r>
          </a:p>
          <a:p>
            <a:pPr marL="0" indent="0">
              <a:lnSpc>
                <a:spcPct val="90000"/>
              </a:lnSpc>
              <a:buNone/>
            </a:pPr>
            <a:endParaRPr lang="en-GB" sz="3000" dirty="0">
              <a:latin typeface="Arial" charset="0"/>
              <a:cs typeface="Arial" charset="0"/>
            </a:endParaRPr>
          </a:p>
          <a:p>
            <a:pPr marL="0" indent="0">
              <a:lnSpc>
                <a:spcPct val="90000"/>
              </a:lnSpc>
              <a:buNone/>
            </a:pPr>
            <a:r>
              <a:rPr lang="en-GB" sz="3000" dirty="0">
                <a:latin typeface="Arial" charset="0"/>
                <a:cs typeface="Arial" charset="0"/>
              </a:rPr>
              <a:t> Risk Score = Severity x Likelihood</a:t>
            </a:r>
          </a:p>
          <a:p>
            <a:pPr marL="0" indent="0">
              <a:buNone/>
            </a:pPr>
            <a:endParaRPr lang="en-GB" sz="3000" b="1" dirty="0">
              <a:latin typeface="Arial" charset="0"/>
              <a:cs typeface="Arial" charset="0"/>
            </a:endParaRPr>
          </a:p>
          <a:p>
            <a:pPr marL="0" indent="0">
              <a:buNone/>
            </a:pPr>
            <a:r>
              <a:rPr lang="en-GB" sz="3000" b="1" dirty="0">
                <a:latin typeface="Arial" charset="0"/>
                <a:cs typeface="Arial" charset="0"/>
              </a:rPr>
              <a:t>Severity</a:t>
            </a:r>
            <a:r>
              <a:rPr lang="en-GB" sz="3000" dirty="0">
                <a:latin typeface="Arial" charset="0"/>
                <a:cs typeface="Arial" charset="0"/>
              </a:rPr>
              <a:t>: the effect of the risk occurring </a:t>
            </a:r>
            <a:br>
              <a:rPr lang="en-GB" sz="3000" dirty="0">
                <a:latin typeface="Arial" charset="0"/>
                <a:cs typeface="Arial" charset="0"/>
              </a:rPr>
            </a:br>
            <a:r>
              <a:rPr lang="en-GB" sz="3000" dirty="0">
                <a:latin typeface="Arial" charset="0"/>
                <a:cs typeface="Arial" charset="0"/>
              </a:rPr>
              <a:t>(may be expressed in financial terms)</a:t>
            </a:r>
          </a:p>
          <a:p>
            <a:pPr marL="0" indent="0">
              <a:lnSpc>
                <a:spcPct val="90000"/>
              </a:lnSpc>
              <a:buNone/>
            </a:pPr>
            <a:endParaRPr lang="en-GB" sz="3000" dirty="0">
              <a:latin typeface="Arial" charset="0"/>
              <a:cs typeface="Arial" charset="0"/>
            </a:endParaRPr>
          </a:p>
          <a:p>
            <a:pPr marL="0" indent="0">
              <a:lnSpc>
                <a:spcPct val="90000"/>
              </a:lnSpc>
              <a:buNone/>
            </a:pPr>
            <a:r>
              <a:rPr lang="en-GB" sz="3000" b="1" dirty="0">
                <a:latin typeface="Arial" charset="0"/>
                <a:cs typeface="Arial" charset="0"/>
              </a:rPr>
              <a:t>Likelihood:</a:t>
            </a:r>
            <a:r>
              <a:rPr lang="en-GB" sz="3000" dirty="0">
                <a:latin typeface="Arial" charset="0"/>
                <a:cs typeface="Arial" charset="0"/>
              </a:rPr>
              <a:t> the likelihood of the risk occurring.</a:t>
            </a:r>
          </a:p>
          <a:p>
            <a:pPr marL="0" indent="0">
              <a:lnSpc>
                <a:spcPct val="90000"/>
              </a:lnSpc>
              <a:buNone/>
            </a:pPr>
            <a:endParaRPr lang="en-GB" sz="3000" dirty="0">
              <a:latin typeface="Arial" charset="0"/>
              <a:cs typeface="Arial" charset="0"/>
            </a:endParaRPr>
          </a:p>
          <a:p>
            <a:pPr marL="0" indent="0">
              <a:lnSpc>
                <a:spcPct val="90000"/>
              </a:lnSpc>
              <a:buNone/>
            </a:pPr>
            <a:r>
              <a:rPr lang="en-GB" sz="2400" dirty="0">
                <a:latin typeface="Arial" charset="0"/>
                <a:cs typeface="Arial" charset="0"/>
              </a:rPr>
              <a:t>Scoring  both Severity and Likelihood will give you the key input to determine the Risk score;  This can be low to high, or numbers 1 to 3, 1 to 5, or 1 to 10. Usually simple is better</a:t>
            </a:r>
          </a:p>
          <a:p>
            <a:endParaRPr lang="en-US" dirty="0"/>
          </a:p>
        </p:txBody>
      </p:sp>
      <p:sp>
        <p:nvSpPr>
          <p:cNvPr id="4" name="Slide Number Placeholder 3">
            <a:extLst>
              <a:ext uri="{FF2B5EF4-FFF2-40B4-BE49-F238E27FC236}">
                <a16:creationId xmlns:a16="http://schemas.microsoft.com/office/drawing/2014/main" id="{61BA6E62-C15D-6F48-AB99-F45A62171129}"/>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94</a:t>
            </a:fld>
            <a:endParaRPr lang="en-GB"/>
          </a:p>
        </p:txBody>
      </p:sp>
    </p:spTree>
    <p:extLst>
      <p:ext uri="{BB962C8B-B14F-4D97-AF65-F5344CB8AC3E}">
        <p14:creationId xmlns:p14="http://schemas.microsoft.com/office/powerpoint/2010/main" val="39894050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13450709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0D30C-BE85-A64B-963C-97093439D374}"/>
              </a:ext>
            </a:extLst>
          </p:cNvPr>
          <p:cNvSpPr>
            <a:spLocks noGrp="1"/>
          </p:cNvSpPr>
          <p:nvPr>
            <p:ph type="title"/>
          </p:nvPr>
        </p:nvSpPr>
        <p:spPr>
          <a:xfrm>
            <a:off x="609600" y="101060"/>
            <a:ext cx="10972800" cy="1143000"/>
          </a:xfrm>
        </p:spPr>
        <p:txBody>
          <a:bodyPr/>
          <a:lstStyle/>
          <a:p>
            <a:r>
              <a:rPr lang="en-US" dirty="0"/>
              <a:t>Risk Analysis</a:t>
            </a:r>
          </a:p>
        </p:txBody>
      </p:sp>
      <p:sp>
        <p:nvSpPr>
          <p:cNvPr id="4" name="Slide Number Placeholder 3">
            <a:extLst>
              <a:ext uri="{FF2B5EF4-FFF2-40B4-BE49-F238E27FC236}">
                <a16:creationId xmlns:a16="http://schemas.microsoft.com/office/drawing/2014/main" id="{67C2007A-EA27-E940-9BCF-068C39C978D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96</a:t>
            </a:fld>
            <a:endParaRPr lang="en-GB"/>
          </a:p>
        </p:txBody>
      </p:sp>
      <p:grpSp>
        <p:nvGrpSpPr>
          <p:cNvPr id="5" name="Group 3">
            <a:extLst>
              <a:ext uri="{FF2B5EF4-FFF2-40B4-BE49-F238E27FC236}">
                <a16:creationId xmlns:a16="http://schemas.microsoft.com/office/drawing/2014/main" id="{F9EF5B7A-F1AF-444D-914B-A071775BBA45}"/>
              </a:ext>
            </a:extLst>
          </p:cNvPr>
          <p:cNvGrpSpPr>
            <a:grpSpLocks/>
          </p:cNvGrpSpPr>
          <p:nvPr/>
        </p:nvGrpSpPr>
        <p:grpSpPr bwMode="auto">
          <a:xfrm>
            <a:off x="2434318" y="875393"/>
            <a:ext cx="6697663" cy="4441825"/>
            <a:chOff x="930" y="844"/>
            <a:chExt cx="4219" cy="2798"/>
          </a:xfrm>
        </p:grpSpPr>
        <p:sp>
          <p:nvSpPr>
            <p:cNvPr id="6" name="Text Box 4">
              <a:extLst>
                <a:ext uri="{FF2B5EF4-FFF2-40B4-BE49-F238E27FC236}">
                  <a16:creationId xmlns:a16="http://schemas.microsoft.com/office/drawing/2014/main" id="{94FD0351-2926-9241-87DE-40298784C0F4}"/>
                </a:ext>
              </a:extLst>
            </p:cNvPr>
            <p:cNvSpPr txBox="1">
              <a:spLocks noChangeArrowheads="1"/>
            </p:cNvSpPr>
            <p:nvPr/>
          </p:nvSpPr>
          <p:spPr bwMode="auto">
            <a:xfrm>
              <a:off x="3689" y="338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grpSp>
          <p:nvGrpSpPr>
            <p:cNvPr id="7" name="Group 5">
              <a:extLst>
                <a:ext uri="{FF2B5EF4-FFF2-40B4-BE49-F238E27FC236}">
                  <a16:creationId xmlns:a16="http://schemas.microsoft.com/office/drawing/2014/main" id="{C4603906-879B-AF42-8A43-3DB7403E0DD2}"/>
                </a:ext>
              </a:extLst>
            </p:cNvPr>
            <p:cNvGrpSpPr>
              <a:grpSpLocks/>
            </p:cNvGrpSpPr>
            <p:nvPr/>
          </p:nvGrpSpPr>
          <p:grpSpPr bwMode="auto">
            <a:xfrm>
              <a:off x="930" y="844"/>
              <a:ext cx="4219" cy="2798"/>
              <a:chOff x="793" y="1071"/>
              <a:chExt cx="4219" cy="2798"/>
            </a:xfrm>
          </p:grpSpPr>
          <p:grpSp>
            <p:nvGrpSpPr>
              <p:cNvPr id="8" name="Group 6">
                <a:extLst>
                  <a:ext uri="{FF2B5EF4-FFF2-40B4-BE49-F238E27FC236}">
                    <a16:creationId xmlns:a16="http://schemas.microsoft.com/office/drawing/2014/main" id="{58ACBC75-98C4-B44B-BD00-C69C99B23B35}"/>
                  </a:ext>
                </a:extLst>
              </p:cNvPr>
              <p:cNvGrpSpPr>
                <a:grpSpLocks/>
              </p:cNvGrpSpPr>
              <p:nvPr/>
            </p:nvGrpSpPr>
            <p:grpSpPr bwMode="auto">
              <a:xfrm>
                <a:off x="1565" y="1071"/>
                <a:ext cx="3447" cy="2541"/>
                <a:chOff x="1202" y="1071"/>
                <a:chExt cx="3810" cy="2723"/>
              </a:xfrm>
            </p:grpSpPr>
            <p:sp>
              <p:nvSpPr>
                <p:cNvPr id="21" name="Rectangle 7">
                  <a:extLst>
                    <a:ext uri="{FF2B5EF4-FFF2-40B4-BE49-F238E27FC236}">
                      <a16:creationId xmlns:a16="http://schemas.microsoft.com/office/drawing/2014/main" id="{09F7FA02-D499-7145-815C-2C0C25E4144C}"/>
                    </a:ext>
                  </a:extLst>
                </p:cNvPr>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2" name="Rectangle 8">
                  <a:extLst>
                    <a:ext uri="{FF2B5EF4-FFF2-40B4-BE49-F238E27FC236}">
                      <a16:creationId xmlns:a16="http://schemas.microsoft.com/office/drawing/2014/main" id="{9B70C13F-9281-C645-A9AD-D2B34821591E}"/>
                    </a:ext>
                  </a:extLst>
                </p:cNvPr>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3" name="Rectangle 9">
                  <a:extLst>
                    <a:ext uri="{FF2B5EF4-FFF2-40B4-BE49-F238E27FC236}">
                      <a16:creationId xmlns:a16="http://schemas.microsoft.com/office/drawing/2014/main" id="{FE0DD66A-5EDF-154B-9FAF-4A7DD8473269}"/>
                    </a:ext>
                  </a:extLst>
                </p:cNvPr>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4" name="Rectangle 10">
                  <a:extLst>
                    <a:ext uri="{FF2B5EF4-FFF2-40B4-BE49-F238E27FC236}">
                      <a16:creationId xmlns:a16="http://schemas.microsoft.com/office/drawing/2014/main" id="{24E37917-3F88-1440-81E2-D3CE6AF81A2C}"/>
                    </a:ext>
                  </a:extLst>
                </p:cNvPr>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5" name="Rectangle 11">
                  <a:extLst>
                    <a:ext uri="{FF2B5EF4-FFF2-40B4-BE49-F238E27FC236}">
                      <a16:creationId xmlns:a16="http://schemas.microsoft.com/office/drawing/2014/main" id="{41ED1FE7-770F-6E4F-B94E-1EB755987C23}"/>
                    </a:ext>
                  </a:extLst>
                </p:cNvPr>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6" name="Rectangle 12">
                  <a:extLst>
                    <a:ext uri="{FF2B5EF4-FFF2-40B4-BE49-F238E27FC236}">
                      <a16:creationId xmlns:a16="http://schemas.microsoft.com/office/drawing/2014/main" id="{5FE66AC7-D210-7B44-9B50-81C4C84B09E4}"/>
                    </a:ext>
                  </a:extLst>
                </p:cNvPr>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7" name="Rectangle 13">
                  <a:extLst>
                    <a:ext uri="{FF2B5EF4-FFF2-40B4-BE49-F238E27FC236}">
                      <a16:creationId xmlns:a16="http://schemas.microsoft.com/office/drawing/2014/main" id="{36D97DB3-E8B4-954B-AD75-4AE7888D077E}"/>
                    </a:ext>
                  </a:extLst>
                </p:cNvPr>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8" name="Rectangle 14">
                  <a:extLst>
                    <a:ext uri="{FF2B5EF4-FFF2-40B4-BE49-F238E27FC236}">
                      <a16:creationId xmlns:a16="http://schemas.microsoft.com/office/drawing/2014/main" id="{C4CF78D5-199C-D044-9A41-CF2BD2A5DB5E}"/>
                    </a:ext>
                  </a:extLst>
                </p:cNvPr>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9" name="Rectangle 15">
                  <a:extLst>
                    <a:ext uri="{FF2B5EF4-FFF2-40B4-BE49-F238E27FC236}">
                      <a16:creationId xmlns:a16="http://schemas.microsoft.com/office/drawing/2014/main" id="{818A9DFB-8CFE-5C40-AF3F-3DB5089B40C6}"/>
                    </a:ext>
                  </a:extLst>
                </p:cNvPr>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0" name="Text Box 16">
                  <a:extLst>
                    <a:ext uri="{FF2B5EF4-FFF2-40B4-BE49-F238E27FC236}">
                      <a16:creationId xmlns:a16="http://schemas.microsoft.com/office/drawing/2014/main" id="{A612AD7C-E915-8A4B-922C-1DD0EAAA0016}"/>
                    </a:ext>
                  </a:extLst>
                </p:cNvPr>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1" name="Text Box 17">
                  <a:extLst>
                    <a:ext uri="{FF2B5EF4-FFF2-40B4-BE49-F238E27FC236}">
                      <a16:creationId xmlns:a16="http://schemas.microsoft.com/office/drawing/2014/main" id="{7BD03A9E-F417-E447-A88C-E50AF61D84E8}"/>
                    </a:ext>
                  </a:extLst>
                </p:cNvPr>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2" name="Text Box 18">
                  <a:extLst>
                    <a:ext uri="{FF2B5EF4-FFF2-40B4-BE49-F238E27FC236}">
                      <a16:creationId xmlns:a16="http://schemas.microsoft.com/office/drawing/2014/main" id="{0BAD0BEB-9205-0943-8609-449D0D4E712A}"/>
                    </a:ext>
                  </a:extLst>
                </p:cNvPr>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3" name="Text Box 19">
                  <a:extLst>
                    <a:ext uri="{FF2B5EF4-FFF2-40B4-BE49-F238E27FC236}">
                      <a16:creationId xmlns:a16="http://schemas.microsoft.com/office/drawing/2014/main" id="{098406E6-E3E4-7E42-9E32-56E00CC994A1}"/>
                    </a:ext>
                  </a:extLst>
                </p:cNvPr>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4" name="Text Box 20">
                  <a:extLst>
                    <a:ext uri="{FF2B5EF4-FFF2-40B4-BE49-F238E27FC236}">
                      <a16:creationId xmlns:a16="http://schemas.microsoft.com/office/drawing/2014/main" id="{62BA4DEE-C6CA-6E4E-BD7A-077A1DE301AB}"/>
                    </a:ext>
                  </a:extLst>
                </p:cNvPr>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5" name="Text Box 21">
                  <a:extLst>
                    <a:ext uri="{FF2B5EF4-FFF2-40B4-BE49-F238E27FC236}">
                      <a16:creationId xmlns:a16="http://schemas.microsoft.com/office/drawing/2014/main" id="{9E44CBB4-0982-B74F-9326-61316C7DD2A7}"/>
                    </a:ext>
                  </a:extLst>
                </p:cNvPr>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36" name="Text Box 22">
                  <a:extLst>
                    <a:ext uri="{FF2B5EF4-FFF2-40B4-BE49-F238E27FC236}">
                      <a16:creationId xmlns:a16="http://schemas.microsoft.com/office/drawing/2014/main" id="{6A1A0FF9-1E27-F447-837D-B963228E4B3C}"/>
                    </a:ext>
                  </a:extLst>
                </p:cNvPr>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37" name="Text Box 23">
                  <a:extLst>
                    <a:ext uri="{FF2B5EF4-FFF2-40B4-BE49-F238E27FC236}">
                      <a16:creationId xmlns:a16="http://schemas.microsoft.com/office/drawing/2014/main" id="{1A6A6AF5-3607-9C43-86E0-69E96A508501}"/>
                    </a:ext>
                  </a:extLst>
                </p:cNvPr>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38" name="Text Box 24">
                  <a:extLst>
                    <a:ext uri="{FF2B5EF4-FFF2-40B4-BE49-F238E27FC236}">
                      <a16:creationId xmlns:a16="http://schemas.microsoft.com/office/drawing/2014/main" id="{68E84635-0039-8A4D-8030-1E54C415111A}"/>
                    </a:ext>
                  </a:extLst>
                </p:cNvPr>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9" name="Text Box 25">
                <a:extLst>
                  <a:ext uri="{FF2B5EF4-FFF2-40B4-BE49-F238E27FC236}">
                    <a16:creationId xmlns:a16="http://schemas.microsoft.com/office/drawing/2014/main" id="{A9444C59-F281-5E46-9E73-F464798403FD}"/>
                  </a:ext>
                </a:extLst>
              </p:cNvPr>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0" name="Text Box 26">
                <a:extLst>
                  <a:ext uri="{FF2B5EF4-FFF2-40B4-BE49-F238E27FC236}">
                    <a16:creationId xmlns:a16="http://schemas.microsoft.com/office/drawing/2014/main" id="{CBFEF4F0-C8DC-A749-9B19-B976A5E6183C}"/>
                  </a:ext>
                </a:extLst>
              </p:cNvPr>
              <p:cNvSpPr txBox="1">
                <a:spLocks noChangeArrowheads="1"/>
              </p:cNvSpPr>
              <p:nvPr/>
            </p:nvSpPr>
            <p:spPr bwMode="auto">
              <a:xfrm>
                <a:off x="2804" y="3595"/>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Medium</a:t>
                </a:r>
              </a:p>
            </p:txBody>
          </p:sp>
          <p:sp>
            <p:nvSpPr>
              <p:cNvPr id="11" name="Text Box 27">
                <a:extLst>
                  <a:ext uri="{FF2B5EF4-FFF2-40B4-BE49-F238E27FC236}">
                    <a16:creationId xmlns:a16="http://schemas.microsoft.com/office/drawing/2014/main" id="{61CD26F5-5DEC-6340-8F4E-C362A0E5F86A}"/>
                  </a:ext>
                </a:extLst>
              </p:cNvPr>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High</a:t>
                </a:r>
              </a:p>
            </p:txBody>
          </p:sp>
          <p:sp>
            <p:nvSpPr>
              <p:cNvPr id="12" name="Text Box 28">
                <a:extLst>
                  <a:ext uri="{FF2B5EF4-FFF2-40B4-BE49-F238E27FC236}">
                    <a16:creationId xmlns:a16="http://schemas.microsoft.com/office/drawing/2014/main" id="{CC9ADA6E-15D4-8C4A-AE9D-FDD489DB5BB2}"/>
                  </a:ext>
                </a:extLst>
              </p:cNvPr>
              <p:cNvSpPr txBox="1">
                <a:spLocks noChangeArrowheads="1"/>
              </p:cNvSpPr>
              <p:nvPr/>
            </p:nvSpPr>
            <p:spPr bwMode="auto">
              <a:xfrm>
                <a:off x="1348" y="3239"/>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3" name="Text Box 29">
                <a:extLst>
                  <a:ext uri="{FF2B5EF4-FFF2-40B4-BE49-F238E27FC236}">
                    <a16:creationId xmlns:a16="http://schemas.microsoft.com/office/drawing/2014/main" id="{5DCAC1D2-6ACD-4D41-A2C2-87A61418CFDF}"/>
                  </a:ext>
                </a:extLst>
              </p:cNvPr>
              <p:cNvSpPr txBox="1">
                <a:spLocks noChangeArrowheads="1"/>
              </p:cNvSpPr>
              <p:nvPr/>
            </p:nvSpPr>
            <p:spPr bwMode="auto">
              <a:xfrm>
                <a:off x="2203" y="3657"/>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4" name="Text Box 30">
                <a:extLst>
                  <a:ext uri="{FF2B5EF4-FFF2-40B4-BE49-F238E27FC236}">
                    <a16:creationId xmlns:a16="http://schemas.microsoft.com/office/drawing/2014/main" id="{565839D0-E4F8-684D-BC17-ADA7162E4E17}"/>
                  </a:ext>
                </a:extLst>
              </p:cNvPr>
              <p:cNvSpPr txBox="1">
                <a:spLocks noChangeArrowheads="1"/>
              </p:cNvSpPr>
              <p:nvPr/>
            </p:nvSpPr>
            <p:spPr bwMode="auto">
              <a:xfrm>
                <a:off x="4575" y="3589"/>
                <a:ext cx="31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5" name="Text Box 31">
                <a:extLst>
                  <a:ext uri="{FF2B5EF4-FFF2-40B4-BE49-F238E27FC236}">
                    <a16:creationId xmlns:a16="http://schemas.microsoft.com/office/drawing/2014/main" id="{5016124B-E249-4249-B918-B62775F954B3}"/>
                  </a:ext>
                </a:extLst>
              </p:cNvPr>
              <p:cNvSpPr txBox="1">
                <a:spLocks noChangeArrowheads="1"/>
              </p:cNvSpPr>
              <p:nvPr/>
            </p:nvSpPr>
            <p:spPr bwMode="auto">
              <a:xfrm>
                <a:off x="1286" y="2343"/>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sp>
            <p:nvSpPr>
              <p:cNvPr id="16" name="Text Box 32">
                <a:extLst>
                  <a:ext uri="{FF2B5EF4-FFF2-40B4-BE49-F238E27FC236}">
                    <a16:creationId xmlns:a16="http://schemas.microsoft.com/office/drawing/2014/main" id="{CA8398C4-0EFE-5F40-9742-DFDF7E904B1D}"/>
                  </a:ext>
                </a:extLst>
              </p:cNvPr>
              <p:cNvSpPr txBox="1">
                <a:spLocks noChangeArrowheads="1"/>
              </p:cNvSpPr>
              <p:nvPr/>
            </p:nvSpPr>
            <p:spPr bwMode="auto">
              <a:xfrm>
                <a:off x="1262" y="140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8" name="Text Box 34">
                <a:extLst>
                  <a:ext uri="{FF2B5EF4-FFF2-40B4-BE49-F238E27FC236}">
                    <a16:creationId xmlns:a16="http://schemas.microsoft.com/office/drawing/2014/main" id="{3CE6DF8B-28F8-934B-B6AD-ADBA91D7AC6B}"/>
                  </a:ext>
                </a:extLst>
              </p:cNvPr>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9" name="Text Box 35">
                <a:extLst>
                  <a:ext uri="{FF2B5EF4-FFF2-40B4-BE49-F238E27FC236}">
                    <a16:creationId xmlns:a16="http://schemas.microsoft.com/office/drawing/2014/main" id="{2AEEC818-97B7-734C-8776-192DADCC049C}"/>
                  </a:ext>
                </a:extLst>
              </p:cNvPr>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20" name="Text Box 36">
                <a:extLst>
                  <a:ext uri="{FF2B5EF4-FFF2-40B4-BE49-F238E27FC236}">
                    <a16:creationId xmlns:a16="http://schemas.microsoft.com/office/drawing/2014/main" id="{B8FB8B4D-4A7B-AD4A-9C60-FDDFB9934D9F}"/>
                  </a:ext>
                </a:extLst>
              </p:cNvPr>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39" name="Group 37">
            <a:extLst>
              <a:ext uri="{FF2B5EF4-FFF2-40B4-BE49-F238E27FC236}">
                <a16:creationId xmlns:a16="http://schemas.microsoft.com/office/drawing/2014/main" id="{5F8AAE43-88C9-644C-B4F1-1F3EF77B28A6}"/>
              </a:ext>
            </a:extLst>
          </p:cNvPr>
          <p:cNvGrpSpPr>
            <a:grpSpLocks/>
          </p:cNvGrpSpPr>
          <p:nvPr/>
        </p:nvGrpSpPr>
        <p:grpSpPr bwMode="auto">
          <a:xfrm>
            <a:off x="5512480" y="5208640"/>
            <a:ext cx="2197100" cy="482600"/>
            <a:chOff x="3097" y="3720"/>
            <a:chExt cx="1384" cy="304"/>
          </a:xfrm>
        </p:grpSpPr>
        <p:sp>
          <p:nvSpPr>
            <p:cNvPr id="40" name="AutoShape 38">
              <a:extLst>
                <a:ext uri="{FF2B5EF4-FFF2-40B4-BE49-F238E27FC236}">
                  <a16:creationId xmlns:a16="http://schemas.microsoft.com/office/drawing/2014/main" id="{E42F35BB-E2F1-A544-845D-3A6DB60D65F4}"/>
                </a:ext>
              </a:extLst>
            </p:cNvPr>
            <p:cNvSpPr>
              <a:spLocks noChangeArrowheads="1"/>
            </p:cNvSpPr>
            <p:nvPr/>
          </p:nvSpPr>
          <p:spPr bwMode="auto">
            <a:xfrm>
              <a:off x="3097" y="3720"/>
              <a:ext cx="1384" cy="304"/>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41" name="Text Box 39">
              <a:extLst>
                <a:ext uri="{FF2B5EF4-FFF2-40B4-BE49-F238E27FC236}">
                  <a16:creationId xmlns:a16="http://schemas.microsoft.com/office/drawing/2014/main" id="{955F091E-C94D-074E-B540-B72586B7EB2A}"/>
                </a:ext>
              </a:extLst>
            </p:cNvPr>
            <p:cNvSpPr txBox="1">
              <a:spLocks noChangeArrowheads="1"/>
            </p:cNvSpPr>
            <p:nvPr/>
          </p:nvSpPr>
          <p:spPr bwMode="auto">
            <a:xfrm>
              <a:off x="3276" y="3766"/>
              <a:ext cx="907"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Likelihood</a:t>
              </a:r>
            </a:p>
          </p:txBody>
        </p:sp>
      </p:grpSp>
      <p:grpSp>
        <p:nvGrpSpPr>
          <p:cNvPr id="42" name="Group 40">
            <a:extLst>
              <a:ext uri="{FF2B5EF4-FFF2-40B4-BE49-F238E27FC236}">
                <a16:creationId xmlns:a16="http://schemas.microsoft.com/office/drawing/2014/main" id="{E591F56D-0DC1-1347-B97C-E46A5B4C0CCB}"/>
              </a:ext>
            </a:extLst>
          </p:cNvPr>
          <p:cNvGrpSpPr>
            <a:grpSpLocks/>
          </p:cNvGrpSpPr>
          <p:nvPr/>
        </p:nvGrpSpPr>
        <p:grpSpPr bwMode="auto">
          <a:xfrm>
            <a:off x="1919968" y="1735024"/>
            <a:ext cx="587375" cy="1881188"/>
            <a:chOff x="514" y="851"/>
            <a:chExt cx="370" cy="1185"/>
          </a:xfrm>
        </p:grpSpPr>
        <p:sp>
          <p:nvSpPr>
            <p:cNvPr id="43" name="AutoShape 41">
              <a:extLst>
                <a:ext uri="{FF2B5EF4-FFF2-40B4-BE49-F238E27FC236}">
                  <a16:creationId xmlns:a16="http://schemas.microsoft.com/office/drawing/2014/main" id="{35D3CC0A-2C03-CB49-AF68-70AA37FF876F}"/>
                </a:ext>
              </a:extLst>
            </p:cNvPr>
            <p:cNvSpPr>
              <a:spLocks noChangeArrowheads="1"/>
            </p:cNvSpPr>
            <p:nvPr/>
          </p:nvSpPr>
          <p:spPr bwMode="auto">
            <a:xfrm>
              <a:off x="514" y="851"/>
              <a:ext cx="370" cy="1185"/>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44" name="Text Box 42">
              <a:extLst>
                <a:ext uri="{FF2B5EF4-FFF2-40B4-BE49-F238E27FC236}">
                  <a16:creationId xmlns:a16="http://schemas.microsoft.com/office/drawing/2014/main" id="{3CD3C58F-D749-E244-B09C-6DE576E4C7DB}"/>
                </a:ext>
              </a:extLst>
            </p:cNvPr>
            <p:cNvSpPr txBox="1">
              <a:spLocks noChangeArrowheads="1"/>
            </p:cNvSpPr>
            <p:nvPr/>
          </p:nvSpPr>
          <p:spPr bwMode="auto">
            <a:xfrm rot="16200000">
              <a:off x="307" y="1301"/>
              <a:ext cx="748"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Severity</a:t>
              </a:r>
            </a:p>
          </p:txBody>
        </p:sp>
      </p:grpSp>
    </p:spTree>
    <p:extLst>
      <p:ext uri="{BB962C8B-B14F-4D97-AF65-F5344CB8AC3E}">
        <p14:creationId xmlns:p14="http://schemas.microsoft.com/office/powerpoint/2010/main" val="383359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427F9-70B8-8941-8FB2-3C1414CC8B76}"/>
              </a:ext>
            </a:extLst>
          </p:cNvPr>
          <p:cNvSpPr>
            <a:spLocks noGrp="1"/>
          </p:cNvSpPr>
          <p:nvPr>
            <p:ph type="title"/>
          </p:nvPr>
        </p:nvSpPr>
        <p:spPr/>
        <p:txBody>
          <a:bodyPr/>
          <a:lstStyle/>
          <a:p>
            <a:r>
              <a:rPr lang="en-GB" altLang="en-US" dirty="0"/>
              <a:t>Risk - Influence and Control List</a:t>
            </a:r>
            <a:endParaRPr lang="en-US" dirty="0"/>
          </a:p>
        </p:txBody>
      </p:sp>
      <p:sp>
        <p:nvSpPr>
          <p:cNvPr id="3" name="Content Placeholder 2">
            <a:extLst>
              <a:ext uri="{FF2B5EF4-FFF2-40B4-BE49-F238E27FC236}">
                <a16:creationId xmlns:a16="http://schemas.microsoft.com/office/drawing/2014/main" id="{B8602AFB-D755-2C47-996D-3F08CE4D3C92}"/>
              </a:ext>
            </a:extLst>
          </p:cNvPr>
          <p:cNvSpPr>
            <a:spLocks noGrp="1"/>
          </p:cNvSpPr>
          <p:nvPr>
            <p:ph idx="1"/>
          </p:nvPr>
        </p:nvSpPr>
        <p:spPr/>
        <p:txBody>
          <a:bodyPr/>
          <a:lstStyle/>
          <a:p>
            <a:pPr marL="0" indent="0">
              <a:lnSpc>
                <a:spcPct val="90000"/>
              </a:lnSpc>
              <a:buNone/>
            </a:pPr>
            <a:r>
              <a:rPr lang="en-GB" altLang="en-US" dirty="0"/>
              <a:t>Simply identify and list under 3 categories.</a:t>
            </a:r>
            <a:br>
              <a:rPr lang="en-GB" altLang="en-US" dirty="0"/>
            </a:br>
            <a:endParaRPr lang="en-GB" altLang="en-US" dirty="0"/>
          </a:p>
          <a:p>
            <a:pPr marL="0" indent="0">
              <a:lnSpc>
                <a:spcPct val="90000"/>
              </a:lnSpc>
              <a:buNone/>
            </a:pPr>
            <a:r>
              <a:rPr lang="en-GB" altLang="en-US" dirty="0"/>
              <a:t>1. Things you can control ? </a:t>
            </a:r>
          </a:p>
          <a:p>
            <a:pPr>
              <a:lnSpc>
                <a:spcPct val="90000"/>
              </a:lnSpc>
            </a:pPr>
            <a:endParaRPr lang="en-GB" altLang="en-US" dirty="0"/>
          </a:p>
          <a:p>
            <a:pPr marL="0" indent="0">
              <a:lnSpc>
                <a:spcPct val="90000"/>
              </a:lnSpc>
              <a:buNone/>
            </a:pPr>
            <a:r>
              <a:rPr lang="en-GB" altLang="en-US" dirty="0"/>
              <a:t>2. Things you can influence but not control?</a:t>
            </a:r>
          </a:p>
          <a:p>
            <a:pPr>
              <a:lnSpc>
                <a:spcPct val="90000"/>
              </a:lnSpc>
              <a:buNone/>
            </a:pPr>
            <a:endParaRPr lang="en-GB" altLang="en-US" dirty="0"/>
          </a:p>
          <a:p>
            <a:pPr marL="0" indent="0">
              <a:lnSpc>
                <a:spcPct val="90000"/>
              </a:lnSpc>
              <a:buNone/>
            </a:pPr>
            <a:r>
              <a:rPr lang="en-GB" altLang="en-US" dirty="0"/>
              <a:t>3. Things which you can neither influence nor control.</a:t>
            </a:r>
          </a:p>
        </p:txBody>
      </p:sp>
      <p:sp>
        <p:nvSpPr>
          <p:cNvPr id="4" name="Slide Number Placeholder 3">
            <a:extLst>
              <a:ext uri="{FF2B5EF4-FFF2-40B4-BE49-F238E27FC236}">
                <a16:creationId xmlns:a16="http://schemas.microsoft.com/office/drawing/2014/main" id="{068DE2FA-B952-DC42-9893-9A363919788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97</a:t>
            </a:fld>
            <a:endParaRPr lang="en-GB"/>
          </a:p>
        </p:txBody>
      </p:sp>
      <p:pic>
        <p:nvPicPr>
          <p:cNvPr id="5" name="Picture 4">
            <a:extLst>
              <a:ext uri="{FF2B5EF4-FFF2-40B4-BE49-F238E27FC236}">
                <a16:creationId xmlns:a16="http://schemas.microsoft.com/office/drawing/2014/main" id="{18439A46-F674-EB48-A6BE-F9A94B7ACD3D}"/>
              </a:ext>
            </a:extLst>
          </p:cNvPr>
          <p:cNvPicPr>
            <a:picLocks noChangeAspect="1"/>
          </p:cNvPicPr>
          <p:nvPr/>
        </p:nvPicPr>
        <p:blipFill>
          <a:blip r:embed="rId3"/>
          <a:stretch>
            <a:fillRect/>
          </a:stretch>
        </p:blipFill>
        <p:spPr>
          <a:xfrm>
            <a:off x="8773812" y="1600201"/>
            <a:ext cx="3418188" cy="2784390"/>
          </a:xfrm>
          <a:prstGeom prst="rect">
            <a:avLst/>
          </a:prstGeom>
        </p:spPr>
      </p:pic>
    </p:spTree>
    <p:extLst>
      <p:ext uri="{BB962C8B-B14F-4D97-AF65-F5344CB8AC3E}">
        <p14:creationId xmlns:p14="http://schemas.microsoft.com/office/powerpoint/2010/main" val="150294245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C4CF2-8E79-1C47-B2CB-88BE764434F2}"/>
              </a:ext>
            </a:extLst>
          </p:cNvPr>
          <p:cNvSpPr>
            <a:spLocks noGrp="1"/>
          </p:cNvSpPr>
          <p:nvPr>
            <p:ph type="title"/>
          </p:nvPr>
        </p:nvSpPr>
        <p:spPr/>
        <p:txBody>
          <a:bodyPr/>
          <a:lstStyle/>
          <a:p>
            <a:r>
              <a:rPr lang="en-US" dirty="0"/>
              <a:t>Responding to Risk</a:t>
            </a:r>
          </a:p>
        </p:txBody>
      </p:sp>
      <p:sp>
        <p:nvSpPr>
          <p:cNvPr id="5" name="Content Placeholder 2">
            <a:extLst>
              <a:ext uri="{FF2B5EF4-FFF2-40B4-BE49-F238E27FC236}">
                <a16:creationId xmlns:a16="http://schemas.microsoft.com/office/drawing/2014/main" id="{6A800797-DC1B-BF40-ABC4-100F8F95D8CD}"/>
              </a:ext>
            </a:extLst>
          </p:cNvPr>
          <p:cNvSpPr>
            <a:spLocks noGrp="1"/>
          </p:cNvSpPr>
          <p:nvPr>
            <p:ph idx="1"/>
          </p:nvPr>
        </p:nvSpPr>
        <p:spPr>
          <a:xfrm>
            <a:off x="1110343" y="1603831"/>
            <a:ext cx="3548743" cy="3392714"/>
          </a:xfrm>
        </p:spPr>
        <p:txBody>
          <a:bodyPr>
            <a:normAutofit/>
          </a:bodyPr>
          <a:lstStyle/>
          <a:p>
            <a:pPr marL="365760" indent="-283464" fontAlgn="auto">
              <a:spcAft>
                <a:spcPts val="0"/>
              </a:spcAft>
              <a:buFont typeface="Wingdings 2"/>
              <a:buChar char=""/>
              <a:defRPr/>
            </a:pPr>
            <a:r>
              <a:rPr lang="en-GB" dirty="0"/>
              <a:t>Avoid</a:t>
            </a:r>
          </a:p>
          <a:p>
            <a:pPr marL="365760" indent="-283464" fontAlgn="auto">
              <a:spcAft>
                <a:spcPts val="0"/>
              </a:spcAft>
              <a:buFont typeface="Wingdings 2"/>
              <a:buChar char=""/>
              <a:defRPr/>
            </a:pPr>
            <a:r>
              <a:rPr lang="en-GB" dirty="0"/>
              <a:t>Reduce</a:t>
            </a:r>
          </a:p>
          <a:p>
            <a:pPr marL="365760" indent="-283464">
              <a:buFont typeface="Wingdings 2"/>
              <a:buChar char=""/>
              <a:defRPr/>
            </a:pPr>
            <a:r>
              <a:rPr lang="en-GB" dirty="0"/>
              <a:t>Transfer</a:t>
            </a:r>
          </a:p>
          <a:p>
            <a:pPr marL="365760" indent="-283464">
              <a:buFont typeface="Wingdings 2"/>
              <a:buChar char=""/>
              <a:defRPr/>
            </a:pPr>
            <a:r>
              <a:rPr lang="en-GB" dirty="0"/>
              <a:t>Accept </a:t>
            </a:r>
          </a:p>
          <a:p>
            <a:pPr marL="365760" indent="-283464" fontAlgn="auto">
              <a:spcAft>
                <a:spcPts val="0"/>
              </a:spcAft>
              <a:buFont typeface="Wingdings 2"/>
              <a:buChar char=""/>
              <a:defRPr/>
            </a:pPr>
            <a:endParaRPr lang="en-GB" dirty="0"/>
          </a:p>
          <a:p>
            <a:pPr marL="82296" indent="0" fontAlgn="auto">
              <a:spcAft>
                <a:spcPts val="0"/>
              </a:spcAft>
              <a:buNone/>
              <a:defRPr/>
            </a:pPr>
            <a:endParaRPr lang="en-GB" dirty="0"/>
          </a:p>
        </p:txBody>
      </p:sp>
      <p:sp>
        <p:nvSpPr>
          <p:cNvPr id="4" name="Slide Number Placeholder 3">
            <a:extLst>
              <a:ext uri="{FF2B5EF4-FFF2-40B4-BE49-F238E27FC236}">
                <a16:creationId xmlns:a16="http://schemas.microsoft.com/office/drawing/2014/main" id="{653292D7-F22E-3444-9255-B4269ABDBE82}"/>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98</a:t>
            </a:fld>
            <a:endParaRPr lang="en-GB"/>
          </a:p>
        </p:txBody>
      </p:sp>
      <p:pic>
        <p:nvPicPr>
          <p:cNvPr id="6" name="Picture 5">
            <a:extLst>
              <a:ext uri="{FF2B5EF4-FFF2-40B4-BE49-F238E27FC236}">
                <a16:creationId xmlns:a16="http://schemas.microsoft.com/office/drawing/2014/main" id="{48662303-C105-C643-8ED7-E489E930D005}"/>
              </a:ext>
            </a:extLst>
          </p:cNvPr>
          <p:cNvPicPr>
            <a:picLocks noChangeAspect="1"/>
          </p:cNvPicPr>
          <p:nvPr/>
        </p:nvPicPr>
        <p:blipFill>
          <a:blip r:embed="rId3"/>
          <a:stretch>
            <a:fillRect/>
          </a:stretch>
        </p:blipFill>
        <p:spPr>
          <a:xfrm>
            <a:off x="6244760" y="1600201"/>
            <a:ext cx="5947239" cy="4112985"/>
          </a:xfrm>
          <a:prstGeom prst="rect">
            <a:avLst/>
          </a:prstGeom>
        </p:spPr>
      </p:pic>
      <p:sp>
        <p:nvSpPr>
          <p:cNvPr id="7" name="TextBox 6">
            <a:extLst>
              <a:ext uri="{FF2B5EF4-FFF2-40B4-BE49-F238E27FC236}">
                <a16:creationId xmlns:a16="http://schemas.microsoft.com/office/drawing/2014/main" id="{1302B382-23A0-5F41-9498-473757DC7D2C}"/>
              </a:ext>
            </a:extLst>
          </p:cNvPr>
          <p:cNvSpPr txBox="1"/>
          <p:nvPr/>
        </p:nvSpPr>
        <p:spPr>
          <a:xfrm>
            <a:off x="7919786" y="1174746"/>
            <a:ext cx="3416320" cy="369332"/>
          </a:xfrm>
          <a:prstGeom prst="rect">
            <a:avLst/>
          </a:prstGeom>
          <a:noFill/>
        </p:spPr>
        <p:txBody>
          <a:bodyPr wrap="none" rtlCol="0">
            <a:spAutoFit/>
          </a:bodyPr>
          <a:lstStyle/>
          <a:p>
            <a:r>
              <a:rPr lang="en-US" dirty="0"/>
              <a:t>Space Shuttle Challenger Disaster</a:t>
            </a:r>
          </a:p>
        </p:txBody>
      </p:sp>
    </p:spTree>
    <p:extLst>
      <p:ext uri="{BB962C8B-B14F-4D97-AF65-F5344CB8AC3E}">
        <p14:creationId xmlns:p14="http://schemas.microsoft.com/office/powerpoint/2010/main" val="196114631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894F-9C0D-9440-9B31-BBD5E8BFF81E}"/>
              </a:ext>
            </a:extLst>
          </p:cNvPr>
          <p:cNvSpPr>
            <a:spLocks noGrp="1"/>
          </p:cNvSpPr>
          <p:nvPr>
            <p:ph type="title"/>
          </p:nvPr>
        </p:nvSpPr>
        <p:spPr/>
        <p:txBody>
          <a:bodyPr/>
          <a:lstStyle/>
          <a:p>
            <a:r>
              <a:rPr lang="en-US" dirty="0"/>
              <a:t>Risk Analysis – </a:t>
            </a:r>
            <a:r>
              <a:rPr lang="en-US" dirty="0" err="1"/>
              <a:t>Covid</a:t>
            </a:r>
            <a:r>
              <a:rPr lang="en-US" dirty="0"/>
              <a:t> Ready Office</a:t>
            </a:r>
          </a:p>
        </p:txBody>
      </p:sp>
      <p:graphicFrame>
        <p:nvGraphicFramePr>
          <p:cNvPr id="5" name="Content Placeholder 4">
            <a:extLst>
              <a:ext uri="{FF2B5EF4-FFF2-40B4-BE49-F238E27FC236}">
                <a16:creationId xmlns:a16="http://schemas.microsoft.com/office/drawing/2014/main" id="{25BAF737-BA27-D74A-AEFD-73AE8243F8B5}"/>
              </a:ext>
            </a:extLst>
          </p:cNvPr>
          <p:cNvGraphicFramePr>
            <a:graphicFrameLocks noGrp="1"/>
          </p:cNvGraphicFramePr>
          <p:nvPr>
            <p:ph idx="1"/>
          </p:nvPr>
        </p:nvGraphicFramePr>
        <p:xfrm>
          <a:off x="218303" y="1028995"/>
          <a:ext cx="11202172" cy="4370320"/>
        </p:xfrm>
        <a:graphic>
          <a:graphicData uri="http://schemas.openxmlformats.org/drawingml/2006/table">
            <a:tbl>
              <a:tblPr firstRow="1" bandRow="1">
                <a:tableStyleId>{BC89EF96-8CEA-46FF-86C4-4CE0E7609802}</a:tableStyleId>
              </a:tblPr>
              <a:tblGrid>
                <a:gridCol w="2568586">
                  <a:extLst>
                    <a:ext uri="{9D8B030D-6E8A-4147-A177-3AD203B41FA5}">
                      <a16:colId xmlns:a16="http://schemas.microsoft.com/office/drawing/2014/main" val="2780976424"/>
                    </a:ext>
                  </a:extLst>
                </a:gridCol>
                <a:gridCol w="1390587">
                  <a:extLst>
                    <a:ext uri="{9D8B030D-6E8A-4147-A177-3AD203B41FA5}">
                      <a16:colId xmlns:a16="http://schemas.microsoft.com/office/drawing/2014/main" val="346813269"/>
                    </a:ext>
                  </a:extLst>
                </a:gridCol>
                <a:gridCol w="1168776">
                  <a:extLst>
                    <a:ext uri="{9D8B030D-6E8A-4147-A177-3AD203B41FA5}">
                      <a16:colId xmlns:a16="http://schemas.microsoft.com/office/drawing/2014/main" val="3138221694"/>
                    </a:ext>
                  </a:extLst>
                </a:gridCol>
                <a:gridCol w="1168776">
                  <a:extLst>
                    <a:ext uri="{9D8B030D-6E8A-4147-A177-3AD203B41FA5}">
                      <a16:colId xmlns:a16="http://schemas.microsoft.com/office/drawing/2014/main" val="3021622223"/>
                    </a:ext>
                  </a:extLst>
                </a:gridCol>
                <a:gridCol w="4905447">
                  <a:extLst>
                    <a:ext uri="{9D8B030D-6E8A-4147-A177-3AD203B41FA5}">
                      <a16:colId xmlns:a16="http://schemas.microsoft.com/office/drawing/2014/main" val="86433115"/>
                    </a:ext>
                  </a:extLst>
                </a:gridCol>
              </a:tblGrid>
              <a:tr h="660836">
                <a:tc>
                  <a:txBody>
                    <a:bodyPr/>
                    <a:lstStyle/>
                    <a:p>
                      <a:pPr algn="ctr"/>
                      <a:r>
                        <a:rPr lang="en-GB" dirty="0"/>
                        <a:t>Risk</a:t>
                      </a:r>
                    </a:p>
                  </a:txBody>
                  <a:tcPr/>
                </a:tc>
                <a:tc>
                  <a:txBody>
                    <a:bodyPr/>
                    <a:lstStyle/>
                    <a:p>
                      <a:pPr algn="ctr"/>
                      <a:r>
                        <a:rPr lang="en-GB" dirty="0"/>
                        <a:t>Severity</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 Score</a:t>
                      </a:r>
                    </a:p>
                    <a:p>
                      <a:pPr algn="ctr"/>
                      <a:r>
                        <a:rPr lang="en-GB" dirty="0"/>
                        <a:t>(</a:t>
                      </a:r>
                      <a:r>
                        <a:rPr lang="en-GB" dirty="0" err="1"/>
                        <a:t>sxl</a:t>
                      </a:r>
                      <a:r>
                        <a:rPr lang="en-GB" dirty="0"/>
                        <a:t>)</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776404">
                <a:tc>
                  <a:txBody>
                    <a:bodyPr/>
                    <a:lstStyle/>
                    <a:p>
                      <a:r>
                        <a:rPr lang="en-GB" sz="1600" dirty="0"/>
                        <a:t>Visitors don’t understand the instructions</a:t>
                      </a:r>
                    </a:p>
                  </a:txBody>
                  <a:tcPr/>
                </a:tc>
                <a:tc>
                  <a:txBody>
                    <a:bodyPr/>
                    <a:lstStyle/>
                    <a:p>
                      <a:r>
                        <a:rPr lang="en-GB" sz="1600" dirty="0"/>
                        <a:t>H -3</a:t>
                      </a:r>
                    </a:p>
                  </a:txBody>
                  <a:tcPr/>
                </a:tc>
                <a:tc>
                  <a:txBody>
                    <a:bodyPr/>
                    <a:lstStyle/>
                    <a:p>
                      <a:r>
                        <a:rPr lang="en-GB" sz="1600" dirty="0"/>
                        <a:t>L -1</a:t>
                      </a:r>
                    </a:p>
                  </a:txBody>
                  <a:tcPr/>
                </a:tc>
                <a:tc>
                  <a:txBody>
                    <a:bodyPr/>
                    <a:lstStyle/>
                    <a:p>
                      <a:r>
                        <a:rPr lang="en-GB" sz="1600" dirty="0"/>
                        <a:t> 3</a:t>
                      </a:r>
                    </a:p>
                  </a:txBody>
                  <a:tcPr/>
                </a:tc>
                <a:tc>
                  <a:txBody>
                    <a:bodyPr/>
                    <a:lstStyle/>
                    <a:p>
                      <a:r>
                        <a:rPr lang="en-GB" sz="1600" dirty="0"/>
                        <a:t>Include graphics with the instructions;  create a video</a:t>
                      </a:r>
                    </a:p>
                  </a:txBody>
                  <a:tcPr/>
                </a:tc>
                <a:extLst>
                  <a:ext uri="{0D108BD9-81ED-4DB2-BD59-A6C34878D82A}">
                    <a16:rowId xmlns:a16="http://schemas.microsoft.com/office/drawing/2014/main" val="2670898538"/>
                  </a:ext>
                </a:extLst>
              </a:tr>
              <a:tr h="1926631">
                <a:tc>
                  <a:txBody>
                    <a:bodyPr/>
                    <a:lstStyle/>
                    <a:p>
                      <a:r>
                        <a:rPr lang="en-GB" sz="1600" dirty="0"/>
                        <a:t>People don’t follow the designated path</a:t>
                      </a:r>
                    </a:p>
                  </a:txBody>
                  <a:tcPr/>
                </a:tc>
                <a:tc>
                  <a:txBody>
                    <a:bodyPr/>
                    <a:lstStyle/>
                    <a:p>
                      <a:r>
                        <a:rPr lang="en-GB" sz="1600" dirty="0"/>
                        <a:t>H -3</a:t>
                      </a:r>
                    </a:p>
                  </a:txBody>
                  <a:tcPr/>
                </a:tc>
                <a:tc>
                  <a:txBody>
                    <a:bodyPr/>
                    <a:lstStyle/>
                    <a:p>
                      <a:r>
                        <a:rPr lang="en-GB" sz="1600" dirty="0"/>
                        <a:t>M -2</a:t>
                      </a:r>
                    </a:p>
                  </a:txBody>
                  <a:tcPr/>
                </a:tc>
                <a:tc>
                  <a:txBody>
                    <a:bodyPr/>
                    <a:lstStyle/>
                    <a:p>
                      <a:r>
                        <a:rPr lang="en-GB" sz="1600" dirty="0"/>
                        <a:t> 6</a:t>
                      </a:r>
                    </a:p>
                  </a:txBody>
                  <a:tcPr/>
                </a:tc>
                <a:tc>
                  <a:txBody>
                    <a:bodyPr/>
                    <a:lstStyle/>
                    <a:p>
                      <a:r>
                        <a:rPr lang="en-GB" sz="1600" dirty="0"/>
                        <a:t>Create barriers to block off “short cuts”</a:t>
                      </a:r>
                    </a:p>
                  </a:txBody>
                  <a:tcPr/>
                </a:tc>
                <a:extLst>
                  <a:ext uri="{0D108BD9-81ED-4DB2-BD59-A6C34878D82A}">
                    <a16:rowId xmlns:a16="http://schemas.microsoft.com/office/drawing/2014/main" val="2071362531"/>
                  </a:ext>
                </a:extLst>
              </a:tr>
              <a:tr h="1006449">
                <a:tc>
                  <a:txBody>
                    <a:bodyPr/>
                    <a:lstStyle/>
                    <a:p>
                      <a:r>
                        <a:rPr lang="en-GB" sz="1600" dirty="0"/>
                        <a:t>Visitors not cleaning equipment after use</a:t>
                      </a:r>
                    </a:p>
                  </a:txBody>
                  <a:tcPr/>
                </a:tc>
                <a:tc>
                  <a:txBody>
                    <a:bodyPr/>
                    <a:lstStyle/>
                    <a:p>
                      <a:r>
                        <a:rPr lang="en-GB" sz="1600" dirty="0"/>
                        <a:t>H -3</a:t>
                      </a:r>
                    </a:p>
                  </a:txBody>
                  <a:tcPr/>
                </a:tc>
                <a:tc>
                  <a:txBody>
                    <a:bodyPr/>
                    <a:lstStyle/>
                    <a:p>
                      <a:r>
                        <a:rPr lang="en-GB" sz="1600" dirty="0"/>
                        <a:t>L -1</a:t>
                      </a:r>
                    </a:p>
                  </a:txBody>
                  <a:tcPr/>
                </a:tc>
                <a:tc>
                  <a:txBody>
                    <a:bodyPr/>
                    <a:lstStyle/>
                    <a:p>
                      <a:r>
                        <a:rPr lang="en-GB" sz="1600" dirty="0"/>
                        <a:t>3</a:t>
                      </a:r>
                    </a:p>
                  </a:txBody>
                  <a:tcPr/>
                </a:tc>
                <a:tc>
                  <a:txBody>
                    <a:bodyPr/>
                    <a:lstStyle/>
                    <a:p>
                      <a:r>
                        <a:rPr lang="en-GB" sz="1600" dirty="0"/>
                        <a:t>Ensure all equipment is quarantined until cleaned by staff</a:t>
                      </a:r>
                    </a:p>
                  </a:txBody>
                  <a:tcPr/>
                </a:tc>
                <a:extLst>
                  <a:ext uri="{0D108BD9-81ED-4DB2-BD59-A6C34878D82A}">
                    <a16:rowId xmlns:a16="http://schemas.microsoft.com/office/drawing/2014/main" val="3959459922"/>
                  </a:ext>
                </a:extLst>
              </a:tr>
            </a:tbl>
          </a:graphicData>
        </a:graphic>
      </p:graphicFrame>
      <p:sp>
        <p:nvSpPr>
          <p:cNvPr id="4" name="Slide Number Placeholder 3">
            <a:extLst>
              <a:ext uri="{FF2B5EF4-FFF2-40B4-BE49-F238E27FC236}">
                <a16:creationId xmlns:a16="http://schemas.microsoft.com/office/drawing/2014/main" id="{A4560B9B-F26E-B74E-8DCE-673CD6708E2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99</a:t>
            </a:fld>
            <a:endParaRPr lang="en-GB"/>
          </a:p>
        </p:txBody>
      </p:sp>
    </p:spTree>
    <p:extLst>
      <p:ext uri="{BB962C8B-B14F-4D97-AF65-F5344CB8AC3E}">
        <p14:creationId xmlns:p14="http://schemas.microsoft.com/office/powerpoint/2010/main" val="166668894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82559-7489-CC47-86D0-C2E0D6B21F4A}"/>
              </a:ext>
            </a:extLst>
          </p:cNvPr>
          <p:cNvSpPr>
            <a:spLocks noGrp="1"/>
          </p:cNvSpPr>
          <p:nvPr>
            <p:ph type="title"/>
          </p:nvPr>
        </p:nvSpPr>
        <p:spPr/>
        <p:txBody>
          <a:bodyPr/>
          <a:lstStyle/>
          <a:p>
            <a:r>
              <a:rPr lang="en-US" dirty="0"/>
              <a:t>Risk of poor risk evaluation</a:t>
            </a:r>
          </a:p>
        </p:txBody>
      </p:sp>
      <p:sp>
        <p:nvSpPr>
          <p:cNvPr id="4" name="Slide Number Placeholder 3">
            <a:extLst>
              <a:ext uri="{FF2B5EF4-FFF2-40B4-BE49-F238E27FC236}">
                <a16:creationId xmlns:a16="http://schemas.microsoft.com/office/drawing/2014/main" id="{76A2DC75-819C-E747-B3E0-BFEB448C4871}"/>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100</a:t>
            </a:fld>
            <a:endParaRPr lang="en-GB"/>
          </a:p>
        </p:txBody>
      </p:sp>
      <p:pic>
        <p:nvPicPr>
          <p:cNvPr id="5" name="Picture 4">
            <a:extLst>
              <a:ext uri="{FF2B5EF4-FFF2-40B4-BE49-F238E27FC236}">
                <a16:creationId xmlns:a16="http://schemas.microsoft.com/office/drawing/2014/main" id="{A4987D4D-F7A6-4B42-8CA5-8AA3E3208EFA}"/>
              </a:ext>
            </a:extLst>
          </p:cNvPr>
          <p:cNvPicPr>
            <a:picLocks noChangeAspect="1"/>
          </p:cNvPicPr>
          <p:nvPr/>
        </p:nvPicPr>
        <p:blipFill>
          <a:blip r:embed="rId3"/>
          <a:stretch>
            <a:fillRect/>
          </a:stretch>
        </p:blipFill>
        <p:spPr>
          <a:xfrm>
            <a:off x="4447623" y="1362664"/>
            <a:ext cx="7744377" cy="4356212"/>
          </a:xfrm>
          <a:prstGeom prst="rect">
            <a:avLst/>
          </a:prstGeom>
        </p:spPr>
      </p:pic>
      <p:sp>
        <p:nvSpPr>
          <p:cNvPr id="6" name="TextBox 5">
            <a:extLst>
              <a:ext uri="{FF2B5EF4-FFF2-40B4-BE49-F238E27FC236}">
                <a16:creationId xmlns:a16="http://schemas.microsoft.com/office/drawing/2014/main" id="{C45BA84A-5590-0A4C-8090-6D21EDEC7338}"/>
              </a:ext>
            </a:extLst>
          </p:cNvPr>
          <p:cNvSpPr txBox="1"/>
          <p:nvPr/>
        </p:nvSpPr>
        <p:spPr>
          <a:xfrm>
            <a:off x="268638" y="1362664"/>
            <a:ext cx="4160113" cy="1631216"/>
          </a:xfrm>
          <a:prstGeom prst="rect">
            <a:avLst/>
          </a:prstGeom>
          <a:noFill/>
        </p:spPr>
        <p:txBody>
          <a:bodyPr wrap="none" rtlCol="0">
            <a:spAutoFit/>
          </a:bodyPr>
          <a:lstStyle/>
          <a:p>
            <a:r>
              <a:rPr lang="en-US" sz="2000" b="1" dirty="0"/>
              <a:t>M5 Tunnel, Sydney Australia.</a:t>
            </a:r>
          </a:p>
          <a:p>
            <a:endParaRPr lang="en-US" sz="2000" dirty="0"/>
          </a:p>
          <a:p>
            <a:pPr marL="285750" indent="-285750">
              <a:buFont typeface="Arial" panose="020B0604020202020204" pitchFamily="34" charset="0"/>
              <a:buChar char="•"/>
            </a:pPr>
            <a:r>
              <a:rPr lang="en-US" sz="2000" dirty="0"/>
              <a:t>Congestion is now a regular event </a:t>
            </a:r>
          </a:p>
          <a:p>
            <a:pPr marL="285750" indent="-285750">
              <a:buFont typeface="Arial" panose="020B0604020202020204" pitchFamily="34" charset="0"/>
              <a:buChar char="•"/>
            </a:pPr>
            <a:r>
              <a:rPr lang="en-US" sz="2000" dirty="0"/>
              <a:t>Caused by poor risk evaluation</a:t>
            </a:r>
          </a:p>
          <a:p>
            <a:pPr marL="285750" indent="-285750">
              <a:buFont typeface="Arial" panose="020B0604020202020204" pitchFamily="34" charset="0"/>
              <a:buChar char="•"/>
            </a:pPr>
            <a:r>
              <a:rPr lang="en-US" sz="2000" dirty="0"/>
              <a:t>How would you approach this?</a:t>
            </a:r>
          </a:p>
        </p:txBody>
      </p:sp>
    </p:spTree>
    <p:extLst>
      <p:ext uri="{BB962C8B-B14F-4D97-AF65-F5344CB8AC3E}">
        <p14:creationId xmlns:p14="http://schemas.microsoft.com/office/powerpoint/2010/main" val="52562819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47E79-5C6B-314A-835F-88FD7349C657}"/>
              </a:ext>
            </a:extLst>
          </p:cNvPr>
          <p:cNvSpPr>
            <a:spLocks noGrp="1"/>
          </p:cNvSpPr>
          <p:nvPr>
            <p:ph type="title"/>
          </p:nvPr>
        </p:nvSpPr>
        <p:spPr/>
        <p:txBody>
          <a:bodyPr/>
          <a:lstStyle/>
          <a:p>
            <a:r>
              <a:rPr lang="en-GB" altLang="en-US" dirty="0"/>
              <a:t>Do you need to Change the Project?</a:t>
            </a:r>
            <a:endParaRPr lang="en-US" dirty="0"/>
          </a:p>
        </p:txBody>
      </p:sp>
      <p:sp>
        <p:nvSpPr>
          <p:cNvPr id="3" name="Content Placeholder 2">
            <a:extLst>
              <a:ext uri="{FF2B5EF4-FFF2-40B4-BE49-F238E27FC236}">
                <a16:creationId xmlns:a16="http://schemas.microsoft.com/office/drawing/2014/main" id="{34536843-4CC7-3341-ACEF-9117B3A672DF}"/>
              </a:ext>
            </a:extLst>
          </p:cNvPr>
          <p:cNvSpPr>
            <a:spLocks noGrp="1"/>
          </p:cNvSpPr>
          <p:nvPr>
            <p:ph idx="1"/>
          </p:nvPr>
        </p:nvSpPr>
        <p:spPr/>
        <p:txBody>
          <a:bodyPr/>
          <a:lstStyle/>
          <a:p>
            <a:r>
              <a:rPr lang="en-GB" altLang="en-US" dirty="0"/>
              <a:t>Downsize it to reduce risk – two or three smaller successful projects are much better than one large project which fails.</a:t>
            </a:r>
          </a:p>
          <a:p>
            <a:endParaRPr lang="en-GB" altLang="en-US" dirty="0"/>
          </a:p>
          <a:p>
            <a:r>
              <a:rPr lang="en-GB" altLang="en-US" dirty="0"/>
              <a:t>Perhaps you can you change a particularly risky area and still achieve the project’s aims?</a:t>
            </a:r>
          </a:p>
          <a:p>
            <a:pPr marL="0" indent="0">
              <a:buNone/>
            </a:pPr>
            <a:endParaRPr lang="en-GB" altLang="en-US" dirty="0"/>
          </a:p>
          <a:p>
            <a:r>
              <a:rPr lang="en-GB" altLang="en-US" dirty="0"/>
              <a:t>Include the addition of extra Activities/Costs </a:t>
            </a:r>
            <a:endParaRPr lang="en-US" altLang="en-US" dirty="0"/>
          </a:p>
          <a:p>
            <a:pPr marL="0" indent="0">
              <a:buNone/>
            </a:pPr>
            <a:endParaRPr lang="en-GB" altLang="en-US" dirty="0"/>
          </a:p>
        </p:txBody>
      </p:sp>
      <p:sp>
        <p:nvSpPr>
          <p:cNvPr id="4" name="Slide Number Placeholder 3">
            <a:extLst>
              <a:ext uri="{FF2B5EF4-FFF2-40B4-BE49-F238E27FC236}">
                <a16:creationId xmlns:a16="http://schemas.microsoft.com/office/drawing/2014/main" id="{88CCA776-46BF-3C4E-B9D5-61BA323D0A94}"/>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101</a:t>
            </a:fld>
            <a:endParaRPr lang="en-GB"/>
          </a:p>
        </p:txBody>
      </p:sp>
      <p:pic>
        <p:nvPicPr>
          <p:cNvPr id="5" name="Picture 2" descr="Image result for managing project risk">
            <a:extLst>
              <a:ext uri="{FF2B5EF4-FFF2-40B4-BE49-F238E27FC236}">
                <a16:creationId xmlns:a16="http://schemas.microsoft.com/office/drawing/2014/main" id="{A138D48B-51C2-AF4F-B343-2A4888CA5C42}"/>
              </a:ext>
            </a:extLst>
          </p:cNvPr>
          <p:cNvPicPr>
            <a:picLocks noChangeAspect="1" noChangeArrowheads="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533790" y="3960136"/>
            <a:ext cx="2619375" cy="1743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77536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CD0B-FE08-8D4C-B4F8-027382738768}"/>
              </a:ext>
            </a:extLst>
          </p:cNvPr>
          <p:cNvSpPr>
            <a:spLocks noGrp="1"/>
          </p:cNvSpPr>
          <p:nvPr>
            <p:ph type="title"/>
          </p:nvPr>
        </p:nvSpPr>
        <p:spPr/>
        <p:txBody>
          <a:bodyPr/>
          <a:lstStyle/>
          <a:p>
            <a:r>
              <a:rPr lang="en-GB" dirty="0"/>
              <a:t>PRINCE2 Methodology - Overview</a:t>
            </a:r>
          </a:p>
        </p:txBody>
      </p:sp>
      <p:sp>
        <p:nvSpPr>
          <p:cNvPr id="3" name="Content Placeholder 2">
            <a:extLst>
              <a:ext uri="{FF2B5EF4-FFF2-40B4-BE49-F238E27FC236}">
                <a16:creationId xmlns:a16="http://schemas.microsoft.com/office/drawing/2014/main" id="{25112918-D704-4B4B-B432-9767E4226BE3}"/>
              </a:ext>
            </a:extLst>
          </p:cNvPr>
          <p:cNvSpPr>
            <a:spLocks noGrp="1"/>
          </p:cNvSpPr>
          <p:nvPr>
            <p:ph idx="1"/>
          </p:nvPr>
        </p:nvSpPr>
        <p:spPr>
          <a:xfrm>
            <a:off x="838200" y="1020619"/>
            <a:ext cx="10515600" cy="4351338"/>
          </a:xfrm>
        </p:spPr>
        <p:txBody>
          <a:bodyPr/>
          <a:lstStyle/>
          <a:p>
            <a:r>
              <a:rPr lang="en-GB" sz="2400" dirty="0"/>
              <a:t>Product Based </a:t>
            </a:r>
            <a:r>
              <a:rPr lang="en-GB" sz="2400" i="1" dirty="0"/>
              <a:t>(what are you producing rather than activities)</a:t>
            </a:r>
          </a:p>
          <a:p>
            <a:pPr lvl="1"/>
            <a:r>
              <a:rPr lang="en-GB" sz="2000" dirty="0"/>
              <a:t>Product Breakdown Structure</a:t>
            </a:r>
          </a:p>
          <a:p>
            <a:pPr lvl="1"/>
            <a:r>
              <a:rPr lang="en-GB" sz="2000" dirty="0"/>
              <a:t>Product Flow diagram</a:t>
            </a:r>
          </a:p>
          <a:p>
            <a:pPr lvl="1"/>
            <a:r>
              <a:rPr lang="en-GB" sz="2000" dirty="0"/>
              <a:t>Product Descriptions</a:t>
            </a:r>
          </a:p>
          <a:p>
            <a:pPr lvl="2"/>
            <a:r>
              <a:rPr lang="en-GB" sz="1800" dirty="0"/>
              <a:t>Purpose</a:t>
            </a:r>
          </a:p>
          <a:p>
            <a:pPr lvl="2"/>
            <a:r>
              <a:rPr lang="en-GB" sz="1800" dirty="0"/>
              <a:t>Content/Specification</a:t>
            </a:r>
          </a:p>
          <a:p>
            <a:pPr lvl="2"/>
            <a:r>
              <a:rPr lang="en-GB" sz="1800" dirty="0"/>
              <a:t>Derived from (input products)</a:t>
            </a:r>
          </a:p>
          <a:p>
            <a:pPr lvl="2"/>
            <a:r>
              <a:rPr lang="en-GB" sz="1800" dirty="0"/>
              <a:t>Quality criteria</a:t>
            </a:r>
          </a:p>
          <a:p>
            <a:pPr lvl="2"/>
            <a:r>
              <a:rPr lang="en-GB" sz="1800" dirty="0"/>
              <a:t>Quality verification method</a:t>
            </a:r>
          </a:p>
          <a:p>
            <a:r>
              <a:rPr lang="en-GB" sz="2400" dirty="0"/>
              <a:t>Stage Management</a:t>
            </a:r>
          </a:p>
          <a:p>
            <a:pPr lvl="1"/>
            <a:r>
              <a:rPr lang="en-GB" sz="2000" dirty="0"/>
              <a:t>End stage Assessment (to be passed before next stage)</a:t>
            </a:r>
          </a:p>
          <a:p>
            <a:pPr lvl="1"/>
            <a:r>
              <a:rPr lang="en-GB" sz="2000" dirty="0"/>
              <a:t>Checkpoint (Team to PM)</a:t>
            </a:r>
          </a:p>
          <a:p>
            <a:pPr lvl="1"/>
            <a:r>
              <a:rPr lang="en-GB" sz="2000" dirty="0"/>
              <a:t>Highlight report (PM to Project board)</a:t>
            </a:r>
          </a:p>
        </p:txBody>
      </p:sp>
      <p:sp>
        <p:nvSpPr>
          <p:cNvPr id="4" name="Slide Number Placeholder 3">
            <a:extLst>
              <a:ext uri="{FF2B5EF4-FFF2-40B4-BE49-F238E27FC236}">
                <a16:creationId xmlns:a16="http://schemas.microsoft.com/office/drawing/2014/main" id="{2D53B772-B8FD-7D48-AC43-7A9C31D728E3}"/>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102</a:t>
            </a:fld>
            <a:endParaRPr lang="en-GB"/>
          </a:p>
        </p:txBody>
      </p:sp>
    </p:spTree>
    <p:extLst>
      <p:ext uri="{BB962C8B-B14F-4D97-AF65-F5344CB8AC3E}">
        <p14:creationId xmlns:p14="http://schemas.microsoft.com/office/powerpoint/2010/main" val="284035168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CD0B-FE08-8D4C-B4F8-027382738768}"/>
              </a:ext>
            </a:extLst>
          </p:cNvPr>
          <p:cNvSpPr>
            <a:spLocks noGrp="1"/>
          </p:cNvSpPr>
          <p:nvPr>
            <p:ph type="title"/>
          </p:nvPr>
        </p:nvSpPr>
        <p:spPr/>
        <p:txBody>
          <a:bodyPr/>
          <a:lstStyle/>
          <a:p>
            <a:r>
              <a:rPr lang="en-GB" dirty="0"/>
              <a:t>PRINCE2 Methodology - Overview</a:t>
            </a:r>
          </a:p>
        </p:txBody>
      </p:sp>
      <p:sp>
        <p:nvSpPr>
          <p:cNvPr id="3" name="Content Placeholder 2">
            <a:extLst>
              <a:ext uri="{FF2B5EF4-FFF2-40B4-BE49-F238E27FC236}">
                <a16:creationId xmlns:a16="http://schemas.microsoft.com/office/drawing/2014/main" id="{25112918-D704-4B4B-B432-9767E4226BE3}"/>
              </a:ext>
            </a:extLst>
          </p:cNvPr>
          <p:cNvSpPr>
            <a:spLocks noGrp="1"/>
          </p:cNvSpPr>
          <p:nvPr>
            <p:ph idx="1"/>
          </p:nvPr>
        </p:nvSpPr>
        <p:spPr>
          <a:xfrm>
            <a:off x="838200" y="1020619"/>
            <a:ext cx="10515600" cy="4351338"/>
          </a:xfrm>
        </p:spPr>
        <p:txBody>
          <a:bodyPr/>
          <a:lstStyle/>
          <a:p>
            <a:r>
              <a:rPr lang="en-GB" dirty="0"/>
              <a:t>PRINCE 2 defines lifecycle and documents at each stage:</a:t>
            </a:r>
          </a:p>
          <a:p>
            <a:pPr lvl="1"/>
            <a:r>
              <a:rPr lang="en-GB" dirty="0"/>
              <a:t>Starting Up – </a:t>
            </a:r>
            <a:r>
              <a:rPr lang="en-GB" sz="2000" i="1" dirty="0"/>
              <a:t>Project Brief, Project Initiation Document</a:t>
            </a:r>
          </a:p>
          <a:p>
            <a:pPr lvl="1"/>
            <a:r>
              <a:rPr lang="en-GB" dirty="0"/>
              <a:t>Initiating the Project - </a:t>
            </a:r>
            <a:r>
              <a:rPr lang="en-GB" sz="2000" i="1" dirty="0"/>
              <a:t>Project plan, Business Case and risks, controls</a:t>
            </a:r>
          </a:p>
          <a:p>
            <a:pPr lvl="1"/>
            <a:r>
              <a:rPr lang="en-GB" dirty="0"/>
              <a:t>Delivery Stages</a:t>
            </a:r>
          </a:p>
          <a:p>
            <a:pPr lvl="2"/>
            <a:r>
              <a:rPr lang="en-GB" dirty="0"/>
              <a:t>Managing Product Delivery – </a:t>
            </a:r>
            <a:r>
              <a:rPr lang="en-GB" i="1" dirty="0"/>
              <a:t>product description, quality records</a:t>
            </a:r>
          </a:p>
          <a:p>
            <a:pPr lvl="2"/>
            <a:r>
              <a:rPr lang="en-GB" dirty="0"/>
              <a:t>Controlling Stages – </a:t>
            </a:r>
            <a:r>
              <a:rPr lang="en-GB" i="1" dirty="0"/>
              <a:t>End stage assessment, Checkpoint report, highlight report</a:t>
            </a:r>
          </a:p>
          <a:p>
            <a:pPr lvl="1"/>
            <a:r>
              <a:rPr lang="en-GB" dirty="0"/>
              <a:t>Closing the Project </a:t>
            </a:r>
            <a:r>
              <a:rPr lang="en-GB" sz="2000" i="1" dirty="0"/>
              <a:t>– Project review</a:t>
            </a:r>
          </a:p>
          <a:p>
            <a:r>
              <a:rPr lang="en-GB" dirty="0"/>
              <a:t>Identifies Controls to manage</a:t>
            </a:r>
          </a:p>
          <a:p>
            <a:pPr lvl="1"/>
            <a:r>
              <a:rPr lang="en-GB" dirty="0"/>
              <a:t>Quality</a:t>
            </a:r>
          </a:p>
          <a:p>
            <a:pPr lvl="1"/>
            <a:r>
              <a:rPr lang="en-GB" dirty="0"/>
              <a:t>Risk &amp; Issues</a:t>
            </a:r>
          </a:p>
          <a:p>
            <a:pPr lvl="1"/>
            <a:r>
              <a:rPr lang="en-GB" dirty="0"/>
              <a:t>Change management</a:t>
            </a:r>
          </a:p>
          <a:p>
            <a:pPr lvl="1"/>
            <a:endParaRPr lang="en-GB" dirty="0"/>
          </a:p>
          <a:p>
            <a:endParaRPr lang="en-GB" dirty="0"/>
          </a:p>
        </p:txBody>
      </p:sp>
      <p:sp>
        <p:nvSpPr>
          <p:cNvPr id="4" name="Slide Number Placeholder 3">
            <a:extLst>
              <a:ext uri="{FF2B5EF4-FFF2-40B4-BE49-F238E27FC236}">
                <a16:creationId xmlns:a16="http://schemas.microsoft.com/office/drawing/2014/main" id="{2D53B772-B8FD-7D48-AC43-7A9C31D728E3}"/>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103</a:t>
            </a:fld>
            <a:endParaRPr lang="en-GB"/>
          </a:p>
        </p:txBody>
      </p:sp>
    </p:spTree>
    <p:extLst>
      <p:ext uri="{BB962C8B-B14F-4D97-AF65-F5344CB8AC3E}">
        <p14:creationId xmlns:p14="http://schemas.microsoft.com/office/powerpoint/2010/main" val="189852938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CD0B-FE08-8D4C-B4F8-027382738768}"/>
              </a:ext>
            </a:extLst>
          </p:cNvPr>
          <p:cNvSpPr>
            <a:spLocks noGrp="1"/>
          </p:cNvSpPr>
          <p:nvPr>
            <p:ph type="title"/>
          </p:nvPr>
        </p:nvSpPr>
        <p:spPr/>
        <p:txBody>
          <a:bodyPr/>
          <a:lstStyle/>
          <a:p>
            <a:r>
              <a:rPr lang="en-GB" dirty="0"/>
              <a:t>PRINCE2 Methodology - Overview</a:t>
            </a:r>
          </a:p>
        </p:txBody>
      </p:sp>
      <p:sp>
        <p:nvSpPr>
          <p:cNvPr id="3" name="Content Placeholder 2">
            <a:extLst>
              <a:ext uri="{FF2B5EF4-FFF2-40B4-BE49-F238E27FC236}">
                <a16:creationId xmlns:a16="http://schemas.microsoft.com/office/drawing/2014/main" id="{25112918-D704-4B4B-B432-9767E4226BE3}"/>
              </a:ext>
            </a:extLst>
          </p:cNvPr>
          <p:cNvSpPr>
            <a:spLocks noGrp="1"/>
          </p:cNvSpPr>
          <p:nvPr>
            <p:ph idx="1"/>
          </p:nvPr>
        </p:nvSpPr>
        <p:spPr>
          <a:xfrm>
            <a:off x="838200" y="1020619"/>
            <a:ext cx="10515600" cy="4351338"/>
          </a:xfrm>
        </p:spPr>
        <p:txBody>
          <a:bodyPr/>
          <a:lstStyle/>
          <a:p>
            <a:r>
              <a:rPr lang="en-GB" dirty="0"/>
              <a:t>Project Organisation</a:t>
            </a:r>
          </a:p>
          <a:p>
            <a:pPr lvl="1"/>
            <a:r>
              <a:rPr lang="en-GB" dirty="0"/>
              <a:t>Project Board</a:t>
            </a:r>
          </a:p>
          <a:p>
            <a:pPr lvl="2"/>
            <a:r>
              <a:rPr lang="en-GB" dirty="0"/>
              <a:t>Senior User (users of the product)</a:t>
            </a:r>
          </a:p>
          <a:p>
            <a:pPr lvl="2"/>
            <a:r>
              <a:rPr lang="en-GB" dirty="0"/>
              <a:t>Senior Executive (business interests)</a:t>
            </a:r>
          </a:p>
          <a:p>
            <a:pPr lvl="2"/>
            <a:r>
              <a:rPr lang="en-GB" dirty="0"/>
              <a:t>Senior Supplier (designers, implementors)</a:t>
            </a:r>
          </a:p>
          <a:p>
            <a:pPr lvl="1"/>
            <a:r>
              <a:rPr lang="en-GB" dirty="0"/>
              <a:t>Project Team</a:t>
            </a:r>
          </a:p>
          <a:p>
            <a:pPr lvl="2"/>
            <a:r>
              <a:rPr lang="en-GB" dirty="0"/>
              <a:t>Project Manager</a:t>
            </a:r>
          </a:p>
          <a:p>
            <a:pPr lvl="2"/>
            <a:r>
              <a:rPr lang="en-GB" dirty="0"/>
              <a:t>Team Manager</a:t>
            </a:r>
          </a:p>
          <a:p>
            <a:pPr lvl="2"/>
            <a:r>
              <a:rPr lang="en-GB" dirty="0"/>
              <a:t>Team Member</a:t>
            </a:r>
          </a:p>
          <a:p>
            <a:pPr lvl="1"/>
            <a:r>
              <a:rPr lang="en-GB" dirty="0"/>
              <a:t>Project Assurance </a:t>
            </a:r>
            <a:r>
              <a:rPr lang="en-GB" sz="2000" i="1" dirty="0"/>
              <a:t>– provide Project board assurance of adhering to plan</a:t>
            </a:r>
            <a:endParaRPr lang="en-GB" i="1" dirty="0"/>
          </a:p>
          <a:p>
            <a:pPr lvl="1"/>
            <a:r>
              <a:rPr lang="en-GB" dirty="0"/>
              <a:t>Project Support – </a:t>
            </a:r>
            <a:r>
              <a:rPr lang="en-GB" sz="2000" i="1" dirty="0"/>
              <a:t>provides project admin </a:t>
            </a:r>
            <a:r>
              <a:rPr lang="en-GB" sz="2000" i="1" dirty="0" err="1"/>
              <a:t>eg</a:t>
            </a:r>
            <a:r>
              <a:rPr lang="en-GB" sz="2000" i="1" dirty="0"/>
              <a:t> update plans etc</a:t>
            </a:r>
            <a:endParaRPr lang="en-GB" i="1" dirty="0"/>
          </a:p>
        </p:txBody>
      </p:sp>
      <p:sp>
        <p:nvSpPr>
          <p:cNvPr id="4" name="Slide Number Placeholder 3">
            <a:extLst>
              <a:ext uri="{FF2B5EF4-FFF2-40B4-BE49-F238E27FC236}">
                <a16:creationId xmlns:a16="http://schemas.microsoft.com/office/drawing/2014/main" id="{2D53B772-B8FD-7D48-AC43-7A9C31D728E3}"/>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104</a:t>
            </a:fld>
            <a:endParaRPr lang="en-GB"/>
          </a:p>
        </p:txBody>
      </p:sp>
    </p:spTree>
    <p:extLst>
      <p:ext uri="{BB962C8B-B14F-4D97-AF65-F5344CB8AC3E}">
        <p14:creationId xmlns:p14="http://schemas.microsoft.com/office/powerpoint/2010/main" val="260442966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02C6-D156-3CBF-DDB4-5DA738209ED7}"/>
              </a:ext>
            </a:extLst>
          </p:cNvPr>
          <p:cNvSpPr>
            <a:spLocks noGrp="1"/>
          </p:cNvSpPr>
          <p:nvPr>
            <p:ph type="title"/>
          </p:nvPr>
        </p:nvSpPr>
        <p:spPr/>
        <p:txBody>
          <a:bodyPr/>
          <a:lstStyle/>
          <a:p>
            <a:r>
              <a:rPr lang="en-GB" dirty="0"/>
              <a:t>Before the next workshop</a:t>
            </a:r>
            <a:br>
              <a:rPr lang="en-GB" dirty="0"/>
            </a:br>
            <a:endParaRPr lang="en-GB" dirty="0"/>
          </a:p>
        </p:txBody>
      </p:sp>
      <p:sp>
        <p:nvSpPr>
          <p:cNvPr id="3" name="Content Placeholder 2">
            <a:extLst>
              <a:ext uri="{FF2B5EF4-FFF2-40B4-BE49-F238E27FC236}">
                <a16:creationId xmlns:a16="http://schemas.microsoft.com/office/drawing/2014/main" id="{3AED9F57-86B8-098D-5264-C6D1FFB29242}"/>
              </a:ext>
            </a:extLst>
          </p:cNvPr>
          <p:cNvSpPr>
            <a:spLocks noGrp="1"/>
          </p:cNvSpPr>
          <p:nvPr>
            <p:ph idx="1"/>
          </p:nvPr>
        </p:nvSpPr>
        <p:spPr/>
        <p:txBody>
          <a:bodyPr/>
          <a:lstStyle/>
          <a:p>
            <a:pPr marL="0" indent="0">
              <a:buNone/>
            </a:pPr>
            <a:r>
              <a:rPr lang="en-GB" dirty="0"/>
              <a:t>Consider the assessment assignment and identify a work-based project, agree the scope with your line manager.</a:t>
            </a:r>
          </a:p>
          <a:p>
            <a:pPr marL="0" indent="0">
              <a:buNone/>
            </a:pPr>
            <a:endParaRPr lang="en-GB" dirty="0"/>
          </a:p>
          <a:p>
            <a:pPr marL="0" indent="0">
              <a:buNone/>
            </a:pPr>
            <a:r>
              <a:rPr lang="en-GB" dirty="0"/>
              <a:t>Reflect on your learning, so far, </a:t>
            </a:r>
          </a:p>
          <a:p>
            <a:pPr marL="0" indent="0">
              <a:buNone/>
            </a:pPr>
            <a:r>
              <a:rPr lang="en-GB" dirty="0"/>
              <a:t>	What will you need in the initiation and planning stages?</a:t>
            </a:r>
          </a:p>
          <a:p>
            <a:pPr marL="0" indent="0">
              <a:buNone/>
            </a:pPr>
            <a:r>
              <a:rPr lang="en-GB" dirty="0"/>
              <a:t>	Draft documentation to support your project.</a:t>
            </a:r>
          </a:p>
          <a:p>
            <a:pPr marL="0" indent="0">
              <a:buNone/>
            </a:pPr>
            <a:endParaRPr lang="en-GB" dirty="0"/>
          </a:p>
          <a:p>
            <a:pPr marL="0" indent="0">
              <a:buNone/>
            </a:pPr>
            <a:r>
              <a:rPr lang="en-GB" dirty="0"/>
              <a:t>Be prepared to discuss at the next workshop</a:t>
            </a:r>
          </a:p>
        </p:txBody>
      </p:sp>
    </p:spTree>
    <p:extLst>
      <p:ext uri="{BB962C8B-B14F-4D97-AF65-F5344CB8AC3E}">
        <p14:creationId xmlns:p14="http://schemas.microsoft.com/office/powerpoint/2010/main" val="356918439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e89cfda-a374-4413-9f0d-8b601eddeb70">
      <Terms xmlns="http://schemas.microsoft.com/office/infopath/2007/PartnerControls"/>
    </lcf76f155ced4ddcb4097134ff3c332f>
    <_Flow_SignoffStatus xmlns="2e89cfda-a374-4413-9f0d-8b601eddeb70" xsi:nil="true"/>
    <TaxCatchAll xmlns="1ecf5648-3750-43f5-867d-bfaa16e6e17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9" ma:contentTypeDescription="Create a new document." ma:contentTypeScope="" ma:versionID="d9d25ccdc8ac6f41a6ff7a1f3666affb">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6bdd3adcab0c41d8b8782c38b0694ba6"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_Flow_SignoffStatu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_Flow_SignoffStatus" ma:index="23" nillable="true" ma:displayName="Sign-off status" ma:internalName="Sign_x002d_off_x0020_status">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402ff45-7898-42ce-a290-0a5e025ffdc1}" ma:internalName="TaxCatchAll" ma:showField="CatchAllData" ma:web="1ecf5648-3750-43f5-867d-bfaa16e6e1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AD73527-F7BC-4929-A5AB-45E17BAE4BE5}">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 ds:uri="2e89cfda-a374-4413-9f0d-8b601eddeb70"/>
    <ds:schemaRef ds:uri="1ecf5648-3750-43f5-867d-bfaa16e6e17e"/>
  </ds:schemaRefs>
</ds:datastoreItem>
</file>

<file path=customXml/itemProps2.xml><?xml version="1.0" encoding="utf-8"?>
<ds:datastoreItem xmlns:ds="http://schemas.openxmlformats.org/officeDocument/2006/customXml" ds:itemID="{6403DBEF-8B56-4D12-9480-AAF44B825A9D}">
  <ds:schemaRefs>
    <ds:schemaRef ds:uri="http://schemas.microsoft.com/sharepoint/v3/contenttype/forms"/>
  </ds:schemaRefs>
</ds:datastoreItem>
</file>

<file path=customXml/itemProps3.xml><?xml version="1.0" encoding="utf-8"?>
<ds:datastoreItem xmlns:ds="http://schemas.openxmlformats.org/officeDocument/2006/customXml" ds:itemID="{5452E745-967D-41CB-BDC3-C9209540F9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18579</Words>
  <Application>Microsoft Office PowerPoint</Application>
  <PresentationFormat>Widescreen</PresentationFormat>
  <Paragraphs>2046</Paragraphs>
  <Slides>105</Slides>
  <Notes>80</Notes>
  <HiddenSlides>14</HiddenSlides>
  <MMClips>0</MMClips>
  <ScaleCrop>false</ScaleCrop>
  <HeadingPairs>
    <vt:vector size="6" baseType="variant">
      <vt:variant>
        <vt:lpstr>Fonts Used</vt:lpstr>
      </vt:variant>
      <vt:variant>
        <vt:i4>13</vt:i4>
      </vt:variant>
      <vt:variant>
        <vt:lpstr>Theme</vt:lpstr>
      </vt:variant>
      <vt:variant>
        <vt:i4>4</vt:i4>
      </vt:variant>
      <vt:variant>
        <vt:lpstr>Slide Titles</vt:lpstr>
      </vt:variant>
      <vt:variant>
        <vt:i4>105</vt:i4>
      </vt:variant>
    </vt:vector>
  </HeadingPairs>
  <TitlesOfParts>
    <vt:vector size="122" baseType="lpstr">
      <vt:lpstr> aArial</vt:lpstr>
      <vt:lpstr>Google Sans</vt:lpstr>
      <vt:lpstr>Aharoni</vt:lpstr>
      <vt:lpstr>Arial</vt:lpstr>
      <vt:lpstr>Arial Rounded MT Bold</vt:lpstr>
      <vt:lpstr>Book Antiqua</vt:lpstr>
      <vt:lpstr>Calibri</vt:lpstr>
      <vt:lpstr>Gill Sans MT</vt:lpstr>
      <vt:lpstr>Poppins</vt:lpstr>
      <vt:lpstr>Segoe UI</vt:lpstr>
      <vt:lpstr>Times</vt:lpstr>
      <vt:lpstr>Times New Roman</vt:lpstr>
      <vt:lpstr>Wingdings 2</vt:lpstr>
      <vt:lpstr>Custom Design</vt:lpstr>
      <vt:lpstr>Title Slide 1</vt:lpstr>
      <vt:lpstr>Text 1</vt:lpstr>
      <vt:lpstr>Text Break / Info Slide 1</vt:lpstr>
      <vt:lpstr>UWTSD  Carmarthen Business School  BMPF7315 and BMPF7315(D)  Managing Work-based Projects</vt:lpstr>
      <vt:lpstr>Welcome</vt:lpstr>
      <vt:lpstr>Domestics/Domestics</vt:lpstr>
      <vt:lpstr>BMPF7315/ BMPF7315D Managing Work-based Projects</vt:lpstr>
      <vt:lpstr>Course Objectives </vt:lpstr>
      <vt:lpstr>In this workshop, you will learn:  </vt:lpstr>
      <vt:lpstr>PowerPoint Presentation</vt:lpstr>
      <vt:lpstr>Session 1</vt:lpstr>
      <vt:lpstr>Introduction to the module</vt:lpstr>
      <vt:lpstr>PowerPoint Presentation</vt:lpstr>
      <vt:lpstr>PowerPoint Presentation</vt:lpstr>
      <vt:lpstr>What is a Project?</vt:lpstr>
      <vt:lpstr>Examples of Types of Project and Their Size</vt:lpstr>
      <vt:lpstr>Terms often Confused with ‘Project’</vt:lpstr>
      <vt:lpstr>PowerPoint Presentation</vt:lpstr>
      <vt:lpstr>What is Project Management?</vt:lpstr>
      <vt:lpstr>Why do we need Project Management Tools &amp; Techniques?</vt:lpstr>
      <vt:lpstr>Key Tips</vt:lpstr>
      <vt:lpstr>Key Tips</vt:lpstr>
      <vt:lpstr>Project Lifecycle</vt:lpstr>
      <vt:lpstr>Project Lifecycle</vt:lpstr>
      <vt:lpstr>Types of Project Management</vt:lpstr>
      <vt:lpstr>Why projects fail – Project Level</vt:lpstr>
      <vt:lpstr>Why projects fail – Organisational Level</vt:lpstr>
      <vt:lpstr>Examples of failed projects</vt:lpstr>
      <vt:lpstr>Managing Projects in the Organisation</vt:lpstr>
      <vt:lpstr>Session 2</vt:lpstr>
      <vt:lpstr>Project Cycle</vt:lpstr>
      <vt:lpstr>Putting it simply - Project Management over a project life cycle is:</vt:lpstr>
      <vt:lpstr>Project Management Process Groups</vt:lpstr>
      <vt:lpstr>A typical project life cycle </vt:lpstr>
      <vt:lpstr>Project Methodologies</vt:lpstr>
      <vt:lpstr>Initiation Phase – start up</vt:lpstr>
      <vt:lpstr>Plan Phase</vt:lpstr>
      <vt:lpstr>Execute and Control</vt:lpstr>
      <vt:lpstr>Evaluation Phase – the wrap up or review</vt:lpstr>
      <vt:lpstr>Session 3</vt:lpstr>
      <vt:lpstr>Initiating a Project</vt:lpstr>
      <vt:lpstr>Business Case</vt:lpstr>
      <vt:lpstr>Business Case</vt:lpstr>
      <vt:lpstr>Business Case for the Project</vt:lpstr>
      <vt:lpstr>Business Case</vt:lpstr>
      <vt:lpstr>SWOT Analysis</vt:lpstr>
      <vt:lpstr>PEST</vt:lpstr>
      <vt:lpstr>PEST</vt:lpstr>
      <vt:lpstr>Cost Benefit Analysis  (simple example)</vt:lpstr>
      <vt:lpstr>Stakeholders</vt:lpstr>
      <vt:lpstr>Stakeholders</vt:lpstr>
      <vt:lpstr>Stakeholder Analysis</vt:lpstr>
      <vt:lpstr>Project Management Environment</vt:lpstr>
      <vt:lpstr>External Stakeholders</vt:lpstr>
      <vt:lpstr>Internal Stakeholders</vt:lpstr>
      <vt:lpstr>Power and Interest</vt:lpstr>
      <vt:lpstr>Further Tools &amp; Techniques</vt:lpstr>
      <vt:lpstr>Stakeholder ‘Salience’ Model</vt:lpstr>
      <vt:lpstr>Communication Planning</vt:lpstr>
      <vt:lpstr>Communication Plan</vt:lpstr>
      <vt:lpstr>Communication Planning</vt:lpstr>
      <vt:lpstr>Communication Plan</vt:lpstr>
      <vt:lpstr>Critical success factors for projects.</vt:lpstr>
      <vt:lpstr>Session 4</vt:lpstr>
      <vt:lpstr>Breakdown Structure</vt:lpstr>
      <vt:lpstr>Creating a Work/Product Breakdown Structure</vt:lpstr>
      <vt:lpstr>PowerPoint Presentation</vt:lpstr>
      <vt:lpstr>PowerPoint Presentation</vt:lpstr>
      <vt:lpstr>Product Breakdown Structure</vt:lpstr>
      <vt:lpstr>Product Breakdown Structure</vt:lpstr>
      <vt:lpstr>Product Flow Diagram</vt:lpstr>
      <vt:lpstr>Product Description</vt:lpstr>
      <vt:lpstr>PowerPoint Presentation</vt:lpstr>
      <vt:lpstr>Work Breakdown Structure – 100% Rule</vt:lpstr>
      <vt:lpstr>Managing Dependencies</vt:lpstr>
      <vt:lpstr>Network Diagram</vt:lpstr>
      <vt:lpstr>2 Rules of Network Diagrams</vt:lpstr>
      <vt:lpstr>Network Diagrams</vt:lpstr>
      <vt:lpstr>Critical Path Analysis</vt:lpstr>
      <vt:lpstr>Critical Path Analysis</vt:lpstr>
      <vt:lpstr>CPA – Resource Change (New Technology)</vt:lpstr>
      <vt:lpstr>Path Durations</vt:lpstr>
      <vt:lpstr>PowerPoint Presentation</vt:lpstr>
      <vt:lpstr>Gantt Charts</vt:lpstr>
      <vt:lpstr>PowerPoint Presentation</vt:lpstr>
      <vt:lpstr>Simple Gantt Chart</vt:lpstr>
      <vt:lpstr>Managing Projects in the Organisation</vt:lpstr>
      <vt:lpstr>Session 5</vt:lpstr>
      <vt:lpstr>Risk Management</vt:lpstr>
      <vt:lpstr>Internal/External Risks</vt:lpstr>
      <vt:lpstr>Types of Project Risks</vt:lpstr>
      <vt:lpstr>The Project Familiarity Grid</vt:lpstr>
      <vt:lpstr>SWOT –Identifying Risks</vt:lpstr>
      <vt:lpstr>PEST</vt:lpstr>
      <vt:lpstr>PEST</vt:lpstr>
      <vt:lpstr>Risk Analysis Matrix</vt:lpstr>
      <vt:lpstr>Risk Analysis</vt:lpstr>
      <vt:lpstr>Managing Projects in the Organisation</vt:lpstr>
      <vt:lpstr>Risk Analysis</vt:lpstr>
      <vt:lpstr>Risk - Influence and Control List</vt:lpstr>
      <vt:lpstr>Responding to Risk</vt:lpstr>
      <vt:lpstr>Risk Analysis – Covid Ready Office</vt:lpstr>
      <vt:lpstr>Risk of poor risk evaluation</vt:lpstr>
      <vt:lpstr>Do you need to Change the Project?</vt:lpstr>
      <vt:lpstr>PRINCE2 Methodology - Overview</vt:lpstr>
      <vt:lpstr>PRINCE2 Methodology - Overview</vt:lpstr>
      <vt:lpstr>PRINCE2 Methodology - Overview</vt:lpstr>
      <vt:lpstr>Before the next workshop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Gary Metcalfe (IMH)</cp:lastModifiedBy>
  <cp:revision>131</cp:revision>
  <dcterms:created xsi:type="dcterms:W3CDTF">2020-06-08T16:11:31Z</dcterms:created>
  <dcterms:modified xsi:type="dcterms:W3CDTF">2024-04-26T08:02:49Z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