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57"/>
  </p:notesMasterIdLst>
  <p:sldIdLst>
    <p:sldId id="383" r:id="rId2"/>
    <p:sldId id="342" r:id="rId3"/>
    <p:sldId id="343" r:id="rId4"/>
    <p:sldId id="395" r:id="rId5"/>
    <p:sldId id="346" r:id="rId6"/>
    <p:sldId id="379" r:id="rId7"/>
    <p:sldId id="384" r:id="rId8"/>
    <p:sldId id="380" r:id="rId9"/>
    <p:sldId id="344" r:id="rId10"/>
    <p:sldId id="345" r:id="rId11"/>
    <p:sldId id="373" r:id="rId12"/>
    <p:sldId id="256" r:id="rId13"/>
    <p:sldId id="347" r:id="rId14"/>
    <p:sldId id="282" r:id="rId15"/>
    <p:sldId id="381" r:id="rId16"/>
    <p:sldId id="382" r:id="rId17"/>
    <p:sldId id="350" r:id="rId18"/>
    <p:sldId id="351" r:id="rId19"/>
    <p:sldId id="352" r:id="rId20"/>
    <p:sldId id="353" r:id="rId21"/>
    <p:sldId id="354" r:id="rId22"/>
    <p:sldId id="355" r:id="rId23"/>
    <p:sldId id="288" r:id="rId24"/>
    <p:sldId id="332" r:id="rId25"/>
    <p:sldId id="357" r:id="rId26"/>
    <p:sldId id="358" r:id="rId27"/>
    <p:sldId id="359" r:id="rId28"/>
    <p:sldId id="360" r:id="rId29"/>
    <p:sldId id="361" r:id="rId30"/>
    <p:sldId id="365" r:id="rId31"/>
    <p:sldId id="362" r:id="rId32"/>
    <p:sldId id="363" r:id="rId33"/>
    <p:sldId id="367" r:id="rId34"/>
    <p:sldId id="387" r:id="rId35"/>
    <p:sldId id="388" r:id="rId36"/>
    <p:sldId id="389" r:id="rId37"/>
    <p:sldId id="390" r:id="rId38"/>
    <p:sldId id="391" r:id="rId39"/>
    <p:sldId id="364" r:id="rId40"/>
    <p:sldId id="392" r:id="rId41"/>
    <p:sldId id="348" r:id="rId42"/>
    <p:sldId id="369" r:id="rId43"/>
    <p:sldId id="385" r:id="rId44"/>
    <p:sldId id="368" r:id="rId45"/>
    <p:sldId id="374" r:id="rId46"/>
    <p:sldId id="372" r:id="rId47"/>
    <p:sldId id="370" r:id="rId48"/>
    <p:sldId id="371" r:id="rId49"/>
    <p:sldId id="376" r:id="rId50"/>
    <p:sldId id="377" r:id="rId51"/>
    <p:sldId id="378" r:id="rId52"/>
    <p:sldId id="261" r:id="rId53"/>
    <p:sldId id="262" r:id="rId54"/>
    <p:sldId id="393" r:id="rId55"/>
    <p:sldId id="394" r:id="rId5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26AC89-340A-4431-B4D3-10295B9C9060}" v="1" dt="2026-10-03T13:50:42.7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90" autoAdjust="0"/>
    <p:restoredTop sz="94660"/>
  </p:normalViewPr>
  <p:slideViewPr>
    <p:cSldViewPr snapToGrid="0">
      <p:cViewPr varScale="1">
        <p:scale>
          <a:sx n="85" d="100"/>
          <a:sy n="85" d="100"/>
        </p:scale>
        <p:origin x="54" y="3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Morgan" userId="35048f38-7f06-4d34-924e-c19b9e3dcaf3" providerId="ADAL" clId="{0D8509F6-1D99-433C-B705-41326289803C}"/>
    <pc:docChg chg="custSel addSld delSld modSld">
      <pc:chgData name="Catherine Morgan" userId="35048f38-7f06-4d34-924e-c19b9e3dcaf3" providerId="ADAL" clId="{0D8509F6-1D99-433C-B705-41326289803C}" dt="2026-10-03T13:52:44.344" v="599" actId="20577"/>
      <pc:docMkLst>
        <pc:docMk/>
      </pc:docMkLst>
      <pc:sldChg chg="addSp delSp modSp mod">
        <pc:chgData name="Catherine Morgan" userId="35048f38-7f06-4d34-924e-c19b9e3dcaf3" providerId="ADAL" clId="{0D8509F6-1D99-433C-B705-41326289803C}" dt="2026-10-01T08:58:19.935" v="12" actId="1440"/>
        <pc:sldMkLst>
          <pc:docMk/>
          <pc:sldMk cId="2697363717" sldId="343"/>
        </pc:sldMkLst>
        <pc:picChg chg="add mod ord">
          <ac:chgData name="Catherine Morgan" userId="35048f38-7f06-4d34-924e-c19b9e3dcaf3" providerId="ADAL" clId="{0D8509F6-1D99-433C-B705-41326289803C}" dt="2026-10-01T08:58:19.935" v="12" actId="1440"/>
          <ac:picMkLst>
            <pc:docMk/>
            <pc:sldMk cId="2697363717" sldId="343"/>
            <ac:picMk id="6" creationId="{857CF7D7-BB8C-F3B0-2C5D-9EF8C995D531}"/>
          </ac:picMkLst>
        </pc:picChg>
      </pc:sldChg>
      <pc:sldChg chg="modSp mod">
        <pc:chgData name="Catherine Morgan" userId="35048f38-7f06-4d34-924e-c19b9e3dcaf3" providerId="ADAL" clId="{0D8509F6-1D99-433C-B705-41326289803C}" dt="2026-10-01T08:58:34.865" v="16" actId="20577"/>
        <pc:sldMkLst>
          <pc:docMk/>
          <pc:sldMk cId="1295840814" sldId="346"/>
        </pc:sldMkLst>
        <pc:spChg chg="mod">
          <ac:chgData name="Catherine Morgan" userId="35048f38-7f06-4d34-924e-c19b9e3dcaf3" providerId="ADAL" clId="{0D8509F6-1D99-433C-B705-41326289803C}" dt="2026-10-01T08:58:34.865" v="16" actId="20577"/>
          <ac:spMkLst>
            <pc:docMk/>
            <pc:sldMk cId="1295840814" sldId="346"/>
            <ac:spMk id="3" creationId="{120B0E58-E4BC-E386-BD11-60AA528F91BD}"/>
          </ac:spMkLst>
        </pc:spChg>
      </pc:sldChg>
      <pc:sldChg chg="modSp mod">
        <pc:chgData name="Catherine Morgan" userId="35048f38-7f06-4d34-924e-c19b9e3dcaf3" providerId="ADAL" clId="{0D8509F6-1D99-433C-B705-41326289803C}" dt="2026-10-01T09:02:56.675" v="65" actId="14100"/>
        <pc:sldMkLst>
          <pc:docMk/>
          <pc:sldMk cId="1278622644" sldId="350"/>
        </pc:sldMkLst>
        <pc:spChg chg="mod">
          <ac:chgData name="Catherine Morgan" userId="35048f38-7f06-4d34-924e-c19b9e3dcaf3" providerId="ADAL" clId="{0D8509F6-1D99-433C-B705-41326289803C}" dt="2026-10-01T09:02:56.675" v="65" actId="14100"/>
          <ac:spMkLst>
            <pc:docMk/>
            <pc:sldMk cId="1278622644" sldId="350"/>
            <ac:spMk id="6" creationId="{EC6A5157-172F-BB57-F33C-D67FFEC86253}"/>
          </ac:spMkLst>
        </pc:spChg>
      </pc:sldChg>
      <pc:sldChg chg="modSp mod">
        <pc:chgData name="Catherine Morgan" userId="35048f38-7f06-4d34-924e-c19b9e3dcaf3" providerId="ADAL" clId="{0D8509F6-1D99-433C-B705-41326289803C}" dt="2026-10-01T09:05:40.446" v="70" actId="20577"/>
        <pc:sldMkLst>
          <pc:docMk/>
          <pc:sldMk cId="945795678" sldId="367"/>
        </pc:sldMkLst>
        <pc:spChg chg="mod">
          <ac:chgData name="Catherine Morgan" userId="35048f38-7f06-4d34-924e-c19b9e3dcaf3" providerId="ADAL" clId="{0D8509F6-1D99-433C-B705-41326289803C}" dt="2026-10-01T09:05:40.446" v="70" actId="20577"/>
          <ac:spMkLst>
            <pc:docMk/>
            <pc:sldMk cId="945795678" sldId="367"/>
            <ac:spMk id="3" creationId="{08B7E922-9E46-67B1-9687-C4329B5A3EE1}"/>
          </ac:spMkLst>
        </pc:spChg>
      </pc:sldChg>
      <pc:sldChg chg="modSp mod">
        <pc:chgData name="Catherine Morgan" userId="35048f38-7f06-4d34-924e-c19b9e3dcaf3" providerId="ADAL" clId="{0D8509F6-1D99-433C-B705-41326289803C}" dt="2026-10-01T10:33:49.471" v="299" actId="14100"/>
        <pc:sldMkLst>
          <pc:docMk/>
          <pc:sldMk cId="3052788044" sldId="370"/>
        </pc:sldMkLst>
        <pc:spChg chg="mod">
          <ac:chgData name="Catherine Morgan" userId="35048f38-7f06-4d34-924e-c19b9e3dcaf3" providerId="ADAL" clId="{0D8509F6-1D99-433C-B705-41326289803C}" dt="2026-10-01T10:33:49.471" v="299" actId="14100"/>
          <ac:spMkLst>
            <pc:docMk/>
            <pc:sldMk cId="3052788044" sldId="370"/>
            <ac:spMk id="7" creationId="{EB5C79F9-2338-0CCE-E849-1B23BF744E15}"/>
          </ac:spMkLst>
        </pc:spChg>
      </pc:sldChg>
      <pc:sldChg chg="addSp delSp modSp mod">
        <pc:chgData name="Catherine Morgan" userId="35048f38-7f06-4d34-924e-c19b9e3dcaf3" providerId="ADAL" clId="{0D8509F6-1D99-433C-B705-41326289803C}" dt="2026-10-01T10:42:58.864" v="451" actId="14100"/>
        <pc:sldMkLst>
          <pc:docMk/>
          <pc:sldMk cId="731014430" sldId="377"/>
        </pc:sldMkLst>
        <pc:picChg chg="add mod ord">
          <ac:chgData name="Catherine Morgan" userId="35048f38-7f06-4d34-924e-c19b9e3dcaf3" providerId="ADAL" clId="{0D8509F6-1D99-433C-B705-41326289803C}" dt="2026-10-01T10:42:58.864" v="451" actId="14100"/>
          <ac:picMkLst>
            <pc:docMk/>
            <pc:sldMk cId="731014430" sldId="377"/>
            <ac:picMk id="11" creationId="{B4E74F09-9A05-C6AE-2060-577680ED86DB}"/>
          </ac:picMkLst>
        </pc:picChg>
      </pc:sldChg>
      <pc:sldChg chg="addSp delSp modSp mod">
        <pc:chgData name="Catherine Morgan" userId="35048f38-7f06-4d34-924e-c19b9e3dcaf3" providerId="ADAL" clId="{0D8509F6-1D99-433C-B705-41326289803C}" dt="2026-10-01T10:35:52.619" v="309" actId="1076"/>
        <pc:sldMkLst>
          <pc:docMk/>
          <pc:sldMk cId="304743181" sldId="378"/>
        </pc:sldMkLst>
        <pc:picChg chg="add mod ord">
          <ac:chgData name="Catherine Morgan" userId="35048f38-7f06-4d34-924e-c19b9e3dcaf3" providerId="ADAL" clId="{0D8509F6-1D99-433C-B705-41326289803C}" dt="2026-10-01T10:35:52.619" v="309" actId="1076"/>
          <ac:picMkLst>
            <pc:docMk/>
            <pc:sldMk cId="304743181" sldId="378"/>
            <ac:picMk id="7" creationId="{A094E052-F69A-CF85-DABD-827E61FBA14D}"/>
          </ac:picMkLst>
        </pc:picChg>
      </pc:sldChg>
      <pc:sldChg chg="modSp mod">
        <pc:chgData name="Catherine Morgan" userId="35048f38-7f06-4d34-924e-c19b9e3dcaf3" providerId="ADAL" clId="{0D8509F6-1D99-433C-B705-41326289803C}" dt="2026-10-01T08:58:54.888" v="24" actId="20577"/>
        <pc:sldMkLst>
          <pc:docMk/>
          <pc:sldMk cId="78636271" sldId="379"/>
        </pc:sldMkLst>
        <pc:spChg chg="mod">
          <ac:chgData name="Catherine Morgan" userId="35048f38-7f06-4d34-924e-c19b9e3dcaf3" providerId="ADAL" clId="{0D8509F6-1D99-433C-B705-41326289803C}" dt="2026-10-01T08:58:54.888" v="24" actId="20577"/>
          <ac:spMkLst>
            <pc:docMk/>
            <pc:sldMk cId="78636271" sldId="379"/>
            <ac:spMk id="3" creationId="{11F682AD-1B9D-F8C2-C4EE-11DA8EA45E0D}"/>
          </ac:spMkLst>
        </pc:spChg>
      </pc:sldChg>
      <pc:sldChg chg="modSp mod">
        <pc:chgData name="Catherine Morgan" userId="35048f38-7f06-4d34-924e-c19b9e3dcaf3" providerId="ADAL" clId="{0D8509F6-1D99-433C-B705-41326289803C}" dt="2026-10-01T09:02:42.337" v="61" actId="14100"/>
        <pc:sldMkLst>
          <pc:docMk/>
          <pc:sldMk cId="3456909140" sldId="382"/>
        </pc:sldMkLst>
        <pc:spChg chg="mod">
          <ac:chgData name="Catherine Morgan" userId="35048f38-7f06-4d34-924e-c19b9e3dcaf3" providerId="ADAL" clId="{0D8509F6-1D99-433C-B705-41326289803C}" dt="2026-10-01T09:02:30.401" v="60" actId="14100"/>
          <ac:spMkLst>
            <pc:docMk/>
            <pc:sldMk cId="3456909140" sldId="382"/>
            <ac:spMk id="5" creationId="{EE016965-8818-367A-B8CE-2F3C4F6E876F}"/>
          </ac:spMkLst>
        </pc:spChg>
        <pc:spChg chg="mod">
          <ac:chgData name="Catherine Morgan" userId="35048f38-7f06-4d34-924e-c19b9e3dcaf3" providerId="ADAL" clId="{0D8509F6-1D99-433C-B705-41326289803C}" dt="2026-10-01T09:02:42.337" v="61" actId="14100"/>
          <ac:spMkLst>
            <pc:docMk/>
            <pc:sldMk cId="3456909140" sldId="382"/>
            <ac:spMk id="6" creationId="{34DB4FA4-614C-EB81-C4B6-C0C26DD544B0}"/>
          </ac:spMkLst>
        </pc:spChg>
      </pc:sldChg>
      <pc:sldChg chg="modSp mod">
        <pc:chgData name="Catherine Morgan" userId="35048f38-7f06-4d34-924e-c19b9e3dcaf3" providerId="ADAL" clId="{0D8509F6-1D99-433C-B705-41326289803C}" dt="2026-10-01T08:57:29.366" v="7" actId="20577"/>
        <pc:sldMkLst>
          <pc:docMk/>
          <pc:sldMk cId="1399820148" sldId="383"/>
        </pc:sldMkLst>
        <pc:spChg chg="mod">
          <ac:chgData name="Catherine Morgan" userId="35048f38-7f06-4d34-924e-c19b9e3dcaf3" providerId="ADAL" clId="{0D8509F6-1D99-433C-B705-41326289803C}" dt="2026-10-01T08:57:29.366" v="7" actId="20577"/>
          <ac:spMkLst>
            <pc:docMk/>
            <pc:sldMk cId="1399820148" sldId="383"/>
            <ac:spMk id="5" creationId="{FED11D8C-A350-F973-24AD-92E4E261C111}"/>
          </ac:spMkLst>
        </pc:spChg>
      </pc:sldChg>
      <pc:sldChg chg="modSp new mod">
        <pc:chgData name="Catherine Morgan" userId="35048f38-7f06-4d34-924e-c19b9e3dcaf3" providerId="ADAL" clId="{0D8509F6-1D99-433C-B705-41326289803C}" dt="2026-10-01T09:09:11.599" v="103" actId="113"/>
        <pc:sldMkLst>
          <pc:docMk/>
          <pc:sldMk cId="2540268965" sldId="387"/>
        </pc:sldMkLst>
        <pc:spChg chg="mod">
          <ac:chgData name="Catherine Morgan" userId="35048f38-7f06-4d34-924e-c19b9e3dcaf3" providerId="ADAL" clId="{0D8509F6-1D99-433C-B705-41326289803C}" dt="2026-10-01T09:09:11.599" v="103" actId="113"/>
          <ac:spMkLst>
            <pc:docMk/>
            <pc:sldMk cId="2540268965" sldId="387"/>
            <ac:spMk id="2" creationId="{D083E826-F2CF-4A9D-E521-15378C80FB98}"/>
          </ac:spMkLst>
        </pc:spChg>
        <pc:spChg chg="mod">
          <ac:chgData name="Catherine Morgan" userId="35048f38-7f06-4d34-924e-c19b9e3dcaf3" providerId="ADAL" clId="{0D8509F6-1D99-433C-B705-41326289803C}" dt="2026-10-01T09:09:03.582" v="98" actId="20577"/>
          <ac:spMkLst>
            <pc:docMk/>
            <pc:sldMk cId="2540268965" sldId="387"/>
            <ac:spMk id="3" creationId="{579426E5-4F50-75CE-5F26-EB989F3DDCC0}"/>
          </ac:spMkLst>
        </pc:spChg>
      </pc:sldChg>
      <pc:sldChg chg="modSp new mod">
        <pc:chgData name="Catherine Morgan" userId="35048f38-7f06-4d34-924e-c19b9e3dcaf3" providerId="ADAL" clId="{0D8509F6-1D99-433C-B705-41326289803C}" dt="2026-10-01T09:10:24.119" v="114" actId="14100"/>
        <pc:sldMkLst>
          <pc:docMk/>
          <pc:sldMk cId="3544409409" sldId="388"/>
        </pc:sldMkLst>
        <pc:spChg chg="mod">
          <ac:chgData name="Catherine Morgan" userId="35048f38-7f06-4d34-924e-c19b9e3dcaf3" providerId="ADAL" clId="{0D8509F6-1D99-433C-B705-41326289803C}" dt="2026-10-01T09:10:24.119" v="114" actId="14100"/>
          <ac:spMkLst>
            <pc:docMk/>
            <pc:sldMk cId="3544409409" sldId="388"/>
            <ac:spMk id="2" creationId="{3928707D-6E2C-81DF-FF27-E83C972E4836}"/>
          </ac:spMkLst>
        </pc:spChg>
        <pc:spChg chg="mod">
          <ac:chgData name="Catherine Morgan" userId="35048f38-7f06-4d34-924e-c19b9e3dcaf3" providerId="ADAL" clId="{0D8509F6-1D99-433C-B705-41326289803C}" dt="2026-10-01T09:10:16.542" v="112" actId="27636"/>
          <ac:spMkLst>
            <pc:docMk/>
            <pc:sldMk cId="3544409409" sldId="388"/>
            <ac:spMk id="3" creationId="{22C14CD1-C15A-7CC0-D855-ED61412FB05B}"/>
          </ac:spMkLst>
        </pc:spChg>
      </pc:sldChg>
      <pc:sldChg chg="modSp new mod">
        <pc:chgData name="Catherine Morgan" userId="35048f38-7f06-4d34-924e-c19b9e3dcaf3" providerId="ADAL" clId="{0D8509F6-1D99-433C-B705-41326289803C}" dt="2026-10-01T09:11:34.671" v="128" actId="27636"/>
        <pc:sldMkLst>
          <pc:docMk/>
          <pc:sldMk cId="770964385" sldId="389"/>
        </pc:sldMkLst>
        <pc:spChg chg="mod">
          <ac:chgData name="Catherine Morgan" userId="35048f38-7f06-4d34-924e-c19b9e3dcaf3" providerId="ADAL" clId="{0D8509F6-1D99-433C-B705-41326289803C}" dt="2026-10-01T09:11:34.671" v="128" actId="27636"/>
          <ac:spMkLst>
            <pc:docMk/>
            <pc:sldMk cId="770964385" sldId="389"/>
            <ac:spMk id="2" creationId="{8BD2878D-7A8C-E966-8AB9-A6E92014DA9F}"/>
          </ac:spMkLst>
        </pc:spChg>
        <pc:spChg chg="mod">
          <ac:chgData name="Catherine Morgan" userId="35048f38-7f06-4d34-924e-c19b9e3dcaf3" providerId="ADAL" clId="{0D8509F6-1D99-433C-B705-41326289803C}" dt="2026-10-01T09:11:27.399" v="126" actId="27636"/>
          <ac:spMkLst>
            <pc:docMk/>
            <pc:sldMk cId="770964385" sldId="389"/>
            <ac:spMk id="3" creationId="{779E6E86-2BD6-2241-7BEC-80F3C87F0454}"/>
          </ac:spMkLst>
        </pc:spChg>
      </pc:sldChg>
      <pc:sldChg chg="modSp new mod">
        <pc:chgData name="Catherine Morgan" userId="35048f38-7f06-4d34-924e-c19b9e3dcaf3" providerId="ADAL" clId="{0D8509F6-1D99-433C-B705-41326289803C}" dt="2026-10-01T09:13:44.449" v="187" actId="20577"/>
        <pc:sldMkLst>
          <pc:docMk/>
          <pc:sldMk cId="1296096669" sldId="390"/>
        </pc:sldMkLst>
        <pc:spChg chg="mod">
          <ac:chgData name="Catherine Morgan" userId="35048f38-7f06-4d34-924e-c19b9e3dcaf3" providerId="ADAL" clId="{0D8509F6-1D99-433C-B705-41326289803C}" dt="2026-10-01T09:12:37.911" v="134" actId="27636"/>
          <ac:spMkLst>
            <pc:docMk/>
            <pc:sldMk cId="1296096669" sldId="390"/>
            <ac:spMk id="2" creationId="{8F8BFE90-3C01-48BC-2139-8EFF269C6918}"/>
          </ac:spMkLst>
        </pc:spChg>
        <pc:spChg chg="mod">
          <ac:chgData name="Catherine Morgan" userId="35048f38-7f06-4d34-924e-c19b9e3dcaf3" providerId="ADAL" clId="{0D8509F6-1D99-433C-B705-41326289803C}" dt="2026-10-01T09:13:44.449" v="187" actId="20577"/>
          <ac:spMkLst>
            <pc:docMk/>
            <pc:sldMk cId="1296096669" sldId="390"/>
            <ac:spMk id="3" creationId="{9B8B2F7B-0431-4D04-7A7A-44C97BEDB697}"/>
          </ac:spMkLst>
        </pc:spChg>
      </pc:sldChg>
      <pc:sldChg chg="addSp modSp new mod modAnim">
        <pc:chgData name="Catherine Morgan" userId="35048f38-7f06-4d34-924e-c19b9e3dcaf3" providerId="ADAL" clId="{0D8509F6-1D99-433C-B705-41326289803C}" dt="2026-10-01T09:19:03.971" v="262" actId="1076"/>
        <pc:sldMkLst>
          <pc:docMk/>
          <pc:sldMk cId="2826793978" sldId="391"/>
        </pc:sldMkLst>
        <pc:spChg chg="mod">
          <ac:chgData name="Catherine Morgan" userId="35048f38-7f06-4d34-924e-c19b9e3dcaf3" providerId="ADAL" clId="{0D8509F6-1D99-433C-B705-41326289803C}" dt="2026-10-01T09:14:52.961" v="190" actId="113"/>
          <ac:spMkLst>
            <pc:docMk/>
            <pc:sldMk cId="2826793978" sldId="391"/>
            <ac:spMk id="2" creationId="{9A0A5CA6-0CED-E969-3378-91159EEEE301}"/>
          </ac:spMkLst>
        </pc:spChg>
        <pc:spChg chg="mod">
          <ac:chgData name="Catherine Morgan" userId="35048f38-7f06-4d34-924e-c19b9e3dcaf3" providerId="ADAL" clId="{0D8509F6-1D99-433C-B705-41326289803C}" dt="2026-10-01T09:15:27.096" v="202" actId="27636"/>
          <ac:spMkLst>
            <pc:docMk/>
            <pc:sldMk cId="2826793978" sldId="391"/>
            <ac:spMk id="3" creationId="{00575A2B-5F61-50FE-A651-6D6667F7F1DB}"/>
          </ac:spMkLst>
        </pc:spChg>
        <pc:spChg chg="add mod">
          <ac:chgData name="Catherine Morgan" userId="35048f38-7f06-4d34-924e-c19b9e3dcaf3" providerId="ADAL" clId="{0D8509F6-1D99-433C-B705-41326289803C}" dt="2026-10-01T09:19:03.971" v="262" actId="1076"/>
          <ac:spMkLst>
            <pc:docMk/>
            <pc:sldMk cId="2826793978" sldId="391"/>
            <ac:spMk id="4" creationId="{1F74641C-805A-8ED2-7BF5-472AD0BC1ACC}"/>
          </ac:spMkLst>
        </pc:spChg>
      </pc:sldChg>
      <pc:sldChg chg="modSp new mod">
        <pc:chgData name="Catherine Morgan" userId="35048f38-7f06-4d34-924e-c19b9e3dcaf3" providerId="ADAL" clId="{0D8509F6-1D99-433C-B705-41326289803C}" dt="2026-10-01T09:22:11.558" v="280" actId="20577"/>
        <pc:sldMkLst>
          <pc:docMk/>
          <pc:sldMk cId="3126992052" sldId="392"/>
        </pc:sldMkLst>
        <pc:spChg chg="mod">
          <ac:chgData name="Catherine Morgan" userId="35048f38-7f06-4d34-924e-c19b9e3dcaf3" providerId="ADAL" clId="{0D8509F6-1D99-433C-B705-41326289803C}" dt="2026-10-01T09:22:11.558" v="280" actId="20577"/>
          <ac:spMkLst>
            <pc:docMk/>
            <pc:sldMk cId="3126992052" sldId="392"/>
            <ac:spMk id="2" creationId="{EBDCDAAC-42E3-38CF-F4EA-7351B91D3479}"/>
          </ac:spMkLst>
        </pc:spChg>
        <pc:spChg chg="mod">
          <ac:chgData name="Catherine Morgan" userId="35048f38-7f06-4d34-924e-c19b9e3dcaf3" providerId="ADAL" clId="{0D8509F6-1D99-433C-B705-41326289803C}" dt="2026-10-01T09:21:06.692" v="276" actId="207"/>
          <ac:spMkLst>
            <pc:docMk/>
            <pc:sldMk cId="3126992052" sldId="392"/>
            <ac:spMk id="3" creationId="{E6D78468-6501-8A00-2CB3-138959A1BBFC}"/>
          </ac:spMkLst>
        </pc:spChg>
      </pc:sldChg>
      <pc:sldChg chg="modSp new mod">
        <pc:chgData name="Catherine Morgan" userId="35048f38-7f06-4d34-924e-c19b9e3dcaf3" providerId="ADAL" clId="{0D8509F6-1D99-433C-B705-41326289803C}" dt="2026-10-03T13:52:44.344" v="599" actId="20577"/>
        <pc:sldMkLst>
          <pc:docMk/>
          <pc:sldMk cId="3154287849" sldId="393"/>
        </pc:sldMkLst>
        <pc:spChg chg="mod">
          <ac:chgData name="Catherine Morgan" userId="35048f38-7f06-4d34-924e-c19b9e3dcaf3" providerId="ADAL" clId="{0D8509F6-1D99-433C-B705-41326289803C}" dt="2026-10-01T10:40:45.561" v="395" actId="20577"/>
          <ac:spMkLst>
            <pc:docMk/>
            <pc:sldMk cId="3154287849" sldId="393"/>
            <ac:spMk id="2" creationId="{58D09346-9593-C66C-34C5-C910D4F7B61A}"/>
          </ac:spMkLst>
        </pc:spChg>
        <pc:spChg chg="mod">
          <ac:chgData name="Catherine Morgan" userId="35048f38-7f06-4d34-924e-c19b9e3dcaf3" providerId="ADAL" clId="{0D8509F6-1D99-433C-B705-41326289803C}" dt="2026-10-03T13:52:44.344" v="599" actId="20577"/>
          <ac:spMkLst>
            <pc:docMk/>
            <pc:sldMk cId="3154287849" sldId="393"/>
            <ac:spMk id="3" creationId="{640A913B-8916-90D9-11E1-0F4AFA35EFBF}"/>
          </ac:spMkLst>
        </pc:spChg>
      </pc:sldChg>
      <pc:sldChg chg="addSp delSp modSp new mod setBg modClrScheme chgLayout">
        <pc:chgData name="Catherine Morgan" userId="35048f38-7f06-4d34-924e-c19b9e3dcaf3" providerId="ADAL" clId="{0D8509F6-1D99-433C-B705-41326289803C}" dt="2026-10-01T10:41:50.348" v="447" actId="255"/>
        <pc:sldMkLst>
          <pc:docMk/>
          <pc:sldMk cId="1153117790" sldId="394"/>
        </pc:sldMkLst>
        <pc:spChg chg="mod ord">
          <ac:chgData name="Catherine Morgan" userId="35048f38-7f06-4d34-924e-c19b9e3dcaf3" providerId="ADAL" clId="{0D8509F6-1D99-433C-B705-41326289803C}" dt="2026-10-01T10:41:50.348" v="447" actId="255"/>
          <ac:spMkLst>
            <pc:docMk/>
            <pc:sldMk cId="1153117790" sldId="394"/>
            <ac:spMk id="2" creationId="{E82D8882-9A26-0A5B-5FF0-8EEC491C40F5}"/>
          </ac:spMkLst>
        </pc:spChg>
        <pc:spChg chg="add mod ord">
          <ac:chgData name="Catherine Morgan" userId="35048f38-7f06-4d34-924e-c19b9e3dcaf3" providerId="ADAL" clId="{0D8509F6-1D99-433C-B705-41326289803C}" dt="2026-10-01T10:41:13.344" v="419" actId="26606"/>
          <ac:spMkLst>
            <pc:docMk/>
            <pc:sldMk cId="1153117790" sldId="394"/>
            <ac:spMk id="4" creationId="{A154957F-1607-CE43-CA51-5E33692F1FB7}"/>
          </ac:spMkLst>
        </pc:spChg>
        <pc:spChg chg="add">
          <ac:chgData name="Catherine Morgan" userId="35048f38-7f06-4d34-924e-c19b9e3dcaf3" providerId="ADAL" clId="{0D8509F6-1D99-433C-B705-41326289803C}" dt="2026-10-01T10:41:13.344" v="419" actId="26606"/>
          <ac:spMkLst>
            <pc:docMk/>
            <pc:sldMk cId="1153117790" sldId="394"/>
            <ac:spMk id="10" creationId="{2FDF0794-1B86-42B2-B8C7-F60123E638ED}"/>
          </ac:spMkLst>
        </pc:spChg>
        <pc:spChg chg="add">
          <ac:chgData name="Catherine Morgan" userId="35048f38-7f06-4d34-924e-c19b9e3dcaf3" providerId="ADAL" clId="{0D8509F6-1D99-433C-B705-41326289803C}" dt="2026-10-01T10:41:13.344" v="419" actId="26606"/>
          <ac:spMkLst>
            <pc:docMk/>
            <pc:sldMk cId="1153117790" sldId="394"/>
            <ac:spMk id="12" creationId="{C5373426-E26E-431D-959C-5DB96C0B6208}"/>
          </ac:spMkLst>
        </pc:spChg>
        <pc:picChg chg="add">
          <ac:chgData name="Catherine Morgan" userId="35048f38-7f06-4d34-924e-c19b9e3dcaf3" providerId="ADAL" clId="{0D8509F6-1D99-433C-B705-41326289803C}" dt="2026-10-01T10:41:13.344" v="419" actId="26606"/>
          <ac:picMkLst>
            <pc:docMk/>
            <pc:sldMk cId="1153117790" sldId="394"/>
            <ac:picMk id="6" creationId="{111D4049-98C5-011D-BC86-CD9782E219CF}"/>
          </ac:picMkLst>
        </pc:picChg>
        <pc:cxnChg chg="add">
          <ac:chgData name="Catherine Morgan" userId="35048f38-7f06-4d34-924e-c19b9e3dcaf3" providerId="ADAL" clId="{0D8509F6-1D99-433C-B705-41326289803C}" dt="2026-10-01T10:41:13.344" v="419" actId="26606"/>
          <ac:cxnSpMkLst>
            <pc:docMk/>
            <pc:sldMk cId="1153117790" sldId="394"/>
            <ac:cxnSpMk id="14" creationId="{96D07482-83A3-4451-943C-B46961082957}"/>
          </ac:cxnSpMkLst>
        </pc:cxnChg>
      </pc:sldChg>
      <pc:sldChg chg="addSp delSp modSp new mod">
        <pc:chgData name="Catherine Morgan" userId="35048f38-7f06-4d34-924e-c19b9e3dcaf3" providerId="ADAL" clId="{0D8509F6-1D99-433C-B705-41326289803C}" dt="2026-10-01T10:47:10.748" v="572" actId="1076"/>
        <pc:sldMkLst>
          <pc:docMk/>
          <pc:sldMk cId="103411056" sldId="395"/>
        </pc:sldMkLst>
        <pc:spChg chg="mod">
          <ac:chgData name="Catherine Morgan" userId="35048f38-7f06-4d34-924e-c19b9e3dcaf3" providerId="ADAL" clId="{0D8509F6-1D99-433C-B705-41326289803C}" dt="2026-10-01T10:46:59.516" v="569" actId="20577"/>
          <ac:spMkLst>
            <pc:docMk/>
            <pc:sldMk cId="103411056" sldId="395"/>
            <ac:spMk id="2" creationId="{D06B5429-23F1-C074-9A18-2AB5677A5102}"/>
          </ac:spMkLst>
        </pc:spChg>
        <pc:picChg chg="add mod ord">
          <ac:chgData name="Catherine Morgan" userId="35048f38-7f06-4d34-924e-c19b9e3dcaf3" providerId="ADAL" clId="{0D8509F6-1D99-433C-B705-41326289803C}" dt="2026-10-01T10:47:10.748" v="572" actId="1076"/>
          <ac:picMkLst>
            <pc:docMk/>
            <pc:sldMk cId="103411056" sldId="395"/>
            <ac:picMk id="5" creationId="{FEF81445-CAB7-C7F8-34DC-A01858D7F7FD}"/>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892016-8E2A-4817-8F1E-CB15125A7640}" type="doc">
      <dgm:prSet loTypeId="urn:microsoft.com/office/officeart/2018/2/layout/IconVerticalSolidList" loCatId="icon" qsTypeId="urn:microsoft.com/office/officeart/2005/8/quickstyle/simple1#1" qsCatId="simple" csTypeId="urn:microsoft.com/office/officeart/2018/5/colors/Iconchunking_neutralbg_accent5_2" csCatId="accent5" phldr="1"/>
      <dgm:spPr/>
      <dgm:t>
        <a:bodyPr/>
        <a:lstStyle/>
        <a:p>
          <a:endParaRPr lang="en-US"/>
        </a:p>
      </dgm:t>
    </dgm:pt>
    <dgm:pt modelId="{43C73F62-4A5E-4F5C-801E-EF1939BCE683}">
      <dgm:prSet/>
      <dgm:spPr/>
      <dgm:t>
        <a:bodyPr/>
        <a:lstStyle/>
        <a:p>
          <a:pPr>
            <a:lnSpc>
              <a:spcPct val="100000"/>
            </a:lnSpc>
          </a:pPr>
          <a:r>
            <a:rPr lang="en-GB" dirty="0"/>
            <a:t>We revisit the need to undertake an appropriate literature review.</a:t>
          </a:r>
        </a:p>
        <a:p>
          <a:pPr>
            <a:lnSpc>
              <a:spcPct val="100000"/>
            </a:lnSpc>
          </a:pPr>
          <a:r>
            <a:rPr lang="en-GB" dirty="0"/>
            <a:t>Some time can be given to making use of the library.</a:t>
          </a:r>
          <a:endParaRPr lang="en-US" dirty="0"/>
        </a:p>
      </dgm:t>
    </dgm:pt>
    <dgm:pt modelId="{E61B285A-F70A-4798-BE37-EC328797C2F1}" type="parTrans" cxnId="{A2F72390-C7F1-4ACE-9DBB-CBF39E4D0348}">
      <dgm:prSet/>
      <dgm:spPr/>
      <dgm:t>
        <a:bodyPr/>
        <a:lstStyle/>
        <a:p>
          <a:endParaRPr lang="en-US"/>
        </a:p>
      </dgm:t>
    </dgm:pt>
    <dgm:pt modelId="{8A531A78-E917-4EAC-AA8A-5CFD6EB99BD9}" type="sibTrans" cxnId="{A2F72390-C7F1-4ACE-9DBB-CBF39E4D0348}">
      <dgm:prSet/>
      <dgm:spPr/>
      <dgm:t>
        <a:bodyPr/>
        <a:lstStyle/>
        <a:p>
          <a:endParaRPr lang="en-US"/>
        </a:p>
      </dgm:t>
    </dgm:pt>
    <dgm:pt modelId="{7B3D55D0-CEDB-4B72-9E78-C0E6874CCDF7}">
      <dgm:prSet/>
      <dgm:spPr/>
      <dgm:t>
        <a:bodyPr/>
        <a:lstStyle/>
        <a:p>
          <a:pPr>
            <a:lnSpc>
              <a:spcPct val="100000"/>
            </a:lnSpc>
          </a:pPr>
          <a:r>
            <a:rPr lang="en-GB" dirty="0"/>
            <a:t>We recognise that some common terminology is contested and requires definition for the purposes of our research.</a:t>
          </a:r>
          <a:endParaRPr lang="en-US" dirty="0"/>
        </a:p>
      </dgm:t>
    </dgm:pt>
    <dgm:pt modelId="{AB1A0703-7F88-4281-A86C-50923ADD484B}" type="parTrans" cxnId="{36B0EF40-01CF-472E-8BC3-9CE197B0EDB6}">
      <dgm:prSet/>
      <dgm:spPr/>
      <dgm:t>
        <a:bodyPr/>
        <a:lstStyle/>
        <a:p>
          <a:endParaRPr lang="en-US"/>
        </a:p>
      </dgm:t>
    </dgm:pt>
    <dgm:pt modelId="{932FA7BA-6490-4ED0-A825-F4253714185D}" type="sibTrans" cxnId="{36B0EF40-01CF-472E-8BC3-9CE197B0EDB6}">
      <dgm:prSet/>
      <dgm:spPr/>
      <dgm:t>
        <a:bodyPr/>
        <a:lstStyle/>
        <a:p>
          <a:endParaRPr lang="en-US"/>
        </a:p>
      </dgm:t>
    </dgm:pt>
    <dgm:pt modelId="{15F350FE-6742-4812-B55C-38FA9D9522D7}">
      <dgm:prSet/>
      <dgm:spPr/>
      <dgm:t>
        <a:bodyPr/>
        <a:lstStyle/>
        <a:p>
          <a:pPr>
            <a:lnSpc>
              <a:spcPct val="100000"/>
            </a:lnSpc>
          </a:pPr>
          <a:r>
            <a:rPr lang="en-GB" dirty="0"/>
            <a:t>We review how we understand the terms ‘reading critically’ and ‘writing critically’ and what behaviours these ideas require of us as researchers.</a:t>
          </a:r>
          <a:endParaRPr lang="en-US" dirty="0"/>
        </a:p>
      </dgm:t>
    </dgm:pt>
    <dgm:pt modelId="{8A6B3984-D989-437C-ADA3-8DFF2A70F5C0}" type="parTrans" cxnId="{3DD7FC97-CA93-4FB7-8080-B6B9CD35C057}">
      <dgm:prSet/>
      <dgm:spPr/>
      <dgm:t>
        <a:bodyPr/>
        <a:lstStyle/>
        <a:p>
          <a:endParaRPr lang="en-US"/>
        </a:p>
      </dgm:t>
    </dgm:pt>
    <dgm:pt modelId="{B33BDAB2-B1B8-4D5C-BB69-57D3F8A69EFE}" type="sibTrans" cxnId="{3DD7FC97-CA93-4FB7-8080-B6B9CD35C057}">
      <dgm:prSet/>
      <dgm:spPr/>
      <dgm:t>
        <a:bodyPr/>
        <a:lstStyle/>
        <a:p>
          <a:endParaRPr lang="en-US"/>
        </a:p>
      </dgm:t>
    </dgm:pt>
    <dgm:pt modelId="{BF26009C-0FDE-45F2-9F24-1885BD2A8833}" type="pres">
      <dgm:prSet presAssocID="{46892016-8E2A-4817-8F1E-CB15125A7640}" presName="root" presStyleCnt="0">
        <dgm:presLayoutVars>
          <dgm:dir/>
          <dgm:resizeHandles val="exact"/>
        </dgm:presLayoutVars>
      </dgm:prSet>
      <dgm:spPr/>
    </dgm:pt>
    <dgm:pt modelId="{8B75F555-75E5-481B-B86E-799B1A8B30A9}" type="pres">
      <dgm:prSet presAssocID="{43C73F62-4A5E-4F5C-801E-EF1939BCE683}" presName="compNode" presStyleCnt="0"/>
      <dgm:spPr/>
    </dgm:pt>
    <dgm:pt modelId="{51A0FB0F-2135-4E91-8EE3-438149F0315D}" type="pres">
      <dgm:prSet presAssocID="{43C73F62-4A5E-4F5C-801E-EF1939BCE683}" presName="bgRect" presStyleLbl="bgShp" presStyleIdx="0" presStyleCnt="3"/>
      <dgm:spPr/>
    </dgm:pt>
    <dgm:pt modelId="{3AC61BC7-2A70-4F01-A605-D327DF2B7C20}" type="pres">
      <dgm:prSet presAssocID="{43C73F62-4A5E-4F5C-801E-EF1939BCE683}"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assroom"/>
        </a:ext>
      </dgm:extLst>
    </dgm:pt>
    <dgm:pt modelId="{3C3824C2-77FA-43A4-B806-0275667B0968}" type="pres">
      <dgm:prSet presAssocID="{43C73F62-4A5E-4F5C-801E-EF1939BCE683}" presName="spaceRect" presStyleCnt="0"/>
      <dgm:spPr/>
    </dgm:pt>
    <dgm:pt modelId="{CB72C987-9E44-4BBA-BB63-48B71AEB0839}" type="pres">
      <dgm:prSet presAssocID="{43C73F62-4A5E-4F5C-801E-EF1939BCE683}" presName="parTx" presStyleLbl="revTx" presStyleIdx="0" presStyleCnt="3">
        <dgm:presLayoutVars>
          <dgm:chMax val="0"/>
          <dgm:chPref val="0"/>
        </dgm:presLayoutVars>
      </dgm:prSet>
      <dgm:spPr/>
    </dgm:pt>
    <dgm:pt modelId="{993B9DD7-8B63-4D1B-AC10-1E80CC518749}" type="pres">
      <dgm:prSet presAssocID="{8A531A78-E917-4EAC-AA8A-5CFD6EB99BD9}" presName="sibTrans" presStyleCnt="0"/>
      <dgm:spPr/>
    </dgm:pt>
    <dgm:pt modelId="{8E55B3BA-CECD-4118-824D-EDB1A18E1382}" type="pres">
      <dgm:prSet presAssocID="{7B3D55D0-CEDB-4B72-9E78-C0E6874CCDF7}" presName="compNode" presStyleCnt="0"/>
      <dgm:spPr/>
    </dgm:pt>
    <dgm:pt modelId="{F768A7A4-8460-4382-BA31-6BF7A6510891}" type="pres">
      <dgm:prSet presAssocID="{7B3D55D0-CEDB-4B72-9E78-C0E6874CCDF7}" presName="bgRect" presStyleLbl="bgShp" presStyleIdx="1" presStyleCnt="3"/>
      <dgm:spPr/>
    </dgm:pt>
    <dgm:pt modelId="{55695012-BDD7-44A4-83D7-17CA19E76CE5}" type="pres">
      <dgm:prSet presAssocID="{7B3D55D0-CEDB-4B72-9E78-C0E6874CCDF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D7A28201-A549-4D74-916C-9ECF4AEBA5C6}" type="pres">
      <dgm:prSet presAssocID="{7B3D55D0-CEDB-4B72-9E78-C0E6874CCDF7}" presName="spaceRect" presStyleCnt="0"/>
      <dgm:spPr/>
    </dgm:pt>
    <dgm:pt modelId="{5E8DB597-342D-4375-8812-37C0A19A0CEA}" type="pres">
      <dgm:prSet presAssocID="{7B3D55D0-CEDB-4B72-9E78-C0E6874CCDF7}" presName="parTx" presStyleLbl="revTx" presStyleIdx="1" presStyleCnt="3">
        <dgm:presLayoutVars>
          <dgm:chMax val="0"/>
          <dgm:chPref val="0"/>
        </dgm:presLayoutVars>
      </dgm:prSet>
      <dgm:spPr/>
    </dgm:pt>
    <dgm:pt modelId="{A088A4E3-F66C-4064-A93D-66F2ED91C69E}" type="pres">
      <dgm:prSet presAssocID="{932FA7BA-6490-4ED0-A825-F4253714185D}" presName="sibTrans" presStyleCnt="0"/>
      <dgm:spPr/>
    </dgm:pt>
    <dgm:pt modelId="{C817B661-FAF6-449E-ADA8-DC5C02762368}" type="pres">
      <dgm:prSet presAssocID="{15F350FE-6742-4812-B55C-38FA9D9522D7}" presName="compNode" presStyleCnt="0"/>
      <dgm:spPr/>
    </dgm:pt>
    <dgm:pt modelId="{FFC4F1EC-BC3F-4EB4-859A-E3499984E36B}" type="pres">
      <dgm:prSet presAssocID="{15F350FE-6742-4812-B55C-38FA9D9522D7}" presName="bgRect" presStyleLbl="bgShp" presStyleIdx="2" presStyleCnt="3"/>
      <dgm:spPr/>
    </dgm:pt>
    <dgm:pt modelId="{5786DF68-400D-49A8-B559-EF97E14AFD99}" type="pres">
      <dgm:prSet presAssocID="{15F350FE-6742-4812-B55C-38FA9D9522D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52EC7788-A2EC-4DC8-86D1-2C44BA0FC34D}" type="pres">
      <dgm:prSet presAssocID="{15F350FE-6742-4812-B55C-38FA9D9522D7}" presName="spaceRect" presStyleCnt="0"/>
      <dgm:spPr/>
    </dgm:pt>
    <dgm:pt modelId="{D0F13D5D-A3AE-4F24-96A0-3ED1AF040A02}" type="pres">
      <dgm:prSet presAssocID="{15F350FE-6742-4812-B55C-38FA9D9522D7}" presName="parTx" presStyleLbl="revTx" presStyleIdx="2" presStyleCnt="3">
        <dgm:presLayoutVars>
          <dgm:chMax val="0"/>
          <dgm:chPref val="0"/>
        </dgm:presLayoutVars>
      </dgm:prSet>
      <dgm:spPr/>
    </dgm:pt>
  </dgm:ptLst>
  <dgm:cxnLst>
    <dgm:cxn modelId="{B9118A15-04AB-41F1-B94A-3A22CE2B3929}" type="presOf" srcId="{7B3D55D0-CEDB-4B72-9E78-C0E6874CCDF7}" destId="{5E8DB597-342D-4375-8812-37C0A19A0CEA}" srcOrd="0" destOrd="0" presId="urn:microsoft.com/office/officeart/2018/2/layout/IconVerticalSolidList"/>
    <dgm:cxn modelId="{36B0EF40-01CF-472E-8BC3-9CE197B0EDB6}" srcId="{46892016-8E2A-4817-8F1E-CB15125A7640}" destId="{7B3D55D0-CEDB-4B72-9E78-C0E6874CCDF7}" srcOrd="1" destOrd="0" parTransId="{AB1A0703-7F88-4281-A86C-50923ADD484B}" sibTransId="{932FA7BA-6490-4ED0-A825-F4253714185D}"/>
    <dgm:cxn modelId="{9177B35E-D973-4D62-AE0A-51F24E759B36}" type="presOf" srcId="{43C73F62-4A5E-4F5C-801E-EF1939BCE683}" destId="{CB72C987-9E44-4BBA-BB63-48B71AEB0839}" srcOrd="0" destOrd="0" presId="urn:microsoft.com/office/officeart/2018/2/layout/IconVerticalSolidList"/>
    <dgm:cxn modelId="{0023F764-A7E3-45F7-A9D4-D393403EB2BD}" type="presOf" srcId="{15F350FE-6742-4812-B55C-38FA9D9522D7}" destId="{D0F13D5D-A3AE-4F24-96A0-3ED1AF040A02}" srcOrd="0" destOrd="0" presId="urn:microsoft.com/office/officeart/2018/2/layout/IconVerticalSolidList"/>
    <dgm:cxn modelId="{A2F72390-C7F1-4ACE-9DBB-CBF39E4D0348}" srcId="{46892016-8E2A-4817-8F1E-CB15125A7640}" destId="{43C73F62-4A5E-4F5C-801E-EF1939BCE683}" srcOrd="0" destOrd="0" parTransId="{E61B285A-F70A-4798-BE37-EC328797C2F1}" sibTransId="{8A531A78-E917-4EAC-AA8A-5CFD6EB99BD9}"/>
    <dgm:cxn modelId="{3DD7FC97-CA93-4FB7-8080-B6B9CD35C057}" srcId="{46892016-8E2A-4817-8F1E-CB15125A7640}" destId="{15F350FE-6742-4812-B55C-38FA9D9522D7}" srcOrd="2" destOrd="0" parTransId="{8A6B3984-D989-437C-ADA3-8DFF2A70F5C0}" sibTransId="{B33BDAB2-B1B8-4D5C-BB69-57D3F8A69EFE}"/>
    <dgm:cxn modelId="{B66118F0-E92A-4189-9395-54C217AE08B7}" type="presOf" srcId="{46892016-8E2A-4817-8F1E-CB15125A7640}" destId="{BF26009C-0FDE-45F2-9F24-1885BD2A8833}" srcOrd="0" destOrd="0" presId="urn:microsoft.com/office/officeart/2018/2/layout/IconVerticalSolidList"/>
    <dgm:cxn modelId="{E0B5ADCC-4687-46F8-BB37-34DF8A1984D2}" type="presParOf" srcId="{BF26009C-0FDE-45F2-9F24-1885BD2A8833}" destId="{8B75F555-75E5-481B-B86E-799B1A8B30A9}" srcOrd="0" destOrd="0" presId="urn:microsoft.com/office/officeart/2018/2/layout/IconVerticalSolidList"/>
    <dgm:cxn modelId="{BD606F07-D639-4275-ABA2-9B1A1A4CB98C}" type="presParOf" srcId="{8B75F555-75E5-481B-B86E-799B1A8B30A9}" destId="{51A0FB0F-2135-4E91-8EE3-438149F0315D}" srcOrd="0" destOrd="0" presId="urn:microsoft.com/office/officeart/2018/2/layout/IconVerticalSolidList"/>
    <dgm:cxn modelId="{950272AC-9F73-4452-970E-643AE97DCB63}" type="presParOf" srcId="{8B75F555-75E5-481B-B86E-799B1A8B30A9}" destId="{3AC61BC7-2A70-4F01-A605-D327DF2B7C20}" srcOrd="1" destOrd="0" presId="urn:microsoft.com/office/officeart/2018/2/layout/IconVerticalSolidList"/>
    <dgm:cxn modelId="{73C6E10C-80C4-423A-81E1-B4D4F91D4C2E}" type="presParOf" srcId="{8B75F555-75E5-481B-B86E-799B1A8B30A9}" destId="{3C3824C2-77FA-43A4-B806-0275667B0968}" srcOrd="2" destOrd="0" presId="urn:microsoft.com/office/officeart/2018/2/layout/IconVerticalSolidList"/>
    <dgm:cxn modelId="{50278A57-FB25-4BCB-9A95-B1EC02F88FE5}" type="presParOf" srcId="{8B75F555-75E5-481B-B86E-799B1A8B30A9}" destId="{CB72C987-9E44-4BBA-BB63-48B71AEB0839}" srcOrd="3" destOrd="0" presId="urn:microsoft.com/office/officeart/2018/2/layout/IconVerticalSolidList"/>
    <dgm:cxn modelId="{5C1A094B-59A2-4728-AF27-271C7BD96994}" type="presParOf" srcId="{BF26009C-0FDE-45F2-9F24-1885BD2A8833}" destId="{993B9DD7-8B63-4D1B-AC10-1E80CC518749}" srcOrd="1" destOrd="0" presId="urn:microsoft.com/office/officeart/2018/2/layout/IconVerticalSolidList"/>
    <dgm:cxn modelId="{D96ADEEE-EC08-4E18-9305-BFB15E5F88E5}" type="presParOf" srcId="{BF26009C-0FDE-45F2-9F24-1885BD2A8833}" destId="{8E55B3BA-CECD-4118-824D-EDB1A18E1382}" srcOrd="2" destOrd="0" presId="urn:microsoft.com/office/officeart/2018/2/layout/IconVerticalSolidList"/>
    <dgm:cxn modelId="{E1D736DF-6C3D-4A78-BFF5-F39838273764}" type="presParOf" srcId="{8E55B3BA-CECD-4118-824D-EDB1A18E1382}" destId="{F768A7A4-8460-4382-BA31-6BF7A6510891}" srcOrd="0" destOrd="0" presId="urn:microsoft.com/office/officeart/2018/2/layout/IconVerticalSolidList"/>
    <dgm:cxn modelId="{0CA999E8-50A9-4A6F-8FFD-1E0CA1A9480B}" type="presParOf" srcId="{8E55B3BA-CECD-4118-824D-EDB1A18E1382}" destId="{55695012-BDD7-44A4-83D7-17CA19E76CE5}" srcOrd="1" destOrd="0" presId="urn:microsoft.com/office/officeart/2018/2/layout/IconVerticalSolidList"/>
    <dgm:cxn modelId="{B35E092A-B7A1-4D8D-AF0F-CB69E9D6B47E}" type="presParOf" srcId="{8E55B3BA-CECD-4118-824D-EDB1A18E1382}" destId="{D7A28201-A549-4D74-916C-9ECF4AEBA5C6}" srcOrd="2" destOrd="0" presId="urn:microsoft.com/office/officeart/2018/2/layout/IconVerticalSolidList"/>
    <dgm:cxn modelId="{8DE1EFE9-CEAE-49CA-A5F9-7DDCF9BF3483}" type="presParOf" srcId="{8E55B3BA-CECD-4118-824D-EDB1A18E1382}" destId="{5E8DB597-342D-4375-8812-37C0A19A0CEA}" srcOrd="3" destOrd="0" presId="urn:microsoft.com/office/officeart/2018/2/layout/IconVerticalSolidList"/>
    <dgm:cxn modelId="{D44DFAA2-C909-4826-8737-1FE5712C4AE5}" type="presParOf" srcId="{BF26009C-0FDE-45F2-9F24-1885BD2A8833}" destId="{A088A4E3-F66C-4064-A93D-66F2ED91C69E}" srcOrd="3" destOrd="0" presId="urn:microsoft.com/office/officeart/2018/2/layout/IconVerticalSolidList"/>
    <dgm:cxn modelId="{DB8B1BD6-A68F-40A5-8098-68A12B18730F}" type="presParOf" srcId="{BF26009C-0FDE-45F2-9F24-1885BD2A8833}" destId="{C817B661-FAF6-449E-ADA8-DC5C02762368}" srcOrd="4" destOrd="0" presId="urn:microsoft.com/office/officeart/2018/2/layout/IconVerticalSolidList"/>
    <dgm:cxn modelId="{BE6314EA-EDC4-4190-A6D7-6A725F6304B8}" type="presParOf" srcId="{C817B661-FAF6-449E-ADA8-DC5C02762368}" destId="{FFC4F1EC-BC3F-4EB4-859A-E3499984E36B}" srcOrd="0" destOrd="0" presId="urn:microsoft.com/office/officeart/2018/2/layout/IconVerticalSolidList"/>
    <dgm:cxn modelId="{2F86839F-F27F-4657-B069-BF8D53FC13AC}" type="presParOf" srcId="{C817B661-FAF6-449E-ADA8-DC5C02762368}" destId="{5786DF68-400D-49A8-B559-EF97E14AFD99}" srcOrd="1" destOrd="0" presId="urn:microsoft.com/office/officeart/2018/2/layout/IconVerticalSolidList"/>
    <dgm:cxn modelId="{C0E35F64-3533-4C9E-A79B-490DB67346DB}" type="presParOf" srcId="{C817B661-FAF6-449E-ADA8-DC5C02762368}" destId="{52EC7788-A2EC-4DC8-86D1-2C44BA0FC34D}" srcOrd="2" destOrd="0" presId="urn:microsoft.com/office/officeart/2018/2/layout/IconVerticalSolidList"/>
    <dgm:cxn modelId="{C334F142-D157-4F3F-A9C0-89CC15EE4B6E}" type="presParOf" srcId="{C817B661-FAF6-449E-ADA8-DC5C02762368}" destId="{D0F13D5D-A3AE-4F24-96A0-3ED1AF040A0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3FF256-8745-4E18-BDCB-779262DBFEDE}" type="doc">
      <dgm:prSet loTypeId="urn:microsoft.com/office/officeart/2018/2/layout/IconVerticalSolidList" loCatId="icon" qsTypeId="urn:microsoft.com/office/officeart/2005/8/quickstyle/simple1#2" qsCatId="simple" csTypeId="urn:microsoft.com/office/officeart/2018/5/colors/Iconchunking_neutralbg_colorful1" csCatId="colorful" phldr="1"/>
      <dgm:spPr/>
      <dgm:t>
        <a:bodyPr/>
        <a:lstStyle/>
        <a:p>
          <a:endParaRPr lang="en-US"/>
        </a:p>
      </dgm:t>
    </dgm:pt>
    <dgm:pt modelId="{09E67192-39B1-4418-8E9E-E11E1645D603}">
      <dgm:prSet/>
      <dgm:spPr/>
      <dgm:t>
        <a:bodyPr/>
        <a:lstStyle/>
        <a:p>
          <a:r>
            <a:rPr lang="en-GB"/>
            <a:t>We maintain a focus on coherence in our approach to research intentions and design; </a:t>
          </a:r>
          <a:endParaRPr lang="en-US"/>
        </a:p>
      </dgm:t>
    </dgm:pt>
    <dgm:pt modelId="{947EC9CB-1E64-49E2-8A9F-0DBAC9D87C5D}" type="parTrans" cxnId="{AF9D74F2-2FA6-4EF0-92CB-CC20FD9D75F7}">
      <dgm:prSet/>
      <dgm:spPr/>
      <dgm:t>
        <a:bodyPr/>
        <a:lstStyle/>
        <a:p>
          <a:endParaRPr lang="en-US"/>
        </a:p>
      </dgm:t>
    </dgm:pt>
    <dgm:pt modelId="{1C973391-25FB-414B-A777-2016BDD968CE}" type="sibTrans" cxnId="{AF9D74F2-2FA6-4EF0-92CB-CC20FD9D75F7}">
      <dgm:prSet/>
      <dgm:spPr/>
      <dgm:t>
        <a:bodyPr/>
        <a:lstStyle/>
        <a:p>
          <a:endParaRPr lang="en-US"/>
        </a:p>
      </dgm:t>
    </dgm:pt>
    <dgm:pt modelId="{2548AF2D-AE0C-46DA-9346-5BDAACE3E2F1}">
      <dgm:prSet/>
      <dgm:spPr/>
      <dgm:t>
        <a:bodyPr/>
        <a:lstStyle/>
        <a:p>
          <a:r>
            <a:rPr lang="en-GB"/>
            <a:t>We consider research project methodology as the frame through which we understand what it is we are seeking to do;</a:t>
          </a:r>
          <a:endParaRPr lang="en-US"/>
        </a:p>
      </dgm:t>
    </dgm:pt>
    <dgm:pt modelId="{4A12418A-1D59-4CB7-8550-CF6B42B4B2A3}" type="parTrans" cxnId="{5254048F-FE05-40A8-BC1F-739C1FDFF7DB}">
      <dgm:prSet/>
      <dgm:spPr/>
      <dgm:t>
        <a:bodyPr/>
        <a:lstStyle/>
        <a:p>
          <a:endParaRPr lang="en-US"/>
        </a:p>
      </dgm:t>
    </dgm:pt>
    <dgm:pt modelId="{B040EA8D-A0FD-49C0-B470-16EF5D972DC8}" type="sibTrans" cxnId="{5254048F-FE05-40A8-BC1F-739C1FDFF7DB}">
      <dgm:prSet/>
      <dgm:spPr/>
      <dgm:t>
        <a:bodyPr/>
        <a:lstStyle/>
        <a:p>
          <a:endParaRPr lang="en-US"/>
        </a:p>
      </dgm:t>
    </dgm:pt>
    <dgm:pt modelId="{4EC0DA8C-09C4-4A20-9BBD-5522C51B1371}">
      <dgm:prSet/>
      <dgm:spPr/>
      <dgm:t>
        <a:bodyPr/>
        <a:lstStyle/>
        <a:p>
          <a:r>
            <a:rPr lang="en-GB"/>
            <a:t>We aim to have designed our draft research question(s) by the end of the session.</a:t>
          </a:r>
          <a:endParaRPr lang="en-US"/>
        </a:p>
      </dgm:t>
    </dgm:pt>
    <dgm:pt modelId="{926B2E24-60F0-48AC-89CA-5CBE4BBC46D5}" type="parTrans" cxnId="{F2403B64-65B2-4530-943E-DB7DE9E0AEF7}">
      <dgm:prSet/>
      <dgm:spPr/>
      <dgm:t>
        <a:bodyPr/>
        <a:lstStyle/>
        <a:p>
          <a:endParaRPr lang="en-US"/>
        </a:p>
      </dgm:t>
    </dgm:pt>
    <dgm:pt modelId="{13D42CA3-B0C6-4181-8D92-6DEF29AB572E}" type="sibTrans" cxnId="{F2403B64-65B2-4530-943E-DB7DE9E0AEF7}">
      <dgm:prSet/>
      <dgm:spPr/>
      <dgm:t>
        <a:bodyPr/>
        <a:lstStyle/>
        <a:p>
          <a:endParaRPr lang="en-US"/>
        </a:p>
      </dgm:t>
    </dgm:pt>
    <dgm:pt modelId="{E0F8E3CF-7927-4A72-8DE0-C20D057E771A}" type="pres">
      <dgm:prSet presAssocID="{D43FF256-8745-4E18-BDCB-779262DBFEDE}" presName="root" presStyleCnt="0">
        <dgm:presLayoutVars>
          <dgm:dir/>
          <dgm:resizeHandles val="exact"/>
        </dgm:presLayoutVars>
      </dgm:prSet>
      <dgm:spPr/>
    </dgm:pt>
    <dgm:pt modelId="{3B6531F0-D6BD-4058-AA28-9B991C2FFC93}" type="pres">
      <dgm:prSet presAssocID="{09E67192-39B1-4418-8E9E-E11E1645D603}" presName="compNode" presStyleCnt="0"/>
      <dgm:spPr/>
    </dgm:pt>
    <dgm:pt modelId="{88D72286-D381-4D1F-B5C4-2FC4BE14742E}" type="pres">
      <dgm:prSet presAssocID="{09E67192-39B1-4418-8E9E-E11E1645D603}" presName="bgRect" presStyleLbl="bgShp" presStyleIdx="0" presStyleCnt="3"/>
      <dgm:spPr/>
    </dgm:pt>
    <dgm:pt modelId="{38D272BB-8304-47F2-B814-098EB2084A40}" type="pres">
      <dgm:prSet presAssocID="{09E67192-39B1-4418-8E9E-E11E1645D603}"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F993FE42-6BA7-46B5-8D39-5784037C49D0}" type="pres">
      <dgm:prSet presAssocID="{09E67192-39B1-4418-8E9E-E11E1645D603}" presName="spaceRect" presStyleCnt="0"/>
      <dgm:spPr/>
    </dgm:pt>
    <dgm:pt modelId="{CAD40598-11EA-4EA6-B5FA-90241951BFF1}" type="pres">
      <dgm:prSet presAssocID="{09E67192-39B1-4418-8E9E-E11E1645D603}" presName="parTx" presStyleLbl="revTx" presStyleIdx="0" presStyleCnt="3">
        <dgm:presLayoutVars>
          <dgm:chMax val="0"/>
          <dgm:chPref val="0"/>
        </dgm:presLayoutVars>
      </dgm:prSet>
      <dgm:spPr/>
    </dgm:pt>
    <dgm:pt modelId="{6FBFD4CC-B02E-488A-BD7F-9796A78FD4C7}" type="pres">
      <dgm:prSet presAssocID="{1C973391-25FB-414B-A777-2016BDD968CE}" presName="sibTrans" presStyleCnt="0"/>
      <dgm:spPr/>
    </dgm:pt>
    <dgm:pt modelId="{34844ADB-C3DB-44F7-A382-8C7AFDEEADE2}" type="pres">
      <dgm:prSet presAssocID="{2548AF2D-AE0C-46DA-9346-5BDAACE3E2F1}" presName="compNode" presStyleCnt="0"/>
      <dgm:spPr/>
    </dgm:pt>
    <dgm:pt modelId="{64F6C117-4C15-4421-B646-5D3A7E6C1379}" type="pres">
      <dgm:prSet presAssocID="{2548AF2D-AE0C-46DA-9346-5BDAACE3E2F1}" presName="bgRect" presStyleLbl="bgShp" presStyleIdx="1" presStyleCnt="3"/>
      <dgm:spPr/>
    </dgm:pt>
    <dgm:pt modelId="{40935089-CF7C-42DC-B157-C5A871F9DEE4}" type="pres">
      <dgm:prSet presAssocID="{2548AF2D-AE0C-46DA-9346-5BDAACE3E2F1}"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DFD395C3-A289-4D49-B042-493EAFB61CFD}" type="pres">
      <dgm:prSet presAssocID="{2548AF2D-AE0C-46DA-9346-5BDAACE3E2F1}" presName="spaceRect" presStyleCnt="0"/>
      <dgm:spPr/>
    </dgm:pt>
    <dgm:pt modelId="{1D9A7F3C-C18B-4847-8166-CCBC72FD511F}" type="pres">
      <dgm:prSet presAssocID="{2548AF2D-AE0C-46DA-9346-5BDAACE3E2F1}" presName="parTx" presStyleLbl="revTx" presStyleIdx="1" presStyleCnt="3">
        <dgm:presLayoutVars>
          <dgm:chMax val="0"/>
          <dgm:chPref val="0"/>
        </dgm:presLayoutVars>
      </dgm:prSet>
      <dgm:spPr/>
    </dgm:pt>
    <dgm:pt modelId="{FE847BEE-3B84-4680-8E0E-B7D095A509F2}" type="pres">
      <dgm:prSet presAssocID="{B040EA8D-A0FD-49C0-B470-16EF5D972DC8}" presName="sibTrans" presStyleCnt="0"/>
      <dgm:spPr/>
    </dgm:pt>
    <dgm:pt modelId="{BB543751-6F2C-4DD8-9DD5-4F68DDE95CB4}" type="pres">
      <dgm:prSet presAssocID="{4EC0DA8C-09C4-4A20-9BBD-5522C51B1371}" presName="compNode" presStyleCnt="0"/>
      <dgm:spPr/>
    </dgm:pt>
    <dgm:pt modelId="{58F68D24-999B-49DC-A1B2-5EBA9C84974E}" type="pres">
      <dgm:prSet presAssocID="{4EC0DA8C-09C4-4A20-9BBD-5522C51B1371}" presName="bgRect" presStyleLbl="bgShp" presStyleIdx="2" presStyleCnt="3"/>
      <dgm:spPr/>
    </dgm:pt>
    <dgm:pt modelId="{97ACC7CB-B5E7-41A7-B438-8D0B4CF541D3}" type="pres">
      <dgm:prSet presAssocID="{4EC0DA8C-09C4-4A20-9BBD-5522C51B137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llseye"/>
        </a:ext>
      </dgm:extLst>
    </dgm:pt>
    <dgm:pt modelId="{C0B4652F-B8AA-4CD7-88F5-A25D5A721A68}" type="pres">
      <dgm:prSet presAssocID="{4EC0DA8C-09C4-4A20-9BBD-5522C51B1371}" presName="spaceRect" presStyleCnt="0"/>
      <dgm:spPr/>
    </dgm:pt>
    <dgm:pt modelId="{7A4324AE-D6AF-41B9-94D9-B871E80FF2AD}" type="pres">
      <dgm:prSet presAssocID="{4EC0DA8C-09C4-4A20-9BBD-5522C51B1371}" presName="parTx" presStyleLbl="revTx" presStyleIdx="2" presStyleCnt="3">
        <dgm:presLayoutVars>
          <dgm:chMax val="0"/>
          <dgm:chPref val="0"/>
        </dgm:presLayoutVars>
      </dgm:prSet>
      <dgm:spPr/>
    </dgm:pt>
  </dgm:ptLst>
  <dgm:cxnLst>
    <dgm:cxn modelId="{F2403B64-65B2-4530-943E-DB7DE9E0AEF7}" srcId="{D43FF256-8745-4E18-BDCB-779262DBFEDE}" destId="{4EC0DA8C-09C4-4A20-9BBD-5522C51B1371}" srcOrd="2" destOrd="0" parTransId="{926B2E24-60F0-48AC-89CA-5CBE4BBC46D5}" sibTransId="{13D42CA3-B0C6-4181-8D92-6DEF29AB572E}"/>
    <dgm:cxn modelId="{3ADB054B-F2BB-40D1-8A46-634285A804C1}" type="presOf" srcId="{D43FF256-8745-4E18-BDCB-779262DBFEDE}" destId="{E0F8E3CF-7927-4A72-8DE0-C20D057E771A}" srcOrd="0" destOrd="0" presId="urn:microsoft.com/office/officeart/2018/2/layout/IconVerticalSolidList"/>
    <dgm:cxn modelId="{C0F90389-8D02-4509-8FEC-05D0BBDEE47F}" type="presOf" srcId="{4EC0DA8C-09C4-4A20-9BBD-5522C51B1371}" destId="{7A4324AE-D6AF-41B9-94D9-B871E80FF2AD}" srcOrd="0" destOrd="0" presId="urn:microsoft.com/office/officeart/2018/2/layout/IconVerticalSolidList"/>
    <dgm:cxn modelId="{5254048F-FE05-40A8-BC1F-739C1FDFF7DB}" srcId="{D43FF256-8745-4E18-BDCB-779262DBFEDE}" destId="{2548AF2D-AE0C-46DA-9346-5BDAACE3E2F1}" srcOrd="1" destOrd="0" parTransId="{4A12418A-1D59-4CB7-8550-CF6B42B4B2A3}" sibTransId="{B040EA8D-A0FD-49C0-B470-16EF5D972DC8}"/>
    <dgm:cxn modelId="{7CD13E94-0DF8-482A-82EE-008083CB47AB}" type="presOf" srcId="{09E67192-39B1-4418-8E9E-E11E1645D603}" destId="{CAD40598-11EA-4EA6-B5FA-90241951BFF1}" srcOrd="0" destOrd="0" presId="urn:microsoft.com/office/officeart/2018/2/layout/IconVerticalSolidList"/>
    <dgm:cxn modelId="{8CC4DABA-206C-41DA-A672-CE53EB5F7B68}" type="presOf" srcId="{2548AF2D-AE0C-46DA-9346-5BDAACE3E2F1}" destId="{1D9A7F3C-C18B-4847-8166-CCBC72FD511F}" srcOrd="0" destOrd="0" presId="urn:microsoft.com/office/officeart/2018/2/layout/IconVerticalSolidList"/>
    <dgm:cxn modelId="{AF9D74F2-2FA6-4EF0-92CB-CC20FD9D75F7}" srcId="{D43FF256-8745-4E18-BDCB-779262DBFEDE}" destId="{09E67192-39B1-4418-8E9E-E11E1645D603}" srcOrd="0" destOrd="0" parTransId="{947EC9CB-1E64-49E2-8A9F-0DBAC9D87C5D}" sibTransId="{1C973391-25FB-414B-A777-2016BDD968CE}"/>
    <dgm:cxn modelId="{10EAA06C-E5C3-4E5B-BB6F-40FFC4765149}" type="presParOf" srcId="{E0F8E3CF-7927-4A72-8DE0-C20D057E771A}" destId="{3B6531F0-D6BD-4058-AA28-9B991C2FFC93}" srcOrd="0" destOrd="0" presId="urn:microsoft.com/office/officeart/2018/2/layout/IconVerticalSolidList"/>
    <dgm:cxn modelId="{61FDB512-4EEF-440D-9D80-51634866A206}" type="presParOf" srcId="{3B6531F0-D6BD-4058-AA28-9B991C2FFC93}" destId="{88D72286-D381-4D1F-B5C4-2FC4BE14742E}" srcOrd="0" destOrd="0" presId="urn:microsoft.com/office/officeart/2018/2/layout/IconVerticalSolidList"/>
    <dgm:cxn modelId="{66F86110-88D2-4AFB-A3B2-BC4DD1817426}" type="presParOf" srcId="{3B6531F0-D6BD-4058-AA28-9B991C2FFC93}" destId="{38D272BB-8304-47F2-B814-098EB2084A40}" srcOrd="1" destOrd="0" presId="urn:microsoft.com/office/officeart/2018/2/layout/IconVerticalSolidList"/>
    <dgm:cxn modelId="{F206B839-B95A-4CAD-97B1-055D7508B6E0}" type="presParOf" srcId="{3B6531F0-D6BD-4058-AA28-9B991C2FFC93}" destId="{F993FE42-6BA7-46B5-8D39-5784037C49D0}" srcOrd="2" destOrd="0" presId="urn:microsoft.com/office/officeart/2018/2/layout/IconVerticalSolidList"/>
    <dgm:cxn modelId="{86A54201-6E30-4729-805A-1F92242B11A0}" type="presParOf" srcId="{3B6531F0-D6BD-4058-AA28-9B991C2FFC93}" destId="{CAD40598-11EA-4EA6-B5FA-90241951BFF1}" srcOrd="3" destOrd="0" presId="urn:microsoft.com/office/officeart/2018/2/layout/IconVerticalSolidList"/>
    <dgm:cxn modelId="{F060DC13-03B5-4267-B2EA-933A3CB9D4DE}" type="presParOf" srcId="{E0F8E3CF-7927-4A72-8DE0-C20D057E771A}" destId="{6FBFD4CC-B02E-488A-BD7F-9796A78FD4C7}" srcOrd="1" destOrd="0" presId="urn:microsoft.com/office/officeart/2018/2/layout/IconVerticalSolidList"/>
    <dgm:cxn modelId="{CB14CF94-0470-413C-B9E1-689E5AAB298F}" type="presParOf" srcId="{E0F8E3CF-7927-4A72-8DE0-C20D057E771A}" destId="{34844ADB-C3DB-44F7-A382-8C7AFDEEADE2}" srcOrd="2" destOrd="0" presId="urn:microsoft.com/office/officeart/2018/2/layout/IconVerticalSolidList"/>
    <dgm:cxn modelId="{5FA5C153-1C5E-4E36-A60C-3176CD1228BB}" type="presParOf" srcId="{34844ADB-C3DB-44F7-A382-8C7AFDEEADE2}" destId="{64F6C117-4C15-4421-B646-5D3A7E6C1379}" srcOrd="0" destOrd="0" presId="urn:microsoft.com/office/officeart/2018/2/layout/IconVerticalSolidList"/>
    <dgm:cxn modelId="{6BC72BB0-6EA5-45C6-BC4C-351D2C9633DE}" type="presParOf" srcId="{34844ADB-C3DB-44F7-A382-8C7AFDEEADE2}" destId="{40935089-CF7C-42DC-B157-C5A871F9DEE4}" srcOrd="1" destOrd="0" presId="urn:microsoft.com/office/officeart/2018/2/layout/IconVerticalSolidList"/>
    <dgm:cxn modelId="{DB711133-A478-4386-8F9B-9B94B892D841}" type="presParOf" srcId="{34844ADB-C3DB-44F7-A382-8C7AFDEEADE2}" destId="{DFD395C3-A289-4D49-B042-493EAFB61CFD}" srcOrd="2" destOrd="0" presId="urn:microsoft.com/office/officeart/2018/2/layout/IconVerticalSolidList"/>
    <dgm:cxn modelId="{516BF7B9-9337-4045-9F86-DF4141205410}" type="presParOf" srcId="{34844ADB-C3DB-44F7-A382-8C7AFDEEADE2}" destId="{1D9A7F3C-C18B-4847-8166-CCBC72FD511F}" srcOrd="3" destOrd="0" presId="urn:microsoft.com/office/officeart/2018/2/layout/IconVerticalSolidList"/>
    <dgm:cxn modelId="{0802EA1B-5901-4B0F-AF07-9401089A0738}" type="presParOf" srcId="{E0F8E3CF-7927-4A72-8DE0-C20D057E771A}" destId="{FE847BEE-3B84-4680-8E0E-B7D095A509F2}" srcOrd="3" destOrd="0" presId="urn:microsoft.com/office/officeart/2018/2/layout/IconVerticalSolidList"/>
    <dgm:cxn modelId="{E58AE27B-29D7-46A3-BD0D-8A23949BFD43}" type="presParOf" srcId="{E0F8E3CF-7927-4A72-8DE0-C20D057E771A}" destId="{BB543751-6F2C-4DD8-9DD5-4F68DDE95CB4}" srcOrd="4" destOrd="0" presId="urn:microsoft.com/office/officeart/2018/2/layout/IconVerticalSolidList"/>
    <dgm:cxn modelId="{8DF7681E-B5DC-4FB2-98E3-8D15501FB487}" type="presParOf" srcId="{BB543751-6F2C-4DD8-9DD5-4F68DDE95CB4}" destId="{58F68D24-999B-49DC-A1B2-5EBA9C84974E}" srcOrd="0" destOrd="0" presId="urn:microsoft.com/office/officeart/2018/2/layout/IconVerticalSolidList"/>
    <dgm:cxn modelId="{E3317387-5EBC-487E-B872-F6A2EDABFB55}" type="presParOf" srcId="{BB543751-6F2C-4DD8-9DD5-4F68DDE95CB4}" destId="{97ACC7CB-B5E7-41A7-B438-8D0B4CF541D3}" srcOrd="1" destOrd="0" presId="urn:microsoft.com/office/officeart/2018/2/layout/IconVerticalSolidList"/>
    <dgm:cxn modelId="{6322A249-0C68-4305-8A03-14DDEB8AB2B5}" type="presParOf" srcId="{BB543751-6F2C-4DD8-9DD5-4F68DDE95CB4}" destId="{C0B4652F-B8AA-4CD7-88F5-A25D5A721A68}" srcOrd="2" destOrd="0" presId="urn:microsoft.com/office/officeart/2018/2/layout/IconVerticalSolidList"/>
    <dgm:cxn modelId="{5FF89648-A265-4670-9B40-C3849F884448}" type="presParOf" srcId="{BB543751-6F2C-4DD8-9DD5-4F68DDE95CB4}" destId="{7A4324AE-D6AF-41B9-94D9-B871E80FF2A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A0FB0F-2135-4E91-8EE3-438149F0315D}">
      <dsp:nvSpPr>
        <dsp:cNvPr id="0" name=""/>
        <dsp:cNvSpPr/>
      </dsp:nvSpPr>
      <dsp:spPr>
        <a:xfrm>
          <a:off x="0" y="491"/>
          <a:ext cx="9720262" cy="11490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C61BC7-2A70-4F01-A605-D327DF2B7C20}">
      <dsp:nvSpPr>
        <dsp:cNvPr id="0" name=""/>
        <dsp:cNvSpPr/>
      </dsp:nvSpPr>
      <dsp:spPr>
        <a:xfrm>
          <a:off x="347593" y="259031"/>
          <a:ext cx="631988" cy="6319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72C987-9E44-4BBA-BB63-48B71AEB0839}">
      <dsp:nvSpPr>
        <dsp:cNvPr id="0" name=""/>
        <dsp:cNvSpPr/>
      </dsp:nvSpPr>
      <dsp:spPr>
        <a:xfrm>
          <a:off x="1327175" y="491"/>
          <a:ext cx="8393086"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977900">
            <a:lnSpc>
              <a:spcPct val="100000"/>
            </a:lnSpc>
            <a:spcBef>
              <a:spcPct val="0"/>
            </a:spcBef>
            <a:spcAft>
              <a:spcPct val="35000"/>
            </a:spcAft>
            <a:buNone/>
          </a:pPr>
          <a:r>
            <a:rPr lang="en-GB" sz="2200" kern="1200" dirty="0"/>
            <a:t>We revisit the need to undertake an appropriate literature review.</a:t>
          </a:r>
        </a:p>
        <a:p>
          <a:pPr marL="0" lvl="0" indent="0" algn="l" defTabSz="977900">
            <a:lnSpc>
              <a:spcPct val="100000"/>
            </a:lnSpc>
            <a:spcBef>
              <a:spcPct val="0"/>
            </a:spcBef>
            <a:spcAft>
              <a:spcPct val="35000"/>
            </a:spcAft>
            <a:buNone/>
          </a:pPr>
          <a:r>
            <a:rPr lang="en-GB" sz="2200" kern="1200" dirty="0"/>
            <a:t>Some time can be given to making use of the library.</a:t>
          </a:r>
          <a:endParaRPr lang="en-US" sz="2200" kern="1200" dirty="0"/>
        </a:p>
      </dsp:txBody>
      <dsp:txXfrm>
        <a:off x="1327175" y="491"/>
        <a:ext cx="8393086" cy="1149069"/>
      </dsp:txXfrm>
    </dsp:sp>
    <dsp:sp modelId="{F768A7A4-8460-4382-BA31-6BF7A6510891}">
      <dsp:nvSpPr>
        <dsp:cNvPr id="0" name=""/>
        <dsp:cNvSpPr/>
      </dsp:nvSpPr>
      <dsp:spPr>
        <a:xfrm>
          <a:off x="0" y="1436827"/>
          <a:ext cx="9720262" cy="11490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695012-BDD7-44A4-83D7-17CA19E76CE5}">
      <dsp:nvSpPr>
        <dsp:cNvPr id="0" name=""/>
        <dsp:cNvSpPr/>
      </dsp:nvSpPr>
      <dsp:spPr>
        <a:xfrm>
          <a:off x="347593" y="1695368"/>
          <a:ext cx="631988" cy="6319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8DB597-342D-4375-8812-37C0A19A0CEA}">
      <dsp:nvSpPr>
        <dsp:cNvPr id="0" name=""/>
        <dsp:cNvSpPr/>
      </dsp:nvSpPr>
      <dsp:spPr>
        <a:xfrm>
          <a:off x="1327175" y="1436827"/>
          <a:ext cx="8393086"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977900">
            <a:lnSpc>
              <a:spcPct val="100000"/>
            </a:lnSpc>
            <a:spcBef>
              <a:spcPct val="0"/>
            </a:spcBef>
            <a:spcAft>
              <a:spcPct val="35000"/>
            </a:spcAft>
            <a:buNone/>
          </a:pPr>
          <a:r>
            <a:rPr lang="en-GB" sz="2200" kern="1200" dirty="0"/>
            <a:t>We recognise that some common terminology is contested and requires definition for the purposes of our research.</a:t>
          </a:r>
          <a:endParaRPr lang="en-US" sz="2200" kern="1200" dirty="0"/>
        </a:p>
      </dsp:txBody>
      <dsp:txXfrm>
        <a:off x="1327175" y="1436827"/>
        <a:ext cx="8393086" cy="1149069"/>
      </dsp:txXfrm>
    </dsp:sp>
    <dsp:sp modelId="{FFC4F1EC-BC3F-4EB4-859A-E3499984E36B}">
      <dsp:nvSpPr>
        <dsp:cNvPr id="0" name=""/>
        <dsp:cNvSpPr/>
      </dsp:nvSpPr>
      <dsp:spPr>
        <a:xfrm>
          <a:off x="0" y="2873164"/>
          <a:ext cx="9720262" cy="11490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86DF68-400D-49A8-B559-EF97E14AFD99}">
      <dsp:nvSpPr>
        <dsp:cNvPr id="0" name=""/>
        <dsp:cNvSpPr/>
      </dsp:nvSpPr>
      <dsp:spPr>
        <a:xfrm>
          <a:off x="347593" y="3131705"/>
          <a:ext cx="631988" cy="6319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F13D5D-A3AE-4F24-96A0-3ED1AF040A02}">
      <dsp:nvSpPr>
        <dsp:cNvPr id="0" name=""/>
        <dsp:cNvSpPr/>
      </dsp:nvSpPr>
      <dsp:spPr>
        <a:xfrm>
          <a:off x="1327175" y="2873164"/>
          <a:ext cx="8393086"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977900">
            <a:lnSpc>
              <a:spcPct val="100000"/>
            </a:lnSpc>
            <a:spcBef>
              <a:spcPct val="0"/>
            </a:spcBef>
            <a:spcAft>
              <a:spcPct val="35000"/>
            </a:spcAft>
            <a:buNone/>
          </a:pPr>
          <a:r>
            <a:rPr lang="en-GB" sz="2200" kern="1200" dirty="0"/>
            <a:t>We review how we understand the terms ‘reading critically’ and ‘writing critically’ and what behaviours these ideas require of us as researchers.</a:t>
          </a:r>
          <a:endParaRPr lang="en-US" sz="2200" kern="1200" dirty="0"/>
        </a:p>
      </dsp:txBody>
      <dsp:txXfrm>
        <a:off x="1327175" y="2873164"/>
        <a:ext cx="8393086" cy="11490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D72286-D381-4D1F-B5C4-2FC4BE14742E}">
      <dsp:nvSpPr>
        <dsp:cNvPr id="0" name=""/>
        <dsp:cNvSpPr/>
      </dsp:nvSpPr>
      <dsp:spPr>
        <a:xfrm>
          <a:off x="0" y="441"/>
          <a:ext cx="9720262" cy="10329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D272BB-8304-47F2-B814-098EB2084A40}">
      <dsp:nvSpPr>
        <dsp:cNvPr id="0" name=""/>
        <dsp:cNvSpPr/>
      </dsp:nvSpPr>
      <dsp:spPr>
        <a:xfrm>
          <a:off x="312474" y="232860"/>
          <a:ext cx="568135" cy="5681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D40598-11EA-4EA6-B5FA-90241951BFF1}">
      <dsp:nvSpPr>
        <dsp:cNvPr id="0" name=""/>
        <dsp:cNvSpPr/>
      </dsp:nvSpPr>
      <dsp:spPr>
        <a:xfrm>
          <a:off x="1193085" y="441"/>
          <a:ext cx="8527176" cy="1032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323" tIns="109323" rIns="109323" bIns="109323" numCol="1" spcCol="1270" anchor="ctr" anchorCtr="0">
          <a:noAutofit/>
        </a:bodyPr>
        <a:lstStyle/>
        <a:p>
          <a:pPr marL="0" lvl="0" indent="0" algn="l" defTabSz="1111250">
            <a:lnSpc>
              <a:spcPct val="90000"/>
            </a:lnSpc>
            <a:spcBef>
              <a:spcPct val="0"/>
            </a:spcBef>
            <a:spcAft>
              <a:spcPct val="35000"/>
            </a:spcAft>
            <a:buNone/>
          </a:pPr>
          <a:r>
            <a:rPr lang="en-GB" sz="2500" kern="1200"/>
            <a:t>We maintain a focus on coherence in our approach to research intentions and design; </a:t>
          </a:r>
          <a:endParaRPr lang="en-US" sz="2500" kern="1200"/>
        </a:p>
      </dsp:txBody>
      <dsp:txXfrm>
        <a:off x="1193085" y="441"/>
        <a:ext cx="8527176" cy="1032974"/>
      </dsp:txXfrm>
    </dsp:sp>
    <dsp:sp modelId="{64F6C117-4C15-4421-B646-5D3A7E6C1379}">
      <dsp:nvSpPr>
        <dsp:cNvPr id="0" name=""/>
        <dsp:cNvSpPr/>
      </dsp:nvSpPr>
      <dsp:spPr>
        <a:xfrm>
          <a:off x="0" y="1291658"/>
          <a:ext cx="9720262" cy="10329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935089-CF7C-42DC-B157-C5A871F9DEE4}">
      <dsp:nvSpPr>
        <dsp:cNvPr id="0" name=""/>
        <dsp:cNvSpPr/>
      </dsp:nvSpPr>
      <dsp:spPr>
        <a:xfrm>
          <a:off x="312474" y="1524078"/>
          <a:ext cx="568135" cy="5681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9A7F3C-C18B-4847-8166-CCBC72FD511F}">
      <dsp:nvSpPr>
        <dsp:cNvPr id="0" name=""/>
        <dsp:cNvSpPr/>
      </dsp:nvSpPr>
      <dsp:spPr>
        <a:xfrm>
          <a:off x="1193085" y="1291658"/>
          <a:ext cx="8527176" cy="1032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323" tIns="109323" rIns="109323" bIns="109323" numCol="1" spcCol="1270" anchor="ctr" anchorCtr="0">
          <a:noAutofit/>
        </a:bodyPr>
        <a:lstStyle/>
        <a:p>
          <a:pPr marL="0" lvl="0" indent="0" algn="l" defTabSz="1111250">
            <a:lnSpc>
              <a:spcPct val="90000"/>
            </a:lnSpc>
            <a:spcBef>
              <a:spcPct val="0"/>
            </a:spcBef>
            <a:spcAft>
              <a:spcPct val="35000"/>
            </a:spcAft>
            <a:buNone/>
          </a:pPr>
          <a:r>
            <a:rPr lang="en-GB" sz="2500" kern="1200"/>
            <a:t>We consider research project methodology as the frame through which we understand what it is we are seeking to do;</a:t>
          </a:r>
          <a:endParaRPr lang="en-US" sz="2500" kern="1200"/>
        </a:p>
      </dsp:txBody>
      <dsp:txXfrm>
        <a:off x="1193085" y="1291658"/>
        <a:ext cx="8527176" cy="1032974"/>
      </dsp:txXfrm>
    </dsp:sp>
    <dsp:sp modelId="{58F68D24-999B-49DC-A1B2-5EBA9C84974E}">
      <dsp:nvSpPr>
        <dsp:cNvPr id="0" name=""/>
        <dsp:cNvSpPr/>
      </dsp:nvSpPr>
      <dsp:spPr>
        <a:xfrm>
          <a:off x="0" y="2582876"/>
          <a:ext cx="9720262" cy="10329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ACC7CB-B5E7-41A7-B438-8D0B4CF541D3}">
      <dsp:nvSpPr>
        <dsp:cNvPr id="0" name=""/>
        <dsp:cNvSpPr/>
      </dsp:nvSpPr>
      <dsp:spPr>
        <a:xfrm>
          <a:off x="312474" y="2815295"/>
          <a:ext cx="568135" cy="5681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A4324AE-D6AF-41B9-94D9-B871E80FF2AD}">
      <dsp:nvSpPr>
        <dsp:cNvPr id="0" name=""/>
        <dsp:cNvSpPr/>
      </dsp:nvSpPr>
      <dsp:spPr>
        <a:xfrm>
          <a:off x="1193085" y="2582876"/>
          <a:ext cx="8527176" cy="1032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323" tIns="109323" rIns="109323" bIns="109323" numCol="1" spcCol="1270" anchor="ctr" anchorCtr="0">
          <a:noAutofit/>
        </a:bodyPr>
        <a:lstStyle/>
        <a:p>
          <a:pPr marL="0" lvl="0" indent="0" algn="l" defTabSz="1111250">
            <a:lnSpc>
              <a:spcPct val="90000"/>
            </a:lnSpc>
            <a:spcBef>
              <a:spcPct val="0"/>
            </a:spcBef>
            <a:spcAft>
              <a:spcPct val="35000"/>
            </a:spcAft>
            <a:buNone/>
          </a:pPr>
          <a:r>
            <a:rPr lang="en-GB" sz="2500" kern="1200"/>
            <a:t>We aim to have designed our draft research question(s) by the end of the session.</a:t>
          </a:r>
          <a:endParaRPr lang="en-US" sz="2500" kern="1200"/>
        </a:p>
      </dsp:txBody>
      <dsp:txXfrm>
        <a:off x="1193085" y="2582876"/>
        <a:ext cx="8527176" cy="10329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347DE0-857F-430B-8987-40F6054994C6}" type="datetimeFigureOut">
              <a:rPr lang="en-GB" smtClean="0"/>
              <a:t>03/10/2026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12A124-A7A3-41CF-AAC8-C44429215F9B}" type="slidenum">
              <a:rPr lang="en-GB" smtClean="0"/>
              <a:t>‹#›</a:t>
            </a:fld>
            <a:endParaRPr lang="en-GB"/>
          </a:p>
        </p:txBody>
      </p:sp>
    </p:spTree>
    <p:extLst>
      <p:ext uri="{BB962C8B-B14F-4D97-AF65-F5344CB8AC3E}">
        <p14:creationId xmlns:p14="http://schemas.microsoft.com/office/powerpoint/2010/main" val="252961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285eb49c11f_0_4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285eb49c11f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endParaRPr sz="1200">
              <a:solidFill>
                <a:schemeClr val="dk1"/>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285eb49c11f_0_5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285eb49c11f_0_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endParaRPr sz="1200">
              <a:solidFill>
                <a:schemeClr val="dk1"/>
              </a:solidFill>
              <a:latin typeface="Calibri"/>
              <a:ea typeface="Calibri"/>
              <a:cs typeface="Calibri"/>
              <a:sym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61BEF0D-F0BB-DE4B-95CE-6DB70DBA9567}" type="datetimeFigureOut">
              <a:rPr lang="en-US" smtClean="0"/>
              <a:pPr/>
              <a:t>10/3/2026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30533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10/3/2026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462969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1491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smtClean="0"/>
              <a:t>10/3/2026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468896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9329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53597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95199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10/3/2026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489133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6019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10/3/2026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121406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7997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a:fld id="{00000000-1234-1234-1234-123412341234}" type="slidenum">
              <a:rPr lang="en" smtClean="0"/>
              <a:pPr algn="r"/>
              <a:t>‹#›</a:t>
            </a:fld>
            <a:endParaRPr lang="en"/>
          </a:p>
        </p:txBody>
      </p:sp>
    </p:spTree>
    <p:extLst>
      <p:ext uri="{BB962C8B-B14F-4D97-AF65-F5344CB8AC3E}">
        <p14:creationId xmlns:p14="http://schemas.microsoft.com/office/powerpoint/2010/main" val="1374137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61BEF0D-F0BB-DE4B-95CE-6DB70DBA9567}" type="datetimeFigureOut">
              <a:rPr lang="en-US" smtClean="0"/>
              <a:pPr/>
              <a:t>10/3/2026</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57F1E4F-1CFF-5643-939E-217C01CDF565}"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608645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ngall.com/welcome-word-png/"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4.tmp"/><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image" Target="../media/image6.tmp"/><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tmp"/><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hyperlink" Target="http://www.uccs.edu/" TargetMode="External"/><Relationship Id="rId2" Type="http://schemas.openxmlformats.org/officeDocument/2006/relationships/image" Target="../media/image16.tmp"/><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4.tmp"/><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8.tmp"/><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9.tmp"/><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0.tmp"/><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2" Type="http://schemas.openxmlformats.org/officeDocument/2006/relationships/image" Target="../media/image25.tmp"/><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6.tmp"/><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9EAC715-739D-91E8-1CC4-13795ACD445D}"/>
              </a:ext>
            </a:extLst>
          </p:cNvPr>
          <p:cNvSpPr>
            <a:spLocks noGrp="1"/>
          </p:cNvSpPr>
          <p:nvPr>
            <p:ph type="ctrTitle"/>
          </p:nvPr>
        </p:nvSpPr>
        <p:spPr>
          <a:xfrm>
            <a:off x="457200" y="4960137"/>
            <a:ext cx="7772400" cy="1463040"/>
          </a:xfrm>
        </p:spPr>
        <p:txBody>
          <a:bodyPr>
            <a:normAutofit/>
          </a:bodyPr>
          <a:lstStyle/>
          <a:p>
            <a:r>
              <a:rPr lang="en-GB" dirty="0"/>
              <a:t>Welcome to ECDE7013</a:t>
            </a:r>
            <a:br>
              <a:rPr lang="en-GB" dirty="0"/>
            </a:br>
            <a:r>
              <a:rPr lang="en-GB" dirty="0" err="1"/>
              <a:t>Croeso</a:t>
            </a:r>
            <a:r>
              <a:rPr lang="en-GB" dirty="0"/>
              <a:t> I ECDE7013 </a:t>
            </a:r>
          </a:p>
        </p:txBody>
      </p:sp>
      <p:sp>
        <p:nvSpPr>
          <p:cNvPr id="5" name="Subtitle 4">
            <a:extLst>
              <a:ext uri="{FF2B5EF4-FFF2-40B4-BE49-F238E27FC236}">
                <a16:creationId xmlns:a16="http://schemas.microsoft.com/office/drawing/2014/main" id="{FED11D8C-A350-F973-24AD-92E4E261C111}"/>
              </a:ext>
            </a:extLst>
          </p:cNvPr>
          <p:cNvSpPr>
            <a:spLocks noGrp="1"/>
          </p:cNvSpPr>
          <p:nvPr>
            <p:ph type="subTitle" idx="1"/>
          </p:nvPr>
        </p:nvSpPr>
        <p:spPr>
          <a:xfrm>
            <a:off x="8610600" y="4960137"/>
            <a:ext cx="3200400" cy="1463040"/>
          </a:xfrm>
        </p:spPr>
        <p:txBody>
          <a:bodyPr>
            <a:normAutofit/>
          </a:bodyPr>
          <a:lstStyle/>
          <a:p>
            <a:r>
              <a:rPr lang="en-GB" dirty="0"/>
              <a:t>03/10/26</a:t>
            </a:r>
          </a:p>
        </p:txBody>
      </p:sp>
      <p:sp useBgFill="1">
        <p:nvSpPr>
          <p:cNvPr id="35" name="Rectangle 34">
            <a:extLst>
              <a:ext uri="{FF2B5EF4-FFF2-40B4-BE49-F238E27FC236}">
                <a16:creationId xmlns:a16="http://schemas.microsoft.com/office/drawing/2014/main" id="{C6D18C07-B1F9-42F0-8956-B88FC37A6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blue and white sign with red pins&#10;&#10;Description automatically generated">
            <a:extLst>
              <a:ext uri="{FF2B5EF4-FFF2-40B4-BE49-F238E27FC236}">
                <a16:creationId xmlns:a16="http://schemas.microsoft.com/office/drawing/2014/main" id="{6C85F0CD-82B3-56D1-AD98-EAFF8FE186B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34276" y="736393"/>
            <a:ext cx="10917644" cy="3739293"/>
          </a:xfrm>
          <a:prstGeom prst="rect">
            <a:avLst/>
          </a:prstGeom>
        </p:spPr>
      </p:pic>
    </p:spTree>
    <p:extLst>
      <p:ext uri="{BB962C8B-B14F-4D97-AF65-F5344CB8AC3E}">
        <p14:creationId xmlns:p14="http://schemas.microsoft.com/office/powerpoint/2010/main" val="13998201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8"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0" name="Straight Connector 39">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42" name="Rectangle 41">
            <a:extLst>
              <a:ext uri="{FF2B5EF4-FFF2-40B4-BE49-F238E27FC236}">
                <a16:creationId xmlns:a16="http://schemas.microsoft.com/office/drawing/2014/main" id="{A2B5AF8E-A8F5-44F6-A878-BD9D094055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eople shaking hands">
            <a:extLst>
              <a:ext uri="{FF2B5EF4-FFF2-40B4-BE49-F238E27FC236}">
                <a16:creationId xmlns:a16="http://schemas.microsoft.com/office/drawing/2014/main" id="{0981F23C-D2E5-0019-9999-A5FD18713149}"/>
              </a:ext>
            </a:extLst>
          </p:cNvPr>
          <p:cNvPicPr>
            <a:picLocks noChangeAspect="1"/>
          </p:cNvPicPr>
          <p:nvPr/>
        </p:nvPicPr>
        <p:blipFill rotWithShape="1">
          <a:blip r:embed="rId2">
            <a:alphaModFix amt="40000"/>
          </a:blip>
          <a:srcRect t="22375" r="9091" b="9443"/>
          <a:stretch/>
        </p:blipFill>
        <p:spPr>
          <a:xfrm>
            <a:off x="-3274" y="975"/>
            <a:ext cx="12192000" cy="6858000"/>
          </a:xfrm>
          <a:prstGeom prst="rect">
            <a:avLst/>
          </a:prstGeom>
        </p:spPr>
      </p:pic>
      <p:sp>
        <p:nvSpPr>
          <p:cNvPr id="2" name="Title 1">
            <a:extLst>
              <a:ext uri="{FF2B5EF4-FFF2-40B4-BE49-F238E27FC236}">
                <a16:creationId xmlns:a16="http://schemas.microsoft.com/office/drawing/2014/main" id="{3CA4C67A-751A-97FE-CDFD-5DF0C4249191}"/>
              </a:ext>
            </a:extLst>
          </p:cNvPr>
          <p:cNvSpPr>
            <a:spLocks noGrp="1"/>
          </p:cNvSpPr>
          <p:nvPr>
            <p:ph type="title"/>
          </p:nvPr>
        </p:nvSpPr>
        <p:spPr>
          <a:xfrm>
            <a:off x="457200" y="4960137"/>
            <a:ext cx="7772400" cy="1463040"/>
          </a:xfrm>
        </p:spPr>
        <p:txBody>
          <a:bodyPr vert="horz" lIns="91440" tIns="45720" rIns="91440" bIns="45720" rtlCol="0" anchor="ctr">
            <a:normAutofit/>
          </a:bodyPr>
          <a:lstStyle/>
          <a:p>
            <a:r>
              <a:rPr lang="en-US" kern="1200" cap="all" spc="200" baseline="0" dirty="0">
                <a:solidFill>
                  <a:schemeClr val="tx1">
                    <a:lumMod val="95000"/>
                    <a:lumOff val="5000"/>
                  </a:schemeClr>
                </a:solidFill>
                <a:latin typeface="+mj-lt"/>
                <a:ea typeface="+mj-ea"/>
                <a:cs typeface="+mj-cs"/>
              </a:rPr>
              <a:t>introductions</a:t>
            </a:r>
          </a:p>
        </p:txBody>
      </p:sp>
      <p:sp>
        <p:nvSpPr>
          <p:cNvPr id="4" name="Text Placeholder 3">
            <a:extLst>
              <a:ext uri="{FF2B5EF4-FFF2-40B4-BE49-F238E27FC236}">
                <a16:creationId xmlns:a16="http://schemas.microsoft.com/office/drawing/2014/main" id="{E3D3C7AD-F22B-7CEF-C32A-FF7FB0F78054}"/>
              </a:ext>
            </a:extLst>
          </p:cNvPr>
          <p:cNvSpPr>
            <a:spLocks noGrp="1"/>
          </p:cNvSpPr>
          <p:nvPr>
            <p:ph type="body" idx="1"/>
          </p:nvPr>
        </p:nvSpPr>
        <p:spPr>
          <a:xfrm>
            <a:off x="8610600" y="4960137"/>
            <a:ext cx="3200400" cy="1463040"/>
          </a:xfrm>
        </p:spPr>
        <p:txBody>
          <a:bodyPr vert="horz" lIns="91440" tIns="45720" rIns="91440" bIns="45720" rtlCol="0" anchor="ctr">
            <a:normAutofit/>
          </a:bodyPr>
          <a:lstStyle/>
          <a:p>
            <a:r>
              <a:rPr lang="en-US"/>
              <a:t>and overview of the module</a:t>
            </a:r>
          </a:p>
        </p:txBody>
      </p:sp>
      <p:cxnSp>
        <p:nvCxnSpPr>
          <p:cNvPr id="44" name="Straight Connector 43">
            <a:extLst>
              <a:ext uri="{FF2B5EF4-FFF2-40B4-BE49-F238E27FC236}">
                <a16:creationId xmlns:a16="http://schemas.microsoft.com/office/drawing/2014/main" id="{32EEDFD0-E50B-4516-A185-DA1CE93EE3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333796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11F94AB-5AD9-4984-8FFF-1670A88B276C}"/>
              </a:ext>
            </a:extLst>
          </p:cNvPr>
          <p:cNvSpPr>
            <a:spLocks noGrp="1"/>
          </p:cNvSpPr>
          <p:nvPr>
            <p:ph type="title"/>
          </p:nvPr>
        </p:nvSpPr>
        <p:spPr/>
        <p:txBody>
          <a:bodyPr/>
          <a:lstStyle/>
          <a:p>
            <a:r>
              <a:rPr lang="en-GB" dirty="0"/>
              <a:t>Module handbook</a:t>
            </a:r>
          </a:p>
        </p:txBody>
      </p:sp>
      <p:pic>
        <p:nvPicPr>
          <p:cNvPr id="6" name="Content Placeholder 5">
            <a:extLst>
              <a:ext uri="{FF2B5EF4-FFF2-40B4-BE49-F238E27FC236}">
                <a16:creationId xmlns:a16="http://schemas.microsoft.com/office/drawing/2014/main" id="{857CF7D7-BB8C-F3B0-2C5D-9EF8C995D531}"/>
              </a:ext>
            </a:extLst>
          </p:cNvPr>
          <p:cNvPicPr>
            <a:picLocks noGrp="1" noChangeAspect="1"/>
          </p:cNvPicPr>
          <p:nvPr>
            <p:ph idx="1"/>
          </p:nvPr>
        </p:nvPicPr>
        <p:blipFill>
          <a:blip r:embed="rId2"/>
          <a:stretch>
            <a:fillRect/>
          </a:stretch>
        </p:blipFill>
        <p:spPr>
          <a:xfrm>
            <a:off x="6934200" y="449580"/>
            <a:ext cx="4778923" cy="618449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697363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B5429-23F1-C074-9A18-2AB5677A5102}"/>
              </a:ext>
            </a:extLst>
          </p:cNvPr>
          <p:cNvSpPr>
            <a:spLocks noGrp="1"/>
          </p:cNvSpPr>
          <p:nvPr>
            <p:ph type="title"/>
          </p:nvPr>
        </p:nvSpPr>
        <p:spPr/>
        <p:txBody>
          <a:bodyPr/>
          <a:lstStyle/>
          <a:p>
            <a:r>
              <a:rPr lang="en-GB" dirty="0"/>
              <a:t>Follow-up tasks</a:t>
            </a:r>
          </a:p>
        </p:txBody>
      </p:sp>
      <p:pic>
        <p:nvPicPr>
          <p:cNvPr id="5" name="Content Placeholder 4">
            <a:extLst>
              <a:ext uri="{FF2B5EF4-FFF2-40B4-BE49-F238E27FC236}">
                <a16:creationId xmlns:a16="http://schemas.microsoft.com/office/drawing/2014/main" id="{FEF81445-CAB7-C7F8-34DC-A01858D7F7FD}"/>
              </a:ext>
            </a:extLst>
          </p:cNvPr>
          <p:cNvPicPr>
            <a:picLocks noGrp="1" noChangeAspect="1"/>
          </p:cNvPicPr>
          <p:nvPr>
            <p:ph idx="1"/>
          </p:nvPr>
        </p:nvPicPr>
        <p:blipFill>
          <a:blip r:embed="rId2"/>
          <a:stretch>
            <a:fillRect/>
          </a:stretch>
        </p:blipFill>
        <p:spPr>
          <a:xfrm>
            <a:off x="2681493" y="1769897"/>
            <a:ext cx="7308478" cy="4944968"/>
          </a:xfrm>
          <a:prstGeom prst="rect">
            <a:avLst/>
          </a:prstGeom>
        </p:spPr>
      </p:pic>
    </p:spTree>
    <p:extLst>
      <p:ext uri="{BB962C8B-B14F-4D97-AF65-F5344CB8AC3E}">
        <p14:creationId xmlns:p14="http://schemas.microsoft.com/office/powerpoint/2010/main" val="1034110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C9906-B879-0094-1CC6-EA6209371B33}"/>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120B0E58-E4BC-E386-BD11-60AA528F91BD}"/>
              </a:ext>
            </a:extLst>
          </p:cNvPr>
          <p:cNvSpPr>
            <a:spLocks noGrp="1"/>
          </p:cNvSpPr>
          <p:nvPr>
            <p:ph idx="1"/>
          </p:nvPr>
        </p:nvSpPr>
        <p:spPr>
          <a:xfrm>
            <a:off x="777296" y="2274781"/>
            <a:ext cx="10745266" cy="4485048"/>
          </a:xfrm>
        </p:spPr>
        <p:txBody>
          <a:bodyPr>
            <a:normAutofit lnSpcReduction="10000"/>
          </a:bodyPr>
          <a:lstStyle/>
          <a:p>
            <a:pPr marL="0" indent="0">
              <a:buNone/>
            </a:pPr>
            <a:r>
              <a:rPr lang="en-GB" sz="2400" b="1" dirty="0">
                <a:effectLst/>
                <a:latin typeface="Calibri" panose="020F0502020204030204" pitchFamily="34" charset="0"/>
                <a:ea typeface="Calibri" panose="020F0502020204030204" pitchFamily="34" charset="0"/>
              </a:rPr>
              <a:t>Assessment Component 1 – 25%</a:t>
            </a:r>
            <a:endParaRPr lang="en-GB" sz="2400" dirty="0">
              <a:effectLst/>
              <a:latin typeface="Calibri" panose="020F0502020204030204" pitchFamily="34" charset="0"/>
              <a:ea typeface="Calibri" panose="020F0502020204030204" pitchFamily="34" charset="0"/>
            </a:endParaRPr>
          </a:p>
          <a:p>
            <a:pPr marL="0" indent="0">
              <a:buNone/>
            </a:pPr>
            <a:r>
              <a:rPr lang="en-GB" sz="2400" b="1" dirty="0">
                <a:solidFill>
                  <a:srgbClr val="FF0000"/>
                </a:solidFill>
                <a:effectLst/>
                <a:latin typeface="Calibri" panose="020F0502020204030204" pitchFamily="34" charset="0"/>
                <a:ea typeface="Calibri" panose="020F0502020204030204" pitchFamily="34" charset="0"/>
              </a:rPr>
              <a:t>PRESENTATION DATE: </a:t>
            </a:r>
            <a:r>
              <a:rPr lang="en-GB" sz="2400" b="1" dirty="0">
                <a:solidFill>
                  <a:srgbClr val="FF0000"/>
                </a:solidFill>
                <a:latin typeface="Calibri" panose="020F0502020204030204" pitchFamily="34" charset="0"/>
                <a:ea typeface="Calibri" panose="020F0502020204030204" pitchFamily="34" charset="0"/>
              </a:rPr>
              <a:t>23</a:t>
            </a:r>
            <a:r>
              <a:rPr lang="en-GB" sz="2400" b="1" dirty="0">
                <a:solidFill>
                  <a:srgbClr val="FF0000"/>
                </a:solidFill>
                <a:effectLst/>
                <a:latin typeface="Calibri" panose="020F0502020204030204" pitchFamily="34" charset="0"/>
                <a:ea typeface="Calibri" panose="020F0502020204030204" pitchFamily="34" charset="0"/>
              </a:rPr>
              <a:t>/01/27</a:t>
            </a:r>
            <a:endParaRPr lang="en-GB" sz="2400" dirty="0">
              <a:solidFill>
                <a:srgbClr val="FF0000"/>
              </a:solidFill>
              <a:effectLst/>
              <a:latin typeface="Calibri" panose="020F0502020204030204" pitchFamily="34" charset="0"/>
              <a:ea typeface="Calibri" panose="020F0502020204030204" pitchFamily="34" charset="0"/>
            </a:endParaRPr>
          </a:p>
          <a:p>
            <a:r>
              <a:rPr lang="en-GB" sz="1800" b="1" dirty="0">
                <a:effectLst/>
                <a:latin typeface="Calibri" panose="020F0502020204030204" pitchFamily="34" charset="0"/>
                <a:ea typeface="Calibri" panose="020F0502020204030204" pitchFamily="34" charset="0"/>
              </a:rPr>
              <a:t> </a:t>
            </a:r>
            <a:endParaRPr lang="en-GB" sz="1800" dirty="0">
              <a:effectLst/>
              <a:latin typeface="Calibri" panose="020F0502020204030204" pitchFamily="34" charset="0"/>
              <a:ea typeface="Calibri" panose="020F0502020204030204" pitchFamily="34" charset="0"/>
            </a:endParaRPr>
          </a:p>
          <a:p>
            <a:pPr marL="0" indent="0">
              <a:buNone/>
            </a:pPr>
            <a:r>
              <a:rPr lang="en-GB" sz="2800" dirty="0">
                <a:effectLst/>
                <a:latin typeface="Calibri" panose="020F0502020204030204" pitchFamily="34" charset="0"/>
                <a:ea typeface="Calibri" panose="020F0502020204030204" pitchFamily="34" charset="0"/>
              </a:rPr>
              <a:t>Individual seminar presentation (25 minutes) </a:t>
            </a:r>
          </a:p>
          <a:p>
            <a:r>
              <a:rPr lang="en-GB" sz="2800" dirty="0">
                <a:effectLst/>
                <a:latin typeface="Calibri" panose="020F0502020204030204" pitchFamily="34" charset="0"/>
                <a:ea typeface="Calibri" panose="020F0502020204030204" pitchFamily="34" charset="0"/>
              </a:rPr>
              <a:t> </a:t>
            </a:r>
          </a:p>
          <a:p>
            <a:pPr marL="0" indent="0" hangingPunct="0">
              <a:buNone/>
              <a:tabLst>
                <a:tab pos="457200" algn="l"/>
                <a:tab pos="914400" algn="l"/>
                <a:tab pos="1371600" algn="l"/>
                <a:tab pos="1828800" algn="l"/>
              </a:tabLst>
            </a:pPr>
            <a:r>
              <a:rPr lang="en-GB" sz="2800" b="0" i="1" dirty="0">
                <a:effectLst/>
                <a:latin typeface="Calibri" panose="020F0502020204030204" pitchFamily="34" charset="0"/>
                <a:ea typeface="Times New Roman" panose="02020603050405020304" pitchFamily="18" charset="0"/>
                <a:cs typeface="Calibri" panose="020F0502020204030204" pitchFamily="34" charset="0"/>
              </a:rPr>
              <a:t>Present your small-scale research project design, include your research questions, offer a critical justification for your methodological choices, the research tools and the ethical processes adopted.</a:t>
            </a:r>
            <a:r>
              <a:rPr lang="en-GB" sz="2800" b="0" dirty="0">
                <a:effectLst/>
                <a:latin typeface="Calibri" panose="020F0502020204030204" pitchFamily="34" charset="0"/>
                <a:ea typeface="Times New Roman" panose="02020603050405020304" pitchFamily="18" charset="0"/>
                <a:cs typeface="Calibri" panose="020F0502020204030204" pitchFamily="34" charset="0"/>
              </a:rPr>
              <a:t> </a:t>
            </a:r>
            <a:r>
              <a:rPr lang="en-GB" sz="2800" b="0" i="1" dirty="0">
                <a:effectLst/>
                <a:latin typeface="Calibri" panose="020F0502020204030204" pitchFamily="34" charset="0"/>
                <a:ea typeface="Times New Roman" panose="02020603050405020304" pitchFamily="18" charset="0"/>
                <a:cs typeface="Calibri" panose="020F0502020204030204" pitchFamily="34" charset="0"/>
              </a:rPr>
              <a:t>You should also include an outline of the intended approach to data analysis.  </a:t>
            </a:r>
            <a:endParaRPr lang="en-GB" sz="2800" b="1" dirty="0">
              <a:effectLst/>
              <a:latin typeface="Calibri" panose="020F0502020204030204" pitchFamily="34" charset="0"/>
              <a:ea typeface="Times New Roman" panose="02020603050405020304" pitchFamily="18" charset="0"/>
              <a:cs typeface="Calibri" panose="020F0502020204030204" pitchFamily="34" charset="0"/>
            </a:endParaRPr>
          </a:p>
          <a:p>
            <a:pPr marL="2286000" indent="-2286000" hangingPunct="0">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2958408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24ECE-9CBA-7282-8392-ECC3E48F42D5}"/>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11F682AD-1B9D-F8C2-C4EE-11DA8EA45E0D}"/>
              </a:ext>
            </a:extLst>
          </p:cNvPr>
          <p:cNvSpPr>
            <a:spLocks noGrp="1"/>
          </p:cNvSpPr>
          <p:nvPr>
            <p:ph idx="1"/>
          </p:nvPr>
        </p:nvSpPr>
        <p:spPr/>
        <p:txBody>
          <a:bodyPr>
            <a:normAutofit fontScale="85000" lnSpcReduction="20000"/>
          </a:bodyPr>
          <a:lstStyle/>
          <a:p>
            <a:pPr marL="0" indent="0">
              <a:buNone/>
            </a:pPr>
            <a:r>
              <a:rPr lang="en-GB" sz="2600" b="1" dirty="0">
                <a:effectLst/>
                <a:latin typeface="Calibri" panose="020F0502020204030204" pitchFamily="34" charset="0"/>
                <a:ea typeface="Calibri" panose="020F0502020204030204" pitchFamily="34" charset="0"/>
              </a:rPr>
              <a:t>Assessment Component 2 – 75%</a:t>
            </a:r>
            <a:endParaRPr lang="en-GB" sz="2600" dirty="0">
              <a:effectLst/>
              <a:latin typeface="Calibri" panose="020F0502020204030204" pitchFamily="34" charset="0"/>
              <a:ea typeface="Calibri" panose="020F0502020204030204" pitchFamily="34" charset="0"/>
            </a:endParaRPr>
          </a:p>
          <a:p>
            <a:pPr marL="0" indent="0">
              <a:buNone/>
            </a:pPr>
            <a:r>
              <a:rPr lang="en-GB" sz="2600" b="1" dirty="0">
                <a:solidFill>
                  <a:srgbClr val="FF0000"/>
                </a:solidFill>
                <a:effectLst/>
                <a:latin typeface="Calibri" panose="020F0502020204030204" pitchFamily="34" charset="0"/>
                <a:ea typeface="Calibri" panose="020F0502020204030204" pitchFamily="34" charset="0"/>
              </a:rPr>
              <a:t>SUBMISSION DATE: 14/06/27</a:t>
            </a:r>
            <a:endParaRPr lang="en-GB" sz="2600" dirty="0">
              <a:solidFill>
                <a:srgbClr val="FF0000"/>
              </a:solidFill>
              <a:effectLst/>
              <a:latin typeface="Calibri" panose="020F0502020204030204" pitchFamily="34" charset="0"/>
              <a:ea typeface="Calibri" panose="020F0502020204030204" pitchFamily="34" charset="0"/>
            </a:endParaRPr>
          </a:p>
          <a:p>
            <a:r>
              <a:rPr lang="en-GB" sz="2400" b="1" dirty="0">
                <a:effectLst/>
                <a:latin typeface="Calibri" panose="020F0502020204030204" pitchFamily="34" charset="0"/>
                <a:ea typeface="Calibri" panose="020F0502020204030204" pitchFamily="34" charset="0"/>
              </a:rPr>
              <a:t> </a:t>
            </a:r>
            <a:endParaRPr lang="en-GB" sz="2400" dirty="0">
              <a:effectLst/>
              <a:latin typeface="Calibri" panose="020F0502020204030204" pitchFamily="34" charset="0"/>
              <a:ea typeface="Calibri" panose="020F0502020204030204" pitchFamily="34" charset="0"/>
            </a:endParaRPr>
          </a:p>
          <a:p>
            <a:pPr marL="0" indent="0">
              <a:buNone/>
            </a:pPr>
            <a:r>
              <a:rPr lang="en-GB" sz="3000" dirty="0">
                <a:effectLst/>
                <a:latin typeface="Calibri" panose="020F0502020204030204" pitchFamily="34" charset="0"/>
                <a:ea typeface="Calibri" panose="020F0502020204030204" pitchFamily="34" charset="0"/>
              </a:rPr>
              <a:t>Written research report (12,000 words) </a:t>
            </a:r>
          </a:p>
          <a:p>
            <a:r>
              <a:rPr lang="en-GB" sz="3000" b="1" dirty="0">
                <a:effectLst/>
                <a:latin typeface="Calibri" panose="020F0502020204030204" pitchFamily="34" charset="0"/>
                <a:ea typeface="Calibri" panose="020F0502020204030204" pitchFamily="34" charset="0"/>
              </a:rPr>
              <a:t> </a:t>
            </a:r>
            <a:endParaRPr lang="en-GB" sz="3000" dirty="0">
              <a:effectLst/>
              <a:latin typeface="Calibri" panose="020F0502020204030204" pitchFamily="34" charset="0"/>
              <a:ea typeface="Calibri" panose="020F0502020204030204" pitchFamily="34" charset="0"/>
            </a:endParaRPr>
          </a:p>
          <a:p>
            <a:pPr marL="0" indent="0" hangingPunct="0">
              <a:buNone/>
              <a:tabLst>
                <a:tab pos="457200" algn="l"/>
                <a:tab pos="914400" algn="l"/>
                <a:tab pos="1371600" algn="l"/>
                <a:tab pos="1828800" algn="l"/>
              </a:tabLst>
            </a:pPr>
            <a:r>
              <a:rPr lang="en-GB" sz="3000" b="0" i="1" dirty="0">
                <a:effectLst/>
                <a:latin typeface="Calibri" panose="020F0502020204030204" pitchFamily="34" charset="0"/>
                <a:ea typeface="Times New Roman" panose="02020603050405020304" pitchFamily="18" charset="0"/>
                <a:cs typeface="Calibri" panose="020F0502020204030204" pitchFamily="34" charset="0"/>
              </a:rPr>
              <a:t>Present a research report of your small-scale research project. The report should include a literature review, research questions, justification of methodology and research tools employed, description of method and data analysis, findings, critical discussion of the implications of the findings for practice or future research and an evaluation of the research process</a:t>
            </a:r>
            <a:r>
              <a:rPr lang="en-GB" sz="3000" b="0" dirty="0">
                <a:effectLst/>
                <a:latin typeface="Calibri" panose="020F0502020204030204" pitchFamily="34" charset="0"/>
                <a:ea typeface="Times New Roman" panose="02020603050405020304" pitchFamily="18" charset="0"/>
                <a:cs typeface="Calibri" panose="020F0502020204030204" pitchFamily="34" charset="0"/>
              </a:rPr>
              <a:t>. </a:t>
            </a:r>
            <a:endParaRPr lang="en-GB" sz="3000" b="1" dirty="0">
              <a:effectLst/>
              <a:latin typeface="Calibri" panose="020F0502020204030204" pitchFamily="34" charset="0"/>
              <a:ea typeface="Times New Roman" panose="02020603050405020304" pitchFamily="18" charset="0"/>
              <a:cs typeface="Calibri" panose="020F0502020204030204" pitchFamily="34" charset="0"/>
            </a:endParaRPr>
          </a:p>
          <a:p>
            <a:endParaRPr lang="en-GB" dirty="0"/>
          </a:p>
        </p:txBody>
      </p:sp>
    </p:spTree>
    <p:extLst>
      <p:ext uri="{BB962C8B-B14F-4D97-AF65-F5344CB8AC3E}">
        <p14:creationId xmlns:p14="http://schemas.microsoft.com/office/powerpoint/2010/main" val="78636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6148B-40FA-2AC5-DEAE-185CAEF2215B}"/>
              </a:ext>
            </a:extLst>
          </p:cNvPr>
          <p:cNvSpPr>
            <a:spLocks noGrp="1"/>
          </p:cNvSpPr>
          <p:nvPr>
            <p:ph type="title"/>
          </p:nvPr>
        </p:nvSpPr>
        <p:spPr>
          <a:xfrm rot="16200000">
            <a:off x="-1267206" y="2888742"/>
            <a:ext cx="5722620" cy="1499616"/>
          </a:xfrm>
        </p:spPr>
        <p:txBody>
          <a:bodyPr>
            <a:normAutofit/>
          </a:bodyPr>
          <a:lstStyle/>
          <a:p>
            <a:r>
              <a:rPr lang="en-GB" sz="6000" dirty="0"/>
              <a:t>Essay structure</a:t>
            </a:r>
          </a:p>
        </p:txBody>
      </p:sp>
      <p:pic>
        <p:nvPicPr>
          <p:cNvPr id="7" name="Content Placeholder 6" descr="A close-up of a paper&#10;&#10;AI-generated content may be incorrect.">
            <a:extLst>
              <a:ext uri="{FF2B5EF4-FFF2-40B4-BE49-F238E27FC236}">
                <a16:creationId xmlns:a16="http://schemas.microsoft.com/office/drawing/2014/main" id="{7191BF71-F54B-E007-6588-C2CEA499B7F7}"/>
              </a:ext>
            </a:extLst>
          </p:cNvPr>
          <p:cNvPicPr>
            <a:picLocks noGrp="1" noChangeAspect="1"/>
          </p:cNvPicPr>
          <p:nvPr>
            <p:ph idx="1"/>
          </p:nvPr>
        </p:nvPicPr>
        <p:blipFill>
          <a:blip r:embed="rId2"/>
          <a:stretch>
            <a:fillRect/>
          </a:stretch>
        </p:blipFill>
        <p:spPr>
          <a:xfrm>
            <a:off x="2918460" y="256032"/>
            <a:ext cx="4313353" cy="6437665"/>
          </a:xfrm>
        </p:spPr>
      </p:pic>
      <p:pic>
        <p:nvPicPr>
          <p:cNvPr id="4" name="Picture 3" descr="A close-up of a document&#10;&#10;AI-generated content may be incorrect.">
            <a:extLst>
              <a:ext uri="{FF2B5EF4-FFF2-40B4-BE49-F238E27FC236}">
                <a16:creationId xmlns:a16="http://schemas.microsoft.com/office/drawing/2014/main" id="{CC369C0F-DA48-E825-FD52-0EB539BC580A}"/>
              </a:ext>
            </a:extLst>
          </p:cNvPr>
          <p:cNvPicPr>
            <a:picLocks noChangeAspect="1"/>
          </p:cNvPicPr>
          <p:nvPr/>
        </p:nvPicPr>
        <p:blipFill>
          <a:blip r:embed="rId3"/>
          <a:stretch>
            <a:fillRect/>
          </a:stretch>
        </p:blipFill>
        <p:spPr>
          <a:xfrm>
            <a:off x="7231813" y="485282"/>
            <a:ext cx="4421559" cy="6297789"/>
          </a:xfrm>
          <a:prstGeom prst="rect">
            <a:avLst/>
          </a:prstGeom>
        </p:spPr>
      </p:pic>
    </p:spTree>
    <p:extLst>
      <p:ext uri="{BB962C8B-B14F-4D97-AF65-F5344CB8AC3E}">
        <p14:creationId xmlns:p14="http://schemas.microsoft.com/office/powerpoint/2010/main" val="1243100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8"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0" name="Straight Connector 29">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342BA418-D0A1-A9A2-C93B-A2E052EBF502}"/>
              </a:ext>
            </a:extLst>
          </p:cNvPr>
          <p:cNvSpPr>
            <a:spLocks noGrp="1"/>
          </p:cNvSpPr>
          <p:nvPr>
            <p:ph type="title"/>
          </p:nvPr>
        </p:nvSpPr>
        <p:spPr>
          <a:xfrm>
            <a:off x="457200" y="4960137"/>
            <a:ext cx="7772400" cy="1463040"/>
          </a:xfrm>
        </p:spPr>
        <p:txBody>
          <a:bodyPr vert="horz" lIns="91440" tIns="45720" rIns="91440" bIns="45720" rtlCol="0" anchor="ctr">
            <a:normAutofit/>
          </a:bodyPr>
          <a:lstStyle/>
          <a:p>
            <a:r>
              <a:rPr lang="en-US" sz="5000" kern="1200" cap="all" spc="200" baseline="0" dirty="0">
                <a:solidFill>
                  <a:schemeClr val="tx1">
                    <a:lumMod val="95000"/>
                    <a:lumOff val="5000"/>
                  </a:schemeClr>
                </a:solidFill>
                <a:latin typeface="+mj-lt"/>
                <a:ea typeface="+mj-ea"/>
                <a:cs typeface="+mj-cs"/>
              </a:rPr>
              <a:t>Today’s session</a:t>
            </a:r>
          </a:p>
        </p:txBody>
      </p:sp>
      <p:sp>
        <p:nvSpPr>
          <p:cNvPr id="5" name="Text Placeholder 4">
            <a:extLst>
              <a:ext uri="{FF2B5EF4-FFF2-40B4-BE49-F238E27FC236}">
                <a16:creationId xmlns:a16="http://schemas.microsoft.com/office/drawing/2014/main" id="{CE8019B8-E235-BA4B-15D6-4EDF828F296F}"/>
              </a:ext>
            </a:extLst>
          </p:cNvPr>
          <p:cNvSpPr>
            <a:spLocks noGrp="1"/>
          </p:cNvSpPr>
          <p:nvPr>
            <p:ph type="body" idx="1"/>
          </p:nvPr>
        </p:nvSpPr>
        <p:spPr>
          <a:xfrm>
            <a:off x="8610600" y="4960137"/>
            <a:ext cx="3200400" cy="1463040"/>
          </a:xfrm>
        </p:spPr>
        <p:txBody>
          <a:bodyPr vert="horz" lIns="91440" tIns="45720" rIns="91440" bIns="45720" rtlCol="0" anchor="ctr">
            <a:normAutofit/>
          </a:bodyPr>
          <a:lstStyle/>
          <a:p>
            <a:endParaRPr lang="en-US"/>
          </a:p>
        </p:txBody>
      </p:sp>
      <p:pic>
        <p:nvPicPr>
          <p:cNvPr id="7" name="Picture 6" descr="Sunlit desk">
            <a:extLst>
              <a:ext uri="{FF2B5EF4-FFF2-40B4-BE49-F238E27FC236}">
                <a16:creationId xmlns:a16="http://schemas.microsoft.com/office/drawing/2014/main" id="{E3C3965A-2A0B-087E-6B67-69712541D3A7}"/>
              </a:ext>
            </a:extLst>
          </p:cNvPr>
          <p:cNvPicPr>
            <a:picLocks noChangeAspect="1"/>
          </p:cNvPicPr>
          <p:nvPr/>
        </p:nvPicPr>
        <p:blipFill rotWithShape="1">
          <a:blip r:embed="rId2"/>
          <a:srcRect t="17780" b="26040"/>
          <a:stretch/>
        </p:blipFill>
        <p:spPr>
          <a:xfrm>
            <a:off x="20" y="10"/>
            <a:ext cx="12191980" cy="4571990"/>
          </a:xfrm>
          <a:prstGeom prst="rect">
            <a:avLst/>
          </a:prstGeom>
        </p:spPr>
      </p:pic>
    </p:spTree>
    <p:extLst>
      <p:ext uri="{BB962C8B-B14F-4D97-AF65-F5344CB8AC3E}">
        <p14:creationId xmlns:p14="http://schemas.microsoft.com/office/powerpoint/2010/main" val="16280321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53C91-174D-05D2-2775-DC1081C5B13B}"/>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E0B79C0D-C040-DD43-0641-C58A707B1E86}"/>
              </a:ext>
            </a:extLst>
          </p:cNvPr>
          <p:cNvSpPr>
            <a:spLocks noGrp="1"/>
          </p:cNvSpPr>
          <p:nvPr>
            <p:ph idx="1"/>
          </p:nvPr>
        </p:nvSpPr>
        <p:spPr>
          <a:xfrm>
            <a:off x="791852" y="2007909"/>
            <a:ext cx="10944519" cy="4722829"/>
          </a:xfrm>
        </p:spPr>
        <p:txBody>
          <a:bodyPr>
            <a:normAutofit/>
          </a:bodyPr>
          <a:lstStyle/>
          <a:p>
            <a:pPr marL="68580"/>
            <a:r>
              <a:rPr lang="en-GB" sz="3400" dirty="0">
                <a:effectLst/>
                <a:latin typeface="Calibri" panose="020F0502020204030204" pitchFamily="34" charset="0"/>
                <a:ea typeface="Calibri" panose="020F0502020204030204" pitchFamily="34" charset="0"/>
              </a:rPr>
              <a:t>Review your proposal for a research project created at the end of Year 2.</a:t>
            </a:r>
          </a:p>
          <a:p>
            <a:pPr marL="68580"/>
            <a:r>
              <a:rPr lang="en-GB" sz="3400" dirty="0">
                <a:effectLst/>
                <a:latin typeface="Calibri" panose="020F0502020204030204" pitchFamily="34" charset="0"/>
                <a:ea typeface="Calibri" panose="020F0502020204030204" pitchFamily="34" charset="0"/>
              </a:rPr>
              <a:t>Consider the following: </a:t>
            </a:r>
          </a:p>
          <a:p>
            <a:pPr marL="342900" lvl="0" indent="-342900">
              <a:buFont typeface="Calibri" panose="020F0502020204030204" pitchFamily="34" charset="0"/>
              <a:buChar char="-"/>
            </a:pPr>
            <a:r>
              <a:rPr lang="en-GB" sz="3400" dirty="0">
                <a:effectLst/>
                <a:latin typeface="Calibri" panose="020F0502020204030204" pitchFamily="34" charset="0"/>
                <a:ea typeface="Calibri" panose="020F0502020204030204" pitchFamily="34" charset="0"/>
              </a:rPr>
              <a:t>Is this a project you want to take forward?</a:t>
            </a:r>
          </a:p>
          <a:p>
            <a:pPr marL="342900" lvl="0" indent="-342900">
              <a:buFont typeface="Calibri" panose="020F0502020204030204" pitchFamily="34" charset="0"/>
              <a:buChar char="-"/>
            </a:pPr>
            <a:r>
              <a:rPr lang="en-GB" sz="3400" dirty="0">
                <a:latin typeface="Calibri" panose="020F0502020204030204" pitchFamily="34" charset="0"/>
                <a:ea typeface="Calibri" panose="020F0502020204030204" pitchFamily="34" charset="0"/>
              </a:rPr>
              <a:t>If so, w</a:t>
            </a:r>
            <a:r>
              <a:rPr lang="en-GB" sz="3400" dirty="0">
                <a:effectLst/>
                <a:latin typeface="Calibri" panose="020F0502020204030204" pitchFamily="34" charset="0"/>
                <a:ea typeface="Calibri" panose="020F0502020204030204" pitchFamily="34" charset="0"/>
              </a:rPr>
              <a:t>hat alterations might you make?</a:t>
            </a:r>
          </a:p>
          <a:p>
            <a:pPr marL="342900" lvl="0" indent="-342900">
              <a:buFont typeface="Calibri" panose="020F0502020204030204" pitchFamily="34" charset="0"/>
              <a:buChar char="-"/>
            </a:pPr>
            <a:r>
              <a:rPr lang="en-GB" sz="3400" dirty="0">
                <a:effectLst/>
                <a:latin typeface="Calibri" panose="020F0502020204030204" pitchFamily="34" charset="0"/>
                <a:ea typeface="Calibri" panose="020F0502020204030204" pitchFamily="34" charset="0"/>
              </a:rPr>
              <a:t>If not, identify an area of research interest that you want to explore in this coming year. </a:t>
            </a:r>
            <a:r>
              <a:rPr lang="en-GB" sz="2400" dirty="0">
                <a:latin typeface="Calibri" panose="020F0502020204030204" pitchFamily="34" charset="0"/>
                <a:ea typeface="Calibri" panose="020F0502020204030204" pitchFamily="34" charset="0"/>
              </a:rPr>
              <a:t>[</a:t>
            </a:r>
            <a:r>
              <a:rPr lang="en-GB" sz="2400" dirty="0">
                <a:effectLst/>
                <a:latin typeface="Calibri" panose="020F0502020204030204" pitchFamily="34" charset="0"/>
                <a:ea typeface="Calibri" panose="020F0502020204030204" pitchFamily="34" charset="0"/>
              </a:rPr>
              <a:t>Choosing an enquiry related to your work setting would probably be helpful for time management.]</a:t>
            </a:r>
          </a:p>
          <a:p>
            <a:endParaRPr lang="en-GB" sz="1800" b="1" dirty="0">
              <a:effectLst/>
              <a:latin typeface="Calibri" panose="020F0502020204030204" pitchFamily="34" charset="0"/>
              <a:ea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8432570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85531-DE3F-8F29-8266-336337641B3D}"/>
              </a:ext>
            </a:extLst>
          </p:cNvPr>
          <p:cNvSpPr>
            <a:spLocks noGrp="1"/>
          </p:cNvSpPr>
          <p:nvPr>
            <p:ph type="title"/>
          </p:nvPr>
        </p:nvSpPr>
        <p:spPr/>
        <p:txBody>
          <a:bodyPr/>
          <a:lstStyle/>
          <a:p>
            <a:r>
              <a:rPr lang="en-GB" dirty="0"/>
              <a:t>Key questions</a:t>
            </a:r>
          </a:p>
        </p:txBody>
      </p:sp>
      <p:sp>
        <p:nvSpPr>
          <p:cNvPr id="3" name="Content Placeholder 2">
            <a:extLst>
              <a:ext uri="{FF2B5EF4-FFF2-40B4-BE49-F238E27FC236}">
                <a16:creationId xmlns:a16="http://schemas.microsoft.com/office/drawing/2014/main" id="{5C8343B8-CAB3-EB7A-4DDA-ABC9A60390C0}"/>
              </a:ext>
            </a:extLst>
          </p:cNvPr>
          <p:cNvSpPr>
            <a:spLocks noGrp="1"/>
          </p:cNvSpPr>
          <p:nvPr>
            <p:ph sz="half" idx="1"/>
          </p:nvPr>
        </p:nvSpPr>
        <p:spPr>
          <a:xfrm>
            <a:off x="1024127" y="2286000"/>
            <a:ext cx="5819496" cy="4023360"/>
          </a:xfrm>
        </p:spPr>
        <p:txBody>
          <a:bodyPr>
            <a:normAutofit fontScale="92500" lnSpcReduction="10000"/>
          </a:bodyPr>
          <a:lstStyle/>
          <a:p>
            <a:pPr marL="342900" lvl="0" indent="-342900">
              <a:buFont typeface="Symbol" panose="05050102010706020507" pitchFamily="18" charset="2"/>
              <a:buChar char=""/>
            </a:pPr>
            <a:r>
              <a:rPr lang="en-GB" sz="3000" dirty="0">
                <a:effectLst/>
                <a:latin typeface="Calibri" panose="020F0502020204030204" pitchFamily="34" charset="0"/>
                <a:ea typeface="Calibri" panose="020F0502020204030204" pitchFamily="34" charset="0"/>
              </a:rPr>
              <a:t>What is/are the gap(s) in knowledge or understanding that the research project seeks to fill?</a:t>
            </a:r>
          </a:p>
          <a:p>
            <a:pPr marL="342900" lvl="0" indent="-342900">
              <a:buFont typeface="Symbol" panose="05050102010706020507" pitchFamily="18" charset="2"/>
              <a:buChar char=""/>
            </a:pPr>
            <a:endParaRPr lang="en-GB" sz="3000" dirty="0">
              <a:effectLst/>
              <a:latin typeface="Calibri" panose="020F0502020204030204" pitchFamily="34" charset="0"/>
              <a:ea typeface="Calibri" panose="020F0502020204030204" pitchFamily="34" charset="0"/>
            </a:endParaRPr>
          </a:p>
          <a:p>
            <a:pPr marL="342900" lvl="0" indent="-342900">
              <a:buFont typeface="Symbol" panose="05050102010706020507" pitchFamily="18" charset="2"/>
              <a:buChar char=""/>
            </a:pPr>
            <a:r>
              <a:rPr lang="en-GB" sz="3000" dirty="0">
                <a:effectLst/>
                <a:latin typeface="Calibri" panose="020F0502020204030204" pitchFamily="34" charset="0"/>
                <a:ea typeface="Calibri" panose="020F0502020204030204" pitchFamily="34" charset="0"/>
              </a:rPr>
              <a:t>What is/are the research question(s) that will address these gaps?</a:t>
            </a:r>
          </a:p>
          <a:p>
            <a:pPr marL="342900" lvl="0" indent="-342900">
              <a:buFont typeface="Symbol" panose="05050102010706020507" pitchFamily="18" charset="2"/>
              <a:buChar char=""/>
            </a:pPr>
            <a:endParaRPr lang="en-GB" sz="3000" dirty="0">
              <a:effectLst/>
              <a:latin typeface="Calibri" panose="020F0502020204030204" pitchFamily="34" charset="0"/>
              <a:ea typeface="Calibri" panose="020F0502020204030204" pitchFamily="34" charset="0"/>
            </a:endParaRPr>
          </a:p>
          <a:p>
            <a:pPr marL="342900" lvl="0" indent="-342900">
              <a:buFont typeface="Symbol" panose="05050102010706020507" pitchFamily="18" charset="2"/>
              <a:buChar char=""/>
            </a:pPr>
            <a:r>
              <a:rPr lang="en-GB" sz="3000" dirty="0">
                <a:effectLst/>
                <a:latin typeface="Calibri" panose="020F0502020204030204" pitchFamily="34" charset="0"/>
                <a:ea typeface="Calibri" panose="020F0502020204030204" pitchFamily="34" charset="0"/>
              </a:rPr>
              <a:t>What is the nature of the knowledge or understanding to be generated? </a:t>
            </a:r>
          </a:p>
          <a:p>
            <a:endParaRPr lang="en-GB" dirty="0"/>
          </a:p>
        </p:txBody>
      </p:sp>
      <p:sp>
        <p:nvSpPr>
          <p:cNvPr id="4" name="Content Placeholder 3">
            <a:extLst>
              <a:ext uri="{FF2B5EF4-FFF2-40B4-BE49-F238E27FC236}">
                <a16:creationId xmlns:a16="http://schemas.microsoft.com/office/drawing/2014/main" id="{7F38572F-2334-10E3-EFE0-234EE286A16A}"/>
              </a:ext>
            </a:extLst>
          </p:cNvPr>
          <p:cNvSpPr>
            <a:spLocks noGrp="1"/>
          </p:cNvSpPr>
          <p:nvPr>
            <p:ph sz="half" idx="2"/>
          </p:nvPr>
        </p:nvSpPr>
        <p:spPr>
          <a:xfrm>
            <a:off x="7686854" y="5279366"/>
            <a:ext cx="2963174" cy="1143873"/>
          </a:xfrm>
          <a:ln w="28575">
            <a:solidFill>
              <a:schemeClr val="accent6"/>
            </a:solidFill>
          </a:ln>
        </p:spPr>
        <p:txBody>
          <a:bodyPr>
            <a:normAutofit fontScale="92500" lnSpcReduction="10000"/>
          </a:bodyPr>
          <a:lstStyle/>
          <a:p>
            <a:r>
              <a:rPr lang="en-GB" sz="3000" dirty="0">
                <a:effectLst/>
                <a:latin typeface="Calibri" panose="020F0502020204030204" pitchFamily="34" charset="0"/>
                <a:ea typeface="Calibri" panose="020F0502020204030204" pitchFamily="34" charset="0"/>
              </a:rPr>
              <a:t>What else do you need to know </a:t>
            </a:r>
            <a:r>
              <a:rPr lang="en-GB" sz="3000" dirty="0">
                <a:latin typeface="Calibri" panose="020F0502020204030204" pitchFamily="34" charset="0"/>
                <a:ea typeface="Calibri" panose="020F0502020204030204" pitchFamily="34" charset="0"/>
              </a:rPr>
              <a:t>/ to </a:t>
            </a:r>
            <a:r>
              <a:rPr lang="en-GB" sz="3000" dirty="0">
                <a:effectLst/>
                <a:latin typeface="Calibri" panose="020F0502020204030204" pitchFamily="34" charset="0"/>
                <a:ea typeface="Calibri" panose="020F0502020204030204" pitchFamily="34" charset="0"/>
              </a:rPr>
              <a:t>tell the reader?</a:t>
            </a:r>
          </a:p>
        </p:txBody>
      </p:sp>
      <p:sp>
        <p:nvSpPr>
          <p:cNvPr id="5" name="TextBox 4">
            <a:extLst>
              <a:ext uri="{FF2B5EF4-FFF2-40B4-BE49-F238E27FC236}">
                <a16:creationId xmlns:a16="http://schemas.microsoft.com/office/drawing/2014/main" id="{0B2F50C9-6A74-1B06-E186-AA17FA0E25E3}"/>
              </a:ext>
            </a:extLst>
          </p:cNvPr>
          <p:cNvSpPr txBox="1"/>
          <p:nvPr/>
        </p:nvSpPr>
        <p:spPr>
          <a:xfrm>
            <a:off x="7592683" y="585216"/>
            <a:ext cx="3293853" cy="523220"/>
          </a:xfrm>
          <a:prstGeom prst="rect">
            <a:avLst/>
          </a:prstGeom>
          <a:noFill/>
          <a:ln w="57150">
            <a:solidFill>
              <a:schemeClr val="accent2"/>
            </a:solidFill>
          </a:ln>
        </p:spPr>
        <p:txBody>
          <a:bodyPr wrap="square" rtlCol="0">
            <a:spAutoFit/>
          </a:bodyPr>
          <a:lstStyle/>
          <a:p>
            <a:r>
              <a:rPr lang="en-GB" sz="2800" b="1" dirty="0">
                <a:effectLst/>
                <a:latin typeface="Calibri" panose="020F0502020204030204" pitchFamily="34" charset="0"/>
                <a:ea typeface="Calibri" panose="020F0502020204030204" pitchFamily="34" charset="0"/>
              </a:rPr>
              <a:t>Why this, why now? </a:t>
            </a:r>
          </a:p>
        </p:txBody>
      </p:sp>
      <p:sp>
        <p:nvSpPr>
          <p:cNvPr id="6" name="TextBox 5">
            <a:extLst>
              <a:ext uri="{FF2B5EF4-FFF2-40B4-BE49-F238E27FC236}">
                <a16:creationId xmlns:a16="http://schemas.microsoft.com/office/drawing/2014/main" id="{14796424-48C1-CC4E-5B3B-55E8778001DC}"/>
              </a:ext>
            </a:extLst>
          </p:cNvPr>
          <p:cNvSpPr txBox="1"/>
          <p:nvPr/>
        </p:nvSpPr>
        <p:spPr>
          <a:xfrm>
            <a:off x="8488392" y="2552759"/>
            <a:ext cx="2599426" cy="954107"/>
          </a:xfrm>
          <a:prstGeom prst="rect">
            <a:avLst/>
          </a:prstGeom>
          <a:noFill/>
          <a:ln w="28575">
            <a:solidFill>
              <a:schemeClr val="accent4"/>
            </a:solidFill>
          </a:ln>
        </p:spPr>
        <p:txBody>
          <a:bodyPr wrap="square" rtlCol="0">
            <a:spAutoFit/>
          </a:bodyPr>
          <a:lstStyle/>
          <a:p>
            <a:r>
              <a:rPr lang="en-GB" sz="2800" dirty="0">
                <a:effectLst/>
                <a:latin typeface="Calibri" panose="020F0502020204030204" pitchFamily="34" charset="0"/>
                <a:ea typeface="Calibri" panose="020F0502020204030204" pitchFamily="34" charset="0"/>
              </a:rPr>
              <a:t>What makes you think this?</a:t>
            </a:r>
          </a:p>
        </p:txBody>
      </p:sp>
      <p:cxnSp>
        <p:nvCxnSpPr>
          <p:cNvPr id="8" name="Straight Arrow Connector 7">
            <a:extLst>
              <a:ext uri="{FF2B5EF4-FFF2-40B4-BE49-F238E27FC236}">
                <a16:creationId xmlns:a16="http://schemas.microsoft.com/office/drawing/2014/main" id="{38086C30-0D0D-B6D9-E5B5-69C197BF67B7}"/>
              </a:ext>
            </a:extLst>
          </p:cNvPr>
          <p:cNvCxnSpPr>
            <a:cxnSpLocks/>
          </p:cNvCxnSpPr>
          <p:nvPr/>
        </p:nvCxnSpPr>
        <p:spPr>
          <a:xfrm flipV="1">
            <a:off x="6096000" y="1213449"/>
            <a:ext cx="1411856" cy="1072551"/>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0DBE55B-E436-0E25-8D99-D903492CEE5D}"/>
              </a:ext>
            </a:extLst>
          </p:cNvPr>
          <p:cNvCxnSpPr>
            <a:cxnSpLocks/>
          </p:cNvCxnSpPr>
          <p:nvPr/>
        </p:nvCxnSpPr>
        <p:spPr>
          <a:xfrm flipV="1">
            <a:off x="6748609" y="3278038"/>
            <a:ext cx="1584508" cy="772249"/>
          </a:xfrm>
          <a:prstGeom prst="straightConnector1">
            <a:avLst/>
          </a:prstGeom>
          <a:ln w="28575">
            <a:solidFill>
              <a:schemeClr val="accent4"/>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7080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D2081-B498-79AD-3980-6E5F1D966EC9}"/>
              </a:ext>
            </a:extLst>
          </p:cNvPr>
          <p:cNvSpPr>
            <a:spLocks noGrp="1"/>
          </p:cNvSpPr>
          <p:nvPr>
            <p:ph type="title"/>
          </p:nvPr>
        </p:nvSpPr>
        <p:spPr>
          <a:xfrm>
            <a:off x="1024128" y="585216"/>
            <a:ext cx="9720072" cy="1499616"/>
          </a:xfrm>
        </p:spPr>
        <p:txBody>
          <a:bodyPr>
            <a:normAutofit/>
          </a:bodyPr>
          <a:lstStyle/>
          <a:p>
            <a:r>
              <a:rPr lang="en-GB"/>
              <a:t>Key learning</a:t>
            </a:r>
            <a:endParaRPr lang="en-GB" dirty="0"/>
          </a:p>
        </p:txBody>
      </p:sp>
      <p:graphicFrame>
        <p:nvGraphicFramePr>
          <p:cNvPr id="7" name="Content Placeholder 4">
            <a:extLst>
              <a:ext uri="{FF2B5EF4-FFF2-40B4-BE49-F238E27FC236}">
                <a16:creationId xmlns:a16="http://schemas.microsoft.com/office/drawing/2014/main" id="{1BE6A7B1-FBDB-5964-A86A-AD4F5D9F99C4}"/>
              </a:ext>
            </a:extLst>
          </p:cNvPr>
          <p:cNvGraphicFramePr>
            <a:graphicFrameLocks noGrp="1"/>
          </p:cNvGraphicFramePr>
          <p:nvPr>
            <p:ph idx="1"/>
            <p:extLst>
              <p:ext uri="{D42A27DB-BD31-4B8C-83A1-F6EECF244321}">
                <p14:modId xmlns:p14="http://schemas.microsoft.com/office/powerpoint/2010/main" val="2199824760"/>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7239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ading a book and drinking coffee on the table">
            <a:extLst>
              <a:ext uri="{FF2B5EF4-FFF2-40B4-BE49-F238E27FC236}">
                <a16:creationId xmlns:a16="http://schemas.microsoft.com/office/drawing/2014/main" id="{0416F8E0-4180-B2F9-0AF1-C0CF381016F3}"/>
              </a:ext>
            </a:extLst>
          </p:cNvPr>
          <p:cNvPicPr>
            <a:picLocks noChangeAspect="1"/>
          </p:cNvPicPr>
          <p:nvPr/>
        </p:nvPicPr>
        <p:blipFill rotWithShape="1">
          <a:blip r:embed="rId2"/>
          <a:srcRect t="2279" b="13451"/>
          <a:stretch/>
        </p:blipFill>
        <p:spPr>
          <a:xfrm>
            <a:off x="20" y="975"/>
            <a:ext cx="12191980" cy="6858000"/>
          </a:xfrm>
          <a:prstGeom prst="rect">
            <a:avLst/>
          </a:prstGeom>
        </p:spPr>
      </p:pic>
      <p:sp>
        <p:nvSpPr>
          <p:cNvPr id="18" name="Rectangle 17">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53439" y="1475234"/>
            <a:ext cx="3214307" cy="2901694"/>
          </a:xfrm>
        </p:spPr>
        <p:txBody>
          <a:bodyPr anchor="b">
            <a:normAutofit/>
          </a:bodyPr>
          <a:lstStyle/>
          <a:p>
            <a:r>
              <a:rPr lang="en-GB" sz="4000">
                <a:solidFill>
                  <a:srgbClr val="FFFFFF"/>
                </a:solidFill>
              </a:rPr>
              <a:t>Writing a Literature Review</a:t>
            </a:r>
          </a:p>
        </p:txBody>
      </p:sp>
      <p:sp>
        <p:nvSpPr>
          <p:cNvPr id="3" name="Subtitle 2"/>
          <p:cNvSpPr>
            <a:spLocks noGrp="1"/>
          </p:cNvSpPr>
          <p:nvPr>
            <p:ph type="subTitle" idx="1"/>
          </p:nvPr>
        </p:nvSpPr>
        <p:spPr>
          <a:xfrm>
            <a:off x="853440" y="4608576"/>
            <a:ext cx="3205640" cy="774186"/>
          </a:xfrm>
        </p:spPr>
        <p:txBody>
          <a:bodyPr anchor="t">
            <a:normAutofit/>
          </a:bodyPr>
          <a:lstStyle/>
          <a:p>
            <a:pPr algn="r"/>
            <a:endParaRPr lang="en-GB" sz="1600">
              <a:solidFill>
                <a:srgbClr val="FFFFFF"/>
              </a:solidFill>
            </a:endParaRPr>
          </a:p>
        </p:txBody>
      </p:sp>
      <p:cxnSp>
        <p:nvCxnSpPr>
          <p:cNvPr id="20" name="Straight Connector 19">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5829" y="4508519"/>
            <a:ext cx="2926080" cy="0"/>
          </a:xfrm>
          <a:prstGeom prst="line">
            <a:avLst/>
          </a:prstGeom>
          <a:ln w="19050">
            <a:solidFill>
              <a:srgbClr val="B0926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7828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9" name="Oval 8"/>
          <p:cNvSpPr/>
          <p:nvPr/>
        </p:nvSpPr>
        <p:spPr>
          <a:xfrm>
            <a:off x="4453989" y="2609892"/>
            <a:ext cx="3587261" cy="197552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What is the purpose of a literature review?</a:t>
            </a:r>
          </a:p>
        </p:txBody>
      </p:sp>
      <p:sp>
        <p:nvSpPr>
          <p:cNvPr id="11" name="Oval 10"/>
          <p:cNvSpPr/>
          <p:nvPr/>
        </p:nvSpPr>
        <p:spPr>
          <a:xfrm>
            <a:off x="4975668" y="456222"/>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Oval 11"/>
          <p:cNvSpPr/>
          <p:nvPr/>
        </p:nvSpPr>
        <p:spPr>
          <a:xfrm>
            <a:off x="8123312" y="1106853"/>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Oval 12"/>
          <p:cNvSpPr/>
          <p:nvPr/>
        </p:nvSpPr>
        <p:spPr>
          <a:xfrm>
            <a:off x="9050216" y="298859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Oval 13"/>
          <p:cNvSpPr/>
          <p:nvPr/>
        </p:nvSpPr>
        <p:spPr>
          <a:xfrm>
            <a:off x="8123312" y="497663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Oval 14"/>
          <p:cNvSpPr/>
          <p:nvPr/>
        </p:nvSpPr>
        <p:spPr>
          <a:xfrm>
            <a:off x="4975666" y="5295102"/>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Oval 15"/>
          <p:cNvSpPr/>
          <p:nvPr/>
        </p:nvSpPr>
        <p:spPr>
          <a:xfrm>
            <a:off x="1559239" y="4847494"/>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Oval 16"/>
          <p:cNvSpPr/>
          <p:nvPr/>
        </p:nvSpPr>
        <p:spPr>
          <a:xfrm>
            <a:off x="808893" y="298743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Oval 19"/>
          <p:cNvSpPr/>
          <p:nvPr/>
        </p:nvSpPr>
        <p:spPr>
          <a:xfrm>
            <a:off x="1346886" y="939114"/>
            <a:ext cx="2756261" cy="16321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2" name="Straight Connector 21"/>
          <p:cNvCxnSpPr>
            <a:stCxn id="9" idx="0"/>
          </p:cNvCxnSpPr>
          <p:nvPr/>
        </p:nvCxnSpPr>
        <p:spPr>
          <a:xfrm flipH="1" flipV="1">
            <a:off x="6247618" y="1762902"/>
            <a:ext cx="2" cy="8469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9" idx="7"/>
            <a:endCxn id="12" idx="3"/>
          </p:cNvCxnSpPr>
          <p:nvPr/>
        </p:nvCxnSpPr>
        <p:spPr>
          <a:xfrm flipV="1">
            <a:off x="7515908" y="2217550"/>
            <a:ext cx="979951" cy="681651"/>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983415" y="3501433"/>
            <a:ext cx="1493909" cy="45916"/>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7519573" y="4138246"/>
            <a:ext cx="1354796" cy="13012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247618" y="4384431"/>
            <a:ext cx="0" cy="1055077"/>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flipH="1" flipV="1">
            <a:off x="3352800" y="2217550"/>
            <a:ext cx="1622866" cy="935958"/>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flipH="1" flipV="1">
            <a:off x="2977628" y="3547349"/>
            <a:ext cx="1729256" cy="80943"/>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flipH="1">
            <a:off x="3352800" y="4138246"/>
            <a:ext cx="1622866" cy="86333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63695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9" name="Oval 8"/>
          <p:cNvSpPr/>
          <p:nvPr/>
        </p:nvSpPr>
        <p:spPr>
          <a:xfrm>
            <a:off x="4453989" y="2609892"/>
            <a:ext cx="3587261" cy="197552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What is the purpose of a literature review?</a:t>
            </a:r>
          </a:p>
        </p:txBody>
      </p:sp>
      <p:sp>
        <p:nvSpPr>
          <p:cNvPr id="11" name="Oval 10"/>
          <p:cNvSpPr/>
          <p:nvPr/>
        </p:nvSpPr>
        <p:spPr>
          <a:xfrm>
            <a:off x="4975668" y="456222"/>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Find out what information exists in a specific field</a:t>
            </a:r>
          </a:p>
        </p:txBody>
      </p:sp>
      <p:sp>
        <p:nvSpPr>
          <p:cNvPr id="12" name="Oval 11"/>
          <p:cNvSpPr/>
          <p:nvPr/>
        </p:nvSpPr>
        <p:spPr>
          <a:xfrm>
            <a:off x="8123312" y="1106853"/>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gaps in literature</a:t>
            </a:r>
          </a:p>
        </p:txBody>
      </p:sp>
      <p:sp>
        <p:nvSpPr>
          <p:cNvPr id="13" name="Oval 12"/>
          <p:cNvSpPr/>
          <p:nvPr/>
        </p:nvSpPr>
        <p:spPr>
          <a:xfrm>
            <a:off x="9050216" y="298859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authors in a specific field</a:t>
            </a:r>
          </a:p>
        </p:txBody>
      </p:sp>
      <p:sp>
        <p:nvSpPr>
          <p:cNvPr id="14" name="Oval 13"/>
          <p:cNvSpPr/>
          <p:nvPr/>
        </p:nvSpPr>
        <p:spPr>
          <a:xfrm>
            <a:off x="8123312" y="497663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seminal works</a:t>
            </a:r>
          </a:p>
        </p:txBody>
      </p:sp>
      <p:sp>
        <p:nvSpPr>
          <p:cNvPr id="15" name="Oval 14"/>
          <p:cNvSpPr/>
          <p:nvPr/>
        </p:nvSpPr>
        <p:spPr>
          <a:xfrm>
            <a:off x="4975666" y="5295102"/>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main methodologies and research techniques</a:t>
            </a:r>
          </a:p>
        </p:txBody>
      </p:sp>
      <p:sp>
        <p:nvSpPr>
          <p:cNvPr id="16" name="Oval 15"/>
          <p:cNvSpPr/>
          <p:nvPr/>
        </p:nvSpPr>
        <p:spPr>
          <a:xfrm>
            <a:off x="1559239" y="4847494"/>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main ideas, conclusions and theories</a:t>
            </a:r>
          </a:p>
        </p:txBody>
      </p:sp>
      <p:sp>
        <p:nvSpPr>
          <p:cNvPr id="17" name="Oval 16"/>
          <p:cNvSpPr/>
          <p:nvPr/>
        </p:nvSpPr>
        <p:spPr>
          <a:xfrm>
            <a:off x="808893" y="298743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Establish similarities and differences</a:t>
            </a:r>
          </a:p>
        </p:txBody>
      </p:sp>
      <p:sp>
        <p:nvSpPr>
          <p:cNvPr id="20" name="Oval 19"/>
          <p:cNvSpPr/>
          <p:nvPr/>
        </p:nvSpPr>
        <p:spPr>
          <a:xfrm>
            <a:off x="1346886" y="939114"/>
            <a:ext cx="2756261" cy="16321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Show relationships between previous studies or theories</a:t>
            </a:r>
          </a:p>
        </p:txBody>
      </p:sp>
      <p:cxnSp>
        <p:nvCxnSpPr>
          <p:cNvPr id="22" name="Straight Connector 21"/>
          <p:cNvCxnSpPr>
            <a:stCxn id="9" idx="0"/>
          </p:cNvCxnSpPr>
          <p:nvPr/>
        </p:nvCxnSpPr>
        <p:spPr>
          <a:xfrm flipH="1" flipV="1">
            <a:off x="6247618" y="1762902"/>
            <a:ext cx="2" cy="8469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9" idx="7"/>
            <a:endCxn id="12" idx="3"/>
          </p:cNvCxnSpPr>
          <p:nvPr/>
        </p:nvCxnSpPr>
        <p:spPr>
          <a:xfrm flipV="1">
            <a:off x="7515908" y="2217550"/>
            <a:ext cx="979951" cy="681651"/>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983415" y="3501433"/>
            <a:ext cx="1493909" cy="45916"/>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7519573" y="4138246"/>
            <a:ext cx="1354796" cy="13012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247618" y="4384431"/>
            <a:ext cx="0" cy="1055077"/>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flipH="1" flipV="1">
            <a:off x="3352800" y="2217550"/>
            <a:ext cx="1622866" cy="935958"/>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flipH="1" flipV="1">
            <a:off x="2977628" y="3547349"/>
            <a:ext cx="1729256" cy="80943"/>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flipH="1">
            <a:off x="3352800" y="4138246"/>
            <a:ext cx="1622866" cy="86333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10516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top view of books with different cover colours">
            <a:extLst>
              <a:ext uri="{FF2B5EF4-FFF2-40B4-BE49-F238E27FC236}">
                <a16:creationId xmlns:a16="http://schemas.microsoft.com/office/drawing/2014/main" id="{93A61DFF-3820-1800-76A6-B715BFCD68A9}"/>
              </a:ext>
            </a:extLst>
          </p:cNvPr>
          <p:cNvPicPr>
            <a:picLocks noChangeAspect="1"/>
          </p:cNvPicPr>
          <p:nvPr/>
        </p:nvPicPr>
        <p:blipFill rotWithShape="1">
          <a:blip r:embed="rId2">
            <a:alphaModFix amt="45000"/>
          </a:blip>
          <a:srcRect t="24180" r="-1" b="19555"/>
          <a:stretch/>
        </p:blipFill>
        <p:spPr>
          <a:xfrm>
            <a:off x="20" y="-1"/>
            <a:ext cx="12188932" cy="6858000"/>
          </a:xfrm>
          <a:prstGeom prst="rect">
            <a:avLst/>
          </a:prstGeom>
        </p:spPr>
      </p:pic>
      <p:sp>
        <p:nvSpPr>
          <p:cNvPr id="2" name="Title 1">
            <a:extLst>
              <a:ext uri="{FF2B5EF4-FFF2-40B4-BE49-F238E27FC236}">
                <a16:creationId xmlns:a16="http://schemas.microsoft.com/office/drawing/2014/main" id="{C58A8EB4-A5A0-8046-88AE-3E6ADCD90B1D}"/>
              </a:ext>
            </a:extLst>
          </p:cNvPr>
          <p:cNvSpPr>
            <a:spLocks noGrp="1"/>
          </p:cNvSpPr>
          <p:nvPr>
            <p:ph type="ctrTitle"/>
          </p:nvPr>
        </p:nvSpPr>
        <p:spPr>
          <a:xfrm>
            <a:off x="643467" y="643467"/>
            <a:ext cx="7164674" cy="5571066"/>
          </a:xfrm>
        </p:spPr>
        <p:txBody>
          <a:bodyPr>
            <a:normAutofit/>
          </a:bodyPr>
          <a:lstStyle/>
          <a:p>
            <a:r>
              <a:rPr lang="en-GB" sz="6600" dirty="0">
                <a:solidFill>
                  <a:schemeClr val="tx1"/>
                </a:solidFill>
              </a:rPr>
              <a:t>literature review at level 8 – is it different?</a:t>
            </a:r>
          </a:p>
        </p:txBody>
      </p:sp>
      <p:sp>
        <p:nvSpPr>
          <p:cNvPr id="4" name="Subtitle 3">
            <a:extLst>
              <a:ext uri="{FF2B5EF4-FFF2-40B4-BE49-F238E27FC236}">
                <a16:creationId xmlns:a16="http://schemas.microsoft.com/office/drawing/2014/main" id="{D782928B-45C8-9BEE-EBF6-3BCC69F5000B}"/>
              </a:ext>
            </a:extLst>
          </p:cNvPr>
          <p:cNvSpPr>
            <a:spLocks noGrp="1"/>
          </p:cNvSpPr>
          <p:nvPr>
            <p:ph type="subTitle" idx="1"/>
          </p:nvPr>
        </p:nvSpPr>
        <p:spPr>
          <a:xfrm>
            <a:off x="8451608" y="643467"/>
            <a:ext cx="3096926" cy="5571066"/>
          </a:xfrm>
        </p:spPr>
        <p:txBody>
          <a:bodyPr>
            <a:normAutofit/>
          </a:bodyPr>
          <a:lstStyle/>
          <a:p>
            <a:endParaRPr lang="en-GB" sz="2000">
              <a:solidFill>
                <a:schemeClr val="tx1"/>
              </a:solidFill>
            </a:endParaRPr>
          </a:p>
        </p:txBody>
      </p:sp>
      <p:cxnSp>
        <p:nvCxnSpPr>
          <p:cNvPr id="12" name="Straight Connector 11">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154844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42C7A6E-546B-F09C-81A7-A74E6E2E49EF}"/>
              </a:ext>
            </a:extLst>
          </p:cNvPr>
          <p:cNvSpPr>
            <a:spLocks noGrp="1"/>
          </p:cNvSpPr>
          <p:nvPr>
            <p:ph type="title"/>
          </p:nvPr>
        </p:nvSpPr>
        <p:spPr>
          <a:xfrm>
            <a:off x="1024128" y="585216"/>
            <a:ext cx="4552029" cy="1499616"/>
          </a:xfrm>
        </p:spPr>
        <p:txBody>
          <a:bodyPr/>
          <a:lstStyle/>
          <a:p>
            <a:r>
              <a:rPr lang="en-GB" dirty="0"/>
              <a:t>Level 7</a:t>
            </a:r>
          </a:p>
        </p:txBody>
      </p:sp>
      <p:sp>
        <p:nvSpPr>
          <p:cNvPr id="5" name="Content Placeholder 4">
            <a:extLst>
              <a:ext uri="{FF2B5EF4-FFF2-40B4-BE49-F238E27FC236}">
                <a16:creationId xmlns:a16="http://schemas.microsoft.com/office/drawing/2014/main" id="{EE016965-8818-367A-B8CE-2F3C4F6E876F}"/>
              </a:ext>
            </a:extLst>
          </p:cNvPr>
          <p:cNvSpPr>
            <a:spLocks noGrp="1"/>
          </p:cNvSpPr>
          <p:nvPr>
            <p:ph sz="half" idx="1"/>
          </p:nvPr>
        </p:nvSpPr>
        <p:spPr>
          <a:xfrm>
            <a:off x="847082" y="2286000"/>
            <a:ext cx="4931925" cy="4023360"/>
          </a:xfrm>
        </p:spPr>
        <p:txBody>
          <a:bodyPr>
            <a:normAutofit lnSpcReduction="10000"/>
          </a:bodyPr>
          <a:lstStyle/>
          <a:p>
            <a:pPr>
              <a:buFont typeface="Wingdings" panose="05000000000000000000" pitchFamily="2" charset="2"/>
              <a:buChar char="§"/>
            </a:pPr>
            <a:r>
              <a:rPr lang="en-GB" dirty="0"/>
              <a:t> Summarise and understand pre-existing literature</a:t>
            </a:r>
          </a:p>
          <a:p>
            <a:pPr>
              <a:buFont typeface="Wingdings" panose="05000000000000000000" pitchFamily="2" charset="2"/>
              <a:buChar char="§"/>
            </a:pPr>
            <a:endParaRPr lang="en-GB" dirty="0"/>
          </a:p>
          <a:p>
            <a:pPr>
              <a:buFont typeface="Wingdings" panose="05000000000000000000" pitchFamily="2" charset="2"/>
              <a:buChar char="§"/>
            </a:pPr>
            <a:r>
              <a:rPr lang="en-GB" dirty="0"/>
              <a:t> Focuses on a narrower range of key literature - overview</a:t>
            </a:r>
          </a:p>
          <a:p>
            <a:pPr>
              <a:buFont typeface="Wingdings" panose="05000000000000000000" pitchFamily="2" charset="2"/>
              <a:buChar char="§"/>
            </a:pPr>
            <a:endParaRPr lang="en-GB" dirty="0"/>
          </a:p>
          <a:p>
            <a:pPr>
              <a:buFont typeface="Wingdings" panose="05000000000000000000" pitchFamily="2" charset="2"/>
              <a:buChar char="§"/>
            </a:pPr>
            <a:r>
              <a:rPr lang="en-GB" dirty="0"/>
              <a:t> Short - 3,000 words</a:t>
            </a:r>
          </a:p>
          <a:p>
            <a:pPr>
              <a:buFont typeface="Wingdings" panose="05000000000000000000" pitchFamily="2" charset="2"/>
              <a:buChar char="§"/>
            </a:pPr>
            <a:endParaRPr lang="en-GB" dirty="0"/>
          </a:p>
          <a:p>
            <a:pPr>
              <a:buFont typeface="Wingdings" panose="05000000000000000000" pitchFamily="2" charset="2"/>
              <a:buChar char="§"/>
            </a:pPr>
            <a:r>
              <a:rPr lang="en-GB" dirty="0"/>
              <a:t> Marked by internal marker / assumptions of knowledge</a:t>
            </a:r>
          </a:p>
          <a:p>
            <a:pPr>
              <a:buFont typeface="Wingdings" panose="05000000000000000000" pitchFamily="2" charset="2"/>
              <a:buChar char="§"/>
            </a:pPr>
            <a:endParaRPr lang="en-GB" dirty="0"/>
          </a:p>
          <a:p>
            <a:endParaRPr lang="en-GB" dirty="0"/>
          </a:p>
        </p:txBody>
      </p:sp>
      <p:sp>
        <p:nvSpPr>
          <p:cNvPr id="6" name="Content Placeholder 5">
            <a:extLst>
              <a:ext uri="{FF2B5EF4-FFF2-40B4-BE49-F238E27FC236}">
                <a16:creationId xmlns:a16="http://schemas.microsoft.com/office/drawing/2014/main" id="{34DB4FA4-614C-EB81-C4B6-C0C26DD544B0}"/>
              </a:ext>
            </a:extLst>
          </p:cNvPr>
          <p:cNvSpPr>
            <a:spLocks noGrp="1"/>
          </p:cNvSpPr>
          <p:nvPr>
            <p:ph sz="half" idx="2"/>
          </p:nvPr>
        </p:nvSpPr>
        <p:spPr>
          <a:xfrm>
            <a:off x="5989320" y="2286000"/>
            <a:ext cx="5286410" cy="4023360"/>
          </a:xfrm>
        </p:spPr>
        <p:txBody>
          <a:bodyPr>
            <a:normAutofit lnSpcReduction="10000"/>
          </a:bodyPr>
          <a:lstStyle/>
          <a:p>
            <a:pPr>
              <a:buFont typeface="Wingdings" panose="05000000000000000000" pitchFamily="2" charset="2"/>
              <a:buChar char="§"/>
            </a:pPr>
            <a:r>
              <a:rPr lang="en-GB" dirty="0"/>
              <a:t> Identify gaps in order to locate own original research</a:t>
            </a:r>
          </a:p>
          <a:p>
            <a:pPr>
              <a:buFont typeface="Wingdings" panose="05000000000000000000" pitchFamily="2" charset="2"/>
              <a:buChar char="§"/>
            </a:pPr>
            <a:endParaRPr lang="en-GB" dirty="0"/>
          </a:p>
          <a:p>
            <a:pPr>
              <a:buFont typeface="Wingdings" panose="05000000000000000000" pitchFamily="2" charset="2"/>
              <a:buChar char="§"/>
            </a:pPr>
            <a:r>
              <a:rPr lang="en-GB" dirty="0"/>
              <a:t> Broader range of literature - deeper analysis</a:t>
            </a:r>
          </a:p>
          <a:p>
            <a:pPr>
              <a:buFont typeface="Wingdings" panose="05000000000000000000" pitchFamily="2" charset="2"/>
              <a:buChar char="§"/>
            </a:pPr>
            <a:endParaRPr lang="en-GB" dirty="0"/>
          </a:p>
          <a:p>
            <a:pPr>
              <a:buFont typeface="Wingdings" panose="05000000000000000000" pitchFamily="2" charset="2"/>
              <a:buChar char="§"/>
            </a:pPr>
            <a:r>
              <a:rPr lang="en-GB" dirty="0"/>
              <a:t> Long - 10,000 words (or more)</a:t>
            </a:r>
          </a:p>
          <a:p>
            <a:pPr>
              <a:buFont typeface="Wingdings" panose="05000000000000000000" pitchFamily="2" charset="2"/>
              <a:buChar char="§"/>
            </a:pPr>
            <a:endParaRPr lang="en-GB" dirty="0"/>
          </a:p>
          <a:p>
            <a:pPr>
              <a:buFont typeface="Wingdings" panose="05000000000000000000" pitchFamily="2" charset="2"/>
              <a:buChar char="§"/>
            </a:pPr>
            <a:r>
              <a:rPr lang="en-GB" dirty="0"/>
              <a:t> Examined by expert in the field = high expectations</a:t>
            </a:r>
          </a:p>
        </p:txBody>
      </p:sp>
      <p:sp>
        <p:nvSpPr>
          <p:cNvPr id="7" name="Title 3">
            <a:extLst>
              <a:ext uri="{FF2B5EF4-FFF2-40B4-BE49-F238E27FC236}">
                <a16:creationId xmlns:a16="http://schemas.microsoft.com/office/drawing/2014/main" id="{3E5B1793-973B-C133-D29D-CC5F9BE4B02C}"/>
              </a:ext>
            </a:extLst>
          </p:cNvPr>
          <p:cNvSpPr txBox="1">
            <a:spLocks/>
          </p:cNvSpPr>
          <p:nvPr/>
        </p:nvSpPr>
        <p:spPr>
          <a:xfrm>
            <a:off x="6096000" y="585216"/>
            <a:ext cx="4552029" cy="1499616"/>
          </a:xfrm>
          <a:prstGeom prst="rect">
            <a:avLst/>
          </a:prstGeom>
        </p:spPr>
        <p:txBody>
          <a:bodyPr vert="horz" lIns="91440" tIns="45720" rIns="91440" bIns="45720" rtlCol="0" anchor="ctr">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a:t>Level 8</a:t>
            </a:r>
          </a:p>
        </p:txBody>
      </p:sp>
    </p:spTree>
    <p:extLst>
      <p:ext uri="{BB962C8B-B14F-4D97-AF65-F5344CB8AC3E}">
        <p14:creationId xmlns:p14="http://schemas.microsoft.com/office/powerpoint/2010/main" val="34569091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412AB-AD2A-2F33-1D9D-0DD12E32886D}"/>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662D4648-15E4-3043-5F3A-EAC9E0790343}"/>
              </a:ext>
            </a:extLst>
          </p:cNvPr>
          <p:cNvSpPr>
            <a:spLocks noGrp="1"/>
          </p:cNvSpPr>
          <p:nvPr>
            <p:ph idx="1"/>
          </p:nvPr>
        </p:nvSpPr>
        <p:spPr>
          <a:xfrm>
            <a:off x="643512" y="2286000"/>
            <a:ext cx="11123946" cy="4023360"/>
          </a:xfrm>
        </p:spPr>
        <p:txBody>
          <a:bodyPr>
            <a:normAutofit/>
          </a:bodyPr>
          <a:lstStyle/>
          <a:p>
            <a:r>
              <a:rPr lang="en-US" sz="2800" dirty="0">
                <a:effectLst/>
                <a:latin typeface="Calibri" panose="020F0502020204030204" pitchFamily="34" charset="0"/>
                <a:ea typeface="DengXian" panose="02010600030101010101" pitchFamily="2" charset="-122"/>
                <a:cs typeface="Times New Roman" panose="02020603050405020304" pitchFamily="18" charset="0"/>
              </a:rPr>
              <a:t>1. </a:t>
            </a:r>
            <a:r>
              <a:rPr lang="en-US" sz="2800" i="1" dirty="0">
                <a:effectLst/>
                <a:latin typeface="Calibri" panose="020F0502020204030204" pitchFamily="34" charset="0"/>
                <a:ea typeface="DengXian" panose="02010600030101010101" pitchFamily="2" charset="-122"/>
                <a:cs typeface="Times New Roman" panose="02020603050405020304" pitchFamily="18" charset="0"/>
              </a:rPr>
              <a:t>There should be a clear question that focuses and guides the literature review</a:t>
            </a:r>
          </a:p>
          <a:p>
            <a:pPr marL="0" indent="0">
              <a:buNone/>
            </a:pPr>
            <a:endParaRPr lang="en-US" sz="2800" i="1" dirty="0">
              <a:latin typeface="Calibri" panose="020F0502020204030204" pitchFamily="34" charset="0"/>
              <a:ea typeface="DengXian" panose="02010600030101010101" pitchFamily="2" charset="-122"/>
              <a:cs typeface="Times New Roman" panose="02020603050405020304" pitchFamily="18" charset="0"/>
            </a:endParaRPr>
          </a:p>
          <a:p>
            <a:endParaRPr lang="en-US" sz="2800" i="1" dirty="0">
              <a:effectLst/>
              <a:latin typeface="Calibri" panose="020F0502020204030204" pitchFamily="34" charset="0"/>
              <a:ea typeface="DengXian" panose="02010600030101010101" pitchFamily="2" charset="-122"/>
              <a:cs typeface="Times New Roman" panose="02020603050405020304" pitchFamily="18" charset="0"/>
            </a:endParaRPr>
          </a:p>
          <a:p>
            <a:endParaRPr lang="en-US" sz="2800" i="1" dirty="0">
              <a:latin typeface="Calibri" panose="020F0502020204030204" pitchFamily="34" charset="0"/>
              <a:ea typeface="DengXian" panose="02010600030101010101" pitchFamily="2" charset="-122"/>
              <a:cs typeface="Times New Roman" panose="02020603050405020304" pitchFamily="18" charset="0"/>
            </a:endParaRPr>
          </a:p>
          <a:p>
            <a:endParaRPr lang="en-US" sz="2800" i="1"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pic>
        <p:nvPicPr>
          <p:cNvPr id="5" name="Picture 4">
            <a:extLst>
              <a:ext uri="{FF2B5EF4-FFF2-40B4-BE49-F238E27FC236}">
                <a16:creationId xmlns:a16="http://schemas.microsoft.com/office/drawing/2014/main" id="{49791C3F-99C9-1436-4A42-F41B6CBB7AD1}"/>
              </a:ext>
            </a:extLst>
          </p:cNvPr>
          <p:cNvPicPr>
            <a:picLocks noChangeAspect="1"/>
          </p:cNvPicPr>
          <p:nvPr/>
        </p:nvPicPr>
        <p:blipFill>
          <a:blip r:embed="rId2"/>
          <a:stretch>
            <a:fillRect/>
          </a:stretch>
        </p:blipFill>
        <p:spPr>
          <a:xfrm>
            <a:off x="247353" y="4285575"/>
            <a:ext cx="11697293" cy="1124973"/>
          </a:xfrm>
          <a:prstGeom prst="rect">
            <a:avLst/>
          </a:prstGeom>
        </p:spPr>
      </p:pic>
      <p:sp>
        <p:nvSpPr>
          <p:cNvPr id="6" name="TextBox 5">
            <a:extLst>
              <a:ext uri="{FF2B5EF4-FFF2-40B4-BE49-F238E27FC236}">
                <a16:creationId xmlns:a16="http://schemas.microsoft.com/office/drawing/2014/main" id="{EC6A5157-172F-BB57-F33C-D67FFEC86253}"/>
              </a:ext>
            </a:extLst>
          </p:cNvPr>
          <p:cNvSpPr txBox="1"/>
          <p:nvPr/>
        </p:nvSpPr>
        <p:spPr>
          <a:xfrm>
            <a:off x="10069620" y="5394045"/>
            <a:ext cx="1792213" cy="369332"/>
          </a:xfrm>
          <a:prstGeom prst="rect">
            <a:avLst/>
          </a:prstGeom>
          <a:noFill/>
        </p:spPr>
        <p:txBody>
          <a:bodyPr wrap="square" rtlCol="0">
            <a:spAutoFit/>
          </a:bodyPr>
          <a:lstStyle/>
          <a:p>
            <a:r>
              <a:rPr lang="en-GB" dirty="0"/>
              <a:t>Dr Alan Morgan</a:t>
            </a:r>
          </a:p>
        </p:txBody>
      </p:sp>
    </p:spTree>
    <p:extLst>
      <p:ext uri="{BB962C8B-B14F-4D97-AF65-F5344CB8AC3E}">
        <p14:creationId xmlns:p14="http://schemas.microsoft.com/office/powerpoint/2010/main" val="12786226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5CAF3-927E-EBCB-DF68-4BD8FB479F23}"/>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2DB36829-DEEF-1CAF-DCD8-E399FF2EFF4B}"/>
              </a:ext>
            </a:extLst>
          </p:cNvPr>
          <p:cNvSpPr>
            <a:spLocks noGrp="1"/>
          </p:cNvSpPr>
          <p:nvPr>
            <p:ph idx="1"/>
          </p:nvPr>
        </p:nvSpPr>
        <p:spPr>
          <a:xfrm>
            <a:off x="1024128" y="2286000"/>
            <a:ext cx="10460301" cy="4023360"/>
          </a:xfrm>
        </p:spPr>
        <p:txBody>
          <a:bodyPr/>
          <a:lstStyle/>
          <a:p>
            <a:r>
              <a:rPr lang="en-US" sz="2800" i="1" dirty="0">
                <a:effectLst/>
                <a:latin typeface="Calibri" panose="020F0502020204030204" pitchFamily="34" charset="0"/>
                <a:ea typeface="DengXian" panose="02010600030101010101" pitchFamily="2" charset="-122"/>
                <a:cs typeface="Times New Roman" panose="02020603050405020304" pitchFamily="18" charset="0"/>
              </a:rPr>
              <a:t>2. Conduct a literature search and find articles relevant to the focus.</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8BC024BD-3E01-CACB-AA45-76B5B47CA643}"/>
              </a:ext>
            </a:extLst>
          </p:cNvPr>
          <p:cNvSpPr txBox="1"/>
          <p:nvPr/>
        </p:nvSpPr>
        <p:spPr>
          <a:xfrm>
            <a:off x="5884164" y="3243943"/>
            <a:ext cx="3483429" cy="553998"/>
          </a:xfrm>
          <a:prstGeom prst="rect">
            <a:avLst/>
          </a:prstGeom>
          <a:noFill/>
          <a:ln w="38100">
            <a:solidFill>
              <a:schemeClr val="accent2"/>
            </a:solidFill>
          </a:ln>
        </p:spPr>
        <p:txBody>
          <a:bodyPr wrap="square" rtlCol="0">
            <a:spAutoFit/>
          </a:bodyPr>
          <a:lstStyle/>
          <a:p>
            <a:r>
              <a:rPr lang="en-GB" sz="3000" dirty="0"/>
              <a:t>How will you do this?</a:t>
            </a:r>
          </a:p>
        </p:txBody>
      </p:sp>
    </p:spTree>
    <p:extLst>
      <p:ext uri="{BB962C8B-B14F-4D97-AF65-F5344CB8AC3E}">
        <p14:creationId xmlns:p14="http://schemas.microsoft.com/office/powerpoint/2010/main" val="22362463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234E6-11AF-A8E8-1E30-060F7E2B6249}"/>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2E670EE1-BB8D-A7F6-EFF0-4592957C7A24}"/>
              </a:ext>
            </a:extLst>
          </p:cNvPr>
          <p:cNvSpPr>
            <a:spLocks noGrp="1"/>
          </p:cNvSpPr>
          <p:nvPr>
            <p:ph idx="1"/>
          </p:nvPr>
        </p:nvSpPr>
        <p:spPr/>
        <p:txBody>
          <a:bodyPr>
            <a:normAutofit lnSpcReduction="10000"/>
          </a:bodyPr>
          <a:lstStyle/>
          <a:p>
            <a:r>
              <a:rPr lang="en-US" sz="2800" i="1" dirty="0">
                <a:latin typeface="Calibri" panose="020F0502020204030204" pitchFamily="34" charset="0"/>
                <a:ea typeface="DengXian" panose="02010600030101010101" pitchFamily="2" charset="-122"/>
                <a:cs typeface="Times New Roman" panose="02020603050405020304" pitchFamily="18" charset="0"/>
              </a:rPr>
              <a:t>3. Read each piece of literature.</a:t>
            </a:r>
          </a:p>
          <a:p>
            <a:pPr marL="0" indent="0">
              <a:buNone/>
            </a:pPr>
            <a:endParaRPr lang="en-US" sz="2800" i="1"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US" sz="2800" i="1"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US" sz="2800" i="1" dirty="0">
              <a:latin typeface="Calibri" panose="020F0502020204030204" pitchFamily="34" charset="0"/>
              <a:ea typeface="DengXian" panose="02010600030101010101" pitchFamily="2" charset="-122"/>
              <a:cs typeface="Times New Roman" panose="02020603050405020304" pitchFamily="18" charset="0"/>
            </a:endParaRPr>
          </a:p>
          <a:p>
            <a:r>
              <a:rPr lang="en-US" sz="2400" b="1" i="1" dirty="0">
                <a:latin typeface="Calibri" panose="020F0502020204030204" pitchFamily="34" charset="0"/>
                <a:ea typeface="DengXian" panose="02010600030101010101" pitchFamily="2" charset="-122"/>
                <a:cs typeface="Times New Roman" panose="02020603050405020304" pitchFamily="18" charset="0"/>
              </a:rPr>
              <a:t>Note: </a:t>
            </a:r>
          </a:p>
          <a:p>
            <a:pPr>
              <a:buFont typeface="Arial" panose="020B0604020202020204" pitchFamily="34" charset="0"/>
              <a:buChar char="•"/>
            </a:pPr>
            <a:r>
              <a:rPr lang="en-US" sz="2400" i="1" dirty="0">
                <a:latin typeface="Calibri" panose="020F0502020204030204" pitchFamily="34" charset="0"/>
                <a:ea typeface="DengXian" panose="02010600030101010101" pitchFamily="2" charset="-122"/>
                <a:cs typeface="Times New Roman" panose="02020603050405020304" pitchFamily="18" charset="0"/>
              </a:rPr>
              <a:t> the type of research carried out;</a:t>
            </a:r>
          </a:p>
          <a:p>
            <a:pPr>
              <a:buFont typeface="Arial" panose="020B0604020202020204" pitchFamily="34" charset="0"/>
              <a:buChar char="•"/>
            </a:pPr>
            <a:r>
              <a:rPr lang="en-US" sz="2400" i="1" dirty="0">
                <a:latin typeface="Calibri" panose="020F0502020204030204" pitchFamily="34" charset="0"/>
                <a:ea typeface="DengXian" panose="02010600030101010101" pitchFamily="2" charset="-122"/>
                <a:cs typeface="Times New Roman" panose="02020603050405020304" pitchFamily="18" charset="0"/>
              </a:rPr>
              <a:t> number of participants - possibly age, gender etc.;</a:t>
            </a:r>
          </a:p>
          <a:p>
            <a:pPr>
              <a:buFont typeface="Arial" panose="020B0604020202020204" pitchFamily="34" charset="0"/>
              <a:buChar char="•"/>
            </a:pPr>
            <a:r>
              <a:rPr lang="en-US" sz="2400" i="1" dirty="0">
                <a:latin typeface="Calibri" panose="020F0502020204030204" pitchFamily="34" charset="0"/>
                <a:ea typeface="DengXian" panose="02010600030101010101" pitchFamily="2" charset="-122"/>
                <a:cs typeface="Times New Roman" panose="02020603050405020304" pitchFamily="18" charset="0"/>
              </a:rPr>
              <a:t> key themes identified.</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7322355C-4C91-39F5-DC6A-875F72709455}"/>
              </a:ext>
            </a:extLst>
          </p:cNvPr>
          <p:cNvSpPr txBox="1"/>
          <p:nvPr/>
        </p:nvSpPr>
        <p:spPr>
          <a:xfrm>
            <a:off x="4604657" y="3313054"/>
            <a:ext cx="6139543" cy="553998"/>
          </a:xfrm>
          <a:prstGeom prst="rect">
            <a:avLst/>
          </a:prstGeom>
          <a:noFill/>
          <a:ln w="38100">
            <a:solidFill>
              <a:schemeClr val="accent2"/>
            </a:solidFill>
          </a:ln>
        </p:spPr>
        <p:txBody>
          <a:bodyPr wrap="square" rtlCol="0">
            <a:spAutoFit/>
          </a:bodyPr>
          <a:lstStyle/>
          <a:p>
            <a:r>
              <a:rPr lang="en-GB" sz="3000" dirty="0"/>
              <a:t>What will you write down about them?</a:t>
            </a:r>
          </a:p>
        </p:txBody>
      </p:sp>
    </p:spTree>
    <p:extLst>
      <p:ext uri="{BB962C8B-B14F-4D97-AF65-F5344CB8AC3E}">
        <p14:creationId xmlns:p14="http://schemas.microsoft.com/office/powerpoint/2010/main" val="922742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1000"/>
                                        <p:tgtEl>
                                          <p:spTgt spid="3">
                                            <p:txEl>
                                              <p:pRg st="5" end="5"/>
                                            </p:txEl>
                                          </p:spTgt>
                                        </p:tgtEl>
                                      </p:cBhvr>
                                    </p:animEffect>
                                    <p:anim calcmode="lin" valueType="num">
                                      <p:cBhvr>
                                        <p:cTn id="2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1000"/>
                                        <p:tgtEl>
                                          <p:spTgt spid="3">
                                            <p:txEl>
                                              <p:pRg st="6" end="6"/>
                                            </p:txEl>
                                          </p:spTgt>
                                        </p:tgtEl>
                                      </p:cBhvr>
                                    </p:animEffect>
                                    <p:anim calcmode="lin" valueType="num">
                                      <p:cBhvr>
                                        <p:cTn id="2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fade">
                                      <p:cBhvr>
                                        <p:cTn id="29" dur="1000"/>
                                        <p:tgtEl>
                                          <p:spTgt spid="3">
                                            <p:txEl>
                                              <p:pRg st="7" end="7"/>
                                            </p:txEl>
                                          </p:spTgt>
                                        </p:tgtEl>
                                      </p:cBhvr>
                                    </p:animEffect>
                                    <p:anim calcmode="lin" valueType="num">
                                      <p:cBhvr>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234E6-11AF-A8E8-1E30-060F7E2B6249}"/>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2E670EE1-BB8D-A7F6-EFF0-4592957C7A24}"/>
              </a:ext>
            </a:extLst>
          </p:cNvPr>
          <p:cNvSpPr>
            <a:spLocks noGrp="1"/>
          </p:cNvSpPr>
          <p:nvPr>
            <p:ph idx="1"/>
          </p:nvPr>
        </p:nvSpPr>
        <p:spPr/>
        <p:txBody>
          <a:bodyPr/>
          <a:lstStyle/>
          <a:p>
            <a:pPr marL="0" lvl="0" indent="0">
              <a:lnSpc>
                <a:spcPct val="107000"/>
              </a:lnSpc>
              <a:spcAft>
                <a:spcPts val="800"/>
              </a:spcAft>
              <a:buNone/>
              <a:tabLst>
                <a:tab pos="457200" algn="l"/>
              </a:tabLst>
            </a:pPr>
            <a:r>
              <a:rPr lang="en-US" sz="2800" i="1" dirty="0">
                <a:effectLst/>
                <a:latin typeface="Calibri" panose="020F0502020204030204" pitchFamily="34" charset="0"/>
                <a:ea typeface="DengXian" panose="02010600030101010101" pitchFamily="2" charset="-122"/>
                <a:cs typeface="Times New Roman" panose="02020603050405020304" pitchFamily="18" charset="0"/>
              </a:rPr>
              <a:t>4. Signpost your arguments.</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07000"/>
              </a:lnSpc>
              <a:spcAft>
                <a:spcPts val="800"/>
              </a:spcAft>
              <a:buNone/>
              <a:tabLst>
                <a:tab pos="457200" algn="l"/>
              </a:tabLst>
            </a:pPr>
            <a:endParaRPr lang="en-US" sz="2800" i="1"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07000"/>
              </a:lnSpc>
              <a:spcAft>
                <a:spcPts val="800"/>
              </a:spcAft>
              <a:buNone/>
              <a:tabLst>
                <a:tab pos="457200" algn="l"/>
              </a:tabLst>
            </a:pPr>
            <a:r>
              <a:rPr lang="en-US" sz="2800" dirty="0">
                <a:effectLst/>
                <a:latin typeface="Calibri" panose="020F0502020204030204" pitchFamily="34" charset="0"/>
                <a:ea typeface="DengXian" panose="02010600030101010101" pitchFamily="2" charset="-122"/>
                <a:cs typeface="Times New Roman" panose="02020603050405020304" pitchFamily="18" charset="0"/>
              </a:rPr>
              <a:t>For example: The literature identifies a number of key claims when discussing effective form tutors including a tutor being approachable, well informed and non-judgmental.</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7738917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234E6-11AF-A8E8-1E30-060F7E2B6249}"/>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2E670EE1-BB8D-A7F6-EFF0-4592957C7A24}"/>
              </a:ext>
            </a:extLst>
          </p:cNvPr>
          <p:cNvSpPr>
            <a:spLocks noGrp="1"/>
          </p:cNvSpPr>
          <p:nvPr>
            <p:ph idx="1"/>
          </p:nvPr>
        </p:nvSpPr>
        <p:spPr>
          <a:xfrm>
            <a:off x="1024128" y="2286000"/>
            <a:ext cx="10068415" cy="4023360"/>
          </a:xfrm>
        </p:spPr>
        <p:txBody>
          <a:bodyPr>
            <a:normAutofit fontScale="92500" lnSpcReduction="20000"/>
          </a:bodyPr>
          <a:lstStyle/>
          <a:p>
            <a:pPr marL="0" lvl="0" indent="0">
              <a:lnSpc>
                <a:spcPct val="107000"/>
              </a:lnSpc>
              <a:spcAft>
                <a:spcPts val="800"/>
              </a:spcAft>
              <a:buNone/>
              <a:tabLst>
                <a:tab pos="457200" algn="l"/>
              </a:tabLst>
            </a:pPr>
            <a:r>
              <a:rPr lang="en-US" sz="2800" i="1" dirty="0">
                <a:effectLst/>
                <a:latin typeface="Calibri" panose="020F0502020204030204" pitchFamily="34" charset="0"/>
                <a:ea typeface="DengXian" panose="02010600030101010101" pitchFamily="2" charset="-122"/>
                <a:cs typeface="Times New Roman" panose="02020603050405020304" pitchFamily="18" charset="0"/>
              </a:rPr>
              <a:t>5. Then unpick each claim in turn.</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07000"/>
              </a:lnSpc>
              <a:spcAft>
                <a:spcPts val="800"/>
              </a:spcAft>
              <a:buNone/>
              <a:tabLst>
                <a:tab pos="457200" algn="l"/>
              </a:tabLst>
            </a:pPr>
            <a:endParaRPr lang="en-US" sz="2800" i="1"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07000"/>
              </a:lnSpc>
              <a:spcAft>
                <a:spcPts val="800"/>
              </a:spcAft>
              <a:buNone/>
              <a:tabLst>
                <a:tab pos="457200" algn="l"/>
              </a:tabLst>
            </a:pPr>
            <a:r>
              <a:rPr lang="en-US" sz="2800" dirty="0">
                <a:effectLst/>
                <a:latin typeface="Calibri" panose="020F0502020204030204" pitchFamily="34" charset="0"/>
                <a:ea typeface="DengXian" panose="02010600030101010101" pitchFamily="2" charset="-122"/>
                <a:cs typeface="Times New Roman" panose="02020603050405020304" pitchFamily="18" charset="0"/>
              </a:rPr>
              <a:t>For example: </a:t>
            </a:r>
          </a:p>
          <a:p>
            <a:pPr marL="0" lvl="0" indent="0">
              <a:lnSpc>
                <a:spcPct val="107000"/>
              </a:lnSpc>
              <a:spcAft>
                <a:spcPts val="800"/>
              </a:spcAft>
              <a:buNone/>
              <a:tabLst>
                <a:tab pos="457200" algn="l"/>
              </a:tabLst>
            </a:pPr>
            <a:r>
              <a:rPr lang="en-US" sz="2800" dirty="0">
                <a:effectLst/>
                <a:latin typeface="Calibri" panose="020F0502020204030204" pitchFamily="34" charset="0"/>
                <a:ea typeface="DengXian" panose="02010600030101010101" pitchFamily="2" charset="-122"/>
                <a:cs typeface="Times New Roman" panose="02020603050405020304" pitchFamily="18" charset="0"/>
              </a:rPr>
              <a:t>A number of studies report that pupils perceive an effective form tutor to be approachable. For example, Childs (1999), in her small-scale interview study of twenty pupils in a secondary school in England, reported that all the pupils identified that an effective tutor </a:t>
            </a:r>
            <a:r>
              <a:rPr lang="en-US" sz="2800" dirty="0">
                <a:latin typeface="Calibri" panose="020F0502020204030204" pitchFamily="34" charset="0"/>
                <a:ea typeface="DengXian" panose="02010600030101010101" pitchFamily="2" charset="-122"/>
                <a:cs typeface="Times New Roman" panose="02020603050405020304" pitchFamily="18" charset="0"/>
              </a:rPr>
              <a:t>should be</a:t>
            </a:r>
            <a:r>
              <a:rPr lang="en-US" sz="2800" dirty="0">
                <a:effectLst/>
                <a:latin typeface="Calibri" panose="020F0502020204030204" pitchFamily="34" charset="0"/>
                <a:ea typeface="DengXian" panose="02010600030101010101" pitchFamily="2" charset="-122"/>
                <a:cs typeface="Times New Roman" panose="02020603050405020304" pitchFamily="18" charset="0"/>
              </a:rPr>
              <a:t> approachable so that they could discuss things that were worrying them.</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5190374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234E6-11AF-A8E8-1E30-060F7E2B6249}"/>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2E670EE1-BB8D-A7F6-EFF0-4592957C7A24}"/>
              </a:ext>
            </a:extLst>
          </p:cNvPr>
          <p:cNvSpPr>
            <a:spLocks noGrp="1"/>
          </p:cNvSpPr>
          <p:nvPr>
            <p:ph idx="1"/>
          </p:nvPr>
        </p:nvSpPr>
        <p:spPr/>
        <p:txBody>
          <a:bodyPr>
            <a:normAutofit lnSpcReduction="10000"/>
          </a:bodyPr>
          <a:lstStyle/>
          <a:p>
            <a:pPr marL="0" lvl="0" indent="0">
              <a:lnSpc>
                <a:spcPct val="107000"/>
              </a:lnSpc>
              <a:spcAft>
                <a:spcPts val="800"/>
              </a:spcAft>
              <a:buNone/>
              <a:tabLst>
                <a:tab pos="457200" algn="l"/>
              </a:tabLst>
            </a:pPr>
            <a:r>
              <a:rPr lang="en-US" sz="2800" i="1" dirty="0">
                <a:effectLst/>
                <a:latin typeface="Calibri" panose="020F0502020204030204" pitchFamily="34" charset="0"/>
                <a:ea typeface="DengXian" panose="02010600030101010101" pitchFamily="2" charset="-122"/>
                <a:cs typeface="Times New Roman" panose="02020603050405020304" pitchFamily="18" charset="0"/>
              </a:rPr>
              <a:t>6. Finally bring it all together. For example:</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07000"/>
              </a:lnSpc>
              <a:spcAft>
                <a:spcPts val="800"/>
              </a:spcAft>
              <a:buNone/>
              <a:tabLst>
                <a:tab pos="457200" algn="l"/>
              </a:tabLst>
            </a:pPr>
            <a:endParaRPr lang="en-US" sz="2800" i="1"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07000"/>
              </a:lnSpc>
              <a:spcAft>
                <a:spcPts val="800"/>
              </a:spcAft>
              <a:buNone/>
              <a:tabLst>
                <a:tab pos="457200" algn="l"/>
              </a:tabLst>
            </a:pPr>
            <a:r>
              <a:rPr lang="en-US" sz="2800" dirty="0">
                <a:effectLst/>
                <a:latin typeface="Calibri" panose="020F0502020204030204" pitchFamily="34" charset="0"/>
                <a:ea typeface="DengXian" panose="02010600030101010101" pitchFamily="2" charset="-122"/>
                <a:cs typeface="Times New Roman" panose="02020603050405020304" pitchFamily="18" charset="0"/>
              </a:rPr>
              <a:t>This finding is supported by Cooper (1989)’s questionnaire study. However, Jackson’s (2010) more recent small-scale focus group study of thirty KS3 pupils found that, although approachability was important, there were some differences with older pupils in that they appreciated a tutor who could also give effective career advice.</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4112925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Rot="1" noMove="1" noResize="1" noEditPoints="1" noAdjustHandles="1" noChangeArrowheads="1" noChangeShapeType="1"/>
          </p:cNvSpPr>
          <p:nvPr>
            <p:ph type="title"/>
          </p:nvPr>
        </p:nvSpPr>
        <p:spPr/>
        <p:txBody>
          <a:bodyPr/>
          <a:lstStyle/>
          <a:p>
            <a:r>
              <a:rPr lang="en-GB" dirty="0" err="1"/>
              <a:t>lIterature</a:t>
            </a:r>
            <a:r>
              <a:rPr lang="en-GB" dirty="0"/>
              <a:t> review</a:t>
            </a:r>
          </a:p>
        </p:txBody>
      </p:sp>
      <p:sp>
        <p:nvSpPr>
          <p:cNvPr id="3" name="Content Placeholder 2"/>
          <p:cNvSpPr>
            <a:spLocks noGrp="1"/>
          </p:cNvSpPr>
          <p:nvPr>
            <p:ph idx="1"/>
          </p:nvPr>
        </p:nvSpPr>
        <p:spPr>
          <a:xfrm>
            <a:off x="677333" y="2272419"/>
            <a:ext cx="11136939" cy="4266403"/>
          </a:xfrm>
        </p:spPr>
        <p:txBody>
          <a:bodyPr/>
          <a:lstStyle/>
          <a:p>
            <a:pPr marL="0" indent="0">
              <a:buNone/>
            </a:pPr>
            <a:r>
              <a:rPr lang="en-GB" sz="2400" dirty="0"/>
              <a:t>As you write, try to:</a:t>
            </a:r>
          </a:p>
          <a:p>
            <a:r>
              <a:rPr lang="en-GB" sz="2400" b="1" dirty="0"/>
              <a:t>Summarise and synthesise:</a:t>
            </a:r>
            <a:r>
              <a:rPr lang="en-GB" sz="2400" dirty="0"/>
              <a:t> give an overview of the main points of each source and combine them into a coherent whole.</a:t>
            </a:r>
          </a:p>
          <a:p>
            <a:r>
              <a:rPr lang="en-GB" sz="2400" b="1" dirty="0"/>
              <a:t>Analyse and interpret:</a:t>
            </a:r>
            <a:r>
              <a:rPr lang="en-GB" sz="2400" dirty="0"/>
              <a:t> don’t just paraphrase other researchers – add your own interpretations (though not opinion!), discussing the significance of findings in relation to the literature as a whole.</a:t>
            </a:r>
          </a:p>
          <a:p>
            <a:r>
              <a:rPr lang="en-GB" sz="2400" b="1" dirty="0">
                <a:solidFill>
                  <a:srgbClr val="FF0000"/>
                </a:solidFill>
              </a:rPr>
              <a:t>Critically evaluate</a:t>
            </a:r>
            <a:r>
              <a:rPr lang="en-GB" sz="2400" b="1" dirty="0"/>
              <a:t>:</a:t>
            </a:r>
            <a:r>
              <a:rPr lang="en-GB" sz="2400" dirty="0"/>
              <a:t> where relevant, discuss the strengths and weaknesses of your sources.</a:t>
            </a:r>
          </a:p>
          <a:p>
            <a:r>
              <a:rPr lang="en-GB" sz="2400" b="1" dirty="0"/>
              <a:t>Write in well-structured paragraphs:</a:t>
            </a:r>
            <a:r>
              <a:rPr lang="en-GB" sz="2400" dirty="0"/>
              <a:t> use transitions and topic sentences to draw connections, comparisons and contrasts.</a:t>
            </a:r>
          </a:p>
          <a:p>
            <a:endParaRPr lang="en-GB" dirty="0"/>
          </a:p>
        </p:txBody>
      </p:sp>
    </p:spTree>
    <p:extLst>
      <p:ext uri="{BB962C8B-B14F-4D97-AF65-F5344CB8AC3E}">
        <p14:creationId xmlns:p14="http://schemas.microsoft.com/office/powerpoint/2010/main" val="35273456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Critically evaluate</a:t>
            </a:r>
          </a:p>
        </p:txBody>
      </p:sp>
      <p:sp>
        <p:nvSpPr>
          <p:cNvPr id="3" name="Content Placeholder 2"/>
          <p:cNvSpPr>
            <a:spLocks noGrp="1"/>
          </p:cNvSpPr>
          <p:nvPr>
            <p:ph idx="1"/>
          </p:nvPr>
        </p:nvSpPr>
        <p:spPr>
          <a:xfrm>
            <a:off x="677334" y="2160589"/>
            <a:ext cx="9099270" cy="3880773"/>
          </a:xfrm>
        </p:spPr>
        <p:txBody>
          <a:bodyPr>
            <a:normAutofit/>
          </a:bodyPr>
          <a:lstStyle/>
          <a:p>
            <a:pPr marL="0" indent="0">
              <a:buNone/>
            </a:pPr>
            <a:r>
              <a:rPr lang="en-GB" sz="2400" dirty="0"/>
              <a:t>“Do I think that everybody you talk to is lying? No I do not. Only a moron would think that. But do I think you should approach any spokesman for a vested interest with a degree of scepticism, asking ‘why are they saying this’ and ‘is it likely to be true’? Yes of course I do.”</a:t>
            </a:r>
          </a:p>
          <a:p>
            <a:pPr marL="0" indent="0">
              <a:buNone/>
            </a:pPr>
            <a:r>
              <a:rPr lang="en-GB" sz="2400" dirty="0"/>
              <a:t>														Jeremy Paxman</a:t>
            </a:r>
          </a:p>
        </p:txBody>
      </p:sp>
      <p:sp>
        <p:nvSpPr>
          <p:cNvPr id="4" name="Rounded Rectangle 3"/>
          <p:cNvSpPr/>
          <p:nvPr/>
        </p:nvSpPr>
        <p:spPr>
          <a:xfrm>
            <a:off x="10138913" y="718868"/>
            <a:ext cx="1702279" cy="10409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Slant?</a:t>
            </a:r>
          </a:p>
        </p:txBody>
      </p:sp>
      <p:sp>
        <p:nvSpPr>
          <p:cNvPr id="6" name="Rounded Rectangle 5"/>
          <p:cNvSpPr/>
          <p:nvPr/>
        </p:nvSpPr>
        <p:spPr>
          <a:xfrm>
            <a:off x="10190672" y="3861759"/>
            <a:ext cx="1702279" cy="10409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Neutral?</a:t>
            </a:r>
          </a:p>
        </p:txBody>
      </p:sp>
      <p:sp>
        <p:nvSpPr>
          <p:cNvPr id="7" name="Rounded Rectangle 6"/>
          <p:cNvSpPr/>
          <p:nvPr/>
        </p:nvSpPr>
        <p:spPr>
          <a:xfrm>
            <a:off x="10190672" y="2290313"/>
            <a:ext cx="1702279" cy="10409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Sponsorship?</a:t>
            </a:r>
          </a:p>
        </p:txBody>
      </p:sp>
      <p:sp>
        <p:nvSpPr>
          <p:cNvPr id="9" name="Rounded Rectangle 8"/>
          <p:cNvSpPr/>
          <p:nvPr/>
        </p:nvSpPr>
        <p:spPr>
          <a:xfrm>
            <a:off x="10190672" y="5433205"/>
            <a:ext cx="1702279" cy="10409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Bias?</a:t>
            </a:r>
          </a:p>
        </p:txBody>
      </p:sp>
    </p:spTree>
    <p:extLst>
      <p:ext uri="{BB962C8B-B14F-4D97-AF65-F5344CB8AC3E}">
        <p14:creationId xmlns:p14="http://schemas.microsoft.com/office/powerpoint/2010/main" val="41694229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F0DEF-7E02-D999-0948-92B4904E9D7E}"/>
              </a:ext>
            </a:extLst>
          </p:cNvPr>
          <p:cNvSpPr>
            <a:spLocks noGrp="1"/>
          </p:cNvSpPr>
          <p:nvPr>
            <p:ph type="title"/>
          </p:nvPr>
        </p:nvSpPr>
        <p:spPr>
          <a:xfrm>
            <a:off x="613611" y="685892"/>
            <a:ext cx="3566407" cy="3794020"/>
          </a:xfrm>
        </p:spPr>
        <p:txBody>
          <a:bodyPr vert="horz" lIns="91440" tIns="45720" rIns="91440" bIns="45720" rtlCol="0" anchor="b">
            <a:normAutofit/>
          </a:bodyPr>
          <a:lstStyle/>
          <a:p>
            <a:r>
              <a:rPr lang="en-US" sz="4000" kern="1200" cap="all" spc="200" baseline="0" dirty="0">
                <a:solidFill>
                  <a:schemeClr val="tx1">
                    <a:lumMod val="95000"/>
                    <a:lumOff val="5000"/>
                  </a:schemeClr>
                </a:solidFill>
                <a:latin typeface="+mj-lt"/>
                <a:ea typeface="+mj-ea"/>
                <a:cs typeface="+mj-cs"/>
              </a:rPr>
              <a:t>7 literature review mistakes!</a:t>
            </a:r>
          </a:p>
        </p:txBody>
      </p:sp>
      <p:sp>
        <p:nvSpPr>
          <p:cNvPr id="4" name="Text Placeholder 3">
            <a:extLst>
              <a:ext uri="{FF2B5EF4-FFF2-40B4-BE49-F238E27FC236}">
                <a16:creationId xmlns:a16="http://schemas.microsoft.com/office/drawing/2014/main" id="{9170A013-EBF9-4C91-49BB-33EABF49BA21}"/>
              </a:ext>
            </a:extLst>
          </p:cNvPr>
          <p:cNvSpPr>
            <a:spLocks noGrp="1"/>
          </p:cNvSpPr>
          <p:nvPr>
            <p:ph type="body" idx="1"/>
          </p:nvPr>
        </p:nvSpPr>
        <p:spPr>
          <a:xfrm>
            <a:off x="613611" y="4684242"/>
            <a:ext cx="3566407" cy="1463040"/>
          </a:xfrm>
        </p:spPr>
        <p:txBody>
          <a:bodyPr vert="horz" lIns="91440" tIns="45720" rIns="91440" bIns="45720" rtlCol="0" anchor="t">
            <a:normAutofit/>
          </a:bodyPr>
          <a:lstStyle/>
          <a:p>
            <a:pPr algn="r"/>
            <a:endParaRPr lang="en-US" sz="1600"/>
          </a:p>
        </p:txBody>
      </p:sp>
      <p:cxnSp>
        <p:nvCxnSpPr>
          <p:cNvPr id="18" name="Straight Connector 17">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5557" y="4593863"/>
            <a:ext cx="2926080" cy="0"/>
          </a:xfrm>
          <a:prstGeom prst="line">
            <a:avLst/>
          </a:prstGeom>
          <a:ln w="19050">
            <a:solidFill>
              <a:srgbClr val="8C5E14"/>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0C109AF3-D1AA-ED03-86EF-1C3DAC1F525D}"/>
              </a:ext>
            </a:extLst>
          </p:cNvPr>
          <p:cNvPicPr>
            <a:picLocks noChangeAspect="1"/>
          </p:cNvPicPr>
          <p:nvPr/>
        </p:nvPicPr>
        <p:blipFill rotWithShape="1">
          <a:blip r:embed="rId2"/>
          <a:srcRect l="16826" r="21381"/>
          <a:stretch/>
        </p:blipFill>
        <p:spPr>
          <a:xfrm>
            <a:off x="4658258" y="975"/>
            <a:ext cx="7533742" cy="6858000"/>
          </a:xfrm>
          <a:prstGeom prst="rect">
            <a:avLst/>
          </a:prstGeom>
        </p:spPr>
      </p:pic>
      <p:sp>
        <p:nvSpPr>
          <p:cNvPr id="5" name="TextBox 4">
            <a:extLst>
              <a:ext uri="{FF2B5EF4-FFF2-40B4-BE49-F238E27FC236}">
                <a16:creationId xmlns:a16="http://schemas.microsoft.com/office/drawing/2014/main" id="{41054142-4A3A-E8C3-2512-5E473ED8599B}"/>
              </a:ext>
            </a:extLst>
          </p:cNvPr>
          <p:cNvSpPr txBox="1"/>
          <p:nvPr/>
        </p:nvSpPr>
        <p:spPr>
          <a:xfrm>
            <a:off x="543208" y="6465548"/>
            <a:ext cx="3358836" cy="276999"/>
          </a:xfrm>
          <a:prstGeom prst="rect">
            <a:avLst/>
          </a:prstGeom>
          <a:noFill/>
          <a:ln>
            <a:solidFill>
              <a:srgbClr val="92D050"/>
            </a:solidFill>
          </a:ln>
        </p:spPr>
        <p:txBody>
          <a:bodyPr wrap="square" rtlCol="0">
            <a:spAutoFit/>
          </a:bodyPr>
          <a:lstStyle/>
          <a:p>
            <a:r>
              <a:rPr lang="en-GB" sz="1200" dirty="0"/>
              <a:t>Source: gradcoach.com/literature-review-mistakes/ </a:t>
            </a:r>
          </a:p>
        </p:txBody>
      </p:sp>
    </p:spTree>
    <p:extLst>
      <p:ext uri="{BB962C8B-B14F-4D97-AF65-F5344CB8AC3E}">
        <p14:creationId xmlns:p14="http://schemas.microsoft.com/office/powerpoint/2010/main" val="3059556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EECFDA-0ACD-84D1-AB7C-532A8F63348E}"/>
              </a:ext>
            </a:extLst>
          </p:cNvPr>
          <p:cNvSpPr>
            <a:spLocks noGrp="1"/>
          </p:cNvSpPr>
          <p:nvPr>
            <p:ph type="title"/>
          </p:nvPr>
        </p:nvSpPr>
        <p:spPr/>
        <p:txBody>
          <a:bodyPr>
            <a:normAutofit/>
          </a:bodyPr>
          <a:lstStyle/>
          <a:p>
            <a:r>
              <a:rPr lang="en-GB" dirty="0">
                <a:solidFill>
                  <a:schemeClr val="tx1"/>
                </a:solidFill>
              </a:rPr>
              <a:t>#1 </a:t>
            </a:r>
            <a:r>
              <a:rPr lang="en-GB" i="0" dirty="0">
                <a:solidFill>
                  <a:schemeClr val="tx1"/>
                </a:solidFill>
                <a:effectLst/>
              </a:rPr>
              <a:t>Over-reliance on low-quality sources</a:t>
            </a:r>
            <a:endParaRPr lang="en-GB" dirty="0"/>
          </a:p>
        </p:txBody>
      </p:sp>
      <p:sp>
        <p:nvSpPr>
          <p:cNvPr id="5" name="Content Placeholder 4">
            <a:extLst>
              <a:ext uri="{FF2B5EF4-FFF2-40B4-BE49-F238E27FC236}">
                <a16:creationId xmlns:a16="http://schemas.microsoft.com/office/drawing/2014/main" id="{AED7CA31-7EA1-D8AA-E861-9E97ED27543C}"/>
              </a:ext>
            </a:extLst>
          </p:cNvPr>
          <p:cNvSpPr>
            <a:spLocks noGrp="1"/>
          </p:cNvSpPr>
          <p:nvPr>
            <p:ph idx="1"/>
          </p:nvPr>
        </p:nvSpPr>
        <p:spPr>
          <a:xfrm>
            <a:off x="1024128" y="1943801"/>
            <a:ext cx="4108854" cy="4023360"/>
          </a:xfrm>
        </p:spPr>
        <p:txBody>
          <a:bodyPr/>
          <a:lstStyle/>
          <a:p>
            <a:endParaRPr lang="en-GB" dirty="0"/>
          </a:p>
          <a:p>
            <a:endParaRPr lang="en-GB" dirty="0"/>
          </a:p>
          <a:p>
            <a:r>
              <a:rPr lang="en-GB" b="0" i="0" dirty="0">
                <a:effectLst/>
                <a:latin typeface="Calibri" panose="020F0502020204030204" pitchFamily="34" charset="0"/>
                <a:cs typeface="Calibri" panose="020F0502020204030204" pitchFamily="34" charset="0"/>
              </a:rPr>
              <a:t>This includes a broad collection of non-academic sources like blog posts, opinion pieces, publications by advocacy groups and daily news articles.</a:t>
            </a:r>
            <a:endParaRPr lang="en-GB" dirty="0">
              <a:latin typeface="Calibri" panose="020F0502020204030204" pitchFamily="34" charset="0"/>
              <a:cs typeface="Calibri" panose="020F0502020204030204" pitchFamily="34" charset="0"/>
            </a:endParaRPr>
          </a:p>
        </p:txBody>
      </p:sp>
      <p:pic>
        <p:nvPicPr>
          <p:cNvPr id="7" name="Picture 6" descr="Diagram&#10;&#10;Description automatically generated with medium confidence">
            <a:extLst>
              <a:ext uri="{FF2B5EF4-FFF2-40B4-BE49-F238E27FC236}">
                <a16:creationId xmlns:a16="http://schemas.microsoft.com/office/drawing/2014/main" id="{8A65C9D6-E786-7ACE-29FA-EA74B1D2818E}"/>
              </a:ext>
            </a:extLst>
          </p:cNvPr>
          <p:cNvPicPr>
            <a:picLocks noChangeAspect="1"/>
          </p:cNvPicPr>
          <p:nvPr/>
        </p:nvPicPr>
        <p:blipFill>
          <a:blip r:embed="rId2"/>
          <a:stretch>
            <a:fillRect/>
          </a:stretch>
        </p:blipFill>
        <p:spPr>
          <a:xfrm>
            <a:off x="5517777" y="2266128"/>
            <a:ext cx="6300834" cy="2905146"/>
          </a:xfrm>
          <a:prstGeom prst="rect">
            <a:avLst/>
          </a:prstGeom>
        </p:spPr>
      </p:pic>
      <p:sp>
        <p:nvSpPr>
          <p:cNvPr id="8" name="TextBox 7">
            <a:extLst>
              <a:ext uri="{FF2B5EF4-FFF2-40B4-BE49-F238E27FC236}">
                <a16:creationId xmlns:a16="http://schemas.microsoft.com/office/drawing/2014/main" id="{2D65E877-9EBC-DF66-E42F-899D28A41A60}"/>
              </a:ext>
            </a:extLst>
          </p:cNvPr>
          <p:cNvSpPr txBox="1"/>
          <p:nvPr/>
        </p:nvSpPr>
        <p:spPr>
          <a:xfrm>
            <a:off x="9076113" y="6439640"/>
            <a:ext cx="2984992" cy="276999"/>
          </a:xfrm>
          <a:prstGeom prst="rect">
            <a:avLst/>
          </a:prstGeom>
          <a:noFill/>
          <a:ln>
            <a:solidFill>
              <a:srgbClr val="92D050"/>
            </a:solidFill>
          </a:ln>
        </p:spPr>
        <p:txBody>
          <a:bodyPr wrap="square" rtlCol="0">
            <a:spAutoFit/>
          </a:bodyPr>
          <a:lstStyle/>
          <a:p>
            <a:r>
              <a:rPr lang="en-GB" sz="1200" dirty="0"/>
              <a:t>Source: University of Colorado </a:t>
            </a:r>
            <a:r>
              <a:rPr lang="en-GB" sz="1200" dirty="0">
                <a:hlinkClick r:id="rId3"/>
              </a:rPr>
              <a:t>www.uccs.edu</a:t>
            </a:r>
            <a:r>
              <a:rPr lang="en-GB" sz="1200" dirty="0"/>
              <a:t> </a:t>
            </a:r>
          </a:p>
        </p:txBody>
      </p:sp>
    </p:spTree>
    <p:extLst>
      <p:ext uri="{BB962C8B-B14F-4D97-AF65-F5344CB8AC3E}">
        <p14:creationId xmlns:p14="http://schemas.microsoft.com/office/powerpoint/2010/main" val="24887702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46B69-9DA7-2AB1-BC9A-5B8BA139151B}"/>
              </a:ext>
            </a:extLst>
          </p:cNvPr>
          <p:cNvSpPr>
            <a:spLocks noGrp="1"/>
          </p:cNvSpPr>
          <p:nvPr>
            <p:ph type="title"/>
          </p:nvPr>
        </p:nvSpPr>
        <p:spPr/>
        <p:txBody>
          <a:bodyPr>
            <a:normAutofit/>
          </a:bodyPr>
          <a:lstStyle/>
          <a:p>
            <a:r>
              <a:rPr lang="en-GB" dirty="0"/>
              <a:t>#2: </a:t>
            </a:r>
            <a:r>
              <a:rPr lang="en-GB" i="0" dirty="0">
                <a:solidFill>
                  <a:schemeClr val="tx1"/>
                </a:solidFill>
                <a:effectLst/>
              </a:rPr>
              <a:t>lack of landmark/seminal literature</a:t>
            </a:r>
            <a:endParaRPr lang="en-GB" dirty="0">
              <a:solidFill>
                <a:schemeClr val="tx1"/>
              </a:solidFill>
            </a:endParaRPr>
          </a:p>
        </p:txBody>
      </p:sp>
      <p:sp>
        <p:nvSpPr>
          <p:cNvPr id="3" name="Content Placeholder 2">
            <a:extLst>
              <a:ext uri="{FF2B5EF4-FFF2-40B4-BE49-F238E27FC236}">
                <a16:creationId xmlns:a16="http://schemas.microsoft.com/office/drawing/2014/main" id="{AD11FBF2-046A-86B0-244C-29264D28D5E7}"/>
              </a:ext>
            </a:extLst>
          </p:cNvPr>
          <p:cNvSpPr>
            <a:spLocks noGrp="1"/>
          </p:cNvSpPr>
          <p:nvPr>
            <p:ph idx="1"/>
          </p:nvPr>
        </p:nvSpPr>
        <p:spPr>
          <a:xfrm>
            <a:off x="1024128" y="2286000"/>
            <a:ext cx="10044039" cy="4023360"/>
          </a:xfrm>
        </p:spPr>
        <p:txBody>
          <a:bodyPr>
            <a:normAutofit/>
          </a:bodyPr>
          <a:lstStyle/>
          <a:p>
            <a:r>
              <a:rPr lang="en-GB" sz="2800" b="0" i="0" dirty="0">
                <a:effectLst/>
                <a:latin typeface="Calibri" panose="020F0502020204030204" pitchFamily="34" charset="0"/>
                <a:cs typeface="Calibri" panose="020F0502020204030204" pitchFamily="34" charset="0"/>
              </a:rPr>
              <a:t>The reason for the absence of landmark literature in poor literature reviews is: </a:t>
            </a:r>
          </a:p>
          <a:p>
            <a:r>
              <a:rPr lang="en-GB" sz="2800" b="1" i="0" dirty="0">
                <a:effectLst/>
                <a:latin typeface="Calibri" panose="020F0502020204030204" pitchFamily="34" charset="0"/>
                <a:cs typeface="Calibri" panose="020F0502020204030204" pitchFamily="34" charset="0"/>
              </a:rPr>
              <a:t>*either</a:t>
            </a:r>
            <a:r>
              <a:rPr lang="en-GB" sz="2800" b="0" i="0" dirty="0">
                <a:effectLst/>
                <a:latin typeface="Calibri" panose="020F0502020204030204" pitchFamily="34" charset="0"/>
                <a:cs typeface="Calibri" panose="020F0502020204030204" pitchFamily="34" charset="0"/>
              </a:rPr>
              <a:t> that the student </a:t>
            </a:r>
            <a:r>
              <a:rPr lang="en-GB" sz="2800" i="0" dirty="0">
                <a:effectLst/>
                <a:latin typeface="Calibri" panose="020F0502020204030204" pitchFamily="34" charset="0"/>
                <a:cs typeface="Calibri" panose="020F0502020204030204" pitchFamily="34" charset="0"/>
              </a:rPr>
              <a:t>is not aware of the literature </a:t>
            </a:r>
          </a:p>
          <a:p>
            <a:r>
              <a:rPr lang="en-GB" sz="2000" b="0" i="0" dirty="0">
                <a:effectLst/>
                <a:latin typeface="Calibri" panose="020F0502020204030204" pitchFamily="34" charset="0"/>
                <a:cs typeface="Calibri" panose="020F0502020204030204" pitchFamily="34" charset="0"/>
              </a:rPr>
              <a:t>(perhaps because they haven’t sufficiently immersed themselves in the existing research)</a:t>
            </a:r>
          </a:p>
          <a:p>
            <a:r>
              <a:rPr lang="en-GB" sz="2800" b="1" dirty="0">
                <a:latin typeface="Calibri" panose="020F0502020204030204" pitchFamily="34" charset="0"/>
                <a:cs typeface="Calibri" panose="020F0502020204030204" pitchFamily="34" charset="0"/>
              </a:rPr>
              <a:t>*or</a:t>
            </a:r>
            <a:r>
              <a:rPr lang="en-GB" sz="2800" b="0" i="0" dirty="0">
                <a:effectLst/>
                <a:latin typeface="Calibri" panose="020F0502020204030204" pitchFamily="34" charset="0"/>
                <a:cs typeface="Calibri" panose="020F0502020204030204" pitchFamily="34" charset="0"/>
              </a:rPr>
              <a:t> that they feel that they should only present the most up-to-date studies</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696066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4DB85-CF67-E894-161D-02229D62F7C6}"/>
              </a:ext>
            </a:extLst>
          </p:cNvPr>
          <p:cNvSpPr>
            <a:spLocks noGrp="1"/>
          </p:cNvSpPr>
          <p:nvPr>
            <p:ph type="title"/>
          </p:nvPr>
        </p:nvSpPr>
        <p:spPr/>
        <p:txBody>
          <a:bodyPr>
            <a:normAutofit/>
          </a:bodyPr>
          <a:lstStyle/>
          <a:p>
            <a:r>
              <a:rPr lang="en-GB" i="0" dirty="0">
                <a:solidFill>
                  <a:schemeClr val="tx1"/>
                </a:solidFill>
                <a:effectLst/>
              </a:rPr>
              <a:t>#3: A lack of current literature</a:t>
            </a:r>
            <a:endParaRPr lang="en-GB" dirty="0">
              <a:solidFill>
                <a:schemeClr val="tx1"/>
              </a:solidFill>
            </a:endParaRPr>
          </a:p>
        </p:txBody>
      </p:sp>
      <p:sp>
        <p:nvSpPr>
          <p:cNvPr id="3" name="Content Placeholder 2">
            <a:extLst>
              <a:ext uri="{FF2B5EF4-FFF2-40B4-BE49-F238E27FC236}">
                <a16:creationId xmlns:a16="http://schemas.microsoft.com/office/drawing/2014/main" id="{0CE26E94-BBE3-E7E2-DAAD-A364D01F9365}"/>
              </a:ext>
            </a:extLst>
          </p:cNvPr>
          <p:cNvSpPr>
            <a:spLocks noGrp="1"/>
          </p:cNvSpPr>
          <p:nvPr>
            <p:ph idx="1"/>
          </p:nvPr>
        </p:nvSpPr>
        <p:spPr/>
        <p:txBody>
          <a:bodyPr>
            <a:normAutofit/>
          </a:bodyPr>
          <a:lstStyle/>
          <a:p>
            <a:r>
              <a:rPr lang="en-GB" sz="2800" b="0" i="0" dirty="0">
                <a:effectLst/>
                <a:latin typeface="Calibri" panose="020F0502020204030204" pitchFamily="34" charset="0"/>
                <a:cs typeface="Calibri" panose="020F0502020204030204" pitchFamily="34" charset="0"/>
              </a:rPr>
              <a:t>However, a strong literature review should also incorporate the </a:t>
            </a:r>
            <a:r>
              <a:rPr lang="en-GB" sz="2800" b="1" i="0" dirty="0">
                <a:effectLst/>
                <a:latin typeface="Calibri" panose="020F0502020204030204" pitchFamily="34" charset="0"/>
                <a:cs typeface="Calibri" panose="020F0502020204030204" pitchFamily="34" charset="0"/>
              </a:rPr>
              <a:t>current literature</a:t>
            </a:r>
            <a:r>
              <a:rPr lang="en-GB" sz="2800" b="0" i="0" dirty="0">
                <a:effectLst/>
                <a:latin typeface="Calibri" panose="020F0502020204030204" pitchFamily="34" charset="0"/>
                <a:cs typeface="Calibri" panose="020F0502020204030204" pitchFamily="34" charset="0"/>
              </a:rPr>
              <a:t>. </a:t>
            </a:r>
          </a:p>
          <a:p>
            <a:endParaRPr lang="en-GB" sz="2800" dirty="0">
              <a:latin typeface="Calibri" panose="020F0502020204030204" pitchFamily="34" charset="0"/>
              <a:cs typeface="Calibri" panose="020F0502020204030204" pitchFamily="34" charset="0"/>
            </a:endParaRPr>
          </a:p>
          <a:p>
            <a:r>
              <a:rPr lang="en-GB" sz="2800" b="0" i="0" dirty="0">
                <a:effectLst/>
                <a:latin typeface="Calibri" panose="020F0502020204030204" pitchFamily="34" charset="0"/>
                <a:cs typeface="Calibri" panose="020F0502020204030204" pitchFamily="34" charset="0"/>
              </a:rPr>
              <a:t>It should, ideally, </a:t>
            </a:r>
            <a:r>
              <a:rPr lang="en-GB" sz="2800" b="1" i="0" dirty="0">
                <a:effectLst/>
                <a:latin typeface="Calibri" panose="020F0502020204030204" pitchFamily="34" charset="0"/>
                <a:cs typeface="Calibri" panose="020F0502020204030204" pitchFamily="34" charset="0"/>
              </a:rPr>
              <a:t>compare and contrast</a:t>
            </a:r>
            <a:r>
              <a:rPr lang="en-GB" sz="2800" b="0" i="0" dirty="0">
                <a:effectLst/>
                <a:latin typeface="Calibri" panose="020F0502020204030204" pitchFamily="34" charset="0"/>
                <a:cs typeface="Calibri" panose="020F0502020204030204" pitchFamily="34" charset="0"/>
              </a:rPr>
              <a:t> the “classics” with the more up to date research, and briefly comment on the evolution.</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742421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A9D76-D1D0-EF3B-B492-00830E71C3DB}"/>
              </a:ext>
            </a:extLst>
          </p:cNvPr>
          <p:cNvSpPr>
            <a:spLocks noGrp="1"/>
          </p:cNvSpPr>
          <p:nvPr>
            <p:ph type="title"/>
          </p:nvPr>
        </p:nvSpPr>
        <p:spPr>
          <a:xfrm>
            <a:off x="1024127" y="585216"/>
            <a:ext cx="10337971" cy="1499616"/>
          </a:xfrm>
        </p:spPr>
        <p:txBody>
          <a:bodyPr>
            <a:normAutofit/>
          </a:bodyPr>
          <a:lstStyle/>
          <a:p>
            <a:r>
              <a:rPr lang="en-GB" i="0" dirty="0">
                <a:solidFill>
                  <a:schemeClr val="tx1"/>
                </a:solidFill>
                <a:effectLst/>
              </a:rPr>
              <a:t>#4: Description instead of integration and synthesis 1</a:t>
            </a:r>
            <a:endParaRPr lang="en-GB" dirty="0">
              <a:solidFill>
                <a:schemeClr val="tx1"/>
              </a:solidFill>
            </a:endParaRPr>
          </a:p>
        </p:txBody>
      </p:sp>
      <p:sp>
        <p:nvSpPr>
          <p:cNvPr id="3" name="Content Placeholder 2">
            <a:extLst>
              <a:ext uri="{FF2B5EF4-FFF2-40B4-BE49-F238E27FC236}">
                <a16:creationId xmlns:a16="http://schemas.microsoft.com/office/drawing/2014/main" id="{59571107-075A-654A-4DC5-BF79DB87EB47}"/>
              </a:ext>
            </a:extLst>
          </p:cNvPr>
          <p:cNvSpPr>
            <a:spLocks noGrp="1"/>
          </p:cNvSpPr>
          <p:nvPr>
            <p:ph idx="1"/>
          </p:nvPr>
        </p:nvSpPr>
        <p:spPr/>
        <p:txBody>
          <a:bodyPr>
            <a:normAutofit/>
          </a:bodyPr>
          <a:lstStyle/>
          <a:p>
            <a:r>
              <a:rPr lang="en-GB" sz="2800" dirty="0">
                <a:latin typeface="Calibri" panose="020F0502020204030204" pitchFamily="34" charset="0"/>
                <a:cs typeface="Calibri" panose="020F0502020204030204" pitchFamily="34" charset="0"/>
              </a:rPr>
              <a:t>O</a:t>
            </a:r>
            <a:r>
              <a:rPr lang="en-GB" sz="2800" b="0" i="0" dirty="0">
                <a:effectLst/>
                <a:latin typeface="Calibri" panose="020F0502020204030204" pitchFamily="34" charset="0"/>
                <a:cs typeface="Calibri" panose="020F0502020204030204" pitchFamily="34" charset="0"/>
              </a:rPr>
              <a:t>ften, students think that a literature review is simply a summary of what each researcher has said</a:t>
            </a:r>
            <a:r>
              <a:rPr lang="en-GB" sz="2800" dirty="0">
                <a:latin typeface="Calibri" panose="020F0502020204030204" pitchFamily="34" charset="0"/>
                <a:cs typeface="Calibri" panose="020F0502020204030204" pitchFamily="34" charset="0"/>
              </a:rPr>
              <a:t> - a</a:t>
            </a:r>
            <a:r>
              <a:rPr lang="en-GB" sz="2800" b="0" i="0" dirty="0">
                <a:effectLst/>
                <a:latin typeface="Calibri" panose="020F0502020204030204" pitchFamily="34" charset="0"/>
                <a:cs typeface="Calibri" panose="020F0502020204030204" pitchFamily="34" charset="0"/>
              </a:rPr>
              <a:t> lengthy, detailed “he said, she said”. </a:t>
            </a:r>
          </a:p>
          <a:p>
            <a:r>
              <a:rPr lang="en-GB" sz="2800" b="1" i="0" dirty="0">
                <a:effectLst/>
                <a:latin typeface="Calibri" panose="020F0502020204030204" pitchFamily="34" charset="0"/>
                <a:cs typeface="Calibri" panose="020F0502020204030204" pitchFamily="34" charset="0"/>
              </a:rPr>
              <a:t>This is </a:t>
            </a:r>
            <a:r>
              <a:rPr lang="en-GB" sz="2800" b="1" dirty="0">
                <a:latin typeface="Calibri" panose="020F0502020204030204" pitchFamily="34" charset="0"/>
                <a:cs typeface="Calibri" panose="020F0502020204030204" pitchFamily="34" charset="0"/>
              </a:rPr>
              <a:t>not </a:t>
            </a:r>
            <a:r>
              <a:rPr lang="en-GB" sz="2800" b="1" i="0" dirty="0">
                <a:effectLst/>
                <a:latin typeface="Calibri" panose="020F0502020204030204" pitchFamily="34" charset="0"/>
                <a:cs typeface="Calibri" panose="020F0502020204030204" pitchFamily="34" charset="0"/>
              </a:rPr>
              <a:t>correct</a:t>
            </a:r>
            <a:r>
              <a:rPr lang="en-GB" sz="2800" b="0" i="0" dirty="0">
                <a:effectLst/>
                <a:latin typeface="Calibri" panose="020F0502020204030204" pitchFamily="34" charset="0"/>
                <a:cs typeface="Calibri" panose="020F0502020204030204" pitchFamily="34" charset="0"/>
              </a:rPr>
              <a:t>.</a:t>
            </a:r>
          </a:p>
          <a:p>
            <a:endParaRPr lang="en-GB" sz="2800" dirty="0">
              <a:latin typeface="Calibri" panose="020F0502020204030204" pitchFamily="34" charset="0"/>
              <a:cs typeface="Calibri" panose="020F0502020204030204" pitchFamily="34" charset="0"/>
            </a:endParaRPr>
          </a:p>
          <a:p>
            <a:r>
              <a:rPr lang="en-GB" sz="2800" b="0" i="0" dirty="0">
                <a:effectLst/>
                <a:latin typeface="Calibri" panose="020F0502020204030204" pitchFamily="34" charset="0"/>
                <a:cs typeface="Calibri" panose="020F0502020204030204" pitchFamily="34" charset="0"/>
              </a:rPr>
              <a:t>A good literature review should also highlight what areas </a:t>
            </a:r>
            <a:r>
              <a:rPr lang="en-GB" sz="2800" b="1" i="0" dirty="0">
                <a:effectLst/>
                <a:latin typeface="Calibri" panose="020F0502020204030204" pitchFamily="34" charset="0"/>
                <a:cs typeface="Calibri" panose="020F0502020204030204" pitchFamily="34" charset="0"/>
              </a:rPr>
              <a:t>do not fit together</a:t>
            </a:r>
            <a:r>
              <a:rPr lang="en-GB" sz="2800" b="0" i="0" dirty="0">
                <a:effectLst/>
                <a:latin typeface="Calibri" panose="020F0502020204030204" pitchFamily="34" charset="0"/>
                <a:cs typeface="Calibri" panose="020F0502020204030204" pitchFamily="34" charset="0"/>
              </a:rPr>
              <a:t> and </a:t>
            </a:r>
            <a:r>
              <a:rPr lang="en-GB" sz="2800" b="1" i="0" dirty="0">
                <a:effectLst/>
                <a:latin typeface="Calibri" panose="020F0502020204030204" pitchFamily="34" charset="0"/>
                <a:cs typeface="Calibri" panose="020F0502020204030204" pitchFamily="34" charset="0"/>
              </a:rPr>
              <a:t>which</a:t>
            </a:r>
            <a:r>
              <a:rPr lang="en-GB" sz="2800" b="0" i="0" dirty="0">
                <a:effectLst/>
                <a:latin typeface="Calibri" panose="020F0502020204030204" pitchFamily="34" charset="0"/>
                <a:cs typeface="Calibri" panose="020F0502020204030204" pitchFamily="34" charset="0"/>
              </a:rPr>
              <a:t> </a:t>
            </a:r>
            <a:r>
              <a:rPr lang="en-GB" sz="2800" b="1" i="0" dirty="0">
                <a:effectLst/>
                <a:latin typeface="Calibri" panose="020F0502020204030204" pitchFamily="34" charset="0"/>
                <a:cs typeface="Calibri" panose="020F0502020204030204" pitchFamily="34" charset="0"/>
              </a:rPr>
              <a:t>pieces are missing</a:t>
            </a:r>
            <a:r>
              <a:rPr lang="en-GB" sz="2800" b="0" i="0" dirty="0">
                <a:effectLst/>
                <a:latin typeface="Calibri" panose="020F0502020204030204" pitchFamily="34" charset="0"/>
                <a:cs typeface="Calibri" panose="020F0502020204030204" pitchFamily="34" charset="0"/>
              </a:rPr>
              <a:t>.</a:t>
            </a:r>
          </a:p>
          <a:p>
            <a:endParaRPr lang="en-GB" dirty="0">
              <a:solidFill>
                <a:srgbClr val="494949"/>
              </a:solidFill>
              <a:latin typeface="Georgia" panose="02040502050405020303" pitchFamily="18" charset="0"/>
            </a:endParaRPr>
          </a:p>
        </p:txBody>
      </p:sp>
    </p:spTree>
    <p:extLst>
      <p:ext uri="{BB962C8B-B14F-4D97-AF65-F5344CB8AC3E}">
        <p14:creationId xmlns:p14="http://schemas.microsoft.com/office/powerpoint/2010/main" val="799595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21AC3-C7CA-E44A-FC2F-67DB20AF2E40}"/>
              </a:ext>
            </a:extLst>
          </p:cNvPr>
          <p:cNvSpPr>
            <a:spLocks noGrp="1"/>
          </p:cNvSpPr>
          <p:nvPr>
            <p:ph type="title"/>
          </p:nvPr>
        </p:nvSpPr>
        <p:spPr>
          <a:xfrm>
            <a:off x="1024128" y="585216"/>
            <a:ext cx="10347024" cy="1499616"/>
          </a:xfrm>
        </p:spPr>
        <p:txBody>
          <a:bodyPr>
            <a:normAutofit/>
          </a:bodyPr>
          <a:lstStyle/>
          <a:p>
            <a:r>
              <a:rPr lang="en-GB" i="0" dirty="0">
                <a:solidFill>
                  <a:schemeClr val="tx1"/>
                </a:solidFill>
                <a:effectLst/>
              </a:rPr>
              <a:t>#4: Description instead of integration and synthesis 2</a:t>
            </a:r>
            <a:endParaRPr lang="en-GB" dirty="0">
              <a:solidFill>
                <a:schemeClr val="tx1"/>
              </a:solidFill>
            </a:endParaRPr>
          </a:p>
        </p:txBody>
      </p:sp>
      <p:sp>
        <p:nvSpPr>
          <p:cNvPr id="3" name="Content Placeholder 2">
            <a:extLst>
              <a:ext uri="{FF2B5EF4-FFF2-40B4-BE49-F238E27FC236}">
                <a16:creationId xmlns:a16="http://schemas.microsoft.com/office/drawing/2014/main" id="{9CA6C579-2F0F-3040-53B5-39194AF8BA26}"/>
              </a:ext>
            </a:extLst>
          </p:cNvPr>
          <p:cNvSpPr>
            <a:spLocks noGrp="1"/>
          </p:cNvSpPr>
          <p:nvPr>
            <p:ph idx="1"/>
          </p:nvPr>
        </p:nvSpPr>
        <p:spPr/>
        <p:txBody>
          <a:bodyPr/>
          <a:lstStyle/>
          <a:p>
            <a:r>
              <a:rPr lang="en-GB" sz="2800" b="0" i="0" dirty="0">
                <a:effectLst/>
                <a:latin typeface="Calibri" panose="020F0502020204030204" pitchFamily="34" charset="0"/>
                <a:cs typeface="Calibri" panose="020F0502020204030204" pitchFamily="34" charset="0"/>
              </a:rPr>
              <a:t>By the end of this process of critical review and synthesis of the existing literature, it should be </a:t>
            </a:r>
            <a:r>
              <a:rPr lang="en-GB" sz="2800" b="1" i="0" dirty="0">
                <a:effectLst/>
                <a:latin typeface="Calibri" panose="020F0502020204030204" pitchFamily="34" charset="0"/>
                <a:cs typeface="Calibri" panose="020F0502020204030204" pitchFamily="34" charset="0"/>
              </a:rPr>
              <a:t>clear what is missing</a:t>
            </a:r>
            <a:r>
              <a:rPr lang="en-GB" sz="2800" b="0" i="0" dirty="0">
                <a:effectLst/>
                <a:latin typeface="Calibri" panose="020F0502020204030204" pitchFamily="34" charset="0"/>
                <a:cs typeface="Calibri" panose="020F0502020204030204" pitchFamily="34" charset="0"/>
              </a:rPr>
              <a:t> – in other words, the gaps that exist in the current research. </a:t>
            </a:r>
          </a:p>
          <a:p>
            <a:r>
              <a:rPr lang="en-GB" sz="2800" b="1" i="0" dirty="0">
                <a:effectLst/>
                <a:latin typeface="Calibri" panose="020F0502020204030204" pitchFamily="34" charset="0"/>
                <a:cs typeface="Calibri" panose="020F0502020204030204" pitchFamily="34" charset="0"/>
              </a:rPr>
              <a:t>These gaps then form the foundation for your proposed study.</a:t>
            </a:r>
          </a:p>
          <a:p>
            <a:r>
              <a:rPr lang="en-GB" sz="2800" dirty="0">
                <a:latin typeface="Calibri" panose="020F0502020204030204" pitchFamily="34" charset="0"/>
                <a:cs typeface="Calibri" panose="020F0502020204030204" pitchFamily="34" charset="0"/>
              </a:rPr>
              <a:t>Y</a:t>
            </a:r>
            <a:r>
              <a:rPr lang="en-GB" sz="2800" b="0" i="0" dirty="0">
                <a:effectLst/>
                <a:latin typeface="Calibri" panose="020F0502020204030204" pitchFamily="34" charset="0"/>
                <a:cs typeface="Calibri" panose="020F0502020204030204" pitchFamily="34" charset="0"/>
              </a:rPr>
              <a:t>our study will attempt to contribute a missing puzzle piece.</a:t>
            </a:r>
            <a:endParaRPr lang="en-GB" sz="2800" b="1" dirty="0">
              <a:latin typeface="Calibri" panose="020F0502020204030204" pitchFamily="34" charset="0"/>
              <a:cs typeface="Calibri" panose="020F0502020204030204" pitchFamily="34" charset="0"/>
            </a:endParaRPr>
          </a:p>
          <a:p>
            <a:endParaRPr lang="en-GB" dirty="0"/>
          </a:p>
        </p:txBody>
      </p:sp>
      <p:pic>
        <p:nvPicPr>
          <p:cNvPr id="4" name="Picture 2" descr="Image result for jigsaw puzzle">
            <a:extLst>
              <a:ext uri="{FF2B5EF4-FFF2-40B4-BE49-F238E27FC236}">
                <a16:creationId xmlns:a16="http://schemas.microsoft.com/office/drawing/2014/main" id="{46C4774B-9D2C-D1CB-5347-96DFDD8FA6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03504" y="4817980"/>
            <a:ext cx="2773508" cy="1903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96832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67ABF-46C6-EB5B-CE80-49D1A5114110}"/>
              </a:ext>
            </a:extLst>
          </p:cNvPr>
          <p:cNvSpPr>
            <a:spLocks noGrp="1"/>
          </p:cNvSpPr>
          <p:nvPr>
            <p:ph type="title"/>
          </p:nvPr>
        </p:nvSpPr>
        <p:spPr/>
        <p:txBody>
          <a:bodyPr>
            <a:normAutofit/>
          </a:bodyPr>
          <a:lstStyle/>
          <a:p>
            <a:r>
              <a:rPr lang="en-GB" i="0" dirty="0">
                <a:solidFill>
                  <a:schemeClr val="tx1"/>
                </a:solidFill>
                <a:effectLst/>
              </a:rPr>
              <a:t>#5: Irrelevant or unfocused content</a:t>
            </a:r>
            <a:endParaRPr lang="en-GB" dirty="0">
              <a:solidFill>
                <a:schemeClr val="tx1"/>
              </a:solidFill>
            </a:endParaRPr>
          </a:p>
        </p:txBody>
      </p:sp>
      <p:sp>
        <p:nvSpPr>
          <p:cNvPr id="3" name="Content Placeholder 2">
            <a:extLst>
              <a:ext uri="{FF2B5EF4-FFF2-40B4-BE49-F238E27FC236}">
                <a16:creationId xmlns:a16="http://schemas.microsoft.com/office/drawing/2014/main" id="{C7F327BC-6F83-8328-5A35-67566D401F02}"/>
              </a:ext>
            </a:extLst>
          </p:cNvPr>
          <p:cNvSpPr>
            <a:spLocks noGrp="1"/>
          </p:cNvSpPr>
          <p:nvPr>
            <p:ph idx="1"/>
          </p:nvPr>
        </p:nvSpPr>
        <p:spPr/>
        <p:txBody>
          <a:bodyPr>
            <a:normAutofit/>
          </a:bodyPr>
          <a:lstStyle/>
          <a:p>
            <a:r>
              <a:rPr lang="en-GB" sz="2800" dirty="0">
                <a:latin typeface="Calibri" panose="020F0502020204030204" pitchFamily="34" charset="0"/>
                <a:cs typeface="Calibri" panose="020F0502020204030204" pitchFamily="34" charset="0"/>
              </a:rPr>
              <a:t>T</a:t>
            </a:r>
            <a:r>
              <a:rPr lang="en-GB" sz="2800" b="0" i="0" dirty="0">
                <a:effectLst/>
                <a:latin typeface="Calibri" panose="020F0502020204030204" pitchFamily="34" charset="0"/>
                <a:cs typeface="Calibri" panose="020F0502020204030204" pitchFamily="34" charset="0"/>
              </a:rPr>
              <a:t>o ensure you stay on-topic and focus, you need to revisit your: </a:t>
            </a:r>
          </a:p>
          <a:p>
            <a:pPr>
              <a:buFont typeface="Arial" panose="020B0604020202020204" pitchFamily="34" charset="0"/>
              <a:buChar char="•"/>
            </a:pPr>
            <a:r>
              <a:rPr lang="en-GB" sz="2800" b="1" dirty="0">
                <a:solidFill>
                  <a:srgbClr val="F16924"/>
                </a:solidFill>
                <a:latin typeface="Calibri" panose="020F0502020204030204" pitchFamily="34" charset="0"/>
                <a:cs typeface="Calibri" panose="020F0502020204030204" pitchFamily="34" charset="0"/>
              </a:rPr>
              <a:t> research aims</a:t>
            </a:r>
          </a:p>
          <a:p>
            <a:pPr>
              <a:buFont typeface="Arial" panose="020B0604020202020204" pitchFamily="34" charset="0"/>
              <a:buChar char="•"/>
            </a:pPr>
            <a:r>
              <a:rPr lang="en-GB" sz="2800" b="1" dirty="0">
                <a:solidFill>
                  <a:srgbClr val="F16924"/>
                </a:solidFill>
                <a:latin typeface="Calibri" panose="020F0502020204030204" pitchFamily="34" charset="0"/>
                <a:cs typeface="Calibri" panose="020F0502020204030204" pitchFamily="34" charset="0"/>
              </a:rPr>
              <a:t> objectives </a:t>
            </a:r>
          </a:p>
          <a:p>
            <a:pPr>
              <a:buFont typeface="Arial" panose="020B0604020202020204" pitchFamily="34" charset="0"/>
              <a:buChar char="•"/>
            </a:pPr>
            <a:r>
              <a:rPr lang="en-GB" sz="2800" b="1" dirty="0">
                <a:solidFill>
                  <a:srgbClr val="F16924"/>
                </a:solidFill>
                <a:latin typeface="Calibri" panose="020F0502020204030204" pitchFamily="34" charset="0"/>
                <a:cs typeface="Calibri" panose="020F0502020204030204" pitchFamily="34" charset="0"/>
              </a:rPr>
              <a:t> research questions</a:t>
            </a:r>
            <a:endParaRPr lang="en-GB" sz="2800"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2243442B-C862-A5A5-708C-2C9C5DF82946}"/>
              </a:ext>
            </a:extLst>
          </p:cNvPr>
          <p:cNvPicPr>
            <a:picLocks noChangeAspect="1"/>
          </p:cNvPicPr>
          <p:nvPr/>
        </p:nvPicPr>
        <p:blipFill>
          <a:blip r:embed="rId2"/>
          <a:stretch>
            <a:fillRect/>
          </a:stretch>
        </p:blipFill>
        <p:spPr>
          <a:xfrm>
            <a:off x="247353" y="5250463"/>
            <a:ext cx="11697293" cy="1124973"/>
          </a:xfrm>
          <a:prstGeom prst="rect">
            <a:avLst/>
          </a:prstGeom>
        </p:spPr>
      </p:pic>
    </p:spTree>
    <p:extLst>
      <p:ext uri="{BB962C8B-B14F-4D97-AF65-F5344CB8AC3E}">
        <p14:creationId xmlns:p14="http://schemas.microsoft.com/office/powerpoint/2010/main" val="3612074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0F8F3-057A-6FD2-DDB2-0A11C024BC17}"/>
              </a:ext>
            </a:extLst>
          </p:cNvPr>
          <p:cNvSpPr>
            <a:spLocks noGrp="1"/>
          </p:cNvSpPr>
          <p:nvPr>
            <p:ph type="title"/>
          </p:nvPr>
        </p:nvSpPr>
        <p:spPr/>
        <p:txBody>
          <a:bodyPr>
            <a:normAutofit/>
          </a:bodyPr>
          <a:lstStyle/>
          <a:p>
            <a:r>
              <a:rPr lang="en-GB" i="0" dirty="0">
                <a:solidFill>
                  <a:schemeClr val="tx1"/>
                </a:solidFill>
                <a:effectLst/>
              </a:rPr>
              <a:t>#6: Poor chapter structure and layout 1</a:t>
            </a:r>
            <a:endParaRPr lang="en-GB" dirty="0">
              <a:solidFill>
                <a:schemeClr val="tx1"/>
              </a:solidFill>
            </a:endParaRPr>
          </a:p>
        </p:txBody>
      </p:sp>
      <p:sp>
        <p:nvSpPr>
          <p:cNvPr id="3" name="Content Placeholder 2">
            <a:extLst>
              <a:ext uri="{FF2B5EF4-FFF2-40B4-BE49-F238E27FC236}">
                <a16:creationId xmlns:a16="http://schemas.microsoft.com/office/drawing/2014/main" id="{08B7E922-9E46-67B1-9687-C4329B5A3EE1}"/>
              </a:ext>
            </a:extLst>
          </p:cNvPr>
          <p:cNvSpPr>
            <a:spLocks noGrp="1"/>
          </p:cNvSpPr>
          <p:nvPr>
            <p:ph idx="1"/>
          </p:nvPr>
        </p:nvSpPr>
        <p:spPr/>
        <p:txBody>
          <a:bodyPr>
            <a:normAutofit/>
          </a:bodyPr>
          <a:lstStyle/>
          <a:p>
            <a:pPr marL="0" indent="0">
              <a:buNone/>
            </a:pPr>
            <a:r>
              <a:rPr lang="en-GB" sz="2800" dirty="0">
                <a:latin typeface="Calibri" panose="020F0502020204030204" pitchFamily="34" charset="0"/>
                <a:cs typeface="Calibri" panose="020F0502020204030204" pitchFamily="34" charset="0"/>
              </a:rPr>
              <a:t>R</a:t>
            </a:r>
            <a:r>
              <a:rPr lang="en-GB" sz="2800" b="0" i="0" dirty="0">
                <a:effectLst/>
                <a:latin typeface="Calibri" panose="020F0502020204030204" pitchFamily="34" charset="0"/>
                <a:cs typeface="Calibri" panose="020F0502020204030204" pitchFamily="34" charset="0"/>
              </a:rPr>
              <a:t>esult = disjointed, poorly-flowing arguments that are difficult for the reader (i.e. the marker…) to follow.</a:t>
            </a:r>
          </a:p>
          <a:p>
            <a:pPr marL="0" indent="0">
              <a:buNone/>
            </a:pPr>
            <a:endParaRPr lang="en-GB" dirty="0"/>
          </a:p>
        </p:txBody>
      </p:sp>
    </p:spTree>
    <p:extLst>
      <p:ext uri="{BB962C8B-B14F-4D97-AF65-F5344CB8AC3E}">
        <p14:creationId xmlns:p14="http://schemas.microsoft.com/office/powerpoint/2010/main" val="13848260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0F8F3-057A-6FD2-DDB2-0A11C024BC17}"/>
              </a:ext>
            </a:extLst>
          </p:cNvPr>
          <p:cNvSpPr>
            <a:spLocks noGrp="1"/>
          </p:cNvSpPr>
          <p:nvPr>
            <p:ph type="title"/>
          </p:nvPr>
        </p:nvSpPr>
        <p:spPr/>
        <p:txBody>
          <a:bodyPr>
            <a:normAutofit/>
          </a:bodyPr>
          <a:lstStyle/>
          <a:p>
            <a:r>
              <a:rPr lang="en-GB" i="0" dirty="0">
                <a:solidFill>
                  <a:schemeClr val="tx1"/>
                </a:solidFill>
                <a:effectLst/>
              </a:rPr>
              <a:t>#6: Poor chapter structure and layout 2</a:t>
            </a:r>
            <a:endParaRPr lang="en-GB" dirty="0">
              <a:solidFill>
                <a:schemeClr val="tx1"/>
              </a:solidFill>
            </a:endParaRPr>
          </a:p>
        </p:txBody>
      </p:sp>
      <p:sp>
        <p:nvSpPr>
          <p:cNvPr id="3" name="Content Placeholder 2">
            <a:extLst>
              <a:ext uri="{FF2B5EF4-FFF2-40B4-BE49-F238E27FC236}">
                <a16:creationId xmlns:a16="http://schemas.microsoft.com/office/drawing/2014/main" id="{08B7E922-9E46-67B1-9687-C4329B5A3EE1}"/>
              </a:ext>
            </a:extLst>
          </p:cNvPr>
          <p:cNvSpPr>
            <a:spLocks noGrp="1"/>
          </p:cNvSpPr>
          <p:nvPr>
            <p:ph idx="1"/>
          </p:nvPr>
        </p:nvSpPr>
        <p:spPr/>
        <p:txBody>
          <a:bodyPr>
            <a:normAutofit fontScale="92500"/>
          </a:bodyPr>
          <a:lstStyle/>
          <a:p>
            <a:pPr marL="0" indent="0" algn="l" fontAlgn="base">
              <a:buNone/>
            </a:pPr>
            <a:r>
              <a:rPr lang="en-GB" sz="2800" b="0" i="0" dirty="0">
                <a:solidFill>
                  <a:srgbClr val="494949"/>
                </a:solidFill>
                <a:effectLst/>
                <a:latin typeface="Calibri" panose="020F0502020204030204" pitchFamily="34" charset="0"/>
                <a:cs typeface="Calibri" panose="020F0502020204030204" pitchFamily="34" charset="0"/>
              </a:rPr>
              <a:t>Quick overview:</a:t>
            </a:r>
          </a:p>
          <a:p>
            <a:pPr marL="0" indent="0" algn="l" fontAlgn="base">
              <a:buNone/>
            </a:pPr>
            <a:r>
              <a:rPr lang="en-GB" sz="2800" b="1" i="0" dirty="0">
                <a:solidFill>
                  <a:srgbClr val="494949"/>
                </a:solidFill>
                <a:effectLst/>
                <a:latin typeface="Calibri" panose="020F0502020204030204" pitchFamily="34" charset="0"/>
                <a:cs typeface="Calibri" panose="020F0502020204030204" pitchFamily="34" charset="0"/>
              </a:rPr>
              <a:t>The introduction section</a:t>
            </a:r>
            <a:r>
              <a:rPr lang="en-GB" sz="2800" b="0" i="0" dirty="0">
                <a:solidFill>
                  <a:srgbClr val="494949"/>
                </a:solidFill>
                <a:effectLst/>
                <a:latin typeface="Calibri" panose="020F0502020204030204" pitchFamily="34" charset="0"/>
                <a:cs typeface="Calibri" panose="020F0502020204030204" pitchFamily="34" charset="0"/>
              </a:rPr>
              <a:t> – where you outline your topic, introduce any definitions and jargon and define the </a:t>
            </a:r>
            <a:r>
              <a:rPr lang="en-GB" sz="2800" dirty="0">
                <a:solidFill>
                  <a:srgbClr val="F16924"/>
                </a:solidFill>
                <a:latin typeface="Calibri" panose="020F0502020204030204" pitchFamily="34" charset="0"/>
                <a:cs typeface="Calibri" panose="020F0502020204030204" pitchFamily="34" charset="0"/>
              </a:rPr>
              <a:t>scope</a:t>
            </a:r>
            <a:r>
              <a:rPr lang="en-GB" sz="2800" b="0" i="0" dirty="0">
                <a:solidFill>
                  <a:srgbClr val="494949"/>
                </a:solidFill>
                <a:effectLst/>
                <a:latin typeface="Calibri" panose="020F0502020204030204" pitchFamily="34" charset="0"/>
                <a:cs typeface="Calibri" panose="020F0502020204030204" pitchFamily="34" charset="0"/>
              </a:rPr>
              <a:t> of your literature review.</a:t>
            </a:r>
          </a:p>
          <a:p>
            <a:pPr marL="0" indent="0" algn="l" fontAlgn="base">
              <a:buNone/>
            </a:pPr>
            <a:r>
              <a:rPr lang="en-GB" sz="2800" b="1" i="0" dirty="0">
                <a:solidFill>
                  <a:srgbClr val="494949"/>
                </a:solidFill>
                <a:effectLst/>
                <a:latin typeface="Calibri" panose="020F0502020204030204" pitchFamily="34" charset="0"/>
                <a:cs typeface="Calibri" panose="020F0502020204030204" pitchFamily="34" charset="0"/>
              </a:rPr>
              <a:t>The main body section</a:t>
            </a:r>
            <a:r>
              <a:rPr lang="en-GB" sz="2800" b="0" i="0" dirty="0">
                <a:solidFill>
                  <a:srgbClr val="494949"/>
                </a:solidFill>
                <a:effectLst/>
                <a:latin typeface="Calibri" panose="020F0502020204030204" pitchFamily="34" charset="0"/>
                <a:cs typeface="Calibri" panose="020F0502020204030204" pitchFamily="34" charset="0"/>
              </a:rPr>
              <a:t> – where you sink your teeth into the existing research. This can be arranged in various ways (e.g. thematically, chronologically or methodologically).</a:t>
            </a:r>
          </a:p>
          <a:p>
            <a:pPr marL="0" indent="0" algn="l" fontAlgn="base">
              <a:buNone/>
            </a:pPr>
            <a:r>
              <a:rPr lang="en-GB" sz="2800" b="1" i="0" dirty="0">
                <a:solidFill>
                  <a:srgbClr val="494949"/>
                </a:solidFill>
                <a:effectLst/>
                <a:latin typeface="Calibri" panose="020F0502020204030204" pitchFamily="34" charset="0"/>
                <a:cs typeface="Calibri" panose="020F0502020204030204" pitchFamily="34" charset="0"/>
              </a:rPr>
              <a:t>The conclusion section</a:t>
            </a:r>
            <a:r>
              <a:rPr lang="en-GB" sz="2800" b="0" i="0" dirty="0">
                <a:solidFill>
                  <a:srgbClr val="494949"/>
                </a:solidFill>
                <a:effectLst/>
                <a:latin typeface="Calibri" panose="020F0502020204030204" pitchFamily="34" charset="0"/>
                <a:cs typeface="Calibri" panose="020F0502020204030204" pitchFamily="34" charset="0"/>
              </a:rPr>
              <a:t> – where you present the key takeaways and highlight the research gap (or gaps), which lays the foundation for your study.</a:t>
            </a:r>
          </a:p>
          <a:p>
            <a:endParaRPr lang="en-GB" dirty="0"/>
          </a:p>
        </p:txBody>
      </p:sp>
    </p:spTree>
    <p:extLst>
      <p:ext uri="{BB962C8B-B14F-4D97-AF65-F5344CB8AC3E}">
        <p14:creationId xmlns:p14="http://schemas.microsoft.com/office/powerpoint/2010/main" val="9457956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3E826-F2CF-4A9D-E521-15378C80FB98}"/>
              </a:ext>
            </a:extLst>
          </p:cNvPr>
          <p:cNvSpPr>
            <a:spLocks noGrp="1"/>
          </p:cNvSpPr>
          <p:nvPr>
            <p:ph type="title"/>
          </p:nvPr>
        </p:nvSpPr>
        <p:spPr>
          <a:xfrm>
            <a:off x="1024127" y="585216"/>
            <a:ext cx="10526483" cy="1499616"/>
          </a:xfrm>
        </p:spPr>
        <p:txBody>
          <a:bodyPr/>
          <a:lstStyle/>
          <a:p>
            <a:r>
              <a:rPr lang="en-GB" dirty="0"/>
              <a:t>Scope definition: Conceptual Boundaries</a:t>
            </a:r>
          </a:p>
        </p:txBody>
      </p:sp>
      <p:sp>
        <p:nvSpPr>
          <p:cNvPr id="3" name="Content Placeholder 2">
            <a:extLst>
              <a:ext uri="{FF2B5EF4-FFF2-40B4-BE49-F238E27FC236}">
                <a16:creationId xmlns:a16="http://schemas.microsoft.com/office/drawing/2014/main" id="{579426E5-4F50-75CE-5F26-EB989F3DDCC0}"/>
              </a:ext>
            </a:extLst>
          </p:cNvPr>
          <p:cNvSpPr>
            <a:spLocks noGrp="1"/>
          </p:cNvSpPr>
          <p:nvPr>
            <p:ph idx="1"/>
          </p:nvPr>
        </p:nvSpPr>
        <p:spPr/>
        <p:txBody>
          <a:bodyPr/>
          <a:lstStyle/>
          <a:p>
            <a:r>
              <a:rPr lang="en-GB" dirty="0"/>
              <a:t>Defining conceptual boundaries involves clarifying what constructs, theories, or phenomena will be central to the review:</a:t>
            </a:r>
          </a:p>
          <a:p>
            <a:pPr marL="342900" lvl="0" indent="-342900" fontAlgn="t">
              <a:buFont typeface="Arial" panose="020B0604020202020204" pitchFamily="34" charset="0"/>
              <a:buChar char="•"/>
            </a:pPr>
            <a:r>
              <a:rPr lang="en-GB" b="1" dirty="0"/>
              <a:t>Core concepts:</a:t>
            </a:r>
            <a:r>
              <a:rPr lang="en-GB" dirty="0"/>
              <a:t> Clearly identify and define the key concepts that are central to the focus of the literature review.</a:t>
            </a:r>
          </a:p>
          <a:p>
            <a:pPr marL="342900" lvl="0" indent="-342900" fontAlgn="t">
              <a:buFont typeface="Arial" panose="020B0604020202020204" pitchFamily="34" charset="0"/>
              <a:buChar char="•"/>
            </a:pPr>
            <a:r>
              <a:rPr lang="en-GB" b="1" dirty="0"/>
              <a:t>Related concepts:</a:t>
            </a:r>
            <a:r>
              <a:rPr lang="en-GB" dirty="0"/>
              <a:t> Establish which associated concepts are relevant to the review and determine the extent to which peripheral concepts will be considered.</a:t>
            </a:r>
          </a:p>
          <a:p>
            <a:pPr marL="342900" lvl="0" indent="-342900" fontAlgn="t">
              <a:buFont typeface="Arial" panose="020B0604020202020204" pitchFamily="34" charset="0"/>
              <a:buChar char="•"/>
            </a:pPr>
            <a:r>
              <a:rPr lang="en-GB" b="1" dirty="0"/>
              <a:t>Theoretical perspective:</a:t>
            </a:r>
            <a:r>
              <a:rPr lang="en-GB" dirty="0"/>
              <a:t> Decide whether the review will be framed by a particular theoretical lens or will draw upon a range of theoretical frameworks.</a:t>
            </a:r>
          </a:p>
          <a:p>
            <a:pPr marL="342900" lvl="0" indent="-342900" fontAlgn="t">
              <a:buFont typeface="Arial" panose="020B0604020202020204" pitchFamily="34" charset="0"/>
              <a:buChar char="•"/>
            </a:pPr>
            <a:r>
              <a:rPr lang="en-GB" b="1" dirty="0"/>
              <a:t>Conceptual boundaries:</a:t>
            </a:r>
            <a:r>
              <a:rPr lang="en-GB" dirty="0"/>
              <a:t> Specify any related areas or concepts that will be excluded from the review and provide a clear justification for these exclusions.</a:t>
            </a:r>
          </a:p>
          <a:p>
            <a:endParaRPr lang="en-GB" b="1" dirty="0"/>
          </a:p>
          <a:p>
            <a:endParaRPr lang="en-GB" dirty="0"/>
          </a:p>
        </p:txBody>
      </p:sp>
    </p:spTree>
    <p:extLst>
      <p:ext uri="{BB962C8B-B14F-4D97-AF65-F5344CB8AC3E}">
        <p14:creationId xmlns:p14="http://schemas.microsoft.com/office/powerpoint/2010/main" val="25402689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8707D-6E2C-81DF-FF27-E83C972E4836}"/>
              </a:ext>
            </a:extLst>
          </p:cNvPr>
          <p:cNvSpPr>
            <a:spLocks noGrp="1"/>
          </p:cNvSpPr>
          <p:nvPr>
            <p:ph type="title"/>
          </p:nvPr>
        </p:nvSpPr>
        <p:spPr>
          <a:xfrm>
            <a:off x="1024128" y="585216"/>
            <a:ext cx="10268432" cy="1499616"/>
          </a:xfrm>
        </p:spPr>
        <p:txBody>
          <a:bodyPr>
            <a:normAutofit/>
          </a:bodyPr>
          <a:lstStyle/>
          <a:p>
            <a:r>
              <a:rPr lang="en-GB" dirty="0"/>
              <a:t>Scope definition: Contextual Parameters</a:t>
            </a:r>
          </a:p>
        </p:txBody>
      </p:sp>
      <p:sp>
        <p:nvSpPr>
          <p:cNvPr id="3" name="Content Placeholder 2">
            <a:extLst>
              <a:ext uri="{FF2B5EF4-FFF2-40B4-BE49-F238E27FC236}">
                <a16:creationId xmlns:a16="http://schemas.microsoft.com/office/drawing/2014/main" id="{22C14CD1-C15A-7CC0-D855-ED61412FB05B}"/>
              </a:ext>
            </a:extLst>
          </p:cNvPr>
          <p:cNvSpPr>
            <a:spLocks noGrp="1"/>
          </p:cNvSpPr>
          <p:nvPr>
            <p:ph idx="1"/>
          </p:nvPr>
        </p:nvSpPr>
        <p:spPr/>
        <p:txBody>
          <a:bodyPr>
            <a:normAutofit lnSpcReduction="10000"/>
          </a:bodyPr>
          <a:lstStyle/>
          <a:p>
            <a:r>
              <a:rPr lang="en-GB" dirty="0"/>
              <a:t>Literature reviews exist within particular contexts that influence their scope:</a:t>
            </a:r>
          </a:p>
          <a:p>
            <a:pPr marL="342900" lvl="0" indent="-342900" fontAlgn="t">
              <a:buFont typeface="Arial" panose="020B0604020202020204" pitchFamily="34" charset="0"/>
              <a:buChar char="•"/>
            </a:pPr>
            <a:r>
              <a:rPr lang="en-GB" b="1" dirty="0"/>
              <a:t>Disciplinary scope:</a:t>
            </a:r>
            <a:r>
              <a:rPr lang="en-GB" dirty="0"/>
              <a:t> Determine whether the literature review will be situated within a single discipline or will incorporate perspectives from multiple disciplinary fields.</a:t>
            </a:r>
          </a:p>
          <a:p>
            <a:pPr marL="342900" lvl="0" indent="-342900" fontAlgn="t">
              <a:buFont typeface="Arial" panose="020B0604020202020204" pitchFamily="34" charset="0"/>
              <a:buChar char="•"/>
            </a:pPr>
            <a:r>
              <a:rPr lang="en-GB" b="1" dirty="0"/>
              <a:t>Geographical focus:</a:t>
            </a:r>
            <a:r>
              <a:rPr lang="en-GB" dirty="0"/>
              <a:t> Establish whether the review will concentrate on specific countries, regions, or contexts, or whether it will adopt an international or global perspective.</a:t>
            </a:r>
          </a:p>
          <a:p>
            <a:pPr marL="342900" lvl="0" indent="-342900" fontAlgn="t">
              <a:buFont typeface="Arial" panose="020B0604020202020204" pitchFamily="34" charset="0"/>
              <a:buChar char="•"/>
            </a:pPr>
            <a:r>
              <a:rPr lang="en-GB" b="1" dirty="0"/>
              <a:t>Organisational context:</a:t>
            </a:r>
            <a:r>
              <a:rPr lang="en-GB" dirty="0"/>
              <a:t> Consider whether the review will prioritise particular organisational, institutional, or professional settings relevant to the study.</a:t>
            </a:r>
          </a:p>
          <a:p>
            <a:pPr marL="342900" lvl="0" indent="-342900" fontAlgn="t">
              <a:buFont typeface="Arial" panose="020B0604020202020204" pitchFamily="34" charset="0"/>
              <a:buChar char="•"/>
            </a:pPr>
            <a:r>
              <a:rPr lang="en-GB" b="1" dirty="0"/>
              <a:t>Cultural considerations:</a:t>
            </a:r>
            <a:r>
              <a:rPr lang="en-GB" dirty="0"/>
              <a:t> Decide the extent to which cultural factors will be explored and whether the review will draw upon literature from specific cultural contexts or a diverse range of perspectives.</a:t>
            </a:r>
          </a:p>
          <a:p>
            <a:endParaRPr lang="en-GB" dirty="0"/>
          </a:p>
        </p:txBody>
      </p:sp>
    </p:spTree>
    <p:extLst>
      <p:ext uri="{BB962C8B-B14F-4D97-AF65-F5344CB8AC3E}">
        <p14:creationId xmlns:p14="http://schemas.microsoft.com/office/powerpoint/2010/main" val="35444094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2878D-7A8C-E966-8AB9-A6E92014DA9F}"/>
              </a:ext>
            </a:extLst>
          </p:cNvPr>
          <p:cNvSpPr>
            <a:spLocks noGrp="1"/>
          </p:cNvSpPr>
          <p:nvPr>
            <p:ph type="title"/>
          </p:nvPr>
        </p:nvSpPr>
        <p:spPr/>
        <p:txBody>
          <a:bodyPr>
            <a:normAutofit/>
          </a:bodyPr>
          <a:lstStyle/>
          <a:p>
            <a:r>
              <a:rPr lang="en-GB" dirty="0"/>
              <a:t>Scope definition: Methodological Filters</a:t>
            </a:r>
            <a:br>
              <a:rPr lang="en-GB" b="1" dirty="0"/>
            </a:br>
            <a:endParaRPr lang="en-GB" dirty="0"/>
          </a:p>
        </p:txBody>
      </p:sp>
      <p:sp>
        <p:nvSpPr>
          <p:cNvPr id="3" name="Content Placeholder 2">
            <a:extLst>
              <a:ext uri="{FF2B5EF4-FFF2-40B4-BE49-F238E27FC236}">
                <a16:creationId xmlns:a16="http://schemas.microsoft.com/office/drawing/2014/main" id="{779E6E86-2BD6-2241-7BEC-80F3C87F0454}"/>
              </a:ext>
            </a:extLst>
          </p:cNvPr>
          <p:cNvSpPr>
            <a:spLocks noGrp="1"/>
          </p:cNvSpPr>
          <p:nvPr>
            <p:ph idx="1"/>
          </p:nvPr>
        </p:nvSpPr>
        <p:spPr/>
        <p:txBody>
          <a:bodyPr>
            <a:normAutofit fontScale="92500"/>
          </a:bodyPr>
          <a:lstStyle/>
          <a:p>
            <a:r>
              <a:rPr lang="en-GB" dirty="0"/>
              <a:t>Methodological considerations provide another dimension for scope definition:</a:t>
            </a:r>
          </a:p>
          <a:p>
            <a:pPr marL="342900" lvl="0" indent="-342900" fontAlgn="t">
              <a:buFont typeface="Arial" panose="020B0604020202020204" pitchFamily="34" charset="0"/>
              <a:buChar char="•"/>
            </a:pPr>
            <a:r>
              <a:rPr lang="en-GB" b="1" dirty="0"/>
              <a:t>Research design:</a:t>
            </a:r>
            <a:r>
              <a:rPr lang="en-GB" dirty="0"/>
              <a:t> Determine whether the review will include specific types of research designs, such as quantitative, qualitative, mixed-methods, experimental, or case study research.</a:t>
            </a:r>
          </a:p>
          <a:p>
            <a:pPr marL="342900" lvl="0" indent="-342900" fontAlgn="t">
              <a:buFont typeface="Arial" panose="020B0604020202020204" pitchFamily="34" charset="0"/>
              <a:buChar char="•"/>
            </a:pPr>
            <a:r>
              <a:rPr lang="en-GB" b="1" dirty="0"/>
              <a:t>Measurement methods:</a:t>
            </a:r>
            <a:r>
              <a:rPr lang="en-GB" dirty="0"/>
              <a:t> Consider whether studies employing particular measurement instruments, tools, or methodological approaches will be prioritised within the review.</a:t>
            </a:r>
          </a:p>
          <a:p>
            <a:pPr marL="342900" lvl="0" indent="-342900" fontAlgn="t">
              <a:buFont typeface="Arial" panose="020B0604020202020204" pitchFamily="34" charset="0"/>
              <a:buChar char="•"/>
            </a:pPr>
            <a:r>
              <a:rPr lang="en-GB" b="1" dirty="0"/>
              <a:t>Data sources:</a:t>
            </a:r>
            <a:r>
              <a:rPr lang="en-GB" dirty="0"/>
              <a:t> Establish whether the review will focus on particular forms of data, such as observational data, self-reported data, interview data, or physiological measures.</a:t>
            </a:r>
          </a:p>
          <a:p>
            <a:pPr marL="342900" lvl="0" indent="-342900" fontAlgn="t">
              <a:buFont typeface="Arial" panose="020B0604020202020204" pitchFamily="34" charset="0"/>
              <a:buChar char="•"/>
            </a:pPr>
            <a:r>
              <a:rPr lang="en-GB" b="1" dirty="0"/>
              <a:t>Analytical approaches:</a:t>
            </a:r>
            <a:r>
              <a:rPr lang="en-GB" dirty="0"/>
              <a:t> Specify whether studies must employ certain analytical techniques or methodological procedures to be eligible for inclusion.</a:t>
            </a:r>
          </a:p>
          <a:p>
            <a:endParaRPr lang="en-GB" dirty="0"/>
          </a:p>
        </p:txBody>
      </p:sp>
    </p:spTree>
    <p:extLst>
      <p:ext uri="{BB962C8B-B14F-4D97-AF65-F5344CB8AC3E}">
        <p14:creationId xmlns:p14="http://schemas.microsoft.com/office/powerpoint/2010/main" val="7709643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BFE90-3C01-48BC-2139-8EFF269C6918}"/>
              </a:ext>
            </a:extLst>
          </p:cNvPr>
          <p:cNvSpPr>
            <a:spLocks noGrp="1"/>
          </p:cNvSpPr>
          <p:nvPr>
            <p:ph type="title"/>
          </p:nvPr>
        </p:nvSpPr>
        <p:spPr/>
        <p:txBody>
          <a:bodyPr>
            <a:normAutofit/>
          </a:bodyPr>
          <a:lstStyle/>
          <a:p>
            <a:r>
              <a:rPr lang="en-GB" dirty="0"/>
              <a:t>Scope definition:</a:t>
            </a:r>
            <a:r>
              <a:rPr lang="en-GB" b="1" dirty="0"/>
              <a:t> </a:t>
            </a:r>
            <a:r>
              <a:rPr lang="en-GB" dirty="0"/>
              <a:t>Temporal Boundaries</a:t>
            </a:r>
            <a:br>
              <a:rPr lang="en-GB" b="1" dirty="0"/>
            </a:br>
            <a:endParaRPr lang="en-GB" dirty="0"/>
          </a:p>
        </p:txBody>
      </p:sp>
      <p:sp>
        <p:nvSpPr>
          <p:cNvPr id="3" name="Content Placeholder 2">
            <a:extLst>
              <a:ext uri="{FF2B5EF4-FFF2-40B4-BE49-F238E27FC236}">
                <a16:creationId xmlns:a16="http://schemas.microsoft.com/office/drawing/2014/main" id="{9B8B2F7B-0431-4D04-7A7A-44C97BEDB697}"/>
              </a:ext>
            </a:extLst>
          </p:cNvPr>
          <p:cNvSpPr>
            <a:spLocks noGrp="1"/>
          </p:cNvSpPr>
          <p:nvPr>
            <p:ph idx="1"/>
          </p:nvPr>
        </p:nvSpPr>
        <p:spPr/>
        <p:txBody>
          <a:bodyPr>
            <a:normAutofit/>
          </a:bodyPr>
          <a:lstStyle/>
          <a:p>
            <a:r>
              <a:rPr lang="en-GB" dirty="0"/>
              <a:t>Time frames provide essential scope limitations:</a:t>
            </a:r>
          </a:p>
          <a:p>
            <a:pPr marL="342900" lvl="0" indent="-342900" fontAlgn="t">
              <a:buFont typeface="Arial" panose="020B0604020202020204" pitchFamily="34" charset="0"/>
              <a:buChar char="•"/>
            </a:pPr>
            <a:r>
              <a:rPr lang="en-GB" b="1" dirty="0"/>
              <a:t>Publication timeframe:</a:t>
            </a:r>
            <a:r>
              <a:rPr lang="en-GB" dirty="0"/>
              <a:t> Define the range of publication dates that will be included in the review, whether this encompasses recent literature, studies published after a specific date, or the full body of available research.</a:t>
            </a:r>
          </a:p>
          <a:p>
            <a:pPr marL="342900" lvl="0" indent="-342900" fontAlgn="t">
              <a:buFont typeface="Arial" panose="020B0604020202020204" pitchFamily="34" charset="0"/>
              <a:buChar char="•"/>
            </a:pPr>
            <a:r>
              <a:rPr lang="en-GB" b="1" dirty="0"/>
              <a:t>Temporal focus of the phenomenon:</a:t>
            </a:r>
            <a:r>
              <a:rPr lang="en-GB" dirty="0"/>
              <a:t> Establish the period of the phenomenon under investigation that will be examined, such as a particular historical era, policy period, or stage of development.</a:t>
            </a:r>
          </a:p>
          <a:p>
            <a:pPr marL="342900" lvl="0" indent="-342900" fontAlgn="t">
              <a:buFont typeface="Arial" panose="020B0604020202020204" pitchFamily="34" charset="0"/>
              <a:buChar char="•"/>
            </a:pPr>
            <a:r>
              <a:rPr lang="en-GB" b="1" dirty="0"/>
              <a:t>Historical development:</a:t>
            </a:r>
            <a:r>
              <a:rPr lang="en-GB" dirty="0"/>
              <a:t> Determine whether the review will explore the evolution of the topic over time or concentrate primarily on contemporary perspectives and current understanding.</a:t>
            </a:r>
          </a:p>
          <a:p>
            <a:endParaRPr lang="en-GB" dirty="0"/>
          </a:p>
        </p:txBody>
      </p:sp>
    </p:spTree>
    <p:extLst>
      <p:ext uri="{BB962C8B-B14F-4D97-AF65-F5344CB8AC3E}">
        <p14:creationId xmlns:p14="http://schemas.microsoft.com/office/powerpoint/2010/main" val="12960966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A5CA6-0CED-E969-3378-91159EEEE301}"/>
              </a:ext>
            </a:extLst>
          </p:cNvPr>
          <p:cNvSpPr>
            <a:spLocks noGrp="1"/>
          </p:cNvSpPr>
          <p:nvPr>
            <p:ph type="title"/>
          </p:nvPr>
        </p:nvSpPr>
        <p:spPr/>
        <p:txBody>
          <a:bodyPr/>
          <a:lstStyle/>
          <a:p>
            <a:r>
              <a:rPr lang="en-GB" dirty="0"/>
              <a:t>Creating a Scope Statement</a:t>
            </a:r>
          </a:p>
        </p:txBody>
      </p:sp>
      <p:sp>
        <p:nvSpPr>
          <p:cNvPr id="3" name="Content Placeholder 2">
            <a:extLst>
              <a:ext uri="{FF2B5EF4-FFF2-40B4-BE49-F238E27FC236}">
                <a16:creationId xmlns:a16="http://schemas.microsoft.com/office/drawing/2014/main" id="{00575A2B-5F61-50FE-A651-6D6667F7F1DB}"/>
              </a:ext>
            </a:extLst>
          </p:cNvPr>
          <p:cNvSpPr>
            <a:spLocks noGrp="1"/>
          </p:cNvSpPr>
          <p:nvPr>
            <p:ph idx="1"/>
          </p:nvPr>
        </p:nvSpPr>
        <p:spPr>
          <a:xfrm>
            <a:off x="1024128" y="2286000"/>
            <a:ext cx="10408677" cy="4023360"/>
          </a:xfrm>
        </p:spPr>
        <p:txBody>
          <a:bodyPr>
            <a:normAutofit/>
          </a:bodyPr>
          <a:lstStyle/>
          <a:p>
            <a:pPr fontAlgn="t">
              <a:buNone/>
            </a:pPr>
            <a:r>
              <a:rPr lang="en-GB" dirty="0"/>
              <a:t>A</a:t>
            </a:r>
            <a:r>
              <a:rPr lang="en-GB" b="1" dirty="0"/>
              <a:t> scope statement</a:t>
            </a:r>
            <a:r>
              <a:rPr lang="en-GB" dirty="0"/>
              <a:t> should:</a:t>
            </a:r>
          </a:p>
          <a:p>
            <a:pPr marL="342900" lvl="0" indent="-342900" fontAlgn="t">
              <a:buFont typeface="Arial" panose="020B0604020202020204" pitchFamily="34" charset="0"/>
              <a:buChar char="•"/>
            </a:pPr>
            <a:r>
              <a:rPr lang="en-GB" dirty="0"/>
              <a:t>Clearly identify what will be included within the review and what will fall outside its scope.</a:t>
            </a:r>
          </a:p>
          <a:p>
            <a:pPr marL="342900" lvl="0" indent="-342900" fontAlgn="t">
              <a:buFont typeface="Arial" panose="020B0604020202020204" pitchFamily="34" charset="0"/>
              <a:buChar char="•"/>
            </a:pPr>
            <a:r>
              <a:rPr lang="en-GB" dirty="0"/>
              <a:t>Explain the rationale underpinning key decisions regarding the scope of the review.</a:t>
            </a:r>
          </a:p>
          <a:p>
            <a:pPr marL="342900" lvl="0" indent="-342900" fontAlgn="t">
              <a:buFont typeface="Arial" panose="020B0604020202020204" pitchFamily="34" charset="0"/>
              <a:buChar char="•"/>
            </a:pPr>
            <a:r>
              <a:rPr lang="en-GB" dirty="0"/>
              <a:t>Define the central concepts, terminology, and parameters that guide the investigation.</a:t>
            </a:r>
          </a:p>
          <a:p>
            <a:pPr marL="342900" lvl="0" indent="-342900" fontAlgn="t">
              <a:buFont typeface="Arial" panose="020B0604020202020204" pitchFamily="34" charset="0"/>
              <a:buChar char="•"/>
            </a:pPr>
            <a:r>
              <a:rPr lang="en-GB" dirty="0"/>
              <a:t>Acknowledge any limitations arising from the chosen scope and their implications for the review.</a:t>
            </a:r>
          </a:p>
          <a:p>
            <a:pPr marL="342900" lvl="0" indent="-342900" fontAlgn="t">
              <a:buFont typeface="Arial" panose="020B0604020202020204" pitchFamily="34" charset="0"/>
              <a:buChar char="•"/>
            </a:pPr>
            <a:r>
              <a:rPr lang="en-GB" dirty="0"/>
              <a:t>Demonstrate how the scope aligns with and supports the overall research aims and objectives.</a:t>
            </a:r>
          </a:p>
          <a:p>
            <a:endParaRPr lang="en-GB" dirty="0"/>
          </a:p>
        </p:txBody>
      </p:sp>
      <p:sp>
        <p:nvSpPr>
          <p:cNvPr id="4" name="Star: 5 Points 3">
            <a:extLst>
              <a:ext uri="{FF2B5EF4-FFF2-40B4-BE49-F238E27FC236}">
                <a16:creationId xmlns:a16="http://schemas.microsoft.com/office/drawing/2014/main" id="{1F74641C-805A-8ED2-7BF5-472AD0BC1ACC}"/>
              </a:ext>
            </a:extLst>
          </p:cNvPr>
          <p:cNvSpPr/>
          <p:nvPr/>
        </p:nvSpPr>
        <p:spPr>
          <a:xfrm>
            <a:off x="2498640" y="949854"/>
            <a:ext cx="6771048" cy="5063869"/>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b="1" dirty="0"/>
              <a:t>Avoid ‘scope creep’!</a:t>
            </a:r>
          </a:p>
        </p:txBody>
      </p:sp>
    </p:spTree>
    <p:extLst>
      <p:ext uri="{BB962C8B-B14F-4D97-AF65-F5344CB8AC3E}">
        <p14:creationId xmlns:p14="http://schemas.microsoft.com/office/powerpoint/2010/main" val="2826793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3786F-72AB-345F-760F-2A0D5CCC000A}"/>
              </a:ext>
            </a:extLst>
          </p:cNvPr>
          <p:cNvSpPr>
            <a:spLocks noGrp="1"/>
          </p:cNvSpPr>
          <p:nvPr>
            <p:ph type="title"/>
          </p:nvPr>
        </p:nvSpPr>
        <p:spPr/>
        <p:txBody>
          <a:bodyPr>
            <a:normAutofit/>
          </a:bodyPr>
          <a:lstStyle/>
          <a:p>
            <a:r>
              <a:rPr lang="en-GB" i="0" dirty="0">
                <a:solidFill>
                  <a:schemeClr val="tx1"/>
                </a:solidFill>
                <a:effectLst/>
              </a:rPr>
              <a:t>#7: Plagiarism and poor referencing</a:t>
            </a:r>
            <a:endParaRPr lang="en-GB" dirty="0">
              <a:solidFill>
                <a:schemeClr val="tx1"/>
              </a:solidFill>
            </a:endParaRPr>
          </a:p>
        </p:txBody>
      </p:sp>
      <p:sp>
        <p:nvSpPr>
          <p:cNvPr id="3" name="Content Placeholder 2">
            <a:extLst>
              <a:ext uri="{FF2B5EF4-FFF2-40B4-BE49-F238E27FC236}">
                <a16:creationId xmlns:a16="http://schemas.microsoft.com/office/drawing/2014/main" id="{FFBBD0C2-3B29-C50E-AB20-1F9DD92BA8B4}"/>
              </a:ext>
            </a:extLst>
          </p:cNvPr>
          <p:cNvSpPr>
            <a:spLocks noGrp="1"/>
          </p:cNvSpPr>
          <p:nvPr>
            <p:ph idx="1"/>
          </p:nvPr>
        </p:nvSpPr>
        <p:spPr/>
        <p:txBody>
          <a:bodyPr>
            <a:normAutofit/>
          </a:bodyPr>
          <a:lstStyle/>
          <a:p>
            <a:r>
              <a:rPr lang="en-GB" sz="2800" b="0" i="0" dirty="0">
                <a:effectLst/>
                <a:latin typeface="Calibri" panose="020F0502020204030204" pitchFamily="34" charset="0"/>
                <a:cs typeface="Calibri" panose="020F0502020204030204" pitchFamily="34" charset="0"/>
              </a:rPr>
              <a:t>This carries a </a:t>
            </a:r>
            <a:r>
              <a:rPr lang="en-GB" sz="2800" b="1" i="0" dirty="0">
                <a:effectLst/>
                <a:latin typeface="Calibri" panose="020F0502020204030204" pitchFamily="34" charset="0"/>
                <a:cs typeface="Calibri" panose="020F0502020204030204" pitchFamily="34" charset="0"/>
              </a:rPr>
              <a:t>heavy penalty.</a:t>
            </a:r>
          </a:p>
          <a:p>
            <a:r>
              <a:rPr lang="en-GB" sz="2800" dirty="0">
                <a:latin typeface="Calibri" panose="020F0502020204030204" pitchFamily="34" charset="0"/>
                <a:cs typeface="Calibri" panose="020F0502020204030204" pitchFamily="34" charset="0"/>
              </a:rPr>
              <a:t>Y</a:t>
            </a:r>
            <a:r>
              <a:rPr lang="en-GB" sz="2800" b="0" i="0" dirty="0">
                <a:effectLst/>
                <a:latin typeface="Calibri" panose="020F0502020204030204" pitchFamily="34" charset="0"/>
                <a:cs typeface="Calibri" panose="020F0502020204030204" pitchFamily="34" charset="0"/>
              </a:rPr>
              <a:t>ou need to </a:t>
            </a:r>
            <a:r>
              <a:rPr lang="en-GB" sz="2800" b="1" i="0" dirty="0">
                <a:effectLst/>
                <a:latin typeface="Calibri" panose="020F0502020204030204" pitchFamily="34" charset="0"/>
                <a:cs typeface="Calibri" panose="020F0502020204030204" pitchFamily="34" charset="0"/>
              </a:rPr>
              <a:t>put things into your own words</a:t>
            </a:r>
            <a:r>
              <a:rPr lang="en-GB" sz="2800" b="0" i="0" dirty="0">
                <a:effectLst/>
                <a:latin typeface="Calibri" panose="020F0502020204030204" pitchFamily="34" charset="0"/>
                <a:cs typeface="Calibri" panose="020F0502020204030204" pitchFamily="34" charset="0"/>
              </a:rPr>
              <a:t>.</a:t>
            </a:r>
          </a:p>
          <a:p>
            <a:r>
              <a:rPr lang="en-GB" sz="2800" b="0" i="0" dirty="0">
                <a:effectLst/>
                <a:latin typeface="Calibri" panose="020F0502020204030204" pitchFamily="34" charset="0"/>
                <a:cs typeface="Calibri" panose="020F0502020204030204" pitchFamily="34" charset="0"/>
              </a:rPr>
              <a:t>Remember: if you can’t explain something simply (in your own words), you don’t really understand it.</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39567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CDAAC-42E3-38CF-F4EA-7351B91D3479}"/>
              </a:ext>
            </a:extLst>
          </p:cNvPr>
          <p:cNvSpPr>
            <a:spLocks noGrp="1"/>
          </p:cNvSpPr>
          <p:nvPr>
            <p:ph type="title"/>
          </p:nvPr>
        </p:nvSpPr>
        <p:spPr/>
        <p:txBody>
          <a:bodyPr/>
          <a:lstStyle/>
          <a:p>
            <a:r>
              <a:rPr lang="en-GB" dirty="0">
                <a:solidFill>
                  <a:schemeClr val="tx1"/>
                </a:solidFill>
              </a:rPr>
              <a:t>#7+: </a:t>
            </a:r>
            <a:r>
              <a:rPr lang="en-GB" dirty="0"/>
              <a:t>Use of AI</a:t>
            </a:r>
          </a:p>
        </p:txBody>
      </p:sp>
      <p:sp>
        <p:nvSpPr>
          <p:cNvPr id="3" name="Content Placeholder 2">
            <a:extLst>
              <a:ext uri="{FF2B5EF4-FFF2-40B4-BE49-F238E27FC236}">
                <a16:creationId xmlns:a16="http://schemas.microsoft.com/office/drawing/2014/main" id="{E6D78468-6501-8A00-2CB3-138959A1BBFC}"/>
              </a:ext>
            </a:extLst>
          </p:cNvPr>
          <p:cNvSpPr>
            <a:spLocks noGrp="1"/>
          </p:cNvSpPr>
          <p:nvPr>
            <p:ph idx="1"/>
          </p:nvPr>
        </p:nvSpPr>
        <p:spPr/>
        <p:txBody>
          <a:bodyPr/>
          <a:lstStyle/>
          <a:p>
            <a:r>
              <a:rPr lang="en-GB" dirty="0"/>
              <a:t>Any work that you submit for assessment must be your own. </a:t>
            </a:r>
          </a:p>
          <a:p>
            <a:r>
              <a:rPr lang="en-GB" dirty="0"/>
              <a:t>Submitting work that has been generated wholly or in part by an AI tool or another person would be considered </a:t>
            </a:r>
            <a:r>
              <a:rPr lang="en-GB" dirty="0">
                <a:solidFill>
                  <a:srgbClr val="FF0000"/>
                </a:solidFill>
              </a:rPr>
              <a:t>academic misconduct</a:t>
            </a:r>
            <a:r>
              <a:rPr lang="en-GB" dirty="0"/>
              <a:t>.</a:t>
            </a:r>
          </a:p>
        </p:txBody>
      </p:sp>
    </p:spTree>
    <p:extLst>
      <p:ext uri="{BB962C8B-B14F-4D97-AF65-F5344CB8AC3E}">
        <p14:creationId xmlns:p14="http://schemas.microsoft.com/office/powerpoint/2010/main" val="31269920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F6E3C-65F7-3C11-9E04-516BABD366A1}"/>
              </a:ext>
            </a:extLst>
          </p:cNvPr>
          <p:cNvSpPr>
            <a:spLocks noGrp="1"/>
          </p:cNvSpPr>
          <p:nvPr>
            <p:ph type="title"/>
          </p:nvPr>
        </p:nvSpPr>
        <p:spPr/>
        <p:txBody>
          <a:bodyPr/>
          <a:lstStyle/>
          <a:p>
            <a:r>
              <a:rPr lang="en-GB" dirty="0"/>
              <a:t>Your Literature review</a:t>
            </a:r>
          </a:p>
        </p:txBody>
      </p:sp>
      <p:sp>
        <p:nvSpPr>
          <p:cNvPr id="3" name="Content Placeholder 2">
            <a:extLst>
              <a:ext uri="{FF2B5EF4-FFF2-40B4-BE49-F238E27FC236}">
                <a16:creationId xmlns:a16="http://schemas.microsoft.com/office/drawing/2014/main" id="{3F547EF1-1F50-7079-EA8E-94C422EDB21A}"/>
              </a:ext>
            </a:extLst>
          </p:cNvPr>
          <p:cNvSpPr>
            <a:spLocks noGrp="1"/>
          </p:cNvSpPr>
          <p:nvPr>
            <p:ph idx="1"/>
          </p:nvPr>
        </p:nvSpPr>
        <p:spPr>
          <a:xfrm>
            <a:off x="1024128" y="2286000"/>
            <a:ext cx="10576971" cy="4023360"/>
          </a:xfrm>
        </p:spPr>
        <p:txBody>
          <a:bodyPr>
            <a:normAutofit/>
          </a:bodyPr>
          <a:lstStyle/>
          <a:p>
            <a:pPr marL="68580">
              <a:lnSpc>
                <a:spcPct val="100000"/>
              </a:lnSpc>
            </a:pPr>
            <a:r>
              <a:rPr lang="en-GB" dirty="0"/>
              <a:t>Consider the ‘common terminology’: what are the underpinning ideas and concepts that you are exploring? </a:t>
            </a:r>
          </a:p>
          <a:p>
            <a:pPr marL="68580">
              <a:lnSpc>
                <a:spcPct val="100000"/>
              </a:lnSpc>
            </a:pPr>
            <a:r>
              <a:rPr lang="en-GB" dirty="0"/>
              <a:t>Can you define these clearly for the reader and for the project? </a:t>
            </a:r>
          </a:p>
          <a:p>
            <a:pPr marL="68580">
              <a:lnSpc>
                <a:spcPct val="100000"/>
              </a:lnSpc>
            </a:pPr>
            <a:r>
              <a:rPr lang="en-GB" dirty="0"/>
              <a:t> </a:t>
            </a:r>
          </a:p>
          <a:p>
            <a:pPr>
              <a:lnSpc>
                <a:spcPct val="100000"/>
              </a:lnSpc>
            </a:pPr>
            <a:r>
              <a:rPr lang="en-GB" dirty="0"/>
              <a:t>What else do you need to read in order to make this robust and relevant in your field?</a:t>
            </a:r>
          </a:p>
        </p:txBody>
      </p:sp>
    </p:spTree>
    <p:extLst>
      <p:ext uri="{BB962C8B-B14F-4D97-AF65-F5344CB8AC3E}">
        <p14:creationId xmlns:p14="http://schemas.microsoft.com/office/powerpoint/2010/main" val="18338249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363C1-8E12-864E-C490-1A075DABE4AD}"/>
              </a:ext>
            </a:extLst>
          </p:cNvPr>
          <p:cNvSpPr>
            <a:spLocks noGrp="1"/>
          </p:cNvSpPr>
          <p:nvPr>
            <p:ph type="title"/>
          </p:nvPr>
        </p:nvSpPr>
        <p:spPr/>
        <p:txBody>
          <a:bodyPr/>
          <a:lstStyle/>
          <a:p>
            <a:r>
              <a:rPr lang="en-GB" dirty="0"/>
              <a:t>Your research study – follow up task 1</a:t>
            </a:r>
          </a:p>
        </p:txBody>
      </p:sp>
      <p:pic>
        <p:nvPicPr>
          <p:cNvPr id="6" name="Content Placeholder 5" descr="A close-up of a text&#10;&#10;AI-generated content may be incorrect.">
            <a:extLst>
              <a:ext uri="{FF2B5EF4-FFF2-40B4-BE49-F238E27FC236}">
                <a16:creationId xmlns:a16="http://schemas.microsoft.com/office/drawing/2014/main" id="{12AD5C16-DDC7-88CE-8675-02BAB6F241CE}"/>
              </a:ext>
            </a:extLst>
          </p:cNvPr>
          <p:cNvPicPr>
            <a:picLocks noGrp="1" noChangeAspect="1"/>
          </p:cNvPicPr>
          <p:nvPr>
            <p:ph idx="1"/>
          </p:nvPr>
        </p:nvPicPr>
        <p:blipFill>
          <a:blip r:embed="rId2"/>
          <a:stretch>
            <a:fillRect/>
          </a:stretch>
        </p:blipFill>
        <p:spPr>
          <a:xfrm>
            <a:off x="423363" y="2487130"/>
            <a:ext cx="11513187" cy="2343949"/>
          </a:xfrm>
        </p:spPr>
      </p:pic>
    </p:spTree>
    <p:extLst>
      <p:ext uri="{BB962C8B-B14F-4D97-AF65-F5344CB8AC3E}">
        <p14:creationId xmlns:p14="http://schemas.microsoft.com/office/powerpoint/2010/main" val="33656686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47136-256E-DE41-639B-FD286A979A9B}"/>
              </a:ext>
            </a:extLst>
          </p:cNvPr>
          <p:cNvSpPr>
            <a:spLocks noGrp="1"/>
          </p:cNvSpPr>
          <p:nvPr>
            <p:ph type="title"/>
          </p:nvPr>
        </p:nvSpPr>
        <p:spPr/>
        <p:txBody>
          <a:bodyPr/>
          <a:lstStyle/>
          <a:p>
            <a:r>
              <a:rPr lang="en-GB" dirty="0"/>
              <a:t>Literature review section</a:t>
            </a:r>
          </a:p>
        </p:txBody>
      </p:sp>
      <p:pic>
        <p:nvPicPr>
          <p:cNvPr id="5" name="Content Placeholder 4" descr="A screenshot of a yellow box&#10;&#10;AI-generated content may be incorrect.">
            <a:extLst>
              <a:ext uri="{FF2B5EF4-FFF2-40B4-BE49-F238E27FC236}">
                <a16:creationId xmlns:a16="http://schemas.microsoft.com/office/drawing/2014/main" id="{5352E362-C715-746E-0784-FFC674EB73F0}"/>
              </a:ext>
            </a:extLst>
          </p:cNvPr>
          <p:cNvPicPr>
            <a:picLocks noGrp="1" noChangeAspect="1"/>
          </p:cNvPicPr>
          <p:nvPr>
            <p:ph idx="1"/>
          </p:nvPr>
        </p:nvPicPr>
        <p:blipFill>
          <a:blip r:embed="rId2"/>
          <a:stretch>
            <a:fillRect/>
          </a:stretch>
        </p:blipFill>
        <p:spPr>
          <a:xfrm>
            <a:off x="1784976" y="1788510"/>
            <a:ext cx="8321859" cy="4847902"/>
          </a:xfrm>
        </p:spPr>
      </p:pic>
    </p:spTree>
    <p:extLst>
      <p:ext uri="{BB962C8B-B14F-4D97-AF65-F5344CB8AC3E}">
        <p14:creationId xmlns:p14="http://schemas.microsoft.com/office/powerpoint/2010/main" val="3526167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F8AD4-C1EB-C234-E37B-8E5296C709CF}"/>
              </a:ext>
            </a:extLst>
          </p:cNvPr>
          <p:cNvSpPr>
            <a:spLocks noGrp="1"/>
          </p:cNvSpPr>
          <p:nvPr>
            <p:ph type="title"/>
          </p:nvPr>
        </p:nvSpPr>
        <p:spPr/>
        <p:txBody>
          <a:bodyPr/>
          <a:lstStyle/>
          <a:p>
            <a:r>
              <a:rPr lang="en-GB" dirty="0"/>
              <a:t>Your research study – follow up task 2</a:t>
            </a:r>
            <a:br>
              <a:rPr lang="en-GB" dirty="0"/>
            </a:br>
            <a:endParaRPr lang="en-GB" dirty="0"/>
          </a:p>
        </p:txBody>
      </p:sp>
      <p:pic>
        <p:nvPicPr>
          <p:cNvPr id="6" name="Content Placeholder 5" descr="A white paper with black text&#10;&#10;AI-generated content may be incorrect.">
            <a:extLst>
              <a:ext uri="{FF2B5EF4-FFF2-40B4-BE49-F238E27FC236}">
                <a16:creationId xmlns:a16="http://schemas.microsoft.com/office/drawing/2014/main" id="{ABACEF3C-96EE-EE5D-E249-A299711F7E72}"/>
              </a:ext>
            </a:extLst>
          </p:cNvPr>
          <p:cNvPicPr>
            <a:picLocks noGrp="1" noChangeAspect="1"/>
          </p:cNvPicPr>
          <p:nvPr>
            <p:ph idx="1"/>
          </p:nvPr>
        </p:nvPicPr>
        <p:blipFill>
          <a:blip r:embed="rId2"/>
          <a:stretch>
            <a:fillRect/>
          </a:stretch>
        </p:blipFill>
        <p:spPr>
          <a:xfrm>
            <a:off x="249875" y="2084832"/>
            <a:ext cx="11867913" cy="3543633"/>
          </a:xfrm>
        </p:spPr>
      </p:pic>
    </p:spTree>
    <p:extLst>
      <p:ext uri="{BB962C8B-B14F-4D97-AF65-F5344CB8AC3E}">
        <p14:creationId xmlns:p14="http://schemas.microsoft.com/office/powerpoint/2010/main" val="428253704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883F9AA6-0DA9-4F38-AA8A-C355838EB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36DAC2-1E33-436E-9F93-25F475DA414C}"/>
              </a:ext>
            </a:extLst>
          </p:cNvPr>
          <p:cNvSpPr>
            <a:spLocks noGrp="1"/>
          </p:cNvSpPr>
          <p:nvPr>
            <p:ph type="title"/>
          </p:nvPr>
        </p:nvSpPr>
        <p:spPr>
          <a:xfrm>
            <a:off x="1024128" y="4952954"/>
            <a:ext cx="9720072" cy="1499616"/>
          </a:xfrm>
        </p:spPr>
        <p:txBody>
          <a:bodyPr>
            <a:normAutofit/>
          </a:bodyPr>
          <a:lstStyle/>
          <a:p>
            <a:r>
              <a:rPr lang="en-GB"/>
              <a:t>Key learning</a:t>
            </a:r>
            <a:endParaRPr lang="en-GB" dirty="0"/>
          </a:p>
        </p:txBody>
      </p:sp>
      <p:cxnSp>
        <p:nvCxnSpPr>
          <p:cNvPr id="14" name="Straight Connector 10">
            <a:extLst>
              <a:ext uri="{FF2B5EF4-FFF2-40B4-BE49-F238E27FC236}">
                <a16:creationId xmlns:a16="http://schemas.microsoft.com/office/drawing/2014/main" id="{5C45FA27-EB18-4E04-8C96-68F7A0BC1D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62137"/>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5EC4664-98AB-4EBC-80F7-535643C2CECD}"/>
              </a:ext>
            </a:extLst>
          </p:cNvPr>
          <p:cNvGraphicFramePr>
            <a:graphicFrameLocks noGrp="1"/>
          </p:cNvGraphicFramePr>
          <p:nvPr>
            <p:ph idx="1"/>
            <p:extLst>
              <p:ext uri="{D42A27DB-BD31-4B8C-83A1-F6EECF244321}">
                <p14:modId xmlns:p14="http://schemas.microsoft.com/office/powerpoint/2010/main" val="5962855"/>
              </p:ext>
            </p:extLst>
          </p:nvPr>
        </p:nvGraphicFramePr>
        <p:xfrm>
          <a:off x="1023938" y="992221"/>
          <a:ext cx="9720262" cy="36162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557869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92BA6-29A8-2A5F-9E0C-AFE5663921E0}"/>
              </a:ext>
            </a:extLst>
          </p:cNvPr>
          <p:cNvSpPr>
            <a:spLocks noGrp="1"/>
          </p:cNvSpPr>
          <p:nvPr>
            <p:ph type="title"/>
          </p:nvPr>
        </p:nvSpPr>
        <p:spPr/>
        <p:txBody>
          <a:bodyPr/>
          <a:lstStyle/>
          <a:p>
            <a:endParaRPr lang="en-GB"/>
          </a:p>
        </p:txBody>
      </p:sp>
      <p:graphicFrame>
        <p:nvGraphicFramePr>
          <p:cNvPr id="4" name="Table 4">
            <a:extLst>
              <a:ext uri="{FF2B5EF4-FFF2-40B4-BE49-F238E27FC236}">
                <a16:creationId xmlns:a16="http://schemas.microsoft.com/office/drawing/2014/main" id="{84D1438D-3950-41BB-327F-24C3276546AA}"/>
              </a:ext>
            </a:extLst>
          </p:cNvPr>
          <p:cNvGraphicFramePr>
            <a:graphicFrameLocks noGrp="1"/>
          </p:cNvGraphicFramePr>
          <p:nvPr>
            <p:ph idx="1"/>
            <p:extLst>
              <p:ext uri="{D42A27DB-BD31-4B8C-83A1-F6EECF244321}">
                <p14:modId xmlns:p14="http://schemas.microsoft.com/office/powerpoint/2010/main" val="2348045408"/>
              </p:ext>
            </p:extLst>
          </p:nvPr>
        </p:nvGraphicFramePr>
        <p:xfrm>
          <a:off x="469270" y="1001676"/>
          <a:ext cx="11253460" cy="4987873"/>
        </p:xfrm>
        <a:graphic>
          <a:graphicData uri="http://schemas.openxmlformats.org/drawingml/2006/table">
            <a:tbl>
              <a:tblPr firstRow="1" bandRow="1">
                <a:tableStyleId>{5C22544A-7EE6-4342-B048-85BDC9FD1C3A}</a:tableStyleId>
              </a:tblPr>
              <a:tblGrid>
                <a:gridCol w="5626730">
                  <a:extLst>
                    <a:ext uri="{9D8B030D-6E8A-4147-A177-3AD203B41FA5}">
                      <a16:colId xmlns:a16="http://schemas.microsoft.com/office/drawing/2014/main" val="1154067779"/>
                    </a:ext>
                  </a:extLst>
                </a:gridCol>
                <a:gridCol w="5626730">
                  <a:extLst>
                    <a:ext uri="{9D8B030D-6E8A-4147-A177-3AD203B41FA5}">
                      <a16:colId xmlns:a16="http://schemas.microsoft.com/office/drawing/2014/main" val="1404252913"/>
                    </a:ext>
                  </a:extLst>
                </a:gridCol>
              </a:tblGrid>
              <a:tr h="453075">
                <a:tc>
                  <a:txBody>
                    <a:bodyPr/>
                    <a:lstStyle/>
                    <a:p>
                      <a:r>
                        <a:rPr lang="en-GB" sz="2400" dirty="0"/>
                        <a:t>Key Learning</a:t>
                      </a:r>
                    </a:p>
                  </a:txBody>
                  <a:tcPr/>
                </a:tc>
                <a:tc>
                  <a:txBody>
                    <a:bodyPr/>
                    <a:lstStyle/>
                    <a:p>
                      <a:r>
                        <a:rPr lang="en-GB" sz="2400" dirty="0"/>
                        <a:t>For Consideration</a:t>
                      </a:r>
                    </a:p>
                  </a:txBody>
                  <a:tcPr/>
                </a:tc>
                <a:extLst>
                  <a:ext uri="{0D108BD9-81ED-4DB2-BD59-A6C34878D82A}">
                    <a16:rowId xmlns:a16="http://schemas.microsoft.com/office/drawing/2014/main" val="2291471775"/>
                  </a:ext>
                </a:extLst>
              </a:tr>
              <a:tr h="11171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We maintain a focus on coherence in our approach to research intentions and design. </a:t>
                      </a:r>
                    </a:p>
                    <a:p>
                      <a:endParaRPr lang="en-GB" sz="2400" dirty="0"/>
                    </a:p>
                  </a:txBody>
                  <a:tcPr/>
                </a:tc>
                <a:tc>
                  <a:txBody>
                    <a:bodyPr/>
                    <a:lstStyle/>
                    <a:p>
                      <a:r>
                        <a:rPr lang="en-GB" sz="2400" kern="1200" dirty="0">
                          <a:solidFill>
                            <a:schemeClr val="dk1"/>
                          </a:solidFill>
                          <a:effectLst/>
                          <a:latin typeface="+mn-lt"/>
                          <a:ea typeface="+mn-ea"/>
                          <a:cs typeface="+mn-cs"/>
                        </a:rPr>
                        <a:t>How do you understand the knowledge that you will generate? Does your research design sit well with this understanding? </a:t>
                      </a:r>
                      <a:endParaRPr lang="en-GB" sz="2400" dirty="0"/>
                    </a:p>
                  </a:txBody>
                  <a:tcPr/>
                </a:tc>
                <a:extLst>
                  <a:ext uri="{0D108BD9-81ED-4DB2-BD59-A6C34878D82A}">
                    <a16:rowId xmlns:a16="http://schemas.microsoft.com/office/drawing/2014/main" val="3076959166"/>
                  </a:ext>
                </a:extLst>
              </a:tr>
              <a:tr h="13261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We consider research project methodology as the frame through which we understand what it is we are seeking to do. </a:t>
                      </a:r>
                    </a:p>
                    <a:p>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What are your theoretical frames of reference? </a:t>
                      </a:r>
                      <a:endParaRPr lang="en-GB" sz="2400" dirty="0"/>
                    </a:p>
                    <a:p>
                      <a:endParaRPr lang="en-GB" sz="2400" kern="1200" dirty="0">
                        <a:solidFill>
                          <a:schemeClr val="dk1"/>
                        </a:solidFill>
                        <a:effectLst/>
                        <a:latin typeface="+mn-lt"/>
                        <a:ea typeface="+mn-ea"/>
                        <a:cs typeface="+mn-cs"/>
                      </a:endParaRPr>
                    </a:p>
                  </a:txBody>
                  <a:tcPr/>
                </a:tc>
                <a:extLst>
                  <a:ext uri="{0D108BD9-81ED-4DB2-BD59-A6C34878D82A}">
                    <a16:rowId xmlns:a16="http://schemas.microsoft.com/office/drawing/2014/main" val="4191256790"/>
                  </a:ext>
                </a:extLst>
              </a:tr>
              <a:tr h="17874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tx1"/>
                          </a:solidFill>
                          <a:effectLst/>
                          <a:latin typeface="+mn-lt"/>
                          <a:ea typeface="+mn-ea"/>
                          <a:cs typeface="+mn-cs"/>
                        </a:rPr>
                        <a:t>We aim to have designed our draft research question(s) by the end of the session.</a:t>
                      </a:r>
                    </a:p>
                  </a:txBody>
                  <a:tcPr/>
                </a:tc>
                <a:tc>
                  <a:txBody>
                    <a:bodyPr/>
                    <a:lstStyle/>
                    <a:p>
                      <a:r>
                        <a:rPr lang="en-GB" sz="2400" kern="1200" dirty="0">
                          <a:solidFill>
                            <a:schemeClr val="tx1"/>
                          </a:solidFill>
                          <a:effectLst/>
                          <a:latin typeface="+mn-lt"/>
                          <a:ea typeface="+mn-ea"/>
                          <a:cs typeface="+mn-cs"/>
                        </a:rPr>
                        <a:t>What is/are your RQ(s)? </a:t>
                      </a:r>
                    </a:p>
                  </a:txBody>
                  <a:tcPr/>
                </a:tc>
                <a:extLst>
                  <a:ext uri="{0D108BD9-81ED-4DB2-BD59-A6C34878D82A}">
                    <a16:rowId xmlns:a16="http://schemas.microsoft.com/office/drawing/2014/main" val="1500534933"/>
                  </a:ext>
                </a:extLst>
              </a:tr>
            </a:tbl>
          </a:graphicData>
        </a:graphic>
      </p:graphicFrame>
    </p:spTree>
    <p:extLst>
      <p:ext uri="{BB962C8B-B14F-4D97-AF65-F5344CB8AC3E}">
        <p14:creationId xmlns:p14="http://schemas.microsoft.com/office/powerpoint/2010/main" val="6335928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92BA6-29A8-2A5F-9E0C-AFE5663921E0}"/>
              </a:ext>
            </a:extLst>
          </p:cNvPr>
          <p:cNvSpPr>
            <a:spLocks noGrp="1"/>
          </p:cNvSpPr>
          <p:nvPr>
            <p:ph type="title"/>
          </p:nvPr>
        </p:nvSpPr>
        <p:spPr/>
        <p:txBody>
          <a:bodyPr/>
          <a:lstStyle/>
          <a:p>
            <a:endParaRPr lang="en-GB"/>
          </a:p>
        </p:txBody>
      </p:sp>
      <p:graphicFrame>
        <p:nvGraphicFramePr>
          <p:cNvPr id="4" name="Table 4">
            <a:extLst>
              <a:ext uri="{FF2B5EF4-FFF2-40B4-BE49-F238E27FC236}">
                <a16:creationId xmlns:a16="http://schemas.microsoft.com/office/drawing/2014/main" id="{84D1438D-3950-41BB-327F-24C3276546AA}"/>
              </a:ext>
            </a:extLst>
          </p:cNvPr>
          <p:cNvGraphicFramePr>
            <a:graphicFrameLocks noGrp="1"/>
          </p:cNvGraphicFramePr>
          <p:nvPr>
            <p:ph idx="1"/>
            <p:extLst>
              <p:ext uri="{D42A27DB-BD31-4B8C-83A1-F6EECF244321}">
                <p14:modId xmlns:p14="http://schemas.microsoft.com/office/powerpoint/2010/main" val="3674206105"/>
              </p:ext>
            </p:extLst>
          </p:nvPr>
        </p:nvGraphicFramePr>
        <p:xfrm>
          <a:off x="469270" y="1001676"/>
          <a:ext cx="11253460" cy="4987873"/>
        </p:xfrm>
        <a:graphic>
          <a:graphicData uri="http://schemas.openxmlformats.org/drawingml/2006/table">
            <a:tbl>
              <a:tblPr firstRow="1" bandRow="1">
                <a:tableStyleId>{5C22544A-7EE6-4342-B048-85BDC9FD1C3A}</a:tableStyleId>
              </a:tblPr>
              <a:tblGrid>
                <a:gridCol w="5626730">
                  <a:extLst>
                    <a:ext uri="{9D8B030D-6E8A-4147-A177-3AD203B41FA5}">
                      <a16:colId xmlns:a16="http://schemas.microsoft.com/office/drawing/2014/main" val="1154067779"/>
                    </a:ext>
                  </a:extLst>
                </a:gridCol>
                <a:gridCol w="5626730">
                  <a:extLst>
                    <a:ext uri="{9D8B030D-6E8A-4147-A177-3AD203B41FA5}">
                      <a16:colId xmlns:a16="http://schemas.microsoft.com/office/drawing/2014/main" val="1404252913"/>
                    </a:ext>
                  </a:extLst>
                </a:gridCol>
              </a:tblGrid>
              <a:tr h="453075">
                <a:tc>
                  <a:txBody>
                    <a:bodyPr/>
                    <a:lstStyle/>
                    <a:p>
                      <a:r>
                        <a:rPr lang="en-GB" sz="2400" dirty="0"/>
                        <a:t>Key Learning</a:t>
                      </a:r>
                    </a:p>
                  </a:txBody>
                  <a:tcPr/>
                </a:tc>
                <a:tc>
                  <a:txBody>
                    <a:bodyPr/>
                    <a:lstStyle/>
                    <a:p>
                      <a:r>
                        <a:rPr lang="en-GB" sz="2400" dirty="0"/>
                        <a:t>For Consideration</a:t>
                      </a:r>
                    </a:p>
                  </a:txBody>
                  <a:tcPr/>
                </a:tc>
                <a:extLst>
                  <a:ext uri="{0D108BD9-81ED-4DB2-BD59-A6C34878D82A}">
                    <a16:rowId xmlns:a16="http://schemas.microsoft.com/office/drawing/2014/main" val="2291471775"/>
                  </a:ext>
                </a:extLst>
              </a:tr>
              <a:tr h="11171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We maintain a focus on coherence in our approach to research intentions and design. </a:t>
                      </a:r>
                    </a:p>
                    <a:p>
                      <a:endParaRPr lang="en-GB" sz="2400" dirty="0"/>
                    </a:p>
                  </a:txBody>
                  <a:tcPr/>
                </a:tc>
                <a:tc>
                  <a:txBody>
                    <a:bodyPr/>
                    <a:lstStyle/>
                    <a:p>
                      <a:r>
                        <a:rPr lang="en-GB" sz="2400" kern="1200" dirty="0">
                          <a:solidFill>
                            <a:schemeClr val="dk1"/>
                          </a:solidFill>
                          <a:effectLst/>
                          <a:latin typeface="+mn-lt"/>
                          <a:ea typeface="+mn-ea"/>
                          <a:cs typeface="+mn-cs"/>
                        </a:rPr>
                        <a:t>How do you understand the knowledge that you will generate? Does your research design sit well with this understanding? </a:t>
                      </a:r>
                      <a:endParaRPr lang="en-GB" sz="2400" dirty="0"/>
                    </a:p>
                  </a:txBody>
                  <a:tcPr/>
                </a:tc>
                <a:extLst>
                  <a:ext uri="{0D108BD9-81ED-4DB2-BD59-A6C34878D82A}">
                    <a16:rowId xmlns:a16="http://schemas.microsoft.com/office/drawing/2014/main" val="3076959166"/>
                  </a:ext>
                </a:extLst>
              </a:tr>
              <a:tr h="13261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We consider research project methodology as the frame through which we understand what it is we are seeking to do. </a:t>
                      </a:r>
                    </a:p>
                    <a:p>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What are your theoretical frames of reference? </a:t>
                      </a:r>
                      <a:endParaRPr lang="en-GB" sz="2400" dirty="0"/>
                    </a:p>
                    <a:p>
                      <a:endParaRPr lang="en-GB" sz="2400" kern="1200" dirty="0">
                        <a:solidFill>
                          <a:schemeClr val="dk1"/>
                        </a:solidFill>
                        <a:effectLst/>
                        <a:latin typeface="+mn-lt"/>
                        <a:ea typeface="+mn-ea"/>
                        <a:cs typeface="+mn-cs"/>
                      </a:endParaRPr>
                    </a:p>
                  </a:txBody>
                  <a:tcPr/>
                </a:tc>
                <a:extLst>
                  <a:ext uri="{0D108BD9-81ED-4DB2-BD59-A6C34878D82A}">
                    <a16:rowId xmlns:a16="http://schemas.microsoft.com/office/drawing/2014/main" val="4191256790"/>
                  </a:ext>
                </a:extLst>
              </a:tr>
              <a:tr h="17874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We aim to have designed our draft research question(s) by the end of the session.</a:t>
                      </a:r>
                    </a:p>
                  </a:txBody>
                  <a:tcPr/>
                </a:tc>
                <a:tc>
                  <a:txBody>
                    <a:bodyPr/>
                    <a:lstStyle/>
                    <a:p>
                      <a:r>
                        <a:rPr lang="en-GB" sz="2400" kern="1200" dirty="0">
                          <a:solidFill>
                            <a:schemeClr val="dk1"/>
                          </a:solidFill>
                          <a:effectLst/>
                          <a:latin typeface="+mn-lt"/>
                          <a:ea typeface="+mn-ea"/>
                          <a:cs typeface="+mn-cs"/>
                        </a:rPr>
                        <a:t>What is/are your RQ(s)? </a:t>
                      </a:r>
                    </a:p>
                  </a:txBody>
                  <a:tcPr/>
                </a:tc>
                <a:extLst>
                  <a:ext uri="{0D108BD9-81ED-4DB2-BD59-A6C34878D82A}">
                    <a16:rowId xmlns:a16="http://schemas.microsoft.com/office/drawing/2014/main" val="1500534933"/>
                  </a:ext>
                </a:extLst>
              </a:tr>
            </a:tbl>
          </a:graphicData>
        </a:graphic>
      </p:graphicFrame>
      <p:sp>
        <p:nvSpPr>
          <p:cNvPr id="6" name="Speech Bubble: Oval 5">
            <a:extLst>
              <a:ext uri="{FF2B5EF4-FFF2-40B4-BE49-F238E27FC236}">
                <a16:creationId xmlns:a16="http://schemas.microsoft.com/office/drawing/2014/main" id="{71BBAAC7-3563-7D59-1408-199A1FABFD00}"/>
              </a:ext>
            </a:extLst>
          </p:cNvPr>
          <p:cNvSpPr/>
          <p:nvPr/>
        </p:nvSpPr>
        <p:spPr>
          <a:xfrm>
            <a:off x="-25651" y="780110"/>
            <a:ext cx="11748381" cy="3442364"/>
          </a:xfrm>
          <a:prstGeom prst="wedgeEllipseCallout">
            <a:avLst>
              <a:gd name="adj1" fmla="val -31375"/>
              <a:gd name="adj2" fmla="val 97982"/>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EB5C79F9-2338-0CCE-E849-1B23BF744E15}"/>
              </a:ext>
            </a:extLst>
          </p:cNvPr>
          <p:cNvSpPr txBox="1"/>
          <p:nvPr/>
        </p:nvSpPr>
        <p:spPr>
          <a:xfrm>
            <a:off x="193139" y="5998276"/>
            <a:ext cx="7060353" cy="523220"/>
          </a:xfrm>
          <a:prstGeom prst="rect">
            <a:avLst/>
          </a:prstGeom>
          <a:noFill/>
          <a:ln w="57150">
            <a:solidFill>
              <a:srgbClr val="FF0000"/>
            </a:solidFill>
          </a:ln>
        </p:spPr>
        <p:txBody>
          <a:bodyPr wrap="square" rtlCol="0">
            <a:spAutoFit/>
          </a:bodyPr>
          <a:lstStyle/>
          <a:p>
            <a:r>
              <a:rPr lang="en-GB" sz="2800" dirty="0"/>
              <a:t>See preparatory task for the December session.</a:t>
            </a:r>
          </a:p>
        </p:txBody>
      </p:sp>
    </p:spTree>
    <p:extLst>
      <p:ext uri="{BB962C8B-B14F-4D97-AF65-F5344CB8AC3E}">
        <p14:creationId xmlns:p14="http://schemas.microsoft.com/office/powerpoint/2010/main" val="305278804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92BA6-29A8-2A5F-9E0C-AFE5663921E0}"/>
              </a:ext>
            </a:extLst>
          </p:cNvPr>
          <p:cNvSpPr>
            <a:spLocks noGrp="1"/>
          </p:cNvSpPr>
          <p:nvPr>
            <p:ph type="title"/>
          </p:nvPr>
        </p:nvSpPr>
        <p:spPr/>
        <p:txBody>
          <a:bodyPr/>
          <a:lstStyle/>
          <a:p>
            <a:endParaRPr lang="en-GB"/>
          </a:p>
        </p:txBody>
      </p:sp>
      <p:graphicFrame>
        <p:nvGraphicFramePr>
          <p:cNvPr id="4" name="Table 4">
            <a:extLst>
              <a:ext uri="{FF2B5EF4-FFF2-40B4-BE49-F238E27FC236}">
                <a16:creationId xmlns:a16="http://schemas.microsoft.com/office/drawing/2014/main" id="{84D1438D-3950-41BB-327F-24C3276546AA}"/>
              </a:ext>
            </a:extLst>
          </p:cNvPr>
          <p:cNvGraphicFramePr>
            <a:graphicFrameLocks noGrp="1"/>
          </p:cNvGraphicFramePr>
          <p:nvPr>
            <p:ph idx="1"/>
            <p:extLst>
              <p:ext uri="{D42A27DB-BD31-4B8C-83A1-F6EECF244321}">
                <p14:modId xmlns:p14="http://schemas.microsoft.com/office/powerpoint/2010/main" val="3068944643"/>
              </p:ext>
            </p:extLst>
          </p:nvPr>
        </p:nvGraphicFramePr>
        <p:xfrm>
          <a:off x="469270" y="1001676"/>
          <a:ext cx="11253460" cy="4987873"/>
        </p:xfrm>
        <a:graphic>
          <a:graphicData uri="http://schemas.openxmlformats.org/drawingml/2006/table">
            <a:tbl>
              <a:tblPr firstRow="1" bandRow="1">
                <a:tableStyleId>{5C22544A-7EE6-4342-B048-85BDC9FD1C3A}</a:tableStyleId>
              </a:tblPr>
              <a:tblGrid>
                <a:gridCol w="5626730">
                  <a:extLst>
                    <a:ext uri="{9D8B030D-6E8A-4147-A177-3AD203B41FA5}">
                      <a16:colId xmlns:a16="http://schemas.microsoft.com/office/drawing/2014/main" val="1154067779"/>
                    </a:ext>
                  </a:extLst>
                </a:gridCol>
                <a:gridCol w="5626730">
                  <a:extLst>
                    <a:ext uri="{9D8B030D-6E8A-4147-A177-3AD203B41FA5}">
                      <a16:colId xmlns:a16="http://schemas.microsoft.com/office/drawing/2014/main" val="1404252913"/>
                    </a:ext>
                  </a:extLst>
                </a:gridCol>
              </a:tblGrid>
              <a:tr h="453075">
                <a:tc>
                  <a:txBody>
                    <a:bodyPr/>
                    <a:lstStyle/>
                    <a:p>
                      <a:r>
                        <a:rPr lang="en-GB" sz="2400" dirty="0"/>
                        <a:t>Key Learning</a:t>
                      </a:r>
                    </a:p>
                  </a:txBody>
                  <a:tcPr/>
                </a:tc>
                <a:tc>
                  <a:txBody>
                    <a:bodyPr/>
                    <a:lstStyle/>
                    <a:p>
                      <a:r>
                        <a:rPr lang="en-GB" sz="2400" dirty="0"/>
                        <a:t>For Consideration</a:t>
                      </a:r>
                    </a:p>
                  </a:txBody>
                  <a:tcPr/>
                </a:tc>
                <a:extLst>
                  <a:ext uri="{0D108BD9-81ED-4DB2-BD59-A6C34878D82A}">
                    <a16:rowId xmlns:a16="http://schemas.microsoft.com/office/drawing/2014/main" val="2291471775"/>
                  </a:ext>
                </a:extLst>
              </a:tr>
              <a:tr h="11171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We maintain a focus on coherence in our approach to research intentions and design. </a:t>
                      </a:r>
                    </a:p>
                    <a:p>
                      <a:endParaRPr lang="en-GB" sz="2400" dirty="0"/>
                    </a:p>
                  </a:txBody>
                  <a:tcPr/>
                </a:tc>
                <a:tc>
                  <a:txBody>
                    <a:bodyPr/>
                    <a:lstStyle/>
                    <a:p>
                      <a:r>
                        <a:rPr lang="en-GB" sz="2400" kern="1200" dirty="0">
                          <a:solidFill>
                            <a:schemeClr val="dk1"/>
                          </a:solidFill>
                          <a:effectLst/>
                          <a:latin typeface="+mn-lt"/>
                          <a:ea typeface="+mn-ea"/>
                          <a:cs typeface="+mn-cs"/>
                        </a:rPr>
                        <a:t>How do you understand the knowledge that you will generate? Does your research design sit well with this understanding? </a:t>
                      </a:r>
                      <a:endParaRPr lang="en-GB" sz="2400" dirty="0"/>
                    </a:p>
                  </a:txBody>
                  <a:tcPr/>
                </a:tc>
                <a:extLst>
                  <a:ext uri="{0D108BD9-81ED-4DB2-BD59-A6C34878D82A}">
                    <a16:rowId xmlns:a16="http://schemas.microsoft.com/office/drawing/2014/main" val="3076959166"/>
                  </a:ext>
                </a:extLst>
              </a:tr>
              <a:tr h="13261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We consider research project methodology as the frame through which we understand what it is we are seeking to do. </a:t>
                      </a:r>
                    </a:p>
                    <a:p>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What are your theoretical frames of reference? </a:t>
                      </a:r>
                      <a:endParaRPr lang="en-GB" sz="2400" dirty="0"/>
                    </a:p>
                    <a:p>
                      <a:endParaRPr lang="en-GB" sz="2400" kern="1200" dirty="0">
                        <a:solidFill>
                          <a:schemeClr val="dk1"/>
                        </a:solidFill>
                        <a:effectLst/>
                        <a:latin typeface="+mn-lt"/>
                        <a:ea typeface="+mn-ea"/>
                        <a:cs typeface="+mn-cs"/>
                      </a:endParaRPr>
                    </a:p>
                  </a:txBody>
                  <a:tcPr/>
                </a:tc>
                <a:extLst>
                  <a:ext uri="{0D108BD9-81ED-4DB2-BD59-A6C34878D82A}">
                    <a16:rowId xmlns:a16="http://schemas.microsoft.com/office/drawing/2014/main" val="4191256790"/>
                  </a:ext>
                </a:extLst>
              </a:tr>
              <a:tr h="17874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rgbClr val="FF0000"/>
                          </a:solidFill>
                          <a:effectLst/>
                          <a:latin typeface="+mn-lt"/>
                          <a:ea typeface="+mn-ea"/>
                          <a:cs typeface="+mn-cs"/>
                        </a:rPr>
                        <a:t>We aim to have designed our draft research question(s) by the end of the session.</a:t>
                      </a:r>
                    </a:p>
                  </a:txBody>
                  <a:tcPr/>
                </a:tc>
                <a:tc>
                  <a:txBody>
                    <a:bodyPr/>
                    <a:lstStyle/>
                    <a:p>
                      <a:r>
                        <a:rPr lang="en-GB" sz="2400" kern="1200" dirty="0">
                          <a:solidFill>
                            <a:srgbClr val="FF0000"/>
                          </a:solidFill>
                          <a:effectLst/>
                          <a:latin typeface="+mn-lt"/>
                          <a:ea typeface="+mn-ea"/>
                          <a:cs typeface="+mn-cs"/>
                        </a:rPr>
                        <a:t>What is/are your RQ(s)? </a:t>
                      </a:r>
                    </a:p>
                  </a:txBody>
                  <a:tcPr/>
                </a:tc>
                <a:extLst>
                  <a:ext uri="{0D108BD9-81ED-4DB2-BD59-A6C34878D82A}">
                    <a16:rowId xmlns:a16="http://schemas.microsoft.com/office/drawing/2014/main" val="1500534933"/>
                  </a:ext>
                </a:extLst>
              </a:tr>
            </a:tbl>
          </a:graphicData>
        </a:graphic>
      </p:graphicFrame>
    </p:spTree>
    <p:extLst>
      <p:ext uri="{BB962C8B-B14F-4D97-AF65-F5344CB8AC3E}">
        <p14:creationId xmlns:p14="http://schemas.microsoft.com/office/powerpoint/2010/main" val="40998781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8" name="Straight Connector 27">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of a viewing telescope with a city on its background">
            <a:extLst>
              <a:ext uri="{FF2B5EF4-FFF2-40B4-BE49-F238E27FC236}">
                <a16:creationId xmlns:a16="http://schemas.microsoft.com/office/drawing/2014/main" id="{577963B9-B0A1-3CD5-F157-6F65F618A7D2}"/>
              </a:ext>
            </a:extLst>
          </p:cNvPr>
          <p:cNvPicPr>
            <a:picLocks noChangeAspect="1"/>
          </p:cNvPicPr>
          <p:nvPr/>
        </p:nvPicPr>
        <p:blipFill rotWithShape="1">
          <a:blip r:embed="rId2"/>
          <a:srcRect t="11417"/>
          <a:stretch/>
        </p:blipFill>
        <p:spPr>
          <a:xfrm>
            <a:off x="20" y="10"/>
            <a:ext cx="12191980" cy="6857990"/>
          </a:xfrm>
          <a:prstGeom prst="rect">
            <a:avLst/>
          </a:prstGeom>
        </p:spPr>
      </p:pic>
      <p:sp>
        <p:nvSpPr>
          <p:cNvPr id="32" name="Rectangle 31">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1641873-488A-E168-F804-49B25CF88F65}"/>
              </a:ext>
            </a:extLst>
          </p:cNvPr>
          <p:cNvSpPr>
            <a:spLocks noGrp="1"/>
          </p:cNvSpPr>
          <p:nvPr>
            <p:ph type="title"/>
          </p:nvPr>
        </p:nvSpPr>
        <p:spPr>
          <a:xfrm>
            <a:off x="4309349" y="3429000"/>
            <a:ext cx="7501651" cy="1090938"/>
          </a:xfrm>
        </p:spPr>
        <p:txBody>
          <a:bodyPr vert="horz" lIns="91440" tIns="45720" rIns="91440" bIns="45720" rtlCol="0" anchor="b">
            <a:normAutofit/>
          </a:bodyPr>
          <a:lstStyle/>
          <a:p>
            <a:pPr algn="l"/>
            <a:r>
              <a:rPr lang="en-US" kern="1200" cap="all" spc="200" baseline="0" dirty="0">
                <a:solidFill>
                  <a:srgbClr val="FFFFFF"/>
                </a:solidFill>
                <a:latin typeface="+mj-lt"/>
                <a:ea typeface="+mj-ea"/>
                <a:cs typeface="+mj-cs"/>
              </a:rPr>
              <a:t>Looking ahead</a:t>
            </a:r>
            <a:endParaRPr lang="en-US" kern="1200" cap="all" spc="200" baseline="0">
              <a:solidFill>
                <a:srgbClr val="FFFFFF"/>
              </a:solidFill>
              <a:latin typeface="+mj-lt"/>
              <a:ea typeface="+mj-ea"/>
              <a:cs typeface="+mj-cs"/>
            </a:endParaRPr>
          </a:p>
        </p:txBody>
      </p:sp>
      <p:sp>
        <p:nvSpPr>
          <p:cNvPr id="5" name="Text Placeholder 4">
            <a:extLst>
              <a:ext uri="{FF2B5EF4-FFF2-40B4-BE49-F238E27FC236}">
                <a16:creationId xmlns:a16="http://schemas.microsoft.com/office/drawing/2014/main" id="{C3166BBE-327C-1FF2-B3ED-D5791CB9973B}"/>
              </a:ext>
            </a:extLst>
          </p:cNvPr>
          <p:cNvSpPr>
            <a:spLocks noGrp="1"/>
          </p:cNvSpPr>
          <p:nvPr>
            <p:ph type="body" idx="1"/>
          </p:nvPr>
        </p:nvSpPr>
        <p:spPr>
          <a:xfrm>
            <a:off x="4309349" y="4779313"/>
            <a:ext cx="7501650" cy="514816"/>
          </a:xfrm>
        </p:spPr>
        <p:txBody>
          <a:bodyPr vert="horz" lIns="91440" tIns="45720" rIns="91440" bIns="45720" rtlCol="0" anchor="t">
            <a:normAutofit/>
          </a:bodyPr>
          <a:lstStyle/>
          <a:p>
            <a:endParaRPr lang="en-US">
              <a:solidFill>
                <a:srgbClr val="FFFFFF"/>
              </a:solidFill>
            </a:endParaRPr>
          </a:p>
        </p:txBody>
      </p:sp>
      <p:cxnSp>
        <p:nvCxnSpPr>
          <p:cNvPr id="34" name="Straight Connector 33">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1292368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97FD83-4D27-D478-1239-AE2D4116FA16}"/>
              </a:ext>
            </a:extLst>
          </p:cNvPr>
          <p:cNvSpPr>
            <a:spLocks noGrp="1"/>
          </p:cNvSpPr>
          <p:nvPr>
            <p:ph type="title"/>
          </p:nvPr>
        </p:nvSpPr>
        <p:spPr/>
        <p:txBody>
          <a:bodyPr/>
          <a:lstStyle/>
          <a:p>
            <a:r>
              <a:rPr lang="en-GB" dirty="0"/>
              <a:t>Ethics form</a:t>
            </a:r>
          </a:p>
        </p:txBody>
      </p:sp>
      <p:pic>
        <p:nvPicPr>
          <p:cNvPr id="11" name="Content Placeholder 10">
            <a:extLst>
              <a:ext uri="{FF2B5EF4-FFF2-40B4-BE49-F238E27FC236}">
                <a16:creationId xmlns:a16="http://schemas.microsoft.com/office/drawing/2014/main" id="{B4E74F09-9A05-C6AE-2060-577680ED86DB}"/>
              </a:ext>
            </a:extLst>
          </p:cNvPr>
          <p:cNvPicPr>
            <a:picLocks noGrp="1" noChangeAspect="1"/>
          </p:cNvPicPr>
          <p:nvPr>
            <p:ph idx="1"/>
          </p:nvPr>
        </p:nvPicPr>
        <p:blipFill>
          <a:blip r:embed="rId2"/>
          <a:stretch>
            <a:fillRect/>
          </a:stretch>
        </p:blipFill>
        <p:spPr>
          <a:xfrm>
            <a:off x="1155780" y="1822850"/>
            <a:ext cx="9951656" cy="4455230"/>
          </a:xfrm>
          <a:prstGeom prst="rect">
            <a:avLst/>
          </a:prstGeom>
        </p:spPr>
      </p:pic>
    </p:spTree>
    <p:extLst>
      <p:ext uri="{BB962C8B-B14F-4D97-AF65-F5344CB8AC3E}">
        <p14:creationId xmlns:p14="http://schemas.microsoft.com/office/powerpoint/2010/main" val="73101443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308A7-FDDD-077F-157B-0A5508884D33}"/>
              </a:ext>
            </a:extLst>
          </p:cNvPr>
          <p:cNvSpPr>
            <a:spLocks noGrp="1"/>
          </p:cNvSpPr>
          <p:nvPr>
            <p:ph type="title"/>
          </p:nvPr>
        </p:nvSpPr>
        <p:spPr/>
        <p:txBody>
          <a:bodyPr/>
          <a:lstStyle/>
          <a:p>
            <a:r>
              <a:rPr lang="en-GB" dirty="0"/>
              <a:t>Ethics committee meeting dates</a:t>
            </a:r>
          </a:p>
        </p:txBody>
      </p:sp>
      <p:pic>
        <p:nvPicPr>
          <p:cNvPr id="7" name="Content Placeholder 6">
            <a:extLst>
              <a:ext uri="{FF2B5EF4-FFF2-40B4-BE49-F238E27FC236}">
                <a16:creationId xmlns:a16="http://schemas.microsoft.com/office/drawing/2014/main" id="{A094E052-F69A-CF85-DABD-827E61FBA14D}"/>
              </a:ext>
            </a:extLst>
          </p:cNvPr>
          <p:cNvPicPr>
            <a:picLocks noGrp="1" noChangeAspect="1"/>
          </p:cNvPicPr>
          <p:nvPr>
            <p:ph idx="1"/>
          </p:nvPr>
        </p:nvPicPr>
        <p:blipFill>
          <a:blip r:embed="rId2"/>
          <a:stretch>
            <a:fillRect/>
          </a:stretch>
        </p:blipFill>
        <p:spPr>
          <a:xfrm>
            <a:off x="868568" y="2279178"/>
            <a:ext cx="10454863" cy="3167953"/>
          </a:xfrm>
          <a:prstGeom prst="rect">
            <a:avLst/>
          </a:prstGeom>
        </p:spPr>
      </p:pic>
    </p:spTree>
    <p:extLst>
      <p:ext uri="{BB962C8B-B14F-4D97-AF65-F5344CB8AC3E}">
        <p14:creationId xmlns:p14="http://schemas.microsoft.com/office/powerpoint/2010/main" val="30474318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18"/>
          <p:cNvSpPr/>
          <p:nvPr/>
        </p:nvSpPr>
        <p:spPr>
          <a:xfrm>
            <a:off x="415600" y="268633"/>
            <a:ext cx="11346800" cy="904400"/>
          </a:xfrm>
          <a:prstGeom prst="roundRect">
            <a:avLst>
              <a:gd name="adj" fmla="val 16667"/>
            </a:avLst>
          </a:prstGeom>
          <a:solidFill>
            <a:srgbClr val="B4A7D6"/>
          </a:solidFill>
          <a:ln w="38100"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r>
              <a:rPr lang="en" sz="4000" b="1">
                <a:solidFill>
                  <a:schemeClr val="dk1"/>
                </a:solidFill>
                <a:latin typeface="Calibri"/>
                <a:ea typeface="Calibri"/>
                <a:cs typeface="Calibri"/>
                <a:sym typeface="Calibri"/>
              </a:rPr>
              <a:t>Research Timeline </a:t>
            </a:r>
            <a:endParaRPr sz="2400"/>
          </a:p>
        </p:txBody>
      </p:sp>
      <p:pic>
        <p:nvPicPr>
          <p:cNvPr id="111" name="Google Shape;111;p18"/>
          <p:cNvPicPr preferRelativeResize="0"/>
          <p:nvPr/>
        </p:nvPicPr>
        <p:blipFill>
          <a:blip r:embed="rId3">
            <a:alphaModFix/>
          </a:blip>
          <a:stretch>
            <a:fillRect/>
          </a:stretch>
        </p:blipFill>
        <p:spPr>
          <a:xfrm>
            <a:off x="353218" y="162567"/>
            <a:ext cx="11471567" cy="6532872"/>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19"/>
          <p:cNvSpPr/>
          <p:nvPr/>
        </p:nvSpPr>
        <p:spPr>
          <a:xfrm>
            <a:off x="415600" y="268633"/>
            <a:ext cx="11346800" cy="904400"/>
          </a:xfrm>
          <a:prstGeom prst="roundRect">
            <a:avLst>
              <a:gd name="adj" fmla="val 16667"/>
            </a:avLst>
          </a:prstGeom>
          <a:solidFill>
            <a:srgbClr val="B4A7D6"/>
          </a:solidFill>
          <a:ln w="38100"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r>
              <a:rPr lang="en" sz="4000" b="1">
                <a:solidFill>
                  <a:schemeClr val="dk1"/>
                </a:solidFill>
                <a:latin typeface="Calibri"/>
                <a:ea typeface="Calibri"/>
                <a:cs typeface="Calibri"/>
                <a:sym typeface="Calibri"/>
              </a:rPr>
              <a:t>Research Timeline </a:t>
            </a:r>
            <a:endParaRPr sz="2400"/>
          </a:p>
        </p:txBody>
      </p:sp>
      <p:pic>
        <p:nvPicPr>
          <p:cNvPr id="117" name="Google Shape;117;p19"/>
          <p:cNvPicPr preferRelativeResize="0"/>
          <p:nvPr/>
        </p:nvPicPr>
        <p:blipFill>
          <a:blip r:embed="rId3">
            <a:alphaModFix/>
          </a:blip>
          <a:stretch>
            <a:fillRect/>
          </a:stretch>
        </p:blipFill>
        <p:spPr>
          <a:xfrm>
            <a:off x="203201" y="1376233"/>
            <a:ext cx="11785599" cy="3970611"/>
          </a:xfrm>
          <a:prstGeom prst="rect">
            <a:avLst/>
          </a:prstGeom>
          <a:noFill/>
          <a:ln>
            <a:noFill/>
          </a:ln>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09346-9593-C66C-34C5-C910D4F7B61A}"/>
              </a:ext>
            </a:extLst>
          </p:cNvPr>
          <p:cNvSpPr>
            <a:spLocks noGrp="1"/>
          </p:cNvSpPr>
          <p:nvPr>
            <p:ph type="title"/>
          </p:nvPr>
        </p:nvSpPr>
        <p:spPr>
          <a:xfrm>
            <a:off x="1245378" y="936839"/>
            <a:ext cx="10531021" cy="858302"/>
          </a:xfrm>
        </p:spPr>
        <p:txBody>
          <a:bodyPr>
            <a:normAutofit/>
          </a:bodyPr>
          <a:lstStyle/>
          <a:p>
            <a:r>
              <a:rPr lang="en-GB" dirty="0"/>
              <a:t>ECDE7013 Online sessions</a:t>
            </a:r>
          </a:p>
        </p:txBody>
      </p:sp>
      <p:sp>
        <p:nvSpPr>
          <p:cNvPr id="3" name="Text Placeholder 2">
            <a:extLst>
              <a:ext uri="{FF2B5EF4-FFF2-40B4-BE49-F238E27FC236}">
                <a16:creationId xmlns:a16="http://schemas.microsoft.com/office/drawing/2014/main" id="{640A913B-8916-90D9-11E1-0F4AFA35EFBF}"/>
              </a:ext>
            </a:extLst>
          </p:cNvPr>
          <p:cNvSpPr>
            <a:spLocks noGrp="1"/>
          </p:cNvSpPr>
          <p:nvPr>
            <p:ph type="body" idx="1"/>
          </p:nvPr>
        </p:nvSpPr>
        <p:spPr>
          <a:xfrm>
            <a:off x="415600" y="2361733"/>
            <a:ext cx="11360800" cy="3730100"/>
          </a:xfrm>
        </p:spPr>
        <p:txBody>
          <a:bodyPr/>
          <a:lstStyle/>
          <a:p>
            <a:pPr marL="152396" indent="0">
              <a:buNone/>
            </a:pPr>
            <a:r>
              <a:rPr lang="en-GB" dirty="0"/>
              <a:t>Wednesdays:</a:t>
            </a:r>
          </a:p>
          <a:p>
            <a:r>
              <a:rPr lang="en-GB" dirty="0"/>
              <a:t>13/10 (ethics) 4.30-5.30</a:t>
            </a:r>
          </a:p>
          <a:p>
            <a:r>
              <a:rPr lang="en-GB" dirty="0"/>
              <a:t>10/11 (literature review</a:t>
            </a:r>
            <a:r>
              <a:rPr lang="en-GB"/>
              <a:t>) 4.30-5.30</a:t>
            </a:r>
            <a:endParaRPr lang="en-GB" dirty="0"/>
          </a:p>
          <a:p>
            <a:r>
              <a:rPr lang="en-GB" dirty="0"/>
              <a:t>25/11 (sampling) 5-6</a:t>
            </a:r>
          </a:p>
          <a:p>
            <a:r>
              <a:rPr lang="en-GB" dirty="0"/>
              <a:t>16/06 (celebration!)</a:t>
            </a:r>
          </a:p>
          <a:p>
            <a:endParaRPr lang="en-GB" dirty="0"/>
          </a:p>
          <a:p>
            <a:endParaRPr lang="en-GB" dirty="0"/>
          </a:p>
        </p:txBody>
      </p:sp>
    </p:spTree>
    <p:extLst>
      <p:ext uri="{BB962C8B-B14F-4D97-AF65-F5344CB8AC3E}">
        <p14:creationId xmlns:p14="http://schemas.microsoft.com/office/powerpoint/2010/main" val="315428784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ourglass on a flat surface">
            <a:extLst>
              <a:ext uri="{FF2B5EF4-FFF2-40B4-BE49-F238E27FC236}">
                <a16:creationId xmlns:a16="http://schemas.microsoft.com/office/drawing/2014/main" id="{111D4049-98C5-011D-BC86-CD9782E219CF}"/>
              </a:ext>
            </a:extLst>
          </p:cNvPr>
          <p:cNvPicPr>
            <a:picLocks noChangeAspect="1"/>
          </p:cNvPicPr>
          <p:nvPr/>
        </p:nvPicPr>
        <p:blipFill>
          <a:blip r:embed="rId2"/>
          <a:srcRect t="15730"/>
          <a:stretch>
            <a:fillRect/>
          </a:stretch>
        </p:blipFill>
        <p:spPr>
          <a:xfrm>
            <a:off x="20" y="975"/>
            <a:ext cx="12191980" cy="6858000"/>
          </a:xfrm>
          <a:prstGeom prst="rect">
            <a:avLst/>
          </a:prstGeom>
        </p:spPr>
      </p:pic>
      <p:sp>
        <p:nvSpPr>
          <p:cNvPr id="12" name="Rectangle 11">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2D8882-9A26-0A5B-5FF0-8EEC491C40F5}"/>
              </a:ext>
            </a:extLst>
          </p:cNvPr>
          <p:cNvSpPr>
            <a:spLocks noGrp="1"/>
          </p:cNvSpPr>
          <p:nvPr>
            <p:ph type="ctrTitle"/>
          </p:nvPr>
        </p:nvSpPr>
        <p:spPr>
          <a:xfrm>
            <a:off x="853439" y="1475234"/>
            <a:ext cx="3214307" cy="2901694"/>
          </a:xfrm>
        </p:spPr>
        <p:txBody>
          <a:bodyPr anchor="b">
            <a:normAutofit/>
          </a:bodyPr>
          <a:lstStyle/>
          <a:p>
            <a:r>
              <a:rPr lang="en-GB" sz="3400" dirty="0">
                <a:solidFill>
                  <a:srgbClr val="FFFFFF"/>
                </a:solidFill>
              </a:rPr>
              <a:t>Until next time…</a:t>
            </a:r>
          </a:p>
        </p:txBody>
      </p:sp>
      <p:sp>
        <p:nvSpPr>
          <p:cNvPr id="4" name="Subtitle 3">
            <a:extLst>
              <a:ext uri="{FF2B5EF4-FFF2-40B4-BE49-F238E27FC236}">
                <a16:creationId xmlns:a16="http://schemas.microsoft.com/office/drawing/2014/main" id="{A154957F-1607-CE43-CA51-5E33692F1FB7}"/>
              </a:ext>
            </a:extLst>
          </p:cNvPr>
          <p:cNvSpPr>
            <a:spLocks noGrp="1"/>
          </p:cNvSpPr>
          <p:nvPr>
            <p:ph type="subTitle" idx="1"/>
          </p:nvPr>
        </p:nvSpPr>
        <p:spPr>
          <a:xfrm>
            <a:off x="853440" y="4608576"/>
            <a:ext cx="3205640" cy="774186"/>
          </a:xfrm>
        </p:spPr>
        <p:txBody>
          <a:bodyPr anchor="t">
            <a:normAutofit/>
          </a:bodyPr>
          <a:lstStyle/>
          <a:p>
            <a:pPr algn="r"/>
            <a:endParaRPr lang="en-GB" sz="1600" dirty="0">
              <a:solidFill>
                <a:srgbClr val="FFFFFF"/>
              </a:solidFill>
            </a:endParaRPr>
          </a:p>
        </p:txBody>
      </p:sp>
      <p:cxnSp>
        <p:nvCxnSpPr>
          <p:cNvPr id="14" name="Straight Connector 13">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5829" y="4508519"/>
            <a:ext cx="2926080" cy="0"/>
          </a:xfrm>
          <a:prstGeom prst="line">
            <a:avLst/>
          </a:prstGeom>
          <a:ln w="19050">
            <a:solidFill>
              <a:srgbClr val="ECB35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31177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1343</TotalTime>
  <Words>2561</Words>
  <Application>Microsoft Office PowerPoint</Application>
  <PresentationFormat>Widescreen</PresentationFormat>
  <Paragraphs>241</Paragraphs>
  <Slides>55</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55</vt:i4>
      </vt:variant>
    </vt:vector>
  </HeadingPairs>
  <TitlesOfParts>
    <vt:vector size="65" baseType="lpstr">
      <vt:lpstr>Arial</vt:lpstr>
      <vt:lpstr>Calibri</vt:lpstr>
      <vt:lpstr>Georgia</vt:lpstr>
      <vt:lpstr>Symbol</vt:lpstr>
      <vt:lpstr>Times New Roman</vt:lpstr>
      <vt:lpstr>Tw Cen MT</vt:lpstr>
      <vt:lpstr>Tw Cen MT Condensed</vt:lpstr>
      <vt:lpstr>Wingdings</vt:lpstr>
      <vt:lpstr>Wingdings 3</vt:lpstr>
      <vt:lpstr>Integral</vt:lpstr>
      <vt:lpstr>Welcome to ECDE7013 Croeso I ECDE7013 </vt:lpstr>
      <vt:lpstr>introductions</vt:lpstr>
      <vt:lpstr>Module handbook</vt:lpstr>
      <vt:lpstr>Follow-up tasks</vt:lpstr>
      <vt:lpstr>assessment</vt:lpstr>
      <vt:lpstr>assessment</vt:lpstr>
      <vt:lpstr>Essay structure</vt:lpstr>
      <vt:lpstr>Today’s session</vt:lpstr>
      <vt:lpstr>Task</vt:lpstr>
      <vt:lpstr>Key questions</vt:lpstr>
      <vt:lpstr>Key learning</vt:lpstr>
      <vt:lpstr>Writing a Literature Review</vt:lpstr>
      <vt:lpstr>PowerPoint Presentation</vt:lpstr>
      <vt:lpstr>PowerPoint Presentation</vt:lpstr>
      <vt:lpstr>literature review at level 8 – is it different?</vt:lpstr>
      <vt:lpstr>Level 7</vt:lpstr>
      <vt:lpstr>Literature review</vt:lpstr>
      <vt:lpstr>Literature review</vt:lpstr>
      <vt:lpstr>Literature review</vt:lpstr>
      <vt:lpstr>Literature review</vt:lpstr>
      <vt:lpstr>Literature review</vt:lpstr>
      <vt:lpstr>Literature review</vt:lpstr>
      <vt:lpstr>lIterature review</vt:lpstr>
      <vt:lpstr>Critically evaluate</vt:lpstr>
      <vt:lpstr>7 literature review mistakes!</vt:lpstr>
      <vt:lpstr>#1 Over-reliance on low-quality sources</vt:lpstr>
      <vt:lpstr>#2: lack of landmark/seminal literature</vt:lpstr>
      <vt:lpstr>#3: A lack of current literature</vt:lpstr>
      <vt:lpstr>#4: Description instead of integration and synthesis 1</vt:lpstr>
      <vt:lpstr>#4: Description instead of integration and synthesis 2</vt:lpstr>
      <vt:lpstr>#5: Irrelevant or unfocused content</vt:lpstr>
      <vt:lpstr>#6: Poor chapter structure and layout 1</vt:lpstr>
      <vt:lpstr>#6: Poor chapter structure and layout 2</vt:lpstr>
      <vt:lpstr>Scope definition: Conceptual Boundaries</vt:lpstr>
      <vt:lpstr>Scope definition: Contextual Parameters</vt:lpstr>
      <vt:lpstr>Scope definition: Methodological Filters </vt:lpstr>
      <vt:lpstr>Scope definition: Temporal Boundaries </vt:lpstr>
      <vt:lpstr>Creating a Scope Statement</vt:lpstr>
      <vt:lpstr>#7: Plagiarism and poor referencing</vt:lpstr>
      <vt:lpstr>#7+: Use of AI</vt:lpstr>
      <vt:lpstr>Your Literature review</vt:lpstr>
      <vt:lpstr>Your research study – follow up task 1</vt:lpstr>
      <vt:lpstr>Literature review section</vt:lpstr>
      <vt:lpstr>Your research study – follow up task 2 </vt:lpstr>
      <vt:lpstr>Key learning</vt:lpstr>
      <vt:lpstr>PowerPoint Presentation</vt:lpstr>
      <vt:lpstr>PowerPoint Presentation</vt:lpstr>
      <vt:lpstr>PowerPoint Presentation</vt:lpstr>
      <vt:lpstr>Looking ahead</vt:lpstr>
      <vt:lpstr>Ethics form</vt:lpstr>
      <vt:lpstr>Ethics committee meeting dates</vt:lpstr>
      <vt:lpstr>PowerPoint Presentation</vt:lpstr>
      <vt:lpstr>PowerPoint Presentation</vt:lpstr>
      <vt:lpstr>ECDE7013 Online sessions</vt:lpstr>
      <vt:lpstr>Until next time…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Morgan</dc:creator>
  <cp:lastModifiedBy>Catherine Morgan</cp:lastModifiedBy>
  <cp:revision>96</cp:revision>
  <dcterms:created xsi:type="dcterms:W3CDTF">2020-03-03T13:25:55Z</dcterms:created>
  <dcterms:modified xsi:type="dcterms:W3CDTF">2026-10-03T13:52:46Z</dcterms:modified>
</cp:coreProperties>
</file>