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63" r:id="rId1"/>
  </p:sldMasterIdLst>
  <p:sldIdLst>
    <p:sldId id="256" r:id="rId2"/>
    <p:sldId id="257" r:id="rId3"/>
    <p:sldId id="258" r:id="rId4"/>
    <p:sldId id="259" r:id="rId5"/>
    <p:sldId id="260" r:id="rId6"/>
    <p:sldId id="262" r:id="rId7"/>
    <p:sldId id="261" r:id="rId8"/>
    <p:sldId id="263" r:id="rId9"/>
    <p:sldId id="264" r:id="rId1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F21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0637B3-BF14-F2E5-6144-26A2F71761E1}" v="2515" dt="2023-10-17T21:17:01.454"/>
    <p1510:client id="{09221A01-6A3C-E9B2-705E-1D74117A76E2}" v="55" dt="2023-10-09T19:47:22.273"/>
    <p1510:client id="{0B40982E-7DC6-8344-B409-76EC2B74B3D4}" v="2899" dt="2023-10-02T00:08:41.658"/>
    <p1510:client id="{211CCFD7-4CB6-45CF-CC25-4FA15B6CC08D}" v="4372" dt="2023-10-03T20:44:17.302"/>
    <p1510:client id="{2787DE8E-70E2-31F5-7B87-F31CA969AF20}" v="77" dt="2023-10-01T20:52:30.955"/>
    <p1510:client id="{3FCF18B8-34DE-5A9C-DCAB-76C246DEECCC}" v="1957" dt="2023-10-15T08:25:52.551"/>
    <p1510:client id="{4AC1EE7F-7779-016B-6CF7-F4DB24C3E463}" v="21" dt="2023-10-22T21:05:33.735"/>
    <p1510:client id="{82DF614F-E138-18E7-0029-607918CF76A2}" v="553" dt="2023-10-01T21:23:45.123"/>
    <p1510:client id="{8F9388BF-D01D-7DC8-91E9-43A4338E8BD3}" v="139" dt="2023-10-01T21:44:35.884"/>
    <p1510:client id="{A84F6B0C-DCF9-B16A-BA26-BE82E708F0EB}" v="201" dt="2023-10-09T20:12:18.985"/>
    <p1510:client id="{D8B5FFA5-71B0-4E30-99B6-B4045580CBD6}" v="223" dt="2023-10-01T20:40:29.294"/>
    <p1510:client id="{D9B2D1AE-DB71-754D-BC50-9241703CAA21}" v="1063" dt="2023-10-27T05:58:52.258"/>
    <p1510:client id="{FEC1F0F0-E2CB-8E1C-35DE-0ABBF3A6842C}" v="780" dt="2023-10-07T09:53:10.1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7FE970-1573-43F4-AD87-BA4A2A636C54}" type="doc">
      <dgm:prSet loTypeId="urn:microsoft.com/office/officeart/2005/8/layout/cycle2" loCatId="cycle" qsTypeId="urn:microsoft.com/office/officeart/2005/8/quickstyle/3d6" qsCatId="3D" csTypeId="urn:microsoft.com/office/officeart/2005/8/colors/colorful4" csCatId="colorful" phldr="1"/>
      <dgm:spPr/>
      <dgm:t>
        <a:bodyPr/>
        <a:lstStyle/>
        <a:p>
          <a:endParaRPr lang="en-GB"/>
        </a:p>
      </dgm:t>
    </dgm:pt>
    <dgm:pt modelId="{FCBBABA5-DEE3-4A66-B778-DC062CFF563B}">
      <dgm:prSet phldrT="[Text]" phldr="0"/>
      <dgm:spPr/>
      <dgm:t>
        <a:bodyPr/>
        <a:lstStyle/>
        <a:p>
          <a:pPr rtl="0"/>
          <a:r>
            <a:rPr lang="en-GB" dirty="0">
              <a:solidFill>
                <a:schemeClr val="tx1"/>
              </a:solidFill>
              <a:latin typeface="Gill Sans Nova"/>
            </a:rPr>
            <a:t>1.Formulate your question </a:t>
          </a:r>
          <a:endParaRPr lang="en-GB" dirty="0">
            <a:solidFill>
              <a:schemeClr val="tx1"/>
            </a:solidFill>
          </a:endParaRPr>
        </a:p>
      </dgm:t>
    </dgm:pt>
    <dgm:pt modelId="{75507DC5-59C1-4A95-80A7-01F2901F4E9E}" type="parTrans" cxnId="{3D9C3332-1354-44CF-87F5-1FB257B88D5C}">
      <dgm:prSet/>
      <dgm:spPr/>
      <dgm:t>
        <a:bodyPr/>
        <a:lstStyle/>
        <a:p>
          <a:endParaRPr lang="en-GB"/>
        </a:p>
      </dgm:t>
    </dgm:pt>
    <dgm:pt modelId="{43573D63-F1CB-49D4-B505-02728AA3B7C7}" type="sibTrans" cxnId="{3D9C3332-1354-44CF-87F5-1FB257B88D5C}">
      <dgm:prSet/>
      <dgm:spPr/>
      <dgm:t>
        <a:bodyPr/>
        <a:lstStyle/>
        <a:p>
          <a:endParaRPr lang="en-GB"/>
        </a:p>
      </dgm:t>
    </dgm:pt>
    <dgm:pt modelId="{D19755D2-F127-4B11-8D42-9B95AF443923}">
      <dgm:prSet phldrT="[Text]" phldr="0"/>
      <dgm:spPr/>
      <dgm:t>
        <a:bodyPr/>
        <a:lstStyle/>
        <a:p>
          <a:pPr rtl="0"/>
          <a:r>
            <a:rPr lang="en-GB" dirty="0">
              <a:solidFill>
                <a:schemeClr val="tx1"/>
              </a:solidFill>
              <a:latin typeface="Gill Sans Nova"/>
            </a:rPr>
            <a:t>2.Gather your information</a:t>
          </a:r>
        </a:p>
      </dgm:t>
    </dgm:pt>
    <dgm:pt modelId="{EC9F3842-D476-4435-A98E-32E67E1EB24E}" type="parTrans" cxnId="{99B5A5AD-34B4-47D6-8B56-354D341DF538}">
      <dgm:prSet/>
      <dgm:spPr/>
      <dgm:t>
        <a:bodyPr/>
        <a:lstStyle/>
        <a:p>
          <a:endParaRPr lang="en-GB"/>
        </a:p>
      </dgm:t>
    </dgm:pt>
    <dgm:pt modelId="{FA42A4C6-466F-4ADF-A349-B5BCF9984410}" type="sibTrans" cxnId="{99B5A5AD-34B4-47D6-8B56-354D341DF538}">
      <dgm:prSet/>
      <dgm:spPr/>
      <dgm:t>
        <a:bodyPr/>
        <a:lstStyle/>
        <a:p>
          <a:endParaRPr lang="en-GB"/>
        </a:p>
      </dgm:t>
    </dgm:pt>
    <dgm:pt modelId="{7BA43EFF-5D11-40E7-8EA2-6FE3C6E7026F}">
      <dgm:prSet phldr="0"/>
      <dgm:spPr/>
      <dgm:t>
        <a:bodyPr/>
        <a:lstStyle/>
        <a:p>
          <a:pPr rtl="0"/>
          <a:r>
            <a:rPr lang="en-GB" dirty="0">
              <a:solidFill>
                <a:schemeClr val="tx1"/>
              </a:solidFill>
              <a:latin typeface="Gill Sans Nova"/>
            </a:rPr>
            <a:t>3.Apply your information </a:t>
          </a:r>
        </a:p>
      </dgm:t>
    </dgm:pt>
    <dgm:pt modelId="{E23E958B-CC35-4510-A46F-7837F2FBFD59}" type="parTrans" cxnId="{7A34C204-A704-4E5C-BEE7-54C94130462A}">
      <dgm:prSet/>
      <dgm:spPr/>
    </dgm:pt>
    <dgm:pt modelId="{B9ABC8BC-14A8-4088-99DE-DD4BF5BFB063}" type="sibTrans" cxnId="{7A34C204-A704-4E5C-BEE7-54C94130462A}">
      <dgm:prSet/>
      <dgm:spPr/>
      <dgm:t>
        <a:bodyPr/>
        <a:lstStyle/>
        <a:p>
          <a:endParaRPr lang="en-GB"/>
        </a:p>
      </dgm:t>
    </dgm:pt>
    <dgm:pt modelId="{632BF35F-B41F-4171-AE93-2B4071C9BE4F}">
      <dgm:prSet phldr="0"/>
      <dgm:spPr/>
      <dgm:t>
        <a:bodyPr/>
        <a:lstStyle/>
        <a:p>
          <a:pPr rtl="0"/>
          <a:r>
            <a:rPr lang="en-GB" dirty="0">
              <a:solidFill>
                <a:schemeClr val="tx1"/>
              </a:solidFill>
              <a:latin typeface="Gill Sans Nova"/>
            </a:rPr>
            <a:t>4.Consider the implications</a:t>
          </a:r>
          <a:endParaRPr lang="en-GB" dirty="0">
            <a:solidFill>
              <a:schemeClr val="tx1"/>
            </a:solidFill>
          </a:endParaRPr>
        </a:p>
      </dgm:t>
    </dgm:pt>
    <dgm:pt modelId="{EC00CA51-5DDA-4AF1-8E33-A9815CF002B7}" type="parTrans" cxnId="{07C642D0-48E7-4683-B99D-344B8122BADC}">
      <dgm:prSet/>
      <dgm:spPr/>
    </dgm:pt>
    <dgm:pt modelId="{68EF5808-B6DC-4025-961C-FF91A9FB0207}" type="sibTrans" cxnId="{07C642D0-48E7-4683-B99D-344B8122BADC}">
      <dgm:prSet/>
      <dgm:spPr/>
      <dgm:t>
        <a:bodyPr/>
        <a:lstStyle/>
        <a:p>
          <a:endParaRPr lang="en-GB"/>
        </a:p>
      </dgm:t>
    </dgm:pt>
    <dgm:pt modelId="{83F1F026-C3AB-4A8F-A97B-49C00A6309AC}">
      <dgm:prSet phldr="0"/>
      <dgm:spPr/>
      <dgm:t>
        <a:bodyPr/>
        <a:lstStyle/>
        <a:p>
          <a:pPr rtl="0"/>
          <a:r>
            <a:rPr lang="en-GB" dirty="0">
              <a:solidFill>
                <a:schemeClr val="tx1"/>
              </a:solidFill>
              <a:latin typeface="Gill Sans Nova"/>
            </a:rPr>
            <a:t>5.Explore other points of view</a:t>
          </a:r>
          <a:r>
            <a:rPr lang="en-GB" dirty="0">
              <a:latin typeface="Gill Sans Nova"/>
            </a:rPr>
            <a:t> </a:t>
          </a:r>
        </a:p>
      </dgm:t>
    </dgm:pt>
    <dgm:pt modelId="{DF1D1372-C1A0-4876-A2D3-767D3A733296}" type="parTrans" cxnId="{4E3F3DA7-58DF-4105-8894-312764A2F831}">
      <dgm:prSet/>
      <dgm:spPr/>
    </dgm:pt>
    <dgm:pt modelId="{9B3CEFF3-7CD1-44F5-B1DB-7D16EAD2D1FB}" type="sibTrans" cxnId="{4E3F3DA7-58DF-4105-8894-312764A2F831}">
      <dgm:prSet/>
      <dgm:spPr/>
      <dgm:t>
        <a:bodyPr/>
        <a:lstStyle/>
        <a:p>
          <a:endParaRPr lang="en-GB"/>
        </a:p>
      </dgm:t>
    </dgm:pt>
    <dgm:pt modelId="{F6A66ECC-EB7D-4E4C-BA60-ED0D7B3665ED}" type="pres">
      <dgm:prSet presAssocID="{067FE970-1573-43F4-AD87-BA4A2A636C54}" presName="cycle" presStyleCnt="0">
        <dgm:presLayoutVars>
          <dgm:dir/>
          <dgm:resizeHandles val="exact"/>
        </dgm:presLayoutVars>
      </dgm:prSet>
      <dgm:spPr/>
    </dgm:pt>
    <dgm:pt modelId="{A7AB71BC-7513-44B6-AF95-9D80D9916A58}" type="pres">
      <dgm:prSet presAssocID="{FCBBABA5-DEE3-4A66-B778-DC062CFF563B}" presName="node" presStyleLbl="node1" presStyleIdx="0" presStyleCnt="5">
        <dgm:presLayoutVars>
          <dgm:bulletEnabled val="1"/>
        </dgm:presLayoutVars>
      </dgm:prSet>
      <dgm:spPr/>
    </dgm:pt>
    <dgm:pt modelId="{69168D6C-C107-494D-A71A-36F145F9C59C}" type="pres">
      <dgm:prSet presAssocID="{43573D63-F1CB-49D4-B505-02728AA3B7C7}" presName="sibTrans" presStyleLbl="sibTrans2D1" presStyleIdx="0" presStyleCnt="5"/>
      <dgm:spPr/>
    </dgm:pt>
    <dgm:pt modelId="{03166E60-94B4-4B40-8117-038E411603AC}" type="pres">
      <dgm:prSet presAssocID="{43573D63-F1CB-49D4-B505-02728AA3B7C7}" presName="connectorText" presStyleLbl="sibTrans2D1" presStyleIdx="0" presStyleCnt="5"/>
      <dgm:spPr/>
    </dgm:pt>
    <dgm:pt modelId="{0431F399-F362-45FF-897A-2E17CE913810}" type="pres">
      <dgm:prSet presAssocID="{D19755D2-F127-4B11-8D42-9B95AF443923}" presName="node" presStyleLbl="node1" presStyleIdx="1" presStyleCnt="5">
        <dgm:presLayoutVars>
          <dgm:bulletEnabled val="1"/>
        </dgm:presLayoutVars>
      </dgm:prSet>
      <dgm:spPr/>
    </dgm:pt>
    <dgm:pt modelId="{E428314E-D015-4D2F-925C-83AAE06CAF83}" type="pres">
      <dgm:prSet presAssocID="{FA42A4C6-466F-4ADF-A349-B5BCF9984410}" presName="sibTrans" presStyleLbl="sibTrans2D1" presStyleIdx="1" presStyleCnt="5"/>
      <dgm:spPr/>
    </dgm:pt>
    <dgm:pt modelId="{821830D4-C9F1-46A8-9F89-3BD8F6F2BD84}" type="pres">
      <dgm:prSet presAssocID="{FA42A4C6-466F-4ADF-A349-B5BCF9984410}" presName="connectorText" presStyleLbl="sibTrans2D1" presStyleIdx="1" presStyleCnt="5"/>
      <dgm:spPr/>
    </dgm:pt>
    <dgm:pt modelId="{F6428724-E2B2-43DA-AC37-E76991E9F557}" type="pres">
      <dgm:prSet presAssocID="{7BA43EFF-5D11-40E7-8EA2-6FE3C6E7026F}" presName="node" presStyleLbl="node1" presStyleIdx="2" presStyleCnt="5">
        <dgm:presLayoutVars>
          <dgm:bulletEnabled val="1"/>
        </dgm:presLayoutVars>
      </dgm:prSet>
      <dgm:spPr/>
    </dgm:pt>
    <dgm:pt modelId="{2FA3DD89-B80D-4AF6-A896-7FD7662DA808}" type="pres">
      <dgm:prSet presAssocID="{B9ABC8BC-14A8-4088-99DE-DD4BF5BFB063}" presName="sibTrans" presStyleLbl="sibTrans2D1" presStyleIdx="2" presStyleCnt="5"/>
      <dgm:spPr/>
    </dgm:pt>
    <dgm:pt modelId="{9B492004-346E-4319-AEEF-3259FB6D440E}" type="pres">
      <dgm:prSet presAssocID="{B9ABC8BC-14A8-4088-99DE-DD4BF5BFB063}" presName="connectorText" presStyleLbl="sibTrans2D1" presStyleIdx="2" presStyleCnt="5"/>
      <dgm:spPr/>
    </dgm:pt>
    <dgm:pt modelId="{10B7968C-B63F-4486-92D5-743387AF8E0D}" type="pres">
      <dgm:prSet presAssocID="{632BF35F-B41F-4171-AE93-2B4071C9BE4F}" presName="node" presStyleLbl="node1" presStyleIdx="3" presStyleCnt="5">
        <dgm:presLayoutVars>
          <dgm:bulletEnabled val="1"/>
        </dgm:presLayoutVars>
      </dgm:prSet>
      <dgm:spPr/>
    </dgm:pt>
    <dgm:pt modelId="{8257BB73-2C92-45FB-B45C-4C8201EF8E48}" type="pres">
      <dgm:prSet presAssocID="{68EF5808-B6DC-4025-961C-FF91A9FB0207}" presName="sibTrans" presStyleLbl="sibTrans2D1" presStyleIdx="3" presStyleCnt="5"/>
      <dgm:spPr/>
    </dgm:pt>
    <dgm:pt modelId="{2A828F12-ECFA-449C-89B0-113E44EA8667}" type="pres">
      <dgm:prSet presAssocID="{68EF5808-B6DC-4025-961C-FF91A9FB0207}" presName="connectorText" presStyleLbl="sibTrans2D1" presStyleIdx="3" presStyleCnt="5"/>
      <dgm:spPr/>
    </dgm:pt>
    <dgm:pt modelId="{CD8433B0-9DDB-48E1-A47B-7E2D8D3C6DAF}" type="pres">
      <dgm:prSet presAssocID="{83F1F026-C3AB-4A8F-A97B-49C00A6309AC}" presName="node" presStyleLbl="node1" presStyleIdx="4" presStyleCnt="5">
        <dgm:presLayoutVars>
          <dgm:bulletEnabled val="1"/>
        </dgm:presLayoutVars>
      </dgm:prSet>
      <dgm:spPr/>
    </dgm:pt>
    <dgm:pt modelId="{CDBFD61E-2F4C-41C0-9392-CCF316A9C45F}" type="pres">
      <dgm:prSet presAssocID="{9B3CEFF3-7CD1-44F5-B1DB-7D16EAD2D1FB}" presName="sibTrans" presStyleLbl="sibTrans2D1" presStyleIdx="4" presStyleCnt="5"/>
      <dgm:spPr/>
    </dgm:pt>
    <dgm:pt modelId="{15BB310D-15C8-4CA8-8286-F40D4381A6FC}" type="pres">
      <dgm:prSet presAssocID="{9B3CEFF3-7CD1-44F5-B1DB-7D16EAD2D1FB}" presName="connectorText" presStyleLbl="sibTrans2D1" presStyleIdx="4" presStyleCnt="5"/>
      <dgm:spPr/>
    </dgm:pt>
  </dgm:ptLst>
  <dgm:cxnLst>
    <dgm:cxn modelId="{7A34C204-A704-4E5C-BEE7-54C94130462A}" srcId="{067FE970-1573-43F4-AD87-BA4A2A636C54}" destId="{7BA43EFF-5D11-40E7-8EA2-6FE3C6E7026F}" srcOrd="2" destOrd="0" parTransId="{E23E958B-CC35-4510-A46F-7837F2FBFD59}" sibTransId="{B9ABC8BC-14A8-4088-99DE-DD4BF5BFB063}"/>
    <dgm:cxn modelId="{FC13C625-28CE-4449-89D3-41DFB1B4ADFB}" type="presOf" srcId="{68EF5808-B6DC-4025-961C-FF91A9FB0207}" destId="{2A828F12-ECFA-449C-89B0-113E44EA8667}" srcOrd="1" destOrd="0" presId="urn:microsoft.com/office/officeart/2005/8/layout/cycle2"/>
    <dgm:cxn modelId="{6EFC8527-BC1F-44BF-A914-FD81B3C1E3C0}" type="presOf" srcId="{FA42A4C6-466F-4ADF-A349-B5BCF9984410}" destId="{821830D4-C9F1-46A8-9F89-3BD8F6F2BD84}" srcOrd="1" destOrd="0" presId="urn:microsoft.com/office/officeart/2005/8/layout/cycle2"/>
    <dgm:cxn modelId="{3D9C3332-1354-44CF-87F5-1FB257B88D5C}" srcId="{067FE970-1573-43F4-AD87-BA4A2A636C54}" destId="{FCBBABA5-DEE3-4A66-B778-DC062CFF563B}" srcOrd="0" destOrd="0" parTransId="{75507DC5-59C1-4A95-80A7-01F2901F4E9E}" sibTransId="{43573D63-F1CB-49D4-B505-02728AA3B7C7}"/>
    <dgm:cxn modelId="{2A7F8E41-7026-4F53-B940-553CAF61459F}" type="presOf" srcId="{43573D63-F1CB-49D4-B505-02728AA3B7C7}" destId="{03166E60-94B4-4B40-8117-038E411603AC}" srcOrd="1" destOrd="0" presId="urn:microsoft.com/office/officeart/2005/8/layout/cycle2"/>
    <dgm:cxn modelId="{A64E0E42-A8B1-412E-92A3-61FD2F3556A6}" type="presOf" srcId="{7BA43EFF-5D11-40E7-8EA2-6FE3C6E7026F}" destId="{F6428724-E2B2-43DA-AC37-E76991E9F557}" srcOrd="0" destOrd="0" presId="urn:microsoft.com/office/officeart/2005/8/layout/cycle2"/>
    <dgm:cxn modelId="{83AFC448-8E6A-4309-AD5F-1590184DCAB8}" type="presOf" srcId="{9B3CEFF3-7CD1-44F5-B1DB-7D16EAD2D1FB}" destId="{15BB310D-15C8-4CA8-8286-F40D4381A6FC}" srcOrd="1" destOrd="0" presId="urn:microsoft.com/office/officeart/2005/8/layout/cycle2"/>
    <dgm:cxn modelId="{709F3A4F-3FA8-44C1-A38D-8EBB30C455E5}" type="presOf" srcId="{B9ABC8BC-14A8-4088-99DE-DD4BF5BFB063}" destId="{9B492004-346E-4319-AEEF-3259FB6D440E}" srcOrd="1" destOrd="0" presId="urn:microsoft.com/office/officeart/2005/8/layout/cycle2"/>
    <dgm:cxn modelId="{866B0F59-E89A-4D7E-838D-2741DD0EB96A}" type="presOf" srcId="{9B3CEFF3-7CD1-44F5-B1DB-7D16EAD2D1FB}" destId="{CDBFD61E-2F4C-41C0-9392-CCF316A9C45F}" srcOrd="0" destOrd="0" presId="urn:microsoft.com/office/officeart/2005/8/layout/cycle2"/>
    <dgm:cxn modelId="{984C258E-1DD0-445B-8963-27AFF06A9B22}" type="presOf" srcId="{067FE970-1573-43F4-AD87-BA4A2A636C54}" destId="{F6A66ECC-EB7D-4E4C-BA60-ED0D7B3665ED}" srcOrd="0" destOrd="0" presId="urn:microsoft.com/office/officeart/2005/8/layout/cycle2"/>
    <dgm:cxn modelId="{AD75688F-283C-4F5A-9D17-6FC85246D9B8}" type="presOf" srcId="{43573D63-F1CB-49D4-B505-02728AA3B7C7}" destId="{69168D6C-C107-494D-A71A-36F145F9C59C}" srcOrd="0" destOrd="0" presId="urn:microsoft.com/office/officeart/2005/8/layout/cycle2"/>
    <dgm:cxn modelId="{4E3F3DA7-58DF-4105-8894-312764A2F831}" srcId="{067FE970-1573-43F4-AD87-BA4A2A636C54}" destId="{83F1F026-C3AB-4A8F-A97B-49C00A6309AC}" srcOrd="4" destOrd="0" parTransId="{DF1D1372-C1A0-4876-A2D3-767D3A733296}" sibTransId="{9B3CEFF3-7CD1-44F5-B1DB-7D16EAD2D1FB}"/>
    <dgm:cxn modelId="{99B5A5AD-34B4-47D6-8B56-354D341DF538}" srcId="{067FE970-1573-43F4-AD87-BA4A2A636C54}" destId="{D19755D2-F127-4B11-8D42-9B95AF443923}" srcOrd="1" destOrd="0" parTransId="{EC9F3842-D476-4435-A98E-32E67E1EB24E}" sibTransId="{FA42A4C6-466F-4ADF-A349-B5BCF9984410}"/>
    <dgm:cxn modelId="{07C642D0-48E7-4683-B99D-344B8122BADC}" srcId="{067FE970-1573-43F4-AD87-BA4A2A636C54}" destId="{632BF35F-B41F-4171-AE93-2B4071C9BE4F}" srcOrd="3" destOrd="0" parTransId="{EC00CA51-5DDA-4AF1-8E33-A9815CF002B7}" sibTransId="{68EF5808-B6DC-4025-961C-FF91A9FB0207}"/>
    <dgm:cxn modelId="{00F4C3D3-2192-425C-B6F8-4389D996D42A}" type="presOf" srcId="{FCBBABA5-DEE3-4A66-B778-DC062CFF563B}" destId="{A7AB71BC-7513-44B6-AF95-9D80D9916A58}" srcOrd="0" destOrd="0" presId="urn:microsoft.com/office/officeart/2005/8/layout/cycle2"/>
    <dgm:cxn modelId="{380D41E1-FD9E-4F7F-B67F-D10B874808E1}" type="presOf" srcId="{D19755D2-F127-4B11-8D42-9B95AF443923}" destId="{0431F399-F362-45FF-897A-2E17CE913810}" srcOrd="0" destOrd="0" presId="urn:microsoft.com/office/officeart/2005/8/layout/cycle2"/>
    <dgm:cxn modelId="{6AA6DCE2-A36D-4704-B3B2-28080C54E650}" type="presOf" srcId="{FA42A4C6-466F-4ADF-A349-B5BCF9984410}" destId="{E428314E-D015-4D2F-925C-83AAE06CAF83}" srcOrd="0" destOrd="0" presId="urn:microsoft.com/office/officeart/2005/8/layout/cycle2"/>
    <dgm:cxn modelId="{E8D26AF6-5947-49DA-8AC3-179D2953FDE0}" type="presOf" srcId="{83F1F026-C3AB-4A8F-A97B-49C00A6309AC}" destId="{CD8433B0-9DDB-48E1-A47B-7E2D8D3C6DAF}" srcOrd="0" destOrd="0" presId="urn:microsoft.com/office/officeart/2005/8/layout/cycle2"/>
    <dgm:cxn modelId="{7CF18BF8-F9BE-47DA-86AD-DCC35B34BC2C}" type="presOf" srcId="{632BF35F-B41F-4171-AE93-2B4071C9BE4F}" destId="{10B7968C-B63F-4486-92D5-743387AF8E0D}" srcOrd="0" destOrd="0" presId="urn:microsoft.com/office/officeart/2005/8/layout/cycle2"/>
    <dgm:cxn modelId="{424699FB-5C93-4374-995C-85AA2159D709}" type="presOf" srcId="{68EF5808-B6DC-4025-961C-FF91A9FB0207}" destId="{8257BB73-2C92-45FB-B45C-4C8201EF8E48}" srcOrd="0" destOrd="0" presId="urn:microsoft.com/office/officeart/2005/8/layout/cycle2"/>
    <dgm:cxn modelId="{47D2AAFC-8174-41A9-A24A-9FDE26199FF8}" type="presOf" srcId="{B9ABC8BC-14A8-4088-99DE-DD4BF5BFB063}" destId="{2FA3DD89-B80D-4AF6-A896-7FD7662DA808}" srcOrd="0" destOrd="0" presId="urn:microsoft.com/office/officeart/2005/8/layout/cycle2"/>
    <dgm:cxn modelId="{510151C0-178E-4A41-B1DA-2001D5CD0EBB}" type="presParOf" srcId="{F6A66ECC-EB7D-4E4C-BA60-ED0D7B3665ED}" destId="{A7AB71BC-7513-44B6-AF95-9D80D9916A58}" srcOrd="0" destOrd="0" presId="urn:microsoft.com/office/officeart/2005/8/layout/cycle2"/>
    <dgm:cxn modelId="{5245827B-1E37-4EFB-8498-6E9859072BCE}" type="presParOf" srcId="{F6A66ECC-EB7D-4E4C-BA60-ED0D7B3665ED}" destId="{69168D6C-C107-494D-A71A-36F145F9C59C}" srcOrd="1" destOrd="0" presId="urn:microsoft.com/office/officeart/2005/8/layout/cycle2"/>
    <dgm:cxn modelId="{02967DC8-B449-44B5-BF98-B5E980F71533}" type="presParOf" srcId="{69168D6C-C107-494D-A71A-36F145F9C59C}" destId="{03166E60-94B4-4B40-8117-038E411603AC}" srcOrd="0" destOrd="0" presId="urn:microsoft.com/office/officeart/2005/8/layout/cycle2"/>
    <dgm:cxn modelId="{E72EB9B8-BA86-4E27-8531-A38B8278959C}" type="presParOf" srcId="{F6A66ECC-EB7D-4E4C-BA60-ED0D7B3665ED}" destId="{0431F399-F362-45FF-897A-2E17CE913810}" srcOrd="2" destOrd="0" presId="urn:microsoft.com/office/officeart/2005/8/layout/cycle2"/>
    <dgm:cxn modelId="{C68D91EE-13F7-4293-AB08-3555CC73FE0D}" type="presParOf" srcId="{F6A66ECC-EB7D-4E4C-BA60-ED0D7B3665ED}" destId="{E428314E-D015-4D2F-925C-83AAE06CAF83}" srcOrd="3" destOrd="0" presId="urn:microsoft.com/office/officeart/2005/8/layout/cycle2"/>
    <dgm:cxn modelId="{9F99FDA6-43E3-48A9-972C-606F840FC1F8}" type="presParOf" srcId="{E428314E-D015-4D2F-925C-83AAE06CAF83}" destId="{821830D4-C9F1-46A8-9F89-3BD8F6F2BD84}" srcOrd="0" destOrd="0" presId="urn:microsoft.com/office/officeart/2005/8/layout/cycle2"/>
    <dgm:cxn modelId="{39B78902-6BF8-4B64-9224-5AD10CD252F9}" type="presParOf" srcId="{F6A66ECC-EB7D-4E4C-BA60-ED0D7B3665ED}" destId="{F6428724-E2B2-43DA-AC37-E76991E9F557}" srcOrd="4" destOrd="0" presId="urn:microsoft.com/office/officeart/2005/8/layout/cycle2"/>
    <dgm:cxn modelId="{014373F0-0AA2-40B2-BB6E-A34009FF8C5C}" type="presParOf" srcId="{F6A66ECC-EB7D-4E4C-BA60-ED0D7B3665ED}" destId="{2FA3DD89-B80D-4AF6-A896-7FD7662DA808}" srcOrd="5" destOrd="0" presId="urn:microsoft.com/office/officeart/2005/8/layout/cycle2"/>
    <dgm:cxn modelId="{FF3D3272-9432-4F00-8711-4339EBD210D3}" type="presParOf" srcId="{2FA3DD89-B80D-4AF6-A896-7FD7662DA808}" destId="{9B492004-346E-4319-AEEF-3259FB6D440E}" srcOrd="0" destOrd="0" presId="urn:microsoft.com/office/officeart/2005/8/layout/cycle2"/>
    <dgm:cxn modelId="{BE442104-50FD-4CE4-BA16-A7B95F81CD3D}" type="presParOf" srcId="{F6A66ECC-EB7D-4E4C-BA60-ED0D7B3665ED}" destId="{10B7968C-B63F-4486-92D5-743387AF8E0D}" srcOrd="6" destOrd="0" presId="urn:microsoft.com/office/officeart/2005/8/layout/cycle2"/>
    <dgm:cxn modelId="{248A17F5-F928-4488-8BBC-B2022DC5EBB8}" type="presParOf" srcId="{F6A66ECC-EB7D-4E4C-BA60-ED0D7B3665ED}" destId="{8257BB73-2C92-45FB-B45C-4C8201EF8E48}" srcOrd="7" destOrd="0" presId="urn:microsoft.com/office/officeart/2005/8/layout/cycle2"/>
    <dgm:cxn modelId="{5C74837C-D9AE-441D-BD92-6C6615F0143A}" type="presParOf" srcId="{8257BB73-2C92-45FB-B45C-4C8201EF8E48}" destId="{2A828F12-ECFA-449C-89B0-113E44EA8667}" srcOrd="0" destOrd="0" presId="urn:microsoft.com/office/officeart/2005/8/layout/cycle2"/>
    <dgm:cxn modelId="{9BEF1BDE-5993-466F-9761-95EEAC1DE306}" type="presParOf" srcId="{F6A66ECC-EB7D-4E4C-BA60-ED0D7B3665ED}" destId="{CD8433B0-9DDB-48E1-A47B-7E2D8D3C6DAF}" srcOrd="8" destOrd="0" presId="urn:microsoft.com/office/officeart/2005/8/layout/cycle2"/>
    <dgm:cxn modelId="{6305E54B-2A7A-4D91-A029-9A6E9357044F}" type="presParOf" srcId="{F6A66ECC-EB7D-4E4C-BA60-ED0D7B3665ED}" destId="{CDBFD61E-2F4C-41C0-9392-CCF316A9C45F}" srcOrd="9" destOrd="0" presId="urn:microsoft.com/office/officeart/2005/8/layout/cycle2"/>
    <dgm:cxn modelId="{7C01014E-33E3-444B-840B-148EB8C09CE9}" type="presParOf" srcId="{CDBFD61E-2F4C-41C0-9392-CCF316A9C45F}" destId="{15BB310D-15C8-4CA8-8286-F40D4381A6FC}" srcOrd="0" destOrd="0" presId="urn:microsoft.com/office/officeart/2005/8/layout/cycle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AB71BC-7513-44B6-AF95-9D80D9916A58}">
      <dsp:nvSpPr>
        <dsp:cNvPr id="0" name=""/>
        <dsp:cNvSpPr/>
      </dsp:nvSpPr>
      <dsp:spPr>
        <a:xfrm>
          <a:off x="1830172" y="1016"/>
          <a:ext cx="923199" cy="923199"/>
        </a:xfrm>
        <a:prstGeom prst="ellipse">
          <a:avLst/>
        </a:prstGeom>
        <a:solidFill>
          <a:schemeClr val="accent4">
            <a:hueOff val="0"/>
            <a:satOff val="0"/>
            <a:lumOff val="0"/>
            <a:alphaOff val="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rtl="0">
            <a:lnSpc>
              <a:spcPct val="90000"/>
            </a:lnSpc>
            <a:spcBef>
              <a:spcPct val="0"/>
            </a:spcBef>
            <a:spcAft>
              <a:spcPct val="35000"/>
            </a:spcAft>
            <a:buNone/>
          </a:pPr>
          <a:r>
            <a:rPr lang="en-GB" sz="900" kern="1200" dirty="0">
              <a:solidFill>
                <a:schemeClr val="tx1"/>
              </a:solidFill>
              <a:latin typeface="Gill Sans Nova"/>
            </a:rPr>
            <a:t>1.Formulate your question </a:t>
          </a:r>
          <a:endParaRPr lang="en-GB" sz="900" kern="1200" dirty="0">
            <a:solidFill>
              <a:schemeClr val="tx1"/>
            </a:solidFill>
          </a:endParaRPr>
        </a:p>
      </dsp:txBody>
      <dsp:txXfrm>
        <a:off x="1965371" y="136215"/>
        <a:ext cx="652801" cy="652801"/>
      </dsp:txXfrm>
    </dsp:sp>
    <dsp:sp modelId="{69168D6C-C107-494D-A71A-36F145F9C59C}">
      <dsp:nvSpPr>
        <dsp:cNvPr id="0" name=""/>
        <dsp:cNvSpPr/>
      </dsp:nvSpPr>
      <dsp:spPr>
        <a:xfrm rot="2160000">
          <a:off x="2724093" y="709927"/>
          <a:ext cx="244998" cy="311579"/>
        </a:xfrm>
        <a:prstGeom prst="rightArrow">
          <a:avLst>
            <a:gd name="adj1" fmla="val 60000"/>
            <a:gd name="adj2" fmla="val 50000"/>
          </a:avLst>
        </a:prstGeom>
        <a:solidFill>
          <a:schemeClr val="accent4">
            <a:hueOff val="0"/>
            <a:satOff val="0"/>
            <a:lumOff val="0"/>
            <a:alphaOff val="0"/>
          </a:schemeClr>
        </a:solidFill>
        <a:ln w="6350" cap="flat" cmpd="sng" algn="ctr">
          <a:solidFill>
            <a:schemeClr val="lt1">
              <a:hueOff val="0"/>
              <a:satOff val="0"/>
              <a:lumOff val="0"/>
              <a:alphaOff val="0"/>
            </a:schemeClr>
          </a:solidFill>
          <a:prstDash val="solid"/>
          <a:miter lim="800000"/>
        </a:ln>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GB" sz="700" kern="1200"/>
        </a:p>
      </dsp:txBody>
      <dsp:txXfrm>
        <a:off x="2731112" y="750642"/>
        <a:ext cx="171499" cy="186947"/>
      </dsp:txXfrm>
    </dsp:sp>
    <dsp:sp modelId="{0431F399-F362-45FF-897A-2E17CE913810}">
      <dsp:nvSpPr>
        <dsp:cNvPr id="0" name=""/>
        <dsp:cNvSpPr/>
      </dsp:nvSpPr>
      <dsp:spPr>
        <a:xfrm>
          <a:off x="2951033" y="815369"/>
          <a:ext cx="923199" cy="923199"/>
        </a:xfrm>
        <a:prstGeom prst="ellipse">
          <a:avLst/>
        </a:prstGeom>
        <a:solidFill>
          <a:schemeClr val="accent4">
            <a:hueOff val="-382089"/>
            <a:satOff val="-2561"/>
            <a:lumOff val="-2647"/>
            <a:alphaOff val="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rtl="0">
            <a:lnSpc>
              <a:spcPct val="90000"/>
            </a:lnSpc>
            <a:spcBef>
              <a:spcPct val="0"/>
            </a:spcBef>
            <a:spcAft>
              <a:spcPct val="35000"/>
            </a:spcAft>
            <a:buNone/>
          </a:pPr>
          <a:r>
            <a:rPr lang="en-GB" sz="900" kern="1200" dirty="0">
              <a:solidFill>
                <a:schemeClr val="tx1"/>
              </a:solidFill>
              <a:latin typeface="Gill Sans Nova"/>
            </a:rPr>
            <a:t>2.Gather your information</a:t>
          </a:r>
        </a:p>
      </dsp:txBody>
      <dsp:txXfrm>
        <a:off x="3086232" y="950568"/>
        <a:ext cx="652801" cy="652801"/>
      </dsp:txXfrm>
    </dsp:sp>
    <dsp:sp modelId="{E428314E-D015-4D2F-925C-83AAE06CAF83}">
      <dsp:nvSpPr>
        <dsp:cNvPr id="0" name=""/>
        <dsp:cNvSpPr/>
      </dsp:nvSpPr>
      <dsp:spPr>
        <a:xfrm rot="6480000">
          <a:off x="3078211" y="1773410"/>
          <a:ext cx="244998" cy="311579"/>
        </a:xfrm>
        <a:prstGeom prst="rightArrow">
          <a:avLst>
            <a:gd name="adj1" fmla="val 60000"/>
            <a:gd name="adj2" fmla="val 50000"/>
          </a:avLst>
        </a:prstGeom>
        <a:solidFill>
          <a:schemeClr val="accent4">
            <a:hueOff val="-382089"/>
            <a:satOff val="-2561"/>
            <a:lumOff val="-2647"/>
            <a:alphaOff val="0"/>
          </a:schemeClr>
        </a:solidFill>
        <a:ln w="6350" cap="flat" cmpd="sng" algn="ctr">
          <a:solidFill>
            <a:schemeClr val="lt1">
              <a:hueOff val="0"/>
              <a:satOff val="0"/>
              <a:lumOff val="0"/>
              <a:alphaOff val="0"/>
            </a:schemeClr>
          </a:solidFill>
          <a:prstDash val="solid"/>
          <a:miter lim="800000"/>
        </a:ln>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GB" sz="700" kern="1200"/>
        </a:p>
      </dsp:txBody>
      <dsp:txXfrm rot="10800000">
        <a:off x="3126317" y="1800775"/>
        <a:ext cx="171499" cy="186947"/>
      </dsp:txXfrm>
    </dsp:sp>
    <dsp:sp modelId="{F6428724-E2B2-43DA-AC37-E76991E9F557}">
      <dsp:nvSpPr>
        <dsp:cNvPr id="0" name=""/>
        <dsp:cNvSpPr/>
      </dsp:nvSpPr>
      <dsp:spPr>
        <a:xfrm>
          <a:off x="2522902" y="2133021"/>
          <a:ext cx="923199" cy="923199"/>
        </a:xfrm>
        <a:prstGeom prst="ellipse">
          <a:avLst/>
        </a:prstGeom>
        <a:solidFill>
          <a:schemeClr val="accent4">
            <a:hueOff val="-764177"/>
            <a:satOff val="-5123"/>
            <a:lumOff val="-5295"/>
            <a:alphaOff val="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rtl="0">
            <a:lnSpc>
              <a:spcPct val="90000"/>
            </a:lnSpc>
            <a:spcBef>
              <a:spcPct val="0"/>
            </a:spcBef>
            <a:spcAft>
              <a:spcPct val="35000"/>
            </a:spcAft>
            <a:buNone/>
          </a:pPr>
          <a:r>
            <a:rPr lang="en-GB" sz="900" kern="1200" dirty="0">
              <a:solidFill>
                <a:schemeClr val="tx1"/>
              </a:solidFill>
              <a:latin typeface="Gill Sans Nova"/>
            </a:rPr>
            <a:t>3.Apply your information </a:t>
          </a:r>
        </a:p>
      </dsp:txBody>
      <dsp:txXfrm>
        <a:off x="2658101" y="2268220"/>
        <a:ext cx="652801" cy="652801"/>
      </dsp:txXfrm>
    </dsp:sp>
    <dsp:sp modelId="{2FA3DD89-B80D-4AF6-A896-7FD7662DA808}">
      <dsp:nvSpPr>
        <dsp:cNvPr id="0" name=""/>
        <dsp:cNvSpPr/>
      </dsp:nvSpPr>
      <dsp:spPr>
        <a:xfrm rot="10800000">
          <a:off x="2176206" y="2438830"/>
          <a:ext cx="244998" cy="311579"/>
        </a:xfrm>
        <a:prstGeom prst="rightArrow">
          <a:avLst>
            <a:gd name="adj1" fmla="val 60000"/>
            <a:gd name="adj2" fmla="val 50000"/>
          </a:avLst>
        </a:prstGeom>
        <a:solidFill>
          <a:schemeClr val="accent4">
            <a:hueOff val="-764177"/>
            <a:satOff val="-5123"/>
            <a:lumOff val="-5295"/>
            <a:alphaOff val="0"/>
          </a:schemeClr>
        </a:solidFill>
        <a:ln w="6350" cap="flat" cmpd="sng" algn="ctr">
          <a:solidFill>
            <a:schemeClr val="lt1">
              <a:hueOff val="0"/>
              <a:satOff val="0"/>
              <a:lumOff val="0"/>
              <a:alphaOff val="0"/>
            </a:schemeClr>
          </a:solidFill>
          <a:prstDash val="solid"/>
          <a:miter lim="800000"/>
        </a:ln>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GB" sz="700" kern="1200"/>
        </a:p>
      </dsp:txBody>
      <dsp:txXfrm rot="10800000">
        <a:off x="2249705" y="2501146"/>
        <a:ext cx="171499" cy="186947"/>
      </dsp:txXfrm>
    </dsp:sp>
    <dsp:sp modelId="{10B7968C-B63F-4486-92D5-743387AF8E0D}">
      <dsp:nvSpPr>
        <dsp:cNvPr id="0" name=""/>
        <dsp:cNvSpPr/>
      </dsp:nvSpPr>
      <dsp:spPr>
        <a:xfrm>
          <a:off x="1137442" y="2133021"/>
          <a:ext cx="923199" cy="923199"/>
        </a:xfrm>
        <a:prstGeom prst="ellipse">
          <a:avLst/>
        </a:prstGeom>
        <a:solidFill>
          <a:schemeClr val="accent4">
            <a:hueOff val="-1146266"/>
            <a:satOff val="-7684"/>
            <a:lumOff val="-7942"/>
            <a:alphaOff val="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rtl="0">
            <a:lnSpc>
              <a:spcPct val="90000"/>
            </a:lnSpc>
            <a:spcBef>
              <a:spcPct val="0"/>
            </a:spcBef>
            <a:spcAft>
              <a:spcPct val="35000"/>
            </a:spcAft>
            <a:buNone/>
          </a:pPr>
          <a:r>
            <a:rPr lang="en-GB" sz="900" kern="1200" dirty="0">
              <a:solidFill>
                <a:schemeClr val="tx1"/>
              </a:solidFill>
              <a:latin typeface="Gill Sans Nova"/>
            </a:rPr>
            <a:t>4.Consider the implications</a:t>
          </a:r>
          <a:endParaRPr lang="en-GB" sz="900" kern="1200" dirty="0">
            <a:solidFill>
              <a:schemeClr val="tx1"/>
            </a:solidFill>
          </a:endParaRPr>
        </a:p>
      </dsp:txBody>
      <dsp:txXfrm>
        <a:off x="1272641" y="2268220"/>
        <a:ext cx="652801" cy="652801"/>
      </dsp:txXfrm>
    </dsp:sp>
    <dsp:sp modelId="{8257BB73-2C92-45FB-B45C-4C8201EF8E48}">
      <dsp:nvSpPr>
        <dsp:cNvPr id="0" name=""/>
        <dsp:cNvSpPr/>
      </dsp:nvSpPr>
      <dsp:spPr>
        <a:xfrm rot="15120000">
          <a:off x="1264619" y="1786599"/>
          <a:ext cx="244998" cy="311579"/>
        </a:xfrm>
        <a:prstGeom prst="rightArrow">
          <a:avLst>
            <a:gd name="adj1" fmla="val 60000"/>
            <a:gd name="adj2" fmla="val 50000"/>
          </a:avLst>
        </a:prstGeom>
        <a:solidFill>
          <a:schemeClr val="accent4">
            <a:hueOff val="-1146266"/>
            <a:satOff val="-7684"/>
            <a:lumOff val="-7942"/>
            <a:alphaOff val="0"/>
          </a:schemeClr>
        </a:solidFill>
        <a:ln w="6350" cap="flat" cmpd="sng" algn="ctr">
          <a:solidFill>
            <a:schemeClr val="lt1">
              <a:hueOff val="0"/>
              <a:satOff val="0"/>
              <a:lumOff val="0"/>
              <a:alphaOff val="0"/>
            </a:schemeClr>
          </a:solidFill>
          <a:prstDash val="solid"/>
          <a:miter lim="800000"/>
        </a:ln>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GB" sz="700" kern="1200"/>
        </a:p>
      </dsp:txBody>
      <dsp:txXfrm rot="10800000">
        <a:off x="1312725" y="1883866"/>
        <a:ext cx="171499" cy="186947"/>
      </dsp:txXfrm>
    </dsp:sp>
    <dsp:sp modelId="{CD8433B0-9DDB-48E1-A47B-7E2D8D3C6DAF}">
      <dsp:nvSpPr>
        <dsp:cNvPr id="0" name=""/>
        <dsp:cNvSpPr/>
      </dsp:nvSpPr>
      <dsp:spPr>
        <a:xfrm>
          <a:off x="709311" y="815369"/>
          <a:ext cx="923199" cy="923199"/>
        </a:xfrm>
        <a:prstGeom prst="ellipse">
          <a:avLst/>
        </a:prstGeom>
        <a:solidFill>
          <a:schemeClr val="accent4">
            <a:hueOff val="-1528355"/>
            <a:satOff val="-10245"/>
            <a:lumOff val="-10589"/>
            <a:alphaOff val="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rtl="0">
            <a:lnSpc>
              <a:spcPct val="90000"/>
            </a:lnSpc>
            <a:spcBef>
              <a:spcPct val="0"/>
            </a:spcBef>
            <a:spcAft>
              <a:spcPct val="35000"/>
            </a:spcAft>
            <a:buNone/>
          </a:pPr>
          <a:r>
            <a:rPr lang="en-GB" sz="900" kern="1200" dirty="0">
              <a:solidFill>
                <a:schemeClr val="tx1"/>
              </a:solidFill>
              <a:latin typeface="Gill Sans Nova"/>
            </a:rPr>
            <a:t>5.Explore other points of view</a:t>
          </a:r>
          <a:r>
            <a:rPr lang="en-GB" sz="900" kern="1200" dirty="0">
              <a:latin typeface="Gill Sans Nova"/>
            </a:rPr>
            <a:t> </a:t>
          </a:r>
        </a:p>
      </dsp:txBody>
      <dsp:txXfrm>
        <a:off x="844510" y="950568"/>
        <a:ext cx="652801" cy="652801"/>
      </dsp:txXfrm>
    </dsp:sp>
    <dsp:sp modelId="{CDBFD61E-2F4C-41C0-9392-CCF316A9C45F}">
      <dsp:nvSpPr>
        <dsp:cNvPr id="0" name=""/>
        <dsp:cNvSpPr/>
      </dsp:nvSpPr>
      <dsp:spPr>
        <a:xfrm rot="19440000">
          <a:off x="1603232" y="718078"/>
          <a:ext cx="244998" cy="311579"/>
        </a:xfrm>
        <a:prstGeom prst="rightArrow">
          <a:avLst>
            <a:gd name="adj1" fmla="val 60000"/>
            <a:gd name="adj2" fmla="val 50000"/>
          </a:avLst>
        </a:prstGeom>
        <a:solidFill>
          <a:schemeClr val="accent4">
            <a:hueOff val="-1528355"/>
            <a:satOff val="-10245"/>
            <a:lumOff val="-10589"/>
            <a:alphaOff val="0"/>
          </a:schemeClr>
        </a:solidFill>
        <a:ln w="6350" cap="flat" cmpd="sng" algn="ctr">
          <a:solidFill>
            <a:schemeClr val="lt1">
              <a:hueOff val="0"/>
              <a:satOff val="0"/>
              <a:lumOff val="0"/>
              <a:alphaOff val="0"/>
            </a:schemeClr>
          </a:solidFill>
          <a:prstDash val="solid"/>
          <a:miter lim="800000"/>
        </a:ln>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GB" sz="700" kern="1200"/>
        </a:p>
      </dsp:txBody>
      <dsp:txXfrm>
        <a:off x="1610251" y="801995"/>
        <a:ext cx="171499" cy="186947"/>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122363"/>
            <a:ext cx="9144000" cy="2387600"/>
          </a:xfrm>
        </p:spPr>
        <p:txBody>
          <a:bodyPr anchor="b"/>
          <a:lstStyle>
            <a:lvl1pPr algn="l">
              <a:defRPr sz="6300" b="0" i="0" cap="none" baseline="0"/>
            </a:lvl1pPr>
          </a:lstStyle>
          <a:p>
            <a:r>
              <a:rPr lang="en-US"/>
              <a:t>Click to edit Master title style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4000" y="3602038"/>
            <a:ext cx="91440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CE66DA5-7751-4D3D-B753-58DF3B418763}"/>
              </a:ext>
            </a:extLst>
          </p:cNvPr>
          <p:cNvSpPr>
            <a:spLocks noGrp="1"/>
          </p:cNvSpPr>
          <p:nvPr>
            <p:ph type="dt" sz="half" idx="10"/>
          </p:nvPr>
        </p:nvSpPr>
        <p:spPr/>
        <p:txBody>
          <a:bodyPr/>
          <a:lstStyle/>
          <a:p>
            <a:fld id="{6A4B53A7-3209-46A6-9454-F38EAC8F11E7}" type="datetimeFigureOut">
              <a:rPr lang="en-US" smtClean="0"/>
              <a:t>10/26/2023</a:t>
            </a:fld>
            <a:endParaRPr lang="en-US"/>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11" name="Straight Connector 10">
            <a:extLst>
              <a:ext uri="{FF2B5EF4-FFF2-40B4-BE49-F238E27FC236}">
                <a16:creationId xmlns:a16="http://schemas.microsoft.com/office/drawing/2014/main" id="{D1B787A8-0D67-4B7E-9B48-86BD906AB6B5}"/>
              </a:ext>
            </a:extLst>
          </p:cNvPr>
          <p:cNvCxnSpPr>
            <a:cxnSpLocks/>
          </p:cNvCxnSpPr>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051305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p:txBody>
          <a:bodyPr/>
          <a:lstStyle/>
          <a:p>
            <a:fld id="{6A4B53A7-3209-46A6-9454-F38EAC8F11E7}" type="datetimeFigureOut">
              <a:rPr lang="en-US" smtClean="0"/>
              <a:t>10/26/2023</a:t>
            </a:fld>
            <a:endParaRPr lang="en-US"/>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5C05CAAB-DBA2-4548-AD5F-01BB97FBB207}"/>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3690618"/>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FC2D1-D3FE-4B37-8740-57444421FDBF}"/>
              </a:ext>
            </a:extLst>
          </p:cNvPr>
          <p:cNvSpPr>
            <a:spLocks noGrp="1"/>
          </p:cNvSpPr>
          <p:nvPr>
            <p:ph type="title"/>
          </p:nvPr>
        </p:nvSpPr>
        <p:spPr>
          <a:xfrm>
            <a:off x="831850" y="1709738"/>
            <a:ext cx="10515600" cy="2852737"/>
          </a:xfrm>
        </p:spPr>
        <p:txBody>
          <a:bodyPr anchor="b"/>
          <a:lstStyle>
            <a:lvl1pPr>
              <a:defRPr sz="6000" b="1" i="0" cap="all" baseline="0"/>
            </a:lvl1pPr>
          </a:lstStyle>
          <a:p>
            <a:r>
              <a:rPr lang="en-US"/>
              <a:t>Click to edit Master title style</a:t>
            </a:r>
          </a:p>
        </p:txBody>
      </p:sp>
      <p:sp>
        <p:nvSpPr>
          <p:cNvPr id="3" name="Text Placeholder 2">
            <a:extLst>
              <a:ext uri="{FF2B5EF4-FFF2-40B4-BE49-F238E27FC236}">
                <a16:creationId xmlns:a16="http://schemas.microsoft.com/office/drawing/2014/main" id="{BA5AF550-086C-426E-A374-85DB3957017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9A58988-AD39-4AE9-8E6A-0907F0BE2673}"/>
              </a:ext>
            </a:extLst>
          </p:cNvPr>
          <p:cNvSpPr>
            <a:spLocks noGrp="1"/>
          </p:cNvSpPr>
          <p:nvPr>
            <p:ph type="dt" sz="half" idx="10"/>
          </p:nvPr>
        </p:nvSpPr>
        <p:spPr/>
        <p:txBody>
          <a:bodyPr/>
          <a:lstStyle/>
          <a:p>
            <a:fld id="{6A4B53A7-3209-46A6-9454-F38EAC8F11E7}" type="datetimeFigureOut">
              <a:rPr lang="en-US" smtClean="0"/>
              <a:t>10/26/2023</a:t>
            </a:fld>
            <a:endParaRPr lang="en-US"/>
          </a:p>
        </p:txBody>
      </p:sp>
      <p:sp>
        <p:nvSpPr>
          <p:cNvPr id="5" name="Footer Placeholder 4">
            <a:extLst>
              <a:ext uri="{FF2B5EF4-FFF2-40B4-BE49-F238E27FC236}">
                <a16:creationId xmlns:a16="http://schemas.microsoft.com/office/drawing/2014/main" id="{1D366319-82EE-408E-819F-8F8E6DBA7A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21C8A6-777F-496D-8620-AE52BFC33FC4}"/>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9" name="Straight Connector 8">
            <a:extLst>
              <a:ext uri="{FF2B5EF4-FFF2-40B4-BE49-F238E27FC236}">
                <a16:creationId xmlns:a16="http://schemas.microsoft.com/office/drawing/2014/main" id="{C031F83B-57A8-4533-981C-D1FFAD2B6B6F}"/>
              </a:ext>
            </a:extLst>
          </p:cNvPr>
          <p:cNvCxnSpPr>
            <a:cxnSpLocks/>
          </p:cNvCxnSpPr>
          <p:nvPr/>
        </p:nvCxnSpPr>
        <p:spPr>
          <a:xfrm>
            <a:off x="715890" y="1701425"/>
            <a:ext cx="0" cy="5148262"/>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9595114"/>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57166-6921-4546-BA2C-99E464681F4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5B9122-6371-4049-B57A-33DED7DA2F7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A14555D-0753-4312-A26B-2338813F9B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3D8FDCB-69DA-4A8F-8B91-5CFF77897C27}"/>
              </a:ext>
            </a:extLst>
          </p:cNvPr>
          <p:cNvSpPr>
            <a:spLocks noGrp="1"/>
          </p:cNvSpPr>
          <p:nvPr>
            <p:ph type="dt" sz="half" idx="10"/>
          </p:nvPr>
        </p:nvSpPr>
        <p:spPr/>
        <p:txBody>
          <a:bodyPr/>
          <a:lstStyle/>
          <a:p>
            <a:fld id="{6A4B53A7-3209-46A6-9454-F38EAC8F11E7}" type="datetimeFigureOut">
              <a:rPr lang="en-US" smtClean="0"/>
              <a:t>10/26/2023</a:t>
            </a:fld>
            <a:endParaRPr lang="en-US"/>
          </a:p>
        </p:txBody>
      </p:sp>
      <p:sp>
        <p:nvSpPr>
          <p:cNvPr id="6" name="Footer Placeholder 5">
            <a:extLst>
              <a:ext uri="{FF2B5EF4-FFF2-40B4-BE49-F238E27FC236}">
                <a16:creationId xmlns:a16="http://schemas.microsoft.com/office/drawing/2014/main" id="{91AC8C07-E0D3-4464-AE3C-25730D75C8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C2596A6-734E-4AE0-BFB8-3089137BF8E8}"/>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3FB7E8F4-3FB3-45AB-A381-9093CA95AAE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9400197"/>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86B3EF2-2C04-480F-A570-14E520DD00DE}"/>
              </a:ext>
            </a:extLst>
          </p:cNvPr>
          <p:cNvSpPr>
            <a:spLocks noGrp="1"/>
          </p:cNvSpPr>
          <p:nvPr>
            <p:ph type="dt" sz="half" idx="10"/>
          </p:nvPr>
        </p:nvSpPr>
        <p:spPr/>
        <p:txBody>
          <a:bodyPr/>
          <a:lstStyle/>
          <a:p>
            <a:fld id="{6A4B53A7-3209-46A6-9454-F38EAC8F11E7}" type="datetimeFigureOut">
              <a:rPr lang="en-US" smtClean="0"/>
              <a:t>10/26/2023</a:t>
            </a:fld>
            <a:endParaRPr lang="en-US"/>
          </a:p>
        </p:txBody>
      </p:sp>
      <p:sp>
        <p:nvSpPr>
          <p:cNvPr id="8" name="Footer Placeholder 7">
            <a:extLst>
              <a:ext uri="{FF2B5EF4-FFF2-40B4-BE49-F238E27FC236}">
                <a16:creationId xmlns:a16="http://schemas.microsoft.com/office/drawing/2014/main" id="{1CF5783E-3073-4F4D-8B9C-C5B18DDA5A3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1A75FE3-6719-4790-AA00-251BC2A6E5AF}"/>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30956115"/>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p:txBody>
          <a:bodyPr/>
          <a:lstStyle/>
          <a:p>
            <a:fld id="{6A4B53A7-3209-46A6-9454-F38EAC8F11E7}" type="datetimeFigureOut">
              <a:rPr lang="en-US" smtClean="0"/>
              <a:t>10/26/2023</a:t>
            </a:fld>
            <a:endParaRPr lang="en-US"/>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6" name="Straight Connector 5">
            <a:extLst>
              <a:ext uri="{FF2B5EF4-FFF2-40B4-BE49-F238E27FC236}">
                <a16:creationId xmlns:a16="http://schemas.microsoft.com/office/drawing/2014/main" id="{57596AF9-469C-436D-B7D2-77952EF1825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4179953"/>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FF36D6-399B-43E3-84DD-9FC5119ECCE9}"/>
              </a:ext>
            </a:extLst>
          </p:cNvPr>
          <p:cNvSpPr>
            <a:spLocks noGrp="1"/>
          </p:cNvSpPr>
          <p:nvPr>
            <p:ph type="dt" sz="half" idx="10"/>
          </p:nvPr>
        </p:nvSpPr>
        <p:spPr/>
        <p:txBody>
          <a:bodyPr/>
          <a:lstStyle/>
          <a:p>
            <a:fld id="{6A4B53A7-3209-46A6-9454-F38EAC8F11E7}" type="datetimeFigureOut">
              <a:rPr lang="en-US" smtClean="0"/>
              <a:t>10/26/2023</a:t>
            </a:fld>
            <a:endParaRPr lang="en-US"/>
          </a:p>
        </p:txBody>
      </p:sp>
      <p:sp>
        <p:nvSpPr>
          <p:cNvPr id="3" name="Footer Placeholder 2">
            <a:extLst>
              <a:ext uri="{FF2B5EF4-FFF2-40B4-BE49-F238E27FC236}">
                <a16:creationId xmlns:a16="http://schemas.microsoft.com/office/drawing/2014/main" id="{50234AB7-3B85-4028-A500-5A1BDBF45C5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C1F40F0-9909-442F-BBA4-409D061ED027}"/>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5" name="Straight Connector 4">
            <a:extLst>
              <a:ext uri="{FF2B5EF4-FFF2-40B4-BE49-F238E27FC236}">
                <a16:creationId xmlns:a16="http://schemas.microsoft.com/office/drawing/2014/main" id="{353C1207-D1C8-49E3-8837-E2B89D366FA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7734263"/>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0F214-646F-4D81-AD12-65628EC987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EF71768-C3FA-49EF-99EF-06E6C3B284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2DA6F24-ED6C-4D12-A9D6-EE37FBD686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E6AACE-FAFB-4934-8E3C-AB5B216353D8}"/>
              </a:ext>
            </a:extLst>
          </p:cNvPr>
          <p:cNvSpPr>
            <a:spLocks noGrp="1"/>
          </p:cNvSpPr>
          <p:nvPr>
            <p:ph type="dt" sz="half" idx="10"/>
          </p:nvPr>
        </p:nvSpPr>
        <p:spPr/>
        <p:txBody>
          <a:bodyPr/>
          <a:lstStyle/>
          <a:p>
            <a:fld id="{6A4B53A7-3209-46A6-9454-F38EAC8F11E7}" type="datetimeFigureOut">
              <a:rPr lang="en-US" smtClean="0"/>
              <a:t>10/26/2023</a:t>
            </a:fld>
            <a:endParaRPr lang="en-US"/>
          </a:p>
        </p:txBody>
      </p:sp>
      <p:sp>
        <p:nvSpPr>
          <p:cNvPr id="6" name="Footer Placeholder 5">
            <a:extLst>
              <a:ext uri="{FF2B5EF4-FFF2-40B4-BE49-F238E27FC236}">
                <a16:creationId xmlns:a16="http://schemas.microsoft.com/office/drawing/2014/main" id="{181533EA-D0F8-4C79-8721-F190DE2D2D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59BAC9-F101-4394-BBA4-3D21A3497126}"/>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0F3A79C9-7EDC-44F6-AC48-5DD98A7695AD}"/>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7746455"/>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CB71F-B6C2-4866-BC97-304F78816E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55ED73B-8413-478D-80D7-B78B69763B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1BDF226-1B94-4D2D-98B3-7B932FB17D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0C4E9A-CA29-4CCD-ACFA-B29F80FBA163}"/>
              </a:ext>
            </a:extLst>
          </p:cNvPr>
          <p:cNvSpPr>
            <a:spLocks noGrp="1"/>
          </p:cNvSpPr>
          <p:nvPr>
            <p:ph type="dt" sz="half" idx="10"/>
          </p:nvPr>
        </p:nvSpPr>
        <p:spPr/>
        <p:txBody>
          <a:bodyPr/>
          <a:lstStyle/>
          <a:p>
            <a:fld id="{6A4B53A7-3209-46A6-9454-F38EAC8F11E7}" type="datetimeFigureOut">
              <a:rPr lang="en-US" smtClean="0"/>
              <a:t>10/26/2023</a:t>
            </a:fld>
            <a:endParaRPr lang="en-US"/>
          </a:p>
        </p:txBody>
      </p:sp>
      <p:sp>
        <p:nvSpPr>
          <p:cNvPr id="6" name="Footer Placeholder 5">
            <a:extLst>
              <a:ext uri="{FF2B5EF4-FFF2-40B4-BE49-F238E27FC236}">
                <a16:creationId xmlns:a16="http://schemas.microsoft.com/office/drawing/2014/main" id="{71A5B7BE-3F1B-4FF3-B1D7-6E39B99D07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2F18F1-E27E-470E-AE13-4755DEE63A32}"/>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00F08750-B7F2-4119-B151-68DE774813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1196305"/>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AD429-654B-4F0E-94E9-6FEF8EC67EF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68D60B2-06F5-4567-BE1F-BBA5270537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216F6F2-8269-4B80-8EE3-81FEE0F9DFA6}"/>
              </a:ext>
            </a:extLst>
          </p:cNvPr>
          <p:cNvSpPr>
            <a:spLocks noGrp="1"/>
          </p:cNvSpPr>
          <p:nvPr>
            <p:ph type="dt" sz="half" idx="10"/>
          </p:nvPr>
        </p:nvSpPr>
        <p:spPr/>
        <p:txBody>
          <a:bodyPr/>
          <a:lstStyle/>
          <a:p>
            <a:fld id="{6A4B53A7-3209-46A6-9454-F38EAC8F11E7}" type="datetimeFigureOut">
              <a:rPr lang="en-US" smtClean="0"/>
              <a:t>10/26/2023</a:t>
            </a:fld>
            <a:endParaRPr lang="en-US"/>
          </a:p>
        </p:txBody>
      </p:sp>
      <p:sp>
        <p:nvSpPr>
          <p:cNvPr id="5" name="Footer Placeholder 4">
            <a:extLst>
              <a:ext uri="{FF2B5EF4-FFF2-40B4-BE49-F238E27FC236}">
                <a16:creationId xmlns:a16="http://schemas.microsoft.com/office/drawing/2014/main" id="{56BC86E4-3EDE-4EB4-B1A3-A1198AADD1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1752B0-ACEC-49EF-8131-FCF35BC5CD35}"/>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1A0462E3-375D-4E76-8886-69E06985D069}"/>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1154129"/>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23B094-F480-477B-901C-7181F88C076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D052089-A920-4E52-98DC-8A5DC7B0ACC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A074FE-F1B4-421F-A66E-FA351C8F99E9}"/>
              </a:ext>
            </a:extLst>
          </p:cNvPr>
          <p:cNvSpPr>
            <a:spLocks noGrp="1"/>
          </p:cNvSpPr>
          <p:nvPr>
            <p:ph type="dt" sz="half" idx="10"/>
          </p:nvPr>
        </p:nvSpPr>
        <p:spPr/>
        <p:txBody>
          <a:bodyPr/>
          <a:lstStyle/>
          <a:p>
            <a:fld id="{6A4B53A7-3209-46A6-9454-F38EAC8F11E7}" type="datetimeFigureOut">
              <a:rPr lang="en-US" smtClean="0"/>
              <a:t>10/26/2023</a:t>
            </a:fld>
            <a:endParaRPr lang="en-US"/>
          </a:p>
        </p:txBody>
      </p:sp>
      <p:sp>
        <p:nvSpPr>
          <p:cNvPr id="5" name="Footer Placeholder 4">
            <a:extLst>
              <a:ext uri="{FF2B5EF4-FFF2-40B4-BE49-F238E27FC236}">
                <a16:creationId xmlns:a16="http://schemas.microsoft.com/office/drawing/2014/main" id="{34D764BA-3AB2-45FD-ABCB-975B3FDDF2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FB3FEF-8252-49FD-82F2-3E5FABC65F9A}"/>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0AEB5C65-83BB-4EBD-AD22-EDA8489D0F5D}"/>
              </a:ext>
            </a:extLst>
          </p:cNvPr>
          <p:cNvCxnSpPr>
            <a:cxnSpLocks/>
          </p:cNvCxnSpPr>
          <p:nvPr/>
        </p:nvCxnSpPr>
        <p:spPr>
          <a:xfrm flipV="1">
            <a:off x="8313" y="261865"/>
            <a:ext cx="11353802" cy="1"/>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02041451"/>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A4224-F4E4-47A4-ACF7-2317493908AE}"/>
              </a:ext>
            </a:extLst>
          </p:cNvPr>
          <p:cNvSpPr>
            <a:spLocks noGrp="1"/>
          </p:cNvSpPr>
          <p:nvPr>
            <p:ph type="title"/>
          </p:nvPr>
        </p:nvSpPr>
        <p:spPr>
          <a:xfrm>
            <a:off x="838200" y="365125"/>
            <a:ext cx="10515600" cy="1325563"/>
          </a:xfrm>
          <a:prstGeom prst="rect">
            <a:avLst/>
          </a:prstGeom>
        </p:spPr>
        <p:txBody>
          <a:bodyPr lIns="109728" tIns="109728" rIns="109728" bIns="91440" anchor="ctr"/>
          <a:lstStyle/>
          <a:p>
            <a:r>
              <a:rPr lang="en-US"/>
              <a:t>Click to edit Master title style</a:t>
            </a:r>
          </a:p>
        </p:txBody>
      </p:sp>
      <p:sp>
        <p:nvSpPr>
          <p:cNvPr id="3" name="Text Placeholder 2">
            <a:extLst>
              <a:ext uri="{FF2B5EF4-FFF2-40B4-BE49-F238E27FC236}">
                <a16:creationId xmlns:a16="http://schemas.microsoft.com/office/drawing/2014/main" id="{31679907-DC49-4B86-A34C-C97DBC26A938}"/>
              </a:ext>
            </a:extLst>
          </p:cNvPr>
          <p:cNvSpPr>
            <a:spLocks noGrp="1"/>
          </p:cNvSpPr>
          <p:nvPr>
            <p:ph type="body" idx="1"/>
          </p:nvPr>
        </p:nvSpPr>
        <p:spPr>
          <a:xfrm>
            <a:off x="838200" y="1825625"/>
            <a:ext cx="10515600" cy="4351338"/>
          </a:xfrm>
          <a:prstGeom prst="rect">
            <a:avLst/>
          </a:prstGeom>
        </p:spPr>
        <p:txBody>
          <a:bodyPr lIns="109728" tIns="109728" rIns="109728" bIns="9144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DBC8A0-34FC-4B6E-B42B-A721267D890E}"/>
              </a:ext>
            </a:extLst>
          </p:cNvPr>
          <p:cNvSpPr>
            <a:spLocks noGrp="1"/>
          </p:cNvSpPr>
          <p:nvPr>
            <p:ph type="dt" sz="half" idx="2"/>
          </p:nvPr>
        </p:nvSpPr>
        <p:spPr>
          <a:xfrm>
            <a:off x="838200" y="6356350"/>
            <a:ext cx="2743200" cy="365125"/>
          </a:xfrm>
          <a:prstGeom prst="rect">
            <a:avLst/>
          </a:prstGeom>
        </p:spPr>
        <p:txBody>
          <a:bodyPr lIns="109728" tIns="109728" rIns="109728" bIns="91440" anchor="ctr"/>
          <a:lstStyle>
            <a:lvl1pPr algn="l">
              <a:defRPr sz="1200" b="1" i="0" cap="none" spc="0" baseline="0">
                <a:solidFill>
                  <a:schemeClr val="tx1">
                    <a:tint val="75000"/>
                  </a:schemeClr>
                </a:solidFill>
              </a:defRPr>
            </a:lvl1pPr>
          </a:lstStyle>
          <a:p>
            <a:fld id="{6A4B53A7-3209-46A6-9454-F38EAC8F11E7}" type="datetimeFigureOut">
              <a:rPr lang="en-US" smtClean="0"/>
              <a:pPr/>
              <a:t>10/26/2023</a:t>
            </a:fld>
            <a:endParaRPr lang="en-US" dirty="0"/>
          </a:p>
        </p:txBody>
      </p:sp>
      <p:sp>
        <p:nvSpPr>
          <p:cNvPr id="5" name="Footer Placeholder 4">
            <a:extLst>
              <a:ext uri="{FF2B5EF4-FFF2-40B4-BE49-F238E27FC236}">
                <a16:creationId xmlns:a16="http://schemas.microsoft.com/office/drawing/2014/main" id="{609AC0B6-4CC4-4E41-8A4D-F62E17F28576}"/>
              </a:ext>
            </a:extLst>
          </p:cNvPr>
          <p:cNvSpPr>
            <a:spLocks noGrp="1"/>
          </p:cNvSpPr>
          <p:nvPr>
            <p:ph type="ftr" sz="quarter" idx="3"/>
          </p:nvPr>
        </p:nvSpPr>
        <p:spPr>
          <a:xfrm>
            <a:off x="4038600" y="6356350"/>
            <a:ext cx="4114800" cy="365125"/>
          </a:xfrm>
          <a:prstGeom prst="rect">
            <a:avLst/>
          </a:prstGeom>
        </p:spPr>
        <p:txBody>
          <a:bodyPr lIns="109728" tIns="109728" rIns="109728" bIns="91440" anchor="ctr"/>
          <a:lstStyle>
            <a:lvl1pPr algn="ctr">
              <a:defRPr sz="1200" b="1" i="0" cap="none" spc="0" baseline="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6C0E9BD-90BD-46AE-8A0D-06796ADB760A}"/>
              </a:ext>
            </a:extLst>
          </p:cNvPr>
          <p:cNvSpPr>
            <a:spLocks noGrp="1"/>
          </p:cNvSpPr>
          <p:nvPr>
            <p:ph type="sldNum" sz="quarter" idx="4"/>
          </p:nvPr>
        </p:nvSpPr>
        <p:spPr>
          <a:xfrm>
            <a:off x="8610600" y="6356350"/>
            <a:ext cx="2743200" cy="365125"/>
          </a:xfrm>
          <a:prstGeom prst="rect">
            <a:avLst/>
          </a:prstGeom>
        </p:spPr>
        <p:txBody>
          <a:bodyPr lIns="109728" tIns="109728" rIns="109728" bIns="91440" anchor="ctr"/>
          <a:lstStyle>
            <a:lvl1pPr algn="r">
              <a:defRPr sz="1200" b="1" i="0" cap="none" spc="0" baseline="0">
                <a:solidFill>
                  <a:schemeClr val="tx1">
                    <a:tint val="75000"/>
                  </a:schemeClr>
                </a:solidFill>
              </a:defRPr>
            </a:lvl1pPr>
          </a:lstStyle>
          <a:p>
            <a:fld id="{27CE633F-9882-4A5C-83A2-1109D0C73261}" type="slidenum">
              <a:rPr lang="en-US" smtClean="0"/>
              <a:pPr/>
              <a:t>‹#›</a:t>
            </a:fld>
            <a:endParaRPr lang="en-US"/>
          </a:p>
        </p:txBody>
      </p:sp>
    </p:spTree>
    <p:extLst>
      <p:ext uri="{BB962C8B-B14F-4D97-AF65-F5344CB8AC3E}">
        <p14:creationId xmlns:p14="http://schemas.microsoft.com/office/powerpoint/2010/main" val="1585704621"/>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62" r:id="rId7"/>
    <p:sldLayoutId id="2147483758" r:id="rId8"/>
    <p:sldLayoutId id="2147483759" r:id="rId9"/>
    <p:sldLayoutId id="2147483760" r:id="rId10"/>
    <p:sldLayoutId id="2147483761" r:id="rId11"/>
  </p:sldLayoutIdLst>
  <p:hf hdr="0" ftr="0" dt="0"/>
  <p:txStyles>
    <p:titleStyle>
      <a:lvl1pPr algn="l" defTabSz="914400" rtl="0" eaLnBrk="1" latinLnBrk="0" hangingPunct="1">
        <a:lnSpc>
          <a:spcPct val="90000"/>
        </a:lnSpc>
        <a:spcBef>
          <a:spcPct val="0"/>
        </a:spcBef>
        <a:buNone/>
        <a:defRPr sz="48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svg"/><Relationship Id="rId7"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svg"/><Relationship Id="rId10" Type="http://schemas.openxmlformats.org/officeDocument/2006/relationships/hyperlink" Target="https://creativecommons.org/licenses/by-nc-nd/3.0/" TargetMode="External"/><Relationship Id="rId4" Type="http://schemas.openxmlformats.org/officeDocument/2006/relationships/image" Target="../media/image5.png"/><Relationship Id="rId9" Type="http://schemas.openxmlformats.org/officeDocument/2006/relationships/hyperlink" Target="http://wmconnection.blogspot.com/2016/06/the-proverbs-31-woman-victorious-over.html"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ugs.utexas.edu/news/smartphone-study" TargetMode="External"/><Relationship Id="rId2" Type="http://schemas.openxmlformats.org/officeDocument/2006/relationships/hyperlink" Target="https://www.perfony.com/en/history-of-the-eisenhower-matrix/"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hyperlink" Target="https://cft.vanderbilt.edu/active-learning/" TargetMode="External"/><Relationship Id="rId7" Type="http://schemas.openxmlformats.org/officeDocument/2006/relationships/diagramQuickStyle" Target="../diagrams/quickStyle1.xml"/><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13.jpeg"/><Relationship Id="rId9" Type="http://schemas.microsoft.com/office/2007/relationships/diagramDrawing" Target="../diagrams/drawing1.xml"/></Relationships>
</file>

<file path=ppt/slides/_rels/slide9.xml.rels><?xml version="1.0" encoding="UTF-8" standalone="yes"?>
<Relationships xmlns="http://schemas.openxmlformats.org/package/2006/relationships"><Relationship Id="rId3" Type="http://schemas.openxmlformats.org/officeDocument/2006/relationships/hyperlink" Target="https://tscfm.org/wp-content/uploads/2021/04/why-is-critical-thinking-important-1024x768.jpg" TargetMode="External"/><Relationship Id="rId2" Type="http://schemas.openxmlformats.org/officeDocument/2006/relationships/hyperlink" Target="https://www.youtube.com/watch?v=dItUGF8GdTw" TargetMode="External"/><Relationship Id="rId1" Type="http://schemas.openxmlformats.org/officeDocument/2006/relationships/slideLayout" Target="../slideLayouts/slideLayout2.xml"/><Relationship Id="rId5" Type="http://schemas.openxmlformats.org/officeDocument/2006/relationships/hyperlink" Target="https://www.youtube.com/watch?v=qdJIwIMQwbg" TargetMode="External"/><Relationship Id="rId4" Type="http://schemas.openxmlformats.org/officeDocument/2006/relationships/hyperlink" Target="https://video-alexanderstreet-com.ezproxy.uwtsd.ac.uk/watch/3-steps-to-critical-thinking?utm_campaign=Video&amp;utm_medium=MARC&amp;utm_source=aspresolv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4680660-7E23-4F0F-A679-BF913E945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a:extLst>
              <a:ext uri="{FF2B5EF4-FFF2-40B4-BE49-F238E27FC236}">
                <a16:creationId xmlns:a16="http://schemas.microsoft.com/office/drawing/2014/main" id="{1A3C89F8-0D2F-47FF-B903-151248265F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Univers"/>
              <a:ea typeface="+mn-ea"/>
              <a:cs typeface="+mn-cs"/>
            </a:endParaRPr>
          </a:p>
        </p:txBody>
      </p:sp>
      <p:pic>
        <p:nvPicPr>
          <p:cNvPr id="4" name="Picture 3" descr="Vector background of vibrant colours splashing">
            <a:extLst>
              <a:ext uri="{FF2B5EF4-FFF2-40B4-BE49-F238E27FC236}">
                <a16:creationId xmlns:a16="http://schemas.microsoft.com/office/drawing/2014/main" id="{C3EB38DB-B908-4F94-5A06-689E8FB42F03}"/>
              </a:ext>
            </a:extLst>
          </p:cNvPr>
          <p:cNvPicPr>
            <a:picLocks noChangeAspect="1"/>
          </p:cNvPicPr>
          <p:nvPr/>
        </p:nvPicPr>
        <p:blipFill rotWithShape="1">
          <a:blip r:embed="rId2">
            <a:duotone>
              <a:schemeClr val="accent1">
                <a:shade val="45000"/>
                <a:satMod val="135000"/>
              </a:schemeClr>
              <a:prstClr val="white"/>
            </a:duotone>
            <a:alphaModFix amt="35000"/>
          </a:blip>
          <a:srcRect t="17420" r="-2" b="-2"/>
          <a:stretch/>
        </p:blipFill>
        <p:spPr>
          <a:xfrm>
            <a:off x="20" y="-8877"/>
            <a:ext cx="12191980" cy="6858000"/>
          </a:xfrm>
          <a:prstGeom prst="rect">
            <a:avLst/>
          </a:prstGeom>
        </p:spPr>
      </p:pic>
      <p:sp>
        <p:nvSpPr>
          <p:cNvPr id="2" name="Title 1"/>
          <p:cNvSpPr>
            <a:spLocks noGrp="1"/>
          </p:cNvSpPr>
          <p:nvPr>
            <p:ph type="ctrTitle"/>
          </p:nvPr>
        </p:nvSpPr>
        <p:spPr>
          <a:xfrm>
            <a:off x="1006220" y="1345345"/>
            <a:ext cx="10181620" cy="4164820"/>
          </a:xfrm>
        </p:spPr>
        <p:txBody>
          <a:bodyPr anchor="t">
            <a:normAutofit/>
          </a:bodyPr>
          <a:lstStyle/>
          <a:p>
            <a:pPr algn="ctr"/>
            <a:r>
              <a:rPr lang="en-GB" sz="7200" dirty="0">
                <a:solidFill>
                  <a:srgbClr val="FFFFFF"/>
                </a:solidFill>
              </a:rPr>
              <a:t>Assessment </a:t>
            </a:r>
            <a:r>
              <a:rPr lang="en-GB" sz="7200">
                <a:solidFill>
                  <a:srgbClr val="FFFFFF"/>
                </a:solidFill>
              </a:rPr>
              <a:t>Component</a:t>
            </a:r>
            <a:r>
              <a:rPr lang="en-GB" sz="7200" dirty="0">
                <a:solidFill>
                  <a:srgbClr val="FFFFFF"/>
                </a:solidFill>
              </a:rPr>
              <a:t> 1 </a:t>
            </a:r>
            <a:endParaRPr lang="en-US"/>
          </a:p>
        </p:txBody>
      </p:sp>
      <p:sp>
        <p:nvSpPr>
          <p:cNvPr id="3" name="Subtitle 2"/>
          <p:cNvSpPr>
            <a:spLocks noGrp="1"/>
          </p:cNvSpPr>
          <p:nvPr>
            <p:ph type="subTitle" idx="1"/>
          </p:nvPr>
        </p:nvSpPr>
        <p:spPr>
          <a:xfrm>
            <a:off x="5526227" y="5143332"/>
            <a:ext cx="8578699" cy="504825"/>
          </a:xfrm>
        </p:spPr>
        <p:txBody>
          <a:bodyPr lIns="109728" tIns="109728" rIns="109728" bIns="91440" anchor="t">
            <a:noAutofit/>
          </a:bodyPr>
          <a:lstStyle/>
          <a:p>
            <a:r>
              <a:rPr lang="en-GB" sz="2800" dirty="0">
                <a:solidFill>
                  <a:srgbClr val="FFFFFF"/>
                </a:solidFill>
              </a:rPr>
              <a:t>Time management and Critical thinking</a:t>
            </a:r>
          </a:p>
        </p:txBody>
      </p:sp>
      <p:sp>
        <p:nvSpPr>
          <p:cNvPr id="13"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4359" y="583345"/>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
        <p:nvSpPr>
          <p:cNvPr id="15"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33139" y="8126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
        <p:nvSpPr>
          <p:cNvPr id="17"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8819" y="103706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cxnSp>
        <p:nvCxnSpPr>
          <p:cNvPr id="19" name="Straight Connector 18">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56114"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21" name="Graphic 22">
            <a:extLst>
              <a:ext uri="{FF2B5EF4-FFF2-40B4-BE49-F238E27FC236}">
                <a16:creationId xmlns:a16="http://schemas.microsoft.com/office/drawing/2014/main" id="{508BEF50-7B1E-49A4-BC19-5F4F1D755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36425" y="5636680"/>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rgbClr val="FFFFFF"/>
          </a:solidFill>
          <a:ln w="64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
        <p:nvSpPr>
          <p:cNvPr id="23" name="Graphic 23">
            <a:extLst>
              <a:ext uri="{FF2B5EF4-FFF2-40B4-BE49-F238E27FC236}">
                <a16:creationId xmlns:a16="http://schemas.microsoft.com/office/drawing/2014/main" id="{3FBAD350-5664-4811-A208-657FB882D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45175" y="6096759"/>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rgbClr val="FFFFFF"/>
          </a:solidFill>
          <a:ln w="51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
        <p:nvSpPr>
          <p:cNvPr id="25" name="Graphic 21">
            <a:extLst>
              <a:ext uri="{FF2B5EF4-FFF2-40B4-BE49-F238E27FC236}">
                <a16:creationId xmlns:a16="http://schemas.microsoft.com/office/drawing/2014/main" id="{C39ADB8F-D187-49D7-BDCF-C1B6DC727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54288" y="6238029"/>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rgbClr val="FFFFFF"/>
          </a:solidFill>
          <a:ln w="46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a:p>
            <a:pPr algn="ctr"/>
            <a:endParaRPr lang="en-US" dirty="0"/>
          </a:p>
        </p:txBody>
      </p:sp>
      <p:sp>
        <p:nvSpPr>
          <p:cNvPr id="10" name="Oval 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 name="Title 1">
            <a:extLst>
              <a:ext uri="{FF2B5EF4-FFF2-40B4-BE49-F238E27FC236}">
                <a16:creationId xmlns:a16="http://schemas.microsoft.com/office/drawing/2014/main" id="{FB9F4038-3D7C-83D9-3245-43309E2A2E02}"/>
              </a:ext>
            </a:extLst>
          </p:cNvPr>
          <p:cNvSpPr>
            <a:spLocks noGrp="1"/>
          </p:cNvSpPr>
          <p:nvPr>
            <p:ph type="title"/>
          </p:nvPr>
        </p:nvSpPr>
        <p:spPr>
          <a:xfrm>
            <a:off x="1245072" y="1289765"/>
            <a:ext cx="3651101" cy="4270963"/>
          </a:xfrm>
        </p:spPr>
        <p:txBody>
          <a:bodyPr anchor="ctr">
            <a:normAutofit/>
          </a:bodyPr>
          <a:lstStyle/>
          <a:p>
            <a:pPr algn="ctr"/>
            <a:r>
              <a:rPr lang="en-GB" sz="5400" dirty="0">
                <a:solidFill>
                  <a:schemeClr val="bg1"/>
                </a:solidFill>
              </a:rPr>
              <a:t>Contents </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DEB91503-3CD7-6CD6-33BF-A6391C908448}"/>
              </a:ext>
            </a:extLst>
          </p:cNvPr>
          <p:cNvSpPr>
            <a:spLocks noGrp="1"/>
          </p:cNvSpPr>
          <p:nvPr>
            <p:ph idx="1"/>
          </p:nvPr>
        </p:nvSpPr>
        <p:spPr>
          <a:xfrm>
            <a:off x="6397039" y="381935"/>
            <a:ext cx="4685916" cy="5974415"/>
          </a:xfrm>
        </p:spPr>
        <p:txBody>
          <a:bodyPr anchor="ctr">
            <a:normAutofit/>
          </a:bodyPr>
          <a:lstStyle/>
          <a:p>
            <a:r>
              <a:rPr lang="en-GB" sz="2400" dirty="0"/>
              <a:t>Element 1 – Racing against the clock -Time management blog                                                 p3-6</a:t>
            </a:r>
          </a:p>
          <a:p>
            <a:r>
              <a:rPr lang="en-GB" sz="2400" dirty="0"/>
              <a:t>Blog reference page                 p7</a:t>
            </a:r>
          </a:p>
          <a:p>
            <a:r>
              <a:rPr lang="en-GB" sz="2400" dirty="0"/>
              <a:t>Element 2 – Critical thinking </a:t>
            </a:r>
            <a:r>
              <a:rPr lang="en-GB" sz="2400"/>
              <a:t>poster                                    p8</a:t>
            </a:r>
          </a:p>
          <a:p>
            <a:r>
              <a:rPr lang="en-GB" sz="2400" dirty="0"/>
              <a:t>Poster reference                     p9</a:t>
            </a:r>
          </a:p>
          <a:p>
            <a:endParaRPr lang="en-US" dirty="0"/>
          </a:p>
          <a:p>
            <a:pPr marL="0" indent="0">
              <a:buNone/>
            </a:pPr>
            <a:endParaRPr lang="en-GB" sz="1800" dirty="0"/>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5400000" scaled="1"/>
              <a:tileRect/>
            </a:gradFill>
            <a:beve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FB331F5A-4D0C-EC1E-F1FC-D2A4B5B85E4A}"/>
              </a:ext>
            </a:extLst>
          </p:cNvPr>
          <p:cNvSpPr>
            <a:spLocks noGrp="1"/>
          </p:cNvSpPr>
          <p:nvPr>
            <p:ph type="sldNum" sz="quarter" idx="12"/>
          </p:nvPr>
        </p:nvSpPr>
        <p:spPr/>
        <p:txBody>
          <a:bodyPr/>
          <a:lstStyle/>
          <a:p>
            <a:fld id="{27CE633F-9882-4A5C-83A2-1109D0C73261}" type="slidenum">
              <a:rPr lang="en-US" smtClean="0"/>
              <a:t>2</a:t>
            </a:fld>
            <a:endParaRPr lang="en-GB"/>
          </a:p>
        </p:txBody>
      </p:sp>
    </p:spTree>
    <p:extLst>
      <p:ext uri="{BB962C8B-B14F-4D97-AF65-F5344CB8AC3E}">
        <p14:creationId xmlns:p14="http://schemas.microsoft.com/office/powerpoint/2010/main" val="26701928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9FB580A-BA0E-4D5E-90F4-C42767A783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larm clocks with mouths">
            <a:extLst>
              <a:ext uri="{FF2B5EF4-FFF2-40B4-BE49-F238E27FC236}">
                <a16:creationId xmlns:a16="http://schemas.microsoft.com/office/drawing/2014/main" id="{E4D3E3E7-F257-EE2A-D783-F895EC556AB2}"/>
              </a:ext>
            </a:extLst>
          </p:cNvPr>
          <p:cNvPicPr>
            <a:picLocks noChangeAspect="1"/>
          </p:cNvPicPr>
          <p:nvPr/>
        </p:nvPicPr>
        <p:blipFill rotWithShape="1">
          <a:blip r:embed="rId2"/>
          <a:srcRect t="9705" r="-1" b="6693"/>
          <a:stretch/>
        </p:blipFill>
        <p:spPr>
          <a:xfrm>
            <a:off x="20" y="1"/>
            <a:ext cx="12198076" cy="6857998"/>
          </a:xfrm>
          <a:prstGeom prst="rect">
            <a:avLst/>
          </a:prstGeom>
        </p:spPr>
      </p:pic>
      <p:sp>
        <p:nvSpPr>
          <p:cNvPr id="12" name="Rectangle 11">
            <a:extLst>
              <a:ext uri="{FF2B5EF4-FFF2-40B4-BE49-F238E27FC236}">
                <a16:creationId xmlns:a16="http://schemas.microsoft.com/office/drawing/2014/main" id="{66FE6C92-1731-4FD3-9F27-3D29161BB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735"/>
            <a:ext cx="12192000" cy="2844264"/>
          </a:xfrm>
          <a:prstGeom prst="rect">
            <a:avLst/>
          </a:prstGeom>
          <a:gradFill flip="none" rotWithShape="1">
            <a:gsLst>
              <a:gs pos="100000">
                <a:schemeClr val="accent4">
                  <a:alpha val="60000"/>
                </a:schemeClr>
              </a:gs>
              <a:gs pos="0">
                <a:schemeClr val="accent2">
                  <a:alpha val="6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040686-6204-D0D2-19F0-BF3AE6860AB8}"/>
              </a:ext>
            </a:extLst>
          </p:cNvPr>
          <p:cNvSpPr>
            <a:spLocks noGrp="1"/>
          </p:cNvSpPr>
          <p:nvPr>
            <p:ph type="ctrTitle"/>
          </p:nvPr>
        </p:nvSpPr>
        <p:spPr>
          <a:xfrm>
            <a:off x="1256275" y="4292866"/>
            <a:ext cx="9679449" cy="996919"/>
          </a:xfrm>
        </p:spPr>
        <p:txBody>
          <a:bodyPr anchor="b">
            <a:normAutofit/>
          </a:bodyPr>
          <a:lstStyle/>
          <a:p>
            <a:r>
              <a:rPr lang="en-GB" sz="4800">
                <a:solidFill>
                  <a:schemeClr val="bg1"/>
                </a:solidFill>
              </a:rPr>
              <a:t>Racing</a:t>
            </a:r>
            <a:r>
              <a:rPr lang="en-GB" sz="4800" dirty="0">
                <a:solidFill>
                  <a:schemeClr val="bg1"/>
                </a:solidFill>
              </a:rPr>
              <a:t> against the clock </a:t>
            </a:r>
          </a:p>
        </p:txBody>
      </p:sp>
      <p:sp>
        <p:nvSpPr>
          <p:cNvPr id="3" name="Subtitle 2">
            <a:extLst>
              <a:ext uri="{FF2B5EF4-FFF2-40B4-BE49-F238E27FC236}">
                <a16:creationId xmlns:a16="http://schemas.microsoft.com/office/drawing/2014/main" id="{AD5965B0-4CDB-FE06-D7EE-51FDEF146A02}"/>
              </a:ext>
            </a:extLst>
          </p:cNvPr>
          <p:cNvSpPr>
            <a:spLocks noGrp="1"/>
          </p:cNvSpPr>
          <p:nvPr>
            <p:ph type="subTitle" idx="1"/>
          </p:nvPr>
        </p:nvSpPr>
        <p:spPr>
          <a:xfrm>
            <a:off x="1256275" y="5404965"/>
            <a:ext cx="9679449" cy="654610"/>
          </a:xfrm>
        </p:spPr>
        <p:txBody>
          <a:bodyPr anchor="ctr">
            <a:normAutofit/>
          </a:bodyPr>
          <a:lstStyle/>
          <a:p>
            <a:r>
              <a:rPr lang="en-GB" sz="2000" dirty="0">
                <a:solidFill>
                  <a:schemeClr val="bg1"/>
                </a:solidFill>
              </a:rPr>
              <a:t>Time </a:t>
            </a:r>
            <a:r>
              <a:rPr lang="en-GB" sz="2000">
                <a:solidFill>
                  <a:schemeClr val="bg1"/>
                </a:solidFill>
              </a:rPr>
              <a:t>Managment</a:t>
            </a:r>
            <a:r>
              <a:rPr lang="en-GB" sz="2000" dirty="0">
                <a:solidFill>
                  <a:schemeClr val="bg1"/>
                </a:solidFill>
              </a:rPr>
              <a:t> Blog</a:t>
            </a:r>
            <a:endParaRPr lang="en-US" dirty="0">
              <a:solidFill>
                <a:schemeClr val="bg1"/>
              </a:solidFill>
            </a:endParaRPr>
          </a:p>
        </p:txBody>
      </p:sp>
      <p:sp>
        <p:nvSpPr>
          <p:cNvPr id="14"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4954" y="4521711"/>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6"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3734" y="4751006"/>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18"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414" y="5266150"/>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spTree>
    <p:extLst>
      <p:ext uri="{BB962C8B-B14F-4D97-AF65-F5344CB8AC3E}">
        <p14:creationId xmlns:p14="http://schemas.microsoft.com/office/powerpoint/2010/main" val="32892046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2" name="Straight Connector 11">
            <a:extLst>
              <a:ext uri="{FF2B5EF4-FFF2-40B4-BE49-F238E27FC236}">
                <a16:creationId xmlns:a16="http://schemas.microsoft.com/office/drawing/2014/main" id="{D1B787A8-0D67-4B7E-9B48-86BD906AB6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CE3C5560-7A9C-489F-9148-18C5E1D0F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5ADBEA-93E8-07BE-9645-92F4335A313E}"/>
              </a:ext>
            </a:extLst>
          </p:cNvPr>
          <p:cNvSpPr>
            <a:spLocks noGrp="1"/>
          </p:cNvSpPr>
          <p:nvPr>
            <p:ph type="title"/>
          </p:nvPr>
        </p:nvSpPr>
        <p:spPr>
          <a:xfrm>
            <a:off x="3302569" y="162273"/>
            <a:ext cx="5228930" cy="1207992"/>
          </a:xfrm>
        </p:spPr>
        <p:txBody>
          <a:bodyPr vert="horz" lIns="91440" tIns="45720" rIns="91440" bIns="45720" rtlCol="0" anchor="b">
            <a:normAutofit fontScale="90000"/>
          </a:bodyPr>
          <a:lstStyle/>
          <a:p>
            <a:pPr algn="ctr"/>
            <a:r>
              <a:rPr lang="en-US" sz="2800" b="1" i="0" kern="1200" cap="all" baseline="0" dirty="0">
                <a:solidFill>
                  <a:schemeClr val="bg1"/>
                </a:solidFill>
                <a:latin typeface="+mj-lt"/>
                <a:ea typeface="+mj-ea"/>
                <a:cs typeface="+mj-cs"/>
              </a:rPr>
              <a:t>Racing against the clock</a:t>
            </a:r>
            <a:br>
              <a:rPr lang="en-US" sz="5000" b="1" i="0" kern="1200" cap="all" baseline="0" dirty="0"/>
            </a:br>
            <a:endParaRPr lang="en-US" sz="5000" b="1" i="0" kern="1200" cap="all" baseline="0">
              <a:solidFill>
                <a:schemeClr val="bg1"/>
              </a:solidFill>
              <a:latin typeface="+mj-lt"/>
            </a:endParaRPr>
          </a:p>
        </p:txBody>
      </p:sp>
      <p:sp>
        <p:nvSpPr>
          <p:cNvPr id="16" name="!!plus graphic">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236" y="1606411"/>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a:p>
        </p:txBody>
      </p:sp>
      <p:sp>
        <p:nvSpPr>
          <p:cNvPr id="18" name="!!dot graphic">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014" y="1835705"/>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20" name="!!circle graphic">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3696" y="2060130"/>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a:p>
        </p:txBody>
      </p:sp>
      <p:cxnSp>
        <p:nvCxnSpPr>
          <p:cNvPr id="22" name="!!Straight Connector">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01262" y="3505200"/>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pic>
        <p:nvPicPr>
          <p:cNvPr id="24" name="Graphic 23">
            <a:extLst>
              <a:ext uri="{FF2B5EF4-FFF2-40B4-BE49-F238E27FC236}">
                <a16:creationId xmlns:a16="http://schemas.microsoft.com/office/drawing/2014/main" id="{508BEF50-7B1E-49A4-BC19-5F4F1D755E6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flipH="1">
            <a:off x="10836425" y="5436655"/>
            <a:ext cx="151536" cy="151536"/>
          </a:xfrm>
          <a:prstGeom prst="rect">
            <a:avLst/>
          </a:prstGeom>
        </p:spPr>
      </p:pic>
      <p:pic>
        <p:nvPicPr>
          <p:cNvPr id="26" name="Graphic 25">
            <a:extLst>
              <a:ext uri="{FF2B5EF4-FFF2-40B4-BE49-F238E27FC236}">
                <a16:creationId xmlns:a16="http://schemas.microsoft.com/office/drawing/2014/main" id="{3FBAD350-5664-4811-A208-657FB882D35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11245175" y="5896734"/>
            <a:ext cx="108625" cy="108625"/>
          </a:xfrm>
          <a:prstGeom prst="rect">
            <a:avLst/>
          </a:prstGeom>
        </p:spPr>
      </p:pic>
      <p:pic>
        <p:nvPicPr>
          <p:cNvPr id="28" name="Graphic 27">
            <a:extLst>
              <a:ext uri="{FF2B5EF4-FFF2-40B4-BE49-F238E27FC236}">
                <a16:creationId xmlns:a16="http://schemas.microsoft.com/office/drawing/2014/main" id="{C39ADB8F-D187-49D7-BDCF-C1B6DC7270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flipH="1">
            <a:off x="10554288" y="6038004"/>
            <a:ext cx="95759" cy="95759"/>
          </a:xfrm>
          <a:prstGeom prst="rect">
            <a:avLst/>
          </a:prstGeom>
        </p:spPr>
      </p:pic>
      <p:pic>
        <p:nvPicPr>
          <p:cNvPr id="6" name="Picture 5" descr="A person and children jumping with objects flying around them&#10;&#10;Description automatically generated">
            <a:extLst>
              <a:ext uri="{FF2B5EF4-FFF2-40B4-BE49-F238E27FC236}">
                <a16:creationId xmlns:a16="http://schemas.microsoft.com/office/drawing/2014/main" id="{551B9E6D-1CF7-E493-6E67-2BA4F692E66D}"/>
              </a:ext>
            </a:extLst>
          </p:cNvPr>
          <p:cNvPicPr>
            <a:picLocks noChangeAspect="1"/>
          </p:cNvPicPr>
          <p:nvPr/>
        </p:nvPicPr>
        <p:blipFill rotWithShape="1">
          <a:blip r:embed="rId8">
            <a:extLst>
              <a:ext uri="{837473B0-CC2E-450A-ABE3-18F120FF3D39}">
                <a1611:picAttrSrcUrl xmlns:a1611="http://schemas.microsoft.com/office/drawing/2016/11/main" r:id="rId9"/>
              </a:ext>
            </a:extLst>
          </a:blip>
          <a:srcRect l="1471" r="1206" b="-2"/>
          <a:stretch/>
        </p:blipFill>
        <p:spPr>
          <a:xfrm>
            <a:off x="8331200" y="3076937"/>
            <a:ext cx="3927642" cy="3767696"/>
          </a:xfrm>
          <a:custGeom>
            <a:avLst/>
            <a:gdLst/>
            <a:ahLst/>
            <a:cxnLst/>
            <a:rect l="l" t="t" r="r" b="b"/>
            <a:pathLst>
              <a:path w="5923214" h="5705857">
                <a:moveTo>
                  <a:pt x="3612238" y="0"/>
                </a:moveTo>
                <a:cubicBezTo>
                  <a:pt x="4485043" y="0"/>
                  <a:pt x="5285549" y="309553"/>
                  <a:pt x="5909957" y="824860"/>
                </a:cubicBezTo>
                <a:lnTo>
                  <a:pt x="5923214" y="836909"/>
                </a:lnTo>
                <a:lnTo>
                  <a:pt x="5923214" y="5705857"/>
                </a:lnTo>
                <a:lnTo>
                  <a:pt x="672237" y="5705857"/>
                </a:lnTo>
                <a:lnTo>
                  <a:pt x="616914" y="5631875"/>
                </a:lnTo>
                <a:cubicBezTo>
                  <a:pt x="227427" y="5055358"/>
                  <a:pt x="0" y="4360357"/>
                  <a:pt x="0" y="3612238"/>
                </a:cubicBezTo>
                <a:cubicBezTo>
                  <a:pt x="0" y="1617255"/>
                  <a:pt x="1617255" y="0"/>
                  <a:pt x="3612238" y="0"/>
                </a:cubicBezTo>
                <a:close/>
              </a:path>
            </a:pathLst>
          </a:custGeom>
        </p:spPr>
      </p:pic>
      <p:sp>
        <p:nvSpPr>
          <p:cNvPr id="7" name="TextBox 6">
            <a:extLst>
              <a:ext uri="{FF2B5EF4-FFF2-40B4-BE49-F238E27FC236}">
                <a16:creationId xmlns:a16="http://schemas.microsoft.com/office/drawing/2014/main" id="{9D00A3F3-5480-78CB-6CF2-06D6DAC6E2F3}"/>
              </a:ext>
            </a:extLst>
          </p:cNvPr>
          <p:cNvSpPr txBox="1"/>
          <p:nvPr/>
        </p:nvSpPr>
        <p:spPr>
          <a:xfrm>
            <a:off x="9581991" y="6657945"/>
            <a:ext cx="2610009"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9">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10">
                  <a:extLst>
                    <a:ext uri="{A12FA001-AC4F-418D-AE19-62706E023703}">
                      <ahyp:hlinkClr xmlns:ahyp="http://schemas.microsoft.com/office/drawing/2018/hyperlinkcolor" val="tx"/>
                    </a:ext>
                  </a:extLst>
                </a:hlinkClick>
              </a:rPr>
              <a:t>CC BY-NC-ND</a:t>
            </a:r>
            <a:r>
              <a:rPr lang="en-US" sz="700">
                <a:solidFill>
                  <a:srgbClr val="FFFFFF"/>
                </a:solidFill>
              </a:rPr>
              <a:t>.</a:t>
            </a:r>
          </a:p>
        </p:txBody>
      </p:sp>
      <p:sp>
        <p:nvSpPr>
          <p:cNvPr id="9" name="TextBox 8">
            <a:extLst>
              <a:ext uri="{FF2B5EF4-FFF2-40B4-BE49-F238E27FC236}">
                <a16:creationId xmlns:a16="http://schemas.microsoft.com/office/drawing/2014/main" id="{42F697C2-E27F-20BB-2CF5-950C8F39EAFE}"/>
              </a:ext>
            </a:extLst>
          </p:cNvPr>
          <p:cNvSpPr txBox="1"/>
          <p:nvPr/>
        </p:nvSpPr>
        <p:spPr>
          <a:xfrm>
            <a:off x="1290252" y="902268"/>
            <a:ext cx="10895261" cy="68941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u="sng" dirty="0"/>
              <a:t>Introduction</a:t>
            </a:r>
          </a:p>
          <a:p>
            <a:r>
              <a:rPr lang="en-GB" dirty="0"/>
              <a:t>We all know how fast time goes by and we are guilty of trying to get the most out of our time, often leaving little time between each task. Leading to unnecessary rushing at the very last minute. I am a self-confessed mum on the run. This morning I jumped out of bed already in a sudden rush to reach my timely morning targets with two children and two dogs in tow this often gets diverted. Whether it be " I do not want to wear this" or " mum I have spilt my cereal" each morning if different. As we scrambled to the car just in time to leave, I glanced across the road to see several of my neighbours in the exact same scenario, 'lightbulb moment' it is not just me. Now adding studying into my daily life, I need to know what is good time management and how can we</a:t>
            </a:r>
            <a:endParaRPr lang="en-US" dirty="0"/>
          </a:p>
          <a:p>
            <a:r>
              <a:rPr lang="en-GB" dirty="0"/>
              <a:t>achieve it?. </a:t>
            </a:r>
          </a:p>
          <a:p>
            <a:endParaRPr lang="en-GB" dirty="0"/>
          </a:p>
          <a:p>
            <a:r>
              <a:rPr lang="en-GB" b="1" u="sng" dirty="0"/>
              <a:t>Planning</a:t>
            </a:r>
          </a:p>
          <a:p>
            <a:r>
              <a:rPr lang="en-GB" dirty="0"/>
              <a:t>When investigating time management, I found planning to be the most</a:t>
            </a:r>
            <a:endParaRPr lang="en-GB"/>
          </a:p>
          <a:p>
            <a:r>
              <a:rPr lang="en-GB" dirty="0"/>
              <a:t>important part of succeeding and being in control of our time. In his article </a:t>
            </a:r>
          </a:p>
          <a:p>
            <a:r>
              <a:rPr lang="en-GB" dirty="0"/>
              <a:t>(Bast 2016 p71,88) 'Crux of time management for students' explains how </a:t>
            </a:r>
          </a:p>
          <a:p>
            <a:r>
              <a:rPr lang="en-GB" dirty="0"/>
              <a:t>prioritization when planning is key when students do not prioritise,</a:t>
            </a:r>
          </a:p>
          <a:p>
            <a:r>
              <a:rPr lang="en-GB" dirty="0"/>
              <a:t>they become overwhelmed leaving no time to unwind from Studies. </a:t>
            </a:r>
            <a:endParaRPr lang="en-GB"/>
          </a:p>
          <a:p>
            <a:r>
              <a:rPr lang="en-GB" dirty="0"/>
              <a:t>Having time off from studying can reduce stress overall effecting academic</a:t>
            </a:r>
          </a:p>
          <a:p>
            <a:r>
              <a:rPr lang="en-GB" dirty="0"/>
              <a:t>outcome. Bast uses the theory of urgency over importance. This concept </a:t>
            </a:r>
          </a:p>
          <a:p>
            <a:r>
              <a:rPr lang="en-GB" dirty="0"/>
              <a:t>originated from Dwight Eisenhower.</a:t>
            </a:r>
          </a:p>
          <a:p>
            <a:endParaRPr lang="en-GB" sz="2000" dirty="0"/>
          </a:p>
          <a:p>
            <a:endParaRPr lang="en-GB" sz="2000" dirty="0"/>
          </a:p>
          <a:p>
            <a:endParaRPr lang="en-GB" sz="2000" dirty="0"/>
          </a:p>
          <a:p>
            <a:endParaRPr lang="en-GB" sz="2000" dirty="0"/>
          </a:p>
          <a:p>
            <a:endParaRPr lang="en-GB" sz="2000" dirty="0"/>
          </a:p>
        </p:txBody>
      </p:sp>
      <p:sp>
        <p:nvSpPr>
          <p:cNvPr id="3" name="Slide Number Placeholder 2">
            <a:extLst>
              <a:ext uri="{FF2B5EF4-FFF2-40B4-BE49-F238E27FC236}">
                <a16:creationId xmlns:a16="http://schemas.microsoft.com/office/drawing/2014/main" id="{56CA676B-DB03-1B40-B710-B55F86F9EAB0}"/>
              </a:ext>
            </a:extLst>
          </p:cNvPr>
          <p:cNvSpPr>
            <a:spLocks noGrp="1"/>
          </p:cNvSpPr>
          <p:nvPr>
            <p:ph type="sldNum" sz="quarter" idx="12"/>
          </p:nvPr>
        </p:nvSpPr>
        <p:spPr/>
        <p:txBody>
          <a:bodyPr/>
          <a:lstStyle/>
          <a:p>
            <a:fld id="{27CE633F-9882-4A5C-83A2-1109D0C73261}" type="slidenum">
              <a:rPr lang="en-US" smtClean="0"/>
              <a:t>4</a:t>
            </a:fld>
            <a:endParaRPr lang="en-GB"/>
          </a:p>
        </p:txBody>
      </p:sp>
    </p:spTree>
    <p:extLst>
      <p:ext uri="{BB962C8B-B14F-4D97-AF65-F5344CB8AC3E}">
        <p14:creationId xmlns:p14="http://schemas.microsoft.com/office/powerpoint/2010/main" val="206086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4" name="Straight Connector 103">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105" name="Rectangle 104">
            <a:extLst>
              <a:ext uri="{FF2B5EF4-FFF2-40B4-BE49-F238E27FC236}">
                <a16:creationId xmlns:a16="http://schemas.microsoft.com/office/drawing/2014/main" id="{8D1AA55E-40D5-461B-A5A8-4AE8AAB71B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6" name="Straight Connector 105">
            <a:extLst>
              <a:ext uri="{FF2B5EF4-FFF2-40B4-BE49-F238E27FC236}">
                <a16:creationId xmlns:a16="http://schemas.microsoft.com/office/drawing/2014/main" id="{7EB498BD-8089-4626-91EA-4978EBEF53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806470"/>
            <a:ext cx="7903723" cy="0"/>
          </a:xfrm>
          <a:prstGeom prst="line">
            <a:avLst/>
          </a:prstGeom>
          <a:ln w="25400" cap="sq">
            <a:gradFill flip="none" rotWithShape="1">
              <a:gsLst>
                <a:gs pos="0">
                  <a:schemeClr val="accent2"/>
                </a:gs>
                <a:gs pos="100000">
                  <a:schemeClr val="accent4"/>
                </a:gs>
              </a:gsLst>
              <a:lin ang="10800000" scaled="1"/>
              <a:tileRect/>
            </a:gradFill>
            <a:beve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AFAFDA88-5A7C-A99F-8A94-51F005EF0A72}"/>
              </a:ext>
            </a:extLst>
          </p:cNvPr>
          <p:cNvSpPr txBox="1"/>
          <p:nvPr/>
        </p:nvSpPr>
        <p:spPr>
          <a:xfrm>
            <a:off x="162092" y="797330"/>
            <a:ext cx="9545885" cy="5871090"/>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fontScale="92500" lnSpcReduction="10000"/>
          </a:bodyPr>
          <a:lstStyle/>
          <a:p>
            <a:pPr>
              <a:lnSpc>
                <a:spcPct val="90000"/>
              </a:lnSpc>
              <a:spcAft>
                <a:spcPts val="600"/>
              </a:spcAft>
            </a:pPr>
            <a:r>
              <a:rPr lang="en-US" dirty="0"/>
              <a:t>In their blog History of the </a:t>
            </a:r>
            <a:r>
              <a:rPr lang="en-US" dirty="0" err="1"/>
              <a:t>Eisten</a:t>
            </a:r>
            <a:r>
              <a:rPr lang="en-US" dirty="0"/>
              <a:t> Hower Matrix ( </a:t>
            </a:r>
            <a:r>
              <a:rPr lang="en-US" dirty="0" err="1"/>
              <a:t>Peforny</a:t>
            </a:r>
            <a:r>
              <a:rPr lang="en-US" dirty="0"/>
              <a:t>) they inform us that Eisenhower was the 34th Us President during his run as president in 1953 he developed the structure of the table known as the Eisenhower matrix to help regulate time management when running the country. This can be used for studying and in everyday life. This will make targets far more achievable. </a:t>
            </a:r>
          </a:p>
          <a:p>
            <a:pPr>
              <a:lnSpc>
                <a:spcPct val="90000"/>
              </a:lnSpc>
              <a:spcAft>
                <a:spcPts val="600"/>
              </a:spcAft>
            </a:pPr>
            <a:r>
              <a:rPr lang="en-US" b="1" u="sng" dirty="0"/>
              <a:t>Other Techniques</a:t>
            </a:r>
            <a:endParaRPr lang="en-US" dirty="0" err="1"/>
          </a:p>
          <a:p>
            <a:pPr>
              <a:lnSpc>
                <a:spcPct val="90000"/>
              </a:lnSpc>
              <a:spcAft>
                <a:spcPts val="600"/>
              </a:spcAft>
            </a:pPr>
            <a:r>
              <a:rPr lang="en-US" dirty="0"/>
              <a:t>Alongside planning there are many other ways to ensure time management is supported in her Study Skills Handbook (Cottrell,2019,p145) explains how to manage procrastination and distractions. I know easier said than done but Cottrell explains how to use your distractions to your advantage such as her 'study on the move' method it advises the learner to think on the move for example if you spend ten minutes researching or reading about your topic and still feel the need get up proceed with a distraction e.g., housework, then do it but lock it in and repeat it in your mind and make mental notes. In my opinion this is a fabulous idea I will soon be loading the dishwasher reciting my notes but, in her book Cottrell uses a controversial opinion on using your distractions as a resource such as using your phone to text and talk about your relative topic rather than just everyday conversations, To me this is impossible I know having my phone there chatting to my friend it is inevitable we will be diverted from the topic and before I know it an hour will pass and we will have discussed 55 ways to get our children to eat healthy foods. This will never work for me, but I can see why it would work for students with friends with the same interest and for people who need reassurance or students that are isolated and need conversations to motivate them and keep them going. On the other hand, in his article (Russell 2019) shares with us the effect that smartphones can have on us when we are studying. He has found that in a study made by Dr Adrian Ward along with Kristen Duke and Ayelet Gneezy from the University of San Diego and Maarten Bos with Disney Research they experimented the theory and found that students with access to their phones during a task had the lower results compared to those who didn’t have phones with them at all even just having it near screen side up was still affecting them.</a:t>
            </a:r>
            <a:endParaRPr lang="en-US"/>
          </a:p>
          <a:p>
            <a:pPr>
              <a:lnSpc>
                <a:spcPct val="90000"/>
              </a:lnSpc>
              <a:spcAft>
                <a:spcPts val="600"/>
              </a:spcAft>
            </a:pPr>
            <a:endParaRPr lang="en-US" dirty="0"/>
          </a:p>
          <a:p>
            <a:pPr>
              <a:lnSpc>
                <a:spcPct val="90000"/>
              </a:lnSpc>
              <a:spcAft>
                <a:spcPts val="600"/>
              </a:spcAft>
            </a:pPr>
            <a:endParaRPr lang="en-US" dirty="0"/>
          </a:p>
          <a:p>
            <a:pPr indent="-228600">
              <a:lnSpc>
                <a:spcPct val="90000"/>
              </a:lnSpc>
              <a:spcAft>
                <a:spcPts val="600"/>
              </a:spcAft>
              <a:buFont typeface="Arial" panose="020B0604020202020204" pitchFamily="34" charset="0"/>
              <a:buChar char="•"/>
            </a:pPr>
            <a:endParaRPr lang="en-US" sz="1000"/>
          </a:p>
          <a:p>
            <a:pPr indent="-228600">
              <a:lnSpc>
                <a:spcPct val="90000"/>
              </a:lnSpc>
              <a:spcAft>
                <a:spcPts val="600"/>
              </a:spcAft>
              <a:buFont typeface="Arial" panose="020B0604020202020204" pitchFamily="34" charset="0"/>
              <a:buChar char="•"/>
            </a:pPr>
            <a:endParaRPr lang="en-US" sz="1000"/>
          </a:p>
          <a:p>
            <a:pPr indent="-228600">
              <a:lnSpc>
                <a:spcPct val="90000"/>
              </a:lnSpc>
              <a:spcAft>
                <a:spcPts val="600"/>
              </a:spcAft>
              <a:buFont typeface="Arial" panose="020B0604020202020204" pitchFamily="34" charset="0"/>
              <a:buChar char="•"/>
            </a:pPr>
            <a:endParaRPr lang="en-US" sz="1000"/>
          </a:p>
        </p:txBody>
      </p:sp>
      <p:sp>
        <p:nvSpPr>
          <p:cNvPr id="107"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4552" y="1899284"/>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108"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6862" y="2189928"/>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pic>
        <p:nvPicPr>
          <p:cNvPr id="2" name="Picture 1">
            <a:extLst>
              <a:ext uri="{FF2B5EF4-FFF2-40B4-BE49-F238E27FC236}">
                <a16:creationId xmlns:a16="http://schemas.microsoft.com/office/drawing/2014/main" id="{C645AB55-9CC4-F97D-675E-5C66619154E2}"/>
              </a:ext>
            </a:extLst>
          </p:cNvPr>
          <p:cNvPicPr>
            <a:picLocks noChangeAspect="1"/>
          </p:cNvPicPr>
          <p:nvPr/>
        </p:nvPicPr>
        <p:blipFill>
          <a:blip r:embed="rId2"/>
          <a:stretch>
            <a:fillRect/>
          </a:stretch>
        </p:blipFill>
        <p:spPr>
          <a:xfrm>
            <a:off x="9554989" y="354024"/>
            <a:ext cx="2475832" cy="2462464"/>
          </a:xfrm>
          <a:prstGeom prst="rect">
            <a:avLst/>
          </a:prstGeom>
        </p:spPr>
      </p:pic>
      <p:sp>
        <p:nvSpPr>
          <p:cNvPr id="7" name="Slide Number Placeholder 6">
            <a:extLst>
              <a:ext uri="{FF2B5EF4-FFF2-40B4-BE49-F238E27FC236}">
                <a16:creationId xmlns:a16="http://schemas.microsoft.com/office/drawing/2014/main" id="{E6EC7B9D-9C98-58A5-6C73-3ECC6CA0F030}"/>
              </a:ext>
            </a:extLst>
          </p:cNvPr>
          <p:cNvSpPr>
            <a:spLocks noGrp="1"/>
          </p:cNvSpPr>
          <p:nvPr>
            <p:ph type="sldNum" sz="quarter" idx="12"/>
          </p:nvPr>
        </p:nvSpPr>
        <p:spPr/>
        <p:txBody>
          <a:bodyPr/>
          <a:lstStyle/>
          <a:p>
            <a:fld id="{27CE633F-9882-4A5C-83A2-1109D0C73261}" type="slidenum">
              <a:rPr lang="en-US" smtClean="0"/>
              <a:t>5</a:t>
            </a:fld>
            <a:endParaRPr lang="en-GB"/>
          </a:p>
        </p:txBody>
      </p:sp>
      <p:sp>
        <p:nvSpPr>
          <p:cNvPr id="4" name="TextBox 3">
            <a:extLst>
              <a:ext uri="{FF2B5EF4-FFF2-40B4-BE49-F238E27FC236}">
                <a16:creationId xmlns:a16="http://schemas.microsoft.com/office/drawing/2014/main" id="{131E3C07-C07F-2527-104E-59212FC9637B}"/>
              </a:ext>
            </a:extLst>
          </p:cNvPr>
          <p:cNvSpPr txBox="1"/>
          <p:nvPr/>
        </p:nvSpPr>
        <p:spPr>
          <a:xfrm>
            <a:off x="9923318" y="2528455"/>
            <a:ext cx="2147454"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dirty="0"/>
              <a:t>History of the </a:t>
            </a:r>
            <a:r>
              <a:rPr lang="en-GB" sz="1000" err="1"/>
              <a:t>Eisten</a:t>
            </a:r>
            <a:r>
              <a:rPr lang="en-GB" sz="1000" dirty="0"/>
              <a:t> Hower Matrix (</a:t>
            </a:r>
            <a:r>
              <a:rPr lang="en-GB" sz="1000" err="1"/>
              <a:t>Perfony</a:t>
            </a:r>
            <a:r>
              <a:rPr lang="en-GB" sz="1000" dirty="0"/>
              <a:t>)</a:t>
            </a:r>
          </a:p>
        </p:txBody>
      </p:sp>
    </p:spTree>
    <p:extLst>
      <p:ext uri="{BB962C8B-B14F-4D97-AF65-F5344CB8AC3E}">
        <p14:creationId xmlns:p14="http://schemas.microsoft.com/office/powerpoint/2010/main" val="30468426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44" name="Straight Connector 43">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46" name="Rectangle 45">
            <a:extLst>
              <a:ext uri="{FF2B5EF4-FFF2-40B4-BE49-F238E27FC236}">
                <a16:creationId xmlns:a16="http://schemas.microsoft.com/office/drawing/2014/main" id="{7EE0A6B3-EB7E-45AA-ADB6-138489E0CD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a:extLst>
              <a:ext uri="{FF2B5EF4-FFF2-40B4-BE49-F238E27FC236}">
                <a16:creationId xmlns:a16="http://schemas.microsoft.com/office/drawing/2014/main" id="{0C0EA1AB-DC8C-4976-9474-9313A673D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8000"/>
          </a:xfrm>
          <a:prstGeom prst="rect">
            <a:avLst/>
          </a:prstGeom>
          <a:gradFill flip="none" rotWithShape="1">
            <a:gsLst>
              <a:gs pos="100000">
                <a:schemeClr val="accent4"/>
              </a:gs>
              <a:gs pos="0">
                <a:schemeClr val="accent2"/>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Univers"/>
              <a:ea typeface="+mn-ea"/>
              <a:cs typeface="+mn-cs"/>
            </a:endParaRPr>
          </a:p>
        </p:txBody>
      </p:sp>
      <p:pic>
        <p:nvPicPr>
          <p:cNvPr id="7" name="Picture 6" descr="Bowl of circle cereal with spilt milk">
            <a:extLst>
              <a:ext uri="{FF2B5EF4-FFF2-40B4-BE49-F238E27FC236}">
                <a16:creationId xmlns:a16="http://schemas.microsoft.com/office/drawing/2014/main" id="{9C5B7B24-5A4A-1169-BBEB-B30DCC9E6EFA}"/>
              </a:ext>
            </a:extLst>
          </p:cNvPr>
          <p:cNvPicPr>
            <a:picLocks noChangeAspect="1"/>
          </p:cNvPicPr>
          <p:nvPr/>
        </p:nvPicPr>
        <p:blipFill rotWithShape="1">
          <a:blip r:embed="rId2">
            <a:duotone>
              <a:schemeClr val="accent1">
                <a:shade val="45000"/>
                <a:satMod val="135000"/>
              </a:schemeClr>
              <a:prstClr val="white"/>
            </a:duotone>
            <a:alphaModFix amt="35000"/>
          </a:blip>
          <a:srcRect t="21896" b="21854"/>
          <a:stretch/>
        </p:blipFill>
        <p:spPr>
          <a:xfrm>
            <a:off x="20" y="-8877"/>
            <a:ext cx="12191980" cy="6858000"/>
          </a:xfrm>
          <a:prstGeom prst="rect">
            <a:avLst/>
          </a:prstGeom>
        </p:spPr>
      </p:pic>
      <p:sp>
        <p:nvSpPr>
          <p:cNvPr id="50"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13369"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rgbClr val="FFFFFF"/>
          </a:solidFill>
          <a:ln w="77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
        <p:nvSpPr>
          <p:cNvPr id="52"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55951"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rgbClr val="FFFFFF"/>
          </a:solidFill>
          <a:ln w="51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
        <p:nvSpPr>
          <p:cNvPr id="5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94200"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rgbClr val="FFFFFF"/>
          </a:solidFill>
          <a:ln w="75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cxnSp>
        <p:nvCxnSpPr>
          <p:cNvPr id="56"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3622" y="3610394"/>
            <a:ext cx="0" cy="3238728"/>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52A05E55-8EA5-65F7-299C-B0CB6C6C2826}"/>
              </a:ext>
            </a:extLst>
          </p:cNvPr>
          <p:cNvSpPr txBox="1"/>
          <p:nvPr/>
        </p:nvSpPr>
        <p:spPr>
          <a:xfrm>
            <a:off x="1188069" y="448395"/>
            <a:ext cx="9403304" cy="5536271"/>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Aft>
                <a:spcPts val="600"/>
              </a:spcAft>
            </a:pPr>
            <a:r>
              <a:rPr lang="en-US" b="1" u="sng" dirty="0"/>
              <a:t>Conclusion</a:t>
            </a:r>
          </a:p>
          <a:p>
            <a:pPr>
              <a:lnSpc>
                <a:spcPct val="90000"/>
              </a:lnSpc>
              <a:spcAft>
                <a:spcPts val="600"/>
              </a:spcAft>
            </a:pPr>
            <a:r>
              <a:rPr lang="en-US" dirty="0"/>
              <a:t>Taking all this information onboard do I as a university student think I am able to manage time to my advantage. Yes, I do. It is not about being able to manipulate time because we simply cannot add hours on to our day but taking action and control of our circumstances allowing us time to breathe as well as be organized and structured, adjusting our surrounding and techniques to suit our individual needs. </a:t>
            </a:r>
            <a:endParaRPr lang="en-US"/>
          </a:p>
          <a:p>
            <a:pPr>
              <a:lnSpc>
                <a:spcPct val="90000"/>
              </a:lnSpc>
              <a:spcAft>
                <a:spcPts val="600"/>
              </a:spcAft>
            </a:pPr>
            <a:r>
              <a:rPr lang="en-US" dirty="0"/>
              <a:t>As Antoine De Sante once quoted ' A goal without a plan is just a wish' (De Sante 1943) And I plan to reach my goal, I will no longer race the clock but stride alongside it. Will my mornings dramatically change, maybe not but I have got this. Do you have what it takes? With the right planning and techniques your possibilities are endless.</a:t>
            </a:r>
            <a:endParaRPr lang="en-US" dirty="0">
              <a:solidFill>
                <a:srgbClr val="000000"/>
              </a:solidFill>
            </a:endParaRPr>
          </a:p>
        </p:txBody>
      </p:sp>
      <p:sp>
        <p:nvSpPr>
          <p:cNvPr id="2" name="Slide Number Placeholder 1">
            <a:extLst>
              <a:ext uri="{FF2B5EF4-FFF2-40B4-BE49-F238E27FC236}">
                <a16:creationId xmlns:a16="http://schemas.microsoft.com/office/drawing/2014/main" id="{4561F2DE-8CF0-DE7E-DE94-FC05DE208DC5}"/>
              </a:ext>
            </a:extLst>
          </p:cNvPr>
          <p:cNvSpPr>
            <a:spLocks noGrp="1"/>
          </p:cNvSpPr>
          <p:nvPr>
            <p:ph type="sldNum" sz="quarter" idx="12"/>
          </p:nvPr>
        </p:nvSpPr>
        <p:spPr/>
        <p:txBody>
          <a:bodyPr/>
          <a:lstStyle/>
          <a:p>
            <a:fld id="{27CE633F-9882-4A5C-83A2-1109D0C73261}" type="slidenum">
              <a:rPr lang="en-US" smtClean="0"/>
              <a:t>6</a:t>
            </a:fld>
            <a:endParaRPr lang="en-GB"/>
          </a:p>
        </p:txBody>
      </p:sp>
    </p:spTree>
    <p:extLst>
      <p:ext uri="{BB962C8B-B14F-4D97-AF65-F5344CB8AC3E}">
        <p14:creationId xmlns:p14="http://schemas.microsoft.com/office/powerpoint/2010/main" val="31513316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CE5DBB2-975A-B42D-5FE0-A1A63975D22F}"/>
              </a:ext>
            </a:extLst>
          </p:cNvPr>
          <p:cNvSpPr txBox="1"/>
          <p:nvPr/>
        </p:nvSpPr>
        <p:spPr>
          <a:xfrm>
            <a:off x="835427" y="360947"/>
            <a:ext cx="10811140" cy="41242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t>References</a:t>
            </a:r>
          </a:p>
          <a:p>
            <a:pPr marL="285750" indent="-285750">
              <a:buFont typeface="Arial"/>
              <a:buChar char="•"/>
            </a:pPr>
            <a:endParaRPr lang="en-GB" dirty="0">
              <a:solidFill>
                <a:srgbClr val="000000"/>
              </a:solidFill>
            </a:endParaRPr>
          </a:p>
          <a:p>
            <a:pPr marL="342900" indent="-342900">
              <a:buFont typeface="Arial"/>
              <a:buChar char="•"/>
            </a:pPr>
            <a:r>
              <a:rPr lang="en-GB" sz="2000" dirty="0" err="1">
                <a:solidFill>
                  <a:srgbClr val="3A3A3A"/>
                </a:solidFill>
                <a:ea typeface="+mn-lt"/>
                <a:cs typeface="+mn-lt"/>
              </a:rPr>
              <a:t>Bast,F</a:t>
            </a:r>
            <a:r>
              <a:rPr lang="en-GB" sz="2000" dirty="0">
                <a:solidFill>
                  <a:srgbClr val="3A3A3A"/>
                </a:solidFill>
                <a:ea typeface="+mn-lt"/>
                <a:cs typeface="+mn-lt"/>
              </a:rPr>
              <a:t>. (2016) 'Crux of time </a:t>
            </a:r>
            <a:r>
              <a:rPr lang="en-GB" sz="2000" dirty="0" err="1">
                <a:solidFill>
                  <a:srgbClr val="3A3A3A"/>
                </a:solidFill>
                <a:ea typeface="+mn-lt"/>
                <a:cs typeface="+mn-lt"/>
              </a:rPr>
              <a:t>mannagment</a:t>
            </a:r>
            <a:r>
              <a:rPr lang="en-GB" sz="2000" dirty="0">
                <a:solidFill>
                  <a:srgbClr val="3A3A3A"/>
                </a:solidFill>
                <a:ea typeface="+mn-lt"/>
                <a:cs typeface="+mn-lt"/>
              </a:rPr>
              <a:t>' </a:t>
            </a:r>
            <a:r>
              <a:rPr lang="en-GB" sz="2000" i="1" dirty="0">
                <a:solidFill>
                  <a:srgbClr val="3A3A3A"/>
                </a:solidFill>
                <a:ea typeface="+mn-lt"/>
                <a:cs typeface="+mn-lt"/>
              </a:rPr>
              <a:t>New Delhi: Springer India; Resonance,</a:t>
            </a:r>
            <a:r>
              <a:rPr lang="en-GB" sz="2000" dirty="0">
                <a:solidFill>
                  <a:srgbClr val="3A3A3A"/>
                </a:solidFill>
                <a:ea typeface="+mn-lt"/>
                <a:cs typeface="+mn-lt"/>
              </a:rPr>
              <a:t> Vol.21 (1), p.71-88</a:t>
            </a:r>
            <a:endParaRPr lang="en-GB" sz="2000" dirty="0"/>
          </a:p>
          <a:p>
            <a:pPr marL="342900" indent="-342900">
              <a:buFont typeface="Arial"/>
              <a:buChar char="•"/>
            </a:pPr>
            <a:r>
              <a:rPr lang="en-GB" sz="2000" dirty="0" err="1">
                <a:solidFill>
                  <a:srgbClr val="3A3A3A"/>
                </a:solidFill>
              </a:rPr>
              <a:t>Cottrell,S</a:t>
            </a:r>
            <a:r>
              <a:rPr lang="en-GB" sz="2000" dirty="0">
                <a:solidFill>
                  <a:srgbClr val="3A3A3A"/>
                </a:solidFill>
              </a:rPr>
              <a:t>. (2019)</a:t>
            </a:r>
            <a:r>
              <a:rPr lang="en-GB" sz="2000" i="1" dirty="0">
                <a:solidFill>
                  <a:srgbClr val="3A3A3A"/>
                </a:solidFill>
              </a:rPr>
              <a:t>The Study Skills Handbook. </a:t>
            </a:r>
            <a:r>
              <a:rPr lang="en-GB" sz="2000" dirty="0">
                <a:solidFill>
                  <a:srgbClr val="3A3A3A"/>
                </a:solidFill>
              </a:rPr>
              <a:t>5th </a:t>
            </a:r>
            <a:r>
              <a:rPr lang="en-GB" sz="2000" dirty="0" err="1">
                <a:solidFill>
                  <a:srgbClr val="3A3A3A"/>
                </a:solidFill>
              </a:rPr>
              <a:t>edn</a:t>
            </a:r>
            <a:r>
              <a:rPr lang="en-GB" sz="2000" dirty="0">
                <a:solidFill>
                  <a:srgbClr val="3A3A3A"/>
                </a:solidFill>
              </a:rPr>
              <a:t>. London: Red Globe Press</a:t>
            </a:r>
          </a:p>
          <a:p>
            <a:pPr marL="342900" indent="-342900">
              <a:buFont typeface="Arial"/>
              <a:buChar char="•"/>
            </a:pPr>
            <a:r>
              <a:rPr lang="en-GB" sz="2000" dirty="0">
                <a:solidFill>
                  <a:srgbClr val="3A3A3A"/>
                </a:solidFill>
              </a:rPr>
              <a:t>De Sante, A. (1943) 'Le Petite Prince'. United States: </a:t>
            </a:r>
            <a:r>
              <a:rPr lang="en-GB" sz="2000" dirty="0" err="1">
                <a:solidFill>
                  <a:srgbClr val="3A3A3A"/>
                </a:solidFill>
              </a:rPr>
              <a:t>Reynal</a:t>
            </a:r>
            <a:r>
              <a:rPr lang="en-GB" sz="2000" dirty="0">
                <a:solidFill>
                  <a:srgbClr val="3A3A3A"/>
                </a:solidFill>
              </a:rPr>
              <a:t> &amp; Hitchcock, Blurb</a:t>
            </a:r>
          </a:p>
          <a:p>
            <a:pPr marL="342900" indent="-342900">
              <a:buFont typeface="Arial"/>
              <a:buChar char="•"/>
            </a:pPr>
            <a:r>
              <a:rPr lang="en-GB" sz="2000" dirty="0" err="1">
                <a:solidFill>
                  <a:srgbClr val="3A3A3A"/>
                </a:solidFill>
              </a:rPr>
              <a:t>Perfony</a:t>
            </a:r>
            <a:r>
              <a:rPr lang="en-GB" sz="2000" dirty="0">
                <a:solidFill>
                  <a:srgbClr val="3A3A3A"/>
                </a:solidFill>
              </a:rPr>
              <a:t>. History of the </a:t>
            </a:r>
            <a:r>
              <a:rPr lang="en-GB" sz="2000" dirty="0" err="1">
                <a:solidFill>
                  <a:srgbClr val="3A3A3A"/>
                </a:solidFill>
              </a:rPr>
              <a:t>Eisten</a:t>
            </a:r>
            <a:r>
              <a:rPr lang="en-GB" sz="2000" dirty="0">
                <a:solidFill>
                  <a:srgbClr val="3A3A3A"/>
                </a:solidFill>
              </a:rPr>
              <a:t> Hower Matrix. Available at: </a:t>
            </a:r>
            <a:r>
              <a:rPr lang="en-GB" sz="2000" dirty="0">
                <a:ea typeface="+mn-lt"/>
                <a:cs typeface="+mn-lt"/>
                <a:hlinkClick r:id="rId2">
                  <a:extLst>
                    <a:ext uri="{A12FA001-AC4F-418D-AE19-62706E023703}">
                      <ahyp:hlinkClr xmlns:ahyp="http://schemas.microsoft.com/office/drawing/2018/hyperlinkcolor" val="tx"/>
                    </a:ext>
                  </a:extLst>
                </a:hlinkClick>
              </a:rPr>
              <a:t>History of the Eisenhower Matrix - Perfony</a:t>
            </a:r>
            <a:r>
              <a:rPr lang="en-GB" sz="2000" dirty="0"/>
              <a:t> (Accessed: 17 October 2023)</a:t>
            </a:r>
          </a:p>
          <a:p>
            <a:pPr marL="342900" indent="-342900">
              <a:buFont typeface="Arial"/>
              <a:buChar char="•"/>
            </a:pPr>
            <a:r>
              <a:rPr lang="en-GB" sz="2000" dirty="0" err="1">
                <a:solidFill>
                  <a:srgbClr val="3A3A3A"/>
                </a:solidFill>
              </a:rPr>
              <a:t>Russell.B</a:t>
            </a:r>
            <a:r>
              <a:rPr lang="en-GB" sz="2000" dirty="0">
                <a:solidFill>
                  <a:srgbClr val="3A3A3A"/>
                </a:solidFill>
              </a:rPr>
              <a:t> (2018) 'The effects </a:t>
            </a:r>
            <a:r>
              <a:rPr lang="en-GB" sz="2000" dirty="0" err="1">
                <a:solidFill>
                  <a:srgbClr val="3A3A3A"/>
                </a:solidFill>
              </a:rPr>
              <a:t>smasrtphoones</a:t>
            </a:r>
            <a:r>
              <a:rPr lang="en-GB" sz="2000" dirty="0">
                <a:solidFill>
                  <a:srgbClr val="3A3A3A"/>
                </a:solidFill>
              </a:rPr>
              <a:t> on Studying' Texas undergraduate College News. </a:t>
            </a:r>
            <a:endParaRPr lang="en-GB" sz="2000" dirty="0">
              <a:ea typeface="+mn-lt"/>
              <a:cs typeface="+mn-lt"/>
              <a:hlinkClick r:id="rId3">
                <a:extLst>
                  <a:ext uri="{A12FA001-AC4F-418D-AE19-62706E023703}">
                    <ahyp:hlinkClr xmlns:ahyp="http://schemas.microsoft.com/office/drawing/2018/hyperlinkcolor" val="tx"/>
                  </a:ext>
                </a:extLst>
              </a:hlinkClick>
            </a:endParaRPr>
          </a:p>
          <a:p>
            <a:r>
              <a:rPr lang="en-GB" sz="2000" dirty="0">
                <a:ea typeface="+mn-lt"/>
                <a:cs typeface="+mn-lt"/>
                <a:hlinkClick r:id="rId3">
                  <a:extLst>
                    <a:ext uri="{A12FA001-AC4F-418D-AE19-62706E023703}">
                      <ahyp:hlinkClr xmlns:ahyp="http://schemas.microsoft.com/office/drawing/2018/hyperlinkcolor" val="tx"/>
                    </a:ext>
                  </a:extLst>
                </a:hlinkClick>
              </a:rPr>
              <a:t>The Effects of Smartphones on Studying | TEXAS Undergraduate Studies (utexas.edu)</a:t>
            </a:r>
            <a:endParaRPr lang="en-GB" sz="2000"/>
          </a:p>
          <a:p>
            <a:pPr marL="342900" indent="-342900">
              <a:buFont typeface="Arial"/>
              <a:buChar char="•"/>
            </a:pPr>
            <a:endParaRPr lang="en-GB" sz="2000" dirty="0">
              <a:solidFill>
                <a:srgbClr val="3A3A3A"/>
              </a:solidFill>
            </a:endParaRPr>
          </a:p>
          <a:p>
            <a:pPr marL="342900" indent="-342900">
              <a:buFont typeface="Arial"/>
              <a:buChar char="•"/>
            </a:pPr>
            <a:endParaRPr lang="en-GB" sz="2000" dirty="0">
              <a:solidFill>
                <a:srgbClr val="3A3A3A"/>
              </a:solidFill>
            </a:endParaRPr>
          </a:p>
          <a:p>
            <a:pPr marL="285750" indent="-285750">
              <a:buFont typeface="Arial"/>
              <a:buChar char="•"/>
            </a:pPr>
            <a:endParaRPr lang="en-GB" dirty="0"/>
          </a:p>
          <a:p>
            <a:endParaRPr lang="en-GB" dirty="0"/>
          </a:p>
        </p:txBody>
      </p:sp>
      <p:sp>
        <p:nvSpPr>
          <p:cNvPr id="4" name="Slide Number Placeholder 3">
            <a:extLst>
              <a:ext uri="{FF2B5EF4-FFF2-40B4-BE49-F238E27FC236}">
                <a16:creationId xmlns:a16="http://schemas.microsoft.com/office/drawing/2014/main" id="{45BCA588-719C-1617-91E7-6EFDBD6583C2}"/>
              </a:ext>
            </a:extLst>
          </p:cNvPr>
          <p:cNvSpPr>
            <a:spLocks noGrp="1"/>
          </p:cNvSpPr>
          <p:nvPr>
            <p:ph type="sldNum" sz="quarter" idx="12"/>
          </p:nvPr>
        </p:nvSpPr>
        <p:spPr/>
        <p:txBody>
          <a:bodyPr/>
          <a:lstStyle/>
          <a:p>
            <a:fld id="{27CE633F-9882-4A5C-83A2-1109D0C73261}" type="slidenum">
              <a:rPr lang="en-US" smtClean="0"/>
              <a:t>7</a:t>
            </a:fld>
            <a:endParaRPr lang="en-GB"/>
          </a:p>
        </p:txBody>
      </p:sp>
    </p:spTree>
    <p:extLst>
      <p:ext uri="{BB962C8B-B14F-4D97-AF65-F5344CB8AC3E}">
        <p14:creationId xmlns:p14="http://schemas.microsoft.com/office/powerpoint/2010/main" val="2313050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hought Bubble: Cloud 33">
            <a:extLst>
              <a:ext uri="{FF2B5EF4-FFF2-40B4-BE49-F238E27FC236}">
                <a16:creationId xmlns:a16="http://schemas.microsoft.com/office/drawing/2014/main" id="{7B93B18C-C876-691A-4E9B-56688FBE7324}"/>
              </a:ext>
            </a:extLst>
          </p:cNvPr>
          <p:cNvSpPr/>
          <p:nvPr/>
        </p:nvSpPr>
        <p:spPr>
          <a:xfrm>
            <a:off x="4350223" y="56865"/>
            <a:ext cx="3639402" cy="1569491"/>
          </a:xfrm>
          <a:prstGeom prst="cloud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 name="Straight Arrow Connector 3">
            <a:extLst>
              <a:ext uri="{FF2B5EF4-FFF2-40B4-BE49-F238E27FC236}">
                <a16:creationId xmlns:a16="http://schemas.microsoft.com/office/drawing/2014/main" id="{313BADED-B21A-16DA-EB04-654186738C64}"/>
              </a:ext>
            </a:extLst>
          </p:cNvPr>
          <p:cNvCxnSpPr/>
          <p:nvPr/>
        </p:nvCxnSpPr>
        <p:spPr>
          <a:xfrm>
            <a:off x="4035187" y="3412"/>
            <a:ext cx="38669" cy="6953533"/>
          </a:xfrm>
          <a:prstGeom prst="straightConnector1">
            <a:avLst/>
          </a:prstGeom>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64BE0A8A-8112-5661-49E2-EE1CF726C988}"/>
              </a:ext>
            </a:extLst>
          </p:cNvPr>
          <p:cNvCxnSpPr>
            <a:cxnSpLocks/>
          </p:cNvCxnSpPr>
          <p:nvPr/>
        </p:nvCxnSpPr>
        <p:spPr>
          <a:xfrm>
            <a:off x="8220501" y="3412"/>
            <a:ext cx="38669" cy="6760190"/>
          </a:xfrm>
          <a:prstGeom prst="straightConnector1">
            <a:avLst/>
          </a:prstGeom>
        </p:spPr>
        <p:style>
          <a:lnRef idx="1">
            <a:schemeClr val="accent1"/>
          </a:lnRef>
          <a:fillRef idx="0">
            <a:schemeClr val="accent1"/>
          </a:fillRef>
          <a:effectRef idx="0">
            <a:schemeClr val="accent1"/>
          </a:effectRef>
          <a:fontRef idx="minor">
            <a:schemeClr val="tx1"/>
          </a:fontRef>
        </p:style>
      </p:cxnSp>
      <p:pic>
        <p:nvPicPr>
          <p:cNvPr id="17" name="Picture 16" descr="A puzzle pieces in the shape of a head&#10;&#10;Description automatically generated">
            <a:extLst>
              <a:ext uri="{FF2B5EF4-FFF2-40B4-BE49-F238E27FC236}">
                <a16:creationId xmlns:a16="http://schemas.microsoft.com/office/drawing/2014/main" id="{DF03330C-6A18-5564-4F48-5E1E4C4303CA}"/>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6436" y="340057"/>
            <a:ext cx="2743200" cy="2743200"/>
          </a:xfrm>
          <a:prstGeom prst="rect">
            <a:avLst/>
          </a:prstGeom>
        </p:spPr>
      </p:pic>
      <p:sp>
        <p:nvSpPr>
          <p:cNvPr id="7" name="TextBox 6">
            <a:extLst>
              <a:ext uri="{FF2B5EF4-FFF2-40B4-BE49-F238E27FC236}">
                <a16:creationId xmlns:a16="http://schemas.microsoft.com/office/drawing/2014/main" id="{119D0A37-B5B7-8829-1DFB-6BFF3048A8A8}"/>
              </a:ext>
            </a:extLst>
          </p:cNvPr>
          <p:cNvSpPr txBox="1"/>
          <p:nvPr/>
        </p:nvSpPr>
        <p:spPr>
          <a:xfrm>
            <a:off x="216090" y="187656"/>
            <a:ext cx="3838432"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dirty="0">
                <a:solidFill>
                  <a:srgbClr val="FF0000"/>
                </a:solidFill>
                <a:latin typeface="Consolas"/>
              </a:rPr>
              <a:t>It's Critical to think!</a:t>
            </a:r>
            <a:endParaRPr lang="en-US" dirty="0">
              <a:solidFill>
                <a:srgbClr val="FF0000"/>
              </a:solidFill>
              <a:latin typeface="Gill Sans Nova"/>
            </a:endParaRPr>
          </a:p>
          <a:p>
            <a:pPr algn="ctr"/>
            <a:r>
              <a:rPr lang="en-GB" sz="1600" dirty="0">
                <a:latin typeface="Consolas"/>
              </a:rPr>
              <a:t>How to become a critical thinker.</a:t>
            </a:r>
          </a:p>
        </p:txBody>
      </p:sp>
      <p:sp>
        <p:nvSpPr>
          <p:cNvPr id="54" name="Speech Bubble: Oval 53">
            <a:extLst>
              <a:ext uri="{FF2B5EF4-FFF2-40B4-BE49-F238E27FC236}">
                <a16:creationId xmlns:a16="http://schemas.microsoft.com/office/drawing/2014/main" id="{C0DA9DE1-8351-037A-FB59-461029100F9C}"/>
              </a:ext>
            </a:extLst>
          </p:cNvPr>
          <p:cNvSpPr/>
          <p:nvPr/>
        </p:nvSpPr>
        <p:spPr>
          <a:xfrm rot="4500000">
            <a:off x="2180673" y="1283422"/>
            <a:ext cx="1774208" cy="1978923"/>
          </a:xfrm>
          <a:prstGeom prst="wedgeEllipseCallout">
            <a:avLst/>
          </a:prstGeom>
          <a:noFill/>
          <a:ln w="28575">
            <a:solidFill>
              <a:srgbClr val="FAF216"/>
            </a:solidFill>
            <a:extLst>
              <a:ext uri="{C807C97D-BFC1-408E-A445-0C87EB9F89A2}">
                <ask:lineSketchStyleProps xmlns:ask="http://schemas.microsoft.com/office/drawing/2018/sketchyshapes" sd="3499211612">
                  <a:custGeom>
                    <a:avLst/>
                    <a:gdLst>
                      <a:gd name="connsiteX0" fmla="*/ 517483 w 1774208"/>
                      <a:gd name="connsiteY0" fmla="*/ 2226288 h 1978923"/>
                      <a:gd name="connsiteX1" fmla="*/ 451154 w 1774208"/>
                      <a:gd name="connsiteY1" fmla="*/ 1851200 h 1978923"/>
                      <a:gd name="connsiteX2" fmla="*/ 52039 w 1774208"/>
                      <a:gd name="connsiteY2" fmla="*/ 655556 h 1978923"/>
                      <a:gd name="connsiteX3" fmla="*/ 1169478 w 1774208"/>
                      <a:gd name="connsiteY3" fmla="*/ 51464 h 1978923"/>
                      <a:gd name="connsiteX4" fmla="*/ 1759269 w 1774208"/>
                      <a:gd name="connsiteY4" fmla="*/ 1170290 h 1978923"/>
                      <a:gd name="connsiteX5" fmla="*/ 772318 w 1774208"/>
                      <a:gd name="connsiteY5" fmla="*/ 1970605 h 1978923"/>
                      <a:gd name="connsiteX6" fmla="*/ 517483 w 1774208"/>
                      <a:gd name="connsiteY6" fmla="*/ 2226288 h 1978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4208" h="1978923" extrusionOk="0">
                        <a:moveTo>
                          <a:pt x="517483" y="2226288"/>
                        </a:moveTo>
                        <a:cubicBezTo>
                          <a:pt x="464990" y="2144097"/>
                          <a:pt x="512834" y="2023846"/>
                          <a:pt x="451154" y="1851200"/>
                        </a:cubicBezTo>
                        <a:cubicBezTo>
                          <a:pt x="141073" y="1506004"/>
                          <a:pt x="-168938" y="1084947"/>
                          <a:pt x="52039" y="655556"/>
                        </a:cubicBezTo>
                        <a:cubicBezTo>
                          <a:pt x="234903" y="165064"/>
                          <a:pt x="734577" y="-168008"/>
                          <a:pt x="1169478" y="51464"/>
                        </a:cubicBezTo>
                        <a:cubicBezTo>
                          <a:pt x="1674847" y="160687"/>
                          <a:pt x="1972755" y="636963"/>
                          <a:pt x="1759269" y="1170290"/>
                        </a:cubicBezTo>
                        <a:cubicBezTo>
                          <a:pt x="1629184" y="1713984"/>
                          <a:pt x="1216891" y="2107998"/>
                          <a:pt x="772318" y="1970605"/>
                        </a:cubicBezTo>
                        <a:cubicBezTo>
                          <a:pt x="721837" y="2032651"/>
                          <a:pt x="593768" y="2103016"/>
                          <a:pt x="517483" y="2226288"/>
                        </a:cubicBezTo>
                        <a:close/>
                      </a:path>
                    </a:pathLst>
                  </a:custGeom>
                  <ask:type>
                    <ask:lineSketchScribble/>
                  </ask:type>
                </ask:lineSketchStyleProps>
              </a:ext>
            </a:extLst>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a:p>
        </p:txBody>
      </p:sp>
      <p:sp>
        <p:nvSpPr>
          <p:cNvPr id="56" name="TextBox 55">
            <a:extLst>
              <a:ext uri="{FF2B5EF4-FFF2-40B4-BE49-F238E27FC236}">
                <a16:creationId xmlns:a16="http://schemas.microsoft.com/office/drawing/2014/main" id="{904DAF2B-8AF8-8BDD-0224-8594DFDA0245}"/>
              </a:ext>
            </a:extLst>
          </p:cNvPr>
          <p:cNvSpPr txBox="1"/>
          <p:nvPr/>
        </p:nvSpPr>
        <p:spPr>
          <a:xfrm>
            <a:off x="938283" y="3389193"/>
            <a:ext cx="2951328"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400" dirty="0">
                <a:solidFill>
                  <a:srgbClr val="00B050"/>
                </a:solidFill>
                <a:latin typeface="Consolas"/>
              </a:rPr>
              <a:t>What is Critical thinking?</a:t>
            </a:r>
          </a:p>
        </p:txBody>
      </p:sp>
      <p:sp>
        <p:nvSpPr>
          <p:cNvPr id="68" name="TextBox 67">
            <a:extLst>
              <a:ext uri="{FF2B5EF4-FFF2-40B4-BE49-F238E27FC236}">
                <a16:creationId xmlns:a16="http://schemas.microsoft.com/office/drawing/2014/main" id="{4726402C-9131-E914-5360-FC91D40E81DB}"/>
              </a:ext>
            </a:extLst>
          </p:cNvPr>
          <p:cNvSpPr txBox="1"/>
          <p:nvPr/>
        </p:nvSpPr>
        <p:spPr>
          <a:xfrm>
            <a:off x="8308075" y="79612"/>
            <a:ext cx="380431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400" dirty="0">
                <a:solidFill>
                  <a:srgbClr val="FF0000"/>
                </a:solidFill>
                <a:latin typeface="Consolas"/>
              </a:rPr>
              <a:t>How can you become a critical thinker?</a:t>
            </a:r>
            <a:endParaRPr lang="en-US" sz="1400">
              <a:solidFill>
                <a:srgbClr val="FF0000"/>
              </a:solidFill>
            </a:endParaRPr>
          </a:p>
        </p:txBody>
      </p:sp>
      <p:sp>
        <p:nvSpPr>
          <p:cNvPr id="18" name="TextBox 17">
            <a:extLst>
              <a:ext uri="{FF2B5EF4-FFF2-40B4-BE49-F238E27FC236}">
                <a16:creationId xmlns:a16="http://schemas.microsoft.com/office/drawing/2014/main" id="{9F899922-9894-5E30-A804-F0CEAD1F519E}"/>
              </a:ext>
            </a:extLst>
          </p:cNvPr>
          <p:cNvSpPr txBox="1"/>
          <p:nvPr/>
        </p:nvSpPr>
        <p:spPr>
          <a:xfrm>
            <a:off x="870044" y="3770193"/>
            <a:ext cx="3104865" cy="21236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t>Cottrell (2019) explains Critical thinking is allowing yourself to have a detective-like mind, encouraging us to think and use the wider picture rather than looking for shortcuts and easy answers. Critical thinking ensures you open your mind  to all possibilities even when your own opinion feels so strong. Keep asking yourself 'Why' allowing yourself to look at all situations, learning and arguments from a different perspective, thinking critically and fairly. </a:t>
            </a:r>
          </a:p>
        </p:txBody>
      </p:sp>
      <p:sp>
        <p:nvSpPr>
          <p:cNvPr id="19" name="TextBox 18">
            <a:extLst>
              <a:ext uri="{FF2B5EF4-FFF2-40B4-BE49-F238E27FC236}">
                <a16:creationId xmlns:a16="http://schemas.microsoft.com/office/drawing/2014/main" id="{DAB96898-B4A8-9142-8C0F-AA326173885C}"/>
              </a:ext>
            </a:extLst>
          </p:cNvPr>
          <p:cNvSpPr txBox="1"/>
          <p:nvPr/>
        </p:nvSpPr>
        <p:spPr>
          <a:xfrm>
            <a:off x="4100014" y="1887939"/>
            <a:ext cx="383843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400" dirty="0">
                <a:solidFill>
                  <a:schemeClr val="accent1"/>
                </a:solidFill>
                <a:latin typeface="Consolas"/>
              </a:rPr>
              <a:t>Why does critical thinking matter to a learner?</a:t>
            </a:r>
            <a:r>
              <a:rPr lang="en-GB" sz="1400" dirty="0">
                <a:latin typeface="Consolas"/>
              </a:rPr>
              <a:t> </a:t>
            </a:r>
          </a:p>
        </p:txBody>
      </p:sp>
      <p:sp>
        <p:nvSpPr>
          <p:cNvPr id="31" name="TextBox 30">
            <a:extLst>
              <a:ext uri="{FF2B5EF4-FFF2-40B4-BE49-F238E27FC236}">
                <a16:creationId xmlns:a16="http://schemas.microsoft.com/office/drawing/2014/main" id="{E07C3F39-02D9-A9A7-4D88-AA2C1266E292}"/>
              </a:ext>
            </a:extLst>
          </p:cNvPr>
          <p:cNvSpPr txBox="1"/>
          <p:nvPr/>
        </p:nvSpPr>
        <p:spPr>
          <a:xfrm>
            <a:off x="4173940" y="2331492"/>
            <a:ext cx="3855492"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t>When it comes to learning our brain automatically thinks of the easy route simply because sometimes, we are set in our ways but being able to think critically as a leaner is crucial to our studies it ensures we work is more in-depth. Allowing the ability to break down research and understand both perspectives of an argument. Making self-opinions devised. Allowing one's mind to open and absorbing information that is an important part of studying despite not being opinion.</a:t>
            </a:r>
          </a:p>
        </p:txBody>
      </p:sp>
      <p:sp>
        <p:nvSpPr>
          <p:cNvPr id="33" name="TextBox 32">
            <a:extLst>
              <a:ext uri="{FF2B5EF4-FFF2-40B4-BE49-F238E27FC236}">
                <a16:creationId xmlns:a16="http://schemas.microsoft.com/office/drawing/2014/main" id="{F93A1881-F035-EE87-1199-3BEE1D172B63}"/>
              </a:ext>
            </a:extLst>
          </p:cNvPr>
          <p:cNvSpPr txBox="1"/>
          <p:nvPr/>
        </p:nvSpPr>
        <p:spPr>
          <a:xfrm>
            <a:off x="4657298" y="233149"/>
            <a:ext cx="2928582"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i="1" dirty="0">
                <a:solidFill>
                  <a:srgbClr val="333333"/>
                </a:solidFill>
                <a:ea typeface="+mn-lt"/>
                <a:cs typeface="+mn-lt"/>
              </a:rPr>
              <a:t>"Critical thinking is the art of making clear, reasoned judgements based on interpreting, understanding, applying and synthesising evidence gathered from observation, reading and experimentation." Burns and Sinfield (2016) p94.</a:t>
            </a:r>
            <a:endParaRPr lang="en-US" sz="1200" dirty="0"/>
          </a:p>
        </p:txBody>
      </p:sp>
      <p:pic>
        <p:nvPicPr>
          <p:cNvPr id="35" name="Picture 34" descr="The Benefits of Critical Thinking &amp; How to develop it">
            <a:extLst>
              <a:ext uri="{FF2B5EF4-FFF2-40B4-BE49-F238E27FC236}">
                <a16:creationId xmlns:a16="http://schemas.microsoft.com/office/drawing/2014/main" id="{942461B1-CC0D-5E84-774F-B1C09382F7CB}"/>
              </a:ext>
            </a:extLst>
          </p:cNvPr>
          <p:cNvPicPr>
            <a:picLocks noChangeAspect="1"/>
          </p:cNvPicPr>
          <p:nvPr/>
        </p:nvPicPr>
        <p:blipFill>
          <a:blip r:embed="rId4"/>
          <a:stretch>
            <a:fillRect/>
          </a:stretch>
        </p:blipFill>
        <p:spPr>
          <a:xfrm>
            <a:off x="4417326" y="4310987"/>
            <a:ext cx="3334602" cy="2489578"/>
          </a:xfrm>
          <a:prstGeom prst="rect">
            <a:avLst/>
          </a:prstGeom>
        </p:spPr>
      </p:pic>
      <p:sp>
        <p:nvSpPr>
          <p:cNvPr id="36" name="TextBox 35">
            <a:extLst>
              <a:ext uri="{FF2B5EF4-FFF2-40B4-BE49-F238E27FC236}">
                <a16:creationId xmlns:a16="http://schemas.microsoft.com/office/drawing/2014/main" id="{1AC6FB98-404B-D57D-5453-EB5EE7CC6CCB}"/>
              </a:ext>
            </a:extLst>
          </p:cNvPr>
          <p:cNvSpPr txBox="1"/>
          <p:nvPr/>
        </p:nvSpPr>
        <p:spPr>
          <a:xfrm>
            <a:off x="4344537" y="6607790"/>
            <a:ext cx="3474491"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dirty="0"/>
              <a:t>The Benefits of Critical thinking and how to develop it. (2023)</a:t>
            </a:r>
          </a:p>
        </p:txBody>
      </p:sp>
      <p:graphicFrame>
        <p:nvGraphicFramePr>
          <p:cNvPr id="2" name="Diagram 1">
            <a:extLst>
              <a:ext uri="{FF2B5EF4-FFF2-40B4-BE49-F238E27FC236}">
                <a16:creationId xmlns:a16="http://schemas.microsoft.com/office/drawing/2014/main" id="{17C13E07-54F3-19C3-7BC2-6379F2F0D90D}"/>
              </a:ext>
            </a:extLst>
          </p:cNvPr>
          <p:cNvGraphicFramePr/>
          <p:nvPr>
            <p:extLst>
              <p:ext uri="{D42A27DB-BD31-4B8C-83A1-F6EECF244321}">
                <p14:modId xmlns:p14="http://schemas.microsoft.com/office/powerpoint/2010/main" val="2743066854"/>
              </p:ext>
            </p:extLst>
          </p:nvPr>
        </p:nvGraphicFramePr>
        <p:xfrm>
          <a:off x="7916391" y="91365"/>
          <a:ext cx="4583544" cy="305723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741" name="TextBox 1740">
            <a:extLst>
              <a:ext uri="{FF2B5EF4-FFF2-40B4-BE49-F238E27FC236}">
                <a16:creationId xmlns:a16="http://schemas.microsoft.com/office/drawing/2014/main" id="{DA15B63A-675F-2C6D-CC2E-6475226E0527}"/>
              </a:ext>
            </a:extLst>
          </p:cNvPr>
          <p:cNvSpPr txBox="1"/>
          <p:nvPr/>
        </p:nvSpPr>
        <p:spPr>
          <a:xfrm>
            <a:off x="11100954" y="710044"/>
            <a:ext cx="917863"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000" dirty="0"/>
              <a:t>(</a:t>
            </a:r>
            <a:r>
              <a:rPr lang="en-GB" sz="1000" err="1"/>
              <a:t>Agoos</a:t>
            </a:r>
            <a:r>
              <a:rPr lang="en-GB" sz="1000" dirty="0"/>
              <a:t>)2016</a:t>
            </a:r>
          </a:p>
        </p:txBody>
      </p:sp>
      <p:sp>
        <p:nvSpPr>
          <p:cNvPr id="1742" name="TextBox 1741">
            <a:extLst>
              <a:ext uri="{FF2B5EF4-FFF2-40B4-BE49-F238E27FC236}">
                <a16:creationId xmlns:a16="http://schemas.microsoft.com/office/drawing/2014/main" id="{C8CF16AD-97E2-7EE3-9B69-E1398AB6C3F2}"/>
              </a:ext>
            </a:extLst>
          </p:cNvPr>
          <p:cNvSpPr txBox="1"/>
          <p:nvPr/>
        </p:nvSpPr>
        <p:spPr>
          <a:xfrm>
            <a:off x="9657772" y="1321954"/>
            <a:ext cx="1108363"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200" dirty="0"/>
              <a:t>5 ways to improve your critical thinking</a:t>
            </a:r>
            <a:endParaRPr lang="en-US"/>
          </a:p>
        </p:txBody>
      </p:sp>
      <p:sp>
        <p:nvSpPr>
          <p:cNvPr id="1809" name="TextBox 1808">
            <a:extLst>
              <a:ext uri="{FF2B5EF4-FFF2-40B4-BE49-F238E27FC236}">
                <a16:creationId xmlns:a16="http://schemas.microsoft.com/office/drawing/2014/main" id="{7DD330AE-F87E-BF70-4742-BC84F33990CA}"/>
              </a:ext>
            </a:extLst>
          </p:cNvPr>
          <p:cNvSpPr txBox="1"/>
          <p:nvPr/>
        </p:nvSpPr>
        <p:spPr>
          <a:xfrm>
            <a:off x="8474363" y="3071090"/>
            <a:ext cx="3377045" cy="33239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rgbClr val="FF0000"/>
                </a:solidFill>
              </a:rPr>
              <a:t>                  STOP!</a:t>
            </a:r>
          </a:p>
          <a:p>
            <a:pPr marL="171450" indent="-171450">
              <a:buFont typeface="Arial"/>
              <a:buChar char="•"/>
            </a:pPr>
            <a:r>
              <a:rPr lang="en-GB" sz="1200" dirty="0"/>
              <a:t>Stop and think for awhile, do not only look at your side of the story.</a:t>
            </a:r>
          </a:p>
          <a:p>
            <a:pPr marL="171450" indent="-171450">
              <a:buFont typeface="Arial"/>
              <a:buChar char="•"/>
            </a:pPr>
            <a:r>
              <a:rPr lang="en-GB" sz="1200" dirty="0"/>
              <a:t> Quarry(2019) explains that there are not always two ways to solve a problem. </a:t>
            </a:r>
          </a:p>
          <a:p>
            <a:pPr marL="171450" indent="-171450">
              <a:buFont typeface="Arial"/>
              <a:buChar char="•"/>
            </a:pPr>
            <a:r>
              <a:rPr lang="en-GB" sz="1200" dirty="0"/>
              <a:t>Avoid confirmation bias listening to facts that support our own opinion but being aware of other possibilities. </a:t>
            </a:r>
            <a:endParaRPr lang="en-GB" sz="1200"/>
          </a:p>
          <a:p>
            <a:pPr marL="171450" indent="-171450">
              <a:buFont typeface="Arial"/>
              <a:buChar char="•"/>
            </a:pPr>
            <a:r>
              <a:rPr lang="en-GB" sz="1200" dirty="0"/>
              <a:t>Switch off those emotions, take deep breaths before you react, clear your mind.</a:t>
            </a:r>
          </a:p>
          <a:p>
            <a:pPr marL="171450" indent="-171450">
              <a:buFont typeface="Arial"/>
              <a:buChar char="•"/>
            </a:pPr>
            <a:r>
              <a:rPr lang="en-GB" sz="1200" dirty="0"/>
              <a:t>Think rationally and logically, emotions are only natural but make sure they are for the right intention.</a:t>
            </a:r>
          </a:p>
          <a:p>
            <a:pPr marL="171450" indent="-171450">
              <a:buFont typeface="Arial"/>
              <a:buChar char="•"/>
            </a:pPr>
            <a:r>
              <a:rPr lang="en-GB" sz="1200" dirty="0"/>
              <a:t> Take the time to research reliable information and data that doesn’t only support your theory but others to. </a:t>
            </a:r>
            <a:endParaRPr lang="en-GB" sz="1200"/>
          </a:p>
          <a:p>
            <a:pPr marL="171450" indent="-171450">
              <a:buFont typeface="Arial"/>
              <a:buChar char="•"/>
            </a:pPr>
            <a:r>
              <a:rPr lang="en-GB" sz="1200" dirty="0"/>
              <a:t>Be open minded possibilities are endless a</a:t>
            </a:r>
            <a:endParaRPr lang="en-GB" sz="1200" dirty="0">
              <a:solidFill>
                <a:srgbClr val="000000"/>
              </a:solidFill>
            </a:endParaRPr>
          </a:p>
        </p:txBody>
      </p:sp>
      <p:sp>
        <p:nvSpPr>
          <p:cNvPr id="32" name="TextBox 31">
            <a:extLst>
              <a:ext uri="{FF2B5EF4-FFF2-40B4-BE49-F238E27FC236}">
                <a16:creationId xmlns:a16="http://schemas.microsoft.com/office/drawing/2014/main" id="{59159FF2-F9A8-4335-6F8D-45765DC8BD19}"/>
              </a:ext>
            </a:extLst>
          </p:cNvPr>
          <p:cNvSpPr txBox="1"/>
          <p:nvPr/>
        </p:nvSpPr>
        <p:spPr>
          <a:xfrm>
            <a:off x="2416792" y="1518313"/>
            <a:ext cx="1433014" cy="14927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000" b="1" dirty="0">
                <a:latin typeface="Consolas"/>
                <a:ea typeface="Calibri"/>
                <a:cs typeface="Calibri"/>
              </a:rPr>
              <a:t>"</a:t>
            </a:r>
            <a:r>
              <a:rPr lang="en-GB" sz="900" b="1" dirty="0">
                <a:latin typeface="Consolas"/>
                <a:ea typeface="Calibri"/>
                <a:cs typeface="Calibri"/>
              </a:rPr>
              <a:t>Critical thinking is far less  about our problem solving and much more analysing our thinking, finding the flows in it and becoming good thinkers". (Roland 2018).</a:t>
            </a:r>
            <a:endParaRPr lang="en-US"/>
          </a:p>
        </p:txBody>
      </p:sp>
    </p:spTree>
    <p:extLst>
      <p:ext uri="{BB962C8B-B14F-4D97-AF65-F5344CB8AC3E}">
        <p14:creationId xmlns:p14="http://schemas.microsoft.com/office/powerpoint/2010/main" val="21409965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E59D1E4-F9B4-6BCB-2DDB-C64EFD827587}"/>
              </a:ext>
            </a:extLst>
          </p:cNvPr>
          <p:cNvSpPr>
            <a:spLocks noGrp="1"/>
          </p:cNvSpPr>
          <p:nvPr>
            <p:ph type="sldNum" sz="quarter" idx="12"/>
          </p:nvPr>
        </p:nvSpPr>
        <p:spPr/>
        <p:txBody>
          <a:bodyPr/>
          <a:lstStyle/>
          <a:p>
            <a:fld id="{27CE633F-9882-4A5C-83A2-1109D0C73261}" type="slidenum">
              <a:rPr lang="en-US" smtClean="0"/>
              <a:t>9</a:t>
            </a:fld>
            <a:endParaRPr lang="en-US"/>
          </a:p>
        </p:txBody>
      </p:sp>
      <p:sp>
        <p:nvSpPr>
          <p:cNvPr id="5" name="TextBox 4">
            <a:extLst>
              <a:ext uri="{FF2B5EF4-FFF2-40B4-BE49-F238E27FC236}">
                <a16:creationId xmlns:a16="http://schemas.microsoft.com/office/drawing/2014/main" id="{DDBD54B1-856D-248E-A939-B90493C8CBEE}"/>
              </a:ext>
            </a:extLst>
          </p:cNvPr>
          <p:cNvSpPr txBox="1"/>
          <p:nvPr/>
        </p:nvSpPr>
        <p:spPr>
          <a:xfrm>
            <a:off x="1006522" y="392373"/>
            <a:ext cx="10287000" cy="515525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rgbClr val="000000"/>
                </a:solidFill>
              </a:rPr>
              <a:t>References</a:t>
            </a:r>
            <a:endParaRPr lang="en-US" dirty="0">
              <a:solidFill>
                <a:srgbClr val="000000"/>
              </a:solidFill>
            </a:endParaRPr>
          </a:p>
          <a:p>
            <a:pPr marL="342900" indent="-342900">
              <a:buFont typeface="Arial"/>
              <a:buChar char="•"/>
            </a:pPr>
            <a:r>
              <a:rPr lang="en-GB" sz="2000" dirty="0" err="1">
                <a:ea typeface="+mn-lt"/>
                <a:cs typeface="+mn-lt"/>
              </a:rPr>
              <a:t>Agoos,S</a:t>
            </a:r>
            <a:r>
              <a:rPr lang="en-GB" sz="2000" dirty="0">
                <a:ea typeface="+mn-lt"/>
                <a:cs typeface="+mn-lt"/>
              </a:rPr>
              <a:t>.(2016)</a:t>
            </a:r>
            <a:r>
              <a:rPr lang="en-GB" sz="2000" i="1" dirty="0">
                <a:ea typeface="+mn-lt"/>
                <a:cs typeface="+mn-lt"/>
              </a:rPr>
              <a:t> 5 tips </a:t>
            </a:r>
            <a:r>
              <a:rPr lang="en-GB" sz="2000" i="1" dirty="0" err="1">
                <a:ea typeface="+mn-lt"/>
                <a:cs typeface="+mn-lt"/>
              </a:rPr>
              <a:t>tips</a:t>
            </a:r>
            <a:r>
              <a:rPr lang="en-GB" sz="2000" i="1" dirty="0">
                <a:ea typeface="+mn-lt"/>
                <a:cs typeface="+mn-lt"/>
              </a:rPr>
              <a:t> to improve critical thinking [video]. Available at:  </a:t>
            </a:r>
            <a:r>
              <a:rPr lang="en-GB" sz="2000" dirty="0">
                <a:ea typeface="+mn-lt"/>
                <a:cs typeface="+mn-lt"/>
                <a:hlinkClick r:id="rId2">
                  <a:extLst>
                    <a:ext uri="{A12FA001-AC4F-418D-AE19-62706E023703}">
                      <ahyp:hlinkClr xmlns:ahyp="http://schemas.microsoft.com/office/drawing/2018/hyperlinkcolor" val="tx"/>
                    </a:ext>
                  </a:extLst>
                </a:hlinkClick>
              </a:rPr>
              <a:t>(1) 5 tips to improve your critical thinking - Samantha Agoos - YouTube</a:t>
            </a:r>
            <a:r>
              <a:rPr lang="en-GB" sz="2000" i="1" dirty="0">
                <a:ea typeface="+mn-lt"/>
                <a:cs typeface="+mn-lt"/>
              </a:rPr>
              <a:t>   ( accessed:17 October 2023)</a:t>
            </a:r>
            <a:endParaRPr lang="en-GB" sz="2000" dirty="0">
              <a:ea typeface="+mn-lt"/>
              <a:cs typeface="+mn-lt"/>
            </a:endParaRPr>
          </a:p>
          <a:p>
            <a:pPr marL="342900" indent="-342900">
              <a:buFont typeface="Arial"/>
              <a:buChar char="•"/>
            </a:pPr>
            <a:r>
              <a:rPr lang="en-GB" sz="2000" dirty="0">
                <a:ea typeface="+mn-lt"/>
                <a:cs typeface="+mn-lt"/>
              </a:rPr>
              <a:t>Burns, T., &amp; Sinfield, S. (2016</a:t>
            </a:r>
            <a:r>
              <a:rPr lang="en-GB" sz="2000" i="1" dirty="0">
                <a:ea typeface="+mn-lt"/>
                <a:cs typeface="+mn-lt"/>
              </a:rPr>
              <a:t>)Essential Study Skills: The Complete Guide to Success at University </a:t>
            </a:r>
            <a:r>
              <a:rPr lang="en-GB" sz="2000" dirty="0">
                <a:ea typeface="+mn-lt"/>
                <a:cs typeface="+mn-lt"/>
              </a:rPr>
              <a:t>(4th ed.) London: SAGE, p94.</a:t>
            </a:r>
            <a:endParaRPr lang="en-US" sz="2000"/>
          </a:p>
          <a:p>
            <a:pPr marL="285750" indent="-285750">
              <a:buFont typeface="Arial"/>
              <a:buChar char="•"/>
            </a:pPr>
            <a:endParaRPr lang="en-GB" sz="900" i="1" dirty="0">
              <a:solidFill>
                <a:srgbClr val="6A6A6A"/>
              </a:solidFill>
            </a:endParaRPr>
          </a:p>
          <a:p>
            <a:pPr marL="342900" indent="-342900">
              <a:buFont typeface="Arial"/>
              <a:buChar char="•"/>
            </a:pPr>
            <a:r>
              <a:rPr lang="en-GB" sz="2000" dirty="0" err="1"/>
              <a:t>Cottrell,S</a:t>
            </a:r>
            <a:r>
              <a:rPr lang="en-GB" sz="2000" dirty="0"/>
              <a:t>.(2019) </a:t>
            </a:r>
            <a:r>
              <a:rPr lang="en-GB" sz="2000" i="1" dirty="0"/>
              <a:t>The Study Skills Handbook</a:t>
            </a:r>
            <a:r>
              <a:rPr lang="en-GB" sz="2000" dirty="0"/>
              <a:t>. 5th </a:t>
            </a:r>
            <a:r>
              <a:rPr lang="en-GB" sz="2000" dirty="0" err="1"/>
              <a:t>edn</a:t>
            </a:r>
            <a:r>
              <a:rPr lang="en-GB" sz="2000" dirty="0"/>
              <a:t>. London: Red Globe Press</a:t>
            </a:r>
          </a:p>
          <a:p>
            <a:pPr marL="342900" indent="-342900">
              <a:buFont typeface="Arial"/>
              <a:buChar char="•"/>
            </a:pPr>
            <a:r>
              <a:rPr lang="en-GB" sz="2000" dirty="0"/>
              <a:t>TSCFM(2023)The Benefits of Critical Thinking and How to Develop it (</a:t>
            </a:r>
            <a:r>
              <a:rPr lang="en-GB" sz="2000" dirty="0" err="1"/>
              <a:t>illus</a:t>
            </a:r>
            <a:r>
              <a:rPr lang="en-GB" sz="2000" dirty="0"/>
              <a:t>)  </a:t>
            </a:r>
            <a:r>
              <a:rPr lang="en-GB" sz="2000" dirty="0">
                <a:ea typeface="+mn-lt"/>
                <a:cs typeface="+mn-lt"/>
                <a:hlinkClick r:id="rId3">
                  <a:extLst>
                    <a:ext uri="{A12FA001-AC4F-418D-AE19-62706E023703}">
                      <ahyp:hlinkClr xmlns:ahyp="http://schemas.microsoft.com/office/drawing/2018/hyperlinkcolor" val="tx"/>
                    </a:ext>
                  </a:extLst>
                </a:hlinkClick>
              </a:rPr>
              <a:t>https://tscfm.org/wp-content/uploads/2021/04/why-is-critical-thinking-important-1024x768.jpg</a:t>
            </a:r>
            <a:r>
              <a:rPr lang="en-GB" sz="2000" dirty="0">
                <a:ea typeface="+mn-lt"/>
                <a:cs typeface="+mn-lt"/>
              </a:rPr>
              <a:t> ( accessed on 15 October 2023).</a:t>
            </a:r>
            <a:endParaRPr lang="en-GB" sz="2000" dirty="0"/>
          </a:p>
          <a:p>
            <a:pPr marL="342900" indent="-342900">
              <a:buFont typeface="Arial"/>
              <a:buChar char="•"/>
            </a:pPr>
            <a:r>
              <a:rPr lang="en-GB" sz="2000" err="1"/>
              <a:t>Quarry,P</a:t>
            </a:r>
            <a:r>
              <a:rPr lang="en-GB" sz="2000" dirty="0"/>
              <a:t>. (2019)</a:t>
            </a:r>
            <a:r>
              <a:rPr lang="en-GB" sz="2000" i="1" dirty="0"/>
              <a:t> 3steps to critical thinking </a:t>
            </a:r>
            <a:r>
              <a:rPr lang="en-GB" sz="2000" dirty="0"/>
              <a:t>[video]. Available at:</a:t>
            </a:r>
            <a:r>
              <a:rPr lang="en-GB" sz="2000" dirty="0">
                <a:ea typeface="+mn-lt"/>
                <a:cs typeface="+mn-lt"/>
                <a:hlinkClick r:id="rId4">
                  <a:extLst>
                    <a:ext uri="{A12FA001-AC4F-418D-AE19-62706E023703}">
                      <ahyp:hlinkClr xmlns:ahyp="http://schemas.microsoft.com/office/drawing/2018/hyperlinkcolor" val="tx"/>
                    </a:ext>
                  </a:extLst>
                </a:hlinkClick>
              </a:rPr>
              <a:t>3 Steps to Critical Thinking - Alexander Street, a ProQuest Company (uwtsd.ac.uk)</a:t>
            </a:r>
            <a:r>
              <a:rPr lang="en-GB" sz="2000" dirty="0"/>
              <a:t> (acsessed:17 October 2023)</a:t>
            </a:r>
          </a:p>
          <a:p>
            <a:pPr marL="342900" indent="-342900">
              <a:buFont typeface="Arial"/>
              <a:buChar char="•"/>
            </a:pPr>
            <a:r>
              <a:rPr lang="en-GB" sz="2000" err="1"/>
              <a:t>Rowland,D</a:t>
            </a:r>
            <a:r>
              <a:rPr lang="en-GB" sz="2000" dirty="0"/>
              <a:t>.(2018) Penny for your Critical Thinking Thoughts?[video]. Available at:</a:t>
            </a:r>
            <a:r>
              <a:rPr lang="en-GB" sz="2000" dirty="0">
                <a:ea typeface="+mn-lt"/>
                <a:cs typeface="+mn-lt"/>
                <a:hlinkClick r:id="rId5">
                  <a:extLst>
                    <a:ext uri="{A12FA001-AC4F-418D-AE19-62706E023703}">
                      <ahyp:hlinkClr xmlns:ahyp="http://schemas.microsoft.com/office/drawing/2018/hyperlinkcolor" val="tx"/>
                    </a:ext>
                  </a:extLst>
                </a:hlinkClick>
              </a:rPr>
              <a:t>Penny for Your Critical Thoughts? | Darcy Roland | TEDxNewport - YouTube</a:t>
            </a:r>
            <a:r>
              <a:rPr lang="en-GB" sz="2000" dirty="0"/>
              <a:t> (Accessed on:27th October 2023).</a:t>
            </a:r>
          </a:p>
          <a:p>
            <a:pPr marL="342900" indent="-342900">
              <a:buFont typeface="Arial"/>
              <a:buChar char="•"/>
            </a:pPr>
            <a:endParaRPr lang="en-GB" sz="2000" dirty="0"/>
          </a:p>
          <a:p>
            <a:pPr marL="342900" indent="-342900">
              <a:buFont typeface="Arial"/>
              <a:buChar char="•"/>
            </a:pPr>
            <a:endParaRPr lang="en-GB" sz="2000" b="1" dirty="0"/>
          </a:p>
        </p:txBody>
      </p:sp>
    </p:spTree>
    <p:extLst>
      <p:ext uri="{BB962C8B-B14F-4D97-AF65-F5344CB8AC3E}">
        <p14:creationId xmlns:p14="http://schemas.microsoft.com/office/powerpoint/2010/main" val="2751690065"/>
      </p:ext>
    </p:extLst>
  </p:cSld>
  <p:clrMapOvr>
    <a:masterClrMapping/>
  </p:clrMapOvr>
</p:sld>
</file>

<file path=ppt/theme/theme1.xml><?xml version="1.0" encoding="utf-8"?>
<a:theme xmlns:a="http://schemas.openxmlformats.org/drawingml/2006/main" name="GradientVTI">
  <a:themeElements>
    <a:clrScheme name="Office Theme">
      <a:dk1>
        <a:srgbClr val="000000"/>
      </a:dk1>
      <a:lt1>
        <a:srgbClr val="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Univers">
      <a:majorFont>
        <a:latin typeface="Gill Sans Nova"/>
        <a:ea typeface=""/>
        <a:cs typeface=""/>
      </a:majorFont>
      <a:minorFont>
        <a:latin typeface="Gill Sans Nov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VTI" id="{605F9078-86F9-4258-A3E1-F8EFF02AE8CC}" vid="{4848699B-BB01-41E3-9EC4-3D97DFE5292B}"/>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GradientVTI</vt:lpstr>
      <vt:lpstr>Assessment Component 1 </vt:lpstr>
      <vt:lpstr>Contents </vt:lpstr>
      <vt:lpstr>Racing against the clock </vt:lpstr>
      <vt:lpstr>Racing against the clock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1836</cp:revision>
  <dcterms:created xsi:type="dcterms:W3CDTF">2023-10-01T20:31:32Z</dcterms:created>
  <dcterms:modified xsi:type="dcterms:W3CDTF">2023-10-27T06:02:00Z</dcterms:modified>
</cp:coreProperties>
</file>