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modernComment_110_AE514F04.xml" ContentType="application/vnd.ms-powerpoint.comments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71" r:id="rId2"/>
    <p:sldId id="272" r:id="rId3"/>
    <p:sldId id="276" r:id="rId4"/>
    <p:sldId id="277" r:id="rId5"/>
    <p:sldId id="278" r:id="rId6"/>
    <p:sldId id="304" r:id="rId7"/>
    <p:sldId id="305" r:id="rId8"/>
    <p:sldId id="30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CFB7CBB2-7661-876D-B3D0-000BD53F7E91}" name="Ahmad Habib (2317248)" initials="AH" userId="S::2317248@student.uwtsd.ac.uk::1f6e513f-db28-4217-898b-ff3c4a9f18cd" providerId="AD"/>
  <p188:author id="{7577E7BF-0656-B923-F332-9342F057F00B}" name="Shavez Khan (2304838)" initials="S(" userId="S::2304838@student.uwtsd.ac.uk::8ced476d-6105-4938-b718-f62542723ee3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A2651E-428C-90AC-4138-D86F6DDBD3B1}" v="90" dt="2025-04-26T16:47:31.091"/>
    <p1510:client id="{94FDE894-5B76-B866-2302-385F27CA8F34}" v="211" dt="2025-04-25T20:04:27.579"/>
    <p1510:client id="{970E0BFE-FFAA-9B92-7F74-F6B867219597}" v="80" dt="2025-04-25T17:15:39.9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1138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omments/modernComment_110_AE514F0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8A0CBBB-6B70-4142-9924-71771FCF6EC0}" authorId="{7577E7BF-0656-B923-F332-9342F057F00B}" created="2025-04-21T22:12:51.536">
    <pc:sldMkLst xmlns:pc="http://schemas.microsoft.com/office/powerpoint/2013/main/command">
      <pc:docMk/>
      <pc:sldMk cId="2924564228" sldId="272"/>
    </pc:sldMkLst>
    <p188:replyLst>
      <p188:reply id="{26994408-8551-41E1-A41B-DDA89CB5503E}" authorId="{CFB7CBB2-7661-876D-B3D0-000BD53F7E91}" created="2025-04-21T22:15:43.487">
        <p188:txBody>
          <a:bodyPr/>
          <a:lstStyle/>
          <a:p>
            <a:r>
              <a:rPr lang="en-GB"/>
              <a:t>helllooo</a:t>
            </a:r>
          </a:p>
        </p188:txBody>
      </p188:reply>
      <p188:reply id="{70A008F4-4684-41A5-90AC-BD077B9DCE6D}" authorId="{7577E7BF-0656-B923-F332-9342F057F00B}" created="2025-04-21T22:17:43.967">
        <p188:txBody>
          <a:bodyPr/>
          <a:lstStyle/>
          <a:p>
            <a:r>
              <a:rPr lang="en-US"/>
              <a:t>what are you doing up so late</a:t>
            </a:r>
          </a:p>
        </p188:txBody>
      </p188:reply>
      <p188:reply id="{E7E1C2DA-9296-4213-B853-230E67E25E1A}" authorId="{CFB7CBB2-7661-876D-B3D0-000BD53F7E91}" created="2025-04-21T22:22:18.403">
        <p188:txBody>
          <a:bodyPr/>
          <a:lstStyle/>
          <a:p>
            <a:r>
              <a:rPr lang="en-GB"/>
              <a:t>Just come from work and doing some work for the assignments. And you?
</a:t>
            </a:r>
          </a:p>
        </p188:txBody>
      </p188:reply>
      <p188:reply id="{8B438EC3-6E09-472D-9B7A-11B915532CB1}" authorId="{7577E7BF-0656-B923-F332-9342F057F00B}" created="2025-04-22T12:39:51.477">
        <p188:txBody>
          <a:bodyPr/>
          <a:lstStyle/>
          <a:p>
            <a:r>
              <a:rPr lang="en-US"/>
              <a:t>same here lol</a:t>
            </a:r>
          </a:p>
        </p188:txBody>
      </p188:reply>
    </p188:replyLst>
    <p188:txBody>
      <a:bodyPr/>
      <a:lstStyle/>
      <a:p>
        <a:r>
          <a:rPr lang="en-US"/>
          <a:t>Hello Ahmed</a:t>
        </a:r>
      </a:p>
    </p188:txBody>
  </p188:cm>
</p188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14377F-32BE-4B86-A464-FAF2C2D59CC4}" type="datetimeFigureOut">
              <a:t>5/2/2025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DB3315-82ED-4598-A4D6-CB5C0A547ED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4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DB3315-82ED-4598-A4D6-CB5C0A547EDB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5150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>
                <a:ea typeface="Calibri"/>
                <a:cs typeface="+mn-lt"/>
              </a:rPr>
            </a:b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DB3315-82ED-4598-A4D6-CB5C0A547EDB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1974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+mn-lt"/>
            </a:endParaRPr>
          </a:p>
          <a:p>
            <a:endParaRPr lang="en-US" dirty="0">
              <a:ea typeface="Calibri"/>
              <a:cs typeface="+mn-lt"/>
            </a:endParaRPr>
          </a:p>
          <a:p>
            <a:br>
              <a:rPr lang="en-US" dirty="0">
                <a:ea typeface="Calibri"/>
                <a:cs typeface="+mn-lt"/>
              </a:rPr>
            </a:br>
            <a:r>
              <a:rPr lang="en-US" dirty="0">
                <a:ea typeface="Calibri"/>
                <a:cs typeface="Calibri"/>
              </a:rPr>
              <a:t> </a:t>
            </a:r>
          </a:p>
          <a:p>
            <a:endParaRPr lang="en-US" dirty="0">
              <a:ea typeface="Calibri"/>
              <a:cs typeface="+mn-lt"/>
            </a:endParaRPr>
          </a:p>
          <a:p>
            <a:endParaRPr lang="en-US" dirty="0">
              <a:ea typeface="Calibri"/>
              <a:cs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DB3315-82ED-4598-A4D6-CB5C0A547EDB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4794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DB3315-82ED-4598-A4D6-CB5C0A547EDB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0065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/>
              <a:buNone/>
            </a:pP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DB3315-82ED-4598-A4D6-CB5C0A547EDB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417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18/10/relationships/comments" Target="../comments/modernComment_110_AE514F0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1A2F72-B1F7-8AF7-0568-7D337CAD7C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4AD1DCA2-5583-580B-23E4-78903BABFBF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" b="15487"/>
          <a:stretch/>
        </p:blipFill>
        <p:spPr>
          <a:xfrm>
            <a:off x="-3447" y="-1"/>
            <a:ext cx="12195447" cy="687974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9414" y="-733991"/>
            <a:ext cx="3020876" cy="12206596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6" y="0"/>
            <a:ext cx="2843402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38704" y="21736"/>
            <a:ext cx="3152862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7" y="5288433"/>
            <a:ext cx="12199706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4596" y="2224929"/>
            <a:ext cx="3866773" cy="54428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7FF983-C7F0-A62D-3B01-D2ABF0A5B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028" y="4121944"/>
            <a:ext cx="7927785" cy="16206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Benefit Fraud &amp; Welfare System</a:t>
            </a:r>
          </a:p>
        </p:txBody>
      </p:sp>
    </p:spTree>
    <p:extLst>
      <p:ext uri="{BB962C8B-B14F-4D97-AF65-F5344CB8AC3E}">
        <p14:creationId xmlns:p14="http://schemas.microsoft.com/office/powerpoint/2010/main" val="41271209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CC84DE-3120-54F2-2112-11F3DAF60D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99050EE-26AF-4253-BD50-F0FCD965A8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264504-E204-36B4-3096-94DD8147F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What is benefit fraud?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00E015F5-1A99-4E40-BC3D-770780299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E6F571-2BB7-46DA-A3D9-B32ADDC16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905CC16-753C-4B9F-B3E2-C456795AE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D0C78466-EB6E-45A0-99A6-A00789ACD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E99F76E4-5DFD-4DBE-B042-66FBCD118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5468B3A9-705E-43C3-A742-0619B0D8F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9D439AD-5D67-497C-B831-D17FC3E59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23F54BF2-C71C-45C5-9408-3B5E011B0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BBABE17-DB56-44AB-934B-63C07C79F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B483D20-A128-4076-AF54-88646172B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5EFA818-FDDA-49E9-B11F-E9DC1854A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A1F8728-F8F7-4828-A718-A15E7663EA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DA1F73F-AA1D-41D7-BAAB-292FD94A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9441DEA-C85E-4B9C-A48D-8437854C4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5EBAA20-1368-4495-8D7C-820FAD8EC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FB92591-626C-4D2B-A3E6-EC8742D67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392448D-513F-4528-9D8D-A151982041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61946BAE-1546-4EA4-A108-A799BF5D2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2A8EC93-6A35-4D37-A8CB-59362BF87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FC3ECA2-E914-4D83-ABF9-B9FFD96E92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12B1108-9AAC-4F10-A64F-0D6963E51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284CDA0C-B2AB-4791-83B1-C053C061D6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F857BF6B-E0CA-49C0-8827-B44CE8B9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6D7B06A7-ADDF-4F27-B11F-08422FC18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8B0DA6C-71D7-4FCB-AE4C-035E0ADB50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EB078173-ADFB-480D-91A4-4D71C0109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AAA4027A-C97B-4C9A-B04C-EBE2112200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C06DA92D-C6D0-4C7D-98CF-D9576912E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D6601653-3941-4C9B-BD39-62EECE23A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2BC4A394-4FFE-4BFE-9A59-2B624E071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EB4EABA5-FDCF-4F6F-8FF1-6FDFF505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10F3C940-2320-488A-B24C-AB0A4FB53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525BA82-37D8-47ED-AFF6-AE57124A4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2D78955-C80F-4DA3-83AA-D28A5A6F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BC23DAAC-7C06-4012-8CBB-8E3126B68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60D19F80-DC80-49EC-8EDD-7889092C18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1F50BB3-EA39-4693-BAE1-1101EF0A41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0EFD45B-69A8-47F6-A5BF-779F7EB49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9E53C464-7272-4EBC-830B-CB29A96988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6BF10CE-C2AD-487A-9402-8D5C746E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064C7FE-F8EB-47EF-97FA-348A520599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991C553-06A1-4F26-BBBC-80F7E11E7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BCE9C081-2191-4C84-956E-F106BB015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292F6F03-BC34-40C6-8F17-7A169CD72F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A5101B80-7351-4F0F-AB7D-3E40B4D266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570EE1D-95AC-4660-8E96-7C8A36FEB6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385D9A56-2D15-4E0A-B981-E168F09064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28D0BA2F-9273-4EAA-AD17-C4EFE1140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12CC54E-7976-4DC9-984C-45C2A23A72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C8A3FC72-9FF9-41F6-97E0-45A0FEE94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48918C16-C9B6-40D5-93A0-DB547B644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A05612C6-4858-4854-A3D3-90CF1E1C7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8E88D77-C726-4008-849C-DA7361F88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24CFE7CA-C955-4365-90C3-6272CB9A3C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38B43FC8-B81C-490A-A346-4C6235DA8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14D0221-0C97-4C71-B535-7506956EF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ED0C44EA-BD25-49A3-9EB8-9D8DED7C19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3C9CCF2-15CC-4F7D-87F5-7FFEBAC9C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8AA321D8-1D2C-472C-A2DB-EBB74498D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724680C1-4BB5-45DB-A558-82514418C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C94F4CEF-82DD-4CFB-8EE3-4AB115F6A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4F186C9C-C620-4426-A674-E40F808F6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929942C-BA3F-40EF-94DD-4A5C22C5B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D234974B-3555-465B-95A7-1C63CE738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0E38F9FD-48AC-4C3E-9E75-D1C0B555E0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3AA72E26-5C3D-4231-9042-E00AE43E8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6684433D-3C9E-4C19-A801-D51CF3064F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DADB0C3D-A021-4F40-93B3-76B61334F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41781C18-F408-401D-8A86-99FFBB989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9D958D9F-E4B0-48B1-ADA4-3053AFB5D9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3EFCD46-F0FB-499C-81B9-3508FE5C8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B6A130F-CB85-4BDA-8DDF-8DAAB2F7D0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9359DA40-CA94-4B1F-9BE6-C800BEEC7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73304FCD-8DAD-4BC8-A16E-84DDCA07FF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BCB4864C-8F67-4BE7-89CC-664EA25EC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5F543D-67FC-4640-A2A1-69DA6D052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DBDB2A9C-60E5-4F7E-BA2B-4DD1595FB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2B10DA2-D88E-4952-BDB5-102E61B4B2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AC5F5BED-3698-4F52-9977-D8CA2DC031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E19CCEBC-AD20-45B2-A751-42B40BB31C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3A978AD9-9A35-4B89-B3BC-61E54AD9EB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7D8C808-AFC9-42DD-B253-004890379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EECD0BF1-7C64-407E-8306-4C447B1D3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953B0F94-AC35-4CB2-878D-1DC7D68BE9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8EA50C2-BB5F-4368-AA91-67B207C1A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DE45A7FE-0A45-45F6-8417-EBDA5A12D8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DA8B8DC8-F88C-432E-A8C2-8D13FE874F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D02C5430-233D-49F7-B852-181D2B2F6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6DB286F-9E15-441C-8697-57007B76C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534DC0EE-15B7-44AE-A7DC-8B5E22688A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4FBE9900-F640-4248-9C4C-EDBE5E00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37FF04AF-F86B-49F8-AAB5-DA696591A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710DCFEA-4572-47A3-A6BE-7B21F5758C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BA42ED8E-CCC8-478F-9EF4-625B63307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46DF8F4-DF09-4E6C-887F-C9269E56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7FF3916E-5C82-4956-A88B-81BFAC91B8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E5CF7AE-ED45-4AB5-9AEB-56FC964BFA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7CFB132C-BEB1-4897-B1A4-97422811F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4EE49F21-E336-41BC-8256-85A9AB597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62510EE-BDCD-4393-9AD7-2D0C9A722D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2420F94B-4F00-4C6C-97E3-BA5B5E687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E712560A-A110-4132-85D5-21BBBFA8C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D1E3102B-23D5-43AE-A67D-583AAA52B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D5ABE4E-EB80-423C-BBCE-9C1B77D9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BEB8CCC5-38F5-4892-A00B-14B645BBD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860175F-F7D5-4464-AD61-5B435528F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E28C20B0-98AA-4A5B-8CE1-236A3F6CA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8A56719F-13F0-4B75-8C04-DAACD8FD86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B30555DA-285C-4859-83DE-B16FF6DB1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AF00E9-C8D6-41C4-9703-5468F5163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D07F88BD-A2E8-4F25-BB43-9372C6C9F3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FAE35DA-8283-4F4B-8C00-FF8EFE39B3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4340DEBE-A255-48E2-B7B2-AE881651C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FE968FB9-507A-4F2E-B346-15995081B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4DA99BD8-9C2B-46BF-AA27-ED405540D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0C84F67-D2C2-48DF-8537-DF99C6024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F5CAEB9A-26A6-4FBF-916B-19FC9B0BF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E4DEDE1B-4819-4E4B-849E-330D7DF56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C441B73E-F19C-4313-8F46-F600603B3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14FE805-EF51-4859-A6DF-CF75F9A0F5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624CF2A5-BD9E-4570-8560-063BC70F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6BEC415C-7946-43B2-9AC8-348B6B5CD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1B615AD5-3365-43D4-8E16-377A2A2F97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D184DFD-DD33-491E-90FF-6E4ECA2668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31B62FE1-0262-4B09-ABEA-8AA010137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20C539C6-FAA9-4EBE-93D9-1F946E144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8C6EF3FF-09E5-4099-A49B-CA364A6E8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3C5E06F-8F1E-4771-AAE4-B34B1D6A3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538D5AE9-76CC-4AE4-B026-656EDCB01B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0F1A9B9-52AB-4527-BD4A-1802F7C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46A57D78-C020-4EEF-971D-0C8802889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7666D7A3-5ABF-4EDE-A0C5-F2099B2D86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3BC460A-E0FF-4658-A2FD-A3AF4D51D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6467CC2-3AB3-4D37-8323-385B7399F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563A1F58-33CE-4EDF-B902-3F43F69DA2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DCFAB2F-7E88-4A57-999A-2506A1FE7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571BEB66-3787-441F-BB54-80C05C6F13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641DC095-611E-4979-8664-6C0EB878F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210B9ECF-D859-4919-A9D6-3208548F0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4FBC31D4-7E98-452C-8A87-822DE0432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302346C-F328-435B-87ED-447C6F8542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B94F507E-9E94-432E-AE8A-A6CB2C5D0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1FFAC4F0-FD7F-4943-B60E-E276F8B23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8A5D871-92FD-43C3-BF94-0B524FA7D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6A79A241-1665-453E-ADD4-18892D4F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81EABE18-4189-4E07-93C9-9B76673E3E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658A0EE-6F09-4EF7-B5E7-F23A556BD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15EB019C-C95B-4DE3-BD17-DC20F8007A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2948B3ED-79C1-47C8-B712-0BFB5536C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13387DB9-900B-422D-90F7-C5C7EB5D5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8FDCCF3-E6D6-4CD0-9D47-02FE785C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C14E8F6-33F6-47CE-9A24-EA71D7149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F78CC38F-63FC-4552-B17B-8D79D3C8F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89042823-A002-49CE-B03D-ED1291DC13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96EFC6CE-198B-489B-B1EE-72CE84262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9FEA23D-54D9-45D7-9325-1E2F638C9C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DB04EE3-370F-49CE-BCFE-C2999C3CF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8BCBCC34-797D-41A8-8AD1-7E03E1BBFF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AFF5C1F8-0EDE-4835-89E6-1FCB2EA39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6171D504-6300-457C-AFCC-064DBB3FC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62ACE739-C8C4-4495-B04C-C3AFC4481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F4771CD-CDCA-4FFE-8EF5-E42D1781E7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A10C0BFE-A8F9-4E21-9DFD-37A4D26C62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4D8D4EF9-4EF7-4538-A4AE-439F9335E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7E0500AB-5662-43B9-95C2-2EC80CC54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84021AD-A6A2-4CDA-A953-72FBA7598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D1FBF47-CAC8-4385-9DC7-C9BB6167E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FBAEE482-005F-4288-8D66-09EA246C45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2C5DCF49-33DE-4AFF-818E-42F59F280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866903F3-208B-46D5-925B-254DC74291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2550D219-E342-4A38-BB89-575C1EE7A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B5485FC-95D0-4660-9594-2C9BD3B776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2EA358DA-C7E8-4DF8-B7D6-CC582956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990E8BB-4369-4845-8436-A6F3FE1D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D6C050C5-1951-434B-A7FE-D271E73F8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773717CC-ECEE-4ABF-BA61-C59F4680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9A4FAE41-62DF-4B8E-BD66-8EC206E0E3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564C7F1F-5546-40DC-A16B-C9A3E45777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5583216-FC24-4B75-9703-DBEC401FF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2FD0A70D-2E7E-4048-8145-0F45EDBBC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703C78E-D176-4455-B7B5-2DB4F418DB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AD23B98E-D1FB-4BD9-BA4A-060BC8266E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C1541992-EEDB-4D6B-BDA9-B66E58A17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08072B3B-B852-4186-ACFE-F614251324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7B5DD2CA-BCBA-4F3E-B472-84006768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7335DFE-05E4-4D45-B035-1D85E7648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DCF9375-A092-491A-960D-A4DBB376C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95341599-7E99-490F-9AF8-07EAE5C8D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E1C55EB0-818A-46E6-8D53-550310029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319B036C-5BD8-4F3B-8935-96D50F410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A8445880-106C-4DC8-A250-D132F0D6F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952AA1DD-5DBE-43CD-9B85-63C7626929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2A412466-ED73-4944-83CE-224B1769C2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807E195A-10DB-494C-A547-E1D0C6F61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4CD4AECE-734D-4B90-984F-B2ABFA2B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2927072E-8001-4AD1-A4C4-2EDBA3BF8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499D6F50-E593-46A3-81D8-73389276B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7A96E600-84B4-452B-AE40-295FC5807E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CBBA17AC-C1AB-4BFC-A051-457275D1D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488E850C-90D5-4D0F-A57D-7809327EF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F98D808-AB13-4D8D-B4C5-9D32153462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95AFFBC0-FF37-4117-86FA-21ABDA17A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0AC42A-17B0-4154-968C-CAE2A04C28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4A7A31A0-8490-4B9D-B9CC-7FF28053E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8188899C-6A74-43D8-B36C-F86B278C8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1537EAA6-95B6-4674-A7B9-40F9AB7F59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F4B29507-C08F-4764-B703-0EB33A0FA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4200E500-6A99-47FC-A30F-FA4C85DA8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9558677C-76AD-451F-AEEE-C5FEE4179C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79E472E5-A81A-44E7-AEBA-C3A593497B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5CD54F54-9E41-4635-A533-6CC6515E13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B22D6F46-74C0-49D9-8CD8-BC125E973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C6FAA6EC-EDF6-4522-ACD8-8D4F7FF87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5F8364DC-ED1A-482D-A418-7941B199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1896D361-70A8-4528-940B-F306550F8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4D1CB00A-0CE1-4E25-ADCE-9562845F5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E1B6761E-B7C6-4218-B95F-F6DEC0066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CA081177-DAC3-4667-91A1-4CC885D4A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35007DC-BB8D-43BA-9598-AE79AA262E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46628B8A-02EC-44EF-B52C-5EBAFBCF9C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2DACEC99-8F4C-495C-8EAA-670A3A02E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C8EFEAD4-1425-4357-9D8A-F326DABC6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FDA70E94-A082-47D4-B4F8-142AEF1DC3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10E96E8A-1EEA-4F1D-8CFE-12DC9B9E7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B12D7CC4-A548-4FF7-A6B2-9151CFA9E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CB3F1C68-B597-4669-87F8-C80124ABE0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A57037D2-0958-4F34-815F-C8CA7F86AE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30AF3969-3F11-4157-B4B9-33B131462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51D613E3-18F5-4426-ADEB-DEC123E16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1DC25548-A3A9-4018-A29B-6972D353F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EDE6372-94D2-435D-BD43-A20072D807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729575A6-77E2-4199-8F0A-27C89330A0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12EB506D-59AD-4011-80F8-36A2BDB954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92FD46FA-14EB-46A2-B4A3-ECD1F49BAC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1CD84E07-49A9-40E3-B34C-91C156C9C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F3090306-C384-44A0-8C38-77397133BA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515E97E-31A4-4273-AB55-8EAD74CB9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792F63CA-0494-43E2-A0AA-37C35C832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5389A040-E4CC-4CE7-8B9F-40ECA9ACE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1BA51B23-705C-49BE-B606-8A9B623E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B16EF17A-F451-4B5B-9052-33A9116E9D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1B20B7D1-27D7-4E1A-A317-E9E7A105A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E3FADAF-FD1D-45B2-A40D-EBDD536E7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301257BA-BCE2-4479-A04F-A9DBFAF92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619D0ABC-04D9-405A-A52F-5EEC01762A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123AE5C7-608A-47A7-B7A1-55662B70BF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957BDA1A-3081-45EB-A31E-3F98EC6DC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683DDA50-C794-4DC5-8297-CFDEB8DCB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A42024A-A832-4635-9CE6-B968232CE8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564D00AA-3E68-4F56-80A0-08D5DFFB61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D988A711-E3E8-4172-AFE1-60E93FF10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7A89FF34-EE34-461C-A3EF-73AC3801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80D55E43-BE59-444D-B32B-9C0306A126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639C823F-B16B-4DF7-BA6E-0D832AAB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2E623C08-172F-41EA-90CB-59ED0D58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4C0577F-0FF9-47D5-8C6D-FC7B4CC31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30C80E9D-7909-4C52-ACAD-80FF874F9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2B9598CE-4E74-4A54-BAB8-59379D211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E7188EAA-47E1-4B73-8682-C74A0421B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36900E8B-61F2-411F-B29F-A9CDC6E81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0A25598A-334A-487D-9604-4753EAE81E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C8DBE472-045A-491C-AB7C-4153EE2B0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2F6DD374-5D5F-48BB-8135-8F37EE2C2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6B8A5A-00D0-4291-937B-931B3F19C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9C10BFA-8067-495D-810E-1F4085F7B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1F94E69-8294-4AB3-A457-3BD4ACF08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AD2859C5-45C5-4EE2-8272-0FA7A0235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14AFB321-1B9D-41AF-9686-8C689A3F4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5C4403F4-D893-4E4C-8DFE-E79AE6A62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BA894316-677B-4B51-AF19-0D3FAF96A7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07FDE9AD-8F5A-44B0-AC7E-30148150D0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A4D0E6BA-489D-4EA4-994E-225F7D078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7EDFBCCB-EC92-4860-BBDB-2EC6355FE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459DBA8E-2EB0-4C51-A161-2C595B89D4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FB1BA285-9A95-49B7-A098-F38400D92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D29C405E-90F5-4AB5-8B5F-3CA2F181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F7214FFD-3321-412F-9CA5-4BC6E874F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F16C3D8-64A1-443D-92A7-EA97518A63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7E4EFAB9-436A-4B6B-A16B-8DA3F614A8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37DDFC3-D7A5-443D-8417-D723296DA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253AC142-F4B4-47E8-BBEE-F7D0F8547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890AAA82-94E2-41D0-AE92-9C87195CC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FD33B856-EF4E-40FC-BDA0-9E26203D0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24AEBF58-C8A2-4D00-9AFB-B5012AEA3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21270E55-4211-4529-BDC3-29B80BDF5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16DD7E91-EFBB-4DD7-B30F-4A13C20BE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96260F31-66FB-4E2C-801E-701C2B859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5FEE1C9-3961-4400-AD3E-B5AD93A47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34E1BE05-269F-4A13-99FE-2A973A0E7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D591FBD-65C6-46C4-AF19-875D652DC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85F7E635-CB45-4346-BBFB-10FF0576A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BDAC885-F0B3-4D66-8587-4384652983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3427A7E1-71C9-42CC-9CAF-53642DC4D0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20BF60C4-2E5D-473E-96B6-D22BB8536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C4703732-1088-4448-ACC0-D8BD901B2C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6777D706-23BF-4962-98D3-D5AE7DF4E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783FF777-4C59-44D0-9441-2B40E0A70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037F33C-65F4-44B6-9CB2-D32D1552C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E73BA403-F3FD-4D76-A516-5698375D6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0AF0D29B-415A-4327-A4B4-B5DC8F0AC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374A9388-F55E-4F94-817D-5BFF0B59E7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30C52183-F223-4E0A-B713-C91589CEB8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A6BEE030-DC6B-4CB1-A01B-95CC82552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D41CF67-37BB-443C-85CF-2A05174FD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5A449CF-396F-45B8-B268-6824A4E89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C20A7EF-7013-4D6C-ADD8-868A931DF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F787692C-3BA9-4D4D-82F8-E497797AA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A6D539D6-A55E-40F5-83AC-A77340524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D4D7922F-CA55-4202-B99F-ED303E704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4120C846-A602-4B6C-9C07-11D2B0F8A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84B5D527-4684-45F5-84CE-73642492D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FF31CF21-8169-4D45-A115-9CF8D37189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DA8762B9-9CD8-4676-93F5-6C9358A940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A183E80A-70D1-4F52-A92D-D396648CCB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83FBB0F7-E17E-4890-9B66-3625BA1468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708E7BF1-2D4D-44AB-A5CC-0ED91B8462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4B468C4E-6F63-4172-AE1F-8965744D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974C7149-F567-4D55-8F48-511DCF3A8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54A551FA-7E10-4D28-9A10-B9A06C0780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1D04F3C0-CE2C-4B8D-A5BD-0E994FD8D9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D2EA9230-DD52-48A9-B268-56744EA50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043A05F5-A8CF-4D01-AF12-95D1ECAE4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1F47C6BC-BD1A-4291-B018-05E5A72E4B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E5B89844-FD17-4048-A3F5-35E390C6E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B5593F34-8B0E-4D34-9781-B594E2F5D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4428E4BB-2263-4D19-8254-C9B54B856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366216E-6EA2-4872-8370-C5EC22520F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D66F8E3F-BF33-4F99-A1F0-EB5885BF2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EB506747-ED9D-43EA-BD67-DF79718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AC803CE8-FFF7-40EA-AF62-102724C32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7EF6FFCA-06CC-4395-AEB0-425719A42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0D95F285-AAC0-4F32-8665-2677878BD3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8DFCCA2E-BF12-4D26-A5A4-A03387546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2ABEAC60-6AC3-4D6A-95F9-2E79F6BE0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FA6015B7-49FE-4729-B2F4-585F0F305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D611DEB1-76FE-4625-9449-88E52D15F4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7F031C1-1AA7-4CA7-ADD3-E0577626E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6F5D0CB-22E6-4536-8403-F42527F31F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A32718AB-7401-4F66-9C77-E06C3CF7CD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85B6B5F1-D1E4-45A3-8117-348D02D2A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534869FD-184C-42DB-B9DA-293DB67E5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A781504F-CAFD-4201-B288-8B4A809B43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D9FC8348-2BA6-4631-8AA7-D63CD898C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C1AF95A2-64EA-45E2-A43B-1EBD56910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CFC80050-240D-434A-BFCB-DE4DA4FAF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0EDAA-2073-FAFB-2635-6059AECE2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Groves (2002)</a:t>
            </a:r>
          </a:p>
          <a:p>
            <a:r>
              <a:rPr lang="en-US" dirty="0" err="1">
                <a:solidFill>
                  <a:schemeClr val="bg1"/>
                </a:solidFill>
                <a:ea typeface="+mn-lt"/>
                <a:cs typeface="+mn-lt"/>
              </a:rPr>
              <a:t>Kemshall</a:t>
            </a:r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 (2012)</a:t>
            </a:r>
          </a:p>
          <a:p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Pass  (2021)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4564228"/>
      </p:ext>
    </p:extLst>
  </p:cSld>
  <p:clrMapOvr>
    <a:masterClrMapping/>
  </p:clrMapOvr>
  <p:extLst>
    <p:ext uri="{6950BFC3-D8DA-4A85-94F7-54DA5524770B}">
      <p188:commentRel xmlns:p188="http://schemas.microsoft.com/office/powerpoint/2018/8/main" r:id="rId3"/>
    </p:ext>
  </p:extLs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5D2822-5A37-C560-67BB-976F2353B9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A759E50-2279-E8FD-4EE4-ED45BF09D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EFF6C84-9507-F1B6-C247-65269AC7A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3371DE-27FD-0431-9F85-C809DFAD7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Types of benefit fraud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F8E20EBB-A2C4-FF7B-B255-3C641CB38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C08F946-0851-4921-9F82-FA4F0E93C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2040461-FB35-3783-5328-B94035828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32F4A4F6-6493-0FCE-D89E-1E14BFDD6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A7AEE52C-C40B-1B86-15D0-2EA3B4CC1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CE49E08C-EB07-3948-2EED-62531A9A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0ACF022-8316-275F-DB4E-D6E28D7A78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464A615-9FDA-223C-A42A-67DDE643E1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0279D4B-32DC-CA99-D04E-064A1539D5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C09C910-BA47-C448-2784-1D4A7FA76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B703BC5-82ED-4287-2E52-A7EDAA821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EAA2CB-E8AF-92F9-FCDD-1534D86CAC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6353A17-B1C2-57ED-2724-69902FA9E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73727C2-6C28-5BF1-1075-3DBC6FF4B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92D011B-13EE-831D-2390-CB029EDC0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AAFD262-59C0-44B5-84E9-A1259FF1B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E842357-E1A9-D3CC-AEA0-7718CB735E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4E1568D-2FA0-BFBB-9A69-6AB6B4EF7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4EAA8BF9-527C-9906-415B-4D13BAF3D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5E29F73-53E4-6599-8959-43789F340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880386DB-9A05-3023-D94D-9B45BDD0C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CDFCEE8B-C15A-AEA1-6829-C6047C13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111588B-6D9D-C957-E1CC-02102CE33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A12DF71F-C723-20B5-122A-F65D2EE5B7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F9591AFF-C138-C554-2A36-8408758AF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6E77C90-EC01-4344-87AE-A7E3DD2995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F340B35-6A43-799B-5560-065536717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12BEFD9D-23BF-88B6-7BCB-1AE686F3C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C765D852-A2BA-5819-4099-E0EE77938D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C8821EB-B2DB-B45A-2D86-BE53A0DDAB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0C58D9A2-E1D0-B03B-3D0F-F52A6E952E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D15400BE-C394-935F-7A75-0428D424D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0CF4515-76E4-D9D8-43AC-624E02A881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6292C5CB-E4C0-B9A4-098D-7F16A04E3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1A4C8AC-7CD5-659D-2613-5AE779E51A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17DD8CEF-A6F5-0976-451D-EF3F014A3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C0B75A7D-3C7A-4993-46FE-BC348F216D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BCE4571B-DF16-C842-580B-3B75B88DC2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D999CD1-F440-C223-05F3-6EB0BB11E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DCEF4DF2-DB3C-1063-820C-5188548FA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52DE6069-28DD-C5F8-0EB6-3D19DF06C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98B4FFDD-B201-2795-0572-D67DE85606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4A7B184-2B31-7EA6-622B-53A6E06DF0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CE5BE690-3E48-49D7-1A1E-66BC736BD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2F61C40C-9AC6-21DC-8687-21F944994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9144B8A9-E719-6DAA-62F4-9D868F09C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65DFDA05-043A-76B5-8699-62CA8EB1A9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F6355395-BCB4-D0C4-C7E0-B7361C2B9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548F95AA-3F81-6B70-9845-6AE815FEF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8E2E41C6-E0A7-E8CB-A140-49D795C3E6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E4B98B98-EAA1-B803-744E-7BDAC5FCE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8EC9220-6E28-7A7D-0159-7091A893ED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BD622166-8492-5041-818E-6B34626F27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11CACFB1-F475-9765-CF23-88862B30D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D4593FA2-2F4E-5931-0E85-7606EE89E4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8ED4C0B7-01E3-6658-42C1-E38255380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BBA59D1-E04B-B11D-2896-54432542D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3CD2D8F2-EE6E-B5FA-4C98-8952C7271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0DA8103D-8251-057F-1511-ECFCE5B6DE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4CFC1C1-7959-3827-37ED-CC1A0CB9BC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0935B8A1-E005-7CE8-753E-349E3BC78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ED0F3AB-513C-9072-8E10-F1736E9593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E77C2602-482D-A820-8435-256C0503F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75B857E1-1E21-F256-6D2C-B4D63C926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EB316337-658D-7FD2-1FB1-2C6E4099EF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F4B45D1B-9F35-2DD0-E30C-F87736FCED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A9172AC-DB09-CFED-FB6A-0464A042CF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7B197BEB-EAF5-AF88-AC09-E75EE034F2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35DBC0FD-277A-E8A6-0159-BAFEEF1C4B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AA33EE8F-F8AC-F8F1-8240-906AC9A5C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8A3D1E4C-F77A-1198-2212-63F954AE48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A928861F-59D7-4BD3-0AFB-6185693FF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0B2A88A9-7D5C-253D-E85C-CF22CA0FE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523EAA23-FCF7-841F-83F1-33D43C8DF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F44FA244-2B54-EADA-80E9-E2033BF745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F86EBD99-5DE4-3031-DC4C-DD4D95B68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B0B6FCE5-9D71-B0D7-3D1A-E2A2C79AF0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15A8548A-D080-A6AE-B2D4-CE9EBCC15B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8DDB0360-017C-2554-4488-B006E2789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AA967E21-9D1A-9CE5-B039-633C4D9D0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8437B581-61B1-95C7-CFBE-FD61610E49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4A19C354-A243-2265-D05E-0F7C55E154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DA0B1107-63F8-9D59-2CC4-11D9B41F3A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157F4831-4CCC-7FAA-966B-D2B99E16E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45AB9ABD-E93E-D5FB-88F6-CF24A23007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754167D0-950D-5077-C790-47CCB7DD37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ED4CB3E3-E207-CE10-E9E7-4E86916A83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3A975C30-3024-1247-B096-EF96F56E2C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F0B11985-9331-56D7-3436-AAC0FC9880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0258A9F9-33F5-34E7-40C2-5AAFF4573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C7F20D99-6497-6FD1-2341-3B87C13D9E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64B00D25-7953-5905-EEC4-B1ACFE228E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06648EAA-DB69-F44E-BE0F-2AE879688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EFD3826D-0ACF-CD4D-CEB9-B5CDC176EA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C3A33DF9-FF17-FA4C-F268-CDE3DF53C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233AE765-17F1-9F46-B6EC-C36FEA0459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241AF03C-AE87-2426-CC3E-234C00678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84AA7720-C6B9-D5C0-5E33-82E790EBC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3FF460C3-D796-4AF1-E5CA-09D7EDF67E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EE1C7E1-5EB5-CC30-D2F9-B600F1B77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480F5249-7F46-FE00-1E3A-4A939EC69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B15FAC3A-7140-4EA9-03A3-12ADC4A322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2A5A6C99-EBCC-E5D5-736A-D7C0AEE82A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2838F160-673D-E2ED-EFAA-5FFE7C9988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A9C5EB5-9C3F-E396-42C4-504978FE45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D9FAE857-AC26-29AC-A8AB-574222E23E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90F9DF24-C93C-EC72-4305-BF4C308903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D1AD03B2-FD4A-40EE-CF34-4763B2F352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DFCA781-A359-3621-33DC-0FF92FF5A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671DDCF3-8E8A-C22A-AD69-7FBC74852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47B1B23-87F7-9909-34E0-C7E955CAAF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27E46030-96BF-6DF3-60AC-7EF4C772E2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F7AC015A-6E8C-D672-586D-73C17EEAB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4EEE7AB6-6E18-3CEA-1B48-E72DD564B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DBE0ADAB-738F-3193-FE3F-1E7E60F96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F6D03C4-919C-9B70-D3B4-F06F14D5C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B01DFFBC-3D12-DB50-FEBF-9C8D77C99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BEC8F246-9FD1-8E0C-1620-B000616EA2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A6B2DD52-E855-0161-986D-B3659E03D3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82760F9F-5156-A00E-A94E-0894D21ABB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2CEC235D-DCC9-6D51-1670-06C013452E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B559BE79-D9DA-7024-9587-16987342D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C139BDD0-4D7C-655A-0581-D651C8F619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4927867E-9D59-B2B8-1892-CAA0767787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BC77EB0C-3EEF-F776-A47F-0F3AF21DE7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9352CA1B-A2FF-7054-B246-39F838315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A9E423AF-42B3-CC32-68D6-AE6A3A3CD6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1F003342-26FD-651C-33CD-858885907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2D60F022-73D1-4A4C-A007-7551B7830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D5A0AE1-49A1-7BF0-490B-610DBA5DC3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658E8048-94F0-9A5A-6076-942C6DFCAA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95C149C5-985A-4429-4F32-FCD8A0D1B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76B7CEFC-8C20-042B-5FE9-DB8BCCE3F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90E8E726-39FE-89A5-36D8-DD31C2DF1A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43F5CAD7-2C38-9D33-A5E2-A1B72DEE2A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74A01EB-8322-F1FB-C2FD-6083C8070F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14C3E66B-25C9-A53D-6105-BADFEA05A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AD3921B-41A1-F7B4-A7EA-F661F4E764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8EC94755-253E-7A69-0BB7-E2ABB8FED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6CBBB168-9050-708C-7405-33F8C098E4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3AE84B0C-CBE5-9962-B805-4392440DD8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DB5AB509-4EA7-1EA6-5B8B-A62B7DFAB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3B834A8-99F8-35B6-C07B-1DA786BDE0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E161BD49-6ABE-927D-3038-5CC4BCF496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C7FAA500-6BD4-699D-6EE8-C8A59D0F18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162B0EBC-EE88-149B-483D-A0B88FB45A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90C98405-2E45-EC94-599F-91ABB2B3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0F210496-6438-C742-9CB2-13D0E8080E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D2F56D23-135A-64AA-0545-3ED2D333C7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8E21E065-BEC8-2375-06CA-220098E66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29C684D9-5B69-2351-5647-449426D00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CC63FE6E-6D9A-3522-08C3-129AE117C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447BBE72-84F3-2839-072E-1DF7452B3F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A307E31B-65B0-9F77-198F-C8AAB13C50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B171188F-A7BD-9173-F8CD-82326DCA0E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B64B5954-71BF-F04B-2CE0-F522B4440C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4B3F59E7-6358-9F32-C605-26215EAFB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F8DC73B-659D-F0B0-D7B8-20F74E9743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18DB17E4-ABE4-6714-DEA8-E3A3738B24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5FEBFA0E-5616-C7DE-83A2-5F3766B49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F4B1B0AC-02B1-EDD0-277A-8F904AE90E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93925E18-FCE6-8119-8166-A9A9C92C1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50BF3E87-6A3D-7D31-0EAC-1ED5C07A79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31CDB84A-E5BF-FD08-7F78-B96716BFF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DD45542-C8F0-7A94-1F90-32CDE1C2A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D821240F-79D2-60BF-9662-B5AF07BA4A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4386CE81-DE38-BE92-B956-28B76DB255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EAB9CBC7-06BE-9553-8522-F732541145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2347CE7-3270-6C3E-0AC3-21AC594B20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41BCA63F-5D6F-CF7A-B1FF-D064AA182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A7FBECFD-4571-E618-9B8E-95D30E94F5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FBC875C4-88A6-E5F3-2DE0-7B510C3C4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D3598123-59B9-D86C-6CA7-1C70F04722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DE2E218E-70E2-3D9A-EEBB-FA72A9BA72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387975DB-46A3-6C05-C078-8700A4C2F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2AB32CDD-607B-89F3-FDDD-D3726FAEF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07DC001F-9CB0-F992-6DF5-4AD58E073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7DB1840-93BF-2712-B92A-074C3A7D3B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13CB8A9-826E-8122-7FAC-511C93A49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5C455A96-F15E-32D0-5E9A-E6628AF059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D873A9E3-98BD-BAB9-79F5-27EF8CB0B2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7906589-879C-475B-8A55-88CA9D0F5D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FE3D823E-5452-FAD1-AC5E-D77B8FF988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B391C1D3-B790-0A65-1025-2CC953CC5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F8BF2760-AF48-BE28-67A9-724D516F1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2E14017C-A15D-6B83-8623-AD336D81F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C66F4538-78EF-5E10-AD60-BD05C14DD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2065CD62-FC94-FB9B-D9EE-F7F8892C1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B727F8F8-BE63-1082-47C8-B2360FDA2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E99A0088-957B-7EC5-B603-7FE76D6A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9A5901D1-C0C6-A013-E083-0EAB947082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74B6C856-1D63-260D-6DEF-4EA0CEB9D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FCE80459-FC09-6A8C-C2CD-5757216803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164338CD-A6C7-6C42-659B-2E0A6F310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81FF0C19-9CC4-EAED-CD12-59648C908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5D32D00B-1F92-C0F0-9F17-5DB0178E7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1338BFBB-D644-9442-D5E7-7E062ACFC5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69447293-3BAE-3602-8579-B7A001198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6B687170-7FC3-EEA7-A0AE-55E02CFF1E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59CC6ABD-5A74-4B41-AA7C-3DA8B0636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9333889B-BF3D-16F3-C059-A701E2A41E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EC221050-FA1B-76AD-F1F5-0607802629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BCA54735-EC01-9800-DE05-BA03F93C1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EDEFAE3F-73E8-15AA-F907-2475EE7A8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B2245288-8E7A-FFF1-22FA-A5D124CBC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4301DB34-4AFE-5578-5729-1FBD91ED6E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522FD7FA-81A8-6857-49B7-05E15FD89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AAB3CC7F-DE9B-7117-DAA9-6F9663129D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D972EE6E-5A0C-5FE4-916B-9B7D97DFA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A407C5D5-3710-BA03-9F37-8FBD9D04FB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34A1051E-BE7E-3665-AB21-30165DB4D9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661A2FE1-5943-38CF-9A19-E3FCF1AB7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63705DCE-DB60-0B16-9315-3C199E80D1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39215F60-A900-DB56-BD15-C618746274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9B371522-F381-6846-8378-F0BDCF84F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E21943EF-BD7D-2F24-3918-7B2B6364D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29B43D41-395F-61C6-20E1-18B5B2210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2CB48E6D-749E-7851-B6A9-5D917A5C6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B224DC9A-47EC-8923-E195-3AA330EB1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A615D7B4-CAA3-ED64-B04F-0331E1E182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C451ADAD-C86E-811D-DE70-40ABD75C1A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FCDBCF95-7876-F683-2A61-CA8B15EA7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982AF504-5A11-8263-9B7D-D2C42C66F5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C9711EA8-6602-ADE8-A465-3F70EAE64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2F7B6DF3-C724-BE23-26A1-6440B82E5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2D7A1024-5842-E938-53E6-AAD394B9DD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99919A72-70A5-208E-A9F1-3FBC948456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80AE37F5-BDF1-CF3C-6AB8-30F92F600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42113CBB-D878-BA2C-8432-A6BBCA028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C671BD7F-3D92-309A-5088-9A11EC5E4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600A8320-C4BE-D209-09C8-2B769CDFFA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2A15D892-6907-7A10-0020-E96195A40E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E3D0B5AF-12BD-8116-10F1-4B802CA9F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77A4BF6C-AA3D-D399-5D42-7C03BA062C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EB0F8847-A00C-893C-EADA-131AAC632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B7B46E69-E44A-456D-D050-777AB86CC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BD41101F-6A5F-9582-31F8-4B109B654D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10EF2EA5-CEC2-6D37-09E0-7C02A2F89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41077880-8E52-96CF-BB21-18CB50711E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6C5AB1CB-F5C6-F8EA-E1DE-2AF2DC832B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AB46F4F4-E79B-3232-79C8-93435E45A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D1821C9F-5ED2-BA88-9122-1D3E07B138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5F155162-26EA-8970-B63D-BE545152C9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425D19B5-A6AC-6971-F293-1742E7974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1FAF8DE4-F84D-BC41-F496-F6F7A92F2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0284C1DA-62F0-729C-2CFF-72A3421F2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81BFAF3A-E988-3DD9-F10B-028D187591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E77C75B3-A6EB-EF1F-1BA6-5AE300E2D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F1242C52-9BF9-85F7-D645-0E37E17AD1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ECFE665E-4475-443E-D140-8653AE6DD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9842164D-BCFF-8838-9007-0994F18957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2B061051-6CC6-032D-BD7E-C0303DFF49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9356C696-5F87-70AB-BE41-0730DA894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EAC6049C-EC3B-68F0-3E5A-357F6988E4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60724EA3-85BD-0562-1822-3708377663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69E4840C-6821-AFB7-4484-70C3FA367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9D510701-4FD9-060A-A999-7791CE09A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6BAE26D-5E33-6CEE-3C29-CB45C2803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C12B1516-63AC-BDC3-EE05-A120CE0F89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4ABF1B2B-A57F-91EC-367A-0DC6250849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663F562B-BE54-8F5D-E5C0-CA5B3BC87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82E7FE7F-3602-B528-EF7E-793CD96605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121CDC2A-F3D5-5BD0-204D-4516E213CA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4D879F6D-70CD-40E7-8000-D88E7C3B6F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732522F9-704E-266F-910B-4EE1C2AB21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5CEEC045-FEF1-8D46-FB19-479A91BB7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92A3314E-05E0-AC26-EDCF-2FD6BD8801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218BDE3F-6D7E-B222-5075-7958D18ACC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25754659-84E0-18CD-2DF4-7E9A39725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35EC1206-DC33-9766-0F7D-BB4057978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3DB5F77B-2332-2021-5CDE-3637FB685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C4FD1441-9199-3040-4B6B-28A439D34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284BE6A1-86C9-67B1-B33B-B3FA8F1804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5C78B63B-7ED7-B13B-10E7-892B1D6934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7BB18F9C-3C12-F006-7729-B95A2BD638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7A435441-4D02-12E1-EB1C-802BF0C48E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4EB43A11-5935-AB3E-162B-944C89407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6FCC831C-8264-A0C5-F71A-3027EA4B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95C12DA1-A71C-9C05-1938-EA7AA25ADF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E1050F11-2CD8-81C4-CBF8-5BEA6E9CB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06E99BDC-9D45-AE2C-2B87-4B691E0248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EDF98517-915D-3FE5-7115-753BCE689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5611BE2F-C44C-1316-AD15-051D6DF09F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B772F8C0-CF17-9EC6-7880-0D97B8F52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6A88C3F3-0801-7D6F-E98C-0849D55510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8E33E444-D595-02B5-AF55-E3388B3C1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135C46BF-FA73-6A7D-A07B-AFF0E5BCA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4EF0FB47-42FE-F680-1610-6FDF7C774B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2E8E0E33-1EE2-1EEA-AB63-46F19A99C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91B94355-27DF-F3CA-306E-8D0FA85EC5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5F6326DD-3A43-D5C7-8972-D4B039476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7927F1EF-787D-098C-8B23-B55D02297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687A8613-6724-0A53-1F4C-C87D175BC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014394BA-CB58-F48D-4DCF-6F26A29C93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E8266932-6FB5-5730-0E5C-8F2D488E28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B3FAE4AF-6FB5-7AE8-7043-0C563B8ACE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F4099546-7183-32F2-4FEB-1EA1C099F1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A54A88FA-F77C-ACCA-0C38-48569CFB6F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20698007-8E7B-2D2A-9253-EF15ADDA81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31AEECB1-5208-2D52-BECB-2D8BA56725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DAE4051F-2F88-7E87-C9AB-DB17A4761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4DABD4DE-9883-F819-D770-C0DE2848E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62B0E15E-6A64-F91D-F5F2-F37909426A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BC0C3B8A-7EEB-47A1-6E09-0E5484D3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D86BA39C-C38E-ABCD-407B-E1AA6AD250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4AA77541-6121-378F-7F7E-5D99FFAAA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CE32B7EE-9E6A-2C8E-1FF0-6672F4BF9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9EB8CF7E-6FC9-D0A6-63DF-6E87387B21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A074E180-3D05-02E7-6F4C-1641652371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6CA5A3F2-F82C-5316-D300-AF1DA4646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C8A0A696-2095-61B0-9BEA-CCB3C94D56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C178E106-FBF7-047F-7C27-0398696F55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2EBE4748-35A9-B77A-B48D-B4C6BD2E4D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5AEEC1C6-0AD2-40C2-3C35-4EEA3477C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09A5CFA0-1F22-12C8-7858-AF839C0454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95B1C542-3714-7F9C-55CC-C750EC9FBD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8C18D5D4-BAD9-0ECE-335D-5C8CD50AE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8EC250F4-69D1-8BFD-7873-5DDA8F7ED4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032E1C61-F192-DEC1-2A27-CB5CAC07D9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EEDBA78A-B423-C0B4-D85B-821E8AD81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9BB166DF-133B-D72A-A958-F8569FDCD0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4FBCD90B-6A6C-620E-C7B0-4F129ABB38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E2886C7E-6120-F39F-0688-726AD5577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B7F1A996-3E52-593D-8BC9-8CB93EBFD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657FD4A0-116E-10D4-43FC-7FB84E533D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1069ED44-2B40-30DB-089C-217654E58B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EE454BF4-D2A6-DE46-3B11-DD6E0EBE6A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66CC3E63-8537-43B5-9AC0-21DD542000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F37A69A1-87DB-EF31-C76E-3FB6B644B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6DD889E3-95DD-51CF-EF10-47A2C2D1A4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22EA99C1-9C85-9273-B064-67A4D7795D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A09811DB-D056-A8A3-CBA2-5ADEECF18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B09AE923-4963-6357-3B42-E68E0F3DE8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1752A8C3-B22A-982C-DEC1-9FC20FB6AB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EDD3C87A-E6B4-36D7-8D77-EB2C0203B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30DB05C4-78EB-7CDD-2A18-E58049C243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F5CD6D2D-B9D9-D8BB-7029-0046EC4788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801776B-D045-70AD-D111-B393BE4B6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CEF3A751-983B-BD0E-7297-F85E9E3C88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EF179195-8F00-47E8-3D6B-A50FF0DEA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FDE0877D-C975-22A1-283B-0252379C94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03609DCF-B1A6-0F31-ABC4-081A4D5291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68837E33-D210-5F41-A371-8F4DDF985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EB0BB7C9-0B4D-4933-714F-2710C6992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E89503CE-D298-9062-8033-2A90CB838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35D4A-8A11-3ED4-1079-44E168E8EE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Action Fraud (2025)</a:t>
            </a:r>
          </a:p>
          <a:p>
            <a:r>
              <a:rPr lang="en-US" dirty="0">
                <a:solidFill>
                  <a:schemeClr val="bg1"/>
                </a:solidFill>
                <a:latin typeface="Aptos"/>
                <a:ea typeface="Calibri"/>
                <a:cs typeface="Calibri"/>
              </a:rPr>
              <a:t>Portsmouth City Council (2025)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Crown Prosecution Service, (2024)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9893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5825370-CCCA-6AB9-9906-0184C5B592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F89BAC3-BFCA-7EF9-866F-FD4235331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23799E3-D58A-28F7-86BC-80C294C4E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30F24D-3015-7BF3-F10F-864F9A15A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Impact of benefit fraud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DCDA4A90-3CAF-EDFC-2691-3BF01BB40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A72A900-6EF9-4276-1056-9EA3A38D0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2066FDC-BF74-75E0-767C-38768B4597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59BA96E7-6CAA-BFB0-E537-81C17EA95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8C07D2E0-8911-A4A9-0A41-B218E8D0E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6E786D4C-34F1-9A86-452F-EB0CE372F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F8FABFF-022D-33B8-8C20-BC8B36F735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51CCBDB-C87C-5F1E-A529-294C165EFD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D73BC72-E584-4E8F-64E3-3656D017C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7EDE5FC-3380-B984-694E-52842B676C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662DAD5-6C4D-DC99-8D5B-4BD9CFC785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35551BD-E1A8-659B-9697-E54EAA184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E8D1A9A-9324-506C-C80E-4E4534757B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C428449-C5C3-2353-935B-2C6D36935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235F4B3-CF8A-883C-AEE9-DB1EB6D92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05CEF982-8FA9-8540-69FC-BBB0FFA826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855C74E-2B9C-ABAC-A7A4-83C81371F9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56F92E2-64E1-FDD1-9CEC-A4309EFC0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1C36262-6129-1B4F-4315-B2486891D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25A4FDC0-A390-7F4E-A195-4522077520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BA5E6B2-D283-5265-6FCE-1301A8E8C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F896F8F1-67FE-C95F-51FB-B7C73968A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17A3D22-7E9B-FBF0-88F4-DE9575043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BF37EDA0-DB0E-D775-EAE8-78442B8C14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7FA2ED76-F74E-23C7-6B3A-D18A36C93D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C5B7D133-5587-ACE3-9146-6A85FB7F8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7ABD16C2-8D20-7FD6-9D75-EFBE4E2E6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61A7DC4-0A87-E798-BC9F-CA9615F2F1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CF1D9929-1139-C4FD-8A52-9DF7561DF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CDCB2C37-3C17-570B-32C8-CF1F2820B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157B99A-7261-3D49-D53D-BAC7803646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BAF0FCE-7DE0-177A-AF66-5D10945C9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CEABA32F-8A0F-AF2B-4D41-AFA87132E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C149C195-C42E-6D2B-4310-D87B37B86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9029A318-5D23-AAA6-C5D0-67C96378A4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F402F906-D12E-0F42-F91D-A0310CFC7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F6B84FD4-AB67-1C8C-F690-A6DF2FC35D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5502F164-762D-2648-0D87-A50383932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A88F4666-6C92-DB78-3B5A-FE1363FA6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BDFC9912-D16A-A973-BE9D-9C9665BA8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C1720750-6A21-362B-AC65-5A0C530BC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124A02A7-4755-E12C-44B5-3E5EFD5C8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D147163-C146-1709-DB09-9D27255D77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4CD6EB3C-03CC-286D-0FC4-64FD65312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1E50C680-A33E-CC11-3ABB-04D1B35E7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E796DEB-8128-D5EF-D52F-D727043FB5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46BEA504-CEE2-6286-90F4-C9CAD2240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55D6BB9E-D850-74A1-B458-DB48F4A0AF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6EEB8CD2-595A-F299-FD93-08C9D6ABC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64E0C86A-CC9A-D172-82F5-6E5363B106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81B7F153-7A17-12E6-72D4-8745ADC2D4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C9D22317-872C-2F2B-D806-EBFA923C0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D1896C5A-01D1-CA18-8AA8-CE07FB4D70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8D5E6DDF-450F-ECBA-8E15-4F7E640BD4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9A1F13C1-0E79-35AC-56A5-8DB9B191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B3EABD1A-DF0C-ADF5-C6EF-ADDE437F7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336798CF-5C49-FBF6-4FF8-87A45DD274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D2399D95-8BD7-6CD7-A60C-1F19972F48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D073A265-3E14-F289-F59E-B91794FDA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FBEBF51F-0717-B05A-AB58-3B8F74044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4FCF7F5-7BD2-8A3B-ED30-5C31CE196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69F990B9-5B91-0CA9-50EB-70C51E2AC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D1C6F7A5-D523-76CF-B49D-5493BC3C73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58F97976-42FC-7C41-3BA9-B59E5CFBD9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31B84203-F2EF-5C14-DE7E-50578E944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94C651A-A1E8-2303-3DB8-816DFEC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14971F8D-FB4F-5A00-26B5-B8C529C296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57E83D1-956E-C306-5C6F-96F0465C17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62306910-BF99-8CA4-4968-70AB1A6F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F9D32FB4-AB5A-48B7-FC58-82EAC5446F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D38BDB7E-4358-5DD9-F7CA-492694083E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74924D3E-694A-9C32-4EED-B19432A74A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58E1131-1E83-B10F-8C23-FDD648C28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41FA26EE-D3CE-76C7-864D-FDE4D43766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35867A3E-0687-D0AE-EAB5-FAB4E65F9E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4B8E72C7-F90B-7E87-BF66-892C1F916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2A1F5D64-1B17-F5BB-9A89-DE70EE36FA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898D0DE4-07CE-E0E2-E76E-0ABADC6D2E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8F03D4C1-8DDD-5519-8F80-6F5CBDDBC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15B0D693-2C79-C7AA-40A0-1123B1891D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5D272646-F8E8-B48E-8D87-D38668E9F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76308329-303D-265D-1A4B-9714B6B17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038359EB-B336-7997-34B4-03310ED1E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794DC2B3-60B8-8ED1-5313-A078A6F161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A88EDB54-9CEF-8CA8-F035-AAC4F235A7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5ED43711-F4F8-A07A-C708-25390B38D0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2AA23CCC-F01F-85E0-036A-AA77984B06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B5515260-48C9-D8C0-0CC1-2AA06FC0C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508BE115-F444-5EB1-0870-BE9F273FF4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42544E07-3828-D132-7C9C-0A10B43CB1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5C54CDB1-260B-4086-A568-3210F66517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D816D80B-B805-6013-8B03-F3DEF71C3C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3D5B508E-9988-116D-EC5E-7346CDD52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5F2A085F-E399-1F60-FA83-F821B13B7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9F83F281-F492-39A9-80D0-B8497C38D2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B4523E8D-37D9-20D1-5F1C-18D7E1DF7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33F79621-C755-A6B4-A4A6-F69F5909C2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BB78141-6490-03C9-E0C7-DF791E1B84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C78162EA-AD63-49A5-B368-A5995D6CF3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F671372D-751F-EE9A-1FE7-AA12C59EF3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DC4334E-D919-5474-FDBD-25976F336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564ADB87-4890-BF8C-41E6-9E889510D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0A3E63DF-2C31-C49A-C742-420DE8283D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596B152B-1B0B-2F6B-013C-A7B346F41E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46614D16-9E47-8718-133B-FF738053F9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B90E38B4-9F35-A388-D60C-87902AADE3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CEC15D80-04F9-DFEC-8F89-2181DC3CE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E5C63A14-35EE-037B-32D7-A4375AA0D7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A0A6B00B-DF18-DC8F-E75C-45A27F7DA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32D1654-E1B9-0C69-4047-61E372E6DB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1BD37F30-E536-0BCA-B14E-138EBA2146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4A134D39-4E9B-2EA0-5B91-F2DD7B62D3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2DC952BE-7D50-525F-37D3-3E29B5BF77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37517640-5222-4102-CF12-EDC70FC29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38AD0B28-FDF0-4352-08CF-54097642D0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C082CA1F-F16D-0F24-F6D1-6997B5D91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BCB22175-90E7-79F0-5CE3-A170DCF6D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720F7E85-0810-3F65-CFF2-7428602377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84C2415D-F6FE-8188-5A19-7F5EC3A8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15F6EB33-4F5A-1654-1F7C-BCC5D30D5F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119AC340-83F5-27D5-30DC-4B6818F49A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32229FFA-A4A9-45BE-3EB6-300515B882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A9CACE10-9D17-B450-B5CB-41A3D62CB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8A15FD4B-5495-CC5E-0BA1-71F159C423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52255B1-3352-A32F-90E2-E93447B42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DDEBEDDA-4632-04DA-F285-C9064BEF89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177FBDAD-4595-0DEB-5665-26AF77B541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B78E1ED2-FBED-0370-D89F-C9F8ADB6A8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65A6AAE4-412D-5FD4-7CAF-9E64A0B30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176B0D1A-0209-7F07-BFFA-035379C3E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85B7EF95-5C46-713B-9DBE-53F1CF34F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9FFEEE17-D822-B420-B8CD-4C8C7BDE8B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09A89200-52CE-3C44-6930-631A40F0C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7F4E94E5-1C09-8135-EFE2-D41AC9E7B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BBF1F2AF-1F9B-876E-C486-2F03F3C70D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F10BF97-5966-6C32-38E0-DA8A7797D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BD3C5AB1-0CCE-BE39-E6E0-9CD693E1FE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EAB10DD3-9C21-5C36-66A7-E5BBF607B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C5342023-DB2B-93C1-94F1-E95A219C2A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C2459BD-E10E-DF7E-B59E-8B4818A442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DEFABF5F-DE2C-D5DF-6696-1F6FA48026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475AA0AE-F3E4-A7DE-B99C-B6DA9B0C2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7ACFE4F9-EA09-7611-718F-E09F75788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CA295794-4288-FD86-3ED1-035F8FAA4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C935BEA9-514F-EB2C-B5E5-7D1D13AC7F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CCEA0E1D-B104-17D5-C9AE-88B372881E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D8913898-5C98-5178-057E-ADD61C122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2A7A3C0E-40AF-B483-568A-4A851D86F0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A43F1EE6-E87D-9A1D-B455-C2C579941A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DBF65AAB-319F-F84C-A900-2C84F84F8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1C83D860-9FDE-CB2D-C60A-09422AE992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F3666D4-9552-DB0C-C25E-212D3826C6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32ACCAC6-5819-E4C8-F02D-86DBCFBF0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6A88A2E3-A1A5-9837-D4DF-7510561357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34F05AC7-398F-CCEE-4659-426F19C20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350E1F70-61B0-9A5F-E141-AC58ACBFB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7FFA276E-7118-9D55-E2E8-52B3B1185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61E6C843-1192-BB0C-106E-E341C79B4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541962B1-B960-9259-5A8C-A4F5A3090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BEAFFB06-FA85-80B3-4931-3AF2E67F4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44CE5639-5C59-88EA-5D1B-89B2E0082E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8A233E08-21C3-A42F-6FFD-2298303F3E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6411328A-6FEC-C3AA-3E0D-FE70F8C3F6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BEDF1B28-7C40-E9C3-61A8-A88D667D3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1A472053-BDC8-4BEC-8AE6-318A70F168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2FFC8565-D9C5-038E-C15B-379C60CEC4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1F31E002-1F65-476F-AAC7-2DD67F69C0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8C1DB8BD-19BB-C56D-2C22-C16A57397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0E58883-FE73-AC07-DFA2-ADABDDFD0F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A7A61A70-8A36-E1D8-C8ED-9B8C6DF7D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5B8C6BC4-25D9-956D-4CC6-4A559F5F00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F95E75BA-0888-A6E2-579E-AFD0BAFF9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90414FC4-61E1-C46B-D544-54E0035DD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8ADBA49C-94B7-59D0-0063-FF5AAC8CF5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EA2A3E7A-3391-A312-7968-5F039EF4FB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442E3601-5FD9-F5A1-0FAE-9531FD9284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A8BA375F-6AA2-D304-3FDC-6680665AA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2D5EED71-2FB6-56B5-E884-7764E08F5A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49FDCF97-B4C8-71E5-9C03-231B9C0003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C366E1C-61A7-18BA-50AC-16567655E1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78EE3710-02F5-4022-5353-09A47BF63A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3E634464-1875-EB72-D45F-B552C905E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EF11EF9C-29F0-484E-85DC-B2390048CE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1BC96AC7-2090-4025-93D9-D7A53CC63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CBE7A5BC-575D-834C-6FF5-A6FEDAC6D1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E40D5A63-6EBC-1675-6B38-C6F5EE2235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AF9CE4CA-DBC2-AC4D-986D-E6618AFF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81F03EB4-3FC7-1C40-A0C2-C247DDFEC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715BAE4B-3EE3-04EA-5D5E-B510498E16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75EC46A1-ACBE-4D17-2957-83924B211C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2C1ABF95-BCD6-9033-AB61-4A1265947F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B6B53330-824B-F0CD-F58F-AF028D4FD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1A8618A3-BCFD-AE53-89F4-437C1F71A1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5766C519-5D31-E70B-C3B2-9C8D85D061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B6A7732A-7ECC-ED73-9860-5495AFA780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E85F5689-1888-13CC-A6BA-7E8FD9E3E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760BC995-38D3-81E7-3AD2-97FC3FF17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DCA9B104-9D03-C5BE-3E22-61AD614409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50F5B524-350F-7E41-A09D-1059836018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7A0BB2F2-767A-98D9-042C-4C7B2922B8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0D04B102-369C-899D-AFD4-4F51DBAEE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B209CE50-FA53-445F-F6E3-2727133879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EDB00853-1508-F545-3D86-3E7480FD3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AEB3B14E-5FC4-FF86-63AF-FB1ECA77F6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98738552-3733-F9A3-44E6-003F0A0322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93ADC264-7EAC-6025-CE62-8540E857D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A5DF9B83-90FD-0A6B-0DD2-78D35BC34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6744DE49-5353-2BD9-ABD7-96E1EB28C9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AD73ABE-C6B9-BC10-4DEF-702CB9D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5D7F089A-EC3C-9D8A-0F87-C9243C5C9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7E5B7710-9EC3-6AF1-486B-FD7A1AA1B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1BC92934-FAD6-AA0F-A72C-94BEC9B09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74992392-313E-6787-0C90-4FD3E467E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0064550A-F5FD-2C64-A90C-75CBBBB845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35527DC3-4A0E-1644-E670-A1EE70C7E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5363D033-74DE-1A99-A33A-EB829CC56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3172F9F7-248B-F08C-48D7-BD41576AE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2B30C47A-C468-E732-F485-B34FB4E870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4215E035-7347-2B6C-8B68-2D12A01446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3797D9FD-D5E2-05E9-857E-824D79F2EB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A0E9679-98B2-9583-F798-29F874308B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6FF42ADC-1F45-90D2-D632-5EAC8370FD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E8D0FA71-4DC1-5978-51F9-E857160A81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884DD78F-23AE-5B3B-E5C9-7FBA086BA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64801E60-9461-41F4-851E-03F49968CF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43A189F3-46F5-8AD8-F31C-FBE4F6932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B25A0E8D-E72D-FE55-7B29-6D34CB5F9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2A05DB3E-D176-4BFC-C8DD-D8672314E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EA544F76-77E3-C060-3A4B-925B170A2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0DB21436-E67A-AF36-213A-B650137641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76A00504-63D2-4B0F-6A94-EAE8A8C30E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DB557E6A-9E42-FFBD-2486-5CABE4374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D47F3FB3-5404-D0AB-6B03-93B2D9C24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F39FA9CB-818B-6F7C-4D9D-B212418A9F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CFBDCEC8-E597-F2FE-F6E6-4442F92373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02860160-6E01-5A3D-9533-7868D5F9F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32C0FA10-4E5D-B83C-C9D7-6D81F2EBDD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85E317ED-694A-8FA6-CF7E-406361BFC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9AB3AC2D-5C81-44AE-F3BF-9D8B4110F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5C37CD96-A1C2-98D2-B21B-69317724FD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09D4447C-6C3B-BC45-70E5-1405F0B81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B6714E27-C376-7B15-69C0-C7FE340BF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1A121E99-2379-A540-B3F8-446AE3A0A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AFD54701-67D6-71C2-B4DF-CF700EE21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782A1EED-AA49-45C4-2405-8A3D3E5FB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7128B218-56F7-B87A-1B1C-C2648A9096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7E11E8FD-3BF7-E3CD-B075-182B7E2FF8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2B7A75C2-E43A-642A-72D9-8BF60D70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080F77A9-066D-FF3F-FBA5-7D86884598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A003650A-F172-F589-8E1B-F31941A578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9BA01346-3BC0-C0A2-330A-96AAEB97C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CC27FBAB-E305-878C-DE9C-81A1D175B0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F18575F3-F66B-47DF-145C-7698523593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93DE9163-A5B5-F734-D04F-6A7048875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A334E200-5881-FB17-2C24-C6FCB825C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9908D13D-14C0-6A3E-335D-7D81773ED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D5F109A1-028E-472D-12AA-263A13DB3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8A504CD8-3E19-7A50-D4D2-70C94C154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3B281B21-358B-2332-FF06-53CDFCCC51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7F15AA83-18D2-F28F-3BC6-2570B1D5E1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7C8AEC74-CB01-4674-4FD3-6B7B5F0A94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76B20C9C-CF66-F6BA-4449-0F775E323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54F4B26C-7894-0FAE-F7D4-C9F9B9648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78095327-8BC5-6C11-A38A-560E5C94AA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A6A8481A-1EAA-BDAB-95BB-9EC6348010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2DF85657-DBF4-2C47-C27D-943CF0C7B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923526F0-2B30-9C45-2AD6-8291F2FFF5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B352FDA0-C63B-5910-BC4A-3BCA67CA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061FAF35-9B84-2580-5D8C-FFEF30CF0F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403F1A1B-106D-B1F8-8D9C-885811C44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C1FF5438-0624-755F-961A-2A704E749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1372ECE5-BABC-F0F1-ED3E-D7C9B719A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5C38D6ED-7A53-5FE0-F2D2-A8C868F297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6A25C161-8E13-9502-3BFB-D74896BDFE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A7586B5D-24A3-3C5F-CD0A-E21716C350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89FF5B93-6B36-E075-0DF9-2DDFCE9113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30CB61C6-31E7-ADA2-33A2-3C81B48CFD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5653E410-C3AD-FD3E-920D-8F1AC0D340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C421DF73-ED94-B642-70CB-B4151EB9E4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B1974CAE-17F3-A6F8-C3A2-BDDD20629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5C2F9BF9-DC1B-3294-B4B9-3C72B37D5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DE38F9C1-05E9-6F1E-50B1-55027CF06C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C488EC33-9706-848B-D3E4-3170B56F99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067053E5-9A7A-F8F6-427F-77D0F1BF3C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3A96AA66-B425-C360-ABC1-D8114ED786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473E4F43-73E8-A755-845C-C5B3EEBCB5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DD91D1B4-44E3-E3C7-7704-32C069CDCD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5234A0F2-3C1B-6E62-4525-5B05FFF31C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BA206D96-790D-C261-1581-2E8ED4F39E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9A210249-5C4D-84B0-E999-233A46A9BE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A8795406-76A9-F886-0EAA-6CC3C1854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ECDF1C22-4741-1114-9D59-45E43991B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F58616DF-2D96-AF0E-123F-D43A7B955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F4A67BE9-59DC-0704-4FF3-E6B7BB401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40BA155A-0E3D-591C-60C8-1DF17DD04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7133DB08-8A69-0311-245E-4514403793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3146900C-4073-9C34-D5B4-0AE8AD55F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E0FDE819-0531-542D-3F2C-917E2018B5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B4A88B32-9C83-CDB2-746F-7DB5615D8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285C3139-F339-B4C3-0922-2BCBF9F97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92675E78-CCA0-90F5-5C96-560718E287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A983984D-FD76-5BF8-5093-4F7DEEE98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BEC8372E-500E-6ABC-8811-E936CF907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26F90A2F-4E43-E7C2-F1A5-8182CFB8E8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6CF0D38B-71C5-CCEF-4901-60557FF854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ECDBD0F3-D52C-330B-BFF0-A69C1DF96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5E56527F-DBF9-3F69-A363-640619F0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486BE95A-4A28-B411-96BC-9A739E910A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88C8E77E-B499-1A77-6061-ECC6BED97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2E048EB0-73A4-D51A-FCC6-15192261CE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5D34BD29-C51B-4D63-80D5-2B2187C022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D6D06B8E-3FFC-38B1-EE2C-C86E581DD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F3FDE5D7-7544-620F-4990-87B950BAC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BF856E89-BEB4-D7B1-1ACF-26D0F6B7AA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4A57E31D-00DD-13D6-8BB4-E15FA96CF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ECFD2792-35C9-BC73-AB0A-B68DF91B4F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A9493B2A-2D0D-9EEE-7C50-34E50E0BA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0542F7A8-F513-BCD3-15CC-F55FD08C42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6CD65518-AC63-4D6D-5D56-46DFE1ACF3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F5378794-90C4-5B61-493A-C34CE8162F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6F0D67D6-EF2B-38E1-DC3F-8795DB1912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9A0E6F24-E848-AF20-AD80-966D31F12A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FF7CDAB7-565B-29AC-4AF0-7F83D571C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CC7571C8-994D-6D36-0336-D26682338B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C951BAE8-E573-30F6-9B98-0B52687F5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529ADF23-88F4-235B-0E33-0E985AA17C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21C86519-21A7-92DE-A47C-8ADE7D01A7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4E84DA0C-1BE8-CE14-4577-267D5F23B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5DF4A852-D5FE-90C8-6CE0-A26F1896B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5527F534-8D32-B68D-9E19-A63B434FE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E7502962-D7F0-9E5C-8DE6-5543D335C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23BD46ED-5E9C-5B2D-7FFB-F898C8275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71150CCC-F2CE-C726-212E-2454E753B5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4DB63384-94C4-ADA9-9E85-350B8E5FC8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94409E81-FE0E-7ED4-CFEE-B23B0DA0F3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FF83F4BB-4A9C-CFF7-E2D0-952800202A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9A496A2E-870F-91B3-AF7B-8B9F9DFB9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95FF4A68-76FA-9CF2-C3C6-336A14D5D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DE166F57-E8E4-57C0-FDE7-CF5A20B619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F6E81E99-AF26-32E5-473B-A8A7A7BA1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0B225AC1-89E5-4703-123B-B6F47D2EB8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DCB369BE-2C3D-5FBF-7634-4F14597EE5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FAF5D3D0-6F48-02E4-C711-F8FE1D71D3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77753051-A60E-1D6B-2804-2241A2BF9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E5474C2E-7FF4-1FD8-65F5-30FB85E827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84377-F505-FC14-D3EA-8A2487B9A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Department for Work and Pensions (2024)</a:t>
            </a:r>
          </a:p>
          <a:p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National Audit Office (2024)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Brookman, et al., (2010)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  <a:ea typeface="+mn-lt"/>
                <a:cs typeface="+mn-lt"/>
              </a:rPr>
              <a:t>International Public Sector Fraud Forum (2020)</a:t>
            </a: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06791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06F9414-30DD-667F-F5A4-9EEAB3C5E6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4C807E1-712B-BA12-842B-6C39725F4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D5F14BE8-6CF1-E5CE-B674-D89EED579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284" y="575361"/>
            <a:ext cx="5707277" cy="5707277"/>
          </a:xfrm>
          <a:prstGeom prst="ellipse">
            <a:avLst/>
          </a:prstGeom>
          <a:noFill/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4DF3E4-6907-2E85-7533-47FEF9461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Recommendations </a:t>
            </a:r>
          </a:p>
        </p:txBody>
      </p:sp>
      <p:grpSp>
        <p:nvGrpSpPr>
          <p:cNvPr id="12" name="Graphic 190">
            <a:extLst>
              <a:ext uri="{FF2B5EF4-FFF2-40B4-BE49-F238E27FC236}">
                <a16:creationId xmlns:a16="http://schemas.microsoft.com/office/drawing/2014/main" id="{173F0C6B-3A63-ECC6-0B3A-33ACDEBC9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93117" y="1193254"/>
            <a:ext cx="1291642" cy="429215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596380-FDEE-3BA3-CFA3-7932F999D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9F74630-76B2-D60D-B4E5-0CBC0B647C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6" name="Graphic 212">
            <a:extLst>
              <a:ext uri="{FF2B5EF4-FFF2-40B4-BE49-F238E27FC236}">
                <a16:creationId xmlns:a16="http://schemas.microsoft.com/office/drawing/2014/main" id="{CE7D3D53-009C-1B08-855E-0B1BFB9D47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7E40E804-E843-0028-1279-F538036D8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7727" y="421588"/>
            <a:ext cx="1291468" cy="1291468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0" name="Graphic 4">
            <a:extLst>
              <a:ext uri="{FF2B5EF4-FFF2-40B4-BE49-F238E27FC236}">
                <a16:creationId xmlns:a16="http://schemas.microsoft.com/office/drawing/2014/main" id="{6CDB83B1-ACBA-8BF6-B3CD-58A51B6415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860C7900-FB74-64DA-617E-F56DF563B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59837D9-F5C4-8ABB-E489-9E374B1D1C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E3C7A7E-5009-6C6D-4360-6B04F6579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55CDE7C-8B34-593A-BF51-89B38297D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D2BCCE9-E1A4-E431-B6BF-89694E89F0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0D7313D-4A4A-3FC6-B0B2-7BDE0FC16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F427031-B159-856B-9F6E-D2C7A5C3C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FC5ED91-2DB9-756C-3796-9E484D1E4B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57CEA13-0A17-5DE5-6A59-634F08C04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42C5B77-D501-E2B8-2A56-B8D1913D02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656BFDAB-C4F0-285E-70B2-744BB304C2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6496EC9-899F-6B0B-A8E9-F1A89D8908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A373DC6-4D54-EC94-8441-313B9D658E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4699185-3B50-54CA-EED9-F274F3B7B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D4DBAF93-15E6-B6E1-36C1-CD083E5E6D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ABED94DD-9999-83AF-1F05-9AD53A0257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3B7E9BD-F5C4-22AE-6D0E-D5DAE3DF0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C8539838-4541-F7B6-BA03-483C2DBE71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B8DF9B64-2A6D-34D7-1211-EE1A1847AE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4E95262-29F6-6E55-9F14-8D86895A35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C0CBD050-81DD-2131-4D7F-7AEA6AC0D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A6DD6B8F-56E4-D733-462E-4ABFAA4136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0FBBBDE3-2B8F-B545-4210-C8E6BBDC7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E71C2AE7-BB24-62FA-45F5-7013E2F875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3A5E4B40-24FC-6638-8216-AB93151E46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C32D3EF9-BCD6-16E5-CFC6-7B86A1993D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95480877-5C52-BC03-0D5B-112565BFA1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D3F60F0-F7E7-113F-99B0-4B2083314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87442123-4AF1-C779-7C81-FC8A06B8CD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CA0C63E-DEC4-B204-328A-023E4059A1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5A73D2B-C181-1107-31C4-4D8D19FC2D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87F2EC7A-D5AC-D3B4-9BC6-B92F108BA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8F49A4D3-0A9B-7906-D923-BD6D42EB18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769032B6-B4CA-11BC-B1E2-B35832770B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95A3E3BE-F6A8-604D-7B8D-D93B1499BF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25FA84F-EE13-E23A-3153-7A9AA1924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10C9866-9FE9-15E5-616F-71F373B25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10E2FAB-95CA-764F-01AA-2E8BD5A6A5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F34E18E8-0290-CE7A-AF51-F1A320020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78B9D000-DB27-068D-36FD-8DE8215262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A36E6468-BEC7-A755-4BE2-537AD6412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F88FCD95-C437-E78F-760F-B6F4FC11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C03D0573-79CE-3C7F-83E4-BB101B5CB4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87765BB6-B0F8-E857-F9B2-FDF96D75D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82F3B800-DCAA-CD1A-D0E4-40C8DB5E80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353A0544-E3B9-C98A-0F9B-145A81A919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0D4192EB-7BDE-A2A4-7555-A1CFA99CC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C6AE94B-BC9A-10BB-CD7F-8D10DB4341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82EE6E46-8C56-D300-5EDB-44022181D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75C34899-B6F3-2F02-A40E-F15870498A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B246547B-8D75-DBE9-D6C9-CCEAA6450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6A6A090E-472E-9C12-C797-FB1A60F887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C56E8CDC-FC12-F7E1-A802-B9D8670C9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FE6784AB-B06B-A618-0597-52BDA091F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53E0E5C0-1DA0-AEFD-BF0C-C8993EBB1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96EF8ABA-D54C-D766-9954-2A241E256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BE427C34-2AEF-26C5-4EF1-D1ECE8080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EDA4EFAB-47A2-F6FC-5135-7B7A627F3D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6B950339-9E2C-A506-7190-BB61110232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2F36D942-60FC-D7DB-794D-954BEB235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579CCA43-DF9D-8949-0E98-0579D33C7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37D7213F-C6F0-43F0-4477-57B99BE7B1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8C671612-34E6-09B8-167E-0D0C00D43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8725EA52-3554-8C8A-0EBA-6B58329CE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0935CCE3-1F3C-0076-E34C-FC8E6CAA1D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CDF3117B-05DD-2E0E-B6CA-2C83FA17A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6DC6FC53-5977-FCFB-3E40-C32982C54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EF521C21-0616-8E8B-0BDD-C6DBAC154D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C13A3655-1440-18FB-1A5A-BDF0547788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7473B6A-96E9-5F2C-9697-4FF6D6E93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7EDCF974-C434-479F-AA62-992A3B872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D406B7B1-DEDF-0F24-9FD7-6C2D22F8C7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20126665-624F-FC4F-B3E0-8B5297032C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48A6612-808E-3BCB-28B3-3364E68EB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20818CE-52C6-CF72-E65E-3FD22B3767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D8748518-C8FB-C451-D851-08E07362AA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7E79FE84-528E-6B00-D727-3AF68C277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631F22B5-7D2D-EE44-7EB2-EACFF710D5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1B53F224-15E4-82BE-9F57-09F3A057A7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22DC1599-546A-EE5B-04A1-1CD3AB395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741C2BD6-7FAA-FE8A-76BE-520C5E220E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A601F750-D706-66AC-3093-238AD59B11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2D9017D0-D13C-FC1E-C031-5FAD84E4B9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22C3A941-D174-51C3-3620-A900996AF8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B4CFFC5D-2DAF-D634-D6BA-D1A36C8B3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87836417-EBAE-2435-14E1-A15325B4A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C7E291B5-8F76-9562-9782-ACFBFEE21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31891D8C-6584-006A-C429-5DCB98E1E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42D64EAA-4D18-23A7-4A0E-97292B0879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B2B209FC-87F8-13E7-7AF3-9C2301FA7C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0C6BC865-D9AE-0808-FFBC-4678C0691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3AC97076-DDB5-D1D2-3AE0-1F06489AE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B10181A5-D537-FD9B-0CE5-B87545A01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B8BD4014-FDC3-E66E-ECAE-839612FA42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D3907A15-CA5D-234D-62C4-F4CBDD213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0137097B-5DDC-6F61-9309-3A006D745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B81568A7-C7E7-C59E-79F1-8B8445AD2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55C82E57-E53F-EBEB-4D48-7C97D1553A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A37DB7D-3CEF-2073-8461-F7CFA30309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00A63EFD-DEFF-7D8F-61E7-1B890A616C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C884F760-5A59-8BCA-17C0-A35B798E8F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0E9061C-16B8-D880-8F8E-A46F292FD4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4F08649-81FD-E7D8-49C7-982A6A31A1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5544622F-850B-845F-CCEC-6C95959BAD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B4117FFC-A44D-BDF4-29EF-38E027B2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D99D126D-DB3A-C3B7-BF85-4275A81DE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6E7CFBC2-E8A9-D57D-1EC6-D271221E09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02048FFC-A0EE-21AC-878E-50F19A54C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7B089A05-2926-CC46-81A5-A904E38995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BC16B3E-45D3-27EB-91E2-BD8F73A50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288D448E-C332-DE04-40A2-06E13F3E82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FF777C8C-729E-82CE-0A21-5E83661B82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7D55EBB6-DB8A-DEA9-F8DC-A27EACC42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9C6E46E4-016B-44B6-9D62-F338B474C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8B877E54-FA7F-3D28-EC41-C1ABE466D4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77B19FC0-24FF-73E8-2661-EEDC735BED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972B92B5-8A97-AC5E-E37B-A6136A70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85EB4311-2F25-ADC8-AC2C-136F8942F6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527CBEF3-32DE-2879-7BD6-27A931A9C2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AFB0493E-0034-82BC-8888-C91D987009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A300A71B-55B3-897C-FC0A-F88734BB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4F88E4C9-56C4-660F-87FB-3E3CA750E1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C7CA160-308D-50E9-DB58-5CE63B21D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1D3ED2F1-0800-5D4A-E801-A0DF291AC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BE14D657-ABF8-AF6B-B47B-86B56699C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36971087-60AB-3094-688E-3ED1968998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E1BA6574-76DB-DD5C-E1EC-7A5657F88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E3B3F912-1059-F8A3-6C78-47571764C7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D6835C99-7BC4-1F90-AA5E-28296C9312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D2736B50-9177-EF4A-1089-6D9E906C0B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E1F320F3-0572-7BCE-C0EC-464E75BE25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267A418-12F9-C49B-7B30-2CDA98B637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FC6F5DA3-FEA2-FA8E-F77C-C7696E0904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E1C1557-DDE7-8371-BC5C-A709A7D376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CBCAE1FD-7D7F-77D6-8CB1-FFD56D0071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79508DC9-23D9-D3BC-B922-5FB1AC675B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85D49959-C07F-F1D7-73B4-C7D7FD8360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AD35A456-A67C-B777-C143-F8D3B63EE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35B371F-4AE1-A5DF-1792-88F8DAF218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7327B20E-1041-76FC-BE2A-BA07A5AE9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63FEAE0C-2EC1-2C29-C8E7-7D25597E4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C15A9517-57A1-F025-E6A8-105020FDC8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37815DDE-65CA-6DD2-4419-AD71D48E1E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6D41EEE3-3AB4-8EEB-CFE7-CF0D194BB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6381428D-A16B-BA9A-CB3C-695AE65A13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00FF3FD8-BC2C-1919-6F8A-CA6BD25473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974F47C5-A6E7-3531-53A4-6ED2D7A3FD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1F3FA7F4-4F80-3D0A-4F89-05C57A6DB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8598B1E9-7908-3284-C066-0AD7F31807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5437E14B-ADC2-980E-6EC6-75B8A5AEE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852E7FB1-918D-FE01-554A-72081804D6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BDF669C8-3D84-D9F6-E382-C99EEFCB2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418835B4-2162-F160-5850-34E8204A3E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94FB3A0A-890C-97D5-E8F5-026F2E6A4A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BB6ED115-DE52-AD46-B38D-C815EE5FD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B016733D-3175-469E-C7F7-BB4407C1A1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8BD7F397-1C53-DF15-4C63-620DA6DF2F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52D818CA-9B65-983F-C362-86D2112E9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2A3A0E05-8646-8255-D4D7-4B86CA89B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185A6077-2DE0-C099-EFBC-EC3158B60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CB8E9CC6-1024-CC81-9DEC-08AE2756C3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6D450A18-D6BD-5CBB-F17E-C2EE58831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327D6C06-42A8-1FE4-E7AF-B3065642C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E500A400-24F7-EB83-6B12-2CD199C41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56D5D356-C766-105B-2F9F-C295992440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51D526CD-0070-0CF4-CAAA-0DF522D54E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794294C0-5837-F4AB-1973-5E7E9B5A99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D3B8DD0-1A3A-5B3C-026A-544F34909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05CD93E0-9980-871D-E8F5-B8B3FD29D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91" name="Graphic 4">
            <a:extLst>
              <a:ext uri="{FF2B5EF4-FFF2-40B4-BE49-F238E27FC236}">
                <a16:creationId xmlns:a16="http://schemas.microsoft.com/office/drawing/2014/main" id="{8D164E45-B655-7DED-9342-29904B838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80915" y="4748271"/>
            <a:ext cx="1330536" cy="1330521"/>
            <a:chOff x="5734037" y="3067039"/>
            <a:chExt cx="724483" cy="724489"/>
          </a:xfrm>
          <a:solidFill>
            <a:schemeClr val="bg1">
              <a:alpha val="60000"/>
            </a:schemeClr>
          </a:solidFill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6BF6873A-20F6-51CE-E74B-FB005B2A8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067039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E47CA21F-FB42-F978-262B-D4BBFE6BC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8B398B2-CD79-D6C0-6977-146CE8B9BA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811268E8-3EAE-2A31-185D-CEF60FC3F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B59686C9-FCF6-561D-F5E4-072A3B4B88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48905E1F-2A08-49F1-EEA7-5ED1BDC43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6ACBE94B-1E95-A334-B4C6-828F168E43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6687B501-0D9A-B030-4DF1-98E257D4E4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2628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61B672A8-4975-31DA-2715-DF146EF271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2628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7F62A775-0D6D-99D2-3F75-D0E58E7B98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2" name="Freeform: Shape 201">
              <a:extLst>
                <a:ext uri="{FF2B5EF4-FFF2-40B4-BE49-F238E27FC236}">
                  <a16:creationId xmlns:a16="http://schemas.microsoft.com/office/drawing/2014/main" id="{C528E6D4-4F7E-0104-6596-7107DC714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3" name="Freeform: Shape 202">
              <a:extLst>
                <a:ext uri="{FF2B5EF4-FFF2-40B4-BE49-F238E27FC236}">
                  <a16:creationId xmlns:a16="http://schemas.microsoft.com/office/drawing/2014/main" id="{8026D3C6-7F44-A434-920A-DA136B84A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4" name="Freeform: Shape 203">
              <a:extLst>
                <a:ext uri="{FF2B5EF4-FFF2-40B4-BE49-F238E27FC236}">
                  <a16:creationId xmlns:a16="http://schemas.microsoft.com/office/drawing/2014/main" id="{AEB7E3AE-B235-2490-3F15-291FDD4F5C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12628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5" name="Freeform: Shape 204">
              <a:extLst>
                <a:ext uri="{FF2B5EF4-FFF2-40B4-BE49-F238E27FC236}">
                  <a16:creationId xmlns:a16="http://schemas.microsoft.com/office/drawing/2014/main" id="{011CED87-D160-CF64-CDE3-582215204B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2628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6" name="Freeform: Shape 205">
              <a:extLst>
                <a:ext uri="{FF2B5EF4-FFF2-40B4-BE49-F238E27FC236}">
                  <a16:creationId xmlns:a16="http://schemas.microsoft.com/office/drawing/2014/main" id="{577A82E3-1548-78BF-549E-1363C7B475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18543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7" name="Freeform: Shape 206">
              <a:extLst>
                <a:ext uri="{FF2B5EF4-FFF2-40B4-BE49-F238E27FC236}">
                  <a16:creationId xmlns:a16="http://schemas.microsoft.com/office/drawing/2014/main" id="{328E6774-5B29-A4C2-6EAD-4F2C9ED74D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8" name="Freeform: Shape 207">
              <a:extLst>
                <a:ext uri="{FF2B5EF4-FFF2-40B4-BE49-F238E27FC236}">
                  <a16:creationId xmlns:a16="http://schemas.microsoft.com/office/drawing/2014/main" id="{BE593968-5CEB-7F3A-07F7-DAE10958D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9" name="Freeform: Shape 208">
              <a:extLst>
                <a:ext uri="{FF2B5EF4-FFF2-40B4-BE49-F238E27FC236}">
                  <a16:creationId xmlns:a16="http://schemas.microsoft.com/office/drawing/2014/main" id="{6459B946-69B6-8669-4033-CB53E08CC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0" name="Freeform: Shape 209">
              <a:extLst>
                <a:ext uri="{FF2B5EF4-FFF2-40B4-BE49-F238E27FC236}">
                  <a16:creationId xmlns:a16="http://schemas.microsoft.com/office/drawing/2014/main" id="{32185228-9AE0-524D-63C6-9DBA984D45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1" name="Freeform: Shape 210">
              <a:extLst>
                <a:ext uri="{FF2B5EF4-FFF2-40B4-BE49-F238E27FC236}">
                  <a16:creationId xmlns:a16="http://schemas.microsoft.com/office/drawing/2014/main" id="{ADC5EA35-930A-4B50-4A9F-14FE73E5F2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18543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2" name="Freeform: Shape 211">
              <a:extLst>
                <a:ext uri="{FF2B5EF4-FFF2-40B4-BE49-F238E27FC236}">
                  <a16:creationId xmlns:a16="http://schemas.microsoft.com/office/drawing/2014/main" id="{863CF4CD-C53D-92E1-AD46-A8F1C0AC3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18543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3" name="Freeform: Shape 212">
              <a:extLst>
                <a:ext uri="{FF2B5EF4-FFF2-40B4-BE49-F238E27FC236}">
                  <a16:creationId xmlns:a16="http://schemas.microsoft.com/office/drawing/2014/main" id="{C8AA0181-C282-B171-4E0B-2CAEFD3BF6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24467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4" name="Freeform: Shape 213">
              <a:extLst>
                <a:ext uri="{FF2B5EF4-FFF2-40B4-BE49-F238E27FC236}">
                  <a16:creationId xmlns:a16="http://schemas.microsoft.com/office/drawing/2014/main" id="{2E8D6D97-F343-99DE-48B7-20DCBA92DA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244677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5" name="Freeform: Shape 214">
              <a:extLst>
                <a:ext uri="{FF2B5EF4-FFF2-40B4-BE49-F238E27FC236}">
                  <a16:creationId xmlns:a16="http://schemas.microsoft.com/office/drawing/2014/main" id="{E0F9F665-C1C8-6B26-F902-2A3EE652F2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6" name="Freeform: Shape 215">
              <a:extLst>
                <a:ext uri="{FF2B5EF4-FFF2-40B4-BE49-F238E27FC236}">
                  <a16:creationId xmlns:a16="http://schemas.microsoft.com/office/drawing/2014/main" id="{C0132756-B154-0AAC-419B-2A0695189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7" name="Freeform: Shape 216">
              <a:extLst>
                <a:ext uri="{FF2B5EF4-FFF2-40B4-BE49-F238E27FC236}">
                  <a16:creationId xmlns:a16="http://schemas.microsoft.com/office/drawing/2014/main" id="{23B775D6-1067-F78E-D6A3-6A07F18A8E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8" name="Freeform: Shape 217">
              <a:extLst>
                <a:ext uri="{FF2B5EF4-FFF2-40B4-BE49-F238E27FC236}">
                  <a16:creationId xmlns:a16="http://schemas.microsoft.com/office/drawing/2014/main" id="{97544B6A-2FA1-BF49-42BE-B28B4462D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2446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9" name="Freeform: Shape 218">
              <a:extLst>
                <a:ext uri="{FF2B5EF4-FFF2-40B4-BE49-F238E27FC236}">
                  <a16:creationId xmlns:a16="http://schemas.microsoft.com/office/drawing/2014/main" id="{B760780D-52D6-73F7-34F1-C777608806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24467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0" name="Freeform: Shape 219">
              <a:extLst>
                <a:ext uri="{FF2B5EF4-FFF2-40B4-BE49-F238E27FC236}">
                  <a16:creationId xmlns:a16="http://schemas.microsoft.com/office/drawing/2014/main" id="{C101A0AE-E7F3-EBFA-880B-5C17773C6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03829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1" name="Freeform: Shape 220">
              <a:extLst>
                <a:ext uri="{FF2B5EF4-FFF2-40B4-BE49-F238E27FC236}">
                  <a16:creationId xmlns:a16="http://schemas.microsoft.com/office/drawing/2014/main" id="{6F5BBFC0-6505-3C3A-A484-C130E6C9D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2" name="Freeform: Shape 221">
              <a:extLst>
                <a:ext uri="{FF2B5EF4-FFF2-40B4-BE49-F238E27FC236}">
                  <a16:creationId xmlns:a16="http://schemas.microsoft.com/office/drawing/2014/main" id="{CDC2108B-E089-5194-C055-BD750742C5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3" name="Freeform: Shape 222">
              <a:extLst>
                <a:ext uri="{FF2B5EF4-FFF2-40B4-BE49-F238E27FC236}">
                  <a16:creationId xmlns:a16="http://schemas.microsoft.com/office/drawing/2014/main" id="{63A59C65-2362-14B2-396F-93FC7E899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4" name="Freeform: Shape 223">
              <a:extLst>
                <a:ext uri="{FF2B5EF4-FFF2-40B4-BE49-F238E27FC236}">
                  <a16:creationId xmlns:a16="http://schemas.microsoft.com/office/drawing/2014/main" id="{472E0E40-309D-8F2A-BCBF-0308709DB4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5" name="Freeform: Shape 224">
              <a:extLst>
                <a:ext uri="{FF2B5EF4-FFF2-40B4-BE49-F238E27FC236}">
                  <a16:creationId xmlns:a16="http://schemas.microsoft.com/office/drawing/2014/main" id="{411C5DD9-CD19-B077-8950-E07B084A4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6" name="Freeform: Shape 225">
              <a:extLst>
                <a:ext uri="{FF2B5EF4-FFF2-40B4-BE49-F238E27FC236}">
                  <a16:creationId xmlns:a16="http://schemas.microsoft.com/office/drawing/2014/main" id="{DB8C8E46-D0A9-344D-7CD4-3A86013E1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7" name="Freeform: Shape 226">
              <a:extLst>
                <a:ext uri="{FF2B5EF4-FFF2-40B4-BE49-F238E27FC236}">
                  <a16:creationId xmlns:a16="http://schemas.microsoft.com/office/drawing/2014/main" id="{33D14BDC-1798-E05C-66EB-31FDC06BD7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363074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8" name="Freeform: Shape 227">
              <a:extLst>
                <a:ext uri="{FF2B5EF4-FFF2-40B4-BE49-F238E27FC236}">
                  <a16:creationId xmlns:a16="http://schemas.microsoft.com/office/drawing/2014/main" id="{81B1A95B-BDBE-ACF1-47BE-25DFF01EF4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9" name="Freeform: Shape 228">
              <a:extLst>
                <a:ext uri="{FF2B5EF4-FFF2-40B4-BE49-F238E27FC236}">
                  <a16:creationId xmlns:a16="http://schemas.microsoft.com/office/drawing/2014/main" id="{FF9D7896-50C9-CDC7-2F67-C8B30105C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0" name="Freeform: Shape 229">
              <a:extLst>
                <a:ext uri="{FF2B5EF4-FFF2-40B4-BE49-F238E27FC236}">
                  <a16:creationId xmlns:a16="http://schemas.microsoft.com/office/drawing/2014/main" id="{F40EA50D-7222-73D1-541D-5E3000FE0D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1" name="Freeform: Shape 230">
              <a:extLst>
                <a:ext uri="{FF2B5EF4-FFF2-40B4-BE49-F238E27FC236}">
                  <a16:creationId xmlns:a16="http://schemas.microsoft.com/office/drawing/2014/main" id="{EBF8E12D-FCB6-D382-2868-603321104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2" name="Freeform: Shape 231">
              <a:extLst>
                <a:ext uri="{FF2B5EF4-FFF2-40B4-BE49-F238E27FC236}">
                  <a16:creationId xmlns:a16="http://schemas.microsoft.com/office/drawing/2014/main" id="{1E38E066-79E7-0373-51C4-32430FEE6D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363074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3" name="Freeform: Shape 232">
              <a:extLst>
                <a:ext uri="{FF2B5EF4-FFF2-40B4-BE49-F238E27FC236}">
                  <a16:creationId xmlns:a16="http://schemas.microsoft.com/office/drawing/2014/main" id="{66E155DE-55B0-FE95-38ED-31443F65A6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4" name="Freeform: Shape 233">
              <a:extLst>
                <a:ext uri="{FF2B5EF4-FFF2-40B4-BE49-F238E27FC236}">
                  <a16:creationId xmlns:a16="http://schemas.microsoft.com/office/drawing/2014/main" id="{DE31EEE8-DD26-D157-F67E-373F1DF98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222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7BB4755D-0809-F08D-C5BC-D1AF48DCF5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9D7031EC-5E95-950E-E367-08DAD74AD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31A60B83-27E9-6AED-F8F4-DF7E93326A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97A21BA3-BE4A-62FE-BEC3-D5253C4894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F2539695-6F72-77C7-F57A-71D9FA94B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09ECB956-C417-AF04-12EA-FBB99BB76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AFDC76FC-D8AC-974F-982F-50F51D9BD7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067039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2" name="Freeform: Shape 241">
              <a:extLst>
                <a:ext uri="{FF2B5EF4-FFF2-40B4-BE49-F238E27FC236}">
                  <a16:creationId xmlns:a16="http://schemas.microsoft.com/office/drawing/2014/main" id="{6DC68F84-D741-424D-94F3-C811B2085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3" name="Freeform: Shape 242">
              <a:extLst>
                <a:ext uri="{FF2B5EF4-FFF2-40B4-BE49-F238E27FC236}">
                  <a16:creationId xmlns:a16="http://schemas.microsoft.com/office/drawing/2014/main" id="{E05CFAC9-739F-0DA5-4C7B-C5531BBEA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4" name="Freeform: Shape 243">
              <a:extLst>
                <a:ext uri="{FF2B5EF4-FFF2-40B4-BE49-F238E27FC236}">
                  <a16:creationId xmlns:a16="http://schemas.microsoft.com/office/drawing/2014/main" id="{8A7AC578-00D8-391C-7316-323920553C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5" name="Freeform: Shape 244">
              <a:extLst>
                <a:ext uri="{FF2B5EF4-FFF2-40B4-BE49-F238E27FC236}">
                  <a16:creationId xmlns:a16="http://schemas.microsoft.com/office/drawing/2014/main" id="{87AC4654-200F-E7E5-4072-4A047AE32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6" name="Freeform: Shape 245">
              <a:extLst>
                <a:ext uri="{FF2B5EF4-FFF2-40B4-BE49-F238E27FC236}">
                  <a16:creationId xmlns:a16="http://schemas.microsoft.com/office/drawing/2014/main" id="{D3ACF812-4284-C589-6843-A853E87ABC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06703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246">
              <a:extLst>
                <a:ext uri="{FF2B5EF4-FFF2-40B4-BE49-F238E27FC236}">
                  <a16:creationId xmlns:a16="http://schemas.microsoft.com/office/drawing/2014/main" id="{28C0F9A8-1C0E-FA39-7746-DD8DEF9553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2628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247">
              <a:extLst>
                <a:ext uri="{FF2B5EF4-FFF2-40B4-BE49-F238E27FC236}">
                  <a16:creationId xmlns:a16="http://schemas.microsoft.com/office/drawing/2014/main" id="{83C70752-5D51-2FFE-B5FA-C2AA92B1C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9" name="Freeform: Shape 248">
              <a:extLst>
                <a:ext uri="{FF2B5EF4-FFF2-40B4-BE49-F238E27FC236}">
                  <a16:creationId xmlns:a16="http://schemas.microsoft.com/office/drawing/2014/main" id="{F64A1701-3A44-B964-F0CB-F7E20D696E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0" name="Freeform: Shape 249">
              <a:extLst>
                <a:ext uri="{FF2B5EF4-FFF2-40B4-BE49-F238E27FC236}">
                  <a16:creationId xmlns:a16="http://schemas.microsoft.com/office/drawing/2014/main" id="{6ACB7B56-E3C7-E3F3-B7E6-645650820B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1" name="Freeform: Shape 250">
              <a:extLst>
                <a:ext uri="{FF2B5EF4-FFF2-40B4-BE49-F238E27FC236}">
                  <a16:creationId xmlns:a16="http://schemas.microsoft.com/office/drawing/2014/main" id="{6646BE46-4B7E-550F-A523-BD43D8E22A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2628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2" name="Freeform: Shape 251">
              <a:extLst>
                <a:ext uri="{FF2B5EF4-FFF2-40B4-BE49-F238E27FC236}">
                  <a16:creationId xmlns:a16="http://schemas.microsoft.com/office/drawing/2014/main" id="{04C617A5-47FB-2B14-B637-082360DBD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2628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3" name="Freeform: Shape 252">
              <a:extLst>
                <a:ext uri="{FF2B5EF4-FFF2-40B4-BE49-F238E27FC236}">
                  <a16:creationId xmlns:a16="http://schemas.microsoft.com/office/drawing/2014/main" id="{A47BEF88-2AE3-79E6-2D0C-05224BFF8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185433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4" name="Freeform: Shape 253">
              <a:extLst>
                <a:ext uri="{FF2B5EF4-FFF2-40B4-BE49-F238E27FC236}">
                  <a16:creationId xmlns:a16="http://schemas.microsoft.com/office/drawing/2014/main" id="{A38F62FA-F6BE-76C8-E029-BCF7DB0949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5" name="Freeform: Shape 254">
              <a:extLst>
                <a:ext uri="{FF2B5EF4-FFF2-40B4-BE49-F238E27FC236}">
                  <a16:creationId xmlns:a16="http://schemas.microsoft.com/office/drawing/2014/main" id="{4C44C132-2638-2F17-C112-D628E9E71B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6" name="Freeform: Shape 255">
              <a:extLst>
                <a:ext uri="{FF2B5EF4-FFF2-40B4-BE49-F238E27FC236}">
                  <a16:creationId xmlns:a16="http://schemas.microsoft.com/office/drawing/2014/main" id="{9044F4B1-9FAD-96B4-5D6F-9360EC59A8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7" name="Freeform: Shape 256">
              <a:extLst>
                <a:ext uri="{FF2B5EF4-FFF2-40B4-BE49-F238E27FC236}">
                  <a16:creationId xmlns:a16="http://schemas.microsoft.com/office/drawing/2014/main" id="{8CDBB39C-FD55-3A25-EC54-23A44AD602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1854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8" name="Freeform: Shape 257">
              <a:extLst>
                <a:ext uri="{FF2B5EF4-FFF2-40B4-BE49-F238E27FC236}">
                  <a16:creationId xmlns:a16="http://schemas.microsoft.com/office/drawing/2014/main" id="{8C00BE63-74C3-1F91-6E23-4596FAE90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18543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9" name="Freeform: Shape 258">
              <a:extLst>
                <a:ext uri="{FF2B5EF4-FFF2-40B4-BE49-F238E27FC236}">
                  <a16:creationId xmlns:a16="http://schemas.microsoft.com/office/drawing/2014/main" id="{15710BF3-97B5-F1A5-717A-C43D5F2DE5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244676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0" name="Freeform: Shape 259">
              <a:extLst>
                <a:ext uri="{FF2B5EF4-FFF2-40B4-BE49-F238E27FC236}">
                  <a16:creationId xmlns:a16="http://schemas.microsoft.com/office/drawing/2014/main" id="{F21E8103-635F-4E44-1AC2-C8CC764CCC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1" name="Freeform: Shape 260">
              <a:extLst>
                <a:ext uri="{FF2B5EF4-FFF2-40B4-BE49-F238E27FC236}">
                  <a16:creationId xmlns:a16="http://schemas.microsoft.com/office/drawing/2014/main" id="{34A13674-4A92-7117-073E-182287C4AC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2" name="Freeform: Shape 261">
              <a:extLst>
                <a:ext uri="{FF2B5EF4-FFF2-40B4-BE49-F238E27FC236}">
                  <a16:creationId xmlns:a16="http://schemas.microsoft.com/office/drawing/2014/main" id="{C1466730-B214-DA40-D871-B6B9B8BCE2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3" name="Freeform: Shape 262">
              <a:extLst>
                <a:ext uri="{FF2B5EF4-FFF2-40B4-BE49-F238E27FC236}">
                  <a16:creationId xmlns:a16="http://schemas.microsoft.com/office/drawing/2014/main" id="{794F978D-024C-563D-038A-8F31570774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244676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4" name="Freeform: Shape 263">
              <a:extLst>
                <a:ext uri="{FF2B5EF4-FFF2-40B4-BE49-F238E27FC236}">
                  <a16:creationId xmlns:a16="http://schemas.microsoft.com/office/drawing/2014/main" id="{1985D2A9-9208-9F38-A8C8-7A5CF6F8A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2446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5" name="Freeform: Shape 264">
              <a:extLst>
                <a:ext uri="{FF2B5EF4-FFF2-40B4-BE49-F238E27FC236}">
                  <a16:creationId xmlns:a16="http://schemas.microsoft.com/office/drawing/2014/main" id="{8A830FA3-DDDF-2AF7-031F-6E0C4957D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0382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6" name="Freeform: Shape 265">
              <a:extLst>
                <a:ext uri="{FF2B5EF4-FFF2-40B4-BE49-F238E27FC236}">
                  <a16:creationId xmlns:a16="http://schemas.microsoft.com/office/drawing/2014/main" id="{6B745E68-92A6-6B51-A0DB-C06B8AFCDE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7" name="Freeform: Shape 266">
              <a:extLst>
                <a:ext uri="{FF2B5EF4-FFF2-40B4-BE49-F238E27FC236}">
                  <a16:creationId xmlns:a16="http://schemas.microsoft.com/office/drawing/2014/main" id="{B72F06D4-002F-B278-F0DC-B9C8F884AF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8" name="Freeform: Shape 267">
              <a:extLst>
                <a:ext uri="{FF2B5EF4-FFF2-40B4-BE49-F238E27FC236}">
                  <a16:creationId xmlns:a16="http://schemas.microsoft.com/office/drawing/2014/main" id="{7210D2A3-22A2-1603-C863-E701AB607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9" name="Freeform: Shape 268">
              <a:extLst>
                <a:ext uri="{FF2B5EF4-FFF2-40B4-BE49-F238E27FC236}">
                  <a16:creationId xmlns:a16="http://schemas.microsoft.com/office/drawing/2014/main" id="{981094D5-D681-FADE-CB4D-5B45DCCFA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0" name="Freeform: Shape 269">
              <a:extLst>
                <a:ext uri="{FF2B5EF4-FFF2-40B4-BE49-F238E27FC236}">
                  <a16:creationId xmlns:a16="http://schemas.microsoft.com/office/drawing/2014/main" id="{74881FF8-C5C9-6253-AEA8-485FDEC834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0382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1" name="Freeform: Shape 270">
              <a:extLst>
                <a:ext uri="{FF2B5EF4-FFF2-40B4-BE49-F238E27FC236}">
                  <a16:creationId xmlns:a16="http://schemas.microsoft.com/office/drawing/2014/main" id="{A666526C-725D-FE81-F117-E2B3077C09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36307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2" name="Freeform: Shape 271">
              <a:extLst>
                <a:ext uri="{FF2B5EF4-FFF2-40B4-BE49-F238E27FC236}">
                  <a16:creationId xmlns:a16="http://schemas.microsoft.com/office/drawing/2014/main" id="{AE8CF8C1-1DAE-3ACC-A901-9AF3FB927E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3" name="Freeform: Shape 272">
              <a:extLst>
                <a:ext uri="{FF2B5EF4-FFF2-40B4-BE49-F238E27FC236}">
                  <a16:creationId xmlns:a16="http://schemas.microsoft.com/office/drawing/2014/main" id="{458CE907-D20B-8B31-A459-363150DE11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4" name="Freeform: Shape 273">
              <a:extLst>
                <a:ext uri="{FF2B5EF4-FFF2-40B4-BE49-F238E27FC236}">
                  <a16:creationId xmlns:a16="http://schemas.microsoft.com/office/drawing/2014/main" id="{8F348CDB-1F7B-9BD1-6524-7047ED5E0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5" name="Freeform: Shape 274">
              <a:extLst>
                <a:ext uri="{FF2B5EF4-FFF2-40B4-BE49-F238E27FC236}">
                  <a16:creationId xmlns:a16="http://schemas.microsoft.com/office/drawing/2014/main" id="{EB93D523-333C-49B9-265F-2ED68E17D8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36307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6" name="Freeform: Shape 275">
              <a:extLst>
                <a:ext uri="{FF2B5EF4-FFF2-40B4-BE49-F238E27FC236}">
                  <a16:creationId xmlns:a16="http://schemas.microsoft.com/office/drawing/2014/main" id="{D2479623-3699-1BED-9375-D6CA56A855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363074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7" name="Freeform: Shape 276">
              <a:extLst>
                <a:ext uri="{FF2B5EF4-FFF2-40B4-BE49-F238E27FC236}">
                  <a16:creationId xmlns:a16="http://schemas.microsoft.com/office/drawing/2014/main" id="{4A97A164-356D-0F3D-0D11-AB8845628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69" y="34222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8" name="Freeform: Shape 277">
              <a:extLst>
                <a:ext uri="{FF2B5EF4-FFF2-40B4-BE49-F238E27FC236}">
                  <a16:creationId xmlns:a16="http://schemas.microsoft.com/office/drawing/2014/main" id="{6BEAAEF2-E8DF-AF67-CDD8-A17BD6B7C1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9" name="Freeform: Shape 278">
              <a:extLst>
                <a:ext uri="{FF2B5EF4-FFF2-40B4-BE49-F238E27FC236}">
                  <a16:creationId xmlns:a16="http://schemas.microsoft.com/office/drawing/2014/main" id="{38EC1EF1-78A0-7F83-33D4-D501A64740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5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0" name="Freeform: Shape 279">
              <a:extLst>
                <a:ext uri="{FF2B5EF4-FFF2-40B4-BE49-F238E27FC236}">
                  <a16:creationId xmlns:a16="http://schemas.microsoft.com/office/drawing/2014/main" id="{8AB031B1-31BE-4FB7-3013-059F027402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14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1" name="Freeform: Shape 280">
              <a:extLst>
                <a:ext uri="{FF2B5EF4-FFF2-40B4-BE49-F238E27FC236}">
                  <a16:creationId xmlns:a16="http://schemas.microsoft.com/office/drawing/2014/main" id="{4972C2D9-69BD-99BB-F91F-AB4EB23B20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0" y="34222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2" name="Freeform: Shape 281">
              <a:extLst>
                <a:ext uri="{FF2B5EF4-FFF2-40B4-BE49-F238E27FC236}">
                  <a16:creationId xmlns:a16="http://schemas.microsoft.com/office/drawing/2014/main" id="{70BFC5B2-B36E-C5DB-5968-A10335EA3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0" y="34222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3" name="Freeform: Shape 282">
              <a:extLst>
                <a:ext uri="{FF2B5EF4-FFF2-40B4-BE49-F238E27FC236}">
                  <a16:creationId xmlns:a16="http://schemas.microsoft.com/office/drawing/2014/main" id="{52365EA6-D2C2-A478-928B-D4BA5980C3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481374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4" name="Freeform: Shape 283">
              <a:extLst>
                <a:ext uri="{FF2B5EF4-FFF2-40B4-BE49-F238E27FC236}">
                  <a16:creationId xmlns:a16="http://schemas.microsoft.com/office/drawing/2014/main" id="{83D516E0-DADF-447A-F872-F2D0874DF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5" name="Freeform: Shape 284">
              <a:extLst>
                <a:ext uri="{FF2B5EF4-FFF2-40B4-BE49-F238E27FC236}">
                  <a16:creationId xmlns:a16="http://schemas.microsoft.com/office/drawing/2014/main" id="{A051A0BF-8A3C-7451-3DD3-4800B099C0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6" name="Freeform: Shape 285">
              <a:extLst>
                <a:ext uri="{FF2B5EF4-FFF2-40B4-BE49-F238E27FC236}">
                  <a16:creationId xmlns:a16="http://schemas.microsoft.com/office/drawing/2014/main" id="{F9407051-F9D8-78B9-B337-25002ECDA2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7" name="Freeform: Shape 286">
              <a:extLst>
                <a:ext uri="{FF2B5EF4-FFF2-40B4-BE49-F238E27FC236}">
                  <a16:creationId xmlns:a16="http://schemas.microsoft.com/office/drawing/2014/main" id="{657D7349-873B-A1B9-1D78-A6DEC5BA7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8" name="Freeform: Shape 287">
              <a:extLst>
                <a:ext uri="{FF2B5EF4-FFF2-40B4-BE49-F238E27FC236}">
                  <a16:creationId xmlns:a16="http://schemas.microsoft.com/office/drawing/2014/main" id="{8257E4E7-B215-9B90-B5D1-F31A338550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48137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9" name="Freeform: Shape 288">
              <a:extLst>
                <a:ext uri="{FF2B5EF4-FFF2-40B4-BE49-F238E27FC236}">
                  <a16:creationId xmlns:a16="http://schemas.microsoft.com/office/drawing/2014/main" id="{F5392EA1-A2B9-F63E-48CA-39F943103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0" name="Freeform: Shape 289">
              <a:extLst>
                <a:ext uri="{FF2B5EF4-FFF2-40B4-BE49-F238E27FC236}">
                  <a16:creationId xmlns:a16="http://schemas.microsoft.com/office/drawing/2014/main" id="{44EA40DF-3CFE-B237-570C-0D572499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4062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1" name="Freeform: Shape 290">
              <a:extLst>
                <a:ext uri="{FF2B5EF4-FFF2-40B4-BE49-F238E27FC236}">
                  <a16:creationId xmlns:a16="http://schemas.microsoft.com/office/drawing/2014/main" id="{2740D2F4-9A62-9BE9-16EA-747BB14CD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2" name="Freeform: Shape 291">
              <a:extLst>
                <a:ext uri="{FF2B5EF4-FFF2-40B4-BE49-F238E27FC236}">
                  <a16:creationId xmlns:a16="http://schemas.microsoft.com/office/drawing/2014/main" id="{2AA9C073-4170-8046-C2AC-D408E7A101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3" name="Freeform: Shape 292">
              <a:extLst>
                <a:ext uri="{FF2B5EF4-FFF2-40B4-BE49-F238E27FC236}">
                  <a16:creationId xmlns:a16="http://schemas.microsoft.com/office/drawing/2014/main" id="{62D0E937-305F-1B5C-9E9F-C515E1FB6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4" name="Freeform: Shape 293">
              <a:extLst>
                <a:ext uri="{FF2B5EF4-FFF2-40B4-BE49-F238E27FC236}">
                  <a16:creationId xmlns:a16="http://schemas.microsoft.com/office/drawing/2014/main" id="{FE38DCA9-F163-76D8-CA22-77289B268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5" name="Freeform: Shape 294">
              <a:extLst>
                <a:ext uri="{FF2B5EF4-FFF2-40B4-BE49-F238E27FC236}">
                  <a16:creationId xmlns:a16="http://schemas.microsoft.com/office/drawing/2014/main" id="{0072E561-2956-62CC-7C96-2EF6E3A18E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540620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6" name="Freeform: Shape 295">
              <a:extLst>
                <a:ext uri="{FF2B5EF4-FFF2-40B4-BE49-F238E27FC236}">
                  <a16:creationId xmlns:a16="http://schemas.microsoft.com/office/drawing/2014/main" id="{531EAC4A-CD96-7F31-F5B7-94FDDEA6A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4062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7" name="Freeform: Shape 296">
              <a:extLst>
                <a:ext uri="{FF2B5EF4-FFF2-40B4-BE49-F238E27FC236}">
                  <a16:creationId xmlns:a16="http://schemas.microsoft.com/office/drawing/2014/main" id="{22EA8458-5419-3A71-F4C7-6723F9419A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8" y="359977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8" name="Freeform: Shape 297">
              <a:extLst>
                <a:ext uri="{FF2B5EF4-FFF2-40B4-BE49-F238E27FC236}">
                  <a16:creationId xmlns:a16="http://schemas.microsoft.com/office/drawing/2014/main" id="{AA8073F8-FBB6-29F7-1A69-6A61918AA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9" name="Freeform: Shape 298">
              <a:extLst>
                <a:ext uri="{FF2B5EF4-FFF2-40B4-BE49-F238E27FC236}">
                  <a16:creationId xmlns:a16="http://schemas.microsoft.com/office/drawing/2014/main" id="{189243C8-B331-A1A2-37DC-B9E4B6488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3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0" name="Freeform: Shape 299">
              <a:extLst>
                <a:ext uri="{FF2B5EF4-FFF2-40B4-BE49-F238E27FC236}">
                  <a16:creationId xmlns:a16="http://schemas.microsoft.com/office/drawing/2014/main" id="{4048C081-1861-58F8-1BA4-1CE5B23F61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1" name="Freeform: Shape 300">
              <a:extLst>
                <a:ext uri="{FF2B5EF4-FFF2-40B4-BE49-F238E27FC236}">
                  <a16:creationId xmlns:a16="http://schemas.microsoft.com/office/drawing/2014/main" id="{622CBB5B-50A1-1D7A-90D6-B0DEA0E36E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2" name="Freeform: Shape 301">
              <a:extLst>
                <a:ext uri="{FF2B5EF4-FFF2-40B4-BE49-F238E27FC236}">
                  <a16:creationId xmlns:a16="http://schemas.microsoft.com/office/drawing/2014/main" id="{8AE19422-AB2D-E448-590B-2FE8FC590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59977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3" name="Freeform: Shape 302">
              <a:extLst>
                <a:ext uri="{FF2B5EF4-FFF2-40B4-BE49-F238E27FC236}">
                  <a16:creationId xmlns:a16="http://schemas.microsoft.com/office/drawing/2014/main" id="{B85EAC2B-E61A-9536-40B4-D26D3E7BCD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59977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4" name="Freeform: Shape 303">
              <a:extLst>
                <a:ext uri="{FF2B5EF4-FFF2-40B4-BE49-F238E27FC236}">
                  <a16:creationId xmlns:a16="http://schemas.microsoft.com/office/drawing/2014/main" id="{8A373086-CEFC-173C-5C05-8CF4E59B7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7" y="3659014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5" name="Freeform: Shape 304">
              <a:extLst>
                <a:ext uri="{FF2B5EF4-FFF2-40B4-BE49-F238E27FC236}">
                  <a16:creationId xmlns:a16="http://schemas.microsoft.com/office/drawing/2014/main" id="{22D5F8A0-619B-36CC-BBB6-F64BFC932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2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6" name="Freeform: Shape 305">
              <a:extLst>
                <a:ext uri="{FF2B5EF4-FFF2-40B4-BE49-F238E27FC236}">
                  <a16:creationId xmlns:a16="http://schemas.microsoft.com/office/drawing/2014/main" id="{E980BDB0-E434-C0A8-8637-AAAA9B722E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2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7" name="Freeform: Shape 306">
              <a:extLst>
                <a:ext uri="{FF2B5EF4-FFF2-40B4-BE49-F238E27FC236}">
                  <a16:creationId xmlns:a16="http://schemas.microsoft.com/office/drawing/2014/main" id="{3C802EA8-97F3-7303-B9FD-A516263FBD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8" name="Freeform: Shape 307">
              <a:extLst>
                <a:ext uri="{FF2B5EF4-FFF2-40B4-BE49-F238E27FC236}">
                  <a16:creationId xmlns:a16="http://schemas.microsoft.com/office/drawing/2014/main" id="{07581B33-5DD1-044B-DB91-EAFE8199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8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9" name="Freeform: Shape 308">
              <a:extLst>
                <a:ext uri="{FF2B5EF4-FFF2-40B4-BE49-F238E27FC236}">
                  <a16:creationId xmlns:a16="http://schemas.microsoft.com/office/drawing/2014/main" id="{554BD7BF-E3AB-0184-D6E1-E3EBCF954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3" y="3659014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0" name="Freeform: Shape 309">
              <a:extLst>
                <a:ext uri="{FF2B5EF4-FFF2-40B4-BE49-F238E27FC236}">
                  <a16:creationId xmlns:a16="http://schemas.microsoft.com/office/drawing/2014/main" id="{D66E0F02-FFB8-17E0-7DBD-C1761FF1CB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4" y="365901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1" name="Freeform: Shape 310">
              <a:extLst>
                <a:ext uri="{FF2B5EF4-FFF2-40B4-BE49-F238E27FC236}">
                  <a16:creationId xmlns:a16="http://schemas.microsoft.com/office/drawing/2014/main" id="{FE82BC3C-1E1A-0723-1723-23269A2DF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39" y="371816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2" name="Freeform: Shape 311">
              <a:extLst>
                <a:ext uri="{FF2B5EF4-FFF2-40B4-BE49-F238E27FC236}">
                  <a16:creationId xmlns:a16="http://schemas.microsoft.com/office/drawing/2014/main" id="{FE4CE1DD-B95E-7836-7D1E-7009C37681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3" name="Freeform: Shape 312">
              <a:extLst>
                <a:ext uri="{FF2B5EF4-FFF2-40B4-BE49-F238E27FC236}">
                  <a16:creationId xmlns:a16="http://schemas.microsoft.com/office/drawing/2014/main" id="{2EF318C3-54C5-D3B4-4548-FCCF1BAE1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4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4" name="Freeform: Shape 313">
              <a:extLst>
                <a:ext uri="{FF2B5EF4-FFF2-40B4-BE49-F238E27FC236}">
                  <a16:creationId xmlns:a16="http://schemas.microsoft.com/office/drawing/2014/main" id="{BDA153AE-1B60-860E-776B-D9AAB264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7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5" name="Freeform: Shape 314">
              <a:extLst>
                <a:ext uri="{FF2B5EF4-FFF2-40B4-BE49-F238E27FC236}">
                  <a16:creationId xmlns:a16="http://schemas.microsoft.com/office/drawing/2014/main" id="{F6B56D56-7944-D881-8115-3C63923C7C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29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6" name="Freeform: Shape 315">
              <a:extLst>
                <a:ext uri="{FF2B5EF4-FFF2-40B4-BE49-F238E27FC236}">
                  <a16:creationId xmlns:a16="http://schemas.microsoft.com/office/drawing/2014/main" id="{07190A49-9D20-3962-300A-6F745C59C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74" y="371816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7" name="Freeform: Shape 316">
              <a:extLst>
                <a:ext uri="{FF2B5EF4-FFF2-40B4-BE49-F238E27FC236}">
                  <a16:creationId xmlns:a16="http://schemas.microsoft.com/office/drawing/2014/main" id="{724C4AF3-9E5C-52D9-1CD8-9D304BC67F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25" y="371816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8" name="Freeform: Shape 317">
              <a:extLst>
                <a:ext uri="{FF2B5EF4-FFF2-40B4-BE49-F238E27FC236}">
                  <a16:creationId xmlns:a16="http://schemas.microsoft.com/office/drawing/2014/main" id="{C3946B6D-B8D2-DA52-E527-D7241310DE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40" y="3777410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9" name="Freeform: Shape 318">
              <a:extLst>
                <a:ext uri="{FF2B5EF4-FFF2-40B4-BE49-F238E27FC236}">
                  <a16:creationId xmlns:a16="http://schemas.microsoft.com/office/drawing/2014/main" id="{3A4234F4-A13C-E7A6-BEDD-FD1AD381B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85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0" name="Freeform: Shape 319">
              <a:extLst>
                <a:ext uri="{FF2B5EF4-FFF2-40B4-BE49-F238E27FC236}">
                  <a16:creationId xmlns:a16="http://schemas.microsoft.com/office/drawing/2014/main" id="{D5D6266A-C5AF-3E1B-996B-500F0062E1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36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1" name="Freeform: Shape 320">
              <a:extLst>
                <a:ext uri="{FF2B5EF4-FFF2-40B4-BE49-F238E27FC236}">
                  <a16:creationId xmlns:a16="http://schemas.microsoft.com/office/drawing/2014/main" id="{9B5287DC-8844-0685-9FE4-D5DCEBDA8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83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2" name="Freeform: Shape 321">
              <a:extLst>
                <a:ext uri="{FF2B5EF4-FFF2-40B4-BE49-F238E27FC236}">
                  <a16:creationId xmlns:a16="http://schemas.microsoft.com/office/drawing/2014/main" id="{42A6D387-C234-0D15-2A16-359F6CDFE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35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3" name="Freeform: Shape 322">
              <a:extLst>
                <a:ext uri="{FF2B5EF4-FFF2-40B4-BE49-F238E27FC236}">
                  <a16:creationId xmlns:a16="http://schemas.microsoft.com/office/drawing/2014/main" id="{97F8D6FB-912C-E0C4-9511-9B26B98C0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82" y="377741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4" name="Freeform: Shape 323">
              <a:extLst>
                <a:ext uri="{FF2B5EF4-FFF2-40B4-BE49-F238E27FC236}">
                  <a16:creationId xmlns:a16="http://schemas.microsoft.com/office/drawing/2014/main" id="{6880DB88-EBBB-BDC0-EC3F-E8EDEDB94D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31" y="377740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5" name="Freeform: Shape 324">
              <a:extLst>
                <a:ext uri="{FF2B5EF4-FFF2-40B4-BE49-F238E27FC236}">
                  <a16:creationId xmlns:a16="http://schemas.microsoft.com/office/drawing/2014/main" id="{1D26D856-FD56-03C2-66D4-B035E7010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481374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6" name="Freeform: Shape 325">
              <a:extLst>
                <a:ext uri="{FF2B5EF4-FFF2-40B4-BE49-F238E27FC236}">
                  <a16:creationId xmlns:a16="http://schemas.microsoft.com/office/drawing/2014/main" id="{7EDD49B9-2B6D-B97F-1FAC-73C6A720A4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7" name="Freeform: Shape 326">
              <a:extLst>
                <a:ext uri="{FF2B5EF4-FFF2-40B4-BE49-F238E27FC236}">
                  <a16:creationId xmlns:a16="http://schemas.microsoft.com/office/drawing/2014/main" id="{5A002848-E7BF-0129-12ED-B1029CED23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8" name="Freeform: Shape 327">
              <a:extLst>
                <a:ext uri="{FF2B5EF4-FFF2-40B4-BE49-F238E27FC236}">
                  <a16:creationId xmlns:a16="http://schemas.microsoft.com/office/drawing/2014/main" id="{1CA2858A-7A5C-BF21-2DBD-B51293B4B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9" name="Freeform: Shape 328">
              <a:extLst>
                <a:ext uri="{FF2B5EF4-FFF2-40B4-BE49-F238E27FC236}">
                  <a16:creationId xmlns:a16="http://schemas.microsoft.com/office/drawing/2014/main" id="{1FC94D78-BAE4-550C-E9B4-7F8C0665C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481374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0" name="Freeform: Shape 329">
              <a:extLst>
                <a:ext uri="{FF2B5EF4-FFF2-40B4-BE49-F238E27FC236}">
                  <a16:creationId xmlns:a16="http://schemas.microsoft.com/office/drawing/2014/main" id="{0B10CD45-692F-7009-7DFC-1F2744D394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481373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1" name="Freeform: Shape 330">
              <a:extLst>
                <a:ext uri="{FF2B5EF4-FFF2-40B4-BE49-F238E27FC236}">
                  <a16:creationId xmlns:a16="http://schemas.microsoft.com/office/drawing/2014/main" id="{BD3F00CB-779D-C7C0-AB6A-2B735535D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4062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2" name="Freeform: Shape 331">
              <a:extLst>
                <a:ext uri="{FF2B5EF4-FFF2-40B4-BE49-F238E27FC236}">
                  <a16:creationId xmlns:a16="http://schemas.microsoft.com/office/drawing/2014/main" id="{91DBDC33-7C06-094D-95C9-20A547A436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4062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3" name="Freeform: Shape 332">
              <a:extLst>
                <a:ext uri="{FF2B5EF4-FFF2-40B4-BE49-F238E27FC236}">
                  <a16:creationId xmlns:a16="http://schemas.microsoft.com/office/drawing/2014/main" id="{BE5CE339-E0F2-3238-CAAB-2C8A7D991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406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4" name="Freeform: Shape 333">
              <a:extLst>
                <a:ext uri="{FF2B5EF4-FFF2-40B4-BE49-F238E27FC236}">
                  <a16:creationId xmlns:a16="http://schemas.microsoft.com/office/drawing/2014/main" id="{DA53C84A-2B6C-4AFC-6799-4F57DC422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4062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5" name="Freeform: Shape 334">
              <a:extLst>
                <a:ext uri="{FF2B5EF4-FFF2-40B4-BE49-F238E27FC236}">
                  <a16:creationId xmlns:a16="http://schemas.microsoft.com/office/drawing/2014/main" id="{B48B2220-69D0-B436-9B70-C44856EB88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406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6" name="Freeform: Shape 335">
              <a:extLst>
                <a:ext uri="{FF2B5EF4-FFF2-40B4-BE49-F238E27FC236}">
                  <a16:creationId xmlns:a16="http://schemas.microsoft.com/office/drawing/2014/main" id="{E72DC158-E2EC-E090-ED80-9E3FE757D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40631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7" name="Freeform: Shape 336">
              <a:extLst>
                <a:ext uri="{FF2B5EF4-FFF2-40B4-BE49-F238E27FC236}">
                  <a16:creationId xmlns:a16="http://schemas.microsoft.com/office/drawing/2014/main" id="{1937FC8B-DFDF-7104-6654-EBEB35579E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5997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8" name="Freeform: Shape 337">
              <a:extLst>
                <a:ext uri="{FF2B5EF4-FFF2-40B4-BE49-F238E27FC236}">
                  <a16:creationId xmlns:a16="http://schemas.microsoft.com/office/drawing/2014/main" id="{C074A483-17EC-9709-4349-7CB1F48CC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9" name="Freeform: Shape 338">
              <a:extLst>
                <a:ext uri="{FF2B5EF4-FFF2-40B4-BE49-F238E27FC236}">
                  <a16:creationId xmlns:a16="http://schemas.microsoft.com/office/drawing/2014/main" id="{060610B9-4856-8CFD-8A15-267CCC69E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0" name="Freeform: Shape 339">
              <a:extLst>
                <a:ext uri="{FF2B5EF4-FFF2-40B4-BE49-F238E27FC236}">
                  <a16:creationId xmlns:a16="http://schemas.microsoft.com/office/drawing/2014/main" id="{16499C48-4114-EBAE-1C11-C55782242F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5997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1" name="Freeform: Shape 340">
              <a:extLst>
                <a:ext uri="{FF2B5EF4-FFF2-40B4-BE49-F238E27FC236}">
                  <a16:creationId xmlns:a16="http://schemas.microsoft.com/office/drawing/2014/main" id="{0B1B5019-158C-8EDE-BD4C-29FF80147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5997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2" name="Freeform: Shape 341">
              <a:extLst>
                <a:ext uri="{FF2B5EF4-FFF2-40B4-BE49-F238E27FC236}">
                  <a16:creationId xmlns:a16="http://schemas.microsoft.com/office/drawing/2014/main" id="{9A305F30-99E8-1E09-E66E-05E2E5552C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59978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3" name="Freeform: Shape 342">
              <a:extLst>
                <a:ext uri="{FF2B5EF4-FFF2-40B4-BE49-F238E27FC236}">
                  <a16:creationId xmlns:a16="http://schemas.microsoft.com/office/drawing/2014/main" id="{E45B525E-948E-5A4E-549E-93229DB24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65902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4" name="Freeform: Shape 343">
              <a:extLst>
                <a:ext uri="{FF2B5EF4-FFF2-40B4-BE49-F238E27FC236}">
                  <a16:creationId xmlns:a16="http://schemas.microsoft.com/office/drawing/2014/main" id="{4E8A97F9-7526-98B7-5993-317914DBBD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5" name="Freeform: Shape 344">
              <a:extLst>
                <a:ext uri="{FF2B5EF4-FFF2-40B4-BE49-F238E27FC236}">
                  <a16:creationId xmlns:a16="http://schemas.microsoft.com/office/drawing/2014/main" id="{BBA4CF86-FEDC-FEEE-2726-CBE8CD850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6" name="Freeform: Shape 345">
              <a:extLst>
                <a:ext uri="{FF2B5EF4-FFF2-40B4-BE49-F238E27FC236}">
                  <a16:creationId xmlns:a16="http://schemas.microsoft.com/office/drawing/2014/main" id="{2FC1F993-D478-0451-01A3-252A9820D2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7" name="Freeform: Shape 346">
              <a:extLst>
                <a:ext uri="{FF2B5EF4-FFF2-40B4-BE49-F238E27FC236}">
                  <a16:creationId xmlns:a16="http://schemas.microsoft.com/office/drawing/2014/main" id="{B5FA7501-F554-4FC4-ACF6-37B252570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8" name="Freeform: Shape 347">
              <a:extLst>
                <a:ext uri="{FF2B5EF4-FFF2-40B4-BE49-F238E27FC236}">
                  <a16:creationId xmlns:a16="http://schemas.microsoft.com/office/drawing/2014/main" id="{25889247-8095-A7F6-BD70-B9F4B3B1C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65902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9" name="Freeform: Shape 348">
              <a:extLst>
                <a:ext uri="{FF2B5EF4-FFF2-40B4-BE49-F238E27FC236}">
                  <a16:creationId xmlns:a16="http://schemas.microsoft.com/office/drawing/2014/main" id="{D8AE639F-F47E-80B1-F842-15B9A8D668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6" y="371817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0" name="Freeform: Shape 349">
              <a:extLst>
                <a:ext uri="{FF2B5EF4-FFF2-40B4-BE49-F238E27FC236}">
                  <a16:creationId xmlns:a16="http://schemas.microsoft.com/office/drawing/2014/main" id="{5E24EEB5-B465-87F8-BA75-63F242281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7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1" name="Freeform: Shape 350">
              <a:extLst>
                <a:ext uri="{FF2B5EF4-FFF2-40B4-BE49-F238E27FC236}">
                  <a16:creationId xmlns:a16="http://schemas.microsoft.com/office/drawing/2014/main" id="{263A2E3E-EBE1-B8FA-18AD-A5C4A1C61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7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2" name="Freeform: Shape 351">
              <a:extLst>
                <a:ext uri="{FF2B5EF4-FFF2-40B4-BE49-F238E27FC236}">
                  <a16:creationId xmlns:a16="http://schemas.microsoft.com/office/drawing/2014/main" id="{CF2139AE-44A0-6F82-3FA3-75DB392AE4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2" y="371817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3" name="Freeform: Shape 352">
              <a:extLst>
                <a:ext uri="{FF2B5EF4-FFF2-40B4-BE49-F238E27FC236}">
                  <a16:creationId xmlns:a16="http://schemas.microsoft.com/office/drawing/2014/main" id="{2EA0F161-F77A-6A1A-DE25-6F8CC2E74F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68" y="3718172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4" name="Freeform: Shape 353">
              <a:extLst>
                <a:ext uri="{FF2B5EF4-FFF2-40B4-BE49-F238E27FC236}">
                  <a16:creationId xmlns:a16="http://schemas.microsoft.com/office/drawing/2014/main" id="{313CE425-B127-1476-C623-78FC64F43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17" y="371817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5" name="Freeform: Shape 354">
              <a:extLst>
                <a:ext uri="{FF2B5EF4-FFF2-40B4-BE49-F238E27FC236}">
                  <a16:creationId xmlns:a16="http://schemas.microsoft.com/office/drawing/2014/main" id="{95F88AAE-260C-A12F-83C8-E88B3935A5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72" y="377741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6" name="Freeform: Shape 355">
              <a:extLst>
                <a:ext uri="{FF2B5EF4-FFF2-40B4-BE49-F238E27FC236}">
                  <a16:creationId xmlns:a16="http://schemas.microsoft.com/office/drawing/2014/main" id="{6CC49023-9502-5048-714D-13EB6D494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22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7" name="Freeform: Shape 356">
              <a:extLst>
                <a:ext uri="{FF2B5EF4-FFF2-40B4-BE49-F238E27FC236}">
                  <a16:creationId xmlns:a16="http://schemas.microsoft.com/office/drawing/2014/main" id="{9C616FF4-88A4-0FC4-9A71-7202466F8D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68" y="377741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8" name="Freeform: Shape 357">
              <a:extLst>
                <a:ext uri="{FF2B5EF4-FFF2-40B4-BE49-F238E27FC236}">
                  <a16:creationId xmlns:a16="http://schemas.microsoft.com/office/drawing/2014/main" id="{A75FD326-061A-006D-F09D-49DC393400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24" y="3777383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9" name="Freeform: Shape 358">
              <a:extLst>
                <a:ext uri="{FF2B5EF4-FFF2-40B4-BE49-F238E27FC236}">
                  <a16:creationId xmlns:a16="http://schemas.microsoft.com/office/drawing/2014/main" id="{8AB6E514-C521-BFD9-0007-8F88A242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7" y="37774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0" name="Freeform: Shape 359">
              <a:extLst>
                <a:ext uri="{FF2B5EF4-FFF2-40B4-BE49-F238E27FC236}">
                  <a16:creationId xmlns:a16="http://schemas.microsoft.com/office/drawing/2014/main" id="{E1919322-562C-53F0-B15B-24D980A896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E1C6E-674D-6323-176F-C8013F3C21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6310" y="1069886"/>
            <a:ext cx="4974771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E20E72-2E77-B87B-9540-E1406B0DE87F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(UK PARLIAMENT, 2024)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086E92-AB12-7133-F47C-3A2594262371}"/>
              </a:ext>
            </a:extLst>
          </p:cNvPr>
          <p:cNvSpPr txBox="1"/>
          <p:nvPr/>
        </p:nvSpPr>
        <p:spPr>
          <a:xfrm>
            <a:off x="6755422" y="1348153"/>
            <a:ext cx="3121269" cy="3458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D9D0C0-9239-5CFA-78C9-25BE69D938D7}"/>
              </a:ext>
            </a:extLst>
          </p:cNvPr>
          <p:cNvSpPr txBox="1"/>
          <p:nvPr/>
        </p:nvSpPr>
        <p:spPr>
          <a:xfrm>
            <a:off x="7022123" y="2192215"/>
            <a:ext cx="4079630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US" sz="2800" dirty="0">
                <a:solidFill>
                  <a:srgbClr val="FFFFFF"/>
                </a:solidFill>
                <a:ea typeface="+mn-lt"/>
                <a:cs typeface="+mn-lt"/>
              </a:rPr>
              <a:t>Grierson (2024)</a:t>
            </a:r>
          </a:p>
          <a:p>
            <a:pPr marL="228600" indent="-228600">
              <a:buFont typeface=""/>
              <a:buChar char="•"/>
            </a:pPr>
            <a:r>
              <a:rPr lang="en-US" sz="2800" dirty="0">
                <a:solidFill>
                  <a:srgbClr val="FFFFFF"/>
                </a:solidFill>
                <a:ea typeface="+mn-lt"/>
                <a:cs typeface="+mn-lt"/>
              </a:rPr>
              <a:t>Hobson, et al. (2025)</a:t>
            </a:r>
          </a:p>
          <a:p>
            <a:pPr marL="228600" indent="-228600">
              <a:buFont typeface=""/>
              <a:buChar char="•"/>
            </a:pPr>
            <a:r>
              <a:rPr lang="en-US" sz="2800" dirty="0">
                <a:solidFill>
                  <a:srgbClr val="FFFFFF"/>
                </a:solidFill>
                <a:ea typeface="+mn-lt"/>
                <a:cs typeface="+mn-lt"/>
              </a:rPr>
              <a:t>Booth (2024)</a:t>
            </a:r>
            <a:endParaRPr lang="en-US" sz="2800" dirty="0">
              <a:solidFill>
                <a:srgbClr val="FFFFFF"/>
              </a:solidFill>
            </a:endParaRPr>
          </a:p>
          <a:p>
            <a:pPr marL="228600" indent="-228600">
              <a:buFont typeface=""/>
              <a:buChar char="•"/>
            </a:pPr>
            <a:r>
              <a:rPr lang="en-US" sz="2800" dirty="0">
                <a:solidFill>
                  <a:srgbClr val="FFFFFF"/>
                </a:solidFill>
                <a:ea typeface="+mn-lt"/>
                <a:cs typeface="+mn-lt"/>
              </a:rPr>
              <a:t>Department for Work and Pensions (2024)</a:t>
            </a:r>
            <a:endParaRPr lang="en-US" sz="2800" dirty="0">
              <a:solidFill>
                <a:srgbClr val="FFFFFF"/>
              </a:solidFill>
            </a:endParaRPr>
          </a:p>
          <a:p>
            <a:pPr marL="228600" indent="-228600">
              <a:buFont typeface="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Committee of Public Accounts (2025)</a:t>
            </a:r>
          </a:p>
          <a:p>
            <a:pPr marL="228600" indent="-228600">
              <a:buFont typeface=""/>
              <a:buChar char="•"/>
            </a:pPr>
            <a:endParaRPr lang="en-US" sz="2800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62F28B-D130-46E8-928F-F30FBF5C203E}"/>
              </a:ext>
            </a:extLst>
          </p:cNvPr>
          <p:cNvSpPr txBox="1"/>
          <p:nvPr/>
        </p:nvSpPr>
        <p:spPr>
          <a:xfrm>
            <a:off x="4724400" y="320040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(Department for Work and Pensions, 2024)</a:t>
            </a:r>
          </a:p>
        </p:txBody>
      </p:sp>
    </p:spTree>
    <p:extLst>
      <p:ext uri="{BB962C8B-B14F-4D97-AF65-F5344CB8AC3E}">
        <p14:creationId xmlns:p14="http://schemas.microsoft.com/office/powerpoint/2010/main" val="5940025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C8DC4B-BD58-0F36-CE0B-976D381371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8B867-5852-51C5-8426-08832406C8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370" y="227873"/>
            <a:ext cx="5181949" cy="747631"/>
          </a:xfrm>
        </p:spPr>
        <p:txBody>
          <a:bodyPr anchor="t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References </a:t>
            </a:r>
            <a:endParaRPr lang="en-GB" sz="4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230DAA-F362-DB7B-A798-89CCE71525D7}"/>
              </a:ext>
            </a:extLst>
          </p:cNvPr>
          <p:cNvSpPr txBox="1"/>
          <p:nvPr/>
        </p:nvSpPr>
        <p:spPr>
          <a:xfrm>
            <a:off x="187993" y="496118"/>
            <a:ext cx="10948093" cy="86110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Action Fraud, 2025.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Action Fraud National Fraud &amp; Cyber Reporting Centre.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https://www.actionfraud.police.uk/a-z-of-fraud/benefit-fraud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12 April 2025].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Booth, R., 2024.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Revealed: bias found in AI system used to detect UK benefits fraud.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https://www.theguardian.com/society/2024/dec/06/revealed-bias-found-in-ai-system-used-to-detect-uk-benefits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21 April 2025].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Brookman, F., Maguire, M., Pierpoint, H. &amp; Bennett, T., 2010.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Handbook on Crime.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 ed. London: Willan.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Committee of Public Accounts, 2025.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Committee of Public Accounts DWP Customer Service and Accounts 2023-24,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House of Commons.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Crown Prosecution Service, 2024.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Members of Britain’s biggest benefit fraud gang jailed for a combined total of more than 25 years.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https://www.cps.gov.uk/cps/news/members-britains-biggest-benefit-fraud-gang-jailed-combined-total-more-25-years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23 April 2025].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Department for Work and Pensions, 2024.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Accredited official statistics Fraud and error in the benefit system, Financial Year Ending (FYE) 2024.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https://www.gov.uk/government/statistics/fraud-and-error-in-the-benefit-system-financial-year-2023-to-2024-estimates/fraud-and-error-in-the-benefit-system-financial-year-ending-fye-2024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14 April 2025].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FontTx/>
              <a:buAutoNum type="arabicPeriod"/>
            </a:pPr>
            <a:endParaRPr lang="en-GB" sz="1200" dirty="0">
              <a:latin typeface="Arial"/>
              <a:cs typeface="Arial"/>
            </a:endParaRPr>
          </a:p>
          <a:p>
            <a:pPr marL="228600" indent="-228600">
              <a:buAutoNum type="arabicPeriod"/>
            </a:pPr>
            <a:endParaRPr lang="en-GB" sz="1200" dirty="0">
              <a:latin typeface="Arial"/>
              <a:cs typeface="Arial"/>
            </a:endParaRPr>
          </a:p>
          <a:p>
            <a:endParaRPr lang="en-GB" sz="1100" dirty="0">
              <a:latin typeface="Arial"/>
              <a:cs typeface="Arial"/>
            </a:endParaRPr>
          </a:p>
          <a:p>
            <a:pPr marL="457200" indent="-457200">
              <a:lnSpc>
                <a:spcPct val="120000"/>
              </a:lnSpc>
              <a:spcBef>
                <a:spcPts val="1000"/>
              </a:spcBef>
              <a:buAutoNum type="arabicPeriod"/>
            </a:pPr>
            <a:endParaRPr lang="en-GB" sz="2000" dirty="0"/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AutoNum type="arabicPeriod"/>
            </a:pPr>
            <a:endParaRPr lang="en-GB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94251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9D6B41-DC1D-97D7-8A0E-7F98F48977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E8E4F-FA2F-D72E-C13B-22FAFC10C6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370" y="227873"/>
            <a:ext cx="5181949" cy="747631"/>
          </a:xfrm>
        </p:spPr>
        <p:txBody>
          <a:bodyPr anchor="t">
            <a:normAutofit fontScale="90000"/>
          </a:bodyPr>
          <a:lstStyle/>
          <a:p>
            <a:r>
              <a:rPr lang="en-GB" sz="4400">
                <a:solidFill>
                  <a:srgbClr val="FFFFFF"/>
                </a:solidFill>
              </a:rPr>
              <a:t>References (Continued)</a:t>
            </a:r>
            <a:endParaRPr lang="en-GB" sz="4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5C5BDA-559C-F7FD-FEB0-6AFEA537D013}"/>
              </a:ext>
            </a:extLst>
          </p:cNvPr>
          <p:cNvSpPr txBox="1"/>
          <p:nvPr/>
        </p:nvSpPr>
        <p:spPr>
          <a:xfrm>
            <a:off x="804333" y="874888"/>
            <a:ext cx="10071653" cy="52251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Department for Work and Pensions, 2024.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Advances Model Fairness Analysis Summary Report.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https://www.whatdotheyknow.com/request/ai_strategy_information/response/2748592/attach/6/Advances%20Fairness%20Analysis%20February%2024%20redacted%201.pdf?cookie_passthrough=1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21 April 2025].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Grierson, J., 2024.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Starmer promises swift action against welfare fraudsters.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https://www.theguardian.com/politics/2024/sep/24/starmer-promises-swift-action-against-welfare-fraudsters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21 April 2025].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Groves, K. A., 2002.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Understanding Benefit Fraud: A Qualitative Analysis,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Leeds: The University of Leeds Department of Sociology and Social Policy.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Hobson, F. et al., 2025.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Public Authorities (Fraud, Error and Recovery) Bill 2024-25,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House of Commons.</a:t>
            </a:r>
          </a:p>
          <a:p>
            <a:pPr marL="342900" indent="-342900" algn="l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9893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D8AD577-48DB-20CC-0774-69FA852B42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38F3C-380A-B239-E8E9-7669E334B6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370" y="227873"/>
            <a:ext cx="5181949" cy="747631"/>
          </a:xfrm>
        </p:spPr>
        <p:txBody>
          <a:bodyPr anchor="t">
            <a:normAutofit fontScale="90000"/>
          </a:bodyPr>
          <a:lstStyle/>
          <a:p>
            <a:r>
              <a:rPr lang="en-GB" sz="4400">
                <a:solidFill>
                  <a:srgbClr val="FFFFFF"/>
                </a:solidFill>
              </a:rPr>
              <a:t>References (Continued)</a:t>
            </a:r>
            <a:endParaRPr lang="en-GB" sz="4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4D956F-C95F-8B55-E3C9-BC6FBD99A394}"/>
              </a:ext>
            </a:extLst>
          </p:cNvPr>
          <p:cNvSpPr txBox="1"/>
          <p:nvPr/>
        </p:nvSpPr>
        <p:spPr>
          <a:xfrm>
            <a:off x="144301" y="601688"/>
            <a:ext cx="11898085" cy="85718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Public Sector Fraud Forum, 2020.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Public Sector Fraud Forum Guide to Understanding the Total Impact of Fraud,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GOV.UK.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Kemshall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H., 2012.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Crime and Social Policy.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 Jersey: Wiley-Blackwell.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Audit Office, 2024.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 Overview of the impact of fraud and error on public funds for the new Parliament 2023-24,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National Audit Office.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Parliament UK, 2014.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scale of fraud and error and the Government's response.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https://uowtsd-my.sharepoint.com/:p:/r/personal/2304838_student_uwtsd_ac_uk/_layouts/15/doc2.aspx?sourcedoc=%7B4FA367EF-2BA7-4DB4-93DD-1EC61278D7B0%7D&amp;file=Operation%20Fast.pptx&amp;action=edit&amp;mobileredirect=true&amp;DefaultItemOpen=1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23 April 2025].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Pass, M., 2021. Social Housing Fraud in England.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Policing: A Journal of Policy and Practice,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15(4), pp. 2178-2193.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Portsmouth City Council, 2025.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Benefit fraud.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https://www.portsmouth.gov.uk/services/benefits-and-support/housing-benefit/benefit-fraud/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12 April 2025].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UK PARLIAMENT, 2024.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Personal Independence Payment: Fraud.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https://questions-statements.parliament.uk/written-questions/detail/2024-12-06/18346#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14 April 2025].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br>
              <a:rPr lang="en-US" u="sng" dirty="0">
                <a:ea typeface="+mn-lt"/>
                <a:cs typeface="+mn-lt"/>
              </a:rPr>
            </a:br>
            <a:endParaRPr lang="en-US" u="sng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33799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</TotalTime>
  <Words>837</Words>
  <Application>Microsoft Office PowerPoint</Application>
  <PresentationFormat>Widescreen</PresentationFormat>
  <Paragraphs>67</Paragraphs>
  <Slides>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Benefit Fraud &amp; Welfare System</vt:lpstr>
      <vt:lpstr>What is benefit fraud?</vt:lpstr>
      <vt:lpstr>Types of benefit fraud </vt:lpstr>
      <vt:lpstr>Impact of benefit fraud</vt:lpstr>
      <vt:lpstr>Recommendations </vt:lpstr>
      <vt:lpstr>References </vt:lpstr>
      <vt:lpstr>References (Continued)</vt:lpstr>
      <vt:lpstr>References (Continued)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Shavez Khan</dc:creator>
  <cp:lastModifiedBy>Shavez Khan</cp:lastModifiedBy>
  <cp:revision>101</cp:revision>
  <dcterms:created xsi:type="dcterms:W3CDTF">2025-03-17T11:34:05Z</dcterms:created>
  <dcterms:modified xsi:type="dcterms:W3CDTF">2025-05-02T21:11:29Z</dcterms:modified>
</cp:coreProperties>
</file>