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8" r:id="rId4"/>
    <p:sldId id="267" r:id="rId5"/>
    <p:sldId id="259" r:id="rId6"/>
    <p:sldId id="261" r:id="rId7"/>
    <p:sldId id="262" r:id="rId8"/>
    <p:sldId id="263" r:id="rId9"/>
    <p:sldId id="260" r:id="rId10"/>
    <p:sldId id="264" r:id="rId11"/>
    <p:sldId id="257" r:id="rId12"/>
    <p:sldId id="265" r:id="rId13"/>
    <p:sldId id="266"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2" d="100"/>
          <a:sy n="82" d="100"/>
        </p:scale>
        <p:origin x="16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B45707-FFCB-4D40-899C-8B012582F13D}" type="datetimeFigureOut">
              <a:rPr lang="en-GB" smtClean="0"/>
              <a:t>25/04/2021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5DF508-B88C-4005-A811-964250031AE8}" type="slidenum">
              <a:rPr lang="en-GB" smtClean="0"/>
              <a:t>‹#›</a:t>
            </a:fld>
            <a:endParaRPr lang="en-GB"/>
          </a:p>
        </p:txBody>
      </p:sp>
    </p:spTree>
    <p:extLst>
      <p:ext uri="{BB962C8B-B14F-4D97-AF65-F5344CB8AC3E}">
        <p14:creationId xmlns:p14="http://schemas.microsoft.com/office/powerpoint/2010/main" val="3011469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B45707-FFCB-4D40-899C-8B012582F13D}" type="datetimeFigureOut">
              <a:rPr lang="en-GB" smtClean="0"/>
              <a:t>25/04/2021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5DF508-B88C-4005-A811-964250031AE8}" type="slidenum">
              <a:rPr lang="en-GB" smtClean="0"/>
              <a:t>‹#›</a:t>
            </a:fld>
            <a:endParaRPr lang="en-GB"/>
          </a:p>
        </p:txBody>
      </p:sp>
    </p:spTree>
    <p:extLst>
      <p:ext uri="{BB962C8B-B14F-4D97-AF65-F5344CB8AC3E}">
        <p14:creationId xmlns:p14="http://schemas.microsoft.com/office/powerpoint/2010/main" val="3931322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FB45707-FFCB-4D40-899C-8B012582F13D}" type="datetimeFigureOut">
              <a:rPr lang="en-GB" smtClean="0"/>
              <a:t>25/04/2021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5DF508-B88C-4005-A811-964250031AE8}" type="slidenum">
              <a:rPr lang="en-GB" smtClean="0"/>
              <a:t>‹#›</a:t>
            </a:fld>
            <a:endParaRPr lang="en-GB"/>
          </a:p>
        </p:txBody>
      </p:sp>
    </p:spTree>
    <p:extLst>
      <p:ext uri="{BB962C8B-B14F-4D97-AF65-F5344CB8AC3E}">
        <p14:creationId xmlns:p14="http://schemas.microsoft.com/office/powerpoint/2010/main" val="1184449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B45707-FFCB-4D40-899C-8B012582F13D}" type="datetimeFigureOut">
              <a:rPr lang="en-GB" smtClean="0"/>
              <a:t>25/04/2021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5DF508-B88C-4005-A811-964250031AE8}" type="slidenum">
              <a:rPr lang="en-GB" smtClean="0"/>
              <a:t>‹#›</a:t>
            </a:fld>
            <a:endParaRPr lang="en-GB"/>
          </a:p>
        </p:txBody>
      </p:sp>
    </p:spTree>
    <p:extLst>
      <p:ext uri="{BB962C8B-B14F-4D97-AF65-F5344CB8AC3E}">
        <p14:creationId xmlns:p14="http://schemas.microsoft.com/office/powerpoint/2010/main" val="1688404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B45707-FFCB-4D40-899C-8B012582F13D}" type="datetimeFigureOut">
              <a:rPr lang="en-GB" smtClean="0"/>
              <a:t>25/04/2021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5DF508-B88C-4005-A811-964250031AE8}" type="slidenum">
              <a:rPr lang="en-GB" smtClean="0"/>
              <a:t>‹#›</a:t>
            </a:fld>
            <a:endParaRPr lang="en-GB"/>
          </a:p>
        </p:txBody>
      </p:sp>
    </p:spTree>
    <p:extLst>
      <p:ext uri="{BB962C8B-B14F-4D97-AF65-F5344CB8AC3E}">
        <p14:creationId xmlns:p14="http://schemas.microsoft.com/office/powerpoint/2010/main" val="2463158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B45707-FFCB-4D40-899C-8B012582F13D}" type="datetimeFigureOut">
              <a:rPr lang="en-GB" smtClean="0"/>
              <a:t>25/04/2021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5DF508-B88C-4005-A811-964250031AE8}" type="slidenum">
              <a:rPr lang="en-GB" smtClean="0"/>
              <a:t>‹#›</a:t>
            </a:fld>
            <a:endParaRPr lang="en-GB"/>
          </a:p>
        </p:txBody>
      </p:sp>
    </p:spTree>
    <p:extLst>
      <p:ext uri="{BB962C8B-B14F-4D97-AF65-F5344CB8AC3E}">
        <p14:creationId xmlns:p14="http://schemas.microsoft.com/office/powerpoint/2010/main" val="1402751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B45707-FFCB-4D40-899C-8B012582F13D}" type="datetimeFigureOut">
              <a:rPr lang="en-GB" smtClean="0"/>
              <a:t>25/04/2021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5DF508-B88C-4005-A811-964250031AE8}" type="slidenum">
              <a:rPr lang="en-GB" smtClean="0"/>
              <a:t>‹#›</a:t>
            </a:fld>
            <a:endParaRPr lang="en-GB"/>
          </a:p>
        </p:txBody>
      </p:sp>
    </p:spTree>
    <p:extLst>
      <p:ext uri="{BB962C8B-B14F-4D97-AF65-F5344CB8AC3E}">
        <p14:creationId xmlns:p14="http://schemas.microsoft.com/office/powerpoint/2010/main" val="2178406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FB45707-FFCB-4D40-899C-8B012582F13D}" type="datetimeFigureOut">
              <a:rPr lang="en-GB" smtClean="0"/>
              <a:t>25/04/2021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5DF508-B88C-4005-A811-964250031AE8}" type="slidenum">
              <a:rPr lang="en-GB" smtClean="0"/>
              <a:t>‹#›</a:t>
            </a:fld>
            <a:endParaRPr lang="en-GB"/>
          </a:p>
        </p:txBody>
      </p:sp>
    </p:spTree>
    <p:extLst>
      <p:ext uri="{BB962C8B-B14F-4D97-AF65-F5344CB8AC3E}">
        <p14:creationId xmlns:p14="http://schemas.microsoft.com/office/powerpoint/2010/main" val="1178527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FB45707-FFCB-4D40-899C-8B012582F13D}" type="datetimeFigureOut">
              <a:rPr lang="en-GB" smtClean="0"/>
              <a:t>25/04/2021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5DF508-B88C-4005-A811-964250031AE8}" type="slidenum">
              <a:rPr lang="en-GB" smtClean="0"/>
              <a:t>‹#›</a:t>
            </a:fld>
            <a:endParaRPr lang="en-GB"/>
          </a:p>
        </p:txBody>
      </p:sp>
    </p:spTree>
    <p:extLst>
      <p:ext uri="{BB962C8B-B14F-4D97-AF65-F5344CB8AC3E}">
        <p14:creationId xmlns:p14="http://schemas.microsoft.com/office/powerpoint/2010/main" val="944330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B45707-FFCB-4D40-899C-8B012582F13D}" type="datetimeFigureOut">
              <a:rPr lang="en-GB" smtClean="0"/>
              <a:t>25/04/2021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5DF508-B88C-4005-A811-964250031AE8}" type="slidenum">
              <a:rPr lang="en-GB" smtClean="0"/>
              <a:t>‹#›</a:t>
            </a:fld>
            <a:endParaRPr lang="en-GB"/>
          </a:p>
        </p:txBody>
      </p:sp>
    </p:spTree>
    <p:extLst>
      <p:ext uri="{BB962C8B-B14F-4D97-AF65-F5344CB8AC3E}">
        <p14:creationId xmlns:p14="http://schemas.microsoft.com/office/powerpoint/2010/main" val="2053541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B45707-FFCB-4D40-899C-8B012582F13D}" type="datetimeFigureOut">
              <a:rPr lang="en-GB" smtClean="0"/>
              <a:t>25/04/2021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5DF508-B88C-4005-A811-964250031AE8}" type="slidenum">
              <a:rPr lang="en-GB" smtClean="0"/>
              <a:t>‹#›</a:t>
            </a:fld>
            <a:endParaRPr lang="en-GB"/>
          </a:p>
        </p:txBody>
      </p:sp>
    </p:spTree>
    <p:extLst>
      <p:ext uri="{BB962C8B-B14F-4D97-AF65-F5344CB8AC3E}">
        <p14:creationId xmlns:p14="http://schemas.microsoft.com/office/powerpoint/2010/main" val="281039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B45707-FFCB-4D40-899C-8B012582F13D}" type="datetimeFigureOut">
              <a:rPr lang="en-GB" smtClean="0"/>
              <a:t>25/04/2021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5DF508-B88C-4005-A811-964250031AE8}" type="slidenum">
              <a:rPr lang="en-GB" smtClean="0"/>
              <a:t>‹#›</a:t>
            </a:fld>
            <a:endParaRPr lang="en-GB"/>
          </a:p>
        </p:txBody>
      </p:sp>
    </p:spTree>
    <p:extLst>
      <p:ext uri="{BB962C8B-B14F-4D97-AF65-F5344CB8AC3E}">
        <p14:creationId xmlns:p14="http://schemas.microsoft.com/office/powerpoint/2010/main" val="30745194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nM1f6xNfwZw" TargetMode="External"/><Relationship Id="rId2" Type="http://schemas.openxmlformats.org/officeDocument/2006/relationships/hyperlink" Target="https://www.youtube.com/watch?v=51KwftYosBU" TargetMode="External"/><Relationship Id="rId1" Type="http://schemas.openxmlformats.org/officeDocument/2006/relationships/slideLayout" Target="../slideLayouts/slideLayout2.xml"/><Relationship Id="rId4" Type="http://schemas.openxmlformats.org/officeDocument/2006/relationships/hyperlink" Target="https://www.youtube.com/watch?v=oE5Yz4dSG5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zQV_DKQkT8o" TargetMode="External"/><Relationship Id="rId2" Type="http://schemas.openxmlformats.org/officeDocument/2006/relationships/hyperlink" Target="https://www.youtube.com/watch?v=7NiIv9Nje3o" TargetMode="Externa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ww.cnbc.com/2016/09/20/biggest-megacities-in-china.html#slide=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1800" b="1" dirty="0">
                <a:solidFill>
                  <a:schemeClr val="accent1">
                    <a:lumMod val="50000"/>
                  </a:schemeClr>
                </a:solidFill>
                <a:latin typeface="+mn-lt"/>
              </a:rPr>
              <a:t>HPAN5022/6022</a:t>
            </a:r>
            <a:br>
              <a:rPr lang="en-GB" sz="1800" b="1" dirty="0">
                <a:solidFill>
                  <a:schemeClr val="accent1">
                    <a:lumMod val="50000"/>
                  </a:schemeClr>
                </a:solidFill>
                <a:latin typeface="+mn-lt"/>
              </a:rPr>
            </a:br>
            <a:r>
              <a:rPr lang="en-GB" sz="4800" b="1" dirty="0">
                <a:solidFill>
                  <a:schemeClr val="accent1">
                    <a:lumMod val="50000"/>
                  </a:schemeClr>
                </a:solidFill>
                <a:latin typeface="+mn-lt"/>
              </a:rPr>
              <a:t>Case Study: China</a:t>
            </a:r>
            <a:br>
              <a:rPr lang="en-GB" sz="1800" b="1" dirty="0">
                <a:solidFill>
                  <a:schemeClr val="accent1">
                    <a:lumMod val="50000"/>
                  </a:schemeClr>
                </a:solidFill>
                <a:latin typeface="+mn-lt"/>
              </a:rPr>
            </a:br>
            <a:r>
              <a:rPr lang="en-GB" sz="1800" b="1" dirty="0">
                <a:solidFill>
                  <a:schemeClr val="accent1">
                    <a:lumMod val="50000"/>
                  </a:schemeClr>
                </a:solidFill>
                <a:latin typeface="+mn-lt"/>
              </a:rPr>
              <a:t>Pop. 1.4 bn. (2017)</a:t>
            </a:r>
            <a:endParaRPr lang="en-GB" sz="4800" b="1" dirty="0">
              <a:solidFill>
                <a:schemeClr val="accent1">
                  <a:lumMod val="50000"/>
                </a:schemeClr>
              </a:solidFill>
              <a:latin typeface="+mn-lt"/>
            </a:endParaRPr>
          </a:p>
        </p:txBody>
      </p:sp>
      <p:sp>
        <p:nvSpPr>
          <p:cNvPr id="5" name="Content Placeholder 4"/>
          <p:cNvSpPr>
            <a:spLocks noGrp="1"/>
          </p:cNvSpPr>
          <p:nvPr>
            <p:ph idx="1"/>
          </p:nvPr>
        </p:nvSpPr>
        <p:spPr/>
        <p:txBody>
          <a:bodyPr>
            <a:normAutofit fontScale="92500" lnSpcReduction="10000"/>
          </a:bodyPr>
          <a:lstStyle/>
          <a:p>
            <a:endParaRPr lang="en-GB" dirty="0">
              <a:solidFill>
                <a:schemeClr val="accent1">
                  <a:lumMod val="50000"/>
                </a:schemeClr>
              </a:solidFill>
            </a:endParaRPr>
          </a:p>
          <a:p>
            <a:r>
              <a:rPr lang="en-GB" dirty="0">
                <a:solidFill>
                  <a:schemeClr val="accent1">
                    <a:lumMod val="50000"/>
                  </a:schemeClr>
                </a:solidFill>
              </a:rPr>
              <a:t>Colonialism and China</a:t>
            </a:r>
          </a:p>
          <a:p>
            <a:r>
              <a:rPr lang="en-GB" dirty="0">
                <a:solidFill>
                  <a:schemeClr val="accent1">
                    <a:lumMod val="50000"/>
                  </a:schemeClr>
                </a:solidFill>
              </a:rPr>
              <a:t>China: 1911-1949</a:t>
            </a:r>
          </a:p>
          <a:p>
            <a:r>
              <a:rPr lang="en-GB" dirty="0">
                <a:solidFill>
                  <a:schemeClr val="accent1">
                    <a:lumMod val="50000"/>
                  </a:schemeClr>
                </a:solidFill>
              </a:rPr>
              <a:t>China since 1949: </a:t>
            </a:r>
          </a:p>
          <a:p>
            <a:pPr marL="0" indent="0">
              <a:buNone/>
            </a:pPr>
            <a:r>
              <a:rPr lang="en-GB" sz="2400" dirty="0">
                <a:solidFill>
                  <a:schemeClr val="accent1">
                    <a:lumMod val="50000"/>
                  </a:schemeClr>
                </a:solidFill>
              </a:rPr>
              <a:t>    - 1958-1962 The Great Leap Forward</a:t>
            </a:r>
          </a:p>
          <a:p>
            <a:pPr marL="0" indent="0">
              <a:buNone/>
            </a:pPr>
            <a:r>
              <a:rPr lang="en-GB" sz="2400" dirty="0">
                <a:solidFill>
                  <a:schemeClr val="accent1">
                    <a:lumMod val="50000"/>
                  </a:schemeClr>
                </a:solidFill>
              </a:rPr>
              <a:t>    - 1965 The Sino-Soviet Split</a:t>
            </a:r>
          </a:p>
          <a:p>
            <a:pPr marL="0" indent="0">
              <a:buNone/>
            </a:pPr>
            <a:r>
              <a:rPr lang="en-GB" sz="2400" dirty="0">
                <a:solidFill>
                  <a:schemeClr val="accent1">
                    <a:lumMod val="50000"/>
                  </a:schemeClr>
                </a:solidFill>
              </a:rPr>
              <a:t>    - 1966-1976 The Cultural Revolution</a:t>
            </a:r>
          </a:p>
          <a:p>
            <a:pPr marL="0" indent="0">
              <a:buNone/>
            </a:pPr>
            <a:r>
              <a:rPr lang="en-GB" sz="2400" dirty="0">
                <a:solidFill>
                  <a:schemeClr val="accent1">
                    <a:lumMod val="50000"/>
                  </a:schemeClr>
                </a:solidFill>
              </a:rPr>
              <a:t>    - 1976-1989 Restructuring and Economic Reform</a:t>
            </a:r>
          </a:p>
          <a:p>
            <a:pPr marL="0" indent="0">
              <a:buNone/>
            </a:pPr>
            <a:r>
              <a:rPr lang="en-GB" sz="2400" dirty="0">
                <a:solidFill>
                  <a:schemeClr val="accent1">
                    <a:lumMod val="50000"/>
                  </a:schemeClr>
                </a:solidFill>
              </a:rPr>
              <a:t>    - 1989-2002 Rising Power (One Country, Two Systems – </a:t>
            </a:r>
          </a:p>
          <a:p>
            <a:pPr marL="0" indent="0">
              <a:buNone/>
            </a:pPr>
            <a:r>
              <a:rPr lang="en-GB" sz="2400" dirty="0">
                <a:solidFill>
                  <a:schemeClr val="accent1">
                    <a:lumMod val="50000"/>
                  </a:schemeClr>
                </a:solidFill>
              </a:rPr>
              <a:t>       Hong Kong and Macau)</a:t>
            </a:r>
          </a:p>
          <a:p>
            <a:pPr marL="0" indent="0">
              <a:buNone/>
            </a:pPr>
            <a:endParaRPr lang="en-GB" sz="24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66896" y="1825625"/>
            <a:ext cx="4138450" cy="1702675"/>
          </a:xfrm>
          <a:prstGeom prst="rect">
            <a:avLst/>
          </a:prstGeom>
        </p:spPr>
      </p:pic>
    </p:spTree>
    <p:extLst>
      <p:ext uri="{BB962C8B-B14F-4D97-AF65-F5344CB8AC3E}">
        <p14:creationId xmlns:p14="http://schemas.microsoft.com/office/powerpoint/2010/main" val="1755582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Colonialism and China</a:t>
            </a:r>
          </a:p>
        </p:txBody>
      </p:sp>
      <p:sp>
        <p:nvSpPr>
          <p:cNvPr id="3" name="Content Placeholder 2"/>
          <p:cNvSpPr>
            <a:spLocks noGrp="1"/>
          </p:cNvSpPr>
          <p:nvPr>
            <p:ph idx="1"/>
          </p:nvPr>
        </p:nvSpPr>
        <p:spPr/>
        <p:txBody>
          <a:bodyPr>
            <a:normAutofit fontScale="85000" lnSpcReduction="20000"/>
          </a:bodyPr>
          <a:lstStyle/>
          <a:p>
            <a:pPr marL="0" indent="0">
              <a:buNone/>
            </a:pPr>
            <a:r>
              <a:rPr lang="en-GB" sz="4000" b="1" dirty="0">
                <a:solidFill>
                  <a:schemeClr val="accent1">
                    <a:lumMod val="50000"/>
                  </a:schemeClr>
                </a:solidFill>
              </a:rPr>
              <a:t>Colonial Enclaves </a:t>
            </a:r>
            <a:r>
              <a:rPr lang="en-GB" sz="4000" dirty="0">
                <a:solidFill>
                  <a:schemeClr val="accent1">
                    <a:lumMod val="50000"/>
                  </a:schemeClr>
                </a:solidFill>
              </a:rPr>
              <a:t>on the south China coast: Germany, France, Portugal, UK, USA, Japan etc.</a:t>
            </a:r>
          </a:p>
          <a:p>
            <a:pPr marL="0" indent="0">
              <a:buNone/>
            </a:pPr>
            <a:r>
              <a:rPr lang="en-GB" b="1" dirty="0">
                <a:solidFill>
                  <a:schemeClr val="accent1">
                    <a:lumMod val="50000"/>
                  </a:schemeClr>
                </a:solidFill>
              </a:rPr>
              <a:t>NB Colonialism and Opium: </a:t>
            </a:r>
            <a:r>
              <a:rPr lang="en-GB" dirty="0">
                <a:solidFill>
                  <a:schemeClr val="accent1">
                    <a:lumMod val="50000"/>
                  </a:schemeClr>
                </a:solidFill>
              </a:rPr>
              <a:t>In the late 18th century, the British East India Company started smuggling opium from India into China and became the leading suppliers by 1773. By 1787, British traders were sending 4,000 chests - one chest weighed 170 lbs - of opium to China. The Chinese Emperor passed many decrees/edicts against opium in 1729, 1799, 1814 and 1831, but the trade flourished.</a:t>
            </a:r>
          </a:p>
          <a:p>
            <a:pPr marL="0" indent="0">
              <a:buNone/>
            </a:pPr>
            <a:r>
              <a:rPr lang="en-GB" b="1" dirty="0">
                <a:solidFill>
                  <a:schemeClr val="accent1">
                    <a:lumMod val="50000"/>
                  </a:schemeClr>
                </a:solidFill>
              </a:rPr>
              <a:t>First Opium War </a:t>
            </a:r>
            <a:r>
              <a:rPr lang="en-GB" dirty="0">
                <a:solidFill>
                  <a:schemeClr val="accent1">
                    <a:lumMod val="50000"/>
                  </a:schemeClr>
                </a:solidFill>
              </a:rPr>
              <a:t>(1839–1842) and the </a:t>
            </a:r>
            <a:r>
              <a:rPr lang="en-GB" b="1" dirty="0">
                <a:solidFill>
                  <a:schemeClr val="accent1">
                    <a:lumMod val="50000"/>
                  </a:schemeClr>
                </a:solidFill>
              </a:rPr>
              <a:t>Second Opium War </a:t>
            </a:r>
            <a:r>
              <a:rPr lang="en-GB" dirty="0">
                <a:solidFill>
                  <a:schemeClr val="accent1">
                    <a:lumMod val="50000"/>
                  </a:schemeClr>
                </a:solidFill>
              </a:rPr>
              <a:t>(1856–1860).  The wars and events between them weakened the Qing dynasty and forced China to trade with the other parts of the world.</a:t>
            </a:r>
          </a:p>
        </p:txBody>
      </p:sp>
    </p:spTree>
    <p:extLst>
      <p:ext uri="{BB962C8B-B14F-4D97-AF65-F5344CB8AC3E}">
        <p14:creationId xmlns:p14="http://schemas.microsoft.com/office/powerpoint/2010/main" val="3677786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The First Sino-Japanese War </a:t>
            </a:r>
            <a:r>
              <a:rPr lang="en-GB" sz="2800" dirty="0">
                <a:solidFill>
                  <a:schemeClr val="accent1">
                    <a:lumMod val="50000"/>
                  </a:schemeClr>
                </a:solidFill>
                <a:latin typeface="+mn-lt"/>
              </a:rPr>
              <a:t>(1894 – 1895)</a:t>
            </a:r>
          </a:p>
        </p:txBody>
      </p:sp>
      <p:sp>
        <p:nvSpPr>
          <p:cNvPr id="3" name="Content Placeholder 2"/>
          <p:cNvSpPr>
            <a:spLocks noGrp="1"/>
          </p:cNvSpPr>
          <p:nvPr>
            <p:ph idx="1"/>
          </p:nvPr>
        </p:nvSpPr>
        <p:spPr/>
        <p:txBody>
          <a:bodyPr>
            <a:normAutofit fontScale="85000" lnSpcReduction="20000"/>
          </a:bodyPr>
          <a:lstStyle/>
          <a:p>
            <a:endParaRPr lang="en-GB" sz="2400" dirty="0">
              <a:solidFill>
                <a:schemeClr val="accent1">
                  <a:lumMod val="50000"/>
                </a:schemeClr>
              </a:solidFill>
            </a:endParaRPr>
          </a:p>
          <a:p>
            <a:endParaRPr lang="en-GB" sz="2400" dirty="0">
              <a:solidFill>
                <a:schemeClr val="accent1">
                  <a:lumMod val="50000"/>
                </a:schemeClr>
              </a:solidFill>
            </a:endParaRPr>
          </a:p>
          <a:p>
            <a:endParaRPr lang="en-GB" sz="2400" dirty="0">
              <a:solidFill>
                <a:schemeClr val="accent1">
                  <a:lumMod val="50000"/>
                </a:schemeClr>
              </a:solidFill>
            </a:endParaRPr>
          </a:p>
          <a:p>
            <a:endParaRPr lang="en-GB" sz="2400" dirty="0">
              <a:solidFill>
                <a:schemeClr val="accent1">
                  <a:lumMod val="50000"/>
                </a:schemeClr>
              </a:solidFill>
            </a:endParaRPr>
          </a:p>
          <a:p>
            <a:endParaRPr lang="en-GB" sz="2400" dirty="0">
              <a:solidFill>
                <a:schemeClr val="accent1">
                  <a:lumMod val="50000"/>
                </a:schemeClr>
              </a:solidFill>
            </a:endParaRPr>
          </a:p>
          <a:p>
            <a:endParaRPr lang="en-GB" sz="2400" dirty="0">
              <a:solidFill>
                <a:schemeClr val="accent1">
                  <a:lumMod val="50000"/>
                </a:schemeClr>
              </a:solidFill>
            </a:endParaRPr>
          </a:p>
          <a:p>
            <a:r>
              <a:rPr lang="en-GB" sz="2400" dirty="0">
                <a:solidFill>
                  <a:schemeClr val="accent1">
                    <a:lumMod val="50000"/>
                  </a:schemeClr>
                </a:solidFill>
              </a:rPr>
              <a:t>Fought between the Qing Empire and the Empire of Japan, primarily for influence over Korea. After more than six months of unbroken successes by Japanese land and naval forces the Qing government sued for peace in February 1895. </a:t>
            </a:r>
          </a:p>
          <a:p>
            <a:r>
              <a:rPr lang="en-GB" sz="2400" dirty="0">
                <a:solidFill>
                  <a:schemeClr val="accent1">
                    <a:lumMod val="50000"/>
                  </a:schemeClr>
                </a:solidFill>
              </a:rPr>
              <a:t>The war demonstrated the failure of the Qing Empire's attempts to modernize its military and fend off threats to its sovereignty, especially when compared with Japan's successful Meiji Restoration. </a:t>
            </a:r>
            <a:r>
              <a:rPr lang="en-GB" sz="2400" b="1" dirty="0">
                <a:solidFill>
                  <a:schemeClr val="accent1">
                    <a:lumMod val="50000"/>
                  </a:schemeClr>
                </a:solidFill>
              </a:rPr>
              <a:t>For the first time, regional dominance in East Asia shifted from China to Japan.</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4474" y="1122500"/>
            <a:ext cx="5238750" cy="2562225"/>
          </a:xfrm>
          <a:prstGeom prst="rect">
            <a:avLst/>
          </a:prstGeom>
        </p:spPr>
      </p:pic>
    </p:spTree>
    <p:extLst>
      <p:ext uri="{BB962C8B-B14F-4D97-AF65-F5344CB8AC3E}">
        <p14:creationId xmlns:p14="http://schemas.microsoft.com/office/powerpoint/2010/main" val="2726444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Boxer Rebellion </a:t>
            </a:r>
            <a:br>
              <a:rPr lang="en-GB" b="1" dirty="0">
                <a:solidFill>
                  <a:schemeClr val="accent1">
                    <a:lumMod val="50000"/>
                  </a:schemeClr>
                </a:solidFill>
                <a:latin typeface="+mn-lt"/>
              </a:rPr>
            </a:br>
            <a:r>
              <a:rPr lang="en-GB" dirty="0">
                <a:solidFill>
                  <a:schemeClr val="accent1">
                    <a:lumMod val="50000"/>
                  </a:schemeClr>
                </a:solidFill>
                <a:latin typeface="+mn-lt"/>
              </a:rPr>
              <a:t>(1899-1901)</a:t>
            </a:r>
            <a:endParaRPr lang="en-GB" dirty="0">
              <a:latin typeface="+mn-lt"/>
            </a:endParaRPr>
          </a:p>
        </p:txBody>
      </p:sp>
      <p:sp>
        <p:nvSpPr>
          <p:cNvPr id="3" name="Content Placeholder 2"/>
          <p:cNvSpPr>
            <a:spLocks noGrp="1"/>
          </p:cNvSpPr>
          <p:nvPr>
            <p:ph idx="1"/>
          </p:nvPr>
        </p:nvSpPr>
        <p:spPr/>
        <p:txBody>
          <a:bodyPr>
            <a:normAutofit fontScale="77500" lnSpcReduction="20000"/>
          </a:bodyPr>
          <a:lstStyle/>
          <a:p>
            <a:pPr marL="0" indent="0">
              <a:buNone/>
            </a:pP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r>
              <a:rPr lang="en-GB" sz="1600">
                <a:solidFill>
                  <a:schemeClr val="accent1">
                    <a:lumMod val="50000"/>
                  </a:schemeClr>
                </a:solidFill>
              </a:rPr>
              <a:t>                                                                                                            </a:t>
            </a:r>
            <a:r>
              <a:rPr lang="en-GB" sz="1600" dirty="0">
                <a:solidFill>
                  <a:schemeClr val="accent1">
                    <a:lumMod val="50000"/>
                  </a:schemeClr>
                </a:solidFill>
              </a:rPr>
              <a:t>US troops storm Beijing, 1901</a:t>
            </a:r>
            <a:endParaRPr lang="en-GB" sz="2300" dirty="0">
              <a:solidFill>
                <a:schemeClr val="accent1">
                  <a:lumMod val="50000"/>
                </a:schemeClr>
              </a:solidFill>
            </a:endParaRPr>
          </a:p>
          <a:p>
            <a:pPr marL="0" indent="0">
              <a:buNone/>
            </a:pPr>
            <a:r>
              <a:rPr lang="en-GB" dirty="0">
                <a:solidFill>
                  <a:schemeClr val="accent1">
                    <a:lumMod val="50000"/>
                  </a:schemeClr>
                </a:solidFill>
              </a:rPr>
              <a:t>Anti-colonial, anti-Christian uprising, towards the end of the Qing dynasty - motivated by proto-nationalist sentiments. </a:t>
            </a:r>
          </a:p>
          <a:p>
            <a:r>
              <a:rPr lang="en-GB" sz="2300" dirty="0">
                <a:solidFill>
                  <a:schemeClr val="accent1">
                    <a:lumMod val="50000"/>
                  </a:schemeClr>
                </a:solidFill>
              </a:rPr>
              <a:t>In June 1900, Boxer fighters converged on Beijing with the slogan </a:t>
            </a:r>
            <a:r>
              <a:rPr lang="en-GB" sz="2300" i="1" dirty="0">
                <a:solidFill>
                  <a:schemeClr val="accent1">
                    <a:lumMod val="50000"/>
                  </a:schemeClr>
                </a:solidFill>
              </a:rPr>
              <a:t>Support the Qing government and exterminate the foreigners</a:t>
            </a:r>
            <a:r>
              <a:rPr lang="en-GB" sz="2300" dirty="0">
                <a:solidFill>
                  <a:schemeClr val="accent1">
                    <a:lumMod val="50000"/>
                  </a:schemeClr>
                </a:solidFill>
              </a:rPr>
              <a:t>. Foreigners and Chinese Christians sought refuge in the Legation Quarter. </a:t>
            </a:r>
          </a:p>
          <a:p>
            <a:r>
              <a:rPr lang="en-GB" sz="2300" dirty="0">
                <a:solidFill>
                  <a:schemeClr val="accent1">
                    <a:lumMod val="50000"/>
                  </a:schemeClr>
                </a:solidFill>
              </a:rPr>
              <a:t>In response to reports of an armed invasion by allied American, Austro-Hungarian, British, French, German, Italian, Japanese, and Russian forces to lift the siege, the initially hesitant Empress Dowager </a:t>
            </a:r>
            <a:r>
              <a:rPr lang="en-GB" sz="2300" dirty="0" err="1">
                <a:solidFill>
                  <a:schemeClr val="accent1">
                    <a:lumMod val="50000"/>
                  </a:schemeClr>
                </a:solidFill>
              </a:rPr>
              <a:t>Cixi</a:t>
            </a:r>
            <a:r>
              <a:rPr lang="en-GB" sz="2300" dirty="0">
                <a:solidFill>
                  <a:schemeClr val="accent1">
                    <a:lumMod val="50000"/>
                  </a:schemeClr>
                </a:solidFill>
              </a:rPr>
              <a:t> supported the Boxers and on June 21 issued an Imperial Decree declaring war on the foreign powers. Diplomats, foreign civilians, and soldiers as well as Chinese Christians in the Legation Quarter were detained for 55 days by the Imperial Army of China and the Boxers. </a:t>
            </a:r>
          </a:p>
          <a:p>
            <a:r>
              <a:rPr lang="en-GB" sz="2300" dirty="0">
                <a:solidFill>
                  <a:schemeClr val="accent1">
                    <a:lumMod val="50000"/>
                  </a:schemeClr>
                </a:solidFill>
              </a:rPr>
              <a:t>Chinese officialdom was split between those supporting the Boxers and those </a:t>
            </a:r>
            <a:r>
              <a:rPr lang="en-GB" sz="2300" dirty="0" err="1">
                <a:solidFill>
                  <a:schemeClr val="accent1">
                    <a:lumMod val="50000"/>
                  </a:schemeClr>
                </a:solidFill>
              </a:rPr>
              <a:t>favoring</a:t>
            </a:r>
            <a:r>
              <a:rPr lang="en-GB" sz="2300" dirty="0">
                <a:solidFill>
                  <a:schemeClr val="accent1">
                    <a:lumMod val="50000"/>
                  </a:schemeClr>
                </a:solidFill>
              </a:rPr>
              <a:t> conciliation, led by Prince Qing.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64268" y="365126"/>
            <a:ext cx="3471042" cy="2128906"/>
          </a:xfrm>
          <a:prstGeom prst="rect">
            <a:avLst/>
          </a:prstGeom>
        </p:spPr>
      </p:pic>
    </p:spTree>
    <p:extLst>
      <p:ext uri="{BB962C8B-B14F-4D97-AF65-F5344CB8AC3E}">
        <p14:creationId xmlns:p14="http://schemas.microsoft.com/office/powerpoint/2010/main" val="2956872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China: 1911-1949</a:t>
            </a:r>
          </a:p>
        </p:txBody>
      </p:sp>
      <p:sp>
        <p:nvSpPr>
          <p:cNvPr id="3" name="Content Placeholder 2"/>
          <p:cNvSpPr>
            <a:spLocks noGrp="1"/>
          </p:cNvSpPr>
          <p:nvPr>
            <p:ph idx="1"/>
          </p:nvPr>
        </p:nvSpPr>
        <p:spPr>
          <a:xfrm>
            <a:off x="628650" y="1867667"/>
            <a:ext cx="7886700" cy="4351338"/>
          </a:xfrm>
        </p:spPr>
        <p:txBody>
          <a:bodyPr>
            <a:normAutofit fontScale="85000" lnSpcReduction="20000"/>
          </a:bodyPr>
          <a:lstStyle/>
          <a:p>
            <a:endParaRPr lang="en-GB" b="1" dirty="0"/>
          </a:p>
          <a:p>
            <a:endParaRPr lang="en-GB" b="1" dirty="0"/>
          </a:p>
          <a:p>
            <a:endParaRPr lang="en-GB" b="1" dirty="0"/>
          </a:p>
          <a:p>
            <a:endParaRPr lang="en-GB" b="1" dirty="0"/>
          </a:p>
          <a:p>
            <a:endParaRPr lang="en-GB" b="1" dirty="0"/>
          </a:p>
          <a:p>
            <a:endParaRPr lang="en-GB" b="1" dirty="0"/>
          </a:p>
          <a:p>
            <a:pPr marL="0" indent="0">
              <a:buNone/>
            </a:pPr>
            <a:r>
              <a:rPr lang="en-GB" b="1" dirty="0"/>
              <a:t>  </a:t>
            </a:r>
            <a:r>
              <a:rPr lang="en-GB" sz="1900" b="1" dirty="0">
                <a:solidFill>
                  <a:schemeClr val="accent1">
                    <a:lumMod val="50000"/>
                  </a:schemeClr>
                </a:solidFill>
              </a:rPr>
              <a:t> </a:t>
            </a:r>
            <a:r>
              <a:rPr lang="en-GB" sz="1900" dirty="0">
                <a:solidFill>
                  <a:schemeClr val="accent1">
                    <a:lumMod val="50000"/>
                  </a:schemeClr>
                </a:solidFill>
              </a:rPr>
              <a:t>Sun </a:t>
            </a:r>
            <a:r>
              <a:rPr lang="en-GB" sz="1900" dirty="0" err="1">
                <a:solidFill>
                  <a:schemeClr val="accent1">
                    <a:lumMod val="50000"/>
                  </a:schemeClr>
                </a:solidFill>
              </a:rPr>
              <a:t>Yat</a:t>
            </a:r>
            <a:r>
              <a:rPr lang="en-GB" sz="1900" dirty="0">
                <a:solidFill>
                  <a:schemeClr val="accent1">
                    <a:lumMod val="50000"/>
                  </a:schemeClr>
                </a:solidFill>
              </a:rPr>
              <a:t>-Sen                                                                    Chiang Kai-Shek in 1940</a:t>
            </a:r>
            <a:endParaRPr lang="en-GB" sz="1900" b="1" dirty="0">
              <a:solidFill>
                <a:schemeClr val="accent1">
                  <a:lumMod val="50000"/>
                </a:schemeClr>
              </a:solidFill>
            </a:endParaRPr>
          </a:p>
          <a:p>
            <a:pPr marL="0" indent="0">
              <a:buNone/>
            </a:pPr>
            <a:r>
              <a:rPr lang="en-GB" sz="4000" b="1" dirty="0">
                <a:solidFill>
                  <a:schemeClr val="accent1">
                    <a:lumMod val="50000"/>
                  </a:schemeClr>
                </a:solidFill>
              </a:rPr>
              <a:t>Attempts to “Modernise” China</a:t>
            </a:r>
          </a:p>
          <a:p>
            <a:r>
              <a:rPr lang="en-GB" b="1" dirty="0">
                <a:solidFill>
                  <a:schemeClr val="accent1">
                    <a:lumMod val="50000"/>
                  </a:schemeClr>
                </a:solidFill>
              </a:rPr>
              <a:t>Sun </a:t>
            </a:r>
            <a:r>
              <a:rPr lang="en-GB" b="1" dirty="0" err="1">
                <a:solidFill>
                  <a:schemeClr val="accent1">
                    <a:lumMod val="50000"/>
                  </a:schemeClr>
                </a:solidFill>
              </a:rPr>
              <a:t>Yat</a:t>
            </a:r>
            <a:r>
              <a:rPr lang="en-GB" b="1" dirty="0">
                <a:solidFill>
                  <a:schemeClr val="accent1">
                    <a:lumMod val="50000"/>
                  </a:schemeClr>
                </a:solidFill>
              </a:rPr>
              <a:t>-Sen </a:t>
            </a:r>
            <a:r>
              <a:rPr lang="en-GB" dirty="0">
                <a:solidFill>
                  <a:schemeClr val="accent1">
                    <a:lumMod val="50000"/>
                  </a:schemeClr>
                </a:solidFill>
              </a:rPr>
              <a:t>(1866-1925) </a:t>
            </a:r>
          </a:p>
          <a:p>
            <a:r>
              <a:rPr lang="en-GB" b="1" dirty="0">
                <a:solidFill>
                  <a:schemeClr val="accent1">
                    <a:lumMod val="50000"/>
                  </a:schemeClr>
                </a:solidFill>
              </a:rPr>
              <a:t>Chiang Kai-Shek </a:t>
            </a:r>
            <a:r>
              <a:rPr lang="en-GB" dirty="0">
                <a:solidFill>
                  <a:schemeClr val="accent1">
                    <a:lumMod val="50000"/>
                  </a:schemeClr>
                </a:solidFill>
              </a:rPr>
              <a:t>(1887-1975)</a:t>
            </a:r>
          </a:p>
          <a:p>
            <a:r>
              <a:rPr lang="en-GB" b="1" dirty="0">
                <a:solidFill>
                  <a:schemeClr val="accent1">
                    <a:lumMod val="50000"/>
                  </a:schemeClr>
                </a:solidFill>
              </a:rPr>
              <a:t>Mao Zedong </a:t>
            </a:r>
            <a:r>
              <a:rPr lang="en-GB" dirty="0">
                <a:solidFill>
                  <a:schemeClr val="accent1">
                    <a:lumMod val="50000"/>
                  </a:schemeClr>
                </a:solidFill>
              </a:rPr>
              <a:t>(1893-1976) and the Long March</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112" y="1438741"/>
            <a:ext cx="2105861" cy="277590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2779" y="507311"/>
            <a:ext cx="2709682" cy="3707338"/>
          </a:xfrm>
          <a:prstGeom prst="rect">
            <a:avLst/>
          </a:prstGeom>
        </p:spPr>
      </p:pic>
    </p:spTree>
    <p:extLst>
      <p:ext uri="{BB962C8B-B14F-4D97-AF65-F5344CB8AC3E}">
        <p14:creationId xmlns:p14="http://schemas.microsoft.com/office/powerpoint/2010/main" val="2566644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solidFill>
                  <a:schemeClr val="accent1">
                    <a:lumMod val="50000"/>
                  </a:schemeClr>
                </a:solidFill>
                <a:latin typeface="+mn-lt"/>
              </a:rPr>
              <a:t>Sun </a:t>
            </a:r>
            <a:r>
              <a:rPr lang="en-GB" b="1" dirty="0" err="1">
                <a:solidFill>
                  <a:schemeClr val="accent1">
                    <a:lumMod val="50000"/>
                  </a:schemeClr>
                </a:solidFill>
                <a:latin typeface="+mn-lt"/>
              </a:rPr>
              <a:t>Yat</a:t>
            </a:r>
            <a:r>
              <a:rPr lang="en-GB" b="1" dirty="0">
                <a:solidFill>
                  <a:schemeClr val="accent1">
                    <a:lumMod val="50000"/>
                  </a:schemeClr>
                </a:solidFill>
                <a:latin typeface="+mn-lt"/>
              </a:rPr>
              <a:t>-Sen (1866-1925)</a:t>
            </a:r>
            <a:br>
              <a:rPr lang="en-GB" b="1" dirty="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a:xfrm>
            <a:off x="628650" y="1471447"/>
            <a:ext cx="7886700" cy="4561491"/>
          </a:xfrm>
        </p:spPr>
        <p:txBody>
          <a:bodyPr>
            <a:normAutofit fontScale="25000" lnSpcReduction="20000"/>
          </a:bodyPr>
          <a:lstStyle/>
          <a:p>
            <a:endParaRPr lang="en-GB" sz="6400" dirty="0">
              <a:solidFill>
                <a:schemeClr val="accent1">
                  <a:lumMod val="50000"/>
                </a:schemeClr>
              </a:solidFill>
            </a:endParaRPr>
          </a:p>
          <a:p>
            <a:endParaRPr lang="en-GB" sz="6400" dirty="0">
              <a:solidFill>
                <a:schemeClr val="accent1">
                  <a:lumMod val="50000"/>
                </a:schemeClr>
              </a:solidFill>
            </a:endParaRPr>
          </a:p>
          <a:p>
            <a:r>
              <a:rPr lang="en-GB" sz="8000" dirty="0">
                <a:solidFill>
                  <a:schemeClr val="accent1">
                    <a:lumMod val="50000"/>
                  </a:schemeClr>
                </a:solidFill>
              </a:rPr>
              <a:t>1911 Declaration of </a:t>
            </a:r>
            <a:r>
              <a:rPr lang="en-GB" sz="8000" b="1" dirty="0">
                <a:solidFill>
                  <a:schemeClr val="accent1">
                    <a:lumMod val="50000"/>
                  </a:schemeClr>
                </a:solidFill>
              </a:rPr>
              <a:t>Republic of China </a:t>
            </a:r>
            <a:r>
              <a:rPr lang="en-GB" sz="8000" dirty="0">
                <a:solidFill>
                  <a:schemeClr val="accent1">
                    <a:lumMod val="50000"/>
                  </a:schemeClr>
                </a:solidFill>
              </a:rPr>
              <a:t>(1912-1917 Sun active in Malaya, Singapore and Thailand)</a:t>
            </a:r>
          </a:p>
          <a:p>
            <a:r>
              <a:rPr lang="en-GB" sz="8000" dirty="0">
                <a:solidFill>
                  <a:schemeClr val="accent1">
                    <a:lumMod val="50000"/>
                  </a:schemeClr>
                </a:solidFill>
              </a:rPr>
              <a:t>1915-16 Yuan </a:t>
            </a:r>
            <a:r>
              <a:rPr lang="en-GB" sz="8000" dirty="0" err="1">
                <a:solidFill>
                  <a:schemeClr val="accent1">
                    <a:lumMod val="50000"/>
                  </a:schemeClr>
                </a:solidFill>
              </a:rPr>
              <a:t>Shikai</a:t>
            </a:r>
            <a:r>
              <a:rPr lang="en-GB" sz="8000" dirty="0">
                <a:solidFill>
                  <a:schemeClr val="accent1">
                    <a:lumMod val="50000"/>
                  </a:schemeClr>
                </a:solidFill>
              </a:rPr>
              <a:t> declares </a:t>
            </a:r>
            <a:r>
              <a:rPr lang="en-GB" sz="8000" b="1" dirty="0">
                <a:solidFill>
                  <a:schemeClr val="accent1">
                    <a:lumMod val="50000"/>
                  </a:schemeClr>
                </a:solidFill>
              </a:rPr>
              <a:t>Empire of China</a:t>
            </a:r>
          </a:p>
          <a:p>
            <a:r>
              <a:rPr lang="en-GB" sz="8000" dirty="0" err="1">
                <a:solidFill>
                  <a:schemeClr val="accent1">
                    <a:lumMod val="50000"/>
                  </a:schemeClr>
                </a:solidFill>
              </a:rPr>
              <a:t>Warlordism</a:t>
            </a:r>
            <a:endParaRPr lang="en-GB" sz="8000" dirty="0">
              <a:solidFill>
                <a:schemeClr val="accent1">
                  <a:lumMod val="50000"/>
                </a:schemeClr>
              </a:solidFill>
            </a:endParaRPr>
          </a:p>
          <a:p>
            <a:r>
              <a:rPr lang="en-GB" sz="8000" dirty="0">
                <a:solidFill>
                  <a:schemeClr val="accent1">
                    <a:lumMod val="50000"/>
                  </a:schemeClr>
                </a:solidFill>
              </a:rPr>
              <a:t>1919 Sun relaunches KMT</a:t>
            </a:r>
          </a:p>
          <a:p>
            <a:r>
              <a:rPr lang="en-GB" sz="8000" dirty="0">
                <a:solidFill>
                  <a:schemeClr val="accent1">
                    <a:lumMod val="50000"/>
                  </a:schemeClr>
                </a:solidFill>
              </a:rPr>
              <a:t>1923 Sun-</a:t>
            </a:r>
            <a:r>
              <a:rPr lang="en-GB" sz="8000" dirty="0" err="1">
                <a:solidFill>
                  <a:schemeClr val="accent1">
                    <a:lumMod val="50000"/>
                  </a:schemeClr>
                </a:solidFill>
              </a:rPr>
              <a:t>Joffe</a:t>
            </a:r>
            <a:r>
              <a:rPr lang="en-GB" sz="8000" dirty="0">
                <a:solidFill>
                  <a:schemeClr val="accent1">
                    <a:lumMod val="50000"/>
                  </a:schemeClr>
                </a:solidFill>
              </a:rPr>
              <a:t> Manifesto</a:t>
            </a:r>
          </a:p>
          <a:p>
            <a:pPr marL="0" indent="0">
              <a:buNone/>
            </a:pPr>
            <a:r>
              <a:rPr lang="en-GB" sz="8000" dirty="0">
                <a:solidFill>
                  <a:schemeClr val="accent1">
                    <a:lumMod val="50000"/>
                  </a:schemeClr>
                </a:solidFill>
              </a:rPr>
              <a:t>    (beginnings of KMT-CPC co-operation)</a:t>
            </a:r>
          </a:p>
          <a:p>
            <a:r>
              <a:rPr lang="en-GB" sz="8000" dirty="0">
                <a:solidFill>
                  <a:schemeClr val="accent1">
                    <a:lumMod val="50000"/>
                  </a:schemeClr>
                </a:solidFill>
              </a:rPr>
              <a:t>Sun </a:t>
            </a:r>
            <a:r>
              <a:rPr lang="en-GB" sz="8000" dirty="0" err="1">
                <a:solidFill>
                  <a:schemeClr val="accent1">
                    <a:lumMod val="50000"/>
                  </a:schemeClr>
                </a:solidFill>
              </a:rPr>
              <a:t>Yat</a:t>
            </a:r>
            <a:r>
              <a:rPr lang="en-GB" sz="8000" dirty="0">
                <a:solidFill>
                  <a:schemeClr val="accent1">
                    <a:lumMod val="50000"/>
                  </a:schemeClr>
                </a:solidFill>
              </a:rPr>
              <a:t>-Sen dies 1925</a:t>
            </a:r>
          </a:p>
          <a:p>
            <a:pPr marL="0" indent="0">
              <a:buNone/>
            </a:pPr>
            <a:endParaRPr lang="en-GB" sz="2400" dirty="0">
              <a:solidFill>
                <a:schemeClr val="accent1">
                  <a:lumMod val="50000"/>
                </a:schemeClr>
              </a:solidFill>
            </a:endParaRPr>
          </a:p>
          <a:p>
            <a:pPr marL="0" indent="0">
              <a:buNone/>
            </a:pPr>
            <a:r>
              <a:rPr lang="en-GB" dirty="0">
                <a:solidFill>
                  <a:schemeClr val="accent1">
                    <a:lumMod val="50000"/>
                  </a:schemeClr>
                </a:solidFill>
              </a:rPr>
              <a:t>                                                              </a:t>
            </a:r>
            <a:endParaRPr lang="en-GB" sz="1400" dirty="0"/>
          </a:p>
          <a:p>
            <a:pPr marL="0" indent="0">
              <a:buNone/>
            </a:pPr>
            <a:r>
              <a:rPr lang="en-GB" sz="4800" dirty="0">
                <a:solidFill>
                  <a:schemeClr val="accent1">
                    <a:lumMod val="50000"/>
                  </a:schemeClr>
                </a:solidFill>
              </a:rPr>
              <a:t>                                                                                                                                                         Japanese troops marching into </a:t>
            </a:r>
          </a:p>
          <a:p>
            <a:pPr marL="0" indent="0">
              <a:buNone/>
            </a:pPr>
            <a:r>
              <a:rPr lang="en-GB" sz="4800" dirty="0">
                <a:solidFill>
                  <a:schemeClr val="accent1">
                    <a:lumMod val="50000"/>
                  </a:schemeClr>
                </a:solidFill>
              </a:rPr>
              <a:t>                                                                                                                                                         Mukden, September 1931</a:t>
            </a:r>
          </a:p>
          <a:p>
            <a:pPr marL="0" indent="0">
              <a:buNone/>
            </a:pPr>
            <a:endParaRPr lang="en-GB" sz="1400" dirty="0"/>
          </a:p>
          <a:p>
            <a:pPr marL="0" indent="0">
              <a:buNone/>
            </a:pPr>
            <a:r>
              <a:rPr lang="en-GB" sz="3700" dirty="0"/>
              <a:t>                                                                                                                                                                                                                                                                                                                                                                                                                                                                                                                                                                                                                                                                                                                                                                                                                                                                                                                                                                                                                                                                                                                                                                                             </a:t>
            </a:r>
            <a:endParaRPr lang="en-GB" sz="1400" dirty="0"/>
          </a:p>
          <a:p>
            <a:pPr marL="0" indent="0">
              <a:buNone/>
            </a:pPr>
            <a:r>
              <a:rPr lang="en-GB" sz="1400" dirty="0"/>
              <a:t>                                                                                                                                                                                                                                                                                                        </a:t>
            </a:r>
          </a:p>
          <a:p>
            <a:pPr marL="0" indent="0">
              <a:buNone/>
            </a:pPr>
            <a:endParaRPr lang="en-GB" sz="1400" dirty="0"/>
          </a:p>
          <a:p>
            <a:pPr marL="0" indent="0">
              <a:buNone/>
            </a:pPr>
            <a:endParaRPr lang="en-GB" sz="1400" dirty="0"/>
          </a:p>
          <a:p>
            <a:pPr marL="0" indent="0">
              <a:buNone/>
            </a:pPr>
            <a:endParaRPr lang="en-GB" sz="3700" dirty="0"/>
          </a:p>
          <a:p>
            <a:pPr marL="0" indent="0">
              <a:buNone/>
            </a:pPr>
            <a:endParaRPr lang="en-GB" sz="1400" dirty="0"/>
          </a:p>
          <a:p>
            <a:pPr marL="0" indent="0">
              <a:buNone/>
            </a:pPr>
            <a:r>
              <a:rPr lang="en-GB" sz="1400" dirty="0"/>
              <a:t>                                                                                                                                                                                             </a:t>
            </a:r>
          </a:p>
          <a:p>
            <a:pPr marL="0" indent="0">
              <a:buNone/>
            </a:pPr>
            <a:endParaRPr lang="en-GB" sz="14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27686" y="2749423"/>
            <a:ext cx="2112134" cy="2224781"/>
          </a:xfrm>
          <a:prstGeom prst="rect">
            <a:avLst/>
          </a:prstGeom>
        </p:spPr>
      </p:pic>
    </p:spTree>
    <p:extLst>
      <p:ext uri="{BB962C8B-B14F-4D97-AF65-F5344CB8AC3E}">
        <p14:creationId xmlns:p14="http://schemas.microsoft.com/office/powerpoint/2010/main" val="3368958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solidFill>
                  <a:schemeClr val="accent1">
                    <a:lumMod val="50000"/>
                  </a:schemeClr>
                </a:solidFill>
                <a:latin typeface="+mn-lt"/>
              </a:rPr>
              <a:t>Chiang Kai-Shek (1887-1975)</a:t>
            </a:r>
            <a:br>
              <a:rPr lang="en-GB" b="1" dirty="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92500" lnSpcReduction="10000"/>
          </a:bodyPr>
          <a:lstStyle/>
          <a:p>
            <a:pPr marL="0" indent="0">
              <a:buNone/>
            </a:pPr>
            <a:r>
              <a:rPr lang="en-GB" sz="2000" dirty="0">
                <a:solidFill>
                  <a:schemeClr val="accent1">
                    <a:lumMod val="50000"/>
                  </a:schemeClr>
                </a:solidFill>
              </a:rPr>
              <a:t>With the Soviets' help, Sun was able to develop the military power needed for the </a:t>
            </a:r>
            <a:r>
              <a:rPr lang="en-GB" sz="2000" i="1" dirty="0">
                <a:solidFill>
                  <a:schemeClr val="accent1">
                    <a:lumMod val="50000"/>
                  </a:schemeClr>
                </a:solidFill>
              </a:rPr>
              <a:t>Northern Expedition </a:t>
            </a:r>
            <a:r>
              <a:rPr lang="en-GB" sz="2000" dirty="0">
                <a:solidFill>
                  <a:schemeClr val="accent1">
                    <a:lumMod val="50000"/>
                  </a:schemeClr>
                </a:solidFill>
              </a:rPr>
              <a:t>against </a:t>
            </a:r>
            <a:r>
              <a:rPr lang="en-GB" sz="2000" dirty="0" err="1">
                <a:solidFill>
                  <a:schemeClr val="accent1">
                    <a:lumMod val="50000"/>
                  </a:schemeClr>
                </a:solidFill>
              </a:rPr>
              <a:t>warlordism</a:t>
            </a:r>
            <a:r>
              <a:rPr lang="en-GB" sz="2000" dirty="0">
                <a:solidFill>
                  <a:schemeClr val="accent1">
                    <a:lumMod val="50000"/>
                  </a:schemeClr>
                </a:solidFill>
              </a:rPr>
              <a:t>/military rule. He established the Whampoa Military Academy near Guangzhou with Chiang Kai-shek as the commandant of the National Revolutionary Army (NRA).</a:t>
            </a:r>
          </a:p>
          <a:p>
            <a:r>
              <a:rPr lang="en-GB" dirty="0">
                <a:solidFill>
                  <a:schemeClr val="accent1">
                    <a:lumMod val="50000"/>
                  </a:schemeClr>
                </a:solidFill>
              </a:rPr>
              <a:t>1927 Chiang’s massacre of communists in the KMT</a:t>
            </a:r>
          </a:p>
          <a:p>
            <a:r>
              <a:rPr lang="en-GB" dirty="0">
                <a:solidFill>
                  <a:schemeClr val="accent1">
                    <a:lumMod val="50000"/>
                  </a:schemeClr>
                </a:solidFill>
              </a:rPr>
              <a:t>1931 Japanese invasion of Manchuria </a:t>
            </a:r>
          </a:p>
          <a:p>
            <a:r>
              <a:rPr lang="en-GB" dirty="0">
                <a:solidFill>
                  <a:schemeClr val="accent1">
                    <a:lumMod val="50000"/>
                  </a:schemeClr>
                </a:solidFill>
              </a:rPr>
              <a:t>1937-1945: </a:t>
            </a:r>
            <a:r>
              <a:rPr lang="en-GB">
                <a:solidFill>
                  <a:schemeClr val="accent1">
                    <a:lumMod val="50000"/>
                  </a:schemeClr>
                </a:solidFill>
              </a:rPr>
              <a:t>Second Sino-Japanese War: </a:t>
            </a:r>
            <a:r>
              <a:rPr lang="en-GB" dirty="0">
                <a:solidFill>
                  <a:schemeClr val="accent1">
                    <a:lumMod val="50000"/>
                  </a:schemeClr>
                </a:solidFill>
              </a:rPr>
              <a:t>KMT and CPC: separate armies</a:t>
            </a:r>
          </a:p>
          <a:p>
            <a:r>
              <a:rPr lang="en-GB" dirty="0">
                <a:solidFill>
                  <a:schemeClr val="accent1">
                    <a:lumMod val="50000"/>
                  </a:schemeClr>
                </a:solidFill>
              </a:rPr>
              <a:t>1945 Japanese surrender: </a:t>
            </a:r>
            <a:r>
              <a:rPr lang="en-GB" sz="1900" dirty="0">
                <a:solidFill>
                  <a:schemeClr val="accent1">
                    <a:lumMod val="50000"/>
                  </a:schemeClr>
                </a:solidFill>
              </a:rPr>
              <a:t>Chiang’s government assumes control (NB: nominally Chairman of National Government of </a:t>
            </a:r>
            <a:r>
              <a:rPr lang="en-GB" sz="1900" dirty="0" err="1">
                <a:solidFill>
                  <a:schemeClr val="accent1">
                    <a:lumMod val="50000"/>
                  </a:schemeClr>
                </a:solidFill>
              </a:rPr>
              <a:t>RoC</a:t>
            </a:r>
            <a:r>
              <a:rPr lang="en-GB" sz="1900" dirty="0">
                <a:solidFill>
                  <a:schemeClr val="accent1">
                    <a:lumMod val="50000"/>
                  </a:schemeClr>
                </a:solidFill>
              </a:rPr>
              <a:t>, 1928-1948) and China joins UN Security Council</a:t>
            </a:r>
          </a:p>
          <a:p>
            <a:r>
              <a:rPr lang="en-GB" dirty="0">
                <a:solidFill>
                  <a:schemeClr val="accent1">
                    <a:lumMod val="50000"/>
                  </a:schemeClr>
                </a:solidFill>
              </a:rPr>
              <a:t>1949 Chiang withdraws to Taiwan: </a:t>
            </a:r>
            <a:r>
              <a:rPr lang="en-GB" i="1" dirty="0">
                <a:solidFill>
                  <a:schemeClr val="accent1">
                    <a:lumMod val="50000"/>
                  </a:schemeClr>
                </a:solidFill>
              </a:rPr>
              <a:t>Nationalist China</a:t>
            </a:r>
          </a:p>
          <a:p>
            <a:pPr marL="0" indent="0">
              <a:buNone/>
            </a:pPr>
            <a:endParaRPr lang="en-GB" i="1" dirty="0"/>
          </a:p>
          <a:p>
            <a:pPr marL="0" indent="0">
              <a:buNone/>
            </a:pPr>
            <a:endParaRPr lang="en-GB" dirty="0"/>
          </a:p>
        </p:txBody>
      </p:sp>
    </p:spTree>
    <p:extLst>
      <p:ext uri="{BB962C8B-B14F-4D97-AF65-F5344CB8AC3E}">
        <p14:creationId xmlns:p14="http://schemas.microsoft.com/office/powerpoint/2010/main" val="4066883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Mao Zedong (1893-1976) and the Long March</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2869" y="2850411"/>
            <a:ext cx="4501384" cy="3150969"/>
          </a:xfrm>
        </p:spPr>
      </p:pic>
      <p:pic>
        <p:nvPicPr>
          <p:cNvPr id="5"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1116203"/>
            <a:ext cx="3978693" cy="30563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4686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mn-lt"/>
              </a:rPr>
            </a:br>
            <a:r>
              <a:rPr lang="en-GB" sz="4900" b="1" dirty="0">
                <a:solidFill>
                  <a:schemeClr val="accent1">
                    <a:lumMod val="50000"/>
                  </a:schemeClr>
                </a:solidFill>
                <a:latin typeface="+mn-lt"/>
              </a:rPr>
              <a:t>China since 1949 </a:t>
            </a:r>
            <a:br>
              <a:rPr lang="en-GB" b="1" dirty="0">
                <a:latin typeface="+mn-lt"/>
              </a:rPr>
            </a:br>
            <a:endParaRPr lang="en-GB" b="1" dirty="0">
              <a:latin typeface="+mn-lt"/>
            </a:endParaRPr>
          </a:p>
        </p:txBody>
      </p:sp>
      <p:sp>
        <p:nvSpPr>
          <p:cNvPr id="3" name="Content Placeholder 2"/>
          <p:cNvSpPr>
            <a:spLocks noGrp="1"/>
          </p:cNvSpPr>
          <p:nvPr>
            <p:ph idx="1"/>
          </p:nvPr>
        </p:nvSpPr>
        <p:spPr/>
        <p:txBody>
          <a:bodyPr>
            <a:normAutofit fontScale="92500" lnSpcReduction="10000"/>
          </a:bodyPr>
          <a:lstStyle/>
          <a:p>
            <a:endParaRPr lang="en-GB" dirty="0"/>
          </a:p>
          <a:p>
            <a:endParaRPr lang="en-GB" dirty="0"/>
          </a:p>
          <a:p>
            <a:endParaRPr lang="en-GB" dirty="0"/>
          </a:p>
          <a:p>
            <a:endParaRPr lang="en-GB" sz="2400">
              <a:solidFill>
                <a:schemeClr val="accent1">
                  <a:lumMod val="50000"/>
                </a:schemeClr>
              </a:solidFill>
            </a:endParaRPr>
          </a:p>
          <a:p>
            <a:r>
              <a:rPr lang="en-GB" sz="2400">
                <a:solidFill>
                  <a:schemeClr val="accent1">
                    <a:lumMod val="50000"/>
                  </a:schemeClr>
                </a:solidFill>
              </a:rPr>
              <a:t>1958-1962 </a:t>
            </a:r>
            <a:r>
              <a:rPr lang="en-GB" sz="2400" dirty="0">
                <a:solidFill>
                  <a:schemeClr val="accent1">
                    <a:lumMod val="50000"/>
                  </a:schemeClr>
                </a:solidFill>
              </a:rPr>
              <a:t>The Great Leap Forward</a:t>
            </a:r>
          </a:p>
          <a:p>
            <a:r>
              <a:rPr lang="en-GB" sz="2400" dirty="0">
                <a:solidFill>
                  <a:schemeClr val="accent1">
                    <a:lumMod val="50000"/>
                  </a:schemeClr>
                </a:solidFill>
              </a:rPr>
              <a:t>1965 The Sino-Soviet Split</a:t>
            </a:r>
          </a:p>
          <a:p>
            <a:r>
              <a:rPr lang="en-GB" sz="2400" dirty="0">
                <a:solidFill>
                  <a:schemeClr val="accent1">
                    <a:lumMod val="50000"/>
                  </a:schemeClr>
                </a:solidFill>
              </a:rPr>
              <a:t>1966-1976 The Cultural Revolution</a:t>
            </a:r>
          </a:p>
          <a:p>
            <a:r>
              <a:rPr lang="en-GB" sz="2400" dirty="0">
                <a:solidFill>
                  <a:schemeClr val="accent1">
                    <a:lumMod val="50000"/>
                  </a:schemeClr>
                </a:solidFill>
              </a:rPr>
              <a:t>1976-1989 Restructuring and Economic Reform</a:t>
            </a:r>
          </a:p>
          <a:p>
            <a:pPr marL="0" indent="0">
              <a:buNone/>
            </a:pPr>
            <a:r>
              <a:rPr lang="en-GB" sz="2000" dirty="0">
                <a:solidFill>
                  <a:schemeClr val="accent1">
                    <a:lumMod val="50000"/>
                  </a:schemeClr>
                </a:solidFill>
              </a:rPr>
              <a:t>    (Sino-Vietnamese War in 1979, Beijing Spring, Tiananmen Protests)</a:t>
            </a:r>
          </a:p>
          <a:p>
            <a:r>
              <a:rPr lang="en-GB" sz="2400" dirty="0">
                <a:solidFill>
                  <a:schemeClr val="accent1">
                    <a:lumMod val="50000"/>
                  </a:schemeClr>
                </a:solidFill>
              </a:rPr>
              <a:t>1989-2002 Rising Power (One Country, Two Systems - Hong Kong and Macau)</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20840" y="1353207"/>
            <a:ext cx="2902498" cy="199313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3545" y="365126"/>
            <a:ext cx="2490951" cy="3487331"/>
          </a:xfrm>
          <a:prstGeom prst="rect">
            <a:avLst/>
          </a:prstGeom>
        </p:spPr>
      </p:pic>
    </p:spTree>
    <p:extLst>
      <p:ext uri="{BB962C8B-B14F-4D97-AF65-F5344CB8AC3E}">
        <p14:creationId xmlns:p14="http://schemas.microsoft.com/office/powerpoint/2010/main" val="2444713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Deng Xiao-Ping </a:t>
            </a:r>
            <a:br>
              <a:rPr lang="en-GB" b="1" dirty="0">
                <a:solidFill>
                  <a:schemeClr val="accent1">
                    <a:lumMod val="50000"/>
                  </a:schemeClr>
                </a:solidFill>
                <a:latin typeface="+mn-lt"/>
              </a:rPr>
            </a:br>
            <a:r>
              <a:rPr lang="en-GB" b="1" dirty="0">
                <a:solidFill>
                  <a:schemeClr val="accent1">
                    <a:lumMod val="50000"/>
                  </a:schemeClr>
                </a:solidFill>
                <a:latin typeface="+mn-lt"/>
              </a:rPr>
              <a:t>(1904-1997)</a:t>
            </a:r>
          </a:p>
        </p:txBody>
      </p:sp>
      <p:sp>
        <p:nvSpPr>
          <p:cNvPr id="5" name="Content Placeholder 4"/>
          <p:cNvSpPr>
            <a:spLocks noGrp="1"/>
          </p:cNvSpPr>
          <p:nvPr>
            <p:ph idx="1"/>
          </p:nvPr>
        </p:nvSpPr>
        <p:spPr/>
        <p:txBody>
          <a:bodyPr/>
          <a:lstStyle/>
          <a:p>
            <a:pPr marL="0" indent="0">
              <a:buNone/>
            </a:pPr>
            <a:endParaRPr lang="en-GB" dirty="0"/>
          </a:p>
          <a:p>
            <a:r>
              <a:rPr lang="en-GB" dirty="0">
                <a:solidFill>
                  <a:schemeClr val="accent1">
                    <a:lumMod val="50000"/>
                  </a:schemeClr>
                </a:solidFill>
              </a:rPr>
              <a:t>Took part in the Long March</a:t>
            </a:r>
          </a:p>
          <a:p>
            <a:r>
              <a:rPr lang="en-GB" dirty="0">
                <a:solidFill>
                  <a:schemeClr val="accent1">
                    <a:lumMod val="50000"/>
                  </a:schemeClr>
                </a:solidFill>
              </a:rPr>
              <a:t>1950s Secretary General of CPC</a:t>
            </a:r>
          </a:p>
          <a:p>
            <a:r>
              <a:rPr lang="en-GB" dirty="0">
                <a:solidFill>
                  <a:schemeClr val="accent1">
                    <a:lumMod val="50000"/>
                  </a:schemeClr>
                </a:solidFill>
              </a:rPr>
              <a:t>1960s: Twice purged during Cultural Revolution (</a:t>
            </a:r>
            <a:r>
              <a:rPr lang="en-GB" i="1" dirty="0">
                <a:solidFill>
                  <a:schemeClr val="accent1">
                    <a:lumMod val="50000"/>
                  </a:schemeClr>
                </a:solidFill>
              </a:rPr>
              <a:t>Capitalist Roader</a:t>
            </a:r>
            <a:r>
              <a:rPr lang="en-GB" dirty="0">
                <a:solidFill>
                  <a:schemeClr val="accent1">
                    <a:lumMod val="50000"/>
                  </a:schemeClr>
                </a:solidFill>
              </a:rPr>
              <a:t>)</a:t>
            </a:r>
          </a:p>
          <a:p>
            <a:r>
              <a:rPr lang="en-GB" dirty="0">
                <a:solidFill>
                  <a:schemeClr val="accent1">
                    <a:lumMod val="50000"/>
                  </a:schemeClr>
                </a:solidFill>
              </a:rPr>
              <a:t>1976-78 Re-emerges after Mao’s death to lead CPC. New slogan: Socialism with Chinese characteristics</a:t>
            </a:r>
          </a:p>
          <a:p>
            <a:r>
              <a:rPr lang="en-GB" dirty="0">
                <a:solidFill>
                  <a:schemeClr val="accent1">
                    <a:lumMod val="50000"/>
                  </a:schemeClr>
                </a:solidFill>
              </a:rPr>
              <a:t>1989 Cracks down on Tiananmen protests</a:t>
            </a:r>
          </a:p>
          <a:p>
            <a:pPr marL="0" indent="0">
              <a:buNone/>
            </a:pP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996" y="506412"/>
            <a:ext cx="2095500" cy="2638425"/>
          </a:xfrm>
          <a:prstGeom prst="rect">
            <a:avLst/>
          </a:prstGeom>
        </p:spPr>
      </p:pic>
    </p:spTree>
    <p:extLst>
      <p:ext uri="{BB962C8B-B14F-4D97-AF65-F5344CB8AC3E}">
        <p14:creationId xmlns:p14="http://schemas.microsoft.com/office/powerpoint/2010/main" val="1824706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Case Study: China </a:t>
            </a:r>
            <a:r>
              <a:rPr lang="en-GB" sz="2800" b="1" dirty="0">
                <a:solidFill>
                  <a:schemeClr val="accent1">
                    <a:lumMod val="50000"/>
                  </a:schemeClr>
                </a:solidFill>
                <a:latin typeface="+mn-lt"/>
              </a:rPr>
              <a:t>(Film Clips)</a:t>
            </a:r>
            <a:endParaRPr lang="en-GB" sz="2800"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solidFill>
                <a:schemeClr val="accent1">
                  <a:lumMod val="50000"/>
                </a:schemeClr>
              </a:solidFill>
            </a:endParaRPr>
          </a:p>
          <a:p>
            <a:r>
              <a:rPr lang="en-GB" dirty="0">
                <a:solidFill>
                  <a:schemeClr val="accent1">
                    <a:lumMod val="50000"/>
                  </a:schemeClr>
                </a:solidFill>
              </a:rPr>
              <a:t>Lee </a:t>
            </a:r>
            <a:r>
              <a:rPr lang="en-GB" dirty="0" err="1">
                <a:solidFill>
                  <a:schemeClr val="accent1">
                    <a:lumMod val="50000"/>
                  </a:schemeClr>
                </a:solidFill>
              </a:rPr>
              <a:t>Kuan</a:t>
            </a:r>
            <a:r>
              <a:rPr lang="en-GB" dirty="0">
                <a:solidFill>
                  <a:schemeClr val="accent1">
                    <a:lumMod val="50000"/>
                  </a:schemeClr>
                </a:solidFill>
              </a:rPr>
              <a:t> Yew on Deng Xiao Peng (2005) 9:30</a:t>
            </a:r>
            <a:endParaRPr lang="en-GB" b="1" dirty="0">
              <a:solidFill>
                <a:schemeClr val="accent1">
                  <a:lumMod val="50000"/>
                </a:schemeClr>
              </a:solidFill>
            </a:endParaRPr>
          </a:p>
          <a:p>
            <a:pPr marL="0" indent="0">
              <a:buNone/>
            </a:pPr>
            <a:r>
              <a:rPr lang="en-GB" b="1" u="sng" dirty="0">
                <a:solidFill>
                  <a:schemeClr val="accent1">
                    <a:lumMod val="50000"/>
                  </a:schemeClr>
                </a:solidFill>
                <a:hlinkClick r:id="rId2"/>
              </a:rPr>
              <a:t>https://www.youtube.com/watch?v=51KwftYosBU</a:t>
            </a:r>
            <a:endParaRPr lang="en-GB" b="1" dirty="0">
              <a:solidFill>
                <a:schemeClr val="accent1">
                  <a:lumMod val="50000"/>
                </a:schemeClr>
              </a:solidFill>
            </a:endParaRPr>
          </a:p>
          <a:p>
            <a:endParaRPr lang="en-GB" dirty="0">
              <a:solidFill>
                <a:schemeClr val="accent1">
                  <a:lumMod val="50000"/>
                </a:schemeClr>
              </a:solidFill>
            </a:endParaRPr>
          </a:p>
          <a:p>
            <a:r>
              <a:rPr lang="en-GB" dirty="0">
                <a:solidFill>
                  <a:schemeClr val="accent1">
                    <a:lumMod val="50000"/>
                  </a:schemeClr>
                </a:solidFill>
              </a:rPr>
              <a:t>Lee </a:t>
            </a:r>
            <a:r>
              <a:rPr lang="en-GB" dirty="0" err="1">
                <a:solidFill>
                  <a:schemeClr val="accent1">
                    <a:lumMod val="50000"/>
                  </a:schemeClr>
                </a:solidFill>
              </a:rPr>
              <a:t>Kuan</a:t>
            </a:r>
            <a:r>
              <a:rPr lang="en-GB" dirty="0">
                <a:solidFill>
                  <a:schemeClr val="accent1">
                    <a:lumMod val="50000"/>
                  </a:schemeClr>
                </a:solidFill>
              </a:rPr>
              <a:t> Yew talks about China and Deng (1980) 4:35</a:t>
            </a:r>
            <a:endParaRPr lang="en-GB" b="1" dirty="0">
              <a:solidFill>
                <a:schemeClr val="accent1">
                  <a:lumMod val="50000"/>
                </a:schemeClr>
              </a:solidFill>
            </a:endParaRPr>
          </a:p>
          <a:p>
            <a:pPr marL="0" indent="0">
              <a:buNone/>
            </a:pPr>
            <a:r>
              <a:rPr lang="en-GB" b="1" u="sng" dirty="0">
                <a:solidFill>
                  <a:schemeClr val="accent1">
                    <a:lumMod val="50000"/>
                  </a:schemeClr>
                </a:solidFill>
                <a:hlinkClick r:id="rId3"/>
              </a:rPr>
              <a:t>https://www.youtube.com/watch?v=nM1f6xNfwZw</a:t>
            </a:r>
            <a:endParaRPr lang="en-GB" b="1" u="sng" dirty="0">
              <a:solidFill>
                <a:schemeClr val="accent1">
                  <a:lumMod val="50000"/>
                </a:schemeClr>
              </a:solidFill>
            </a:endParaRPr>
          </a:p>
          <a:p>
            <a:pPr marL="0" indent="0">
              <a:buNone/>
            </a:pPr>
            <a:endParaRPr lang="en-GB" b="1" u="sng" dirty="0">
              <a:solidFill>
                <a:schemeClr val="accent1">
                  <a:lumMod val="50000"/>
                </a:schemeClr>
              </a:solidFill>
            </a:endParaRPr>
          </a:p>
          <a:p>
            <a:r>
              <a:rPr lang="en-GB" dirty="0">
                <a:solidFill>
                  <a:schemeClr val="accent1">
                    <a:lumMod val="50000"/>
                  </a:schemeClr>
                </a:solidFill>
              </a:rPr>
              <a:t>Deng Xiaoping and the Transformation of China (2013) 10:05</a:t>
            </a:r>
          </a:p>
          <a:p>
            <a:pPr marL="0" indent="0">
              <a:buNone/>
            </a:pPr>
            <a:r>
              <a:rPr lang="en-GB" dirty="0" err="1">
                <a:hlinkClick r:id="rId4"/>
              </a:rPr>
              <a:t>BookTV</a:t>
            </a:r>
            <a:r>
              <a:rPr lang="en-GB" dirty="0">
                <a:hlinkClick r:id="rId4"/>
              </a:rPr>
              <a:t>: Ezra Vogel, "Deng Xiaoping and the Transformation of China" – YouTube</a:t>
            </a:r>
            <a:endParaRPr lang="en-GB" dirty="0"/>
          </a:p>
          <a:p>
            <a:pPr marL="0" indent="0">
              <a:buNone/>
            </a:pPr>
            <a:endParaRPr lang="en-GB" b="1" dirty="0">
              <a:solidFill>
                <a:schemeClr val="accent1">
                  <a:lumMod val="50000"/>
                </a:schemeClr>
              </a:solidFill>
            </a:endParaRPr>
          </a:p>
          <a:p>
            <a:pPr marL="0" indent="0">
              <a:buNone/>
            </a:pPr>
            <a:endParaRPr lang="en-GB" b="1" u="sng" dirty="0">
              <a:solidFill>
                <a:schemeClr val="accent1">
                  <a:lumMod val="50000"/>
                </a:schemeClr>
              </a:solidFill>
            </a:endParaRPr>
          </a:p>
          <a:p>
            <a:pPr marL="0" indent="0">
              <a:buNone/>
            </a:pPr>
            <a:endParaRPr lang="en-GB" b="1" dirty="0">
              <a:solidFill>
                <a:schemeClr val="accent1">
                  <a:lumMod val="50000"/>
                </a:schemeClr>
              </a:solidFill>
            </a:endParaRPr>
          </a:p>
          <a:p>
            <a:pPr marL="0" indent="0">
              <a:buNone/>
            </a:pPr>
            <a:endParaRPr lang="en-GB" b="1" dirty="0">
              <a:solidFill>
                <a:schemeClr val="accent1">
                  <a:lumMod val="50000"/>
                </a:schemeClr>
              </a:solidFill>
            </a:endParaRP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204195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2639356"/>
          </a:xfrm>
        </p:spPr>
        <p:txBody>
          <a:bodyPr>
            <a:normAutofit/>
          </a:bodyPr>
          <a:lstStyle/>
          <a:p>
            <a:r>
              <a:rPr lang="en-GB" sz="6000" b="1" dirty="0">
                <a:solidFill>
                  <a:schemeClr val="accent1">
                    <a:lumMod val="50000"/>
                  </a:schemeClr>
                </a:solidFill>
                <a:latin typeface="+mn-lt"/>
              </a:rPr>
              <a:t>China Today</a:t>
            </a:r>
            <a:br>
              <a:rPr lang="en-GB" sz="6000" b="1" dirty="0">
                <a:solidFill>
                  <a:schemeClr val="accent1">
                    <a:lumMod val="50000"/>
                  </a:schemeClr>
                </a:solidFill>
                <a:latin typeface="+mn-lt"/>
              </a:rPr>
            </a:br>
            <a:r>
              <a:rPr lang="en-GB" sz="1400" b="1" dirty="0">
                <a:solidFill>
                  <a:schemeClr val="accent1">
                    <a:lumMod val="50000"/>
                  </a:schemeClr>
                </a:solidFill>
                <a:latin typeface="+mn-lt"/>
              </a:rPr>
              <a:t>* </a:t>
            </a:r>
            <a:r>
              <a:rPr lang="en-GB" sz="1400" dirty="0">
                <a:solidFill>
                  <a:schemeClr val="accent1">
                    <a:lumMod val="50000"/>
                  </a:schemeClr>
                </a:solidFill>
              </a:rPr>
              <a:t>China’s Significance today: Martin Jacques: China’s Rise to Power (2015) 15:22</a:t>
            </a:r>
            <a:br>
              <a:rPr lang="en-GB" sz="1400" dirty="0">
                <a:solidFill>
                  <a:schemeClr val="accent1">
                    <a:lumMod val="50000"/>
                  </a:schemeClr>
                </a:solidFill>
              </a:rPr>
            </a:br>
            <a:r>
              <a:rPr lang="en-GB" sz="1400" b="1" u="sng" dirty="0">
                <a:solidFill>
                  <a:schemeClr val="accent1">
                    <a:lumMod val="50000"/>
                  </a:schemeClr>
                </a:solidFill>
                <a:hlinkClick r:id="rId2"/>
              </a:rPr>
              <a:t>https://www.youtube.com/watch?v=7NiIv9Nje3o</a:t>
            </a:r>
            <a:br>
              <a:rPr lang="en-GB" sz="1400" b="1" dirty="0">
                <a:solidFill>
                  <a:schemeClr val="accent1">
                    <a:lumMod val="50000"/>
                  </a:schemeClr>
                </a:solidFill>
              </a:rPr>
            </a:br>
            <a:br>
              <a:rPr lang="en-GB" sz="1400" b="1" dirty="0">
                <a:solidFill>
                  <a:schemeClr val="accent1">
                    <a:lumMod val="50000"/>
                  </a:schemeClr>
                </a:solidFill>
              </a:rPr>
            </a:br>
            <a:r>
              <a:rPr lang="en-GB" sz="1400" b="1" dirty="0">
                <a:solidFill>
                  <a:schemeClr val="accent1">
                    <a:lumMod val="50000"/>
                  </a:schemeClr>
                </a:solidFill>
              </a:rPr>
              <a:t>* </a:t>
            </a:r>
            <a:r>
              <a:rPr lang="en-GB" sz="1400" dirty="0">
                <a:solidFill>
                  <a:schemeClr val="accent1">
                    <a:lumMod val="50000"/>
                  </a:schemeClr>
                </a:solidFill>
              </a:rPr>
              <a:t>How Africa is becoming China’s China (2018 film by Sam </a:t>
            </a:r>
            <a:r>
              <a:rPr lang="en-GB" sz="1400" dirty="0" err="1">
                <a:solidFill>
                  <a:schemeClr val="accent1">
                    <a:lumMod val="50000"/>
                  </a:schemeClr>
                </a:solidFill>
              </a:rPr>
              <a:t>Denby</a:t>
            </a:r>
            <a:r>
              <a:rPr lang="en-GB" sz="1400" dirty="0">
                <a:solidFill>
                  <a:schemeClr val="accent1">
                    <a:lumMod val="50000"/>
                  </a:schemeClr>
                </a:solidFill>
              </a:rPr>
              <a:t>/Wendover Productions) 10:47</a:t>
            </a:r>
            <a:br>
              <a:rPr lang="en-GB" sz="1400" dirty="0">
                <a:solidFill>
                  <a:schemeClr val="accent1">
                    <a:lumMod val="50000"/>
                  </a:schemeClr>
                </a:solidFill>
              </a:rPr>
            </a:br>
            <a:r>
              <a:rPr lang="en-GB" sz="1400" b="1" u="sng" dirty="0">
                <a:hlinkClick r:id="rId3"/>
              </a:rPr>
              <a:t>https://www.youtube.com/watch?v=zQV_DKQkT8o</a:t>
            </a:r>
            <a:br>
              <a:rPr lang="en-GB" sz="2000" b="1" dirty="0"/>
            </a:br>
            <a:endParaRPr lang="en-GB" sz="2000"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714705" y="2711669"/>
            <a:ext cx="4823098" cy="3645673"/>
          </a:xfrm>
        </p:spPr>
      </p:pic>
    </p:spTree>
    <p:extLst>
      <p:ext uri="{BB962C8B-B14F-4D97-AF65-F5344CB8AC3E}">
        <p14:creationId xmlns:p14="http://schemas.microsoft.com/office/powerpoint/2010/main" val="3565013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mn-lt"/>
              </a:rPr>
            </a:br>
            <a:r>
              <a:rPr lang="en-GB" b="1" dirty="0">
                <a:solidFill>
                  <a:schemeClr val="accent1">
                    <a:lumMod val="50000"/>
                  </a:schemeClr>
                </a:solidFill>
                <a:latin typeface="+mn-lt"/>
              </a:rPr>
              <a:t>China’s mega-cities</a:t>
            </a:r>
            <a:br>
              <a:rPr lang="en-GB" b="1" dirty="0">
                <a:solidFill>
                  <a:schemeClr val="accent1">
                    <a:lumMod val="50000"/>
                  </a:schemeClr>
                </a:solidFill>
                <a:latin typeface="+mn-lt"/>
              </a:rPr>
            </a:br>
            <a:r>
              <a:rPr lang="en-GB" sz="3100" b="1" dirty="0">
                <a:solidFill>
                  <a:schemeClr val="accent1">
                    <a:lumMod val="50000"/>
                  </a:schemeClr>
                </a:solidFill>
                <a:latin typeface="+mn-lt"/>
              </a:rPr>
              <a:t>CNBC Feature on China’s 8 largest mega-cities:</a:t>
            </a:r>
            <a:br>
              <a:rPr lang="en-GB" sz="3100" b="1" dirty="0">
                <a:solidFill>
                  <a:schemeClr val="accent1">
                    <a:lumMod val="50000"/>
                  </a:schemeClr>
                </a:solidFill>
                <a:latin typeface="+mn-lt"/>
              </a:rPr>
            </a:br>
            <a:endParaRPr lang="en-GB" sz="3100" b="1" dirty="0">
              <a:solidFill>
                <a:schemeClr val="accent1">
                  <a:lumMod val="50000"/>
                </a:schemeClr>
              </a:solidFill>
              <a:latin typeface="+mn-lt"/>
            </a:endParaRPr>
          </a:p>
        </p:txBody>
      </p:sp>
      <p:sp>
        <p:nvSpPr>
          <p:cNvPr id="3" name="Content Placeholder 2"/>
          <p:cNvSpPr>
            <a:spLocks noGrp="1"/>
          </p:cNvSpPr>
          <p:nvPr>
            <p:ph idx="1"/>
          </p:nvPr>
        </p:nvSpPr>
        <p:spPr>
          <a:xfrm>
            <a:off x="628650" y="1276350"/>
            <a:ext cx="7886700" cy="4900613"/>
          </a:xfrm>
        </p:spPr>
        <p:txBody>
          <a:bodyPr/>
          <a:lstStyle/>
          <a:p>
            <a:pPr marL="0" indent="0">
              <a:buNone/>
            </a:pPr>
            <a:endParaRPr lang="en-GB" sz="2400" i="1" dirty="0"/>
          </a:p>
          <a:p>
            <a:pPr marL="0" indent="0">
              <a:buNone/>
            </a:pPr>
            <a:r>
              <a:rPr lang="en-GB" sz="2400" i="1" dirty="0">
                <a:solidFill>
                  <a:schemeClr val="accent1">
                    <a:lumMod val="50000"/>
                  </a:schemeClr>
                </a:solidFill>
              </a:rPr>
              <a:t>China boasts approximately 15 cities with a population in excess of 10 million, which therefore qualify as “megacities”. Here CNBC look at 8 of the largest…</a:t>
            </a:r>
          </a:p>
          <a:p>
            <a:pPr marL="0" indent="0">
              <a:buNone/>
            </a:pPr>
            <a:r>
              <a:rPr lang="en-GB" sz="1800" dirty="0">
                <a:solidFill>
                  <a:schemeClr val="accent1">
                    <a:lumMod val="50000"/>
                  </a:schemeClr>
                </a:solidFill>
                <a:hlinkClick r:id="rId2"/>
              </a:rPr>
              <a:t>https://www.cnbc.com/2016/09/20/biggest-megacities-in-china.html#slide=1</a:t>
            </a:r>
            <a:endParaRPr lang="en-GB" sz="1800" dirty="0">
              <a:solidFill>
                <a:schemeClr val="accent1">
                  <a:lumMod val="50000"/>
                </a:schemeClr>
              </a:solidFill>
            </a:endParaRP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58762" y="3378419"/>
            <a:ext cx="5109633" cy="2874169"/>
          </a:xfrm>
          <a:prstGeom prst="rect">
            <a:avLst/>
          </a:prstGeom>
        </p:spPr>
      </p:pic>
    </p:spTree>
    <p:extLst>
      <p:ext uri="{BB962C8B-B14F-4D97-AF65-F5344CB8AC3E}">
        <p14:creationId xmlns:p14="http://schemas.microsoft.com/office/powerpoint/2010/main" val="26575237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289</TotalTime>
  <Words>822</Words>
  <Application>Microsoft Office PowerPoint</Application>
  <PresentationFormat>On-screen Show (4:3)</PresentationFormat>
  <Paragraphs>111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HPAN5022/6022 Case Study: China Pop. 1.4 bn. (2017)</vt:lpstr>
      <vt:lpstr>Colonialism and China</vt:lpstr>
      <vt:lpstr>The First Sino-Japanese War (1894 – 1895)</vt:lpstr>
      <vt:lpstr>Boxer Rebellion  (1899-1901)</vt:lpstr>
      <vt:lpstr>China: 1911-1949</vt:lpstr>
      <vt:lpstr> Sun Yat-Sen (1866-1925) </vt:lpstr>
      <vt:lpstr> Chiang Kai-Shek (1887-1975) </vt:lpstr>
      <vt:lpstr>Mao Zedong (1893-1976) and the Long March</vt:lpstr>
      <vt:lpstr> China since 1949  </vt:lpstr>
      <vt:lpstr>Deng Xiao-Ping  (1904-1997)</vt:lpstr>
      <vt:lpstr>Case Study: China (Film Clips)</vt:lpstr>
      <vt:lpstr>China Today * China’s Significance today: Martin Jacques: China’s Rise to Power (2015) 15:22 https://www.youtube.com/watch?v=7NiIv9Nje3o  * How Africa is becoming China’s China (2018 film by Sam Denby/Wendover Productions) 10:47 https://www.youtube.com/watch?v=zQV_DKQkT8o </vt:lpstr>
      <vt:lpstr> China’s mega-cities CNBC Feature on China’s 8 largest mega-cities: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HPAN5022/6022 Case Study: China</dc:title>
  <dc:creator>Andy Bevan</dc:creator>
  <cp:lastModifiedBy>Andy Bevan</cp:lastModifiedBy>
  <cp:revision>33</cp:revision>
  <dcterms:created xsi:type="dcterms:W3CDTF">2018-11-06T08:46:39Z</dcterms:created>
  <dcterms:modified xsi:type="dcterms:W3CDTF">2021-04-25T11:37:21Z</dcterms:modified>
</cp:coreProperties>
</file>