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2" r:id="rId1"/>
  </p:sldMasterIdLst>
  <p:notesMasterIdLst>
    <p:notesMasterId r:id="rId19"/>
  </p:notesMasterIdLst>
  <p:sldIdLst>
    <p:sldId id="256" r:id="rId2"/>
    <p:sldId id="272" r:id="rId3"/>
    <p:sldId id="257" r:id="rId4"/>
    <p:sldId id="258" r:id="rId5"/>
    <p:sldId id="259" r:id="rId6"/>
    <p:sldId id="260" r:id="rId7"/>
    <p:sldId id="261" r:id="rId8"/>
    <p:sldId id="263" r:id="rId9"/>
    <p:sldId id="265" r:id="rId10"/>
    <p:sldId id="262" r:id="rId11"/>
    <p:sldId id="266" r:id="rId12"/>
    <p:sldId id="269" r:id="rId13"/>
    <p:sldId id="270" r:id="rId14"/>
    <p:sldId id="271" r:id="rId15"/>
    <p:sldId id="275" r:id="rId16"/>
    <p:sldId id="273"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1" clrIdx="0">
    <p:extLst>
      <p:ext uri="{19B8F6BF-5375-455C-9EA6-DF929625EA0E}">
        <p15:presenceInfo xmlns:p15="http://schemas.microsoft.com/office/powerpoint/2012/main" userId="f1ebbf63d375b33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0" autoAdjust="0"/>
    <p:restoredTop sz="94343" autoAdjust="0"/>
  </p:normalViewPr>
  <p:slideViewPr>
    <p:cSldViewPr snapToGrid="0">
      <p:cViewPr varScale="1">
        <p:scale>
          <a:sx n="74" d="100"/>
          <a:sy n="74" d="100"/>
        </p:scale>
        <p:origin x="1512"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2122CA-5857-4A9E-8951-78038978B0E9}" type="datetimeFigureOut">
              <a:rPr lang="en-US" smtClean="0"/>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065728-DF8C-4D6B-BCA3-B297A0F5C7F1}" type="slidenum">
              <a:rPr lang="en-US" smtClean="0"/>
              <a:t>‹#›</a:t>
            </a:fld>
            <a:endParaRPr lang="en-US"/>
          </a:p>
        </p:txBody>
      </p:sp>
    </p:spTree>
    <p:extLst>
      <p:ext uri="{BB962C8B-B14F-4D97-AF65-F5344CB8AC3E}">
        <p14:creationId xmlns:p14="http://schemas.microsoft.com/office/powerpoint/2010/main" val="1023095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Arial" panose="020B0604020202020204" pitchFamily="34" charset="0"/>
                <a:ea typeface="Calibri" panose="020F0502020204030204" pitchFamily="34" charset="0"/>
                <a:cs typeface="Times New Roman" panose="02020603050405020304" pitchFamily="18" charset="0"/>
              </a:rPr>
              <a:t>Hello my name is Zoya Muzaffar, and the topic that I have chosen for my presentation is type 2 diabetes.</a:t>
            </a:r>
            <a:endParaRPr lang="en-US" dirty="0"/>
          </a:p>
        </p:txBody>
      </p:sp>
      <p:sp>
        <p:nvSpPr>
          <p:cNvPr id="4" name="Slide Number Placeholder 3"/>
          <p:cNvSpPr>
            <a:spLocks noGrp="1"/>
          </p:cNvSpPr>
          <p:nvPr>
            <p:ph type="sldNum" sz="quarter" idx="5"/>
          </p:nvPr>
        </p:nvSpPr>
        <p:spPr/>
        <p:txBody>
          <a:bodyPr/>
          <a:lstStyle/>
          <a:p>
            <a:fld id="{10065728-DF8C-4D6B-BCA3-B297A0F5C7F1}" type="slidenum">
              <a:rPr lang="en-US" smtClean="0"/>
              <a:t>1</a:t>
            </a:fld>
            <a:endParaRPr lang="en-US"/>
          </a:p>
        </p:txBody>
      </p:sp>
    </p:spTree>
    <p:extLst>
      <p:ext uri="{BB962C8B-B14F-4D97-AF65-F5344CB8AC3E}">
        <p14:creationId xmlns:p14="http://schemas.microsoft.com/office/powerpoint/2010/main" val="3740127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Arial" panose="020B0604020202020204" pitchFamily="34" charset="0"/>
                <a:ea typeface="Calibri" panose="020F0502020204030204" pitchFamily="34" charset="0"/>
                <a:cs typeface="Times New Roman" panose="02020603050405020304" pitchFamily="18" charset="0"/>
              </a:rPr>
              <a:t>What causes Cardiovascular disease is a group of conditions that affect the heart and the blood vessels, primarily caused by fatty plaque buildup.  Cardiovascular disease is responsible for approximately 20 million deaths annually. Coronary Artery disease (stroke), Cerebrovascular disease, Peripheral artery disease, and heart failure are some of the types of cardiovascular disease.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dirty="0">
                <a:effectLst/>
                <a:latin typeface="Arial" panose="020B0604020202020204" pitchFamily="34" charset="0"/>
                <a:ea typeface="Calibri" panose="020F0502020204030204" pitchFamily="34" charset="0"/>
                <a:cs typeface="Times New Roman" panose="02020603050405020304" pitchFamily="18" charset="0"/>
              </a:rPr>
              <a:t>Type 2 diabetes is a chronic metabolic condition in which the body is unable to produce enough insulin. Type 2 diabetes is a hereditary disease and is also caused by lifestyle choices. According to research conducted in 2023-24, 1.3 million people in the UK are living with Type 2 diabetes.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dirty="0">
                <a:effectLst/>
                <a:latin typeface="Arial" panose="020B0604020202020204" pitchFamily="34" charset="0"/>
                <a:ea typeface="Calibri" panose="020F0502020204030204" pitchFamily="34" charset="0"/>
                <a:cs typeface="Times New Roman" panose="02020603050405020304" pitchFamily="18" charset="0"/>
              </a:rPr>
              <a:t>People with type 2 diabetes are prone to cardiovascular disease because high blood sugar levels damage the nerves and blood vessels, which ultimately results in stroke. People with Type 2 diabetes are at a significantly higher risk of cardiovascular diseases, such as coronary heart disease and stroke, which are the primary causes of illness and death in this population.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p:txBody>
      </p:sp>
      <p:sp>
        <p:nvSpPr>
          <p:cNvPr id="4" name="Slide Number Placeholder 3"/>
          <p:cNvSpPr>
            <a:spLocks noGrp="1"/>
          </p:cNvSpPr>
          <p:nvPr>
            <p:ph type="sldNum" sz="quarter" idx="10"/>
          </p:nvPr>
        </p:nvSpPr>
        <p:spPr/>
        <p:txBody>
          <a:bodyPr/>
          <a:lstStyle/>
          <a:p>
            <a:fld id="{10065728-DF8C-4D6B-BCA3-B297A0F5C7F1}" type="slidenum">
              <a:rPr lang="en-US" smtClean="0"/>
              <a:t>2</a:t>
            </a:fld>
            <a:endParaRPr lang="en-US"/>
          </a:p>
        </p:txBody>
      </p:sp>
    </p:spTree>
    <p:extLst>
      <p:ext uri="{BB962C8B-B14F-4D97-AF65-F5344CB8AC3E}">
        <p14:creationId xmlns:p14="http://schemas.microsoft.com/office/powerpoint/2010/main" val="3895547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cs typeface="Times New Roman" panose="02020603050405020304" pitchFamily="18" charset="0"/>
              </a:rPr>
              <a:t>This is the profile of a fictional character, created for this presentation. MR Richard Wilson is a 65-year-old retired bus driver. He lives with his wife, who is also his primary caretaker. He is suffering from Type 2 diabetes, has hypertension, obesity and high cholesterol as well.  The symptoms he feels are fatigue, frequent urination, increased thirst, blurred vision, and tingling in both feet.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cs typeface="Times New Roman" panose="02020603050405020304" pitchFamily="18" charset="0"/>
              </a:rPr>
              <a:t>Along with all these, Mr Richard also feels frustrated due to less mobility because of being overweight. He can perform his own chores but often faces shortness of breath, which makes him worry about future health complications. His wife cook food for him and takes care of his medication. They live alone and have a son who visits them once a month. Mr Wilson likes social gatherings and BBQ parties, but has a fear of being called out as obese, which is why he remains at home most of the time.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0065728-DF8C-4D6B-BCA3-B297A0F5C7F1}" type="slidenum">
              <a:rPr lang="en-US" smtClean="0"/>
              <a:t>3</a:t>
            </a:fld>
            <a:endParaRPr lang="en-US"/>
          </a:p>
        </p:txBody>
      </p:sp>
    </p:spTree>
    <p:extLst>
      <p:ext uri="{BB962C8B-B14F-4D97-AF65-F5344CB8AC3E}">
        <p14:creationId xmlns:p14="http://schemas.microsoft.com/office/powerpoint/2010/main" val="96925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cs typeface="Times New Roman" panose="02020603050405020304" pitchFamily="18" charset="0"/>
              </a:rPr>
              <a:t>Let’s first understand what type 2 diabetes is and how it can be prevented.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cs typeface="Times New Roman" panose="02020603050405020304" pitchFamily="18" charset="0"/>
              </a:rPr>
              <a:t>Type 2 diabetes is a long-term condition in which the body is unable to use insulin effectively, and over time, the pancreas does not produce enough insulin. This causes glucose to not enter the body’s cells; it builds up in the bloodstream, which causes the blood sugar level to rise. It is a chronic disease which requires proper treatment and effective 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cs typeface="Times New Roman" panose="02020603050405020304" pitchFamily="18" charset="0"/>
              </a:rPr>
              <a:t>Type 2 diabetes can be triggered by genes or lifestyle choices (smoking, excessive stress, unhealthy eating habits).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cs typeface="Times New Roman" panose="02020603050405020304" pitchFamily="18" charset="0"/>
              </a:rPr>
              <a:t>The pancreas is the main gland of type 2 diabetes. Symptoms of diabetes, risk factors associated with it and complications of type 2 diabetes are;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cs typeface="Times New Roman" panose="02020603050405020304" pitchFamily="18" charset="0"/>
              </a:rPr>
              <a:t>Some symptoms of Type 2 Diabetes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Increased thirst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Frequent urination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Increased hunger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Fatigue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Blurred vision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Slow-healing wounds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Recurrent infections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Numbness of hands and feet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Risk factors associated with type 2 diabetes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Obesity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Physical inactivity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Family history of diabetes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High blood pressure and high cholesterol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Complications associated with Type 2 Diabetes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Heart disease and stroke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Kidney disease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Eye disease (diabetic retinopathy)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Nerve damage (diabetic neuropathy)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US" sz="1800" dirty="0">
                <a:effectLst/>
                <a:latin typeface="Arial" panose="020B0604020202020204" pitchFamily="34" charset="0"/>
                <a:ea typeface="Calibri" panose="020F0502020204030204" pitchFamily="34" charset="0"/>
                <a:cs typeface="Times New Roman" panose="02020603050405020304" pitchFamily="18" charset="0"/>
              </a:rPr>
              <a:t>Foot ulcers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10065728-DF8C-4D6B-BCA3-B297A0F5C7F1}" type="slidenum">
              <a:rPr lang="en-US" smtClean="0"/>
              <a:t>4</a:t>
            </a:fld>
            <a:endParaRPr lang="en-US"/>
          </a:p>
        </p:txBody>
      </p:sp>
    </p:spTree>
    <p:extLst>
      <p:ext uri="{BB962C8B-B14F-4D97-AF65-F5344CB8AC3E}">
        <p14:creationId xmlns:p14="http://schemas.microsoft.com/office/powerpoint/2010/main" val="2737346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cs typeface="Times New Roman" panose="02020603050405020304" pitchFamily="18" charset="0"/>
              </a:rPr>
              <a:t>Type 2 diabetes falls under the endocrine system. The endocrine system is a network of glands that produces hormones to regulate many body functions. It includes growth, metabolism, reproduction, and blood glucose levels. In type 2 diabetes, the pancreas is the primary organ involved. The pancreas produces insulin in the body. There are two types of hormones produced by the pancreas;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cs typeface="Times New Roman" panose="02020603050405020304" pitchFamily="18" charset="0"/>
              </a:rPr>
              <a:t>Insulin: Insulin rises when the blood sugar level rises after a meal. Insulin provides energy to the cells.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cs typeface="Times New Roman" panose="02020603050405020304" pitchFamily="18" charset="0"/>
              </a:rPr>
              <a:t>Glucagon: Glucagon is released when your blood sugar level becomes low. For example, when fasting. Then, the liver breaks down stored glucagon into glucose and enters it into the bloodstream.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10065728-DF8C-4D6B-BCA3-B297A0F5C7F1}" type="slidenum">
              <a:rPr lang="en-US" smtClean="0"/>
              <a:t>5</a:t>
            </a:fld>
            <a:endParaRPr lang="en-US"/>
          </a:p>
        </p:txBody>
      </p:sp>
    </p:spTree>
    <p:extLst>
      <p:ext uri="{BB962C8B-B14F-4D97-AF65-F5344CB8AC3E}">
        <p14:creationId xmlns:p14="http://schemas.microsoft.com/office/powerpoint/2010/main" val="15048198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Within the endocrine cells are small clusters called the Islets of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Langerhans</a:t>
            </a:r>
            <a:r>
              <a:rPr lang="en-GB" sz="1800" dirty="0">
                <a:effectLst/>
                <a:latin typeface="Arial" panose="020B0604020202020204" pitchFamily="34" charset="0"/>
                <a:ea typeface="Calibri" panose="020F0502020204030204" pitchFamily="34" charset="0"/>
                <a:cs typeface="Times New Roman" panose="02020603050405020304" pitchFamily="18" charset="0"/>
              </a:rPr>
              <a:t>. These cells release hormones directly into the bloodstream. There are two types of cells.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Alpha cells:</a:t>
            </a:r>
            <a:r>
              <a:rPr lang="en-GB" sz="1800" dirty="0">
                <a:effectLst/>
                <a:latin typeface="Arial" panose="020B0604020202020204" pitchFamily="34" charset="0"/>
                <a:ea typeface="Calibri" panose="020F0502020204030204" pitchFamily="34" charset="0"/>
                <a:cs typeface="Times New Roman" panose="02020603050405020304" pitchFamily="18" charset="0"/>
              </a:rPr>
              <a:t> Glucagon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Beta cells:</a:t>
            </a:r>
            <a:r>
              <a:rPr lang="en-GB" sz="1800" dirty="0">
                <a:effectLst/>
                <a:latin typeface="Arial" panose="020B0604020202020204" pitchFamily="34" charset="0"/>
                <a:ea typeface="Calibri" panose="020F0502020204030204" pitchFamily="34" charset="0"/>
                <a:cs typeface="Times New Roman" panose="02020603050405020304" pitchFamily="18" charset="0"/>
              </a:rPr>
              <a:t> Insulin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When hormones are released, they travel through the bloodstream to the targeted organs. These organs are;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Liver:</a:t>
            </a:r>
            <a:r>
              <a:rPr lang="en-GB" sz="1800" dirty="0">
                <a:effectLst/>
                <a:latin typeface="Arial" panose="020B0604020202020204" pitchFamily="34" charset="0"/>
                <a:ea typeface="Calibri" panose="020F0502020204030204" pitchFamily="34" charset="0"/>
                <a:cs typeface="Times New Roman" panose="02020603050405020304" pitchFamily="18" charset="0"/>
              </a:rPr>
              <a:t> Stores and releases glucose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Skeletal muscles:</a:t>
            </a:r>
            <a:r>
              <a:rPr lang="en-GB" sz="1800" dirty="0">
                <a:effectLst/>
                <a:latin typeface="Arial" panose="020B0604020202020204" pitchFamily="34" charset="0"/>
                <a:ea typeface="Calibri" panose="020F0502020204030204" pitchFamily="34" charset="0"/>
                <a:cs typeface="Times New Roman" panose="02020603050405020304" pitchFamily="18" charset="0"/>
              </a:rPr>
              <a:t> Take up insulin for energy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Adipose (Fat):</a:t>
            </a:r>
            <a:r>
              <a:rPr lang="en-GB" sz="1800" dirty="0">
                <a:effectLst/>
                <a:latin typeface="Arial" panose="020B0604020202020204" pitchFamily="34" charset="0"/>
                <a:ea typeface="Calibri" panose="020F0502020204030204" pitchFamily="34" charset="0"/>
                <a:cs typeface="Times New Roman" panose="02020603050405020304" pitchFamily="18" charset="0"/>
              </a:rPr>
              <a:t> stores excess energy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10065728-DF8C-4D6B-BCA3-B297A0F5C7F1}" type="slidenum">
              <a:rPr lang="en-US" smtClean="0"/>
              <a:t>6</a:t>
            </a:fld>
            <a:endParaRPr lang="en-US"/>
          </a:p>
        </p:txBody>
      </p:sp>
    </p:spTree>
    <p:extLst>
      <p:ext uri="{BB962C8B-B14F-4D97-AF65-F5344CB8AC3E}">
        <p14:creationId xmlns:p14="http://schemas.microsoft.com/office/powerpoint/2010/main" val="1250369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Pathophysiology of type 2 diabetes. How does type 2 diabetes work? I have shown this by comparing how a normal body behaves with how a diabetic body behaves.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Normal body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In a healthy person, glucose levels rise after a meal.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Beta cells in the pancreas release insulin, which enters the bloodstream and provides energy to organs.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Then, blood glucose returns to a normal level.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Diabetic body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The body cells become resistant to insulin, which confuses the pancreas, and it initially produces more insulin to compensate.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Over time, beta cells become damaged, and insulin production decreases.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Glucose remains in the bloodstream, which causes hyperglycaemia (high blood glucose).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High blood glucose levels damage blood vessels, vital organs and nerves over time, which makes a diabetic person prone to many other critical illnesses.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High blood glucose levels also reduce the body’s ability to fight infection and heal wounds, which weakens the body.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10065728-DF8C-4D6B-BCA3-B297A0F5C7F1}" type="slidenum">
              <a:rPr lang="en-US" smtClean="0"/>
              <a:t>7</a:t>
            </a:fld>
            <a:endParaRPr lang="en-US"/>
          </a:p>
        </p:txBody>
      </p:sp>
    </p:spTree>
    <p:extLst>
      <p:ext uri="{BB962C8B-B14F-4D97-AF65-F5344CB8AC3E}">
        <p14:creationId xmlns:p14="http://schemas.microsoft.com/office/powerpoint/2010/main" val="3754196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that we have understood</a:t>
            </a:r>
            <a:r>
              <a:rPr lang="en-US" baseline="0" dirty="0"/>
              <a:t> what cardiovascular disease is, lets discuss the care plan for Mr. Wilson.</a:t>
            </a:r>
            <a:endParaRPr lang="en-US" dirty="0"/>
          </a:p>
        </p:txBody>
      </p:sp>
      <p:sp>
        <p:nvSpPr>
          <p:cNvPr id="4" name="Slide Number Placeholder 3"/>
          <p:cNvSpPr>
            <a:spLocks noGrp="1"/>
          </p:cNvSpPr>
          <p:nvPr>
            <p:ph type="sldNum" sz="quarter" idx="10"/>
          </p:nvPr>
        </p:nvSpPr>
        <p:spPr/>
        <p:txBody>
          <a:bodyPr/>
          <a:lstStyle/>
          <a:p>
            <a:fld id="{10065728-DF8C-4D6B-BCA3-B297A0F5C7F1}" type="slidenum">
              <a:rPr lang="en-US" smtClean="0"/>
              <a:t>8</a:t>
            </a:fld>
            <a:endParaRPr lang="en-US"/>
          </a:p>
        </p:txBody>
      </p:sp>
    </p:spTree>
    <p:extLst>
      <p:ext uri="{BB962C8B-B14F-4D97-AF65-F5344CB8AC3E}">
        <p14:creationId xmlns:p14="http://schemas.microsoft.com/office/powerpoint/2010/main" val="1823126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To make a care plan, the first and foremost thing is to identify his needs. To that end, we have conducted a needs assessment. Mr Wilson has the following physical, psychological, and social needs. </a:t>
            </a:r>
          </a:p>
          <a:p>
            <a:r>
              <a:rPr lang="en-GB" sz="1800" b="1" dirty="0">
                <a:effectLst/>
                <a:latin typeface="Arial" panose="020B0604020202020204" pitchFamily="34" charset="0"/>
                <a:ea typeface="Calibri" panose="020F0502020204030204" pitchFamily="34" charset="0"/>
                <a:cs typeface="Times New Roman" panose="02020603050405020304" pitchFamily="18" charset="0"/>
              </a:rPr>
              <a:t>Physical needs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Regular monitoring of blood glucose level and HbA1c.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Blood pressure monitoring to reduce cardiovascular risk.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Balanced diet for weight reduction and physical activities.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Regular foot examination to identify ulcers.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Eye check-up to detect retinopathy.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Medication to ensure blood sugar, blood pressure, and cholesterol levels are maintained.</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Psychological needs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Motivation: to adapt and maintain a healthy lifestyle.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Anxiety: Worry about future health complications.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Emotional well-being: feels frustrated because of less mobility.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Self-esteem: he has a fear of being judged because of being overweight.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Social needs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Social interaction: Mr Richard was a lively person who enjoyed social gatherings, which he is unable to organise now because of his appearance and mobility.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b="1" dirty="0"/>
          </a:p>
        </p:txBody>
      </p:sp>
      <p:sp>
        <p:nvSpPr>
          <p:cNvPr id="4" name="Slide Number Placeholder 3"/>
          <p:cNvSpPr>
            <a:spLocks noGrp="1"/>
          </p:cNvSpPr>
          <p:nvPr>
            <p:ph type="sldNum" sz="quarter" idx="10"/>
          </p:nvPr>
        </p:nvSpPr>
        <p:spPr/>
        <p:txBody>
          <a:bodyPr/>
          <a:lstStyle/>
          <a:p>
            <a:fld id="{10065728-DF8C-4D6B-BCA3-B297A0F5C7F1}" type="slidenum">
              <a:rPr lang="en-US" smtClean="0"/>
              <a:t>9</a:t>
            </a:fld>
            <a:endParaRPr lang="en-US"/>
          </a:p>
        </p:txBody>
      </p:sp>
    </p:spTree>
    <p:extLst>
      <p:ext uri="{BB962C8B-B14F-4D97-AF65-F5344CB8AC3E}">
        <p14:creationId xmlns:p14="http://schemas.microsoft.com/office/powerpoint/2010/main" val="10130307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The care plan for Mr Wilson has been designed in accordance with the NICE guidelines.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According to NICE guideline NG28, healthy eating, physical activity, medications, and weight management are necessary for diabetes management. The NHS also emphasises regular foot care and annual health check-ups to reduce the risk of complications.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Based on these guidelines, the following care plan has been devised for Mr Richard;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A physical care routine will be strictly followed, which will include;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A balanced breakfast followed by medication and a morning walk.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Consult with Mr Wilson to follow a person-centred approach.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Review the care plan and consult with Mrs Wilson, as she is the primary caretaker of her husband.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10065728-DF8C-4D6B-BCA3-B297A0F5C7F1}" type="slidenum">
              <a:rPr lang="en-US" smtClean="0"/>
              <a:t>10</a:t>
            </a:fld>
            <a:endParaRPr lang="en-US"/>
          </a:p>
        </p:txBody>
      </p:sp>
    </p:spTree>
    <p:extLst>
      <p:ext uri="{BB962C8B-B14F-4D97-AF65-F5344CB8AC3E}">
        <p14:creationId xmlns:p14="http://schemas.microsoft.com/office/powerpoint/2010/main" val="30975006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Now, let's review what people are necessary to deliver Mr Wilson's care plan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Stakeholders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A multidisciplinary team approach would be applied for Mr Wilson’s care plan. The following professionals will be part of Mr Wilson’s care plan;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General Practitioner:</a:t>
            </a:r>
            <a:r>
              <a:rPr lang="en-GB" sz="1800" dirty="0">
                <a:effectLst/>
                <a:latin typeface="Arial" panose="020B0604020202020204" pitchFamily="34" charset="0"/>
                <a:ea typeface="Calibri" panose="020F0502020204030204" pitchFamily="34" charset="0"/>
                <a:cs typeface="Times New Roman" panose="02020603050405020304" pitchFamily="18" charset="0"/>
              </a:rPr>
              <a:t> Coordinates overall care, prescribes medication, and monitors diabetes, hypertension, and cholesterol. Also refers to specialist service when required.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Dietitian:</a:t>
            </a:r>
            <a:r>
              <a:rPr lang="en-GB" sz="1800" dirty="0">
                <a:effectLst/>
                <a:latin typeface="Arial" panose="020B0604020202020204" pitchFamily="34" charset="0"/>
                <a:ea typeface="Calibri" panose="020F0502020204030204" pitchFamily="34" charset="0"/>
                <a:cs typeface="Times New Roman" panose="02020603050405020304" pitchFamily="18" charset="0"/>
              </a:rPr>
              <a:t> will suggest a balanced meal plan, provide nutrition education, and support weight 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Physiotherapist:</a:t>
            </a:r>
            <a:r>
              <a:rPr lang="en-GB" sz="1800" dirty="0">
                <a:effectLst/>
                <a:latin typeface="Arial" panose="020B0604020202020204" pitchFamily="34" charset="0"/>
                <a:ea typeface="Calibri" panose="020F0502020204030204" pitchFamily="34" charset="0"/>
                <a:cs typeface="Times New Roman" panose="02020603050405020304" pitchFamily="18" charset="0"/>
              </a:rPr>
              <a:t> Design an exercise program to improve mobility.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Community link worker:</a:t>
            </a:r>
            <a:r>
              <a:rPr lang="en-GB" sz="1800" dirty="0">
                <a:effectLst/>
                <a:latin typeface="Arial" panose="020B0604020202020204" pitchFamily="34" charset="0"/>
                <a:ea typeface="Calibri" panose="020F0502020204030204" pitchFamily="34" charset="0"/>
                <a:cs typeface="Times New Roman" panose="02020603050405020304" pitchFamily="18" charset="0"/>
              </a:rPr>
              <a:t> Connect Mr Wilson with local walking groups, diabetes educational programmes, and community activities to reduce social isolation.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Arial" panose="020B0604020202020204" pitchFamily="34" charset="0"/>
                <a:ea typeface="Calibri" panose="020F0502020204030204" pitchFamily="34" charset="0"/>
                <a:cs typeface="Times New Roman" panose="02020603050405020304" pitchFamily="18" charset="0"/>
              </a:rPr>
              <a:t>Psychologist:</a:t>
            </a:r>
            <a:r>
              <a:rPr lang="en-GB" sz="1800" dirty="0">
                <a:effectLst/>
                <a:latin typeface="Arial" panose="020B0604020202020204" pitchFamily="34" charset="0"/>
                <a:ea typeface="Calibri" panose="020F0502020204030204" pitchFamily="34" charset="0"/>
                <a:cs typeface="Times New Roman" panose="02020603050405020304" pitchFamily="18" charset="0"/>
              </a:rPr>
              <a:t> supports with anxiety and body image concerns.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Apart from that, yearly check-ups with Ophthalmologists, a nephrologist, and podiatrists will also be made,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10065728-DF8C-4D6B-BCA3-B297A0F5C7F1}" type="slidenum">
              <a:rPr lang="en-US" smtClean="0"/>
              <a:t>11</a:t>
            </a:fld>
            <a:endParaRPr lang="en-US"/>
          </a:p>
        </p:txBody>
      </p:sp>
    </p:spTree>
    <p:extLst>
      <p:ext uri="{BB962C8B-B14F-4D97-AF65-F5344CB8AC3E}">
        <p14:creationId xmlns:p14="http://schemas.microsoft.com/office/powerpoint/2010/main" val="1609608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As we discussed earlier, type 2 diabetes is mainly caused by lifestyle. Therefore, in order to manage it, it is important to improve one's lifestyle.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Lifestyle will be managed by following a balanced carbohydrate-controlled diet, weight loss management, and physical activities are a must.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It is equally important to monitor Type 2 diabetes on a regular basis. Following the monitoring plan for different body parts.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HbA1c: every 3 months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Blood pressure: at each visit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Glucose: at each visit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Weight and BMI: Monthly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Kidney Function: Annually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Retinal screening: Annually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Cholesterol: Annually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Foot examination: Daily self-check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Medication review: Every 6-12 months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10065728-DF8C-4D6B-BCA3-B297A0F5C7F1}" type="slidenum">
              <a:rPr lang="en-US" smtClean="0"/>
              <a:t>12</a:t>
            </a:fld>
            <a:endParaRPr lang="en-US"/>
          </a:p>
        </p:txBody>
      </p:sp>
    </p:spTree>
    <p:extLst>
      <p:ext uri="{BB962C8B-B14F-4D97-AF65-F5344CB8AC3E}">
        <p14:creationId xmlns:p14="http://schemas.microsoft.com/office/powerpoint/2010/main" val="18306199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Once the treatment plan has been devised, how you deliver the plan is also important. A healthcare professional should be respectful, empathetic and considerate in his speech. They should use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Clear, simple language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Encourage questions from their patients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Practice active listening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Acknowledge their concerns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err="1">
                <a:effectLst/>
                <a:latin typeface="Arial" panose="020B0604020202020204" pitchFamily="34" charset="0"/>
                <a:ea typeface="Calibri" panose="020F0502020204030204" pitchFamily="34" charset="0"/>
                <a:cs typeface="Times New Roman" panose="02020603050405020304" pitchFamily="18" charset="0"/>
              </a:rPr>
              <a:t>Empathize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Also, since a multidisciplinary team approach is used for this treatment, consistent communication among all team members is necessary.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2000" dirty="0"/>
          </a:p>
        </p:txBody>
      </p:sp>
      <p:sp>
        <p:nvSpPr>
          <p:cNvPr id="4" name="Slide Number Placeholder 3"/>
          <p:cNvSpPr>
            <a:spLocks noGrp="1"/>
          </p:cNvSpPr>
          <p:nvPr>
            <p:ph type="sldNum" sz="quarter" idx="10"/>
          </p:nvPr>
        </p:nvSpPr>
        <p:spPr/>
        <p:txBody>
          <a:bodyPr/>
          <a:lstStyle/>
          <a:p>
            <a:fld id="{10065728-DF8C-4D6B-BCA3-B297A0F5C7F1}" type="slidenum">
              <a:rPr lang="en-US" smtClean="0"/>
              <a:t>13</a:t>
            </a:fld>
            <a:endParaRPr lang="en-US"/>
          </a:p>
        </p:txBody>
      </p:sp>
    </p:spTree>
    <p:extLst>
      <p:ext uri="{BB962C8B-B14F-4D97-AF65-F5344CB8AC3E}">
        <p14:creationId xmlns:p14="http://schemas.microsoft.com/office/powerpoint/2010/main" val="4218487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800" b="1" dirty="0">
                <a:effectLst/>
                <a:latin typeface="Arial" panose="020B0604020202020204" pitchFamily="34" charset="0"/>
                <a:ea typeface="Calibri" panose="020F0502020204030204" pitchFamily="34" charset="0"/>
                <a:cs typeface="Times New Roman" panose="02020603050405020304" pitchFamily="18" charset="0"/>
              </a:rPr>
              <a:t>Autonomy:</a:t>
            </a:r>
            <a:r>
              <a:rPr lang="en-GB" sz="1800" dirty="0">
                <a:effectLst/>
                <a:latin typeface="Arial" panose="020B0604020202020204" pitchFamily="34" charset="0"/>
                <a:ea typeface="Calibri" panose="020F0502020204030204" pitchFamily="34" charset="0"/>
                <a:cs typeface="Times New Roman" panose="02020603050405020304" pitchFamily="18" charset="0"/>
              </a:rPr>
              <a:t> Mr Wilson’s right to make decisions about his treatment.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b="1" dirty="0">
                <a:effectLst/>
                <a:latin typeface="Arial" panose="020B0604020202020204" pitchFamily="34" charset="0"/>
                <a:ea typeface="Calibri" panose="020F0502020204030204" pitchFamily="34" charset="0"/>
                <a:cs typeface="Times New Roman" panose="02020603050405020304" pitchFamily="18" charset="0"/>
              </a:rPr>
              <a:t>Beneficence:</a:t>
            </a:r>
            <a:r>
              <a:rPr lang="en-GB" sz="1800" dirty="0">
                <a:effectLst/>
                <a:latin typeface="Arial" panose="020B0604020202020204" pitchFamily="34" charset="0"/>
                <a:ea typeface="Calibri" panose="020F0502020204030204" pitchFamily="34" charset="0"/>
                <a:cs typeface="Times New Roman" panose="02020603050405020304" pitchFamily="18" charset="0"/>
              </a:rPr>
              <a:t> recommend interventions that improve his health, independence, and quality of life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b="1" dirty="0">
                <a:effectLst/>
                <a:latin typeface="Arial" panose="020B0604020202020204" pitchFamily="34" charset="0"/>
                <a:ea typeface="Calibri" panose="020F0502020204030204" pitchFamily="34" charset="0"/>
                <a:cs typeface="Times New Roman" panose="02020603050405020304" pitchFamily="18" charset="0"/>
              </a:rPr>
              <a:t>Non-maleficence:</a:t>
            </a:r>
            <a:r>
              <a:rPr lang="en-GB" sz="1800" dirty="0">
                <a:effectLst/>
                <a:latin typeface="Arial" panose="020B0604020202020204" pitchFamily="34" charset="0"/>
                <a:ea typeface="Calibri" panose="020F0502020204030204" pitchFamily="34" charset="0"/>
                <a:cs typeface="Times New Roman" panose="02020603050405020304" pitchFamily="18" charset="0"/>
              </a:rPr>
              <a:t> Monitor the side effects of medicines and try to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minimize</a:t>
            </a:r>
            <a:r>
              <a:rPr lang="en-GB" sz="1800" dirty="0">
                <a:effectLst/>
                <a:latin typeface="Arial" panose="020B0604020202020204" pitchFamily="34" charset="0"/>
                <a:ea typeface="Calibri" panose="020F0502020204030204" pitchFamily="34" charset="0"/>
                <a:cs typeface="Times New Roman" panose="02020603050405020304" pitchFamily="18" charset="0"/>
              </a:rPr>
              <a:t> the harm.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b="1" dirty="0">
                <a:effectLst/>
                <a:latin typeface="Arial" panose="020B0604020202020204" pitchFamily="34" charset="0"/>
                <a:ea typeface="Calibri" panose="020F0502020204030204" pitchFamily="34" charset="0"/>
                <a:cs typeface="Times New Roman" panose="02020603050405020304" pitchFamily="18" charset="0"/>
              </a:rPr>
              <a:t>Justice:</a:t>
            </a:r>
            <a:r>
              <a:rPr lang="en-GB" sz="1800" dirty="0">
                <a:effectLst/>
                <a:latin typeface="Arial" panose="020B0604020202020204" pitchFamily="34" charset="0"/>
                <a:ea typeface="Calibri" panose="020F0502020204030204" pitchFamily="34" charset="0"/>
                <a:cs typeface="Times New Roman" panose="02020603050405020304" pitchFamily="18" charset="0"/>
              </a:rPr>
              <a:t> Ensure support of all the services is easily accessible.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b="1" dirty="0">
                <a:effectLst/>
                <a:latin typeface="Arial" panose="020B0604020202020204" pitchFamily="34" charset="0"/>
                <a:ea typeface="Calibri" panose="020F0502020204030204" pitchFamily="34" charset="0"/>
                <a:cs typeface="Times New Roman" panose="02020603050405020304" pitchFamily="18" charset="0"/>
              </a:rPr>
              <a:t>Dignity and respect:</a:t>
            </a:r>
            <a:r>
              <a:rPr lang="en-GB" sz="1800" dirty="0">
                <a:effectLst/>
                <a:latin typeface="Arial" panose="020B0604020202020204" pitchFamily="34" charset="0"/>
                <a:ea typeface="Calibri" panose="020F0502020204030204" pitchFamily="34" charset="0"/>
                <a:cs typeface="Times New Roman" panose="02020603050405020304" pitchFamily="18" charset="0"/>
              </a:rPr>
              <a:t> Respect his opinions, values, and provide compassionate care.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effectLst/>
                <a:latin typeface="Arial" panose="020B0604020202020204" pitchFamily="34" charset="0"/>
                <a:ea typeface="Calibri" panose="020F0502020204030204" pitchFamily="34" charset="0"/>
                <a:cs typeface="Times New Roman" panose="02020603050405020304" pitchFamily="18" charset="0"/>
              </a:rPr>
              <a:t>Considerations are moral principles that guide responsible decision-making to avoid any harm, ensure fairness and uphold rights.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10065728-DF8C-4D6B-BCA3-B297A0F5C7F1}" type="slidenum">
              <a:rPr lang="en-US" smtClean="0"/>
              <a:t>14</a:t>
            </a:fld>
            <a:endParaRPr lang="en-US"/>
          </a:p>
        </p:txBody>
      </p:sp>
    </p:spTree>
    <p:extLst>
      <p:ext uri="{BB962C8B-B14F-4D97-AF65-F5344CB8AC3E}">
        <p14:creationId xmlns:p14="http://schemas.microsoft.com/office/powerpoint/2010/main" val="4056311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Type 2 Diabetes is a chronic condition that affects the normal functioning of the endocrine system. If managed poorly, it can lead to cardiovascular diseases such as stroke or heart failure, and kidney failure. Overall, it reduces the quality of life.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The holistic assessment of Mr. Wilson identified a range of physical, psychological, and social needs, which includes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glycaemic</a:t>
            </a:r>
            <a:r>
              <a:rPr lang="en-GB" sz="1800" dirty="0">
                <a:effectLst/>
                <a:latin typeface="Arial" panose="020B0604020202020204" pitchFamily="34" charset="0"/>
                <a:ea typeface="Calibri" panose="020F0502020204030204" pitchFamily="34" charset="0"/>
                <a:cs typeface="Times New Roman" panose="02020603050405020304" pitchFamily="18" charset="0"/>
              </a:rPr>
              <a:t> control, obesity management, reduced mobility, anxiety about future health and social care needs. These findings informed the development of a person-centred care plan that addresses his individual needs, preferences, and goals while promoting independence and self-management.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The recommended care plan incorporates evidence-based interventions, aligned with NHS and NICE guidelines. which include lifestyle management, multidisciplinary team formation, regular monitoring, open communication, and adherence to ethical principles.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10065728-DF8C-4D6B-BCA3-B297A0F5C7F1}" type="slidenum">
              <a:rPr lang="en-US" smtClean="0"/>
              <a:t>15</a:t>
            </a:fld>
            <a:endParaRPr lang="en-US"/>
          </a:p>
        </p:txBody>
      </p:sp>
    </p:spTree>
    <p:extLst>
      <p:ext uri="{BB962C8B-B14F-4D97-AF65-F5344CB8AC3E}">
        <p14:creationId xmlns:p14="http://schemas.microsoft.com/office/powerpoint/2010/main" val="2818607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DFEF1F3F-79D3-4EBC-9066-A31AC8B75BFB}" type="datetimeFigureOut">
              <a:rPr lang="en-US" smtClean="0"/>
              <a:t>7/19/26</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30312995-AACB-467B-B97C-8C15848B406B}" type="slidenum">
              <a:rPr lang="en-US" smtClean="0"/>
              <a:t>‹#›</a:t>
            </a:fld>
            <a:endParaRPr lang="en-US"/>
          </a:p>
        </p:txBody>
      </p:sp>
    </p:spTree>
    <p:extLst>
      <p:ext uri="{BB962C8B-B14F-4D97-AF65-F5344CB8AC3E}">
        <p14:creationId xmlns:p14="http://schemas.microsoft.com/office/powerpoint/2010/main" val="2520791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EF1F3F-79D3-4EBC-9066-A31AC8B75BFB}" type="datetimeFigureOut">
              <a:rPr lang="en-US" smtClean="0"/>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30312995-AACB-467B-B97C-8C15848B406B}" type="slidenum">
              <a:rPr lang="en-US" smtClean="0"/>
              <a:t>‹#›</a:t>
            </a:fld>
            <a:endParaRPr lang="en-US"/>
          </a:p>
        </p:txBody>
      </p:sp>
    </p:spTree>
    <p:extLst>
      <p:ext uri="{BB962C8B-B14F-4D97-AF65-F5344CB8AC3E}">
        <p14:creationId xmlns:p14="http://schemas.microsoft.com/office/powerpoint/2010/main" val="3724512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FEF1F3F-79D3-4EBC-9066-A31AC8B75BFB}" type="datetimeFigureOut">
              <a:rPr lang="en-US" smtClean="0"/>
              <a:t>7/19/26</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30312995-AACB-467B-B97C-8C15848B406B}" type="slidenum">
              <a:rPr lang="en-US" smtClean="0"/>
              <a:t>‹#›</a:t>
            </a:fld>
            <a:endParaRPr lang="en-US"/>
          </a:p>
        </p:txBody>
      </p:sp>
    </p:spTree>
    <p:extLst>
      <p:ext uri="{BB962C8B-B14F-4D97-AF65-F5344CB8AC3E}">
        <p14:creationId xmlns:p14="http://schemas.microsoft.com/office/powerpoint/2010/main" val="1290855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EF1F3F-79D3-4EBC-9066-A31AC8B75BFB}" type="datetimeFigureOut">
              <a:rPr lang="en-US" smtClean="0"/>
              <a:t>7/19/26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312995-AACB-467B-B97C-8C15848B406B}" type="slidenum">
              <a:rPr lang="en-US" smtClean="0"/>
              <a:t>‹#›</a:t>
            </a:fld>
            <a:endParaRPr lang="en-US"/>
          </a:p>
        </p:txBody>
      </p:sp>
    </p:spTree>
    <p:extLst>
      <p:ext uri="{BB962C8B-B14F-4D97-AF65-F5344CB8AC3E}">
        <p14:creationId xmlns:p14="http://schemas.microsoft.com/office/powerpoint/2010/main" val="2735571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EF1F3F-79D3-4EBC-9066-A31AC8B75BFB}" type="datetimeFigureOut">
              <a:rPr lang="en-US" smtClean="0"/>
              <a:t>7/19/26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312995-AACB-467B-B97C-8C15848B406B}" type="slidenum">
              <a:rPr lang="en-US" smtClean="0"/>
              <a:t>‹#›</a:t>
            </a:fld>
            <a:endParaRPr lang="en-US"/>
          </a:p>
        </p:txBody>
      </p:sp>
    </p:spTree>
    <p:extLst>
      <p:ext uri="{BB962C8B-B14F-4D97-AF65-F5344CB8AC3E}">
        <p14:creationId xmlns:p14="http://schemas.microsoft.com/office/powerpoint/2010/main" val="231408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FEF1F3F-79D3-4EBC-9066-A31AC8B75BFB}" type="datetimeFigureOut">
              <a:rPr lang="en-US" smtClean="0"/>
              <a:t>7/19/26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0312995-AACB-467B-B97C-8C15848B406B}" type="slidenum">
              <a:rPr lang="en-US" smtClean="0"/>
              <a:t>‹#›</a:t>
            </a:fld>
            <a:endParaRPr lang="en-US"/>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4061066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EF1F3F-79D3-4EBC-9066-A31AC8B75BFB}" type="datetimeFigureOut">
              <a:rPr lang="en-US" smtClean="0"/>
              <a:t>7/19/26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0312995-AACB-467B-B97C-8C15848B406B}" type="slidenum">
              <a:rPr lang="en-US" smtClean="0"/>
              <a:t>‹#›</a:t>
            </a:fld>
            <a:endParaRPr lang="en-US"/>
          </a:p>
        </p:txBody>
      </p:sp>
    </p:spTree>
    <p:extLst>
      <p:ext uri="{BB962C8B-B14F-4D97-AF65-F5344CB8AC3E}">
        <p14:creationId xmlns:p14="http://schemas.microsoft.com/office/powerpoint/2010/main" val="3264418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DFEF1F3F-79D3-4EBC-9066-A31AC8B75BFB}" type="datetimeFigureOut">
              <a:rPr lang="en-US" smtClean="0"/>
              <a:t>7/19/26</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30312995-AACB-467B-B97C-8C15848B406B}" type="slidenum">
              <a:rPr lang="en-US" smtClean="0"/>
              <a:t>‹#›</a:t>
            </a:fld>
            <a:endParaRPr lang="en-US"/>
          </a:p>
        </p:txBody>
      </p:sp>
    </p:spTree>
    <p:extLst>
      <p:ext uri="{BB962C8B-B14F-4D97-AF65-F5344CB8AC3E}">
        <p14:creationId xmlns:p14="http://schemas.microsoft.com/office/powerpoint/2010/main" val="1085881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FEF1F3F-79D3-4EBC-9066-A31AC8B75BFB}" type="datetimeFigureOut">
              <a:rPr lang="en-US" smtClean="0"/>
              <a:t>7/19/26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0312995-AACB-467B-B97C-8C15848B406B}" type="slidenum">
              <a:rPr lang="en-US" smtClean="0"/>
              <a:t>‹#›</a:t>
            </a:fld>
            <a:endParaRPr lang="en-US"/>
          </a:p>
        </p:txBody>
      </p:sp>
    </p:spTree>
    <p:extLst>
      <p:ext uri="{BB962C8B-B14F-4D97-AF65-F5344CB8AC3E}">
        <p14:creationId xmlns:p14="http://schemas.microsoft.com/office/powerpoint/2010/main" val="753316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EF1F3F-79D3-4EBC-9066-A31AC8B75BFB}" type="datetimeFigureOut">
              <a:rPr lang="en-US" smtClean="0"/>
              <a:t>7/19/26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312995-AACB-467B-B97C-8C15848B406B}" type="slidenum">
              <a:rPr lang="en-US" smtClean="0"/>
              <a:t>‹#›</a:t>
            </a:fld>
            <a:endParaRPr lang="en-US"/>
          </a:p>
        </p:txBody>
      </p:sp>
    </p:spTree>
    <p:extLst>
      <p:ext uri="{BB962C8B-B14F-4D97-AF65-F5344CB8AC3E}">
        <p14:creationId xmlns:p14="http://schemas.microsoft.com/office/powerpoint/2010/main" val="179283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DFEF1F3F-79D3-4EBC-9066-A31AC8B75BFB}" type="datetimeFigureOut">
              <a:rPr lang="en-US" smtClean="0"/>
              <a:t>7/19/26</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30312995-AACB-467B-B97C-8C15848B406B}" type="slidenum">
              <a:rPr lang="en-US" smtClean="0"/>
              <a:t>‹#›</a:t>
            </a:fld>
            <a:endParaRPr lang="en-US"/>
          </a:p>
        </p:txBody>
      </p:sp>
    </p:spTree>
    <p:extLst>
      <p:ext uri="{BB962C8B-B14F-4D97-AF65-F5344CB8AC3E}">
        <p14:creationId xmlns:p14="http://schemas.microsoft.com/office/powerpoint/2010/main" val="2150225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DFEF1F3F-79D3-4EBC-9066-A31AC8B75BFB}" type="datetimeFigureOut">
              <a:rPr lang="en-US" smtClean="0"/>
              <a:t>7/19/26</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30312995-AACB-467B-B97C-8C15848B406B}"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747870608"/>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hyperlink" Target="https://www.cdc.gov/diabetes/communication-resources/how-diabetes-can-affect-your-body.html" TargetMode="External"/><Relationship Id="rId7" Type="http://schemas.openxmlformats.org/officeDocument/2006/relationships/hyperlink" Target="https://www.magnific.com/free-vector/pancreatic-islets-cell-types_256038939.htm" TargetMode="External"/><Relationship Id="rId2" Type="http://schemas.openxmlformats.org/officeDocument/2006/relationships/hyperlink" Target="https://doi.org/10.4103/ajm.ajm_53_20" TargetMode="External"/><Relationship Id="rId1" Type="http://schemas.openxmlformats.org/officeDocument/2006/relationships/slideLayout" Target="../slideLayouts/slideLayout2.xml"/><Relationship Id="rId6" Type="http://schemas.openxmlformats.org/officeDocument/2006/relationships/hyperlink" Target="https://doi.org/10.3390/ijms21176275" TargetMode="External"/><Relationship Id="rId5" Type="http://schemas.openxmlformats.org/officeDocument/2006/relationships/hyperlink" Target="https://www.diabetes.org.uk/living-with-diabetes/exercise" TargetMode="External"/><Relationship Id="rId4" Type="http://schemas.openxmlformats.org/officeDocument/2006/relationships/hyperlink" Target="https://my.clevelandclinic.org/health/body/21201-endocrine-system"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nice.org.uk/guidance/ng3" TargetMode="External"/><Relationship Id="rId7" Type="http://schemas.openxmlformats.org/officeDocument/2006/relationships/hyperlink" Target="https://doi.org/10.1016/j.mpmed.2014.09.013" TargetMode="External"/><Relationship Id="rId2" Type="http://schemas.openxmlformats.org/officeDocument/2006/relationships/hyperlink" Target="https://doi.org/10.2337/diabetes.48.5.937" TargetMode="External"/><Relationship Id="rId1" Type="http://schemas.openxmlformats.org/officeDocument/2006/relationships/slideLayout" Target="../slideLayouts/slideLayout2.xml"/><Relationship Id="rId6" Type="http://schemas.openxmlformats.org/officeDocument/2006/relationships/hyperlink" Target="https://pancreaticcanceraction.org/pancreatic-cancer/what-is-pancreatic-cancer/what-is-the-pancreas/" TargetMode="External"/><Relationship Id="rId5" Type="http://schemas.openxmlformats.org/officeDocument/2006/relationships/hyperlink" Target="https://www.gov.uk/government/statistics/diabetes-profile-update-march-2025/diabetes-profile-statistical-commentary-march-2025" TargetMode="External"/><Relationship Id="rId4" Type="http://schemas.openxmlformats.org/officeDocument/2006/relationships/hyperlink" Target="https://www.england.nhs.uk/diabetes/diabetes-preven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b="1" dirty="0"/>
              <a:t>Cardiovascular disease – type 2 diabetes</a:t>
            </a:r>
          </a:p>
        </p:txBody>
      </p:sp>
      <p:sp>
        <p:nvSpPr>
          <p:cNvPr id="3" name="Subtitle 2"/>
          <p:cNvSpPr>
            <a:spLocks noGrp="1"/>
          </p:cNvSpPr>
          <p:nvPr>
            <p:ph type="subTitle" idx="1"/>
          </p:nvPr>
        </p:nvSpPr>
        <p:spPr>
          <a:xfrm>
            <a:off x="733594" y="3673081"/>
            <a:ext cx="10944600" cy="2440336"/>
          </a:xfrm>
        </p:spPr>
        <p:txBody>
          <a:bodyPr>
            <a:noAutofit/>
          </a:bodyPr>
          <a:lstStyle/>
          <a:p>
            <a:r>
              <a:rPr lang="en-GB" sz="2000" b="1" dirty="0">
                <a:solidFill>
                  <a:schemeClr val="accent6">
                    <a:lumMod val="60000"/>
                    <a:lumOff val="40000"/>
                  </a:schemeClr>
                </a:solidFill>
              </a:rPr>
              <a:t>Module Name:</a:t>
            </a:r>
            <a:r>
              <a:rPr lang="en-GB" sz="2000" dirty="0">
                <a:solidFill>
                  <a:schemeClr val="accent6">
                    <a:lumMod val="60000"/>
                    <a:lumOff val="40000"/>
                  </a:schemeClr>
                </a:solidFill>
              </a:rPr>
              <a:t> Introduction to Physiology</a:t>
            </a:r>
            <a:br>
              <a:rPr lang="en-GB" sz="2000" dirty="0">
                <a:solidFill>
                  <a:schemeClr val="accent6">
                    <a:lumMod val="60000"/>
                    <a:lumOff val="40000"/>
                  </a:schemeClr>
                </a:solidFill>
              </a:rPr>
            </a:br>
            <a:r>
              <a:rPr lang="en-GB" sz="2000" b="1" dirty="0">
                <a:solidFill>
                  <a:schemeClr val="accent6">
                    <a:lumMod val="60000"/>
                    <a:lumOff val="40000"/>
                  </a:schemeClr>
                </a:solidFill>
              </a:rPr>
              <a:t>Module Code:</a:t>
            </a:r>
            <a:r>
              <a:rPr lang="en-GB" sz="2000" dirty="0">
                <a:solidFill>
                  <a:schemeClr val="accent6">
                    <a:lumMod val="60000"/>
                    <a:lumOff val="40000"/>
                  </a:schemeClr>
                </a:solidFill>
              </a:rPr>
              <a:t> BMHP5023 </a:t>
            </a:r>
            <a:br>
              <a:rPr lang="en-GB" sz="2000" dirty="0">
                <a:solidFill>
                  <a:schemeClr val="accent6">
                    <a:lumMod val="60000"/>
                    <a:lumOff val="40000"/>
                  </a:schemeClr>
                </a:solidFill>
              </a:rPr>
            </a:br>
            <a:r>
              <a:rPr lang="en-GB" sz="2000" b="1" dirty="0">
                <a:solidFill>
                  <a:schemeClr val="accent6">
                    <a:lumMod val="60000"/>
                    <a:lumOff val="40000"/>
                  </a:schemeClr>
                </a:solidFill>
              </a:rPr>
              <a:t>Assignment Title:</a:t>
            </a:r>
            <a:r>
              <a:rPr lang="en-GB" sz="2000" dirty="0">
                <a:solidFill>
                  <a:schemeClr val="accent6">
                    <a:lumMod val="60000"/>
                    <a:lumOff val="40000"/>
                  </a:schemeClr>
                </a:solidFill>
              </a:rPr>
              <a:t> </a:t>
            </a:r>
            <a:r>
              <a:rPr lang="en-US" sz="2000" dirty="0">
                <a:solidFill>
                  <a:schemeClr val="accent6">
                    <a:lumMod val="60000"/>
                    <a:lumOff val="40000"/>
                  </a:schemeClr>
                </a:solidFill>
              </a:rPr>
              <a:t>Component 2: Presentation (PowerPoint with Voice-Over)</a:t>
            </a:r>
          </a:p>
          <a:p>
            <a:r>
              <a:rPr lang="en-GB" sz="2000" b="1" dirty="0">
                <a:solidFill>
                  <a:schemeClr val="accent6">
                    <a:lumMod val="60000"/>
                    <a:lumOff val="40000"/>
                  </a:schemeClr>
                </a:solidFill>
              </a:rPr>
              <a:t>Student Name:</a:t>
            </a:r>
            <a:r>
              <a:rPr lang="en-GB" sz="2000" dirty="0">
                <a:solidFill>
                  <a:schemeClr val="accent6">
                    <a:lumMod val="60000"/>
                    <a:lumOff val="40000"/>
                  </a:schemeClr>
                </a:solidFill>
              </a:rPr>
              <a:t> Zoya Muzzafar</a:t>
            </a:r>
            <a:br>
              <a:rPr lang="en-GB" sz="2000" dirty="0">
                <a:solidFill>
                  <a:schemeClr val="accent6">
                    <a:lumMod val="60000"/>
                    <a:lumOff val="40000"/>
                  </a:schemeClr>
                </a:solidFill>
              </a:rPr>
            </a:br>
            <a:r>
              <a:rPr lang="en-GB" sz="2000" b="1" dirty="0">
                <a:solidFill>
                  <a:schemeClr val="accent6">
                    <a:lumMod val="60000"/>
                    <a:lumOff val="40000"/>
                  </a:schemeClr>
                </a:solidFill>
              </a:rPr>
              <a:t>Student Number:</a:t>
            </a:r>
            <a:r>
              <a:rPr lang="en-GB" sz="2000" dirty="0">
                <a:solidFill>
                  <a:schemeClr val="accent6">
                    <a:lumMod val="60000"/>
                    <a:lumOff val="40000"/>
                  </a:schemeClr>
                </a:solidFill>
              </a:rPr>
              <a:t> 2435513</a:t>
            </a:r>
          </a:p>
          <a:p>
            <a:endParaRPr lang="en-US" sz="2000" dirty="0">
              <a:solidFill>
                <a:schemeClr val="accent6">
                  <a:lumMod val="60000"/>
                  <a:lumOff val="40000"/>
                </a:schemeClr>
              </a:solidFill>
            </a:endParaRPr>
          </a:p>
        </p:txBody>
      </p:sp>
      <p:pic>
        <p:nvPicPr>
          <p:cNvPr id="6" name="Audio 5">
            <a:extLst>
              <a:ext uri="{FF2B5EF4-FFF2-40B4-BE49-F238E27FC236}">
                <a16:creationId xmlns:a16="http://schemas.microsoft.com/office/drawing/2014/main" id="{77FC7632-EF15-17D2-718C-64E8C71786A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46792398"/>
      </p:ext>
    </p:extLst>
  </p:cSld>
  <p:clrMapOvr>
    <a:masterClrMapping/>
  </p:clrMapOvr>
  <mc:AlternateContent xmlns:mc="http://schemas.openxmlformats.org/markup-compatibility/2006" xmlns:p14="http://schemas.microsoft.com/office/powerpoint/2010/main">
    <mc:Choice Requires="p14">
      <p:transition spd="slow" p14:dur="2000" advTm="7896"/>
    </mc:Choice>
    <mc:Fallback xmlns="">
      <p:transition spd="slow" advTm="7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483327" y="1985554"/>
            <a:ext cx="11220994" cy="4872445"/>
          </a:xfrm>
        </p:spPr>
        <p:txBody>
          <a:bodyPr>
            <a:noAutofit/>
          </a:bodyPr>
          <a:lstStyle/>
          <a:p>
            <a:pPr>
              <a:lnSpc>
                <a:spcPct val="160000"/>
              </a:lnSpc>
            </a:pPr>
            <a:r>
              <a:rPr lang="en-US" sz="2000" dirty="0"/>
              <a:t>Cardiovascular disease (CVD) is a group of conditions that affect the heart and blood vessels. Cardiovascular disease is responsible for approximately 20 million deaths annually (WHO, 2025).</a:t>
            </a:r>
          </a:p>
          <a:p>
            <a:pPr>
              <a:lnSpc>
                <a:spcPct val="160000"/>
              </a:lnSpc>
            </a:pPr>
            <a:r>
              <a:rPr lang="en-US" sz="2000" dirty="0"/>
              <a:t>According to research conducted in 2023-24,  1.3 million people in the UK are living with Type 2 diabetes (Diabetes UK, 2026).</a:t>
            </a:r>
          </a:p>
          <a:p>
            <a:pPr>
              <a:lnSpc>
                <a:spcPct val="160000"/>
              </a:lnSpc>
            </a:pPr>
            <a:r>
              <a:rPr lang="en-US" sz="2000" dirty="0"/>
              <a:t>People with Type 2 diabetes have a high chance of developing cardiovascular disease because persistently high blood glucose levels damage blood vessels and nerves, which can result in stroke.</a:t>
            </a:r>
          </a:p>
          <a:p>
            <a:pPr>
              <a:lnSpc>
                <a:spcPct val="160000"/>
              </a:lnSpc>
            </a:pPr>
            <a:r>
              <a:rPr lang="en-US" sz="2000" dirty="0"/>
              <a:t>People with Type 2 diabetes are at a significantly higher risk of cardiovascular diseases, such as coronary heart disease and stroke, which are the primary causes of illness and death in this population (</a:t>
            </a:r>
            <a:r>
              <a:rPr lang="en-US" sz="2000" dirty="0" err="1"/>
              <a:t>Laakso</a:t>
            </a:r>
            <a:r>
              <a:rPr lang="en-US" sz="2000" dirty="0"/>
              <a:t>, 1999).</a:t>
            </a:r>
          </a:p>
        </p:txBody>
      </p:sp>
      <p:sp>
        <p:nvSpPr>
          <p:cNvPr id="4" name="Rectangle 1"/>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Audio 7">
            <a:extLst>
              <a:ext uri="{FF2B5EF4-FFF2-40B4-BE49-F238E27FC236}">
                <a16:creationId xmlns:a16="http://schemas.microsoft.com/office/drawing/2014/main" id="{884ECBEE-BF5B-12FD-B43B-F9AB3FF647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6726370"/>
      </p:ext>
    </p:extLst>
  </p:cSld>
  <p:clrMapOvr>
    <a:masterClrMapping/>
  </p:clrMapOvr>
  <mc:AlternateContent xmlns:mc="http://schemas.openxmlformats.org/markup-compatibility/2006" xmlns:p14="http://schemas.microsoft.com/office/powerpoint/2010/main">
    <mc:Choice Requires="p14">
      <p:transition spd="slow" p14:dur="2000" advTm="80766"/>
    </mc:Choice>
    <mc:Fallback xmlns="">
      <p:transition spd="slow" advTm="80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Patient profile</a:t>
            </a:r>
          </a:p>
        </p:txBody>
      </p:sp>
      <p:sp>
        <p:nvSpPr>
          <p:cNvPr id="3" name="Content Placeholder 2"/>
          <p:cNvSpPr>
            <a:spLocks noGrp="1"/>
          </p:cNvSpPr>
          <p:nvPr>
            <p:ph idx="1"/>
          </p:nvPr>
        </p:nvSpPr>
        <p:spPr>
          <a:xfrm>
            <a:off x="581192" y="2011680"/>
            <a:ext cx="11136191" cy="4846320"/>
          </a:xfrm>
        </p:spPr>
        <p:txBody>
          <a:bodyPr>
            <a:noAutofit/>
          </a:bodyPr>
          <a:lstStyle/>
          <a:p>
            <a:r>
              <a:rPr lang="en-GB" dirty="0"/>
              <a:t>Name: Richard Wilson</a:t>
            </a:r>
          </a:p>
          <a:p>
            <a:r>
              <a:rPr lang="en-GB" dirty="0"/>
              <a:t>Age: 65</a:t>
            </a:r>
          </a:p>
          <a:p>
            <a:r>
              <a:rPr lang="en-GB" dirty="0"/>
              <a:t>Gender: Male</a:t>
            </a:r>
          </a:p>
          <a:p>
            <a:r>
              <a:rPr lang="en-GB" dirty="0"/>
              <a:t>Occupation: Retired bus driver</a:t>
            </a:r>
          </a:p>
          <a:p>
            <a:r>
              <a:rPr lang="en-GB" dirty="0"/>
              <a:t>Living situation: Lives with his wife</a:t>
            </a:r>
          </a:p>
          <a:p>
            <a:r>
              <a:rPr lang="en-GB" dirty="0"/>
              <a:t>Medical history: Type 2 Diabetes, Hypertension, Obese (BMI: 32), High cholesterol</a:t>
            </a:r>
          </a:p>
          <a:p>
            <a:r>
              <a:rPr lang="en-GB" dirty="0"/>
              <a:t>Current symptoms: Fatigue, frequent urination, increased thirst, blurred vision, tingling in both feet</a:t>
            </a:r>
          </a:p>
          <a:p>
            <a:pPr marL="45720" indent="0">
              <a:buNone/>
            </a:pPr>
            <a:r>
              <a:rPr lang="en-GB" dirty="0"/>
              <a:t>Along with all these, Mr Richard also feels frustrated due to less mobility because of being overweight. He can perform his own chores but often faces shortness of breath, which makes him worry about future health complications. His wife cooks food for him and takes care of his medication. They live alone and have a son who visits them once a month. Mr Wilson likes social gatherings and BBQ parties, but has a fear of being called out as obese, which is why he remains at home most of the time.</a:t>
            </a:r>
          </a:p>
          <a:p>
            <a:endParaRPr lang="en-US" sz="2400" dirty="0"/>
          </a:p>
        </p:txBody>
      </p:sp>
      <p:pic>
        <p:nvPicPr>
          <p:cNvPr id="6" name="Audio 5">
            <a:extLst>
              <a:ext uri="{FF2B5EF4-FFF2-40B4-BE49-F238E27FC236}">
                <a16:creationId xmlns:a16="http://schemas.microsoft.com/office/drawing/2014/main" id="{1053D91F-2D9B-A0A6-9FE5-8EDEAA2C41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08107656"/>
      </p:ext>
    </p:extLst>
  </p:cSld>
  <p:clrMapOvr>
    <a:masterClrMapping/>
  </p:clrMapOvr>
  <mc:AlternateContent xmlns:mc="http://schemas.openxmlformats.org/markup-compatibility/2006" xmlns:p14="http://schemas.microsoft.com/office/powerpoint/2010/main">
    <mc:Choice Requires="p14">
      <p:transition spd="slow" p14:dur="2000" advTm="64400"/>
    </mc:Choice>
    <mc:Fallback xmlns="">
      <p:transition spd="slow" advTm="64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indent="0"/>
            <a:r>
              <a:rPr lang="en-US" dirty="0"/>
              <a:t>What is Type 2 Diabetes?</a:t>
            </a:r>
          </a:p>
        </p:txBody>
      </p:sp>
      <p:sp>
        <p:nvSpPr>
          <p:cNvPr id="3" name="Content Placeholder 2"/>
          <p:cNvSpPr>
            <a:spLocks noGrp="1"/>
          </p:cNvSpPr>
          <p:nvPr>
            <p:ph idx="1"/>
          </p:nvPr>
        </p:nvSpPr>
        <p:spPr>
          <a:xfrm>
            <a:off x="470263" y="1998348"/>
            <a:ext cx="11247120" cy="1287643"/>
          </a:xfrm>
        </p:spPr>
        <p:txBody>
          <a:bodyPr>
            <a:normAutofit fontScale="92500" lnSpcReduction="20000"/>
          </a:bodyPr>
          <a:lstStyle/>
          <a:p>
            <a:pPr marL="0" indent="0">
              <a:buNone/>
            </a:pPr>
            <a:r>
              <a:rPr lang="en-US" sz="2400" dirty="0"/>
              <a:t>Type 2 diabetes is a long-term condition in which the body is unable to use insulin effectively, and over time, the pancreas does not produce enough insulin. This causes glucose to not enter the body’s cells; it builds up in the bloodstream, which causes the blood sugar level to rise (Shah and Vella, 2014). It is a chronic disease which requires proper treatment and effective management.</a:t>
            </a:r>
          </a:p>
        </p:txBody>
      </p:sp>
      <p:graphicFrame>
        <p:nvGraphicFramePr>
          <p:cNvPr id="6" name="Table 5"/>
          <p:cNvGraphicFramePr>
            <a:graphicFrameLocks noGrp="1"/>
          </p:cNvGraphicFramePr>
          <p:nvPr>
            <p:extLst>
              <p:ext uri="{D42A27DB-BD31-4B8C-83A1-F6EECF244321}">
                <p14:modId xmlns:p14="http://schemas.microsoft.com/office/powerpoint/2010/main" val="1729541287"/>
              </p:ext>
            </p:extLst>
          </p:nvPr>
        </p:nvGraphicFramePr>
        <p:xfrm>
          <a:off x="470263" y="3568383"/>
          <a:ext cx="11247120" cy="2926080"/>
        </p:xfrm>
        <a:graphic>
          <a:graphicData uri="http://schemas.openxmlformats.org/drawingml/2006/table">
            <a:tbl>
              <a:tblPr firstRow="1" bandRow="1">
                <a:tableStyleId>{5C22544A-7EE6-4342-B048-85BDC9FD1C3A}</a:tableStyleId>
              </a:tblPr>
              <a:tblGrid>
                <a:gridCol w="3749040">
                  <a:extLst>
                    <a:ext uri="{9D8B030D-6E8A-4147-A177-3AD203B41FA5}">
                      <a16:colId xmlns:a16="http://schemas.microsoft.com/office/drawing/2014/main" val="1668619122"/>
                    </a:ext>
                  </a:extLst>
                </a:gridCol>
                <a:gridCol w="3749040">
                  <a:extLst>
                    <a:ext uri="{9D8B030D-6E8A-4147-A177-3AD203B41FA5}">
                      <a16:colId xmlns:a16="http://schemas.microsoft.com/office/drawing/2014/main" val="2448447762"/>
                    </a:ext>
                  </a:extLst>
                </a:gridCol>
                <a:gridCol w="3749040">
                  <a:extLst>
                    <a:ext uri="{9D8B030D-6E8A-4147-A177-3AD203B41FA5}">
                      <a16:colId xmlns:a16="http://schemas.microsoft.com/office/drawing/2014/main" val="1657485620"/>
                    </a:ext>
                  </a:extLst>
                </a:gridCol>
              </a:tblGrid>
              <a:tr h="370840">
                <a:tc>
                  <a:txBody>
                    <a:bodyPr/>
                    <a:lstStyle/>
                    <a:p>
                      <a:r>
                        <a:rPr lang="en-US" dirty="0">
                          <a:solidFill>
                            <a:schemeClr val="accent6">
                              <a:lumMod val="60000"/>
                              <a:lumOff val="40000"/>
                            </a:schemeClr>
                          </a:solidFill>
                        </a:rPr>
                        <a:t>Some symptoms of Type 2 Diabetes</a:t>
                      </a:r>
                    </a:p>
                  </a:txBody>
                  <a:tcPr/>
                </a:tc>
                <a:tc>
                  <a:txBody>
                    <a:bodyPr/>
                    <a:lstStyle/>
                    <a:p>
                      <a:r>
                        <a:rPr lang="en-US" dirty="0">
                          <a:solidFill>
                            <a:schemeClr val="accent6">
                              <a:lumMod val="60000"/>
                              <a:lumOff val="40000"/>
                            </a:schemeClr>
                          </a:solidFill>
                        </a:rPr>
                        <a:t>Risk factors associated with type 2 diabetes</a:t>
                      </a:r>
                    </a:p>
                  </a:txBody>
                  <a:tcPr/>
                </a:tc>
                <a:tc>
                  <a:txBody>
                    <a:bodyPr/>
                    <a:lstStyle/>
                    <a:p>
                      <a:r>
                        <a:rPr lang="en-US" dirty="0">
                          <a:solidFill>
                            <a:schemeClr val="accent6">
                              <a:lumMod val="60000"/>
                              <a:lumOff val="40000"/>
                            </a:schemeClr>
                          </a:solidFill>
                        </a:rPr>
                        <a:t>Complications</a:t>
                      </a:r>
                      <a:r>
                        <a:rPr lang="en-US" baseline="0" dirty="0">
                          <a:solidFill>
                            <a:schemeClr val="accent6">
                              <a:lumMod val="60000"/>
                              <a:lumOff val="40000"/>
                            </a:schemeClr>
                          </a:solidFill>
                        </a:rPr>
                        <a:t> associated with Type 2 Diabetes</a:t>
                      </a:r>
                      <a:endParaRPr lang="en-US" dirty="0">
                        <a:solidFill>
                          <a:schemeClr val="accent6">
                            <a:lumMod val="60000"/>
                            <a:lumOff val="40000"/>
                          </a:schemeClr>
                        </a:solidFill>
                      </a:endParaRPr>
                    </a:p>
                  </a:txBody>
                  <a:tcPr/>
                </a:tc>
                <a:extLst>
                  <a:ext uri="{0D108BD9-81ED-4DB2-BD59-A6C34878D82A}">
                    <a16:rowId xmlns:a16="http://schemas.microsoft.com/office/drawing/2014/main" val="793841923"/>
                  </a:ext>
                </a:extLst>
              </a:tr>
              <a:tr h="370840">
                <a:tc>
                  <a:txBody>
                    <a:bodyPr/>
                    <a:lstStyle/>
                    <a:p>
                      <a:r>
                        <a:rPr lang="en-US" sz="1600" dirty="0"/>
                        <a:t>Increased thirst</a:t>
                      </a:r>
                    </a:p>
                    <a:p>
                      <a:r>
                        <a:rPr lang="en-US" sz="1600" dirty="0"/>
                        <a:t>Frequent</a:t>
                      </a:r>
                      <a:r>
                        <a:rPr lang="en-US" sz="1600" baseline="0" dirty="0"/>
                        <a:t> urination</a:t>
                      </a:r>
                      <a:endParaRPr lang="en-US" sz="1600" dirty="0"/>
                    </a:p>
                    <a:p>
                      <a:r>
                        <a:rPr lang="en-US" sz="1600" dirty="0"/>
                        <a:t>Increased hunger</a:t>
                      </a:r>
                    </a:p>
                    <a:p>
                      <a:r>
                        <a:rPr lang="en-US" sz="1600" dirty="0"/>
                        <a:t>Fatigue</a:t>
                      </a:r>
                    </a:p>
                    <a:p>
                      <a:r>
                        <a:rPr lang="en-US" sz="1600" dirty="0"/>
                        <a:t>Blurred vision</a:t>
                      </a:r>
                    </a:p>
                    <a:p>
                      <a:r>
                        <a:rPr lang="en-US" sz="1600" dirty="0"/>
                        <a:t>Slow-healing wounds</a:t>
                      </a:r>
                    </a:p>
                    <a:p>
                      <a:r>
                        <a:rPr lang="en-US" sz="1600" dirty="0"/>
                        <a:t>Recurrent infections</a:t>
                      </a:r>
                    </a:p>
                    <a:p>
                      <a:r>
                        <a:rPr lang="en-US" sz="1600" dirty="0"/>
                        <a:t>Numbness of hands</a:t>
                      </a:r>
                      <a:r>
                        <a:rPr lang="en-US" sz="1600" baseline="0" dirty="0"/>
                        <a:t> and feet (CDC, 2024)</a:t>
                      </a:r>
                      <a:endParaRPr lang="en-US" sz="1600" dirty="0"/>
                    </a:p>
                    <a:p>
                      <a:endParaRPr lang="en-US" sz="1600" dirty="0"/>
                    </a:p>
                  </a:txBody>
                  <a:tcPr/>
                </a:tc>
                <a:tc>
                  <a:txBody>
                    <a:bodyPr/>
                    <a:lstStyle/>
                    <a:p>
                      <a:r>
                        <a:rPr lang="en-US" sz="1600" dirty="0"/>
                        <a:t>Obesity</a:t>
                      </a:r>
                    </a:p>
                    <a:p>
                      <a:r>
                        <a:rPr lang="en-US" sz="1600" dirty="0"/>
                        <a:t>Physical</a:t>
                      </a:r>
                      <a:r>
                        <a:rPr lang="en-US" sz="1600" baseline="0" dirty="0"/>
                        <a:t> inactivity</a:t>
                      </a:r>
                    </a:p>
                    <a:p>
                      <a:r>
                        <a:rPr lang="en-US" sz="1600" baseline="0" dirty="0"/>
                        <a:t>Family history of diabetes</a:t>
                      </a:r>
                    </a:p>
                    <a:p>
                      <a:r>
                        <a:rPr lang="en-US" sz="1600" baseline="0" dirty="0"/>
                        <a:t>High blood pressure and high cholesterol</a:t>
                      </a:r>
                    </a:p>
                    <a:p>
                      <a:endParaRPr lang="en-US" sz="1600" dirty="0"/>
                    </a:p>
                  </a:txBody>
                  <a:tcPr/>
                </a:tc>
                <a:tc>
                  <a:txBody>
                    <a:bodyPr/>
                    <a:lstStyle/>
                    <a:p>
                      <a:r>
                        <a:rPr lang="en-US" sz="1600" dirty="0"/>
                        <a:t>Heart disease and stroke</a:t>
                      </a:r>
                    </a:p>
                    <a:p>
                      <a:r>
                        <a:rPr lang="en-US" sz="1600" dirty="0"/>
                        <a:t>Kidney</a:t>
                      </a:r>
                      <a:r>
                        <a:rPr lang="en-US" sz="1600" baseline="0" dirty="0"/>
                        <a:t> disease</a:t>
                      </a:r>
                    </a:p>
                    <a:p>
                      <a:r>
                        <a:rPr lang="en-US" sz="1600" baseline="0" dirty="0"/>
                        <a:t>Eye disease (</a:t>
                      </a:r>
                      <a:r>
                        <a:rPr lang="en-US" sz="1600" dirty="0"/>
                        <a:t>diabetic retinopathy)</a:t>
                      </a:r>
                      <a:endParaRPr lang="en-US" sz="1600" baseline="0" dirty="0"/>
                    </a:p>
                    <a:p>
                      <a:r>
                        <a:rPr lang="en-US" sz="1600" baseline="0" dirty="0"/>
                        <a:t>Nerve damage </a:t>
                      </a:r>
                      <a:r>
                        <a:rPr lang="en-US" sz="1600" dirty="0"/>
                        <a:t>(diabetic neuropathy)</a:t>
                      </a:r>
                      <a:endParaRPr lang="en-US" sz="1600" baseline="0" dirty="0"/>
                    </a:p>
                    <a:p>
                      <a:r>
                        <a:rPr lang="en-US" sz="1600" baseline="0" dirty="0"/>
                        <a:t>Foot ulcers </a:t>
                      </a:r>
                      <a:endParaRPr lang="en-US" sz="1600" dirty="0"/>
                    </a:p>
                  </a:txBody>
                  <a:tcPr/>
                </a:tc>
                <a:extLst>
                  <a:ext uri="{0D108BD9-81ED-4DB2-BD59-A6C34878D82A}">
                    <a16:rowId xmlns:a16="http://schemas.microsoft.com/office/drawing/2014/main" val="3664792051"/>
                  </a:ext>
                </a:extLst>
              </a:tr>
            </a:tbl>
          </a:graphicData>
        </a:graphic>
      </p:graphicFrame>
      <p:pic>
        <p:nvPicPr>
          <p:cNvPr id="11" name="Audio 10">
            <a:extLst>
              <a:ext uri="{FF2B5EF4-FFF2-40B4-BE49-F238E27FC236}">
                <a16:creationId xmlns:a16="http://schemas.microsoft.com/office/drawing/2014/main" id="{5F8E12C3-6F61-1493-1244-6C3D429036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30007549"/>
      </p:ext>
    </p:extLst>
  </p:cSld>
  <p:clrMapOvr>
    <a:masterClrMapping/>
  </p:clrMapOvr>
  <mc:AlternateContent xmlns:mc="http://schemas.openxmlformats.org/markup-compatibility/2006" xmlns:p14="http://schemas.microsoft.com/office/powerpoint/2010/main">
    <mc:Choice Requires="p14">
      <p:transition spd="slow" p14:dur="2000" advTm="82718"/>
    </mc:Choice>
    <mc:Fallback xmlns="">
      <p:transition spd="slow" advTm="827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Anatomy and physiology of the Endocrine system (1) </a:t>
            </a:r>
          </a:p>
        </p:txBody>
      </p:sp>
      <p:sp>
        <p:nvSpPr>
          <p:cNvPr id="3" name="Content Placeholder 2"/>
          <p:cNvSpPr>
            <a:spLocks noGrp="1"/>
          </p:cNvSpPr>
          <p:nvPr>
            <p:ph idx="1"/>
          </p:nvPr>
        </p:nvSpPr>
        <p:spPr>
          <a:xfrm>
            <a:off x="378070" y="1825624"/>
            <a:ext cx="6989382" cy="5032375"/>
          </a:xfrm>
        </p:spPr>
        <p:txBody>
          <a:bodyPr>
            <a:normAutofit fontScale="85000" lnSpcReduction="10000"/>
          </a:bodyPr>
          <a:lstStyle/>
          <a:p>
            <a:pPr marL="0" indent="0">
              <a:lnSpc>
                <a:spcPct val="160000"/>
              </a:lnSpc>
              <a:buNone/>
            </a:pPr>
            <a:r>
              <a:rPr lang="en-US" sz="2400" b="1" dirty="0">
                <a:solidFill>
                  <a:schemeClr val="accent6">
                    <a:lumMod val="60000"/>
                    <a:lumOff val="40000"/>
                  </a:schemeClr>
                </a:solidFill>
              </a:rPr>
              <a:t>Type 2 Diabetes falls under the endocrine system. </a:t>
            </a:r>
          </a:p>
          <a:p>
            <a:pPr marL="0" indent="0">
              <a:lnSpc>
                <a:spcPct val="160000"/>
              </a:lnSpc>
              <a:buNone/>
            </a:pPr>
            <a:r>
              <a:rPr lang="en-US" sz="2000" dirty="0"/>
              <a:t>The endocrine system is a network of glands that produces hormones to regulate many body functions. It includes growth, metabolism, reproduction, and blood glucose levels (Cleveland Clinic, 2023). In type 2 diabetes, the pancreas is the primary organ involved. The pancreas is responsible for producing insulin in the body. There are two types of hormones produced by the pancreas;</a:t>
            </a:r>
          </a:p>
          <a:p>
            <a:pPr marL="0" indent="0">
              <a:lnSpc>
                <a:spcPct val="160000"/>
              </a:lnSpc>
              <a:buNone/>
            </a:pPr>
            <a:r>
              <a:rPr lang="en-US" sz="2000" dirty="0"/>
              <a:t>Insulin: Insulin rises when the blood sugar level rises after a meal.</a:t>
            </a:r>
          </a:p>
          <a:p>
            <a:pPr marL="0" indent="0">
              <a:lnSpc>
                <a:spcPct val="160000"/>
              </a:lnSpc>
              <a:buNone/>
            </a:pPr>
            <a:r>
              <a:rPr lang="en-US" sz="2000" dirty="0"/>
              <a:t>Glucagon: Glucagon is released when your blood sugar level becomes low. For example, when fasting. Then, the liver breaks down stored glucagon into glucose and enters it into the bloodstream. </a:t>
            </a:r>
          </a:p>
          <a:p>
            <a:pPr marL="0" indent="0">
              <a:buNone/>
            </a:pPr>
            <a:endParaRPr lang="en-US" dirty="0"/>
          </a:p>
        </p:txBody>
      </p:sp>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25452" y="2325189"/>
            <a:ext cx="4666548" cy="2676135"/>
          </a:xfrm>
          <a:prstGeom prst="rect">
            <a:avLst/>
          </a:prstGeom>
        </p:spPr>
      </p:pic>
      <p:sp>
        <p:nvSpPr>
          <p:cNvPr id="5" name="Rectangle 4"/>
          <p:cNvSpPr/>
          <p:nvPr/>
        </p:nvSpPr>
        <p:spPr>
          <a:xfrm>
            <a:off x="7367452" y="5110992"/>
            <a:ext cx="4824548" cy="707886"/>
          </a:xfrm>
          <a:prstGeom prst="rect">
            <a:avLst/>
          </a:prstGeom>
        </p:spPr>
        <p:txBody>
          <a:bodyPr wrap="square">
            <a:spAutoFit/>
          </a:bodyPr>
          <a:lstStyle/>
          <a:p>
            <a:r>
              <a:rPr lang="en-US" sz="2000" dirty="0"/>
              <a:t>Figure 1:  The Pancreas (Pancreatic Cancer Action, 2024)</a:t>
            </a:r>
          </a:p>
        </p:txBody>
      </p:sp>
      <p:pic>
        <p:nvPicPr>
          <p:cNvPr id="8" name="Audio 7">
            <a:extLst>
              <a:ext uri="{FF2B5EF4-FFF2-40B4-BE49-F238E27FC236}">
                <a16:creationId xmlns:a16="http://schemas.microsoft.com/office/drawing/2014/main" id="{F4A73748-5E4F-6E21-FF72-C0C1678B617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63552164"/>
      </p:ext>
    </p:extLst>
  </p:cSld>
  <p:clrMapOvr>
    <a:masterClrMapping/>
  </p:clrMapOvr>
  <mc:AlternateContent xmlns:mc="http://schemas.openxmlformats.org/markup-compatibility/2006" xmlns:p14="http://schemas.microsoft.com/office/powerpoint/2010/main">
    <mc:Choice Requires="p14">
      <p:transition spd="slow" p14:dur="2000" advTm="52744"/>
    </mc:Choice>
    <mc:Fallback xmlns="">
      <p:transition spd="slow" advTm="52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Anatomy and physiology of the Endocrine system (2) </a:t>
            </a:r>
          </a:p>
        </p:txBody>
      </p:sp>
      <p:sp>
        <p:nvSpPr>
          <p:cNvPr id="3" name="Content Placeholder 2"/>
          <p:cNvSpPr>
            <a:spLocks noGrp="1"/>
          </p:cNvSpPr>
          <p:nvPr>
            <p:ph idx="1"/>
          </p:nvPr>
        </p:nvSpPr>
        <p:spPr>
          <a:xfrm>
            <a:off x="457201" y="1780032"/>
            <a:ext cx="6596742" cy="5077968"/>
          </a:xfrm>
        </p:spPr>
        <p:txBody>
          <a:bodyPr>
            <a:normAutofit fontScale="92500" lnSpcReduction="10000"/>
          </a:bodyPr>
          <a:lstStyle/>
          <a:p>
            <a:pPr marL="0" indent="0">
              <a:lnSpc>
                <a:spcPct val="150000"/>
              </a:lnSpc>
              <a:buNone/>
            </a:pPr>
            <a:endParaRPr lang="en-US" dirty="0"/>
          </a:p>
          <a:p>
            <a:pPr marL="0" indent="0">
              <a:lnSpc>
                <a:spcPct val="150000"/>
              </a:lnSpc>
              <a:buNone/>
            </a:pPr>
            <a:r>
              <a:rPr lang="en-US" dirty="0"/>
              <a:t>Within the endocrine cells are small clusters called the Islets of Langerhans. These cells release hormones directly into the bloodstream (Shah and Vella, 2014). There are two types of cells.</a:t>
            </a:r>
          </a:p>
          <a:p>
            <a:pPr marL="971550" lvl="1" indent="-514350">
              <a:lnSpc>
                <a:spcPct val="150000"/>
              </a:lnSpc>
              <a:buFont typeface="+mj-lt"/>
              <a:buAutoNum type="arabicPeriod"/>
            </a:pPr>
            <a:r>
              <a:rPr lang="en-US" dirty="0"/>
              <a:t>Alpha cells: Glucagon</a:t>
            </a:r>
          </a:p>
          <a:p>
            <a:pPr marL="971550" lvl="1" indent="-514350">
              <a:lnSpc>
                <a:spcPct val="150000"/>
              </a:lnSpc>
              <a:buFont typeface="+mj-lt"/>
              <a:buAutoNum type="arabicPeriod"/>
            </a:pPr>
            <a:r>
              <a:rPr lang="en-US" dirty="0"/>
              <a:t>Beta cells: Insulin</a:t>
            </a:r>
          </a:p>
          <a:p>
            <a:pPr marL="0" indent="0">
              <a:lnSpc>
                <a:spcPct val="170000"/>
              </a:lnSpc>
              <a:buNone/>
            </a:pPr>
            <a:r>
              <a:rPr lang="en-US" dirty="0"/>
              <a:t>When hormones are released, they travel through the bloodstream to the targeted organs. These organs are;</a:t>
            </a:r>
          </a:p>
          <a:p>
            <a:pPr marL="514350" lvl="1" indent="-285750">
              <a:lnSpc>
                <a:spcPct val="170000"/>
              </a:lnSpc>
            </a:pPr>
            <a:r>
              <a:rPr lang="en-US" dirty="0"/>
              <a:t>Liver: stores and releases glucose</a:t>
            </a:r>
          </a:p>
          <a:p>
            <a:pPr marL="514350" lvl="1" indent="-285750">
              <a:lnSpc>
                <a:spcPct val="170000"/>
              </a:lnSpc>
            </a:pPr>
            <a:r>
              <a:rPr lang="en-US" dirty="0"/>
              <a:t>Skeletal muscles: take up insulin for energy</a:t>
            </a:r>
          </a:p>
          <a:p>
            <a:pPr marL="514350" lvl="1" indent="-285750">
              <a:lnSpc>
                <a:spcPct val="170000"/>
              </a:lnSpc>
            </a:pPr>
            <a:r>
              <a:rPr lang="en-US" dirty="0"/>
              <a:t>Adipose (Fat): stores excess energy</a:t>
            </a:r>
          </a:p>
          <a:p>
            <a:pPr marL="971550" lvl="1" indent="-514350">
              <a:lnSpc>
                <a:spcPct val="150000"/>
              </a:lnSpc>
              <a:buFont typeface="+mj-lt"/>
              <a:buAutoNum type="arabicPeriod"/>
            </a:pPr>
            <a:endParaRPr lang="en-US" dirty="0"/>
          </a:p>
        </p:txBody>
      </p:sp>
      <p:pic>
        <p:nvPicPr>
          <p:cNvPr id="5" name="Picture 4"/>
          <p:cNvPicPr>
            <a:picLocks noChangeAspect="1"/>
          </p:cNvPicPr>
          <p:nvPr/>
        </p:nvPicPr>
        <p:blipFill>
          <a:blip r:embed="rId5"/>
          <a:stretch>
            <a:fillRect/>
          </a:stretch>
        </p:blipFill>
        <p:spPr>
          <a:xfrm>
            <a:off x="7423109" y="2223516"/>
            <a:ext cx="4768891" cy="3341261"/>
          </a:xfrm>
          <a:prstGeom prst="rect">
            <a:avLst/>
          </a:prstGeom>
        </p:spPr>
      </p:pic>
      <p:sp>
        <p:nvSpPr>
          <p:cNvPr id="6" name="Rectangle 5"/>
          <p:cNvSpPr/>
          <p:nvPr/>
        </p:nvSpPr>
        <p:spPr>
          <a:xfrm>
            <a:off x="7423108" y="5703005"/>
            <a:ext cx="4187699" cy="369332"/>
          </a:xfrm>
          <a:prstGeom prst="rect">
            <a:avLst/>
          </a:prstGeom>
        </p:spPr>
        <p:txBody>
          <a:bodyPr wrap="square">
            <a:spAutoFit/>
          </a:bodyPr>
          <a:lstStyle/>
          <a:p>
            <a:r>
              <a:rPr lang="en-US" dirty="0"/>
              <a:t>Figure 2: Pancreatic Islets (</a:t>
            </a:r>
            <a:r>
              <a:rPr lang="en-US" dirty="0" err="1"/>
              <a:t>Magnific</a:t>
            </a:r>
            <a:r>
              <a:rPr lang="en-US" dirty="0"/>
              <a:t>, 2026) </a:t>
            </a:r>
            <a:endParaRPr lang="en-GB" dirty="0"/>
          </a:p>
        </p:txBody>
      </p:sp>
      <p:pic>
        <p:nvPicPr>
          <p:cNvPr id="8" name="Audio 7">
            <a:extLst>
              <a:ext uri="{FF2B5EF4-FFF2-40B4-BE49-F238E27FC236}">
                <a16:creationId xmlns:a16="http://schemas.microsoft.com/office/drawing/2014/main" id="{F761A0B1-02BC-4164-6037-DE62C61C78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49929268"/>
      </p:ext>
    </p:extLst>
  </p:cSld>
  <p:clrMapOvr>
    <a:masterClrMapping/>
  </p:clrMapOvr>
  <mc:AlternateContent xmlns:mc="http://schemas.openxmlformats.org/markup-compatibility/2006" xmlns:p14="http://schemas.microsoft.com/office/powerpoint/2010/main">
    <mc:Choice Requires="p14">
      <p:transition spd="slow" p14:dur="2000" advTm="42066"/>
    </mc:Choice>
    <mc:Fallback xmlns="">
      <p:transition spd="slow" advTm="42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1950"/>
            <a:ext cx="9875520" cy="1356360"/>
          </a:xfrm>
        </p:spPr>
        <p:txBody>
          <a:bodyPr>
            <a:normAutofit/>
          </a:bodyPr>
          <a:lstStyle/>
          <a:p>
            <a:r>
              <a:rPr lang="en-US" sz="4000" dirty="0">
                <a:latin typeface="Arial" panose="020B0604020202020204" pitchFamily="34" charset="0"/>
                <a:cs typeface="Arial" panose="020B0604020202020204" pitchFamily="34" charset="0"/>
              </a:rPr>
              <a:t>Pathophysiology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75570071"/>
              </p:ext>
            </p:extLst>
          </p:nvPr>
        </p:nvGraphicFramePr>
        <p:xfrm>
          <a:off x="454269" y="1718310"/>
          <a:ext cx="11252822" cy="4947268"/>
        </p:xfrm>
        <a:graphic>
          <a:graphicData uri="http://schemas.openxmlformats.org/drawingml/2006/table">
            <a:tbl>
              <a:tblPr firstRow="1" bandRow="1">
                <a:tableStyleId>{5C22544A-7EE6-4342-B048-85BDC9FD1C3A}</a:tableStyleId>
              </a:tblPr>
              <a:tblGrid>
                <a:gridCol w="5626411">
                  <a:extLst>
                    <a:ext uri="{9D8B030D-6E8A-4147-A177-3AD203B41FA5}">
                      <a16:colId xmlns:a16="http://schemas.microsoft.com/office/drawing/2014/main" val="3409143932"/>
                    </a:ext>
                  </a:extLst>
                </a:gridCol>
                <a:gridCol w="5626411">
                  <a:extLst>
                    <a:ext uri="{9D8B030D-6E8A-4147-A177-3AD203B41FA5}">
                      <a16:colId xmlns:a16="http://schemas.microsoft.com/office/drawing/2014/main" val="3060666176"/>
                    </a:ext>
                  </a:extLst>
                </a:gridCol>
              </a:tblGrid>
              <a:tr h="425563">
                <a:tc>
                  <a:txBody>
                    <a:bodyPr/>
                    <a:lstStyle/>
                    <a:p>
                      <a:pPr>
                        <a:lnSpc>
                          <a:spcPct val="150000"/>
                        </a:lnSpc>
                      </a:pPr>
                      <a:r>
                        <a:rPr lang="en-US" sz="1800" dirty="0">
                          <a:solidFill>
                            <a:schemeClr val="accent6">
                              <a:lumMod val="60000"/>
                              <a:lumOff val="40000"/>
                            </a:schemeClr>
                          </a:solidFill>
                          <a:latin typeface="Arial" panose="020B0604020202020204" pitchFamily="34" charset="0"/>
                          <a:cs typeface="Arial" panose="020B0604020202020204" pitchFamily="34" charset="0"/>
                        </a:rPr>
                        <a:t>Normal body</a:t>
                      </a:r>
                    </a:p>
                  </a:txBody>
                  <a:tcPr/>
                </a:tc>
                <a:tc>
                  <a:txBody>
                    <a:bodyPr/>
                    <a:lstStyle/>
                    <a:p>
                      <a:pPr>
                        <a:lnSpc>
                          <a:spcPct val="150000"/>
                        </a:lnSpc>
                      </a:pPr>
                      <a:r>
                        <a:rPr lang="en-US" sz="1800" dirty="0">
                          <a:solidFill>
                            <a:schemeClr val="accent6">
                              <a:lumMod val="60000"/>
                              <a:lumOff val="40000"/>
                            </a:schemeClr>
                          </a:solidFill>
                          <a:latin typeface="Arial" panose="020B0604020202020204" pitchFamily="34" charset="0"/>
                          <a:cs typeface="Arial" panose="020B0604020202020204" pitchFamily="34" charset="0"/>
                        </a:rPr>
                        <a:t>Diabetic body</a:t>
                      </a:r>
                    </a:p>
                  </a:txBody>
                  <a:tcPr/>
                </a:tc>
                <a:extLst>
                  <a:ext uri="{0D108BD9-81ED-4DB2-BD59-A6C34878D82A}">
                    <a16:rowId xmlns:a16="http://schemas.microsoft.com/office/drawing/2014/main" val="4132118007"/>
                  </a:ext>
                </a:extLst>
              </a:tr>
              <a:tr h="4495148">
                <a:tc>
                  <a:txBody>
                    <a:bodyPr/>
                    <a:lstStyle/>
                    <a:p>
                      <a:pPr>
                        <a:lnSpc>
                          <a:spcPct val="150000"/>
                        </a:lnSpc>
                      </a:pPr>
                      <a:r>
                        <a:rPr lang="en-US" sz="1400" dirty="0">
                          <a:latin typeface="Arial" panose="020B0604020202020204" pitchFamily="34" charset="0"/>
                          <a:cs typeface="Arial" panose="020B0604020202020204" pitchFamily="34" charset="0"/>
                        </a:rPr>
                        <a:t>In a health person glucose rises after having a meal.</a:t>
                      </a:r>
                    </a:p>
                    <a:p>
                      <a:pPr>
                        <a:lnSpc>
                          <a:spcPct val="150000"/>
                        </a:lnSpc>
                      </a:pPr>
                      <a:r>
                        <a:rPr lang="en-US" sz="1400" dirty="0">
                          <a:latin typeface="Arial" panose="020B0604020202020204" pitchFamily="34" charset="0"/>
                          <a:cs typeface="Arial" panose="020B0604020202020204" pitchFamily="34" charset="0"/>
                        </a:rPr>
                        <a:t>Beta cells in the pancreases release insulin which enter the blood stream and provide energy</a:t>
                      </a:r>
                      <a:r>
                        <a:rPr lang="en-US" sz="1400" baseline="0" dirty="0">
                          <a:latin typeface="Arial" panose="020B0604020202020204" pitchFamily="34" charset="0"/>
                          <a:cs typeface="Arial" panose="020B0604020202020204" pitchFamily="34" charset="0"/>
                        </a:rPr>
                        <a:t> to organs.</a:t>
                      </a:r>
                    </a:p>
                    <a:p>
                      <a:pPr>
                        <a:lnSpc>
                          <a:spcPct val="150000"/>
                        </a:lnSpc>
                      </a:pPr>
                      <a:r>
                        <a:rPr lang="en-US" sz="1400" baseline="0" dirty="0">
                          <a:latin typeface="Arial" panose="020B0604020202020204" pitchFamily="34" charset="0"/>
                          <a:cs typeface="Arial" panose="020B0604020202020204" pitchFamily="34" charset="0"/>
                        </a:rPr>
                        <a:t>Then, blood glucose return to a normal level </a:t>
                      </a:r>
                      <a:r>
                        <a:rPr lang="en-US" sz="1400" kern="1200" baseline="0" dirty="0">
                          <a:solidFill>
                            <a:schemeClr val="dk1"/>
                          </a:solidFill>
                          <a:latin typeface="Arial" panose="020B0604020202020204" pitchFamily="34" charset="0"/>
                          <a:ea typeface="+mn-ea"/>
                          <a:cs typeface="Arial" panose="020B0604020202020204" pitchFamily="34" charset="0"/>
                        </a:rPr>
                        <a:t>(</a:t>
                      </a:r>
                      <a:r>
                        <a:rPr lang="en-US" sz="1400" kern="1200" baseline="0" dirty="0" err="1">
                          <a:solidFill>
                            <a:schemeClr val="dk1"/>
                          </a:solidFill>
                          <a:latin typeface="Arial" panose="020B0604020202020204" pitchFamily="34" charset="0"/>
                          <a:ea typeface="+mn-ea"/>
                          <a:cs typeface="Arial" panose="020B0604020202020204" pitchFamily="34" charset="0"/>
                        </a:rPr>
                        <a:t>Banday</a:t>
                      </a:r>
                      <a:r>
                        <a:rPr lang="en-US" sz="1400" kern="1200" baseline="0" dirty="0">
                          <a:solidFill>
                            <a:schemeClr val="dk1"/>
                          </a:solidFill>
                          <a:latin typeface="Arial" panose="020B0604020202020204" pitchFamily="34" charset="0"/>
                          <a:ea typeface="+mn-ea"/>
                          <a:cs typeface="Arial" panose="020B0604020202020204" pitchFamily="34" charset="0"/>
                        </a:rPr>
                        <a:t> et al. (2020).</a:t>
                      </a:r>
                    </a:p>
                  </a:txBody>
                  <a:tcPr/>
                </a:tc>
                <a:tc>
                  <a:txBody>
                    <a:bodyPr/>
                    <a:lstStyle/>
                    <a:p>
                      <a:pPr>
                        <a:lnSpc>
                          <a:spcPct val="150000"/>
                        </a:lnSpc>
                      </a:pPr>
                      <a:r>
                        <a:rPr lang="en-US" sz="1400" dirty="0">
                          <a:latin typeface="Arial" panose="020B0604020202020204" pitchFamily="34" charset="0"/>
                          <a:cs typeface="Arial" panose="020B0604020202020204" pitchFamily="34" charset="0"/>
                        </a:rPr>
                        <a:t>The body cells</a:t>
                      </a:r>
                      <a:r>
                        <a:rPr lang="en-US" sz="1400" baseline="0" dirty="0">
                          <a:latin typeface="Arial" panose="020B0604020202020204" pitchFamily="34" charset="0"/>
                          <a:cs typeface="Arial" panose="020B0604020202020204" pitchFamily="34" charset="0"/>
                        </a:rPr>
                        <a:t> become resistant to insulin which confuses t</a:t>
                      </a:r>
                      <a:r>
                        <a:rPr lang="en-US" sz="1400" dirty="0">
                          <a:latin typeface="Arial" panose="020B0604020202020204" pitchFamily="34" charset="0"/>
                          <a:cs typeface="Arial" panose="020B0604020202020204" pitchFamily="34" charset="0"/>
                        </a:rPr>
                        <a:t>he pancreases and it initially produces more insulin to compensate.</a:t>
                      </a:r>
                      <a:r>
                        <a:rPr lang="en-US" sz="1400" baseline="0" dirty="0">
                          <a:latin typeface="Arial" panose="020B0604020202020204" pitchFamily="34" charset="0"/>
                          <a:cs typeface="Arial" panose="020B0604020202020204" pitchFamily="34" charset="0"/>
                        </a:rPr>
                        <a:t> </a:t>
                      </a:r>
                    </a:p>
                    <a:p>
                      <a:pPr>
                        <a:lnSpc>
                          <a:spcPct val="150000"/>
                        </a:lnSpc>
                      </a:pPr>
                      <a:r>
                        <a:rPr lang="en-US" sz="1400" baseline="0" dirty="0">
                          <a:latin typeface="Arial" panose="020B0604020202020204" pitchFamily="34" charset="0"/>
                          <a:cs typeface="Arial" panose="020B0604020202020204" pitchFamily="34" charset="0"/>
                        </a:rPr>
                        <a:t>Over the time, beta cells becomes damaged and insulin production decreases. </a:t>
                      </a:r>
                    </a:p>
                    <a:p>
                      <a:pPr>
                        <a:lnSpc>
                          <a:spcPct val="150000"/>
                        </a:lnSpc>
                      </a:pPr>
                      <a:r>
                        <a:rPr lang="en-US" sz="1400" baseline="0" dirty="0">
                          <a:latin typeface="Arial" panose="020B0604020202020204" pitchFamily="34" charset="0"/>
                          <a:cs typeface="Arial" panose="020B0604020202020204" pitchFamily="34" charset="0"/>
                        </a:rPr>
                        <a:t>Glucose remains in the blood stream which causes hyperglycemia (high blood glucose).</a:t>
                      </a:r>
                    </a:p>
                    <a:p>
                      <a:pPr>
                        <a:lnSpc>
                          <a:spcPct val="150000"/>
                        </a:lnSpc>
                      </a:pPr>
                      <a:r>
                        <a:rPr lang="en-US" sz="1400" baseline="0" dirty="0">
                          <a:latin typeface="Arial" panose="020B0604020202020204" pitchFamily="34" charset="0"/>
                          <a:cs typeface="Arial" panose="020B0604020202020204" pitchFamily="34" charset="0"/>
                        </a:rPr>
                        <a:t>High blood glucose level damage blood vessels, vital organs and nerves overtime which makes diabetic person prone to many other critical illness.</a:t>
                      </a:r>
                    </a:p>
                    <a:p>
                      <a:pPr marL="0" marR="0" indent="0" algn="l" defTabSz="914400" rtl="0" eaLnBrk="1" fontAlgn="auto" latinLnBrk="0" hangingPunct="1">
                        <a:lnSpc>
                          <a:spcPct val="150000"/>
                        </a:lnSpc>
                        <a:spcBef>
                          <a:spcPts val="0"/>
                        </a:spcBef>
                        <a:spcAft>
                          <a:spcPts val="0"/>
                        </a:spcAft>
                        <a:buClrTx/>
                        <a:buSzTx/>
                        <a:buFontTx/>
                        <a:buNone/>
                        <a:tabLst/>
                        <a:defRPr/>
                      </a:pPr>
                      <a:r>
                        <a:rPr lang="en-US" sz="1400" baseline="0" dirty="0">
                          <a:latin typeface="Arial" panose="020B0604020202020204" pitchFamily="34" charset="0"/>
                          <a:cs typeface="Arial" panose="020B0604020202020204" pitchFamily="34" charset="0"/>
                        </a:rPr>
                        <a:t>High blood glucose level also reduces the body’s ability to fight infection and heal wounds which weakens the body </a:t>
                      </a:r>
                      <a:r>
                        <a:rPr lang="en-US" sz="1400" kern="1200" baseline="0" dirty="0">
                          <a:solidFill>
                            <a:schemeClr val="dk1"/>
                          </a:solidFill>
                          <a:latin typeface="Arial" panose="020B0604020202020204" pitchFamily="34" charset="0"/>
                          <a:ea typeface="+mn-ea"/>
                          <a:cs typeface="Arial" panose="020B0604020202020204" pitchFamily="34" charset="0"/>
                        </a:rPr>
                        <a:t>(</a:t>
                      </a:r>
                      <a:r>
                        <a:rPr lang="en-US" sz="1400" kern="1200" baseline="0" dirty="0" err="1">
                          <a:solidFill>
                            <a:schemeClr val="dk1"/>
                          </a:solidFill>
                          <a:latin typeface="Arial" panose="020B0604020202020204" pitchFamily="34" charset="0"/>
                          <a:ea typeface="+mn-ea"/>
                          <a:cs typeface="Arial" panose="020B0604020202020204" pitchFamily="34" charset="0"/>
                        </a:rPr>
                        <a:t>Banday</a:t>
                      </a:r>
                      <a:r>
                        <a:rPr lang="en-US" sz="1400" kern="1200" baseline="0" dirty="0">
                          <a:solidFill>
                            <a:schemeClr val="dk1"/>
                          </a:solidFill>
                          <a:latin typeface="Arial" panose="020B0604020202020204" pitchFamily="34" charset="0"/>
                          <a:ea typeface="+mn-ea"/>
                          <a:cs typeface="Arial" panose="020B0604020202020204" pitchFamily="34" charset="0"/>
                        </a:rPr>
                        <a:t> et al. (2020).</a:t>
                      </a:r>
                    </a:p>
                  </a:txBody>
                  <a:tcPr/>
                </a:tc>
                <a:extLst>
                  <a:ext uri="{0D108BD9-81ED-4DB2-BD59-A6C34878D82A}">
                    <a16:rowId xmlns:a16="http://schemas.microsoft.com/office/drawing/2014/main" val="1690153269"/>
                  </a:ext>
                </a:extLst>
              </a:tr>
            </a:tbl>
          </a:graphicData>
        </a:graphic>
      </p:graphicFrame>
      <p:pic>
        <p:nvPicPr>
          <p:cNvPr id="7" name="Audio 6">
            <a:extLst>
              <a:ext uri="{FF2B5EF4-FFF2-40B4-BE49-F238E27FC236}">
                <a16:creationId xmlns:a16="http://schemas.microsoft.com/office/drawing/2014/main" id="{208789A3-BFFB-C9E1-1A24-43B49491FF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22919360"/>
      </p:ext>
    </p:extLst>
  </p:cSld>
  <p:clrMapOvr>
    <a:masterClrMapping/>
  </p:clrMapOvr>
  <mc:AlternateContent xmlns:mc="http://schemas.openxmlformats.org/markup-compatibility/2006" xmlns:p14="http://schemas.microsoft.com/office/powerpoint/2010/main">
    <mc:Choice Requires="p14">
      <p:transition spd="slow" p14:dur="2000" advTm="77020"/>
    </mc:Choice>
    <mc:Fallback xmlns="">
      <p:transition spd="slow" advTm="77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8000" dirty="0">
                <a:latin typeface="Algerian" panose="04020705040A02060702" pitchFamily="82" charset="0"/>
              </a:rPr>
              <a:t>Care plan</a:t>
            </a:r>
          </a:p>
        </p:txBody>
      </p:sp>
      <p:pic>
        <p:nvPicPr>
          <p:cNvPr id="5" name="Audio 4">
            <a:extLst>
              <a:ext uri="{FF2B5EF4-FFF2-40B4-BE49-F238E27FC236}">
                <a16:creationId xmlns:a16="http://schemas.microsoft.com/office/drawing/2014/main" id="{51ECCFA1-1E26-0F14-A977-437C772838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94922397"/>
      </p:ext>
    </p:extLst>
  </p:cSld>
  <p:clrMapOvr>
    <a:masterClrMapping/>
  </p:clrMapOvr>
  <mc:AlternateContent xmlns:mc="http://schemas.openxmlformats.org/markup-compatibility/2006" xmlns:p14="http://schemas.microsoft.com/office/powerpoint/2010/main">
    <mc:Choice Requires="p14">
      <p:transition spd="slow" p14:dur="2000" advTm="10396"/>
    </mc:Choice>
    <mc:Fallback xmlns="">
      <p:transition spd="slow" advTm="103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Needs Assessment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12037153"/>
              </p:ext>
            </p:extLst>
          </p:nvPr>
        </p:nvGraphicFramePr>
        <p:xfrm>
          <a:off x="456979" y="1715956"/>
          <a:ext cx="11278041" cy="7498080"/>
        </p:xfrm>
        <a:graphic>
          <a:graphicData uri="http://schemas.openxmlformats.org/drawingml/2006/table">
            <a:tbl>
              <a:tblPr firstRow="1" bandRow="1">
                <a:tableStyleId>{5C22544A-7EE6-4342-B048-85BDC9FD1C3A}</a:tableStyleId>
              </a:tblPr>
              <a:tblGrid>
                <a:gridCol w="3759347">
                  <a:extLst>
                    <a:ext uri="{9D8B030D-6E8A-4147-A177-3AD203B41FA5}">
                      <a16:colId xmlns:a16="http://schemas.microsoft.com/office/drawing/2014/main" val="911143716"/>
                    </a:ext>
                  </a:extLst>
                </a:gridCol>
                <a:gridCol w="3759347">
                  <a:extLst>
                    <a:ext uri="{9D8B030D-6E8A-4147-A177-3AD203B41FA5}">
                      <a16:colId xmlns:a16="http://schemas.microsoft.com/office/drawing/2014/main" val="1307853072"/>
                    </a:ext>
                  </a:extLst>
                </a:gridCol>
                <a:gridCol w="3759347">
                  <a:extLst>
                    <a:ext uri="{9D8B030D-6E8A-4147-A177-3AD203B41FA5}">
                      <a16:colId xmlns:a16="http://schemas.microsoft.com/office/drawing/2014/main" val="68254618"/>
                    </a:ext>
                  </a:extLst>
                </a:gridCol>
              </a:tblGrid>
              <a:tr h="411364">
                <a:tc>
                  <a:txBody>
                    <a:bodyPr/>
                    <a:lstStyle/>
                    <a:p>
                      <a:r>
                        <a:rPr lang="en-US" sz="2400" dirty="0">
                          <a:solidFill>
                            <a:schemeClr val="accent6">
                              <a:lumMod val="60000"/>
                              <a:lumOff val="40000"/>
                            </a:schemeClr>
                          </a:solidFill>
                        </a:rPr>
                        <a:t>Physical needs</a:t>
                      </a:r>
                    </a:p>
                  </a:txBody>
                  <a:tcPr/>
                </a:tc>
                <a:tc>
                  <a:txBody>
                    <a:bodyPr/>
                    <a:lstStyle/>
                    <a:p>
                      <a:r>
                        <a:rPr lang="en-US" sz="2400" dirty="0">
                          <a:solidFill>
                            <a:schemeClr val="accent6">
                              <a:lumMod val="60000"/>
                              <a:lumOff val="40000"/>
                            </a:schemeClr>
                          </a:solidFill>
                        </a:rPr>
                        <a:t>Psychological needs</a:t>
                      </a:r>
                    </a:p>
                  </a:txBody>
                  <a:tcPr/>
                </a:tc>
                <a:tc>
                  <a:txBody>
                    <a:bodyPr/>
                    <a:lstStyle/>
                    <a:p>
                      <a:r>
                        <a:rPr lang="en-US" sz="2400" dirty="0">
                          <a:solidFill>
                            <a:schemeClr val="accent6">
                              <a:lumMod val="60000"/>
                              <a:lumOff val="40000"/>
                            </a:schemeClr>
                          </a:solidFill>
                        </a:rPr>
                        <a:t>Social needs</a:t>
                      </a:r>
                    </a:p>
                  </a:txBody>
                  <a:tcPr/>
                </a:tc>
                <a:extLst>
                  <a:ext uri="{0D108BD9-81ED-4DB2-BD59-A6C34878D82A}">
                    <a16:rowId xmlns:a16="http://schemas.microsoft.com/office/drawing/2014/main" val="3977709544"/>
                  </a:ext>
                </a:extLst>
              </a:tr>
              <a:tr h="4730680">
                <a:tc>
                  <a:txBody>
                    <a:bodyPr/>
                    <a:lstStyle/>
                    <a:p>
                      <a:r>
                        <a:rPr lang="en-US" sz="2400" dirty="0"/>
                        <a:t>Physical needs</a:t>
                      </a:r>
                    </a:p>
                    <a:p>
                      <a:r>
                        <a:rPr lang="en-US" sz="2400" dirty="0"/>
                        <a:t>Regular monitoring of blood glucose level and HbA1c.</a:t>
                      </a:r>
                    </a:p>
                    <a:p>
                      <a:r>
                        <a:rPr lang="en-US" sz="2400" dirty="0"/>
                        <a:t>Blood pressure monitoring to reduce cardiovascular risk.</a:t>
                      </a:r>
                    </a:p>
                    <a:p>
                      <a:r>
                        <a:rPr lang="en-US" sz="2400" dirty="0"/>
                        <a:t>Balanced diet for weight reduction and physical activities (</a:t>
                      </a:r>
                      <a:r>
                        <a:rPr lang="en-US" sz="2400" kern="1200" dirty="0">
                          <a:solidFill>
                            <a:schemeClr val="dk1"/>
                          </a:solidFill>
                          <a:latin typeface="+mn-lt"/>
                          <a:ea typeface="+mn-ea"/>
                          <a:cs typeface="+mn-cs"/>
                        </a:rPr>
                        <a:t>Diabetes UK (2024).</a:t>
                      </a:r>
                    </a:p>
                    <a:p>
                      <a:r>
                        <a:rPr lang="en-US" sz="2400" dirty="0"/>
                        <a:t>Regular foot examination to identify ulcers.</a:t>
                      </a:r>
                    </a:p>
                    <a:p>
                      <a:r>
                        <a:rPr lang="en-US" sz="2400" dirty="0"/>
                        <a:t>Eye checkup to detect retinopathy. </a:t>
                      </a:r>
                    </a:p>
                    <a:p>
                      <a:r>
                        <a:rPr lang="en-US" sz="2400" dirty="0"/>
                        <a:t>Medication to ensure blood sugar, blood pressure, and cholesterol levels are maintained. </a:t>
                      </a:r>
                    </a:p>
                    <a:p>
                      <a:endParaRPr lang="en-US" sz="2400" dirty="0"/>
                    </a:p>
                  </a:txBody>
                  <a:tcPr/>
                </a:tc>
                <a:tc>
                  <a:txBody>
                    <a:bodyPr/>
                    <a:lstStyle/>
                    <a:p>
                      <a:r>
                        <a:rPr lang="en-US" sz="2400" dirty="0"/>
                        <a:t>Motivation: to</a:t>
                      </a:r>
                      <a:r>
                        <a:rPr lang="en-US" sz="2400" baseline="0" dirty="0"/>
                        <a:t> adapt and maintain a healthy lifestyle.</a:t>
                      </a:r>
                    </a:p>
                    <a:p>
                      <a:endParaRPr lang="en-US" sz="2400" baseline="0" dirty="0"/>
                    </a:p>
                    <a:p>
                      <a:r>
                        <a:rPr lang="en-US" sz="2400" baseline="0" dirty="0"/>
                        <a:t>Anxiety: Worry about future health complications.</a:t>
                      </a:r>
                    </a:p>
                    <a:p>
                      <a:endParaRPr lang="en-US" sz="2400" baseline="0" dirty="0"/>
                    </a:p>
                    <a:p>
                      <a:r>
                        <a:rPr lang="en-US" sz="2400" baseline="0" dirty="0"/>
                        <a:t>Emotional wellbeing: feels frustrated because of less mobility.</a:t>
                      </a:r>
                    </a:p>
                    <a:p>
                      <a:endParaRPr lang="en-US" sz="2400" baseline="0" dirty="0"/>
                    </a:p>
                    <a:p>
                      <a:r>
                        <a:rPr lang="en-US" sz="2400" baseline="0" dirty="0"/>
                        <a:t>Self-esteem: he has a fear of being judged because of being overweight.</a:t>
                      </a:r>
                    </a:p>
                  </a:txBody>
                  <a:tcPr/>
                </a:tc>
                <a:tc>
                  <a:txBody>
                    <a:bodyPr/>
                    <a:lstStyle/>
                    <a:p>
                      <a:r>
                        <a:rPr lang="en-US" sz="2400" dirty="0"/>
                        <a:t>Social interaction: Mr. Richard was a lively person who enjoys social gathering which he is unable to organize now because of his appearance and mobility</a:t>
                      </a:r>
                      <a:r>
                        <a:rPr lang="en-US" sz="2400" baseline="0" dirty="0"/>
                        <a:t>. </a:t>
                      </a:r>
                    </a:p>
                    <a:p>
                      <a:endParaRPr lang="en-US" sz="2400" baseline="0" dirty="0"/>
                    </a:p>
                    <a:p>
                      <a:endParaRPr lang="en-US" sz="2400" dirty="0"/>
                    </a:p>
                  </a:txBody>
                  <a:tcPr/>
                </a:tc>
                <a:extLst>
                  <a:ext uri="{0D108BD9-81ED-4DB2-BD59-A6C34878D82A}">
                    <a16:rowId xmlns:a16="http://schemas.microsoft.com/office/drawing/2014/main" val="1802221105"/>
                  </a:ext>
                </a:extLst>
              </a:tr>
            </a:tbl>
          </a:graphicData>
        </a:graphic>
      </p:graphicFrame>
      <p:pic>
        <p:nvPicPr>
          <p:cNvPr id="6" name="Audio 5">
            <a:extLst>
              <a:ext uri="{FF2B5EF4-FFF2-40B4-BE49-F238E27FC236}">
                <a16:creationId xmlns:a16="http://schemas.microsoft.com/office/drawing/2014/main" id="{0C49F1C2-9883-BAAD-A595-09272AF5A1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01530431"/>
      </p:ext>
    </p:extLst>
  </p:cSld>
  <p:clrMapOvr>
    <a:masterClrMapping/>
  </p:clrMapOvr>
  <mc:AlternateContent xmlns:mc="http://schemas.openxmlformats.org/markup-compatibility/2006" xmlns:p14="http://schemas.microsoft.com/office/powerpoint/2010/main">
    <mc:Choice Requires="p14">
      <p:transition spd="slow" p14:dur="2000" advTm="100926"/>
    </mc:Choice>
    <mc:Fallback xmlns="">
      <p:transition spd="slow" advTm="100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Care plan</a:t>
            </a:r>
          </a:p>
        </p:txBody>
      </p:sp>
      <p:sp>
        <p:nvSpPr>
          <p:cNvPr id="3" name="Content Placeholder 2"/>
          <p:cNvSpPr>
            <a:spLocks noGrp="1"/>
          </p:cNvSpPr>
          <p:nvPr>
            <p:ph idx="1"/>
          </p:nvPr>
        </p:nvSpPr>
        <p:spPr>
          <a:xfrm>
            <a:off x="870439" y="2180491"/>
            <a:ext cx="9872871" cy="4038600"/>
          </a:xfrm>
        </p:spPr>
        <p:txBody>
          <a:bodyPr>
            <a:normAutofit fontScale="92500" lnSpcReduction="10000"/>
          </a:bodyPr>
          <a:lstStyle/>
          <a:p>
            <a:pPr>
              <a:lnSpc>
                <a:spcPct val="150000"/>
              </a:lnSpc>
            </a:pPr>
            <a:r>
              <a:rPr lang="en-GB" dirty="0"/>
              <a:t>According to the NICE guideline NG28, for diabetes care, a combination of healthy eating, physical activity, medications, and weight management is necessary to manage the condition (Galicia Garcia et al., 2020). The NHS also emphasises regular foot care and annual health check-ups to reduce the risk of complications (NHS England, 2026).</a:t>
            </a:r>
          </a:p>
          <a:p>
            <a:pPr>
              <a:lnSpc>
                <a:spcPct val="150000"/>
              </a:lnSpc>
            </a:pPr>
            <a:r>
              <a:rPr lang="en-GB" dirty="0"/>
              <a:t>Based on these guidelines, the following care plan has been devised for Mr Richard;</a:t>
            </a:r>
          </a:p>
          <a:p>
            <a:pPr>
              <a:lnSpc>
                <a:spcPct val="150000"/>
              </a:lnSpc>
            </a:pPr>
            <a:r>
              <a:rPr lang="en-GB" dirty="0"/>
              <a:t>A physical care routine will be strictly followed, which will include;</a:t>
            </a:r>
          </a:p>
          <a:p>
            <a:pPr lvl="1">
              <a:lnSpc>
                <a:spcPct val="150000"/>
              </a:lnSpc>
              <a:buFont typeface="Courier New" panose="02070309020205020404" pitchFamily="49" charset="0"/>
              <a:buChar char="o"/>
            </a:pPr>
            <a:r>
              <a:rPr lang="en-GB" dirty="0"/>
              <a:t>A balanced breakfast followed by medication and a morning walk.</a:t>
            </a:r>
          </a:p>
          <a:p>
            <a:pPr lvl="1">
              <a:lnSpc>
                <a:spcPct val="150000"/>
              </a:lnSpc>
              <a:buFont typeface="Courier New" panose="02070309020205020404" pitchFamily="49" charset="0"/>
              <a:buChar char="o"/>
            </a:pPr>
            <a:r>
              <a:rPr lang="en-GB" dirty="0"/>
              <a:t>Consult with Mr Wilson to follow a person-centred approach.</a:t>
            </a:r>
          </a:p>
          <a:p>
            <a:pPr lvl="1">
              <a:lnSpc>
                <a:spcPct val="150000"/>
              </a:lnSpc>
              <a:buFont typeface="Courier New" panose="02070309020205020404" pitchFamily="49" charset="0"/>
              <a:buChar char="o"/>
            </a:pPr>
            <a:r>
              <a:rPr lang="en-GB" dirty="0"/>
              <a:t>Review the care plan and consult with Mrs Wilson, as she is her husband’s primary caregiver. </a:t>
            </a:r>
          </a:p>
        </p:txBody>
      </p:sp>
      <p:pic>
        <p:nvPicPr>
          <p:cNvPr id="7" name="Audio 6">
            <a:extLst>
              <a:ext uri="{FF2B5EF4-FFF2-40B4-BE49-F238E27FC236}">
                <a16:creationId xmlns:a16="http://schemas.microsoft.com/office/drawing/2014/main" id="{0FADF3F8-F9B0-8C9B-4BC7-FC43725183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22575300"/>
      </p:ext>
    </p:extLst>
  </p:cSld>
  <p:clrMapOvr>
    <a:masterClrMapping/>
  </p:clrMapOvr>
  <mc:AlternateContent xmlns:mc="http://schemas.openxmlformats.org/markup-compatibility/2006" xmlns:p14="http://schemas.microsoft.com/office/powerpoint/2010/main">
    <mc:Choice Requires="p14">
      <p:transition spd="slow" p14:dur="2000" advTm="51987"/>
    </mc:Choice>
    <mc:Fallback xmlns="">
      <p:transition spd="slow" advTm="51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Stakeholders involved</a:t>
            </a:r>
          </a:p>
        </p:txBody>
      </p:sp>
      <p:sp>
        <p:nvSpPr>
          <p:cNvPr id="3" name="Content Placeholder 2"/>
          <p:cNvSpPr>
            <a:spLocks noGrp="1"/>
          </p:cNvSpPr>
          <p:nvPr>
            <p:ph idx="1"/>
          </p:nvPr>
        </p:nvSpPr>
        <p:spPr>
          <a:xfrm>
            <a:off x="729762" y="2057400"/>
            <a:ext cx="10987621" cy="4591594"/>
          </a:xfrm>
        </p:spPr>
        <p:txBody>
          <a:bodyPr>
            <a:noAutofit/>
          </a:bodyPr>
          <a:lstStyle/>
          <a:p>
            <a:pPr marL="45720" indent="0">
              <a:lnSpc>
                <a:spcPct val="160000"/>
              </a:lnSpc>
              <a:buNone/>
            </a:pPr>
            <a:r>
              <a:rPr lang="en-US" sz="1600" b="1" dirty="0"/>
              <a:t>A multidisciplinary team approach would be applied for </a:t>
            </a:r>
            <a:r>
              <a:rPr lang="en-US" sz="1600" b="1" dirty="0" err="1"/>
              <a:t>Mr</a:t>
            </a:r>
            <a:r>
              <a:rPr lang="en-US" sz="1600" b="1" dirty="0"/>
              <a:t> Wilson’s care plan. The following professionals will be part of </a:t>
            </a:r>
            <a:r>
              <a:rPr lang="en-US" sz="1600" b="1" dirty="0" err="1"/>
              <a:t>Mr</a:t>
            </a:r>
            <a:r>
              <a:rPr lang="en-US" sz="1600" b="1" dirty="0"/>
              <a:t> Wilson’s care plan;</a:t>
            </a:r>
          </a:p>
          <a:p>
            <a:pPr>
              <a:lnSpc>
                <a:spcPct val="160000"/>
              </a:lnSpc>
            </a:pPr>
            <a:r>
              <a:rPr lang="en-US" sz="1600" b="1" dirty="0"/>
              <a:t>General Practitioner: Coordinates overall care, prescribes medication, and monitors diabetes, hypertension, and cholesterol. Also refers to specialist service when required.</a:t>
            </a:r>
          </a:p>
          <a:p>
            <a:pPr>
              <a:lnSpc>
                <a:spcPct val="160000"/>
              </a:lnSpc>
            </a:pPr>
            <a:r>
              <a:rPr lang="en-US" sz="1600" b="1" dirty="0"/>
              <a:t>Dietitian: will suggest a balanced meal plan, provide nutrition education, and support weight management (NHS England, 2026).</a:t>
            </a:r>
          </a:p>
          <a:p>
            <a:pPr>
              <a:lnSpc>
                <a:spcPct val="160000"/>
              </a:lnSpc>
            </a:pPr>
            <a:r>
              <a:rPr lang="en-US" sz="1600" b="1" dirty="0"/>
              <a:t>Physiotherapist: Design an exercise program to improve mobility. </a:t>
            </a:r>
          </a:p>
          <a:p>
            <a:pPr>
              <a:lnSpc>
                <a:spcPct val="160000"/>
              </a:lnSpc>
            </a:pPr>
            <a:r>
              <a:rPr lang="en-US" sz="1600" b="1" dirty="0"/>
              <a:t>Community link worker: Connect </a:t>
            </a:r>
            <a:r>
              <a:rPr lang="en-US" sz="1600" b="1" dirty="0" err="1"/>
              <a:t>Mr</a:t>
            </a:r>
            <a:r>
              <a:rPr lang="en-US" sz="1600" b="1" dirty="0"/>
              <a:t> Wilson with local walking groups, diabetes educational </a:t>
            </a:r>
            <a:r>
              <a:rPr lang="en-US" sz="1600" b="1" dirty="0" err="1"/>
              <a:t>programmes</a:t>
            </a:r>
            <a:r>
              <a:rPr lang="en-US" sz="1600" b="1" dirty="0"/>
              <a:t>, and community activities to reduce social isolation.</a:t>
            </a:r>
          </a:p>
          <a:p>
            <a:pPr>
              <a:lnSpc>
                <a:spcPct val="160000"/>
              </a:lnSpc>
            </a:pPr>
            <a:r>
              <a:rPr lang="en-US" sz="1600" b="1" dirty="0"/>
              <a:t>Psychologist: supports with anxiety and body image concerns (Office for Health Improvement &amp; Disparities, 2025).</a:t>
            </a:r>
          </a:p>
        </p:txBody>
      </p:sp>
      <p:pic>
        <p:nvPicPr>
          <p:cNvPr id="6" name="Audio 5">
            <a:extLst>
              <a:ext uri="{FF2B5EF4-FFF2-40B4-BE49-F238E27FC236}">
                <a16:creationId xmlns:a16="http://schemas.microsoft.com/office/drawing/2014/main" id="{177049B0-56AB-5A65-8870-E634558363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63648982"/>
      </p:ext>
    </p:extLst>
  </p:cSld>
  <p:clrMapOvr>
    <a:masterClrMapping/>
  </p:clrMapOvr>
  <mc:AlternateContent xmlns:mc="http://schemas.openxmlformats.org/markup-compatibility/2006" xmlns:p14="http://schemas.microsoft.com/office/powerpoint/2010/main">
    <mc:Choice Requires="p14">
      <p:transition spd="slow" p14:dur="2000" advTm="76553"/>
    </mc:Choice>
    <mc:Fallback xmlns="">
      <p:transition spd="slow" advTm="76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Treatment plan</a:t>
            </a:r>
          </a:p>
        </p:txBody>
      </p:sp>
      <p:sp>
        <p:nvSpPr>
          <p:cNvPr id="3" name="Content Placeholder 2"/>
          <p:cNvSpPr>
            <a:spLocks noGrp="1"/>
          </p:cNvSpPr>
          <p:nvPr>
            <p:ph sz="half" idx="1"/>
          </p:nvPr>
        </p:nvSpPr>
        <p:spPr>
          <a:xfrm>
            <a:off x="581193" y="1872162"/>
            <a:ext cx="5607224" cy="4589779"/>
          </a:xfrm>
        </p:spPr>
        <p:style>
          <a:lnRef idx="2">
            <a:schemeClr val="accent5"/>
          </a:lnRef>
          <a:fillRef idx="1">
            <a:schemeClr val="lt1"/>
          </a:fillRef>
          <a:effectRef idx="0">
            <a:schemeClr val="accent5"/>
          </a:effectRef>
          <a:fontRef idx="minor">
            <a:schemeClr val="dk1"/>
          </a:fontRef>
        </p:style>
        <p:txBody>
          <a:bodyPr>
            <a:normAutofit/>
          </a:bodyPr>
          <a:lstStyle/>
          <a:p>
            <a:pPr>
              <a:lnSpc>
                <a:spcPct val="170000"/>
              </a:lnSpc>
            </a:pPr>
            <a:r>
              <a:rPr lang="en-US" sz="2800" b="1" dirty="0">
                <a:solidFill>
                  <a:schemeClr val="accent6">
                    <a:lumMod val="60000"/>
                    <a:lumOff val="40000"/>
                  </a:schemeClr>
                </a:solidFill>
              </a:rPr>
              <a:t>Lifestyle management</a:t>
            </a:r>
          </a:p>
          <a:p>
            <a:pPr marL="548640" lvl="2" indent="0">
              <a:lnSpc>
                <a:spcPct val="170000"/>
              </a:lnSpc>
              <a:buNone/>
            </a:pPr>
            <a:r>
              <a:rPr lang="en-US" sz="2800" dirty="0"/>
              <a:t>Follow a balanced-carbohydrate controlled diet.</a:t>
            </a:r>
          </a:p>
          <a:p>
            <a:pPr marL="548640" lvl="2" indent="0">
              <a:lnSpc>
                <a:spcPct val="170000"/>
              </a:lnSpc>
              <a:buNone/>
            </a:pPr>
            <a:r>
              <a:rPr lang="en-US" sz="2800" dirty="0"/>
              <a:t>Aim for gradual weight loss</a:t>
            </a:r>
          </a:p>
          <a:p>
            <a:pPr marL="548640" lvl="2" indent="0">
              <a:lnSpc>
                <a:spcPct val="170000"/>
              </a:lnSpc>
              <a:buNone/>
            </a:pPr>
            <a:r>
              <a:rPr lang="en-US" sz="2800" dirty="0"/>
              <a:t>Participate in physical activities.</a:t>
            </a:r>
          </a:p>
          <a:p>
            <a:endParaRPr lang="en-US" sz="2800" dirty="0"/>
          </a:p>
        </p:txBody>
      </p:sp>
      <p:sp>
        <p:nvSpPr>
          <p:cNvPr id="4" name="Content Placeholder 3"/>
          <p:cNvSpPr>
            <a:spLocks noGrp="1"/>
          </p:cNvSpPr>
          <p:nvPr>
            <p:ph sz="half" idx="2"/>
          </p:nvPr>
        </p:nvSpPr>
        <p:spPr>
          <a:xfrm>
            <a:off x="6188417" y="1872162"/>
            <a:ext cx="5422392" cy="4589780"/>
          </a:xfrm>
        </p:spPr>
        <p:style>
          <a:lnRef idx="2">
            <a:schemeClr val="accent5"/>
          </a:lnRef>
          <a:fillRef idx="1">
            <a:schemeClr val="lt1"/>
          </a:fillRef>
          <a:effectRef idx="0">
            <a:schemeClr val="accent5"/>
          </a:effectRef>
          <a:fontRef idx="minor">
            <a:schemeClr val="dk1"/>
          </a:fontRef>
        </p:style>
        <p:txBody>
          <a:bodyPr numCol="2">
            <a:noAutofit/>
          </a:bodyPr>
          <a:lstStyle/>
          <a:p>
            <a:pPr>
              <a:lnSpc>
                <a:spcPct val="170000"/>
              </a:lnSpc>
            </a:pPr>
            <a:r>
              <a:rPr lang="en-US" sz="2800" b="1" dirty="0">
                <a:solidFill>
                  <a:schemeClr val="accent6">
                    <a:lumMod val="60000"/>
                    <a:lumOff val="40000"/>
                  </a:schemeClr>
                </a:solidFill>
              </a:rPr>
              <a:t>Monitoring</a:t>
            </a:r>
          </a:p>
          <a:p>
            <a:pPr marL="548640" lvl="2" indent="0">
              <a:lnSpc>
                <a:spcPct val="170000"/>
              </a:lnSpc>
              <a:buNone/>
            </a:pPr>
            <a:r>
              <a:rPr lang="en-US" sz="1600" dirty="0"/>
              <a:t>HbA1c: every 3 months</a:t>
            </a:r>
          </a:p>
          <a:p>
            <a:pPr marL="548640" lvl="2" indent="0">
              <a:lnSpc>
                <a:spcPct val="170000"/>
              </a:lnSpc>
              <a:buNone/>
            </a:pPr>
            <a:r>
              <a:rPr lang="en-US" sz="1600" dirty="0"/>
              <a:t>Blood pressure: at each visit</a:t>
            </a:r>
          </a:p>
          <a:p>
            <a:pPr marL="548640" lvl="2" indent="0">
              <a:lnSpc>
                <a:spcPct val="170000"/>
              </a:lnSpc>
              <a:buNone/>
            </a:pPr>
            <a:r>
              <a:rPr lang="en-US" sz="1600" dirty="0"/>
              <a:t>Glucose: at each visit</a:t>
            </a:r>
          </a:p>
          <a:p>
            <a:pPr marL="548640" lvl="2" indent="0">
              <a:lnSpc>
                <a:spcPct val="170000"/>
              </a:lnSpc>
              <a:buNone/>
            </a:pPr>
            <a:r>
              <a:rPr lang="en-US" sz="1600" dirty="0"/>
              <a:t>Weight and BMI: Monthly</a:t>
            </a:r>
          </a:p>
          <a:p>
            <a:pPr marL="548640" lvl="2" indent="0">
              <a:lnSpc>
                <a:spcPct val="170000"/>
              </a:lnSpc>
              <a:buNone/>
            </a:pPr>
            <a:r>
              <a:rPr lang="en-US" sz="1600" dirty="0"/>
              <a:t>Kidney Function: Annually</a:t>
            </a:r>
          </a:p>
          <a:p>
            <a:pPr marL="548640" lvl="2" indent="0">
              <a:lnSpc>
                <a:spcPct val="170000"/>
              </a:lnSpc>
              <a:buNone/>
            </a:pPr>
            <a:r>
              <a:rPr lang="en-US" sz="1600" dirty="0"/>
              <a:t>Retinal screening: Annually</a:t>
            </a:r>
          </a:p>
          <a:p>
            <a:pPr marL="548640" lvl="2" indent="0">
              <a:lnSpc>
                <a:spcPct val="170000"/>
              </a:lnSpc>
              <a:buNone/>
            </a:pPr>
            <a:r>
              <a:rPr lang="en-US" sz="1600" dirty="0"/>
              <a:t>Cholesterol: Annually</a:t>
            </a:r>
          </a:p>
          <a:p>
            <a:pPr marL="548640" lvl="2" indent="0">
              <a:lnSpc>
                <a:spcPct val="170000"/>
              </a:lnSpc>
              <a:buNone/>
            </a:pPr>
            <a:r>
              <a:rPr lang="en-US" sz="1600" dirty="0"/>
              <a:t>Foot examination: Daily self-check</a:t>
            </a:r>
          </a:p>
          <a:p>
            <a:pPr marL="548640" lvl="2" indent="0">
              <a:lnSpc>
                <a:spcPct val="170000"/>
              </a:lnSpc>
              <a:buNone/>
            </a:pPr>
            <a:r>
              <a:rPr lang="en-US" sz="1600" dirty="0"/>
              <a:t>Medication review: Every 6-12 months</a:t>
            </a:r>
            <a:endParaRPr lang="en-US" sz="1800" dirty="0"/>
          </a:p>
          <a:p>
            <a:endParaRPr lang="en-US" sz="1600" dirty="0"/>
          </a:p>
        </p:txBody>
      </p:sp>
      <p:pic>
        <p:nvPicPr>
          <p:cNvPr id="7" name="Audio 6">
            <a:extLst>
              <a:ext uri="{FF2B5EF4-FFF2-40B4-BE49-F238E27FC236}">
                <a16:creationId xmlns:a16="http://schemas.microsoft.com/office/drawing/2014/main" id="{B25386B3-3FC6-3431-8EDF-B7A628E67F4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89249456"/>
      </p:ext>
    </p:extLst>
  </p:cSld>
  <p:clrMapOvr>
    <a:masterClrMapping/>
  </p:clrMapOvr>
  <mc:AlternateContent xmlns:mc="http://schemas.openxmlformats.org/markup-compatibility/2006" xmlns:p14="http://schemas.microsoft.com/office/powerpoint/2010/main">
    <mc:Choice Requires="p14">
      <p:transition spd="slow" p14:dur="2000" advTm="56488"/>
    </mc:Choice>
    <mc:Fallback xmlns="">
      <p:transition spd="slow" advTm="56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Communication</a:t>
            </a:r>
          </a:p>
        </p:txBody>
      </p:sp>
      <p:sp>
        <p:nvSpPr>
          <p:cNvPr id="3" name="Content Placeholder 2"/>
          <p:cNvSpPr>
            <a:spLocks noGrp="1"/>
          </p:cNvSpPr>
          <p:nvPr>
            <p:ph idx="1"/>
          </p:nvPr>
        </p:nvSpPr>
        <p:spPr>
          <a:xfrm>
            <a:off x="581192" y="1894114"/>
            <a:ext cx="11029615" cy="4728755"/>
          </a:xfrm>
        </p:spPr>
        <p:txBody>
          <a:bodyPr>
            <a:noAutofit/>
          </a:bodyPr>
          <a:lstStyle/>
          <a:p>
            <a:pPr marL="45720" indent="0">
              <a:lnSpc>
                <a:spcPct val="150000"/>
              </a:lnSpc>
              <a:buNone/>
            </a:pPr>
            <a:r>
              <a:rPr lang="en-US" dirty="0"/>
              <a:t>A healthcare professional should be respectful, empathetic, and considerate in their speech. They should use;</a:t>
            </a:r>
          </a:p>
          <a:p>
            <a:pPr lvl="2">
              <a:lnSpc>
                <a:spcPct val="150000"/>
              </a:lnSpc>
            </a:pPr>
            <a:r>
              <a:rPr lang="en-US" sz="2000" dirty="0"/>
              <a:t>clear, simple language</a:t>
            </a:r>
          </a:p>
          <a:p>
            <a:pPr lvl="2">
              <a:lnSpc>
                <a:spcPct val="150000"/>
              </a:lnSpc>
            </a:pPr>
            <a:r>
              <a:rPr lang="en-US" sz="2000" dirty="0"/>
              <a:t>Encourage questions</a:t>
            </a:r>
          </a:p>
          <a:p>
            <a:pPr lvl="2">
              <a:lnSpc>
                <a:spcPct val="150000"/>
              </a:lnSpc>
            </a:pPr>
            <a:r>
              <a:rPr lang="en-US" sz="2000" dirty="0"/>
              <a:t>Practice active listening</a:t>
            </a:r>
          </a:p>
          <a:p>
            <a:pPr lvl="2">
              <a:lnSpc>
                <a:spcPct val="150000"/>
              </a:lnSpc>
            </a:pPr>
            <a:r>
              <a:rPr lang="en-US" sz="2000" dirty="0"/>
              <a:t>Acknowledge their concerns</a:t>
            </a:r>
          </a:p>
          <a:p>
            <a:pPr lvl="2">
              <a:lnSpc>
                <a:spcPct val="150000"/>
              </a:lnSpc>
            </a:pPr>
            <a:r>
              <a:rPr lang="en-US" sz="2000" dirty="0"/>
              <a:t>Empathize</a:t>
            </a:r>
            <a:endParaRPr lang="en-US" dirty="0"/>
          </a:p>
          <a:p>
            <a:pPr marL="45720" indent="0">
              <a:lnSpc>
                <a:spcPct val="150000"/>
              </a:lnSpc>
              <a:buNone/>
            </a:pPr>
            <a:r>
              <a:rPr lang="en-US" dirty="0"/>
              <a:t>Consistent communication among all members of the multi-disciplinary team.</a:t>
            </a:r>
          </a:p>
        </p:txBody>
      </p:sp>
      <p:pic>
        <p:nvPicPr>
          <p:cNvPr id="7" name="Audio 6">
            <a:extLst>
              <a:ext uri="{FF2B5EF4-FFF2-40B4-BE49-F238E27FC236}">
                <a16:creationId xmlns:a16="http://schemas.microsoft.com/office/drawing/2014/main" id="{B4477EA7-D720-C76B-036F-5313C8C1E0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01666540"/>
      </p:ext>
    </p:extLst>
  </p:cSld>
  <p:clrMapOvr>
    <a:masterClrMapping/>
  </p:clrMapOvr>
  <mc:AlternateContent xmlns:mc="http://schemas.openxmlformats.org/markup-compatibility/2006" xmlns:p14="http://schemas.microsoft.com/office/powerpoint/2010/main">
    <mc:Choice Requires="p14">
      <p:transition spd="slow" p14:dur="2000" advTm="33780"/>
    </mc:Choice>
    <mc:Fallback xmlns="">
      <p:transition spd="slow" advTm="33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Ethical considerations</a:t>
            </a:r>
          </a:p>
        </p:txBody>
      </p:sp>
      <p:sp>
        <p:nvSpPr>
          <p:cNvPr id="3" name="Content Placeholder 2"/>
          <p:cNvSpPr>
            <a:spLocks noGrp="1"/>
          </p:cNvSpPr>
          <p:nvPr>
            <p:ph idx="1"/>
          </p:nvPr>
        </p:nvSpPr>
        <p:spPr>
          <a:xfrm>
            <a:off x="581192" y="1881051"/>
            <a:ext cx="11029615" cy="4976949"/>
          </a:xfrm>
        </p:spPr>
        <p:txBody>
          <a:bodyPr>
            <a:noAutofit/>
          </a:bodyPr>
          <a:lstStyle/>
          <a:p>
            <a:pPr marL="45720" indent="0">
              <a:buNone/>
            </a:pPr>
            <a:r>
              <a:rPr lang="en-US" sz="2400" dirty="0" err="1"/>
              <a:t>Mr</a:t>
            </a:r>
            <a:r>
              <a:rPr lang="en-US" sz="2400" dirty="0"/>
              <a:t> Wilson’s care plan </a:t>
            </a:r>
            <a:r>
              <a:rPr lang="en-GB" sz="2400" dirty="0"/>
              <a:t>should</a:t>
            </a:r>
            <a:r>
              <a:rPr lang="en-US" sz="2400" dirty="0"/>
              <a:t> follow four ethical considerations;</a:t>
            </a:r>
          </a:p>
          <a:p>
            <a:r>
              <a:rPr lang="en-US" sz="2400" dirty="0"/>
              <a:t>Autonomy: </a:t>
            </a:r>
            <a:r>
              <a:rPr lang="en-US" sz="2400" dirty="0" err="1"/>
              <a:t>Mr</a:t>
            </a:r>
            <a:r>
              <a:rPr lang="en-US" sz="2400" dirty="0"/>
              <a:t> Wilson’s right to make decisions about his treatment.</a:t>
            </a:r>
          </a:p>
          <a:p>
            <a:r>
              <a:rPr lang="en-US" sz="2400" dirty="0"/>
              <a:t>Beneficence: recommend interventions that improve his health, independence, and quality of life</a:t>
            </a:r>
          </a:p>
          <a:p>
            <a:r>
              <a:rPr lang="en-US" sz="2400" dirty="0"/>
              <a:t>Non-maleficence: Monitor the side effects of medicines and try to </a:t>
            </a:r>
            <a:r>
              <a:rPr lang="en-US" sz="2400" dirty="0" err="1"/>
              <a:t>minimise</a:t>
            </a:r>
            <a:r>
              <a:rPr lang="en-US" sz="2400" dirty="0"/>
              <a:t> the harm.</a:t>
            </a:r>
          </a:p>
          <a:p>
            <a:r>
              <a:rPr lang="en-US" sz="2400" dirty="0"/>
              <a:t>Justice: Ensure that support for all services is easily accessible.</a:t>
            </a:r>
          </a:p>
          <a:p>
            <a:r>
              <a:rPr lang="en-US" sz="2400" dirty="0"/>
              <a:t>Dignity and respect: Respect his opinion and values, and  provide compassionate care.</a:t>
            </a:r>
          </a:p>
        </p:txBody>
      </p:sp>
      <p:pic>
        <p:nvPicPr>
          <p:cNvPr id="6" name="Audio 5">
            <a:extLst>
              <a:ext uri="{FF2B5EF4-FFF2-40B4-BE49-F238E27FC236}">
                <a16:creationId xmlns:a16="http://schemas.microsoft.com/office/drawing/2014/main" id="{5EB82D3F-21D7-FF7F-9850-F9AA59A7A8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60089381"/>
      </p:ext>
    </p:extLst>
  </p:cSld>
  <p:clrMapOvr>
    <a:masterClrMapping/>
  </p:clrMapOvr>
  <mc:AlternateContent xmlns:mc="http://schemas.openxmlformats.org/markup-compatibility/2006" xmlns:p14="http://schemas.microsoft.com/office/powerpoint/2010/main">
    <mc:Choice Requires="p14">
      <p:transition spd="slow" p14:dur="2000" advTm="40759"/>
    </mc:Choice>
    <mc:Fallback xmlns="">
      <p:transition spd="slow" advTm="40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a:xfrm>
            <a:off x="581192" y="1907177"/>
            <a:ext cx="11029615" cy="4833257"/>
          </a:xfrm>
        </p:spPr>
        <p:txBody>
          <a:bodyPr>
            <a:noAutofit/>
          </a:bodyPr>
          <a:lstStyle/>
          <a:p>
            <a:r>
              <a:rPr lang="en-US" sz="2400" dirty="0"/>
              <a:t>Type 2 Diabetes is a chronic condition that affects the normal functioning of the endocrine system. If managed poorly, it can lead to cardiovascular diseases such as stroke or heart failure, and kidney failure. Overall, it reduces the quality of life.</a:t>
            </a:r>
          </a:p>
          <a:p>
            <a:r>
              <a:rPr lang="en-US" sz="2400" dirty="0"/>
              <a:t>The holistic assessment of </a:t>
            </a:r>
            <a:r>
              <a:rPr lang="en-US" sz="2400" dirty="0" err="1"/>
              <a:t>Mr</a:t>
            </a:r>
            <a:r>
              <a:rPr lang="en-US" sz="2400" dirty="0"/>
              <a:t> Wilson identified a range of physical, psychological, and social needs, which include glycemic control, obesity management, reduced mobility, and anxiety about future health. and social care needs. These findings informed the development of a person-</a:t>
            </a:r>
            <a:r>
              <a:rPr lang="en-US" sz="2400" dirty="0" err="1"/>
              <a:t>centred</a:t>
            </a:r>
            <a:r>
              <a:rPr lang="en-US" sz="2400" dirty="0"/>
              <a:t> care plan that addresses his individual needs, preferences, and goals while promoting independence and self-management.</a:t>
            </a:r>
          </a:p>
          <a:p>
            <a:r>
              <a:rPr lang="en-US" sz="2400" dirty="0"/>
              <a:t>The recommended care plan incorporates evidence-based interventions, aligned with NHS and NICE guidelines, which include lifestyle management, multidisciplinary team formation, regular monitoring, open communication, and adherence to ethical principles.</a:t>
            </a:r>
          </a:p>
        </p:txBody>
      </p:sp>
      <p:pic>
        <p:nvPicPr>
          <p:cNvPr id="6" name="Audio 5">
            <a:extLst>
              <a:ext uri="{FF2B5EF4-FFF2-40B4-BE49-F238E27FC236}">
                <a16:creationId xmlns:a16="http://schemas.microsoft.com/office/drawing/2014/main" id="{46E6523B-1725-53B4-01D8-6D158DD424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99680270"/>
      </p:ext>
    </p:extLst>
  </p:cSld>
  <p:clrMapOvr>
    <a:masterClrMapping/>
  </p:clrMapOvr>
  <mc:AlternateContent xmlns:mc="http://schemas.openxmlformats.org/markup-compatibility/2006" xmlns:p14="http://schemas.microsoft.com/office/powerpoint/2010/main">
    <mc:Choice Requires="p14">
      <p:transition spd="slow" p14:dur="2000" advTm="64749"/>
    </mc:Choice>
    <mc:Fallback xmlns="">
      <p:transition spd="slow" advTm="64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581192" y="1715957"/>
            <a:ext cx="11162317" cy="5142044"/>
          </a:xfrm>
        </p:spPr>
        <p:txBody>
          <a:bodyPr>
            <a:noAutofit/>
          </a:bodyPr>
          <a:lstStyle/>
          <a:p>
            <a:endParaRPr lang="en-US" dirty="0"/>
          </a:p>
          <a:p>
            <a:r>
              <a:rPr lang="en-US" dirty="0" err="1"/>
              <a:t>Banday</a:t>
            </a:r>
            <a:r>
              <a:rPr lang="en-US" dirty="0"/>
              <a:t>, M. Z., Sameer, A. S., and </a:t>
            </a:r>
            <a:r>
              <a:rPr lang="en-US" dirty="0" err="1"/>
              <a:t>Nissar</a:t>
            </a:r>
            <a:r>
              <a:rPr lang="en-US" dirty="0"/>
              <a:t>, S. (2020) ‘Pathophysiology of diabetes: An overview’, </a:t>
            </a:r>
            <a:r>
              <a:rPr lang="en-US" i="1" dirty="0"/>
              <a:t>Avicenna journal of medicine</a:t>
            </a:r>
            <a:r>
              <a:rPr lang="en-US" dirty="0"/>
              <a:t>, </a:t>
            </a:r>
            <a:r>
              <a:rPr lang="en-US" i="1" dirty="0"/>
              <a:t>10</a:t>
            </a:r>
            <a:r>
              <a:rPr lang="en-US" dirty="0"/>
              <a:t>(4), 174–188. </a:t>
            </a:r>
            <a:r>
              <a:rPr lang="en-US" dirty="0">
                <a:hlinkClick r:id="rId2"/>
              </a:rPr>
              <a:t>https://doi.org/10.4103/ajm.ajm_53_20</a:t>
            </a:r>
            <a:r>
              <a:rPr lang="en-US" dirty="0"/>
              <a:t> </a:t>
            </a:r>
            <a:r>
              <a:rPr lang="en-US" sz="2000" dirty="0"/>
              <a:t> </a:t>
            </a:r>
          </a:p>
          <a:p>
            <a:r>
              <a:rPr lang="en-US" sz="2000" dirty="0"/>
              <a:t>CDC. (2024) </a:t>
            </a:r>
            <a:r>
              <a:rPr lang="en-US" sz="2000" i="1" dirty="0"/>
              <a:t>How Diabetes Can Affect Your Body. Diabetes. </a:t>
            </a:r>
            <a:r>
              <a:rPr lang="en-US" sz="2000" dirty="0"/>
              <a:t>Available at: </a:t>
            </a:r>
            <a:r>
              <a:rPr lang="en-US" sz="2000" dirty="0">
                <a:hlinkClick r:id="rId3"/>
              </a:rPr>
              <a:t>https://www.cdc.gov/diabetes/communication-resources/how-diabetes-can-affect-your-body.html</a:t>
            </a:r>
            <a:r>
              <a:rPr lang="en-US" sz="2000" dirty="0"/>
              <a:t> (Accessed: 11 July 2026).</a:t>
            </a:r>
          </a:p>
          <a:p>
            <a:r>
              <a:rPr lang="en-US" sz="2000" dirty="0"/>
              <a:t>Cleveland Clinic. (2023) </a:t>
            </a:r>
            <a:r>
              <a:rPr lang="en-US" sz="2000" i="1" dirty="0"/>
              <a:t>Endocrine System. </a:t>
            </a:r>
            <a:r>
              <a:rPr lang="en-US" sz="2000" dirty="0"/>
              <a:t>Available at: </a:t>
            </a:r>
            <a:r>
              <a:rPr lang="en-US" sz="2000" dirty="0">
                <a:hlinkClick r:id="rId4"/>
              </a:rPr>
              <a:t>https://my.clevelandclinic.org/health/body/21201-endocrine-system</a:t>
            </a:r>
            <a:r>
              <a:rPr lang="en-US" sz="2000" dirty="0"/>
              <a:t> (Accessed: 12 July 2026).</a:t>
            </a:r>
          </a:p>
          <a:p>
            <a:r>
              <a:rPr lang="en-US" sz="2000" dirty="0"/>
              <a:t>Diabetes UK. (2024) </a:t>
            </a:r>
            <a:r>
              <a:rPr lang="en-US" sz="2000" i="1" dirty="0"/>
              <a:t>Exercise for Diabetes.</a:t>
            </a:r>
            <a:r>
              <a:rPr lang="en-US" sz="2000" dirty="0"/>
              <a:t> Available at: </a:t>
            </a:r>
            <a:r>
              <a:rPr lang="en-US" sz="2000" dirty="0">
                <a:hlinkClick r:id="rId5"/>
              </a:rPr>
              <a:t>https://www.diabetes.org.uk/living-with-diabetes/exercise</a:t>
            </a:r>
            <a:r>
              <a:rPr lang="en-US" sz="2000" dirty="0"/>
              <a:t> (Accessed: 12 July 2026).</a:t>
            </a:r>
          </a:p>
          <a:p>
            <a:r>
              <a:rPr lang="en-US" sz="2000" dirty="0"/>
              <a:t>Diabetes UK. (2026) </a:t>
            </a:r>
            <a:r>
              <a:rPr lang="en-US" sz="2000" i="1" dirty="0"/>
              <a:t>How many people in the UK have diabetes? </a:t>
            </a:r>
            <a:r>
              <a:rPr lang="en-US" sz="2000" dirty="0"/>
              <a:t>Available at:  https://www.diabetes.org.uk/about-us/about-the-charity/our-strategy/statistics (Accessed: 12 July 2026).</a:t>
            </a:r>
          </a:p>
          <a:p>
            <a:r>
              <a:rPr lang="en-GB" dirty="0"/>
              <a:t>Galicia-Garcia, U., et al. (2020) ‘Pathophysiology of Type 2 Diabetes Mellitus’, </a:t>
            </a:r>
            <a:r>
              <a:rPr lang="en-GB" i="1" dirty="0"/>
              <a:t>International journal of molecular sciences</a:t>
            </a:r>
            <a:r>
              <a:rPr lang="en-GB" dirty="0"/>
              <a:t>, </a:t>
            </a:r>
            <a:r>
              <a:rPr lang="en-GB" i="1" dirty="0"/>
              <a:t>21</a:t>
            </a:r>
            <a:r>
              <a:rPr lang="en-GB" dirty="0"/>
              <a:t>(17), 6275. </a:t>
            </a:r>
            <a:r>
              <a:rPr lang="en-GB" dirty="0">
                <a:hlinkClick r:id="rId6"/>
              </a:rPr>
              <a:t>https://doi.org/10.3390/ijms21176275</a:t>
            </a:r>
            <a:r>
              <a:rPr lang="en-GB" dirty="0"/>
              <a:t> </a:t>
            </a:r>
            <a:r>
              <a:rPr lang="en-US" sz="2000" dirty="0"/>
              <a:t> </a:t>
            </a:r>
          </a:p>
          <a:p>
            <a:r>
              <a:rPr lang="en-US" sz="2000" dirty="0" err="1"/>
              <a:t>Magnific</a:t>
            </a:r>
            <a:r>
              <a:rPr lang="en-US" sz="2000" dirty="0"/>
              <a:t> (2026) </a:t>
            </a:r>
            <a:r>
              <a:rPr lang="en-US" sz="2000" i="1" dirty="0"/>
              <a:t>Pancreatic Islets. </a:t>
            </a:r>
            <a:r>
              <a:rPr lang="en-US" sz="2000" dirty="0"/>
              <a:t>[Image] Available at: </a:t>
            </a:r>
            <a:r>
              <a:rPr lang="en-US" sz="2000" dirty="0">
                <a:hlinkClick r:id="rId7"/>
              </a:rPr>
              <a:t>https://www.magnific.com/free-vector/pancreatic-islets-cell-types_256038939.htm</a:t>
            </a:r>
            <a:r>
              <a:rPr lang="en-US" sz="2000" dirty="0"/>
              <a:t> (Accessed: 14 July 2026).</a:t>
            </a:r>
          </a:p>
          <a:p>
            <a:endParaRPr lang="en-US" sz="2000" dirty="0"/>
          </a:p>
        </p:txBody>
      </p:sp>
    </p:spTree>
    <p:extLst>
      <p:ext uri="{BB962C8B-B14F-4D97-AF65-F5344CB8AC3E}">
        <p14:creationId xmlns:p14="http://schemas.microsoft.com/office/powerpoint/2010/main" val="17961659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462590" y="1938025"/>
            <a:ext cx="11266819" cy="4919975"/>
          </a:xfrm>
        </p:spPr>
        <p:txBody>
          <a:bodyPr>
            <a:noAutofit/>
          </a:bodyPr>
          <a:lstStyle/>
          <a:p>
            <a:r>
              <a:rPr lang="en-GB" dirty="0" err="1"/>
              <a:t>Laakso</a:t>
            </a:r>
            <a:r>
              <a:rPr lang="en-GB" dirty="0"/>
              <a:t>, M. (1999) ‘</a:t>
            </a:r>
            <a:r>
              <a:rPr lang="en-GB" dirty="0" err="1"/>
              <a:t>Hyperglycemia</a:t>
            </a:r>
            <a:r>
              <a:rPr lang="en-GB" dirty="0"/>
              <a:t> and cardiovascular disease in type 2 diabetes’, </a:t>
            </a:r>
            <a:r>
              <a:rPr lang="en-GB" i="1" dirty="0"/>
              <a:t>Diabetes</a:t>
            </a:r>
            <a:r>
              <a:rPr lang="en-GB" dirty="0"/>
              <a:t>, </a:t>
            </a:r>
            <a:r>
              <a:rPr lang="en-GB" i="1" dirty="0"/>
              <a:t>48</a:t>
            </a:r>
            <a:r>
              <a:rPr lang="en-GB" dirty="0"/>
              <a:t>(5), 937–942. </a:t>
            </a:r>
            <a:r>
              <a:rPr lang="en-GB" dirty="0">
                <a:hlinkClick r:id="rId2"/>
              </a:rPr>
              <a:t>https://doi.org/10.2337/diabetes.48.5.937</a:t>
            </a:r>
            <a:r>
              <a:rPr lang="en-GB" dirty="0"/>
              <a:t> </a:t>
            </a:r>
            <a:r>
              <a:rPr lang="en-US" dirty="0"/>
              <a:t> </a:t>
            </a:r>
          </a:p>
          <a:p>
            <a:r>
              <a:rPr lang="en-US" dirty="0"/>
              <a:t>National Institute for Health and Care Excellence (NICE) (2020) </a:t>
            </a:r>
            <a:r>
              <a:rPr lang="en-US" i="1" dirty="0"/>
              <a:t>Diabetes in pregnancy: management from preconception to the postnatal period. </a:t>
            </a:r>
            <a:r>
              <a:rPr lang="en-US" dirty="0"/>
              <a:t>Available at: </a:t>
            </a:r>
            <a:r>
              <a:rPr lang="en-US" dirty="0">
                <a:hlinkClick r:id="rId3"/>
              </a:rPr>
              <a:t>https://www.nice.org.uk/guidance/ng3</a:t>
            </a:r>
            <a:r>
              <a:rPr lang="en-US" dirty="0"/>
              <a:t> (Accessed: 12 July 2026).</a:t>
            </a:r>
          </a:p>
          <a:p>
            <a:r>
              <a:rPr lang="en-US" dirty="0"/>
              <a:t>NHS England (2026) </a:t>
            </a:r>
            <a:r>
              <a:rPr lang="en-US" i="1" dirty="0"/>
              <a:t>NHS Diabetes Prevention </a:t>
            </a:r>
            <a:r>
              <a:rPr lang="en-US" i="1" dirty="0" err="1"/>
              <a:t>Programme</a:t>
            </a:r>
            <a:r>
              <a:rPr lang="en-US" i="1" dirty="0"/>
              <a:t> (NHS DPP). </a:t>
            </a:r>
            <a:r>
              <a:rPr lang="en-US" dirty="0"/>
              <a:t>Available at: </a:t>
            </a:r>
            <a:r>
              <a:rPr lang="en-US" dirty="0">
                <a:hlinkClick r:id="rId4"/>
              </a:rPr>
              <a:t>https://www.england.nhs.uk/diabetes/diabetes-prevention/</a:t>
            </a:r>
            <a:r>
              <a:rPr lang="en-US" dirty="0"/>
              <a:t> </a:t>
            </a:r>
          </a:p>
          <a:p>
            <a:r>
              <a:rPr lang="en-US" dirty="0"/>
              <a:t>Office for Health Improvement &amp; Disparities (2025) </a:t>
            </a:r>
            <a:r>
              <a:rPr lang="en-US" i="1" dirty="0"/>
              <a:t>Diabetes profile: Statistical commentary, March 2025. </a:t>
            </a:r>
            <a:r>
              <a:rPr lang="en-US" dirty="0"/>
              <a:t>Available at: </a:t>
            </a:r>
            <a:r>
              <a:rPr lang="en-US" dirty="0">
                <a:hlinkClick r:id="rId5"/>
              </a:rPr>
              <a:t>https://www.gov.uk/government/statistics/diabetes-profile-update-march-2025/diabetes-profile-statistical-commentary-march-2025</a:t>
            </a:r>
            <a:r>
              <a:rPr lang="en-US" dirty="0"/>
              <a:t> (Accessed: 15 July 2026).</a:t>
            </a:r>
          </a:p>
          <a:p>
            <a:r>
              <a:rPr lang="en-US" dirty="0"/>
              <a:t>Pancreatic Cancer Action (2024) </a:t>
            </a:r>
            <a:r>
              <a:rPr lang="en-US" i="1" dirty="0"/>
              <a:t>What is the pancreas? </a:t>
            </a:r>
            <a:r>
              <a:rPr lang="en-US" dirty="0"/>
              <a:t>[Image] </a:t>
            </a:r>
            <a:r>
              <a:rPr lang="en-US" i="1" dirty="0"/>
              <a:t>Available at: </a:t>
            </a:r>
            <a:r>
              <a:rPr lang="en-US" i="1" dirty="0">
                <a:hlinkClick r:id="rId6"/>
              </a:rPr>
              <a:t>https://pancreaticcanceraction.org/pancreatic-cancer/what-is-pancreatic-cancer/what-is-the-pancreas/</a:t>
            </a:r>
            <a:r>
              <a:rPr lang="en-US" i="1" dirty="0"/>
              <a:t> </a:t>
            </a:r>
            <a:r>
              <a:rPr lang="en-US" dirty="0"/>
              <a:t>(Accessed: 12 July 2026).</a:t>
            </a:r>
          </a:p>
          <a:p>
            <a:r>
              <a:rPr lang="en-US" dirty="0"/>
              <a:t>Shah, M., and Vella, A. (2014) ‘What is type 2 diabetes?’, </a:t>
            </a:r>
            <a:r>
              <a:rPr lang="en-US" i="1" dirty="0"/>
              <a:t>Medicine</a:t>
            </a:r>
            <a:r>
              <a:rPr lang="en-US" dirty="0"/>
              <a:t>, 42(12), 687–691. </a:t>
            </a:r>
            <a:r>
              <a:rPr lang="en-US" dirty="0">
                <a:hlinkClick r:id="rId7"/>
              </a:rPr>
              <a:t>https://doi.org/10.1016/j.mpmed.2014.09.013</a:t>
            </a:r>
            <a:endParaRPr lang="en-US" dirty="0"/>
          </a:p>
          <a:p>
            <a:r>
              <a:rPr lang="en-US" dirty="0"/>
              <a:t>World Health Organization (2025) </a:t>
            </a:r>
            <a:r>
              <a:rPr lang="en-US" i="1" dirty="0"/>
              <a:t>Cardiovascular diseases (CVDs)</a:t>
            </a:r>
            <a:r>
              <a:rPr lang="en-US" dirty="0"/>
              <a:t>. Available at: https://www.who.int/news-room/fact-sheets/detail/cardiovascular-diseases-(cvds) (Accessed: 16 July 2026).</a:t>
            </a:r>
          </a:p>
          <a:p>
            <a:endParaRPr lang="en-US" dirty="0"/>
          </a:p>
        </p:txBody>
      </p:sp>
    </p:spTree>
    <p:extLst>
      <p:ext uri="{BB962C8B-B14F-4D97-AF65-F5344CB8AC3E}">
        <p14:creationId xmlns:p14="http://schemas.microsoft.com/office/powerpoint/2010/main" val="351887485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1081</TotalTime>
  <Words>4032</Words>
  <Application>Microsoft Office PowerPoint</Application>
  <PresentationFormat>Widescreen</PresentationFormat>
  <Paragraphs>277</Paragraphs>
  <Slides>17</Slides>
  <Notes>15</Notes>
  <HiddenSlides>0</HiddenSlides>
  <MMClips>15</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Dividend</vt:lpstr>
      <vt:lpstr>Cardiovascular disease – type 2 diabetes</vt:lpstr>
      <vt:lpstr>Introduction</vt:lpstr>
      <vt:lpstr>Patient profile</vt:lpstr>
      <vt:lpstr>What is Type 2 Diabetes?</vt:lpstr>
      <vt:lpstr>Anatomy and physiology of the Endocrine system (1) </vt:lpstr>
      <vt:lpstr>Anatomy and physiology of the Endocrine system (2) </vt:lpstr>
      <vt:lpstr>Pathophysiology</vt:lpstr>
      <vt:lpstr>PowerPoint Presentation</vt:lpstr>
      <vt:lpstr>Needs Assessment</vt:lpstr>
      <vt:lpstr>Care plan</vt:lpstr>
      <vt:lpstr>Stakeholders involved</vt:lpstr>
      <vt:lpstr>Treatment plan</vt:lpstr>
      <vt:lpstr>Communication</vt:lpstr>
      <vt:lpstr>Ethical considerations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Zoya Muzzafar</dc:creator>
  <cp:lastModifiedBy>zoya muzaffar</cp:lastModifiedBy>
  <cp:revision>158</cp:revision>
  <dcterms:created xsi:type="dcterms:W3CDTF">2026-07-14T05:51:46Z</dcterms:created>
  <dcterms:modified xsi:type="dcterms:W3CDTF">2026-07-19T12:27:14Z</dcterms:modified>
</cp:coreProperties>
</file>