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ppt/theme/themeOverride3.xml" ContentType="application/vnd.openxmlformats-officedocument.themeOverride+xml"/>
  <Override PartName="/ppt/theme/themeOverride4.xml" ContentType="application/vnd.openxmlformats-officedocument.themeOverride+xml"/>
  <Override PartName="/ppt/theme/themeOverride5.xml" ContentType="application/vnd.openxmlformats-officedocument.themeOverride+xml"/>
  <Override PartName="/ppt/theme/themeOverride6.xml" ContentType="application/vnd.openxmlformats-officedocument.themeOverride+xml"/>
  <Override PartName="/ppt/theme/themeOverride7.xml" ContentType="application/vnd.openxmlformats-officedocument.themeOverride+xml"/>
  <Override PartName="/ppt/theme/themeOverride8.xml" ContentType="application/vnd.openxmlformats-officedocument.themeOverride+xml"/>
  <Override PartName="/ppt/theme/themeOverride9.xml" ContentType="application/vnd.openxmlformats-officedocument.themeOverride+xml"/>
  <Override PartName="/ppt/theme/themeOverride10.xml" ContentType="application/vnd.openxmlformats-officedocument.themeOverride+xml"/>
  <Override PartName="/ppt/theme/themeOverride11.xml" ContentType="application/vnd.openxmlformats-officedocument.themeOverride+xml"/>
  <Override PartName="/ppt/theme/themeOverride12.xml" ContentType="application/vnd.openxmlformats-officedocument.themeOverride+xml"/>
  <Override PartName="/ppt/theme/themeOverride13.xml" ContentType="application/vnd.openxmlformats-officedocument.themeOverride+xml"/>
  <Override PartName="/ppt/theme/themeOverride14.xml" ContentType="application/vnd.openxmlformats-officedocument.themeOverride+xml"/>
  <Override PartName="/ppt/theme/themeOverride15.xml" ContentType="application/vnd.openxmlformats-officedocument.themeOverride+xml"/>
  <Override PartName="/ppt/theme/themeOverride16.xml" ContentType="application/vnd.openxmlformats-officedocument.themeOverride+xml"/>
  <Override PartName="/ppt/theme/themeOverride17.xml" ContentType="application/vnd.openxmlformats-officedocument.themeOverride+xml"/>
  <Override PartName="/ppt/theme/themeOverride18.xml" ContentType="application/vnd.openxmlformats-officedocument.themeOverride+xml"/>
  <Override PartName="/ppt/theme/themeOverride19.xml" ContentType="application/vnd.openxmlformats-officedocument.themeOverride+xml"/>
  <Override PartName="/ppt/notesSlides/notesSlide1.xml" ContentType="application/vnd.openxmlformats-officedocument.presentationml.notesSlide+xml"/>
  <Override PartName="/ppt/theme/themeOverride20.xml" ContentType="application/vnd.openxmlformats-officedocument.themeOverride+xml"/>
  <Override PartName="/ppt/theme/themeOverride21.xml" ContentType="application/vnd.openxmlformats-officedocument.themeOverride+xml"/>
  <Override PartName="/ppt/theme/themeOverride22.xml" ContentType="application/vnd.openxmlformats-officedocument.themeOverride+xml"/>
  <Override PartName="/ppt/theme/themeOverride23.xml" ContentType="application/vnd.openxmlformats-officedocument.themeOverride+xml"/>
  <Override PartName="/ppt/theme/themeOverride24.xml" ContentType="application/vnd.openxmlformats-officedocument.themeOverride+xml"/>
  <Override PartName="/ppt/theme/themeOverride25.xml" ContentType="application/vnd.openxmlformats-officedocument.themeOverride+xml"/>
  <Override PartName="/ppt/theme/themeOverride26.xml" ContentType="application/vnd.openxmlformats-officedocument.themeOverride+xml"/>
  <Override PartName="/ppt/theme/themeOverride27.xml" ContentType="application/vnd.openxmlformats-officedocument.themeOverride+xml"/>
  <Override PartName="/ppt/theme/themeOverride28.xml" ContentType="application/vnd.openxmlformats-officedocument.themeOverride+xml"/>
  <Override PartName="/ppt/theme/themeOverride29.xml" ContentType="application/vnd.openxmlformats-officedocument.themeOverride+xml"/>
  <Override PartName="/ppt/theme/themeOverride30.xml" ContentType="application/vnd.openxmlformats-officedocument.themeOverride+xml"/>
  <Override PartName="/ppt/theme/themeOverride31.xml" ContentType="application/vnd.openxmlformats-officedocument.themeOverride+xml"/>
  <Override PartName="/ppt/theme/themeOverride32.xml" ContentType="application/vnd.openxmlformats-officedocument.themeOverride+xml"/>
  <Override PartName="/ppt/theme/themeOverride33.xml" ContentType="application/vnd.openxmlformats-officedocument.themeOverride+xml"/>
  <Override PartName="/ppt/theme/themeOverride34.xml" ContentType="application/vnd.openxmlformats-officedocument.themeOverride+xml"/>
  <Override PartName="/ppt/theme/themeOverride35.xml" ContentType="application/vnd.openxmlformats-officedocument.themeOverride+xml"/>
  <Override PartName="/ppt/theme/themeOverride36.xml" ContentType="application/vnd.openxmlformats-officedocument.themeOverride+xml"/>
  <Override PartName="/ppt/theme/themeOverride37.xml" ContentType="application/vnd.openxmlformats-officedocument.themeOverride+xml"/>
  <Override PartName="/ppt/theme/themeOverride38.xml" ContentType="application/vnd.openxmlformats-officedocument.themeOverride+xml"/>
  <Override PartName="/ppt/theme/themeOverride39.xml" ContentType="application/vnd.openxmlformats-officedocument.themeOverride+xml"/>
  <Override PartName="/ppt/theme/themeOverride40.xml" ContentType="application/vnd.openxmlformats-officedocument.themeOverride+xml"/>
  <Override PartName="/ppt/theme/themeOverride41.xml" ContentType="application/vnd.openxmlformats-officedocument.themeOverride+xml"/>
  <Override PartName="/ppt/theme/themeOverride42.xml" ContentType="application/vnd.openxmlformats-officedocument.themeOverride+xml"/>
  <Override PartName="/ppt/theme/themeOverride43.xml" ContentType="application/vnd.openxmlformats-officedocument.themeOverride+xml"/>
  <Override PartName="/ppt/theme/themeOverride44.xml" ContentType="application/vnd.openxmlformats-officedocument.themeOverride+xml"/>
  <Override PartName="/ppt/theme/themeOverride45.xml" ContentType="application/vnd.openxmlformats-officedocument.themeOverride+xml"/>
  <Override PartName="/ppt/theme/themeOverride46.xml" ContentType="application/vnd.openxmlformats-officedocument.themeOverride+xml"/>
  <Override PartName="/ppt/theme/themeOverride47.xml" ContentType="application/vnd.openxmlformats-officedocument.themeOverride+xml"/>
  <Override PartName="/ppt/theme/themeOverride48.xml" ContentType="application/vnd.openxmlformats-officedocument.themeOverride+xml"/>
  <Override PartName="/ppt/theme/themeOverride49.xml" ContentType="application/vnd.openxmlformats-officedocument.themeOverride+xml"/>
  <Override PartName="/ppt/notesSlides/notesSlide2.xml" ContentType="application/vnd.openxmlformats-officedocument.presentationml.notesSlide+xml"/>
  <Override PartName="/ppt/theme/themeOverride50.xml" ContentType="application/vnd.openxmlformats-officedocument.themeOverride+xml"/>
  <Override PartName="/ppt/theme/themeOverride51.xml" ContentType="application/vnd.openxmlformats-officedocument.themeOverride+xml"/>
  <Override PartName="/ppt/theme/themeOverride52.xml" ContentType="application/vnd.openxmlformats-officedocument.themeOverride+xml"/>
  <Override PartName="/ppt/theme/themeOverride53.xml" ContentType="application/vnd.openxmlformats-officedocument.themeOverride+xml"/>
  <Override PartName="/ppt/theme/themeOverride54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>
  <p:sldMasterIdLst>
    <p:sldMasterId id="2147483648" r:id="rId1"/>
  </p:sldMasterIdLst>
  <p:notesMasterIdLst>
    <p:notesMasterId r:id="rId56"/>
  </p:notesMasterIdLst>
  <p:handoutMasterIdLst>
    <p:handoutMasterId r:id="rId57"/>
  </p:handoutMasterIdLst>
  <p:sldIdLst>
    <p:sldId id="371" r:id="rId2"/>
    <p:sldId id="440" r:id="rId3"/>
    <p:sldId id="435" r:id="rId4"/>
    <p:sldId id="436" r:id="rId5"/>
    <p:sldId id="437" r:id="rId6"/>
    <p:sldId id="441" r:id="rId7"/>
    <p:sldId id="465" r:id="rId8"/>
    <p:sldId id="442" r:id="rId9"/>
    <p:sldId id="443" r:id="rId10"/>
    <p:sldId id="444" r:id="rId11"/>
    <p:sldId id="445" r:id="rId12"/>
    <p:sldId id="446" r:id="rId13"/>
    <p:sldId id="447" r:id="rId14"/>
    <p:sldId id="448" r:id="rId15"/>
    <p:sldId id="449" r:id="rId16"/>
    <p:sldId id="450" r:id="rId17"/>
    <p:sldId id="451" r:id="rId18"/>
    <p:sldId id="457" r:id="rId19"/>
    <p:sldId id="458" r:id="rId20"/>
    <p:sldId id="459" r:id="rId21"/>
    <p:sldId id="460" r:id="rId22"/>
    <p:sldId id="461" r:id="rId23"/>
    <p:sldId id="462" r:id="rId24"/>
    <p:sldId id="463" r:id="rId25"/>
    <p:sldId id="464" r:id="rId26"/>
    <p:sldId id="492" r:id="rId27"/>
    <p:sldId id="466" r:id="rId28"/>
    <p:sldId id="467" r:id="rId29"/>
    <p:sldId id="468" r:id="rId30"/>
    <p:sldId id="469" r:id="rId31"/>
    <p:sldId id="470" r:id="rId32"/>
    <p:sldId id="471" r:id="rId33"/>
    <p:sldId id="472" r:id="rId34"/>
    <p:sldId id="473" r:id="rId35"/>
    <p:sldId id="474" r:id="rId36"/>
    <p:sldId id="475" r:id="rId37"/>
    <p:sldId id="476" r:id="rId38"/>
    <p:sldId id="477" r:id="rId39"/>
    <p:sldId id="479" r:id="rId40"/>
    <p:sldId id="480" r:id="rId41"/>
    <p:sldId id="481" r:id="rId42"/>
    <p:sldId id="482" r:id="rId43"/>
    <p:sldId id="493" r:id="rId44"/>
    <p:sldId id="483" r:id="rId45"/>
    <p:sldId id="484" r:id="rId46"/>
    <p:sldId id="485" r:id="rId47"/>
    <p:sldId id="494" r:id="rId48"/>
    <p:sldId id="486" r:id="rId49"/>
    <p:sldId id="487" r:id="rId50"/>
    <p:sldId id="489" r:id="rId51"/>
    <p:sldId id="490" r:id="rId52"/>
    <p:sldId id="491" r:id="rId53"/>
    <p:sldId id="495" r:id="rId54"/>
    <p:sldId id="496" r:id="rId55"/>
  </p:sldIdLst>
  <p:sldSz cx="12190413" cy="6859588"/>
  <p:notesSz cx="9144000" cy="6858000"/>
  <p:defaultTextStyle>
    <a:defPPr>
      <a:defRPr lang="zh-CN"/>
    </a:defPPr>
    <a:lvl1pPr marL="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1pPr>
    <a:lvl2pPr marL="6096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2pPr>
    <a:lvl3pPr marL="12192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3pPr>
    <a:lvl4pPr marL="18288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4pPr>
    <a:lvl5pPr marL="24384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5pPr>
    <a:lvl6pPr marL="30480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6pPr>
    <a:lvl7pPr marL="36576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7pPr>
    <a:lvl8pPr marL="42672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8pPr>
    <a:lvl9pPr marL="48768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  <a:srgbClr val="0000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度样式 2 - 强调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106" autoAdjust="0"/>
    <p:restoredTop sz="86817" autoAdjust="0"/>
  </p:normalViewPr>
  <p:slideViewPr>
    <p:cSldViewPr>
      <p:cViewPr varScale="1">
        <p:scale>
          <a:sx n="72" d="100"/>
          <a:sy n="72" d="100"/>
        </p:scale>
        <p:origin x="1008" y="62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252" y="59814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presProps" Target="presProps.xml"/><Relationship Id="rId5" Type="http://schemas.openxmlformats.org/officeDocument/2006/relationships/slide" Target="slides/slide4.xml"/><Relationship Id="rId61" Type="http://schemas.openxmlformats.org/officeDocument/2006/relationships/tableStyles" Target="tableStyles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notesMaster" Target="notesMasters/notesMaster1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viewProps" Target="viewProps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quarter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B915022-A997-4DF3-8499-075E49A52474}" type="datetimeFigureOut">
              <a:rPr lang="zh-CN" altLang="en-US" smtClean="0"/>
              <a:t>2025/4/25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2"/>
          </p:nvPr>
        </p:nvSpPr>
        <p:spPr>
          <a:xfrm>
            <a:off x="0" y="6513513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3"/>
          </p:nvPr>
        </p:nvSpPr>
        <p:spPr>
          <a:xfrm>
            <a:off x="5180013" y="6513513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2DF80B7-87AD-4D22-82DF-3074D172CFFA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  <p:hf sldNum="0"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5179484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731B-CE8C-46D1-AE18-5115C7560FE6}" type="datetimeFigureOut">
              <a:rPr lang="zh-CN" altLang="en-US" smtClean="0"/>
              <a:t>2025/4/25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2287588" y="514350"/>
            <a:ext cx="4568825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914400" y="3257550"/>
            <a:ext cx="7315200" cy="30861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651391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5179484" y="651391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B63FA80-F00C-4A7E-884D-8773B4EA9B65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23321321"/>
      </p:ext>
    </p:extLst>
  </p:cSld>
  <p:clrMap bg1="lt1" tx1="dk1" bg2="lt2" tx2="dk2" accent1="accent1" accent2="accent2" accent3="accent3" accent4="accent4" accent5="accent5" accent6="accent6" hlink="hlink" folHlink="folHlink"/>
  <p:hf sldNum="0" hdr="0" ftr="0" dt="0"/>
  <p:notesStyle>
    <a:lvl1pPr marL="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1pPr>
    <a:lvl2pPr marL="6096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2pPr>
    <a:lvl3pPr marL="12192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3pPr>
    <a:lvl4pPr marL="18288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4pPr>
    <a:lvl5pPr marL="24384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5pPr>
    <a:lvl6pPr marL="30480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6pPr>
    <a:lvl7pPr marL="36576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7pPr>
    <a:lvl8pPr marL="42672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8pPr>
    <a:lvl9pPr marL="48768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428947623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86304269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914283" y="2130919"/>
            <a:ext cx="10361851" cy="1470366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828564" y="3887100"/>
            <a:ext cx="8533289" cy="1753006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609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219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438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3048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426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4876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A009EC-57E2-404F-85A6-5BD9FEAB1787}" type="datetime1">
              <a:rPr lang="zh-CN" altLang="en-US" smtClean="0"/>
              <a:t>2025/4/25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2" y="6230646"/>
            <a:ext cx="792089" cy="628942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</a:lstStyle>
          <a:p>
            <a:fld id="{7183A52F-D388-438E-A748-ED6C72307AC6}" type="slidenum">
              <a:rPr lang="zh-CN" altLang="en-US" smtClean="0"/>
              <a:t>‹#›</a:t>
            </a:fld>
            <a:endParaRPr lang="zh-CN" alt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91EB6F-1D34-AB4D-AA80-22D269F95281}" type="datetime1">
              <a:rPr lang="zh-CN" altLang="en-US" smtClean="0"/>
              <a:t>2025/4/25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962961" y="4407922"/>
            <a:ext cx="10361851" cy="1362390"/>
          </a:xfrm>
        </p:spPr>
        <p:txBody>
          <a:bodyPr anchor="t"/>
          <a:lstStyle>
            <a:lvl1pPr algn="l">
              <a:defRPr sz="5300" b="1" cap="all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962961" y="2907388"/>
            <a:ext cx="10361851" cy="1500534"/>
          </a:xfrm>
        </p:spPr>
        <p:txBody>
          <a:bodyPr anchor="b"/>
          <a:lstStyle>
            <a:lvl1pPr marL="0" indent="0">
              <a:buNone/>
              <a:defRPr sz="2700">
                <a:solidFill>
                  <a:schemeClr val="tx1">
                    <a:tint val="75000"/>
                  </a:schemeClr>
                </a:solidFill>
              </a:defRPr>
            </a:lvl1pPr>
            <a:lvl2pPr marL="60960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2pPr>
            <a:lvl3pPr marL="121920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3pPr>
            <a:lvl4pPr marL="18288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4pPr>
            <a:lvl5pPr marL="24384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5pPr>
            <a:lvl6pPr marL="30480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6pPr>
            <a:lvl7pPr marL="36576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7pPr>
            <a:lvl8pPr marL="42672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8pPr>
            <a:lvl9pPr marL="48768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8C24D9-D21A-7C40-A680-405A948FFC92}" type="datetime1">
              <a:rPr lang="zh-CN" altLang="en-US" smtClean="0"/>
              <a:t>2025/4/25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09523" y="1600574"/>
            <a:ext cx="5384099" cy="4527011"/>
          </a:xfrm>
        </p:spPr>
        <p:txBody>
          <a:bodyPr/>
          <a:lstStyle>
            <a:lvl1pPr>
              <a:defRPr sz="3700"/>
            </a:lvl1pPr>
            <a:lvl2pPr>
              <a:defRPr sz="3200"/>
            </a:lvl2pPr>
            <a:lvl3pPr>
              <a:defRPr sz="2700"/>
            </a:lvl3pPr>
            <a:lvl4pPr>
              <a:defRPr sz="2400"/>
            </a:lvl4pPr>
            <a:lvl5pPr>
              <a:defRPr sz="2400"/>
            </a:lvl5pPr>
            <a:lvl6pPr>
              <a:defRPr sz="2400"/>
            </a:lvl6pPr>
            <a:lvl7pPr>
              <a:defRPr sz="2400"/>
            </a:lvl7pPr>
            <a:lvl8pPr>
              <a:defRPr sz="2400"/>
            </a:lvl8pPr>
            <a:lvl9pPr>
              <a:defRPr sz="24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6793" y="1600574"/>
            <a:ext cx="5384099" cy="4527011"/>
          </a:xfrm>
        </p:spPr>
        <p:txBody>
          <a:bodyPr/>
          <a:lstStyle>
            <a:lvl1pPr>
              <a:defRPr sz="3700"/>
            </a:lvl1pPr>
            <a:lvl2pPr>
              <a:defRPr sz="3200"/>
            </a:lvl2pPr>
            <a:lvl3pPr>
              <a:defRPr sz="2700"/>
            </a:lvl3pPr>
            <a:lvl4pPr>
              <a:defRPr sz="2400"/>
            </a:lvl4pPr>
            <a:lvl5pPr>
              <a:defRPr sz="2400"/>
            </a:lvl5pPr>
            <a:lvl6pPr>
              <a:defRPr sz="2400"/>
            </a:lvl6pPr>
            <a:lvl7pPr>
              <a:defRPr sz="2400"/>
            </a:lvl7pPr>
            <a:lvl8pPr>
              <a:defRPr sz="2400"/>
            </a:lvl8pPr>
            <a:lvl9pPr>
              <a:defRPr sz="24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1F7683-F025-B44E-AE06-E33914094DCF}" type="datetime1">
              <a:rPr lang="zh-CN" altLang="en-US" smtClean="0"/>
              <a:t>2025/4/25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09521" y="1535471"/>
            <a:ext cx="5386216" cy="639911"/>
          </a:xfrm>
        </p:spPr>
        <p:txBody>
          <a:bodyPr anchor="b"/>
          <a:lstStyle>
            <a:lvl1pPr marL="0" indent="0">
              <a:buNone/>
              <a:defRPr sz="3200" b="1"/>
            </a:lvl1pPr>
            <a:lvl2pPr marL="609600" indent="0">
              <a:buNone/>
              <a:defRPr sz="2700" b="1"/>
            </a:lvl2pPr>
            <a:lvl3pPr marL="1219200" indent="0">
              <a:buNone/>
              <a:defRPr sz="2400" b="1"/>
            </a:lvl3pPr>
            <a:lvl4pPr marL="1828800" indent="0">
              <a:buNone/>
              <a:defRPr sz="2100" b="1"/>
            </a:lvl4pPr>
            <a:lvl5pPr marL="2438400" indent="0">
              <a:buNone/>
              <a:defRPr sz="2100" b="1"/>
            </a:lvl5pPr>
            <a:lvl6pPr marL="3048000" indent="0">
              <a:buNone/>
              <a:defRPr sz="2100" b="1"/>
            </a:lvl6pPr>
            <a:lvl7pPr marL="3657600" indent="0">
              <a:buNone/>
              <a:defRPr sz="2100" b="1"/>
            </a:lvl7pPr>
            <a:lvl8pPr marL="4267200" indent="0">
              <a:buNone/>
              <a:defRPr sz="2100" b="1"/>
            </a:lvl8pPr>
            <a:lvl9pPr marL="4876800" indent="0">
              <a:buNone/>
              <a:defRPr sz="21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09521" y="2175380"/>
            <a:ext cx="5386216" cy="3952203"/>
          </a:xfrm>
        </p:spPr>
        <p:txBody>
          <a:bodyPr/>
          <a:lstStyle>
            <a:lvl1pPr>
              <a:defRPr sz="3200"/>
            </a:lvl1pPr>
            <a:lvl2pPr>
              <a:defRPr sz="2700"/>
            </a:lvl2pPr>
            <a:lvl3pPr>
              <a:defRPr sz="2400"/>
            </a:lvl3pPr>
            <a:lvl4pPr>
              <a:defRPr sz="2100"/>
            </a:lvl4pPr>
            <a:lvl5pPr>
              <a:defRPr sz="2100"/>
            </a:lvl5pPr>
            <a:lvl6pPr>
              <a:defRPr sz="2100"/>
            </a:lvl6pPr>
            <a:lvl7pPr>
              <a:defRPr sz="2100"/>
            </a:lvl7pPr>
            <a:lvl8pPr>
              <a:defRPr sz="2100"/>
            </a:lvl8pPr>
            <a:lvl9pPr>
              <a:defRPr sz="21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92562" y="1535471"/>
            <a:ext cx="5388332" cy="639911"/>
          </a:xfrm>
        </p:spPr>
        <p:txBody>
          <a:bodyPr anchor="b"/>
          <a:lstStyle>
            <a:lvl1pPr marL="0" indent="0">
              <a:buNone/>
              <a:defRPr sz="3200" b="1"/>
            </a:lvl1pPr>
            <a:lvl2pPr marL="609600" indent="0">
              <a:buNone/>
              <a:defRPr sz="2700" b="1"/>
            </a:lvl2pPr>
            <a:lvl3pPr marL="1219200" indent="0">
              <a:buNone/>
              <a:defRPr sz="2400" b="1"/>
            </a:lvl3pPr>
            <a:lvl4pPr marL="1828800" indent="0">
              <a:buNone/>
              <a:defRPr sz="2100" b="1"/>
            </a:lvl4pPr>
            <a:lvl5pPr marL="2438400" indent="0">
              <a:buNone/>
              <a:defRPr sz="2100" b="1"/>
            </a:lvl5pPr>
            <a:lvl6pPr marL="3048000" indent="0">
              <a:buNone/>
              <a:defRPr sz="2100" b="1"/>
            </a:lvl6pPr>
            <a:lvl7pPr marL="3657600" indent="0">
              <a:buNone/>
              <a:defRPr sz="2100" b="1"/>
            </a:lvl7pPr>
            <a:lvl8pPr marL="4267200" indent="0">
              <a:buNone/>
              <a:defRPr sz="2100" b="1"/>
            </a:lvl8pPr>
            <a:lvl9pPr marL="4876800" indent="0">
              <a:buNone/>
              <a:defRPr sz="21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92562" y="2175380"/>
            <a:ext cx="5388332" cy="3952203"/>
          </a:xfrm>
        </p:spPr>
        <p:txBody>
          <a:bodyPr/>
          <a:lstStyle>
            <a:lvl1pPr>
              <a:defRPr sz="3200"/>
            </a:lvl1pPr>
            <a:lvl2pPr>
              <a:defRPr sz="2700"/>
            </a:lvl2pPr>
            <a:lvl3pPr>
              <a:defRPr sz="2400"/>
            </a:lvl3pPr>
            <a:lvl4pPr>
              <a:defRPr sz="2100"/>
            </a:lvl4pPr>
            <a:lvl5pPr>
              <a:defRPr sz="2100"/>
            </a:lvl5pPr>
            <a:lvl6pPr>
              <a:defRPr sz="2100"/>
            </a:lvl6pPr>
            <a:lvl7pPr>
              <a:defRPr sz="2100"/>
            </a:lvl7pPr>
            <a:lvl8pPr>
              <a:defRPr sz="2100"/>
            </a:lvl8pPr>
            <a:lvl9pPr>
              <a:defRPr sz="21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CD85D-A002-D84D-8524-D85E87E005ED}" type="datetime1">
              <a:rPr lang="zh-CN" altLang="en-US" smtClean="0"/>
              <a:t>2025/4/25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AC96D-1B80-A24D-973F-DCD017EFAAA7}" type="datetime1">
              <a:rPr lang="zh-CN" altLang="en-US" smtClean="0"/>
              <a:t>2025/4/25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FDB423-F4EB-1244-AC62-4B4A08009BC0}" type="datetime1">
              <a:rPr lang="zh-CN" altLang="en-US" smtClean="0"/>
              <a:t>2025/4/25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523" y="273114"/>
            <a:ext cx="4010562" cy="1162320"/>
          </a:xfrm>
        </p:spPr>
        <p:txBody>
          <a:bodyPr anchor="b"/>
          <a:lstStyle>
            <a:lvl1pPr algn="l">
              <a:defRPr sz="27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766113" y="273114"/>
            <a:ext cx="6814779" cy="5854469"/>
          </a:xfrm>
        </p:spPr>
        <p:txBody>
          <a:bodyPr/>
          <a:lstStyle>
            <a:lvl1pPr>
              <a:defRPr sz="4300"/>
            </a:lvl1pPr>
            <a:lvl2pPr>
              <a:defRPr sz="3700"/>
            </a:lvl2pPr>
            <a:lvl3pPr>
              <a:defRPr sz="3200"/>
            </a:lvl3pPr>
            <a:lvl4pPr>
              <a:defRPr sz="2700"/>
            </a:lvl4pPr>
            <a:lvl5pPr>
              <a:defRPr sz="2700"/>
            </a:lvl5pPr>
            <a:lvl6pPr>
              <a:defRPr sz="2700"/>
            </a:lvl6pPr>
            <a:lvl7pPr>
              <a:defRPr sz="2700"/>
            </a:lvl7pPr>
            <a:lvl8pPr>
              <a:defRPr sz="2700"/>
            </a:lvl8pPr>
            <a:lvl9pPr>
              <a:defRPr sz="27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09523" y="1435436"/>
            <a:ext cx="4010562" cy="4692149"/>
          </a:xfrm>
        </p:spPr>
        <p:txBody>
          <a:bodyPr/>
          <a:lstStyle>
            <a:lvl1pPr marL="0" indent="0">
              <a:buNone/>
              <a:defRPr sz="1900"/>
            </a:lvl1pPr>
            <a:lvl2pPr marL="609600" indent="0">
              <a:buNone/>
              <a:defRPr sz="1600"/>
            </a:lvl2pPr>
            <a:lvl3pPr marL="1219200" indent="0">
              <a:buNone/>
              <a:defRPr sz="1300"/>
            </a:lvl3pPr>
            <a:lvl4pPr marL="1828800" indent="0">
              <a:buNone/>
              <a:defRPr sz="1200"/>
            </a:lvl4pPr>
            <a:lvl5pPr marL="2438400" indent="0">
              <a:buNone/>
              <a:defRPr sz="1200"/>
            </a:lvl5pPr>
            <a:lvl6pPr marL="3048000" indent="0">
              <a:buNone/>
              <a:defRPr sz="1200"/>
            </a:lvl6pPr>
            <a:lvl7pPr marL="3657600" indent="0">
              <a:buNone/>
              <a:defRPr sz="1200"/>
            </a:lvl7pPr>
            <a:lvl8pPr marL="4267200" indent="0">
              <a:buNone/>
              <a:defRPr sz="1200"/>
            </a:lvl8pPr>
            <a:lvl9pPr marL="4876800" indent="0">
              <a:buNone/>
              <a:defRPr sz="12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DA494E-93C7-DF40-A7EF-8902FB8B9286}" type="datetime1">
              <a:rPr lang="zh-CN" altLang="en-US" smtClean="0"/>
              <a:t>2025/4/25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2389406" y="4801712"/>
            <a:ext cx="7314248" cy="566870"/>
          </a:xfrm>
        </p:spPr>
        <p:txBody>
          <a:bodyPr anchor="b"/>
          <a:lstStyle>
            <a:lvl1pPr algn="l">
              <a:defRPr sz="27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2389406" y="612918"/>
            <a:ext cx="7314248" cy="4115753"/>
          </a:xfrm>
        </p:spPr>
        <p:txBody>
          <a:bodyPr/>
          <a:lstStyle>
            <a:lvl1pPr marL="0" indent="0">
              <a:buNone/>
              <a:defRPr sz="4300"/>
            </a:lvl1pPr>
            <a:lvl2pPr marL="609600" indent="0">
              <a:buNone/>
              <a:defRPr sz="3700"/>
            </a:lvl2pPr>
            <a:lvl3pPr marL="1219200" indent="0">
              <a:buNone/>
              <a:defRPr sz="3200"/>
            </a:lvl3pPr>
            <a:lvl4pPr marL="1828800" indent="0">
              <a:buNone/>
              <a:defRPr sz="2700"/>
            </a:lvl4pPr>
            <a:lvl5pPr marL="2438400" indent="0">
              <a:buNone/>
              <a:defRPr sz="2700"/>
            </a:lvl5pPr>
            <a:lvl6pPr marL="3048000" indent="0">
              <a:buNone/>
              <a:defRPr sz="2700"/>
            </a:lvl6pPr>
            <a:lvl7pPr marL="3657600" indent="0">
              <a:buNone/>
              <a:defRPr sz="2700"/>
            </a:lvl7pPr>
            <a:lvl8pPr marL="4267200" indent="0">
              <a:buNone/>
              <a:defRPr sz="2700"/>
            </a:lvl8pPr>
            <a:lvl9pPr marL="4876800" indent="0">
              <a:buNone/>
              <a:defRPr sz="27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2389406" y="5368583"/>
            <a:ext cx="7314248" cy="805049"/>
          </a:xfrm>
        </p:spPr>
        <p:txBody>
          <a:bodyPr/>
          <a:lstStyle>
            <a:lvl1pPr marL="0" indent="0">
              <a:buNone/>
              <a:defRPr sz="1900"/>
            </a:lvl1pPr>
            <a:lvl2pPr marL="609600" indent="0">
              <a:buNone/>
              <a:defRPr sz="1600"/>
            </a:lvl2pPr>
            <a:lvl3pPr marL="1219200" indent="0">
              <a:buNone/>
              <a:defRPr sz="1300"/>
            </a:lvl3pPr>
            <a:lvl4pPr marL="1828800" indent="0">
              <a:buNone/>
              <a:defRPr sz="1200"/>
            </a:lvl4pPr>
            <a:lvl5pPr marL="2438400" indent="0">
              <a:buNone/>
              <a:defRPr sz="1200"/>
            </a:lvl5pPr>
            <a:lvl6pPr marL="3048000" indent="0">
              <a:buNone/>
              <a:defRPr sz="1200"/>
            </a:lvl6pPr>
            <a:lvl7pPr marL="3657600" indent="0">
              <a:buNone/>
              <a:defRPr sz="1200"/>
            </a:lvl7pPr>
            <a:lvl8pPr marL="4267200" indent="0">
              <a:buNone/>
              <a:defRPr sz="1200"/>
            </a:lvl8pPr>
            <a:lvl9pPr marL="4876800" indent="0">
              <a:buNone/>
              <a:defRPr sz="12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171EA-63BC-D448-8BB3-CC8128F1A6E9}" type="datetime1">
              <a:rPr lang="zh-CN" altLang="en-US" smtClean="0"/>
              <a:t>2025/4/25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8" name="Slide Number Placeholder 5"/>
          <p:cNvSpPr txBox="1"/>
          <p:nvPr userDrawn="1"/>
        </p:nvSpPr>
        <p:spPr>
          <a:xfrm>
            <a:off x="-62129" y="6238108"/>
            <a:ext cx="779665" cy="621483"/>
          </a:xfrm>
          <a:prstGeom prst="rect">
            <a:avLst/>
          </a:prstGeom>
        </p:spPr>
        <p:txBody>
          <a:bodyPr vert="horz" lIns="121917" tIns="60958" rIns="121917" bIns="60958" rtlCol="0" anchor="ctr"/>
          <a:lstStyle>
            <a:lvl1pPr>
              <a:defRPr sz="2800">
                <a:solidFill>
                  <a:schemeClr val="tx1"/>
                </a:solidFill>
              </a:defRPr>
            </a:lvl1pPr>
          </a:lstStyle>
          <a:p>
            <a:pPr marL="0" marR="0" lvl="0" indent="0" algn="r" defTabSz="1219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en-US" altLang="zh-TW" sz="28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04C8EF-C26B-584E-9CEF-AD13F86556E4}" type="datetime1">
              <a:rPr lang="zh-CN" altLang="en-US" smtClean="0"/>
              <a:t>2025/4/25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838049" y="274702"/>
            <a:ext cx="2742843" cy="5852880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09523" y="274702"/>
            <a:ext cx="8025355" cy="5852880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3EA9FA-7BEF-1148-A3D2-9F0C72892EB9}" type="datetime1">
              <a:rPr lang="zh-CN" altLang="en-US" smtClean="0"/>
              <a:t>2025/4/25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609521" y="274702"/>
            <a:ext cx="10971372" cy="1143265"/>
          </a:xfrm>
          <a:prstGeom prst="rect">
            <a:avLst/>
          </a:prstGeom>
        </p:spPr>
        <p:txBody>
          <a:bodyPr vert="horz" lIns="121917" tIns="60958" rIns="121917" bIns="60958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09521" y="1600574"/>
            <a:ext cx="10971372" cy="4527011"/>
          </a:xfrm>
          <a:prstGeom prst="rect">
            <a:avLst/>
          </a:prstGeom>
        </p:spPr>
        <p:txBody>
          <a:bodyPr vert="horz" lIns="121917" tIns="60958" rIns="121917" bIns="60958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609521" y="6357822"/>
            <a:ext cx="2844430" cy="365210"/>
          </a:xfrm>
          <a:prstGeom prst="rect">
            <a:avLst/>
          </a:prstGeom>
        </p:spPr>
        <p:txBody>
          <a:bodyPr vert="horz" lIns="121917" tIns="60958" rIns="121917" bIns="60958" rtlCol="0" anchor="ctr"/>
          <a:lstStyle>
            <a:lvl1pPr algn="l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4EA20B-5F01-614A-AE90-09D6BDF5EBFA}" type="datetime1">
              <a:rPr lang="zh-CN" altLang="en-US" smtClean="0"/>
              <a:t>2025/4/25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165060" y="6357822"/>
            <a:ext cx="3860297" cy="365210"/>
          </a:xfrm>
          <a:prstGeom prst="rect">
            <a:avLst/>
          </a:prstGeom>
        </p:spPr>
        <p:txBody>
          <a:bodyPr vert="horz" lIns="121917" tIns="60958" rIns="121917" bIns="60958" rtlCol="0" anchor="ctr"/>
          <a:lstStyle>
            <a:lvl1pPr algn="ct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5"/>
          <p:cNvSpPr txBox="1"/>
          <p:nvPr userDrawn="1"/>
        </p:nvSpPr>
        <p:spPr>
          <a:xfrm>
            <a:off x="2" y="6230646"/>
            <a:ext cx="792089" cy="628942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1219200" rtl="0" eaLnBrk="1" latinLnBrk="0" hangingPunct="1"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183A52F-D388-438E-A748-ED6C72307AC6}" type="slidenum">
              <a:rPr lang="zh-CN" altLang="en-US" smtClean="0"/>
              <a:t>‹#›</a:t>
            </a:fld>
            <a:endParaRPr lang="zh-CN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1219200" rtl="0" eaLnBrk="1" latinLnBrk="0" hangingPunct="1">
        <a:spcBef>
          <a:spcPct val="0"/>
        </a:spcBef>
        <a:buNone/>
        <a:defRPr sz="59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57200" indent="-4572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•"/>
        <a:defRPr sz="4300" kern="1200">
          <a:solidFill>
            <a:schemeClr val="tx1"/>
          </a:solidFill>
          <a:latin typeface="+mn-lt"/>
          <a:ea typeface="+mn-ea"/>
          <a:cs typeface="+mn-cs"/>
        </a:defRPr>
      </a:lvl1pPr>
      <a:lvl2pPr marL="990600" indent="-3810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–"/>
        <a:defRPr sz="3700" kern="1200">
          <a:solidFill>
            <a:schemeClr val="tx1"/>
          </a:solidFill>
          <a:latin typeface="+mn-lt"/>
          <a:ea typeface="+mn-ea"/>
          <a:cs typeface="+mn-cs"/>
        </a:defRPr>
      </a:lvl2pPr>
      <a:lvl3pPr marL="15240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3pPr>
      <a:lvl4pPr marL="21336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700" kern="1200">
          <a:solidFill>
            <a:schemeClr val="tx1"/>
          </a:solidFill>
          <a:latin typeface="+mn-lt"/>
          <a:ea typeface="+mn-ea"/>
          <a:cs typeface="+mn-cs"/>
        </a:defRPr>
      </a:lvl4pPr>
      <a:lvl5pPr marL="27432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»"/>
        <a:defRPr sz="2700" kern="1200">
          <a:solidFill>
            <a:schemeClr val="tx1"/>
          </a:solidFill>
          <a:latin typeface="+mn-lt"/>
          <a:ea typeface="+mn-ea"/>
          <a:cs typeface="+mn-cs"/>
        </a:defRPr>
      </a:lvl5pPr>
      <a:lvl6pPr marL="33528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24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20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16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6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92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8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84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80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76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72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68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.xml"/><Relationship Id="rId4" Type="http://schemas.microsoft.com/office/2007/relationships/hdphoto" Target="../media/hdphoto1.wdp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.xml"/><Relationship Id="rId6" Type="http://schemas.microsoft.com/office/2007/relationships/hdphoto" Target="../media/hdphoto2.wdp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image" Target="../media/image7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3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microsoft.com/office/2007/relationships/hdphoto" Target="../media/hdphoto2.wdp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4.xml"/><Relationship Id="rId4" Type="http://schemas.microsoft.com/office/2007/relationships/hdphoto" Target="../media/hdphoto2.wdp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5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microsoft.com/office/2007/relationships/hdphoto" Target="../media/hdphoto2.wdp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6.xml"/><Relationship Id="rId5" Type="http://schemas.openxmlformats.org/officeDocument/2006/relationships/image" Target="../media/image10.png"/><Relationship Id="rId4" Type="http://schemas.microsoft.com/office/2007/relationships/hdphoto" Target="../media/hdphoto2.wdp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7.xml"/><Relationship Id="rId5" Type="http://schemas.openxmlformats.org/officeDocument/2006/relationships/image" Target="../media/image11.png"/><Relationship Id="rId4" Type="http://schemas.microsoft.com/office/2007/relationships/hdphoto" Target="../media/hdphoto2.wdp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8.xml"/><Relationship Id="rId5" Type="http://schemas.openxmlformats.org/officeDocument/2006/relationships/image" Target="../media/image12.png"/><Relationship Id="rId4" Type="http://schemas.microsoft.com/office/2007/relationships/hdphoto" Target="../media/hdphoto2.wdp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9.xml"/><Relationship Id="rId4" Type="http://schemas.microsoft.com/office/2007/relationships/hdphoto" Target="../media/hdphoto2.wdp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0.xml"/><Relationship Id="rId4" Type="http://schemas.microsoft.com/office/2007/relationships/hdphoto" Target="../media/hdphoto2.wdp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1.xml"/><Relationship Id="rId4" Type="http://schemas.microsoft.com/office/2007/relationships/hdphoto" Target="../media/hdphoto2.wdp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2.xml"/><Relationship Id="rId4" Type="http://schemas.microsoft.com/office/2007/relationships/hdphoto" Target="../media/hdphoto2.wdp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3.xml"/><Relationship Id="rId4" Type="http://schemas.microsoft.com/office/2007/relationships/hdphoto" Target="../media/hdphoto2.wdp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4.xml"/><Relationship Id="rId4" Type="http://schemas.microsoft.com/office/2007/relationships/hdphoto" Target="../media/hdphoto2.wdp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5.xml"/><Relationship Id="rId4" Type="http://schemas.microsoft.com/office/2007/relationships/hdphoto" Target="../media/hdphoto2.wdp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6.xml"/><Relationship Id="rId4" Type="http://schemas.microsoft.com/office/2007/relationships/hdphoto" Target="../media/hdphoto2.wdp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7.xml"/><Relationship Id="rId4" Type="http://schemas.microsoft.com/office/2007/relationships/hdphoto" Target="../media/hdphoto2.wdp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8.xml"/><Relationship Id="rId4" Type="http://schemas.microsoft.com/office/2007/relationships/hdphoto" Target="../media/hdphoto2.wdp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9.xml"/><Relationship Id="rId5" Type="http://schemas.microsoft.com/office/2007/relationships/hdphoto" Target="../media/hdphoto2.wdp"/><Relationship Id="rId4" Type="http://schemas.openxmlformats.org/officeDocument/2006/relationships/image" Target="../media/image4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0.xml"/><Relationship Id="rId4" Type="http://schemas.microsoft.com/office/2007/relationships/hdphoto" Target="../media/hdphoto2.wdp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1.xml"/><Relationship Id="rId4" Type="http://schemas.microsoft.com/office/2007/relationships/hdphoto" Target="../media/hdphoto2.wdp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2.xml"/><Relationship Id="rId4" Type="http://schemas.microsoft.com/office/2007/relationships/hdphoto" Target="../media/hdphoto2.wdp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3.xml"/><Relationship Id="rId4" Type="http://schemas.microsoft.com/office/2007/relationships/hdphoto" Target="../media/hdphoto2.wdp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4.xml"/><Relationship Id="rId4" Type="http://schemas.microsoft.com/office/2007/relationships/hdphoto" Target="../media/hdphoto2.wdp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5.xml"/><Relationship Id="rId4" Type="http://schemas.microsoft.com/office/2007/relationships/hdphoto" Target="../media/hdphoto2.wdp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6.xml"/><Relationship Id="rId5" Type="http://schemas.openxmlformats.org/officeDocument/2006/relationships/image" Target="../media/image11.png"/><Relationship Id="rId4" Type="http://schemas.microsoft.com/office/2007/relationships/hdphoto" Target="../media/hdphoto2.wdp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7.xml"/><Relationship Id="rId5" Type="http://schemas.openxmlformats.org/officeDocument/2006/relationships/image" Target="../media/image13.png"/><Relationship Id="rId4" Type="http://schemas.microsoft.com/office/2007/relationships/hdphoto" Target="../media/hdphoto2.wdp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8.xml"/><Relationship Id="rId4" Type="http://schemas.microsoft.com/office/2007/relationships/hdphoto" Target="../media/hdphoto2.wdp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9.xml"/><Relationship Id="rId6" Type="http://schemas.openxmlformats.org/officeDocument/2006/relationships/image" Target="../media/image17.png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30.xml"/><Relationship Id="rId4" Type="http://schemas.microsoft.com/office/2007/relationships/hdphoto" Target="../media/hdphoto2.wdp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31.xml"/><Relationship Id="rId4" Type="http://schemas.microsoft.com/office/2007/relationships/hdphoto" Target="../media/hdphoto2.wdp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32.xml"/><Relationship Id="rId4" Type="http://schemas.microsoft.com/office/2007/relationships/hdphoto" Target="../media/hdphoto2.wdp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33.xml"/><Relationship Id="rId4" Type="http://schemas.microsoft.com/office/2007/relationships/hdphoto" Target="../media/hdphoto2.wdp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34.xml"/><Relationship Id="rId4" Type="http://schemas.microsoft.com/office/2007/relationships/hdphoto" Target="../media/hdphoto2.wdp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35.xml"/><Relationship Id="rId4" Type="http://schemas.microsoft.com/office/2007/relationships/hdphoto" Target="../media/hdphoto2.wdp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36.xml"/><Relationship Id="rId4" Type="http://schemas.microsoft.com/office/2007/relationships/hdphoto" Target="../media/hdphoto2.wdp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37.xml"/><Relationship Id="rId4" Type="http://schemas.microsoft.com/office/2007/relationships/hdphoto" Target="../media/hdphoto2.wdp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38.xml"/><Relationship Id="rId4" Type="http://schemas.microsoft.com/office/2007/relationships/hdphoto" Target="../media/hdphoto2.wdp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39.xml"/><Relationship Id="rId4" Type="http://schemas.microsoft.com/office/2007/relationships/hdphoto" Target="../media/hdphoto2.wdp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40.xml"/><Relationship Id="rId4" Type="http://schemas.microsoft.com/office/2007/relationships/hdphoto" Target="../media/hdphoto2.wdp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41.xml"/><Relationship Id="rId4" Type="http://schemas.microsoft.com/office/2007/relationships/hdphoto" Target="../media/hdphoto2.wdp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42.xml"/><Relationship Id="rId4" Type="http://schemas.microsoft.com/office/2007/relationships/hdphoto" Target="../media/hdphoto2.wdp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43.xml"/><Relationship Id="rId5" Type="http://schemas.openxmlformats.org/officeDocument/2006/relationships/image" Target="../media/image18.png"/><Relationship Id="rId4" Type="http://schemas.microsoft.com/office/2007/relationships/hdphoto" Target="../media/hdphoto2.wdp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44.xml"/><Relationship Id="rId4" Type="http://schemas.openxmlformats.org/officeDocument/2006/relationships/image" Target="../media/image20.png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45.xml"/><Relationship Id="rId4" Type="http://schemas.microsoft.com/office/2007/relationships/hdphoto" Target="../media/hdphoto2.wdp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46.xml"/><Relationship Id="rId4" Type="http://schemas.microsoft.com/office/2007/relationships/hdphoto" Target="../media/hdphoto2.wdp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47.xml"/><Relationship Id="rId5" Type="http://schemas.openxmlformats.org/officeDocument/2006/relationships/image" Target="../media/image18.png"/><Relationship Id="rId4" Type="http://schemas.microsoft.com/office/2007/relationships/hdphoto" Target="../media/hdphoto2.wdp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48.xml"/><Relationship Id="rId4" Type="http://schemas.microsoft.com/office/2007/relationships/hdphoto" Target="../media/hdphoto2.wdp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49.xml"/><Relationship Id="rId5" Type="http://schemas.microsoft.com/office/2007/relationships/hdphoto" Target="../media/hdphoto2.wdp"/><Relationship Id="rId4" Type="http://schemas.openxmlformats.org/officeDocument/2006/relationships/image" Target="../media/image4.png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50.xml"/><Relationship Id="rId4" Type="http://schemas.microsoft.com/office/2007/relationships/hdphoto" Target="../media/hdphoto2.wdp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51.xml"/><Relationship Id="rId4" Type="http://schemas.microsoft.com/office/2007/relationships/hdphoto" Target="../media/hdphoto2.wdp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52.xml"/><Relationship Id="rId4" Type="http://schemas.microsoft.com/office/2007/relationships/hdphoto" Target="../media/hdphoto2.wdp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53.xml"/><Relationship Id="rId5" Type="http://schemas.openxmlformats.org/officeDocument/2006/relationships/image" Target="../media/image18.png"/><Relationship Id="rId4" Type="http://schemas.microsoft.com/office/2007/relationships/hdphoto" Target="../media/hdphoto2.wdp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54.xml"/><Relationship Id="rId4" Type="http://schemas.microsoft.com/office/2007/relationships/hdphoto" Target="../media/hdphoto2.wdp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圖片 3">
            <a:extLst>
              <a:ext uri="{FF2B5EF4-FFF2-40B4-BE49-F238E27FC236}">
                <a16:creationId xmlns:a16="http://schemas.microsoft.com/office/drawing/2014/main" id="{9713D151-9717-9270-6C22-4F5CFE9E008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4317" b="91367" l="9462" r="89462">
                        <a14:foregroundMark x1="17419" y1="50839" x2="17204" y2="51559"/>
                        <a14:foregroundMark x1="85161" y1="48921" x2="86237" y2="49400"/>
                        <a14:foregroundMark x1="74624" y1="22542" x2="75699" y2="22542"/>
                        <a14:foregroundMark x1="70753" y1="20863" x2="70538" y2="21343"/>
                        <a14:foregroundMark x1="68602" y1="18705" x2="68602" y2="18705"/>
                        <a14:foregroundMark x1="69462" y1="12230" x2="69892" y2="12230"/>
                        <a14:foregroundMark x1="74839" y1="16787" x2="74839" y2="17506"/>
                        <a14:foregroundMark x1="55054" y1="10791" x2="56129" y2="11271"/>
                        <a14:foregroundMark x1="49677" y1="11271" x2="50108" y2="11751"/>
                        <a14:foregroundMark x1="55914" y1="5995" x2="56559" y2="6715"/>
                        <a14:foregroundMark x1="59355" y1="6235" x2="59355" y2="6235"/>
                        <a14:foregroundMark x1="62151" y1="7434" x2="62151" y2="7434"/>
                        <a14:foregroundMark x1="52043" y1="4556" x2="52043" y2="4556"/>
                        <a14:foregroundMark x1="44301" y1="6235" x2="44516" y2="6235"/>
                        <a14:foregroundMark x1="46667" y1="14388" x2="46667" y2="14868"/>
                        <a14:foregroundMark x1="42581" y1="15588" x2="42581" y2="15588"/>
                        <a14:foregroundMark x1="35699" y1="13429" x2="35269" y2="13189"/>
                        <a14:foregroundMark x1="39785" y1="15348" x2="39785" y2="15348"/>
                        <a14:foregroundMark x1="39785" y1="15348" x2="39785" y2="15348"/>
                        <a14:foregroundMark x1="33978" y1="15827" x2="33978" y2="15827"/>
                        <a14:foregroundMark x1="33978" y1="15827" x2="33978" y2="15827"/>
                        <a14:foregroundMark x1="34409" y1="17266" x2="34409" y2="17266"/>
                        <a14:foregroundMark x1="38710" y1="10791" x2="38710" y2="10791"/>
                        <a14:foregroundMark x1="35699" y1="7914" x2="35699" y2="7914"/>
                        <a14:foregroundMark x1="31183" y1="9353" x2="31183" y2="9353"/>
                        <a14:foregroundMark x1="23011" y1="72902" x2="23011" y2="73141"/>
                        <a14:foregroundMark x1="47097" y1="91127" x2="47527" y2="91367"/>
                        <a14:foregroundMark x1="69892" y1="74580" x2="71613" y2="75060"/>
                        <a14:foregroundMark x1="17849" y1="43165" x2="17849" y2="43165"/>
                        <a14:foregroundMark x1="10323" y1="39089" x2="10323" y2="39089"/>
                        <a14:foregroundMark x1="15699" y1="43645" x2="15699" y2="43645"/>
                        <a14:foregroundMark x1="14409" y1="43645" x2="14409" y2="43645"/>
                        <a14:foregroundMark x1="16559" y1="33813" x2="16559" y2="33813"/>
                        <a14:foregroundMark x1="24086" y1="21343" x2="24086" y2="21343"/>
                        <a14:foregroundMark x1="80860" y1="29496" x2="80860" y2="29496"/>
                        <a14:foregroundMark x1="82151" y1="38129" x2="82151" y2="38129"/>
                        <a14:foregroundMark x1="83011" y1="27098" x2="83011" y2="27098"/>
                        <a14:foregroundMark x1="83226" y1="28537" x2="83226" y2="28537"/>
                        <a14:foregroundMark x1="83871" y1="29496" x2="83871" y2="29496"/>
                        <a14:foregroundMark x1="80000" y1="25659" x2="80000" y2="25659"/>
                        <a14:foregroundMark x1="80430" y1="24460" x2="80430" y2="24460"/>
                        <a14:foregroundMark x1="80645" y1="23741" x2="80645" y2="23741"/>
                        <a14:foregroundMark x1="81075" y1="27338" x2="81075" y2="27338"/>
                        <a14:foregroundMark x1="70323" y1="27578" x2="70323" y2="27578"/>
                        <a14:foregroundMark x1="24301" y1="12710" x2="24301" y2="12710"/>
                        <a14:foregroundMark x1="12258" y1="34772" x2="12258" y2="34772"/>
                        <a14:foregroundMark x1="38710" y1="5995" x2="38710" y2="5995"/>
                        <a14:foregroundMark x1="36344" y1="10072" x2="36344" y2="10072"/>
                        <a14:foregroundMark x1="34194" y1="9353" x2="34194" y2="9353"/>
                        <a14:foregroundMark x1="9462" y1="52758" x2="9462" y2="52758"/>
                        <a14:backgroundMark x1="84731" y1="53717" x2="84731" y2="53717"/>
                        <a14:backgroundMark x1="83441" y1="48921" x2="83441" y2="48921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4024659" y="0"/>
            <a:ext cx="4302795" cy="7102202"/>
          </a:xfrm>
          <a:prstGeom prst="rect">
            <a:avLst/>
          </a:prstGeom>
          <a:effectLst>
            <a:glow rad="12700">
              <a:schemeClr val="bg1"/>
            </a:glow>
          </a:effectLst>
        </p:spPr>
      </p:pic>
      <p:sp>
        <p:nvSpPr>
          <p:cNvPr id="5" name="文字方塊 4">
            <a:extLst>
              <a:ext uri="{FF2B5EF4-FFF2-40B4-BE49-F238E27FC236}">
                <a16:creationId xmlns:a16="http://schemas.microsoft.com/office/drawing/2014/main" id="{B50D2538-FB44-9FFB-459E-327393CF6F5E}"/>
              </a:ext>
            </a:extLst>
          </p:cNvPr>
          <p:cNvSpPr txBox="1"/>
          <p:nvPr/>
        </p:nvSpPr>
        <p:spPr>
          <a:xfrm>
            <a:off x="5725874" y="1269554"/>
            <a:ext cx="738664" cy="3816424"/>
          </a:xfrm>
          <a:prstGeom prst="rect">
            <a:avLst/>
          </a:prstGeom>
          <a:noFill/>
          <a:effectLst>
            <a:glow>
              <a:schemeClr val="bg1"/>
            </a:glow>
          </a:effectLst>
        </p:spPr>
        <p:txBody>
          <a:bodyPr vert="eaVert" wrap="square" rtlCol="0">
            <a:spAutoFit/>
          </a:bodyPr>
          <a:lstStyle/>
          <a:p>
            <a:r>
              <a:rPr lang="zh-CN" altLang="en-US" sz="3600" b="1" dirty="0">
                <a:solidFill>
                  <a:schemeClr val="bg1"/>
                </a:solidFill>
              </a:rPr>
              <a:t>金剛般若波羅蜜</a:t>
            </a:r>
            <a:r>
              <a:rPr lang="zh-TW" altLang="en-US" sz="3600" b="1" dirty="0">
                <a:solidFill>
                  <a:schemeClr val="bg1"/>
                </a:solidFill>
              </a:rPr>
              <a:t>經</a:t>
            </a:r>
          </a:p>
        </p:txBody>
      </p:sp>
    </p:spTree>
    <p:extLst>
      <p:ext uri="{BB962C8B-B14F-4D97-AF65-F5344CB8AC3E}">
        <p14:creationId xmlns:p14="http://schemas.microsoft.com/office/powerpoint/2010/main" val="39091526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圖片 4">
            <a:extLst>
              <a:ext uri="{FF2B5EF4-FFF2-40B4-BE49-F238E27FC236}">
                <a16:creationId xmlns:a16="http://schemas.microsoft.com/office/drawing/2014/main" id="{A1EDB433-04B9-EE57-3A80-5245A54EF0B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8622" y="8169"/>
            <a:ext cx="7344816" cy="5653874"/>
          </a:xfrm>
          <a:prstGeom prst="rect">
            <a:avLst/>
          </a:prstGeom>
        </p:spPr>
      </p:pic>
      <p:pic>
        <p:nvPicPr>
          <p:cNvPr id="6" name="圖片 5">
            <a:extLst>
              <a:ext uri="{FF2B5EF4-FFF2-40B4-BE49-F238E27FC236}">
                <a16:creationId xmlns:a16="http://schemas.microsoft.com/office/drawing/2014/main" id="{6E6EE5CE-E0BC-5F04-CBA8-F6B4C735DB6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83438" y="8169"/>
            <a:ext cx="1080120" cy="5653874"/>
          </a:xfrm>
          <a:prstGeom prst="rect">
            <a:avLst/>
          </a:prstGeom>
        </p:spPr>
      </p:pic>
      <p:sp>
        <p:nvSpPr>
          <p:cNvPr id="7" name="矩形 6">
            <a:extLst>
              <a:ext uri="{FF2B5EF4-FFF2-40B4-BE49-F238E27FC236}">
                <a16:creationId xmlns:a16="http://schemas.microsoft.com/office/drawing/2014/main" id="{3F8975CB-F141-FFA3-EF92-4EFA0C7ED8A9}"/>
              </a:ext>
            </a:extLst>
          </p:cNvPr>
          <p:cNvSpPr/>
          <p:nvPr/>
        </p:nvSpPr>
        <p:spPr>
          <a:xfrm>
            <a:off x="3790950" y="2853731"/>
            <a:ext cx="864096" cy="864096"/>
          </a:xfrm>
          <a:prstGeom prst="rect">
            <a:avLst/>
          </a:prstGeom>
          <a:noFill/>
          <a:ln w="3810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8" name="匾額 7" descr="佛學概要十四講表 習講">
            <a:extLst>
              <a:ext uri="{FF2B5EF4-FFF2-40B4-BE49-F238E27FC236}">
                <a16:creationId xmlns:a16="http://schemas.microsoft.com/office/drawing/2014/main" id="{DAC113D5-661A-10E0-DE89-C25D3F20C17F}"/>
              </a:ext>
            </a:extLst>
          </p:cNvPr>
          <p:cNvSpPr/>
          <p:nvPr/>
        </p:nvSpPr>
        <p:spPr>
          <a:xfrm>
            <a:off x="11268162" y="117426"/>
            <a:ext cx="717985" cy="5760640"/>
          </a:xfrm>
          <a:prstGeom prst="plaque">
            <a:avLst/>
          </a:prstGeom>
          <a:effectLst>
            <a:glow rad="139700">
              <a:schemeClr val="bg1">
                <a:alpha val="69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中國佛典研究二</a:t>
            </a:r>
            <a:endParaRPr lang="en-US" altLang="zh-CN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en-US" altLang="zh-CN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  </a:t>
            </a:r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：</a:t>
            </a:r>
            <a:r>
              <a:rPr lang="zh-TW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金剛經</a:t>
            </a:r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第五講</a:t>
            </a:r>
            <a:endParaRPr lang="zh-TW" altLang="en-US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</p:txBody>
      </p:sp>
      <p:pic>
        <p:nvPicPr>
          <p:cNvPr id="9" name="圖片 8">
            <a:extLst>
              <a:ext uri="{FF2B5EF4-FFF2-40B4-BE49-F238E27FC236}">
                <a16:creationId xmlns:a16="http://schemas.microsoft.com/office/drawing/2014/main" id="{F4DEE9B5-23D1-E489-5606-7EABFEC9DE36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3468" b="97110" l="9346" r="89720">
                        <a14:foregroundMark x1="49533" y1="43353" x2="49533" y2="43353"/>
                        <a14:foregroundMark x1="51402" y1="44509" x2="51402" y2="44509"/>
                        <a14:foregroundMark x1="71963" y1="32370" x2="71963" y2="32370"/>
                        <a14:foregroundMark x1="50467" y1="19653" x2="50467" y2="19653"/>
                        <a14:foregroundMark x1="55140" y1="56069" x2="55140" y2="56069"/>
                        <a14:foregroundMark x1="37383" y1="60694" x2="37383" y2="60694"/>
                        <a14:foregroundMark x1="13084" y1="67630" x2="13084" y2="67630"/>
                        <a14:foregroundMark x1="88785" y1="66474" x2="88785" y2="66474"/>
                        <a14:foregroundMark x1="49533" y1="93642" x2="49533" y2="93642"/>
                        <a14:foregroundMark x1="47664" y1="97110" x2="47664" y2="97110"/>
                        <a14:foregroundMark x1="56075" y1="15029" x2="56075" y2="15029"/>
                        <a14:foregroundMark x1="55140" y1="13873" x2="55140" y2="13873"/>
                        <a14:foregroundMark x1="50467" y1="5202" x2="50467" y2="5202"/>
                        <a14:foregroundMark x1="50467" y1="3468" x2="50467" y2="3468"/>
                        <a14:foregroundMark x1="52336" y1="5202" x2="52336" y2="5202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381912" y="6021144"/>
            <a:ext cx="490484" cy="793026"/>
          </a:xfrm>
          <a:prstGeom prst="rect">
            <a:avLst/>
          </a:prstGeom>
          <a:effectLst>
            <a:glow rad="50800">
              <a:schemeClr val="bg1"/>
            </a:glow>
          </a:effectLst>
        </p:spPr>
      </p:pic>
    </p:spTree>
    <p:extLst>
      <p:ext uri="{BB962C8B-B14F-4D97-AF65-F5344CB8AC3E}">
        <p14:creationId xmlns:p14="http://schemas.microsoft.com/office/powerpoint/2010/main" val="182461956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243BFD19-53D8-33EF-D875-11F5ACC10493}"/>
              </a:ext>
            </a:extLst>
          </p:cNvPr>
          <p:cNvSpPr/>
          <p:nvPr/>
        </p:nvSpPr>
        <p:spPr>
          <a:xfrm>
            <a:off x="11268162" y="117426"/>
            <a:ext cx="717985" cy="5760640"/>
          </a:xfrm>
          <a:prstGeom prst="plaque">
            <a:avLst/>
          </a:prstGeom>
          <a:effectLst>
            <a:glow rad="139700">
              <a:schemeClr val="bg1">
                <a:alpha val="69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中國佛典研究二</a:t>
            </a:r>
            <a:endParaRPr lang="en-US" altLang="zh-CN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en-US" altLang="zh-CN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  </a:t>
            </a:r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：</a:t>
            </a:r>
            <a:r>
              <a:rPr lang="zh-TW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金剛經</a:t>
            </a:r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第五講</a:t>
            </a:r>
            <a:endParaRPr lang="zh-TW" altLang="en-US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</p:txBody>
      </p:sp>
      <p:pic>
        <p:nvPicPr>
          <p:cNvPr id="5" name="圖片 4">
            <a:extLst>
              <a:ext uri="{FF2B5EF4-FFF2-40B4-BE49-F238E27FC236}">
                <a16:creationId xmlns:a16="http://schemas.microsoft.com/office/drawing/2014/main" id="{8BCC7BA5-D972-DB22-B740-43F3A91FA2E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468" b="97110" l="9346" r="89720">
                        <a14:foregroundMark x1="49533" y1="43353" x2="49533" y2="43353"/>
                        <a14:foregroundMark x1="51402" y1="44509" x2="51402" y2="44509"/>
                        <a14:foregroundMark x1="71963" y1="32370" x2="71963" y2="32370"/>
                        <a14:foregroundMark x1="50467" y1="19653" x2="50467" y2="19653"/>
                        <a14:foregroundMark x1="55140" y1="56069" x2="55140" y2="56069"/>
                        <a14:foregroundMark x1="37383" y1="60694" x2="37383" y2="60694"/>
                        <a14:foregroundMark x1="13084" y1="67630" x2="13084" y2="67630"/>
                        <a14:foregroundMark x1="88785" y1="66474" x2="88785" y2="66474"/>
                        <a14:foregroundMark x1="49533" y1="93642" x2="49533" y2="93642"/>
                        <a14:foregroundMark x1="47664" y1="97110" x2="47664" y2="97110"/>
                        <a14:foregroundMark x1="56075" y1="15029" x2="56075" y2="15029"/>
                        <a14:foregroundMark x1="55140" y1="13873" x2="55140" y2="13873"/>
                        <a14:foregroundMark x1="50467" y1="5202" x2="50467" y2="5202"/>
                        <a14:foregroundMark x1="50467" y1="3468" x2="50467" y2="3468"/>
                        <a14:foregroundMark x1="52336" y1="5202" x2="52336" y2="5202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381912" y="6021144"/>
            <a:ext cx="490484" cy="793026"/>
          </a:xfrm>
          <a:prstGeom prst="rect">
            <a:avLst/>
          </a:prstGeom>
          <a:effectLst>
            <a:glow rad="50800">
              <a:schemeClr val="bg1"/>
            </a:glow>
          </a:effectLst>
        </p:spPr>
      </p:pic>
      <p:sp>
        <p:nvSpPr>
          <p:cNvPr id="6" name="文字方塊 5">
            <a:extLst>
              <a:ext uri="{FF2B5EF4-FFF2-40B4-BE49-F238E27FC236}">
                <a16:creationId xmlns:a16="http://schemas.microsoft.com/office/drawing/2014/main" id="{B36BBC34-49CE-A57F-9670-EB2EE9325068}"/>
              </a:ext>
            </a:extLst>
          </p:cNvPr>
          <p:cNvSpPr txBox="1"/>
          <p:nvPr/>
        </p:nvSpPr>
        <p:spPr>
          <a:xfrm>
            <a:off x="6125481" y="469172"/>
            <a:ext cx="3416320" cy="555197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「姚秦」，姚萇（約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330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年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—394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年）</a:t>
            </a: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所建立的秦國（</a:t>
            </a:r>
            <a:r>
              <a:rPr lang="en-US" altLang="zh-CN" sz="2800" dirty="0">
                <a:solidFill>
                  <a:schemeClr val="bg1">
                    <a:lumMod val="95000"/>
                  </a:schemeClr>
                </a:solidFill>
              </a:rPr>
              <a:t>384</a:t>
            </a: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年</a:t>
            </a:r>
            <a:r>
              <a:rPr lang="en-US" altLang="zh-CN" sz="2800" dirty="0">
                <a:solidFill>
                  <a:schemeClr val="bg1">
                    <a:lumMod val="95000"/>
                  </a:schemeClr>
                </a:solidFill>
              </a:rPr>
              <a:t>—417</a:t>
            </a: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年）。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三藏法師，用現代話講，這是他的學歷</a:t>
            </a: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。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古時候，一定要</a:t>
            </a: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精通經、律、論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三藏</a:t>
            </a: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的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法師</a:t>
            </a: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才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有資格翻經</a:t>
            </a: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典。</a:t>
            </a:r>
            <a:endParaRPr lang="zh-TW" altLang="en-US" sz="2800" dirty="0">
              <a:solidFill>
                <a:schemeClr val="bg1">
                  <a:lumMod val="95000"/>
                </a:schemeClr>
              </a:solidFill>
            </a:endParaRPr>
          </a:p>
        </p:txBody>
      </p:sp>
      <p:pic>
        <p:nvPicPr>
          <p:cNvPr id="3" name="圖片 2">
            <a:extLst>
              <a:ext uri="{FF2B5EF4-FFF2-40B4-BE49-F238E27FC236}">
                <a16:creationId xmlns:a16="http://schemas.microsoft.com/office/drawing/2014/main" id="{08D0CCDD-6F8D-911F-A20A-8F2A7302A20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890532" y="477466"/>
            <a:ext cx="852095" cy="5112568"/>
          </a:xfrm>
          <a:prstGeom prst="rect">
            <a:avLst/>
          </a:prstGeom>
        </p:spPr>
      </p:pic>
      <p:pic>
        <p:nvPicPr>
          <p:cNvPr id="8" name="圖片 7">
            <a:extLst>
              <a:ext uri="{FF2B5EF4-FFF2-40B4-BE49-F238E27FC236}">
                <a16:creationId xmlns:a16="http://schemas.microsoft.com/office/drawing/2014/main" id="{2FD606EA-9010-14A2-023D-6CBF8045926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68538" y="360691"/>
            <a:ext cx="2094175" cy="6056966"/>
          </a:xfrm>
          <a:prstGeom prst="rect">
            <a:avLst/>
          </a:prstGeom>
        </p:spPr>
      </p:pic>
      <p:pic>
        <p:nvPicPr>
          <p:cNvPr id="7" name="圖片 6">
            <a:extLst>
              <a:ext uri="{FF2B5EF4-FFF2-40B4-BE49-F238E27FC236}">
                <a16:creationId xmlns:a16="http://schemas.microsoft.com/office/drawing/2014/main" id="{219B6FB1-E223-F928-F5EF-FDF5D71817BC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18542" y="1197546"/>
            <a:ext cx="3511935" cy="39978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59298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F80CBC95-FDFF-BCA1-3D0E-E6E21B9B163B}"/>
              </a:ext>
            </a:extLst>
          </p:cNvPr>
          <p:cNvSpPr/>
          <p:nvPr/>
        </p:nvSpPr>
        <p:spPr>
          <a:xfrm>
            <a:off x="11268162" y="117426"/>
            <a:ext cx="717985" cy="5760640"/>
          </a:xfrm>
          <a:prstGeom prst="plaque">
            <a:avLst/>
          </a:prstGeom>
          <a:effectLst>
            <a:glow rad="139700">
              <a:schemeClr val="bg1">
                <a:alpha val="69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中國佛典研究二</a:t>
            </a:r>
            <a:endParaRPr lang="en-US" altLang="zh-CN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en-US" altLang="zh-CN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  </a:t>
            </a:r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：</a:t>
            </a:r>
            <a:r>
              <a:rPr lang="zh-TW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金剛經</a:t>
            </a:r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第五講</a:t>
            </a:r>
            <a:endParaRPr lang="zh-TW" altLang="en-US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</p:txBody>
      </p:sp>
      <p:pic>
        <p:nvPicPr>
          <p:cNvPr id="5" name="圖片 4">
            <a:extLst>
              <a:ext uri="{FF2B5EF4-FFF2-40B4-BE49-F238E27FC236}">
                <a16:creationId xmlns:a16="http://schemas.microsoft.com/office/drawing/2014/main" id="{23A0A46C-8DA7-F4F8-6CA8-5A3286B938D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468" b="97110" l="9346" r="89720">
                        <a14:foregroundMark x1="49533" y1="43353" x2="49533" y2="43353"/>
                        <a14:foregroundMark x1="51402" y1="44509" x2="51402" y2="44509"/>
                        <a14:foregroundMark x1="71963" y1="32370" x2="71963" y2="32370"/>
                        <a14:foregroundMark x1="50467" y1="19653" x2="50467" y2="19653"/>
                        <a14:foregroundMark x1="55140" y1="56069" x2="55140" y2="56069"/>
                        <a14:foregroundMark x1="37383" y1="60694" x2="37383" y2="60694"/>
                        <a14:foregroundMark x1="13084" y1="67630" x2="13084" y2="67630"/>
                        <a14:foregroundMark x1="88785" y1="66474" x2="88785" y2="66474"/>
                        <a14:foregroundMark x1="49533" y1="93642" x2="49533" y2="93642"/>
                        <a14:foregroundMark x1="47664" y1="97110" x2="47664" y2="97110"/>
                        <a14:foregroundMark x1="56075" y1="15029" x2="56075" y2="15029"/>
                        <a14:foregroundMark x1="55140" y1="13873" x2="55140" y2="13873"/>
                        <a14:foregroundMark x1="50467" y1="5202" x2="50467" y2="5202"/>
                        <a14:foregroundMark x1="50467" y1="3468" x2="50467" y2="3468"/>
                        <a14:foregroundMark x1="52336" y1="5202" x2="52336" y2="5202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381912" y="6021144"/>
            <a:ext cx="490484" cy="793026"/>
          </a:xfrm>
          <a:prstGeom prst="rect">
            <a:avLst/>
          </a:prstGeom>
          <a:effectLst>
            <a:glow rad="50800">
              <a:schemeClr val="bg1"/>
            </a:glow>
          </a:effectLst>
        </p:spPr>
      </p:pic>
      <p:sp>
        <p:nvSpPr>
          <p:cNvPr id="6" name="文字方塊 5">
            <a:extLst>
              <a:ext uri="{FF2B5EF4-FFF2-40B4-BE49-F238E27FC236}">
                <a16:creationId xmlns:a16="http://schemas.microsoft.com/office/drawing/2014/main" id="{7B95CDA3-5D24-DF98-FBF9-B762B90A9CD7}"/>
              </a:ext>
            </a:extLst>
          </p:cNvPr>
          <p:cNvSpPr txBox="1"/>
          <p:nvPr/>
        </p:nvSpPr>
        <p:spPr>
          <a:xfrm>
            <a:off x="6138753" y="637204"/>
            <a:ext cx="4708981" cy="538394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鳩摩羅什 </a:t>
            </a:r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（</a:t>
            </a:r>
            <a:r>
              <a:rPr lang="en-US" altLang="zh-CN" sz="2800" b="1" dirty="0">
                <a:solidFill>
                  <a:schemeClr val="bg1">
                    <a:lumMod val="95000"/>
                  </a:schemeClr>
                </a:solidFill>
              </a:rPr>
              <a:t>343-413</a:t>
            </a:r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），</a:t>
            </a: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梵語</a:t>
            </a:r>
            <a:r>
              <a:rPr lang="en-US" altLang="zh-TW" sz="2800" dirty="0" err="1">
                <a:solidFill>
                  <a:schemeClr val="bg1">
                    <a:lumMod val="95000"/>
                  </a:schemeClr>
                </a:solidFill>
              </a:rPr>
              <a:t>Kumārajīva</a:t>
            </a:r>
            <a:r>
              <a:rPr lang="en-US" altLang="zh-TW" sz="2800" b="1" dirty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音譯</a:t>
            </a:r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，義為童壽</a:t>
            </a: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。七歲</a:t>
            </a:r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出</a:t>
            </a: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家</a:t>
            </a:r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，</a:t>
            </a: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曰誦千</a:t>
            </a:r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偈</a:t>
            </a:r>
            <a:r>
              <a:rPr lang="en-US" altLang="zh-TW" sz="2800" b="1" dirty="0">
                <a:solidFill>
                  <a:schemeClr val="bg1">
                    <a:lumMod val="95000"/>
                  </a:schemeClr>
                </a:solidFill>
              </a:rPr>
              <a:t>︵</a:t>
            </a:r>
            <a:r>
              <a:rPr lang="en-US" altLang="zh-CN" sz="2800" b="1" dirty="0">
                <a:solidFill>
                  <a:schemeClr val="bg1">
                    <a:lumMod val="95000"/>
                  </a:schemeClr>
                </a:solidFill>
              </a:rPr>
              <a:t>32000</a:t>
            </a: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字</a:t>
            </a:r>
            <a:r>
              <a:rPr lang="en-US" altLang="zh-TW" sz="2800" b="1" dirty="0">
                <a:solidFill>
                  <a:schemeClr val="bg1">
                    <a:lumMod val="95000"/>
                  </a:schemeClr>
                </a:solidFill>
              </a:rPr>
              <a:t>︶</a:t>
            </a:r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，</a:t>
            </a: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博通世出世法</a:t>
            </a:r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。</a:t>
            </a: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公</a:t>
            </a:r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元</a:t>
            </a:r>
            <a:r>
              <a:rPr lang="en-US" altLang="zh-CN" sz="2800" b="1" dirty="0">
                <a:solidFill>
                  <a:schemeClr val="bg1">
                    <a:lumMod val="95000"/>
                  </a:schemeClr>
                </a:solidFill>
              </a:rPr>
              <a:t>401</a:t>
            </a: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年至長安</a:t>
            </a:r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，</a:t>
            </a: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姚興待以國師之禮</a:t>
            </a:r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，</a:t>
            </a: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在西明閣與義</a:t>
            </a:r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學八</a:t>
            </a: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百人講學。譯經論九十八部三九○餘卷</a:t>
            </a:r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。</a:t>
            </a:r>
            <a:endParaRPr lang="zh-TW" altLang="en-US" sz="2800" b="1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2" name="文字方塊 1">
            <a:extLst>
              <a:ext uri="{FF2B5EF4-FFF2-40B4-BE49-F238E27FC236}">
                <a16:creationId xmlns:a16="http://schemas.microsoft.com/office/drawing/2014/main" id="{7ACB926E-0261-1B2C-A31D-BD3E5A6FDEEA}"/>
              </a:ext>
            </a:extLst>
          </p:cNvPr>
          <p:cNvSpPr txBox="1"/>
          <p:nvPr/>
        </p:nvSpPr>
        <p:spPr>
          <a:xfrm>
            <a:off x="739894" y="637204"/>
            <a:ext cx="5355312" cy="538394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傳說法師乃七佛以來為譯經師。以悟達為先，得佛遺寄之意。</a:t>
            </a:r>
          </a:p>
        </p:txBody>
      </p:sp>
      <p:sp>
        <p:nvSpPr>
          <p:cNvPr id="3" name="文字方塊 2">
            <a:extLst>
              <a:ext uri="{FF2B5EF4-FFF2-40B4-BE49-F238E27FC236}">
                <a16:creationId xmlns:a16="http://schemas.microsoft.com/office/drawing/2014/main" id="{D636C7FA-0CE5-91C0-B383-020AB6B761DD}"/>
              </a:ext>
            </a:extLst>
          </p:cNvPr>
          <p:cNvSpPr txBox="1"/>
          <p:nvPr/>
        </p:nvSpPr>
        <p:spPr>
          <a:xfrm>
            <a:off x="348414" y="653808"/>
            <a:ext cx="4062651" cy="555197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他為什麼翻得這麼好？悟達為先，一定要開悟，要通達。要是不悟、不通達，怎麼能把佛的意思翻出來？開經偈說得好，「願解如來真實義」，如來真實義你要能解，才能說得出來，介紹給別人。</a:t>
            </a:r>
          </a:p>
        </p:txBody>
      </p:sp>
    </p:spTree>
    <p:extLst>
      <p:ext uri="{BB962C8B-B14F-4D97-AF65-F5344CB8AC3E}">
        <p14:creationId xmlns:p14="http://schemas.microsoft.com/office/powerpoint/2010/main" val="272338851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6E61080F-7F13-76FB-1C8F-01599A618322}"/>
              </a:ext>
            </a:extLst>
          </p:cNvPr>
          <p:cNvSpPr/>
          <p:nvPr/>
        </p:nvSpPr>
        <p:spPr>
          <a:xfrm>
            <a:off x="11268162" y="117426"/>
            <a:ext cx="717985" cy="5760640"/>
          </a:xfrm>
          <a:prstGeom prst="plaque">
            <a:avLst/>
          </a:prstGeom>
          <a:effectLst>
            <a:glow rad="139700">
              <a:schemeClr val="bg1">
                <a:alpha val="69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中國佛典研究二</a:t>
            </a:r>
            <a:endParaRPr lang="en-US" altLang="zh-CN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en-US" altLang="zh-CN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  </a:t>
            </a:r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：</a:t>
            </a:r>
            <a:r>
              <a:rPr lang="zh-TW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金剛經</a:t>
            </a:r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第五講</a:t>
            </a:r>
            <a:endParaRPr lang="zh-TW" altLang="en-US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</p:txBody>
      </p:sp>
      <p:pic>
        <p:nvPicPr>
          <p:cNvPr id="5" name="圖片 4">
            <a:extLst>
              <a:ext uri="{FF2B5EF4-FFF2-40B4-BE49-F238E27FC236}">
                <a16:creationId xmlns:a16="http://schemas.microsoft.com/office/drawing/2014/main" id="{2D1FE54E-1E75-EF4F-1036-0485FFB8364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468" b="97110" l="9346" r="89720">
                        <a14:foregroundMark x1="49533" y1="43353" x2="49533" y2="43353"/>
                        <a14:foregroundMark x1="51402" y1="44509" x2="51402" y2="44509"/>
                        <a14:foregroundMark x1="71963" y1="32370" x2="71963" y2="32370"/>
                        <a14:foregroundMark x1="50467" y1="19653" x2="50467" y2="19653"/>
                        <a14:foregroundMark x1="55140" y1="56069" x2="55140" y2="56069"/>
                        <a14:foregroundMark x1="37383" y1="60694" x2="37383" y2="60694"/>
                        <a14:foregroundMark x1="13084" y1="67630" x2="13084" y2="67630"/>
                        <a14:foregroundMark x1="88785" y1="66474" x2="88785" y2="66474"/>
                        <a14:foregroundMark x1="49533" y1="93642" x2="49533" y2="93642"/>
                        <a14:foregroundMark x1="47664" y1="97110" x2="47664" y2="97110"/>
                        <a14:foregroundMark x1="56075" y1="15029" x2="56075" y2="15029"/>
                        <a14:foregroundMark x1="55140" y1="13873" x2="55140" y2="13873"/>
                        <a14:foregroundMark x1="50467" y1="5202" x2="50467" y2="5202"/>
                        <a14:foregroundMark x1="50467" y1="3468" x2="50467" y2="3468"/>
                        <a14:foregroundMark x1="52336" y1="5202" x2="52336" y2="5202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381912" y="6021144"/>
            <a:ext cx="490484" cy="793026"/>
          </a:xfrm>
          <a:prstGeom prst="rect">
            <a:avLst/>
          </a:prstGeom>
          <a:effectLst>
            <a:glow rad="50800">
              <a:schemeClr val="bg1"/>
            </a:glow>
          </a:effectLst>
        </p:spPr>
      </p:pic>
      <p:pic>
        <p:nvPicPr>
          <p:cNvPr id="8" name="圖片 7">
            <a:extLst>
              <a:ext uri="{FF2B5EF4-FFF2-40B4-BE49-F238E27FC236}">
                <a16:creationId xmlns:a16="http://schemas.microsoft.com/office/drawing/2014/main" id="{D6766ABF-DCA1-68F4-7180-829D9B9806C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25868" y="312601"/>
            <a:ext cx="4175520" cy="6187818"/>
          </a:xfrm>
          <a:prstGeom prst="rect">
            <a:avLst/>
          </a:prstGeom>
        </p:spPr>
      </p:pic>
      <p:pic>
        <p:nvPicPr>
          <p:cNvPr id="12" name="圖片 11">
            <a:extLst>
              <a:ext uri="{FF2B5EF4-FFF2-40B4-BE49-F238E27FC236}">
                <a16:creationId xmlns:a16="http://schemas.microsoft.com/office/drawing/2014/main" id="{7310ACDF-0E8C-8B98-1390-CDDB3BACB7C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8582" y="312600"/>
            <a:ext cx="5832648" cy="63575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922712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744E1A24-9D16-3024-D233-EACA12AE5578}"/>
              </a:ext>
            </a:extLst>
          </p:cNvPr>
          <p:cNvSpPr/>
          <p:nvPr/>
        </p:nvSpPr>
        <p:spPr>
          <a:xfrm>
            <a:off x="11268162" y="117426"/>
            <a:ext cx="717985" cy="5760640"/>
          </a:xfrm>
          <a:prstGeom prst="plaque">
            <a:avLst/>
          </a:prstGeom>
          <a:effectLst>
            <a:glow rad="139700">
              <a:schemeClr val="bg1">
                <a:alpha val="69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中國佛典研究二</a:t>
            </a:r>
            <a:endParaRPr lang="en-US" altLang="zh-CN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en-US" altLang="zh-CN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  </a:t>
            </a:r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：</a:t>
            </a:r>
            <a:r>
              <a:rPr lang="zh-TW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金剛經</a:t>
            </a:r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第五講</a:t>
            </a:r>
            <a:endParaRPr lang="zh-TW" altLang="en-US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</p:txBody>
      </p:sp>
      <p:pic>
        <p:nvPicPr>
          <p:cNvPr id="5" name="圖片 4">
            <a:extLst>
              <a:ext uri="{FF2B5EF4-FFF2-40B4-BE49-F238E27FC236}">
                <a16:creationId xmlns:a16="http://schemas.microsoft.com/office/drawing/2014/main" id="{1085BC69-699B-EAD2-4DD0-DCD8911F3B7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468" b="97110" l="9346" r="89720">
                        <a14:foregroundMark x1="49533" y1="43353" x2="49533" y2="43353"/>
                        <a14:foregroundMark x1="51402" y1="44509" x2="51402" y2="44509"/>
                        <a14:foregroundMark x1="71963" y1="32370" x2="71963" y2="32370"/>
                        <a14:foregroundMark x1="50467" y1="19653" x2="50467" y2="19653"/>
                        <a14:foregroundMark x1="55140" y1="56069" x2="55140" y2="56069"/>
                        <a14:foregroundMark x1="37383" y1="60694" x2="37383" y2="60694"/>
                        <a14:foregroundMark x1="13084" y1="67630" x2="13084" y2="67630"/>
                        <a14:foregroundMark x1="88785" y1="66474" x2="88785" y2="66474"/>
                        <a14:foregroundMark x1="49533" y1="93642" x2="49533" y2="93642"/>
                        <a14:foregroundMark x1="47664" y1="97110" x2="47664" y2="97110"/>
                        <a14:foregroundMark x1="56075" y1="15029" x2="56075" y2="15029"/>
                        <a14:foregroundMark x1="55140" y1="13873" x2="55140" y2="13873"/>
                        <a14:foregroundMark x1="50467" y1="5202" x2="50467" y2="5202"/>
                        <a14:foregroundMark x1="50467" y1="3468" x2="50467" y2="3468"/>
                        <a14:foregroundMark x1="52336" y1="5202" x2="52336" y2="5202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381912" y="6021144"/>
            <a:ext cx="490484" cy="793026"/>
          </a:xfrm>
          <a:prstGeom prst="rect">
            <a:avLst/>
          </a:prstGeom>
          <a:effectLst>
            <a:glow rad="50800">
              <a:schemeClr val="bg1"/>
            </a:glow>
          </a:effectLst>
        </p:spPr>
      </p:pic>
      <p:pic>
        <p:nvPicPr>
          <p:cNvPr id="14" name="圖片 13">
            <a:extLst>
              <a:ext uri="{FF2B5EF4-FFF2-40B4-BE49-F238E27FC236}">
                <a16:creationId xmlns:a16="http://schemas.microsoft.com/office/drawing/2014/main" id="{A8A43D17-3555-FB20-D7CF-90A324D221F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52942" y="180464"/>
            <a:ext cx="3022384" cy="6649617"/>
          </a:xfrm>
          <a:prstGeom prst="rect">
            <a:avLst/>
          </a:prstGeom>
        </p:spPr>
      </p:pic>
      <p:sp>
        <p:nvSpPr>
          <p:cNvPr id="15" name="文字方塊 14">
            <a:extLst>
              <a:ext uri="{FF2B5EF4-FFF2-40B4-BE49-F238E27FC236}">
                <a16:creationId xmlns:a16="http://schemas.microsoft.com/office/drawing/2014/main" id="{52ADE9E7-E727-C694-A1F5-75600FCC947C}"/>
              </a:ext>
            </a:extLst>
          </p:cNvPr>
          <p:cNvSpPr txBox="1"/>
          <p:nvPr/>
        </p:nvSpPr>
        <p:spPr>
          <a:xfrm>
            <a:off x="7622320" y="683123"/>
            <a:ext cx="2544286" cy="564429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東晉道安法師，分判一切諸經為序、正宗、流通三分。</a:t>
            </a: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此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說初起</a:t>
            </a: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，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聞者多疑</a:t>
            </a: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，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嗣就正</a:t>
            </a: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於東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來梵德</a:t>
            </a: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，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乃知西土亦如是分科</a:t>
            </a: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，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遂悅服成</a:t>
            </a: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為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定則。</a:t>
            </a:r>
          </a:p>
        </p:txBody>
      </p:sp>
      <p:sp>
        <p:nvSpPr>
          <p:cNvPr id="16" name="右大括弧 15">
            <a:extLst>
              <a:ext uri="{FF2B5EF4-FFF2-40B4-BE49-F238E27FC236}">
                <a16:creationId xmlns:a16="http://schemas.microsoft.com/office/drawing/2014/main" id="{8CDC8449-D300-1699-754D-AF8910FCDFF6}"/>
              </a:ext>
            </a:extLst>
          </p:cNvPr>
          <p:cNvSpPr/>
          <p:nvPr/>
        </p:nvSpPr>
        <p:spPr>
          <a:xfrm rot="16200000">
            <a:off x="5869111" y="-782674"/>
            <a:ext cx="216024" cy="1728192"/>
          </a:xfrm>
          <a:prstGeom prst="rightBrac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17" name="文字方塊 16">
            <a:extLst>
              <a:ext uri="{FF2B5EF4-FFF2-40B4-BE49-F238E27FC236}">
                <a16:creationId xmlns:a16="http://schemas.microsoft.com/office/drawing/2014/main" id="{D1FD8ABE-172C-0E7B-DB95-B1F9D144202C}"/>
              </a:ext>
            </a:extLst>
          </p:cNvPr>
          <p:cNvSpPr txBox="1"/>
          <p:nvPr/>
        </p:nvSpPr>
        <p:spPr>
          <a:xfrm>
            <a:off x="238002" y="774762"/>
            <a:ext cx="3724096" cy="564429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CN" altLang="en-US" sz="2800" dirty="0">
                <a:solidFill>
                  <a:srgbClr val="FFFF00"/>
                </a:solidFill>
              </a:rPr>
              <a:t>江</a:t>
            </a:r>
            <a:r>
              <a:rPr lang="zh-TW" altLang="en-US" sz="2800" dirty="0">
                <a:solidFill>
                  <a:srgbClr val="FFFF00"/>
                </a:solidFill>
              </a:rPr>
              <a:t>味農</a:t>
            </a:r>
            <a:r>
              <a:rPr lang="zh-CN" altLang="en-US" sz="2800" dirty="0">
                <a:solidFill>
                  <a:srgbClr val="FFFF00"/>
                </a:solidFill>
              </a:rPr>
              <a:t>居士</a:t>
            </a:r>
            <a:r>
              <a:rPr lang="zh-TW" altLang="en-US" sz="2800" dirty="0">
                <a:solidFill>
                  <a:srgbClr val="FFFF00"/>
                </a:solidFill>
              </a:rPr>
              <a:t>將本經的正宗分分為信解行證四大段。這個分法</a:t>
            </a:r>
            <a:r>
              <a:rPr lang="zh-CN" altLang="en-US" sz="2800" dirty="0">
                <a:solidFill>
                  <a:srgbClr val="FFFF00"/>
                </a:solidFill>
              </a:rPr>
              <a:t>古來</a:t>
            </a:r>
            <a:r>
              <a:rPr lang="zh-TW" altLang="en-US" sz="2800" dirty="0">
                <a:solidFill>
                  <a:srgbClr val="FFFF00"/>
                </a:solidFill>
              </a:rPr>
              <a:t>唯獨前清達天法師</a:t>
            </a:r>
            <a:r>
              <a:rPr lang="zh-CN" altLang="en-US" sz="2800" dirty="0">
                <a:solidFill>
                  <a:srgbClr val="FFFF00"/>
                </a:solidFill>
              </a:rPr>
              <a:t>的</a:t>
            </a:r>
            <a:r>
              <a:rPr lang="en-US" altLang="zh-TW" sz="2800" dirty="0">
                <a:solidFill>
                  <a:srgbClr val="FFFF00"/>
                </a:solidFill>
              </a:rPr>
              <a:t>《</a:t>
            </a:r>
            <a:r>
              <a:rPr lang="zh-TW" altLang="en-US" sz="2800" dirty="0">
                <a:solidFill>
                  <a:srgbClr val="FFFF00"/>
                </a:solidFill>
              </a:rPr>
              <a:t>金剛經新眼疏</a:t>
            </a:r>
            <a:r>
              <a:rPr lang="en-US" altLang="zh-TW" sz="2800" dirty="0">
                <a:solidFill>
                  <a:srgbClr val="FFFF00"/>
                </a:solidFill>
              </a:rPr>
              <a:t>》</a:t>
            </a:r>
            <a:r>
              <a:rPr lang="zh-CN" altLang="en-US" sz="2800" dirty="0">
                <a:solidFill>
                  <a:srgbClr val="FFFF00"/>
                </a:solidFill>
              </a:rPr>
              <a:t>這樣分，</a:t>
            </a:r>
            <a:r>
              <a:rPr lang="zh-TW" altLang="en-US" sz="2800" dirty="0">
                <a:solidFill>
                  <a:srgbClr val="FFFF00"/>
                </a:solidFill>
              </a:rPr>
              <a:t>江居士</a:t>
            </a:r>
            <a:r>
              <a:rPr lang="zh-CN" altLang="en-US" sz="2800" dirty="0">
                <a:solidFill>
                  <a:srgbClr val="FFFF00"/>
                </a:solidFill>
              </a:rPr>
              <a:t>也</a:t>
            </a:r>
            <a:r>
              <a:rPr lang="zh-TW" altLang="en-US" sz="2800" dirty="0">
                <a:solidFill>
                  <a:srgbClr val="FFFF00"/>
                </a:solidFill>
              </a:rPr>
              <a:t>採取</a:t>
            </a:r>
            <a:r>
              <a:rPr lang="zh-CN" altLang="en-US" sz="2800" dirty="0">
                <a:solidFill>
                  <a:srgbClr val="FFFF00"/>
                </a:solidFill>
              </a:rPr>
              <a:t>；經文確實含有這個含義。</a:t>
            </a:r>
            <a:r>
              <a:rPr lang="zh-TW" altLang="en-US" sz="2800" dirty="0">
                <a:solidFill>
                  <a:srgbClr val="FFFF00"/>
                </a:solidFill>
              </a:rPr>
              <a:t>清涼大師</a:t>
            </a:r>
            <a:r>
              <a:rPr lang="zh-CN" altLang="en-US" sz="2800" dirty="0">
                <a:solidFill>
                  <a:srgbClr val="FFFF00"/>
                </a:solidFill>
              </a:rPr>
              <a:t>最先將</a:t>
            </a:r>
            <a:r>
              <a:rPr lang="en-US" altLang="zh-TW" sz="2800" dirty="0">
                <a:solidFill>
                  <a:srgbClr val="FFFF00"/>
                </a:solidFill>
              </a:rPr>
              <a:t>《</a:t>
            </a:r>
            <a:r>
              <a:rPr lang="zh-TW" altLang="en-US" sz="2800" dirty="0">
                <a:solidFill>
                  <a:srgbClr val="FFFF00"/>
                </a:solidFill>
              </a:rPr>
              <a:t>華嚴經</a:t>
            </a:r>
            <a:r>
              <a:rPr lang="en-US" altLang="zh-TW" sz="2800" dirty="0">
                <a:solidFill>
                  <a:srgbClr val="FFFF00"/>
                </a:solidFill>
              </a:rPr>
              <a:t>》</a:t>
            </a:r>
            <a:r>
              <a:rPr lang="zh-TW" altLang="en-US" sz="2800" dirty="0">
                <a:solidFill>
                  <a:srgbClr val="FFFF00"/>
                </a:solidFill>
              </a:rPr>
              <a:t>分為信解行證四大分。</a:t>
            </a:r>
          </a:p>
        </p:txBody>
      </p:sp>
      <p:sp>
        <p:nvSpPr>
          <p:cNvPr id="2" name="文字方塊 1">
            <a:extLst>
              <a:ext uri="{FF2B5EF4-FFF2-40B4-BE49-F238E27FC236}">
                <a16:creationId xmlns:a16="http://schemas.microsoft.com/office/drawing/2014/main" id="{C45DA1F7-D275-FA72-598A-B39755004858}"/>
              </a:ext>
            </a:extLst>
          </p:cNvPr>
          <p:cNvSpPr txBox="1"/>
          <p:nvPr/>
        </p:nvSpPr>
        <p:spPr>
          <a:xfrm>
            <a:off x="10226314" y="683123"/>
            <a:ext cx="774571" cy="3591136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諸經三分</a:t>
            </a:r>
            <a:endParaRPr lang="zh-TW" altLang="en-US" sz="2800" b="1" dirty="0">
              <a:solidFill>
                <a:schemeClr val="bg1">
                  <a:lumMod val="9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5739034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16" grpId="0" animBg="1"/>
      <p:bldP spid="1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8D8AA0E7-9D54-C109-487C-017637B5F900}"/>
              </a:ext>
            </a:extLst>
          </p:cNvPr>
          <p:cNvSpPr/>
          <p:nvPr/>
        </p:nvSpPr>
        <p:spPr>
          <a:xfrm>
            <a:off x="11268162" y="117426"/>
            <a:ext cx="717985" cy="5760640"/>
          </a:xfrm>
          <a:prstGeom prst="plaque">
            <a:avLst/>
          </a:prstGeom>
          <a:effectLst>
            <a:glow rad="139700">
              <a:schemeClr val="bg1">
                <a:alpha val="69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中國佛典研究二</a:t>
            </a:r>
            <a:endParaRPr lang="en-US" altLang="zh-CN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en-US" altLang="zh-CN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  </a:t>
            </a:r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：</a:t>
            </a:r>
            <a:r>
              <a:rPr lang="zh-TW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金剛經</a:t>
            </a:r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第五講</a:t>
            </a:r>
            <a:endParaRPr lang="zh-TW" altLang="en-US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</p:txBody>
      </p:sp>
      <p:pic>
        <p:nvPicPr>
          <p:cNvPr id="5" name="圖片 4">
            <a:extLst>
              <a:ext uri="{FF2B5EF4-FFF2-40B4-BE49-F238E27FC236}">
                <a16:creationId xmlns:a16="http://schemas.microsoft.com/office/drawing/2014/main" id="{0D1711C4-DB12-5C5A-0459-D00087AF3C0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468" b="97110" l="9346" r="89720">
                        <a14:foregroundMark x1="49533" y1="43353" x2="49533" y2="43353"/>
                        <a14:foregroundMark x1="51402" y1="44509" x2="51402" y2="44509"/>
                        <a14:foregroundMark x1="71963" y1="32370" x2="71963" y2="32370"/>
                        <a14:foregroundMark x1="50467" y1="19653" x2="50467" y2="19653"/>
                        <a14:foregroundMark x1="55140" y1="56069" x2="55140" y2="56069"/>
                        <a14:foregroundMark x1="37383" y1="60694" x2="37383" y2="60694"/>
                        <a14:foregroundMark x1="13084" y1="67630" x2="13084" y2="67630"/>
                        <a14:foregroundMark x1="88785" y1="66474" x2="88785" y2="66474"/>
                        <a14:foregroundMark x1="49533" y1="93642" x2="49533" y2="93642"/>
                        <a14:foregroundMark x1="47664" y1="97110" x2="47664" y2="97110"/>
                        <a14:foregroundMark x1="56075" y1="15029" x2="56075" y2="15029"/>
                        <a14:foregroundMark x1="55140" y1="13873" x2="55140" y2="13873"/>
                        <a14:foregroundMark x1="50467" y1="5202" x2="50467" y2="5202"/>
                        <a14:foregroundMark x1="50467" y1="3468" x2="50467" y2="3468"/>
                        <a14:foregroundMark x1="52336" y1="5202" x2="52336" y2="5202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381912" y="6021144"/>
            <a:ext cx="490484" cy="793026"/>
          </a:xfrm>
          <a:prstGeom prst="rect">
            <a:avLst/>
          </a:prstGeom>
          <a:effectLst>
            <a:glow rad="50800">
              <a:schemeClr val="bg1"/>
            </a:glow>
          </a:effectLst>
        </p:spPr>
      </p:pic>
      <p:pic>
        <p:nvPicPr>
          <p:cNvPr id="9" name="圖片 8">
            <a:extLst>
              <a:ext uri="{FF2B5EF4-FFF2-40B4-BE49-F238E27FC236}">
                <a16:creationId xmlns:a16="http://schemas.microsoft.com/office/drawing/2014/main" id="{51C5A1E2-8859-2198-673A-BD1447B79C7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546" y="0"/>
            <a:ext cx="10853196" cy="6865923"/>
          </a:xfrm>
          <a:prstGeom prst="rect">
            <a:avLst/>
          </a:prstGeom>
        </p:spPr>
      </p:pic>
      <p:sp>
        <p:nvSpPr>
          <p:cNvPr id="10" name="矩形 9">
            <a:extLst>
              <a:ext uri="{FF2B5EF4-FFF2-40B4-BE49-F238E27FC236}">
                <a16:creationId xmlns:a16="http://schemas.microsoft.com/office/drawing/2014/main" id="{F39C6078-CAC2-3882-D7BF-CA1E9A08BB16}"/>
              </a:ext>
            </a:extLst>
          </p:cNvPr>
          <p:cNvSpPr/>
          <p:nvPr/>
        </p:nvSpPr>
        <p:spPr>
          <a:xfrm>
            <a:off x="4583038" y="4869954"/>
            <a:ext cx="648072" cy="1079182"/>
          </a:xfrm>
          <a:prstGeom prst="rect">
            <a:avLst/>
          </a:prstGeom>
          <a:noFill/>
          <a:ln w="3810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11055272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4DBE6A76-678E-59A0-808C-3C905D073620}"/>
              </a:ext>
            </a:extLst>
          </p:cNvPr>
          <p:cNvSpPr/>
          <p:nvPr/>
        </p:nvSpPr>
        <p:spPr>
          <a:xfrm>
            <a:off x="11268162" y="117426"/>
            <a:ext cx="717985" cy="5760640"/>
          </a:xfrm>
          <a:prstGeom prst="plaque">
            <a:avLst/>
          </a:prstGeom>
          <a:effectLst>
            <a:glow rad="139700">
              <a:schemeClr val="bg1">
                <a:alpha val="69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中國佛典研究二</a:t>
            </a:r>
            <a:endParaRPr lang="en-US" altLang="zh-CN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en-US" altLang="zh-CN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  </a:t>
            </a:r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：</a:t>
            </a:r>
            <a:r>
              <a:rPr lang="zh-TW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金剛經</a:t>
            </a:r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第五講</a:t>
            </a:r>
            <a:endParaRPr lang="zh-TW" altLang="en-US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</p:txBody>
      </p:sp>
      <p:pic>
        <p:nvPicPr>
          <p:cNvPr id="5" name="圖片 4">
            <a:extLst>
              <a:ext uri="{FF2B5EF4-FFF2-40B4-BE49-F238E27FC236}">
                <a16:creationId xmlns:a16="http://schemas.microsoft.com/office/drawing/2014/main" id="{9D16D47B-ED24-92A8-67F2-D8126B7258B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468" b="97110" l="9346" r="89720">
                        <a14:foregroundMark x1="49533" y1="43353" x2="49533" y2="43353"/>
                        <a14:foregroundMark x1="51402" y1="44509" x2="51402" y2="44509"/>
                        <a14:foregroundMark x1="71963" y1="32370" x2="71963" y2="32370"/>
                        <a14:foregroundMark x1="50467" y1="19653" x2="50467" y2="19653"/>
                        <a14:foregroundMark x1="55140" y1="56069" x2="55140" y2="56069"/>
                        <a14:foregroundMark x1="37383" y1="60694" x2="37383" y2="60694"/>
                        <a14:foregroundMark x1="13084" y1="67630" x2="13084" y2="67630"/>
                        <a14:foregroundMark x1="88785" y1="66474" x2="88785" y2="66474"/>
                        <a14:foregroundMark x1="49533" y1="93642" x2="49533" y2="93642"/>
                        <a14:foregroundMark x1="47664" y1="97110" x2="47664" y2="97110"/>
                        <a14:foregroundMark x1="56075" y1="15029" x2="56075" y2="15029"/>
                        <a14:foregroundMark x1="55140" y1="13873" x2="55140" y2="13873"/>
                        <a14:foregroundMark x1="50467" y1="5202" x2="50467" y2="5202"/>
                        <a14:foregroundMark x1="50467" y1="3468" x2="50467" y2="3468"/>
                        <a14:foregroundMark x1="52336" y1="5202" x2="52336" y2="5202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381912" y="6021144"/>
            <a:ext cx="490484" cy="793026"/>
          </a:xfrm>
          <a:prstGeom prst="rect">
            <a:avLst/>
          </a:prstGeom>
          <a:effectLst>
            <a:glow rad="50800">
              <a:schemeClr val="bg1"/>
            </a:glow>
          </a:effectLst>
        </p:spPr>
      </p:pic>
      <p:sp>
        <p:nvSpPr>
          <p:cNvPr id="9" name="文字方塊 8">
            <a:extLst>
              <a:ext uri="{FF2B5EF4-FFF2-40B4-BE49-F238E27FC236}">
                <a16:creationId xmlns:a16="http://schemas.microsoft.com/office/drawing/2014/main" id="{8CB68312-7289-9031-2F5E-E6CBD28182E9}"/>
              </a:ext>
            </a:extLst>
          </p:cNvPr>
          <p:cNvSpPr txBox="1"/>
          <p:nvPr/>
        </p:nvSpPr>
        <p:spPr>
          <a:xfrm>
            <a:off x="6077008" y="693489"/>
            <a:ext cx="1364476" cy="538394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這一段經文是序分裡面的第一段，叫證信序。</a:t>
            </a:r>
          </a:p>
        </p:txBody>
      </p:sp>
      <p:sp>
        <p:nvSpPr>
          <p:cNvPr id="10" name="文字方塊 9">
            <a:extLst>
              <a:ext uri="{FF2B5EF4-FFF2-40B4-BE49-F238E27FC236}">
                <a16:creationId xmlns:a16="http://schemas.microsoft.com/office/drawing/2014/main" id="{87F8C319-0178-B4E6-217D-00EA401737A4}"/>
              </a:ext>
            </a:extLst>
          </p:cNvPr>
          <p:cNvSpPr txBox="1"/>
          <p:nvPr/>
        </p:nvSpPr>
        <p:spPr>
          <a:xfrm>
            <a:off x="7606317" y="693489"/>
            <a:ext cx="2123658" cy="514024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如是我聞，一時佛在舍衛國祇樹給孤獨園，與大比丘眾千二百五十人俱。</a:t>
            </a:r>
          </a:p>
        </p:txBody>
      </p:sp>
      <p:sp>
        <p:nvSpPr>
          <p:cNvPr id="3" name="文字方塊 2">
            <a:extLst>
              <a:ext uri="{FF2B5EF4-FFF2-40B4-BE49-F238E27FC236}">
                <a16:creationId xmlns:a16="http://schemas.microsoft.com/office/drawing/2014/main" id="{D3A354B1-8382-2D3B-5D54-46831B798E84}"/>
              </a:ext>
            </a:extLst>
          </p:cNvPr>
          <p:cNvSpPr txBox="1"/>
          <p:nvPr/>
        </p:nvSpPr>
        <p:spPr>
          <a:xfrm>
            <a:off x="3142878" y="693489"/>
            <a:ext cx="2441694" cy="514024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400"/>
              </a:lnSpc>
            </a:pP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凡結集一經，必具六緣，乃克成就。</a:t>
            </a:r>
            <a:r>
              <a:rPr lang="en-US" altLang="zh-TW" sz="2800" b="1" dirty="0">
                <a:solidFill>
                  <a:schemeClr val="bg1">
                    <a:lumMod val="95000"/>
                  </a:schemeClr>
                </a:solidFill>
              </a:rPr>
              <a:t>︵1︶</a:t>
            </a: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信、</a:t>
            </a:r>
            <a:r>
              <a:rPr lang="en-US" altLang="zh-TW" sz="2800" b="1" dirty="0">
                <a:solidFill>
                  <a:schemeClr val="bg1">
                    <a:lumMod val="95000"/>
                  </a:schemeClr>
                </a:solidFill>
              </a:rPr>
              <a:t>︵2︶</a:t>
            </a: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聞、</a:t>
            </a:r>
            <a:r>
              <a:rPr lang="en-US" altLang="zh-TW" sz="2800" b="1" dirty="0">
                <a:solidFill>
                  <a:schemeClr val="bg1">
                    <a:lumMod val="95000"/>
                  </a:schemeClr>
                </a:solidFill>
              </a:rPr>
              <a:t>︵3︶</a:t>
            </a: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時、</a:t>
            </a:r>
            <a:r>
              <a:rPr lang="en-US" altLang="zh-TW" sz="2800" b="1" dirty="0">
                <a:solidFill>
                  <a:schemeClr val="bg1">
                    <a:lumMod val="95000"/>
                  </a:schemeClr>
                </a:solidFill>
              </a:rPr>
              <a:t>︵4︶</a:t>
            </a:r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主</a:t>
            </a: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、</a:t>
            </a:r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（</a:t>
            </a:r>
            <a:r>
              <a:rPr lang="en-US" altLang="zh-CN" sz="2800" b="1" dirty="0">
                <a:solidFill>
                  <a:schemeClr val="bg1">
                    <a:lumMod val="95000"/>
                  </a:schemeClr>
                </a:solidFill>
              </a:rPr>
              <a:t>5</a:t>
            </a:r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）處、</a:t>
            </a:r>
            <a:r>
              <a:rPr lang="en-US" altLang="zh-TW" sz="2800" b="1" dirty="0">
                <a:solidFill>
                  <a:schemeClr val="bg1">
                    <a:lumMod val="95000"/>
                  </a:schemeClr>
                </a:solidFill>
              </a:rPr>
              <a:t>︵6︶</a:t>
            </a: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眾。</a:t>
            </a:r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此</a:t>
            </a: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一段經</a:t>
            </a:r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文，</a:t>
            </a: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六緣具足。</a:t>
            </a:r>
          </a:p>
        </p:txBody>
      </p:sp>
      <p:pic>
        <p:nvPicPr>
          <p:cNvPr id="2" name="圖片 1">
            <a:extLst>
              <a:ext uri="{FF2B5EF4-FFF2-40B4-BE49-F238E27FC236}">
                <a16:creationId xmlns:a16="http://schemas.microsoft.com/office/drawing/2014/main" id="{DF730A0B-4ABF-F1BD-ADA8-D4499EAD41C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997315" y="693489"/>
            <a:ext cx="830997" cy="21656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120944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E01F3E62-1361-404C-7C77-CDA111BD6903}"/>
              </a:ext>
            </a:extLst>
          </p:cNvPr>
          <p:cNvSpPr/>
          <p:nvPr/>
        </p:nvSpPr>
        <p:spPr>
          <a:xfrm>
            <a:off x="11268162" y="117426"/>
            <a:ext cx="717985" cy="5760640"/>
          </a:xfrm>
          <a:prstGeom prst="plaque">
            <a:avLst/>
          </a:prstGeom>
          <a:effectLst>
            <a:glow rad="139700">
              <a:schemeClr val="bg1">
                <a:alpha val="69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中國佛典研究二</a:t>
            </a:r>
            <a:endParaRPr lang="en-US" altLang="zh-CN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en-US" altLang="zh-CN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  </a:t>
            </a:r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：</a:t>
            </a:r>
            <a:r>
              <a:rPr lang="zh-TW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金剛經</a:t>
            </a:r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第五講</a:t>
            </a:r>
            <a:endParaRPr lang="zh-TW" altLang="en-US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</p:txBody>
      </p:sp>
      <p:pic>
        <p:nvPicPr>
          <p:cNvPr id="5" name="圖片 4">
            <a:extLst>
              <a:ext uri="{FF2B5EF4-FFF2-40B4-BE49-F238E27FC236}">
                <a16:creationId xmlns:a16="http://schemas.microsoft.com/office/drawing/2014/main" id="{4DADA346-6410-2E52-2C8C-8E26B4C28D1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468" b="97110" l="9346" r="89720">
                        <a14:foregroundMark x1="49533" y1="43353" x2="49533" y2="43353"/>
                        <a14:foregroundMark x1="51402" y1="44509" x2="51402" y2="44509"/>
                        <a14:foregroundMark x1="71963" y1="32370" x2="71963" y2="32370"/>
                        <a14:foregroundMark x1="50467" y1="19653" x2="50467" y2="19653"/>
                        <a14:foregroundMark x1="55140" y1="56069" x2="55140" y2="56069"/>
                        <a14:foregroundMark x1="37383" y1="60694" x2="37383" y2="60694"/>
                        <a14:foregroundMark x1="13084" y1="67630" x2="13084" y2="67630"/>
                        <a14:foregroundMark x1="88785" y1="66474" x2="88785" y2="66474"/>
                        <a14:foregroundMark x1="49533" y1="93642" x2="49533" y2="93642"/>
                        <a14:foregroundMark x1="47664" y1="97110" x2="47664" y2="97110"/>
                        <a14:foregroundMark x1="56075" y1="15029" x2="56075" y2="15029"/>
                        <a14:foregroundMark x1="55140" y1="13873" x2="55140" y2="13873"/>
                        <a14:foregroundMark x1="50467" y1="5202" x2="50467" y2="5202"/>
                        <a14:foregroundMark x1="50467" y1="3468" x2="50467" y2="3468"/>
                        <a14:foregroundMark x1="52336" y1="5202" x2="52336" y2="5202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381912" y="6021144"/>
            <a:ext cx="490484" cy="793026"/>
          </a:xfrm>
          <a:prstGeom prst="rect">
            <a:avLst/>
          </a:prstGeom>
          <a:effectLst>
            <a:glow rad="50800">
              <a:schemeClr val="bg1"/>
            </a:glow>
          </a:effectLst>
        </p:spPr>
      </p:pic>
      <p:sp>
        <p:nvSpPr>
          <p:cNvPr id="2" name="文字方塊 1">
            <a:extLst>
              <a:ext uri="{FF2B5EF4-FFF2-40B4-BE49-F238E27FC236}">
                <a16:creationId xmlns:a16="http://schemas.microsoft.com/office/drawing/2014/main" id="{BD82A303-2B1F-4912-E628-0D22CCA68FFC}"/>
              </a:ext>
            </a:extLst>
          </p:cNvPr>
          <p:cNvSpPr txBox="1"/>
          <p:nvPr/>
        </p:nvSpPr>
        <p:spPr>
          <a:xfrm>
            <a:off x="10271670" y="670078"/>
            <a:ext cx="774571" cy="1496446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六成就</a:t>
            </a:r>
            <a:endParaRPr lang="zh-TW" altLang="en-US" sz="2800" b="1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1A74CF55-7455-3D12-F9EA-B3DAE2DA8676}"/>
              </a:ext>
            </a:extLst>
          </p:cNvPr>
          <p:cNvSpPr txBox="1"/>
          <p:nvPr/>
        </p:nvSpPr>
        <p:spPr>
          <a:xfrm>
            <a:off x="7234102" y="670078"/>
            <a:ext cx="1954381" cy="520798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不異為「如」</a:t>
            </a:r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，</a:t>
            </a: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無非曰「是」。</a:t>
            </a:r>
            <a:r>
              <a:rPr lang="en-US" altLang="zh-CN" sz="2800" b="1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華嚴經</a:t>
            </a:r>
            <a:r>
              <a:rPr lang="en-US" altLang="zh-CN" sz="2800" b="1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云：</a:t>
            </a:r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「</a:t>
            </a: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信為道元功德母，長養一切諸善法。</a:t>
            </a:r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」</a:t>
            </a:r>
            <a:endParaRPr lang="zh-TW" altLang="en-US" sz="2800" b="1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3" name="文字方塊 2">
            <a:extLst>
              <a:ext uri="{FF2B5EF4-FFF2-40B4-BE49-F238E27FC236}">
                <a16:creationId xmlns:a16="http://schemas.microsoft.com/office/drawing/2014/main" id="{AD986A19-303A-FDFB-EBC6-A77D38A55A7A}"/>
              </a:ext>
            </a:extLst>
          </p:cNvPr>
          <p:cNvSpPr txBox="1"/>
          <p:nvPr/>
        </p:nvSpPr>
        <p:spPr>
          <a:xfrm>
            <a:off x="9425091" y="494126"/>
            <a:ext cx="774571" cy="538394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CN" altLang="en-US" sz="2800" dirty="0">
                <a:solidFill>
                  <a:schemeClr val="bg1"/>
                </a:solidFill>
              </a:rPr>
              <a:t>（</a:t>
            </a:r>
            <a:r>
              <a:rPr lang="en-US" altLang="zh-CN" sz="2800" dirty="0">
                <a:solidFill>
                  <a:schemeClr val="bg1"/>
                </a:solidFill>
              </a:rPr>
              <a:t>1</a:t>
            </a:r>
            <a:r>
              <a:rPr lang="zh-CN" altLang="en-US" sz="2800" dirty="0">
                <a:solidFill>
                  <a:schemeClr val="bg1"/>
                </a:solidFill>
              </a:rPr>
              <a:t>）</a:t>
            </a:r>
            <a:r>
              <a:rPr lang="en-US" altLang="zh-CN" sz="2800" dirty="0">
                <a:solidFill>
                  <a:schemeClr val="bg1"/>
                </a:solidFill>
              </a:rPr>
              <a:t> </a:t>
            </a:r>
            <a:r>
              <a:rPr lang="zh-CN" altLang="en-US" sz="2800" dirty="0">
                <a:solidFill>
                  <a:schemeClr val="bg1"/>
                </a:solidFill>
              </a:rPr>
              <a:t>信成就：</a:t>
            </a:r>
            <a:r>
              <a:rPr lang="zh-CN" altLang="en-US" sz="2800" b="1" dirty="0">
                <a:solidFill>
                  <a:schemeClr val="bg1"/>
                </a:solidFill>
              </a:rPr>
              <a:t>如是</a:t>
            </a:r>
            <a:r>
              <a:rPr lang="zh-CN" altLang="en-US" sz="2800" dirty="0">
                <a:solidFill>
                  <a:schemeClr val="bg1"/>
                </a:solidFill>
              </a:rPr>
              <a:t>。</a:t>
            </a:r>
            <a:endParaRPr lang="zh-TW" altLang="en-US" sz="2800" dirty="0">
              <a:solidFill>
                <a:schemeClr val="bg1"/>
              </a:solidFill>
            </a:endParaRPr>
          </a:p>
        </p:txBody>
      </p:sp>
      <p:sp>
        <p:nvSpPr>
          <p:cNvPr id="8" name="文字方塊 7">
            <a:extLst>
              <a:ext uri="{FF2B5EF4-FFF2-40B4-BE49-F238E27FC236}">
                <a16:creationId xmlns:a16="http://schemas.microsoft.com/office/drawing/2014/main" id="{44AA21E8-3E13-8087-A2C9-F43F6F303A6E}"/>
              </a:ext>
            </a:extLst>
          </p:cNvPr>
          <p:cNvSpPr txBox="1"/>
          <p:nvPr/>
        </p:nvSpPr>
        <p:spPr>
          <a:xfrm>
            <a:off x="1414686" y="518314"/>
            <a:ext cx="5493812" cy="538394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「如是」這兩個字是信成就</a:t>
            </a:r>
            <a:r>
              <a:rPr lang="zh-CN" altLang="en-US" sz="2800" dirty="0">
                <a:solidFill>
                  <a:srgbClr val="FFFF00"/>
                </a:solidFill>
              </a:rPr>
              <a:t>。</a:t>
            </a:r>
            <a:r>
              <a:rPr lang="zh-TW" altLang="en-US" sz="2800" dirty="0">
                <a:solidFill>
                  <a:srgbClr val="FFFF00"/>
                </a:solidFill>
              </a:rPr>
              <a:t>這兩個字的意思，淺的人看到很淺；深的人看到，其深無底！淺而言之，「如是我聞」，我是阿難尊者，阿難尊者在結集經的時候，首先說出這四個字。阿難是複講，所以一開端，一定要說這四個字，表示阿難複講的跟佛所講的沒有兩樣，讓大家相信。</a:t>
            </a:r>
          </a:p>
        </p:txBody>
      </p:sp>
    </p:spTree>
    <p:extLst>
      <p:ext uri="{BB962C8B-B14F-4D97-AF65-F5344CB8AC3E}">
        <p14:creationId xmlns:p14="http://schemas.microsoft.com/office/powerpoint/2010/main" val="140344094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3" grpId="0"/>
      <p:bldP spid="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E30165DB-D02C-DD0B-17F6-EE163B8A2FCC}"/>
              </a:ext>
            </a:extLst>
          </p:cNvPr>
          <p:cNvSpPr/>
          <p:nvPr/>
        </p:nvSpPr>
        <p:spPr>
          <a:xfrm>
            <a:off x="11268162" y="117426"/>
            <a:ext cx="717985" cy="5760640"/>
          </a:xfrm>
          <a:prstGeom prst="plaque">
            <a:avLst/>
          </a:prstGeom>
          <a:effectLst>
            <a:glow rad="139700">
              <a:schemeClr val="bg1">
                <a:alpha val="69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中國佛典研究二</a:t>
            </a:r>
            <a:endParaRPr lang="en-US" altLang="zh-CN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en-US" altLang="zh-CN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  </a:t>
            </a:r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：</a:t>
            </a:r>
            <a:r>
              <a:rPr lang="zh-TW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金剛經</a:t>
            </a:r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第五講</a:t>
            </a:r>
            <a:endParaRPr lang="zh-TW" altLang="en-US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</p:txBody>
      </p:sp>
      <p:pic>
        <p:nvPicPr>
          <p:cNvPr id="5" name="圖片 4">
            <a:extLst>
              <a:ext uri="{FF2B5EF4-FFF2-40B4-BE49-F238E27FC236}">
                <a16:creationId xmlns:a16="http://schemas.microsoft.com/office/drawing/2014/main" id="{15E13383-CD05-646A-4246-F366B081665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468" b="97110" l="9346" r="89720">
                        <a14:foregroundMark x1="49533" y1="43353" x2="49533" y2="43353"/>
                        <a14:foregroundMark x1="51402" y1="44509" x2="51402" y2="44509"/>
                        <a14:foregroundMark x1="71963" y1="32370" x2="71963" y2="32370"/>
                        <a14:foregroundMark x1="50467" y1="19653" x2="50467" y2="19653"/>
                        <a14:foregroundMark x1="55140" y1="56069" x2="55140" y2="56069"/>
                        <a14:foregroundMark x1="37383" y1="60694" x2="37383" y2="60694"/>
                        <a14:foregroundMark x1="13084" y1="67630" x2="13084" y2="67630"/>
                        <a14:foregroundMark x1="88785" y1="66474" x2="88785" y2="66474"/>
                        <a14:foregroundMark x1="49533" y1="93642" x2="49533" y2="93642"/>
                        <a14:foregroundMark x1="47664" y1="97110" x2="47664" y2="97110"/>
                        <a14:foregroundMark x1="56075" y1="15029" x2="56075" y2="15029"/>
                        <a14:foregroundMark x1="55140" y1="13873" x2="55140" y2="13873"/>
                        <a14:foregroundMark x1="50467" y1="5202" x2="50467" y2="5202"/>
                        <a14:foregroundMark x1="50467" y1="3468" x2="50467" y2="3468"/>
                        <a14:foregroundMark x1="52336" y1="5202" x2="52336" y2="5202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381912" y="6021144"/>
            <a:ext cx="490484" cy="793026"/>
          </a:xfrm>
          <a:prstGeom prst="rect">
            <a:avLst/>
          </a:prstGeom>
          <a:effectLst>
            <a:glow rad="50800">
              <a:schemeClr val="bg1"/>
            </a:glow>
          </a:effectLst>
        </p:spPr>
      </p:pic>
      <p:sp>
        <p:nvSpPr>
          <p:cNvPr id="2" name="文字方塊 1">
            <a:extLst>
              <a:ext uri="{FF2B5EF4-FFF2-40B4-BE49-F238E27FC236}">
                <a16:creationId xmlns:a16="http://schemas.microsoft.com/office/drawing/2014/main" id="{77039AD0-3440-A968-81E1-FEB0B3C4B556}"/>
              </a:ext>
            </a:extLst>
          </p:cNvPr>
          <p:cNvSpPr txBox="1"/>
          <p:nvPr/>
        </p:nvSpPr>
        <p:spPr>
          <a:xfrm>
            <a:off x="9133160" y="670078"/>
            <a:ext cx="1364476" cy="520798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看經聞法，貴在如實會得其意。果能消融歸我自性，則受用無窮。</a:t>
            </a:r>
          </a:p>
        </p:txBody>
      </p:sp>
      <p:sp>
        <p:nvSpPr>
          <p:cNvPr id="3" name="文字方塊 2">
            <a:extLst>
              <a:ext uri="{FF2B5EF4-FFF2-40B4-BE49-F238E27FC236}">
                <a16:creationId xmlns:a16="http://schemas.microsoft.com/office/drawing/2014/main" id="{1B3E1C12-E30E-01D9-26DE-DC7DBDCC3E5E}"/>
              </a:ext>
            </a:extLst>
          </p:cNvPr>
          <p:cNvSpPr txBox="1"/>
          <p:nvPr/>
        </p:nvSpPr>
        <p:spPr>
          <a:xfrm>
            <a:off x="3358902" y="670078"/>
            <a:ext cx="5493812" cy="538394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8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這句話非常非常重要</a:t>
            </a:r>
            <a:r>
              <a:rPr lang="zh-CN" altLang="en-US" sz="2800" dirty="0">
                <a:solidFill>
                  <a:srgbClr val="FFFF00"/>
                </a:solidFill>
              </a:rPr>
              <a:t>！</a:t>
            </a:r>
            <a:r>
              <a:rPr lang="zh-TW" altLang="en-US" sz="2800" dirty="0">
                <a:solidFill>
                  <a:srgbClr val="FFFF00"/>
                </a:solidFill>
              </a:rPr>
              <a:t>如果你要是真會了，你讀經、聽經，就跟每天喝水吃飯一樣，決定不能離開的，欲罷不能，這個不可思議</a:t>
            </a:r>
            <a:r>
              <a:rPr lang="zh-CN" altLang="en-US" sz="2800" dirty="0">
                <a:solidFill>
                  <a:srgbClr val="FFFF00"/>
                </a:solidFill>
              </a:rPr>
              <a:t>！</a:t>
            </a:r>
            <a:r>
              <a:rPr lang="zh-TW" altLang="en-US" sz="2800" dirty="0">
                <a:solidFill>
                  <a:srgbClr val="FFFF00"/>
                </a:solidFill>
              </a:rPr>
              <a:t>得受用，我講一個最淺、最小的受用，「無有疲厭」；如果你嘗到法味，當你疲倦的時候，這個經念上一段，精神就恢復，就不會疲倦，這是最小的好處。</a:t>
            </a: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B9FA1113-62F8-5862-2254-953B890DBC34}"/>
              </a:ext>
            </a:extLst>
          </p:cNvPr>
          <p:cNvSpPr txBox="1"/>
          <p:nvPr/>
        </p:nvSpPr>
        <p:spPr>
          <a:xfrm>
            <a:off x="327377" y="670078"/>
            <a:ext cx="2646878" cy="538394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800"/>
              </a:lnSpc>
            </a:pPr>
            <a:r>
              <a:rPr lang="zh-CN" altLang="en-US" sz="2800" dirty="0">
                <a:solidFill>
                  <a:srgbClr val="FFFF00"/>
                </a:solidFill>
              </a:rPr>
              <a:t>當年老和尚</a:t>
            </a:r>
            <a:r>
              <a:rPr lang="zh-TW" altLang="en-US" sz="2800" dirty="0">
                <a:solidFill>
                  <a:srgbClr val="FFFF00"/>
                </a:solidFill>
              </a:rPr>
              <a:t>在洛杉磯，一天講九個鐘點，不累！愈講精神愈好，愈講聲音愈大。不講經的時候</a:t>
            </a:r>
            <a:r>
              <a:rPr lang="zh-CN" altLang="en-US" sz="2800" dirty="0">
                <a:solidFill>
                  <a:srgbClr val="FFFF00"/>
                </a:solidFill>
              </a:rPr>
              <a:t>反而</a:t>
            </a:r>
            <a:r>
              <a:rPr lang="zh-TW" altLang="en-US" sz="2800" dirty="0">
                <a:solidFill>
                  <a:srgbClr val="FFFF00"/>
                </a:solidFill>
              </a:rPr>
              <a:t>會累。</a:t>
            </a:r>
          </a:p>
        </p:txBody>
      </p:sp>
    </p:spTree>
    <p:extLst>
      <p:ext uri="{BB962C8B-B14F-4D97-AF65-F5344CB8AC3E}">
        <p14:creationId xmlns:p14="http://schemas.microsoft.com/office/powerpoint/2010/main" val="96707653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79663162-BCAF-ED59-33E2-CB2A7A0FB5A0}"/>
              </a:ext>
            </a:extLst>
          </p:cNvPr>
          <p:cNvSpPr/>
          <p:nvPr/>
        </p:nvSpPr>
        <p:spPr>
          <a:xfrm>
            <a:off x="11268162" y="117426"/>
            <a:ext cx="717985" cy="5760640"/>
          </a:xfrm>
          <a:prstGeom prst="plaque">
            <a:avLst/>
          </a:prstGeom>
          <a:effectLst>
            <a:glow rad="139700">
              <a:schemeClr val="bg1">
                <a:alpha val="69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中國佛典研究二</a:t>
            </a:r>
            <a:endParaRPr lang="en-US" altLang="zh-CN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en-US" altLang="zh-CN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  </a:t>
            </a:r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：</a:t>
            </a:r>
            <a:r>
              <a:rPr lang="zh-TW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金剛經</a:t>
            </a:r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第五講</a:t>
            </a:r>
            <a:endParaRPr lang="zh-TW" altLang="en-US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</p:txBody>
      </p:sp>
      <p:pic>
        <p:nvPicPr>
          <p:cNvPr id="5" name="圖片 4">
            <a:extLst>
              <a:ext uri="{FF2B5EF4-FFF2-40B4-BE49-F238E27FC236}">
                <a16:creationId xmlns:a16="http://schemas.microsoft.com/office/drawing/2014/main" id="{09F35CA9-DBA7-C129-BF18-B927C46D3A2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468" b="97110" l="9346" r="89720">
                        <a14:foregroundMark x1="49533" y1="43353" x2="49533" y2="43353"/>
                        <a14:foregroundMark x1="51402" y1="44509" x2="51402" y2="44509"/>
                        <a14:foregroundMark x1="71963" y1="32370" x2="71963" y2="32370"/>
                        <a14:foregroundMark x1="50467" y1="19653" x2="50467" y2="19653"/>
                        <a14:foregroundMark x1="55140" y1="56069" x2="55140" y2="56069"/>
                        <a14:foregroundMark x1="37383" y1="60694" x2="37383" y2="60694"/>
                        <a14:foregroundMark x1="13084" y1="67630" x2="13084" y2="67630"/>
                        <a14:foregroundMark x1="88785" y1="66474" x2="88785" y2="66474"/>
                        <a14:foregroundMark x1="49533" y1="93642" x2="49533" y2="93642"/>
                        <a14:foregroundMark x1="47664" y1="97110" x2="47664" y2="97110"/>
                        <a14:foregroundMark x1="56075" y1="15029" x2="56075" y2="15029"/>
                        <a14:foregroundMark x1="55140" y1="13873" x2="55140" y2="13873"/>
                        <a14:foregroundMark x1="50467" y1="5202" x2="50467" y2="5202"/>
                        <a14:foregroundMark x1="50467" y1="3468" x2="50467" y2="3468"/>
                        <a14:foregroundMark x1="52336" y1="5202" x2="52336" y2="5202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381912" y="6021144"/>
            <a:ext cx="490484" cy="793026"/>
          </a:xfrm>
          <a:prstGeom prst="rect">
            <a:avLst/>
          </a:prstGeom>
          <a:effectLst>
            <a:glow rad="50800">
              <a:schemeClr val="bg1"/>
            </a:glow>
          </a:effectLst>
        </p:spPr>
      </p:pic>
      <p:sp>
        <p:nvSpPr>
          <p:cNvPr id="2" name="文字方塊 1">
            <a:extLst>
              <a:ext uri="{FF2B5EF4-FFF2-40B4-BE49-F238E27FC236}">
                <a16:creationId xmlns:a16="http://schemas.microsoft.com/office/drawing/2014/main" id="{623A114B-2179-4A45-2299-8CA294A578F4}"/>
              </a:ext>
            </a:extLst>
          </p:cNvPr>
          <p:cNvSpPr txBox="1"/>
          <p:nvPr/>
        </p:nvSpPr>
        <p:spPr>
          <a:xfrm>
            <a:off x="9222400" y="670078"/>
            <a:ext cx="1364476" cy="520798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「</a:t>
            </a:r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如</a:t>
            </a: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」</a:t>
            </a:r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，</a:t>
            </a: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生佛本具之性體，真實之際如如不動。</a:t>
            </a:r>
          </a:p>
        </p:txBody>
      </p:sp>
      <p:sp>
        <p:nvSpPr>
          <p:cNvPr id="3" name="文字方塊 2">
            <a:extLst>
              <a:ext uri="{FF2B5EF4-FFF2-40B4-BE49-F238E27FC236}">
                <a16:creationId xmlns:a16="http://schemas.microsoft.com/office/drawing/2014/main" id="{CE562484-184D-FCA8-7642-9D23DE8A4D1E}"/>
              </a:ext>
            </a:extLst>
          </p:cNvPr>
          <p:cNvSpPr txBox="1"/>
          <p:nvPr/>
        </p:nvSpPr>
        <p:spPr>
          <a:xfrm>
            <a:off x="6239222" y="670078"/>
            <a:ext cx="2769989" cy="538394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真實之際就是真如，就是本性，是宇宙人生一切萬法的本體，本體就是根源。宇宙</a:t>
            </a:r>
            <a:r>
              <a:rPr lang="zh-CN" altLang="en-US" sz="2800" dirty="0">
                <a:solidFill>
                  <a:srgbClr val="FFFF00"/>
                </a:solidFill>
              </a:rPr>
              <a:t>、</a:t>
            </a:r>
            <a:r>
              <a:rPr lang="zh-TW" altLang="en-US" sz="2800" dirty="0">
                <a:solidFill>
                  <a:srgbClr val="FFFF00"/>
                </a:solidFill>
              </a:rPr>
              <a:t>人生</a:t>
            </a:r>
            <a:r>
              <a:rPr lang="zh-CN" altLang="en-US" sz="2800" dirty="0">
                <a:solidFill>
                  <a:srgbClr val="FFFF00"/>
                </a:solidFill>
              </a:rPr>
              <a:t>、</a:t>
            </a:r>
            <a:r>
              <a:rPr lang="zh-TW" altLang="en-US" sz="2800" dirty="0">
                <a:solidFill>
                  <a:srgbClr val="FFFF00"/>
                </a:solidFill>
              </a:rPr>
              <a:t>一切萬法</a:t>
            </a:r>
            <a:r>
              <a:rPr lang="zh-CN" altLang="en-US" sz="2800" dirty="0">
                <a:solidFill>
                  <a:srgbClr val="FFFF00"/>
                </a:solidFill>
              </a:rPr>
              <a:t>都是</a:t>
            </a:r>
            <a:r>
              <a:rPr lang="zh-TW" altLang="en-US" sz="2800" dirty="0">
                <a:solidFill>
                  <a:srgbClr val="FFFF00"/>
                </a:solidFill>
              </a:rPr>
              <a:t>從這個生的。</a:t>
            </a:r>
          </a:p>
        </p:txBody>
      </p:sp>
      <p:sp>
        <p:nvSpPr>
          <p:cNvPr id="8" name="文字方塊 7">
            <a:extLst>
              <a:ext uri="{FF2B5EF4-FFF2-40B4-BE49-F238E27FC236}">
                <a16:creationId xmlns:a16="http://schemas.microsoft.com/office/drawing/2014/main" id="{16B213BC-DDF0-2E83-4149-065D45D560C3}"/>
              </a:ext>
            </a:extLst>
          </p:cNvPr>
          <p:cNvSpPr txBox="1"/>
          <p:nvPr/>
        </p:nvSpPr>
        <p:spPr>
          <a:xfrm>
            <a:off x="5057751" y="625030"/>
            <a:ext cx="774571" cy="538394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「是」，開化顯示當下即是。</a:t>
            </a:r>
          </a:p>
        </p:txBody>
      </p:sp>
      <p:sp>
        <p:nvSpPr>
          <p:cNvPr id="9" name="文字方塊 8">
            <a:extLst>
              <a:ext uri="{FF2B5EF4-FFF2-40B4-BE49-F238E27FC236}">
                <a16:creationId xmlns:a16="http://schemas.microsoft.com/office/drawing/2014/main" id="{B8412808-E6AF-1015-0B5F-7E1C4B94A795}"/>
              </a:ext>
            </a:extLst>
          </p:cNvPr>
          <p:cNvSpPr txBox="1"/>
          <p:nvPr/>
        </p:nvSpPr>
        <p:spPr>
          <a:xfrm>
            <a:off x="838622" y="644070"/>
            <a:ext cx="4062651" cy="538394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真如在哪裡？本性在哪裡？真心在哪裡？當下就是。不</a:t>
            </a:r>
            <a:r>
              <a:rPr lang="zh-CN" altLang="en-US" sz="2800" dirty="0">
                <a:solidFill>
                  <a:srgbClr val="FFFF00"/>
                </a:solidFill>
              </a:rPr>
              <a:t>僅</a:t>
            </a:r>
            <a:r>
              <a:rPr lang="zh-TW" altLang="en-US" sz="2800" dirty="0">
                <a:solidFill>
                  <a:srgbClr val="FFFF00"/>
                </a:solidFill>
              </a:rPr>
              <a:t>釋迦</a:t>
            </a:r>
            <a:r>
              <a:rPr lang="zh-CN" altLang="en-US" sz="2800" dirty="0">
                <a:solidFill>
                  <a:srgbClr val="FFFF00"/>
                </a:solidFill>
              </a:rPr>
              <a:t>佛</a:t>
            </a:r>
            <a:r>
              <a:rPr lang="zh-TW" altLang="en-US" sz="2800" dirty="0">
                <a:solidFill>
                  <a:srgbClr val="FFFF00"/>
                </a:solidFill>
              </a:rPr>
              <a:t>四十九年所說一切法，是真心自性流露，十方三世一切諸佛菩薩所說無量法門，也是從這兒流露出來的。</a:t>
            </a:r>
          </a:p>
        </p:txBody>
      </p:sp>
    </p:spTree>
    <p:extLst>
      <p:ext uri="{BB962C8B-B14F-4D97-AF65-F5344CB8AC3E}">
        <p14:creationId xmlns:p14="http://schemas.microsoft.com/office/powerpoint/2010/main" val="259680486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8" grpId="0"/>
      <p:bldP spid="9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D7EC989B-A48C-A55F-937C-5448711B0A11}"/>
              </a:ext>
            </a:extLst>
          </p:cNvPr>
          <p:cNvSpPr/>
          <p:nvPr/>
        </p:nvSpPr>
        <p:spPr>
          <a:xfrm>
            <a:off x="11268162" y="117426"/>
            <a:ext cx="717985" cy="5760640"/>
          </a:xfrm>
          <a:prstGeom prst="plaque">
            <a:avLst/>
          </a:prstGeom>
          <a:effectLst>
            <a:glow rad="139700">
              <a:schemeClr val="bg1">
                <a:alpha val="69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中國佛典研究二</a:t>
            </a:r>
            <a:endParaRPr lang="en-US" altLang="zh-CN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en-US" altLang="zh-CN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  </a:t>
            </a:r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：</a:t>
            </a:r>
            <a:r>
              <a:rPr lang="zh-TW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金剛經</a:t>
            </a:r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第五講</a:t>
            </a:r>
            <a:endParaRPr lang="zh-TW" altLang="en-US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</p:txBody>
      </p:sp>
      <p:pic>
        <p:nvPicPr>
          <p:cNvPr id="5" name="圖片 4">
            <a:extLst>
              <a:ext uri="{FF2B5EF4-FFF2-40B4-BE49-F238E27FC236}">
                <a16:creationId xmlns:a16="http://schemas.microsoft.com/office/drawing/2014/main" id="{543914A4-8A23-49CD-1253-1C87F5E7D5C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468" b="97110" l="9346" r="89720">
                        <a14:foregroundMark x1="49533" y1="43353" x2="49533" y2="43353"/>
                        <a14:foregroundMark x1="51402" y1="44509" x2="51402" y2="44509"/>
                        <a14:foregroundMark x1="71963" y1="32370" x2="71963" y2="32370"/>
                        <a14:foregroundMark x1="50467" y1="19653" x2="50467" y2="19653"/>
                        <a14:foregroundMark x1="55140" y1="56069" x2="55140" y2="56069"/>
                        <a14:foregroundMark x1="37383" y1="60694" x2="37383" y2="60694"/>
                        <a14:foregroundMark x1="13084" y1="67630" x2="13084" y2="67630"/>
                        <a14:foregroundMark x1="88785" y1="66474" x2="88785" y2="66474"/>
                        <a14:foregroundMark x1="49533" y1="93642" x2="49533" y2="93642"/>
                        <a14:foregroundMark x1="47664" y1="97110" x2="47664" y2="97110"/>
                        <a14:foregroundMark x1="56075" y1="15029" x2="56075" y2="15029"/>
                        <a14:foregroundMark x1="55140" y1="13873" x2="55140" y2="13873"/>
                        <a14:foregroundMark x1="50467" y1="5202" x2="50467" y2="5202"/>
                        <a14:foregroundMark x1="50467" y1="3468" x2="50467" y2="3468"/>
                        <a14:foregroundMark x1="52336" y1="5202" x2="52336" y2="5202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381912" y="6021144"/>
            <a:ext cx="490484" cy="793026"/>
          </a:xfrm>
          <a:prstGeom prst="rect">
            <a:avLst/>
          </a:prstGeom>
          <a:effectLst>
            <a:glow rad="50800">
              <a:schemeClr val="bg1"/>
            </a:glow>
          </a:effectLst>
        </p:spPr>
      </p:pic>
      <p:sp>
        <p:nvSpPr>
          <p:cNvPr id="6" name="文字方塊 5">
            <a:extLst>
              <a:ext uri="{FF2B5EF4-FFF2-40B4-BE49-F238E27FC236}">
                <a16:creationId xmlns:a16="http://schemas.microsoft.com/office/drawing/2014/main" id="{59402FF0-87A4-99CF-3B88-A6DA9548A114}"/>
              </a:ext>
            </a:extLst>
          </p:cNvPr>
          <p:cNvSpPr txBox="1"/>
          <p:nvPr/>
        </p:nvSpPr>
        <p:spPr>
          <a:xfrm>
            <a:off x="8873933" y="759027"/>
            <a:ext cx="1477328" cy="538394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「</a:t>
            </a:r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我</a:t>
            </a: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」</a:t>
            </a:r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，即</a:t>
            </a: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心佛眾生，三無差別，常樂我淨之我。</a:t>
            </a:r>
          </a:p>
        </p:txBody>
      </p:sp>
      <p:sp>
        <p:nvSpPr>
          <p:cNvPr id="2" name="文字方塊 1">
            <a:extLst>
              <a:ext uri="{FF2B5EF4-FFF2-40B4-BE49-F238E27FC236}">
                <a16:creationId xmlns:a16="http://schemas.microsoft.com/office/drawing/2014/main" id="{E75EA88B-4C6E-04E3-C71B-5F0542F876A0}"/>
              </a:ext>
            </a:extLst>
          </p:cNvPr>
          <p:cNvSpPr txBox="1"/>
          <p:nvPr/>
        </p:nvSpPr>
        <p:spPr>
          <a:xfrm>
            <a:off x="6852240" y="759027"/>
            <a:ext cx="2123658" cy="538394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「我」 </a:t>
            </a:r>
            <a:r>
              <a:rPr lang="zh-CN" altLang="en-US" sz="2800" dirty="0">
                <a:solidFill>
                  <a:srgbClr val="FFFF00"/>
                </a:solidFill>
              </a:rPr>
              <a:t>，</a:t>
            </a:r>
            <a:r>
              <a:rPr lang="zh-TW" altLang="en-US" sz="2800" dirty="0">
                <a:solidFill>
                  <a:srgbClr val="FFFF00"/>
                </a:solidFill>
              </a:rPr>
              <a:t>從相上來看，是阿難尊者升座複講時的自稱。會歸到自性當中</a:t>
            </a:r>
            <a:r>
              <a:rPr lang="zh-CN" altLang="en-US" sz="2800" dirty="0">
                <a:solidFill>
                  <a:srgbClr val="FFFF00"/>
                </a:solidFill>
              </a:rPr>
              <a:t>，就是常樂我淨的我。</a:t>
            </a:r>
            <a:endParaRPr lang="zh-TW" altLang="en-US" sz="2800" dirty="0">
              <a:solidFill>
                <a:srgbClr val="FFFF00"/>
              </a:solidFill>
            </a:endParaRPr>
          </a:p>
        </p:txBody>
      </p:sp>
      <p:sp>
        <p:nvSpPr>
          <p:cNvPr id="3" name="文字方塊 2">
            <a:extLst>
              <a:ext uri="{FF2B5EF4-FFF2-40B4-BE49-F238E27FC236}">
                <a16:creationId xmlns:a16="http://schemas.microsoft.com/office/drawing/2014/main" id="{F6EF8439-781C-B975-F928-987BD56F92B7}"/>
              </a:ext>
            </a:extLst>
          </p:cNvPr>
          <p:cNvSpPr txBox="1"/>
          <p:nvPr/>
        </p:nvSpPr>
        <p:spPr>
          <a:xfrm>
            <a:off x="204266" y="759027"/>
            <a:ext cx="6647974" cy="538394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「我」的定義，最要緊的有兩個</a:t>
            </a:r>
            <a:r>
              <a:rPr lang="zh-CN" altLang="en-US" sz="2800" dirty="0">
                <a:solidFill>
                  <a:srgbClr val="FFFF00"/>
                </a:solidFill>
              </a:rPr>
              <a:t>：</a:t>
            </a:r>
            <a:r>
              <a:rPr lang="zh-TW" altLang="en-US" sz="2800" dirty="0">
                <a:solidFill>
                  <a:srgbClr val="FFFF00"/>
                </a:solidFill>
              </a:rPr>
              <a:t>一個是主宰，一個是自在。如果從這兩個意思來觀察，就知道身裡頭沒有我，能思惟、想像的這個裡面也沒有我。主宰是自己做得了主，我們這個身生老病死，剎那剎那變化，做不了主，這裡頭沒有主宰。心</a:t>
            </a:r>
            <a:r>
              <a:rPr lang="zh-CN" altLang="en-US" sz="2800" dirty="0">
                <a:solidFill>
                  <a:srgbClr val="FFFF00"/>
                </a:solidFill>
              </a:rPr>
              <a:t>的</a:t>
            </a:r>
            <a:r>
              <a:rPr lang="zh-TW" altLang="en-US" sz="2800" dirty="0">
                <a:solidFill>
                  <a:srgbClr val="FFFF00"/>
                </a:solidFill>
              </a:rPr>
              <a:t>念頭也剎那生滅</a:t>
            </a:r>
            <a:r>
              <a:rPr lang="zh-CN" altLang="en-US" sz="2800" dirty="0">
                <a:solidFill>
                  <a:srgbClr val="FFFF00"/>
                </a:solidFill>
              </a:rPr>
              <a:t>，</a:t>
            </a:r>
            <a:r>
              <a:rPr lang="zh-TW" altLang="en-US" sz="2800" dirty="0">
                <a:solidFill>
                  <a:srgbClr val="FFFF00"/>
                </a:solidFill>
              </a:rPr>
              <a:t>不能叫它停住。這裡頭也沒有主宰</a:t>
            </a:r>
            <a:r>
              <a:rPr lang="zh-CN" altLang="en-US" sz="2800" dirty="0">
                <a:solidFill>
                  <a:srgbClr val="FFFF00"/>
                </a:solidFill>
              </a:rPr>
              <a:t>、</a:t>
            </a:r>
            <a:r>
              <a:rPr lang="zh-TW" altLang="en-US" sz="2800" dirty="0">
                <a:solidFill>
                  <a:srgbClr val="FFFF00"/>
                </a:solidFill>
              </a:rPr>
              <a:t>自在的意思，哪來的我？</a:t>
            </a: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DB45152C-05B1-2091-AB67-0E0171689F5D}"/>
              </a:ext>
            </a:extLst>
          </p:cNvPr>
          <p:cNvSpPr txBox="1"/>
          <p:nvPr/>
        </p:nvSpPr>
        <p:spPr>
          <a:xfrm>
            <a:off x="10223020" y="494126"/>
            <a:ext cx="774571" cy="538394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CN" altLang="en-US" sz="2800" dirty="0">
                <a:solidFill>
                  <a:schemeClr val="bg1"/>
                </a:solidFill>
              </a:rPr>
              <a:t>（</a:t>
            </a:r>
            <a:r>
              <a:rPr lang="en-US" altLang="zh-CN" sz="2800" dirty="0">
                <a:solidFill>
                  <a:schemeClr val="bg1"/>
                </a:solidFill>
              </a:rPr>
              <a:t>2</a:t>
            </a:r>
            <a:r>
              <a:rPr lang="zh-CN" altLang="en-US" sz="2800" dirty="0">
                <a:solidFill>
                  <a:schemeClr val="bg1"/>
                </a:solidFill>
              </a:rPr>
              <a:t>）</a:t>
            </a:r>
            <a:r>
              <a:rPr lang="en-US" altLang="zh-CN" sz="2800" dirty="0">
                <a:solidFill>
                  <a:schemeClr val="bg1"/>
                </a:solidFill>
              </a:rPr>
              <a:t> </a:t>
            </a:r>
            <a:r>
              <a:rPr lang="zh-CN" altLang="en-US" sz="2800" dirty="0">
                <a:solidFill>
                  <a:schemeClr val="bg1"/>
                </a:solidFill>
              </a:rPr>
              <a:t>聞成就：</a:t>
            </a:r>
            <a:r>
              <a:rPr lang="zh-CN" altLang="en-US" sz="2800" b="1" dirty="0">
                <a:solidFill>
                  <a:schemeClr val="bg1"/>
                </a:solidFill>
              </a:rPr>
              <a:t>我聞</a:t>
            </a:r>
            <a:r>
              <a:rPr lang="zh-CN" altLang="en-US" sz="2800" dirty="0">
                <a:solidFill>
                  <a:schemeClr val="bg1"/>
                </a:solidFill>
              </a:rPr>
              <a:t>。</a:t>
            </a:r>
            <a:endParaRPr lang="zh-TW" altLang="en-US" sz="2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4486228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2" grpId="0"/>
      <p:bldP spid="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1D8FA109-890E-75E0-712B-D2665410478A}"/>
              </a:ext>
            </a:extLst>
          </p:cNvPr>
          <p:cNvSpPr/>
          <p:nvPr/>
        </p:nvSpPr>
        <p:spPr>
          <a:xfrm>
            <a:off x="11268162" y="117426"/>
            <a:ext cx="717985" cy="5760640"/>
          </a:xfrm>
          <a:prstGeom prst="plaque">
            <a:avLst/>
          </a:prstGeom>
          <a:effectLst>
            <a:glow rad="139700">
              <a:schemeClr val="bg1">
                <a:alpha val="69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中國佛典研究二</a:t>
            </a:r>
            <a:endParaRPr lang="en-US" altLang="zh-CN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en-US" altLang="zh-CN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  </a:t>
            </a:r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：</a:t>
            </a:r>
            <a:r>
              <a:rPr lang="zh-TW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金剛經</a:t>
            </a:r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第五講</a:t>
            </a:r>
            <a:endParaRPr lang="zh-TW" altLang="en-US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</p:txBody>
      </p:sp>
      <p:pic>
        <p:nvPicPr>
          <p:cNvPr id="5" name="圖片 4">
            <a:extLst>
              <a:ext uri="{FF2B5EF4-FFF2-40B4-BE49-F238E27FC236}">
                <a16:creationId xmlns:a16="http://schemas.microsoft.com/office/drawing/2014/main" id="{B7222F38-09FE-24E8-AF70-412E2F0340F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468" b="97110" l="9346" r="89720">
                        <a14:foregroundMark x1="49533" y1="43353" x2="49533" y2="43353"/>
                        <a14:foregroundMark x1="51402" y1="44509" x2="51402" y2="44509"/>
                        <a14:foregroundMark x1="71963" y1="32370" x2="71963" y2="32370"/>
                        <a14:foregroundMark x1="50467" y1="19653" x2="50467" y2="19653"/>
                        <a14:foregroundMark x1="55140" y1="56069" x2="55140" y2="56069"/>
                        <a14:foregroundMark x1="37383" y1="60694" x2="37383" y2="60694"/>
                        <a14:foregroundMark x1="13084" y1="67630" x2="13084" y2="67630"/>
                        <a14:foregroundMark x1="88785" y1="66474" x2="88785" y2="66474"/>
                        <a14:foregroundMark x1="49533" y1="93642" x2="49533" y2="93642"/>
                        <a14:foregroundMark x1="47664" y1="97110" x2="47664" y2="97110"/>
                        <a14:foregroundMark x1="56075" y1="15029" x2="56075" y2="15029"/>
                        <a14:foregroundMark x1="55140" y1="13873" x2="55140" y2="13873"/>
                        <a14:foregroundMark x1="50467" y1="5202" x2="50467" y2="5202"/>
                        <a14:foregroundMark x1="50467" y1="3468" x2="50467" y2="3468"/>
                        <a14:foregroundMark x1="52336" y1="5202" x2="52336" y2="5202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381912" y="6021144"/>
            <a:ext cx="490484" cy="793026"/>
          </a:xfrm>
          <a:prstGeom prst="rect">
            <a:avLst/>
          </a:prstGeom>
          <a:effectLst>
            <a:glow rad="50800">
              <a:schemeClr val="bg1"/>
            </a:glow>
          </a:effectLst>
        </p:spPr>
      </p:pic>
      <p:sp>
        <p:nvSpPr>
          <p:cNvPr id="2" name="文字方塊 1">
            <a:extLst>
              <a:ext uri="{FF2B5EF4-FFF2-40B4-BE49-F238E27FC236}">
                <a16:creationId xmlns:a16="http://schemas.microsoft.com/office/drawing/2014/main" id="{F23394F5-A6E0-6DA1-110D-BDA7CA2A62D5}"/>
              </a:ext>
            </a:extLst>
          </p:cNvPr>
          <p:cNvSpPr txBox="1"/>
          <p:nvPr/>
        </p:nvSpPr>
        <p:spPr>
          <a:xfrm>
            <a:off x="9911630" y="647910"/>
            <a:ext cx="830997" cy="538394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「</a:t>
            </a:r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聞</a:t>
            </a: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」</a:t>
            </a:r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，反聞聞自性</a:t>
            </a: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。</a:t>
            </a:r>
          </a:p>
        </p:txBody>
      </p:sp>
      <p:sp>
        <p:nvSpPr>
          <p:cNvPr id="3" name="文字方塊 2">
            <a:extLst>
              <a:ext uri="{FF2B5EF4-FFF2-40B4-BE49-F238E27FC236}">
                <a16:creationId xmlns:a16="http://schemas.microsoft.com/office/drawing/2014/main" id="{62AFBC37-D638-2858-2841-59888E29F0B0}"/>
              </a:ext>
            </a:extLst>
          </p:cNvPr>
          <p:cNvSpPr txBox="1"/>
          <p:nvPr/>
        </p:nvSpPr>
        <p:spPr>
          <a:xfrm>
            <a:off x="3122647" y="737824"/>
            <a:ext cx="6647974" cy="538394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凡夫耳根都向外攀緣，所以被外面塵境污染了清淨心。佛菩薩比我們高明，他的聞向內，不向外。反聞，向內聞自性。所以他們不但是明心見性，而且是究竟圓滿的證得自性，他會用功。我們讀「我聞」這兩個字，不要</a:t>
            </a:r>
            <a:r>
              <a:rPr lang="zh-CN" altLang="en-US" sz="2800" dirty="0">
                <a:solidFill>
                  <a:srgbClr val="FFFF00"/>
                </a:solidFill>
              </a:rPr>
              <a:t>只</a:t>
            </a:r>
            <a:r>
              <a:rPr lang="zh-TW" altLang="en-US" sz="2800" dirty="0">
                <a:solidFill>
                  <a:srgbClr val="FFFF00"/>
                </a:solidFill>
              </a:rPr>
              <a:t>想到阿難尊者升座念「如是我聞」；讀到這個字就想到，自己切實用功的訣竅，這才真正得利益。</a:t>
            </a:r>
          </a:p>
        </p:txBody>
      </p:sp>
    </p:spTree>
    <p:extLst>
      <p:ext uri="{BB962C8B-B14F-4D97-AF65-F5344CB8AC3E}">
        <p14:creationId xmlns:p14="http://schemas.microsoft.com/office/powerpoint/2010/main" val="20824401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08428651-9662-025A-C464-B5FD87D0C33F}"/>
              </a:ext>
            </a:extLst>
          </p:cNvPr>
          <p:cNvSpPr/>
          <p:nvPr/>
        </p:nvSpPr>
        <p:spPr>
          <a:xfrm>
            <a:off x="11268162" y="117426"/>
            <a:ext cx="717985" cy="5760640"/>
          </a:xfrm>
          <a:prstGeom prst="plaque">
            <a:avLst/>
          </a:prstGeom>
          <a:effectLst>
            <a:glow rad="139700">
              <a:schemeClr val="bg1">
                <a:alpha val="69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中國佛典研究二</a:t>
            </a:r>
            <a:endParaRPr lang="en-US" altLang="zh-CN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en-US" altLang="zh-CN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  </a:t>
            </a:r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：</a:t>
            </a:r>
            <a:r>
              <a:rPr lang="zh-TW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金剛經</a:t>
            </a:r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第五講</a:t>
            </a:r>
            <a:endParaRPr lang="zh-TW" altLang="en-US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</p:txBody>
      </p:sp>
      <p:pic>
        <p:nvPicPr>
          <p:cNvPr id="5" name="圖片 4">
            <a:extLst>
              <a:ext uri="{FF2B5EF4-FFF2-40B4-BE49-F238E27FC236}">
                <a16:creationId xmlns:a16="http://schemas.microsoft.com/office/drawing/2014/main" id="{BA0B6437-8AE8-AAF1-6A52-D59BE75FB02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468" b="97110" l="9346" r="89720">
                        <a14:foregroundMark x1="49533" y1="43353" x2="49533" y2="43353"/>
                        <a14:foregroundMark x1="51402" y1="44509" x2="51402" y2="44509"/>
                        <a14:foregroundMark x1="71963" y1="32370" x2="71963" y2="32370"/>
                        <a14:foregroundMark x1="50467" y1="19653" x2="50467" y2="19653"/>
                        <a14:foregroundMark x1="55140" y1="56069" x2="55140" y2="56069"/>
                        <a14:foregroundMark x1="37383" y1="60694" x2="37383" y2="60694"/>
                        <a14:foregroundMark x1="13084" y1="67630" x2="13084" y2="67630"/>
                        <a14:foregroundMark x1="88785" y1="66474" x2="88785" y2="66474"/>
                        <a14:foregroundMark x1="49533" y1="93642" x2="49533" y2="93642"/>
                        <a14:foregroundMark x1="47664" y1="97110" x2="47664" y2="97110"/>
                        <a14:foregroundMark x1="56075" y1="15029" x2="56075" y2="15029"/>
                        <a14:foregroundMark x1="55140" y1="13873" x2="55140" y2="13873"/>
                        <a14:foregroundMark x1="50467" y1="5202" x2="50467" y2="5202"/>
                        <a14:foregroundMark x1="50467" y1="3468" x2="50467" y2="3468"/>
                        <a14:foregroundMark x1="52336" y1="5202" x2="52336" y2="5202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381912" y="6021144"/>
            <a:ext cx="490484" cy="793026"/>
          </a:xfrm>
          <a:prstGeom prst="rect">
            <a:avLst/>
          </a:prstGeom>
          <a:effectLst>
            <a:glow rad="50800">
              <a:schemeClr val="bg1"/>
            </a:glow>
          </a:effectLst>
        </p:spPr>
      </p:pic>
      <p:sp>
        <p:nvSpPr>
          <p:cNvPr id="2" name="文字方塊 1">
            <a:extLst>
              <a:ext uri="{FF2B5EF4-FFF2-40B4-BE49-F238E27FC236}">
                <a16:creationId xmlns:a16="http://schemas.microsoft.com/office/drawing/2014/main" id="{3188F0D1-603A-80A4-9372-3D6ED59C9A0C}"/>
              </a:ext>
            </a:extLst>
          </p:cNvPr>
          <p:cNvSpPr txBox="1"/>
          <p:nvPr/>
        </p:nvSpPr>
        <p:spPr>
          <a:xfrm>
            <a:off x="8211916" y="688141"/>
            <a:ext cx="1477328" cy="538394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「一時」，十世古今，不離當念。三際心不可得，破時間障礙。</a:t>
            </a:r>
          </a:p>
        </p:txBody>
      </p:sp>
      <p:sp>
        <p:nvSpPr>
          <p:cNvPr id="3" name="文字方塊 2">
            <a:extLst>
              <a:ext uri="{FF2B5EF4-FFF2-40B4-BE49-F238E27FC236}">
                <a16:creationId xmlns:a16="http://schemas.microsoft.com/office/drawing/2014/main" id="{749913C2-E5DF-2D53-15BC-F5630E878B05}"/>
              </a:ext>
            </a:extLst>
          </p:cNvPr>
          <p:cNvSpPr txBox="1"/>
          <p:nvPr/>
        </p:nvSpPr>
        <p:spPr>
          <a:xfrm>
            <a:off x="5872919" y="688141"/>
            <a:ext cx="2123658" cy="538394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時間是抽象概念。</a:t>
            </a:r>
            <a:r>
              <a:rPr lang="zh-CN" altLang="en-US" sz="2800" dirty="0">
                <a:solidFill>
                  <a:srgbClr val="FFFF00"/>
                </a:solidFill>
              </a:rPr>
              <a:t>佛</a:t>
            </a:r>
            <a:r>
              <a:rPr lang="zh-TW" altLang="en-US" sz="2800" dirty="0">
                <a:solidFill>
                  <a:srgbClr val="FFFF00"/>
                </a:solidFill>
              </a:rPr>
              <a:t>當年印度沒有統一，</a:t>
            </a:r>
            <a:r>
              <a:rPr lang="zh-CN" altLang="en-US" sz="2800" dirty="0">
                <a:solidFill>
                  <a:srgbClr val="FFFF00"/>
                </a:solidFill>
              </a:rPr>
              <a:t>各</a:t>
            </a:r>
            <a:r>
              <a:rPr lang="zh-TW" altLang="en-US" sz="2800" dirty="0">
                <a:solidFill>
                  <a:srgbClr val="FFFF00"/>
                </a:solidFill>
              </a:rPr>
              <a:t>地曆法不</a:t>
            </a:r>
            <a:r>
              <a:rPr lang="zh-CN" altLang="en-US" sz="2800" dirty="0">
                <a:solidFill>
                  <a:srgbClr val="FFFF00"/>
                </a:solidFill>
              </a:rPr>
              <a:t>同</a:t>
            </a:r>
            <a:r>
              <a:rPr lang="zh-TW" altLang="en-US" sz="2800" dirty="0">
                <a:solidFill>
                  <a:srgbClr val="FFFF00"/>
                </a:solidFill>
              </a:rPr>
              <a:t>，縱然阿難尊者記出來，</a:t>
            </a:r>
            <a:r>
              <a:rPr lang="zh-CN" altLang="en-US" sz="2800" dirty="0">
                <a:solidFill>
                  <a:srgbClr val="FFFF00"/>
                </a:solidFill>
              </a:rPr>
              <a:t>後人</a:t>
            </a:r>
            <a:r>
              <a:rPr lang="zh-TW" altLang="en-US" sz="2800" dirty="0">
                <a:solidFill>
                  <a:srgbClr val="FFFF00"/>
                </a:solidFill>
              </a:rPr>
              <a:t>也無從考證</a:t>
            </a:r>
            <a:r>
              <a:rPr lang="zh-CN" altLang="en-US" sz="2800" dirty="0">
                <a:solidFill>
                  <a:srgbClr val="FFFF00"/>
                </a:solidFill>
              </a:rPr>
              <a:t>。</a:t>
            </a:r>
            <a:endParaRPr lang="zh-TW" altLang="en-US" sz="2800" dirty="0">
              <a:solidFill>
                <a:srgbClr val="FFFF00"/>
              </a:solidFill>
            </a:endParaRP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39494004-948F-92C7-BCF5-B727320B5D5F}"/>
              </a:ext>
            </a:extLst>
          </p:cNvPr>
          <p:cNvSpPr txBox="1"/>
          <p:nvPr/>
        </p:nvSpPr>
        <p:spPr>
          <a:xfrm>
            <a:off x="377016" y="679172"/>
            <a:ext cx="5355312" cy="538394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 dirty="0">
                <a:solidFill>
                  <a:srgbClr val="FFFF00"/>
                </a:solidFill>
              </a:rPr>
              <a:t>事實上，</a:t>
            </a:r>
            <a:r>
              <a:rPr lang="zh-TW" altLang="en-US" sz="2800" dirty="0">
                <a:solidFill>
                  <a:srgbClr val="FFFF00"/>
                </a:solidFill>
              </a:rPr>
              <a:t>講年、月、日、時，那是假的，一時才是真的。「一時」是一心、一念之時。如果你能</a:t>
            </a:r>
            <a:r>
              <a:rPr lang="zh-CN" altLang="en-US" sz="2800" dirty="0">
                <a:solidFill>
                  <a:srgbClr val="FFFF00"/>
                </a:solidFill>
              </a:rPr>
              <a:t>達</a:t>
            </a:r>
            <a:r>
              <a:rPr lang="zh-TW" altLang="en-US" sz="2800" dirty="0">
                <a:solidFill>
                  <a:srgbClr val="FFFF00"/>
                </a:solidFill>
              </a:rPr>
              <a:t>到一心，空間</a:t>
            </a:r>
            <a:r>
              <a:rPr lang="zh-CN" altLang="en-US" sz="2800" dirty="0">
                <a:solidFill>
                  <a:srgbClr val="FFFF00"/>
                </a:solidFill>
              </a:rPr>
              <a:t>和</a:t>
            </a:r>
            <a:r>
              <a:rPr lang="zh-TW" altLang="en-US" sz="2800" dirty="0">
                <a:solidFill>
                  <a:srgbClr val="FFFF00"/>
                </a:solidFill>
              </a:rPr>
              <a:t>時間</a:t>
            </a:r>
            <a:r>
              <a:rPr lang="zh-CN" altLang="en-US" sz="2800" dirty="0">
                <a:solidFill>
                  <a:srgbClr val="FFFF00"/>
                </a:solidFill>
              </a:rPr>
              <a:t>都</a:t>
            </a:r>
            <a:r>
              <a:rPr lang="zh-TW" altLang="en-US" sz="2800" dirty="0">
                <a:solidFill>
                  <a:srgbClr val="FFFF00"/>
                </a:solidFill>
              </a:rPr>
              <a:t>超越了。時間跟空間都是抽象概念，不是事實。事實是一真法界</a:t>
            </a:r>
            <a:r>
              <a:rPr lang="zh-CN" altLang="en-US" sz="2800" dirty="0">
                <a:solidFill>
                  <a:srgbClr val="FFFF00"/>
                </a:solidFill>
              </a:rPr>
              <a:t>；</a:t>
            </a:r>
            <a:r>
              <a:rPr lang="zh-TW" altLang="en-US" sz="2800" dirty="0">
                <a:solidFill>
                  <a:srgbClr val="FFFF00"/>
                </a:solidFill>
              </a:rPr>
              <a:t>一才是真的，二就是假的。到一心</a:t>
            </a:r>
            <a:r>
              <a:rPr lang="zh-CN" altLang="en-US" sz="2800" dirty="0">
                <a:solidFill>
                  <a:srgbClr val="FFFF00"/>
                </a:solidFill>
              </a:rPr>
              <a:t>時</a:t>
            </a:r>
            <a:r>
              <a:rPr lang="zh-TW" altLang="en-US" sz="2800" dirty="0">
                <a:solidFill>
                  <a:srgbClr val="FFFF00"/>
                </a:solidFill>
              </a:rPr>
              <a:t>，你完全明瞭宇宙人生的真相</a:t>
            </a:r>
            <a:r>
              <a:rPr lang="zh-CN" altLang="en-US" sz="2800" dirty="0">
                <a:solidFill>
                  <a:srgbClr val="FFFF00"/>
                </a:solidFill>
              </a:rPr>
              <a:t>。</a:t>
            </a:r>
            <a:endParaRPr lang="zh-TW" altLang="en-US" sz="2800" dirty="0">
              <a:solidFill>
                <a:srgbClr val="FFFF00"/>
              </a:solidFill>
            </a:endParaRPr>
          </a:p>
        </p:txBody>
      </p:sp>
      <p:sp>
        <p:nvSpPr>
          <p:cNvPr id="8" name="文字方塊 7">
            <a:extLst>
              <a:ext uri="{FF2B5EF4-FFF2-40B4-BE49-F238E27FC236}">
                <a16:creationId xmlns:a16="http://schemas.microsoft.com/office/drawing/2014/main" id="{3E7793C6-7366-687C-BD6A-F6FEEEAA9BC8}"/>
              </a:ext>
            </a:extLst>
          </p:cNvPr>
          <p:cNvSpPr txBox="1"/>
          <p:nvPr/>
        </p:nvSpPr>
        <p:spPr>
          <a:xfrm>
            <a:off x="10024529" y="527369"/>
            <a:ext cx="774571" cy="538394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CN" altLang="en-US" sz="2800" dirty="0">
                <a:solidFill>
                  <a:schemeClr val="bg1"/>
                </a:solidFill>
              </a:rPr>
              <a:t>（</a:t>
            </a:r>
            <a:r>
              <a:rPr lang="en-US" altLang="zh-CN" sz="2800" dirty="0">
                <a:solidFill>
                  <a:schemeClr val="bg1"/>
                </a:solidFill>
              </a:rPr>
              <a:t>3</a:t>
            </a:r>
            <a:r>
              <a:rPr lang="zh-CN" altLang="en-US" sz="2800" dirty="0">
                <a:solidFill>
                  <a:schemeClr val="bg1"/>
                </a:solidFill>
              </a:rPr>
              <a:t>）</a:t>
            </a:r>
            <a:r>
              <a:rPr lang="en-US" altLang="zh-CN" sz="2800" dirty="0">
                <a:solidFill>
                  <a:schemeClr val="bg1"/>
                </a:solidFill>
              </a:rPr>
              <a:t> </a:t>
            </a:r>
            <a:r>
              <a:rPr lang="zh-CN" altLang="en-US" sz="2800" dirty="0">
                <a:solidFill>
                  <a:schemeClr val="bg1"/>
                </a:solidFill>
              </a:rPr>
              <a:t>時成就：</a:t>
            </a:r>
            <a:r>
              <a:rPr lang="zh-CN" altLang="en-US" sz="2800" b="1" dirty="0">
                <a:solidFill>
                  <a:schemeClr val="bg1"/>
                </a:solidFill>
              </a:rPr>
              <a:t>一時</a:t>
            </a:r>
            <a:r>
              <a:rPr lang="zh-CN" altLang="en-US" sz="2800" dirty="0">
                <a:solidFill>
                  <a:schemeClr val="bg1"/>
                </a:solidFill>
              </a:rPr>
              <a:t>。</a:t>
            </a:r>
            <a:endParaRPr lang="zh-TW" altLang="en-US" sz="2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8601294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7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68C52042-7CD4-F002-F634-8ECA4C47EA1D}"/>
              </a:ext>
            </a:extLst>
          </p:cNvPr>
          <p:cNvSpPr/>
          <p:nvPr/>
        </p:nvSpPr>
        <p:spPr>
          <a:xfrm>
            <a:off x="11268162" y="117426"/>
            <a:ext cx="717985" cy="5760640"/>
          </a:xfrm>
          <a:prstGeom prst="plaque">
            <a:avLst/>
          </a:prstGeom>
          <a:effectLst>
            <a:glow rad="139700">
              <a:schemeClr val="bg1">
                <a:alpha val="69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中國佛典研究二</a:t>
            </a:r>
            <a:endParaRPr lang="en-US" altLang="zh-CN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en-US" altLang="zh-CN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  </a:t>
            </a:r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：</a:t>
            </a:r>
            <a:r>
              <a:rPr lang="zh-TW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金剛經</a:t>
            </a:r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第五講</a:t>
            </a:r>
            <a:endParaRPr lang="zh-TW" altLang="en-US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</p:txBody>
      </p:sp>
      <p:pic>
        <p:nvPicPr>
          <p:cNvPr id="5" name="圖片 4">
            <a:extLst>
              <a:ext uri="{FF2B5EF4-FFF2-40B4-BE49-F238E27FC236}">
                <a16:creationId xmlns:a16="http://schemas.microsoft.com/office/drawing/2014/main" id="{9729CBB0-63C8-DAC7-BC4D-6E3752BD13C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468" b="97110" l="9346" r="89720">
                        <a14:foregroundMark x1="49533" y1="43353" x2="49533" y2="43353"/>
                        <a14:foregroundMark x1="51402" y1="44509" x2="51402" y2="44509"/>
                        <a14:foregroundMark x1="71963" y1="32370" x2="71963" y2="32370"/>
                        <a14:foregroundMark x1="50467" y1="19653" x2="50467" y2="19653"/>
                        <a14:foregroundMark x1="55140" y1="56069" x2="55140" y2="56069"/>
                        <a14:foregroundMark x1="37383" y1="60694" x2="37383" y2="60694"/>
                        <a14:foregroundMark x1="13084" y1="67630" x2="13084" y2="67630"/>
                        <a14:foregroundMark x1="88785" y1="66474" x2="88785" y2="66474"/>
                        <a14:foregroundMark x1="49533" y1="93642" x2="49533" y2="93642"/>
                        <a14:foregroundMark x1="47664" y1="97110" x2="47664" y2="97110"/>
                        <a14:foregroundMark x1="56075" y1="15029" x2="56075" y2="15029"/>
                        <a14:foregroundMark x1="55140" y1="13873" x2="55140" y2="13873"/>
                        <a14:foregroundMark x1="50467" y1="5202" x2="50467" y2="5202"/>
                        <a14:foregroundMark x1="50467" y1="3468" x2="50467" y2="3468"/>
                        <a14:foregroundMark x1="52336" y1="5202" x2="52336" y2="5202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381912" y="6021144"/>
            <a:ext cx="490484" cy="793026"/>
          </a:xfrm>
          <a:prstGeom prst="rect">
            <a:avLst/>
          </a:prstGeom>
          <a:effectLst>
            <a:glow rad="50800">
              <a:schemeClr val="bg1"/>
            </a:glow>
          </a:effectLst>
        </p:spPr>
      </p:pic>
      <p:sp>
        <p:nvSpPr>
          <p:cNvPr id="6" name="文字方塊 5">
            <a:extLst>
              <a:ext uri="{FF2B5EF4-FFF2-40B4-BE49-F238E27FC236}">
                <a16:creationId xmlns:a16="http://schemas.microsoft.com/office/drawing/2014/main" id="{F9652001-D71D-FB8E-84C0-0BA54C3DCDFC}"/>
              </a:ext>
            </a:extLst>
          </p:cNvPr>
          <p:cNvSpPr txBox="1"/>
          <p:nvPr/>
        </p:nvSpPr>
        <p:spPr>
          <a:xfrm>
            <a:off x="4774083" y="637204"/>
            <a:ext cx="6001643" cy="538394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「十世古今」，時間通常講三世：過去、現在、未來。</a:t>
            </a:r>
            <a:r>
              <a:rPr lang="zh-CN" altLang="en-US" sz="2800" dirty="0">
                <a:solidFill>
                  <a:srgbClr val="FFFF00"/>
                </a:solidFill>
              </a:rPr>
              <a:t>每一世又有三世</a:t>
            </a:r>
            <a:r>
              <a:rPr lang="zh-TW" altLang="en-US" sz="2800" dirty="0">
                <a:solidFill>
                  <a:srgbClr val="FFFF00"/>
                </a:solidFill>
              </a:rPr>
              <a:t>，這樣就變成九世</a:t>
            </a:r>
            <a:r>
              <a:rPr lang="zh-CN" altLang="en-US" sz="2800" dirty="0">
                <a:solidFill>
                  <a:srgbClr val="FFFF00"/>
                </a:solidFill>
              </a:rPr>
              <a:t>；</a:t>
            </a:r>
            <a:r>
              <a:rPr lang="zh-TW" altLang="en-US" sz="2800" dirty="0">
                <a:solidFill>
                  <a:srgbClr val="FFFF00"/>
                </a:solidFill>
              </a:rPr>
              <a:t>加上根本的一世</a:t>
            </a:r>
            <a:r>
              <a:rPr lang="zh-CN" altLang="en-US" sz="2800" dirty="0">
                <a:solidFill>
                  <a:srgbClr val="FFFF00"/>
                </a:solidFill>
              </a:rPr>
              <a:t>（整個時間）</a:t>
            </a:r>
            <a:r>
              <a:rPr lang="zh-TW" altLang="en-US" sz="2800" dirty="0">
                <a:solidFill>
                  <a:srgbClr val="FFFF00"/>
                </a:solidFill>
              </a:rPr>
              <a:t>叫十世。「十世古今，不離當念」，就在這一念之間。一有分別執著就變成三世、變成十世。如果離開一切分別、妄想，就是一真</a:t>
            </a:r>
            <a:r>
              <a:rPr lang="zh-CN" altLang="en-US" sz="2800" dirty="0">
                <a:solidFill>
                  <a:srgbClr val="FFFF00"/>
                </a:solidFill>
              </a:rPr>
              <a:t>法界</a:t>
            </a:r>
            <a:r>
              <a:rPr lang="zh-TW" altLang="en-US" sz="2800" dirty="0">
                <a:solidFill>
                  <a:srgbClr val="FFFF00"/>
                </a:solidFill>
              </a:rPr>
              <a:t>，是諸佛菩薩的境界。</a:t>
            </a:r>
          </a:p>
        </p:txBody>
      </p:sp>
      <p:sp>
        <p:nvSpPr>
          <p:cNvPr id="2" name="文字方塊 1">
            <a:extLst>
              <a:ext uri="{FF2B5EF4-FFF2-40B4-BE49-F238E27FC236}">
                <a16:creationId xmlns:a16="http://schemas.microsoft.com/office/drawing/2014/main" id="{B35A5AB2-666A-44BC-0BAC-E32DBE961386}"/>
              </a:ext>
            </a:extLst>
          </p:cNvPr>
          <p:cNvSpPr txBox="1"/>
          <p:nvPr/>
        </p:nvSpPr>
        <p:spPr>
          <a:xfrm>
            <a:off x="1152788" y="621482"/>
            <a:ext cx="3416320" cy="538394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「一時」對我們來講，希望無窮。釋迦牟尼佛講</a:t>
            </a:r>
            <a:r>
              <a:rPr lang="en-US" altLang="zh-TW" sz="2800" dirty="0">
                <a:solidFill>
                  <a:srgbClr val="FFFF00"/>
                </a:solidFill>
              </a:rPr>
              <a:t>《</a:t>
            </a:r>
            <a:r>
              <a:rPr lang="zh-TW" altLang="en-US" sz="2800" dirty="0">
                <a:solidFill>
                  <a:srgbClr val="FFFF00"/>
                </a:solidFill>
              </a:rPr>
              <a:t>金剛經</a:t>
            </a:r>
            <a:r>
              <a:rPr lang="en-US" altLang="zh-TW" sz="2800" dirty="0">
                <a:solidFill>
                  <a:srgbClr val="FFFF00"/>
                </a:solidFill>
              </a:rPr>
              <a:t>》</a:t>
            </a:r>
            <a:r>
              <a:rPr lang="zh-TW" altLang="en-US" sz="2800" dirty="0">
                <a:solidFill>
                  <a:srgbClr val="FFFF00"/>
                </a:solidFill>
              </a:rPr>
              <a:t>那一會也沒散。只要做到一</a:t>
            </a:r>
            <a:r>
              <a:rPr lang="zh-CN" altLang="en-US" sz="2800" dirty="0">
                <a:solidFill>
                  <a:srgbClr val="FFFF00"/>
                </a:solidFill>
              </a:rPr>
              <a:t>心</a:t>
            </a:r>
            <a:r>
              <a:rPr lang="zh-TW" altLang="en-US" sz="2800" dirty="0">
                <a:solidFill>
                  <a:srgbClr val="FFFF00"/>
                </a:solidFill>
              </a:rPr>
              <a:t>時，你就可以參與這個法會。念佛</a:t>
            </a:r>
            <a:r>
              <a:rPr lang="zh-CN" altLang="en-US" sz="2800" dirty="0">
                <a:solidFill>
                  <a:srgbClr val="FFFF00"/>
                </a:solidFill>
              </a:rPr>
              <a:t>要</a:t>
            </a:r>
            <a:r>
              <a:rPr lang="zh-TW" altLang="en-US" sz="2800" dirty="0">
                <a:solidFill>
                  <a:srgbClr val="FFFF00"/>
                </a:solidFill>
              </a:rPr>
              <a:t>一心稱念</a:t>
            </a:r>
            <a:r>
              <a:rPr lang="zh-CN" altLang="en-US" sz="2800" dirty="0">
                <a:solidFill>
                  <a:srgbClr val="FFFF00"/>
                </a:solidFill>
              </a:rPr>
              <a:t>；</a:t>
            </a:r>
            <a:r>
              <a:rPr lang="zh-TW" altLang="en-US" sz="2800" dirty="0">
                <a:solidFill>
                  <a:srgbClr val="FFFF00"/>
                </a:solidFill>
              </a:rPr>
              <a:t>一心稱念就有感應。</a:t>
            </a:r>
          </a:p>
        </p:txBody>
      </p:sp>
    </p:spTree>
    <p:extLst>
      <p:ext uri="{BB962C8B-B14F-4D97-AF65-F5344CB8AC3E}">
        <p14:creationId xmlns:p14="http://schemas.microsoft.com/office/powerpoint/2010/main" val="360765599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12E1DA2F-EB79-29D4-06D3-ACE3B987AA07}"/>
              </a:ext>
            </a:extLst>
          </p:cNvPr>
          <p:cNvSpPr/>
          <p:nvPr/>
        </p:nvSpPr>
        <p:spPr>
          <a:xfrm>
            <a:off x="11268162" y="117426"/>
            <a:ext cx="717985" cy="5760640"/>
          </a:xfrm>
          <a:prstGeom prst="plaque">
            <a:avLst/>
          </a:prstGeom>
          <a:effectLst>
            <a:glow rad="139700">
              <a:schemeClr val="bg1">
                <a:alpha val="69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中國佛典研究二</a:t>
            </a:r>
            <a:endParaRPr lang="en-US" altLang="zh-CN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en-US" altLang="zh-CN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  </a:t>
            </a:r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：</a:t>
            </a:r>
            <a:r>
              <a:rPr lang="zh-TW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金剛經</a:t>
            </a:r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第五講</a:t>
            </a:r>
            <a:endParaRPr lang="zh-TW" altLang="en-US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</p:txBody>
      </p:sp>
      <p:pic>
        <p:nvPicPr>
          <p:cNvPr id="5" name="圖片 4">
            <a:extLst>
              <a:ext uri="{FF2B5EF4-FFF2-40B4-BE49-F238E27FC236}">
                <a16:creationId xmlns:a16="http://schemas.microsoft.com/office/drawing/2014/main" id="{F53C0F43-690D-C529-EE87-4CEF13A007E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468" b="97110" l="9346" r="89720">
                        <a14:foregroundMark x1="49533" y1="43353" x2="49533" y2="43353"/>
                        <a14:foregroundMark x1="51402" y1="44509" x2="51402" y2="44509"/>
                        <a14:foregroundMark x1="71963" y1="32370" x2="71963" y2="32370"/>
                        <a14:foregroundMark x1="50467" y1="19653" x2="50467" y2="19653"/>
                        <a14:foregroundMark x1="55140" y1="56069" x2="55140" y2="56069"/>
                        <a14:foregroundMark x1="37383" y1="60694" x2="37383" y2="60694"/>
                        <a14:foregroundMark x1="13084" y1="67630" x2="13084" y2="67630"/>
                        <a14:foregroundMark x1="88785" y1="66474" x2="88785" y2="66474"/>
                        <a14:foregroundMark x1="49533" y1="93642" x2="49533" y2="93642"/>
                        <a14:foregroundMark x1="47664" y1="97110" x2="47664" y2="97110"/>
                        <a14:foregroundMark x1="56075" y1="15029" x2="56075" y2="15029"/>
                        <a14:foregroundMark x1="55140" y1="13873" x2="55140" y2="13873"/>
                        <a14:foregroundMark x1="50467" y1="5202" x2="50467" y2="5202"/>
                        <a14:foregroundMark x1="50467" y1="3468" x2="50467" y2="3468"/>
                        <a14:foregroundMark x1="52336" y1="5202" x2="52336" y2="5202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381912" y="6021144"/>
            <a:ext cx="490484" cy="793026"/>
          </a:xfrm>
          <a:prstGeom prst="rect">
            <a:avLst/>
          </a:prstGeom>
          <a:effectLst>
            <a:glow rad="50800">
              <a:schemeClr val="bg1"/>
            </a:glow>
          </a:effectLst>
        </p:spPr>
      </p:pic>
      <p:sp>
        <p:nvSpPr>
          <p:cNvPr id="2" name="文字方塊 1">
            <a:extLst>
              <a:ext uri="{FF2B5EF4-FFF2-40B4-BE49-F238E27FC236}">
                <a16:creationId xmlns:a16="http://schemas.microsoft.com/office/drawing/2014/main" id="{C62031BD-F7A0-1172-EA7D-CE698F60CD49}"/>
              </a:ext>
            </a:extLst>
          </p:cNvPr>
          <p:cNvSpPr txBox="1"/>
          <p:nvPr/>
        </p:nvSpPr>
        <p:spPr>
          <a:xfrm>
            <a:off x="9282014" y="647910"/>
            <a:ext cx="830997" cy="538394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「</a:t>
            </a:r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佛</a:t>
            </a: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」，自性天真佛也。</a:t>
            </a:r>
          </a:p>
        </p:txBody>
      </p:sp>
      <p:sp>
        <p:nvSpPr>
          <p:cNvPr id="3" name="文字方塊 2">
            <a:extLst>
              <a:ext uri="{FF2B5EF4-FFF2-40B4-BE49-F238E27FC236}">
                <a16:creationId xmlns:a16="http://schemas.microsoft.com/office/drawing/2014/main" id="{15DC90F2-29CF-DEAA-772E-D9706A036C9F}"/>
              </a:ext>
            </a:extLst>
          </p:cNvPr>
          <p:cNvSpPr txBox="1"/>
          <p:nvPr/>
        </p:nvSpPr>
        <p:spPr>
          <a:xfrm>
            <a:off x="7145582" y="737824"/>
            <a:ext cx="2031325" cy="538394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8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在事相上說，這是主講人，本師釋迦牟尼佛。我們聽到佛名，如何把它融歸自性？</a:t>
            </a: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DE616E16-8AED-C43B-777C-783B1BED057F}"/>
              </a:ext>
            </a:extLst>
          </p:cNvPr>
          <p:cNvSpPr txBox="1"/>
          <p:nvPr/>
        </p:nvSpPr>
        <p:spPr>
          <a:xfrm>
            <a:off x="642343" y="678400"/>
            <a:ext cx="6340197" cy="538394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8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「天」是天然，本來就是；「真」是不假。大乘經上說，一切眾生本來成佛。這個話是真話，是事實真相，本來是佛</a:t>
            </a:r>
            <a:r>
              <a:rPr lang="zh-CN" altLang="en-US" sz="2800" dirty="0">
                <a:solidFill>
                  <a:srgbClr val="FFFF00"/>
                </a:solidFill>
              </a:rPr>
              <a:t>；</a:t>
            </a:r>
            <a:r>
              <a:rPr lang="zh-TW" altLang="en-US" sz="2800" dirty="0">
                <a:solidFill>
                  <a:srgbClr val="FFFF00"/>
                </a:solidFill>
              </a:rPr>
              <a:t>現在變成凡夫。為什麼變成凡夫？</a:t>
            </a:r>
            <a:r>
              <a:rPr lang="zh-CN" altLang="en-US" sz="2800" dirty="0">
                <a:solidFill>
                  <a:srgbClr val="FFFF00"/>
                </a:solidFill>
              </a:rPr>
              <a:t>因為</a:t>
            </a:r>
            <a:r>
              <a:rPr lang="zh-TW" altLang="en-US" sz="2800" dirty="0">
                <a:solidFill>
                  <a:srgbClr val="FFFF00"/>
                </a:solidFill>
              </a:rPr>
              <a:t>你不敢承認</a:t>
            </a:r>
            <a:r>
              <a:rPr lang="zh-CN" altLang="en-US" sz="2800" dirty="0">
                <a:solidFill>
                  <a:srgbClr val="FFFF00"/>
                </a:solidFill>
              </a:rPr>
              <a:t>自己</a:t>
            </a:r>
            <a:r>
              <a:rPr lang="zh-TW" altLang="en-US" sz="2800" dirty="0">
                <a:solidFill>
                  <a:srgbClr val="FFFF00"/>
                </a:solidFill>
              </a:rPr>
              <a:t>是佛，不敢直下承當，這叫迷，叫顛倒。「佛」是覺的意思。聽到佛名，提醒自己，對人、事、物都要覺而不迷。覺性是本有的，不是外來的。</a:t>
            </a:r>
          </a:p>
        </p:txBody>
      </p:sp>
      <p:sp>
        <p:nvSpPr>
          <p:cNvPr id="8" name="文字方塊 7">
            <a:extLst>
              <a:ext uri="{FF2B5EF4-FFF2-40B4-BE49-F238E27FC236}">
                <a16:creationId xmlns:a16="http://schemas.microsoft.com/office/drawing/2014/main" id="{0715235D-B487-FB2A-E49C-D48060053638}"/>
              </a:ext>
            </a:extLst>
          </p:cNvPr>
          <p:cNvSpPr txBox="1"/>
          <p:nvPr/>
        </p:nvSpPr>
        <p:spPr>
          <a:xfrm>
            <a:off x="10145171" y="494126"/>
            <a:ext cx="774571" cy="538394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CN" altLang="en-US" sz="2800" dirty="0">
                <a:solidFill>
                  <a:schemeClr val="bg1"/>
                </a:solidFill>
              </a:rPr>
              <a:t>（</a:t>
            </a:r>
            <a:r>
              <a:rPr lang="en-US" altLang="zh-CN" sz="2800" dirty="0">
                <a:solidFill>
                  <a:schemeClr val="bg1"/>
                </a:solidFill>
              </a:rPr>
              <a:t>4</a:t>
            </a:r>
            <a:r>
              <a:rPr lang="zh-CN" altLang="en-US" sz="2800" dirty="0">
                <a:solidFill>
                  <a:schemeClr val="bg1"/>
                </a:solidFill>
              </a:rPr>
              <a:t>）</a:t>
            </a:r>
            <a:r>
              <a:rPr lang="en-US" altLang="zh-CN" sz="2800" dirty="0">
                <a:solidFill>
                  <a:schemeClr val="bg1"/>
                </a:solidFill>
              </a:rPr>
              <a:t> </a:t>
            </a:r>
            <a:r>
              <a:rPr lang="zh-CN" altLang="en-US" sz="2800" dirty="0">
                <a:solidFill>
                  <a:schemeClr val="bg1"/>
                </a:solidFill>
              </a:rPr>
              <a:t>主成就：</a:t>
            </a:r>
            <a:r>
              <a:rPr lang="zh-CN" altLang="en-US" sz="2800" b="1" dirty="0">
                <a:solidFill>
                  <a:schemeClr val="bg1"/>
                </a:solidFill>
              </a:rPr>
              <a:t>佛</a:t>
            </a:r>
            <a:r>
              <a:rPr lang="zh-CN" altLang="en-US" sz="2800" dirty="0">
                <a:solidFill>
                  <a:schemeClr val="bg1"/>
                </a:solidFill>
              </a:rPr>
              <a:t>。</a:t>
            </a:r>
            <a:endParaRPr lang="zh-TW" altLang="en-US" sz="2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5730952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7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29F12F32-2BD6-7334-FB12-499BE36BD65E}"/>
              </a:ext>
            </a:extLst>
          </p:cNvPr>
          <p:cNvSpPr/>
          <p:nvPr/>
        </p:nvSpPr>
        <p:spPr>
          <a:xfrm>
            <a:off x="11268162" y="117426"/>
            <a:ext cx="717985" cy="5760640"/>
          </a:xfrm>
          <a:prstGeom prst="plaque">
            <a:avLst/>
          </a:prstGeom>
          <a:effectLst>
            <a:glow rad="139700">
              <a:schemeClr val="bg1">
                <a:alpha val="69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中國佛典研究二</a:t>
            </a:r>
            <a:endParaRPr lang="en-US" altLang="zh-CN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en-US" altLang="zh-CN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  </a:t>
            </a:r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：</a:t>
            </a:r>
            <a:r>
              <a:rPr lang="zh-TW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金剛經</a:t>
            </a:r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第五講</a:t>
            </a:r>
            <a:endParaRPr lang="zh-TW" altLang="en-US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</p:txBody>
      </p:sp>
      <p:pic>
        <p:nvPicPr>
          <p:cNvPr id="5" name="圖片 4">
            <a:extLst>
              <a:ext uri="{FF2B5EF4-FFF2-40B4-BE49-F238E27FC236}">
                <a16:creationId xmlns:a16="http://schemas.microsoft.com/office/drawing/2014/main" id="{A4C51B15-9512-B8A4-25C9-DF988C89D21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468" b="97110" l="9346" r="89720">
                        <a14:foregroundMark x1="49533" y1="43353" x2="49533" y2="43353"/>
                        <a14:foregroundMark x1="51402" y1="44509" x2="51402" y2="44509"/>
                        <a14:foregroundMark x1="71963" y1="32370" x2="71963" y2="32370"/>
                        <a14:foregroundMark x1="50467" y1="19653" x2="50467" y2="19653"/>
                        <a14:foregroundMark x1="55140" y1="56069" x2="55140" y2="56069"/>
                        <a14:foregroundMark x1="37383" y1="60694" x2="37383" y2="60694"/>
                        <a14:foregroundMark x1="13084" y1="67630" x2="13084" y2="67630"/>
                        <a14:foregroundMark x1="88785" y1="66474" x2="88785" y2="66474"/>
                        <a14:foregroundMark x1="49533" y1="93642" x2="49533" y2="93642"/>
                        <a14:foregroundMark x1="47664" y1="97110" x2="47664" y2="97110"/>
                        <a14:foregroundMark x1="56075" y1="15029" x2="56075" y2="15029"/>
                        <a14:foregroundMark x1="55140" y1="13873" x2="55140" y2="13873"/>
                        <a14:foregroundMark x1="50467" y1="5202" x2="50467" y2="5202"/>
                        <a14:foregroundMark x1="50467" y1="3468" x2="50467" y2="3468"/>
                        <a14:foregroundMark x1="52336" y1="5202" x2="52336" y2="5202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381912" y="6021144"/>
            <a:ext cx="490484" cy="793026"/>
          </a:xfrm>
          <a:prstGeom prst="rect">
            <a:avLst/>
          </a:prstGeom>
          <a:effectLst>
            <a:glow rad="50800">
              <a:schemeClr val="bg1"/>
            </a:glow>
          </a:effectLst>
        </p:spPr>
      </p:pic>
      <p:sp>
        <p:nvSpPr>
          <p:cNvPr id="2" name="文字方塊 1">
            <a:extLst>
              <a:ext uri="{FF2B5EF4-FFF2-40B4-BE49-F238E27FC236}">
                <a16:creationId xmlns:a16="http://schemas.microsoft.com/office/drawing/2014/main" id="{63B9DED6-00E4-46EC-EB7D-56BFAE890A75}"/>
              </a:ext>
            </a:extLst>
          </p:cNvPr>
          <p:cNvSpPr txBox="1"/>
          <p:nvPr/>
        </p:nvSpPr>
        <p:spPr>
          <a:xfrm>
            <a:off x="8038682" y="647910"/>
            <a:ext cx="1477328" cy="538394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「</a:t>
            </a:r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舍衛國</a:t>
            </a: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」，寂照圓融，自性圓具之豐德。</a:t>
            </a:r>
          </a:p>
        </p:txBody>
      </p:sp>
      <p:sp>
        <p:nvSpPr>
          <p:cNvPr id="3" name="文字方塊 2">
            <a:extLst>
              <a:ext uri="{FF2B5EF4-FFF2-40B4-BE49-F238E27FC236}">
                <a16:creationId xmlns:a16="http://schemas.microsoft.com/office/drawing/2014/main" id="{909B87BA-FFA4-3764-EBCE-6EEE713B4B7B}"/>
              </a:ext>
            </a:extLst>
          </p:cNvPr>
          <p:cNvSpPr txBox="1"/>
          <p:nvPr/>
        </p:nvSpPr>
        <p:spPr>
          <a:xfrm>
            <a:off x="2665293" y="737824"/>
            <a:ext cx="5355312" cy="538394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「舍衛國」是佛當時講經的一個都會，舍衛大城。舍衛是梵語，翻成中</a:t>
            </a:r>
            <a:r>
              <a:rPr lang="zh-CN" altLang="en-US" sz="2800" dirty="0">
                <a:solidFill>
                  <a:srgbClr val="FFFF00"/>
                </a:solidFill>
              </a:rPr>
              <a:t>文</a:t>
            </a:r>
            <a:r>
              <a:rPr lang="zh-TW" altLang="en-US" sz="2800" dirty="0">
                <a:solidFill>
                  <a:srgbClr val="FFFF00"/>
                </a:solidFill>
              </a:rPr>
              <a:t>意思叫豐德。「豐」是說它物產豐富，可能在當時是一個經濟中心，非常富有。「德」，</a:t>
            </a:r>
            <a:r>
              <a:rPr lang="zh-CN" altLang="en-US" sz="2800" dirty="0">
                <a:solidFill>
                  <a:srgbClr val="FFFF00"/>
                </a:solidFill>
              </a:rPr>
              <a:t>是它的</a:t>
            </a:r>
            <a:r>
              <a:rPr lang="zh-TW" altLang="en-US" sz="2800" dirty="0">
                <a:solidFill>
                  <a:srgbClr val="FFFF00"/>
                </a:solidFill>
              </a:rPr>
              <a:t>文化水準很高，有道德、有學問的人很多。</a:t>
            </a:r>
            <a:r>
              <a:rPr lang="zh-CN" altLang="en-US" sz="2800" dirty="0">
                <a:solidFill>
                  <a:srgbClr val="FFFF00"/>
                </a:solidFill>
              </a:rPr>
              <a:t>用</a:t>
            </a:r>
            <a:r>
              <a:rPr lang="zh-TW" altLang="en-US" sz="2800" dirty="0">
                <a:solidFill>
                  <a:srgbClr val="FFFF00"/>
                </a:solidFill>
              </a:rPr>
              <a:t>今天</a:t>
            </a:r>
            <a:r>
              <a:rPr lang="zh-CN" altLang="en-US" sz="2800" dirty="0">
                <a:solidFill>
                  <a:srgbClr val="FFFF00"/>
                </a:solidFill>
              </a:rPr>
              <a:t>的話</a:t>
            </a:r>
            <a:r>
              <a:rPr lang="zh-TW" altLang="en-US" sz="2800" dirty="0">
                <a:solidFill>
                  <a:srgbClr val="FFFF00"/>
                </a:solidFill>
              </a:rPr>
              <a:t>講，是經濟文化的大都會</a:t>
            </a:r>
            <a:r>
              <a:rPr lang="zh-CN" altLang="en-US" sz="2800" dirty="0">
                <a:solidFill>
                  <a:srgbClr val="FFFF00"/>
                </a:solidFill>
              </a:rPr>
              <a:t>。</a:t>
            </a:r>
            <a:endParaRPr lang="zh-TW" altLang="en-US" sz="2800" dirty="0">
              <a:solidFill>
                <a:srgbClr val="FFFF00"/>
              </a:solidFill>
            </a:endParaRP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CB18590A-41C7-A95E-10C9-44E823F3FF44}"/>
              </a:ext>
            </a:extLst>
          </p:cNvPr>
          <p:cNvSpPr txBox="1"/>
          <p:nvPr/>
        </p:nvSpPr>
        <p:spPr>
          <a:xfrm>
            <a:off x="9525120" y="603568"/>
            <a:ext cx="1364476" cy="538394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CN" altLang="en-US" sz="2800" dirty="0">
                <a:solidFill>
                  <a:schemeClr val="bg1"/>
                </a:solidFill>
              </a:rPr>
              <a:t>（</a:t>
            </a:r>
            <a:r>
              <a:rPr lang="en-US" altLang="zh-CN" sz="2800" dirty="0">
                <a:solidFill>
                  <a:schemeClr val="bg1"/>
                </a:solidFill>
              </a:rPr>
              <a:t>5</a:t>
            </a:r>
            <a:r>
              <a:rPr lang="zh-CN" altLang="en-US" sz="2800" dirty="0">
                <a:solidFill>
                  <a:schemeClr val="bg1"/>
                </a:solidFill>
              </a:rPr>
              <a:t>）</a:t>
            </a:r>
            <a:r>
              <a:rPr lang="en-US" altLang="zh-CN" sz="2800" dirty="0">
                <a:solidFill>
                  <a:schemeClr val="bg1"/>
                </a:solidFill>
              </a:rPr>
              <a:t> </a:t>
            </a:r>
            <a:r>
              <a:rPr lang="zh-CN" altLang="en-US" sz="2800" dirty="0">
                <a:solidFill>
                  <a:schemeClr val="bg1"/>
                </a:solidFill>
              </a:rPr>
              <a:t>處成就：在舍衛國</a:t>
            </a:r>
            <a:r>
              <a:rPr lang="zh-TW" altLang="en-US" sz="2800" dirty="0">
                <a:solidFill>
                  <a:schemeClr val="bg1"/>
                </a:solidFill>
              </a:rPr>
              <a:t>祇樹給孤獨園</a:t>
            </a:r>
            <a:r>
              <a:rPr lang="zh-CN" altLang="en-US" sz="2800" dirty="0">
                <a:solidFill>
                  <a:schemeClr val="bg1"/>
                </a:solidFill>
              </a:rPr>
              <a:t>。</a:t>
            </a:r>
            <a:endParaRPr lang="zh-TW" altLang="en-US" sz="2800" dirty="0">
              <a:solidFill>
                <a:schemeClr val="bg1"/>
              </a:solidFill>
            </a:endParaRPr>
          </a:p>
        </p:txBody>
      </p:sp>
      <p:sp>
        <p:nvSpPr>
          <p:cNvPr id="8" name="文字方塊 7">
            <a:extLst>
              <a:ext uri="{FF2B5EF4-FFF2-40B4-BE49-F238E27FC236}">
                <a16:creationId xmlns:a16="http://schemas.microsoft.com/office/drawing/2014/main" id="{47BE4732-EE64-9245-A03D-8CFC3CFC2489}"/>
              </a:ext>
            </a:extLst>
          </p:cNvPr>
          <p:cNvSpPr txBox="1"/>
          <p:nvPr/>
        </p:nvSpPr>
        <p:spPr>
          <a:xfrm>
            <a:off x="500868" y="737824"/>
            <a:ext cx="2123658" cy="538394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看到這個地名，我們也要把它會歸</a:t>
            </a:r>
            <a:r>
              <a:rPr lang="zh-CN" altLang="en-US" sz="2800" dirty="0">
                <a:solidFill>
                  <a:srgbClr val="FFFF00"/>
                </a:solidFill>
              </a:rPr>
              <a:t>：</a:t>
            </a:r>
            <a:r>
              <a:rPr lang="zh-TW" altLang="en-US" sz="2800" dirty="0">
                <a:solidFill>
                  <a:srgbClr val="FFFF00"/>
                </a:solidFill>
              </a:rPr>
              <a:t>我們自性裡面有無量的智慧，這是德；有無量的能力，那是豐。</a:t>
            </a:r>
          </a:p>
        </p:txBody>
      </p:sp>
    </p:spTree>
    <p:extLst>
      <p:ext uri="{BB962C8B-B14F-4D97-AF65-F5344CB8AC3E}">
        <p14:creationId xmlns:p14="http://schemas.microsoft.com/office/powerpoint/2010/main" val="122273411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8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文字方塊 4">
            <a:extLst>
              <a:ext uri="{FF2B5EF4-FFF2-40B4-BE49-F238E27FC236}">
                <a16:creationId xmlns:a16="http://schemas.microsoft.com/office/drawing/2014/main" id="{01FE5A4E-8A00-1DE2-6807-7A527F81064B}"/>
              </a:ext>
            </a:extLst>
          </p:cNvPr>
          <p:cNvSpPr txBox="1"/>
          <p:nvPr/>
        </p:nvSpPr>
        <p:spPr>
          <a:xfrm>
            <a:off x="2903340" y="737824"/>
            <a:ext cx="7940635" cy="538394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「寂照圓融」，寂則是豐，照則是德。寂是清淨心，照是智慧。寂是體，照是用</a:t>
            </a:r>
            <a:r>
              <a:rPr lang="zh-CN" altLang="en-US" sz="2800" dirty="0">
                <a:solidFill>
                  <a:srgbClr val="FFFF00"/>
                </a:solidFill>
              </a:rPr>
              <a:t>；</a:t>
            </a:r>
            <a:r>
              <a:rPr lang="zh-TW" altLang="en-US" sz="2800" dirty="0">
                <a:solidFill>
                  <a:srgbClr val="FFFF00"/>
                </a:solidFill>
              </a:rPr>
              <a:t>但也可以說照是體，寂是用</a:t>
            </a:r>
            <a:r>
              <a:rPr lang="zh-CN" altLang="en-US" sz="2800" dirty="0">
                <a:solidFill>
                  <a:srgbClr val="FFFF00"/>
                </a:solidFill>
              </a:rPr>
              <a:t>。</a:t>
            </a:r>
            <a:r>
              <a:rPr lang="zh-TW" altLang="en-US" sz="2800" dirty="0">
                <a:solidFill>
                  <a:srgbClr val="FFFF00"/>
                </a:solidFill>
              </a:rPr>
              <a:t>寂跟照互為體用，它是一而二，二而一，是一樁事情，一體</a:t>
            </a:r>
            <a:r>
              <a:rPr lang="zh-CN" altLang="en-US" sz="2800" dirty="0">
                <a:solidFill>
                  <a:srgbClr val="FFFF00"/>
                </a:solidFill>
              </a:rPr>
              <a:t>的</a:t>
            </a:r>
            <a:r>
              <a:rPr lang="zh-TW" altLang="en-US" sz="2800" dirty="0">
                <a:solidFill>
                  <a:srgbClr val="FFFF00"/>
                </a:solidFill>
              </a:rPr>
              <a:t>兩面，所以可以互為體用。到什麼時候，我們寂照的性德透露出來，能夠得到受用？先從寂下手，菩薩六波羅蜜也是這個順序，禪定後面是般若，禪定就是寂，般若就是照，我們要這樣去修。</a:t>
            </a:r>
          </a:p>
        </p:txBody>
      </p:sp>
      <p:sp>
        <p:nvSpPr>
          <p:cNvPr id="7" name="匾額 6" descr="佛學概要十四講表 習講">
            <a:extLst>
              <a:ext uri="{FF2B5EF4-FFF2-40B4-BE49-F238E27FC236}">
                <a16:creationId xmlns:a16="http://schemas.microsoft.com/office/drawing/2014/main" id="{F65F0BA2-D612-4A7E-B88F-4264BC77AA3D}"/>
              </a:ext>
            </a:extLst>
          </p:cNvPr>
          <p:cNvSpPr/>
          <p:nvPr/>
        </p:nvSpPr>
        <p:spPr>
          <a:xfrm>
            <a:off x="11268162" y="117426"/>
            <a:ext cx="717985" cy="5760640"/>
          </a:xfrm>
          <a:prstGeom prst="plaque">
            <a:avLst/>
          </a:prstGeom>
          <a:effectLst>
            <a:glow rad="139700">
              <a:schemeClr val="bg1">
                <a:alpha val="69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中國佛典研究二</a:t>
            </a:r>
            <a:endParaRPr lang="en-US" altLang="zh-CN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en-US" altLang="zh-CN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  </a:t>
            </a:r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：</a:t>
            </a:r>
            <a:r>
              <a:rPr lang="zh-TW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金剛經</a:t>
            </a:r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第五講</a:t>
            </a:r>
            <a:endParaRPr lang="zh-TW" altLang="en-US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</p:txBody>
      </p:sp>
      <p:pic>
        <p:nvPicPr>
          <p:cNvPr id="8" name="圖片 7">
            <a:extLst>
              <a:ext uri="{FF2B5EF4-FFF2-40B4-BE49-F238E27FC236}">
                <a16:creationId xmlns:a16="http://schemas.microsoft.com/office/drawing/2014/main" id="{56F91D52-8C6C-7D7A-7309-50F00D3A434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468" b="97110" l="9346" r="89720">
                        <a14:foregroundMark x1="49533" y1="43353" x2="49533" y2="43353"/>
                        <a14:foregroundMark x1="51402" y1="44509" x2="51402" y2="44509"/>
                        <a14:foregroundMark x1="71963" y1="32370" x2="71963" y2="32370"/>
                        <a14:foregroundMark x1="50467" y1="19653" x2="50467" y2="19653"/>
                        <a14:foregroundMark x1="55140" y1="56069" x2="55140" y2="56069"/>
                        <a14:foregroundMark x1="37383" y1="60694" x2="37383" y2="60694"/>
                        <a14:foregroundMark x1="13084" y1="67630" x2="13084" y2="67630"/>
                        <a14:foregroundMark x1="88785" y1="66474" x2="88785" y2="66474"/>
                        <a14:foregroundMark x1="49533" y1="93642" x2="49533" y2="93642"/>
                        <a14:foregroundMark x1="47664" y1="97110" x2="47664" y2="97110"/>
                        <a14:foregroundMark x1="56075" y1="15029" x2="56075" y2="15029"/>
                        <a14:foregroundMark x1="55140" y1="13873" x2="55140" y2="13873"/>
                        <a14:foregroundMark x1="50467" y1="5202" x2="50467" y2="5202"/>
                        <a14:foregroundMark x1="50467" y1="3468" x2="50467" y2="3468"/>
                        <a14:foregroundMark x1="52336" y1="5202" x2="52336" y2="5202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381912" y="6021144"/>
            <a:ext cx="490484" cy="793026"/>
          </a:xfrm>
          <a:prstGeom prst="rect">
            <a:avLst/>
          </a:prstGeom>
          <a:effectLst>
            <a:glow rad="50800">
              <a:schemeClr val="bg1"/>
            </a:glow>
          </a:effectLst>
        </p:spPr>
      </p:pic>
      <p:sp>
        <p:nvSpPr>
          <p:cNvPr id="9" name="文字方塊 8">
            <a:extLst>
              <a:ext uri="{FF2B5EF4-FFF2-40B4-BE49-F238E27FC236}">
                <a16:creationId xmlns:a16="http://schemas.microsoft.com/office/drawing/2014/main" id="{76E1C02D-0804-553A-A9B6-33C63B0A779D}"/>
              </a:ext>
            </a:extLst>
          </p:cNvPr>
          <p:cNvSpPr txBox="1"/>
          <p:nvPr/>
        </p:nvSpPr>
        <p:spPr>
          <a:xfrm>
            <a:off x="204266" y="737824"/>
            <a:ext cx="2769989" cy="538394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念佛</a:t>
            </a:r>
            <a:r>
              <a:rPr lang="zh-CN" altLang="en-US" sz="2800" dirty="0">
                <a:solidFill>
                  <a:srgbClr val="FFFF00"/>
                </a:solidFill>
              </a:rPr>
              <a:t>也</a:t>
            </a:r>
            <a:r>
              <a:rPr lang="zh-TW" altLang="en-US" sz="2800" dirty="0">
                <a:solidFill>
                  <a:srgbClr val="FFFF00"/>
                </a:solidFill>
              </a:rPr>
              <a:t>是用這個功夫</a:t>
            </a:r>
            <a:r>
              <a:rPr lang="zh-CN" altLang="en-US" sz="2800" dirty="0">
                <a:solidFill>
                  <a:srgbClr val="FFFF00"/>
                </a:solidFill>
              </a:rPr>
              <a:t>。</a:t>
            </a:r>
            <a:r>
              <a:rPr lang="zh-TW" altLang="en-US" sz="2800" dirty="0">
                <a:solidFill>
                  <a:srgbClr val="FFFF00"/>
                </a:solidFill>
              </a:rPr>
              <a:t>念佛要達到一心不亂。一心不亂就見性，就放光明，就能照見宇宙人生的真相。</a:t>
            </a:r>
          </a:p>
        </p:txBody>
      </p:sp>
    </p:spTree>
    <p:extLst>
      <p:ext uri="{BB962C8B-B14F-4D97-AF65-F5344CB8AC3E}">
        <p14:creationId xmlns:p14="http://schemas.microsoft.com/office/powerpoint/2010/main" val="29855915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A5CCBE74-ABFC-D4B9-EC8A-CE8EAA466DBA}"/>
              </a:ext>
            </a:extLst>
          </p:cNvPr>
          <p:cNvSpPr/>
          <p:nvPr/>
        </p:nvSpPr>
        <p:spPr>
          <a:xfrm>
            <a:off x="11268162" y="117426"/>
            <a:ext cx="717985" cy="5760640"/>
          </a:xfrm>
          <a:prstGeom prst="plaque">
            <a:avLst/>
          </a:prstGeom>
          <a:effectLst>
            <a:glow rad="139700">
              <a:schemeClr val="bg1">
                <a:alpha val="69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中國佛典研究二</a:t>
            </a:r>
            <a:endParaRPr lang="en-US" altLang="zh-CN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en-US" altLang="zh-CN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  </a:t>
            </a:r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：</a:t>
            </a:r>
            <a:r>
              <a:rPr lang="zh-TW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金剛經</a:t>
            </a:r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第五講</a:t>
            </a:r>
            <a:endParaRPr lang="zh-TW" altLang="en-US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</p:txBody>
      </p:sp>
      <p:pic>
        <p:nvPicPr>
          <p:cNvPr id="5" name="圖片 4">
            <a:extLst>
              <a:ext uri="{FF2B5EF4-FFF2-40B4-BE49-F238E27FC236}">
                <a16:creationId xmlns:a16="http://schemas.microsoft.com/office/drawing/2014/main" id="{67FECF0A-9F9E-4994-092F-99E67C8F30D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3468" b="97110" l="9346" r="89720">
                        <a14:foregroundMark x1="49533" y1="43353" x2="49533" y2="43353"/>
                        <a14:foregroundMark x1="51402" y1="44509" x2="51402" y2="44509"/>
                        <a14:foregroundMark x1="71963" y1="32370" x2="71963" y2="32370"/>
                        <a14:foregroundMark x1="50467" y1="19653" x2="50467" y2="19653"/>
                        <a14:foregroundMark x1="55140" y1="56069" x2="55140" y2="56069"/>
                        <a14:foregroundMark x1="37383" y1="60694" x2="37383" y2="60694"/>
                        <a14:foregroundMark x1="13084" y1="67630" x2="13084" y2="67630"/>
                        <a14:foregroundMark x1="88785" y1="66474" x2="88785" y2="66474"/>
                        <a14:foregroundMark x1="49533" y1="93642" x2="49533" y2="93642"/>
                        <a14:foregroundMark x1="47664" y1="97110" x2="47664" y2="97110"/>
                        <a14:foregroundMark x1="56075" y1="15029" x2="56075" y2="15029"/>
                        <a14:foregroundMark x1="55140" y1="13873" x2="55140" y2="13873"/>
                        <a14:foregroundMark x1="50467" y1="5202" x2="50467" y2="5202"/>
                        <a14:foregroundMark x1="50467" y1="3468" x2="50467" y2="3468"/>
                        <a14:foregroundMark x1="52336" y1="5202" x2="52336" y2="5202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381912" y="6021144"/>
            <a:ext cx="490484" cy="793026"/>
          </a:xfrm>
          <a:prstGeom prst="rect">
            <a:avLst/>
          </a:prstGeom>
          <a:effectLst>
            <a:glow rad="50800">
              <a:schemeClr val="bg1"/>
            </a:glow>
          </a:effectLst>
        </p:spPr>
      </p:pic>
      <p:sp>
        <p:nvSpPr>
          <p:cNvPr id="6" name="文字方塊 5">
            <a:extLst>
              <a:ext uri="{FF2B5EF4-FFF2-40B4-BE49-F238E27FC236}">
                <a16:creationId xmlns:a16="http://schemas.microsoft.com/office/drawing/2014/main" id="{CCD1C70D-0B33-4FE3-BACE-89F2F5226DE6}"/>
              </a:ext>
            </a:extLst>
          </p:cNvPr>
          <p:cNvSpPr txBox="1"/>
          <p:nvPr/>
        </p:nvSpPr>
        <p:spPr>
          <a:xfrm>
            <a:off x="10199662" y="737824"/>
            <a:ext cx="830997" cy="538394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祇樹給孤獨園</a:t>
            </a: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5FA26810-A2C0-F33C-9548-D32A89EE99EC}"/>
              </a:ext>
            </a:extLst>
          </p:cNvPr>
          <p:cNvSpPr txBox="1"/>
          <p:nvPr/>
        </p:nvSpPr>
        <p:spPr>
          <a:xfrm>
            <a:off x="2926854" y="737824"/>
            <a:ext cx="7294305" cy="538394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這是世尊講經場所之所在。祇陀太子</a:t>
            </a:r>
            <a:r>
              <a:rPr lang="zh-CN" altLang="en-US" sz="2800" dirty="0">
                <a:solidFill>
                  <a:srgbClr val="FFFF00"/>
                </a:solidFill>
              </a:rPr>
              <a:t>供養</a:t>
            </a:r>
            <a:r>
              <a:rPr lang="zh-TW" altLang="en-US" sz="2800" dirty="0">
                <a:solidFill>
                  <a:srgbClr val="FFFF00"/>
                </a:solidFill>
              </a:rPr>
              <a:t>樹</a:t>
            </a:r>
            <a:r>
              <a:rPr lang="zh-CN" altLang="en-US" sz="2800" dirty="0">
                <a:solidFill>
                  <a:srgbClr val="FFFF00"/>
                </a:solidFill>
              </a:rPr>
              <a:t>林；</a:t>
            </a:r>
            <a:r>
              <a:rPr lang="zh-TW" altLang="en-US" sz="2800" dirty="0">
                <a:solidFill>
                  <a:srgbClr val="FFFF00"/>
                </a:solidFill>
              </a:rPr>
              <a:t>「祇陀」是梵語，意思是戰勝。</a:t>
            </a:r>
            <a:r>
              <a:rPr lang="zh-CN" altLang="en-US" sz="2800" dirty="0">
                <a:solidFill>
                  <a:srgbClr val="FFFF00"/>
                </a:solidFill>
              </a:rPr>
              <a:t>所以我們要</a:t>
            </a:r>
            <a:r>
              <a:rPr lang="zh-TW" altLang="en-US" sz="2800" dirty="0">
                <a:solidFill>
                  <a:srgbClr val="FFFF00"/>
                </a:solidFill>
              </a:rPr>
              <a:t>「戰勝五陰魔障</a:t>
            </a:r>
            <a:r>
              <a:rPr lang="zh-CN" altLang="en-US" sz="2800" dirty="0">
                <a:solidFill>
                  <a:srgbClr val="FFFF00"/>
                </a:solidFill>
              </a:rPr>
              <a:t>，紹隆佛種</a:t>
            </a:r>
            <a:r>
              <a:rPr lang="zh-TW" altLang="en-US" sz="2800" dirty="0">
                <a:solidFill>
                  <a:srgbClr val="FFFF00"/>
                </a:solidFill>
              </a:rPr>
              <a:t>」</a:t>
            </a:r>
            <a:r>
              <a:rPr lang="zh-CN" altLang="en-US" sz="2800" dirty="0">
                <a:solidFill>
                  <a:srgbClr val="FFFF00"/>
                </a:solidFill>
              </a:rPr>
              <a:t>。</a:t>
            </a:r>
            <a:r>
              <a:rPr lang="zh-TW" altLang="en-US" sz="2800" dirty="0">
                <a:solidFill>
                  <a:srgbClr val="FFFF00"/>
                </a:solidFill>
              </a:rPr>
              <a:t>五陰是色、受、想、行、識。</a:t>
            </a:r>
            <a:r>
              <a:rPr lang="en-US" altLang="zh-TW" sz="2800" dirty="0">
                <a:solidFill>
                  <a:srgbClr val="FFFF00"/>
                </a:solidFill>
              </a:rPr>
              <a:t>《</a:t>
            </a:r>
            <a:r>
              <a:rPr lang="zh-TW" altLang="en-US" sz="2800" dirty="0">
                <a:solidFill>
                  <a:srgbClr val="FFFF00"/>
                </a:solidFill>
              </a:rPr>
              <a:t>八大人覺經</a:t>
            </a:r>
            <a:r>
              <a:rPr lang="en-US" altLang="zh-TW" sz="2800" dirty="0">
                <a:solidFill>
                  <a:srgbClr val="FFFF00"/>
                </a:solidFill>
              </a:rPr>
              <a:t>》</a:t>
            </a:r>
            <a:r>
              <a:rPr lang="zh-TW" altLang="en-US" sz="2800" dirty="0">
                <a:solidFill>
                  <a:srgbClr val="FFFF00"/>
                </a:solidFill>
              </a:rPr>
              <a:t>告訴我們，魔有四大類</a:t>
            </a:r>
            <a:r>
              <a:rPr lang="zh-CN" altLang="en-US" sz="2800" dirty="0">
                <a:solidFill>
                  <a:srgbClr val="FFFF00"/>
                </a:solidFill>
              </a:rPr>
              <a:t>；</a:t>
            </a:r>
            <a:r>
              <a:rPr lang="zh-TW" altLang="en-US" sz="2800" dirty="0">
                <a:solidFill>
                  <a:srgbClr val="FFFF00"/>
                </a:solidFill>
              </a:rPr>
              <a:t>四</a:t>
            </a:r>
            <a:r>
              <a:rPr lang="zh-CN" altLang="en-US" sz="2800" dirty="0">
                <a:solidFill>
                  <a:srgbClr val="FFFF00"/>
                </a:solidFill>
              </a:rPr>
              <a:t>魔</a:t>
            </a:r>
            <a:r>
              <a:rPr lang="zh-TW" altLang="en-US" sz="2800" dirty="0">
                <a:solidFill>
                  <a:srgbClr val="FFFF00"/>
                </a:solidFill>
              </a:rPr>
              <a:t>：五陰魔</a:t>
            </a:r>
            <a:r>
              <a:rPr lang="zh-CN" altLang="en-US" sz="2800" dirty="0">
                <a:solidFill>
                  <a:srgbClr val="FFFF00"/>
                </a:solidFill>
              </a:rPr>
              <a:t>、</a:t>
            </a:r>
            <a:r>
              <a:rPr lang="zh-TW" altLang="en-US" sz="2800" dirty="0">
                <a:solidFill>
                  <a:srgbClr val="FFFF00"/>
                </a:solidFill>
              </a:rPr>
              <a:t>煩惱魔、死魔、天魔。修行人如果不能克服四類魔障，</a:t>
            </a:r>
            <a:r>
              <a:rPr lang="zh-CN" altLang="en-US" sz="2800" dirty="0">
                <a:solidFill>
                  <a:srgbClr val="FFFF00"/>
                </a:solidFill>
              </a:rPr>
              <a:t>無法</a:t>
            </a:r>
            <a:r>
              <a:rPr lang="zh-TW" altLang="en-US" sz="2800" dirty="0">
                <a:solidFill>
                  <a:srgbClr val="FFFF00"/>
                </a:solidFill>
              </a:rPr>
              <a:t>逃過魔掌，就</a:t>
            </a:r>
            <a:r>
              <a:rPr lang="zh-CN" altLang="en-US" sz="2800" dirty="0">
                <a:solidFill>
                  <a:srgbClr val="FFFF00"/>
                </a:solidFill>
              </a:rPr>
              <a:t>不能</a:t>
            </a:r>
            <a:r>
              <a:rPr lang="zh-TW" altLang="en-US" sz="2800" dirty="0">
                <a:solidFill>
                  <a:srgbClr val="FFFF00"/>
                </a:solidFill>
              </a:rPr>
              <a:t>超越六道輪迴。脫離魔掌，才算是戰勝。</a:t>
            </a:r>
          </a:p>
        </p:txBody>
      </p:sp>
      <p:sp>
        <p:nvSpPr>
          <p:cNvPr id="8" name="文字方塊 7">
            <a:extLst>
              <a:ext uri="{FF2B5EF4-FFF2-40B4-BE49-F238E27FC236}">
                <a16:creationId xmlns:a16="http://schemas.microsoft.com/office/drawing/2014/main" id="{9910487E-91BC-9982-75E2-A1D599051B47}"/>
              </a:ext>
            </a:extLst>
          </p:cNvPr>
          <p:cNvSpPr txBox="1"/>
          <p:nvPr/>
        </p:nvSpPr>
        <p:spPr>
          <a:xfrm>
            <a:off x="190102" y="718402"/>
            <a:ext cx="2769989" cy="538394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對我們來講，有把握了生死出三界，唯有念佛求生淨土。</a:t>
            </a:r>
            <a:r>
              <a:rPr lang="zh-CN" altLang="en-US" sz="2800" dirty="0">
                <a:solidFill>
                  <a:srgbClr val="FFFF00"/>
                </a:solidFill>
              </a:rPr>
              <a:t>否則</a:t>
            </a:r>
            <a:r>
              <a:rPr lang="zh-TW" altLang="en-US" sz="2800" dirty="0">
                <a:solidFill>
                  <a:srgbClr val="FFFF00"/>
                </a:solidFill>
              </a:rPr>
              <a:t>鬥不過五陰</a:t>
            </a:r>
            <a:r>
              <a:rPr lang="zh-CN" altLang="en-US" sz="2800" dirty="0">
                <a:solidFill>
                  <a:srgbClr val="FFFF00"/>
                </a:solidFill>
              </a:rPr>
              <a:t>魔</a:t>
            </a:r>
            <a:r>
              <a:rPr lang="zh-TW" altLang="en-US" sz="2800" dirty="0">
                <a:solidFill>
                  <a:srgbClr val="FFFF00"/>
                </a:solidFill>
              </a:rPr>
              <a:t>、煩惱</a:t>
            </a:r>
            <a:r>
              <a:rPr lang="zh-CN" altLang="en-US" sz="2800" dirty="0">
                <a:solidFill>
                  <a:srgbClr val="FFFF00"/>
                </a:solidFill>
              </a:rPr>
              <a:t>魔</a:t>
            </a:r>
            <a:r>
              <a:rPr lang="zh-TW" altLang="en-US" sz="2800" dirty="0">
                <a:solidFill>
                  <a:srgbClr val="FFFF00"/>
                </a:solidFill>
              </a:rPr>
              <a:t>、死魔、天魔，這個是事實。</a:t>
            </a:r>
          </a:p>
        </p:txBody>
      </p:sp>
    </p:spTree>
    <p:extLst>
      <p:ext uri="{BB962C8B-B14F-4D97-AF65-F5344CB8AC3E}">
        <p14:creationId xmlns:p14="http://schemas.microsoft.com/office/powerpoint/2010/main" val="307749139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914FD08B-63CF-5782-C3AA-98B12E8D9DA4}"/>
              </a:ext>
            </a:extLst>
          </p:cNvPr>
          <p:cNvSpPr/>
          <p:nvPr/>
        </p:nvSpPr>
        <p:spPr>
          <a:xfrm>
            <a:off x="11268162" y="117426"/>
            <a:ext cx="717985" cy="5760640"/>
          </a:xfrm>
          <a:prstGeom prst="plaque">
            <a:avLst/>
          </a:prstGeom>
          <a:effectLst>
            <a:glow rad="139700">
              <a:schemeClr val="bg1">
                <a:alpha val="69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中國佛典研究二</a:t>
            </a:r>
            <a:endParaRPr lang="en-US" altLang="zh-CN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en-US" altLang="zh-CN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  </a:t>
            </a:r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：</a:t>
            </a:r>
            <a:r>
              <a:rPr lang="zh-TW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金剛經</a:t>
            </a:r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第五講</a:t>
            </a:r>
            <a:endParaRPr lang="zh-TW" altLang="en-US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</p:txBody>
      </p:sp>
      <p:pic>
        <p:nvPicPr>
          <p:cNvPr id="5" name="圖片 4">
            <a:extLst>
              <a:ext uri="{FF2B5EF4-FFF2-40B4-BE49-F238E27FC236}">
                <a16:creationId xmlns:a16="http://schemas.microsoft.com/office/drawing/2014/main" id="{04E7C39B-D69A-0055-C771-AF8532A3D39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468" b="97110" l="9346" r="89720">
                        <a14:foregroundMark x1="49533" y1="43353" x2="49533" y2="43353"/>
                        <a14:foregroundMark x1="51402" y1="44509" x2="51402" y2="44509"/>
                        <a14:foregroundMark x1="71963" y1="32370" x2="71963" y2="32370"/>
                        <a14:foregroundMark x1="50467" y1="19653" x2="50467" y2="19653"/>
                        <a14:foregroundMark x1="55140" y1="56069" x2="55140" y2="56069"/>
                        <a14:foregroundMark x1="37383" y1="60694" x2="37383" y2="60694"/>
                        <a14:foregroundMark x1="13084" y1="67630" x2="13084" y2="67630"/>
                        <a14:foregroundMark x1="88785" y1="66474" x2="88785" y2="66474"/>
                        <a14:foregroundMark x1="49533" y1="93642" x2="49533" y2="93642"/>
                        <a14:foregroundMark x1="47664" y1="97110" x2="47664" y2="97110"/>
                        <a14:foregroundMark x1="56075" y1="15029" x2="56075" y2="15029"/>
                        <a14:foregroundMark x1="55140" y1="13873" x2="55140" y2="13873"/>
                        <a14:foregroundMark x1="50467" y1="5202" x2="50467" y2="5202"/>
                        <a14:foregroundMark x1="50467" y1="3468" x2="50467" y2="3468"/>
                        <a14:foregroundMark x1="52336" y1="5202" x2="52336" y2="5202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381912" y="6021144"/>
            <a:ext cx="490484" cy="793026"/>
          </a:xfrm>
          <a:prstGeom prst="rect">
            <a:avLst/>
          </a:prstGeom>
          <a:effectLst>
            <a:glow rad="50800">
              <a:schemeClr val="bg1"/>
            </a:glow>
          </a:effectLst>
        </p:spPr>
      </p:pic>
      <p:sp>
        <p:nvSpPr>
          <p:cNvPr id="6" name="文字方塊 5">
            <a:extLst>
              <a:ext uri="{FF2B5EF4-FFF2-40B4-BE49-F238E27FC236}">
                <a16:creationId xmlns:a16="http://schemas.microsoft.com/office/drawing/2014/main" id="{5C600043-3B10-D4A5-69CC-C7F4F3CBE91B}"/>
              </a:ext>
            </a:extLst>
          </p:cNvPr>
          <p:cNvSpPr txBox="1"/>
          <p:nvPr/>
        </p:nvSpPr>
        <p:spPr>
          <a:xfrm>
            <a:off x="6270105" y="637204"/>
            <a:ext cx="2544286" cy="538394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給孤獨</a:t>
            </a:r>
            <a:r>
              <a:rPr lang="zh-CN" altLang="en-US" sz="2800" dirty="0">
                <a:solidFill>
                  <a:srgbClr val="FFFF00"/>
                </a:solidFill>
              </a:rPr>
              <a:t>長者供養花園。</a:t>
            </a:r>
            <a:r>
              <a:rPr lang="zh-TW" altLang="en-US" sz="2800" dirty="0">
                <a:solidFill>
                  <a:srgbClr val="FFFF00"/>
                </a:solidFill>
              </a:rPr>
              <a:t>須達多</a:t>
            </a:r>
            <a:r>
              <a:rPr lang="zh-CN" altLang="en-US" sz="2800" dirty="0">
                <a:solidFill>
                  <a:srgbClr val="FFFF00"/>
                </a:solidFill>
              </a:rPr>
              <a:t>長者</a:t>
            </a:r>
            <a:r>
              <a:rPr lang="zh-TW" altLang="en-US" sz="2800" dirty="0">
                <a:solidFill>
                  <a:srgbClr val="FFFF00"/>
                </a:solidFill>
              </a:rPr>
              <a:t>家裡很富有，常照顧貧窮孤獨</a:t>
            </a:r>
            <a:r>
              <a:rPr lang="zh-CN" altLang="en-US" sz="2800" dirty="0">
                <a:solidFill>
                  <a:srgbClr val="FFFF00"/>
                </a:solidFill>
              </a:rPr>
              <a:t>的</a:t>
            </a:r>
            <a:r>
              <a:rPr lang="zh-TW" altLang="en-US" sz="2800" dirty="0">
                <a:solidFill>
                  <a:srgbClr val="FFFF00"/>
                </a:solidFill>
              </a:rPr>
              <a:t>人，是個大慈善家，所以人家送他這個別號，叫</a:t>
            </a:r>
            <a:r>
              <a:rPr lang="zh-CN" altLang="en-US" sz="2800" dirty="0">
                <a:solidFill>
                  <a:srgbClr val="FFFF00"/>
                </a:solidFill>
              </a:rPr>
              <a:t>「</a:t>
            </a:r>
            <a:r>
              <a:rPr lang="zh-TW" altLang="en-US" sz="2800" dirty="0">
                <a:solidFill>
                  <a:srgbClr val="FFFF00"/>
                </a:solidFill>
              </a:rPr>
              <a:t>給孤獨</a:t>
            </a:r>
            <a:r>
              <a:rPr lang="zh-CN" altLang="en-US" sz="2800" dirty="0">
                <a:solidFill>
                  <a:srgbClr val="FFFF00"/>
                </a:solidFill>
              </a:rPr>
              <a:t>」</a:t>
            </a:r>
            <a:r>
              <a:rPr lang="zh-TW" altLang="en-US" sz="2800" dirty="0">
                <a:solidFill>
                  <a:srgbClr val="FFFF00"/>
                </a:solidFill>
              </a:rPr>
              <a:t>。</a:t>
            </a: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C3F3A873-A40B-B386-A8E5-905C6F0B7FA7}"/>
              </a:ext>
            </a:extLst>
          </p:cNvPr>
          <p:cNvSpPr txBox="1"/>
          <p:nvPr/>
        </p:nvSpPr>
        <p:spPr>
          <a:xfrm>
            <a:off x="8940100" y="621482"/>
            <a:ext cx="2123658" cy="538394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「</a:t>
            </a:r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給孤獨園</a:t>
            </a: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」，昔日離家遠走，今返家園，承受家業，衣裏明珠，不勞而獲，即性德也。</a:t>
            </a:r>
          </a:p>
        </p:txBody>
      </p:sp>
      <p:sp>
        <p:nvSpPr>
          <p:cNvPr id="8" name="文字方塊 7">
            <a:extLst>
              <a:ext uri="{FF2B5EF4-FFF2-40B4-BE49-F238E27FC236}">
                <a16:creationId xmlns:a16="http://schemas.microsoft.com/office/drawing/2014/main" id="{F1F684DD-A14A-5DE9-BBDA-A8341D35A75D}"/>
              </a:ext>
            </a:extLst>
          </p:cNvPr>
          <p:cNvSpPr txBox="1"/>
          <p:nvPr/>
        </p:nvSpPr>
        <p:spPr>
          <a:xfrm>
            <a:off x="550590" y="637204"/>
            <a:ext cx="5493812" cy="538394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前面幾句話，是</a:t>
            </a:r>
            <a:r>
              <a:rPr lang="en-US" altLang="zh-TW" sz="2800" dirty="0">
                <a:solidFill>
                  <a:srgbClr val="FFFF00"/>
                </a:solidFill>
              </a:rPr>
              <a:t>《</a:t>
            </a:r>
            <a:r>
              <a:rPr lang="zh-TW" altLang="en-US" sz="2800" dirty="0">
                <a:solidFill>
                  <a:srgbClr val="FFFF00"/>
                </a:solidFill>
              </a:rPr>
              <a:t>法華經</a:t>
            </a:r>
            <a:r>
              <a:rPr lang="en-US" altLang="zh-TW" sz="2800" dirty="0">
                <a:solidFill>
                  <a:srgbClr val="FFFF00"/>
                </a:solidFill>
              </a:rPr>
              <a:t>》</a:t>
            </a:r>
            <a:r>
              <a:rPr lang="zh-CN" altLang="en-US" sz="2800" dirty="0">
                <a:solidFill>
                  <a:srgbClr val="FFFF00"/>
                </a:solidFill>
              </a:rPr>
              <a:t>的比喻：</a:t>
            </a:r>
            <a:r>
              <a:rPr lang="zh-TW" altLang="en-US" sz="2800" dirty="0">
                <a:solidFill>
                  <a:srgbClr val="FFFF00"/>
                </a:solidFill>
              </a:rPr>
              <a:t>。佛講</a:t>
            </a:r>
            <a:r>
              <a:rPr lang="zh-CN" altLang="en-US" sz="2800" dirty="0">
                <a:solidFill>
                  <a:srgbClr val="FFFF00"/>
                </a:solidFill>
              </a:rPr>
              <a:t>一個富人的</a:t>
            </a:r>
            <a:r>
              <a:rPr lang="zh-TW" altLang="en-US" sz="2800" dirty="0">
                <a:solidFill>
                  <a:srgbClr val="FFFF00"/>
                </a:solidFill>
              </a:rPr>
              <a:t>小孩</a:t>
            </a:r>
            <a:r>
              <a:rPr lang="zh-CN" altLang="en-US" sz="2800" dirty="0">
                <a:solidFill>
                  <a:srgbClr val="FFFF00"/>
                </a:solidFill>
              </a:rPr>
              <a:t>，自幼</a:t>
            </a:r>
            <a:r>
              <a:rPr lang="zh-TW" altLang="en-US" sz="2800" dirty="0">
                <a:solidFill>
                  <a:srgbClr val="FFFF00"/>
                </a:solidFill>
              </a:rPr>
              <a:t>離家，在外面受盡苦難，把老家忘了。</a:t>
            </a:r>
            <a:r>
              <a:rPr lang="zh-CN" altLang="en-US" sz="2800" dirty="0">
                <a:solidFill>
                  <a:srgbClr val="FFFF00"/>
                </a:solidFill>
              </a:rPr>
              <a:t>後來</a:t>
            </a:r>
            <a:r>
              <a:rPr lang="zh-TW" altLang="en-US" sz="2800" dirty="0">
                <a:solidFill>
                  <a:srgbClr val="FFFF00"/>
                </a:solidFill>
              </a:rPr>
              <a:t>他父親認</a:t>
            </a:r>
            <a:r>
              <a:rPr lang="zh-CN" altLang="en-US" sz="2800" dirty="0">
                <a:solidFill>
                  <a:srgbClr val="FFFF00"/>
                </a:solidFill>
              </a:rPr>
              <a:t>出</a:t>
            </a:r>
            <a:r>
              <a:rPr lang="zh-TW" altLang="en-US" sz="2800" dirty="0">
                <a:solidFill>
                  <a:srgbClr val="FFFF00"/>
                </a:solidFill>
              </a:rPr>
              <a:t>他，</a:t>
            </a:r>
            <a:r>
              <a:rPr lang="zh-CN" altLang="en-US" sz="2800" dirty="0">
                <a:solidFill>
                  <a:srgbClr val="FFFF00"/>
                </a:solidFill>
              </a:rPr>
              <a:t>但兒子</a:t>
            </a:r>
            <a:r>
              <a:rPr lang="zh-TW" altLang="en-US" sz="2800" dirty="0">
                <a:solidFill>
                  <a:srgbClr val="FFFF00"/>
                </a:solidFill>
              </a:rPr>
              <a:t>流浪久了，連父親也不認識。父親</a:t>
            </a:r>
            <a:r>
              <a:rPr lang="zh-CN" altLang="en-US" sz="2800" dirty="0">
                <a:solidFill>
                  <a:srgbClr val="FFFF00"/>
                </a:solidFill>
              </a:rPr>
              <a:t>要</a:t>
            </a:r>
            <a:r>
              <a:rPr lang="zh-TW" altLang="en-US" sz="2800" dirty="0">
                <a:solidFill>
                  <a:srgbClr val="FFFF00"/>
                </a:solidFill>
              </a:rPr>
              <a:t>找他回來，兒子嚇死了，不敢承當</a:t>
            </a:r>
            <a:r>
              <a:rPr lang="zh-CN" altLang="en-US" sz="2800" dirty="0">
                <a:solidFill>
                  <a:srgbClr val="FFFF00"/>
                </a:solidFill>
              </a:rPr>
              <a:t>。</a:t>
            </a:r>
            <a:r>
              <a:rPr lang="zh-TW" altLang="en-US" sz="2800" dirty="0">
                <a:solidFill>
                  <a:srgbClr val="FFFF00"/>
                </a:solidFill>
              </a:rPr>
              <a:t>就</a:t>
            </a:r>
            <a:r>
              <a:rPr lang="zh-CN" altLang="en-US" sz="2800" dirty="0">
                <a:solidFill>
                  <a:srgbClr val="FFFF00"/>
                </a:solidFill>
              </a:rPr>
              <a:t>先</a:t>
            </a:r>
            <a:r>
              <a:rPr lang="zh-TW" altLang="en-US" sz="2800" dirty="0">
                <a:solidFill>
                  <a:srgbClr val="FFFF00"/>
                </a:solidFill>
              </a:rPr>
              <a:t>僱他來做</a:t>
            </a:r>
            <a:r>
              <a:rPr lang="zh-CN" altLang="en-US" sz="2800" dirty="0">
                <a:solidFill>
                  <a:srgbClr val="FFFF00"/>
                </a:solidFill>
              </a:rPr>
              <a:t>工，慢慢提拔他，</a:t>
            </a:r>
            <a:r>
              <a:rPr lang="zh-TW" altLang="en-US" sz="2800" dirty="0">
                <a:solidFill>
                  <a:srgbClr val="FFFF00"/>
                </a:solidFill>
              </a:rPr>
              <a:t>慢慢讓他知道這是自己的家</a:t>
            </a:r>
            <a:r>
              <a:rPr lang="zh-CN" altLang="en-US" sz="2800" dirty="0">
                <a:solidFill>
                  <a:srgbClr val="FFFF00"/>
                </a:solidFill>
              </a:rPr>
              <a:t>，願意</a:t>
            </a:r>
            <a:r>
              <a:rPr lang="zh-TW" altLang="en-US" sz="2800" dirty="0">
                <a:solidFill>
                  <a:srgbClr val="FFFF00"/>
                </a:solidFill>
              </a:rPr>
              <a:t>接受</a:t>
            </a:r>
            <a:r>
              <a:rPr lang="zh-CN" altLang="en-US" sz="2800" dirty="0">
                <a:solidFill>
                  <a:srgbClr val="FFFF00"/>
                </a:solidFill>
              </a:rPr>
              <a:t>父親</a:t>
            </a:r>
            <a:r>
              <a:rPr lang="zh-TW" altLang="en-US" sz="2800" dirty="0">
                <a:solidFill>
                  <a:srgbClr val="FFFF00"/>
                </a:solidFill>
              </a:rPr>
              <a:t>的遺產</a:t>
            </a:r>
            <a:r>
              <a:rPr lang="zh-CN" altLang="en-US" sz="2800" dirty="0">
                <a:solidFill>
                  <a:srgbClr val="FFFF00"/>
                </a:solidFill>
              </a:rPr>
              <a:t>。</a:t>
            </a:r>
            <a:endParaRPr lang="zh-TW" altLang="en-US" sz="28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8403103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C5089FFA-E17A-FDC0-BD9C-D3C66A25C5CC}"/>
              </a:ext>
            </a:extLst>
          </p:cNvPr>
          <p:cNvSpPr/>
          <p:nvPr/>
        </p:nvSpPr>
        <p:spPr>
          <a:xfrm>
            <a:off x="11268162" y="117426"/>
            <a:ext cx="717985" cy="5760640"/>
          </a:xfrm>
          <a:prstGeom prst="plaque">
            <a:avLst/>
          </a:prstGeom>
          <a:effectLst>
            <a:glow rad="139700">
              <a:schemeClr val="bg1">
                <a:alpha val="69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中國佛典研究二</a:t>
            </a:r>
            <a:endParaRPr lang="en-US" altLang="zh-CN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en-US" altLang="zh-CN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  </a:t>
            </a:r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：</a:t>
            </a:r>
            <a:r>
              <a:rPr lang="zh-TW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金剛經</a:t>
            </a:r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第五講</a:t>
            </a:r>
            <a:endParaRPr lang="zh-TW" altLang="en-US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</p:txBody>
      </p:sp>
      <p:pic>
        <p:nvPicPr>
          <p:cNvPr id="5" name="圖片 4">
            <a:extLst>
              <a:ext uri="{FF2B5EF4-FFF2-40B4-BE49-F238E27FC236}">
                <a16:creationId xmlns:a16="http://schemas.microsoft.com/office/drawing/2014/main" id="{A0EF328D-3AFB-A2BB-259A-EFE43A3D389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468" b="97110" l="9346" r="89720">
                        <a14:foregroundMark x1="49533" y1="43353" x2="49533" y2="43353"/>
                        <a14:foregroundMark x1="51402" y1="44509" x2="51402" y2="44509"/>
                        <a14:foregroundMark x1="71963" y1="32370" x2="71963" y2="32370"/>
                        <a14:foregroundMark x1="50467" y1="19653" x2="50467" y2="19653"/>
                        <a14:foregroundMark x1="55140" y1="56069" x2="55140" y2="56069"/>
                        <a14:foregroundMark x1="37383" y1="60694" x2="37383" y2="60694"/>
                        <a14:foregroundMark x1="13084" y1="67630" x2="13084" y2="67630"/>
                        <a14:foregroundMark x1="88785" y1="66474" x2="88785" y2="66474"/>
                        <a14:foregroundMark x1="49533" y1="93642" x2="49533" y2="93642"/>
                        <a14:foregroundMark x1="47664" y1="97110" x2="47664" y2="97110"/>
                        <a14:foregroundMark x1="56075" y1="15029" x2="56075" y2="15029"/>
                        <a14:foregroundMark x1="55140" y1="13873" x2="55140" y2="13873"/>
                        <a14:foregroundMark x1="50467" y1="5202" x2="50467" y2="5202"/>
                        <a14:foregroundMark x1="50467" y1="3468" x2="50467" y2="3468"/>
                        <a14:foregroundMark x1="52336" y1="5202" x2="52336" y2="5202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381912" y="6021144"/>
            <a:ext cx="490484" cy="793026"/>
          </a:xfrm>
          <a:prstGeom prst="rect">
            <a:avLst/>
          </a:prstGeom>
          <a:effectLst>
            <a:glow rad="50800">
              <a:schemeClr val="bg1"/>
            </a:glow>
          </a:effectLst>
        </p:spPr>
      </p:pic>
      <p:sp>
        <p:nvSpPr>
          <p:cNvPr id="6" name="文字方塊 5">
            <a:extLst>
              <a:ext uri="{FF2B5EF4-FFF2-40B4-BE49-F238E27FC236}">
                <a16:creationId xmlns:a16="http://schemas.microsoft.com/office/drawing/2014/main" id="{0F59486D-6FF8-C2C9-A297-6F40D44252E4}"/>
              </a:ext>
            </a:extLst>
          </p:cNvPr>
          <p:cNvSpPr txBox="1"/>
          <p:nvPr/>
        </p:nvSpPr>
        <p:spPr>
          <a:xfrm>
            <a:off x="910630" y="837506"/>
            <a:ext cx="9879628" cy="538394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佛是比喻我們的情形。我們的老家是真如自性。我們今天迷失了自性，不認識自己了</a:t>
            </a:r>
            <a:r>
              <a:rPr lang="zh-CN" altLang="en-US" sz="2800" dirty="0">
                <a:solidFill>
                  <a:srgbClr val="FFFF00"/>
                </a:solidFill>
              </a:rPr>
              <a:t>；</a:t>
            </a:r>
            <a:r>
              <a:rPr lang="zh-TW" altLang="en-US" sz="2800" dirty="0">
                <a:solidFill>
                  <a:srgbClr val="FFFF00"/>
                </a:solidFill>
              </a:rPr>
              <a:t>把這個</a:t>
            </a:r>
            <a:r>
              <a:rPr lang="zh-CN" altLang="en-US" sz="2800" dirty="0">
                <a:solidFill>
                  <a:srgbClr val="FFFF00"/>
                </a:solidFill>
              </a:rPr>
              <a:t>身心</a:t>
            </a:r>
            <a:r>
              <a:rPr lang="zh-TW" altLang="en-US" sz="2800" dirty="0">
                <a:solidFill>
                  <a:srgbClr val="FFFF00"/>
                </a:solidFill>
              </a:rPr>
              <a:t>假相當作自己，</a:t>
            </a:r>
            <a:r>
              <a:rPr lang="zh-CN" altLang="en-US" sz="2800" dirty="0">
                <a:solidFill>
                  <a:srgbClr val="FFFF00"/>
                </a:solidFill>
              </a:rPr>
              <a:t>把外界</a:t>
            </a:r>
            <a:r>
              <a:rPr lang="zh-TW" altLang="en-US" sz="2800" dirty="0">
                <a:solidFill>
                  <a:srgbClr val="FFFF00"/>
                </a:solidFill>
              </a:rPr>
              <a:t>幻相當作自己的家園。禪宗說「父母未生前本來面目」，那是你自己，</a:t>
            </a:r>
            <a:r>
              <a:rPr lang="zh-CN" altLang="en-US" sz="2800" dirty="0">
                <a:solidFill>
                  <a:srgbClr val="FFFF00"/>
                </a:solidFill>
              </a:rPr>
              <a:t>但你</a:t>
            </a:r>
            <a:r>
              <a:rPr lang="zh-TW" altLang="en-US" sz="2800" dirty="0">
                <a:solidFill>
                  <a:srgbClr val="FFFF00"/>
                </a:solidFill>
              </a:rPr>
              <a:t>迷失掉了。諸佛如來是我們的慈父，他今天來召喚我們，我們接受佛的教誨，就是返回家園。</a:t>
            </a:r>
            <a:r>
              <a:rPr lang="zh-CN" altLang="en-US" sz="2800" dirty="0">
                <a:solidFill>
                  <a:srgbClr val="FFFF00"/>
                </a:solidFill>
              </a:rPr>
              <a:t>所以</a:t>
            </a:r>
            <a:r>
              <a:rPr lang="zh-TW" altLang="en-US" sz="2800" dirty="0">
                <a:solidFill>
                  <a:srgbClr val="FFFF00"/>
                </a:solidFill>
              </a:rPr>
              <a:t>要緊的是回頭，從哪裡回頭？從五欲六塵</a:t>
            </a:r>
            <a:r>
              <a:rPr lang="zh-CN" altLang="en-US" sz="2800" dirty="0">
                <a:solidFill>
                  <a:srgbClr val="FFFF00"/>
                </a:solidFill>
              </a:rPr>
              <a:t>、</a:t>
            </a:r>
            <a:r>
              <a:rPr lang="zh-TW" altLang="en-US" sz="2800" dirty="0">
                <a:solidFill>
                  <a:srgbClr val="FFFF00"/>
                </a:solidFill>
              </a:rPr>
              <a:t>名聞利養</a:t>
            </a:r>
            <a:r>
              <a:rPr lang="zh-CN" altLang="en-US" sz="2800" dirty="0">
                <a:solidFill>
                  <a:srgbClr val="FFFF00"/>
                </a:solidFill>
              </a:rPr>
              <a:t>、</a:t>
            </a:r>
            <a:r>
              <a:rPr lang="zh-TW" altLang="en-US" sz="2800" dirty="0">
                <a:solidFill>
                  <a:srgbClr val="FFFF00"/>
                </a:solidFill>
              </a:rPr>
              <a:t>六道輪迴回頭</a:t>
            </a:r>
            <a:r>
              <a:rPr lang="zh-CN" altLang="en-US" sz="2800" dirty="0">
                <a:solidFill>
                  <a:srgbClr val="FFFF00"/>
                </a:solidFill>
              </a:rPr>
              <a:t>；</a:t>
            </a:r>
            <a:r>
              <a:rPr lang="zh-TW" altLang="en-US" sz="2800" dirty="0">
                <a:solidFill>
                  <a:srgbClr val="FFFF00"/>
                </a:solidFill>
              </a:rPr>
              <a:t>一回頭就成就了。像觀音菩薩反聞聞自性，反聞就是回頭</a:t>
            </a:r>
            <a:r>
              <a:rPr lang="zh-CN" altLang="en-US" sz="2800" dirty="0">
                <a:solidFill>
                  <a:srgbClr val="FFFF00"/>
                </a:solidFill>
              </a:rPr>
              <a:t>；</a:t>
            </a:r>
            <a:r>
              <a:rPr lang="zh-TW" altLang="en-US" sz="2800" dirty="0">
                <a:solidFill>
                  <a:srgbClr val="FFFF00"/>
                </a:solidFill>
              </a:rPr>
              <a:t>六根在六塵境界上統統回頭，回頭是岸。 </a:t>
            </a:r>
          </a:p>
        </p:txBody>
      </p:sp>
    </p:spTree>
    <p:extLst>
      <p:ext uri="{BB962C8B-B14F-4D97-AF65-F5344CB8AC3E}">
        <p14:creationId xmlns:p14="http://schemas.microsoft.com/office/powerpoint/2010/main" val="418504456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5F890FBC-1948-27FE-DAD9-5D656B8715E4}"/>
              </a:ext>
            </a:extLst>
          </p:cNvPr>
          <p:cNvSpPr/>
          <p:nvPr/>
        </p:nvSpPr>
        <p:spPr>
          <a:xfrm>
            <a:off x="11268162" y="117426"/>
            <a:ext cx="717985" cy="5760640"/>
          </a:xfrm>
          <a:prstGeom prst="plaque">
            <a:avLst/>
          </a:prstGeom>
          <a:effectLst>
            <a:glow rad="139700">
              <a:schemeClr val="bg1">
                <a:alpha val="69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中國佛典研究二</a:t>
            </a:r>
            <a:endParaRPr lang="en-US" altLang="zh-CN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en-US" altLang="zh-CN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  </a:t>
            </a:r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：</a:t>
            </a:r>
            <a:r>
              <a:rPr lang="zh-TW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金剛經</a:t>
            </a:r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第五講</a:t>
            </a:r>
            <a:endParaRPr lang="zh-TW" altLang="en-US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</p:txBody>
      </p:sp>
      <p:pic>
        <p:nvPicPr>
          <p:cNvPr id="5" name="圖片 4">
            <a:extLst>
              <a:ext uri="{FF2B5EF4-FFF2-40B4-BE49-F238E27FC236}">
                <a16:creationId xmlns:a16="http://schemas.microsoft.com/office/drawing/2014/main" id="{D5A6C3D1-C8DB-175B-6303-F528EF99F7F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468" b="97110" l="9346" r="89720">
                        <a14:foregroundMark x1="49533" y1="43353" x2="49533" y2="43353"/>
                        <a14:foregroundMark x1="51402" y1="44509" x2="51402" y2="44509"/>
                        <a14:foregroundMark x1="71963" y1="32370" x2="71963" y2="32370"/>
                        <a14:foregroundMark x1="50467" y1="19653" x2="50467" y2="19653"/>
                        <a14:foregroundMark x1="55140" y1="56069" x2="55140" y2="56069"/>
                        <a14:foregroundMark x1="37383" y1="60694" x2="37383" y2="60694"/>
                        <a14:foregroundMark x1="13084" y1="67630" x2="13084" y2="67630"/>
                        <a14:foregroundMark x1="88785" y1="66474" x2="88785" y2="66474"/>
                        <a14:foregroundMark x1="49533" y1="93642" x2="49533" y2="93642"/>
                        <a14:foregroundMark x1="47664" y1="97110" x2="47664" y2="97110"/>
                        <a14:foregroundMark x1="56075" y1="15029" x2="56075" y2="15029"/>
                        <a14:foregroundMark x1="55140" y1="13873" x2="55140" y2="13873"/>
                        <a14:foregroundMark x1="50467" y1="5202" x2="50467" y2="5202"/>
                        <a14:foregroundMark x1="50467" y1="3468" x2="50467" y2="3468"/>
                        <a14:foregroundMark x1="52336" y1="5202" x2="52336" y2="5202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381912" y="6021144"/>
            <a:ext cx="490484" cy="793026"/>
          </a:xfrm>
          <a:prstGeom prst="rect">
            <a:avLst/>
          </a:prstGeom>
          <a:effectLst>
            <a:glow rad="50800">
              <a:schemeClr val="bg1"/>
            </a:glow>
          </a:effectLst>
        </p:spPr>
      </p:pic>
      <p:sp>
        <p:nvSpPr>
          <p:cNvPr id="6" name="文字方塊 5">
            <a:extLst>
              <a:ext uri="{FF2B5EF4-FFF2-40B4-BE49-F238E27FC236}">
                <a16:creationId xmlns:a16="http://schemas.microsoft.com/office/drawing/2014/main" id="{8D5571D0-3BBE-D731-C665-9FF60AAE8439}"/>
              </a:ext>
            </a:extLst>
          </p:cNvPr>
          <p:cNvSpPr txBox="1"/>
          <p:nvPr/>
        </p:nvSpPr>
        <p:spPr>
          <a:xfrm>
            <a:off x="7679382" y="737824"/>
            <a:ext cx="3134191" cy="538394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「承受家業」，承受如來家業</a:t>
            </a:r>
            <a:r>
              <a:rPr lang="zh-CN" altLang="en-US" sz="2800" dirty="0">
                <a:solidFill>
                  <a:srgbClr val="FFFF00"/>
                </a:solidFill>
              </a:rPr>
              <a:t>。</a:t>
            </a:r>
            <a:r>
              <a:rPr lang="zh-TW" altLang="en-US" sz="2800" dirty="0">
                <a:solidFill>
                  <a:srgbClr val="FFFF00"/>
                </a:solidFill>
              </a:rPr>
              <a:t>如來家業是自己的，是自己真如本性所現的，不是別人的。十法界依正莊嚴，全是自己真性變現之物，哪有外來的。</a:t>
            </a: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538BFB5B-6BB9-4307-9BDB-161CB4CA72E8}"/>
              </a:ext>
            </a:extLst>
          </p:cNvPr>
          <p:cNvSpPr txBox="1"/>
          <p:nvPr/>
        </p:nvSpPr>
        <p:spPr>
          <a:xfrm>
            <a:off x="347974" y="737824"/>
            <a:ext cx="7263527" cy="538394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「衣裏明珠，不勞而獲」，這是</a:t>
            </a:r>
            <a:r>
              <a:rPr lang="zh-CN" altLang="en-US" sz="2800" dirty="0">
                <a:solidFill>
                  <a:srgbClr val="FFFF00"/>
                </a:solidFill>
              </a:rPr>
              <a:t>另一個</a:t>
            </a:r>
            <a:r>
              <a:rPr lang="zh-TW" altLang="en-US" sz="2800" dirty="0">
                <a:solidFill>
                  <a:srgbClr val="FFFF00"/>
                </a:solidFill>
              </a:rPr>
              <a:t>比喻</a:t>
            </a:r>
            <a:r>
              <a:rPr lang="zh-CN" altLang="en-US" sz="2800" dirty="0">
                <a:solidFill>
                  <a:srgbClr val="FFFF00"/>
                </a:solidFill>
              </a:rPr>
              <a:t>。</a:t>
            </a:r>
            <a:r>
              <a:rPr lang="zh-TW" altLang="en-US" sz="2800" dirty="0">
                <a:solidFill>
                  <a:srgbClr val="FFFF00"/>
                </a:solidFill>
              </a:rPr>
              <a:t>迷的時候，在六道裡面，就像貧窮</a:t>
            </a:r>
            <a:r>
              <a:rPr lang="zh-CN" altLang="en-US" sz="2800" dirty="0">
                <a:solidFill>
                  <a:srgbClr val="FFFF00"/>
                </a:solidFill>
              </a:rPr>
              <a:t>的</a:t>
            </a:r>
            <a:r>
              <a:rPr lang="zh-TW" altLang="en-US" sz="2800" dirty="0">
                <a:solidFill>
                  <a:srgbClr val="FFFF00"/>
                </a:solidFill>
              </a:rPr>
              <a:t>人受盡苦難，不曉得</a:t>
            </a:r>
            <a:r>
              <a:rPr lang="zh-CN" altLang="en-US" sz="2800" dirty="0">
                <a:solidFill>
                  <a:srgbClr val="FFFF00"/>
                </a:solidFill>
              </a:rPr>
              <a:t>父母把</a:t>
            </a:r>
            <a:r>
              <a:rPr lang="zh-TW" altLang="en-US" sz="2800" dirty="0">
                <a:solidFill>
                  <a:srgbClr val="FFFF00"/>
                </a:solidFill>
              </a:rPr>
              <a:t>無價之寶藏在自己衣服口袋裡面。</a:t>
            </a:r>
            <a:r>
              <a:rPr lang="zh-CN" altLang="en-US" sz="2800" dirty="0">
                <a:solidFill>
                  <a:srgbClr val="FFFF00"/>
                </a:solidFill>
              </a:rPr>
              <a:t>後來</a:t>
            </a:r>
            <a:r>
              <a:rPr lang="zh-TW" altLang="en-US" sz="2800" dirty="0">
                <a:solidFill>
                  <a:srgbClr val="FFFF00"/>
                </a:solidFill>
              </a:rPr>
              <a:t>被一個明人指點：你何必這麼苦？你衣服口袋裡有無價之寶，拿來一生受用不</a:t>
            </a:r>
            <a:r>
              <a:rPr lang="zh-CN" altLang="en-US" sz="2800" dirty="0">
                <a:solidFill>
                  <a:srgbClr val="FFFF00"/>
                </a:solidFill>
              </a:rPr>
              <a:t>盡</a:t>
            </a:r>
            <a:r>
              <a:rPr lang="zh-TW" altLang="en-US" sz="2800" dirty="0">
                <a:solidFill>
                  <a:srgbClr val="FFFF00"/>
                </a:solidFill>
              </a:rPr>
              <a:t>。口袋裡一摸，果然是有。這是比喻我們在六道輪迴受這些苦難，</a:t>
            </a:r>
            <a:r>
              <a:rPr lang="zh-CN" altLang="en-US" sz="2800" dirty="0">
                <a:solidFill>
                  <a:srgbClr val="FFFF00"/>
                </a:solidFill>
              </a:rPr>
              <a:t>很</a:t>
            </a:r>
            <a:r>
              <a:rPr lang="zh-TW" altLang="en-US" sz="2800" dirty="0">
                <a:solidFill>
                  <a:srgbClr val="FFFF00"/>
                </a:solidFill>
              </a:rPr>
              <a:t>冤枉</a:t>
            </a:r>
            <a:r>
              <a:rPr lang="zh-CN" altLang="en-US" sz="2800" dirty="0">
                <a:solidFill>
                  <a:srgbClr val="FFFF00"/>
                </a:solidFill>
              </a:rPr>
              <a:t>啊</a:t>
            </a:r>
            <a:r>
              <a:rPr lang="zh-TW" altLang="en-US" sz="2800" dirty="0">
                <a:solidFill>
                  <a:srgbClr val="FFFF00"/>
                </a:solidFill>
              </a:rPr>
              <a:t>！</a:t>
            </a:r>
            <a:r>
              <a:rPr lang="zh-CN" altLang="en-US" sz="2800" dirty="0">
                <a:solidFill>
                  <a:srgbClr val="FFFF00"/>
                </a:solidFill>
              </a:rPr>
              <a:t>寶貝</a:t>
            </a:r>
            <a:r>
              <a:rPr lang="zh-TW" altLang="en-US" sz="2800" dirty="0">
                <a:solidFill>
                  <a:srgbClr val="FFFF00"/>
                </a:solidFill>
              </a:rPr>
              <a:t>就在六根門頭。禪</a:t>
            </a:r>
            <a:r>
              <a:rPr lang="zh-CN" altLang="en-US" sz="2800" dirty="0">
                <a:solidFill>
                  <a:srgbClr val="FFFF00"/>
                </a:solidFill>
              </a:rPr>
              <a:t>宗</a:t>
            </a:r>
            <a:r>
              <a:rPr lang="zh-TW" altLang="en-US" sz="2800" dirty="0">
                <a:solidFill>
                  <a:srgbClr val="FFFF00"/>
                </a:solidFill>
              </a:rPr>
              <a:t>：「六根門頭放光動地」。那就是自己的真性</a:t>
            </a:r>
            <a:r>
              <a:rPr lang="zh-CN" altLang="en-US" sz="2800" dirty="0">
                <a:solidFill>
                  <a:srgbClr val="FFFF00"/>
                </a:solidFill>
              </a:rPr>
              <a:t>功</a:t>
            </a:r>
            <a:r>
              <a:rPr lang="zh-TW" altLang="en-US" sz="2800" dirty="0">
                <a:solidFill>
                  <a:srgbClr val="FFFF00"/>
                </a:solidFill>
              </a:rPr>
              <a:t>德。 </a:t>
            </a:r>
          </a:p>
        </p:txBody>
      </p:sp>
    </p:spTree>
    <p:extLst>
      <p:ext uri="{BB962C8B-B14F-4D97-AF65-F5344CB8AC3E}">
        <p14:creationId xmlns:p14="http://schemas.microsoft.com/office/powerpoint/2010/main" val="358166918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2755035B-1DE3-63A7-7BB5-930C8FD712B0}"/>
              </a:ext>
            </a:extLst>
          </p:cNvPr>
          <p:cNvSpPr/>
          <p:nvPr/>
        </p:nvSpPr>
        <p:spPr>
          <a:xfrm>
            <a:off x="11268162" y="117426"/>
            <a:ext cx="717985" cy="5760640"/>
          </a:xfrm>
          <a:prstGeom prst="plaque">
            <a:avLst/>
          </a:prstGeom>
          <a:effectLst>
            <a:glow rad="139700">
              <a:schemeClr val="bg1">
                <a:alpha val="69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中國佛典研究二</a:t>
            </a:r>
            <a:endParaRPr lang="en-US" altLang="zh-CN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en-US" altLang="zh-CN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  </a:t>
            </a:r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：</a:t>
            </a:r>
            <a:r>
              <a:rPr lang="zh-TW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金剛經</a:t>
            </a:r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第五講</a:t>
            </a:r>
            <a:endParaRPr lang="zh-TW" altLang="en-US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</p:txBody>
      </p:sp>
      <p:pic>
        <p:nvPicPr>
          <p:cNvPr id="5" name="圖片 4">
            <a:extLst>
              <a:ext uri="{FF2B5EF4-FFF2-40B4-BE49-F238E27FC236}">
                <a16:creationId xmlns:a16="http://schemas.microsoft.com/office/drawing/2014/main" id="{F1D2233C-ED2B-11D7-C178-C5DC5D4BC2C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468" b="97110" l="9346" r="89720">
                        <a14:foregroundMark x1="49533" y1="43353" x2="49533" y2="43353"/>
                        <a14:foregroundMark x1="51402" y1="44509" x2="51402" y2="44509"/>
                        <a14:foregroundMark x1="71963" y1="32370" x2="71963" y2="32370"/>
                        <a14:foregroundMark x1="50467" y1="19653" x2="50467" y2="19653"/>
                        <a14:foregroundMark x1="55140" y1="56069" x2="55140" y2="56069"/>
                        <a14:foregroundMark x1="37383" y1="60694" x2="37383" y2="60694"/>
                        <a14:foregroundMark x1="13084" y1="67630" x2="13084" y2="67630"/>
                        <a14:foregroundMark x1="88785" y1="66474" x2="88785" y2="66474"/>
                        <a14:foregroundMark x1="49533" y1="93642" x2="49533" y2="93642"/>
                        <a14:foregroundMark x1="47664" y1="97110" x2="47664" y2="97110"/>
                        <a14:foregroundMark x1="56075" y1="15029" x2="56075" y2="15029"/>
                        <a14:foregroundMark x1="55140" y1="13873" x2="55140" y2="13873"/>
                        <a14:foregroundMark x1="50467" y1="5202" x2="50467" y2="5202"/>
                        <a14:foregroundMark x1="50467" y1="3468" x2="50467" y2="3468"/>
                        <a14:foregroundMark x1="52336" y1="5202" x2="52336" y2="5202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381912" y="6021144"/>
            <a:ext cx="490484" cy="793026"/>
          </a:xfrm>
          <a:prstGeom prst="rect">
            <a:avLst/>
          </a:prstGeom>
          <a:effectLst>
            <a:glow rad="50800">
              <a:schemeClr val="bg1"/>
            </a:glow>
          </a:effectLst>
        </p:spPr>
      </p:pic>
      <p:sp>
        <p:nvSpPr>
          <p:cNvPr id="2" name="文字方塊 1">
            <a:extLst>
              <a:ext uri="{FF2B5EF4-FFF2-40B4-BE49-F238E27FC236}">
                <a16:creationId xmlns:a16="http://schemas.microsoft.com/office/drawing/2014/main" id="{DA2CD1A2-9E2D-9C82-E432-223B06900D67}"/>
              </a:ext>
            </a:extLst>
          </p:cNvPr>
          <p:cNvSpPr txBox="1"/>
          <p:nvPr/>
        </p:nvSpPr>
        <p:spPr>
          <a:xfrm>
            <a:off x="8038701" y="647910"/>
            <a:ext cx="1477328" cy="538394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大比丘，</a:t>
            </a:r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「</a:t>
            </a: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大</a:t>
            </a:r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」</a:t>
            </a: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指大悲大願。比丘謂遠離塵垢</a:t>
            </a:r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。「眾」是理事和合。</a:t>
            </a:r>
            <a:endParaRPr lang="zh-TW" altLang="en-US" sz="2800" b="1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3" name="文字方塊 2">
            <a:extLst>
              <a:ext uri="{FF2B5EF4-FFF2-40B4-BE49-F238E27FC236}">
                <a16:creationId xmlns:a16="http://schemas.microsoft.com/office/drawing/2014/main" id="{9432D044-B68E-DF44-CF56-E4673F4AB48D}"/>
              </a:ext>
            </a:extLst>
          </p:cNvPr>
          <p:cNvSpPr txBox="1"/>
          <p:nvPr/>
        </p:nvSpPr>
        <p:spPr>
          <a:xfrm>
            <a:off x="6266663" y="647910"/>
            <a:ext cx="1477328" cy="538394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這是大乘比丘，大悲大願，小乘不能接受如此圓頓大法。</a:t>
            </a: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30984C17-658F-7233-F223-D2B5B2DE5C13}"/>
              </a:ext>
            </a:extLst>
          </p:cNvPr>
          <p:cNvSpPr txBox="1"/>
          <p:nvPr/>
        </p:nvSpPr>
        <p:spPr>
          <a:xfrm>
            <a:off x="9525120" y="603568"/>
            <a:ext cx="1364476" cy="538394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CN" altLang="en-US" sz="2800" dirty="0">
                <a:solidFill>
                  <a:schemeClr val="bg1"/>
                </a:solidFill>
              </a:rPr>
              <a:t>（</a:t>
            </a:r>
            <a:r>
              <a:rPr lang="en-US" altLang="zh-CN" sz="2800" dirty="0">
                <a:solidFill>
                  <a:schemeClr val="bg1"/>
                </a:solidFill>
              </a:rPr>
              <a:t>6</a:t>
            </a:r>
            <a:r>
              <a:rPr lang="zh-CN" altLang="en-US" sz="2800" dirty="0">
                <a:solidFill>
                  <a:schemeClr val="bg1"/>
                </a:solidFill>
              </a:rPr>
              <a:t>）</a:t>
            </a:r>
            <a:r>
              <a:rPr lang="en-US" altLang="zh-CN" sz="2800" dirty="0">
                <a:solidFill>
                  <a:schemeClr val="bg1"/>
                </a:solidFill>
              </a:rPr>
              <a:t> </a:t>
            </a:r>
            <a:r>
              <a:rPr lang="zh-CN" altLang="en-US" sz="2800" dirty="0">
                <a:solidFill>
                  <a:schemeClr val="bg1"/>
                </a:solidFill>
              </a:rPr>
              <a:t>眾成就：</a:t>
            </a:r>
            <a:r>
              <a:rPr lang="zh-TW" altLang="en-US" sz="2800" dirty="0">
                <a:solidFill>
                  <a:schemeClr val="bg1"/>
                </a:solidFill>
              </a:rPr>
              <a:t>與大比丘眾千二百五十人俱</a:t>
            </a:r>
            <a:r>
              <a:rPr lang="zh-CN" altLang="en-US" sz="2800" dirty="0">
                <a:solidFill>
                  <a:schemeClr val="bg1"/>
                </a:solidFill>
              </a:rPr>
              <a:t>。</a:t>
            </a:r>
            <a:endParaRPr lang="zh-TW" altLang="en-US" sz="2800" dirty="0">
              <a:solidFill>
                <a:schemeClr val="bg1"/>
              </a:solidFill>
            </a:endParaRPr>
          </a:p>
        </p:txBody>
      </p:sp>
      <p:sp>
        <p:nvSpPr>
          <p:cNvPr id="8" name="文字方塊 7">
            <a:extLst>
              <a:ext uri="{FF2B5EF4-FFF2-40B4-BE49-F238E27FC236}">
                <a16:creationId xmlns:a16="http://schemas.microsoft.com/office/drawing/2014/main" id="{C5E9DC17-B6E3-C147-708D-B11E9E1A4C26}"/>
              </a:ext>
            </a:extLst>
          </p:cNvPr>
          <p:cNvSpPr txBox="1"/>
          <p:nvPr/>
        </p:nvSpPr>
        <p:spPr>
          <a:xfrm>
            <a:off x="2655811" y="659664"/>
            <a:ext cx="3416320" cy="538394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眾，用現代話來講，就是團體</a:t>
            </a:r>
            <a:r>
              <a:rPr lang="zh-CN" altLang="en-US" sz="2800" dirty="0">
                <a:solidFill>
                  <a:srgbClr val="FFFF00"/>
                </a:solidFill>
              </a:rPr>
              <a:t>。</a:t>
            </a:r>
            <a:r>
              <a:rPr lang="zh-TW" altLang="en-US" sz="2800" dirty="0">
                <a:solidFill>
                  <a:srgbClr val="FFFF00"/>
                </a:solidFill>
              </a:rPr>
              <a:t>僧眾就是出家人的團體</a:t>
            </a:r>
            <a:r>
              <a:rPr lang="zh-CN" altLang="en-US" sz="2800" dirty="0">
                <a:solidFill>
                  <a:srgbClr val="FFFF00"/>
                </a:solidFill>
              </a:rPr>
              <a:t>；遵守六和敬：</a:t>
            </a:r>
            <a:r>
              <a:rPr lang="zh-TW" altLang="en-US" sz="2800" dirty="0">
                <a:solidFill>
                  <a:srgbClr val="FFFF00"/>
                </a:solidFill>
              </a:rPr>
              <a:t>見和同解、戒和同修、身和同住、口和無諍、意和同悅、利和同均。</a:t>
            </a:r>
          </a:p>
        </p:txBody>
      </p:sp>
      <p:sp>
        <p:nvSpPr>
          <p:cNvPr id="10" name="文字方塊 9">
            <a:extLst>
              <a:ext uri="{FF2B5EF4-FFF2-40B4-BE49-F238E27FC236}">
                <a16:creationId xmlns:a16="http://schemas.microsoft.com/office/drawing/2014/main" id="{962834A2-53FB-50C1-02AD-52EA4867E5F9}"/>
              </a:ext>
            </a:extLst>
          </p:cNvPr>
          <p:cNvSpPr txBox="1"/>
          <p:nvPr/>
        </p:nvSpPr>
        <p:spPr>
          <a:xfrm>
            <a:off x="910636" y="647910"/>
            <a:ext cx="1477328" cy="538394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這六條是事和合，同證真如、同證涅槃這是理和合</a:t>
            </a:r>
            <a:r>
              <a:rPr lang="zh-CN" altLang="en-US" sz="2800" dirty="0">
                <a:solidFill>
                  <a:srgbClr val="FFFF00"/>
                </a:solidFill>
              </a:rPr>
              <a:t>。</a:t>
            </a:r>
            <a:endParaRPr lang="zh-TW" altLang="en-US" sz="28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0671465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8" grpId="0"/>
      <p:bldP spid="10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ED5B44FF-4CA2-590C-1949-F2A1DB741D57}"/>
              </a:ext>
            </a:extLst>
          </p:cNvPr>
          <p:cNvSpPr/>
          <p:nvPr/>
        </p:nvSpPr>
        <p:spPr>
          <a:xfrm>
            <a:off x="11268162" y="117426"/>
            <a:ext cx="717985" cy="5760640"/>
          </a:xfrm>
          <a:prstGeom prst="plaque">
            <a:avLst/>
          </a:prstGeom>
          <a:effectLst>
            <a:glow rad="139700">
              <a:schemeClr val="bg1">
                <a:alpha val="69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中國佛典研究二</a:t>
            </a:r>
            <a:endParaRPr lang="en-US" altLang="zh-CN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en-US" altLang="zh-CN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  </a:t>
            </a:r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：</a:t>
            </a:r>
            <a:r>
              <a:rPr lang="zh-TW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金剛經</a:t>
            </a:r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第五講</a:t>
            </a:r>
            <a:endParaRPr lang="zh-TW" altLang="en-US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</p:txBody>
      </p:sp>
      <p:pic>
        <p:nvPicPr>
          <p:cNvPr id="5" name="圖片 4">
            <a:extLst>
              <a:ext uri="{FF2B5EF4-FFF2-40B4-BE49-F238E27FC236}">
                <a16:creationId xmlns:a16="http://schemas.microsoft.com/office/drawing/2014/main" id="{6CC27EB0-1174-7414-998D-8958A7751A5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468" b="97110" l="9346" r="89720">
                        <a14:foregroundMark x1="49533" y1="43353" x2="49533" y2="43353"/>
                        <a14:foregroundMark x1="51402" y1="44509" x2="51402" y2="44509"/>
                        <a14:foregroundMark x1="71963" y1="32370" x2="71963" y2="32370"/>
                        <a14:foregroundMark x1="50467" y1="19653" x2="50467" y2="19653"/>
                        <a14:foregroundMark x1="55140" y1="56069" x2="55140" y2="56069"/>
                        <a14:foregroundMark x1="37383" y1="60694" x2="37383" y2="60694"/>
                        <a14:foregroundMark x1="13084" y1="67630" x2="13084" y2="67630"/>
                        <a14:foregroundMark x1="88785" y1="66474" x2="88785" y2="66474"/>
                        <a14:foregroundMark x1="49533" y1="93642" x2="49533" y2="93642"/>
                        <a14:foregroundMark x1="47664" y1="97110" x2="47664" y2="97110"/>
                        <a14:foregroundMark x1="56075" y1="15029" x2="56075" y2="15029"/>
                        <a14:foregroundMark x1="55140" y1="13873" x2="55140" y2="13873"/>
                        <a14:foregroundMark x1="50467" y1="5202" x2="50467" y2="5202"/>
                        <a14:foregroundMark x1="50467" y1="3468" x2="50467" y2="3468"/>
                        <a14:foregroundMark x1="52336" y1="5202" x2="52336" y2="5202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381912" y="6021144"/>
            <a:ext cx="490484" cy="793026"/>
          </a:xfrm>
          <a:prstGeom prst="rect">
            <a:avLst/>
          </a:prstGeom>
          <a:effectLst>
            <a:glow rad="50800">
              <a:schemeClr val="bg1"/>
            </a:glow>
          </a:effectLst>
        </p:spPr>
      </p:pic>
      <p:sp>
        <p:nvSpPr>
          <p:cNvPr id="2" name="文字方塊 1">
            <a:extLst>
              <a:ext uri="{FF2B5EF4-FFF2-40B4-BE49-F238E27FC236}">
                <a16:creationId xmlns:a16="http://schemas.microsoft.com/office/drawing/2014/main" id="{A0603DB8-6A82-80EB-32BC-ED1FC5B75545}"/>
              </a:ext>
            </a:extLst>
          </p:cNvPr>
          <p:cNvSpPr txBox="1"/>
          <p:nvPr/>
        </p:nvSpPr>
        <p:spPr>
          <a:xfrm>
            <a:off x="8796129" y="647910"/>
            <a:ext cx="2123658" cy="538394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「千二百」，圓滿功德。</a:t>
            </a: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五十五，代表十信、十住、十行、十向、四加行、十地、等覺</a:t>
            </a:r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是也</a:t>
            </a: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。</a:t>
            </a:r>
          </a:p>
        </p:txBody>
      </p:sp>
      <p:sp>
        <p:nvSpPr>
          <p:cNvPr id="3" name="文字方塊 2">
            <a:extLst>
              <a:ext uri="{FF2B5EF4-FFF2-40B4-BE49-F238E27FC236}">
                <a16:creationId xmlns:a16="http://schemas.microsoft.com/office/drawing/2014/main" id="{2CF36A76-E65B-E30D-4D03-5FD173B7C003}"/>
              </a:ext>
            </a:extLst>
          </p:cNvPr>
          <p:cNvSpPr txBox="1"/>
          <p:nvPr/>
        </p:nvSpPr>
        <p:spPr>
          <a:xfrm>
            <a:off x="5031434" y="657393"/>
            <a:ext cx="3416320" cy="538394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altLang="zh-TW" sz="2800" dirty="0">
                <a:solidFill>
                  <a:srgbClr val="FFFF00"/>
                </a:solidFill>
              </a:rPr>
              <a:t>《</a:t>
            </a:r>
            <a:r>
              <a:rPr lang="zh-TW" altLang="en-US" sz="2800" dirty="0">
                <a:solidFill>
                  <a:srgbClr val="FFFF00"/>
                </a:solidFill>
              </a:rPr>
              <a:t>楞嚴經</a:t>
            </a:r>
            <a:r>
              <a:rPr lang="en-US" altLang="zh-TW" sz="2800" dirty="0">
                <a:solidFill>
                  <a:srgbClr val="FFFF00"/>
                </a:solidFill>
              </a:rPr>
              <a:t>》</a:t>
            </a:r>
            <a:r>
              <a:rPr lang="zh-TW" altLang="en-US" sz="2800" dirty="0">
                <a:solidFill>
                  <a:srgbClr val="FFFF00"/>
                </a:solidFill>
              </a:rPr>
              <a:t>上講圓滿功德是一千二百。</a:t>
            </a:r>
            <a:r>
              <a:rPr lang="zh-CN" altLang="en-US" sz="2800" dirty="0">
                <a:solidFill>
                  <a:srgbClr val="FFFF00"/>
                </a:solidFill>
              </a:rPr>
              <a:t>五十五代表</a:t>
            </a:r>
            <a:r>
              <a:rPr lang="zh-TW" altLang="en-US" sz="2800" dirty="0">
                <a:solidFill>
                  <a:srgbClr val="FFFF00"/>
                </a:solidFill>
              </a:rPr>
              <a:t>菩薩修行的位次。好像念書一樣，從一年級要念到五十五年級就畢業了，畢業就成佛了。</a:t>
            </a:r>
          </a:p>
        </p:txBody>
      </p:sp>
    </p:spTree>
    <p:extLst>
      <p:ext uri="{BB962C8B-B14F-4D97-AF65-F5344CB8AC3E}">
        <p14:creationId xmlns:p14="http://schemas.microsoft.com/office/powerpoint/2010/main" val="381424007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2C47BBB6-E8A0-B9D8-6CBA-3C1BB309EEC0}"/>
              </a:ext>
            </a:extLst>
          </p:cNvPr>
          <p:cNvSpPr/>
          <p:nvPr/>
        </p:nvSpPr>
        <p:spPr>
          <a:xfrm>
            <a:off x="11268162" y="117426"/>
            <a:ext cx="717985" cy="5760640"/>
          </a:xfrm>
          <a:prstGeom prst="plaque">
            <a:avLst/>
          </a:prstGeom>
          <a:effectLst>
            <a:glow rad="139700">
              <a:schemeClr val="bg1">
                <a:alpha val="69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中國佛典研究二</a:t>
            </a:r>
            <a:endParaRPr lang="en-US" altLang="zh-CN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en-US" altLang="zh-CN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  </a:t>
            </a:r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：</a:t>
            </a:r>
            <a:r>
              <a:rPr lang="zh-TW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金剛經</a:t>
            </a:r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第五講</a:t>
            </a:r>
            <a:endParaRPr lang="zh-TW" altLang="en-US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</p:txBody>
      </p:sp>
      <p:pic>
        <p:nvPicPr>
          <p:cNvPr id="5" name="圖片 4">
            <a:extLst>
              <a:ext uri="{FF2B5EF4-FFF2-40B4-BE49-F238E27FC236}">
                <a16:creationId xmlns:a16="http://schemas.microsoft.com/office/drawing/2014/main" id="{49FA038A-04C7-1B17-5A2C-2FCC4B8E09B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468" b="97110" l="9346" r="89720">
                        <a14:foregroundMark x1="49533" y1="43353" x2="49533" y2="43353"/>
                        <a14:foregroundMark x1="51402" y1="44509" x2="51402" y2="44509"/>
                        <a14:foregroundMark x1="71963" y1="32370" x2="71963" y2="32370"/>
                        <a14:foregroundMark x1="50467" y1="19653" x2="50467" y2="19653"/>
                        <a14:foregroundMark x1="55140" y1="56069" x2="55140" y2="56069"/>
                        <a14:foregroundMark x1="37383" y1="60694" x2="37383" y2="60694"/>
                        <a14:foregroundMark x1="13084" y1="67630" x2="13084" y2="67630"/>
                        <a14:foregroundMark x1="88785" y1="66474" x2="88785" y2="66474"/>
                        <a14:foregroundMark x1="49533" y1="93642" x2="49533" y2="93642"/>
                        <a14:foregroundMark x1="47664" y1="97110" x2="47664" y2="97110"/>
                        <a14:foregroundMark x1="56075" y1="15029" x2="56075" y2="15029"/>
                        <a14:foregroundMark x1="55140" y1="13873" x2="55140" y2="13873"/>
                        <a14:foregroundMark x1="50467" y1="5202" x2="50467" y2="5202"/>
                        <a14:foregroundMark x1="50467" y1="3468" x2="50467" y2="3468"/>
                        <a14:foregroundMark x1="52336" y1="5202" x2="52336" y2="5202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381912" y="6021144"/>
            <a:ext cx="490484" cy="793026"/>
          </a:xfrm>
          <a:prstGeom prst="rect">
            <a:avLst/>
          </a:prstGeom>
          <a:effectLst>
            <a:glow rad="50800">
              <a:schemeClr val="bg1"/>
            </a:glow>
          </a:effectLst>
        </p:spPr>
      </p:pic>
      <p:sp>
        <p:nvSpPr>
          <p:cNvPr id="2" name="文字方塊 1">
            <a:extLst>
              <a:ext uri="{FF2B5EF4-FFF2-40B4-BE49-F238E27FC236}">
                <a16:creationId xmlns:a16="http://schemas.microsoft.com/office/drawing/2014/main" id="{D888A292-40F7-FC0B-A40F-AA37CE9DD54F}"/>
              </a:ext>
            </a:extLst>
          </p:cNvPr>
          <p:cNvSpPr txBox="1"/>
          <p:nvPr/>
        </p:nvSpPr>
        <p:spPr>
          <a:xfrm>
            <a:off x="3790950" y="637204"/>
            <a:ext cx="6647974" cy="538394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此節經</a:t>
            </a:r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文</a:t>
            </a: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所表</a:t>
            </a:r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，</a:t>
            </a: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謂如如不動之本性</a:t>
            </a:r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，</a:t>
            </a: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當下即是。果能破障返聞</a:t>
            </a:r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，</a:t>
            </a: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則</a:t>
            </a:r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自</a:t>
            </a: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性佛現</a:t>
            </a:r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，</a:t>
            </a: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而興大悲大願</a:t>
            </a:r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，</a:t>
            </a: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遠離塵垢</a:t>
            </a:r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，</a:t>
            </a: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理事和合</a:t>
            </a:r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，</a:t>
            </a: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圓滿諸菩薩之修德</a:t>
            </a:r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，</a:t>
            </a: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而與世尊心心相印</a:t>
            </a:r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，</a:t>
            </a: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光光相照。則見此序境相</a:t>
            </a:r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為</a:t>
            </a: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非相而</a:t>
            </a:r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見</a:t>
            </a: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如來矣。一部經</a:t>
            </a:r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文</a:t>
            </a: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所說</a:t>
            </a:r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，</a:t>
            </a: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總不外此意。學者當於一切時</a:t>
            </a:r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、</a:t>
            </a: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一切事</a:t>
            </a:r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、</a:t>
            </a: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一切境</a:t>
            </a:r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，</a:t>
            </a: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皆如是體會得</a:t>
            </a:r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，</a:t>
            </a: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則動靜一如</a:t>
            </a:r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，</a:t>
            </a: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無往而</a:t>
            </a:r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不是矣。</a:t>
            </a:r>
            <a:endParaRPr lang="zh-TW" altLang="en-US" sz="2800" b="1" dirty="0">
              <a:solidFill>
                <a:schemeClr val="bg1">
                  <a:lumMod val="9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0998263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D89B930A-8152-60B2-7635-0C19C1DC3641}"/>
              </a:ext>
            </a:extLst>
          </p:cNvPr>
          <p:cNvSpPr/>
          <p:nvPr/>
        </p:nvSpPr>
        <p:spPr>
          <a:xfrm>
            <a:off x="11268162" y="117426"/>
            <a:ext cx="717985" cy="5760640"/>
          </a:xfrm>
          <a:prstGeom prst="plaque">
            <a:avLst/>
          </a:prstGeom>
          <a:effectLst>
            <a:glow rad="139700">
              <a:schemeClr val="bg1">
                <a:alpha val="69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中國佛典研究二</a:t>
            </a:r>
            <a:endParaRPr lang="en-US" altLang="zh-CN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en-US" altLang="zh-CN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  </a:t>
            </a:r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：</a:t>
            </a:r>
            <a:r>
              <a:rPr lang="zh-TW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金剛經</a:t>
            </a:r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第五講</a:t>
            </a:r>
            <a:endParaRPr lang="zh-TW" altLang="en-US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</p:txBody>
      </p:sp>
      <p:pic>
        <p:nvPicPr>
          <p:cNvPr id="5" name="圖片 4">
            <a:extLst>
              <a:ext uri="{FF2B5EF4-FFF2-40B4-BE49-F238E27FC236}">
                <a16:creationId xmlns:a16="http://schemas.microsoft.com/office/drawing/2014/main" id="{0B8FA61E-38D4-7894-80EA-6631398EA95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468" b="97110" l="9346" r="89720">
                        <a14:foregroundMark x1="49533" y1="43353" x2="49533" y2="43353"/>
                        <a14:foregroundMark x1="51402" y1="44509" x2="51402" y2="44509"/>
                        <a14:foregroundMark x1="71963" y1="32370" x2="71963" y2="32370"/>
                        <a14:foregroundMark x1="50467" y1="19653" x2="50467" y2="19653"/>
                        <a14:foregroundMark x1="55140" y1="56069" x2="55140" y2="56069"/>
                        <a14:foregroundMark x1="37383" y1="60694" x2="37383" y2="60694"/>
                        <a14:foregroundMark x1="13084" y1="67630" x2="13084" y2="67630"/>
                        <a14:foregroundMark x1="88785" y1="66474" x2="88785" y2="66474"/>
                        <a14:foregroundMark x1="49533" y1="93642" x2="49533" y2="93642"/>
                        <a14:foregroundMark x1="47664" y1="97110" x2="47664" y2="97110"/>
                        <a14:foregroundMark x1="56075" y1="15029" x2="56075" y2="15029"/>
                        <a14:foregroundMark x1="55140" y1="13873" x2="55140" y2="13873"/>
                        <a14:foregroundMark x1="50467" y1="5202" x2="50467" y2="5202"/>
                        <a14:foregroundMark x1="50467" y1="3468" x2="50467" y2="3468"/>
                        <a14:foregroundMark x1="52336" y1="5202" x2="52336" y2="5202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381912" y="6021144"/>
            <a:ext cx="490484" cy="793026"/>
          </a:xfrm>
          <a:prstGeom prst="rect">
            <a:avLst/>
          </a:prstGeom>
          <a:effectLst>
            <a:glow rad="50800">
              <a:schemeClr val="bg1"/>
            </a:glow>
          </a:effectLst>
        </p:spPr>
      </p:pic>
      <p:pic>
        <p:nvPicPr>
          <p:cNvPr id="6" name="圖片 5">
            <a:extLst>
              <a:ext uri="{FF2B5EF4-FFF2-40B4-BE49-F238E27FC236}">
                <a16:creationId xmlns:a16="http://schemas.microsoft.com/office/drawing/2014/main" id="{355FD791-F2F5-001C-E54D-6F78E739F8C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546" y="0"/>
            <a:ext cx="10853196" cy="6865923"/>
          </a:xfrm>
          <a:prstGeom prst="rect">
            <a:avLst/>
          </a:prstGeom>
        </p:spPr>
      </p:pic>
      <p:sp>
        <p:nvSpPr>
          <p:cNvPr id="7" name="矩形 6">
            <a:extLst>
              <a:ext uri="{FF2B5EF4-FFF2-40B4-BE49-F238E27FC236}">
                <a16:creationId xmlns:a16="http://schemas.microsoft.com/office/drawing/2014/main" id="{E77BA3C6-9842-C005-3280-D1BF4EC931C1}"/>
              </a:ext>
            </a:extLst>
          </p:cNvPr>
          <p:cNvSpPr/>
          <p:nvPr/>
        </p:nvSpPr>
        <p:spPr>
          <a:xfrm>
            <a:off x="3862958" y="4869954"/>
            <a:ext cx="648072" cy="1079182"/>
          </a:xfrm>
          <a:prstGeom prst="rect">
            <a:avLst/>
          </a:prstGeom>
          <a:noFill/>
          <a:ln w="3810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03589191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04989185-FCF9-8CB5-5011-8C3A91F482F9}"/>
              </a:ext>
            </a:extLst>
          </p:cNvPr>
          <p:cNvSpPr/>
          <p:nvPr/>
        </p:nvSpPr>
        <p:spPr>
          <a:xfrm>
            <a:off x="11268162" y="117426"/>
            <a:ext cx="717985" cy="5760640"/>
          </a:xfrm>
          <a:prstGeom prst="plaque">
            <a:avLst/>
          </a:prstGeom>
          <a:effectLst>
            <a:glow rad="139700">
              <a:schemeClr val="bg1">
                <a:alpha val="69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中國佛典研究二</a:t>
            </a:r>
            <a:endParaRPr lang="en-US" altLang="zh-CN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en-US" altLang="zh-CN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  </a:t>
            </a:r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：</a:t>
            </a:r>
            <a:r>
              <a:rPr lang="zh-TW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金剛經</a:t>
            </a:r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第五講</a:t>
            </a:r>
            <a:endParaRPr lang="zh-TW" altLang="en-US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</p:txBody>
      </p:sp>
      <p:pic>
        <p:nvPicPr>
          <p:cNvPr id="5" name="圖片 4">
            <a:extLst>
              <a:ext uri="{FF2B5EF4-FFF2-40B4-BE49-F238E27FC236}">
                <a16:creationId xmlns:a16="http://schemas.microsoft.com/office/drawing/2014/main" id="{C382405B-1726-3913-6E2D-0BFB85B769F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468" b="97110" l="9346" r="89720">
                        <a14:foregroundMark x1="49533" y1="43353" x2="49533" y2="43353"/>
                        <a14:foregroundMark x1="51402" y1="44509" x2="51402" y2="44509"/>
                        <a14:foregroundMark x1="71963" y1="32370" x2="71963" y2="32370"/>
                        <a14:foregroundMark x1="50467" y1="19653" x2="50467" y2="19653"/>
                        <a14:foregroundMark x1="55140" y1="56069" x2="55140" y2="56069"/>
                        <a14:foregroundMark x1="37383" y1="60694" x2="37383" y2="60694"/>
                        <a14:foregroundMark x1="13084" y1="67630" x2="13084" y2="67630"/>
                        <a14:foregroundMark x1="88785" y1="66474" x2="88785" y2="66474"/>
                        <a14:foregroundMark x1="49533" y1="93642" x2="49533" y2="93642"/>
                        <a14:foregroundMark x1="47664" y1="97110" x2="47664" y2="97110"/>
                        <a14:foregroundMark x1="56075" y1="15029" x2="56075" y2="15029"/>
                        <a14:foregroundMark x1="55140" y1="13873" x2="55140" y2="13873"/>
                        <a14:foregroundMark x1="50467" y1="5202" x2="50467" y2="5202"/>
                        <a14:foregroundMark x1="50467" y1="3468" x2="50467" y2="3468"/>
                        <a14:foregroundMark x1="52336" y1="5202" x2="52336" y2="5202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381912" y="6021144"/>
            <a:ext cx="490484" cy="793026"/>
          </a:xfrm>
          <a:prstGeom prst="rect">
            <a:avLst/>
          </a:prstGeom>
          <a:effectLst>
            <a:glow rad="50800">
              <a:schemeClr val="bg1"/>
            </a:glow>
          </a:effectLst>
        </p:spPr>
      </p:pic>
      <p:sp>
        <p:nvSpPr>
          <p:cNvPr id="6" name="文字方塊 5">
            <a:extLst>
              <a:ext uri="{FF2B5EF4-FFF2-40B4-BE49-F238E27FC236}">
                <a16:creationId xmlns:a16="http://schemas.microsoft.com/office/drawing/2014/main" id="{5954F18D-BE22-8142-EFB6-0518C682A127}"/>
              </a:ext>
            </a:extLst>
          </p:cNvPr>
          <p:cNvSpPr txBox="1"/>
          <p:nvPr/>
        </p:nvSpPr>
        <p:spPr>
          <a:xfrm>
            <a:off x="6999627" y="737824"/>
            <a:ext cx="2769989" cy="538394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「爾時，世尊食時，著衣持缽，</a:t>
            </a:r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入</a:t>
            </a: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舍衛大城乞食。於其城中，次第乞已，還至本處。飯食訖，收衣缽，洗足已，敷座而坐。」</a:t>
            </a:r>
          </a:p>
        </p:txBody>
      </p:sp>
      <p:pic>
        <p:nvPicPr>
          <p:cNvPr id="3" name="圖片 2">
            <a:extLst>
              <a:ext uri="{FF2B5EF4-FFF2-40B4-BE49-F238E27FC236}">
                <a16:creationId xmlns:a16="http://schemas.microsoft.com/office/drawing/2014/main" id="{F8EF707F-194B-3427-883F-6E770E0A347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55646" y="837506"/>
            <a:ext cx="640457" cy="1973300"/>
          </a:xfrm>
          <a:prstGeom prst="rect">
            <a:avLst/>
          </a:prstGeom>
        </p:spPr>
      </p:pic>
      <p:sp>
        <p:nvSpPr>
          <p:cNvPr id="7" name="文字方塊 6">
            <a:extLst>
              <a:ext uri="{FF2B5EF4-FFF2-40B4-BE49-F238E27FC236}">
                <a16:creationId xmlns:a16="http://schemas.microsoft.com/office/drawing/2014/main" id="{7D458B70-ED56-518B-166A-45A0EC771E1B}"/>
              </a:ext>
            </a:extLst>
          </p:cNvPr>
          <p:cNvSpPr txBox="1"/>
          <p:nvPr/>
        </p:nvSpPr>
        <p:spPr>
          <a:xfrm>
            <a:off x="2793961" y="660997"/>
            <a:ext cx="4062651" cy="538394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這樣希有甚深的大法，發起在極平常的生活之中，它含的意思非常非常之深。佛出去托缽用平等心，托缽的時候按著順序一家一家的托，</a:t>
            </a:r>
            <a:r>
              <a:rPr lang="zh-CN" altLang="en-US" sz="2800" dirty="0">
                <a:solidFill>
                  <a:srgbClr val="FFFF00"/>
                </a:solidFill>
              </a:rPr>
              <a:t>最多</a:t>
            </a:r>
            <a:r>
              <a:rPr lang="zh-TW" altLang="en-US" sz="2800" dirty="0">
                <a:solidFill>
                  <a:srgbClr val="FFFF00"/>
                </a:solidFill>
              </a:rPr>
              <a:t>只托七家，不可以到第八家去</a:t>
            </a:r>
            <a:r>
              <a:rPr lang="zh-CN" altLang="en-US" sz="2800" dirty="0">
                <a:solidFill>
                  <a:srgbClr val="FFFF00"/>
                </a:solidFill>
              </a:rPr>
              <a:t>。</a:t>
            </a:r>
            <a:endParaRPr lang="zh-TW" altLang="en-US" sz="2800" dirty="0">
              <a:solidFill>
                <a:srgbClr val="FFFF00"/>
              </a:solidFill>
            </a:endParaRPr>
          </a:p>
        </p:txBody>
      </p:sp>
      <p:sp>
        <p:nvSpPr>
          <p:cNvPr id="8" name="文字方塊 7">
            <a:extLst>
              <a:ext uri="{FF2B5EF4-FFF2-40B4-BE49-F238E27FC236}">
                <a16:creationId xmlns:a16="http://schemas.microsoft.com/office/drawing/2014/main" id="{0FDD963A-4F1E-7903-355A-514F8242938C}"/>
              </a:ext>
            </a:extLst>
          </p:cNvPr>
          <p:cNvSpPr txBox="1"/>
          <p:nvPr/>
        </p:nvSpPr>
        <p:spPr>
          <a:xfrm>
            <a:off x="670303" y="618174"/>
            <a:ext cx="2123658" cy="538394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出家人，一天到晚就做這個事情</a:t>
            </a:r>
            <a:r>
              <a:rPr lang="zh-CN" altLang="en-US" sz="2800" dirty="0">
                <a:solidFill>
                  <a:srgbClr val="FFFF00"/>
                </a:solidFill>
              </a:rPr>
              <a:t>；在</a:t>
            </a:r>
            <a:r>
              <a:rPr lang="zh-TW" altLang="en-US" sz="2800" dirty="0">
                <a:solidFill>
                  <a:srgbClr val="FFFF00"/>
                </a:solidFill>
              </a:rPr>
              <a:t>這個生活方式裡面，圓滿修了六波羅蜜</a:t>
            </a:r>
            <a:r>
              <a:rPr lang="zh-CN" altLang="en-US" sz="2800" dirty="0">
                <a:solidFill>
                  <a:srgbClr val="FFFF00"/>
                </a:solidFill>
              </a:rPr>
              <a:t>。</a:t>
            </a:r>
            <a:endParaRPr lang="zh-TW" altLang="en-US" sz="28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7372636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953523D3-7609-AA87-813A-C3E2BB72105F}"/>
              </a:ext>
            </a:extLst>
          </p:cNvPr>
          <p:cNvSpPr/>
          <p:nvPr/>
        </p:nvSpPr>
        <p:spPr>
          <a:xfrm>
            <a:off x="11268162" y="117426"/>
            <a:ext cx="717985" cy="5760640"/>
          </a:xfrm>
          <a:prstGeom prst="plaque">
            <a:avLst/>
          </a:prstGeom>
          <a:effectLst>
            <a:glow rad="139700">
              <a:schemeClr val="bg1">
                <a:alpha val="69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中國佛典研究二</a:t>
            </a:r>
            <a:endParaRPr lang="en-US" altLang="zh-CN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en-US" altLang="zh-CN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  </a:t>
            </a:r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：</a:t>
            </a:r>
            <a:r>
              <a:rPr lang="zh-TW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金剛經</a:t>
            </a:r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第五講</a:t>
            </a:r>
            <a:endParaRPr lang="zh-TW" altLang="en-US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</p:txBody>
      </p:sp>
      <p:pic>
        <p:nvPicPr>
          <p:cNvPr id="5" name="圖片 4">
            <a:extLst>
              <a:ext uri="{FF2B5EF4-FFF2-40B4-BE49-F238E27FC236}">
                <a16:creationId xmlns:a16="http://schemas.microsoft.com/office/drawing/2014/main" id="{41EE810D-7E18-ABDC-02C7-ECC72482D50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468" b="97110" l="9346" r="89720">
                        <a14:foregroundMark x1="49533" y1="43353" x2="49533" y2="43353"/>
                        <a14:foregroundMark x1="51402" y1="44509" x2="51402" y2="44509"/>
                        <a14:foregroundMark x1="71963" y1="32370" x2="71963" y2="32370"/>
                        <a14:foregroundMark x1="50467" y1="19653" x2="50467" y2="19653"/>
                        <a14:foregroundMark x1="55140" y1="56069" x2="55140" y2="56069"/>
                        <a14:foregroundMark x1="37383" y1="60694" x2="37383" y2="60694"/>
                        <a14:foregroundMark x1="13084" y1="67630" x2="13084" y2="67630"/>
                        <a14:foregroundMark x1="88785" y1="66474" x2="88785" y2="66474"/>
                        <a14:foregroundMark x1="49533" y1="93642" x2="49533" y2="93642"/>
                        <a14:foregroundMark x1="47664" y1="97110" x2="47664" y2="97110"/>
                        <a14:foregroundMark x1="56075" y1="15029" x2="56075" y2="15029"/>
                        <a14:foregroundMark x1="55140" y1="13873" x2="55140" y2="13873"/>
                        <a14:foregroundMark x1="50467" y1="5202" x2="50467" y2="5202"/>
                        <a14:foregroundMark x1="50467" y1="3468" x2="50467" y2="3468"/>
                        <a14:foregroundMark x1="52336" y1="5202" x2="52336" y2="5202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381912" y="6021144"/>
            <a:ext cx="490484" cy="793026"/>
          </a:xfrm>
          <a:prstGeom prst="rect">
            <a:avLst/>
          </a:prstGeom>
          <a:effectLst>
            <a:glow rad="50800">
              <a:schemeClr val="bg1"/>
            </a:glow>
          </a:effectLst>
        </p:spPr>
      </p:pic>
      <p:sp>
        <p:nvSpPr>
          <p:cNvPr id="6" name="文字方塊 5">
            <a:extLst>
              <a:ext uri="{FF2B5EF4-FFF2-40B4-BE49-F238E27FC236}">
                <a16:creationId xmlns:a16="http://schemas.microsoft.com/office/drawing/2014/main" id="{EDC39B48-83FD-DA60-319A-F9E51F630DF7}"/>
              </a:ext>
            </a:extLst>
          </p:cNvPr>
          <p:cNvSpPr txBox="1"/>
          <p:nvPr/>
        </p:nvSpPr>
        <p:spPr>
          <a:xfrm>
            <a:off x="7755426" y="737824"/>
            <a:ext cx="2769989" cy="528332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出家本</a:t>
            </a:r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為</a:t>
            </a: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度眾</a:t>
            </a:r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，</a:t>
            </a: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欲度眾生</a:t>
            </a:r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，</a:t>
            </a: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須先斷惑。斷惑必須苦行</a:t>
            </a:r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，</a:t>
            </a: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使人見之</a:t>
            </a:r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，</a:t>
            </a: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道心增長</a:t>
            </a:r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，</a:t>
            </a: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俗念減少。則乞食之有益於眾生也大矣。</a:t>
            </a: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B7D73664-6EC4-527C-833A-C539FE1B657A}"/>
              </a:ext>
            </a:extLst>
          </p:cNvPr>
          <p:cNvSpPr txBox="1"/>
          <p:nvPr/>
        </p:nvSpPr>
        <p:spPr>
          <a:xfrm>
            <a:off x="1342678" y="737824"/>
            <a:ext cx="6001643" cy="538394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 dirty="0">
                <a:solidFill>
                  <a:srgbClr val="FFFF00"/>
                </a:solidFill>
              </a:rPr>
              <a:t>先須斷惑，</a:t>
            </a:r>
            <a:r>
              <a:rPr lang="zh-TW" altLang="en-US" sz="2800" dirty="0">
                <a:solidFill>
                  <a:srgbClr val="FFFF00"/>
                </a:solidFill>
              </a:rPr>
              <a:t>這個要記住，絕對不為外境誘惑。常常記住佛在</a:t>
            </a:r>
            <a:r>
              <a:rPr lang="en-US" altLang="zh-TW" sz="2800" dirty="0">
                <a:solidFill>
                  <a:srgbClr val="FFFF00"/>
                </a:solidFill>
              </a:rPr>
              <a:t>《</a:t>
            </a:r>
            <a:r>
              <a:rPr lang="zh-TW" altLang="en-US" sz="2800" dirty="0">
                <a:solidFill>
                  <a:srgbClr val="FFFF00"/>
                </a:solidFill>
              </a:rPr>
              <a:t>金剛經</a:t>
            </a:r>
            <a:r>
              <a:rPr lang="en-US" altLang="zh-TW" sz="2800" dirty="0">
                <a:solidFill>
                  <a:srgbClr val="FFFF00"/>
                </a:solidFill>
              </a:rPr>
              <a:t>》</a:t>
            </a:r>
            <a:r>
              <a:rPr lang="zh-TW" altLang="en-US" sz="2800" dirty="0">
                <a:solidFill>
                  <a:srgbClr val="FFFF00"/>
                </a:solidFill>
              </a:rPr>
              <a:t>上的教訓。如果境界現前，心裡動念，立刻想到「凡所有相，皆是虛妄」，「一切有為法，如夢幻泡影」，這心平了，就不動了，這是斷惑的好方法。這兩句經文，最好寫在時時刻刻看得見的地方，提醒自己不要忘掉。</a:t>
            </a:r>
          </a:p>
        </p:txBody>
      </p:sp>
    </p:spTree>
    <p:extLst>
      <p:ext uri="{BB962C8B-B14F-4D97-AF65-F5344CB8AC3E}">
        <p14:creationId xmlns:p14="http://schemas.microsoft.com/office/powerpoint/2010/main" val="318641723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文字方塊 5">
            <a:extLst>
              <a:ext uri="{FF2B5EF4-FFF2-40B4-BE49-F238E27FC236}">
                <a16:creationId xmlns:a16="http://schemas.microsoft.com/office/drawing/2014/main" id="{1B612C41-84FE-E6B5-ABFB-B6F276533A2A}"/>
              </a:ext>
            </a:extLst>
          </p:cNvPr>
          <p:cNvSpPr txBox="1"/>
          <p:nvPr/>
        </p:nvSpPr>
        <p:spPr>
          <a:xfrm>
            <a:off x="10177015" y="737824"/>
            <a:ext cx="1877437" cy="538394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4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修行人，要不要長篇大論去跟人家演講？不需要</a:t>
            </a:r>
            <a:r>
              <a:rPr lang="zh-CN" altLang="en-US" sz="2800" dirty="0">
                <a:solidFill>
                  <a:srgbClr val="FFFF00"/>
                </a:solidFill>
              </a:rPr>
              <a:t>。</a:t>
            </a:r>
            <a:r>
              <a:rPr lang="zh-TW" altLang="en-US" sz="2800" dirty="0">
                <a:solidFill>
                  <a:srgbClr val="FFFF00"/>
                </a:solidFill>
              </a:rPr>
              <a:t>真做到，身教，做出樣子給你看。比說還有效。</a:t>
            </a: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E92A8DFD-BE54-651B-3BB5-482FCDBD110E}"/>
              </a:ext>
            </a:extLst>
          </p:cNvPr>
          <p:cNvSpPr txBox="1"/>
          <p:nvPr/>
        </p:nvSpPr>
        <p:spPr>
          <a:xfrm>
            <a:off x="5921181" y="586894"/>
            <a:ext cx="4134465" cy="538394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4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「著衣持缽，</a:t>
            </a:r>
            <a:r>
              <a:rPr lang="zh-CN" altLang="en-US" sz="2800" dirty="0">
                <a:solidFill>
                  <a:srgbClr val="FFFF00"/>
                </a:solidFill>
              </a:rPr>
              <a:t>入</a:t>
            </a:r>
            <a:r>
              <a:rPr lang="zh-TW" altLang="en-US" sz="2800" dirty="0">
                <a:solidFill>
                  <a:srgbClr val="FFFF00"/>
                </a:solidFill>
              </a:rPr>
              <a:t>舍衛大城」，這是守規矩、守法、守禮；我們從這個地方學習，我們要守法、守禮、守規矩。「次第乞」，就是無論做什麼事情，要有次第、要有先後、要有順序，有條不紊，表這個意思。</a:t>
            </a:r>
          </a:p>
        </p:txBody>
      </p:sp>
      <p:sp>
        <p:nvSpPr>
          <p:cNvPr id="2" name="文字方塊 1">
            <a:extLst>
              <a:ext uri="{FF2B5EF4-FFF2-40B4-BE49-F238E27FC236}">
                <a16:creationId xmlns:a16="http://schemas.microsoft.com/office/drawing/2014/main" id="{FF283660-5DE6-C937-B276-3549A03912E9}"/>
              </a:ext>
            </a:extLst>
          </p:cNvPr>
          <p:cNvSpPr txBox="1"/>
          <p:nvPr/>
        </p:nvSpPr>
        <p:spPr>
          <a:xfrm>
            <a:off x="135961" y="637204"/>
            <a:ext cx="1877437" cy="528332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4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江居士以為，欲佛法大興，非行乞食制不可。但須信心者多，然後能行耳。</a:t>
            </a:r>
          </a:p>
        </p:txBody>
      </p:sp>
      <p:pic>
        <p:nvPicPr>
          <p:cNvPr id="8" name="圖片 7">
            <a:extLst>
              <a:ext uri="{FF2B5EF4-FFF2-40B4-BE49-F238E27FC236}">
                <a16:creationId xmlns:a16="http://schemas.microsoft.com/office/drawing/2014/main" id="{B392F881-E14A-0442-9DC1-F4614E8132D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12382" y="253255"/>
            <a:ext cx="1066800" cy="1952625"/>
          </a:xfrm>
          <a:prstGeom prst="rect">
            <a:avLst/>
          </a:prstGeom>
        </p:spPr>
      </p:pic>
      <p:pic>
        <p:nvPicPr>
          <p:cNvPr id="10" name="圖片 9">
            <a:extLst>
              <a:ext uri="{FF2B5EF4-FFF2-40B4-BE49-F238E27FC236}">
                <a16:creationId xmlns:a16="http://schemas.microsoft.com/office/drawing/2014/main" id="{53DECEB7-D945-854C-3F68-3E131B76928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31432" y="2386905"/>
            <a:ext cx="1047750" cy="1943100"/>
          </a:xfrm>
          <a:prstGeom prst="rect">
            <a:avLst/>
          </a:prstGeom>
        </p:spPr>
      </p:pic>
      <p:pic>
        <p:nvPicPr>
          <p:cNvPr id="12" name="圖片 11">
            <a:extLst>
              <a:ext uri="{FF2B5EF4-FFF2-40B4-BE49-F238E27FC236}">
                <a16:creationId xmlns:a16="http://schemas.microsoft.com/office/drawing/2014/main" id="{EACE4EC0-545D-6775-B132-EC2AF89F1CC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69291" y="4511030"/>
            <a:ext cx="990600" cy="1943100"/>
          </a:xfrm>
          <a:prstGeom prst="rect">
            <a:avLst/>
          </a:prstGeom>
        </p:spPr>
      </p:pic>
      <p:pic>
        <p:nvPicPr>
          <p:cNvPr id="14" name="圖片 13">
            <a:extLst>
              <a:ext uri="{FF2B5EF4-FFF2-40B4-BE49-F238E27FC236}">
                <a16:creationId xmlns:a16="http://schemas.microsoft.com/office/drawing/2014/main" id="{228EA4BB-0580-2192-9AAF-20698D42BBA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990750" y="1629594"/>
            <a:ext cx="2642089" cy="30099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533768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FDFFBB74-DCD9-1DD2-AA82-B4A5AD46A45A}"/>
              </a:ext>
            </a:extLst>
          </p:cNvPr>
          <p:cNvSpPr/>
          <p:nvPr/>
        </p:nvSpPr>
        <p:spPr>
          <a:xfrm>
            <a:off x="11268162" y="117426"/>
            <a:ext cx="717985" cy="5760640"/>
          </a:xfrm>
          <a:prstGeom prst="plaque">
            <a:avLst/>
          </a:prstGeom>
          <a:effectLst>
            <a:glow rad="139700">
              <a:schemeClr val="bg1">
                <a:alpha val="69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中國佛典研究二</a:t>
            </a:r>
            <a:endParaRPr lang="en-US" altLang="zh-CN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en-US" altLang="zh-CN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  </a:t>
            </a:r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：</a:t>
            </a:r>
            <a:r>
              <a:rPr lang="zh-TW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金剛經</a:t>
            </a:r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第五講</a:t>
            </a:r>
            <a:endParaRPr lang="zh-TW" altLang="en-US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</p:txBody>
      </p:sp>
      <p:pic>
        <p:nvPicPr>
          <p:cNvPr id="5" name="圖片 4">
            <a:extLst>
              <a:ext uri="{FF2B5EF4-FFF2-40B4-BE49-F238E27FC236}">
                <a16:creationId xmlns:a16="http://schemas.microsoft.com/office/drawing/2014/main" id="{6ECA319B-06CB-05C5-64AF-8BFA7A8390F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468" b="97110" l="9346" r="89720">
                        <a14:foregroundMark x1="49533" y1="43353" x2="49533" y2="43353"/>
                        <a14:foregroundMark x1="51402" y1="44509" x2="51402" y2="44509"/>
                        <a14:foregroundMark x1="71963" y1="32370" x2="71963" y2="32370"/>
                        <a14:foregroundMark x1="50467" y1="19653" x2="50467" y2="19653"/>
                        <a14:foregroundMark x1="55140" y1="56069" x2="55140" y2="56069"/>
                        <a14:foregroundMark x1="37383" y1="60694" x2="37383" y2="60694"/>
                        <a14:foregroundMark x1="13084" y1="67630" x2="13084" y2="67630"/>
                        <a14:foregroundMark x1="88785" y1="66474" x2="88785" y2="66474"/>
                        <a14:foregroundMark x1="49533" y1="93642" x2="49533" y2="93642"/>
                        <a14:foregroundMark x1="47664" y1="97110" x2="47664" y2="97110"/>
                        <a14:foregroundMark x1="56075" y1="15029" x2="56075" y2="15029"/>
                        <a14:foregroundMark x1="55140" y1="13873" x2="55140" y2="13873"/>
                        <a14:foregroundMark x1="50467" y1="5202" x2="50467" y2="5202"/>
                        <a14:foregroundMark x1="50467" y1="3468" x2="50467" y2="3468"/>
                        <a14:foregroundMark x1="52336" y1="5202" x2="52336" y2="5202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381912" y="6021144"/>
            <a:ext cx="490484" cy="793026"/>
          </a:xfrm>
          <a:prstGeom prst="rect">
            <a:avLst/>
          </a:prstGeom>
          <a:effectLst>
            <a:glow rad="50800">
              <a:schemeClr val="bg1"/>
            </a:glow>
          </a:effectLst>
        </p:spPr>
      </p:pic>
      <p:sp>
        <p:nvSpPr>
          <p:cNvPr id="8" name="文字方塊 7">
            <a:extLst>
              <a:ext uri="{FF2B5EF4-FFF2-40B4-BE49-F238E27FC236}">
                <a16:creationId xmlns:a16="http://schemas.microsoft.com/office/drawing/2014/main" id="{466D773F-F058-09B0-AFF7-FEBA491973AB}"/>
              </a:ext>
            </a:extLst>
          </p:cNvPr>
          <p:cNvSpPr txBox="1"/>
          <p:nvPr/>
        </p:nvSpPr>
        <p:spPr>
          <a:xfrm>
            <a:off x="7645697" y="715848"/>
            <a:ext cx="2769989" cy="528332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altLang="zh-TW" sz="2800" b="1" dirty="0">
                <a:solidFill>
                  <a:schemeClr val="bg1">
                    <a:lumMod val="95000"/>
                  </a:schemeClr>
                </a:solidFill>
              </a:rPr>
              <a:t>﹃</a:t>
            </a: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還至本處</a:t>
            </a:r>
            <a:r>
              <a:rPr lang="en-US" altLang="zh-TW" sz="2800" b="1" dirty="0">
                <a:solidFill>
                  <a:schemeClr val="bg1">
                    <a:lumMod val="95000"/>
                  </a:schemeClr>
                </a:solidFill>
              </a:rPr>
              <a:t>﹄</a:t>
            </a:r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，</a:t>
            </a: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回頭也。</a:t>
            </a:r>
            <a:r>
              <a:rPr lang="en-US" altLang="zh-TW" sz="2800" b="1" dirty="0">
                <a:solidFill>
                  <a:schemeClr val="bg1">
                    <a:lumMod val="95000"/>
                  </a:schemeClr>
                </a:solidFill>
              </a:rPr>
              <a:t>﹃</a:t>
            </a: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敷座而坐</a:t>
            </a:r>
            <a:r>
              <a:rPr lang="en-US" altLang="zh-TW" sz="2800" b="1" dirty="0">
                <a:solidFill>
                  <a:schemeClr val="bg1">
                    <a:lumMod val="95000"/>
                  </a:schemeClr>
                </a:solidFill>
              </a:rPr>
              <a:t>﹄</a:t>
            </a:r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，</a:t>
            </a: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經行</a:t>
            </a:r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入</a:t>
            </a: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定</a:t>
            </a:r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，</a:t>
            </a: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意甚深廣</a:t>
            </a:r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，</a:t>
            </a: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須體會得</a:t>
            </a:r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。</a:t>
            </a: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而落實到</a:t>
            </a:r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自</a:t>
            </a: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家</a:t>
            </a:r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日</a:t>
            </a: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常生活中。</a:t>
            </a:r>
          </a:p>
        </p:txBody>
      </p:sp>
      <p:sp>
        <p:nvSpPr>
          <p:cNvPr id="9" name="文字方塊 8">
            <a:extLst>
              <a:ext uri="{FF2B5EF4-FFF2-40B4-BE49-F238E27FC236}">
                <a16:creationId xmlns:a16="http://schemas.microsoft.com/office/drawing/2014/main" id="{7C4E53A0-15F7-E4D9-E53C-54A2B8BE7C07}"/>
              </a:ext>
            </a:extLst>
          </p:cNvPr>
          <p:cNvSpPr txBox="1"/>
          <p:nvPr/>
        </p:nvSpPr>
        <p:spPr>
          <a:xfrm>
            <a:off x="1918742" y="737824"/>
            <a:ext cx="5355312" cy="538394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「還至本處」，就是知道回頭，回頭是岸。學佛的人要是知道回頭就成功了。回頭是回到清淨心。念佛人除了早晚功課之外，定課、散課很重要，散課就是有空就念佛，佛號要訓練它不中斷。</a:t>
            </a:r>
            <a:r>
              <a:rPr lang="zh-CN" altLang="en-US" sz="2800" dirty="0">
                <a:solidFill>
                  <a:srgbClr val="FFFF00"/>
                </a:solidFill>
              </a:rPr>
              <a:t>有事時專心做事。</a:t>
            </a:r>
            <a:r>
              <a:rPr lang="zh-TW" altLang="en-US" sz="2800" dirty="0">
                <a:solidFill>
                  <a:srgbClr val="FFFF00"/>
                </a:solidFill>
              </a:rPr>
              <a:t>事情做完了，佛號又提起來，那叫回頭。</a:t>
            </a:r>
          </a:p>
        </p:txBody>
      </p:sp>
    </p:spTree>
    <p:extLst>
      <p:ext uri="{BB962C8B-B14F-4D97-AF65-F5344CB8AC3E}">
        <p14:creationId xmlns:p14="http://schemas.microsoft.com/office/powerpoint/2010/main" val="295111638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B352BE30-307C-E4A5-6B84-3102FEEADAED}"/>
              </a:ext>
            </a:extLst>
          </p:cNvPr>
          <p:cNvSpPr/>
          <p:nvPr/>
        </p:nvSpPr>
        <p:spPr>
          <a:xfrm>
            <a:off x="11268162" y="117426"/>
            <a:ext cx="717985" cy="5760640"/>
          </a:xfrm>
          <a:prstGeom prst="plaque">
            <a:avLst/>
          </a:prstGeom>
          <a:effectLst>
            <a:glow rad="139700">
              <a:schemeClr val="bg1">
                <a:alpha val="69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中國佛典研究二</a:t>
            </a:r>
            <a:endParaRPr lang="en-US" altLang="zh-CN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en-US" altLang="zh-CN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  </a:t>
            </a:r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：</a:t>
            </a:r>
            <a:r>
              <a:rPr lang="zh-TW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金剛經</a:t>
            </a:r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第五講</a:t>
            </a:r>
            <a:endParaRPr lang="zh-TW" altLang="en-US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</p:txBody>
      </p:sp>
      <p:pic>
        <p:nvPicPr>
          <p:cNvPr id="5" name="圖片 4">
            <a:extLst>
              <a:ext uri="{FF2B5EF4-FFF2-40B4-BE49-F238E27FC236}">
                <a16:creationId xmlns:a16="http://schemas.microsoft.com/office/drawing/2014/main" id="{C1B28E95-29FC-9EF2-1842-5DC8211D71C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468" b="97110" l="9346" r="89720">
                        <a14:foregroundMark x1="49533" y1="43353" x2="49533" y2="43353"/>
                        <a14:foregroundMark x1="51402" y1="44509" x2="51402" y2="44509"/>
                        <a14:foregroundMark x1="71963" y1="32370" x2="71963" y2="32370"/>
                        <a14:foregroundMark x1="50467" y1="19653" x2="50467" y2="19653"/>
                        <a14:foregroundMark x1="55140" y1="56069" x2="55140" y2="56069"/>
                        <a14:foregroundMark x1="37383" y1="60694" x2="37383" y2="60694"/>
                        <a14:foregroundMark x1="13084" y1="67630" x2="13084" y2="67630"/>
                        <a14:foregroundMark x1="88785" y1="66474" x2="88785" y2="66474"/>
                        <a14:foregroundMark x1="49533" y1="93642" x2="49533" y2="93642"/>
                        <a14:foregroundMark x1="47664" y1="97110" x2="47664" y2="97110"/>
                        <a14:foregroundMark x1="56075" y1="15029" x2="56075" y2="15029"/>
                        <a14:foregroundMark x1="55140" y1="13873" x2="55140" y2="13873"/>
                        <a14:foregroundMark x1="50467" y1="5202" x2="50467" y2="5202"/>
                        <a14:foregroundMark x1="50467" y1="3468" x2="50467" y2="3468"/>
                        <a14:foregroundMark x1="52336" y1="5202" x2="52336" y2="5202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381912" y="6021144"/>
            <a:ext cx="490484" cy="793026"/>
          </a:xfrm>
          <a:prstGeom prst="rect">
            <a:avLst/>
          </a:prstGeom>
          <a:effectLst>
            <a:glow rad="50800">
              <a:schemeClr val="bg1"/>
            </a:glow>
          </a:effectLst>
        </p:spPr>
      </p:pic>
      <p:sp>
        <p:nvSpPr>
          <p:cNvPr id="7" name="文字方塊 6">
            <a:extLst>
              <a:ext uri="{FF2B5EF4-FFF2-40B4-BE49-F238E27FC236}">
                <a16:creationId xmlns:a16="http://schemas.microsoft.com/office/drawing/2014/main" id="{A8914F41-340F-961E-FD07-F2175EA68EEF}"/>
              </a:ext>
            </a:extLst>
          </p:cNvPr>
          <p:cNvSpPr txBox="1"/>
          <p:nvPr/>
        </p:nvSpPr>
        <p:spPr>
          <a:xfrm>
            <a:off x="5159102" y="737824"/>
            <a:ext cx="5355312" cy="538394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「敷座而坐」，表示入定。坐的相是個定的相，這就表示回頭之後心清淨，萬緣放下；萬緣放下就是入定，恢復到清淨心。從清淨心裡面生起一句佛號，這叫做一心稱念，這樣念佛才相應，古人所講「一念相應一念佛，念念相應念念佛」。</a:t>
            </a:r>
          </a:p>
        </p:txBody>
      </p:sp>
    </p:spTree>
    <p:extLst>
      <p:ext uri="{BB962C8B-B14F-4D97-AF65-F5344CB8AC3E}">
        <p14:creationId xmlns:p14="http://schemas.microsoft.com/office/powerpoint/2010/main" val="368640217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C2402C87-A027-8FFF-0491-D30653BE4672}"/>
              </a:ext>
            </a:extLst>
          </p:cNvPr>
          <p:cNvSpPr/>
          <p:nvPr/>
        </p:nvSpPr>
        <p:spPr>
          <a:xfrm>
            <a:off x="11268162" y="117426"/>
            <a:ext cx="717985" cy="5760640"/>
          </a:xfrm>
          <a:prstGeom prst="plaque">
            <a:avLst/>
          </a:prstGeom>
          <a:effectLst>
            <a:glow rad="139700">
              <a:schemeClr val="bg1">
                <a:alpha val="69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中國佛典研究二</a:t>
            </a:r>
            <a:endParaRPr lang="en-US" altLang="zh-CN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en-US" altLang="zh-CN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  </a:t>
            </a:r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：</a:t>
            </a:r>
            <a:r>
              <a:rPr lang="zh-TW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金剛經</a:t>
            </a:r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第五講</a:t>
            </a:r>
            <a:endParaRPr lang="zh-TW" altLang="en-US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</p:txBody>
      </p:sp>
      <p:pic>
        <p:nvPicPr>
          <p:cNvPr id="5" name="圖片 4">
            <a:extLst>
              <a:ext uri="{FF2B5EF4-FFF2-40B4-BE49-F238E27FC236}">
                <a16:creationId xmlns:a16="http://schemas.microsoft.com/office/drawing/2014/main" id="{FAD08218-5C39-DB3D-9350-6D15D1ACF49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468" b="97110" l="9346" r="89720">
                        <a14:foregroundMark x1="49533" y1="43353" x2="49533" y2="43353"/>
                        <a14:foregroundMark x1="51402" y1="44509" x2="51402" y2="44509"/>
                        <a14:foregroundMark x1="71963" y1="32370" x2="71963" y2="32370"/>
                        <a14:foregroundMark x1="50467" y1="19653" x2="50467" y2="19653"/>
                        <a14:foregroundMark x1="55140" y1="56069" x2="55140" y2="56069"/>
                        <a14:foregroundMark x1="37383" y1="60694" x2="37383" y2="60694"/>
                        <a14:foregroundMark x1="13084" y1="67630" x2="13084" y2="67630"/>
                        <a14:foregroundMark x1="88785" y1="66474" x2="88785" y2="66474"/>
                        <a14:foregroundMark x1="49533" y1="93642" x2="49533" y2="93642"/>
                        <a14:foregroundMark x1="47664" y1="97110" x2="47664" y2="97110"/>
                        <a14:foregroundMark x1="56075" y1="15029" x2="56075" y2="15029"/>
                        <a14:foregroundMark x1="55140" y1="13873" x2="55140" y2="13873"/>
                        <a14:foregroundMark x1="50467" y1="5202" x2="50467" y2="5202"/>
                        <a14:foregroundMark x1="50467" y1="3468" x2="50467" y2="3468"/>
                        <a14:foregroundMark x1="52336" y1="5202" x2="52336" y2="5202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381912" y="6021144"/>
            <a:ext cx="490484" cy="793026"/>
          </a:xfrm>
          <a:prstGeom prst="rect">
            <a:avLst/>
          </a:prstGeom>
          <a:effectLst>
            <a:glow rad="50800">
              <a:schemeClr val="bg1"/>
            </a:glow>
          </a:effectLst>
        </p:spPr>
      </p:pic>
      <p:sp>
        <p:nvSpPr>
          <p:cNvPr id="6" name="文字方塊 5">
            <a:extLst>
              <a:ext uri="{FF2B5EF4-FFF2-40B4-BE49-F238E27FC236}">
                <a16:creationId xmlns:a16="http://schemas.microsoft.com/office/drawing/2014/main" id="{55F888EE-858E-3DEA-BDA8-60B90B67DCB5}"/>
              </a:ext>
            </a:extLst>
          </p:cNvPr>
          <p:cNvSpPr txBox="1"/>
          <p:nvPr/>
        </p:nvSpPr>
        <p:spPr>
          <a:xfrm>
            <a:off x="6194203" y="737824"/>
            <a:ext cx="4708981" cy="528332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此經發起於日用尋常之事，是說明佛法全是教人覺不迷、正不邪、淨不染之真</a:t>
            </a:r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、</a:t>
            </a: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善</a:t>
            </a:r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、</a:t>
            </a: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美</a:t>
            </a:r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、</a:t>
            </a: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慧的幸福圓滿的生活。佛陀就在生活中，如此示現。是故善現見知開口便歎希有，繼曰，善護念，善付囑。即是大悲大願之無間也。</a:t>
            </a: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D0686C94-95A3-1355-7378-0041BBB4AE89}"/>
              </a:ext>
            </a:extLst>
          </p:cNvPr>
          <p:cNvSpPr txBox="1"/>
          <p:nvPr/>
        </p:nvSpPr>
        <p:spPr>
          <a:xfrm>
            <a:off x="636314" y="737824"/>
            <a:ext cx="5355312" cy="538394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無上乘的大法，決定離不開日常生活。世尊示現出家人身分，</a:t>
            </a:r>
            <a:r>
              <a:rPr lang="zh-CN" altLang="en-US" sz="2800" dirty="0">
                <a:solidFill>
                  <a:srgbClr val="FFFF00"/>
                </a:solidFill>
              </a:rPr>
              <a:t>為</a:t>
            </a:r>
            <a:r>
              <a:rPr lang="zh-TW" altLang="en-US" sz="2800" dirty="0">
                <a:solidFill>
                  <a:srgbClr val="FFFF00"/>
                </a:solidFill>
              </a:rPr>
              <a:t>出家人示現一個榜樣。我們從這個地方應當得到圓滿的啟示，那就是我們</a:t>
            </a:r>
            <a:r>
              <a:rPr lang="zh-CN" altLang="en-US" sz="2800" dirty="0">
                <a:solidFill>
                  <a:srgbClr val="FFFF00"/>
                </a:solidFill>
              </a:rPr>
              <a:t>應在各自</a:t>
            </a:r>
            <a:r>
              <a:rPr lang="zh-TW" altLang="en-US" sz="2800" dirty="0">
                <a:solidFill>
                  <a:srgbClr val="FFFF00"/>
                </a:solidFill>
              </a:rPr>
              <a:t>行業中，修菩薩道，這就是佛法。所以它的宗旨是教給我們覺而不迷、正而不邪、淨而不染，在生活中修得。</a:t>
            </a:r>
          </a:p>
        </p:txBody>
      </p:sp>
    </p:spTree>
    <p:extLst>
      <p:ext uri="{BB962C8B-B14F-4D97-AF65-F5344CB8AC3E}">
        <p14:creationId xmlns:p14="http://schemas.microsoft.com/office/powerpoint/2010/main" val="90535992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1DEF564B-0573-E6B6-5D52-53AE3398D9B3}"/>
              </a:ext>
            </a:extLst>
          </p:cNvPr>
          <p:cNvSpPr/>
          <p:nvPr/>
        </p:nvSpPr>
        <p:spPr>
          <a:xfrm>
            <a:off x="11268162" y="117426"/>
            <a:ext cx="717985" cy="5760640"/>
          </a:xfrm>
          <a:prstGeom prst="plaque">
            <a:avLst/>
          </a:prstGeom>
          <a:effectLst>
            <a:glow rad="139700">
              <a:schemeClr val="bg1">
                <a:alpha val="69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中國佛典研究二</a:t>
            </a:r>
            <a:endParaRPr lang="en-US" altLang="zh-CN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en-US" altLang="zh-CN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  </a:t>
            </a:r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：</a:t>
            </a:r>
            <a:r>
              <a:rPr lang="zh-TW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金剛經</a:t>
            </a:r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第五講</a:t>
            </a:r>
            <a:endParaRPr lang="zh-TW" altLang="en-US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</p:txBody>
      </p:sp>
      <p:pic>
        <p:nvPicPr>
          <p:cNvPr id="5" name="圖片 4">
            <a:extLst>
              <a:ext uri="{FF2B5EF4-FFF2-40B4-BE49-F238E27FC236}">
                <a16:creationId xmlns:a16="http://schemas.microsoft.com/office/drawing/2014/main" id="{9AC082FD-A446-06A2-AADD-40F2A4539D9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468" b="97110" l="9346" r="89720">
                        <a14:foregroundMark x1="49533" y1="43353" x2="49533" y2="43353"/>
                        <a14:foregroundMark x1="51402" y1="44509" x2="51402" y2="44509"/>
                        <a14:foregroundMark x1="71963" y1="32370" x2="71963" y2="32370"/>
                        <a14:foregroundMark x1="50467" y1="19653" x2="50467" y2="19653"/>
                        <a14:foregroundMark x1="55140" y1="56069" x2="55140" y2="56069"/>
                        <a14:foregroundMark x1="37383" y1="60694" x2="37383" y2="60694"/>
                        <a14:foregroundMark x1="13084" y1="67630" x2="13084" y2="67630"/>
                        <a14:foregroundMark x1="88785" y1="66474" x2="88785" y2="66474"/>
                        <a14:foregroundMark x1="49533" y1="93642" x2="49533" y2="93642"/>
                        <a14:foregroundMark x1="47664" y1="97110" x2="47664" y2="97110"/>
                        <a14:foregroundMark x1="56075" y1="15029" x2="56075" y2="15029"/>
                        <a14:foregroundMark x1="55140" y1="13873" x2="55140" y2="13873"/>
                        <a14:foregroundMark x1="50467" y1="5202" x2="50467" y2="5202"/>
                        <a14:foregroundMark x1="50467" y1="3468" x2="50467" y2="3468"/>
                        <a14:foregroundMark x1="52336" y1="5202" x2="52336" y2="5202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381912" y="6021144"/>
            <a:ext cx="490484" cy="793026"/>
          </a:xfrm>
          <a:prstGeom prst="rect">
            <a:avLst/>
          </a:prstGeom>
          <a:effectLst>
            <a:glow rad="50800">
              <a:schemeClr val="bg1"/>
            </a:glow>
          </a:effectLst>
        </p:spPr>
      </p:pic>
      <p:sp>
        <p:nvSpPr>
          <p:cNvPr id="6" name="文字方塊 5">
            <a:extLst>
              <a:ext uri="{FF2B5EF4-FFF2-40B4-BE49-F238E27FC236}">
                <a16:creationId xmlns:a16="http://schemas.microsoft.com/office/drawing/2014/main" id="{40369F81-D6B3-C6C7-50A6-AF9109A1B0D9}"/>
              </a:ext>
            </a:extLst>
          </p:cNvPr>
          <p:cNvSpPr txBox="1"/>
          <p:nvPr/>
        </p:nvSpPr>
        <p:spPr>
          <a:xfrm>
            <a:off x="8079486" y="703641"/>
            <a:ext cx="2769989" cy="528332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乞食奔走同凡夫</a:t>
            </a:r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，</a:t>
            </a: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不住佛相</a:t>
            </a:r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，</a:t>
            </a: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顯示無我相。不說一字</a:t>
            </a:r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，</a:t>
            </a: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顯示無法相。三空理彰</a:t>
            </a:r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，</a:t>
            </a: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此謂之</a:t>
            </a:r>
            <a:r>
              <a:rPr lang="en-US" altLang="zh-TW" sz="2800" b="1" dirty="0">
                <a:solidFill>
                  <a:schemeClr val="bg1">
                    <a:lumMod val="95000"/>
                  </a:schemeClr>
                </a:solidFill>
              </a:rPr>
              <a:t>﹃</a:t>
            </a: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善付</a:t>
            </a:r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囑</a:t>
            </a:r>
            <a:r>
              <a:rPr lang="en-US" altLang="zh-TW" sz="2800" b="1" dirty="0">
                <a:solidFill>
                  <a:schemeClr val="bg1">
                    <a:lumMod val="95000"/>
                  </a:schemeClr>
                </a:solidFill>
              </a:rPr>
              <a:t>﹄</a:t>
            </a: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。是乃身教也。</a:t>
            </a: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A65CF0B0-2E90-FD4D-E3DA-6B1875CBF772}"/>
              </a:ext>
            </a:extLst>
          </p:cNvPr>
          <p:cNvSpPr txBox="1"/>
          <p:nvPr/>
        </p:nvSpPr>
        <p:spPr>
          <a:xfrm>
            <a:off x="2998862" y="641477"/>
            <a:ext cx="4708981" cy="538394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「三空理彰」，三空是人空、法空、空空。三空之理在哪裡？就在世尊日常生活當中，全都表演出來了。「此謂之善付囑」，付是吩咐、囑咐，教誨之意。釋迦牟尼佛沒有用言教，用身教。做出來給你看，這叫做善付囑。</a:t>
            </a:r>
          </a:p>
        </p:txBody>
      </p:sp>
    </p:spTree>
    <p:extLst>
      <p:ext uri="{BB962C8B-B14F-4D97-AF65-F5344CB8AC3E}">
        <p14:creationId xmlns:p14="http://schemas.microsoft.com/office/powerpoint/2010/main" val="103165284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D77D288A-4CDE-9A58-7DF0-ADB0ADF45A22}"/>
              </a:ext>
            </a:extLst>
          </p:cNvPr>
          <p:cNvSpPr/>
          <p:nvPr/>
        </p:nvSpPr>
        <p:spPr>
          <a:xfrm>
            <a:off x="11268162" y="117426"/>
            <a:ext cx="717985" cy="5760640"/>
          </a:xfrm>
          <a:prstGeom prst="plaque">
            <a:avLst/>
          </a:prstGeom>
          <a:effectLst>
            <a:glow rad="139700">
              <a:schemeClr val="bg1">
                <a:alpha val="69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中國佛典研究二</a:t>
            </a:r>
            <a:endParaRPr lang="en-US" altLang="zh-CN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en-US" altLang="zh-CN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  </a:t>
            </a:r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：</a:t>
            </a:r>
            <a:r>
              <a:rPr lang="zh-TW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金剛經</a:t>
            </a:r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第五講</a:t>
            </a:r>
            <a:endParaRPr lang="zh-TW" altLang="en-US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</p:txBody>
      </p:sp>
      <p:pic>
        <p:nvPicPr>
          <p:cNvPr id="5" name="圖片 4">
            <a:extLst>
              <a:ext uri="{FF2B5EF4-FFF2-40B4-BE49-F238E27FC236}">
                <a16:creationId xmlns:a16="http://schemas.microsoft.com/office/drawing/2014/main" id="{0846F35F-CB4A-ADCA-1F6D-C583BD1032E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468" b="97110" l="9346" r="89720">
                        <a14:foregroundMark x1="49533" y1="43353" x2="49533" y2="43353"/>
                        <a14:foregroundMark x1="51402" y1="44509" x2="51402" y2="44509"/>
                        <a14:foregroundMark x1="71963" y1="32370" x2="71963" y2="32370"/>
                        <a14:foregroundMark x1="50467" y1="19653" x2="50467" y2="19653"/>
                        <a14:foregroundMark x1="55140" y1="56069" x2="55140" y2="56069"/>
                        <a14:foregroundMark x1="37383" y1="60694" x2="37383" y2="60694"/>
                        <a14:foregroundMark x1="13084" y1="67630" x2="13084" y2="67630"/>
                        <a14:foregroundMark x1="88785" y1="66474" x2="88785" y2="66474"/>
                        <a14:foregroundMark x1="49533" y1="93642" x2="49533" y2="93642"/>
                        <a14:foregroundMark x1="47664" y1="97110" x2="47664" y2="97110"/>
                        <a14:foregroundMark x1="56075" y1="15029" x2="56075" y2="15029"/>
                        <a14:foregroundMark x1="55140" y1="13873" x2="55140" y2="13873"/>
                        <a14:foregroundMark x1="50467" y1="5202" x2="50467" y2="5202"/>
                        <a14:foregroundMark x1="50467" y1="3468" x2="50467" y2="3468"/>
                        <a14:foregroundMark x1="52336" y1="5202" x2="52336" y2="5202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381912" y="6021144"/>
            <a:ext cx="490484" cy="793026"/>
          </a:xfrm>
          <a:prstGeom prst="rect">
            <a:avLst/>
          </a:prstGeom>
          <a:effectLst>
            <a:glow rad="50800">
              <a:schemeClr val="bg1"/>
            </a:glow>
          </a:effectLst>
        </p:spPr>
      </p:pic>
      <p:sp>
        <p:nvSpPr>
          <p:cNvPr id="6" name="文字方塊 5">
            <a:extLst>
              <a:ext uri="{FF2B5EF4-FFF2-40B4-BE49-F238E27FC236}">
                <a16:creationId xmlns:a16="http://schemas.microsoft.com/office/drawing/2014/main" id="{5C816441-9C2D-6F71-5BAD-39641D0B99D1}"/>
              </a:ext>
            </a:extLst>
          </p:cNvPr>
          <p:cNvSpPr txBox="1"/>
          <p:nvPr/>
        </p:nvSpPr>
        <p:spPr>
          <a:xfrm>
            <a:off x="9158713" y="737824"/>
            <a:ext cx="1477328" cy="528332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四攝同事，以身作則為作榜樣，此謂之</a:t>
            </a:r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「</a:t>
            </a: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善護念</a:t>
            </a:r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」</a:t>
            </a: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。</a:t>
            </a: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0E8C8A1F-966B-9345-E3FF-E93607177236}"/>
              </a:ext>
            </a:extLst>
          </p:cNvPr>
          <p:cNvSpPr txBox="1"/>
          <p:nvPr/>
        </p:nvSpPr>
        <p:spPr>
          <a:xfrm>
            <a:off x="1548341" y="637204"/>
            <a:ext cx="7294305" cy="538394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「四攝」是佛接引眾生的四種方式。</a:t>
            </a:r>
            <a:endParaRPr lang="en-US" altLang="zh-TW" sz="2800" dirty="0">
              <a:solidFill>
                <a:srgbClr val="FFFF00"/>
              </a:solidFill>
            </a:endParaRPr>
          </a:p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第一是「布施」，跟眾生結緣，建立關係。</a:t>
            </a:r>
            <a:endParaRPr lang="en-US" altLang="zh-TW" sz="2800" dirty="0">
              <a:solidFill>
                <a:srgbClr val="FFFF00"/>
              </a:solidFill>
            </a:endParaRPr>
          </a:p>
          <a:p>
            <a:pPr>
              <a:lnSpc>
                <a:spcPct val="150000"/>
              </a:lnSpc>
            </a:pPr>
            <a:r>
              <a:rPr lang="zh-CN" altLang="en-US" sz="2800" dirty="0">
                <a:solidFill>
                  <a:srgbClr val="FFFF00"/>
                </a:solidFill>
              </a:rPr>
              <a:t>第二是</a:t>
            </a:r>
            <a:r>
              <a:rPr lang="zh-TW" altLang="en-US" sz="2800" dirty="0">
                <a:solidFill>
                  <a:srgbClr val="FFFF00"/>
                </a:solidFill>
              </a:rPr>
              <a:t>「愛語」，</a:t>
            </a:r>
            <a:r>
              <a:rPr lang="zh-CN" altLang="en-US" sz="2800" dirty="0">
                <a:solidFill>
                  <a:srgbClr val="FFFF00"/>
                </a:solidFill>
              </a:rPr>
              <a:t>講</a:t>
            </a:r>
            <a:r>
              <a:rPr lang="zh-TW" altLang="en-US" sz="2800" dirty="0">
                <a:solidFill>
                  <a:srgbClr val="FFFF00"/>
                </a:solidFill>
              </a:rPr>
              <a:t>真正愛護他，幫助他、成就他</a:t>
            </a:r>
            <a:r>
              <a:rPr lang="zh-CN" altLang="en-US" sz="2800" dirty="0">
                <a:solidFill>
                  <a:srgbClr val="FFFF00"/>
                </a:solidFill>
              </a:rPr>
              <a:t>的</a:t>
            </a:r>
            <a:r>
              <a:rPr lang="zh-TW" altLang="en-US" sz="2800" dirty="0">
                <a:solidFill>
                  <a:srgbClr val="FFFF00"/>
                </a:solidFill>
              </a:rPr>
              <a:t>語言。</a:t>
            </a:r>
            <a:endParaRPr lang="en-US" altLang="zh-TW" sz="2800" dirty="0">
              <a:solidFill>
                <a:srgbClr val="FFFF00"/>
              </a:solidFill>
            </a:endParaRPr>
          </a:p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第三是「利行」，所做的一切對於眾生一定有利益。</a:t>
            </a:r>
            <a:endParaRPr lang="en-US" altLang="zh-TW" sz="2800" dirty="0">
              <a:solidFill>
                <a:srgbClr val="FFFF00"/>
              </a:solidFill>
            </a:endParaRPr>
          </a:p>
          <a:p>
            <a:pPr>
              <a:lnSpc>
                <a:spcPct val="150000"/>
              </a:lnSpc>
            </a:pPr>
            <a:r>
              <a:rPr lang="zh-CN" altLang="en-US" sz="2800" dirty="0">
                <a:solidFill>
                  <a:srgbClr val="FFFF00"/>
                </a:solidFill>
              </a:rPr>
              <a:t>第四是</a:t>
            </a:r>
            <a:r>
              <a:rPr lang="zh-TW" altLang="en-US" sz="2800" dirty="0">
                <a:solidFill>
                  <a:srgbClr val="FFFF00"/>
                </a:solidFill>
              </a:rPr>
              <a:t>「同事」，表現的跟一般凡夫完全一樣，沒有一絲毫的特殊。</a:t>
            </a:r>
          </a:p>
        </p:txBody>
      </p:sp>
    </p:spTree>
    <p:extLst>
      <p:ext uri="{BB962C8B-B14F-4D97-AF65-F5344CB8AC3E}">
        <p14:creationId xmlns:p14="http://schemas.microsoft.com/office/powerpoint/2010/main" val="316891660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C831A57A-46B5-98FF-E50A-0CA8D6403B0B}"/>
              </a:ext>
            </a:extLst>
          </p:cNvPr>
          <p:cNvSpPr/>
          <p:nvPr/>
        </p:nvSpPr>
        <p:spPr>
          <a:xfrm>
            <a:off x="11268162" y="117426"/>
            <a:ext cx="717985" cy="5760640"/>
          </a:xfrm>
          <a:prstGeom prst="plaque">
            <a:avLst/>
          </a:prstGeom>
          <a:effectLst>
            <a:glow rad="139700">
              <a:schemeClr val="bg1">
                <a:alpha val="69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中國佛典研究二</a:t>
            </a:r>
            <a:endParaRPr lang="en-US" altLang="zh-CN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en-US" altLang="zh-CN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  </a:t>
            </a:r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：</a:t>
            </a:r>
            <a:r>
              <a:rPr lang="zh-TW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金剛經</a:t>
            </a:r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第五講</a:t>
            </a:r>
            <a:endParaRPr lang="zh-TW" altLang="en-US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</p:txBody>
      </p:sp>
      <p:pic>
        <p:nvPicPr>
          <p:cNvPr id="5" name="圖片 4">
            <a:extLst>
              <a:ext uri="{FF2B5EF4-FFF2-40B4-BE49-F238E27FC236}">
                <a16:creationId xmlns:a16="http://schemas.microsoft.com/office/drawing/2014/main" id="{D1152972-33D3-4F2A-6DE5-D71BB69BF0A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468" b="97110" l="9346" r="89720">
                        <a14:foregroundMark x1="49533" y1="43353" x2="49533" y2="43353"/>
                        <a14:foregroundMark x1="51402" y1="44509" x2="51402" y2="44509"/>
                        <a14:foregroundMark x1="71963" y1="32370" x2="71963" y2="32370"/>
                        <a14:foregroundMark x1="50467" y1="19653" x2="50467" y2="19653"/>
                        <a14:foregroundMark x1="55140" y1="56069" x2="55140" y2="56069"/>
                        <a14:foregroundMark x1="37383" y1="60694" x2="37383" y2="60694"/>
                        <a14:foregroundMark x1="13084" y1="67630" x2="13084" y2="67630"/>
                        <a14:foregroundMark x1="88785" y1="66474" x2="88785" y2="66474"/>
                        <a14:foregroundMark x1="49533" y1="93642" x2="49533" y2="93642"/>
                        <a14:foregroundMark x1="47664" y1="97110" x2="47664" y2="97110"/>
                        <a14:foregroundMark x1="56075" y1="15029" x2="56075" y2="15029"/>
                        <a14:foregroundMark x1="55140" y1="13873" x2="55140" y2="13873"/>
                        <a14:foregroundMark x1="50467" y1="5202" x2="50467" y2="5202"/>
                        <a14:foregroundMark x1="50467" y1="3468" x2="50467" y2="3468"/>
                        <a14:foregroundMark x1="52336" y1="5202" x2="52336" y2="5202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381912" y="6021144"/>
            <a:ext cx="490484" cy="793026"/>
          </a:xfrm>
          <a:prstGeom prst="rect">
            <a:avLst/>
          </a:prstGeom>
          <a:effectLst>
            <a:glow rad="50800">
              <a:schemeClr val="bg1"/>
            </a:glow>
          </a:effectLst>
        </p:spPr>
      </p:pic>
      <p:sp>
        <p:nvSpPr>
          <p:cNvPr id="6" name="文字方塊 5">
            <a:extLst>
              <a:ext uri="{FF2B5EF4-FFF2-40B4-BE49-F238E27FC236}">
                <a16:creationId xmlns:a16="http://schemas.microsoft.com/office/drawing/2014/main" id="{F7DDB04F-BD5B-A295-B03D-91996372F805}"/>
              </a:ext>
            </a:extLst>
          </p:cNvPr>
          <p:cNvSpPr txBox="1"/>
          <p:nvPr/>
        </p:nvSpPr>
        <p:spPr>
          <a:xfrm>
            <a:off x="9158733" y="737824"/>
            <a:ext cx="1477328" cy="528332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佛法修證</a:t>
            </a:r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，</a:t>
            </a: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即在尋常曰用間</a:t>
            </a:r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，</a:t>
            </a: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理顯</a:t>
            </a:r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三</a:t>
            </a: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空</a:t>
            </a:r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，</a:t>
            </a: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觀融</a:t>
            </a:r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二</a:t>
            </a: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諦</a:t>
            </a:r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，此</a:t>
            </a: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之謂希有</a:t>
            </a:r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。</a:t>
            </a:r>
            <a:endParaRPr lang="zh-TW" altLang="en-US" sz="2800" b="1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B6016CEC-3AEA-B403-69D9-610B902C7A38}"/>
              </a:ext>
            </a:extLst>
          </p:cNvPr>
          <p:cNvSpPr txBox="1"/>
          <p:nvPr/>
        </p:nvSpPr>
        <p:spPr>
          <a:xfrm>
            <a:off x="2638822" y="737824"/>
            <a:ext cx="6001643" cy="538394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在生活當中點點滴滴，都要像世尊一樣：無我相、無法相，亦無非法相；都在日常生活點點滴滴當中顯示出來，他生活與這個相應。「二諦」是真諦跟俗諦，真諦講的是體，俗諦講的是相。相是緣生的，緣生性空，性就是體，所謂是相有體無，事有理無，性相是一不是二</a:t>
            </a:r>
            <a:r>
              <a:rPr lang="zh-CN" altLang="en-US" sz="2800" dirty="0">
                <a:solidFill>
                  <a:srgbClr val="FFFF00"/>
                </a:solidFill>
              </a:rPr>
              <a:t>。</a:t>
            </a:r>
            <a:endParaRPr lang="zh-TW" altLang="en-US" sz="28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2822641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4FC2B91A-5072-0C78-90F9-33A2E71C28E1}"/>
              </a:ext>
            </a:extLst>
          </p:cNvPr>
          <p:cNvSpPr/>
          <p:nvPr/>
        </p:nvSpPr>
        <p:spPr>
          <a:xfrm>
            <a:off x="11268162" y="117426"/>
            <a:ext cx="717985" cy="5760640"/>
          </a:xfrm>
          <a:prstGeom prst="plaque">
            <a:avLst/>
          </a:prstGeom>
          <a:effectLst>
            <a:glow rad="139700">
              <a:schemeClr val="bg1">
                <a:alpha val="69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中國佛典研究二</a:t>
            </a:r>
            <a:endParaRPr lang="en-US" altLang="zh-CN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en-US" altLang="zh-CN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  </a:t>
            </a:r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：</a:t>
            </a:r>
            <a:r>
              <a:rPr lang="zh-TW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金剛經</a:t>
            </a:r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第五講</a:t>
            </a:r>
            <a:endParaRPr lang="zh-TW" altLang="en-US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</p:txBody>
      </p:sp>
      <p:pic>
        <p:nvPicPr>
          <p:cNvPr id="5" name="圖片 4">
            <a:extLst>
              <a:ext uri="{FF2B5EF4-FFF2-40B4-BE49-F238E27FC236}">
                <a16:creationId xmlns:a16="http://schemas.microsoft.com/office/drawing/2014/main" id="{C8CA325D-2F31-8FC5-C05C-7F08A38D8DA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468" b="97110" l="9346" r="89720">
                        <a14:foregroundMark x1="49533" y1="43353" x2="49533" y2="43353"/>
                        <a14:foregroundMark x1="51402" y1="44509" x2="51402" y2="44509"/>
                        <a14:foregroundMark x1="71963" y1="32370" x2="71963" y2="32370"/>
                        <a14:foregroundMark x1="50467" y1="19653" x2="50467" y2="19653"/>
                        <a14:foregroundMark x1="55140" y1="56069" x2="55140" y2="56069"/>
                        <a14:foregroundMark x1="37383" y1="60694" x2="37383" y2="60694"/>
                        <a14:foregroundMark x1="13084" y1="67630" x2="13084" y2="67630"/>
                        <a14:foregroundMark x1="88785" y1="66474" x2="88785" y2="66474"/>
                        <a14:foregroundMark x1="49533" y1="93642" x2="49533" y2="93642"/>
                        <a14:foregroundMark x1="47664" y1="97110" x2="47664" y2="97110"/>
                        <a14:foregroundMark x1="56075" y1="15029" x2="56075" y2="15029"/>
                        <a14:foregroundMark x1="55140" y1="13873" x2="55140" y2="13873"/>
                        <a14:foregroundMark x1="50467" y1="5202" x2="50467" y2="5202"/>
                        <a14:foregroundMark x1="50467" y1="3468" x2="50467" y2="3468"/>
                        <a14:foregroundMark x1="52336" y1="5202" x2="52336" y2="5202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381912" y="6021144"/>
            <a:ext cx="490484" cy="793026"/>
          </a:xfrm>
          <a:prstGeom prst="rect">
            <a:avLst/>
          </a:prstGeom>
          <a:effectLst>
            <a:glow rad="50800">
              <a:schemeClr val="bg1"/>
            </a:glow>
          </a:effectLst>
        </p:spPr>
      </p:pic>
      <p:sp>
        <p:nvSpPr>
          <p:cNvPr id="6" name="文字方塊 5">
            <a:extLst>
              <a:ext uri="{FF2B5EF4-FFF2-40B4-BE49-F238E27FC236}">
                <a16:creationId xmlns:a16="http://schemas.microsoft.com/office/drawing/2014/main" id="{400DAFC6-34B6-30F8-574C-BD366ED782DB}"/>
              </a:ext>
            </a:extLst>
          </p:cNvPr>
          <p:cNvSpPr txBox="1"/>
          <p:nvPr/>
        </p:nvSpPr>
        <p:spPr>
          <a:xfrm>
            <a:off x="7431414" y="737824"/>
            <a:ext cx="3416320" cy="528332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佛法即家常茶飯</a:t>
            </a:r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，</a:t>
            </a: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一曰不可離也。如來示同</a:t>
            </a:r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凡</a:t>
            </a: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夫</a:t>
            </a:r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，</a:t>
            </a: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奔走塵勞無他</a:t>
            </a:r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，</a:t>
            </a: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欲</a:t>
            </a:r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令</a:t>
            </a: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眾生</a:t>
            </a:r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，</a:t>
            </a: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回光返照耳。持戒、</a:t>
            </a:r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入</a:t>
            </a: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定、生慧</a:t>
            </a:r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，</a:t>
            </a: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示眾幸福美滿之生活。如是</a:t>
            </a:r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！</a:t>
            </a: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如是</a:t>
            </a:r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！</a:t>
            </a:r>
            <a:endParaRPr lang="zh-TW" altLang="en-US" sz="2800" b="1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213F2104-1499-E671-C59F-152FE208BC7A}"/>
              </a:ext>
            </a:extLst>
          </p:cNvPr>
          <p:cNvSpPr txBox="1"/>
          <p:nvPr/>
        </p:nvSpPr>
        <p:spPr>
          <a:xfrm>
            <a:off x="2562463" y="737824"/>
            <a:ext cx="4708981" cy="538394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佛菩薩的示現為這個，讓眾生看到佛菩薩的行持，生活方式，回頭想想自己；給他一個條件，讓他依著這個條件，認真去反省，這就叫回光返照。所以他在此地示現，很清楚的</a:t>
            </a:r>
            <a:r>
              <a:rPr lang="zh-CN" altLang="en-US" sz="2800" dirty="0">
                <a:solidFill>
                  <a:srgbClr val="FFFF00"/>
                </a:solidFill>
              </a:rPr>
              <a:t>：持戒、入定、生慧。</a:t>
            </a:r>
            <a:endParaRPr lang="zh-TW" altLang="en-US" sz="2800" dirty="0">
              <a:solidFill>
                <a:srgbClr val="FFFF00"/>
              </a:solidFill>
            </a:endParaRPr>
          </a:p>
        </p:txBody>
      </p:sp>
      <p:sp>
        <p:nvSpPr>
          <p:cNvPr id="8" name="文字方塊 7">
            <a:extLst>
              <a:ext uri="{FF2B5EF4-FFF2-40B4-BE49-F238E27FC236}">
                <a16:creationId xmlns:a16="http://schemas.microsoft.com/office/drawing/2014/main" id="{F79BE843-8EC3-0E1D-3A27-CABE097CD9EF}"/>
              </a:ext>
            </a:extLst>
          </p:cNvPr>
          <p:cNvSpPr txBox="1"/>
          <p:nvPr/>
        </p:nvSpPr>
        <p:spPr>
          <a:xfrm>
            <a:off x="1005155" y="737824"/>
            <a:ext cx="1477328" cy="538394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「示」是示現，表演給你看，最幸福、最美滿的生活。</a:t>
            </a:r>
          </a:p>
        </p:txBody>
      </p:sp>
    </p:spTree>
    <p:extLst>
      <p:ext uri="{BB962C8B-B14F-4D97-AF65-F5344CB8AC3E}">
        <p14:creationId xmlns:p14="http://schemas.microsoft.com/office/powerpoint/2010/main" val="243586969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B46FBDAC-A484-9DC2-9DFA-A4E65C5716CA}"/>
              </a:ext>
            </a:extLst>
          </p:cNvPr>
          <p:cNvSpPr/>
          <p:nvPr/>
        </p:nvSpPr>
        <p:spPr>
          <a:xfrm>
            <a:off x="11268162" y="117426"/>
            <a:ext cx="717985" cy="5760640"/>
          </a:xfrm>
          <a:prstGeom prst="plaque">
            <a:avLst/>
          </a:prstGeom>
          <a:effectLst>
            <a:glow rad="139700">
              <a:schemeClr val="bg1">
                <a:alpha val="69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中國佛典研究二</a:t>
            </a:r>
            <a:endParaRPr lang="en-US" altLang="zh-CN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en-US" altLang="zh-CN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  </a:t>
            </a:r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：</a:t>
            </a:r>
            <a:r>
              <a:rPr lang="zh-TW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金剛經</a:t>
            </a:r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第五講</a:t>
            </a:r>
            <a:endParaRPr lang="zh-TW" altLang="en-US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</p:txBody>
      </p:sp>
      <p:pic>
        <p:nvPicPr>
          <p:cNvPr id="5" name="圖片 4">
            <a:extLst>
              <a:ext uri="{FF2B5EF4-FFF2-40B4-BE49-F238E27FC236}">
                <a16:creationId xmlns:a16="http://schemas.microsoft.com/office/drawing/2014/main" id="{794DA130-4CE7-76EC-7BD6-9C343301064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468" b="97110" l="9346" r="89720">
                        <a14:foregroundMark x1="49533" y1="43353" x2="49533" y2="43353"/>
                        <a14:foregroundMark x1="51402" y1="44509" x2="51402" y2="44509"/>
                        <a14:foregroundMark x1="71963" y1="32370" x2="71963" y2="32370"/>
                        <a14:foregroundMark x1="50467" y1="19653" x2="50467" y2="19653"/>
                        <a14:foregroundMark x1="55140" y1="56069" x2="55140" y2="56069"/>
                        <a14:foregroundMark x1="37383" y1="60694" x2="37383" y2="60694"/>
                        <a14:foregroundMark x1="13084" y1="67630" x2="13084" y2="67630"/>
                        <a14:foregroundMark x1="88785" y1="66474" x2="88785" y2="66474"/>
                        <a14:foregroundMark x1="49533" y1="93642" x2="49533" y2="93642"/>
                        <a14:foregroundMark x1="47664" y1="97110" x2="47664" y2="97110"/>
                        <a14:foregroundMark x1="56075" y1="15029" x2="56075" y2="15029"/>
                        <a14:foregroundMark x1="55140" y1="13873" x2="55140" y2="13873"/>
                        <a14:foregroundMark x1="50467" y1="5202" x2="50467" y2="5202"/>
                        <a14:foregroundMark x1="50467" y1="3468" x2="50467" y2="3468"/>
                        <a14:foregroundMark x1="52336" y1="5202" x2="52336" y2="5202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381912" y="6021144"/>
            <a:ext cx="490484" cy="793026"/>
          </a:xfrm>
          <a:prstGeom prst="rect">
            <a:avLst/>
          </a:prstGeom>
          <a:effectLst>
            <a:glow rad="50800">
              <a:schemeClr val="bg1"/>
            </a:glow>
          </a:effectLst>
        </p:spPr>
      </p:pic>
      <p:sp>
        <p:nvSpPr>
          <p:cNvPr id="6" name="文字方塊 5">
            <a:extLst>
              <a:ext uri="{FF2B5EF4-FFF2-40B4-BE49-F238E27FC236}">
                <a16:creationId xmlns:a16="http://schemas.microsoft.com/office/drawing/2014/main" id="{51D4880C-6529-AA3D-8D09-0D243F15A8D0}"/>
              </a:ext>
            </a:extLst>
          </p:cNvPr>
          <p:cNvSpPr txBox="1"/>
          <p:nvPr/>
        </p:nvSpPr>
        <p:spPr>
          <a:xfrm>
            <a:off x="8724076" y="737824"/>
            <a:ext cx="2123658" cy="528332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修行之要</a:t>
            </a:r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，</a:t>
            </a: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在理事雙融。對境隨緣</a:t>
            </a:r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，</a:t>
            </a: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勤習勘驗。歷事</a:t>
            </a:r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鍛</a:t>
            </a: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心</a:t>
            </a:r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，</a:t>
            </a: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動靜一如</a:t>
            </a:r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，</a:t>
            </a: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無往不</a:t>
            </a:r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是。</a:t>
            </a:r>
            <a:endParaRPr lang="zh-TW" altLang="en-US" sz="2800" b="1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4AAD2D08-1E25-AC5C-DAD8-A01E6213D022}"/>
              </a:ext>
            </a:extLst>
          </p:cNvPr>
          <p:cNvSpPr txBox="1"/>
          <p:nvPr/>
        </p:nvSpPr>
        <p:spPr>
          <a:xfrm>
            <a:off x="5174211" y="687514"/>
            <a:ext cx="3416320" cy="538394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對理、對事，要看得透徹、看得明白，理才能融事，事才能融理。理事不相應、不相融，換句話說，對於理跟事都沒有搞清楚，所以才有這個過失。</a:t>
            </a:r>
          </a:p>
        </p:txBody>
      </p:sp>
      <p:sp>
        <p:nvSpPr>
          <p:cNvPr id="8" name="文字方塊 7">
            <a:extLst>
              <a:ext uri="{FF2B5EF4-FFF2-40B4-BE49-F238E27FC236}">
                <a16:creationId xmlns:a16="http://schemas.microsoft.com/office/drawing/2014/main" id="{844B12ED-A57A-2AAF-4756-9B9549B6BA03}"/>
              </a:ext>
            </a:extLst>
          </p:cNvPr>
          <p:cNvSpPr txBox="1"/>
          <p:nvPr/>
        </p:nvSpPr>
        <p:spPr>
          <a:xfrm>
            <a:off x="331686" y="649683"/>
            <a:ext cx="4708981" cy="538394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勤習是勤勞學習，在生活當中勘驗自己的功夫</a:t>
            </a:r>
            <a:r>
              <a:rPr lang="zh-CN" altLang="en-US" sz="2800" dirty="0">
                <a:solidFill>
                  <a:srgbClr val="FFFF00"/>
                </a:solidFill>
              </a:rPr>
              <a:t>、</a:t>
            </a:r>
            <a:r>
              <a:rPr lang="zh-TW" altLang="en-US" sz="2800" dirty="0">
                <a:solidFill>
                  <a:srgbClr val="FFFF00"/>
                </a:solidFill>
              </a:rPr>
              <a:t>境界。驗什麼？驗覺正淨。我有沒有迷惑，還有沒有邪知邪見，還有沒有污染？從這個地方去勘驗，這叫真修行。歷事鍊心，不能怕事，沒有事的磨鍊，你的心怎麼會清淨</a:t>
            </a:r>
            <a:r>
              <a:rPr lang="zh-CN" altLang="en-US" sz="2800" dirty="0">
                <a:solidFill>
                  <a:srgbClr val="FFFF00"/>
                </a:solidFill>
              </a:rPr>
              <a:t>？</a:t>
            </a:r>
            <a:endParaRPr lang="zh-TW" altLang="en-US" sz="28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7545003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38A92BAF-7C33-D0BE-3F49-F87A3CE275F3}"/>
              </a:ext>
            </a:extLst>
          </p:cNvPr>
          <p:cNvSpPr/>
          <p:nvPr/>
        </p:nvSpPr>
        <p:spPr>
          <a:xfrm>
            <a:off x="11268162" y="117426"/>
            <a:ext cx="717985" cy="5760640"/>
          </a:xfrm>
          <a:prstGeom prst="plaque">
            <a:avLst/>
          </a:prstGeom>
          <a:effectLst>
            <a:glow rad="139700">
              <a:schemeClr val="bg1">
                <a:alpha val="69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中國佛典研究二</a:t>
            </a:r>
            <a:endParaRPr lang="en-US" altLang="zh-CN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en-US" altLang="zh-CN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  </a:t>
            </a:r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：</a:t>
            </a:r>
            <a:r>
              <a:rPr lang="zh-TW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金剛經</a:t>
            </a:r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第五講</a:t>
            </a:r>
            <a:endParaRPr lang="zh-TW" altLang="en-US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</p:txBody>
      </p:sp>
      <p:pic>
        <p:nvPicPr>
          <p:cNvPr id="5" name="圖片 4">
            <a:extLst>
              <a:ext uri="{FF2B5EF4-FFF2-40B4-BE49-F238E27FC236}">
                <a16:creationId xmlns:a16="http://schemas.microsoft.com/office/drawing/2014/main" id="{5E0806F1-DA59-17BB-4F0D-E203F5F63F1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468" b="97110" l="9346" r="89720">
                        <a14:foregroundMark x1="49533" y1="43353" x2="49533" y2="43353"/>
                        <a14:foregroundMark x1="51402" y1="44509" x2="51402" y2="44509"/>
                        <a14:foregroundMark x1="71963" y1="32370" x2="71963" y2="32370"/>
                        <a14:foregroundMark x1="50467" y1="19653" x2="50467" y2="19653"/>
                        <a14:foregroundMark x1="55140" y1="56069" x2="55140" y2="56069"/>
                        <a14:foregroundMark x1="37383" y1="60694" x2="37383" y2="60694"/>
                        <a14:foregroundMark x1="13084" y1="67630" x2="13084" y2="67630"/>
                        <a14:foregroundMark x1="88785" y1="66474" x2="88785" y2="66474"/>
                        <a14:foregroundMark x1="49533" y1="93642" x2="49533" y2="93642"/>
                        <a14:foregroundMark x1="47664" y1="97110" x2="47664" y2="97110"/>
                        <a14:foregroundMark x1="56075" y1="15029" x2="56075" y2="15029"/>
                        <a14:foregroundMark x1="55140" y1="13873" x2="55140" y2="13873"/>
                        <a14:foregroundMark x1="50467" y1="5202" x2="50467" y2="5202"/>
                        <a14:foregroundMark x1="50467" y1="3468" x2="50467" y2="3468"/>
                        <a14:foregroundMark x1="52336" y1="5202" x2="52336" y2="5202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381912" y="6021144"/>
            <a:ext cx="490484" cy="793026"/>
          </a:xfrm>
          <a:prstGeom prst="rect">
            <a:avLst/>
          </a:prstGeom>
          <a:effectLst>
            <a:glow rad="50800">
              <a:schemeClr val="bg1"/>
            </a:glow>
          </a:effectLst>
        </p:spPr>
      </p:pic>
      <p:sp>
        <p:nvSpPr>
          <p:cNvPr id="6" name="文字方塊 5">
            <a:extLst>
              <a:ext uri="{FF2B5EF4-FFF2-40B4-BE49-F238E27FC236}">
                <a16:creationId xmlns:a16="http://schemas.microsoft.com/office/drawing/2014/main" id="{7F7FF479-9EF1-011E-26E5-3F5346491F05}"/>
              </a:ext>
            </a:extLst>
          </p:cNvPr>
          <p:cNvSpPr txBox="1"/>
          <p:nvPr/>
        </p:nvSpPr>
        <p:spPr>
          <a:xfrm>
            <a:off x="9247557" y="737824"/>
            <a:ext cx="1477328" cy="528332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道在善巧利用其環境</a:t>
            </a:r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，</a:t>
            </a: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則無時無處不是道場。</a:t>
            </a: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4ACD2668-983A-5D13-D979-865774B2654D}"/>
              </a:ext>
            </a:extLst>
          </p:cNvPr>
          <p:cNvSpPr txBox="1"/>
          <p:nvPr/>
        </p:nvSpPr>
        <p:spPr>
          <a:xfrm>
            <a:off x="2917401" y="737824"/>
            <a:ext cx="6001643" cy="538394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你發心想修道，想找一個理想的修行環境，你錯了，不需要找，就在你現前生活環境當中。問題就是你有沒有智慧，會不會</a:t>
            </a:r>
            <a:r>
              <a:rPr lang="zh-CN" altLang="en-US" sz="2800" dirty="0">
                <a:solidFill>
                  <a:srgbClr val="FFFF00"/>
                </a:solidFill>
              </a:rPr>
              <a:t>善</a:t>
            </a:r>
            <a:r>
              <a:rPr lang="zh-TW" altLang="en-US" sz="2800" dirty="0">
                <a:solidFill>
                  <a:srgbClr val="FFFF00"/>
                </a:solidFill>
              </a:rPr>
              <a:t>用你的環境。你要會用，成就了！如果環境是處在順境當中，你應當認真去修布施，順境修布施；如果在逆境的環境當中，好啊！成就忍辱波羅蜜，不必要換。</a:t>
            </a:r>
          </a:p>
        </p:txBody>
      </p:sp>
    </p:spTree>
    <p:extLst>
      <p:ext uri="{BB962C8B-B14F-4D97-AF65-F5344CB8AC3E}">
        <p14:creationId xmlns:p14="http://schemas.microsoft.com/office/powerpoint/2010/main" val="22409690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E39AF9DD-6872-873B-2765-D69069A6E1CD}"/>
              </a:ext>
            </a:extLst>
          </p:cNvPr>
          <p:cNvSpPr/>
          <p:nvPr/>
        </p:nvSpPr>
        <p:spPr>
          <a:xfrm>
            <a:off x="11268162" y="117426"/>
            <a:ext cx="717985" cy="5760640"/>
          </a:xfrm>
          <a:prstGeom prst="plaque">
            <a:avLst/>
          </a:prstGeom>
          <a:effectLst>
            <a:glow rad="139700">
              <a:schemeClr val="bg1">
                <a:alpha val="69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中國佛典研究二</a:t>
            </a:r>
            <a:endParaRPr lang="en-US" altLang="zh-CN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en-US" altLang="zh-CN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  </a:t>
            </a:r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：</a:t>
            </a:r>
            <a:r>
              <a:rPr lang="zh-TW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金剛經</a:t>
            </a:r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第五講</a:t>
            </a:r>
            <a:endParaRPr lang="zh-TW" altLang="en-US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</p:txBody>
      </p:sp>
      <p:pic>
        <p:nvPicPr>
          <p:cNvPr id="5" name="圖片 4">
            <a:extLst>
              <a:ext uri="{FF2B5EF4-FFF2-40B4-BE49-F238E27FC236}">
                <a16:creationId xmlns:a16="http://schemas.microsoft.com/office/drawing/2014/main" id="{BF7FEC36-D2A8-61FB-B306-A1A0FEB399E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468" b="97110" l="9346" r="89720">
                        <a14:foregroundMark x1="49533" y1="43353" x2="49533" y2="43353"/>
                        <a14:foregroundMark x1="51402" y1="44509" x2="51402" y2="44509"/>
                        <a14:foregroundMark x1="71963" y1="32370" x2="71963" y2="32370"/>
                        <a14:foregroundMark x1="50467" y1="19653" x2="50467" y2="19653"/>
                        <a14:foregroundMark x1="55140" y1="56069" x2="55140" y2="56069"/>
                        <a14:foregroundMark x1="37383" y1="60694" x2="37383" y2="60694"/>
                        <a14:foregroundMark x1="13084" y1="67630" x2="13084" y2="67630"/>
                        <a14:foregroundMark x1="88785" y1="66474" x2="88785" y2="66474"/>
                        <a14:foregroundMark x1="49533" y1="93642" x2="49533" y2="93642"/>
                        <a14:foregroundMark x1="47664" y1="97110" x2="47664" y2="97110"/>
                        <a14:foregroundMark x1="56075" y1="15029" x2="56075" y2="15029"/>
                        <a14:foregroundMark x1="55140" y1="13873" x2="55140" y2="13873"/>
                        <a14:foregroundMark x1="50467" y1="5202" x2="50467" y2="5202"/>
                        <a14:foregroundMark x1="50467" y1="3468" x2="50467" y2="3468"/>
                        <a14:foregroundMark x1="52336" y1="5202" x2="52336" y2="5202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381912" y="6021144"/>
            <a:ext cx="490484" cy="793026"/>
          </a:xfrm>
          <a:prstGeom prst="rect">
            <a:avLst/>
          </a:prstGeom>
          <a:effectLst>
            <a:glow rad="50800">
              <a:schemeClr val="bg1"/>
            </a:glow>
          </a:effectLst>
        </p:spPr>
      </p:pic>
      <p:sp>
        <p:nvSpPr>
          <p:cNvPr id="6" name="文字方塊 5">
            <a:extLst>
              <a:ext uri="{FF2B5EF4-FFF2-40B4-BE49-F238E27FC236}">
                <a16:creationId xmlns:a16="http://schemas.microsoft.com/office/drawing/2014/main" id="{AAE7AA58-E164-FD43-4763-DEB43E57715B}"/>
              </a:ext>
            </a:extLst>
          </p:cNvPr>
          <p:cNvSpPr txBox="1"/>
          <p:nvPr/>
        </p:nvSpPr>
        <p:spPr>
          <a:xfrm>
            <a:off x="8601233" y="737824"/>
            <a:ext cx="2123658" cy="528332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持戒修福</a:t>
            </a:r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，</a:t>
            </a: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是</a:t>
            </a:r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入</a:t>
            </a: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般若門。戒能資定</a:t>
            </a:r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，</a:t>
            </a: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定能發慧。須知慧無戒定</a:t>
            </a:r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，</a:t>
            </a: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乃狂</a:t>
            </a:r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慧，非正慧。</a:t>
            </a:r>
            <a:endParaRPr lang="zh-TW" altLang="en-US" sz="2800" b="1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33EAD317-D966-7F1D-76E0-84643BCBB99E}"/>
              </a:ext>
            </a:extLst>
          </p:cNvPr>
          <p:cNvSpPr txBox="1"/>
          <p:nvPr/>
        </p:nvSpPr>
        <p:spPr>
          <a:xfrm>
            <a:off x="4266946" y="737824"/>
            <a:ext cx="4062651" cy="538394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如果沒有戒定，不肯守法，不能循規蹈矩，心不清淨，這個人忽然有了智慧，這個事情確實有，不是沒有，有了智慧，這個慧叫狂慧，不是真慧，佛法裡面講的世智辯聰，屬於這一類的。</a:t>
            </a:r>
          </a:p>
        </p:txBody>
      </p:sp>
    </p:spTree>
    <p:extLst>
      <p:ext uri="{BB962C8B-B14F-4D97-AF65-F5344CB8AC3E}">
        <p14:creationId xmlns:p14="http://schemas.microsoft.com/office/powerpoint/2010/main" val="405324927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226F7FD5-07DD-DDAE-2DF5-F907ABF36A2C}"/>
              </a:ext>
            </a:extLst>
          </p:cNvPr>
          <p:cNvSpPr/>
          <p:nvPr/>
        </p:nvSpPr>
        <p:spPr>
          <a:xfrm>
            <a:off x="11268162" y="117426"/>
            <a:ext cx="717985" cy="5760640"/>
          </a:xfrm>
          <a:prstGeom prst="plaque">
            <a:avLst/>
          </a:prstGeom>
          <a:effectLst>
            <a:glow rad="139700">
              <a:schemeClr val="bg1">
                <a:alpha val="69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中國佛典研究二</a:t>
            </a:r>
            <a:endParaRPr lang="en-US" altLang="zh-CN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en-US" altLang="zh-CN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  </a:t>
            </a:r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：</a:t>
            </a:r>
            <a:r>
              <a:rPr lang="zh-TW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金剛經</a:t>
            </a:r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第五講</a:t>
            </a:r>
            <a:endParaRPr lang="zh-TW" altLang="en-US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</p:txBody>
      </p:sp>
      <p:pic>
        <p:nvPicPr>
          <p:cNvPr id="5" name="圖片 4">
            <a:extLst>
              <a:ext uri="{FF2B5EF4-FFF2-40B4-BE49-F238E27FC236}">
                <a16:creationId xmlns:a16="http://schemas.microsoft.com/office/drawing/2014/main" id="{CE5DC0B9-C9B2-268E-74FB-C825CC45BBD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468" b="97110" l="9346" r="89720">
                        <a14:foregroundMark x1="49533" y1="43353" x2="49533" y2="43353"/>
                        <a14:foregroundMark x1="51402" y1="44509" x2="51402" y2="44509"/>
                        <a14:foregroundMark x1="71963" y1="32370" x2="71963" y2="32370"/>
                        <a14:foregroundMark x1="50467" y1="19653" x2="50467" y2="19653"/>
                        <a14:foregroundMark x1="55140" y1="56069" x2="55140" y2="56069"/>
                        <a14:foregroundMark x1="37383" y1="60694" x2="37383" y2="60694"/>
                        <a14:foregroundMark x1="13084" y1="67630" x2="13084" y2="67630"/>
                        <a14:foregroundMark x1="88785" y1="66474" x2="88785" y2="66474"/>
                        <a14:foregroundMark x1="49533" y1="93642" x2="49533" y2="93642"/>
                        <a14:foregroundMark x1="47664" y1="97110" x2="47664" y2="97110"/>
                        <a14:foregroundMark x1="56075" y1="15029" x2="56075" y2="15029"/>
                        <a14:foregroundMark x1="55140" y1="13873" x2="55140" y2="13873"/>
                        <a14:foregroundMark x1="50467" y1="5202" x2="50467" y2="5202"/>
                        <a14:foregroundMark x1="50467" y1="3468" x2="50467" y2="3468"/>
                        <a14:foregroundMark x1="52336" y1="5202" x2="52336" y2="5202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381912" y="6021144"/>
            <a:ext cx="490484" cy="793026"/>
          </a:xfrm>
          <a:prstGeom prst="rect">
            <a:avLst/>
          </a:prstGeom>
          <a:effectLst>
            <a:glow rad="50800">
              <a:schemeClr val="bg1"/>
            </a:glow>
          </a:effectLst>
        </p:spPr>
      </p:pic>
      <p:sp>
        <p:nvSpPr>
          <p:cNvPr id="6" name="文字方塊 5">
            <a:extLst>
              <a:ext uri="{FF2B5EF4-FFF2-40B4-BE49-F238E27FC236}">
                <a16:creationId xmlns:a16="http://schemas.microsoft.com/office/drawing/2014/main" id="{1B124C9C-41D6-764E-02D8-A2E878868333}"/>
              </a:ext>
            </a:extLst>
          </p:cNvPr>
          <p:cNvSpPr txBox="1"/>
          <p:nvPr/>
        </p:nvSpPr>
        <p:spPr>
          <a:xfrm>
            <a:off x="6459174" y="737824"/>
            <a:ext cx="4062651" cy="528332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學人能向衣食起居塵勞邊鍛鍊</a:t>
            </a:r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，</a:t>
            </a: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便是降伏妄心最</a:t>
            </a:r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好</a:t>
            </a: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方法。須是對境隨緣、不迷、不煩。應事有條不紊即持戒</a:t>
            </a:r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，</a:t>
            </a: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清淨</a:t>
            </a:r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自</a:t>
            </a: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在即定、慧。故經云</a:t>
            </a:r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：「一</a:t>
            </a: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切法皆是佛法。</a:t>
            </a:r>
            <a:r>
              <a:rPr lang="en-US" altLang="zh-TW" sz="2800" b="1" dirty="0">
                <a:solidFill>
                  <a:schemeClr val="bg1">
                    <a:lumMod val="95000"/>
                  </a:schemeClr>
                </a:solidFill>
              </a:rPr>
              <a:t>﹂</a:t>
            </a: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離相發心</a:t>
            </a:r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，</a:t>
            </a: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降伏之道</a:t>
            </a:r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，</a:t>
            </a: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盡在其中。</a:t>
            </a: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9F1394EB-D013-FDEB-6D70-E725C3737527}"/>
              </a:ext>
            </a:extLst>
          </p:cNvPr>
          <p:cNvSpPr txBox="1"/>
          <p:nvPr/>
        </p:nvSpPr>
        <p:spPr>
          <a:xfrm>
            <a:off x="554073" y="750481"/>
            <a:ext cx="5355312" cy="538394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無論你是學哪一個宗派，哪一個法門，佛法裡常講的「法門無量誓願學」。法門再多，目標的確只有一個，就是降伏妄心；妄心就是念頭，一個念頭起，一個念頭滅，生滅的念頭；無非是為降伏妄心而已，這一點我們要認真的把它記住。</a:t>
            </a:r>
          </a:p>
        </p:txBody>
      </p:sp>
    </p:spTree>
    <p:extLst>
      <p:ext uri="{BB962C8B-B14F-4D97-AF65-F5344CB8AC3E}">
        <p14:creationId xmlns:p14="http://schemas.microsoft.com/office/powerpoint/2010/main" val="401694688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B9226806-6FF3-E187-6126-1E2DF09ABBAF}"/>
              </a:ext>
            </a:extLst>
          </p:cNvPr>
          <p:cNvSpPr/>
          <p:nvPr/>
        </p:nvSpPr>
        <p:spPr>
          <a:xfrm>
            <a:off x="11268162" y="117426"/>
            <a:ext cx="717985" cy="5760640"/>
          </a:xfrm>
          <a:prstGeom prst="plaque">
            <a:avLst/>
          </a:prstGeom>
          <a:effectLst>
            <a:glow rad="139700">
              <a:schemeClr val="bg1">
                <a:alpha val="69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中國佛典研究二</a:t>
            </a:r>
            <a:endParaRPr lang="en-US" altLang="zh-CN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en-US" altLang="zh-CN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  </a:t>
            </a:r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：</a:t>
            </a:r>
            <a:r>
              <a:rPr lang="zh-TW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金剛經</a:t>
            </a:r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第五講</a:t>
            </a:r>
            <a:endParaRPr lang="zh-TW" altLang="en-US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</p:txBody>
      </p:sp>
      <p:pic>
        <p:nvPicPr>
          <p:cNvPr id="5" name="圖片 4">
            <a:extLst>
              <a:ext uri="{FF2B5EF4-FFF2-40B4-BE49-F238E27FC236}">
                <a16:creationId xmlns:a16="http://schemas.microsoft.com/office/drawing/2014/main" id="{E13794D4-0777-8A02-D10D-D9E7C1E1947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468" b="97110" l="9346" r="89720">
                        <a14:foregroundMark x1="49533" y1="43353" x2="49533" y2="43353"/>
                        <a14:foregroundMark x1="51402" y1="44509" x2="51402" y2="44509"/>
                        <a14:foregroundMark x1="71963" y1="32370" x2="71963" y2="32370"/>
                        <a14:foregroundMark x1="50467" y1="19653" x2="50467" y2="19653"/>
                        <a14:foregroundMark x1="55140" y1="56069" x2="55140" y2="56069"/>
                        <a14:foregroundMark x1="37383" y1="60694" x2="37383" y2="60694"/>
                        <a14:foregroundMark x1="13084" y1="67630" x2="13084" y2="67630"/>
                        <a14:foregroundMark x1="88785" y1="66474" x2="88785" y2="66474"/>
                        <a14:foregroundMark x1="49533" y1="93642" x2="49533" y2="93642"/>
                        <a14:foregroundMark x1="47664" y1="97110" x2="47664" y2="97110"/>
                        <a14:foregroundMark x1="56075" y1="15029" x2="56075" y2="15029"/>
                        <a14:foregroundMark x1="55140" y1="13873" x2="55140" y2="13873"/>
                        <a14:foregroundMark x1="50467" y1="5202" x2="50467" y2="5202"/>
                        <a14:foregroundMark x1="50467" y1="3468" x2="50467" y2="3468"/>
                        <a14:foregroundMark x1="52336" y1="5202" x2="52336" y2="5202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381912" y="6021144"/>
            <a:ext cx="490484" cy="793026"/>
          </a:xfrm>
          <a:prstGeom prst="rect">
            <a:avLst/>
          </a:prstGeom>
          <a:effectLst>
            <a:glow rad="50800">
              <a:schemeClr val="bg1"/>
            </a:glow>
          </a:effectLst>
        </p:spPr>
      </p:pic>
      <p:sp>
        <p:nvSpPr>
          <p:cNvPr id="6" name="文字方塊 5">
            <a:extLst>
              <a:ext uri="{FF2B5EF4-FFF2-40B4-BE49-F238E27FC236}">
                <a16:creationId xmlns:a16="http://schemas.microsoft.com/office/drawing/2014/main" id="{CCCE483D-EB1F-FA36-B35B-B541EBAFE4BB}"/>
              </a:ext>
            </a:extLst>
          </p:cNvPr>
          <p:cNvSpPr txBox="1"/>
          <p:nvPr/>
        </p:nvSpPr>
        <p:spPr>
          <a:xfrm>
            <a:off x="7575166" y="737824"/>
            <a:ext cx="3416320" cy="528332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經言</a:t>
            </a:r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：</a:t>
            </a:r>
            <a:r>
              <a:rPr lang="en-US" altLang="zh-TW" sz="2800" b="1" dirty="0">
                <a:solidFill>
                  <a:schemeClr val="bg1">
                    <a:lumMod val="95000"/>
                  </a:schemeClr>
                </a:solidFill>
              </a:rPr>
              <a:t>﹁</a:t>
            </a: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五蘊即是法身。</a:t>
            </a:r>
            <a:r>
              <a:rPr lang="en-US" altLang="zh-TW" sz="2800" b="1" dirty="0">
                <a:solidFill>
                  <a:schemeClr val="bg1">
                    <a:lumMod val="95000"/>
                  </a:schemeClr>
                </a:solidFill>
              </a:rPr>
              <a:t>﹂</a:t>
            </a: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這就是叫人要即幻有</a:t>
            </a:r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，</a:t>
            </a: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見</a:t>
            </a:r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真</a:t>
            </a: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空</a:t>
            </a:r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，</a:t>
            </a: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非斷滅相。古德云</a:t>
            </a:r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：</a:t>
            </a:r>
            <a:r>
              <a:rPr lang="en-US" altLang="zh-TW" sz="2800" b="1" dirty="0">
                <a:solidFill>
                  <a:schemeClr val="bg1">
                    <a:lumMod val="95000"/>
                  </a:schemeClr>
                </a:solidFill>
              </a:rPr>
              <a:t>﹁</a:t>
            </a: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但勿逐妄</a:t>
            </a:r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，</a:t>
            </a: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何須求</a:t>
            </a:r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真</a:t>
            </a: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。</a:t>
            </a:r>
            <a:r>
              <a:rPr lang="en-US" altLang="zh-TW" sz="2800" b="1" dirty="0">
                <a:solidFill>
                  <a:schemeClr val="bg1">
                    <a:lumMod val="95000"/>
                  </a:schemeClr>
                </a:solidFill>
              </a:rPr>
              <a:t>﹂</a:t>
            </a: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皆明不取不斷</a:t>
            </a:r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，</a:t>
            </a: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不即不離之義。</a:t>
            </a: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76A617E6-2085-0F28-B453-80B266265667}"/>
              </a:ext>
            </a:extLst>
          </p:cNvPr>
          <p:cNvSpPr txBox="1"/>
          <p:nvPr/>
        </p:nvSpPr>
        <p:spPr>
          <a:xfrm>
            <a:off x="3616731" y="837506"/>
            <a:ext cx="4062651" cy="538394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這裡面把</a:t>
            </a:r>
            <a:r>
              <a:rPr lang="en-US" altLang="zh-TW" sz="2800" dirty="0">
                <a:solidFill>
                  <a:srgbClr val="FFFF00"/>
                </a:solidFill>
              </a:rPr>
              <a:t>《</a:t>
            </a:r>
            <a:r>
              <a:rPr lang="zh-TW" altLang="en-US" sz="2800" dirty="0">
                <a:solidFill>
                  <a:srgbClr val="FFFF00"/>
                </a:solidFill>
              </a:rPr>
              <a:t>金剛經</a:t>
            </a:r>
            <a:r>
              <a:rPr lang="en-US" altLang="zh-TW" sz="2800" dirty="0">
                <a:solidFill>
                  <a:srgbClr val="FFFF00"/>
                </a:solidFill>
              </a:rPr>
              <a:t>》</a:t>
            </a:r>
            <a:r>
              <a:rPr lang="zh-TW" altLang="en-US" sz="2800" dirty="0">
                <a:solidFill>
                  <a:srgbClr val="FFFF00"/>
                </a:solidFill>
              </a:rPr>
              <a:t>的宗旨，也都顯示出來了。有是相，五蘊是相，是假有；法身是體，是真空。真空從哪裡看？從有上去看空，那才叫見到真空；什麼都沒有，你怎麼能見到真空！</a:t>
            </a:r>
          </a:p>
        </p:txBody>
      </p:sp>
      <p:sp>
        <p:nvSpPr>
          <p:cNvPr id="8" name="文字方塊 7">
            <a:extLst>
              <a:ext uri="{FF2B5EF4-FFF2-40B4-BE49-F238E27FC236}">
                <a16:creationId xmlns:a16="http://schemas.microsoft.com/office/drawing/2014/main" id="{EF5C02A8-5F8E-1113-B708-617B3FCCB436}"/>
              </a:ext>
            </a:extLst>
          </p:cNvPr>
          <p:cNvSpPr txBox="1"/>
          <p:nvPr/>
        </p:nvSpPr>
        <p:spPr>
          <a:xfrm>
            <a:off x="234044" y="837506"/>
            <a:ext cx="3416320" cy="538394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不要執著虛妄。什麼是虛妄的？「凡所有相，皆是虛妄」。這句話是叫我們離相，教給我們隨緣</a:t>
            </a:r>
            <a:r>
              <a:rPr lang="zh-CN" altLang="en-US" sz="2800" dirty="0">
                <a:solidFill>
                  <a:srgbClr val="FFFF00"/>
                </a:solidFill>
              </a:rPr>
              <a:t>。</a:t>
            </a:r>
            <a:r>
              <a:rPr lang="zh-TW" altLang="en-US" sz="2800" dirty="0">
                <a:solidFill>
                  <a:srgbClr val="FFFF00"/>
                </a:solidFill>
              </a:rPr>
              <a:t>「何須求真」，如果你有一個求真的念頭，你又執著了</a:t>
            </a:r>
            <a:r>
              <a:rPr lang="zh-CN" altLang="en-US" sz="2800" dirty="0">
                <a:solidFill>
                  <a:srgbClr val="FFFF00"/>
                </a:solidFill>
              </a:rPr>
              <a:t>。</a:t>
            </a:r>
            <a:endParaRPr lang="zh-TW" altLang="en-US" sz="28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331211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04BD495D-64DC-FA90-C176-3817AB118DAE}"/>
              </a:ext>
            </a:extLst>
          </p:cNvPr>
          <p:cNvSpPr/>
          <p:nvPr/>
        </p:nvSpPr>
        <p:spPr>
          <a:xfrm>
            <a:off x="11268162" y="117426"/>
            <a:ext cx="717985" cy="5760640"/>
          </a:xfrm>
          <a:prstGeom prst="plaque">
            <a:avLst/>
          </a:prstGeom>
          <a:effectLst>
            <a:glow rad="139700">
              <a:schemeClr val="bg1">
                <a:alpha val="69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中國佛典研究二</a:t>
            </a:r>
            <a:endParaRPr lang="en-US" altLang="zh-CN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en-US" altLang="zh-CN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  </a:t>
            </a:r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：</a:t>
            </a:r>
            <a:r>
              <a:rPr lang="zh-TW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金剛經</a:t>
            </a:r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第五講</a:t>
            </a:r>
            <a:endParaRPr lang="zh-TW" altLang="en-US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</p:txBody>
      </p:sp>
      <p:pic>
        <p:nvPicPr>
          <p:cNvPr id="5" name="圖片 4">
            <a:extLst>
              <a:ext uri="{FF2B5EF4-FFF2-40B4-BE49-F238E27FC236}">
                <a16:creationId xmlns:a16="http://schemas.microsoft.com/office/drawing/2014/main" id="{5FBFF184-A057-4F6B-57D0-39E2D35D457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468" b="97110" l="9346" r="89720">
                        <a14:foregroundMark x1="49533" y1="43353" x2="49533" y2="43353"/>
                        <a14:foregroundMark x1="51402" y1="44509" x2="51402" y2="44509"/>
                        <a14:foregroundMark x1="71963" y1="32370" x2="71963" y2="32370"/>
                        <a14:foregroundMark x1="50467" y1="19653" x2="50467" y2="19653"/>
                        <a14:foregroundMark x1="55140" y1="56069" x2="55140" y2="56069"/>
                        <a14:foregroundMark x1="37383" y1="60694" x2="37383" y2="60694"/>
                        <a14:foregroundMark x1="13084" y1="67630" x2="13084" y2="67630"/>
                        <a14:foregroundMark x1="88785" y1="66474" x2="88785" y2="66474"/>
                        <a14:foregroundMark x1="49533" y1="93642" x2="49533" y2="93642"/>
                        <a14:foregroundMark x1="47664" y1="97110" x2="47664" y2="97110"/>
                        <a14:foregroundMark x1="56075" y1="15029" x2="56075" y2="15029"/>
                        <a14:foregroundMark x1="55140" y1="13873" x2="55140" y2="13873"/>
                        <a14:foregroundMark x1="50467" y1="5202" x2="50467" y2="5202"/>
                        <a14:foregroundMark x1="50467" y1="3468" x2="50467" y2="3468"/>
                        <a14:foregroundMark x1="52336" y1="5202" x2="52336" y2="5202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381912" y="6021144"/>
            <a:ext cx="490484" cy="793026"/>
          </a:xfrm>
          <a:prstGeom prst="rect">
            <a:avLst/>
          </a:prstGeom>
          <a:effectLst>
            <a:glow rad="50800">
              <a:schemeClr val="bg1"/>
            </a:glow>
          </a:effectLst>
        </p:spPr>
      </p:pic>
      <p:sp>
        <p:nvSpPr>
          <p:cNvPr id="6" name="文字方塊 5">
            <a:extLst>
              <a:ext uri="{FF2B5EF4-FFF2-40B4-BE49-F238E27FC236}">
                <a16:creationId xmlns:a16="http://schemas.microsoft.com/office/drawing/2014/main" id="{BD92F4A3-9913-7D78-5F21-9040EFA4508E}"/>
              </a:ext>
            </a:extLst>
          </p:cNvPr>
          <p:cNvSpPr txBox="1"/>
          <p:nvPr/>
        </p:nvSpPr>
        <p:spPr>
          <a:xfrm>
            <a:off x="7533361" y="737824"/>
            <a:ext cx="3416320" cy="528332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般若妙法</a:t>
            </a:r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，</a:t>
            </a: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任運由瑣屑事相上</a:t>
            </a:r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自</a:t>
            </a: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在流出</a:t>
            </a:r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，</a:t>
            </a: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無法相也。以不言之教</a:t>
            </a:r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，</a:t>
            </a: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護念付</a:t>
            </a:r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囑</a:t>
            </a: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一切發大心者</a:t>
            </a:r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，</a:t>
            </a: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亦無非法相也。能隨時如是觀照</a:t>
            </a:r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，</a:t>
            </a: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則得</a:t>
            </a:r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真</a:t>
            </a: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實受用。</a:t>
            </a: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11EF9703-EEF2-7171-90F1-73A5A6B718DB}"/>
              </a:ext>
            </a:extLst>
          </p:cNvPr>
          <p:cNvSpPr txBox="1"/>
          <p:nvPr/>
        </p:nvSpPr>
        <p:spPr>
          <a:xfrm>
            <a:off x="4547256" y="753573"/>
            <a:ext cx="2769989" cy="538394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 dirty="0">
                <a:solidFill>
                  <a:srgbClr val="FFFF00"/>
                </a:solidFill>
              </a:rPr>
              <a:t>般</a:t>
            </a:r>
            <a:r>
              <a:rPr lang="zh-TW" altLang="en-US" sz="2800" dirty="0">
                <a:solidFill>
                  <a:srgbClr val="FFFF00"/>
                </a:solidFill>
              </a:rPr>
              <a:t>若妙法，是佛與大菩薩們所證。在哪裡？就在日常生活點點滴滴之中，瑣碎事相，就在這裡，點點滴滴都顯示出三空二諦。</a:t>
            </a:r>
          </a:p>
        </p:txBody>
      </p:sp>
      <p:sp>
        <p:nvSpPr>
          <p:cNvPr id="8" name="文字方塊 7">
            <a:extLst>
              <a:ext uri="{FF2B5EF4-FFF2-40B4-BE49-F238E27FC236}">
                <a16:creationId xmlns:a16="http://schemas.microsoft.com/office/drawing/2014/main" id="{293597C1-38EA-6ED2-4AC6-A012E069A54A}"/>
              </a:ext>
            </a:extLst>
          </p:cNvPr>
          <p:cNvSpPr txBox="1"/>
          <p:nvPr/>
        </p:nvSpPr>
        <p:spPr>
          <a:xfrm>
            <a:off x="1458786" y="753573"/>
            <a:ext cx="2769989" cy="538394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世尊的生活，從早到晚點點滴滴，都是流露出圓滿的「護念付囑」，無量的功德。</a:t>
            </a:r>
            <a:r>
              <a:rPr lang="zh-CN" altLang="en-US" sz="2800" dirty="0">
                <a:solidFill>
                  <a:srgbClr val="FFFF00"/>
                </a:solidFill>
              </a:rPr>
              <a:t>乞食</a:t>
            </a:r>
            <a:r>
              <a:rPr lang="zh-TW" altLang="en-US" sz="2800" dirty="0">
                <a:solidFill>
                  <a:srgbClr val="FFFF00"/>
                </a:solidFill>
              </a:rPr>
              <a:t>只是舉這一個例子而已</a:t>
            </a:r>
            <a:r>
              <a:rPr lang="zh-CN" altLang="en-US" sz="2800" dirty="0">
                <a:solidFill>
                  <a:srgbClr val="FFFF00"/>
                </a:solidFill>
              </a:rPr>
              <a:t>。</a:t>
            </a:r>
            <a:endParaRPr lang="zh-TW" altLang="en-US" sz="28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2252238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</p:bld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39AD323B-0C76-A718-970C-692B3B23174C}"/>
              </a:ext>
            </a:extLst>
          </p:cNvPr>
          <p:cNvSpPr/>
          <p:nvPr/>
        </p:nvSpPr>
        <p:spPr>
          <a:xfrm>
            <a:off x="11268162" y="117426"/>
            <a:ext cx="717985" cy="5760640"/>
          </a:xfrm>
          <a:prstGeom prst="plaque">
            <a:avLst/>
          </a:prstGeom>
          <a:effectLst>
            <a:glow rad="139700">
              <a:schemeClr val="bg1">
                <a:alpha val="69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中國佛典研究二</a:t>
            </a:r>
            <a:endParaRPr lang="en-US" altLang="zh-CN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en-US" altLang="zh-CN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  </a:t>
            </a:r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：</a:t>
            </a:r>
            <a:r>
              <a:rPr lang="zh-TW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金剛經</a:t>
            </a:r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第五講</a:t>
            </a:r>
            <a:endParaRPr lang="zh-TW" altLang="en-US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</p:txBody>
      </p:sp>
      <p:pic>
        <p:nvPicPr>
          <p:cNvPr id="5" name="圖片 4">
            <a:extLst>
              <a:ext uri="{FF2B5EF4-FFF2-40B4-BE49-F238E27FC236}">
                <a16:creationId xmlns:a16="http://schemas.microsoft.com/office/drawing/2014/main" id="{D58A0C81-38E1-8291-399A-D380FCF99AF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468" b="97110" l="9346" r="89720">
                        <a14:foregroundMark x1="49533" y1="43353" x2="49533" y2="43353"/>
                        <a14:foregroundMark x1="51402" y1="44509" x2="51402" y2="44509"/>
                        <a14:foregroundMark x1="71963" y1="32370" x2="71963" y2="32370"/>
                        <a14:foregroundMark x1="50467" y1="19653" x2="50467" y2="19653"/>
                        <a14:foregroundMark x1="55140" y1="56069" x2="55140" y2="56069"/>
                        <a14:foregroundMark x1="37383" y1="60694" x2="37383" y2="60694"/>
                        <a14:foregroundMark x1="13084" y1="67630" x2="13084" y2="67630"/>
                        <a14:foregroundMark x1="88785" y1="66474" x2="88785" y2="66474"/>
                        <a14:foregroundMark x1="49533" y1="93642" x2="49533" y2="93642"/>
                        <a14:foregroundMark x1="47664" y1="97110" x2="47664" y2="97110"/>
                        <a14:foregroundMark x1="56075" y1="15029" x2="56075" y2="15029"/>
                        <a14:foregroundMark x1="55140" y1="13873" x2="55140" y2="13873"/>
                        <a14:foregroundMark x1="50467" y1="5202" x2="50467" y2="5202"/>
                        <a14:foregroundMark x1="50467" y1="3468" x2="50467" y2="3468"/>
                        <a14:foregroundMark x1="52336" y1="5202" x2="52336" y2="5202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381912" y="6021144"/>
            <a:ext cx="490484" cy="793026"/>
          </a:xfrm>
          <a:prstGeom prst="rect">
            <a:avLst/>
          </a:prstGeom>
          <a:effectLst>
            <a:glow rad="50800">
              <a:schemeClr val="bg1"/>
            </a:glow>
          </a:effectLst>
        </p:spPr>
      </p:pic>
      <p:pic>
        <p:nvPicPr>
          <p:cNvPr id="7" name="圖片 6">
            <a:extLst>
              <a:ext uri="{FF2B5EF4-FFF2-40B4-BE49-F238E27FC236}">
                <a16:creationId xmlns:a16="http://schemas.microsoft.com/office/drawing/2014/main" id="{80E75773-2E92-4A25-8537-A5F4CD3DE8A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0631710" cy="6814170"/>
          </a:xfrm>
          <a:prstGeom prst="rect">
            <a:avLst/>
          </a:prstGeom>
        </p:spPr>
      </p:pic>
      <p:sp>
        <p:nvSpPr>
          <p:cNvPr id="8" name="矩形 7">
            <a:extLst>
              <a:ext uri="{FF2B5EF4-FFF2-40B4-BE49-F238E27FC236}">
                <a16:creationId xmlns:a16="http://schemas.microsoft.com/office/drawing/2014/main" id="{9BAF5392-ECA0-AC61-A4DC-69DBBE72907B}"/>
              </a:ext>
            </a:extLst>
          </p:cNvPr>
          <p:cNvSpPr/>
          <p:nvPr/>
        </p:nvSpPr>
        <p:spPr>
          <a:xfrm>
            <a:off x="5087094" y="6310114"/>
            <a:ext cx="648072" cy="504056"/>
          </a:xfrm>
          <a:prstGeom prst="rect">
            <a:avLst/>
          </a:prstGeom>
          <a:noFill/>
          <a:ln w="3810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07231475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文字方塊 5">
            <a:extLst>
              <a:ext uri="{FF2B5EF4-FFF2-40B4-BE49-F238E27FC236}">
                <a16:creationId xmlns:a16="http://schemas.microsoft.com/office/drawing/2014/main" id="{B1DC96D6-B00A-A37E-4D17-D3027081B05A}"/>
              </a:ext>
            </a:extLst>
          </p:cNvPr>
          <p:cNvSpPr txBox="1"/>
          <p:nvPr/>
        </p:nvSpPr>
        <p:spPr>
          <a:xfrm>
            <a:off x="8244988" y="663822"/>
            <a:ext cx="1877437" cy="528332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400"/>
              </a:lnSpc>
            </a:pP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「時長老須菩提，在大眾中，即從座起。偏袒右肩，右膝著地，合掌恭敬，而白佛言。」</a:t>
            </a: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86B163BD-CD1B-4A67-0866-DEB8F4831FEB}"/>
              </a:ext>
            </a:extLst>
          </p:cNvPr>
          <p:cNvSpPr txBox="1"/>
          <p:nvPr/>
        </p:nvSpPr>
        <p:spPr>
          <a:xfrm>
            <a:off x="10122425" y="737824"/>
            <a:ext cx="1877437" cy="538394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4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序分介紹完畢，向下從第三段開始，到一百七十九段，是本經的正宗分。</a:t>
            </a:r>
          </a:p>
        </p:txBody>
      </p:sp>
      <p:sp>
        <p:nvSpPr>
          <p:cNvPr id="8" name="文字方塊 7">
            <a:extLst>
              <a:ext uri="{FF2B5EF4-FFF2-40B4-BE49-F238E27FC236}">
                <a16:creationId xmlns:a16="http://schemas.microsoft.com/office/drawing/2014/main" id="{F76F7CDF-BBBA-ADEB-6B2A-D665D62D06FD}"/>
              </a:ext>
            </a:extLst>
          </p:cNvPr>
          <p:cNvSpPr txBox="1"/>
          <p:nvPr/>
        </p:nvSpPr>
        <p:spPr>
          <a:xfrm>
            <a:off x="5798313" y="671792"/>
            <a:ext cx="2441694" cy="538394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4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這一段文字，是結集經典的人所寫的，記載須菩提尊者，在法會當中為我們請法。這裡所講的是規矩，請法的規矩、禮節。</a:t>
            </a:r>
          </a:p>
        </p:txBody>
      </p:sp>
      <p:sp>
        <p:nvSpPr>
          <p:cNvPr id="9" name="文字方塊 8">
            <a:extLst>
              <a:ext uri="{FF2B5EF4-FFF2-40B4-BE49-F238E27FC236}">
                <a16:creationId xmlns:a16="http://schemas.microsoft.com/office/drawing/2014/main" id="{D47CCCFD-F911-C2D9-4517-BB3FA235D8DF}"/>
              </a:ext>
            </a:extLst>
          </p:cNvPr>
          <p:cNvSpPr txBox="1"/>
          <p:nvPr/>
        </p:nvSpPr>
        <p:spPr>
          <a:xfrm>
            <a:off x="2729215" y="621482"/>
            <a:ext cx="3005951" cy="538394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4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「偏袒右肩」，把右邊膀臂露出來，便利做事。</a:t>
            </a:r>
            <a:r>
              <a:rPr lang="en-US" altLang="zh-TW" sz="2800" dirty="0">
                <a:solidFill>
                  <a:srgbClr val="FFFF00"/>
                </a:solidFill>
              </a:rPr>
              <a:t>『</a:t>
            </a:r>
            <a:r>
              <a:rPr lang="zh-TW" altLang="en-US" sz="2800" dirty="0">
                <a:solidFill>
                  <a:srgbClr val="FFFF00"/>
                </a:solidFill>
              </a:rPr>
              <a:t>右膝著地</a:t>
            </a:r>
            <a:r>
              <a:rPr lang="en-US" altLang="zh-TW" sz="2800" dirty="0">
                <a:solidFill>
                  <a:srgbClr val="FFFF00"/>
                </a:solidFill>
              </a:rPr>
              <a:t>』</a:t>
            </a:r>
            <a:r>
              <a:rPr lang="zh-TW" altLang="en-US" sz="2800" dirty="0">
                <a:solidFill>
                  <a:srgbClr val="FFFF00"/>
                </a:solidFill>
              </a:rPr>
              <a:t>，左膝不著地，這叫胡跪，這種跪法方便起來；行禮當中不忘承事</a:t>
            </a:r>
            <a:r>
              <a:rPr lang="en-US" altLang="zh-TW" sz="2800" dirty="0">
                <a:solidFill>
                  <a:srgbClr val="FFFF00"/>
                </a:solidFill>
              </a:rPr>
              <a:t>『</a:t>
            </a:r>
            <a:r>
              <a:rPr lang="zh-TW" altLang="en-US" sz="2800" dirty="0">
                <a:solidFill>
                  <a:srgbClr val="FFFF00"/>
                </a:solidFill>
              </a:rPr>
              <a:t>合掌恭敬</a:t>
            </a:r>
            <a:r>
              <a:rPr lang="en-US" altLang="zh-TW" sz="2800" dirty="0">
                <a:solidFill>
                  <a:srgbClr val="FFFF00"/>
                </a:solidFill>
              </a:rPr>
              <a:t>』</a:t>
            </a:r>
            <a:r>
              <a:rPr lang="zh-TW" altLang="en-US" sz="2800" dirty="0">
                <a:solidFill>
                  <a:srgbClr val="FFFF00"/>
                </a:solidFill>
              </a:rPr>
              <a:t>，合掌表一心。</a:t>
            </a:r>
          </a:p>
        </p:txBody>
      </p:sp>
      <p:pic>
        <p:nvPicPr>
          <p:cNvPr id="3" name="圖片 2">
            <a:extLst>
              <a:ext uri="{FF2B5EF4-FFF2-40B4-BE49-F238E27FC236}">
                <a16:creationId xmlns:a16="http://schemas.microsoft.com/office/drawing/2014/main" id="{62F95226-54C8-FEA9-53FA-284790EE2CB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7968" y="3618199"/>
            <a:ext cx="2441694" cy="3061414"/>
          </a:xfrm>
          <a:prstGeom prst="rect">
            <a:avLst/>
          </a:prstGeom>
        </p:spPr>
      </p:pic>
      <p:pic>
        <p:nvPicPr>
          <p:cNvPr id="11" name="圖片 10">
            <a:extLst>
              <a:ext uri="{FF2B5EF4-FFF2-40B4-BE49-F238E27FC236}">
                <a16:creationId xmlns:a16="http://schemas.microsoft.com/office/drawing/2014/main" id="{AB9BE94B-93BA-B1BC-CB07-DE53DD5BAB1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2136" y="333449"/>
            <a:ext cx="1126606" cy="3083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76099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/>
      <p:bldP spid="9" grpId="0"/>
    </p:bld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1B05933D-48C2-2412-8F7C-54CC5A4EF3B8}"/>
              </a:ext>
            </a:extLst>
          </p:cNvPr>
          <p:cNvSpPr/>
          <p:nvPr/>
        </p:nvSpPr>
        <p:spPr>
          <a:xfrm>
            <a:off x="11268162" y="117426"/>
            <a:ext cx="717985" cy="5760640"/>
          </a:xfrm>
          <a:prstGeom prst="plaque">
            <a:avLst/>
          </a:prstGeom>
          <a:effectLst>
            <a:glow rad="139700">
              <a:schemeClr val="bg1">
                <a:alpha val="69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中國佛典研究二</a:t>
            </a:r>
            <a:endParaRPr lang="en-US" altLang="zh-CN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en-US" altLang="zh-CN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  </a:t>
            </a:r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：</a:t>
            </a:r>
            <a:r>
              <a:rPr lang="zh-TW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金剛經</a:t>
            </a:r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第五講</a:t>
            </a:r>
            <a:endParaRPr lang="zh-TW" altLang="en-US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</p:txBody>
      </p:sp>
      <p:pic>
        <p:nvPicPr>
          <p:cNvPr id="5" name="圖片 4">
            <a:extLst>
              <a:ext uri="{FF2B5EF4-FFF2-40B4-BE49-F238E27FC236}">
                <a16:creationId xmlns:a16="http://schemas.microsoft.com/office/drawing/2014/main" id="{45AC1EAB-D92F-CC39-E69C-8A4182B7B69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468" b="97110" l="9346" r="89720">
                        <a14:foregroundMark x1="49533" y1="43353" x2="49533" y2="43353"/>
                        <a14:foregroundMark x1="51402" y1="44509" x2="51402" y2="44509"/>
                        <a14:foregroundMark x1="71963" y1="32370" x2="71963" y2="32370"/>
                        <a14:foregroundMark x1="50467" y1="19653" x2="50467" y2="19653"/>
                        <a14:foregroundMark x1="55140" y1="56069" x2="55140" y2="56069"/>
                        <a14:foregroundMark x1="37383" y1="60694" x2="37383" y2="60694"/>
                        <a14:foregroundMark x1="13084" y1="67630" x2="13084" y2="67630"/>
                        <a14:foregroundMark x1="88785" y1="66474" x2="88785" y2="66474"/>
                        <a14:foregroundMark x1="49533" y1="93642" x2="49533" y2="93642"/>
                        <a14:foregroundMark x1="47664" y1="97110" x2="47664" y2="97110"/>
                        <a14:foregroundMark x1="56075" y1="15029" x2="56075" y2="15029"/>
                        <a14:foregroundMark x1="55140" y1="13873" x2="55140" y2="13873"/>
                        <a14:foregroundMark x1="50467" y1="5202" x2="50467" y2="5202"/>
                        <a14:foregroundMark x1="50467" y1="3468" x2="50467" y2="3468"/>
                        <a14:foregroundMark x1="52336" y1="5202" x2="52336" y2="5202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381912" y="6021144"/>
            <a:ext cx="490484" cy="793026"/>
          </a:xfrm>
          <a:prstGeom prst="rect">
            <a:avLst/>
          </a:prstGeom>
          <a:effectLst>
            <a:glow rad="50800">
              <a:schemeClr val="bg1"/>
            </a:glow>
          </a:effectLst>
        </p:spPr>
      </p:pic>
      <p:sp>
        <p:nvSpPr>
          <p:cNvPr id="6" name="文字方塊 5">
            <a:extLst>
              <a:ext uri="{FF2B5EF4-FFF2-40B4-BE49-F238E27FC236}">
                <a16:creationId xmlns:a16="http://schemas.microsoft.com/office/drawing/2014/main" id="{327B966C-1274-2914-8E57-A3A4B2667EE2}"/>
              </a:ext>
            </a:extLst>
          </p:cNvPr>
          <p:cNvSpPr txBox="1"/>
          <p:nvPr/>
        </p:nvSpPr>
        <p:spPr>
          <a:xfrm>
            <a:off x="7789729" y="755952"/>
            <a:ext cx="2769989" cy="512211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altLang="zh-TW" sz="2800" b="1" dirty="0">
                <a:solidFill>
                  <a:schemeClr val="bg1">
                    <a:lumMod val="95000"/>
                  </a:schemeClr>
                </a:solidFill>
              </a:rPr>
              <a:t>﹃</a:t>
            </a: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時</a:t>
            </a:r>
            <a:r>
              <a:rPr lang="en-US" altLang="zh-TW" sz="2800" b="1" dirty="0">
                <a:solidFill>
                  <a:schemeClr val="bg1">
                    <a:lumMod val="95000"/>
                  </a:schemeClr>
                </a:solidFill>
              </a:rPr>
              <a:t>﹄</a:t>
            </a: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字意深</a:t>
            </a:r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。</a:t>
            </a: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是大澈大悟時</a:t>
            </a:r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，</a:t>
            </a: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一眼</a:t>
            </a:r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覷</a:t>
            </a: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破時</a:t>
            </a:r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，</a:t>
            </a: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所謂千載一時也。亦即</a:t>
            </a:r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始覺之時。非</a:t>
            </a: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時機成熟不可說也</a:t>
            </a:r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。</a:t>
            </a:r>
            <a:endParaRPr lang="zh-TW" altLang="en-US" sz="2800" b="1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413ED490-D22E-B649-E204-0B998A25E5CC}"/>
              </a:ext>
            </a:extLst>
          </p:cNvPr>
          <p:cNvSpPr txBox="1"/>
          <p:nvPr/>
        </p:nvSpPr>
        <p:spPr>
          <a:xfrm>
            <a:off x="5462100" y="780282"/>
            <a:ext cx="2123658" cy="524086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 dirty="0">
                <a:solidFill>
                  <a:srgbClr val="FFFF00"/>
                </a:solidFill>
              </a:rPr>
              <a:t>須</a:t>
            </a:r>
            <a:r>
              <a:rPr lang="zh-TW" altLang="en-US" sz="2800" dirty="0">
                <a:solidFill>
                  <a:srgbClr val="FFFF00"/>
                </a:solidFill>
              </a:rPr>
              <a:t>菩提尊者看到世尊這樣善巧方便教化眾生，付囑護念，</a:t>
            </a:r>
            <a:r>
              <a:rPr lang="zh-CN" altLang="en-US" sz="2800" dirty="0">
                <a:solidFill>
                  <a:srgbClr val="FFFF00"/>
                </a:solidFill>
              </a:rPr>
              <a:t>他</a:t>
            </a:r>
            <a:r>
              <a:rPr lang="zh-TW" altLang="en-US" sz="2800" dirty="0">
                <a:solidFill>
                  <a:srgbClr val="FFFF00"/>
                </a:solidFill>
              </a:rPr>
              <a:t>覺悟了。</a:t>
            </a:r>
          </a:p>
        </p:txBody>
      </p:sp>
      <p:sp>
        <p:nvSpPr>
          <p:cNvPr id="8" name="文字方塊 7">
            <a:extLst>
              <a:ext uri="{FF2B5EF4-FFF2-40B4-BE49-F238E27FC236}">
                <a16:creationId xmlns:a16="http://schemas.microsoft.com/office/drawing/2014/main" id="{AE3DE383-E6D5-E382-D012-E3A380CC1803}"/>
              </a:ext>
            </a:extLst>
          </p:cNvPr>
          <p:cNvSpPr txBox="1"/>
          <p:nvPr/>
        </p:nvSpPr>
        <p:spPr>
          <a:xfrm>
            <a:off x="753119" y="755952"/>
            <a:ext cx="4708981" cy="524086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 dirty="0">
                <a:solidFill>
                  <a:srgbClr val="FFFF00"/>
                </a:solidFill>
              </a:rPr>
              <a:t>佛法講覺，第一個是</a:t>
            </a:r>
            <a:r>
              <a:rPr lang="zh-TW" altLang="en-US" sz="2800" dirty="0">
                <a:solidFill>
                  <a:srgbClr val="FFFF00"/>
                </a:solidFill>
              </a:rPr>
              <a:t>始覺</a:t>
            </a:r>
            <a:r>
              <a:rPr lang="zh-CN" altLang="en-US" sz="2800" dirty="0">
                <a:solidFill>
                  <a:srgbClr val="FFFF00"/>
                </a:solidFill>
              </a:rPr>
              <a:t>，就</a:t>
            </a:r>
            <a:r>
              <a:rPr lang="zh-TW" altLang="en-US" sz="2800" dirty="0">
                <a:solidFill>
                  <a:srgbClr val="FFFF00"/>
                </a:solidFill>
              </a:rPr>
              <a:t>是開始覺悟；第二個</a:t>
            </a:r>
            <a:r>
              <a:rPr lang="zh-CN" altLang="en-US" sz="2800" dirty="0">
                <a:solidFill>
                  <a:srgbClr val="FFFF00"/>
                </a:solidFill>
              </a:rPr>
              <a:t>是</a:t>
            </a:r>
            <a:r>
              <a:rPr lang="zh-TW" altLang="en-US" sz="2800" dirty="0">
                <a:solidFill>
                  <a:srgbClr val="FFFF00"/>
                </a:solidFill>
              </a:rPr>
              <a:t>究竟覺，是圓滿的覺悟。圓滿的覺悟只有一個，始覺不曉得有多少。我們每天都有覺悟，每天都是始覺。天天都有新的覺悟，一直到等覺菩薩，開悟的時候也叫始覺</a:t>
            </a:r>
            <a:r>
              <a:rPr lang="zh-CN" altLang="en-US" sz="2800" dirty="0">
                <a:solidFill>
                  <a:srgbClr val="FFFF00"/>
                </a:solidFill>
              </a:rPr>
              <a:t>。</a:t>
            </a:r>
            <a:endParaRPr lang="zh-TW" altLang="en-US" sz="28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2024768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</p:bld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1B5F4442-D833-6EFD-0A3A-7824DFC8FAC5}"/>
              </a:ext>
            </a:extLst>
          </p:cNvPr>
          <p:cNvSpPr/>
          <p:nvPr/>
        </p:nvSpPr>
        <p:spPr>
          <a:xfrm>
            <a:off x="11268162" y="117426"/>
            <a:ext cx="717985" cy="5760640"/>
          </a:xfrm>
          <a:prstGeom prst="plaque">
            <a:avLst/>
          </a:prstGeom>
          <a:effectLst>
            <a:glow rad="139700">
              <a:schemeClr val="bg1">
                <a:alpha val="69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中國佛典研究二</a:t>
            </a:r>
            <a:endParaRPr lang="en-US" altLang="zh-CN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en-US" altLang="zh-CN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  </a:t>
            </a:r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：</a:t>
            </a:r>
            <a:r>
              <a:rPr lang="zh-TW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金剛經</a:t>
            </a:r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第五講</a:t>
            </a:r>
            <a:endParaRPr lang="zh-TW" altLang="en-US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</p:txBody>
      </p:sp>
      <p:pic>
        <p:nvPicPr>
          <p:cNvPr id="5" name="圖片 4">
            <a:extLst>
              <a:ext uri="{FF2B5EF4-FFF2-40B4-BE49-F238E27FC236}">
                <a16:creationId xmlns:a16="http://schemas.microsoft.com/office/drawing/2014/main" id="{D1903924-DD9E-4BD3-A250-7C56DE717B6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468" b="97110" l="9346" r="89720">
                        <a14:foregroundMark x1="49533" y1="43353" x2="49533" y2="43353"/>
                        <a14:foregroundMark x1="51402" y1="44509" x2="51402" y2="44509"/>
                        <a14:foregroundMark x1="71963" y1="32370" x2="71963" y2="32370"/>
                        <a14:foregroundMark x1="50467" y1="19653" x2="50467" y2="19653"/>
                        <a14:foregroundMark x1="55140" y1="56069" x2="55140" y2="56069"/>
                        <a14:foregroundMark x1="37383" y1="60694" x2="37383" y2="60694"/>
                        <a14:foregroundMark x1="13084" y1="67630" x2="13084" y2="67630"/>
                        <a14:foregroundMark x1="88785" y1="66474" x2="88785" y2="66474"/>
                        <a14:foregroundMark x1="49533" y1="93642" x2="49533" y2="93642"/>
                        <a14:foregroundMark x1="47664" y1="97110" x2="47664" y2="97110"/>
                        <a14:foregroundMark x1="56075" y1="15029" x2="56075" y2="15029"/>
                        <a14:foregroundMark x1="55140" y1="13873" x2="55140" y2="13873"/>
                        <a14:foregroundMark x1="50467" y1="5202" x2="50467" y2="5202"/>
                        <a14:foregroundMark x1="50467" y1="3468" x2="50467" y2="3468"/>
                        <a14:foregroundMark x1="52336" y1="5202" x2="52336" y2="5202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381912" y="6021144"/>
            <a:ext cx="490484" cy="793026"/>
          </a:xfrm>
          <a:prstGeom prst="rect">
            <a:avLst/>
          </a:prstGeom>
          <a:effectLst>
            <a:glow rad="50800">
              <a:schemeClr val="bg1"/>
            </a:glow>
          </a:effectLst>
        </p:spPr>
      </p:pic>
      <p:sp>
        <p:nvSpPr>
          <p:cNvPr id="6" name="文字方塊 5">
            <a:extLst>
              <a:ext uri="{FF2B5EF4-FFF2-40B4-BE49-F238E27FC236}">
                <a16:creationId xmlns:a16="http://schemas.microsoft.com/office/drawing/2014/main" id="{8411D723-D05F-25CB-2963-C297943ADC14}"/>
              </a:ext>
            </a:extLst>
          </p:cNvPr>
          <p:cNvSpPr txBox="1"/>
          <p:nvPr/>
        </p:nvSpPr>
        <p:spPr>
          <a:xfrm>
            <a:off x="9082407" y="755952"/>
            <a:ext cx="1477328" cy="512211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凡</a:t>
            </a: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事皆必時節因緣成熟</a:t>
            </a:r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，</a:t>
            </a: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方能湊合。佛說法教人</a:t>
            </a:r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，</a:t>
            </a: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亦如是也。</a:t>
            </a: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CD0D220C-010C-AF02-233C-E3D0B999126B}"/>
              </a:ext>
            </a:extLst>
          </p:cNvPr>
          <p:cNvSpPr txBox="1"/>
          <p:nvPr/>
        </p:nvSpPr>
        <p:spPr>
          <a:xfrm>
            <a:off x="910630" y="755952"/>
            <a:ext cx="7940635" cy="524086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時節因緣不成熟，講了是空講，那個毫無意義，大家得不到利益。佛這樣教導我們，我們要守住佛的原則。我們要教給別人，也要觀察他的機緣有沒有成熟，應該給他說某一個法門，選擇經典應該選擇什麼樣的經典。經典縱然選出來了，還要懂得怎樣給他介紹，是淺說、還是深說，是長說、還是短說，這裡面的方法很多很多，但是一個不變的目的是要令眾生覺悟，令眾生現前就得利益。</a:t>
            </a:r>
          </a:p>
        </p:txBody>
      </p:sp>
    </p:spTree>
    <p:extLst>
      <p:ext uri="{BB962C8B-B14F-4D97-AF65-F5344CB8AC3E}">
        <p14:creationId xmlns:p14="http://schemas.microsoft.com/office/powerpoint/2010/main" val="191289670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14113925-FF4D-D645-482C-A8A603ABE3FB}"/>
              </a:ext>
            </a:extLst>
          </p:cNvPr>
          <p:cNvSpPr/>
          <p:nvPr/>
        </p:nvSpPr>
        <p:spPr>
          <a:xfrm>
            <a:off x="11268162" y="117426"/>
            <a:ext cx="717985" cy="5760640"/>
          </a:xfrm>
          <a:prstGeom prst="plaque">
            <a:avLst/>
          </a:prstGeom>
          <a:effectLst>
            <a:glow rad="139700">
              <a:schemeClr val="bg1">
                <a:alpha val="69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中國佛典研究二</a:t>
            </a:r>
            <a:endParaRPr lang="en-US" altLang="zh-CN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en-US" altLang="zh-CN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  </a:t>
            </a:r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：</a:t>
            </a:r>
            <a:r>
              <a:rPr lang="zh-TW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金剛經</a:t>
            </a:r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第五講</a:t>
            </a:r>
            <a:endParaRPr lang="zh-TW" altLang="en-US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</p:txBody>
      </p:sp>
      <p:pic>
        <p:nvPicPr>
          <p:cNvPr id="5" name="圖片 4">
            <a:extLst>
              <a:ext uri="{FF2B5EF4-FFF2-40B4-BE49-F238E27FC236}">
                <a16:creationId xmlns:a16="http://schemas.microsoft.com/office/drawing/2014/main" id="{28A0683C-B58E-A7D6-369C-D225928B2AE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468" b="97110" l="9346" r="89720">
                        <a14:foregroundMark x1="49533" y1="43353" x2="49533" y2="43353"/>
                        <a14:foregroundMark x1="51402" y1="44509" x2="51402" y2="44509"/>
                        <a14:foregroundMark x1="71963" y1="32370" x2="71963" y2="32370"/>
                        <a14:foregroundMark x1="50467" y1="19653" x2="50467" y2="19653"/>
                        <a14:foregroundMark x1="55140" y1="56069" x2="55140" y2="56069"/>
                        <a14:foregroundMark x1="37383" y1="60694" x2="37383" y2="60694"/>
                        <a14:foregroundMark x1="13084" y1="67630" x2="13084" y2="67630"/>
                        <a14:foregroundMark x1="88785" y1="66474" x2="88785" y2="66474"/>
                        <a14:foregroundMark x1="49533" y1="93642" x2="49533" y2="93642"/>
                        <a14:foregroundMark x1="47664" y1="97110" x2="47664" y2="97110"/>
                        <a14:foregroundMark x1="56075" y1="15029" x2="56075" y2="15029"/>
                        <a14:foregroundMark x1="55140" y1="13873" x2="55140" y2="13873"/>
                        <a14:foregroundMark x1="50467" y1="5202" x2="50467" y2="5202"/>
                        <a14:foregroundMark x1="50467" y1="3468" x2="50467" y2="3468"/>
                        <a14:foregroundMark x1="52336" y1="5202" x2="52336" y2="5202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381912" y="6021144"/>
            <a:ext cx="490484" cy="793026"/>
          </a:xfrm>
          <a:prstGeom prst="rect">
            <a:avLst/>
          </a:prstGeom>
          <a:effectLst>
            <a:glow rad="50800">
              <a:schemeClr val="bg1"/>
            </a:glow>
          </a:effectLst>
        </p:spPr>
      </p:pic>
      <p:pic>
        <p:nvPicPr>
          <p:cNvPr id="6" name="圖片 5">
            <a:extLst>
              <a:ext uri="{FF2B5EF4-FFF2-40B4-BE49-F238E27FC236}">
                <a16:creationId xmlns:a16="http://schemas.microsoft.com/office/drawing/2014/main" id="{EACF7CD0-C413-C0A4-25DE-88DF5DB5526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0631710" cy="6814170"/>
          </a:xfrm>
          <a:prstGeom prst="rect">
            <a:avLst/>
          </a:prstGeom>
        </p:spPr>
      </p:pic>
      <p:sp>
        <p:nvSpPr>
          <p:cNvPr id="7" name="矩形 6">
            <a:extLst>
              <a:ext uri="{FF2B5EF4-FFF2-40B4-BE49-F238E27FC236}">
                <a16:creationId xmlns:a16="http://schemas.microsoft.com/office/drawing/2014/main" id="{8B34BD71-DA94-0B47-D0F1-87DC4B6B29B8}"/>
              </a:ext>
            </a:extLst>
          </p:cNvPr>
          <p:cNvSpPr/>
          <p:nvPr/>
        </p:nvSpPr>
        <p:spPr>
          <a:xfrm>
            <a:off x="3862958" y="6310114"/>
            <a:ext cx="648072" cy="504056"/>
          </a:xfrm>
          <a:prstGeom prst="rect">
            <a:avLst/>
          </a:prstGeom>
          <a:noFill/>
          <a:ln w="3810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67652879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C25BC5EE-4E82-9884-15ED-B008E38B34F8}"/>
              </a:ext>
            </a:extLst>
          </p:cNvPr>
          <p:cNvSpPr/>
          <p:nvPr/>
        </p:nvSpPr>
        <p:spPr>
          <a:xfrm>
            <a:off x="11268162" y="117426"/>
            <a:ext cx="717985" cy="5760640"/>
          </a:xfrm>
          <a:prstGeom prst="plaque">
            <a:avLst/>
          </a:prstGeom>
          <a:effectLst>
            <a:glow rad="139700">
              <a:schemeClr val="bg1">
                <a:alpha val="69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中國佛典研究二</a:t>
            </a:r>
            <a:endParaRPr lang="en-US" altLang="zh-CN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en-US" altLang="zh-CN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  </a:t>
            </a:r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：</a:t>
            </a:r>
            <a:r>
              <a:rPr lang="zh-TW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金剛經</a:t>
            </a:r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第五講</a:t>
            </a:r>
            <a:endParaRPr lang="zh-TW" altLang="en-US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</p:txBody>
      </p:sp>
      <p:pic>
        <p:nvPicPr>
          <p:cNvPr id="5" name="圖片 4">
            <a:extLst>
              <a:ext uri="{FF2B5EF4-FFF2-40B4-BE49-F238E27FC236}">
                <a16:creationId xmlns:a16="http://schemas.microsoft.com/office/drawing/2014/main" id="{D35A8BA6-19D5-D9D3-3FF4-3AD15EB3B3C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468" b="97110" l="9346" r="89720">
                        <a14:foregroundMark x1="49533" y1="43353" x2="49533" y2="43353"/>
                        <a14:foregroundMark x1="51402" y1="44509" x2="51402" y2="44509"/>
                        <a14:foregroundMark x1="71963" y1="32370" x2="71963" y2="32370"/>
                        <a14:foregroundMark x1="50467" y1="19653" x2="50467" y2="19653"/>
                        <a14:foregroundMark x1="55140" y1="56069" x2="55140" y2="56069"/>
                        <a14:foregroundMark x1="37383" y1="60694" x2="37383" y2="60694"/>
                        <a14:foregroundMark x1="13084" y1="67630" x2="13084" y2="67630"/>
                        <a14:foregroundMark x1="88785" y1="66474" x2="88785" y2="66474"/>
                        <a14:foregroundMark x1="49533" y1="93642" x2="49533" y2="93642"/>
                        <a14:foregroundMark x1="47664" y1="97110" x2="47664" y2="97110"/>
                        <a14:foregroundMark x1="56075" y1="15029" x2="56075" y2="15029"/>
                        <a14:foregroundMark x1="55140" y1="13873" x2="55140" y2="13873"/>
                        <a14:foregroundMark x1="50467" y1="5202" x2="50467" y2="5202"/>
                        <a14:foregroundMark x1="50467" y1="3468" x2="50467" y2="3468"/>
                        <a14:foregroundMark x1="52336" y1="5202" x2="52336" y2="5202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381912" y="6021144"/>
            <a:ext cx="490484" cy="793026"/>
          </a:xfrm>
          <a:prstGeom prst="rect">
            <a:avLst/>
          </a:prstGeom>
          <a:effectLst>
            <a:glow rad="50800">
              <a:schemeClr val="bg1"/>
            </a:glow>
          </a:effectLst>
        </p:spPr>
      </p:pic>
      <p:sp>
        <p:nvSpPr>
          <p:cNvPr id="6" name="文字方塊 5">
            <a:extLst>
              <a:ext uri="{FF2B5EF4-FFF2-40B4-BE49-F238E27FC236}">
                <a16:creationId xmlns:a16="http://schemas.microsoft.com/office/drawing/2014/main" id="{DC57B348-01C8-2C56-0690-B16CEB2957BF}"/>
              </a:ext>
            </a:extLst>
          </p:cNvPr>
          <p:cNvSpPr txBox="1"/>
          <p:nvPr/>
        </p:nvSpPr>
        <p:spPr>
          <a:xfrm>
            <a:off x="9082409" y="755952"/>
            <a:ext cx="1477328" cy="512211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「希有，世尊。</a:t>
            </a: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如來善護念諸菩薩，善付囑諸菩薩。</a:t>
            </a:r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」</a:t>
            </a:r>
            <a:endParaRPr lang="zh-TW" altLang="en-US" sz="2800" b="1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070770D3-28E9-6261-5762-97120EEBCCDF}"/>
              </a:ext>
            </a:extLst>
          </p:cNvPr>
          <p:cNvSpPr txBox="1"/>
          <p:nvPr/>
        </p:nvSpPr>
        <p:spPr>
          <a:xfrm>
            <a:off x="5434945" y="755952"/>
            <a:ext cx="3416320" cy="524086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一開口就「希有」，這兩個字的意思是無盡的深廣。這兩個字提出來，整個講堂聽眾大家耳朵都豎起來，什麼事情希有？他底下一定是集中精神，很注意去聽。</a:t>
            </a:r>
          </a:p>
        </p:txBody>
      </p:sp>
    </p:spTree>
    <p:extLst>
      <p:ext uri="{BB962C8B-B14F-4D97-AF65-F5344CB8AC3E}">
        <p14:creationId xmlns:p14="http://schemas.microsoft.com/office/powerpoint/2010/main" val="42500834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098BC8CA-B188-9CD7-507B-9237CA170BF5}"/>
              </a:ext>
            </a:extLst>
          </p:cNvPr>
          <p:cNvSpPr/>
          <p:nvPr/>
        </p:nvSpPr>
        <p:spPr>
          <a:xfrm>
            <a:off x="11268162" y="117426"/>
            <a:ext cx="717985" cy="5760640"/>
          </a:xfrm>
          <a:prstGeom prst="plaque">
            <a:avLst/>
          </a:prstGeom>
          <a:effectLst>
            <a:glow rad="139700">
              <a:schemeClr val="bg1">
                <a:alpha val="69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中國佛典研究二</a:t>
            </a:r>
            <a:endParaRPr lang="en-US" altLang="zh-CN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en-US" altLang="zh-CN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  </a:t>
            </a:r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：</a:t>
            </a:r>
            <a:r>
              <a:rPr lang="zh-TW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金剛經</a:t>
            </a:r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第五講</a:t>
            </a:r>
            <a:endParaRPr lang="zh-TW" altLang="en-US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</p:txBody>
      </p:sp>
      <p:pic>
        <p:nvPicPr>
          <p:cNvPr id="5" name="圖片 4">
            <a:extLst>
              <a:ext uri="{FF2B5EF4-FFF2-40B4-BE49-F238E27FC236}">
                <a16:creationId xmlns:a16="http://schemas.microsoft.com/office/drawing/2014/main" id="{60394A0C-8312-BDAB-6E62-A06324E8051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3468" b="97110" l="9346" r="89720">
                        <a14:foregroundMark x1="49533" y1="43353" x2="49533" y2="43353"/>
                        <a14:foregroundMark x1="51402" y1="44509" x2="51402" y2="44509"/>
                        <a14:foregroundMark x1="71963" y1="32370" x2="71963" y2="32370"/>
                        <a14:foregroundMark x1="50467" y1="19653" x2="50467" y2="19653"/>
                        <a14:foregroundMark x1="55140" y1="56069" x2="55140" y2="56069"/>
                        <a14:foregroundMark x1="37383" y1="60694" x2="37383" y2="60694"/>
                        <a14:foregroundMark x1="13084" y1="67630" x2="13084" y2="67630"/>
                        <a14:foregroundMark x1="88785" y1="66474" x2="88785" y2="66474"/>
                        <a14:foregroundMark x1="49533" y1="93642" x2="49533" y2="93642"/>
                        <a14:foregroundMark x1="47664" y1="97110" x2="47664" y2="97110"/>
                        <a14:foregroundMark x1="56075" y1="15029" x2="56075" y2="15029"/>
                        <a14:foregroundMark x1="55140" y1="13873" x2="55140" y2="13873"/>
                        <a14:foregroundMark x1="50467" y1="5202" x2="50467" y2="5202"/>
                        <a14:foregroundMark x1="50467" y1="3468" x2="50467" y2="3468"/>
                        <a14:foregroundMark x1="52336" y1="5202" x2="52336" y2="5202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381912" y="6021144"/>
            <a:ext cx="490484" cy="793026"/>
          </a:xfrm>
          <a:prstGeom prst="rect">
            <a:avLst/>
          </a:prstGeom>
          <a:effectLst>
            <a:glow rad="50800">
              <a:schemeClr val="bg1"/>
            </a:glow>
          </a:effectLst>
        </p:spPr>
      </p:pic>
      <p:sp>
        <p:nvSpPr>
          <p:cNvPr id="8" name="文字方塊 7">
            <a:extLst>
              <a:ext uri="{FF2B5EF4-FFF2-40B4-BE49-F238E27FC236}">
                <a16:creationId xmlns:a16="http://schemas.microsoft.com/office/drawing/2014/main" id="{C9764A20-41C5-3B1F-EA76-90A025C03CCD}"/>
              </a:ext>
            </a:extLst>
          </p:cNvPr>
          <p:cNvSpPr txBox="1"/>
          <p:nvPr/>
        </p:nvSpPr>
        <p:spPr>
          <a:xfrm>
            <a:off x="8406040" y="709212"/>
            <a:ext cx="2441694" cy="524086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400"/>
              </a:lnSpc>
            </a:pPr>
            <a:r>
              <a:rPr lang="en-US" altLang="zh-TW" sz="2800" b="1" dirty="0">
                <a:solidFill>
                  <a:schemeClr val="bg1"/>
                </a:solidFill>
              </a:rPr>
              <a:t>﹃</a:t>
            </a:r>
            <a:r>
              <a:rPr lang="zh-TW" altLang="en-US" sz="2800" b="1" dirty="0">
                <a:solidFill>
                  <a:schemeClr val="bg1"/>
                </a:solidFill>
              </a:rPr>
              <a:t>希有</a:t>
            </a:r>
            <a:r>
              <a:rPr lang="en-US" altLang="zh-TW" sz="2800" b="1" dirty="0">
                <a:solidFill>
                  <a:schemeClr val="bg1"/>
                </a:solidFill>
              </a:rPr>
              <a:t>﹄</a:t>
            </a:r>
            <a:r>
              <a:rPr lang="zh-TW" altLang="en-US" sz="2800" b="1" dirty="0">
                <a:solidFill>
                  <a:schemeClr val="bg1"/>
                </a:solidFill>
              </a:rPr>
              <a:t>四義</a:t>
            </a:r>
            <a:r>
              <a:rPr lang="zh-CN" altLang="en-US" sz="2800" b="1" dirty="0">
                <a:solidFill>
                  <a:schemeClr val="bg1"/>
                </a:solidFill>
              </a:rPr>
              <a:t>：</a:t>
            </a:r>
            <a:r>
              <a:rPr lang="en-US" altLang="zh-TW" sz="2800" b="1" dirty="0">
                <a:solidFill>
                  <a:schemeClr val="bg1"/>
                </a:solidFill>
              </a:rPr>
              <a:t>︵l︶</a:t>
            </a:r>
            <a:r>
              <a:rPr lang="zh-TW" altLang="en-US" sz="2800" b="1" dirty="0">
                <a:solidFill>
                  <a:schemeClr val="bg1"/>
                </a:solidFill>
              </a:rPr>
              <a:t>時希有</a:t>
            </a:r>
            <a:r>
              <a:rPr lang="zh-CN" altLang="en-US" sz="2800" b="1" dirty="0">
                <a:solidFill>
                  <a:schemeClr val="bg1"/>
                </a:solidFill>
              </a:rPr>
              <a:t>，</a:t>
            </a:r>
            <a:r>
              <a:rPr lang="zh-TW" altLang="en-US" sz="2800" b="1" dirty="0">
                <a:solidFill>
                  <a:schemeClr val="bg1"/>
                </a:solidFill>
              </a:rPr>
              <a:t>人身難得</a:t>
            </a:r>
            <a:r>
              <a:rPr lang="zh-CN" altLang="en-US" sz="2800" b="1" dirty="0">
                <a:solidFill>
                  <a:schemeClr val="bg1"/>
                </a:solidFill>
              </a:rPr>
              <a:t>，</a:t>
            </a:r>
            <a:r>
              <a:rPr lang="zh-TW" altLang="en-US" sz="2800" b="1" dirty="0">
                <a:solidFill>
                  <a:schemeClr val="bg1"/>
                </a:solidFill>
              </a:rPr>
              <a:t>佛難遇。</a:t>
            </a:r>
            <a:r>
              <a:rPr lang="en-US" altLang="zh-TW" sz="2800" b="1" dirty="0">
                <a:solidFill>
                  <a:schemeClr val="bg1"/>
                </a:solidFill>
              </a:rPr>
              <a:t>︵2︶</a:t>
            </a:r>
            <a:r>
              <a:rPr lang="zh-TW" altLang="en-US" sz="2800" b="1" dirty="0">
                <a:solidFill>
                  <a:schemeClr val="bg1"/>
                </a:solidFill>
              </a:rPr>
              <a:t>處希有。</a:t>
            </a:r>
            <a:r>
              <a:rPr lang="en-US" altLang="zh-TW" sz="2800" b="1" dirty="0">
                <a:solidFill>
                  <a:schemeClr val="bg1"/>
                </a:solidFill>
              </a:rPr>
              <a:t>︵3︶</a:t>
            </a:r>
            <a:r>
              <a:rPr lang="zh-TW" altLang="en-US" sz="2800" b="1" dirty="0">
                <a:solidFill>
                  <a:schemeClr val="bg1"/>
                </a:solidFill>
              </a:rPr>
              <a:t>德希有。</a:t>
            </a:r>
            <a:r>
              <a:rPr lang="en-US" altLang="zh-TW" sz="2800" b="1" dirty="0">
                <a:solidFill>
                  <a:schemeClr val="bg1"/>
                </a:solidFill>
              </a:rPr>
              <a:t>︵4︶</a:t>
            </a:r>
            <a:r>
              <a:rPr lang="zh-TW" altLang="en-US" sz="2800" b="1" dirty="0">
                <a:solidFill>
                  <a:schemeClr val="bg1"/>
                </a:solidFill>
              </a:rPr>
              <a:t>事希有。此希有正指般若波羅蜜言。</a:t>
            </a:r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18009337-AFCA-6966-D439-36D9750CB545}"/>
              </a:ext>
            </a:extLst>
          </p:cNvPr>
          <p:cNvSpPr txBox="1"/>
          <p:nvPr/>
        </p:nvSpPr>
        <p:spPr>
          <a:xfrm>
            <a:off x="5189875" y="738637"/>
            <a:ext cx="3005951" cy="524086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4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世間人在迷，不懂六道裡面要得人身很不容易，機會非常的渺茫，人身難得。佛在經典曾經舉過許許多多比喻，為我們說出這個事實的真相。</a:t>
            </a: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8B1B2253-61D7-2C05-4B9D-4BFFBD0D99B4}"/>
              </a:ext>
            </a:extLst>
          </p:cNvPr>
          <p:cNvSpPr txBox="1"/>
          <p:nvPr/>
        </p:nvSpPr>
        <p:spPr>
          <a:xfrm>
            <a:off x="3286894" y="709212"/>
            <a:ext cx="1877437" cy="524086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400"/>
              </a:lnSpc>
            </a:pPr>
            <a:r>
              <a:rPr lang="zh-CN" altLang="en-US" sz="2800" dirty="0">
                <a:solidFill>
                  <a:srgbClr val="FFFF00"/>
                </a:solidFill>
              </a:rPr>
              <a:t>佛難值。</a:t>
            </a:r>
            <a:r>
              <a:rPr lang="zh-TW" altLang="en-US" sz="2800" dirty="0">
                <a:solidFill>
                  <a:srgbClr val="FFFF00"/>
                </a:solidFill>
              </a:rPr>
              <a:t>佛法滅盡，要什麼時候再有佛法？五十六億七千萬年以後，這個「時」真是希有</a:t>
            </a:r>
            <a:r>
              <a:rPr lang="zh-CN" altLang="en-US" sz="2800" dirty="0">
                <a:solidFill>
                  <a:srgbClr val="FFFF00"/>
                </a:solidFill>
              </a:rPr>
              <a:t>！</a:t>
            </a:r>
            <a:endParaRPr lang="zh-TW" altLang="en-US" sz="2800" dirty="0">
              <a:solidFill>
                <a:srgbClr val="FFFF00"/>
              </a:solidFill>
            </a:endParaRPr>
          </a:p>
        </p:txBody>
      </p:sp>
      <p:sp>
        <p:nvSpPr>
          <p:cNvPr id="2" name="文字方塊 1">
            <a:extLst>
              <a:ext uri="{FF2B5EF4-FFF2-40B4-BE49-F238E27FC236}">
                <a16:creationId xmlns:a16="http://schemas.microsoft.com/office/drawing/2014/main" id="{5104F5D4-E73C-5FAC-D3F7-2B9F6EEE20EE}"/>
              </a:ext>
            </a:extLst>
          </p:cNvPr>
          <p:cNvSpPr txBox="1"/>
          <p:nvPr/>
        </p:nvSpPr>
        <p:spPr>
          <a:xfrm>
            <a:off x="622598" y="693490"/>
            <a:ext cx="2441694" cy="524086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4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講經法會處所的成就</a:t>
            </a:r>
            <a:r>
              <a:rPr lang="zh-CN" altLang="en-US" sz="2800" dirty="0">
                <a:solidFill>
                  <a:srgbClr val="FFFF00"/>
                </a:solidFill>
              </a:rPr>
              <a:t>，也是希有。</a:t>
            </a:r>
            <a:r>
              <a:rPr lang="zh-TW" altLang="en-US" sz="2800" dirty="0">
                <a:solidFill>
                  <a:srgbClr val="FFFF00"/>
                </a:solidFill>
              </a:rPr>
              <a:t>如來圓滿的果德</a:t>
            </a:r>
            <a:r>
              <a:rPr lang="zh-CN" altLang="en-US" sz="2800" dirty="0">
                <a:solidFill>
                  <a:srgbClr val="FFFF00"/>
                </a:solidFill>
              </a:rPr>
              <a:t>更是希有。事希有，正指般若波羅密，特別指金剛般若波羅蜜，</a:t>
            </a:r>
            <a:r>
              <a:rPr lang="zh-TW" altLang="en-US" sz="2800" dirty="0">
                <a:solidFill>
                  <a:srgbClr val="FFFF00"/>
                </a:solidFill>
              </a:rPr>
              <a:t>這個希有的大法。</a:t>
            </a:r>
          </a:p>
        </p:txBody>
      </p:sp>
    </p:spTree>
    <p:extLst>
      <p:ext uri="{BB962C8B-B14F-4D97-AF65-F5344CB8AC3E}">
        <p14:creationId xmlns:p14="http://schemas.microsoft.com/office/powerpoint/2010/main" val="107103113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2" grpId="0"/>
    </p:bld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E1F488C0-7C0B-0C0A-40E9-941ED02AD892}"/>
              </a:ext>
            </a:extLst>
          </p:cNvPr>
          <p:cNvSpPr/>
          <p:nvPr/>
        </p:nvSpPr>
        <p:spPr>
          <a:xfrm>
            <a:off x="11268162" y="117426"/>
            <a:ext cx="717985" cy="5760640"/>
          </a:xfrm>
          <a:prstGeom prst="plaque">
            <a:avLst/>
          </a:prstGeom>
          <a:effectLst>
            <a:glow rad="139700">
              <a:schemeClr val="bg1">
                <a:alpha val="69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中國佛典研究二</a:t>
            </a:r>
            <a:endParaRPr lang="en-US" altLang="zh-CN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en-US" altLang="zh-CN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  </a:t>
            </a:r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：</a:t>
            </a:r>
            <a:r>
              <a:rPr lang="zh-TW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金剛經</a:t>
            </a:r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第五講</a:t>
            </a:r>
            <a:endParaRPr lang="zh-TW" altLang="en-US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</p:txBody>
      </p:sp>
      <p:pic>
        <p:nvPicPr>
          <p:cNvPr id="5" name="圖片 4">
            <a:extLst>
              <a:ext uri="{FF2B5EF4-FFF2-40B4-BE49-F238E27FC236}">
                <a16:creationId xmlns:a16="http://schemas.microsoft.com/office/drawing/2014/main" id="{47AF1186-051D-4C00-B84A-93D8D0A7696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468" b="97110" l="9346" r="89720">
                        <a14:foregroundMark x1="49533" y1="43353" x2="49533" y2="43353"/>
                        <a14:foregroundMark x1="51402" y1="44509" x2="51402" y2="44509"/>
                        <a14:foregroundMark x1="71963" y1="32370" x2="71963" y2="32370"/>
                        <a14:foregroundMark x1="50467" y1="19653" x2="50467" y2="19653"/>
                        <a14:foregroundMark x1="55140" y1="56069" x2="55140" y2="56069"/>
                        <a14:foregroundMark x1="37383" y1="60694" x2="37383" y2="60694"/>
                        <a14:foregroundMark x1="13084" y1="67630" x2="13084" y2="67630"/>
                        <a14:foregroundMark x1="88785" y1="66474" x2="88785" y2="66474"/>
                        <a14:foregroundMark x1="49533" y1="93642" x2="49533" y2="93642"/>
                        <a14:foregroundMark x1="47664" y1="97110" x2="47664" y2="97110"/>
                        <a14:foregroundMark x1="56075" y1="15029" x2="56075" y2="15029"/>
                        <a14:foregroundMark x1="55140" y1="13873" x2="55140" y2="13873"/>
                        <a14:foregroundMark x1="50467" y1="5202" x2="50467" y2="5202"/>
                        <a14:foregroundMark x1="50467" y1="3468" x2="50467" y2="3468"/>
                        <a14:foregroundMark x1="52336" y1="5202" x2="52336" y2="5202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381912" y="6021144"/>
            <a:ext cx="490484" cy="793026"/>
          </a:xfrm>
          <a:prstGeom prst="rect">
            <a:avLst/>
          </a:prstGeom>
          <a:effectLst>
            <a:glow rad="50800">
              <a:schemeClr val="bg1"/>
            </a:glow>
          </a:effectLst>
        </p:spPr>
      </p:pic>
      <p:sp>
        <p:nvSpPr>
          <p:cNvPr id="6" name="文字方塊 5">
            <a:extLst>
              <a:ext uri="{FF2B5EF4-FFF2-40B4-BE49-F238E27FC236}">
                <a16:creationId xmlns:a16="http://schemas.microsoft.com/office/drawing/2014/main" id="{A7B9AB08-9C89-FF1F-AA67-B41A7792FC62}"/>
              </a:ext>
            </a:extLst>
          </p:cNvPr>
          <p:cNvSpPr txBox="1"/>
          <p:nvPr/>
        </p:nvSpPr>
        <p:spPr>
          <a:xfrm>
            <a:off x="8508052" y="709212"/>
            <a:ext cx="2123658" cy="524086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altLang="zh-TW" sz="2800" b="1" dirty="0">
                <a:solidFill>
                  <a:schemeClr val="bg1"/>
                </a:solidFill>
              </a:rPr>
              <a:t>﹃</a:t>
            </a:r>
            <a:r>
              <a:rPr lang="zh-TW" altLang="en-US" sz="2800" b="1" dirty="0">
                <a:solidFill>
                  <a:schemeClr val="bg1"/>
                </a:solidFill>
              </a:rPr>
              <a:t>世尊</a:t>
            </a:r>
            <a:r>
              <a:rPr lang="en-US" altLang="zh-TW" sz="2800" b="1" dirty="0">
                <a:solidFill>
                  <a:schemeClr val="bg1"/>
                </a:solidFill>
              </a:rPr>
              <a:t>﹄</a:t>
            </a:r>
            <a:r>
              <a:rPr lang="zh-TW" altLang="en-US" sz="2800" b="1" dirty="0">
                <a:solidFill>
                  <a:schemeClr val="bg1"/>
                </a:solidFill>
              </a:rPr>
              <a:t>是總號</a:t>
            </a:r>
            <a:r>
              <a:rPr lang="zh-CN" altLang="en-US" sz="2800" b="1" dirty="0">
                <a:solidFill>
                  <a:schemeClr val="bg1"/>
                </a:solidFill>
              </a:rPr>
              <a:t>，</a:t>
            </a:r>
            <a:r>
              <a:rPr lang="zh-TW" altLang="en-US" sz="2800" b="1" dirty="0">
                <a:solidFill>
                  <a:schemeClr val="bg1"/>
                </a:solidFill>
              </a:rPr>
              <a:t>稱呼時用之。稱佛則表果德。稱</a:t>
            </a:r>
            <a:r>
              <a:rPr lang="en-US" altLang="zh-TW" sz="2800" b="1" dirty="0">
                <a:solidFill>
                  <a:schemeClr val="bg1"/>
                </a:solidFill>
              </a:rPr>
              <a:t>﹃</a:t>
            </a:r>
            <a:r>
              <a:rPr lang="zh-TW" altLang="en-US" sz="2800" b="1" dirty="0">
                <a:solidFill>
                  <a:schemeClr val="bg1"/>
                </a:solidFill>
              </a:rPr>
              <a:t>如來</a:t>
            </a:r>
            <a:r>
              <a:rPr lang="en-US" altLang="zh-TW" sz="2800" b="1" dirty="0">
                <a:solidFill>
                  <a:schemeClr val="bg1"/>
                </a:solidFill>
              </a:rPr>
              <a:t>﹄</a:t>
            </a:r>
            <a:r>
              <a:rPr lang="zh-TW" altLang="en-US" sz="2800" b="1" dirty="0">
                <a:solidFill>
                  <a:schemeClr val="bg1"/>
                </a:solidFill>
              </a:rPr>
              <a:t>則表性德。</a:t>
            </a: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54EB43C9-F62D-9410-D093-BC4BB30CFACD}"/>
              </a:ext>
            </a:extLst>
          </p:cNvPr>
          <p:cNvSpPr txBox="1"/>
          <p:nvPr/>
        </p:nvSpPr>
        <p:spPr>
          <a:xfrm>
            <a:off x="6384394" y="650218"/>
            <a:ext cx="2123658" cy="524086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「世尊」，世是世間、人間天上。佛的身分是老師的身分，三界之中，唯有師道最尊。</a:t>
            </a:r>
          </a:p>
        </p:txBody>
      </p:sp>
      <p:sp>
        <p:nvSpPr>
          <p:cNvPr id="8" name="文字方塊 7">
            <a:extLst>
              <a:ext uri="{FF2B5EF4-FFF2-40B4-BE49-F238E27FC236}">
                <a16:creationId xmlns:a16="http://schemas.microsoft.com/office/drawing/2014/main" id="{F4FD5D61-9786-0E65-B889-15FF5BA4575D}"/>
              </a:ext>
            </a:extLst>
          </p:cNvPr>
          <p:cNvSpPr txBox="1"/>
          <p:nvPr/>
        </p:nvSpPr>
        <p:spPr>
          <a:xfrm>
            <a:off x="4725314" y="621482"/>
            <a:ext cx="1477328" cy="524086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「佛」，是從他修行證果，他證到圓滿的佛果，是從事相上講的。</a:t>
            </a:r>
          </a:p>
        </p:txBody>
      </p:sp>
      <p:sp>
        <p:nvSpPr>
          <p:cNvPr id="9" name="文字方塊 8">
            <a:extLst>
              <a:ext uri="{FF2B5EF4-FFF2-40B4-BE49-F238E27FC236}">
                <a16:creationId xmlns:a16="http://schemas.microsoft.com/office/drawing/2014/main" id="{0A726991-4090-426F-FA10-E61EEEFFB414}"/>
              </a:ext>
            </a:extLst>
          </p:cNvPr>
          <p:cNvSpPr txBox="1"/>
          <p:nvPr/>
        </p:nvSpPr>
        <p:spPr>
          <a:xfrm>
            <a:off x="3070874" y="621482"/>
            <a:ext cx="1477328" cy="524086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「</a:t>
            </a:r>
            <a:r>
              <a:rPr lang="zh-CN" altLang="en-US" sz="2800" dirty="0">
                <a:solidFill>
                  <a:srgbClr val="FFFF00"/>
                </a:solidFill>
              </a:rPr>
              <a:t>如來</a:t>
            </a:r>
            <a:r>
              <a:rPr lang="zh-TW" altLang="en-US" sz="2800" dirty="0">
                <a:solidFill>
                  <a:srgbClr val="FFFF00"/>
                </a:solidFill>
              </a:rPr>
              <a:t>」，稱「如來」，那就不是從相上講，是從本性上說的。</a:t>
            </a:r>
          </a:p>
        </p:txBody>
      </p:sp>
    </p:spTree>
    <p:extLst>
      <p:ext uri="{BB962C8B-B14F-4D97-AF65-F5344CB8AC3E}">
        <p14:creationId xmlns:p14="http://schemas.microsoft.com/office/powerpoint/2010/main" val="180247934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</p:bld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7630E126-405F-16BE-3221-464197CCC5B5}"/>
              </a:ext>
            </a:extLst>
          </p:cNvPr>
          <p:cNvSpPr/>
          <p:nvPr/>
        </p:nvSpPr>
        <p:spPr>
          <a:xfrm>
            <a:off x="11268162" y="117426"/>
            <a:ext cx="717985" cy="5760640"/>
          </a:xfrm>
          <a:prstGeom prst="plaque">
            <a:avLst/>
          </a:prstGeom>
          <a:effectLst>
            <a:glow rad="139700">
              <a:schemeClr val="bg1">
                <a:alpha val="69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中國佛典研究二</a:t>
            </a:r>
            <a:endParaRPr lang="en-US" altLang="zh-CN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en-US" altLang="zh-CN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  </a:t>
            </a:r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：</a:t>
            </a:r>
            <a:r>
              <a:rPr lang="zh-TW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金剛經</a:t>
            </a:r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第五講</a:t>
            </a:r>
            <a:endParaRPr lang="zh-TW" altLang="en-US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</p:txBody>
      </p:sp>
      <p:pic>
        <p:nvPicPr>
          <p:cNvPr id="5" name="圖片 4">
            <a:extLst>
              <a:ext uri="{FF2B5EF4-FFF2-40B4-BE49-F238E27FC236}">
                <a16:creationId xmlns:a16="http://schemas.microsoft.com/office/drawing/2014/main" id="{CEE73349-7EEB-1852-87A0-28D03A2F2DC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468" b="97110" l="9346" r="89720">
                        <a14:foregroundMark x1="49533" y1="43353" x2="49533" y2="43353"/>
                        <a14:foregroundMark x1="51402" y1="44509" x2="51402" y2="44509"/>
                        <a14:foregroundMark x1="71963" y1="32370" x2="71963" y2="32370"/>
                        <a14:foregroundMark x1="50467" y1="19653" x2="50467" y2="19653"/>
                        <a14:foregroundMark x1="55140" y1="56069" x2="55140" y2="56069"/>
                        <a14:foregroundMark x1="37383" y1="60694" x2="37383" y2="60694"/>
                        <a14:foregroundMark x1="13084" y1="67630" x2="13084" y2="67630"/>
                        <a14:foregroundMark x1="88785" y1="66474" x2="88785" y2="66474"/>
                        <a14:foregroundMark x1="49533" y1="93642" x2="49533" y2="93642"/>
                        <a14:foregroundMark x1="47664" y1="97110" x2="47664" y2="97110"/>
                        <a14:foregroundMark x1="56075" y1="15029" x2="56075" y2="15029"/>
                        <a14:foregroundMark x1="55140" y1="13873" x2="55140" y2="13873"/>
                        <a14:foregroundMark x1="50467" y1="5202" x2="50467" y2="5202"/>
                        <a14:foregroundMark x1="50467" y1="3468" x2="50467" y2="3468"/>
                        <a14:foregroundMark x1="52336" y1="5202" x2="52336" y2="5202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381912" y="6021144"/>
            <a:ext cx="490484" cy="793026"/>
          </a:xfrm>
          <a:prstGeom prst="rect">
            <a:avLst/>
          </a:prstGeom>
          <a:effectLst>
            <a:glow rad="50800">
              <a:schemeClr val="bg1"/>
            </a:glow>
          </a:effectLst>
        </p:spPr>
      </p:pic>
      <p:sp>
        <p:nvSpPr>
          <p:cNvPr id="6" name="文字方塊 5">
            <a:extLst>
              <a:ext uri="{FF2B5EF4-FFF2-40B4-BE49-F238E27FC236}">
                <a16:creationId xmlns:a16="http://schemas.microsoft.com/office/drawing/2014/main" id="{25A7136A-C349-CB89-9AA9-5591F3EC5239}"/>
              </a:ext>
            </a:extLst>
          </p:cNvPr>
          <p:cNvSpPr txBox="1"/>
          <p:nvPr/>
        </p:nvSpPr>
        <p:spPr>
          <a:xfrm>
            <a:off x="9082374" y="693490"/>
            <a:ext cx="1477328" cy="524086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b="1" dirty="0">
                <a:solidFill>
                  <a:schemeClr val="bg1"/>
                </a:solidFill>
              </a:rPr>
              <a:t>世尊</a:t>
            </a:r>
            <a:r>
              <a:rPr lang="zh-CN" altLang="en-US" sz="2800" b="1" dirty="0">
                <a:solidFill>
                  <a:schemeClr val="bg1"/>
                </a:solidFill>
              </a:rPr>
              <a:t>入</a:t>
            </a:r>
            <a:r>
              <a:rPr lang="zh-TW" altLang="en-US" sz="2800" b="1" dirty="0">
                <a:solidFill>
                  <a:schemeClr val="bg1"/>
                </a:solidFill>
              </a:rPr>
              <a:t>城還園</a:t>
            </a:r>
            <a:r>
              <a:rPr lang="zh-CN" altLang="en-US" sz="2800" b="1" dirty="0">
                <a:solidFill>
                  <a:schemeClr val="bg1"/>
                </a:solidFill>
              </a:rPr>
              <a:t>，</a:t>
            </a:r>
            <a:r>
              <a:rPr lang="zh-TW" altLang="en-US" sz="2800" b="1" dirty="0">
                <a:solidFill>
                  <a:schemeClr val="bg1"/>
                </a:solidFill>
              </a:rPr>
              <a:t>如如不動。密示住心</a:t>
            </a:r>
            <a:r>
              <a:rPr lang="zh-CN" altLang="en-US" sz="2800" b="1" dirty="0">
                <a:solidFill>
                  <a:schemeClr val="bg1"/>
                </a:solidFill>
              </a:rPr>
              <a:t>，</a:t>
            </a:r>
            <a:r>
              <a:rPr lang="zh-TW" altLang="en-US" sz="2800" b="1" dirty="0">
                <a:solidFill>
                  <a:schemeClr val="bg1"/>
                </a:solidFill>
              </a:rPr>
              <a:t>以身作則。正是加護憶念。</a:t>
            </a: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3D7876DE-26B9-912C-0DEB-73073FA1DA16}"/>
              </a:ext>
            </a:extLst>
          </p:cNvPr>
          <p:cNvSpPr txBox="1"/>
          <p:nvPr/>
        </p:nvSpPr>
        <p:spPr>
          <a:xfrm>
            <a:off x="6707852" y="693490"/>
            <a:ext cx="2123658" cy="524086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雖然</a:t>
            </a:r>
            <a:r>
              <a:rPr lang="zh-CN" altLang="en-US" sz="2800" dirty="0">
                <a:solidFill>
                  <a:srgbClr val="FFFF00"/>
                </a:solidFill>
              </a:rPr>
              <a:t>佛有</a:t>
            </a:r>
            <a:r>
              <a:rPr lang="zh-TW" altLang="en-US" sz="2800" dirty="0">
                <a:solidFill>
                  <a:srgbClr val="FFFF00"/>
                </a:solidFill>
              </a:rPr>
              <a:t>這一趟往返，</a:t>
            </a:r>
            <a:r>
              <a:rPr lang="zh-CN" altLang="en-US" sz="2800" dirty="0">
                <a:solidFill>
                  <a:srgbClr val="FFFF00"/>
                </a:solidFill>
              </a:rPr>
              <a:t>但</a:t>
            </a:r>
            <a:r>
              <a:rPr lang="zh-TW" altLang="en-US" sz="2800" dirty="0">
                <a:solidFill>
                  <a:srgbClr val="FFFF00"/>
                </a:solidFill>
              </a:rPr>
              <a:t>從來沒有起心動念，當然更沒有分別、執著，所以如如不動。</a:t>
            </a:r>
          </a:p>
        </p:txBody>
      </p:sp>
      <p:sp>
        <p:nvSpPr>
          <p:cNvPr id="8" name="文字方塊 7">
            <a:extLst>
              <a:ext uri="{FF2B5EF4-FFF2-40B4-BE49-F238E27FC236}">
                <a16:creationId xmlns:a16="http://schemas.microsoft.com/office/drawing/2014/main" id="{25990508-98DD-E498-4D15-CB49A48CCA28}"/>
              </a:ext>
            </a:extLst>
          </p:cNvPr>
          <p:cNvSpPr txBox="1"/>
          <p:nvPr/>
        </p:nvSpPr>
        <p:spPr>
          <a:xfrm>
            <a:off x="355003" y="693490"/>
            <a:ext cx="6001643" cy="524086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須菩提所說的善護念、善付囑，就在日常生活當中顯示出來</a:t>
            </a:r>
            <a:r>
              <a:rPr lang="zh-CN" altLang="en-US" sz="2800" dirty="0">
                <a:solidFill>
                  <a:srgbClr val="FFFF00"/>
                </a:solidFill>
              </a:rPr>
              <a:t>，</a:t>
            </a:r>
            <a:r>
              <a:rPr lang="zh-TW" altLang="en-US" sz="2800" dirty="0">
                <a:solidFill>
                  <a:srgbClr val="FFFF00"/>
                </a:solidFill>
              </a:rPr>
              <a:t>這個意思很深。學佛無論在家、出家，要給社會大眾做一個好樣子，這就是護念一切眾生。用現代的話來說，潛移默化</a:t>
            </a:r>
            <a:r>
              <a:rPr lang="zh-CN" altLang="en-US" sz="2800" dirty="0">
                <a:solidFill>
                  <a:srgbClr val="FFFF00"/>
                </a:solidFill>
              </a:rPr>
              <a:t>；</a:t>
            </a:r>
            <a:r>
              <a:rPr lang="zh-TW" altLang="en-US" sz="2800" dirty="0">
                <a:solidFill>
                  <a:srgbClr val="FFFF00"/>
                </a:solidFill>
              </a:rPr>
              <a:t>潛移默化就是此地講的密示</a:t>
            </a:r>
            <a:r>
              <a:rPr lang="zh-CN" altLang="en-US" sz="2800" dirty="0">
                <a:solidFill>
                  <a:srgbClr val="FFFF00"/>
                </a:solidFill>
              </a:rPr>
              <a:t>。</a:t>
            </a:r>
            <a:r>
              <a:rPr lang="zh-TW" altLang="en-US" sz="2800" dirty="0">
                <a:solidFill>
                  <a:srgbClr val="FFFF00"/>
                </a:solidFill>
              </a:rPr>
              <a:t>佛這樣教我們，我們也這樣教化一切眾生。心量要大</a:t>
            </a:r>
            <a:r>
              <a:rPr lang="zh-CN" altLang="en-US" sz="2800" dirty="0">
                <a:solidFill>
                  <a:srgbClr val="FFFF00"/>
                </a:solidFill>
              </a:rPr>
              <a:t>。</a:t>
            </a:r>
            <a:endParaRPr lang="zh-TW" altLang="en-US" sz="28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6299088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</p:bld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AD1A4E57-FE68-2590-C8C4-900F9FCDABE7}"/>
              </a:ext>
            </a:extLst>
          </p:cNvPr>
          <p:cNvSpPr/>
          <p:nvPr/>
        </p:nvSpPr>
        <p:spPr>
          <a:xfrm>
            <a:off x="11268162" y="117426"/>
            <a:ext cx="717985" cy="5760640"/>
          </a:xfrm>
          <a:prstGeom prst="plaque">
            <a:avLst/>
          </a:prstGeom>
          <a:effectLst>
            <a:glow rad="139700">
              <a:schemeClr val="bg1">
                <a:alpha val="69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中國佛典研究二</a:t>
            </a:r>
            <a:endParaRPr lang="en-US" altLang="zh-CN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en-US" altLang="zh-CN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  </a:t>
            </a:r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：</a:t>
            </a:r>
            <a:r>
              <a:rPr lang="zh-TW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金剛經</a:t>
            </a:r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第五講</a:t>
            </a:r>
            <a:endParaRPr lang="zh-TW" altLang="en-US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</p:txBody>
      </p:sp>
      <p:pic>
        <p:nvPicPr>
          <p:cNvPr id="5" name="圖片 4">
            <a:extLst>
              <a:ext uri="{FF2B5EF4-FFF2-40B4-BE49-F238E27FC236}">
                <a16:creationId xmlns:a16="http://schemas.microsoft.com/office/drawing/2014/main" id="{70D43DE6-E64E-EB63-4F80-4F5E4F6D58A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468" b="97110" l="9346" r="89720">
                        <a14:foregroundMark x1="49533" y1="43353" x2="49533" y2="43353"/>
                        <a14:foregroundMark x1="51402" y1="44509" x2="51402" y2="44509"/>
                        <a14:foregroundMark x1="71963" y1="32370" x2="71963" y2="32370"/>
                        <a14:foregroundMark x1="50467" y1="19653" x2="50467" y2="19653"/>
                        <a14:foregroundMark x1="55140" y1="56069" x2="55140" y2="56069"/>
                        <a14:foregroundMark x1="37383" y1="60694" x2="37383" y2="60694"/>
                        <a14:foregroundMark x1="13084" y1="67630" x2="13084" y2="67630"/>
                        <a14:foregroundMark x1="88785" y1="66474" x2="88785" y2="66474"/>
                        <a14:foregroundMark x1="49533" y1="93642" x2="49533" y2="93642"/>
                        <a14:foregroundMark x1="47664" y1="97110" x2="47664" y2="97110"/>
                        <a14:foregroundMark x1="56075" y1="15029" x2="56075" y2="15029"/>
                        <a14:foregroundMark x1="55140" y1="13873" x2="55140" y2="13873"/>
                        <a14:foregroundMark x1="50467" y1="5202" x2="50467" y2="5202"/>
                        <a14:foregroundMark x1="50467" y1="3468" x2="50467" y2="3468"/>
                        <a14:foregroundMark x1="52336" y1="5202" x2="52336" y2="5202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381912" y="6021144"/>
            <a:ext cx="490484" cy="793026"/>
          </a:xfrm>
          <a:prstGeom prst="rect">
            <a:avLst/>
          </a:prstGeom>
          <a:effectLst>
            <a:glow rad="50800">
              <a:schemeClr val="bg1"/>
            </a:glow>
          </a:effectLst>
        </p:spPr>
      </p:pic>
      <p:sp>
        <p:nvSpPr>
          <p:cNvPr id="6" name="文字方塊 5">
            <a:extLst>
              <a:ext uri="{FF2B5EF4-FFF2-40B4-BE49-F238E27FC236}">
                <a16:creationId xmlns:a16="http://schemas.microsoft.com/office/drawing/2014/main" id="{931628D1-D409-8084-87E6-66B5F0235A56}"/>
              </a:ext>
            </a:extLst>
          </p:cNvPr>
          <p:cNvSpPr txBox="1"/>
          <p:nvPr/>
        </p:nvSpPr>
        <p:spPr>
          <a:xfrm>
            <a:off x="6857091" y="769391"/>
            <a:ext cx="4062651" cy="524086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b="1" dirty="0">
                <a:solidFill>
                  <a:schemeClr val="bg1"/>
                </a:solidFill>
              </a:rPr>
              <a:t>食訖宴坐</a:t>
            </a:r>
            <a:r>
              <a:rPr lang="zh-CN" altLang="en-US" sz="2800" b="1" dirty="0">
                <a:solidFill>
                  <a:schemeClr val="bg1"/>
                </a:solidFill>
              </a:rPr>
              <a:t>，</a:t>
            </a:r>
            <a:r>
              <a:rPr lang="zh-TW" altLang="en-US" sz="2800" b="1" dirty="0">
                <a:solidFill>
                  <a:schemeClr val="bg1"/>
                </a:solidFill>
              </a:rPr>
              <a:t>一念不生。密示降心</a:t>
            </a:r>
            <a:r>
              <a:rPr lang="zh-CN" altLang="en-US" sz="2800" b="1" dirty="0">
                <a:solidFill>
                  <a:schemeClr val="bg1"/>
                </a:solidFill>
              </a:rPr>
              <a:t>，</a:t>
            </a:r>
            <a:r>
              <a:rPr lang="zh-TW" altLang="en-US" sz="2800" b="1" dirty="0">
                <a:solidFill>
                  <a:schemeClr val="bg1"/>
                </a:solidFill>
              </a:rPr>
              <a:t>今眾取法。正是託付諄</a:t>
            </a:r>
            <a:r>
              <a:rPr lang="zh-CN" altLang="en-US" sz="2800" b="1" dirty="0">
                <a:solidFill>
                  <a:schemeClr val="bg1"/>
                </a:solidFill>
              </a:rPr>
              <a:t>囑</a:t>
            </a:r>
            <a:r>
              <a:rPr lang="zh-TW" altLang="en-US" sz="2800" b="1" dirty="0">
                <a:solidFill>
                  <a:schemeClr val="bg1"/>
                </a:solidFill>
              </a:rPr>
              <a:t>。動靜之間</a:t>
            </a:r>
            <a:r>
              <a:rPr lang="zh-CN" altLang="en-US" sz="2800" b="1" dirty="0">
                <a:solidFill>
                  <a:schemeClr val="bg1"/>
                </a:solidFill>
              </a:rPr>
              <a:t>，</a:t>
            </a:r>
            <a:r>
              <a:rPr lang="zh-TW" altLang="en-US" sz="2800" b="1" dirty="0">
                <a:solidFill>
                  <a:schemeClr val="bg1"/>
                </a:solidFill>
              </a:rPr>
              <a:t>以身教不以言教。隨時隨處</a:t>
            </a:r>
            <a:r>
              <a:rPr lang="zh-CN" altLang="en-US" sz="2800" b="1" dirty="0">
                <a:solidFill>
                  <a:schemeClr val="bg1"/>
                </a:solidFill>
              </a:rPr>
              <a:t>，</a:t>
            </a:r>
            <a:r>
              <a:rPr lang="zh-TW" altLang="en-US" sz="2800" b="1" dirty="0">
                <a:solidFill>
                  <a:schemeClr val="bg1"/>
                </a:solidFill>
              </a:rPr>
              <a:t>無不</a:t>
            </a:r>
            <a:r>
              <a:rPr lang="zh-CN" altLang="en-US" sz="2800" b="1" dirty="0">
                <a:solidFill>
                  <a:schemeClr val="bg1"/>
                </a:solidFill>
              </a:rPr>
              <a:t>為</a:t>
            </a:r>
            <a:r>
              <a:rPr lang="zh-TW" altLang="en-US" sz="2800" b="1" dirty="0">
                <a:solidFill>
                  <a:schemeClr val="bg1"/>
                </a:solidFill>
              </a:rPr>
              <a:t>菩薩正覺模範。此</a:t>
            </a:r>
            <a:r>
              <a:rPr lang="zh-CN" altLang="en-US" sz="2800" b="1" dirty="0">
                <a:solidFill>
                  <a:schemeClr val="bg1"/>
                </a:solidFill>
              </a:rPr>
              <a:t>真</a:t>
            </a:r>
            <a:r>
              <a:rPr lang="zh-TW" altLang="en-US" sz="2800" b="1" dirty="0">
                <a:solidFill>
                  <a:schemeClr val="bg1"/>
                </a:solidFill>
              </a:rPr>
              <a:t>所謂善</a:t>
            </a:r>
            <a:r>
              <a:rPr lang="zh-CN" altLang="en-US" sz="2800" b="1" dirty="0">
                <a:solidFill>
                  <a:schemeClr val="bg1"/>
                </a:solidFill>
              </a:rPr>
              <a:t>，</a:t>
            </a:r>
            <a:r>
              <a:rPr lang="zh-TW" altLang="en-US" sz="2800" b="1" dirty="0">
                <a:solidFill>
                  <a:schemeClr val="bg1"/>
                </a:solidFill>
              </a:rPr>
              <a:t>須菩提今</a:t>
            </a:r>
            <a:r>
              <a:rPr lang="zh-CN" altLang="en-US" sz="2800" b="1" dirty="0">
                <a:solidFill>
                  <a:schemeClr val="bg1"/>
                </a:solidFill>
              </a:rPr>
              <a:t>日</a:t>
            </a:r>
            <a:r>
              <a:rPr lang="zh-TW" altLang="en-US" sz="2800" b="1" dirty="0">
                <a:solidFill>
                  <a:schemeClr val="bg1"/>
                </a:solidFill>
              </a:rPr>
              <a:t>始看</a:t>
            </a:r>
            <a:r>
              <a:rPr lang="zh-CN" altLang="en-US" sz="2800" b="1" dirty="0">
                <a:solidFill>
                  <a:schemeClr val="bg1"/>
                </a:solidFill>
              </a:rPr>
              <a:t>出而歎為希有也。</a:t>
            </a:r>
            <a:endParaRPr lang="zh-TW" altLang="en-US" sz="2800" b="1" dirty="0">
              <a:solidFill>
                <a:schemeClr val="bg1"/>
              </a:solidFill>
            </a:endParaRP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BC6F6F86-E19E-328F-CE53-4D96FF0608FE}"/>
              </a:ext>
            </a:extLst>
          </p:cNvPr>
          <p:cNvSpPr txBox="1"/>
          <p:nvPr/>
        </p:nvSpPr>
        <p:spPr>
          <a:xfrm>
            <a:off x="4763636" y="769391"/>
            <a:ext cx="2123658" cy="524086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世尊是一切時、一切處，行住坐臥，都如如不動、一念不生，這是跟我們凡夫不一樣的地方。</a:t>
            </a:r>
          </a:p>
        </p:txBody>
      </p:sp>
      <p:sp>
        <p:nvSpPr>
          <p:cNvPr id="10" name="文字方塊 9">
            <a:extLst>
              <a:ext uri="{FF2B5EF4-FFF2-40B4-BE49-F238E27FC236}">
                <a16:creationId xmlns:a16="http://schemas.microsoft.com/office/drawing/2014/main" id="{F49DCF42-47C1-4A8F-DE79-5573B9FACCF3}"/>
              </a:ext>
            </a:extLst>
          </p:cNvPr>
          <p:cNvSpPr txBox="1"/>
          <p:nvPr/>
        </p:nvSpPr>
        <p:spPr>
          <a:xfrm>
            <a:off x="592981" y="765498"/>
            <a:ext cx="4062651" cy="524086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前面講的善護念，是對所有學佛同修而說，甚至包括不信佛的一切眾生，佛沒有不護念的。付囑那就是佛的學生，才有吩咐、囑咐</a:t>
            </a:r>
            <a:r>
              <a:rPr lang="zh-CN" altLang="en-US" sz="2800" dirty="0">
                <a:solidFill>
                  <a:srgbClr val="FFFF00"/>
                </a:solidFill>
              </a:rPr>
              <a:t>；</a:t>
            </a:r>
            <a:r>
              <a:rPr lang="zh-TW" altLang="en-US" sz="2800" dirty="0">
                <a:solidFill>
                  <a:srgbClr val="FFFF00"/>
                </a:solidFill>
              </a:rPr>
              <a:t>沒有學佛的，對他囑咐是沒有用的，他不能接受。</a:t>
            </a:r>
          </a:p>
        </p:txBody>
      </p:sp>
    </p:spTree>
    <p:extLst>
      <p:ext uri="{BB962C8B-B14F-4D97-AF65-F5344CB8AC3E}">
        <p14:creationId xmlns:p14="http://schemas.microsoft.com/office/powerpoint/2010/main" val="407971230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0" grpId="0"/>
    </p:bld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EC3C7328-039C-1FB1-9AC4-A75E75651E6E}"/>
              </a:ext>
            </a:extLst>
          </p:cNvPr>
          <p:cNvSpPr/>
          <p:nvPr/>
        </p:nvSpPr>
        <p:spPr>
          <a:xfrm>
            <a:off x="11268162" y="117426"/>
            <a:ext cx="717985" cy="5760640"/>
          </a:xfrm>
          <a:prstGeom prst="plaque">
            <a:avLst/>
          </a:prstGeom>
          <a:effectLst>
            <a:glow rad="139700">
              <a:schemeClr val="bg1">
                <a:alpha val="69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中國佛典研究二</a:t>
            </a:r>
            <a:endParaRPr lang="en-US" altLang="zh-CN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en-US" altLang="zh-CN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  </a:t>
            </a:r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：</a:t>
            </a:r>
            <a:r>
              <a:rPr lang="zh-TW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金剛經</a:t>
            </a:r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第五講</a:t>
            </a:r>
            <a:endParaRPr lang="zh-TW" altLang="en-US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</p:txBody>
      </p:sp>
      <p:pic>
        <p:nvPicPr>
          <p:cNvPr id="5" name="圖片 4">
            <a:extLst>
              <a:ext uri="{FF2B5EF4-FFF2-40B4-BE49-F238E27FC236}">
                <a16:creationId xmlns:a16="http://schemas.microsoft.com/office/drawing/2014/main" id="{213C25ED-81BF-4155-84C2-2C93A4580B9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468" b="97110" l="9346" r="89720">
                        <a14:foregroundMark x1="49533" y1="43353" x2="49533" y2="43353"/>
                        <a14:foregroundMark x1="51402" y1="44509" x2="51402" y2="44509"/>
                        <a14:foregroundMark x1="71963" y1="32370" x2="71963" y2="32370"/>
                        <a14:foregroundMark x1="50467" y1="19653" x2="50467" y2="19653"/>
                        <a14:foregroundMark x1="55140" y1="56069" x2="55140" y2="56069"/>
                        <a14:foregroundMark x1="37383" y1="60694" x2="37383" y2="60694"/>
                        <a14:foregroundMark x1="13084" y1="67630" x2="13084" y2="67630"/>
                        <a14:foregroundMark x1="88785" y1="66474" x2="88785" y2="66474"/>
                        <a14:foregroundMark x1="49533" y1="93642" x2="49533" y2="93642"/>
                        <a14:foregroundMark x1="47664" y1="97110" x2="47664" y2="97110"/>
                        <a14:foregroundMark x1="56075" y1="15029" x2="56075" y2="15029"/>
                        <a14:foregroundMark x1="55140" y1="13873" x2="55140" y2="13873"/>
                        <a14:foregroundMark x1="50467" y1="5202" x2="50467" y2="5202"/>
                        <a14:foregroundMark x1="50467" y1="3468" x2="50467" y2="3468"/>
                        <a14:foregroundMark x1="52336" y1="5202" x2="52336" y2="5202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381912" y="6021144"/>
            <a:ext cx="490484" cy="793026"/>
          </a:xfrm>
          <a:prstGeom prst="rect">
            <a:avLst/>
          </a:prstGeom>
          <a:effectLst>
            <a:glow rad="50800">
              <a:schemeClr val="bg1"/>
            </a:glow>
          </a:effectLst>
        </p:spPr>
      </p:pic>
      <p:pic>
        <p:nvPicPr>
          <p:cNvPr id="6" name="圖片 5">
            <a:extLst>
              <a:ext uri="{FF2B5EF4-FFF2-40B4-BE49-F238E27FC236}">
                <a16:creationId xmlns:a16="http://schemas.microsoft.com/office/drawing/2014/main" id="{5E4FF119-B6EA-2400-C7DC-7468ACAC3C7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0631710" cy="6814170"/>
          </a:xfrm>
          <a:prstGeom prst="rect">
            <a:avLst/>
          </a:prstGeom>
        </p:spPr>
      </p:pic>
      <p:sp>
        <p:nvSpPr>
          <p:cNvPr id="7" name="矩形 6">
            <a:extLst>
              <a:ext uri="{FF2B5EF4-FFF2-40B4-BE49-F238E27FC236}">
                <a16:creationId xmlns:a16="http://schemas.microsoft.com/office/drawing/2014/main" id="{F8000256-AC58-D2FD-51A4-6B370448142B}"/>
              </a:ext>
            </a:extLst>
          </p:cNvPr>
          <p:cNvSpPr/>
          <p:nvPr/>
        </p:nvSpPr>
        <p:spPr>
          <a:xfrm>
            <a:off x="2638822" y="5302002"/>
            <a:ext cx="648072" cy="504056"/>
          </a:xfrm>
          <a:prstGeom prst="rect">
            <a:avLst/>
          </a:prstGeom>
          <a:noFill/>
          <a:ln w="3810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13600824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7CD803D0-7B98-8E3E-44D1-46D799AA86B8}"/>
              </a:ext>
            </a:extLst>
          </p:cNvPr>
          <p:cNvSpPr/>
          <p:nvPr/>
        </p:nvSpPr>
        <p:spPr>
          <a:xfrm>
            <a:off x="11268162" y="117426"/>
            <a:ext cx="717985" cy="5760640"/>
          </a:xfrm>
          <a:prstGeom prst="plaque">
            <a:avLst/>
          </a:prstGeom>
          <a:effectLst>
            <a:glow rad="139700">
              <a:schemeClr val="bg1">
                <a:alpha val="69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中國佛典研究二</a:t>
            </a:r>
            <a:endParaRPr lang="en-US" altLang="zh-CN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en-US" altLang="zh-CN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  </a:t>
            </a:r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：</a:t>
            </a:r>
            <a:r>
              <a:rPr lang="zh-TW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金剛經</a:t>
            </a:r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第五講</a:t>
            </a:r>
            <a:endParaRPr lang="zh-TW" altLang="en-US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</p:txBody>
      </p:sp>
      <p:pic>
        <p:nvPicPr>
          <p:cNvPr id="5" name="圖片 4">
            <a:extLst>
              <a:ext uri="{FF2B5EF4-FFF2-40B4-BE49-F238E27FC236}">
                <a16:creationId xmlns:a16="http://schemas.microsoft.com/office/drawing/2014/main" id="{C4E8F235-0770-ACBB-17F1-A23C03E2B0D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468" b="97110" l="9346" r="89720">
                        <a14:foregroundMark x1="49533" y1="43353" x2="49533" y2="43353"/>
                        <a14:foregroundMark x1="51402" y1="44509" x2="51402" y2="44509"/>
                        <a14:foregroundMark x1="71963" y1="32370" x2="71963" y2="32370"/>
                        <a14:foregroundMark x1="50467" y1="19653" x2="50467" y2="19653"/>
                        <a14:foregroundMark x1="55140" y1="56069" x2="55140" y2="56069"/>
                        <a14:foregroundMark x1="37383" y1="60694" x2="37383" y2="60694"/>
                        <a14:foregroundMark x1="13084" y1="67630" x2="13084" y2="67630"/>
                        <a14:foregroundMark x1="88785" y1="66474" x2="88785" y2="66474"/>
                        <a14:foregroundMark x1="49533" y1="93642" x2="49533" y2="93642"/>
                        <a14:foregroundMark x1="47664" y1="97110" x2="47664" y2="97110"/>
                        <a14:foregroundMark x1="56075" y1="15029" x2="56075" y2="15029"/>
                        <a14:foregroundMark x1="55140" y1="13873" x2="55140" y2="13873"/>
                        <a14:foregroundMark x1="50467" y1="5202" x2="50467" y2="5202"/>
                        <a14:foregroundMark x1="50467" y1="3468" x2="50467" y2="3468"/>
                        <a14:foregroundMark x1="52336" y1="5202" x2="52336" y2="5202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381912" y="6021144"/>
            <a:ext cx="490484" cy="793026"/>
          </a:xfrm>
          <a:prstGeom prst="rect">
            <a:avLst/>
          </a:prstGeom>
          <a:effectLst>
            <a:glow rad="50800">
              <a:schemeClr val="bg1"/>
            </a:glow>
          </a:effectLst>
        </p:spPr>
      </p:pic>
      <p:sp>
        <p:nvSpPr>
          <p:cNvPr id="6" name="文字方塊 5">
            <a:extLst>
              <a:ext uri="{FF2B5EF4-FFF2-40B4-BE49-F238E27FC236}">
                <a16:creationId xmlns:a16="http://schemas.microsoft.com/office/drawing/2014/main" id="{D235EDA6-C6C5-D781-4BB6-1B9E3DD79DBB}"/>
              </a:ext>
            </a:extLst>
          </p:cNvPr>
          <p:cNvSpPr txBox="1"/>
          <p:nvPr/>
        </p:nvSpPr>
        <p:spPr>
          <a:xfrm>
            <a:off x="8796084" y="621482"/>
            <a:ext cx="2123658" cy="524086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b="1" dirty="0">
                <a:solidFill>
                  <a:schemeClr val="bg1"/>
                </a:solidFill>
              </a:rPr>
              <a:t>「世尊，善男子、善女人，發阿耨多羅三藐三菩提心，應云何住，云何降伏其心。」</a:t>
            </a: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36F78AE9-0021-8E36-9321-54F10C233C2D}"/>
              </a:ext>
            </a:extLst>
          </p:cNvPr>
          <p:cNvSpPr txBox="1"/>
          <p:nvPr/>
        </p:nvSpPr>
        <p:spPr>
          <a:xfrm>
            <a:off x="204266" y="693490"/>
            <a:ext cx="8586966" cy="524086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本經分前後兩部，三十二分裡面，前面十六分是上半部，後面十六分是下半部。下半部一開端，尊者也提出一個問題，跟這個很相像，只有幾個字</a:t>
            </a:r>
            <a:r>
              <a:rPr lang="zh-CN" altLang="en-US" sz="2800" dirty="0">
                <a:solidFill>
                  <a:srgbClr val="FFFF00"/>
                </a:solidFill>
              </a:rPr>
              <a:t>順序不同，</a:t>
            </a:r>
            <a:r>
              <a:rPr lang="zh-TW" altLang="en-US" sz="2800" dirty="0">
                <a:solidFill>
                  <a:srgbClr val="FFFF00"/>
                </a:solidFill>
              </a:rPr>
              <a:t>意思就不同。有些流通的</a:t>
            </a:r>
            <a:r>
              <a:rPr lang="en-US" altLang="zh-TW" sz="2800" dirty="0">
                <a:solidFill>
                  <a:srgbClr val="FFFF00"/>
                </a:solidFill>
              </a:rPr>
              <a:t>《</a:t>
            </a:r>
            <a:r>
              <a:rPr lang="zh-TW" altLang="en-US" sz="2800" dirty="0">
                <a:solidFill>
                  <a:srgbClr val="FFFF00"/>
                </a:solidFill>
              </a:rPr>
              <a:t>金剛經</a:t>
            </a:r>
            <a:r>
              <a:rPr lang="en-US" altLang="zh-TW" sz="2800" dirty="0">
                <a:solidFill>
                  <a:srgbClr val="FFFF00"/>
                </a:solidFill>
              </a:rPr>
              <a:t>》</a:t>
            </a:r>
            <a:r>
              <a:rPr lang="zh-TW" altLang="en-US" sz="2800" dirty="0">
                <a:solidFill>
                  <a:srgbClr val="FFFF00"/>
                </a:solidFill>
              </a:rPr>
              <a:t>本子，前後問的問題是一樣的</a:t>
            </a:r>
            <a:r>
              <a:rPr lang="zh-CN" altLang="en-US" sz="2800" dirty="0">
                <a:solidFill>
                  <a:srgbClr val="FFFF00"/>
                </a:solidFill>
              </a:rPr>
              <a:t>；</a:t>
            </a:r>
            <a:r>
              <a:rPr lang="zh-TW" altLang="en-US" sz="2800" dirty="0">
                <a:solidFill>
                  <a:srgbClr val="FFFF00"/>
                </a:solidFill>
              </a:rPr>
              <a:t>那個講不通，一樣的問題，前面問過了，後面何必再多</a:t>
            </a:r>
            <a:r>
              <a:rPr lang="zh-CN" altLang="en-US" sz="2800" dirty="0">
                <a:solidFill>
                  <a:srgbClr val="FFFF00"/>
                </a:solidFill>
              </a:rPr>
              <a:t>問</a:t>
            </a:r>
            <a:r>
              <a:rPr lang="zh-TW" altLang="en-US" sz="2800" dirty="0">
                <a:solidFill>
                  <a:srgbClr val="FFFF00"/>
                </a:solidFill>
              </a:rPr>
              <a:t>？所以，這</a:t>
            </a:r>
            <a:r>
              <a:rPr lang="zh-CN" altLang="en-US" sz="2800" dirty="0">
                <a:solidFill>
                  <a:srgbClr val="FFFF00"/>
                </a:solidFill>
              </a:rPr>
              <a:t>裡</a:t>
            </a:r>
            <a:r>
              <a:rPr lang="zh-TW" altLang="en-US" sz="2800" dirty="0">
                <a:solidFill>
                  <a:srgbClr val="FFFF00"/>
                </a:solidFill>
              </a:rPr>
              <a:t>是「應云何住」，後面問的是「云何應住」，四個字完全相同，順序</a:t>
            </a:r>
            <a:r>
              <a:rPr lang="zh-CN" altLang="en-US" sz="2800" dirty="0">
                <a:solidFill>
                  <a:srgbClr val="FFFF00"/>
                </a:solidFill>
              </a:rPr>
              <a:t>換</a:t>
            </a:r>
            <a:r>
              <a:rPr lang="zh-TW" altLang="en-US" sz="2800" dirty="0">
                <a:solidFill>
                  <a:srgbClr val="FFFF00"/>
                </a:solidFill>
              </a:rPr>
              <a:t>了一下，味道就完全不一樣，意思完全不一樣。</a:t>
            </a:r>
          </a:p>
        </p:txBody>
      </p:sp>
    </p:spTree>
    <p:extLst>
      <p:ext uri="{BB962C8B-B14F-4D97-AF65-F5344CB8AC3E}">
        <p14:creationId xmlns:p14="http://schemas.microsoft.com/office/powerpoint/2010/main" val="324602826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theme/theme1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3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3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3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3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3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3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3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3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3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3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4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4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4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4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4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4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4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4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4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4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5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5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5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5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5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27270</TotalTime>
  <Words>6581</Words>
  <Application>Microsoft Office PowerPoint</Application>
  <PresentationFormat>自訂</PresentationFormat>
  <Paragraphs>333</Paragraphs>
  <Slides>54</Slides>
  <Notes>2</Notes>
  <HiddenSlides>0</HiddenSlides>
  <MMClips>0</MMClips>
  <ScaleCrop>false</ScaleCrop>
  <HeadingPairs>
    <vt:vector size="6" baseType="variant">
      <vt:variant>
        <vt:lpstr>使用字型</vt:lpstr>
      </vt:variant>
      <vt:variant>
        <vt:i4>2</vt:i4>
      </vt:variant>
      <vt:variant>
        <vt:lpstr>佈景主題</vt:lpstr>
      </vt:variant>
      <vt:variant>
        <vt:i4>1</vt:i4>
      </vt:variant>
      <vt:variant>
        <vt:lpstr>投影片標題</vt:lpstr>
      </vt:variant>
      <vt:variant>
        <vt:i4>54</vt:i4>
      </vt:variant>
    </vt:vector>
  </HeadingPairs>
  <TitlesOfParts>
    <vt:vector size="57" baseType="lpstr">
      <vt:lpstr>Arial</vt:lpstr>
      <vt:lpstr>Calibri</vt:lpstr>
      <vt:lpstr>Office 主题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幻灯片 1</dc:title>
  <dc:creator>Administrator</dc:creator>
  <cp:lastModifiedBy>Shengmiao</cp:lastModifiedBy>
  <cp:revision>720</cp:revision>
  <dcterms:created xsi:type="dcterms:W3CDTF">2019-12-17T19:51:00Z</dcterms:created>
  <dcterms:modified xsi:type="dcterms:W3CDTF">2025-04-25T14:34:31Z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2052-11.1.0.9513</vt:lpwstr>
  </property>
</Properties>
</file>