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6"/>
  </p:notesMasterIdLst>
  <p:sldIdLst>
    <p:sldId id="256" r:id="rId2"/>
    <p:sldId id="258" r:id="rId3"/>
    <p:sldId id="257" r:id="rId4"/>
    <p:sldId id="276" r:id="rId5"/>
    <p:sldId id="278" r:id="rId6"/>
    <p:sldId id="277" r:id="rId7"/>
    <p:sldId id="279" r:id="rId8"/>
    <p:sldId id="280" r:id="rId9"/>
    <p:sldId id="281" r:id="rId10"/>
    <p:sldId id="282" r:id="rId11"/>
    <p:sldId id="283" r:id="rId12"/>
    <p:sldId id="285" r:id="rId13"/>
    <p:sldId id="284" r:id="rId14"/>
    <p:sldId id="266"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B800"/>
    <a:srgbClr val="006260"/>
    <a:srgbClr val="009999"/>
    <a:srgbClr val="FFC715"/>
    <a:srgbClr val="005452"/>
    <a:srgbClr val="00808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50" autoAdjust="0"/>
  </p:normalViewPr>
  <p:slideViewPr>
    <p:cSldViewPr>
      <p:cViewPr varScale="1">
        <p:scale>
          <a:sx n="76" d="100"/>
          <a:sy n="76" d="100"/>
        </p:scale>
        <p:origin x="1570" y="6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D657F25-4A96-4BDC-BB15-22F5C48890AA}" type="datetimeFigureOut">
              <a:rPr lang="en-GB" smtClean="0"/>
              <a:t>19/05/2019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CAD52C-5CC7-4951-824E-2AC47B3539D0}" type="slidenum">
              <a:rPr lang="en-GB" smtClean="0"/>
              <a:t>‹#›</a:t>
            </a:fld>
            <a:endParaRPr lang="en-GB"/>
          </a:p>
        </p:txBody>
      </p:sp>
    </p:spTree>
    <p:extLst>
      <p:ext uri="{BB962C8B-B14F-4D97-AF65-F5344CB8AC3E}">
        <p14:creationId xmlns:p14="http://schemas.microsoft.com/office/powerpoint/2010/main" val="11867050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9CAD52C-5CC7-4951-824E-2AC47B3539D0}" type="slidenum">
              <a:rPr lang="en-GB" smtClean="0"/>
              <a:t>2</a:t>
            </a:fld>
            <a:endParaRPr lang="en-GB"/>
          </a:p>
        </p:txBody>
      </p:sp>
    </p:spTree>
    <p:extLst>
      <p:ext uri="{BB962C8B-B14F-4D97-AF65-F5344CB8AC3E}">
        <p14:creationId xmlns:p14="http://schemas.microsoft.com/office/powerpoint/2010/main" val="10770918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5/19/2019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5/19/2019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1D8BD707-D9CF-40AE-B4C6-C98DA3205C09}" type="datetimeFigureOut">
              <a:rPr lang="en-US" smtClean="0"/>
              <a:pPr/>
              <a:t>5/19/2019</a:t>
            </a:fld>
            <a:endParaRPr 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7" name="Slide Number Placeholder 6"/>
          <p:cNvSpPr>
            <a:spLocks noGrp="1"/>
          </p:cNvSpPr>
          <p:nvPr>
            <p:ph type="sldNum" sz="quarter" idx="12"/>
          </p:nvPr>
        </p:nvSpPr>
        <p:spPr>
          <a:xfrm>
            <a:off x="8339328" y="1170432"/>
            <a:ext cx="733864" cy="201168"/>
          </a:xfrm>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5/19/2019</a:t>
            </a:fld>
            <a:endParaRPr lang="en-US"/>
          </a:p>
        </p:txBody>
      </p:sp>
      <p:sp>
        <p:nvSpPr>
          <p:cNvPr id="5" name="Footer Placeholder 4"/>
          <p:cNvSpPr>
            <a:spLocks noGrp="1"/>
          </p:cNvSpPr>
          <p:nvPr>
            <p:ph type="ftr" sz="quarter" idx="11"/>
          </p:nvPr>
        </p:nvSpPr>
        <p:spPr>
          <a:xfrm>
            <a:off x="2640597" y="6377459"/>
            <a:ext cx="3836404" cy="365125"/>
          </a:xfrm>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5452"/>
        </a:solidFill>
        <a:effectLst/>
      </p:bgPr>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a:t>Click to edit Master title style</a:t>
            </a:r>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1D8BD707-D9CF-40AE-B4C6-C98DA3205C09}" type="datetimeFigureOut">
              <a:rPr lang="en-US" smtClean="0"/>
              <a:pPr/>
              <a:t>5/19/2019</a:t>
            </a:fld>
            <a:endParaRPr lang="en-US"/>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theguardian.com/science/2015/nov/07/conspiracy-theories-why-people-need-to-believe-the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bbc.co.uk/news/world-47144738"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png"/><Relationship Id="rId7"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10" Type="http://schemas.openxmlformats.org/officeDocument/2006/relationships/image" Target="../media/image9.jpeg"/><Relationship Id="rId4" Type="http://schemas.microsoft.com/office/2007/relationships/hdphoto" Target="../media/hdphoto1.wdp"/><Relationship Id="rId9" Type="http://schemas.openxmlformats.org/officeDocument/2006/relationships/hyperlink" Target="https://abduzeedo.com/awesome-and-controversial-ads-benetton"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youtube.com/watch?v=Zn4GTzvJkkQ"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theguardian.com/commentisfree/2019/feb/18/online-conspiracy-theorists-democracy"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4495800"/>
            <a:ext cx="4724400" cy="506604"/>
          </a:xfrm>
        </p:spPr>
        <p:txBody>
          <a:bodyPr>
            <a:normAutofit fontScale="90000"/>
          </a:bodyPr>
          <a:lstStyle/>
          <a:p>
            <a:pPr algn="r"/>
            <a:r>
              <a:rPr lang="en-GB" sz="2200" dirty="0">
                <a:solidFill>
                  <a:srgbClr val="00B0F0"/>
                </a:solidFill>
                <a:latin typeface="Felix Titling" panose="04060505060202020A04" pitchFamily="82" charset="0"/>
              </a:rPr>
              <a:t>HPEN 4004 </a:t>
            </a:r>
            <a:r>
              <a:rPr lang="en-GB" sz="2200" b="0" i="1" dirty="0">
                <a:solidFill>
                  <a:srgbClr val="00B0F0"/>
                </a:solidFill>
              </a:rPr>
              <a:t>The Language(s) of Persuasion</a:t>
            </a:r>
            <a:br>
              <a:rPr lang="en-GB" sz="5300" b="0" i="1" dirty="0">
                <a:solidFill>
                  <a:srgbClr val="00B0F0"/>
                </a:solidFill>
              </a:rPr>
            </a:br>
            <a:br>
              <a:rPr lang="en-GB" sz="4900" b="0" dirty="0">
                <a:solidFill>
                  <a:srgbClr val="00B0F0"/>
                </a:solidFill>
              </a:rPr>
            </a:br>
            <a:br>
              <a:rPr lang="en-GB" sz="4900" b="0" dirty="0">
                <a:solidFill>
                  <a:srgbClr val="00B0F0"/>
                </a:solidFill>
              </a:rPr>
            </a:br>
            <a:br>
              <a:rPr lang="en-GB" sz="4900" b="0" dirty="0">
                <a:solidFill>
                  <a:schemeClr val="bg1">
                    <a:lumMod val="65000"/>
                  </a:schemeClr>
                </a:solidFill>
              </a:rPr>
            </a:br>
            <a:endParaRPr lang="en-GB" sz="4400" b="0" dirty="0">
              <a:solidFill>
                <a:schemeClr val="bg1">
                  <a:lumMod val="65000"/>
                </a:schemeClr>
              </a:solidFill>
            </a:endParaRPr>
          </a:p>
        </p:txBody>
      </p:sp>
      <p:sp>
        <p:nvSpPr>
          <p:cNvPr id="4" name="Rectangle 3"/>
          <p:cNvSpPr/>
          <p:nvPr/>
        </p:nvSpPr>
        <p:spPr>
          <a:xfrm>
            <a:off x="4343400" y="5542242"/>
            <a:ext cx="4419600" cy="954107"/>
          </a:xfrm>
          <a:prstGeom prst="rect">
            <a:avLst/>
          </a:prstGeom>
        </p:spPr>
        <p:txBody>
          <a:bodyPr wrap="square">
            <a:spAutoFit/>
          </a:bodyPr>
          <a:lstStyle/>
          <a:p>
            <a:r>
              <a:rPr lang="fr-FR" sz="2800" dirty="0" err="1">
                <a:solidFill>
                  <a:schemeClr val="bg1"/>
                </a:solidFill>
                <a:latin typeface="Felix Titling" panose="04060505060202020A04" pitchFamily="82" charset="0"/>
              </a:rPr>
              <a:t>advertising</a:t>
            </a:r>
            <a:r>
              <a:rPr lang="fr-FR" sz="2800" dirty="0">
                <a:solidFill>
                  <a:schemeClr val="bg1"/>
                </a:solidFill>
                <a:latin typeface="Felix Titling" panose="04060505060202020A04" pitchFamily="82" charset="0"/>
              </a:rPr>
              <a:t>: the </a:t>
            </a:r>
            <a:r>
              <a:rPr lang="fr-FR" sz="2800" dirty="0" err="1">
                <a:solidFill>
                  <a:schemeClr val="bg1"/>
                </a:solidFill>
                <a:latin typeface="Felix Titling" panose="04060505060202020A04" pitchFamily="82" charset="0"/>
              </a:rPr>
              <a:t>language</a:t>
            </a:r>
            <a:r>
              <a:rPr lang="fr-FR" sz="2800" dirty="0">
                <a:solidFill>
                  <a:schemeClr val="bg1"/>
                </a:solidFill>
                <a:latin typeface="Felix Titling" panose="04060505060202020A04" pitchFamily="82" charset="0"/>
              </a:rPr>
              <a:t> </a:t>
            </a:r>
            <a:r>
              <a:rPr lang="fr-FR" sz="2800" dirty="0" err="1">
                <a:solidFill>
                  <a:schemeClr val="bg1"/>
                </a:solidFill>
                <a:latin typeface="Felix Titling" panose="04060505060202020A04" pitchFamily="82" charset="0"/>
              </a:rPr>
              <a:t>that</a:t>
            </a:r>
            <a:r>
              <a:rPr lang="fr-FR" sz="2800" dirty="0">
                <a:solidFill>
                  <a:schemeClr val="bg1"/>
                </a:solidFill>
                <a:latin typeface="Felix Titling" panose="04060505060202020A04" pitchFamily="82" charset="0"/>
              </a:rPr>
              <a:t> </a:t>
            </a:r>
            <a:r>
              <a:rPr lang="fr-FR" sz="2800" dirty="0" err="1">
                <a:solidFill>
                  <a:schemeClr val="bg1"/>
                </a:solidFill>
                <a:latin typeface="Felix Titling" panose="04060505060202020A04" pitchFamily="82" charset="0"/>
              </a:rPr>
              <a:t>sells</a:t>
            </a:r>
            <a:r>
              <a:rPr lang="fr-FR" sz="2800" dirty="0">
                <a:solidFill>
                  <a:schemeClr val="bg1"/>
                </a:solidFill>
                <a:latin typeface="Felix Titling" panose="04060505060202020A04" pitchFamily="82" charset="0"/>
              </a:rPr>
              <a:t> </a:t>
            </a:r>
            <a:endParaRPr lang="en-GB" sz="2800" dirty="0">
              <a:solidFill>
                <a:schemeClr val="bg1"/>
              </a:solidFill>
              <a:latin typeface="Felix Titling" panose="04060505060202020A04" pitchFamily="82" charset="0"/>
            </a:endParaRPr>
          </a:p>
        </p:txBody>
      </p:sp>
      <p:sp>
        <p:nvSpPr>
          <p:cNvPr id="6" name="Rectangle 5">
            <a:extLst>
              <a:ext uri="{FF2B5EF4-FFF2-40B4-BE49-F238E27FC236}">
                <a16:creationId xmlns:a16="http://schemas.microsoft.com/office/drawing/2014/main" id="{B422705C-6EC2-4D88-97DA-BEAA90B70B44}"/>
              </a:ext>
            </a:extLst>
          </p:cNvPr>
          <p:cNvSpPr/>
          <p:nvPr/>
        </p:nvSpPr>
        <p:spPr>
          <a:xfrm>
            <a:off x="457200" y="368350"/>
            <a:ext cx="4724400" cy="707886"/>
          </a:xfrm>
          <a:prstGeom prst="rect">
            <a:avLst/>
          </a:prstGeom>
        </p:spPr>
        <p:txBody>
          <a:bodyPr wrap="square">
            <a:spAutoFit/>
          </a:bodyPr>
          <a:lstStyle/>
          <a:p>
            <a:pPr algn="r"/>
            <a:r>
              <a:rPr lang="en-GB" sz="4000" i="1" dirty="0">
                <a:solidFill>
                  <a:srgbClr val="009999"/>
                </a:solidFill>
                <a:latin typeface="Segoe Script" panose="030B0504020000000003" pitchFamily="66" charset="0"/>
              </a:rPr>
              <a:t>Communicating </a:t>
            </a:r>
            <a:endParaRPr lang="en-GB" sz="3600" i="1" dirty="0">
              <a:solidFill>
                <a:srgbClr val="009999"/>
              </a:solidFill>
              <a:latin typeface="Segoe Script" panose="030B0504020000000003" pitchFamily="66" charset="0"/>
            </a:endParaRPr>
          </a:p>
        </p:txBody>
      </p:sp>
      <p:pic>
        <p:nvPicPr>
          <p:cNvPr id="8" name="Picture 7" descr="A picture containing text, map&#10;&#10;Description automatically generated">
            <a:extLst>
              <a:ext uri="{FF2B5EF4-FFF2-40B4-BE49-F238E27FC236}">
                <a16:creationId xmlns:a16="http://schemas.microsoft.com/office/drawing/2014/main" id="{6653BC07-A2E4-454C-A768-0E819DDA02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6896" y="1295400"/>
            <a:ext cx="4198594" cy="2824118"/>
          </a:xfrm>
          <a:prstGeom prst="rect">
            <a:avLst/>
          </a:prstGeom>
        </p:spPr>
      </p:pic>
    </p:spTree>
    <p:extLst>
      <p:ext uri="{BB962C8B-B14F-4D97-AF65-F5344CB8AC3E}">
        <p14:creationId xmlns:p14="http://schemas.microsoft.com/office/powerpoint/2010/main" val="37355294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dirty="0">
                <a:solidFill>
                  <a:srgbClr val="FFC000"/>
                </a:solidFill>
                <a:latin typeface="Felix Titling" panose="04060505060202020A04" pitchFamily="82" charset="0"/>
              </a:rPr>
              <a:t>Aims &amp; Learning Outcomes</a:t>
            </a:r>
          </a:p>
        </p:txBody>
      </p:sp>
      <p:sp>
        <p:nvSpPr>
          <p:cNvPr id="3" name="Content Placeholder 2"/>
          <p:cNvSpPr>
            <a:spLocks noGrp="1"/>
          </p:cNvSpPr>
          <p:nvPr>
            <p:ph idx="1"/>
          </p:nvPr>
        </p:nvSpPr>
        <p:spPr>
          <a:xfrm>
            <a:off x="304800" y="1676400"/>
            <a:ext cx="8382000" cy="4800600"/>
          </a:xfrm>
        </p:spPr>
        <p:txBody>
          <a:bodyPr>
            <a:normAutofit/>
          </a:bodyPr>
          <a:lstStyle/>
          <a:p>
            <a:pPr marL="118872" indent="0">
              <a:buNone/>
            </a:pPr>
            <a:r>
              <a:rPr lang="en-GB" sz="2400" dirty="0">
                <a:solidFill>
                  <a:srgbClr val="FFC000"/>
                </a:solidFill>
              </a:rPr>
              <a:t>AIM(S)</a:t>
            </a:r>
            <a:br>
              <a:rPr lang="en-GB" sz="2400" dirty="0">
                <a:solidFill>
                  <a:schemeClr val="bg1"/>
                </a:solidFill>
              </a:rPr>
            </a:br>
            <a:r>
              <a:rPr lang="en-GB" sz="2200" dirty="0">
                <a:solidFill>
                  <a:schemeClr val="bg1"/>
                </a:solidFill>
              </a:rPr>
              <a:t>To introduce students to an understanding of the mechanisms of persuasion employed by powerful interests, from ideological propagandists to fake news sites, conspiracy theorists and more</a:t>
            </a:r>
          </a:p>
          <a:p>
            <a:pPr marL="118872" indent="0">
              <a:buNone/>
            </a:pPr>
            <a:endParaRPr lang="en-GB" sz="2400" dirty="0">
              <a:solidFill>
                <a:schemeClr val="bg1"/>
              </a:solidFill>
            </a:endParaRPr>
          </a:p>
          <a:p>
            <a:pPr marL="118872" indent="0">
              <a:buNone/>
            </a:pPr>
            <a:endParaRPr lang="en-GB" sz="2400" dirty="0">
              <a:solidFill>
                <a:srgbClr val="FFC000"/>
              </a:solidFill>
            </a:endParaRPr>
          </a:p>
          <a:p>
            <a:pPr marL="118872" indent="0">
              <a:buNone/>
            </a:pPr>
            <a:r>
              <a:rPr lang="en-GB" sz="2400" dirty="0">
                <a:solidFill>
                  <a:srgbClr val="F2B800"/>
                </a:solidFill>
              </a:rPr>
              <a:t>LEARNING OUTCOMES</a:t>
            </a:r>
          </a:p>
          <a:p>
            <a:pPr marL="118872" indent="0">
              <a:buNone/>
            </a:pPr>
            <a:r>
              <a:rPr lang="en-GB" sz="2000" i="1" dirty="0">
                <a:solidFill>
                  <a:schemeClr val="bg1"/>
                </a:solidFill>
              </a:rPr>
              <a:t>Upon the completion of this module, the student should be able to demonstrate the ability to :</a:t>
            </a:r>
          </a:p>
          <a:p>
            <a:pPr marL="118872" indent="0">
              <a:buNone/>
            </a:pPr>
            <a:endParaRPr lang="en-GB" sz="1200" i="1" dirty="0">
              <a:solidFill>
                <a:schemeClr val="bg1"/>
              </a:solidFill>
            </a:endParaRPr>
          </a:p>
          <a:p>
            <a:r>
              <a:rPr lang="en-GB" sz="2200" dirty="0">
                <a:solidFill>
                  <a:schemeClr val="bg1"/>
                </a:solidFill>
              </a:rPr>
              <a:t>deploy critical literacy skills both in reading the work of others and in their own writing</a:t>
            </a:r>
          </a:p>
          <a:p>
            <a:r>
              <a:rPr lang="en-GB" sz="2200" dirty="0">
                <a:solidFill>
                  <a:schemeClr val="bg1"/>
                </a:solidFill>
              </a:rPr>
              <a:t>recognise and critique techniques of emotional manipulation used in the language of exploitative ideologies or persons</a:t>
            </a:r>
          </a:p>
        </p:txBody>
      </p:sp>
    </p:spTree>
    <p:extLst>
      <p:ext uri="{BB962C8B-B14F-4D97-AF65-F5344CB8AC3E}">
        <p14:creationId xmlns:p14="http://schemas.microsoft.com/office/powerpoint/2010/main" val="26574859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5448"/>
            <a:ext cx="8763000" cy="1252728"/>
          </a:xfrm>
        </p:spPr>
        <p:txBody>
          <a:bodyPr>
            <a:noAutofit/>
          </a:bodyPr>
          <a:lstStyle/>
          <a:p>
            <a:pPr algn="ctr"/>
            <a:r>
              <a:rPr lang="en-GB" sz="3400" dirty="0">
                <a:solidFill>
                  <a:srgbClr val="FFC000"/>
                </a:solidFill>
                <a:latin typeface="Felix Titling" panose="04060505060202020A04" pitchFamily="82" charset="0"/>
              </a:rPr>
              <a:t>Communication: key to all writing</a:t>
            </a:r>
          </a:p>
        </p:txBody>
      </p:sp>
      <p:sp>
        <p:nvSpPr>
          <p:cNvPr id="3" name="Content Placeholder 2"/>
          <p:cNvSpPr>
            <a:spLocks noGrp="1"/>
          </p:cNvSpPr>
          <p:nvPr>
            <p:ph idx="1"/>
          </p:nvPr>
        </p:nvSpPr>
        <p:spPr>
          <a:xfrm>
            <a:off x="304800" y="2057400"/>
            <a:ext cx="8229600" cy="3787409"/>
          </a:xfrm>
        </p:spPr>
        <p:txBody>
          <a:bodyPr>
            <a:normAutofit/>
          </a:bodyPr>
          <a:lstStyle/>
          <a:p>
            <a:pPr marL="118872" indent="0">
              <a:buNone/>
            </a:pPr>
            <a:r>
              <a:rPr lang="en-GB" sz="2400" dirty="0">
                <a:solidFill>
                  <a:schemeClr val="bg1"/>
                </a:solidFill>
              </a:rPr>
              <a:t>It is insight into human nature that is the key to the communicator's skill. For whereas the writer is concerned with what he puts into his writings, the </a:t>
            </a:r>
            <a:r>
              <a:rPr lang="en-GB" sz="2400" dirty="0">
                <a:solidFill>
                  <a:srgbClr val="FFC000"/>
                </a:solidFill>
              </a:rPr>
              <a:t>communicator is concerned with what the reader gets out of it</a:t>
            </a:r>
            <a:r>
              <a:rPr lang="en-GB" sz="2400" dirty="0">
                <a:solidFill>
                  <a:schemeClr val="accent6">
                    <a:lumMod val="60000"/>
                    <a:lumOff val="40000"/>
                  </a:schemeClr>
                </a:solidFill>
              </a:rPr>
              <a:t>. </a:t>
            </a:r>
            <a:r>
              <a:rPr lang="en-GB" sz="2400" dirty="0">
                <a:solidFill>
                  <a:schemeClr val="bg1"/>
                </a:solidFill>
              </a:rPr>
              <a:t>He therefore becomes a student of how people read or listen.</a:t>
            </a:r>
          </a:p>
          <a:p>
            <a:pPr marL="118872" indent="0">
              <a:buNone/>
            </a:pPr>
            <a:endParaRPr lang="en-GB" sz="1200" dirty="0">
              <a:solidFill>
                <a:schemeClr val="bg1"/>
              </a:solidFill>
            </a:endParaRPr>
          </a:p>
          <a:p>
            <a:pPr marL="118872" indent="0">
              <a:buNone/>
            </a:pPr>
            <a:r>
              <a:rPr lang="en-GB" dirty="0">
                <a:solidFill>
                  <a:schemeClr val="bg1"/>
                </a:solidFill>
              </a:rPr>
              <a:t>	</a:t>
            </a:r>
            <a:r>
              <a:rPr lang="en-GB" sz="2200" dirty="0">
                <a:solidFill>
                  <a:schemeClr val="bg1"/>
                </a:solidFill>
              </a:rPr>
              <a:t>William </a:t>
            </a:r>
            <a:r>
              <a:rPr lang="en-GB" sz="2200" dirty="0" err="1">
                <a:solidFill>
                  <a:schemeClr val="bg1"/>
                </a:solidFill>
              </a:rPr>
              <a:t>Bernbach</a:t>
            </a:r>
            <a:r>
              <a:rPr lang="en-GB" sz="2200" dirty="0">
                <a:solidFill>
                  <a:schemeClr val="bg1"/>
                </a:solidFill>
              </a:rPr>
              <a:t> (US businessman &amp; forerunner of 	modern advertising campaigns</a:t>
            </a:r>
          </a:p>
          <a:p>
            <a:pPr marL="118872" indent="0">
              <a:buNone/>
            </a:pPr>
            <a:endParaRPr lang="en-GB" dirty="0"/>
          </a:p>
          <a:p>
            <a:pPr marL="118872" indent="0">
              <a:buNone/>
            </a:pPr>
            <a:endParaRPr lang="en-GB" dirty="0"/>
          </a:p>
          <a:p>
            <a:pPr marL="118872" indent="0">
              <a:buNone/>
            </a:pPr>
            <a:endParaRPr lang="en-GB" dirty="0"/>
          </a:p>
        </p:txBody>
      </p:sp>
    </p:spTree>
    <p:extLst>
      <p:ext uri="{BB962C8B-B14F-4D97-AF65-F5344CB8AC3E}">
        <p14:creationId xmlns:p14="http://schemas.microsoft.com/office/powerpoint/2010/main" val="2156618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dirty="0">
                <a:solidFill>
                  <a:srgbClr val="FFC000"/>
                </a:solidFill>
                <a:latin typeface="Felix Titling" panose="04060505060202020A04" pitchFamily="82" charset="0"/>
              </a:rPr>
              <a:t>Identifying patterns &amp; being sensitive to possible threats</a:t>
            </a:r>
          </a:p>
        </p:txBody>
      </p:sp>
      <p:sp>
        <p:nvSpPr>
          <p:cNvPr id="3" name="Content Placeholder 2"/>
          <p:cNvSpPr>
            <a:spLocks noGrp="1"/>
          </p:cNvSpPr>
          <p:nvPr>
            <p:ph idx="1"/>
          </p:nvPr>
        </p:nvSpPr>
        <p:spPr>
          <a:xfrm>
            <a:off x="304800" y="1408176"/>
            <a:ext cx="8534400" cy="5449825"/>
          </a:xfrm>
        </p:spPr>
        <p:txBody>
          <a:bodyPr>
            <a:normAutofit fontScale="62500" lnSpcReduction="20000"/>
          </a:bodyPr>
          <a:lstStyle/>
          <a:p>
            <a:pPr marL="118872" indent="0">
              <a:lnSpc>
                <a:spcPct val="120000"/>
              </a:lnSpc>
              <a:buNone/>
            </a:pPr>
            <a:r>
              <a:rPr lang="en-GB" dirty="0">
                <a:solidFill>
                  <a:schemeClr val="bg1"/>
                </a:solidFill>
              </a:rPr>
              <a:t>All of us have suspicious minds – and for good reason. Identifying patterns and being sensitive to possible threats is what has helped us survive in a world where nature often is out to get you:</a:t>
            </a:r>
          </a:p>
          <a:p>
            <a:pPr marL="118872" indent="0">
              <a:lnSpc>
                <a:spcPct val="120000"/>
              </a:lnSpc>
              <a:buNone/>
            </a:pPr>
            <a:endParaRPr lang="en-GB" sz="1300" dirty="0">
              <a:solidFill>
                <a:schemeClr val="bg1"/>
              </a:solidFill>
            </a:endParaRPr>
          </a:p>
          <a:p>
            <a:pPr marL="355600" indent="-319088">
              <a:lnSpc>
                <a:spcPct val="120000"/>
              </a:lnSpc>
            </a:pPr>
            <a:r>
              <a:rPr lang="en-GB" dirty="0">
                <a:solidFill>
                  <a:schemeClr val="bg1"/>
                </a:solidFill>
              </a:rPr>
              <a:t>“Conspiracy theory books tend to come at it from the point of view of debunking them. I wanted to take a different approach, to sidestep the whole issue of whether the theories are true or false and come at it from the perspective of psychology … The intentionality bias, the proportionality bias, confirmation bias. </a:t>
            </a:r>
            <a:r>
              <a:rPr lang="en-GB" dirty="0">
                <a:solidFill>
                  <a:srgbClr val="F2B800"/>
                </a:solidFill>
              </a:rPr>
              <a:t>We have these quirks built into our minds that can lead us to believe weird things without realising that’s why we believe them. ”</a:t>
            </a:r>
          </a:p>
          <a:p>
            <a:pPr marL="355600" indent="-319088">
              <a:lnSpc>
                <a:spcPct val="120000"/>
              </a:lnSpc>
            </a:pPr>
            <a:endParaRPr lang="en-GB" sz="1300" dirty="0">
              <a:solidFill>
                <a:schemeClr val="bg1"/>
              </a:solidFill>
            </a:endParaRPr>
          </a:p>
          <a:p>
            <a:pPr marL="355600" indent="-319088">
              <a:lnSpc>
                <a:spcPct val="120000"/>
              </a:lnSpc>
            </a:pPr>
            <a:r>
              <a:rPr lang="en-GB" dirty="0">
                <a:solidFill>
                  <a:schemeClr val="bg1"/>
                </a:solidFill>
              </a:rPr>
              <a:t>“If you ask a young kid why somebody sneezed, the kid thinks that they did it on purpose, that the person must really enjoy sneezing. It’s </a:t>
            </a:r>
            <a:r>
              <a:rPr lang="en-GB" dirty="0">
                <a:solidFill>
                  <a:srgbClr val="F2B800"/>
                </a:solidFill>
              </a:rPr>
              <a:t>only after about the age of four or five that we begin to learn that not everything that everybody does is intended. </a:t>
            </a:r>
            <a:r>
              <a:rPr lang="en-GB" dirty="0">
                <a:solidFill>
                  <a:schemeClr val="bg1"/>
                </a:solidFill>
              </a:rPr>
              <a:t>We’re able to override that automatic judgment. But research shows that it still stays with us even into adulthood.” </a:t>
            </a:r>
            <a:r>
              <a:rPr lang="en-GB" sz="2900" dirty="0">
                <a:solidFill>
                  <a:schemeClr val="bg1"/>
                </a:solidFill>
              </a:rPr>
              <a:t>Rob </a:t>
            </a:r>
            <a:r>
              <a:rPr lang="en-GB" sz="2900" dirty="0" err="1">
                <a:solidFill>
                  <a:schemeClr val="bg1"/>
                </a:solidFill>
              </a:rPr>
              <a:t>Brotherton</a:t>
            </a:r>
            <a:r>
              <a:rPr lang="en-GB" sz="2900" dirty="0">
                <a:solidFill>
                  <a:schemeClr val="bg1"/>
                </a:solidFill>
              </a:rPr>
              <a:t>, </a:t>
            </a:r>
            <a:r>
              <a:rPr lang="en-GB" sz="2900" i="1" dirty="0">
                <a:solidFill>
                  <a:schemeClr val="bg1"/>
                </a:solidFill>
              </a:rPr>
              <a:t>Suspicious Minds</a:t>
            </a:r>
            <a:r>
              <a:rPr lang="en-GB" sz="2900" dirty="0">
                <a:solidFill>
                  <a:schemeClr val="bg1"/>
                </a:solidFill>
              </a:rPr>
              <a:t>, Bloomsbury Sigma, 2015  </a:t>
            </a:r>
            <a:endParaRPr lang="en-GB" dirty="0">
              <a:solidFill>
                <a:schemeClr val="bg1"/>
              </a:solidFill>
            </a:endParaRPr>
          </a:p>
        </p:txBody>
      </p:sp>
    </p:spTree>
    <p:extLst>
      <p:ext uri="{BB962C8B-B14F-4D97-AF65-F5344CB8AC3E}">
        <p14:creationId xmlns:p14="http://schemas.microsoft.com/office/powerpoint/2010/main" val="3896122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dirty="0">
                <a:solidFill>
                  <a:srgbClr val="FFC000"/>
                </a:solidFill>
                <a:latin typeface="Felix Titling" panose="04060505060202020A04" pitchFamily="82" charset="0"/>
              </a:rPr>
              <a:t>What’s the wildest conspiracy theory you have come across?</a:t>
            </a:r>
          </a:p>
        </p:txBody>
      </p:sp>
      <p:sp>
        <p:nvSpPr>
          <p:cNvPr id="3" name="Content Placeholder 2"/>
          <p:cNvSpPr>
            <a:spLocks noGrp="1"/>
          </p:cNvSpPr>
          <p:nvPr>
            <p:ph idx="1"/>
          </p:nvPr>
        </p:nvSpPr>
        <p:spPr>
          <a:xfrm>
            <a:off x="228600" y="1600199"/>
            <a:ext cx="8458200" cy="5257801"/>
          </a:xfrm>
        </p:spPr>
        <p:txBody>
          <a:bodyPr>
            <a:normAutofit fontScale="62500" lnSpcReduction="20000"/>
          </a:bodyPr>
          <a:lstStyle/>
          <a:p>
            <a:pPr marL="118872" indent="0">
              <a:lnSpc>
                <a:spcPct val="120000"/>
              </a:lnSpc>
              <a:buNone/>
            </a:pPr>
            <a:r>
              <a:rPr lang="en-GB" dirty="0">
                <a:solidFill>
                  <a:schemeClr val="bg1"/>
                </a:solidFill>
              </a:rPr>
              <a:t>One of the most kind of colourful and extensive is [that of] David Icke. He says for example that the </a:t>
            </a:r>
            <a:r>
              <a:rPr lang="en-GB" dirty="0">
                <a:solidFill>
                  <a:srgbClr val="FFC000"/>
                </a:solidFill>
              </a:rPr>
              <a:t>moon is hollow</a:t>
            </a:r>
            <a:r>
              <a:rPr lang="en-GB" dirty="0">
                <a:solidFill>
                  <a:schemeClr val="bg1"/>
                </a:solidFill>
              </a:rPr>
              <a:t>, that it is </a:t>
            </a:r>
            <a:r>
              <a:rPr lang="en-GB" dirty="0">
                <a:solidFill>
                  <a:srgbClr val="FFC000"/>
                </a:solidFill>
              </a:rPr>
              <a:t>an artificial spaceship </a:t>
            </a:r>
            <a:r>
              <a:rPr lang="en-GB" dirty="0">
                <a:solidFill>
                  <a:schemeClr val="bg1"/>
                </a:solidFill>
              </a:rPr>
              <a:t>and the </a:t>
            </a:r>
            <a:r>
              <a:rPr lang="en-GB" dirty="0">
                <a:solidFill>
                  <a:srgbClr val="FFC000"/>
                </a:solidFill>
              </a:rPr>
              <a:t>rings of Saturn are a broadcast device beaming mind control waves </a:t>
            </a:r>
            <a:r>
              <a:rPr lang="en-GB" dirty="0">
                <a:solidFill>
                  <a:schemeClr val="bg1"/>
                </a:solidFill>
              </a:rPr>
              <a:t>to the moon which amplifies them and sends them down to </a:t>
            </a:r>
            <a:r>
              <a:rPr lang="en-GB" dirty="0" err="1">
                <a:solidFill>
                  <a:schemeClr val="bg1"/>
                </a:solidFill>
              </a:rPr>
              <a:t>Earth.and</a:t>
            </a:r>
            <a:r>
              <a:rPr lang="en-GB" dirty="0">
                <a:solidFill>
                  <a:schemeClr val="bg1"/>
                </a:solidFill>
              </a:rPr>
              <a:t> colours or shapes, distorts our perception of reality so that we are all kind of living inside a hologram. It just goes on and on - he has an answer for absolutely everything. It is fairly implausible, I think it is fair to say. [But] as wild as it sounds it is kind of a hopeful message in a way in that it is saying: “</a:t>
            </a:r>
            <a:r>
              <a:rPr lang="en-GB" dirty="0">
                <a:solidFill>
                  <a:srgbClr val="FFC000"/>
                </a:solidFill>
              </a:rPr>
              <a:t>Yes, there is a lot of stuff wrong with the world but we can put our finger on who’s responsible and what’s responsible for it and then we can do something about it.” </a:t>
            </a:r>
            <a:r>
              <a:rPr lang="en-GB" dirty="0">
                <a:solidFill>
                  <a:schemeClr val="bg1"/>
                </a:solidFill>
              </a:rPr>
              <a:t>That is appealing to a lot of people, especially those who don’t feel like they have a lot of control over their lives.</a:t>
            </a:r>
          </a:p>
          <a:p>
            <a:pPr marL="118872" indent="0" algn="r">
              <a:lnSpc>
                <a:spcPct val="120000"/>
              </a:lnSpc>
              <a:buNone/>
            </a:pPr>
            <a:r>
              <a:rPr lang="en-GB" sz="2900" dirty="0">
                <a:solidFill>
                  <a:schemeClr val="bg1"/>
                </a:solidFill>
              </a:rPr>
              <a:t>Nicola Davis, ‘Conspiracy theories: why people need to believe </a:t>
            </a:r>
          </a:p>
          <a:p>
            <a:pPr marL="118872" indent="0" algn="r">
              <a:lnSpc>
                <a:spcPct val="120000"/>
              </a:lnSpc>
              <a:buNone/>
            </a:pPr>
            <a:r>
              <a:rPr lang="en-GB" sz="2900" dirty="0">
                <a:solidFill>
                  <a:schemeClr val="bg1"/>
                </a:solidFill>
              </a:rPr>
              <a:t>that the truth is hidden out: interview with Rob Bretherton</a:t>
            </a:r>
            <a:r>
              <a:rPr lang="en-GB" dirty="0">
                <a:solidFill>
                  <a:schemeClr val="bg1"/>
                </a:solidFill>
              </a:rPr>
              <a:t>’ </a:t>
            </a:r>
            <a:r>
              <a:rPr lang="en-GB" sz="2900" dirty="0">
                <a:solidFill>
                  <a:schemeClr val="bg1"/>
                </a:solidFill>
                <a:hlinkClick r:id="rId2"/>
              </a:rPr>
              <a:t>https://www.theguardian.com/science/2015/nov/07/conspiracy-theories-why-people-need-to-believe-them</a:t>
            </a:r>
            <a:r>
              <a:rPr lang="en-GB" sz="2900" dirty="0">
                <a:solidFill>
                  <a:schemeClr val="bg1"/>
                </a:solidFill>
              </a:rPr>
              <a:t> </a:t>
            </a:r>
            <a:endParaRPr lang="en-GB" dirty="0">
              <a:solidFill>
                <a:schemeClr val="bg1"/>
              </a:solidFill>
            </a:endParaRPr>
          </a:p>
        </p:txBody>
      </p:sp>
    </p:spTree>
    <p:extLst>
      <p:ext uri="{BB962C8B-B14F-4D97-AF65-F5344CB8AC3E}">
        <p14:creationId xmlns:p14="http://schemas.microsoft.com/office/powerpoint/2010/main" val="344355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solidFill>
                  <a:srgbClr val="FFC000"/>
                </a:solidFill>
                <a:latin typeface="Felix Titling" panose="04060505060202020A04" pitchFamily="82" charset="0"/>
              </a:rPr>
              <a:t>Why are conspiracy theories so attractive?</a:t>
            </a:r>
          </a:p>
        </p:txBody>
      </p:sp>
      <p:sp>
        <p:nvSpPr>
          <p:cNvPr id="3" name="Content Placeholder 2"/>
          <p:cNvSpPr>
            <a:spLocks noGrp="1"/>
          </p:cNvSpPr>
          <p:nvPr>
            <p:ph idx="1"/>
          </p:nvPr>
        </p:nvSpPr>
        <p:spPr>
          <a:xfrm>
            <a:off x="457200" y="1619743"/>
            <a:ext cx="8229600" cy="5082809"/>
          </a:xfrm>
        </p:spPr>
        <p:txBody>
          <a:bodyPr>
            <a:normAutofit fontScale="85000" lnSpcReduction="20000"/>
          </a:bodyPr>
          <a:lstStyle/>
          <a:p>
            <a:pPr marL="118872" indent="0">
              <a:lnSpc>
                <a:spcPct val="120000"/>
              </a:lnSpc>
              <a:buNone/>
            </a:pPr>
            <a:r>
              <a:rPr lang="en-GB" sz="2400" dirty="0">
                <a:solidFill>
                  <a:schemeClr val="bg1"/>
                </a:solidFill>
              </a:rPr>
              <a:t>"People who believe that Bush blew up the Twin Towers were mostly Democrats, people who thought that Obama faked his own birth certificate were mostly Republicans - but it was about even numbers within each party.“</a:t>
            </a:r>
          </a:p>
          <a:p>
            <a:pPr marL="118872" indent="0">
              <a:lnSpc>
                <a:spcPct val="120000"/>
              </a:lnSpc>
              <a:buNone/>
            </a:pPr>
            <a:endParaRPr lang="en-GB" sz="2400" dirty="0">
              <a:solidFill>
                <a:schemeClr val="bg1"/>
              </a:solidFill>
            </a:endParaRPr>
          </a:p>
          <a:p>
            <a:pPr marL="118872" indent="0">
              <a:lnSpc>
                <a:spcPct val="120000"/>
              </a:lnSpc>
              <a:buNone/>
            </a:pPr>
            <a:r>
              <a:rPr lang="en-GB" sz="2400" dirty="0">
                <a:solidFill>
                  <a:schemeClr val="bg1"/>
                </a:solidFill>
              </a:rPr>
              <a:t>There is not so much of a difference between conspiracy theorists and the rest of us. We are drawn to the idea of conspiracy because it resonates with us; we understand the idea of people being self-interested and not having our best interests at heart, and having hidden motives and getting together to do shady stuff. Conspiracy theories extend upon that and tap into these assumptions and fears we have about the world. </a:t>
            </a:r>
            <a:r>
              <a:rPr lang="en-GB" sz="2400" dirty="0">
                <a:solidFill>
                  <a:srgbClr val="F2B800"/>
                </a:solidFill>
              </a:rPr>
              <a:t>But we all have them, that’s why conspiracy theories make sense to us all</a:t>
            </a:r>
            <a:r>
              <a:rPr lang="en-GB" sz="2400" dirty="0">
                <a:solidFill>
                  <a:schemeClr val="bg1"/>
                </a:solidFill>
              </a:rPr>
              <a:t>.</a:t>
            </a:r>
          </a:p>
          <a:p>
            <a:pPr marL="118872" indent="0">
              <a:lnSpc>
                <a:spcPct val="120000"/>
              </a:lnSpc>
              <a:buNone/>
            </a:pPr>
            <a:endParaRPr lang="en-GB" sz="1600" b="1" dirty="0">
              <a:solidFill>
                <a:schemeClr val="bg1"/>
              </a:solidFill>
            </a:endParaRPr>
          </a:p>
          <a:p>
            <a:pPr marL="118872" indent="0">
              <a:lnSpc>
                <a:spcPct val="120000"/>
              </a:lnSpc>
              <a:buNone/>
            </a:pPr>
            <a:r>
              <a:rPr lang="en-GB" sz="1600" dirty="0">
                <a:solidFill>
                  <a:schemeClr val="bg1"/>
                </a:solidFill>
              </a:rPr>
              <a:t>‘Why so many people believe conspiracy theories’, By James Tilley, Professor of politics at the University of Oxford  12 February 2019 </a:t>
            </a:r>
            <a:r>
              <a:rPr lang="en-GB" sz="1600" dirty="0">
                <a:solidFill>
                  <a:schemeClr val="bg1"/>
                </a:solidFill>
                <a:hlinkClick r:id="rId2"/>
              </a:rPr>
              <a:t>https://www.bbc.co.uk/news/world-47144738</a:t>
            </a:r>
            <a:r>
              <a:rPr lang="en-GB" sz="1600" dirty="0">
                <a:solidFill>
                  <a:schemeClr val="bg1"/>
                </a:solidFill>
              </a:rPr>
              <a:t> </a:t>
            </a:r>
          </a:p>
        </p:txBody>
      </p:sp>
    </p:spTree>
    <p:extLst>
      <p:ext uri="{BB962C8B-B14F-4D97-AF65-F5344CB8AC3E}">
        <p14:creationId xmlns:p14="http://schemas.microsoft.com/office/powerpoint/2010/main" val="3946377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selected for Awesome and Controversial Ads from Benetton">
            <a:extLst>
              <a:ext uri="{FF2B5EF4-FFF2-40B4-BE49-F238E27FC236}">
                <a16:creationId xmlns:a16="http://schemas.microsoft.com/office/drawing/2014/main" id="{465E3F06-511D-4198-85C7-7573747DD0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446"/>
            <a:ext cx="3496019" cy="25031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selected for Awesome and Controversial Ads from Benetton">
            <a:extLst>
              <a:ext uri="{FF2B5EF4-FFF2-40B4-BE49-F238E27FC236}">
                <a16:creationId xmlns:a16="http://schemas.microsoft.com/office/drawing/2014/main" id="{2DA4E431-E531-49A8-8B18-01AD5614F57B}"/>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5700773" y="162326"/>
            <a:ext cx="3443227" cy="24955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selected for Awesome and Controversial Ads from Benetton">
            <a:extLst>
              <a:ext uri="{FF2B5EF4-FFF2-40B4-BE49-F238E27FC236}">
                <a16:creationId xmlns:a16="http://schemas.microsoft.com/office/drawing/2014/main" id="{165043C2-22C3-4566-8DC7-6E169CD2D7C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1188" b="12988"/>
          <a:stretch/>
        </p:blipFill>
        <p:spPr bwMode="auto">
          <a:xfrm>
            <a:off x="5778235" y="2635960"/>
            <a:ext cx="3390900" cy="175260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selected for Awesome and Controversial Ads from Benetton">
            <a:extLst>
              <a:ext uri="{FF2B5EF4-FFF2-40B4-BE49-F238E27FC236}">
                <a16:creationId xmlns:a16="http://schemas.microsoft.com/office/drawing/2014/main" id="{BC6D0F8A-C44B-4851-A286-E2E0729F892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18138" y="436169"/>
            <a:ext cx="2857500" cy="194786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selected for Awesome and Controversial Ads from Benetton">
            <a:extLst>
              <a:ext uri="{FF2B5EF4-FFF2-40B4-BE49-F238E27FC236}">
                <a16:creationId xmlns:a16="http://schemas.microsoft.com/office/drawing/2014/main" id="{3CBA2612-95C7-4E67-9423-5FD926E8D79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7681" y="2517200"/>
            <a:ext cx="2683046" cy="424460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selected for Awesome and Controversial Ads from Benetton">
            <a:extLst>
              <a:ext uri="{FF2B5EF4-FFF2-40B4-BE49-F238E27FC236}">
                <a16:creationId xmlns:a16="http://schemas.microsoft.com/office/drawing/2014/main" id="{8295F2C5-A751-4666-8086-5E313F14386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56647" y="4444391"/>
            <a:ext cx="4804952" cy="2402476"/>
          </a:xfrm>
          <a:prstGeom prst="rect">
            <a:avLst/>
          </a:prstGeom>
          <a:noFill/>
          <a:extLst>
            <a:ext uri="{909E8E84-426E-40DD-AFC4-6F175D3DCCD1}">
              <a14:hiddenFill xmlns:a14="http://schemas.microsoft.com/office/drawing/2010/main">
                <a:solidFill>
                  <a:srgbClr val="FFFFFF"/>
                </a:solidFill>
              </a14:hiddenFill>
            </a:ext>
          </a:extLst>
        </p:spPr>
      </p:pic>
      <p:sp>
        <p:nvSpPr>
          <p:cNvPr id="12" name="Content Placeholder 2">
            <a:extLst>
              <a:ext uri="{FF2B5EF4-FFF2-40B4-BE49-F238E27FC236}">
                <a16:creationId xmlns:a16="http://schemas.microsoft.com/office/drawing/2014/main" id="{7E781EA6-A9EE-45C2-A851-F2550ED3BC5D}"/>
              </a:ext>
            </a:extLst>
          </p:cNvPr>
          <p:cNvSpPr txBox="1">
            <a:spLocks/>
          </p:cNvSpPr>
          <p:nvPr/>
        </p:nvSpPr>
        <p:spPr>
          <a:xfrm>
            <a:off x="4146395" y="6375306"/>
            <a:ext cx="5070745" cy="457200"/>
          </a:xfrm>
          <a:prstGeom prst="rect">
            <a:avLst/>
          </a:prstGeom>
        </p:spPr>
        <p:txBody>
          <a:bodyPr vert="horz" lIns="54864" tIns="91440" rtlCol="0">
            <a:normAutofit fontScale="70000" lnSpcReduction="20000"/>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buFont typeface="Wingdings 2"/>
              <a:buNone/>
            </a:pPr>
            <a:r>
              <a:rPr lang="en-GB" sz="1800" dirty="0">
                <a:solidFill>
                  <a:srgbClr val="00B0F0"/>
                </a:solidFill>
                <a:hlinkClick r:id="rId9">
                  <a:extLst>
                    <a:ext uri="{A12FA001-AC4F-418D-AE19-62706E023703}">
                      <ahyp:hlinkClr xmlns:ahyp="http://schemas.microsoft.com/office/drawing/2018/hyperlinkcolor" val="tx"/>
                    </a:ext>
                  </a:extLst>
                </a:hlinkClick>
              </a:rPr>
              <a:t>https://abduzeedo.com/awesome-and-controversial-ads-benetton</a:t>
            </a:r>
            <a:endParaRPr lang="en-GB" sz="1800" dirty="0">
              <a:solidFill>
                <a:srgbClr val="00B0F0"/>
              </a:solidFill>
            </a:endParaRPr>
          </a:p>
          <a:p>
            <a:pPr marL="118872" indent="0">
              <a:buFont typeface="Wingdings 2"/>
              <a:buNone/>
            </a:pPr>
            <a:endParaRPr lang="en-GB" sz="1800" dirty="0">
              <a:solidFill>
                <a:schemeClr val="bg1"/>
              </a:solidFill>
            </a:endParaRPr>
          </a:p>
        </p:txBody>
      </p:sp>
      <p:pic>
        <p:nvPicPr>
          <p:cNvPr id="1040" name="Picture 16" descr="Image selected for Awesome and Controversial Ads from Benetton">
            <a:extLst>
              <a:ext uri="{FF2B5EF4-FFF2-40B4-BE49-F238E27FC236}">
                <a16:creationId xmlns:a16="http://schemas.microsoft.com/office/drawing/2014/main" id="{76C8047F-3829-4D40-8FDC-5B65103CEE4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00727" y="3512260"/>
            <a:ext cx="2760232" cy="2070174"/>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C37C4131-E2D9-49E1-A58B-AE31F28B260F}"/>
              </a:ext>
            </a:extLst>
          </p:cNvPr>
          <p:cNvSpPr>
            <a:spLocks noGrp="1"/>
          </p:cNvSpPr>
          <p:nvPr>
            <p:ph type="title"/>
          </p:nvPr>
        </p:nvSpPr>
        <p:spPr>
          <a:xfrm>
            <a:off x="2815629" y="2224046"/>
            <a:ext cx="2947704" cy="1475091"/>
          </a:xfrm>
          <a:solidFill>
            <a:srgbClr val="006260"/>
          </a:solidFill>
        </p:spPr>
        <p:txBody>
          <a:bodyPr/>
          <a:lstStyle/>
          <a:p>
            <a:pPr algn="ctr"/>
            <a:r>
              <a:rPr lang="en-GB" sz="3200" dirty="0">
                <a:solidFill>
                  <a:srgbClr val="FFC000"/>
                </a:solidFill>
                <a:latin typeface="Felix Titling" panose="04060505060202020A04" pitchFamily="82" charset="0"/>
              </a:rPr>
              <a:t>Image &amp; subtext</a:t>
            </a:r>
          </a:p>
        </p:txBody>
      </p:sp>
    </p:spTree>
    <p:extLst>
      <p:ext uri="{BB962C8B-B14F-4D97-AF65-F5344CB8AC3E}">
        <p14:creationId xmlns:p14="http://schemas.microsoft.com/office/powerpoint/2010/main" val="34858032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A04141-3790-4417-821A-E407C6D36BC7}"/>
              </a:ext>
            </a:extLst>
          </p:cNvPr>
          <p:cNvSpPr>
            <a:spLocks noGrp="1"/>
          </p:cNvSpPr>
          <p:nvPr>
            <p:ph idx="1"/>
          </p:nvPr>
        </p:nvSpPr>
        <p:spPr>
          <a:xfrm>
            <a:off x="2362200" y="6240328"/>
            <a:ext cx="6629400" cy="457200"/>
          </a:xfrm>
        </p:spPr>
        <p:txBody>
          <a:bodyPr>
            <a:normAutofit fontScale="92500" lnSpcReduction="10000"/>
          </a:bodyPr>
          <a:lstStyle/>
          <a:p>
            <a:pPr marL="118872" indent="0" algn="r">
              <a:buNone/>
            </a:pPr>
            <a:r>
              <a:rPr lang="en-GB" sz="2400" dirty="0">
                <a:hlinkClick r:id="rId2"/>
              </a:rPr>
              <a:t>https://www.youtube.com/watch?v=Zn4GTzvJkkQ</a:t>
            </a:r>
            <a:endParaRPr lang="en-GB" sz="2400" dirty="0"/>
          </a:p>
        </p:txBody>
      </p:sp>
      <p:sp>
        <p:nvSpPr>
          <p:cNvPr id="4" name="Title 3">
            <a:extLst>
              <a:ext uri="{FF2B5EF4-FFF2-40B4-BE49-F238E27FC236}">
                <a16:creationId xmlns:a16="http://schemas.microsoft.com/office/drawing/2014/main" id="{5C9ADCBE-7272-44D9-818F-7ED6173897E0}"/>
              </a:ext>
            </a:extLst>
          </p:cNvPr>
          <p:cNvSpPr>
            <a:spLocks noGrp="1"/>
          </p:cNvSpPr>
          <p:nvPr>
            <p:ph type="title"/>
          </p:nvPr>
        </p:nvSpPr>
        <p:spPr/>
        <p:txBody>
          <a:bodyPr/>
          <a:lstStyle/>
          <a:p>
            <a:r>
              <a:rPr lang="en-GB" sz="3200" dirty="0">
                <a:solidFill>
                  <a:srgbClr val="FFC000"/>
                </a:solidFill>
                <a:latin typeface="Felix Titling" panose="04060505060202020A04" pitchFamily="82" charset="0"/>
              </a:rPr>
              <a:t>How does this work?</a:t>
            </a:r>
          </a:p>
        </p:txBody>
      </p:sp>
      <p:pic>
        <p:nvPicPr>
          <p:cNvPr id="5" name="Picture 4">
            <a:extLst>
              <a:ext uri="{FF2B5EF4-FFF2-40B4-BE49-F238E27FC236}">
                <a16:creationId xmlns:a16="http://schemas.microsoft.com/office/drawing/2014/main" id="{922858B8-2563-4CC3-BCAF-10C2963C626C}"/>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838200" y="2590800"/>
            <a:ext cx="5943600" cy="3273287"/>
          </a:xfrm>
          <a:prstGeom prst="rect">
            <a:avLst/>
          </a:prstGeom>
        </p:spPr>
      </p:pic>
    </p:spTree>
    <p:extLst>
      <p:ext uri="{BB962C8B-B14F-4D97-AF65-F5344CB8AC3E}">
        <p14:creationId xmlns:p14="http://schemas.microsoft.com/office/powerpoint/2010/main" val="27407270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B16F5-E78B-4E23-BFCD-2419E1027B0D}"/>
              </a:ext>
            </a:extLst>
          </p:cNvPr>
          <p:cNvSpPr>
            <a:spLocks noGrp="1"/>
          </p:cNvSpPr>
          <p:nvPr>
            <p:ph type="title"/>
          </p:nvPr>
        </p:nvSpPr>
        <p:spPr>
          <a:xfrm>
            <a:off x="437941" y="152400"/>
            <a:ext cx="8229600" cy="1252728"/>
          </a:xfrm>
        </p:spPr>
        <p:txBody>
          <a:bodyPr>
            <a:noAutofit/>
          </a:bodyPr>
          <a:lstStyle/>
          <a:p>
            <a:r>
              <a:rPr lang="en-GB" sz="3200" b="0" dirty="0"/>
              <a:t>Julia Ebner, ‘Stop the Online Conspiracy Theorists Before They Break Democracy’</a:t>
            </a:r>
            <a:endParaRPr lang="en-GB" sz="3200" dirty="0"/>
          </a:p>
        </p:txBody>
      </p:sp>
      <p:sp>
        <p:nvSpPr>
          <p:cNvPr id="3" name="Content Placeholder 2">
            <a:extLst>
              <a:ext uri="{FF2B5EF4-FFF2-40B4-BE49-F238E27FC236}">
                <a16:creationId xmlns:a16="http://schemas.microsoft.com/office/drawing/2014/main" id="{F7C37EF3-73E8-4610-8E50-38A3EF9B6BC1}"/>
              </a:ext>
            </a:extLst>
          </p:cNvPr>
          <p:cNvSpPr>
            <a:spLocks noGrp="1"/>
          </p:cNvSpPr>
          <p:nvPr>
            <p:ph idx="1"/>
          </p:nvPr>
        </p:nvSpPr>
        <p:spPr>
          <a:xfrm>
            <a:off x="437941" y="1600200"/>
            <a:ext cx="8229600" cy="5105400"/>
          </a:xfrm>
        </p:spPr>
        <p:txBody>
          <a:bodyPr>
            <a:normAutofit fontScale="70000" lnSpcReduction="20000"/>
          </a:bodyPr>
          <a:lstStyle/>
          <a:p>
            <a:pPr marL="118872" indent="0">
              <a:lnSpc>
                <a:spcPct val="120000"/>
              </a:lnSpc>
              <a:buNone/>
            </a:pPr>
            <a:r>
              <a:rPr lang="en-GB" dirty="0">
                <a:solidFill>
                  <a:schemeClr val="bg1"/>
                </a:solidFill>
              </a:rPr>
              <a:t>The </a:t>
            </a:r>
            <a:r>
              <a:rPr lang="en-GB" dirty="0" err="1">
                <a:solidFill>
                  <a:schemeClr val="bg1"/>
                </a:solidFill>
              </a:rPr>
              <a:t>QAnon</a:t>
            </a:r>
            <a:r>
              <a:rPr lang="en-GB" dirty="0">
                <a:solidFill>
                  <a:schemeClr val="bg1"/>
                </a:solidFill>
              </a:rPr>
              <a:t> community, which began on the message-board site 4chan, strongly overlaps with the support networks of far-right movements such as the EDL and </a:t>
            </a:r>
            <a:r>
              <a:rPr lang="en-GB" dirty="0" err="1">
                <a:solidFill>
                  <a:schemeClr val="bg1"/>
                </a:solidFill>
              </a:rPr>
              <a:t>Pegida</a:t>
            </a:r>
            <a:r>
              <a:rPr lang="en-GB" dirty="0">
                <a:solidFill>
                  <a:schemeClr val="bg1"/>
                </a:solidFill>
              </a:rPr>
              <a:t> Most recently, it co-opted yellow vest demonstrations and boosted </a:t>
            </a:r>
            <a:r>
              <a:rPr lang="en-GB" dirty="0" err="1">
                <a:solidFill>
                  <a:schemeClr val="bg1"/>
                </a:solidFill>
              </a:rPr>
              <a:t>hardline</a:t>
            </a:r>
            <a:r>
              <a:rPr lang="en-GB" dirty="0">
                <a:solidFill>
                  <a:schemeClr val="bg1"/>
                </a:solidFill>
              </a:rPr>
              <a:t> Brexit campaigns and Tommy Robinson protests By injecting conspiratorial narratives into these movements, its members can leverage existing networks and alter their political direction. A commonly used tactic is to combine </a:t>
            </a:r>
            <a:r>
              <a:rPr lang="en-GB" dirty="0" err="1">
                <a:solidFill>
                  <a:schemeClr val="bg1"/>
                </a:solidFill>
              </a:rPr>
              <a:t>conspiricist</a:t>
            </a:r>
            <a:r>
              <a:rPr lang="en-GB" dirty="0">
                <a:solidFill>
                  <a:schemeClr val="bg1"/>
                </a:solidFill>
              </a:rPr>
              <a:t> hashtags with those of viral campaigns and trending topics. The scale this generates is disproportional enough to distort public perception: In 2018, ISD identified close to 30m uses of the word “</a:t>
            </a:r>
            <a:r>
              <a:rPr lang="en-GB" dirty="0" err="1">
                <a:solidFill>
                  <a:schemeClr val="bg1"/>
                </a:solidFill>
              </a:rPr>
              <a:t>QAnon</a:t>
            </a:r>
            <a:r>
              <a:rPr lang="en-GB" dirty="0">
                <a:solidFill>
                  <a:schemeClr val="bg1"/>
                </a:solidFill>
              </a:rPr>
              <a:t>” across Twitter, YouTube and forums such as Reddit and 4chan.</a:t>
            </a:r>
          </a:p>
          <a:p>
            <a:pPr marL="118872" indent="0">
              <a:lnSpc>
                <a:spcPct val="120000"/>
              </a:lnSpc>
              <a:buNone/>
            </a:pPr>
            <a:r>
              <a:rPr lang="en-GB" sz="2600" dirty="0">
                <a:solidFill>
                  <a:srgbClr val="FFC000"/>
                </a:solidFill>
                <a:hlinkClick r:id="rId2">
                  <a:extLst>
                    <a:ext uri="{A12FA001-AC4F-418D-AE19-62706E023703}">
                      <ahyp:hlinkClr xmlns:ahyp="http://schemas.microsoft.com/office/drawing/2018/hyperlinkcolor" val="tx"/>
                    </a:ext>
                  </a:extLst>
                </a:hlinkClick>
              </a:rPr>
              <a:t>https://www.theguardian.com/commentisfree/2019/feb/18/online-conspiracy-theorists-democracy</a:t>
            </a:r>
            <a:endParaRPr lang="en-GB" sz="2600" dirty="0">
              <a:solidFill>
                <a:srgbClr val="FFC000"/>
              </a:solidFill>
            </a:endParaRPr>
          </a:p>
        </p:txBody>
      </p:sp>
    </p:spTree>
    <p:extLst>
      <p:ext uri="{BB962C8B-B14F-4D97-AF65-F5344CB8AC3E}">
        <p14:creationId xmlns:p14="http://schemas.microsoft.com/office/powerpoint/2010/main" val="14112966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6F7DB-6475-44A0-8798-D636C538F77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1BF01A8-2D6A-46A7-9175-0268E27E9715}"/>
              </a:ext>
            </a:extLst>
          </p:cNvPr>
          <p:cNvSpPr>
            <a:spLocks noGrp="1"/>
          </p:cNvSpPr>
          <p:nvPr>
            <p:ph idx="1"/>
          </p:nvPr>
        </p:nvSpPr>
        <p:spPr>
          <a:xfrm>
            <a:off x="0" y="0"/>
            <a:ext cx="9144000" cy="6858000"/>
          </a:xfrm>
          <a:solidFill>
            <a:srgbClr val="006260"/>
          </a:solidFill>
        </p:spPr>
        <p:txBody>
          <a:bodyPr>
            <a:normAutofit/>
          </a:bodyPr>
          <a:lstStyle/>
          <a:p>
            <a:pPr marL="118872" indent="0">
              <a:buNone/>
            </a:pPr>
            <a:endParaRPr lang="en-GB" sz="800" dirty="0">
              <a:solidFill>
                <a:schemeClr val="bg1"/>
              </a:solidFill>
            </a:endParaRPr>
          </a:p>
          <a:p>
            <a:pPr marL="361950" indent="0">
              <a:buNone/>
            </a:pPr>
            <a:r>
              <a:rPr lang="en-GB" sz="1800" dirty="0">
                <a:solidFill>
                  <a:schemeClr val="bg1"/>
                </a:solidFill>
              </a:rPr>
              <a:t>Across Europe, conspiracy theories that mix old antisemitic tropes with new ones that demonise migrants and Muslims have gained huge traction since the refugee crisis in 2015. A recent study showed that a stunning 60% of Brits believe in at least one conspiracy theory. </a:t>
            </a:r>
            <a:r>
              <a:rPr lang="en-GB" sz="1800" dirty="0">
                <a:solidFill>
                  <a:srgbClr val="FFC715"/>
                </a:solidFill>
              </a:rPr>
              <a:t>The ideas that a cabal of global elites run the world, that there is a plot to replace white English natives with Muslim migrants and that the author- </a:t>
            </a:r>
            <a:r>
              <a:rPr lang="en-GB" sz="1800" dirty="0" err="1">
                <a:solidFill>
                  <a:srgbClr val="FFC715"/>
                </a:solidFill>
              </a:rPr>
              <a:t>ities</a:t>
            </a:r>
            <a:r>
              <a:rPr lang="en-GB" sz="1800" dirty="0">
                <a:solidFill>
                  <a:srgbClr val="FFC715"/>
                </a:solidFill>
              </a:rPr>
              <a:t> are covering up immigration numbers are among the most commonly held.</a:t>
            </a:r>
          </a:p>
          <a:p>
            <a:pPr marL="361950" indent="0">
              <a:buNone/>
              <a:tabLst>
                <a:tab pos="8250238" algn="l"/>
                <a:tab pos="8972550" algn="l"/>
              </a:tabLst>
            </a:pPr>
            <a:endParaRPr lang="en-GB" sz="700" dirty="0">
              <a:solidFill>
                <a:schemeClr val="bg1"/>
              </a:solidFill>
            </a:endParaRPr>
          </a:p>
          <a:p>
            <a:pPr marL="361950" indent="0">
              <a:buNone/>
              <a:tabLst>
                <a:tab pos="8250238" algn="l"/>
                <a:tab pos="8972550" algn="l"/>
              </a:tabLst>
            </a:pPr>
            <a:r>
              <a:rPr lang="en-GB" sz="1800" dirty="0">
                <a:solidFill>
                  <a:schemeClr val="bg1"/>
                </a:solidFill>
              </a:rPr>
              <a:t>In </a:t>
            </a:r>
            <a:r>
              <a:rPr lang="en-GB" sz="1800" dirty="0" err="1">
                <a:solidFill>
                  <a:schemeClr val="bg1"/>
                </a:solidFill>
              </a:rPr>
              <a:t>QAnon</a:t>
            </a:r>
            <a:r>
              <a:rPr lang="en-GB" sz="1800" dirty="0">
                <a:solidFill>
                  <a:schemeClr val="bg1"/>
                </a:solidFill>
              </a:rPr>
              <a:t> forums, it is hard to overlook the holy mess of logical fallacies and contradictions. Its adherents link the MI6, Facebook and the Rothschilds to the Vatican, Hollywood, the Nazis, the Illuminati and aliens in order to explain that climate change is a hoax, the Holocaust never happened, the world is run by paedophiles, Satanists and cannibals and that the Queen is a direct descendent of prophet Mohammed. …</a:t>
            </a:r>
          </a:p>
          <a:p>
            <a:pPr marL="361950" indent="0">
              <a:buNone/>
              <a:tabLst>
                <a:tab pos="8250238" algn="l"/>
                <a:tab pos="8972550" algn="l"/>
              </a:tabLst>
            </a:pPr>
            <a:endParaRPr lang="en-GB" sz="700" dirty="0">
              <a:solidFill>
                <a:schemeClr val="bg1"/>
              </a:solidFill>
            </a:endParaRPr>
          </a:p>
          <a:p>
            <a:pPr marL="361950" indent="0">
              <a:buNone/>
              <a:tabLst>
                <a:tab pos="8250238" algn="l"/>
                <a:tab pos="8972550" algn="l"/>
              </a:tabLst>
            </a:pPr>
            <a:r>
              <a:rPr lang="en-GB" sz="1800" dirty="0">
                <a:solidFill>
                  <a:schemeClr val="bg1"/>
                </a:solidFill>
              </a:rPr>
              <a:t>Beyond inspiring attacks on perceived enemies, the spread of conspiracy theories can, in the long-term, sow societal divisions and undermine confidence in democratic processes, institutions and representatives. At a time when distrust in the political establishment runs exceptionally high, it is easy to tap into existing suspicions and fill information gaps with fabricated news and distorted statistics.</a:t>
            </a:r>
          </a:p>
          <a:p>
            <a:pPr marL="361950" indent="0">
              <a:buNone/>
              <a:tabLst>
                <a:tab pos="8250238" algn="l"/>
                <a:tab pos="8972550" algn="l"/>
              </a:tabLst>
            </a:pPr>
            <a:endParaRPr lang="en-GB" sz="700" dirty="0">
              <a:solidFill>
                <a:schemeClr val="bg1"/>
              </a:solidFill>
            </a:endParaRPr>
          </a:p>
          <a:p>
            <a:pPr marL="361950" indent="0">
              <a:buNone/>
              <a:tabLst>
                <a:tab pos="8250238" algn="l"/>
                <a:tab pos="8972550" algn="l"/>
              </a:tabLst>
            </a:pPr>
            <a:r>
              <a:rPr lang="en-GB" sz="1800" b="1" dirty="0">
                <a:solidFill>
                  <a:schemeClr val="bg1"/>
                </a:solidFill>
              </a:rPr>
              <a:t>Links with advertising model</a:t>
            </a:r>
          </a:p>
          <a:p>
            <a:pPr marL="361950" indent="0">
              <a:buNone/>
              <a:tabLst>
                <a:tab pos="8250238" algn="l"/>
                <a:tab pos="8972550" algn="l"/>
              </a:tabLst>
            </a:pPr>
            <a:r>
              <a:rPr lang="en-GB" sz="1800" dirty="0">
                <a:solidFill>
                  <a:schemeClr val="bg1"/>
                </a:solidFill>
              </a:rPr>
              <a:t>The architecture of social media platforms plays into the hands of extreme fringe groups by pushing users towards sensationalist content. The tech firms’ business models and algorithms are geared to maximise the time users spend on their platforms.                           (Ebner)</a:t>
            </a:r>
          </a:p>
        </p:txBody>
      </p:sp>
    </p:spTree>
    <p:extLst>
      <p:ext uri="{BB962C8B-B14F-4D97-AF65-F5344CB8AC3E}">
        <p14:creationId xmlns:p14="http://schemas.microsoft.com/office/powerpoint/2010/main" val="24574460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F3957-89B1-41B3-8440-9DCBB5913BD9}"/>
              </a:ext>
            </a:extLst>
          </p:cNvPr>
          <p:cNvSpPr>
            <a:spLocks noGrp="1"/>
          </p:cNvSpPr>
          <p:nvPr>
            <p:ph type="title"/>
          </p:nvPr>
        </p:nvSpPr>
        <p:spPr/>
        <p:txBody>
          <a:bodyPr/>
          <a:lstStyle/>
          <a:p>
            <a:r>
              <a:rPr lang="en-GB" sz="3200" dirty="0">
                <a:solidFill>
                  <a:srgbClr val="FFC000"/>
                </a:solidFill>
                <a:latin typeface="Felix Titling" panose="04060505060202020A04" pitchFamily="82" charset="0"/>
              </a:rPr>
              <a:t>Bin Laden’s library 1</a:t>
            </a:r>
          </a:p>
        </p:txBody>
      </p:sp>
      <p:sp>
        <p:nvSpPr>
          <p:cNvPr id="3" name="Content Placeholder 2">
            <a:extLst>
              <a:ext uri="{FF2B5EF4-FFF2-40B4-BE49-F238E27FC236}">
                <a16:creationId xmlns:a16="http://schemas.microsoft.com/office/drawing/2014/main" id="{06D1F8D1-868D-493C-B8D4-A8DAE4198A47}"/>
              </a:ext>
            </a:extLst>
          </p:cNvPr>
          <p:cNvSpPr>
            <a:spLocks noGrp="1"/>
          </p:cNvSpPr>
          <p:nvPr>
            <p:ph idx="1"/>
          </p:nvPr>
        </p:nvSpPr>
        <p:spPr>
          <a:xfrm>
            <a:off x="304800" y="1600200"/>
            <a:ext cx="8610600" cy="5257799"/>
          </a:xfrm>
        </p:spPr>
        <p:txBody>
          <a:bodyPr>
            <a:normAutofit lnSpcReduction="10000"/>
          </a:bodyPr>
          <a:lstStyle/>
          <a:p>
            <a:pPr marL="118872" indent="0">
              <a:buNone/>
            </a:pPr>
            <a:r>
              <a:rPr lang="en-GB" sz="2000" dirty="0">
                <a:solidFill>
                  <a:schemeClr val="bg1"/>
                </a:solidFill>
              </a:rPr>
              <a:t>“I don’t doubt that Osama would have found Griffin’s brilliant book really informative,” said Jim Fetzer, a founder of </a:t>
            </a:r>
            <a:r>
              <a:rPr lang="en-GB" sz="2000" dirty="0">
                <a:solidFill>
                  <a:srgbClr val="FFC715"/>
                </a:solidFill>
              </a:rPr>
              <a:t>Scholars for 9/11 Truth, </a:t>
            </a:r>
            <a:r>
              <a:rPr lang="en-GB" sz="2000" dirty="0">
                <a:solidFill>
                  <a:schemeClr val="bg1"/>
                </a:solidFill>
              </a:rPr>
              <a:t>“but Osama died on about 15 December 2001. He was suffering from serious diseases, including a kidney disease, and it’s hard to get those dialysis machines in and out of those caves in Afghanistan.</a:t>
            </a:r>
          </a:p>
          <a:p>
            <a:pPr marL="118872" indent="0">
              <a:buNone/>
            </a:pPr>
            <a:endParaRPr lang="en-GB" sz="800" dirty="0">
              <a:solidFill>
                <a:schemeClr val="bg1"/>
              </a:solidFill>
            </a:endParaRPr>
          </a:p>
          <a:p>
            <a:pPr marL="118872" indent="0">
              <a:buNone/>
            </a:pPr>
            <a:r>
              <a:rPr lang="en-GB" sz="2000" dirty="0">
                <a:solidFill>
                  <a:schemeClr val="bg1"/>
                </a:solidFill>
              </a:rPr>
              <a:t>“Even Fox News reported this at the time, although I don’t regard that as an always reliable source,” Fetzer added.</a:t>
            </a:r>
          </a:p>
          <a:p>
            <a:pPr marL="118872" indent="0">
              <a:buNone/>
            </a:pPr>
            <a:endParaRPr lang="en-GB" sz="800" dirty="0">
              <a:solidFill>
                <a:schemeClr val="bg1"/>
              </a:solidFill>
            </a:endParaRPr>
          </a:p>
          <a:p>
            <a:pPr marL="118872" indent="0">
              <a:buNone/>
            </a:pPr>
            <a:r>
              <a:rPr lang="en-GB" sz="2000" dirty="0">
                <a:solidFill>
                  <a:schemeClr val="bg1"/>
                </a:solidFill>
              </a:rPr>
              <a:t>Indeed, while the wrinkle of Bin Laden’s taste for tales about 9/11 truthers and the occult was “fascinating”, Fetzer said, the entirety of the documents released Wednesday, as well as the 2011 raid by US Navy Seals on Bin Laden’s Pakistan compound in which the al-Qaida leader was killed, constitute “elaborate political </a:t>
            </a:r>
            <a:r>
              <a:rPr lang="en-GB" sz="2000" dirty="0" err="1">
                <a:solidFill>
                  <a:schemeClr val="bg1"/>
                </a:solidFill>
              </a:rPr>
              <a:t>theater</a:t>
            </a:r>
            <a:r>
              <a:rPr lang="en-GB" sz="2000" dirty="0">
                <a:solidFill>
                  <a:schemeClr val="bg1"/>
                </a:solidFill>
              </a:rPr>
              <a:t>” in Fetzer’s mind.</a:t>
            </a:r>
          </a:p>
          <a:p>
            <a:pPr marL="118872" indent="0">
              <a:buNone/>
            </a:pPr>
            <a:endParaRPr lang="en-GB" sz="800" dirty="0">
              <a:solidFill>
                <a:schemeClr val="bg1"/>
              </a:solidFill>
            </a:endParaRPr>
          </a:p>
          <a:p>
            <a:pPr marL="118872" indent="0">
              <a:buNone/>
            </a:pPr>
            <a:r>
              <a:rPr lang="en-GB" sz="2000" dirty="0">
                <a:solidFill>
                  <a:schemeClr val="bg1"/>
                </a:solidFill>
              </a:rPr>
              <a:t>“Osama bin Laden had nothing to do with 9/11,” Fetzer said, dismissing the 2004 videotape in which Bin Laden took credit for the attacks. “The whole story we’ve been told is a complete charade.”</a:t>
            </a:r>
          </a:p>
          <a:p>
            <a:pPr marL="118872" indent="0">
              <a:buNone/>
            </a:pPr>
            <a:endParaRPr lang="en-GB" sz="800" dirty="0">
              <a:solidFill>
                <a:schemeClr val="bg1"/>
              </a:solidFill>
            </a:endParaRPr>
          </a:p>
          <a:p>
            <a:pPr marL="118872" indent="0">
              <a:buNone/>
            </a:pPr>
            <a:r>
              <a:rPr lang="en-GB" sz="1800" dirty="0">
                <a:solidFill>
                  <a:schemeClr val="bg1"/>
                </a:solidFill>
              </a:rPr>
              <a:t>…</a:t>
            </a:r>
            <a:endParaRPr lang="en-GB" sz="1100" dirty="0">
              <a:solidFill>
                <a:schemeClr val="bg1"/>
              </a:solidFill>
            </a:endParaRPr>
          </a:p>
        </p:txBody>
      </p:sp>
    </p:spTree>
    <p:extLst>
      <p:ext uri="{BB962C8B-B14F-4D97-AF65-F5344CB8AC3E}">
        <p14:creationId xmlns:p14="http://schemas.microsoft.com/office/powerpoint/2010/main" val="19258641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6697-8004-4860-98B8-ED46167E8F10}"/>
              </a:ext>
            </a:extLst>
          </p:cNvPr>
          <p:cNvSpPr>
            <a:spLocks noGrp="1"/>
          </p:cNvSpPr>
          <p:nvPr>
            <p:ph type="title"/>
          </p:nvPr>
        </p:nvSpPr>
        <p:spPr>
          <a:xfrm>
            <a:off x="483158" y="170520"/>
            <a:ext cx="8229600" cy="1252728"/>
          </a:xfrm>
        </p:spPr>
        <p:txBody>
          <a:bodyPr/>
          <a:lstStyle/>
          <a:p>
            <a:r>
              <a:rPr lang="en-GB" sz="3200" dirty="0">
                <a:solidFill>
                  <a:srgbClr val="FFC000"/>
                </a:solidFill>
                <a:latin typeface="Felix Titling" panose="04060505060202020A04" pitchFamily="82" charset="0"/>
              </a:rPr>
              <a:t>Bin Laden’s library 2</a:t>
            </a:r>
          </a:p>
        </p:txBody>
      </p:sp>
      <p:sp>
        <p:nvSpPr>
          <p:cNvPr id="3" name="Content Placeholder 2">
            <a:extLst>
              <a:ext uri="{FF2B5EF4-FFF2-40B4-BE49-F238E27FC236}">
                <a16:creationId xmlns:a16="http://schemas.microsoft.com/office/drawing/2014/main" id="{114975BA-FE35-47D1-9EA3-9AD94C5C07E6}"/>
              </a:ext>
            </a:extLst>
          </p:cNvPr>
          <p:cNvSpPr>
            <a:spLocks noGrp="1"/>
          </p:cNvSpPr>
          <p:nvPr>
            <p:ph idx="1"/>
          </p:nvPr>
        </p:nvSpPr>
        <p:spPr>
          <a:xfrm>
            <a:off x="102158" y="1440833"/>
            <a:ext cx="8610600" cy="5486399"/>
          </a:xfrm>
        </p:spPr>
        <p:txBody>
          <a:bodyPr>
            <a:normAutofit fontScale="85000" lnSpcReduction="20000"/>
          </a:bodyPr>
          <a:lstStyle/>
          <a:p>
            <a:pPr marL="118872" indent="0">
              <a:lnSpc>
                <a:spcPct val="120000"/>
              </a:lnSpc>
              <a:buNone/>
            </a:pPr>
            <a:r>
              <a:rPr lang="en-GB" sz="2000" dirty="0">
                <a:solidFill>
                  <a:schemeClr val="bg1"/>
                </a:solidFill>
              </a:rPr>
              <a:t>“</a:t>
            </a:r>
            <a:r>
              <a:rPr lang="en-GB" sz="2000" dirty="0">
                <a:solidFill>
                  <a:srgbClr val="FFC715"/>
                </a:solidFill>
              </a:rPr>
              <a:t>Am I the only one who thinks that a bunch of CIA documents released years after the fact are nothing more than propaganda?” </a:t>
            </a:r>
            <a:r>
              <a:rPr lang="en-GB" sz="2000" dirty="0">
                <a:solidFill>
                  <a:schemeClr val="bg1"/>
                </a:solidFill>
              </a:rPr>
              <a:t>asked Jesse </a:t>
            </a:r>
            <a:r>
              <a:rPr lang="en-GB" sz="2000" dirty="0" err="1">
                <a:solidFill>
                  <a:schemeClr val="bg1"/>
                </a:solidFill>
              </a:rPr>
              <a:t>Wyneck</a:t>
            </a:r>
            <a:r>
              <a:rPr lang="en-GB" sz="2000" dirty="0">
                <a:solidFill>
                  <a:schemeClr val="bg1"/>
                </a:solidFill>
              </a:rPr>
              <a:t> at </a:t>
            </a:r>
            <a:r>
              <a:rPr lang="en-GB" sz="2000" dirty="0" err="1">
                <a:solidFill>
                  <a:schemeClr val="bg1"/>
                </a:solidFill>
              </a:rPr>
              <a:t>InfoWars</a:t>
            </a:r>
            <a:r>
              <a:rPr lang="en-GB" sz="2000" dirty="0">
                <a:solidFill>
                  <a:schemeClr val="bg1"/>
                </a:solidFill>
              </a:rPr>
              <a:t>, the website of conspiracy theorist and radio host Alex Jones.</a:t>
            </a:r>
          </a:p>
          <a:p>
            <a:pPr marL="118872" indent="0">
              <a:lnSpc>
                <a:spcPct val="120000"/>
              </a:lnSpc>
              <a:buNone/>
            </a:pPr>
            <a:endParaRPr lang="en-GB" sz="700" dirty="0">
              <a:solidFill>
                <a:schemeClr val="bg1"/>
              </a:solidFill>
            </a:endParaRPr>
          </a:p>
          <a:p>
            <a:pPr marL="118872" indent="0">
              <a:lnSpc>
                <a:spcPct val="120000"/>
              </a:lnSpc>
              <a:buNone/>
            </a:pPr>
            <a:r>
              <a:rPr lang="en-GB" sz="2000" dirty="0">
                <a:solidFill>
                  <a:schemeClr val="bg1"/>
                </a:solidFill>
              </a:rPr>
              <a:t>“I wish they’d get more creative with this nonsense,” bemoaned another commenter.</a:t>
            </a:r>
          </a:p>
          <a:p>
            <a:pPr marL="118872" indent="0">
              <a:lnSpc>
                <a:spcPct val="120000"/>
              </a:lnSpc>
              <a:buNone/>
            </a:pPr>
            <a:endParaRPr lang="en-GB" sz="700" dirty="0">
              <a:solidFill>
                <a:schemeClr val="bg1"/>
              </a:solidFill>
            </a:endParaRPr>
          </a:p>
          <a:p>
            <a:pPr marL="118872" indent="0">
              <a:lnSpc>
                <a:spcPct val="120000"/>
              </a:lnSpc>
              <a:buNone/>
            </a:pPr>
            <a:r>
              <a:rPr lang="en-GB" sz="2000" dirty="0">
                <a:solidFill>
                  <a:schemeClr val="bg1"/>
                </a:solidFill>
              </a:rPr>
              <a:t>“We live in a world of lies. Nothing more,” said another.</a:t>
            </a:r>
          </a:p>
          <a:p>
            <a:pPr marL="118872" indent="0">
              <a:lnSpc>
                <a:spcPct val="120000"/>
              </a:lnSpc>
              <a:buNone/>
            </a:pPr>
            <a:endParaRPr lang="en-GB" sz="700" dirty="0">
              <a:solidFill>
                <a:schemeClr val="bg1"/>
              </a:solidFill>
            </a:endParaRPr>
          </a:p>
          <a:p>
            <a:pPr marL="118872" indent="0">
              <a:lnSpc>
                <a:spcPct val="120000"/>
              </a:lnSpc>
              <a:buNone/>
            </a:pPr>
            <a:r>
              <a:rPr lang="en-GB" sz="2000" dirty="0">
                <a:solidFill>
                  <a:schemeClr val="bg1"/>
                </a:solidFill>
              </a:rPr>
              <a:t>The commenter </a:t>
            </a:r>
            <a:r>
              <a:rPr lang="en-GB" sz="2000" dirty="0" err="1">
                <a:solidFill>
                  <a:schemeClr val="bg1"/>
                </a:solidFill>
              </a:rPr>
              <a:t>badgerpit</a:t>
            </a:r>
            <a:r>
              <a:rPr lang="en-GB" sz="2000" dirty="0">
                <a:solidFill>
                  <a:schemeClr val="bg1"/>
                </a:solidFill>
              </a:rPr>
              <a:t> suggested that Bin Laden’s possession of a book about 9/11 might be “a sort of wink”. …</a:t>
            </a:r>
          </a:p>
          <a:p>
            <a:pPr marL="118872" indent="0">
              <a:lnSpc>
                <a:spcPct val="120000"/>
              </a:lnSpc>
              <a:buNone/>
            </a:pPr>
            <a:endParaRPr lang="en-GB" sz="600" dirty="0">
              <a:solidFill>
                <a:schemeClr val="bg1"/>
              </a:solidFill>
            </a:endParaRPr>
          </a:p>
          <a:p>
            <a:pPr marL="118872" indent="0">
              <a:lnSpc>
                <a:spcPct val="120000"/>
              </a:lnSpc>
              <a:buNone/>
            </a:pPr>
            <a:r>
              <a:rPr lang="en-GB" sz="2000" dirty="0">
                <a:solidFill>
                  <a:schemeClr val="bg1"/>
                </a:solidFill>
              </a:rPr>
              <a:t>Jones himself did not broach the disclosures on his Wednesday radio show, instead railing on about changing gender norms in American society and declaring: “The fall of humankind is here. It’s going down.”</a:t>
            </a:r>
          </a:p>
          <a:p>
            <a:pPr marL="118872" indent="0">
              <a:lnSpc>
                <a:spcPct val="120000"/>
              </a:lnSpc>
              <a:buNone/>
            </a:pPr>
            <a:endParaRPr lang="en-GB" sz="600" dirty="0">
              <a:solidFill>
                <a:schemeClr val="bg1"/>
              </a:solidFill>
            </a:endParaRPr>
          </a:p>
          <a:p>
            <a:pPr marL="118872" indent="0">
              <a:lnSpc>
                <a:spcPct val="120000"/>
              </a:lnSpc>
              <a:buNone/>
            </a:pPr>
            <a:r>
              <a:rPr lang="en-GB" sz="2000" dirty="0">
                <a:solidFill>
                  <a:schemeClr val="bg1"/>
                </a:solidFill>
              </a:rPr>
              <a:t>On the other great </a:t>
            </a:r>
            <a:r>
              <a:rPr lang="en-GB" sz="2000" dirty="0" err="1">
                <a:solidFill>
                  <a:schemeClr val="bg1"/>
                </a:solidFill>
              </a:rPr>
              <a:t>center</a:t>
            </a:r>
            <a:r>
              <a:rPr lang="en-GB" sz="2000" dirty="0">
                <a:solidFill>
                  <a:schemeClr val="bg1"/>
                </a:solidFill>
              </a:rPr>
              <a:t> of truthers, Reddit, people were less credulous about conspiracy theories. </a:t>
            </a:r>
            <a:r>
              <a:rPr lang="en-GB" sz="2000" dirty="0">
                <a:solidFill>
                  <a:srgbClr val="FFC715"/>
                </a:solidFill>
              </a:rPr>
              <a:t>There reactions ranged from “9/11 was a fraud” to blaming Nasa to “I bet they used to sit around the compound at night and read each other the theories for laughs.”</a:t>
            </a:r>
          </a:p>
          <a:p>
            <a:pPr marL="118872" indent="0">
              <a:lnSpc>
                <a:spcPct val="120000"/>
              </a:lnSpc>
              <a:buNone/>
            </a:pPr>
            <a:endParaRPr lang="en-GB" sz="600" dirty="0">
              <a:solidFill>
                <a:schemeClr val="bg1"/>
              </a:solidFill>
            </a:endParaRPr>
          </a:p>
          <a:p>
            <a:pPr marL="118872" indent="0">
              <a:lnSpc>
                <a:spcPct val="120000"/>
              </a:lnSpc>
              <a:buNone/>
            </a:pPr>
            <a:r>
              <a:rPr lang="en-GB" sz="2000" dirty="0">
                <a:solidFill>
                  <a:schemeClr val="bg1"/>
                </a:solidFill>
              </a:rPr>
              <a:t>Bin Laden’s odd collection also included </a:t>
            </a:r>
            <a:r>
              <a:rPr lang="en-GB" sz="2000" i="1" dirty="0">
                <a:solidFill>
                  <a:schemeClr val="bg1"/>
                </a:solidFill>
              </a:rPr>
              <a:t>The Conspirators’ Hierarchy</a:t>
            </a:r>
            <a:r>
              <a:rPr lang="en-GB" sz="2000" dirty="0">
                <a:solidFill>
                  <a:schemeClr val="bg1"/>
                </a:solidFill>
              </a:rPr>
              <a:t>, a book about how an elite cadre of manipulators are somehow involved in every thing from the Kennedy assassination to the East India trading company and the international drug trade.</a:t>
            </a:r>
          </a:p>
        </p:txBody>
      </p:sp>
    </p:spTree>
    <p:extLst>
      <p:ext uri="{BB962C8B-B14F-4D97-AF65-F5344CB8AC3E}">
        <p14:creationId xmlns:p14="http://schemas.microsoft.com/office/powerpoint/2010/main" val="11947498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A4BD7-D367-4862-ACCC-6E477290F06B}"/>
              </a:ext>
            </a:extLst>
          </p:cNvPr>
          <p:cNvSpPr>
            <a:spLocks noGrp="1"/>
          </p:cNvSpPr>
          <p:nvPr>
            <p:ph type="title"/>
          </p:nvPr>
        </p:nvSpPr>
        <p:spPr>
          <a:xfrm>
            <a:off x="457200" y="155448"/>
            <a:ext cx="8610600" cy="1252728"/>
          </a:xfrm>
        </p:spPr>
        <p:txBody>
          <a:bodyPr>
            <a:normAutofit/>
          </a:bodyPr>
          <a:lstStyle/>
          <a:p>
            <a:r>
              <a:rPr lang="en-GB" sz="3200" dirty="0">
                <a:solidFill>
                  <a:srgbClr val="FFC000"/>
                </a:solidFill>
                <a:latin typeface="Felix Titling" panose="04060505060202020A04" pitchFamily="82" charset="0"/>
              </a:rPr>
              <a:t>Jacob Rees-</a:t>
            </a:r>
            <a:r>
              <a:rPr lang="en-GB" sz="3200" dirty="0" err="1">
                <a:solidFill>
                  <a:srgbClr val="FFC000"/>
                </a:solidFill>
                <a:latin typeface="Felix Titling" panose="04060505060202020A04" pitchFamily="82" charset="0"/>
              </a:rPr>
              <a:t>Mogg</a:t>
            </a:r>
            <a:r>
              <a:rPr lang="en-GB" sz="3200" dirty="0">
                <a:solidFill>
                  <a:srgbClr val="FFC000"/>
                </a:solidFill>
                <a:latin typeface="Felix Titling" panose="04060505060202020A04" pitchFamily="82" charset="0"/>
              </a:rPr>
              <a:t>, Victorian Titans</a:t>
            </a:r>
          </a:p>
        </p:txBody>
      </p:sp>
      <p:sp>
        <p:nvSpPr>
          <p:cNvPr id="3" name="Content Placeholder 2">
            <a:extLst>
              <a:ext uri="{FF2B5EF4-FFF2-40B4-BE49-F238E27FC236}">
                <a16:creationId xmlns:a16="http://schemas.microsoft.com/office/drawing/2014/main" id="{B67D5640-E69D-494B-8886-260D0A937DDC}"/>
              </a:ext>
            </a:extLst>
          </p:cNvPr>
          <p:cNvSpPr>
            <a:spLocks noGrp="1"/>
          </p:cNvSpPr>
          <p:nvPr>
            <p:ph idx="1"/>
          </p:nvPr>
        </p:nvSpPr>
        <p:spPr>
          <a:xfrm>
            <a:off x="381000" y="1524000"/>
            <a:ext cx="8229600" cy="4927361"/>
          </a:xfrm>
        </p:spPr>
        <p:txBody>
          <a:bodyPr>
            <a:normAutofit fontScale="92500"/>
          </a:bodyPr>
          <a:lstStyle/>
          <a:p>
            <a:pPr marL="118872" indent="0">
              <a:buNone/>
            </a:pPr>
            <a:r>
              <a:rPr lang="en-GB" sz="2400" dirty="0">
                <a:solidFill>
                  <a:schemeClr val="bg1"/>
                </a:solidFill>
              </a:rPr>
              <a:t>The historian AN Wilson, whose book </a:t>
            </a:r>
            <a:r>
              <a:rPr lang="en-GB" sz="2400" i="1" dirty="0">
                <a:solidFill>
                  <a:schemeClr val="bg1"/>
                </a:solidFill>
              </a:rPr>
              <a:t>The Victorians </a:t>
            </a:r>
            <a:r>
              <a:rPr lang="en-GB" sz="2400" dirty="0">
                <a:solidFill>
                  <a:schemeClr val="bg1"/>
                </a:solidFill>
              </a:rPr>
              <a:t>was</a:t>
            </a:r>
            <a:r>
              <a:rPr lang="en-GB" sz="2400" i="1" dirty="0">
                <a:solidFill>
                  <a:schemeClr val="bg1"/>
                </a:solidFill>
              </a:rPr>
              <a:t> </a:t>
            </a:r>
            <a:r>
              <a:rPr lang="en-GB" sz="2400" dirty="0">
                <a:solidFill>
                  <a:schemeClr val="bg1"/>
                </a:solidFill>
              </a:rPr>
              <a:t>published in 2002, wrote in</a:t>
            </a:r>
            <a:r>
              <a:rPr lang="en-GB" sz="2400" i="1" dirty="0">
                <a:solidFill>
                  <a:schemeClr val="bg1"/>
                </a:solidFill>
              </a:rPr>
              <a:t> the Times</a:t>
            </a:r>
            <a:r>
              <a:rPr lang="en-GB" sz="2400" dirty="0">
                <a:solidFill>
                  <a:schemeClr val="bg1"/>
                </a:solidFill>
              </a:rPr>
              <a:t> that Rees-</a:t>
            </a:r>
            <a:r>
              <a:rPr lang="en-GB" sz="2400" dirty="0" err="1">
                <a:solidFill>
                  <a:schemeClr val="bg1"/>
                </a:solidFill>
              </a:rPr>
              <a:t>Mogg’s</a:t>
            </a:r>
            <a:r>
              <a:rPr lang="en-GB" sz="2400" dirty="0">
                <a:solidFill>
                  <a:schemeClr val="bg1"/>
                </a:solidFill>
              </a:rPr>
              <a:t> effort was “anathema to anyone with an ounce of historical, or simply common, sense”. Describing the work as “a dozen clumsily written pompous schoolboy compositions”, he said it claimed to be a work of history, but was in fact “yet another bit of self-promotion by a highly motivated modern politician”.</a:t>
            </a:r>
          </a:p>
          <a:p>
            <a:pPr marL="118872" indent="0">
              <a:buNone/>
            </a:pPr>
            <a:endParaRPr lang="en-GB" sz="2400" dirty="0">
              <a:solidFill>
                <a:schemeClr val="bg1"/>
              </a:solidFill>
            </a:endParaRPr>
          </a:p>
          <a:p>
            <a:pPr marL="118872" indent="0">
              <a:buNone/>
            </a:pPr>
            <a:r>
              <a:rPr lang="en-GB" sz="2400" dirty="0">
                <a:solidFill>
                  <a:schemeClr val="bg1"/>
                </a:solidFill>
              </a:rPr>
              <a:t>On the chapter about Gen Charles Napier’s conquest of Sindh, Wilson wrote: “At this point in the book you start to think that the author is worse than a twit. By all means let us celebrate what was great about the Victorians, but there is something morally repellent about a book that can gloss over massacres and pillage on the scale perpetrated by Napier.”</a:t>
            </a:r>
          </a:p>
        </p:txBody>
      </p:sp>
    </p:spTree>
    <p:extLst>
      <p:ext uri="{BB962C8B-B14F-4D97-AF65-F5344CB8AC3E}">
        <p14:creationId xmlns:p14="http://schemas.microsoft.com/office/powerpoint/2010/main" val="10742988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dirty="0">
                <a:solidFill>
                  <a:srgbClr val="FFC000"/>
                </a:solidFill>
                <a:latin typeface="Felix Titling" panose="04060505060202020A04" pitchFamily="82" charset="0"/>
              </a:rPr>
              <a:t>TASK :  exploring rhetoric</a:t>
            </a:r>
          </a:p>
        </p:txBody>
      </p:sp>
      <p:sp>
        <p:nvSpPr>
          <p:cNvPr id="3" name="Content Placeholder 2"/>
          <p:cNvSpPr>
            <a:spLocks noGrp="1"/>
          </p:cNvSpPr>
          <p:nvPr>
            <p:ph idx="1"/>
          </p:nvPr>
        </p:nvSpPr>
        <p:spPr>
          <a:xfrm>
            <a:off x="304800" y="1775191"/>
            <a:ext cx="8534400" cy="4625609"/>
          </a:xfrm>
        </p:spPr>
        <p:txBody>
          <a:bodyPr>
            <a:normAutofit/>
          </a:bodyPr>
          <a:lstStyle/>
          <a:p>
            <a:pPr marL="118872" indent="0">
              <a:lnSpc>
                <a:spcPct val="120000"/>
              </a:lnSpc>
              <a:buNone/>
            </a:pPr>
            <a:r>
              <a:rPr lang="en-GB" sz="2800" dirty="0">
                <a:solidFill>
                  <a:schemeClr val="bg1"/>
                </a:solidFill>
              </a:rPr>
              <a:t>How persuasive is it and how does it work?</a:t>
            </a:r>
          </a:p>
          <a:p>
            <a:pPr marL="118872" indent="0">
              <a:lnSpc>
                <a:spcPct val="120000"/>
              </a:lnSpc>
              <a:buNone/>
            </a:pPr>
            <a:r>
              <a:rPr lang="en-GB" sz="2800" dirty="0">
                <a:solidFill>
                  <a:schemeClr val="bg1"/>
                </a:solidFill>
              </a:rPr>
              <a:t>Examine two of the extracts on the handout &amp; unpick their argument/s.</a:t>
            </a:r>
          </a:p>
          <a:p>
            <a:pPr marL="118872" indent="0">
              <a:lnSpc>
                <a:spcPct val="120000"/>
              </a:lnSpc>
              <a:buNone/>
            </a:pPr>
            <a:endParaRPr lang="en-GB" sz="1800" dirty="0">
              <a:solidFill>
                <a:schemeClr val="bg1"/>
              </a:solidFill>
            </a:endParaRPr>
          </a:p>
          <a:p>
            <a:pPr lvl="1">
              <a:lnSpc>
                <a:spcPct val="120000"/>
              </a:lnSpc>
            </a:pPr>
            <a:r>
              <a:rPr lang="en-GB" sz="2400" dirty="0">
                <a:solidFill>
                  <a:schemeClr val="bg1"/>
                </a:solidFill>
              </a:rPr>
              <a:t>Do they make claims without any proof?</a:t>
            </a:r>
          </a:p>
          <a:p>
            <a:pPr lvl="1">
              <a:lnSpc>
                <a:spcPct val="120000"/>
              </a:lnSpc>
            </a:pPr>
            <a:r>
              <a:rPr lang="en-GB" sz="2400" dirty="0">
                <a:solidFill>
                  <a:schemeClr val="bg1"/>
                </a:solidFill>
              </a:rPr>
              <a:t>When they cite authorities who are they? </a:t>
            </a:r>
          </a:p>
          <a:p>
            <a:pPr lvl="1">
              <a:lnSpc>
                <a:spcPct val="120000"/>
              </a:lnSpc>
            </a:pPr>
            <a:r>
              <a:rPr lang="en-GB" sz="2400" dirty="0">
                <a:solidFill>
                  <a:schemeClr val="bg1"/>
                </a:solidFill>
              </a:rPr>
              <a:t>Do they depend on any terms of hatred without explanation ?</a:t>
            </a:r>
          </a:p>
          <a:p>
            <a:pPr lvl="1">
              <a:lnSpc>
                <a:spcPct val="120000"/>
              </a:lnSpc>
            </a:pPr>
            <a:r>
              <a:rPr lang="en-GB" sz="2400" dirty="0">
                <a:solidFill>
                  <a:schemeClr val="bg1"/>
                </a:solidFill>
              </a:rPr>
              <a:t>Do they twist any facts? Which, how and why?</a:t>
            </a:r>
          </a:p>
        </p:txBody>
      </p:sp>
    </p:spTree>
    <p:extLst>
      <p:ext uri="{BB962C8B-B14F-4D97-AF65-F5344CB8AC3E}">
        <p14:creationId xmlns:p14="http://schemas.microsoft.com/office/powerpoint/2010/main" val="10747339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912</TotalTime>
  <Words>1583</Words>
  <Application>Microsoft Office PowerPoint</Application>
  <PresentationFormat>On-screen Show (4:3)</PresentationFormat>
  <Paragraphs>86</Paragraphs>
  <Slides>14</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Arial</vt:lpstr>
      <vt:lpstr>Calibri</vt:lpstr>
      <vt:lpstr>Felix Titling</vt:lpstr>
      <vt:lpstr>Palatino Linotype</vt:lpstr>
      <vt:lpstr>Segoe Script</vt:lpstr>
      <vt:lpstr>Wingdings</vt:lpstr>
      <vt:lpstr>Wingdings 2</vt:lpstr>
      <vt:lpstr>Wingdings 3</vt:lpstr>
      <vt:lpstr>Module</vt:lpstr>
      <vt:lpstr>HPEN 4004 The Language(s) of Persuasion    </vt:lpstr>
      <vt:lpstr>Aims &amp; Learning Outcomes</vt:lpstr>
      <vt:lpstr>Communication: key to all writing</vt:lpstr>
      <vt:lpstr>Identifying patterns &amp; being sensitive to possible threats</vt:lpstr>
      <vt:lpstr>What’s the wildest conspiracy theory you have come across?</vt:lpstr>
      <vt:lpstr>Why are conspiracy theories so attractive?</vt:lpstr>
      <vt:lpstr>Image &amp; subtext</vt:lpstr>
      <vt:lpstr>How does this work?</vt:lpstr>
      <vt:lpstr>Julia Ebner, ‘Stop the Online Conspiracy Theorists Before They Break Democracy’</vt:lpstr>
      <vt:lpstr>PowerPoint Presentation</vt:lpstr>
      <vt:lpstr>Bin Laden’s library 1</vt:lpstr>
      <vt:lpstr>Bin Laden’s library 2</vt:lpstr>
      <vt:lpstr>Jacob Rees-Mogg, Victorian Titans</vt:lpstr>
      <vt:lpstr>TASK :  exploring rhetoric</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CSPB 4001  PERSUASIVE LANGUAGE: Creativity, Copywriting &amp; Text editing</dc:title>
  <dc:creator>Jeni Williams</dc:creator>
  <cp:lastModifiedBy>Jeni Williams</cp:lastModifiedBy>
  <cp:revision>48</cp:revision>
  <dcterms:created xsi:type="dcterms:W3CDTF">2006-08-16T00:00:00Z</dcterms:created>
  <dcterms:modified xsi:type="dcterms:W3CDTF">2019-05-19T19:49:27Z</dcterms:modified>
</cp:coreProperties>
</file>