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9" d="100"/>
          <a:sy n="79" d="100"/>
        </p:scale>
        <p:origin x="27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49C3951-EC6F-460F-8E18-40A3E614BCD6}" type="datetimeFigureOut">
              <a:rPr lang="en-GB" smtClean="0"/>
              <a:t>21/11/2016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E280D5E-908B-4098-B8AF-6A1078E98C4E}" type="slidenum">
              <a:rPr lang="en-GB" smtClean="0"/>
              <a:t>‹#›</a:t>
            </a:fld>
            <a:endParaRPr lang="en-GB"/>
          </a:p>
        </p:txBody>
      </p:sp>
    </p:spTree>
    <p:extLst>
      <p:ext uri="{BB962C8B-B14F-4D97-AF65-F5344CB8AC3E}">
        <p14:creationId xmlns:p14="http://schemas.microsoft.com/office/powerpoint/2010/main" val="694349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slides that follow are annotated, and also contain thinking questions and tasks</a:t>
            </a:r>
            <a:r>
              <a:rPr lang="en-GB" baseline="0" dirty="0" smtClean="0"/>
              <a:t> as you work through the presentation. </a:t>
            </a:r>
          </a:p>
          <a:p>
            <a:r>
              <a:rPr lang="en-GB" baseline="0" dirty="0" smtClean="0"/>
              <a:t>What do you understand by ‘complexity’?</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1</a:t>
            </a:fld>
            <a:endParaRPr lang="en-GB"/>
          </a:p>
        </p:txBody>
      </p:sp>
    </p:spTree>
    <p:extLst>
      <p:ext uri="{BB962C8B-B14F-4D97-AF65-F5344CB8AC3E}">
        <p14:creationId xmlns:p14="http://schemas.microsoft.com/office/powerpoint/2010/main" val="926576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social/situated perspectives on learning see Lave and Wenger (1991) and Wenger (1998). Larsen-Freeman (1997) is a helpful L2 learning perspective on complexity theory. </a:t>
            </a:r>
          </a:p>
          <a:p>
            <a:r>
              <a:rPr lang="en-GB" dirty="0" smtClean="0"/>
              <a:t>In what ways do you think classrooms might be dynamic? What do you understand</a:t>
            </a:r>
            <a:r>
              <a:rPr lang="en-GB" baseline="0" dirty="0" smtClean="0"/>
              <a:t> by ‘situated’ learning? And learning as an ‘open’ process?</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2</a:t>
            </a:fld>
            <a:endParaRPr lang="en-GB"/>
          </a:p>
        </p:txBody>
      </p:sp>
    </p:spTree>
    <p:extLst>
      <p:ext uri="{BB962C8B-B14F-4D97-AF65-F5344CB8AC3E}">
        <p14:creationId xmlns:p14="http://schemas.microsoft.com/office/powerpoint/2010/main" val="2235820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Classroom as complex world of interlocking and overlapping patterns ?</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3</a:t>
            </a:fld>
            <a:endParaRPr lang="en-GB"/>
          </a:p>
        </p:txBody>
      </p:sp>
    </p:spTree>
    <p:extLst>
      <p:ext uri="{BB962C8B-B14F-4D97-AF65-F5344CB8AC3E}">
        <p14:creationId xmlns:p14="http://schemas.microsoft.com/office/powerpoint/2010/main" val="3061801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Classroom as moving mosaic?</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4</a:t>
            </a:fld>
            <a:endParaRPr lang="en-GB"/>
          </a:p>
        </p:txBody>
      </p:sp>
    </p:spTree>
    <p:extLst>
      <p:ext uri="{BB962C8B-B14F-4D97-AF65-F5344CB8AC3E}">
        <p14:creationId xmlns:p14="http://schemas.microsoft.com/office/powerpoint/2010/main" val="1234720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Allwright</a:t>
            </a:r>
            <a:r>
              <a:rPr lang="en-GB" dirty="0" smtClean="0"/>
              <a:t> (2006) has noted 6 ‘shifts’ in the field of Applied Linguistics. He sees classrooms as contexts</a:t>
            </a:r>
            <a:r>
              <a:rPr lang="en-GB" baseline="0" dirty="0" smtClean="0"/>
              <a:t> of ‘</a:t>
            </a:r>
            <a:r>
              <a:rPr lang="en-GB" dirty="0" smtClean="0"/>
              <a:t>irreducible complexity’. Classrooms are multi-variable contexts, of simultaneous</a:t>
            </a:r>
            <a:r>
              <a:rPr lang="en-GB" baseline="0" dirty="0" smtClean="0"/>
              <a:t> activity (see Breen 1985), much of which is psychological and therefore unobservable. Learning opportunities (or affordances – van </a:t>
            </a:r>
            <a:r>
              <a:rPr lang="en-GB" baseline="0" dirty="0" err="1" smtClean="0"/>
              <a:t>Lier</a:t>
            </a:r>
            <a:r>
              <a:rPr lang="en-GB" baseline="0" dirty="0" smtClean="0"/>
              <a:t> 2000) ‘emerge’ from this complexity. Teachers spend a lot of energy trying to impose ‘order’ on this chaotic (in the technical sense of ‘chaotic’) environment. Is it worth it, one wonders?</a:t>
            </a:r>
            <a:endParaRPr lang="en-GB" dirty="0" smtClean="0"/>
          </a:p>
        </p:txBody>
      </p:sp>
      <p:sp>
        <p:nvSpPr>
          <p:cNvPr id="4" name="Slide Number Placeholder 3"/>
          <p:cNvSpPr>
            <a:spLocks noGrp="1"/>
          </p:cNvSpPr>
          <p:nvPr>
            <p:ph type="sldNum" sz="quarter" idx="10"/>
          </p:nvPr>
        </p:nvSpPr>
        <p:spPr/>
        <p:txBody>
          <a:bodyPr/>
          <a:lstStyle/>
          <a:p>
            <a:fld id="{9E280D5E-908B-4098-B8AF-6A1078E98C4E}" type="slidenum">
              <a:rPr lang="en-GB" smtClean="0"/>
              <a:t>5</a:t>
            </a:fld>
            <a:endParaRPr lang="en-GB"/>
          </a:p>
        </p:txBody>
      </p:sp>
    </p:spTree>
    <p:extLst>
      <p:ext uri="{BB962C8B-B14F-4D97-AF65-F5344CB8AC3E}">
        <p14:creationId xmlns:p14="http://schemas.microsoft.com/office/powerpoint/2010/main" val="1004442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two ‘ways</a:t>
            </a:r>
            <a:r>
              <a:rPr lang="en-GB" baseline="0" dirty="0" smtClean="0"/>
              <a:t> in’ to research on classroom activity – to try to understand the classroom itself, or to understand the nature of individual participation in classroom activity. There is nothing to stop one working from both the contextual and the individual angles, as each informs the other in subtle ways.</a:t>
            </a:r>
          </a:p>
          <a:p>
            <a:r>
              <a:rPr lang="en-GB" baseline="0" dirty="0" smtClean="0"/>
              <a:t>How can we research the learning context? What data might we gather?</a:t>
            </a:r>
          </a:p>
          <a:p>
            <a:r>
              <a:rPr lang="en-GB" baseline="0" dirty="0" smtClean="0"/>
              <a:t>What evidence can we gather regarding individual participation in the learning context?</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6</a:t>
            </a:fld>
            <a:endParaRPr lang="en-GB"/>
          </a:p>
        </p:txBody>
      </p:sp>
    </p:spTree>
    <p:extLst>
      <p:ext uri="{BB962C8B-B14F-4D97-AF65-F5344CB8AC3E}">
        <p14:creationId xmlns:p14="http://schemas.microsoft.com/office/powerpoint/2010/main" val="1103013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might like to make some field notes on the factors that are visible in this classroom</a:t>
            </a:r>
            <a:r>
              <a:rPr lang="en-GB" baseline="0" dirty="0" smtClean="0"/>
              <a:t> – yes, this is a postgraduate classroom in mid-session in a UK university. </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7</a:t>
            </a:fld>
            <a:endParaRPr lang="en-GB"/>
          </a:p>
        </p:txBody>
      </p:sp>
    </p:spTree>
    <p:extLst>
      <p:ext uri="{BB962C8B-B14F-4D97-AF65-F5344CB8AC3E}">
        <p14:creationId xmlns:p14="http://schemas.microsoft.com/office/powerpoint/2010/main" val="4724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look at this classroom in Afghanistan (</a:t>
            </a:r>
            <a:r>
              <a:rPr lang="en-GB" dirty="0" err="1" smtClean="0"/>
              <a:t>womens</a:t>
            </a:r>
            <a:r>
              <a:rPr lang="en-GB" dirty="0" smtClean="0"/>
              <a:t>’ literacy) and do the same thing.</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8</a:t>
            </a:fld>
            <a:endParaRPr lang="en-GB"/>
          </a:p>
        </p:txBody>
      </p:sp>
    </p:spTree>
    <p:extLst>
      <p:ext uri="{BB962C8B-B14F-4D97-AF65-F5344CB8AC3E}">
        <p14:creationId xmlns:p14="http://schemas.microsoft.com/office/powerpoint/2010/main" val="394818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a postgraduate classroom in Mexico.  Draw your own conclusions on complexity in the classroom environment.</a:t>
            </a:r>
          </a:p>
          <a:p>
            <a:r>
              <a:rPr lang="en-GB" dirty="0" smtClean="0"/>
              <a:t>Now make</a:t>
            </a:r>
            <a:r>
              <a:rPr lang="en-GB" baseline="0" dirty="0" smtClean="0"/>
              <a:t> a composite list of ‘factors’ you have noticed before the next section of the presentation, which identifies some of these.</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9</a:t>
            </a:fld>
            <a:endParaRPr lang="en-GB"/>
          </a:p>
        </p:txBody>
      </p:sp>
    </p:spTree>
    <p:extLst>
      <p:ext uri="{BB962C8B-B14F-4D97-AF65-F5344CB8AC3E}">
        <p14:creationId xmlns:p14="http://schemas.microsoft.com/office/powerpoint/2010/main" val="2028964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Doyle was writing on the pedagogical implications (for classroom management) of the multiple factors at work in a classroom. And he hasn’t even exhausted the list.  Your ‘investigation’ of the previous slides might have mentioned some of the factors he mentions.  What has Doyle omitted or</a:t>
            </a:r>
            <a:r>
              <a:rPr lang="en-GB" baseline="0" dirty="0" smtClean="0"/>
              <a:t> missed?</a:t>
            </a:r>
            <a:endParaRPr lang="en-GB" dirty="0"/>
          </a:p>
        </p:txBody>
      </p:sp>
      <p:sp>
        <p:nvSpPr>
          <p:cNvPr id="4" name="Slide Number Placeholder 3"/>
          <p:cNvSpPr>
            <a:spLocks noGrp="1"/>
          </p:cNvSpPr>
          <p:nvPr>
            <p:ph type="sldNum" sz="quarter" idx="10"/>
          </p:nvPr>
        </p:nvSpPr>
        <p:spPr/>
        <p:txBody>
          <a:bodyPr/>
          <a:lstStyle/>
          <a:p>
            <a:fld id="{9E280D5E-908B-4098-B8AF-6A1078E98C4E}" type="slidenum">
              <a:rPr lang="en-GB" smtClean="0"/>
              <a:t>10</a:t>
            </a:fld>
            <a:endParaRPr lang="en-GB"/>
          </a:p>
        </p:txBody>
      </p:sp>
    </p:spTree>
    <p:extLst>
      <p:ext uri="{BB962C8B-B14F-4D97-AF65-F5344CB8AC3E}">
        <p14:creationId xmlns:p14="http://schemas.microsoft.com/office/powerpoint/2010/main" val="3266752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‘basic’ set of features, some of which are also found in Breen (1985/2001).</a:t>
            </a:r>
          </a:p>
          <a:p>
            <a:r>
              <a:rPr lang="en-GB" dirty="0" smtClean="0"/>
              <a:t>Events happen simultaneously in classrooms – inevitable with so many people involved,</a:t>
            </a:r>
            <a:r>
              <a:rPr lang="en-GB" baseline="0" dirty="0" smtClean="0"/>
              <a:t> all with their own agendas and responses to the moment. Accordingly, everything that occurs is immediately significant to participants, although not necessarily contributing to learning. Events are also unpredictable in the classroom setting. The classroom is a ‘public’ domain in that participants ‘perform’ in front of each other. Issues of face and self-image are central to these ‘performances’, hence the significance of ‘public’ error, for example. Classrooms also are ‘historical’ in two senses – (a) they reproduce the lessons of the society in which they are situated, and these lessons have historical antecedents and (b) a learning group (teachers and students) builds their own ‘history of interaction over the period they are together, and this tends to drive communication towards shared understandings and </a:t>
            </a:r>
            <a:r>
              <a:rPr lang="en-GB" baseline="0" dirty="0" err="1" smtClean="0"/>
              <a:t>elipsis</a:t>
            </a:r>
            <a:r>
              <a:rPr lang="en-GB" baseline="0" dirty="0" smtClean="0"/>
              <a:t>.</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11</a:t>
            </a:fld>
            <a:endParaRPr lang="en-GB"/>
          </a:p>
        </p:txBody>
      </p:sp>
    </p:spTree>
    <p:extLst>
      <p:ext uri="{BB962C8B-B14F-4D97-AF65-F5344CB8AC3E}">
        <p14:creationId xmlns:p14="http://schemas.microsoft.com/office/powerpoint/2010/main" val="4043872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this framework can assist in analysing pedagogic</a:t>
            </a:r>
            <a:r>
              <a:rPr lang="en-GB" baseline="0" dirty="0" smtClean="0"/>
              <a:t> issues in classrooms. For example, there are many ways of establishing and maintaining control e.g. when teachers teach in ‘lock-step’, taking a group through an exercise from the </a:t>
            </a:r>
            <a:r>
              <a:rPr lang="en-GB" baseline="0" dirty="0" err="1" smtClean="0"/>
              <a:t>coursebook</a:t>
            </a:r>
            <a:r>
              <a:rPr lang="en-GB" baseline="0" dirty="0" smtClean="0"/>
              <a:t> which involves sentence transformation or completion. Providing learning opportunities (for example, using interactive or cooperative learning activity managed by students in their own time) may conflict with control. But unless control is disturbed, affordances (opportunities) may not be allowed to emerge. The care (or affective) dimension is significant. Students and teachers need to feel secure and not face-threatened. You may want to consider how different pedagogies work on these 3 dimensions to understand how they work psychologically and socially. Feedback from the teacher is a major resource in the care domain – how it is used (for control or for acknowledging risk in taking opportunities) seems fairly crucial. (see Wright 2005/2006)</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12</a:t>
            </a:fld>
            <a:endParaRPr lang="en-GB"/>
          </a:p>
        </p:txBody>
      </p:sp>
    </p:spTree>
    <p:extLst>
      <p:ext uri="{BB962C8B-B14F-4D97-AF65-F5344CB8AC3E}">
        <p14:creationId xmlns:p14="http://schemas.microsoft.com/office/powerpoint/2010/main" val="18969338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the basic elements</a:t>
            </a:r>
            <a:r>
              <a:rPr lang="en-GB" baseline="0" dirty="0" smtClean="0"/>
              <a:t> of classroom life, and influence classroom cultures and practices in overt and hidden ways. The influence of, for example, seating arrangements, on classroom life are often underestimated. The effects of time limitations and its use are typically hidden, but can be glimpsed in the pace of lessons, the time allotted to allowing student contributions which are more than just yes/no responses to teachers’ questions is also a significant issue, among many others. Perhaps not enough time is allocated for more progressive pedagogies to be enacted?</a:t>
            </a:r>
          </a:p>
          <a:p>
            <a:r>
              <a:rPr lang="en-GB" baseline="0" dirty="0" smtClean="0"/>
              <a:t>Participation is most obviously oral (classroom language is hugely important) but also more subtle (gesture, posture, facial expression). Engagement is the emotional/affective domain, and a central aspect of classroom life. Are students and teachers ‘happy’ in lessons? Or are they ’miserable’? What is the relationship between classroom climate and pedagogy? (see Wright 2005/2006)</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13</a:t>
            </a:fld>
            <a:endParaRPr lang="en-GB"/>
          </a:p>
        </p:txBody>
      </p:sp>
    </p:spTree>
    <p:extLst>
      <p:ext uri="{BB962C8B-B14F-4D97-AF65-F5344CB8AC3E}">
        <p14:creationId xmlns:p14="http://schemas.microsoft.com/office/powerpoint/2010/main" val="24474229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may wish to read Breen (1985/2001) who has identified these features.</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14</a:t>
            </a:fld>
            <a:endParaRPr lang="en-GB"/>
          </a:p>
        </p:txBody>
      </p:sp>
    </p:spTree>
    <p:extLst>
      <p:ext uri="{BB962C8B-B14F-4D97-AF65-F5344CB8AC3E}">
        <p14:creationId xmlns:p14="http://schemas.microsoft.com/office/powerpoint/2010/main" val="1572664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fld id="{76A51627-05E8-42ED-96FA-31537BB286CE}" type="slidenum">
              <a:rPr lang="en-GB" smtClean="0">
                <a:latin typeface="Arial" charset="0"/>
              </a:rPr>
              <a:pPr eaLnBrk="1" hangingPunct="1"/>
              <a:t>15</a:t>
            </a:fld>
            <a:endParaRPr lang="en-GB" smtClean="0">
              <a:latin typeface="Arial" charset="0"/>
            </a:endParaRPr>
          </a:p>
        </p:txBody>
      </p:sp>
      <p:sp>
        <p:nvSpPr>
          <p:cNvPr id="33795" name="幻灯片图像占位符 1"/>
          <p:cNvSpPr>
            <a:spLocks noGrp="1" noRot="1" noChangeAspect="1" noTextEdit="1"/>
          </p:cNvSpPr>
          <p:nvPr>
            <p:ph type="sldImg"/>
          </p:nvPr>
        </p:nvSpPr>
        <p:spPr>
          <a:ln/>
        </p:spPr>
      </p:sp>
      <p:sp>
        <p:nvSpPr>
          <p:cNvPr id="33796" name="备注占位符 2"/>
          <p:cNvSpPr>
            <a:spLocks noGrp="1"/>
          </p:cNvSpPr>
          <p:nvPr>
            <p:ph type="body" idx="1"/>
          </p:nvPr>
        </p:nvSpPr>
        <p:spPr>
          <a:noFill/>
        </p:spPr>
        <p:txBody>
          <a:bodyPr/>
          <a:lstStyle/>
          <a:p>
            <a:pPr eaLnBrk="1" hangingPunct="1">
              <a:spcBef>
                <a:spcPct val="0"/>
              </a:spcBef>
            </a:pPr>
            <a:r>
              <a:rPr lang="en-GB" altLang="zh-CN" dirty="0" smtClean="0"/>
              <a:t>This is a summary of potentially productive lines of inquiry into classroom culture</a:t>
            </a:r>
            <a:r>
              <a:rPr lang="en-GB" altLang="zh-CN" baseline="0" dirty="0" smtClean="0"/>
              <a:t> and the role of pedagogy in its creation and maintenance, and therefore the practices of classroom groups and individuals. Compare this list to your list from the photo exercise earlier in the sequence.</a:t>
            </a:r>
            <a:endParaRPr lang="zh-CN" altLang="en-US" dirty="0" smtClean="0"/>
          </a:p>
        </p:txBody>
      </p:sp>
      <p:sp>
        <p:nvSpPr>
          <p:cNvPr id="33797" name="灯片编号占位符 3"/>
          <p:cNvSpPr txBox="1">
            <a:spLocks noGrp="1"/>
          </p:cNvSpPr>
          <p:nvPr/>
        </p:nvSpPr>
        <p:spPr bwMode="auto">
          <a:xfrm>
            <a:off x="3850443" y="9428685"/>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r" eaLnBrk="1" hangingPunct="1"/>
            <a:fld id="{4794DBE7-D7C7-49C0-B4FF-E675C90455B3}" type="slidenum">
              <a:rPr lang="zh-CN" altLang="en-US" sz="1200">
                <a:latin typeface="Calibri" pitchFamily="34" charset="0"/>
              </a:rPr>
              <a:pPr algn="r" eaLnBrk="1" hangingPunct="1"/>
              <a:t>15</a:t>
            </a:fld>
            <a:endParaRPr lang="en-US" altLang="zh-CN" sz="1200">
              <a:latin typeface="Calibri" pitchFamily="34" charset="0"/>
            </a:endParaRPr>
          </a:p>
        </p:txBody>
      </p:sp>
    </p:spTree>
    <p:extLst>
      <p:ext uri="{BB962C8B-B14F-4D97-AF65-F5344CB8AC3E}">
        <p14:creationId xmlns:p14="http://schemas.microsoft.com/office/powerpoint/2010/main" val="30684795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just some of the influences in the ‘ecological web’ of the classroom, and which are linked to pedagogy. Can you think of others? Which ones interest you in your pedagogic context?</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16</a:t>
            </a:fld>
            <a:endParaRPr lang="en-GB"/>
          </a:p>
        </p:txBody>
      </p:sp>
    </p:spTree>
    <p:extLst>
      <p:ext uri="{BB962C8B-B14F-4D97-AF65-F5344CB8AC3E}">
        <p14:creationId xmlns:p14="http://schemas.microsoft.com/office/powerpoint/2010/main" val="20776012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When we enter a classroom, we can only</a:t>
            </a:r>
            <a:r>
              <a:rPr lang="en-GB" baseline="0" dirty="0" smtClean="0"/>
              <a:t> see and experience events and activities. We cannot see ‘below the surface’, or the psychological domain, only behaviours and activities. What we see is like the islands of an archipelago, and the sea around these islands.</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17</a:t>
            </a:fld>
            <a:endParaRPr lang="en-GB"/>
          </a:p>
        </p:txBody>
      </p:sp>
    </p:spTree>
    <p:extLst>
      <p:ext uri="{BB962C8B-B14F-4D97-AF65-F5344CB8AC3E}">
        <p14:creationId xmlns:p14="http://schemas.microsoft.com/office/powerpoint/2010/main" val="952657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a diagrammatic version of the archipelago. The brown line represents the land, or ‘hard surface’, only some</a:t>
            </a:r>
            <a:r>
              <a:rPr lang="en-GB" baseline="0" dirty="0" smtClean="0"/>
              <a:t> of which can be glimpsed (or observed, and therefore open to research methods which involve ‘watching’ or recording). The rest is below the sea, the surface of which is represented by the blue line. We know that there is a psychological reality in any human activity, but only get hints at the surface and in clearly-defined activities. (This is more difficult to research, and may well involve ‘asking’ participants in different ways, about their experiences) Participants experience classroom life on the surface, but also in the depths. Thus there is an ‘outer’ and an ‘inner’ domain. The outer domain contains the ‘observables’, the inner contains the psychological, the historical and cultural. The practices which classroom culture consists of link the outer and inner. In other words, we might be able to understand practices by uncovering deeper ‘rules’ and beliefs. </a:t>
            </a:r>
          </a:p>
          <a:p>
            <a:r>
              <a:rPr lang="en-GB" baseline="0" dirty="0" smtClean="0"/>
              <a:t>Research in the outer domain is a matter of WATCHING and RECORDING what we see and hear (Smell, taste and touch may not have too much to do with our research on pedagogy!). In the inner domain, we cannot gain direct access to people’s minds; so we have to ASK them about their experience, and elicit beliefs, personal histories and accounts by interviewing (and conversation), construction of narratives  and other data-gathering methods. (see Wright 2005/2006)</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18</a:t>
            </a:fld>
            <a:endParaRPr lang="en-GB"/>
          </a:p>
        </p:txBody>
      </p:sp>
    </p:spTree>
    <p:extLst>
      <p:ext uri="{BB962C8B-B14F-4D97-AF65-F5344CB8AC3E}">
        <p14:creationId xmlns:p14="http://schemas.microsoft.com/office/powerpoint/2010/main" val="22611814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last 2 slides outline main issues in doing research on pedagogy and classrooms. The red</a:t>
            </a:r>
            <a:r>
              <a:rPr lang="en-GB" baseline="0" dirty="0" smtClean="0"/>
              <a:t> highlighted items are the key words.</a:t>
            </a:r>
          </a:p>
          <a:p>
            <a:r>
              <a:rPr lang="en-GB" baseline="0" dirty="0" smtClean="0"/>
              <a:t>‘Clusters’ of variables are groups of what seem to be interconnected variables.</a:t>
            </a:r>
          </a:p>
          <a:p>
            <a:r>
              <a:rPr lang="en-GB" baseline="0" dirty="0" smtClean="0"/>
              <a:t>A longitudinal study is undertaken over an extended period of time.</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19</a:t>
            </a:fld>
            <a:endParaRPr lang="en-GB"/>
          </a:p>
        </p:txBody>
      </p:sp>
    </p:spTree>
    <p:extLst>
      <p:ext uri="{BB962C8B-B14F-4D97-AF65-F5344CB8AC3E}">
        <p14:creationId xmlns:p14="http://schemas.microsoft.com/office/powerpoint/2010/main" val="12633294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multi-method approach may involve some watching and some asking, for example, with data sources informing each other. Typically, one data</a:t>
            </a:r>
            <a:r>
              <a:rPr lang="en-GB" baseline="0" dirty="0" smtClean="0"/>
              <a:t> source is seen as PRIMARY.  Approaching classroom research as a way of understanding the social context of learning is a valuable way forward.</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20</a:t>
            </a:fld>
            <a:endParaRPr lang="en-GB"/>
          </a:p>
        </p:txBody>
      </p:sp>
    </p:spTree>
    <p:extLst>
      <p:ext uri="{BB962C8B-B14F-4D97-AF65-F5344CB8AC3E}">
        <p14:creationId xmlns:p14="http://schemas.microsoft.com/office/powerpoint/2010/main" val="56032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me, the classroom</a:t>
            </a:r>
            <a:r>
              <a:rPr lang="en-GB" baseline="0" dirty="0" smtClean="0"/>
              <a:t> is like a coral reef in its workings and its complexity. Research like this diver is doing is quite difficult as he doesn’t live in the reef. Perhaps reef inhabitants are the best placed to do research (they are likely to know it better)? Or might they be unaware of what is there because they are so used to it? Researching classrooms and pedagogy is a challenging business, but one that is vital if we ware to gain more than a superficial understanding of the worlds which we educators inhabit, and the consequences of our actions there, amongst other things.</a:t>
            </a:r>
          </a:p>
          <a:p>
            <a:r>
              <a:rPr lang="en-GB" baseline="0" dirty="0" smtClean="0"/>
              <a:t>What is your image of a classroom? What does this tell you about your own beliefs and experiences?</a:t>
            </a:r>
            <a:endParaRPr lang="en-GB" dirty="0"/>
          </a:p>
        </p:txBody>
      </p:sp>
      <p:sp>
        <p:nvSpPr>
          <p:cNvPr id="4" name="Slide Number Placeholder 3"/>
          <p:cNvSpPr>
            <a:spLocks noGrp="1"/>
          </p:cNvSpPr>
          <p:nvPr>
            <p:ph type="sldNum" sz="quarter" idx="10"/>
          </p:nvPr>
        </p:nvSpPr>
        <p:spPr/>
        <p:txBody>
          <a:bodyPr/>
          <a:lstStyle/>
          <a:p>
            <a:fld id="{11EABB0B-11B9-47E1-8EBE-18D0E7CEC965}" type="slidenum">
              <a:rPr lang="en-GB" smtClean="0"/>
              <a:t>21</a:t>
            </a:fld>
            <a:endParaRPr lang="en-GB"/>
          </a:p>
        </p:txBody>
      </p:sp>
    </p:spTree>
    <p:extLst>
      <p:ext uri="{BB962C8B-B14F-4D97-AF65-F5344CB8AC3E}">
        <p14:creationId xmlns:p14="http://schemas.microsoft.com/office/powerpoint/2010/main" val="914140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F8326BF-410E-4E5A-91E6-365DE9BACE77}"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4121842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8326BF-410E-4E5A-91E6-365DE9BACE77}"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3862155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8326BF-410E-4E5A-91E6-365DE9BACE77}"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2492846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F8326BF-410E-4E5A-91E6-365DE9BACE77}"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3690218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F8326BF-410E-4E5A-91E6-365DE9BACE77}" type="datetimeFigureOut">
              <a:rPr lang="en-GB" smtClean="0"/>
              <a:t>21/11/2016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3712370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F8326BF-410E-4E5A-91E6-365DE9BACE77}" type="datetimeFigureOut">
              <a:rPr lang="en-GB" smtClean="0"/>
              <a:t>21/11/2016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1710683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8326BF-410E-4E5A-91E6-365DE9BACE77}" type="datetimeFigureOut">
              <a:rPr lang="en-GB" smtClean="0"/>
              <a:t>21/11/2016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2296297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8326BF-410E-4E5A-91E6-365DE9BACE77}"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4188896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8326BF-410E-4E5A-91E6-365DE9BACE77}" type="datetimeFigureOut">
              <a:rPr lang="en-GB" smtClean="0"/>
              <a:t>21/11/2016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2431383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8326BF-410E-4E5A-91E6-365DE9BACE77}"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1078164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8326BF-410E-4E5A-91E6-365DE9BACE77}" type="datetimeFigureOut">
              <a:rPr lang="en-GB" smtClean="0"/>
              <a:t>21/11/2016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5A6665-A710-4D4C-A3C4-7085441569EB}" type="slidenum">
              <a:rPr lang="en-GB" smtClean="0"/>
              <a:t>‹#›</a:t>
            </a:fld>
            <a:endParaRPr lang="en-GB"/>
          </a:p>
        </p:txBody>
      </p:sp>
    </p:spTree>
    <p:extLst>
      <p:ext uri="{BB962C8B-B14F-4D97-AF65-F5344CB8AC3E}">
        <p14:creationId xmlns:p14="http://schemas.microsoft.com/office/powerpoint/2010/main" val="3569058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8326BF-410E-4E5A-91E6-365DE9BACE77}" type="datetimeFigureOut">
              <a:rPr lang="en-GB" smtClean="0"/>
              <a:t>21/11/2016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5A6665-A710-4D4C-A3C4-7085441569EB}" type="slidenum">
              <a:rPr lang="en-GB" smtClean="0"/>
              <a:t>‹#›</a:t>
            </a:fld>
            <a:endParaRPr lang="en-GB"/>
          </a:p>
        </p:txBody>
      </p:sp>
    </p:spTree>
    <p:extLst>
      <p:ext uri="{BB962C8B-B14F-4D97-AF65-F5344CB8AC3E}">
        <p14:creationId xmlns:p14="http://schemas.microsoft.com/office/powerpoint/2010/main" val="1785107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ww.guardian.co.uk/world/gallery/2009/jan/08/?picture=343358901"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www.guardian.co.uk/world/gallery/2009/feb/17/afghanistan-women"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1"/>
          <p:cNvSpPr>
            <a:spLocks noChangeArrowheads="1"/>
          </p:cNvSpPr>
          <p:nvPr/>
        </p:nvSpPr>
        <p:spPr bwMode="auto">
          <a:xfrm>
            <a:off x="683568" y="548681"/>
            <a:ext cx="7848872" cy="4555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algn="ctr">
              <a:buFont typeface="Wingdings" pitchFamily="2" charset="2"/>
              <a:buNone/>
            </a:pPr>
            <a:r>
              <a:rPr lang="en-GB" sz="2800" b="1" dirty="0" smtClean="0">
                <a:solidFill>
                  <a:prstClr val="black"/>
                </a:solidFill>
                <a:latin typeface="Lucida Sans Unicode" pitchFamily="34" charset="0"/>
                <a:cs typeface="Lucida Sans Unicode" pitchFamily="34" charset="0"/>
              </a:rPr>
              <a:t>EFL Theory</a:t>
            </a:r>
          </a:p>
          <a:p>
            <a:pPr algn="ctr">
              <a:buFont typeface="Wingdings" pitchFamily="2" charset="2"/>
              <a:buNone/>
            </a:pPr>
            <a:r>
              <a:rPr lang="en-GB" sz="2800" b="1" dirty="0" smtClean="0">
                <a:solidFill>
                  <a:prstClr val="black"/>
                </a:solidFill>
                <a:latin typeface="Lucida Sans Unicode" pitchFamily="34" charset="0"/>
                <a:cs typeface="Lucida Sans Unicode" pitchFamily="34" charset="0"/>
              </a:rPr>
              <a:t>TESOL </a:t>
            </a:r>
            <a:r>
              <a:rPr lang="en-GB" sz="2800" b="1" dirty="0">
                <a:solidFill>
                  <a:prstClr val="black"/>
                </a:solidFill>
                <a:latin typeface="Lucida Sans Unicode" pitchFamily="34" charset="0"/>
                <a:cs typeface="Lucida Sans Unicode" pitchFamily="34" charset="0"/>
              </a:rPr>
              <a:t>Classrooms and Pedagogy: Theory and Practice</a:t>
            </a:r>
          </a:p>
          <a:p>
            <a:pPr>
              <a:buFont typeface="Wingdings" pitchFamily="2" charset="2"/>
              <a:buNone/>
            </a:pPr>
            <a:endParaRPr lang="en-GB" b="1" dirty="0">
              <a:solidFill>
                <a:prstClr val="black"/>
              </a:solidFill>
            </a:endParaRPr>
          </a:p>
          <a:p>
            <a:endParaRPr lang="en-GB" sz="2000" b="1" dirty="0">
              <a:solidFill>
                <a:srgbClr val="1F497D"/>
              </a:solidFill>
              <a:latin typeface="Lucida Sans Unicode" pitchFamily="34" charset="0"/>
              <a:cs typeface="Lucida Sans Unicode" pitchFamily="34" charset="0"/>
            </a:endParaRPr>
          </a:p>
          <a:p>
            <a:pPr>
              <a:buFont typeface="Wingdings" pitchFamily="2" charset="2"/>
              <a:buNone/>
            </a:pPr>
            <a:endParaRPr lang="en-GB" sz="2000" b="1" dirty="0">
              <a:solidFill>
                <a:prstClr val="black"/>
              </a:solidFill>
              <a:latin typeface="Lucida Sans Unicode" pitchFamily="34" charset="0"/>
              <a:cs typeface="Lucida Sans Unicode" pitchFamily="34" charset="0"/>
            </a:endParaRPr>
          </a:p>
          <a:p>
            <a:pPr>
              <a:buFont typeface="Wingdings" pitchFamily="2" charset="2"/>
              <a:buNone/>
            </a:pPr>
            <a:endParaRPr lang="en-GB" sz="2000" b="1" dirty="0">
              <a:solidFill>
                <a:prstClr val="black"/>
              </a:solidFill>
              <a:latin typeface="Lucida Sans Unicode" pitchFamily="34" charset="0"/>
              <a:cs typeface="Lucida Sans Unicode" pitchFamily="34" charset="0"/>
            </a:endParaRPr>
          </a:p>
          <a:p>
            <a:pPr algn="ctr">
              <a:buFont typeface="Wingdings" pitchFamily="2" charset="2"/>
              <a:buNone/>
            </a:pPr>
            <a:r>
              <a:rPr lang="en-GB" sz="2800" b="1" dirty="0" smtClean="0">
                <a:solidFill>
                  <a:prstClr val="black"/>
                </a:solidFill>
                <a:latin typeface="Lucida Sans Unicode" pitchFamily="34" charset="0"/>
                <a:cs typeface="Lucida Sans Unicode" pitchFamily="34" charset="0"/>
              </a:rPr>
              <a:t>Researching the Complexity of Classrooms</a:t>
            </a:r>
            <a:endParaRPr lang="en-GB" sz="2000" b="1" dirty="0">
              <a:solidFill>
                <a:prstClr val="black"/>
              </a:solidFill>
              <a:latin typeface="Lucida Sans Unicode" pitchFamily="34" charset="0"/>
              <a:cs typeface="Lucida Sans Unicode" pitchFamily="34" charset="0"/>
            </a:endParaRPr>
          </a:p>
          <a:p>
            <a:pPr>
              <a:buFont typeface="Wingdings" pitchFamily="2" charset="2"/>
              <a:buNone/>
            </a:pPr>
            <a:endParaRPr lang="en-GB" sz="2000" b="1" dirty="0">
              <a:solidFill>
                <a:prstClr val="black"/>
              </a:solidFill>
              <a:latin typeface="Lucida Sans Unicode" pitchFamily="34" charset="0"/>
              <a:cs typeface="Lucida Sans Unicode" pitchFamily="34" charset="0"/>
            </a:endParaRPr>
          </a:p>
          <a:p>
            <a:pPr>
              <a:buFont typeface="Wingdings" pitchFamily="2" charset="2"/>
              <a:buNone/>
            </a:pPr>
            <a:endParaRPr lang="en-GB" sz="2000" b="1" dirty="0">
              <a:solidFill>
                <a:prstClr val="black"/>
              </a:solidFill>
              <a:latin typeface="Lucida Sans Unicode" pitchFamily="34" charset="0"/>
              <a:cs typeface="Lucida Sans Unicode" pitchFamily="34" charset="0"/>
            </a:endParaRPr>
          </a:p>
          <a:p>
            <a:pPr>
              <a:buFont typeface="Wingdings" pitchFamily="2" charset="2"/>
              <a:buNone/>
            </a:pPr>
            <a:endParaRPr lang="en-GB" sz="2000" b="1" dirty="0">
              <a:solidFill>
                <a:prstClr val="black"/>
              </a:solidFill>
              <a:latin typeface="Lucida Sans Unicode" pitchFamily="34" charset="0"/>
              <a:cs typeface="Lucida Sans Unicode" pitchFamily="34" charset="0"/>
            </a:endParaRPr>
          </a:p>
          <a:p>
            <a:pPr>
              <a:buFont typeface="Wingdings" pitchFamily="2" charset="2"/>
              <a:buNone/>
            </a:pPr>
            <a:endParaRPr lang="en-GB" sz="2000" b="1" dirty="0">
              <a:solidFill>
                <a:prstClr val="black"/>
              </a:solidFill>
              <a:latin typeface="Lucida Sans Unicode" pitchFamily="34" charset="0"/>
              <a:cs typeface="Lucida Sans Unicode" pitchFamily="34" charset="0"/>
            </a:endParaRPr>
          </a:p>
          <a:p>
            <a:pPr>
              <a:buFont typeface="Wingdings" pitchFamily="2" charset="2"/>
              <a:buNone/>
            </a:pPr>
            <a:r>
              <a:rPr lang="en-GB" sz="2000" b="1" dirty="0" smtClean="0">
                <a:solidFill>
                  <a:prstClr val="black"/>
                </a:solidFill>
                <a:latin typeface="Lucida Sans Unicode" pitchFamily="34" charset="0"/>
                <a:cs typeface="Lucida Sans Unicode" pitchFamily="34" charset="0"/>
              </a:rPr>
              <a:t>TW/JJC EFL Theory</a:t>
            </a:r>
            <a:endParaRPr lang="en-GB" sz="2000" b="1" dirty="0">
              <a:solidFill>
                <a:prstClr val="black"/>
              </a:solidFill>
              <a:latin typeface="Lucida Sans Unicode" pitchFamily="34" charset="0"/>
              <a:cs typeface="Lucida Sans Unicode" pitchFamily="34" charset="0"/>
            </a:endParaRPr>
          </a:p>
        </p:txBody>
      </p:sp>
    </p:spTree>
    <p:extLst>
      <p:ext uri="{BB962C8B-B14F-4D97-AF65-F5344CB8AC3E}">
        <p14:creationId xmlns:p14="http://schemas.microsoft.com/office/powerpoint/2010/main" val="278212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050">
                                            <p:txEl>
                                              <p:pRg st="0" end="0"/>
                                            </p:txEl>
                                          </p:spTgt>
                                        </p:tgtEl>
                                        <p:attrNameLst>
                                          <p:attrName>style.visibility</p:attrName>
                                        </p:attrNameLst>
                                      </p:cBhvr>
                                      <p:to>
                                        <p:strVal val="visible"/>
                                      </p:to>
                                    </p:set>
                                    <p:animEffect transition="in" filter="checkerboard(across)">
                                      <p:cBhvr>
                                        <p:cTn id="7" dur="500"/>
                                        <p:tgtEl>
                                          <p:spTgt spid="205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050">
                                            <p:txEl>
                                              <p:pRg st="1" end="1"/>
                                            </p:txEl>
                                          </p:spTgt>
                                        </p:tgtEl>
                                        <p:attrNameLst>
                                          <p:attrName>style.visibility</p:attrName>
                                        </p:attrNameLst>
                                      </p:cBhvr>
                                      <p:to>
                                        <p:strVal val="visible"/>
                                      </p:to>
                                    </p:set>
                                    <p:animEffect transition="in" filter="checkerboard(across)">
                                      <p:cBhvr>
                                        <p:cTn id="12" dur="500"/>
                                        <p:tgtEl>
                                          <p:spTgt spid="2050">
                                            <p:txEl>
                                              <p:pRg st="1" end="1"/>
                                            </p:txEl>
                                          </p:spTgt>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2050">
                                            <p:txEl>
                                              <p:pRg st="6" end="6"/>
                                            </p:txEl>
                                          </p:spTgt>
                                        </p:tgtEl>
                                        <p:attrNameLst>
                                          <p:attrName>style.visibility</p:attrName>
                                        </p:attrNameLst>
                                      </p:cBhvr>
                                      <p:to>
                                        <p:strVal val="visible"/>
                                      </p:to>
                                    </p:set>
                                    <p:animEffect transition="in" filter="checkerboard(across)">
                                      <p:cBhvr>
                                        <p:cTn id="15" dur="500"/>
                                        <p:tgtEl>
                                          <p:spTgt spid="2050">
                                            <p:txEl>
                                              <p:pRg st="6" end="6"/>
                                            </p:txEl>
                                          </p:spTgt>
                                        </p:tgtEl>
                                      </p:cBhvr>
                                    </p:animEffect>
                                  </p:childTnLst>
                                </p:cTn>
                              </p:par>
                              <p:par>
                                <p:cTn id="16" presetID="5" presetClass="entr" presetSubtype="10" fill="hold" grpId="0" nodeType="withEffect">
                                  <p:stCondLst>
                                    <p:cond delay="0"/>
                                  </p:stCondLst>
                                  <p:childTnLst>
                                    <p:set>
                                      <p:cBhvr>
                                        <p:cTn id="17" dur="1" fill="hold">
                                          <p:stCondLst>
                                            <p:cond delay="0"/>
                                          </p:stCondLst>
                                        </p:cTn>
                                        <p:tgtEl>
                                          <p:spTgt spid="2050">
                                            <p:txEl>
                                              <p:pRg st="11" end="11"/>
                                            </p:txEl>
                                          </p:spTgt>
                                        </p:tgtEl>
                                        <p:attrNameLst>
                                          <p:attrName>style.visibility</p:attrName>
                                        </p:attrNameLst>
                                      </p:cBhvr>
                                      <p:to>
                                        <p:strVal val="visible"/>
                                      </p:to>
                                    </p:set>
                                    <p:animEffect transition="in" filter="checkerboard(across)">
                                      <p:cBhvr>
                                        <p:cTn id="18" dur="500"/>
                                        <p:tgtEl>
                                          <p:spTgt spid="2050">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0"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Box 1"/>
          <p:cNvSpPr txBox="1">
            <a:spLocks noChangeArrowheads="1"/>
          </p:cNvSpPr>
          <p:nvPr/>
        </p:nvSpPr>
        <p:spPr bwMode="auto">
          <a:xfrm>
            <a:off x="575406" y="4221088"/>
            <a:ext cx="7777163"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fontAlgn="base" hangingPunct="1">
              <a:spcBef>
                <a:spcPct val="0"/>
              </a:spcBef>
              <a:spcAft>
                <a:spcPct val="0"/>
              </a:spcAft>
            </a:pPr>
            <a:r>
              <a:rPr lang="en-GB" sz="2000" dirty="0" smtClean="0">
                <a:solidFill>
                  <a:prstClr val="black"/>
                </a:solidFill>
                <a:latin typeface="Lucida Sans Unicode" pitchFamily="34" charset="0"/>
                <a:cs typeface="Lucida Sans Unicode" pitchFamily="34" charset="0"/>
              </a:rPr>
              <a:t>A shift FROM a static, de-contextualised, closed understanding of the learning process TO a recognition of its </a:t>
            </a:r>
            <a:r>
              <a:rPr lang="en-GB" sz="2000" b="1" dirty="0" smtClean="0">
                <a:solidFill>
                  <a:srgbClr val="FF0000"/>
                </a:solidFill>
                <a:effectLst>
                  <a:outerShdw blurRad="38100" dist="38100" dir="2700000" algn="tl">
                    <a:srgbClr val="000000">
                      <a:alpha val="43137"/>
                    </a:srgbClr>
                  </a:outerShdw>
                </a:effectLst>
                <a:latin typeface="Lucida Sans Unicode" pitchFamily="34" charset="0"/>
                <a:cs typeface="Lucida Sans Unicode" pitchFamily="34" charset="0"/>
              </a:rPr>
              <a:t>dynamic</a:t>
            </a:r>
            <a:r>
              <a:rPr lang="en-GB" sz="2000" dirty="0" smtClean="0">
                <a:solidFill>
                  <a:srgbClr val="FF0000"/>
                </a:solidFill>
                <a:latin typeface="Lucida Sans Unicode" pitchFamily="34" charset="0"/>
                <a:cs typeface="Lucida Sans Unicode" pitchFamily="34" charset="0"/>
              </a:rPr>
              <a:t>, </a:t>
            </a:r>
            <a:r>
              <a:rPr lang="en-GB" sz="2000" b="1" dirty="0" smtClean="0">
                <a:solidFill>
                  <a:srgbClr val="FF0000"/>
                </a:solidFill>
                <a:effectLst>
                  <a:outerShdw blurRad="38100" dist="38100" dir="2700000" algn="tl">
                    <a:srgbClr val="000000">
                      <a:alpha val="43137"/>
                    </a:srgbClr>
                  </a:outerShdw>
                </a:effectLst>
                <a:latin typeface="Lucida Sans Unicode" pitchFamily="34" charset="0"/>
                <a:cs typeface="Lucida Sans Unicode" pitchFamily="34" charset="0"/>
              </a:rPr>
              <a:t>situated</a:t>
            </a:r>
            <a:r>
              <a:rPr lang="en-GB" sz="2000" dirty="0" smtClean="0">
                <a:solidFill>
                  <a:srgbClr val="FF0000"/>
                </a:solidFill>
                <a:latin typeface="Lucida Sans Unicode" pitchFamily="34" charset="0"/>
                <a:cs typeface="Lucida Sans Unicode" pitchFamily="34" charset="0"/>
              </a:rPr>
              <a:t> and </a:t>
            </a:r>
            <a:r>
              <a:rPr lang="en-GB" sz="2000" b="1" dirty="0" smtClean="0">
                <a:solidFill>
                  <a:srgbClr val="FF0000"/>
                </a:solidFill>
                <a:effectLst>
                  <a:outerShdw blurRad="38100" dist="38100" dir="2700000" algn="tl">
                    <a:srgbClr val="000000">
                      <a:alpha val="43137"/>
                    </a:srgbClr>
                  </a:outerShdw>
                </a:effectLst>
                <a:latin typeface="Lucida Sans Unicode" pitchFamily="34" charset="0"/>
                <a:cs typeface="Lucida Sans Unicode" pitchFamily="34" charset="0"/>
              </a:rPr>
              <a:t>open</a:t>
            </a:r>
            <a:r>
              <a:rPr lang="en-GB" sz="2000" dirty="0" smtClean="0">
                <a:solidFill>
                  <a:srgbClr val="FF0000"/>
                </a:solidFill>
                <a:latin typeface="Lucida Sans Unicode" pitchFamily="34" charset="0"/>
                <a:cs typeface="Lucida Sans Unicode" pitchFamily="34" charset="0"/>
              </a:rPr>
              <a:t> </a:t>
            </a:r>
            <a:r>
              <a:rPr lang="en-GB" sz="2000" dirty="0" smtClean="0">
                <a:solidFill>
                  <a:prstClr val="black"/>
                </a:solidFill>
                <a:latin typeface="Lucida Sans Unicode" pitchFamily="34" charset="0"/>
                <a:cs typeface="Lucida Sans Unicode" pitchFamily="34" charset="0"/>
              </a:rPr>
              <a:t>nature.</a:t>
            </a:r>
            <a:endParaRPr lang="en-GB" dirty="0" smtClean="0">
              <a:solidFill>
                <a:prstClr val="black"/>
              </a:solidFill>
              <a:latin typeface="Lucida Sans Unicode" pitchFamily="34" charset="0"/>
              <a:cs typeface="Lucida Sans Unicode" pitchFamily="34" charset="0"/>
            </a:endParaRPr>
          </a:p>
        </p:txBody>
      </p:sp>
      <p:sp>
        <p:nvSpPr>
          <p:cNvPr id="2" name="TextBox 1"/>
          <p:cNvSpPr txBox="1"/>
          <p:nvPr/>
        </p:nvSpPr>
        <p:spPr>
          <a:xfrm>
            <a:off x="1259632" y="548680"/>
            <a:ext cx="6408712" cy="523220"/>
          </a:xfrm>
          <a:prstGeom prst="rect">
            <a:avLst/>
          </a:prstGeom>
          <a:noFill/>
        </p:spPr>
        <p:txBody>
          <a:bodyPr wrap="square" rtlCol="0">
            <a:spAutoFit/>
          </a:bodyPr>
          <a:lstStyle/>
          <a:p>
            <a:pPr lvl="0" fontAlgn="base">
              <a:spcBef>
                <a:spcPct val="0"/>
              </a:spcBef>
              <a:spcAft>
                <a:spcPct val="0"/>
              </a:spcAft>
            </a:pPr>
            <a:r>
              <a:rPr lang="en-GB" sz="2800" b="1" dirty="0">
                <a:solidFill>
                  <a:prstClr val="black"/>
                </a:solidFill>
                <a:latin typeface="Lucida Sans Unicode" pitchFamily="34" charset="0"/>
                <a:cs typeface="Lucida Sans Unicode" pitchFamily="34" charset="0"/>
              </a:rPr>
              <a:t>FROM SIMPLICITY to COMPLEXITY</a:t>
            </a:r>
          </a:p>
        </p:txBody>
      </p:sp>
      <p:sp>
        <p:nvSpPr>
          <p:cNvPr id="3" name="TextBox 2"/>
          <p:cNvSpPr txBox="1"/>
          <p:nvPr/>
        </p:nvSpPr>
        <p:spPr>
          <a:xfrm>
            <a:off x="539750" y="1844824"/>
            <a:ext cx="8064698" cy="1323439"/>
          </a:xfrm>
          <a:prstGeom prst="rect">
            <a:avLst/>
          </a:prstGeom>
          <a:noFill/>
        </p:spPr>
        <p:txBody>
          <a:bodyPr wrap="square" rtlCol="0">
            <a:spAutoFit/>
          </a:bodyPr>
          <a:lstStyle/>
          <a:p>
            <a:pPr lvl="0" fontAlgn="base">
              <a:spcBef>
                <a:spcPct val="0"/>
              </a:spcBef>
              <a:spcAft>
                <a:spcPct val="0"/>
              </a:spcAft>
            </a:pPr>
            <a:r>
              <a:rPr lang="en-GB" sz="2000" dirty="0">
                <a:solidFill>
                  <a:prstClr val="black"/>
                </a:solidFill>
                <a:latin typeface="Lucida Sans Unicode" pitchFamily="34" charset="0"/>
                <a:cs typeface="Lucida Sans Unicode" pitchFamily="34" charset="0"/>
              </a:rPr>
              <a:t>Theoretical and research perspectives have evolved to stress the social and situated nature of learning. Learning happens somewhere and this </a:t>
            </a:r>
            <a:r>
              <a:rPr lang="en-GB" sz="2000" b="1" dirty="0">
                <a:solidFill>
                  <a:srgbClr val="FF0000"/>
                </a:solidFill>
                <a:effectLst>
                  <a:outerShdw blurRad="38100" dist="38100" dir="2700000" algn="tl">
                    <a:srgbClr val="000000">
                      <a:alpha val="43137"/>
                    </a:srgbClr>
                  </a:outerShdw>
                </a:effectLst>
                <a:latin typeface="Lucida Sans Unicode" pitchFamily="34" charset="0"/>
                <a:cs typeface="Lucida Sans Unicode" pitchFamily="34" charset="0"/>
              </a:rPr>
              <a:t>environment</a:t>
            </a:r>
            <a:r>
              <a:rPr lang="en-GB" sz="2000" dirty="0">
                <a:solidFill>
                  <a:prstClr val="black"/>
                </a:solidFill>
                <a:latin typeface="Lucida Sans Unicode" pitchFamily="34" charset="0"/>
                <a:cs typeface="Lucida Sans Unicode" pitchFamily="34" charset="0"/>
              </a:rPr>
              <a:t> together with the </a:t>
            </a:r>
            <a:r>
              <a:rPr lang="en-GB" sz="2000" b="1" dirty="0">
                <a:solidFill>
                  <a:srgbClr val="FF0000"/>
                </a:solidFill>
                <a:effectLst>
                  <a:outerShdw blurRad="38100" dist="38100" dir="2700000" algn="tl">
                    <a:srgbClr val="000000">
                      <a:alpha val="43137"/>
                    </a:srgbClr>
                  </a:outerShdw>
                </a:effectLst>
                <a:latin typeface="Lucida Sans Unicode" pitchFamily="34" charset="0"/>
                <a:cs typeface="Lucida Sans Unicode" pitchFamily="34" charset="0"/>
              </a:rPr>
              <a:t>people</a:t>
            </a:r>
            <a:r>
              <a:rPr lang="en-GB" sz="2000" dirty="0">
                <a:solidFill>
                  <a:prstClr val="black"/>
                </a:solidFill>
                <a:latin typeface="Lucida Sans Unicode" pitchFamily="34" charset="0"/>
                <a:cs typeface="Lucida Sans Unicode" pitchFamily="34" charset="0"/>
              </a:rPr>
              <a:t> in it are important to the language learning process.</a:t>
            </a:r>
          </a:p>
        </p:txBody>
      </p:sp>
    </p:spTree>
    <p:extLst>
      <p:ext uri="{BB962C8B-B14F-4D97-AF65-F5344CB8AC3E}">
        <p14:creationId xmlns:p14="http://schemas.microsoft.com/office/powerpoint/2010/main" val="3973333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8"/>
                                        </p:tgtEl>
                                        <p:attrNameLst>
                                          <p:attrName>style.visibility</p:attrName>
                                        </p:attrNameLst>
                                      </p:cBhvr>
                                      <p:to>
                                        <p:strVal val="visible"/>
                                      </p:to>
                                    </p:set>
                                    <p:animEffect transition="in" filter="blinds(horizontal)">
                                      <p:cBhvr>
                                        <p:cTn id="1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http://indecentbazaar.files.wordpress.com/2010/12/chaos-theory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548680"/>
            <a:ext cx="762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189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1746"/>
                                        </p:tgtEl>
                                        <p:attrNameLst>
                                          <p:attrName>style.visibility</p:attrName>
                                        </p:attrNameLst>
                                      </p:cBhvr>
                                      <p:to>
                                        <p:strVal val="visible"/>
                                      </p:to>
                                    </p:set>
                                    <p:animEffect transition="in" filter="dissolve">
                                      <p:cBhvr>
                                        <p:cTn id="7" dur="500"/>
                                        <p:tgtEl>
                                          <p:spTgt spid="317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http://img.allvoices.com/thumbs/event/609/480/29380594-cafe-wa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3" y="1052736"/>
            <a:ext cx="5800725"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7382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2770"/>
                                        </p:tgtEl>
                                        <p:attrNameLst>
                                          <p:attrName>style.visibility</p:attrName>
                                        </p:attrNameLst>
                                      </p:cBhvr>
                                      <p:to>
                                        <p:strVal val="visible"/>
                                      </p:to>
                                    </p:set>
                                    <p:animEffect transition="in" filter="dissolve">
                                      <p:cBhvr>
                                        <p:cTn id="7" dur="500"/>
                                        <p:tgtEl>
                                          <p:spTgt spid="327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692696"/>
            <a:ext cx="7632848" cy="1569660"/>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…a move from … thinking, </a:t>
            </a:r>
            <a:r>
              <a:rPr lang="en-GB" sz="2400" dirty="0" err="1" smtClean="0">
                <a:latin typeface="Lucida Sans Unicode" pitchFamily="34" charset="0"/>
                <a:cs typeface="Lucida Sans Unicode" pitchFamily="34" charset="0"/>
              </a:rPr>
              <a:t>universalistically</a:t>
            </a:r>
            <a:r>
              <a:rPr lang="en-GB" sz="2400" dirty="0" smtClean="0">
                <a:latin typeface="Lucida Sans Unicode" pitchFamily="34" charset="0"/>
                <a:cs typeface="Lucida Sans Unicode" pitchFamily="34" charset="0"/>
              </a:rPr>
              <a:t> and causally, that there </a:t>
            </a:r>
            <a:r>
              <a:rPr lang="en-GB" sz="2400" i="1" dirty="0" smtClean="0">
                <a:latin typeface="Lucida Sans Unicode" pitchFamily="34" charset="0"/>
                <a:cs typeface="Lucida Sans Unicode" pitchFamily="34" charset="0"/>
              </a:rPr>
              <a:t>ought</a:t>
            </a:r>
            <a:r>
              <a:rPr lang="en-GB" sz="2400" dirty="0" smtClean="0">
                <a:latin typeface="Lucida Sans Unicode" pitchFamily="34" charset="0"/>
                <a:cs typeface="Lucida Sans Unicode" pitchFamily="34" charset="0"/>
              </a:rPr>
              <a:t> to be just one method for language teaching, for all languages, for all learners, for all teachers and for all time</a:t>
            </a:r>
            <a:endParaRPr lang="en-GB" sz="2400" dirty="0">
              <a:latin typeface="Lucida Sans Unicode" pitchFamily="34" charset="0"/>
              <a:cs typeface="Lucida Sans Unicode" pitchFamily="34" charset="0"/>
            </a:endParaRPr>
          </a:p>
        </p:txBody>
      </p:sp>
      <p:sp>
        <p:nvSpPr>
          <p:cNvPr id="3" name="TextBox 2"/>
          <p:cNvSpPr txBox="1"/>
          <p:nvPr/>
        </p:nvSpPr>
        <p:spPr>
          <a:xfrm>
            <a:off x="755576" y="2924944"/>
            <a:ext cx="7416824" cy="1200329"/>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towards a recognition of the irreducible complexity of classroom language teaching and learning</a:t>
            </a:r>
            <a:endParaRPr lang="en-GB" sz="2400" dirty="0">
              <a:latin typeface="Lucida Sans Unicode" pitchFamily="34" charset="0"/>
              <a:cs typeface="Lucida Sans Unicode" pitchFamily="34" charset="0"/>
            </a:endParaRPr>
          </a:p>
        </p:txBody>
      </p:sp>
      <p:sp>
        <p:nvSpPr>
          <p:cNvPr id="4" name="TextBox 3"/>
          <p:cNvSpPr txBox="1"/>
          <p:nvPr/>
        </p:nvSpPr>
        <p:spPr>
          <a:xfrm>
            <a:off x="5076056" y="5013176"/>
            <a:ext cx="2664296" cy="369332"/>
          </a:xfrm>
          <a:prstGeom prst="rect">
            <a:avLst/>
          </a:prstGeom>
          <a:noFill/>
        </p:spPr>
        <p:txBody>
          <a:bodyPr wrap="square" rtlCol="0">
            <a:spAutoFit/>
          </a:bodyPr>
          <a:lstStyle/>
          <a:p>
            <a:r>
              <a:rPr lang="en-GB" dirty="0" err="1" smtClean="0">
                <a:latin typeface="Lucida Sans Unicode" pitchFamily="34" charset="0"/>
                <a:cs typeface="Lucida Sans Unicode" pitchFamily="34" charset="0"/>
              </a:rPr>
              <a:t>Allwright</a:t>
            </a:r>
            <a:r>
              <a:rPr lang="en-GB" dirty="0" smtClean="0">
                <a:latin typeface="Lucida Sans Unicode" pitchFamily="34" charset="0"/>
                <a:cs typeface="Lucida Sans Unicode" pitchFamily="34" charset="0"/>
              </a:rPr>
              <a:t> (2006: 13)</a:t>
            </a:r>
            <a:endParaRPr lang="en-GB" dirty="0">
              <a:latin typeface="Lucida Sans Unicode" pitchFamily="34" charset="0"/>
              <a:cs typeface="Lucida Sans Unicode" pitchFamily="34" charset="0"/>
            </a:endParaRPr>
          </a:p>
        </p:txBody>
      </p:sp>
    </p:spTree>
    <p:extLst>
      <p:ext uri="{BB962C8B-B14F-4D97-AF65-F5344CB8AC3E}">
        <p14:creationId xmlns:p14="http://schemas.microsoft.com/office/powerpoint/2010/main" val="14036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42086" y="4293096"/>
            <a:ext cx="7559675" cy="1015663"/>
          </a:xfrm>
          <a:prstGeom prst="rect">
            <a:avLst/>
          </a:prstGeom>
          <a:noFill/>
        </p:spPr>
        <p:txBody>
          <a:bodyPr>
            <a:spAutoFit/>
          </a:bodyPr>
          <a:lstStyle/>
          <a:p>
            <a:pPr fontAlgn="base">
              <a:spcBef>
                <a:spcPct val="0"/>
              </a:spcBef>
              <a:spcAft>
                <a:spcPct val="0"/>
              </a:spcAft>
              <a:defRPr/>
            </a:pPr>
            <a:r>
              <a:rPr lang="en-GB" sz="2000" b="1" dirty="0" smtClean="0">
                <a:solidFill>
                  <a:prstClr val="black"/>
                </a:solidFill>
                <a:latin typeface="Lucida Sans Unicode" pitchFamily="34" charset="0"/>
                <a:cs typeface="Lucida Sans Unicode" pitchFamily="34" charset="0"/>
              </a:rPr>
              <a:t>An </a:t>
            </a:r>
            <a:r>
              <a:rPr lang="en-GB" sz="2000" b="1" dirty="0">
                <a:solidFill>
                  <a:prstClr val="black"/>
                </a:solidFill>
                <a:latin typeface="Lucida Sans Unicode" pitchFamily="34" charset="0"/>
                <a:cs typeface="Lucida Sans Unicode" pitchFamily="34" charset="0"/>
              </a:rPr>
              <a:t>emphasis on understanding the complexity of </a:t>
            </a:r>
            <a:r>
              <a:rPr lang="en-GB" sz="2000" b="1" dirty="0">
                <a:solidFill>
                  <a:srgbClr val="FF0000"/>
                </a:solidFill>
                <a:effectLst>
                  <a:outerShdw blurRad="38100" dist="38100" dir="2700000" algn="tl">
                    <a:srgbClr val="000000">
                      <a:alpha val="43137"/>
                    </a:srgbClr>
                  </a:outerShdw>
                </a:effectLst>
                <a:latin typeface="Lucida Sans Unicode" pitchFamily="34" charset="0"/>
                <a:cs typeface="Lucida Sans Unicode" pitchFamily="34" charset="0"/>
              </a:rPr>
              <a:t>individual participation</a:t>
            </a:r>
            <a:r>
              <a:rPr lang="en-GB" sz="2000" b="1" dirty="0">
                <a:solidFill>
                  <a:srgbClr val="0070C0"/>
                </a:solidFill>
                <a:latin typeface="Lucida Sans Unicode" pitchFamily="34" charset="0"/>
                <a:cs typeface="Lucida Sans Unicode" pitchFamily="34" charset="0"/>
              </a:rPr>
              <a:t> </a:t>
            </a:r>
            <a:r>
              <a:rPr lang="en-GB" sz="2000" b="1" dirty="0">
                <a:solidFill>
                  <a:prstClr val="black"/>
                </a:solidFill>
                <a:latin typeface="Lucida Sans Unicode" pitchFamily="34" charset="0"/>
                <a:cs typeface="Lucida Sans Unicode" pitchFamily="34" charset="0"/>
              </a:rPr>
              <a:t>in learning </a:t>
            </a:r>
            <a:r>
              <a:rPr lang="en-GB" sz="2000" b="1" dirty="0" smtClean="0">
                <a:solidFill>
                  <a:prstClr val="black"/>
                </a:solidFill>
                <a:latin typeface="Lucida Sans Unicode" pitchFamily="34" charset="0"/>
                <a:cs typeface="Lucida Sans Unicode" pitchFamily="34" charset="0"/>
              </a:rPr>
              <a:t>arenas – focus on the relational nature of teaching and learning</a:t>
            </a:r>
            <a:endParaRPr lang="en-GB" sz="2000" b="1" dirty="0">
              <a:solidFill>
                <a:prstClr val="black"/>
              </a:solidFill>
              <a:latin typeface="Lucida Sans Unicode" pitchFamily="34" charset="0"/>
              <a:cs typeface="Lucida Sans Unicode" pitchFamily="34" charset="0"/>
            </a:endParaRPr>
          </a:p>
        </p:txBody>
      </p:sp>
      <p:sp>
        <p:nvSpPr>
          <p:cNvPr id="3" name="TextBox 2"/>
          <p:cNvSpPr txBox="1"/>
          <p:nvPr/>
        </p:nvSpPr>
        <p:spPr>
          <a:xfrm>
            <a:off x="742086" y="404664"/>
            <a:ext cx="7776864" cy="830997"/>
          </a:xfrm>
          <a:prstGeom prst="rect">
            <a:avLst/>
          </a:prstGeom>
          <a:noFill/>
        </p:spPr>
        <p:txBody>
          <a:bodyPr wrap="square" rtlCol="0">
            <a:spAutoFit/>
          </a:bodyPr>
          <a:lstStyle/>
          <a:p>
            <a:r>
              <a:rPr lang="en-GB" sz="2400" b="1" dirty="0">
                <a:solidFill>
                  <a:prstClr val="black"/>
                </a:solidFill>
                <a:latin typeface="Lucida Sans Unicode" pitchFamily="34" charset="0"/>
                <a:cs typeface="Lucida Sans Unicode" pitchFamily="34" charset="0"/>
              </a:rPr>
              <a:t>Researching the complex interplay between the interplay between individuals and social settings</a:t>
            </a:r>
            <a:endParaRPr lang="en-GB" sz="2400" dirty="0">
              <a:latin typeface="Lucida Sans Unicode" pitchFamily="34" charset="0"/>
              <a:cs typeface="Lucida Sans Unicode" pitchFamily="34" charset="0"/>
            </a:endParaRPr>
          </a:p>
        </p:txBody>
      </p:sp>
      <p:sp>
        <p:nvSpPr>
          <p:cNvPr id="4" name="TextBox 3"/>
          <p:cNvSpPr txBox="1"/>
          <p:nvPr/>
        </p:nvSpPr>
        <p:spPr>
          <a:xfrm>
            <a:off x="742086" y="1844824"/>
            <a:ext cx="7862362" cy="1015663"/>
          </a:xfrm>
          <a:prstGeom prst="rect">
            <a:avLst/>
          </a:prstGeom>
          <a:noFill/>
        </p:spPr>
        <p:txBody>
          <a:bodyPr wrap="square" rtlCol="0">
            <a:spAutoFit/>
          </a:bodyPr>
          <a:lstStyle/>
          <a:p>
            <a:pPr lvl="0" fontAlgn="base">
              <a:spcBef>
                <a:spcPct val="0"/>
              </a:spcBef>
              <a:spcAft>
                <a:spcPct val="0"/>
              </a:spcAft>
              <a:defRPr/>
            </a:pPr>
            <a:r>
              <a:rPr lang="en-GB" sz="2000" b="1" dirty="0">
                <a:solidFill>
                  <a:prstClr val="black"/>
                </a:solidFill>
                <a:latin typeface="Lucida Sans Unicode" pitchFamily="34" charset="0"/>
                <a:cs typeface="Lucida Sans Unicode" pitchFamily="34" charset="0"/>
              </a:rPr>
              <a:t>An emphasis on understanding the </a:t>
            </a:r>
            <a:r>
              <a:rPr lang="en-GB" sz="2000" b="1" dirty="0">
                <a:solidFill>
                  <a:srgbClr val="FF0000"/>
                </a:solidFill>
                <a:effectLst>
                  <a:outerShdw blurRad="38100" dist="38100" dir="2700000" algn="tl">
                    <a:srgbClr val="000000">
                      <a:alpha val="43137"/>
                    </a:srgbClr>
                  </a:outerShdw>
                </a:effectLst>
                <a:latin typeface="Lucida Sans Unicode" pitchFamily="34" charset="0"/>
                <a:cs typeface="Lucida Sans Unicode" pitchFamily="34" charset="0"/>
              </a:rPr>
              <a:t>learning arena</a:t>
            </a:r>
            <a:r>
              <a:rPr lang="en-GB" sz="2000" b="1" dirty="0">
                <a:solidFill>
                  <a:srgbClr val="0070C0"/>
                </a:solidFill>
                <a:latin typeface="Lucida Sans Unicode" pitchFamily="34" charset="0"/>
                <a:cs typeface="Lucida Sans Unicode" pitchFamily="34" charset="0"/>
              </a:rPr>
              <a:t> </a:t>
            </a:r>
            <a:r>
              <a:rPr lang="en-GB" sz="2000" b="1" dirty="0">
                <a:solidFill>
                  <a:prstClr val="black"/>
                </a:solidFill>
                <a:latin typeface="Lucida Sans Unicode" pitchFamily="34" charset="0"/>
                <a:cs typeface="Lucida Sans Unicode" pitchFamily="34" charset="0"/>
              </a:rPr>
              <a:t>and the constraints and affordances this provides for individual </a:t>
            </a:r>
            <a:r>
              <a:rPr lang="en-GB" sz="2000" b="1" dirty="0" smtClean="0">
                <a:solidFill>
                  <a:prstClr val="black"/>
                </a:solidFill>
                <a:latin typeface="Lucida Sans Unicode" pitchFamily="34" charset="0"/>
                <a:cs typeface="Lucida Sans Unicode" pitchFamily="34" charset="0"/>
              </a:rPr>
              <a:t>learners – focus on the classroom</a:t>
            </a:r>
            <a:endParaRPr lang="en-GB" sz="2000" b="1" dirty="0">
              <a:solidFill>
                <a:prstClr val="black"/>
              </a:solidFill>
              <a:latin typeface="Lucida Sans Unicode" pitchFamily="34" charset="0"/>
              <a:cs typeface="Lucida Sans Unicode" pitchFamily="34" charset="0"/>
            </a:endParaRPr>
          </a:p>
        </p:txBody>
      </p:sp>
      <p:sp>
        <p:nvSpPr>
          <p:cNvPr id="5" name="TextBox 4"/>
          <p:cNvSpPr txBox="1"/>
          <p:nvPr/>
        </p:nvSpPr>
        <p:spPr>
          <a:xfrm>
            <a:off x="3838430" y="3314601"/>
            <a:ext cx="792088" cy="461665"/>
          </a:xfrm>
          <a:prstGeom prst="rect">
            <a:avLst/>
          </a:prstGeom>
          <a:noFill/>
        </p:spPr>
        <p:txBody>
          <a:bodyPr wrap="square" rtlCol="0">
            <a:spAutoFit/>
          </a:bodyPr>
          <a:lstStyle/>
          <a:p>
            <a:pPr lvl="0" fontAlgn="base">
              <a:spcBef>
                <a:spcPct val="0"/>
              </a:spcBef>
              <a:spcAft>
                <a:spcPct val="0"/>
              </a:spcAft>
              <a:defRPr/>
            </a:pPr>
            <a:r>
              <a:rPr lang="en-GB" sz="2400" b="1" dirty="0" smtClean="0">
                <a:solidFill>
                  <a:prstClr val="black"/>
                </a:solidFill>
                <a:effectLst>
                  <a:outerShdw blurRad="38100" dist="38100" dir="2700000" algn="tl">
                    <a:srgbClr val="000000">
                      <a:alpha val="43137"/>
                    </a:srgbClr>
                  </a:outerShdw>
                </a:effectLst>
                <a:latin typeface="Lucida Sans Unicode" pitchFamily="34" charset="0"/>
                <a:cs typeface="Lucida Sans Unicode" pitchFamily="34" charset="0"/>
              </a:rPr>
              <a:t>OR</a:t>
            </a:r>
            <a:endParaRPr lang="en-GB" sz="2400" b="1" dirty="0">
              <a:solidFill>
                <a:prstClr val="black"/>
              </a:solidFill>
              <a:effectLst>
                <a:outerShdw blurRad="38100" dist="38100" dir="2700000" algn="tl">
                  <a:srgbClr val="000000">
                    <a:alpha val="43137"/>
                  </a:srgbClr>
                </a:outerShdw>
              </a:effectLst>
              <a:latin typeface="Lucida Sans Unicode" pitchFamily="34" charset="0"/>
              <a:cs typeface="Lucida Sans Unicode" pitchFamily="34" charset="0"/>
            </a:endParaRPr>
          </a:p>
        </p:txBody>
      </p:sp>
    </p:spTree>
    <p:extLst>
      <p:ext uri="{BB962C8B-B14F-4D97-AF65-F5344CB8AC3E}">
        <p14:creationId xmlns:p14="http://schemas.microsoft.com/office/powerpoint/2010/main" val="355115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blinds(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7154" name="Picture 2" descr="C:\Tony\Work\Exeter\EdD\Whos Incharg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28600"/>
            <a:ext cx="9753600" cy="731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9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77154"/>
                                        </p:tgtEl>
                                        <p:attrNameLst>
                                          <p:attrName>style.visibility</p:attrName>
                                        </p:attrNameLst>
                                      </p:cBhvr>
                                      <p:to>
                                        <p:strVal val="visible"/>
                                      </p:to>
                                    </p:set>
                                    <p:animEffect transition="in" filter="dissolve">
                                      <p:cBhvr>
                                        <p:cTn id="7" dur="500"/>
                                        <p:tgtEl>
                                          <p:spTgt spid="177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Eyewitness: US Army Patrol in Restive Nuristan Provinc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381000"/>
            <a:ext cx="7558088" cy="5334000"/>
          </a:xfrm>
          <a:prstGeom prst="rect">
            <a:avLst/>
          </a:prstGeom>
          <a:noFill/>
          <a:extLst>
            <a:ext uri="{909E8E84-426E-40DD-AFC4-6F175D3DCCD1}">
              <a14:hiddenFill xmlns:a14="http://schemas.microsoft.com/office/drawing/2010/main">
                <a:solidFill>
                  <a:srgbClr val="FFFFFF"/>
                </a:solidFill>
              </a14:hiddenFill>
            </a:ext>
          </a:extLst>
        </p:spPr>
      </p:pic>
      <p:sp>
        <p:nvSpPr>
          <p:cNvPr id="4101" name="Text Box 5"/>
          <p:cNvSpPr txBox="1">
            <a:spLocks noChangeArrowheads="1"/>
          </p:cNvSpPr>
          <p:nvPr/>
        </p:nvSpPr>
        <p:spPr bwMode="auto">
          <a:xfrm>
            <a:off x="838200" y="5867400"/>
            <a:ext cx="74676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sz="1200">
                <a:hlinkClick r:id="rId5"/>
              </a:rPr>
              <a:t>http://www.guardian.co.uk/world/gallery/2009/feb/17/afghanistan-women#/?picture=343342135&amp;index=0</a:t>
            </a:r>
            <a:r>
              <a:rPr lang="en-GB" sz="1200"/>
              <a:t> </a:t>
            </a:r>
          </a:p>
        </p:txBody>
      </p:sp>
    </p:spTree>
    <p:extLst>
      <p:ext uri="{BB962C8B-B14F-4D97-AF65-F5344CB8AC3E}">
        <p14:creationId xmlns:p14="http://schemas.microsoft.com/office/powerpoint/2010/main" val="1256309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dissolve">
                                      <p:cBhvr>
                                        <p:cTn id="7" dur="500"/>
                                        <p:tgtEl>
                                          <p:spTgt spid="410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101"/>
                                        </p:tgtEl>
                                        <p:attrNameLst>
                                          <p:attrName>style.visibility</p:attrName>
                                        </p:attrNameLst>
                                      </p:cBhvr>
                                      <p:to>
                                        <p:strVal val="visible"/>
                                      </p:to>
                                    </p:set>
                                    <p:anim calcmode="lin" valueType="num">
                                      <p:cBhvr additive="base">
                                        <p:cTn id="12" dur="500" fill="hold"/>
                                        <p:tgtEl>
                                          <p:spTgt spid="4101"/>
                                        </p:tgtEl>
                                        <p:attrNameLst>
                                          <p:attrName>ppt_x</p:attrName>
                                        </p:attrNameLst>
                                      </p:cBhvr>
                                      <p:tavLst>
                                        <p:tav tm="0">
                                          <p:val>
                                            <p:strVal val="#ppt_x"/>
                                          </p:val>
                                        </p:tav>
                                        <p:tav tm="100000">
                                          <p:val>
                                            <p:strVal val="#ppt_x"/>
                                          </p:val>
                                        </p:tav>
                                      </p:tavLst>
                                    </p:anim>
                                    <p:anim calcmode="lin" valueType="num">
                                      <p:cBhvr additive="base">
                                        <p:cTn id="13" dur="500" fill="hold"/>
                                        <p:tgtEl>
                                          <p:spTgt spid="410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1" grpId="0"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DCIM\100PENTX\IMGP599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17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dissolve">
                                      <p:cBhvr>
                                        <p:cTn id="7" dur="5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Text Box 2"/>
          <p:cNvSpPr txBox="1">
            <a:spLocks noChangeArrowheads="1"/>
          </p:cNvSpPr>
          <p:nvPr/>
        </p:nvSpPr>
        <p:spPr bwMode="auto">
          <a:xfrm>
            <a:off x="685800" y="1600200"/>
            <a:ext cx="7848600" cy="5047536"/>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2800" dirty="0">
                <a:solidFill>
                  <a:srgbClr val="000000"/>
                </a:solidFill>
                <a:cs typeface="Times New Roman" pitchFamily="18" charset="0"/>
              </a:rPr>
              <a:t>Classrooms are crowded and busy places in which groups of students who vary in interests and abilities must be organised and directed. Moreover, these groups assemble regularly for long periods of time to accomplish a wide variety of tasks. Many events occur simultaneously, teachers must react often and immediately to circumstances, and the course of events is frequently unpredictable. Teaching in such settings requires a highly developed ability to manage events.                                                   </a:t>
            </a:r>
            <a:endParaRPr lang="en-GB" sz="2800" dirty="0" smtClean="0">
              <a:solidFill>
                <a:srgbClr val="000000"/>
              </a:solidFill>
              <a:cs typeface="Times New Roman" pitchFamily="18" charset="0"/>
            </a:endParaRPr>
          </a:p>
          <a:p>
            <a:pPr algn="r" fontAlgn="base">
              <a:spcBef>
                <a:spcPct val="50000"/>
              </a:spcBef>
              <a:spcAft>
                <a:spcPct val="0"/>
              </a:spcAft>
            </a:pPr>
            <a:r>
              <a:rPr lang="en-GB" sz="2800" dirty="0" smtClean="0">
                <a:solidFill>
                  <a:srgbClr val="000000"/>
                </a:solidFill>
                <a:cs typeface="Times New Roman" pitchFamily="18" charset="0"/>
              </a:rPr>
              <a:t> </a:t>
            </a:r>
            <a:r>
              <a:rPr lang="en-GB" sz="2400" dirty="0" smtClean="0">
                <a:solidFill>
                  <a:srgbClr val="000000"/>
                </a:solidFill>
                <a:cs typeface="Times New Roman" pitchFamily="18" charset="0"/>
              </a:rPr>
              <a:t>(Doyle 1990</a:t>
            </a:r>
            <a:r>
              <a:rPr lang="en-GB" sz="2400" dirty="0">
                <a:solidFill>
                  <a:srgbClr val="000000"/>
                </a:solidFill>
                <a:cs typeface="Times New Roman" pitchFamily="18" charset="0"/>
              </a:rPr>
              <a:t>)</a:t>
            </a:r>
            <a:r>
              <a:rPr lang="en-GB" sz="2400" dirty="0">
                <a:solidFill>
                  <a:srgbClr val="000000"/>
                </a:solidFill>
              </a:rPr>
              <a:t> </a:t>
            </a:r>
          </a:p>
        </p:txBody>
      </p:sp>
      <p:sp>
        <p:nvSpPr>
          <p:cNvPr id="134147" name="Text Box 3"/>
          <p:cNvSpPr txBox="1">
            <a:spLocks noChangeArrowheads="1"/>
          </p:cNvSpPr>
          <p:nvPr/>
        </p:nvSpPr>
        <p:spPr bwMode="auto">
          <a:xfrm>
            <a:off x="457200" y="762000"/>
            <a:ext cx="81534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3600" i="1">
                <a:solidFill>
                  <a:srgbClr val="3333CC"/>
                </a:solidFill>
                <a:latin typeface="Lucida Bright" pitchFamily="18" charset="0"/>
              </a:rPr>
              <a:t>Classrooms As Complex Contexts…</a:t>
            </a:r>
          </a:p>
        </p:txBody>
      </p:sp>
    </p:spTree>
    <p:extLst>
      <p:ext uri="{BB962C8B-B14F-4D97-AF65-F5344CB8AC3E}">
        <p14:creationId xmlns:p14="http://schemas.microsoft.com/office/powerpoint/2010/main" val="2086332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4147"/>
                                        </p:tgtEl>
                                        <p:attrNameLst>
                                          <p:attrName>style.visibility</p:attrName>
                                        </p:attrNameLst>
                                      </p:cBhvr>
                                      <p:to>
                                        <p:strVal val="visible"/>
                                      </p:to>
                                    </p:set>
                                    <p:animEffect transition="in" filter="blinds(horizontal)">
                                      <p:cBhvr>
                                        <p:cTn id="7" dur="500"/>
                                        <p:tgtEl>
                                          <p:spTgt spid="13414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34146"/>
                                        </p:tgtEl>
                                        <p:attrNameLst>
                                          <p:attrName>style.visibility</p:attrName>
                                        </p:attrNameLst>
                                      </p:cBhvr>
                                      <p:to>
                                        <p:strVal val="visible"/>
                                      </p:to>
                                    </p:set>
                                    <p:animEffect transition="in" filter="dissolve">
                                      <p:cBhvr>
                                        <p:cTn id="12" dur="500"/>
                                        <p:tgtEl>
                                          <p:spTgt spid="134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animBg="1" autoUpdateAnimBg="0"/>
      <p:bldP spid="134147"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ext Box 2"/>
          <p:cNvSpPr txBox="1">
            <a:spLocks noChangeArrowheads="1"/>
          </p:cNvSpPr>
          <p:nvPr/>
        </p:nvSpPr>
        <p:spPr bwMode="auto">
          <a:xfrm>
            <a:off x="2362200" y="2362200"/>
            <a:ext cx="3810000" cy="2289175"/>
          </a:xfrm>
          <a:prstGeom prst="rect">
            <a:avLst/>
          </a:prstGeom>
          <a:solidFill>
            <a:srgbClr val="FFFF99"/>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3600" b="1">
                <a:solidFill>
                  <a:srgbClr val="CC0000"/>
                </a:solidFill>
                <a:latin typeface="Lucida Bright" pitchFamily="18" charset="0"/>
              </a:rPr>
              <a:t>SOME FEATURES OF THE CLASSROOM</a:t>
            </a:r>
          </a:p>
        </p:txBody>
      </p:sp>
      <p:sp>
        <p:nvSpPr>
          <p:cNvPr id="133123" name="Text Box 3"/>
          <p:cNvSpPr txBox="1">
            <a:spLocks noChangeArrowheads="1"/>
          </p:cNvSpPr>
          <p:nvPr/>
        </p:nvSpPr>
        <p:spPr bwMode="auto">
          <a:xfrm>
            <a:off x="838200" y="990600"/>
            <a:ext cx="3276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3600" i="1">
                <a:solidFill>
                  <a:srgbClr val="000000"/>
                </a:solidFill>
                <a:latin typeface="Lucida Bright" pitchFamily="18" charset="0"/>
              </a:rPr>
              <a:t>Simultaneous</a:t>
            </a:r>
          </a:p>
        </p:txBody>
      </p:sp>
      <p:sp>
        <p:nvSpPr>
          <p:cNvPr id="133124" name="Text Box 4"/>
          <p:cNvSpPr txBox="1">
            <a:spLocks noChangeArrowheads="1"/>
          </p:cNvSpPr>
          <p:nvPr/>
        </p:nvSpPr>
        <p:spPr bwMode="auto">
          <a:xfrm>
            <a:off x="5410200" y="1066800"/>
            <a:ext cx="2743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3600" i="1">
                <a:solidFill>
                  <a:srgbClr val="000000"/>
                </a:solidFill>
                <a:latin typeface="Lucida Bright" pitchFamily="18" charset="0"/>
              </a:rPr>
              <a:t>Immediate</a:t>
            </a:r>
          </a:p>
        </p:txBody>
      </p:sp>
      <p:sp>
        <p:nvSpPr>
          <p:cNvPr id="133125" name="Text Box 5"/>
          <p:cNvSpPr txBox="1">
            <a:spLocks noChangeArrowheads="1"/>
          </p:cNvSpPr>
          <p:nvPr/>
        </p:nvSpPr>
        <p:spPr bwMode="auto">
          <a:xfrm>
            <a:off x="533400" y="3048000"/>
            <a:ext cx="1828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3600" i="1">
                <a:solidFill>
                  <a:srgbClr val="000000"/>
                </a:solidFill>
                <a:latin typeface="Lucida Bright" pitchFamily="18" charset="0"/>
              </a:rPr>
              <a:t>Public</a:t>
            </a:r>
          </a:p>
        </p:txBody>
      </p:sp>
      <p:sp>
        <p:nvSpPr>
          <p:cNvPr id="133126" name="Text Box 6"/>
          <p:cNvSpPr txBox="1">
            <a:spLocks noChangeArrowheads="1"/>
          </p:cNvSpPr>
          <p:nvPr/>
        </p:nvSpPr>
        <p:spPr bwMode="auto">
          <a:xfrm>
            <a:off x="6248400" y="3048000"/>
            <a:ext cx="2514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3600" i="1">
                <a:solidFill>
                  <a:srgbClr val="000000"/>
                </a:solidFill>
                <a:latin typeface="Lucida Bright" pitchFamily="18" charset="0"/>
              </a:rPr>
              <a:t>‘Historical’</a:t>
            </a:r>
          </a:p>
        </p:txBody>
      </p:sp>
      <p:sp>
        <p:nvSpPr>
          <p:cNvPr id="133127" name="Text Box 7"/>
          <p:cNvSpPr txBox="1">
            <a:spLocks noChangeArrowheads="1"/>
          </p:cNvSpPr>
          <p:nvPr/>
        </p:nvSpPr>
        <p:spPr bwMode="auto">
          <a:xfrm>
            <a:off x="2590800" y="5257800"/>
            <a:ext cx="4038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3600" i="1">
                <a:solidFill>
                  <a:srgbClr val="000000"/>
                </a:solidFill>
                <a:latin typeface="Lucida Bright" pitchFamily="18" charset="0"/>
              </a:rPr>
              <a:t>Unpredictable</a:t>
            </a:r>
          </a:p>
        </p:txBody>
      </p:sp>
    </p:spTree>
    <p:extLst>
      <p:ext uri="{BB962C8B-B14F-4D97-AF65-F5344CB8AC3E}">
        <p14:creationId xmlns:p14="http://schemas.microsoft.com/office/powerpoint/2010/main" val="274158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3122"/>
                                        </p:tgtEl>
                                        <p:attrNameLst>
                                          <p:attrName>style.visibility</p:attrName>
                                        </p:attrNameLst>
                                      </p:cBhvr>
                                      <p:to>
                                        <p:strVal val="visible"/>
                                      </p:to>
                                    </p:set>
                                    <p:animEffect transition="in" filter="dissolve">
                                      <p:cBhvr>
                                        <p:cTn id="7" dur="500"/>
                                        <p:tgtEl>
                                          <p:spTgt spid="1331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33123"/>
                                        </p:tgtEl>
                                        <p:attrNameLst>
                                          <p:attrName>style.visibility</p:attrName>
                                        </p:attrNameLst>
                                      </p:cBhvr>
                                      <p:to>
                                        <p:strVal val="visible"/>
                                      </p:to>
                                    </p:set>
                                    <p:animEffect transition="in" filter="checkerboard(across)">
                                      <p:cBhvr>
                                        <p:cTn id="12" dur="500"/>
                                        <p:tgtEl>
                                          <p:spTgt spid="13312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33124"/>
                                        </p:tgtEl>
                                        <p:attrNameLst>
                                          <p:attrName>style.visibility</p:attrName>
                                        </p:attrNameLst>
                                      </p:cBhvr>
                                      <p:to>
                                        <p:strVal val="visible"/>
                                      </p:to>
                                    </p:set>
                                    <p:animEffect transition="in" filter="checkerboard(across)">
                                      <p:cBhvr>
                                        <p:cTn id="17" dur="500"/>
                                        <p:tgtEl>
                                          <p:spTgt spid="13312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33125"/>
                                        </p:tgtEl>
                                        <p:attrNameLst>
                                          <p:attrName>style.visibility</p:attrName>
                                        </p:attrNameLst>
                                      </p:cBhvr>
                                      <p:to>
                                        <p:strVal val="visible"/>
                                      </p:to>
                                    </p:set>
                                    <p:animEffect transition="in" filter="checkerboard(across)">
                                      <p:cBhvr>
                                        <p:cTn id="22" dur="500"/>
                                        <p:tgtEl>
                                          <p:spTgt spid="13312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33127"/>
                                        </p:tgtEl>
                                        <p:attrNameLst>
                                          <p:attrName>style.visibility</p:attrName>
                                        </p:attrNameLst>
                                      </p:cBhvr>
                                      <p:to>
                                        <p:strVal val="visible"/>
                                      </p:to>
                                    </p:set>
                                    <p:animEffect transition="in" filter="checkerboard(across)">
                                      <p:cBhvr>
                                        <p:cTn id="27" dur="500"/>
                                        <p:tgtEl>
                                          <p:spTgt spid="133127"/>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133126"/>
                                        </p:tgtEl>
                                        <p:attrNameLst>
                                          <p:attrName>style.visibility</p:attrName>
                                        </p:attrNameLst>
                                      </p:cBhvr>
                                      <p:to>
                                        <p:strVal val="visible"/>
                                      </p:to>
                                    </p:set>
                                    <p:animEffect transition="in" filter="checkerboard(across)">
                                      <p:cBhvr>
                                        <p:cTn id="32" dur="500"/>
                                        <p:tgtEl>
                                          <p:spTgt spid="133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22" grpId="0" animBg="1" autoUpdateAnimBg="0"/>
      <p:bldP spid="133123" grpId="0" autoUpdateAnimBg="0"/>
      <p:bldP spid="133124" grpId="0" autoUpdateAnimBg="0"/>
      <p:bldP spid="133125" grpId="0" autoUpdateAnimBg="0"/>
      <p:bldP spid="133126" grpId="0" autoUpdateAnimBg="0"/>
      <p:bldP spid="133127" grpId="0"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685800" y="533400"/>
            <a:ext cx="78486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algn="ctr" fontAlgn="base">
              <a:spcBef>
                <a:spcPct val="50000"/>
              </a:spcBef>
              <a:spcAft>
                <a:spcPct val="0"/>
              </a:spcAft>
            </a:pPr>
            <a:r>
              <a:rPr lang="en-GB" sz="4000" b="1" dirty="0">
                <a:solidFill>
                  <a:srgbClr val="CC0000"/>
                </a:solidFill>
                <a:latin typeface="Lucida Bright" pitchFamily="18" charset="0"/>
              </a:rPr>
              <a:t>Concerns in Classroom Management</a:t>
            </a:r>
            <a:endParaRPr lang="en-GB" sz="4000" dirty="0">
              <a:solidFill>
                <a:srgbClr val="000000"/>
              </a:solidFill>
            </a:endParaRPr>
          </a:p>
        </p:txBody>
      </p:sp>
      <p:sp>
        <p:nvSpPr>
          <p:cNvPr id="10243" name="Text Box 3"/>
          <p:cNvSpPr txBox="1">
            <a:spLocks noChangeArrowheads="1"/>
          </p:cNvSpPr>
          <p:nvPr/>
        </p:nvSpPr>
        <p:spPr bwMode="auto">
          <a:xfrm>
            <a:off x="762000" y="2286000"/>
            <a:ext cx="1981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fontAlgn="base">
              <a:spcBef>
                <a:spcPct val="50000"/>
              </a:spcBef>
              <a:spcAft>
                <a:spcPct val="0"/>
              </a:spcAft>
            </a:pPr>
            <a:r>
              <a:rPr lang="en-GB" sz="3600">
                <a:solidFill>
                  <a:srgbClr val="0000FF"/>
                </a:solidFill>
              </a:rPr>
              <a:t>ORDER</a:t>
            </a:r>
          </a:p>
        </p:txBody>
      </p:sp>
      <p:sp>
        <p:nvSpPr>
          <p:cNvPr id="10244" name="Text Box 4"/>
          <p:cNvSpPr txBox="1">
            <a:spLocks noChangeArrowheads="1"/>
          </p:cNvSpPr>
          <p:nvPr/>
        </p:nvSpPr>
        <p:spPr bwMode="auto">
          <a:xfrm>
            <a:off x="5257800" y="2286000"/>
            <a:ext cx="3505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fontAlgn="base">
              <a:spcBef>
                <a:spcPct val="50000"/>
              </a:spcBef>
              <a:spcAft>
                <a:spcPct val="0"/>
              </a:spcAft>
            </a:pPr>
            <a:r>
              <a:rPr lang="en-GB" sz="3600">
                <a:solidFill>
                  <a:srgbClr val="0000FF"/>
                </a:solidFill>
              </a:rPr>
              <a:t>OPPORTUNITY</a:t>
            </a:r>
          </a:p>
        </p:txBody>
      </p:sp>
      <p:sp>
        <p:nvSpPr>
          <p:cNvPr id="10245" name="Text Box 5"/>
          <p:cNvSpPr txBox="1">
            <a:spLocks noChangeArrowheads="1"/>
          </p:cNvSpPr>
          <p:nvPr/>
        </p:nvSpPr>
        <p:spPr bwMode="auto">
          <a:xfrm>
            <a:off x="3657600" y="4724400"/>
            <a:ext cx="15240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fontAlgn="base">
              <a:spcBef>
                <a:spcPct val="0"/>
              </a:spcBef>
              <a:spcAft>
                <a:spcPct val="0"/>
              </a:spcAft>
              <a:defRPr sz="2400">
                <a:solidFill>
                  <a:schemeClr val="tx1"/>
                </a:solidFill>
                <a:latin typeface="Times New Roman" pitchFamily="18" charset="0"/>
              </a:defRPr>
            </a:lvl6pPr>
            <a:lvl7pPr marL="2971800" indent="-228600" fontAlgn="base">
              <a:spcBef>
                <a:spcPct val="0"/>
              </a:spcBef>
              <a:spcAft>
                <a:spcPct val="0"/>
              </a:spcAft>
              <a:defRPr sz="2400">
                <a:solidFill>
                  <a:schemeClr val="tx1"/>
                </a:solidFill>
                <a:latin typeface="Times New Roman" pitchFamily="18" charset="0"/>
              </a:defRPr>
            </a:lvl7pPr>
            <a:lvl8pPr marL="3429000" indent="-228600" fontAlgn="base">
              <a:spcBef>
                <a:spcPct val="0"/>
              </a:spcBef>
              <a:spcAft>
                <a:spcPct val="0"/>
              </a:spcAft>
              <a:defRPr sz="2400">
                <a:solidFill>
                  <a:schemeClr val="tx1"/>
                </a:solidFill>
                <a:latin typeface="Times New Roman" pitchFamily="18" charset="0"/>
              </a:defRPr>
            </a:lvl8pPr>
            <a:lvl9pPr marL="3886200" indent="-228600" fontAlgn="base">
              <a:spcBef>
                <a:spcPct val="0"/>
              </a:spcBef>
              <a:spcAft>
                <a:spcPct val="0"/>
              </a:spcAft>
              <a:defRPr sz="2400">
                <a:solidFill>
                  <a:schemeClr val="tx1"/>
                </a:solidFill>
                <a:latin typeface="Times New Roman" pitchFamily="18" charset="0"/>
              </a:defRPr>
            </a:lvl9pPr>
          </a:lstStyle>
          <a:p>
            <a:pPr fontAlgn="base">
              <a:spcBef>
                <a:spcPct val="50000"/>
              </a:spcBef>
              <a:spcAft>
                <a:spcPct val="0"/>
              </a:spcAft>
            </a:pPr>
            <a:r>
              <a:rPr lang="en-GB" sz="3600">
                <a:solidFill>
                  <a:srgbClr val="0000FF"/>
                </a:solidFill>
              </a:rPr>
              <a:t>CARE</a:t>
            </a:r>
          </a:p>
        </p:txBody>
      </p:sp>
      <p:sp>
        <p:nvSpPr>
          <p:cNvPr id="10246" name="Line 6"/>
          <p:cNvSpPr>
            <a:spLocks noChangeShapeType="1"/>
          </p:cNvSpPr>
          <p:nvPr/>
        </p:nvSpPr>
        <p:spPr bwMode="auto">
          <a:xfrm>
            <a:off x="2667000" y="2590800"/>
            <a:ext cx="2438400" cy="0"/>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sz="2400">
              <a:solidFill>
                <a:srgbClr val="000000"/>
              </a:solidFill>
            </a:endParaRPr>
          </a:p>
        </p:txBody>
      </p:sp>
      <p:sp>
        <p:nvSpPr>
          <p:cNvPr id="10247" name="Line 7"/>
          <p:cNvSpPr>
            <a:spLocks noChangeShapeType="1"/>
          </p:cNvSpPr>
          <p:nvPr/>
        </p:nvSpPr>
        <p:spPr bwMode="auto">
          <a:xfrm>
            <a:off x="1600200" y="3048000"/>
            <a:ext cx="1676400" cy="1676400"/>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sz="2400">
              <a:solidFill>
                <a:srgbClr val="000000"/>
              </a:solidFill>
            </a:endParaRPr>
          </a:p>
        </p:txBody>
      </p:sp>
      <p:sp>
        <p:nvSpPr>
          <p:cNvPr id="10248" name="Line 8"/>
          <p:cNvSpPr>
            <a:spLocks noChangeShapeType="1"/>
          </p:cNvSpPr>
          <p:nvPr/>
        </p:nvSpPr>
        <p:spPr bwMode="auto">
          <a:xfrm flipH="1">
            <a:off x="5257800" y="3048000"/>
            <a:ext cx="1981200" cy="1676400"/>
          </a:xfrm>
          <a:prstGeom prst="line">
            <a:avLst/>
          </a:prstGeom>
          <a:noFill/>
          <a:ln w="381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pPr fontAlgn="base">
              <a:spcBef>
                <a:spcPct val="0"/>
              </a:spcBef>
              <a:spcAft>
                <a:spcPct val="0"/>
              </a:spcAft>
            </a:pPr>
            <a:endParaRPr lang="en-GB" sz="2400">
              <a:solidFill>
                <a:srgbClr val="000000"/>
              </a:solidFill>
            </a:endParaRPr>
          </a:p>
        </p:txBody>
      </p:sp>
    </p:spTree>
    <p:extLst>
      <p:ext uri="{BB962C8B-B14F-4D97-AF65-F5344CB8AC3E}">
        <p14:creationId xmlns:p14="http://schemas.microsoft.com/office/powerpoint/2010/main" val="309084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blinds(horizontal)">
                                      <p:cBhvr>
                                        <p:cTn id="7" dur="500"/>
                                        <p:tgtEl>
                                          <p:spTgt spid="1024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grpId="0" nodeType="clickEffect">
                                  <p:stCondLst>
                                    <p:cond delay="0"/>
                                  </p:stCondLst>
                                  <p:childTnLst>
                                    <p:set>
                                      <p:cBhvr>
                                        <p:cTn id="11" dur="1" fill="hold">
                                          <p:stCondLst>
                                            <p:cond delay="0"/>
                                          </p:stCondLst>
                                        </p:cTn>
                                        <p:tgtEl>
                                          <p:spTgt spid="10243"/>
                                        </p:tgtEl>
                                        <p:attrNameLst>
                                          <p:attrName>style.visibility</p:attrName>
                                        </p:attrNameLst>
                                      </p:cBhvr>
                                      <p:to>
                                        <p:strVal val="visible"/>
                                      </p:to>
                                    </p:set>
                                    <p:anim calcmode="lin" valueType="num">
                                      <p:cBhvr additive="base">
                                        <p:cTn id="12" dur="500" fill="hold"/>
                                        <p:tgtEl>
                                          <p:spTgt spid="10243"/>
                                        </p:tgtEl>
                                        <p:attrNameLst>
                                          <p:attrName>ppt_x</p:attrName>
                                        </p:attrNameLst>
                                      </p:cBhvr>
                                      <p:tavLst>
                                        <p:tav tm="0">
                                          <p:val>
                                            <p:strVal val="0-#ppt_w/2"/>
                                          </p:val>
                                        </p:tav>
                                        <p:tav tm="100000">
                                          <p:val>
                                            <p:strVal val="#ppt_x"/>
                                          </p:val>
                                        </p:tav>
                                      </p:tavLst>
                                    </p:anim>
                                    <p:anim calcmode="lin" valueType="num">
                                      <p:cBhvr additive="base">
                                        <p:cTn id="13" dur="500" fill="hold"/>
                                        <p:tgtEl>
                                          <p:spTgt spid="10243"/>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2" fill="hold" grpId="0" nodeType="clickEffect">
                                  <p:stCondLst>
                                    <p:cond delay="0"/>
                                  </p:stCondLst>
                                  <p:childTnLst>
                                    <p:set>
                                      <p:cBhvr>
                                        <p:cTn id="17" dur="1" fill="hold">
                                          <p:stCondLst>
                                            <p:cond delay="0"/>
                                          </p:stCondLst>
                                        </p:cTn>
                                        <p:tgtEl>
                                          <p:spTgt spid="10244"/>
                                        </p:tgtEl>
                                        <p:attrNameLst>
                                          <p:attrName>style.visibility</p:attrName>
                                        </p:attrNameLst>
                                      </p:cBhvr>
                                      <p:to>
                                        <p:strVal val="visible"/>
                                      </p:to>
                                    </p:set>
                                    <p:anim calcmode="lin" valueType="num">
                                      <p:cBhvr additive="base">
                                        <p:cTn id="18" dur="500" fill="hold"/>
                                        <p:tgtEl>
                                          <p:spTgt spid="10244"/>
                                        </p:tgtEl>
                                        <p:attrNameLst>
                                          <p:attrName>ppt_x</p:attrName>
                                        </p:attrNameLst>
                                      </p:cBhvr>
                                      <p:tavLst>
                                        <p:tav tm="0">
                                          <p:val>
                                            <p:strVal val="1+#ppt_w/2"/>
                                          </p:val>
                                        </p:tav>
                                        <p:tav tm="100000">
                                          <p:val>
                                            <p:strVal val="#ppt_x"/>
                                          </p:val>
                                        </p:tav>
                                      </p:tavLst>
                                    </p:anim>
                                    <p:anim calcmode="lin" valueType="num">
                                      <p:cBhvr additive="base">
                                        <p:cTn id="19" dur="500" fill="hold"/>
                                        <p:tgtEl>
                                          <p:spTgt spid="10244"/>
                                        </p:tgtEl>
                                        <p:attrNameLst>
                                          <p:attrName>ppt_y</p:attrName>
                                        </p:attrNameLst>
                                      </p:cBhvr>
                                      <p:tavLst>
                                        <p:tav tm="0">
                                          <p:val>
                                            <p:strVal val="#ppt_y"/>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9" presetClass="entr" presetSubtype="0" fill="hold" grpId="0" nodeType="clickEffect">
                                  <p:stCondLst>
                                    <p:cond delay="0"/>
                                  </p:stCondLst>
                                  <p:childTnLst>
                                    <p:set>
                                      <p:cBhvr>
                                        <p:cTn id="23" dur="1" fill="hold">
                                          <p:stCondLst>
                                            <p:cond delay="0"/>
                                          </p:stCondLst>
                                        </p:cTn>
                                        <p:tgtEl>
                                          <p:spTgt spid="10246"/>
                                        </p:tgtEl>
                                        <p:attrNameLst>
                                          <p:attrName>style.visibility</p:attrName>
                                        </p:attrNameLst>
                                      </p:cBhvr>
                                      <p:to>
                                        <p:strVal val="visible"/>
                                      </p:to>
                                    </p:set>
                                    <p:animEffect transition="in" filter="dissolve">
                                      <p:cBhvr>
                                        <p:cTn id="24" dur="500"/>
                                        <p:tgtEl>
                                          <p:spTgt spid="10246"/>
                                        </p:tgtEl>
                                      </p:cBhvr>
                                    </p:animEffect>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0245"/>
                                        </p:tgtEl>
                                        <p:attrNameLst>
                                          <p:attrName>style.visibility</p:attrName>
                                        </p:attrNameLst>
                                      </p:cBhvr>
                                      <p:to>
                                        <p:strVal val="visible"/>
                                      </p:to>
                                    </p:set>
                                    <p:anim calcmode="lin" valueType="num">
                                      <p:cBhvr additive="base">
                                        <p:cTn id="29" dur="500" fill="hold"/>
                                        <p:tgtEl>
                                          <p:spTgt spid="10245"/>
                                        </p:tgtEl>
                                        <p:attrNameLst>
                                          <p:attrName>ppt_x</p:attrName>
                                        </p:attrNameLst>
                                      </p:cBhvr>
                                      <p:tavLst>
                                        <p:tav tm="0">
                                          <p:val>
                                            <p:strVal val="#ppt_x"/>
                                          </p:val>
                                        </p:tav>
                                        <p:tav tm="100000">
                                          <p:val>
                                            <p:strVal val="#ppt_x"/>
                                          </p:val>
                                        </p:tav>
                                      </p:tavLst>
                                    </p:anim>
                                    <p:anim calcmode="lin" valueType="num">
                                      <p:cBhvr additive="base">
                                        <p:cTn id="30" dur="500" fill="hold"/>
                                        <p:tgtEl>
                                          <p:spTgt spid="10245"/>
                                        </p:tgtEl>
                                        <p:attrNameLst>
                                          <p:attrName>ppt_y</p:attrName>
                                        </p:attrNameLst>
                                      </p:cBhvr>
                                      <p:tavLst>
                                        <p:tav tm="0">
                                          <p:val>
                                            <p:strVal val="1+#ppt_h/2"/>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9" presetClass="entr" presetSubtype="0" fill="hold" grpId="0" nodeType="clickEffect">
                                  <p:stCondLst>
                                    <p:cond delay="0"/>
                                  </p:stCondLst>
                                  <p:childTnLst>
                                    <p:set>
                                      <p:cBhvr>
                                        <p:cTn id="34" dur="1" fill="hold">
                                          <p:stCondLst>
                                            <p:cond delay="0"/>
                                          </p:stCondLst>
                                        </p:cTn>
                                        <p:tgtEl>
                                          <p:spTgt spid="10247"/>
                                        </p:tgtEl>
                                        <p:attrNameLst>
                                          <p:attrName>style.visibility</p:attrName>
                                        </p:attrNameLst>
                                      </p:cBhvr>
                                      <p:to>
                                        <p:strVal val="visible"/>
                                      </p:to>
                                    </p:set>
                                    <p:animEffect transition="in" filter="dissolve">
                                      <p:cBhvr>
                                        <p:cTn id="35" dur="500"/>
                                        <p:tgtEl>
                                          <p:spTgt spid="10247"/>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9" presetClass="entr" presetSubtype="0" fill="hold" grpId="0" nodeType="clickEffect">
                                  <p:stCondLst>
                                    <p:cond delay="0"/>
                                  </p:stCondLst>
                                  <p:childTnLst>
                                    <p:set>
                                      <p:cBhvr>
                                        <p:cTn id="39" dur="1" fill="hold">
                                          <p:stCondLst>
                                            <p:cond delay="0"/>
                                          </p:stCondLst>
                                        </p:cTn>
                                        <p:tgtEl>
                                          <p:spTgt spid="10248"/>
                                        </p:tgtEl>
                                        <p:attrNameLst>
                                          <p:attrName>style.visibility</p:attrName>
                                        </p:attrNameLst>
                                      </p:cBhvr>
                                      <p:to>
                                        <p:strVal val="visible"/>
                                      </p:to>
                                    </p:set>
                                    <p:animEffect transition="in" filter="dissolve">
                                      <p:cBhvr>
                                        <p:cTn id="40" dur="500"/>
                                        <p:tgtEl>
                                          <p:spTgt spid="102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autoUpdateAnimBg="0"/>
      <p:bldP spid="10243" grpId="0" autoUpdateAnimBg="0"/>
      <p:bldP spid="10244" grpId="0" autoUpdateAnimBg="0"/>
      <p:bldP spid="10245" grpId="0" autoUpdateAnimBg="0"/>
      <p:bldP spid="10246" grpId="0" animBg="1"/>
      <p:bldP spid="10247" grpId="0" animBg="1"/>
      <p:bldP spid="1024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Text Box 2"/>
          <p:cNvSpPr txBox="1">
            <a:spLocks noChangeArrowheads="1"/>
          </p:cNvSpPr>
          <p:nvPr/>
        </p:nvSpPr>
        <p:spPr bwMode="auto">
          <a:xfrm>
            <a:off x="990600" y="609600"/>
            <a:ext cx="6934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3600" b="1">
                <a:solidFill>
                  <a:srgbClr val="CC0000"/>
                </a:solidFill>
                <a:effectLst>
                  <a:outerShdw blurRad="38100" dist="38100" dir="2700000" algn="tl">
                    <a:srgbClr val="C0C0C0"/>
                  </a:outerShdw>
                </a:effectLst>
                <a:latin typeface="Lucida Bright" pitchFamily="18" charset="0"/>
              </a:rPr>
              <a:t>Managing Classroom Life</a:t>
            </a:r>
          </a:p>
        </p:txBody>
      </p:sp>
      <p:sp>
        <p:nvSpPr>
          <p:cNvPr id="135171" name="Rectangle 3"/>
          <p:cNvSpPr>
            <a:spLocks noChangeArrowheads="1"/>
          </p:cNvSpPr>
          <p:nvPr/>
        </p:nvSpPr>
        <p:spPr bwMode="auto">
          <a:xfrm>
            <a:off x="2133600" y="1600200"/>
            <a:ext cx="4724400" cy="4038600"/>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35172" name="Text Box 4"/>
          <p:cNvSpPr txBox="1">
            <a:spLocks noChangeArrowheads="1"/>
          </p:cNvSpPr>
          <p:nvPr/>
        </p:nvSpPr>
        <p:spPr bwMode="auto">
          <a:xfrm>
            <a:off x="3810000" y="1676400"/>
            <a:ext cx="1219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3600" b="1">
                <a:solidFill>
                  <a:srgbClr val="0000FF"/>
                </a:solidFill>
              </a:rPr>
              <a:t>Time</a:t>
            </a:r>
          </a:p>
        </p:txBody>
      </p:sp>
      <p:sp>
        <p:nvSpPr>
          <p:cNvPr id="135173" name="Text Box 5"/>
          <p:cNvSpPr txBox="1">
            <a:spLocks noChangeArrowheads="1"/>
          </p:cNvSpPr>
          <p:nvPr/>
        </p:nvSpPr>
        <p:spPr bwMode="auto">
          <a:xfrm>
            <a:off x="3810000" y="4800600"/>
            <a:ext cx="15240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3600" b="1">
                <a:solidFill>
                  <a:srgbClr val="0000FF"/>
                </a:solidFill>
              </a:rPr>
              <a:t>Space</a:t>
            </a:r>
          </a:p>
        </p:txBody>
      </p:sp>
      <p:sp>
        <p:nvSpPr>
          <p:cNvPr id="135174" name="Text Box 6"/>
          <p:cNvSpPr txBox="1">
            <a:spLocks noChangeArrowheads="1"/>
          </p:cNvSpPr>
          <p:nvPr/>
        </p:nvSpPr>
        <p:spPr bwMode="auto">
          <a:xfrm>
            <a:off x="2438400" y="2667000"/>
            <a:ext cx="39624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3600" b="1" i="1">
                <a:solidFill>
                  <a:srgbClr val="0000FF"/>
                </a:solidFill>
              </a:rPr>
              <a:t>Participation</a:t>
            </a:r>
          </a:p>
        </p:txBody>
      </p:sp>
      <p:sp>
        <p:nvSpPr>
          <p:cNvPr id="135175" name="Text Box 7"/>
          <p:cNvSpPr txBox="1">
            <a:spLocks noChangeArrowheads="1"/>
          </p:cNvSpPr>
          <p:nvPr/>
        </p:nvSpPr>
        <p:spPr bwMode="auto">
          <a:xfrm>
            <a:off x="2438400" y="3810000"/>
            <a:ext cx="4038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3600" b="1" i="1">
                <a:solidFill>
                  <a:srgbClr val="0000FF"/>
                </a:solidFill>
              </a:rPr>
              <a:t>Engagement</a:t>
            </a:r>
          </a:p>
        </p:txBody>
      </p:sp>
    </p:spTree>
    <p:extLst>
      <p:ext uri="{BB962C8B-B14F-4D97-AF65-F5344CB8AC3E}">
        <p14:creationId xmlns:p14="http://schemas.microsoft.com/office/powerpoint/2010/main" val="778912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35170"/>
                                        </p:tgtEl>
                                        <p:attrNameLst>
                                          <p:attrName>style.visibility</p:attrName>
                                        </p:attrNameLst>
                                      </p:cBhvr>
                                      <p:to>
                                        <p:strVal val="visible"/>
                                      </p:to>
                                    </p:set>
                                    <p:animEffect transition="in" filter="box(in)">
                                      <p:cBhvr>
                                        <p:cTn id="7" dur="500"/>
                                        <p:tgtEl>
                                          <p:spTgt spid="13517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35171"/>
                                        </p:tgtEl>
                                        <p:attrNameLst>
                                          <p:attrName>style.visibility</p:attrName>
                                        </p:attrNameLst>
                                      </p:cBhvr>
                                      <p:to>
                                        <p:strVal val="visible"/>
                                      </p:to>
                                    </p:set>
                                    <p:animEffect transition="in" filter="box(in)">
                                      <p:cBhvr>
                                        <p:cTn id="12" dur="500"/>
                                        <p:tgtEl>
                                          <p:spTgt spid="13517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35172"/>
                                        </p:tgtEl>
                                        <p:attrNameLst>
                                          <p:attrName>style.visibility</p:attrName>
                                        </p:attrNameLst>
                                      </p:cBhvr>
                                      <p:to>
                                        <p:strVal val="visible"/>
                                      </p:to>
                                    </p:set>
                                    <p:animEffect transition="in" filter="dissolve">
                                      <p:cBhvr>
                                        <p:cTn id="17" dur="500"/>
                                        <p:tgtEl>
                                          <p:spTgt spid="13517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35173"/>
                                        </p:tgtEl>
                                        <p:attrNameLst>
                                          <p:attrName>style.visibility</p:attrName>
                                        </p:attrNameLst>
                                      </p:cBhvr>
                                      <p:to>
                                        <p:strVal val="visible"/>
                                      </p:to>
                                    </p:set>
                                    <p:animEffect transition="in" filter="dissolve">
                                      <p:cBhvr>
                                        <p:cTn id="22" dur="500"/>
                                        <p:tgtEl>
                                          <p:spTgt spid="135173"/>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135175"/>
                                        </p:tgtEl>
                                        <p:attrNameLst>
                                          <p:attrName>style.visibility</p:attrName>
                                        </p:attrNameLst>
                                      </p:cBhvr>
                                      <p:to>
                                        <p:strVal val="visible"/>
                                      </p:to>
                                    </p:set>
                                    <p:animEffect transition="in" filter="box(in)">
                                      <p:cBhvr>
                                        <p:cTn id="27" dur="500"/>
                                        <p:tgtEl>
                                          <p:spTgt spid="135175"/>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135174"/>
                                        </p:tgtEl>
                                        <p:attrNameLst>
                                          <p:attrName>style.visibility</p:attrName>
                                        </p:attrNameLst>
                                      </p:cBhvr>
                                      <p:to>
                                        <p:strVal val="visible"/>
                                      </p:to>
                                    </p:set>
                                    <p:animEffect transition="in" filter="box(in)">
                                      <p:cBhvr>
                                        <p:cTn id="32" dur="500"/>
                                        <p:tgtEl>
                                          <p:spTgt spid="135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0" grpId="0" autoUpdateAnimBg="0"/>
      <p:bldP spid="135171" grpId="0" animBg="1"/>
      <p:bldP spid="135172" grpId="0" autoUpdateAnimBg="0"/>
      <p:bldP spid="135173" grpId="0" autoUpdateAnimBg="0"/>
      <p:bldP spid="135174" grpId="0" autoUpdateAnimBg="0"/>
      <p:bldP spid="135175" grpId="0"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5124" name="Picture 20" descr="F:\Publications\Media\Work\Bangla Classes\IMG_031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75108" name="Oval 4"/>
          <p:cNvSpPr>
            <a:spLocks noChangeArrowheads="1"/>
          </p:cNvSpPr>
          <p:nvPr/>
        </p:nvSpPr>
        <p:spPr bwMode="auto">
          <a:xfrm>
            <a:off x="304800" y="762000"/>
            <a:ext cx="4419600" cy="21336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06" name="Text Box 2"/>
          <p:cNvSpPr txBox="1">
            <a:spLocks noChangeArrowheads="1"/>
          </p:cNvSpPr>
          <p:nvPr/>
        </p:nvSpPr>
        <p:spPr bwMode="auto">
          <a:xfrm>
            <a:off x="381000" y="116632"/>
            <a:ext cx="8229600" cy="830997"/>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fontAlgn="base">
              <a:spcBef>
                <a:spcPct val="50000"/>
              </a:spcBef>
              <a:spcAft>
                <a:spcPct val="0"/>
              </a:spcAft>
            </a:pPr>
            <a:r>
              <a:rPr lang="en-GB" sz="2400" b="1" dirty="0">
                <a:solidFill>
                  <a:srgbClr val="FFCC00"/>
                </a:solidFill>
                <a:effectLst>
                  <a:outerShdw blurRad="38100" dist="38100" dir="2700000" algn="tl">
                    <a:srgbClr val="C0C0C0"/>
                  </a:outerShdw>
                </a:effectLst>
                <a:latin typeface="Lucida Sans" pitchFamily="34" charset="0"/>
              </a:rPr>
              <a:t>Essential </a:t>
            </a:r>
            <a:r>
              <a:rPr lang="en-GB" sz="2400" b="1" dirty="0" smtClean="0">
                <a:solidFill>
                  <a:srgbClr val="FFCC00"/>
                </a:solidFill>
                <a:effectLst>
                  <a:outerShdw blurRad="38100" dist="38100" dir="2700000" algn="tl">
                    <a:srgbClr val="C0C0C0"/>
                  </a:outerShdw>
                </a:effectLst>
                <a:latin typeface="Lucida Sans" pitchFamily="34" charset="0"/>
              </a:rPr>
              <a:t>Characteristics </a:t>
            </a:r>
            <a:r>
              <a:rPr lang="en-GB" sz="2400" b="1" dirty="0">
                <a:solidFill>
                  <a:srgbClr val="FFCC00"/>
                </a:solidFill>
                <a:effectLst>
                  <a:outerShdw blurRad="38100" dist="38100" dir="2700000" algn="tl">
                    <a:srgbClr val="C0C0C0"/>
                  </a:outerShdw>
                </a:effectLst>
                <a:latin typeface="Lucida Sans" pitchFamily="34" charset="0"/>
              </a:rPr>
              <a:t>of Language Classroom Culture</a:t>
            </a:r>
          </a:p>
        </p:txBody>
      </p:sp>
      <p:sp>
        <p:nvSpPr>
          <p:cNvPr id="175107" name="Text Box 3"/>
          <p:cNvSpPr txBox="1">
            <a:spLocks noChangeArrowheads="1"/>
          </p:cNvSpPr>
          <p:nvPr/>
        </p:nvSpPr>
        <p:spPr bwMode="auto">
          <a:xfrm>
            <a:off x="914400" y="1371600"/>
            <a:ext cx="2819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2400" b="1" dirty="0">
                <a:solidFill>
                  <a:srgbClr val="000000"/>
                </a:solidFill>
              </a:rPr>
              <a:t>INTERACTIVE</a:t>
            </a:r>
          </a:p>
        </p:txBody>
      </p:sp>
      <p:sp>
        <p:nvSpPr>
          <p:cNvPr id="175109" name="Oval 5"/>
          <p:cNvSpPr>
            <a:spLocks noChangeArrowheads="1"/>
          </p:cNvSpPr>
          <p:nvPr/>
        </p:nvSpPr>
        <p:spPr bwMode="auto">
          <a:xfrm>
            <a:off x="4038600" y="762000"/>
            <a:ext cx="3962400" cy="1828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10" name="Text Box 6"/>
          <p:cNvSpPr txBox="1">
            <a:spLocks noChangeArrowheads="1"/>
          </p:cNvSpPr>
          <p:nvPr/>
        </p:nvSpPr>
        <p:spPr bwMode="auto">
          <a:xfrm>
            <a:off x="4419600" y="1371600"/>
            <a:ext cx="3276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2400" b="1">
                <a:solidFill>
                  <a:srgbClr val="000000"/>
                </a:solidFill>
              </a:rPr>
              <a:t>DIFFERENTIATED</a:t>
            </a:r>
          </a:p>
        </p:txBody>
      </p:sp>
      <p:sp>
        <p:nvSpPr>
          <p:cNvPr id="175111" name="Oval 7"/>
          <p:cNvSpPr>
            <a:spLocks noChangeArrowheads="1"/>
          </p:cNvSpPr>
          <p:nvPr/>
        </p:nvSpPr>
        <p:spPr bwMode="auto">
          <a:xfrm>
            <a:off x="381000" y="2133600"/>
            <a:ext cx="4191000" cy="1524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12" name="Text Box 8"/>
          <p:cNvSpPr txBox="1">
            <a:spLocks noChangeArrowheads="1"/>
          </p:cNvSpPr>
          <p:nvPr/>
        </p:nvSpPr>
        <p:spPr bwMode="auto">
          <a:xfrm>
            <a:off x="1295400" y="2362200"/>
            <a:ext cx="243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2400" b="1">
                <a:solidFill>
                  <a:srgbClr val="000000"/>
                </a:solidFill>
              </a:rPr>
              <a:t>COLLECTIVE</a:t>
            </a:r>
          </a:p>
        </p:txBody>
      </p:sp>
      <p:sp>
        <p:nvSpPr>
          <p:cNvPr id="175113" name="Oval 9"/>
          <p:cNvSpPr>
            <a:spLocks noChangeArrowheads="1"/>
          </p:cNvSpPr>
          <p:nvPr/>
        </p:nvSpPr>
        <p:spPr bwMode="auto">
          <a:xfrm>
            <a:off x="3886200" y="1981200"/>
            <a:ext cx="4419600" cy="1524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14" name="Text Box 10"/>
          <p:cNvSpPr txBox="1">
            <a:spLocks noChangeArrowheads="1"/>
          </p:cNvSpPr>
          <p:nvPr/>
        </p:nvSpPr>
        <p:spPr bwMode="auto">
          <a:xfrm>
            <a:off x="4953000" y="2286000"/>
            <a:ext cx="2209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2400" b="1">
                <a:solidFill>
                  <a:srgbClr val="000000"/>
                </a:solidFill>
              </a:rPr>
              <a:t>NORMATIVE</a:t>
            </a:r>
          </a:p>
        </p:txBody>
      </p:sp>
      <p:sp>
        <p:nvSpPr>
          <p:cNvPr id="175115" name="Oval 11"/>
          <p:cNvSpPr>
            <a:spLocks noChangeArrowheads="1"/>
          </p:cNvSpPr>
          <p:nvPr/>
        </p:nvSpPr>
        <p:spPr bwMode="auto">
          <a:xfrm>
            <a:off x="381000" y="2895600"/>
            <a:ext cx="4343400" cy="1676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16" name="Text Box 12"/>
          <p:cNvSpPr txBox="1">
            <a:spLocks noChangeArrowheads="1"/>
          </p:cNvSpPr>
          <p:nvPr/>
        </p:nvSpPr>
        <p:spPr bwMode="auto">
          <a:xfrm>
            <a:off x="1066800" y="3200400"/>
            <a:ext cx="2819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2400" b="1">
                <a:solidFill>
                  <a:srgbClr val="000000"/>
                </a:solidFill>
              </a:rPr>
              <a:t>ASYMMETRICAL</a:t>
            </a:r>
          </a:p>
        </p:txBody>
      </p:sp>
      <p:sp>
        <p:nvSpPr>
          <p:cNvPr id="175117" name="Oval 13"/>
          <p:cNvSpPr>
            <a:spLocks noChangeArrowheads="1"/>
          </p:cNvSpPr>
          <p:nvPr/>
        </p:nvSpPr>
        <p:spPr bwMode="auto">
          <a:xfrm>
            <a:off x="3810000" y="2895600"/>
            <a:ext cx="4648200" cy="1676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18" name="Text Box 14"/>
          <p:cNvSpPr txBox="1">
            <a:spLocks noChangeArrowheads="1"/>
          </p:cNvSpPr>
          <p:nvPr/>
        </p:nvSpPr>
        <p:spPr bwMode="auto">
          <a:xfrm>
            <a:off x="4800600" y="3200400"/>
            <a:ext cx="2667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2400" b="1">
                <a:solidFill>
                  <a:srgbClr val="000000"/>
                </a:solidFill>
              </a:rPr>
              <a:t>CONSERVATIVE</a:t>
            </a:r>
          </a:p>
        </p:txBody>
      </p:sp>
      <p:sp>
        <p:nvSpPr>
          <p:cNvPr id="175120" name="Oval 16"/>
          <p:cNvSpPr>
            <a:spLocks noChangeArrowheads="1"/>
          </p:cNvSpPr>
          <p:nvPr/>
        </p:nvSpPr>
        <p:spPr bwMode="auto">
          <a:xfrm>
            <a:off x="533400" y="3810000"/>
            <a:ext cx="4114800" cy="1905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21" name="Oval 17"/>
          <p:cNvSpPr>
            <a:spLocks noChangeArrowheads="1"/>
          </p:cNvSpPr>
          <p:nvPr/>
        </p:nvSpPr>
        <p:spPr bwMode="auto">
          <a:xfrm>
            <a:off x="3962400" y="3733800"/>
            <a:ext cx="4419600" cy="1905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2400">
              <a:solidFill>
                <a:srgbClr val="000000"/>
              </a:solidFill>
            </a:endParaRPr>
          </a:p>
        </p:txBody>
      </p:sp>
      <p:sp>
        <p:nvSpPr>
          <p:cNvPr id="175122" name="Text Box 18"/>
          <p:cNvSpPr txBox="1">
            <a:spLocks noChangeArrowheads="1"/>
          </p:cNvSpPr>
          <p:nvPr/>
        </p:nvSpPr>
        <p:spPr bwMode="auto">
          <a:xfrm>
            <a:off x="1143000" y="4267200"/>
            <a:ext cx="28956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fontAlgn="base">
              <a:spcBef>
                <a:spcPct val="50000"/>
              </a:spcBef>
              <a:spcAft>
                <a:spcPct val="0"/>
              </a:spcAft>
            </a:pPr>
            <a:r>
              <a:rPr lang="en-GB" sz="2400" b="1">
                <a:solidFill>
                  <a:srgbClr val="000000"/>
                </a:solidFill>
              </a:rPr>
              <a:t>JOINTLY CONSTRUCTED</a:t>
            </a:r>
          </a:p>
        </p:txBody>
      </p:sp>
      <p:sp>
        <p:nvSpPr>
          <p:cNvPr id="175123" name="Text Box 19"/>
          <p:cNvSpPr txBox="1">
            <a:spLocks noChangeArrowheads="1"/>
          </p:cNvSpPr>
          <p:nvPr/>
        </p:nvSpPr>
        <p:spPr bwMode="auto">
          <a:xfrm>
            <a:off x="4800600" y="4343400"/>
            <a:ext cx="2819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r>
              <a:rPr lang="en-GB" sz="2400" b="1">
                <a:solidFill>
                  <a:srgbClr val="000000"/>
                </a:solidFill>
              </a:rPr>
              <a:t>IMMEDIATELY SIGNIFICANT</a:t>
            </a:r>
          </a:p>
        </p:txBody>
      </p:sp>
    </p:spTree>
    <p:extLst>
      <p:ext uri="{BB962C8B-B14F-4D97-AF65-F5344CB8AC3E}">
        <p14:creationId xmlns:p14="http://schemas.microsoft.com/office/powerpoint/2010/main" val="42242020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75124"/>
                                        </p:tgtEl>
                                        <p:attrNameLst>
                                          <p:attrName>style.visibility</p:attrName>
                                        </p:attrNameLst>
                                      </p:cBhvr>
                                      <p:to>
                                        <p:strVal val="visible"/>
                                      </p:to>
                                    </p:set>
                                    <p:animEffect transition="in" filter="dissolve">
                                      <p:cBhvr>
                                        <p:cTn id="7" dur="500"/>
                                        <p:tgtEl>
                                          <p:spTgt spid="17512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75106"/>
                                        </p:tgtEl>
                                        <p:attrNameLst>
                                          <p:attrName>style.visibility</p:attrName>
                                        </p:attrNameLst>
                                      </p:cBhvr>
                                      <p:to>
                                        <p:strVal val="visible"/>
                                      </p:to>
                                    </p:set>
                                    <p:animEffect transition="in" filter="dissolve">
                                      <p:cBhvr>
                                        <p:cTn id="12" dur="500"/>
                                        <p:tgtEl>
                                          <p:spTgt spid="17510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5108"/>
                                        </p:tgtEl>
                                        <p:attrNameLst>
                                          <p:attrName>style.visibility</p:attrName>
                                        </p:attrNameLst>
                                      </p:cBhvr>
                                      <p:to>
                                        <p:strVal val="visible"/>
                                      </p:to>
                                    </p:set>
                                    <p:animEffect transition="in" filter="blinds(horizontal)">
                                      <p:cBhvr>
                                        <p:cTn id="17" dur="500"/>
                                        <p:tgtEl>
                                          <p:spTgt spid="175108"/>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75107"/>
                                        </p:tgtEl>
                                        <p:attrNameLst>
                                          <p:attrName>style.visibility</p:attrName>
                                        </p:attrNameLst>
                                      </p:cBhvr>
                                      <p:to>
                                        <p:strVal val="visible"/>
                                      </p:to>
                                    </p:set>
                                    <p:animEffect transition="in" filter="dissolve">
                                      <p:cBhvr>
                                        <p:cTn id="22" dur="500"/>
                                        <p:tgtEl>
                                          <p:spTgt spid="17510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5109"/>
                                        </p:tgtEl>
                                        <p:attrNameLst>
                                          <p:attrName>style.visibility</p:attrName>
                                        </p:attrNameLst>
                                      </p:cBhvr>
                                      <p:to>
                                        <p:strVal val="visible"/>
                                      </p:to>
                                    </p:set>
                                    <p:animEffect transition="in" filter="blinds(horizontal)">
                                      <p:cBhvr>
                                        <p:cTn id="27" dur="500"/>
                                        <p:tgtEl>
                                          <p:spTgt spid="175109"/>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175110"/>
                                        </p:tgtEl>
                                        <p:attrNameLst>
                                          <p:attrName>style.visibility</p:attrName>
                                        </p:attrNameLst>
                                      </p:cBhvr>
                                      <p:to>
                                        <p:strVal val="visible"/>
                                      </p:to>
                                    </p:set>
                                    <p:animEffect transition="in" filter="dissolve">
                                      <p:cBhvr>
                                        <p:cTn id="32" dur="500"/>
                                        <p:tgtEl>
                                          <p:spTgt spid="175110"/>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75111"/>
                                        </p:tgtEl>
                                        <p:attrNameLst>
                                          <p:attrName>style.visibility</p:attrName>
                                        </p:attrNameLst>
                                      </p:cBhvr>
                                      <p:to>
                                        <p:strVal val="visible"/>
                                      </p:to>
                                    </p:set>
                                    <p:animEffect transition="in" filter="blinds(horizontal)">
                                      <p:cBhvr>
                                        <p:cTn id="37" dur="500"/>
                                        <p:tgtEl>
                                          <p:spTgt spid="17511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75112"/>
                                        </p:tgtEl>
                                        <p:attrNameLst>
                                          <p:attrName>style.visibility</p:attrName>
                                        </p:attrNameLst>
                                      </p:cBhvr>
                                      <p:to>
                                        <p:strVal val="visible"/>
                                      </p:to>
                                    </p:set>
                                    <p:animEffect transition="in" filter="dissolve">
                                      <p:cBhvr>
                                        <p:cTn id="42" dur="500"/>
                                        <p:tgtEl>
                                          <p:spTgt spid="175112"/>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75113"/>
                                        </p:tgtEl>
                                        <p:attrNameLst>
                                          <p:attrName>style.visibility</p:attrName>
                                        </p:attrNameLst>
                                      </p:cBhvr>
                                      <p:to>
                                        <p:strVal val="visible"/>
                                      </p:to>
                                    </p:set>
                                    <p:animEffect transition="in" filter="blinds(horizontal)">
                                      <p:cBhvr>
                                        <p:cTn id="47" dur="500"/>
                                        <p:tgtEl>
                                          <p:spTgt spid="175113"/>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9" presetClass="entr" presetSubtype="0" fill="hold" grpId="0" nodeType="clickEffect">
                                  <p:stCondLst>
                                    <p:cond delay="0"/>
                                  </p:stCondLst>
                                  <p:childTnLst>
                                    <p:set>
                                      <p:cBhvr>
                                        <p:cTn id="51" dur="1" fill="hold">
                                          <p:stCondLst>
                                            <p:cond delay="0"/>
                                          </p:stCondLst>
                                        </p:cTn>
                                        <p:tgtEl>
                                          <p:spTgt spid="175114"/>
                                        </p:tgtEl>
                                        <p:attrNameLst>
                                          <p:attrName>style.visibility</p:attrName>
                                        </p:attrNameLst>
                                      </p:cBhvr>
                                      <p:to>
                                        <p:strVal val="visible"/>
                                      </p:to>
                                    </p:set>
                                    <p:animEffect transition="in" filter="dissolve">
                                      <p:cBhvr>
                                        <p:cTn id="52" dur="500"/>
                                        <p:tgtEl>
                                          <p:spTgt spid="175114"/>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75115"/>
                                        </p:tgtEl>
                                        <p:attrNameLst>
                                          <p:attrName>style.visibility</p:attrName>
                                        </p:attrNameLst>
                                      </p:cBhvr>
                                      <p:to>
                                        <p:strVal val="visible"/>
                                      </p:to>
                                    </p:set>
                                    <p:animEffect transition="in" filter="blinds(horizontal)">
                                      <p:cBhvr>
                                        <p:cTn id="57" dur="500"/>
                                        <p:tgtEl>
                                          <p:spTgt spid="175115"/>
                                        </p:tgtEl>
                                      </p:cBhvr>
                                    </p:animEffect>
                                  </p:childTnLst>
                                </p:cTn>
                              </p:par>
                            </p:childTnLst>
                          </p:cTn>
                        </p:par>
                      </p:childTnLst>
                    </p:cTn>
                  </p:par>
                  <p:par>
                    <p:cTn id="58" fill="hold" nodeType="clickPar">
                      <p:stCondLst>
                        <p:cond delay="indefinite"/>
                      </p:stCondLst>
                      <p:childTnLst>
                        <p:par>
                          <p:cTn id="59" fill="hold" nodeType="withGroup">
                            <p:stCondLst>
                              <p:cond delay="0"/>
                            </p:stCondLst>
                            <p:childTnLst>
                              <p:par>
                                <p:cTn id="60" presetID="9" presetClass="entr" presetSubtype="0" fill="hold" grpId="0" nodeType="clickEffect">
                                  <p:stCondLst>
                                    <p:cond delay="0"/>
                                  </p:stCondLst>
                                  <p:childTnLst>
                                    <p:set>
                                      <p:cBhvr>
                                        <p:cTn id="61" dur="1" fill="hold">
                                          <p:stCondLst>
                                            <p:cond delay="0"/>
                                          </p:stCondLst>
                                        </p:cTn>
                                        <p:tgtEl>
                                          <p:spTgt spid="175116"/>
                                        </p:tgtEl>
                                        <p:attrNameLst>
                                          <p:attrName>style.visibility</p:attrName>
                                        </p:attrNameLst>
                                      </p:cBhvr>
                                      <p:to>
                                        <p:strVal val="visible"/>
                                      </p:to>
                                    </p:set>
                                    <p:animEffect transition="in" filter="dissolve">
                                      <p:cBhvr>
                                        <p:cTn id="62" dur="500"/>
                                        <p:tgtEl>
                                          <p:spTgt spid="175116"/>
                                        </p:tgtEl>
                                      </p:cBhvr>
                                    </p:animEffect>
                                  </p:childTnLst>
                                </p:cTn>
                              </p:par>
                            </p:childTnLst>
                          </p:cTn>
                        </p:par>
                      </p:childTnLst>
                    </p:cTn>
                  </p:par>
                  <p:par>
                    <p:cTn id="63" fill="hold" nodeType="clickPar">
                      <p:stCondLst>
                        <p:cond delay="indefinite"/>
                      </p:stCondLst>
                      <p:childTnLst>
                        <p:par>
                          <p:cTn id="64" fill="hold" nodeType="withGroup">
                            <p:stCondLst>
                              <p:cond delay="0"/>
                            </p:stCondLst>
                            <p:childTnLst>
                              <p:par>
                                <p:cTn id="65" presetID="3" presetClass="entr" presetSubtype="10" fill="hold" grpId="0" nodeType="clickEffect">
                                  <p:stCondLst>
                                    <p:cond delay="0"/>
                                  </p:stCondLst>
                                  <p:childTnLst>
                                    <p:set>
                                      <p:cBhvr>
                                        <p:cTn id="66" dur="1" fill="hold">
                                          <p:stCondLst>
                                            <p:cond delay="0"/>
                                          </p:stCondLst>
                                        </p:cTn>
                                        <p:tgtEl>
                                          <p:spTgt spid="175117"/>
                                        </p:tgtEl>
                                        <p:attrNameLst>
                                          <p:attrName>style.visibility</p:attrName>
                                        </p:attrNameLst>
                                      </p:cBhvr>
                                      <p:to>
                                        <p:strVal val="visible"/>
                                      </p:to>
                                    </p:set>
                                    <p:animEffect transition="in" filter="blinds(horizontal)">
                                      <p:cBhvr>
                                        <p:cTn id="67" dur="500"/>
                                        <p:tgtEl>
                                          <p:spTgt spid="175117"/>
                                        </p:tgtEl>
                                      </p:cBhvr>
                                    </p:animEffect>
                                  </p:childTnLst>
                                </p:cTn>
                              </p:par>
                            </p:childTnLst>
                          </p:cTn>
                        </p:par>
                      </p:childTnLst>
                    </p:cTn>
                  </p:par>
                  <p:par>
                    <p:cTn id="68" fill="hold" nodeType="clickPar">
                      <p:stCondLst>
                        <p:cond delay="indefinite"/>
                      </p:stCondLst>
                      <p:childTnLst>
                        <p:par>
                          <p:cTn id="69" fill="hold" nodeType="withGroup">
                            <p:stCondLst>
                              <p:cond delay="0"/>
                            </p:stCondLst>
                            <p:childTnLst>
                              <p:par>
                                <p:cTn id="70" presetID="9" presetClass="entr" presetSubtype="0" fill="hold" grpId="0" nodeType="clickEffect">
                                  <p:stCondLst>
                                    <p:cond delay="0"/>
                                  </p:stCondLst>
                                  <p:childTnLst>
                                    <p:set>
                                      <p:cBhvr>
                                        <p:cTn id="71" dur="1" fill="hold">
                                          <p:stCondLst>
                                            <p:cond delay="0"/>
                                          </p:stCondLst>
                                        </p:cTn>
                                        <p:tgtEl>
                                          <p:spTgt spid="175118"/>
                                        </p:tgtEl>
                                        <p:attrNameLst>
                                          <p:attrName>style.visibility</p:attrName>
                                        </p:attrNameLst>
                                      </p:cBhvr>
                                      <p:to>
                                        <p:strVal val="visible"/>
                                      </p:to>
                                    </p:set>
                                    <p:animEffect transition="in" filter="dissolve">
                                      <p:cBhvr>
                                        <p:cTn id="72" dur="500"/>
                                        <p:tgtEl>
                                          <p:spTgt spid="175118"/>
                                        </p:tgtEl>
                                      </p:cBhvr>
                                    </p:animEffect>
                                  </p:childTnLst>
                                </p:cTn>
                              </p:par>
                            </p:childTnLst>
                          </p:cTn>
                        </p:par>
                      </p:childTnLst>
                    </p:cTn>
                  </p:par>
                  <p:par>
                    <p:cTn id="73" fill="hold" nodeType="clickPar">
                      <p:stCondLst>
                        <p:cond delay="indefinite"/>
                      </p:stCondLst>
                      <p:childTnLst>
                        <p:par>
                          <p:cTn id="74" fill="hold" nodeType="withGroup">
                            <p:stCondLst>
                              <p:cond delay="0"/>
                            </p:stCondLst>
                            <p:childTnLst>
                              <p:par>
                                <p:cTn id="75" presetID="3" presetClass="entr" presetSubtype="10" fill="hold" grpId="0" nodeType="clickEffect">
                                  <p:stCondLst>
                                    <p:cond delay="0"/>
                                  </p:stCondLst>
                                  <p:childTnLst>
                                    <p:set>
                                      <p:cBhvr>
                                        <p:cTn id="76" dur="1" fill="hold">
                                          <p:stCondLst>
                                            <p:cond delay="0"/>
                                          </p:stCondLst>
                                        </p:cTn>
                                        <p:tgtEl>
                                          <p:spTgt spid="175120"/>
                                        </p:tgtEl>
                                        <p:attrNameLst>
                                          <p:attrName>style.visibility</p:attrName>
                                        </p:attrNameLst>
                                      </p:cBhvr>
                                      <p:to>
                                        <p:strVal val="visible"/>
                                      </p:to>
                                    </p:set>
                                    <p:animEffect transition="in" filter="blinds(horizontal)">
                                      <p:cBhvr>
                                        <p:cTn id="77" dur="500"/>
                                        <p:tgtEl>
                                          <p:spTgt spid="175120"/>
                                        </p:tgtEl>
                                      </p:cBhvr>
                                    </p:animEffect>
                                  </p:childTnLst>
                                </p:cTn>
                              </p:par>
                            </p:childTnLst>
                          </p:cTn>
                        </p:par>
                      </p:childTnLst>
                    </p:cTn>
                  </p:par>
                  <p:par>
                    <p:cTn id="78" fill="hold" nodeType="clickPar">
                      <p:stCondLst>
                        <p:cond delay="indefinite"/>
                      </p:stCondLst>
                      <p:childTnLst>
                        <p:par>
                          <p:cTn id="79" fill="hold" nodeType="withGroup">
                            <p:stCondLst>
                              <p:cond delay="0"/>
                            </p:stCondLst>
                            <p:childTnLst>
                              <p:par>
                                <p:cTn id="80" presetID="9" presetClass="entr" presetSubtype="0" fill="hold" grpId="0" nodeType="clickEffect">
                                  <p:stCondLst>
                                    <p:cond delay="0"/>
                                  </p:stCondLst>
                                  <p:childTnLst>
                                    <p:set>
                                      <p:cBhvr>
                                        <p:cTn id="81" dur="1" fill="hold">
                                          <p:stCondLst>
                                            <p:cond delay="0"/>
                                          </p:stCondLst>
                                        </p:cTn>
                                        <p:tgtEl>
                                          <p:spTgt spid="175122"/>
                                        </p:tgtEl>
                                        <p:attrNameLst>
                                          <p:attrName>style.visibility</p:attrName>
                                        </p:attrNameLst>
                                      </p:cBhvr>
                                      <p:to>
                                        <p:strVal val="visible"/>
                                      </p:to>
                                    </p:set>
                                    <p:animEffect transition="in" filter="dissolve">
                                      <p:cBhvr>
                                        <p:cTn id="82" dur="500"/>
                                        <p:tgtEl>
                                          <p:spTgt spid="175122"/>
                                        </p:tgtEl>
                                      </p:cBhvr>
                                    </p:animEffect>
                                  </p:childTnLst>
                                </p:cTn>
                              </p:par>
                            </p:childTnLst>
                          </p:cTn>
                        </p:par>
                      </p:childTnLst>
                    </p:cTn>
                  </p:par>
                  <p:par>
                    <p:cTn id="83" fill="hold" nodeType="clickPar">
                      <p:stCondLst>
                        <p:cond delay="indefinite"/>
                      </p:stCondLst>
                      <p:childTnLst>
                        <p:par>
                          <p:cTn id="84" fill="hold" nodeType="withGroup">
                            <p:stCondLst>
                              <p:cond delay="0"/>
                            </p:stCondLst>
                            <p:childTnLst>
                              <p:par>
                                <p:cTn id="85" presetID="3" presetClass="entr" presetSubtype="10" fill="hold" grpId="0" nodeType="clickEffect">
                                  <p:stCondLst>
                                    <p:cond delay="0"/>
                                  </p:stCondLst>
                                  <p:childTnLst>
                                    <p:set>
                                      <p:cBhvr>
                                        <p:cTn id="86" dur="1" fill="hold">
                                          <p:stCondLst>
                                            <p:cond delay="0"/>
                                          </p:stCondLst>
                                        </p:cTn>
                                        <p:tgtEl>
                                          <p:spTgt spid="175121"/>
                                        </p:tgtEl>
                                        <p:attrNameLst>
                                          <p:attrName>style.visibility</p:attrName>
                                        </p:attrNameLst>
                                      </p:cBhvr>
                                      <p:to>
                                        <p:strVal val="visible"/>
                                      </p:to>
                                    </p:set>
                                    <p:animEffect transition="in" filter="blinds(horizontal)">
                                      <p:cBhvr>
                                        <p:cTn id="87" dur="500"/>
                                        <p:tgtEl>
                                          <p:spTgt spid="175121"/>
                                        </p:tgtEl>
                                      </p:cBhvr>
                                    </p:animEffect>
                                  </p:childTnLst>
                                </p:cTn>
                              </p:par>
                            </p:childTnLst>
                          </p:cTn>
                        </p:par>
                      </p:childTnLst>
                    </p:cTn>
                  </p:par>
                  <p:par>
                    <p:cTn id="88" fill="hold" nodeType="clickPar">
                      <p:stCondLst>
                        <p:cond delay="indefinite"/>
                      </p:stCondLst>
                      <p:childTnLst>
                        <p:par>
                          <p:cTn id="89" fill="hold" nodeType="withGroup">
                            <p:stCondLst>
                              <p:cond delay="0"/>
                            </p:stCondLst>
                            <p:childTnLst>
                              <p:par>
                                <p:cTn id="90" presetID="9" presetClass="entr" presetSubtype="0" fill="hold" grpId="0" nodeType="clickEffect">
                                  <p:stCondLst>
                                    <p:cond delay="0"/>
                                  </p:stCondLst>
                                  <p:childTnLst>
                                    <p:set>
                                      <p:cBhvr>
                                        <p:cTn id="91" dur="1" fill="hold">
                                          <p:stCondLst>
                                            <p:cond delay="0"/>
                                          </p:stCondLst>
                                        </p:cTn>
                                        <p:tgtEl>
                                          <p:spTgt spid="175123"/>
                                        </p:tgtEl>
                                        <p:attrNameLst>
                                          <p:attrName>style.visibility</p:attrName>
                                        </p:attrNameLst>
                                      </p:cBhvr>
                                      <p:to>
                                        <p:strVal val="visible"/>
                                      </p:to>
                                    </p:set>
                                    <p:animEffect transition="in" filter="dissolve">
                                      <p:cBhvr>
                                        <p:cTn id="92" dur="500"/>
                                        <p:tgtEl>
                                          <p:spTgt spid="175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108" grpId="0" animBg="1"/>
      <p:bldP spid="175106" grpId="0" autoUpdateAnimBg="0"/>
      <p:bldP spid="175107" grpId="0" autoUpdateAnimBg="0"/>
      <p:bldP spid="175109" grpId="0" animBg="1"/>
      <p:bldP spid="175110" grpId="0" autoUpdateAnimBg="0"/>
      <p:bldP spid="175111" grpId="0" animBg="1"/>
      <p:bldP spid="175112" grpId="0" autoUpdateAnimBg="0"/>
      <p:bldP spid="175113" grpId="0" animBg="1"/>
      <p:bldP spid="175114" grpId="0" autoUpdateAnimBg="0"/>
      <p:bldP spid="175115" grpId="0" animBg="1"/>
      <p:bldP spid="175116" grpId="0" autoUpdateAnimBg="0"/>
      <p:bldP spid="175117" grpId="0" animBg="1"/>
      <p:bldP spid="175118" grpId="0" autoUpdateAnimBg="0"/>
      <p:bldP spid="175120" grpId="0" animBg="1"/>
      <p:bldP spid="175121" grpId="0" animBg="1"/>
      <p:bldP spid="175122" grpId="0" autoUpdateAnimBg="0"/>
      <p:bldP spid="175123" grpId="0"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idx="4294967295"/>
          </p:nvPr>
        </p:nvSpPr>
        <p:spPr>
          <a:xfrm>
            <a:off x="1475656" y="332656"/>
            <a:ext cx="6120680" cy="554038"/>
          </a:xfrm>
        </p:spPr>
        <p:txBody>
          <a:bodyPr lIns="45720" rIns="45720" rtlCol="0" anchor="b">
            <a:noAutofit/>
          </a:bodyPr>
          <a:lstStyle/>
          <a:p>
            <a:pPr algn="l" eaLnBrk="1" fontAlgn="auto" hangingPunct="1">
              <a:spcAft>
                <a:spcPts val="0"/>
              </a:spcAft>
              <a:defRPr/>
            </a:pPr>
            <a:r>
              <a:rPr lang="en-US" altLang="zh-CN" sz="2400" b="1" dirty="0" smtClean="0">
                <a:effectLst>
                  <a:outerShdw blurRad="38100" dist="38100" dir="2700000" algn="tl">
                    <a:srgbClr val="C0C0C0"/>
                  </a:outerShdw>
                </a:effectLst>
                <a:latin typeface="Lucida Sans Unicode" pitchFamily="34" charset="0"/>
                <a:cs typeface="Lucida Sans Unicode" pitchFamily="34" charset="0"/>
              </a:rPr>
              <a:t>Key Dimensions of Classroom Culture</a:t>
            </a:r>
            <a:endParaRPr lang="zh-CN" altLang="en-US" sz="2400" b="1" dirty="0" smtClean="0">
              <a:effectLst>
                <a:outerShdw blurRad="38100" dist="38100" dir="2700000" algn="tl">
                  <a:srgbClr val="C0C0C0"/>
                </a:outerShdw>
              </a:effectLst>
              <a:latin typeface="Lucida Sans Unicode" pitchFamily="34" charset="0"/>
              <a:cs typeface="Lucida Sans Unicode" pitchFamily="34" charset="0"/>
            </a:endParaRPr>
          </a:p>
        </p:txBody>
      </p:sp>
      <p:sp>
        <p:nvSpPr>
          <p:cNvPr id="4" name="TextBox 3"/>
          <p:cNvSpPr txBox="1"/>
          <p:nvPr/>
        </p:nvSpPr>
        <p:spPr>
          <a:xfrm>
            <a:off x="505919" y="908720"/>
            <a:ext cx="8202436" cy="707886"/>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The </a:t>
            </a:r>
            <a:r>
              <a:rPr lang="en-GB" sz="2000" b="1" dirty="0" smtClean="0">
                <a:solidFill>
                  <a:srgbClr val="FF0000"/>
                </a:solidFill>
                <a:latin typeface="Lucida Sans Unicode" pitchFamily="34" charset="0"/>
                <a:cs typeface="Lucida Sans Unicode" pitchFamily="34" charset="0"/>
              </a:rPr>
              <a:t>physical</a:t>
            </a:r>
            <a:r>
              <a:rPr lang="en-GB" sz="2000" dirty="0" smtClean="0">
                <a:latin typeface="Lucida Sans Unicode" pitchFamily="34" charset="0"/>
                <a:cs typeface="Lucida Sans Unicode" pitchFamily="34" charset="0"/>
              </a:rPr>
              <a:t> setting – space and its use; institutional space; physical artefacts</a:t>
            </a:r>
            <a:endParaRPr lang="en-GB" sz="2000" dirty="0">
              <a:latin typeface="Lucida Sans Unicode" pitchFamily="34" charset="0"/>
              <a:cs typeface="Lucida Sans Unicode" pitchFamily="34" charset="0"/>
            </a:endParaRPr>
          </a:p>
        </p:txBody>
      </p:sp>
      <p:sp>
        <p:nvSpPr>
          <p:cNvPr id="5" name="TextBox 4"/>
          <p:cNvSpPr txBox="1"/>
          <p:nvPr/>
        </p:nvSpPr>
        <p:spPr>
          <a:xfrm>
            <a:off x="485235" y="1616606"/>
            <a:ext cx="8418460" cy="707886"/>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The </a:t>
            </a:r>
            <a:r>
              <a:rPr lang="en-GB" sz="2000" b="1" dirty="0" smtClean="0">
                <a:solidFill>
                  <a:srgbClr val="FF0000"/>
                </a:solidFill>
                <a:latin typeface="Lucida Sans Unicode" pitchFamily="34" charset="0"/>
                <a:cs typeface="Lucida Sans Unicode" pitchFamily="34" charset="0"/>
              </a:rPr>
              <a:t>temporal</a:t>
            </a:r>
            <a:r>
              <a:rPr lang="en-GB" sz="2000" dirty="0" smtClean="0">
                <a:latin typeface="Lucida Sans Unicode" pitchFamily="34" charset="0"/>
                <a:cs typeface="Lucida Sans Unicode" pitchFamily="34" charset="0"/>
              </a:rPr>
              <a:t> dimension – time and its use; local and institutional; life in and out of formal education</a:t>
            </a:r>
            <a:endParaRPr lang="en-GB" sz="2000" dirty="0">
              <a:latin typeface="Lucida Sans Unicode" pitchFamily="34" charset="0"/>
              <a:cs typeface="Lucida Sans Unicode" pitchFamily="34" charset="0"/>
            </a:endParaRPr>
          </a:p>
        </p:txBody>
      </p:sp>
      <p:sp>
        <p:nvSpPr>
          <p:cNvPr id="6" name="TextBox 5"/>
          <p:cNvSpPr txBox="1"/>
          <p:nvPr/>
        </p:nvSpPr>
        <p:spPr>
          <a:xfrm>
            <a:off x="518872" y="2353586"/>
            <a:ext cx="7997325" cy="707886"/>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Pedagogical goals and </a:t>
            </a:r>
            <a:r>
              <a:rPr lang="en-GB" sz="2000" b="1" dirty="0" smtClean="0">
                <a:solidFill>
                  <a:srgbClr val="FF0000"/>
                </a:solidFill>
                <a:latin typeface="Lucida Sans Unicode" pitchFamily="34" charset="0"/>
                <a:cs typeface="Lucida Sans Unicode" pitchFamily="34" charset="0"/>
              </a:rPr>
              <a:t>purposes</a:t>
            </a:r>
            <a:r>
              <a:rPr lang="en-GB" sz="2000" dirty="0" smtClean="0">
                <a:latin typeface="Lucida Sans Unicode" pitchFamily="34" charset="0"/>
                <a:cs typeface="Lucida Sans Unicode" pitchFamily="34" charset="0"/>
              </a:rPr>
              <a:t> – of teachers and students; of institution; of curriculum; of society (family, community etc.)</a:t>
            </a:r>
            <a:endParaRPr lang="en-GB" sz="2000" dirty="0">
              <a:latin typeface="Lucida Sans Unicode" pitchFamily="34" charset="0"/>
              <a:cs typeface="Lucida Sans Unicode" pitchFamily="34" charset="0"/>
            </a:endParaRPr>
          </a:p>
        </p:txBody>
      </p:sp>
      <p:sp>
        <p:nvSpPr>
          <p:cNvPr id="7" name="TextBox 6"/>
          <p:cNvSpPr txBox="1"/>
          <p:nvPr/>
        </p:nvSpPr>
        <p:spPr>
          <a:xfrm>
            <a:off x="485235" y="3061472"/>
            <a:ext cx="8274444" cy="1015663"/>
          </a:xfrm>
          <a:prstGeom prst="rect">
            <a:avLst/>
          </a:prstGeom>
          <a:noFill/>
        </p:spPr>
        <p:txBody>
          <a:bodyPr wrap="square" rtlCol="0">
            <a:spAutoFit/>
          </a:bodyPr>
          <a:lstStyle/>
          <a:p>
            <a:r>
              <a:rPr lang="en-GB" sz="2000" b="1" dirty="0" smtClean="0">
                <a:solidFill>
                  <a:srgbClr val="FF0000"/>
                </a:solidFill>
                <a:latin typeface="Lucida Sans Unicode" pitchFamily="34" charset="0"/>
                <a:cs typeface="Lucida Sans Unicode" pitchFamily="34" charset="0"/>
              </a:rPr>
              <a:t>Participants</a:t>
            </a:r>
            <a:r>
              <a:rPr lang="en-GB" sz="2000" dirty="0" smtClean="0">
                <a:latin typeface="Lucida Sans Unicode" pitchFamily="34" charset="0"/>
                <a:cs typeface="Lucida Sans Unicode" pitchFamily="34" charset="0"/>
              </a:rPr>
              <a:t> – demographics; differences; dispositions; groupings; identities; dispositions (attitudes, motivations); status and social distances (power)</a:t>
            </a:r>
            <a:endParaRPr lang="en-GB" sz="2000" dirty="0">
              <a:latin typeface="Lucida Sans Unicode" pitchFamily="34" charset="0"/>
              <a:cs typeface="Lucida Sans Unicode" pitchFamily="34" charset="0"/>
            </a:endParaRPr>
          </a:p>
        </p:txBody>
      </p:sp>
      <p:sp>
        <p:nvSpPr>
          <p:cNvPr id="8" name="TextBox 7"/>
          <p:cNvSpPr txBox="1"/>
          <p:nvPr/>
        </p:nvSpPr>
        <p:spPr>
          <a:xfrm>
            <a:off x="451867" y="4768028"/>
            <a:ext cx="8598480" cy="707886"/>
          </a:xfrm>
          <a:prstGeom prst="rect">
            <a:avLst/>
          </a:prstGeom>
          <a:noFill/>
        </p:spPr>
        <p:txBody>
          <a:bodyPr wrap="square" rtlCol="0">
            <a:spAutoFit/>
          </a:bodyPr>
          <a:lstStyle/>
          <a:p>
            <a:r>
              <a:rPr lang="en-GB" sz="2000" b="1" dirty="0" smtClean="0">
                <a:solidFill>
                  <a:srgbClr val="FF0000"/>
                </a:solidFill>
                <a:latin typeface="Lucida Sans Unicode" pitchFamily="34" charset="0"/>
                <a:cs typeface="Lucida Sans Unicode" pitchFamily="34" charset="0"/>
              </a:rPr>
              <a:t>Participation</a:t>
            </a:r>
            <a:r>
              <a:rPr lang="en-GB" sz="2000" dirty="0" smtClean="0">
                <a:latin typeface="Lucida Sans Unicode" pitchFamily="34" charset="0"/>
                <a:cs typeface="Lucida Sans Unicode" pitchFamily="34" charset="0"/>
              </a:rPr>
              <a:t> – spoken language; texts; non-verbal communication; ‘interaction’</a:t>
            </a:r>
            <a:endParaRPr lang="en-GB" sz="2000" dirty="0">
              <a:latin typeface="Lucida Sans Unicode" pitchFamily="34" charset="0"/>
              <a:cs typeface="Lucida Sans Unicode" pitchFamily="34" charset="0"/>
            </a:endParaRPr>
          </a:p>
        </p:txBody>
      </p:sp>
      <p:sp>
        <p:nvSpPr>
          <p:cNvPr id="9" name="TextBox 8"/>
          <p:cNvSpPr txBox="1"/>
          <p:nvPr/>
        </p:nvSpPr>
        <p:spPr>
          <a:xfrm>
            <a:off x="444014" y="5475914"/>
            <a:ext cx="7560840" cy="400110"/>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Established </a:t>
            </a:r>
            <a:r>
              <a:rPr lang="en-GB" sz="2000" b="1" dirty="0" smtClean="0">
                <a:solidFill>
                  <a:srgbClr val="FF0000"/>
                </a:solidFill>
                <a:latin typeface="Lucida Sans Unicode" pitchFamily="34" charset="0"/>
                <a:cs typeface="Lucida Sans Unicode" pitchFamily="34" charset="0"/>
              </a:rPr>
              <a:t>norms</a:t>
            </a:r>
            <a:r>
              <a:rPr lang="en-GB" sz="2000" dirty="0" smtClean="0">
                <a:latin typeface="Lucida Sans Unicode" pitchFamily="34" charset="0"/>
                <a:cs typeface="Lucida Sans Unicode" pitchFamily="34" charset="0"/>
              </a:rPr>
              <a:t> – behaviour; ‘work ethics’; participation</a:t>
            </a:r>
            <a:endParaRPr lang="en-GB" sz="2000" dirty="0">
              <a:latin typeface="Lucida Sans Unicode" pitchFamily="34" charset="0"/>
              <a:cs typeface="Lucida Sans Unicode" pitchFamily="34" charset="0"/>
            </a:endParaRPr>
          </a:p>
        </p:txBody>
      </p:sp>
      <p:sp>
        <p:nvSpPr>
          <p:cNvPr id="10" name="TextBox 9"/>
          <p:cNvSpPr txBox="1"/>
          <p:nvPr/>
        </p:nvSpPr>
        <p:spPr>
          <a:xfrm>
            <a:off x="472404" y="5935723"/>
            <a:ext cx="6984776" cy="400110"/>
          </a:xfrm>
          <a:prstGeom prst="rect">
            <a:avLst/>
          </a:prstGeom>
          <a:noFill/>
        </p:spPr>
        <p:txBody>
          <a:bodyPr wrap="square" rtlCol="0">
            <a:spAutoFit/>
          </a:bodyPr>
          <a:lstStyle/>
          <a:p>
            <a:r>
              <a:rPr lang="en-GB" sz="2000" b="1" dirty="0" smtClean="0">
                <a:solidFill>
                  <a:srgbClr val="FF0000"/>
                </a:solidFill>
                <a:latin typeface="Lucida Sans Unicode" pitchFamily="34" charset="0"/>
                <a:cs typeface="Lucida Sans Unicode" pitchFamily="34" charset="0"/>
              </a:rPr>
              <a:t>‘Histories’ </a:t>
            </a:r>
            <a:r>
              <a:rPr lang="en-GB" sz="2000" dirty="0" smtClean="0">
                <a:latin typeface="Lucida Sans Unicode" pitchFamily="34" charset="0"/>
                <a:cs typeface="Lucida Sans Unicode" pitchFamily="34" charset="0"/>
              </a:rPr>
              <a:t>– social; learning; ‘cultural’</a:t>
            </a:r>
            <a:endParaRPr lang="en-GB" sz="2000" dirty="0">
              <a:latin typeface="Lucida Sans Unicode" pitchFamily="34" charset="0"/>
              <a:cs typeface="Lucida Sans Unicode" pitchFamily="34" charset="0"/>
            </a:endParaRPr>
          </a:p>
        </p:txBody>
      </p:sp>
      <p:sp>
        <p:nvSpPr>
          <p:cNvPr id="11" name="TextBox 10"/>
          <p:cNvSpPr txBox="1"/>
          <p:nvPr/>
        </p:nvSpPr>
        <p:spPr>
          <a:xfrm>
            <a:off x="478100" y="4221088"/>
            <a:ext cx="8240807" cy="400110"/>
          </a:xfrm>
          <a:prstGeom prst="rect">
            <a:avLst/>
          </a:prstGeom>
          <a:noFill/>
        </p:spPr>
        <p:txBody>
          <a:bodyPr wrap="square" rtlCol="0">
            <a:spAutoFit/>
          </a:bodyPr>
          <a:lstStyle/>
          <a:p>
            <a:r>
              <a:rPr lang="en-GB" sz="2000" b="1" dirty="0" smtClean="0">
                <a:solidFill>
                  <a:srgbClr val="FF0000"/>
                </a:solidFill>
                <a:latin typeface="Lucida Sans Unicode" pitchFamily="34" charset="0"/>
                <a:cs typeface="Lucida Sans Unicode" pitchFamily="34" charset="0"/>
              </a:rPr>
              <a:t>‘Climate’ </a:t>
            </a:r>
            <a:r>
              <a:rPr lang="en-GB" sz="2000" dirty="0" smtClean="0">
                <a:latin typeface="Lucida Sans Unicode" pitchFamily="34" charset="0"/>
                <a:cs typeface="Lucida Sans Unicode" pitchFamily="34" charset="0"/>
              </a:rPr>
              <a:t>– emotional engagement of participants; ‘atmosphere’</a:t>
            </a:r>
            <a:endParaRPr lang="en-GB" sz="2000" dirty="0">
              <a:latin typeface="Lucida Sans Unicode" pitchFamily="34" charset="0"/>
              <a:cs typeface="Lucida Sans Unicode" pitchFamily="34" charset="0"/>
            </a:endParaRPr>
          </a:p>
        </p:txBody>
      </p:sp>
    </p:spTree>
    <p:extLst>
      <p:ext uri="{BB962C8B-B14F-4D97-AF65-F5344CB8AC3E}">
        <p14:creationId xmlns:p14="http://schemas.microsoft.com/office/powerpoint/2010/main" val="1587613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arn(inVertical)">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arn(inVertical)">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barn(inVertic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barn(inVertical)">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barn(inVertical)">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barn(inVertical)">
                                      <p:cBhvr>
                                        <p:cTn id="4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7" grpId="0"/>
      <p:bldP spid="8" grpId="0"/>
      <p:bldP spid="9" grpId="0"/>
      <p:bldP spid="10"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5954" name="Picture 2" descr="C:\Documents and Settings\Tony Wright\My Documents\My Pictures\orb-spider-web.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457200"/>
            <a:ext cx="8077200" cy="6019800"/>
          </a:xfrm>
          <a:prstGeom prst="rect">
            <a:avLst/>
          </a:prstGeom>
          <a:noFill/>
          <a:extLst>
            <a:ext uri="{909E8E84-426E-40DD-AFC4-6F175D3DCCD1}">
              <a14:hiddenFill xmlns:a14="http://schemas.microsoft.com/office/drawing/2010/main">
                <a:solidFill>
                  <a:srgbClr val="FFFFFF"/>
                </a:solidFill>
              </a14:hiddenFill>
            </a:ext>
          </a:extLst>
        </p:spPr>
      </p:pic>
      <p:sp>
        <p:nvSpPr>
          <p:cNvPr id="125956" name="Text Box 4"/>
          <p:cNvSpPr txBox="1">
            <a:spLocks noChangeArrowheads="1"/>
          </p:cNvSpPr>
          <p:nvPr/>
        </p:nvSpPr>
        <p:spPr bwMode="auto">
          <a:xfrm>
            <a:off x="1676400" y="2743200"/>
            <a:ext cx="1599456" cy="1200329"/>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fontAlgn="base">
              <a:spcBef>
                <a:spcPct val="50000"/>
              </a:spcBef>
              <a:spcAft>
                <a:spcPct val="0"/>
              </a:spcAft>
            </a:pPr>
            <a:r>
              <a:rPr lang="en-GB" sz="2400" b="1" dirty="0">
                <a:solidFill>
                  <a:srgbClr val="FFFF00"/>
                </a:solidFill>
                <a:effectLst>
                  <a:outerShdw blurRad="38100" dist="38100" dir="2700000" algn="tl">
                    <a:srgbClr val="C0C0C0"/>
                  </a:outerShdw>
                </a:effectLst>
                <a:latin typeface="Calibri" pitchFamily="34" charset="0"/>
              </a:rPr>
              <a:t>Individual students’ cognitions</a:t>
            </a:r>
          </a:p>
        </p:txBody>
      </p:sp>
      <p:sp>
        <p:nvSpPr>
          <p:cNvPr id="125957" name="Text Box 5"/>
          <p:cNvSpPr txBox="1">
            <a:spLocks noChangeArrowheads="1"/>
          </p:cNvSpPr>
          <p:nvPr/>
        </p:nvSpPr>
        <p:spPr bwMode="auto">
          <a:xfrm>
            <a:off x="1219200" y="1143000"/>
            <a:ext cx="1752600" cy="1200329"/>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dirty="0" err="1">
                <a:solidFill>
                  <a:srgbClr val="FFFF00"/>
                </a:solidFill>
                <a:effectLst>
                  <a:outerShdw blurRad="38100" dist="38100" dir="2700000" algn="tl">
                    <a:srgbClr val="C0C0C0"/>
                  </a:outerShdw>
                </a:effectLst>
                <a:latin typeface="Calibri" pitchFamily="34" charset="0"/>
              </a:rPr>
              <a:t>Institutionalpractices</a:t>
            </a:r>
            <a:r>
              <a:rPr lang="en-GB" sz="2400" b="1" dirty="0">
                <a:solidFill>
                  <a:srgbClr val="FFFF00"/>
                </a:solidFill>
                <a:effectLst>
                  <a:outerShdw blurRad="38100" dist="38100" dir="2700000" algn="tl">
                    <a:srgbClr val="C0C0C0"/>
                  </a:outerShdw>
                </a:effectLst>
                <a:latin typeface="Calibri" pitchFamily="34" charset="0"/>
              </a:rPr>
              <a:t> and policy</a:t>
            </a:r>
          </a:p>
        </p:txBody>
      </p:sp>
      <p:sp>
        <p:nvSpPr>
          <p:cNvPr id="125958" name="Text Box 6"/>
          <p:cNvSpPr txBox="1">
            <a:spLocks noChangeArrowheads="1"/>
          </p:cNvSpPr>
          <p:nvPr/>
        </p:nvSpPr>
        <p:spPr bwMode="auto">
          <a:xfrm>
            <a:off x="3429000" y="457200"/>
            <a:ext cx="1828800" cy="1187450"/>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dirty="0">
                <a:solidFill>
                  <a:srgbClr val="FFFF00"/>
                </a:solidFill>
                <a:effectLst>
                  <a:outerShdw blurRad="38100" dist="38100" dir="2700000" algn="tl">
                    <a:srgbClr val="C0C0C0"/>
                  </a:outerShdw>
                </a:effectLst>
                <a:latin typeface="Calibri" pitchFamily="34" charset="0"/>
              </a:rPr>
              <a:t>Central government policy</a:t>
            </a:r>
          </a:p>
        </p:txBody>
      </p:sp>
      <p:sp>
        <p:nvSpPr>
          <p:cNvPr id="125959" name="Text Box 7"/>
          <p:cNvSpPr txBox="1">
            <a:spLocks noChangeArrowheads="1"/>
          </p:cNvSpPr>
          <p:nvPr/>
        </p:nvSpPr>
        <p:spPr bwMode="auto">
          <a:xfrm>
            <a:off x="5943600" y="685800"/>
            <a:ext cx="1828800" cy="822325"/>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a:solidFill>
                  <a:srgbClr val="FFFF00"/>
                </a:solidFill>
                <a:effectLst>
                  <a:outerShdw blurRad="38100" dist="38100" dir="2700000" algn="tl">
                    <a:srgbClr val="C0C0C0"/>
                  </a:outerShdw>
                </a:effectLst>
                <a:latin typeface="Calibri" pitchFamily="34" charset="0"/>
              </a:rPr>
              <a:t>Economic conditions</a:t>
            </a:r>
          </a:p>
        </p:txBody>
      </p:sp>
      <p:sp>
        <p:nvSpPr>
          <p:cNvPr id="125961" name="Text Box 9"/>
          <p:cNvSpPr txBox="1">
            <a:spLocks noChangeArrowheads="1"/>
          </p:cNvSpPr>
          <p:nvPr/>
        </p:nvSpPr>
        <p:spPr bwMode="auto">
          <a:xfrm>
            <a:off x="5918358" y="2086824"/>
            <a:ext cx="1447800" cy="822325"/>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dirty="0">
                <a:solidFill>
                  <a:srgbClr val="FFFF00"/>
                </a:solidFill>
                <a:effectLst>
                  <a:outerShdw blurRad="38100" dist="38100" dir="2700000" algn="tl">
                    <a:srgbClr val="C0C0C0"/>
                  </a:outerShdw>
                </a:effectLst>
                <a:latin typeface="Calibri" pitchFamily="34" charset="0"/>
              </a:rPr>
              <a:t>Teachers’ practices</a:t>
            </a:r>
          </a:p>
        </p:txBody>
      </p:sp>
      <p:sp>
        <p:nvSpPr>
          <p:cNvPr id="125962" name="Text Box 10"/>
          <p:cNvSpPr txBox="1">
            <a:spLocks noChangeArrowheads="1"/>
          </p:cNvSpPr>
          <p:nvPr/>
        </p:nvSpPr>
        <p:spPr bwMode="auto">
          <a:xfrm>
            <a:off x="1721184" y="4169089"/>
            <a:ext cx="1676400" cy="1187450"/>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dirty="0">
                <a:solidFill>
                  <a:srgbClr val="FFFF00"/>
                </a:solidFill>
                <a:effectLst>
                  <a:outerShdw blurRad="38100" dist="38100" dir="2700000" algn="tl">
                    <a:srgbClr val="C0C0C0"/>
                  </a:outerShdw>
                </a:effectLst>
                <a:latin typeface="Calibri" pitchFamily="34" charset="0"/>
              </a:rPr>
              <a:t>‘Voices’ of teaching materials</a:t>
            </a:r>
          </a:p>
        </p:txBody>
      </p:sp>
      <p:sp>
        <p:nvSpPr>
          <p:cNvPr id="125963" name="Text Box 11"/>
          <p:cNvSpPr txBox="1">
            <a:spLocks noChangeArrowheads="1"/>
          </p:cNvSpPr>
          <p:nvPr/>
        </p:nvSpPr>
        <p:spPr bwMode="auto">
          <a:xfrm>
            <a:off x="3657600" y="4753021"/>
            <a:ext cx="1524000" cy="822325"/>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dirty="0">
                <a:solidFill>
                  <a:srgbClr val="FFFF00"/>
                </a:solidFill>
                <a:effectLst>
                  <a:outerShdw blurRad="38100" dist="38100" dir="2700000" algn="tl">
                    <a:srgbClr val="C0C0C0"/>
                  </a:outerShdw>
                </a:effectLst>
                <a:latin typeface="Calibri" pitchFamily="34" charset="0"/>
              </a:rPr>
              <a:t>Group dynamics</a:t>
            </a:r>
          </a:p>
        </p:txBody>
      </p:sp>
      <p:sp>
        <p:nvSpPr>
          <p:cNvPr id="125965" name="Text Box 13"/>
          <p:cNvSpPr txBox="1">
            <a:spLocks noChangeArrowheads="1"/>
          </p:cNvSpPr>
          <p:nvPr/>
        </p:nvSpPr>
        <p:spPr bwMode="auto">
          <a:xfrm>
            <a:off x="6019800" y="3352800"/>
            <a:ext cx="1752600" cy="822325"/>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a:solidFill>
                  <a:srgbClr val="FFFF00"/>
                </a:solidFill>
                <a:effectLst>
                  <a:outerShdw blurRad="38100" dist="38100" dir="2700000" algn="tl">
                    <a:srgbClr val="C0C0C0"/>
                  </a:outerShdw>
                </a:effectLst>
                <a:latin typeface="Calibri" pitchFamily="34" charset="0"/>
              </a:rPr>
              <a:t>Educational traditions</a:t>
            </a:r>
          </a:p>
        </p:txBody>
      </p:sp>
      <p:sp>
        <p:nvSpPr>
          <p:cNvPr id="125966" name="Text Box 14"/>
          <p:cNvSpPr txBox="1">
            <a:spLocks noChangeArrowheads="1"/>
          </p:cNvSpPr>
          <p:nvPr/>
        </p:nvSpPr>
        <p:spPr bwMode="auto">
          <a:xfrm>
            <a:off x="5918358" y="4678362"/>
            <a:ext cx="1828800" cy="1938992"/>
          </a:xfrm>
          <a:prstGeom prst="rect">
            <a:avLst/>
          </a:prstGeom>
          <a:noFill/>
          <a:ln>
            <a:noFill/>
          </a:ln>
          <a:effectLst>
            <a:outerShdw dist="45791" dir="2021404" algn="ctr" rotWithShape="0">
              <a:schemeClr val="tx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fontAlgn="base">
              <a:spcBef>
                <a:spcPct val="50000"/>
              </a:spcBef>
              <a:spcAft>
                <a:spcPct val="0"/>
              </a:spcAft>
            </a:pPr>
            <a:r>
              <a:rPr lang="en-GB" sz="2400" b="1" dirty="0">
                <a:solidFill>
                  <a:srgbClr val="FFFF00"/>
                </a:solidFill>
                <a:effectLst>
                  <a:outerShdw blurRad="38100" dist="38100" dir="2700000" algn="tl">
                    <a:srgbClr val="C0C0C0"/>
                  </a:outerShdw>
                </a:effectLst>
                <a:latin typeface="Calibri" pitchFamily="34" charset="0"/>
              </a:rPr>
              <a:t>Academic and intellectual </a:t>
            </a:r>
            <a:r>
              <a:rPr lang="en-GB" sz="2400" b="1" dirty="0" smtClean="0">
                <a:solidFill>
                  <a:srgbClr val="FFFF00"/>
                </a:solidFill>
                <a:effectLst>
                  <a:outerShdw blurRad="38100" dist="38100" dir="2700000" algn="tl">
                    <a:srgbClr val="C0C0C0"/>
                  </a:outerShdw>
                </a:effectLst>
                <a:latin typeface="Calibri" pitchFamily="34" charset="0"/>
              </a:rPr>
              <a:t>trends and fashions</a:t>
            </a:r>
            <a:endParaRPr lang="en-GB" sz="2400" b="1" dirty="0">
              <a:solidFill>
                <a:srgbClr val="FFFF00"/>
              </a:solidFill>
              <a:effectLst>
                <a:outerShdw blurRad="38100" dist="38100" dir="2700000" algn="tl">
                  <a:srgbClr val="C0C0C0"/>
                </a:outerShdw>
              </a:effectLst>
              <a:latin typeface="Calibri" pitchFamily="34" charset="0"/>
            </a:endParaRPr>
          </a:p>
        </p:txBody>
      </p:sp>
      <p:sp>
        <p:nvSpPr>
          <p:cNvPr id="125967" name="Text Box 15"/>
          <p:cNvSpPr txBox="1">
            <a:spLocks noChangeArrowheads="1"/>
          </p:cNvSpPr>
          <p:nvPr/>
        </p:nvSpPr>
        <p:spPr bwMode="auto">
          <a:xfrm>
            <a:off x="3200400" y="2362200"/>
            <a:ext cx="2819400" cy="1373188"/>
          </a:xfrm>
          <a:prstGeom prst="rect">
            <a:avLst/>
          </a:prstGeom>
          <a:noFill/>
          <a:ln>
            <a:noFill/>
          </a:ln>
          <a:effectLst>
            <a:outerShdw dist="53882"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gn="ctr" fontAlgn="base">
              <a:spcBef>
                <a:spcPct val="50000"/>
              </a:spcBef>
              <a:spcAft>
                <a:spcPct val="0"/>
              </a:spcAft>
            </a:pPr>
            <a:r>
              <a:rPr lang="en-GB" sz="2800" b="1">
                <a:solidFill>
                  <a:srgbClr val="CC3300"/>
                </a:solidFill>
                <a:latin typeface="Lucida Sans" pitchFamily="34" charset="0"/>
              </a:rPr>
              <a:t>CLASSROOM LIFE and CULTURE</a:t>
            </a:r>
          </a:p>
        </p:txBody>
      </p:sp>
    </p:spTree>
    <p:extLst>
      <p:ext uri="{BB962C8B-B14F-4D97-AF65-F5344CB8AC3E}">
        <p14:creationId xmlns:p14="http://schemas.microsoft.com/office/powerpoint/2010/main" val="3666336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5954"/>
                                        </p:tgtEl>
                                        <p:attrNameLst>
                                          <p:attrName>style.visibility</p:attrName>
                                        </p:attrNameLst>
                                      </p:cBhvr>
                                      <p:to>
                                        <p:strVal val="visible"/>
                                      </p:to>
                                    </p:set>
                                    <p:animEffect transition="in" filter="dissolve">
                                      <p:cBhvr>
                                        <p:cTn id="7" dur="500"/>
                                        <p:tgtEl>
                                          <p:spTgt spid="12595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25967"/>
                                        </p:tgtEl>
                                        <p:attrNameLst>
                                          <p:attrName>style.visibility</p:attrName>
                                        </p:attrNameLst>
                                      </p:cBhvr>
                                      <p:to>
                                        <p:strVal val="visible"/>
                                      </p:to>
                                    </p:set>
                                    <p:animEffect transition="in" filter="checkerboard(across)">
                                      <p:cBhvr>
                                        <p:cTn id="12" dur="500"/>
                                        <p:tgtEl>
                                          <p:spTgt spid="12596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5956"/>
                                        </p:tgtEl>
                                        <p:attrNameLst>
                                          <p:attrName>style.visibility</p:attrName>
                                        </p:attrNameLst>
                                      </p:cBhvr>
                                      <p:to>
                                        <p:strVal val="visible"/>
                                      </p:to>
                                    </p:set>
                                    <p:animEffect transition="in" filter="blinds(horizontal)">
                                      <p:cBhvr>
                                        <p:cTn id="17" dur="500"/>
                                        <p:tgtEl>
                                          <p:spTgt spid="12595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5957"/>
                                        </p:tgtEl>
                                        <p:attrNameLst>
                                          <p:attrName>style.visibility</p:attrName>
                                        </p:attrNameLst>
                                      </p:cBhvr>
                                      <p:to>
                                        <p:strVal val="visible"/>
                                      </p:to>
                                    </p:set>
                                    <p:animEffect transition="in" filter="blinds(horizontal)">
                                      <p:cBhvr>
                                        <p:cTn id="22" dur="500"/>
                                        <p:tgtEl>
                                          <p:spTgt spid="12595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25958"/>
                                        </p:tgtEl>
                                        <p:attrNameLst>
                                          <p:attrName>style.visibility</p:attrName>
                                        </p:attrNameLst>
                                      </p:cBhvr>
                                      <p:to>
                                        <p:strVal val="visible"/>
                                      </p:to>
                                    </p:set>
                                    <p:animEffect transition="in" filter="blinds(horizontal)">
                                      <p:cBhvr>
                                        <p:cTn id="27" dur="500"/>
                                        <p:tgtEl>
                                          <p:spTgt spid="125958"/>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5959"/>
                                        </p:tgtEl>
                                        <p:attrNameLst>
                                          <p:attrName>style.visibility</p:attrName>
                                        </p:attrNameLst>
                                      </p:cBhvr>
                                      <p:to>
                                        <p:strVal val="visible"/>
                                      </p:to>
                                    </p:set>
                                    <p:animEffect transition="in" filter="blinds(horizontal)">
                                      <p:cBhvr>
                                        <p:cTn id="32" dur="500"/>
                                        <p:tgtEl>
                                          <p:spTgt spid="125959"/>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5961"/>
                                        </p:tgtEl>
                                        <p:attrNameLst>
                                          <p:attrName>style.visibility</p:attrName>
                                        </p:attrNameLst>
                                      </p:cBhvr>
                                      <p:to>
                                        <p:strVal val="visible"/>
                                      </p:to>
                                    </p:set>
                                    <p:animEffect transition="in" filter="blinds(horizontal)">
                                      <p:cBhvr>
                                        <p:cTn id="37" dur="500"/>
                                        <p:tgtEl>
                                          <p:spTgt spid="125961"/>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25962"/>
                                        </p:tgtEl>
                                        <p:attrNameLst>
                                          <p:attrName>style.visibility</p:attrName>
                                        </p:attrNameLst>
                                      </p:cBhvr>
                                      <p:to>
                                        <p:strVal val="visible"/>
                                      </p:to>
                                    </p:set>
                                    <p:animEffect transition="in" filter="blinds(horizontal)">
                                      <p:cBhvr>
                                        <p:cTn id="42" dur="500"/>
                                        <p:tgtEl>
                                          <p:spTgt spid="125962"/>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25963"/>
                                        </p:tgtEl>
                                        <p:attrNameLst>
                                          <p:attrName>style.visibility</p:attrName>
                                        </p:attrNameLst>
                                      </p:cBhvr>
                                      <p:to>
                                        <p:strVal val="visible"/>
                                      </p:to>
                                    </p:set>
                                    <p:animEffect transition="in" filter="blinds(horizontal)">
                                      <p:cBhvr>
                                        <p:cTn id="47" dur="500"/>
                                        <p:tgtEl>
                                          <p:spTgt spid="125963"/>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125965"/>
                                        </p:tgtEl>
                                        <p:attrNameLst>
                                          <p:attrName>style.visibility</p:attrName>
                                        </p:attrNameLst>
                                      </p:cBhvr>
                                      <p:to>
                                        <p:strVal val="visible"/>
                                      </p:to>
                                    </p:set>
                                    <p:animEffect transition="in" filter="blinds(horizontal)">
                                      <p:cBhvr>
                                        <p:cTn id="52" dur="500"/>
                                        <p:tgtEl>
                                          <p:spTgt spid="125965"/>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25966"/>
                                        </p:tgtEl>
                                        <p:attrNameLst>
                                          <p:attrName>style.visibility</p:attrName>
                                        </p:attrNameLst>
                                      </p:cBhvr>
                                      <p:to>
                                        <p:strVal val="visible"/>
                                      </p:to>
                                    </p:set>
                                    <p:animEffect transition="in" filter="blinds(horizontal)">
                                      <p:cBhvr>
                                        <p:cTn id="57" dur="500"/>
                                        <p:tgtEl>
                                          <p:spTgt spid="1259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6" grpId="0" autoUpdateAnimBg="0"/>
      <p:bldP spid="125957" grpId="0" autoUpdateAnimBg="0"/>
      <p:bldP spid="125958" grpId="0" autoUpdateAnimBg="0"/>
      <p:bldP spid="125959" grpId="0" autoUpdateAnimBg="0"/>
      <p:bldP spid="125961" grpId="0" autoUpdateAnimBg="0"/>
      <p:bldP spid="125962" grpId="0" autoUpdateAnimBg="0"/>
      <p:bldP spid="125963" grpId="0" autoUpdateAnimBg="0"/>
      <p:bldP spid="125965" grpId="0" autoUpdateAnimBg="0"/>
      <p:bldP spid="125966" grpId="0" autoUpdateAnimBg="0"/>
      <p:bldP spid="125967"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http://2.bp.blogspot.com/-qlNU_v2Irjo/Tu7hsrrzdgI/AAAAAAAAAoM/r8m3X2cOSm8/s1600/archipelago-wallpaper-1440x9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8640"/>
            <a:ext cx="8871385" cy="55446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419873" y="6075503"/>
            <a:ext cx="2304256"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‘Archipelagos’</a:t>
            </a:r>
            <a:endParaRPr lang="en-GB" sz="2400" dirty="0">
              <a:latin typeface="Lucida Sans Unicode" pitchFamily="34" charset="0"/>
              <a:cs typeface="Lucida Sans Unicode" pitchFamily="34" charset="0"/>
            </a:endParaRPr>
          </a:p>
        </p:txBody>
      </p:sp>
    </p:spTree>
    <p:extLst>
      <p:ext uri="{BB962C8B-B14F-4D97-AF65-F5344CB8AC3E}">
        <p14:creationId xmlns:p14="http://schemas.microsoft.com/office/powerpoint/2010/main" val="623598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0722"/>
                                        </p:tgtEl>
                                        <p:attrNameLst>
                                          <p:attrName>style.visibility</p:attrName>
                                        </p:attrNameLst>
                                      </p:cBhvr>
                                      <p:to>
                                        <p:strVal val="visible"/>
                                      </p:to>
                                    </p:set>
                                    <p:animEffect transition="in" filter="dissolve">
                                      <p:cBhvr>
                                        <p:cTn id="7" dur="500"/>
                                        <p:tgtEl>
                                          <p:spTgt spid="307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Line 20"/>
          <p:cNvSpPr>
            <a:spLocks noChangeShapeType="1"/>
          </p:cNvSpPr>
          <p:nvPr/>
        </p:nvSpPr>
        <p:spPr bwMode="auto">
          <a:xfrm>
            <a:off x="1168658" y="2488232"/>
            <a:ext cx="4555469" cy="11891"/>
          </a:xfrm>
          <a:prstGeom prst="line">
            <a:avLst/>
          </a:prstGeom>
          <a:noFill/>
          <a:ln w="28575">
            <a:solidFill>
              <a:srgbClr val="0070C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 name="Text Box 22"/>
          <p:cNvSpPr txBox="1">
            <a:spLocks noChangeArrowheads="1"/>
          </p:cNvSpPr>
          <p:nvPr/>
        </p:nvSpPr>
        <p:spPr bwMode="auto">
          <a:xfrm>
            <a:off x="875090" y="1260294"/>
            <a:ext cx="5268044" cy="303280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00"/>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9" name="Text Box 15"/>
          <p:cNvSpPr txBox="1">
            <a:spLocks noChangeArrowheads="1"/>
          </p:cNvSpPr>
          <p:nvPr/>
        </p:nvSpPr>
        <p:spPr bwMode="auto">
          <a:xfrm>
            <a:off x="1501401" y="1338651"/>
            <a:ext cx="2446157"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Observable events and ‘happenings’ of classroom life: Talk, movement etc.</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10" name="Line 14"/>
          <p:cNvSpPr>
            <a:spLocks noChangeShapeType="1"/>
          </p:cNvSpPr>
          <p:nvPr/>
        </p:nvSpPr>
        <p:spPr bwMode="auto">
          <a:xfrm>
            <a:off x="2195736" y="2133306"/>
            <a:ext cx="0" cy="3429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Line 13"/>
          <p:cNvSpPr>
            <a:spLocks noChangeShapeType="1"/>
          </p:cNvSpPr>
          <p:nvPr/>
        </p:nvSpPr>
        <p:spPr bwMode="auto">
          <a:xfrm>
            <a:off x="2495879" y="2107050"/>
            <a:ext cx="457200" cy="3429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Line 12"/>
          <p:cNvSpPr>
            <a:spLocks noChangeShapeType="1"/>
          </p:cNvSpPr>
          <p:nvPr/>
        </p:nvSpPr>
        <p:spPr bwMode="auto">
          <a:xfrm>
            <a:off x="3514732" y="2090465"/>
            <a:ext cx="342900" cy="3429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Line 11"/>
          <p:cNvSpPr>
            <a:spLocks noChangeShapeType="1"/>
          </p:cNvSpPr>
          <p:nvPr/>
        </p:nvSpPr>
        <p:spPr bwMode="auto">
          <a:xfrm>
            <a:off x="4142499" y="2050337"/>
            <a:ext cx="1257300" cy="3429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4" name="Text Box 10"/>
          <p:cNvSpPr txBox="1">
            <a:spLocks noChangeArrowheads="1"/>
          </p:cNvSpPr>
          <p:nvPr/>
        </p:nvSpPr>
        <p:spPr bwMode="auto">
          <a:xfrm>
            <a:off x="1168659" y="3400749"/>
            <a:ext cx="2306379" cy="74833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Rules’ of engagement and sociocultural ‘history’ of a classroom group.</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15" name="Text Box 9"/>
          <p:cNvSpPr txBox="1">
            <a:spLocks noChangeArrowheads="1"/>
          </p:cNvSpPr>
          <p:nvPr/>
        </p:nvSpPr>
        <p:spPr bwMode="auto">
          <a:xfrm>
            <a:off x="1506894" y="2449950"/>
            <a:ext cx="114300" cy="1143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6" name="Text Box 8"/>
          <p:cNvSpPr txBox="1">
            <a:spLocks noChangeArrowheads="1"/>
          </p:cNvSpPr>
          <p:nvPr/>
        </p:nvSpPr>
        <p:spPr bwMode="auto">
          <a:xfrm>
            <a:off x="3200400" y="2485188"/>
            <a:ext cx="114300" cy="1143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7" name="Text Box 7"/>
          <p:cNvSpPr txBox="1">
            <a:spLocks noChangeArrowheads="1"/>
          </p:cNvSpPr>
          <p:nvPr/>
        </p:nvSpPr>
        <p:spPr bwMode="auto">
          <a:xfrm>
            <a:off x="4264284" y="2644775"/>
            <a:ext cx="114300" cy="1143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8" name="Text Box 6"/>
          <p:cNvSpPr txBox="1">
            <a:spLocks noChangeArrowheads="1"/>
          </p:cNvSpPr>
          <p:nvPr/>
        </p:nvSpPr>
        <p:spPr bwMode="auto">
          <a:xfrm>
            <a:off x="5344302" y="2385824"/>
            <a:ext cx="114300" cy="1143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9" name="Text Box 5"/>
          <p:cNvSpPr txBox="1">
            <a:spLocks noChangeArrowheads="1"/>
          </p:cNvSpPr>
          <p:nvPr/>
        </p:nvSpPr>
        <p:spPr bwMode="auto">
          <a:xfrm>
            <a:off x="3936200" y="3073658"/>
            <a:ext cx="1485900" cy="7615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Participants’ experiences of classroom life</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20" name="Line 4"/>
          <p:cNvSpPr>
            <a:spLocks noChangeShapeType="1"/>
          </p:cNvSpPr>
          <p:nvPr/>
        </p:nvSpPr>
        <p:spPr bwMode="auto">
          <a:xfrm flipV="1">
            <a:off x="4724983" y="2577306"/>
            <a:ext cx="685800" cy="342900"/>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1" name="Line 3"/>
          <p:cNvSpPr>
            <a:spLocks noChangeShapeType="1"/>
          </p:cNvSpPr>
          <p:nvPr/>
        </p:nvSpPr>
        <p:spPr bwMode="auto">
          <a:xfrm flipH="1" flipV="1">
            <a:off x="3314700" y="2599488"/>
            <a:ext cx="857250" cy="413717"/>
          </a:xfrm>
          <a:prstGeom prst="line">
            <a:avLst/>
          </a:prstGeom>
          <a:noFill/>
          <a:ln w="9525">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2" name="Line 2"/>
          <p:cNvSpPr>
            <a:spLocks noChangeShapeType="1"/>
          </p:cNvSpPr>
          <p:nvPr/>
        </p:nvSpPr>
        <p:spPr bwMode="auto">
          <a:xfrm flipV="1">
            <a:off x="4369253" y="2748756"/>
            <a:ext cx="0" cy="342900"/>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3" name="Line 1"/>
          <p:cNvSpPr>
            <a:spLocks noChangeShapeType="1"/>
          </p:cNvSpPr>
          <p:nvPr/>
        </p:nvSpPr>
        <p:spPr bwMode="auto">
          <a:xfrm flipH="1" flipV="1">
            <a:off x="1588597" y="2556005"/>
            <a:ext cx="2057400" cy="457200"/>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28" name="TextBox 27"/>
          <p:cNvSpPr txBox="1"/>
          <p:nvPr/>
        </p:nvSpPr>
        <p:spPr>
          <a:xfrm>
            <a:off x="6300192" y="1628800"/>
            <a:ext cx="1440160"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‘OUTER’</a:t>
            </a:r>
            <a:endParaRPr lang="en-GB" sz="2400" dirty="0">
              <a:latin typeface="Lucida Sans Unicode" pitchFamily="34" charset="0"/>
              <a:cs typeface="Lucida Sans Unicode" pitchFamily="34" charset="0"/>
            </a:endParaRPr>
          </a:p>
        </p:txBody>
      </p:sp>
      <p:sp>
        <p:nvSpPr>
          <p:cNvPr id="29" name="TextBox 28"/>
          <p:cNvSpPr txBox="1"/>
          <p:nvPr/>
        </p:nvSpPr>
        <p:spPr>
          <a:xfrm>
            <a:off x="6372200" y="3096503"/>
            <a:ext cx="1368152"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‘INNER’</a:t>
            </a:r>
            <a:endParaRPr lang="en-GB" sz="2400" dirty="0">
              <a:latin typeface="Lucida Sans Unicode" pitchFamily="34" charset="0"/>
              <a:cs typeface="Lucida Sans Unicode" pitchFamily="34" charset="0"/>
            </a:endParaRPr>
          </a:p>
        </p:txBody>
      </p:sp>
      <p:cxnSp>
        <p:nvCxnSpPr>
          <p:cNvPr id="31" name="Straight Connector 30"/>
          <p:cNvCxnSpPr/>
          <p:nvPr/>
        </p:nvCxnSpPr>
        <p:spPr>
          <a:xfrm>
            <a:off x="6156176" y="2485188"/>
            <a:ext cx="2808312" cy="0"/>
          </a:xfrm>
          <a:prstGeom prst="line">
            <a:avLst/>
          </a:prstGeom>
          <a:ln w="28575">
            <a:solidFill>
              <a:srgbClr val="FF0000"/>
            </a:solidFill>
            <a:prstDash val="lgDash"/>
          </a:ln>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696845" y="4869160"/>
            <a:ext cx="7344816"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Points of Reference for Researching Classrooms</a:t>
            </a:r>
            <a:endParaRPr lang="en-GB" sz="2400" dirty="0">
              <a:latin typeface="Lucida Sans Unicode" pitchFamily="34" charset="0"/>
              <a:cs typeface="Lucida Sans Unicode" pitchFamily="34" charset="0"/>
            </a:endParaRPr>
          </a:p>
        </p:txBody>
      </p:sp>
      <p:sp>
        <p:nvSpPr>
          <p:cNvPr id="3" name="Freeform 21"/>
          <p:cNvSpPr>
            <a:spLocks/>
          </p:cNvSpPr>
          <p:nvPr/>
        </p:nvSpPr>
        <p:spPr bwMode="auto">
          <a:xfrm>
            <a:off x="1168659" y="2353598"/>
            <a:ext cx="4638675" cy="404813"/>
          </a:xfrm>
          <a:custGeom>
            <a:avLst/>
            <a:gdLst>
              <a:gd name="T0" fmla="*/ 0 w 7305"/>
              <a:gd name="T1" fmla="*/ 451 h 637"/>
              <a:gd name="T2" fmla="*/ 270 w 7305"/>
              <a:gd name="T3" fmla="*/ 481 h 637"/>
              <a:gd name="T4" fmla="*/ 390 w 7305"/>
              <a:gd name="T5" fmla="*/ 451 h 637"/>
              <a:gd name="T6" fmla="*/ 975 w 7305"/>
              <a:gd name="T7" fmla="*/ 466 h 637"/>
              <a:gd name="T8" fmla="*/ 1035 w 7305"/>
              <a:gd name="T9" fmla="*/ 301 h 637"/>
              <a:gd name="T10" fmla="*/ 1125 w 7305"/>
              <a:gd name="T11" fmla="*/ 241 h 637"/>
              <a:gd name="T12" fmla="*/ 1155 w 7305"/>
              <a:gd name="T13" fmla="*/ 196 h 637"/>
              <a:gd name="T14" fmla="*/ 1170 w 7305"/>
              <a:gd name="T15" fmla="*/ 136 h 637"/>
              <a:gd name="T16" fmla="*/ 1215 w 7305"/>
              <a:gd name="T17" fmla="*/ 151 h 637"/>
              <a:gd name="T18" fmla="*/ 1305 w 7305"/>
              <a:gd name="T19" fmla="*/ 211 h 637"/>
              <a:gd name="T20" fmla="*/ 1350 w 7305"/>
              <a:gd name="T21" fmla="*/ 376 h 637"/>
              <a:gd name="T22" fmla="*/ 1365 w 7305"/>
              <a:gd name="T23" fmla="*/ 436 h 637"/>
              <a:gd name="T24" fmla="*/ 1455 w 7305"/>
              <a:gd name="T25" fmla="*/ 466 h 637"/>
              <a:gd name="T26" fmla="*/ 2355 w 7305"/>
              <a:gd name="T27" fmla="*/ 481 h 637"/>
              <a:gd name="T28" fmla="*/ 2430 w 7305"/>
              <a:gd name="T29" fmla="*/ 466 h 637"/>
              <a:gd name="T30" fmla="*/ 2460 w 7305"/>
              <a:gd name="T31" fmla="*/ 421 h 637"/>
              <a:gd name="T32" fmla="*/ 2505 w 7305"/>
              <a:gd name="T33" fmla="*/ 406 h 637"/>
              <a:gd name="T34" fmla="*/ 2565 w 7305"/>
              <a:gd name="T35" fmla="*/ 181 h 637"/>
              <a:gd name="T36" fmla="*/ 2625 w 7305"/>
              <a:gd name="T37" fmla="*/ 166 h 637"/>
              <a:gd name="T38" fmla="*/ 2655 w 7305"/>
              <a:gd name="T39" fmla="*/ 121 h 637"/>
              <a:gd name="T40" fmla="*/ 2745 w 7305"/>
              <a:gd name="T41" fmla="*/ 91 h 637"/>
              <a:gd name="T42" fmla="*/ 2910 w 7305"/>
              <a:gd name="T43" fmla="*/ 136 h 637"/>
              <a:gd name="T44" fmla="*/ 2985 w 7305"/>
              <a:gd name="T45" fmla="*/ 256 h 637"/>
              <a:gd name="T46" fmla="*/ 3075 w 7305"/>
              <a:gd name="T47" fmla="*/ 376 h 637"/>
              <a:gd name="T48" fmla="*/ 3960 w 7305"/>
              <a:gd name="T49" fmla="*/ 436 h 637"/>
              <a:gd name="T50" fmla="*/ 3975 w 7305"/>
              <a:gd name="T51" fmla="*/ 301 h 637"/>
              <a:gd name="T52" fmla="*/ 4080 w 7305"/>
              <a:gd name="T53" fmla="*/ 196 h 637"/>
              <a:gd name="T54" fmla="*/ 4170 w 7305"/>
              <a:gd name="T55" fmla="*/ 151 h 637"/>
              <a:gd name="T56" fmla="*/ 4305 w 7305"/>
              <a:gd name="T57" fmla="*/ 91 h 637"/>
              <a:gd name="T58" fmla="*/ 4395 w 7305"/>
              <a:gd name="T59" fmla="*/ 166 h 637"/>
              <a:gd name="T60" fmla="*/ 4425 w 7305"/>
              <a:gd name="T61" fmla="*/ 211 h 637"/>
              <a:gd name="T62" fmla="*/ 4575 w 7305"/>
              <a:gd name="T63" fmla="*/ 301 h 637"/>
              <a:gd name="T64" fmla="*/ 5010 w 7305"/>
              <a:gd name="T65" fmla="*/ 406 h 637"/>
              <a:gd name="T66" fmla="*/ 5715 w 7305"/>
              <a:gd name="T67" fmla="*/ 346 h 637"/>
              <a:gd name="T68" fmla="*/ 5775 w 7305"/>
              <a:gd name="T69" fmla="*/ 211 h 637"/>
              <a:gd name="T70" fmla="*/ 5820 w 7305"/>
              <a:gd name="T71" fmla="*/ 121 h 637"/>
              <a:gd name="T72" fmla="*/ 5865 w 7305"/>
              <a:gd name="T73" fmla="*/ 106 h 637"/>
              <a:gd name="T74" fmla="*/ 5895 w 7305"/>
              <a:gd name="T75" fmla="*/ 61 h 637"/>
              <a:gd name="T76" fmla="*/ 5910 w 7305"/>
              <a:gd name="T77" fmla="*/ 16 h 637"/>
              <a:gd name="T78" fmla="*/ 5955 w 7305"/>
              <a:gd name="T79" fmla="*/ 1 h 637"/>
              <a:gd name="T80" fmla="*/ 6075 w 7305"/>
              <a:gd name="T81" fmla="*/ 16 h 637"/>
              <a:gd name="T82" fmla="*/ 6090 w 7305"/>
              <a:gd name="T83" fmla="*/ 61 h 637"/>
              <a:gd name="T84" fmla="*/ 6240 w 7305"/>
              <a:gd name="T85" fmla="*/ 286 h 637"/>
              <a:gd name="T86" fmla="*/ 6285 w 7305"/>
              <a:gd name="T87" fmla="*/ 301 h 637"/>
              <a:gd name="T88" fmla="*/ 6465 w 7305"/>
              <a:gd name="T89" fmla="*/ 331 h 637"/>
              <a:gd name="T90" fmla="*/ 6720 w 7305"/>
              <a:gd name="T91" fmla="*/ 286 h 637"/>
              <a:gd name="T92" fmla="*/ 7305 w 7305"/>
              <a:gd name="T93" fmla="*/ 316 h 6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305" h="637">
                <a:moveTo>
                  <a:pt x="0" y="451"/>
                </a:moveTo>
                <a:cubicBezTo>
                  <a:pt x="90" y="460"/>
                  <a:pt x="179" y="481"/>
                  <a:pt x="270" y="481"/>
                </a:cubicBezTo>
                <a:cubicBezTo>
                  <a:pt x="311" y="481"/>
                  <a:pt x="350" y="459"/>
                  <a:pt x="390" y="451"/>
                </a:cubicBezTo>
                <a:cubicBezTo>
                  <a:pt x="590" y="476"/>
                  <a:pt x="774" y="479"/>
                  <a:pt x="975" y="466"/>
                </a:cubicBezTo>
                <a:cubicBezTo>
                  <a:pt x="988" y="359"/>
                  <a:pt x="964" y="356"/>
                  <a:pt x="1035" y="301"/>
                </a:cubicBezTo>
                <a:cubicBezTo>
                  <a:pt x="1063" y="279"/>
                  <a:pt x="1125" y="241"/>
                  <a:pt x="1125" y="241"/>
                </a:cubicBezTo>
                <a:cubicBezTo>
                  <a:pt x="1135" y="226"/>
                  <a:pt x="1148" y="213"/>
                  <a:pt x="1155" y="196"/>
                </a:cubicBezTo>
                <a:cubicBezTo>
                  <a:pt x="1163" y="177"/>
                  <a:pt x="1154" y="148"/>
                  <a:pt x="1170" y="136"/>
                </a:cubicBezTo>
                <a:cubicBezTo>
                  <a:pt x="1183" y="127"/>
                  <a:pt x="1201" y="143"/>
                  <a:pt x="1215" y="151"/>
                </a:cubicBezTo>
                <a:cubicBezTo>
                  <a:pt x="1247" y="169"/>
                  <a:pt x="1305" y="211"/>
                  <a:pt x="1305" y="211"/>
                </a:cubicBezTo>
                <a:cubicBezTo>
                  <a:pt x="1323" y="265"/>
                  <a:pt x="1334" y="321"/>
                  <a:pt x="1350" y="376"/>
                </a:cubicBezTo>
                <a:cubicBezTo>
                  <a:pt x="1356" y="396"/>
                  <a:pt x="1349" y="423"/>
                  <a:pt x="1365" y="436"/>
                </a:cubicBezTo>
                <a:cubicBezTo>
                  <a:pt x="1389" y="457"/>
                  <a:pt x="1455" y="466"/>
                  <a:pt x="1455" y="466"/>
                </a:cubicBezTo>
                <a:cubicBezTo>
                  <a:pt x="1756" y="453"/>
                  <a:pt x="2055" y="438"/>
                  <a:pt x="2355" y="481"/>
                </a:cubicBezTo>
                <a:cubicBezTo>
                  <a:pt x="2380" y="476"/>
                  <a:pt x="2408" y="479"/>
                  <a:pt x="2430" y="466"/>
                </a:cubicBezTo>
                <a:cubicBezTo>
                  <a:pt x="2446" y="457"/>
                  <a:pt x="2446" y="432"/>
                  <a:pt x="2460" y="421"/>
                </a:cubicBezTo>
                <a:cubicBezTo>
                  <a:pt x="2472" y="411"/>
                  <a:pt x="2490" y="411"/>
                  <a:pt x="2505" y="406"/>
                </a:cubicBezTo>
                <a:cubicBezTo>
                  <a:pt x="2528" y="337"/>
                  <a:pt x="2498" y="225"/>
                  <a:pt x="2565" y="181"/>
                </a:cubicBezTo>
                <a:cubicBezTo>
                  <a:pt x="2582" y="170"/>
                  <a:pt x="2605" y="171"/>
                  <a:pt x="2625" y="166"/>
                </a:cubicBezTo>
                <a:cubicBezTo>
                  <a:pt x="2635" y="151"/>
                  <a:pt x="2640" y="131"/>
                  <a:pt x="2655" y="121"/>
                </a:cubicBezTo>
                <a:cubicBezTo>
                  <a:pt x="2682" y="104"/>
                  <a:pt x="2745" y="91"/>
                  <a:pt x="2745" y="91"/>
                </a:cubicBezTo>
                <a:cubicBezTo>
                  <a:pt x="2801" y="105"/>
                  <a:pt x="2854" y="122"/>
                  <a:pt x="2910" y="136"/>
                </a:cubicBezTo>
                <a:cubicBezTo>
                  <a:pt x="2946" y="243"/>
                  <a:pt x="2914" y="208"/>
                  <a:pt x="2985" y="256"/>
                </a:cubicBezTo>
                <a:cubicBezTo>
                  <a:pt x="3027" y="319"/>
                  <a:pt x="3010" y="333"/>
                  <a:pt x="3075" y="376"/>
                </a:cubicBezTo>
                <a:cubicBezTo>
                  <a:pt x="3162" y="637"/>
                  <a:pt x="3868" y="438"/>
                  <a:pt x="3960" y="436"/>
                </a:cubicBezTo>
                <a:cubicBezTo>
                  <a:pt x="3965" y="391"/>
                  <a:pt x="3961" y="344"/>
                  <a:pt x="3975" y="301"/>
                </a:cubicBezTo>
                <a:cubicBezTo>
                  <a:pt x="4015" y="182"/>
                  <a:pt x="4014" y="229"/>
                  <a:pt x="4080" y="196"/>
                </a:cubicBezTo>
                <a:cubicBezTo>
                  <a:pt x="4196" y="138"/>
                  <a:pt x="4057" y="189"/>
                  <a:pt x="4170" y="151"/>
                </a:cubicBezTo>
                <a:cubicBezTo>
                  <a:pt x="4200" y="60"/>
                  <a:pt x="4217" y="73"/>
                  <a:pt x="4305" y="91"/>
                </a:cubicBezTo>
                <a:cubicBezTo>
                  <a:pt x="4317" y="103"/>
                  <a:pt x="4381" y="152"/>
                  <a:pt x="4395" y="166"/>
                </a:cubicBezTo>
                <a:cubicBezTo>
                  <a:pt x="4408" y="179"/>
                  <a:pt x="4412" y="198"/>
                  <a:pt x="4425" y="211"/>
                </a:cubicBezTo>
                <a:cubicBezTo>
                  <a:pt x="4465" y="251"/>
                  <a:pt x="4528" y="270"/>
                  <a:pt x="4575" y="301"/>
                </a:cubicBezTo>
                <a:cubicBezTo>
                  <a:pt x="4648" y="519"/>
                  <a:pt x="4573" y="390"/>
                  <a:pt x="5010" y="406"/>
                </a:cubicBezTo>
                <a:cubicBezTo>
                  <a:pt x="5245" y="386"/>
                  <a:pt x="5480" y="369"/>
                  <a:pt x="5715" y="346"/>
                </a:cubicBezTo>
                <a:cubicBezTo>
                  <a:pt x="5763" y="275"/>
                  <a:pt x="5739" y="318"/>
                  <a:pt x="5775" y="211"/>
                </a:cubicBezTo>
                <a:cubicBezTo>
                  <a:pt x="5785" y="181"/>
                  <a:pt x="5794" y="142"/>
                  <a:pt x="5820" y="121"/>
                </a:cubicBezTo>
                <a:cubicBezTo>
                  <a:pt x="5832" y="111"/>
                  <a:pt x="5850" y="111"/>
                  <a:pt x="5865" y="106"/>
                </a:cubicBezTo>
                <a:cubicBezTo>
                  <a:pt x="5875" y="91"/>
                  <a:pt x="5887" y="77"/>
                  <a:pt x="5895" y="61"/>
                </a:cubicBezTo>
                <a:cubicBezTo>
                  <a:pt x="5902" y="47"/>
                  <a:pt x="5899" y="27"/>
                  <a:pt x="5910" y="16"/>
                </a:cubicBezTo>
                <a:cubicBezTo>
                  <a:pt x="5921" y="5"/>
                  <a:pt x="5940" y="6"/>
                  <a:pt x="5955" y="1"/>
                </a:cubicBezTo>
                <a:cubicBezTo>
                  <a:pt x="5995" y="6"/>
                  <a:pt x="6038" y="0"/>
                  <a:pt x="6075" y="16"/>
                </a:cubicBezTo>
                <a:cubicBezTo>
                  <a:pt x="6089" y="22"/>
                  <a:pt x="6083" y="47"/>
                  <a:pt x="6090" y="61"/>
                </a:cubicBezTo>
                <a:cubicBezTo>
                  <a:pt x="6132" y="144"/>
                  <a:pt x="6187" y="207"/>
                  <a:pt x="6240" y="286"/>
                </a:cubicBezTo>
                <a:cubicBezTo>
                  <a:pt x="6249" y="299"/>
                  <a:pt x="6270" y="297"/>
                  <a:pt x="6285" y="301"/>
                </a:cubicBezTo>
                <a:cubicBezTo>
                  <a:pt x="6362" y="323"/>
                  <a:pt x="6368" y="319"/>
                  <a:pt x="6465" y="331"/>
                </a:cubicBezTo>
                <a:cubicBezTo>
                  <a:pt x="6560" y="320"/>
                  <a:pt x="6629" y="304"/>
                  <a:pt x="6720" y="286"/>
                </a:cubicBezTo>
                <a:cubicBezTo>
                  <a:pt x="6921" y="299"/>
                  <a:pt x="7104" y="316"/>
                  <a:pt x="7305" y="316"/>
                </a:cubicBezTo>
              </a:path>
            </a:pathLst>
          </a:custGeom>
          <a:noFill/>
          <a:ln w="19050">
            <a:solidFill>
              <a:srgbClr val="663300"/>
            </a:solidFill>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125655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down)">
                                      <p:cBhvr>
                                        <p:cTn id="7" dur="500"/>
                                        <p:tgtEl>
                                          <p:spTgt spid="3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0-#ppt_w/2"/>
                                          </p:val>
                                        </p:tav>
                                        <p:tav tm="100000">
                                          <p:val>
                                            <p:strVal val="#ppt_x"/>
                                          </p:val>
                                        </p:tav>
                                      </p:tavLst>
                                    </p:anim>
                                    <p:anim calcmode="lin" valueType="num">
                                      <p:cBhvr additive="base">
                                        <p:cTn id="1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wipe(down)">
                                      <p:cBhvr>
                                        <p:cTn id="23" dur="500"/>
                                        <p:tgtEl>
                                          <p:spTgt spid="3"/>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barn(inVertical)">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down)">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wipe(down)">
                                      <p:cBhvr>
                                        <p:cTn id="38" dur="500"/>
                                        <p:tgtEl>
                                          <p:spTgt spid="11"/>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wipe(down)">
                                      <p:cBhvr>
                                        <p:cTn id="43" dur="500"/>
                                        <p:tgtEl>
                                          <p:spTgt spid="12"/>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wipe(down)">
                                      <p:cBhvr>
                                        <p:cTn id="48" dur="500"/>
                                        <p:tgtEl>
                                          <p:spTgt spid="13"/>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1" fill="hold" grpId="0" nodeType="clickEffect">
                                  <p:stCondLst>
                                    <p:cond delay="0"/>
                                  </p:stCondLst>
                                  <p:childTnLst>
                                    <p:set>
                                      <p:cBhvr>
                                        <p:cTn id="52" dur="1" fill="hold">
                                          <p:stCondLst>
                                            <p:cond delay="0"/>
                                          </p:stCondLst>
                                        </p:cTn>
                                        <p:tgtEl>
                                          <p:spTgt spid="19"/>
                                        </p:tgtEl>
                                        <p:attrNameLst>
                                          <p:attrName>style.visibility</p:attrName>
                                        </p:attrNameLst>
                                      </p:cBhvr>
                                      <p:to>
                                        <p:strVal val="visible"/>
                                      </p:to>
                                    </p:set>
                                    <p:animEffect transition="in" filter="wipe(up)">
                                      <p:cBhvr>
                                        <p:cTn id="53" dur="500"/>
                                        <p:tgtEl>
                                          <p:spTgt spid="19"/>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wipe(down)">
                                      <p:cBhvr>
                                        <p:cTn id="58" dur="500"/>
                                        <p:tgtEl>
                                          <p:spTgt spid="23"/>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4"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animEffect transition="in" filter="wipe(down)">
                                      <p:cBhvr>
                                        <p:cTn id="63" dur="500"/>
                                        <p:tgtEl>
                                          <p:spTgt spid="15"/>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0" nodeType="clickEffect">
                                  <p:stCondLst>
                                    <p:cond delay="0"/>
                                  </p:stCondLst>
                                  <p:childTnLst>
                                    <p:set>
                                      <p:cBhvr>
                                        <p:cTn id="67" dur="1" fill="hold">
                                          <p:stCondLst>
                                            <p:cond delay="0"/>
                                          </p:stCondLst>
                                        </p:cTn>
                                        <p:tgtEl>
                                          <p:spTgt spid="21"/>
                                        </p:tgtEl>
                                        <p:attrNameLst>
                                          <p:attrName>style.visibility</p:attrName>
                                        </p:attrNameLst>
                                      </p:cBhvr>
                                      <p:to>
                                        <p:strVal val="visible"/>
                                      </p:to>
                                    </p:set>
                                    <p:animEffect transition="in" filter="wipe(down)">
                                      <p:cBhvr>
                                        <p:cTn id="68" dur="500"/>
                                        <p:tgtEl>
                                          <p:spTgt spid="21"/>
                                        </p:tgtEl>
                                      </p:cBhvr>
                                    </p:animEffect>
                                  </p:childTnLst>
                                </p:cTn>
                              </p:par>
                            </p:childTnLst>
                          </p:cTn>
                        </p:par>
                      </p:childTnLst>
                    </p:cTn>
                  </p:par>
                  <p:par>
                    <p:cTn id="69" fill="hold">
                      <p:stCondLst>
                        <p:cond delay="indefinite"/>
                      </p:stCondLst>
                      <p:childTnLst>
                        <p:par>
                          <p:cTn id="70" fill="hold">
                            <p:stCondLst>
                              <p:cond delay="0"/>
                            </p:stCondLst>
                            <p:childTnLst>
                              <p:par>
                                <p:cTn id="71" presetID="22" presetClass="entr" presetSubtype="4"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wipe(down)">
                                      <p:cBhvr>
                                        <p:cTn id="73" dur="500"/>
                                        <p:tgtEl>
                                          <p:spTgt spid="16"/>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4" fill="hold" grpId="0" nodeType="clickEffect">
                                  <p:stCondLst>
                                    <p:cond delay="0"/>
                                  </p:stCondLst>
                                  <p:childTnLst>
                                    <p:set>
                                      <p:cBhvr>
                                        <p:cTn id="77" dur="1" fill="hold">
                                          <p:stCondLst>
                                            <p:cond delay="0"/>
                                          </p:stCondLst>
                                        </p:cTn>
                                        <p:tgtEl>
                                          <p:spTgt spid="22"/>
                                        </p:tgtEl>
                                        <p:attrNameLst>
                                          <p:attrName>style.visibility</p:attrName>
                                        </p:attrNameLst>
                                      </p:cBhvr>
                                      <p:to>
                                        <p:strVal val="visible"/>
                                      </p:to>
                                    </p:set>
                                    <p:animEffect transition="in" filter="wipe(down)">
                                      <p:cBhvr>
                                        <p:cTn id="78" dur="500"/>
                                        <p:tgtEl>
                                          <p:spTgt spid="22"/>
                                        </p:tgtEl>
                                      </p:cBhvr>
                                    </p:animEffect>
                                  </p:childTnLst>
                                </p:cTn>
                              </p:par>
                            </p:childTnLst>
                          </p:cTn>
                        </p:par>
                      </p:childTnLst>
                    </p:cTn>
                  </p:par>
                  <p:par>
                    <p:cTn id="79" fill="hold">
                      <p:stCondLst>
                        <p:cond delay="indefinite"/>
                      </p:stCondLst>
                      <p:childTnLst>
                        <p:par>
                          <p:cTn id="80" fill="hold">
                            <p:stCondLst>
                              <p:cond delay="0"/>
                            </p:stCondLst>
                            <p:childTnLst>
                              <p:par>
                                <p:cTn id="81" presetID="22" presetClass="entr" presetSubtype="4" fill="hold" grpId="0" nodeType="clickEffect">
                                  <p:stCondLst>
                                    <p:cond delay="0"/>
                                  </p:stCondLst>
                                  <p:childTnLst>
                                    <p:set>
                                      <p:cBhvr>
                                        <p:cTn id="82" dur="1" fill="hold">
                                          <p:stCondLst>
                                            <p:cond delay="0"/>
                                          </p:stCondLst>
                                        </p:cTn>
                                        <p:tgtEl>
                                          <p:spTgt spid="17"/>
                                        </p:tgtEl>
                                        <p:attrNameLst>
                                          <p:attrName>style.visibility</p:attrName>
                                        </p:attrNameLst>
                                      </p:cBhvr>
                                      <p:to>
                                        <p:strVal val="visible"/>
                                      </p:to>
                                    </p:set>
                                    <p:animEffect transition="in" filter="wipe(down)">
                                      <p:cBhvr>
                                        <p:cTn id="83" dur="500"/>
                                        <p:tgtEl>
                                          <p:spTgt spid="17"/>
                                        </p:tgtEl>
                                      </p:cBhvr>
                                    </p:animEffect>
                                  </p:childTnLst>
                                </p:cTn>
                              </p:par>
                            </p:childTnLst>
                          </p:cTn>
                        </p:par>
                      </p:childTnLst>
                    </p:cTn>
                  </p:par>
                  <p:par>
                    <p:cTn id="84" fill="hold">
                      <p:stCondLst>
                        <p:cond delay="indefinite"/>
                      </p:stCondLst>
                      <p:childTnLst>
                        <p:par>
                          <p:cTn id="85" fill="hold">
                            <p:stCondLst>
                              <p:cond delay="0"/>
                            </p:stCondLst>
                            <p:childTnLst>
                              <p:par>
                                <p:cTn id="86" presetID="22" presetClass="entr" presetSubtype="4" fill="hold" grpId="0" nodeType="clickEffect">
                                  <p:stCondLst>
                                    <p:cond delay="0"/>
                                  </p:stCondLst>
                                  <p:childTnLst>
                                    <p:set>
                                      <p:cBhvr>
                                        <p:cTn id="87" dur="1" fill="hold">
                                          <p:stCondLst>
                                            <p:cond delay="0"/>
                                          </p:stCondLst>
                                        </p:cTn>
                                        <p:tgtEl>
                                          <p:spTgt spid="20"/>
                                        </p:tgtEl>
                                        <p:attrNameLst>
                                          <p:attrName>style.visibility</p:attrName>
                                        </p:attrNameLst>
                                      </p:cBhvr>
                                      <p:to>
                                        <p:strVal val="visible"/>
                                      </p:to>
                                    </p:set>
                                    <p:animEffect transition="in" filter="wipe(down)">
                                      <p:cBhvr>
                                        <p:cTn id="88" dur="500"/>
                                        <p:tgtEl>
                                          <p:spTgt spid="20"/>
                                        </p:tgtEl>
                                      </p:cBhvr>
                                    </p:animEffect>
                                  </p:childTnLst>
                                </p:cTn>
                              </p:par>
                            </p:childTnLst>
                          </p:cTn>
                        </p:par>
                      </p:childTnLst>
                    </p:cTn>
                  </p:par>
                  <p:par>
                    <p:cTn id="89" fill="hold">
                      <p:stCondLst>
                        <p:cond delay="indefinite"/>
                      </p:stCondLst>
                      <p:childTnLst>
                        <p:par>
                          <p:cTn id="90" fill="hold">
                            <p:stCondLst>
                              <p:cond delay="0"/>
                            </p:stCondLst>
                            <p:childTnLst>
                              <p:par>
                                <p:cTn id="91" presetID="22" presetClass="entr" presetSubtype="4" fill="hold" grpId="0" nodeType="clickEffect">
                                  <p:stCondLst>
                                    <p:cond delay="0"/>
                                  </p:stCondLst>
                                  <p:childTnLst>
                                    <p:set>
                                      <p:cBhvr>
                                        <p:cTn id="92" dur="1" fill="hold">
                                          <p:stCondLst>
                                            <p:cond delay="0"/>
                                          </p:stCondLst>
                                        </p:cTn>
                                        <p:tgtEl>
                                          <p:spTgt spid="18"/>
                                        </p:tgtEl>
                                        <p:attrNameLst>
                                          <p:attrName>style.visibility</p:attrName>
                                        </p:attrNameLst>
                                      </p:cBhvr>
                                      <p:to>
                                        <p:strVal val="visible"/>
                                      </p:to>
                                    </p:set>
                                    <p:animEffect transition="in" filter="wipe(down)">
                                      <p:cBhvr>
                                        <p:cTn id="93" dur="500"/>
                                        <p:tgtEl>
                                          <p:spTgt spid="18"/>
                                        </p:tgtEl>
                                      </p:cBhvr>
                                    </p:animEffect>
                                  </p:childTnLst>
                                </p:cTn>
                              </p:par>
                            </p:childTnLst>
                          </p:cTn>
                        </p:par>
                      </p:childTnLst>
                    </p:cTn>
                  </p:par>
                  <p:par>
                    <p:cTn id="94" fill="hold">
                      <p:stCondLst>
                        <p:cond delay="indefinite"/>
                      </p:stCondLst>
                      <p:childTnLst>
                        <p:par>
                          <p:cTn id="95" fill="hold">
                            <p:stCondLst>
                              <p:cond delay="0"/>
                            </p:stCondLst>
                            <p:childTnLst>
                              <p:par>
                                <p:cTn id="96" presetID="22" presetClass="entr" presetSubtype="8" fill="hold" grpId="0" nodeType="clickEffect">
                                  <p:stCondLst>
                                    <p:cond delay="0"/>
                                  </p:stCondLst>
                                  <p:childTnLst>
                                    <p:set>
                                      <p:cBhvr>
                                        <p:cTn id="97" dur="1" fill="hold">
                                          <p:stCondLst>
                                            <p:cond delay="0"/>
                                          </p:stCondLst>
                                        </p:cTn>
                                        <p:tgtEl>
                                          <p:spTgt spid="14"/>
                                        </p:tgtEl>
                                        <p:attrNameLst>
                                          <p:attrName>style.visibility</p:attrName>
                                        </p:attrNameLst>
                                      </p:cBhvr>
                                      <p:to>
                                        <p:strVal val="visible"/>
                                      </p:to>
                                    </p:set>
                                    <p:animEffect transition="in" filter="wipe(left)">
                                      <p:cBhvr>
                                        <p:cTn id="98" dur="500"/>
                                        <p:tgtEl>
                                          <p:spTgt spid="14"/>
                                        </p:tgtEl>
                                      </p:cBhvr>
                                    </p:animEffect>
                                  </p:childTnLst>
                                </p:cTn>
                              </p:par>
                            </p:childTnLst>
                          </p:cTn>
                        </p:par>
                      </p:childTnLst>
                    </p:cTn>
                  </p:par>
                  <p:par>
                    <p:cTn id="99" fill="hold">
                      <p:stCondLst>
                        <p:cond delay="indefinite"/>
                      </p:stCondLst>
                      <p:childTnLst>
                        <p:par>
                          <p:cTn id="100" fill="hold">
                            <p:stCondLst>
                              <p:cond delay="0"/>
                            </p:stCondLst>
                            <p:childTnLst>
                              <p:par>
                                <p:cTn id="101" presetID="16" presetClass="entr" presetSubtype="21" fill="hold" grpId="0" nodeType="clickEffect">
                                  <p:stCondLst>
                                    <p:cond delay="0"/>
                                  </p:stCondLst>
                                  <p:childTnLst>
                                    <p:set>
                                      <p:cBhvr>
                                        <p:cTn id="102" dur="1" fill="hold">
                                          <p:stCondLst>
                                            <p:cond delay="0"/>
                                          </p:stCondLst>
                                        </p:cTn>
                                        <p:tgtEl>
                                          <p:spTgt spid="28"/>
                                        </p:tgtEl>
                                        <p:attrNameLst>
                                          <p:attrName>style.visibility</p:attrName>
                                        </p:attrNameLst>
                                      </p:cBhvr>
                                      <p:to>
                                        <p:strVal val="visible"/>
                                      </p:to>
                                    </p:set>
                                    <p:animEffect transition="in" filter="barn(inVertical)">
                                      <p:cBhvr>
                                        <p:cTn id="103" dur="500"/>
                                        <p:tgtEl>
                                          <p:spTgt spid="28"/>
                                        </p:tgtEl>
                                      </p:cBhvr>
                                    </p:animEffect>
                                  </p:childTnLst>
                                </p:cTn>
                              </p:par>
                            </p:childTnLst>
                          </p:cTn>
                        </p:par>
                      </p:childTnLst>
                    </p:cTn>
                  </p:par>
                  <p:par>
                    <p:cTn id="104" fill="hold">
                      <p:stCondLst>
                        <p:cond delay="indefinite"/>
                      </p:stCondLst>
                      <p:childTnLst>
                        <p:par>
                          <p:cTn id="105" fill="hold">
                            <p:stCondLst>
                              <p:cond delay="0"/>
                            </p:stCondLst>
                            <p:childTnLst>
                              <p:par>
                                <p:cTn id="106" presetID="16" presetClass="entr" presetSubtype="21" fill="hold" nodeType="clickEffect">
                                  <p:stCondLst>
                                    <p:cond delay="0"/>
                                  </p:stCondLst>
                                  <p:childTnLst>
                                    <p:set>
                                      <p:cBhvr>
                                        <p:cTn id="107" dur="1" fill="hold">
                                          <p:stCondLst>
                                            <p:cond delay="0"/>
                                          </p:stCondLst>
                                        </p:cTn>
                                        <p:tgtEl>
                                          <p:spTgt spid="31"/>
                                        </p:tgtEl>
                                        <p:attrNameLst>
                                          <p:attrName>style.visibility</p:attrName>
                                        </p:attrNameLst>
                                      </p:cBhvr>
                                      <p:to>
                                        <p:strVal val="visible"/>
                                      </p:to>
                                    </p:set>
                                    <p:animEffect transition="in" filter="barn(inVertical)">
                                      <p:cBhvr>
                                        <p:cTn id="108" dur="500"/>
                                        <p:tgtEl>
                                          <p:spTgt spid="31"/>
                                        </p:tgtEl>
                                      </p:cBhvr>
                                    </p:animEffect>
                                  </p:childTnLst>
                                </p:cTn>
                              </p:par>
                            </p:childTnLst>
                          </p:cTn>
                        </p:par>
                      </p:childTnLst>
                    </p:cTn>
                  </p:par>
                  <p:par>
                    <p:cTn id="109" fill="hold">
                      <p:stCondLst>
                        <p:cond delay="indefinite"/>
                      </p:stCondLst>
                      <p:childTnLst>
                        <p:par>
                          <p:cTn id="110" fill="hold">
                            <p:stCondLst>
                              <p:cond delay="0"/>
                            </p:stCondLst>
                            <p:childTnLst>
                              <p:par>
                                <p:cTn id="111" presetID="16" presetClass="entr" presetSubtype="21" fill="hold" grpId="0" nodeType="clickEffect">
                                  <p:stCondLst>
                                    <p:cond delay="0"/>
                                  </p:stCondLst>
                                  <p:childTnLst>
                                    <p:set>
                                      <p:cBhvr>
                                        <p:cTn id="112" dur="1" fill="hold">
                                          <p:stCondLst>
                                            <p:cond delay="0"/>
                                          </p:stCondLst>
                                        </p:cTn>
                                        <p:tgtEl>
                                          <p:spTgt spid="29"/>
                                        </p:tgtEl>
                                        <p:attrNameLst>
                                          <p:attrName>style.visibility</p:attrName>
                                        </p:attrNameLst>
                                      </p:cBhvr>
                                      <p:to>
                                        <p:strVal val="visible"/>
                                      </p:to>
                                    </p:set>
                                    <p:animEffect transition="in" filter="barn(inVertical)">
                                      <p:cBhvr>
                                        <p:cTn id="11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8" grpId="0"/>
      <p:bldP spid="29" grpId="0"/>
      <p:bldP spid="32" grpId="0"/>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ext Box 4"/>
          <p:cNvSpPr txBox="1">
            <a:spLocks noChangeArrowheads="1"/>
          </p:cNvSpPr>
          <p:nvPr/>
        </p:nvSpPr>
        <p:spPr bwMode="auto">
          <a:xfrm>
            <a:off x="644664" y="3797171"/>
            <a:ext cx="7724775"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fontAlgn="base" hangingPunct="1">
              <a:spcBef>
                <a:spcPct val="0"/>
              </a:spcBef>
              <a:spcAft>
                <a:spcPct val="0"/>
              </a:spcAft>
            </a:pPr>
            <a:r>
              <a:rPr lang="en-GB" sz="2000" dirty="0" smtClean="0">
                <a:solidFill>
                  <a:prstClr val="black"/>
                </a:solidFill>
                <a:latin typeface="Arial" charset="0"/>
              </a:rPr>
              <a:t>2</a:t>
            </a:r>
            <a:r>
              <a:rPr lang="en-GB" sz="2000" dirty="0">
                <a:solidFill>
                  <a:prstClr val="black"/>
                </a:solidFill>
                <a:latin typeface="Arial" charset="0"/>
              </a:rPr>
              <a:t>. </a:t>
            </a:r>
            <a:r>
              <a:rPr lang="en-GB" sz="2000" dirty="0" smtClean="0">
                <a:solidFill>
                  <a:prstClr val="black"/>
                </a:solidFill>
                <a:latin typeface="Arial" charset="0"/>
              </a:rPr>
              <a:t>		</a:t>
            </a:r>
            <a:r>
              <a:rPr lang="en-GB" sz="2000" dirty="0" smtClean="0">
                <a:solidFill>
                  <a:prstClr val="black"/>
                </a:solidFill>
                <a:latin typeface="Lucida Sans Unicode" pitchFamily="34" charset="0"/>
                <a:cs typeface="Lucida Sans Unicode" pitchFamily="34" charset="0"/>
              </a:rPr>
              <a:t>We </a:t>
            </a:r>
            <a:r>
              <a:rPr lang="en-GB" sz="2000" dirty="0">
                <a:solidFill>
                  <a:prstClr val="black"/>
                </a:solidFill>
                <a:latin typeface="Lucida Sans Unicode" pitchFamily="34" charset="0"/>
                <a:cs typeface="Lucida Sans Unicode" pitchFamily="34" charset="0"/>
              </a:rPr>
              <a:t>might also undertake more </a:t>
            </a:r>
            <a:r>
              <a:rPr lang="en-GB" sz="2000" b="1" dirty="0">
                <a:solidFill>
                  <a:srgbClr val="FF0000"/>
                </a:solidFill>
                <a:latin typeface="Lucida Sans Unicode" pitchFamily="34" charset="0"/>
                <a:cs typeface="Lucida Sans Unicode" pitchFamily="34" charset="0"/>
              </a:rPr>
              <a:t>longitudinal studies </a:t>
            </a:r>
            <a:r>
              <a:rPr lang="en-GB" sz="2000" b="1" dirty="0" smtClean="0">
                <a:solidFill>
                  <a:srgbClr val="FF0000"/>
                </a:solidFill>
                <a:latin typeface="Lucida Sans Unicode" pitchFamily="34" charset="0"/>
                <a:cs typeface="Lucida Sans Unicode" pitchFamily="34" charset="0"/>
              </a:rPr>
              <a:t>	</a:t>
            </a:r>
            <a:r>
              <a:rPr lang="en-GB" sz="2000" dirty="0" smtClean="0">
                <a:solidFill>
                  <a:prstClr val="black"/>
                </a:solidFill>
                <a:latin typeface="Lucida Sans Unicode" pitchFamily="34" charset="0"/>
                <a:cs typeface="Lucida Sans Unicode" pitchFamily="34" charset="0"/>
              </a:rPr>
              <a:t>into learning </a:t>
            </a:r>
            <a:r>
              <a:rPr lang="en-GB" sz="2000" dirty="0">
                <a:solidFill>
                  <a:prstClr val="black"/>
                </a:solidFill>
                <a:latin typeface="Lucida Sans Unicode" pitchFamily="34" charset="0"/>
                <a:cs typeface="Lucida Sans Unicode" pitchFamily="34" charset="0"/>
              </a:rPr>
              <a:t>trajectories to show how variables are </a:t>
            </a:r>
            <a:r>
              <a:rPr lang="en-GB" sz="2000" dirty="0" smtClean="0">
                <a:solidFill>
                  <a:prstClr val="black"/>
                </a:solidFill>
                <a:latin typeface="Lucida Sans Unicode" pitchFamily="34" charset="0"/>
                <a:cs typeface="Lucida Sans Unicode" pitchFamily="34" charset="0"/>
              </a:rPr>
              <a:t>	seen </a:t>
            </a:r>
            <a:r>
              <a:rPr lang="en-GB" sz="2000" dirty="0">
                <a:solidFill>
                  <a:prstClr val="black"/>
                </a:solidFill>
                <a:latin typeface="Lucida Sans Unicode" pitchFamily="34" charset="0"/>
                <a:cs typeface="Lucida Sans Unicode" pitchFamily="34" charset="0"/>
              </a:rPr>
              <a:t>to </a:t>
            </a:r>
            <a:r>
              <a:rPr lang="en-GB" sz="2000" dirty="0" smtClean="0">
                <a:solidFill>
                  <a:prstClr val="black"/>
                </a:solidFill>
                <a:latin typeface="Lucida Sans Unicode" pitchFamily="34" charset="0"/>
                <a:cs typeface="Lucida Sans Unicode" pitchFamily="34" charset="0"/>
              </a:rPr>
              <a:t>impact </a:t>
            </a:r>
            <a:r>
              <a:rPr lang="en-GB" sz="2000" dirty="0">
                <a:solidFill>
                  <a:prstClr val="black"/>
                </a:solidFill>
                <a:latin typeface="Lucida Sans Unicode" pitchFamily="34" charset="0"/>
                <a:cs typeface="Lucida Sans Unicode" pitchFamily="34" charset="0"/>
              </a:rPr>
              <a:t>through prolonged engagement in </a:t>
            </a:r>
            <a:r>
              <a:rPr lang="en-GB" sz="2000" dirty="0" smtClean="0">
                <a:solidFill>
                  <a:prstClr val="black"/>
                </a:solidFill>
                <a:latin typeface="Lucida Sans Unicode" pitchFamily="34" charset="0"/>
                <a:cs typeface="Lucida Sans Unicode" pitchFamily="34" charset="0"/>
              </a:rPr>
              <a:t>	additional language </a:t>
            </a:r>
            <a:r>
              <a:rPr lang="en-GB" sz="2000" dirty="0">
                <a:solidFill>
                  <a:prstClr val="black"/>
                </a:solidFill>
                <a:latin typeface="Lucida Sans Unicode" pitchFamily="34" charset="0"/>
                <a:cs typeface="Lucida Sans Unicode" pitchFamily="34" charset="0"/>
              </a:rPr>
              <a:t>learning (e.g. how </a:t>
            </a:r>
            <a:r>
              <a:rPr lang="en-GB" sz="2000" dirty="0" smtClean="0">
                <a:solidFill>
                  <a:prstClr val="black"/>
                </a:solidFill>
                <a:latin typeface="Lucida Sans Unicode" pitchFamily="34" charset="0"/>
                <a:cs typeface="Lucida Sans Unicode" pitchFamily="34" charset="0"/>
              </a:rPr>
              <a:t>learner 	identity changes over time </a:t>
            </a:r>
            <a:r>
              <a:rPr lang="en-GB" sz="2000" dirty="0">
                <a:solidFill>
                  <a:prstClr val="black"/>
                </a:solidFill>
                <a:latin typeface="Lucida Sans Unicode" pitchFamily="34" charset="0"/>
                <a:cs typeface="Lucida Sans Unicode" pitchFamily="34" charset="0"/>
              </a:rPr>
              <a:t>and why</a:t>
            </a:r>
            <a:r>
              <a:rPr lang="en-GB" sz="2000" dirty="0" smtClean="0">
                <a:solidFill>
                  <a:prstClr val="black"/>
                </a:solidFill>
                <a:latin typeface="Lucida Sans Unicode" pitchFamily="34" charset="0"/>
                <a:cs typeface="Lucida Sans Unicode" pitchFamily="34" charset="0"/>
              </a:rPr>
              <a:t>)</a:t>
            </a:r>
            <a:endParaRPr lang="en-GB" dirty="0">
              <a:solidFill>
                <a:prstClr val="black"/>
              </a:solidFill>
              <a:latin typeface="Lucida Sans Unicode" pitchFamily="34" charset="0"/>
              <a:cs typeface="Lucida Sans Unicode" pitchFamily="34" charset="0"/>
            </a:endParaRPr>
          </a:p>
        </p:txBody>
      </p:sp>
      <p:sp>
        <p:nvSpPr>
          <p:cNvPr id="2" name="Rectangle 1"/>
          <p:cNvSpPr/>
          <p:nvPr/>
        </p:nvSpPr>
        <p:spPr>
          <a:xfrm>
            <a:off x="539552" y="332656"/>
            <a:ext cx="7776864" cy="830997"/>
          </a:xfrm>
          <a:prstGeom prst="rect">
            <a:avLst/>
          </a:prstGeom>
        </p:spPr>
        <p:txBody>
          <a:bodyPr wrap="square">
            <a:spAutoFit/>
          </a:bodyPr>
          <a:lstStyle/>
          <a:p>
            <a:r>
              <a:rPr lang="en-GB" sz="2400" dirty="0">
                <a:solidFill>
                  <a:prstClr val="black"/>
                </a:solidFill>
                <a:latin typeface="Lucida Sans Unicode" pitchFamily="34" charset="0"/>
                <a:cs typeface="Lucida Sans Unicode" pitchFamily="34" charset="0"/>
              </a:rPr>
              <a:t>Some implications for conducting </a:t>
            </a:r>
            <a:r>
              <a:rPr lang="en-GB" sz="2400" dirty="0" smtClean="0">
                <a:solidFill>
                  <a:prstClr val="black"/>
                </a:solidFill>
                <a:latin typeface="Lucida Sans Unicode" pitchFamily="34" charset="0"/>
                <a:cs typeface="Lucida Sans Unicode" pitchFamily="34" charset="0"/>
              </a:rPr>
              <a:t>research in and on pedagogy and classrooms</a:t>
            </a:r>
            <a:endParaRPr lang="en-GB" sz="2400" dirty="0">
              <a:latin typeface="Lucida Sans Unicode" pitchFamily="34" charset="0"/>
              <a:cs typeface="Lucida Sans Unicode" pitchFamily="34" charset="0"/>
            </a:endParaRPr>
          </a:p>
        </p:txBody>
      </p:sp>
      <p:sp>
        <p:nvSpPr>
          <p:cNvPr id="3" name="TextBox 2"/>
          <p:cNvSpPr txBox="1"/>
          <p:nvPr/>
        </p:nvSpPr>
        <p:spPr>
          <a:xfrm>
            <a:off x="647564" y="1628800"/>
            <a:ext cx="7560840" cy="1631216"/>
          </a:xfrm>
          <a:prstGeom prst="rect">
            <a:avLst/>
          </a:prstGeom>
          <a:noFill/>
        </p:spPr>
        <p:txBody>
          <a:bodyPr wrap="square" rtlCol="0">
            <a:spAutoFit/>
          </a:bodyPr>
          <a:lstStyle/>
          <a:p>
            <a:pPr lvl="0" fontAlgn="base">
              <a:spcBef>
                <a:spcPct val="0"/>
              </a:spcBef>
              <a:spcAft>
                <a:spcPct val="0"/>
              </a:spcAft>
              <a:buFontTx/>
              <a:buAutoNum type="arabicPeriod"/>
            </a:pPr>
            <a:r>
              <a:rPr lang="en-GB" sz="2000" dirty="0" smtClean="0">
                <a:solidFill>
                  <a:prstClr val="black"/>
                </a:solidFill>
                <a:latin typeface="Arial" charset="0"/>
              </a:rPr>
              <a:t> 	</a:t>
            </a:r>
            <a:r>
              <a:rPr lang="en-GB" sz="2000" dirty="0" smtClean="0">
                <a:solidFill>
                  <a:prstClr val="black"/>
                </a:solidFill>
                <a:latin typeface="Lucida Sans Unicode" pitchFamily="34" charset="0"/>
                <a:cs typeface="Lucida Sans Unicode" pitchFamily="34" charset="0"/>
              </a:rPr>
              <a:t>Given the interplay between various dimensions and 	factors in language learning we might research 	</a:t>
            </a:r>
            <a:r>
              <a:rPr lang="en-GB" sz="2000" b="1" dirty="0" smtClean="0">
                <a:solidFill>
                  <a:srgbClr val="FF0000"/>
                </a:solidFill>
                <a:latin typeface="Lucida Sans Unicode" pitchFamily="34" charset="0"/>
                <a:cs typeface="Lucida Sans Unicode" pitchFamily="34" charset="0"/>
              </a:rPr>
              <a:t>clusters </a:t>
            </a:r>
            <a:r>
              <a:rPr lang="en-GB" sz="2000" dirty="0" smtClean="0">
                <a:solidFill>
                  <a:prstClr val="black"/>
                </a:solidFill>
                <a:latin typeface="Lucida Sans Unicode" pitchFamily="34" charset="0"/>
                <a:cs typeface="Lucida Sans Unicode" pitchFamily="34" charset="0"/>
              </a:rPr>
              <a:t>of variables rather than just one. (e.g. 	identity and motivation OR affect and pedagogic 	practice OR age and socio-cultural setting) </a:t>
            </a:r>
            <a:endParaRPr lang="en-GB" sz="2000" dirty="0">
              <a:solidFill>
                <a:prstClr val="black"/>
              </a:solidFill>
              <a:latin typeface="Lucida Sans Unicode" pitchFamily="34" charset="0"/>
              <a:cs typeface="Lucida Sans Unicode" pitchFamily="34" charset="0"/>
            </a:endParaRPr>
          </a:p>
        </p:txBody>
      </p:sp>
    </p:spTree>
    <p:extLst>
      <p:ext uri="{BB962C8B-B14F-4D97-AF65-F5344CB8AC3E}">
        <p14:creationId xmlns:p14="http://schemas.microsoft.com/office/powerpoint/2010/main" val="2701803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linds(horizontal)">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5602"/>
                                        </p:tgtEl>
                                        <p:attrNameLst>
                                          <p:attrName>style.visibility</p:attrName>
                                        </p:attrNameLst>
                                      </p:cBhvr>
                                      <p:to>
                                        <p:strVal val="visible"/>
                                      </p:to>
                                    </p:set>
                                    <p:animEffect transition="in" filter="blinds(horizontal)">
                                      <p:cBhvr>
                                        <p:cTn id="17" dur="500"/>
                                        <p:tgtEl>
                                          <p:spTgt spid="256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4"/>
          <p:cNvSpPr txBox="1">
            <a:spLocks noChangeArrowheads="1"/>
          </p:cNvSpPr>
          <p:nvPr/>
        </p:nvSpPr>
        <p:spPr bwMode="auto">
          <a:xfrm>
            <a:off x="1023938" y="804863"/>
            <a:ext cx="18415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fontAlgn="base" hangingPunct="1">
              <a:spcBef>
                <a:spcPct val="0"/>
              </a:spcBef>
              <a:spcAft>
                <a:spcPct val="0"/>
              </a:spcAft>
            </a:pPr>
            <a:endParaRPr lang="en-US" sz="2800">
              <a:solidFill>
                <a:prstClr val="black"/>
              </a:solidFill>
              <a:latin typeface="Arial" charset="0"/>
            </a:endParaRPr>
          </a:p>
        </p:txBody>
      </p:sp>
      <p:sp>
        <p:nvSpPr>
          <p:cNvPr id="26627" name="Text Box 5"/>
          <p:cNvSpPr txBox="1">
            <a:spLocks noChangeArrowheads="1"/>
          </p:cNvSpPr>
          <p:nvPr/>
        </p:nvSpPr>
        <p:spPr bwMode="auto">
          <a:xfrm>
            <a:off x="467544" y="3212976"/>
            <a:ext cx="820891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fontAlgn="base" hangingPunct="1">
              <a:spcBef>
                <a:spcPct val="0"/>
              </a:spcBef>
              <a:spcAft>
                <a:spcPct val="0"/>
              </a:spcAft>
            </a:pPr>
            <a:endParaRPr lang="en-GB" sz="2000" dirty="0">
              <a:solidFill>
                <a:prstClr val="black"/>
              </a:solidFill>
              <a:latin typeface="Arial" charset="0"/>
            </a:endParaRPr>
          </a:p>
          <a:p>
            <a:pPr eaLnBrk="1" fontAlgn="base" hangingPunct="1">
              <a:spcBef>
                <a:spcPct val="0"/>
              </a:spcBef>
              <a:spcAft>
                <a:spcPct val="0"/>
              </a:spcAft>
              <a:buFontTx/>
              <a:buAutoNum type="arabicPeriod" startAt="4"/>
            </a:pPr>
            <a:r>
              <a:rPr lang="en-GB" sz="2000" dirty="0">
                <a:solidFill>
                  <a:prstClr val="black"/>
                </a:solidFill>
                <a:latin typeface="Lucida Sans Unicode" pitchFamily="34" charset="0"/>
                <a:cs typeface="Lucida Sans Unicode" pitchFamily="34" charset="0"/>
              </a:rPr>
              <a:t>We might research the </a:t>
            </a:r>
            <a:r>
              <a:rPr lang="en-GB" sz="2000" b="1" dirty="0">
                <a:solidFill>
                  <a:srgbClr val="FF0000"/>
                </a:solidFill>
                <a:latin typeface="Lucida Sans Unicode" pitchFamily="34" charset="0"/>
                <a:cs typeface="Lucida Sans Unicode" pitchFamily="34" charset="0"/>
              </a:rPr>
              <a:t>significance of social context </a:t>
            </a:r>
            <a:r>
              <a:rPr lang="en-GB" sz="2000" dirty="0">
                <a:solidFill>
                  <a:prstClr val="black"/>
                </a:solidFill>
                <a:latin typeface="Lucida Sans Unicode" pitchFamily="34" charset="0"/>
                <a:cs typeface="Lucida Sans Unicode" pitchFamily="34" charset="0"/>
              </a:rPr>
              <a:t>at the </a:t>
            </a:r>
            <a:r>
              <a:rPr lang="en-GB" sz="2000" dirty="0" smtClean="0">
                <a:solidFill>
                  <a:prstClr val="black"/>
                </a:solidFill>
                <a:latin typeface="Lucida Sans Unicode" pitchFamily="34" charset="0"/>
                <a:cs typeface="Lucida Sans Unicode" pitchFamily="34" charset="0"/>
              </a:rPr>
              <a:t>level </a:t>
            </a:r>
            <a:r>
              <a:rPr lang="en-GB" sz="2000" dirty="0">
                <a:solidFill>
                  <a:prstClr val="black"/>
                </a:solidFill>
                <a:latin typeface="Lucida Sans Unicode" pitchFamily="34" charset="0"/>
                <a:cs typeface="Lucida Sans Unicode" pitchFamily="34" charset="0"/>
              </a:rPr>
              <a:t>of the micro (e.g. the classroom and pedagogic processes within it) or the macro (e.g. the ways in which understandings of the wider context –at the level of institution, society, or global processes - informs the learner and his/her learning in the micro world of the classroom). See </a:t>
            </a:r>
            <a:r>
              <a:rPr lang="en-GB" sz="2000" dirty="0" err="1" smtClean="0">
                <a:solidFill>
                  <a:prstClr val="black"/>
                </a:solidFill>
                <a:latin typeface="Lucida Sans Unicode" pitchFamily="34" charset="0"/>
                <a:cs typeface="Lucida Sans Unicode" pitchFamily="34" charset="0"/>
              </a:rPr>
              <a:t>Canagarajah</a:t>
            </a:r>
            <a:r>
              <a:rPr lang="en-GB" sz="2000" dirty="0" smtClean="0">
                <a:solidFill>
                  <a:prstClr val="black"/>
                </a:solidFill>
                <a:latin typeface="Lucida Sans Unicode" pitchFamily="34" charset="0"/>
                <a:cs typeface="Lucida Sans Unicode" pitchFamily="34" charset="0"/>
              </a:rPr>
              <a:t> (2001), Chick (2001) for examples </a:t>
            </a:r>
            <a:r>
              <a:rPr lang="en-GB" sz="2000" dirty="0">
                <a:solidFill>
                  <a:prstClr val="black"/>
                </a:solidFill>
                <a:latin typeface="Lucida Sans Unicode" pitchFamily="34" charset="0"/>
                <a:cs typeface="Lucida Sans Unicode" pitchFamily="34" charset="0"/>
              </a:rPr>
              <a:t>of research from this perspective</a:t>
            </a:r>
            <a:r>
              <a:rPr lang="en-GB" sz="2000" dirty="0" smtClean="0">
                <a:solidFill>
                  <a:prstClr val="black"/>
                </a:solidFill>
                <a:latin typeface="Arial" charset="0"/>
              </a:rPr>
              <a:t>.</a:t>
            </a:r>
            <a:endParaRPr lang="en-GB" sz="2000" dirty="0">
              <a:solidFill>
                <a:prstClr val="black"/>
              </a:solidFill>
              <a:latin typeface="Arial" charset="0"/>
            </a:endParaRPr>
          </a:p>
        </p:txBody>
      </p:sp>
      <p:sp>
        <p:nvSpPr>
          <p:cNvPr id="2" name="TextBox 1"/>
          <p:cNvSpPr txBox="1"/>
          <p:nvPr/>
        </p:nvSpPr>
        <p:spPr>
          <a:xfrm>
            <a:off x="-36512" y="804863"/>
            <a:ext cx="8712968" cy="2246769"/>
          </a:xfrm>
          <a:prstGeom prst="rect">
            <a:avLst/>
          </a:prstGeom>
          <a:noFill/>
        </p:spPr>
        <p:txBody>
          <a:bodyPr wrap="square" rtlCol="0">
            <a:spAutoFit/>
          </a:bodyPr>
          <a:lstStyle/>
          <a:p>
            <a:pPr lvl="1" fontAlgn="base">
              <a:spcBef>
                <a:spcPct val="0"/>
              </a:spcBef>
              <a:spcAft>
                <a:spcPct val="0"/>
              </a:spcAft>
            </a:pPr>
            <a:r>
              <a:rPr lang="en-GB" sz="2000" dirty="0" smtClean="0">
                <a:solidFill>
                  <a:prstClr val="black"/>
                </a:solidFill>
                <a:latin typeface="Lucida Sans Unicode" pitchFamily="34" charset="0"/>
                <a:cs typeface="Lucida Sans Unicode" pitchFamily="34" charset="0"/>
              </a:rPr>
              <a:t>3. 	We </a:t>
            </a:r>
            <a:r>
              <a:rPr lang="en-GB" sz="2000" dirty="0">
                <a:solidFill>
                  <a:prstClr val="black"/>
                </a:solidFill>
                <a:latin typeface="Lucida Sans Unicode" pitchFamily="34" charset="0"/>
                <a:cs typeface="Lucida Sans Unicode" pitchFamily="34" charset="0"/>
              </a:rPr>
              <a:t>should consider employing a </a:t>
            </a:r>
            <a:r>
              <a:rPr lang="en-GB" sz="2000" b="1" dirty="0">
                <a:solidFill>
                  <a:srgbClr val="FF0000"/>
                </a:solidFill>
                <a:latin typeface="Lucida Sans Unicode" pitchFamily="34" charset="0"/>
                <a:cs typeface="Lucida Sans Unicode" pitchFamily="34" charset="0"/>
              </a:rPr>
              <a:t>multi-method</a:t>
            </a:r>
            <a:r>
              <a:rPr lang="en-GB" sz="2000" dirty="0">
                <a:solidFill>
                  <a:prstClr val="black"/>
                </a:solidFill>
                <a:latin typeface="Lucida Sans Unicode" pitchFamily="34" charset="0"/>
                <a:cs typeface="Lucida Sans Unicode" pitchFamily="34" charset="0"/>
              </a:rPr>
              <a:t> approach </a:t>
            </a:r>
            <a:r>
              <a:rPr lang="en-GB" sz="2000" dirty="0" smtClean="0">
                <a:solidFill>
                  <a:prstClr val="black"/>
                </a:solidFill>
                <a:latin typeface="Lucida Sans Unicode" pitchFamily="34" charset="0"/>
                <a:cs typeface="Lucida Sans Unicode" pitchFamily="34" charset="0"/>
              </a:rPr>
              <a:t>	to 	collect </a:t>
            </a:r>
            <a:r>
              <a:rPr lang="en-GB" sz="2000" dirty="0">
                <a:solidFill>
                  <a:prstClr val="black"/>
                </a:solidFill>
                <a:latin typeface="Lucida Sans Unicode" pitchFamily="34" charset="0"/>
                <a:cs typeface="Lucida Sans Unicode" pitchFamily="34" charset="0"/>
              </a:rPr>
              <a:t>data to develop ‘thick’ descriptions of learning </a:t>
            </a:r>
            <a:r>
              <a:rPr lang="en-GB" sz="2000" dirty="0" smtClean="0">
                <a:solidFill>
                  <a:prstClr val="black"/>
                </a:solidFill>
                <a:latin typeface="Lucida Sans Unicode" pitchFamily="34" charset="0"/>
                <a:cs typeface="Lucida Sans Unicode" pitchFamily="34" charset="0"/>
              </a:rPr>
              <a:t>	and </a:t>
            </a:r>
            <a:r>
              <a:rPr lang="en-GB" sz="2000" dirty="0">
                <a:solidFill>
                  <a:prstClr val="black"/>
                </a:solidFill>
                <a:latin typeface="Lucida Sans Unicode" pitchFamily="34" charset="0"/>
                <a:cs typeface="Lucida Sans Unicode" pitchFamily="34" charset="0"/>
              </a:rPr>
              <a:t>robust accounts. These might include the use of for </a:t>
            </a:r>
            <a:r>
              <a:rPr lang="en-GB" sz="2000" dirty="0" smtClean="0">
                <a:solidFill>
                  <a:prstClr val="black"/>
                </a:solidFill>
                <a:latin typeface="Lucida Sans Unicode" pitchFamily="34" charset="0"/>
                <a:cs typeface="Lucida Sans Unicode" pitchFamily="34" charset="0"/>
              </a:rPr>
              <a:t>	example</a:t>
            </a:r>
            <a:r>
              <a:rPr lang="en-GB" sz="2000" dirty="0">
                <a:solidFill>
                  <a:prstClr val="black"/>
                </a:solidFill>
                <a:latin typeface="Lucida Sans Unicode" pitchFamily="34" charset="0"/>
                <a:cs typeface="Lucida Sans Unicode" pitchFamily="34" charset="0"/>
              </a:rPr>
              <a:t>, interviews, observations and diaries within the </a:t>
            </a:r>
            <a:r>
              <a:rPr lang="en-GB" sz="2000" dirty="0" smtClean="0">
                <a:solidFill>
                  <a:prstClr val="black"/>
                </a:solidFill>
                <a:latin typeface="Lucida Sans Unicode" pitchFamily="34" charset="0"/>
                <a:cs typeface="Lucida Sans Unicode" pitchFamily="34" charset="0"/>
              </a:rPr>
              <a:t>	context </a:t>
            </a:r>
            <a:r>
              <a:rPr lang="en-GB" sz="2000" dirty="0">
                <a:solidFill>
                  <a:prstClr val="black"/>
                </a:solidFill>
                <a:latin typeface="Lucida Sans Unicode" pitchFamily="34" charset="0"/>
                <a:cs typeface="Lucida Sans Unicode" pitchFamily="34" charset="0"/>
              </a:rPr>
              <a:t>of a research methodology informed by </a:t>
            </a:r>
            <a:r>
              <a:rPr lang="en-GB" sz="2000" dirty="0" smtClean="0">
                <a:solidFill>
                  <a:prstClr val="black"/>
                </a:solidFill>
                <a:latin typeface="Lucida Sans Unicode" pitchFamily="34" charset="0"/>
                <a:cs typeface="Lucida Sans Unicode" pitchFamily="34" charset="0"/>
              </a:rPr>
              <a:t>study of 	individual cases, </a:t>
            </a:r>
            <a:r>
              <a:rPr lang="en-GB" sz="2000" dirty="0">
                <a:solidFill>
                  <a:prstClr val="black"/>
                </a:solidFill>
                <a:latin typeface="Lucida Sans Unicode" pitchFamily="34" charset="0"/>
                <a:cs typeface="Lucida Sans Unicode" pitchFamily="34" charset="0"/>
              </a:rPr>
              <a:t>classroom ethnography or narrative </a:t>
            </a:r>
            <a:r>
              <a:rPr lang="en-GB" sz="2000" dirty="0" smtClean="0">
                <a:solidFill>
                  <a:prstClr val="black"/>
                </a:solidFill>
                <a:latin typeface="Lucida Sans Unicode" pitchFamily="34" charset="0"/>
                <a:cs typeface="Lucida Sans Unicode" pitchFamily="34" charset="0"/>
              </a:rPr>
              <a:t>	enquiry</a:t>
            </a:r>
            <a:r>
              <a:rPr lang="en-GB" sz="2000" dirty="0">
                <a:solidFill>
                  <a:prstClr val="black"/>
                </a:solidFill>
                <a:latin typeface="Lucida Sans Unicode" pitchFamily="34" charset="0"/>
                <a:cs typeface="Lucida Sans Unicode" pitchFamily="34" charset="0"/>
              </a:rPr>
              <a:t>.</a:t>
            </a:r>
          </a:p>
        </p:txBody>
      </p:sp>
    </p:spTree>
    <p:extLst>
      <p:ext uri="{BB962C8B-B14F-4D97-AF65-F5344CB8AC3E}">
        <p14:creationId xmlns:p14="http://schemas.microsoft.com/office/powerpoint/2010/main" val="2518101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6627"/>
                                        </p:tgtEl>
                                        <p:attrNameLst>
                                          <p:attrName>style.visibility</p:attrName>
                                        </p:attrNameLst>
                                      </p:cBhvr>
                                      <p:to>
                                        <p:strVal val="visible"/>
                                      </p:to>
                                    </p:set>
                                    <p:animEffect transition="in" filter="blinds(horizontal)">
                                      <p:cBhvr>
                                        <p:cTn id="12" dur="500"/>
                                        <p:tgtEl>
                                          <p:spTgt spid="266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http://www2.warwick.ac.uk/knowledge/science/coral/coral_reef_conservatio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404664"/>
            <a:ext cx="7259715" cy="49910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987824" y="5807257"/>
            <a:ext cx="2808312" cy="369332"/>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Classroom as coral reef</a:t>
            </a:r>
            <a:endParaRPr lang="en-GB" b="1" dirty="0">
              <a:latin typeface="Lucida Sans Unicode" pitchFamily="34" charset="0"/>
              <a:cs typeface="Lucida Sans Unicode" pitchFamily="34" charset="0"/>
            </a:endParaRPr>
          </a:p>
        </p:txBody>
      </p:sp>
    </p:spTree>
    <p:extLst>
      <p:ext uri="{BB962C8B-B14F-4D97-AF65-F5344CB8AC3E}">
        <p14:creationId xmlns:p14="http://schemas.microsoft.com/office/powerpoint/2010/main" val="2409772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417639"/>
            <a:ext cx="8075240" cy="3139321"/>
          </a:xfrm>
          <a:prstGeom prst="rect">
            <a:avLst/>
          </a:prstGeom>
        </p:spPr>
        <p:txBody>
          <a:bodyPr wrap="square">
            <a:spAutoFit/>
          </a:bodyPr>
          <a:lstStyle/>
          <a:p>
            <a:r>
              <a:rPr lang="en-GB" dirty="0" err="1" smtClean="0"/>
              <a:t>Alptekin</a:t>
            </a:r>
            <a:r>
              <a:rPr lang="en-GB" dirty="0" smtClean="0"/>
              <a:t>, </a:t>
            </a:r>
            <a:r>
              <a:rPr lang="en-GB" dirty="0"/>
              <a:t>C. (2002). Towards Intercultural Communicative Competence. ELT Journal, 56 (1), 57-64.</a:t>
            </a:r>
          </a:p>
          <a:p>
            <a:r>
              <a:rPr lang="en-GB" dirty="0"/>
              <a:t>Anderson, J. (1993). Is a Communicative Approach Practical for Teaching English in China? Pros and Cons. System, 4 (21), 471-482.</a:t>
            </a:r>
          </a:p>
          <a:p>
            <a:r>
              <a:rPr lang="en-GB" dirty="0"/>
              <a:t>Bachman, L. F. (1991) What Does Language Testing Have to Offer? TESOL QUARTERLY, 25(4).</a:t>
            </a:r>
          </a:p>
          <a:p>
            <a:r>
              <a:rPr lang="en-GB" dirty="0" err="1"/>
              <a:t>Bax</a:t>
            </a:r>
            <a:r>
              <a:rPr lang="en-GB" dirty="0"/>
              <a:t>, S. (2003). The end of CLT: a context approach to language teaching. ELT Journal, 57,(3), 278–87.</a:t>
            </a:r>
          </a:p>
          <a:p>
            <a:r>
              <a:rPr lang="en-GB" dirty="0"/>
              <a:t>Breen, M. &amp; </a:t>
            </a:r>
            <a:r>
              <a:rPr lang="en-GB" dirty="0" err="1"/>
              <a:t>Candlin</a:t>
            </a:r>
            <a:r>
              <a:rPr lang="en-GB" dirty="0"/>
              <a:t>, C. (1980). The essentials of the commutative curriculum in language teaching. Applied Linguistics. 1(2), 89-112</a:t>
            </a:r>
            <a:r>
              <a:rPr lang="en-GB" dirty="0" smtClean="0"/>
              <a:t>.</a:t>
            </a:r>
          </a:p>
          <a:p>
            <a:endParaRPr lang="en-GB" dirty="0"/>
          </a:p>
        </p:txBody>
      </p:sp>
      <p:sp>
        <p:nvSpPr>
          <p:cNvPr id="3" name="Title 2"/>
          <p:cNvSpPr>
            <a:spLocks noGrp="1"/>
          </p:cNvSpPr>
          <p:nvPr>
            <p:ph type="title"/>
          </p:nvPr>
        </p:nvSpPr>
        <p:spPr/>
        <p:txBody>
          <a:bodyPr/>
          <a:lstStyle/>
          <a:p>
            <a:r>
              <a:rPr lang="en-GB" dirty="0" smtClean="0"/>
              <a:t>Further reading</a:t>
            </a:r>
            <a:endParaRPr lang="en-GB" dirty="0"/>
          </a:p>
        </p:txBody>
      </p:sp>
      <p:sp>
        <p:nvSpPr>
          <p:cNvPr id="4" name="Content Placeholder 3"/>
          <p:cNvSpPr>
            <a:spLocks noGrp="1"/>
          </p:cNvSpPr>
          <p:nvPr>
            <p:ph sz="half" idx="4294967295"/>
          </p:nvPr>
        </p:nvSpPr>
        <p:spPr>
          <a:xfrm>
            <a:off x="0" y="1600200"/>
            <a:ext cx="4038600" cy="4525963"/>
          </a:xfrm>
        </p:spPr>
        <p:txBody>
          <a:bodyPr/>
          <a:lstStyle/>
          <a:p>
            <a:endParaRPr lang="en-GB" dirty="0"/>
          </a:p>
          <a:p>
            <a:endParaRPr lang="en-GB" dirty="0" smtClean="0"/>
          </a:p>
          <a:p>
            <a:endParaRPr lang="en-GB" dirty="0"/>
          </a:p>
          <a:p>
            <a:endParaRPr lang="en-GB" dirty="0" smtClean="0"/>
          </a:p>
          <a:p>
            <a:endParaRPr lang="en-GB" dirty="0" smtClean="0"/>
          </a:p>
          <a:p>
            <a:endParaRPr lang="en-GB" dirty="0"/>
          </a:p>
          <a:p>
            <a:endParaRPr lang="en-GB" dirty="0" smtClean="0"/>
          </a:p>
          <a:p>
            <a:endParaRPr lang="en-GB"/>
          </a:p>
          <a:p>
            <a:endParaRPr lang="en-GB" dirty="0" smtClean="0"/>
          </a:p>
          <a:p>
            <a:endParaRPr lang="en-GB" dirty="0"/>
          </a:p>
          <a:p>
            <a:endParaRPr lang="en-GB" dirty="0" smtClean="0"/>
          </a:p>
          <a:p>
            <a:endParaRPr lang="en-GB" dirty="0"/>
          </a:p>
          <a:p>
            <a:endParaRPr lang="en-GB" dirty="0" smtClean="0"/>
          </a:p>
          <a:p>
            <a:endParaRPr lang="en-GB" dirty="0"/>
          </a:p>
        </p:txBody>
      </p:sp>
      <p:sp>
        <p:nvSpPr>
          <p:cNvPr id="5" name="Content Placeholder 4"/>
          <p:cNvSpPr>
            <a:spLocks noGrp="1"/>
          </p:cNvSpPr>
          <p:nvPr>
            <p:ph sz="half" idx="4294967295"/>
          </p:nvPr>
        </p:nvSpPr>
        <p:spPr>
          <a:xfrm>
            <a:off x="5105400" y="1600200"/>
            <a:ext cx="4038600" cy="4525963"/>
          </a:xfrm>
        </p:spPr>
        <p:txBody>
          <a:bodyPr/>
          <a:lstStyle/>
          <a:p>
            <a:endParaRPr lang="en-GB" dirty="0"/>
          </a:p>
          <a:p>
            <a:endParaRPr lang="en-GB" dirty="0"/>
          </a:p>
        </p:txBody>
      </p:sp>
    </p:spTree>
    <p:extLst>
      <p:ext uri="{BB962C8B-B14F-4D97-AF65-F5344CB8AC3E}">
        <p14:creationId xmlns:p14="http://schemas.microsoft.com/office/powerpoint/2010/main" val="2427081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71600" y="474345"/>
            <a:ext cx="7056784" cy="4801314"/>
          </a:xfrm>
          <a:prstGeom prst="rect">
            <a:avLst/>
          </a:prstGeom>
        </p:spPr>
        <p:txBody>
          <a:bodyPr wrap="square">
            <a:spAutoFit/>
          </a:bodyPr>
          <a:lstStyle/>
          <a:p>
            <a:r>
              <a:rPr lang="en-GB" dirty="0"/>
              <a:t>Breen, M. P., &amp; </a:t>
            </a:r>
            <a:r>
              <a:rPr lang="en-GB" dirty="0" err="1"/>
              <a:t>Candlin</a:t>
            </a:r>
            <a:r>
              <a:rPr lang="en-GB" dirty="0"/>
              <a:t>, C. (2001</a:t>
            </a:r>
            <a:r>
              <a:rPr lang="en-GB" dirty="0" smtClean="0"/>
              <a:t>).</a:t>
            </a:r>
          </a:p>
          <a:p>
            <a:r>
              <a:rPr lang="en-GB" dirty="0" smtClean="0"/>
              <a:t>The </a:t>
            </a:r>
            <a:r>
              <a:rPr lang="en-GB" dirty="0"/>
              <a:t>Essentials of a</a:t>
            </a:r>
          </a:p>
          <a:p>
            <a:r>
              <a:rPr lang="en-GB" dirty="0"/>
              <a:t>Communicative Curriculum in Language Teaching. In D. Hall &amp; A. </a:t>
            </a:r>
            <a:r>
              <a:rPr lang="en-GB" dirty="0" err="1"/>
              <a:t>Hewings</a:t>
            </a:r>
            <a:r>
              <a:rPr lang="en-GB" dirty="0"/>
              <a:t> (Eds.), Innovation in English Language Teaching: A Reader (pp. 9-26). London: Routledge</a:t>
            </a:r>
            <a:r>
              <a:rPr lang="en-GB" dirty="0" smtClean="0"/>
              <a:t>.</a:t>
            </a:r>
          </a:p>
          <a:p>
            <a:endParaRPr lang="en-GB" dirty="0"/>
          </a:p>
          <a:p>
            <a:r>
              <a:rPr lang="en-GB" dirty="0" err="1"/>
              <a:t>Brumfit</a:t>
            </a:r>
            <a:r>
              <a:rPr lang="en-GB" dirty="0"/>
              <a:t>, C. J. (1979). ‘Communicative’ Language Teaching: an Educational Perspective, in </a:t>
            </a:r>
            <a:r>
              <a:rPr lang="en-GB" dirty="0" err="1"/>
              <a:t>Brumfit</a:t>
            </a:r>
            <a:r>
              <a:rPr lang="en-GB" dirty="0"/>
              <a:t>, C. J., &amp; Johnson, K. (Ed.). The Communicative Approach to Language Teaching. (1st </a:t>
            </a:r>
            <a:r>
              <a:rPr lang="en-GB" dirty="0" err="1"/>
              <a:t>ed</a:t>
            </a:r>
            <a:r>
              <a:rPr lang="en-GB" dirty="0"/>
              <a:t>). Oxford: Oxford University Press</a:t>
            </a:r>
            <a:r>
              <a:rPr lang="en-GB" dirty="0" smtClean="0"/>
              <a:t>.</a:t>
            </a:r>
          </a:p>
          <a:p>
            <a:endParaRPr lang="en-GB" dirty="0"/>
          </a:p>
          <a:p>
            <a:r>
              <a:rPr lang="en-GB" dirty="0" err="1"/>
              <a:t>Bygate</a:t>
            </a:r>
            <a:r>
              <a:rPr lang="en-GB" dirty="0"/>
              <a:t>, M. (2001). Speaking. In Carter, R. and </a:t>
            </a:r>
            <a:r>
              <a:rPr lang="en-GB" dirty="0" err="1"/>
              <a:t>Nunan</a:t>
            </a:r>
            <a:r>
              <a:rPr lang="en-GB" dirty="0"/>
              <a:t>, D. (</a:t>
            </a:r>
            <a:r>
              <a:rPr lang="en-GB" dirty="0" err="1"/>
              <a:t>eds</a:t>
            </a:r>
            <a:r>
              <a:rPr lang="en-GB" dirty="0"/>
              <a:t>). The Cambridge Guide to Teaching English to Speakers of Other Languages. Cambridge: Cambridge University </a:t>
            </a:r>
            <a:r>
              <a:rPr lang="en-GB"/>
              <a:t>Press</a:t>
            </a:r>
            <a:r>
              <a:rPr lang="en-GB" smtClean="0"/>
              <a:t>.</a:t>
            </a:r>
          </a:p>
          <a:p>
            <a:endParaRPr lang="en-GB" dirty="0"/>
          </a:p>
          <a:p>
            <a:r>
              <a:rPr lang="en-GB" dirty="0" err="1"/>
              <a:t>Canale</a:t>
            </a:r>
            <a:r>
              <a:rPr lang="en-GB" dirty="0"/>
              <a:t>, M. &amp; Swain, M. (1980). Theoretical bases of communicative approaches to second language teaching and testing. Applied </a:t>
            </a:r>
            <a:r>
              <a:rPr lang="en-GB" dirty="0" err="1"/>
              <a:t>Lingusitics</a:t>
            </a:r>
            <a:r>
              <a:rPr lang="en-GB" dirty="0"/>
              <a:t>, 1, </a:t>
            </a:r>
            <a:r>
              <a:rPr lang="en-GB" dirty="0" smtClean="0"/>
              <a:t>1-47.</a:t>
            </a:r>
            <a:endParaRPr lang="en-GB" dirty="0"/>
          </a:p>
        </p:txBody>
      </p:sp>
    </p:spTree>
    <p:extLst>
      <p:ext uri="{BB962C8B-B14F-4D97-AF65-F5344CB8AC3E}">
        <p14:creationId xmlns:p14="http://schemas.microsoft.com/office/powerpoint/2010/main" val="21281323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2623</Words>
  <Application>Microsoft Office PowerPoint</Application>
  <PresentationFormat>On-screen Show (4:3)</PresentationFormat>
  <Paragraphs>164</Paragraphs>
  <Slides>23</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宋体</vt:lpstr>
      <vt:lpstr>Arial</vt:lpstr>
      <vt:lpstr>Calibri</vt:lpstr>
      <vt:lpstr>Lucida Bright</vt:lpstr>
      <vt:lpstr>Lucida Sans</vt:lpstr>
      <vt:lpstr>Lucida Sans Unicode</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Dimensions of Classroom Culture</vt:lpstr>
      <vt:lpstr>PowerPoint Presentation</vt:lpstr>
      <vt:lpstr>PowerPoint Presentation</vt:lpstr>
      <vt:lpstr>PowerPoint Presentation</vt:lpstr>
      <vt:lpstr>PowerPoint Presentation</vt:lpstr>
      <vt:lpstr>PowerPoint Presentation</vt:lpstr>
      <vt:lpstr>PowerPoint Presentation</vt:lpstr>
      <vt:lpstr>Further reading</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Tony</dc:creator>
  <cp:lastModifiedBy>Jessica Clapham</cp:lastModifiedBy>
  <cp:revision>10</cp:revision>
  <cp:lastPrinted>2016-11-21T14:57:57Z</cp:lastPrinted>
  <dcterms:created xsi:type="dcterms:W3CDTF">2013-04-25T15:05:31Z</dcterms:created>
  <dcterms:modified xsi:type="dcterms:W3CDTF">2016-11-21T14:58:03Z</dcterms:modified>
</cp:coreProperties>
</file>