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1"/>
  </p:notesMasterIdLst>
  <p:sldIdLst>
    <p:sldId id="256" r:id="rId2"/>
    <p:sldId id="257" r:id="rId3"/>
    <p:sldId id="258" r:id="rId4"/>
    <p:sldId id="259" r:id="rId5"/>
    <p:sldId id="260" r:id="rId6"/>
    <p:sldId id="277"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64"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65CC3BC-96D6-4DD7-A5C6-51405212DC35}" type="datetimeFigureOut">
              <a:rPr lang="en-GB" smtClean="0"/>
              <a:t>28/03/2015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6286E73-CF9F-432E-9D42-FE280A51B1FE}" type="slidenum">
              <a:rPr lang="en-GB" smtClean="0"/>
              <a:t>‹#›</a:t>
            </a:fld>
            <a:endParaRPr lang="en-GB"/>
          </a:p>
        </p:txBody>
      </p:sp>
    </p:spTree>
    <p:extLst>
      <p:ext uri="{BB962C8B-B14F-4D97-AF65-F5344CB8AC3E}">
        <p14:creationId xmlns:p14="http://schemas.microsoft.com/office/powerpoint/2010/main" val="29010394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6286E73-CF9F-432E-9D42-FE280A51B1FE}" type="slidenum">
              <a:rPr lang="en-GB" smtClean="0"/>
              <a:t>8</a:t>
            </a:fld>
            <a:endParaRPr lang="en-GB"/>
          </a:p>
        </p:txBody>
      </p:sp>
    </p:spTree>
    <p:extLst>
      <p:ext uri="{BB962C8B-B14F-4D97-AF65-F5344CB8AC3E}">
        <p14:creationId xmlns:p14="http://schemas.microsoft.com/office/powerpoint/2010/main" val="36585961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50B8E8-1B52-4484-8CE0-02AE4BC1A93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3378478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0B8E8-1B52-4484-8CE0-02AE4BC1A93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42838316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50B8E8-1B52-4484-8CE0-02AE4BC1A93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1841382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A50B8E8-1B52-4484-8CE0-02AE4BC1A93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31553599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A50B8E8-1B52-4484-8CE0-02AE4BC1A932}" type="datetimeFigureOut">
              <a:rPr lang="en-GB" smtClean="0"/>
              <a:t>28/03/2015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14197337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A50B8E8-1B52-4484-8CE0-02AE4BC1A932}" type="datetimeFigureOut">
              <a:rPr lang="en-GB" smtClean="0"/>
              <a:t>28/03/2015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29606015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50B8E8-1B52-4484-8CE0-02AE4BC1A932}" type="datetimeFigureOut">
              <a:rPr lang="en-GB" smtClean="0"/>
              <a:t>28/03/2015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3390831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50B8E8-1B52-4484-8CE0-02AE4BC1A93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4195891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50B8E8-1B52-4484-8CE0-02AE4BC1A932}" type="datetimeFigureOut">
              <a:rPr lang="en-GB" smtClean="0"/>
              <a:t>28/03/2015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17534520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0B8E8-1B52-4484-8CE0-02AE4BC1A93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201700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50B8E8-1B52-4484-8CE0-02AE4BC1A932}" type="datetimeFigureOut">
              <a:rPr lang="en-GB" smtClean="0"/>
              <a:t>28/03/2015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4C4AE1-A316-4712-B62B-59FE7B68310A}" type="slidenum">
              <a:rPr lang="en-GB" smtClean="0"/>
              <a:t>‹#›</a:t>
            </a:fld>
            <a:endParaRPr lang="en-GB"/>
          </a:p>
        </p:txBody>
      </p:sp>
    </p:spTree>
    <p:extLst>
      <p:ext uri="{BB962C8B-B14F-4D97-AF65-F5344CB8AC3E}">
        <p14:creationId xmlns:p14="http://schemas.microsoft.com/office/powerpoint/2010/main" val="1473770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50B8E8-1B52-4484-8CE0-02AE4BC1A932}" type="datetimeFigureOut">
              <a:rPr lang="en-GB" smtClean="0"/>
              <a:t>28/03/2015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4C4AE1-A316-4712-B62B-59FE7B68310A}" type="slidenum">
              <a:rPr lang="en-GB" smtClean="0"/>
              <a:t>‹#›</a:t>
            </a:fld>
            <a:endParaRPr lang="en-GB"/>
          </a:p>
        </p:txBody>
      </p:sp>
    </p:spTree>
    <p:extLst>
      <p:ext uri="{BB962C8B-B14F-4D97-AF65-F5344CB8AC3E}">
        <p14:creationId xmlns:p14="http://schemas.microsoft.com/office/powerpoint/2010/main" val="471495504"/>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Integrity</a:t>
            </a:r>
            <a:endParaRPr lang="en-GB" dirty="0"/>
          </a:p>
        </p:txBody>
      </p:sp>
      <p:sp>
        <p:nvSpPr>
          <p:cNvPr id="3" name="Subtitle 2"/>
          <p:cNvSpPr>
            <a:spLocks noGrp="1"/>
          </p:cNvSpPr>
          <p:nvPr>
            <p:ph type="subTitle" idx="1"/>
          </p:nvPr>
        </p:nvSpPr>
        <p:spPr/>
        <p:txBody>
          <a:bodyPr>
            <a:normAutofit/>
          </a:bodyPr>
          <a:lstStyle/>
          <a:p>
            <a:r>
              <a:rPr lang="en-GB" dirty="0" err="1" smtClean="0"/>
              <a:t>Dr</a:t>
            </a:r>
            <a:r>
              <a:rPr lang="en-GB" dirty="0" err="1" smtClean="0"/>
              <a:t>.</a:t>
            </a:r>
            <a:r>
              <a:rPr lang="en-GB" dirty="0" smtClean="0"/>
              <a:t> Rachel Casiday</a:t>
            </a:r>
            <a:endParaRPr lang="en-GB" dirty="0"/>
          </a:p>
        </p:txBody>
      </p:sp>
    </p:spTree>
    <p:extLst>
      <p:ext uri="{BB962C8B-B14F-4D97-AF65-F5344CB8AC3E}">
        <p14:creationId xmlns:p14="http://schemas.microsoft.com/office/powerpoint/2010/main" val="16320645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i="1" dirty="0" smtClean="0"/>
              <a:t>Integrity</a:t>
            </a:r>
            <a:r>
              <a:rPr lang="en-GB" dirty="0" smtClean="0"/>
              <a:t> – “the quality of being honest and having strong moral principles; the state of being whole and undivided” (Oxford Dictionaries online)</a:t>
            </a:r>
          </a:p>
        </p:txBody>
      </p:sp>
    </p:spTree>
    <p:extLst>
      <p:ext uri="{BB962C8B-B14F-4D97-AF65-F5344CB8AC3E}">
        <p14:creationId xmlns:p14="http://schemas.microsoft.com/office/powerpoint/2010/main" val="290549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r>
              <a:rPr lang="en-GB" i="1" dirty="0" smtClean="0"/>
              <a:t>Academic integrity </a:t>
            </a:r>
            <a:r>
              <a:rPr lang="en-GB" dirty="0" smtClean="0"/>
              <a:t>means conducting your studies in a way that is honest, moral and fair, but also so that you will gain the maximum benefit from the learning activities that have been designed for you.</a:t>
            </a:r>
            <a:endParaRPr lang="en-GB" dirty="0"/>
          </a:p>
        </p:txBody>
      </p:sp>
    </p:spTree>
    <p:extLst>
      <p:ext uri="{BB962C8B-B14F-4D97-AF65-F5344CB8AC3E}">
        <p14:creationId xmlns:p14="http://schemas.microsoft.com/office/powerpoint/2010/main" val="81526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Academic Activities</a:t>
            </a:r>
            <a:endParaRPr lang="en-GB" dirty="0"/>
          </a:p>
        </p:txBody>
      </p:sp>
      <p:sp>
        <p:nvSpPr>
          <p:cNvPr id="3" name="Content Placeholder 2"/>
          <p:cNvSpPr>
            <a:spLocks noGrp="1"/>
          </p:cNvSpPr>
          <p:nvPr>
            <p:ph idx="1"/>
          </p:nvPr>
        </p:nvSpPr>
        <p:spPr/>
        <p:txBody>
          <a:bodyPr/>
          <a:lstStyle/>
          <a:p>
            <a:r>
              <a:rPr lang="en-GB" dirty="0" smtClean="0"/>
              <a:t>Reading</a:t>
            </a:r>
          </a:p>
          <a:p>
            <a:r>
              <a:rPr lang="en-GB" dirty="0" smtClean="0"/>
              <a:t>Attending lectures</a:t>
            </a:r>
          </a:p>
          <a:p>
            <a:r>
              <a:rPr lang="en-GB" dirty="0" smtClean="0"/>
              <a:t>Discussions</a:t>
            </a:r>
          </a:p>
          <a:p>
            <a:r>
              <a:rPr lang="en-GB" dirty="0" smtClean="0"/>
              <a:t>Taking notes</a:t>
            </a:r>
          </a:p>
          <a:p>
            <a:r>
              <a:rPr lang="en-GB" dirty="0" smtClean="0"/>
              <a:t>Completing assessments (essays, presentations, exams, etc.)</a:t>
            </a:r>
            <a:endParaRPr lang="en-GB" dirty="0"/>
          </a:p>
        </p:txBody>
      </p:sp>
    </p:spTree>
    <p:extLst>
      <p:ext uri="{BB962C8B-B14F-4D97-AF65-F5344CB8AC3E}">
        <p14:creationId xmlns:p14="http://schemas.microsoft.com/office/powerpoint/2010/main" val="3268272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do we have assessments?</a:t>
            </a:r>
            <a:endParaRPr lang="en-GB" dirty="0"/>
          </a:p>
        </p:txBody>
      </p:sp>
      <p:sp>
        <p:nvSpPr>
          <p:cNvPr id="3" name="Content Placeholder 2"/>
          <p:cNvSpPr>
            <a:spLocks noGrp="1"/>
          </p:cNvSpPr>
          <p:nvPr>
            <p:ph idx="1"/>
          </p:nvPr>
        </p:nvSpPr>
        <p:spPr/>
        <p:txBody>
          <a:bodyPr>
            <a:noAutofit/>
          </a:bodyPr>
          <a:lstStyle/>
          <a:p>
            <a:r>
              <a:rPr lang="en-GB" sz="2400" dirty="0" smtClean="0"/>
              <a:t>Maintain academic standards – the value of your degree</a:t>
            </a:r>
            <a:endParaRPr lang="en-GB" sz="2400" dirty="0"/>
          </a:p>
          <a:p>
            <a:r>
              <a:rPr lang="en-GB" sz="2400" dirty="0" smtClean="0"/>
              <a:t>Provide </a:t>
            </a:r>
            <a:r>
              <a:rPr lang="en-GB" sz="2400" dirty="0"/>
              <a:t>feedback </a:t>
            </a:r>
            <a:r>
              <a:rPr lang="en-GB" sz="2400" dirty="0" smtClean="0"/>
              <a:t>to students and promote learning </a:t>
            </a:r>
          </a:p>
          <a:p>
            <a:r>
              <a:rPr lang="en-GB" sz="2400" dirty="0" smtClean="0"/>
              <a:t>Feedback on assessment performance provides students with information on their strengths and weaknesses, with the aim of helping them to improve the quality of their knowledge, understanding and skills.</a:t>
            </a:r>
          </a:p>
          <a:p>
            <a:r>
              <a:rPr lang="en-GB" sz="2400" dirty="0" smtClean="0"/>
              <a:t>Provide feedback to lecturers to ensure that the intended learning outcomes are being achieved</a:t>
            </a:r>
          </a:p>
          <a:p>
            <a:r>
              <a:rPr lang="en-GB" sz="2400" dirty="0" smtClean="0"/>
              <a:t>Provide opportunities for students to review</a:t>
            </a:r>
            <a:r>
              <a:rPr lang="en-GB" sz="2400" dirty="0"/>
              <a:t>, demonstrate and consolidate what they have learnt at </a:t>
            </a:r>
            <a:r>
              <a:rPr lang="en-GB" sz="2400" dirty="0" smtClean="0"/>
              <a:t>particular stages </a:t>
            </a:r>
            <a:r>
              <a:rPr lang="en-GB" sz="2400" dirty="0"/>
              <a:t>of their programme of study. </a:t>
            </a:r>
            <a:endParaRPr lang="en-GB" sz="2400" dirty="0" smtClean="0"/>
          </a:p>
          <a:p>
            <a:pPr marL="0" indent="0" algn="r">
              <a:buNone/>
            </a:pPr>
            <a:r>
              <a:rPr lang="en-GB" sz="2000" dirty="0" smtClean="0"/>
              <a:t>(adapted from the UWTSD Academic Quality Handbook, Chapter </a:t>
            </a:r>
            <a:r>
              <a:rPr lang="en-GB" sz="2400" dirty="0" smtClean="0"/>
              <a:t>7)</a:t>
            </a:r>
            <a:endParaRPr lang="en-GB" sz="2400" dirty="0"/>
          </a:p>
        </p:txBody>
      </p:sp>
    </p:spTree>
    <p:extLst>
      <p:ext uri="{BB962C8B-B14F-4D97-AF65-F5344CB8AC3E}">
        <p14:creationId xmlns:p14="http://schemas.microsoft.com/office/powerpoint/2010/main" val="3063591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reference?</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Referencing indicates the sources of the ideas and information that you mention in your work.</a:t>
            </a:r>
          </a:p>
          <a:p>
            <a:r>
              <a:rPr lang="en-GB" dirty="0" smtClean="0"/>
              <a:t>It creates a trail for the reader to see where ideas have come from and how they have developed.</a:t>
            </a:r>
          </a:p>
          <a:p>
            <a:r>
              <a:rPr lang="en-GB" dirty="0" smtClean="0"/>
              <a:t>It demonstrates your reading and understanding of what you have read.</a:t>
            </a:r>
          </a:p>
          <a:p>
            <a:r>
              <a:rPr lang="en-GB" dirty="0" smtClean="0"/>
              <a:t>It gives due credit to the people whose work you are drawing on.</a:t>
            </a:r>
          </a:p>
          <a:p>
            <a:r>
              <a:rPr lang="en-GB" dirty="0" smtClean="0"/>
              <a:t>It demonstrates good organisation skills, as you keep track of crucial details about what you have read.</a:t>
            </a:r>
            <a:endParaRPr lang="en-GB" dirty="0"/>
          </a:p>
        </p:txBody>
      </p:sp>
    </p:spTree>
    <p:extLst>
      <p:ext uri="{BB962C8B-B14F-4D97-AF65-F5344CB8AC3E}">
        <p14:creationId xmlns:p14="http://schemas.microsoft.com/office/powerpoint/2010/main" val="8089228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Unfair Practice?</a:t>
            </a:r>
            <a:endParaRPr lang="en-US" dirty="0"/>
          </a:p>
        </p:txBody>
      </p:sp>
      <p:sp>
        <p:nvSpPr>
          <p:cNvPr id="3" name="Content Placeholder 2"/>
          <p:cNvSpPr>
            <a:spLocks noGrp="1"/>
          </p:cNvSpPr>
          <p:nvPr>
            <p:ph idx="1"/>
          </p:nvPr>
        </p:nvSpPr>
        <p:spPr>
          <a:xfrm>
            <a:off x="611560" y="1484784"/>
            <a:ext cx="8064896" cy="4968552"/>
          </a:xfrm>
        </p:spPr>
        <p:txBody>
          <a:bodyPr>
            <a:normAutofit fontScale="55000" lnSpcReduction="20000"/>
          </a:bodyPr>
          <a:lstStyle/>
          <a:p>
            <a:endParaRPr lang="en-US" dirty="0" smtClean="0"/>
          </a:p>
          <a:p>
            <a:pPr marL="0" indent="0">
              <a:buNone/>
            </a:pPr>
            <a:r>
              <a:rPr lang="en-GB" dirty="0" smtClean="0"/>
              <a:t>Any activity that creates an unfair advantage for a student (yourself or another student). This includes</a:t>
            </a:r>
          </a:p>
          <a:p>
            <a:endParaRPr lang="en-GB" dirty="0"/>
          </a:p>
          <a:p>
            <a:pPr>
              <a:spcAft>
                <a:spcPts val="600"/>
              </a:spcAft>
            </a:pPr>
            <a:r>
              <a:rPr lang="en-GB" dirty="0" smtClean="0"/>
              <a:t>Taking notes in any form into an exam (including on body and on mobile devices)</a:t>
            </a:r>
          </a:p>
          <a:p>
            <a:pPr>
              <a:spcAft>
                <a:spcPts val="600"/>
              </a:spcAft>
            </a:pPr>
            <a:r>
              <a:rPr lang="en-GB" dirty="0" smtClean="0"/>
              <a:t>Talking with other students in an exam</a:t>
            </a:r>
          </a:p>
          <a:p>
            <a:pPr>
              <a:spcAft>
                <a:spcPts val="600"/>
              </a:spcAft>
            </a:pPr>
            <a:r>
              <a:rPr lang="en-GB" dirty="0" smtClean="0"/>
              <a:t>Sit an exam for another person</a:t>
            </a:r>
          </a:p>
          <a:p>
            <a:pPr>
              <a:spcAft>
                <a:spcPts val="600"/>
              </a:spcAft>
            </a:pPr>
            <a:r>
              <a:rPr lang="en-GB" dirty="0" smtClean="0"/>
              <a:t>Have coursework written by another person</a:t>
            </a:r>
          </a:p>
          <a:p>
            <a:pPr>
              <a:spcAft>
                <a:spcPts val="600"/>
              </a:spcAft>
            </a:pPr>
            <a:r>
              <a:rPr lang="en-GB" dirty="0" smtClean="0"/>
              <a:t>Buy coursework and submit as own</a:t>
            </a:r>
          </a:p>
          <a:p>
            <a:pPr>
              <a:spcAft>
                <a:spcPts val="600"/>
              </a:spcAft>
            </a:pPr>
            <a:r>
              <a:rPr lang="en-GB" dirty="0" smtClean="0"/>
              <a:t>Faking fieldwork or data collection results</a:t>
            </a:r>
          </a:p>
          <a:p>
            <a:pPr>
              <a:spcAft>
                <a:spcPts val="600"/>
              </a:spcAft>
            </a:pPr>
            <a:r>
              <a:rPr lang="en-GB" dirty="0" smtClean="0"/>
              <a:t>Work together with other students on coursework without being permitted to do so (collusion)</a:t>
            </a:r>
          </a:p>
          <a:p>
            <a:pPr>
              <a:spcAft>
                <a:spcPts val="600"/>
              </a:spcAft>
            </a:pPr>
            <a:r>
              <a:rPr lang="en-GB" dirty="0" smtClean="0"/>
              <a:t>Sharing your coursework with another student, so that it might be possible for them to copy all or a part of the work (collusion)</a:t>
            </a:r>
          </a:p>
          <a:p>
            <a:pPr>
              <a:spcAft>
                <a:spcPts val="600"/>
              </a:spcAft>
            </a:pPr>
            <a:r>
              <a:rPr lang="en-GB" dirty="0" smtClean="0"/>
              <a:t>Passing off other people’s work as your own (Plagiarism)</a:t>
            </a:r>
            <a:endParaRPr lang="en-GB" dirty="0"/>
          </a:p>
          <a:p>
            <a:endParaRPr lang="en-GB" dirty="0" smtClean="0"/>
          </a:p>
        </p:txBody>
      </p:sp>
    </p:spTree>
    <p:extLst>
      <p:ext uri="{BB962C8B-B14F-4D97-AF65-F5344CB8AC3E}">
        <p14:creationId xmlns:p14="http://schemas.microsoft.com/office/powerpoint/2010/main" val="113465063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What is Plagiarism?</a:t>
            </a:r>
            <a:br>
              <a:rPr lang="en-GB" dirty="0" smtClean="0"/>
            </a:br>
            <a:endParaRPr lang="en-US" sz="2200" dirty="0"/>
          </a:p>
        </p:txBody>
      </p:sp>
      <p:sp>
        <p:nvSpPr>
          <p:cNvPr id="3" name="Content Placeholder 2"/>
          <p:cNvSpPr>
            <a:spLocks noGrp="1"/>
          </p:cNvSpPr>
          <p:nvPr>
            <p:ph idx="1"/>
          </p:nvPr>
        </p:nvSpPr>
        <p:spPr/>
        <p:txBody>
          <a:bodyPr>
            <a:normAutofit/>
          </a:bodyPr>
          <a:lstStyle/>
          <a:p>
            <a:r>
              <a:rPr lang="en-GB" dirty="0"/>
              <a:t>Passing off someone else’s work without acknowledgement </a:t>
            </a:r>
            <a:endParaRPr lang="en-GB" dirty="0" smtClean="0"/>
          </a:p>
          <a:p>
            <a:endParaRPr lang="en-GB" dirty="0" smtClean="0"/>
          </a:p>
          <a:p>
            <a:r>
              <a:rPr lang="en-GB" dirty="0" smtClean="0"/>
              <a:t>Re-using </a:t>
            </a:r>
            <a:r>
              <a:rPr lang="en-GB" dirty="0"/>
              <a:t>your own work for a new piece work </a:t>
            </a:r>
            <a:r>
              <a:rPr lang="en-GB" dirty="0" smtClean="0"/>
              <a:t>without permission (self-plagiarism)</a:t>
            </a:r>
            <a:endParaRPr lang="en-US" dirty="0"/>
          </a:p>
        </p:txBody>
      </p:sp>
    </p:spTree>
    <p:extLst>
      <p:ext uri="{BB962C8B-B14F-4D97-AF65-F5344CB8AC3E}">
        <p14:creationId xmlns:p14="http://schemas.microsoft.com/office/powerpoint/2010/main" val="246264212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US" dirty="0"/>
          </a:p>
        </p:txBody>
      </p:sp>
      <p:sp>
        <p:nvSpPr>
          <p:cNvPr id="3" name="Content Placeholder 2"/>
          <p:cNvSpPr>
            <a:spLocks noGrp="1"/>
          </p:cNvSpPr>
          <p:nvPr>
            <p:ph idx="1"/>
          </p:nvPr>
        </p:nvSpPr>
        <p:spPr/>
        <p:txBody>
          <a:bodyPr/>
          <a:lstStyle/>
          <a:p>
            <a:pPr marL="0" indent="0">
              <a:buNone/>
            </a:pPr>
            <a:r>
              <a:rPr lang="en-GB" dirty="0" smtClean="0"/>
              <a:t>Cut-and–paste (most common form of plagiarism)</a:t>
            </a:r>
          </a:p>
          <a:p>
            <a:r>
              <a:rPr lang="en-GB" dirty="0" smtClean="0"/>
              <a:t>Material is taken from one or more sources, combined and presented as own work, without acknowledgement of the sources</a:t>
            </a:r>
          </a:p>
          <a:p>
            <a:pPr marL="0" indent="0">
              <a:buNone/>
            </a:pPr>
            <a:r>
              <a:rPr lang="en-US" dirty="0" smtClean="0"/>
              <a:t>Often the result of:</a:t>
            </a:r>
          </a:p>
          <a:p>
            <a:pPr lvl="1"/>
            <a:r>
              <a:rPr lang="en-US" dirty="0" smtClean="0"/>
              <a:t>Poor time management</a:t>
            </a:r>
          </a:p>
          <a:p>
            <a:pPr lvl="1"/>
            <a:r>
              <a:rPr lang="en-US" dirty="0" smtClean="0"/>
              <a:t>Lack of confidence in own skills</a:t>
            </a:r>
            <a:endParaRPr lang="en-US" dirty="0"/>
          </a:p>
        </p:txBody>
      </p:sp>
    </p:spTree>
    <p:extLst>
      <p:ext uri="{BB962C8B-B14F-4D97-AF65-F5344CB8AC3E}">
        <p14:creationId xmlns:p14="http://schemas.microsoft.com/office/powerpoint/2010/main" val="179487165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US" dirty="0"/>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Lack of in-text referencing</a:t>
            </a:r>
          </a:p>
          <a:p>
            <a:endParaRPr lang="en-GB" dirty="0"/>
          </a:p>
          <a:p>
            <a:r>
              <a:rPr lang="en-US" dirty="0" smtClean="0"/>
              <a:t>When a long section (a whole paragraph or sometimes a </a:t>
            </a:r>
            <a:r>
              <a:rPr lang="en-US" dirty="0"/>
              <a:t>w</a:t>
            </a:r>
            <a:r>
              <a:rPr lang="en-US" dirty="0" smtClean="0"/>
              <a:t>hole page) is written and the original source is only acknowledged either at the beginning or at the very end of the section.</a:t>
            </a:r>
          </a:p>
          <a:p>
            <a:endParaRPr lang="en-US" dirty="0"/>
          </a:p>
          <a:p>
            <a:r>
              <a:rPr lang="en-US" dirty="0" smtClean="0"/>
              <a:t>No in-text referencing – all sources are listed only at the end as a bibliography</a:t>
            </a:r>
          </a:p>
          <a:p>
            <a:endParaRPr lang="en-GB" dirty="0"/>
          </a:p>
          <a:p>
            <a:pPr marL="0" indent="0" algn="ctr">
              <a:buNone/>
            </a:pPr>
            <a:r>
              <a:rPr lang="en-GB" i="1" dirty="0" smtClean="0"/>
              <a:t>Rule of thumb – if facts or ideas that are not your own cannot be attributed clearly, you need references.</a:t>
            </a:r>
            <a:endParaRPr lang="en-US" i="1" dirty="0"/>
          </a:p>
        </p:txBody>
      </p:sp>
    </p:spTree>
    <p:extLst>
      <p:ext uri="{BB962C8B-B14F-4D97-AF65-F5344CB8AC3E}">
        <p14:creationId xmlns:p14="http://schemas.microsoft.com/office/powerpoint/2010/main" val="82919301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Plagiarism?</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smtClean="0"/>
              <a:t>Lack of quotation marks for direct quotes</a:t>
            </a:r>
          </a:p>
          <a:p>
            <a:r>
              <a:rPr lang="en-GB" dirty="0" smtClean="0"/>
              <a:t>A section from someone else’s work has been used, unaltered, but no quotation marks have been used to indicate where it begins and ends.</a:t>
            </a:r>
          </a:p>
          <a:p>
            <a:r>
              <a:rPr lang="en-GB" dirty="0" smtClean="0"/>
              <a:t>Parts of sentences or paragraphs have been used unaltered and no quotation marks have been used.</a:t>
            </a:r>
          </a:p>
          <a:p>
            <a:endParaRPr lang="en-GB" dirty="0"/>
          </a:p>
          <a:p>
            <a:pPr marL="0" indent="0" algn="ctr">
              <a:buNone/>
            </a:pPr>
            <a:r>
              <a:rPr lang="en-GB" i="1" dirty="0" smtClean="0"/>
              <a:t>Direct quotes must be identified </a:t>
            </a:r>
          </a:p>
          <a:p>
            <a:pPr marL="0" indent="0" algn="ctr">
              <a:buNone/>
            </a:pPr>
            <a:r>
              <a:rPr lang="en-GB" i="1" dirty="0" smtClean="0"/>
              <a:t>by quotation marks</a:t>
            </a:r>
          </a:p>
          <a:p>
            <a:endParaRPr lang="en-GB" dirty="0"/>
          </a:p>
          <a:p>
            <a:endParaRPr lang="en-US" dirty="0"/>
          </a:p>
        </p:txBody>
      </p:sp>
    </p:spTree>
    <p:extLst>
      <p:ext uri="{BB962C8B-B14F-4D97-AF65-F5344CB8AC3E}">
        <p14:creationId xmlns:p14="http://schemas.microsoft.com/office/powerpoint/2010/main" val="114996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a:t>
            </a:r>
            <a:endParaRPr lang="en-US" dirty="0"/>
          </a:p>
        </p:txBody>
      </p:sp>
      <p:sp>
        <p:nvSpPr>
          <p:cNvPr id="3" name="Content Placeholder 2"/>
          <p:cNvSpPr>
            <a:spLocks noGrp="1"/>
          </p:cNvSpPr>
          <p:nvPr>
            <p:ph idx="1"/>
          </p:nvPr>
        </p:nvSpPr>
        <p:spPr/>
        <p:txBody>
          <a:bodyPr>
            <a:normAutofit fontScale="92500" lnSpcReduction="20000"/>
          </a:bodyPr>
          <a:lstStyle/>
          <a:p>
            <a:pPr marL="0" indent="0">
              <a:buNone/>
            </a:pPr>
            <a:r>
              <a:rPr lang="en-GB" b="1" dirty="0" smtClean="0"/>
              <a:t>All </a:t>
            </a:r>
            <a:r>
              <a:rPr lang="en-GB" dirty="0" smtClean="0"/>
              <a:t>material and ideas taken from someone else must be acknowledged in </a:t>
            </a:r>
            <a:r>
              <a:rPr lang="en-GB" b="1" dirty="0" smtClean="0"/>
              <a:t>two ways</a:t>
            </a:r>
            <a:r>
              <a:rPr lang="en-GB" dirty="0" smtClean="0"/>
              <a:t>:</a:t>
            </a:r>
          </a:p>
          <a:p>
            <a:pPr marL="0" indent="0">
              <a:buNone/>
            </a:pPr>
            <a:endParaRPr lang="en-GB" dirty="0" smtClean="0"/>
          </a:p>
          <a:p>
            <a:r>
              <a:rPr lang="en-GB" dirty="0" smtClean="0"/>
              <a:t>In the text, where the material is used or if it is a diagram, directly underneath the diagram</a:t>
            </a:r>
          </a:p>
          <a:p>
            <a:endParaRPr lang="en-GB" dirty="0"/>
          </a:p>
          <a:p>
            <a:r>
              <a:rPr lang="en-GB" dirty="0" smtClean="0"/>
              <a:t>At the end in the bibliography or reference list</a:t>
            </a:r>
          </a:p>
          <a:p>
            <a:endParaRPr lang="en-GB" dirty="0"/>
          </a:p>
          <a:p>
            <a:pPr marL="0" indent="0" algn="ctr">
              <a:buNone/>
            </a:pPr>
            <a:r>
              <a:rPr lang="en-GB" i="1" dirty="0" smtClean="0"/>
              <a:t>It is difficult to have too many references, </a:t>
            </a:r>
          </a:p>
          <a:p>
            <a:pPr marL="0" indent="0" algn="ctr">
              <a:buNone/>
            </a:pPr>
            <a:r>
              <a:rPr lang="en-GB" i="1" dirty="0" smtClean="0"/>
              <a:t>but you can easily have too few!</a:t>
            </a:r>
            <a:endParaRPr lang="en-GB" i="1" dirty="0"/>
          </a:p>
        </p:txBody>
      </p:sp>
    </p:spTree>
    <p:extLst>
      <p:ext uri="{BB962C8B-B14F-4D97-AF65-F5344CB8AC3E}">
        <p14:creationId xmlns:p14="http://schemas.microsoft.com/office/powerpoint/2010/main" val="146312033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avoid Plagiarism</a:t>
            </a:r>
            <a:endParaRPr lang="en-US" dirty="0"/>
          </a:p>
        </p:txBody>
      </p:sp>
      <p:sp>
        <p:nvSpPr>
          <p:cNvPr id="3" name="Content Placeholder 2"/>
          <p:cNvSpPr>
            <a:spLocks noGrp="1"/>
          </p:cNvSpPr>
          <p:nvPr>
            <p:ph idx="1"/>
          </p:nvPr>
        </p:nvSpPr>
        <p:spPr/>
        <p:txBody>
          <a:bodyPr>
            <a:normAutofit fontScale="92500" lnSpcReduction="10000"/>
          </a:bodyPr>
          <a:lstStyle/>
          <a:p>
            <a:r>
              <a:rPr lang="en-GB" dirty="0" smtClean="0"/>
              <a:t>Leave enough time for referencing – running out of time is no excuse!</a:t>
            </a:r>
          </a:p>
          <a:p>
            <a:endParaRPr lang="en-GB" dirty="0"/>
          </a:p>
          <a:p>
            <a:r>
              <a:rPr lang="en-GB" dirty="0" smtClean="0"/>
              <a:t>Use Harvard referencing, there are many good guides available for this on the Internet.</a:t>
            </a:r>
            <a:r>
              <a:rPr lang="en-US" dirty="0" smtClean="0"/>
              <a:t> A useful, easy to read guide is:</a:t>
            </a:r>
          </a:p>
          <a:p>
            <a:endParaRPr lang="en-GB" dirty="0"/>
          </a:p>
          <a:p>
            <a:pPr marL="0" indent="0">
              <a:buNone/>
            </a:pPr>
            <a:r>
              <a:rPr lang="en-GB" dirty="0" smtClean="0"/>
              <a:t>http://lcss.glam.ac.uk/media/files/documents/2013-01-07/Harvard_Referencing_revised_Oct_2012.pdf</a:t>
            </a:r>
          </a:p>
        </p:txBody>
      </p:sp>
    </p:spTree>
    <p:extLst>
      <p:ext uri="{BB962C8B-B14F-4D97-AF65-F5344CB8AC3E}">
        <p14:creationId xmlns:p14="http://schemas.microsoft.com/office/powerpoint/2010/main" val="154222019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1828800"/>
            <a:ext cx="6965245" cy="1202485"/>
          </a:xfrm>
        </p:spPr>
        <p:txBody>
          <a:bodyPr>
            <a:noAutofit/>
          </a:bodyPr>
          <a:lstStyle/>
          <a:p>
            <a:r>
              <a:rPr lang="en-GB" sz="2000" dirty="0" smtClean="0"/>
              <a:t>The following slides are examples of plagiarism, standard rules.  They have been adapted from</a:t>
            </a:r>
            <a:br>
              <a:rPr lang="en-GB" sz="2000" dirty="0" smtClean="0"/>
            </a:br>
            <a:r>
              <a:rPr lang="en-GB" sz="2000" dirty="0"/>
              <a:t/>
            </a:r>
            <a:br>
              <a:rPr lang="en-GB" sz="2000" dirty="0"/>
            </a:br>
            <a:r>
              <a:rPr lang="en-GB" sz="2000" dirty="0"/>
              <a:t>https://www.indiana.edu/~istd/examples.html</a:t>
            </a:r>
          </a:p>
        </p:txBody>
      </p:sp>
    </p:spTree>
    <p:extLst>
      <p:ext uri="{BB962C8B-B14F-4D97-AF65-F5344CB8AC3E}">
        <p14:creationId xmlns:p14="http://schemas.microsoft.com/office/powerpoint/2010/main" val="38459011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442554821"/>
              </p:ext>
            </p:extLst>
          </p:nvPr>
        </p:nvGraphicFramePr>
        <p:xfrm>
          <a:off x="1143000" y="838200"/>
          <a:ext cx="3200400" cy="5105400"/>
        </p:xfrm>
        <a:graphic>
          <a:graphicData uri="http://schemas.openxmlformats.org/drawingml/2006/table">
            <a:tbl>
              <a:tblPr/>
              <a:tblGrid>
                <a:gridCol w="2133600"/>
                <a:gridCol w="1066800"/>
              </a:tblGrid>
              <a:tr h="5105400">
                <a:tc>
                  <a:txBody>
                    <a:bodyPr/>
                    <a:lstStyle/>
                    <a:p>
                      <a:r>
                        <a:rPr lang="en-GB" sz="1200" b="1" dirty="0">
                          <a:effectLst/>
                          <a:latin typeface="Arial, Helvetica, sans-serif"/>
                        </a:rPr>
                        <a:t>Original Source Material: </a:t>
                      </a:r>
                      <a:r>
                        <a:rPr lang="en-GB" sz="1200" dirty="0">
                          <a:effectLst/>
                          <a:latin typeface="Arial, Helvetica, sans-serif"/>
                        </a:rPr>
                        <a:t>Technology has significantly transformed education at several major turning points in our history. In the broadest sense, the first technology was the primitive modes of communication used by prehistoric people before the development of spoken language. Mime, gestures, grunts, and drawing of figures in the sand with a stick were methods used to communicate -- yes, even to educate. Even without speech, these prehistoric people were able to teach their young how to catch animals for food, what animals to avoid, which vegetation was good to eat and which was poisonous. </a:t>
                      </a:r>
                      <a:endParaRPr lang="en-GB" sz="1200" dirty="0">
                        <a:effectLst/>
                      </a:endParaRPr>
                    </a:p>
                  </a:txBody>
                  <a:tcPr marL="40765" marR="40765" marT="40765" marB="40765">
                    <a:lnL>
                      <a:noFill/>
                    </a:lnL>
                    <a:lnR>
                      <a:noFill/>
                    </a:lnR>
                    <a:lnT>
                      <a:noFill/>
                    </a:lnT>
                    <a:lnB>
                      <a:noFill/>
                    </a:lnB>
                  </a:tcPr>
                </a:tc>
                <a:tc>
                  <a:txBody>
                    <a:bodyPr/>
                    <a:lstStyle/>
                    <a:p>
                      <a:r>
                        <a:rPr lang="en-GB" sz="1200" b="1" dirty="0">
                          <a:effectLst/>
                          <a:latin typeface="Arial, Helvetica, sans-serif"/>
                        </a:rPr>
                        <a:t>Source: </a:t>
                      </a:r>
                      <a:r>
                        <a:rPr lang="en-GB" sz="1200" dirty="0">
                          <a:effectLst/>
                          <a:latin typeface="Arial, Helvetica, sans-serif"/>
                        </a:rPr>
                        <a:t>Frick, T. (1991). </a:t>
                      </a:r>
                      <a:r>
                        <a:rPr lang="en-GB" sz="1200" i="1" dirty="0">
                          <a:effectLst/>
                          <a:latin typeface="Arial, Helvetica, sans-serif"/>
                        </a:rPr>
                        <a:t>Restructuring</a:t>
                      </a:r>
                      <a:r>
                        <a:rPr lang="en-GB" sz="1200" dirty="0">
                          <a:effectLst/>
                          <a:latin typeface="Arial, Helvetica, sans-serif"/>
                        </a:rPr>
                        <a:t> </a:t>
                      </a:r>
                      <a:r>
                        <a:rPr lang="en-GB" sz="1200" i="1" dirty="0">
                          <a:effectLst/>
                          <a:latin typeface="Arial, Helvetica, sans-serif"/>
                        </a:rPr>
                        <a:t>education through technology</a:t>
                      </a:r>
                      <a:r>
                        <a:rPr lang="en-GB" sz="1200" dirty="0">
                          <a:effectLst/>
                          <a:latin typeface="Arial, Helvetica, sans-serif"/>
                        </a:rPr>
                        <a:t>. Bloomington, IN: Phi Delta Kappa Educational Foundation. </a:t>
                      </a:r>
                      <a:br>
                        <a:rPr lang="en-GB" sz="1200" dirty="0">
                          <a:effectLst/>
                          <a:latin typeface="Arial, Helvetica, sans-serif"/>
                        </a:rPr>
                      </a:br>
                      <a:endParaRPr lang="en-GB" sz="1200" dirty="0">
                        <a:effectLst/>
                      </a:endParaRPr>
                    </a:p>
                  </a:txBody>
                  <a:tcPr marL="40765" marR="40765" marT="40765" marB="4076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433625256"/>
              </p:ext>
            </p:extLst>
          </p:nvPr>
        </p:nvGraphicFramePr>
        <p:xfrm>
          <a:off x="4572000" y="990600"/>
          <a:ext cx="3276600" cy="4267200"/>
        </p:xfrm>
        <a:graphic>
          <a:graphicData uri="http://schemas.openxmlformats.org/drawingml/2006/table">
            <a:tbl>
              <a:tblPr/>
              <a:tblGrid>
                <a:gridCol w="1605534"/>
                <a:gridCol w="1671066"/>
              </a:tblGrid>
              <a:tr h="193385">
                <a:tc>
                  <a:txBody>
                    <a:bodyPr/>
                    <a:lstStyle/>
                    <a:p>
                      <a:r>
                        <a:rPr lang="en-GB" sz="800" b="1" dirty="0">
                          <a:solidFill>
                            <a:schemeClr val="bg1"/>
                          </a:solidFill>
                          <a:effectLst/>
                          <a:latin typeface="Arial, Helvetica, sans-serif"/>
                        </a:rPr>
                        <a:t>Plagiarized Version</a:t>
                      </a:r>
                      <a:endParaRPr lang="en-GB" sz="800" dirty="0">
                        <a:solidFill>
                          <a:schemeClr val="bg1"/>
                        </a:solidFill>
                        <a:effectLst/>
                      </a:endParaRPr>
                    </a:p>
                  </a:txBody>
                  <a:tcPr marL="21542" marR="21542" marT="21542" marB="21542">
                    <a:lnL>
                      <a:noFill/>
                    </a:lnL>
                    <a:lnR>
                      <a:noFill/>
                    </a:lnR>
                    <a:lnT>
                      <a:noFill/>
                    </a:lnT>
                    <a:lnB>
                      <a:noFill/>
                    </a:lnB>
                    <a:solidFill>
                      <a:srgbClr val="CCCCCC"/>
                    </a:solidFill>
                  </a:tcPr>
                </a:tc>
                <a:tc>
                  <a:txBody>
                    <a:bodyPr/>
                    <a:lstStyle/>
                    <a:p>
                      <a:r>
                        <a:rPr lang="en-GB" sz="800" b="1">
                          <a:solidFill>
                            <a:schemeClr val="bg1"/>
                          </a:solidFill>
                          <a:effectLst/>
                          <a:latin typeface="Arial, Helvetica, sans-serif"/>
                        </a:rPr>
                        <a:t>Correct Version</a:t>
                      </a:r>
                      <a:endParaRPr lang="en-GB" sz="800">
                        <a:solidFill>
                          <a:schemeClr val="bg1"/>
                        </a:solidFill>
                        <a:effectLst/>
                      </a:endParaRPr>
                    </a:p>
                  </a:txBody>
                  <a:tcPr marL="21542" marR="21542" marT="21542" marB="21542">
                    <a:lnL>
                      <a:noFill/>
                    </a:lnL>
                    <a:lnR>
                      <a:noFill/>
                    </a:lnR>
                    <a:lnT>
                      <a:noFill/>
                    </a:lnT>
                    <a:lnB>
                      <a:noFill/>
                    </a:lnB>
                    <a:solidFill>
                      <a:srgbClr val="FFFFCC"/>
                    </a:solidFill>
                  </a:tcPr>
                </a:tc>
              </a:tr>
              <a:tr h="2588543">
                <a:tc>
                  <a:txBody>
                    <a:bodyPr/>
                    <a:lstStyle/>
                    <a:p>
                      <a:r>
                        <a:rPr lang="en-GB" sz="800" dirty="0">
                          <a:solidFill>
                            <a:schemeClr val="bg1"/>
                          </a:solidFill>
                          <a:effectLst/>
                          <a:latin typeface="Arial, Helvetica, sans-serif"/>
                        </a:rPr>
                        <a:t>In examining technology, we have to remember that computers are not the first technology people have had to deal with. The first technology was the primitive modes of communication used by prehistoric people before the development of spoken language.</a:t>
                      </a:r>
                      <a:endParaRPr lang="en-GB" sz="800" dirty="0">
                        <a:solidFill>
                          <a:schemeClr val="bg1"/>
                        </a:solidFill>
                        <a:effectLst/>
                      </a:endParaRPr>
                    </a:p>
                  </a:txBody>
                  <a:tcPr marL="21542" marR="21542" marT="21542" marB="21542">
                    <a:lnL>
                      <a:noFill/>
                    </a:lnL>
                    <a:lnR>
                      <a:noFill/>
                    </a:lnR>
                    <a:lnT>
                      <a:noFill/>
                    </a:lnT>
                    <a:lnB>
                      <a:noFill/>
                    </a:lnB>
                    <a:solidFill>
                      <a:srgbClr val="CCCCCC"/>
                    </a:solidFill>
                  </a:tcPr>
                </a:tc>
                <a:tc>
                  <a:txBody>
                    <a:bodyPr/>
                    <a:lstStyle/>
                    <a:p>
                      <a:r>
                        <a:rPr lang="en-GB" sz="800" dirty="0">
                          <a:solidFill>
                            <a:schemeClr val="bg1"/>
                          </a:solidFill>
                          <a:effectLst/>
                          <a:latin typeface="Arial, Helvetica, sans-serif"/>
                        </a:rPr>
                        <a:t>In examining technology, we have to remember that computers are not the first technology people have had to deal with. Frick (1991) believes that "... the first technology was the primitive modes of communication used by prehistoric people before the development of spoken language" (p. 10).</a:t>
                      </a:r>
                      <a:endParaRPr lang="en-GB" sz="800" dirty="0">
                        <a:solidFill>
                          <a:schemeClr val="bg1"/>
                        </a:solidFill>
                        <a:effectLst/>
                      </a:endParaRPr>
                    </a:p>
                    <a:p>
                      <a:endParaRPr lang="en-GB" sz="800" dirty="0" smtClean="0">
                        <a:solidFill>
                          <a:schemeClr val="bg1"/>
                        </a:solidFill>
                        <a:effectLst/>
                        <a:latin typeface="Arial, Helvetica, sans-serif"/>
                      </a:endParaRPr>
                    </a:p>
                    <a:p>
                      <a:r>
                        <a:rPr lang="en-GB" sz="800" dirty="0" smtClean="0">
                          <a:solidFill>
                            <a:schemeClr val="bg1"/>
                          </a:solidFill>
                          <a:effectLst/>
                          <a:latin typeface="Arial, Helvetica, sans-serif"/>
                        </a:rPr>
                        <a:t>References</a:t>
                      </a:r>
                      <a:r>
                        <a:rPr lang="en-GB" sz="800" dirty="0">
                          <a:solidFill>
                            <a:schemeClr val="bg1"/>
                          </a:solidFill>
                          <a:effectLst/>
                          <a:latin typeface="Arial, Helvetica, sans-serif"/>
                        </a:rPr>
                        <a:t>: Frick, T. (1991). </a:t>
                      </a:r>
                      <a:r>
                        <a:rPr lang="en-GB" sz="800" i="1" dirty="0">
                          <a:solidFill>
                            <a:schemeClr val="bg1"/>
                          </a:solidFill>
                          <a:effectLst/>
                          <a:latin typeface="Arial, Helvetica, sans-serif"/>
                        </a:rPr>
                        <a:t>Restructuring education through technology.</a:t>
                      </a:r>
                      <a:r>
                        <a:rPr lang="en-GB" sz="800" dirty="0">
                          <a:solidFill>
                            <a:schemeClr val="bg1"/>
                          </a:solidFill>
                          <a:effectLst/>
                          <a:latin typeface="Arial, Helvetica, sans-serif"/>
                        </a:rPr>
                        <a:t> Bloomington, IN: Phi Delta Kappa Educational Foundation.</a:t>
                      </a:r>
                      <a:endParaRPr lang="en-GB" sz="800" dirty="0">
                        <a:solidFill>
                          <a:schemeClr val="bg1"/>
                        </a:solidFill>
                        <a:effectLst/>
                      </a:endParaRPr>
                    </a:p>
                  </a:txBody>
                  <a:tcPr marL="21542" marR="21542" marT="21542" marB="21542">
                    <a:lnL>
                      <a:noFill/>
                    </a:lnL>
                    <a:lnR>
                      <a:noFill/>
                    </a:lnR>
                    <a:lnT>
                      <a:noFill/>
                    </a:lnT>
                    <a:lnB>
                      <a:noFill/>
                    </a:lnB>
                    <a:solidFill>
                      <a:srgbClr val="FFFFCC"/>
                    </a:solidFill>
                  </a:tcPr>
                </a:tc>
              </a:tr>
              <a:tr h="1485272">
                <a:tc>
                  <a:txBody>
                    <a:bodyPr/>
                    <a:lstStyle/>
                    <a:p>
                      <a:r>
                        <a:rPr lang="en-GB" sz="800" b="1" dirty="0">
                          <a:solidFill>
                            <a:schemeClr val="bg1"/>
                          </a:solidFill>
                          <a:effectLst/>
                          <a:latin typeface="Arial, Helvetica, sans-serif"/>
                        </a:rPr>
                        <a:t>Explanation: </a:t>
                      </a:r>
                      <a:r>
                        <a:rPr lang="en-GB" sz="800" dirty="0">
                          <a:solidFill>
                            <a:schemeClr val="bg1"/>
                          </a:solidFill>
                          <a:effectLst/>
                          <a:latin typeface="Arial, Helvetica, sans-serif"/>
                        </a:rPr>
                        <a:t>This example of student written work is plagiarized. The student copied, word-for-word, text from the original source material. No credit was given to the author of the text and quotation marks were not used. Also, the student didn't provide a reference.</a:t>
                      </a:r>
                      <a:endParaRPr lang="en-GB" sz="800" dirty="0">
                        <a:solidFill>
                          <a:schemeClr val="bg1"/>
                        </a:solidFill>
                        <a:effectLst/>
                      </a:endParaRPr>
                    </a:p>
                  </a:txBody>
                  <a:tcPr marL="21542" marR="21542" marT="21542" marB="21542">
                    <a:lnL>
                      <a:noFill/>
                    </a:lnL>
                    <a:lnR>
                      <a:noFill/>
                    </a:lnR>
                    <a:lnT>
                      <a:noFill/>
                    </a:lnT>
                    <a:lnB>
                      <a:noFill/>
                    </a:lnB>
                    <a:solidFill>
                      <a:srgbClr val="CCCCCC"/>
                    </a:solidFill>
                  </a:tcPr>
                </a:tc>
                <a:tc>
                  <a:txBody>
                    <a:bodyPr/>
                    <a:lstStyle/>
                    <a:p>
                      <a:r>
                        <a:rPr lang="en-GB" sz="800" b="1" dirty="0">
                          <a:solidFill>
                            <a:schemeClr val="bg1"/>
                          </a:solidFill>
                          <a:effectLst/>
                          <a:latin typeface="Arial, Helvetica, sans-serif"/>
                        </a:rPr>
                        <a:t>Explanation: </a:t>
                      </a:r>
                      <a:r>
                        <a:rPr lang="en-GB" sz="800" dirty="0">
                          <a:solidFill>
                            <a:schemeClr val="bg1"/>
                          </a:solidFill>
                          <a:effectLst/>
                          <a:latin typeface="Arial, Helvetica, sans-serif"/>
                        </a:rPr>
                        <a:t>Note in this example that the passage begins with the author and year of the publication. Quotation marks are used to indicate that this passage is a word-for-word citation from the original document.</a:t>
                      </a:r>
                      <a:endParaRPr lang="en-GB" sz="800" dirty="0">
                        <a:solidFill>
                          <a:schemeClr val="bg1"/>
                        </a:solidFill>
                        <a:effectLst/>
                      </a:endParaRPr>
                    </a:p>
                  </a:txBody>
                  <a:tcPr marL="21542" marR="21542" marT="21542" marB="21542">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21835104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82885337"/>
              </p:ext>
            </p:extLst>
          </p:nvPr>
        </p:nvGraphicFramePr>
        <p:xfrm>
          <a:off x="914400" y="990600"/>
          <a:ext cx="3505200" cy="4191000"/>
        </p:xfrm>
        <a:graphic>
          <a:graphicData uri="http://schemas.openxmlformats.org/drawingml/2006/table">
            <a:tbl>
              <a:tblPr/>
              <a:tblGrid>
                <a:gridCol w="2310246"/>
                <a:gridCol w="1194954"/>
              </a:tblGrid>
              <a:tr h="4191000">
                <a:tc>
                  <a:txBody>
                    <a:bodyPr/>
                    <a:lstStyle/>
                    <a:p>
                      <a:r>
                        <a:rPr lang="en-GB" sz="1200" b="1" dirty="0">
                          <a:effectLst/>
                          <a:latin typeface="Arial, Helvetica, sans-serif"/>
                        </a:rPr>
                        <a:t>Original Source Material: </a:t>
                      </a:r>
                      <a:r>
                        <a:rPr lang="en-GB" sz="1200" dirty="0">
                          <a:effectLst/>
                          <a:latin typeface="Arial, Helvetica, sans-serif"/>
                        </a:rPr>
                        <a:t>Constructivism is a movement that extends beyond the beliefs of the cognitivist. It considers the engagement of students in meaningful experiences as the essence of learning. The shift is from passive transfer of information to active problem solving. Constructivists emphasize that learners create their own interpretations of the world of information.</a:t>
                      </a:r>
                      <a:endParaRPr lang="en-GB" sz="1200" dirty="0">
                        <a:effectLst/>
                      </a:endParaRPr>
                    </a:p>
                  </a:txBody>
                  <a:tcPr marL="47625" marR="47625" marT="47625" marB="47625">
                    <a:lnL>
                      <a:noFill/>
                    </a:lnL>
                    <a:lnR>
                      <a:noFill/>
                    </a:lnR>
                    <a:lnT>
                      <a:noFill/>
                    </a:lnT>
                    <a:lnB>
                      <a:noFill/>
                    </a:lnB>
                  </a:tcPr>
                </a:tc>
                <a:tc>
                  <a:txBody>
                    <a:bodyPr/>
                    <a:lstStyle/>
                    <a:p>
                      <a:r>
                        <a:rPr lang="en-GB" b="1" dirty="0">
                          <a:effectLst/>
                          <a:latin typeface="Arial, Helvetica, sans-serif"/>
                        </a:rPr>
                        <a:t>Source: </a:t>
                      </a:r>
                      <a:r>
                        <a:rPr lang="en-GB" sz="1200" dirty="0" err="1">
                          <a:effectLst/>
                          <a:latin typeface="Arial, Helvetica, sans-serif"/>
                        </a:rPr>
                        <a:t>Heinich</a:t>
                      </a:r>
                      <a:r>
                        <a:rPr lang="en-GB" sz="1200" dirty="0">
                          <a:effectLst/>
                          <a:latin typeface="Arial, Helvetica, sans-serif"/>
                        </a:rPr>
                        <a:t>, R., </a:t>
                      </a:r>
                      <a:r>
                        <a:rPr lang="en-GB" sz="1200" dirty="0" err="1">
                          <a:effectLst/>
                          <a:latin typeface="Arial, Helvetica, sans-serif"/>
                        </a:rPr>
                        <a:t>Molenda</a:t>
                      </a:r>
                      <a:r>
                        <a:rPr lang="en-GB" sz="1200" dirty="0">
                          <a:effectLst/>
                          <a:latin typeface="Arial, Helvetica, sans-serif"/>
                        </a:rPr>
                        <a:t>, M., Russell, J. D., &amp; </a:t>
                      </a:r>
                      <a:r>
                        <a:rPr lang="en-GB" sz="1200" dirty="0" err="1">
                          <a:effectLst/>
                          <a:latin typeface="Arial, Helvetica, sans-serif"/>
                        </a:rPr>
                        <a:t>Smaldino</a:t>
                      </a:r>
                      <a:r>
                        <a:rPr lang="en-GB" sz="1200" dirty="0">
                          <a:effectLst/>
                          <a:latin typeface="Arial, Helvetica, sans-serif"/>
                        </a:rPr>
                        <a:t>, S. E. (1999). </a:t>
                      </a:r>
                      <a:r>
                        <a:rPr lang="en-GB" sz="1200" i="1" dirty="0">
                          <a:effectLst/>
                          <a:latin typeface="Arial, Helvetica, sans-serif"/>
                        </a:rPr>
                        <a:t>Instructional media and technologies for learning.</a:t>
                      </a:r>
                      <a:r>
                        <a:rPr lang="en-GB" sz="1200" dirty="0">
                          <a:effectLst/>
                          <a:latin typeface="Arial, Helvetica, sans-serif"/>
                        </a:rPr>
                        <a:t> Upper Saddle River, NJ: Prentice-Hall.</a:t>
                      </a:r>
                      <a:endParaRPr lang="en-GB" sz="1200" dirty="0">
                        <a:effectLst/>
                      </a:endParaRPr>
                    </a:p>
                  </a:txBody>
                  <a:tcPr marL="47625" marR="47625" marT="47625" marB="4762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1247017919"/>
              </p:ext>
            </p:extLst>
          </p:nvPr>
        </p:nvGraphicFramePr>
        <p:xfrm>
          <a:off x="4953001" y="1066800"/>
          <a:ext cx="3200399" cy="5133998"/>
        </p:xfrm>
        <a:graphic>
          <a:graphicData uri="http://schemas.openxmlformats.org/drawingml/2006/table">
            <a:tbl>
              <a:tblPr/>
              <a:tblGrid>
                <a:gridCol w="1671261"/>
                <a:gridCol w="1529138"/>
              </a:tblGrid>
              <a:tr h="214643">
                <a:tc>
                  <a:txBody>
                    <a:bodyPr/>
                    <a:lstStyle/>
                    <a:p>
                      <a:r>
                        <a:rPr lang="en-GB" sz="1000" b="1" dirty="0">
                          <a:solidFill>
                            <a:schemeClr val="bg1"/>
                          </a:solidFill>
                          <a:effectLst/>
                          <a:latin typeface="Arial, Helvetica, sans-serif"/>
                        </a:rPr>
                        <a:t>Plagiarized Version</a:t>
                      </a:r>
                      <a:endParaRPr lang="en-GB" sz="1000" dirty="0">
                        <a:solidFill>
                          <a:schemeClr val="bg1"/>
                        </a:solidFill>
                        <a:effectLst/>
                      </a:endParaRPr>
                    </a:p>
                  </a:txBody>
                  <a:tcPr marL="20825" marR="20825" marT="20825" marB="20825">
                    <a:lnL>
                      <a:noFill/>
                    </a:lnL>
                    <a:lnR>
                      <a:noFill/>
                    </a:lnR>
                    <a:lnT>
                      <a:noFill/>
                    </a:lnT>
                    <a:lnB>
                      <a:noFill/>
                    </a:lnB>
                    <a:solidFill>
                      <a:srgbClr val="CCCCCC"/>
                    </a:solidFill>
                  </a:tcPr>
                </a:tc>
                <a:tc>
                  <a:txBody>
                    <a:bodyPr/>
                    <a:lstStyle/>
                    <a:p>
                      <a:r>
                        <a:rPr lang="en-GB" sz="1000" b="1">
                          <a:solidFill>
                            <a:schemeClr val="bg1"/>
                          </a:solidFill>
                          <a:effectLst/>
                          <a:latin typeface="Arial, Helvetica, sans-serif"/>
                        </a:rPr>
                        <a:t>Correct Version</a:t>
                      </a:r>
                      <a:endParaRPr lang="en-GB" sz="1000">
                        <a:solidFill>
                          <a:schemeClr val="bg1"/>
                        </a:solidFill>
                        <a:effectLst/>
                      </a:endParaRPr>
                    </a:p>
                  </a:txBody>
                  <a:tcPr marL="20825" marR="20825" marT="20825" marB="20825">
                    <a:lnL>
                      <a:noFill/>
                    </a:lnL>
                    <a:lnR>
                      <a:noFill/>
                    </a:lnR>
                    <a:lnT>
                      <a:noFill/>
                    </a:lnT>
                    <a:lnB>
                      <a:noFill/>
                    </a:lnB>
                    <a:solidFill>
                      <a:srgbClr val="FFFFCC"/>
                    </a:solidFill>
                  </a:tcPr>
                </a:tc>
              </a:tr>
              <a:tr h="2454482">
                <a:tc>
                  <a:txBody>
                    <a:bodyPr/>
                    <a:lstStyle/>
                    <a:p>
                      <a:r>
                        <a:rPr lang="en-GB" sz="1000" dirty="0">
                          <a:solidFill>
                            <a:schemeClr val="bg1"/>
                          </a:solidFill>
                          <a:effectLst/>
                          <a:latin typeface="Arial, Helvetica, sans-serif"/>
                        </a:rPr>
                        <a:t>Constructivists do not hold views entirely opposed to those of the cognitivists. The position of constructivists extends beyond the beliefs of the cognitivist</a:t>
                      </a:r>
                      <a:r>
                        <a:rPr lang="en-GB" sz="1000" dirty="0" smtClean="0">
                          <a:solidFill>
                            <a:schemeClr val="bg1"/>
                          </a:solidFill>
                          <a:effectLst/>
                          <a:latin typeface="Arial, Helvetica, sans-serif"/>
                        </a:rPr>
                        <a:t>.</a:t>
                      </a:r>
                    </a:p>
                    <a:p>
                      <a:endParaRPr lang="en-GB" sz="1000" dirty="0" smtClean="0">
                        <a:solidFill>
                          <a:schemeClr val="bg1"/>
                        </a:solidFill>
                        <a:effectLst/>
                        <a:latin typeface="Arial, Helvetica, sans-serif"/>
                      </a:endParaRPr>
                    </a:p>
                    <a:p>
                      <a:endParaRPr lang="en-GB" sz="1000" dirty="0" smtClean="0">
                        <a:solidFill>
                          <a:schemeClr val="bg1"/>
                        </a:solidFill>
                        <a:effectLst/>
                        <a:latin typeface="Arial, Helvetica, sans-serif"/>
                      </a:endParaRPr>
                    </a:p>
                    <a:p>
                      <a:endParaRPr lang="en-GB" sz="1000" dirty="0">
                        <a:solidFill>
                          <a:schemeClr val="bg1"/>
                        </a:solidFill>
                        <a:effectLst/>
                      </a:endParaRPr>
                    </a:p>
                    <a:p>
                      <a:r>
                        <a:rPr lang="en-GB" sz="1000" dirty="0">
                          <a:solidFill>
                            <a:schemeClr val="bg1"/>
                          </a:solidFill>
                          <a:effectLst/>
                          <a:latin typeface="Arial, Helvetica, sans-serif"/>
                        </a:rPr>
                        <a:t>References: </a:t>
                      </a:r>
                      <a:r>
                        <a:rPr lang="en-GB" sz="1000" dirty="0" err="1">
                          <a:solidFill>
                            <a:schemeClr val="bg1"/>
                          </a:solidFill>
                          <a:effectLst/>
                          <a:latin typeface="Arial, Helvetica, sans-serif"/>
                        </a:rPr>
                        <a:t>Heinich</a:t>
                      </a:r>
                      <a:r>
                        <a:rPr lang="en-GB" sz="1000" dirty="0">
                          <a:solidFill>
                            <a:schemeClr val="bg1"/>
                          </a:solidFill>
                          <a:effectLst/>
                          <a:latin typeface="Arial, Helvetica, sans-serif"/>
                        </a:rPr>
                        <a:t>, R., </a:t>
                      </a:r>
                      <a:r>
                        <a:rPr lang="en-GB" sz="1000" dirty="0" err="1">
                          <a:solidFill>
                            <a:schemeClr val="bg1"/>
                          </a:solidFill>
                          <a:effectLst/>
                          <a:latin typeface="Arial, Helvetica, sans-serif"/>
                        </a:rPr>
                        <a:t>Molenda</a:t>
                      </a:r>
                      <a:r>
                        <a:rPr lang="en-GB" sz="1000" dirty="0">
                          <a:solidFill>
                            <a:schemeClr val="bg1"/>
                          </a:solidFill>
                          <a:effectLst/>
                          <a:latin typeface="Arial, Helvetica, sans-serif"/>
                        </a:rPr>
                        <a:t>, M., Russell, J. D., &amp; </a:t>
                      </a:r>
                      <a:r>
                        <a:rPr lang="en-GB" sz="1000" dirty="0" err="1">
                          <a:solidFill>
                            <a:schemeClr val="bg1"/>
                          </a:solidFill>
                          <a:effectLst/>
                          <a:latin typeface="Arial, Helvetica, sans-serif"/>
                        </a:rPr>
                        <a:t>Smaldino</a:t>
                      </a:r>
                      <a:r>
                        <a:rPr lang="en-GB" sz="1000" dirty="0">
                          <a:solidFill>
                            <a:schemeClr val="bg1"/>
                          </a:solidFill>
                          <a:effectLst/>
                          <a:latin typeface="Arial, Helvetica, sans-serif"/>
                        </a:rPr>
                        <a:t>, S. E. (1999). </a:t>
                      </a:r>
                      <a:r>
                        <a:rPr lang="en-GB" sz="1000" i="1" dirty="0">
                          <a:solidFill>
                            <a:schemeClr val="bg1"/>
                          </a:solidFill>
                          <a:effectLst/>
                          <a:latin typeface="Arial, Helvetica, sans-serif"/>
                        </a:rPr>
                        <a:t>Instructional media and technologies for learning.</a:t>
                      </a:r>
                      <a:r>
                        <a:rPr lang="en-GB" sz="1000" dirty="0">
                          <a:solidFill>
                            <a:schemeClr val="bg1"/>
                          </a:solidFill>
                          <a:effectLst/>
                          <a:latin typeface="Arial, Helvetica, sans-serif"/>
                        </a:rPr>
                        <a:t> Upper Saddle River, NJ: Prentice-Hall.</a:t>
                      </a:r>
                      <a:endParaRPr lang="en-GB" sz="1000" dirty="0">
                        <a:solidFill>
                          <a:schemeClr val="bg1"/>
                        </a:solidFill>
                        <a:effectLst/>
                      </a:endParaRPr>
                    </a:p>
                  </a:txBody>
                  <a:tcPr marL="20825" marR="20825" marT="20825" marB="20825">
                    <a:lnL>
                      <a:noFill/>
                    </a:lnL>
                    <a:lnR>
                      <a:noFill/>
                    </a:lnR>
                    <a:lnT>
                      <a:noFill/>
                    </a:lnT>
                    <a:lnB>
                      <a:noFill/>
                    </a:lnB>
                    <a:solidFill>
                      <a:srgbClr val="CCCCCC"/>
                    </a:solidFill>
                  </a:tcPr>
                </a:tc>
                <a:tc>
                  <a:txBody>
                    <a:bodyPr/>
                    <a:lstStyle/>
                    <a:p>
                      <a:r>
                        <a:rPr lang="en-GB" sz="1000" dirty="0">
                          <a:solidFill>
                            <a:schemeClr val="bg1"/>
                          </a:solidFill>
                          <a:effectLst/>
                          <a:latin typeface="Arial, Helvetica, sans-serif"/>
                        </a:rPr>
                        <a:t>Constructivists do not hold views entirely opposed to those of the cognitivists. The position of constructivists "... extends beyond the beliefs of the cognitivist" (</a:t>
                      </a:r>
                      <a:r>
                        <a:rPr lang="en-GB" sz="1000" dirty="0" err="1">
                          <a:solidFill>
                            <a:schemeClr val="bg1"/>
                          </a:solidFill>
                          <a:effectLst/>
                          <a:latin typeface="Arial, Helvetica, sans-serif"/>
                        </a:rPr>
                        <a:t>Heinich</a:t>
                      </a:r>
                      <a:r>
                        <a:rPr lang="en-GB" sz="1000" dirty="0">
                          <a:solidFill>
                            <a:schemeClr val="bg1"/>
                          </a:solidFill>
                          <a:effectLst/>
                          <a:latin typeface="Arial, Helvetica, sans-serif"/>
                        </a:rPr>
                        <a:t>, </a:t>
                      </a:r>
                      <a:r>
                        <a:rPr lang="en-GB" sz="1000" dirty="0" err="1">
                          <a:solidFill>
                            <a:schemeClr val="bg1"/>
                          </a:solidFill>
                          <a:effectLst/>
                          <a:latin typeface="Arial, Helvetica, sans-serif"/>
                        </a:rPr>
                        <a:t>Molenda</a:t>
                      </a:r>
                      <a:r>
                        <a:rPr lang="en-GB" sz="1000" dirty="0">
                          <a:solidFill>
                            <a:schemeClr val="bg1"/>
                          </a:solidFill>
                          <a:effectLst/>
                          <a:latin typeface="Arial, Helvetica, sans-serif"/>
                        </a:rPr>
                        <a:t>, Russell, &amp; </a:t>
                      </a:r>
                      <a:r>
                        <a:rPr lang="en-GB" sz="1000" dirty="0" err="1">
                          <a:solidFill>
                            <a:schemeClr val="bg1"/>
                          </a:solidFill>
                          <a:effectLst/>
                          <a:latin typeface="Arial, Helvetica, sans-serif"/>
                        </a:rPr>
                        <a:t>Smaldino</a:t>
                      </a:r>
                      <a:r>
                        <a:rPr lang="en-GB" sz="1000" dirty="0">
                          <a:solidFill>
                            <a:schemeClr val="bg1"/>
                          </a:solidFill>
                          <a:effectLst/>
                          <a:latin typeface="Arial, Helvetica, sans-serif"/>
                        </a:rPr>
                        <a:t>, 1999, p. 17</a:t>
                      </a:r>
                      <a:r>
                        <a:rPr lang="en-GB" sz="1000" dirty="0" smtClean="0">
                          <a:solidFill>
                            <a:schemeClr val="bg1"/>
                          </a:solidFill>
                          <a:effectLst/>
                          <a:latin typeface="Arial, Helvetica, sans-serif"/>
                        </a:rPr>
                        <a:t>).</a:t>
                      </a:r>
                    </a:p>
                    <a:p>
                      <a:endParaRPr lang="en-GB" sz="1000" dirty="0" smtClean="0">
                        <a:solidFill>
                          <a:schemeClr val="bg1"/>
                        </a:solidFill>
                        <a:effectLst/>
                        <a:latin typeface="Arial, Helvetica, sans-serif"/>
                      </a:endParaRPr>
                    </a:p>
                    <a:p>
                      <a:endParaRPr lang="en-GB" sz="1000" dirty="0">
                        <a:solidFill>
                          <a:schemeClr val="bg1"/>
                        </a:solidFill>
                        <a:effectLst/>
                      </a:endParaRPr>
                    </a:p>
                    <a:p>
                      <a:r>
                        <a:rPr lang="en-GB" sz="1000" dirty="0">
                          <a:solidFill>
                            <a:schemeClr val="bg1"/>
                          </a:solidFill>
                          <a:effectLst/>
                          <a:latin typeface="Arial, Helvetica, sans-serif"/>
                        </a:rPr>
                        <a:t>References: </a:t>
                      </a:r>
                      <a:r>
                        <a:rPr lang="en-GB" sz="1000" dirty="0" err="1">
                          <a:solidFill>
                            <a:schemeClr val="bg1"/>
                          </a:solidFill>
                          <a:effectLst/>
                          <a:latin typeface="Arial, Helvetica, sans-serif"/>
                        </a:rPr>
                        <a:t>Heinich</a:t>
                      </a:r>
                      <a:r>
                        <a:rPr lang="en-GB" sz="1000" dirty="0">
                          <a:solidFill>
                            <a:schemeClr val="bg1"/>
                          </a:solidFill>
                          <a:effectLst/>
                          <a:latin typeface="Arial, Helvetica, sans-serif"/>
                        </a:rPr>
                        <a:t>, R., </a:t>
                      </a:r>
                      <a:r>
                        <a:rPr lang="en-GB" sz="1000" dirty="0" err="1">
                          <a:solidFill>
                            <a:schemeClr val="bg1"/>
                          </a:solidFill>
                          <a:effectLst/>
                          <a:latin typeface="Arial, Helvetica, sans-serif"/>
                        </a:rPr>
                        <a:t>Molenda</a:t>
                      </a:r>
                      <a:r>
                        <a:rPr lang="en-GB" sz="1000" dirty="0">
                          <a:solidFill>
                            <a:schemeClr val="bg1"/>
                          </a:solidFill>
                          <a:effectLst/>
                          <a:latin typeface="Arial, Helvetica, sans-serif"/>
                        </a:rPr>
                        <a:t>, M., Russell, J. D., &amp; </a:t>
                      </a:r>
                      <a:r>
                        <a:rPr lang="en-GB" sz="1000" dirty="0" err="1">
                          <a:solidFill>
                            <a:schemeClr val="bg1"/>
                          </a:solidFill>
                          <a:effectLst/>
                          <a:latin typeface="Arial, Helvetica, sans-serif"/>
                        </a:rPr>
                        <a:t>Smaldino</a:t>
                      </a:r>
                      <a:r>
                        <a:rPr lang="en-GB" sz="1000" dirty="0">
                          <a:solidFill>
                            <a:schemeClr val="bg1"/>
                          </a:solidFill>
                          <a:effectLst/>
                          <a:latin typeface="Arial, Helvetica, sans-serif"/>
                        </a:rPr>
                        <a:t>, S. E. (1999). </a:t>
                      </a:r>
                      <a:r>
                        <a:rPr lang="en-GB" sz="1000" i="1" dirty="0">
                          <a:solidFill>
                            <a:schemeClr val="bg1"/>
                          </a:solidFill>
                          <a:effectLst/>
                          <a:latin typeface="Arial, Helvetica, sans-serif"/>
                        </a:rPr>
                        <a:t>Instructional media and technologies for learning.</a:t>
                      </a:r>
                      <a:r>
                        <a:rPr lang="en-GB" sz="1000" dirty="0">
                          <a:solidFill>
                            <a:schemeClr val="bg1"/>
                          </a:solidFill>
                          <a:effectLst/>
                          <a:latin typeface="Arial, Helvetica, sans-serif"/>
                        </a:rPr>
                        <a:t> Upper Saddle River, NJ: Prentice-Hall.</a:t>
                      </a:r>
                      <a:endParaRPr lang="en-GB" sz="1000" dirty="0">
                        <a:solidFill>
                          <a:schemeClr val="bg1"/>
                        </a:solidFill>
                        <a:effectLst/>
                      </a:endParaRPr>
                    </a:p>
                  </a:txBody>
                  <a:tcPr marL="20825" marR="20825" marT="20825" marB="20825">
                    <a:lnL>
                      <a:noFill/>
                    </a:lnL>
                    <a:lnR>
                      <a:noFill/>
                    </a:lnR>
                    <a:lnT>
                      <a:noFill/>
                    </a:lnT>
                    <a:lnB>
                      <a:noFill/>
                    </a:lnB>
                    <a:solidFill>
                      <a:srgbClr val="FFFFCC"/>
                    </a:solidFill>
                  </a:tcPr>
                </a:tc>
              </a:tr>
              <a:tr h="2134505">
                <a:tc>
                  <a:txBody>
                    <a:bodyPr/>
                    <a:lstStyle/>
                    <a:p>
                      <a:r>
                        <a:rPr lang="en-GB" sz="1000" b="1" dirty="0">
                          <a:solidFill>
                            <a:schemeClr val="bg1"/>
                          </a:solidFill>
                          <a:effectLst/>
                          <a:latin typeface="Arial, Helvetica, sans-serif"/>
                        </a:rPr>
                        <a:t>Explanation: </a:t>
                      </a:r>
                      <a:r>
                        <a:rPr lang="en-GB" sz="1000" dirty="0">
                          <a:solidFill>
                            <a:schemeClr val="bg1"/>
                          </a:solidFill>
                          <a:effectLst/>
                          <a:latin typeface="Arial, Helvetica, sans-serif"/>
                        </a:rPr>
                        <a:t>This example of student written work is plagiarized. The student included a portion of the original author's work in a sentence without using quotation marks. Although the work was cited in the references, no credit was given to the original author in the text of the paper, and quotation marks were not used.</a:t>
                      </a:r>
                      <a:endParaRPr lang="en-GB" sz="1000" dirty="0">
                        <a:solidFill>
                          <a:schemeClr val="bg1"/>
                        </a:solidFill>
                        <a:effectLst/>
                      </a:endParaRPr>
                    </a:p>
                  </a:txBody>
                  <a:tcPr marL="20825" marR="20825" marT="20825" marB="20825">
                    <a:lnL>
                      <a:noFill/>
                    </a:lnL>
                    <a:lnR>
                      <a:noFill/>
                    </a:lnR>
                    <a:lnT>
                      <a:noFill/>
                    </a:lnT>
                    <a:lnB>
                      <a:noFill/>
                    </a:lnB>
                    <a:solidFill>
                      <a:srgbClr val="CCCCCC"/>
                    </a:solidFill>
                  </a:tcPr>
                </a:tc>
                <a:tc>
                  <a:txBody>
                    <a:bodyPr/>
                    <a:lstStyle/>
                    <a:p>
                      <a:r>
                        <a:rPr lang="en-GB" sz="1000" b="1" dirty="0">
                          <a:solidFill>
                            <a:schemeClr val="bg1"/>
                          </a:solidFill>
                          <a:effectLst/>
                          <a:latin typeface="Arial, Helvetica, sans-serif"/>
                        </a:rPr>
                        <a:t>Explanation: </a:t>
                      </a:r>
                      <a:r>
                        <a:rPr lang="en-GB" sz="1000" dirty="0">
                          <a:solidFill>
                            <a:schemeClr val="bg1"/>
                          </a:solidFill>
                          <a:effectLst/>
                          <a:latin typeface="Arial, Helvetica, sans-serif"/>
                        </a:rPr>
                        <a:t>Quotation marks are used to indicate that this passage is a word-for-word citation from the original document</a:t>
                      </a:r>
                      <a:endParaRPr lang="en-GB" sz="1000" dirty="0">
                        <a:solidFill>
                          <a:schemeClr val="bg1"/>
                        </a:solidFill>
                        <a:effectLst/>
                      </a:endParaRPr>
                    </a:p>
                  </a:txBody>
                  <a:tcPr marL="20825" marR="20825" marT="20825" marB="20825">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19593650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20490484"/>
              </p:ext>
            </p:extLst>
          </p:nvPr>
        </p:nvGraphicFramePr>
        <p:xfrm>
          <a:off x="990600" y="1371600"/>
          <a:ext cx="3116263" cy="4135914"/>
        </p:xfrm>
        <a:graphic>
          <a:graphicData uri="http://schemas.openxmlformats.org/drawingml/2006/table">
            <a:tbl>
              <a:tblPr/>
              <a:tblGrid>
                <a:gridCol w="1828800"/>
                <a:gridCol w="1287463"/>
              </a:tblGrid>
              <a:tr h="4135914">
                <a:tc>
                  <a:txBody>
                    <a:bodyPr/>
                    <a:lstStyle/>
                    <a:p>
                      <a:r>
                        <a:rPr lang="en-GB" sz="1200" b="1" dirty="0">
                          <a:effectLst/>
                          <a:latin typeface="Arial, Helvetica, sans-serif"/>
                        </a:rPr>
                        <a:t>Original Source Material: </a:t>
                      </a:r>
                      <a:r>
                        <a:rPr lang="en-GB" sz="1200" dirty="0">
                          <a:effectLst/>
                          <a:latin typeface="Arial, Helvetica, sans-serif"/>
                        </a:rPr>
                        <a:t>The concept of systems is really quite simple. The basic idea is that a system has parts that fit together to make a whole; but where it gets complicated -- and interesting -- is how those parts are connected or related to each other.</a:t>
                      </a:r>
                      <a:endParaRPr lang="en-GB" sz="1200" dirty="0">
                        <a:effectLst/>
                      </a:endParaRPr>
                    </a:p>
                  </a:txBody>
                  <a:tcPr marL="47625" marR="47625" marT="47625" marB="47625">
                    <a:lnL>
                      <a:noFill/>
                    </a:lnL>
                    <a:lnR>
                      <a:noFill/>
                    </a:lnR>
                    <a:lnT>
                      <a:noFill/>
                    </a:lnT>
                    <a:lnB>
                      <a:noFill/>
                    </a:lnB>
                  </a:tcPr>
                </a:tc>
                <a:tc>
                  <a:txBody>
                    <a:bodyPr/>
                    <a:lstStyle/>
                    <a:p>
                      <a:r>
                        <a:rPr lang="en-GB" sz="1200" b="1" dirty="0">
                          <a:effectLst/>
                          <a:latin typeface="Arial, Helvetica, sans-serif"/>
                        </a:rPr>
                        <a:t>Source: </a:t>
                      </a:r>
                      <a:r>
                        <a:rPr lang="en-GB" sz="1200" dirty="0">
                          <a:effectLst/>
                          <a:latin typeface="Arial, Helvetica, sans-serif"/>
                        </a:rPr>
                        <a:t>Frick, T. (1991). R</a:t>
                      </a:r>
                      <a:r>
                        <a:rPr lang="en-GB" sz="1200" i="1" dirty="0">
                          <a:effectLst/>
                          <a:latin typeface="Arial, Helvetica, sans-serif"/>
                        </a:rPr>
                        <a:t>estructuring education through technology.</a:t>
                      </a:r>
                      <a:r>
                        <a:rPr lang="en-GB" sz="1200" dirty="0">
                          <a:effectLst/>
                          <a:latin typeface="Arial, Helvetica, sans-serif"/>
                        </a:rPr>
                        <a:t> Bloomington, IN: Phi Delta Kappa Educational Foundation. </a:t>
                      </a:r>
                      <a:endParaRPr lang="en-GB" sz="1200" dirty="0">
                        <a:effectLst/>
                      </a:endParaRPr>
                    </a:p>
                  </a:txBody>
                  <a:tcPr marL="47625" marR="47625" marT="47625" marB="47625">
                    <a:lnL>
                      <a:noFill/>
                    </a:lnL>
                    <a:lnR>
                      <a:noFill/>
                    </a:lnR>
                    <a:lnT>
                      <a:noFill/>
                    </a:lnT>
                    <a:lnB>
                      <a:noFill/>
                    </a:lnB>
                  </a:tcPr>
                </a:tc>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875398179"/>
              </p:ext>
            </p:extLst>
          </p:nvPr>
        </p:nvGraphicFramePr>
        <p:xfrm>
          <a:off x="4648200" y="1143000"/>
          <a:ext cx="3429000" cy="4724401"/>
        </p:xfrm>
        <a:graphic>
          <a:graphicData uri="http://schemas.openxmlformats.org/drawingml/2006/table">
            <a:tbl>
              <a:tblPr/>
              <a:tblGrid>
                <a:gridCol w="1680210"/>
                <a:gridCol w="1748790"/>
              </a:tblGrid>
              <a:tr h="254169">
                <a:tc>
                  <a:txBody>
                    <a:bodyPr/>
                    <a:lstStyle/>
                    <a:p>
                      <a:r>
                        <a:rPr lang="en-GB" sz="900" b="1" dirty="0">
                          <a:solidFill>
                            <a:schemeClr val="bg1"/>
                          </a:solidFill>
                          <a:effectLst/>
                          <a:latin typeface="Arial, Helvetica, sans-serif"/>
                        </a:rPr>
                        <a:t>Plagiarized Version</a:t>
                      </a:r>
                      <a:endParaRPr lang="en-GB" sz="900" dirty="0">
                        <a:solidFill>
                          <a:schemeClr val="bg1"/>
                        </a:solidFill>
                        <a:effectLst/>
                      </a:endParaRPr>
                    </a:p>
                  </a:txBody>
                  <a:tcPr marL="24984" marR="24984" marT="24984" marB="24984">
                    <a:lnL>
                      <a:noFill/>
                    </a:lnL>
                    <a:lnR>
                      <a:noFill/>
                    </a:lnR>
                    <a:lnT>
                      <a:noFill/>
                    </a:lnT>
                    <a:lnB>
                      <a:noFill/>
                    </a:lnB>
                    <a:solidFill>
                      <a:srgbClr val="CCCCCC"/>
                    </a:solidFill>
                  </a:tcPr>
                </a:tc>
                <a:tc>
                  <a:txBody>
                    <a:bodyPr/>
                    <a:lstStyle/>
                    <a:p>
                      <a:r>
                        <a:rPr lang="en-GB" sz="900" b="1" dirty="0">
                          <a:solidFill>
                            <a:schemeClr val="bg1"/>
                          </a:solidFill>
                          <a:effectLst/>
                          <a:latin typeface="Arial, Helvetica, sans-serif"/>
                        </a:rPr>
                        <a:t>Correct Version</a:t>
                      </a:r>
                      <a:endParaRPr lang="en-GB" sz="900" dirty="0">
                        <a:solidFill>
                          <a:schemeClr val="bg1"/>
                        </a:solidFill>
                        <a:effectLst/>
                      </a:endParaRPr>
                    </a:p>
                  </a:txBody>
                  <a:tcPr marL="24984" marR="24984" marT="24984" marB="24984">
                    <a:lnL>
                      <a:noFill/>
                    </a:lnL>
                    <a:lnR>
                      <a:noFill/>
                    </a:lnR>
                    <a:lnT>
                      <a:noFill/>
                    </a:lnT>
                    <a:lnB>
                      <a:noFill/>
                    </a:lnB>
                    <a:solidFill>
                      <a:srgbClr val="FFFFCC"/>
                    </a:solidFill>
                  </a:tcPr>
                </a:tc>
              </a:tr>
              <a:tr h="2518108">
                <a:tc>
                  <a:txBody>
                    <a:bodyPr/>
                    <a:lstStyle/>
                    <a:p>
                      <a:r>
                        <a:rPr lang="en-GB" sz="1050" dirty="0">
                          <a:solidFill>
                            <a:schemeClr val="bg1"/>
                          </a:solidFill>
                          <a:effectLst/>
                          <a:latin typeface="Arial, Helvetica, sans-serif"/>
                        </a:rPr>
                        <a:t>A system has parts that fit together to make a whole, but the important aspect of systems is how those parts are connected or related to each other (Frick, 1991</a:t>
                      </a:r>
                      <a:r>
                        <a:rPr lang="en-GB" sz="1050" dirty="0" smtClean="0">
                          <a:solidFill>
                            <a:schemeClr val="bg1"/>
                          </a:solidFill>
                          <a:effectLst/>
                          <a:latin typeface="Arial, Helvetica, sans-serif"/>
                        </a:rPr>
                        <a:t>).</a:t>
                      </a:r>
                    </a:p>
                    <a:p>
                      <a:endParaRPr lang="en-GB" sz="1050" dirty="0">
                        <a:solidFill>
                          <a:schemeClr val="bg1"/>
                        </a:solidFill>
                        <a:effectLst/>
                      </a:endParaRPr>
                    </a:p>
                    <a:p>
                      <a:r>
                        <a:rPr lang="en-GB" sz="1050" dirty="0">
                          <a:solidFill>
                            <a:schemeClr val="bg1"/>
                          </a:solidFill>
                          <a:effectLst/>
                          <a:latin typeface="Arial, Helvetica, sans-serif"/>
                        </a:rPr>
                        <a:t>References: Frick, T. (1991). R</a:t>
                      </a:r>
                      <a:r>
                        <a:rPr lang="en-GB" sz="1050" i="1" dirty="0">
                          <a:solidFill>
                            <a:schemeClr val="bg1"/>
                          </a:solidFill>
                          <a:effectLst/>
                          <a:latin typeface="Arial, Helvetica, sans-serif"/>
                        </a:rPr>
                        <a:t>estructuring education through technology.</a:t>
                      </a:r>
                      <a:r>
                        <a:rPr lang="en-GB" sz="1050" dirty="0">
                          <a:solidFill>
                            <a:schemeClr val="bg1"/>
                          </a:solidFill>
                          <a:effectLst/>
                          <a:latin typeface="Arial, Helvetica, sans-serif"/>
                        </a:rPr>
                        <a:t> Bloomington, IN: Phi Delta Kappa Educational Foundation. </a:t>
                      </a:r>
                      <a:endParaRPr lang="en-GB" sz="1050" dirty="0">
                        <a:solidFill>
                          <a:schemeClr val="bg1"/>
                        </a:solidFill>
                        <a:effectLst/>
                      </a:endParaRPr>
                    </a:p>
                  </a:txBody>
                  <a:tcPr marL="24984" marR="24984" marT="24984" marB="24984">
                    <a:lnL>
                      <a:noFill/>
                    </a:lnL>
                    <a:lnR>
                      <a:noFill/>
                    </a:lnR>
                    <a:lnT>
                      <a:noFill/>
                    </a:lnT>
                    <a:lnB>
                      <a:noFill/>
                    </a:lnB>
                    <a:solidFill>
                      <a:srgbClr val="CCCCCC"/>
                    </a:solidFill>
                  </a:tcPr>
                </a:tc>
                <a:tc>
                  <a:txBody>
                    <a:bodyPr/>
                    <a:lstStyle/>
                    <a:p>
                      <a:r>
                        <a:rPr lang="en-GB" sz="1050" dirty="0">
                          <a:solidFill>
                            <a:schemeClr val="bg1"/>
                          </a:solidFill>
                          <a:effectLst/>
                          <a:latin typeface="Arial, Helvetica, sans-serif"/>
                        </a:rPr>
                        <a:t>Frick (1991) states that "... a system has parts that fit together to make a whole ..." but the important aspect of systems is "... how those parts are connected or related to each other" (p. 17).</a:t>
                      </a:r>
                      <a:endParaRPr lang="en-GB" sz="1050" dirty="0">
                        <a:solidFill>
                          <a:schemeClr val="bg1"/>
                        </a:solidFill>
                        <a:effectLst/>
                      </a:endParaRPr>
                    </a:p>
                    <a:p>
                      <a:endParaRPr lang="en-GB" sz="1050" dirty="0" smtClean="0">
                        <a:solidFill>
                          <a:schemeClr val="bg1"/>
                        </a:solidFill>
                        <a:effectLst/>
                        <a:latin typeface="Arial, Helvetica, sans-serif"/>
                      </a:endParaRPr>
                    </a:p>
                    <a:p>
                      <a:r>
                        <a:rPr lang="en-GB" sz="1050" dirty="0" smtClean="0">
                          <a:solidFill>
                            <a:schemeClr val="bg1"/>
                          </a:solidFill>
                          <a:effectLst/>
                          <a:latin typeface="Arial, Helvetica, sans-serif"/>
                        </a:rPr>
                        <a:t>References</a:t>
                      </a:r>
                      <a:r>
                        <a:rPr lang="en-GB" sz="1050" dirty="0">
                          <a:solidFill>
                            <a:schemeClr val="bg1"/>
                          </a:solidFill>
                          <a:effectLst/>
                          <a:latin typeface="Arial, Helvetica, sans-serif"/>
                        </a:rPr>
                        <a:t>: Frick, T. (1991). R</a:t>
                      </a:r>
                      <a:r>
                        <a:rPr lang="en-GB" sz="1050" i="1" dirty="0">
                          <a:solidFill>
                            <a:schemeClr val="bg1"/>
                          </a:solidFill>
                          <a:effectLst/>
                          <a:latin typeface="Arial, Helvetica, sans-serif"/>
                        </a:rPr>
                        <a:t>estructuring education through technology.</a:t>
                      </a:r>
                      <a:r>
                        <a:rPr lang="en-GB" sz="1050" dirty="0">
                          <a:solidFill>
                            <a:schemeClr val="bg1"/>
                          </a:solidFill>
                          <a:effectLst/>
                          <a:latin typeface="Arial, Helvetica, sans-serif"/>
                        </a:rPr>
                        <a:t> Bloomington, IN: Phi Delta Kappa Educational Foundation. </a:t>
                      </a:r>
                      <a:endParaRPr lang="en-GB" sz="1050" dirty="0">
                        <a:solidFill>
                          <a:schemeClr val="bg1"/>
                        </a:solidFill>
                        <a:effectLst/>
                      </a:endParaRPr>
                    </a:p>
                  </a:txBody>
                  <a:tcPr marL="24984" marR="24984" marT="24984" marB="24984">
                    <a:lnL>
                      <a:noFill/>
                    </a:lnL>
                    <a:lnR>
                      <a:noFill/>
                    </a:lnR>
                    <a:lnT>
                      <a:noFill/>
                    </a:lnT>
                    <a:lnB>
                      <a:noFill/>
                    </a:lnB>
                    <a:solidFill>
                      <a:srgbClr val="FFFFCC"/>
                    </a:solidFill>
                  </a:tcPr>
                </a:tc>
              </a:tr>
              <a:tr h="1952124">
                <a:tc>
                  <a:txBody>
                    <a:bodyPr/>
                    <a:lstStyle/>
                    <a:p>
                      <a:r>
                        <a:rPr lang="en-GB" sz="1050" b="1" dirty="0">
                          <a:solidFill>
                            <a:schemeClr val="bg1"/>
                          </a:solidFill>
                          <a:effectLst/>
                          <a:latin typeface="Arial, Helvetica, sans-serif"/>
                        </a:rPr>
                        <a:t>Explanation: </a:t>
                      </a:r>
                      <a:r>
                        <a:rPr lang="en-GB" sz="1050" dirty="0">
                          <a:solidFill>
                            <a:schemeClr val="bg1"/>
                          </a:solidFill>
                          <a:effectLst/>
                          <a:latin typeface="Arial, Helvetica, sans-serif"/>
                        </a:rPr>
                        <a:t>This example of student written work is plagiarized. Although the author is cited at the end of the paragraph, the student copied word-for-word from the original source material and did not use quotation marks.</a:t>
                      </a:r>
                      <a:endParaRPr lang="en-GB" sz="1050" dirty="0">
                        <a:solidFill>
                          <a:schemeClr val="bg1"/>
                        </a:solidFill>
                        <a:effectLst/>
                      </a:endParaRPr>
                    </a:p>
                  </a:txBody>
                  <a:tcPr marL="24984" marR="24984" marT="24984" marB="24984">
                    <a:lnL>
                      <a:noFill/>
                    </a:lnL>
                    <a:lnR>
                      <a:noFill/>
                    </a:lnR>
                    <a:lnT>
                      <a:noFill/>
                    </a:lnT>
                    <a:lnB>
                      <a:noFill/>
                    </a:lnB>
                    <a:solidFill>
                      <a:srgbClr val="CCCCCC"/>
                    </a:solidFill>
                  </a:tcPr>
                </a:tc>
                <a:tc>
                  <a:txBody>
                    <a:bodyPr/>
                    <a:lstStyle/>
                    <a:p>
                      <a:r>
                        <a:rPr lang="en-GB" sz="1050" b="1" dirty="0">
                          <a:solidFill>
                            <a:schemeClr val="bg1"/>
                          </a:solidFill>
                          <a:effectLst/>
                          <a:latin typeface="Arial, Helvetica, sans-serif"/>
                        </a:rPr>
                        <a:t>Explanation: </a:t>
                      </a:r>
                      <a:r>
                        <a:rPr lang="en-GB" sz="1050" dirty="0">
                          <a:solidFill>
                            <a:schemeClr val="bg1"/>
                          </a:solidFill>
                          <a:effectLst/>
                          <a:latin typeface="Arial, Helvetica, sans-serif"/>
                        </a:rPr>
                        <a:t>Note in this example that the passage begins with the author and year of the publication. Quotation marks are used to indicate that the passages are word-for-word citations from the original document. The author is also listed in the references.</a:t>
                      </a:r>
                      <a:endParaRPr lang="en-GB" sz="1050" dirty="0">
                        <a:solidFill>
                          <a:schemeClr val="bg1"/>
                        </a:solidFill>
                        <a:effectLst/>
                      </a:endParaRPr>
                    </a:p>
                  </a:txBody>
                  <a:tcPr marL="24984" marR="24984" marT="24984" marB="24984">
                    <a:lnL>
                      <a:noFill/>
                    </a:lnL>
                    <a:lnR>
                      <a:noFill/>
                    </a:lnR>
                    <a:lnT>
                      <a:noFill/>
                    </a:lnT>
                    <a:lnB>
                      <a:noFill/>
                    </a:lnB>
                    <a:solidFill>
                      <a:srgbClr val="FFFFCC"/>
                    </a:solidFill>
                  </a:tcPr>
                </a:tc>
              </a:tr>
            </a:tbl>
          </a:graphicData>
        </a:graphic>
      </p:graphicFrame>
      <p:sp>
        <p:nvSpPr>
          <p:cNvPr id="6" name="Rectangle 1"/>
          <p:cNvSpPr>
            <a:spLocks noChangeArrowheads="1"/>
          </p:cNvSpPr>
          <p:nvPr/>
        </p:nvSpPr>
        <p:spPr bwMode="auto">
          <a:xfrm>
            <a:off x="2936875" y="21193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4784101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396978561"/>
              </p:ext>
            </p:extLst>
          </p:nvPr>
        </p:nvGraphicFramePr>
        <p:xfrm>
          <a:off x="990600" y="914400"/>
          <a:ext cx="3657600" cy="4884739"/>
        </p:xfrm>
        <a:graphic>
          <a:graphicData uri="http://schemas.openxmlformats.org/drawingml/2006/table">
            <a:tbl>
              <a:tblPr/>
              <a:tblGrid>
                <a:gridCol w="2362200"/>
                <a:gridCol w="1295400"/>
              </a:tblGrid>
              <a:tr h="4884739">
                <a:tc>
                  <a:txBody>
                    <a:bodyPr/>
                    <a:lstStyle/>
                    <a:p>
                      <a:r>
                        <a:rPr lang="en-GB" sz="1200" b="1" dirty="0">
                          <a:effectLst/>
                          <a:latin typeface="Arial, Helvetica, sans-serif"/>
                        </a:rPr>
                        <a:t>Original Source Material: </a:t>
                      </a:r>
                      <a:r>
                        <a:rPr lang="en-GB" sz="1200" dirty="0">
                          <a:effectLst/>
                          <a:latin typeface="Arial, Helvetica, sans-serif"/>
                        </a:rPr>
                        <a:t>Theories differ from philosophies and models of teaching. A philosophy is a value system, whereas a theory seeks to explain real-world events and can be certified through scientific investigation. Models of teaching are approaches to the management of some aspect of classroom instruction and they may not be independent of subject area, grade level, age of the student, or the setting for learning. A characteristic of learning theories is that they address the underlying psychological dynamics of events. Thus, they provide a mechanism for understanding the implications of events related to learning in both formal and informal settings.</a:t>
                      </a:r>
                      <a:endParaRPr lang="en-GB" sz="1200" dirty="0">
                        <a:effectLst/>
                      </a:endParaRPr>
                    </a:p>
                  </a:txBody>
                  <a:tcPr marL="38271" marR="38271" marT="38271" marB="38271">
                    <a:lnL>
                      <a:noFill/>
                    </a:lnL>
                    <a:lnR>
                      <a:noFill/>
                    </a:lnR>
                    <a:lnT>
                      <a:noFill/>
                    </a:lnT>
                    <a:lnB>
                      <a:noFill/>
                    </a:lnB>
                  </a:tcPr>
                </a:tc>
                <a:tc>
                  <a:txBody>
                    <a:bodyPr/>
                    <a:lstStyle/>
                    <a:p>
                      <a:r>
                        <a:rPr lang="en-GB" sz="1200" b="1" dirty="0">
                          <a:effectLst/>
                          <a:latin typeface="Arial, Helvetica, sans-serif"/>
                        </a:rPr>
                        <a:t>Source: </a:t>
                      </a:r>
                      <a:r>
                        <a:rPr lang="en-GB" sz="1200" dirty="0" err="1">
                          <a:effectLst/>
                          <a:latin typeface="Arial, Helvetica, sans-serif"/>
                        </a:rPr>
                        <a:t>Gredler</a:t>
                      </a:r>
                      <a:r>
                        <a:rPr lang="en-GB" sz="1200" dirty="0">
                          <a:effectLst/>
                          <a:latin typeface="Arial, Helvetica, sans-serif"/>
                        </a:rPr>
                        <a:t>, M. E. (2001). </a:t>
                      </a:r>
                      <a:r>
                        <a:rPr lang="en-GB" sz="1200" i="1" dirty="0">
                          <a:effectLst/>
                          <a:latin typeface="Arial, Helvetica, sans-serif"/>
                        </a:rPr>
                        <a:t>Learning and instruction: Theory into practice</a:t>
                      </a:r>
                      <a:r>
                        <a:rPr lang="en-GB" sz="1200" dirty="0">
                          <a:effectLst/>
                          <a:latin typeface="Arial, Helvetica, sans-serif"/>
                        </a:rPr>
                        <a:t> (4th ed.). Upper Saddle River, NJ: Prentice-Hall.</a:t>
                      </a:r>
                      <a:endParaRPr lang="en-GB" sz="1200" dirty="0">
                        <a:effectLst/>
                      </a:endParaRPr>
                    </a:p>
                  </a:txBody>
                  <a:tcPr marL="38271" marR="38271" marT="38271" marB="38271">
                    <a:lnL>
                      <a:noFill/>
                    </a:lnL>
                    <a:lnR>
                      <a:noFill/>
                    </a:lnR>
                    <a:lnT>
                      <a:noFill/>
                    </a:lnT>
                    <a:lnB>
                      <a:noFill/>
                    </a:lnB>
                  </a:tcPr>
                </a:tc>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398731025"/>
              </p:ext>
            </p:extLst>
          </p:nvPr>
        </p:nvGraphicFramePr>
        <p:xfrm>
          <a:off x="4572001" y="744011"/>
          <a:ext cx="3581400" cy="5428189"/>
        </p:xfrm>
        <a:graphic>
          <a:graphicData uri="http://schemas.openxmlformats.org/drawingml/2006/table">
            <a:tbl>
              <a:tblPr/>
              <a:tblGrid>
                <a:gridCol w="1793748"/>
                <a:gridCol w="1787652"/>
              </a:tblGrid>
              <a:tr h="180805">
                <a:tc>
                  <a:txBody>
                    <a:bodyPr/>
                    <a:lstStyle/>
                    <a:p>
                      <a:r>
                        <a:rPr lang="en-GB" sz="600" b="1" dirty="0">
                          <a:solidFill>
                            <a:schemeClr val="bg1"/>
                          </a:solidFill>
                          <a:effectLst/>
                          <a:latin typeface="Arial, Helvetica, sans-serif"/>
                        </a:rPr>
                        <a:t>Plagiarized Version</a:t>
                      </a:r>
                      <a:endParaRPr lang="en-GB" sz="600" dirty="0">
                        <a:solidFill>
                          <a:schemeClr val="bg1"/>
                        </a:solidFill>
                        <a:effectLst/>
                      </a:endParaRPr>
                    </a:p>
                  </a:txBody>
                  <a:tcPr marL="16446" marR="16446" marT="16446" marB="16446">
                    <a:lnL>
                      <a:noFill/>
                    </a:lnL>
                    <a:lnR>
                      <a:noFill/>
                    </a:lnR>
                    <a:lnT>
                      <a:noFill/>
                    </a:lnT>
                    <a:lnB>
                      <a:noFill/>
                    </a:lnB>
                    <a:solidFill>
                      <a:srgbClr val="CCCCCC"/>
                    </a:solidFill>
                  </a:tcPr>
                </a:tc>
                <a:tc>
                  <a:txBody>
                    <a:bodyPr/>
                    <a:lstStyle/>
                    <a:p>
                      <a:r>
                        <a:rPr lang="en-GB" sz="600" b="1">
                          <a:solidFill>
                            <a:schemeClr val="bg1"/>
                          </a:solidFill>
                          <a:effectLst/>
                          <a:latin typeface="Arial, Helvetica, sans-serif"/>
                        </a:rPr>
                        <a:t>Correct Version</a:t>
                      </a:r>
                      <a:endParaRPr lang="en-GB" sz="600">
                        <a:solidFill>
                          <a:schemeClr val="bg1"/>
                        </a:solidFill>
                        <a:effectLst/>
                      </a:endParaRPr>
                    </a:p>
                  </a:txBody>
                  <a:tcPr marL="16446" marR="16446" marT="16446" marB="16446">
                    <a:lnL>
                      <a:noFill/>
                    </a:lnL>
                    <a:lnR>
                      <a:noFill/>
                    </a:lnR>
                    <a:lnT>
                      <a:noFill/>
                    </a:lnT>
                    <a:lnB>
                      <a:noFill/>
                    </a:lnB>
                    <a:solidFill>
                      <a:srgbClr val="FFFFCC"/>
                    </a:solidFill>
                  </a:tcPr>
                </a:tc>
              </a:tr>
              <a:tr h="2867195">
                <a:tc>
                  <a:txBody>
                    <a:bodyPr/>
                    <a:lstStyle/>
                    <a:p>
                      <a:r>
                        <a:rPr lang="en-GB" sz="1000" dirty="0">
                          <a:solidFill>
                            <a:schemeClr val="bg1"/>
                          </a:solidFill>
                          <a:effectLst/>
                          <a:latin typeface="Arial, Helvetica, sans-serif"/>
                        </a:rPr>
                        <a:t>Theories and philosophies are different from each other because theories seek to explain real-world events and can be certified through scientific investigation. Learning theories address the underlying psychological dynamics of events, so they provide a mechanism for understanding the implications of events related to learning in both formal and informal settings</a:t>
                      </a:r>
                      <a:r>
                        <a:rPr lang="en-GB" sz="1000" dirty="0" smtClean="0">
                          <a:solidFill>
                            <a:schemeClr val="bg1"/>
                          </a:solidFill>
                          <a:effectLst/>
                          <a:latin typeface="Arial, Helvetica, sans-serif"/>
                        </a:rPr>
                        <a:t>.</a:t>
                      </a:r>
                    </a:p>
                    <a:p>
                      <a:endParaRPr lang="en-GB" sz="1000" dirty="0" smtClean="0">
                        <a:solidFill>
                          <a:schemeClr val="bg1"/>
                        </a:solidFill>
                        <a:effectLst/>
                        <a:latin typeface="Arial, Helvetica, sans-serif"/>
                      </a:endParaRPr>
                    </a:p>
                    <a:p>
                      <a:endParaRPr lang="en-GB" sz="1000" dirty="0" smtClean="0">
                        <a:solidFill>
                          <a:schemeClr val="bg1"/>
                        </a:solidFill>
                        <a:effectLst/>
                        <a:latin typeface="Arial, Helvetica, sans-serif"/>
                      </a:endParaRPr>
                    </a:p>
                    <a:p>
                      <a:endParaRPr lang="en-GB" sz="1000" dirty="0" smtClean="0">
                        <a:solidFill>
                          <a:schemeClr val="bg1"/>
                        </a:solidFill>
                        <a:effectLst/>
                        <a:latin typeface="Arial, Helvetica, sans-serif"/>
                      </a:endParaRPr>
                    </a:p>
                    <a:p>
                      <a:r>
                        <a:rPr lang="en-GB" sz="1000" b="1" dirty="0" smtClean="0">
                          <a:solidFill>
                            <a:schemeClr val="bg1"/>
                          </a:solidFill>
                          <a:effectLst/>
                          <a:latin typeface="Arial, Helvetica, sans-serif"/>
                        </a:rPr>
                        <a:t>Explanation: </a:t>
                      </a:r>
                      <a:r>
                        <a:rPr lang="en-GB" sz="1000" dirty="0" smtClean="0">
                          <a:solidFill>
                            <a:schemeClr val="bg1"/>
                          </a:solidFill>
                          <a:effectLst/>
                          <a:latin typeface="Arial, Helvetica, sans-serif"/>
                        </a:rPr>
                        <a:t>This example of student written work is plagiarized. The student used several passages from the original work and inserted them into original prose, however this is still an example of word-for-word plagiarism</a:t>
                      </a:r>
                      <a:endParaRPr lang="en-GB" sz="1000" dirty="0">
                        <a:solidFill>
                          <a:schemeClr val="bg1"/>
                        </a:solidFill>
                        <a:effectLst/>
                      </a:endParaRPr>
                    </a:p>
                  </a:txBody>
                  <a:tcPr marL="16446" marR="16446" marT="16446" marB="16446">
                    <a:lnL>
                      <a:noFill/>
                    </a:lnL>
                    <a:lnR>
                      <a:noFill/>
                    </a:lnR>
                    <a:lnT>
                      <a:noFill/>
                    </a:lnT>
                    <a:lnB>
                      <a:noFill/>
                    </a:lnB>
                    <a:solidFill>
                      <a:srgbClr val="CCCCCC"/>
                    </a:solidFill>
                  </a:tcPr>
                </a:tc>
                <a:tc>
                  <a:txBody>
                    <a:bodyPr/>
                    <a:lstStyle/>
                    <a:p>
                      <a:r>
                        <a:rPr lang="en-GB" sz="1000" dirty="0">
                          <a:solidFill>
                            <a:schemeClr val="bg1"/>
                          </a:solidFill>
                          <a:effectLst/>
                          <a:latin typeface="Arial, Helvetica, sans-serif"/>
                        </a:rPr>
                        <a:t>Theories and philosophies are different from each other because, according to </a:t>
                      </a:r>
                      <a:r>
                        <a:rPr lang="en-GB" sz="1000" dirty="0" err="1">
                          <a:solidFill>
                            <a:schemeClr val="bg1"/>
                          </a:solidFill>
                          <a:effectLst/>
                          <a:latin typeface="Arial, Helvetica, sans-serif"/>
                        </a:rPr>
                        <a:t>Gredler</a:t>
                      </a:r>
                      <a:r>
                        <a:rPr lang="en-GB" sz="1000" dirty="0">
                          <a:solidFill>
                            <a:schemeClr val="bg1"/>
                          </a:solidFill>
                          <a:effectLst/>
                          <a:latin typeface="Arial, Helvetica, sans-serif"/>
                        </a:rPr>
                        <a:t> (2001) theories seek </a:t>
                      </a:r>
                      <a:endParaRPr lang="en-GB" sz="1000" dirty="0">
                        <a:solidFill>
                          <a:schemeClr val="bg1"/>
                        </a:solidFill>
                        <a:effectLst/>
                      </a:endParaRPr>
                    </a:p>
                    <a:p>
                      <a:r>
                        <a:rPr lang="en-GB" sz="1000" dirty="0">
                          <a:solidFill>
                            <a:schemeClr val="bg1"/>
                          </a:solidFill>
                          <a:effectLst/>
                          <a:latin typeface="Arial, Helvetica, sans-serif"/>
                        </a:rPr>
                        <a:t>to explain real-world events and can be certified through scientific investigation... A characteristic of learning theories is that they address the underlying psychological dynamics of events. Thus, they provide a mechanism for understanding the implications of events related to learning in both formal and informal settings. (pp. 12-13</a:t>
                      </a:r>
                      <a:r>
                        <a:rPr lang="en-GB" sz="1000" dirty="0" smtClean="0">
                          <a:solidFill>
                            <a:schemeClr val="bg1"/>
                          </a:solidFill>
                          <a:effectLst/>
                          <a:latin typeface="Arial, Helvetica, sans-serif"/>
                        </a:rPr>
                        <a:t>)</a:t>
                      </a:r>
                    </a:p>
                    <a:p>
                      <a:endParaRPr lang="en-GB" sz="1000" dirty="0">
                        <a:solidFill>
                          <a:schemeClr val="bg1"/>
                        </a:solidFill>
                        <a:effectLst/>
                      </a:endParaRPr>
                    </a:p>
                    <a:p>
                      <a:r>
                        <a:rPr lang="en-GB" sz="1000" dirty="0">
                          <a:solidFill>
                            <a:schemeClr val="bg1"/>
                          </a:solidFill>
                          <a:effectLst/>
                          <a:latin typeface="Arial, Helvetica, sans-serif"/>
                        </a:rPr>
                        <a:t>References: </a:t>
                      </a:r>
                      <a:r>
                        <a:rPr lang="en-GB" sz="1000" dirty="0" err="1">
                          <a:solidFill>
                            <a:schemeClr val="bg1"/>
                          </a:solidFill>
                          <a:effectLst/>
                          <a:latin typeface="Arial, Helvetica, sans-serif"/>
                        </a:rPr>
                        <a:t>Gredler</a:t>
                      </a:r>
                      <a:r>
                        <a:rPr lang="en-GB" sz="1000" dirty="0">
                          <a:solidFill>
                            <a:schemeClr val="bg1"/>
                          </a:solidFill>
                          <a:effectLst/>
                          <a:latin typeface="Arial, Helvetica, sans-serif"/>
                        </a:rPr>
                        <a:t>, M. E. (2001). </a:t>
                      </a:r>
                      <a:r>
                        <a:rPr lang="en-GB" sz="1000" i="1" dirty="0">
                          <a:solidFill>
                            <a:schemeClr val="bg1"/>
                          </a:solidFill>
                          <a:effectLst/>
                          <a:latin typeface="Arial, Helvetica, sans-serif"/>
                        </a:rPr>
                        <a:t>Learning and instruction: Theory into practice</a:t>
                      </a:r>
                      <a:r>
                        <a:rPr lang="en-GB" sz="1000" dirty="0">
                          <a:solidFill>
                            <a:schemeClr val="bg1"/>
                          </a:solidFill>
                          <a:effectLst/>
                          <a:latin typeface="Arial, Helvetica, sans-serif"/>
                        </a:rPr>
                        <a:t> (4th Ed.). Upper Saddle River, NJ: Prentice-Hall.</a:t>
                      </a:r>
                      <a:endParaRPr lang="en-GB" sz="1000" dirty="0">
                        <a:solidFill>
                          <a:schemeClr val="bg1"/>
                        </a:solidFill>
                        <a:effectLst/>
                      </a:endParaRPr>
                    </a:p>
                  </a:txBody>
                  <a:tcPr marL="16446" marR="16446" marT="16446" marB="16446">
                    <a:lnL>
                      <a:noFill/>
                    </a:lnL>
                    <a:lnR>
                      <a:noFill/>
                    </a:lnR>
                    <a:lnT>
                      <a:noFill/>
                    </a:lnT>
                    <a:lnB>
                      <a:noFill/>
                    </a:lnB>
                    <a:solidFill>
                      <a:srgbClr val="FFFFCC"/>
                    </a:solidFill>
                  </a:tcPr>
                </a:tc>
              </a:tr>
              <a:tr h="1386503">
                <a:tc>
                  <a:txBody>
                    <a:bodyPr/>
                    <a:lstStyle/>
                    <a:p>
                      <a:r>
                        <a:rPr lang="en-GB" sz="1000" dirty="0" smtClean="0">
                          <a:solidFill>
                            <a:schemeClr val="bg1"/>
                          </a:solidFill>
                          <a:effectLst/>
                          <a:latin typeface="Arial, Helvetica, sans-serif"/>
                        </a:rPr>
                        <a:t>No </a:t>
                      </a:r>
                      <a:r>
                        <a:rPr lang="en-GB" sz="1000" dirty="0">
                          <a:solidFill>
                            <a:schemeClr val="bg1"/>
                          </a:solidFill>
                          <a:effectLst/>
                          <a:latin typeface="Arial, Helvetica, sans-serif"/>
                        </a:rPr>
                        <a:t>credit was given to the author in the text and quotation marks were not used, and also the work was not listed in the references.</a:t>
                      </a:r>
                      <a:endParaRPr lang="en-GB" sz="1000" dirty="0">
                        <a:solidFill>
                          <a:schemeClr val="bg1"/>
                        </a:solidFill>
                        <a:effectLst/>
                      </a:endParaRPr>
                    </a:p>
                  </a:txBody>
                  <a:tcPr marL="16446" marR="16446" marT="16446" marB="16446">
                    <a:lnL>
                      <a:noFill/>
                    </a:lnL>
                    <a:lnR>
                      <a:noFill/>
                    </a:lnR>
                    <a:lnT>
                      <a:noFill/>
                    </a:lnT>
                    <a:lnB>
                      <a:noFill/>
                    </a:lnB>
                    <a:solidFill>
                      <a:srgbClr val="CCCCCC"/>
                    </a:solidFill>
                  </a:tcPr>
                </a:tc>
                <a:tc>
                  <a:txBody>
                    <a:bodyPr/>
                    <a:lstStyle/>
                    <a:p>
                      <a:r>
                        <a:rPr lang="en-GB" sz="1000" b="1" dirty="0">
                          <a:solidFill>
                            <a:schemeClr val="bg1"/>
                          </a:solidFill>
                          <a:effectLst/>
                          <a:latin typeface="Arial, Helvetica, sans-serif"/>
                        </a:rPr>
                        <a:t>Explanation: </a:t>
                      </a:r>
                      <a:r>
                        <a:rPr lang="en-GB" sz="1000" dirty="0">
                          <a:solidFill>
                            <a:schemeClr val="bg1"/>
                          </a:solidFill>
                          <a:effectLst/>
                          <a:latin typeface="Arial, Helvetica, sans-serif"/>
                        </a:rPr>
                        <a:t>An indented block is used to indicate that this passage is a word-for-word quotation and the pages where it was taken from the original document. The original author of the content is cited at the end of the passage and in the reference section as well.</a:t>
                      </a:r>
                      <a:endParaRPr lang="en-GB" sz="1000" dirty="0">
                        <a:solidFill>
                          <a:schemeClr val="bg1"/>
                        </a:solidFill>
                        <a:effectLst/>
                      </a:endParaRPr>
                    </a:p>
                  </a:txBody>
                  <a:tcPr marL="16446" marR="16446" marT="16446" marB="16446">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32998992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509030228"/>
              </p:ext>
            </p:extLst>
          </p:nvPr>
        </p:nvGraphicFramePr>
        <p:xfrm>
          <a:off x="1371601" y="1143000"/>
          <a:ext cx="2819400" cy="4419600"/>
        </p:xfrm>
        <a:graphic>
          <a:graphicData uri="http://schemas.openxmlformats.org/drawingml/2006/table">
            <a:tbl>
              <a:tblPr/>
              <a:tblGrid>
                <a:gridCol w="1447799"/>
                <a:gridCol w="1371601"/>
              </a:tblGrid>
              <a:tr h="4419600">
                <a:tc>
                  <a:txBody>
                    <a:bodyPr/>
                    <a:lstStyle/>
                    <a:p>
                      <a:r>
                        <a:rPr lang="en-GB" sz="1000" b="1" dirty="0">
                          <a:effectLst/>
                          <a:latin typeface="Arial, Helvetica, sans-serif"/>
                        </a:rPr>
                        <a:t>Original Source Material: </a:t>
                      </a:r>
                      <a:r>
                        <a:rPr lang="en-GB" sz="1000" dirty="0">
                          <a:effectLst/>
                          <a:latin typeface="Arial, Helvetica, sans-serif"/>
                        </a:rPr>
                        <a:t>An important characteristic of instructional-design theories is that they are design oriented (or goal oriented). This makes them very different from what most people usually think of as theories. Theories can be thought of as dealing with cause-and-effect relationships or with flows of events in natural processes, keeping in mind that those effects or events are almost always probabilistic (i.e., the cause increases the chances of the stated effect occurring) rather than deterministic (i.e., the cause always results in the stated effect).</a:t>
                      </a:r>
                      <a:endParaRPr lang="en-GB" sz="1000" dirty="0">
                        <a:effectLst/>
                      </a:endParaRPr>
                    </a:p>
                  </a:txBody>
                  <a:tcPr marL="25696" marR="25696" marT="25696" marB="25696">
                    <a:lnL>
                      <a:noFill/>
                    </a:lnL>
                    <a:lnR>
                      <a:noFill/>
                    </a:lnR>
                    <a:lnT>
                      <a:noFill/>
                    </a:lnT>
                    <a:lnB>
                      <a:noFill/>
                    </a:lnB>
                  </a:tcPr>
                </a:tc>
                <a:tc>
                  <a:txBody>
                    <a:bodyPr/>
                    <a:lstStyle/>
                    <a:p>
                      <a:r>
                        <a:rPr lang="en-GB" sz="1000" b="1" dirty="0">
                          <a:effectLst/>
                          <a:latin typeface="Arial, Helvetica, sans-serif"/>
                        </a:rPr>
                        <a:t>Source: </a:t>
                      </a:r>
                      <a:r>
                        <a:rPr lang="en-GB" sz="1000" dirty="0" err="1">
                          <a:effectLst/>
                          <a:latin typeface="Arial, Helvetica, sans-serif"/>
                        </a:rPr>
                        <a:t>Reigeluth</a:t>
                      </a:r>
                      <a:r>
                        <a:rPr lang="en-GB" sz="1000" dirty="0">
                          <a:effectLst/>
                          <a:latin typeface="Arial, Helvetica, sans-serif"/>
                        </a:rPr>
                        <a:t>, C. M. (1999). What is instructional design theory and how is it changing? In C. M. </a:t>
                      </a:r>
                      <a:r>
                        <a:rPr lang="en-GB" sz="1000" dirty="0" err="1">
                          <a:effectLst/>
                          <a:latin typeface="Arial, Helvetica, sans-serif"/>
                        </a:rPr>
                        <a:t>Reigeluth</a:t>
                      </a:r>
                      <a:r>
                        <a:rPr lang="en-GB" sz="1000" dirty="0">
                          <a:effectLst/>
                          <a:latin typeface="Arial, Helvetica, sans-serif"/>
                        </a:rPr>
                        <a:t> (ed.), </a:t>
                      </a:r>
                      <a:r>
                        <a:rPr lang="en-GB" sz="1000" i="1" dirty="0">
                          <a:effectLst/>
                          <a:latin typeface="Arial, Helvetica, sans-serif"/>
                        </a:rPr>
                        <a:t>Instructional-design theories and models volume II: A new paradigm of instructional theory,</a:t>
                      </a:r>
                      <a:r>
                        <a:rPr lang="en-GB" sz="1000" dirty="0">
                          <a:effectLst/>
                          <a:latin typeface="Arial, Helvetica, sans-serif"/>
                        </a:rPr>
                        <a:t> (pp. 1-29). Mahwah, NJ: Lawrence Erlbaum Associates.</a:t>
                      </a:r>
                      <a:endParaRPr lang="en-GB" sz="1000" dirty="0">
                        <a:effectLst/>
                      </a:endParaRPr>
                    </a:p>
                  </a:txBody>
                  <a:tcPr marL="25696" marR="25696" marT="25696" marB="25696">
                    <a:lnL>
                      <a:noFill/>
                    </a:lnL>
                    <a:lnR>
                      <a:noFill/>
                    </a:lnR>
                    <a:lnT>
                      <a:noFill/>
                    </a:lnT>
                    <a:lnB>
                      <a:noFill/>
                    </a:lnB>
                  </a:tcPr>
                </a:tc>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4094459195"/>
              </p:ext>
            </p:extLst>
          </p:nvPr>
        </p:nvGraphicFramePr>
        <p:xfrm>
          <a:off x="4191000" y="685801"/>
          <a:ext cx="3962400" cy="5415699"/>
        </p:xfrm>
        <a:graphic>
          <a:graphicData uri="http://schemas.openxmlformats.org/drawingml/2006/table">
            <a:tbl>
              <a:tblPr/>
              <a:tblGrid>
                <a:gridCol w="1941576"/>
                <a:gridCol w="2020824"/>
              </a:tblGrid>
              <a:tr h="117990">
                <a:tc>
                  <a:txBody>
                    <a:bodyPr/>
                    <a:lstStyle/>
                    <a:p>
                      <a:r>
                        <a:rPr lang="en-GB" sz="600" b="1" dirty="0">
                          <a:solidFill>
                            <a:schemeClr val="bg1"/>
                          </a:solidFill>
                          <a:effectLst/>
                          <a:latin typeface="Arial, Helvetica, sans-serif"/>
                        </a:rPr>
                        <a:t>Plagiarized Version</a:t>
                      </a:r>
                      <a:endParaRPr lang="en-GB" sz="600" dirty="0">
                        <a:solidFill>
                          <a:schemeClr val="bg1"/>
                        </a:solidFill>
                        <a:effectLst/>
                      </a:endParaRPr>
                    </a:p>
                  </a:txBody>
                  <a:tcPr marL="16025" marR="16025" marT="16025" marB="16025">
                    <a:lnL>
                      <a:noFill/>
                    </a:lnL>
                    <a:lnR>
                      <a:noFill/>
                    </a:lnR>
                    <a:lnT>
                      <a:noFill/>
                    </a:lnT>
                    <a:lnB>
                      <a:noFill/>
                    </a:lnB>
                    <a:solidFill>
                      <a:srgbClr val="CCCCCC"/>
                    </a:solidFill>
                  </a:tcPr>
                </a:tc>
                <a:tc>
                  <a:txBody>
                    <a:bodyPr/>
                    <a:lstStyle/>
                    <a:p>
                      <a:r>
                        <a:rPr lang="en-GB" sz="600" b="1">
                          <a:solidFill>
                            <a:schemeClr val="bg1"/>
                          </a:solidFill>
                          <a:effectLst/>
                          <a:latin typeface="Arial, Helvetica, sans-serif"/>
                        </a:rPr>
                        <a:t>Correct Version</a:t>
                      </a:r>
                      <a:endParaRPr lang="en-GB" sz="600">
                        <a:solidFill>
                          <a:schemeClr val="bg1"/>
                        </a:solidFill>
                        <a:effectLst/>
                      </a:endParaRPr>
                    </a:p>
                  </a:txBody>
                  <a:tcPr marL="16025" marR="16025" marT="16025" marB="16025">
                    <a:lnL>
                      <a:noFill/>
                    </a:lnL>
                    <a:lnR>
                      <a:noFill/>
                    </a:lnR>
                    <a:lnT>
                      <a:noFill/>
                    </a:lnT>
                    <a:lnB>
                      <a:noFill/>
                    </a:lnB>
                    <a:solidFill>
                      <a:srgbClr val="FFFFCC"/>
                    </a:solidFill>
                  </a:tcPr>
                </a:tc>
              </a:tr>
              <a:tr h="3334825">
                <a:tc>
                  <a:txBody>
                    <a:bodyPr/>
                    <a:lstStyle/>
                    <a:p>
                      <a:r>
                        <a:rPr lang="en-GB" sz="1000" dirty="0">
                          <a:solidFill>
                            <a:schemeClr val="bg1"/>
                          </a:solidFill>
                          <a:effectLst/>
                          <a:latin typeface="Arial, Helvetica, sans-serif"/>
                        </a:rPr>
                        <a:t>Whether they are probabilistic (i.e., the cause increases the chances of the stated effect occurring) or they are deterministic (i.e., the cause always results in the stated effect), we can think of theories as dealing with cause-and-effect relationships or with flows of natural processes.</a:t>
                      </a:r>
                      <a:endParaRPr lang="en-GB" sz="1000" dirty="0">
                        <a:solidFill>
                          <a:schemeClr val="bg1"/>
                        </a:solidFill>
                        <a:effectLst/>
                      </a:endParaRPr>
                    </a:p>
                    <a:p>
                      <a:endParaRPr lang="en-GB" sz="1000" dirty="0" smtClean="0">
                        <a:solidFill>
                          <a:schemeClr val="bg1"/>
                        </a:solidFill>
                        <a:effectLst/>
                        <a:latin typeface="Arial, Helvetica, sans-serif"/>
                      </a:endParaRPr>
                    </a:p>
                    <a:p>
                      <a:r>
                        <a:rPr lang="en-GB" sz="1000" dirty="0" smtClean="0">
                          <a:solidFill>
                            <a:schemeClr val="bg1"/>
                          </a:solidFill>
                          <a:effectLst/>
                          <a:latin typeface="Arial, Helvetica, sans-serif"/>
                        </a:rPr>
                        <a:t>References</a:t>
                      </a:r>
                      <a:r>
                        <a:rPr lang="en-GB" sz="1000" dirty="0">
                          <a:solidFill>
                            <a:schemeClr val="bg1"/>
                          </a:solidFill>
                          <a:effectLst/>
                          <a:latin typeface="Arial, Helvetica, sans-serif"/>
                        </a:rPr>
                        <a:t>: </a:t>
                      </a:r>
                      <a:r>
                        <a:rPr lang="en-GB" sz="1000" dirty="0" err="1">
                          <a:solidFill>
                            <a:schemeClr val="bg1"/>
                          </a:solidFill>
                          <a:effectLst/>
                          <a:latin typeface="Arial, Helvetica, sans-serif"/>
                        </a:rPr>
                        <a:t>Reigeluth</a:t>
                      </a:r>
                      <a:r>
                        <a:rPr lang="en-GB" sz="1000" dirty="0">
                          <a:solidFill>
                            <a:schemeClr val="bg1"/>
                          </a:solidFill>
                          <a:effectLst/>
                          <a:latin typeface="Arial, Helvetica, sans-serif"/>
                        </a:rPr>
                        <a:t>, C.M. (1999). What is instructional design theory and how is it changing? In C. M. </a:t>
                      </a:r>
                      <a:r>
                        <a:rPr lang="en-GB" sz="1000" dirty="0" err="1">
                          <a:solidFill>
                            <a:schemeClr val="bg1"/>
                          </a:solidFill>
                          <a:effectLst/>
                          <a:latin typeface="Arial, Helvetica, sans-serif"/>
                        </a:rPr>
                        <a:t>Reigeluth</a:t>
                      </a:r>
                      <a:r>
                        <a:rPr lang="en-GB" sz="1000" dirty="0">
                          <a:solidFill>
                            <a:schemeClr val="bg1"/>
                          </a:solidFill>
                          <a:effectLst/>
                          <a:latin typeface="Arial, Helvetica, sans-serif"/>
                        </a:rPr>
                        <a:t> (Ed.), </a:t>
                      </a:r>
                      <a:r>
                        <a:rPr lang="en-GB" sz="1000" i="1" dirty="0">
                          <a:solidFill>
                            <a:schemeClr val="bg1"/>
                          </a:solidFill>
                          <a:effectLst/>
                          <a:latin typeface="Arial, Helvetica, sans-serif"/>
                        </a:rPr>
                        <a:t>Instructional-design theories and models volume II: A new paradigm of instructional theory,</a:t>
                      </a:r>
                      <a:r>
                        <a:rPr lang="en-GB" sz="1000" dirty="0">
                          <a:solidFill>
                            <a:schemeClr val="bg1"/>
                          </a:solidFill>
                          <a:effectLst/>
                          <a:latin typeface="Arial, Helvetica, sans-serif"/>
                        </a:rPr>
                        <a:t> (pp. 1-29). Mahwah, NJ: Lawrence Erlbaum Associates.</a:t>
                      </a:r>
                      <a:endParaRPr lang="en-GB" sz="1000" dirty="0">
                        <a:solidFill>
                          <a:schemeClr val="bg1"/>
                        </a:solidFill>
                        <a:effectLst/>
                      </a:endParaRPr>
                    </a:p>
                  </a:txBody>
                  <a:tcPr marL="16025" marR="16025" marT="16025" marB="16025">
                    <a:lnL>
                      <a:noFill/>
                    </a:lnL>
                    <a:lnR>
                      <a:noFill/>
                    </a:lnR>
                    <a:lnT>
                      <a:noFill/>
                    </a:lnT>
                    <a:lnB>
                      <a:noFill/>
                    </a:lnB>
                    <a:solidFill>
                      <a:srgbClr val="CCCCCC"/>
                    </a:solidFill>
                  </a:tcPr>
                </a:tc>
                <a:tc>
                  <a:txBody>
                    <a:bodyPr/>
                    <a:lstStyle/>
                    <a:p>
                      <a:r>
                        <a:rPr lang="en-GB" sz="1000" dirty="0" err="1">
                          <a:solidFill>
                            <a:schemeClr val="bg1"/>
                          </a:solidFill>
                          <a:effectLst/>
                          <a:latin typeface="Arial, Helvetica, sans-serif"/>
                        </a:rPr>
                        <a:t>Reigeluth</a:t>
                      </a:r>
                      <a:r>
                        <a:rPr lang="en-GB" sz="1000" dirty="0">
                          <a:solidFill>
                            <a:schemeClr val="bg1"/>
                          </a:solidFill>
                          <a:effectLst/>
                          <a:latin typeface="Arial, Helvetica, sans-serif"/>
                        </a:rPr>
                        <a:t> (1999) states that we can think of theories "... as dealing with cause-and-effect relationships or with flows of events in natural processes," and goes on to say that they may be either "probabilistic (i.e., the cause increases the chances of the stated effect occurring) rather than deterministic (i.e., the cause always results in the stated effect)" (p. 7</a:t>
                      </a:r>
                      <a:r>
                        <a:rPr lang="en-GB" sz="1000" dirty="0" smtClean="0">
                          <a:solidFill>
                            <a:schemeClr val="bg1"/>
                          </a:solidFill>
                          <a:effectLst/>
                          <a:latin typeface="Arial, Helvetica, sans-serif"/>
                        </a:rPr>
                        <a:t>).</a:t>
                      </a:r>
                    </a:p>
                    <a:p>
                      <a:endParaRPr lang="en-GB" sz="1000" dirty="0">
                        <a:solidFill>
                          <a:schemeClr val="bg1"/>
                        </a:solidFill>
                        <a:effectLst/>
                      </a:endParaRPr>
                    </a:p>
                    <a:p>
                      <a:r>
                        <a:rPr lang="en-GB" sz="1000" dirty="0">
                          <a:solidFill>
                            <a:schemeClr val="bg1"/>
                          </a:solidFill>
                          <a:effectLst/>
                          <a:latin typeface="Arial, Helvetica, sans-serif"/>
                        </a:rPr>
                        <a:t>References: </a:t>
                      </a:r>
                      <a:r>
                        <a:rPr lang="en-GB" sz="1000" dirty="0" err="1">
                          <a:solidFill>
                            <a:schemeClr val="bg1"/>
                          </a:solidFill>
                          <a:effectLst/>
                          <a:latin typeface="Arial, Helvetica, sans-serif"/>
                        </a:rPr>
                        <a:t>Reigeluth</a:t>
                      </a:r>
                      <a:r>
                        <a:rPr lang="en-GB" sz="1000" dirty="0">
                          <a:solidFill>
                            <a:schemeClr val="bg1"/>
                          </a:solidFill>
                          <a:effectLst/>
                          <a:latin typeface="Arial, Helvetica, sans-serif"/>
                        </a:rPr>
                        <a:t>, C. M. (1999). What is instructional design theory and how is it changing? In C. M. </a:t>
                      </a:r>
                      <a:r>
                        <a:rPr lang="en-GB" sz="1000" dirty="0" err="1">
                          <a:solidFill>
                            <a:schemeClr val="bg1"/>
                          </a:solidFill>
                          <a:effectLst/>
                          <a:latin typeface="Arial, Helvetica, sans-serif"/>
                        </a:rPr>
                        <a:t>Reigeluth</a:t>
                      </a:r>
                      <a:r>
                        <a:rPr lang="en-GB" sz="1000" dirty="0">
                          <a:solidFill>
                            <a:schemeClr val="bg1"/>
                          </a:solidFill>
                          <a:effectLst/>
                          <a:latin typeface="Arial, Helvetica, sans-serif"/>
                        </a:rPr>
                        <a:t> (ed.), </a:t>
                      </a:r>
                      <a:r>
                        <a:rPr lang="en-GB" sz="1000" i="1" dirty="0">
                          <a:solidFill>
                            <a:schemeClr val="bg1"/>
                          </a:solidFill>
                          <a:effectLst/>
                          <a:latin typeface="Arial, Helvetica, sans-serif"/>
                        </a:rPr>
                        <a:t>Instructional-design theories and models volume II: A new paradigm of instructional theory,</a:t>
                      </a:r>
                      <a:r>
                        <a:rPr lang="en-GB" sz="1000" dirty="0">
                          <a:solidFill>
                            <a:schemeClr val="bg1"/>
                          </a:solidFill>
                          <a:effectLst/>
                          <a:latin typeface="Arial, Helvetica, sans-serif"/>
                        </a:rPr>
                        <a:t> (pp. 1-29). Mahwah, NJ: Lawrence Erlbaum Associates.</a:t>
                      </a:r>
                      <a:endParaRPr lang="en-GB" sz="1000" dirty="0">
                        <a:solidFill>
                          <a:schemeClr val="bg1"/>
                        </a:solidFill>
                        <a:effectLst/>
                      </a:endParaRPr>
                    </a:p>
                  </a:txBody>
                  <a:tcPr marL="16025" marR="16025" marT="16025" marB="16025">
                    <a:lnL>
                      <a:noFill/>
                    </a:lnL>
                    <a:lnR>
                      <a:noFill/>
                    </a:lnR>
                    <a:lnT>
                      <a:noFill/>
                    </a:lnT>
                    <a:lnB>
                      <a:noFill/>
                    </a:lnB>
                    <a:solidFill>
                      <a:srgbClr val="FFFFCC"/>
                    </a:solidFill>
                  </a:tcPr>
                </a:tc>
              </a:tr>
              <a:tr h="1957384">
                <a:tc>
                  <a:txBody>
                    <a:bodyPr/>
                    <a:lstStyle/>
                    <a:p>
                      <a:r>
                        <a:rPr lang="en-GB" sz="1000" b="1" dirty="0">
                          <a:solidFill>
                            <a:schemeClr val="bg1"/>
                          </a:solidFill>
                          <a:effectLst/>
                          <a:latin typeface="Arial, Helvetica, sans-serif"/>
                        </a:rPr>
                        <a:t>Explanation: </a:t>
                      </a:r>
                      <a:r>
                        <a:rPr lang="en-GB" sz="1000" dirty="0">
                          <a:solidFill>
                            <a:schemeClr val="bg1"/>
                          </a:solidFill>
                          <a:effectLst/>
                          <a:latin typeface="Arial, Helvetica, sans-serif"/>
                        </a:rPr>
                        <a:t>This example of student written work is plagiarized. The student re-organized the original material, and inserted portions of the material in different places within the new paper, but it is still word-for-word plagiarism. Although the work was cited in the references, no credit was given to the author of the text and quotation marks were not used.</a:t>
                      </a:r>
                      <a:endParaRPr lang="en-GB" sz="1000" dirty="0">
                        <a:solidFill>
                          <a:schemeClr val="bg1"/>
                        </a:solidFill>
                        <a:effectLst/>
                      </a:endParaRPr>
                    </a:p>
                  </a:txBody>
                  <a:tcPr marL="16025" marR="16025" marT="16025" marB="16025">
                    <a:lnL>
                      <a:noFill/>
                    </a:lnL>
                    <a:lnR>
                      <a:noFill/>
                    </a:lnR>
                    <a:lnT>
                      <a:noFill/>
                    </a:lnT>
                    <a:lnB>
                      <a:noFill/>
                    </a:lnB>
                    <a:solidFill>
                      <a:srgbClr val="CCCCCC"/>
                    </a:solidFill>
                  </a:tcPr>
                </a:tc>
                <a:tc>
                  <a:txBody>
                    <a:bodyPr/>
                    <a:lstStyle/>
                    <a:p>
                      <a:r>
                        <a:rPr lang="en-GB" sz="1000" b="1" dirty="0">
                          <a:solidFill>
                            <a:schemeClr val="bg1"/>
                          </a:solidFill>
                          <a:effectLst/>
                          <a:latin typeface="Arial, Helvetica, sans-serif"/>
                        </a:rPr>
                        <a:t>Explanation: </a:t>
                      </a:r>
                      <a:r>
                        <a:rPr lang="en-GB" sz="1000" dirty="0">
                          <a:solidFill>
                            <a:schemeClr val="bg1"/>
                          </a:solidFill>
                          <a:effectLst/>
                          <a:latin typeface="Arial, Helvetica, sans-serif"/>
                        </a:rPr>
                        <a:t>Note in this example that the passage begins with the author and year of the publication. Quotation marks are used to indicate that the several passages are word-for-word citations from the original document. The author is also listed in the references.</a:t>
                      </a:r>
                      <a:endParaRPr lang="en-GB" sz="1000" dirty="0">
                        <a:solidFill>
                          <a:schemeClr val="bg1"/>
                        </a:solidFill>
                        <a:effectLst/>
                      </a:endParaRPr>
                    </a:p>
                  </a:txBody>
                  <a:tcPr marL="16025" marR="16025" marT="16025" marB="16025">
                    <a:lnL>
                      <a:noFill/>
                    </a:lnL>
                    <a:lnR>
                      <a:noFill/>
                    </a:lnR>
                    <a:lnT>
                      <a:noFill/>
                    </a:lnT>
                    <a:lnB>
                      <a:noFill/>
                    </a:lnB>
                    <a:solidFill>
                      <a:srgbClr val="FFFFCC"/>
                    </a:solidFill>
                  </a:tcPr>
                </a:tc>
              </a:tr>
            </a:tbl>
          </a:graphicData>
        </a:graphic>
      </p:graphicFrame>
    </p:spTree>
    <p:extLst>
      <p:ext uri="{BB962C8B-B14F-4D97-AF65-F5344CB8AC3E}">
        <p14:creationId xmlns:p14="http://schemas.microsoft.com/office/powerpoint/2010/main" val="41439795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142</TotalTime>
  <Words>2631</Words>
  <Application>Microsoft Office PowerPoint</Application>
  <PresentationFormat>On-screen Show (4:3)</PresentationFormat>
  <Paragraphs>142</Paragraphs>
  <Slides>19</Slides>
  <Notes>1</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Academic Integrity</vt:lpstr>
      <vt:lpstr>PowerPoint Presentation</vt:lpstr>
      <vt:lpstr>PowerPoint Presentation</vt:lpstr>
      <vt:lpstr>Academic Activities</vt:lpstr>
      <vt:lpstr>Why do we have assessments?</vt:lpstr>
      <vt:lpstr>Why reference?</vt:lpstr>
      <vt:lpstr>What is Unfair Practice?</vt:lpstr>
      <vt:lpstr>What is Plagiarism? </vt:lpstr>
      <vt:lpstr>What is Plagiarism?</vt:lpstr>
      <vt:lpstr>What is Plagiarism?</vt:lpstr>
      <vt:lpstr>What is Plagiarism?</vt:lpstr>
      <vt:lpstr>How to avoid Plagiarism</vt:lpstr>
      <vt:lpstr>How to avoid Plagiarism</vt:lpstr>
      <vt:lpstr>The following slides are examples of plagiarism, standard rules.  They have been adapted from  https://www.indiana.edu/~istd/examples.html</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Integrity</dc:title>
  <dc:creator>Rachel Casiday</dc:creator>
  <cp:lastModifiedBy>Rachel Casiday</cp:lastModifiedBy>
  <cp:revision>5</cp:revision>
  <dcterms:created xsi:type="dcterms:W3CDTF">2014-09-23T08:30:31Z</dcterms:created>
  <dcterms:modified xsi:type="dcterms:W3CDTF">2015-03-28T12:05:40Z</dcterms:modified>
</cp:coreProperties>
</file>