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7" r:id="rId2"/>
    <p:sldId id="263" r:id="rId3"/>
    <p:sldId id="272" r:id="rId4"/>
    <p:sldId id="261" r:id="rId5"/>
    <p:sldId id="262" r:id="rId6"/>
    <p:sldId id="273" r:id="rId7"/>
  </p:sldIdLst>
  <p:sldSz cx="12192000" cy="6858000"/>
  <p:notesSz cx="7023100" cy="9309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7" autoAdjust="0"/>
    <p:restoredTop sz="82424" autoAdjust="0"/>
  </p:normalViewPr>
  <p:slideViewPr>
    <p:cSldViewPr snapToGrid="0">
      <p:cViewPr varScale="1">
        <p:scale>
          <a:sx n="91" d="100"/>
          <a:sy n="91" d="100"/>
        </p:scale>
        <p:origin x="90" y="1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2BCAFC7A-71DD-4C2C-B63D-60FDC7DD5449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DA6FC261-E491-4C42-A663-B95247CC46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3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85ECAFD-F005-4163-B10D-85806DC43F93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333E963C-1534-4F8D-B2A7-66D81AA25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50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5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ArcGIS is able to read directly a number of external data formats such as Microsoft Access and Microsoft Excel, .csv and .txt files, however some of these may need a little re-formatting to be used successfully. If these tables contain an X &amp; Y coordinate value they can be mapped easily, otherwise you might need to use an Attribute Join, a Relate, or to use the postcode part of an address in order to use the data via the map. </a:t>
            </a:r>
          </a:p>
          <a:p>
            <a:endParaRPr lang="en-GB" dirty="0"/>
          </a:p>
          <a:p>
            <a:r>
              <a:rPr lang="en-GB" dirty="0"/>
              <a:t>CAD Formats. ArcGIS Desktop can automatically read CAD drawing files and you can add them as layers to ArcMap. </a:t>
            </a:r>
            <a:r>
              <a:rPr lang="en-GB" dirty="0" err="1"/>
              <a:t>DXF</a:t>
            </a:r>
            <a:r>
              <a:rPr lang="en-GB" dirty="0"/>
              <a:t>, DWG and </a:t>
            </a:r>
            <a:r>
              <a:rPr lang="en-GB" dirty="0" err="1"/>
              <a:t>Microstation</a:t>
            </a:r>
            <a:r>
              <a:rPr lang="en-GB" dirty="0"/>
              <a:t> DGN formats can be read directly. </a:t>
            </a:r>
          </a:p>
          <a:p>
            <a:endParaRPr lang="en-GB" dirty="0"/>
          </a:p>
          <a:p>
            <a:r>
              <a:rPr lang="en-GB" dirty="0"/>
              <a:t>A Shapefile is a digital vector storage format for storing geometric location and associated attribute information. This is a relatively simple, flat-file format that has been around since the early 1990s. Features may have either Point, Line or Polygon geometry, along with a table of attributes. But it is not possible to combine different geometries. A shapefile appears as a single file when viewed within ArcGIS, but it is actually a set of files. Three individual files are mandatory and these store the core data.</a:t>
            </a:r>
          </a:p>
          <a:p>
            <a:r>
              <a:rPr lang="en-GB" dirty="0"/>
              <a:t>• .</a:t>
            </a:r>
            <a:r>
              <a:rPr lang="en-GB" dirty="0" err="1"/>
              <a:t>shp</a:t>
            </a:r>
            <a:r>
              <a:rPr lang="en-GB" dirty="0"/>
              <a:t> - the file that stores the feature geometry</a:t>
            </a:r>
          </a:p>
          <a:p>
            <a:r>
              <a:rPr lang="en-GB" dirty="0"/>
              <a:t>• .</a:t>
            </a:r>
            <a:r>
              <a:rPr lang="en-GB" dirty="0" err="1"/>
              <a:t>shx</a:t>
            </a:r>
            <a:r>
              <a:rPr lang="en-GB" dirty="0"/>
              <a:t> - the file that stores the index of the feature geometry</a:t>
            </a:r>
          </a:p>
          <a:p>
            <a:r>
              <a:rPr lang="en-GB" dirty="0"/>
              <a:t>• .</a:t>
            </a:r>
            <a:r>
              <a:rPr lang="en-GB" dirty="0" err="1"/>
              <a:t>dbf</a:t>
            </a:r>
            <a:r>
              <a:rPr lang="en-GB" dirty="0"/>
              <a:t> - the database of attributes</a:t>
            </a:r>
          </a:p>
          <a:p>
            <a:endParaRPr lang="en-GB" dirty="0"/>
          </a:p>
          <a:p>
            <a:r>
              <a:rPr lang="en-GB" dirty="0"/>
              <a:t>There are a further 8 optional individual files which store primarily index data to improve performance. These are created automatically by ArcMap where appropriate. </a:t>
            </a:r>
          </a:p>
          <a:p>
            <a:r>
              <a:rPr lang="en-GB" dirty="0"/>
              <a:t>Optional files : </a:t>
            </a:r>
          </a:p>
          <a:p>
            <a:r>
              <a:rPr lang="en-GB" dirty="0"/>
              <a:t>• .</a:t>
            </a:r>
            <a:r>
              <a:rPr lang="en-GB" dirty="0" err="1"/>
              <a:t>sbn</a:t>
            </a:r>
            <a:r>
              <a:rPr lang="en-GB" dirty="0"/>
              <a:t> and .</a:t>
            </a:r>
            <a:r>
              <a:rPr lang="en-GB" dirty="0" err="1"/>
              <a:t>sbx</a:t>
            </a:r>
            <a:r>
              <a:rPr lang="en-GB" dirty="0"/>
              <a:t> - store the spatial index of the features </a:t>
            </a:r>
          </a:p>
          <a:p>
            <a:r>
              <a:rPr lang="en-GB" dirty="0"/>
              <a:t>• .</a:t>
            </a:r>
            <a:r>
              <a:rPr lang="en-GB" dirty="0" err="1"/>
              <a:t>fbn</a:t>
            </a:r>
            <a:r>
              <a:rPr lang="en-GB" dirty="0"/>
              <a:t> and .</a:t>
            </a:r>
            <a:r>
              <a:rPr lang="en-GB" dirty="0" err="1"/>
              <a:t>fbx</a:t>
            </a:r>
            <a:r>
              <a:rPr lang="en-GB" dirty="0"/>
              <a:t> - store the spatial index of the features for shapefiles that are read-only </a:t>
            </a:r>
          </a:p>
          <a:p>
            <a:r>
              <a:rPr lang="en-GB" dirty="0"/>
              <a:t>• .ain and .</a:t>
            </a:r>
            <a:r>
              <a:rPr lang="en-GB" dirty="0" err="1"/>
              <a:t>aih</a:t>
            </a:r>
            <a:r>
              <a:rPr lang="en-GB" dirty="0"/>
              <a:t> - store the attribute index of the active fields in a table or a theme's attribute table </a:t>
            </a:r>
          </a:p>
          <a:p>
            <a:r>
              <a:rPr lang="en-GB" dirty="0"/>
              <a:t>• .</a:t>
            </a:r>
            <a:r>
              <a:rPr lang="en-GB" dirty="0" err="1"/>
              <a:t>prj</a:t>
            </a:r>
            <a:r>
              <a:rPr lang="en-GB" dirty="0"/>
              <a:t> - the file that stores the coordinate system information </a:t>
            </a:r>
          </a:p>
          <a:p>
            <a:r>
              <a:rPr lang="en-GB" dirty="0"/>
              <a:t>• .shp.xml - metadata for the shapefile </a:t>
            </a:r>
          </a:p>
          <a:p>
            <a:r>
              <a:rPr lang="en-GB" dirty="0"/>
              <a:t>• .</a:t>
            </a:r>
            <a:r>
              <a:rPr lang="en-GB" dirty="0" err="1"/>
              <a:t>atx</a:t>
            </a:r>
            <a:r>
              <a:rPr lang="en-GB" dirty="0"/>
              <a:t> - attribute index for the .</a:t>
            </a:r>
            <a:r>
              <a:rPr lang="en-GB" dirty="0" err="1"/>
              <a:t>dbf</a:t>
            </a:r>
            <a:r>
              <a:rPr lang="en-GB" dirty="0"/>
              <a:t> file </a:t>
            </a:r>
          </a:p>
          <a:p>
            <a:endParaRPr lang="en-GB" dirty="0"/>
          </a:p>
          <a:p>
            <a:r>
              <a:rPr lang="en-GB" dirty="0"/>
              <a:t>A File Geodatabase stores datasets in a folder of files on your computer. Each dataset is held as a file and can be up to 1 TB in size (and you can optionally configure a file geodatabase to store much larger datasets). File geodatabases can be used across platforms and can be compressed and encrypted for </a:t>
            </a:r>
            <a:r>
              <a:rPr lang="en-GB" dirty="0" err="1"/>
              <a:t>readonly</a:t>
            </a:r>
            <a:r>
              <a:rPr lang="en-GB" dirty="0"/>
              <a:t>, secure use. </a:t>
            </a:r>
          </a:p>
          <a:p>
            <a:endParaRPr lang="en-GB" dirty="0"/>
          </a:p>
          <a:p>
            <a:r>
              <a:rPr lang="en-GB" dirty="0"/>
              <a:t>An Enterprise Geodatabase (or </a:t>
            </a:r>
            <a:r>
              <a:rPr lang="en-GB" dirty="0" err="1"/>
              <a:t>ArcSDE</a:t>
            </a:r>
            <a:r>
              <a:rPr lang="en-GB" dirty="0"/>
              <a:t> Geodatabase) stores datasets in a number of optional </a:t>
            </a:r>
            <a:r>
              <a:rPr lang="en-GB" dirty="0" err="1"/>
              <a:t>DataBase</a:t>
            </a:r>
            <a:r>
              <a:rPr lang="en-GB" dirty="0"/>
              <a:t> Management Systems (DBMS) including: - Oracle - Oracle Spatial - SQL Server - PostgreSQL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898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Plan – user requirements, resources</a:t>
            </a:r>
          </a:p>
          <a:p>
            <a:r>
              <a:rPr lang="en-US" dirty="0"/>
              <a:t>Preparation – obtaining data, maps, editing scans, hardware/software capability for intended purpose</a:t>
            </a:r>
          </a:p>
          <a:p>
            <a:r>
              <a:rPr lang="en-US" dirty="0"/>
              <a:t>Transfer – getting all data sources into appropriate format</a:t>
            </a:r>
          </a:p>
          <a:p>
            <a:r>
              <a:rPr lang="en-US" dirty="0"/>
              <a:t>Edit – review for errors</a:t>
            </a:r>
          </a:p>
          <a:p>
            <a:r>
              <a:rPr lang="en-US" dirty="0"/>
              <a:t>Evaluation – got the output intended?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284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894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– ArcGIS Pro – Learning </a:t>
            </a:r>
            <a:r>
              <a:rPr lang="en-GB"/>
              <a:t>resources – explore data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51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400" cap="small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32766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74801" y="4953000"/>
            <a:ext cx="7999315" cy="1074057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0" i="0" kern="12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4033" y="331651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lvl="0"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54953" y="3848610"/>
            <a:ext cx="8825659" cy="588517"/>
          </a:xfrm>
        </p:spPr>
        <p:txBody>
          <a:bodyPr anchor="b">
            <a:normAutofit/>
          </a:bodyPr>
          <a:lstStyle>
            <a:lvl1pPr marL="0" indent="0" algn="l" defTabSz="457200" rtl="0" eaLnBrk="1" latinLnBrk="0" hangingPunct="1">
              <a:buNone/>
              <a:defRPr lang="en-US" sz="3600" b="0" i="0" kern="1200" cap="none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430213"/>
            <a:ext cx="7423149" cy="5826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/>
          <p:cNvSpPr/>
          <p:nvPr userDrawn="1"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12/9/2022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4" name="Rectangle 13"/>
          <p:cNvSpPr/>
          <p:nvPr userDrawn="1"/>
        </p:nvSpPr>
        <p:spPr bwMode="blackWhite"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3" r:id="rId14"/>
    <p:sldLayoutId id="2147483665" r:id="rId15"/>
    <p:sldLayoutId id="2147483669" r:id="rId16"/>
    <p:sldLayoutId id="2147483670" r:id="rId17"/>
    <p:sldLayoutId id="2147483658" r:id="rId18"/>
    <p:sldLayoutId id="2147483659" r:id="rId19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DATA COLLECTION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DR. MIKE GOODFELLOW-SMITH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539"/>
            <a:ext cx="9404723" cy="913627"/>
          </a:xfrm>
        </p:spPr>
        <p:txBody>
          <a:bodyPr/>
          <a:lstStyle/>
          <a:p>
            <a:r>
              <a:rPr lang="en-US" dirty="0"/>
              <a:t>SOURCES (more)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04953" y="1072055"/>
            <a:ext cx="11839902" cy="5333227"/>
          </a:xfrm>
        </p:spPr>
        <p:txBody>
          <a:bodyPr>
            <a:normAutofit/>
          </a:bodyPr>
          <a:lstStyle/>
          <a:p>
            <a:r>
              <a:rPr lang="en-GB" dirty="0"/>
              <a:t>NOMIS - labour-market statistics, such as Employment, Working Hours, Benefit Claimants. </a:t>
            </a:r>
          </a:p>
          <a:p>
            <a:r>
              <a:rPr lang="en-GB" dirty="0"/>
              <a:t>ONS - the Office for National Statistics including COVID-19 cases and Housing Market data</a:t>
            </a:r>
          </a:p>
          <a:p>
            <a:r>
              <a:rPr lang="en-GB" dirty="0"/>
              <a:t>Defra MAGIC - a range of key environmental schemes and designations</a:t>
            </a:r>
          </a:p>
          <a:p>
            <a:r>
              <a:rPr lang="en-GB" dirty="0"/>
              <a:t>Natural England Open Data Geoportal </a:t>
            </a:r>
          </a:p>
          <a:p>
            <a:r>
              <a:rPr lang="en-GB" dirty="0" err="1"/>
              <a:t>DataMapWales</a:t>
            </a:r>
            <a:r>
              <a:rPr lang="en-GB" dirty="0"/>
              <a:t> </a:t>
            </a:r>
          </a:p>
          <a:p>
            <a:r>
              <a:rPr lang="en-GB" dirty="0" err="1"/>
              <a:t>NatureScot</a:t>
            </a:r>
            <a:r>
              <a:rPr lang="en-GB" dirty="0"/>
              <a:t> Natural Spaces.</a:t>
            </a:r>
          </a:p>
          <a:p>
            <a:r>
              <a:rPr lang="en-GB" dirty="0"/>
              <a:t>Scottish Government spatial data catalogue at https://spatialdata.gov.scot/</a:t>
            </a:r>
          </a:p>
          <a:p>
            <a:r>
              <a:rPr lang="en-GB" dirty="0"/>
              <a:t>British Geological Survey (BGS) - </a:t>
            </a:r>
            <a:r>
              <a:rPr lang="en-GB" dirty="0" err="1"/>
              <a:t>OpenGeoScience</a:t>
            </a:r>
            <a:r>
              <a:rPr lang="en-GB" dirty="0"/>
              <a:t> data</a:t>
            </a:r>
          </a:p>
          <a:p>
            <a:r>
              <a:rPr lang="en-GB" dirty="0"/>
              <a:t>Police Crime Statistics</a:t>
            </a:r>
          </a:p>
          <a:p>
            <a:r>
              <a:rPr lang="en-GB" dirty="0"/>
              <a:t>www.data.gov.uk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53A1E-3674-769F-D36D-F1E2F8392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66" y="42815"/>
            <a:ext cx="9404723" cy="834799"/>
          </a:xfrm>
        </p:spPr>
        <p:txBody>
          <a:bodyPr/>
          <a:lstStyle/>
          <a:p>
            <a:r>
              <a:rPr lang="en-GB" dirty="0"/>
              <a:t>Data Formats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3E228-3B7F-21B4-FA21-67BFF6511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80" y="1834056"/>
            <a:ext cx="9613674" cy="4414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Tabular</a:t>
            </a:r>
            <a:r>
              <a:rPr lang="en-GB" dirty="0"/>
              <a:t> - Microsoft Access and Microsoft Excel, .csv and .txt files, </a:t>
            </a:r>
          </a:p>
          <a:p>
            <a:pPr marL="0" indent="0">
              <a:buNone/>
            </a:pPr>
            <a:r>
              <a:rPr lang="en-GB" u="sng" dirty="0"/>
              <a:t>CAD</a:t>
            </a:r>
            <a:r>
              <a:rPr lang="en-GB" dirty="0"/>
              <a:t> - </a:t>
            </a:r>
            <a:r>
              <a:rPr lang="en-GB" dirty="0" err="1"/>
              <a:t>DXF</a:t>
            </a:r>
            <a:r>
              <a:rPr lang="en-GB" dirty="0"/>
              <a:t>, DWG and </a:t>
            </a:r>
            <a:r>
              <a:rPr lang="en-GB" dirty="0" err="1"/>
              <a:t>Microstation</a:t>
            </a:r>
            <a:r>
              <a:rPr lang="en-GB" dirty="0"/>
              <a:t> DGN formats can be read directly. </a:t>
            </a:r>
          </a:p>
          <a:p>
            <a:pPr marL="0" indent="0">
              <a:buNone/>
            </a:pPr>
            <a:r>
              <a:rPr lang="en-GB" u="sng" dirty="0"/>
              <a:t>Shapefile</a:t>
            </a:r>
            <a:r>
              <a:rPr lang="en-GB" dirty="0"/>
              <a:t> is a digital vector storage format </a:t>
            </a:r>
          </a:p>
          <a:p>
            <a:pPr marL="0" indent="0">
              <a:buNone/>
            </a:pPr>
            <a:r>
              <a:rPr lang="en-GB" dirty="0"/>
              <a:t>Three individual files are mandatory and these store the core data.</a:t>
            </a:r>
          </a:p>
          <a:p>
            <a:pPr marL="0" indent="0">
              <a:buNone/>
            </a:pPr>
            <a:r>
              <a:rPr lang="en-GB" dirty="0"/>
              <a:t>• .</a:t>
            </a:r>
            <a:r>
              <a:rPr lang="en-GB" dirty="0" err="1"/>
              <a:t>shp</a:t>
            </a:r>
            <a:r>
              <a:rPr lang="en-GB" dirty="0"/>
              <a:t> - the file that stores the feature geometry</a:t>
            </a:r>
          </a:p>
          <a:p>
            <a:pPr marL="0" indent="0">
              <a:buNone/>
            </a:pPr>
            <a:r>
              <a:rPr lang="en-GB" dirty="0"/>
              <a:t>• .</a:t>
            </a:r>
            <a:r>
              <a:rPr lang="en-GB" dirty="0" err="1"/>
              <a:t>shx</a:t>
            </a:r>
            <a:r>
              <a:rPr lang="en-GB" dirty="0"/>
              <a:t> - the file that stores the index of the feature geometry</a:t>
            </a:r>
          </a:p>
          <a:p>
            <a:pPr marL="0" indent="0">
              <a:buNone/>
            </a:pPr>
            <a:r>
              <a:rPr lang="en-GB" dirty="0"/>
              <a:t>• .</a:t>
            </a:r>
            <a:r>
              <a:rPr lang="en-GB" dirty="0" err="1"/>
              <a:t>dbf</a:t>
            </a:r>
            <a:r>
              <a:rPr lang="en-GB" dirty="0"/>
              <a:t> - the database of attributes</a:t>
            </a:r>
          </a:p>
          <a:p>
            <a:pPr marL="0" indent="0">
              <a:buNone/>
            </a:pPr>
            <a:r>
              <a:rPr lang="en-GB" dirty="0"/>
              <a:t>Optional files – automatically created where required</a:t>
            </a:r>
          </a:p>
          <a:p>
            <a:pPr marL="0" indent="0">
              <a:buNone/>
            </a:pPr>
            <a:r>
              <a:rPr lang="en-GB" dirty="0"/>
              <a:t>Geodatabase</a:t>
            </a:r>
          </a:p>
          <a:p>
            <a:pPr marL="0" indent="0">
              <a:buNone/>
            </a:pPr>
            <a:r>
              <a:rPr lang="en-GB" dirty="0"/>
              <a:t>Enterprise Geodatabase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692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COLLECTION WORKFLOW</a:t>
            </a:r>
          </a:p>
        </p:txBody>
      </p:sp>
      <p:pic>
        <p:nvPicPr>
          <p:cNvPr id="1026" name="Picture 2" descr="Stages in data collection projects. (Source: John Jensen) Spatial and  temporal characteristics of commonly used Earth observation remote-sensing  systems. - ppt download">
            <a:extLst>
              <a:ext uri="{FF2B5EF4-FFF2-40B4-BE49-F238E27FC236}">
                <a16:creationId xmlns:a16="http://schemas.microsoft.com/office/drawing/2014/main" id="{54AA6FF1-BDB2-A52F-7652-B48D12EFE0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544" y="1444680"/>
            <a:ext cx="6292849" cy="471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86" y="99848"/>
            <a:ext cx="10373711" cy="924911"/>
          </a:xfrm>
        </p:spPr>
        <p:txBody>
          <a:bodyPr/>
          <a:lstStyle/>
          <a:p>
            <a:r>
              <a:rPr lang="en-US" dirty="0"/>
              <a:t>GEOGRAPHIC DATA CAPTURE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5972" y="987972"/>
            <a:ext cx="10646980" cy="573339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PRIMARY</a:t>
            </a:r>
          </a:p>
          <a:p>
            <a:pPr marL="0" indent="0">
              <a:buNone/>
            </a:pPr>
            <a:r>
              <a:rPr lang="en-US" dirty="0"/>
              <a:t>Direct measurement of objects – raster and vector</a:t>
            </a:r>
          </a:p>
          <a:p>
            <a:pPr marL="0" indent="0">
              <a:buNone/>
            </a:pPr>
            <a:r>
              <a:rPr lang="en-US" dirty="0"/>
              <a:t>Raster: Remote sensing – resolution key factor. Spatial, spectral and temporal</a:t>
            </a:r>
          </a:p>
          <a:p>
            <a:pPr marL="0" indent="0">
              <a:buNone/>
            </a:pPr>
            <a:r>
              <a:rPr lang="en-US" dirty="0"/>
              <a:t>Vector: Ground survey and GPS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SECONDARY</a:t>
            </a:r>
          </a:p>
          <a:p>
            <a:pPr marL="0" indent="0">
              <a:buNone/>
            </a:pPr>
            <a:r>
              <a:rPr lang="en-US" dirty="0"/>
              <a:t>Integration of maps, photographs, hard copy documents</a:t>
            </a:r>
          </a:p>
          <a:p>
            <a:pPr marL="0" indent="0">
              <a:buNone/>
            </a:pPr>
            <a:r>
              <a:rPr lang="en-US" dirty="0"/>
              <a:t>Raster: Scanning a map/document</a:t>
            </a:r>
          </a:p>
          <a:p>
            <a:pPr marL="0" indent="0">
              <a:buNone/>
            </a:pPr>
            <a:r>
              <a:rPr lang="en-US" dirty="0"/>
              <a:t>Vector: Scanned map objects digitized and fixed to a </a:t>
            </a:r>
          </a:p>
          <a:p>
            <a:pPr marL="0" indent="0">
              <a:buNone/>
            </a:pPr>
            <a:r>
              <a:rPr lang="en-US" dirty="0"/>
              <a:t>background. Photogrammetry - measurements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F2343A-CC8F-DF53-2D33-E0DB4CAA0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8262" y="3988384"/>
            <a:ext cx="4813738" cy="286961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F735-6E3E-D8A2-AF46-35A2FB063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6" y="0"/>
            <a:ext cx="4640592" cy="934648"/>
          </a:xfrm>
        </p:spPr>
        <p:txBody>
          <a:bodyPr/>
          <a:lstStyle/>
          <a:p>
            <a:r>
              <a:rPr lang="en-GB" dirty="0"/>
              <a:t>DATA TRANSFER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69342-013B-4F6C-BA66-212A46CD8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19808"/>
            <a:ext cx="9897453" cy="54285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Build or buy? Worth researching existing data bases to see how much work is available to you before heading into the field to build your own database.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data availability through ArcGIS, Planet and </a:t>
            </a:r>
            <a:r>
              <a:rPr lang="en-GB" dirty="0" err="1"/>
              <a:t>Digimaps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Government data sets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Specific relevant organisations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University library access</a:t>
            </a:r>
          </a:p>
        </p:txBody>
      </p:sp>
    </p:spTree>
    <p:extLst>
      <p:ext uri="{BB962C8B-B14F-4D97-AF65-F5344CB8AC3E}">
        <p14:creationId xmlns:p14="http://schemas.microsoft.com/office/powerpoint/2010/main" val="42810866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usiness Strategy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plan presentation (Ion green design, widescreen).potx" id="{866C028E-10C7-4672-8238-17D4366C073A}" vid="{2A820B7E-5093-43C8-ABD0-FF5B957D5E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 (Ion green design, widescreen)</Template>
  <TotalTime>0</TotalTime>
  <Words>827</Words>
  <Application>Microsoft Office PowerPoint</Application>
  <PresentationFormat>Widescreen</PresentationFormat>
  <Paragraphs>79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Business Strategy</vt:lpstr>
      <vt:lpstr>DATA COLLECTION</vt:lpstr>
      <vt:lpstr>SOURCES (more)</vt:lpstr>
      <vt:lpstr>Data Formats </vt:lpstr>
      <vt:lpstr>DATA COLLECTION WORKFLOW</vt:lpstr>
      <vt:lpstr>GEOGRAPHIC DATA CAPTURE</vt:lpstr>
      <vt:lpstr>DATA TRANSFER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COLLECTION</dc:title>
  <dc:creator>Michael Goodfellow-Smith</dc:creator>
  <cp:lastModifiedBy>Michael Goodfellow-Smith</cp:lastModifiedBy>
  <cp:revision>1</cp:revision>
  <cp:lastPrinted>2012-08-15T21:38:02Z</cp:lastPrinted>
  <dcterms:created xsi:type="dcterms:W3CDTF">2022-12-09T09:35:37Z</dcterms:created>
  <dcterms:modified xsi:type="dcterms:W3CDTF">2022-12-09T10:57:10Z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