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 id="2147483984" r:id="rId2"/>
    <p:sldMasterId id="2147483648" r:id="rId3"/>
  </p:sldMasterIdLst>
  <p:sldIdLst>
    <p:sldId id="256" r:id="rId4"/>
    <p:sldId id="260" r:id="rId5"/>
    <p:sldId id="261" r:id="rId6"/>
    <p:sldId id="262" r:id="rId7"/>
    <p:sldId id="278" r:id="rId8"/>
    <p:sldId id="263" r:id="rId9"/>
    <p:sldId id="288" r:id="rId10"/>
    <p:sldId id="264" r:id="rId11"/>
    <p:sldId id="265" r:id="rId12"/>
    <p:sldId id="266" r:id="rId13"/>
    <p:sldId id="267" r:id="rId14"/>
    <p:sldId id="257" r:id="rId15"/>
    <p:sldId id="259" r:id="rId16"/>
    <p:sldId id="258" r:id="rId17"/>
    <p:sldId id="280" r:id="rId18"/>
    <p:sldId id="282" r:id="rId19"/>
    <p:sldId id="283" r:id="rId20"/>
    <p:sldId id="279" r:id="rId21"/>
    <p:sldId id="268" r:id="rId22"/>
    <p:sldId id="284" r:id="rId23"/>
    <p:sldId id="275" r:id="rId24"/>
    <p:sldId id="276" r:id="rId25"/>
    <p:sldId id="277" r:id="rId26"/>
    <p:sldId id="286" r:id="rId27"/>
    <p:sldId id="273" r:id="rId28"/>
    <p:sldId id="281"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A39FF-7E1F-4660-9F25-501DC3CB3E54}" v="57" dt="2020-10-18T19:33:20.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735" autoAdjust="0"/>
    <p:restoredTop sz="94660"/>
  </p:normalViewPr>
  <p:slideViewPr>
    <p:cSldViewPr snapToGrid="0">
      <p:cViewPr varScale="1">
        <p:scale>
          <a:sx n="67" d="100"/>
          <a:sy n="67" d="100"/>
        </p:scale>
        <p:origin x="38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microsoft.com/office/2015/10/relationships/revisionInfo" Target="revisionInfo.xml"/><Relationship Id="rId8"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47A5E-5BFF-4B40-BC84-98CACD09DA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29D2E3-730D-48FA-AACE-B52D23BDC3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7CC71A-F2F6-40BE-8452-EEE7CC272C43}"/>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F448D7B6-D607-47FC-9252-364141564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888CA-5971-463C-BBCA-FF0DFCC1EF29}"/>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394513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7D69-B35D-4FDD-8D79-BF5F6569D3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6926F9-DA88-4399-8009-2CE14BADA0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513466-00F0-4125-9352-41F07ADED0D2}"/>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628D1A23-67B4-48F1-9C65-F247A3848F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1A101-BC20-4E8E-9018-9EE69332A1A0}"/>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771954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1F986-0483-417E-98EB-5C70B7398A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D7501B-A1D9-48EC-BFE8-F6B97AD7E3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25D3F2-619D-4479-A0A6-11512CCB8F66}"/>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F1CAEB90-C2EF-4F04-A2E5-5EF2DD2D9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78D47-0A6D-4735-9A7C-048F2F5F487E}"/>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1495236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2199-6F2C-40A2-8885-5AEC6D6DDF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E29F8-01A1-4201-B2EA-F409C34674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3E2012-CD4E-474C-9F9E-3BADA5091D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57E96C-34D7-4D9B-8174-0A1665CC7991}"/>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6" name="Footer Placeholder 5">
            <a:extLst>
              <a:ext uri="{FF2B5EF4-FFF2-40B4-BE49-F238E27FC236}">
                <a16:creationId xmlns:a16="http://schemas.microsoft.com/office/drawing/2014/main" id="{4173F710-736B-4E92-8118-8DD720524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5655EF-55E2-4A61-BF79-C273915F4C6E}"/>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4282041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7A58D-2812-4F62-AB6B-573916A117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6BEDBE-6BDF-4EC4-B916-2A72B9FBA9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27E86C-C0DD-4ECC-8F02-FB3331EBB5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D71396-EC26-4B0A-AF21-B380E9E23C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EF2BA1-520E-4729-8383-FA38F60F95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EAFAB4-EA96-4D60-9F2C-4C144B92EF22}"/>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8" name="Footer Placeholder 7">
            <a:extLst>
              <a:ext uri="{FF2B5EF4-FFF2-40B4-BE49-F238E27FC236}">
                <a16:creationId xmlns:a16="http://schemas.microsoft.com/office/drawing/2014/main" id="{AA47B957-C9D8-476E-82CB-091EDCDB68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E72C03-ECA2-4B8D-B754-C7F04AAD1AC2}"/>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3355601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47CA7-66BB-4B4B-97AA-7A83D43A22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496FA5-A8FB-4EA3-8AF0-30DB9BA70FF4}"/>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4" name="Footer Placeholder 3">
            <a:extLst>
              <a:ext uri="{FF2B5EF4-FFF2-40B4-BE49-F238E27FC236}">
                <a16:creationId xmlns:a16="http://schemas.microsoft.com/office/drawing/2014/main" id="{9FAC8503-E3EF-4CD5-9B5C-33072246DB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F6813F-70E7-4239-A657-7C62075C98D2}"/>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1751055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6499A0-68C7-45B5-9D0B-F6C31525E3E5}"/>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3" name="Footer Placeholder 2">
            <a:extLst>
              <a:ext uri="{FF2B5EF4-FFF2-40B4-BE49-F238E27FC236}">
                <a16:creationId xmlns:a16="http://schemas.microsoft.com/office/drawing/2014/main" id="{FABC8B02-41A6-4C30-A11D-DBC4BB282A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327C21-7FA3-4E69-91C7-79331B96D0AF}"/>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3677150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8046-CD00-4CC2-A775-66757FB264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87AD4F-EF40-43BF-9903-EA2F35F065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A20928-D2C8-45C2-9752-22A0F84AE3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BA448C-DA34-4CF8-BE41-3BA9690EF4D8}"/>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6" name="Footer Placeholder 5">
            <a:extLst>
              <a:ext uri="{FF2B5EF4-FFF2-40B4-BE49-F238E27FC236}">
                <a16:creationId xmlns:a16="http://schemas.microsoft.com/office/drawing/2014/main" id="{F0636B47-C045-431E-A227-E7F0708FD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F04BCA-9953-4C51-BC6C-0306E8332B67}"/>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4200465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AB056-3297-45BE-AAC6-06F2228E8D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FD7703-3679-4466-A4B3-5B374BC41D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21889E-1FBF-4FA5-9FAA-93DD3912A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0A0F13-94ED-4B30-8E94-5FAA9BECCDA4}"/>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6" name="Footer Placeholder 5">
            <a:extLst>
              <a:ext uri="{FF2B5EF4-FFF2-40B4-BE49-F238E27FC236}">
                <a16:creationId xmlns:a16="http://schemas.microsoft.com/office/drawing/2014/main" id="{6455AB3E-EB9D-4D14-BF56-D2C8611C0A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364A88-3105-44E4-A488-3BEE83E548E3}"/>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4152105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7239-F0AF-42D5-9AAC-5DA33BA651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45928-2DB3-4018-9302-D372BC7D59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790A88-4D47-4006-BA68-39DFADC9C8DC}"/>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8CDAEF90-4C9E-4029-AE70-4F04BB198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2E95C-1150-44AF-B955-B5D75B447160}"/>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897017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0BF4E6-1103-45ED-9E40-C015E015BF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1AA9F7-2DB8-4668-90DB-73412C7E6D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AB0943-0E1F-4512-B75D-4373D5681A6F}"/>
              </a:ext>
            </a:extLst>
          </p:cNvPr>
          <p:cNvSpPr>
            <a:spLocks noGrp="1"/>
          </p:cNvSpPr>
          <p:nvPr>
            <p:ph type="dt" sz="half" idx="10"/>
          </p:nvPr>
        </p:nvSpPr>
        <p:spPr/>
        <p:txBody>
          <a:body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5519EDAC-B4C9-4418-B3B5-E11EEEBF4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D0B819-EBD5-448C-9F74-090BC0C55579}"/>
              </a:ext>
            </a:extLst>
          </p:cNvPr>
          <p:cNvSpPr>
            <a:spLocks noGrp="1"/>
          </p:cNvSpPr>
          <p:nvPr>
            <p:ph type="sldNum" sz="quarter" idx="12"/>
          </p:nvPr>
        </p:nvSpPr>
        <p:spPr/>
        <p:txBody>
          <a:bodyPr/>
          <a:lstStyle/>
          <a:p>
            <a:fld id="{9D3D9DAD-FB6C-4694-89E2-26DE8FAE5362}" type="slidenum">
              <a:rPr lang="en-GB" smtClean="0"/>
              <a:t>‹#›</a:t>
            </a:fld>
            <a:endParaRPr lang="en-GB"/>
          </a:p>
        </p:txBody>
      </p:sp>
    </p:spTree>
    <p:extLst>
      <p:ext uri="{BB962C8B-B14F-4D97-AF65-F5344CB8AC3E}">
        <p14:creationId xmlns:p14="http://schemas.microsoft.com/office/powerpoint/2010/main" val="2339178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26BC79-3276-4242-A0BB-02157ACD7F96}" type="datetimeFigureOut">
              <a:rPr lang="en-GB" smtClean="0"/>
              <a:t>18/10/2020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121701668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26BC79-3276-4242-A0BB-02157ACD7F96}"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9BB56-6F27-4A18-909E-E2C831BBD4E4}" type="slidenum">
              <a:rPr lang="en-GB" smtClean="0"/>
              <a:t>‹#›</a:t>
            </a:fld>
            <a:endParaRPr lang="en-GB"/>
          </a:p>
        </p:txBody>
      </p:sp>
    </p:spTree>
    <p:extLst>
      <p:ext uri="{BB962C8B-B14F-4D97-AF65-F5344CB8AC3E}">
        <p14:creationId xmlns:p14="http://schemas.microsoft.com/office/powerpoint/2010/main" val="1000477122"/>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0F17FC-DE49-4934-B430-4C90474614FD}"/>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A32B5B-6A1B-4AEE-BE18-97E2FB027B54}"/>
              </a:ext>
            </a:extLst>
          </p:cNvPr>
          <p:cNvSpPr>
            <a:spLocks noGrp="1"/>
          </p:cNvSpPr>
          <p:nvPr>
            <p:ph type="title"/>
          </p:nvPr>
        </p:nvSpPr>
        <p:spPr>
          <a:xfrm>
            <a:off x="511009" y="528137"/>
            <a:ext cx="9274676" cy="1172326"/>
          </a:xfrm>
        </p:spPr>
        <p:txBody>
          <a:bodyPr vert="horz" lIns="91440" tIns="45720" rIns="91440" bIns="45720" rtlCol="0" anchor="ctr" anchorCtr="0">
            <a:normAutofit/>
          </a:bodyPr>
          <a:lstStyle>
            <a:lvl1pPr>
              <a:defRPr lang="en-US" sz="4400"/>
            </a:lvl1pPr>
          </a:lstStyle>
          <a:p>
            <a:pPr marL="0" lvl="0"/>
            <a:r>
              <a:rPr lang="en-US"/>
              <a:t>Click to edit Master title style</a:t>
            </a:r>
            <a:endParaRPr lang="en-US" dirty="0"/>
          </a:p>
        </p:txBody>
      </p:sp>
      <p:sp>
        <p:nvSpPr>
          <p:cNvPr id="3" name="Text Placeholder 2">
            <a:extLst>
              <a:ext uri="{FF2B5EF4-FFF2-40B4-BE49-F238E27FC236}">
                <a16:creationId xmlns:a16="http://schemas.microsoft.com/office/drawing/2014/main" id="{BE82F367-9A62-40CE-A7F4-639F03D2E1CE}"/>
              </a:ext>
            </a:extLst>
          </p:cNvPr>
          <p:cNvSpPr>
            <a:spLocks noGrp="1"/>
          </p:cNvSpPr>
          <p:nvPr>
            <p:ph type="body" idx="1"/>
          </p:nvPr>
        </p:nvSpPr>
        <p:spPr>
          <a:xfrm>
            <a:off x="511009" y="1717926"/>
            <a:ext cx="9274676" cy="510674"/>
          </a:xfrm>
        </p:spPr>
        <p:txBody>
          <a:bodyPr/>
          <a:lstStyle>
            <a:lvl1pPr marL="0" indent="0">
              <a:buNone/>
              <a:defRPr sz="2400">
                <a:solidFill>
                  <a:schemeClr val="bg1">
                    <a:lumMod val="8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913902164"/>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4.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EC12A6-6784-42F5-8791-6E2755A6D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69A3E4-318B-494A-8CB1-7B575F5CD4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69EA0-62EC-41C7-A7F1-F7C32599EC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BC21C4-543B-4807-BF7D-74C6B2481728}" type="datetimeFigureOut">
              <a:rPr lang="en-GB" smtClean="0"/>
              <a:t>18/10/2020</a:t>
            </a:fld>
            <a:endParaRPr lang="en-GB"/>
          </a:p>
        </p:txBody>
      </p:sp>
      <p:sp>
        <p:nvSpPr>
          <p:cNvPr id="5" name="Footer Placeholder 4">
            <a:extLst>
              <a:ext uri="{FF2B5EF4-FFF2-40B4-BE49-F238E27FC236}">
                <a16:creationId xmlns:a16="http://schemas.microsoft.com/office/drawing/2014/main" id="{A75C880F-C692-4AE3-B47A-DFF07B47FC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E18875C-FC43-4972-9BCA-32A100CF87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3D9DAD-FB6C-4694-89E2-26DE8FAE5362}" type="slidenum">
              <a:rPr lang="en-GB" smtClean="0"/>
              <a:t>‹#›</a:t>
            </a:fld>
            <a:endParaRPr lang="en-GB"/>
          </a:p>
        </p:txBody>
      </p:sp>
    </p:spTree>
    <p:extLst>
      <p:ext uri="{BB962C8B-B14F-4D97-AF65-F5344CB8AC3E}">
        <p14:creationId xmlns:p14="http://schemas.microsoft.com/office/powerpoint/2010/main" val="2312319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990"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126BC79-3276-4242-A0BB-02157ACD7F96}" type="datetimeFigureOut">
              <a:rPr lang="en-GB" smtClean="0"/>
              <a:t>18/10/2020</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669BB56-6F27-4A18-909E-E2C831BBD4E4}" type="slidenum">
              <a:rPr lang="en-GB" smtClean="0"/>
              <a:t>‹#›</a:t>
            </a:fld>
            <a:endParaRPr lang="en-GB"/>
          </a:p>
        </p:txBody>
      </p:sp>
    </p:spTree>
    <p:extLst>
      <p:ext uri="{BB962C8B-B14F-4D97-AF65-F5344CB8AC3E}">
        <p14:creationId xmlns:p14="http://schemas.microsoft.com/office/powerpoint/2010/main" val="2529656955"/>
      </p:ext>
    </p:extLst>
  </p:cSld>
  <p:clrMap bg1="dk1" tx1="lt1" bg2="dk2" tx2="lt2" accent1="accent1" accent2="accent2" accent3="accent3" accent4="accent4" accent5="accent5" accent6="accent6" hlink="hlink" folHlink="folHlink"/>
  <p:sldLayoutIdLst>
    <p:sldLayoutId id="2147483988" r:id="rId1"/>
    <p:sldLayoutId id="2147483986" r:id="rId2"/>
  </p:sldLayoutIdLst>
  <p:transition spd="slow">
    <p:randomBar dir="vert"/>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F4D1852-0B32-43A2-AF32-062E9EC37555}"/>
              </a:ext>
              <a:ext uri="{C183D7F6-B498-43B3-948B-1728B52AA6E4}">
                <adec:decorative xmlns:adec="http://schemas.microsoft.com/office/drawing/2017/decorative" val="1"/>
              </a:ext>
            </a:extLst>
          </p:cNvPr>
          <p:cNvGrpSpPr/>
          <p:nvPr userDrawn="1"/>
        </p:nvGrpSpPr>
        <p:grpSpPr>
          <a:xfrm>
            <a:off x="0" y="4547"/>
            <a:ext cx="12192000" cy="3316716"/>
            <a:chOff x="0" y="4547"/>
            <a:chExt cx="12192000" cy="3316716"/>
          </a:xfrm>
        </p:grpSpPr>
        <p:pic>
          <p:nvPicPr>
            <p:cNvPr id="8" name="Picture 7">
              <a:extLst>
                <a:ext uri="{FF2B5EF4-FFF2-40B4-BE49-F238E27FC236}">
                  <a16:creationId xmlns:a16="http://schemas.microsoft.com/office/drawing/2014/main" id="{1287464D-F58B-492E-A7E1-17EC8F3106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547"/>
              <a:ext cx="12192000" cy="3167063"/>
            </a:xfrm>
            <a:prstGeom prst="rect">
              <a:avLst/>
            </a:prstGeom>
          </p:spPr>
        </p:pic>
        <p:sp>
          <p:nvSpPr>
            <p:cNvPr id="9" name="Rectangle 8">
              <a:extLst>
                <a:ext uri="{FF2B5EF4-FFF2-40B4-BE49-F238E27FC236}">
                  <a16:creationId xmlns:a16="http://schemas.microsoft.com/office/drawing/2014/main" id="{AD0FA97E-93E9-45A9-967A-DD905690C756}"/>
                </a:ext>
              </a:extLst>
            </p:cNvPr>
            <p:cNvSpPr/>
            <p:nvPr/>
          </p:nvSpPr>
          <p:spPr>
            <a:xfrm>
              <a:off x="0" y="1892300"/>
              <a:ext cx="12192000" cy="14289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grpSp>
      <p:pic>
        <p:nvPicPr>
          <p:cNvPr id="10" name="Picture 9">
            <a:extLst>
              <a:ext uri="{FF2B5EF4-FFF2-40B4-BE49-F238E27FC236}">
                <a16:creationId xmlns:a16="http://schemas.microsoft.com/office/drawing/2014/main" id="{71C049FA-04F3-4E83-A400-653730E5EA41}"/>
              </a:ext>
              <a:ext uri="{C183D7F6-B498-43B3-948B-1728B52AA6E4}">
                <adec:decorative xmlns:adec="http://schemas.microsoft.com/office/drawing/2017/decorative" val="1"/>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8966200" y="1"/>
            <a:ext cx="3225800" cy="2799040"/>
          </a:xfrm>
          <a:prstGeom prst="rect">
            <a:avLst/>
          </a:prstGeom>
        </p:spPr>
      </p:pic>
      <p:sp>
        <p:nvSpPr>
          <p:cNvPr id="2" name="Title Placeholder 1">
            <a:extLst>
              <a:ext uri="{FF2B5EF4-FFF2-40B4-BE49-F238E27FC236}">
                <a16:creationId xmlns:a16="http://schemas.microsoft.com/office/drawing/2014/main" id="{A165AE06-C1A4-479D-961E-89F2BE937E6A}"/>
              </a:ext>
            </a:extLst>
          </p:cNvPr>
          <p:cNvSpPr>
            <a:spLocks noGrp="1"/>
          </p:cNvSpPr>
          <p:nvPr>
            <p:ph type="title"/>
          </p:nvPr>
        </p:nvSpPr>
        <p:spPr>
          <a:xfrm>
            <a:off x="458873" y="365127"/>
            <a:ext cx="10750551" cy="777875"/>
          </a:xfrm>
          <a:prstGeom prst="rect">
            <a:avLst/>
          </a:prstGeom>
        </p:spPr>
        <p:txBody>
          <a:bodyPr vert="horz" lIns="91440" tIns="45720" rIns="91440" bIns="45720" rtlCol="0" anchor="ctr">
            <a:normAutofit/>
          </a:body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101D420E-5AA3-46FF-924E-C64826528F95}"/>
              </a:ext>
            </a:extLst>
          </p:cNvPr>
          <p:cNvSpPr>
            <a:spLocks noGrp="1"/>
          </p:cNvSpPr>
          <p:nvPr>
            <p:ph type="body" idx="1"/>
          </p:nvPr>
        </p:nvSpPr>
        <p:spPr>
          <a:xfrm>
            <a:off x="838200" y="2051265"/>
            <a:ext cx="10515600" cy="412569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EAE446-2533-44B0-A61C-6E2640347893}"/>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37094-828F-4507-8763-329969F4092C}" type="datetimeFigureOut">
              <a:rPr lang="en-US" smtClean="0"/>
              <a:t>10/18/2020</a:t>
            </a:fld>
            <a:endParaRPr lang="en-US"/>
          </a:p>
        </p:txBody>
      </p:sp>
      <p:sp>
        <p:nvSpPr>
          <p:cNvPr id="5" name="Footer Placeholder 4">
            <a:extLst>
              <a:ext uri="{FF2B5EF4-FFF2-40B4-BE49-F238E27FC236}">
                <a16:creationId xmlns:a16="http://schemas.microsoft.com/office/drawing/2014/main" id="{C845CCA6-6249-4EEF-8EB6-5880D7FD27E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594EE8A-DDD1-41D0-8553-81C0B037F460}"/>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42767F-C36F-43F3-A3EC-D3C6B44B9C04}" type="slidenum">
              <a:rPr lang="en-US" smtClean="0"/>
              <a:t>‹#›</a:t>
            </a:fld>
            <a:endParaRPr lang="en-US"/>
          </a:p>
        </p:txBody>
      </p:sp>
      <p:sp>
        <p:nvSpPr>
          <p:cNvPr id="13" name="Rectangle 12">
            <a:extLst>
              <a:ext uri="{FF2B5EF4-FFF2-40B4-BE49-F238E27FC236}">
                <a16:creationId xmlns:a16="http://schemas.microsoft.com/office/drawing/2014/main" id="{BD81BBC1-20E7-4568-BB16-09A7F298515E}"/>
              </a:ext>
            </a:extLst>
          </p:cNvPr>
          <p:cNvSpPr/>
          <p:nvPr userDrawn="1"/>
        </p:nvSpPr>
        <p:spPr>
          <a:xfrm>
            <a:off x="571461" y="1052623"/>
            <a:ext cx="563527" cy="619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34054582"/>
      </p:ext>
    </p:extLst>
  </p:cSld>
  <p:clrMap bg1="lt1" tx1="dk1" bg2="lt2" tx2="dk2" accent1="accent1" accent2="accent2" accent3="accent3" accent4="accent4" accent5="accent5" accent6="accent6" hlink="hlink" folHlink="folHlink"/>
  <p:sldLayoutIdLst>
    <p:sldLayoutId id="2147483651" r:id="rId1"/>
  </p:sldLayoutIdLst>
  <p:transition spd="slow">
    <p:randomBar dir="vert"/>
  </p:transition>
  <p:txStyles>
    <p:titleStyle>
      <a:lvl1pPr algn="l" defTabSz="914400" rtl="0" eaLnBrk="1" latinLnBrk="0" hangingPunct="1">
        <a:lnSpc>
          <a:spcPct val="90000"/>
        </a:lnSpc>
        <a:spcBef>
          <a:spcPct val="0"/>
        </a:spcBef>
        <a:buNone/>
        <a:defRPr lang="en-US" sz="3000" b="1" kern="1200" dirty="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0.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2.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2.jpe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2.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A4750-9740-4FAF-B347-18E4FC69FC6B}"/>
              </a:ext>
            </a:extLst>
          </p:cNvPr>
          <p:cNvSpPr>
            <a:spLocks noGrp="1"/>
          </p:cNvSpPr>
          <p:nvPr>
            <p:ph type="ctrTitle"/>
          </p:nvPr>
        </p:nvSpPr>
        <p:spPr>
          <a:xfrm>
            <a:off x="7464614" y="1783959"/>
            <a:ext cx="4087306" cy="2889114"/>
          </a:xfrm>
        </p:spPr>
        <p:txBody>
          <a:bodyPr anchor="b">
            <a:normAutofit/>
          </a:bodyPr>
          <a:lstStyle/>
          <a:p>
            <a:pPr algn="l"/>
            <a:r>
              <a:rPr lang="en-GB" sz="5400"/>
              <a:t>The Druids</a:t>
            </a:r>
          </a:p>
        </p:txBody>
      </p:sp>
      <p:sp>
        <p:nvSpPr>
          <p:cNvPr id="3" name="Subtitle 2">
            <a:extLst>
              <a:ext uri="{FF2B5EF4-FFF2-40B4-BE49-F238E27FC236}">
                <a16:creationId xmlns:a16="http://schemas.microsoft.com/office/drawing/2014/main" id="{B1192F9D-D0E6-45ED-9905-B6C1C777ACD8}"/>
              </a:ext>
            </a:extLst>
          </p:cNvPr>
          <p:cNvSpPr>
            <a:spLocks noGrp="1"/>
          </p:cNvSpPr>
          <p:nvPr>
            <p:ph type="subTitle" idx="1"/>
          </p:nvPr>
        </p:nvSpPr>
        <p:spPr>
          <a:xfrm>
            <a:off x="7464612" y="4750893"/>
            <a:ext cx="4087305" cy="1147863"/>
          </a:xfrm>
        </p:spPr>
        <p:txBody>
          <a:bodyPr anchor="t">
            <a:normAutofit/>
          </a:bodyPr>
          <a:lstStyle/>
          <a:p>
            <a:pPr algn="l"/>
            <a:r>
              <a:rPr lang="en-GB" sz="3600" dirty="0"/>
              <a:t>Prof. Jane Cartwright</a:t>
            </a:r>
          </a:p>
          <a:p>
            <a:pPr algn="l"/>
            <a:r>
              <a:rPr lang="en-GB" sz="1200" dirty="0"/>
              <a:t>Noël </a:t>
            </a:r>
            <a:r>
              <a:rPr lang="en-GB" sz="1200" dirty="0" err="1"/>
              <a:t>Hallé</a:t>
            </a:r>
            <a:r>
              <a:rPr lang="en-GB" sz="1200" dirty="0"/>
              <a:t>, Public domain, via Wikimedia Commons</a:t>
            </a:r>
          </a:p>
        </p:txBody>
      </p:sp>
      <p:sp>
        <p:nvSpPr>
          <p:cNvPr id="1028"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BE92F77E-CB67-420F-8316-FF04E9A1CC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682" b="2"/>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06002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3D968-5840-41B8-A409-CC7E45E97D78}"/>
              </a:ext>
            </a:extLst>
          </p:cNvPr>
          <p:cNvSpPr>
            <a:spLocks noGrp="1"/>
          </p:cNvSpPr>
          <p:nvPr>
            <p:ph type="title"/>
          </p:nvPr>
        </p:nvSpPr>
        <p:spPr>
          <a:xfrm>
            <a:off x="6289158" y="803325"/>
            <a:ext cx="5259707" cy="1325563"/>
          </a:xfrm>
        </p:spPr>
        <p:txBody>
          <a:bodyPr>
            <a:normAutofit/>
          </a:bodyPr>
          <a:lstStyle/>
          <a:p>
            <a:r>
              <a:rPr lang="en-GB" dirty="0"/>
              <a:t>Who were the Druids?</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074" name="Picture 2">
            <a:extLst>
              <a:ext uri="{FF2B5EF4-FFF2-40B4-BE49-F238E27FC236}">
                <a16:creationId xmlns:a16="http://schemas.microsoft.com/office/drawing/2014/main" id="{3B981E20-2171-41C1-B7B5-4C53FF43FF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03" r="29631" b="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D0060D4-D78F-4399-8A85-FF22AB7B6FC7}"/>
              </a:ext>
            </a:extLst>
          </p:cNvPr>
          <p:cNvSpPr>
            <a:spLocks noGrp="1"/>
          </p:cNvSpPr>
          <p:nvPr>
            <p:ph idx="1"/>
          </p:nvPr>
        </p:nvSpPr>
        <p:spPr>
          <a:xfrm>
            <a:off x="6289158" y="2279018"/>
            <a:ext cx="5259714" cy="3375920"/>
          </a:xfrm>
        </p:spPr>
        <p:txBody>
          <a:bodyPr anchor="t">
            <a:normAutofit/>
          </a:bodyPr>
          <a:lstStyle/>
          <a:p>
            <a:r>
              <a:rPr lang="en-GB" sz="3200" dirty="0"/>
              <a:t>What do you think of when someone refers to ‘Druids’?</a:t>
            </a:r>
          </a:p>
          <a:p>
            <a:r>
              <a:rPr lang="en-GB" sz="3200" dirty="0"/>
              <a:t>How much do we really know about Druids?</a:t>
            </a:r>
          </a:p>
          <a:p>
            <a:r>
              <a:rPr lang="en-GB" sz="3200" dirty="0"/>
              <a:t>What sources can we use to investigate the Druids?</a:t>
            </a:r>
          </a:p>
          <a:p>
            <a:endParaRPr lang="en-GB" sz="1800" dirty="0"/>
          </a:p>
        </p:txBody>
      </p:sp>
    </p:spTree>
    <p:extLst>
      <p:ext uri="{BB962C8B-B14F-4D97-AF65-F5344CB8AC3E}">
        <p14:creationId xmlns:p14="http://schemas.microsoft.com/office/powerpoint/2010/main" val="293573287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2F81A-16CD-4D11-B5C4-E653B6EFAE17}"/>
              </a:ext>
            </a:extLst>
          </p:cNvPr>
          <p:cNvSpPr>
            <a:spLocks noGrp="1"/>
          </p:cNvSpPr>
          <p:nvPr>
            <p:ph type="title"/>
          </p:nvPr>
        </p:nvSpPr>
        <p:spPr>
          <a:xfrm>
            <a:off x="838200" y="365125"/>
            <a:ext cx="10515600" cy="1616075"/>
          </a:xfrm>
        </p:spPr>
        <p:txBody>
          <a:bodyPr>
            <a:normAutofit/>
          </a:bodyPr>
          <a:lstStyle/>
          <a:p>
            <a:endParaRPr lang="en-GB" dirty="0"/>
          </a:p>
        </p:txBody>
      </p:sp>
      <p:sp>
        <p:nvSpPr>
          <p:cNvPr id="3" name="Content Placeholder 2">
            <a:extLst>
              <a:ext uri="{FF2B5EF4-FFF2-40B4-BE49-F238E27FC236}">
                <a16:creationId xmlns:a16="http://schemas.microsoft.com/office/drawing/2014/main" id="{875E0AE5-D715-4FAD-83AF-EB8D656B8F6F}"/>
              </a:ext>
            </a:extLst>
          </p:cNvPr>
          <p:cNvSpPr>
            <a:spLocks noGrp="1"/>
          </p:cNvSpPr>
          <p:nvPr>
            <p:ph idx="1"/>
          </p:nvPr>
        </p:nvSpPr>
        <p:spPr/>
        <p:txBody>
          <a:bodyPr/>
          <a:lstStyle/>
          <a:p>
            <a:r>
              <a:rPr lang="en-GB" dirty="0"/>
              <a:t>Bearded men in white robes?</a:t>
            </a:r>
          </a:p>
          <a:p>
            <a:r>
              <a:rPr lang="en-GB" dirty="0"/>
              <a:t>Weird Celtic religious fanatics?</a:t>
            </a:r>
            <a:br>
              <a:rPr lang="en-GB" dirty="0"/>
            </a:br>
            <a:endParaRPr lang="en-GB" dirty="0"/>
          </a:p>
          <a:p>
            <a:r>
              <a:rPr lang="en-GB" dirty="0"/>
              <a:t>Occult figures performing human sacrifices?</a:t>
            </a:r>
          </a:p>
          <a:p>
            <a:r>
              <a:rPr lang="en-GB" dirty="0"/>
              <a:t>Peace-loving wise bards?</a:t>
            </a:r>
          </a:p>
          <a:p>
            <a:r>
              <a:rPr lang="en-GB" dirty="0"/>
              <a:t>Ancient Celtic people performing mysterious ceremonies in sacred grove or stone circles?</a:t>
            </a:r>
          </a:p>
          <a:p>
            <a:r>
              <a:rPr lang="en-GB" dirty="0"/>
              <a:t>Modern people taking part in the chairing ceremony at the National Eisteddfod?</a:t>
            </a:r>
          </a:p>
        </p:txBody>
      </p:sp>
    </p:spTree>
    <p:extLst>
      <p:ext uri="{BB962C8B-B14F-4D97-AF65-F5344CB8AC3E}">
        <p14:creationId xmlns:p14="http://schemas.microsoft.com/office/powerpoint/2010/main" val="445263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F53967-1305-48F6-8E49-08A4DF739EFC}"/>
              </a:ext>
            </a:extLst>
          </p:cNvPr>
          <p:cNvSpPr>
            <a:spLocks noGrp="1"/>
          </p:cNvSpPr>
          <p:nvPr>
            <p:ph type="title"/>
          </p:nvPr>
        </p:nvSpPr>
        <p:spPr>
          <a:xfrm>
            <a:off x="2311147" y="365760"/>
            <a:ext cx="7569706" cy="1288238"/>
          </a:xfrm>
        </p:spPr>
        <p:txBody>
          <a:bodyPr anchor="ctr">
            <a:normAutofit/>
          </a:bodyPr>
          <a:lstStyle/>
          <a:p>
            <a:pPr algn="ctr"/>
            <a:r>
              <a:rPr lang="en-GB" sz="2800"/>
              <a:t>Miranda Green, </a:t>
            </a:r>
            <a:r>
              <a:rPr lang="en-GB" sz="2800" i="1"/>
              <a:t>Exploring the World of the Druids </a:t>
            </a:r>
            <a:r>
              <a:rPr lang="en-GB" sz="2800"/>
              <a:t>(London: Thames and Hudson, 1997), p. 7</a:t>
            </a:r>
          </a:p>
        </p:txBody>
      </p:sp>
      <p:sp>
        <p:nvSpPr>
          <p:cNvPr id="3" name="Content Placeholder 2">
            <a:extLst>
              <a:ext uri="{FF2B5EF4-FFF2-40B4-BE49-F238E27FC236}">
                <a16:creationId xmlns:a16="http://schemas.microsoft.com/office/drawing/2014/main" id="{D9ABEDBC-6D6F-4F03-9443-2FAC254A3655}"/>
              </a:ext>
            </a:extLst>
          </p:cNvPr>
          <p:cNvSpPr>
            <a:spLocks noGrp="1"/>
          </p:cNvSpPr>
          <p:nvPr>
            <p:ph idx="1"/>
          </p:nvPr>
        </p:nvSpPr>
        <p:spPr>
          <a:xfrm>
            <a:off x="2165569" y="1730829"/>
            <a:ext cx="7860863" cy="4250871"/>
          </a:xfrm>
        </p:spPr>
        <p:txBody>
          <a:bodyPr anchor="t">
            <a:noAutofit/>
          </a:bodyPr>
          <a:lstStyle/>
          <a:p>
            <a:pPr marL="0" indent="0">
              <a:buNone/>
            </a:pPr>
            <a:r>
              <a:rPr lang="en-GB" sz="3200" dirty="0"/>
              <a:t>‘The available contemporary evidence presents a complex picture: Druids were involved in politics, sacrificial ritual, prophecy and the control of the supernatural world. They were teachers, keepers of oral tradition, royal advisers and, in some instances, they were themselves rulers. Like the prophets of the Old </a:t>
            </a:r>
            <a:r>
              <a:rPr lang="en-GB" sz="3200" dirty="0" err="1"/>
              <a:t>Testment</a:t>
            </a:r>
            <a:r>
              <a:rPr lang="en-GB" sz="3200" dirty="0"/>
              <a:t>, they were feared and venerated because they had the ear of the divine world.’</a:t>
            </a:r>
          </a:p>
        </p:txBody>
      </p:sp>
    </p:spTree>
    <p:extLst>
      <p:ext uri="{BB962C8B-B14F-4D97-AF65-F5344CB8AC3E}">
        <p14:creationId xmlns:p14="http://schemas.microsoft.com/office/powerpoint/2010/main" val="32425859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B44383-3BEA-47D3-B08A-1A9170A18C49}"/>
              </a:ext>
            </a:extLst>
          </p:cNvPr>
          <p:cNvSpPr>
            <a:spLocks noGrp="1"/>
          </p:cNvSpPr>
          <p:nvPr>
            <p:ph type="title"/>
          </p:nvPr>
        </p:nvSpPr>
        <p:spPr>
          <a:xfrm>
            <a:off x="2311147" y="365760"/>
            <a:ext cx="7569706" cy="1288238"/>
          </a:xfrm>
        </p:spPr>
        <p:txBody>
          <a:bodyPr anchor="ctr">
            <a:normAutofit/>
          </a:bodyPr>
          <a:lstStyle/>
          <a:p>
            <a:pPr algn="ctr"/>
            <a:r>
              <a:rPr lang="en-GB"/>
              <a:t>Meaning of ‘Druid’</a:t>
            </a:r>
          </a:p>
        </p:txBody>
      </p:sp>
      <p:sp>
        <p:nvSpPr>
          <p:cNvPr id="3" name="Content Placeholder 2">
            <a:extLst>
              <a:ext uri="{FF2B5EF4-FFF2-40B4-BE49-F238E27FC236}">
                <a16:creationId xmlns:a16="http://schemas.microsoft.com/office/drawing/2014/main" id="{A9C4452F-044B-4DB3-BD92-448A6CEB9D72}"/>
              </a:ext>
            </a:extLst>
          </p:cNvPr>
          <p:cNvSpPr>
            <a:spLocks noGrp="1"/>
          </p:cNvSpPr>
          <p:nvPr>
            <p:ph idx="1"/>
          </p:nvPr>
        </p:nvSpPr>
        <p:spPr>
          <a:xfrm>
            <a:off x="2165569" y="1956816"/>
            <a:ext cx="7860863" cy="4024884"/>
          </a:xfrm>
        </p:spPr>
        <p:txBody>
          <a:bodyPr anchor="t">
            <a:normAutofit/>
          </a:bodyPr>
          <a:lstStyle/>
          <a:p>
            <a:r>
              <a:rPr lang="en-GB" sz="2400" dirty="0"/>
              <a:t>Often suggested that the term ‘Druid’ comes from the Indo-European word for oak ‘</a:t>
            </a:r>
            <a:r>
              <a:rPr lang="en-GB" sz="2400" dirty="0" err="1"/>
              <a:t>dru</a:t>
            </a:r>
            <a:r>
              <a:rPr lang="en-GB" sz="2400" dirty="0"/>
              <a:t>’ (</a:t>
            </a:r>
            <a:r>
              <a:rPr lang="en-GB" sz="2400" dirty="0" err="1"/>
              <a:t>derw</a:t>
            </a:r>
            <a:r>
              <a:rPr lang="en-GB" sz="2400" dirty="0"/>
              <a:t> in Welsh)</a:t>
            </a:r>
          </a:p>
          <a:p>
            <a:r>
              <a:rPr lang="en-GB" sz="2400" dirty="0"/>
              <a:t>Roman writer Pliny in 1</a:t>
            </a:r>
            <a:r>
              <a:rPr lang="en-GB" sz="2400" baseline="30000" dirty="0"/>
              <a:t>st</a:t>
            </a:r>
            <a:r>
              <a:rPr lang="en-GB" sz="2400" dirty="0"/>
              <a:t> century AD made this connection</a:t>
            </a:r>
          </a:p>
          <a:p>
            <a:pPr marL="0" indent="0">
              <a:buNone/>
            </a:pPr>
            <a:r>
              <a:rPr lang="en-GB" sz="2400" dirty="0"/>
              <a:t>Pliny (d. AD 79): ‘The magicians perform no rites without using the foliage of those trees [oaks]…it may be supposed that it is from this custom that they get their name of Druids, from the Greek word meaning ‘oak’’</a:t>
            </a:r>
          </a:p>
          <a:p>
            <a:pPr marL="0" indent="0">
              <a:buNone/>
            </a:pPr>
            <a:r>
              <a:rPr lang="en-GB" sz="2400" i="1" dirty="0"/>
              <a:t>Natural History </a:t>
            </a:r>
            <a:r>
              <a:rPr lang="en-GB" sz="2400" dirty="0"/>
              <a:t>XVI, 95</a:t>
            </a:r>
          </a:p>
        </p:txBody>
      </p:sp>
    </p:spTree>
    <p:extLst>
      <p:ext uri="{BB962C8B-B14F-4D97-AF65-F5344CB8AC3E}">
        <p14:creationId xmlns:p14="http://schemas.microsoft.com/office/powerpoint/2010/main" val="40226006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Shape 3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86E3CB-A3B8-4DB1-95D9-1EB9912FAF1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Classical authors</a:t>
            </a:r>
          </a:p>
        </p:txBody>
      </p:sp>
      <p:sp>
        <p:nvSpPr>
          <p:cNvPr id="4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ABCDF397-876F-44A9-A432-A87266D6FEE0}"/>
              </a:ext>
            </a:extLst>
          </p:cNvPr>
          <p:cNvSpPr>
            <a:spLocks noGrp="1"/>
          </p:cNvSpPr>
          <p:nvPr>
            <p:ph idx="1"/>
          </p:nvPr>
        </p:nvSpPr>
        <p:spPr>
          <a:xfrm>
            <a:off x="5221862" y="1719618"/>
            <a:ext cx="5948831" cy="4334629"/>
          </a:xfrm>
        </p:spPr>
        <p:txBody>
          <a:bodyPr anchor="ctr">
            <a:normAutofit/>
          </a:bodyPr>
          <a:lstStyle/>
          <a:p>
            <a:r>
              <a:rPr lang="de-DE" sz="2400">
                <a:solidFill>
                  <a:srgbClr val="FEFFFF"/>
                </a:solidFill>
              </a:rPr>
              <a:t>Much of our knowledge of Druids and Celtic religion is based on Classical authors. For example:</a:t>
            </a:r>
          </a:p>
          <a:p>
            <a:pPr lvl="1"/>
            <a:r>
              <a:rPr lang="de-DE">
                <a:solidFill>
                  <a:srgbClr val="FEFFFF"/>
                </a:solidFill>
              </a:rPr>
              <a:t>Poseidonius </a:t>
            </a:r>
          </a:p>
          <a:p>
            <a:pPr marL="457200" lvl="1" indent="0">
              <a:buNone/>
            </a:pPr>
            <a:r>
              <a:rPr lang="de-DE">
                <a:solidFill>
                  <a:srgbClr val="FEFFFF"/>
                </a:solidFill>
              </a:rPr>
              <a:t>(his work is lost but was used by later authors)</a:t>
            </a:r>
          </a:p>
          <a:p>
            <a:pPr lvl="1"/>
            <a:r>
              <a:rPr lang="de-DE">
                <a:solidFill>
                  <a:srgbClr val="FEFFFF"/>
                </a:solidFill>
              </a:rPr>
              <a:t>Cicero</a:t>
            </a:r>
          </a:p>
          <a:p>
            <a:pPr lvl="1"/>
            <a:r>
              <a:rPr lang="de-DE">
                <a:solidFill>
                  <a:srgbClr val="FEFFFF"/>
                </a:solidFill>
              </a:rPr>
              <a:t>Caesar</a:t>
            </a:r>
          </a:p>
          <a:p>
            <a:pPr lvl="1"/>
            <a:r>
              <a:rPr lang="de-DE">
                <a:solidFill>
                  <a:srgbClr val="FEFFFF"/>
                </a:solidFill>
              </a:rPr>
              <a:t>Strabo</a:t>
            </a:r>
          </a:p>
          <a:p>
            <a:pPr lvl="1"/>
            <a:r>
              <a:rPr lang="de-DE">
                <a:solidFill>
                  <a:srgbClr val="FEFFFF"/>
                </a:solidFill>
              </a:rPr>
              <a:t>Tacitus</a:t>
            </a:r>
          </a:p>
          <a:p>
            <a:pPr lvl="1"/>
            <a:r>
              <a:rPr lang="de-DE">
                <a:solidFill>
                  <a:srgbClr val="FEFFFF"/>
                </a:solidFill>
              </a:rPr>
              <a:t>Cassius Dio</a:t>
            </a:r>
          </a:p>
          <a:p>
            <a:pPr marL="457200" lvl="1" indent="0">
              <a:buNone/>
            </a:pPr>
            <a:endParaRPr lang="en-GB" dirty="0">
              <a:solidFill>
                <a:srgbClr val="FEFFFF"/>
              </a:solidFill>
            </a:endParaRPr>
          </a:p>
        </p:txBody>
      </p:sp>
    </p:spTree>
    <p:extLst>
      <p:ext uri="{BB962C8B-B14F-4D97-AF65-F5344CB8AC3E}">
        <p14:creationId xmlns:p14="http://schemas.microsoft.com/office/powerpoint/2010/main" val="2617769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75000"/>
          </a:schemeClr>
        </a:solidFill>
        <a:effectLst/>
      </p:bgPr>
    </p:bg>
    <p:spTree>
      <p:nvGrpSpPr>
        <p:cNvPr id="1" name=""/>
        <p:cNvGrpSpPr/>
        <p:nvPr/>
      </p:nvGrpSpPr>
      <p:grpSpPr>
        <a:xfrm>
          <a:off x="0" y="0"/>
          <a:ext cx="0" cy="0"/>
          <a:chOff x="0" y="0"/>
          <a:chExt cx="0" cy="0"/>
        </a:xfrm>
      </p:grpSpPr>
      <p:pic>
        <p:nvPicPr>
          <p:cNvPr id="36" name="Picture 35" descr="A close up of a tree&#10;&#10;Description generated with very high confidence">
            <a:extLst>
              <a:ext uri="{FF2B5EF4-FFF2-40B4-BE49-F238E27FC236}">
                <a16:creationId xmlns:a16="http://schemas.microsoft.com/office/drawing/2014/main" id="{71649EC0-B22A-4E0E-985C-ED8BA00A37A6}"/>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 r="28334" b="1"/>
          <a:stretch/>
        </p:blipFill>
        <p:spPr>
          <a:xfrm>
            <a:off x="1524020" y="10"/>
            <a:ext cx="9143980" cy="6857990"/>
          </a:xfrm>
          <a:prstGeom prst="rect">
            <a:avLst/>
          </a:prstGeom>
        </p:spPr>
      </p:pic>
      <p:sp>
        <p:nvSpPr>
          <p:cNvPr id="4" name="Rectangle 3">
            <a:extLst>
              <a:ext uri="{FF2B5EF4-FFF2-40B4-BE49-F238E27FC236}">
                <a16:creationId xmlns:a16="http://schemas.microsoft.com/office/drawing/2014/main" id="{D5AC1B1E-A0B5-441B-B3AA-06763ECA53FB}"/>
              </a:ext>
            </a:extLst>
          </p:cNvPr>
          <p:cNvSpPr/>
          <p:nvPr/>
        </p:nvSpPr>
        <p:spPr>
          <a:xfrm>
            <a:off x="1507209" y="0"/>
            <a:ext cx="9177582" cy="6858000"/>
          </a:xfrm>
          <a:prstGeom prst="rect">
            <a:avLst/>
          </a:prstGeom>
          <a:solidFill>
            <a:schemeClr val="accent6">
              <a:lumMod val="50000"/>
              <a:alpha val="5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1">
            <a:extLst>
              <a:ext uri="{FF2B5EF4-FFF2-40B4-BE49-F238E27FC236}">
                <a16:creationId xmlns:a16="http://schemas.microsoft.com/office/drawing/2014/main" id="{339E61D7-1BBA-4961-B6BD-FCD76988B82B}"/>
              </a:ext>
            </a:extLst>
          </p:cNvPr>
          <p:cNvSpPr>
            <a:spLocks noGrp="1"/>
          </p:cNvSpPr>
          <p:nvPr>
            <p:ph type="title"/>
          </p:nvPr>
        </p:nvSpPr>
        <p:spPr/>
        <p:txBody>
          <a:bodyPr/>
          <a:lstStyle/>
          <a:p>
            <a:r>
              <a:rPr lang="en-GB" dirty="0"/>
              <a:t>Timeline…</a:t>
            </a:r>
          </a:p>
        </p:txBody>
      </p:sp>
      <p:sp>
        <p:nvSpPr>
          <p:cNvPr id="6" name="Text Placeholder 5">
            <a:extLst>
              <a:ext uri="{FF2B5EF4-FFF2-40B4-BE49-F238E27FC236}">
                <a16:creationId xmlns:a16="http://schemas.microsoft.com/office/drawing/2014/main" id="{06D761BE-7970-47FA-B13C-AE7C1A5386EB}"/>
              </a:ext>
            </a:extLst>
          </p:cNvPr>
          <p:cNvSpPr>
            <a:spLocks noGrp="1"/>
          </p:cNvSpPr>
          <p:nvPr>
            <p:ph type="body" idx="1"/>
          </p:nvPr>
        </p:nvSpPr>
        <p:spPr/>
        <p:txBody>
          <a:bodyPr/>
          <a:lstStyle/>
          <a:p>
            <a:endParaRPr lang="en-GB">
              <a:solidFill>
                <a:schemeClr val="accent4">
                  <a:lumMod val="20000"/>
                  <a:lumOff val="80000"/>
                </a:schemeClr>
              </a:solidFill>
            </a:endParaRPr>
          </a:p>
        </p:txBody>
      </p:sp>
      <p:cxnSp>
        <p:nvCxnSpPr>
          <p:cNvPr id="5" name="Straight Arrow Connector 4">
            <a:extLst>
              <a:ext uri="{FF2B5EF4-FFF2-40B4-BE49-F238E27FC236}">
                <a16:creationId xmlns:a16="http://schemas.microsoft.com/office/drawing/2014/main" id="{D19F22A1-277A-491C-94C1-7DF4BCAC5843}"/>
              </a:ext>
            </a:extLst>
          </p:cNvPr>
          <p:cNvCxnSpPr>
            <a:cxnSpLocks/>
          </p:cNvCxnSpPr>
          <p:nvPr/>
        </p:nvCxnSpPr>
        <p:spPr>
          <a:xfrm flipV="1">
            <a:off x="1571480" y="4349555"/>
            <a:ext cx="9096521" cy="52754"/>
          </a:xfrm>
          <a:prstGeom prst="straightConnector1">
            <a:avLst/>
          </a:prstGeom>
          <a:ln w="276225">
            <a:headEnd type="stealth"/>
            <a:tailEnd type="triangle" w="sm" len="lg"/>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C35B444-0B2F-4D62-879D-32E56E76C486}"/>
              </a:ext>
            </a:extLst>
          </p:cNvPr>
          <p:cNvSpPr txBox="1"/>
          <p:nvPr/>
        </p:nvSpPr>
        <p:spPr>
          <a:xfrm rot="18445624">
            <a:off x="4357004" y="3078098"/>
            <a:ext cx="2199307" cy="300082"/>
          </a:xfrm>
          <a:prstGeom prst="rect">
            <a:avLst/>
          </a:prstGeom>
          <a:noFill/>
        </p:spPr>
        <p:txBody>
          <a:bodyPr wrap="square" rtlCol="0">
            <a:spAutoFit/>
          </a:bodyPr>
          <a:lstStyle/>
          <a:p>
            <a:r>
              <a:rPr lang="en-GB" sz="1350" b="1" dirty="0">
                <a:solidFill>
                  <a:schemeClr val="accent4">
                    <a:lumMod val="20000"/>
                    <a:lumOff val="80000"/>
                  </a:schemeClr>
                </a:solidFill>
              </a:rPr>
              <a:t>27 BC </a:t>
            </a:r>
            <a:r>
              <a:rPr lang="en-GB" sz="1350" dirty="0">
                <a:solidFill>
                  <a:schemeClr val="accent4">
                    <a:lumMod val="20000"/>
                    <a:lumOff val="80000"/>
                  </a:schemeClr>
                </a:solidFill>
              </a:rPr>
              <a:t>Emperor Augustus</a:t>
            </a:r>
          </a:p>
        </p:txBody>
      </p:sp>
      <p:sp>
        <p:nvSpPr>
          <p:cNvPr id="9" name="Oval 8">
            <a:extLst>
              <a:ext uri="{FF2B5EF4-FFF2-40B4-BE49-F238E27FC236}">
                <a16:creationId xmlns:a16="http://schemas.microsoft.com/office/drawing/2014/main" id="{316AD0AB-4CE9-4C4C-8FBB-E2FF726AACF0}"/>
              </a:ext>
            </a:extLst>
          </p:cNvPr>
          <p:cNvSpPr/>
          <p:nvPr/>
        </p:nvSpPr>
        <p:spPr>
          <a:xfrm>
            <a:off x="4563843" y="4174149"/>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10" name="TextBox 9">
            <a:extLst>
              <a:ext uri="{FF2B5EF4-FFF2-40B4-BE49-F238E27FC236}">
                <a16:creationId xmlns:a16="http://schemas.microsoft.com/office/drawing/2014/main" id="{C20EA06E-8A7F-44C1-9C99-73C755CF8ADC}"/>
              </a:ext>
            </a:extLst>
          </p:cNvPr>
          <p:cNvSpPr txBox="1"/>
          <p:nvPr/>
        </p:nvSpPr>
        <p:spPr>
          <a:xfrm rot="18445624">
            <a:off x="3833923" y="2764341"/>
            <a:ext cx="3135938" cy="300082"/>
          </a:xfrm>
          <a:prstGeom prst="rect">
            <a:avLst/>
          </a:prstGeom>
          <a:noFill/>
        </p:spPr>
        <p:txBody>
          <a:bodyPr wrap="square" rtlCol="0">
            <a:spAutoFit/>
          </a:bodyPr>
          <a:lstStyle/>
          <a:p>
            <a:r>
              <a:rPr lang="en-GB" sz="1350" b="1" dirty="0">
                <a:solidFill>
                  <a:schemeClr val="accent4">
                    <a:lumMod val="20000"/>
                    <a:lumOff val="80000"/>
                  </a:schemeClr>
                </a:solidFill>
              </a:rPr>
              <a:t>58-51 BC</a:t>
            </a:r>
            <a:r>
              <a:rPr lang="en-GB" sz="1350" dirty="0">
                <a:solidFill>
                  <a:schemeClr val="accent4">
                    <a:lumMod val="20000"/>
                    <a:lumOff val="80000"/>
                  </a:schemeClr>
                </a:solidFill>
              </a:rPr>
              <a:t> Caesar’s conquest of Gaul</a:t>
            </a:r>
          </a:p>
        </p:txBody>
      </p:sp>
      <p:sp>
        <p:nvSpPr>
          <p:cNvPr id="11" name="Oval 10">
            <a:extLst>
              <a:ext uri="{FF2B5EF4-FFF2-40B4-BE49-F238E27FC236}">
                <a16:creationId xmlns:a16="http://schemas.microsoft.com/office/drawing/2014/main" id="{E83460F3-2B05-44FC-8D0F-2623A8E97401}"/>
              </a:ext>
            </a:extLst>
          </p:cNvPr>
          <p:cNvSpPr/>
          <p:nvPr/>
        </p:nvSpPr>
        <p:spPr>
          <a:xfrm>
            <a:off x="4272485" y="4174149"/>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12" name="Oval 11">
            <a:extLst>
              <a:ext uri="{FF2B5EF4-FFF2-40B4-BE49-F238E27FC236}">
                <a16:creationId xmlns:a16="http://schemas.microsoft.com/office/drawing/2014/main" id="{140D2F90-DAF2-4D0B-93D7-25835B6403AC}"/>
              </a:ext>
            </a:extLst>
          </p:cNvPr>
          <p:cNvSpPr/>
          <p:nvPr/>
        </p:nvSpPr>
        <p:spPr>
          <a:xfrm>
            <a:off x="2819497" y="4168873"/>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accent4">
                  <a:lumMod val="20000"/>
                  <a:lumOff val="80000"/>
                </a:schemeClr>
              </a:solidFill>
            </a:endParaRPr>
          </a:p>
        </p:txBody>
      </p:sp>
      <p:sp>
        <p:nvSpPr>
          <p:cNvPr id="13" name="TextBox 12">
            <a:extLst>
              <a:ext uri="{FF2B5EF4-FFF2-40B4-BE49-F238E27FC236}">
                <a16:creationId xmlns:a16="http://schemas.microsoft.com/office/drawing/2014/main" id="{630481DC-EBF9-4C9B-B442-6F2D3D47EFDD}"/>
              </a:ext>
            </a:extLst>
          </p:cNvPr>
          <p:cNvSpPr txBox="1"/>
          <p:nvPr/>
        </p:nvSpPr>
        <p:spPr>
          <a:xfrm rot="18445624">
            <a:off x="2422273" y="2739468"/>
            <a:ext cx="3135938" cy="300082"/>
          </a:xfrm>
          <a:prstGeom prst="rect">
            <a:avLst/>
          </a:prstGeom>
          <a:noFill/>
        </p:spPr>
        <p:txBody>
          <a:bodyPr wrap="square" rtlCol="0">
            <a:spAutoFit/>
          </a:bodyPr>
          <a:lstStyle/>
          <a:p>
            <a:r>
              <a:rPr lang="en-GB" sz="1350" b="1" dirty="0">
                <a:solidFill>
                  <a:schemeClr val="accent4">
                    <a:lumMod val="20000"/>
                    <a:lumOff val="80000"/>
                  </a:schemeClr>
                </a:solidFill>
              </a:rPr>
              <a:t>390 BC</a:t>
            </a:r>
            <a:r>
              <a:rPr lang="en-GB" sz="1350" dirty="0">
                <a:solidFill>
                  <a:schemeClr val="accent4">
                    <a:lumMod val="20000"/>
                    <a:lumOff val="80000"/>
                  </a:schemeClr>
                </a:solidFill>
              </a:rPr>
              <a:t> </a:t>
            </a:r>
            <a:r>
              <a:rPr lang="en-GB" sz="1350" dirty="0" err="1">
                <a:solidFill>
                  <a:schemeClr val="accent4">
                    <a:lumMod val="20000"/>
                    <a:lumOff val="80000"/>
                  </a:schemeClr>
                </a:solidFill>
              </a:rPr>
              <a:t>Gauls</a:t>
            </a:r>
            <a:r>
              <a:rPr lang="en-GB" sz="1350" dirty="0">
                <a:solidFill>
                  <a:schemeClr val="accent4">
                    <a:lumMod val="20000"/>
                    <a:lumOff val="80000"/>
                  </a:schemeClr>
                </a:solidFill>
              </a:rPr>
              <a:t>/Celts sack Rome</a:t>
            </a:r>
          </a:p>
        </p:txBody>
      </p:sp>
      <p:sp>
        <p:nvSpPr>
          <p:cNvPr id="14" name="Oval 13">
            <a:extLst>
              <a:ext uri="{FF2B5EF4-FFF2-40B4-BE49-F238E27FC236}">
                <a16:creationId xmlns:a16="http://schemas.microsoft.com/office/drawing/2014/main" id="{F19E0F6C-328C-463C-9A91-EDE5452C54FE}"/>
              </a:ext>
            </a:extLst>
          </p:cNvPr>
          <p:cNvSpPr/>
          <p:nvPr/>
        </p:nvSpPr>
        <p:spPr>
          <a:xfrm>
            <a:off x="4840257" y="4174148"/>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15" name="TextBox 14">
            <a:extLst>
              <a:ext uri="{FF2B5EF4-FFF2-40B4-BE49-F238E27FC236}">
                <a16:creationId xmlns:a16="http://schemas.microsoft.com/office/drawing/2014/main" id="{DB898BFC-63EA-448A-B237-54CE6B3DB854}"/>
              </a:ext>
            </a:extLst>
          </p:cNvPr>
          <p:cNvSpPr txBox="1"/>
          <p:nvPr/>
        </p:nvSpPr>
        <p:spPr>
          <a:xfrm rot="18445624">
            <a:off x="4679360" y="3245895"/>
            <a:ext cx="1909689" cy="300082"/>
          </a:xfrm>
          <a:prstGeom prst="rect">
            <a:avLst/>
          </a:prstGeom>
          <a:noFill/>
        </p:spPr>
        <p:txBody>
          <a:bodyPr wrap="square" rtlCol="0">
            <a:spAutoFit/>
          </a:bodyPr>
          <a:lstStyle/>
          <a:p>
            <a:r>
              <a:rPr lang="en-GB" sz="1350" b="1" dirty="0">
                <a:solidFill>
                  <a:schemeClr val="accent4">
                    <a:lumMod val="20000"/>
                    <a:lumOff val="80000"/>
                  </a:schemeClr>
                </a:solidFill>
              </a:rPr>
              <a:t>AD 14</a:t>
            </a:r>
            <a:r>
              <a:rPr lang="en-GB" sz="1350" dirty="0">
                <a:solidFill>
                  <a:schemeClr val="accent4">
                    <a:lumMod val="20000"/>
                    <a:lumOff val="80000"/>
                  </a:schemeClr>
                </a:solidFill>
              </a:rPr>
              <a:t> Tiberius</a:t>
            </a:r>
          </a:p>
        </p:txBody>
      </p:sp>
      <p:sp>
        <p:nvSpPr>
          <p:cNvPr id="16" name="Oval 15">
            <a:extLst>
              <a:ext uri="{FF2B5EF4-FFF2-40B4-BE49-F238E27FC236}">
                <a16:creationId xmlns:a16="http://schemas.microsoft.com/office/drawing/2014/main" id="{4DD27BDE-3539-4EDF-9F3F-90E37B8B61C2}"/>
              </a:ext>
            </a:extLst>
          </p:cNvPr>
          <p:cNvSpPr/>
          <p:nvPr/>
        </p:nvSpPr>
        <p:spPr>
          <a:xfrm>
            <a:off x="5260709" y="4174148"/>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17" name="TextBox 16">
            <a:extLst>
              <a:ext uri="{FF2B5EF4-FFF2-40B4-BE49-F238E27FC236}">
                <a16:creationId xmlns:a16="http://schemas.microsoft.com/office/drawing/2014/main" id="{4940FA37-56FA-495E-AF85-81E2B81EA986}"/>
              </a:ext>
            </a:extLst>
          </p:cNvPr>
          <p:cNvSpPr txBox="1"/>
          <p:nvPr/>
        </p:nvSpPr>
        <p:spPr>
          <a:xfrm rot="18445624">
            <a:off x="4881474" y="2824371"/>
            <a:ext cx="3044806" cy="300082"/>
          </a:xfrm>
          <a:prstGeom prst="rect">
            <a:avLst/>
          </a:prstGeom>
          <a:noFill/>
        </p:spPr>
        <p:txBody>
          <a:bodyPr wrap="square" rtlCol="0">
            <a:spAutoFit/>
          </a:bodyPr>
          <a:lstStyle/>
          <a:p>
            <a:r>
              <a:rPr lang="en-GB" sz="1350" b="1" dirty="0">
                <a:solidFill>
                  <a:schemeClr val="accent4">
                    <a:lumMod val="20000"/>
                    <a:lumOff val="80000"/>
                  </a:schemeClr>
                </a:solidFill>
              </a:rPr>
              <a:t>AD 43 </a:t>
            </a:r>
            <a:r>
              <a:rPr lang="en-GB" sz="1350" dirty="0">
                <a:solidFill>
                  <a:schemeClr val="accent4">
                    <a:lumMod val="20000"/>
                    <a:lumOff val="80000"/>
                  </a:schemeClr>
                </a:solidFill>
              </a:rPr>
              <a:t>Claudius conquers Britain</a:t>
            </a:r>
          </a:p>
        </p:txBody>
      </p:sp>
      <p:sp>
        <p:nvSpPr>
          <p:cNvPr id="18" name="TextBox 17">
            <a:extLst>
              <a:ext uri="{FF2B5EF4-FFF2-40B4-BE49-F238E27FC236}">
                <a16:creationId xmlns:a16="http://schemas.microsoft.com/office/drawing/2014/main" id="{126A098B-8B5A-40FC-A050-DF759F894757}"/>
              </a:ext>
            </a:extLst>
          </p:cNvPr>
          <p:cNvSpPr txBox="1"/>
          <p:nvPr/>
        </p:nvSpPr>
        <p:spPr>
          <a:xfrm rot="18445624">
            <a:off x="3226232" y="2644883"/>
            <a:ext cx="3499433" cy="300082"/>
          </a:xfrm>
          <a:prstGeom prst="rect">
            <a:avLst/>
          </a:prstGeom>
          <a:noFill/>
        </p:spPr>
        <p:txBody>
          <a:bodyPr wrap="square" rtlCol="0">
            <a:spAutoFit/>
          </a:bodyPr>
          <a:lstStyle/>
          <a:p>
            <a:r>
              <a:rPr lang="en-GB" sz="1350" b="1" dirty="0">
                <a:solidFill>
                  <a:schemeClr val="accent4">
                    <a:lumMod val="20000"/>
                    <a:lumOff val="80000"/>
                  </a:schemeClr>
                </a:solidFill>
              </a:rPr>
              <a:t>125 BC</a:t>
            </a:r>
            <a:r>
              <a:rPr lang="en-GB" sz="1350" dirty="0">
                <a:solidFill>
                  <a:schemeClr val="accent4">
                    <a:lumMod val="20000"/>
                    <a:lumOff val="80000"/>
                  </a:schemeClr>
                </a:solidFill>
              </a:rPr>
              <a:t> Southern Gaul: conquered</a:t>
            </a:r>
          </a:p>
        </p:txBody>
      </p:sp>
      <p:sp>
        <p:nvSpPr>
          <p:cNvPr id="19" name="Oval 18">
            <a:extLst>
              <a:ext uri="{FF2B5EF4-FFF2-40B4-BE49-F238E27FC236}">
                <a16:creationId xmlns:a16="http://schemas.microsoft.com/office/drawing/2014/main" id="{435260F9-67A8-498B-8733-D132DE17E6C5}"/>
              </a:ext>
            </a:extLst>
          </p:cNvPr>
          <p:cNvSpPr/>
          <p:nvPr/>
        </p:nvSpPr>
        <p:spPr>
          <a:xfrm>
            <a:off x="3767213" y="4168872"/>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accent4">
                  <a:lumMod val="20000"/>
                  <a:lumOff val="80000"/>
                </a:schemeClr>
              </a:solidFill>
            </a:endParaRPr>
          </a:p>
        </p:txBody>
      </p:sp>
      <p:sp>
        <p:nvSpPr>
          <p:cNvPr id="20" name="Oval 19">
            <a:extLst>
              <a:ext uri="{FF2B5EF4-FFF2-40B4-BE49-F238E27FC236}">
                <a16:creationId xmlns:a16="http://schemas.microsoft.com/office/drawing/2014/main" id="{13D9A36F-065A-4823-9C45-8AB8E29FDE5B}"/>
              </a:ext>
            </a:extLst>
          </p:cNvPr>
          <p:cNvSpPr/>
          <p:nvPr/>
        </p:nvSpPr>
        <p:spPr>
          <a:xfrm>
            <a:off x="1895683" y="4168871"/>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accent4">
                  <a:lumMod val="20000"/>
                  <a:lumOff val="80000"/>
                </a:schemeClr>
              </a:solidFill>
            </a:endParaRPr>
          </a:p>
        </p:txBody>
      </p:sp>
      <p:sp>
        <p:nvSpPr>
          <p:cNvPr id="22" name="TextBox 21">
            <a:extLst>
              <a:ext uri="{FF2B5EF4-FFF2-40B4-BE49-F238E27FC236}">
                <a16:creationId xmlns:a16="http://schemas.microsoft.com/office/drawing/2014/main" id="{F6D40859-1104-48BF-B142-6DA2C8EB2FC7}"/>
              </a:ext>
            </a:extLst>
          </p:cNvPr>
          <p:cNvSpPr txBox="1"/>
          <p:nvPr/>
        </p:nvSpPr>
        <p:spPr>
          <a:xfrm rot="18445624">
            <a:off x="1282255" y="2461846"/>
            <a:ext cx="3897769" cy="300082"/>
          </a:xfrm>
          <a:prstGeom prst="rect">
            <a:avLst/>
          </a:prstGeom>
          <a:noFill/>
        </p:spPr>
        <p:txBody>
          <a:bodyPr wrap="square" rtlCol="0">
            <a:spAutoFit/>
          </a:bodyPr>
          <a:lstStyle/>
          <a:p>
            <a:r>
              <a:rPr lang="en-GB" sz="1350" b="1" dirty="0">
                <a:solidFill>
                  <a:schemeClr val="accent4">
                    <a:lumMod val="20000"/>
                    <a:lumOff val="80000"/>
                  </a:schemeClr>
                </a:solidFill>
              </a:rPr>
              <a:t>c.600 BC</a:t>
            </a:r>
            <a:r>
              <a:rPr lang="en-GB" sz="1350" dirty="0">
                <a:solidFill>
                  <a:schemeClr val="accent4">
                    <a:lumMod val="20000"/>
                    <a:lumOff val="80000"/>
                  </a:schemeClr>
                </a:solidFill>
              </a:rPr>
              <a:t> first inscriptions in a Celtic language!</a:t>
            </a:r>
          </a:p>
        </p:txBody>
      </p:sp>
      <p:sp>
        <p:nvSpPr>
          <p:cNvPr id="23" name="Oval 22">
            <a:extLst>
              <a:ext uri="{FF2B5EF4-FFF2-40B4-BE49-F238E27FC236}">
                <a16:creationId xmlns:a16="http://schemas.microsoft.com/office/drawing/2014/main" id="{9F82EF02-2AAB-413E-851F-628F55A9C47F}"/>
              </a:ext>
            </a:extLst>
          </p:cNvPr>
          <p:cNvSpPr/>
          <p:nvPr/>
        </p:nvSpPr>
        <p:spPr>
          <a:xfrm>
            <a:off x="9471444" y="4168871"/>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24" name="TextBox 23">
            <a:extLst>
              <a:ext uri="{FF2B5EF4-FFF2-40B4-BE49-F238E27FC236}">
                <a16:creationId xmlns:a16="http://schemas.microsoft.com/office/drawing/2014/main" id="{5AE23B1E-F79C-4285-BB8A-4934648490B4}"/>
              </a:ext>
            </a:extLst>
          </p:cNvPr>
          <p:cNvSpPr txBox="1"/>
          <p:nvPr/>
        </p:nvSpPr>
        <p:spPr>
          <a:xfrm rot="18445624">
            <a:off x="9483361" y="3449226"/>
            <a:ext cx="1243711" cy="507831"/>
          </a:xfrm>
          <a:prstGeom prst="rect">
            <a:avLst/>
          </a:prstGeom>
          <a:noFill/>
        </p:spPr>
        <p:txBody>
          <a:bodyPr wrap="square" rtlCol="0">
            <a:spAutoFit/>
          </a:bodyPr>
          <a:lstStyle/>
          <a:p>
            <a:r>
              <a:rPr lang="en-GB" sz="1350" b="1" dirty="0">
                <a:solidFill>
                  <a:schemeClr val="accent4">
                    <a:lumMod val="20000"/>
                    <a:lumOff val="80000"/>
                  </a:schemeClr>
                </a:solidFill>
              </a:rPr>
              <a:t>1300-1400</a:t>
            </a:r>
            <a:br>
              <a:rPr lang="en-GB" sz="1350" b="1" dirty="0">
                <a:solidFill>
                  <a:schemeClr val="accent4">
                    <a:lumMod val="20000"/>
                    <a:lumOff val="80000"/>
                  </a:schemeClr>
                </a:solidFill>
              </a:rPr>
            </a:br>
            <a:r>
              <a:rPr lang="en-GB" sz="1350" b="1" dirty="0">
                <a:solidFill>
                  <a:schemeClr val="accent4">
                    <a:lumMod val="20000"/>
                    <a:lumOff val="80000"/>
                  </a:schemeClr>
                </a:solidFill>
              </a:rPr>
              <a:t>    </a:t>
            </a:r>
            <a:r>
              <a:rPr lang="en-GB" sz="1350" dirty="0" err="1">
                <a:solidFill>
                  <a:schemeClr val="accent4">
                    <a:lumMod val="20000"/>
                    <a:lumOff val="80000"/>
                  </a:schemeClr>
                </a:solidFill>
              </a:rPr>
              <a:t>Mabinogi</a:t>
            </a:r>
            <a:endParaRPr lang="en-GB" sz="1350" dirty="0">
              <a:solidFill>
                <a:schemeClr val="accent4">
                  <a:lumMod val="20000"/>
                  <a:lumOff val="80000"/>
                </a:schemeClr>
              </a:solidFill>
            </a:endParaRPr>
          </a:p>
        </p:txBody>
      </p:sp>
      <p:sp>
        <p:nvSpPr>
          <p:cNvPr id="25" name="Rectangle 24">
            <a:extLst>
              <a:ext uri="{FF2B5EF4-FFF2-40B4-BE49-F238E27FC236}">
                <a16:creationId xmlns:a16="http://schemas.microsoft.com/office/drawing/2014/main" id="{350C0497-38E6-4B91-AA32-0AF2C2E70E25}"/>
              </a:ext>
            </a:extLst>
          </p:cNvPr>
          <p:cNvSpPr/>
          <p:nvPr/>
        </p:nvSpPr>
        <p:spPr>
          <a:xfrm rot="18505556">
            <a:off x="8773851" y="3279931"/>
            <a:ext cx="1971758" cy="300082"/>
          </a:xfrm>
          <a:prstGeom prst="rect">
            <a:avLst/>
          </a:prstGeom>
        </p:spPr>
        <p:txBody>
          <a:bodyPr wrap="square">
            <a:spAutoFit/>
          </a:bodyPr>
          <a:lstStyle/>
          <a:p>
            <a:r>
              <a:rPr lang="en-GB" sz="1350" b="1" i="1" dirty="0">
                <a:solidFill>
                  <a:schemeClr val="accent4">
                    <a:lumMod val="20000"/>
                    <a:lumOff val="80000"/>
                  </a:schemeClr>
                </a:solidFill>
              </a:rPr>
              <a:t>1200- </a:t>
            </a:r>
            <a:r>
              <a:rPr lang="en-GB" sz="1350" i="1" dirty="0" err="1">
                <a:solidFill>
                  <a:schemeClr val="accent4">
                    <a:lumMod val="20000"/>
                    <a:lumOff val="80000"/>
                  </a:schemeClr>
                </a:solidFill>
              </a:rPr>
              <a:t>Táin</a:t>
            </a:r>
            <a:r>
              <a:rPr lang="en-GB" sz="1350" i="1" dirty="0">
                <a:solidFill>
                  <a:schemeClr val="accent4">
                    <a:lumMod val="20000"/>
                    <a:lumOff val="80000"/>
                  </a:schemeClr>
                </a:solidFill>
              </a:rPr>
              <a:t> </a:t>
            </a:r>
            <a:r>
              <a:rPr lang="en-GB" sz="1350" i="1" dirty="0" err="1">
                <a:solidFill>
                  <a:schemeClr val="accent4">
                    <a:lumMod val="20000"/>
                    <a:lumOff val="80000"/>
                  </a:schemeClr>
                </a:solidFill>
              </a:rPr>
              <a:t>Bó</a:t>
            </a:r>
            <a:r>
              <a:rPr lang="en-GB" sz="1350" i="1" dirty="0">
                <a:solidFill>
                  <a:schemeClr val="accent4">
                    <a:lumMod val="20000"/>
                    <a:lumOff val="80000"/>
                  </a:schemeClr>
                </a:solidFill>
              </a:rPr>
              <a:t> </a:t>
            </a:r>
            <a:r>
              <a:rPr lang="en-GB" sz="1350" i="1" dirty="0" err="1">
                <a:solidFill>
                  <a:schemeClr val="accent4">
                    <a:lumMod val="20000"/>
                    <a:lumOff val="80000"/>
                  </a:schemeClr>
                </a:solidFill>
              </a:rPr>
              <a:t>Cúailnge</a:t>
            </a:r>
            <a:endParaRPr lang="en-GB" sz="1350" dirty="0">
              <a:solidFill>
                <a:schemeClr val="accent4">
                  <a:lumMod val="20000"/>
                  <a:lumOff val="80000"/>
                </a:schemeClr>
              </a:solidFill>
            </a:endParaRPr>
          </a:p>
        </p:txBody>
      </p:sp>
      <p:sp>
        <p:nvSpPr>
          <p:cNvPr id="26" name="Oval 25">
            <a:extLst>
              <a:ext uri="{FF2B5EF4-FFF2-40B4-BE49-F238E27FC236}">
                <a16:creationId xmlns:a16="http://schemas.microsoft.com/office/drawing/2014/main" id="{229585D5-3097-4601-8E67-63E2DAC98305}"/>
              </a:ext>
            </a:extLst>
          </p:cNvPr>
          <p:cNvSpPr/>
          <p:nvPr/>
        </p:nvSpPr>
        <p:spPr>
          <a:xfrm>
            <a:off x="9114459" y="4174148"/>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27" name="TextBox 26">
            <a:extLst>
              <a:ext uri="{FF2B5EF4-FFF2-40B4-BE49-F238E27FC236}">
                <a16:creationId xmlns:a16="http://schemas.microsoft.com/office/drawing/2014/main" id="{27DC8065-684E-4419-B180-02767D290FBC}"/>
              </a:ext>
            </a:extLst>
          </p:cNvPr>
          <p:cNvSpPr txBox="1"/>
          <p:nvPr/>
        </p:nvSpPr>
        <p:spPr>
          <a:xfrm rot="18445624">
            <a:off x="5760092" y="2273304"/>
            <a:ext cx="4343535" cy="300082"/>
          </a:xfrm>
          <a:prstGeom prst="rect">
            <a:avLst/>
          </a:prstGeom>
          <a:noFill/>
        </p:spPr>
        <p:txBody>
          <a:bodyPr wrap="square" rtlCol="0">
            <a:spAutoFit/>
          </a:bodyPr>
          <a:lstStyle/>
          <a:p>
            <a:r>
              <a:rPr lang="en-GB" sz="1350" b="1" dirty="0">
                <a:solidFill>
                  <a:schemeClr val="accent4">
                    <a:lumMod val="20000"/>
                    <a:lumOff val="80000"/>
                  </a:schemeClr>
                </a:solidFill>
              </a:rPr>
              <a:t>4</a:t>
            </a:r>
            <a:r>
              <a:rPr lang="en-GB" sz="1350" b="1" baseline="30000" dirty="0">
                <a:solidFill>
                  <a:schemeClr val="accent4">
                    <a:lumMod val="20000"/>
                    <a:lumOff val="80000"/>
                  </a:schemeClr>
                </a:solidFill>
              </a:rPr>
              <a:t>th</a:t>
            </a:r>
            <a:r>
              <a:rPr lang="en-GB" sz="1350" b="1" dirty="0">
                <a:solidFill>
                  <a:schemeClr val="accent4">
                    <a:lumMod val="20000"/>
                    <a:lumOff val="80000"/>
                  </a:schemeClr>
                </a:solidFill>
              </a:rPr>
              <a:t> c. </a:t>
            </a:r>
            <a:r>
              <a:rPr lang="en-GB" sz="1350" dirty="0" err="1">
                <a:solidFill>
                  <a:schemeClr val="accent4">
                    <a:lumMod val="20000"/>
                    <a:lumOff val="80000"/>
                  </a:schemeClr>
                </a:solidFill>
              </a:rPr>
              <a:t>Chrstianity</a:t>
            </a:r>
            <a:r>
              <a:rPr lang="en-GB" sz="1350" dirty="0">
                <a:solidFill>
                  <a:schemeClr val="accent4">
                    <a:lumMod val="20000"/>
                    <a:lumOff val="80000"/>
                  </a:schemeClr>
                </a:solidFill>
              </a:rPr>
              <a:t>: State Religion of the Roman empire</a:t>
            </a:r>
          </a:p>
        </p:txBody>
      </p:sp>
      <p:sp>
        <p:nvSpPr>
          <p:cNvPr id="28" name="Oval 27">
            <a:extLst>
              <a:ext uri="{FF2B5EF4-FFF2-40B4-BE49-F238E27FC236}">
                <a16:creationId xmlns:a16="http://schemas.microsoft.com/office/drawing/2014/main" id="{3AB1AEC9-7B27-4E8B-B8CA-2D512758CA0D}"/>
              </a:ext>
            </a:extLst>
          </p:cNvPr>
          <p:cNvSpPr/>
          <p:nvPr/>
        </p:nvSpPr>
        <p:spPr>
          <a:xfrm>
            <a:off x="6333739" y="4188378"/>
            <a:ext cx="667477"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
        <p:nvSpPr>
          <p:cNvPr id="29" name="Rectangle 28">
            <a:extLst>
              <a:ext uri="{FF2B5EF4-FFF2-40B4-BE49-F238E27FC236}">
                <a16:creationId xmlns:a16="http://schemas.microsoft.com/office/drawing/2014/main" id="{3D67545D-0BFE-4AD8-B926-CE8037135374}"/>
              </a:ext>
            </a:extLst>
          </p:cNvPr>
          <p:cNvSpPr/>
          <p:nvPr/>
        </p:nvSpPr>
        <p:spPr>
          <a:xfrm>
            <a:off x="1524002" y="4634427"/>
            <a:ext cx="3244361" cy="1345547"/>
          </a:xfrm>
          <a:prstGeom prst="rect">
            <a:avLst/>
          </a:prstGeom>
          <a:solidFill>
            <a:schemeClr val="accent6">
              <a:lumMod val="75000"/>
              <a:alpha val="4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Pre-Roman Period / Iron Age / La </a:t>
            </a:r>
            <a:r>
              <a:rPr lang="en-GB" sz="1350" dirty="0" err="1"/>
              <a:t>Tene</a:t>
            </a:r>
            <a:br>
              <a:rPr lang="en-GB" sz="1350" dirty="0"/>
            </a:br>
            <a:r>
              <a:rPr lang="en-GB" sz="1350" dirty="0"/>
              <a:t>(pre-conquest/pre-Augustus)</a:t>
            </a:r>
          </a:p>
          <a:p>
            <a:pPr algn="ctr"/>
            <a:r>
              <a:rPr lang="en-GB" sz="1350" dirty="0"/>
              <a:t>‘Celtic’</a:t>
            </a:r>
          </a:p>
        </p:txBody>
      </p:sp>
      <p:sp>
        <p:nvSpPr>
          <p:cNvPr id="30" name="Rectangle 29">
            <a:extLst>
              <a:ext uri="{FF2B5EF4-FFF2-40B4-BE49-F238E27FC236}">
                <a16:creationId xmlns:a16="http://schemas.microsoft.com/office/drawing/2014/main" id="{149F7E6B-48B5-4444-A6E9-478DC31ACE9B}"/>
              </a:ext>
            </a:extLst>
          </p:cNvPr>
          <p:cNvSpPr/>
          <p:nvPr/>
        </p:nvSpPr>
        <p:spPr>
          <a:xfrm>
            <a:off x="4328388" y="4631710"/>
            <a:ext cx="3110719" cy="1345547"/>
          </a:xfrm>
          <a:prstGeom prst="rect">
            <a:avLst/>
          </a:prstGeom>
          <a:solidFill>
            <a:srgbClr val="138318">
              <a:alpha val="48627"/>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Roman period +/-</a:t>
            </a:r>
          </a:p>
          <a:p>
            <a:pPr algn="ctr"/>
            <a:r>
              <a:rPr lang="en-GB" sz="1350" dirty="0"/>
              <a:t>‘Romano-Celtic’</a:t>
            </a:r>
          </a:p>
        </p:txBody>
      </p:sp>
      <p:sp>
        <p:nvSpPr>
          <p:cNvPr id="31" name="Rectangle 30">
            <a:extLst>
              <a:ext uri="{FF2B5EF4-FFF2-40B4-BE49-F238E27FC236}">
                <a16:creationId xmlns:a16="http://schemas.microsoft.com/office/drawing/2014/main" id="{96F3B53B-34D0-43A6-A418-EA3F2E67EC9A}"/>
              </a:ext>
            </a:extLst>
          </p:cNvPr>
          <p:cNvSpPr/>
          <p:nvPr/>
        </p:nvSpPr>
        <p:spPr>
          <a:xfrm>
            <a:off x="6721788" y="4614291"/>
            <a:ext cx="3891700" cy="1345547"/>
          </a:xfrm>
          <a:prstGeom prst="rect">
            <a:avLst/>
          </a:prstGeom>
          <a:solidFill>
            <a:srgbClr val="FF0000">
              <a:alpha val="39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Post-Roman period +/-</a:t>
            </a:r>
          </a:p>
          <a:p>
            <a:pPr algn="ctr"/>
            <a:r>
              <a:rPr lang="en-GB" sz="1350" dirty="0"/>
              <a:t>Late Antiquity</a:t>
            </a:r>
          </a:p>
          <a:p>
            <a:pPr algn="ctr"/>
            <a:r>
              <a:rPr lang="en-GB" sz="1350" dirty="0"/>
              <a:t>Middle Ages</a:t>
            </a:r>
          </a:p>
        </p:txBody>
      </p:sp>
      <p:sp>
        <p:nvSpPr>
          <p:cNvPr id="32" name="TextBox 31">
            <a:extLst>
              <a:ext uri="{FF2B5EF4-FFF2-40B4-BE49-F238E27FC236}">
                <a16:creationId xmlns:a16="http://schemas.microsoft.com/office/drawing/2014/main" id="{4E0E8467-7ABD-4058-8EE3-433E51CC8A5A}"/>
              </a:ext>
            </a:extLst>
          </p:cNvPr>
          <p:cNvSpPr txBox="1"/>
          <p:nvPr/>
        </p:nvSpPr>
        <p:spPr>
          <a:xfrm rot="18445624">
            <a:off x="6060773" y="2466923"/>
            <a:ext cx="3931191" cy="300082"/>
          </a:xfrm>
          <a:prstGeom prst="rect">
            <a:avLst/>
          </a:prstGeom>
          <a:noFill/>
        </p:spPr>
        <p:txBody>
          <a:bodyPr wrap="square" rtlCol="0">
            <a:spAutoFit/>
          </a:bodyPr>
          <a:lstStyle/>
          <a:p>
            <a:r>
              <a:rPr lang="en-GB" sz="1350" dirty="0">
                <a:solidFill>
                  <a:schemeClr val="accent4">
                    <a:lumMod val="20000"/>
                    <a:lumOff val="80000"/>
                  </a:schemeClr>
                </a:solidFill>
              </a:rPr>
              <a:t>5</a:t>
            </a:r>
            <a:r>
              <a:rPr lang="en-GB" sz="1350" baseline="30000" dirty="0">
                <a:solidFill>
                  <a:schemeClr val="accent4">
                    <a:lumMod val="20000"/>
                    <a:lumOff val="80000"/>
                  </a:schemeClr>
                </a:solidFill>
              </a:rPr>
              <a:t>th</a:t>
            </a:r>
            <a:r>
              <a:rPr lang="en-GB" sz="1350" dirty="0">
                <a:solidFill>
                  <a:schemeClr val="accent4">
                    <a:lumMod val="20000"/>
                    <a:lumOff val="80000"/>
                  </a:schemeClr>
                </a:solidFill>
              </a:rPr>
              <a:t> c.: St Patrick in Ireland</a:t>
            </a:r>
          </a:p>
        </p:txBody>
      </p:sp>
      <p:sp>
        <p:nvSpPr>
          <p:cNvPr id="33" name="TextBox 32">
            <a:extLst>
              <a:ext uri="{FF2B5EF4-FFF2-40B4-BE49-F238E27FC236}">
                <a16:creationId xmlns:a16="http://schemas.microsoft.com/office/drawing/2014/main" id="{D5FC1091-5242-4C55-AEB6-3B6082A02818}"/>
              </a:ext>
            </a:extLst>
          </p:cNvPr>
          <p:cNvSpPr txBox="1"/>
          <p:nvPr/>
        </p:nvSpPr>
        <p:spPr>
          <a:xfrm rot="18445624">
            <a:off x="6372720" y="2501032"/>
            <a:ext cx="3931191" cy="300082"/>
          </a:xfrm>
          <a:prstGeom prst="rect">
            <a:avLst/>
          </a:prstGeom>
          <a:noFill/>
        </p:spPr>
        <p:txBody>
          <a:bodyPr wrap="square" rtlCol="0">
            <a:spAutoFit/>
          </a:bodyPr>
          <a:lstStyle/>
          <a:p>
            <a:r>
              <a:rPr lang="en-GB" sz="1350" b="1" dirty="0">
                <a:solidFill>
                  <a:schemeClr val="accent4">
                    <a:lumMod val="20000"/>
                    <a:lumOff val="80000"/>
                  </a:schemeClr>
                </a:solidFill>
              </a:rPr>
              <a:t>476</a:t>
            </a:r>
            <a:r>
              <a:rPr lang="en-GB" sz="1350" dirty="0">
                <a:solidFill>
                  <a:schemeClr val="accent4">
                    <a:lumMod val="20000"/>
                    <a:lumOff val="80000"/>
                  </a:schemeClr>
                </a:solidFill>
              </a:rPr>
              <a:t> : end of West Roman Empire</a:t>
            </a:r>
          </a:p>
        </p:txBody>
      </p:sp>
      <p:sp>
        <p:nvSpPr>
          <p:cNvPr id="34" name="Oval 33">
            <a:extLst>
              <a:ext uri="{FF2B5EF4-FFF2-40B4-BE49-F238E27FC236}">
                <a16:creationId xmlns:a16="http://schemas.microsoft.com/office/drawing/2014/main" id="{13A4D29B-9E50-4FCC-BDBD-BBAD60246B12}"/>
              </a:ext>
            </a:extLst>
          </p:cNvPr>
          <p:cNvSpPr/>
          <p:nvPr/>
        </p:nvSpPr>
        <p:spPr>
          <a:xfrm>
            <a:off x="7031408" y="4198621"/>
            <a:ext cx="342900" cy="350813"/>
          </a:xfrm>
          <a:prstGeom prst="ellipse">
            <a:avLst/>
          </a:prstGeom>
          <a:solidFill>
            <a:srgbClr val="00B0F0">
              <a:alpha val="56000"/>
            </a:srgb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accent4">
                  <a:lumMod val="20000"/>
                  <a:lumOff val="80000"/>
                </a:schemeClr>
              </a:solidFill>
            </a:endParaRPr>
          </a:p>
        </p:txBody>
      </p:sp>
    </p:spTree>
    <p:extLst>
      <p:ext uri="{BB962C8B-B14F-4D97-AF65-F5344CB8AC3E}">
        <p14:creationId xmlns:p14="http://schemas.microsoft.com/office/powerpoint/2010/main" val="3975957496"/>
      </p:ext>
    </p:extLst>
  </p:cSld>
  <p:clrMapOvr>
    <a:masterClrMapping/>
  </p:clrMapOvr>
  <mc:AlternateContent xmlns:mc="http://schemas.openxmlformats.org/markup-compatibility/2006">
    <mc:Choice xmlns:p14="http://schemas.microsoft.com/office/powerpoint/2010/main" Requires="p14">
      <p:transition spd="slow" p14:dur="2500">
        <p:randomBar dir="vert"/>
      </p:transition>
    </mc:Choice>
    <mc:Fallback>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childTnLst>
                                </p:cTn>
                              </p:par>
                            </p:childTnLst>
                          </p:cTn>
                        </p:par>
                        <p:par>
                          <p:cTn id="8" fill="hold">
                            <p:stCondLst>
                              <p:cond delay="125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250"/>
                                        <p:tgtEl>
                                          <p:spTgt spid="9"/>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250"/>
                                        <p:tgtEl>
                                          <p:spTgt spid="10"/>
                                        </p:tgtEl>
                                      </p:cBhvr>
                                    </p:animEffect>
                                  </p:childTnLst>
                                </p:cTn>
                              </p:par>
                            </p:childTnLst>
                          </p:cTn>
                        </p:par>
                        <p:par>
                          <p:cTn id="16" fill="hold">
                            <p:stCondLst>
                              <p:cond delay="3750"/>
                            </p:stCondLst>
                            <p:childTnLst>
                              <p:par>
                                <p:cTn id="17" presetID="10"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250"/>
                                        <p:tgtEl>
                                          <p:spTgt spid="11"/>
                                        </p:tgtEl>
                                      </p:cBhvr>
                                    </p:animEffect>
                                  </p:childTnLst>
                                </p:cTn>
                              </p:par>
                            </p:childTnLst>
                          </p:cTn>
                        </p:par>
                        <p:par>
                          <p:cTn id="20" fill="hold">
                            <p:stCondLst>
                              <p:cond delay="5000"/>
                            </p:stCondLst>
                            <p:childTnLst>
                              <p:par>
                                <p:cTn id="21" presetID="10" presetClass="entr" presetSubtype="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1250"/>
                                        <p:tgtEl>
                                          <p:spTgt spid="18"/>
                                        </p:tgtEl>
                                      </p:cBhvr>
                                    </p:animEffect>
                                  </p:childTnLst>
                                </p:cTn>
                              </p:par>
                            </p:childTnLst>
                          </p:cTn>
                        </p:par>
                        <p:par>
                          <p:cTn id="24" fill="hold">
                            <p:stCondLst>
                              <p:cond delay="6250"/>
                            </p:stCondLst>
                            <p:childTnLst>
                              <p:par>
                                <p:cTn id="25" presetID="10" presetClass="entr" presetSubtype="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250"/>
                                        <p:tgtEl>
                                          <p:spTgt spid="19"/>
                                        </p:tgtEl>
                                      </p:cBhvr>
                                    </p:animEffect>
                                  </p:childTnLst>
                                </p:cTn>
                              </p:par>
                            </p:childTnLst>
                          </p:cTn>
                        </p:par>
                        <p:par>
                          <p:cTn id="28" fill="hold">
                            <p:stCondLst>
                              <p:cond delay="7500"/>
                            </p:stCondLst>
                            <p:childTnLst>
                              <p:par>
                                <p:cTn id="29" presetID="10"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250"/>
                                        <p:tgtEl>
                                          <p:spTgt spid="13"/>
                                        </p:tgtEl>
                                      </p:cBhvr>
                                    </p:animEffect>
                                  </p:childTnLst>
                                </p:cTn>
                              </p:par>
                            </p:childTnLst>
                          </p:cTn>
                        </p:par>
                        <p:par>
                          <p:cTn id="32" fill="hold">
                            <p:stCondLst>
                              <p:cond delay="8750"/>
                            </p:stCondLst>
                            <p:childTnLst>
                              <p:par>
                                <p:cTn id="33" presetID="10" presetClass="entr" presetSubtype="0" fill="hold" grpId="0"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250"/>
                                        <p:tgtEl>
                                          <p:spTgt spid="12"/>
                                        </p:tgtEl>
                                      </p:cBhvr>
                                    </p:animEffect>
                                  </p:childTnLst>
                                </p:cTn>
                              </p:par>
                            </p:childTnLst>
                          </p:cTn>
                        </p:par>
                        <p:par>
                          <p:cTn id="36" fill="hold">
                            <p:stCondLst>
                              <p:cond delay="10000"/>
                            </p:stCondLst>
                            <p:childTnLst>
                              <p:par>
                                <p:cTn id="37" presetID="10" presetClass="entr" presetSubtype="0" fill="hold" grpId="0" nodeType="after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1250"/>
                                        <p:tgtEl>
                                          <p:spTgt spid="22"/>
                                        </p:tgtEl>
                                      </p:cBhvr>
                                    </p:animEffect>
                                  </p:childTnLst>
                                </p:cTn>
                              </p:par>
                            </p:childTnLst>
                          </p:cTn>
                        </p:par>
                        <p:par>
                          <p:cTn id="40" fill="hold">
                            <p:stCondLst>
                              <p:cond delay="11250"/>
                            </p:stCondLst>
                            <p:childTnLst>
                              <p:par>
                                <p:cTn id="41" presetID="10" presetClass="entr" presetSubtype="0" fill="hold" grpId="0" nodeType="after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fade">
                                      <p:cBhvr>
                                        <p:cTn id="43" dur="1250"/>
                                        <p:tgtEl>
                                          <p:spTgt spid="20"/>
                                        </p:tgtEl>
                                      </p:cBhvr>
                                    </p:animEffect>
                                  </p:childTnLst>
                                </p:cTn>
                              </p:par>
                            </p:childTnLst>
                          </p:cTn>
                        </p:par>
                        <p:par>
                          <p:cTn id="44" fill="hold">
                            <p:stCondLst>
                              <p:cond delay="13750"/>
                            </p:stCondLst>
                            <p:childTnLst>
                              <p:par>
                                <p:cTn id="45" presetID="10" presetClass="entr" presetSubtype="0" fill="hold" grpId="0" nodeType="afterEffect">
                                  <p:stCondLst>
                                    <p:cond delay="150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1250"/>
                                        <p:tgtEl>
                                          <p:spTgt spid="15"/>
                                        </p:tgtEl>
                                      </p:cBhvr>
                                    </p:animEffect>
                                  </p:childTnLst>
                                </p:cTn>
                              </p:par>
                            </p:childTnLst>
                          </p:cTn>
                        </p:par>
                        <p:par>
                          <p:cTn id="48" fill="hold">
                            <p:stCondLst>
                              <p:cond delay="16500"/>
                            </p:stCondLst>
                            <p:childTnLst>
                              <p:par>
                                <p:cTn id="49" presetID="10" presetClass="entr" presetSubtype="0" fill="hold" grpId="0" nodeType="after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1250"/>
                                        <p:tgtEl>
                                          <p:spTgt spid="14"/>
                                        </p:tgtEl>
                                      </p:cBhvr>
                                    </p:animEffect>
                                  </p:childTnLst>
                                </p:cTn>
                              </p:par>
                            </p:childTnLst>
                          </p:cTn>
                        </p:par>
                        <p:par>
                          <p:cTn id="52" fill="hold">
                            <p:stCondLst>
                              <p:cond delay="17750"/>
                            </p:stCondLst>
                            <p:childTnLst>
                              <p:par>
                                <p:cTn id="53" presetID="10" presetClass="entr" presetSubtype="0" fill="hold" grpId="0" nodeType="after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1250"/>
                                        <p:tgtEl>
                                          <p:spTgt spid="17"/>
                                        </p:tgtEl>
                                      </p:cBhvr>
                                    </p:animEffect>
                                  </p:childTnLst>
                                </p:cTn>
                              </p:par>
                            </p:childTnLst>
                          </p:cTn>
                        </p:par>
                        <p:par>
                          <p:cTn id="56" fill="hold">
                            <p:stCondLst>
                              <p:cond delay="19000"/>
                            </p:stCondLst>
                            <p:childTnLst>
                              <p:par>
                                <p:cTn id="57" presetID="10" presetClass="entr" presetSubtype="0" fill="hold" grpId="0" nodeType="after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250"/>
                                        <p:tgtEl>
                                          <p:spTgt spid="16"/>
                                        </p:tgtEl>
                                      </p:cBhvr>
                                    </p:animEffect>
                                  </p:childTnLst>
                                </p:cTn>
                              </p:par>
                            </p:childTnLst>
                          </p:cTn>
                        </p:par>
                        <p:par>
                          <p:cTn id="60" fill="hold">
                            <p:stCondLst>
                              <p:cond delay="20250"/>
                            </p:stCondLst>
                            <p:childTnLst>
                              <p:par>
                                <p:cTn id="61" presetID="10" presetClass="entr" presetSubtype="0" fill="hold" grpId="0" nodeType="after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1250"/>
                                        <p:tgtEl>
                                          <p:spTgt spid="27"/>
                                        </p:tgtEl>
                                      </p:cBhvr>
                                    </p:animEffect>
                                  </p:childTnLst>
                                </p:cTn>
                              </p:par>
                            </p:childTnLst>
                          </p:cTn>
                        </p:par>
                        <p:par>
                          <p:cTn id="64" fill="hold">
                            <p:stCondLst>
                              <p:cond delay="21500"/>
                            </p:stCondLst>
                            <p:childTnLst>
                              <p:par>
                                <p:cTn id="65" presetID="10" presetClass="entr" presetSubtype="0" fill="hold" grpId="0" nodeType="after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fade">
                                      <p:cBhvr>
                                        <p:cTn id="67" dur="1250"/>
                                        <p:tgtEl>
                                          <p:spTgt spid="28"/>
                                        </p:tgtEl>
                                      </p:cBhvr>
                                    </p:animEffect>
                                  </p:childTnLst>
                                </p:cTn>
                              </p:par>
                            </p:childTnLst>
                          </p:cTn>
                        </p:par>
                        <p:par>
                          <p:cTn id="68" fill="hold">
                            <p:stCondLst>
                              <p:cond delay="22750"/>
                            </p:stCondLst>
                            <p:childTnLst>
                              <p:par>
                                <p:cTn id="69" presetID="10" presetClass="entr" presetSubtype="0" fill="hold" grpId="0" nodeType="after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fade">
                                      <p:cBhvr>
                                        <p:cTn id="71" dur="1250"/>
                                        <p:tgtEl>
                                          <p:spTgt spid="32"/>
                                        </p:tgtEl>
                                      </p:cBhvr>
                                    </p:animEffect>
                                  </p:childTnLst>
                                </p:cTn>
                              </p:par>
                            </p:childTnLst>
                          </p:cTn>
                        </p:par>
                        <p:par>
                          <p:cTn id="72" fill="hold">
                            <p:stCondLst>
                              <p:cond delay="24000"/>
                            </p:stCondLst>
                            <p:childTnLst>
                              <p:par>
                                <p:cTn id="73" presetID="10" presetClass="entr" presetSubtype="0" fill="hold" grpId="0" nodeType="afterEffect">
                                  <p:stCondLst>
                                    <p:cond delay="0"/>
                                  </p:stCondLst>
                                  <p:childTnLst>
                                    <p:set>
                                      <p:cBhvr>
                                        <p:cTn id="74" dur="1" fill="hold">
                                          <p:stCondLst>
                                            <p:cond delay="0"/>
                                          </p:stCondLst>
                                        </p:cTn>
                                        <p:tgtEl>
                                          <p:spTgt spid="33"/>
                                        </p:tgtEl>
                                        <p:attrNameLst>
                                          <p:attrName>style.visibility</p:attrName>
                                        </p:attrNameLst>
                                      </p:cBhvr>
                                      <p:to>
                                        <p:strVal val="visible"/>
                                      </p:to>
                                    </p:set>
                                    <p:animEffect transition="in" filter="fade">
                                      <p:cBhvr>
                                        <p:cTn id="75" dur="1250"/>
                                        <p:tgtEl>
                                          <p:spTgt spid="33"/>
                                        </p:tgtEl>
                                      </p:cBhvr>
                                    </p:animEffect>
                                  </p:childTnLst>
                                </p:cTn>
                              </p:par>
                            </p:childTnLst>
                          </p:cTn>
                        </p:par>
                        <p:par>
                          <p:cTn id="76" fill="hold">
                            <p:stCondLst>
                              <p:cond delay="25250"/>
                            </p:stCondLst>
                            <p:childTnLst>
                              <p:par>
                                <p:cTn id="77" presetID="10" presetClass="entr" presetSubtype="0" fill="hold" grpId="0" nodeType="after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1250"/>
                                        <p:tgtEl>
                                          <p:spTgt spid="34"/>
                                        </p:tgtEl>
                                      </p:cBhvr>
                                    </p:animEffect>
                                  </p:childTnLst>
                                </p:cTn>
                              </p:par>
                            </p:childTnLst>
                          </p:cTn>
                        </p:par>
                        <p:par>
                          <p:cTn id="80" fill="hold">
                            <p:stCondLst>
                              <p:cond delay="26500"/>
                            </p:stCondLst>
                            <p:childTnLst>
                              <p:par>
                                <p:cTn id="81" presetID="10" presetClass="entr" presetSubtype="0" fill="hold" grpId="0" nodeType="afterEffect">
                                  <p:stCondLst>
                                    <p:cond delay="0"/>
                                  </p:stCondLst>
                                  <p:childTnLst>
                                    <p:set>
                                      <p:cBhvr>
                                        <p:cTn id="82" dur="1" fill="hold">
                                          <p:stCondLst>
                                            <p:cond delay="0"/>
                                          </p:stCondLst>
                                        </p:cTn>
                                        <p:tgtEl>
                                          <p:spTgt spid="25"/>
                                        </p:tgtEl>
                                        <p:attrNameLst>
                                          <p:attrName>style.visibility</p:attrName>
                                        </p:attrNameLst>
                                      </p:cBhvr>
                                      <p:to>
                                        <p:strVal val="visible"/>
                                      </p:to>
                                    </p:set>
                                    <p:animEffect transition="in" filter="fade">
                                      <p:cBhvr>
                                        <p:cTn id="83" dur="1250"/>
                                        <p:tgtEl>
                                          <p:spTgt spid="25"/>
                                        </p:tgtEl>
                                      </p:cBhvr>
                                    </p:animEffect>
                                  </p:childTnLst>
                                </p:cTn>
                              </p:par>
                            </p:childTnLst>
                          </p:cTn>
                        </p:par>
                        <p:par>
                          <p:cTn id="84" fill="hold">
                            <p:stCondLst>
                              <p:cond delay="27750"/>
                            </p:stCondLst>
                            <p:childTnLst>
                              <p:par>
                                <p:cTn id="85" presetID="10" presetClass="entr" presetSubtype="0" fill="hold" grpId="0" nodeType="afterEffect">
                                  <p:stCondLst>
                                    <p:cond delay="0"/>
                                  </p:stCondLst>
                                  <p:childTnLst>
                                    <p:set>
                                      <p:cBhvr>
                                        <p:cTn id="86" dur="1" fill="hold">
                                          <p:stCondLst>
                                            <p:cond delay="0"/>
                                          </p:stCondLst>
                                        </p:cTn>
                                        <p:tgtEl>
                                          <p:spTgt spid="26"/>
                                        </p:tgtEl>
                                        <p:attrNameLst>
                                          <p:attrName>style.visibility</p:attrName>
                                        </p:attrNameLst>
                                      </p:cBhvr>
                                      <p:to>
                                        <p:strVal val="visible"/>
                                      </p:to>
                                    </p:set>
                                    <p:animEffect transition="in" filter="fade">
                                      <p:cBhvr>
                                        <p:cTn id="87" dur="1250"/>
                                        <p:tgtEl>
                                          <p:spTgt spid="26"/>
                                        </p:tgtEl>
                                      </p:cBhvr>
                                    </p:animEffect>
                                  </p:childTnLst>
                                </p:cTn>
                              </p:par>
                            </p:childTnLst>
                          </p:cTn>
                        </p:par>
                        <p:par>
                          <p:cTn id="88" fill="hold">
                            <p:stCondLst>
                              <p:cond delay="29000"/>
                            </p:stCondLst>
                            <p:childTnLst>
                              <p:par>
                                <p:cTn id="89" presetID="10" presetClass="entr" presetSubtype="0" fill="hold" grpId="0" nodeType="afterEffect">
                                  <p:stCondLst>
                                    <p:cond delay="0"/>
                                  </p:stCondLst>
                                  <p:childTnLst>
                                    <p:set>
                                      <p:cBhvr>
                                        <p:cTn id="90" dur="1" fill="hold">
                                          <p:stCondLst>
                                            <p:cond delay="0"/>
                                          </p:stCondLst>
                                        </p:cTn>
                                        <p:tgtEl>
                                          <p:spTgt spid="24"/>
                                        </p:tgtEl>
                                        <p:attrNameLst>
                                          <p:attrName>style.visibility</p:attrName>
                                        </p:attrNameLst>
                                      </p:cBhvr>
                                      <p:to>
                                        <p:strVal val="visible"/>
                                      </p:to>
                                    </p:set>
                                    <p:animEffect transition="in" filter="fade">
                                      <p:cBhvr>
                                        <p:cTn id="91" dur="1250"/>
                                        <p:tgtEl>
                                          <p:spTgt spid="24"/>
                                        </p:tgtEl>
                                      </p:cBhvr>
                                    </p:animEffect>
                                  </p:childTnLst>
                                </p:cTn>
                              </p:par>
                            </p:childTnLst>
                          </p:cTn>
                        </p:par>
                        <p:par>
                          <p:cTn id="92" fill="hold">
                            <p:stCondLst>
                              <p:cond delay="30250"/>
                            </p:stCondLst>
                            <p:childTnLst>
                              <p:par>
                                <p:cTn id="93" presetID="10" presetClass="entr" presetSubtype="0" fill="hold" grpId="0" nodeType="afterEffect">
                                  <p:stCondLst>
                                    <p:cond delay="0"/>
                                  </p:stCondLst>
                                  <p:childTnLst>
                                    <p:set>
                                      <p:cBhvr>
                                        <p:cTn id="94" dur="1" fill="hold">
                                          <p:stCondLst>
                                            <p:cond delay="0"/>
                                          </p:stCondLst>
                                        </p:cTn>
                                        <p:tgtEl>
                                          <p:spTgt spid="23"/>
                                        </p:tgtEl>
                                        <p:attrNameLst>
                                          <p:attrName>style.visibility</p:attrName>
                                        </p:attrNameLst>
                                      </p:cBhvr>
                                      <p:to>
                                        <p:strVal val="visible"/>
                                      </p:to>
                                    </p:set>
                                    <p:animEffect transition="in" filter="fade">
                                      <p:cBhvr>
                                        <p:cTn id="95" dur="1250"/>
                                        <p:tgtEl>
                                          <p:spTgt spid="23"/>
                                        </p:tgtEl>
                                      </p:cBhvr>
                                    </p:animEffect>
                                  </p:childTnLst>
                                </p:cTn>
                              </p:par>
                            </p:childTnLst>
                          </p:cTn>
                        </p:par>
                      </p:childTnLst>
                    </p:cTn>
                  </p:par>
                  <p:par>
                    <p:cTn id="96" fill="hold">
                      <p:stCondLst>
                        <p:cond delay="indefinite"/>
                      </p:stCondLst>
                      <p:childTnLst>
                        <p:par>
                          <p:cTn id="97" fill="hold">
                            <p:stCondLst>
                              <p:cond delay="0"/>
                            </p:stCondLst>
                            <p:childTnLst>
                              <p:par>
                                <p:cTn id="98" presetID="22" presetClass="entr" presetSubtype="8" fill="hold" grpId="0" nodeType="clickEffect">
                                  <p:stCondLst>
                                    <p:cond delay="0"/>
                                  </p:stCondLst>
                                  <p:childTnLst>
                                    <p:set>
                                      <p:cBhvr>
                                        <p:cTn id="99" dur="1" fill="hold">
                                          <p:stCondLst>
                                            <p:cond delay="0"/>
                                          </p:stCondLst>
                                        </p:cTn>
                                        <p:tgtEl>
                                          <p:spTgt spid="29"/>
                                        </p:tgtEl>
                                        <p:attrNameLst>
                                          <p:attrName>style.visibility</p:attrName>
                                        </p:attrNameLst>
                                      </p:cBhvr>
                                      <p:to>
                                        <p:strVal val="visible"/>
                                      </p:to>
                                    </p:set>
                                    <p:animEffect transition="in" filter="wipe(left)">
                                      <p:cBhvr>
                                        <p:cTn id="100" dur="3000"/>
                                        <p:tgtEl>
                                          <p:spTgt spid="29"/>
                                        </p:tgtEl>
                                      </p:cBhvr>
                                    </p:animEffect>
                                  </p:childTnLst>
                                </p:cTn>
                              </p:par>
                            </p:childTnLst>
                          </p:cTn>
                        </p:par>
                      </p:childTnLst>
                    </p:cTn>
                  </p:par>
                  <p:par>
                    <p:cTn id="101" fill="hold">
                      <p:stCondLst>
                        <p:cond delay="indefinite"/>
                      </p:stCondLst>
                      <p:childTnLst>
                        <p:par>
                          <p:cTn id="102" fill="hold">
                            <p:stCondLst>
                              <p:cond delay="0"/>
                            </p:stCondLst>
                            <p:childTnLst>
                              <p:par>
                                <p:cTn id="103" presetID="22" presetClass="entr" presetSubtype="8" fill="hold" grpId="0" nodeType="clickEffect">
                                  <p:stCondLst>
                                    <p:cond delay="0"/>
                                  </p:stCondLst>
                                  <p:childTnLst>
                                    <p:set>
                                      <p:cBhvr>
                                        <p:cTn id="104" dur="1" fill="hold">
                                          <p:stCondLst>
                                            <p:cond delay="0"/>
                                          </p:stCondLst>
                                        </p:cTn>
                                        <p:tgtEl>
                                          <p:spTgt spid="30"/>
                                        </p:tgtEl>
                                        <p:attrNameLst>
                                          <p:attrName>style.visibility</p:attrName>
                                        </p:attrNameLst>
                                      </p:cBhvr>
                                      <p:to>
                                        <p:strVal val="visible"/>
                                      </p:to>
                                    </p:set>
                                    <p:animEffect transition="in" filter="wipe(left)">
                                      <p:cBhvr>
                                        <p:cTn id="105" dur="2750"/>
                                        <p:tgtEl>
                                          <p:spTgt spid="30"/>
                                        </p:tgtEl>
                                      </p:cBhvr>
                                    </p:animEffect>
                                  </p:childTnLst>
                                </p:cTn>
                              </p:par>
                            </p:childTnLst>
                          </p:cTn>
                        </p:par>
                      </p:childTnLst>
                    </p:cTn>
                  </p:par>
                  <p:par>
                    <p:cTn id="106" fill="hold">
                      <p:stCondLst>
                        <p:cond delay="indefinite"/>
                      </p:stCondLst>
                      <p:childTnLst>
                        <p:par>
                          <p:cTn id="107" fill="hold">
                            <p:stCondLst>
                              <p:cond delay="0"/>
                            </p:stCondLst>
                            <p:childTnLst>
                              <p:par>
                                <p:cTn id="108" presetID="22" presetClass="entr" presetSubtype="8" fill="hold" grpId="0" nodeType="clickEffect">
                                  <p:stCondLst>
                                    <p:cond delay="0"/>
                                  </p:stCondLst>
                                  <p:childTnLst>
                                    <p:set>
                                      <p:cBhvr>
                                        <p:cTn id="109" dur="1" fill="hold">
                                          <p:stCondLst>
                                            <p:cond delay="0"/>
                                          </p:stCondLst>
                                        </p:cTn>
                                        <p:tgtEl>
                                          <p:spTgt spid="31"/>
                                        </p:tgtEl>
                                        <p:attrNameLst>
                                          <p:attrName>style.visibility</p:attrName>
                                        </p:attrNameLst>
                                      </p:cBhvr>
                                      <p:to>
                                        <p:strVal val="visible"/>
                                      </p:to>
                                    </p:set>
                                    <p:animEffect transition="in" filter="wipe(left)">
                                      <p:cBhvr>
                                        <p:cTn id="110" dur="275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10" grpId="0"/>
      <p:bldP spid="11" grpId="0" animBg="1"/>
      <p:bldP spid="12" grpId="0" animBg="1"/>
      <p:bldP spid="13" grpId="0"/>
      <p:bldP spid="14" grpId="0" animBg="1"/>
      <p:bldP spid="15" grpId="0"/>
      <p:bldP spid="16" grpId="0" animBg="1"/>
      <p:bldP spid="17" grpId="0"/>
      <p:bldP spid="18" grpId="0"/>
      <p:bldP spid="19" grpId="0" animBg="1"/>
      <p:bldP spid="20" grpId="0" animBg="1"/>
      <p:bldP spid="22" grpId="0"/>
      <p:bldP spid="23" grpId="0" animBg="1"/>
      <p:bldP spid="24" grpId="0"/>
      <p:bldP spid="25" grpId="0"/>
      <p:bldP spid="26" grpId="0" animBg="1"/>
      <p:bldP spid="27" grpId="0"/>
      <p:bldP spid="28" grpId="0" animBg="1"/>
      <p:bldP spid="29" grpId="0" animBg="1"/>
      <p:bldP spid="30" grpId="0" animBg="1"/>
      <p:bldP spid="31" grpId="0" animBg="1"/>
      <p:bldP spid="32" grpId="0"/>
      <p:bldP spid="33" grpId="0"/>
      <p:bldP spid="3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B98A5DD1-4151-4293-954F-C8E535D6D055}"/>
              </a:ext>
            </a:extLst>
          </p:cNvPr>
          <p:cNvPicPr>
            <a:picLocks noChangeAspect="1"/>
          </p:cNvPicPr>
          <p:nvPr/>
        </p:nvPicPr>
        <p:blipFill rotWithShape="1">
          <a:blip r:embed="rId3">
            <a:extLst>
              <a:ext uri="{28A0092B-C50C-407E-A947-70E740481C1C}">
                <a14:useLocalDpi xmlns:a14="http://schemas.microsoft.com/office/drawing/2010/main" val="0"/>
              </a:ext>
            </a:extLst>
          </a:blip>
          <a:srcRect t="20012" b="4988"/>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1">
            <a:extLst>
              <a:ext uri="{FF2B5EF4-FFF2-40B4-BE49-F238E27FC236}">
                <a16:creationId xmlns:a16="http://schemas.microsoft.com/office/drawing/2014/main" id="{01E2124C-CF2C-494E-BBBC-85FBA4939F30}"/>
              </a:ext>
            </a:extLst>
          </p:cNvPr>
          <p:cNvSpPr>
            <a:spLocks noGrp="1"/>
          </p:cNvSpPr>
          <p:nvPr>
            <p:ph type="title"/>
          </p:nvPr>
        </p:nvSpPr>
        <p:spPr>
          <a:xfrm>
            <a:off x="685801" y="609600"/>
            <a:ext cx="10131425" cy="1456267"/>
          </a:xfrm>
        </p:spPr>
        <p:txBody>
          <a:bodyPr/>
          <a:lstStyle/>
          <a:p>
            <a:r>
              <a:rPr lang="de-DE" dirty="0"/>
              <a:t>Pliny</a:t>
            </a:r>
            <a:endParaRPr lang="en-GB" dirty="0"/>
          </a:p>
        </p:txBody>
      </p:sp>
      <p:sp>
        <p:nvSpPr>
          <p:cNvPr id="10" name="TextBox 9">
            <a:extLst>
              <a:ext uri="{FF2B5EF4-FFF2-40B4-BE49-F238E27FC236}">
                <a16:creationId xmlns:a16="http://schemas.microsoft.com/office/drawing/2014/main" id="{D881D769-661D-4F36-9B68-3AE90E947EC2}"/>
              </a:ext>
            </a:extLst>
          </p:cNvPr>
          <p:cNvSpPr txBox="1"/>
          <p:nvPr/>
        </p:nvSpPr>
        <p:spPr>
          <a:xfrm>
            <a:off x="826553" y="4581618"/>
            <a:ext cx="2952328" cy="1569660"/>
          </a:xfrm>
          <a:prstGeom prst="rect">
            <a:avLst/>
          </a:prstGeom>
          <a:noFill/>
        </p:spPr>
        <p:txBody>
          <a:bodyPr wrap="square" rtlCol="0">
            <a:spAutoFit/>
          </a:bodyPr>
          <a:lstStyle/>
          <a:p>
            <a:r>
              <a:rPr lang="de-DE" sz="2400" dirty="0"/>
              <a:t>human </a:t>
            </a:r>
            <a:br>
              <a:rPr lang="de-DE" sz="2400" dirty="0"/>
            </a:br>
            <a:r>
              <a:rPr lang="de-DE" sz="2400" dirty="0" err="1"/>
              <a:t>sacrifice</a:t>
            </a:r>
            <a:endParaRPr lang="de-DE" sz="2400" dirty="0"/>
          </a:p>
          <a:p>
            <a:endParaRPr lang="de-DE" sz="2400" dirty="0"/>
          </a:p>
          <a:p>
            <a:r>
              <a:rPr lang="de-DE" sz="2400" dirty="0"/>
              <a:t>  </a:t>
            </a:r>
            <a:r>
              <a:rPr lang="de-DE" sz="2400" dirty="0" err="1"/>
              <a:t>cannibalism</a:t>
            </a:r>
            <a:endParaRPr lang="en-GB" sz="2400" dirty="0"/>
          </a:p>
        </p:txBody>
      </p:sp>
      <p:pic>
        <p:nvPicPr>
          <p:cNvPr id="11" name="Picture 6" descr="File:Naturalishistoria.jpg">
            <a:extLst>
              <a:ext uri="{FF2B5EF4-FFF2-40B4-BE49-F238E27FC236}">
                <a16:creationId xmlns:a16="http://schemas.microsoft.com/office/drawing/2014/main" id="{64CE0003-F51A-47E1-A8E0-8D29D14FA3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16050">
            <a:off x="2538387" y="3007399"/>
            <a:ext cx="2400229" cy="4044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729338D-2DB1-47B1-93A2-75328A6C7195}"/>
              </a:ext>
            </a:extLst>
          </p:cNvPr>
          <p:cNvSpPr txBox="1"/>
          <p:nvPr/>
        </p:nvSpPr>
        <p:spPr>
          <a:xfrm>
            <a:off x="745082" y="2768689"/>
            <a:ext cx="2952328" cy="830997"/>
          </a:xfrm>
          <a:prstGeom prst="rect">
            <a:avLst/>
          </a:prstGeom>
          <a:noFill/>
        </p:spPr>
        <p:txBody>
          <a:bodyPr wrap="square" rtlCol="0">
            <a:spAutoFit/>
          </a:bodyPr>
          <a:lstStyle/>
          <a:p>
            <a:r>
              <a:rPr lang="de-DE" sz="2400" dirty="0"/>
              <a:t>druids</a:t>
            </a:r>
            <a:br>
              <a:rPr lang="de-DE" sz="2400" dirty="0"/>
            </a:br>
            <a:r>
              <a:rPr lang="de-DE" sz="2400" dirty="0"/>
              <a:t>= magicians</a:t>
            </a:r>
            <a:endParaRPr lang="en-GB" sz="2400" dirty="0"/>
          </a:p>
        </p:txBody>
      </p:sp>
      <p:sp>
        <p:nvSpPr>
          <p:cNvPr id="6" name="Content Placeholder 2">
            <a:extLst>
              <a:ext uri="{FF2B5EF4-FFF2-40B4-BE49-F238E27FC236}">
                <a16:creationId xmlns:a16="http://schemas.microsoft.com/office/drawing/2014/main" id="{844904A3-AECD-4C57-B0D2-C6A2B9F00812}"/>
              </a:ext>
            </a:extLst>
          </p:cNvPr>
          <p:cNvSpPr>
            <a:spLocks noGrp="1"/>
          </p:cNvSpPr>
          <p:nvPr>
            <p:ph idx="1"/>
          </p:nvPr>
        </p:nvSpPr>
        <p:spPr>
          <a:xfrm>
            <a:off x="4655840" y="-18309"/>
            <a:ext cx="6656525" cy="7060795"/>
          </a:xfrm>
        </p:spPr>
        <p:txBody>
          <a:bodyPr>
            <a:normAutofit/>
          </a:bodyPr>
          <a:lstStyle/>
          <a:p>
            <a:pPr algn="ctr"/>
            <a:r>
              <a:rPr lang="en-GB" sz="2100" b="1" dirty="0">
                <a:effectLst/>
              </a:rPr>
              <a:t>Pliny </a:t>
            </a:r>
            <a:r>
              <a:rPr lang="en-GB" sz="2100" b="1" i="1" dirty="0">
                <a:effectLst/>
              </a:rPr>
              <a:t>NH</a:t>
            </a:r>
            <a:r>
              <a:rPr lang="en-GB" sz="2100" b="1" dirty="0">
                <a:effectLst/>
              </a:rPr>
              <a:t> 30.4</a:t>
            </a:r>
            <a:br>
              <a:rPr lang="en-GB" sz="2100" b="1" dirty="0">
                <a:effectLst/>
              </a:rPr>
            </a:br>
            <a:r>
              <a:rPr lang="en-GB" sz="2100" dirty="0">
                <a:effectLst/>
              </a:rPr>
              <a:t>The Gallic provinces, too, were pervaded by </a:t>
            </a:r>
            <a:br>
              <a:rPr lang="en-GB" sz="2100" dirty="0">
                <a:effectLst/>
              </a:rPr>
            </a:br>
            <a:r>
              <a:rPr lang="en-GB" sz="2100" dirty="0">
                <a:effectLst/>
              </a:rPr>
              <a:t>the </a:t>
            </a:r>
            <a:r>
              <a:rPr lang="en-GB" sz="2100" dirty="0">
                <a:effectLst/>
                <a:highlight>
                  <a:srgbClr val="800080"/>
                </a:highlight>
              </a:rPr>
              <a:t>magic art</a:t>
            </a:r>
            <a:r>
              <a:rPr lang="en-GB" sz="2100" dirty="0">
                <a:effectLst/>
              </a:rPr>
              <a:t>, and that even down to a period within memory; for it was the Emperor Tiberius that put down their </a:t>
            </a:r>
            <a:r>
              <a:rPr lang="en-GB" sz="2100" dirty="0">
                <a:effectLst/>
                <a:highlight>
                  <a:srgbClr val="800080"/>
                </a:highlight>
              </a:rPr>
              <a:t>Druids</a:t>
            </a:r>
            <a:r>
              <a:rPr lang="en-GB" sz="2100" dirty="0">
                <a:effectLst/>
              </a:rPr>
              <a:t>, and all that tribe of </a:t>
            </a:r>
            <a:r>
              <a:rPr lang="en-GB" sz="2100" b="1" dirty="0">
                <a:effectLst/>
                <a:highlight>
                  <a:srgbClr val="800080"/>
                </a:highlight>
              </a:rPr>
              <a:t>wizards and physicians</a:t>
            </a:r>
            <a:r>
              <a:rPr lang="en-GB" sz="2100" dirty="0">
                <a:effectLst/>
              </a:rPr>
              <a:t>. (…)  At the present day, struck with fascination, </a:t>
            </a:r>
            <a:r>
              <a:rPr lang="en-GB" sz="2100" dirty="0">
                <a:effectLst/>
                <a:highlight>
                  <a:srgbClr val="000080"/>
                </a:highlight>
              </a:rPr>
              <a:t>Britannia</a:t>
            </a:r>
            <a:r>
              <a:rPr lang="en-GB" sz="2100" dirty="0">
                <a:effectLst/>
              </a:rPr>
              <a:t> still cultivates this art, and that, with ceremonials so august, that she might almost seem to have been the first to communicate them to the people of </a:t>
            </a:r>
            <a:r>
              <a:rPr lang="en-GB" sz="2100" dirty="0">
                <a:effectLst/>
                <a:highlight>
                  <a:srgbClr val="000080"/>
                </a:highlight>
              </a:rPr>
              <a:t>Persia</a:t>
            </a:r>
            <a:r>
              <a:rPr lang="en-GB" sz="2100" dirty="0">
                <a:effectLst/>
              </a:rPr>
              <a:t> (</a:t>
            </a:r>
            <a:r>
              <a:rPr lang="en-GB" sz="2100" i="1" dirty="0" err="1">
                <a:effectLst/>
              </a:rPr>
              <a:t>ut</a:t>
            </a:r>
            <a:r>
              <a:rPr lang="en-GB" sz="2100" i="1" dirty="0">
                <a:effectLst/>
              </a:rPr>
              <a:t> </a:t>
            </a:r>
            <a:r>
              <a:rPr lang="en-GB" sz="2100" i="1" dirty="0" err="1">
                <a:effectLst/>
              </a:rPr>
              <a:t>dedisse</a:t>
            </a:r>
            <a:r>
              <a:rPr lang="en-GB" sz="2100" i="1" dirty="0">
                <a:effectLst/>
              </a:rPr>
              <a:t> </a:t>
            </a:r>
            <a:r>
              <a:rPr lang="en-GB" sz="2100" i="1" dirty="0" err="1">
                <a:effectLst/>
              </a:rPr>
              <a:t>Persis</a:t>
            </a:r>
            <a:r>
              <a:rPr lang="en-GB" sz="2100" i="1" dirty="0">
                <a:effectLst/>
              </a:rPr>
              <a:t> </a:t>
            </a:r>
            <a:r>
              <a:rPr lang="en-GB" sz="2100" i="1" dirty="0" err="1">
                <a:effectLst/>
              </a:rPr>
              <a:t>videri</a:t>
            </a:r>
            <a:r>
              <a:rPr lang="en-GB" sz="2100" i="1" dirty="0">
                <a:effectLst/>
              </a:rPr>
              <a:t> </a:t>
            </a:r>
            <a:r>
              <a:rPr lang="en-GB" sz="2100" i="1" dirty="0" err="1">
                <a:effectLst/>
              </a:rPr>
              <a:t>possit</a:t>
            </a:r>
            <a:r>
              <a:rPr lang="en-GB" sz="2100" dirty="0">
                <a:effectLst/>
              </a:rPr>
              <a:t>). To such a degree are nations throughout the whole world, totally different as they are and quite unknown to one another, in accord upon this one point!    Such being the fact, then, we cannot too highly appreciate the </a:t>
            </a:r>
            <a:r>
              <a:rPr lang="en-GB" sz="2100" b="1" dirty="0">
                <a:effectLst/>
              </a:rPr>
              <a:t>obligation</a:t>
            </a:r>
            <a:r>
              <a:rPr lang="en-GB" sz="2100" dirty="0">
                <a:effectLst/>
              </a:rPr>
              <a:t> that is due to the Roman people, for having put an end to those </a:t>
            </a:r>
            <a:r>
              <a:rPr lang="en-GB" sz="2100" b="1" dirty="0">
                <a:effectLst/>
                <a:highlight>
                  <a:srgbClr val="000080"/>
                </a:highlight>
              </a:rPr>
              <a:t>monstrous rites</a:t>
            </a:r>
            <a:r>
              <a:rPr lang="en-GB" sz="2100" dirty="0">
                <a:effectLst/>
              </a:rPr>
              <a:t>, in accordance with which</a:t>
            </a:r>
            <a:r>
              <a:rPr lang="en-GB" sz="2100" dirty="0">
                <a:effectLst/>
                <a:highlight>
                  <a:srgbClr val="000080"/>
                </a:highlight>
              </a:rPr>
              <a:t>, to murder a man was to do an act of the greatest devoutness, and to </a:t>
            </a:r>
            <a:r>
              <a:rPr lang="en-GB" sz="2100" b="1" dirty="0">
                <a:effectLst/>
                <a:highlight>
                  <a:srgbClr val="000080"/>
                </a:highlight>
              </a:rPr>
              <a:t>eat his flesh</a:t>
            </a:r>
            <a:r>
              <a:rPr lang="en-GB" sz="2100" dirty="0">
                <a:effectLst/>
                <a:highlight>
                  <a:srgbClr val="000080"/>
                </a:highlight>
              </a:rPr>
              <a:t> </a:t>
            </a:r>
            <a:br>
              <a:rPr lang="en-GB" sz="2100" dirty="0">
                <a:effectLst/>
                <a:highlight>
                  <a:srgbClr val="000080"/>
                </a:highlight>
              </a:rPr>
            </a:br>
            <a:r>
              <a:rPr lang="en-GB" sz="2100" dirty="0">
                <a:effectLst/>
                <a:highlight>
                  <a:srgbClr val="000080"/>
                </a:highlight>
              </a:rPr>
              <a:t>was to secure the highest </a:t>
            </a:r>
            <a:br>
              <a:rPr lang="en-GB" sz="2100" dirty="0">
                <a:effectLst/>
                <a:highlight>
                  <a:srgbClr val="000080"/>
                </a:highlight>
              </a:rPr>
            </a:br>
            <a:r>
              <a:rPr lang="en-GB" sz="2100" dirty="0">
                <a:effectLst/>
                <a:highlight>
                  <a:srgbClr val="000080"/>
                </a:highlight>
              </a:rPr>
              <a:t>blessings of health.</a:t>
            </a:r>
            <a:r>
              <a:rPr lang="en-GB" sz="2100" dirty="0">
                <a:effectLst/>
              </a:rPr>
              <a:t> </a:t>
            </a:r>
          </a:p>
        </p:txBody>
      </p:sp>
    </p:spTree>
    <p:extLst>
      <p:ext uri="{BB962C8B-B14F-4D97-AF65-F5344CB8AC3E}">
        <p14:creationId xmlns:p14="http://schemas.microsoft.com/office/powerpoint/2010/main" val="29041608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6" name="Content Placeholder 2">
            <a:extLst>
              <a:ext uri="{FF2B5EF4-FFF2-40B4-BE49-F238E27FC236}">
                <a16:creationId xmlns:a16="http://schemas.microsoft.com/office/drawing/2014/main" id="{BFEB2D67-4C97-499F-A302-CEB395E8936C}"/>
              </a:ext>
            </a:extLst>
          </p:cNvPr>
          <p:cNvSpPr>
            <a:spLocks noGrp="1"/>
          </p:cNvSpPr>
          <p:nvPr>
            <p:ph idx="1"/>
          </p:nvPr>
        </p:nvSpPr>
        <p:spPr>
          <a:xfrm>
            <a:off x="1199456" y="1795683"/>
            <a:ext cx="7157134" cy="4369621"/>
          </a:xfrm>
        </p:spPr>
        <p:txBody>
          <a:bodyPr>
            <a:normAutofit/>
          </a:bodyPr>
          <a:lstStyle/>
          <a:p>
            <a:r>
              <a:rPr lang="de-DE" sz="2400" b="1" dirty="0"/>
              <a:t>Pomponius Mela</a:t>
            </a:r>
            <a:r>
              <a:rPr lang="de-DE" sz="2400" dirty="0"/>
              <a:t> (</a:t>
            </a:r>
            <a:r>
              <a:rPr lang="de-DE" sz="2400" i="1" dirty="0"/>
              <a:t>c</a:t>
            </a:r>
            <a:r>
              <a:rPr lang="de-DE" sz="2400" dirty="0"/>
              <a:t>. A.D. 43) </a:t>
            </a:r>
            <a:r>
              <a:rPr lang="de-DE" sz="2400" b="1" i="1" dirty="0"/>
              <a:t>de Chorographia </a:t>
            </a:r>
            <a:r>
              <a:rPr lang="de-DE" sz="2400" b="1" dirty="0"/>
              <a:t>III 2, 18f</a:t>
            </a:r>
            <a:br>
              <a:rPr lang="de-DE" sz="2400" b="1" dirty="0"/>
            </a:br>
            <a:br>
              <a:rPr lang="de-DE" sz="2400" b="1" dirty="0"/>
            </a:br>
            <a:r>
              <a:rPr lang="de-DE" sz="2400" dirty="0"/>
              <a:t>The inhabitants (of Gaul) are proud and superstitious and once they were that barbaric that they considered man as the best victim and most aggreeable to the gods. There are remnants of these savage customs that are today abolished (...).</a:t>
            </a:r>
            <a:br>
              <a:rPr lang="de-DE" sz="2400" dirty="0"/>
            </a:br>
            <a:endParaRPr lang="en-GB" sz="2400" dirty="0"/>
          </a:p>
        </p:txBody>
      </p:sp>
    </p:spTree>
    <p:extLst>
      <p:ext uri="{BB962C8B-B14F-4D97-AF65-F5344CB8AC3E}">
        <p14:creationId xmlns:p14="http://schemas.microsoft.com/office/powerpoint/2010/main" val="3274241374"/>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0F9D1D7D-7C4A-4098-B2C1-61EBCB3B2B96}"/>
              </a:ext>
            </a:extLst>
          </p:cNvPr>
          <p:cNvSpPr>
            <a:spLocks noGrp="1"/>
          </p:cNvSpPr>
          <p:nvPr>
            <p:ph idx="1"/>
          </p:nvPr>
        </p:nvSpPr>
        <p:spPr>
          <a:xfrm>
            <a:off x="839416" y="1473695"/>
            <a:ext cx="7560840" cy="4835625"/>
          </a:xfrm>
        </p:spPr>
        <p:txBody>
          <a:bodyPr>
            <a:normAutofit/>
          </a:bodyPr>
          <a:lstStyle/>
          <a:p>
            <a:r>
              <a:rPr lang="en-GB" sz="2400" b="1" dirty="0">
                <a:effectLst/>
              </a:rPr>
              <a:t>Strabo 4.4.5 </a:t>
            </a:r>
          </a:p>
          <a:p>
            <a:r>
              <a:rPr lang="en-GB" sz="2400" dirty="0">
                <a:effectLst/>
              </a:rPr>
              <a:t>(…) the Romans put a stop to these customs, as well as to their modes of sacrifice and divination, which were quite opposite to those sanctioned by our laws. They would strike a man devoted as an offering in his back with a sword, and divine from his convulsive throes. Without the Druids they never sacrifice. It is said they have other modes of sacrificing their human victims; that they pierce some of them with arrows, and crucify others in their temples; and that they prepare a colossus of hay and wood, into which they put cattle, beasts of all kinds, and men, and then set fire to it. </a:t>
            </a:r>
            <a:endParaRPr lang="en-GB" sz="2400" dirty="0"/>
          </a:p>
        </p:txBody>
      </p:sp>
    </p:spTree>
    <p:extLst>
      <p:ext uri="{BB962C8B-B14F-4D97-AF65-F5344CB8AC3E}">
        <p14:creationId xmlns:p14="http://schemas.microsoft.com/office/powerpoint/2010/main" val="407554526"/>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F9070F-A585-4FD0-BF2F-7F9F68A29A6D}"/>
              </a:ext>
            </a:extLst>
          </p:cNvPr>
          <p:cNvSpPr>
            <a:spLocks noGrp="1"/>
          </p:cNvSpPr>
          <p:nvPr>
            <p:ph type="title"/>
          </p:nvPr>
        </p:nvSpPr>
        <p:spPr>
          <a:xfrm>
            <a:off x="1380067" y="787400"/>
            <a:ext cx="9437159" cy="1278467"/>
          </a:xfrm>
        </p:spPr>
        <p:txBody>
          <a:bodyPr>
            <a:normAutofit/>
          </a:bodyPr>
          <a:lstStyle/>
          <a:p>
            <a:pPr algn="ctr"/>
            <a:r>
              <a:rPr lang="en-GB" dirty="0"/>
              <a:t>Human Sacrifice</a:t>
            </a:r>
          </a:p>
        </p:txBody>
      </p:sp>
      <p:pic>
        <p:nvPicPr>
          <p:cNvPr id="11" name="Picture 2" descr="http://2.bp.blogspot.com/-DnYHxB9l4Ag/T8m8LkgcQtI/AAAAAAAAFwI/Pd2svDOwB3I/s1600/1676-Wickerman.jpg">
            <a:extLst>
              <a:ext uri="{FF2B5EF4-FFF2-40B4-BE49-F238E27FC236}">
                <a16:creationId xmlns:a16="http://schemas.microsoft.com/office/drawing/2014/main" id="{E30053F8-96CA-4652-A9D2-587FDE6B5C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9765" y="834731"/>
            <a:ext cx="2752879" cy="35010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6FE7DEFD-A638-4E20-804B-42B1FE0D6E5B}"/>
              </a:ext>
            </a:extLst>
          </p:cNvPr>
          <p:cNvSpPr>
            <a:spLocks noGrp="1"/>
          </p:cNvSpPr>
          <p:nvPr>
            <p:ph idx="1"/>
          </p:nvPr>
        </p:nvSpPr>
        <p:spPr>
          <a:xfrm>
            <a:off x="767408" y="1340768"/>
            <a:ext cx="7776865" cy="4907633"/>
          </a:xfrm>
        </p:spPr>
        <p:txBody>
          <a:bodyPr>
            <a:normAutofit/>
          </a:bodyPr>
          <a:lstStyle/>
          <a:p>
            <a:r>
              <a:rPr lang="en-GB" sz="2000" b="1" dirty="0"/>
              <a:t>Caesar, </a:t>
            </a:r>
            <a:r>
              <a:rPr lang="en-GB" sz="2000" b="1" i="1" dirty="0"/>
              <a:t>BG</a:t>
            </a:r>
            <a:r>
              <a:rPr lang="en-GB" sz="2000" b="1" dirty="0"/>
              <a:t> 6.16</a:t>
            </a:r>
            <a:br>
              <a:rPr lang="en-GB" sz="2000" b="1" dirty="0"/>
            </a:br>
            <a:r>
              <a:rPr lang="en-GB" sz="2000" dirty="0"/>
              <a:t>The nation of all the Gauls is extremely devoted to </a:t>
            </a:r>
            <a:r>
              <a:rPr lang="en-GB" sz="2000" dirty="0">
                <a:solidFill>
                  <a:srgbClr val="FFC000"/>
                </a:solidFill>
              </a:rPr>
              <a:t>superstitious rites</a:t>
            </a:r>
            <a:r>
              <a:rPr lang="en-GB" sz="2000" dirty="0"/>
              <a:t>; and on that account they who are troubled with unusually severe diseases, and they who are engaged in battles </a:t>
            </a:r>
            <a:r>
              <a:rPr lang="en-GB" sz="2000" dirty="0">
                <a:solidFill>
                  <a:schemeClr val="tx1">
                    <a:lumMod val="95000"/>
                  </a:schemeClr>
                </a:solidFill>
              </a:rPr>
              <a:t>and dangers, either </a:t>
            </a:r>
            <a:r>
              <a:rPr lang="en-GB" sz="2000" dirty="0">
                <a:solidFill>
                  <a:schemeClr val="tx1">
                    <a:lumMod val="95000"/>
                  </a:schemeClr>
                </a:solidFill>
                <a:highlight>
                  <a:srgbClr val="0000FF"/>
                </a:highlight>
              </a:rPr>
              <a:t>sacrifice men as victims</a:t>
            </a:r>
            <a:r>
              <a:rPr lang="en-GB" sz="2000" dirty="0">
                <a:solidFill>
                  <a:schemeClr val="tx1">
                    <a:lumMod val="95000"/>
                  </a:schemeClr>
                </a:solidFill>
              </a:rPr>
              <a:t>, or vow that they will sacrifice them, and employ the </a:t>
            </a:r>
            <a:r>
              <a:rPr lang="en-GB" sz="2000" dirty="0">
                <a:solidFill>
                  <a:schemeClr val="tx1">
                    <a:lumMod val="95000"/>
                  </a:schemeClr>
                </a:solidFill>
                <a:highlight>
                  <a:srgbClr val="FF00FF"/>
                </a:highlight>
              </a:rPr>
              <a:t>Druids</a:t>
            </a:r>
            <a:r>
              <a:rPr lang="en-GB" sz="2000" dirty="0">
                <a:solidFill>
                  <a:schemeClr val="tx1">
                    <a:lumMod val="95000"/>
                  </a:schemeClr>
                </a:solidFill>
              </a:rPr>
              <a:t> as the performers of those sacrifices; because they think that unless </a:t>
            </a:r>
            <a:r>
              <a:rPr lang="en-GB" sz="2000" dirty="0">
                <a:solidFill>
                  <a:schemeClr val="tx1">
                    <a:lumMod val="95000"/>
                  </a:schemeClr>
                </a:solidFill>
                <a:highlight>
                  <a:srgbClr val="800080"/>
                </a:highlight>
              </a:rPr>
              <a:t>the life of a man be offered for the life of a man</a:t>
            </a:r>
            <a:r>
              <a:rPr lang="en-GB" sz="2000" dirty="0">
                <a:solidFill>
                  <a:schemeClr val="tx1">
                    <a:lumMod val="95000"/>
                  </a:schemeClr>
                </a:solidFill>
              </a:rPr>
              <a:t>, the </a:t>
            </a:r>
            <a:r>
              <a:rPr lang="en-GB" sz="2000" dirty="0"/>
              <a:t>mind of the immortal gods can not be rendered propitious, and they have sacrifices of that kind ordained for national purposes. Others have </a:t>
            </a:r>
            <a:r>
              <a:rPr lang="en-GB" sz="2000" dirty="0">
                <a:solidFill>
                  <a:srgbClr val="FFC000"/>
                </a:solidFill>
              </a:rPr>
              <a:t>figures of vast size, the limbs of which formed of osiers they fill with living men, which being set on fire, the men perish enveloped in the flames</a:t>
            </a:r>
            <a:r>
              <a:rPr lang="en-GB" sz="2000" dirty="0"/>
              <a:t>. They consider that the oblation of such as have been taken in </a:t>
            </a:r>
            <a:r>
              <a:rPr lang="en-GB" sz="2000" dirty="0">
                <a:solidFill>
                  <a:srgbClr val="FFC000"/>
                </a:solidFill>
              </a:rPr>
              <a:t>theft, or in robbery</a:t>
            </a:r>
            <a:r>
              <a:rPr lang="en-GB" sz="2000" dirty="0"/>
              <a:t>, or any other offence, is more acceptable to the immortal gods; but when a supply of that class is wanting, they have recourse to the oblation of </a:t>
            </a:r>
            <a:r>
              <a:rPr lang="en-GB" sz="2000" dirty="0">
                <a:solidFill>
                  <a:srgbClr val="FFC000"/>
                </a:solidFill>
              </a:rPr>
              <a:t>even the innocent</a:t>
            </a:r>
            <a:r>
              <a:rPr lang="en-GB" sz="2000" dirty="0"/>
              <a:t>. </a:t>
            </a:r>
          </a:p>
        </p:txBody>
      </p:sp>
    </p:spTree>
    <p:extLst>
      <p:ext uri="{BB962C8B-B14F-4D97-AF65-F5344CB8AC3E}">
        <p14:creationId xmlns:p14="http://schemas.microsoft.com/office/powerpoint/2010/main" val="3110265899"/>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191">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192">
            <a:extLst>
              <a:ext uri="{FF2B5EF4-FFF2-40B4-BE49-F238E27FC236}">
                <a16:creationId xmlns:a16="http://schemas.microsoft.com/office/drawing/2014/main" id="{C31A4873-64D0-418B-BA9D-D99C52A5FB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4" name="Picture 193">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95" name="Rectangle 194">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6" name="Rectangle 19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7" name="Rectangle 196">
            <a:extLst>
              <a:ext uri="{FF2B5EF4-FFF2-40B4-BE49-F238E27FC236}">
                <a16:creationId xmlns:a16="http://schemas.microsoft.com/office/drawing/2014/main" id="{D12128B6-ED88-4712-866F-66C86EE34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B30A6DB-8C03-488D-9216-3AA0EF93F305}"/>
              </a:ext>
            </a:extLst>
          </p:cNvPr>
          <p:cNvSpPr>
            <a:spLocks noGrp="1"/>
          </p:cNvSpPr>
          <p:nvPr>
            <p:ph type="title"/>
          </p:nvPr>
        </p:nvSpPr>
        <p:spPr>
          <a:xfrm>
            <a:off x="1198182" y="2395629"/>
            <a:ext cx="3795840" cy="3741805"/>
          </a:xfrm>
        </p:spPr>
        <p:txBody>
          <a:bodyPr vert="horz" lIns="91440" tIns="45720" rIns="91440" bIns="45720" rtlCol="0" anchor="t">
            <a:normAutofit fontScale="90000"/>
          </a:bodyPr>
          <a:lstStyle/>
          <a:p>
            <a:r>
              <a:rPr lang="en-US" sz="3000" b="1" dirty="0"/>
              <a:t>Is there any archaeological evidence for human sacrifice?</a:t>
            </a:r>
            <a:br>
              <a:rPr lang="en-US" sz="3000" b="1" dirty="0"/>
            </a:br>
            <a:br>
              <a:rPr lang="en-US" sz="3000" dirty="0"/>
            </a:br>
            <a:r>
              <a:rPr lang="en-US" sz="3000" dirty="0" err="1"/>
              <a:t>Lindow</a:t>
            </a:r>
            <a:r>
              <a:rPr lang="en-US" sz="3000" dirty="0"/>
              <a:t> man (between 2BC and AD119)</a:t>
            </a:r>
            <a:br>
              <a:rPr lang="en-US" sz="3000" dirty="0"/>
            </a:br>
            <a:r>
              <a:rPr lang="en-US" sz="3000" dirty="0"/>
              <a:t>discovered in </a:t>
            </a:r>
            <a:r>
              <a:rPr lang="en-US" sz="3000" dirty="0" err="1"/>
              <a:t>Lindow</a:t>
            </a:r>
            <a:r>
              <a:rPr lang="en-US" sz="3000" dirty="0"/>
              <a:t> Moss (Cheshire) in 1984</a:t>
            </a:r>
            <a:br>
              <a:rPr lang="en-US" sz="3000" dirty="0"/>
            </a:br>
            <a:r>
              <a:rPr lang="en-US" sz="3000" dirty="0"/>
              <a:t>now at British Museum</a:t>
            </a:r>
          </a:p>
        </p:txBody>
      </p:sp>
      <p:pic>
        <p:nvPicPr>
          <p:cNvPr id="2050" name="Picture 2">
            <a:extLst>
              <a:ext uri="{FF2B5EF4-FFF2-40B4-BE49-F238E27FC236}">
                <a16:creationId xmlns:a16="http://schemas.microsoft.com/office/drawing/2014/main" id="{9A32D9AC-121A-404E-950C-FE3988EC0B8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3176" r="16393" b="-1"/>
          <a:stretch/>
        </p:blipFill>
        <p:spPr bwMode="auto">
          <a:xfrm>
            <a:off x="5186548" y="171715"/>
            <a:ext cx="6320441" cy="6506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7177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30A6DB-8C03-488D-9216-3AA0EF93F305}"/>
              </a:ext>
            </a:extLst>
          </p:cNvPr>
          <p:cNvSpPr>
            <a:spLocks noGrp="1"/>
          </p:cNvSpPr>
          <p:nvPr>
            <p:ph type="title"/>
          </p:nvPr>
        </p:nvSpPr>
        <p:spPr>
          <a:xfrm>
            <a:off x="2311147" y="365760"/>
            <a:ext cx="7569706" cy="1288238"/>
          </a:xfrm>
        </p:spPr>
        <p:txBody>
          <a:bodyPr anchor="ctr">
            <a:normAutofit/>
          </a:bodyPr>
          <a:lstStyle/>
          <a:p>
            <a:pPr algn="ctr"/>
            <a:r>
              <a:rPr lang="en-GB" sz="2100"/>
              <a:t>Jane Webster, ‘A Dirty Window on the Iron Age? Recent Developments in the Archaeology of Pre-Roman Celtic Religion’ in </a:t>
            </a:r>
            <a:r>
              <a:rPr lang="en-GB" sz="2100" i="1"/>
              <a:t>Understanding Celtic Religion</a:t>
            </a:r>
            <a:r>
              <a:rPr lang="en-GB" sz="2100"/>
              <a:t>, ed. Katja </a:t>
            </a:r>
            <a:r>
              <a:rPr lang="en-GB" sz="2100" err="1"/>
              <a:t>Ritari</a:t>
            </a:r>
            <a:r>
              <a:rPr lang="en-GB" sz="2100"/>
              <a:t> and A. </a:t>
            </a:r>
            <a:r>
              <a:rPr lang="en-GB" sz="2100" err="1"/>
              <a:t>Bergholm</a:t>
            </a:r>
            <a:r>
              <a:rPr lang="en-GB" sz="2100"/>
              <a:t> (Cardiff: University of Wales Press, 2015) </a:t>
            </a:r>
          </a:p>
        </p:txBody>
      </p:sp>
      <p:sp>
        <p:nvSpPr>
          <p:cNvPr id="3" name="Content Placeholder 2">
            <a:extLst>
              <a:ext uri="{FF2B5EF4-FFF2-40B4-BE49-F238E27FC236}">
                <a16:creationId xmlns:a16="http://schemas.microsoft.com/office/drawing/2014/main" id="{ECD230AD-30D7-4364-AF3F-738FCA3B2C5D}"/>
              </a:ext>
            </a:extLst>
          </p:cNvPr>
          <p:cNvSpPr>
            <a:spLocks noGrp="1"/>
          </p:cNvSpPr>
          <p:nvPr>
            <p:ph idx="1"/>
          </p:nvPr>
        </p:nvSpPr>
        <p:spPr>
          <a:xfrm>
            <a:off x="2165569" y="1956816"/>
            <a:ext cx="7860863" cy="4024884"/>
          </a:xfrm>
        </p:spPr>
        <p:txBody>
          <a:bodyPr anchor="t">
            <a:normAutofit/>
          </a:bodyPr>
          <a:lstStyle/>
          <a:p>
            <a:pPr marL="0" indent="0">
              <a:buNone/>
            </a:pPr>
            <a:r>
              <a:rPr lang="en-GB" sz="1900"/>
              <a:t>Lindow Man was about twenty-five years of age at the time of death and did not die gently. He was initially stunned with two blows, possibly from an axe, which fractured his skull at two points and drove bone fragments into the brain. He was then garrotted with a cord made from animal sinew, resulting in a fracture of the neck. His throat was also cut to the right of the larynx, perhaps with the explicit intent of exacerbating bleeding at the climax of the sequence of events resulting in his death. Both of the first two injuries would have been fatal, and the theatricality of his despatch makes it likely that Lindow Man was a sacrificial victim. The suggestion of sacrificial ritual and the presence of mistletoe pollen in the barley ‘cake’ that comprised the victim’s last meal led quickly to speculation concerning druidic involvement in events, the druids (as Caesar informs us) being responsible for ‘Celtic’ sacrifice, and (as a well-known passage from Pliny suggests) also having a keen interest in mistletoe.</a:t>
            </a:r>
          </a:p>
        </p:txBody>
      </p:sp>
    </p:spTree>
    <p:extLst>
      <p:ext uri="{BB962C8B-B14F-4D97-AF65-F5344CB8AC3E}">
        <p14:creationId xmlns:p14="http://schemas.microsoft.com/office/powerpoint/2010/main" val="36070488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CD5AE-5988-4B0F-9195-EFA4A16A0F86}"/>
              </a:ext>
            </a:extLst>
          </p:cNvPr>
          <p:cNvSpPr>
            <a:spLocks noGrp="1"/>
          </p:cNvSpPr>
          <p:nvPr>
            <p:ph type="title"/>
          </p:nvPr>
        </p:nvSpPr>
        <p:spPr>
          <a:xfrm>
            <a:off x="2311147" y="365760"/>
            <a:ext cx="7569706" cy="1050798"/>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5355F12A-5DC3-4F2B-BAF1-D4B324F41F40}"/>
              </a:ext>
            </a:extLst>
          </p:cNvPr>
          <p:cNvSpPr>
            <a:spLocks noGrp="1"/>
          </p:cNvSpPr>
          <p:nvPr>
            <p:ph idx="1"/>
          </p:nvPr>
        </p:nvSpPr>
        <p:spPr>
          <a:xfrm>
            <a:off x="2311147" y="1416558"/>
            <a:ext cx="7860863" cy="4024884"/>
          </a:xfrm>
        </p:spPr>
        <p:txBody>
          <a:bodyPr anchor="t">
            <a:noAutofit/>
          </a:bodyPr>
          <a:lstStyle/>
          <a:p>
            <a:r>
              <a:rPr lang="en-GB" dirty="0" err="1"/>
              <a:t>Lindow</a:t>
            </a:r>
            <a:r>
              <a:rPr lang="en-GB" dirty="0"/>
              <a:t> Man’s body revealed no sign of hard physical labour and his hands and nails were beautifully cared for, suggesting, perhaps, that he was a member of the social elite. On the grounds that warrior, bard and priest were apparently the only careers open to Celtic ‘aristocrats’, one </a:t>
            </a:r>
            <a:r>
              <a:rPr lang="en-GB" dirty="0" err="1"/>
              <a:t>wellknown</a:t>
            </a:r>
            <a:r>
              <a:rPr lang="en-GB" dirty="0"/>
              <a:t> study of the 1980s cast </a:t>
            </a:r>
            <a:r>
              <a:rPr lang="en-GB" dirty="0" err="1"/>
              <a:t>Lindow</a:t>
            </a:r>
            <a:r>
              <a:rPr lang="en-GB" dirty="0"/>
              <a:t> Man as both prince and druid. Other planks in this argument included the presence of mistletoe pollen and the fact that the man wore a fox fur band on his arm. The ‘druidic’ relevance of the latter was not, however, explained at the time.</a:t>
            </a:r>
          </a:p>
        </p:txBody>
      </p:sp>
    </p:spTree>
    <p:extLst>
      <p:ext uri="{BB962C8B-B14F-4D97-AF65-F5344CB8AC3E}">
        <p14:creationId xmlns:p14="http://schemas.microsoft.com/office/powerpoint/2010/main" val="215468241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348EF32-0107-47ED-8347-8B8511AA6279}"/>
              </a:ext>
            </a:extLst>
          </p:cNvPr>
          <p:cNvSpPr>
            <a:spLocks noGrp="1"/>
          </p:cNvSpPr>
          <p:nvPr>
            <p:ph type="title"/>
          </p:nvPr>
        </p:nvSpPr>
        <p:spPr>
          <a:xfrm>
            <a:off x="767290" y="1166932"/>
            <a:ext cx="3582073" cy="4279709"/>
          </a:xfrm>
        </p:spPr>
        <p:txBody>
          <a:bodyPr anchor="ctr">
            <a:normAutofit/>
          </a:bodyPr>
          <a:lstStyle/>
          <a:p>
            <a:r>
              <a:rPr lang="en-GB" sz="2600">
                <a:solidFill>
                  <a:schemeClr val="bg1"/>
                </a:solidFill>
              </a:rPr>
              <a:t>Tacitus: ‘The punishment varies to suit the crime. The traitor and deserter are hanged on trees, the coward, the shirker and the unnaturally vicious are drowned in mirky swamps under a cover of wattled hurdles.’ </a:t>
            </a:r>
            <a:r>
              <a:rPr lang="en-GB" sz="2600" i="1">
                <a:solidFill>
                  <a:schemeClr val="bg1"/>
                </a:solidFill>
              </a:rPr>
              <a:t>Germania</a:t>
            </a:r>
            <a:r>
              <a:rPr lang="en-GB" sz="2600">
                <a:solidFill>
                  <a:schemeClr val="bg1"/>
                </a:solidFill>
              </a:rPr>
              <a:t> XII</a:t>
            </a:r>
          </a:p>
        </p:txBody>
      </p:sp>
      <p:sp>
        <p:nvSpPr>
          <p:cNvPr id="3" name="Content Placeholder 2">
            <a:extLst>
              <a:ext uri="{FF2B5EF4-FFF2-40B4-BE49-F238E27FC236}">
                <a16:creationId xmlns:a16="http://schemas.microsoft.com/office/drawing/2014/main" id="{2E0E5445-2162-402A-B691-2B0FFFCE3E51}"/>
              </a:ext>
            </a:extLst>
          </p:cNvPr>
          <p:cNvSpPr>
            <a:spLocks noGrp="1"/>
          </p:cNvSpPr>
          <p:nvPr>
            <p:ph idx="1"/>
          </p:nvPr>
        </p:nvSpPr>
        <p:spPr>
          <a:xfrm>
            <a:off x="5573864" y="1166933"/>
            <a:ext cx="5716988" cy="4279709"/>
          </a:xfrm>
        </p:spPr>
        <p:txBody>
          <a:bodyPr anchor="ctr">
            <a:normAutofit/>
          </a:bodyPr>
          <a:lstStyle/>
          <a:p>
            <a:r>
              <a:rPr lang="en-GB" sz="2200" b="1" dirty="0"/>
              <a:t>Other bog bodies likely buried and pinned down whilst still alive:</a:t>
            </a:r>
          </a:p>
          <a:p>
            <a:r>
              <a:rPr lang="en-GB" sz="2200" dirty="0"/>
              <a:t>A fifty-year-old woman dressed in a skirt, cape and cap was buried alive in a bog in </a:t>
            </a:r>
            <a:r>
              <a:rPr lang="en-GB" sz="2200" dirty="0" err="1"/>
              <a:t>Juthe</a:t>
            </a:r>
            <a:r>
              <a:rPr lang="en-GB" sz="2200" dirty="0"/>
              <a:t> Fen, Denmark. Wooden crooks were driven through the joints of her elbows and knees and swelling suggests that she was still alive when inflicted. Great boughs clamped across her body (so she could not escape/return from the dead?) People present when she was discovered and removed described the look of terror on her face. </a:t>
            </a:r>
          </a:p>
        </p:txBody>
      </p:sp>
    </p:spTree>
    <p:extLst>
      <p:ext uri="{BB962C8B-B14F-4D97-AF65-F5344CB8AC3E}">
        <p14:creationId xmlns:p14="http://schemas.microsoft.com/office/powerpoint/2010/main" val="2570350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53CB2-2149-4799-A3A4-D383D991BF1F}"/>
              </a:ext>
            </a:extLst>
          </p:cNvPr>
          <p:cNvSpPr>
            <a:spLocks noGrp="1"/>
          </p:cNvSpPr>
          <p:nvPr>
            <p:ph type="title"/>
          </p:nvPr>
        </p:nvSpPr>
        <p:spPr/>
        <p:txBody>
          <a:bodyPr/>
          <a:lstStyle/>
          <a:p>
            <a:r>
              <a:rPr lang="en-GB" dirty="0"/>
              <a:t>Miranda Green’s account:</a:t>
            </a:r>
          </a:p>
        </p:txBody>
      </p:sp>
      <p:sp>
        <p:nvSpPr>
          <p:cNvPr id="3" name="Content Placeholder 2">
            <a:extLst>
              <a:ext uri="{FF2B5EF4-FFF2-40B4-BE49-F238E27FC236}">
                <a16:creationId xmlns:a16="http://schemas.microsoft.com/office/drawing/2014/main" id="{E67CF2F3-98FA-4726-923A-9B6BCE1990F0}"/>
              </a:ext>
            </a:extLst>
          </p:cNvPr>
          <p:cNvSpPr>
            <a:spLocks noGrp="1"/>
          </p:cNvSpPr>
          <p:nvPr>
            <p:ph sz="half" idx="1"/>
          </p:nvPr>
        </p:nvSpPr>
        <p:spPr/>
        <p:txBody>
          <a:bodyPr/>
          <a:lstStyle/>
          <a:p>
            <a:r>
              <a:rPr lang="en-GB" dirty="0"/>
              <a:t>The </a:t>
            </a:r>
            <a:r>
              <a:rPr lang="en-GB" b="1" dirty="0" err="1"/>
              <a:t>Windeby</a:t>
            </a:r>
            <a:r>
              <a:rPr lang="en-GB" b="1" dirty="0"/>
              <a:t> Girl </a:t>
            </a:r>
            <a:r>
              <a:rPr lang="en-GB" dirty="0"/>
              <a:t>a much younger girl (12-14 years old) discovered in a bog at </a:t>
            </a:r>
            <a:r>
              <a:rPr lang="en-GB" dirty="0" err="1"/>
              <a:t>Windeby</a:t>
            </a:r>
            <a:r>
              <a:rPr lang="en-GB" dirty="0"/>
              <a:t> (north Germany). She had been subjected toa ritual or punishment before her death – one side of her blonde hair shaved, stripped naked and led blind-folded to the bog. Her body was pinned down with birch boughs and a stone.</a:t>
            </a:r>
          </a:p>
        </p:txBody>
      </p:sp>
      <p:pic>
        <p:nvPicPr>
          <p:cNvPr id="6" name="Picture 2">
            <a:extLst>
              <a:ext uri="{FF2B5EF4-FFF2-40B4-BE49-F238E27FC236}">
                <a16:creationId xmlns:a16="http://schemas.microsoft.com/office/drawing/2014/main" id="{F3F70AE9-6462-4EA0-9AA8-27A977C0CC8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820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B98C-CB9B-4E69-A09E-62480B0F40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D11262-533E-4305-860D-724DC6B6637C}"/>
              </a:ext>
            </a:extLst>
          </p:cNvPr>
          <p:cNvSpPr>
            <a:spLocks noGrp="1"/>
          </p:cNvSpPr>
          <p:nvPr>
            <p:ph sz="half" idx="1"/>
          </p:nvPr>
        </p:nvSpPr>
        <p:spPr/>
        <p:txBody>
          <a:bodyPr/>
          <a:lstStyle/>
          <a:p>
            <a:r>
              <a:rPr lang="en-GB" dirty="0"/>
              <a:t>DNA now suggests the body is a 16-year-old boy and that the head was probably not shaved but exposed to oxygen and hair rotted; blindfold? Thought the hair may have been tied back and the tie slipped down.</a:t>
            </a:r>
          </a:p>
          <a:p>
            <a:endParaRPr lang="en-GB" dirty="0"/>
          </a:p>
        </p:txBody>
      </p:sp>
      <p:pic>
        <p:nvPicPr>
          <p:cNvPr id="2050" name="Picture 2">
            <a:extLst>
              <a:ext uri="{FF2B5EF4-FFF2-40B4-BE49-F238E27FC236}">
                <a16:creationId xmlns:a16="http://schemas.microsoft.com/office/drawing/2014/main" id="{8008C49F-4B76-4A72-95A0-00C075DEBC0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5979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9AA28-1ADC-4FD9-AD6B-7314CBBEFE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C4CAD0-A4DD-4525-BECD-48172AF765B6}"/>
              </a:ext>
            </a:extLst>
          </p:cNvPr>
          <p:cNvSpPr>
            <a:spLocks noGrp="1"/>
          </p:cNvSpPr>
          <p:nvPr>
            <p:ph idx="1"/>
          </p:nvPr>
        </p:nvSpPr>
        <p:spPr/>
        <p:txBody>
          <a:bodyPr/>
          <a:lstStyle/>
          <a:p>
            <a:r>
              <a:rPr lang="en-GB" dirty="0"/>
              <a:t>Webster: </a:t>
            </a:r>
          </a:p>
          <a:p>
            <a:pPr marL="457200" lvl="1" indent="0">
              <a:buNone/>
            </a:pPr>
            <a:r>
              <a:rPr lang="en-GB" dirty="0"/>
              <a:t>‘Interpretation has been driven principally by accounts of the social structure of Iran Ages and post-conquest Gaul found in the texts of classical authors. The writings of Caesar, Tacitus and Pliny have </a:t>
            </a:r>
            <a:r>
              <a:rPr lang="en-GB" dirty="0" err="1"/>
              <a:t>fuleed</a:t>
            </a:r>
            <a:r>
              <a:rPr lang="en-GB" dirty="0"/>
              <a:t> scholarly attempts not only to find buried Iron Age druids but to forge an association between excavated artefacts and druidic practice….The results of all these attempts to associate material culture with druidic practice remain at best inconclusive.’ (p. 126)</a:t>
            </a:r>
          </a:p>
        </p:txBody>
      </p:sp>
    </p:spTree>
    <p:extLst>
      <p:ext uri="{BB962C8B-B14F-4D97-AF65-F5344CB8AC3E}">
        <p14:creationId xmlns:p14="http://schemas.microsoft.com/office/powerpoint/2010/main" val="4147962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70900CCB-5CC9-4A64-A9F2-DCF58C0BF147}"/>
              </a:ext>
            </a:extLst>
          </p:cNvPr>
          <p:cNvPicPr>
            <a:picLocks noChangeAspect="1"/>
          </p:cNvPicPr>
          <p:nvPr/>
        </p:nvPicPr>
        <p:blipFill rotWithShape="1">
          <a:blip r:embed="rId3">
            <a:extLst>
              <a:ext uri="{28A0092B-C50C-407E-A947-70E740481C1C}">
                <a14:useLocalDpi xmlns:a14="http://schemas.microsoft.com/office/drawing/2010/main" val="0"/>
              </a:ext>
            </a:extLst>
          </a:blip>
          <a:srcRect t="10989" b="1401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C4962EA3-1411-4A93-8B3B-EDB1C74DFCC3}"/>
              </a:ext>
            </a:extLst>
          </p:cNvPr>
          <p:cNvSpPr>
            <a:spLocks noGrp="1"/>
          </p:cNvSpPr>
          <p:nvPr>
            <p:ph idx="1"/>
          </p:nvPr>
        </p:nvSpPr>
        <p:spPr>
          <a:xfrm>
            <a:off x="4251485" y="653884"/>
            <a:ext cx="5642030" cy="1746683"/>
          </a:xfrm>
        </p:spPr>
        <p:txBody>
          <a:bodyPr>
            <a:normAutofit/>
          </a:bodyPr>
          <a:lstStyle/>
          <a:p>
            <a:r>
              <a:rPr lang="de-DE" dirty="0"/>
              <a:t>Ribemont-sur-Ancre (Somme)</a:t>
            </a:r>
          </a:p>
          <a:p>
            <a:pPr lvl="1"/>
            <a:r>
              <a:rPr lang="de-DE" dirty="0"/>
              <a:t>Human sacrifice?</a:t>
            </a:r>
          </a:p>
          <a:p>
            <a:pPr lvl="2"/>
            <a:r>
              <a:rPr lang="de-DE" dirty="0"/>
              <a:t>100+ decapitated bodies</a:t>
            </a:r>
          </a:p>
          <a:p>
            <a:pPr lvl="1"/>
            <a:r>
              <a:rPr lang="de-DE" dirty="0"/>
              <a:t>A </a:t>
            </a:r>
            <a:r>
              <a:rPr lang="de-DE" i="1" dirty="0"/>
              <a:t>tropaion </a:t>
            </a:r>
            <a:r>
              <a:rPr lang="de-DE" dirty="0"/>
              <a:t>? (cf. Brunaux)</a:t>
            </a:r>
          </a:p>
        </p:txBody>
      </p:sp>
      <p:pic>
        <p:nvPicPr>
          <p:cNvPr id="16" name="Picture 6" descr="http://philippehoubart.p.h.pic.centerblog.net/5d3902c2.jpg">
            <a:extLst>
              <a:ext uri="{FF2B5EF4-FFF2-40B4-BE49-F238E27FC236}">
                <a16:creationId xmlns:a16="http://schemas.microsoft.com/office/drawing/2014/main" id="{210577F6-3F0A-48FE-8F6E-217AC3F781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635" y="3121561"/>
            <a:ext cx="4831252" cy="30195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7" name="Picture 4" descr="http://f.hypotheses.org/wp-content/blogs.dir/347/files/2013/03/Colloque-SACREE-SCIENCE-reduit_1.jpg">
            <a:extLst>
              <a:ext uri="{FF2B5EF4-FFF2-40B4-BE49-F238E27FC236}">
                <a16:creationId xmlns:a16="http://schemas.microsoft.com/office/drawing/2014/main" id="{D60F14D5-7A63-4675-A02C-4A86C736685C}"/>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448" b="50000"/>
          <a:stretch/>
        </p:blipFill>
        <p:spPr bwMode="auto">
          <a:xfrm>
            <a:off x="7777983" y="764704"/>
            <a:ext cx="3261236" cy="25202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 name="Picture 4" descr="http://www.archeologiesenchantier.ens.fr/IMG/jpg/ossuaire.jpg">
            <a:extLst>
              <a:ext uri="{FF2B5EF4-FFF2-40B4-BE49-F238E27FC236}">
                <a16:creationId xmlns:a16="http://schemas.microsoft.com/office/drawing/2014/main" id="{ED13721C-1AD2-4BCB-AD79-A384C3EDEF9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63352" y="260648"/>
            <a:ext cx="3988133" cy="25922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Content Placeholder 2">
            <a:extLst>
              <a:ext uri="{FF2B5EF4-FFF2-40B4-BE49-F238E27FC236}">
                <a16:creationId xmlns:a16="http://schemas.microsoft.com/office/drawing/2014/main" id="{5F419280-63BF-489B-AB15-7210117802D0}"/>
              </a:ext>
            </a:extLst>
          </p:cNvPr>
          <p:cNvSpPr txBox="1">
            <a:spLocks/>
          </p:cNvSpPr>
          <p:nvPr/>
        </p:nvSpPr>
        <p:spPr>
          <a:xfrm>
            <a:off x="4583832" y="3183006"/>
            <a:ext cx="6455387" cy="3222284"/>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lvl="1"/>
            <a:r>
              <a:rPr lang="de-DE" dirty="0"/>
              <a:t>Bones </a:t>
            </a:r>
            <a:r>
              <a:rPr lang="de-DE" dirty="0" err="1"/>
              <a:t>dried</a:t>
            </a:r>
            <a:r>
              <a:rPr lang="de-DE" dirty="0"/>
              <a:t> after c. 1 </a:t>
            </a:r>
            <a:r>
              <a:rPr lang="de-DE" dirty="0" err="1"/>
              <a:t>year</a:t>
            </a:r>
            <a:r>
              <a:rPr lang="de-DE" dirty="0"/>
              <a:t>; </a:t>
            </a:r>
            <a:br>
              <a:rPr lang="de-DE" dirty="0"/>
            </a:br>
            <a:r>
              <a:rPr lang="de-DE" dirty="0"/>
              <a:t>- </a:t>
            </a:r>
            <a:r>
              <a:rPr lang="de-DE" dirty="0" err="1"/>
              <a:t>offered</a:t>
            </a:r>
            <a:r>
              <a:rPr lang="de-DE" dirty="0"/>
              <a:t> to </a:t>
            </a:r>
            <a:r>
              <a:rPr lang="de-DE" dirty="0" err="1"/>
              <a:t>the</a:t>
            </a:r>
            <a:r>
              <a:rPr lang="de-DE" dirty="0"/>
              <a:t> </a:t>
            </a:r>
            <a:r>
              <a:rPr lang="de-DE" dirty="0" err="1"/>
              <a:t>gods</a:t>
            </a:r>
            <a:r>
              <a:rPr lang="de-DE" dirty="0"/>
              <a:t> (?)</a:t>
            </a:r>
          </a:p>
          <a:p>
            <a:pPr lvl="1"/>
            <a:r>
              <a:rPr lang="de-DE" dirty="0" err="1"/>
              <a:t>Missing</a:t>
            </a:r>
            <a:r>
              <a:rPr lang="de-DE" dirty="0"/>
              <a:t> </a:t>
            </a:r>
            <a:r>
              <a:rPr lang="de-DE" dirty="0" err="1"/>
              <a:t>heads</a:t>
            </a:r>
            <a:br>
              <a:rPr lang="de-DE" dirty="0"/>
            </a:br>
            <a:r>
              <a:rPr lang="de-DE" dirty="0"/>
              <a:t>- </a:t>
            </a:r>
            <a:r>
              <a:rPr lang="de-DE" dirty="0" err="1"/>
              <a:t>taken</a:t>
            </a:r>
            <a:r>
              <a:rPr lang="de-DE" dirty="0"/>
              <a:t> </a:t>
            </a:r>
            <a:r>
              <a:rPr lang="de-DE" dirty="0" err="1"/>
              <a:t>home</a:t>
            </a:r>
            <a:r>
              <a:rPr lang="de-DE" dirty="0"/>
              <a:t> (?)</a:t>
            </a:r>
          </a:p>
          <a:p>
            <a:pPr lvl="2"/>
            <a:r>
              <a:rPr lang="de-DE" dirty="0" err="1"/>
              <a:t>If</a:t>
            </a:r>
            <a:r>
              <a:rPr lang="de-DE" dirty="0"/>
              <a:t> so, </a:t>
            </a:r>
            <a:r>
              <a:rPr lang="de-DE" dirty="0" err="1"/>
              <a:t>by</a:t>
            </a:r>
            <a:r>
              <a:rPr lang="de-DE" dirty="0"/>
              <a:t> </a:t>
            </a:r>
            <a:r>
              <a:rPr lang="de-DE" dirty="0" err="1"/>
              <a:t>whom</a:t>
            </a:r>
            <a:r>
              <a:rPr lang="de-DE" dirty="0"/>
              <a:t> ?</a:t>
            </a:r>
          </a:p>
          <a:p>
            <a:pPr lvl="3"/>
            <a:r>
              <a:rPr lang="de-DE" dirty="0"/>
              <a:t>By </a:t>
            </a:r>
            <a:r>
              <a:rPr lang="de-DE" dirty="0" err="1"/>
              <a:t>the</a:t>
            </a:r>
            <a:r>
              <a:rPr lang="de-DE" dirty="0"/>
              <a:t> </a:t>
            </a:r>
            <a:r>
              <a:rPr lang="de-DE" dirty="0" err="1"/>
              <a:t>winner</a:t>
            </a:r>
            <a:r>
              <a:rPr lang="de-DE" dirty="0"/>
              <a:t>, </a:t>
            </a:r>
            <a:r>
              <a:rPr lang="de-DE" dirty="0" err="1"/>
              <a:t>as</a:t>
            </a:r>
            <a:r>
              <a:rPr lang="de-DE" dirty="0"/>
              <a:t> </a:t>
            </a:r>
            <a:r>
              <a:rPr lang="de-DE" dirty="0" err="1"/>
              <a:t>trophy</a:t>
            </a:r>
            <a:r>
              <a:rPr lang="de-DE" dirty="0"/>
              <a:t> ?</a:t>
            </a:r>
          </a:p>
          <a:p>
            <a:pPr lvl="3"/>
            <a:r>
              <a:rPr lang="de-DE" dirty="0" err="1"/>
              <a:t>Or</a:t>
            </a:r>
            <a:r>
              <a:rPr lang="de-DE" dirty="0"/>
              <a:t> do </a:t>
            </a:r>
            <a:r>
              <a:rPr lang="de-DE" dirty="0" err="1"/>
              <a:t>family</a:t>
            </a:r>
            <a:r>
              <a:rPr lang="de-DE" dirty="0"/>
              <a:t> </a:t>
            </a:r>
            <a:r>
              <a:rPr lang="de-DE" dirty="0" err="1"/>
              <a:t>members</a:t>
            </a:r>
            <a:r>
              <a:rPr lang="de-DE" dirty="0"/>
              <a:t> </a:t>
            </a:r>
            <a:r>
              <a:rPr lang="de-DE" dirty="0" err="1"/>
              <a:t>take</a:t>
            </a:r>
            <a:r>
              <a:rPr lang="de-DE" dirty="0"/>
              <a:t> </a:t>
            </a:r>
            <a:r>
              <a:rPr lang="de-DE" dirty="0" err="1"/>
              <a:t>home</a:t>
            </a:r>
            <a:r>
              <a:rPr lang="de-DE" dirty="0"/>
              <a:t> </a:t>
            </a:r>
            <a:r>
              <a:rPr lang="de-DE" dirty="0" err="1"/>
              <a:t>the</a:t>
            </a:r>
            <a:r>
              <a:rPr lang="de-DE" dirty="0"/>
              <a:t> </a:t>
            </a:r>
            <a:r>
              <a:rPr lang="de-DE" dirty="0" err="1"/>
              <a:t>head</a:t>
            </a:r>
            <a:r>
              <a:rPr lang="de-DE" dirty="0"/>
              <a:t> of </a:t>
            </a:r>
            <a:r>
              <a:rPr lang="de-DE" dirty="0" err="1"/>
              <a:t>the</a:t>
            </a:r>
            <a:r>
              <a:rPr lang="de-DE" dirty="0"/>
              <a:t> </a:t>
            </a:r>
            <a:r>
              <a:rPr lang="de-DE" dirty="0" err="1"/>
              <a:t>heroic</a:t>
            </a:r>
            <a:r>
              <a:rPr lang="de-DE" dirty="0"/>
              <a:t> </a:t>
            </a:r>
            <a:r>
              <a:rPr lang="de-DE" dirty="0" err="1"/>
              <a:t>dead</a:t>
            </a:r>
            <a:r>
              <a:rPr lang="de-DE" dirty="0"/>
              <a:t>, to </a:t>
            </a:r>
            <a:r>
              <a:rPr lang="de-DE" dirty="0" err="1"/>
              <a:t>have</a:t>
            </a:r>
            <a:r>
              <a:rPr lang="de-DE" dirty="0"/>
              <a:t> </a:t>
            </a:r>
            <a:r>
              <a:rPr lang="de-DE" dirty="0" err="1"/>
              <a:t>it</a:t>
            </a:r>
            <a:r>
              <a:rPr lang="de-DE" dirty="0"/>
              <a:t> </a:t>
            </a:r>
            <a:r>
              <a:rPr lang="de-DE" dirty="0" err="1"/>
              <a:t>preserved</a:t>
            </a:r>
            <a:r>
              <a:rPr lang="de-DE" dirty="0"/>
              <a:t> and </a:t>
            </a:r>
            <a:r>
              <a:rPr lang="de-DE" dirty="0" err="1"/>
              <a:t>exhibited</a:t>
            </a:r>
            <a:r>
              <a:rPr lang="de-DE" dirty="0"/>
              <a:t> ?</a:t>
            </a:r>
          </a:p>
          <a:p>
            <a:pPr lvl="2"/>
            <a:r>
              <a:rPr lang="de-DE" dirty="0"/>
              <a:t>Was </a:t>
            </a:r>
            <a:r>
              <a:rPr lang="de-DE" dirty="0" err="1"/>
              <a:t>this</a:t>
            </a:r>
            <a:r>
              <a:rPr lang="de-DE" dirty="0"/>
              <a:t> </a:t>
            </a:r>
            <a:r>
              <a:rPr lang="de-DE" dirty="0" err="1"/>
              <a:t>really</a:t>
            </a:r>
            <a:r>
              <a:rPr lang="de-DE" dirty="0"/>
              <a:t> a human </a:t>
            </a:r>
            <a:r>
              <a:rPr lang="de-DE" dirty="0" err="1"/>
              <a:t>sacrifice</a:t>
            </a:r>
            <a:r>
              <a:rPr lang="de-DE" dirty="0"/>
              <a:t> ?</a:t>
            </a:r>
            <a:endParaRPr lang="en-GB" dirty="0"/>
          </a:p>
        </p:txBody>
      </p:sp>
    </p:spTree>
    <p:extLst>
      <p:ext uri="{BB962C8B-B14F-4D97-AF65-F5344CB8AC3E}">
        <p14:creationId xmlns:p14="http://schemas.microsoft.com/office/powerpoint/2010/main" val="3738011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6C42C-E3B5-4FEA-87A2-E6B63440F7F6}"/>
              </a:ext>
            </a:extLst>
          </p:cNvPr>
          <p:cNvSpPr>
            <a:spLocks noGrp="1"/>
          </p:cNvSpPr>
          <p:nvPr>
            <p:ph type="title"/>
          </p:nvPr>
        </p:nvSpPr>
        <p:spPr/>
        <p:txBody>
          <a:bodyPr>
            <a:noAutofit/>
          </a:bodyPr>
          <a:lstStyle/>
          <a:p>
            <a:r>
              <a:rPr lang="en-GB" sz="2400" dirty="0"/>
              <a:t>David Rose ‘</a:t>
            </a:r>
            <a:r>
              <a:rPr lang="en-GB" sz="2400" dirty="0" err="1"/>
              <a:t>Ribemont</a:t>
            </a:r>
            <a:r>
              <a:rPr lang="en-GB" sz="2400" dirty="0"/>
              <a:t>-sur-</a:t>
            </a:r>
            <a:r>
              <a:rPr lang="en-GB" sz="2400" dirty="0" err="1"/>
              <a:t>Ancre</a:t>
            </a:r>
            <a:r>
              <a:rPr lang="en-GB" sz="2400" dirty="0"/>
              <a:t>, ritual practice, and northern Gallic sanctuaries from the third through first century B.C.’ (unpublished </a:t>
            </a:r>
            <a:r>
              <a:rPr lang="en-GB" sz="2400" dirty="0" err="1"/>
              <a:t>Phd</a:t>
            </a:r>
            <a:r>
              <a:rPr lang="en-GB" sz="2400" dirty="0"/>
              <a:t> thesis, Edinburgh University 2020) – currently under embargo</a:t>
            </a:r>
            <a:br>
              <a:rPr lang="en-GB" sz="2400" dirty="0"/>
            </a:br>
            <a:endParaRPr lang="en-GB" sz="2400" dirty="0"/>
          </a:p>
        </p:txBody>
      </p:sp>
      <p:sp>
        <p:nvSpPr>
          <p:cNvPr id="3" name="Content Placeholder 2">
            <a:extLst>
              <a:ext uri="{FF2B5EF4-FFF2-40B4-BE49-F238E27FC236}">
                <a16:creationId xmlns:a16="http://schemas.microsoft.com/office/drawing/2014/main" id="{9B2B55B7-4DFA-4A2E-A30C-40EE81ACD8FB}"/>
              </a:ext>
            </a:extLst>
          </p:cNvPr>
          <p:cNvSpPr>
            <a:spLocks noGrp="1"/>
          </p:cNvSpPr>
          <p:nvPr>
            <p:ph idx="1"/>
          </p:nvPr>
        </p:nvSpPr>
        <p:spPr>
          <a:xfrm>
            <a:off x="685801" y="1839686"/>
            <a:ext cx="10131425" cy="4593771"/>
          </a:xfrm>
        </p:spPr>
        <p:txBody>
          <a:bodyPr>
            <a:normAutofit/>
          </a:bodyPr>
          <a:lstStyle/>
          <a:p>
            <a:r>
              <a:rPr lang="en-GB" dirty="0"/>
              <a:t>Chapter 3.Human Bones is primarily devoted to discussing the remains of more than five hundred warriors found at </a:t>
            </a:r>
            <a:r>
              <a:rPr lang="en-GB" dirty="0" err="1"/>
              <a:t>Ribemont</a:t>
            </a:r>
            <a:r>
              <a:rPr lang="en-GB" dirty="0"/>
              <a:t>. The human bones from </a:t>
            </a:r>
            <a:r>
              <a:rPr lang="en-GB" dirty="0" err="1"/>
              <a:t>Ribemont</a:t>
            </a:r>
            <a:r>
              <a:rPr lang="en-GB" dirty="0"/>
              <a:t>, like the armament, are divided between the three La Tène installations. This massive and unparalleled collection of corpses was subjected to complex, multi-stage ritual treatments, which differed by installation. Corpses were exposed to the elements, dismembered, de-fleshed, and some were built into cubic bone structures within the quadrangular enclosure. Employing comparative evidence from other northern Gallic sites, the chapter argues that human sacrifice, and the processing of corpses on these sites, was by no means straightforward, and did not correspond to classical authors’ portrayals of the </a:t>
            </a:r>
            <a:r>
              <a:rPr lang="en-GB" dirty="0" err="1"/>
              <a:t>Gauls</a:t>
            </a:r>
            <a:r>
              <a:rPr lang="en-GB" dirty="0"/>
              <a:t>. Chapter 4. Animal Bones explores banqueting practice within sacred contexts, large scale butchering with the distribution of meat and display of butchering remains, and non-consumption animal sacrifices, arguing that while ritual precepts were shared across multiple sites, each site had its own particular </a:t>
            </a:r>
            <a:r>
              <a:rPr lang="en-GB" dirty="0" err="1"/>
              <a:t>character.The</a:t>
            </a:r>
            <a:r>
              <a:rPr lang="en-GB" dirty="0"/>
              <a:t> significance of the ritual precepts and displays of remains are also </a:t>
            </a:r>
            <a:r>
              <a:rPr lang="en-GB" dirty="0" err="1"/>
              <a:t>addressed.Non</a:t>
            </a:r>
            <a:r>
              <a:rPr lang="en-GB" dirty="0"/>
              <a:t>-consumption animal </a:t>
            </a:r>
            <a:r>
              <a:rPr lang="en-GB" dirty="0" err="1"/>
              <a:t>sacrificesare</a:t>
            </a:r>
            <a:r>
              <a:rPr lang="en-GB" dirty="0"/>
              <a:t> discussed in comparison with the ritual treatments of human corpses, with which they share several commonalities.</a:t>
            </a:r>
          </a:p>
        </p:txBody>
      </p:sp>
    </p:spTree>
    <p:extLst>
      <p:ext uri="{BB962C8B-B14F-4D97-AF65-F5344CB8AC3E}">
        <p14:creationId xmlns:p14="http://schemas.microsoft.com/office/powerpoint/2010/main" val="2898528389"/>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EC795-7B01-409A-864A-1A7B8400961F}"/>
              </a:ext>
            </a:extLst>
          </p:cNvPr>
          <p:cNvSpPr>
            <a:spLocks noGrp="1"/>
          </p:cNvSpPr>
          <p:nvPr>
            <p:ph type="title"/>
          </p:nvPr>
        </p:nvSpPr>
        <p:spPr/>
        <p:txBody>
          <a:bodyPr/>
          <a:lstStyle/>
          <a:p>
            <a:r>
              <a:rPr lang="en-GB" dirty="0"/>
              <a:t>Positive image of the druids:</a:t>
            </a:r>
          </a:p>
        </p:txBody>
      </p:sp>
      <p:sp>
        <p:nvSpPr>
          <p:cNvPr id="3" name="Content Placeholder 2">
            <a:extLst>
              <a:ext uri="{FF2B5EF4-FFF2-40B4-BE49-F238E27FC236}">
                <a16:creationId xmlns:a16="http://schemas.microsoft.com/office/drawing/2014/main" id="{2D55CFC5-7F04-47AD-AFAA-E779C6AADA13}"/>
              </a:ext>
            </a:extLst>
          </p:cNvPr>
          <p:cNvSpPr>
            <a:spLocks noGrp="1"/>
          </p:cNvSpPr>
          <p:nvPr>
            <p:ph idx="1"/>
          </p:nvPr>
        </p:nvSpPr>
        <p:spPr/>
        <p:txBody>
          <a:bodyPr>
            <a:normAutofit fontScale="92500"/>
          </a:bodyPr>
          <a:lstStyle/>
          <a:p>
            <a:r>
              <a:rPr lang="en-GB" b="1" dirty="0"/>
              <a:t>Philosophers, priests, Pythagoreans, believed in re-incarnation. Main source = </a:t>
            </a:r>
            <a:r>
              <a:rPr lang="en-GB" b="1" dirty="0" err="1"/>
              <a:t>Posidonius</a:t>
            </a:r>
            <a:r>
              <a:rPr lang="en-GB" b="1" dirty="0"/>
              <a:t> copied by others</a:t>
            </a:r>
          </a:p>
          <a:p>
            <a:r>
              <a:rPr lang="en-GB" b="1" dirty="0"/>
              <a:t>Strabo</a:t>
            </a:r>
            <a:br>
              <a:rPr lang="en-GB" b="1" dirty="0"/>
            </a:br>
            <a:r>
              <a:rPr lang="en-GB" dirty="0"/>
              <a:t>Among all the Gallic peoples, generally speaking, there are three sets of men who are held in exceptional honour; </a:t>
            </a:r>
            <a:r>
              <a:rPr lang="en-GB" dirty="0">
                <a:solidFill>
                  <a:srgbClr val="FFC000"/>
                </a:solidFill>
              </a:rPr>
              <a:t>the Bards, the </a:t>
            </a:r>
            <a:r>
              <a:rPr lang="en-GB" dirty="0" err="1">
                <a:solidFill>
                  <a:srgbClr val="FFC000"/>
                </a:solidFill>
              </a:rPr>
              <a:t>Vates</a:t>
            </a:r>
            <a:r>
              <a:rPr lang="en-GB" dirty="0">
                <a:solidFill>
                  <a:srgbClr val="FFC000"/>
                </a:solidFill>
              </a:rPr>
              <a:t> and the Druids</a:t>
            </a:r>
            <a:r>
              <a:rPr lang="en-GB" dirty="0"/>
              <a:t>. The Bards are singers and poets; the </a:t>
            </a:r>
            <a:r>
              <a:rPr lang="en-GB" dirty="0" err="1">
                <a:solidFill>
                  <a:srgbClr val="FFC000"/>
                </a:solidFill>
              </a:rPr>
              <a:t>Vates</a:t>
            </a:r>
            <a:r>
              <a:rPr lang="en-GB" dirty="0">
                <a:solidFill>
                  <a:srgbClr val="FFC000"/>
                </a:solidFill>
              </a:rPr>
              <a:t>, diviners and natural philosophers</a:t>
            </a:r>
            <a:r>
              <a:rPr lang="en-GB" dirty="0"/>
              <a:t>; while the </a:t>
            </a:r>
            <a:r>
              <a:rPr lang="en-GB" dirty="0">
                <a:solidFill>
                  <a:srgbClr val="FFC000"/>
                </a:solidFill>
              </a:rPr>
              <a:t>Druids</a:t>
            </a:r>
            <a:r>
              <a:rPr lang="en-GB" dirty="0"/>
              <a:t>, in addition to natural philosophy, study also </a:t>
            </a:r>
            <a:r>
              <a:rPr lang="en-GB" dirty="0">
                <a:solidFill>
                  <a:srgbClr val="FFC000"/>
                </a:solidFill>
              </a:rPr>
              <a:t>moral philosophy</a:t>
            </a:r>
            <a:r>
              <a:rPr lang="en-GB" dirty="0"/>
              <a:t>. </a:t>
            </a:r>
            <a:br>
              <a:rPr lang="en-GB" dirty="0"/>
            </a:br>
            <a:br>
              <a:rPr lang="en-GB" dirty="0"/>
            </a:br>
            <a:r>
              <a:rPr lang="en-GB" dirty="0">
                <a:solidFill>
                  <a:srgbClr val="FFC000"/>
                </a:solidFill>
              </a:rPr>
              <a:t>The Druids are considered the </a:t>
            </a:r>
            <a:r>
              <a:rPr lang="en-GB" b="1" dirty="0">
                <a:solidFill>
                  <a:srgbClr val="FFC000"/>
                </a:solidFill>
              </a:rPr>
              <a:t>most just of men</a:t>
            </a:r>
            <a:r>
              <a:rPr lang="en-GB" dirty="0">
                <a:solidFill>
                  <a:srgbClr val="FFC000"/>
                </a:solidFill>
              </a:rPr>
              <a:t>, and on this account they are entrusted </a:t>
            </a:r>
            <a:r>
              <a:rPr lang="en-GB" dirty="0"/>
              <a:t>with the decision, not only of the </a:t>
            </a:r>
            <a:r>
              <a:rPr lang="en-GB" dirty="0">
                <a:solidFill>
                  <a:srgbClr val="FFC000"/>
                </a:solidFill>
              </a:rPr>
              <a:t>private disputes</a:t>
            </a:r>
            <a:r>
              <a:rPr lang="en-GB" dirty="0"/>
              <a:t>, but of the </a:t>
            </a:r>
            <a:r>
              <a:rPr lang="en-GB" dirty="0">
                <a:solidFill>
                  <a:srgbClr val="FFC000"/>
                </a:solidFill>
              </a:rPr>
              <a:t>public disputes </a:t>
            </a:r>
            <a:r>
              <a:rPr lang="en-GB" dirty="0"/>
              <a:t>as well; so that, in former times, they even arbitrated cases of war and made the opponents stop when they were about to line up for battle, and the </a:t>
            </a:r>
            <a:r>
              <a:rPr lang="en-GB" dirty="0">
                <a:solidFill>
                  <a:srgbClr val="FFC000"/>
                </a:solidFill>
              </a:rPr>
              <a:t>murder cases</a:t>
            </a:r>
            <a:r>
              <a:rPr lang="en-GB" dirty="0"/>
              <a:t>, in particular, had been turned over to them for decision. Further, when there is a big yield from these cases, there is forthcoming a big yield from the land too, as they think. However, not only the Druids, but others as well, say that </a:t>
            </a:r>
            <a:r>
              <a:rPr lang="en-GB" b="1" dirty="0">
                <a:solidFill>
                  <a:srgbClr val="FFC000"/>
                </a:solidFill>
              </a:rPr>
              <a:t>men’s souls, and also the universe, are indestructible</a:t>
            </a:r>
            <a:r>
              <a:rPr lang="en-GB" dirty="0"/>
              <a:t>, although both fire and water will at </a:t>
            </a:r>
            <a:r>
              <a:rPr lang="en-GB" dirty="0" err="1"/>
              <a:t>som</a:t>
            </a:r>
            <a:endParaRPr lang="en-GB" dirty="0"/>
          </a:p>
        </p:txBody>
      </p:sp>
    </p:spTree>
    <p:extLst>
      <p:ext uri="{BB962C8B-B14F-4D97-AF65-F5344CB8AC3E}">
        <p14:creationId xmlns:p14="http://schemas.microsoft.com/office/powerpoint/2010/main" val="341382493"/>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938CD-644F-4FDA-A1E3-85C6FEC81D64}"/>
              </a:ext>
            </a:extLst>
          </p:cNvPr>
          <p:cNvSpPr>
            <a:spLocks noGrp="1"/>
          </p:cNvSpPr>
          <p:nvPr>
            <p:ph type="title"/>
          </p:nvPr>
        </p:nvSpPr>
        <p:spPr/>
        <p:txBody>
          <a:bodyPr/>
          <a:lstStyle/>
          <a:p>
            <a:r>
              <a:rPr lang="en-GB" dirty="0"/>
              <a:t>Positive image of the druids</a:t>
            </a:r>
          </a:p>
        </p:txBody>
      </p:sp>
      <p:sp>
        <p:nvSpPr>
          <p:cNvPr id="3" name="Content Placeholder 2">
            <a:extLst>
              <a:ext uri="{FF2B5EF4-FFF2-40B4-BE49-F238E27FC236}">
                <a16:creationId xmlns:a16="http://schemas.microsoft.com/office/drawing/2014/main" id="{0F1AD57B-8B82-4F49-A531-3E09AD37237C}"/>
              </a:ext>
            </a:extLst>
          </p:cNvPr>
          <p:cNvSpPr>
            <a:spLocks noGrp="1"/>
          </p:cNvSpPr>
          <p:nvPr>
            <p:ph idx="1"/>
          </p:nvPr>
        </p:nvSpPr>
        <p:spPr/>
        <p:txBody>
          <a:bodyPr/>
          <a:lstStyle/>
          <a:p>
            <a:r>
              <a:rPr lang="de-DE" b="1" dirty="0"/>
              <a:t>Caesar, </a:t>
            </a:r>
            <a:r>
              <a:rPr lang="en-GB" b="1" i="1" dirty="0"/>
              <a:t>De Bello </a:t>
            </a:r>
            <a:r>
              <a:rPr lang="en-GB" b="1" i="1" dirty="0" err="1"/>
              <a:t>Gallico</a:t>
            </a:r>
            <a:r>
              <a:rPr lang="en-GB" b="1" dirty="0"/>
              <a:t> 6.14</a:t>
            </a:r>
            <a:br>
              <a:rPr lang="en-GB" b="1" dirty="0"/>
            </a:br>
            <a:br>
              <a:rPr lang="en-GB" b="1" dirty="0"/>
            </a:br>
            <a:r>
              <a:rPr lang="en-GB" dirty="0"/>
              <a:t>…The former [the </a:t>
            </a:r>
            <a:r>
              <a:rPr lang="en-GB" dirty="0">
                <a:solidFill>
                  <a:srgbClr val="FFC000"/>
                </a:solidFill>
              </a:rPr>
              <a:t>Druids</a:t>
            </a:r>
            <a:r>
              <a:rPr lang="en-GB" dirty="0"/>
              <a:t>] are engaged in things sacred, conduct </a:t>
            </a:r>
            <a:r>
              <a:rPr lang="en-GB" dirty="0">
                <a:solidFill>
                  <a:srgbClr val="FFC000"/>
                </a:solidFill>
              </a:rPr>
              <a:t>the public and the private sacrifices</a:t>
            </a:r>
            <a:r>
              <a:rPr lang="en-GB" dirty="0"/>
              <a:t>, and interpret all </a:t>
            </a:r>
            <a:r>
              <a:rPr lang="en-GB" dirty="0">
                <a:solidFill>
                  <a:srgbClr val="FFC000"/>
                </a:solidFill>
              </a:rPr>
              <a:t>matters of religion</a:t>
            </a:r>
            <a:r>
              <a:rPr lang="en-GB" dirty="0"/>
              <a:t>. To these a large number of the young men resort for the purpose of </a:t>
            </a:r>
            <a:r>
              <a:rPr lang="en-GB" dirty="0">
                <a:solidFill>
                  <a:srgbClr val="FFC000"/>
                </a:solidFill>
              </a:rPr>
              <a:t>instruction</a:t>
            </a:r>
            <a:r>
              <a:rPr lang="en-GB" dirty="0"/>
              <a:t>, and they [the Druids] are in great honour among them. For they determine respecting </a:t>
            </a:r>
            <a:r>
              <a:rPr lang="en-GB" dirty="0">
                <a:solidFill>
                  <a:srgbClr val="FFC000"/>
                </a:solidFill>
              </a:rPr>
              <a:t>almost all controversies, public and private; and if any crime has been perpetrated, if murder has been committed, if there be any dispute about an inheritance, if any about boundaries, these same persons decide it</a:t>
            </a:r>
            <a:r>
              <a:rPr lang="en-GB" dirty="0"/>
              <a:t>; they decree rewards and punishments; if any one, either in a private or public capacity, has not submitted to their decision, </a:t>
            </a:r>
            <a:r>
              <a:rPr lang="en-GB" dirty="0">
                <a:solidFill>
                  <a:srgbClr val="FFC000"/>
                </a:solidFill>
              </a:rPr>
              <a:t>they interdict him from the sacrifices. This among them is the most heavy punishment</a:t>
            </a:r>
            <a:r>
              <a:rPr lang="en-GB" dirty="0"/>
              <a:t>. </a:t>
            </a:r>
          </a:p>
          <a:p>
            <a:endParaRPr lang="en-GB" dirty="0"/>
          </a:p>
        </p:txBody>
      </p:sp>
    </p:spTree>
    <p:extLst>
      <p:ext uri="{BB962C8B-B14F-4D97-AF65-F5344CB8AC3E}">
        <p14:creationId xmlns:p14="http://schemas.microsoft.com/office/powerpoint/2010/main" val="186322063"/>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D770B-65A9-4B5D-9BEC-089AD888E6F8}"/>
              </a:ext>
            </a:extLst>
          </p:cNvPr>
          <p:cNvSpPr>
            <a:spLocks noGrp="1"/>
          </p:cNvSpPr>
          <p:nvPr>
            <p:ph type="title"/>
          </p:nvPr>
        </p:nvSpPr>
        <p:spPr/>
        <p:txBody>
          <a:bodyPr/>
          <a:lstStyle/>
          <a:p>
            <a:r>
              <a:rPr lang="en-GB" dirty="0"/>
              <a:t>Positive image of the druids:</a:t>
            </a:r>
          </a:p>
        </p:txBody>
      </p:sp>
      <p:sp>
        <p:nvSpPr>
          <p:cNvPr id="3" name="Content Placeholder 2">
            <a:extLst>
              <a:ext uri="{FF2B5EF4-FFF2-40B4-BE49-F238E27FC236}">
                <a16:creationId xmlns:a16="http://schemas.microsoft.com/office/drawing/2014/main" id="{190013CF-C291-41C1-8794-0EE713352119}"/>
              </a:ext>
            </a:extLst>
          </p:cNvPr>
          <p:cNvSpPr>
            <a:spLocks noGrp="1"/>
          </p:cNvSpPr>
          <p:nvPr>
            <p:ph idx="1"/>
          </p:nvPr>
        </p:nvSpPr>
        <p:spPr/>
        <p:txBody>
          <a:bodyPr/>
          <a:lstStyle/>
          <a:p>
            <a:r>
              <a:rPr lang="en-GB" b="1" dirty="0" err="1"/>
              <a:t>Amm</a:t>
            </a:r>
            <a:r>
              <a:rPr lang="en-GB" b="1" dirty="0"/>
              <a:t>. Marc. 15.9.8</a:t>
            </a:r>
            <a:br>
              <a:rPr lang="en-GB" b="1" dirty="0"/>
            </a:br>
            <a:br>
              <a:rPr lang="en-GB" b="1" dirty="0"/>
            </a:br>
            <a:r>
              <a:rPr lang="en-GB" dirty="0"/>
              <a:t>Throughout these regions men gradually </a:t>
            </a:r>
            <a:r>
              <a:rPr lang="en-GB" dirty="0">
                <a:solidFill>
                  <a:srgbClr val="FFC000"/>
                </a:solidFill>
              </a:rPr>
              <a:t>grew civilised </a:t>
            </a:r>
            <a:r>
              <a:rPr lang="en-GB" dirty="0"/>
              <a:t>and the study of the liberal arts flourished, initiated by </a:t>
            </a:r>
            <a:r>
              <a:rPr lang="en-GB" dirty="0">
                <a:solidFill>
                  <a:srgbClr val="FFC000"/>
                </a:solidFill>
              </a:rPr>
              <a:t>the Bards, the </a:t>
            </a:r>
            <a:r>
              <a:rPr lang="en-GB" dirty="0" err="1">
                <a:solidFill>
                  <a:srgbClr val="FFC000"/>
                </a:solidFill>
              </a:rPr>
              <a:t>Euhages</a:t>
            </a:r>
            <a:r>
              <a:rPr lang="en-GB" dirty="0">
                <a:solidFill>
                  <a:srgbClr val="FFC000"/>
                </a:solidFill>
              </a:rPr>
              <a:t> (=</a:t>
            </a:r>
            <a:r>
              <a:rPr lang="en-GB" u="sng" dirty="0" err="1">
                <a:solidFill>
                  <a:srgbClr val="FFC000"/>
                </a:solidFill>
              </a:rPr>
              <a:t>οὐάτεις</a:t>
            </a:r>
            <a:r>
              <a:rPr lang="en-GB" u="sng" dirty="0">
                <a:solidFill>
                  <a:srgbClr val="FFC000"/>
                </a:solidFill>
              </a:rPr>
              <a:t>?</a:t>
            </a:r>
            <a:r>
              <a:rPr lang="en-GB" dirty="0">
                <a:solidFill>
                  <a:srgbClr val="FFC000"/>
                </a:solidFill>
              </a:rPr>
              <a:t>) and the Druids</a:t>
            </a:r>
            <a:r>
              <a:rPr lang="en-GB" dirty="0"/>
              <a:t>.  Now, the Bards sang to the sweet strains of the lyre the valorous deeds of famous men composed in heroic verse, but the </a:t>
            </a:r>
            <a:r>
              <a:rPr lang="en-GB" dirty="0" err="1">
                <a:solidFill>
                  <a:srgbClr val="FFC000"/>
                </a:solidFill>
              </a:rPr>
              <a:t>Euhages</a:t>
            </a:r>
            <a:r>
              <a:rPr lang="en-GB" dirty="0"/>
              <a:t>,  investigating the sublime, attempted to explain the secret laws of </a:t>
            </a:r>
            <a:r>
              <a:rPr lang="en-GB" dirty="0">
                <a:solidFill>
                  <a:srgbClr val="FFC000"/>
                </a:solidFill>
              </a:rPr>
              <a:t>nature</a:t>
            </a:r>
            <a:r>
              <a:rPr lang="en-GB" dirty="0"/>
              <a:t>. </a:t>
            </a:r>
            <a:br>
              <a:rPr lang="en-GB" dirty="0"/>
            </a:br>
            <a:r>
              <a:rPr lang="en-GB" dirty="0">
                <a:solidFill>
                  <a:srgbClr val="FFC000"/>
                </a:solidFill>
              </a:rPr>
              <a:t>The Druids, being loftier than the rest in intellect, and bound together in fraternal organisations, as the authority of </a:t>
            </a:r>
            <a:r>
              <a:rPr lang="en-GB" b="1" u="sng" dirty="0">
                <a:solidFill>
                  <a:srgbClr val="FFC000"/>
                </a:solidFill>
              </a:rPr>
              <a:t>Pythagoras</a:t>
            </a:r>
            <a:r>
              <a:rPr lang="en-GB" dirty="0">
                <a:solidFill>
                  <a:srgbClr val="FFC000"/>
                </a:solidFill>
              </a:rPr>
              <a:t> determined, were elevated by their investigation of obscure and profound subjects, and </a:t>
            </a:r>
            <a:r>
              <a:rPr lang="en-GB" u="sng" dirty="0">
                <a:solidFill>
                  <a:srgbClr val="FFC000"/>
                </a:solidFill>
              </a:rPr>
              <a:t>scorning</a:t>
            </a:r>
            <a:r>
              <a:rPr lang="en-GB" dirty="0">
                <a:solidFill>
                  <a:srgbClr val="FFC000"/>
                </a:solidFill>
              </a:rPr>
              <a:t> all things human, </a:t>
            </a:r>
            <a:r>
              <a:rPr lang="en-GB" b="1" u="sng" dirty="0">
                <a:solidFill>
                  <a:srgbClr val="FFC000"/>
                </a:solidFill>
              </a:rPr>
              <a:t>pronounced the soul immortal</a:t>
            </a:r>
            <a:r>
              <a:rPr lang="en-GB" dirty="0">
                <a:solidFill>
                  <a:srgbClr val="FFC000"/>
                </a:solidFill>
              </a:rPr>
              <a:t>.</a:t>
            </a:r>
          </a:p>
          <a:p>
            <a:endParaRPr lang="en-GB" dirty="0"/>
          </a:p>
        </p:txBody>
      </p:sp>
    </p:spTree>
    <p:extLst>
      <p:ext uri="{BB962C8B-B14F-4D97-AF65-F5344CB8AC3E}">
        <p14:creationId xmlns:p14="http://schemas.microsoft.com/office/powerpoint/2010/main" val="3501261253"/>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B2A81D6-ADA0-45E9-A840-38F7A1F58F56}"/>
              </a:ext>
            </a:extLst>
          </p:cNvPr>
          <p:cNvSpPr>
            <a:spLocks noGrp="1"/>
          </p:cNvSpPr>
          <p:nvPr>
            <p:ph type="title"/>
          </p:nvPr>
        </p:nvSpPr>
        <p:spPr>
          <a:xfrm>
            <a:off x="4955458" y="639097"/>
            <a:ext cx="6593075" cy="1612490"/>
          </a:xfrm>
        </p:spPr>
        <p:txBody>
          <a:bodyPr vert="horz" lIns="91440" tIns="45720" rIns="91440" bIns="45720" rtlCol="0" anchor="ctr">
            <a:normAutofit/>
          </a:bodyPr>
          <a:lstStyle/>
          <a:p>
            <a:endParaRPr lang="en-US"/>
          </a:p>
        </p:txBody>
      </p:sp>
      <p:pic>
        <p:nvPicPr>
          <p:cNvPr id="4098" name="Picture 2" descr="See the source image">
            <a:extLst>
              <a:ext uri="{FF2B5EF4-FFF2-40B4-BE49-F238E27FC236}">
                <a16:creationId xmlns:a16="http://schemas.microsoft.com/office/drawing/2014/main" id="{F21407ED-C832-4494-B735-1A8EC2F5835E}"/>
              </a:ext>
            </a:extLst>
          </p:cNvPr>
          <p:cNvPicPr>
            <a:picLocks noGrp="1" noChangeAspect="1" noChangeArrowheads="1"/>
          </p:cNvPicPr>
          <p:nvPr>
            <p:ph sz="half" idx="1"/>
          </p:nvPr>
        </p:nvPicPr>
        <p:blipFill rotWithShape="1">
          <a:blip r:embed="rId4">
            <a:extLst>
              <a:ext uri="{28A0092B-C50C-407E-A947-70E740481C1C}">
                <a14:useLocalDpi xmlns:a14="http://schemas.microsoft.com/office/drawing/2010/main" val="0"/>
              </a:ext>
            </a:extLst>
          </a:blip>
          <a:srcRect r="-1" b="1256"/>
          <a:stretch/>
        </p:blipFill>
        <p:spPr bwMode="auto">
          <a:xfrm>
            <a:off x="20" y="975"/>
            <a:ext cx="463598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A3BC3088-4249-4CF5-91CD-B1E8D2441F2F}"/>
              </a:ext>
            </a:extLst>
          </p:cNvPr>
          <p:cNvSpPr>
            <a:spLocks noGrp="1"/>
          </p:cNvSpPr>
          <p:nvPr>
            <p:ph sz="half" idx="2"/>
          </p:nvPr>
        </p:nvSpPr>
        <p:spPr>
          <a:xfrm>
            <a:off x="4955458" y="859971"/>
            <a:ext cx="6593075" cy="5363848"/>
          </a:xfrm>
        </p:spPr>
        <p:txBody>
          <a:bodyPr vert="horz" lIns="91440" tIns="45720" rIns="91440" bIns="45720" rtlCol="0" anchor="ctr">
            <a:normAutofit fontScale="92500" lnSpcReduction="10000"/>
          </a:bodyPr>
          <a:lstStyle/>
          <a:p>
            <a:r>
              <a:rPr lang="en-US" sz="2400" b="1" dirty="0" err="1"/>
              <a:t>Amm</a:t>
            </a:r>
            <a:r>
              <a:rPr lang="en-US" sz="2400" b="1" dirty="0"/>
              <a:t>. Marc. 15.9.8</a:t>
            </a:r>
            <a:br>
              <a:rPr lang="en-US" sz="2400" b="1" dirty="0"/>
            </a:br>
            <a:br>
              <a:rPr lang="en-US" sz="2400" b="1" dirty="0"/>
            </a:br>
            <a:r>
              <a:rPr lang="en-US" sz="2400" dirty="0"/>
              <a:t>Throughout these regions men gradually grew </a:t>
            </a:r>
            <a:r>
              <a:rPr lang="en-US" sz="2400" dirty="0" err="1"/>
              <a:t>civilised</a:t>
            </a:r>
            <a:r>
              <a:rPr lang="en-US" sz="2400" dirty="0"/>
              <a:t> and the study of the liberal arts flourished, initiated by the Bards, the </a:t>
            </a:r>
            <a:r>
              <a:rPr lang="en-US" sz="2400" dirty="0" err="1"/>
              <a:t>Euhages</a:t>
            </a:r>
            <a:r>
              <a:rPr lang="en-US" sz="2400" dirty="0"/>
              <a:t> (=</a:t>
            </a:r>
            <a:r>
              <a:rPr lang="en-US" sz="2400" u="sng" dirty="0" err="1"/>
              <a:t>οὐάτεις</a:t>
            </a:r>
            <a:r>
              <a:rPr lang="en-US" sz="2400" u="sng" dirty="0"/>
              <a:t>?</a:t>
            </a:r>
            <a:r>
              <a:rPr lang="en-US" sz="2400" dirty="0"/>
              <a:t>) and the Druids.  Now, the Bards sang to the sweet strains of the lyre the valorous deeds of famous men composed in heroic verse, but the </a:t>
            </a:r>
            <a:r>
              <a:rPr lang="en-US" sz="2400" dirty="0" err="1"/>
              <a:t>Euhages</a:t>
            </a:r>
            <a:r>
              <a:rPr lang="en-US" sz="2400" dirty="0"/>
              <a:t>,  investigating the sublime, attempted to explain the secret laws of nature. </a:t>
            </a:r>
            <a:br>
              <a:rPr lang="en-US" sz="2400" dirty="0"/>
            </a:br>
            <a:r>
              <a:rPr lang="en-US" sz="2400" dirty="0"/>
              <a:t>The Druids, being loftier than the rest in intellect, and bound together in fraternal </a:t>
            </a:r>
            <a:r>
              <a:rPr lang="en-US" sz="2400" dirty="0" err="1"/>
              <a:t>organisations</a:t>
            </a:r>
            <a:r>
              <a:rPr lang="en-US" sz="2400" dirty="0"/>
              <a:t>, as the authority of </a:t>
            </a:r>
            <a:r>
              <a:rPr lang="en-US" sz="2400" b="1" u="sng" dirty="0"/>
              <a:t>Pythagoras</a:t>
            </a:r>
            <a:r>
              <a:rPr lang="en-US" sz="2400" dirty="0"/>
              <a:t> determined, were elevated by their investigation of obscure and profound subjects, and </a:t>
            </a:r>
            <a:r>
              <a:rPr lang="en-US" sz="2400" u="sng" dirty="0"/>
              <a:t>scorning</a:t>
            </a:r>
            <a:r>
              <a:rPr lang="en-US" sz="2400" dirty="0"/>
              <a:t> all things human, </a:t>
            </a:r>
            <a:r>
              <a:rPr lang="en-US" sz="2400" b="1" u="sng" dirty="0"/>
              <a:t>pronounced the soul immortal</a:t>
            </a:r>
            <a:r>
              <a:rPr lang="en-US" sz="2400" dirty="0"/>
              <a:t>.</a:t>
            </a:r>
          </a:p>
          <a:p>
            <a:endParaRPr lang="en-US" dirty="0"/>
          </a:p>
        </p:txBody>
      </p:sp>
    </p:spTree>
    <p:extLst>
      <p:ext uri="{BB962C8B-B14F-4D97-AF65-F5344CB8AC3E}">
        <p14:creationId xmlns:p14="http://schemas.microsoft.com/office/powerpoint/2010/main" val="3443254036"/>
      </p:ext>
    </p:extLst>
  </p:cSld>
  <p:clrMapOvr>
    <a:masterClrMapping/>
  </p:clrMapOvr>
  <p:transition spd="slow">
    <p:randomBar dir="vert"/>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3">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ook&#10;&#10;Description automatically generated">
            <a:extLst>
              <a:ext uri="{FF2B5EF4-FFF2-40B4-BE49-F238E27FC236}">
                <a16:creationId xmlns:a16="http://schemas.microsoft.com/office/drawing/2014/main" id="{EB8AB658-535F-48C0-B2FB-F69E6BC5267B}"/>
              </a:ext>
            </a:extLst>
          </p:cNvPr>
          <p:cNvPicPr>
            <a:picLocks noGrp="1" noChangeAspect="1"/>
          </p:cNvPicPr>
          <p:nvPr>
            <p:ph sz="half" idx="1"/>
          </p:nvPr>
        </p:nvPicPr>
        <p:blipFill rotWithShape="1">
          <a:blip r:embed="rId3">
            <a:alphaModFix amt="25000"/>
            <a:extLst>
              <a:ext uri="{28A0092B-C50C-407E-A947-70E740481C1C}">
                <a14:useLocalDpi xmlns:a14="http://schemas.microsoft.com/office/drawing/2010/main" val="0"/>
              </a:ext>
            </a:extLst>
          </a:blip>
          <a:srcRect t="16260" b="9237"/>
          <a:stretch/>
        </p:blipFill>
        <p:spPr>
          <a:xfrm>
            <a:off x="20" y="10"/>
            <a:ext cx="12191980" cy="6857990"/>
          </a:xfrm>
          <a:prstGeom prst="rect">
            <a:avLst/>
          </a:prstGeom>
        </p:spPr>
      </p:pic>
      <p:pic>
        <p:nvPicPr>
          <p:cNvPr id="22"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7" name="Content Placeholder 6">
            <a:extLst>
              <a:ext uri="{FF2B5EF4-FFF2-40B4-BE49-F238E27FC236}">
                <a16:creationId xmlns:a16="http://schemas.microsoft.com/office/drawing/2014/main" id="{0C5E0030-E226-4D46-B4AB-C7B332948AF3}"/>
              </a:ext>
            </a:extLst>
          </p:cNvPr>
          <p:cNvSpPr>
            <a:spLocks noGrp="1"/>
          </p:cNvSpPr>
          <p:nvPr>
            <p:ph sz="half" idx="2"/>
          </p:nvPr>
        </p:nvSpPr>
        <p:spPr>
          <a:xfrm>
            <a:off x="685801" y="2142067"/>
            <a:ext cx="10131425" cy="3649133"/>
          </a:xfrm>
        </p:spPr>
        <p:txBody>
          <a:bodyPr vert="horz" lIns="91440" tIns="45720" rIns="91440" bIns="45720" rtlCol="0" anchor="ctr">
            <a:normAutofit/>
          </a:bodyPr>
          <a:lstStyle/>
          <a:p>
            <a:endParaRPr lang="en-US"/>
          </a:p>
        </p:txBody>
      </p:sp>
      <p:sp>
        <p:nvSpPr>
          <p:cNvPr id="17" name="Title 3">
            <a:extLst>
              <a:ext uri="{FF2B5EF4-FFF2-40B4-BE49-F238E27FC236}">
                <a16:creationId xmlns:a16="http://schemas.microsoft.com/office/drawing/2014/main" id="{074F1E8F-DDF9-489D-B78B-099BD1ED67FD}"/>
              </a:ext>
            </a:extLst>
          </p:cNvPr>
          <p:cNvSpPr txBox="1">
            <a:spLocks/>
          </p:cNvSpPr>
          <p:nvPr/>
        </p:nvSpPr>
        <p:spPr>
          <a:xfrm>
            <a:off x="28451" y="28873"/>
            <a:ext cx="6164653" cy="137160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The positive </a:t>
            </a:r>
            <a:r>
              <a:rPr lang="de-DE" dirty="0" err="1"/>
              <a:t>image</a:t>
            </a:r>
            <a:endParaRPr lang="en-GB" dirty="0"/>
          </a:p>
        </p:txBody>
      </p:sp>
      <p:sp>
        <p:nvSpPr>
          <p:cNvPr id="11" name="Title 1">
            <a:extLst>
              <a:ext uri="{FF2B5EF4-FFF2-40B4-BE49-F238E27FC236}">
                <a16:creationId xmlns:a16="http://schemas.microsoft.com/office/drawing/2014/main" id="{6168C4A3-436A-4DAC-A752-5122DDEAA5CA}"/>
              </a:ext>
            </a:extLst>
          </p:cNvPr>
          <p:cNvSpPr>
            <a:spLocks noGrp="1"/>
          </p:cNvSpPr>
          <p:nvPr>
            <p:ph type="title"/>
          </p:nvPr>
        </p:nvSpPr>
        <p:spPr>
          <a:xfrm>
            <a:off x="685801" y="609600"/>
            <a:ext cx="10131425" cy="1456267"/>
          </a:xfrm>
        </p:spPr>
        <p:txBody>
          <a:bodyPr/>
          <a:lstStyle/>
          <a:p>
            <a:r>
              <a:rPr lang="de-DE" dirty="0"/>
              <a:t>Poseidonios</a:t>
            </a:r>
            <a:endParaRPr lang="en-GB" dirty="0"/>
          </a:p>
        </p:txBody>
      </p:sp>
      <p:sp>
        <p:nvSpPr>
          <p:cNvPr id="12" name="Rectangle 11">
            <a:extLst>
              <a:ext uri="{FF2B5EF4-FFF2-40B4-BE49-F238E27FC236}">
                <a16:creationId xmlns:a16="http://schemas.microsoft.com/office/drawing/2014/main" id="{AD7A926E-F882-483A-8142-9D875468108D}"/>
              </a:ext>
            </a:extLst>
          </p:cNvPr>
          <p:cNvSpPr/>
          <p:nvPr/>
        </p:nvSpPr>
        <p:spPr>
          <a:xfrm>
            <a:off x="1524000" y="4803010"/>
            <a:ext cx="1619672"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Ammianus Marcellinus</a:t>
            </a:r>
            <a:br>
              <a:rPr lang="de-DE" b="1" dirty="0"/>
            </a:br>
            <a:r>
              <a:rPr lang="de-DE" dirty="0"/>
              <a:t>4th c. A.D.</a:t>
            </a:r>
            <a:endParaRPr lang="en-GB" dirty="0"/>
          </a:p>
        </p:txBody>
      </p:sp>
      <p:sp>
        <p:nvSpPr>
          <p:cNvPr id="13" name="Rectangle 12">
            <a:extLst>
              <a:ext uri="{FF2B5EF4-FFF2-40B4-BE49-F238E27FC236}">
                <a16:creationId xmlns:a16="http://schemas.microsoft.com/office/drawing/2014/main" id="{DABB7C06-72EB-4052-A105-093281B518ED}"/>
              </a:ext>
            </a:extLst>
          </p:cNvPr>
          <p:cNvSpPr/>
          <p:nvPr/>
        </p:nvSpPr>
        <p:spPr>
          <a:xfrm>
            <a:off x="3376642" y="4808576"/>
            <a:ext cx="151216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Cassius Dio</a:t>
            </a:r>
            <a:endParaRPr lang="en-GB" dirty="0"/>
          </a:p>
        </p:txBody>
      </p:sp>
      <p:sp>
        <p:nvSpPr>
          <p:cNvPr id="14" name="Rectangle 13">
            <a:extLst>
              <a:ext uri="{FF2B5EF4-FFF2-40B4-BE49-F238E27FC236}">
                <a16:creationId xmlns:a16="http://schemas.microsoft.com/office/drawing/2014/main" id="{1C500503-8B5F-498A-A004-9E439C449D51}"/>
              </a:ext>
            </a:extLst>
          </p:cNvPr>
          <p:cNvSpPr/>
          <p:nvPr/>
        </p:nvSpPr>
        <p:spPr>
          <a:xfrm>
            <a:off x="5015880" y="4797265"/>
            <a:ext cx="163712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Caesar</a:t>
            </a:r>
          </a:p>
          <a:p>
            <a:pPr algn="ctr"/>
            <a:r>
              <a:rPr lang="de-DE" dirty="0"/>
              <a:t>Book VI</a:t>
            </a:r>
            <a:endParaRPr lang="en-GB" dirty="0"/>
          </a:p>
        </p:txBody>
      </p:sp>
      <p:sp>
        <p:nvSpPr>
          <p:cNvPr id="15" name="Rectangle 14">
            <a:extLst>
              <a:ext uri="{FF2B5EF4-FFF2-40B4-BE49-F238E27FC236}">
                <a16:creationId xmlns:a16="http://schemas.microsoft.com/office/drawing/2014/main" id="{AF78BFB5-638A-41C8-A655-FE8337A15B32}"/>
              </a:ext>
            </a:extLst>
          </p:cNvPr>
          <p:cNvSpPr/>
          <p:nvPr/>
        </p:nvSpPr>
        <p:spPr>
          <a:xfrm>
            <a:off x="4976122" y="234362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POSEIDONIUS</a:t>
            </a:r>
            <a:br>
              <a:rPr lang="de-DE" dirty="0"/>
            </a:br>
            <a:r>
              <a:rPr lang="de-DE" i="1" dirty="0"/>
              <a:t>135-50 B.C.</a:t>
            </a:r>
            <a:endParaRPr lang="en-GB" i="1" dirty="0"/>
          </a:p>
        </p:txBody>
      </p:sp>
      <p:cxnSp>
        <p:nvCxnSpPr>
          <p:cNvPr id="16" name="Straight Arrow Connector 15">
            <a:extLst>
              <a:ext uri="{FF2B5EF4-FFF2-40B4-BE49-F238E27FC236}">
                <a16:creationId xmlns:a16="http://schemas.microsoft.com/office/drawing/2014/main" id="{975E825A-2DD6-45EA-9D74-DCBFF4489464}"/>
              </a:ext>
            </a:extLst>
          </p:cNvPr>
          <p:cNvCxnSpPr>
            <a:stCxn id="12" idx="0"/>
            <a:endCxn id="15" idx="2"/>
          </p:cNvCxnSpPr>
          <p:nvPr/>
        </p:nvCxnSpPr>
        <p:spPr>
          <a:xfrm flipV="1">
            <a:off x="2333836" y="3351742"/>
            <a:ext cx="3542386" cy="145126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62C673E-1430-414E-9EE6-026CE87B9E7A}"/>
              </a:ext>
            </a:extLst>
          </p:cNvPr>
          <p:cNvCxnSpPr>
            <a:stCxn id="13" idx="0"/>
            <a:endCxn id="15" idx="2"/>
          </p:cNvCxnSpPr>
          <p:nvPr/>
        </p:nvCxnSpPr>
        <p:spPr>
          <a:xfrm flipV="1">
            <a:off x="4132726" y="3351742"/>
            <a:ext cx="1743496"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B5C1FED-C10B-47ED-895B-3E2EC61A85DA}"/>
              </a:ext>
            </a:extLst>
          </p:cNvPr>
          <p:cNvCxnSpPr>
            <a:stCxn id="14" idx="0"/>
            <a:endCxn id="15" idx="2"/>
          </p:cNvCxnSpPr>
          <p:nvPr/>
        </p:nvCxnSpPr>
        <p:spPr>
          <a:xfrm flipV="1">
            <a:off x="5834444" y="3351741"/>
            <a:ext cx="41779" cy="144552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E78DDCB-6054-43A2-A81E-E4AA60B868BB}"/>
              </a:ext>
            </a:extLst>
          </p:cNvPr>
          <p:cNvSpPr/>
          <p:nvPr/>
        </p:nvSpPr>
        <p:spPr>
          <a:xfrm>
            <a:off x="6816080" y="4808576"/>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Diodorus Siculus</a:t>
            </a:r>
          </a:p>
          <a:p>
            <a:pPr algn="ctr"/>
            <a:r>
              <a:rPr lang="de-DE" dirty="0"/>
              <a:t>V, 21-33</a:t>
            </a:r>
            <a:endParaRPr lang="en-GB" dirty="0"/>
          </a:p>
        </p:txBody>
      </p:sp>
      <p:sp>
        <p:nvSpPr>
          <p:cNvPr id="25" name="Rectangle 24">
            <a:extLst>
              <a:ext uri="{FF2B5EF4-FFF2-40B4-BE49-F238E27FC236}">
                <a16:creationId xmlns:a16="http://schemas.microsoft.com/office/drawing/2014/main" id="{E6A7FCCD-5742-45E9-9573-02F54F63753B}"/>
              </a:ext>
            </a:extLst>
          </p:cNvPr>
          <p:cNvSpPr/>
          <p:nvPr/>
        </p:nvSpPr>
        <p:spPr>
          <a:xfrm>
            <a:off x="8867800" y="4784185"/>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Strabo</a:t>
            </a:r>
          </a:p>
          <a:p>
            <a:pPr algn="ctr"/>
            <a:r>
              <a:rPr lang="de-DE" dirty="0"/>
              <a:t>Book IV</a:t>
            </a:r>
            <a:endParaRPr lang="en-GB" dirty="0"/>
          </a:p>
        </p:txBody>
      </p:sp>
      <p:sp>
        <p:nvSpPr>
          <p:cNvPr id="26" name="Oval 25">
            <a:extLst>
              <a:ext uri="{FF2B5EF4-FFF2-40B4-BE49-F238E27FC236}">
                <a16:creationId xmlns:a16="http://schemas.microsoft.com/office/drawing/2014/main" id="{FEB27A96-CF37-49E0-9CDF-9BC86462BC0D}"/>
              </a:ext>
            </a:extLst>
          </p:cNvPr>
          <p:cNvSpPr/>
          <p:nvPr/>
        </p:nvSpPr>
        <p:spPr>
          <a:xfrm>
            <a:off x="4888810" y="4545238"/>
            <a:ext cx="5599103" cy="16920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3C3A39C9-3AED-4F81-8D3B-FED9DF7281E8}"/>
              </a:ext>
            </a:extLst>
          </p:cNvPr>
          <p:cNvSpPr txBox="1"/>
          <p:nvPr/>
        </p:nvSpPr>
        <p:spPr>
          <a:xfrm>
            <a:off x="8256240" y="3815499"/>
            <a:ext cx="2195736" cy="923330"/>
          </a:xfrm>
          <a:prstGeom prst="rect">
            <a:avLst/>
          </a:prstGeom>
          <a:noFill/>
        </p:spPr>
        <p:txBody>
          <a:bodyPr wrap="square" rtlCol="0">
            <a:spAutoFit/>
          </a:bodyPr>
          <a:lstStyle/>
          <a:p>
            <a:r>
              <a:rPr lang="de-DE" dirty="0"/>
              <a:t>More or less trustworthy „copies“ from Poseidonius ?</a:t>
            </a:r>
            <a:endParaRPr lang="en-GB" dirty="0"/>
          </a:p>
        </p:txBody>
      </p:sp>
      <p:sp>
        <p:nvSpPr>
          <p:cNvPr id="28" name="TextBox 27">
            <a:extLst>
              <a:ext uri="{FF2B5EF4-FFF2-40B4-BE49-F238E27FC236}">
                <a16:creationId xmlns:a16="http://schemas.microsoft.com/office/drawing/2014/main" id="{2AE40792-3391-4741-80C6-57AED5D010A5}"/>
              </a:ext>
            </a:extLst>
          </p:cNvPr>
          <p:cNvSpPr txBox="1"/>
          <p:nvPr/>
        </p:nvSpPr>
        <p:spPr>
          <a:xfrm>
            <a:off x="6932564" y="6095038"/>
            <a:ext cx="1935235" cy="646331"/>
          </a:xfrm>
          <a:prstGeom prst="rect">
            <a:avLst/>
          </a:prstGeom>
          <a:noFill/>
        </p:spPr>
        <p:txBody>
          <a:bodyPr wrap="square" rtlCol="0">
            <a:spAutoFit/>
          </a:bodyPr>
          <a:lstStyle/>
          <a:p>
            <a:pPr algn="ctr"/>
            <a:r>
              <a:rPr lang="de-DE" dirty="0"/>
              <a:t>For exotic narrative...</a:t>
            </a:r>
            <a:endParaRPr lang="en-GB" dirty="0"/>
          </a:p>
        </p:txBody>
      </p:sp>
      <p:sp>
        <p:nvSpPr>
          <p:cNvPr id="29" name="TextBox 28">
            <a:extLst>
              <a:ext uri="{FF2B5EF4-FFF2-40B4-BE49-F238E27FC236}">
                <a16:creationId xmlns:a16="http://schemas.microsoft.com/office/drawing/2014/main" id="{32A5BFFE-76A5-4F87-9810-CB3BAFC2CCB3}"/>
              </a:ext>
            </a:extLst>
          </p:cNvPr>
          <p:cNvSpPr txBox="1"/>
          <p:nvPr/>
        </p:nvSpPr>
        <p:spPr>
          <a:xfrm>
            <a:off x="4866826" y="6095038"/>
            <a:ext cx="1935235" cy="646331"/>
          </a:xfrm>
          <a:prstGeom prst="rect">
            <a:avLst/>
          </a:prstGeom>
          <a:noFill/>
        </p:spPr>
        <p:txBody>
          <a:bodyPr wrap="square" rtlCol="0">
            <a:spAutoFit/>
          </a:bodyPr>
          <a:lstStyle/>
          <a:p>
            <a:pPr algn="ctr"/>
            <a:r>
              <a:rPr lang="de-DE" dirty="0"/>
              <a:t>Excursion, but only religion...</a:t>
            </a:r>
            <a:endParaRPr lang="en-GB" dirty="0"/>
          </a:p>
        </p:txBody>
      </p:sp>
      <p:sp>
        <p:nvSpPr>
          <p:cNvPr id="30" name="TextBox 29">
            <a:extLst>
              <a:ext uri="{FF2B5EF4-FFF2-40B4-BE49-F238E27FC236}">
                <a16:creationId xmlns:a16="http://schemas.microsoft.com/office/drawing/2014/main" id="{24D72013-43F1-4AAB-B2C5-B02726067730}"/>
              </a:ext>
            </a:extLst>
          </p:cNvPr>
          <p:cNvSpPr txBox="1"/>
          <p:nvPr/>
        </p:nvSpPr>
        <p:spPr>
          <a:xfrm>
            <a:off x="8732766" y="6095038"/>
            <a:ext cx="1935235" cy="646331"/>
          </a:xfrm>
          <a:prstGeom prst="rect">
            <a:avLst/>
          </a:prstGeom>
          <a:noFill/>
        </p:spPr>
        <p:txBody>
          <a:bodyPr wrap="square" rtlCol="0">
            <a:spAutoFit/>
          </a:bodyPr>
          <a:lstStyle/>
          <a:p>
            <a:pPr algn="ctr"/>
            <a:r>
              <a:rPr lang="de-DE" dirty="0"/>
              <a:t>extremely summarised...</a:t>
            </a:r>
            <a:endParaRPr lang="en-GB" dirty="0"/>
          </a:p>
        </p:txBody>
      </p:sp>
      <p:cxnSp>
        <p:nvCxnSpPr>
          <p:cNvPr id="31" name="Straight Arrow Connector 30">
            <a:extLst>
              <a:ext uri="{FF2B5EF4-FFF2-40B4-BE49-F238E27FC236}">
                <a16:creationId xmlns:a16="http://schemas.microsoft.com/office/drawing/2014/main" id="{33C18D28-C337-46A3-8150-E6D00A4A64F6}"/>
              </a:ext>
            </a:extLst>
          </p:cNvPr>
          <p:cNvCxnSpPr>
            <a:stCxn id="24" idx="0"/>
            <a:endCxn id="15" idx="2"/>
          </p:cNvCxnSpPr>
          <p:nvPr/>
        </p:nvCxnSpPr>
        <p:spPr>
          <a:xfrm flipH="1" flipV="1">
            <a:off x="5876222" y="3351742"/>
            <a:ext cx="1839958"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0FBF578-E2C8-4EDC-811D-476EAEAC82BF}"/>
              </a:ext>
            </a:extLst>
          </p:cNvPr>
          <p:cNvCxnSpPr>
            <a:stCxn id="25" idx="0"/>
            <a:endCxn id="15" idx="2"/>
          </p:cNvCxnSpPr>
          <p:nvPr/>
        </p:nvCxnSpPr>
        <p:spPr>
          <a:xfrm flipH="1" flipV="1">
            <a:off x="5876222" y="3351741"/>
            <a:ext cx="3891678" cy="143244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8010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cBhvr>
                                        <p:cTn id="7" dur="500"/>
                                        <p:tgtEl>
                                          <p:spTgt spid="24"/>
                                        </p:tgtEl>
                                      </p:cBhvr>
                                    </p:animEffect>
                                  </p:childTnLst>
                                </p:cTn>
                              </p:par>
                              <p:par>
                                <p:cTn id="8" presetID="22" presetClass="entr" presetSubtype="4" fill="hold"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wipe(down)">
                                      <p:cBhvr>
                                        <p:cTn id="10" dur="500"/>
                                        <p:tgtEl>
                                          <p:spTgt spid="31"/>
                                        </p:tgtEl>
                                      </p:cBhvr>
                                    </p:animEffect>
                                  </p:childTnLst>
                                </p:cTn>
                              </p:par>
                            </p:childTnLst>
                          </p:cTn>
                        </p:par>
                        <p:par>
                          <p:cTn id="11" fill="hold">
                            <p:stCondLst>
                              <p:cond delay="500"/>
                            </p:stCondLst>
                            <p:childTnLst>
                              <p:par>
                                <p:cTn id="12" presetID="14" presetClass="entr" presetSubtype="10" fill="hold" grpId="0" nodeType="afterEffect">
                                  <p:stCondLst>
                                    <p:cond delay="500"/>
                                  </p:stCondLst>
                                  <p:childTnLst>
                                    <p:set>
                                      <p:cBhvr>
                                        <p:cTn id="13" dur="1" fill="hold">
                                          <p:stCondLst>
                                            <p:cond delay="0"/>
                                          </p:stCondLst>
                                        </p:cTn>
                                        <p:tgtEl>
                                          <p:spTgt spid="13"/>
                                        </p:tgtEl>
                                        <p:attrNameLst>
                                          <p:attrName>style.visibility</p:attrName>
                                        </p:attrNameLst>
                                      </p:cBhvr>
                                      <p:to>
                                        <p:strVal val="visible"/>
                                      </p:to>
                                    </p:set>
                                    <p:animEffect transition="in" filter="randombar(horizontal)">
                                      <p:cBhvr>
                                        <p:cTn id="14" dur="500"/>
                                        <p:tgtEl>
                                          <p:spTgt spid="13"/>
                                        </p:tgtEl>
                                      </p:cBhvr>
                                    </p:animEffect>
                                  </p:childTnLst>
                                </p:cTn>
                              </p:par>
                              <p:par>
                                <p:cTn id="15" presetID="22" presetClass="entr" presetSubtype="4" fill="hold"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wipe(down)">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heel(1)">
                                      <p:cBhvr>
                                        <p:cTn id="22" dur="2000"/>
                                        <p:tgtEl>
                                          <p:spTgt spid="26"/>
                                        </p:tgtEl>
                                      </p:cBhvr>
                                    </p:animEffect>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27"/>
                                        </p:tgtEl>
                                        <p:attrNameLst>
                                          <p:attrName>style.visibility</p:attrName>
                                        </p:attrNameLst>
                                      </p:cBhvr>
                                      <p:to>
                                        <p:strVal val="visible"/>
                                      </p:to>
                                    </p:set>
                                    <p:animEffect transition="in" filter="fade">
                                      <p:cBhvr>
                                        <p:cTn id="26" dur="1000"/>
                                        <p:tgtEl>
                                          <p:spTgt spid="27"/>
                                        </p:tgtEl>
                                      </p:cBhvr>
                                    </p:animEffect>
                                    <p:anim calcmode="lin" valueType="num">
                                      <p:cBhvr>
                                        <p:cTn id="27" dur="1000" fill="hold"/>
                                        <p:tgtEl>
                                          <p:spTgt spid="27"/>
                                        </p:tgtEl>
                                        <p:attrNameLst>
                                          <p:attrName>ppt_x</p:attrName>
                                        </p:attrNameLst>
                                      </p:cBhvr>
                                      <p:tavLst>
                                        <p:tav tm="0">
                                          <p:val>
                                            <p:strVal val="#ppt_x"/>
                                          </p:val>
                                        </p:tav>
                                        <p:tav tm="100000">
                                          <p:val>
                                            <p:strVal val="#ppt_x"/>
                                          </p:val>
                                        </p:tav>
                                      </p:tavLst>
                                    </p:anim>
                                    <p:anim calcmode="lin" valueType="num">
                                      <p:cBhvr>
                                        <p:cTn id="28" dur="1000" fill="hold"/>
                                        <p:tgtEl>
                                          <p:spTgt spid="27"/>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fade">
                                      <p:cBhvr>
                                        <p:cTn id="32" dur="1000"/>
                                        <p:tgtEl>
                                          <p:spTgt spid="29"/>
                                        </p:tgtEl>
                                      </p:cBhvr>
                                    </p:animEffect>
                                    <p:anim calcmode="lin" valueType="num">
                                      <p:cBhvr>
                                        <p:cTn id="33" dur="1000" fill="hold"/>
                                        <p:tgtEl>
                                          <p:spTgt spid="29"/>
                                        </p:tgtEl>
                                        <p:attrNameLst>
                                          <p:attrName>ppt_x</p:attrName>
                                        </p:attrNameLst>
                                      </p:cBhvr>
                                      <p:tavLst>
                                        <p:tav tm="0">
                                          <p:val>
                                            <p:strVal val="#ppt_x"/>
                                          </p:val>
                                        </p:tav>
                                        <p:tav tm="100000">
                                          <p:val>
                                            <p:strVal val="#ppt_x"/>
                                          </p:val>
                                        </p:tav>
                                      </p:tavLst>
                                    </p:anim>
                                    <p:anim calcmode="lin" valueType="num">
                                      <p:cBhvr>
                                        <p:cTn id="34" dur="1000" fill="hold"/>
                                        <p:tgtEl>
                                          <p:spTgt spid="29"/>
                                        </p:tgtEl>
                                        <p:attrNameLst>
                                          <p:attrName>ppt_y</p:attrName>
                                        </p:attrNameLst>
                                      </p:cBhvr>
                                      <p:tavLst>
                                        <p:tav tm="0">
                                          <p:val>
                                            <p:strVal val="#ppt_y+.1"/>
                                          </p:val>
                                        </p:tav>
                                        <p:tav tm="100000">
                                          <p:val>
                                            <p:strVal val="#ppt_y"/>
                                          </p:val>
                                        </p:tav>
                                      </p:tavLst>
                                    </p:anim>
                                  </p:childTnLst>
                                </p:cTn>
                              </p:par>
                            </p:childTnLst>
                          </p:cTn>
                        </p:par>
                        <p:par>
                          <p:cTn id="35" fill="hold">
                            <p:stCondLst>
                              <p:cond delay="4000"/>
                            </p:stCondLst>
                            <p:childTnLst>
                              <p:par>
                                <p:cTn id="36" presetID="42" presetClass="entr" presetSubtype="0" fill="hold" grpId="0" nodeType="after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fade">
                                      <p:cBhvr>
                                        <p:cTn id="38" dur="1000"/>
                                        <p:tgtEl>
                                          <p:spTgt spid="28"/>
                                        </p:tgtEl>
                                      </p:cBhvr>
                                    </p:animEffect>
                                    <p:anim calcmode="lin" valueType="num">
                                      <p:cBhvr>
                                        <p:cTn id="39" dur="1000" fill="hold"/>
                                        <p:tgtEl>
                                          <p:spTgt spid="28"/>
                                        </p:tgtEl>
                                        <p:attrNameLst>
                                          <p:attrName>ppt_x</p:attrName>
                                        </p:attrNameLst>
                                      </p:cBhvr>
                                      <p:tavLst>
                                        <p:tav tm="0">
                                          <p:val>
                                            <p:strVal val="#ppt_x"/>
                                          </p:val>
                                        </p:tav>
                                        <p:tav tm="100000">
                                          <p:val>
                                            <p:strVal val="#ppt_x"/>
                                          </p:val>
                                        </p:tav>
                                      </p:tavLst>
                                    </p:anim>
                                    <p:anim calcmode="lin" valueType="num">
                                      <p:cBhvr>
                                        <p:cTn id="40" dur="1000" fill="hold"/>
                                        <p:tgtEl>
                                          <p:spTgt spid="28"/>
                                        </p:tgtEl>
                                        <p:attrNameLst>
                                          <p:attrName>ppt_y</p:attrName>
                                        </p:attrNameLst>
                                      </p:cBhvr>
                                      <p:tavLst>
                                        <p:tav tm="0">
                                          <p:val>
                                            <p:strVal val="#ppt_y+.1"/>
                                          </p:val>
                                        </p:tav>
                                        <p:tav tm="100000">
                                          <p:val>
                                            <p:strVal val="#ppt_y"/>
                                          </p:val>
                                        </p:tav>
                                      </p:tavLst>
                                    </p:anim>
                                  </p:childTnLst>
                                </p:cTn>
                              </p:par>
                            </p:childTnLst>
                          </p:cTn>
                        </p:par>
                        <p:par>
                          <p:cTn id="41" fill="hold">
                            <p:stCondLst>
                              <p:cond delay="5000"/>
                            </p:stCondLst>
                            <p:childTnLst>
                              <p:par>
                                <p:cTn id="42" presetID="42" presetClass="entr" presetSubtype="0" fill="hold" grpId="0" nodeType="after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fade">
                                      <p:cBhvr>
                                        <p:cTn id="44" dur="1000"/>
                                        <p:tgtEl>
                                          <p:spTgt spid="30"/>
                                        </p:tgtEl>
                                      </p:cBhvr>
                                    </p:animEffect>
                                    <p:anim calcmode="lin" valueType="num">
                                      <p:cBhvr>
                                        <p:cTn id="45" dur="1000" fill="hold"/>
                                        <p:tgtEl>
                                          <p:spTgt spid="30"/>
                                        </p:tgtEl>
                                        <p:attrNameLst>
                                          <p:attrName>ppt_x</p:attrName>
                                        </p:attrNameLst>
                                      </p:cBhvr>
                                      <p:tavLst>
                                        <p:tav tm="0">
                                          <p:val>
                                            <p:strVal val="#ppt_x"/>
                                          </p:val>
                                        </p:tav>
                                        <p:tav tm="100000">
                                          <p:val>
                                            <p:strVal val="#ppt_x"/>
                                          </p:val>
                                        </p:tav>
                                      </p:tavLst>
                                    </p:anim>
                                    <p:anim calcmode="lin" valueType="num">
                                      <p:cBhvr>
                                        <p:cTn id="46"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4" grpId="0" animBg="1"/>
      <p:bldP spid="26" grpId="0" animBg="1"/>
      <p:bldP spid="27" grpId="0"/>
      <p:bldP spid="28" grpId="0"/>
      <p:bldP spid="29" grpId="0"/>
      <p:bldP spid="30"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6000"/>
                <a:hueMod val="100000"/>
                <a:satMod val="180000"/>
                <a:lumMod val="110000"/>
              </a:schemeClr>
            </a:gs>
            <a:gs pos="100000">
              <a:schemeClr val="bg2">
                <a:shade val="96000"/>
                <a:satMod val="160000"/>
                <a:lumMod val="100000"/>
              </a:schemeClr>
            </a:gs>
          </a:gsLst>
          <a:lin ang="474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178E4C-0272-41FB-8B97-50C4AB231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54D48B0-7040-4402-8504-C41FCB9A96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9758" b="7452"/>
          <a:stretch/>
        </p:blipFill>
        <p:spPr>
          <a:xfrm>
            <a:off x="3799113" y="0"/>
            <a:ext cx="8389711" cy="5442857"/>
          </a:xfrm>
          <a:prstGeom prst="rect">
            <a:avLst/>
          </a:prstGeom>
        </p:spPr>
      </p:pic>
      <p:sp>
        <p:nvSpPr>
          <p:cNvPr id="12" name="Rectangle 11">
            <a:extLst>
              <a:ext uri="{FF2B5EF4-FFF2-40B4-BE49-F238E27FC236}">
                <a16:creationId xmlns:a16="http://schemas.microsoft.com/office/drawing/2014/main" id="{A090E8F5-FE36-4603-A85E-D47D5F40C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89019"/>
            <a:ext cx="12192000" cy="1568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C35C8-D594-4CAF-A0A9-2C0ECD531AE2}"/>
              </a:ext>
            </a:extLst>
          </p:cNvPr>
          <p:cNvSpPr>
            <a:spLocks noGrp="1"/>
          </p:cNvSpPr>
          <p:nvPr>
            <p:ph type="title"/>
          </p:nvPr>
        </p:nvSpPr>
        <p:spPr>
          <a:xfrm>
            <a:off x="685801" y="5610751"/>
            <a:ext cx="10820400" cy="569915"/>
          </a:xfrm>
        </p:spPr>
        <p:txBody>
          <a:bodyPr>
            <a:normAutofit/>
          </a:bodyPr>
          <a:lstStyle/>
          <a:p>
            <a:pPr algn="r"/>
            <a:endParaRPr lang="en-GB" sz="2400">
              <a:solidFill>
                <a:schemeClr val="accent2"/>
              </a:solidFill>
            </a:endParaRPr>
          </a:p>
        </p:txBody>
      </p:sp>
      <p:pic>
        <p:nvPicPr>
          <p:cNvPr id="14" name="Picture 13">
            <a:extLst>
              <a:ext uri="{FF2B5EF4-FFF2-40B4-BE49-F238E27FC236}">
                <a16:creationId xmlns:a16="http://schemas.microsoft.com/office/drawing/2014/main" id="{4DDEB5BD-198F-4F39-BEAA-799D642D3B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2832" r="78369"/>
          <a:stretch/>
        </p:blipFill>
        <p:spPr>
          <a:xfrm>
            <a:off x="3177" y="3933751"/>
            <a:ext cx="2261629" cy="1597779"/>
          </a:xfrm>
          <a:prstGeom prst="rect">
            <a:avLst/>
          </a:prstGeom>
        </p:spPr>
      </p:pic>
      <p:sp>
        <p:nvSpPr>
          <p:cNvPr id="3" name="Content Placeholder 2">
            <a:extLst>
              <a:ext uri="{FF2B5EF4-FFF2-40B4-BE49-F238E27FC236}">
                <a16:creationId xmlns:a16="http://schemas.microsoft.com/office/drawing/2014/main" id="{43D4B99A-EADB-4840-9ECC-AC189DFEC70C}"/>
              </a:ext>
            </a:extLst>
          </p:cNvPr>
          <p:cNvSpPr>
            <a:spLocks noGrp="1"/>
          </p:cNvSpPr>
          <p:nvPr>
            <p:ph idx="1"/>
          </p:nvPr>
        </p:nvSpPr>
        <p:spPr>
          <a:xfrm>
            <a:off x="685801" y="856720"/>
            <a:ext cx="10820400" cy="4110562"/>
          </a:xfrm>
        </p:spPr>
        <p:txBody>
          <a:bodyPr>
            <a:normAutofit/>
          </a:bodyPr>
          <a:lstStyle/>
          <a:p>
            <a:r>
              <a:rPr lang="en-GB" dirty="0"/>
              <a:t>Can we use these Greco-Roman sources for the study of Celtic religion ?</a:t>
            </a:r>
          </a:p>
          <a:p>
            <a:pPr lvl="1"/>
            <a:r>
              <a:rPr lang="de-DE" dirty="0"/>
              <a:t>the deities mentioned?</a:t>
            </a:r>
          </a:p>
          <a:p>
            <a:pPr lvl="1"/>
            <a:r>
              <a:rPr lang="de-DE" dirty="0"/>
              <a:t>re-incarnation?</a:t>
            </a:r>
          </a:p>
          <a:p>
            <a:pPr lvl="1"/>
            <a:r>
              <a:rPr lang="de-DE" dirty="0"/>
              <a:t>Pythagoreanism?</a:t>
            </a:r>
            <a:endParaRPr lang="en-GB" dirty="0"/>
          </a:p>
          <a:p>
            <a:pPr lvl="1"/>
            <a:endParaRPr lang="de-DE" dirty="0"/>
          </a:p>
        </p:txBody>
      </p:sp>
    </p:spTree>
    <p:extLst>
      <p:ext uri="{BB962C8B-B14F-4D97-AF65-F5344CB8AC3E}">
        <p14:creationId xmlns:p14="http://schemas.microsoft.com/office/powerpoint/2010/main" val="3589534408"/>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221E-9175-4499-979D-B99FE8DDD0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728F63-DFCA-402A-8430-1BFFFE0C63D0}"/>
              </a:ext>
            </a:extLst>
          </p:cNvPr>
          <p:cNvSpPr>
            <a:spLocks noGrp="1"/>
          </p:cNvSpPr>
          <p:nvPr>
            <p:ph idx="1"/>
          </p:nvPr>
        </p:nvSpPr>
        <p:spPr/>
        <p:txBody>
          <a:bodyPr>
            <a:normAutofit lnSpcReduction="10000"/>
          </a:bodyPr>
          <a:lstStyle/>
          <a:p>
            <a:pPr lvl="1"/>
            <a:r>
              <a:rPr lang="en-GB" dirty="0"/>
              <a:t>Problem: very little can be corroborated by archaeological evidence</a:t>
            </a:r>
          </a:p>
          <a:p>
            <a:pPr lvl="1"/>
            <a:r>
              <a:rPr lang="en-GB" dirty="0"/>
              <a:t>The written sources are generally much later</a:t>
            </a:r>
          </a:p>
          <a:p>
            <a:pPr lvl="1"/>
            <a:r>
              <a:rPr lang="en-GB" dirty="0"/>
              <a:t>Bias and ulterior motives can be detected in the writings even if they are contemporary/ first-hand witness accounts (e.g. Caesar)</a:t>
            </a:r>
          </a:p>
          <a:p>
            <a:pPr lvl="1"/>
            <a:r>
              <a:rPr lang="en-GB" dirty="0"/>
              <a:t>The absence of literary sources and references to the Druids in the earlier Iron Ages does not mean that they did not exist before Caesar’s time.</a:t>
            </a:r>
          </a:p>
          <a:p>
            <a:pPr marL="457200" lvl="1" indent="0">
              <a:buNone/>
            </a:pPr>
            <a:r>
              <a:rPr lang="en-GB" dirty="0"/>
              <a:t>The Pre-conquest Celts were non-literate, and ‘at point of contact with Rome emerge not into ‘history’ but highly contextualised protohistory; their lifeways and their religion documented, and interpreted, by a conquering power.’ Webster p. 147.</a:t>
            </a:r>
          </a:p>
          <a:p>
            <a:pPr marL="457200" lvl="1" indent="0">
              <a:buNone/>
            </a:pPr>
            <a:r>
              <a:rPr lang="en-GB" dirty="0"/>
              <a:t>Irish and Welsh medieval literature not the product of a </a:t>
            </a:r>
            <a:r>
              <a:rPr lang="en-GB" dirty="0" err="1"/>
              <a:t>comporable</a:t>
            </a:r>
            <a:r>
              <a:rPr lang="en-GB" dirty="0"/>
              <a:t> context. Medieval texts are ‘not a window onto the Iron Age.’</a:t>
            </a:r>
          </a:p>
          <a:p>
            <a:pPr lvl="1"/>
            <a:r>
              <a:rPr lang="en-GB" dirty="0"/>
              <a:t>Druidism has existed (in some guise) for over two millennia: why do you think it has such a long-term appeal?</a:t>
            </a:r>
          </a:p>
          <a:p>
            <a:endParaRPr lang="en-GB" dirty="0"/>
          </a:p>
        </p:txBody>
      </p:sp>
    </p:spTree>
    <p:extLst>
      <p:ext uri="{BB962C8B-B14F-4D97-AF65-F5344CB8AC3E}">
        <p14:creationId xmlns:p14="http://schemas.microsoft.com/office/powerpoint/2010/main" val="1587172907"/>
      </p:ext>
    </p:extLst>
  </p:cSld>
  <p:clrMapOvr>
    <a:masterClrMapping/>
  </p:clrMapOvr>
  <p:transition spd="slow">
    <p:randomBar dir="vert"/>
  </p:transition>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3.xml><?xml version="1.0" encoding="utf-8"?>
<a:theme xmlns:a="http://schemas.openxmlformats.org/drawingml/2006/main" name="Amaze Theme">
  <a:themeElements>
    <a:clrScheme name="Amaze">
      <a:dk1>
        <a:sysClr val="windowText" lastClr="000000"/>
      </a:dk1>
      <a:lt1>
        <a:sysClr val="window" lastClr="FFFFFF"/>
      </a:lt1>
      <a:dk2>
        <a:srgbClr val="455F51"/>
      </a:dk2>
      <a:lt2>
        <a:srgbClr val="E3DED1"/>
      </a:lt2>
      <a:accent1>
        <a:srgbClr val="107C10"/>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ant to Amaze Your Students-steps.potx" id="{DDF82B36-D49E-4FEB-AA4C-8FF22CACDE9E}" vid="{960F9124-D33D-4D54-87F8-D9AD1F4A778E}"/>
    </a:ext>
  </a:extLst>
</a:theme>
</file>

<file path=docProps/app.xml><?xml version="1.0" encoding="utf-8"?>
<Properties xmlns="http://schemas.openxmlformats.org/officeDocument/2006/extended-properties" xmlns:vt="http://schemas.openxmlformats.org/officeDocument/2006/docPropsVTypes">
  <TotalTime>19</TotalTime>
  <Words>2955</Words>
  <Application>Microsoft Office PowerPoint</Application>
  <PresentationFormat>Widescreen</PresentationFormat>
  <Paragraphs>120</Paragraphs>
  <Slides>27</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27</vt:i4>
      </vt:variant>
    </vt:vector>
  </HeadingPairs>
  <TitlesOfParts>
    <vt:vector size="35" baseType="lpstr">
      <vt:lpstr>Arial</vt:lpstr>
      <vt:lpstr>Calibri</vt:lpstr>
      <vt:lpstr>Calibri Light</vt:lpstr>
      <vt:lpstr>Segoe UI</vt:lpstr>
      <vt:lpstr>Segoe UI Light</vt:lpstr>
      <vt:lpstr>Office Theme</vt:lpstr>
      <vt:lpstr>Celestial</vt:lpstr>
      <vt:lpstr>Amaze Theme</vt:lpstr>
      <vt:lpstr>The Druids</vt:lpstr>
      <vt:lpstr>Who were the Druids?</vt:lpstr>
      <vt:lpstr>PowerPoint Presentation</vt:lpstr>
      <vt:lpstr>Miranda Green, Exploring the World of the Druids (London: Thames and Hudson, 1997), p. 7</vt:lpstr>
      <vt:lpstr>Meaning of ‘Druid’</vt:lpstr>
      <vt:lpstr>Classical authors</vt:lpstr>
      <vt:lpstr>Timeline…</vt:lpstr>
      <vt:lpstr>Pliny</vt:lpstr>
      <vt:lpstr>Human Sacrifice</vt:lpstr>
      <vt:lpstr>Human Sacrifice</vt:lpstr>
      <vt:lpstr>Human Sacrifice</vt:lpstr>
      <vt:lpstr>Is there any archaeological evidence for human sacrifice?  Lindow man (between 2BC and AD119) discovered in Lindow Moss (Cheshire) in 1984 now at British Museum</vt:lpstr>
      <vt:lpstr>Jane Webster, ‘A Dirty Window on the Iron Age? Recent Developments in the Archaeology of Pre-Roman Celtic Religion’ in Understanding Celtic Religion, ed. Katja Ritari and A. Bergholm (Cardiff: University of Wales Press, 2015) </vt:lpstr>
      <vt:lpstr>PowerPoint Presentation</vt:lpstr>
      <vt:lpstr>Tacitus: ‘The punishment varies to suit the crime. The traitor and deserter are hanged on trees, the coward, the shirker and the unnaturally vicious are drowned in mirky swamps under a cover of wattled hurdles.’ Germania XII</vt:lpstr>
      <vt:lpstr>Miranda Green’s account:</vt:lpstr>
      <vt:lpstr>PowerPoint Presentation</vt:lpstr>
      <vt:lpstr>PowerPoint Presentation</vt:lpstr>
      <vt:lpstr>PowerPoint Presentation</vt:lpstr>
      <vt:lpstr>David Rose ‘Ribemont-sur-Ancre, ritual practice, and northern Gallic sanctuaries from the third through first century B.C.’ (unpublished Phd thesis, Edinburgh University 2020) – currently under embargo </vt:lpstr>
      <vt:lpstr>Positive image of the druids:</vt:lpstr>
      <vt:lpstr>Positive image of the druids</vt:lpstr>
      <vt:lpstr>Positive image of the druids:</vt:lpstr>
      <vt:lpstr>PowerPoint Presentation</vt:lpstr>
      <vt:lpstr>Poseidonios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Druids</dc:title>
  <dc:creator>Jane Cartwright</dc:creator>
  <cp:lastModifiedBy>Jane Cartwright</cp:lastModifiedBy>
  <cp:revision>1</cp:revision>
  <dcterms:created xsi:type="dcterms:W3CDTF">2020-10-18T19:28:49Z</dcterms:created>
  <dcterms:modified xsi:type="dcterms:W3CDTF">2020-10-18T19:48:11Z</dcterms:modified>
</cp:coreProperties>
</file>