
<file path=[Content_Types].xml><?xml version="1.0" encoding="utf-8"?>
<Types xmlns="http://schemas.openxmlformats.org/package/2006/content-types">
  <Default Extension="gif" ContentType="image/gif"/>
  <Default Extension="jpeg" ContentType="image/jpeg"/>
  <Default Extension="jpg" ContentType="image/jpeg"/>
  <Default Extension="mp4" ContentType="video/mp4"/>
  <Default Extension="png" ContentType="image/png"/>
  <Default Extension="rels" ContentType="application/vnd.openxmlformats-package.relationships+xml"/>
  <Default Extension="tiff" ContentType="image/tiff"/>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46"/>
  </p:notesMasterIdLst>
  <p:handoutMasterIdLst>
    <p:handoutMasterId r:id="rId47"/>
  </p:handoutMasterIdLst>
  <p:sldIdLst>
    <p:sldId id="309" r:id="rId5"/>
    <p:sldId id="374" r:id="rId6"/>
    <p:sldId id="379" r:id="rId7"/>
    <p:sldId id="263" r:id="rId8"/>
    <p:sldId id="308" r:id="rId9"/>
    <p:sldId id="289" r:id="rId10"/>
    <p:sldId id="328" r:id="rId11"/>
    <p:sldId id="269" r:id="rId12"/>
    <p:sldId id="395" r:id="rId13"/>
    <p:sldId id="264" r:id="rId14"/>
    <p:sldId id="267" r:id="rId15"/>
    <p:sldId id="333" r:id="rId16"/>
    <p:sldId id="266" r:id="rId17"/>
    <p:sldId id="306" r:id="rId18"/>
    <p:sldId id="265" r:id="rId19"/>
    <p:sldId id="258" r:id="rId20"/>
    <p:sldId id="378" r:id="rId21"/>
    <p:sldId id="375" r:id="rId22"/>
    <p:sldId id="380" r:id="rId23"/>
    <p:sldId id="305" r:id="rId24"/>
    <p:sldId id="296" r:id="rId25"/>
    <p:sldId id="343" r:id="rId26"/>
    <p:sldId id="314" r:id="rId27"/>
    <p:sldId id="298" r:id="rId28"/>
    <p:sldId id="312" r:id="rId29"/>
    <p:sldId id="313" r:id="rId30"/>
    <p:sldId id="342" r:id="rId31"/>
    <p:sldId id="317" r:id="rId32"/>
    <p:sldId id="331" r:id="rId33"/>
    <p:sldId id="311" r:id="rId34"/>
    <p:sldId id="297" r:id="rId35"/>
    <p:sldId id="392" r:id="rId36"/>
    <p:sldId id="389" r:id="rId37"/>
    <p:sldId id="390" r:id="rId38"/>
    <p:sldId id="393" r:id="rId39"/>
    <p:sldId id="316" r:id="rId40"/>
    <p:sldId id="397" r:id="rId41"/>
    <p:sldId id="310" r:id="rId42"/>
    <p:sldId id="349" r:id="rId43"/>
    <p:sldId id="396" r:id="rId44"/>
    <p:sldId id="304" r:id="rId45"/>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3897" autoAdjust="0"/>
    <p:restoredTop sz="94660"/>
  </p:normalViewPr>
  <p:slideViewPr>
    <p:cSldViewPr>
      <p:cViewPr varScale="1">
        <p:scale>
          <a:sx n="72" d="100"/>
          <a:sy n="72" d="100"/>
        </p:scale>
        <p:origin x="1392" y="66"/>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handoutMaster" Target="handoutMasters/handoutMaster1.xml"/><Relationship Id="rId50" Type="http://schemas.openxmlformats.org/officeDocument/2006/relationships/theme" Target="theme/theme1.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slide" Target="slides/slide40.xml"/><Relationship Id="rId52" Type="http://schemas.microsoft.com/office/2016/11/relationships/changesInfo" Target="changesInfos/changesInfo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presProps" Target="presProps.xml"/><Relationship Id="rId8" Type="http://schemas.openxmlformats.org/officeDocument/2006/relationships/slide" Target="slides/slide4.xml"/><Relationship Id="rId51" Type="http://schemas.openxmlformats.org/officeDocument/2006/relationships/tableStyles" Target="tableStyles.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notesMaster" Target="notesMasters/notesMaster1.xml"/><Relationship Id="rId20" Type="http://schemas.openxmlformats.org/officeDocument/2006/relationships/slide" Target="slides/slide16.xml"/><Relationship Id="rId41" Type="http://schemas.openxmlformats.org/officeDocument/2006/relationships/slide" Target="slides/slide37.xml"/><Relationship Id="rId1" Type="http://schemas.openxmlformats.org/officeDocument/2006/relationships/customXml" Target="../customXml/item1.xml"/><Relationship Id="rId6" Type="http://schemas.openxmlformats.org/officeDocument/2006/relationships/slide" Target="slides/slide2.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onathan Haylock" userId="2e326450-98f4-4103-a5f9-edef5b085fa5" providerId="ADAL" clId="{E505EE63-293F-4309-912D-142AFF0C3E84}"/>
    <pc:docChg chg="undo custSel addSld">
      <pc:chgData name="Jonathan Haylock" userId="2e326450-98f4-4103-a5f9-edef5b085fa5" providerId="ADAL" clId="{E505EE63-293F-4309-912D-142AFF0C3E84}" dt="2022-02-10T23:20:44.997" v="0" actId="47"/>
      <pc:docMkLst>
        <pc:docMk/>
      </pc:docMkLst>
      <pc:sldChg chg="add">
        <pc:chgData name="Jonathan Haylock" userId="2e326450-98f4-4103-a5f9-edef5b085fa5" providerId="ADAL" clId="{E505EE63-293F-4309-912D-142AFF0C3E84}" dt="2022-02-10T23:20:44.997" v="0" actId="47"/>
        <pc:sldMkLst>
          <pc:docMk/>
          <pc:sldMk cId="3198960456" sldId="297"/>
        </pc:sldMkLst>
      </pc:sldChg>
      <pc:sldChg chg="add">
        <pc:chgData name="Jonathan Haylock" userId="2e326450-98f4-4103-a5f9-edef5b085fa5" providerId="ADAL" clId="{E505EE63-293F-4309-912D-142AFF0C3E84}" dt="2022-02-10T23:20:44.997" v="0" actId="47"/>
        <pc:sldMkLst>
          <pc:docMk/>
          <pc:sldMk cId="1744870696" sldId="298"/>
        </pc:sldMkLst>
      </pc:sldChg>
      <pc:sldChg chg="add">
        <pc:chgData name="Jonathan Haylock" userId="2e326450-98f4-4103-a5f9-edef5b085fa5" providerId="ADAL" clId="{E505EE63-293F-4309-912D-142AFF0C3E84}" dt="2022-02-10T23:20:44.997" v="0" actId="47"/>
        <pc:sldMkLst>
          <pc:docMk/>
          <pc:sldMk cId="4198599958" sldId="304"/>
        </pc:sldMkLst>
      </pc:sldChg>
      <pc:sldChg chg="add">
        <pc:chgData name="Jonathan Haylock" userId="2e326450-98f4-4103-a5f9-edef5b085fa5" providerId="ADAL" clId="{E505EE63-293F-4309-912D-142AFF0C3E84}" dt="2022-02-10T23:20:44.997" v="0" actId="47"/>
        <pc:sldMkLst>
          <pc:docMk/>
          <pc:sldMk cId="574799741" sldId="310"/>
        </pc:sldMkLst>
      </pc:sldChg>
      <pc:sldChg chg="add">
        <pc:chgData name="Jonathan Haylock" userId="2e326450-98f4-4103-a5f9-edef5b085fa5" providerId="ADAL" clId="{E505EE63-293F-4309-912D-142AFF0C3E84}" dt="2022-02-10T23:20:44.997" v="0" actId="47"/>
        <pc:sldMkLst>
          <pc:docMk/>
          <pc:sldMk cId="523267956" sldId="311"/>
        </pc:sldMkLst>
      </pc:sldChg>
      <pc:sldChg chg="add">
        <pc:chgData name="Jonathan Haylock" userId="2e326450-98f4-4103-a5f9-edef5b085fa5" providerId="ADAL" clId="{E505EE63-293F-4309-912D-142AFF0C3E84}" dt="2022-02-10T23:20:44.997" v="0" actId="47"/>
        <pc:sldMkLst>
          <pc:docMk/>
          <pc:sldMk cId="3061224888" sldId="312"/>
        </pc:sldMkLst>
      </pc:sldChg>
      <pc:sldChg chg="add">
        <pc:chgData name="Jonathan Haylock" userId="2e326450-98f4-4103-a5f9-edef5b085fa5" providerId="ADAL" clId="{E505EE63-293F-4309-912D-142AFF0C3E84}" dt="2022-02-10T23:20:44.997" v="0" actId="47"/>
        <pc:sldMkLst>
          <pc:docMk/>
          <pc:sldMk cId="3756709447" sldId="313"/>
        </pc:sldMkLst>
      </pc:sldChg>
      <pc:sldChg chg="add">
        <pc:chgData name="Jonathan Haylock" userId="2e326450-98f4-4103-a5f9-edef5b085fa5" providerId="ADAL" clId="{E505EE63-293F-4309-912D-142AFF0C3E84}" dt="2022-02-10T23:20:44.997" v="0" actId="47"/>
        <pc:sldMkLst>
          <pc:docMk/>
          <pc:sldMk cId="375102633" sldId="314"/>
        </pc:sldMkLst>
      </pc:sldChg>
      <pc:sldChg chg="add">
        <pc:chgData name="Jonathan Haylock" userId="2e326450-98f4-4103-a5f9-edef5b085fa5" providerId="ADAL" clId="{E505EE63-293F-4309-912D-142AFF0C3E84}" dt="2022-02-10T23:20:44.997" v="0" actId="47"/>
        <pc:sldMkLst>
          <pc:docMk/>
          <pc:sldMk cId="2442727485" sldId="316"/>
        </pc:sldMkLst>
      </pc:sldChg>
      <pc:sldChg chg="add">
        <pc:chgData name="Jonathan Haylock" userId="2e326450-98f4-4103-a5f9-edef5b085fa5" providerId="ADAL" clId="{E505EE63-293F-4309-912D-142AFF0C3E84}" dt="2022-02-10T23:20:44.997" v="0" actId="47"/>
        <pc:sldMkLst>
          <pc:docMk/>
          <pc:sldMk cId="2668975227" sldId="317"/>
        </pc:sldMkLst>
      </pc:sldChg>
      <pc:sldChg chg="add">
        <pc:chgData name="Jonathan Haylock" userId="2e326450-98f4-4103-a5f9-edef5b085fa5" providerId="ADAL" clId="{E505EE63-293F-4309-912D-142AFF0C3E84}" dt="2022-02-10T23:20:44.997" v="0" actId="47"/>
        <pc:sldMkLst>
          <pc:docMk/>
          <pc:sldMk cId="2119752678" sldId="331"/>
        </pc:sldMkLst>
      </pc:sldChg>
      <pc:sldChg chg="add">
        <pc:chgData name="Jonathan Haylock" userId="2e326450-98f4-4103-a5f9-edef5b085fa5" providerId="ADAL" clId="{E505EE63-293F-4309-912D-142AFF0C3E84}" dt="2022-02-10T23:20:44.997" v="0" actId="47"/>
        <pc:sldMkLst>
          <pc:docMk/>
          <pc:sldMk cId="1256810313" sldId="342"/>
        </pc:sldMkLst>
      </pc:sldChg>
      <pc:sldChg chg="add">
        <pc:chgData name="Jonathan Haylock" userId="2e326450-98f4-4103-a5f9-edef5b085fa5" providerId="ADAL" clId="{E505EE63-293F-4309-912D-142AFF0C3E84}" dt="2022-02-10T23:20:44.997" v="0" actId="47"/>
        <pc:sldMkLst>
          <pc:docMk/>
          <pc:sldMk cId="4225193908" sldId="343"/>
        </pc:sldMkLst>
      </pc:sldChg>
      <pc:sldChg chg="add">
        <pc:chgData name="Jonathan Haylock" userId="2e326450-98f4-4103-a5f9-edef5b085fa5" providerId="ADAL" clId="{E505EE63-293F-4309-912D-142AFF0C3E84}" dt="2022-02-10T23:20:44.997" v="0" actId="47"/>
        <pc:sldMkLst>
          <pc:docMk/>
          <pc:sldMk cId="802705993" sldId="349"/>
        </pc:sldMkLst>
      </pc:sldChg>
      <pc:sldChg chg="add">
        <pc:chgData name="Jonathan Haylock" userId="2e326450-98f4-4103-a5f9-edef5b085fa5" providerId="ADAL" clId="{E505EE63-293F-4309-912D-142AFF0C3E84}" dt="2022-02-10T23:20:44.997" v="0" actId="47"/>
        <pc:sldMkLst>
          <pc:docMk/>
          <pc:sldMk cId="1043914267" sldId="389"/>
        </pc:sldMkLst>
      </pc:sldChg>
      <pc:sldChg chg="add">
        <pc:chgData name="Jonathan Haylock" userId="2e326450-98f4-4103-a5f9-edef5b085fa5" providerId="ADAL" clId="{E505EE63-293F-4309-912D-142AFF0C3E84}" dt="2022-02-10T23:20:44.997" v="0" actId="47"/>
        <pc:sldMkLst>
          <pc:docMk/>
          <pc:sldMk cId="669392698" sldId="390"/>
        </pc:sldMkLst>
      </pc:sldChg>
      <pc:sldChg chg="add">
        <pc:chgData name="Jonathan Haylock" userId="2e326450-98f4-4103-a5f9-edef5b085fa5" providerId="ADAL" clId="{E505EE63-293F-4309-912D-142AFF0C3E84}" dt="2022-02-10T23:20:44.997" v="0" actId="47"/>
        <pc:sldMkLst>
          <pc:docMk/>
          <pc:sldMk cId="2376293987" sldId="392"/>
        </pc:sldMkLst>
      </pc:sldChg>
      <pc:sldChg chg="add">
        <pc:chgData name="Jonathan Haylock" userId="2e326450-98f4-4103-a5f9-edef5b085fa5" providerId="ADAL" clId="{E505EE63-293F-4309-912D-142AFF0C3E84}" dt="2022-02-10T23:20:44.997" v="0" actId="47"/>
        <pc:sldMkLst>
          <pc:docMk/>
          <pc:sldMk cId="1480402283" sldId="393"/>
        </pc:sldMkLst>
      </pc:sldChg>
      <pc:sldChg chg="add">
        <pc:chgData name="Jonathan Haylock" userId="2e326450-98f4-4103-a5f9-edef5b085fa5" providerId="ADAL" clId="{E505EE63-293F-4309-912D-142AFF0C3E84}" dt="2022-02-10T23:20:44.997" v="0" actId="47"/>
        <pc:sldMkLst>
          <pc:docMk/>
          <pc:sldMk cId="2525844225" sldId="396"/>
        </pc:sldMkLst>
      </pc:sldChg>
      <pc:sldChg chg="add">
        <pc:chgData name="Jonathan Haylock" userId="2e326450-98f4-4103-a5f9-edef5b085fa5" providerId="ADAL" clId="{E505EE63-293F-4309-912D-142AFF0C3E84}" dt="2022-02-10T23:20:44.997" v="0" actId="47"/>
        <pc:sldMkLst>
          <pc:docMk/>
          <pc:sldMk cId="1858953826" sldId="397"/>
        </pc:sldMkLst>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10/02/2022</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CE26CCE-C02A-4AA6-A322-58E66CF16167}" type="datetimeFigureOut">
              <a:rPr lang="en-GB" smtClean="0"/>
              <a:t>10/02/2022</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396378C-4345-4EB5-970A-5515A3F3E2CC}" type="slidenum">
              <a:rPr lang="en-GB" smtClean="0"/>
              <a:t>‹#›</a:t>
            </a:fld>
            <a:endParaRPr lang="en-GB"/>
          </a:p>
        </p:txBody>
      </p:sp>
    </p:spTree>
    <p:extLst>
      <p:ext uri="{BB962C8B-B14F-4D97-AF65-F5344CB8AC3E}">
        <p14:creationId xmlns:p14="http://schemas.microsoft.com/office/powerpoint/2010/main" val="297223184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229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US" altLang="en-US">
                <a:ea typeface="ＭＳ Ｐゴシック" panose="020B0600070205080204" pitchFamily="34" charset="-128"/>
              </a:rPr>
              <a:t>PL can’t be taught- it is developed through experiences and opportunities</a:t>
            </a:r>
          </a:p>
          <a:p>
            <a:pPr eaLnBrk="1" hangingPunct="1">
              <a:spcBef>
                <a:spcPct val="0"/>
              </a:spcBef>
            </a:pPr>
            <a:r>
              <a:rPr lang="en-US" altLang="en-US">
                <a:ea typeface="ＭＳ Ｐゴシック" panose="020B0600070205080204" pitchFamily="34" charset="-128"/>
              </a:rPr>
              <a:t>High quality PE should contribute towards PL/ 2 hours a week PE</a:t>
            </a:r>
          </a:p>
          <a:p>
            <a:pPr eaLnBrk="1" hangingPunct="1">
              <a:spcBef>
                <a:spcPct val="0"/>
              </a:spcBef>
            </a:pPr>
            <a:r>
              <a:rPr lang="en-US" altLang="en-US">
                <a:ea typeface="ＭＳ Ｐゴシック" panose="020B0600070205080204" pitchFamily="34" charset="-128"/>
              </a:rPr>
              <a:t>Extra curricular provision</a:t>
            </a:r>
          </a:p>
          <a:p>
            <a:pPr eaLnBrk="1" hangingPunct="1">
              <a:spcBef>
                <a:spcPct val="0"/>
              </a:spcBef>
            </a:pPr>
            <a:r>
              <a:rPr lang="en-US" altLang="en-US">
                <a:ea typeface="ＭＳ Ｐゴシック" panose="020B0600070205080204" pitchFamily="34" charset="-128"/>
              </a:rPr>
              <a:t>Environment- learning environment, playground</a:t>
            </a:r>
          </a:p>
          <a:p>
            <a:pPr eaLnBrk="1" hangingPunct="1">
              <a:spcBef>
                <a:spcPct val="0"/>
              </a:spcBef>
            </a:pPr>
            <a:endParaRPr lang="en-US" altLang="en-US">
              <a:ea typeface="ＭＳ Ｐゴシック" panose="020B0600070205080204" pitchFamily="34" charset="-128"/>
            </a:endParaRPr>
          </a:p>
        </p:txBody>
      </p:sp>
      <p:sp>
        <p:nvSpPr>
          <p:cNvPr id="12292"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ea typeface="ＭＳ Ｐゴシック" panose="020B0600070205080204" pitchFamily="34" charset="-128"/>
              </a:defRPr>
            </a:lvl1pPr>
            <a:lvl2pPr marL="742950" indent="-285750">
              <a:spcBef>
                <a:spcPct val="30000"/>
              </a:spcBef>
              <a:defRPr sz="1200">
                <a:solidFill>
                  <a:schemeClr val="tx1"/>
                </a:solidFill>
                <a:latin typeface="Calibri" panose="020F0502020204030204" pitchFamily="34" charset="0"/>
                <a:ea typeface="ＭＳ Ｐゴシック" panose="020B0600070205080204" pitchFamily="34" charset="-128"/>
              </a:defRPr>
            </a:lvl2pPr>
            <a:lvl3pPr marL="1143000" indent="-228600">
              <a:spcBef>
                <a:spcPct val="30000"/>
              </a:spcBef>
              <a:defRPr sz="1200">
                <a:solidFill>
                  <a:schemeClr val="tx1"/>
                </a:solidFill>
                <a:latin typeface="Calibri" panose="020F0502020204030204" pitchFamily="34" charset="0"/>
                <a:ea typeface="ＭＳ Ｐゴシック" panose="020B0600070205080204" pitchFamily="34" charset="-128"/>
              </a:defRPr>
            </a:lvl3pPr>
            <a:lvl4pPr marL="1600200" indent="-228600">
              <a:spcBef>
                <a:spcPct val="30000"/>
              </a:spcBef>
              <a:defRPr sz="1200">
                <a:solidFill>
                  <a:schemeClr val="tx1"/>
                </a:solidFill>
                <a:latin typeface="Calibri" panose="020F0502020204030204" pitchFamily="34" charset="0"/>
                <a:ea typeface="ＭＳ Ｐゴシック" panose="020B0600070205080204" pitchFamily="34" charset="-128"/>
              </a:defRPr>
            </a:lvl4pPr>
            <a:lvl5pPr marL="2057400" indent="-228600">
              <a:spcBef>
                <a:spcPct val="30000"/>
              </a:spcBef>
              <a:defRPr sz="1200">
                <a:solidFill>
                  <a:schemeClr val="tx1"/>
                </a:solidFill>
                <a:latin typeface="Calibri" panose="020F0502020204030204" pitchFamily="34" charset="0"/>
                <a:ea typeface="ＭＳ Ｐゴシック" panose="020B0600070205080204" pitchFamily="34" charset="-128"/>
              </a:defRPr>
            </a:lvl5pPr>
            <a:lvl6pPr marL="25146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6pPr>
            <a:lvl7pPr marL="29718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7pPr>
            <a:lvl8pPr marL="34290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8pPr>
            <a:lvl9pPr marL="38862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9pPr>
          </a:lstStyle>
          <a:p>
            <a:pPr>
              <a:spcBef>
                <a:spcPct val="0"/>
              </a:spcBef>
            </a:pPr>
            <a:fld id="{D74A18C9-CCE2-451F-8AC8-13A545DB8DB5}" type="slidenum">
              <a:rPr lang="en-US" altLang="en-US" smtClean="0">
                <a:latin typeface="Arial" panose="020B0604020202020204" pitchFamily="34" charset="0"/>
              </a:rPr>
              <a:pPr>
                <a:spcBef>
                  <a:spcPct val="0"/>
                </a:spcBef>
              </a:pPr>
              <a:t>5</a:t>
            </a:fld>
            <a:endParaRPr lang="en-US" altLang="en-US">
              <a:latin typeface="Arial" panose="020B0604020202020204" pitchFamily="34" charset="0"/>
            </a:endParaRPr>
          </a:p>
        </p:txBody>
      </p:sp>
    </p:spTree>
    <p:extLst>
      <p:ext uri="{BB962C8B-B14F-4D97-AF65-F5344CB8AC3E}">
        <p14:creationId xmlns:p14="http://schemas.microsoft.com/office/powerpoint/2010/main" val="250318644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396378C-4345-4EB5-970A-5515A3F3E2CC}" type="slidenum">
              <a:rPr lang="en-GB" smtClean="0"/>
              <a:t>10</a:t>
            </a:fld>
            <a:endParaRPr lang="en-GB"/>
          </a:p>
        </p:txBody>
      </p:sp>
    </p:spTree>
    <p:extLst>
      <p:ext uri="{BB962C8B-B14F-4D97-AF65-F5344CB8AC3E}">
        <p14:creationId xmlns:p14="http://schemas.microsoft.com/office/powerpoint/2010/main" val="176393303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396378C-4345-4EB5-970A-5515A3F3E2CC}" type="slidenum">
              <a:rPr lang="en-GB" smtClean="0"/>
              <a:t>11</a:t>
            </a:fld>
            <a:endParaRPr lang="en-GB"/>
          </a:p>
        </p:txBody>
      </p:sp>
    </p:spTree>
    <p:extLst>
      <p:ext uri="{BB962C8B-B14F-4D97-AF65-F5344CB8AC3E}">
        <p14:creationId xmlns:p14="http://schemas.microsoft.com/office/powerpoint/2010/main" val="116615152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i="0" u="none" strike="noStrike" kern="1200" dirty="0">
                <a:solidFill>
                  <a:schemeClr val="tx1"/>
                </a:solidFill>
                <a:effectLst/>
                <a:latin typeface="+mn-lt"/>
                <a:ea typeface="+mn-ea"/>
                <a:cs typeface="+mn-cs"/>
              </a:rPr>
              <a:t> </a:t>
            </a:r>
            <a:endParaRPr lang="en-US" b="0" dirty="0"/>
          </a:p>
        </p:txBody>
      </p:sp>
      <p:sp>
        <p:nvSpPr>
          <p:cNvPr id="4" name="Slide Number Placeholder 3"/>
          <p:cNvSpPr>
            <a:spLocks noGrp="1"/>
          </p:cNvSpPr>
          <p:nvPr>
            <p:ph type="sldNum" sz="quarter" idx="5"/>
          </p:nvPr>
        </p:nvSpPr>
        <p:spPr/>
        <p:txBody>
          <a:bodyPr/>
          <a:lstStyle/>
          <a:p>
            <a:fld id="{E396378C-4345-4EB5-970A-5515A3F3E2CC}" type="slidenum">
              <a:rPr lang="en-GB" smtClean="0"/>
              <a:t>12</a:t>
            </a:fld>
            <a:endParaRPr lang="en-GB"/>
          </a:p>
        </p:txBody>
      </p:sp>
    </p:spTree>
    <p:extLst>
      <p:ext uri="{BB962C8B-B14F-4D97-AF65-F5344CB8AC3E}">
        <p14:creationId xmlns:p14="http://schemas.microsoft.com/office/powerpoint/2010/main" val="105747274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E396378C-4345-4EB5-970A-5515A3F3E2CC}" type="slidenum">
              <a:rPr lang="en-GB" smtClean="0"/>
              <a:t>13</a:t>
            </a:fld>
            <a:endParaRPr lang="en-GB"/>
          </a:p>
        </p:txBody>
      </p:sp>
    </p:spTree>
    <p:extLst>
      <p:ext uri="{BB962C8B-B14F-4D97-AF65-F5344CB8AC3E}">
        <p14:creationId xmlns:p14="http://schemas.microsoft.com/office/powerpoint/2010/main" val="205204089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E396378C-4345-4EB5-970A-5515A3F3E2CC}" type="slidenum">
              <a:rPr lang="en-GB" smtClean="0"/>
              <a:t>14</a:t>
            </a:fld>
            <a:endParaRPr lang="en-GB"/>
          </a:p>
        </p:txBody>
      </p:sp>
    </p:spTree>
    <p:extLst>
      <p:ext uri="{BB962C8B-B14F-4D97-AF65-F5344CB8AC3E}">
        <p14:creationId xmlns:p14="http://schemas.microsoft.com/office/powerpoint/2010/main" val="412358881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396378C-4345-4EB5-970A-5515A3F3E2CC}" type="slidenum">
              <a:rPr lang="en-GB" smtClean="0"/>
              <a:t>15</a:t>
            </a:fld>
            <a:endParaRPr lang="en-GB"/>
          </a:p>
        </p:txBody>
      </p:sp>
    </p:spTree>
    <p:extLst>
      <p:ext uri="{BB962C8B-B14F-4D97-AF65-F5344CB8AC3E}">
        <p14:creationId xmlns:p14="http://schemas.microsoft.com/office/powerpoint/2010/main" val="53902262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E396378C-4345-4EB5-970A-5515A3F3E2CC}" type="slidenum">
              <a:rPr lang="en-GB" smtClean="0"/>
              <a:t>16</a:t>
            </a:fld>
            <a:endParaRPr lang="en-GB"/>
          </a:p>
        </p:txBody>
      </p:sp>
    </p:spTree>
    <p:extLst>
      <p:ext uri="{BB962C8B-B14F-4D97-AF65-F5344CB8AC3E}">
        <p14:creationId xmlns:p14="http://schemas.microsoft.com/office/powerpoint/2010/main" val="330226968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If we take a physical literacy perspective</a:t>
            </a:r>
            <a:r>
              <a:rPr lang="en-US" baseline="0" dirty="0"/>
              <a:t> then the experiences that we have are crucial for the development of who we are and how we learn and develop, therefore the environment that we interact with is extremely important</a:t>
            </a:r>
            <a:endParaRPr lang="en-US" dirty="0"/>
          </a:p>
        </p:txBody>
      </p:sp>
      <p:sp>
        <p:nvSpPr>
          <p:cNvPr id="4" name="Slide Number Placeholder 3"/>
          <p:cNvSpPr>
            <a:spLocks noGrp="1"/>
          </p:cNvSpPr>
          <p:nvPr>
            <p:ph type="sldNum" sz="quarter" idx="10"/>
          </p:nvPr>
        </p:nvSpPr>
        <p:spPr/>
        <p:txBody>
          <a:bodyPr/>
          <a:lstStyle/>
          <a:p>
            <a:fld id="{ECF53C65-7D9F-F34A-8929-3F143E812007}" type="slidenum">
              <a:rPr lang="en-US" smtClean="0"/>
              <a:t>21</a:t>
            </a:fld>
            <a:endParaRPr lang="en-US"/>
          </a:p>
        </p:txBody>
      </p:sp>
    </p:spTree>
    <p:extLst>
      <p:ext uri="{BB962C8B-B14F-4D97-AF65-F5344CB8AC3E}">
        <p14:creationId xmlns:p14="http://schemas.microsoft.com/office/powerpoint/2010/main" val="389046934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1"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 uri="{FAA26D3D-D897-4be2-8F04-BA451C77F1D7}">
              <ma14:placeholderFlag xmlns="" xmlns:ma14="http://schemas.microsoft.com/office/mac/drawingml/2011/main" val="1"/>
            </a:ext>
          </a:extLst>
        </p:spPr>
      </p:sp>
      <p:sp>
        <p:nvSpPr>
          <p:cNvPr id="46082"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US" altLang="en-US" dirty="0"/>
              <a:t>You are</a:t>
            </a:r>
            <a:r>
              <a:rPr lang="en-US" altLang="en-US" baseline="0" dirty="0"/>
              <a:t> all aware of affordance theory</a:t>
            </a:r>
            <a:r>
              <a:rPr lang="is-IS" altLang="en-US" baseline="0" dirty="0"/>
              <a:t>….</a:t>
            </a:r>
          </a:p>
          <a:p>
            <a:endParaRPr lang="is-IS" altLang="en-US" baseline="0" dirty="0"/>
          </a:p>
          <a:p>
            <a:endParaRPr lang="en-US" altLang="en-US" dirty="0"/>
          </a:p>
          <a:p>
            <a:r>
              <a:rPr lang="en-US" altLang="en-US" dirty="0"/>
              <a:t>Studies of the affordances of the home show that more opportunities in the home improve motor development and learning readiness, </a:t>
            </a:r>
          </a:p>
          <a:p>
            <a:r>
              <a:rPr lang="en-US" altLang="en-US" dirty="0"/>
              <a:t>Studies in</a:t>
            </a:r>
            <a:r>
              <a:rPr lang="en-US" altLang="en-US" baseline="0" dirty="0"/>
              <a:t> </a:t>
            </a:r>
            <a:r>
              <a:rPr lang="en-US" altLang="en-US" baseline="0" dirty="0" err="1"/>
              <a:t>Scandanavia</a:t>
            </a:r>
            <a:r>
              <a:rPr lang="en-US" altLang="en-US" baseline="0" dirty="0"/>
              <a:t> show that children in pre schools that move in natural settings have better motor development due to the rich variety of affordances that nature offers. </a:t>
            </a:r>
            <a:endParaRPr lang="en-US" altLang="en-US" dirty="0"/>
          </a:p>
          <a:p>
            <a:endParaRPr lang="en-US" altLang="en-US" dirty="0"/>
          </a:p>
        </p:txBody>
      </p:sp>
      <p:sp>
        <p:nvSpPr>
          <p:cNvPr id="4" name="Slide Number Placeholder 3"/>
          <p:cNvSpPr>
            <a:spLocks noGrp="1"/>
          </p:cNvSpPr>
          <p:nvPr>
            <p:ph type="sldNum" sz="quarter" idx="5"/>
          </p:nvPr>
        </p:nvSpPr>
        <p:spPr/>
        <p:txBody>
          <a:bodyPr/>
          <a:lstStyle/>
          <a:p>
            <a:pPr>
              <a:defRPr/>
            </a:pPr>
            <a:fld id="{EBD2914C-B201-F044-9526-16C201EE8CF0}" type="slidenum">
              <a:rPr lang="en-GB" smtClean="0"/>
              <a:pPr>
                <a:defRPr/>
              </a:pPr>
              <a:t>31</a:t>
            </a:fld>
            <a:endParaRPr lang="en-GB"/>
          </a:p>
        </p:txBody>
      </p:sp>
    </p:spTree>
    <p:extLst>
      <p:ext uri="{BB962C8B-B14F-4D97-AF65-F5344CB8AC3E}">
        <p14:creationId xmlns:p14="http://schemas.microsoft.com/office/powerpoint/2010/main" val="180496504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229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US" altLang="en-US">
                <a:ea typeface="ＭＳ Ｐゴシック" panose="020B0600070205080204" pitchFamily="34" charset="-128"/>
              </a:rPr>
              <a:t>PL can’t be taught- it is developed through experiences and opportunities</a:t>
            </a:r>
          </a:p>
          <a:p>
            <a:pPr eaLnBrk="1" hangingPunct="1">
              <a:spcBef>
                <a:spcPct val="0"/>
              </a:spcBef>
            </a:pPr>
            <a:r>
              <a:rPr lang="en-US" altLang="en-US">
                <a:ea typeface="ＭＳ Ｐゴシック" panose="020B0600070205080204" pitchFamily="34" charset="-128"/>
              </a:rPr>
              <a:t>High quality PE should contribute towards PL/ 2 hours a week PE</a:t>
            </a:r>
          </a:p>
          <a:p>
            <a:pPr eaLnBrk="1" hangingPunct="1">
              <a:spcBef>
                <a:spcPct val="0"/>
              </a:spcBef>
            </a:pPr>
            <a:r>
              <a:rPr lang="en-US" altLang="en-US">
                <a:ea typeface="ＭＳ Ｐゴシック" panose="020B0600070205080204" pitchFamily="34" charset="-128"/>
              </a:rPr>
              <a:t>Extra curricular provision</a:t>
            </a:r>
          </a:p>
          <a:p>
            <a:pPr eaLnBrk="1" hangingPunct="1">
              <a:spcBef>
                <a:spcPct val="0"/>
              </a:spcBef>
            </a:pPr>
            <a:r>
              <a:rPr lang="en-US" altLang="en-US">
                <a:ea typeface="ＭＳ Ｐゴシック" panose="020B0600070205080204" pitchFamily="34" charset="-128"/>
              </a:rPr>
              <a:t>Environment- learning environment, playground</a:t>
            </a:r>
          </a:p>
          <a:p>
            <a:pPr eaLnBrk="1" hangingPunct="1">
              <a:spcBef>
                <a:spcPct val="0"/>
              </a:spcBef>
            </a:pPr>
            <a:endParaRPr lang="en-US" altLang="en-US">
              <a:ea typeface="ＭＳ Ｐゴシック" panose="020B0600070205080204" pitchFamily="34" charset="-128"/>
            </a:endParaRPr>
          </a:p>
        </p:txBody>
      </p:sp>
      <p:sp>
        <p:nvSpPr>
          <p:cNvPr id="12292"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ea typeface="ＭＳ Ｐゴシック" panose="020B0600070205080204" pitchFamily="34" charset="-128"/>
              </a:defRPr>
            </a:lvl1pPr>
            <a:lvl2pPr marL="742950" indent="-285750">
              <a:spcBef>
                <a:spcPct val="30000"/>
              </a:spcBef>
              <a:defRPr sz="1200">
                <a:solidFill>
                  <a:schemeClr val="tx1"/>
                </a:solidFill>
                <a:latin typeface="Calibri" panose="020F0502020204030204" pitchFamily="34" charset="0"/>
                <a:ea typeface="ＭＳ Ｐゴシック" panose="020B0600070205080204" pitchFamily="34" charset="-128"/>
              </a:defRPr>
            </a:lvl2pPr>
            <a:lvl3pPr marL="1143000" indent="-228600">
              <a:spcBef>
                <a:spcPct val="30000"/>
              </a:spcBef>
              <a:defRPr sz="1200">
                <a:solidFill>
                  <a:schemeClr val="tx1"/>
                </a:solidFill>
                <a:latin typeface="Calibri" panose="020F0502020204030204" pitchFamily="34" charset="0"/>
                <a:ea typeface="ＭＳ Ｐゴシック" panose="020B0600070205080204" pitchFamily="34" charset="-128"/>
              </a:defRPr>
            </a:lvl3pPr>
            <a:lvl4pPr marL="1600200" indent="-228600">
              <a:spcBef>
                <a:spcPct val="30000"/>
              </a:spcBef>
              <a:defRPr sz="1200">
                <a:solidFill>
                  <a:schemeClr val="tx1"/>
                </a:solidFill>
                <a:latin typeface="Calibri" panose="020F0502020204030204" pitchFamily="34" charset="0"/>
                <a:ea typeface="ＭＳ Ｐゴシック" panose="020B0600070205080204" pitchFamily="34" charset="-128"/>
              </a:defRPr>
            </a:lvl4pPr>
            <a:lvl5pPr marL="2057400" indent="-228600">
              <a:spcBef>
                <a:spcPct val="30000"/>
              </a:spcBef>
              <a:defRPr sz="1200">
                <a:solidFill>
                  <a:schemeClr val="tx1"/>
                </a:solidFill>
                <a:latin typeface="Calibri" panose="020F0502020204030204" pitchFamily="34" charset="0"/>
                <a:ea typeface="ＭＳ Ｐゴシック" panose="020B0600070205080204" pitchFamily="34" charset="-128"/>
              </a:defRPr>
            </a:lvl5pPr>
            <a:lvl6pPr marL="25146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6pPr>
            <a:lvl7pPr marL="29718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7pPr>
            <a:lvl8pPr marL="34290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8pPr>
            <a:lvl9pPr marL="38862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9pPr>
          </a:lstStyle>
          <a:p>
            <a:pPr>
              <a:spcBef>
                <a:spcPct val="0"/>
              </a:spcBef>
            </a:pPr>
            <a:fld id="{D74A18C9-CCE2-451F-8AC8-13A545DB8DB5}" type="slidenum">
              <a:rPr lang="en-US" altLang="en-US" smtClean="0">
                <a:latin typeface="Arial" panose="020B0604020202020204" pitchFamily="34" charset="0"/>
              </a:rPr>
              <a:pPr>
                <a:spcBef>
                  <a:spcPct val="0"/>
                </a:spcBef>
              </a:pPr>
              <a:t>32</a:t>
            </a:fld>
            <a:endParaRPr lang="en-US" altLang="en-US">
              <a:latin typeface="Arial" panose="020B0604020202020204" pitchFamily="34" charset="0"/>
            </a:endParaRPr>
          </a:p>
        </p:txBody>
      </p:sp>
    </p:spTree>
    <p:extLst>
      <p:ext uri="{BB962C8B-B14F-4D97-AF65-F5344CB8AC3E}">
        <p14:creationId xmlns:p14="http://schemas.microsoft.com/office/powerpoint/2010/main" val="2178597890"/>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10/02/2022</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10/02/2022</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10/02/2022</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10/02/2022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10/02/2022</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10/02/2022</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10/02/2022</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10/02/2022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10/02/2022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10/02/2022</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10/02/2022</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10/02/2022</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tiff"/><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4.tiff"/><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4.tiff"/><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4.tiff"/><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mp4"/><Relationship Id="rId1" Type="http://schemas.microsoft.com/office/2007/relationships/media" Target="../media/media1.mp4"/><Relationship Id="rId5" Type="http://schemas.openxmlformats.org/officeDocument/2006/relationships/image" Target="../media/image7.png"/><Relationship Id="rId4" Type="http://schemas.openxmlformats.org/officeDocument/2006/relationships/notesSlide" Target="../notesSlides/notesSlide3.xml"/></Relationships>
</file>

<file path=ppt/slides/_rels/slide1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4.xml"/><Relationship Id="rId1" Type="http://schemas.openxmlformats.org/officeDocument/2006/relationships/slideLayout" Target="../slideLayouts/slideLayout2.xml"/><Relationship Id="rId5" Type="http://schemas.openxmlformats.org/officeDocument/2006/relationships/image" Target="../media/image10.jpeg"/><Relationship Id="rId4" Type="http://schemas.openxmlformats.org/officeDocument/2006/relationships/image" Target="../media/image9.jpeg"/></Relationships>
</file>

<file path=ppt/slides/_rels/slide13.xml.rels><?xml version="1.0" encoding="UTF-8" standalone="yes"?>
<Relationships xmlns="http://schemas.openxmlformats.org/package/2006/relationships"><Relationship Id="rId3" Type="http://schemas.openxmlformats.org/officeDocument/2006/relationships/image" Target="../media/image4.tiff"/><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6.xml"/><Relationship Id="rId1" Type="http://schemas.openxmlformats.org/officeDocument/2006/relationships/slideLayout" Target="../slideLayouts/slideLayout8.xml"/><Relationship Id="rId5" Type="http://schemas.openxmlformats.org/officeDocument/2006/relationships/image" Target="../media/image12.png"/><Relationship Id="rId4" Type="http://schemas.openxmlformats.org/officeDocument/2006/relationships/hyperlink" Target="https://www.youtube.com/watch?v=tPhJB9pPuKM" TargetMode="External"/></Relationships>
</file>

<file path=ppt/slides/_rels/slide15.xml.rels><?xml version="1.0" encoding="UTF-8" standalone="yes"?>
<Relationships xmlns="http://schemas.openxmlformats.org/package/2006/relationships"><Relationship Id="rId3" Type="http://schemas.openxmlformats.org/officeDocument/2006/relationships/image" Target="../media/image4.tiff"/><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2.mp4"/><Relationship Id="rId1" Type="http://schemas.microsoft.com/office/2007/relationships/media" Target="../media/media2.mp4"/><Relationship Id="rId5" Type="http://schemas.openxmlformats.org/officeDocument/2006/relationships/image" Target="../media/image13.png"/><Relationship Id="rId4" Type="http://schemas.openxmlformats.org/officeDocument/2006/relationships/notesSlide" Target="../notesSlides/notesSlide8.xml"/></Relationships>
</file>

<file path=ppt/slides/_rels/slide17.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4.tiff"/><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4.tiff"/><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17.jpg"/><Relationship Id="rId1" Type="http://schemas.openxmlformats.org/officeDocument/2006/relationships/slideLayout" Target="../slideLayouts/slideLayout7.xml"/><Relationship Id="rId4" Type="http://schemas.openxmlformats.org/officeDocument/2006/relationships/image" Target="../media/image18.jpeg"/></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20.jpg"/><Relationship Id="rId2" Type="http://schemas.openxmlformats.org/officeDocument/2006/relationships/image" Target="../media/image19.jpeg"/><Relationship Id="rId1" Type="http://schemas.openxmlformats.org/officeDocument/2006/relationships/slideLayout" Target="../slideLayouts/slideLayout2.xml"/><Relationship Id="rId6" Type="http://schemas.openxmlformats.org/officeDocument/2006/relationships/image" Target="../media/image23.jpeg"/><Relationship Id="rId5" Type="http://schemas.openxmlformats.org/officeDocument/2006/relationships/image" Target="../media/image22.jpeg"/><Relationship Id="rId4" Type="http://schemas.openxmlformats.org/officeDocument/2006/relationships/image" Target="../media/image21.jpeg"/></Relationships>
</file>

<file path=ppt/slides/_rels/slide26.xml.rels><?xml version="1.0" encoding="UTF-8" standalone="yes"?>
<Relationships xmlns="http://schemas.openxmlformats.org/package/2006/relationships"><Relationship Id="rId3" Type="http://schemas.openxmlformats.org/officeDocument/2006/relationships/image" Target="../media/image25.gif"/><Relationship Id="rId2" Type="http://schemas.openxmlformats.org/officeDocument/2006/relationships/image" Target="../media/image24.jp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27.gif"/><Relationship Id="rId2" Type="http://schemas.openxmlformats.org/officeDocument/2006/relationships/image" Target="../media/image26.jpg"/><Relationship Id="rId1" Type="http://schemas.openxmlformats.org/officeDocument/2006/relationships/slideLayout" Target="../slideLayouts/slideLayout2.xml"/><Relationship Id="rId4" Type="http://schemas.openxmlformats.org/officeDocument/2006/relationships/hyperlink" Target="https://www.ted.com/talks/suzanne_simard_how_trees_talk_to_each_other?language=en" TargetMode="Externa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2" Type="http://schemas.openxmlformats.org/officeDocument/2006/relationships/image" Target="../media/image28.jpeg"/><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2" Type="http://schemas.openxmlformats.org/officeDocument/2006/relationships/image" Target="../media/image29.jpeg"/><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2" Type="http://schemas.openxmlformats.org/officeDocument/2006/relationships/image" Target="../media/image30.jp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9.xml.rels><?xml version="1.0" encoding="UTF-8" standalone="yes"?>
<Relationships xmlns="http://schemas.openxmlformats.org/package/2006/relationships"><Relationship Id="rId2" Type="http://schemas.openxmlformats.org/officeDocument/2006/relationships/image" Target="../media/image31.jpe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image" Target="../media/image32.jpeg"/><Relationship Id="rId1" Type="http://schemas.openxmlformats.org/officeDocument/2006/relationships/slideLayout" Target="../slideLayouts/slideLayout7.xml"/></Relationships>
</file>

<file path=ppt/slides/_rels/slide41.xml.rels><?xml version="1.0" encoding="UTF-8" standalone="yes"?>
<Relationships xmlns="http://schemas.openxmlformats.org/package/2006/relationships"><Relationship Id="rId2" Type="http://schemas.openxmlformats.org/officeDocument/2006/relationships/image" Target="../media/image33.jpeg"/><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503838" y="1156015"/>
            <a:ext cx="8708504" cy="1470025"/>
          </a:xfrm>
        </p:spPr>
        <p:txBody>
          <a:bodyPr/>
          <a:lstStyle/>
          <a:p>
            <a:r>
              <a:rPr lang="en-GB" dirty="0">
                <a:solidFill>
                  <a:schemeClr val="bg1"/>
                </a:solidFill>
              </a:rPr>
              <a:t>Physical Literacy &amp; Affordances</a:t>
            </a:r>
          </a:p>
        </p:txBody>
      </p:sp>
      <p:sp>
        <p:nvSpPr>
          <p:cNvPr id="3" name="Subtitle 2"/>
          <p:cNvSpPr>
            <a:spLocks noGrp="1"/>
          </p:cNvSpPr>
          <p:nvPr>
            <p:ph type="subTitle" idx="1"/>
          </p:nvPr>
        </p:nvSpPr>
        <p:spPr>
          <a:xfrm>
            <a:off x="2267744" y="2626040"/>
            <a:ext cx="6400800" cy="1752600"/>
          </a:xfrm>
        </p:spPr>
        <p:txBody>
          <a:bodyPr/>
          <a:lstStyle/>
          <a:p>
            <a:r>
              <a:rPr lang="en-GB" dirty="0"/>
              <a:t>Jon Haylock 2022</a:t>
            </a:r>
          </a:p>
        </p:txBody>
      </p:sp>
    </p:spTree>
    <p:extLst>
      <p:ext uri="{BB962C8B-B14F-4D97-AF65-F5344CB8AC3E}">
        <p14:creationId xmlns:p14="http://schemas.microsoft.com/office/powerpoint/2010/main" val="418258549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3EC68C-0AC1-4E30-BDD3-D143B892AFBF}"/>
              </a:ext>
            </a:extLst>
          </p:cNvPr>
          <p:cNvSpPr>
            <a:spLocks noGrp="1"/>
          </p:cNvSpPr>
          <p:nvPr>
            <p:ph type="title"/>
          </p:nvPr>
        </p:nvSpPr>
        <p:spPr/>
        <p:txBody>
          <a:bodyPr>
            <a:normAutofit fontScale="90000"/>
          </a:bodyPr>
          <a:lstStyle/>
          <a:p>
            <a:r>
              <a:rPr lang="en-GB" dirty="0">
                <a:solidFill>
                  <a:schemeClr val="accent1">
                    <a:lumMod val="75000"/>
                  </a:schemeClr>
                </a:solidFill>
              </a:rPr>
              <a:t>Rate your progress with writing a paragraph on Physical Literacy</a:t>
            </a:r>
          </a:p>
        </p:txBody>
      </p:sp>
      <p:pic>
        <p:nvPicPr>
          <p:cNvPr id="1030" name="Picture 6">
            <a:extLst>
              <a:ext uri="{FF2B5EF4-FFF2-40B4-BE49-F238E27FC236}">
                <a16:creationId xmlns:a16="http://schemas.microsoft.com/office/drawing/2014/main" id="{FFAC2045-E859-4BC6-ACE3-229C1174D9D6}"/>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1665608" y="1600200"/>
            <a:ext cx="5812783" cy="391636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3546857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chemeClr val="accent1">
                    <a:lumMod val="75000"/>
                  </a:schemeClr>
                </a:solidFill>
              </a:rPr>
              <a:t>Essay Title….</a:t>
            </a:r>
          </a:p>
        </p:txBody>
      </p:sp>
      <p:sp>
        <p:nvSpPr>
          <p:cNvPr id="3" name="Content Placeholder 2"/>
          <p:cNvSpPr>
            <a:spLocks noGrp="1"/>
          </p:cNvSpPr>
          <p:nvPr>
            <p:ph idx="1"/>
          </p:nvPr>
        </p:nvSpPr>
        <p:spPr>
          <a:xfrm>
            <a:off x="539552" y="2060848"/>
            <a:ext cx="8229600" cy="1900807"/>
          </a:xfrm>
        </p:spPr>
        <p:txBody>
          <a:bodyPr>
            <a:normAutofit/>
          </a:bodyPr>
          <a:lstStyle/>
          <a:p>
            <a:pPr marL="0" indent="0">
              <a:buNone/>
            </a:pPr>
            <a:r>
              <a:rPr lang="en-GB" sz="3600" dirty="0"/>
              <a:t>Evaluate how adventurous activities contribute to the development of children’s physical literacy. </a:t>
            </a:r>
          </a:p>
        </p:txBody>
      </p:sp>
      <p:sp>
        <p:nvSpPr>
          <p:cNvPr id="4" name="Rectangle 3"/>
          <p:cNvSpPr/>
          <p:nvPr/>
        </p:nvSpPr>
        <p:spPr>
          <a:xfrm>
            <a:off x="457200" y="2047379"/>
            <a:ext cx="7776864" cy="1900807"/>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Content Placeholder 2"/>
          <p:cNvSpPr txBox="1">
            <a:spLocks/>
          </p:cNvSpPr>
          <p:nvPr/>
        </p:nvSpPr>
        <p:spPr>
          <a:xfrm>
            <a:off x="827584" y="2029852"/>
            <a:ext cx="8229600" cy="1900807"/>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Font typeface="Arial" pitchFamily="34" charset="0"/>
              <a:buNone/>
            </a:pPr>
            <a:r>
              <a:rPr lang="en-GB" sz="3600" b="1" dirty="0">
                <a:solidFill>
                  <a:srgbClr val="0070C0"/>
                </a:solidFill>
              </a:rPr>
              <a:t>Evaluate</a:t>
            </a:r>
            <a:r>
              <a:rPr lang="en-GB" sz="3600" dirty="0"/>
              <a:t> how </a:t>
            </a:r>
            <a:r>
              <a:rPr lang="en-GB" sz="3600" b="1" dirty="0">
                <a:solidFill>
                  <a:srgbClr val="0070C0"/>
                </a:solidFill>
              </a:rPr>
              <a:t>adventurous activities </a:t>
            </a:r>
            <a:r>
              <a:rPr lang="en-GB" sz="3600" dirty="0"/>
              <a:t>contribute to the development of children’s physical literacy. </a:t>
            </a:r>
          </a:p>
        </p:txBody>
      </p:sp>
      <p:sp>
        <p:nvSpPr>
          <p:cNvPr id="6" name="TextBox 5"/>
          <p:cNvSpPr txBox="1"/>
          <p:nvPr/>
        </p:nvSpPr>
        <p:spPr>
          <a:xfrm rot="19983879" flipH="1">
            <a:off x="-60389" y="1420627"/>
            <a:ext cx="2376264" cy="707886"/>
          </a:xfrm>
          <a:prstGeom prst="rect">
            <a:avLst/>
          </a:prstGeom>
          <a:noFill/>
        </p:spPr>
        <p:txBody>
          <a:bodyPr wrap="square" rtlCol="0">
            <a:spAutoFit/>
          </a:bodyPr>
          <a:lstStyle/>
          <a:p>
            <a:r>
              <a:rPr lang="en-GB" sz="4000" b="1" dirty="0">
                <a:solidFill>
                  <a:srgbClr val="00B050"/>
                </a:solidFill>
              </a:rPr>
              <a:t>Critically</a:t>
            </a:r>
            <a:r>
              <a:rPr lang="en-GB" sz="3600" b="1" dirty="0">
                <a:solidFill>
                  <a:srgbClr val="00B050"/>
                </a:solidFill>
              </a:rPr>
              <a:t> </a:t>
            </a:r>
            <a:r>
              <a:rPr lang="en-GB" sz="2000" dirty="0"/>
              <a:t> </a:t>
            </a:r>
          </a:p>
        </p:txBody>
      </p:sp>
    </p:spTree>
    <p:extLst>
      <p:ext uri="{BB962C8B-B14F-4D97-AF65-F5344CB8AC3E}">
        <p14:creationId xmlns:p14="http://schemas.microsoft.com/office/powerpoint/2010/main" val="42152469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par>
                                <p:cTn id="7" presetID="10" presetClass="entr" presetSubtype="0" fill="hold" grpId="0" nodeType="withEffect">
                                  <p:stCondLst>
                                    <p:cond delay="0"/>
                                  </p:stCondLst>
                                  <p:childTnLst>
                                    <p:set>
                                      <p:cBhvr>
                                        <p:cTn id="8" dur="1" fill="hold">
                                          <p:stCondLst>
                                            <p:cond delay="0"/>
                                          </p:stCondLst>
                                        </p:cTn>
                                        <p:tgtEl>
                                          <p:spTgt spid="5"/>
                                        </p:tgtEl>
                                        <p:attrNameLst>
                                          <p:attrName>style.visibility</p:attrName>
                                        </p:attrNameLst>
                                      </p:cBhvr>
                                      <p:to>
                                        <p:strVal val="visible"/>
                                      </p:to>
                                    </p:set>
                                    <p:animEffect transition="in" filter="fade">
                                      <p:cBhvr>
                                        <p:cTn id="9" dur="500"/>
                                        <p:tgtEl>
                                          <p:spTgt spid="5"/>
                                        </p:tgtEl>
                                      </p:cBhvr>
                                    </p:animEffect>
                                  </p:childTnLst>
                                </p:cTn>
                              </p:par>
                            </p:childTnLst>
                          </p:cTn>
                        </p:par>
                      </p:childTnLst>
                    </p:cTn>
                  </p:par>
                  <p:par>
                    <p:cTn id="10" fill="hold">
                      <p:stCondLst>
                        <p:cond delay="indefinite"/>
                      </p:stCondLst>
                      <p:childTnLst>
                        <p:par>
                          <p:cTn id="11" fill="hold">
                            <p:stCondLst>
                              <p:cond delay="0"/>
                            </p:stCondLst>
                            <p:childTnLst>
                              <p:par>
                                <p:cTn id="12" presetID="10" presetClass="entr" presetSubtype="0" fill="hold" nodeType="clickEffect">
                                  <p:stCondLst>
                                    <p:cond delay="0"/>
                                  </p:stCondLst>
                                  <p:childTnLst>
                                    <p:set>
                                      <p:cBhvr>
                                        <p:cTn id="13" dur="1" fill="hold">
                                          <p:stCondLst>
                                            <p:cond delay="0"/>
                                          </p:stCondLst>
                                        </p:cTn>
                                        <p:tgtEl>
                                          <p:spTgt spid="6">
                                            <p:txEl>
                                              <p:pRg st="0" end="0"/>
                                            </p:txEl>
                                          </p:spTgt>
                                        </p:tgtEl>
                                        <p:attrNameLst>
                                          <p:attrName>style.visibility</p:attrName>
                                        </p:attrNameLst>
                                      </p:cBhvr>
                                      <p:to>
                                        <p:strVal val="visible"/>
                                      </p:to>
                                    </p:set>
                                    <p:animEffect transition="in" filter="fade">
                                      <p:cBhvr>
                                        <p:cTn id="14" dur="500"/>
                                        <p:tgtEl>
                                          <p:spTgt spid="6">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5"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600" dirty="0">
                <a:solidFill>
                  <a:schemeClr val="accent1">
                    <a:lumMod val="75000"/>
                  </a:schemeClr>
                </a:solidFill>
              </a:rPr>
              <a:t>Life long journeys of Physical Literacy</a:t>
            </a:r>
          </a:p>
        </p:txBody>
      </p:sp>
      <p:pic>
        <p:nvPicPr>
          <p:cNvPr id="4" name="Content Placeholder 3"/>
          <p:cNvPicPr>
            <a:picLocks noGrp="1" noChangeAspect="1"/>
          </p:cNvPicPr>
          <p:nvPr>
            <p:ph idx="1"/>
          </p:nvPr>
        </p:nvPicPr>
        <p:blipFill>
          <a:blip r:embed="rId2"/>
          <a:stretch>
            <a:fillRect/>
          </a:stretch>
        </p:blipFill>
        <p:spPr>
          <a:xfrm>
            <a:off x="1547664" y="1556792"/>
            <a:ext cx="5776292" cy="4038509"/>
          </a:xfrm>
          <a:prstGeom prst="rect">
            <a:avLst/>
          </a:prstGeom>
        </p:spPr>
      </p:pic>
    </p:spTree>
    <p:extLst>
      <p:ext uri="{BB962C8B-B14F-4D97-AF65-F5344CB8AC3E}">
        <p14:creationId xmlns:p14="http://schemas.microsoft.com/office/powerpoint/2010/main" val="409875618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266" name="Picture 8" descr="Unknown.jpeg"/>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1" y="0"/>
            <a:ext cx="9143999" cy="25479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1267" name="Rectangle 3"/>
          <p:cNvSpPr>
            <a:spLocks noChangeArrowheads="1"/>
          </p:cNvSpPr>
          <p:nvPr/>
        </p:nvSpPr>
        <p:spPr bwMode="auto">
          <a:xfrm>
            <a:off x="1331640" y="673804"/>
            <a:ext cx="3608014" cy="6463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ea typeface="ＭＳ Ｐゴシック"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9pPr>
          </a:lstStyle>
          <a:p>
            <a:pPr algn="ctr" eaLnBrk="1" hangingPunct="1">
              <a:spcBef>
                <a:spcPct val="0"/>
              </a:spcBef>
              <a:buFontTx/>
              <a:buNone/>
            </a:pPr>
            <a:r>
              <a:rPr lang="en-US" altLang="en-US" sz="3600" b="1" i="1" dirty="0">
                <a:latin typeface="Candara" panose="020E0502030303020204" pitchFamily="34" charset="0"/>
              </a:rPr>
              <a:t>Physical Literacy</a:t>
            </a:r>
          </a:p>
        </p:txBody>
      </p:sp>
      <p:sp>
        <p:nvSpPr>
          <p:cNvPr id="4100" name="TextBox 10"/>
          <p:cNvSpPr txBox="1">
            <a:spLocks noChangeArrowheads="1"/>
          </p:cNvSpPr>
          <p:nvPr/>
        </p:nvSpPr>
        <p:spPr bwMode="auto">
          <a:xfrm>
            <a:off x="369277" y="2672955"/>
            <a:ext cx="8314007" cy="286232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ea typeface="ＭＳ Ｐゴシック"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9pPr>
          </a:lstStyle>
          <a:p>
            <a:pPr algn="ctr" eaLnBrk="1" hangingPunct="1">
              <a:spcBef>
                <a:spcPct val="0"/>
              </a:spcBef>
              <a:buFontTx/>
              <a:buNone/>
            </a:pPr>
            <a:r>
              <a:rPr lang="en-US" altLang="en-US" sz="3000" dirty="0">
                <a:latin typeface="Candara" panose="020E0502030303020204" pitchFamily="34" charset="0"/>
              </a:rPr>
              <a:t>Physical literacy can be described as the motivation, confidence, physical competence, knowledge and understanding to value and </a:t>
            </a:r>
          </a:p>
          <a:p>
            <a:pPr algn="ctr" eaLnBrk="1" hangingPunct="1">
              <a:spcBef>
                <a:spcPct val="0"/>
              </a:spcBef>
              <a:buFontTx/>
              <a:buNone/>
            </a:pPr>
            <a:r>
              <a:rPr lang="en-US" altLang="en-US" sz="3000" dirty="0">
                <a:latin typeface="Candara" panose="020E0502030303020204" pitchFamily="34" charset="0"/>
              </a:rPr>
              <a:t>take responsibility for engagement in </a:t>
            </a:r>
          </a:p>
          <a:p>
            <a:pPr algn="ctr" eaLnBrk="1" hangingPunct="1">
              <a:spcBef>
                <a:spcPct val="0"/>
              </a:spcBef>
              <a:buFontTx/>
              <a:buNone/>
            </a:pPr>
            <a:r>
              <a:rPr lang="en-US" altLang="en-US" sz="3000" dirty="0">
                <a:latin typeface="Candara" panose="020E0502030303020204" pitchFamily="34" charset="0"/>
              </a:rPr>
              <a:t>physical activities for life.</a:t>
            </a:r>
          </a:p>
          <a:p>
            <a:pPr algn="ctr" eaLnBrk="1" hangingPunct="1">
              <a:spcBef>
                <a:spcPct val="0"/>
              </a:spcBef>
              <a:buFontTx/>
              <a:buNone/>
            </a:pPr>
            <a:endParaRPr lang="en-US" altLang="en-US" sz="1500" i="1" dirty="0">
              <a:latin typeface="Candara" panose="020E0502030303020204" pitchFamily="34" charset="0"/>
            </a:endParaRPr>
          </a:p>
          <a:p>
            <a:pPr algn="ctr" eaLnBrk="1" hangingPunct="1">
              <a:spcBef>
                <a:spcPct val="0"/>
              </a:spcBef>
              <a:buFontTx/>
              <a:buNone/>
            </a:pPr>
            <a:r>
              <a:rPr lang="de-DE" altLang="en-US" sz="1500" i="1" dirty="0">
                <a:latin typeface="Candara" panose="020E0502030303020204" pitchFamily="34" charset="0"/>
              </a:rPr>
              <a:t>       Whitehead, M. 2016.</a:t>
            </a:r>
            <a:endParaRPr lang="en-US" altLang="en-US" sz="1500" i="1" dirty="0">
              <a:latin typeface="Candara" panose="020E0502030303020204" pitchFamily="34" charset="0"/>
            </a:endParaRPr>
          </a:p>
        </p:txBody>
      </p:sp>
    </p:spTree>
    <p:extLst>
      <p:ext uri="{BB962C8B-B14F-4D97-AF65-F5344CB8AC3E}">
        <p14:creationId xmlns:p14="http://schemas.microsoft.com/office/powerpoint/2010/main" val="357136520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600" dirty="0">
                <a:solidFill>
                  <a:schemeClr val="accent1">
                    <a:lumMod val="75000"/>
                  </a:schemeClr>
                </a:solidFill>
              </a:rPr>
              <a:t>Life long journeys of Physical Literacy</a:t>
            </a:r>
          </a:p>
        </p:txBody>
      </p:sp>
      <p:pic>
        <p:nvPicPr>
          <p:cNvPr id="4" name="Content Placeholder 3"/>
          <p:cNvPicPr>
            <a:picLocks noGrp="1" noChangeAspect="1"/>
          </p:cNvPicPr>
          <p:nvPr>
            <p:ph idx="1"/>
          </p:nvPr>
        </p:nvPicPr>
        <p:blipFill>
          <a:blip r:embed="rId2"/>
          <a:stretch>
            <a:fillRect/>
          </a:stretch>
        </p:blipFill>
        <p:spPr>
          <a:xfrm>
            <a:off x="1547664" y="1556792"/>
            <a:ext cx="5776292" cy="4038509"/>
          </a:xfrm>
          <a:prstGeom prst="rect">
            <a:avLst/>
          </a:prstGeom>
        </p:spPr>
      </p:pic>
      <p:sp>
        <p:nvSpPr>
          <p:cNvPr id="5" name="TextBox 4"/>
          <p:cNvSpPr txBox="1"/>
          <p:nvPr/>
        </p:nvSpPr>
        <p:spPr>
          <a:xfrm>
            <a:off x="251520" y="4509120"/>
            <a:ext cx="6120650" cy="923330"/>
          </a:xfrm>
          <a:prstGeom prst="rect">
            <a:avLst/>
          </a:prstGeom>
          <a:noFill/>
        </p:spPr>
        <p:txBody>
          <a:bodyPr wrap="none" rtlCol="0">
            <a:spAutoFit/>
          </a:bodyPr>
          <a:lstStyle/>
          <a:p>
            <a:r>
              <a:rPr lang="en-GB" sz="5400" dirty="0">
                <a:solidFill>
                  <a:schemeClr val="accent1">
                    <a:lumMod val="75000"/>
                  </a:schemeClr>
                </a:solidFill>
              </a:rPr>
              <a:t>Movement is key…..</a:t>
            </a:r>
            <a:endParaRPr lang="en-GB" sz="2800" dirty="0">
              <a:solidFill>
                <a:schemeClr val="accent1">
                  <a:lumMod val="75000"/>
                </a:schemeClr>
              </a:solidFill>
            </a:endParaRPr>
          </a:p>
        </p:txBody>
      </p:sp>
    </p:spTree>
    <p:extLst>
      <p:ext uri="{BB962C8B-B14F-4D97-AF65-F5344CB8AC3E}">
        <p14:creationId xmlns:p14="http://schemas.microsoft.com/office/powerpoint/2010/main" val="42171683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wipe(down)">
                                      <p:cBhvr>
                                        <p:cTn id="7" dur="580">
                                          <p:stCondLst>
                                            <p:cond delay="0"/>
                                          </p:stCondLst>
                                        </p:cTn>
                                        <p:tgtEl>
                                          <p:spTgt spid="5">
                                            <p:txEl>
                                              <p:pRg st="0" end="0"/>
                                            </p:txEl>
                                          </p:spTgt>
                                        </p:tgtEl>
                                      </p:cBhvr>
                                    </p:animEffect>
                                    <p:anim calcmode="lin" valueType="num">
                                      <p:cBhvr>
                                        <p:cTn id="8" dur="1822" tmFilter="0,0; 0.14,0.36; 0.43,0.73; 0.71,0.91; 1.0,1.0">
                                          <p:stCondLst>
                                            <p:cond delay="0"/>
                                          </p:stCondLst>
                                        </p:cTn>
                                        <p:tgtEl>
                                          <p:spTgt spid="5">
                                            <p:txEl>
                                              <p:pRg st="0" end="0"/>
                                            </p:txEl>
                                          </p:spTgt>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5">
                                            <p:txEl>
                                              <p:pRg st="0" end="0"/>
                                            </p:txEl>
                                          </p:spTgt>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5">
                                            <p:txEl>
                                              <p:pRg st="0" end="0"/>
                                            </p:txEl>
                                          </p:spTgt>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5">
                                            <p:txEl>
                                              <p:pRg st="0" end="0"/>
                                            </p:txEl>
                                          </p:spTgt>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5">
                                            <p:txEl>
                                              <p:pRg st="0" end="0"/>
                                            </p:txEl>
                                          </p:spTgt>
                                        </p:tgtEl>
                                        <p:attrNameLst>
                                          <p:attrName>ppt_y</p:attrName>
                                        </p:attrNameLst>
                                      </p:cBhvr>
                                      <p:tavLst>
                                        <p:tav tm="0" fmla="#ppt_y-sin(pi*$)/81">
                                          <p:val>
                                            <p:fltVal val="0"/>
                                          </p:val>
                                        </p:tav>
                                        <p:tav tm="100000">
                                          <p:val>
                                            <p:fltVal val="1"/>
                                          </p:val>
                                        </p:tav>
                                      </p:tavLst>
                                    </p:anim>
                                    <p:animScale>
                                      <p:cBhvr>
                                        <p:cTn id="13" dur="26">
                                          <p:stCondLst>
                                            <p:cond delay="650"/>
                                          </p:stCondLst>
                                        </p:cTn>
                                        <p:tgtEl>
                                          <p:spTgt spid="5">
                                            <p:txEl>
                                              <p:pRg st="0" end="0"/>
                                            </p:txEl>
                                          </p:spTgt>
                                        </p:tgtEl>
                                      </p:cBhvr>
                                      <p:to x="100000" y="60000"/>
                                    </p:animScale>
                                    <p:animScale>
                                      <p:cBhvr>
                                        <p:cTn id="14" dur="166" decel="50000">
                                          <p:stCondLst>
                                            <p:cond delay="676"/>
                                          </p:stCondLst>
                                        </p:cTn>
                                        <p:tgtEl>
                                          <p:spTgt spid="5">
                                            <p:txEl>
                                              <p:pRg st="0" end="0"/>
                                            </p:txEl>
                                          </p:spTgt>
                                        </p:tgtEl>
                                      </p:cBhvr>
                                      <p:to x="100000" y="100000"/>
                                    </p:animScale>
                                    <p:animScale>
                                      <p:cBhvr>
                                        <p:cTn id="15" dur="26">
                                          <p:stCondLst>
                                            <p:cond delay="1312"/>
                                          </p:stCondLst>
                                        </p:cTn>
                                        <p:tgtEl>
                                          <p:spTgt spid="5">
                                            <p:txEl>
                                              <p:pRg st="0" end="0"/>
                                            </p:txEl>
                                          </p:spTgt>
                                        </p:tgtEl>
                                      </p:cBhvr>
                                      <p:to x="100000" y="80000"/>
                                    </p:animScale>
                                    <p:animScale>
                                      <p:cBhvr>
                                        <p:cTn id="16" dur="166" decel="50000">
                                          <p:stCondLst>
                                            <p:cond delay="1338"/>
                                          </p:stCondLst>
                                        </p:cTn>
                                        <p:tgtEl>
                                          <p:spTgt spid="5">
                                            <p:txEl>
                                              <p:pRg st="0" end="0"/>
                                            </p:txEl>
                                          </p:spTgt>
                                        </p:tgtEl>
                                      </p:cBhvr>
                                      <p:to x="100000" y="100000"/>
                                    </p:animScale>
                                    <p:animScale>
                                      <p:cBhvr>
                                        <p:cTn id="17" dur="26">
                                          <p:stCondLst>
                                            <p:cond delay="1642"/>
                                          </p:stCondLst>
                                        </p:cTn>
                                        <p:tgtEl>
                                          <p:spTgt spid="5">
                                            <p:txEl>
                                              <p:pRg st="0" end="0"/>
                                            </p:txEl>
                                          </p:spTgt>
                                        </p:tgtEl>
                                      </p:cBhvr>
                                      <p:to x="100000" y="90000"/>
                                    </p:animScale>
                                    <p:animScale>
                                      <p:cBhvr>
                                        <p:cTn id="18" dur="166" decel="50000">
                                          <p:stCondLst>
                                            <p:cond delay="1668"/>
                                          </p:stCondLst>
                                        </p:cTn>
                                        <p:tgtEl>
                                          <p:spTgt spid="5">
                                            <p:txEl>
                                              <p:pRg st="0" end="0"/>
                                            </p:txEl>
                                          </p:spTgt>
                                        </p:tgtEl>
                                      </p:cBhvr>
                                      <p:to x="100000" y="100000"/>
                                    </p:animScale>
                                    <p:animScale>
                                      <p:cBhvr>
                                        <p:cTn id="19" dur="26">
                                          <p:stCondLst>
                                            <p:cond delay="1808"/>
                                          </p:stCondLst>
                                        </p:cTn>
                                        <p:tgtEl>
                                          <p:spTgt spid="5">
                                            <p:txEl>
                                              <p:pRg st="0" end="0"/>
                                            </p:txEl>
                                          </p:spTgt>
                                        </p:tgtEl>
                                      </p:cBhvr>
                                      <p:to x="100000" y="95000"/>
                                    </p:animScale>
                                    <p:animScale>
                                      <p:cBhvr>
                                        <p:cTn id="20" dur="166" decel="50000">
                                          <p:stCondLst>
                                            <p:cond delay="1834"/>
                                          </p:stCondLst>
                                        </p:cTn>
                                        <p:tgtEl>
                                          <p:spTgt spid="5">
                                            <p:txEl>
                                              <p:pRg st="0" end="0"/>
                                            </p:txEl>
                                          </p:spTgt>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71600" y="44624"/>
            <a:ext cx="7452320" cy="5589240"/>
          </a:xfrm>
          <a:prstGeom prst="rect">
            <a:avLst/>
          </a:prstGeom>
        </p:spPr>
      </p:pic>
    </p:spTree>
    <p:extLst>
      <p:ext uri="{BB962C8B-B14F-4D97-AF65-F5344CB8AC3E}">
        <p14:creationId xmlns:p14="http://schemas.microsoft.com/office/powerpoint/2010/main" val="217206172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188640"/>
            <a:ext cx="8229600" cy="706090"/>
          </a:xfrm>
        </p:spPr>
        <p:txBody>
          <a:bodyPr>
            <a:normAutofit/>
          </a:bodyPr>
          <a:lstStyle/>
          <a:p>
            <a:r>
              <a:rPr lang="en-GB" sz="3600" dirty="0"/>
              <a:t>Foundational Movement Competencies </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2661182684"/>
              </p:ext>
            </p:extLst>
          </p:nvPr>
        </p:nvGraphicFramePr>
        <p:xfrm>
          <a:off x="395535" y="1039721"/>
          <a:ext cx="8496945" cy="4392490"/>
        </p:xfrm>
        <a:graphic>
          <a:graphicData uri="http://schemas.openxmlformats.org/drawingml/2006/table">
            <a:tbl>
              <a:tblPr firstRow="1" bandRow="1">
                <a:tableStyleId>{5C22544A-7EE6-4342-B048-85BDC9FD1C3A}</a:tableStyleId>
              </a:tblPr>
              <a:tblGrid>
                <a:gridCol w="3279943">
                  <a:extLst>
                    <a:ext uri="{9D8B030D-6E8A-4147-A177-3AD203B41FA5}">
                      <a16:colId xmlns:a16="http://schemas.microsoft.com/office/drawing/2014/main" val="20000"/>
                    </a:ext>
                  </a:extLst>
                </a:gridCol>
                <a:gridCol w="5217002">
                  <a:extLst>
                    <a:ext uri="{9D8B030D-6E8A-4147-A177-3AD203B41FA5}">
                      <a16:colId xmlns:a16="http://schemas.microsoft.com/office/drawing/2014/main" val="20001"/>
                    </a:ext>
                  </a:extLst>
                </a:gridCol>
              </a:tblGrid>
              <a:tr h="562875">
                <a:tc>
                  <a:txBody>
                    <a:bodyPr/>
                    <a:lstStyle/>
                    <a:p>
                      <a:r>
                        <a:rPr lang="en-GB" sz="2000" dirty="0"/>
                        <a:t>Foundation Movement</a:t>
                      </a:r>
                    </a:p>
                  </a:txBody>
                  <a:tcPr marL="68580" marR="68580" marT="34290" marB="34290"/>
                </a:tc>
                <a:tc>
                  <a:txBody>
                    <a:bodyPr/>
                    <a:lstStyle/>
                    <a:p>
                      <a:r>
                        <a:rPr lang="en-GB" sz="2000" dirty="0"/>
                        <a:t>Fundamental Sports Skills</a:t>
                      </a:r>
                    </a:p>
                  </a:txBody>
                  <a:tcPr marL="68580" marR="68580" marT="34290" marB="34290"/>
                </a:tc>
                <a:extLst>
                  <a:ext uri="{0D108BD9-81ED-4DB2-BD59-A6C34878D82A}">
                    <a16:rowId xmlns:a16="http://schemas.microsoft.com/office/drawing/2014/main" val="10000"/>
                  </a:ext>
                </a:extLst>
              </a:tr>
              <a:tr h="493599">
                <a:tc>
                  <a:txBody>
                    <a:bodyPr/>
                    <a:lstStyle/>
                    <a:p>
                      <a:r>
                        <a:rPr lang="en-GB" sz="1800" dirty="0"/>
                        <a:t>Squat</a:t>
                      </a:r>
                    </a:p>
                  </a:txBody>
                  <a:tcPr marL="68580" marR="68580" marT="34290" marB="34290"/>
                </a:tc>
                <a:tc>
                  <a:txBody>
                    <a:bodyPr/>
                    <a:lstStyle/>
                    <a:p>
                      <a:r>
                        <a:rPr lang="en-GB" sz="1800" dirty="0"/>
                        <a:t>Vertical Jump, sprint, hop, dodge, side gallop</a:t>
                      </a:r>
                    </a:p>
                  </a:txBody>
                  <a:tcPr marL="68580" marR="68580" marT="34290" marB="34290"/>
                </a:tc>
                <a:extLst>
                  <a:ext uri="{0D108BD9-81ED-4DB2-BD59-A6C34878D82A}">
                    <a16:rowId xmlns:a16="http://schemas.microsoft.com/office/drawing/2014/main" val="10001"/>
                  </a:ext>
                </a:extLst>
              </a:tr>
              <a:tr h="701429">
                <a:tc>
                  <a:txBody>
                    <a:bodyPr/>
                    <a:lstStyle/>
                    <a:p>
                      <a:r>
                        <a:rPr lang="en-GB" sz="1800" dirty="0"/>
                        <a:t>Lunge</a:t>
                      </a:r>
                    </a:p>
                  </a:txBody>
                  <a:tcPr marL="68580" marR="68580" marT="34290" marB="34290"/>
                </a:tc>
                <a:tc>
                  <a:txBody>
                    <a:bodyPr/>
                    <a:lstStyle/>
                    <a:p>
                      <a:r>
                        <a:rPr lang="en-GB" sz="1800" dirty="0"/>
                        <a:t>Sprint</a:t>
                      </a:r>
                      <a:r>
                        <a:rPr lang="en-GB" sz="1800" baseline="0" dirty="0"/>
                        <a:t> run, skip, hop, dodge, kick, static balance, catch, side gallop</a:t>
                      </a:r>
                      <a:endParaRPr lang="en-GB" sz="1800" dirty="0"/>
                    </a:p>
                  </a:txBody>
                  <a:tcPr marL="68580" marR="68580" marT="34290" marB="34290"/>
                </a:tc>
                <a:extLst>
                  <a:ext uri="{0D108BD9-81ED-4DB2-BD59-A6C34878D82A}">
                    <a16:rowId xmlns:a16="http://schemas.microsoft.com/office/drawing/2014/main" val="10002"/>
                  </a:ext>
                </a:extLst>
              </a:tr>
              <a:tr h="472980">
                <a:tc>
                  <a:txBody>
                    <a:bodyPr/>
                    <a:lstStyle/>
                    <a:p>
                      <a:r>
                        <a:rPr lang="en-GB" sz="1800" dirty="0"/>
                        <a:t>Push Up</a:t>
                      </a:r>
                    </a:p>
                  </a:txBody>
                  <a:tcPr marL="68580" marR="68580" marT="34290" marB="34290"/>
                </a:tc>
                <a:tc>
                  <a:txBody>
                    <a:bodyPr/>
                    <a:lstStyle/>
                    <a:p>
                      <a:r>
                        <a:rPr lang="en-GB" sz="1800" dirty="0"/>
                        <a:t>Overarm throw, strike</a:t>
                      </a:r>
                    </a:p>
                  </a:txBody>
                  <a:tcPr marL="68580" marR="68580" marT="34290" marB="34290"/>
                </a:tc>
                <a:extLst>
                  <a:ext uri="{0D108BD9-81ED-4DB2-BD59-A6C34878D82A}">
                    <a16:rowId xmlns:a16="http://schemas.microsoft.com/office/drawing/2014/main" val="10003"/>
                  </a:ext>
                </a:extLst>
              </a:tr>
              <a:tr h="472980">
                <a:tc>
                  <a:txBody>
                    <a:bodyPr/>
                    <a:lstStyle/>
                    <a:p>
                      <a:r>
                        <a:rPr lang="en-GB" sz="1800" dirty="0"/>
                        <a:t>Pull Up</a:t>
                      </a:r>
                    </a:p>
                  </a:txBody>
                  <a:tcPr marL="68580" marR="68580" marT="34290" marB="34290"/>
                </a:tc>
                <a:tc>
                  <a:txBody>
                    <a:bodyPr/>
                    <a:lstStyle/>
                    <a:p>
                      <a:r>
                        <a:rPr lang="en-GB" sz="1800" dirty="0"/>
                        <a:t>Throw,</a:t>
                      </a:r>
                      <a:r>
                        <a:rPr lang="en-GB" sz="1800" baseline="0" dirty="0"/>
                        <a:t> catch, strike</a:t>
                      </a:r>
                      <a:endParaRPr lang="en-GB" sz="1800" dirty="0"/>
                    </a:p>
                  </a:txBody>
                  <a:tcPr marL="68580" marR="68580" marT="34290" marB="34290"/>
                </a:tc>
                <a:extLst>
                  <a:ext uri="{0D108BD9-81ED-4DB2-BD59-A6C34878D82A}">
                    <a16:rowId xmlns:a16="http://schemas.microsoft.com/office/drawing/2014/main" val="10004"/>
                  </a:ext>
                </a:extLst>
              </a:tr>
              <a:tr h="493599">
                <a:tc>
                  <a:txBody>
                    <a:bodyPr/>
                    <a:lstStyle/>
                    <a:p>
                      <a:r>
                        <a:rPr lang="en-GB" sz="1800" dirty="0"/>
                        <a:t>Hinge</a:t>
                      </a:r>
                    </a:p>
                  </a:txBody>
                  <a:tcPr marL="68580" marR="68580" marT="34290" marB="34290"/>
                </a:tc>
                <a:tc>
                  <a:txBody>
                    <a:bodyPr/>
                    <a:lstStyle/>
                    <a:p>
                      <a:r>
                        <a:rPr lang="en-GB" sz="1800" dirty="0"/>
                        <a:t>Vertical jump, overarm throw, kick, dodge</a:t>
                      </a:r>
                    </a:p>
                  </a:txBody>
                  <a:tcPr marL="68580" marR="68580" marT="34290" marB="34290"/>
                </a:tc>
                <a:extLst>
                  <a:ext uri="{0D108BD9-81ED-4DB2-BD59-A6C34878D82A}">
                    <a16:rowId xmlns:a16="http://schemas.microsoft.com/office/drawing/2014/main" val="10005"/>
                  </a:ext>
                </a:extLst>
              </a:tr>
              <a:tr h="493599">
                <a:tc>
                  <a:txBody>
                    <a:bodyPr/>
                    <a:lstStyle/>
                    <a:p>
                      <a:r>
                        <a:rPr lang="en-GB" sz="1800" dirty="0"/>
                        <a:t>Rotation</a:t>
                      </a:r>
                    </a:p>
                  </a:txBody>
                  <a:tcPr marL="68580" marR="68580" marT="34290" marB="34290"/>
                </a:tc>
                <a:tc>
                  <a:txBody>
                    <a:bodyPr/>
                    <a:lstStyle/>
                    <a:p>
                      <a:r>
                        <a:rPr lang="en-GB" sz="1800" dirty="0"/>
                        <a:t>Sprint run, overarm throw, kick</a:t>
                      </a:r>
                    </a:p>
                  </a:txBody>
                  <a:tcPr marL="68580" marR="68580" marT="34290" marB="34290"/>
                </a:tc>
                <a:extLst>
                  <a:ext uri="{0D108BD9-81ED-4DB2-BD59-A6C34878D82A}">
                    <a16:rowId xmlns:a16="http://schemas.microsoft.com/office/drawing/2014/main" val="10006"/>
                  </a:ext>
                </a:extLst>
              </a:tr>
              <a:tr h="701429">
                <a:tc>
                  <a:txBody>
                    <a:bodyPr/>
                    <a:lstStyle/>
                    <a:p>
                      <a:r>
                        <a:rPr lang="en-GB" sz="1800" dirty="0"/>
                        <a:t>Brace</a:t>
                      </a:r>
                    </a:p>
                  </a:txBody>
                  <a:tcPr marL="68580" marR="68580" marT="34290" marB="34290"/>
                </a:tc>
                <a:tc>
                  <a:txBody>
                    <a:bodyPr/>
                    <a:lstStyle/>
                    <a:p>
                      <a:r>
                        <a:rPr lang="en-GB" sz="1800" dirty="0"/>
                        <a:t>Static balance, overarm throw, kick, sprint run, dodge</a:t>
                      </a:r>
                    </a:p>
                  </a:txBody>
                  <a:tcPr marL="68580" marR="68580" marT="34290" marB="34290"/>
                </a:tc>
                <a:extLst>
                  <a:ext uri="{0D108BD9-81ED-4DB2-BD59-A6C34878D82A}">
                    <a16:rowId xmlns:a16="http://schemas.microsoft.com/office/drawing/2014/main" val="10007"/>
                  </a:ext>
                </a:extLst>
              </a:tr>
            </a:tbl>
          </a:graphicData>
        </a:graphic>
      </p:graphicFrame>
      <p:sp>
        <p:nvSpPr>
          <p:cNvPr id="5" name="TextBox 4"/>
          <p:cNvSpPr txBox="1"/>
          <p:nvPr/>
        </p:nvSpPr>
        <p:spPr>
          <a:xfrm>
            <a:off x="5868144" y="5445224"/>
            <a:ext cx="3024336" cy="300082"/>
          </a:xfrm>
          <a:prstGeom prst="rect">
            <a:avLst/>
          </a:prstGeom>
          <a:noFill/>
        </p:spPr>
        <p:txBody>
          <a:bodyPr wrap="square" rtlCol="0">
            <a:spAutoFit/>
          </a:bodyPr>
          <a:lstStyle/>
          <a:p>
            <a:r>
              <a:rPr lang="en-GB" sz="1350" dirty="0"/>
              <a:t>(</a:t>
            </a:r>
            <a:r>
              <a:rPr lang="en-GB" sz="1350" dirty="0" err="1"/>
              <a:t>Tompsett</a:t>
            </a:r>
            <a:r>
              <a:rPr lang="en-GB" sz="1350" dirty="0"/>
              <a:t>, Burkett &amp; McKean, 2014)</a:t>
            </a:r>
          </a:p>
        </p:txBody>
      </p:sp>
    </p:spTree>
    <p:extLst>
      <p:ext uri="{BB962C8B-B14F-4D97-AF65-F5344CB8AC3E}">
        <p14:creationId xmlns:p14="http://schemas.microsoft.com/office/powerpoint/2010/main" val="365746929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600" dirty="0">
                <a:solidFill>
                  <a:schemeClr val="accent1">
                    <a:lumMod val="75000"/>
                  </a:schemeClr>
                </a:solidFill>
              </a:rPr>
              <a:t>Life long journeys of Physical Literacy</a:t>
            </a:r>
          </a:p>
        </p:txBody>
      </p:sp>
      <p:pic>
        <p:nvPicPr>
          <p:cNvPr id="4" name="Content Placeholder 3"/>
          <p:cNvPicPr>
            <a:picLocks noGrp="1" noChangeAspect="1"/>
          </p:cNvPicPr>
          <p:nvPr>
            <p:ph idx="1"/>
          </p:nvPr>
        </p:nvPicPr>
        <p:blipFill>
          <a:blip r:embed="rId2"/>
          <a:stretch>
            <a:fillRect/>
          </a:stretch>
        </p:blipFill>
        <p:spPr>
          <a:xfrm>
            <a:off x="1547664" y="1556792"/>
            <a:ext cx="5776292" cy="4038509"/>
          </a:xfrm>
          <a:prstGeom prst="rect">
            <a:avLst/>
          </a:prstGeom>
        </p:spPr>
      </p:pic>
    </p:spTree>
    <p:extLst>
      <p:ext uri="{BB962C8B-B14F-4D97-AF65-F5344CB8AC3E}">
        <p14:creationId xmlns:p14="http://schemas.microsoft.com/office/powerpoint/2010/main" val="28259982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a:solidFill>
                  <a:schemeClr val="accent1">
                    <a:lumMod val="75000"/>
                  </a:schemeClr>
                </a:solidFill>
              </a:rPr>
              <a:t>Baban</a:t>
            </a:r>
            <a:r>
              <a:rPr lang="en-GB" dirty="0">
                <a:solidFill>
                  <a:schemeClr val="accent1">
                    <a:lumMod val="75000"/>
                  </a:schemeClr>
                </a:solidFill>
              </a:rPr>
              <a:t>  /  Baby or Toddler </a:t>
            </a:r>
          </a:p>
        </p:txBody>
      </p:sp>
      <p:pic>
        <p:nvPicPr>
          <p:cNvPr id="4" name="Content Placeholder 3"/>
          <p:cNvPicPr>
            <a:picLocks noGrp="1" noChangeAspect="1"/>
          </p:cNvPicPr>
          <p:nvPr>
            <p:ph idx="1"/>
          </p:nvPr>
        </p:nvPicPr>
        <p:blipFill>
          <a:blip r:embed="rId3"/>
          <a:stretch>
            <a:fillRect/>
          </a:stretch>
        </p:blipFill>
        <p:spPr>
          <a:xfrm>
            <a:off x="1547664" y="1556792"/>
            <a:ext cx="5776292" cy="4038509"/>
          </a:xfrm>
          <a:prstGeom prst="rect">
            <a:avLst/>
          </a:prstGeom>
        </p:spPr>
      </p:pic>
      <p:sp>
        <p:nvSpPr>
          <p:cNvPr id="3" name="Oval 2"/>
          <p:cNvSpPr/>
          <p:nvPr/>
        </p:nvSpPr>
        <p:spPr>
          <a:xfrm>
            <a:off x="1619672" y="2924944"/>
            <a:ext cx="792088" cy="1296144"/>
          </a:xfrm>
          <a:prstGeom prst="ellipse">
            <a:avLst/>
          </a:prstGeom>
          <a:noFill/>
          <a:ln>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90769860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0F510253-5E9B-4812-8294-3D385448273B}"/>
              </a:ext>
            </a:extLst>
          </p:cNvPr>
          <p:cNvSpPr/>
          <p:nvPr/>
        </p:nvSpPr>
        <p:spPr>
          <a:xfrm>
            <a:off x="0" y="0"/>
            <a:ext cx="9144000" cy="6858000"/>
          </a:xfrm>
          <a:prstGeom prst="rect">
            <a:avLst/>
          </a:prstGeom>
          <a:solidFill>
            <a:schemeClr val="bg2">
              <a:lumMod val="9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4" name="Baby climbing indoors">
            <a:hlinkClick r:id="" action="ppaction://media"/>
          </p:cNvPr>
          <p:cNvPicPr>
            <a:picLocks noGrp="1" noChangeAspect="1"/>
          </p:cNvPicPr>
          <p:nvPr>
            <p:ph idx="1"/>
            <a:videoFile r:link="rId2"/>
            <p:extLst>
              <p:ext uri="{DAA4B4D4-6D71-4841-9C94-3DE7FCFB9230}">
                <p14:media xmlns:p14="http://schemas.microsoft.com/office/powerpoint/2010/main" r:embed="rId1"/>
              </p:ext>
            </p:extLst>
          </p:nvPr>
        </p:nvPicPr>
        <p:blipFill>
          <a:blip r:embed="rId5"/>
          <a:stretch>
            <a:fillRect/>
          </a:stretch>
        </p:blipFill>
        <p:spPr>
          <a:xfrm>
            <a:off x="2650061" y="21157"/>
            <a:ext cx="3843877" cy="6815685"/>
          </a:xfrm>
        </p:spPr>
      </p:pic>
    </p:spTree>
    <p:extLst>
      <p:ext uri="{BB962C8B-B14F-4D97-AF65-F5344CB8AC3E}">
        <p14:creationId xmlns:p14="http://schemas.microsoft.com/office/powerpoint/2010/main" val="2726251066"/>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4"/>
                                        </p:tgtEl>
                                      </p:cBhvr>
                                    </p:cmd>
                                  </p:childTnLst>
                                </p:cTn>
                              </p:par>
                            </p:childTnLst>
                          </p:cTn>
                        </p:par>
                      </p:childTnLst>
                    </p:cTn>
                  </p:par>
                </p:childTnLst>
              </p:cTn>
              <p:nextCondLst>
                <p:cond evt="onClick" delay="0">
                  <p:tgtEl>
                    <p:spTgt spid="4"/>
                  </p:tgtEl>
                </p:cond>
              </p:nextCondLst>
            </p:seq>
            <p:video>
              <p:cMediaNode vol="100000">
                <p:cTn id="7" fill="hold" display="0">
                  <p:stCondLst>
                    <p:cond delay="indefinite"/>
                  </p:stCondLst>
                </p:cTn>
                <p:tgtEl>
                  <p:spTgt spid="4"/>
                </p:tgtEl>
              </p:cMediaNode>
            </p:vide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1D440DC7-FA72-4257-A45D-A97FB323E356}"/>
              </a:ext>
            </a:extLst>
          </p:cNvPr>
          <p:cNvSpPr txBox="1"/>
          <p:nvPr/>
        </p:nvSpPr>
        <p:spPr>
          <a:xfrm>
            <a:off x="395536" y="300425"/>
            <a:ext cx="6552728" cy="2123658"/>
          </a:xfrm>
          <a:prstGeom prst="rect">
            <a:avLst/>
          </a:prstGeom>
          <a:noFill/>
        </p:spPr>
        <p:txBody>
          <a:bodyPr wrap="square" rtlCol="0">
            <a:spAutoFit/>
          </a:bodyPr>
          <a:lstStyle/>
          <a:p>
            <a:r>
              <a:rPr lang="en-GB" sz="2400" b="1" dirty="0">
                <a:solidFill>
                  <a:srgbClr val="0070C0"/>
                </a:solidFill>
              </a:rPr>
              <a:t>Reading…. </a:t>
            </a:r>
          </a:p>
          <a:p>
            <a:r>
              <a:rPr lang="en-GB" dirty="0"/>
              <a:t>Nicole Gridley (2022): Parental perceptions of an indoor bouldering programme for toddlers and pre-schoolers in England: an initial exploratory study, Journal of Adventure Education and Outdoor Learning</a:t>
            </a:r>
          </a:p>
          <a:p>
            <a:endParaRPr lang="en-GB" dirty="0"/>
          </a:p>
          <a:p>
            <a:endParaRPr lang="en-GB" dirty="0"/>
          </a:p>
        </p:txBody>
      </p:sp>
      <p:pic>
        <p:nvPicPr>
          <p:cNvPr id="4" name="Picture 3">
            <a:extLst>
              <a:ext uri="{FF2B5EF4-FFF2-40B4-BE49-F238E27FC236}">
                <a16:creationId xmlns:a16="http://schemas.microsoft.com/office/drawing/2014/main" id="{D7C86DCA-EA2E-48E9-A85F-06AD45799D6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131884" y="357694"/>
            <a:ext cx="1584176" cy="1584176"/>
          </a:xfrm>
          <a:prstGeom prst="rect">
            <a:avLst/>
          </a:prstGeom>
        </p:spPr>
      </p:pic>
      <p:pic>
        <p:nvPicPr>
          <p:cNvPr id="3076" name="Picture 4">
            <a:extLst>
              <a:ext uri="{FF2B5EF4-FFF2-40B4-BE49-F238E27FC236}">
                <a16:creationId xmlns:a16="http://schemas.microsoft.com/office/drawing/2014/main" id="{354F668F-3F24-40D4-902D-7900DCB053CD}"/>
              </a:ext>
            </a:extLst>
          </p:cNvPr>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501050" y="1988840"/>
            <a:ext cx="4416490" cy="3312368"/>
          </a:xfrm>
          <a:prstGeom prst="rect">
            <a:avLst/>
          </a:prstGeom>
          <a:noFill/>
          <a:extLst>
            <a:ext uri="{909E8E84-426E-40DD-AFC4-6F175D3DCCD1}">
              <a14:hiddenFill xmlns:a14="http://schemas.microsoft.com/office/drawing/2010/main">
                <a:solidFill>
                  <a:srgbClr val="FFFFFF"/>
                </a:solidFill>
              </a14:hiddenFill>
            </a:ext>
          </a:extLst>
        </p:spPr>
      </p:pic>
      <p:pic>
        <p:nvPicPr>
          <p:cNvPr id="3078" name="Picture 6">
            <a:extLst>
              <a:ext uri="{FF2B5EF4-FFF2-40B4-BE49-F238E27FC236}">
                <a16:creationId xmlns:a16="http://schemas.microsoft.com/office/drawing/2014/main" id="{3E343AE5-7D51-412C-BD1F-3D3CFADA12D7}"/>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rot="20302946">
            <a:off x="4094581" y="1956251"/>
            <a:ext cx="3607014" cy="4016320"/>
          </a:xfrm>
          <a:prstGeom prst="rect">
            <a:avLst/>
          </a:prstGeom>
          <a:solidFill>
            <a:srgbClr val="FFFFFF">
              <a:shade val="85000"/>
            </a:srgbClr>
          </a:solidFill>
          <a:ln w="190500" cap="rnd">
            <a:solidFill>
              <a:srgbClr val="FFFFFF"/>
            </a:solidFill>
          </a:ln>
          <a:effectLst>
            <a:outerShdw blurRad="50000" algn="tl" rotWithShape="0">
              <a:srgbClr val="000000">
                <a:alpha val="41000"/>
              </a:srgbClr>
            </a:outerShdw>
          </a:effectLst>
          <a:scene3d>
            <a:camera prst="orthographicFront"/>
            <a:lightRig rig="twoPt" dir="t">
              <a:rot lat="0" lon="0" rev="7800000"/>
            </a:lightRig>
          </a:scene3d>
          <a:sp3d contourW="6350">
            <a:bevelT w="50800" h="16510"/>
            <a:contourClr>
              <a:srgbClr val="C0C0C0"/>
            </a:contourClr>
          </a:sp3d>
        </p:spPr>
      </p:pic>
    </p:spTree>
    <p:extLst>
      <p:ext uri="{BB962C8B-B14F-4D97-AF65-F5344CB8AC3E}">
        <p14:creationId xmlns:p14="http://schemas.microsoft.com/office/powerpoint/2010/main" val="22140595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nodeType="clickEffect">
                                  <p:stCondLst>
                                    <p:cond delay="0"/>
                                  </p:stCondLst>
                                  <p:childTnLst>
                                    <p:set>
                                      <p:cBhvr>
                                        <p:cTn id="6" dur="1" fill="hold">
                                          <p:stCondLst>
                                            <p:cond delay="0"/>
                                          </p:stCondLst>
                                        </p:cTn>
                                        <p:tgtEl>
                                          <p:spTgt spid="3078"/>
                                        </p:tgtEl>
                                        <p:attrNameLst>
                                          <p:attrName>style.visibility</p:attrName>
                                        </p:attrNameLst>
                                      </p:cBhvr>
                                      <p:to>
                                        <p:strVal val="visible"/>
                                      </p:to>
                                    </p:set>
                                    <p:anim calcmode="lin" valueType="num">
                                      <p:cBhvr>
                                        <p:cTn id="7" dur="750" fill="hold"/>
                                        <p:tgtEl>
                                          <p:spTgt spid="3078"/>
                                        </p:tgtEl>
                                        <p:attrNameLst>
                                          <p:attrName>ppt_w</p:attrName>
                                        </p:attrNameLst>
                                      </p:cBhvr>
                                      <p:tavLst>
                                        <p:tav tm="0">
                                          <p:val>
                                            <p:fltVal val="0"/>
                                          </p:val>
                                        </p:tav>
                                        <p:tav tm="100000">
                                          <p:val>
                                            <p:strVal val="#ppt_w"/>
                                          </p:val>
                                        </p:tav>
                                      </p:tavLst>
                                    </p:anim>
                                    <p:anim calcmode="lin" valueType="num">
                                      <p:cBhvr>
                                        <p:cTn id="8" dur="750" fill="hold"/>
                                        <p:tgtEl>
                                          <p:spTgt spid="3078"/>
                                        </p:tgtEl>
                                        <p:attrNameLst>
                                          <p:attrName>ppt_h</p:attrName>
                                        </p:attrNameLst>
                                      </p:cBhvr>
                                      <p:tavLst>
                                        <p:tav tm="0">
                                          <p:val>
                                            <p:fltVal val="0"/>
                                          </p:val>
                                        </p:tav>
                                        <p:tav tm="100000">
                                          <p:val>
                                            <p:strVal val="#ppt_h"/>
                                          </p:val>
                                        </p:tav>
                                      </p:tavLst>
                                    </p:anim>
                                    <p:anim calcmode="lin" valueType="num">
                                      <p:cBhvr>
                                        <p:cTn id="9" dur="750" fill="hold"/>
                                        <p:tgtEl>
                                          <p:spTgt spid="3078"/>
                                        </p:tgtEl>
                                        <p:attrNameLst>
                                          <p:attrName>style.rotation</p:attrName>
                                        </p:attrNameLst>
                                      </p:cBhvr>
                                      <p:tavLst>
                                        <p:tav tm="0">
                                          <p:val>
                                            <p:fltVal val="90"/>
                                          </p:val>
                                        </p:tav>
                                        <p:tav tm="100000">
                                          <p:val>
                                            <p:fltVal val="0"/>
                                          </p:val>
                                        </p:tav>
                                      </p:tavLst>
                                    </p:anim>
                                    <p:animEffect transition="in" filter="fade">
                                      <p:cBhvr>
                                        <p:cTn id="10" dur="750"/>
                                        <p:tgtEl>
                                          <p:spTgt spid="3078"/>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nodeType="clickEffect">
                                  <p:stCondLst>
                                    <p:cond delay="0"/>
                                  </p:stCondLst>
                                  <p:childTnLst>
                                    <p:set>
                                      <p:cBhvr>
                                        <p:cTn id="14" dur="1" fill="hold">
                                          <p:stCondLst>
                                            <p:cond delay="0"/>
                                          </p:stCondLst>
                                        </p:cTn>
                                        <p:tgtEl>
                                          <p:spTgt spid="4"/>
                                        </p:tgtEl>
                                        <p:attrNameLst>
                                          <p:attrName>style.visibility</p:attrName>
                                        </p:attrNameLst>
                                      </p:cBhvr>
                                      <p:to>
                                        <p:strVal val="visible"/>
                                      </p:to>
                                    </p:set>
                                    <p:animEffect transition="in" filter="fade">
                                      <p:cBhvr>
                                        <p:cTn id="15"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chemeClr val="accent1">
                    <a:lumMod val="75000"/>
                  </a:schemeClr>
                </a:solidFill>
              </a:rPr>
              <a:t>Professional Adults</a:t>
            </a:r>
          </a:p>
        </p:txBody>
      </p:sp>
      <p:pic>
        <p:nvPicPr>
          <p:cNvPr id="4" name="Content Placeholder 3"/>
          <p:cNvPicPr>
            <a:picLocks noGrp="1" noChangeAspect="1"/>
          </p:cNvPicPr>
          <p:nvPr>
            <p:ph idx="1"/>
          </p:nvPr>
        </p:nvPicPr>
        <p:blipFill>
          <a:blip r:embed="rId3"/>
          <a:stretch>
            <a:fillRect/>
          </a:stretch>
        </p:blipFill>
        <p:spPr>
          <a:xfrm>
            <a:off x="1547664" y="1556792"/>
            <a:ext cx="5776292" cy="4038509"/>
          </a:xfrm>
          <a:prstGeom prst="rect">
            <a:avLst/>
          </a:prstGeom>
        </p:spPr>
      </p:pic>
      <p:sp>
        <p:nvSpPr>
          <p:cNvPr id="3" name="Oval 2"/>
          <p:cNvSpPr/>
          <p:nvPr/>
        </p:nvSpPr>
        <p:spPr>
          <a:xfrm>
            <a:off x="4438012" y="1587187"/>
            <a:ext cx="998083" cy="2383706"/>
          </a:xfrm>
          <a:prstGeom prst="ellipse">
            <a:avLst/>
          </a:prstGeom>
          <a:noFill/>
          <a:ln>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86463360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8" name="Picture 2">
            <a:extLst>
              <a:ext uri="{FF2B5EF4-FFF2-40B4-BE49-F238E27FC236}">
                <a16:creationId xmlns:a16="http://schemas.microsoft.com/office/drawing/2014/main" id="{7DAE1287-E27C-4DAD-9920-DE784D7F6E7E}"/>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9607" r="-1" b="23107"/>
          <a:stretch/>
        </p:blipFill>
        <p:spPr bwMode="auto">
          <a:xfrm>
            <a:off x="2342410" y="273050"/>
            <a:ext cx="5111750" cy="5172173"/>
          </a:xfrm>
          <a:prstGeom prst="rect">
            <a:avLst/>
          </a:prstGeom>
          <a:solidFill>
            <a:srgbClr val="FFFFFF"/>
          </a:solidFill>
        </p:spPr>
      </p:pic>
      <p:sp>
        <p:nvSpPr>
          <p:cNvPr id="3" name="Content Placeholder 2"/>
          <p:cNvSpPr>
            <a:spLocks noGrp="1"/>
          </p:cNvSpPr>
          <p:nvPr>
            <p:ph type="body" sz="half" idx="2"/>
          </p:nvPr>
        </p:nvSpPr>
        <p:spPr>
          <a:xfrm>
            <a:off x="531866" y="4963491"/>
            <a:ext cx="1810544" cy="481732"/>
          </a:xfrm>
        </p:spPr>
        <p:txBody>
          <a:bodyPr>
            <a:normAutofit/>
          </a:bodyPr>
          <a:lstStyle/>
          <a:p>
            <a:pPr marL="0" indent="0">
              <a:buNone/>
            </a:pPr>
            <a:r>
              <a:rPr lang="en-GB" sz="2000" dirty="0">
                <a:hlinkClick r:id="rId4"/>
              </a:rPr>
              <a:t>Play Video</a:t>
            </a:r>
            <a:endParaRPr lang="en-GB" sz="2000" dirty="0"/>
          </a:p>
        </p:txBody>
      </p:sp>
      <p:pic>
        <p:nvPicPr>
          <p:cNvPr id="4100" name="Picture 4">
            <a:extLst>
              <a:ext uri="{FF2B5EF4-FFF2-40B4-BE49-F238E27FC236}">
                <a16:creationId xmlns:a16="http://schemas.microsoft.com/office/drawing/2014/main" id="{C184B8F0-BA3F-40E9-96B0-22015E174FAA}"/>
              </a:ext>
            </a:extLst>
          </p:cNvPr>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2344791" y="-79477"/>
            <a:ext cx="2730877" cy="151715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9390210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a:solidFill>
                  <a:schemeClr val="accent1">
                    <a:lumMod val="75000"/>
                  </a:schemeClr>
                </a:solidFill>
              </a:rPr>
              <a:t>Yr</a:t>
            </a:r>
            <a:r>
              <a:rPr lang="en-GB" dirty="0">
                <a:solidFill>
                  <a:schemeClr val="accent1">
                    <a:lumMod val="75000"/>
                  </a:schemeClr>
                </a:solidFill>
              </a:rPr>
              <a:t> </a:t>
            </a:r>
            <a:r>
              <a:rPr lang="en-GB" dirty="0" err="1">
                <a:solidFill>
                  <a:schemeClr val="accent1">
                    <a:lumMod val="75000"/>
                  </a:schemeClr>
                </a:solidFill>
              </a:rPr>
              <a:t>Henoed</a:t>
            </a:r>
            <a:r>
              <a:rPr lang="en-GB" dirty="0">
                <a:solidFill>
                  <a:schemeClr val="accent1">
                    <a:lumMod val="75000"/>
                  </a:schemeClr>
                </a:solidFill>
              </a:rPr>
              <a:t>  /  The Elderly</a:t>
            </a:r>
          </a:p>
        </p:txBody>
      </p:sp>
      <p:pic>
        <p:nvPicPr>
          <p:cNvPr id="4" name="Content Placeholder 3"/>
          <p:cNvPicPr>
            <a:picLocks noGrp="1" noChangeAspect="1"/>
          </p:cNvPicPr>
          <p:nvPr>
            <p:ph idx="1"/>
          </p:nvPr>
        </p:nvPicPr>
        <p:blipFill>
          <a:blip r:embed="rId3"/>
          <a:stretch>
            <a:fillRect/>
          </a:stretch>
        </p:blipFill>
        <p:spPr>
          <a:xfrm>
            <a:off x="1619672" y="1417638"/>
            <a:ext cx="5776292" cy="4038509"/>
          </a:xfrm>
          <a:prstGeom prst="rect">
            <a:avLst/>
          </a:prstGeom>
        </p:spPr>
      </p:pic>
      <p:sp>
        <p:nvSpPr>
          <p:cNvPr id="3" name="Oval 2"/>
          <p:cNvSpPr/>
          <p:nvPr/>
        </p:nvSpPr>
        <p:spPr>
          <a:xfrm>
            <a:off x="6300193" y="1428382"/>
            <a:ext cx="1095771" cy="2648689"/>
          </a:xfrm>
          <a:prstGeom prst="ellipse">
            <a:avLst/>
          </a:prstGeom>
          <a:noFill/>
          <a:ln>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02079373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B83D96E9-9AB2-45E8-9740-404986E409B3}"/>
              </a:ext>
            </a:extLst>
          </p:cNvPr>
          <p:cNvSpPr/>
          <p:nvPr/>
        </p:nvSpPr>
        <p:spPr>
          <a:xfrm>
            <a:off x="0" y="23191"/>
            <a:ext cx="9144000" cy="5733256"/>
          </a:xfrm>
          <a:prstGeom prst="rect">
            <a:avLst/>
          </a:prstGeom>
          <a:solidFill>
            <a:schemeClr val="bg1">
              <a:lumMod val="7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4" name="Why We Run - Salomon Running TV S3  E01">
            <a:hlinkClick r:id="" action="ppaction://media"/>
          </p:cNvPr>
          <p:cNvPicPr>
            <a:picLocks noGrp="1" noChangeAspect="1"/>
          </p:cNvPicPr>
          <p:nvPr>
            <p:ph idx="1"/>
            <a:videoFile r:link="rId2"/>
            <p:extLst>
              <p:ext uri="{DAA4B4D4-6D71-4841-9C94-3DE7FCFB9230}">
                <p14:media xmlns:p14="http://schemas.microsoft.com/office/powerpoint/2010/main" r:embed="rId1"/>
              </p:ext>
            </p:extLst>
          </p:nvPr>
        </p:nvPicPr>
        <p:blipFill>
          <a:blip r:embed="rId5"/>
          <a:stretch>
            <a:fillRect/>
          </a:stretch>
        </p:blipFill>
        <p:spPr>
          <a:xfrm>
            <a:off x="197768" y="429313"/>
            <a:ext cx="8748464" cy="4921011"/>
          </a:xfrm>
        </p:spPr>
      </p:pic>
    </p:spTree>
    <p:extLst>
      <p:ext uri="{BB962C8B-B14F-4D97-AF65-F5344CB8AC3E}">
        <p14:creationId xmlns:p14="http://schemas.microsoft.com/office/powerpoint/2010/main" val="3150196775"/>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4"/>
                                        </p:tgtEl>
                                      </p:cBhvr>
                                    </p:cmd>
                                  </p:childTnLst>
                                </p:cTn>
                              </p:par>
                            </p:childTnLst>
                          </p:cTn>
                        </p:par>
                      </p:childTnLst>
                    </p:cTn>
                  </p:par>
                </p:childTnLst>
              </p:cTn>
              <p:nextCondLst>
                <p:cond evt="onClick" delay="0">
                  <p:tgtEl>
                    <p:spTgt spid="4"/>
                  </p:tgtEl>
                </p:cond>
              </p:nextCondLst>
            </p:seq>
            <p:video>
              <p:cMediaNode vol="80000" mute="1">
                <p:cTn id="7" fill="hold" display="0">
                  <p:stCondLst>
                    <p:cond delay="indefinite"/>
                  </p:stCondLst>
                </p:cTn>
                <p:tgtEl>
                  <p:spTgt spid="4"/>
                </p:tgtEl>
              </p:cMediaNode>
            </p:vide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a:extLst>
              <a:ext uri="{FF2B5EF4-FFF2-40B4-BE49-F238E27FC236}">
                <a16:creationId xmlns:a16="http://schemas.microsoft.com/office/drawing/2014/main" id="{4722AA95-11B5-4032-B04C-4A81A65EAFB7}"/>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2433" y="0"/>
            <a:ext cx="9144000" cy="5733256"/>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E96BD171-CEFA-44C5-AB92-CDADF1CD5BC7}"/>
              </a:ext>
            </a:extLst>
          </p:cNvPr>
          <p:cNvSpPr>
            <a:spLocks noGrp="1"/>
          </p:cNvSpPr>
          <p:nvPr>
            <p:ph type="title"/>
          </p:nvPr>
        </p:nvSpPr>
        <p:spPr>
          <a:xfrm>
            <a:off x="0" y="0"/>
            <a:ext cx="4896544" cy="778098"/>
          </a:xfrm>
        </p:spPr>
        <p:txBody>
          <a:bodyPr/>
          <a:lstStyle/>
          <a:p>
            <a:r>
              <a:rPr lang="en-GB" dirty="0">
                <a:solidFill>
                  <a:schemeClr val="bg1"/>
                </a:solidFill>
              </a:rPr>
              <a:t>Time to Reflect……</a:t>
            </a:r>
          </a:p>
        </p:txBody>
      </p:sp>
    </p:spTree>
    <p:extLst>
      <p:ext uri="{BB962C8B-B14F-4D97-AF65-F5344CB8AC3E}">
        <p14:creationId xmlns:p14="http://schemas.microsoft.com/office/powerpoint/2010/main" val="29194562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sz="3600" dirty="0">
                <a:solidFill>
                  <a:schemeClr val="accent1">
                    <a:lumMod val="75000"/>
                  </a:schemeClr>
                </a:solidFill>
              </a:rPr>
              <a:t>Take a moment to consider your own Physical Literacy journey?</a:t>
            </a:r>
          </a:p>
        </p:txBody>
      </p:sp>
      <p:pic>
        <p:nvPicPr>
          <p:cNvPr id="4" name="Content Placeholder 3"/>
          <p:cNvPicPr>
            <a:picLocks noGrp="1" noChangeAspect="1"/>
          </p:cNvPicPr>
          <p:nvPr>
            <p:ph idx="1"/>
          </p:nvPr>
        </p:nvPicPr>
        <p:blipFill>
          <a:blip r:embed="rId2"/>
          <a:stretch>
            <a:fillRect/>
          </a:stretch>
        </p:blipFill>
        <p:spPr>
          <a:xfrm>
            <a:off x="1547664" y="1628800"/>
            <a:ext cx="5776292" cy="4038509"/>
          </a:xfrm>
          <a:prstGeom prst="rect">
            <a:avLst/>
          </a:prstGeom>
        </p:spPr>
      </p:pic>
    </p:spTree>
    <p:extLst>
      <p:ext uri="{BB962C8B-B14F-4D97-AF65-F5344CB8AC3E}">
        <p14:creationId xmlns:p14="http://schemas.microsoft.com/office/powerpoint/2010/main" val="38932084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4E0CD3-54CF-4E34-9077-AAF5FF24A386}"/>
              </a:ext>
            </a:extLst>
          </p:cNvPr>
          <p:cNvSpPr>
            <a:spLocks noGrp="1"/>
          </p:cNvSpPr>
          <p:nvPr>
            <p:ph type="title"/>
          </p:nvPr>
        </p:nvSpPr>
        <p:spPr/>
        <p:txBody>
          <a:bodyPr/>
          <a:lstStyle/>
          <a:p>
            <a:r>
              <a:rPr lang="en-GB" dirty="0"/>
              <a:t> </a:t>
            </a:r>
          </a:p>
        </p:txBody>
      </p:sp>
      <p:pic>
        <p:nvPicPr>
          <p:cNvPr id="4" name="Content Placeholder 3">
            <a:extLst>
              <a:ext uri="{FF2B5EF4-FFF2-40B4-BE49-F238E27FC236}">
                <a16:creationId xmlns:a16="http://schemas.microsoft.com/office/drawing/2014/main" id="{ADB6AAD4-410D-4A58-899F-9BA3A2E88B15}"/>
              </a:ext>
            </a:extLst>
          </p:cNvPr>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457200" y="692696"/>
            <a:ext cx="8229486" cy="4320480"/>
          </a:xfrm>
          <a:prstGeom prst="rect">
            <a:avLst/>
          </a:prstGeom>
        </p:spPr>
      </p:pic>
    </p:spTree>
    <p:extLst>
      <p:ext uri="{BB962C8B-B14F-4D97-AF65-F5344CB8AC3E}">
        <p14:creationId xmlns:p14="http://schemas.microsoft.com/office/powerpoint/2010/main" val="214476336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600" dirty="0">
                <a:solidFill>
                  <a:schemeClr val="accent1">
                    <a:lumMod val="75000"/>
                  </a:schemeClr>
                </a:solidFill>
              </a:rPr>
              <a:t>Life long journeys of Physical Literacy</a:t>
            </a:r>
          </a:p>
        </p:txBody>
      </p:sp>
      <p:pic>
        <p:nvPicPr>
          <p:cNvPr id="4" name="Content Placeholder 3"/>
          <p:cNvPicPr>
            <a:picLocks noGrp="1" noChangeAspect="1"/>
          </p:cNvPicPr>
          <p:nvPr>
            <p:ph idx="1"/>
          </p:nvPr>
        </p:nvPicPr>
        <p:blipFill>
          <a:blip r:embed="rId2"/>
          <a:stretch>
            <a:fillRect/>
          </a:stretch>
        </p:blipFill>
        <p:spPr>
          <a:xfrm>
            <a:off x="1547664" y="1556792"/>
            <a:ext cx="5776292" cy="4038509"/>
          </a:xfrm>
          <a:prstGeom prst="rect">
            <a:avLst/>
          </a:prstGeom>
        </p:spPr>
      </p:pic>
      <p:sp>
        <p:nvSpPr>
          <p:cNvPr id="5" name="TextBox 4"/>
          <p:cNvSpPr txBox="1"/>
          <p:nvPr/>
        </p:nvSpPr>
        <p:spPr>
          <a:xfrm>
            <a:off x="251520" y="4509120"/>
            <a:ext cx="7840608" cy="923330"/>
          </a:xfrm>
          <a:prstGeom prst="rect">
            <a:avLst/>
          </a:prstGeom>
          <a:noFill/>
        </p:spPr>
        <p:txBody>
          <a:bodyPr wrap="none" rtlCol="0">
            <a:spAutoFit/>
          </a:bodyPr>
          <a:lstStyle/>
          <a:p>
            <a:r>
              <a:rPr lang="en-GB" sz="5400" dirty="0">
                <a:solidFill>
                  <a:schemeClr val="accent1">
                    <a:lumMod val="75000"/>
                  </a:schemeClr>
                </a:solidFill>
              </a:rPr>
              <a:t>Opportunities are key…..</a:t>
            </a:r>
            <a:endParaRPr lang="en-GB" sz="2800" dirty="0">
              <a:solidFill>
                <a:schemeClr val="accent1">
                  <a:lumMod val="75000"/>
                </a:schemeClr>
              </a:solidFill>
            </a:endParaRPr>
          </a:p>
        </p:txBody>
      </p:sp>
    </p:spTree>
    <p:extLst>
      <p:ext uri="{BB962C8B-B14F-4D97-AF65-F5344CB8AC3E}">
        <p14:creationId xmlns:p14="http://schemas.microsoft.com/office/powerpoint/2010/main" val="20590527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wipe(down)">
                                      <p:cBhvr>
                                        <p:cTn id="7" dur="580">
                                          <p:stCondLst>
                                            <p:cond delay="0"/>
                                          </p:stCondLst>
                                        </p:cTn>
                                        <p:tgtEl>
                                          <p:spTgt spid="5">
                                            <p:txEl>
                                              <p:pRg st="0" end="0"/>
                                            </p:txEl>
                                          </p:spTgt>
                                        </p:tgtEl>
                                      </p:cBhvr>
                                    </p:animEffect>
                                    <p:anim calcmode="lin" valueType="num">
                                      <p:cBhvr>
                                        <p:cTn id="8" dur="1822" tmFilter="0,0; 0.14,0.36; 0.43,0.73; 0.71,0.91; 1.0,1.0">
                                          <p:stCondLst>
                                            <p:cond delay="0"/>
                                          </p:stCondLst>
                                        </p:cTn>
                                        <p:tgtEl>
                                          <p:spTgt spid="5">
                                            <p:txEl>
                                              <p:pRg st="0" end="0"/>
                                            </p:txEl>
                                          </p:spTgt>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5">
                                            <p:txEl>
                                              <p:pRg st="0" end="0"/>
                                            </p:txEl>
                                          </p:spTgt>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5">
                                            <p:txEl>
                                              <p:pRg st="0" end="0"/>
                                            </p:txEl>
                                          </p:spTgt>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5">
                                            <p:txEl>
                                              <p:pRg st="0" end="0"/>
                                            </p:txEl>
                                          </p:spTgt>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5">
                                            <p:txEl>
                                              <p:pRg st="0" end="0"/>
                                            </p:txEl>
                                          </p:spTgt>
                                        </p:tgtEl>
                                        <p:attrNameLst>
                                          <p:attrName>ppt_y</p:attrName>
                                        </p:attrNameLst>
                                      </p:cBhvr>
                                      <p:tavLst>
                                        <p:tav tm="0" fmla="#ppt_y-sin(pi*$)/81">
                                          <p:val>
                                            <p:fltVal val="0"/>
                                          </p:val>
                                        </p:tav>
                                        <p:tav tm="100000">
                                          <p:val>
                                            <p:fltVal val="1"/>
                                          </p:val>
                                        </p:tav>
                                      </p:tavLst>
                                    </p:anim>
                                    <p:animScale>
                                      <p:cBhvr>
                                        <p:cTn id="13" dur="26">
                                          <p:stCondLst>
                                            <p:cond delay="650"/>
                                          </p:stCondLst>
                                        </p:cTn>
                                        <p:tgtEl>
                                          <p:spTgt spid="5">
                                            <p:txEl>
                                              <p:pRg st="0" end="0"/>
                                            </p:txEl>
                                          </p:spTgt>
                                        </p:tgtEl>
                                      </p:cBhvr>
                                      <p:to x="100000" y="60000"/>
                                    </p:animScale>
                                    <p:animScale>
                                      <p:cBhvr>
                                        <p:cTn id="14" dur="166" decel="50000">
                                          <p:stCondLst>
                                            <p:cond delay="676"/>
                                          </p:stCondLst>
                                        </p:cTn>
                                        <p:tgtEl>
                                          <p:spTgt spid="5">
                                            <p:txEl>
                                              <p:pRg st="0" end="0"/>
                                            </p:txEl>
                                          </p:spTgt>
                                        </p:tgtEl>
                                      </p:cBhvr>
                                      <p:to x="100000" y="100000"/>
                                    </p:animScale>
                                    <p:animScale>
                                      <p:cBhvr>
                                        <p:cTn id="15" dur="26">
                                          <p:stCondLst>
                                            <p:cond delay="1312"/>
                                          </p:stCondLst>
                                        </p:cTn>
                                        <p:tgtEl>
                                          <p:spTgt spid="5">
                                            <p:txEl>
                                              <p:pRg st="0" end="0"/>
                                            </p:txEl>
                                          </p:spTgt>
                                        </p:tgtEl>
                                      </p:cBhvr>
                                      <p:to x="100000" y="80000"/>
                                    </p:animScale>
                                    <p:animScale>
                                      <p:cBhvr>
                                        <p:cTn id="16" dur="166" decel="50000">
                                          <p:stCondLst>
                                            <p:cond delay="1338"/>
                                          </p:stCondLst>
                                        </p:cTn>
                                        <p:tgtEl>
                                          <p:spTgt spid="5">
                                            <p:txEl>
                                              <p:pRg st="0" end="0"/>
                                            </p:txEl>
                                          </p:spTgt>
                                        </p:tgtEl>
                                      </p:cBhvr>
                                      <p:to x="100000" y="100000"/>
                                    </p:animScale>
                                    <p:animScale>
                                      <p:cBhvr>
                                        <p:cTn id="17" dur="26">
                                          <p:stCondLst>
                                            <p:cond delay="1642"/>
                                          </p:stCondLst>
                                        </p:cTn>
                                        <p:tgtEl>
                                          <p:spTgt spid="5">
                                            <p:txEl>
                                              <p:pRg st="0" end="0"/>
                                            </p:txEl>
                                          </p:spTgt>
                                        </p:tgtEl>
                                      </p:cBhvr>
                                      <p:to x="100000" y="90000"/>
                                    </p:animScale>
                                    <p:animScale>
                                      <p:cBhvr>
                                        <p:cTn id="18" dur="166" decel="50000">
                                          <p:stCondLst>
                                            <p:cond delay="1668"/>
                                          </p:stCondLst>
                                        </p:cTn>
                                        <p:tgtEl>
                                          <p:spTgt spid="5">
                                            <p:txEl>
                                              <p:pRg st="0" end="0"/>
                                            </p:txEl>
                                          </p:spTgt>
                                        </p:tgtEl>
                                      </p:cBhvr>
                                      <p:to x="100000" y="100000"/>
                                    </p:animScale>
                                    <p:animScale>
                                      <p:cBhvr>
                                        <p:cTn id="19" dur="26">
                                          <p:stCondLst>
                                            <p:cond delay="1808"/>
                                          </p:stCondLst>
                                        </p:cTn>
                                        <p:tgtEl>
                                          <p:spTgt spid="5">
                                            <p:txEl>
                                              <p:pRg st="0" end="0"/>
                                            </p:txEl>
                                          </p:spTgt>
                                        </p:tgtEl>
                                      </p:cBhvr>
                                      <p:to x="100000" y="95000"/>
                                    </p:animScale>
                                    <p:animScale>
                                      <p:cBhvr>
                                        <p:cTn id="20" dur="166" decel="50000">
                                          <p:stCondLst>
                                            <p:cond delay="1834"/>
                                          </p:stCondLst>
                                        </p:cTn>
                                        <p:tgtEl>
                                          <p:spTgt spid="5">
                                            <p:txEl>
                                              <p:pRg st="0" end="0"/>
                                            </p:txEl>
                                          </p:spTgt>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3" name="Title 1"/>
          <p:cNvSpPr>
            <a:spLocks noGrp="1"/>
          </p:cNvSpPr>
          <p:nvPr>
            <p:ph type="title"/>
          </p:nvPr>
        </p:nvSpPr>
        <p:spPr/>
        <p:txBody>
          <a:bodyPr>
            <a:normAutofit/>
          </a:bodyPr>
          <a:lstStyle/>
          <a:p>
            <a:pPr eaLnBrk="1" hangingPunct="1"/>
            <a:r>
              <a:rPr lang="en-US" altLang="en-US" dirty="0">
                <a:solidFill>
                  <a:schemeClr val="accent1">
                    <a:lumMod val="75000"/>
                  </a:schemeClr>
                </a:solidFill>
              </a:rPr>
              <a:t>A</a:t>
            </a:r>
            <a:r>
              <a:rPr lang="en-US" altLang="en-US" b="1" dirty="0">
                <a:solidFill>
                  <a:schemeClr val="accent1">
                    <a:lumMod val="75000"/>
                  </a:schemeClr>
                </a:solidFill>
              </a:rPr>
              <a:t> </a:t>
            </a:r>
            <a:r>
              <a:rPr lang="en-US" altLang="en-US" dirty="0">
                <a:solidFill>
                  <a:schemeClr val="accent1">
                    <a:lumMod val="75000"/>
                  </a:schemeClr>
                </a:solidFill>
              </a:rPr>
              <a:t>Physical</a:t>
            </a:r>
            <a:r>
              <a:rPr lang="en-US" altLang="en-US" b="1" dirty="0">
                <a:solidFill>
                  <a:schemeClr val="accent1">
                    <a:lumMod val="75000"/>
                  </a:schemeClr>
                </a:solidFill>
              </a:rPr>
              <a:t> </a:t>
            </a:r>
            <a:r>
              <a:rPr lang="en-US" altLang="en-US" dirty="0">
                <a:solidFill>
                  <a:schemeClr val="accent1">
                    <a:lumMod val="75000"/>
                  </a:schemeClr>
                </a:solidFill>
              </a:rPr>
              <a:t>Literacy Perspective</a:t>
            </a:r>
          </a:p>
        </p:txBody>
      </p:sp>
      <p:sp>
        <p:nvSpPr>
          <p:cNvPr id="44034" name="Content Placeholder 2"/>
          <p:cNvSpPr>
            <a:spLocks noGrp="1"/>
          </p:cNvSpPr>
          <p:nvPr>
            <p:ph idx="1"/>
          </p:nvPr>
        </p:nvSpPr>
        <p:spPr>
          <a:xfrm>
            <a:off x="395536" y="2036485"/>
            <a:ext cx="3672408" cy="2472635"/>
          </a:xfrm>
          <a:ln w="38100">
            <a:solidFill>
              <a:schemeClr val="tx1"/>
            </a:solidFill>
          </a:ln>
          <a:effectLst>
            <a:outerShdw blurRad="63500" sx="102000" sy="102000" algn="ctr" rotWithShape="0">
              <a:prstClr val="black">
                <a:alpha val="40000"/>
              </a:prstClr>
            </a:outerShdw>
          </a:effectLst>
        </p:spPr>
        <p:txBody>
          <a:bodyPr>
            <a:normAutofit lnSpcReduction="10000"/>
          </a:bodyPr>
          <a:lstStyle/>
          <a:p>
            <a:pPr marL="0" indent="0" eaLnBrk="1" hangingPunct="1">
              <a:buNone/>
            </a:pPr>
            <a:r>
              <a:rPr lang="en-US" altLang="en-US" sz="2400" dirty="0"/>
              <a:t>“It is through physical  embodiment that humans </a:t>
            </a:r>
            <a:r>
              <a:rPr lang="en-GB" altLang="en-US" sz="2400" dirty="0"/>
              <a:t>create themselves as they interact with their surroundings’”</a:t>
            </a:r>
          </a:p>
          <a:p>
            <a:pPr marL="0" indent="0" eaLnBrk="1" hangingPunct="1">
              <a:buNone/>
            </a:pPr>
            <a:r>
              <a:rPr lang="en-GB" altLang="en-US" sz="2400" dirty="0"/>
              <a:t>(Whitehead, 2010).</a:t>
            </a:r>
          </a:p>
          <a:p>
            <a:pPr eaLnBrk="1" hangingPunct="1"/>
            <a:endParaRPr lang="en-US" altLang="en-US" dirty="0"/>
          </a:p>
        </p:txBody>
      </p:sp>
      <p:pic>
        <p:nvPicPr>
          <p:cNvPr id="44037" name="Picture 5" descr="EYMMU1"/>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211960" y="1753249"/>
            <a:ext cx="4568423" cy="337478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2060669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5" presetClass="entr" presetSubtype="0" fill="hold" grpId="0" nodeType="clickEffect">
                                  <p:stCondLst>
                                    <p:cond delay="0"/>
                                  </p:stCondLst>
                                  <p:childTnLst>
                                    <p:set>
                                      <p:cBhvr>
                                        <p:cTn id="6" dur="1" fill="hold">
                                          <p:stCondLst>
                                            <p:cond delay="0"/>
                                          </p:stCondLst>
                                        </p:cTn>
                                        <p:tgtEl>
                                          <p:spTgt spid="44034">
                                            <p:bg/>
                                          </p:spTgt>
                                        </p:tgtEl>
                                        <p:attrNameLst>
                                          <p:attrName>style.visibility</p:attrName>
                                        </p:attrNameLst>
                                      </p:cBhvr>
                                      <p:to>
                                        <p:strVal val="visible"/>
                                      </p:to>
                                    </p:set>
                                    <p:animEffect transition="in" filter="fade">
                                      <p:cBhvr>
                                        <p:cTn id="7" dur="2000"/>
                                        <p:tgtEl>
                                          <p:spTgt spid="44034">
                                            <p:bg/>
                                          </p:spTgt>
                                        </p:tgtEl>
                                      </p:cBhvr>
                                    </p:animEffect>
                                    <p:anim calcmode="lin" valueType="num">
                                      <p:cBhvr>
                                        <p:cTn id="8" dur="2000" fill="hold"/>
                                        <p:tgtEl>
                                          <p:spTgt spid="44034">
                                            <p:bg/>
                                          </p:spTgt>
                                        </p:tgtEl>
                                        <p:attrNameLst>
                                          <p:attrName>ppt_w</p:attrName>
                                        </p:attrNameLst>
                                      </p:cBhvr>
                                      <p:tavLst>
                                        <p:tav tm="0" fmla="#ppt_w*sin(2.5*pi*$)">
                                          <p:val>
                                            <p:fltVal val="0"/>
                                          </p:val>
                                        </p:tav>
                                        <p:tav tm="100000">
                                          <p:val>
                                            <p:fltVal val="1"/>
                                          </p:val>
                                        </p:tav>
                                      </p:tavLst>
                                    </p:anim>
                                    <p:anim calcmode="lin" valueType="num">
                                      <p:cBhvr>
                                        <p:cTn id="9" dur="2000" fill="hold"/>
                                        <p:tgtEl>
                                          <p:spTgt spid="44034">
                                            <p:bg/>
                                          </p:spTgt>
                                        </p:tgtEl>
                                        <p:attrNameLst>
                                          <p:attrName>ppt_h</p:attrName>
                                        </p:attrNameLst>
                                      </p:cBhvr>
                                      <p:tavLst>
                                        <p:tav tm="0">
                                          <p:val>
                                            <p:strVal val="#ppt_h"/>
                                          </p:val>
                                        </p:tav>
                                        <p:tav tm="100000">
                                          <p:val>
                                            <p:strVal val="#ppt_h"/>
                                          </p:val>
                                        </p:tav>
                                      </p:tavLst>
                                    </p:anim>
                                  </p:childTnLst>
                                </p:cTn>
                              </p:par>
                              <p:par>
                                <p:cTn id="10" presetID="45" presetClass="entr" presetSubtype="0" fill="hold" grpId="0" nodeType="withEffect">
                                  <p:stCondLst>
                                    <p:cond delay="0"/>
                                  </p:stCondLst>
                                  <p:childTnLst>
                                    <p:set>
                                      <p:cBhvr>
                                        <p:cTn id="11" dur="1" fill="hold">
                                          <p:stCondLst>
                                            <p:cond delay="0"/>
                                          </p:stCondLst>
                                        </p:cTn>
                                        <p:tgtEl>
                                          <p:spTgt spid="44034">
                                            <p:txEl>
                                              <p:pRg st="0" end="0"/>
                                            </p:txEl>
                                          </p:spTgt>
                                        </p:tgtEl>
                                        <p:attrNameLst>
                                          <p:attrName>style.visibility</p:attrName>
                                        </p:attrNameLst>
                                      </p:cBhvr>
                                      <p:to>
                                        <p:strVal val="visible"/>
                                      </p:to>
                                    </p:set>
                                    <p:animEffect transition="in" filter="fade">
                                      <p:cBhvr>
                                        <p:cTn id="12" dur="2000"/>
                                        <p:tgtEl>
                                          <p:spTgt spid="44034">
                                            <p:txEl>
                                              <p:pRg st="0" end="0"/>
                                            </p:txEl>
                                          </p:spTgt>
                                        </p:tgtEl>
                                      </p:cBhvr>
                                    </p:animEffect>
                                    <p:anim calcmode="lin" valueType="num">
                                      <p:cBhvr>
                                        <p:cTn id="13" dur="2000" fill="hold"/>
                                        <p:tgtEl>
                                          <p:spTgt spid="44034">
                                            <p:txEl>
                                              <p:pRg st="0" end="0"/>
                                            </p:txEl>
                                          </p:spTgt>
                                        </p:tgtEl>
                                        <p:attrNameLst>
                                          <p:attrName>ppt_w</p:attrName>
                                        </p:attrNameLst>
                                      </p:cBhvr>
                                      <p:tavLst>
                                        <p:tav tm="0" fmla="#ppt_w*sin(2.5*pi*$)">
                                          <p:val>
                                            <p:fltVal val="0"/>
                                          </p:val>
                                        </p:tav>
                                        <p:tav tm="100000">
                                          <p:val>
                                            <p:fltVal val="1"/>
                                          </p:val>
                                        </p:tav>
                                      </p:tavLst>
                                    </p:anim>
                                    <p:anim calcmode="lin" valueType="num">
                                      <p:cBhvr>
                                        <p:cTn id="14" dur="2000" fill="hold"/>
                                        <p:tgtEl>
                                          <p:spTgt spid="44034">
                                            <p:txEl>
                                              <p:pRg st="0" end="0"/>
                                            </p:txEl>
                                          </p:spTgt>
                                        </p:tgtEl>
                                        <p:attrNameLst>
                                          <p:attrName>ppt_h</p:attrName>
                                        </p:attrNameLst>
                                      </p:cBhvr>
                                      <p:tavLst>
                                        <p:tav tm="0">
                                          <p:val>
                                            <p:strVal val="#ppt_h"/>
                                          </p:val>
                                        </p:tav>
                                        <p:tav tm="100000">
                                          <p:val>
                                            <p:strVal val="#ppt_h"/>
                                          </p:val>
                                        </p:tav>
                                      </p:tavLst>
                                    </p:anim>
                                  </p:childTnLst>
                                </p:cTn>
                              </p:par>
                              <p:par>
                                <p:cTn id="15" presetID="45" presetClass="entr" presetSubtype="0" fill="hold" grpId="0" nodeType="withEffect">
                                  <p:stCondLst>
                                    <p:cond delay="0"/>
                                  </p:stCondLst>
                                  <p:childTnLst>
                                    <p:set>
                                      <p:cBhvr>
                                        <p:cTn id="16" dur="1" fill="hold">
                                          <p:stCondLst>
                                            <p:cond delay="0"/>
                                          </p:stCondLst>
                                        </p:cTn>
                                        <p:tgtEl>
                                          <p:spTgt spid="44034">
                                            <p:txEl>
                                              <p:pRg st="1" end="1"/>
                                            </p:txEl>
                                          </p:spTgt>
                                        </p:tgtEl>
                                        <p:attrNameLst>
                                          <p:attrName>style.visibility</p:attrName>
                                        </p:attrNameLst>
                                      </p:cBhvr>
                                      <p:to>
                                        <p:strVal val="visible"/>
                                      </p:to>
                                    </p:set>
                                    <p:animEffect transition="in" filter="fade">
                                      <p:cBhvr>
                                        <p:cTn id="17" dur="2000"/>
                                        <p:tgtEl>
                                          <p:spTgt spid="44034">
                                            <p:txEl>
                                              <p:pRg st="1" end="1"/>
                                            </p:txEl>
                                          </p:spTgt>
                                        </p:tgtEl>
                                      </p:cBhvr>
                                    </p:animEffect>
                                    <p:anim calcmode="lin" valueType="num">
                                      <p:cBhvr>
                                        <p:cTn id="18" dur="2000" fill="hold"/>
                                        <p:tgtEl>
                                          <p:spTgt spid="44034">
                                            <p:txEl>
                                              <p:pRg st="1" end="1"/>
                                            </p:txEl>
                                          </p:spTgt>
                                        </p:tgtEl>
                                        <p:attrNameLst>
                                          <p:attrName>ppt_w</p:attrName>
                                        </p:attrNameLst>
                                      </p:cBhvr>
                                      <p:tavLst>
                                        <p:tav tm="0" fmla="#ppt_w*sin(2.5*pi*$)">
                                          <p:val>
                                            <p:fltVal val="0"/>
                                          </p:val>
                                        </p:tav>
                                        <p:tav tm="100000">
                                          <p:val>
                                            <p:fltVal val="1"/>
                                          </p:val>
                                        </p:tav>
                                      </p:tavLst>
                                    </p:anim>
                                    <p:anim calcmode="lin" valueType="num">
                                      <p:cBhvr>
                                        <p:cTn id="19" dur="2000" fill="hold"/>
                                        <p:tgtEl>
                                          <p:spTgt spid="44034">
                                            <p:txEl>
                                              <p:pRg st="1" end="1"/>
                                            </p:txEl>
                                          </p:spTgt>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4034" grpId="0" uiExpand="1" build="p" animBg="1"/>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043608" y="1526927"/>
            <a:ext cx="7772400" cy="1470025"/>
          </a:xfrm>
        </p:spPr>
        <p:txBody>
          <a:bodyPr/>
          <a:lstStyle/>
          <a:p>
            <a:r>
              <a:rPr lang="en-GB" dirty="0">
                <a:solidFill>
                  <a:schemeClr val="bg1"/>
                </a:solidFill>
              </a:rPr>
              <a:t>The Theory of Affordances</a:t>
            </a:r>
          </a:p>
        </p:txBody>
      </p:sp>
      <p:sp>
        <p:nvSpPr>
          <p:cNvPr id="3" name="Subtitle 2"/>
          <p:cNvSpPr>
            <a:spLocks noGrp="1"/>
          </p:cNvSpPr>
          <p:nvPr>
            <p:ph type="subTitle" idx="1"/>
          </p:nvPr>
        </p:nvSpPr>
        <p:spPr>
          <a:xfrm>
            <a:off x="3059832" y="2636912"/>
            <a:ext cx="6400800" cy="1752600"/>
          </a:xfrm>
        </p:spPr>
        <p:txBody>
          <a:bodyPr/>
          <a:lstStyle/>
          <a:p>
            <a:r>
              <a:rPr lang="en-GB" dirty="0"/>
              <a:t>2022</a:t>
            </a:r>
          </a:p>
        </p:txBody>
      </p:sp>
    </p:spTree>
    <p:extLst>
      <p:ext uri="{BB962C8B-B14F-4D97-AF65-F5344CB8AC3E}">
        <p14:creationId xmlns:p14="http://schemas.microsoft.com/office/powerpoint/2010/main" val="422519390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987824" y="476672"/>
            <a:ext cx="3289300" cy="4838700"/>
          </a:xfrm>
          <a:prstGeom prst="rect">
            <a:avLst/>
          </a:prstGeom>
        </p:spPr>
      </p:pic>
      <p:sp>
        <p:nvSpPr>
          <p:cNvPr id="3" name="Rectangle 2"/>
          <p:cNvSpPr/>
          <p:nvPr/>
        </p:nvSpPr>
        <p:spPr>
          <a:xfrm>
            <a:off x="6876256" y="4946040"/>
            <a:ext cx="1556836" cy="369332"/>
          </a:xfrm>
          <a:prstGeom prst="rect">
            <a:avLst/>
          </a:prstGeom>
        </p:spPr>
        <p:txBody>
          <a:bodyPr wrap="none">
            <a:spAutoFit/>
          </a:bodyPr>
          <a:lstStyle/>
          <a:p>
            <a:r>
              <a:rPr lang="en-GB" dirty="0"/>
              <a:t>Gibson, 1986</a:t>
            </a:r>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826582" y="476672"/>
            <a:ext cx="1656184" cy="1656184"/>
          </a:xfrm>
          <a:prstGeom prst="rect">
            <a:avLst/>
          </a:prstGeom>
        </p:spPr>
      </p:pic>
      <p:pic>
        <p:nvPicPr>
          <p:cNvPr id="5122" name="Picture 2">
            <a:extLst>
              <a:ext uri="{FF2B5EF4-FFF2-40B4-BE49-F238E27FC236}">
                <a16:creationId xmlns:a16="http://schemas.microsoft.com/office/drawing/2014/main" id="{7F18F787-9EA6-4BFE-88CC-F3221A1EE16C}"/>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79512" y="476672"/>
            <a:ext cx="2655633" cy="148609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51026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5122"/>
                                        </p:tgtEl>
                                        <p:attrNameLst>
                                          <p:attrName>style.visibility</p:attrName>
                                        </p:attrNameLst>
                                      </p:cBhvr>
                                      <p:to>
                                        <p:strVal val="visible"/>
                                      </p:to>
                                    </p:set>
                                    <p:animEffect transition="in" filter="fade">
                                      <p:cBhvr>
                                        <p:cTn id="12" dur="500"/>
                                        <p:tgtEl>
                                          <p:spTgt spid="512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3194" y="0"/>
            <a:ext cx="8229600" cy="1143000"/>
          </a:xfrm>
        </p:spPr>
        <p:txBody>
          <a:bodyPr/>
          <a:lstStyle/>
          <a:p>
            <a:r>
              <a:rPr lang="en-US" dirty="0">
                <a:solidFill>
                  <a:schemeClr val="accent1">
                    <a:lumMod val="75000"/>
                  </a:schemeClr>
                </a:solidFill>
              </a:rPr>
              <a:t>The theory of affordances </a:t>
            </a:r>
          </a:p>
        </p:txBody>
      </p:sp>
      <p:sp>
        <p:nvSpPr>
          <p:cNvPr id="3" name="Content Placeholder 2"/>
          <p:cNvSpPr>
            <a:spLocks noGrp="1"/>
          </p:cNvSpPr>
          <p:nvPr>
            <p:ph idx="1"/>
          </p:nvPr>
        </p:nvSpPr>
        <p:spPr>
          <a:xfrm>
            <a:off x="384397" y="1340768"/>
            <a:ext cx="8651304" cy="1828799"/>
          </a:xfrm>
        </p:spPr>
        <p:txBody>
          <a:bodyPr>
            <a:normAutofit fontScale="32500" lnSpcReduction="20000"/>
          </a:bodyPr>
          <a:lstStyle/>
          <a:p>
            <a:pPr marL="0" indent="0">
              <a:buNone/>
            </a:pPr>
            <a:r>
              <a:rPr lang="en-US" sz="9600" dirty="0">
                <a:solidFill>
                  <a:schemeClr val="accent1">
                    <a:lumMod val="75000"/>
                  </a:schemeClr>
                </a:solidFill>
              </a:rPr>
              <a:t>”The affordances of the environment are what it offers to the animal, what it provides or furnishes</a:t>
            </a:r>
            <a:r>
              <a:rPr lang="is-IS" sz="9600" dirty="0">
                <a:solidFill>
                  <a:schemeClr val="accent1">
                    <a:lumMod val="75000"/>
                  </a:schemeClr>
                </a:solidFill>
              </a:rPr>
              <a:t>…”</a:t>
            </a:r>
          </a:p>
          <a:p>
            <a:endParaRPr lang="is-IS" dirty="0">
              <a:solidFill>
                <a:schemeClr val="accent1">
                  <a:lumMod val="75000"/>
                </a:schemeClr>
              </a:solidFill>
            </a:endParaRPr>
          </a:p>
          <a:p>
            <a:endParaRPr lang="is-IS" dirty="0">
              <a:solidFill>
                <a:schemeClr val="accent1">
                  <a:lumMod val="75000"/>
                </a:schemeClr>
              </a:solidFill>
            </a:endParaRPr>
          </a:p>
          <a:p>
            <a:pPr marL="3657600" lvl="8" indent="0">
              <a:buNone/>
            </a:pPr>
            <a:r>
              <a:rPr lang="en-US" dirty="0">
                <a:solidFill>
                  <a:schemeClr val="accent1">
                    <a:lumMod val="75000"/>
                  </a:schemeClr>
                </a:solidFill>
              </a:rPr>
              <a:t>	</a:t>
            </a:r>
            <a:r>
              <a:rPr lang="en-US" dirty="0"/>
              <a:t>	</a:t>
            </a:r>
            <a:endParaRPr lang="is-IS" dirty="0"/>
          </a:p>
        </p:txBody>
      </p:sp>
      <p:sp>
        <p:nvSpPr>
          <p:cNvPr id="5" name="TextBox 4"/>
          <p:cNvSpPr txBox="1"/>
          <p:nvPr/>
        </p:nvSpPr>
        <p:spPr>
          <a:xfrm>
            <a:off x="1115616" y="2996952"/>
            <a:ext cx="6912768" cy="1569660"/>
          </a:xfrm>
          <a:prstGeom prst="rect">
            <a:avLst/>
          </a:prstGeom>
          <a:noFill/>
        </p:spPr>
        <p:txBody>
          <a:bodyPr wrap="square" rtlCol="0">
            <a:spAutoFit/>
          </a:bodyPr>
          <a:lstStyle/>
          <a:p>
            <a:r>
              <a:rPr lang="is-IS" sz="2400" dirty="0">
                <a:solidFill>
                  <a:schemeClr val="accent1">
                    <a:lumMod val="75000"/>
                  </a:schemeClr>
                </a:solidFill>
              </a:rPr>
              <a:t>However, they are relevant to the animal...eg. </a:t>
            </a:r>
            <a:r>
              <a:rPr lang="en-US" sz="2400" dirty="0">
                <a:solidFill>
                  <a:schemeClr val="accent1">
                    <a:lumMod val="75000"/>
                  </a:schemeClr>
                </a:solidFill>
              </a:rPr>
              <a:t>S</a:t>
            </a:r>
            <a:r>
              <a:rPr lang="is-IS" sz="2400" dirty="0">
                <a:solidFill>
                  <a:schemeClr val="accent1">
                    <a:lumMod val="75000"/>
                  </a:schemeClr>
                </a:solidFill>
              </a:rPr>
              <a:t>olid ground give support for animals to stand, walk run etc. </a:t>
            </a:r>
            <a:r>
              <a:rPr lang="en-US" sz="2400" dirty="0">
                <a:solidFill>
                  <a:schemeClr val="accent1">
                    <a:lumMod val="75000"/>
                  </a:schemeClr>
                </a:solidFill>
              </a:rPr>
              <a:t>B</a:t>
            </a:r>
            <a:r>
              <a:rPr lang="is-IS" sz="2400" dirty="0">
                <a:solidFill>
                  <a:schemeClr val="accent1">
                    <a:lumMod val="75000"/>
                  </a:schemeClr>
                </a:solidFill>
              </a:rPr>
              <a:t>ut a marsh land and water is sink-into-abledepending on the weight of the animal...</a:t>
            </a:r>
            <a:endParaRPr lang="en-GB" dirty="0">
              <a:solidFill>
                <a:schemeClr val="accent1">
                  <a:lumMod val="75000"/>
                </a:schemeClr>
              </a:solidFill>
            </a:endParaRPr>
          </a:p>
        </p:txBody>
      </p:sp>
    </p:spTree>
    <p:extLst>
      <p:ext uri="{BB962C8B-B14F-4D97-AF65-F5344CB8AC3E}">
        <p14:creationId xmlns:p14="http://schemas.microsoft.com/office/powerpoint/2010/main" val="17448706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0" y="-1251520"/>
            <a:ext cx="9324528" cy="6993396"/>
          </a:xfrm>
        </p:spPr>
      </p:pic>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rot="21112670">
            <a:off x="5642446" y="2983389"/>
            <a:ext cx="3016236" cy="2115867"/>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pic>
        <p:nvPicPr>
          <p:cNvPr id="6146" name="Picture 2">
            <a:extLst>
              <a:ext uri="{FF2B5EF4-FFF2-40B4-BE49-F238E27FC236}">
                <a16:creationId xmlns:a16="http://schemas.microsoft.com/office/drawing/2014/main" id="{6FF018EE-8DAD-46F2-865A-AEE6F0BE0CDB}"/>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rot="495715">
            <a:off x="493040" y="213123"/>
            <a:ext cx="3116130" cy="2074993"/>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pic>
        <p:nvPicPr>
          <p:cNvPr id="6152" name="Picture 8" descr="See the source image">
            <a:extLst>
              <a:ext uri="{FF2B5EF4-FFF2-40B4-BE49-F238E27FC236}">
                <a16:creationId xmlns:a16="http://schemas.microsoft.com/office/drawing/2014/main" id="{5221CF7A-741E-44CD-A9BE-A5C98320D4F4}"/>
              </a:ext>
            </a:extLst>
          </p:cNvPr>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rot="21082088">
            <a:off x="4518896" y="420389"/>
            <a:ext cx="3210780" cy="2140520"/>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pic>
        <p:nvPicPr>
          <p:cNvPr id="6154" name="Picture 10" descr="See the source image">
            <a:extLst>
              <a:ext uri="{FF2B5EF4-FFF2-40B4-BE49-F238E27FC236}">
                <a16:creationId xmlns:a16="http://schemas.microsoft.com/office/drawing/2014/main" id="{DE43206E-2D85-4CC7-A971-13E0A5E8C978}"/>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rot="167821">
            <a:off x="430926" y="3045973"/>
            <a:ext cx="4141074" cy="2474544"/>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Tree>
    <p:extLst>
      <p:ext uri="{BB962C8B-B14F-4D97-AF65-F5344CB8AC3E}">
        <p14:creationId xmlns:p14="http://schemas.microsoft.com/office/powerpoint/2010/main" val="30612248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6146"/>
                                        </p:tgtEl>
                                        <p:attrNameLst>
                                          <p:attrName>style.visibility</p:attrName>
                                        </p:attrNameLst>
                                      </p:cBhvr>
                                      <p:to>
                                        <p:strVal val="visible"/>
                                      </p:to>
                                    </p:set>
                                    <p:animEffect transition="in" filter="fade">
                                      <p:cBhvr>
                                        <p:cTn id="7" dur="500"/>
                                        <p:tgtEl>
                                          <p:spTgt spid="6146"/>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500"/>
                                        <p:tgtEl>
                                          <p:spTgt spid="5"/>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6152"/>
                                        </p:tgtEl>
                                        <p:attrNameLst>
                                          <p:attrName>style.visibility</p:attrName>
                                        </p:attrNameLst>
                                      </p:cBhvr>
                                      <p:to>
                                        <p:strVal val="visible"/>
                                      </p:to>
                                    </p:set>
                                    <p:animEffect transition="in" filter="fade">
                                      <p:cBhvr>
                                        <p:cTn id="17" dur="500"/>
                                        <p:tgtEl>
                                          <p:spTgt spid="6152"/>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6154"/>
                                        </p:tgtEl>
                                        <p:attrNameLst>
                                          <p:attrName>style.visibility</p:attrName>
                                        </p:attrNameLst>
                                      </p:cBhvr>
                                      <p:to>
                                        <p:strVal val="visible"/>
                                      </p:to>
                                    </p:set>
                                    <p:animEffect transition="in" filter="fade">
                                      <p:cBhvr>
                                        <p:cTn id="22" dur="500"/>
                                        <p:tgtEl>
                                          <p:spTgt spid="615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Content Placeholder 5"/>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737358" y="0"/>
            <a:ext cx="3669284" cy="5733256"/>
          </a:xfrm>
        </p:spPr>
      </p:pic>
      <p:pic>
        <p:nvPicPr>
          <p:cNvPr id="7178" name="Picture 10" descr="See the source image">
            <a:extLst>
              <a:ext uri="{FF2B5EF4-FFF2-40B4-BE49-F238E27FC236}">
                <a16:creationId xmlns:a16="http://schemas.microsoft.com/office/drawing/2014/main" id="{45AFE947-BBF2-44C5-BA8F-B9274ACED392}"/>
              </a:ext>
            </a:extLst>
          </p:cNvPr>
          <p:cNvPicPr>
            <a:picLocks noChangeAspect="1" noChangeArrowheads="1" noCrop="1"/>
          </p:cNvPicPr>
          <p:nvPr/>
        </p:nvPicPr>
        <p:blipFill>
          <a:blip r:embed="rId3">
            <a:extLst>
              <a:ext uri="{28A0092B-C50C-407E-A947-70E740481C1C}">
                <a14:useLocalDpi xmlns:a14="http://schemas.microsoft.com/office/drawing/2010/main" val="0"/>
              </a:ext>
            </a:extLst>
          </a:blip>
          <a:srcRect/>
          <a:stretch>
            <a:fillRect/>
          </a:stretch>
        </p:blipFill>
        <p:spPr bwMode="auto">
          <a:xfrm>
            <a:off x="-524916" y="0"/>
            <a:ext cx="10146048" cy="5741179"/>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DFB998C5-025F-414B-8776-67CAABEFDCFB}"/>
              </a:ext>
            </a:extLst>
          </p:cNvPr>
          <p:cNvSpPr txBox="1"/>
          <p:nvPr/>
        </p:nvSpPr>
        <p:spPr>
          <a:xfrm>
            <a:off x="1637674" y="1700808"/>
            <a:ext cx="5868652" cy="2862322"/>
          </a:xfrm>
          <a:prstGeom prst="rect">
            <a:avLst/>
          </a:prstGeom>
          <a:noFill/>
        </p:spPr>
        <p:txBody>
          <a:bodyPr wrap="square" rtlCol="0">
            <a:spAutoFit/>
          </a:bodyPr>
          <a:lstStyle/>
          <a:p>
            <a:r>
              <a:rPr lang="en-GB" sz="3600" dirty="0">
                <a:solidFill>
                  <a:schemeClr val="accent1">
                    <a:lumMod val="75000"/>
                  </a:schemeClr>
                </a:solidFill>
              </a:rPr>
              <a:t>As humans we have relied upon technology to enable us to make the most of the  affordances of such environments….</a:t>
            </a:r>
          </a:p>
        </p:txBody>
      </p:sp>
    </p:spTree>
    <p:extLst>
      <p:ext uri="{BB962C8B-B14F-4D97-AF65-F5344CB8AC3E}">
        <p14:creationId xmlns:p14="http://schemas.microsoft.com/office/powerpoint/2010/main" val="37567094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xit" presetSubtype="0" fill="hold" grpId="0" nodeType="clickEffect">
                                  <p:stCondLst>
                                    <p:cond delay="0"/>
                                  </p:stCondLst>
                                  <p:childTnLst>
                                    <p:animEffect transition="out" filter="fade">
                                      <p:cBhvr>
                                        <p:cTn id="6" dur="500"/>
                                        <p:tgtEl>
                                          <p:spTgt spid="3"/>
                                        </p:tgtEl>
                                      </p:cBhvr>
                                    </p:animEffect>
                                    <p:set>
                                      <p:cBhvr>
                                        <p:cTn id="7" dur="1" fill="hold">
                                          <p:stCondLst>
                                            <p:cond delay="499"/>
                                          </p:stCondLst>
                                        </p:cTn>
                                        <p:tgtEl>
                                          <p:spTgt spid="3"/>
                                        </p:tgtEl>
                                        <p:attrNameLst>
                                          <p:attrName>style.visibility</p:attrName>
                                        </p:attrNameLst>
                                      </p:cBhvr>
                                      <p:to>
                                        <p:strVal val="hidden"/>
                                      </p:to>
                                    </p:set>
                                  </p:childTnLst>
                                </p:cTn>
                              </p:par>
                            </p:childTnLst>
                          </p:cTn>
                        </p:par>
                        <p:par>
                          <p:cTn id="8" fill="hold">
                            <p:stCondLst>
                              <p:cond delay="500"/>
                            </p:stCondLst>
                            <p:childTnLst>
                              <p:par>
                                <p:cTn id="9" presetID="10" presetClass="entr" presetSubtype="0" fill="hold" nodeType="afterEffect">
                                  <p:stCondLst>
                                    <p:cond delay="0"/>
                                  </p:stCondLst>
                                  <p:childTnLst>
                                    <p:set>
                                      <p:cBhvr>
                                        <p:cTn id="10" dur="1" fill="hold">
                                          <p:stCondLst>
                                            <p:cond delay="0"/>
                                          </p:stCondLst>
                                        </p:cTn>
                                        <p:tgtEl>
                                          <p:spTgt spid="6"/>
                                        </p:tgtEl>
                                        <p:attrNameLst>
                                          <p:attrName>style.visibility</p:attrName>
                                        </p:attrNameLst>
                                      </p:cBhvr>
                                      <p:to>
                                        <p:strVal val="visible"/>
                                      </p:to>
                                    </p:set>
                                    <p:animEffect transition="in" filter="fade">
                                      <p:cBhvr>
                                        <p:cTn id="11" dur="1000"/>
                                        <p:tgtEl>
                                          <p:spTgt spid="6"/>
                                        </p:tgtEl>
                                      </p:cBhvr>
                                    </p:animEffec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nodeType="clickEffect">
                                  <p:stCondLst>
                                    <p:cond delay="0"/>
                                  </p:stCondLst>
                                  <p:childTnLst>
                                    <p:set>
                                      <p:cBhvr>
                                        <p:cTn id="15" dur="1" fill="hold">
                                          <p:stCondLst>
                                            <p:cond delay="0"/>
                                          </p:stCondLst>
                                        </p:cTn>
                                        <p:tgtEl>
                                          <p:spTgt spid="7178"/>
                                        </p:tgtEl>
                                        <p:attrNameLst>
                                          <p:attrName>style.visibility</p:attrName>
                                        </p:attrNameLst>
                                      </p:cBhvr>
                                      <p:to>
                                        <p:strVal val="visible"/>
                                      </p:to>
                                    </p:set>
                                    <p:animEffect transition="in" filter="fade">
                                      <p:cBhvr>
                                        <p:cTn id="16" dur="500"/>
                                        <p:tgtEl>
                                          <p:spTgt spid="717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0" y="1916832"/>
            <a:ext cx="9392315" cy="1754326"/>
          </a:xfrm>
          <a:prstGeom prst="rect">
            <a:avLst/>
          </a:prstGeom>
          <a:noFill/>
        </p:spPr>
        <p:txBody>
          <a:bodyPr wrap="none" rtlCol="0">
            <a:spAutoFit/>
          </a:bodyPr>
          <a:lstStyle/>
          <a:p>
            <a:r>
              <a:rPr lang="en-GB" sz="3600" dirty="0">
                <a:solidFill>
                  <a:schemeClr val="accent1">
                    <a:lumMod val="75000"/>
                  </a:schemeClr>
                </a:solidFill>
              </a:rPr>
              <a:t>The affordances of the environment are </a:t>
            </a:r>
          </a:p>
          <a:p>
            <a:r>
              <a:rPr lang="en-GB" sz="3600" dirty="0">
                <a:solidFill>
                  <a:schemeClr val="accent1">
                    <a:lumMod val="75000"/>
                  </a:schemeClr>
                </a:solidFill>
              </a:rPr>
              <a:t>what it offers the animal, what it provides or </a:t>
            </a:r>
          </a:p>
          <a:p>
            <a:r>
              <a:rPr lang="en-GB" sz="3600" dirty="0">
                <a:solidFill>
                  <a:schemeClr val="accent1">
                    <a:lumMod val="75000"/>
                  </a:schemeClr>
                </a:solidFill>
              </a:rPr>
              <a:t>furnishes, </a:t>
            </a:r>
            <a:r>
              <a:rPr lang="en-GB" sz="3600" b="1" dirty="0">
                <a:solidFill>
                  <a:srgbClr val="00B050"/>
                </a:solidFill>
              </a:rPr>
              <a:t>either for good or for ill</a:t>
            </a:r>
            <a:r>
              <a:rPr lang="en-GB" sz="3600" dirty="0"/>
              <a:t>. (p. 127) </a:t>
            </a:r>
          </a:p>
        </p:txBody>
      </p:sp>
    </p:spTree>
    <p:extLst>
      <p:ext uri="{BB962C8B-B14F-4D97-AF65-F5344CB8AC3E}">
        <p14:creationId xmlns:p14="http://schemas.microsoft.com/office/powerpoint/2010/main" val="125681031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chemeClr val="accent1">
                    <a:lumMod val="75000"/>
                  </a:schemeClr>
                </a:solidFill>
              </a:rPr>
              <a:t>Affordances </a:t>
            </a:r>
          </a:p>
        </p:txBody>
      </p:sp>
      <p:sp>
        <p:nvSpPr>
          <p:cNvPr id="3" name="Content Placeholder 2"/>
          <p:cNvSpPr>
            <a:spLocks noGrp="1"/>
          </p:cNvSpPr>
          <p:nvPr>
            <p:ph idx="1"/>
          </p:nvPr>
        </p:nvSpPr>
        <p:spPr>
          <a:xfrm>
            <a:off x="457200" y="2420888"/>
            <a:ext cx="8229600" cy="2232248"/>
          </a:xfrm>
        </p:spPr>
        <p:txBody>
          <a:bodyPr>
            <a:normAutofit/>
          </a:bodyPr>
          <a:lstStyle/>
          <a:p>
            <a:pPr marL="0" indent="0" algn="ctr">
              <a:buNone/>
            </a:pPr>
            <a:r>
              <a:rPr lang="en-GB" sz="3600" dirty="0">
                <a:solidFill>
                  <a:schemeClr val="accent1">
                    <a:lumMod val="75000"/>
                  </a:schemeClr>
                </a:solidFill>
              </a:rPr>
              <a:t>Often referred to as the functionally significant properties of the environment. </a:t>
            </a:r>
          </a:p>
        </p:txBody>
      </p:sp>
    </p:spTree>
    <p:extLst>
      <p:ext uri="{BB962C8B-B14F-4D97-AF65-F5344CB8AC3E}">
        <p14:creationId xmlns:p14="http://schemas.microsoft.com/office/powerpoint/2010/main" val="266897522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0" y="-315416"/>
            <a:ext cx="9144000" cy="6069205"/>
          </a:xfrm>
        </p:spPr>
      </p:pic>
      <p:sp>
        <p:nvSpPr>
          <p:cNvPr id="6" name="TextBox 5"/>
          <p:cNvSpPr txBox="1"/>
          <p:nvPr/>
        </p:nvSpPr>
        <p:spPr>
          <a:xfrm>
            <a:off x="827584" y="4221088"/>
            <a:ext cx="3816424" cy="369332"/>
          </a:xfrm>
          <a:prstGeom prst="rect">
            <a:avLst/>
          </a:prstGeom>
          <a:noFill/>
        </p:spPr>
        <p:txBody>
          <a:bodyPr wrap="square" rtlCol="0">
            <a:spAutoFit/>
          </a:bodyPr>
          <a:lstStyle/>
          <a:p>
            <a:endParaRPr lang="en-GB" dirty="0"/>
          </a:p>
        </p:txBody>
      </p:sp>
      <p:sp>
        <p:nvSpPr>
          <p:cNvPr id="10" name="Rectangle 9"/>
          <p:cNvSpPr/>
          <p:nvPr/>
        </p:nvSpPr>
        <p:spPr>
          <a:xfrm>
            <a:off x="5580112" y="404664"/>
            <a:ext cx="3456384" cy="2592288"/>
          </a:xfrm>
          <a:prstGeom prst="rect">
            <a:avLst/>
          </a:prstGeom>
          <a:solidFill>
            <a:schemeClr val="bg1"/>
          </a:solidFill>
          <a:ln w="571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9" name="Picture 8"/>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723532" y="548680"/>
            <a:ext cx="3169543" cy="1493091"/>
          </a:xfrm>
          <a:prstGeom prst="rect">
            <a:avLst/>
          </a:prstGeom>
        </p:spPr>
      </p:pic>
      <p:sp>
        <p:nvSpPr>
          <p:cNvPr id="11" name="TextBox 10"/>
          <p:cNvSpPr txBox="1"/>
          <p:nvPr/>
        </p:nvSpPr>
        <p:spPr>
          <a:xfrm>
            <a:off x="5660252" y="2148063"/>
            <a:ext cx="3296102" cy="1015663"/>
          </a:xfrm>
          <a:prstGeom prst="rect">
            <a:avLst/>
          </a:prstGeom>
          <a:noFill/>
        </p:spPr>
        <p:txBody>
          <a:bodyPr wrap="square" rtlCol="0">
            <a:spAutoFit/>
          </a:bodyPr>
          <a:lstStyle/>
          <a:p>
            <a:r>
              <a:rPr lang="en-GB" sz="1400" dirty="0">
                <a:solidFill>
                  <a:schemeClr val="bg1"/>
                </a:solidFill>
                <a:hlinkClick r:id="rId4"/>
              </a:rPr>
              <a:t>https://www.ted.com/talks/suzanne_simard_how_trees_talk_to_each_other?language=en</a:t>
            </a:r>
            <a:endParaRPr lang="en-GB" sz="1400" dirty="0">
              <a:solidFill>
                <a:schemeClr val="bg1"/>
              </a:solidFill>
            </a:endParaRPr>
          </a:p>
          <a:p>
            <a:endParaRPr lang="en-GB" dirty="0"/>
          </a:p>
        </p:txBody>
      </p:sp>
    </p:spTree>
    <p:extLst>
      <p:ext uri="{BB962C8B-B14F-4D97-AF65-F5344CB8AC3E}">
        <p14:creationId xmlns:p14="http://schemas.microsoft.com/office/powerpoint/2010/main" val="21197526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fade">
                                      <p:cBhvr>
                                        <p:cTn id="7" dur="500"/>
                                        <p:tgtEl>
                                          <p:spTgt spid="10"/>
                                        </p:tgtEl>
                                      </p:cBhvr>
                                    </p:animEffect>
                                  </p:childTnLst>
                                </p:cTn>
                              </p:par>
                              <p:par>
                                <p:cTn id="8" presetID="10" presetClass="entr" presetSubtype="0" fill="hold" nodeType="withEffect">
                                  <p:stCondLst>
                                    <p:cond delay="0"/>
                                  </p:stCondLst>
                                  <p:childTnLst>
                                    <p:set>
                                      <p:cBhvr>
                                        <p:cTn id="9" dur="1" fill="hold">
                                          <p:stCondLst>
                                            <p:cond delay="0"/>
                                          </p:stCondLst>
                                        </p:cTn>
                                        <p:tgtEl>
                                          <p:spTgt spid="9"/>
                                        </p:tgtEl>
                                        <p:attrNameLst>
                                          <p:attrName>style.visibility</p:attrName>
                                        </p:attrNameLst>
                                      </p:cBhvr>
                                      <p:to>
                                        <p:strVal val="visible"/>
                                      </p:to>
                                    </p:set>
                                    <p:animEffect transition="in" filter="fade">
                                      <p:cBhvr>
                                        <p:cTn id="10" dur="500"/>
                                        <p:tgtEl>
                                          <p:spTgt spid="9"/>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11"/>
                                        </p:tgtEl>
                                        <p:attrNameLst>
                                          <p:attrName>style.visibility</p:attrName>
                                        </p:attrNameLst>
                                      </p:cBhvr>
                                      <p:to>
                                        <p:strVal val="visible"/>
                                      </p:to>
                                    </p:set>
                                    <p:animEffect transition="in" filter="fade">
                                      <p:cBhvr>
                                        <p:cTn id="13" dur="5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animBg="1"/>
      <p:bldP spid="11" grpId="0"/>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9552" y="1844824"/>
            <a:ext cx="8229600" cy="1143000"/>
          </a:xfrm>
        </p:spPr>
        <p:txBody>
          <a:bodyPr>
            <a:normAutofit fontScale="90000"/>
          </a:bodyPr>
          <a:lstStyle/>
          <a:p>
            <a:r>
              <a:rPr lang="en-GB" dirty="0">
                <a:solidFill>
                  <a:schemeClr val="accent1">
                    <a:lumMod val="75000"/>
                  </a:schemeClr>
                </a:solidFill>
              </a:rPr>
              <a:t>Affordances provide possibilities.</a:t>
            </a:r>
          </a:p>
        </p:txBody>
      </p:sp>
    </p:spTree>
    <p:extLst>
      <p:ext uri="{BB962C8B-B14F-4D97-AF65-F5344CB8AC3E}">
        <p14:creationId xmlns:p14="http://schemas.microsoft.com/office/powerpoint/2010/main" val="52326795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Content Placeholder 2"/>
          <p:cNvSpPr>
            <a:spLocks noGrp="1"/>
          </p:cNvSpPr>
          <p:nvPr>
            <p:ph idx="1"/>
          </p:nvPr>
        </p:nvSpPr>
        <p:spPr>
          <a:xfrm>
            <a:off x="539552" y="1124744"/>
            <a:ext cx="8496944" cy="3240360"/>
          </a:xfrm>
        </p:spPr>
        <p:txBody>
          <a:bodyPr>
            <a:normAutofit/>
          </a:bodyPr>
          <a:lstStyle/>
          <a:p>
            <a:pPr marL="0" indent="0">
              <a:buNone/>
            </a:pPr>
            <a:r>
              <a:rPr lang="en-US" altLang="en-US" dirty="0">
                <a:solidFill>
                  <a:schemeClr val="accent1">
                    <a:lumMod val="75000"/>
                  </a:schemeClr>
                </a:solidFill>
              </a:rPr>
              <a:t>Affordance theory states that the world is perceived not only in terms of object shapes and spatial relationships but also in terms of object possibilities for action (affordances) perception drives action.               </a:t>
            </a:r>
          </a:p>
          <a:p>
            <a:pPr marL="0" indent="0">
              <a:buNone/>
            </a:pPr>
            <a:r>
              <a:rPr lang="en-US" altLang="en-US" dirty="0">
                <a:solidFill>
                  <a:schemeClr val="accent1">
                    <a:lumMod val="75000"/>
                  </a:schemeClr>
                </a:solidFill>
              </a:rPr>
              <a:t> (J. J. Gibson) </a:t>
            </a:r>
          </a:p>
          <a:p>
            <a:pPr marL="0" indent="0">
              <a:buNone/>
            </a:pPr>
            <a:endParaRPr lang="en-US" altLang="en-US" dirty="0"/>
          </a:p>
        </p:txBody>
      </p:sp>
    </p:spTree>
    <p:extLst>
      <p:ext uri="{BB962C8B-B14F-4D97-AF65-F5344CB8AC3E}">
        <p14:creationId xmlns:p14="http://schemas.microsoft.com/office/powerpoint/2010/main" val="319896045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266" name="Picture 8" descr="Unknown.jpeg"/>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1" y="0"/>
            <a:ext cx="9143999" cy="25479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1267" name="Rectangle 3"/>
          <p:cNvSpPr>
            <a:spLocks noChangeArrowheads="1"/>
          </p:cNvSpPr>
          <p:nvPr/>
        </p:nvSpPr>
        <p:spPr bwMode="auto">
          <a:xfrm>
            <a:off x="1331640" y="673804"/>
            <a:ext cx="3608014" cy="6463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ea typeface="ＭＳ Ｐゴシック"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9pPr>
          </a:lstStyle>
          <a:p>
            <a:pPr algn="ctr" eaLnBrk="1" hangingPunct="1">
              <a:spcBef>
                <a:spcPct val="0"/>
              </a:spcBef>
              <a:buFontTx/>
              <a:buNone/>
            </a:pPr>
            <a:r>
              <a:rPr lang="en-US" altLang="en-US" sz="3600" b="1" i="1" dirty="0">
                <a:latin typeface="Candara" panose="020E0502030303020204" pitchFamily="34" charset="0"/>
              </a:rPr>
              <a:t>Physical Literacy</a:t>
            </a:r>
          </a:p>
        </p:txBody>
      </p:sp>
      <p:sp>
        <p:nvSpPr>
          <p:cNvPr id="4100" name="TextBox 10"/>
          <p:cNvSpPr txBox="1">
            <a:spLocks noChangeArrowheads="1"/>
          </p:cNvSpPr>
          <p:nvPr/>
        </p:nvSpPr>
        <p:spPr bwMode="auto">
          <a:xfrm>
            <a:off x="369277" y="2672955"/>
            <a:ext cx="8314007" cy="286232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ea typeface="ＭＳ Ｐゴシック"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9pPr>
          </a:lstStyle>
          <a:p>
            <a:pPr algn="ctr" eaLnBrk="1" hangingPunct="1">
              <a:spcBef>
                <a:spcPct val="0"/>
              </a:spcBef>
              <a:buFontTx/>
              <a:buNone/>
            </a:pPr>
            <a:r>
              <a:rPr lang="en-US" altLang="en-US" sz="3000" dirty="0">
                <a:latin typeface="Candara" panose="020E0502030303020204" pitchFamily="34" charset="0"/>
              </a:rPr>
              <a:t>Physical literacy can be described as the motivation, confidence, physical competence, knowledge and understanding to value and </a:t>
            </a:r>
          </a:p>
          <a:p>
            <a:pPr algn="ctr" eaLnBrk="1" hangingPunct="1">
              <a:spcBef>
                <a:spcPct val="0"/>
              </a:spcBef>
              <a:buFontTx/>
              <a:buNone/>
            </a:pPr>
            <a:r>
              <a:rPr lang="en-US" altLang="en-US" sz="3000" dirty="0">
                <a:latin typeface="Candara" panose="020E0502030303020204" pitchFamily="34" charset="0"/>
              </a:rPr>
              <a:t>take responsibility for engagement in </a:t>
            </a:r>
          </a:p>
          <a:p>
            <a:pPr algn="ctr" eaLnBrk="1" hangingPunct="1">
              <a:spcBef>
                <a:spcPct val="0"/>
              </a:spcBef>
              <a:buFontTx/>
              <a:buNone/>
            </a:pPr>
            <a:r>
              <a:rPr lang="en-US" altLang="en-US" sz="3000" dirty="0">
                <a:latin typeface="Candara" panose="020E0502030303020204" pitchFamily="34" charset="0"/>
              </a:rPr>
              <a:t>physical activities for life.</a:t>
            </a:r>
          </a:p>
          <a:p>
            <a:pPr algn="ctr" eaLnBrk="1" hangingPunct="1">
              <a:spcBef>
                <a:spcPct val="0"/>
              </a:spcBef>
              <a:buFontTx/>
              <a:buNone/>
            </a:pPr>
            <a:endParaRPr lang="en-US" altLang="en-US" sz="1500" i="1" dirty="0">
              <a:latin typeface="Candara" panose="020E0502030303020204" pitchFamily="34" charset="0"/>
            </a:endParaRPr>
          </a:p>
          <a:p>
            <a:pPr algn="ctr" eaLnBrk="1" hangingPunct="1">
              <a:spcBef>
                <a:spcPct val="0"/>
              </a:spcBef>
              <a:buFontTx/>
              <a:buNone/>
            </a:pPr>
            <a:r>
              <a:rPr lang="de-DE" altLang="en-US" sz="1500" i="1" dirty="0">
                <a:latin typeface="Candara" panose="020E0502030303020204" pitchFamily="34" charset="0"/>
              </a:rPr>
              <a:t>       Whitehead, M. 2016.</a:t>
            </a:r>
            <a:endParaRPr lang="en-US" altLang="en-US" sz="1500" i="1" dirty="0">
              <a:latin typeface="Candara" panose="020E0502030303020204" pitchFamily="34" charset="0"/>
            </a:endParaRPr>
          </a:p>
        </p:txBody>
      </p:sp>
      <p:cxnSp>
        <p:nvCxnSpPr>
          <p:cNvPr id="3" name="Straight Connector 2">
            <a:extLst>
              <a:ext uri="{FF2B5EF4-FFF2-40B4-BE49-F238E27FC236}">
                <a16:creationId xmlns:a16="http://schemas.microsoft.com/office/drawing/2014/main" id="{77A19200-5407-4992-98F8-70E10D22353A}"/>
              </a:ext>
            </a:extLst>
          </p:cNvPr>
          <p:cNvCxnSpPr/>
          <p:nvPr/>
        </p:nvCxnSpPr>
        <p:spPr>
          <a:xfrm>
            <a:off x="899592" y="3645024"/>
            <a:ext cx="7128792" cy="0"/>
          </a:xfrm>
          <a:prstGeom prst="line">
            <a:avLst/>
          </a:prstGeom>
          <a:ln w="57150">
            <a:solidFill>
              <a:srgbClr val="FF0000"/>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3762939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410" name="Picture 2" descr="See the source image">
            <a:extLst>
              <a:ext uri="{FF2B5EF4-FFF2-40B4-BE49-F238E27FC236}">
                <a16:creationId xmlns:a16="http://schemas.microsoft.com/office/drawing/2014/main" id="{2EA050C2-3EAB-498B-8980-230004600F9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99592" y="188640"/>
            <a:ext cx="7344816" cy="4900369"/>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DBFE25B9-0E35-4049-94FA-4C81931DE4E2}"/>
              </a:ext>
            </a:extLst>
          </p:cNvPr>
          <p:cNvSpPr txBox="1"/>
          <p:nvPr/>
        </p:nvSpPr>
        <p:spPr>
          <a:xfrm>
            <a:off x="3851920" y="5229200"/>
            <a:ext cx="4571188" cy="400110"/>
          </a:xfrm>
          <a:prstGeom prst="rect">
            <a:avLst/>
          </a:prstGeom>
          <a:noFill/>
        </p:spPr>
        <p:txBody>
          <a:bodyPr wrap="none" rtlCol="0">
            <a:spAutoFit/>
          </a:bodyPr>
          <a:lstStyle/>
          <a:p>
            <a:r>
              <a:rPr lang="en-GB" sz="2000" b="1" dirty="0">
                <a:solidFill>
                  <a:srgbClr val="0070C0"/>
                </a:solidFill>
              </a:rPr>
              <a:t>Serpentine Lido – Hyde Park London</a:t>
            </a:r>
          </a:p>
        </p:txBody>
      </p:sp>
    </p:spTree>
    <p:extLst>
      <p:ext uri="{BB962C8B-B14F-4D97-AF65-F5344CB8AC3E}">
        <p14:creationId xmlns:p14="http://schemas.microsoft.com/office/powerpoint/2010/main" val="1043914267"/>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8434" name="Picture 2" descr="See the source image">
            <a:extLst>
              <a:ext uri="{FF2B5EF4-FFF2-40B4-BE49-F238E27FC236}">
                <a16:creationId xmlns:a16="http://schemas.microsoft.com/office/drawing/2014/main" id="{CB8FC2F9-1DE0-4D9D-AA50-7F0A450918EE}"/>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226242" y="404664"/>
            <a:ext cx="6691516" cy="4464496"/>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3DAFC915-EB47-494D-9315-A8F158DF0956}"/>
              </a:ext>
            </a:extLst>
          </p:cNvPr>
          <p:cNvSpPr txBox="1"/>
          <p:nvPr/>
        </p:nvSpPr>
        <p:spPr>
          <a:xfrm>
            <a:off x="744734" y="5085184"/>
            <a:ext cx="7654531" cy="461665"/>
          </a:xfrm>
          <a:prstGeom prst="rect">
            <a:avLst/>
          </a:prstGeom>
          <a:noFill/>
        </p:spPr>
        <p:txBody>
          <a:bodyPr wrap="none" rtlCol="0">
            <a:spAutoFit/>
          </a:bodyPr>
          <a:lstStyle/>
          <a:p>
            <a:r>
              <a:rPr lang="en-GB" sz="2400" b="1" dirty="0">
                <a:solidFill>
                  <a:srgbClr val="0070C0"/>
                </a:solidFill>
              </a:rPr>
              <a:t>Isabel Hardman - The Natural Health Service (2020)</a:t>
            </a:r>
          </a:p>
        </p:txBody>
      </p:sp>
    </p:spTree>
    <p:extLst>
      <p:ext uri="{BB962C8B-B14F-4D97-AF65-F5344CB8AC3E}">
        <p14:creationId xmlns:p14="http://schemas.microsoft.com/office/powerpoint/2010/main" val="669392698"/>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0" y="0"/>
            <a:ext cx="9429696" cy="5733256"/>
          </a:xfrm>
        </p:spPr>
      </p:pic>
    </p:spTree>
    <p:extLst>
      <p:ext uri="{BB962C8B-B14F-4D97-AF65-F5344CB8AC3E}">
        <p14:creationId xmlns:p14="http://schemas.microsoft.com/office/powerpoint/2010/main" val="1480402283"/>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Affordances</a:t>
            </a:r>
          </a:p>
        </p:txBody>
      </p:sp>
      <p:sp>
        <p:nvSpPr>
          <p:cNvPr id="3" name="Content Placeholder 2"/>
          <p:cNvSpPr>
            <a:spLocks noGrp="1"/>
          </p:cNvSpPr>
          <p:nvPr>
            <p:ph idx="1"/>
          </p:nvPr>
        </p:nvSpPr>
        <p:spPr/>
        <p:txBody>
          <a:bodyPr/>
          <a:lstStyle/>
          <a:p>
            <a:pPr marL="0" indent="0">
              <a:buNone/>
            </a:pPr>
            <a:r>
              <a:rPr lang="en-GB" dirty="0"/>
              <a:t>Natural environments represent dynamic and rough playscapes that challenge motor activity in children. </a:t>
            </a:r>
          </a:p>
          <a:p>
            <a:pPr marL="0" indent="0">
              <a:buNone/>
            </a:pPr>
            <a:endParaRPr lang="en-GB" dirty="0"/>
          </a:p>
          <a:p>
            <a:pPr marL="0" indent="0">
              <a:buNone/>
            </a:pPr>
            <a:r>
              <a:rPr lang="en-GB" dirty="0"/>
              <a:t>(</a:t>
            </a:r>
            <a:r>
              <a:rPr lang="en-GB" dirty="0" err="1"/>
              <a:t>Fjortof</a:t>
            </a:r>
            <a:r>
              <a:rPr lang="en-GB" dirty="0"/>
              <a:t>, 2004)</a:t>
            </a: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041691" y="3645024"/>
            <a:ext cx="1656184" cy="1656184"/>
          </a:xfrm>
          <a:prstGeom prst="rect">
            <a:avLst/>
          </a:prstGeom>
        </p:spPr>
      </p:pic>
    </p:spTree>
    <p:extLst>
      <p:ext uri="{BB962C8B-B14F-4D97-AF65-F5344CB8AC3E}">
        <p14:creationId xmlns:p14="http://schemas.microsoft.com/office/powerpoint/2010/main" val="24427274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4E0CD3-54CF-4E34-9077-AAF5FF24A386}"/>
              </a:ext>
            </a:extLst>
          </p:cNvPr>
          <p:cNvSpPr>
            <a:spLocks noGrp="1"/>
          </p:cNvSpPr>
          <p:nvPr>
            <p:ph type="title"/>
          </p:nvPr>
        </p:nvSpPr>
        <p:spPr/>
        <p:txBody>
          <a:bodyPr/>
          <a:lstStyle/>
          <a:p>
            <a:r>
              <a:rPr lang="en-GB" dirty="0"/>
              <a:t> </a:t>
            </a:r>
          </a:p>
        </p:txBody>
      </p:sp>
      <p:pic>
        <p:nvPicPr>
          <p:cNvPr id="4" name="Content Placeholder 3">
            <a:extLst>
              <a:ext uri="{FF2B5EF4-FFF2-40B4-BE49-F238E27FC236}">
                <a16:creationId xmlns:a16="http://schemas.microsoft.com/office/drawing/2014/main" id="{ADB6AAD4-410D-4A58-899F-9BA3A2E88B15}"/>
              </a:ext>
            </a:extLst>
          </p:cNvPr>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1074468" y="1592796"/>
            <a:ext cx="6995063" cy="3672408"/>
          </a:xfrm>
          <a:prstGeom prst="rect">
            <a:avLst/>
          </a:prstGeom>
        </p:spPr>
      </p:pic>
      <p:sp>
        <p:nvSpPr>
          <p:cNvPr id="3" name="TextBox 2">
            <a:extLst>
              <a:ext uri="{FF2B5EF4-FFF2-40B4-BE49-F238E27FC236}">
                <a16:creationId xmlns:a16="http://schemas.microsoft.com/office/drawing/2014/main" id="{1BD135EF-DBFB-4387-8470-A7F6971E362A}"/>
              </a:ext>
            </a:extLst>
          </p:cNvPr>
          <p:cNvSpPr txBox="1"/>
          <p:nvPr/>
        </p:nvSpPr>
        <p:spPr>
          <a:xfrm>
            <a:off x="1074468" y="492195"/>
            <a:ext cx="3857572" cy="707886"/>
          </a:xfrm>
          <a:prstGeom prst="rect">
            <a:avLst/>
          </a:prstGeom>
          <a:noFill/>
        </p:spPr>
        <p:txBody>
          <a:bodyPr wrap="square" rtlCol="0">
            <a:spAutoFit/>
          </a:bodyPr>
          <a:lstStyle/>
          <a:p>
            <a:r>
              <a:rPr lang="en-GB" sz="4000" b="1" dirty="0">
                <a:solidFill>
                  <a:schemeClr val="accent1">
                    <a:lumMod val="75000"/>
                  </a:schemeClr>
                </a:solidFill>
              </a:rPr>
              <a:t>Group Task…..</a:t>
            </a:r>
            <a:endParaRPr lang="en-GB" sz="2800" b="1" dirty="0">
              <a:solidFill>
                <a:schemeClr val="accent1">
                  <a:lumMod val="75000"/>
                </a:schemeClr>
              </a:solidFill>
            </a:endParaRPr>
          </a:p>
        </p:txBody>
      </p:sp>
      <p:pic>
        <p:nvPicPr>
          <p:cNvPr id="5" name="Picture 4">
            <a:extLst>
              <a:ext uri="{FF2B5EF4-FFF2-40B4-BE49-F238E27FC236}">
                <a16:creationId xmlns:a16="http://schemas.microsoft.com/office/drawing/2014/main" id="{ABA26C60-3255-4454-9697-F199531265A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898092" y="182200"/>
            <a:ext cx="1302432" cy="1302432"/>
          </a:xfrm>
          <a:prstGeom prst="rect">
            <a:avLst/>
          </a:prstGeom>
        </p:spPr>
      </p:pic>
    </p:spTree>
    <p:extLst>
      <p:ext uri="{BB962C8B-B14F-4D97-AF65-F5344CB8AC3E}">
        <p14:creationId xmlns:p14="http://schemas.microsoft.com/office/powerpoint/2010/main" val="18589538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31" presetClass="entr" presetSubtype="0" fill="hold" nodeType="clickEffect">
                                  <p:stCondLst>
                                    <p:cond delay="0"/>
                                  </p:stCondLst>
                                  <p:childTnLst>
                                    <p:set>
                                      <p:cBhvr>
                                        <p:cTn id="11" dur="1" fill="hold">
                                          <p:stCondLst>
                                            <p:cond delay="0"/>
                                          </p:stCondLst>
                                        </p:cTn>
                                        <p:tgtEl>
                                          <p:spTgt spid="4"/>
                                        </p:tgtEl>
                                        <p:attrNameLst>
                                          <p:attrName>style.visibility</p:attrName>
                                        </p:attrNameLst>
                                      </p:cBhvr>
                                      <p:to>
                                        <p:strVal val="visible"/>
                                      </p:to>
                                    </p:set>
                                    <p:anim calcmode="lin" valueType="num">
                                      <p:cBhvr>
                                        <p:cTn id="12" dur="1000" fill="hold"/>
                                        <p:tgtEl>
                                          <p:spTgt spid="4"/>
                                        </p:tgtEl>
                                        <p:attrNameLst>
                                          <p:attrName>ppt_w</p:attrName>
                                        </p:attrNameLst>
                                      </p:cBhvr>
                                      <p:tavLst>
                                        <p:tav tm="0">
                                          <p:val>
                                            <p:fltVal val="0"/>
                                          </p:val>
                                        </p:tav>
                                        <p:tav tm="100000">
                                          <p:val>
                                            <p:strVal val="#ppt_w"/>
                                          </p:val>
                                        </p:tav>
                                      </p:tavLst>
                                    </p:anim>
                                    <p:anim calcmode="lin" valueType="num">
                                      <p:cBhvr>
                                        <p:cTn id="13" dur="1000" fill="hold"/>
                                        <p:tgtEl>
                                          <p:spTgt spid="4"/>
                                        </p:tgtEl>
                                        <p:attrNameLst>
                                          <p:attrName>ppt_h</p:attrName>
                                        </p:attrNameLst>
                                      </p:cBhvr>
                                      <p:tavLst>
                                        <p:tav tm="0">
                                          <p:val>
                                            <p:fltVal val="0"/>
                                          </p:val>
                                        </p:tav>
                                        <p:tav tm="100000">
                                          <p:val>
                                            <p:strVal val="#ppt_h"/>
                                          </p:val>
                                        </p:tav>
                                      </p:tavLst>
                                    </p:anim>
                                    <p:anim calcmode="lin" valueType="num">
                                      <p:cBhvr>
                                        <p:cTn id="14" dur="1000" fill="hold"/>
                                        <p:tgtEl>
                                          <p:spTgt spid="4"/>
                                        </p:tgtEl>
                                        <p:attrNameLst>
                                          <p:attrName>style.rotation</p:attrName>
                                        </p:attrNameLst>
                                      </p:cBhvr>
                                      <p:tavLst>
                                        <p:tav tm="0">
                                          <p:val>
                                            <p:fltVal val="90"/>
                                          </p:val>
                                        </p:tav>
                                        <p:tav tm="100000">
                                          <p:val>
                                            <p:fltVal val="0"/>
                                          </p:val>
                                        </p:tav>
                                      </p:tavLst>
                                    </p:anim>
                                    <p:animEffect transition="in" filter="fade">
                                      <p:cBhvr>
                                        <p:cTn id="15" dur="1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755576" y="1268760"/>
            <a:ext cx="7920880" cy="2862322"/>
          </a:xfrm>
          <a:prstGeom prst="rect">
            <a:avLst/>
          </a:prstGeom>
        </p:spPr>
        <p:txBody>
          <a:bodyPr wrap="square">
            <a:spAutoFit/>
          </a:bodyPr>
          <a:lstStyle/>
          <a:p>
            <a:r>
              <a:rPr lang="en-US" altLang="en-US" sz="3600" dirty="0"/>
              <a:t>We need to ensure that children are given the opportunities to experience a wide variety of affordances from early childhood to ensure good motor development.</a:t>
            </a:r>
          </a:p>
        </p:txBody>
      </p:sp>
      <p:sp>
        <p:nvSpPr>
          <p:cNvPr id="3" name="TextBox 2"/>
          <p:cNvSpPr txBox="1"/>
          <p:nvPr/>
        </p:nvSpPr>
        <p:spPr>
          <a:xfrm rot="20970544">
            <a:off x="1945305" y="3807918"/>
            <a:ext cx="3954929" cy="646331"/>
          </a:xfrm>
          <a:prstGeom prst="rect">
            <a:avLst/>
          </a:prstGeom>
          <a:noFill/>
        </p:spPr>
        <p:txBody>
          <a:bodyPr wrap="none" rtlCol="0">
            <a:spAutoFit/>
          </a:bodyPr>
          <a:lstStyle/>
          <a:p>
            <a:r>
              <a:rPr lang="en-GB" sz="3600" b="1" dirty="0">
                <a:solidFill>
                  <a:schemeClr val="accent1">
                    <a:lumMod val="50000"/>
                  </a:schemeClr>
                </a:solidFill>
              </a:rPr>
              <a:t>Physical Literacy</a:t>
            </a:r>
          </a:p>
        </p:txBody>
      </p:sp>
    </p:spTree>
    <p:extLst>
      <p:ext uri="{BB962C8B-B14F-4D97-AF65-F5344CB8AC3E}">
        <p14:creationId xmlns:p14="http://schemas.microsoft.com/office/powerpoint/2010/main" val="5747997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3"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750" fill="hold"/>
                                        <p:tgtEl>
                                          <p:spTgt spid="3"/>
                                        </p:tgtEl>
                                        <p:attrNameLst>
                                          <p:attrName>ppt_x</p:attrName>
                                        </p:attrNameLst>
                                      </p:cBhvr>
                                      <p:tavLst>
                                        <p:tav tm="0">
                                          <p:val>
                                            <p:strVal val="1+#ppt_w/2"/>
                                          </p:val>
                                        </p:tav>
                                        <p:tav tm="100000">
                                          <p:val>
                                            <p:strVal val="#ppt_x"/>
                                          </p:val>
                                        </p:tav>
                                      </p:tavLst>
                                    </p:anim>
                                    <p:anim calcmode="lin" valueType="num">
                                      <p:cBhvr additive="base">
                                        <p:cTn id="8" dur="750" fill="hold"/>
                                        <p:tgtEl>
                                          <p:spTgt spid="3"/>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9458" name="Picture 2" descr="See the source image">
            <a:extLst>
              <a:ext uri="{FF2B5EF4-FFF2-40B4-BE49-F238E27FC236}">
                <a16:creationId xmlns:a16="http://schemas.microsoft.com/office/drawing/2014/main" id="{1625091C-B52A-41B2-A775-83962A083D4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387424"/>
            <a:ext cx="9144000" cy="6096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02705993"/>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See the source image">
            <a:extLst>
              <a:ext uri="{FF2B5EF4-FFF2-40B4-BE49-F238E27FC236}">
                <a16:creationId xmlns:a16="http://schemas.microsoft.com/office/drawing/2014/main" id="{7F316446-ADFE-43F7-915E-990100097AE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315416"/>
            <a:ext cx="9144000" cy="6083300"/>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1B146A79-E023-4B55-B209-1C92D55907FA}"/>
              </a:ext>
            </a:extLst>
          </p:cNvPr>
          <p:cNvSpPr txBox="1"/>
          <p:nvPr/>
        </p:nvSpPr>
        <p:spPr>
          <a:xfrm>
            <a:off x="4572000" y="1628800"/>
            <a:ext cx="3456384" cy="1569660"/>
          </a:xfrm>
          <a:prstGeom prst="rect">
            <a:avLst/>
          </a:prstGeom>
          <a:noFill/>
        </p:spPr>
        <p:txBody>
          <a:bodyPr wrap="square" rtlCol="0">
            <a:spAutoFit/>
          </a:bodyPr>
          <a:lstStyle/>
          <a:p>
            <a:r>
              <a:rPr lang="en-GB" sz="9600" b="1" dirty="0">
                <a:solidFill>
                  <a:schemeClr val="bg1"/>
                </a:solidFill>
              </a:rPr>
              <a:t>Task</a:t>
            </a:r>
          </a:p>
        </p:txBody>
      </p:sp>
    </p:spTree>
    <p:extLst>
      <p:ext uri="{BB962C8B-B14F-4D97-AF65-F5344CB8AC3E}">
        <p14:creationId xmlns:p14="http://schemas.microsoft.com/office/powerpoint/2010/main" val="25258442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0" y="1628800"/>
            <a:ext cx="4474840" cy="3082354"/>
          </a:xfrm>
        </p:spPr>
        <p:txBody>
          <a:bodyPr>
            <a:normAutofit fontScale="90000"/>
          </a:bodyPr>
          <a:lstStyle/>
          <a:p>
            <a:pPr algn="l"/>
            <a:r>
              <a:rPr lang="en-GB" sz="3600" dirty="0"/>
              <a:t>Take a 10 min walk &amp; observe</a:t>
            </a:r>
            <a:br>
              <a:rPr lang="en-GB" sz="3600" dirty="0"/>
            </a:br>
            <a:br>
              <a:rPr lang="en-GB" sz="3600" dirty="0"/>
            </a:br>
            <a:r>
              <a:rPr lang="en-GB" sz="3100" dirty="0"/>
              <a:t>How do our surroundings provide affordances for different animals, children and adults?</a:t>
            </a:r>
            <a:br>
              <a:rPr lang="en-GB" sz="3100" dirty="0"/>
            </a:br>
            <a:br>
              <a:rPr lang="en-GB" sz="3100" dirty="0"/>
            </a:br>
            <a:r>
              <a:rPr lang="en-GB" sz="3100" dirty="0"/>
              <a:t>We will share our findings after lunch…</a:t>
            </a:r>
            <a:br>
              <a:rPr lang="en-GB" dirty="0"/>
            </a:br>
            <a:endParaRPr lang="en-GB" dirty="0"/>
          </a:p>
        </p:txBody>
      </p:sp>
      <p:pic>
        <p:nvPicPr>
          <p:cNvPr id="8196" name="Picture 4" descr="See the source image">
            <a:extLst>
              <a:ext uri="{FF2B5EF4-FFF2-40B4-BE49-F238E27FC236}">
                <a16:creationId xmlns:a16="http://schemas.microsoft.com/office/drawing/2014/main" id="{AD41A9DE-F30D-4BC9-AF98-74E1AD55CAB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79512" y="692696"/>
            <a:ext cx="4248472" cy="424847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98599958"/>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Alison Harding</DisplayName>
        <AccountId>352</AccountId>
        <AccountType/>
      </UserInfo>
      <UserInfo>
        <DisplayName>Rachel Bendall</DisplayName>
        <AccountId>2520</AccountId>
        <AccountType/>
      </UserInfo>
      <UserInfo>
        <DisplayName>Ruth Groff</DisplayName>
        <AccountId>2266</AccountId>
        <AccountType/>
      </UserInfo>
      <UserInfo>
        <DisplayName>Mary March</DisplayName>
        <AccountId>4725</AccountId>
        <AccountType/>
      </UserInfo>
      <UserInfo>
        <DisplayName>Amanda John (0501153)</DisplayName>
        <AccountId>185</AccountId>
        <AccountType/>
      </UserInfo>
    </SharedWithUser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6" ma:contentTypeDescription="Create a new document." ma:contentTypeScope="" ma:versionID="7e721309f6c97e83d6d337bbe4ad3833">
  <xsd:schema xmlns:xsd="http://www.w3.org/2001/XMLSchema" xmlns:xs="http://www.w3.org/2001/XMLSchema" xmlns:p="http://schemas.microsoft.com/office/2006/metadata/properties" xmlns:ns2="303dbf9b-b85b-46a0-94f1-894078c07ecd" xmlns:ns3="7534e9c7-d8a7-4ffa-a350-0e66096719e3" targetNamespace="http://schemas.microsoft.com/office/2006/metadata/properties" ma:root="true" ma:fieldsID="231938f77745fabf4e500f6c5e72d4c6" ns2:_="" ns3:_="">
    <xsd:import namespace="303dbf9b-b85b-46a0-94f1-894078c07ecd"/>
    <xsd:import namespace="7534e9c7-d8a7-4ffa-a350-0e66096719e3"/>
    <xsd:element name="properties">
      <xsd:complexType>
        <xsd:sequence>
          <xsd:element name="documentManagement">
            <xsd:complexType>
              <xsd:all>
                <xsd:element ref="ns2:SharedWithUsers" minOccurs="0"/>
                <xsd:element ref="ns2:SharedWithDetails" minOccurs="0"/>
                <xsd:element ref="ns3:MediaServiceMetadata" minOccurs="0"/>
                <xsd:element ref="ns3:MediaServiceFastMetadata" minOccurs="0"/>
                <xsd:element ref="ns3:MediaServiceEventHashCode" minOccurs="0"/>
                <xsd:element ref="ns3:MediaServiceGenerationTim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7534e9c7-d8a7-4ffa-a350-0e66096719e3" elementFormDefault="qualified">
    <xsd:import namespace="http://schemas.microsoft.com/office/2006/documentManagement/types"/>
    <xsd:import namespace="http://schemas.microsoft.com/office/infopath/2007/PartnerControls"/>
    <xsd:element name="MediaServiceMetadata" ma:index="10" nillable="true" ma:displayName="MediaServiceMetadata" ma:description="" ma:hidden="true" ma:internalName="MediaServiceMetadata" ma:readOnly="true">
      <xsd:simpleType>
        <xsd:restriction base="dms:Note"/>
      </xsd:simpleType>
    </xsd:element>
    <xsd:element name="MediaServiceFastMetadata" ma:index="11" nillable="true" ma:displayName="MediaServiceFastMetadata" ma:description="" ma:hidden="true" ma:internalName="MediaServiceFastMetadata" ma:readOnly="true">
      <xsd:simpleType>
        <xsd:restriction base="dms:Note"/>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65FC5585-51CA-4C4C-9028-AEC8FAD67B8B}">
  <ds:schemaRefs>
    <ds:schemaRef ds:uri="http://schemas.microsoft.com/office/2006/metadata/properties"/>
    <ds:schemaRef ds:uri="http://purl.org/dc/elements/1.1/"/>
    <ds:schemaRef ds:uri="303dbf9b-b85b-46a0-94f1-894078c07ecd"/>
    <ds:schemaRef ds:uri="http://purl.org/dc/terms/"/>
    <ds:schemaRef ds:uri="http://schemas.openxmlformats.org/package/2006/metadata/core-properties"/>
    <ds:schemaRef ds:uri="7534e9c7-d8a7-4ffa-a350-0e66096719e3"/>
    <ds:schemaRef ds:uri="http://purl.org/dc/dcmitype/"/>
    <ds:schemaRef ds:uri="http://schemas.microsoft.com/office/infopath/2007/PartnerControls"/>
    <ds:schemaRef ds:uri="http://schemas.microsoft.com/office/2006/documentManagement/types"/>
    <ds:schemaRef ds:uri="http://www.w3.org/XML/1998/namespace"/>
  </ds:schemaRefs>
</ds:datastoreItem>
</file>

<file path=customXml/itemProps2.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3.xml><?xml version="1.0" encoding="utf-8"?>
<ds:datastoreItem xmlns:ds="http://schemas.openxmlformats.org/officeDocument/2006/customXml" ds:itemID="{5CD4514D-3FAB-4F0C-ACA6-E5E5F86C103D}">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7534e9c7-d8a7-4ffa-a350-0e66096719e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48649</TotalTime>
  <Words>828</Words>
  <Application>Microsoft Office PowerPoint</Application>
  <PresentationFormat>On-screen Show (4:3)</PresentationFormat>
  <Paragraphs>112</Paragraphs>
  <Slides>41</Slides>
  <Notes>11</Notes>
  <HiddenSlides>0</HiddenSlides>
  <MMClips>2</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41</vt:i4>
      </vt:variant>
    </vt:vector>
  </HeadingPairs>
  <TitlesOfParts>
    <vt:vector size="46" baseType="lpstr">
      <vt:lpstr>Myriad Pro</vt:lpstr>
      <vt:lpstr>Arial</vt:lpstr>
      <vt:lpstr>Calibri</vt:lpstr>
      <vt:lpstr>Candara</vt:lpstr>
      <vt:lpstr>20140311PresentationUWTSDTemplate</vt:lpstr>
      <vt:lpstr>Physical Literacy &amp; Affordances</vt:lpstr>
      <vt:lpstr>Rate your progress with writing a paragraph on Physical Literacy</vt:lpstr>
      <vt:lpstr>Essay Title….</vt:lpstr>
      <vt:lpstr>Life long journeys of Physical Literacy</vt:lpstr>
      <vt:lpstr>PowerPoint Presentation</vt:lpstr>
      <vt:lpstr>Life long journeys of Physical Literacy</vt:lpstr>
      <vt:lpstr>PowerPoint Presentation</vt:lpstr>
      <vt:lpstr>Foundational Movement Competencies </vt:lpstr>
      <vt:lpstr>Life long journeys of Physical Literacy</vt:lpstr>
      <vt:lpstr>Baban  /  Baby or Toddler </vt:lpstr>
      <vt:lpstr>PowerPoint Presentation</vt:lpstr>
      <vt:lpstr>PowerPoint Presentation</vt:lpstr>
      <vt:lpstr>Professional Adults</vt:lpstr>
      <vt:lpstr>PowerPoint Presentation</vt:lpstr>
      <vt:lpstr>Yr Henoed  /  The Elderly</vt:lpstr>
      <vt:lpstr>PowerPoint Presentation</vt:lpstr>
      <vt:lpstr>Time to Reflect……</vt:lpstr>
      <vt:lpstr>Take a moment to consider your own Physical Literacy journey?</vt:lpstr>
      <vt:lpstr> </vt:lpstr>
      <vt:lpstr>Life long journeys of Physical Literacy</vt:lpstr>
      <vt:lpstr>A Physical Literacy Perspective</vt:lpstr>
      <vt:lpstr>The Theory of Affordances</vt:lpstr>
      <vt:lpstr>PowerPoint Presentation</vt:lpstr>
      <vt:lpstr>The theory of affordances </vt:lpstr>
      <vt:lpstr>PowerPoint Presentation</vt:lpstr>
      <vt:lpstr>PowerPoint Presentation</vt:lpstr>
      <vt:lpstr>PowerPoint Presentation</vt:lpstr>
      <vt:lpstr>Affordances </vt:lpstr>
      <vt:lpstr>PowerPoint Presentation</vt:lpstr>
      <vt:lpstr>Affordances provide possibilities.</vt:lpstr>
      <vt:lpstr>PowerPoint Presentation</vt:lpstr>
      <vt:lpstr>PowerPoint Presentation</vt:lpstr>
      <vt:lpstr>PowerPoint Presentation</vt:lpstr>
      <vt:lpstr>PowerPoint Presentation</vt:lpstr>
      <vt:lpstr>PowerPoint Presentation</vt:lpstr>
      <vt:lpstr>Affordances</vt:lpstr>
      <vt:lpstr> </vt:lpstr>
      <vt:lpstr>PowerPoint Presentation</vt:lpstr>
      <vt:lpstr>PowerPoint Presentation</vt:lpstr>
      <vt:lpstr>PowerPoint Presentation</vt:lpstr>
      <vt:lpstr>Take a 10 min walk &amp; observe  How do our surroundings provide affordances for different animals, children and adults?  We will share our findings after lunch…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Jonathan Haylock</cp:lastModifiedBy>
  <cp:revision>131</cp:revision>
  <dcterms:created xsi:type="dcterms:W3CDTF">2015-04-14T15:21:28Z</dcterms:created>
  <dcterms:modified xsi:type="dcterms:W3CDTF">2022-02-10T23:20:49Z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