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32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249ECA-4BE0-462E-8C33-738124B81DEE}" type="datetimeFigureOut">
              <a:rPr lang="en-GB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2A8BD57-9C8A-4FD7-A190-0114610BB7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803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ADF62B-794D-42AC-B10E-268E96EE5F07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213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6226C2-185C-4025-BA62-0DFC5BEEEC97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71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ED5E8-EA74-45B3-8D3B-FBAA24B87CB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80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6D3CA9-3850-40DE-906E-1C1C32F91E52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865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21630A-514B-44F5-9162-5B23A48720E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699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0573A2-03A9-48C2-8024-F7460D98965A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7309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8764EF-22F2-438E-A648-858E8309927B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945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DAC13A-061D-476C-9E06-27386DEA42CF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20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157E4E-004A-410B-BC82-42A0169CF6BE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9932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7DDF98-7E93-4720-98E4-5E254F8238AC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80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119DBC-CCBC-442D-8C50-2D862EC23BDB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EF11F3-B908-4CD6-863C-9247A62FF88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9965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3/8/2021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18A43-64EB-4453-B99A-6A4B25DA7C1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07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3F93CAD-E750-4128-A0D8-4A12D11D0D82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B40F19-45E0-4B09-B68F-101BE3F1CC8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533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9D0F9A-6C7A-4D06-8FC2-C9DF3A1FEC95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A5C0A2-366D-426F-9A17-15A415E00C6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592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AC0230-BB57-4EA8-A863-99CC3E53BECC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FA0771-F21D-4A48-BF2F-8FBB57C47A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55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CBA2F3-2CDD-4852-AC0D-CB9E6F790F0C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0D1E0-7BCD-404E-8ADC-C22CAD34373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067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C626D8-5112-4F0A-8166-787063FCB769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B306DB-6631-491B-B714-9A5FAB82A67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550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DA1CF268-B23F-46FE-B1E8-9A9834B48ED6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76C3ED8-B55F-4B9B-B99A-A5AD8B49806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755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2AD9B3-F781-4D40-A139-102E07B37420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0E779D-D84B-4A02-914C-A974E5145DE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626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353CCD-C86C-415A-BD44-B04E00BBAE46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4F09BA-30B3-467A-9F27-F609D030FC3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673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CAEAE56-664E-45F8-B9F6-52FF3C54827D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4E0B34-8252-4871-B02F-31871C08AD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907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82AD9B3-F781-4D40-A139-102E07B37420}" type="datetimeFigureOut">
              <a:rPr lang="en-GB" smtClean="0"/>
              <a:pPr>
                <a:defRPr/>
              </a:pPr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30E779D-D84B-4A02-914C-A974E5145DE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0400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Database Concepts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Form Design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the Create tab and the form wizard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4221088"/>
            <a:ext cx="890650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can use several options to create a forms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	</a:t>
            </a:r>
            <a:r>
              <a:rPr lang="en-GB" sz="1400" dirty="0"/>
              <a:t>Form will pick up whatever object you are on and provide a default 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Split form provides a visual of a form showing one record and the table view of the data for that 	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Multiple items proved a view of all records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We will use the form wizard to build our data entry forms</a:t>
            </a:r>
          </a:p>
          <a:p>
            <a:endParaRPr lang="en-GB" sz="1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4513"/>
          <a:stretch/>
        </p:blipFill>
        <p:spPr>
          <a:xfrm>
            <a:off x="990997" y="1844823"/>
            <a:ext cx="6441926" cy="2273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80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Form Wizard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3090"/>
          <a:stretch/>
        </p:blipFill>
        <p:spPr>
          <a:xfrm>
            <a:off x="777240" y="1844824"/>
            <a:ext cx="7683192" cy="454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50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Labels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822960" y="1737361"/>
            <a:ext cx="7837488" cy="489684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By default the field names in the tables are used as labels.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These labels are on the left hand side of the screen.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You can change these without affecting the field names in the underlying table.</a:t>
            </a:r>
          </a:p>
        </p:txBody>
      </p:sp>
    </p:spTree>
    <p:extLst>
      <p:ext uri="{BB962C8B-B14F-4D97-AF65-F5344CB8AC3E}">
        <p14:creationId xmlns:p14="http://schemas.microsoft.com/office/powerpoint/2010/main" val="2707805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Objects on the form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86"/>
          <a:stretch/>
        </p:blipFill>
        <p:spPr>
          <a:xfrm>
            <a:off x="1115616" y="2204864"/>
            <a:ext cx="7418473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812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Selecting and Rearranging Objects</a:t>
            </a:r>
          </a:p>
        </p:txBody>
      </p:sp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37361"/>
            <a:ext cx="8147248" cy="1875854"/>
          </a:xfrm>
        </p:spPr>
        <p:txBody>
          <a:bodyPr/>
          <a:lstStyle/>
          <a:p>
            <a:r>
              <a:rPr lang="en-GB" sz="1800" dirty="0"/>
              <a:t>You can select objects by: </a:t>
            </a:r>
          </a:p>
          <a:p>
            <a:pPr lvl="1"/>
            <a:r>
              <a:rPr lang="en-GB" sz="1800" dirty="0"/>
              <a:t>Clicking in a field or label.</a:t>
            </a:r>
          </a:p>
          <a:p>
            <a:pPr lvl="1"/>
            <a:r>
              <a:rPr lang="en-GB" sz="1800" dirty="0"/>
              <a:t>This will allow you to move all the fields together or click on the field itself to move the text box away from the label.</a:t>
            </a:r>
            <a:endParaRPr lang="en-GB" dirty="0"/>
          </a:p>
          <a:p>
            <a:pPr lvl="1"/>
            <a:r>
              <a:rPr lang="en-GB" sz="1800" dirty="0"/>
              <a:t>In design mode you will also see a field list this is attached to the table design.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396" y="3645024"/>
            <a:ext cx="7704856" cy="228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739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Aligning Objects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Select the fields and labels that you want to move.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Click on Format from the menu bar.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Select Align and then chose Left, Right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The arrange tab allows you to change the fields on the form.</a:t>
            </a:r>
          </a:p>
        </p:txBody>
      </p:sp>
    </p:spTree>
    <p:extLst>
      <p:ext uri="{BB962C8B-B14F-4D97-AF65-F5344CB8AC3E}">
        <p14:creationId xmlns:p14="http://schemas.microsoft.com/office/powerpoint/2010/main" val="4123826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Resizing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Both the size of the fields and labels can be adjusted by simply clicking in the field or label to select it and then dragging the handles OR: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Select the required objects.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Select Format.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Size.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To Widest etc.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39688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The Format tab can be seen when we are in the Form layout view</a:t>
            </a:r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/>
          <a:srcRect t="3544" b="6954"/>
          <a:stretch/>
        </p:blipFill>
        <p:spPr>
          <a:xfrm>
            <a:off x="539552" y="1844824"/>
            <a:ext cx="8156703" cy="4104456"/>
          </a:xfrm>
          <a:noFill/>
        </p:spPr>
      </p:pic>
    </p:spTree>
    <p:extLst>
      <p:ext uri="{BB962C8B-B14F-4D97-AF65-F5344CB8AC3E}">
        <p14:creationId xmlns:p14="http://schemas.microsoft.com/office/powerpoint/2010/main" val="1437336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Creating a List Box / Combo Box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Using the course form click on the List box icon in the found in the controls area within the design tab.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Click about a field’s width underneath the faculty responsible field.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‘I will type in the values I want’.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Leave the number of columns as 1.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Type in required values.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Adjust the column width as required.</a:t>
            </a:r>
          </a:p>
        </p:txBody>
      </p:sp>
    </p:spTree>
    <p:extLst>
      <p:ext uri="{BB962C8B-B14F-4D97-AF65-F5344CB8AC3E}">
        <p14:creationId xmlns:p14="http://schemas.microsoft.com/office/powerpoint/2010/main" val="1936712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List Box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Click Next.</a:t>
            </a:r>
          </a:p>
          <a:p>
            <a:r>
              <a:rPr lang="en-GB" dirty="0"/>
              <a:t>Select ‘store that value in this field’.</a:t>
            </a:r>
          </a:p>
          <a:p>
            <a:r>
              <a:rPr lang="en-GB" dirty="0"/>
              <a:t>Select the appropriate field from the drop down box.</a:t>
            </a:r>
          </a:p>
          <a:p>
            <a:r>
              <a:rPr lang="en-GB" dirty="0"/>
              <a:t>Save the list box giving it an appropriate name.</a:t>
            </a:r>
          </a:p>
          <a:p>
            <a:r>
              <a:rPr lang="en-GB" dirty="0"/>
              <a:t>Click Finish.</a:t>
            </a:r>
          </a:p>
        </p:txBody>
      </p:sp>
    </p:spTree>
    <p:extLst>
      <p:ext uri="{BB962C8B-B14F-4D97-AF65-F5344CB8AC3E}">
        <p14:creationId xmlns:p14="http://schemas.microsoft.com/office/powerpoint/2010/main" val="1217694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List Box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There are now two fields exactly the same on the 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Click in the original field, not in the newly created list box or any of the labels.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Press the delete key.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Tidy up by moving the fields around.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Note: if you have created a lookup at table level this will automatically appear as a combo box on the 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003075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Adding  A Combo button</a:t>
            </a:r>
          </a:p>
        </p:txBody>
      </p:sp>
      <p:pic>
        <p:nvPicPr>
          <p:cNvPr id="20483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t="3544" b="3374"/>
          <a:stretch/>
        </p:blipFill>
        <p:spPr>
          <a:xfrm>
            <a:off x="1016723" y="1988840"/>
            <a:ext cx="7155003" cy="3744416"/>
          </a:xfrm>
          <a:noFill/>
        </p:spPr>
      </p:pic>
    </p:spTree>
    <p:extLst>
      <p:ext uri="{BB962C8B-B14F-4D97-AF65-F5344CB8AC3E}">
        <p14:creationId xmlns:p14="http://schemas.microsoft.com/office/powerpoint/2010/main" val="3983247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Command Button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You can create buttons to do a variety of tasks.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 Design view click on the Command Button Icon in the toolbox.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Click in an empty space and drag out the shape that you want.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The command button wizard appears.</a:t>
            </a:r>
          </a:p>
        </p:txBody>
      </p:sp>
    </p:spTree>
    <p:extLst>
      <p:ext uri="{BB962C8B-B14F-4D97-AF65-F5344CB8AC3E}">
        <p14:creationId xmlns:p14="http://schemas.microsoft.com/office/powerpoint/2010/main" val="2200142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Command Button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Select Record Operations &amp; Add New Record in the Actions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Click Next.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Type in an appropriate name in the text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Click Next.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Name the button appropriately.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Click Finish.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211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200"/>
              <a:t>Deleting Record Navigation</a:t>
            </a:r>
            <a:br>
              <a:rPr lang="en-GB" sz="3200"/>
            </a:br>
            <a:r>
              <a:rPr lang="en-GB" sz="3200"/>
              <a:t>&amp; Scroll Bars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2132856"/>
            <a:ext cx="7521575" cy="357981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Design view, click in the small box on the left at the top of the form.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Right click and select properties.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Select 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Change the Scroll Bars from Both to Neither.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Record Selectors from Yes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Navigation Buttons from Yes to No.</a:t>
            </a:r>
          </a:p>
        </p:txBody>
      </p:sp>
    </p:spTree>
    <p:extLst>
      <p:ext uri="{BB962C8B-B14F-4D97-AF65-F5344CB8AC3E}">
        <p14:creationId xmlns:p14="http://schemas.microsoft.com/office/powerpoint/2010/main" val="1845397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Tab Stop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the properties menu for e.g. the ID field.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Change the tab stop from yes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Change the </a:t>
            </a:r>
            <a:r>
              <a:rPr lang="en-GB" sz="2000" b="1" dirty="0"/>
              <a:t>Enabled</a:t>
            </a:r>
            <a:r>
              <a:rPr lang="en-GB" sz="2000" dirty="0"/>
              <a:t> property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ID field is now greyed out and the cursor is positioned in the next field.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92866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Tab Order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tab order can also be changed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 Select View.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Tab Order from the menu bar.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auto order to order the field from left to right and top to bottom.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Then drag the fields into the required order.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Click OK.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78240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Combo Box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Click on the Combo Box tool.</a:t>
            </a:r>
          </a:p>
          <a:p>
            <a:r>
              <a:rPr lang="en-GB"/>
              <a:t>Drag out a box on the form. </a:t>
            </a:r>
          </a:p>
          <a:p>
            <a:r>
              <a:rPr lang="en-GB"/>
              <a:t>Select ‘I want the combo box to look up the values in a table or query’.</a:t>
            </a:r>
          </a:p>
          <a:p>
            <a:r>
              <a:rPr lang="en-GB"/>
              <a:t>Click Next.</a:t>
            </a:r>
          </a:p>
          <a:p>
            <a:r>
              <a:rPr lang="en-GB"/>
              <a:t>Select the appropriate table.</a:t>
            </a:r>
          </a:p>
          <a:p>
            <a:r>
              <a:rPr lang="en-GB"/>
              <a:t>Select the appropriate fields.</a:t>
            </a:r>
          </a:p>
        </p:txBody>
      </p:sp>
    </p:spTree>
    <p:extLst>
      <p:ext uri="{BB962C8B-B14F-4D97-AF65-F5344CB8AC3E}">
        <p14:creationId xmlns:p14="http://schemas.microsoft.com/office/powerpoint/2010/main" val="3268312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Combo Box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Select how you want the combo box sorted or you can leave it blank.</a:t>
            </a:r>
          </a:p>
          <a:p>
            <a:r>
              <a:rPr lang="en-GB"/>
              <a:t>Click Next.</a:t>
            </a:r>
          </a:p>
          <a:p>
            <a:r>
              <a:rPr lang="en-GB"/>
              <a:t>Adjust the column width if necessary.</a:t>
            </a:r>
          </a:p>
          <a:p>
            <a:r>
              <a:rPr lang="en-GB"/>
              <a:t>Click Next</a:t>
            </a:r>
          </a:p>
          <a:p>
            <a:r>
              <a:rPr lang="en-GB"/>
              <a:t>Select ‘ store that value in this field’.</a:t>
            </a:r>
          </a:p>
          <a:p>
            <a:r>
              <a:rPr lang="en-GB"/>
              <a:t>Select the field from the drop down box.</a:t>
            </a:r>
          </a:p>
        </p:txBody>
      </p:sp>
    </p:spTree>
    <p:extLst>
      <p:ext uri="{BB962C8B-B14F-4D97-AF65-F5344CB8AC3E}">
        <p14:creationId xmlns:p14="http://schemas.microsoft.com/office/powerpoint/2010/main" val="2132412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Combo Box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Rename the label for your combo box.</a:t>
            </a:r>
          </a:p>
          <a:p>
            <a:pPr>
              <a:lnSpc>
                <a:spcPct val="90000"/>
              </a:lnSpc>
            </a:pPr>
            <a:r>
              <a:rPr lang="en-GB"/>
              <a:t>Click on Finish. </a:t>
            </a:r>
          </a:p>
          <a:p>
            <a:pPr>
              <a:lnSpc>
                <a:spcPct val="90000"/>
              </a:lnSpc>
            </a:pPr>
            <a:r>
              <a:rPr lang="en-GB"/>
              <a:t>There are now two fields exactly the same on the form.</a:t>
            </a:r>
          </a:p>
          <a:p>
            <a:pPr>
              <a:lnSpc>
                <a:spcPct val="90000"/>
              </a:lnSpc>
            </a:pPr>
            <a:r>
              <a:rPr lang="en-GB"/>
              <a:t>Click in the original field, not in the newly created list box or any of the labels.</a:t>
            </a:r>
          </a:p>
          <a:p>
            <a:pPr>
              <a:lnSpc>
                <a:spcPct val="90000"/>
              </a:lnSpc>
            </a:pPr>
            <a:r>
              <a:rPr lang="en-GB"/>
              <a:t>Press the delete key.</a:t>
            </a:r>
          </a:p>
          <a:p>
            <a:pPr>
              <a:lnSpc>
                <a:spcPct val="90000"/>
              </a:lnSpc>
            </a:pPr>
            <a:r>
              <a:rPr lang="en-GB"/>
              <a:t>Tidy up by moving the fields around.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010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an Option Group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Select the option group button from the tool box.</a:t>
            </a:r>
          </a:p>
          <a:p>
            <a:r>
              <a:rPr lang="en-GB"/>
              <a:t>Draw out a rectangle.</a:t>
            </a:r>
          </a:p>
          <a:p>
            <a:r>
              <a:rPr lang="en-GB"/>
              <a:t>Name the labels.</a:t>
            </a:r>
          </a:p>
          <a:p>
            <a:r>
              <a:rPr lang="en-GB"/>
              <a:t>Select whether you want a default choice.</a:t>
            </a:r>
          </a:p>
          <a:p>
            <a:r>
              <a:rPr lang="en-GB"/>
              <a:t>Assign appropriate values.</a:t>
            </a:r>
          </a:p>
          <a:p>
            <a:r>
              <a:rPr lang="en-GB"/>
              <a:t>Select ‘store the value in this field’.</a:t>
            </a:r>
          </a:p>
        </p:txBody>
      </p:sp>
    </p:spTree>
    <p:extLst>
      <p:ext uri="{BB962C8B-B14F-4D97-AF65-F5344CB8AC3E}">
        <p14:creationId xmlns:p14="http://schemas.microsoft.com/office/powerpoint/2010/main" val="13837717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an Option Group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Select the appropriate field.</a:t>
            </a:r>
          </a:p>
          <a:p>
            <a:r>
              <a:rPr lang="en-GB"/>
              <a:t>Click Next.</a:t>
            </a:r>
          </a:p>
          <a:p>
            <a:r>
              <a:rPr lang="en-GB"/>
              <a:t>Leave the defaults.</a:t>
            </a:r>
          </a:p>
          <a:p>
            <a:r>
              <a:rPr lang="en-GB"/>
              <a:t>Click Next.</a:t>
            </a:r>
          </a:p>
          <a:p>
            <a:r>
              <a:rPr lang="en-GB"/>
              <a:t>Type the caption ‘Course Duration’.</a:t>
            </a:r>
          </a:p>
          <a:p>
            <a:r>
              <a:rPr lang="en-GB"/>
              <a:t>Click Finish.</a:t>
            </a:r>
          </a:p>
        </p:txBody>
      </p:sp>
    </p:spTree>
    <p:extLst>
      <p:ext uri="{BB962C8B-B14F-4D97-AF65-F5344CB8AC3E}">
        <p14:creationId xmlns:p14="http://schemas.microsoft.com/office/powerpoint/2010/main" val="22874743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an Option Group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Click in the original field, not in the newly created option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Press the delete key.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Tidy up by moving the option buttons around and by adjusting the size of the box around them.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245035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Input Masks and Validation Rules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You can enter these on a form in the properties box exactly as you would when creating tables. 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However, if you have already entered these when designing your table, you cannot change them without deleting the relationships and re-entering.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Select the properties box of a field (not a label) and enter as appropriate.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641389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Main Menu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We can create a Main Menu for our database via two methods. We can generate the Main Menu by building a blank form and populating this with command buttons  that will allow the user to select and move to relevant data entry forms and reports.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Or we could use a database tool ( found on the Database tools tab) known as the switch board manager, which allows you to create a hierarchical menu structure.</a:t>
            </a:r>
          </a:p>
        </p:txBody>
      </p:sp>
    </p:spTree>
    <p:extLst>
      <p:ext uri="{BB962C8B-B14F-4D97-AF65-F5344CB8AC3E}">
        <p14:creationId xmlns:p14="http://schemas.microsoft.com/office/powerpoint/2010/main" val="4651123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 form method</a:t>
            </a:r>
          </a:p>
        </p:txBody>
      </p:sp>
      <p:pic>
        <p:nvPicPr>
          <p:cNvPr id="5734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49125" t="3318"/>
          <a:stretch/>
        </p:blipFill>
        <p:spPr bwMode="auto">
          <a:xfrm>
            <a:off x="1259632" y="1916832"/>
            <a:ext cx="6742872" cy="4110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063776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create buttons...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Once you have generated a blank form you can add buttons or tab control pages to design a user friendly menu system to navigate around you database system.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Command buttons will invoke the command button wizard and you can create them to navigate to data entry forms reports etc.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Remember that once you have navigated to a form you need a button on each form to return to the main menu. </a:t>
            </a:r>
          </a:p>
        </p:txBody>
      </p:sp>
    </p:spTree>
    <p:extLst>
      <p:ext uri="{BB962C8B-B14F-4D97-AF65-F5344CB8AC3E}">
        <p14:creationId xmlns:p14="http://schemas.microsoft.com/office/powerpoint/2010/main" val="3424645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SwitchBoard</a:t>
            </a:r>
            <a:r>
              <a:rPr lang="en-GB" dirty="0"/>
              <a:t> Method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37360"/>
            <a:ext cx="8229600" cy="1691639"/>
          </a:xfrm>
        </p:spPr>
        <p:txBody>
          <a:bodyPr/>
          <a:lstStyle/>
          <a:p>
            <a:r>
              <a:rPr lang="en-GB" dirty="0"/>
              <a:t>To create a switchboard click on database tools tab and choose switchboard manager. If you do not have a switchboard you will be prompted to create one.</a:t>
            </a:r>
          </a:p>
          <a:p>
            <a:endParaRPr lang="en-GB" dirty="0"/>
          </a:p>
        </p:txBody>
      </p:sp>
      <p:pic>
        <p:nvPicPr>
          <p:cNvPr id="583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564904"/>
            <a:ext cx="4314825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389412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Switchboard form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37360"/>
            <a:ext cx="8229600" cy="683527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/>
              <a:t>We can rename items on the switchboard e.g. The main or default page can be called Main Menu. You can add further sub pages to open forms, reports etc in a similar way to creating you main menu through blank forms</a:t>
            </a:r>
          </a:p>
        </p:txBody>
      </p:sp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 cstate="print"/>
          <a:srcRect l="56380" t="14700"/>
          <a:stretch>
            <a:fillRect/>
          </a:stretch>
        </p:blipFill>
        <p:spPr bwMode="auto">
          <a:xfrm>
            <a:off x="1475656" y="2564176"/>
            <a:ext cx="5184576" cy="2568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7482788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46</TotalTime>
  <Words>1250</Words>
  <Application>Microsoft Office PowerPoint</Application>
  <PresentationFormat>On-screen Show (4:3)</PresentationFormat>
  <Paragraphs>148</Paragraphs>
  <Slides>30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Courier New</vt:lpstr>
      <vt:lpstr>Retrospect</vt:lpstr>
      <vt:lpstr>Database Concepts</vt:lpstr>
      <vt:lpstr>Using the Create tab and the form wizard</vt:lpstr>
      <vt:lpstr>Form Wizard</vt:lpstr>
      <vt:lpstr>Labels</vt:lpstr>
      <vt:lpstr>Objects on the form</vt:lpstr>
      <vt:lpstr>Selecting and Rearranging Objects</vt:lpstr>
      <vt:lpstr>Aligning Objects</vt:lpstr>
      <vt:lpstr>Resizing</vt:lpstr>
      <vt:lpstr>The Format tab can be seen when we are in the Form layout view</vt:lpstr>
      <vt:lpstr>Creating a List Box / Combo Box</vt:lpstr>
      <vt:lpstr>Creating a List Box</vt:lpstr>
      <vt:lpstr>Creating a List Box</vt:lpstr>
      <vt:lpstr>Adding  A Combo button</vt:lpstr>
      <vt:lpstr>Creating A Command Button</vt:lpstr>
      <vt:lpstr>Creating A Command Button</vt:lpstr>
      <vt:lpstr>Deleting Record Navigation &amp; Scroll Bars</vt:lpstr>
      <vt:lpstr>Creating a Tab Stop</vt:lpstr>
      <vt:lpstr>Tab Order</vt:lpstr>
      <vt:lpstr>Creating a Combo Box</vt:lpstr>
      <vt:lpstr>Creating a Combo Box</vt:lpstr>
      <vt:lpstr>Creating a Combo Box</vt:lpstr>
      <vt:lpstr>Creating an Option Group</vt:lpstr>
      <vt:lpstr>Creating an Option Group</vt:lpstr>
      <vt:lpstr>Creating an Option Group</vt:lpstr>
      <vt:lpstr>Input Masks and Validation Rules</vt:lpstr>
      <vt:lpstr>Creating a Main Menu</vt:lpstr>
      <vt:lpstr>Blank form method</vt:lpstr>
      <vt:lpstr>To create buttons...</vt:lpstr>
      <vt:lpstr>SwitchBoard Method</vt:lpstr>
      <vt:lpstr>Creating Switchboard form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nik</cp:lastModifiedBy>
  <cp:revision>6</cp:revision>
  <dcterms:created xsi:type="dcterms:W3CDTF">2014-11-03T15:56:21Z</dcterms:created>
  <dcterms:modified xsi:type="dcterms:W3CDTF">2021-03-08T00:16:07Z</dcterms:modified>
</cp:coreProperties>
</file>