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7"/>
  </p:notesMasterIdLst>
  <p:sldIdLst>
    <p:sldId id="256" r:id="rId5"/>
    <p:sldId id="260" r:id="rId6"/>
    <p:sldId id="257" r:id="rId7"/>
    <p:sldId id="259" r:id="rId8"/>
    <p:sldId id="266" r:id="rId9"/>
    <p:sldId id="261" r:id="rId10"/>
    <p:sldId id="264" r:id="rId11"/>
    <p:sldId id="262" r:id="rId12"/>
    <p:sldId id="263" r:id="rId13"/>
    <p:sldId id="258" r:id="rId14"/>
    <p:sldId id="265"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12/18/2019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12/18/2019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5B4BE-627A-4EC1-99E1-6F1AA97AB802}" type="datetime1">
              <a:rPr lang="en-US"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12/18/2019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5BED6AC-4FBA-40BD-BE75-20DB64DA4BAD}" type="datetime1">
              <a:rPr lang="en-US"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933C87-D201-458A-93C0-8EDD9AC92D93}" type="datetime1">
              <a:rPr lang="en-US" smtClean="0"/>
              <a:t>12/18/2019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6CE6829-5A25-485A-91B1-5D6D58BB9F23}" type="datetime1">
              <a:rPr lang="en-US" smtClean="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12/18/2019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12/18/2019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12/18/2019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12/18/2019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12/18/2019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12/18/2019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96F347-1B2F-4097-AEB5-4A26FB45D67A}" type="datetime1">
              <a:rPr lang="en-US" smtClean="0"/>
              <a:t>12/18/2019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12/18/2019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12/18/2019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epository.library.brown.edu/studio/item/bdr:238280/"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flickr.com/photos/britishlibrary/1105446399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792483" y="821265"/>
            <a:ext cx="6098705" cy="5222117"/>
          </a:xfrm>
        </p:spPr>
        <p:txBody>
          <a:bodyPr anchor="ctr">
            <a:normAutofit/>
          </a:bodyPr>
          <a:lstStyle/>
          <a:p>
            <a:pPr algn="r"/>
            <a:r>
              <a:rPr lang="en-US" sz="5400" dirty="0"/>
              <a:t>The opium wars</a:t>
            </a:r>
            <a:br>
              <a:rPr lang="en-US" sz="5400" dirty="0"/>
            </a:br>
            <a:r>
              <a:rPr lang="en-US" sz="5400" dirty="0"/>
              <a:t>and China’s position</a:t>
            </a:r>
            <a:br>
              <a:rPr lang="en-US" sz="5400" dirty="0"/>
            </a:br>
            <a:r>
              <a:rPr lang="en-US" sz="5400" dirty="0"/>
              <a:t>Afterwards</a:t>
            </a:r>
          </a:p>
        </p:txBody>
      </p:sp>
      <p:cxnSp>
        <p:nvCxnSpPr>
          <p:cNvPr id="19" name="Straight Connector 18">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dirty="0"/>
              <a:t>A Problem of Qing’s Own Making?</a:t>
            </a:r>
          </a:p>
        </p:txBody>
      </p:sp>
      <p:pic>
        <p:nvPicPr>
          <p:cNvPr id="21" name="Picture 20">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Build up</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92500" lnSpcReduction="10000"/>
          </a:bodyPr>
          <a:lstStyle/>
          <a:p>
            <a:pPr>
              <a:lnSpc>
                <a:spcPct val="100000"/>
              </a:lnSpc>
            </a:pPr>
            <a:r>
              <a:rPr lang="en-GB" sz="2000" dirty="0"/>
              <a:t>“By the middle of the Qing Dynasty when a strict policy banning maritime trade was adopted, Western learning suffered from greater exclusion. Conservatism, complacency, a mind-set of blind self-esteem, and a policy of seclusion cut off China’s contact with the rest of the world, limiting the Chinese people’s vision.” </a:t>
            </a:r>
            <a:r>
              <a:rPr lang="en-GB" dirty="0"/>
              <a:t>(Zhang, 2015, p. 414)</a:t>
            </a:r>
            <a:endParaRPr lang="en-US" sz="2000" dirty="0"/>
          </a:p>
          <a:p>
            <a:pPr>
              <a:lnSpc>
                <a:spcPct val="100000"/>
              </a:lnSpc>
            </a:pPr>
            <a:r>
              <a:rPr lang="en-US" sz="2000" dirty="0"/>
              <a:t>“The rise of Britain as a great power dependent on foreign trade probably made conflict with China inevitable, since China had no desire to organize trade on the European model and Britain had the power to force acceptance of its terms” </a:t>
            </a:r>
            <a:r>
              <a:rPr lang="en-GB" dirty="0"/>
              <a:t>(</a:t>
            </a:r>
            <a:r>
              <a:rPr lang="en-GB" dirty="0" err="1"/>
              <a:t>Ebrey</a:t>
            </a:r>
            <a:r>
              <a:rPr lang="en-GB" dirty="0"/>
              <a:t>, 1996, p.236)</a:t>
            </a:r>
          </a:p>
          <a:p>
            <a:pPr>
              <a:lnSpc>
                <a:spcPct val="100000"/>
              </a:lnSpc>
            </a:pPr>
            <a:endParaRPr lang="en-US" sz="2000" dirty="0"/>
          </a:p>
        </p:txBody>
      </p:sp>
    </p:spTree>
    <p:extLst>
      <p:ext uri="{BB962C8B-B14F-4D97-AF65-F5344CB8AC3E}">
        <p14:creationId xmlns:p14="http://schemas.microsoft.com/office/powerpoint/2010/main" val="20630021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0"/>
            <a:ext cx="7434070" cy="1474330"/>
          </a:xfrm>
        </p:spPr>
        <p:txBody>
          <a:bodyPr>
            <a:normAutofit/>
          </a:bodyPr>
          <a:lstStyle/>
          <a:p>
            <a:r>
              <a:rPr lang="en-US" dirty="0"/>
              <a:t>A Brief Overview</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3404707" y="962526"/>
            <a:ext cx="8119870" cy="5727032"/>
          </a:xfrm>
        </p:spPr>
        <p:txBody>
          <a:bodyPr>
            <a:normAutofit fontScale="92500"/>
          </a:bodyPr>
          <a:lstStyle/>
          <a:p>
            <a:pPr>
              <a:lnSpc>
                <a:spcPct val="100000"/>
              </a:lnSpc>
            </a:pPr>
            <a:r>
              <a:rPr lang="en-US" sz="1800" dirty="0"/>
              <a:t>17</a:t>
            </a:r>
            <a:r>
              <a:rPr lang="en-US" sz="1800" baseline="30000" dirty="0"/>
              <a:t>th</a:t>
            </a:r>
            <a:r>
              <a:rPr lang="en-US" sz="1800" dirty="0"/>
              <a:t>–18</a:t>
            </a:r>
            <a:r>
              <a:rPr lang="en-US" sz="1800" baseline="30000" dirty="0"/>
              <a:t>th</a:t>
            </a:r>
            <a:r>
              <a:rPr lang="en-US" sz="1800" dirty="0"/>
              <a:t> centuries sees Britain running a huge trade deficit to China. Britain wants to fuel the empire’s tea habit but </a:t>
            </a:r>
            <a:r>
              <a:rPr lang="en-GB" sz="1800" dirty="0"/>
              <a:t>“British exports enjoyed little demand in China […] the emperor had told Macartney China has as yet ‘not the slightest need for British manufactures.’” (</a:t>
            </a:r>
            <a:r>
              <a:rPr lang="en-GB" sz="1800" dirty="0" err="1"/>
              <a:t>Keay</a:t>
            </a:r>
            <a:r>
              <a:rPr lang="en-GB" sz="1800" dirty="0"/>
              <a:t>, 2009, p. 457)</a:t>
            </a:r>
          </a:p>
          <a:p>
            <a:pPr>
              <a:lnSpc>
                <a:spcPct val="100000"/>
              </a:lnSpc>
            </a:pPr>
            <a:r>
              <a:rPr lang="en-US" sz="1800" dirty="0"/>
              <a:t>c. 1820s-1830s to fund this deficit, the Honourable East India Company (EIC) started growing and exporting opium to China, which the Qing government tried to outlaw but these measures saw little success</a:t>
            </a:r>
          </a:p>
          <a:p>
            <a:pPr>
              <a:lnSpc>
                <a:spcPct val="100000"/>
              </a:lnSpc>
            </a:pPr>
            <a:r>
              <a:rPr lang="en-US" sz="1800" dirty="0"/>
              <a:t>The spring of 1839 sees the Qing attempt to clamp down on opium and they seize a large amount of opium stock in Canton (Guangzhou) and the expulsion of British merchants to the island of Hong Kong</a:t>
            </a:r>
          </a:p>
          <a:p>
            <a:pPr>
              <a:lnSpc>
                <a:spcPct val="100000"/>
              </a:lnSpc>
            </a:pPr>
            <a:r>
              <a:rPr lang="en-US" sz="1800" dirty="0"/>
              <a:t>The Qing also blockade the Pearl River delta and British ships stationed at Hong Kong fire on the Chinese ships. An expeditionary force arrives in June 1840 and they proceed to attack Canton</a:t>
            </a:r>
          </a:p>
          <a:p>
            <a:pPr>
              <a:lnSpc>
                <a:spcPct val="100000"/>
              </a:lnSpc>
            </a:pPr>
            <a:r>
              <a:rPr lang="en-US" sz="1800" dirty="0"/>
              <a:t>Things proceed slowly, as both governments seek a compromise during the first half of 1841,  but negotiations break down when neither government accepts the terms agreed on by their respective diplomats</a:t>
            </a:r>
          </a:p>
          <a:p>
            <a:pPr>
              <a:lnSpc>
                <a:spcPct val="100000"/>
              </a:lnSpc>
            </a:pPr>
            <a:endParaRPr lang="en-US" sz="1800" dirty="0"/>
          </a:p>
          <a:p>
            <a:pPr marL="0" indent="0">
              <a:lnSpc>
                <a:spcPct val="100000"/>
              </a:lnSpc>
              <a:buNone/>
            </a:pPr>
            <a:r>
              <a:rPr lang="en-GB" sz="1800" dirty="0"/>
              <a:t>(Encyclopaedia Britannica, n.d.)</a:t>
            </a:r>
          </a:p>
          <a:p>
            <a:pPr>
              <a:lnSpc>
                <a:spcPct val="100000"/>
              </a:lnSpc>
            </a:pPr>
            <a:endParaRPr lang="en-US" sz="1800" dirty="0"/>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A brief Overview II</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92500" lnSpcReduction="20000"/>
          </a:bodyPr>
          <a:lstStyle/>
          <a:p>
            <a:pPr>
              <a:lnSpc>
                <a:spcPct val="100000"/>
              </a:lnSpc>
            </a:pPr>
            <a:r>
              <a:rPr lang="en-US" sz="2000" dirty="0"/>
              <a:t>British forces attack Canton in May 1841 and occupy the city, and fighting continued for another year</a:t>
            </a:r>
          </a:p>
          <a:p>
            <a:pPr>
              <a:lnSpc>
                <a:spcPct val="100000"/>
              </a:lnSpc>
            </a:pPr>
            <a:r>
              <a:rPr lang="en-US" sz="2000" dirty="0"/>
              <a:t>In late August 1842, the British forces capture and occupy Nanjing (Nanking) which ends the fighting</a:t>
            </a:r>
          </a:p>
          <a:p>
            <a:pPr>
              <a:lnSpc>
                <a:spcPct val="100000"/>
              </a:lnSpc>
            </a:pPr>
            <a:r>
              <a:rPr lang="en-US" sz="2000" dirty="0"/>
              <a:t>August 29</a:t>
            </a:r>
            <a:r>
              <a:rPr lang="en-US" sz="2000" baseline="30000" dirty="0"/>
              <a:t>th</a:t>
            </a:r>
            <a:r>
              <a:rPr lang="en-US" sz="2000" dirty="0"/>
              <a:t>, 1842 sees both sides agree to the Treaty of Nanjing, the details of which will be discussed later</a:t>
            </a:r>
          </a:p>
          <a:p>
            <a:pPr>
              <a:lnSpc>
                <a:spcPct val="100000"/>
              </a:lnSpc>
            </a:pPr>
            <a:r>
              <a:rPr lang="en-US" sz="2000" dirty="0"/>
              <a:t>October 8</a:t>
            </a:r>
            <a:r>
              <a:rPr lang="en-US" sz="2000" baseline="30000" dirty="0"/>
              <a:t>th</a:t>
            </a:r>
            <a:r>
              <a:rPr lang="en-US" sz="2000" dirty="0"/>
              <a:t>, 1843 brings further humiliation as the British become involved with the Treaty of Bogue (</a:t>
            </a:r>
            <a:r>
              <a:rPr lang="en-US" sz="2000" dirty="0" err="1"/>
              <a:t>Humen</a:t>
            </a:r>
            <a:r>
              <a:rPr lang="en-US" sz="2000" dirty="0"/>
              <a:t>), meaning that any concessions and rights given to another power can also be claimed by Britain</a:t>
            </a:r>
          </a:p>
          <a:p>
            <a:pPr marL="0" indent="0">
              <a:lnSpc>
                <a:spcPct val="100000"/>
              </a:lnSpc>
              <a:buNone/>
            </a:pPr>
            <a:endParaRPr lang="en-GB" dirty="0"/>
          </a:p>
          <a:p>
            <a:pPr marL="0" indent="0">
              <a:lnSpc>
                <a:spcPct val="100000"/>
              </a:lnSpc>
              <a:buNone/>
            </a:pPr>
            <a:r>
              <a:rPr lang="en-GB" sz="2100" dirty="0"/>
              <a:t> (Encyclopaedia Britannica, n.d.)</a:t>
            </a:r>
          </a:p>
          <a:p>
            <a:pPr>
              <a:lnSpc>
                <a:spcPct val="100000"/>
              </a:lnSpc>
            </a:pPr>
            <a:endParaRPr lang="en-US" sz="2000" dirty="0"/>
          </a:p>
        </p:txBody>
      </p:sp>
    </p:spTree>
    <p:extLst>
      <p:ext uri="{BB962C8B-B14F-4D97-AF65-F5344CB8AC3E}">
        <p14:creationId xmlns:p14="http://schemas.microsoft.com/office/powerpoint/2010/main" val="1308684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4" name="Rectangle 1">
            <a:extLst>
              <a:ext uri="{FF2B5EF4-FFF2-40B4-BE49-F238E27FC236}">
                <a16:creationId xmlns:a16="http://schemas.microsoft.com/office/drawing/2014/main" id="{F56FC290-0076-4AD0-BD76-50808BFD5FC4}"/>
              </a:ext>
            </a:extLst>
          </p:cNvPr>
          <p:cNvSpPr>
            <a:spLocks noGrp="1" noChangeArrowheads="1"/>
          </p:cNvSpPr>
          <p:nvPr>
            <p:ph idx="1"/>
          </p:nvPr>
        </p:nvSpPr>
        <p:spPr bwMode="auto">
          <a:xfrm>
            <a:off x="10122508" y="3149619"/>
            <a:ext cx="2069492" cy="18466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GB" i="1" dirty="0"/>
              <a:t>Nemesis</a:t>
            </a:r>
            <a:r>
              <a:rPr lang="en-GB" dirty="0"/>
              <a:t> in Anson's Bay</a:t>
            </a:r>
            <a:r>
              <a:rPr lang="en-GB" sz="1800" dirty="0">
                <a:latin typeface="Arial" panose="020B0604020202020204" pitchFamily="34" charset="0"/>
              </a:rPr>
              <a:t>: </a:t>
            </a:r>
            <a:r>
              <a:rPr lang="en-GB" dirty="0"/>
              <a:t>Thomas </a:t>
            </a:r>
            <a:r>
              <a:rPr lang="en-GB" dirty="0" err="1"/>
              <a:t>Allom</a:t>
            </a:r>
            <a:r>
              <a:rPr lang="en-GB" dirty="0"/>
              <a:t>; G. N. Wright (1858)</a:t>
            </a:r>
          </a:p>
        </p:txBody>
      </p:sp>
      <p:pic>
        <p:nvPicPr>
          <p:cNvPr id="3074" name="Picture 2">
            <a:extLst>
              <a:ext uri="{FF2B5EF4-FFF2-40B4-BE49-F238E27FC236}">
                <a16:creationId xmlns:a16="http://schemas.microsoft.com/office/drawing/2014/main" id="{6937D8EB-BAE5-4947-8F85-DCD4AF7FDA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0122509"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8C622A1B-A000-480D-A314-286238A7759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23029493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Treaty of Nanjing, 1842</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China was to pay $21 million in indemnities, with interest</a:t>
            </a:r>
          </a:p>
          <a:p>
            <a:pPr>
              <a:lnSpc>
                <a:spcPct val="100000"/>
              </a:lnSpc>
            </a:pPr>
            <a:r>
              <a:rPr lang="en-US" sz="2000" dirty="0"/>
              <a:t>5 ports were to be opened to free trade, with added concessionary zones for development by the Europeans</a:t>
            </a:r>
          </a:p>
          <a:p>
            <a:pPr>
              <a:lnSpc>
                <a:spcPct val="100000"/>
              </a:lnSpc>
            </a:pPr>
            <a:r>
              <a:rPr lang="en-US" sz="2000" dirty="0"/>
              <a:t>Hong Kong was ceded to Britain as a free trade port directly under their control</a:t>
            </a:r>
          </a:p>
          <a:p>
            <a:pPr>
              <a:lnSpc>
                <a:spcPct val="100000"/>
              </a:lnSpc>
            </a:pPr>
            <a:r>
              <a:rPr lang="en-US" sz="2000" dirty="0"/>
              <a:t>Any derogatory or insulting language found by British translators was outlawed</a:t>
            </a:r>
          </a:p>
          <a:p>
            <a:pPr marL="0" indent="0">
              <a:lnSpc>
                <a:spcPct val="100000"/>
              </a:lnSpc>
              <a:buNone/>
            </a:pPr>
            <a:endParaRPr lang="en-GB" dirty="0"/>
          </a:p>
          <a:p>
            <a:pPr marL="0" indent="0">
              <a:lnSpc>
                <a:spcPct val="100000"/>
              </a:lnSpc>
              <a:buNone/>
            </a:pPr>
            <a:r>
              <a:rPr lang="en-GB" dirty="0"/>
              <a:t>(</a:t>
            </a:r>
            <a:r>
              <a:rPr lang="en-GB" dirty="0" err="1"/>
              <a:t>Keay</a:t>
            </a:r>
            <a:r>
              <a:rPr lang="en-GB" dirty="0"/>
              <a:t>, 2009, p. 466), (</a:t>
            </a:r>
            <a:r>
              <a:rPr lang="en-GB" dirty="0" err="1"/>
              <a:t>Ebrey</a:t>
            </a:r>
            <a:r>
              <a:rPr lang="en-GB" dirty="0"/>
              <a:t>, 1996, p. 239)</a:t>
            </a:r>
            <a:endParaRPr lang="en-US" sz="2000" dirty="0"/>
          </a:p>
          <a:p>
            <a:pPr marL="0" indent="0">
              <a:lnSpc>
                <a:spcPct val="100000"/>
              </a:lnSpc>
              <a:buNone/>
            </a:pPr>
            <a:endParaRPr lang="en-US" sz="2000" dirty="0"/>
          </a:p>
        </p:txBody>
      </p:sp>
    </p:spTree>
    <p:extLst>
      <p:ext uri="{BB962C8B-B14F-4D97-AF65-F5344CB8AC3E}">
        <p14:creationId xmlns:p14="http://schemas.microsoft.com/office/powerpoint/2010/main" val="34282404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arn(inVertical)">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Nanjing</a:t>
            </a:r>
          </a:p>
        </p:txBody>
      </p:sp>
      <p:sp>
        <p:nvSpPr>
          <p:cNvPr id="4" name="Rectangle 1">
            <a:extLst>
              <a:ext uri="{FF2B5EF4-FFF2-40B4-BE49-F238E27FC236}">
                <a16:creationId xmlns:a16="http://schemas.microsoft.com/office/drawing/2014/main" id="{F56FC290-0076-4AD0-BD76-50808BFD5FC4}"/>
              </a:ext>
            </a:extLst>
          </p:cNvPr>
          <p:cNvSpPr>
            <a:spLocks noGrp="1" noChangeArrowheads="1"/>
          </p:cNvSpPr>
          <p:nvPr>
            <p:ph idx="1"/>
          </p:nvPr>
        </p:nvSpPr>
        <p:spPr bwMode="auto">
          <a:xfrm>
            <a:off x="3423084" y="3857504"/>
            <a:ext cx="8768916" cy="430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050" name="Picture 2">
            <a:extLst>
              <a:ext uri="{FF2B5EF4-FFF2-40B4-BE49-F238E27FC236}">
                <a16:creationId xmlns:a16="http://schemas.microsoft.com/office/drawing/2014/main" id="{8C8F103E-40DF-424E-BF72-BB3588B9F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89" t="27259" r="7630" b="27704"/>
          <a:stretch/>
        </p:blipFill>
        <p:spPr bwMode="auto">
          <a:xfrm>
            <a:off x="42462" y="382186"/>
            <a:ext cx="12107075" cy="60936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56D041B-76C9-4D9A-8C35-E07C6CF53855}"/>
              </a:ext>
            </a:extLst>
          </p:cNvPr>
          <p:cNvSpPr txBox="1"/>
          <p:nvPr/>
        </p:nvSpPr>
        <p:spPr>
          <a:xfrm>
            <a:off x="6096000" y="6475813"/>
            <a:ext cx="6095999" cy="369332"/>
          </a:xfrm>
          <a:prstGeom prst="rect">
            <a:avLst/>
          </a:prstGeom>
          <a:noFill/>
        </p:spPr>
        <p:txBody>
          <a:bodyPr wrap="square" rtlCol="0">
            <a:spAutoFit/>
          </a:bodyPr>
          <a:lstStyle/>
          <a:p>
            <a:r>
              <a:rPr lang="en-GB" dirty="0"/>
              <a:t>Platt, John, 1846: Signing of the Treaty of Nanking</a:t>
            </a:r>
          </a:p>
        </p:txBody>
      </p:sp>
    </p:spTree>
    <p:extLst>
      <p:ext uri="{BB962C8B-B14F-4D97-AF65-F5344CB8AC3E}">
        <p14:creationId xmlns:p14="http://schemas.microsoft.com/office/powerpoint/2010/main" val="23273404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Other treaties</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lnSpcReduction="10000"/>
          </a:bodyPr>
          <a:lstStyle/>
          <a:p>
            <a:pPr>
              <a:lnSpc>
                <a:spcPct val="100000"/>
              </a:lnSpc>
            </a:pPr>
            <a:r>
              <a:rPr lang="en-GB" dirty="0"/>
              <a:t>China sought solace in other powers, but this backfired spectacularly</a:t>
            </a:r>
          </a:p>
          <a:p>
            <a:pPr marL="0" indent="0">
              <a:lnSpc>
                <a:spcPct val="100000"/>
              </a:lnSpc>
              <a:buNone/>
            </a:pPr>
            <a:endParaRPr lang="en-GB" dirty="0"/>
          </a:p>
          <a:p>
            <a:pPr>
              <a:lnSpc>
                <a:spcPct val="100000"/>
              </a:lnSpc>
            </a:pPr>
            <a:r>
              <a:rPr lang="en-GB" dirty="0"/>
              <a:t>“The so-called ‘Treaty System’ was thus a collaborative and progressive exercise in the diminution of China’s sovereignty through the appropriation of large sectors of its economy, its foreign relations, its society (in the ‘treaty ports’ and concessionary areas) and its territory” (</a:t>
            </a:r>
            <a:r>
              <a:rPr lang="en-GB" dirty="0" err="1"/>
              <a:t>Keay</a:t>
            </a:r>
            <a:r>
              <a:rPr lang="en-GB" dirty="0"/>
              <a:t>, 2009, p. 467)</a:t>
            </a:r>
            <a:endParaRPr lang="en-US" sz="2000" dirty="0"/>
          </a:p>
        </p:txBody>
      </p:sp>
    </p:spTree>
    <p:extLst>
      <p:ext uri="{BB962C8B-B14F-4D97-AF65-F5344CB8AC3E}">
        <p14:creationId xmlns:p14="http://schemas.microsoft.com/office/powerpoint/2010/main" val="29181601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Their own fault?</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4090507" y="2628900"/>
            <a:ext cx="7454077" cy="3589785"/>
          </a:xfrm>
        </p:spPr>
        <p:txBody>
          <a:bodyPr>
            <a:normAutofit fontScale="92500" lnSpcReduction="10000"/>
          </a:bodyPr>
          <a:lstStyle/>
          <a:p>
            <a:pPr>
              <a:lnSpc>
                <a:spcPct val="100000"/>
              </a:lnSpc>
            </a:pPr>
            <a:r>
              <a:rPr lang="en-US" sz="2000" dirty="0"/>
              <a:t>Macartney, an envoy sent to size up China for British interests, reported they were “ill-prepared for war with European powers as poverty was wide-spread, the literati were not interested in material progress, and the soldiers still used bows and arrows” (</a:t>
            </a:r>
            <a:r>
              <a:rPr lang="en-US" sz="2000" dirty="0" err="1"/>
              <a:t>Ebrey</a:t>
            </a:r>
            <a:r>
              <a:rPr lang="en-US" sz="2000" dirty="0"/>
              <a:t>, 1996, p. 236)</a:t>
            </a:r>
          </a:p>
          <a:p>
            <a:pPr>
              <a:lnSpc>
                <a:spcPct val="100000"/>
              </a:lnSpc>
            </a:pPr>
            <a:r>
              <a:rPr lang="en-GB" sz="2000" dirty="0"/>
              <a:t>“Conservatism, complacency, a mind-set of blind self-esteem, and a policy of seclusion cut off China’s contact with the rest of the world” </a:t>
            </a:r>
            <a:r>
              <a:rPr lang="en-GB" dirty="0"/>
              <a:t>(Zhang, 2015, p. 414)</a:t>
            </a:r>
            <a:endParaRPr lang="en-GB" sz="2000" dirty="0"/>
          </a:p>
          <a:p>
            <a:pPr>
              <a:lnSpc>
                <a:spcPct val="100000"/>
              </a:lnSpc>
            </a:pPr>
            <a:r>
              <a:rPr lang="en-GB" sz="2000" dirty="0"/>
              <a:t>They arguably dug their own grave. The Qing tried to keep things as they were, the same decision that the Ming made, but Europe blew open the doors with their gunboats and firearms</a:t>
            </a:r>
            <a:endParaRPr lang="en-US" sz="2000" dirty="0"/>
          </a:p>
        </p:txBody>
      </p:sp>
    </p:spTree>
    <p:extLst>
      <p:ext uri="{BB962C8B-B14F-4D97-AF65-F5344CB8AC3E}">
        <p14:creationId xmlns:p14="http://schemas.microsoft.com/office/powerpoint/2010/main" val="6319543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r>
              <a:rPr lang="en-US" dirty="0"/>
              <a:t>Britain’s fault?</a:t>
            </a:r>
          </a:p>
        </p:txBody>
      </p:sp>
      <p:sp>
        <p:nvSpPr>
          <p:cNvPr id="11" name="Content Placeholder 2">
            <a:extLst>
              <a:ext uri="{FF2B5EF4-FFF2-40B4-BE49-F238E27FC236}">
                <a16:creationId xmlns:a16="http://schemas.microsoft.com/office/drawing/2014/main" id="{159F2F66-EC9C-4B8A-B507-65D3E9A27A7A}"/>
              </a:ext>
            </a:extLst>
          </p:cNvPr>
          <p:cNvSpPr>
            <a:spLocks noGrp="1"/>
          </p:cNvSpPr>
          <p:nvPr>
            <p:ph idx="1"/>
          </p:nvPr>
        </p:nvSpPr>
        <p:spPr>
          <a:xfrm>
            <a:off x="4090507" y="2628900"/>
            <a:ext cx="7454077" cy="3589785"/>
          </a:xfrm>
        </p:spPr>
        <p:txBody>
          <a:bodyPr>
            <a:normAutofit/>
          </a:bodyPr>
          <a:lstStyle/>
          <a:p>
            <a:pPr>
              <a:lnSpc>
                <a:spcPct val="100000"/>
              </a:lnSpc>
            </a:pPr>
            <a:r>
              <a:rPr lang="en-US" sz="2000" dirty="0"/>
              <a:t>Britain’s interpretation of ‘</a:t>
            </a:r>
            <a:r>
              <a:rPr lang="en-US" sz="2000" i="1" dirty="0" err="1"/>
              <a:t>yi</a:t>
            </a:r>
            <a:r>
              <a:rPr lang="en-US" sz="2000" dirty="0"/>
              <a:t>’ is almost deliberate warmongering on their part (</a:t>
            </a:r>
            <a:r>
              <a:rPr lang="en-US" sz="2000" dirty="0" err="1"/>
              <a:t>Keay</a:t>
            </a:r>
            <a:r>
              <a:rPr lang="en-US" sz="2000" dirty="0"/>
              <a:t>, 2009, p. 462)</a:t>
            </a:r>
          </a:p>
          <a:p>
            <a:pPr>
              <a:lnSpc>
                <a:spcPct val="100000"/>
              </a:lnSpc>
            </a:pPr>
            <a:r>
              <a:rPr lang="en-US" sz="2000" dirty="0"/>
              <a:t>Britain, and the empire, was developing a tea habit. The balance of trade was stacked against them and they needed a solution. They were at a commercial and diplomatic impasse</a:t>
            </a:r>
          </a:p>
          <a:p>
            <a:pPr>
              <a:lnSpc>
                <a:spcPct val="100000"/>
              </a:lnSpc>
            </a:pPr>
            <a:r>
              <a:rPr lang="en-US" sz="2000" dirty="0"/>
              <a:t>In terms of militaristic matters, China was a sitting duck with delusional pride, comfortably resting on their balance of trade laurels and the British had been growing their empire, so what’s one more war?</a:t>
            </a:r>
          </a:p>
          <a:p>
            <a:pPr>
              <a:lnSpc>
                <a:spcPct val="100000"/>
              </a:lnSpc>
            </a:pPr>
            <a:endParaRPr lang="en-US" sz="2000" dirty="0"/>
          </a:p>
        </p:txBody>
      </p:sp>
    </p:spTree>
    <p:extLst>
      <p:ext uri="{BB962C8B-B14F-4D97-AF65-F5344CB8AC3E}">
        <p14:creationId xmlns:p14="http://schemas.microsoft.com/office/powerpoint/2010/main" val="14428238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wipe(down)">
                                      <p:cBhvr>
                                        <p:cTn id="7" dur="500"/>
                                        <p:tgtEl>
                                          <p:spTgt spid="11">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wipe(down)">
                                      <p:cBhvr>
                                        <p:cTn id="10" dur="500"/>
                                        <p:tgtEl>
                                          <p:spTgt spid="11">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Effect transition="in" filter="wipe(down)">
                                      <p:cBhvr>
                                        <p:cTn id="13" dur="5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90507" y="764373"/>
            <a:ext cx="7434070" cy="1474330"/>
          </a:xfrm>
        </p:spPr>
        <p:txBody>
          <a:bodyPr>
            <a:normAutofit/>
          </a:bodyPr>
          <a:lstStyle/>
          <a:p>
            <a:endParaRPr lang="en-US" dirty="0"/>
          </a:p>
        </p:txBody>
      </p:sp>
      <p:sp>
        <p:nvSpPr>
          <p:cNvPr id="4" name="Rectangle 1">
            <a:extLst>
              <a:ext uri="{FF2B5EF4-FFF2-40B4-BE49-F238E27FC236}">
                <a16:creationId xmlns:a16="http://schemas.microsoft.com/office/drawing/2014/main" id="{F56FC290-0076-4AD0-BD76-50808BFD5FC4}"/>
              </a:ext>
            </a:extLst>
          </p:cNvPr>
          <p:cNvSpPr>
            <a:spLocks noGrp="1" noChangeArrowheads="1"/>
          </p:cNvSpPr>
          <p:nvPr>
            <p:ph idx="1"/>
          </p:nvPr>
        </p:nvSpPr>
        <p:spPr bwMode="auto">
          <a:xfrm>
            <a:off x="8199218" y="2980342"/>
            <a:ext cx="3992781" cy="2185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de-DE" dirty="0"/>
              <a:t>Hans-Martin Hinz, Christoph Lind: Tsingtau. Ein Kapitel deutscher Kolonialgeschichte in China 1897 - 1914. Edition Minerva, 1999</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4098" name="Picture 2">
            <a:extLst>
              <a:ext uri="{FF2B5EF4-FFF2-40B4-BE49-F238E27FC236}">
                <a16:creationId xmlns:a16="http://schemas.microsoft.com/office/drawing/2014/main" id="{A3E569CB-8B79-49EE-B8BE-F5071F5A58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1397" y="0"/>
            <a:ext cx="47628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56559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4"/>
          <a:stretch/>
        </p:blipFill>
        <p:spPr>
          <a:xfrm rot="5400000" flipH="1" flipV="1">
            <a:off x="-1265719" y="2187575"/>
            <a:ext cx="6857999" cy="2482850"/>
          </a:xfrm>
          <a:prstGeom prst="rect">
            <a:avLst/>
          </a:prstGeom>
        </p:spPr>
      </p:pic>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4082161" y="28684"/>
            <a:ext cx="7434070" cy="1012668"/>
          </a:xfrm>
        </p:spPr>
        <p:txBody>
          <a:bodyPr>
            <a:normAutofit/>
          </a:bodyPr>
          <a:lstStyle/>
          <a:p>
            <a:r>
              <a:rPr lang="en-US" dirty="0"/>
              <a:t>References</a:t>
            </a:r>
          </a:p>
        </p:txBody>
      </p:sp>
      <p:sp>
        <p:nvSpPr>
          <p:cNvPr id="4" name="Rectangle 1">
            <a:extLst>
              <a:ext uri="{FF2B5EF4-FFF2-40B4-BE49-F238E27FC236}">
                <a16:creationId xmlns:a16="http://schemas.microsoft.com/office/drawing/2014/main" id="{F56FC290-0076-4AD0-BD76-50808BFD5FC4}"/>
              </a:ext>
            </a:extLst>
          </p:cNvPr>
          <p:cNvSpPr>
            <a:spLocks noGrp="1" noChangeArrowheads="1"/>
          </p:cNvSpPr>
          <p:nvPr>
            <p:ph idx="1"/>
          </p:nvPr>
        </p:nvSpPr>
        <p:spPr bwMode="auto">
          <a:xfrm>
            <a:off x="3423084" y="1626127"/>
            <a:ext cx="8768916" cy="4893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lvl="0" indent="0" eaLnBrk="0" fontAlgn="base" hangingPunct="0">
              <a:lnSpc>
                <a:spcPct val="100000"/>
              </a:lnSpc>
              <a:spcBef>
                <a:spcPct val="0"/>
              </a:spcBef>
              <a:spcAft>
                <a:spcPct val="0"/>
              </a:spcAft>
              <a:buNone/>
            </a:pPr>
            <a:r>
              <a:rPr lang="en-GB" altLang="en-US" sz="1400" dirty="0" err="1"/>
              <a:t>Ebrey</a:t>
            </a:r>
            <a:r>
              <a:rPr lang="en-GB" altLang="en-US" sz="1400" dirty="0"/>
              <a:t>, P. B., 1996. The Cambridge Illustrated History of China. Cambridge: Press Syndicate of the University of Cambridge.</a:t>
            </a:r>
          </a:p>
          <a:p>
            <a:pPr marL="0" lvl="0" indent="0" eaLnBrk="0" fontAlgn="base" hangingPunct="0">
              <a:lnSpc>
                <a:spcPct val="100000"/>
              </a:lnSpc>
              <a:spcBef>
                <a:spcPct val="0"/>
              </a:spcBef>
              <a:spcAft>
                <a:spcPct val="0"/>
              </a:spcAft>
              <a:buNone/>
            </a:pPr>
            <a:endParaRPr lang="en-GB" altLang="en-US" sz="1400" dirty="0"/>
          </a:p>
          <a:p>
            <a:pPr marL="0" lvl="0" indent="0" eaLnBrk="0" fontAlgn="base" hangingPunct="0">
              <a:lnSpc>
                <a:spcPct val="100000"/>
              </a:lnSpc>
              <a:spcBef>
                <a:spcPct val="0"/>
              </a:spcBef>
              <a:spcAft>
                <a:spcPct val="0"/>
              </a:spcAft>
              <a:buNone/>
            </a:pPr>
            <a:r>
              <a:rPr lang="en-GB" altLang="en-US" sz="1400" dirty="0"/>
              <a:t>Encyclopaedia Britannica, n.d. Timeline of the First Opium War. [Online] </a:t>
            </a:r>
          </a:p>
          <a:p>
            <a:pPr marL="0" lvl="0" indent="0" eaLnBrk="0" fontAlgn="base" hangingPunct="0">
              <a:lnSpc>
                <a:spcPct val="100000"/>
              </a:lnSpc>
              <a:spcBef>
                <a:spcPct val="0"/>
              </a:spcBef>
              <a:spcAft>
                <a:spcPct val="0"/>
              </a:spcAft>
              <a:buNone/>
            </a:pPr>
            <a:r>
              <a:rPr lang="en-GB" altLang="en-US" sz="1400" dirty="0"/>
              <a:t>Available at: https://www.britannica.com/list/timeline-of-the-first-opium-war</a:t>
            </a:r>
          </a:p>
          <a:p>
            <a:pPr marL="0" lvl="0" indent="0" eaLnBrk="0" fontAlgn="base" hangingPunct="0">
              <a:lnSpc>
                <a:spcPct val="100000"/>
              </a:lnSpc>
              <a:spcBef>
                <a:spcPct val="0"/>
              </a:spcBef>
              <a:spcAft>
                <a:spcPct val="0"/>
              </a:spcAft>
              <a:buNone/>
            </a:pPr>
            <a:r>
              <a:rPr lang="en-GB" altLang="en-US" sz="1400" dirty="0"/>
              <a:t>[Accessed 4 12 2019].</a:t>
            </a:r>
          </a:p>
          <a:p>
            <a:pPr marL="0" lvl="0" indent="0" eaLnBrk="0" fontAlgn="base" hangingPunct="0">
              <a:lnSpc>
                <a:spcPct val="100000"/>
              </a:lnSpc>
              <a:spcBef>
                <a:spcPct val="0"/>
              </a:spcBef>
              <a:spcAft>
                <a:spcPct val="0"/>
              </a:spcAft>
              <a:buNone/>
            </a:pPr>
            <a:endParaRPr lang="en-GB" altLang="en-US" sz="1400" dirty="0"/>
          </a:p>
          <a:p>
            <a:pPr marL="0" indent="0" eaLnBrk="0" fontAlgn="base" hangingPunct="0">
              <a:lnSpc>
                <a:spcPct val="100000"/>
              </a:lnSpc>
              <a:spcBef>
                <a:spcPct val="0"/>
              </a:spcBef>
              <a:spcAft>
                <a:spcPct val="0"/>
              </a:spcAft>
              <a:buNone/>
            </a:pPr>
            <a:r>
              <a:rPr lang="de-DE" sz="1400" dirty="0"/>
              <a:t>Hans-Martin Hinz, Christoph Lind: Tsingtau. Ein Kapitel deutscher Kolonialgeschichte in China 1897 - 1914. Edition Minerva, 1999</a:t>
            </a:r>
          </a:p>
          <a:p>
            <a:pPr marL="0" indent="0" eaLnBrk="0" fontAlgn="base" hangingPunct="0">
              <a:lnSpc>
                <a:spcPct val="100000"/>
              </a:lnSpc>
              <a:spcBef>
                <a:spcPct val="0"/>
              </a:spcBef>
              <a:spcAft>
                <a:spcPct val="0"/>
              </a:spcAft>
              <a:buNone/>
            </a:pPr>
            <a:endParaRPr lang="de-DE" sz="1400" dirty="0"/>
          </a:p>
          <a:p>
            <a:pPr marL="0" lvl="0" indent="0" eaLnBrk="0" fontAlgn="base" hangingPunct="0">
              <a:lnSpc>
                <a:spcPct val="100000"/>
              </a:lnSpc>
              <a:spcBef>
                <a:spcPct val="0"/>
              </a:spcBef>
              <a:spcAft>
                <a:spcPct val="0"/>
              </a:spcAft>
              <a:buNone/>
            </a:pPr>
            <a:r>
              <a:rPr lang="en-GB" altLang="en-US" sz="1400" dirty="0" err="1"/>
              <a:t>Keay</a:t>
            </a:r>
            <a:r>
              <a:rPr lang="en-GB" altLang="en-US" sz="1400" dirty="0"/>
              <a:t>, J., 2009. China: A History. London: Harper Press.</a:t>
            </a:r>
          </a:p>
          <a:p>
            <a:pPr marL="0" lvl="0" indent="0" eaLnBrk="0" fontAlgn="base" hangingPunct="0">
              <a:lnSpc>
                <a:spcPct val="100000"/>
              </a:lnSpc>
              <a:spcBef>
                <a:spcPct val="0"/>
              </a:spcBef>
              <a:spcAft>
                <a:spcPct val="0"/>
              </a:spcAft>
              <a:buNone/>
            </a:pPr>
            <a:endParaRPr lang="en-GB" altLang="en-US" sz="1400" dirty="0"/>
          </a:p>
          <a:p>
            <a:pPr marL="0" indent="0" eaLnBrk="0" fontAlgn="base" hangingPunct="0">
              <a:lnSpc>
                <a:spcPct val="100000"/>
              </a:lnSpc>
              <a:spcBef>
                <a:spcPct val="0"/>
              </a:spcBef>
              <a:spcAft>
                <a:spcPct val="0"/>
              </a:spcAft>
              <a:buNone/>
            </a:pPr>
            <a:r>
              <a:rPr lang="en-GB" sz="1400" dirty="0"/>
              <a:t>Platt, John, "The signing and sealing of the Treaty of Nanking" (1846). </a:t>
            </a:r>
            <a:r>
              <a:rPr lang="en-GB" sz="1400" i="1" dirty="0"/>
              <a:t>Prints, Drawings and </a:t>
            </a:r>
            <a:r>
              <a:rPr lang="en-GB" sz="1400" i="1" dirty="0" err="1"/>
              <a:t>Watercolors</a:t>
            </a:r>
            <a:r>
              <a:rPr lang="en-GB" sz="1400" i="1" dirty="0"/>
              <a:t> from the Anne S.K. Brown Military Collection.</a:t>
            </a:r>
            <a:r>
              <a:rPr lang="en-GB" sz="1400" dirty="0"/>
              <a:t> Brown Digital Repository. Brown University Library: </a:t>
            </a:r>
            <a:r>
              <a:rPr lang="en-GB" sz="1400" dirty="0">
                <a:hlinkClick r:id="rId3"/>
              </a:rPr>
              <a:t>https://repository.library.brown.edu/studio/item/bdr:238280/</a:t>
            </a:r>
            <a:endParaRPr lang="en-GB" sz="1400" dirty="0"/>
          </a:p>
          <a:p>
            <a:pPr marL="0" indent="0" eaLnBrk="0" fontAlgn="base" hangingPunct="0">
              <a:lnSpc>
                <a:spcPct val="100000"/>
              </a:lnSpc>
              <a:spcBef>
                <a:spcPct val="0"/>
              </a:spcBef>
              <a:spcAft>
                <a:spcPct val="0"/>
              </a:spcAft>
              <a:buNone/>
            </a:pPr>
            <a:endParaRPr lang="en-GB" sz="1400" dirty="0"/>
          </a:p>
          <a:p>
            <a:pPr marL="0" indent="0" eaLnBrk="0" fontAlgn="base" hangingPunct="0">
              <a:lnSpc>
                <a:spcPct val="100000"/>
              </a:lnSpc>
              <a:spcBef>
                <a:spcPct val="0"/>
              </a:spcBef>
              <a:spcAft>
                <a:spcPct val="0"/>
              </a:spcAft>
              <a:buNone/>
            </a:pPr>
            <a:r>
              <a:rPr lang="en-GB" sz="1400" dirty="0"/>
              <a:t>Thomas </a:t>
            </a:r>
            <a:r>
              <a:rPr lang="en-GB" sz="1400" dirty="0" err="1"/>
              <a:t>Allom</a:t>
            </a:r>
            <a:r>
              <a:rPr lang="en-GB" sz="1400" dirty="0"/>
              <a:t>; G. N. Wright (1858). </a:t>
            </a:r>
            <a:r>
              <a:rPr lang="en-GB" sz="1400" i="1" dirty="0">
                <a:hlinkClick r:id="rId4"/>
              </a:rPr>
              <a:t>The Chinese Empire Illustrated</a:t>
            </a:r>
            <a:r>
              <a:rPr lang="en-GB" sz="1400" dirty="0"/>
              <a:t>. Volume 2. London: London Printing and Publishing Company. p. 125</a:t>
            </a:r>
          </a:p>
          <a:p>
            <a:pPr marL="0" indent="0" eaLnBrk="0" fontAlgn="base" hangingPunct="0">
              <a:lnSpc>
                <a:spcPct val="100000"/>
              </a:lnSpc>
              <a:spcBef>
                <a:spcPct val="0"/>
              </a:spcBef>
              <a:spcAft>
                <a:spcPct val="0"/>
              </a:spcAft>
              <a:buNone/>
            </a:pPr>
            <a:endParaRPr lang="en-GB" sz="1400" dirty="0"/>
          </a:p>
          <a:p>
            <a:pPr marL="0" lvl="0" indent="0" eaLnBrk="0" fontAlgn="base" hangingPunct="0">
              <a:lnSpc>
                <a:spcPct val="100000"/>
              </a:lnSpc>
              <a:spcBef>
                <a:spcPct val="0"/>
              </a:spcBef>
              <a:spcAft>
                <a:spcPct val="0"/>
              </a:spcAft>
              <a:buNone/>
            </a:pPr>
            <a:r>
              <a:rPr lang="en-GB" altLang="en-US" sz="1400" dirty="0" err="1"/>
              <a:t>Westad</a:t>
            </a:r>
            <a:r>
              <a:rPr lang="en-GB" altLang="en-US" sz="1400" dirty="0"/>
              <a:t>, O. A., 2012. Restless Empire: China and the World Since 1750. London: The Bodley Head.</a:t>
            </a:r>
          </a:p>
          <a:p>
            <a:pPr marL="0" lvl="0" indent="0" eaLnBrk="0" fontAlgn="base" hangingPunct="0">
              <a:lnSpc>
                <a:spcPct val="100000"/>
              </a:lnSpc>
              <a:spcBef>
                <a:spcPct val="0"/>
              </a:spcBef>
              <a:spcAft>
                <a:spcPct val="0"/>
              </a:spcAft>
              <a:buNone/>
            </a:pPr>
            <a:endParaRPr lang="en-GB" altLang="en-US" sz="1400" dirty="0"/>
          </a:p>
          <a:p>
            <a:pPr marL="0" lvl="0" indent="0" eaLnBrk="0" fontAlgn="base" hangingPunct="0">
              <a:lnSpc>
                <a:spcPct val="100000"/>
              </a:lnSpc>
              <a:spcBef>
                <a:spcPct val="0"/>
              </a:spcBef>
              <a:spcAft>
                <a:spcPct val="0"/>
              </a:spcAft>
              <a:buNone/>
            </a:pPr>
            <a:r>
              <a:rPr lang="en-GB" altLang="en-US" sz="1400" dirty="0"/>
              <a:t>Zhang, Q., 2015. An Introduction to Chinese History and Culture. Xi'an: Northwest University.</a:t>
            </a:r>
          </a:p>
        </p:txBody>
      </p:sp>
    </p:spTree>
    <p:extLst>
      <p:ext uri="{BB962C8B-B14F-4D97-AF65-F5344CB8AC3E}">
        <p14:creationId xmlns:p14="http://schemas.microsoft.com/office/powerpoint/2010/main" val="2054551438"/>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0</TotalTime>
  <Words>1124</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The opium wars and China’s position Afterwards</vt:lpstr>
      <vt:lpstr>Build up</vt:lpstr>
      <vt:lpstr>A Brief Overview</vt:lpstr>
      <vt:lpstr>A brief Overview II</vt:lpstr>
      <vt:lpstr>PowerPoint Presentation</vt:lpstr>
      <vt:lpstr>Treaty of Nanjing, 1842</vt:lpstr>
      <vt:lpstr>Nanjing</vt:lpstr>
      <vt:lpstr>Other treaties</vt:lpstr>
      <vt:lpstr>Their own fault?</vt:lpstr>
      <vt:lpstr>Britain’s fault?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2019-12-04T14:06:08Z</dcterms:created>
  <dcterms:modified xsi:type="dcterms:W3CDTF">2019-12-18T11:22:15Z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