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sldIdLst>
    <p:sldId id="256" r:id="rId2"/>
    <p:sldId id="257" r:id="rId3"/>
    <p:sldId id="258" r:id="rId4"/>
    <p:sldId id="260" r:id="rId5"/>
    <p:sldId id="259"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26E9C5-4D99-E239-96FF-3A469A507C8F}" v="38" dt="2023-03-03T09:33:55.328"/>
    <p1510:client id="{235E08B3-BC34-78E1-7C28-44D40B04279A}" v="6" dt="2023-03-03T12:23:09.595"/>
    <p1510:client id="{32EA189F-C070-81D0-012C-4B43FEB57525}" v="6" dt="2023-03-03T15:53:55.374"/>
    <p1510:client id="{43FD9412-C9BF-4BC9-D267-A9ED255DA234}" v="6" dt="2023-03-01T20:24:47.140"/>
    <p1510:client id="{50453A40-D671-EE83-9C6E-F0D431240954}" v="8" dt="2023-03-01T20:42:34.080"/>
    <p1510:client id="{6A9D75AC-0CF5-3DFA-400F-3FDBDECEBD77}" v="39" dt="2023-03-05T15:58:36.769"/>
    <p1510:client id="{7A0100E3-900D-DB5E-F430-D2CA1B355A97}" v="279" dt="2023-03-05T19:14:09.146"/>
    <p1510:client id="{A2157CDF-9B25-C912-6D09-C87B2E2F48F6}" v="36" dt="2023-03-16T09:37:52.912"/>
    <p1510:client id="{AE056CDD-6C86-5372-6F0E-383E2847D2F2}" v="21" dt="2023-03-03T14:43:36.563"/>
    <p1510:client id="{BAD4594F-60DD-185F-80E0-0FAD94E2D1C6}" v="122" dt="2023-03-13T16:32:44.550"/>
    <p1510:client id="{C47ED7AF-0405-F424-610E-082A7947DCA1}" v="143" dt="2023-03-01T17:58:35.036"/>
    <p1510:client id="{D22E1226-53CE-54EC-9701-9C7AADB92DBE}" v="14" dt="2023-03-05T17:35:58.414"/>
    <p1510:client id="{D731DE68-79E0-445E-A586-12A38DA7E606}" v="65" dt="2023-03-01T12:34:28.938"/>
    <p1510:client id="{E00CDCC1-69FB-5020-B91A-1B41D8E73108}" v="13" dt="2023-03-05T16:58:29.147"/>
    <p1510:client id="{FC33C2EB-51DC-6534-3467-E0CEECA8E269}" v="9" dt="2023-03-05T16:34:04.1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612648" y="557783"/>
            <a:ext cx="10969752" cy="3130807"/>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612648" y="3902206"/>
            <a:ext cx="10969752" cy="2240529"/>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79C5A860-F335-4252-AA00-24FB67ED2982}" type="datetime1">
              <a:rPr lang="en-US" smtClean="0"/>
              <a:t>3/16/2023</a:t>
            </a:fld>
            <a:endParaRPr lang="en-US"/>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7306590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D04BC802-30E3-4658-9CCA-F873646FEC67}" type="datetime1">
              <a:rPr lang="en-US" smtClean="0"/>
              <a:t>3/16/2023</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0552893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612648" y="557784"/>
            <a:ext cx="10969752" cy="3146400"/>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612648" y="3902207"/>
            <a:ext cx="10969752" cy="2187443"/>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AB227A3-19CE-4153-81CE-64EB7AB094B3}" type="datetime1">
              <a:rPr lang="en-US" smtClean="0"/>
              <a:t>3/16/2023</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1450508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609600"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2"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B819A100-10F6-477E-8847-29D479EF1C92}" type="datetime1">
              <a:rPr lang="en-US" smtClean="0"/>
              <a:t>3/16/2023</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0141425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609600" y="365125"/>
            <a:ext cx="1074578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609600" y="1895096"/>
            <a:ext cx="5387975"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609600" y="2842211"/>
            <a:ext cx="5387975"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67890" y="1895096"/>
            <a:ext cx="5414510"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67890" y="2842211"/>
            <a:ext cx="5414510"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5DF128AB-198A-495F-8475-FDB360C9873F}" type="datetime1">
              <a:rPr lang="en-US" smtClean="0"/>
              <a:t>3/16/2023</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707408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21A235E-F8FD-479F-9FC7-18BE84110877}" type="datetime1">
              <a:rPr lang="en-US" smtClean="0"/>
              <a:t>3/16/2023</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8149339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E890F09B-68DA-462E-9DB4-4C9ADAB8CBCC}" type="datetime1">
              <a:rPr lang="en-US" smtClean="0"/>
              <a:t>3/16/2023</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9689288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612649" y="457199"/>
            <a:ext cx="4970822" cy="2660205"/>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6096000" y="457200"/>
            <a:ext cx="5483352" cy="5744003"/>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612649" y="3329989"/>
            <a:ext cx="4970822" cy="287121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17AC4E36-FABE-47EB-AA7F-C19A93824617}" type="datetime1">
              <a:rPr lang="en-US" smtClean="0"/>
              <a:t>3/16/2023</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7002526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612649" y="457199"/>
            <a:ext cx="4970822" cy="2667485"/>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6096000" y="457199"/>
            <a:ext cx="5483352"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612649" y="3322708"/>
            <a:ext cx="4970822" cy="254628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F199CE6B-5DE6-4A2D-B72E-5E8969F9F56F}" type="datetime1">
              <a:rPr lang="en-US" smtClean="0"/>
              <a:t>3/16/2023</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233083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46AB1048-0047-48CA-88BA-D69B470942CF}" type="datetime1">
              <a:rPr lang="en-US" smtClean="0"/>
              <a:t>3/16/2023</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940028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557784"/>
            <a:ext cx="2854452" cy="564342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612648" y="557784"/>
            <a:ext cx="7734300" cy="56434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5BD83879-648C-49A9-81A2-0EF5946532D0}" type="datetime1">
              <a:rPr lang="en-US" smtClean="0"/>
              <a:t>3/16/2023</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8858754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42E603F-28B7-4831-BF23-65FBAB13D5FB}"/>
              </a:ext>
            </a:extLst>
          </p:cNvPr>
          <p:cNvSpPr/>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Freeform: Shape 7">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609600" y="557784"/>
            <a:ext cx="10972800"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609600" y="2106204"/>
            <a:ext cx="10972800" cy="40365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609600" y="6356350"/>
            <a:ext cx="2743200" cy="365125"/>
          </a:xfrm>
          <a:prstGeom prst="rect">
            <a:avLst/>
          </a:prstGeom>
        </p:spPr>
        <p:txBody>
          <a:bodyPr vert="horz" lIns="91440" tIns="45720" rIns="91440" bIns="45720" rtlCol="0" anchor="ctr"/>
          <a:lstStyle>
            <a:lvl1pPr algn="l">
              <a:defRPr lang="en-US" sz="800" kern="1200" cap="all" spc="200" smtClean="0">
                <a:solidFill>
                  <a:schemeClr val="tx1"/>
                </a:solidFill>
                <a:latin typeface="+mn-lt"/>
                <a:ea typeface="+mn-ea"/>
                <a:cs typeface="Segoe UI Semilight" panose="020B0402040204020203" pitchFamily="34" charset="0"/>
              </a:defRPr>
            </a:lvl1pPr>
          </a:lstStyle>
          <a:p>
            <a:fld id="{F481A142-DA77-4A5F-AD1F-14E6C18F0F5F}" type="datetime1">
              <a:rPr lang="en-US" smtClean="0"/>
              <a:t>3/16/2023</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800" kern="1200" cap="all" spc="200" dirty="0">
                <a:solidFill>
                  <a:schemeClr val="tx1"/>
                </a:solidFill>
                <a:latin typeface="+mn-lt"/>
                <a:ea typeface="+mn-ea"/>
                <a:cs typeface="Segoe UI Semilight" panose="020B0402040204020203" pitchFamily="34" charset="0"/>
              </a:defRPr>
            </a:lvl1pPr>
          </a:lstStyle>
          <a:p>
            <a:endParaRPr lang="en-US" dirty="0"/>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10134600" y="6356350"/>
            <a:ext cx="1447800" cy="365125"/>
          </a:xfrm>
          <a:prstGeom prst="rect">
            <a:avLst/>
          </a:prstGeom>
        </p:spPr>
        <p:txBody>
          <a:bodyPr vert="horz" lIns="91440" tIns="45720" rIns="91440" bIns="45720" rtlCol="0" anchor="ctr"/>
          <a:lstStyle>
            <a:lvl1pPr algn="r">
              <a:defRPr lang="en-US" sz="800" kern="1200" cap="all" spc="200" smtClean="0">
                <a:solidFill>
                  <a:schemeClr val="tx1"/>
                </a:solidFill>
                <a:latin typeface="+mn-lt"/>
                <a:ea typeface="+mn-ea"/>
                <a:cs typeface="Segoe UI Semilight" panose="020B0402040204020203" pitchFamily="34" charset="0"/>
              </a:defRPr>
            </a:lvl1pPr>
          </a:lstStyle>
          <a:p>
            <a:fld id="{1F646F3F-274D-499B-ABBE-824EB4ABDC3D}" type="slidenum">
              <a:rPr lang="en-US" smtClean="0"/>
              <a:pPr/>
              <a:t>‹#›</a:t>
            </a:fld>
            <a:endParaRPr lang="en-US"/>
          </a:p>
        </p:txBody>
      </p:sp>
    </p:spTree>
    <p:extLst>
      <p:ext uri="{BB962C8B-B14F-4D97-AF65-F5344CB8AC3E}">
        <p14:creationId xmlns:p14="http://schemas.microsoft.com/office/powerpoint/2010/main" val="2223919397"/>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Clr>
          <a:schemeClr val="accent5"/>
        </a:buClr>
        <a:buFont typeface="Avenir Next LT Pro" panose="020B05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06E15305-164C-44CD-9E0F-420C2DC1B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5" name="Rectangle 10">
            <a:extLst>
              <a:ext uri="{FF2B5EF4-FFF2-40B4-BE49-F238E27FC236}">
                <a16:creationId xmlns:a16="http://schemas.microsoft.com/office/drawing/2014/main" id="{4A2DC5C2-CCA7-49E4-B67F-6F121D4889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3" descr="Abstract smoke background">
            <a:extLst>
              <a:ext uri="{FF2B5EF4-FFF2-40B4-BE49-F238E27FC236}">
                <a16:creationId xmlns:a16="http://schemas.microsoft.com/office/drawing/2014/main" id="{641A4660-43E2-2A36-4576-178EFE638FEA}"/>
              </a:ext>
            </a:extLst>
          </p:cNvPr>
          <p:cNvPicPr>
            <a:picLocks noChangeAspect="1"/>
          </p:cNvPicPr>
          <p:nvPr/>
        </p:nvPicPr>
        <p:blipFill rotWithShape="1">
          <a:blip r:embed="rId2"/>
          <a:srcRect t="5616" r="-2" b="9863"/>
          <a:stretch/>
        </p:blipFill>
        <p:spPr>
          <a:xfrm>
            <a:off x="-1" y="10"/>
            <a:ext cx="12192001" cy="6857990"/>
          </a:xfrm>
          <a:prstGeom prst="rect">
            <a:avLst/>
          </a:prstGeom>
        </p:spPr>
      </p:pic>
      <p:sp useBgFill="1">
        <p:nvSpPr>
          <p:cNvPr id="13" name="Freeform: Shape 12">
            <a:extLst>
              <a:ext uri="{FF2B5EF4-FFF2-40B4-BE49-F238E27FC236}">
                <a16:creationId xmlns:a16="http://schemas.microsoft.com/office/drawing/2014/main" id="{27966D5E-7857-415C-B50C-0DD96BCB7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7986" y="0"/>
            <a:ext cx="10615629" cy="6858000"/>
          </a:xfrm>
          <a:custGeom>
            <a:avLst/>
            <a:gdLst>
              <a:gd name="connsiteX0" fmla="*/ 7169276 w 10615629"/>
              <a:gd name="connsiteY0" fmla="*/ 5704266 h 6858000"/>
              <a:gd name="connsiteX1" fmla="*/ 7514897 w 10615629"/>
              <a:gd name="connsiteY1" fmla="*/ 6049887 h 6858000"/>
              <a:gd name="connsiteX2" fmla="*/ 7169276 w 10615629"/>
              <a:gd name="connsiteY2" fmla="*/ 6395508 h 6858000"/>
              <a:gd name="connsiteX3" fmla="*/ 6823655 w 10615629"/>
              <a:gd name="connsiteY3" fmla="*/ 6049887 h 6858000"/>
              <a:gd name="connsiteX4" fmla="*/ 7169276 w 10615629"/>
              <a:gd name="connsiteY4" fmla="*/ 5704266 h 6858000"/>
              <a:gd name="connsiteX5" fmla="*/ 10010446 w 10615629"/>
              <a:gd name="connsiteY5" fmla="*/ 2324705 h 6858000"/>
              <a:gd name="connsiteX6" fmla="*/ 10456760 w 10615629"/>
              <a:gd name="connsiteY6" fmla="*/ 2771019 h 6858000"/>
              <a:gd name="connsiteX7" fmla="*/ 10010446 w 10615629"/>
              <a:gd name="connsiteY7" fmla="*/ 3217333 h 6858000"/>
              <a:gd name="connsiteX8" fmla="*/ 9564132 w 10615629"/>
              <a:gd name="connsiteY8" fmla="*/ 2771019 h 6858000"/>
              <a:gd name="connsiteX9" fmla="*/ 10010446 w 10615629"/>
              <a:gd name="connsiteY9" fmla="*/ 2324705 h 6858000"/>
              <a:gd name="connsiteX10" fmla="*/ 10354145 w 10615629"/>
              <a:gd name="connsiteY10" fmla="*/ 1665213 h 6858000"/>
              <a:gd name="connsiteX11" fmla="*/ 10615629 w 10615629"/>
              <a:gd name="connsiteY11" fmla="*/ 1926697 h 6858000"/>
              <a:gd name="connsiteX12" fmla="*/ 10354145 w 10615629"/>
              <a:gd name="connsiteY12" fmla="*/ 2188181 h 6858000"/>
              <a:gd name="connsiteX13" fmla="*/ 10092661 w 10615629"/>
              <a:gd name="connsiteY13" fmla="*/ 1926697 h 6858000"/>
              <a:gd name="connsiteX14" fmla="*/ 10354145 w 10615629"/>
              <a:gd name="connsiteY14" fmla="*/ 1665213 h 6858000"/>
              <a:gd name="connsiteX15" fmla="*/ 1458901 w 10615629"/>
              <a:gd name="connsiteY15" fmla="*/ 659644 h 6858000"/>
              <a:gd name="connsiteX16" fmla="*/ 1905215 w 10615629"/>
              <a:gd name="connsiteY16" fmla="*/ 1105958 h 6858000"/>
              <a:gd name="connsiteX17" fmla="*/ 1458901 w 10615629"/>
              <a:gd name="connsiteY17" fmla="*/ 1552272 h 6858000"/>
              <a:gd name="connsiteX18" fmla="*/ 1012587 w 10615629"/>
              <a:gd name="connsiteY18" fmla="*/ 1105958 h 6858000"/>
              <a:gd name="connsiteX19" fmla="*/ 1458901 w 10615629"/>
              <a:gd name="connsiteY19" fmla="*/ 659644 h 6858000"/>
              <a:gd name="connsiteX20" fmla="*/ 6674038 w 10615629"/>
              <a:gd name="connsiteY20" fmla="*/ 0 h 6858000"/>
              <a:gd name="connsiteX21" fmla="*/ 10121228 w 10615629"/>
              <a:gd name="connsiteY21" fmla="*/ 0 h 6858000"/>
              <a:gd name="connsiteX22" fmla="*/ 10122250 w 10615629"/>
              <a:gd name="connsiteY22" fmla="*/ 1542 h 6858000"/>
              <a:gd name="connsiteX23" fmla="*/ 9914575 w 10615629"/>
              <a:gd name="connsiteY23" fmla="*/ 1714821 h 6858000"/>
              <a:gd name="connsiteX24" fmla="*/ 9361609 w 10615629"/>
              <a:gd name="connsiteY24" fmla="*/ 2396453 h 6858000"/>
              <a:gd name="connsiteX25" fmla="*/ 9334635 w 10615629"/>
              <a:gd name="connsiteY25" fmla="*/ 3107486 h 6858000"/>
              <a:gd name="connsiteX26" fmla="*/ 9815042 w 10615629"/>
              <a:gd name="connsiteY26" fmla="*/ 3891891 h 6858000"/>
              <a:gd name="connsiteX27" fmla="*/ 9376176 w 10615629"/>
              <a:gd name="connsiteY27" fmla="*/ 5202286 h 6858000"/>
              <a:gd name="connsiteX28" fmla="*/ 7869813 w 10615629"/>
              <a:gd name="connsiteY28" fmla="*/ 5436960 h 6858000"/>
              <a:gd name="connsiteX29" fmla="*/ 6545392 w 10615629"/>
              <a:gd name="connsiteY29" fmla="*/ 5630362 h 6858000"/>
              <a:gd name="connsiteX30" fmla="*/ 5772723 w 10615629"/>
              <a:gd name="connsiteY30" fmla="*/ 6502431 h 6858000"/>
              <a:gd name="connsiteX31" fmla="*/ 5542129 w 10615629"/>
              <a:gd name="connsiteY31" fmla="*/ 6791052 h 6858000"/>
              <a:gd name="connsiteX32" fmla="*/ 5487454 w 10615629"/>
              <a:gd name="connsiteY32" fmla="*/ 6858000 h 6858000"/>
              <a:gd name="connsiteX33" fmla="*/ 3860772 w 10615629"/>
              <a:gd name="connsiteY33" fmla="*/ 6858000 h 6858000"/>
              <a:gd name="connsiteX34" fmla="*/ 3806309 w 10615629"/>
              <a:gd name="connsiteY34" fmla="*/ 6753976 h 6858000"/>
              <a:gd name="connsiteX35" fmla="*/ 3692626 w 10615629"/>
              <a:gd name="connsiteY35" fmla="*/ 6315366 h 6858000"/>
              <a:gd name="connsiteX36" fmla="*/ 2561203 w 10615629"/>
              <a:gd name="connsiteY36" fmla="*/ 5694965 h 6858000"/>
              <a:gd name="connsiteX37" fmla="*/ 69617 w 10615629"/>
              <a:gd name="connsiteY37" fmla="*/ 4316865 h 6858000"/>
              <a:gd name="connsiteX38" fmla="*/ 1643 w 10615629"/>
              <a:gd name="connsiteY38" fmla="*/ 3718987 h 6858000"/>
              <a:gd name="connsiteX39" fmla="*/ 368893 w 10615629"/>
              <a:gd name="connsiteY39" fmla="*/ 2555465 h 6858000"/>
              <a:gd name="connsiteX40" fmla="*/ 1113509 w 10615629"/>
              <a:gd name="connsiteY40" fmla="*/ 2231777 h 6858000"/>
              <a:gd name="connsiteX41" fmla="*/ 2037233 w 10615629"/>
              <a:gd name="connsiteY41" fmla="*/ 2044714 h 6858000"/>
              <a:gd name="connsiteX42" fmla="*/ 2547311 w 10615629"/>
              <a:gd name="connsiteY42" fmla="*/ 1444273 h 6858000"/>
              <a:gd name="connsiteX43" fmla="*/ 3900864 w 10615629"/>
              <a:gd name="connsiteY43" fmla="*/ 617925 h 6858000"/>
              <a:gd name="connsiteX44" fmla="*/ 4571572 w 10615629"/>
              <a:gd name="connsiteY44" fmla="*/ 899937 h 6858000"/>
              <a:gd name="connsiteX45" fmla="*/ 6039226 w 10615629"/>
              <a:gd name="connsiteY45" fmla="*/ 670658 h 6858000"/>
              <a:gd name="connsiteX46" fmla="*/ 6656610 w 10615629"/>
              <a:gd name="connsiteY46" fmla="*/ 1615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0615629" h="6858000">
                <a:moveTo>
                  <a:pt x="7169276" y="5704266"/>
                </a:moveTo>
                <a:cubicBezTo>
                  <a:pt x="7360157" y="5704266"/>
                  <a:pt x="7514897" y="5859006"/>
                  <a:pt x="7514897" y="6049887"/>
                </a:cubicBezTo>
                <a:cubicBezTo>
                  <a:pt x="7514897" y="6240768"/>
                  <a:pt x="7360157" y="6395508"/>
                  <a:pt x="7169276" y="6395508"/>
                </a:cubicBezTo>
                <a:cubicBezTo>
                  <a:pt x="6978395" y="6395508"/>
                  <a:pt x="6823655" y="6240768"/>
                  <a:pt x="6823655" y="6049887"/>
                </a:cubicBezTo>
                <a:cubicBezTo>
                  <a:pt x="6823655" y="5859006"/>
                  <a:pt x="6978395" y="5704266"/>
                  <a:pt x="7169276" y="5704266"/>
                </a:cubicBezTo>
                <a:close/>
                <a:moveTo>
                  <a:pt x="10010446" y="2324705"/>
                </a:moveTo>
                <a:cubicBezTo>
                  <a:pt x="10256938" y="2324705"/>
                  <a:pt x="10456760" y="2524528"/>
                  <a:pt x="10456760" y="2771019"/>
                </a:cubicBezTo>
                <a:cubicBezTo>
                  <a:pt x="10456760" y="3017511"/>
                  <a:pt x="10256938" y="3217333"/>
                  <a:pt x="10010446" y="3217333"/>
                </a:cubicBezTo>
                <a:cubicBezTo>
                  <a:pt x="9763954" y="3217333"/>
                  <a:pt x="9564132" y="3017511"/>
                  <a:pt x="9564132" y="2771019"/>
                </a:cubicBezTo>
                <a:cubicBezTo>
                  <a:pt x="9564132" y="2524528"/>
                  <a:pt x="9763954" y="2324705"/>
                  <a:pt x="10010446" y="2324705"/>
                </a:cubicBezTo>
                <a:close/>
                <a:moveTo>
                  <a:pt x="10354145" y="1665213"/>
                </a:moveTo>
                <a:cubicBezTo>
                  <a:pt x="10498559" y="1665213"/>
                  <a:pt x="10615629" y="1782283"/>
                  <a:pt x="10615629" y="1926697"/>
                </a:cubicBezTo>
                <a:cubicBezTo>
                  <a:pt x="10615629" y="2071111"/>
                  <a:pt x="10498559" y="2188181"/>
                  <a:pt x="10354145" y="2188181"/>
                </a:cubicBezTo>
                <a:cubicBezTo>
                  <a:pt x="10209731" y="2188181"/>
                  <a:pt x="10092661" y="2071111"/>
                  <a:pt x="10092661" y="1926697"/>
                </a:cubicBezTo>
                <a:cubicBezTo>
                  <a:pt x="10092661" y="1782283"/>
                  <a:pt x="10209731" y="1665213"/>
                  <a:pt x="10354145" y="1665213"/>
                </a:cubicBezTo>
                <a:close/>
                <a:moveTo>
                  <a:pt x="1458901" y="659644"/>
                </a:moveTo>
                <a:cubicBezTo>
                  <a:pt x="1705393" y="659644"/>
                  <a:pt x="1905215" y="859466"/>
                  <a:pt x="1905215" y="1105958"/>
                </a:cubicBezTo>
                <a:cubicBezTo>
                  <a:pt x="1905215" y="1352450"/>
                  <a:pt x="1705393" y="1552272"/>
                  <a:pt x="1458901" y="1552272"/>
                </a:cubicBezTo>
                <a:cubicBezTo>
                  <a:pt x="1212409" y="1552272"/>
                  <a:pt x="1012587" y="1352450"/>
                  <a:pt x="1012587" y="1105958"/>
                </a:cubicBezTo>
                <a:cubicBezTo>
                  <a:pt x="1012587" y="859466"/>
                  <a:pt x="1212409" y="659644"/>
                  <a:pt x="1458901" y="659644"/>
                </a:cubicBezTo>
                <a:close/>
                <a:moveTo>
                  <a:pt x="6674038" y="0"/>
                </a:moveTo>
                <a:lnTo>
                  <a:pt x="10121228" y="0"/>
                </a:lnTo>
                <a:lnTo>
                  <a:pt x="10122250" y="1542"/>
                </a:lnTo>
                <a:cubicBezTo>
                  <a:pt x="10407914" y="485220"/>
                  <a:pt x="10448238" y="1134713"/>
                  <a:pt x="9914575" y="1714821"/>
                </a:cubicBezTo>
                <a:cubicBezTo>
                  <a:pt x="9716856" y="1929804"/>
                  <a:pt x="9539638" y="2164208"/>
                  <a:pt x="9361609" y="2396453"/>
                </a:cubicBezTo>
                <a:cubicBezTo>
                  <a:pt x="9193292" y="2616157"/>
                  <a:pt x="9188572" y="2869712"/>
                  <a:pt x="9334635" y="3107486"/>
                </a:cubicBezTo>
                <a:cubicBezTo>
                  <a:pt x="9495670" y="3368730"/>
                  <a:pt x="9683004" y="3617025"/>
                  <a:pt x="9815042" y="3891891"/>
                </a:cubicBezTo>
                <a:cubicBezTo>
                  <a:pt x="10050525" y="4382007"/>
                  <a:pt x="9955575" y="4864841"/>
                  <a:pt x="9376176" y="5202286"/>
                </a:cubicBezTo>
                <a:cubicBezTo>
                  <a:pt x="8901029" y="5479039"/>
                  <a:pt x="8396077" y="5489829"/>
                  <a:pt x="7869813" y="5436960"/>
                </a:cubicBezTo>
                <a:cubicBezTo>
                  <a:pt x="7414764" y="5391373"/>
                  <a:pt x="6924917" y="5356038"/>
                  <a:pt x="6545392" y="5630362"/>
                </a:cubicBezTo>
                <a:cubicBezTo>
                  <a:pt x="6238294" y="5852628"/>
                  <a:pt x="6024795" y="6205178"/>
                  <a:pt x="5772723" y="6502431"/>
                </a:cubicBezTo>
                <a:cubicBezTo>
                  <a:pt x="5693285" y="6596233"/>
                  <a:pt x="5618533" y="6694485"/>
                  <a:pt x="5542129" y="6791052"/>
                </a:cubicBezTo>
                <a:lnTo>
                  <a:pt x="5487454" y="6858000"/>
                </a:lnTo>
                <a:lnTo>
                  <a:pt x="3860772" y="6858000"/>
                </a:lnTo>
                <a:lnTo>
                  <a:pt x="3806309" y="6753976"/>
                </a:lnTo>
                <a:cubicBezTo>
                  <a:pt x="3748311" y="6617180"/>
                  <a:pt x="3717510" y="6461835"/>
                  <a:pt x="3692626" y="6315366"/>
                </a:cubicBezTo>
                <a:cubicBezTo>
                  <a:pt x="3594980" y="5743923"/>
                  <a:pt x="2996563" y="5569132"/>
                  <a:pt x="2561203" y="5694965"/>
                </a:cubicBezTo>
                <a:cubicBezTo>
                  <a:pt x="1295584" y="6063834"/>
                  <a:pt x="405173" y="5417942"/>
                  <a:pt x="69617" y="4316865"/>
                </a:cubicBezTo>
                <a:cubicBezTo>
                  <a:pt x="12163" y="4128181"/>
                  <a:pt x="22818" y="3919404"/>
                  <a:pt x="1643" y="3718987"/>
                </a:cubicBezTo>
                <a:cubicBezTo>
                  <a:pt x="-11845" y="3285650"/>
                  <a:pt x="53163" y="2879692"/>
                  <a:pt x="368893" y="2555465"/>
                </a:cubicBezTo>
                <a:cubicBezTo>
                  <a:pt x="570254" y="2348709"/>
                  <a:pt x="826642" y="2266304"/>
                  <a:pt x="1113509" y="2231777"/>
                </a:cubicBezTo>
                <a:cubicBezTo>
                  <a:pt x="1425464" y="2194013"/>
                  <a:pt x="1739171" y="2139122"/>
                  <a:pt x="2037233" y="2044714"/>
                </a:cubicBezTo>
                <a:cubicBezTo>
                  <a:pt x="2313448" y="1957047"/>
                  <a:pt x="2430109" y="1689061"/>
                  <a:pt x="2547311" y="1444273"/>
                </a:cubicBezTo>
                <a:cubicBezTo>
                  <a:pt x="2839304" y="834121"/>
                  <a:pt x="3300290" y="529585"/>
                  <a:pt x="3900864" y="617925"/>
                </a:cubicBezTo>
                <a:cubicBezTo>
                  <a:pt x="4133785" y="652182"/>
                  <a:pt x="4362119" y="778959"/>
                  <a:pt x="4571572" y="899937"/>
                </a:cubicBezTo>
                <a:cubicBezTo>
                  <a:pt x="5133170" y="1224435"/>
                  <a:pt x="5641899" y="1068660"/>
                  <a:pt x="6039226" y="670658"/>
                </a:cubicBezTo>
                <a:cubicBezTo>
                  <a:pt x="6250634" y="458239"/>
                  <a:pt x="6444898" y="227157"/>
                  <a:pt x="6656610" y="16159"/>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sp>
        <p:nvSpPr>
          <p:cNvPr id="2" name="Title 1"/>
          <p:cNvSpPr>
            <a:spLocks noGrp="1"/>
          </p:cNvSpPr>
          <p:nvPr>
            <p:ph type="ctrTitle"/>
          </p:nvPr>
        </p:nvSpPr>
        <p:spPr>
          <a:xfrm>
            <a:off x="2891743" y="1122363"/>
            <a:ext cx="6458556" cy="2387600"/>
          </a:xfrm>
        </p:spPr>
        <p:txBody>
          <a:bodyPr>
            <a:normAutofit/>
          </a:bodyPr>
          <a:lstStyle/>
          <a:p>
            <a:pPr algn="ctr"/>
            <a:r>
              <a:rPr lang="en-GB" dirty="0">
                <a:cs typeface="Posterama"/>
              </a:rPr>
              <a:t>Kelly Evans </a:t>
            </a:r>
            <a:br>
              <a:rPr lang="en-GB" dirty="0">
                <a:cs typeface="Posterama"/>
              </a:rPr>
            </a:br>
            <a:r>
              <a:rPr lang="en-GB" dirty="0">
                <a:cs typeface="Posterama"/>
              </a:rPr>
              <a:t>2004456</a:t>
            </a:r>
            <a:endParaRPr lang="en-GB" dirty="0"/>
          </a:p>
        </p:txBody>
      </p:sp>
      <p:sp>
        <p:nvSpPr>
          <p:cNvPr id="3" name="Subtitle 2"/>
          <p:cNvSpPr>
            <a:spLocks noGrp="1"/>
          </p:cNvSpPr>
          <p:nvPr>
            <p:ph type="subTitle" idx="1"/>
          </p:nvPr>
        </p:nvSpPr>
        <p:spPr>
          <a:xfrm>
            <a:off x="2891743" y="3602038"/>
            <a:ext cx="6458556" cy="1655762"/>
          </a:xfrm>
        </p:spPr>
        <p:txBody>
          <a:bodyPr vert="horz" lIns="91440" tIns="45720" rIns="91440" bIns="45720" rtlCol="0" anchor="t">
            <a:normAutofit/>
          </a:bodyPr>
          <a:lstStyle/>
          <a:p>
            <a:pPr algn="ctr"/>
            <a:r>
              <a:rPr lang="en-GB" dirty="0"/>
              <a:t>Advantages of online platforms for children.</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98C8F-8564-1ACF-4819-6283197EBBBC}"/>
              </a:ext>
            </a:extLst>
          </p:cNvPr>
          <p:cNvSpPr>
            <a:spLocks noGrp="1"/>
          </p:cNvSpPr>
          <p:nvPr>
            <p:ph type="title"/>
          </p:nvPr>
        </p:nvSpPr>
        <p:spPr/>
        <p:txBody>
          <a:bodyPr/>
          <a:lstStyle/>
          <a:p>
            <a:r>
              <a:rPr lang="en-GB" dirty="0">
                <a:cs typeface="Posterama"/>
              </a:rPr>
              <a:t>Contents.</a:t>
            </a:r>
            <a:endParaRPr lang="en-GB" dirty="0"/>
          </a:p>
        </p:txBody>
      </p:sp>
      <p:sp>
        <p:nvSpPr>
          <p:cNvPr id="3" name="Content Placeholder 2">
            <a:extLst>
              <a:ext uri="{FF2B5EF4-FFF2-40B4-BE49-F238E27FC236}">
                <a16:creationId xmlns:a16="http://schemas.microsoft.com/office/drawing/2014/main" id="{8B580C66-505F-E753-1EA2-E97FCDCD5DC2}"/>
              </a:ext>
            </a:extLst>
          </p:cNvPr>
          <p:cNvSpPr>
            <a:spLocks noGrp="1"/>
          </p:cNvSpPr>
          <p:nvPr>
            <p:ph idx="1"/>
          </p:nvPr>
        </p:nvSpPr>
        <p:spPr/>
        <p:txBody>
          <a:bodyPr vert="horz" lIns="91440" tIns="45720" rIns="91440" bIns="45720" rtlCol="0" anchor="t">
            <a:normAutofit/>
          </a:bodyPr>
          <a:lstStyle/>
          <a:p>
            <a:r>
              <a:rPr lang="en-GB" sz="2800" dirty="0"/>
              <a:t>Advantages of digital platforms in our community.</a:t>
            </a:r>
          </a:p>
          <a:p>
            <a:r>
              <a:rPr lang="en-GB" sz="2800" dirty="0"/>
              <a:t>Advantages of online digital platforms for children.</a:t>
            </a:r>
          </a:p>
          <a:p>
            <a:r>
              <a:rPr lang="en-GB" sz="2800" dirty="0"/>
              <a:t>Disadvantages of online platforms.</a:t>
            </a:r>
          </a:p>
          <a:p>
            <a:r>
              <a:rPr lang="en-GB" sz="2800" dirty="0"/>
              <a:t>How digital platforms are used to their advantage.</a:t>
            </a:r>
          </a:p>
          <a:p>
            <a:r>
              <a:rPr lang="en-GB" sz="2800" dirty="0"/>
              <a:t>Any questions.</a:t>
            </a:r>
          </a:p>
          <a:p>
            <a:r>
              <a:rPr lang="en-GB" sz="2800" dirty="0"/>
              <a:t>References.</a:t>
            </a:r>
          </a:p>
          <a:p>
            <a:endParaRPr lang="en-GB" sz="2800" dirty="0"/>
          </a:p>
        </p:txBody>
      </p:sp>
    </p:spTree>
    <p:extLst>
      <p:ext uri="{BB962C8B-B14F-4D97-AF65-F5344CB8AC3E}">
        <p14:creationId xmlns:p14="http://schemas.microsoft.com/office/powerpoint/2010/main" val="1955979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B2679E20-A8A1-F93C-8668-82B5332920BF}"/>
              </a:ext>
            </a:extLst>
          </p:cNvPr>
          <p:cNvSpPr>
            <a:spLocks noGrp="1"/>
          </p:cNvSpPr>
          <p:nvPr>
            <p:ph type="title"/>
          </p:nvPr>
        </p:nvSpPr>
        <p:spPr>
          <a:xfrm>
            <a:off x="6170316" y="224334"/>
            <a:ext cx="5412084" cy="1972111"/>
          </a:xfrm>
        </p:spPr>
        <p:txBody>
          <a:bodyPr>
            <a:normAutofit fontScale="90000"/>
          </a:bodyPr>
          <a:lstStyle/>
          <a:p>
            <a:r>
              <a:rPr lang="en-GB" dirty="0">
                <a:cs typeface="Posterama"/>
              </a:rPr>
              <a:t>Advantages of digital platforms in our community.</a:t>
            </a:r>
            <a:endParaRPr lang="en-GB" dirty="0"/>
          </a:p>
        </p:txBody>
      </p:sp>
      <p:pic>
        <p:nvPicPr>
          <p:cNvPr id="4" name="Picture 4" descr="A picture containing text&#10;&#10;Description automatically generated">
            <a:extLst>
              <a:ext uri="{FF2B5EF4-FFF2-40B4-BE49-F238E27FC236}">
                <a16:creationId xmlns:a16="http://schemas.microsoft.com/office/drawing/2014/main" id="{D253704B-27D4-F6C3-83D2-9C5C5E188808}"/>
              </a:ext>
            </a:extLst>
          </p:cNvPr>
          <p:cNvPicPr>
            <a:picLocks noChangeAspect="1"/>
          </p:cNvPicPr>
          <p:nvPr/>
        </p:nvPicPr>
        <p:blipFill rotWithShape="1">
          <a:blip r:embed="rId2"/>
          <a:srcRect l="9182" r="1915" b="2"/>
          <a:stretch/>
        </p:blipFill>
        <p:spPr>
          <a:xfrm>
            <a:off x="2" y="10"/>
            <a:ext cx="6164130" cy="5529421"/>
          </a:xfrm>
          <a:custGeom>
            <a:avLst/>
            <a:gdLst/>
            <a:ahLst/>
            <a:cxnLst/>
            <a:rect l="l" t="t" r="r" b="b"/>
            <a:pathLst>
              <a:path w="6972657" h="6356349">
                <a:moveTo>
                  <a:pt x="4162425" y="4810724"/>
                </a:moveTo>
                <a:cubicBezTo>
                  <a:pt x="4508954" y="4810724"/>
                  <a:pt x="4789872" y="5103559"/>
                  <a:pt x="4789872" y="5464789"/>
                </a:cubicBezTo>
                <a:cubicBezTo>
                  <a:pt x="4789872" y="5826019"/>
                  <a:pt x="4508954" y="6118855"/>
                  <a:pt x="4162425" y="6118855"/>
                </a:cubicBezTo>
                <a:cubicBezTo>
                  <a:pt x="3815896" y="6118855"/>
                  <a:pt x="3534978" y="5826019"/>
                  <a:pt x="3534978" y="5464789"/>
                </a:cubicBezTo>
                <a:cubicBezTo>
                  <a:pt x="3534978" y="5103559"/>
                  <a:pt x="3815896" y="4810724"/>
                  <a:pt x="4162425" y="4810724"/>
                </a:cubicBezTo>
                <a:close/>
                <a:moveTo>
                  <a:pt x="92101" y="4731176"/>
                </a:moveTo>
                <a:cubicBezTo>
                  <a:pt x="540880" y="4731176"/>
                  <a:pt x="904688" y="5094984"/>
                  <a:pt x="904688" y="5543763"/>
                </a:cubicBezTo>
                <a:cubicBezTo>
                  <a:pt x="904688" y="5964494"/>
                  <a:pt x="584935" y="6310542"/>
                  <a:pt x="175183" y="6352155"/>
                </a:cubicBezTo>
                <a:lnTo>
                  <a:pt x="92121" y="6356349"/>
                </a:lnTo>
                <a:lnTo>
                  <a:pt x="92081" y="6356349"/>
                </a:lnTo>
                <a:lnTo>
                  <a:pt x="9019" y="6352155"/>
                </a:lnTo>
                <a:lnTo>
                  <a:pt x="4079" y="6351401"/>
                </a:lnTo>
                <a:lnTo>
                  <a:pt x="0" y="6352492"/>
                </a:lnTo>
                <a:lnTo>
                  <a:pt x="0" y="4736748"/>
                </a:lnTo>
                <a:lnTo>
                  <a:pt x="9019" y="4735372"/>
                </a:lnTo>
                <a:cubicBezTo>
                  <a:pt x="36336" y="4732597"/>
                  <a:pt x="64052" y="4731176"/>
                  <a:pt x="92101" y="4731176"/>
                </a:cubicBezTo>
                <a:close/>
                <a:moveTo>
                  <a:pt x="6385770" y="2098604"/>
                </a:moveTo>
                <a:cubicBezTo>
                  <a:pt x="6543907" y="2107100"/>
                  <a:pt x="6698935" y="2178483"/>
                  <a:pt x="6813407" y="2310776"/>
                </a:cubicBezTo>
                <a:cubicBezTo>
                  <a:pt x="7042252" y="2575278"/>
                  <a:pt x="7022052" y="2983098"/>
                  <a:pt x="6768322" y="3221698"/>
                </a:cubicBezTo>
                <a:cubicBezTo>
                  <a:pt x="6718815" y="3268040"/>
                  <a:pt x="6662527" y="3305861"/>
                  <a:pt x="6601629" y="3333787"/>
                </a:cubicBezTo>
                <a:cubicBezTo>
                  <a:pt x="6357584" y="3444872"/>
                  <a:pt x="6072796" y="3380857"/>
                  <a:pt x="5894479" y="3174765"/>
                </a:cubicBezTo>
                <a:cubicBezTo>
                  <a:pt x="5665537" y="2910180"/>
                  <a:pt x="5685739" y="2502359"/>
                  <a:pt x="5939476" y="2263752"/>
                </a:cubicBezTo>
                <a:cubicBezTo>
                  <a:pt x="6066385" y="2144498"/>
                  <a:pt x="6227633" y="2090107"/>
                  <a:pt x="6385770" y="2098604"/>
                </a:cubicBezTo>
                <a:close/>
                <a:moveTo>
                  <a:pt x="0" y="0"/>
                </a:moveTo>
                <a:lnTo>
                  <a:pt x="5609109" y="0"/>
                </a:lnTo>
                <a:lnTo>
                  <a:pt x="5710855" y="100163"/>
                </a:lnTo>
                <a:cubicBezTo>
                  <a:pt x="5940043" y="363896"/>
                  <a:pt x="6060564" y="781193"/>
                  <a:pt x="5983550" y="1133306"/>
                </a:cubicBezTo>
                <a:cubicBezTo>
                  <a:pt x="5820740" y="1874471"/>
                  <a:pt x="4868226" y="1916819"/>
                  <a:pt x="4807924" y="2551785"/>
                </a:cubicBezTo>
                <a:cubicBezTo>
                  <a:pt x="4772098" y="2931077"/>
                  <a:pt x="5073952" y="3310271"/>
                  <a:pt x="5323480" y="3486493"/>
                </a:cubicBezTo>
                <a:cubicBezTo>
                  <a:pt x="5798207" y="3822498"/>
                  <a:pt x="6190925" y="3545085"/>
                  <a:pt x="6484693" y="3873055"/>
                </a:cubicBezTo>
                <a:cubicBezTo>
                  <a:pt x="6702769" y="4116667"/>
                  <a:pt x="6749067" y="4564067"/>
                  <a:pt x="6564699" y="4869471"/>
                </a:cubicBezTo>
                <a:cubicBezTo>
                  <a:pt x="6538929" y="4912110"/>
                  <a:pt x="6508772" y="4951720"/>
                  <a:pt x="6474766" y="4987555"/>
                </a:cubicBezTo>
                <a:lnTo>
                  <a:pt x="6475634" y="4987552"/>
                </a:lnTo>
                <a:cubicBezTo>
                  <a:pt x="6246183" y="5229347"/>
                  <a:pt x="5896158" y="5245005"/>
                  <a:pt x="5787911" y="5249784"/>
                </a:cubicBezTo>
                <a:cubicBezTo>
                  <a:pt x="5276208" y="5272608"/>
                  <a:pt x="5181583" y="4739335"/>
                  <a:pt x="4594647" y="4582595"/>
                </a:cubicBezTo>
                <a:cubicBezTo>
                  <a:pt x="4553401" y="4571414"/>
                  <a:pt x="4047262" y="4444111"/>
                  <a:pt x="3576692" y="4689896"/>
                </a:cubicBezTo>
                <a:cubicBezTo>
                  <a:pt x="2903508" y="5041365"/>
                  <a:pt x="3035835" y="5772616"/>
                  <a:pt x="2439534" y="6019748"/>
                </a:cubicBezTo>
                <a:cubicBezTo>
                  <a:pt x="2062607" y="6175963"/>
                  <a:pt x="1545662" y="6076257"/>
                  <a:pt x="1262869" y="5786450"/>
                </a:cubicBezTo>
                <a:cubicBezTo>
                  <a:pt x="864056" y="5377550"/>
                  <a:pt x="1125562" y="4799418"/>
                  <a:pt x="734842" y="4526254"/>
                </a:cubicBezTo>
                <a:cubicBezTo>
                  <a:pt x="506361" y="4366061"/>
                  <a:pt x="192715" y="4446641"/>
                  <a:pt x="19856" y="4511293"/>
                </a:cubicBezTo>
                <a:lnTo>
                  <a:pt x="0" y="4519330"/>
                </a:lnTo>
                <a:close/>
              </a:path>
            </a:pathLst>
          </a:custGeom>
        </p:spPr>
      </p:pic>
      <p:sp>
        <p:nvSpPr>
          <p:cNvPr id="8" name="Content Placeholder 7">
            <a:extLst>
              <a:ext uri="{FF2B5EF4-FFF2-40B4-BE49-F238E27FC236}">
                <a16:creationId xmlns:a16="http://schemas.microsoft.com/office/drawing/2014/main" id="{D13F2DB9-2AE7-980F-0AAC-CB628634A077}"/>
              </a:ext>
            </a:extLst>
          </p:cNvPr>
          <p:cNvSpPr>
            <a:spLocks noGrp="1"/>
          </p:cNvSpPr>
          <p:nvPr>
            <p:ph idx="1"/>
          </p:nvPr>
        </p:nvSpPr>
        <p:spPr>
          <a:xfrm>
            <a:off x="6433074" y="2755549"/>
            <a:ext cx="5149326" cy="4032914"/>
          </a:xfrm>
        </p:spPr>
        <p:txBody>
          <a:bodyPr vert="horz" lIns="91440" tIns="45720" rIns="91440" bIns="45720" rtlCol="0" anchor="t">
            <a:normAutofit/>
          </a:bodyPr>
          <a:lstStyle/>
          <a:p>
            <a:r>
              <a:rPr lang="en-US" dirty="0"/>
              <a:t>(Mental Health at Work, 2021).</a:t>
            </a:r>
          </a:p>
          <a:p>
            <a:r>
              <a:rPr lang="en-US" dirty="0"/>
              <a:t>(National Health Service, 2023).</a:t>
            </a:r>
          </a:p>
          <a:p>
            <a:r>
              <a:rPr lang="en-US" dirty="0"/>
              <a:t>(National Health Service, 2022).</a:t>
            </a:r>
          </a:p>
          <a:p>
            <a:r>
              <a:rPr lang="en-US" dirty="0">
                <a:ea typeface="+mn-lt"/>
                <a:cs typeface="+mn-lt"/>
              </a:rPr>
              <a:t>(</a:t>
            </a:r>
            <a:r>
              <a:rPr lang="en-US" dirty="0" err="1">
                <a:ea typeface="+mn-lt"/>
                <a:cs typeface="+mn-lt"/>
              </a:rPr>
              <a:t>Wymant</a:t>
            </a:r>
            <a:r>
              <a:rPr lang="en-US" dirty="0">
                <a:ea typeface="+mn-lt"/>
                <a:cs typeface="+mn-lt"/>
              </a:rPr>
              <a:t> et al., 2021).</a:t>
            </a:r>
          </a:p>
          <a:p>
            <a:r>
              <a:rPr lang="en-GB" dirty="0">
                <a:ea typeface="+mn-lt"/>
                <a:cs typeface="+mn-lt"/>
              </a:rPr>
              <a:t>(Zhou and Wan, 2022).</a:t>
            </a:r>
          </a:p>
          <a:p>
            <a:r>
              <a:rPr lang="en-GB" dirty="0">
                <a:ea typeface="+mn-lt"/>
                <a:cs typeface="+mn-lt"/>
              </a:rPr>
              <a:t> (Liese, Gribble and </a:t>
            </a:r>
            <a:r>
              <a:rPr lang="en-GB" dirty="0" err="1">
                <a:ea typeface="+mn-lt"/>
                <a:cs typeface="+mn-lt"/>
              </a:rPr>
              <a:t>Wickremsinhe</a:t>
            </a:r>
            <a:r>
              <a:rPr lang="en-GB" dirty="0">
                <a:ea typeface="+mn-lt"/>
                <a:cs typeface="+mn-lt"/>
              </a:rPr>
              <a:t>, 2019).</a:t>
            </a:r>
          </a:p>
          <a:p>
            <a:r>
              <a:rPr lang="en-GB" dirty="0">
                <a:ea typeface="+mn-lt"/>
                <a:cs typeface="+mn-lt"/>
              </a:rPr>
              <a:t> (Ramirez-Rubio et al., 2019).</a:t>
            </a:r>
          </a:p>
          <a:p>
            <a:r>
              <a:rPr lang="en-GB" dirty="0">
                <a:ea typeface="+mn-lt"/>
                <a:cs typeface="+mn-lt"/>
              </a:rPr>
              <a:t> (Vargo et al., 2020).</a:t>
            </a:r>
            <a:endParaRPr lang="en-GB" dirty="0"/>
          </a:p>
          <a:p>
            <a:endParaRPr lang="en-GB" dirty="0"/>
          </a:p>
          <a:p>
            <a:endParaRPr lang="en-GB" dirty="0"/>
          </a:p>
        </p:txBody>
      </p:sp>
    </p:spTree>
    <p:extLst>
      <p:ext uri="{BB962C8B-B14F-4D97-AF65-F5344CB8AC3E}">
        <p14:creationId xmlns:p14="http://schemas.microsoft.com/office/powerpoint/2010/main" val="31489900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E64E4A9-D8D0-4AE7-99BD-EFE51D6EB1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AFD62F46-8DC3-4EDF-BDEF-27C439C6F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336253" cy="6858001"/>
          </a:xfrm>
          <a:custGeom>
            <a:avLst/>
            <a:gdLst>
              <a:gd name="connsiteX0" fmla="*/ 5721063 w 6336253"/>
              <a:gd name="connsiteY0" fmla="*/ 3536635 h 6858001"/>
              <a:gd name="connsiteX1" fmla="*/ 6230651 w 6336253"/>
              <a:gd name="connsiteY1" fmla="*/ 4046223 h 6858001"/>
              <a:gd name="connsiteX2" fmla="*/ 5721063 w 6336253"/>
              <a:gd name="connsiteY2" fmla="*/ 4555811 h 6858001"/>
              <a:gd name="connsiteX3" fmla="*/ 5211475 w 6336253"/>
              <a:gd name="connsiteY3" fmla="*/ 4046223 h 6858001"/>
              <a:gd name="connsiteX4" fmla="*/ 5721063 w 6336253"/>
              <a:gd name="connsiteY4" fmla="*/ 3536635 h 6858001"/>
              <a:gd name="connsiteX5" fmla="*/ 5456902 w 6336253"/>
              <a:gd name="connsiteY5" fmla="*/ 0 h 6858001"/>
              <a:gd name="connsiteX6" fmla="*/ 6321710 w 6336253"/>
              <a:gd name="connsiteY6" fmla="*/ 0 h 6858001"/>
              <a:gd name="connsiteX7" fmla="*/ 6332019 w 6336253"/>
              <a:gd name="connsiteY7" fmla="*/ 42969 h 6858001"/>
              <a:gd name="connsiteX8" fmla="*/ 6320934 w 6336253"/>
              <a:gd name="connsiteY8" fmla="*/ 219852 h 6858001"/>
              <a:gd name="connsiteX9" fmla="*/ 5774313 w 6336253"/>
              <a:gd name="connsiteY9" fmla="*/ 535443 h 6858001"/>
              <a:gd name="connsiteX10" fmla="*/ 5444200 w 6336253"/>
              <a:gd name="connsiteY10" fmla="*/ 78052 h 6858001"/>
              <a:gd name="connsiteX11" fmla="*/ 609600 w 6336253"/>
              <a:gd name="connsiteY11" fmla="*/ 0 h 6858001"/>
              <a:gd name="connsiteX12" fmla="*/ 1171409 w 6336253"/>
              <a:gd name="connsiteY12" fmla="*/ 0 h 6858001"/>
              <a:gd name="connsiteX13" fmla="*/ 4838473 w 6336253"/>
              <a:gd name="connsiteY13" fmla="*/ 0 h 6858001"/>
              <a:gd name="connsiteX14" fmla="*/ 4830349 w 6336253"/>
              <a:gd name="connsiteY14" fmla="*/ 184996 h 6858001"/>
              <a:gd name="connsiteX15" fmla="*/ 4833376 w 6336253"/>
              <a:gd name="connsiteY15" fmla="*/ 419995 h 6858001"/>
              <a:gd name="connsiteX16" fmla="*/ 5281338 w 6336253"/>
              <a:gd name="connsiteY16" fmla="*/ 1068099 h 6858001"/>
              <a:gd name="connsiteX17" fmla="*/ 5729205 w 6336253"/>
              <a:gd name="connsiteY17" fmla="*/ 2589405 h 6858001"/>
              <a:gd name="connsiteX18" fmla="*/ 5283212 w 6336253"/>
              <a:gd name="connsiteY18" fmla="*/ 3164269 h 6858001"/>
              <a:gd name="connsiteX19" fmla="*/ 5124820 w 6336253"/>
              <a:gd name="connsiteY19" fmla="*/ 4641255 h 6858001"/>
              <a:gd name="connsiteX20" fmla="*/ 5736551 w 6336253"/>
              <a:gd name="connsiteY20" fmla="*/ 5670858 h 6858001"/>
              <a:gd name="connsiteX21" fmla="*/ 6022123 w 6336253"/>
              <a:gd name="connsiteY21" fmla="*/ 6707670 h 6858001"/>
              <a:gd name="connsiteX22" fmla="*/ 6024496 w 6336253"/>
              <a:gd name="connsiteY22" fmla="*/ 6858000 h 6858001"/>
              <a:gd name="connsiteX23" fmla="*/ 2242268 w 6336253"/>
              <a:gd name="connsiteY23" fmla="*/ 6858000 h 6858001"/>
              <a:gd name="connsiteX24" fmla="*/ 2242268 w 6336253"/>
              <a:gd name="connsiteY24" fmla="*/ 6858001 h 6858001"/>
              <a:gd name="connsiteX25" fmla="*/ 0 w 6336253"/>
              <a:gd name="connsiteY25" fmla="*/ 6858001 h 6858001"/>
              <a:gd name="connsiteX26" fmla="*/ 0 w 6336253"/>
              <a:gd name="connsiteY26" fmla="*/ 1 h 6858001"/>
              <a:gd name="connsiteX27" fmla="*/ 609600 w 6336253"/>
              <a:gd name="connsiteY27"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336253" h="6858001">
                <a:moveTo>
                  <a:pt x="5721063" y="3536635"/>
                </a:moveTo>
                <a:cubicBezTo>
                  <a:pt x="6002501" y="3536635"/>
                  <a:pt x="6230651" y="3764785"/>
                  <a:pt x="6230651" y="4046223"/>
                </a:cubicBezTo>
                <a:cubicBezTo>
                  <a:pt x="6230651" y="4327661"/>
                  <a:pt x="6002501" y="4555811"/>
                  <a:pt x="5721063" y="4555811"/>
                </a:cubicBezTo>
                <a:cubicBezTo>
                  <a:pt x="5439625" y="4555811"/>
                  <a:pt x="5211475" y="4327661"/>
                  <a:pt x="5211475" y="4046223"/>
                </a:cubicBezTo>
                <a:cubicBezTo>
                  <a:pt x="5211475" y="3764785"/>
                  <a:pt x="5439625" y="3536635"/>
                  <a:pt x="5721063" y="3536635"/>
                </a:cubicBezTo>
                <a:close/>
                <a:moveTo>
                  <a:pt x="5456902" y="0"/>
                </a:moveTo>
                <a:lnTo>
                  <a:pt x="6321710" y="0"/>
                </a:lnTo>
                <a:lnTo>
                  <a:pt x="6332019" y="42969"/>
                </a:lnTo>
                <a:cubicBezTo>
                  <a:pt x="6340015" y="100391"/>
                  <a:pt x="6336884" y="160329"/>
                  <a:pt x="6320934" y="219852"/>
                </a:cubicBezTo>
                <a:cubicBezTo>
                  <a:pt x="6257137" y="457945"/>
                  <a:pt x="6012407" y="599240"/>
                  <a:pt x="5774313" y="535443"/>
                </a:cubicBezTo>
                <a:cubicBezTo>
                  <a:pt x="5565982" y="479621"/>
                  <a:pt x="5431761" y="285271"/>
                  <a:pt x="5444200" y="78052"/>
                </a:cubicBezTo>
                <a:close/>
                <a:moveTo>
                  <a:pt x="609600" y="0"/>
                </a:moveTo>
                <a:lnTo>
                  <a:pt x="1171409" y="0"/>
                </a:lnTo>
                <a:lnTo>
                  <a:pt x="4838473" y="0"/>
                </a:lnTo>
                <a:lnTo>
                  <a:pt x="4830349" y="184996"/>
                </a:lnTo>
                <a:cubicBezTo>
                  <a:pt x="4828991" y="263520"/>
                  <a:pt x="4829864" y="341910"/>
                  <a:pt x="4833376" y="419995"/>
                </a:cubicBezTo>
                <a:cubicBezTo>
                  <a:pt x="4846565" y="709488"/>
                  <a:pt x="5075226" y="891535"/>
                  <a:pt x="5281338" y="1068099"/>
                </a:cubicBezTo>
                <a:cubicBezTo>
                  <a:pt x="5795128" y="1508061"/>
                  <a:pt x="5969974" y="2032158"/>
                  <a:pt x="5729205" y="2589405"/>
                </a:cubicBezTo>
                <a:cubicBezTo>
                  <a:pt x="5635831" y="2805523"/>
                  <a:pt x="5454276" y="2993264"/>
                  <a:pt x="5283212" y="3164269"/>
                </a:cubicBezTo>
                <a:cubicBezTo>
                  <a:pt x="4824418" y="3622744"/>
                  <a:pt x="4843217" y="4154456"/>
                  <a:pt x="5124820" y="4641255"/>
                </a:cubicBezTo>
                <a:cubicBezTo>
                  <a:pt x="5325440" y="4986832"/>
                  <a:pt x="5565996" y="5311556"/>
                  <a:pt x="5736551" y="5670858"/>
                </a:cubicBezTo>
                <a:cubicBezTo>
                  <a:pt x="5902602" y="6019042"/>
                  <a:pt x="6001121" y="6366409"/>
                  <a:pt x="6022123" y="6707670"/>
                </a:cubicBezTo>
                <a:lnTo>
                  <a:pt x="6024496" y="6858000"/>
                </a:lnTo>
                <a:lnTo>
                  <a:pt x="2242268" y="6858000"/>
                </a:lnTo>
                <a:lnTo>
                  <a:pt x="2242268" y="6858001"/>
                </a:lnTo>
                <a:lnTo>
                  <a:pt x="0" y="6858001"/>
                </a:lnTo>
                <a:lnTo>
                  <a:pt x="0" y="1"/>
                </a:lnTo>
                <a:lnTo>
                  <a:pt x="609600"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D280142-9D08-E5F6-8B29-40EAE273AAE4}"/>
              </a:ext>
            </a:extLst>
          </p:cNvPr>
          <p:cNvSpPr>
            <a:spLocks noGrp="1"/>
          </p:cNvSpPr>
          <p:nvPr>
            <p:ph type="title"/>
          </p:nvPr>
        </p:nvSpPr>
        <p:spPr>
          <a:xfrm>
            <a:off x="6456458" y="552782"/>
            <a:ext cx="5125941" cy="951226"/>
          </a:xfrm>
        </p:spPr>
        <p:txBody>
          <a:bodyPr>
            <a:normAutofit/>
          </a:bodyPr>
          <a:lstStyle/>
          <a:p>
            <a:r>
              <a:rPr lang="en-GB" sz="2800" dirty="0">
                <a:cs typeface="Posterama"/>
              </a:rPr>
              <a:t>Advantages of online digital platforms for children.</a:t>
            </a:r>
            <a:endParaRPr lang="en-GB" sz="2800" dirty="0"/>
          </a:p>
        </p:txBody>
      </p:sp>
      <p:sp>
        <p:nvSpPr>
          <p:cNvPr id="8" name="Content Placeholder 7">
            <a:extLst>
              <a:ext uri="{FF2B5EF4-FFF2-40B4-BE49-F238E27FC236}">
                <a16:creationId xmlns:a16="http://schemas.microsoft.com/office/drawing/2014/main" id="{D1D00997-F2B2-3093-727A-87A97A411BE3}"/>
              </a:ext>
            </a:extLst>
          </p:cNvPr>
          <p:cNvSpPr>
            <a:spLocks noGrp="1"/>
          </p:cNvSpPr>
          <p:nvPr>
            <p:ph idx="1"/>
          </p:nvPr>
        </p:nvSpPr>
        <p:spPr>
          <a:xfrm>
            <a:off x="6456458" y="1861469"/>
            <a:ext cx="5125941" cy="4906996"/>
          </a:xfrm>
        </p:spPr>
        <p:txBody>
          <a:bodyPr vert="horz" lIns="91440" tIns="45720" rIns="91440" bIns="45720" rtlCol="0" anchor="t">
            <a:normAutofit/>
          </a:bodyPr>
          <a:lstStyle/>
          <a:p>
            <a:r>
              <a:rPr lang="en-US" dirty="0">
                <a:ea typeface="+mn-lt"/>
                <a:cs typeface="+mn-lt"/>
              </a:rPr>
              <a:t>( National Society for the Prevention of Cruelty to Children, 2021).</a:t>
            </a:r>
          </a:p>
          <a:p>
            <a:r>
              <a:rPr lang="en-US" dirty="0"/>
              <a:t>(World Health Organization, 2022).</a:t>
            </a:r>
          </a:p>
          <a:p>
            <a:r>
              <a:rPr lang="en-US" dirty="0">
                <a:ea typeface="+mn-lt"/>
                <a:cs typeface="+mn-lt"/>
              </a:rPr>
              <a:t>(</a:t>
            </a:r>
            <a:r>
              <a:rPr lang="en-US" dirty="0" err="1">
                <a:ea typeface="+mn-lt"/>
                <a:cs typeface="+mn-lt"/>
              </a:rPr>
              <a:t>Keynejad</a:t>
            </a:r>
            <a:r>
              <a:rPr lang="en-US" dirty="0">
                <a:ea typeface="+mn-lt"/>
                <a:cs typeface="+mn-lt"/>
              </a:rPr>
              <a:t>, Spagnolo and Thornicroft, 2021).</a:t>
            </a:r>
            <a:endParaRPr lang="en-US" dirty="0"/>
          </a:p>
          <a:p>
            <a:r>
              <a:rPr lang="en-US" dirty="0">
                <a:ea typeface="+mn-lt"/>
                <a:cs typeface="+mn-lt"/>
              </a:rPr>
              <a:t>(Chancellor and De Choudhury, 2020).</a:t>
            </a:r>
            <a:endParaRPr lang="en-US" dirty="0"/>
          </a:p>
          <a:p>
            <a:r>
              <a:rPr lang="en-US" dirty="0">
                <a:ea typeface="+mn-lt"/>
                <a:cs typeface="+mn-lt"/>
              </a:rPr>
              <a:t>(Frau-Meigs et al., 2017).</a:t>
            </a:r>
            <a:endParaRPr lang="en-US" dirty="0"/>
          </a:p>
          <a:p>
            <a:r>
              <a:rPr lang="en-US" dirty="0"/>
              <a:t>(The Kings Fund, 2018). </a:t>
            </a:r>
          </a:p>
          <a:p>
            <a:r>
              <a:rPr lang="en-US" dirty="0">
                <a:ea typeface="+mn-lt"/>
                <a:cs typeface="+mn-lt"/>
              </a:rPr>
              <a:t>(Bucci, </a:t>
            </a:r>
            <a:r>
              <a:rPr lang="en-US" dirty="0" err="1">
                <a:ea typeface="+mn-lt"/>
                <a:cs typeface="+mn-lt"/>
              </a:rPr>
              <a:t>Schwannauer</a:t>
            </a:r>
            <a:r>
              <a:rPr lang="en-US" dirty="0">
                <a:ea typeface="+mn-lt"/>
                <a:cs typeface="+mn-lt"/>
              </a:rPr>
              <a:t> and Berry, 2019).</a:t>
            </a:r>
            <a:endParaRPr lang="en-US" dirty="0"/>
          </a:p>
          <a:p>
            <a:r>
              <a:rPr lang="en-US" dirty="0">
                <a:ea typeface="+mn-lt"/>
                <a:cs typeface="+mn-lt"/>
              </a:rPr>
              <a:t> (Naslund et al., 2020).</a:t>
            </a:r>
            <a:endParaRPr lang="en-US" dirty="0"/>
          </a:p>
          <a:p>
            <a:endParaRPr lang="en-US" dirty="0"/>
          </a:p>
        </p:txBody>
      </p:sp>
      <p:pic>
        <p:nvPicPr>
          <p:cNvPr id="4" name="Picture 4" descr="Text, timeline&#10;&#10;Description automatically generated">
            <a:extLst>
              <a:ext uri="{FF2B5EF4-FFF2-40B4-BE49-F238E27FC236}">
                <a16:creationId xmlns:a16="http://schemas.microsoft.com/office/drawing/2014/main" id="{9A570EBD-F7C2-B9C7-26EC-D5494BCC69B4}"/>
              </a:ext>
            </a:extLst>
          </p:cNvPr>
          <p:cNvPicPr>
            <a:picLocks noChangeAspect="1"/>
          </p:cNvPicPr>
          <p:nvPr/>
        </p:nvPicPr>
        <p:blipFill>
          <a:blip r:embed="rId2"/>
          <a:stretch>
            <a:fillRect/>
          </a:stretch>
        </p:blipFill>
        <p:spPr>
          <a:xfrm>
            <a:off x="954927" y="552782"/>
            <a:ext cx="3910259" cy="5667043"/>
          </a:xfrm>
          <a:prstGeom prst="rect">
            <a:avLst/>
          </a:prstGeom>
        </p:spPr>
      </p:pic>
    </p:spTree>
    <p:extLst>
      <p:ext uri="{BB962C8B-B14F-4D97-AF65-F5344CB8AC3E}">
        <p14:creationId xmlns:p14="http://schemas.microsoft.com/office/powerpoint/2010/main" val="37564609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B811847D-0C36-1C2B-2C43-545571FE933E}"/>
              </a:ext>
            </a:extLst>
          </p:cNvPr>
          <p:cNvSpPr>
            <a:spLocks noGrp="1"/>
          </p:cNvSpPr>
          <p:nvPr>
            <p:ph type="title"/>
          </p:nvPr>
        </p:nvSpPr>
        <p:spPr>
          <a:xfrm>
            <a:off x="6297494" y="552782"/>
            <a:ext cx="5369169" cy="1619611"/>
          </a:xfrm>
        </p:spPr>
        <p:txBody>
          <a:bodyPr>
            <a:normAutofit/>
          </a:bodyPr>
          <a:lstStyle/>
          <a:p>
            <a:pPr>
              <a:lnSpc>
                <a:spcPct val="90000"/>
              </a:lnSpc>
            </a:pPr>
            <a:r>
              <a:rPr lang="en-GB" sz="3700" dirty="0">
                <a:cs typeface="Posterama"/>
              </a:rPr>
              <a:t>Disadvantage of online platforms.</a:t>
            </a:r>
          </a:p>
        </p:txBody>
      </p:sp>
      <p:pic>
        <p:nvPicPr>
          <p:cNvPr id="4" name="Picture 4" descr="A picture containing indoor, person, arm&#10;&#10;Description automatically generated">
            <a:extLst>
              <a:ext uri="{FF2B5EF4-FFF2-40B4-BE49-F238E27FC236}">
                <a16:creationId xmlns:a16="http://schemas.microsoft.com/office/drawing/2014/main" id="{BE9B3985-A9B2-28D2-389F-FDE88385A26C}"/>
              </a:ext>
            </a:extLst>
          </p:cNvPr>
          <p:cNvPicPr>
            <a:picLocks noChangeAspect="1"/>
          </p:cNvPicPr>
          <p:nvPr/>
        </p:nvPicPr>
        <p:blipFill rotWithShape="1">
          <a:blip r:embed="rId2"/>
          <a:srcRect l="301" r="42978" b="-1"/>
          <a:stretch/>
        </p:blipFill>
        <p:spPr>
          <a:xfrm>
            <a:off x="-52346" y="10"/>
            <a:ext cx="5827552" cy="6857990"/>
          </a:xfrm>
          <a:custGeom>
            <a:avLst/>
            <a:gdLst/>
            <a:ahLst/>
            <a:cxnLst/>
            <a:rect l="l" t="t" r="r" b="b"/>
            <a:pathLst>
              <a:path w="5827552" h="6858000">
                <a:moveTo>
                  <a:pt x="5436113" y="4232571"/>
                </a:moveTo>
                <a:cubicBezTo>
                  <a:pt x="5625722" y="4232571"/>
                  <a:pt x="5779430" y="4386279"/>
                  <a:pt x="5779430" y="4575888"/>
                </a:cubicBezTo>
                <a:cubicBezTo>
                  <a:pt x="5779430" y="4765497"/>
                  <a:pt x="5625722" y="4919205"/>
                  <a:pt x="5436113" y="4919205"/>
                </a:cubicBezTo>
                <a:cubicBezTo>
                  <a:pt x="5246504" y="4919205"/>
                  <a:pt x="5092796" y="4765497"/>
                  <a:pt x="5092796" y="4575888"/>
                </a:cubicBezTo>
                <a:cubicBezTo>
                  <a:pt x="5092796" y="4386279"/>
                  <a:pt x="5246504" y="4232571"/>
                  <a:pt x="5436113" y="4232571"/>
                </a:cubicBezTo>
                <a:close/>
                <a:moveTo>
                  <a:pt x="5580185" y="1806694"/>
                </a:moveTo>
                <a:cubicBezTo>
                  <a:pt x="5699726" y="1806694"/>
                  <a:pt x="5799461" y="1891487"/>
                  <a:pt x="5822527" y="2004209"/>
                </a:cubicBezTo>
                <a:lnTo>
                  <a:pt x="5827552" y="2054052"/>
                </a:lnTo>
                <a:lnTo>
                  <a:pt x="5827552" y="2054073"/>
                </a:lnTo>
                <a:lnTo>
                  <a:pt x="5822527" y="2103916"/>
                </a:lnTo>
                <a:cubicBezTo>
                  <a:pt x="5799461" y="2216637"/>
                  <a:pt x="5699726" y="2301430"/>
                  <a:pt x="5580185" y="2301430"/>
                </a:cubicBezTo>
                <a:cubicBezTo>
                  <a:pt x="5443567" y="2301430"/>
                  <a:pt x="5332817" y="2190680"/>
                  <a:pt x="5332817" y="2054062"/>
                </a:cubicBezTo>
                <a:cubicBezTo>
                  <a:pt x="5332817" y="1917444"/>
                  <a:pt x="5443567" y="1806694"/>
                  <a:pt x="5580185" y="1806694"/>
                </a:cubicBezTo>
                <a:close/>
                <a:moveTo>
                  <a:pt x="5580184" y="1294715"/>
                </a:moveTo>
                <a:cubicBezTo>
                  <a:pt x="5659753" y="1294715"/>
                  <a:pt x="5724256" y="1359218"/>
                  <a:pt x="5724256" y="1438787"/>
                </a:cubicBezTo>
                <a:cubicBezTo>
                  <a:pt x="5724256" y="1518356"/>
                  <a:pt x="5659753" y="1582859"/>
                  <a:pt x="5580184" y="1582859"/>
                </a:cubicBezTo>
                <a:cubicBezTo>
                  <a:pt x="5500615" y="1582859"/>
                  <a:pt x="5436112" y="1518356"/>
                  <a:pt x="5436112" y="1438787"/>
                </a:cubicBezTo>
                <a:cubicBezTo>
                  <a:pt x="5436112" y="1359218"/>
                  <a:pt x="5500615" y="1294715"/>
                  <a:pt x="5580184" y="1294715"/>
                </a:cubicBezTo>
                <a:close/>
                <a:moveTo>
                  <a:pt x="0" y="0"/>
                </a:moveTo>
                <a:lnTo>
                  <a:pt x="5346882" y="0"/>
                </a:lnTo>
                <a:lnTo>
                  <a:pt x="5396357" y="64140"/>
                </a:lnTo>
                <a:cubicBezTo>
                  <a:pt x="5509528" y="228632"/>
                  <a:pt x="5577723" y="424885"/>
                  <a:pt x="5582550" y="646882"/>
                </a:cubicBezTo>
                <a:cubicBezTo>
                  <a:pt x="5608062" y="1102027"/>
                  <a:pt x="5203194" y="1301070"/>
                  <a:pt x="5151872" y="1809180"/>
                </a:cubicBezTo>
                <a:cubicBezTo>
                  <a:pt x="5104686" y="2276432"/>
                  <a:pt x="5496947" y="2514465"/>
                  <a:pt x="5323965" y="3464278"/>
                </a:cubicBezTo>
                <a:cubicBezTo>
                  <a:pt x="5211960" y="4079388"/>
                  <a:pt x="4297510" y="4259025"/>
                  <a:pt x="5513003" y="5720066"/>
                </a:cubicBezTo>
                <a:cubicBezTo>
                  <a:pt x="5768583" y="6027176"/>
                  <a:pt x="5791560" y="6490332"/>
                  <a:pt x="5601722" y="6841105"/>
                </a:cubicBezTo>
                <a:lnTo>
                  <a:pt x="5590822" y="6858000"/>
                </a:lnTo>
                <a:lnTo>
                  <a:pt x="1735" y="6858000"/>
                </a:lnTo>
                <a:lnTo>
                  <a:pt x="0" y="6858000"/>
                </a:lnTo>
                <a:lnTo>
                  <a:pt x="0" y="6849812"/>
                </a:lnTo>
                <a:lnTo>
                  <a:pt x="0" y="6483067"/>
                </a:lnTo>
                <a:lnTo>
                  <a:pt x="0" y="1250146"/>
                </a:lnTo>
                <a:close/>
              </a:path>
            </a:pathLst>
          </a:custGeom>
        </p:spPr>
      </p:pic>
      <p:sp>
        <p:nvSpPr>
          <p:cNvPr id="8" name="Content Placeholder 7">
            <a:extLst>
              <a:ext uri="{FF2B5EF4-FFF2-40B4-BE49-F238E27FC236}">
                <a16:creationId xmlns:a16="http://schemas.microsoft.com/office/drawing/2014/main" id="{9E23D02B-C118-3C8F-F5E2-7AEB6F9BBB84}"/>
              </a:ext>
            </a:extLst>
          </p:cNvPr>
          <p:cNvSpPr>
            <a:spLocks noGrp="1"/>
          </p:cNvSpPr>
          <p:nvPr>
            <p:ph idx="1"/>
          </p:nvPr>
        </p:nvSpPr>
        <p:spPr>
          <a:xfrm>
            <a:off x="6298092" y="2391995"/>
            <a:ext cx="5355276" cy="3174788"/>
          </a:xfrm>
        </p:spPr>
        <p:txBody>
          <a:bodyPr anchor="t">
            <a:normAutofit/>
          </a:bodyPr>
          <a:lstStyle/>
          <a:p>
            <a:r>
              <a:rPr lang="en-US" dirty="0"/>
              <a:t>(O'Donnell, 2021).</a:t>
            </a:r>
          </a:p>
          <a:p>
            <a:r>
              <a:rPr lang="en-GB" dirty="0">
                <a:ea typeface="+mn-lt"/>
                <a:cs typeface="+mn-lt"/>
              </a:rPr>
              <a:t>(</a:t>
            </a:r>
            <a:r>
              <a:rPr lang="en-GB" dirty="0" err="1">
                <a:ea typeface="+mn-lt"/>
                <a:cs typeface="+mn-lt"/>
              </a:rPr>
              <a:t>Bursztein</a:t>
            </a:r>
            <a:r>
              <a:rPr lang="en-GB" dirty="0">
                <a:ea typeface="+mn-lt"/>
                <a:cs typeface="+mn-lt"/>
              </a:rPr>
              <a:t> et al., 2019).</a:t>
            </a:r>
          </a:p>
          <a:p>
            <a:r>
              <a:rPr lang="en-GB">
                <a:ea typeface="+mn-lt"/>
                <a:cs typeface="+mn-lt"/>
              </a:rPr>
              <a:t>(National Crime Agency, 2023).</a:t>
            </a:r>
            <a:endParaRPr lang="en-GB" dirty="0">
              <a:ea typeface="+mn-lt"/>
              <a:cs typeface="+mn-lt"/>
            </a:endParaRPr>
          </a:p>
        </p:txBody>
      </p:sp>
    </p:spTree>
    <p:extLst>
      <p:ext uri="{BB962C8B-B14F-4D97-AF65-F5344CB8AC3E}">
        <p14:creationId xmlns:p14="http://schemas.microsoft.com/office/powerpoint/2010/main" val="35679662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76BDF4D-4826-490A-8307-7247A295E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2E0FF4CF-25CB-4537-9BBF-28B36C76BE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65328" y="1352190"/>
            <a:ext cx="7823624" cy="5505810"/>
          </a:xfrm>
          <a:custGeom>
            <a:avLst/>
            <a:gdLst>
              <a:gd name="connsiteX0" fmla="*/ 7676365 w 7823624"/>
              <a:gd name="connsiteY0" fmla="*/ 583688 h 5505810"/>
              <a:gd name="connsiteX1" fmla="*/ 7807957 w 7823624"/>
              <a:gd name="connsiteY1" fmla="*/ 609260 h 5505810"/>
              <a:gd name="connsiteX2" fmla="*/ 7823624 w 7823624"/>
              <a:gd name="connsiteY2" fmla="*/ 618028 h 5505810"/>
              <a:gd name="connsiteX3" fmla="*/ 7823624 w 7823624"/>
              <a:gd name="connsiteY3" fmla="*/ 1356037 h 5505810"/>
              <a:gd name="connsiteX4" fmla="*/ 7783921 w 7823624"/>
              <a:gd name="connsiteY4" fmla="*/ 1367061 h 5505810"/>
              <a:gd name="connsiteX5" fmla="*/ 7685829 w 7823624"/>
              <a:gd name="connsiteY5" fmla="*/ 1364631 h 5505810"/>
              <a:gd name="connsiteX6" fmla="*/ 7556041 w 7823624"/>
              <a:gd name="connsiteY6" fmla="*/ 1308528 h 5505810"/>
              <a:gd name="connsiteX7" fmla="*/ 7412440 w 7823624"/>
              <a:gd name="connsiteY7" fmla="*/ 765688 h 5505810"/>
              <a:gd name="connsiteX8" fmla="*/ 7676365 w 7823624"/>
              <a:gd name="connsiteY8" fmla="*/ 583688 h 5505810"/>
              <a:gd name="connsiteX9" fmla="*/ 7062857 w 7823624"/>
              <a:gd name="connsiteY9" fmla="*/ 396783 h 5505810"/>
              <a:gd name="connsiteX10" fmla="*/ 7127059 w 7823624"/>
              <a:gd name="connsiteY10" fmla="*/ 424535 h 5505810"/>
              <a:gd name="connsiteX11" fmla="*/ 7198094 w 7823624"/>
              <a:gd name="connsiteY11" fmla="*/ 693059 h 5505810"/>
              <a:gd name="connsiteX12" fmla="*/ 7099157 w 7823624"/>
              <a:gd name="connsiteY12" fmla="*/ 778505 h 5505810"/>
              <a:gd name="connsiteX13" fmla="*/ 7034998 w 7823624"/>
              <a:gd name="connsiteY13" fmla="*/ 780480 h 5505810"/>
              <a:gd name="connsiteX14" fmla="*/ 6970795 w 7823624"/>
              <a:gd name="connsiteY14" fmla="*/ 752727 h 5505810"/>
              <a:gd name="connsiteX15" fmla="*/ 6899760 w 7823624"/>
              <a:gd name="connsiteY15" fmla="*/ 484203 h 5505810"/>
              <a:gd name="connsiteX16" fmla="*/ 7062857 w 7823624"/>
              <a:gd name="connsiteY16" fmla="*/ 396783 h 5505810"/>
              <a:gd name="connsiteX17" fmla="*/ 1780739 w 7823624"/>
              <a:gd name="connsiteY17" fmla="*/ 1190 h 5505810"/>
              <a:gd name="connsiteX18" fmla="*/ 2850847 w 7823624"/>
              <a:gd name="connsiteY18" fmla="*/ 384530 h 5505810"/>
              <a:gd name="connsiteX19" fmla="*/ 3809413 w 7823624"/>
              <a:gd name="connsiteY19" fmla="*/ 1153764 h 5505810"/>
              <a:gd name="connsiteX20" fmla="*/ 5160376 w 7823624"/>
              <a:gd name="connsiteY20" fmla="*/ 1003825 h 5505810"/>
              <a:gd name="connsiteX21" fmla="*/ 5677238 w 7823624"/>
              <a:gd name="connsiteY21" fmla="*/ 480424 h 5505810"/>
              <a:gd name="connsiteX22" fmla="*/ 7082965 w 7823624"/>
              <a:gd name="connsiteY22" fmla="*/ 1065272 h 5505810"/>
              <a:gd name="connsiteX23" fmla="*/ 7687818 w 7823624"/>
              <a:gd name="connsiteY23" fmla="*/ 1625585 h 5505810"/>
              <a:gd name="connsiteX24" fmla="*/ 7823624 w 7823624"/>
              <a:gd name="connsiteY24" fmla="*/ 1633445 h 5505810"/>
              <a:gd name="connsiteX25" fmla="*/ 7823624 w 7823624"/>
              <a:gd name="connsiteY25" fmla="*/ 5505810 h 5505810"/>
              <a:gd name="connsiteX26" fmla="*/ 1419133 w 7823624"/>
              <a:gd name="connsiteY26" fmla="*/ 5505810 h 5505810"/>
              <a:gd name="connsiteX27" fmla="*/ 1422753 w 7823624"/>
              <a:gd name="connsiteY27" fmla="*/ 5488656 h 5505810"/>
              <a:gd name="connsiteX28" fmla="*/ 1543078 w 7823624"/>
              <a:gd name="connsiteY28" fmla="*/ 4961644 h 5505810"/>
              <a:gd name="connsiteX29" fmla="*/ 1334564 w 7823624"/>
              <a:gd name="connsiteY29" fmla="*/ 4133160 h 5505810"/>
              <a:gd name="connsiteX30" fmla="*/ 670875 w 7823624"/>
              <a:gd name="connsiteY30" fmla="*/ 3489628 h 5505810"/>
              <a:gd name="connsiteX31" fmla="*/ 499515 w 7823624"/>
              <a:gd name="connsiteY31" fmla="*/ 578153 h 5505810"/>
              <a:gd name="connsiteX32" fmla="*/ 1780739 w 7823624"/>
              <a:gd name="connsiteY32" fmla="*/ 1190 h 5505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7823624" h="5505810">
                <a:moveTo>
                  <a:pt x="7676365" y="583688"/>
                </a:moveTo>
                <a:cubicBezTo>
                  <a:pt x="7719804" y="582304"/>
                  <a:pt x="7764489" y="590613"/>
                  <a:pt x="7807957" y="609260"/>
                </a:cubicBezTo>
                <a:lnTo>
                  <a:pt x="7823624" y="618028"/>
                </a:lnTo>
                <a:lnTo>
                  <a:pt x="7823624" y="1356037"/>
                </a:lnTo>
                <a:lnTo>
                  <a:pt x="7783921" y="1367061"/>
                </a:lnTo>
                <a:cubicBezTo>
                  <a:pt x="7751926" y="1371702"/>
                  <a:pt x="7718882" y="1370985"/>
                  <a:pt x="7685829" y="1364631"/>
                </a:cubicBezTo>
                <a:cubicBezTo>
                  <a:pt x="7641760" y="1356162"/>
                  <a:pt x="7597675" y="1337676"/>
                  <a:pt x="7556041" y="1308528"/>
                </a:cubicBezTo>
                <a:cubicBezTo>
                  <a:pt x="7389499" y="1191936"/>
                  <a:pt x="7325207" y="948898"/>
                  <a:pt x="7412440" y="765688"/>
                </a:cubicBezTo>
                <a:cubicBezTo>
                  <a:pt x="7466961" y="651183"/>
                  <a:pt x="7567768" y="587147"/>
                  <a:pt x="7676365" y="583688"/>
                </a:cubicBezTo>
                <a:close/>
                <a:moveTo>
                  <a:pt x="7062857" y="396783"/>
                </a:moveTo>
                <a:cubicBezTo>
                  <a:pt x="7084657" y="400973"/>
                  <a:pt x="7106463" y="410117"/>
                  <a:pt x="7127059" y="424535"/>
                </a:cubicBezTo>
                <a:cubicBezTo>
                  <a:pt x="7209442" y="482209"/>
                  <a:pt x="7241245" y="602433"/>
                  <a:pt x="7198094" y="693059"/>
                </a:cubicBezTo>
                <a:cubicBezTo>
                  <a:pt x="7176519" y="738373"/>
                  <a:pt x="7140289" y="767709"/>
                  <a:pt x="7099157" y="778505"/>
                </a:cubicBezTo>
                <a:cubicBezTo>
                  <a:pt x="7078590" y="783905"/>
                  <a:pt x="7056797" y="784670"/>
                  <a:pt x="7034998" y="780480"/>
                </a:cubicBezTo>
                <a:cubicBezTo>
                  <a:pt x="7013198" y="776289"/>
                  <a:pt x="6991391" y="767146"/>
                  <a:pt x="6970795" y="752727"/>
                </a:cubicBezTo>
                <a:cubicBezTo>
                  <a:pt x="6888412" y="695052"/>
                  <a:pt x="6856608" y="574829"/>
                  <a:pt x="6899760" y="484203"/>
                </a:cubicBezTo>
                <a:cubicBezTo>
                  <a:pt x="6932124" y="416232"/>
                  <a:pt x="6997458" y="384213"/>
                  <a:pt x="7062857" y="396783"/>
                </a:cubicBezTo>
                <a:close/>
                <a:moveTo>
                  <a:pt x="1780739" y="1190"/>
                </a:moveTo>
                <a:cubicBezTo>
                  <a:pt x="2129768" y="14988"/>
                  <a:pt x="2488852" y="148495"/>
                  <a:pt x="2850847" y="384530"/>
                </a:cubicBezTo>
                <a:cubicBezTo>
                  <a:pt x="3184362" y="601036"/>
                  <a:pt x="3487788" y="901267"/>
                  <a:pt x="3809413" y="1153764"/>
                </a:cubicBezTo>
                <a:cubicBezTo>
                  <a:pt x="4262448" y="1508236"/>
                  <a:pt x="4750558" y="1545992"/>
                  <a:pt x="5160376" y="1003825"/>
                </a:cubicBezTo>
                <a:cubicBezTo>
                  <a:pt x="5313232" y="801671"/>
                  <a:pt x="5481196" y="587300"/>
                  <a:pt x="5677238" y="480424"/>
                </a:cubicBezTo>
                <a:cubicBezTo>
                  <a:pt x="6182723" y="204840"/>
                  <a:pt x="6667481" y="431193"/>
                  <a:pt x="7082965" y="1065272"/>
                </a:cubicBezTo>
                <a:cubicBezTo>
                  <a:pt x="7249706" y="1319645"/>
                  <a:pt x="7421998" y="1601453"/>
                  <a:pt x="7687818" y="1625585"/>
                </a:cubicBezTo>
                <a:lnTo>
                  <a:pt x="7823624" y="1633445"/>
                </a:lnTo>
                <a:lnTo>
                  <a:pt x="7823624" y="5505810"/>
                </a:lnTo>
                <a:lnTo>
                  <a:pt x="1419133" y="5505810"/>
                </a:lnTo>
                <a:lnTo>
                  <a:pt x="1422753" y="5488656"/>
                </a:lnTo>
                <a:cubicBezTo>
                  <a:pt x="1462649" y="5312984"/>
                  <a:pt x="1506176" y="5138278"/>
                  <a:pt x="1543078" y="4961644"/>
                </a:cubicBezTo>
                <a:cubicBezTo>
                  <a:pt x="1609806" y="4640258"/>
                  <a:pt x="1539760" y="4343419"/>
                  <a:pt x="1334564" y="4133160"/>
                </a:cubicBezTo>
                <a:cubicBezTo>
                  <a:pt x="1117562" y="3910930"/>
                  <a:pt x="900716" y="3685928"/>
                  <a:pt x="670875" y="3489628"/>
                </a:cubicBezTo>
                <a:cubicBezTo>
                  <a:pt x="-321639" y="2642174"/>
                  <a:pt x="-67393" y="1165752"/>
                  <a:pt x="499515" y="578153"/>
                </a:cubicBezTo>
                <a:cubicBezTo>
                  <a:pt x="899852" y="163598"/>
                  <a:pt x="1331986" y="-16550"/>
                  <a:pt x="1780739" y="119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1B2F911-5F7C-38B8-463A-32AC6B0D3422}"/>
              </a:ext>
            </a:extLst>
          </p:cNvPr>
          <p:cNvSpPr>
            <a:spLocks noGrp="1"/>
          </p:cNvSpPr>
          <p:nvPr>
            <p:ph type="title"/>
          </p:nvPr>
        </p:nvSpPr>
        <p:spPr>
          <a:xfrm>
            <a:off x="609600" y="552783"/>
            <a:ext cx="10972800" cy="1570804"/>
          </a:xfrm>
        </p:spPr>
        <p:txBody>
          <a:bodyPr>
            <a:normAutofit/>
          </a:bodyPr>
          <a:lstStyle/>
          <a:p>
            <a:r>
              <a:rPr lang="en-GB" dirty="0">
                <a:cs typeface="Posterama"/>
              </a:rPr>
              <a:t>How digital platforms are used to their full advantage.</a:t>
            </a:r>
            <a:endParaRPr lang="en-GB" dirty="0"/>
          </a:p>
        </p:txBody>
      </p:sp>
      <p:sp>
        <p:nvSpPr>
          <p:cNvPr id="3" name="Content Placeholder 2">
            <a:extLst>
              <a:ext uri="{FF2B5EF4-FFF2-40B4-BE49-F238E27FC236}">
                <a16:creationId xmlns:a16="http://schemas.microsoft.com/office/drawing/2014/main" id="{B182D967-E52A-9D5D-2235-B9D600459A18}"/>
              </a:ext>
            </a:extLst>
          </p:cNvPr>
          <p:cNvSpPr>
            <a:spLocks noGrp="1"/>
          </p:cNvSpPr>
          <p:nvPr>
            <p:ph idx="1"/>
          </p:nvPr>
        </p:nvSpPr>
        <p:spPr>
          <a:xfrm>
            <a:off x="609599" y="2397689"/>
            <a:ext cx="3750023" cy="3445893"/>
          </a:xfrm>
        </p:spPr>
        <p:txBody>
          <a:bodyPr vert="horz" lIns="91440" tIns="45720" rIns="91440" bIns="45720" rtlCol="0">
            <a:normAutofit/>
          </a:bodyPr>
          <a:lstStyle/>
          <a:p>
            <a:r>
              <a:rPr lang="en-GB" dirty="0">
                <a:ea typeface="+mn-lt"/>
                <a:cs typeface="+mn-lt"/>
              </a:rPr>
              <a:t>(Wang et al., 2019).</a:t>
            </a:r>
          </a:p>
          <a:p>
            <a:r>
              <a:rPr lang="en-GB" dirty="0">
                <a:ea typeface="+mn-lt"/>
                <a:cs typeface="+mn-lt"/>
              </a:rPr>
              <a:t> (Lee and Maher, 2021).</a:t>
            </a:r>
          </a:p>
          <a:p>
            <a:r>
              <a:rPr lang="en-GB" dirty="0">
                <a:ea typeface="+mn-lt"/>
                <a:cs typeface="+mn-lt"/>
              </a:rPr>
              <a:t> (Department for Digital, Culture, Media &amp; Sport, 2021)</a:t>
            </a:r>
          </a:p>
          <a:p>
            <a:r>
              <a:rPr lang="en-GB" dirty="0">
                <a:ea typeface="+mn-lt"/>
                <a:cs typeface="+mn-lt"/>
              </a:rPr>
              <a:t>(</a:t>
            </a:r>
            <a:r>
              <a:rPr lang="en-GB" dirty="0" err="1">
                <a:ea typeface="+mn-lt"/>
                <a:cs typeface="+mn-lt"/>
              </a:rPr>
              <a:t>Açar</a:t>
            </a:r>
            <a:r>
              <a:rPr lang="en-GB" dirty="0">
                <a:ea typeface="+mn-lt"/>
                <a:cs typeface="+mn-lt"/>
              </a:rPr>
              <a:t>, 2019)</a:t>
            </a:r>
          </a:p>
        </p:txBody>
      </p:sp>
      <p:pic>
        <p:nvPicPr>
          <p:cNvPr id="4" name="Picture 4" descr="Graphical user interface&#10;&#10;Description automatically generated">
            <a:extLst>
              <a:ext uri="{FF2B5EF4-FFF2-40B4-BE49-F238E27FC236}">
                <a16:creationId xmlns:a16="http://schemas.microsoft.com/office/drawing/2014/main" id="{6BD4967F-ED2F-CD64-FC57-B4356235B3C8}"/>
              </a:ext>
            </a:extLst>
          </p:cNvPr>
          <p:cNvPicPr>
            <a:picLocks noChangeAspect="1"/>
          </p:cNvPicPr>
          <p:nvPr/>
        </p:nvPicPr>
        <p:blipFill>
          <a:blip r:embed="rId2"/>
          <a:stretch>
            <a:fillRect/>
          </a:stretch>
        </p:blipFill>
        <p:spPr>
          <a:xfrm>
            <a:off x="6229584" y="3021098"/>
            <a:ext cx="5352816" cy="2676408"/>
          </a:xfrm>
          <a:prstGeom prst="rect">
            <a:avLst/>
          </a:prstGeom>
        </p:spPr>
      </p:pic>
    </p:spTree>
    <p:extLst>
      <p:ext uri="{BB962C8B-B14F-4D97-AF65-F5344CB8AC3E}">
        <p14:creationId xmlns:p14="http://schemas.microsoft.com/office/powerpoint/2010/main" val="38716284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6" name="Background Fill">
            <a:extLst>
              <a:ext uri="{FF2B5EF4-FFF2-40B4-BE49-F238E27FC236}">
                <a16:creationId xmlns:a16="http://schemas.microsoft.com/office/drawing/2014/main" id="{6DA65B90-7B06-4499-91BA-CDDD36132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3D black question marks with one yellow question mark">
            <a:extLst>
              <a:ext uri="{FF2B5EF4-FFF2-40B4-BE49-F238E27FC236}">
                <a16:creationId xmlns:a16="http://schemas.microsoft.com/office/drawing/2014/main" id="{532B763B-BFED-D1C2-19AB-2E12388CF25D}"/>
              </a:ext>
            </a:extLst>
          </p:cNvPr>
          <p:cNvPicPr>
            <a:picLocks noChangeAspect="1"/>
          </p:cNvPicPr>
          <p:nvPr/>
        </p:nvPicPr>
        <p:blipFill rotWithShape="1">
          <a:blip r:embed="rId2">
            <a:alphaModFix/>
          </a:blip>
          <a:srcRect l="29903" r="5179" b="-5"/>
          <a:stretch/>
        </p:blipFill>
        <p:spPr>
          <a:xfrm>
            <a:off x="3048" y="10"/>
            <a:ext cx="12188952" cy="6857990"/>
          </a:xfrm>
          <a:prstGeom prst="rect">
            <a:avLst/>
          </a:prstGeom>
        </p:spPr>
      </p:pic>
      <p:sp useBgFill="1">
        <p:nvSpPr>
          <p:cNvPr id="18" name="Freeform: Shape 17">
            <a:extLst>
              <a:ext uri="{FF2B5EF4-FFF2-40B4-BE49-F238E27FC236}">
                <a16:creationId xmlns:a16="http://schemas.microsoft.com/office/drawing/2014/main" id="{389C36E1-2D95-402F-A472-3E6699BE2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835775" cy="6730860"/>
          </a:xfrm>
          <a:custGeom>
            <a:avLst/>
            <a:gdLst>
              <a:gd name="connsiteX0" fmla="*/ 1016151 w 5835775"/>
              <a:gd name="connsiteY0" fmla="*/ 6072484 h 6730860"/>
              <a:gd name="connsiteX1" fmla="*/ 1082018 w 5835775"/>
              <a:gd name="connsiteY1" fmla="*/ 6083111 h 6730860"/>
              <a:gd name="connsiteX2" fmla="*/ 1315484 w 5835775"/>
              <a:gd name="connsiteY2" fmla="*/ 6486206 h 6730860"/>
              <a:gd name="connsiteX3" fmla="*/ 912386 w 5835775"/>
              <a:gd name="connsiteY3" fmla="*/ 6719672 h 6730860"/>
              <a:gd name="connsiteX4" fmla="*/ 678923 w 5835775"/>
              <a:gd name="connsiteY4" fmla="*/ 6316576 h 6730860"/>
              <a:gd name="connsiteX5" fmla="*/ 1016151 w 5835775"/>
              <a:gd name="connsiteY5" fmla="*/ 6072484 h 6730860"/>
              <a:gd name="connsiteX6" fmla="*/ 4968517 w 5835775"/>
              <a:gd name="connsiteY6" fmla="*/ 3411427 h 6730860"/>
              <a:gd name="connsiteX7" fmla="*/ 5079176 w 5835775"/>
              <a:gd name="connsiteY7" fmla="*/ 3429280 h 6730860"/>
              <a:gd name="connsiteX8" fmla="*/ 5471396 w 5835775"/>
              <a:gd name="connsiteY8" fmla="*/ 4106482 h 6730860"/>
              <a:gd name="connsiteX9" fmla="*/ 4794194 w 5835775"/>
              <a:gd name="connsiteY9" fmla="*/ 4498704 h 6730860"/>
              <a:gd name="connsiteX10" fmla="*/ 4401974 w 5835775"/>
              <a:gd name="connsiteY10" fmla="*/ 3821503 h 6730860"/>
              <a:gd name="connsiteX11" fmla="*/ 4968517 w 5835775"/>
              <a:gd name="connsiteY11" fmla="*/ 3411427 h 6730860"/>
              <a:gd name="connsiteX12" fmla="*/ 4362805 w 5835775"/>
              <a:gd name="connsiteY12" fmla="*/ 855055 h 6730860"/>
              <a:gd name="connsiteX13" fmla="*/ 4428674 w 5835775"/>
              <a:gd name="connsiteY13" fmla="*/ 865682 h 6730860"/>
              <a:gd name="connsiteX14" fmla="*/ 4662139 w 5835775"/>
              <a:gd name="connsiteY14" fmla="*/ 1268778 h 6730860"/>
              <a:gd name="connsiteX15" fmla="*/ 4259044 w 5835775"/>
              <a:gd name="connsiteY15" fmla="*/ 1502244 h 6730860"/>
              <a:gd name="connsiteX16" fmla="*/ 4025578 w 5835775"/>
              <a:gd name="connsiteY16" fmla="*/ 1099146 h 6730860"/>
              <a:gd name="connsiteX17" fmla="*/ 4362805 w 5835775"/>
              <a:gd name="connsiteY17" fmla="*/ 855055 h 6730860"/>
              <a:gd name="connsiteX18" fmla="*/ 0 w 5835775"/>
              <a:gd name="connsiteY18" fmla="*/ 0 h 6730860"/>
              <a:gd name="connsiteX19" fmla="*/ 3267758 w 5835775"/>
              <a:gd name="connsiteY19" fmla="*/ 0 h 6730860"/>
              <a:gd name="connsiteX20" fmla="*/ 3305063 w 5835775"/>
              <a:gd name="connsiteY20" fmla="*/ 63726 h 6730860"/>
              <a:gd name="connsiteX21" fmla="*/ 3406985 w 5835775"/>
              <a:gd name="connsiteY21" fmla="*/ 462295 h 6730860"/>
              <a:gd name="connsiteX22" fmla="*/ 2970594 w 5835775"/>
              <a:gd name="connsiteY22" fmla="*/ 1557974 h 6730860"/>
              <a:gd name="connsiteX23" fmla="*/ 3515337 w 5835775"/>
              <a:gd name="connsiteY23" fmla="*/ 2066142 h 6730860"/>
              <a:gd name="connsiteX24" fmla="*/ 4650938 w 5835775"/>
              <a:gd name="connsiteY24" fmla="*/ 2132151 h 6730860"/>
              <a:gd name="connsiteX25" fmla="*/ 4897972 w 5835775"/>
              <a:gd name="connsiteY25" fmla="*/ 2795603 h 6730860"/>
              <a:gd name="connsiteX26" fmla="*/ 4062979 w 5835775"/>
              <a:gd name="connsiteY26" fmla="*/ 3417553 h 6730860"/>
              <a:gd name="connsiteX27" fmla="*/ 3501188 w 5835775"/>
              <a:gd name="connsiteY27" fmla="*/ 3937791 h 6730860"/>
              <a:gd name="connsiteX28" fmla="*/ 4449937 w 5835775"/>
              <a:gd name="connsiteY28" fmla="*/ 4695499 h 6730860"/>
              <a:gd name="connsiteX29" fmla="*/ 5440291 w 5835775"/>
              <a:gd name="connsiteY29" fmla="*/ 4956658 h 6730860"/>
              <a:gd name="connsiteX30" fmla="*/ 5762821 w 5835775"/>
              <a:gd name="connsiteY30" fmla="*/ 6073049 h 6730860"/>
              <a:gd name="connsiteX31" fmla="*/ 4438972 w 5835775"/>
              <a:gd name="connsiteY31" fmla="*/ 6432286 h 6730860"/>
              <a:gd name="connsiteX32" fmla="*/ 3687617 w 5835775"/>
              <a:gd name="connsiteY32" fmla="*/ 5512601 h 6730860"/>
              <a:gd name="connsiteX33" fmla="*/ 3137471 w 5835775"/>
              <a:gd name="connsiteY33" fmla="*/ 5228621 h 6730860"/>
              <a:gd name="connsiteX34" fmla="*/ 2219026 w 5835775"/>
              <a:gd name="connsiteY34" fmla="*/ 6103852 h 6730860"/>
              <a:gd name="connsiteX35" fmla="*/ 962609 w 5835775"/>
              <a:gd name="connsiteY35" fmla="*/ 5594024 h 6730860"/>
              <a:gd name="connsiteX36" fmla="*/ 9468 w 5835775"/>
              <a:gd name="connsiteY36" fmla="*/ 6709780 h 6730860"/>
              <a:gd name="connsiteX37" fmla="*/ 0 w 5835775"/>
              <a:gd name="connsiteY37" fmla="*/ 6715849 h 6730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5835775" h="6730860">
                <a:moveTo>
                  <a:pt x="1016151" y="6072484"/>
                </a:moveTo>
                <a:cubicBezTo>
                  <a:pt x="1037999" y="6073765"/>
                  <a:pt x="1060047" y="6077256"/>
                  <a:pt x="1082018" y="6083111"/>
                </a:cubicBezTo>
                <a:cubicBezTo>
                  <a:pt x="1257801" y="6129954"/>
                  <a:pt x="1362328" y="6310424"/>
                  <a:pt x="1315484" y="6486206"/>
                </a:cubicBezTo>
                <a:cubicBezTo>
                  <a:pt x="1268642" y="6661989"/>
                  <a:pt x="1088168" y="6766515"/>
                  <a:pt x="912386" y="6719672"/>
                </a:cubicBezTo>
                <a:cubicBezTo>
                  <a:pt x="736607" y="6672830"/>
                  <a:pt x="632080" y="6492357"/>
                  <a:pt x="678923" y="6316576"/>
                </a:cubicBezTo>
                <a:cubicBezTo>
                  <a:pt x="719910" y="6162766"/>
                  <a:pt x="863206" y="6063513"/>
                  <a:pt x="1016151" y="6072484"/>
                </a:cubicBezTo>
                <a:close/>
                <a:moveTo>
                  <a:pt x="4968517" y="3411427"/>
                </a:moveTo>
                <a:cubicBezTo>
                  <a:pt x="5005224" y="3413581"/>
                  <a:pt x="5042261" y="3419444"/>
                  <a:pt x="5079176" y="3429280"/>
                </a:cubicBezTo>
                <a:cubicBezTo>
                  <a:pt x="5374488" y="3507975"/>
                  <a:pt x="5550091" y="3811170"/>
                  <a:pt x="5471396" y="4106482"/>
                </a:cubicBezTo>
                <a:cubicBezTo>
                  <a:pt x="5392701" y="4401796"/>
                  <a:pt x="5089508" y="4577399"/>
                  <a:pt x="4794194" y="4498704"/>
                </a:cubicBezTo>
                <a:cubicBezTo>
                  <a:pt x="4498880" y="4420008"/>
                  <a:pt x="4323277" y="4116815"/>
                  <a:pt x="4401974" y="3821503"/>
                </a:cubicBezTo>
                <a:cubicBezTo>
                  <a:pt x="4470833" y="3563104"/>
                  <a:pt x="4711571" y="3396357"/>
                  <a:pt x="4968517" y="3411427"/>
                </a:cubicBezTo>
                <a:close/>
                <a:moveTo>
                  <a:pt x="4362805" y="855055"/>
                </a:moveTo>
                <a:cubicBezTo>
                  <a:pt x="4384656" y="856336"/>
                  <a:pt x="4406701" y="859827"/>
                  <a:pt x="4428674" y="865682"/>
                </a:cubicBezTo>
                <a:cubicBezTo>
                  <a:pt x="4604455" y="912524"/>
                  <a:pt x="4708982" y="1092997"/>
                  <a:pt x="4662139" y="1268778"/>
                </a:cubicBezTo>
                <a:cubicBezTo>
                  <a:pt x="4615296" y="1444559"/>
                  <a:pt x="4434824" y="1549086"/>
                  <a:pt x="4259044" y="1502244"/>
                </a:cubicBezTo>
                <a:cubicBezTo>
                  <a:pt x="4083261" y="1455402"/>
                  <a:pt x="3978736" y="1274928"/>
                  <a:pt x="4025578" y="1099146"/>
                </a:cubicBezTo>
                <a:cubicBezTo>
                  <a:pt x="4066564" y="945337"/>
                  <a:pt x="4209864" y="846084"/>
                  <a:pt x="4362805" y="855055"/>
                </a:cubicBezTo>
                <a:close/>
                <a:moveTo>
                  <a:pt x="0" y="0"/>
                </a:moveTo>
                <a:lnTo>
                  <a:pt x="3267758" y="0"/>
                </a:lnTo>
                <a:lnTo>
                  <a:pt x="3305063" y="63726"/>
                </a:lnTo>
                <a:cubicBezTo>
                  <a:pt x="3369183" y="191635"/>
                  <a:pt x="3406589" y="329370"/>
                  <a:pt x="3406985" y="462295"/>
                </a:cubicBezTo>
                <a:cubicBezTo>
                  <a:pt x="3408485" y="962453"/>
                  <a:pt x="2891543" y="1144904"/>
                  <a:pt x="2970594" y="1557974"/>
                </a:cubicBezTo>
                <a:cubicBezTo>
                  <a:pt x="3032280" y="1880398"/>
                  <a:pt x="3449119" y="2040925"/>
                  <a:pt x="3515337" y="2066142"/>
                </a:cubicBezTo>
                <a:cubicBezTo>
                  <a:pt x="4015284" y="2256630"/>
                  <a:pt x="4332227" y="1913363"/>
                  <a:pt x="4650938" y="2132151"/>
                </a:cubicBezTo>
                <a:cubicBezTo>
                  <a:pt x="4853731" y="2271360"/>
                  <a:pt x="4965324" y="2574996"/>
                  <a:pt x="4897972" y="2795603"/>
                </a:cubicBezTo>
                <a:cubicBezTo>
                  <a:pt x="4830989" y="3014971"/>
                  <a:pt x="4662056" y="3104561"/>
                  <a:pt x="4062979" y="3417553"/>
                </a:cubicBezTo>
                <a:cubicBezTo>
                  <a:pt x="3838920" y="3534602"/>
                  <a:pt x="3512702" y="3705038"/>
                  <a:pt x="3501188" y="3937791"/>
                </a:cubicBezTo>
                <a:cubicBezTo>
                  <a:pt x="3482029" y="4324932"/>
                  <a:pt x="4394257" y="4674655"/>
                  <a:pt x="4449937" y="4695499"/>
                </a:cubicBezTo>
                <a:cubicBezTo>
                  <a:pt x="4884270" y="4858160"/>
                  <a:pt x="5186431" y="4793445"/>
                  <a:pt x="5440291" y="4956658"/>
                </a:cubicBezTo>
                <a:cubicBezTo>
                  <a:pt x="5797237" y="5186171"/>
                  <a:pt x="5933047" y="5687465"/>
                  <a:pt x="5762821" y="6073049"/>
                </a:cubicBezTo>
                <a:cubicBezTo>
                  <a:pt x="5566196" y="6518425"/>
                  <a:pt x="4842241" y="6698608"/>
                  <a:pt x="4438972" y="6432286"/>
                </a:cubicBezTo>
                <a:cubicBezTo>
                  <a:pt x="4148514" y="6240453"/>
                  <a:pt x="4125510" y="5878795"/>
                  <a:pt x="3687617" y="5512601"/>
                </a:cubicBezTo>
                <a:cubicBezTo>
                  <a:pt x="3487248" y="5345038"/>
                  <a:pt x="3330804" y="5214736"/>
                  <a:pt x="3137471" y="5228621"/>
                </a:cubicBezTo>
                <a:cubicBezTo>
                  <a:pt x="2702082" y="5259873"/>
                  <a:pt x="2676865" y="5988253"/>
                  <a:pt x="2219026" y="6103852"/>
                </a:cubicBezTo>
                <a:cubicBezTo>
                  <a:pt x="1741606" y="6224379"/>
                  <a:pt x="1457366" y="5508411"/>
                  <a:pt x="962609" y="5594024"/>
                </a:cubicBezTo>
                <a:cubicBezTo>
                  <a:pt x="494464" y="5675021"/>
                  <a:pt x="474925" y="6363960"/>
                  <a:pt x="9468" y="6709780"/>
                </a:cubicBezTo>
                <a:lnTo>
                  <a:pt x="0" y="6715849"/>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F382C11-9CA0-C7A6-34F2-42CDD32C928A}"/>
              </a:ext>
            </a:extLst>
          </p:cNvPr>
          <p:cNvSpPr>
            <a:spLocks noGrp="1"/>
          </p:cNvSpPr>
          <p:nvPr>
            <p:ph type="title"/>
          </p:nvPr>
        </p:nvSpPr>
        <p:spPr>
          <a:xfrm>
            <a:off x="244220" y="663960"/>
            <a:ext cx="2987417" cy="3228104"/>
          </a:xfrm>
        </p:spPr>
        <p:txBody>
          <a:bodyPr vert="horz" lIns="91440" tIns="45720" rIns="91440" bIns="45720" rtlCol="0" anchor="b">
            <a:normAutofit/>
          </a:bodyPr>
          <a:lstStyle/>
          <a:p>
            <a:r>
              <a:rPr lang="en-US" sz="3700"/>
              <a:t>Any Questions? </a:t>
            </a:r>
          </a:p>
        </p:txBody>
      </p:sp>
    </p:spTree>
    <p:extLst>
      <p:ext uri="{BB962C8B-B14F-4D97-AF65-F5344CB8AC3E}">
        <p14:creationId xmlns:p14="http://schemas.microsoft.com/office/powerpoint/2010/main" val="38137481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093AC-B896-76EA-8B67-0FEAE143EFEF}"/>
              </a:ext>
            </a:extLst>
          </p:cNvPr>
          <p:cNvSpPr>
            <a:spLocks noGrp="1"/>
          </p:cNvSpPr>
          <p:nvPr>
            <p:ph type="title"/>
          </p:nvPr>
        </p:nvSpPr>
        <p:spPr>
          <a:xfrm>
            <a:off x="609600" y="163647"/>
            <a:ext cx="10972800" cy="458459"/>
          </a:xfrm>
        </p:spPr>
        <p:txBody>
          <a:bodyPr>
            <a:normAutofit/>
          </a:bodyPr>
          <a:lstStyle/>
          <a:p>
            <a:r>
              <a:rPr lang="en-GB" sz="2400" dirty="0">
                <a:cs typeface="Posterama"/>
              </a:rPr>
              <a:t>References </a:t>
            </a:r>
            <a:endParaRPr lang="en-GB" sz="2400" dirty="0"/>
          </a:p>
        </p:txBody>
      </p:sp>
      <p:sp>
        <p:nvSpPr>
          <p:cNvPr id="3" name="Content Placeholder 2">
            <a:extLst>
              <a:ext uri="{FF2B5EF4-FFF2-40B4-BE49-F238E27FC236}">
                <a16:creationId xmlns:a16="http://schemas.microsoft.com/office/drawing/2014/main" id="{70BC8A13-E8E7-9D08-8C7D-320972DFF80F}"/>
              </a:ext>
            </a:extLst>
          </p:cNvPr>
          <p:cNvSpPr>
            <a:spLocks noGrp="1"/>
          </p:cNvSpPr>
          <p:nvPr>
            <p:ph idx="1"/>
          </p:nvPr>
        </p:nvSpPr>
        <p:spPr>
          <a:xfrm>
            <a:off x="5255" y="621618"/>
            <a:ext cx="12036972" cy="6151739"/>
          </a:xfrm>
        </p:spPr>
        <p:txBody>
          <a:bodyPr vert="horz" lIns="91440" tIns="45720" rIns="91440" bIns="45720" rtlCol="0" anchor="t">
            <a:normAutofit/>
          </a:bodyPr>
          <a:lstStyle/>
          <a:p>
            <a:r>
              <a:rPr lang="en-GB" dirty="0" err="1">
                <a:latin typeface="Calibri"/>
                <a:ea typeface="+mn-lt"/>
                <a:cs typeface="+mn-lt"/>
              </a:rPr>
              <a:t>Açar</a:t>
            </a:r>
            <a:r>
              <a:rPr lang="en-GB" dirty="0">
                <a:latin typeface="Calibri"/>
                <a:ea typeface="+mn-lt"/>
                <a:cs typeface="+mn-lt"/>
              </a:rPr>
              <a:t>, K.V. (2019) ‘Framework for a Single Global Repository of Child Abuse Materials’, </a:t>
            </a:r>
            <a:r>
              <a:rPr lang="en-GB" i="1" dirty="0">
                <a:latin typeface="Calibri"/>
                <a:ea typeface="+mn-lt"/>
                <a:cs typeface="+mn-lt"/>
              </a:rPr>
              <a:t>Global Policy</a:t>
            </a:r>
            <a:r>
              <a:rPr lang="en-GB" dirty="0">
                <a:latin typeface="Calibri"/>
                <a:ea typeface="+mn-lt"/>
                <a:cs typeface="+mn-lt"/>
              </a:rPr>
              <a:t>, 11(1), pp.178–190.  </a:t>
            </a:r>
            <a:endParaRPr lang="en-US">
              <a:latin typeface="Calibri"/>
              <a:cs typeface="Calibri"/>
            </a:endParaRPr>
          </a:p>
          <a:p>
            <a:r>
              <a:rPr lang="en-GB" dirty="0">
                <a:latin typeface="Calibri"/>
                <a:ea typeface="+mn-lt"/>
                <a:cs typeface="+mn-lt"/>
              </a:rPr>
              <a:t>Bucci, S., </a:t>
            </a:r>
            <a:r>
              <a:rPr lang="en-GB" dirty="0" err="1">
                <a:latin typeface="Calibri"/>
                <a:ea typeface="+mn-lt"/>
                <a:cs typeface="+mn-lt"/>
              </a:rPr>
              <a:t>Schwannauer</a:t>
            </a:r>
            <a:r>
              <a:rPr lang="en-GB" dirty="0">
                <a:latin typeface="Calibri"/>
                <a:ea typeface="+mn-lt"/>
                <a:cs typeface="+mn-lt"/>
              </a:rPr>
              <a:t>, M. and Berry, N. (2019) ‘The digital revolution and its impact on mental health care’, </a:t>
            </a:r>
            <a:r>
              <a:rPr lang="en-GB" i="1" dirty="0">
                <a:latin typeface="Calibri"/>
                <a:ea typeface="+mn-lt"/>
                <a:cs typeface="+mn-lt"/>
              </a:rPr>
              <a:t>Psychology and psychotherapy</a:t>
            </a:r>
            <a:r>
              <a:rPr lang="en-GB" dirty="0">
                <a:latin typeface="Calibri"/>
                <a:ea typeface="+mn-lt"/>
                <a:cs typeface="+mn-lt"/>
              </a:rPr>
              <a:t>, 92(2), pp.277–297. </a:t>
            </a:r>
            <a:endParaRPr lang="en-GB">
              <a:latin typeface="Calibri"/>
              <a:cs typeface="Calibri"/>
            </a:endParaRPr>
          </a:p>
          <a:p>
            <a:r>
              <a:rPr lang="en-GB" dirty="0" err="1">
                <a:latin typeface="Calibri"/>
                <a:ea typeface="+mn-lt"/>
                <a:cs typeface="+mn-lt"/>
              </a:rPr>
              <a:t>Bursztein</a:t>
            </a:r>
            <a:r>
              <a:rPr lang="en-GB" dirty="0">
                <a:latin typeface="Calibri"/>
                <a:ea typeface="+mn-lt"/>
                <a:cs typeface="+mn-lt"/>
              </a:rPr>
              <a:t>, E., Bright, T., Clarke, E., </a:t>
            </a:r>
            <a:r>
              <a:rPr lang="en-GB" dirty="0" err="1">
                <a:latin typeface="Calibri"/>
                <a:ea typeface="+mn-lt"/>
                <a:cs typeface="+mn-lt"/>
              </a:rPr>
              <a:t>DeLaune</a:t>
            </a:r>
            <a:r>
              <a:rPr lang="en-GB" dirty="0">
                <a:latin typeface="Calibri"/>
                <a:ea typeface="+mn-lt"/>
                <a:cs typeface="+mn-lt"/>
              </a:rPr>
              <a:t>, M., </a:t>
            </a:r>
            <a:r>
              <a:rPr lang="en-GB" dirty="0" err="1">
                <a:latin typeface="Calibri"/>
                <a:ea typeface="+mn-lt"/>
                <a:cs typeface="+mn-lt"/>
              </a:rPr>
              <a:t>Elifff</a:t>
            </a:r>
            <a:r>
              <a:rPr lang="en-GB" dirty="0">
                <a:latin typeface="Calibri"/>
                <a:ea typeface="+mn-lt"/>
                <a:cs typeface="+mn-lt"/>
              </a:rPr>
              <a:t>, D.M., Hsu, N., Olson, L., Shehan, J., Thakur, M. and Thomas, K. (2019) ‘Rethinking the Detection of Child Sexual Abuse Imagery on the Internet’, </a:t>
            </a:r>
            <a:r>
              <a:rPr lang="en-GB" i="1" dirty="0">
                <a:latin typeface="Calibri"/>
                <a:ea typeface="+mn-lt"/>
                <a:cs typeface="+mn-lt"/>
              </a:rPr>
              <a:t>The World Wide Web Conference on - WWW ’19</a:t>
            </a:r>
            <a:r>
              <a:rPr lang="en-GB" dirty="0">
                <a:latin typeface="Calibri"/>
                <a:ea typeface="+mn-lt"/>
                <a:cs typeface="+mn-lt"/>
              </a:rPr>
              <a:t>.  </a:t>
            </a:r>
            <a:endParaRPr lang="en-GB">
              <a:latin typeface="Calibri"/>
              <a:cs typeface="Calibri"/>
            </a:endParaRPr>
          </a:p>
          <a:p>
            <a:r>
              <a:rPr lang="en-GB" dirty="0">
                <a:latin typeface="Calibri"/>
                <a:ea typeface="+mn-lt"/>
                <a:cs typeface="+mn-lt"/>
              </a:rPr>
              <a:t>Chancellor, S. and De Choudhury, M. (2020) ‘Methods in predictive techniques for mental health status on social media: a critical review’, </a:t>
            </a:r>
            <a:r>
              <a:rPr lang="en-GB" i="1" dirty="0" err="1">
                <a:latin typeface="Calibri"/>
                <a:ea typeface="+mn-lt"/>
                <a:cs typeface="+mn-lt"/>
              </a:rPr>
              <a:t>npj</a:t>
            </a:r>
            <a:r>
              <a:rPr lang="en-GB" i="1" dirty="0">
                <a:latin typeface="Calibri"/>
                <a:ea typeface="+mn-lt"/>
                <a:cs typeface="+mn-lt"/>
              </a:rPr>
              <a:t> Digital Medicine</a:t>
            </a:r>
            <a:r>
              <a:rPr lang="en-GB" dirty="0">
                <a:latin typeface="Calibri"/>
                <a:ea typeface="+mn-lt"/>
                <a:cs typeface="+mn-lt"/>
              </a:rPr>
              <a:t>, 3(1).   </a:t>
            </a:r>
            <a:endParaRPr lang="en-GB">
              <a:latin typeface="Calibri"/>
              <a:cs typeface="Calibri"/>
            </a:endParaRPr>
          </a:p>
          <a:p>
            <a:r>
              <a:rPr lang="en-GB" dirty="0">
                <a:latin typeface="Calibri"/>
                <a:ea typeface="+mn-lt"/>
                <a:cs typeface="+mn-lt"/>
              </a:rPr>
              <a:t> Department for Digital, Culture, Media &amp; Sport (2021) </a:t>
            </a:r>
            <a:r>
              <a:rPr lang="en-GB" i="1" dirty="0">
                <a:latin typeface="Calibri"/>
                <a:ea typeface="+mn-lt"/>
                <a:cs typeface="+mn-lt"/>
              </a:rPr>
              <a:t>Government funds new tech in the fight against online child abuse.</a:t>
            </a:r>
            <a:r>
              <a:rPr lang="en-GB" dirty="0">
                <a:latin typeface="Calibri"/>
                <a:ea typeface="+mn-lt"/>
                <a:cs typeface="+mn-lt"/>
              </a:rPr>
              <a:t> Available at: https://www.gov.uk/government/news/government-funds-new-tech-in-the-fight-against-online-child-abuse (Accessed: 1 March 2023).  </a:t>
            </a:r>
            <a:endParaRPr lang="en-GB">
              <a:latin typeface="Calibri"/>
              <a:cs typeface="Calibri"/>
            </a:endParaRPr>
          </a:p>
          <a:p>
            <a:endParaRPr lang="en-GB" dirty="0">
              <a:latin typeface="Calibri"/>
              <a:cs typeface="Calibri"/>
            </a:endParaRPr>
          </a:p>
        </p:txBody>
      </p:sp>
    </p:spTree>
    <p:extLst>
      <p:ext uri="{BB962C8B-B14F-4D97-AF65-F5344CB8AC3E}">
        <p14:creationId xmlns:p14="http://schemas.microsoft.com/office/powerpoint/2010/main" val="21667901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882E6-EECB-1354-A94A-3FC210006A92}"/>
              </a:ext>
            </a:extLst>
          </p:cNvPr>
          <p:cNvSpPr>
            <a:spLocks noGrp="1"/>
          </p:cNvSpPr>
          <p:nvPr>
            <p:ph type="title"/>
          </p:nvPr>
        </p:nvSpPr>
        <p:spPr>
          <a:xfrm>
            <a:off x="609600" y="400129"/>
            <a:ext cx="10972800" cy="379633"/>
          </a:xfrm>
        </p:spPr>
        <p:txBody>
          <a:bodyPr>
            <a:normAutofit fontScale="90000"/>
          </a:bodyPr>
          <a:lstStyle/>
          <a:p>
            <a:endParaRPr lang="en-GB"/>
          </a:p>
        </p:txBody>
      </p:sp>
      <p:sp>
        <p:nvSpPr>
          <p:cNvPr id="3" name="Content Placeholder 2">
            <a:extLst>
              <a:ext uri="{FF2B5EF4-FFF2-40B4-BE49-F238E27FC236}">
                <a16:creationId xmlns:a16="http://schemas.microsoft.com/office/drawing/2014/main" id="{51BBC91D-D054-3EEC-13EB-46E0ECAC7770}"/>
              </a:ext>
            </a:extLst>
          </p:cNvPr>
          <p:cNvSpPr>
            <a:spLocks noGrp="1"/>
          </p:cNvSpPr>
          <p:nvPr>
            <p:ph idx="1"/>
          </p:nvPr>
        </p:nvSpPr>
        <p:spPr>
          <a:xfrm>
            <a:off x="123497" y="1042032"/>
            <a:ext cx="11958144" cy="5691912"/>
          </a:xfrm>
        </p:spPr>
        <p:txBody>
          <a:bodyPr vert="horz" lIns="91440" tIns="45720" rIns="91440" bIns="45720" rtlCol="0" anchor="t">
            <a:normAutofit/>
          </a:bodyPr>
          <a:lstStyle/>
          <a:p>
            <a:r>
              <a:rPr lang="en-GB" dirty="0">
                <a:latin typeface="Calibri"/>
                <a:ea typeface="+mn-lt"/>
                <a:cs typeface="+mn-lt"/>
              </a:rPr>
              <a:t>Frau-Meigs, D., O’Neill, B., Alessandro </a:t>
            </a:r>
            <a:r>
              <a:rPr lang="en-GB" dirty="0" err="1">
                <a:latin typeface="Calibri"/>
                <a:ea typeface="+mn-lt"/>
                <a:cs typeface="+mn-lt"/>
              </a:rPr>
              <a:t>Soriani</a:t>
            </a:r>
            <a:r>
              <a:rPr lang="en-GB" dirty="0">
                <a:latin typeface="Calibri"/>
                <a:ea typeface="+mn-lt"/>
                <a:cs typeface="+mn-lt"/>
              </a:rPr>
              <a:t> and Vitor Tomé (2017) </a:t>
            </a:r>
            <a:r>
              <a:rPr lang="en-GB" i="1" dirty="0">
                <a:latin typeface="Calibri"/>
                <a:ea typeface="+mn-lt"/>
                <a:cs typeface="+mn-lt"/>
              </a:rPr>
              <a:t>Digital citizenship education</a:t>
            </a:r>
            <a:r>
              <a:rPr lang="en-GB" dirty="0">
                <a:latin typeface="Calibri"/>
                <a:ea typeface="+mn-lt"/>
                <a:cs typeface="+mn-lt"/>
              </a:rPr>
              <a:t>. Council of Europe.  </a:t>
            </a:r>
            <a:endParaRPr lang="en-US">
              <a:latin typeface="Calibri"/>
              <a:cs typeface="Calibri"/>
            </a:endParaRPr>
          </a:p>
          <a:p>
            <a:r>
              <a:rPr lang="en-GB" dirty="0" err="1">
                <a:latin typeface="Calibri"/>
                <a:ea typeface="+mn-lt"/>
                <a:cs typeface="+mn-lt"/>
              </a:rPr>
              <a:t>Keynejad</a:t>
            </a:r>
            <a:r>
              <a:rPr lang="en-GB" dirty="0">
                <a:latin typeface="Calibri"/>
                <a:ea typeface="+mn-lt"/>
                <a:cs typeface="+mn-lt"/>
              </a:rPr>
              <a:t>, R., Spagnolo, J. and Thornicroft, G. (2021) ‘WHO mental health gap action programme (</a:t>
            </a:r>
            <a:r>
              <a:rPr lang="en-GB" dirty="0" err="1">
                <a:latin typeface="Calibri"/>
                <a:ea typeface="+mn-lt"/>
                <a:cs typeface="+mn-lt"/>
              </a:rPr>
              <a:t>mhGAP</a:t>
            </a:r>
            <a:r>
              <a:rPr lang="en-GB" dirty="0">
                <a:latin typeface="Calibri"/>
                <a:ea typeface="+mn-lt"/>
                <a:cs typeface="+mn-lt"/>
              </a:rPr>
              <a:t>) intervention guide: updated systematic review on evidence and impact’, </a:t>
            </a:r>
            <a:r>
              <a:rPr lang="en-GB" i="1" dirty="0">
                <a:latin typeface="Calibri"/>
                <a:ea typeface="+mn-lt"/>
                <a:cs typeface="+mn-lt"/>
              </a:rPr>
              <a:t>Evidence Based Mental Health</a:t>
            </a:r>
            <a:r>
              <a:rPr lang="en-GB" dirty="0">
                <a:latin typeface="Calibri"/>
                <a:ea typeface="+mn-lt"/>
                <a:cs typeface="+mn-lt"/>
              </a:rPr>
              <a:t>, p.ebmental-2021-300254. </a:t>
            </a:r>
            <a:endParaRPr lang="en-GB">
              <a:latin typeface="Calibri"/>
              <a:cs typeface="Calibri"/>
            </a:endParaRPr>
          </a:p>
          <a:p>
            <a:r>
              <a:rPr lang="en-GB" dirty="0">
                <a:latin typeface="Calibri"/>
                <a:ea typeface="+mn-lt"/>
                <a:cs typeface="+mn-lt"/>
              </a:rPr>
              <a:t>Lee, L. and Maher, M.L. (2021) ‘Factors Affecting the Initial Engagement of Older Adults in the Use of Interactive Technology’, </a:t>
            </a:r>
            <a:r>
              <a:rPr lang="en-GB" i="1" dirty="0">
                <a:latin typeface="Calibri"/>
                <a:ea typeface="+mn-lt"/>
                <a:cs typeface="+mn-lt"/>
              </a:rPr>
              <a:t>International Journal of Environmental Research and Public Health</a:t>
            </a:r>
            <a:r>
              <a:rPr lang="en-GB" dirty="0">
                <a:latin typeface="Calibri"/>
                <a:ea typeface="+mn-lt"/>
                <a:cs typeface="+mn-lt"/>
              </a:rPr>
              <a:t>, 18(6), p.2847. </a:t>
            </a:r>
            <a:endParaRPr lang="en-GB">
              <a:latin typeface="Calibri"/>
              <a:cs typeface="Calibri"/>
            </a:endParaRPr>
          </a:p>
          <a:p>
            <a:r>
              <a:rPr lang="en-GB" dirty="0">
                <a:latin typeface="Calibri"/>
                <a:ea typeface="+mn-lt"/>
                <a:cs typeface="+mn-lt"/>
              </a:rPr>
              <a:t>Liese, B.H., Gribble, R.S.F. and </a:t>
            </a:r>
            <a:r>
              <a:rPr lang="en-GB" dirty="0" err="1">
                <a:latin typeface="Calibri"/>
                <a:ea typeface="+mn-lt"/>
                <a:cs typeface="+mn-lt"/>
              </a:rPr>
              <a:t>Wickremsinhe</a:t>
            </a:r>
            <a:r>
              <a:rPr lang="en-GB" dirty="0">
                <a:latin typeface="Calibri"/>
                <a:ea typeface="+mn-lt"/>
                <a:cs typeface="+mn-lt"/>
              </a:rPr>
              <a:t>, M.N. (2019) ‘International funding for mental health: a review of the last decade’, </a:t>
            </a:r>
            <a:r>
              <a:rPr lang="en-GB" i="1" dirty="0">
                <a:latin typeface="Calibri"/>
                <a:ea typeface="+mn-lt"/>
                <a:cs typeface="+mn-lt"/>
              </a:rPr>
              <a:t>International Health</a:t>
            </a:r>
            <a:r>
              <a:rPr lang="en-GB" dirty="0">
                <a:latin typeface="Calibri"/>
                <a:ea typeface="+mn-lt"/>
                <a:cs typeface="+mn-lt"/>
              </a:rPr>
              <a:t>, 11(5), pp.361–369. </a:t>
            </a:r>
            <a:endParaRPr lang="en-GB">
              <a:latin typeface="Calibri"/>
              <a:cs typeface="Calibri"/>
            </a:endParaRPr>
          </a:p>
          <a:p>
            <a:r>
              <a:rPr lang="en-GB" dirty="0">
                <a:latin typeface="Calibri"/>
                <a:ea typeface="+mn-lt"/>
                <a:cs typeface="+mn-lt"/>
              </a:rPr>
              <a:t>Mental Health at Work (2021) </a:t>
            </a:r>
            <a:r>
              <a:rPr lang="en-GB" i="1" dirty="0">
                <a:latin typeface="Calibri"/>
                <a:ea typeface="+mn-lt"/>
                <a:cs typeface="+mn-lt"/>
              </a:rPr>
              <a:t>Every mind matters.</a:t>
            </a:r>
            <a:r>
              <a:rPr lang="en-GB" dirty="0">
                <a:latin typeface="Calibri"/>
                <a:ea typeface="+mn-lt"/>
                <a:cs typeface="+mn-lt"/>
              </a:rPr>
              <a:t> Available at: https://www.mentalhealthatwork.org.uk/toolkit/every-mind-matters/#:~:text=Every%20Mind%20Matters%20is%20the%20national%20platform%20for,to%20help%20everyone%20create%20their%20own%20action%20plan. (Accessed: 1 March 2023).  </a:t>
            </a:r>
            <a:endParaRPr lang="en-GB">
              <a:latin typeface="Calibri"/>
              <a:cs typeface="Calibri"/>
            </a:endParaRPr>
          </a:p>
          <a:p>
            <a:endParaRPr lang="en-GB" dirty="0">
              <a:latin typeface="Calibri"/>
              <a:cs typeface="Calibri"/>
            </a:endParaRPr>
          </a:p>
        </p:txBody>
      </p:sp>
    </p:spTree>
    <p:extLst>
      <p:ext uri="{BB962C8B-B14F-4D97-AF65-F5344CB8AC3E}">
        <p14:creationId xmlns:p14="http://schemas.microsoft.com/office/powerpoint/2010/main" val="36009027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AB6EB-7796-4657-CC9F-9074FB9646F4}"/>
              </a:ext>
            </a:extLst>
          </p:cNvPr>
          <p:cNvSpPr>
            <a:spLocks noGrp="1"/>
          </p:cNvSpPr>
          <p:nvPr>
            <p:ph type="title"/>
          </p:nvPr>
        </p:nvSpPr>
        <p:spPr>
          <a:xfrm>
            <a:off x="609600" y="137371"/>
            <a:ext cx="10972800" cy="327081"/>
          </a:xfrm>
        </p:spPr>
        <p:txBody>
          <a:bodyPr>
            <a:normAutofit fontScale="90000"/>
          </a:bodyPr>
          <a:lstStyle/>
          <a:p>
            <a:endParaRPr lang="en-GB"/>
          </a:p>
        </p:txBody>
      </p:sp>
      <p:sp>
        <p:nvSpPr>
          <p:cNvPr id="3" name="Content Placeholder 2">
            <a:extLst>
              <a:ext uri="{FF2B5EF4-FFF2-40B4-BE49-F238E27FC236}">
                <a16:creationId xmlns:a16="http://schemas.microsoft.com/office/drawing/2014/main" id="{232FCF21-0550-9E4C-A57D-7AB7A50B0B1F}"/>
              </a:ext>
            </a:extLst>
          </p:cNvPr>
          <p:cNvSpPr>
            <a:spLocks noGrp="1"/>
          </p:cNvSpPr>
          <p:nvPr>
            <p:ph idx="1"/>
          </p:nvPr>
        </p:nvSpPr>
        <p:spPr>
          <a:xfrm>
            <a:off x="136635" y="792412"/>
            <a:ext cx="11931868" cy="5967808"/>
          </a:xfrm>
        </p:spPr>
        <p:txBody>
          <a:bodyPr vert="horz" lIns="91440" tIns="45720" rIns="91440" bIns="45720" rtlCol="0" anchor="t">
            <a:normAutofit/>
          </a:bodyPr>
          <a:lstStyle/>
          <a:p>
            <a:r>
              <a:rPr lang="en-GB" dirty="0">
                <a:latin typeface="Calibri"/>
                <a:ea typeface="+mn-lt"/>
                <a:cs typeface="+mn-lt"/>
              </a:rPr>
              <a:t>Naslund, J.A., Bondre, A., </a:t>
            </a:r>
            <a:r>
              <a:rPr lang="en-GB" dirty="0" err="1">
                <a:latin typeface="Calibri"/>
                <a:ea typeface="+mn-lt"/>
                <a:cs typeface="+mn-lt"/>
              </a:rPr>
              <a:t>Torous</a:t>
            </a:r>
            <a:r>
              <a:rPr lang="en-GB" dirty="0">
                <a:latin typeface="Calibri"/>
                <a:ea typeface="+mn-lt"/>
                <a:cs typeface="+mn-lt"/>
              </a:rPr>
              <a:t>, J. and Aschbrenner, K.A. (2020) ‘Social Media and Mental Health: Benefits, Risks, and Opportunities for Research and Practice’, </a:t>
            </a:r>
            <a:r>
              <a:rPr lang="en-GB" i="1" dirty="0">
                <a:latin typeface="Calibri"/>
                <a:ea typeface="+mn-lt"/>
                <a:cs typeface="+mn-lt"/>
              </a:rPr>
              <a:t>Journal of Technology in </a:t>
            </a:r>
            <a:r>
              <a:rPr lang="en-GB" i="1" dirty="0" err="1">
                <a:latin typeface="Calibri"/>
                <a:ea typeface="+mn-lt"/>
                <a:cs typeface="+mn-lt"/>
              </a:rPr>
              <a:t>Behavioral</a:t>
            </a:r>
            <a:r>
              <a:rPr lang="en-GB" i="1" dirty="0">
                <a:latin typeface="Calibri"/>
                <a:ea typeface="+mn-lt"/>
                <a:cs typeface="+mn-lt"/>
              </a:rPr>
              <a:t> Science</a:t>
            </a:r>
            <a:r>
              <a:rPr lang="en-GB" dirty="0">
                <a:latin typeface="Calibri"/>
                <a:ea typeface="+mn-lt"/>
                <a:cs typeface="+mn-lt"/>
              </a:rPr>
              <a:t>, 5(3), pp.245–257.   </a:t>
            </a:r>
            <a:endParaRPr lang="en-US">
              <a:latin typeface="Calibri"/>
              <a:cs typeface="Calibri"/>
            </a:endParaRPr>
          </a:p>
          <a:p>
            <a:r>
              <a:rPr lang="en-GB" dirty="0">
                <a:latin typeface="Calibri"/>
                <a:ea typeface="+mn-lt"/>
                <a:cs typeface="+mn-lt"/>
              </a:rPr>
              <a:t>National Crime Agency (2023)</a:t>
            </a:r>
            <a:r>
              <a:rPr lang="en-GB" i="1" dirty="0">
                <a:latin typeface="Calibri"/>
                <a:ea typeface="+mn-lt"/>
                <a:cs typeface="+mn-lt"/>
              </a:rPr>
              <a:t> Child sexual abuse and exploitation.</a:t>
            </a:r>
            <a:r>
              <a:rPr lang="en-GB" dirty="0">
                <a:latin typeface="Calibri"/>
                <a:ea typeface="+mn-lt"/>
                <a:cs typeface="+mn-lt"/>
              </a:rPr>
              <a:t> Available at: https://nationalcrimeagency.gov.uk/what-we-do/crime-threats/child-sexual-abuse-and-exploitation (Accessed: 5 March 2023).  </a:t>
            </a:r>
            <a:endParaRPr lang="en-GB">
              <a:latin typeface="Calibri"/>
              <a:cs typeface="Calibri"/>
            </a:endParaRPr>
          </a:p>
          <a:p>
            <a:r>
              <a:rPr lang="en-GB" dirty="0">
                <a:latin typeface="Calibri"/>
                <a:ea typeface="+mn-lt"/>
                <a:cs typeface="+mn-lt"/>
              </a:rPr>
              <a:t>National Health Service (2022) </a:t>
            </a:r>
            <a:r>
              <a:rPr lang="en-GB" i="1" dirty="0">
                <a:latin typeface="Calibri"/>
                <a:ea typeface="+mn-lt"/>
                <a:cs typeface="+mn-lt"/>
              </a:rPr>
              <a:t>NHS App features.</a:t>
            </a:r>
            <a:r>
              <a:rPr lang="en-GB" dirty="0">
                <a:latin typeface="Calibri"/>
                <a:ea typeface="+mn-lt"/>
                <a:cs typeface="+mn-lt"/>
              </a:rPr>
              <a:t> Available at: https://digital.nhs.uk/services/nhs-app/nhs-app-features (Accessed: 1 March 2023).  </a:t>
            </a:r>
            <a:endParaRPr lang="en-GB">
              <a:latin typeface="Calibri"/>
              <a:cs typeface="Calibri"/>
            </a:endParaRPr>
          </a:p>
          <a:p>
            <a:r>
              <a:rPr lang="en-GB" dirty="0">
                <a:latin typeface="Calibri"/>
                <a:ea typeface="+mn-lt"/>
                <a:cs typeface="+mn-lt"/>
              </a:rPr>
              <a:t>National Health Service (2023) </a:t>
            </a:r>
            <a:r>
              <a:rPr lang="en-GB" i="1" dirty="0">
                <a:latin typeface="Calibri"/>
                <a:ea typeface="+mn-lt"/>
                <a:cs typeface="+mn-lt"/>
              </a:rPr>
              <a:t>Be kind to your mind</a:t>
            </a:r>
            <a:r>
              <a:rPr lang="en-GB" dirty="0">
                <a:latin typeface="Calibri"/>
                <a:ea typeface="+mn-lt"/>
                <a:cs typeface="+mn-lt"/>
              </a:rPr>
              <a:t>. Available at: https://www.nhs.uk/every-mind-matters/ (Accessed: 1 March 2023).  </a:t>
            </a:r>
            <a:endParaRPr lang="en-GB">
              <a:latin typeface="Calibri"/>
              <a:cs typeface="Calibri"/>
            </a:endParaRPr>
          </a:p>
          <a:p>
            <a:r>
              <a:rPr lang="en-GB" dirty="0">
                <a:latin typeface="Calibri"/>
                <a:ea typeface="+mn-lt"/>
                <a:cs typeface="+mn-lt"/>
              </a:rPr>
              <a:t>National Society for the Prevention of Cruelty to Children (2021)</a:t>
            </a:r>
            <a:r>
              <a:rPr lang="en-GB" i="1" dirty="0">
                <a:latin typeface="Calibri"/>
                <a:ea typeface="+mn-lt"/>
                <a:cs typeface="+mn-lt"/>
              </a:rPr>
              <a:t> Social media and online safety</a:t>
            </a:r>
            <a:r>
              <a:rPr lang="en-GB" dirty="0">
                <a:latin typeface="Calibri"/>
                <a:ea typeface="+mn-lt"/>
                <a:cs typeface="+mn-lt"/>
              </a:rPr>
              <a:t>. Available at: https://learning.nspcc.org.uk/safeguarding-child-protection/social-media-and-online-safety (Accessed: 3 March 2023). </a:t>
            </a:r>
            <a:endParaRPr lang="en-GB">
              <a:latin typeface="Calibri"/>
              <a:cs typeface="Calibri"/>
            </a:endParaRPr>
          </a:p>
          <a:p>
            <a:r>
              <a:rPr lang="en-GB" dirty="0">
                <a:latin typeface="Calibri"/>
                <a:ea typeface="+mn-lt"/>
                <a:cs typeface="+mn-lt"/>
              </a:rPr>
              <a:t>O’Donnell, B. (2021) ‘Rise in Online Enticement and Other Trends: NCMEC Releases 2020 Exploitation Stats’, </a:t>
            </a:r>
            <a:r>
              <a:rPr lang="en-GB" i="1" dirty="0">
                <a:latin typeface="Calibri"/>
                <a:ea typeface="+mn-lt"/>
                <a:cs typeface="+mn-lt"/>
              </a:rPr>
              <a:t>Brenda O’Donnell </a:t>
            </a:r>
            <a:r>
              <a:rPr lang="en-GB" dirty="0">
                <a:latin typeface="Calibri"/>
                <a:ea typeface="+mn-lt"/>
                <a:cs typeface="+mn-lt"/>
              </a:rPr>
              <a:t>[blog]. 24 February. Available at: https://www.missingkids.org/blog/2021/rise-in-online-enticement-and-other-trends--ncmec-releases-2020- (Accessed: 1 March 2023). </a:t>
            </a:r>
            <a:endParaRPr lang="en-GB">
              <a:latin typeface="Calibri"/>
              <a:cs typeface="Calibri"/>
            </a:endParaRPr>
          </a:p>
          <a:p>
            <a:endParaRPr lang="en-GB" dirty="0"/>
          </a:p>
        </p:txBody>
      </p:sp>
    </p:spTree>
    <p:extLst>
      <p:ext uri="{BB962C8B-B14F-4D97-AF65-F5344CB8AC3E}">
        <p14:creationId xmlns:p14="http://schemas.microsoft.com/office/powerpoint/2010/main" val="1076182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76C0B-F83F-AE4D-AC1D-C1BBDE12BA31}"/>
              </a:ext>
            </a:extLst>
          </p:cNvPr>
          <p:cNvSpPr>
            <a:spLocks noGrp="1"/>
          </p:cNvSpPr>
          <p:nvPr>
            <p:ph type="title"/>
          </p:nvPr>
        </p:nvSpPr>
        <p:spPr>
          <a:xfrm>
            <a:off x="609600" y="557784"/>
            <a:ext cx="10972800" cy="287667"/>
          </a:xfrm>
        </p:spPr>
        <p:txBody>
          <a:bodyPr>
            <a:normAutofit fontScale="90000"/>
          </a:bodyPr>
          <a:lstStyle/>
          <a:p>
            <a:endParaRPr lang="en-GB"/>
          </a:p>
        </p:txBody>
      </p:sp>
      <p:sp>
        <p:nvSpPr>
          <p:cNvPr id="3" name="Content Placeholder 2">
            <a:extLst>
              <a:ext uri="{FF2B5EF4-FFF2-40B4-BE49-F238E27FC236}">
                <a16:creationId xmlns:a16="http://schemas.microsoft.com/office/drawing/2014/main" id="{3F5D24F6-38DB-C187-9790-BE187DB6D94A}"/>
              </a:ext>
            </a:extLst>
          </p:cNvPr>
          <p:cNvSpPr>
            <a:spLocks noGrp="1"/>
          </p:cNvSpPr>
          <p:nvPr>
            <p:ph idx="1"/>
          </p:nvPr>
        </p:nvSpPr>
        <p:spPr>
          <a:xfrm>
            <a:off x="215463" y="792411"/>
            <a:ext cx="11734799" cy="5875844"/>
          </a:xfrm>
        </p:spPr>
        <p:txBody>
          <a:bodyPr vert="horz" lIns="91440" tIns="45720" rIns="91440" bIns="45720" rtlCol="0" anchor="t">
            <a:normAutofit/>
          </a:bodyPr>
          <a:lstStyle/>
          <a:p>
            <a:r>
              <a:rPr lang="en-GB" dirty="0">
                <a:latin typeface="Calibri"/>
                <a:ea typeface="+mn-lt"/>
                <a:cs typeface="+mn-lt"/>
              </a:rPr>
              <a:t>Prescott, J., Rathbone, A.L. and Brown, G. (2020) ‘Online peer to peer support: Qualitative analysis of UK and US open mental health Facebook groups’, </a:t>
            </a:r>
            <a:r>
              <a:rPr lang="en-GB" i="1" dirty="0">
                <a:latin typeface="Calibri"/>
                <a:ea typeface="+mn-lt"/>
                <a:cs typeface="+mn-lt"/>
              </a:rPr>
              <a:t>DIGITAL HEALTH</a:t>
            </a:r>
            <a:r>
              <a:rPr lang="en-GB" dirty="0">
                <a:latin typeface="Calibri"/>
                <a:ea typeface="+mn-lt"/>
                <a:cs typeface="+mn-lt"/>
              </a:rPr>
              <a:t>, 6, p.205520762097920. </a:t>
            </a:r>
            <a:endParaRPr lang="en-US">
              <a:latin typeface="Calibri"/>
              <a:cs typeface="Calibri"/>
            </a:endParaRPr>
          </a:p>
          <a:p>
            <a:r>
              <a:rPr lang="en-GB" dirty="0">
                <a:latin typeface="Calibri"/>
                <a:ea typeface="+mn-lt"/>
                <a:cs typeface="+mn-lt"/>
              </a:rPr>
              <a:t>Ramirez-Rubio, O., Daher, C., Fanjul, G., Gascon, M., Mueller, N., </a:t>
            </a:r>
            <a:r>
              <a:rPr lang="en-GB" dirty="0" err="1">
                <a:latin typeface="Calibri"/>
                <a:ea typeface="+mn-lt"/>
                <a:cs typeface="+mn-lt"/>
              </a:rPr>
              <a:t>Pajín</a:t>
            </a:r>
            <a:r>
              <a:rPr lang="en-GB" dirty="0">
                <a:latin typeface="Calibri"/>
                <a:ea typeface="+mn-lt"/>
                <a:cs typeface="+mn-lt"/>
              </a:rPr>
              <a:t>, L., Plasencia, A., Rojas-Rueda, D., </a:t>
            </a:r>
            <a:r>
              <a:rPr lang="en-GB" dirty="0" err="1">
                <a:latin typeface="Calibri"/>
                <a:ea typeface="+mn-lt"/>
                <a:cs typeface="+mn-lt"/>
              </a:rPr>
              <a:t>Thondoo</a:t>
            </a:r>
            <a:r>
              <a:rPr lang="en-GB" dirty="0">
                <a:latin typeface="Calibri"/>
                <a:ea typeface="+mn-lt"/>
                <a:cs typeface="+mn-lt"/>
              </a:rPr>
              <a:t>, M. and </a:t>
            </a:r>
            <a:r>
              <a:rPr lang="en-GB" dirty="0" err="1">
                <a:latin typeface="Calibri"/>
                <a:ea typeface="+mn-lt"/>
                <a:cs typeface="+mn-lt"/>
              </a:rPr>
              <a:t>Nieuwenhuijsen</a:t>
            </a:r>
            <a:r>
              <a:rPr lang="en-GB" dirty="0">
                <a:latin typeface="Calibri"/>
                <a:ea typeface="+mn-lt"/>
                <a:cs typeface="+mn-lt"/>
              </a:rPr>
              <a:t>, M.J. (2019) ‘Urban health: an example of a ‘health in all policies’ approach in the context of SDGs implementation’, </a:t>
            </a:r>
            <a:r>
              <a:rPr lang="en-GB" i="1" dirty="0">
                <a:latin typeface="Calibri"/>
                <a:ea typeface="+mn-lt"/>
                <a:cs typeface="+mn-lt"/>
              </a:rPr>
              <a:t>Globalization and Health</a:t>
            </a:r>
            <a:r>
              <a:rPr lang="en-GB" dirty="0">
                <a:latin typeface="Calibri"/>
                <a:ea typeface="+mn-lt"/>
                <a:cs typeface="+mn-lt"/>
              </a:rPr>
              <a:t>, 15(1).  </a:t>
            </a:r>
            <a:endParaRPr lang="en-GB">
              <a:latin typeface="Calibri"/>
              <a:cs typeface="Calibri"/>
            </a:endParaRPr>
          </a:p>
          <a:p>
            <a:r>
              <a:rPr lang="en-GB" dirty="0">
                <a:latin typeface="Calibri"/>
                <a:ea typeface="+mn-lt"/>
                <a:cs typeface="+mn-lt"/>
              </a:rPr>
              <a:t>The Kings Fund (2018) </a:t>
            </a:r>
            <a:r>
              <a:rPr lang="en-GB" i="1" dirty="0">
                <a:latin typeface="Calibri"/>
                <a:ea typeface="+mn-lt"/>
                <a:cs typeface="+mn-lt"/>
              </a:rPr>
              <a:t>Digital change in health and social care.</a:t>
            </a:r>
            <a:r>
              <a:rPr lang="en-GB" dirty="0">
                <a:latin typeface="Calibri"/>
                <a:ea typeface="+mn-lt"/>
                <a:cs typeface="+mn-lt"/>
              </a:rPr>
              <a:t> Available at: https:// www.kingsfund.org.uk/publications/digital-change-health-social-care (Accessed: 5 March 2023). </a:t>
            </a:r>
            <a:endParaRPr lang="en-GB">
              <a:latin typeface="Calibri"/>
              <a:cs typeface="Calibri"/>
            </a:endParaRPr>
          </a:p>
          <a:p>
            <a:r>
              <a:rPr lang="en-GB" dirty="0">
                <a:latin typeface="Calibri"/>
                <a:ea typeface="+mn-lt"/>
                <a:cs typeface="+mn-lt"/>
              </a:rPr>
              <a:t>Vargo, D., Zhu, L., Benwell, B. and Yan, Z. (2020) ‘Digital technology use during COVID-19 pandemic: A rapid review’, </a:t>
            </a:r>
            <a:r>
              <a:rPr lang="en-GB" i="1" dirty="0">
                <a:latin typeface="Calibri"/>
                <a:ea typeface="+mn-lt"/>
                <a:cs typeface="+mn-lt"/>
              </a:rPr>
              <a:t>Human </a:t>
            </a:r>
            <a:r>
              <a:rPr lang="en-GB" i="1" dirty="0" err="1">
                <a:latin typeface="Calibri"/>
                <a:ea typeface="+mn-lt"/>
                <a:cs typeface="+mn-lt"/>
              </a:rPr>
              <a:t>Behavior</a:t>
            </a:r>
            <a:r>
              <a:rPr lang="en-GB" i="1" dirty="0">
                <a:latin typeface="Calibri"/>
                <a:ea typeface="+mn-lt"/>
                <a:cs typeface="+mn-lt"/>
              </a:rPr>
              <a:t> and Emerging Technologies</a:t>
            </a:r>
            <a:r>
              <a:rPr lang="en-GB" dirty="0">
                <a:latin typeface="Calibri"/>
                <a:ea typeface="+mn-lt"/>
                <a:cs typeface="+mn-lt"/>
              </a:rPr>
              <a:t>, 3(1), pp.13–24. </a:t>
            </a:r>
            <a:endParaRPr lang="en-GB">
              <a:latin typeface="Calibri"/>
              <a:cs typeface="Calibri"/>
            </a:endParaRPr>
          </a:p>
          <a:p>
            <a:r>
              <a:rPr lang="en-GB" dirty="0">
                <a:latin typeface="Calibri"/>
                <a:ea typeface="+mn-lt"/>
                <a:cs typeface="+mn-lt"/>
              </a:rPr>
              <a:t>Wang, S., Bolling, K., Mao, W., Reichstadt, J., Jeste, D., Kim, H.-C. and Nebeker, C. (2019) ‘Technology to Support Aging in Place: Older Adults’ Perspectives’, </a:t>
            </a:r>
            <a:r>
              <a:rPr lang="en-GB" i="1" dirty="0">
                <a:latin typeface="Calibri"/>
                <a:ea typeface="+mn-lt"/>
                <a:cs typeface="+mn-lt"/>
              </a:rPr>
              <a:t>Healthcare</a:t>
            </a:r>
            <a:r>
              <a:rPr lang="en-GB" dirty="0">
                <a:latin typeface="Calibri"/>
                <a:ea typeface="+mn-lt"/>
                <a:cs typeface="+mn-lt"/>
              </a:rPr>
              <a:t>, 7(2), p.60. </a:t>
            </a:r>
            <a:endParaRPr lang="en-GB">
              <a:latin typeface="Calibri"/>
              <a:cs typeface="Calibri"/>
            </a:endParaRPr>
          </a:p>
          <a:p>
            <a:r>
              <a:rPr lang="en-GB" dirty="0">
                <a:latin typeface="Calibri"/>
                <a:ea typeface="+mn-lt"/>
                <a:cs typeface="+mn-lt"/>
              </a:rPr>
              <a:t>World Health Organization (2023)</a:t>
            </a:r>
            <a:r>
              <a:rPr lang="en-GB" i="1" dirty="0">
                <a:latin typeface="Calibri"/>
                <a:ea typeface="+mn-lt"/>
                <a:cs typeface="+mn-lt"/>
              </a:rPr>
              <a:t> Mental Health.</a:t>
            </a:r>
            <a:r>
              <a:rPr lang="en-GB" dirty="0">
                <a:latin typeface="Calibri"/>
                <a:ea typeface="+mn-lt"/>
                <a:cs typeface="+mn-lt"/>
              </a:rPr>
              <a:t> Available at: https://www.who.int/health-topics/mental-health#tab=tab_2 (Accessed: 3 March 2023).  </a:t>
            </a:r>
            <a:endParaRPr lang="en-GB">
              <a:latin typeface="Calibri"/>
              <a:cs typeface="Calibri"/>
            </a:endParaRPr>
          </a:p>
          <a:p>
            <a:endParaRPr lang="en-GB" dirty="0"/>
          </a:p>
        </p:txBody>
      </p:sp>
    </p:spTree>
    <p:extLst>
      <p:ext uri="{BB962C8B-B14F-4D97-AF65-F5344CB8AC3E}">
        <p14:creationId xmlns:p14="http://schemas.microsoft.com/office/powerpoint/2010/main" val="5986370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5AC82-68BA-BA88-A278-EB411B316CE6}"/>
              </a:ext>
            </a:extLst>
          </p:cNvPr>
          <p:cNvSpPr>
            <a:spLocks noGrp="1"/>
          </p:cNvSpPr>
          <p:nvPr>
            <p:ph type="title"/>
          </p:nvPr>
        </p:nvSpPr>
        <p:spPr>
          <a:xfrm>
            <a:off x="609600" y="557784"/>
            <a:ext cx="10972800" cy="327081"/>
          </a:xfrm>
        </p:spPr>
        <p:txBody>
          <a:bodyPr>
            <a:normAutofit fontScale="90000"/>
          </a:bodyPr>
          <a:lstStyle/>
          <a:p>
            <a:endParaRPr lang="en-GB"/>
          </a:p>
        </p:txBody>
      </p:sp>
      <p:sp>
        <p:nvSpPr>
          <p:cNvPr id="3" name="Content Placeholder 2">
            <a:extLst>
              <a:ext uri="{FF2B5EF4-FFF2-40B4-BE49-F238E27FC236}">
                <a16:creationId xmlns:a16="http://schemas.microsoft.com/office/drawing/2014/main" id="{085E977B-755F-BA07-D9AB-9927D5EC3A7B}"/>
              </a:ext>
            </a:extLst>
          </p:cNvPr>
          <p:cNvSpPr>
            <a:spLocks noGrp="1"/>
          </p:cNvSpPr>
          <p:nvPr>
            <p:ph idx="1"/>
          </p:nvPr>
        </p:nvSpPr>
        <p:spPr>
          <a:xfrm>
            <a:off x="609600" y="1042032"/>
            <a:ext cx="10972800" cy="5100706"/>
          </a:xfrm>
        </p:spPr>
        <p:txBody>
          <a:bodyPr vert="horz" lIns="91440" tIns="45720" rIns="91440" bIns="45720" rtlCol="0" anchor="t">
            <a:normAutofit/>
          </a:bodyPr>
          <a:lstStyle/>
          <a:p>
            <a:r>
              <a:rPr lang="en-GB" dirty="0" err="1">
                <a:latin typeface="Calibri"/>
                <a:ea typeface="+mn-lt"/>
                <a:cs typeface="+mn-lt"/>
              </a:rPr>
              <a:t>Wymant</a:t>
            </a:r>
            <a:r>
              <a:rPr lang="en-GB" dirty="0">
                <a:latin typeface="Calibri"/>
                <a:ea typeface="+mn-lt"/>
                <a:cs typeface="+mn-lt"/>
              </a:rPr>
              <a:t>, C., Ferretti, L., </a:t>
            </a:r>
            <a:r>
              <a:rPr lang="en-GB" dirty="0" err="1">
                <a:latin typeface="Calibri"/>
                <a:ea typeface="+mn-lt"/>
                <a:cs typeface="+mn-lt"/>
              </a:rPr>
              <a:t>Tsallis</a:t>
            </a:r>
            <a:r>
              <a:rPr lang="en-GB" dirty="0">
                <a:latin typeface="Calibri"/>
                <a:ea typeface="+mn-lt"/>
                <a:cs typeface="+mn-lt"/>
              </a:rPr>
              <a:t>, D., </a:t>
            </a:r>
            <a:r>
              <a:rPr lang="en-GB" dirty="0" err="1">
                <a:latin typeface="Calibri"/>
                <a:ea typeface="+mn-lt"/>
                <a:cs typeface="+mn-lt"/>
              </a:rPr>
              <a:t>Charalambides</a:t>
            </a:r>
            <a:r>
              <a:rPr lang="en-GB" dirty="0">
                <a:latin typeface="Calibri"/>
                <a:ea typeface="+mn-lt"/>
                <a:cs typeface="+mn-lt"/>
              </a:rPr>
              <a:t>, M., </a:t>
            </a:r>
            <a:r>
              <a:rPr lang="en-GB" dirty="0" err="1">
                <a:latin typeface="Calibri"/>
                <a:ea typeface="+mn-lt"/>
                <a:cs typeface="+mn-lt"/>
              </a:rPr>
              <a:t>Abeler</a:t>
            </a:r>
            <a:r>
              <a:rPr lang="en-GB" dirty="0">
                <a:latin typeface="Calibri"/>
                <a:ea typeface="+mn-lt"/>
                <a:cs typeface="+mn-lt"/>
              </a:rPr>
              <a:t>-Dörner, L., Bonsall, D., Hinch, R., Kendall, M., Milsom, L., Ayres, M., Holmes, C., Briers, M. and Fraser, C. (2021) ‘The epidemiological impact of the NHS COVID-19 App’, </a:t>
            </a:r>
            <a:r>
              <a:rPr lang="en-GB" i="1" dirty="0">
                <a:latin typeface="Calibri"/>
                <a:ea typeface="+mn-lt"/>
                <a:cs typeface="+mn-lt"/>
              </a:rPr>
              <a:t>Nature</a:t>
            </a:r>
            <a:r>
              <a:rPr lang="en-GB" dirty="0">
                <a:latin typeface="Calibri"/>
                <a:ea typeface="+mn-lt"/>
                <a:cs typeface="+mn-lt"/>
              </a:rPr>
              <a:t>.    (</a:t>
            </a:r>
            <a:r>
              <a:rPr lang="en-GB" dirty="0" err="1">
                <a:latin typeface="Calibri"/>
                <a:ea typeface="+mn-lt"/>
                <a:cs typeface="+mn-lt"/>
              </a:rPr>
              <a:t>Wymant</a:t>
            </a:r>
            <a:r>
              <a:rPr lang="en-GB" dirty="0">
                <a:latin typeface="Calibri"/>
                <a:ea typeface="+mn-lt"/>
                <a:cs typeface="+mn-lt"/>
              </a:rPr>
              <a:t> et al., 2021) </a:t>
            </a:r>
            <a:endParaRPr lang="en-US">
              <a:latin typeface="Calibri"/>
              <a:cs typeface="Calibri"/>
            </a:endParaRPr>
          </a:p>
          <a:p>
            <a:r>
              <a:rPr lang="en-GB" dirty="0">
                <a:latin typeface="Calibri"/>
                <a:ea typeface="+mn-lt"/>
                <a:cs typeface="+mn-lt"/>
              </a:rPr>
              <a:t>Zhou, J. and Wan, X. (2022) ‘How to Build Network Effects on Online Platforms for Mental Health’, </a:t>
            </a:r>
            <a:r>
              <a:rPr lang="en-GB" i="1" dirty="0">
                <a:latin typeface="Calibri"/>
                <a:ea typeface="+mn-lt"/>
                <a:cs typeface="+mn-lt"/>
              </a:rPr>
              <a:t>California Management Review</a:t>
            </a:r>
            <a:r>
              <a:rPr lang="en-GB" dirty="0">
                <a:latin typeface="Calibri"/>
                <a:ea typeface="+mn-lt"/>
                <a:cs typeface="+mn-lt"/>
              </a:rPr>
              <a:t>, p.000812562211074.    </a:t>
            </a:r>
            <a:endParaRPr lang="en-GB" dirty="0">
              <a:latin typeface="Calibri"/>
              <a:cs typeface="Calibri"/>
            </a:endParaRPr>
          </a:p>
          <a:p>
            <a:endParaRPr lang="en-GB" dirty="0">
              <a:latin typeface="Calibri"/>
              <a:cs typeface="Calibri"/>
            </a:endParaRPr>
          </a:p>
        </p:txBody>
      </p:sp>
    </p:spTree>
    <p:extLst>
      <p:ext uri="{BB962C8B-B14F-4D97-AF65-F5344CB8AC3E}">
        <p14:creationId xmlns:p14="http://schemas.microsoft.com/office/powerpoint/2010/main" val="16592600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11519-6CBC-95A2-79EF-1CA31B9EC9AE}"/>
              </a:ext>
            </a:extLst>
          </p:cNvPr>
          <p:cNvSpPr>
            <a:spLocks noGrp="1"/>
          </p:cNvSpPr>
          <p:nvPr>
            <p:ph type="title"/>
          </p:nvPr>
        </p:nvSpPr>
        <p:spPr>
          <a:xfrm>
            <a:off x="609600" y="-1016"/>
            <a:ext cx="10972800" cy="685483"/>
          </a:xfrm>
        </p:spPr>
        <p:txBody>
          <a:bodyPr>
            <a:normAutofit fontScale="90000"/>
          </a:bodyPr>
          <a:lstStyle/>
          <a:p>
            <a:r>
              <a:rPr lang="en-GB" dirty="0">
                <a:cs typeface="Posterama"/>
              </a:rPr>
              <a:t>Transcript</a:t>
            </a:r>
            <a:endParaRPr lang="en-GB" dirty="0"/>
          </a:p>
        </p:txBody>
      </p:sp>
      <p:sp>
        <p:nvSpPr>
          <p:cNvPr id="3" name="Content Placeholder 2">
            <a:extLst>
              <a:ext uri="{FF2B5EF4-FFF2-40B4-BE49-F238E27FC236}">
                <a16:creationId xmlns:a16="http://schemas.microsoft.com/office/drawing/2014/main" id="{6876A8F0-5E85-76D2-CD2A-36FFA797DE89}"/>
              </a:ext>
            </a:extLst>
          </p:cNvPr>
          <p:cNvSpPr>
            <a:spLocks noGrp="1"/>
          </p:cNvSpPr>
          <p:nvPr>
            <p:ph idx="1"/>
          </p:nvPr>
        </p:nvSpPr>
        <p:spPr>
          <a:xfrm>
            <a:off x="447040" y="754924"/>
            <a:ext cx="10972800" cy="5946614"/>
          </a:xfrm>
        </p:spPr>
        <p:txBody>
          <a:bodyPr vert="horz" lIns="91440" tIns="45720" rIns="91440" bIns="45720" rtlCol="0" anchor="t">
            <a:normAutofit/>
          </a:bodyPr>
          <a:lstStyle/>
          <a:p>
            <a:r>
              <a:rPr lang="en-GB" dirty="0">
                <a:ea typeface="+mn-lt"/>
                <a:cs typeface="+mn-lt"/>
              </a:rPr>
              <a:t>The benefits of using digital sources in our society will be discussed in today's presentation. As the prevalence of mental health issues has risen dramatically over the past decade, this has attracted a great deal of attention around the world, as evidenced by the incorporation of mental health and well-being in the Sustainable Development Goals act. This is just one of the many ways in which these platforms can benefit our community. It is a priority to foster a happy and fulfilling life for everyone, regardless of age.</a:t>
            </a:r>
          </a:p>
          <a:p>
            <a:r>
              <a:rPr lang="en-GB" dirty="0">
                <a:ea typeface="+mn-lt"/>
                <a:cs typeface="+mn-lt"/>
              </a:rPr>
              <a:t>A few examples of the advantages of digital platforms in our community would be: </a:t>
            </a:r>
          </a:p>
          <a:p>
            <a:r>
              <a:rPr lang="en-GB" dirty="0">
                <a:ea typeface="+mn-lt"/>
                <a:cs typeface="+mn-lt"/>
              </a:rPr>
              <a:t>Every Mind Matters is a collaborative initiative that has been developed by NHS England, Public Health England, and a number of major mental health charities. Every Mind Matters is the national framework for mental wellness, and its goal is to make it simpler for all individuals to look after their own health and happiness and improve their mental health. It does this by offering an electronic hub that is packed with guidance, tips, and resources, as well as a free interactive tool that helps everyone generate their own initiative plan for improving their mental health.</a:t>
            </a:r>
          </a:p>
          <a:p>
            <a:endParaRPr lang="en-GB" dirty="0"/>
          </a:p>
        </p:txBody>
      </p:sp>
    </p:spTree>
    <p:extLst>
      <p:ext uri="{BB962C8B-B14F-4D97-AF65-F5344CB8AC3E}">
        <p14:creationId xmlns:p14="http://schemas.microsoft.com/office/powerpoint/2010/main" val="33161367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F55F2-D13B-9AC8-E450-3E3A34F8B3B4}"/>
              </a:ext>
            </a:extLst>
          </p:cNvPr>
          <p:cNvSpPr>
            <a:spLocks noGrp="1"/>
          </p:cNvSpPr>
          <p:nvPr>
            <p:ph type="title"/>
          </p:nvPr>
        </p:nvSpPr>
        <p:spPr>
          <a:xfrm>
            <a:off x="609600" y="212344"/>
            <a:ext cx="10972800" cy="289243"/>
          </a:xfrm>
        </p:spPr>
        <p:txBody>
          <a:bodyPr>
            <a:normAutofit fontScale="90000"/>
          </a:bodyPr>
          <a:lstStyle/>
          <a:p>
            <a:endParaRPr lang="en-GB"/>
          </a:p>
        </p:txBody>
      </p:sp>
      <p:sp>
        <p:nvSpPr>
          <p:cNvPr id="3" name="Content Placeholder 2">
            <a:extLst>
              <a:ext uri="{FF2B5EF4-FFF2-40B4-BE49-F238E27FC236}">
                <a16:creationId xmlns:a16="http://schemas.microsoft.com/office/drawing/2014/main" id="{BA90A11D-D132-0191-386E-2F71374D5FB0}"/>
              </a:ext>
            </a:extLst>
          </p:cNvPr>
          <p:cNvSpPr>
            <a:spLocks noGrp="1"/>
          </p:cNvSpPr>
          <p:nvPr>
            <p:ph idx="1"/>
          </p:nvPr>
        </p:nvSpPr>
        <p:spPr>
          <a:xfrm>
            <a:off x="121920" y="795564"/>
            <a:ext cx="11887200" cy="5956774"/>
          </a:xfrm>
        </p:spPr>
        <p:txBody>
          <a:bodyPr vert="horz" lIns="91440" tIns="45720" rIns="91440" bIns="45720" rtlCol="0" anchor="t">
            <a:normAutofit fontScale="92500" lnSpcReduction="10000"/>
          </a:bodyPr>
          <a:lstStyle/>
          <a:p>
            <a:r>
              <a:rPr lang="en-GB" dirty="0">
                <a:ea typeface="+mn-lt"/>
                <a:cs typeface="+mn-lt"/>
              </a:rPr>
              <a:t>The platform has specialist guidance and helpful suggestions, as well as a questionnaires that gives you a free, individualised implementation plan with suggestions for how to manage anxiety, enhance your state of mind, sleep better, and feel in charge of your life. On the platform, validated apps are listed, such as ones that help you stop smoking, manage your mental health, and live a healthier life.</a:t>
            </a:r>
          </a:p>
          <a:p>
            <a:r>
              <a:rPr lang="en-GB" dirty="0">
                <a:ea typeface="+mn-lt"/>
                <a:cs typeface="+mn-lt"/>
              </a:rPr>
              <a:t>Evidence suggests that online platforms are an advantage as some people feel stigmatised when they have to do face to face counselling and feel more at ease when talking about their mental health when it's through audio or video. </a:t>
            </a:r>
          </a:p>
          <a:p>
            <a:r>
              <a:rPr lang="en-GB" dirty="0">
                <a:ea typeface="+mn-lt"/>
                <a:cs typeface="+mn-lt"/>
              </a:rPr>
              <a:t>Digital tech has also helped with the improvement of health in communities through these digital platforms.</a:t>
            </a:r>
          </a:p>
          <a:p>
            <a:r>
              <a:rPr lang="en-GB" b="1" dirty="0">
                <a:ea typeface="+mn-lt"/>
                <a:cs typeface="+mn-lt"/>
              </a:rPr>
              <a:t>NHS app</a:t>
            </a:r>
            <a:endParaRPr lang="en-GB" dirty="0">
              <a:ea typeface="+mn-lt"/>
              <a:cs typeface="+mn-lt"/>
            </a:endParaRPr>
          </a:p>
          <a:p>
            <a:r>
              <a:rPr lang="en-GB" dirty="0">
                <a:ea typeface="+mn-lt"/>
                <a:cs typeface="+mn-lt"/>
              </a:rPr>
              <a:t>Another advantage of digital platforms being used in our communities would be the use of the NHS app. The NHS app enables people to </a:t>
            </a:r>
          </a:p>
          <a:p>
            <a:r>
              <a:rPr lang="en-GB" dirty="0">
                <a:ea typeface="+mn-lt"/>
                <a:cs typeface="+mn-lt"/>
              </a:rPr>
              <a:t>1/ register as an organ doner.  2/ gives health advice. 3/ gives details of your covid vaccine. 4/ when theirs an emergency directs you to NHS 11. 5/ manage hospital appointments .6/ repeat prescriptions </a:t>
            </a:r>
          </a:p>
          <a:p>
            <a:r>
              <a:rPr lang="en-GB" dirty="0">
                <a:ea typeface="+mn-lt"/>
                <a:cs typeface="+mn-lt"/>
              </a:rPr>
              <a:t>Evidence shows that during covid the app was used regularly by approximately 16.5 million users and sent approximately 1.7 million exposure notifications: this helped in the spread of the covid pandemic. </a:t>
            </a:r>
          </a:p>
          <a:p>
            <a:r>
              <a:rPr lang="en-GB" dirty="0">
                <a:ea typeface="+mn-lt"/>
                <a:cs typeface="+mn-lt"/>
              </a:rPr>
              <a:t>Digital Technologies helped to build more resilient communities after the pandemic. </a:t>
            </a:r>
          </a:p>
          <a:p>
            <a:endParaRPr lang="en-GB" dirty="0"/>
          </a:p>
          <a:p>
            <a:endParaRPr lang="en-GB" dirty="0"/>
          </a:p>
          <a:p>
            <a:endParaRPr lang="en-GB" dirty="0"/>
          </a:p>
        </p:txBody>
      </p:sp>
      <p:sp>
        <p:nvSpPr>
          <p:cNvPr id="4" name="TextBox 3">
            <a:extLst>
              <a:ext uri="{FF2B5EF4-FFF2-40B4-BE49-F238E27FC236}">
                <a16:creationId xmlns:a16="http://schemas.microsoft.com/office/drawing/2014/main" id="{D98519E3-8B7C-DB2D-48DA-7A3563D2D56F}"/>
              </a:ext>
            </a:extLst>
          </p:cNvPr>
          <p:cNvSpPr txBox="1"/>
          <p:nvPr/>
        </p:nvSpPr>
        <p:spPr>
          <a:xfrm flipV="1">
            <a:off x="-132080" y="6456065"/>
            <a:ext cx="6939280" cy="3989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200" dirty="0">
              <a:latin typeface="Calibri"/>
              <a:cs typeface="Calibri"/>
            </a:endParaRPr>
          </a:p>
        </p:txBody>
      </p:sp>
    </p:spTree>
    <p:extLst>
      <p:ext uri="{BB962C8B-B14F-4D97-AF65-F5344CB8AC3E}">
        <p14:creationId xmlns:p14="http://schemas.microsoft.com/office/powerpoint/2010/main" val="11909490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69790-26F6-B9D8-FDC6-7C925B963BBD}"/>
              </a:ext>
            </a:extLst>
          </p:cNvPr>
          <p:cNvSpPr>
            <a:spLocks noGrp="1"/>
          </p:cNvSpPr>
          <p:nvPr>
            <p:ph type="title"/>
          </p:nvPr>
        </p:nvSpPr>
        <p:spPr>
          <a:xfrm>
            <a:off x="609600" y="557784"/>
            <a:ext cx="10972800" cy="258763"/>
          </a:xfrm>
        </p:spPr>
        <p:txBody>
          <a:bodyPr>
            <a:normAutofit fontScale="90000"/>
          </a:bodyPr>
          <a:lstStyle/>
          <a:p>
            <a:endParaRPr lang="en-GB"/>
          </a:p>
        </p:txBody>
      </p:sp>
      <p:sp>
        <p:nvSpPr>
          <p:cNvPr id="3" name="Content Placeholder 2">
            <a:extLst>
              <a:ext uri="{FF2B5EF4-FFF2-40B4-BE49-F238E27FC236}">
                <a16:creationId xmlns:a16="http://schemas.microsoft.com/office/drawing/2014/main" id="{48DE9EAC-DEE9-44BC-1EFF-5D52CC924EC3}"/>
              </a:ext>
            </a:extLst>
          </p:cNvPr>
          <p:cNvSpPr>
            <a:spLocks noGrp="1"/>
          </p:cNvSpPr>
          <p:nvPr>
            <p:ph idx="1"/>
          </p:nvPr>
        </p:nvSpPr>
        <p:spPr>
          <a:xfrm>
            <a:off x="203200" y="917484"/>
            <a:ext cx="11379200" cy="5712934"/>
          </a:xfrm>
        </p:spPr>
        <p:txBody>
          <a:bodyPr vert="horz" lIns="91440" tIns="45720" rIns="91440" bIns="45720" rtlCol="0" anchor="t">
            <a:normAutofit lnSpcReduction="10000"/>
          </a:bodyPr>
          <a:lstStyle/>
          <a:p>
            <a:r>
              <a:rPr lang="en-GB" b="1" dirty="0">
                <a:ea typeface="+mn-lt"/>
                <a:cs typeface="+mn-lt"/>
              </a:rPr>
              <a:t>Slide 4</a:t>
            </a:r>
            <a:endParaRPr lang="en-GB" dirty="0">
              <a:ea typeface="+mn-lt"/>
              <a:cs typeface="+mn-lt"/>
            </a:endParaRPr>
          </a:p>
          <a:p>
            <a:r>
              <a:rPr lang="en-GB" dirty="0">
                <a:ea typeface="+mn-lt"/>
                <a:cs typeface="+mn-lt"/>
              </a:rPr>
              <a:t>The</a:t>
            </a:r>
            <a:r>
              <a:rPr lang="en-GB" b="1" dirty="0">
                <a:ea typeface="+mn-lt"/>
                <a:cs typeface="+mn-lt"/>
              </a:rPr>
              <a:t> </a:t>
            </a:r>
            <a:r>
              <a:rPr lang="en-GB" dirty="0">
                <a:ea typeface="+mn-lt"/>
                <a:cs typeface="+mn-lt"/>
              </a:rPr>
              <a:t>focus of this presentation will be the advantages of digital platforms for children in our communities. research suggests that social media and messaging apps are now a big part of the lives of young people all over the world. More than 2.1 billion people use Facebook, Instagram, WhatsApp, or Messenger every day on average they have changed how they learn and how they make and keep friends, how they spend their free time, and how they engage with society as a whole.</a:t>
            </a:r>
          </a:p>
          <a:p>
            <a:r>
              <a:rPr lang="en-GB" dirty="0">
                <a:ea typeface="+mn-lt"/>
                <a:cs typeface="+mn-lt"/>
              </a:rPr>
              <a:t>1 example of the advantage of digital platforms for children would be a lockdown when the world had to isolate, and children were not able to receive face-to-face learning and they needed to access online learning. Online learning was delivered through digital technologies either through a laptop, tablet, or phone using apps like teams to provide a group taught lesson online. There are also learning apps like lingo kids, kids brain trainer, kids learning box and many more. </a:t>
            </a:r>
          </a:p>
          <a:p>
            <a:r>
              <a:rPr lang="en-GB" dirty="0">
                <a:ea typeface="+mn-lt"/>
                <a:cs typeface="+mn-lt"/>
              </a:rPr>
              <a:t>Another example would be mental health awareness for children on digital platforms. As discussed earlier there has been a rise in mental health cases mainly because of demographic changes. Even though there's a rise in mental health cases evidence suggests that government expenditures that goes to mental health only amounts to 2%. Making these free online platforms an advantage to our communities.</a:t>
            </a:r>
          </a:p>
          <a:p>
            <a:endParaRPr lang="en-GB" dirty="0"/>
          </a:p>
        </p:txBody>
      </p:sp>
    </p:spTree>
    <p:extLst>
      <p:ext uri="{BB962C8B-B14F-4D97-AF65-F5344CB8AC3E}">
        <p14:creationId xmlns:p14="http://schemas.microsoft.com/office/powerpoint/2010/main" val="38480222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1FB3A-4EE1-5DCE-0916-7AD2F4251C8B}"/>
              </a:ext>
            </a:extLst>
          </p:cNvPr>
          <p:cNvSpPr>
            <a:spLocks noGrp="1"/>
          </p:cNvSpPr>
          <p:nvPr>
            <p:ph type="title"/>
          </p:nvPr>
        </p:nvSpPr>
        <p:spPr>
          <a:xfrm>
            <a:off x="609600" y="131064"/>
            <a:ext cx="10972800" cy="289243"/>
          </a:xfrm>
        </p:spPr>
        <p:txBody>
          <a:bodyPr>
            <a:normAutofit fontScale="90000"/>
          </a:bodyPr>
          <a:lstStyle/>
          <a:p>
            <a:endParaRPr lang="en-GB"/>
          </a:p>
        </p:txBody>
      </p:sp>
      <p:sp>
        <p:nvSpPr>
          <p:cNvPr id="3" name="Content Placeholder 2">
            <a:extLst>
              <a:ext uri="{FF2B5EF4-FFF2-40B4-BE49-F238E27FC236}">
                <a16:creationId xmlns:a16="http://schemas.microsoft.com/office/drawing/2014/main" id="{9BDCCA25-22BA-68C9-6001-EB1020E4D24E}"/>
              </a:ext>
            </a:extLst>
          </p:cNvPr>
          <p:cNvSpPr>
            <a:spLocks noGrp="1"/>
          </p:cNvSpPr>
          <p:nvPr>
            <p:ph idx="1"/>
          </p:nvPr>
        </p:nvSpPr>
        <p:spPr>
          <a:xfrm>
            <a:off x="609600" y="724444"/>
            <a:ext cx="10972800" cy="5418294"/>
          </a:xfrm>
        </p:spPr>
        <p:txBody>
          <a:bodyPr vert="horz" lIns="91440" tIns="45720" rIns="91440" bIns="45720" rtlCol="0" anchor="t">
            <a:normAutofit lnSpcReduction="10000"/>
          </a:bodyPr>
          <a:lstStyle/>
          <a:p>
            <a:r>
              <a:rPr lang="en-GB" dirty="0">
                <a:ea typeface="+mn-lt"/>
                <a:cs typeface="+mn-lt"/>
              </a:rPr>
              <a:t>According to studies, millions of children worldwide utilise social media and video-sharing sites like YouTube and Facebook to learn about mental health initiatives and awareness websites. Support is available through these Facebook groups, according to studies. They help people feel less alone and offer a place to relate different points of view to one's own experiences.</a:t>
            </a:r>
          </a:p>
          <a:p>
            <a:r>
              <a:rPr lang="en-GB" dirty="0">
                <a:ea typeface="+mn-lt"/>
                <a:cs typeface="+mn-lt"/>
              </a:rPr>
              <a:t>The World Health Organization has released a downloadable Mental Health Gap Action Plan on its website as well. All ages and sexes are included in this program's focus on mental, neurological, and substance use issues. The World Health Organization has a goal to expand treatment options for neurological, psychiatric, and addictive illnesses. The core goal of the initiative is to strengthen collaborative efforts through the formation of new alliances.</a:t>
            </a:r>
          </a:p>
          <a:p>
            <a:r>
              <a:rPr lang="en-GB" dirty="0">
                <a:ea typeface="+mn-lt"/>
                <a:cs typeface="+mn-lt"/>
              </a:rPr>
              <a:t>Evidence has stated that Mental health awareness on social media has been successful its available 24/7 7 days a week and can reach out to a large number of people in a short time frame, therefore eradicating stigma and educating people. and it is also more cost-effective.</a:t>
            </a:r>
          </a:p>
          <a:p>
            <a:r>
              <a:rPr lang="en-GB" dirty="0">
                <a:ea typeface="+mn-lt"/>
                <a:cs typeface="+mn-lt"/>
              </a:rPr>
              <a:t>Digital technologies have helped maintain a community by making them more readily available and inexpensive. And digital tech on social media enables the use of electronic communication for sharing ideas with the community. </a:t>
            </a:r>
          </a:p>
          <a:p>
            <a:endParaRPr lang="en-GB" dirty="0"/>
          </a:p>
        </p:txBody>
      </p:sp>
    </p:spTree>
    <p:extLst>
      <p:ext uri="{BB962C8B-B14F-4D97-AF65-F5344CB8AC3E}">
        <p14:creationId xmlns:p14="http://schemas.microsoft.com/office/powerpoint/2010/main" val="26822793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75A82-1F79-05CF-F0EC-C24A4ED4FDA7}"/>
              </a:ext>
            </a:extLst>
          </p:cNvPr>
          <p:cNvSpPr>
            <a:spLocks noGrp="1"/>
          </p:cNvSpPr>
          <p:nvPr>
            <p:ph type="title"/>
          </p:nvPr>
        </p:nvSpPr>
        <p:spPr>
          <a:xfrm>
            <a:off x="609600" y="557784"/>
            <a:ext cx="10972800" cy="187643"/>
          </a:xfrm>
        </p:spPr>
        <p:txBody>
          <a:bodyPr>
            <a:normAutofit fontScale="90000"/>
          </a:bodyPr>
          <a:lstStyle/>
          <a:p>
            <a:endParaRPr lang="en-GB"/>
          </a:p>
        </p:txBody>
      </p:sp>
      <p:sp>
        <p:nvSpPr>
          <p:cNvPr id="3" name="Content Placeholder 2">
            <a:extLst>
              <a:ext uri="{FF2B5EF4-FFF2-40B4-BE49-F238E27FC236}">
                <a16:creationId xmlns:a16="http://schemas.microsoft.com/office/drawing/2014/main" id="{C85DF19A-1043-CC7C-4094-6279F3730035}"/>
              </a:ext>
            </a:extLst>
          </p:cNvPr>
          <p:cNvSpPr>
            <a:spLocks noGrp="1"/>
          </p:cNvSpPr>
          <p:nvPr>
            <p:ph idx="1"/>
          </p:nvPr>
        </p:nvSpPr>
        <p:spPr>
          <a:xfrm>
            <a:off x="60960" y="734604"/>
            <a:ext cx="12029440" cy="6007574"/>
          </a:xfrm>
        </p:spPr>
        <p:txBody>
          <a:bodyPr vert="horz" lIns="91440" tIns="45720" rIns="91440" bIns="45720" rtlCol="0" anchor="t">
            <a:normAutofit fontScale="85000" lnSpcReduction="10000"/>
          </a:bodyPr>
          <a:lstStyle/>
          <a:p>
            <a:r>
              <a:rPr lang="en-GB" dirty="0">
                <a:ea typeface="+mn-lt"/>
                <a:cs typeface="+mn-lt"/>
              </a:rPr>
              <a:t>Slide 5 </a:t>
            </a:r>
          </a:p>
          <a:p>
            <a:r>
              <a:rPr lang="en-GB" dirty="0">
                <a:ea typeface="+mn-lt"/>
                <a:cs typeface="+mn-lt"/>
              </a:rPr>
              <a:t>However, the disadvantages of online platforms used by children would be the risk of child exploitation. Online exploitation can take place on social media, messaging apps, and gaming platforms.2020 was a record-breaking year, with more than 21.7 million reports of suspected child sexual exploitation online according to research. The reason for this is since COVID more children are using online platforms for virtual learning and because of isolation. </a:t>
            </a:r>
          </a:p>
          <a:p>
            <a:r>
              <a:rPr lang="en-GB" dirty="0">
                <a:ea typeface="+mn-lt"/>
                <a:cs typeface="+mn-lt"/>
              </a:rPr>
              <a:t>Another disadvantage to these platforms would be that some older people are not computer literate or don’t have access to such technology. Also, people who live remote may not have internet access to be able to access these platforms.</a:t>
            </a:r>
          </a:p>
          <a:p>
            <a:r>
              <a:rPr lang="en-GB" dirty="0">
                <a:ea typeface="+mn-lt"/>
                <a:cs typeface="+mn-lt"/>
              </a:rPr>
              <a:t>Slide 6 </a:t>
            </a:r>
          </a:p>
          <a:p>
            <a:r>
              <a:rPr lang="en-GB" dirty="0">
                <a:ea typeface="+mn-lt"/>
                <a:cs typeface="+mn-lt"/>
              </a:rPr>
              <a:t>Considering the advantages and disadvantages of digital tech how platforms could be used to their full advantage would be </a:t>
            </a:r>
          </a:p>
          <a:p>
            <a:r>
              <a:rPr lang="en-GB" dirty="0">
                <a:ea typeface="+mn-lt"/>
                <a:cs typeface="+mn-lt"/>
              </a:rPr>
              <a:t>1/ The need to increase digital tech for the older person as evidence does show that the older person is willing to learn about these new technologies.</a:t>
            </a:r>
          </a:p>
          <a:p>
            <a:r>
              <a:rPr lang="en-GB" dirty="0">
                <a:ea typeface="+mn-lt"/>
                <a:cs typeface="+mn-lt"/>
              </a:rPr>
              <a:t>2/ making digital platforms safer for children to use </a:t>
            </a:r>
          </a:p>
          <a:p>
            <a:r>
              <a:rPr lang="en-GB" dirty="0">
                <a:ea typeface="+mn-lt"/>
                <a:cs typeface="+mn-lt"/>
              </a:rPr>
              <a:t>Also educating children on the dangers of online abuse this would reduce their vulnerability and provide them with the means to report any abuse to the right person.</a:t>
            </a:r>
          </a:p>
          <a:p>
            <a:r>
              <a:rPr lang="en-GB" dirty="0">
                <a:ea typeface="+mn-lt"/>
                <a:cs typeface="+mn-lt"/>
              </a:rPr>
              <a:t>Also, the government has ploughed funds into the fight against online abuse </a:t>
            </a:r>
          </a:p>
          <a:p>
            <a:r>
              <a:rPr lang="en-GB" dirty="0">
                <a:ea typeface="+mn-lt"/>
                <a:cs typeface="+mn-lt"/>
              </a:rPr>
              <a:t>These would limit some of the problems communities might face</a:t>
            </a:r>
          </a:p>
          <a:p>
            <a:endParaRPr lang="en-GB" dirty="0"/>
          </a:p>
          <a:p>
            <a:endParaRPr lang="en-GB" dirty="0"/>
          </a:p>
        </p:txBody>
      </p:sp>
    </p:spTree>
    <p:extLst>
      <p:ext uri="{BB962C8B-B14F-4D97-AF65-F5344CB8AC3E}">
        <p14:creationId xmlns:p14="http://schemas.microsoft.com/office/powerpoint/2010/main" val="4243329772"/>
      </p:ext>
    </p:extLst>
  </p:cSld>
  <p:clrMapOvr>
    <a:masterClrMapping/>
  </p:clrMapOvr>
</p:sld>
</file>

<file path=ppt/theme/theme1.xml><?xml version="1.0" encoding="utf-8"?>
<a:theme xmlns:a="http://schemas.openxmlformats.org/drawingml/2006/main" name="SplashVTI">
  <a:themeElements>
    <a:clrScheme name="AnalogousFromDarkSeedLeftStep">
      <a:dk1>
        <a:srgbClr val="000000"/>
      </a:dk1>
      <a:lt1>
        <a:srgbClr val="FFFFFF"/>
      </a:lt1>
      <a:dk2>
        <a:srgbClr val="301B2E"/>
      </a:dk2>
      <a:lt2>
        <a:srgbClr val="F0F3F2"/>
      </a:lt2>
      <a:accent1>
        <a:srgbClr val="E72986"/>
      </a:accent1>
      <a:accent2>
        <a:srgbClr val="D517C3"/>
      </a:accent2>
      <a:accent3>
        <a:srgbClr val="AA29E7"/>
      </a:accent3>
      <a:accent4>
        <a:srgbClr val="5526D8"/>
      </a:accent4>
      <a:accent5>
        <a:srgbClr val="2946E7"/>
      </a:accent5>
      <a:accent6>
        <a:srgbClr val="1784D5"/>
      </a:accent6>
      <a:hlink>
        <a:srgbClr val="413FBF"/>
      </a:hlink>
      <a:folHlink>
        <a:srgbClr val="7F7F7F"/>
      </a:folHlink>
    </a:clrScheme>
    <a:fontScheme name="Custom 23">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plashVTI" id="{CD38C481-21EC-466B-953B-A1440B42712A}" vid="{D3E4813C-1D98-48C2-AF59-2D0D78E25500}"/>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SplashVTI</vt:lpstr>
      <vt:lpstr>Kelly Evans  2004456</vt:lpstr>
      <vt:lpstr>Contents.</vt:lpstr>
      <vt:lpstr>Advantages of digital platforms in our community.</vt:lpstr>
      <vt:lpstr>Advantages of online digital platforms for children.</vt:lpstr>
      <vt:lpstr>Disadvantage of online platforms.</vt:lpstr>
      <vt:lpstr>How digital platforms are used to their full advantage.</vt:lpstr>
      <vt:lpstr>Any Questions? </vt:lpstr>
      <vt:lpstr>References </vt:lpstr>
      <vt:lpstr>PowerPoint Presentation</vt:lpstr>
      <vt:lpstr>PowerPoint Presentation</vt:lpstr>
      <vt:lpstr>PowerPoint Presentation</vt:lpstr>
      <vt:lpstr>PowerPoint Presentation</vt:lpstr>
      <vt:lpstr>Transcript</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385</cp:revision>
  <dcterms:created xsi:type="dcterms:W3CDTF">2023-03-01T11:57:00Z</dcterms:created>
  <dcterms:modified xsi:type="dcterms:W3CDTF">2023-03-16T09:37:56Z</dcterms:modified>
</cp:coreProperties>
</file>