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320" r:id="rId11"/>
    <p:sldId id="313" r:id="rId12"/>
    <p:sldId id="314" r:id="rId13"/>
    <p:sldId id="321" r:id="rId14"/>
    <p:sldId id="315" r:id="rId15"/>
    <p:sldId id="316" r:id="rId16"/>
    <p:sldId id="317" r:id="rId17"/>
    <p:sldId id="318" r:id="rId18"/>
    <p:sldId id="319"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 id="281" r:id="rId35"/>
    <p:sldId id="282" r:id="rId36"/>
    <p:sldId id="283" r:id="rId37"/>
    <p:sldId id="297" r:id="rId38"/>
    <p:sldId id="293" r:id="rId39"/>
    <p:sldId id="298" r:id="rId40"/>
    <p:sldId id="284" r:id="rId41"/>
    <p:sldId id="285" r:id="rId42"/>
    <p:sldId id="286" r:id="rId43"/>
    <p:sldId id="287" r:id="rId44"/>
    <p:sldId id="288" r:id="rId45"/>
    <p:sldId id="289" r:id="rId46"/>
    <p:sldId id="290" r:id="rId47"/>
    <p:sldId id="291" r:id="rId48"/>
    <p:sldId id="292" r:id="rId49"/>
    <p:sldId id="294" r:id="rId50"/>
    <p:sldId id="295" r:id="rId51"/>
    <p:sldId id="296" r:id="rId52"/>
    <p:sldId id="299" r:id="rId53"/>
    <p:sldId id="300" r:id="rId54"/>
    <p:sldId id="301" r:id="rId55"/>
    <p:sldId id="302" r:id="rId56"/>
    <p:sldId id="303" r:id="rId57"/>
    <p:sldId id="304" r:id="rId58"/>
    <p:sldId id="305" r:id="rId59"/>
    <p:sldId id="306" r:id="rId60"/>
    <p:sldId id="307" r:id="rId61"/>
    <p:sldId id="308" r:id="rId62"/>
    <p:sldId id="309" r:id="rId63"/>
    <p:sldId id="310" r:id="rId64"/>
    <p:sldId id="311" r:id="rId65"/>
    <p:sldId id="312"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31DB2F-FB79-4AE7-8138-67CDA4C8F932}" v="2" dt="2023-02-01T16:59:20.7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5" autoAdjust="0"/>
    <p:restoredTop sz="94660"/>
  </p:normalViewPr>
  <p:slideViewPr>
    <p:cSldViewPr snapToGrid="0">
      <p:cViewPr varScale="1">
        <p:scale>
          <a:sx n="68" d="100"/>
          <a:sy n="68" d="100"/>
        </p:scale>
        <p:origin x="57"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71"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DBFDB9F8-5507-4BC4-B6AD-A059E4EBE3CE}"/>
    <pc:docChg chg="custSel addSld modSld">
      <pc:chgData name="Luke Roach" userId="3c173453-1e89-4ab7-a897-c035ad6940d7" providerId="ADAL" clId="{DBFDB9F8-5507-4BC4-B6AD-A059E4EBE3CE}" dt="2022-02-04T12:39:05.031" v="73" actId="403"/>
      <pc:docMkLst>
        <pc:docMk/>
      </pc:docMkLst>
      <pc:sldChg chg="modSp mod">
        <pc:chgData name="Luke Roach" userId="3c173453-1e89-4ab7-a897-c035ad6940d7" providerId="ADAL" clId="{DBFDB9F8-5507-4BC4-B6AD-A059E4EBE3CE}" dt="2022-02-04T12:39:05.031" v="73" actId="403"/>
        <pc:sldMkLst>
          <pc:docMk/>
          <pc:sldMk cId="2391951919" sldId="257"/>
        </pc:sldMkLst>
        <pc:spChg chg="mod">
          <ac:chgData name="Luke Roach" userId="3c173453-1e89-4ab7-a897-c035ad6940d7" providerId="ADAL" clId="{DBFDB9F8-5507-4BC4-B6AD-A059E4EBE3CE}" dt="2022-02-04T12:39:05.031" v="73" actId="403"/>
          <ac:spMkLst>
            <pc:docMk/>
            <pc:sldMk cId="2391951919" sldId="257"/>
            <ac:spMk id="3" creationId="{6525B9BE-927B-40AB-954E-B582E217B2DA}"/>
          </ac:spMkLst>
        </pc:spChg>
      </pc:sldChg>
      <pc:sldChg chg="modSp add mod">
        <pc:chgData name="Luke Roach" userId="3c173453-1e89-4ab7-a897-c035ad6940d7" providerId="ADAL" clId="{DBFDB9F8-5507-4BC4-B6AD-A059E4EBE3CE}" dt="2022-02-04T12:36:39.138" v="8" actId="27636"/>
        <pc:sldMkLst>
          <pc:docMk/>
          <pc:sldMk cId="799904471" sldId="313"/>
        </pc:sldMkLst>
        <pc:spChg chg="mod">
          <ac:chgData name="Luke Roach" userId="3c173453-1e89-4ab7-a897-c035ad6940d7" providerId="ADAL" clId="{DBFDB9F8-5507-4BC4-B6AD-A059E4EBE3CE}" dt="2022-02-04T12:36:39.138" v="8" actId="27636"/>
          <ac:spMkLst>
            <pc:docMk/>
            <pc:sldMk cId="799904471" sldId="313"/>
            <ac:spMk id="3" creationId="{21E76955-1359-46F6-B188-DEB1E2126F89}"/>
          </ac:spMkLst>
        </pc:spChg>
      </pc:sldChg>
      <pc:sldChg chg="add">
        <pc:chgData name="Luke Roach" userId="3c173453-1e89-4ab7-a897-c035ad6940d7" providerId="ADAL" clId="{DBFDB9F8-5507-4BC4-B6AD-A059E4EBE3CE}" dt="2022-02-04T12:36:39.054" v="7"/>
        <pc:sldMkLst>
          <pc:docMk/>
          <pc:sldMk cId="618893919" sldId="314"/>
        </pc:sldMkLst>
      </pc:sldChg>
      <pc:sldChg chg="add">
        <pc:chgData name="Luke Roach" userId="3c173453-1e89-4ab7-a897-c035ad6940d7" providerId="ADAL" clId="{DBFDB9F8-5507-4BC4-B6AD-A059E4EBE3CE}" dt="2022-02-04T12:36:39.054" v="7"/>
        <pc:sldMkLst>
          <pc:docMk/>
          <pc:sldMk cId="1685941908" sldId="315"/>
        </pc:sldMkLst>
      </pc:sldChg>
      <pc:sldChg chg="modSp add mod">
        <pc:chgData name="Luke Roach" userId="3c173453-1e89-4ab7-a897-c035ad6940d7" providerId="ADAL" clId="{DBFDB9F8-5507-4BC4-B6AD-A059E4EBE3CE}" dt="2022-02-04T12:37:19.713" v="28" actId="20577"/>
        <pc:sldMkLst>
          <pc:docMk/>
          <pc:sldMk cId="94058413" sldId="316"/>
        </pc:sldMkLst>
        <pc:spChg chg="mod">
          <ac:chgData name="Luke Roach" userId="3c173453-1e89-4ab7-a897-c035ad6940d7" providerId="ADAL" clId="{DBFDB9F8-5507-4BC4-B6AD-A059E4EBE3CE}" dt="2022-02-04T12:37:19.713" v="28" actId="20577"/>
          <ac:spMkLst>
            <pc:docMk/>
            <pc:sldMk cId="94058413" sldId="316"/>
            <ac:spMk id="3" creationId="{ED241A70-D8EA-4120-A0C8-55638B3415A6}"/>
          </ac:spMkLst>
        </pc:spChg>
      </pc:sldChg>
      <pc:sldChg chg="add">
        <pc:chgData name="Luke Roach" userId="3c173453-1e89-4ab7-a897-c035ad6940d7" providerId="ADAL" clId="{DBFDB9F8-5507-4BC4-B6AD-A059E4EBE3CE}" dt="2022-02-04T12:36:39.054" v="7"/>
        <pc:sldMkLst>
          <pc:docMk/>
          <pc:sldMk cId="1667442833" sldId="317"/>
        </pc:sldMkLst>
      </pc:sldChg>
      <pc:sldChg chg="add">
        <pc:chgData name="Luke Roach" userId="3c173453-1e89-4ab7-a897-c035ad6940d7" providerId="ADAL" clId="{DBFDB9F8-5507-4BC4-B6AD-A059E4EBE3CE}" dt="2022-02-04T12:36:39.054" v="7"/>
        <pc:sldMkLst>
          <pc:docMk/>
          <pc:sldMk cId="1783132077" sldId="318"/>
        </pc:sldMkLst>
      </pc:sldChg>
      <pc:sldChg chg="modSp add mod">
        <pc:chgData name="Luke Roach" userId="3c173453-1e89-4ab7-a897-c035ad6940d7" providerId="ADAL" clId="{DBFDB9F8-5507-4BC4-B6AD-A059E4EBE3CE}" dt="2022-02-04T12:37:44.772" v="63" actId="20577"/>
        <pc:sldMkLst>
          <pc:docMk/>
          <pc:sldMk cId="1170459228" sldId="319"/>
        </pc:sldMkLst>
        <pc:spChg chg="mod">
          <ac:chgData name="Luke Roach" userId="3c173453-1e89-4ab7-a897-c035ad6940d7" providerId="ADAL" clId="{DBFDB9F8-5507-4BC4-B6AD-A059E4EBE3CE}" dt="2022-02-04T12:37:44.772" v="63" actId="20577"/>
          <ac:spMkLst>
            <pc:docMk/>
            <pc:sldMk cId="1170459228" sldId="319"/>
            <ac:spMk id="3" creationId="{A49FC41E-A2C5-47B7-9627-1379C27572A3}"/>
          </ac:spMkLst>
        </pc:spChg>
      </pc:sldChg>
      <pc:sldChg chg="addSp delSp modSp new mod setBg">
        <pc:chgData name="Luke Roach" userId="3c173453-1e89-4ab7-a897-c035ad6940d7" providerId="ADAL" clId="{DBFDB9F8-5507-4BC4-B6AD-A059E4EBE3CE}" dt="2022-02-04T12:36:56.468" v="26" actId="26606"/>
        <pc:sldMkLst>
          <pc:docMk/>
          <pc:sldMk cId="3272833909" sldId="320"/>
        </pc:sldMkLst>
        <pc:spChg chg="mod">
          <ac:chgData name="Luke Roach" userId="3c173453-1e89-4ab7-a897-c035ad6940d7" providerId="ADAL" clId="{DBFDB9F8-5507-4BC4-B6AD-A059E4EBE3CE}" dt="2022-02-04T12:36:56.468" v="26" actId="26606"/>
          <ac:spMkLst>
            <pc:docMk/>
            <pc:sldMk cId="3272833909" sldId="320"/>
            <ac:spMk id="2" creationId="{798A0DFD-540E-4E01-9EFF-DB8F8A86CADE}"/>
          </ac:spMkLst>
        </pc:spChg>
        <pc:spChg chg="del">
          <ac:chgData name="Luke Roach" userId="3c173453-1e89-4ab7-a897-c035ad6940d7" providerId="ADAL" clId="{DBFDB9F8-5507-4BC4-B6AD-A059E4EBE3CE}" dt="2022-02-04T12:36:56.468" v="26" actId="26606"/>
          <ac:spMkLst>
            <pc:docMk/>
            <pc:sldMk cId="3272833909" sldId="320"/>
            <ac:spMk id="3" creationId="{3C3F5786-99D7-4401-A7EF-A5F34108AA25}"/>
          </ac:spMkLst>
        </pc:spChg>
        <pc:spChg chg="add">
          <ac:chgData name="Luke Roach" userId="3c173453-1e89-4ab7-a897-c035ad6940d7" providerId="ADAL" clId="{DBFDB9F8-5507-4BC4-B6AD-A059E4EBE3CE}" dt="2022-02-04T12:36:56.468" v="26" actId="26606"/>
          <ac:spMkLst>
            <pc:docMk/>
            <pc:sldMk cId="3272833909" sldId="320"/>
            <ac:spMk id="9" creationId="{37C89E4B-3C9F-44B9-8B86-D9E3D112D8EC}"/>
          </ac:spMkLst>
        </pc:spChg>
        <pc:picChg chg="add">
          <ac:chgData name="Luke Roach" userId="3c173453-1e89-4ab7-a897-c035ad6940d7" providerId="ADAL" clId="{DBFDB9F8-5507-4BC4-B6AD-A059E4EBE3CE}" dt="2022-02-04T12:36:56.468" v="26" actId="26606"/>
          <ac:picMkLst>
            <pc:docMk/>
            <pc:sldMk cId="3272833909" sldId="320"/>
            <ac:picMk id="5" creationId="{1807270F-37A9-4021-A8A9-13422E1176BE}"/>
          </ac:picMkLst>
        </pc:picChg>
        <pc:cxnChg chg="add">
          <ac:chgData name="Luke Roach" userId="3c173453-1e89-4ab7-a897-c035ad6940d7" providerId="ADAL" clId="{DBFDB9F8-5507-4BC4-B6AD-A059E4EBE3CE}" dt="2022-02-04T12:36:56.468" v="26" actId="26606"/>
          <ac:cxnSpMkLst>
            <pc:docMk/>
            <pc:sldMk cId="3272833909" sldId="320"/>
            <ac:cxnSpMk id="11" creationId="{AA2EAA10-076F-46BD-8F0F-B9A2FB77A85C}"/>
          </ac:cxnSpMkLst>
        </pc:cxnChg>
        <pc:cxnChg chg="add">
          <ac:chgData name="Luke Roach" userId="3c173453-1e89-4ab7-a897-c035ad6940d7" providerId="ADAL" clId="{DBFDB9F8-5507-4BC4-B6AD-A059E4EBE3CE}" dt="2022-02-04T12:36:56.468" v="26" actId="26606"/>
          <ac:cxnSpMkLst>
            <pc:docMk/>
            <pc:sldMk cId="3272833909" sldId="320"/>
            <ac:cxnSpMk id="13" creationId="{D891E407-403B-4764-86C9-33A56D3BCAA3}"/>
          </ac:cxnSpMkLst>
        </pc:cxnChg>
      </pc:sldChg>
    </pc:docChg>
  </pc:docChgLst>
  <pc:docChgLst>
    <pc:chgData name="Luke Roach" userId="3c173453-1e89-4ab7-a897-c035ad6940d7" providerId="ADAL" clId="{F8417ADD-AE13-4F59-922D-DC7C2A784B3C}"/>
    <pc:docChg chg="modSld">
      <pc:chgData name="Luke Roach" userId="3c173453-1e89-4ab7-a897-c035ad6940d7" providerId="ADAL" clId="{F8417ADD-AE13-4F59-922D-DC7C2A784B3C}" dt="2022-10-23T16:52:41.742" v="1" actId="1076"/>
      <pc:docMkLst>
        <pc:docMk/>
      </pc:docMkLst>
      <pc:sldChg chg="modSp">
        <pc:chgData name="Luke Roach" userId="3c173453-1e89-4ab7-a897-c035ad6940d7" providerId="ADAL" clId="{F8417ADD-AE13-4F59-922D-DC7C2A784B3C}" dt="2022-10-23T16:52:41.742" v="1" actId="1076"/>
        <pc:sldMkLst>
          <pc:docMk/>
          <pc:sldMk cId="1059907270" sldId="288"/>
        </pc:sldMkLst>
        <pc:picChg chg="mod">
          <ac:chgData name="Luke Roach" userId="3c173453-1e89-4ab7-a897-c035ad6940d7" providerId="ADAL" clId="{F8417ADD-AE13-4F59-922D-DC7C2A784B3C}" dt="2022-10-23T16:52:41.742" v="1" actId="1076"/>
          <ac:picMkLst>
            <pc:docMk/>
            <pc:sldMk cId="1059907270" sldId="288"/>
            <ac:picMk id="1026" creationId="{7383B7E0-1808-4A9E-988B-0E08211CE09F}"/>
          </ac:picMkLst>
        </pc:picChg>
      </pc:sldChg>
    </pc:docChg>
  </pc:docChgLst>
  <pc:docChgLst>
    <pc:chgData name="Luke Roach" userId="3c173453-1e89-4ab7-a897-c035ad6940d7" providerId="ADAL" clId="{FA31DB2F-FB79-4AE7-8138-67CDA4C8F932}"/>
    <pc:docChg chg="custSel addSld modSld">
      <pc:chgData name="Luke Roach" userId="3c173453-1e89-4ab7-a897-c035ad6940d7" providerId="ADAL" clId="{FA31DB2F-FB79-4AE7-8138-67CDA4C8F932}" dt="2023-02-01T17:02:14.401" v="54" actId="20577"/>
      <pc:docMkLst>
        <pc:docMk/>
      </pc:docMkLst>
      <pc:sldChg chg="modSp">
        <pc:chgData name="Luke Roach" userId="3c173453-1e89-4ab7-a897-c035ad6940d7" providerId="ADAL" clId="{FA31DB2F-FB79-4AE7-8138-67CDA4C8F932}" dt="2023-02-01T16:59:20.735" v="1" actId="20577"/>
        <pc:sldMkLst>
          <pc:docMk/>
          <pc:sldMk cId="3113636470" sldId="260"/>
        </pc:sldMkLst>
        <pc:graphicFrameChg chg="mod">
          <ac:chgData name="Luke Roach" userId="3c173453-1e89-4ab7-a897-c035ad6940d7" providerId="ADAL" clId="{FA31DB2F-FB79-4AE7-8138-67CDA4C8F932}" dt="2023-02-01T16:59:20.735" v="1" actId="20577"/>
          <ac:graphicFrameMkLst>
            <pc:docMk/>
            <pc:sldMk cId="3113636470" sldId="260"/>
            <ac:graphicFrameMk id="5" creationId="{8956B99F-69F9-4AF2-A7F6-D1817F7DCA67}"/>
          </ac:graphicFrameMkLst>
        </pc:graphicFrameChg>
      </pc:sldChg>
      <pc:sldChg chg="modSp mod">
        <pc:chgData name="Luke Roach" userId="3c173453-1e89-4ab7-a897-c035ad6940d7" providerId="ADAL" clId="{FA31DB2F-FB79-4AE7-8138-67CDA4C8F932}" dt="2023-02-01T17:01:03.225" v="12" actId="403"/>
        <pc:sldMkLst>
          <pc:docMk/>
          <pc:sldMk cId="618893919" sldId="314"/>
        </pc:sldMkLst>
        <pc:spChg chg="mod">
          <ac:chgData name="Luke Roach" userId="3c173453-1e89-4ab7-a897-c035ad6940d7" providerId="ADAL" clId="{FA31DB2F-FB79-4AE7-8138-67CDA4C8F932}" dt="2023-02-01T17:01:03.225" v="12" actId="403"/>
          <ac:spMkLst>
            <pc:docMk/>
            <pc:sldMk cId="618893919" sldId="314"/>
            <ac:spMk id="3" creationId="{BF0CED50-D92E-42D4-B119-7D29B68B1C0A}"/>
          </ac:spMkLst>
        </pc:spChg>
      </pc:sldChg>
      <pc:sldChg chg="modSp mod">
        <pc:chgData name="Luke Roach" userId="3c173453-1e89-4ab7-a897-c035ad6940d7" providerId="ADAL" clId="{FA31DB2F-FB79-4AE7-8138-67CDA4C8F932}" dt="2023-02-01T17:02:00.041" v="50" actId="20577"/>
        <pc:sldMkLst>
          <pc:docMk/>
          <pc:sldMk cId="1685941908" sldId="315"/>
        </pc:sldMkLst>
        <pc:spChg chg="mod">
          <ac:chgData name="Luke Roach" userId="3c173453-1e89-4ab7-a897-c035ad6940d7" providerId="ADAL" clId="{FA31DB2F-FB79-4AE7-8138-67CDA4C8F932}" dt="2023-02-01T17:02:00.041" v="50" actId="20577"/>
          <ac:spMkLst>
            <pc:docMk/>
            <pc:sldMk cId="1685941908" sldId="315"/>
            <ac:spMk id="3" creationId="{343DF3C2-A174-4E6E-B290-D8BCB4A013BC}"/>
          </ac:spMkLst>
        </pc:spChg>
      </pc:sldChg>
      <pc:sldChg chg="modSp mod">
        <pc:chgData name="Luke Roach" userId="3c173453-1e89-4ab7-a897-c035ad6940d7" providerId="ADAL" clId="{FA31DB2F-FB79-4AE7-8138-67CDA4C8F932}" dt="2023-02-01T17:02:14.401" v="54" actId="20577"/>
        <pc:sldMkLst>
          <pc:docMk/>
          <pc:sldMk cId="94058413" sldId="316"/>
        </pc:sldMkLst>
        <pc:spChg chg="mod">
          <ac:chgData name="Luke Roach" userId="3c173453-1e89-4ab7-a897-c035ad6940d7" providerId="ADAL" clId="{FA31DB2F-FB79-4AE7-8138-67CDA4C8F932}" dt="2023-02-01T17:02:14.401" v="54" actId="20577"/>
          <ac:spMkLst>
            <pc:docMk/>
            <pc:sldMk cId="94058413" sldId="316"/>
            <ac:spMk id="3" creationId="{ED241A70-D8EA-4120-A0C8-55638B3415A6}"/>
          </ac:spMkLst>
        </pc:spChg>
      </pc:sldChg>
      <pc:sldChg chg="modSp new mod">
        <pc:chgData name="Luke Roach" userId="3c173453-1e89-4ab7-a897-c035ad6940d7" providerId="ADAL" clId="{FA31DB2F-FB79-4AE7-8138-67CDA4C8F932}" dt="2023-02-01T17:01:30.709" v="46" actId="5793"/>
        <pc:sldMkLst>
          <pc:docMk/>
          <pc:sldMk cId="1571048849" sldId="321"/>
        </pc:sldMkLst>
        <pc:spChg chg="mod">
          <ac:chgData name="Luke Roach" userId="3c173453-1e89-4ab7-a897-c035ad6940d7" providerId="ADAL" clId="{FA31DB2F-FB79-4AE7-8138-67CDA4C8F932}" dt="2023-02-01T17:01:28.500" v="44" actId="20577"/>
          <ac:spMkLst>
            <pc:docMk/>
            <pc:sldMk cId="1571048849" sldId="321"/>
            <ac:spMk id="2" creationId="{E7A3DC7B-9F35-7F09-4926-14082AE9F7AF}"/>
          </ac:spMkLst>
        </pc:spChg>
        <pc:spChg chg="mod">
          <ac:chgData name="Luke Roach" userId="3c173453-1e89-4ab7-a897-c035ad6940d7" providerId="ADAL" clId="{FA31DB2F-FB79-4AE7-8138-67CDA4C8F932}" dt="2023-02-01T17:01:30.709" v="46" actId="5793"/>
          <ac:spMkLst>
            <pc:docMk/>
            <pc:sldMk cId="1571048849" sldId="321"/>
            <ac:spMk id="3" creationId="{336FA39A-4085-DBF2-BC87-E86EC5D54C7C}"/>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CB97CE-C293-47E3-9E7F-FE458CFC06F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2501D6C-F359-4621-BB2E-B36BD78EBC91}">
      <dgm:prSet/>
      <dgm:spPr/>
      <dgm:t>
        <a:bodyPr/>
        <a:lstStyle/>
        <a:p>
          <a:r>
            <a:rPr lang="en-GB" dirty="0"/>
            <a:t>Teaching will be delivered in 1 3-hour workshop on campus. They will all be on campus in AS501</a:t>
          </a:r>
          <a:endParaRPr lang="en-US" dirty="0"/>
        </a:p>
      </dgm:t>
    </dgm:pt>
    <dgm:pt modelId="{B9DA0B01-8D20-49BE-87CA-5CD9F5471835}" type="parTrans" cxnId="{4EB89D75-F2A1-4FBB-BF37-9BE8A6A7D5F5}">
      <dgm:prSet/>
      <dgm:spPr/>
      <dgm:t>
        <a:bodyPr/>
        <a:lstStyle/>
        <a:p>
          <a:endParaRPr lang="en-US"/>
        </a:p>
      </dgm:t>
    </dgm:pt>
    <dgm:pt modelId="{43B19795-12A1-41B6-A3EB-6252DEB205D8}" type="sibTrans" cxnId="{4EB89D75-F2A1-4FBB-BF37-9BE8A6A7D5F5}">
      <dgm:prSet/>
      <dgm:spPr/>
      <dgm:t>
        <a:bodyPr/>
        <a:lstStyle/>
        <a:p>
          <a:endParaRPr lang="en-US"/>
        </a:p>
      </dgm:t>
    </dgm:pt>
    <dgm:pt modelId="{7258C527-E251-4CA9-B445-75050E3CB9D8}">
      <dgm:prSet/>
      <dgm:spPr/>
      <dgm:t>
        <a:bodyPr/>
        <a:lstStyle/>
        <a:p>
          <a:r>
            <a:rPr lang="en-GB"/>
            <a:t>These will be a combination of lectured material delivered by me, in class work, discussions, and will usually have some preparatory work set.</a:t>
          </a:r>
          <a:endParaRPr lang="en-US"/>
        </a:p>
      </dgm:t>
    </dgm:pt>
    <dgm:pt modelId="{480BD59A-FE4C-40E2-A274-FF56E71CFC79}" type="parTrans" cxnId="{D4C1AC49-DF8E-4061-9B9D-EB8D9FBEBBD7}">
      <dgm:prSet/>
      <dgm:spPr/>
      <dgm:t>
        <a:bodyPr/>
        <a:lstStyle/>
        <a:p>
          <a:endParaRPr lang="en-US"/>
        </a:p>
      </dgm:t>
    </dgm:pt>
    <dgm:pt modelId="{C95C354E-411F-4794-8158-39CF1CD883B9}" type="sibTrans" cxnId="{D4C1AC49-DF8E-4061-9B9D-EB8D9FBEBBD7}">
      <dgm:prSet/>
      <dgm:spPr/>
      <dgm:t>
        <a:bodyPr/>
        <a:lstStyle/>
        <a:p>
          <a:endParaRPr lang="en-US"/>
        </a:p>
      </dgm:t>
    </dgm:pt>
    <dgm:pt modelId="{39FB4A1A-FE9F-4F10-9A64-845E4D908780}">
      <dgm:prSet/>
      <dgm:spPr/>
      <dgm:t>
        <a:bodyPr/>
        <a:lstStyle/>
        <a:p>
          <a:r>
            <a:rPr lang="en-GB"/>
            <a:t>I will upload the slides for each workshop to Moodle on Friday before the session, so you can look over them afterwards, or read through at home if you cannot attend</a:t>
          </a:r>
          <a:endParaRPr lang="en-US"/>
        </a:p>
      </dgm:t>
    </dgm:pt>
    <dgm:pt modelId="{91D9D8E5-9077-4D31-8BD5-C803E6DF5D80}" type="parTrans" cxnId="{33B021CB-8498-4411-8695-A1D73A04BA10}">
      <dgm:prSet/>
      <dgm:spPr/>
      <dgm:t>
        <a:bodyPr/>
        <a:lstStyle/>
        <a:p>
          <a:endParaRPr lang="en-US"/>
        </a:p>
      </dgm:t>
    </dgm:pt>
    <dgm:pt modelId="{DBB70370-DB4B-4573-8FFF-C45CD7A38ED1}" type="sibTrans" cxnId="{33B021CB-8498-4411-8695-A1D73A04BA10}">
      <dgm:prSet/>
      <dgm:spPr/>
      <dgm:t>
        <a:bodyPr/>
        <a:lstStyle/>
        <a:p>
          <a:endParaRPr lang="en-US"/>
        </a:p>
      </dgm:t>
    </dgm:pt>
    <dgm:pt modelId="{9A730451-0EEB-49AC-AD79-45CD682B6AA9}">
      <dgm:prSet/>
      <dgm:spPr/>
      <dgm:t>
        <a:bodyPr/>
        <a:lstStyle/>
        <a:p>
          <a:r>
            <a:rPr lang="en-GB"/>
            <a:t>While there will be a lectured element during these workshops, I would like to encourage as much participation and discussion as possible. If you have a question or something you want to discuss, pop your hand up and ask!</a:t>
          </a:r>
          <a:endParaRPr lang="en-US"/>
        </a:p>
      </dgm:t>
    </dgm:pt>
    <dgm:pt modelId="{056CF36A-4660-4DCD-9D2F-4FCB201E6DC9}" type="parTrans" cxnId="{703AEE03-21AA-4630-9FF5-AB94BFF884B0}">
      <dgm:prSet/>
      <dgm:spPr/>
      <dgm:t>
        <a:bodyPr/>
        <a:lstStyle/>
        <a:p>
          <a:endParaRPr lang="en-US"/>
        </a:p>
      </dgm:t>
    </dgm:pt>
    <dgm:pt modelId="{F35BF36D-5F19-4457-84D9-F25EE88C3008}" type="sibTrans" cxnId="{703AEE03-21AA-4630-9FF5-AB94BFF884B0}">
      <dgm:prSet/>
      <dgm:spPr/>
      <dgm:t>
        <a:bodyPr/>
        <a:lstStyle/>
        <a:p>
          <a:endParaRPr lang="en-US"/>
        </a:p>
      </dgm:t>
    </dgm:pt>
    <dgm:pt modelId="{B01E4B97-CB7D-468A-8318-762C2620C23F}">
      <dgm:prSet/>
      <dgm:spPr/>
      <dgm:t>
        <a:bodyPr/>
        <a:lstStyle/>
        <a:p>
          <a:r>
            <a:rPr lang="en-GB"/>
            <a:t>Preparatory work will usually be some kind of short reading or a task to complete before the workshop, so we can all come together and discussed what you found in your independent learning. </a:t>
          </a:r>
          <a:endParaRPr lang="en-US"/>
        </a:p>
      </dgm:t>
    </dgm:pt>
    <dgm:pt modelId="{062DC002-7651-425A-942F-6CE74A459A2D}" type="parTrans" cxnId="{7EFA5F44-9F85-4090-BA6F-8014F68E341F}">
      <dgm:prSet/>
      <dgm:spPr/>
      <dgm:t>
        <a:bodyPr/>
        <a:lstStyle/>
        <a:p>
          <a:endParaRPr lang="en-US"/>
        </a:p>
      </dgm:t>
    </dgm:pt>
    <dgm:pt modelId="{B214B1FA-073F-4926-9066-F2460505ABD3}" type="sibTrans" cxnId="{7EFA5F44-9F85-4090-BA6F-8014F68E341F}">
      <dgm:prSet/>
      <dgm:spPr/>
      <dgm:t>
        <a:bodyPr/>
        <a:lstStyle/>
        <a:p>
          <a:endParaRPr lang="en-US"/>
        </a:p>
      </dgm:t>
    </dgm:pt>
    <dgm:pt modelId="{80873045-0CC6-4B5F-A1CF-8770EDBD713D}" type="pres">
      <dgm:prSet presAssocID="{B0CB97CE-C293-47E3-9E7F-FE458CFC06FF}" presName="linear" presStyleCnt="0">
        <dgm:presLayoutVars>
          <dgm:animLvl val="lvl"/>
          <dgm:resizeHandles val="exact"/>
        </dgm:presLayoutVars>
      </dgm:prSet>
      <dgm:spPr/>
    </dgm:pt>
    <dgm:pt modelId="{DAFC35F2-380D-41D4-98E6-177911E445BD}" type="pres">
      <dgm:prSet presAssocID="{72501D6C-F359-4621-BB2E-B36BD78EBC91}" presName="parentText" presStyleLbl="node1" presStyleIdx="0" presStyleCnt="5">
        <dgm:presLayoutVars>
          <dgm:chMax val="0"/>
          <dgm:bulletEnabled val="1"/>
        </dgm:presLayoutVars>
      </dgm:prSet>
      <dgm:spPr/>
    </dgm:pt>
    <dgm:pt modelId="{742375C0-BC36-4024-BC70-D87F7C543E26}" type="pres">
      <dgm:prSet presAssocID="{43B19795-12A1-41B6-A3EB-6252DEB205D8}" presName="spacer" presStyleCnt="0"/>
      <dgm:spPr/>
    </dgm:pt>
    <dgm:pt modelId="{125C8409-96AF-4C2F-8070-45FA669CDBB0}" type="pres">
      <dgm:prSet presAssocID="{7258C527-E251-4CA9-B445-75050E3CB9D8}" presName="parentText" presStyleLbl="node1" presStyleIdx="1" presStyleCnt="5">
        <dgm:presLayoutVars>
          <dgm:chMax val="0"/>
          <dgm:bulletEnabled val="1"/>
        </dgm:presLayoutVars>
      </dgm:prSet>
      <dgm:spPr/>
    </dgm:pt>
    <dgm:pt modelId="{29EA7711-A5DA-44BB-B153-AEFFFD5E6949}" type="pres">
      <dgm:prSet presAssocID="{C95C354E-411F-4794-8158-39CF1CD883B9}" presName="spacer" presStyleCnt="0"/>
      <dgm:spPr/>
    </dgm:pt>
    <dgm:pt modelId="{3EFD64F4-61B6-446D-AFB6-D6A9483A04F7}" type="pres">
      <dgm:prSet presAssocID="{39FB4A1A-FE9F-4F10-9A64-845E4D908780}" presName="parentText" presStyleLbl="node1" presStyleIdx="2" presStyleCnt="5">
        <dgm:presLayoutVars>
          <dgm:chMax val="0"/>
          <dgm:bulletEnabled val="1"/>
        </dgm:presLayoutVars>
      </dgm:prSet>
      <dgm:spPr/>
    </dgm:pt>
    <dgm:pt modelId="{AE9EBEB2-2956-40C0-AB97-FD033A796DDD}" type="pres">
      <dgm:prSet presAssocID="{DBB70370-DB4B-4573-8FFF-C45CD7A38ED1}" presName="spacer" presStyleCnt="0"/>
      <dgm:spPr/>
    </dgm:pt>
    <dgm:pt modelId="{FF36CFB9-DA0B-4E4F-A474-7C691AEAB3E8}" type="pres">
      <dgm:prSet presAssocID="{9A730451-0EEB-49AC-AD79-45CD682B6AA9}" presName="parentText" presStyleLbl="node1" presStyleIdx="3" presStyleCnt="5">
        <dgm:presLayoutVars>
          <dgm:chMax val="0"/>
          <dgm:bulletEnabled val="1"/>
        </dgm:presLayoutVars>
      </dgm:prSet>
      <dgm:spPr/>
    </dgm:pt>
    <dgm:pt modelId="{65B6222A-70F4-4BC2-8456-4B85F1A12FCC}" type="pres">
      <dgm:prSet presAssocID="{F35BF36D-5F19-4457-84D9-F25EE88C3008}" presName="spacer" presStyleCnt="0"/>
      <dgm:spPr/>
    </dgm:pt>
    <dgm:pt modelId="{09B19793-D90D-4563-8AC5-1187EE53D386}" type="pres">
      <dgm:prSet presAssocID="{B01E4B97-CB7D-468A-8318-762C2620C23F}" presName="parentText" presStyleLbl="node1" presStyleIdx="4" presStyleCnt="5">
        <dgm:presLayoutVars>
          <dgm:chMax val="0"/>
          <dgm:bulletEnabled val="1"/>
        </dgm:presLayoutVars>
      </dgm:prSet>
      <dgm:spPr/>
    </dgm:pt>
  </dgm:ptLst>
  <dgm:cxnLst>
    <dgm:cxn modelId="{703AEE03-21AA-4630-9FF5-AB94BFF884B0}" srcId="{B0CB97CE-C293-47E3-9E7F-FE458CFC06FF}" destId="{9A730451-0EEB-49AC-AD79-45CD682B6AA9}" srcOrd="3" destOrd="0" parTransId="{056CF36A-4660-4DCD-9D2F-4FCB201E6DC9}" sibTransId="{F35BF36D-5F19-4457-84D9-F25EE88C3008}"/>
    <dgm:cxn modelId="{7C4D9228-0C4F-44C4-9C39-07F5A19948DF}" type="presOf" srcId="{B0CB97CE-C293-47E3-9E7F-FE458CFC06FF}" destId="{80873045-0CC6-4B5F-A1CF-8770EDBD713D}" srcOrd="0" destOrd="0" presId="urn:microsoft.com/office/officeart/2005/8/layout/vList2"/>
    <dgm:cxn modelId="{7EFA5F44-9F85-4090-BA6F-8014F68E341F}" srcId="{B0CB97CE-C293-47E3-9E7F-FE458CFC06FF}" destId="{B01E4B97-CB7D-468A-8318-762C2620C23F}" srcOrd="4" destOrd="0" parTransId="{062DC002-7651-425A-942F-6CE74A459A2D}" sibTransId="{B214B1FA-073F-4926-9066-F2460505ABD3}"/>
    <dgm:cxn modelId="{D4C1AC49-DF8E-4061-9B9D-EB8D9FBEBBD7}" srcId="{B0CB97CE-C293-47E3-9E7F-FE458CFC06FF}" destId="{7258C527-E251-4CA9-B445-75050E3CB9D8}" srcOrd="1" destOrd="0" parTransId="{480BD59A-FE4C-40E2-A274-FF56E71CFC79}" sibTransId="{C95C354E-411F-4794-8158-39CF1CD883B9}"/>
    <dgm:cxn modelId="{4EB89D75-F2A1-4FBB-BF37-9BE8A6A7D5F5}" srcId="{B0CB97CE-C293-47E3-9E7F-FE458CFC06FF}" destId="{72501D6C-F359-4621-BB2E-B36BD78EBC91}" srcOrd="0" destOrd="0" parTransId="{B9DA0B01-8D20-49BE-87CA-5CD9F5471835}" sibTransId="{43B19795-12A1-41B6-A3EB-6252DEB205D8}"/>
    <dgm:cxn modelId="{03E83E84-BC4A-45D7-A95F-30FAEF428AE1}" type="presOf" srcId="{7258C527-E251-4CA9-B445-75050E3CB9D8}" destId="{125C8409-96AF-4C2F-8070-45FA669CDBB0}" srcOrd="0" destOrd="0" presId="urn:microsoft.com/office/officeart/2005/8/layout/vList2"/>
    <dgm:cxn modelId="{910F128E-08E5-4F99-9762-BBCB5491E745}" type="presOf" srcId="{B01E4B97-CB7D-468A-8318-762C2620C23F}" destId="{09B19793-D90D-4563-8AC5-1187EE53D386}" srcOrd="0" destOrd="0" presId="urn:microsoft.com/office/officeart/2005/8/layout/vList2"/>
    <dgm:cxn modelId="{FC96CEBE-105F-4A62-BE46-79F24856184F}" type="presOf" srcId="{9A730451-0EEB-49AC-AD79-45CD682B6AA9}" destId="{FF36CFB9-DA0B-4E4F-A474-7C691AEAB3E8}" srcOrd="0" destOrd="0" presId="urn:microsoft.com/office/officeart/2005/8/layout/vList2"/>
    <dgm:cxn modelId="{4B9650BF-6B86-485D-8F9C-40FEAA80018D}" type="presOf" srcId="{72501D6C-F359-4621-BB2E-B36BD78EBC91}" destId="{DAFC35F2-380D-41D4-98E6-177911E445BD}" srcOrd="0" destOrd="0" presId="urn:microsoft.com/office/officeart/2005/8/layout/vList2"/>
    <dgm:cxn modelId="{33B021CB-8498-4411-8695-A1D73A04BA10}" srcId="{B0CB97CE-C293-47E3-9E7F-FE458CFC06FF}" destId="{39FB4A1A-FE9F-4F10-9A64-845E4D908780}" srcOrd="2" destOrd="0" parTransId="{91D9D8E5-9077-4D31-8BD5-C803E6DF5D80}" sibTransId="{DBB70370-DB4B-4573-8FFF-C45CD7A38ED1}"/>
    <dgm:cxn modelId="{63E8C4D4-0B54-439E-8D02-C723B743F110}" type="presOf" srcId="{39FB4A1A-FE9F-4F10-9A64-845E4D908780}" destId="{3EFD64F4-61B6-446D-AFB6-D6A9483A04F7}" srcOrd="0" destOrd="0" presId="urn:microsoft.com/office/officeart/2005/8/layout/vList2"/>
    <dgm:cxn modelId="{596274B2-5A8C-4EC4-9850-3654CB00D687}" type="presParOf" srcId="{80873045-0CC6-4B5F-A1CF-8770EDBD713D}" destId="{DAFC35F2-380D-41D4-98E6-177911E445BD}" srcOrd="0" destOrd="0" presId="urn:microsoft.com/office/officeart/2005/8/layout/vList2"/>
    <dgm:cxn modelId="{C5514DFD-4898-449E-9B17-87B665549105}" type="presParOf" srcId="{80873045-0CC6-4B5F-A1CF-8770EDBD713D}" destId="{742375C0-BC36-4024-BC70-D87F7C543E26}" srcOrd="1" destOrd="0" presId="urn:microsoft.com/office/officeart/2005/8/layout/vList2"/>
    <dgm:cxn modelId="{DDF68520-7AF5-4CC7-89B3-9F3835EDB017}" type="presParOf" srcId="{80873045-0CC6-4B5F-A1CF-8770EDBD713D}" destId="{125C8409-96AF-4C2F-8070-45FA669CDBB0}" srcOrd="2" destOrd="0" presId="urn:microsoft.com/office/officeart/2005/8/layout/vList2"/>
    <dgm:cxn modelId="{21B6BBF3-2FEB-4902-A476-D2B4A620D902}" type="presParOf" srcId="{80873045-0CC6-4B5F-A1CF-8770EDBD713D}" destId="{29EA7711-A5DA-44BB-B153-AEFFFD5E6949}" srcOrd="3" destOrd="0" presId="urn:microsoft.com/office/officeart/2005/8/layout/vList2"/>
    <dgm:cxn modelId="{1AEB32FF-E692-4608-878F-DD6CF1684FEB}" type="presParOf" srcId="{80873045-0CC6-4B5F-A1CF-8770EDBD713D}" destId="{3EFD64F4-61B6-446D-AFB6-D6A9483A04F7}" srcOrd="4" destOrd="0" presId="urn:microsoft.com/office/officeart/2005/8/layout/vList2"/>
    <dgm:cxn modelId="{68B6353D-EF90-4CBD-9F97-D461D407FAFA}" type="presParOf" srcId="{80873045-0CC6-4B5F-A1CF-8770EDBD713D}" destId="{AE9EBEB2-2956-40C0-AB97-FD033A796DDD}" srcOrd="5" destOrd="0" presId="urn:microsoft.com/office/officeart/2005/8/layout/vList2"/>
    <dgm:cxn modelId="{0EA2C5A0-F448-4C97-A6D8-CA576409FAD4}" type="presParOf" srcId="{80873045-0CC6-4B5F-A1CF-8770EDBD713D}" destId="{FF36CFB9-DA0B-4E4F-A474-7C691AEAB3E8}" srcOrd="6" destOrd="0" presId="urn:microsoft.com/office/officeart/2005/8/layout/vList2"/>
    <dgm:cxn modelId="{F9D531D5-931A-4A1C-9E4E-53085F0F8C23}" type="presParOf" srcId="{80873045-0CC6-4B5F-A1CF-8770EDBD713D}" destId="{65B6222A-70F4-4BC2-8456-4B85F1A12FCC}" srcOrd="7" destOrd="0" presId="urn:microsoft.com/office/officeart/2005/8/layout/vList2"/>
    <dgm:cxn modelId="{D1DF30C9-7DC3-403A-B094-CE3292ADB875}" type="presParOf" srcId="{80873045-0CC6-4B5F-A1CF-8770EDBD713D}" destId="{09B19793-D90D-4563-8AC5-1187EE53D38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EC9A7C-F300-42F6-BB71-7531BEE7095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3975E93-A373-4E2E-924B-725223FDD982}">
      <dgm:prSet/>
      <dgm:spPr/>
      <dgm:t>
        <a:bodyPr/>
        <a:lstStyle/>
        <a:p>
          <a:r>
            <a:rPr lang="en-GB"/>
            <a:t>Some historical perspectives on Criminology (causes of crime)</a:t>
          </a:r>
          <a:endParaRPr lang="en-US"/>
        </a:p>
      </dgm:t>
    </dgm:pt>
    <dgm:pt modelId="{87DE01D8-1961-46F2-9E15-C8AF6BE4DECF}" type="parTrans" cxnId="{4E30D56B-1123-4262-B6BF-2DDDF843D215}">
      <dgm:prSet/>
      <dgm:spPr/>
      <dgm:t>
        <a:bodyPr/>
        <a:lstStyle/>
        <a:p>
          <a:endParaRPr lang="en-US"/>
        </a:p>
      </dgm:t>
    </dgm:pt>
    <dgm:pt modelId="{F058777E-DC8E-4247-88F2-F187CA4D7CE7}" type="sibTrans" cxnId="{4E30D56B-1123-4262-B6BF-2DDDF843D215}">
      <dgm:prSet/>
      <dgm:spPr/>
      <dgm:t>
        <a:bodyPr/>
        <a:lstStyle/>
        <a:p>
          <a:endParaRPr lang="en-US"/>
        </a:p>
      </dgm:t>
    </dgm:pt>
    <dgm:pt modelId="{F552C558-05BD-413F-879C-9EFF5180DA9B}">
      <dgm:prSet/>
      <dgm:spPr/>
      <dgm:t>
        <a:bodyPr/>
        <a:lstStyle/>
        <a:p>
          <a:r>
            <a:rPr lang="en-GB"/>
            <a:t>N.B - There may be some overlap here from your first semester</a:t>
          </a:r>
          <a:endParaRPr lang="en-US"/>
        </a:p>
      </dgm:t>
    </dgm:pt>
    <dgm:pt modelId="{4F5921B8-66ED-4E25-9A92-7CDF0107E47B}" type="parTrans" cxnId="{57199459-9015-4C59-A9F4-83CD41AFF3C0}">
      <dgm:prSet/>
      <dgm:spPr/>
      <dgm:t>
        <a:bodyPr/>
        <a:lstStyle/>
        <a:p>
          <a:endParaRPr lang="en-US"/>
        </a:p>
      </dgm:t>
    </dgm:pt>
    <dgm:pt modelId="{03246E91-61DD-4025-B42C-3D43F0ED8C7E}" type="sibTrans" cxnId="{57199459-9015-4C59-A9F4-83CD41AFF3C0}">
      <dgm:prSet/>
      <dgm:spPr/>
      <dgm:t>
        <a:bodyPr/>
        <a:lstStyle/>
        <a:p>
          <a:endParaRPr lang="en-US"/>
        </a:p>
      </dgm:t>
    </dgm:pt>
    <dgm:pt modelId="{E25DFA09-26C5-4A2E-A0BD-99FE25437466}">
      <dgm:prSet/>
      <dgm:spPr/>
      <dgm:t>
        <a:bodyPr/>
        <a:lstStyle/>
        <a:p>
          <a:r>
            <a:rPr lang="en-GB"/>
            <a:t>To offer a critical study of what constitutes ‘policing’ in democratic societies and considers the history and development of ‘policing in the United Kingdom.</a:t>
          </a:r>
          <a:endParaRPr lang="en-US"/>
        </a:p>
      </dgm:t>
    </dgm:pt>
    <dgm:pt modelId="{AF5783CD-DD5E-4038-87CA-5F08D536DEDB}" type="parTrans" cxnId="{750DE589-FCED-4533-A162-D3B35A58D76C}">
      <dgm:prSet/>
      <dgm:spPr/>
      <dgm:t>
        <a:bodyPr/>
        <a:lstStyle/>
        <a:p>
          <a:endParaRPr lang="en-US"/>
        </a:p>
      </dgm:t>
    </dgm:pt>
    <dgm:pt modelId="{C53984FE-7741-48B6-9EC3-2DF4198F5B11}" type="sibTrans" cxnId="{750DE589-FCED-4533-A162-D3B35A58D76C}">
      <dgm:prSet/>
      <dgm:spPr/>
      <dgm:t>
        <a:bodyPr/>
        <a:lstStyle/>
        <a:p>
          <a:endParaRPr lang="en-US"/>
        </a:p>
      </dgm:t>
    </dgm:pt>
    <dgm:pt modelId="{4BBED4A9-3D58-4DCF-B5FA-8E313DC93B12}">
      <dgm:prSet/>
      <dgm:spPr/>
      <dgm:t>
        <a:bodyPr/>
        <a:lstStyle/>
        <a:p>
          <a:r>
            <a:rPr lang="en-GB"/>
            <a:t>To examine public perception and fear of crime</a:t>
          </a:r>
          <a:endParaRPr lang="en-US"/>
        </a:p>
      </dgm:t>
    </dgm:pt>
    <dgm:pt modelId="{10889C5C-915A-410B-A15E-77F9DCA48B43}" type="parTrans" cxnId="{528C2997-CBF3-45D3-A501-9FD766966DCB}">
      <dgm:prSet/>
      <dgm:spPr/>
      <dgm:t>
        <a:bodyPr/>
        <a:lstStyle/>
        <a:p>
          <a:endParaRPr lang="en-US"/>
        </a:p>
      </dgm:t>
    </dgm:pt>
    <dgm:pt modelId="{D9CC7A31-9C2D-4036-B469-A32D7FE18B41}" type="sibTrans" cxnId="{528C2997-CBF3-45D3-A501-9FD766966DCB}">
      <dgm:prSet/>
      <dgm:spPr/>
      <dgm:t>
        <a:bodyPr/>
        <a:lstStyle/>
        <a:p>
          <a:endParaRPr lang="en-US"/>
        </a:p>
      </dgm:t>
    </dgm:pt>
    <dgm:pt modelId="{BE498F0A-0FDC-4EDF-843C-D7A72285B0BF}">
      <dgm:prSet/>
      <dgm:spPr/>
      <dgm:t>
        <a:bodyPr/>
        <a:lstStyle/>
        <a:p>
          <a:r>
            <a:rPr lang="en-GB"/>
            <a:t>To bring some real-life examples into your learning </a:t>
          </a:r>
          <a:endParaRPr lang="en-US"/>
        </a:p>
      </dgm:t>
    </dgm:pt>
    <dgm:pt modelId="{5E3AC180-A381-4A88-A8FE-34356A44F45F}" type="parTrans" cxnId="{C2959C8B-083C-488F-8C71-C20D08980AE7}">
      <dgm:prSet/>
      <dgm:spPr/>
      <dgm:t>
        <a:bodyPr/>
        <a:lstStyle/>
        <a:p>
          <a:endParaRPr lang="en-US"/>
        </a:p>
      </dgm:t>
    </dgm:pt>
    <dgm:pt modelId="{B15FDEE0-666D-4699-8269-89EB585E405D}" type="sibTrans" cxnId="{C2959C8B-083C-488F-8C71-C20D08980AE7}">
      <dgm:prSet/>
      <dgm:spPr/>
      <dgm:t>
        <a:bodyPr/>
        <a:lstStyle/>
        <a:p>
          <a:endParaRPr lang="en-US"/>
        </a:p>
      </dgm:t>
    </dgm:pt>
    <dgm:pt modelId="{D98E6F13-CD39-43F3-9340-C1FA45FAAA59}" type="pres">
      <dgm:prSet presAssocID="{2EEC9A7C-F300-42F6-BB71-7531BEE7095B}" presName="vert0" presStyleCnt="0">
        <dgm:presLayoutVars>
          <dgm:dir/>
          <dgm:animOne val="branch"/>
          <dgm:animLvl val="lvl"/>
        </dgm:presLayoutVars>
      </dgm:prSet>
      <dgm:spPr/>
    </dgm:pt>
    <dgm:pt modelId="{9DDB43B6-3F77-4103-BBD4-E66DD8C95615}" type="pres">
      <dgm:prSet presAssocID="{63975E93-A373-4E2E-924B-725223FDD982}" presName="thickLine" presStyleLbl="alignNode1" presStyleIdx="0" presStyleCnt="5"/>
      <dgm:spPr/>
    </dgm:pt>
    <dgm:pt modelId="{7537054A-E020-4C99-9A04-098A4455763D}" type="pres">
      <dgm:prSet presAssocID="{63975E93-A373-4E2E-924B-725223FDD982}" presName="horz1" presStyleCnt="0"/>
      <dgm:spPr/>
    </dgm:pt>
    <dgm:pt modelId="{E9B81074-9E71-4D1A-B74F-26587729946A}" type="pres">
      <dgm:prSet presAssocID="{63975E93-A373-4E2E-924B-725223FDD982}" presName="tx1" presStyleLbl="revTx" presStyleIdx="0" presStyleCnt="5"/>
      <dgm:spPr/>
    </dgm:pt>
    <dgm:pt modelId="{1D9DE72A-FFE2-477A-A8CD-552FD57666E6}" type="pres">
      <dgm:prSet presAssocID="{63975E93-A373-4E2E-924B-725223FDD982}" presName="vert1" presStyleCnt="0"/>
      <dgm:spPr/>
    </dgm:pt>
    <dgm:pt modelId="{439ED7DD-46AB-4A34-94D1-7846E7537A21}" type="pres">
      <dgm:prSet presAssocID="{F552C558-05BD-413F-879C-9EFF5180DA9B}" presName="thickLine" presStyleLbl="alignNode1" presStyleIdx="1" presStyleCnt="5"/>
      <dgm:spPr/>
    </dgm:pt>
    <dgm:pt modelId="{FC41BB69-F379-4A63-A7AB-9F47B7A60016}" type="pres">
      <dgm:prSet presAssocID="{F552C558-05BD-413F-879C-9EFF5180DA9B}" presName="horz1" presStyleCnt="0"/>
      <dgm:spPr/>
    </dgm:pt>
    <dgm:pt modelId="{CB184C78-5923-4999-A576-9D74D4A16C81}" type="pres">
      <dgm:prSet presAssocID="{F552C558-05BD-413F-879C-9EFF5180DA9B}" presName="tx1" presStyleLbl="revTx" presStyleIdx="1" presStyleCnt="5"/>
      <dgm:spPr/>
    </dgm:pt>
    <dgm:pt modelId="{A59C639B-0DAC-4DC8-BC69-CBEB0DBF08D0}" type="pres">
      <dgm:prSet presAssocID="{F552C558-05BD-413F-879C-9EFF5180DA9B}" presName="vert1" presStyleCnt="0"/>
      <dgm:spPr/>
    </dgm:pt>
    <dgm:pt modelId="{5D6D05D7-4827-41BD-94F8-D90267C5125A}" type="pres">
      <dgm:prSet presAssocID="{E25DFA09-26C5-4A2E-A0BD-99FE25437466}" presName="thickLine" presStyleLbl="alignNode1" presStyleIdx="2" presStyleCnt="5"/>
      <dgm:spPr/>
    </dgm:pt>
    <dgm:pt modelId="{CF804B54-9CA1-4A7E-9D2E-EA7C83E23AEB}" type="pres">
      <dgm:prSet presAssocID="{E25DFA09-26C5-4A2E-A0BD-99FE25437466}" presName="horz1" presStyleCnt="0"/>
      <dgm:spPr/>
    </dgm:pt>
    <dgm:pt modelId="{DB0D54F4-B9FB-4723-A9E2-63D931F56DB3}" type="pres">
      <dgm:prSet presAssocID="{E25DFA09-26C5-4A2E-A0BD-99FE25437466}" presName="tx1" presStyleLbl="revTx" presStyleIdx="2" presStyleCnt="5"/>
      <dgm:spPr/>
    </dgm:pt>
    <dgm:pt modelId="{1B7772D9-BA52-4482-BC99-91D9726D934B}" type="pres">
      <dgm:prSet presAssocID="{E25DFA09-26C5-4A2E-A0BD-99FE25437466}" presName="vert1" presStyleCnt="0"/>
      <dgm:spPr/>
    </dgm:pt>
    <dgm:pt modelId="{7A3BD81A-B17B-4737-82D3-6728D4055D9F}" type="pres">
      <dgm:prSet presAssocID="{4BBED4A9-3D58-4DCF-B5FA-8E313DC93B12}" presName="thickLine" presStyleLbl="alignNode1" presStyleIdx="3" presStyleCnt="5"/>
      <dgm:spPr/>
    </dgm:pt>
    <dgm:pt modelId="{5634D8F0-FA3C-4590-8E14-2CD5895E24CA}" type="pres">
      <dgm:prSet presAssocID="{4BBED4A9-3D58-4DCF-B5FA-8E313DC93B12}" presName="horz1" presStyleCnt="0"/>
      <dgm:spPr/>
    </dgm:pt>
    <dgm:pt modelId="{F52DDE95-B17B-4089-B0E7-300B68952E07}" type="pres">
      <dgm:prSet presAssocID="{4BBED4A9-3D58-4DCF-B5FA-8E313DC93B12}" presName="tx1" presStyleLbl="revTx" presStyleIdx="3" presStyleCnt="5"/>
      <dgm:spPr/>
    </dgm:pt>
    <dgm:pt modelId="{AB47235F-FA5C-4443-AB3C-FB4F2F17462E}" type="pres">
      <dgm:prSet presAssocID="{4BBED4A9-3D58-4DCF-B5FA-8E313DC93B12}" presName="vert1" presStyleCnt="0"/>
      <dgm:spPr/>
    </dgm:pt>
    <dgm:pt modelId="{D9E7B3A6-0061-4C57-BC45-226C4833FC7F}" type="pres">
      <dgm:prSet presAssocID="{BE498F0A-0FDC-4EDF-843C-D7A72285B0BF}" presName="thickLine" presStyleLbl="alignNode1" presStyleIdx="4" presStyleCnt="5"/>
      <dgm:spPr/>
    </dgm:pt>
    <dgm:pt modelId="{D2ED963C-80B7-4016-B1E6-165A9BCCFB93}" type="pres">
      <dgm:prSet presAssocID="{BE498F0A-0FDC-4EDF-843C-D7A72285B0BF}" presName="horz1" presStyleCnt="0"/>
      <dgm:spPr/>
    </dgm:pt>
    <dgm:pt modelId="{4BB7BC4C-6A78-4E63-ADD9-58B957558020}" type="pres">
      <dgm:prSet presAssocID="{BE498F0A-0FDC-4EDF-843C-D7A72285B0BF}" presName="tx1" presStyleLbl="revTx" presStyleIdx="4" presStyleCnt="5"/>
      <dgm:spPr/>
    </dgm:pt>
    <dgm:pt modelId="{4A858CF5-5596-4268-8C87-7DBC80DF67C2}" type="pres">
      <dgm:prSet presAssocID="{BE498F0A-0FDC-4EDF-843C-D7A72285B0BF}" presName="vert1" presStyleCnt="0"/>
      <dgm:spPr/>
    </dgm:pt>
  </dgm:ptLst>
  <dgm:cxnLst>
    <dgm:cxn modelId="{48787812-49AC-411C-90BA-A4B32659AF51}" type="presOf" srcId="{BE498F0A-0FDC-4EDF-843C-D7A72285B0BF}" destId="{4BB7BC4C-6A78-4E63-ADD9-58B957558020}" srcOrd="0" destOrd="0" presId="urn:microsoft.com/office/officeart/2008/layout/LinedList"/>
    <dgm:cxn modelId="{08FEDD20-DE0C-4BC0-8A7B-BF886A6C396B}" type="presOf" srcId="{2EEC9A7C-F300-42F6-BB71-7531BEE7095B}" destId="{D98E6F13-CD39-43F3-9340-C1FA45FAAA59}" srcOrd="0" destOrd="0" presId="urn:microsoft.com/office/officeart/2008/layout/LinedList"/>
    <dgm:cxn modelId="{4E30D56B-1123-4262-B6BF-2DDDF843D215}" srcId="{2EEC9A7C-F300-42F6-BB71-7531BEE7095B}" destId="{63975E93-A373-4E2E-924B-725223FDD982}" srcOrd="0" destOrd="0" parTransId="{87DE01D8-1961-46F2-9E15-C8AF6BE4DECF}" sibTransId="{F058777E-DC8E-4247-88F2-F187CA4D7CE7}"/>
    <dgm:cxn modelId="{F38FA54D-1FB7-4890-BC4F-2CCB3D68E4AA}" type="presOf" srcId="{E25DFA09-26C5-4A2E-A0BD-99FE25437466}" destId="{DB0D54F4-B9FB-4723-A9E2-63D931F56DB3}" srcOrd="0" destOrd="0" presId="urn:microsoft.com/office/officeart/2008/layout/LinedList"/>
    <dgm:cxn modelId="{FF880054-F77E-4691-BAE8-58D46A60165C}" type="presOf" srcId="{4BBED4A9-3D58-4DCF-B5FA-8E313DC93B12}" destId="{F52DDE95-B17B-4089-B0E7-300B68952E07}" srcOrd="0" destOrd="0" presId="urn:microsoft.com/office/officeart/2008/layout/LinedList"/>
    <dgm:cxn modelId="{57199459-9015-4C59-A9F4-83CD41AFF3C0}" srcId="{2EEC9A7C-F300-42F6-BB71-7531BEE7095B}" destId="{F552C558-05BD-413F-879C-9EFF5180DA9B}" srcOrd="1" destOrd="0" parTransId="{4F5921B8-66ED-4E25-9A92-7CDF0107E47B}" sibTransId="{03246E91-61DD-4025-B42C-3D43F0ED8C7E}"/>
    <dgm:cxn modelId="{750DE589-FCED-4533-A162-D3B35A58D76C}" srcId="{2EEC9A7C-F300-42F6-BB71-7531BEE7095B}" destId="{E25DFA09-26C5-4A2E-A0BD-99FE25437466}" srcOrd="2" destOrd="0" parTransId="{AF5783CD-DD5E-4038-87CA-5F08D536DEDB}" sibTransId="{C53984FE-7741-48B6-9EC3-2DF4198F5B11}"/>
    <dgm:cxn modelId="{2C81DC8A-ADF6-4C83-B00F-C06D3C2C5115}" type="presOf" srcId="{F552C558-05BD-413F-879C-9EFF5180DA9B}" destId="{CB184C78-5923-4999-A576-9D74D4A16C81}" srcOrd="0" destOrd="0" presId="urn:microsoft.com/office/officeart/2008/layout/LinedList"/>
    <dgm:cxn modelId="{C2959C8B-083C-488F-8C71-C20D08980AE7}" srcId="{2EEC9A7C-F300-42F6-BB71-7531BEE7095B}" destId="{BE498F0A-0FDC-4EDF-843C-D7A72285B0BF}" srcOrd="4" destOrd="0" parTransId="{5E3AC180-A381-4A88-A8FE-34356A44F45F}" sibTransId="{B15FDEE0-666D-4699-8269-89EB585E405D}"/>
    <dgm:cxn modelId="{528C2997-CBF3-45D3-A501-9FD766966DCB}" srcId="{2EEC9A7C-F300-42F6-BB71-7531BEE7095B}" destId="{4BBED4A9-3D58-4DCF-B5FA-8E313DC93B12}" srcOrd="3" destOrd="0" parTransId="{10889C5C-915A-410B-A15E-77F9DCA48B43}" sibTransId="{D9CC7A31-9C2D-4036-B469-A32D7FE18B41}"/>
    <dgm:cxn modelId="{E854F5AD-3259-4515-9393-477EB20707CC}" type="presOf" srcId="{63975E93-A373-4E2E-924B-725223FDD982}" destId="{E9B81074-9E71-4D1A-B74F-26587729946A}" srcOrd="0" destOrd="0" presId="urn:microsoft.com/office/officeart/2008/layout/LinedList"/>
    <dgm:cxn modelId="{1716ADDC-DB38-4A89-A15E-5632B0F0A282}" type="presParOf" srcId="{D98E6F13-CD39-43F3-9340-C1FA45FAAA59}" destId="{9DDB43B6-3F77-4103-BBD4-E66DD8C95615}" srcOrd="0" destOrd="0" presId="urn:microsoft.com/office/officeart/2008/layout/LinedList"/>
    <dgm:cxn modelId="{5B7E6E4E-C9E5-457D-9249-951D455114D9}" type="presParOf" srcId="{D98E6F13-CD39-43F3-9340-C1FA45FAAA59}" destId="{7537054A-E020-4C99-9A04-098A4455763D}" srcOrd="1" destOrd="0" presId="urn:microsoft.com/office/officeart/2008/layout/LinedList"/>
    <dgm:cxn modelId="{2855EC99-3526-41C6-AA2C-9EFCC646887F}" type="presParOf" srcId="{7537054A-E020-4C99-9A04-098A4455763D}" destId="{E9B81074-9E71-4D1A-B74F-26587729946A}" srcOrd="0" destOrd="0" presId="urn:microsoft.com/office/officeart/2008/layout/LinedList"/>
    <dgm:cxn modelId="{9E444576-F7CC-4F64-B211-B4661BFFE51E}" type="presParOf" srcId="{7537054A-E020-4C99-9A04-098A4455763D}" destId="{1D9DE72A-FFE2-477A-A8CD-552FD57666E6}" srcOrd="1" destOrd="0" presId="urn:microsoft.com/office/officeart/2008/layout/LinedList"/>
    <dgm:cxn modelId="{7C534B13-3D45-4D0C-9B06-315E14A0A1C5}" type="presParOf" srcId="{D98E6F13-CD39-43F3-9340-C1FA45FAAA59}" destId="{439ED7DD-46AB-4A34-94D1-7846E7537A21}" srcOrd="2" destOrd="0" presId="urn:microsoft.com/office/officeart/2008/layout/LinedList"/>
    <dgm:cxn modelId="{75A8F7F1-B677-4862-A23B-CAD71173EED6}" type="presParOf" srcId="{D98E6F13-CD39-43F3-9340-C1FA45FAAA59}" destId="{FC41BB69-F379-4A63-A7AB-9F47B7A60016}" srcOrd="3" destOrd="0" presId="urn:microsoft.com/office/officeart/2008/layout/LinedList"/>
    <dgm:cxn modelId="{FEC5A733-5B92-447B-8868-AC6EE5716907}" type="presParOf" srcId="{FC41BB69-F379-4A63-A7AB-9F47B7A60016}" destId="{CB184C78-5923-4999-A576-9D74D4A16C81}" srcOrd="0" destOrd="0" presId="urn:microsoft.com/office/officeart/2008/layout/LinedList"/>
    <dgm:cxn modelId="{87DA178C-4B2F-46DB-A742-4BEA0071AC09}" type="presParOf" srcId="{FC41BB69-F379-4A63-A7AB-9F47B7A60016}" destId="{A59C639B-0DAC-4DC8-BC69-CBEB0DBF08D0}" srcOrd="1" destOrd="0" presId="urn:microsoft.com/office/officeart/2008/layout/LinedList"/>
    <dgm:cxn modelId="{A726BEF5-F222-4910-92FA-CE1F10FC60DA}" type="presParOf" srcId="{D98E6F13-CD39-43F3-9340-C1FA45FAAA59}" destId="{5D6D05D7-4827-41BD-94F8-D90267C5125A}" srcOrd="4" destOrd="0" presId="urn:microsoft.com/office/officeart/2008/layout/LinedList"/>
    <dgm:cxn modelId="{1D12D44B-B4EB-4025-827D-C257AA101B42}" type="presParOf" srcId="{D98E6F13-CD39-43F3-9340-C1FA45FAAA59}" destId="{CF804B54-9CA1-4A7E-9D2E-EA7C83E23AEB}" srcOrd="5" destOrd="0" presId="urn:microsoft.com/office/officeart/2008/layout/LinedList"/>
    <dgm:cxn modelId="{257D7317-DD46-46F5-90BF-A9EAFB208A74}" type="presParOf" srcId="{CF804B54-9CA1-4A7E-9D2E-EA7C83E23AEB}" destId="{DB0D54F4-B9FB-4723-A9E2-63D931F56DB3}" srcOrd="0" destOrd="0" presId="urn:microsoft.com/office/officeart/2008/layout/LinedList"/>
    <dgm:cxn modelId="{5BAEE7E8-C3AB-4563-B0D8-77EF9143D424}" type="presParOf" srcId="{CF804B54-9CA1-4A7E-9D2E-EA7C83E23AEB}" destId="{1B7772D9-BA52-4482-BC99-91D9726D934B}" srcOrd="1" destOrd="0" presId="urn:microsoft.com/office/officeart/2008/layout/LinedList"/>
    <dgm:cxn modelId="{E4EAA1FE-F0F9-4110-A2FE-ED14C64EEB81}" type="presParOf" srcId="{D98E6F13-CD39-43F3-9340-C1FA45FAAA59}" destId="{7A3BD81A-B17B-4737-82D3-6728D4055D9F}" srcOrd="6" destOrd="0" presId="urn:microsoft.com/office/officeart/2008/layout/LinedList"/>
    <dgm:cxn modelId="{0C5C86E9-E0A5-49E2-B075-341CD49EFCE3}" type="presParOf" srcId="{D98E6F13-CD39-43F3-9340-C1FA45FAAA59}" destId="{5634D8F0-FA3C-4590-8E14-2CD5895E24CA}" srcOrd="7" destOrd="0" presId="urn:microsoft.com/office/officeart/2008/layout/LinedList"/>
    <dgm:cxn modelId="{E4E9487A-34B1-4B6A-9629-AB41D3FDBD09}" type="presParOf" srcId="{5634D8F0-FA3C-4590-8E14-2CD5895E24CA}" destId="{F52DDE95-B17B-4089-B0E7-300B68952E07}" srcOrd="0" destOrd="0" presId="urn:microsoft.com/office/officeart/2008/layout/LinedList"/>
    <dgm:cxn modelId="{18CF0A19-D2DA-4B3F-A97E-6B9FACD8DB93}" type="presParOf" srcId="{5634D8F0-FA3C-4590-8E14-2CD5895E24CA}" destId="{AB47235F-FA5C-4443-AB3C-FB4F2F17462E}" srcOrd="1" destOrd="0" presId="urn:microsoft.com/office/officeart/2008/layout/LinedList"/>
    <dgm:cxn modelId="{DE5CC501-2455-4F67-8885-49214350D01A}" type="presParOf" srcId="{D98E6F13-CD39-43F3-9340-C1FA45FAAA59}" destId="{D9E7B3A6-0061-4C57-BC45-226C4833FC7F}" srcOrd="8" destOrd="0" presId="urn:microsoft.com/office/officeart/2008/layout/LinedList"/>
    <dgm:cxn modelId="{62574A28-F0E7-46B7-90D7-FAB543D2F530}" type="presParOf" srcId="{D98E6F13-CD39-43F3-9340-C1FA45FAAA59}" destId="{D2ED963C-80B7-4016-B1E6-165A9BCCFB93}" srcOrd="9" destOrd="0" presId="urn:microsoft.com/office/officeart/2008/layout/LinedList"/>
    <dgm:cxn modelId="{0EEC37F7-C8C5-4457-B09B-8B4A135E4D6C}" type="presParOf" srcId="{D2ED963C-80B7-4016-B1E6-165A9BCCFB93}" destId="{4BB7BC4C-6A78-4E63-ADD9-58B957558020}" srcOrd="0" destOrd="0" presId="urn:microsoft.com/office/officeart/2008/layout/LinedList"/>
    <dgm:cxn modelId="{02E0E531-457F-4484-BCBA-5877EFF9B0D0}" type="presParOf" srcId="{D2ED963C-80B7-4016-B1E6-165A9BCCFB93}" destId="{4A858CF5-5596-4268-8C87-7DBC80DF67C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20FB04-C7FD-48E1-B4E0-B4FB65FE5FCE}" type="doc">
      <dgm:prSet loTypeId="urn:microsoft.com/office/officeart/2018/2/layout/IconVerticalSolidList" loCatId="icon" qsTypeId="urn:microsoft.com/office/officeart/2005/8/quickstyle/simple1" qsCatId="simple" csTypeId="urn:microsoft.com/office/officeart/2018/5/colors/Iconchunking_neutralbg_accent5_2" csCatId="accent5" phldr="1"/>
      <dgm:spPr/>
      <dgm:t>
        <a:bodyPr/>
        <a:lstStyle/>
        <a:p>
          <a:endParaRPr lang="en-US"/>
        </a:p>
      </dgm:t>
    </dgm:pt>
    <dgm:pt modelId="{623BBCE7-3979-4FE2-B5C3-BD5C785F935D}">
      <dgm:prSet/>
      <dgm:spPr/>
      <dgm:t>
        <a:bodyPr/>
        <a:lstStyle/>
        <a:p>
          <a:r>
            <a:rPr lang="en-GB"/>
            <a:t>A lot more independent learning</a:t>
          </a:r>
          <a:endParaRPr lang="en-US"/>
        </a:p>
      </dgm:t>
    </dgm:pt>
    <dgm:pt modelId="{32D6ADDD-3936-4339-A777-6ACE30969C69}" type="parTrans" cxnId="{625DC6FA-F8FA-4F2E-B6F1-0C1C8BD83383}">
      <dgm:prSet/>
      <dgm:spPr/>
      <dgm:t>
        <a:bodyPr/>
        <a:lstStyle/>
        <a:p>
          <a:endParaRPr lang="en-US"/>
        </a:p>
      </dgm:t>
    </dgm:pt>
    <dgm:pt modelId="{E347DBD0-1E7C-48E0-8895-C8CBBB03C280}" type="sibTrans" cxnId="{625DC6FA-F8FA-4F2E-B6F1-0C1C8BD83383}">
      <dgm:prSet/>
      <dgm:spPr/>
      <dgm:t>
        <a:bodyPr/>
        <a:lstStyle/>
        <a:p>
          <a:endParaRPr lang="en-US"/>
        </a:p>
      </dgm:t>
    </dgm:pt>
    <dgm:pt modelId="{7BB2F984-4507-44CC-BB52-1B452AF1207A}">
      <dgm:prSet/>
      <dgm:spPr/>
      <dgm:t>
        <a:bodyPr/>
        <a:lstStyle/>
        <a:p>
          <a:r>
            <a:rPr lang="en-GB"/>
            <a:t>You will be expected to develop your own learning to a greater degree</a:t>
          </a:r>
          <a:endParaRPr lang="en-US"/>
        </a:p>
      </dgm:t>
    </dgm:pt>
    <dgm:pt modelId="{2CC16FEF-CD04-473A-BF62-23200DBCC800}" type="parTrans" cxnId="{4294F31A-742F-4E61-8E15-6A3FF10E216E}">
      <dgm:prSet/>
      <dgm:spPr/>
      <dgm:t>
        <a:bodyPr/>
        <a:lstStyle/>
        <a:p>
          <a:endParaRPr lang="en-US"/>
        </a:p>
      </dgm:t>
    </dgm:pt>
    <dgm:pt modelId="{190169F1-E287-46C0-AE82-532D0A7E41F9}" type="sibTrans" cxnId="{4294F31A-742F-4E61-8E15-6A3FF10E216E}">
      <dgm:prSet/>
      <dgm:spPr/>
      <dgm:t>
        <a:bodyPr/>
        <a:lstStyle/>
        <a:p>
          <a:endParaRPr lang="en-US"/>
        </a:p>
      </dgm:t>
    </dgm:pt>
    <dgm:pt modelId="{FB804FBF-1A01-4404-8A43-22555A95455B}">
      <dgm:prSet/>
      <dgm:spPr/>
      <dgm:t>
        <a:bodyPr/>
        <a:lstStyle/>
        <a:p>
          <a:r>
            <a:rPr lang="en-GB"/>
            <a:t>You will be expected to take ownership of tasks to a higher level</a:t>
          </a:r>
          <a:endParaRPr lang="en-US"/>
        </a:p>
      </dgm:t>
    </dgm:pt>
    <dgm:pt modelId="{88D7F46D-B0AC-4CE7-BEE5-75C424077FDE}" type="parTrans" cxnId="{26BDCAC3-52FD-44D6-8D1F-3E049609EED0}">
      <dgm:prSet/>
      <dgm:spPr/>
      <dgm:t>
        <a:bodyPr/>
        <a:lstStyle/>
        <a:p>
          <a:endParaRPr lang="en-US"/>
        </a:p>
      </dgm:t>
    </dgm:pt>
    <dgm:pt modelId="{B5C4EA81-3E4D-4085-BEFC-A8F4A75A4988}" type="sibTrans" cxnId="{26BDCAC3-52FD-44D6-8D1F-3E049609EED0}">
      <dgm:prSet/>
      <dgm:spPr/>
      <dgm:t>
        <a:bodyPr/>
        <a:lstStyle/>
        <a:p>
          <a:endParaRPr lang="en-US"/>
        </a:p>
      </dgm:t>
    </dgm:pt>
    <dgm:pt modelId="{55C32355-7E6E-46C9-A8F8-D9D50FA7EB5A}">
      <dgm:prSet/>
      <dgm:spPr/>
      <dgm:t>
        <a:bodyPr/>
        <a:lstStyle/>
        <a:p>
          <a:r>
            <a:rPr lang="en-GB"/>
            <a:t>You will be expected to write in a far more critical academic fashion</a:t>
          </a:r>
          <a:endParaRPr lang="en-US"/>
        </a:p>
      </dgm:t>
    </dgm:pt>
    <dgm:pt modelId="{F0724CC9-AB7B-4008-938E-C08914EE3276}" type="parTrans" cxnId="{96BE7026-4E4A-4271-AF5C-F1EC9A75FB78}">
      <dgm:prSet/>
      <dgm:spPr/>
      <dgm:t>
        <a:bodyPr/>
        <a:lstStyle/>
        <a:p>
          <a:endParaRPr lang="en-US"/>
        </a:p>
      </dgm:t>
    </dgm:pt>
    <dgm:pt modelId="{90686340-3D42-448E-AD4D-41BBA4A19DBE}" type="sibTrans" cxnId="{96BE7026-4E4A-4271-AF5C-F1EC9A75FB78}">
      <dgm:prSet/>
      <dgm:spPr/>
      <dgm:t>
        <a:bodyPr/>
        <a:lstStyle/>
        <a:p>
          <a:endParaRPr lang="en-US"/>
        </a:p>
      </dgm:t>
    </dgm:pt>
    <dgm:pt modelId="{667084C4-374A-49A9-8C36-4504225ACE81}" type="pres">
      <dgm:prSet presAssocID="{C920FB04-C7FD-48E1-B4E0-B4FB65FE5FCE}" presName="root" presStyleCnt="0">
        <dgm:presLayoutVars>
          <dgm:dir/>
          <dgm:resizeHandles val="exact"/>
        </dgm:presLayoutVars>
      </dgm:prSet>
      <dgm:spPr/>
    </dgm:pt>
    <dgm:pt modelId="{1D392649-44C8-4D1B-AF5C-7F9EBF4F51B0}" type="pres">
      <dgm:prSet presAssocID="{623BBCE7-3979-4FE2-B5C3-BD5C785F935D}" presName="compNode" presStyleCnt="0"/>
      <dgm:spPr/>
    </dgm:pt>
    <dgm:pt modelId="{69BAA131-D559-4308-952B-7BDC0B586937}" type="pres">
      <dgm:prSet presAssocID="{623BBCE7-3979-4FE2-B5C3-BD5C785F935D}" presName="bgRect" presStyleLbl="bgShp" presStyleIdx="0" presStyleCnt="4"/>
      <dgm:spPr/>
    </dgm:pt>
    <dgm:pt modelId="{923EB96A-D353-4F75-859C-1634EF06A688}" type="pres">
      <dgm:prSet presAssocID="{623BBCE7-3979-4FE2-B5C3-BD5C785F935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55D725A-3217-41C1-BC62-82D3B3C42F54}" type="pres">
      <dgm:prSet presAssocID="{623BBCE7-3979-4FE2-B5C3-BD5C785F935D}" presName="spaceRect" presStyleCnt="0"/>
      <dgm:spPr/>
    </dgm:pt>
    <dgm:pt modelId="{6C620F10-8A16-4242-8FAD-8E42DD0A23C1}" type="pres">
      <dgm:prSet presAssocID="{623BBCE7-3979-4FE2-B5C3-BD5C785F935D}" presName="parTx" presStyleLbl="revTx" presStyleIdx="0" presStyleCnt="4">
        <dgm:presLayoutVars>
          <dgm:chMax val="0"/>
          <dgm:chPref val="0"/>
        </dgm:presLayoutVars>
      </dgm:prSet>
      <dgm:spPr/>
    </dgm:pt>
    <dgm:pt modelId="{EA1273C3-DDF8-4006-BE96-A70D5BB2DADC}" type="pres">
      <dgm:prSet presAssocID="{E347DBD0-1E7C-48E0-8895-C8CBBB03C280}" presName="sibTrans" presStyleCnt="0"/>
      <dgm:spPr/>
    </dgm:pt>
    <dgm:pt modelId="{B1F9A42A-311F-4ABF-8BFA-8BFBE2E3E87C}" type="pres">
      <dgm:prSet presAssocID="{7BB2F984-4507-44CC-BB52-1B452AF1207A}" presName="compNode" presStyleCnt="0"/>
      <dgm:spPr/>
    </dgm:pt>
    <dgm:pt modelId="{E3627506-9B19-4B5A-9805-F51CF1E4B4C0}" type="pres">
      <dgm:prSet presAssocID="{7BB2F984-4507-44CC-BB52-1B452AF1207A}" presName="bgRect" presStyleLbl="bgShp" presStyleIdx="1" presStyleCnt="4"/>
      <dgm:spPr/>
    </dgm:pt>
    <dgm:pt modelId="{089FD9B8-BD84-4710-9562-6A6B8D00381A}" type="pres">
      <dgm:prSet presAssocID="{7BB2F984-4507-44CC-BB52-1B452AF120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C8BB99E0-6AA9-4BD8-9B0A-6F34D6BF4A37}" type="pres">
      <dgm:prSet presAssocID="{7BB2F984-4507-44CC-BB52-1B452AF1207A}" presName="spaceRect" presStyleCnt="0"/>
      <dgm:spPr/>
    </dgm:pt>
    <dgm:pt modelId="{9CCCA9CC-2EE8-41F7-9731-3DEF4AB4CE9D}" type="pres">
      <dgm:prSet presAssocID="{7BB2F984-4507-44CC-BB52-1B452AF1207A}" presName="parTx" presStyleLbl="revTx" presStyleIdx="1" presStyleCnt="4">
        <dgm:presLayoutVars>
          <dgm:chMax val="0"/>
          <dgm:chPref val="0"/>
        </dgm:presLayoutVars>
      </dgm:prSet>
      <dgm:spPr/>
    </dgm:pt>
    <dgm:pt modelId="{A199D4E7-DA04-43DB-950F-0FDAD7F5B978}" type="pres">
      <dgm:prSet presAssocID="{190169F1-E287-46C0-AE82-532D0A7E41F9}" presName="sibTrans" presStyleCnt="0"/>
      <dgm:spPr/>
    </dgm:pt>
    <dgm:pt modelId="{4F2C77A2-B350-4A31-A996-45E71FDB7586}" type="pres">
      <dgm:prSet presAssocID="{FB804FBF-1A01-4404-8A43-22555A95455B}" presName="compNode" presStyleCnt="0"/>
      <dgm:spPr/>
    </dgm:pt>
    <dgm:pt modelId="{1007042D-89A2-4949-9FBF-341BFE19229F}" type="pres">
      <dgm:prSet presAssocID="{FB804FBF-1A01-4404-8A43-22555A95455B}" presName="bgRect" presStyleLbl="bgShp" presStyleIdx="2" presStyleCnt="4"/>
      <dgm:spPr/>
    </dgm:pt>
    <dgm:pt modelId="{6188C98F-775E-4DC5-977A-EB565590F639}" type="pres">
      <dgm:prSet presAssocID="{FB804FBF-1A01-4404-8A43-22555A9545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0B78B477-DD47-47A6-9489-70ABF87FBCCC}" type="pres">
      <dgm:prSet presAssocID="{FB804FBF-1A01-4404-8A43-22555A95455B}" presName="spaceRect" presStyleCnt="0"/>
      <dgm:spPr/>
    </dgm:pt>
    <dgm:pt modelId="{563441C5-59D9-4519-B204-A24198A9D3AD}" type="pres">
      <dgm:prSet presAssocID="{FB804FBF-1A01-4404-8A43-22555A95455B}" presName="parTx" presStyleLbl="revTx" presStyleIdx="2" presStyleCnt="4">
        <dgm:presLayoutVars>
          <dgm:chMax val="0"/>
          <dgm:chPref val="0"/>
        </dgm:presLayoutVars>
      </dgm:prSet>
      <dgm:spPr/>
    </dgm:pt>
    <dgm:pt modelId="{76E0D253-727C-49E0-8C79-F369D294F95E}" type="pres">
      <dgm:prSet presAssocID="{B5C4EA81-3E4D-4085-BEFC-A8F4A75A4988}" presName="sibTrans" presStyleCnt="0"/>
      <dgm:spPr/>
    </dgm:pt>
    <dgm:pt modelId="{3DB7E095-B8CE-4225-AFF9-C17C5B8A5B15}" type="pres">
      <dgm:prSet presAssocID="{55C32355-7E6E-46C9-A8F8-D9D50FA7EB5A}" presName="compNode" presStyleCnt="0"/>
      <dgm:spPr/>
    </dgm:pt>
    <dgm:pt modelId="{3A3D4526-CE1F-4317-9756-D8CE66FE5EDF}" type="pres">
      <dgm:prSet presAssocID="{55C32355-7E6E-46C9-A8F8-D9D50FA7EB5A}" presName="bgRect" presStyleLbl="bgShp" presStyleIdx="3" presStyleCnt="4"/>
      <dgm:spPr/>
    </dgm:pt>
    <dgm:pt modelId="{6E13E52B-D5BE-49C1-B606-FCEA6DEAD83D}" type="pres">
      <dgm:prSet presAssocID="{55C32355-7E6E-46C9-A8F8-D9D50FA7EB5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CE34D8A0-B613-40B1-89F1-36B796C47C77}" type="pres">
      <dgm:prSet presAssocID="{55C32355-7E6E-46C9-A8F8-D9D50FA7EB5A}" presName="spaceRect" presStyleCnt="0"/>
      <dgm:spPr/>
    </dgm:pt>
    <dgm:pt modelId="{A2E7DF40-46B3-424D-9D8C-270CD0B5C516}" type="pres">
      <dgm:prSet presAssocID="{55C32355-7E6E-46C9-A8F8-D9D50FA7EB5A}" presName="parTx" presStyleLbl="revTx" presStyleIdx="3" presStyleCnt="4">
        <dgm:presLayoutVars>
          <dgm:chMax val="0"/>
          <dgm:chPref val="0"/>
        </dgm:presLayoutVars>
      </dgm:prSet>
      <dgm:spPr/>
    </dgm:pt>
  </dgm:ptLst>
  <dgm:cxnLst>
    <dgm:cxn modelId="{AA25950D-82F1-4137-9DB0-D94428748AE5}" type="presOf" srcId="{7BB2F984-4507-44CC-BB52-1B452AF1207A}" destId="{9CCCA9CC-2EE8-41F7-9731-3DEF4AB4CE9D}" srcOrd="0" destOrd="0" presId="urn:microsoft.com/office/officeart/2018/2/layout/IconVerticalSolidList"/>
    <dgm:cxn modelId="{05B2BC0F-806B-46A5-84C4-395CF06BD407}" type="presOf" srcId="{FB804FBF-1A01-4404-8A43-22555A95455B}" destId="{563441C5-59D9-4519-B204-A24198A9D3AD}" srcOrd="0" destOrd="0" presId="urn:microsoft.com/office/officeart/2018/2/layout/IconVerticalSolidList"/>
    <dgm:cxn modelId="{4294F31A-742F-4E61-8E15-6A3FF10E216E}" srcId="{C920FB04-C7FD-48E1-B4E0-B4FB65FE5FCE}" destId="{7BB2F984-4507-44CC-BB52-1B452AF1207A}" srcOrd="1" destOrd="0" parTransId="{2CC16FEF-CD04-473A-BF62-23200DBCC800}" sibTransId="{190169F1-E287-46C0-AE82-532D0A7E41F9}"/>
    <dgm:cxn modelId="{96BE7026-4E4A-4271-AF5C-F1EC9A75FB78}" srcId="{C920FB04-C7FD-48E1-B4E0-B4FB65FE5FCE}" destId="{55C32355-7E6E-46C9-A8F8-D9D50FA7EB5A}" srcOrd="3" destOrd="0" parTransId="{F0724CC9-AB7B-4008-938E-C08914EE3276}" sibTransId="{90686340-3D42-448E-AD4D-41BBA4A19DBE}"/>
    <dgm:cxn modelId="{57F31F81-1F7E-4E6E-97CA-36D61BB548FA}" type="presOf" srcId="{623BBCE7-3979-4FE2-B5C3-BD5C785F935D}" destId="{6C620F10-8A16-4242-8FAD-8E42DD0A23C1}" srcOrd="0" destOrd="0" presId="urn:microsoft.com/office/officeart/2018/2/layout/IconVerticalSolidList"/>
    <dgm:cxn modelId="{26BDCAC3-52FD-44D6-8D1F-3E049609EED0}" srcId="{C920FB04-C7FD-48E1-B4E0-B4FB65FE5FCE}" destId="{FB804FBF-1A01-4404-8A43-22555A95455B}" srcOrd="2" destOrd="0" parTransId="{88D7F46D-B0AC-4CE7-BEE5-75C424077FDE}" sibTransId="{B5C4EA81-3E4D-4085-BEFC-A8F4A75A4988}"/>
    <dgm:cxn modelId="{70F83ED1-311E-4FB4-861F-2F4D7B560199}" type="presOf" srcId="{C920FB04-C7FD-48E1-B4E0-B4FB65FE5FCE}" destId="{667084C4-374A-49A9-8C36-4504225ACE81}" srcOrd="0" destOrd="0" presId="urn:microsoft.com/office/officeart/2018/2/layout/IconVerticalSolidList"/>
    <dgm:cxn modelId="{AD168ED7-2FB1-4265-ACDF-6B75DE38E1A6}" type="presOf" srcId="{55C32355-7E6E-46C9-A8F8-D9D50FA7EB5A}" destId="{A2E7DF40-46B3-424D-9D8C-270CD0B5C516}" srcOrd="0" destOrd="0" presId="urn:microsoft.com/office/officeart/2018/2/layout/IconVerticalSolidList"/>
    <dgm:cxn modelId="{625DC6FA-F8FA-4F2E-B6F1-0C1C8BD83383}" srcId="{C920FB04-C7FD-48E1-B4E0-B4FB65FE5FCE}" destId="{623BBCE7-3979-4FE2-B5C3-BD5C785F935D}" srcOrd="0" destOrd="0" parTransId="{32D6ADDD-3936-4339-A777-6ACE30969C69}" sibTransId="{E347DBD0-1E7C-48E0-8895-C8CBBB03C280}"/>
    <dgm:cxn modelId="{8101AC1D-0530-4932-A362-4B6A11D8A472}" type="presParOf" srcId="{667084C4-374A-49A9-8C36-4504225ACE81}" destId="{1D392649-44C8-4D1B-AF5C-7F9EBF4F51B0}" srcOrd="0" destOrd="0" presId="urn:microsoft.com/office/officeart/2018/2/layout/IconVerticalSolidList"/>
    <dgm:cxn modelId="{B23F1CC5-9B00-4729-9EE3-8E2C53C7FAFB}" type="presParOf" srcId="{1D392649-44C8-4D1B-AF5C-7F9EBF4F51B0}" destId="{69BAA131-D559-4308-952B-7BDC0B586937}" srcOrd="0" destOrd="0" presId="urn:microsoft.com/office/officeart/2018/2/layout/IconVerticalSolidList"/>
    <dgm:cxn modelId="{5C4ABCC3-EB0F-4265-9B45-D52663593187}" type="presParOf" srcId="{1D392649-44C8-4D1B-AF5C-7F9EBF4F51B0}" destId="{923EB96A-D353-4F75-859C-1634EF06A688}" srcOrd="1" destOrd="0" presId="urn:microsoft.com/office/officeart/2018/2/layout/IconVerticalSolidList"/>
    <dgm:cxn modelId="{35FEDC78-CD21-4A7F-B3E9-9550DBB57E99}" type="presParOf" srcId="{1D392649-44C8-4D1B-AF5C-7F9EBF4F51B0}" destId="{955D725A-3217-41C1-BC62-82D3B3C42F54}" srcOrd="2" destOrd="0" presId="urn:microsoft.com/office/officeart/2018/2/layout/IconVerticalSolidList"/>
    <dgm:cxn modelId="{7F36530F-FE4D-4E0D-9BAF-423DAA36B6DA}" type="presParOf" srcId="{1D392649-44C8-4D1B-AF5C-7F9EBF4F51B0}" destId="{6C620F10-8A16-4242-8FAD-8E42DD0A23C1}" srcOrd="3" destOrd="0" presId="urn:microsoft.com/office/officeart/2018/2/layout/IconVerticalSolidList"/>
    <dgm:cxn modelId="{7AE89C2B-96BE-44D8-A0B3-3362D3E60AB2}" type="presParOf" srcId="{667084C4-374A-49A9-8C36-4504225ACE81}" destId="{EA1273C3-DDF8-4006-BE96-A70D5BB2DADC}" srcOrd="1" destOrd="0" presId="urn:microsoft.com/office/officeart/2018/2/layout/IconVerticalSolidList"/>
    <dgm:cxn modelId="{F8D866D1-88C4-4B1A-AF3B-3962F3CD0993}" type="presParOf" srcId="{667084C4-374A-49A9-8C36-4504225ACE81}" destId="{B1F9A42A-311F-4ABF-8BFA-8BFBE2E3E87C}" srcOrd="2" destOrd="0" presId="urn:microsoft.com/office/officeart/2018/2/layout/IconVerticalSolidList"/>
    <dgm:cxn modelId="{39D06DB9-6A6D-4C31-BBA4-D2F25E03F1F2}" type="presParOf" srcId="{B1F9A42A-311F-4ABF-8BFA-8BFBE2E3E87C}" destId="{E3627506-9B19-4B5A-9805-F51CF1E4B4C0}" srcOrd="0" destOrd="0" presId="urn:microsoft.com/office/officeart/2018/2/layout/IconVerticalSolidList"/>
    <dgm:cxn modelId="{56D4F86A-2D1F-49A9-B377-68675C532A91}" type="presParOf" srcId="{B1F9A42A-311F-4ABF-8BFA-8BFBE2E3E87C}" destId="{089FD9B8-BD84-4710-9562-6A6B8D00381A}" srcOrd="1" destOrd="0" presId="urn:microsoft.com/office/officeart/2018/2/layout/IconVerticalSolidList"/>
    <dgm:cxn modelId="{3EC1301F-2791-470D-9583-0923D79E925E}" type="presParOf" srcId="{B1F9A42A-311F-4ABF-8BFA-8BFBE2E3E87C}" destId="{C8BB99E0-6AA9-4BD8-9B0A-6F34D6BF4A37}" srcOrd="2" destOrd="0" presId="urn:microsoft.com/office/officeart/2018/2/layout/IconVerticalSolidList"/>
    <dgm:cxn modelId="{70A493E3-878D-47BA-A3F2-6AE501EE72C6}" type="presParOf" srcId="{B1F9A42A-311F-4ABF-8BFA-8BFBE2E3E87C}" destId="{9CCCA9CC-2EE8-41F7-9731-3DEF4AB4CE9D}" srcOrd="3" destOrd="0" presId="urn:microsoft.com/office/officeart/2018/2/layout/IconVerticalSolidList"/>
    <dgm:cxn modelId="{0EF12404-E30E-4FAB-8AF6-694F79508A51}" type="presParOf" srcId="{667084C4-374A-49A9-8C36-4504225ACE81}" destId="{A199D4E7-DA04-43DB-950F-0FDAD7F5B978}" srcOrd="3" destOrd="0" presId="urn:microsoft.com/office/officeart/2018/2/layout/IconVerticalSolidList"/>
    <dgm:cxn modelId="{B952207D-FC16-4078-8B02-AC27B8572887}" type="presParOf" srcId="{667084C4-374A-49A9-8C36-4504225ACE81}" destId="{4F2C77A2-B350-4A31-A996-45E71FDB7586}" srcOrd="4" destOrd="0" presId="urn:microsoft.com/office/officeart/2018/2/layout/IconVerticalSolidList"/>
    <dgm:cxn modelId="{38385385-C68D-49A4-9BF5-61A25D729E3A}" type="presParOf" srcId="{4F2C77A2-B350-4A31-A996-45E71FDB7586}" destId="{1007042D-89A2-4949-9FBF-341BFE19229F}" srcOrd="0" destOrd="0" presId="urn:microsoft.com/office/officeart/2018/2/layout/IconVerticalSolidList"/>
    <dgm:cxn modelId="{EF05D486-7AE6-4287-B1EE-F07FAB7AAB9C}" type="presParOf" srcId="{4F2C77A2-B350-4A31-A996-45E71FDB7586}" destId="{6188C98F-775E-4DC5-977A-EB565590F639}" srcOrd="1" destOrd="0" presId="urn:microsoft.com/office/officeart/2018/2/layout/IconVerticalSolidList"/>
    <dgm:cxn modelId="{83E88A85-35EF-486F-A6CC-785FCB910D0F}" type="presParOf" srcId="{4F2C77A2-B350-4A31-A996-45E71FDB7586}" destId="{0B78B477-DD47-47A6-9489-70ABF87FBCCC}" srcOrd="2" destOrd="0" presId="urn:microsoft.com/office/officeart/2018/2/layout/IconVerticalSolidList"/>
    <dgm:cxn modelId="{A0BBFD14-9123-4B65-BA21-FCF672547559}" type="presParOf" srcId="{4F2C77A2-B350-4A31-A996-45E71FDB7586}" destId="{563441C5-59D9-4519-B204-A24198A9D3AD}" srcOrd="3" destOrd="0" presId="urn:microsoft.com/office/officeart/2018/2/layout/IconVerticalSolidList"/>
    <dgm:cxn modelId="{C68881FD-88B4-4922-AF0A-DAFD8787767F}" type="presParOf" srcId="{667084C4-374A-49A9-8C36-4504225ACE81}" destId="{76E0D253-727C-49E0-8C79-F369D294F95E}" srcOrd="5" destOrd="0" presId="urn:microsoft.com/office/officeart/2018/2/layout/IconVerticalSolidList"/>
    <dgm:cxn modelId="{5523DFA6-AEE0-4ED7-AB2E-8D0CFE388C33}" type="presParOf" srcId="{667084C4-374A-49A9-8C36-4504225ACE81}" destId="{3DB7E095-B8CE-4225-AFF9-C17C5B8A5B15}" srcOrd="6" destOrd="0" presId="urn:microsoft.com/office/officeart/2018/2/layout/IconVerticalSolidList"/>
    <dgm:cxn modelId="{A09E83AA-2492-4370-B4D0-BE2E7AEA535D}" type="presParOf" srcId="{3DB7E095-B8CE-4225-AFF9-C17C5B8A5B15}" destId="{3A3D4526-CE1F-4317-9756-D8CE66FE5EDF}" srcOrd="0" destOrd="0" presId="urn:microsoft.com/office/officeart/2018/2/layout/IconVerticalSolidList"/>
    <dgm:cxn modelId="{E4AEBBFA-06C3-42C6-A26F-3F877CC2E744}" type="presParOf" srcId="{3DB7E095-B8CE-4225-AFF9-C17C5B8A5B15}" destId="{6E13E52B-D5BE-49C1-B606-FCEA6DEAD83D}" srcOrd="1" destOrd="0" presId="urn:microsoft.com/office/officeart/2018/2/layout/IconVerticalSolidList"/>
    <dgm:cxn modelId="{A0591E6A-40FA-4860-B188-45706EF1A5F7}" type="presParOf" srcId="{3DB7E095-B8CE-4225-AFF9-C17C5B8A5B15}" destId="{CE34D8A0-B613-40B1-89F1-36B796C47C77}" srcOrd="2" destOrd="0" presId="urn:microsoft.com/office/officeart/2018/2/layout/IconVerticalSolidList"/>
    <dgm:cxn modelId="{FC61BDAC-02C8-42FA-87CD-4EEDA6A61CED}" type="presParOf" srcId="{3DB7E095-B8CE-4225-AFF9-C17C5B8A5B15}" destId="{A2E7DF40-46B3-424D-9D8C-270CD0B5C5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DF4A29-5A55-472F-ADE0-3A027E9D838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ED71D47-6163-47D0-BD75-A3CBB08C1429}">
      <dgm:prSet/>
      <dgm:spPr/>
      <dgm:t>
        <a:bodyPr/>
        <a:lstStyle/>
        <a:p>
          <a:r>
            <a:rPr lang="en-US"/>
            <a:t>Key objective was to reform the existing legal and create an efficient penal system </a:t>
          </a:r>
        </a:p>
      </dgm:t>
    </dgm:pt>
    <dgm:pt modelId="{0985BAD0-F9AE-41C2-8DE5-0F02BB9FA040}" type="parTrans" cxnId="{920C8C5C-025D-4B49-9C37-97FD4337C525}">
      <dgm:prSet/>
      <dgm:spPr/>
      <dgm:t>
        <a:bodyPr/>
        <a:lstStyle/>
        <a:p>
          <a:endParaRPr lang="en-US"/>
        </a:p>
      </dgm:t>
    </dgm:pt>
    <dgm:pt modelId="{22066B97-8E5A-450C-94AB-648F9AD8AE3E}" type="sibTrans" cxnId="{920C8C5C-025D-4B49-9C37-97FD4337C525}">
      <dgm:prSet/>
      <dgm:spPr/>
      <dgm:t>
        <a:bodyPr/>
        <a:lstStyle/>
        <a:p>
          <a:endParaRPr lang="en-US"/>
        </a:p>
      </dgm:t>
    </dgm:pt>
    <dgm:pt modelId="{3EFC8C05-6CE8-4C2F-8F6A-D811AFA82D2E}">
      <dgm:prSet/>
      <dgm:spPr/>
      <dgm:t>
        <a:bodyPr/>
        <a:lstStyle/>
        <a:p>
          <a:r>
            <a:rPr lang="en-US"/>
            <a:t>Emphasized that crime is the product of rational decision making &amp; it deserves a rational response </a:t>
          </a:r>
        </a:p>
      </dgm:t>
    </dgm:pt>
    <dgm:pt modelId="{FFBC68E4-C2B3-48DF-AF2D-3086A926EE15}" type="parTrans" cxnId="{9413CB14-28A7-4BFE-B370-AF4FD88C032E}">
      <dgm:prSet/>
      <dgm:spPr/>
      <dgm:t>
        <a:bodyPr/>
        <a:lstStyle/>
        <a:p>
          <a:endParaRPr lang="en-US"/>
        </a:p>
      </dgm:t>
    </dgm:pt>
    <dgm:pt modelId="{EF011D1E-98D8-4598-83C0-DD5C8F4C232B}" type="sibTrans" cxnId="{9413CB14-28A7-4BFE-B370-AF4FD88C032E}">
      <dgm:prSet/>
      <dgm:spPr/>
      <dgm:t>
        <a:bodyPr/>
        <a:lstStyle/>
        <a:p>
          <a:endParaRPr lang="en-US"/>
        </a:p>
      </dgm:t>
    </dgm:pt>
    <dgm:pt modelId="{B6A92B03-2345-4E84-A73C-F43BFB297FF8}">
      <dgm:prSet/>
      <dgm:spPr/>
      <dgm:t>
        <a:bodyPr/>
        <a:lstStyle/>
        <a:p>
          <a:r>
            <a:rPr lang="en-US"/>
            <a:t>Focus was on crime/the offence not the offender </a:t>
          </a:r>
        </a:p>
      </dgm:t>
    </dgm:pt>
    <dgm:pt modelId="{C6C9132A-53EE-44BE-9DAD-9E4ECF83E098}" type="parTrans" cxnId="{E336BD59-B34D-402A-935C-3465EE2C07A9}">
      <dgm:prSet/>
      <dgm:spPr/>
      <dgm:t>
        <a:bodyPr/>
        <a:lstStyle/>
        <a:p>
          <a:endParaRPr lang="en-US"/>
        </a:p>
      </dgm:t>
    </dgm:pt>
    <dgm:pt modelId="{82CC1CC4-2E3A-413F-B184-A9923717DBAA}" type="sibTrans" cxnId="{E336BD59-B34D-402A-935C-3465EE2C07A9}">
      <dgm:prSet/>
      <dgm:spPr/>
      <dgm:t>
        <a:bodyPr/>
        <a:lstStyle/>
        <a:p>
          <a:endParaRPr lang="en-US"/>
        </a:p>
      </dgm:t>
    </dgm:pt>
    <dgm:pt modelId="{D2EF58C8-D84F-40A4-BB84-E143100DB4B1}">
      <dgm:prSet/>
      <dgm:spPr/>
      <dgm:t>
        <a:bodyPr/>
        <a:lstStyle/>
        <a:p>
          <a:r>
            <a:rPr lang="en-US"/>
            <a:t>Based on the notion of </a:t>
          </a:r>
          <a:r>
            <a:rPr lang="en-US" b="1"/>
            <a:t>Voluntarism </a:t>
          </a:r>
          <a:endParaRPr lang="en-US"/>
        </a:p>
      </dgm:t>
    </dgm:pt>
    <dgm:pt modelId="{901CD488-0246-4C80-A476-34F7E371A100}" type="parTrans" cxnId="{67594163-D897-471E-B067-E02C295F2EBC}">
      <dgm:prSet/>
      <dgm:spPr/>
      <dgm:t>
        <a:bodyPr/>
        <a:lstStyle/>
        <a:p>
          <a:endParaRPr lang="en-US"/>
        </a:p>
      </dgm:t>
    </dgm:pt>
    <dgm:pt modelId="{8E8A4FAA-70AB-4547-B84D-E098291D8299}" type="sibTrans" cxnId="{67594163-D897-471E-B067-E02C295F2EBC}">
      <dgm:prSet/>
      <dgm:spPr/>
      <dgm:t>
        <a:bodyPr/>
        <a:lstStyle/>
        <a:p>
          <a:endParaRPr lang="en-US"/>
        </a:p>
      </dgm:t>
    </dgm:pt>
    <dgm:pt modelId="{7D2A24A7-9EA5-46FE-A1FC-46BD95A3CFBC}" type="pres">
      <dgm:prSet presAssocID="{41DF4A29-5A55-472F-ADE0-3A027E9D838E}" presName="linear" presStyleCnt="0">
        <dgm:presLayoutVars>
          <dgm:animLvl val="lvl"/>
          <dgm:resizeHandles val="exact"/>
        </dgm:presLayoutVars>
      </dgm:prSet>
      <dgm:spPr/>
    </dgm:pt>
    <dgm:pt modelId="{A0F20553-AC05-4837-8EE2-0F8B89E32AF4}" type="pres">
      <dgm:prSet presAssocID="{DED71D47-6163-47D0-BD75-A3CBB08C1429}" presName="parentText" presStyleLbl="node1" presStyleIdx="0" presStyleCnt="4">
        <dgm:presLayoutVars>
          <dgm:chMax val="0"/>
          <dgm:bulletEnabled val="1"/>
        </dgm:presLayoutVars>
      </dgm:prSet>
      <dgm:spPr/>
    </dgm:pt>
    <dgm:pt modelId="{9A097CE8-FF2A-4029-AA72-151B35F2F12E}" type="pres">
      <dgm:prSet presAssocID="{22066B97-8E5A-450C-94AB-648F9AD8AE3E}" presName="spacer" presStyleCnt="0"/>
      <dgm:spPr/>
    </dgm:pt>
    <dgm:pt modelId="{860FC37A-C80C-4AC3-A0B0-EB87C0722FAA}" type="pres">
      <dgm:prSet presAssocID="{3EFC8C05-6CE8-4C2F-8F6A-D811AFA82D2E}" presName="parentText" presStyleLbl="node1" presStyleIdx="1" presStyleCnt="4">
        <dgm:presLayoutVars>
          <dgm:chMax val="0"/>
          <dgm:bulletEnabled val="1"/>
        </dgm:presLayoutVars>
      </dgm:prSet>
      <dgm:spPr/>
    </dgm:pt>
    <dgm:pt modelId="{59B99E4F-F85E-4533-81AD-B35352D6AB50}" type="pres">
      <dgm:prSet presAssocID="{EF011D1E-98D8-4598-83C0-DD5C8F4C232B}" presName="spacer" presStyleCnt="0"/>
      <dgm:spPr/>
    </dgm:pt>
    <dgm:pt modelId="{5F7D03B5-B22E-4A41-A58D-D4D0DFA27C85}" type="pres">
      <dgm:prSet presAssocID="{B6A92B03-2345-4E84-A73C-F43BFB297FF8}" presName="parentText" presStyleLbl="node1" presStyleIdx="2" presStyleCnt="4">
        <dgm:presLayoutVars>
          <dgm:chMax val="0"/>
          <dgm:bulletEnabled val="1"/>
        </dgm:presLayoutVars>
      </dgm:prSet>
      <dgm:spPr/>
    </dgm:pt>
    <dgm:pt modelId="{BDE03EEE-2A9F-454D-9466-E21F8222772F}" type="pres">
      <dgm:prSet presAssocID="{82CC1CC4-2E3A-413F-B184-A9923717DBAA}" presName="spacer" presStyleCnt="0"/>
      <dgm:spPr/>
    </dgm:pt>
    <dgm:pt modelId="{3A2CAD82-944B-4278-AA2B-2FF82C451936}" type="pres">
      <dgm:prSet presAssocID="{D2EF58C8-D84F-40A4-BB84-E143100DB4B1}" presName="parentText" presStyleLbl="node1" presStyleIdx="3" presStyleCnt="4">
        <dgm:presLayoutVars>
          <dgm:chMax val="0"/>
          <dgm:bulletEnabled val="1"/>
        </dgm:presLayoutVars>
      </dgm:prSet>
      <dgm:spPr/>
    </dgm:pt>
  </dgm:ptLst>
  <dgm:cxnLst>
    <dgm:cxn modelId="{9413CB14-28A7-4BFE-B370-AF4FD88C032E}" srcId="{41DF4A29-5A55-472F-ADE0-3A027E9D838E}" destId="{3EFC8C05-6CE8-4C2F-8F6A-D811AFA82D2E}" srcOrd="1" destOrd="0" parTransId="{FFBC68E4-C2B3-48DF-AF2D-3086A926EE15}" sibTransId="{EF011D1E-98D8-4598-83C0-DD5C8F4C232B}"/>
    <dgm:cxn modelId="{D5C02520-A5FD-47C2-8E2D-749612556A15}" type="presOf" srcId="{41DF4A29-5A55-472F-ADE0-3A027E9D838E}" destId="{7D2A24A7-9EA5-46FE-A1FC-46BD95A3CFBC}" srcOrd="0" destOrd="0" presId="urn:microsoft.com/office/officeart/2005/8/layout/vList2"/>
    <dgm:cxn modelId="{920C8C5C-025D-4B49-9C37-97FD4337C525}" srcId="{41DF4A29-5A55-472F-ADE0-3A027E9D838E}" destId="{DED71D47-6163-47D0-BD75-A3CBB08C1429}" srcOrd="0" destOrd="0" parTransId="{0985BAD0-F9AE-41C2-8DE5-0F02BB9FA040}" sibTransId="{22066B97-8E5A-450C-94AB-648F9AD8AE3E}"/>
    <dgm:cxn modelId="{67594163-D897-471E-B067-E02C295F2EBC}" srcId="{41DF4A29-5A55-472F-ADE0-3A027E9D838E}" destId="{D2EF58C8-D84F-40A4-BB84-E143100DB4B1}" srcOrd="3" destOrd="0" parTransId="{901CD488-0246-4C80-A476-34F7E371A100}" sibTransId="{8E8A4FAA-70AB-4547-B84D-E098291D8299}"/>
    <dgm:cxn modelId="{E4685A69-8058-4DBE-8AA7-446663AB2A5C}" type="presOf" srcId="{3EFC8C05-6CE8-4C2F-8F6A-D811AFA82D2E}" destId="{860FC37A-C80C-4AC3-A0B0-EB87C0722FAA}" srcOrd="0" destOrd="0" presId="urn:microsoft.com/office/officeart/2005/8/layout/vList2"/>
    <dgm:cxn modelId="{D962C952-4B60-4A82-8334-DB02D95F1267}" type="presOf" srcId="{D2EF58C8-D84F-40A4-BB84-E143100DB4B1}" destId="{3A2CAD82-944B-4278-AA2B-2FF82C451936}" srcOrd="0" destOrd="0" presId="urn:microsoft.com/office/officeart/2005/8/layout/vList2"/>
    <dgm:cxn modelId="{E336BD59-B34D-402A-935C-3465EE2C07A9}" srcId="{41DF4A29-5A55-472F-ADE0-3A027E9D838E}" destId="{B6A92B03-2345-4E84-A73C-F43BFB297FF8}" srcOrd="2" destOrd="0" parTransId="{C6C9132A-53EE-44BE-9DAD-9E4ECF83E098}" sibTransId="{82CC1CC4-2E3A-413F-B184-A9923717DBAA}"/>
    <dgm:cxn modelId="{AFF068C9-9915-49C7-9017-139760A41CE5}" type="presOf" srcId="{DED71D47-6163-47D0-BD75-A3CBB08C1429}" destId="{A0F20553-AC05-4837-8EE2-0F8B89E32AF4}" srcOrd="0" destOrd="0" presId="urn:microsoft.com/office/officeart/2005/8/layout/vList2"/>
    <dgm:cxn modelId="{DE88F6F2-C605-4978-BE86-9191657CB450}" type="presOf" srcId="{B6A92B03-2345-4E84-A73C-F43BFB297FF8}" destId="{5F7D03B5-B22E-4A41-A58D-D4D0DFA27C85}" srcOrd="0" destOrd="0" presId="urn:microsoft.com/office/officeart/2005/8/layout/vList2"/>
    <dgm:cxn modelId="{DF473210-0BCE-482F-9E3D-4CD50D92DAE3}" type="presParOf" srcId="{7D2A24A7-9EA5-46FE-A1FC-46BD95A3CFBC}" destId="{A0F20553-AC05-4837-8EE2-0F8B89E32AF4}" srcOrd="0" destOrd="0" presId="urn:microsoft.com/office/officeart/2005/8/layout/vList2"/>
    <dgm:cxn modelId="{9A6ACFA7-521A-4FE3-B982-6066DDF77D80}" type="presParOf" srcId="{7D2A24A7-9EA5-46FE-A1FC-46BD95A3CFBC}" destId="{9A097CE8-FF2A-4029-AA72-151B35F2F12E}" srcOrd="1" destOrd="0" presId="urn:microsoft.com/office/officeart/2005/8/layout/vList2"/>
    <dgm:cxn modelId="{1FAB663C-D451-4BD2-BE38-B5623B93CAC3}" type="presParOf" srcId="{7D2A24A7-9EA5-46FE-A1FC-46BD95A3CFBC}" destId="{860FC37A-C80C-4AC3-A0B0-EB87C0722FAA}" srcOrd="2" destOrd="0" presId="urn:microsoft.com/office/officeart/2005/8/layout/vList2"/>
    <dgm:cxn modelId="{AC479118-ADD7-4898-AB5D-42AA2F421BC3}" type="presParOf" srcId="{7D2A24A7-9EA5-46FE-A1FC-46BD95A3CFBC}" destId="{59B99E4F-F85E-4533-81AD-B35352D6AB50}" srcOrd="3" destOrd="0" presId="urn:microsoft.com/office/officeart/2005/8/layout/vList2"/>
    <dgm:cxn modelId="{DCC74020-B443-449E-B6EB-74208D548FE8}" type="presParOf" srcId="{7D2A24A7-9EA5-46FE-A1FC-46BD95A3CFBC}" destId="{5F7D03B5-B22E-4A41-A58D-D4D0DFA27C85}" srcOrd="4" destOrd="0" presId="urn:microsoft.com/office/officeart/2005/8/layout/vList2"/>
    <dgm:cxn modelId="{C3A5302E-B929-4E67-A8B4-63F5D7731266}" type="presParOf" srcId="{7D2A24A7-9EA5-46FE-A1FC-46BD95A3CFBC}" destId="{BDE03EEE-2A9F-454D-9466-E21F8222772F}" srcOrd="5" destOrd="0" presId="urn:microsoft.com/office/officeart/2005/8/layout/vList2"/>
    <dgm:cxn modelId="{5E0D264D-BDBF-420A-930D-85FE05C7A2CB}" type="presParOf" srcId="{7D2A24A7-9EA5-46FE-A1FC-46BD95A3CFBC}" destId="{3A2CAD82-944B-4278-AA2B-2FF82C45193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F6147C-3257-456C-B7EE-26D47DD54F4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48677C-F08B-4432-AA8A-C3DDD1500AB2}">
      <dgm:prSet/>
      <dgm:spPr/>
      <dgm:t>
        <a:bodyPr/>
        <a:lstStyle/>
        <a:p>
          <a:r>
            <a:rPr lang="en-US"/>
            <a:t>Not supported by empirical evidence </a:t>
          </a:r>
        </a:p>
      </dgm:t>
    </dgm:pt>
    <dgm:pt modelId="{7CF89C9E-4577-44B5-B4B5-8189BB236748}" type="parTrans" cxnId="{509AFE7C-6CF3-4FB5-9713-A4628758E6BC}">
      <dgm:prSet/>
      <dgm:spPr/>
      <dgm:t>
        <a:bodyPr/>
        <a:lstStyle/>
        <a:p>
          <a:endParaRPr lang="en-US"/>
        </a:p>
      </dgm:t>
    </dgm:pt>
    <dgm:pt modelId="{264C1DA2-8A8D-44AD-97AD-70A0B9C4B6A9}" type="sibTrans" cxnId="{509AFE7C-6CF3-4FB5-9713-A4628758E6BC}">
      <dgm:prSet/>
      <dgm:spPr/>
      <dgm:t>
        <a:bodyPr/>
        <a:lstStyle/>
        <a:p>
          <a:endParaRPr lang="en-US"/>
        </a:p>
      </dgm:t>
    </dgm:pt>
    <dgm:pt modelId="{10637CBB-58EA-421A-867B-9E3048E91849}">
      <dgm:prSet/>
      <dgm:spPr/>
      <dgm:t>
        <a:bodyPr/>
        <a:lstStyle/>
        <a:p>
          <a:r>
            <a:rPr lang="en-US"/>
            <a:t>Does not explain differences between different offender groups (for e.g. male offenders and female offenders)</a:t>
          </a:r>
        </a:p>
      </dgm:t>
    </dgm:pt>
    <dgm:pt modelId="{F4ECF739-6C29-4318-8212-7E49CBCF5C02}" type="parTrans" cxnId="{632A93AD-40A9-4412-B5CB-CD416C31F7E0}">
      <dgm:prSet/>
      <dgm:spPr/>
      <dgm:t>
        <a:bodyPr/>
        <a:lstStyle/>
        <a:p>
          <a:endParaRPr lang="en-US"/>
        </a:p>
      </dgm:t>
    </dgm:pt>
    <dgm:pt modelId="{BFF21FFF-C122-4CA6-B9F4-57A5D790FA66}" type="sibTrans" cxnId="{632A93AD-40A9-4412-B5CB-CD416C31F7E0}">
      <dgm:prSet/>
      <dgm:spPr/>
      <dgm:t>
        <a:bodyPr/>
        <a:lstStyle/>
        <a:p>
          <a:endParaRPr lang="en-US"/>
        </a:p>
      </dgm:t>
    </dgm:pt>
    <dgm:pt modelId="{8AEE93AE-9A98-4DB0-8FF0-F86B41067E41}">
      <dgm:prSet/>
      <dgm:spPr/>
      <dgm:t>
        <a:bodyPr/>
        <a:lstStyle/>
        <a:p>
          <a:r>
            <a:rPr lang="en-US"/>
            <a:t>Emphasises a view of human nature that is based on the pleasure/pain principle</a:t>
          </a:r>
        </a:p>
      </dgm:t>
    </dgm:pt>
    <dgm:pt modelId="{2DB63B50-51A3-429D-A159-11F9F599D265}" type="parTrans" cxnId="{C81BCB98-152D-4493-9D32-92F50B9CE22F}">
      <dgm:prSet/>
      <dgm:spPr/>
      <dgm:t>
        <a:bodyPr/>
        <a:lstStyle/>
        <a:p>
          <a:endParaRPr lang="en-US"/>
        </a:p>
      </dgm:t>
    </dgm:pt>
    <dgm:pt modelId="{13CD4630-28F6-4E22-A59E-A29F989421F3}" type="sibTrans" cxnId="{C81BCB98-152D-4493-9D32-92F50B9CE22F}">
      <dgm:prSet/>
      <dgm:spPr/>
      <dgm:t>
        <a:bodyPr/>
        <a:lstStyle/>
        <a:p>
          <a:endParaRPr lang="en-US"/>
        </a:p>
      </dgm:t>
    </dgm:pt>
    <dgm:pt modelId="{4C3B049E-75B7-4584-ACA0-A8EF52A32EBB}">
      <dgm:prSet/>
      <dgm:spPr/>
      <dgm:t>
        <a:bodyPr/>
        <a:lstStyle/>
        <a:p>
          <a:r>
            <a:rPr lang="en-US"/>
            <a:t>Encourages </a:t>
          </a:r>
          <a:r>
            <a:rPr lang="en-GB"/>
            <a:t>unquestioning acceptance of legal definitions of crime/deviance</a:t>
          </a:r>
          <a:endParaRPr lang="en-US"/>
        </a:p>
      </dgm:t>
    </dgm:pt>
    <dgm:pt modelId="{CB952A36-29F3-4FAF-803B-5024EEC9107A}" type="parTrans" cxnId="{053B42F8-838D-4D82-817E-51B4854F22DF}">
      <dgm:prSet/>
      <dgm:spPr/>
      <dgm:t>
        <a:bodyPr/>
        <a:lstStyle/>
        <a:p>
          <a:endParaRPr lang="en-US"/>
        </a:p>
      </dgm:t>
    </dgm:pt>
    <dgm:pt modelId="{3D22C1D9-8D4E-4001-999A-76CA27CE81F2}" type="sibTrans" cxnId="{053B42F8-838D-4D82-817E-51B4854F22DF}">
      <dgm:prSet/>
      <dgm:spPr/>
      <dgm:t>
        <a:bodyPr/>
        <a:lstStyle/>
        <a:p>
          <a:endParaRPr lang="en-US"/>
        </a:p>
      </dgm:t>
    </dgm:pt>
    <dgm:pt modelId="{308AE867-8D24-4273-9C17-CAA5CF0855E0}" type="pres">
      <dgm:prSet presAssocID="{AEF6147C-3257-456C-B7EE-26D47DD54F46}" presName="linear" presStyleCnt="0">
        <dgm:presLayoutVars>
          <dgm:animLvl val="lvl"/>
          <dgm:resizeHandles val="exact"/>
        </dgm:presLayoutVars>
      </dgm:prSet>
      <dgm:spPr/>
    </dgm:pt>
    <dgm:pt modelId="{788FD653-C1E0-4797-A6F3-1A2227A8A69A}" type="pres">
      <dgm:prSet presAssocID="{B848677C-F08B-4432-AA8A-C3DDD1500AB2}" presName="parentText" presStyleLbl="node1" presStyleIdx="0" presStyleCnt="4">
        <dgm:presLayoutVars>
          <dgm:chMax val="0"/>
          <dgm:bulletEnabled val="1"/>
        </dgm:presLayoutVars>
      </dgm:prSet>
      <dgm:spPr/>
    </dgm:pt>
    <dgm:pt modelId="{8A7DDA10-E8FD-4C55-BD8A-FC8446BEBF58}" type="pres">
      <dgm:prSet presAssocID="{264C1DA2-8A8D-44AD-97AD-70A0B9C4B6A9}" presName="spacer" presStyleCnt="0"/>
      <dgm:spPr/>
    </dgm:pt>
    <dgm:pt modelId="{78E17D84-118B-44EB-A7D2-9D936B127CDB}" type="pres">
      <dgm:prSet presAssocID="{10637CBB-58EA-421A-867B-9E3048E91849}" presName="parentText" presStyleLbl="node1" presStyleIdx="1" presStyleCnt="4">
        <dgm:presLayoutVars>
          <dgm:chMax val="0"/>
          <dgm:bulletEnabled val="1"/>
        </dgm:presLayoutVars>
      </dgm:prSet>
      <dgm:spPr/>
    </dgm:pt>
    <dgm:pt modelId="{FE07C677-E470-43EE-A39B-E00CD04B8B6D}" type="pres">
      <dgm:prSet presAssocID="{BFF21FFF-C122-4CA6-B9F4-57A5D790FA66}" presName="spacer" presStyleCnt="0"/>
      <dgm:spPr/>
    </dgm:pt>
    <dgm:pt modelId="{F61ED4FF-7D77-4A30-BE86-52E473497D10}" type="pres">
      <dgm:prSet presAssocID="{8AEE93AE-9A98-4DB0-8FF0-F86B41067E41}" presName="parentText" presStyleLbl="node1" presStyleIdx="2" presStyleCnt="4">
        <dgm:presLayoutVars>
          <dgm:chMax val="0"/>
          <dgm:bulletEnabled val="1"/>
        </dgm:presLayoutVars>
      </dgm:prSet>
      <dgm:spPr/>
    </dgm:pt>
    <dgm:pt modelId="{F08203D9-0622-42CE-B2F2-13C049F2FDC0}" type="pres">
      <dgm:prSet presAssocID="{13CD4630-28F6-4E22-A59E-A29F989421F3}" presName="spacer" presStyleCnt="0"/>
      <dgm:spPr/>
    </dgm:pt>
    <dgm:pt modelId="{E83648DE-B510-413D-8131-8620C67CED8C}" type="pres">
      <dgm:prSet presAssocID="{4C3B049E-75B7-4584-ACA0-A8EF52A32EBB}" presName="parentText" presStyleLbl="node1" presStyleIdx="3" presStyleCnt="4">
        <dgm:presLayoutVars>
          <dgm:chMax val="0"/>
          <dgm:bulletEnabled val="1"/>
        </dgm:presLayoutVars>
      </dgm:prSet>
      <dgm:spPr/>
    </dgm:pt>
  </dgm:ptLst>
  <dgm:cxnLst>
    <dgm:cxn modelId="{20119064-1100-4649-899B-9F7057BDFD4E}" type="presOf" srcId="{B848677C-F08B-4432-AA8A-C3DDD1500AB2}" destId="{788FD653-C1E0-4797-A6F3-1A2227A8A69A}" srcOrd="0" destOrd="0" presId="urn:microsoft.com/office/officeart/2005/8/layout/vList2"/>
    <dgm:cxn modelId="{CDE48F71-067F-44A6-8916-DB89BDC0B9B4}" type="presOf" srcId="{8AEE93AE-9A98-4DB0-8FF0-F86B41067E41}" destId="{F61ED4FF-7D77-4A30-BE86-52E473497D10}" srcOrd="0" destOrd="0" presId="urn:microsoft.com/office/officeart/2005/8/layout/vList2"/>
    <dgm:cxn modelId="{EA37A859-284A-408F-8634-3DF500710F1D}" type="presOf" srcId="{AEF6147C-3257-456C-B7EE-26D47DD54F46}" destId="{308AE867-8D24-4273-9C17-CAA5CF0855E0}" srcOrd="0" destOrd="0" presId="urn:microsoft.com/office/officeart/2005/8/layout/vList2"/>
    <dgm:cxn modelId="{509AFE7C-6CF3-4FB5-9713-A4628758E6BC}" srcId="{AEF6147C-3257-456C-B7EE-26D47DD54F46}" destId="{B848677C-F08B-4432-AA8A-C3DDD1500AB2}" srcOrd="0" destOrd="0" parTransId="{7CF89C9E-4577-44B5-B4B5-8189BB236748}" sibTransId="{264C1DA2-8A8D-44AD-97AD-70A0B9C4B6A9}"/>
    <dgm:cxn modelId="{C81BCB98-152D-4493-9D32-92F50B9CE22F}" srcId="{AEF6147C-3257-456C-B7EE-26D47DD54F46}" destId="{8AEE93AE-9A98-4DB0-8FF0-F86B41067E41}" srcOrd="2" destOrd="0" parTransId="{2DB63B50-51A3-429D-A159-11F9F599D265}" sibTransId="{13CD4630-28F6-4E22-A59E-A29F989421F3}"/>
    <dgm:cxn modelId="{632A93AD-40A9-4412-B5CB-CD416C31F7E0}" srcId="{AEF6147C-3257-456C-B7EE-26D47DD54F46}" destId="{10637CBB-58EA-421A-867B-9E3048E91849}" srcOrd="1" destOrd="0" parTransId="{F4ECF739-6C29-4318-8212-7E49CBCF5C02}" sibTransId="{BFF21FFF-C122-4CA6-B9F4-57A5D790FA66}"/>
    <dgm:cxn modelId="{675C68C4-2077-4797-BA09-4308C4765F2C}" type="presOf" srcId="{10637CBB-58EA-421A-867B-9E3048E91849}" destId="{78E17D84-118B-44EB-A7D2-9D936B127CDB}" srcOrd="0" destOrd="0" presId="urn:microsoft.com/office/officeart/2005/8/layout/vList2"/>
    <dgm:cxn modelId="{053B42F8-838D-4D82-817E-51B4854F22DF}" srcId="{AEF6147C-3257-456C-B7EE-26D47DD54F46}" destId="{4C3B049E-75B7-4584-ACA0-A8EF52A32EBB}" srcOrd="3" destOrd="0" parTransId="{CB952A36-29F3-4FAF-803B-5024EEC9107A}" sibTransId="{3D22C1D9-8D4E-4001-999A-76CA27CE81F2}"/>
    <dgm:cxn modelId="{D610F0FC-E728-4A4B-B3CA-6580CF96738B}" type="presOf" srcId="{4C3B049E-75B7-4584-ACA0-A8EF52A32EBB}" destId="{E83648DE-B510-413D-8131-8620C67CED8C}" srcOrd="0" destOrd="0" presId="urn:microsoft.com/office/officeart/2005/8/layout/vList2"/>
    <dgm:cxn modelId="{B3F6EE84-BFF2-4A19-99E0-91F6EB208FFE}" type="presParOf" srcId="{308AE867-8D24-4273-9C17-CAA5CF0855E0}" destId="{788FD653-C1E0-4797-A6F3-1A2227A8A69A}" srcOrd="0" destOrd="0" presId="urn:microsoft.com/office/officeart/2005/8/layout/vList2"/>
    <dgm:cxn modelId="{27101622-B0FF-4155-82EF-03FB7F2D5C80}" type="presParOf" srcId="{308AE867-8D24-4273-9C17-CAA5CF0855E0}" destId="{8A7DDA10-E8FD-4C55-BD8A-FC8446BEBF58}" srcOrd="1" destOrd="0" presId="urn:microsoft.com/office/officeart/2005/8/layout/vList2"/>
    <dgm:cxn modelId="{E8403795-3CAF-4647-8790-85A97F1B19FB}" type="presParOf" srcId="{308AE867-8D24-4273-9C17-CAA5CF0855E0}" destId="{78E17D84-118B-44EB-A7D2-9D936B127CDB}" srcOrd="2" destOrd="0" presId="urn:microsoft.com/office/officeart/2005/8/layout/vList2"/>
    <dgm:cxn modelId="{ED87B7B3-E631-4436-808D-144E20C70CA1}" type="presParOf" srcId="{308AE867-8D24-4273-9C17-CAA5CF0855E0}" destId="{FE07C677-E470-43EE-A39B-E00CD04B8B6D}" srcOrd="3" destOrd="0" presId="urn:microsoft.com/office/officeart/2005/8/layout/vList2"/>
    <dgm:cxn modelId="{09DDEB14-1505-41D1-AB06-10BFA36E6B3E}" type="presParOf" srcId="{308AE867-8D24-4273-9C17-CAA5CF0855E0}" destId="{F61ED4FF-7D77-4A30-BE86-52E473497D10}" srcOrd="4" destOrd="0" presId="urn:microsoft.com/office/officeart/2005/8/layout/vList2"/>
    <dgm:cxn modelId="{DAABC470-6719-4A4E-A0DB-2B66B9C48BD0}" type="presParOf" srcId="{308AE867-8D24-4273-9C17-CAA5CF0855E0}" destId="{F08203D9-0622-42CE-B2F2-13C049F2FDC0}" srcOrd="5" destOrd="0" presId="urn:microsoft.com/office/officeart/2005/8/layout/vList2"/>
    <dgm:cxn modelId="{DC36963A-27B3-4B92-9990-D5F284AA6CE9}" type="presParOf" srcId="{308AE867-8D24-4273-9C17-CAA5CF0855E0}" destId="{E83648DE-B510-413D-8131-8620C67CED8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72C8BDC-99E3-4CBC-94ED-4573553F076B}"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5DEDE685-F6B3-4F72-8D69-5CE4F9F59740}">
      <dgm:prSet/>
      <dgm:spPr/>
      <dgm:t>
        <a:bodyPr/>
        <a:lstStyle/>
        <a:p>
          <a:r>
            <a:rPr lang="en-GB"/>
            <a:t>Key Theorists – Clark and Cornish (1985, 1986, 2006)</a:t>
          </a:r>
          <a:endParaRPr lang="en-US"/>
        </a:p>
      </dgm:t>
    </dgm:pt>
    <dgm:pt modelId="{3D92E107-9747-4CCF-9D07-0D9CA0256E20}" type="parTrans" cxnId="{362FDDAF-13E1-490F-AE6A-14917EB52127}">
      <dgm:prSet/>
      <dgm:spPr/>
      <dgm:t>
        <a:bodyPr/>
        <a:lstStyle/>
        <a:p>
          <a:endParaRPr lang="en-US"/>
        </a:p>
      </dgm:t>
    </dgm:pt>
    <dgm:pt modelId="{4991C2A1-05A2-44F9-B549-F9CA22071CD6}" type="sibTrans" cxnId="{362FDDAF-13E1-490F-AE6A-14917EB52127}">
      <dgm:prSet/>
      <dgm:spPr/>
      <dgm:t>
        <a:bodyPr/>
        <a:lstStyle/>
        <a:p>
          <a:endParaRPr lang="en-US"/>
        </a:p>
      </dgm:t>
    </dgm:pt>
    <dgm:pt modelId="{85DE0C6F-9F38-4313-BD25-651BD84F7184}">
      <dgm:prSet/>
      <dgm:spPr/>
      <dgm:t>
        <a:bodyPr/>
        <a:lstStyle/>
        <a:p>
          <a:r>
            <a:rPr lang="en-US"/>
            <a:t>Clarke and Cornish argued that:</a:t>
          </a:r>
        </a:p>
      </dgm:t>
    </dgm:pt>
    <dgm:pt modelId="{CCF84B98-D355-472D-9701-E9770E4F5641}" type="parTrans" cxnId="{B3042996-9D7D-4FBD-A07D-FC1855FA510F}">
      <dgm:prSet/>
      <dgm:spPr/>
      <dgm:t>
        <a:bodyPr/>
        <a:lstStyle/>
        <a:p>
          <a:endParaRPr lang="en-US"/>
        </a:p>
      </dgm:t>
    </dgm:pt>
    <dgm:pt modelId="{4DC737F4-4D06-43E9-949C-F42D4182D762}" type="sibTrans" cxnId="{B3042996-9D7D-4FBD-A07D-FC1855FA510F}">
      <dgm:prSet/>
      <dgm:spPr/>
      <dgm:t>
        <a:bodyPr/>
        <a:lstStyle/>
        <a:p>
          <a:endParaRPr lang="en-US"/>
        </a:p>
      </dgm:t>
    </dgm:pt>
    <dgm:pt modelId="{EF811A96-9000-461F-B752-A20E822A9CBA}">
      <dgm:prSet/>
      <dgm:spPr/>
      <dgm:t>
        <a:bodyPr/>
        <a:lstStyle/>
        <a:p>
          <a:r>
            <a:rPr lang="en-US"/>
            <a:t>Crime is the product of rational decision making but several factors can limit the ability of  offenders to fully exercise their rationality </a:t>
          </a:r>
        </a:p>
      </dgm:t>
    </dgm:pt>
    <dgm:pt modelId="{496EA5B2-4818-49D8-84FE-0A5DBAED5092}" type="parTrans" cxnId="{3DACEB51-1CEF-4B97-9502-E6FEEF414C2F}">
      <dgm:prSet/>
      <dgm:spPr/>
      <dgm:t>
        <a:bodyPr/>
        <a:lstStyle/>
        <a:p>
          <a:endParaRPr lang="en-US"/>
        </a:p>
      </dgm:t>
    </dgm:pt>
    <dgm:pt modelId="{805FD69A-E6F0-47FF-9C1E-D79849C34513}" type="sibTrans" cxnId="{3DACEB51-1CEF-4B97-9502-E6FEEF414C2F}">
      <dgm:prSet/>
      <dgm:spPr/>
      <dgm:t>
        <a:bodyPr/>
        <a:lstStyle/>
        <a:p>
          <a:endParaRPr lang="en-US"/>
        </a:p>
      </dgm:t>
    </dgm:pt>
    <dgm:pt modelId="{124AAE1E-14B5-46CA-A6B3-9BE10B31B463}">
      <dgm:prSet/>
      <dgm:spPr/>
      <dgm:t>
        <a:bodyPr/>
        <a:lstStyle/>
        <a:p>
          <a:r>
            <a:rPr lang="en-US"/>
            <a:t>Crime prevention strategies that increase the effort expended on crime should encourage offenders to desist from crime</a:t>
          </a:r>
        </a:p>
      </dgm:t>
    </dgm:pt>
    <dgm:pt modelId="{7A36B3A2-FAD2-4503-8471-F8122133C905}" type="parTrans" cxnId="{532198E5-ED8E-40AB-BB83-33F81B8705A7}">
      <dgm:prSet/>
      <dgm:spPr/>
      <dgm:t>
        <a:bodyPr/>
        <a:lstStyle/>
        <a:p>
          <a:endParaRPr lang="en-US"/>
        </a:p>
      </dgm:t>
    </dgm:pt>
    <dgm:pt modelId="{A5BB4713-711A-4540-9E35-79EAD8A7D508}" type="sibTrans" cxnId="{532198E5-ED8E-40AB-BB83-33F81B8705A7}">
      <dgm:prSet/>
      <dgm:spPr/>
      <dgm:t>
        <a:bodyPr/>
        <a:lstStyle/>
        <a:p>
          <a:endParaRPr lang="en-US"/>
        </a:p>
      </dgm:t>
    </dgm:pt>
    <dgm:pt modelId="{EB458EE9-940C-4015-9758-B8B306900FC8}">
      <dgm:prSet/>
      <dgm:spPr/>
      <dgm:t>
        <a:bodyPr/>
        <a:lstStyle/>
        <a:p>
          <a:r>
            <a:rPr lang="en-US"/>
            <a:t>These crime prevention strategies can help reduce opportunities for crime </a:t>
          </a:r>
        </a:p>
      </dgm:t>
    </dgm:pt>
    <dgm:pt modelId="{7CE5F817-DCC0-4C8F-867A-F5A36F637417}" type="parTrans" cxnId="{A969BD5E-F11A-442D-A838-904F172CDBD6}">
      <dgm:prSet/>
      <dgm:spPr/>
      <dgm:t>
        <a:bodyPr/>
        <a:lstStyle/>
        <a:p>
          <a:endParaRPr lang="en-US"/>
        </a:p>
      </dgm:t>
    </dgm:pt>
    <dgm:pt modelId="{C2684D91-DD4D-421D-B107-050CA096F406}" type="sibTrans" cxnId="{A969BD5E-F11A-442D-A838-904F172CDBD6}">
      <dgm:prSet/>
      <dgm:spPr/>
      <dgm:t>
        <a:bodyPr/>
        <a:lstStyle/>
        <a:p>
          <a:endParaRPr lang="en-US"/>
        </a:p>
      </dgm:t>
    </dgm:pt>
    <dgm:pt modelId="{BC5506FD-FCA7-4254-A8C4-1CC6A1E4EABA}">
      <dgm:prSet/>
      <dgm:spPr/>
      <dgm:t>
        <a:bodyPr/>
        <a:lstStyle/>
        <a:p>
          <a:r>
            <a:rPr lang="en-US"/>
            <a:t>Increasing the costs of crime can also help reduce crime </a:t>
          </a:r>
        </a:p>
      </dgm:t>
    </dgm:pt>
    <dgm:pt modelId="{CF68D10B-98CD-4505-A39B-8A2EA7DC1EC2}" type="parTrans" cxnId="{F92C59D1-CB64-4328-8A11-272DD116212A}">
      <dgm:prSet/>
      <dgm:spPr/>
      <dgm:t>
        <a:bodyPr/>
        <a:lstStyle/>
        <a:p>
          <a:endParaRPr lang="en-US"/>
        </a:p>
      </dgm:t>
    </dgm:pt>
    <dgm:pt modelId="{5BCB955C-8912-4975-A85F-E896AF05E439}" type="sibTrans" cxnId="{F92C59D1-CB64-4328-8A11-272DD116212A}">
      <dgm:prSet/>
      <dgm:spPr/>
      <dgm:t>
        <a:bodyPr/>
        <a:lstStyle/>
        <a:p>
          <a:endParaRPr lang="en-US"/>
        </a:p>
      </dgm:t>
    </dgm:pt>
    <dgm:pt modelId="{5D0A8EDB-1912-4CBA-BE9C-8A04B5F21726}" type="pres">
      <dgm:prSet presAssocID="{672C8BDC-99E3-4CBC-94ED-4573553F076B}" presName="linear" presStyleCnt="0">
        <dgm:presLayoutVars>
          <dgm:dir/>
          <dgm:animLvl val="lvl"/>
          <dgm:resizeHandles val="exact"/>
        </dgm:presLayoutVars>
      </dgm:prSet>
      <dgm:spPr/>
    </dgm:pt>
    <dgm:pt modelId="{C17CABC7-AA1E-4DE3-A257-72C1CBBF005F}" type="pres">
      <dgm:prSet presAssocID="{5DEDE685-F6B3-4F72-8D69-5CE4F9F59740}" presName="parentLin" presStyleCnt="0"/>
      <dgm:spPr/>
    </dgm:pt>
    <dgm:pt modelId="{2F9E3B1B-385F-49FC-9709-EE81E998E9E3}" type="pres">
      <dgm:prSet presAssocID="{5DEDE685-F6B3-4F72-8D69-5CE4F9F59740}" presName="parentLeftMargin" presStyleLbl="node1" presStyleIdx="0" presStyleCnt="2"/>
      <dgm:spPr/>
    </dgm:pt>
    <dgm:pt modelId="{41D540AA-2B8D-4AAC-8D21-8ADE9E434127}" type="pres">
      <dgm:prSet presAssocID="{5DEDE685-F6B3-4F72-8D69-5CE4F9F59740}" presName="parentText" presStyleLbl="node1" presStyleIdx="0" presStyleCnt="2">
        <dgm:presLayoutVars>
          <dgm:chMax val="0"/>
          <dgm:bulletEnabled val="1"/>
        </dgm:presLayoutVars>
      </dgm:prSet>
      <dgm:spPr/>
    </dgm:pt>
    <dgm:pt modelId="{B36D01F7-51A6-4651-91EB-4EE130CF5308}" type="pres">
      <dgm:prSet presAssocID="{5DEDE685-F6B3-4F72-8D69-5CE4F9F59740}" presName="negativeSpace" presStyleCnt="0"/>
      <dgm:spPr/>
    </dgm:pt>
    <dgm:pt modelId="{A2336BF3-BDBE-4156-B3F4-F9A4B4377BD3}" type="pres">
      <dgm:prSet presAssocID="{5DEDE685-F6B3-4F72-8D69-5CE4F9F59740}" presName="childText" presStyleLbl="conFgAcc1" presStyleIdx="0" presStyleCnt="2">
        <dgm:presLayoutVars>
          <dgm:bulletEnabled val="1"/>
        </dgm:presLayoutVars>
      </dgm:prSet>
      <dgm:spPr/>
    </dgm:pt>
    <dgm:pt modelId="{CFC65EBA-8FD9-49E2-BEEF-C25B8FA5CFF4}" type="pres">
      <dgm:prSet presAssocID="{4991C2A1-05A2-44F9-B549-F9CA22071CD6}" presName="spaceBetweenRectangles" presStyleCnt="0"/>
      <dgm:spPr/>
    </dgm:pt>
    <dgm:pt modelId="{0D851030-4138-4640-989E-FB4A577A387C}" type="pres">
      <dgm:prSet presAssocID="{85DE0C6F-9F38-4313-BD25-651BD84F7184}" presName="parentLin" presStyleCnt="0"/>
      <dgm:spPr/>
    </dgm:pt>
    <dgm:pt modelId="{1B81CBB7-2A58-4D99-939B-7148EDA6EA90}" type="pres">
      <dgm:prSet presAssocID="{85DE0C6F-9F38-4313-BD25-651BD84F7184}" presName="parentLeftMargin" presStyleLbl="node1" presStyleIdx="0" presStyleCnt="2"/>
      <dgm:spPr/>
    </dgm:pt>
    <dgm:pt modelId="{A2E3254B-744C-41F0-AD2E-7C89710B6683}" type="pres">
      <dgm:prSet presAssocID="{85DE0C6F-9F38-4313-BD25-651BD84F7184}" presName="parentText" presStyleLbl="node1" presStyleIdx="1" presStyleCnt="2">
        <dgm:presLayoutVars>
          <dgm:chMax val="0"/>
          <dgm:bulletEnabled val="1"/>
        </dgm:presLayoutVars>
      </dgm:prSet>
      <dgm:spPr/>
    </dgm:pt>
    <dgm:pt modelId="{8FFDDB87-1BBE-4304-9ED4-48670B8C8EB3}" type="pres">
      <dgm:prSet presAssocID="{85DE0C6F-9F38-4313-BD25-651BD84F7184}" presName="negativeSpace" presStyleCnt="0"/>
      <dgm:spPr/>
    </dgm:pt>
    <dgm:pt modelId="{D0BC1E23-1D81-4FCE-85A4-9FB2A11ECD99}" type="pres">
      <dgm:prSet presAssocID="{85DE0C6F-9F38-4313-BD25-651BD84F7184}" presName="childText" presStyleLbl="conFgAcc1" presStyleIdx="1" presStyleCnt="2">
        <dgm:presLayoutVars>
          <dgm:bulletEnabled val="1"/>
        </dgm:presLayoutVars>
      </dgm:prSet>
      <dgm:spPr/>
    </dgm:pt>
  </dgm:ptLst>
  <dgm:cxnLst>
    <dgm:cxn modelId="{ED940B06-044F-4C6E-B7B2-8C4147A5D81A}" type="presOf" srcId="{124AAE1E-14B5-46CA-A6B3-9BE10B31B463}" destId="{D0BC1E23-1D81-4FCE-85A4-9FB2A11ECD99}" srcOrd="0" destOrd="1" presId="urn:microsoft.com/office/officeart/2005/8/layout/list1"/>
    <dgm:cxn modelId="{95F6F22C-E011-4046-A265-F8E581EFF330}" type="presOf" srcId="{85DE0C6F-9F38-4313-BD25-651BD84F7184}" destId="{1B81CBB7-2A58-4D99-939B-7148EDA6EA90}" srcOrd="0" destOrd="0" presId="urn:microsoft.com/office/officeart/2005/8/layout/list1"/>
    <dgm:cxn modelId="{53F7133D-4587-4159-9136-103787F8D664}" type="presOf" srcId="{EB458EE9-940C-4015-9758-B8B306900FC8}" destId="{D0BC1E23-1D81-4FCE-85A4-9FB2A11ECD99}" srcOrd="0" destOrd="2" presId="urn:microsoft.com/office/officeart/2005/8/layout/list1"/>
    <dgm:cxn modelId="{A969BD5E-F11A-442D-A838-904F172CDBD6}" srcId="{85DE0C6F-9F38-4313-BD25-651BD84F7184}" destId="{EB458EE9-940C-4015-9758-B8B306900FC8}" srcOrd="2" destOrd="0" parTransId="{7CE5F817-DCC0-4C8F-867A-F5A36F637417}" sibTransId="{C2684D91-DD4D-421D-B107-050CA096F406}"/>
    <dgm:cxn modelId="{316C8071-606E-4EF1-8133-3A79271F7A4D}" type="presOf" srcId="{672C8BDC-99E3-4CBC-94ED-4573553F076B}" destId="{5D0A8EDB-1912-4CBA-BE9C-8A04B5F21726}" srcOrd="0" destOrd="0" presId="urn:microsoft.com/office/officeart/2005/8/layout/list1"/>
    <dgm:cxn modelId="{3DACEB51-1CEF-4B97-9502-E6FEEF414C2F}" srcId="{85DE0C6F-9F38-4313-BD25-651BD84F7184}" destId="{EF811A96-9000-461F-B752-A20E822A9CBA}" srcOrd="0" destOrd="0" parTransId="{496EA5B2-4818-49D8-84FE-0A5DBAED5092}" sibTransId="{805FD69A-E6F0-47FF-9C1E-D79849C34513}"/>
    <dgm:cxn modelId="{B3042996-9D7D-4FBD-A07D-FC1855FA510F}" srcId="{672C8BDC-99E3-4CBC-94ED-4573553F076B}" destId="{85DE0C6F-9F38-4313-BD25-651BD84F7184}" srcOrd="1" destOrd="0" parTransId="{CCF84B98-D355-472D-9701-E9770E4F5641}" sibTransId="{4DC737F4-4D06-43E9-949C-F42D4182D762}"/>
    <dgm:cxn modelId="{03EB9EA3-37F1-46B4-9651-E37F606F1F6A}" type="presOf" srcId="{BC5506FD-FCA7-4254-A8C4-1CC6A1E4EABA}" destId="{D0BC1E23-1D81-4FCE-85A4-9FB2A11ECD99}" srcOrd="0" destOrd="3" presId="urn:microsoft.com/office/officeart/2005/8/layout/list1"/>
    <dgm:cxn modelId="{362FDDAF-13E1-490F-AE6A-14917EB52127}" srcId="{672C8BDC-99E3-4CBC-94ED-4573553F076B}" destId="{5DEDE685-F6B3-4F72-8D69-5CE4F9F59740}" srcOrd="0" destOrd="0" parTransId="{3D92E107-9747-4CCF-9D07-0D9CA0256E20}" sibTransId="{4991C2A1-05A2-44F9-B549-F9CA22071CD6}"/>
    <dgm:cxn modelId="{61CF7DB2-3350-4312-A91C-D93ABEE3CDD5}" type="presOf" srcId="{5DEDE685-F6B3-4F72-8D69-5CE4F9F59740}" destId="{41D540AA-2B8D-4AAC-8D21-8ADE9E434127}" srcOrd="1" destOrd="0" presId="urn:microsoft.com/office/officeart/2005/8/layout/list1"/>
    <dgm:cxn modelId="{361074C7-79C3-4E51-ABE6-8A8D72115F78}" type="presOf" srcId="{85DE0C6F-9F38-4313-BD25-651BD84F7184}" destId="{A2E3254B-744C-41F0-AD2E-7C89710B6683}" srcOrd="1" destOrd="0" presId="urn:microsoft.com/office/officeart/2005/8/layout/list1"/>
    <dgm:cxn modelId="{588429CC-464E-4C9F-9A60-3C973BFE2408}" type="presOf" srcId="{EF811A96-9000-461F-B752-A20E822A9CBA}" destId="{D0BC1E23-1D81-4FCE-85A4-9FB2A11ECD99}" srcOrd="0" destOrd="0" presId="urn:microsoft.com/office/officeart/2005/8/layout/list1"/>
    <dgm:cxn modelId="{F92C59D1-CB64-4328-8A11-272DD116212A}" srcId="{85DE0C6F-9F38-4313-BD25-651BD84F7184}" destId="{BC5506FD-FCA7-4254-A8C4-1CC6A1E4EABA}" srcOrd="3" destOrd="0" parTransId="{CF68D10B-98CD-4505-A39B-8A2EA7DC1EC2}" sibTransId="{5BCB955C-8912-4975-A85F-E896AF05E439}"/>
    <dgm:cxn modelId="{EE785CD9-C7BE-4564-9420-B07E696D9650}" type="presOf" srcId="{5DEDE685-F6B3-4F72-8D69-5CE4F9F59740}" destId="{2F9E3B1B-385F-49FC-9709-EE81E998E9E3}" srcOrd="0" destOrd="0" presId="urn:microsoft.com/office/officeart/2005/8/layout/list1"/>
    <dgm:cxn modelId="{532198E5-ED8E-40AB-BB83-33F81B8705A7}" srcId="{85DE0C6F-9F38-4313-BD25-651BD84F7184}" destId="{124AAE1E-14B5-46CA-A6B3-9BE10B31B463}" srcOrd="1" destOrd="0" parTransId="{7A36B3A2-FAD2-4503-8471-F8122133C905}" sibTransId="{A5BB4713-711A-4540-9E35-79EAD8A7D508}"/>
    <dgm:cxn modelId="{6D35039A-3F0D-4687-8B54-DE239A3F012E}" type="presParOf" srcId="{5D0A8EDB-1912-4CBA-BE9C-8A04B5F21726}" destId="{C17CABC7-AA1E-4DE3-A257-72C1CBBF005F}" srcOrd="0" destOrd="0" presId="urn:microsoft.com/office/officeart/2005/8/layout/list1"/>
    <dgm:cxn modelId="{B57EA09D-08FE-4A9A-8E8B-4362DE160725}" type="presParOf" srcId="{C17CABC7-AA1E-4DE3-A257-72C1CBBF005F}" destId="{2F9E3B1B-385F-49FC-9709-EE81E998E9E3}" srcOrd="0" destOrd="0" presId="urn:microsoft.com/office/officeart/2005/8/layout/list1"/>
    <dgm:cxn modelId="{17A49879-7B06-49FD-9C7F-B099B46DD097}" type="presParOf" srcId="{C17CABC7-AA1E-4DE3-A257-72C1CBBF005F}" destId="{41D540AA-2B8D-4AAC-8D21-8ADE9E434127}" srcOrd="1" destOrd="0" presId="urn:microsoft.com/office/officeart/2005/8/layout/list1"/>
    <dgm:cxn modelId="{DE4C8A91-6D4D-4F7E-8BE9-EC3C5F397B41}" type="presParOf" srcId="{5D0A8EDB-1912-4CBA-BE9C-8A04B5F21726}" destId="{B36D01F7-51A6-4651-91EB-4EE130CF5308}" srcOrd="1" destOrd="0" presId="urn:microsoft.com/office/officeart/2005/8/layout/list1"/>
    <dgm:cxn modelId="{8B1269AC-DD1D-4638-AE3D-FD1D2ABA7CB3}" type="presParOf" srcId="{5D0A8EDB-1912-4CBA-BE9C-8A04B5F21726}" destId="{A2336BF3-BDBE-4156-B3F4-F9A4B4377BD3}" srcOrd="2" destOrd="0" presId="urn:microsoft.com/office/officeart/2005/8/layout/list1"/>
    <dgm:cxn modelId="{8A5432E7-8CDB-486F-AA3F-BF3359C20879}" type="presParOf" srcId="{5D0A8EDB-1912-4CBA-BE9C-8A04B5F21726}" destId="{CFC65EBA-8FD9-49E2-BEEF-C25B8FA5CFF4}" srcOrd="3" destOrd="0" presId="urn:microsoft.com/office/officeart/2005/8/layout/list1"/>
    <dgm:cxn modelId="{FCEBC259-C549-4A08-BE6C-F1EAB9F8F0E3}" type="presParOf" srcId="{5D0A8EDB-1912-4CBA-BE9C-8A04B5F21726}" destId="{0D851030-4138-4640-989E-FB4A577A387C}" srcOrd="4" destOrd="0" presId="urn:microsoft.com/office/officeart/2005/8/layout/list1"/>
    <dgm:cxn modelId="{5C398656-F97F-4C55-9879-BC728324EFD9}" type="presParOf" srcId="{0D851030-4138-4640-989E-FB4A577A387C}" destId="{1B81CBB7-2A58-4D99-939B-7148EDA6EA90}" srcOrd="0" destOrd="0" presId="urn:microsoft.com/office/officeart/2005/8/layout/list1"/>
    <dgm:cxn modelId="{F079F7BB-EAEF-4566-BF30-4FC2BF032557}" type="presParOf" srcId="{0D851030-4138-4640-989E-FB4A577A387C}" destId="{A2E3254B-744C-41F0-AD2E-7C89710B6683}" srcOrd="1" destOrd="0" presId="urn:microsoft.com/office/officeart/2005/8/layout/list1"/>
    <dgm:cxn modelId="{9AF66B5D-694E-48E6-BE80-FAD3BAC05EDE}" type="presParOf" srcId="{5D0A8EDB-1912-4CBA-BE9C-8A04B5F21726}" destId="{8FFDDB87-1BBE-4304-9ED4-48670B8C8EB3}" srcOrd="5" destOrd="0" presId="urn:microsoft.com/office/officeart/2005/8/layout/list1"/>
    <dgm:cxn modelId="{B4E978EB-F91C-4161-B2A1-9C1FDAF44B8A}" type="presParOf" srcId="{5D0A8EDB-1912-4CBA-BE9C-8A04B5F21726}" destId="{D0BC1E23-1D81-4FCE-85A4-9FB2A11ECD99}"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649E02-09BE-40E2-A00E-DC14A6226007}"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6E497E88-3963-40A1-AF9E-9359D655EE6E}">
      <dgm:prSet/>
      <dgm:spPr/>
      <dgm:t>
        <a:bodyPr/>
        <a:lstStyle/>
        <a:p>
          <a:r>
            <a:rPr lang="en-GB"/>
            <a:t>Key Theorists – Cohen and Felson (1979)</a:t>
          </a:r>
          <a:endParaRPr lang="en-US"/>
        </a:p>
      </dgm:t>
    </dgm:pt>
    <dgm:pt modelId="{BF865526-5875-49F2-8CCE-AE4AE3E03B59}" type="parTrans" cxnId="{7E7E2B92-DDD7-487C-A6D3-F63553F03197}">
      <dgm:prSet/>
      <dgm:spPr/>
      <dgm:t>
        <a:bodyPr/>
        <a:lstStyle/>
        <a:p>
          <a:endParaRPr lang="en-US"/>
        </a:p>
      </dgm:t>
    </dgm:pt>
    <dgm:pt modelId="{B81F4358-B502-4B2C-A2FD-E115235614C3}" type="sibTrans" cxnId="{7E7E2B92-DDD7-487C-A6D3-F63553F03197}">
      <dgm:prSet/>
      <dgm:spPr/>
      <dgm:t>
        <a:bodyPr/>
        <a:lstStyle/>
        <a:p>
          <a:endParaRPr lang="en-US"/>
        </a:p>
      </dgm:t>
    </dgm:pt>
    <dgm:pt modelId="{C2296FE1-0FBD-49EE-8672-66FCB54DE7B9}">
      <dgm:prSet/>
      <dgm:spPr/>
      <dgm:t>
        <a:bodyPr/>
        <a:lstStyle/>
        <a:p>
          <a:r>
            <a:rPr lang="en-GB"/>
            <a:t>Cohen and Felson suggested that: </a:t>
          </a:r>
          <a:endParaRPr lang="en-US"/>
        </a:p>
      </dgm:t>
    </dgm:pt>
    <dgm:pt modelId="{1C65E894-E501-48FC-B9F8-93E4E7EAFCD1}" type="parTrans" cxnId="{718505AB-0C3B-41DE-9FF1-49EA38BE13D7}">
      <dgm:prSet/>
      <dgm:spPr/>
      <dgm:t>
        <a:bodyPr/>
        <a:lstStyle/>
        <a:p>
          <a:endParaRPr lang="en-US"/>
        </a:p>
      </dgm:t>
    </dgm:pt>
    <dgm:pt modelId="{24C9AAC0-69C3-4E6C-B5F2-A9091B08AD79}" type="sibTrans" cxnId="{718505AB-0C3B-41DE-9FF1-49EA38BE13D7}">
      <dgm:prSet/>
      <dgm:spPr/>
      <dgm:t>
        <a:bodyPr/>
        <a:lstStyle/>
        <a:p>
          <a:endParaRPr lang="en-US"/>
        </a:p>
      </dgm:t>
    </dgm:pt>
    <dgm:pt modelId="{353844F9-C08B-446C-BD55-AACF13F2C3E3}">
      <dgm:prSet/>
      <dgm:spPr/>
      <dgm:t>
        <a:bodyPr/>
        <a:lstStyle/>
        <a:p>
          <a:r>
            <a:rPr lang="en-US"/>
            <a:t>This is a derivative of Rational Choice Theory </a:t>
          </a:r>
        </a:p>
      </dgm:t>
    </dgm:pt>
    <dgm:pt modelId="{C8701834-4AE5-40B3-8A11-92082EE8BAA1}" type="parTrans" cxnId="{3DE9C6FC-391D-4610-9A6A-9E05D9B3AD46}">
      <dgm:prSet/>
      <dgm:spPr/>
      <dgm:t>
        <a:bodyPr/>
        <a:lstStyle/>
        <a:p>
          <a:endParaRPr lang="en-US"/>
        </a:p>
      </dgm:t>
    </dgm:pt>
    <dgm:pt modelId="{38D8F7E2-A46D-4909-B27D-712853D3314B}" type="sibTrans" cxnId="{3DE9C6FC-391D-4610-9A6A-9E05D9B3AD46}">
      <dgm:prSet/>
      <dgm:spPr/>
      <dgm:t>
        <a:bodyPr/>
        <a:lstStyle/>
        <a:p>
          <a:endParaRPr lang="en-US"/>
        </a:p>
      </dgm:t>
    </dgm:pt>
    <dgm:pt modelId="{CE5F221E-EFC5-403B-B40A-815B426752C3}">
      <dgm:prSet/>
      <dgm:spPr/>
      <dgm:t>
        <a:bodyPr/>
        <a:lstStyle/>
        <a:p>
          <a:r>
            <a:rPr lang="en-US"/>
            <a:t>Key argument - crime is the product of rational decision making &amp; cost/benefit analysis</a:t>
          </a:r>
        </a:p>
      </dgm:t>
    </dgm:pt>
    <dgm:pt modelId="{0B08375F-EA30-41EE-956B-F1D9F964F2FB}" type="parTrans" cxnId="{5549248B-1B56-4927-B770-FFF56A712F66}">
      <dgm:prSet/>
      <dgm:spPr/>
      <dgm:t>
        <a:bodyPr/>
        <a:lstStyle/>
        <a:p>
          <a:endParaRPr lang="en-US"/>
        </a:p>
      </dgm:t>
    </dgm:pt>
    <dgm:pt modelId="{EF4276AD-FE76-4358-8A3F-EF430B9CADFF}" type="sibTrans" cxnId="{5549248B-1B56-4927-B770-FFF56A712F66}">
      <dgm:prSet/>
      <dgm:spPr/>
      <dgm:t>
        <a:bodyPr/>
        <a:lstStyle/>
        <a:p>
          <a:endParaRPr lang="en-US"/>
        </a:p>
      </dgm:t>
    </dgm:pt>
    <dgm:pt modelId="{F3687A42-1633-41E0-83E5-10926154AF36}">
      <dgm:prSet/>
      <dgm:spPr/>
      <dgm:t>
        <a:bodyPr/>
        <a:lstStyle/>
        <a:p>
          <a:r>
            <a:rPr lang="en-US"/>
            <a:t>Focus is on analysing crime, not the offender</a:t>
          </a:r>
        </a:p>
      </dgm:t>
    </dgm:pt>
    <dgm:pt modelId="{48A5813C-2AE7-43D8-83DD-A348ADCAB1CE}" type="parTrans" cxnId="{81D253B0-437B-4E51-9191-6AD14484E6A4}">
      <dgm:prSet/>
      <dgm:spPr/>
      <dgm:t>
        <a:bodyPr/>
        <a:lstStyle/>
        <a:p>
          <a:endParaRPr lang="en-US"/>
        </a:p>
      </dgm:t>
    </dgm:pt>
    <dgm:pt modelId="{BC2622A7-789F-442A-89B8-507D732C5677}" type="sibTrans" cxnId="{81D253B0-437B-4E51-9191-6AD14484E6A4}">
      <dgm:prSet/>
      <dgm:spPr/>
      <dgm:t>
        <a:bodyPr/>
        <a:lstStyle/>
        <a:p>
          <a:endParaRPr lang="en-US"/>
        </a:p>
      </dgm:t>
    </dgm:pt>
    <dgm:pt modelId="{A5D70576-F35B-4D1F-BB3E-A9CBA125F2F5}">
      <dgm:prSet/>
      <dgm:spPr/>
      <dgm:t>
        <a:bodyPr/>
        <a:lstStyle/>
        <a:p>
          <a:r>
            <a:rPr lang="en-US"/>
            <a:t>Emphasizes that lifestyles and routines create opportunities for crime </a:t>
          </a:r>
        </a:p>
      </dgm:t>
    </dgm:pt>
    <dgm:pt modelId="{F01DE51E-3527-45D0-A939-6CBAEDDF5E41}" type="parTrans" cxnId="{72228873-47BE-40F3-930C-A71451C5892B}">
      <dgm:prSet/>
      <dgm:spPr/>
      <dgm:t>
        <a:bodyPr/>
        <a:lstStyle/>
        <a:p>
          <a:endParaRPr lang="en-US"/>
        </a:p>
      </dgm:t>
    </dgm:pt>
    <dgm:pt modelId="{14C5418D-B873-4B08-A05D-B3B98AA366EE}" type="sibTrans" cxnId="{72228873-47BE-40F3-930C-A71451C5892B}">
      <dgm:prSet/>
      <dgm:spPr/>
      <dgm:t>
        <a:bodyPr/>
        <a:lstStyle/>
        <a:p>
          <a:endParaRPr lang="en-US"/>
        </a:p>
      </dgm:t>
    </dgm:pt>
    <dgm:pt modelId="{CADFB783-ED1E-47CB-ACAC-D15CCD4AE310}" type="pres">
      <dgm:prSet presAssocID="{FC649E02-09BE-40E2-A00E-DC14A6226007}" presName="linear" presStyleCnt="0">
        <dgm:presLayoutVars>
          <dgm:dir/>
          <dgm:animLvl val="lvl"/>
          <dgm:resizeHandles val="exact"/>
        </dgm:presLayoutVars>
      </dgm:prSet>
      <dgm:spPr/>
    </dgm:pt>
    <dgm:pt modelId="{C0124C8F-3BAC-46F5-9E8B-793C094B0659}" type="pres">
      <dgm:prSet presAssocID="{6E497E88-3963-40A1-AF9E-9359D655EE6E}" presName="parentLin" presStyleCnt="0"/>
      <dgm:spPr/>
    </dgm:pt>
    <dgm:pt modelId="{8B7DFBC1-2670-4496-8422-22822E9D0B38}" type="pres">
      <dgm:prSet presAssocID="{6E497E88-3963-40A1-AF9E-9359D655EE6E}" presName="parentLeftMargin" presStyleLbl="node1" presStyleIdx="0" presStyleCnt="2"/>
      <dgm:spPr/>
    </dgm:pt>
    <dgm:pt modelId="{29FD70DA-553E-4619-A5AB-EA099A3C43ED}" type="pres">
      <dgm:prSet presAssocID="{6E497E88-3963-40A1-AF9E-9359D655EE6E}" presName="parentText" presStyleLbl="node1" presStyleIdx="0" presStyleCnt="2">
        <dgm:presLayoutVars>
          <dgm:chMax val="0"/>
          <dgm:bulletEnabled val="1"/>
        </dgm:presLayoutVars>
      </dgm:prSet>
      <dgm:spPr/>
    </dgm:pt>
    <dgm:pt modelId="{9AB208D1-C4BD-48D5-B5BE-DFFDA538EB62}" type="pres">
      <dgm:prSet presAssocID="{6E497E88-3963-40A1-AF9E-9359D655EE6E}" presName="negativeSpace" presStyleCnt="0"/>
      <dgm:spPr/>
    </dgm:pt>
    <dgm:pt modelId="{23FFDAF8-10E5-4D1C-94C1-4F0E3CB95942}" type="pres">
      <dgm:prSet presAssocID="{6E497E88-3963-40A1-AF9E-9359D655EE6E}" presName="childText" presStyleLbl="conFgAcc1" presStyleIdx="0" presStyleCnt="2">
        <dgm:presLayoutVars>
          <dgm:bulletEnabled val="1"/>
        </dgm:presLayoutVars>
      </dgm:prSet>
      <dgm:spPr/>
    </dgm:pt>
    <dgm:pt modelId="{8AD225F2-6859-492E-9A16-67058F50B515}" type="pres">
      <dgm:prSet presAssocID="{B81F4358-B502-4B2C-A2FD-E115235614C3}" presName="spaceBetweenRectangles" presStyleCnt="0"/>
      <dgm:spPr/>
    </dgm:pt>
    <dgm:pt modelId="{03C058EE-8724-45AD-B6B8-B5D4D8E7D41B}" type="pres">
      <dgm:prSet presAssocID="{C2296FE1-0FBD-49EE-8672-66FCB54DE7B9}" presName="parentLin" presStyleCnt="0"/>
      <dgm:spPr/>
    </dgm:pt>
    <dgm:pt modelId="{61FC050D-B0CA-483C-A0B4-833D37CA5DFA}" type="pres">
      <dgm:prSet presAssocID="{C2296FE1-0FBD-49EE-8672-66FCB54DE7B9}" presName="parentLeftMargin" presStyleLbl="node1" presStyleIdx="0" presStyleCnt="2"/>
      <dgm:spPr/>
    </dgm:pt>
    <dgm:pt modelId="{9EE23789-A26E-4BE4-BE0C-EE46AFBA271F}" type="pres">
      <dgm:prSet presAssocID="{C2296FE1-0FBD-49EE-8672-66FCB54DE7B9}" presName="parentText" presStyleLbl="node1" presStyleIdx="1" presStyleCnt="2">
        <dgm:presLayoutVars>
          <dgm:chMax val="0"/>
          <dgm:bulletEnabled val="1"/>
        </dgm:presLayoutVars>
      </dgm:prSet>
      <dgm:spPr/>
    </dgm:pt>
    <dgm:pt modelId="{46F93219-588D-4DFC-A30B-C4135C85D196}" type="pres">
      <dgm:prSet presAssocID="{C2296FE1-0FBD-49EE-8672-66FCB54DE7B9}" presName="negativeSpace" presStyleCnt="0"/>
      <dgm:spPr/>
    </dgm:pt>
    <dgm:pt modelId="{D2EB2103-C7A5-442B-9343-E0F07BBE5247}" type="pres">
      <dgm:prSet presAssocID="{C2296FE1-0FBD-49EE-8672-66FCB54DE7B9}" presName="childText" presStyleLbl="conFgAcc1" presStyleIdx="1" presStyleCnt="2">
        <dgm:presLayoutVars>
          <dgm:bulletEnabled val="1"/>
        </dgm:presLayoutVars>
      </dgm:prSet>
      <dgm:spPr/>
    </dgm:pt>
  </dgm:ptLst>
  <dgm:cxnLst>
    <dgm:cxn modelId="{02472B02-8B04-4CEE-89A7-639FDA3F8945}" type="presOf" srcId="{F3687A42-1633-41E0-83E5-10926154AF36}" destId="{D2EB2103-C7A5-442B-9343-E0F07BBE5247}" srcOrd="0" destOrd="2" presId="urn:microsoft.com/office/officeart/2005/8/layout/list1"/>
    <dgm:cxn modelId="{81198E41-15CB-476F-A636-0BCCC0C3673E}" type="presOf" srcId="{A5D70576-F35B-4D1F-BB3E-A9CBA125F2F5}" destId="{D2EB2103-C7A5-442B-9343-E0F07BBE5247}" srcOrd="0" destOrd="3" presId="urn:microsoft.com/office/officeart/2005/8/layout/list1"/>
    <dgm:cxn modelId="{FA17766E-D392-4E9E-8188-B9F7949746AC}" type="presOf" srcId="{CE5F221E-EFC5-403B-B40A-815B426752C3}" destId="{D2EB2103-C7A5-442B-9343-E0F07BBE5247}" srcOrd="0" destOrd="1" presId="urn:microsoft.com/office/officeart/2005/8/layout/list1"/>
    <dgm:cxn modelId="{D9DD7873-D646-457A-9C16-18A55F2D6782}" type="presOf" srcId="{C2296FE1-0FBD-49EE-8672-66FCB54DE7B9}" destId="{61FC050D-B0CA-483C-A0B4-833D37CA5DFA}" srcOrd="0" destOrd="0" presId="urn:microsoft.com/office/officeart/2005/8/layout/list1"/>
    <dgm:cxn modelId="{72228873-47BE-40F3-930C-A71451C5892B}" srcId="{C2296FE1-0FBD-49EE-8672-66FCB54DE7B9}" destId="{A5D70576-F35B-4D1F-BB3E-A9CBA125F2F5}" srcOrd="3" destOrd="0" parTransId="{F01DE51E-3527-45D0-A939-6CBAEDDF5E41}" sibTransId="{14C5418D-B873-4B08-A05D-B3B98AA366EE}"/>
    <dgm:cxn modelId="{4F61DA7B-0B07-45E4-B6A6-5C29399CF251}" type="presOf" srcId="{353844F9-C08B-446C-BD55-AACF13F2C3E3}" destId="{D2EB2103-C7A5-442B-9343-E0F07BBE5247}" srcOrd="0" destOrd="0" presId="urn:microsoft.com/office/officeart/2005/8/layout/list1"/>
    <dgm:cxn modelId="{5549248B-1B56-4927-B770-FFF56A712F66}" srcId="{C2296FE1-0FBD-49EE-8672-66FCB54DE7B9}" destId="{CE5F221E-EFC5-403B-B40A-815B426752C3}" srcOrd="1" destOrd="0" parTransId="{0B08375F-EA30-41EE-956B-F1D9F964F2FB}" sibTransId="{EF4276AD-FE76-4358-8A3F-EF430B9CADFF}"/>
    <dgm:cxn modelId="{7E7E2B92-DDD7-487C-A6D3-F63553F03197}" srcId="{FC649E02-09BE-40E2-A00E-DC14A6226007}" destId="{6E497E88-3963-40A1-AF9E-9359D655EE6E}" srcOrd="0" destOrd="0" parTransId="{BF865526-5875-49F2-8CCE-AE4AE3E03B59}" sibTransId="{B81F4358-B502-4B2C-A2FD-E115235614C3}"/>
    <dgm:cxn modelId="{CFD3EE97-6740-42C3-AA51-8FAC84921486}" type="presOf" srcId="{6E497E88-3963-40A1-AF9E-9359D655EE6E}" destId="{8B7DFBC1-2670-4496-8422-22822E9D0B38}" srcOrd="0" destOrd="0" presId="urn:microsoft.com/office/officeart/2005/8/layout/list1"/>
    <dgm:cxn modelId="{739E339E-018B-4648-9F8E-CE77B5147652}" type="presOf" srcId="{FC649E02-09BE-40E2-A00E-DC14A6226007}" destId="{CADFB783-ED1E-47CB-ACAC-D15CCD4AE310}" srcOrd="0" destOrd="0" presId="urn:microsoft.com/office/officeart/2005/8/layout/list1"/>
    <dgm:cxn modelId="{32F2E2A0-B00A-49E3-BEE0-8DF20F8FDE4E}" type="presOf" srcId="{C2296FE1-0FBD-49EE-8672-66FCB54DE7B9}" destId="{9EE23789-A26E-4BE4-BE0C-EE46AFBA271F}" srcOrd="1" destOrd="0" presId="urn:microsoft.com/office/officeart/2005/8/layout/list1"/>
    <dgm:cxn modelId="{718505AB-0C3B-41DE-9FF1-49EA38BE13D7}" srcId="{FC649E02-09BE-40E2-A00E-DC14A6226007}" destId="{C2296FE1-0FBD-49EE-8672-66FCB54DE7B9}" srcOrd="1" destOrd="0" parTransId="{1C65E894-E501-48FC-B9F8-93E4E7EAFCD1}" sibTransId="{24C9AAC0-69C3-4E6C-B5F2-A9091B08AD79}"/>
    <dgm:cxn modelId="{81D253B0-437B-4E51-9191-6AD14484E6A4}" srcId="{C2296FE1-0FBD-49EE-8672-66FCB54DE7B9}" destId="{F3687A42-1633-41E0-83E5-10926154AF36}" srcOrd="2" destOrd="0" parTransId="{48A5813C-2AE7-43D8-83DD-A348ADCAB1CE}" sibTransId="{BC2622A7-789F-442A-89B8-507D732C5677}"/>
    <dgm:cxn modelId="{0A9750C0-0DB1-459A-BDAC-58729A7DE153}" type="presOf" srcId="{6E497E88-3963-40A1-AF9E-9359D655EE6E}" destId="{29FD70DA-553E-4619-A5AB-EA099A3C43ED}" srcOrd="1" destOrd="0" presId="urn:microsoft.com/office/officeart/2005/8/layout/list1"/>
    <dgm:cxn modelId="{3DE9C6FC-391D-4610-9A6A-9E05D9B3AD46}" srcId="{C2296FE1-0FBD-49EE-8672-66FCB54DE7B9}" destId="{353844F9-C08B-446C-BD55-AACF13F2C3E3}" srcOrd="0" destOrd="0" parTransId="{C8701834-4AE5-40B3-8A11-92082EE8BAA1}" sibTransId="{38D8F7E2-A46D-4909-B27D-712853D3314B}"/>
    <dgm:cxn modelId="{D039F7E0-3997-49F1-818F-F3EF3C24C529}" type="presParOf" srcId="{CADFB783-ED1E-47CB-ACAC-D15CCD4AE310}" destId="{C0124C8F-3BAC-46F5-9E8B-793C094B0659}" srcOrd="0" destOrd="0" presId="urn:microsoft.com/office/officeart/2005/8/layout/list1"/>
    <dgm:cxn modelId="{D429C7C2-CD6F-46C7-8742-21733C0D2382}" type="presParOf" srcId="{C0124C8F-3BAC-46F5-9E8B-793C094B0659}" destId="{8B7DFBC1-2670-4496-8422-22822E9D0B38}" srcOrd="0" destOrd="0" presId="urn:microsoft.com/office/officeart/2005/8/layout/list1"/>
    <dgm:cxn modelId="{4AE42BC5-3F95-43B3-903E-F937965A275B}" type="presParOf" srcId="{C0124C8F-3BAC-46F5-9E8B-793C094B0659}" destId="{29FD70DA-553E-4619-A5AB-EA099A3C43ED}" srcOrd="1" destOrd="0" presId="urn:microsoft.com/office/officeart/2005/8/layout/list1"/>
    <dgm:cxn modelId="{C8BF6D79-11ED-4DBC-8EAB-B3AE51D31250}" type="presParOf" srcId="{CADFB783-ED1E-47CB-ACAC-D15CCD4AE310}" destId="{9AB208D1-C4BD-48D5-B5BE-DFFDA538EB62}" srcOrd="1" destOrd="0" presId="urn:microsoft.com/office/officeart/2005/8/layout/list1"/>
    <dgm:cxn modelId="{4D242391-B82F-4513-A001-A6F65E88A163}" type="presParOf" srcId="{CADFB783-ED1E-47CB-ACAC-D15CCD4AE310}" destId="{23FFDAF8-10E5-4D1C-94C1-4F0E3CB95942}" srcOrd="2" destOrd="0" presId="urn:microsoft.com/office/officeart/2005/8/layout/list1"/>
    <dgm:cxn modelId="{1E0BFEAA-6345-40BA-B16E-1F63AB4CF181}" type="presParOf" srcId="{CADFB783-ED1E-47CB-ACAC-D15CCD4AE310}" destId="{8AD225F2-6859-492E-9A16-67058F50B515}" srcOrd="3" destOrd="0" presId="urn:microsoft.com/office/officeart/2005/8/layout/list1"/>
    <dgm:cxn modelId="{9696358A-C3E4-4BBF-A966-578DCCD50BBB}" type="presParOf" srcId="{CADFB783-ED1E-47CB-ACAC-D15CCD4AE310}" destId="{03C058EE-8724-45AD-B6B8-B5D4D8E7D41B}" srcOrd="4" destOrd="0" presId="urn:microsoft.com/office/officeart/2005/8/layout/list1"/>
    <dgm:cxn modelId="{5E2BD749-7727-4EC9-8B32-D7300A74CF63}" type="presParOf" srcId="{03C058EE-8724-45AD-B6B8-B5D4D8E7D41B}" destId="{61FC050D-B0CA-483C-A0B4-833D37CA5DFA}" srcOrd="0" destOrd="0" presId="urn:microsoft.com/office/officeart/2005/8/layout/list1"/>
    <dgm:cxn modelId="{5A58A037-7065-42F6-91F1-F473F3EDC3B0}" type="presParOf" srcId="{03C058EE-8724-45AD-B6B8-B5D4D8E7D41B}" destId="{9EE23789-A26E-4BE4-BE0C-EE46AFBA271F}" srcOrd="1" destOrd="0" presId="urn:microsoft.com/office/officeart/2005/8/layout/list1"/>
    <dgm:cxn modelId="{F657A54E-2D99-49C2-98AF-A948DA08C7BE}" type="presParOf" srcId="{CADFB783-ED1E-47CB-ACAC-D15CCD4AE310}" destId="{46F93219-588D-4DFC-A30B-C4135C85D196}" srcOrd="5" destOrd="0" presId="urn:microsoft.com/office/officeart/2005/8/layout/list1"/>
    <dgm:cxn modelId="{18B123B8-76C4-40BA-994E-2F5839AEA4F8}" type="presParOf" srcId="{CADFB783-ED1E-47CB-ACAC-D15CCD4AE310}" destId="{D2EB2103-C7A5-442B-9343-E0F07BBE5247}"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757077C-4065-409C-AD2D-A1A041B241B4}" type="doc">
      <dgm:prSet loTypeId="urn:microsoft.com/office/officeart/2005/8/layout/hierarchy3" loCatId="hierarchy" qsTypeId="urn:microsoft.com/office/officeart/2005/8/quickstyle/simple3" qsCatId="simple" csTypeId="urn:microsoft.com/office/officeart/2005/8/colors/colorful1#1" csCatId="colorful" phldr="1"/>
      <dgm:spPr/>
      <dgm:t>
        <a:bodyPr/>
        <a:lstStyle/>
        <a:p>
          <a:endParaRPr lang="en-GB"/>
        </a:p>
      </dgm:t>
    </dgm:pt>
    <dgm:pt modelId="{965B2E4C-4B57-490A-B23C-21077E22011C}">
      <dgm:prSet custT="1"/>
      <dgm:spPr/>
      <dgm:t>
        <a:bodyPr/>
        <a:lstStyle/>
        <a:p>
          <a:pPr rtl="0"/>
          <a:r>
            <a:rPr lang="en-GB" sz="1400" b="1">
              <a:latin typeface="+mn-lt"/>
              <a:cs typeface="Times New Roman"/>
            </a:rPr>
            <a:t>Crime and the role of society</a:t>
          </a:r>
          <a:endParaRPr lang="en-GB" sz="1400" b="1" i="0" u="none" strike="noStrike" cap="none" baseline="0" noProof="0">
            <a:solidFill>
              <a:srgbClr val="010000"/>
            </a:solidFill>
            <a:latin typeface="+mn-lt"/>
            <a:ea typeface="+mn-lt"/>
            <a:cs typeface="Times New Roman"/>
          </a:endParaRPr>
        </a:p>
      </dgm:t>
    </dgm:pt>
    <dgm:pt modelId="{DF38875C-2895-4D02-9370-A1688034A9D1}" type="parTrans" cxnId="{22D1B686-40B1-44FC-A1CC-4D448D48DC01}">
      <dgm:prSet/>
      <dgm:spPr/>
      <dgm:t>
        <a:bodyPr/>
        <a:lstStyle/>
        <a:p>
          <a:endParaRPr lang="en-GB" sz="2000">
            <a:latin typeface="Times New Roman" pitchFamily="18" charset="0"/>
            <a:cs typeface="Times New Roman" pitchFamily="18" charset="0"/>
          </a:endParaRPr>
        </a:p>
      </dgm:t>
    </dgm:pt>
    <dgm:pt modelId="{D60A633B-E5E6-4726-867A-F22632A3412F}" type="sibTrans" cxnId="{22D1B686-40B1-44FC-A1CC-4D448D48DC01}">
      <dgm:prSet/>
      <dgm:spPr/>
      <dgm:t>
        <a:bodyPr/>
        <a:lstStyle/>
        <a:p>
          <a:endParaRPr lang="en-GB" sz="2000">
            <a:latin typeface="Times New Roman" pitchFamily="18" charset="0"/>
            <a:cs typeface="Times New Roman" pitchFamily="18" charset="0"/>
          </a:endParaRPr>
        </a:p>
      </dgm:t>
    </dgm:pt>
    <dgm:pt modelId="{D775BA5C-4228-494A-940A-5D90C29F4DEB}">
      <dgm:prSet custT="1"/>
      <dgm:spPr/>
      <dgm:t>
        <a:bodyPr/>
        <a:lstStyle/>
        <a:p>
          <a:pPr algn="ctr" rtl="0"/>
          <a:r>
            <a:rPr lang="en-GB" sz="1100" b="1">
              <a:latin typeface="+mn-lt"/>
              <a:cs typeface="Times New Roman"/>
            </a:rPr>
            <a:t>Strain </a:t>
          </a:r>
        </a:p>
      </dgm:t>
    </dgm:pt>
    <dgm:pt modelId="{5E358327-3FB0-4954-896B-BF5650C51E5C}" type="parTrans" cxnId="{4EFE678A-8DCA-44F7-8224-3AD42B564319}">
      <dgm:prSet/>
      <dgm:spPr/>
      <dgm:t>
        <a:bodyPr/>
        <a:lstStyle/>
        <a:p>
          <a:endParaRPr lang="en-GB" sz="2000">
            <a:latin typeface="+mn-lt"/>
            <a:cs typeface="Times New Roman" pitchFamily="18" charset="0"/>
          </a:endParaRPr>
        </a:p>
      </dgm:t>
    </dgm:pt>
    <dgm:pt modelId="{3312C558-31B9-4EBD-AF25-42A5C42335D7}" type="sibTrans" cxnId="{4EFE678A-8DCA-44F7-8224-3AD42B564319}">
      <dgm:prSet/>
      <dgm:spPr/>
      <dgm:t>
        <a:bodyPr/>
        <a:lstStyle/>
        <a:p>
          <a:endParaRPr lang="en-GB" sz="2000">
            <a:latin typeface="Times New Roman" pitchFamily="18" charset="0"/>
            <a:cs typeface="Times New Roman" pitchFamily="18" charset="0"/>
          </a:endParaRPr>
        </a:p>
      </dgm:t>
    </dgm:pt>
    <dgm:pt modelId="{81AA0EC4-2ABD-4CC3-9C93-FA47F8BEF82F}">
      <dgm:prSet custT="1"/>
      <dgm:spPr/>
      <dgm:t>
        <a:bodyPr/>
        <a:lstStyle/>
        <a:p>
          <a:pPr rtl="0"/>
          <a:r>
            <a:rPr lang="en-GB" sz="1100" b="1">
              <a:latin typeface="+mn-lt"/>
              <a:cs typeface="Times New Roman"/>
            </a:rPr>
            <a:t>Social control</a:t>
          </a:r>
        </a:p>
      </dgm:t>
    </dgm:pt>
    <dgm:pt modelId="{21B40680-F7EE-4262-A48D-0FA6A58D7B96}" type="parTrans" cxnId="{22F1E27B-95DF-42BD-95E2-F5F2098A79FF}">
      <dgm:prSet/>
      <dgm:spPr/>
      <dgm:t>
        <a:bodyPr/>
        <a:lstStyle/>
        <a:p>
          <a:endParaRPr lang="en-GB" sz="2000">
            <a:latin typeface="+mn-lt"/>
            <a:cs typeface="Times New Roman" pitchFamily="18" charset="0"/>
          </a:endParaRPr>
        </a:p>
      </dgm:t>
    </dgm:pt>
    <dgm:pt modelId="{BB213909-369D-4723-8BAD-CA105C6D6592}" type="sibTrans" cxnId="{22F1E27B-95DF-42BD-95E2-F5F2098A79FF}">
      <dgm:prSet/>
      <dgm:spPr/>
      <dgm:t>
        <a:bodyPr/>
        <a:lstStyle/>
        <a:p>
          <a:endParaRPr lang="en-GB" sz="2000">
            <a:latin typeface="Times New Roman" pitchFamily="18" charset="0"/>
            <a:cs typeface="Times New Roman" pitchFamily="18" charset="0"/>
          </a:endParaRPr>
        </a:p>
      </dgm:t>
    </dgm:pt>
    <dgm:pt modelId="{8899777B-CA17-4A6A-8ED7-9F24188CEACF}">
      <dgm:prSet custT="1"/>
      <dgm:spPr/>
      <dgm:t>
        <a:bodyPr/>
        <a:lstStyle/>
        <a:p>
          <a:pPr rtl="0"/>
          <a:r>
            <a:rPr lang="en-GB" sz="1400" b="1">
              <a:latin typeface="+mn-lt"/>
              <a:cs typeface="Times New Roman"/>
            </a:rPr>
            <a:t>Crime and the role of biology</a:t>
          </a:r>
        </a:p>
      </dgm:t>
    </dgm:pt>
    <dgm:pt modelId="{E6C1A1CC-1747-49C4-950D-D2285B5C4BF6}" type="parTrans" cxnId="{76979CD0-0B83-488A-9C2B-FF3A15D1F37A}">
      <dgm:prSet/>
      <dgm:spPr/>
      <dgm:t>
        <a:bodyPr/>
        <a:lstStyle/>
        <a:p>
          <a:endParaRPr lang="en-GB" sz="2000">
            <a:latin typeface="Times New Roman" pitchFamily="18" charset="0"/>
            <a:cs typeface="Times New Roman" pitchFamily="18" charset="0"/>
          </a:endParaRPr>
        </a:p>
      </dgm:t>
    </dgm:pt>
    <dgm:pt modelId="{D2790E9A-91C6-4712-9D57-0B1B60908C78}" type="sibTrans" cxnId="{76979CD0-0B83-488A-9C2B-FF3A15D1F37A}">
      <dgm:prSet/>
      <dgm:spPr/>
      <dgm:t>
        <a:bodyPr/>
        <a:lstStyle/>
        <a:p>
          <a:endParaRPr lang="en-GB" sz="2000">
            <a:latin typeface="Times New Roman" pitchFamily="18" charset="0"/>
            <a:cs typeface="Times New Roman" pitchFamily="18" charset="0"/>
          </a:endParaRPr>
        </a:p>
      </dgm:t>
    </dgm:pt>
    <dgm:pt modelId="{C83CE383-6ABD-497F-AB6B-DD012913C960}">
      <dgm:prSet custT="1"/>
      <dgm:spPr/>
      <dgm:t>
        <a:bodyPr/>
        <a:lstStyle/>
        <a:p>
          <a:pPr algn="ctr" rtl="0">
            <a:lnSpc>
              <a:spcPct val="100000"/>
            </a:lnSpc>
          </a:pPr>
          <a:r>
            <a:rPr lang="en-GB" sz="1100" b="1">
              <a:latin typeface="+mn-lt"/>
              <a:cs typeface="Times New Roman"/>
            </a:rPr>
            <a:t>Genetics: 47:XYY syndrome; twins</a:t>
          </a:r>
        </a:p>
      </dgm:t>
    </dgm:pt>
    <dgm:pt modelId="{27FCE934-F5CB-424F-8F67-C3B471CA7F14}" type="parTrans" cxnId="{A5CA673B-A01C-4028-A61A-58C556CE39EE}">
      <dgm:prSet/>
      <dgm:spPr/>
      <dgm:t>
        <a:bodyPr/>
        <a:lstStyle/>
        <a:p>
          <a:endParaRPr lang="en-GB" sz="2000">
            <a:latin typeface="+mn-lt"/>
            <a:cs typeface="Times New Roman" pitchFamily="18" charset="0"/>
          </a:endParaRPr>
        </a:p>
      </dgm:t>
    </dgm:pt>
    <dgm:pt modelId="{DADA2A8D-EE29-4F62-A696-35D2CA9A29C2}" type="sibTrans" cxnId="{A5CA673B-A01C-4028-A61A-58C556CE39EE}">
      <dgm:prSet/>
      <dgm:spPr/>
      <dgm:t>
        <a:bodyPr/>
        <a:lstStyle/>
        <a:p>
          <a:endParaRPr lang="en-GB" sz="2000">
            <a:latin typeface="Times New Roman" pitchFamily="18" charset="0"/>
            <a:cs typeface="Times New Roman" pitchFamily="18" charset="0"/>
          </a:endParaRPr>
        </a:p>
      </dgm:t>
    </dgm:pt>
    <dgm:pt modelId="{16FD0B50-3612-4D56-9EE6-57D32A90A1EA}">
      <dgm:prSet custT="1"/>
      <dgm:spPr/>
      <dgm:t>
        <a:bodyPr/>
        <a:lstStyle/>
        <a:p>
          <a:pPr algn="ctr" rtl="0"/>
          <a:r>
            <a:rPr lang="en-GB" sz="1100" b="1">
              <a:latin typeface="+mn-lt"/>
              <a:cs typeface="Times New Roman"/>
            </a:rPr>
            <a:t>Biochemistry: androgens; serotonin; drugs &amp; alcohol</a:t>
          </a:r>
        </a:p>
      </dgm:t>
    </dgm:pt>
    <dgm:pt modelId="{407CF3E4-26D2-47DF-8626-A2B223FB13BB}" type="parTrans" cxnId="{17A251A4-19A5-4772-8D5D-5EF352120B80}">
      <dgm:prSet/>
      <dgm:spPr/>
      <dgm:t>
        <a:bodyPr/>
        <a:lstStyle/>
        <a:p>
          <a:endParaRPr lang="en-GB" sz="2000">
            <a:latin typeface="+mn-lt"/>
            <a:cs typeface="Times New Roman" pitchFamily="18" charset="0"/>
          </a:endParaRPr>
        </a:p>
      </dgm:t>
    </dgm:pt>
    <dgm:pt modelId="{D2F1A9CA-4A50-4492-A189-F0C105F1AC34}" type="sibTrans" cxnId="{17A251A4-19A5-4772-8D5D-5EF352120B80}">
      <dgm:prSet/>
      <dgm:spPr/>
      <dgm:t>
        <a:bodyPr/>
        <a:lstStyle/>
        <a:p>
          <a:endParaRPr lang="en-GB" sz="2000">
            <a:latin typeface="Times New Roman" pitchFamily="18" charset="0"/>
            <a:cs typeface="Times New Roman" pitchFamily="18" charset="0"/>
          </a:endParaRPr>
        </a:p>
      </dgm:t>
    </dgm:pt>
    <dgm:pt modelId="{CF22EE6D-57A9-4254-9FCA-D0A19BC9DB76}">
      <dgm:prSet custT="1"/>
      <dgm:spPr/>
      <dgm:t>
        <a:bodyPr/>
        <a:lstStyle/>
        <a:p>
          <a:pPr algn="ctr" rtl="0"/>
          <a:r>
            <a:rPr lang="en-GB" sz="1100" b="1">
              <a:latin typeface="+mn-lt"/>
              <a:cs typeface="Times New Roman"/>
            </a:rPr>
            <a:t>Evolution: competitive behaviour is passed on</a:t>
          </a:r>
        </a:p>
      </dgm:t>
    </dgm:pt>
    <dgm:pt modelId="{BA320158-0C8E-42F3-91BB-FEE9D1E40019}" type="parTrans" cxnId="{9974068D-79DC-4528-A4E1-AEB2188CE4D0}">
      <dgm:prSet/>
      <dgm:spPr/>
      <dgm:t>
        <a:bodyPr/>
        <a:lstStyle/>
        <a:p>
          <a:endParaRPr lang="en-GB" sz="2000">
            <a:latin typeface="+mn-lt"/>
            <a:cs typeface="Times New Roman" pitchFamily="18" charset="0"/>
          </a:endParaRPr>
        </a:p>
      </dgm:t>
    </dgm:pt>
    <dgm:pt modelId="{0FA3ADC3-4850-4A47-8171-4697FF22F1E1}" type="sibTrans" cxnId="{9974068D-79DC-4528-A4E1-AEB2188CE4D0}">
      <dgm:prSet/>
      <dgm:spPr/>
      <dgm:t>
        <a:bodyPr/>
        <a:lstStyle/>
        <a:p>
          <a:endParaRPr lang="en-GB" sz="2000">
            <a:latin typeface="Times New Roman" pitchFamily="18" charset="0"/>
            <a:cs typeface="Times New Roman" pitchFamily="18" charset="0"/>
          </a:endParaRPr>
        </a:p>
      </dgm:t>
    </dgm:pt>
    <dgm:pt modelId="{4D45F96D-099F-42B3-B1DD-191DC7641003}">
      <dgm:prSet custT="1"/>
      <dgm:spPr/>
      <dgm:t>
        <a:bodyPr/>
        <a:lstStyle/>
        <a:p>
          <a:pPr rtl="0"/>
          <a:r>
            <a:rPr lang="en-GB" sz="1400" b="1">
              <a:latin typeface="+mn-lt"/>
              <a:cs typeface="Times New Roman"/>
            </a:rPr>
            <a:t>Crime and the role of  individual differences</a:t>
          </a:r>
        </a:p>
      </dgm:t>
    </dgm:pt>
    <dgm:pt modelId="{5F43C967-1457-4093-AE53-676A854F40AC}" type="parTrans" cxnId="{D3A8BB45-6315-45E8-BA80-341EA2D33828}">
      <dgm:prSet/>
      <dgm:spPr/>
      <dgm:t>
        <a:bodyPr/>
        <a:lstStyle/>
        <a:p>
          <a:endParaRPr lang="en-GB" sz="2000">
            <a:latin typeface="Times New Roman" pitchFamily="18" charset="0"/>
            <a:cs typeface="Times New Roman" pitchFamily="18" charset="0"/>
          </a:endParaRPr>
        </a:p>
      </dgm:t>
    </dgm:pt>
    <dgm:pt modelId="{AEF3DDC5-C338-4CF6-A9F4-52A97CDA4124}" type="sibTrans" cxnId="{D3A8BB45-6315-45E8-BA80-341EA2D33828}">
      <dgm:prSet/>
      <dgm:spPr/>
      <dgm:t>
        <a:bodyPr/>
        <a:lstStyle/>
        <a:p>
          <a:endParaRPr lang="en-GB" sz="2000">
            <a:latin typeface="Times New Roman" pitchFamily="18" charset="0"/>
            <a:cs typeface="Times New Roman" pitchFamily="18" charset="0"/>
          </a:endParaRPr>
        </a:p>
      </dgm:t>
    </dgm:pt>
    <dgm:pt modelId="{C8D89C70-5A4A-4C69-B805-239B15506FA7}">
      <dgm:prSet custT="1"/>
      <dgm:spPr/>
      <dgm:t>
        <a:bodyPr/>
        <a:lstStyle/>
        <a:p>
          <a:pPr algn="ctr" rtl="0"/>
          <a:r>
            <a:rPr lang="en-GB" sz="1100" b="1">
              <a:latin typeface="+mn-lt"/>
              <a:cs typeface="Times New Roman"/>
            </a:rPr>
            <a:t>Intelligence</a:t>
          </a:r>
        </a:p>
      </dgm:t>
    </dgm:pt>
    <dgm:pt modelId="{861D2C1E-54FC-4110-B91F-79D6C2FEA0DD}" type="parTrans" cxnId="{F75AFFBC-6094-4D0B-84DE-AB615645E766}">
      <dgm:prSet/>
      <dgm:spPr/>
      <dgm:t>
        <a:bodyPr/>
        <a:lstStyle/>
        <a:p>
          <a:endParaRPr lang="en-GB" sz="2000">
            <a:latin typeface="+mn-lt"/>
            <a:cs typeface="Times New Roman" pitchFamily="18" charset="0"/>
          </a:endParaRPr>
        </a:p>
      </dgm:t>
    </dgm:pt>
    <dgm:pt modelId="{019FBD36-750B-417A-AFA3-B2DA0B080338}" type="sibTrans" cxnId="{F75AFFBC-6094-4D0B-84DE-AB615645E766}">
      <dgm:prSet/>
      <dgm:spPr/>
      <dgm:t>
        <a:bodyPr/>
        <a:lstStyle/>
        <a:p>
          <a:endParaRPr lang="en-GB" sz="2000">
            <a:latin typeface="Times New Roman" pitchFamily="18" charset="0"/>
            <a:cs typeface="Times New Roman" pitchFamily="18" charset="0"/>
          </a:endParaRPr>
        </a:p>
      </dgm:t>
    </dgm:pt>
    <dgm:pt modelId="{9C56C923-70B4-42B5-81A9-D3770DA58E83}">
      <dgm:prSet custT="1"/>
      <dgm:spPr/>
      <dgm:t>
        <a:bodyPr/>
        <a:lstStyle/>
        <a:p>
          <a:pPr algn="ctr" rtl="0"/>
          <a:r>
            <a:rPr lang="en-GB" sz="1100" b="1">
              <a:latin typeface="+mn-lt"/>
              <a:cs typeface="Times New Roman"/>
            </a:rPr>
            <a:t>Personality: psychodynamics and crime; psychopathy</a:t>
          </a:r>
        </a:p>
      </dgm:t>
    </dgm:pt>
    <dgm:pt modelId="{5B423365-F3D2-44C5-8891-36DE8E6D860E}" type="parTrans" cxnId="{B383DD2B-74F8-44A9-9649-A6F60CDE5CB7}">
      <dgm:prSet/>
      <dgm:spPr/>
      <dgm:t>
        <a:bodyPr/>
        <a:lstStyle/>
        <a:p>
          <a:endParaRPr lang="en-GB" sz="2000">
            <a:latin typeface="+mn-lt"/>
            <a:cs typeface="Times New Roman" pitchFamily="18" charset="0"/>
          </a:endParaRPr>
        </a:p>
      </dgm:t>
    </dgm:pt>
    <dgm:pt modelId="{74280390-E52C-4E67-9A88-98115468A566}" type="sibTrans" cxnId="{B383DD2B-74F8-44A9-9649-A6F60CDE5CB7}">
      <dgm:prSet/>
      <dgm:spPr/>
      <dgm:t>
        <a:bodyPr/>
        <a:lstStyle/>
        <a:p>
          <a:endParaRPr lang="en-GB" sz="2000">
            <a:latin typeface="Times New Roman" pitchFamily="18" charset="0"/>
            <a:cs typeface="Times New Roman" pitchFamily="18" charset="0"/>
          </a:endParaRPr>
        </a:p>
      </dgm:t>
    </dgm:pt>
    <dgm:pt modelId="{5D0C2673-5E99-48F8-A962-9BA3E9B7A663}">
      <dgm:prSet custT="1"/>
      <dgm:spPr/>
      <dgm:t>
        <a:bodyPr/>
        <a:lstStyle/>
        <a:p>
          <a:pPr rtl="0"/>
          <a:r>
            <a:rPr lang="en-GB" sz="1400" b="1">
              <a:latin typeface="+mn-lt"/>
              <a:cs typeface="Times New Roman"/>
            </a:rPr>
            <a:t>Rape: an application of theory</a:t>
          </a:r>
        </a:p>
      </dgm:t>
    </dgm:pt>
    <dgm:pt modelId="{B2A8B295-027D-4379-AC49-8A6C0D720B8D}" type="parTrans" cxnId="{CC8C01A4-B8C4-4FC7-8E89-8F1B15CB1181}">
      <dgm:prSet/>
      <dgm:spPr/>
      <dgm:t>
        <a:bodyPr/>
        <a:lstStyle/>
        <a:p>
          <a:endParaRPr lang="en-GB" sz="2000">
            <a:latin typeface="Times New Roman" pitchFamily="18" charset="0"/>
            <a:cs typeface="Times New Roman" pitchFamily="18" charset="0"/>
          </a:endParaRPr>
        </a:p>
      </dgm:t>
    </dgm:pt>
    <dgm:pt modelId="{DDB7C2FE-68D7-406E-854C-48850CB2A8BB}" type="sibTrans" cxnId="{CC8C01A4-B8C4-4FC7-8E89-8F1B15CB1181}">
      <dgm:prSet/>
      <dgm:spPr/>
      <dgm:t>
        <a:bodyPr/>
        <a:lstStyle/>
        <a:p>
          <a:endParaRPr lang="en-GB" sz="2000">
            <a:latin typeface="Times New Roman" pitchFamily="18" charset="0"/>
            <a:cs typeface="Times New Roman" pitchFamily="18" charset="0"/>
          </a:endParaRPr>
        </a:p>
      </dgm:t>
    </dgm:pt>
    <dgm:pt modelId="{0A94F92B-7957-4ADE-9F27-CC045BE9EEE0}">
      <dgm:prSet custT="1"/>
      <dgm:spPr/>
      <dgm:t>
        <a:bodyPr/>
        <a:lstStyle/>
        <a:p>
          <a:pPr algn="ctr" rtl="0"/>
          <a:r>
            <a:rPr lang="en-GB" sz="1100" b="1">
              <a:latin typeface="+mn-lt"/>
              <a:cs typeface="Times New Roman"/>
            </a:rPr>
            <a:t>Medical models: rapists are sick </a:t>
          </a:r>
        </a:p>
      </dgm:t>
    </dgm:pt>
    <dgm:pt modelId="{DE6F3F44-F767-48C2-9E5F-B3A5A80C96B1}" type="parTrans" cxnId="{1D4A18AA-D7EB-42B9-B2DC-F7951D8BFEEE}">
      <dgm:prSet/>
      <dgm:spPr/>
      <dgm:t>
        <a:bodyPr/>
        <a:lstStyle/>
        <a:p>
          <a:endParaRPr lang="en-GB" sz="2000">
            <a:latin typeface="+mn-lt"/>
            <a:cs typeface="Times New Roman" pitchFamily="18" charset="0"/>
          </a:endParaRPr>
        </a:p>
      </dgm:t>
    </dgm:pt>
    <dgm:pt modelId="{C167637A-217C-4C0C-808D-2B2E01D56750}" type="sibTrans" cxnId="{1D4A18AA-D7EB-42B9-B2DC-F7951D8BFEEE}">
      <dgm:prSet/>
      <dgm:spPr/>
      <dgm:t>
        <a:bodyPr/>
        <a:lstStyle/>
        <a:p>
          <a:endParaRPr lang="en-GB" sz="2000">
            <a:latin typeface="Times New Roman" pitchFamily="18" charset="0"/>
            <a:cs typeface="Times New Roman" pitchFamily="18" charset="0"/>
          </a:endParaRPr>
        </a:p>
      </dgm:t>
    </dgm:pt>
    <dgm:pt modelId="{4A9E7882-73E5-414E-B722-FC128EA7627E}">
      <dgm:prSet custT="1"/>
      <dgm:spPr/>
      <dgm:t>
        <a:bodyPr/>
        <a:lstStyle/>
        <a:p>
          <a:pPr algn="ctr" rtl="0"/>
          <a:r>
            <a:rPr lang="en-GB" sz="1100" b="1">
              <a:latin typeface="+mn-lt"/>
              <a:cs typeface="Times New Roman"/>
            </a:rPr>
            <a:t>Evolutionary models: sex is a biological imperative</a:t>
          </a:r>
        </a:p>
      </dgm:t>
    </dgm:pt>
    <dgm:pt modelId="{F5E1093B-D730-46EF-A9BD-6DCA5ADCEC62}" type="parTrans" cxnId="{EDB089F4-3C24-44B5-BBEC-95C96FB78BA7}">
      <dgm:prSet/>
      <dgm:spPr/>
      <dgm:t>
        <a:bodyPr/>
        <a:lstStyle/>
        <a:p>
          <a:endParaRPr lang="en-GB" sz="2000">
            <a:latin typeface="+mn-lt"/>
            <a:cs typeface="Times New Roman" pitchFamily="18" charset="0"/>
          </a:endParaRPr>
        </a:p>
      </dgm:t>
    </dgm:pt>
    <dgm:pt modelId="{C985E44D-5838-43DB-8CE6-50DB49F3D543}" type="sibTrans" cxnId="{EDB089F4-3C24-44B5-BBEC-95C96FB78BA7}">
      <dgm:prSet/>
      <dgm:spPr/>
      <dgm:t>
        <a:bodyPr/>
        <a:lstStyle/>
        <a:p>
          <a:endParaRPr lang="en-GB" sz="2000">
            <a:latin typeface="Times New Roman" pitchFamily="18" charset="0"/>
            <a:cs typeface="Times New Roman" pitchFamily="18" charset="0"/>
          </a:endParaRPr>
        </a:p>
      </dgm:t>
    </dgm:pt>
    <dgm:pt modelId="{E0EC4F0E-058D-4363-8F68-A577BDA97858}">
      <dgm:prSet custT="1"/>
      <dgm:spPr/>
      <dgm:t>
        <a:bodyPr/>
        <a:lstStyle/>
        <a:p>
          <a:pPr algn="ctr" rtl="0"/>
          <a:r>
            <a:rPr lang="en-GB" sz="1100" b="1">
              <a:latin typeface="+mn-lt"/>
              <a:cs typeface="Times New Roman"/>
            </a:rPr>
            <a:t>Feminist models: rape is a way of exerting power and control</a:t>
          </a:r>
        </a:p>
      </dgm:t>
    </dgm:pt>
    <dgm:pt modelId="{EF47EEE6-00D3-4E49-9F04-FFC936E69A44}" type="parTrans" cxnId="{86D3A4FD-7266-4193-8CF2-3C9022C07A9D}">
      <dgm:prSet/>
      <dgm:spPr/>
      <dgm:t>
        <a:bodyPr/>
        <a:lstStyle/>
        <a:p>
          <a:endParaRPr lang="en-GB" sz="2000">
            <a:latin typeface="+mn-lt"/>
            <a:cs typeface="Times New Roman" pitchFamily="18" charset="0"/>
          </a:endParaRPr>
        </a:p>
      </dgm:t>
    </dgm:pt>
    <dgm:pt modelId="{FFDD0F16-2420-4852-B224-43D764E69AD1}" type="sibTrans" cxnId="{86D3A4FD-7266-4193-8CF2-3C9022C07A9D}">
      <dgm:prSet/>
      <dgm:spPr/>
      <dgm:t>
        <a:bodyPr/>
        <a:lstStyle/>
        <a:p>
          <a:endParaRPr lang="en-GB" sz="2000">
            <a:latin typeface="Times New Roman" pitchFamily="18" charset="0"/>
            <a:cs typeface="Times New Roman" pitchFamily="18" charset="0"/>
          </a:endParaRPr>
        </a:p>
      </dgm:t>
    </dgm:pt>
    <dgm:pt modelId="{8D88F518-66D5-4A8D-A4B3-AF85AEAA295B}">
      <dgm:prSet custT="1"/>
      <dgm:spPr/>
      <dgm:t>
        <a:bodyPr/>
        <a:lstStyle/>
        <a:p>
          <a:pPr algn="ctr" rtl="0"/>
          <a:r>
            <a:rPr lang="en-GB" sz="1100" b="1">
              <a:latin typeface="+mn-lt"/>
              <a:cs typeface="Times New Roman"/>
            </a:rPr>
            <a:t>Social learning models: rape is a learned behaviour</a:t>
          </a:r>
        </a:p>
      </dgm:t>
    </dgm:pt>
    <dgm:pt modelId="{44638A09-D7F7-4122-ADE3-BBDA5C01BD05}" type="parTrans" cxnId="{847FE8CB-B224-4EA9-99EF-0640592287C7}">
      <dgm:prSet/>
      <dgm:spPr/>
      <dgm:t>
        <a:bodyPr/>
        <a:lstStyle/>
        <a:p>
          <a:endParaRPr lang="en-GB" sz="2000">
            <a:latin typeface="+mn-lt"/>
            <a:cs typeface="Times New Roman" pitchFamily="18" charset="0"/>
          </a:endParaRPr>
        </a:p>
      </dgm:t>
    </dgm:pt>
    <dgm:pt modelId="{83D3E5F9-319B-4000-8632-A57C4DCBC086}" type="sibTrans" cxnId="{847FE8CB-B224-4EA9-99EF-0640592287C7}">
      <dgm:prSet/>
      <dgm:spPr/>
      <dgm:t>
        <a:bodyPr/>
        <a:lstStyle/>
        <a:p>
          <a:endParaRPr lang="en-GB" sz="2000">
            <a:latin typeface="Times New Roman" pitchFamily="18" charset="0"/>
            <a:cs typeface="Times New Roman" pitchFamily="18" charset="0"/>
          </a:endParaRPr>
        </a:p>
      </dgm:t>
    </dgm:pt>
    <dgm:pt modelId="{279E7B89-EB77-4211-A3BC-90C39691A213}">
      <dgm:prSet custT="1"/>
      <dgm:spPr/>
      <dgm:t>
        <a:bodyPr/>
        <a:lstStyle/>
        <a:p>
          <a:pPr rtl="0"/>
          <a:r>
            <a:rPr lang="en-GB" sz="1400" b="1">
              <a:latin typeface="+mn-lt"/>
              <a:cs typeface="Times New Roman"/>
            </a:rPr>
            <a:t>Crime and the role of  social psychology</a:t>
          </a:r>
        </a:p>
      </dgm:t>
    </dgm:pt>
    <dgm:pt modelId="{966821AF-205B-4661-9BCC-4D7429AE7D5B}" type="parTrans" cxnId="{BAA077B4-7550-4BD9-BA78-2EA6E70273EA}">
      <dgm:prSet/>
      <dgm:spPr/>
      <dgm:t>
        <a:bodyPr/>
        <a:lstStyle/>
        <a:p>
          <a:endParaRPr lang="en-GB" sz="2000">
            <a:latin typeface="Times New Roman" pitchFamily="18" charset="0"/>
            <a:cs typeface="Times New Roman" pitchFamily="18" charset="0"/>
          </a:endParaRPr>
        </a:p>
      </dgm:t>
    </dgm:pt>
    <dgm:pt modelId="{0A66EB67-FA18-457B-B081-BDEA073AC737}" type="sibTrans" cxnId="{BAA077B4-7550-4BD9-BA78-2EA6E70273EA}">
      <dgm:prSet/>
      <dgm:spPr/>
      <dgm:t>
        <a:bodyPr/>
        <a:lstStyle/>
        <a:p>
          <a:endParaRPr lang="en-GB" sz="2000">
            <a:latin typeface="Times New Roman" pitchFamily="18" charset="0"/>
            <a:cs typeface="Times New Roman" pitchFamily="18" charset="0"/>
          </a:endParaRPr>
        </a:p>
      </dgm:t>
    </dgm:pt>
    <dgm:pt modelId="{3DA56469-B059-4B24-A778-664AE58D6BE1}">
      <dgm:prSet custT="1"/>
      <dgm:spPr/>
      <dgm:t>
        <a:bodyPr/>
        <a:lstStyle/>
        <a:p>
          <a:pPr algn="ctr" rtl="0"/>
          <a:r>
            <a:rPr lang="en-GB" sz="1100" b="1">
              <a:latin typeface="+mn-lt"/>
              <a:cs typeface="Times New Roman"/>
            </a:rPr>
            <a:t>Biosocial factors</a:t>
          </a:r>
        </a:p>
      </dgm:t>
    </dgm:pt>
    <dgm:pt modelId="{14F38649-AD41-403C-9608-0F6DF5B658B9}" type="parTrans" cxnId="{DD4E8388-FB0A-488B-81B1-19E781286376}">
      <dgm:prSet/>
      <dgm:spPr/>
      <dgm:t>
        <a:bodyPr/>
        <a:lstStyle/>
        <a:p>
          <a:endParaRPr lang="en-GB" sz="2000">
            <a:latin typeface="+mn-lt"/>
            <a:cs typeface="Times New Roman" pitchFamily="18" charset="0"/>
          </a:endParaRPr>
        </a:p>
      </dgm:t>
    </dgm:pt>
    <dgm:pt modelId="{B156707D-8222-42B7-B8D5-400BCBEE9367}" type="sibTrans" cxnId="{DD4E8388-FB0A-488B-81B1-19E781286376}">
      <dgm:prSet/>
      <dgm:spPr/>
      <dgm:t>
        <a:bodyPr/>
        <a:lstStyle/>
        <a:p>
          <a:endParaRPr lang="en-GB" sz="2000">
            <a:latin typeface="Times New Roman" pitchFamily="18" charset="0"/>
            <a:cs typeface="Times New Roman" pitchFamily="18" charset="0"/>
          </a:endParaRPr>
        </a:p>
      </dgm:t>
    </dgm:pt>
    <dgm:pt modelId="{45FB2210-2AD7-46E9-933E-BE64ACB080E9}">
      <dgm:prSet custT="1"/>
      <dgm:spPr/>
      <dgm:t>
        <a:bodyPr/>
        <a:lstStyle/>
        <a:p>
          <a:pPr algn="ctr"/>
          <a:r>
            <a:rPr lang="en-GB" sz="1100" b="1">
              <a:latin typeface="+mn-lt"/>
              <a:cs typeface="Times New Roman"/>
            </a:rPr>
            <a:t>Social learning</a:t>
          </a:r>
        </a:p>
      </dgm:t>
    </dgm:pt>
    <dgm:pt modelId="{E694B16C-15BF-49C9-9FDF-2336A4D72AA6}" type="parTrans" cxnId="{BB0E73EE-CDB8-4FCD-8388-DF4108284609}">
      <dgm:prSet/>
      <dgm:spPr/>
      <dgm:t>
        <a:bodyPr/>
        <a:lstStyle/>
        <a:p>
          <a:endParaRPr lang="en-GB" sz="2000">
            <a:latin typeface="+mn-lt"/>
            <a:cs typeface="Times New Roman" pitchFamily="18" charset="0"/>
          </a:endParaRPr>
        </a:p>
      </dgm:t>
    </dgm:pt>
    <dgm:pt modelId="{1ED49C14-94E5-4334-9765-42161FAB6D57}" type="sibTrans" cxnId="{BB0E73EE-CDB8-4FCD-8388-DF4108284609}">
      <dgm:prSet/>
      <dgm:spPr/>
      <dgm:t>
        <a:bodyPr/>
        <a:lstStyle/>
        <a:p>
          <a:endParaRPr lang="en-GB" sz="2000">
            <a:latin typeface="Times New Roman" pitchFamily="18" charset="0"/>
            <a:cs typeface="Times New Roman" pitchFamily="18" charset="0"/>
          </a:endParaRPr>
        </a:p>
      </dgm:t>
    </dgm:pt>
    <dgm:pt modelId="{3B26523C-A2D4-414D-85D0-257EE9F3F6F3}">
      <dgm:prSet custT="1"/>
      <dgm:spPr/>
      <dgm:t>
        <a:bodyPr/>
        <a:lstStyle/>
        <a:p>
          <a:pPr algn="ctr" rtl="0">
            <a:lnSpc>
              <a:spcPct val="100000"/>
            </a:lnSpc>
          </a:pPr>
          <a:r>
            <a:rPr lang="en-GB" sz="1100" b="1">
              <a:latin typeface="+mn-lt"/>
              <a:cs typeface="Times New Roman"/>
            </a:rPr>
            <a:t>Neuropsychology: head injury</a:t>
          </a:r>
        </a:p>
      </dgm:t>
    </dgm:pt>
    <dgm:pt modelId="{F6A97896-57AA-46E5-A240-FAFB98F77258}" type="parTrans" cxnId="{3E08A829-4992-4287-AAA8-7AA538424365}">
      <dgm:prSet/>
      <dgm:spPr/>
      <dgm:t>
        <a:bodyPr/>
        <a:lstStyle/>
        <a:p>
          <a:endParaRPr lang="en-GB">
            <a:latin typeface="+mn-lt"/>
          </a:endParaRPr>
        </a:p>
      </dgm:t>
    </dgm:pt>
    <dgm:pt modelId="{DE189D07-8F47-49DB-980A-3D7D86E0E3C7}" type="sibTrans" cxnId="{3E08A829-4992-4287-AAA8-7AA538424365}">
      <dgm:prSet/>
      <dgm:spPr/>
      <dgm:t>
        <a:bodyPr/>
        <a:lstStyle/>
        <a:p>
          <a:endParaRPr lang="en-GB"/>
        </a:p>
      </dgm:t>
    </dgm:pt>
    <dgm:pt modelId="{44D73E0F-3C68-409E-B89F-4D04B39497C2}">
      <dgm:prSet custT="1"/>
      <dgm:spPr/>
      <dgm:t>
        <a:bodyPr/>
        <a:lstStyle/>
        <a:p>
          <a:pPr algn="l" rtl="0"/>
          <a:endParaRPr lang="en-GB" sz="1100" b="1">
            <a:latin typeface="+mn-lt"/>
            <a:cs typeface="Times New Roman"/>
          </a:endParaRPr>
        </a:p>
      </dgm:t>
    </dgm:pt>
    <dgm:pt modelId="{20982CB6-44E9-43E6-9BD3-07A05FB7786A}" type="parTrans" cxnId="{72685317-16C5-4185-AC8E-A55D6D58E250}">
      <dgm:prSet/>
      <dgm:spPr/>
      <dgm:t>
        <a:bodyPr/>
        <a:lstStyle/>
        <a:p>
          <a:endParaRPr lang="en-GB"/>
        </a:p>
      </dgm:t>
    </dgm:pt>
    <dgm:pt modelId="{B8A4C22B-16C5-46A6-9AD1-61B551D35388}" type="sibTrans" cxnId="{72685317-16C5-4185-AC8E-A55D6D58E250}">
      <dgm:prSet/>
      <dgm:spPr/>
      <dgm:t>
        <a:bodyPr/>
        <a:lstStyle/>
        <a:p>
          <a:endParaRPr lang="en-GB"/>
        </a:p>
      </dgm:t>
    </dgm:pt>
    <dgm:pt modelId="{CDF6FD0F-98FD-4B9F-9626-B2A50075A6D0}" type="pres">
      <dgm:prSet presAssocID="{7757077C-4065-409C-AD2D-A1A041B241B4}" presName="diagram" presStyleCnt="0">
        <dgm:presLayoutVars>
          <dgm:chPref val="1"/>
          <dgm:dir/>
          <dgm:animOne val="branch"/>
          <dgm:animLvl val="lvl"/>
          <dgm:resizeHandles/>
        </dgm:presLayoutVars>
      </dgm:prSet>
      <dgm:spPr/>
    </dgm:pt>
    <dgm:pt modelId="{C9266F3C-EB0C-4228-BF71-48CE8FFC395A}" type="pres">
      <dgm:prSet presAssocID="{965B2E4C-4B57-490A-B23C-21077E22011C}" presName="root" presStyleCnt="0"/>
      <dgm:spPr/>
    </dgm:pt>
    <dgm:pt modelId="{18EF1F77-B055-406B-83F5-9F58E279A466}" type="pres">
      <dgm:prSet presAssocID="{965B2E4C-4B57-490A-B23C-21077E22011C}" presName="rootComposite" presStyleCnt="0"/>
      <dgm:spPr/>
    </dgm:pt>
    <dgm:pt modelId="{36D91E23-8F19-4365-99C4-E6E8003A3738}" type="pres">
      <dgm:prSet presAssocID="{965B2E4C-4B57-490A-B23C-21077E22011C}" presName="rootText" presStyleLbl="node1" presStyleIdx="0" presStyleCnt="5"/>
      <dgm:spPr/>
    </dgm:pt>
    <dgm:pt modelId="{DFBBE9F8-60BB-4AAF-95CD-B0C6700D4A22}" type="pres">
      <dgm:prSet presAssocID="{965B2E4C-4B57-490A-B23C-21077E22011C}" presName="rootConnector" presStyleLbl="node1" presStyleIdx="0" presStyleCnt="5"/>
      <dgm:spPr/>
    </dgm:pt>
    <dgm:pt modelId="{B9341A61-E080-4DD0-B2D5-726F6352A73E}" type="pres">
      <dgm:prSet presAssocID="{965B2E4C-4B57-490A-B23C-21077E22011C}" presName="childShape" presStyleCnt="0"/>
      <dgm:spPr/>
    </dgm:pt>
    <dgm:pt modelId="{63717CD4-0FAB-4351-B79A-08780E6ADF71}" type="pres">
      <dgm:prSet presAssocID="{5E358327-3FB0-4954-896B-BF5650C51E5C}" presName="Name13" presStyleLbl="parChTrans1D2" presStyleIdx="0" presStyleCnt="14"/>
      <dgm:spPr/>
    </dgm:pt>
    <dgm:pt modelId="{EA3B9C65-2157-491A-BA7A-C6D26417F570}" type="pres">
      <dgm:prSet presAssocID="{D775BA5C-4228-494A-940A-5D90C29F4DEB}" presName="childText" presStyleLbl="bgAcc1" presStyleIdx="0" presStyleCnt="14">
        <dgm:presLayoutVars>
          <dgm:bulletEnabled val="1"/>
        </dgm:presLayoutVars>
      </dgm:prSet>
      <dgm:spPr/>
    </dgm:pt>
    <dgm:pt modelId="{E132AEA3-601D-47D9-9762-98007B93481F}" type="pres">
      <dgm:prSet presAssocID="{21B40680-F7EE-4262-A48D-0FA6A58D7B96}" presName="Name13" presStyleLbl="parChTrans1D2" presStyleIdx="1" presStyleCnt="14"/>
      <dgm:spPr/>
    </dgm:pt>
    <dgm:pt modelId="{40D7F910-2657-4685-830A-9D06DC977BDE}" type="pres">
      <dgm:prSet presAssocID="{81AA0EC4-2ABD-4CC3-9C93-FA47F8BEF82F}" presName="childText" presStyleLbl="bgAcc1" presStyleIdx="1" presStyleCnt="14">
        <dgm:presLayoutVars>
          <dgm:bulletEnabled val="1"/>
        </dgm:presLayoutVars>
      </dgm:prSet>
      <dgm:spPr/>
    </dgm:pt>
    <dgm:pt modelId="{40C511B8-0C79-499A-B286-ABC3885D725E}" type="pres">
      <dgm:prSet presAssocID="{8899777B-CA17-4A6A-8ED7-9F24188CEACF}" presName="root" presStyleCnt="0"/>
      <dgm:spPr/>
    </dgm:pt>
    <dgm:pt modelId="{4E59E239-C29B-409D-9825-3D4AC8A9EB2D}" type="pres">
      <dgm:prSet presAssocID="{8899777B-CA17-4A6A-8ED7-9F24188CEACF}" presName="rootComposite" presStyleCnt="0"/>
      <dgm:spPr/>
    </dgm:pt>
    <dgm:pt modelId="{3BED0382-E1C1-415B-9B60-219320F1B6AD}" type="pres">
      <dgm:prSet presAssocID="{8899777B-CA17-4A6A-8ED7-9F24188CEACF}" presName="rootText" presStyleLbl="node1" presStyleIdx="1" presStyleCnt="5"/>
      <dgm:spPr/>
    </dgm:pt>
    <dgm:pt modelId="{D2D85A10-1531-48F7-9279-75616BBAAC59}" type="pres">
      <dgm:prSet presAssocID="{8899777B-CA17-4A6A-8ED7-9F24188CEACF}" presName="rootConnector" presStyleLbl="node1" presStyleIdx="1" presStyleCnt="5"/>
      <dgm:spPr/>
    </dgm:pt>
    <dgm:pt modelId="{D15688FF-A705-4E34-8486-3F83C13043B5}" type="pres">
      <dgm:prSet presAssocID="{8899777B-CA17-4A6A-8ED7-9F24188CEACF}" presName="childShape" presStyleCnt="0"/>
      <dgm:spPr/>
    </dgm:pt>
    <dgm:pt modelId="{2992B00C-8D1D-4DBF-9E13-10AB6863A3CF}" type="pres">
      <dgm:prSet presAssocID="{27FCE934-F5CB-424F-8F67-C3B471CA7F14}" presName="Name13" presStyleLbl="parChTrans1D2" presStyleIdx="2" presStyleCnt="14"/>
      <dgm:spPr/>
    </dgm:pt>
    <dgm:pt modelId="{50C29443-341C-4F85-910E-CB557DB5FE00}" type="pres">
      <dgm:prSet presAssocID="{C83CE383-6ABD-497F-AB6B-DD012913C960}" presName="childText" presStyleLbl="bgAcc1" presStyleIdx="2" presStyleCnt="14" custScaleX="120448">
        <dgm:presLayoutVars>
          <dgm:bulletEnabled val="1"/>
        </dgm:presLayoutVars>
      </dgm:prSet>
      <dgm:spPr/>
    </dgm:pt>
    <dgm:pt modelId="{CECC1BAB-BAD6-41BF-ABE0-D934045421DC}" type="pres">
      <dgm:prSet presAssocID="{407CF3E4-26D2-47DF-8626-A2B223FB13BB}" presName="Name13" presStyleLbl="parChTrans1D2" presStyleIdx="3" presStyleCnt="14"/>
      <dgm:spPr/>
    </dgm:pt>
    <dgm:pt modelId="{F476B057-1D71-4343-8529-50CDBC8E0937}" type="pres">
      <dgm:prSet presAssocID="{16FD0B50-3612-4D56-9EE6-57D32A90A1EA}" presName="childText" presStyleLbl="bgAcc1" presStyleIdx="3" presStyleCnt="14" custScaleX="109360" custScaleY="128851">
        <dgm:presLayoutVars>
          <dgm:bulletEnabled val="1"/>
        </dgm:presLayoutVars>
      </dgm:prSet>
      <dgm:spPr/>
    </dgm:pt>
    <dgm:pt modelId="{39665268-BE69-4D3F-B7FA-C74B21BAB085}" type="pres">
      <dgm:prSet presAssocID="{BA320158-0C8E-42F3-91BB-FEE9D1E40019}" presName="Name13" presStyleLbl="parChTrans1D2" presStyleIdx="4" presStyleCnt="14"/>
      <dgm:spPr/>
    </dgm:pt>
    <dgm:pt modelId="{4FAC9CCE-8059-4CE4-B6C5-F0C0C3CAE326}" type="pres">
      <dgm:prSet presAssocID="{CF22EE6D-57A9-4254-9FCA-D0A19BC9DB76}" presName="childText" presStyleLbl="bgAcc1" presStyleIdx="4" presStyleCnt="14" custScaleX="112389" custScaleY="100000">
        <dgm:presLayoutVars>
          <dgm:bulletEnabled val="1"/>
        </dgm:presLayoutVars>
      </dgm:prSet>
      <dgm:spPr/>
    </dgm:pt>
    <dgm:pt modelId="{3F53334F-4D85-4EDB-AA85-E5472D5C6F4F}" type="pres">
      <dgm:prSet presAssocID="{F6A97896-57AA-46E5-A240-FAFB98F77258}" presName="Name13" presStyleLbl="parChTrans1D2" presStyleIdx="5" presStyleCnt="14"/>
      <dgm:spPr/>
    </dgm:pt>
    <dgm:pt modelId="{8DEF41A7-2B98-4675-9D59-409391DD50E5}" type="pres">
      <dgm:prSet presAssocID="{3B26523C-A2D4-414D-85D0-257EE9F3F6F3}" presName="childText" presStyleLbl="bgAcc1" presStyleIdx="5" presStyleCnt="14" custScaleX="150539">
        <dgm:presLayoutVars>
          <dgm:bulletEnabled val="1"/>
        </dgm:presLayoutVars>
      </dgm:prSet>
      <dgm:spPr/>
    </dgm:pt>
    <dgm:pt modelId="{529EF8A0-C0BC-4B1F-A82E-D2AD92F508B7}" type="pres">
      <dgm:prSet presAssocID="{4D45F96D-099F-42B3-B1DD-191DC7641003}" presName="root" presStyleCnt="0"/>
      <dgm:spPr/>
    </dgm:pt>
    <dgm:pt modelId="{072CEA2A-1DA2-4C9C-AAF6-B521654FCA15}" type="pres">
      <dgm:prSet presAssocID="{4D45F96D-099F-42B3-B1DD-191DC7641003}" presName="rootComposite" presStyleCnt="0"/>
      <dgm:spPr/>
    </dgm:pt>
    <dgm:pt modelId="{B59A4C9B-F1DE-4D30-9417-945E6D0352D0}" type="pres">
      <dgm:prSet presAssocID="{4D45F96D-099F-42B3-B1DD-191DC7641003}" presName="rootText" presStyleLbl="node1" presStyleIdx="2" presStyleCnt="5"/>
      <dgm:spPr/>
    </dgm:pt>
    <dgm:pt modelId="{CD25E562-63C4-482D-913E-9DA7351CD199}" type="pres">
      <dgm:prSet presAssocID="{4D45F96D-099F-42B3-B1DD-191DC7641003}" presName="rootConnector" presStyleLbl="node1" presStyleIdx="2" presStyleCnt="5"/>
      <dgm:spPr/>
    </dgm:pt>
    <dgm:pt modelId="{BB7477BE-7BCA-40C5-825C-02087E921F80}" type="pres">
      <dgm:prSet presAssocID="{4D45F96D-099F-42B3-B1DD-191DC7641003}" presName="childShape" presStyleCnt="0"/>
      <dgm:spPr/>
    </dgm:pt>
    <dgm:pt modelId="{BF812F33-95A3-4FBC-8D23-E07C01951757}" type="pres">
      <dgm:prSet presAssocID="{861D2C1E-54FC-4110-B91F-79D6C2FEA0DD}" presName="Name13" presStyleLbl="parChTrans1D2" presStyleIdx="6" presStyleCnt="14"/>
      <dgm:spPr/>
    </dgm:pt>
    <dgm:pt modelId="{A35AA2D2-2C06-442C-8F40-46079FDF87EC}" type="pres">
      <dgm:prSet presAssocID="{C8D89C70-5A4A-4C69-B805-239B15506FA7}" presName="childText" presStyleLbl="bgAcc1" presStyleIdx="6" presStyleCnt="14">
        <dgm:presLayoutVars>
          <dgm:bulletEnabled val="1"/>
        </dgm:presLayoutVars>
      </dgm:prSet>
      <dgm:spPr/>
    </dgm:pt>
    <dgm:pt modelId="{B51D991D-7B0D-4E18-8C92-86B46E8DC1AA}" type="pres">
      <dgm:prSet presAssocID="{5B423365-F3D2-44C5-8891-36DE8E6D860E}" presName="Name13" presStyleLbl="parChTrans1D2" presStyleIdx="7" presStyleCnt="14"/>
      <dgm:spPr/>
    </dgm:pt>
    <dgm:pt modelId="{A65D902E-EC66-48F6-A65B-620EC9DA8AEA}" type="pres">
      <dgm:prSet presAssocID="{9C56C923-70B4-42B5-81A9-D3770DA58E83}" presName="childText" presStyleLbl="bgAcc1" presStyleIdx="7" presStyleCnt="14" custScaleY="126771">
        <dgm:presLayoutVars>
          <dgm:bulletEnabled val="1"/>
        </dgm:presLayoutVars>
      </dgm:prSet>
      <dgm:spPr/>
    </dgm:pt>
    <dgm:pt modelId="{761B2D3E-953A-4750-9340-91DA500F20D5}" type="pres">
      <dgm:prSet presAssocID="{279E7B89-EB77-4211-A3BC-90C39691A213}" presName="root" presStyleCnt="0"/>
      <dgm:spPr/>
    </dgm:pt>
    <dgm:pt modelId="{73C6C290-48F0-4964-9934-80117E5F449E}" type="pres">
      <dgm:prSet presAssocID="{279E7B89-EB77-4211-A3BC-90C39691A213}" presName="rootComposite" presStyleCnt="0"/>
      <dgm:spPr/>
    </dgm:pt>
    <dgm:pt modelId="{5E91FD50-2236-48CA-99D3-C53E90800218}" type="pres">
      <dgm:prSet presAssocID="{279E7B89-EB77-4211-A3BC-90C39691A213}" presName="rootText" presStyleLbl="node1" presStyleIdx="3" presStyleCnt="5"/>
      <dgm:spPr/>
    </dgm:pt>
    <dgm:pt modelId="{D7B053F9-4B54-44A8-A4D6-257EAEB118B7}" type="pres">
      <dgm:prSet presAssocID="{279E7B89-EB77-4211-A3BC-90C39691A213}" presName="rootConnector" presStyleLbl="node1" presStyleIdx="3" presStyleCnt="5"/>
      <dgm:spPr/>
    </dgm:pt>
    <dgm:pt modelId="{52CBA392-BD50-48BE-8357-79FF4B34CBF2}" type="pres">
      <dgm:prSet presAssocID="{279E7B89-EB77-4211-A3BC-90C39691A213}" presName="childShape" presStyleCnt="0"/>
      <dgm:spPr/>
    </dgm:pt>
    <dgm:pt modelId="{F0D1F803-563C-408D-A1AA-1F8DAF9BAEB4}" type="pres">
      <dgm:prSet presAssocID="{14F38649-AD41-403C-9608-0F6DF5B658B9}" presName="Name13" presStyleLbl="parChTrans1D2" presStyleIdx="8" presStyleCnt="14"/>
      <dgm:spPr/>
    </dgm:pt>
    <dgm:pt modelId="{698CE602-CC65-45E0-BDE7-837CE0EB1A43}" type="pres">
      <dgm:prSet presAssocID="{3DA56469-B059-4B24-A778-664AE58D6BE1}" presName="childText" presStyleLbl="bgAcc1" presStyleIdx="8" presStyleCnt="14">
        <dgm:presLayoutVars>
          <dgm:bulletEnabled val="1"/>
        </dgm:presLayoutVars>
      </dgm:prSet>
      <dgm:spPr/>
    </dgm:pt>
    <dgm:pt modelId="{6C211B1C-92D1-409A-85E5-5485D9DC606F}" type="pres">
      <dgm:prSet presAssocID="{E694B16C-15BF-49C9-9FDF-2336A4D72AA6}" presName="Name13" presStyleLbl="parChTrans1D2" presStyleIdx="9" presStyleCnt="14"/>
      <dgm:spPr/>
    </dgm:pt>
    <dgm:pt modelId="{B05EEB53-58E1-4EDC-91C8-54B54F6A4E41}" type="pres">
      <dgm:prSet presAssocID="{45FB2210-2AD7-46E9-933E-BE64ACB080E9}" presName="childText" presStyleLbl="bgAcc1" presStyleIdx="9" presStyleCnt="14">
        <dgm:presLayoutVars>
          <dgm:bulletEnabled val="1"/>
        </dgm:presLayoutVars>
      </dgm:prSet>
      <dgm:spPr/>
    </dgm:pt>
    <dgm:pt modelId="{7D53EFDF-1518-4AD4-B548-B45925A0F301}" type="pres">
      <dgm:prSet presAssocID="{5D0C2673-5E99-48F8-A962-9BA3E9B7A663}" presName="root" presStyleCnt="0"/>
      <dgm:spPr/>
    </dgm:pt>
    <dgm:pt modelId="{C983E49C-70E6-4179-9DD6-56B184143C90}" type="pres">
      <dgm:prSet presAssocID="{5D0C2673-5E99-48F8-A962-9BA3E9B7A663}" presName="rootComposite" presStyleCnt="0"/>
      <dgm:spPr/>
    </dgm:pt>
    <dgm:pt modelId="{92535AA5-D07B-4B94-8284-C7F249DD9355}" type="pres">
      <dgm:prSet presAssocID="{5D0C2673-5E99-48F8-A962-9BA3E9B7A663}" presName="rootText" presStyleLbl="node1" presStyleIdx="4" presStyleCnt="5"/>
      <dgm:spPr/>
    </dgm:pt>
    <dgm:pt modelId="{2B3BC43D-CFD7-44CB-B4E3-4EAE16A32C7F}" type="pres">
      <dgm:prSet presAssocID="{5D0C2673-5E99-48F8-A962-9BA3E9B7A663}" presName="rootConnector" presStyleLbl="node1" presStyleIdx="4" presStyleCnt="5"/>
      <dgm:spPr/>
    </dgm:pt>
    <dgm:pt modelId="{391BE833-F1A5-414D-B620-4B39E120B1CC}" type="pres">
      <dgm:prSet presAssocID="{5D0C2673-5E99-48F8-A962-9BA3E9B7A663}" presName="childShape" presStyleCnt="0"/>
      <dgm:spPr/>
    </dgm:pt>
    <dgm:pt modelId="{9A624C51-5503-4021-A334-F68523BDE975}" type="pres">
      <dgm:prSet presAssocID="{DE6F3F44-F767-48C2-9E5F-B3A5A80C96B1}" presName="Name13" presStyleLbl="parChTrans1D2" presStyleIdx="10" presStyleCnt="14"/>
      <dgm:spPr/>
    </dgm:pt>
    <dgm:pt modelId="{6526C6FA-2F4C-4FE8-A572-2F936552C9D7}" type="pres">
      <dgm:prSet presAssocID="{0A94F92B-7957-4ADE-9F27-CC045BE9EEE0}" presName="childText" presStyleLbl="bgAcc1" presStyleIdx="10" presStyleCnt="14">
        <dgm:presLayoutVars>
          <dgm:bulletEnabled val="1"/>
        </dgm:presLayoutVars>
      </dgm:prSet>
      <dgm:spPr/>
    </dgm:pt>
    <dgm:pt modelId="{52176B04-E308-4027-A8BE-B303E159D915}" type="pres">
      <dgm:prSet presAssocID="{F5E1093B-D730-46EF-A9BD-6DCA5ADCEC62}" presName="Name13" presStyleLbl="parChTrans1D2" presStyleIdx="11" presStyleCnt="14"/>
      <dgm:spPr/>
    </dgm:pt>
    <dgm:pt modelId="{4A71D98D-3231-4BE9-9D3B-8E8390773959}" type="pres">
      <dgm:prSet presAssocID="{4A9E7882-73E5-414E-B722-FC128EA7627E}" presName="childText" presStyleLbl="bgAcc1" presStyleIdx="11" presStyleCnt="14" custScaleY="133209">
        <dgm:presLayoutVars>
          <dgm:bulletEnabled val="1"/>
        </dgm:presLayoutVars>
      </dgm:prSet>
      <dgm:spPr/>
    </dgm:pt>
    <dgm:pt modelId="{F147D4CD-82E5-4E10-BDC7-D65572563F75}" type="pres">
      <dgm:prSet presAssocID="{EF47EEE6-00D3-4E49-9F04-FFC936E69A44}" presName="Name13" presStyleLbl="parChTrans1D2" presStyleIdx="12" presStyleCnt="14"/>
      <dgm:spPr/>
    </dgm:pt>
    <dgm:pt modelId="{B53A0753-70E3-4A91-8A64-4840410E58C6}" type="pres">
      <dgm:prSet presAssocID="{E0EC4F0E-058D-4363-8F68-A577BDA97858}" presName="childText" presStyleLbl="bgAcc1" presStyleIdx="12" presStyleCnt="14" custScaleY="130367">
        <dgm:presLayoutVars>
          <dgm:bulletEnabled val="1"/>
        </dgm:presLayoutVars>
      </dgm:prSet>
      <dgm:spPr/>
    </dgm:pt>
    <dgm:pt modelId="{8B37C7EF-9D9C-494F-9FD5-59338E72236B}" type="pres">
      <dgm:prSet presAssocID="{44638A09-D7F7-4122-ADE3-BBDA5C01BD05}" presName="Name13" presStyleLbl="parChTrans1D2" presStyleIdx="13" presStyleCnt="14"/>
      <dgm:spPr/>
    </dgm:pt>
    <dgm:pt modelId="{B678EFD0-5D8B-44B1-9A96-6CA66A88F3FF}" type="pres">
      <dgm:prSet presAssocID="{8D88F518-66D5-4A8D-A4B3-AF85AEAA295B}" presName="childText" presStyleLbl="bgAcc1" presStyleIdx="13" presStyleCnt="14" custScaleY="133460">
        <dgm:presLayoutVars>
          <dgm:bulletEnabled val="1"/>
        </dgm:presLayoutVars>
      </dgm:prSet>
      <dgm:spPr/>
    </dgm:pt>
  </dgm:ptLst>
  <dgm:cxnLst>
    <dgm:cxn modelId="{59987A0A-9338-485C-99B1-FBBDEECDF850}" type="presOf" srcId="{3B26523C-A2D4-414D-85D0-257EE9F3F6F3}" destId="{8DEF41A7-2B98-4675-9D59-409391DD50E5}" srcOrd="0" destOrd="0" presId="urn:microsoft.com/office/officeart/2005/8/layout/hierarchy3"/>
    <dgm:cxn modelId="{0952090D-4683-49D1-B2E0-5232B230A7A6}" type="presOf" srcId="{4D45F96D-099F-42B3-B1DD-191DC7641003}" destId="{CD25E562-63C4-482D-913E-9DA7351CD199}" srcOrd="1" destOrd="0" presId="urn:microsoft.com/office/officeart/2005/8/layout/hierarchy3"/>
    <dgm:cxn modelId="{7CB60F17-7559-4ED6-A179-A9F3E0FA65B6}" type="presOf" srcId="{44638A09-D7F7-4122-ADE3-BBDA5C01BD05}" destId="{8B37C7EF-9D9C-494F-9FD5-59338E72236B}" srcOrd="0" destOrd="0" presId="urn:microsoft.com/office/officeart/2005/8/layout/hierarchy3"/>
    <dgm:cxn modelId="{72685317-16C5-4185-AC8E-A55D6D58E250}" srcId="{CF22EE6D-57A9-4254-9FCA-D0A19BC9DB76}" destId="{44D73E0F-3C68-409E-B89F-4D04B39497C2}" srcOrd="0" destOrd="0" parTransId="{20982CB6-44E9-43E6-9BD3-07A05FB7786A}" sibTransId="{B8A4C22B-16C5-46A6-9AD1-61B551D35388}"/>
    <dgm:cxn modelId="{1977DE19-14FA-462B-868D-B33BDCB5727C}" type="presOf" srcId="{5E358327-3FB0-4954-896B-BF5650C51E5C}" destId="{63717CD4-0FAB-4351-B79A-08780E6ADF71}" srcOrd="0" destOrd="0" presId="urn:microsoft.com/office/officeart/2005/8/layout/hierarchy3"/>
    <dgm:cxn modelId="{3E08A829-4992-4287-AAA8-7AA538424365}" srcId="{8899777B-CA17-4A6A-8ED7-9F24188CEACF}" destId="{3B26523C-A2D4-414D-85D0-257EE9F3F6F3}" srcOrd="3" destOrd="0" parTransId="{F6A97896-57AA-46E5-A240-FAFB98F77258}" sibTransId="{DE189D07-8F47-49DB-980A-3D7D86E0E3C7}"/>
    <dgm:cxn modelId="{5730852B-135E-4317-9621-53B7C62C2664}" type="presOf" srcId="{407CF3E4-26D2-47DF-8626-A2B223FB13BB}" destId="{CECC1BAB-BAD6-41BF-ABE0-D934045421DC}" srcOrd="0" destOrd="0" presId="urn:microsoft.com/office/officeart/2005/8/layout/hierarchy3"/>
    <dgm:cxn modelId="{CF0A962B-9813-4909-AEB6-C99DADD6A733}" type="presOf" srcId="{279E7B89-EB77-4211-A3BC-90C39691A213}" destId="{5E91FD50-2236-48CA-99D3-C53E90800218}" srcOrd="0" destOrd="0" presId="urn:microsoft.com/office/officeart/2005/8/layout/hierarchy3"/>
    <dgm:cxn modelId="{B383DD2B-74F8-44A9-9649-A6F60CDE5CB7}" srcId="{4D45F96D-099F-42B3-B1DD-191DC7641003}" destId="{9C56C923-70B4-42B5-81A9-D3770DA58E83}" srcOrd="1" destOrd="0" parTransId="{5B423365-F3D2-44C5-8891-36DE8E6D860E}" sibTransId="{74280390-E52C-4E67-9A88-98115468A566}"/>
    <dgm:cxn modelId="{2E8ACE2C-7FB3-4C6C-8E14-D301C0420BFB}" type="presOf" srcId="{8D88F518-66D5-4A8D-A4B3-AF85AEAA295B}" destId="{B678EFD0-5D8B-44B1-9A96-6CA66A88F3FF}" srcOrd="0" destOrd="0" presId="urn:microsoft.com/office/officeart/2005/8/layout/hierarchy3"/>
    <dgm:cxn modelId="{CCBADA2F-2911-4DB8-96AF-46911124F8B3}" type="presOf" srcId="{5B423365-F3D2-44C5-8891-36DE8E6D860E}" destId="{B51D991D-7B0D-4E18-8C92-86B46E8DC1AA}" srcOrd="0" destOrd="0" presId="urn:microsoft.com/office/officeart/2005/8/layout/hierarchy3"/>
    <dgm:cxn modelId="{5CA9B03A-A804-40F8-8261-CF7A72C471C3}" type="presOf" srcId="{3DA56469-B059-4B24-A778-664AE58D6BE1}" destId="{698CE602-CC65-45E0-BDE7-837CE0EB1A43}" srcOrd="0" destOrd="0" presId="urn:microsoft.com/office/officeart/2005/8/layout/hierarchy3"/>
    <dgm:cxn modelId="{A5CA673B-A01C-4028-A61A-58C556CE39EE}" srcId="{8899777B-CA17-4A6A-8ED7-9F24188CEACF}" destId="{C83CE383-6ABD-497F-AB6B-DD012913C960}" srcOrd="0" destOrd="0" parTransId="{27FCE934-F5CB-424F-8F67-C3B471CA7F14}" sibTransId="{DADA2A8D-EE29-4F62-A696-35D2CA9A29C2}"/>
    <dgm:cxn modelId="{A702265B-493B-4F73-BEAE-7DF128717DA9}" type="presOf" srcId="{44D73E0F-3C68-409E-B89F-4D04B39497C2}" destId="{4FAC9CCE-8059-4CE4-B6C5-F0C0C3CAE326}" srcOrd="0" destOrd="1" presId="urn:microsoft.com/office/officeart/2005/8/layout/hierarchy3"/>
    <dgm:cxn modelId="{002DDB5F-195A-466D-BD21-2CE2A3897736}" type="presOf" srcId="{7757077C-4065-409C-AD2D-A1A041B241B4}" destId="{CDF6FD0F-98FD-4B9F-9626-B2A50075A6D0}" srcOrd="0" destOrd="0" presId="urn:microsoft.com/office/officeart/2005/8/layout/hierarchy3"/>
    <dgm:cxn modelId="{6FC91B42-7F96-4B64-AEE5-3463795D06AB}" type="presOf" srcId="{27FCE934-F5CB-424F-8F67-C3B471CA7F14}" destId="{2992B00C-8D1D-4DBF-9E13-10AB6863A3CF}" srcOrd="0" destOrd="0" presId="urn:microsoft.com/office/officeart/2005/8/layout/hierarchy3"/>
    <dgm:cxn modelId="{69DD8743-38A2-4173-A435-67B92D400F8D}" type="presOf" srcId="{F5E1093B-D730-46EF-A9BD-6DCA5ADCEC62}" destId="{52176B04-E308-4027-A8BE-B303E159D915}" srcOrd="0" destOrd="0" presId="urn:microsoft.com/office/officeart/2005/8/layout/hierarchy3"/>
    <dgm:cxn modelId="{D3A8BB45-6315-45E8-BA80-341EA2D33828}" srcId="{7757077C-4065-409C-AD2D-A1A041B241B4}" destId="{4D45F96D-099F-42B3-B1DD-191DC7641003}" srcOrd="2" destOrd="0" parTransId="{5F43C967-1457-4093-AE53-676A854F40AC}" sibTransId="{AEF3DDC5-C338-4CF6-A9F4-52A97CDA4124}"/>
    <dgm:cxn modelId="{B1B52967-2C32-4A34-8ABC-C37303168293}" type="presOf" srcId="{16FD0B50-3612-4D56-9EE6-57D32A90A1EA}" destId="{F476B057-1D71-4343-8529-50CDBC8E0937}" srcOrd="0" destOrd="0" presId="urn:microsoft.com/office/officeart/2005/8/layout/hierarchy3"/>
    <dgm:cxn modelId="{D95B9B47-D501-421D-87BA-754BE5154A3B}" type="presOf" srcId="{0A94F92B-7957-4ADE-9F27-CC045BE9EEE0}" destId="{6526C6FA-2F4C-4FE8-A572-2F936552C9D7}" srcOrd="0" destOrd="0" presId="urn:microsoft.com/office/officeart/2005/8/layout/hierarchy3"/>
    <dgm:cxn modelId="{F114294B-B92B-443B-BC51-37D154329599}" type="presOf" srcId="{4D45F96D-099F-42B3-B1DD-191DC7641003}" destId="{B59A4C9B-F1DE-4D30-9417-945E6D0352D0}" srcOrd="0" destOrd="0" presId="urn:microsoft.com/office/officeart/2005/8/layout/hierarchy3"/>
    <dgm:cxn modelId="{F8571B4C-7939-40C2-9294-B6E6CEDB1A94}" type="presOf" srcId="{C83CE383-6ABD-497F-AB6B-DD012913C960}" destId="{50C29443-341C-4F85-910E-CB557DB5FE00}" srcOrd="0" destOrd="0" presId="urn:microsoft.com/office/officeart/2005/8/layout/hierarchy3"/>
    <dgm:cxn modelId="{78A91873-F3E9-45D8-A7A6-B4A67979D089}" type="presOf" srcId="{21B40680-F7EE-4262-A48D-0FA6A58D7B96}" destId="{E132AEA3-601D-47D9-9762-98007B93481F}" srcOrd="0" destOrd="0" presId="urn:microsoft.com/office/officeart/2005/8/layout/hierarchy3"/>
    <dgm:cxn modelId="{F8FDEE75-1567-4151-99E3-D0AA7E6EFA34}" type="presOf" srcId="{279E7B89-EB77-4211-A3BC-90C39691A213}" destId="{D7B053F9-4B54-44A8-A4D6-257EAEB118B7}" srcOrd="1" destOrd="0" presId="urn:microsoft.com/office/officeart/2005/8/layout/hierarchy3"/>
    <dgm:cxn modelId="{77D09A57-8FB5-4F19-B929-A3F423EB3B11}" type="presOf" srcId="{9C56C923-70B4-42B5-81A9-D3770DA58E83}" destId="{A65D902E-EC66-48F6-A65B-620EC9DA8AEA}" srcOrd="0" destOrd="0" presId="urn:microsoft.com/office/officeart/2005/8/layout/hierarchy3"/>
    <dgm:cxn modelId="{0DC58B59-9218-46CB-9219-25D8AE7F318D}" type="presOf" srcId="{45FB2210-2AD7-46E9-933E-BE64ACB080E9}" destId="{B05EEB53-58E1-4EDC-91C8-54B54F6A4E41}" srcOrd="0" destOrd="0" presId="urn:microsoft.com/office/officeart/2005/8/layout/hierarchy3"/>
    <dgm:cxn modelId="{22F1E27B-95DF-42BD-95E2-F5F2098A79FF}" srcId="{965B2E4C-4B57-490A-B23C-21077E22011C}" destId="{81AA0EC4-2ABD-4CC3-9C93-FA47F8BEF82F}" srcOrd="1" destOrd="0" parTransId="{21B40680-F7EE-4262-A48D-0FA6A58D7B96}" sibTransId="{BB213909-369D-4723-8BAD-CA105C6D6592}"/>
    <dgm:cxn modelId="{8AD0B086-3162-4DED-A469-F35DA83075BB}" type="presOf" srcId="{DE6F3F44-F767-48C2-9E5F-B3A5A80C96B1}" destId="{9A624C51-5503-4021-A334-F68523BDE975}" srcOrd="0" destOrd="0" presId="urn:microsoft.com/office/officeart/2005/8/layout/hierarchy3"/>
    <dgm:cxn modelId="{22D1B686-40B1-44FC-A1CC-4D448D48DC01}" srcId="{7757077C-4065-409C-AD2D-A1A041B241B4}" destId="{965B2E4C-4B57-490A-B23C-21077E22011C}" srcOrd="0" destOrd="0" parTransId="{DF38875C-2895-4D02-9370-A1688034A9D1}" sibTransId="{D60A633B-E5E6-4726-867A-F22632A3412F}"/>
    <dgm:cxn modelId="{DD4E8388-FB0A-488B-81B1-19E781286376}" srcId="{279E7B89-EB77-4211-A3BC-90C39691A213}" destId="{3DA56469-B059-4B24-A778-664AE58D6BE1}" srcOrd="0" destOrd="0" parTransId="{14F38649-AD41-403C-9608-0F6DF5B658B9}" sibTransId="{B156707D-8222-42B7-B8D5-400BCBEE9367}"/>
    <dgm:cxn modelId="{4EFE678A-8DCA-44F7-8224-3AD42B564319}" srcId="{965B2E4C-4B57-490A-B23C-21077E22011C}" destId="{D775BA5C-4228-494A-940A-5D90C29F4DEB}" srcOrd="0" destOrd="0" parTransId="{5E358327-3FB0-4954-896B-BF5650C51E5C}" sibTransId="{3312C558-31B9-4EBD-AF25-42A5C42335D7}"/>
    <dgm:cxn modelId="{9974068D-79DC-4528-A4E1-AEB2188CE4D0}" srcId="{8899777B-CA17-4A6A-8ED7-9F24188CEACF}" destId="{CF22EE6D-57A9-4254-9FCA-D0A19BC9DB76}" srcOrd="2" destOrd="0" parTransId="{BA320158-0C8E-42F3-91BB-FEE9D1E40019}" sibTransId="{0FA3ADC3-4850-4A47-8171-4697FF22F1E1}"/>
    <dgm:cxn modelId="{F2359D94-3AF7-47E0-B1CB-88B943D32EF0}" type="presOf" srcId="{F6A97896-57AA-46E5-A240-FAFB98F77258}" destId="{3F53334F-4D85-4EDB-AA85-E5472D5C6F4F}" srcOrd="0" destOrd="0" presId="urn:microsoft.com/office/officeart/2005/8/layout/hierarchy3"/>
    <dgm:cxn modelId="{4774A697-D9E8-4E79-8BE6-A80C2A981E52}" type="presOf" srcId="{965B2E4C-4B57-490A-B23C-21077E22011C}" destId="{DFBBE9F8-60BB-4AAF-95CD-B0C6700D4A22}" srcOrd="1" destOrd="0" presId="urn:microsoft.com/office/officeart/2005/8/layout/hierarchy3"/>
    <dgm:cxn modelId="{CAE46998-69C2-43C5-BBFC-8316200EF104}" type="presOf" srcId="{965B2E4C-4B57-490A-B23C-21077E22011C}" destId="{36D91E23-8F19-4365-99C4-E6E8003A3738}" srcOrd="0" destOrd="0" presId="urn:microsoft.com/office/officeart/2005/8/layout/hierarchy3"/>
    <dgm:cxn modelId="{7AA23999-2DB6-438B-AFE5-9F12176B196E}" type="presOf" srcId="{5D0C2673-5E99-48F8-A962-9BA3E9B7A663}" destId="{92535AA5-D07B-4B94-8284-C7F249DD9355}" srcOrd="0" destOrd="0" presId="urn:microsoft.com/office/officeart/2005/8/layout/hierarchy3"/>
    <dgm:cxn modelId="{F8C29299-D593-4305-9E84-C8FE011D0FBD}" type="presOf" srcId="{BA320158-0C8E-42F3-91BB-FEE9D1E40019}" destId="{39665268-BE69-4D3F-B7FA-C74B21BAB085}" srcOrd="0" destOrd="0" presId="urn:microsoft.com/office/officeart/2005/8/layout/hierarchy3"/>
    <dgm:cxn modelId="{CC8C01A4-B8C4-4FC7-8E89-8F1B15CB1181}" srcId="{7757077C-4065-409C-AD2D-A1A041B241B4}" destId="{5D0C2673-5E99-48F8-A962-9BA3E9B7A663}" srcOrd="4" destOrd="0" parTransId="{B2A8B295-027D-4379-AC49-8A6C0D720B8D}" sibTransId="{DDB7C2FE-68D7-406E-854C-48850CB2A8BB}"/>
    <dgm:cxn modelId="{17A251A4-19A5-4772-8D5D-5EF352120B80}" srcId="{8899777B-CA17-4A6A-8ED7-9F24188CEACF}" destId="{16FD0B50-3612-4D56-9EE6-57D32A90A1EA}" srcOrd="1" destOrd="0" parTransId="{407CF3E4-26D2-47DF-8626-A2B223FB13BB}" sibTransId="{D2F1A9CA-4A50-4492-A189-F0C105F1AC34}"/>
    <dgm:cxn modelId="{1D4A18AA-D7EB-42B9-B2DC-F7951D8BFEEE}" srcId="{5D0C2673-5E99-48F8-A962-9BA3E9B7A663}" destId="{0A94F92B-7957-4ADE-9F27-CC045BE9EEE0}" srcOrd="0" destOrd="0" parTransId="{DE6F3F44-F767-48C2-9E5F-B3A5A80C96B1}" sibTransId="{C167637A-217C-4C0C-808D-2B2E01D56750}"/>
    <dgm:cxn modelId="{5E5CDAAA-4C18-4F4C-BA61-40ABA07C9269}" type="presOf" srcId="{4A9E7882-73E5-414E-B722-FC128EA7627E}" destId="{4A71D98D-3231-4BE9-9D3B-8E8390773959}" srcOrd="0" destOrd="0" presId="urn:microsoft.com/office/officeart/2005/8/layout/hierarchy3"/>
    <dgm:cxn modelId="{BAA077B4-7550-4BD9-BA78-2EA6E70273EA}" srcId="{7757077C-4065-409C-AD2D-A1A041B241B4}" destId="{279E7B89-EB77-4211-A3BC-90C39691A213}" srcOrd="3" destOrd="0" parTransId="{966821AF-205B-4661-9BCC-4D7429AE7D5B}" sibTransId="{0A66EB67-FA18-457B-B081-BDEA073AC737}"/>
    <dgm:cxn modelId="{C430C3B7-048C-4FE9-B63F-0807FFC5381B}" type="presOf" srcId="{861D2C1E-54FC-4110-B91F-79D6C2FEA0DD}" destId="{BF812F33-95A3-4FBC-8D23-E07C01951757}" srcOrd="0" destOrd="0" presId="urn:microsoft.com/office/officeart/2005/8/layout/hierarchy3"/>
    <dgm:cxn modelId="{FFFEC4B8-0804-40D0-B9A9-33364AEE5CE3}" type="presOf" srcId="{5D0C2673-5E99-48F8-A962-9BA3E9B7A663}" destId="{2B3BC43D-CFD7-44CB-B4E3-4EAE16A32C7F}" srcOrd="1" destOrd="0" presId="urn:microsoft.com/office/officeart/2005/8/layout/hierarchy3"/>
    <dgm:cxn modelId="{F75AFFBC-6094-4D0B-84DE-AB615645E766}" srcId="{4D45F96D-099F-42B3-B1DD-191DC7641003}" destId="{C8D89C70-5A4A-4C69-B805-239B15506FA7}" srcOrd="0" destOrd="0" parTransId="{861D2C1E-54FC-4110-B91F-79D6C2FEA0DD}" sibTransId="{019FBD36-750B-417A-AFA3-B2DA0B080338}"/>
    <dgm:cxn modelId="{ED3BD2C9-8E90-4D75-8E77-54DE73143846}" type="presOf" srcId="{C8D89C70-5A4A-4C69-B805-239B15506FA7}" destId="{A35AA2D2-2C06-442C-8F40-46079FDF87EC}" srcOrd="0" destOrd="0" presId="urn:microsoft.com/office/officeart/2005/8/layout/hierarchy3"/>
    <dgm:cxn modelId="{847FE8CB-B224-4EA9-99EF-0640592287C7}" srcId="{5D0C2673-5E99-48F8-A962-9BA3E9B7A663}" destId="{8D88F518-66D5-4A8D-A4B3-AF85AEAA295B}" srcOrd="3" destOrd="0" parTransId="{44638A09-D7F7-4122-ADE3-BBDA5C01BD05}" sibTransId="{83D3E5F9-319B-4000-8632-A57C4DCBC086}"/>
    <dgm:cxn modelId="{D43BEFCE-AC70-47DF-B064-B91FE1C19BA0}" type="presOf" srcId="{CF22EE6D-57A9-4254-9FCA-D0A19BC9DB76}" destId="{4FAC9CCE-8059-4CE4-B6C5-F0C0C3CAE326}" srcOrd="0" destOrd="0" presId="urn:microsoft.com/office/officeart/2005/8/layout/hierarchy3"/>
    <dgm:cxn modelId="{112552D0-8548-4BDE-A81A-20C54FCC607F}" type="presOf" srcId="{81AA0EC4-2ABD-4CC3-9C93-FA47F8BEF82F}" destId="{40D7F910-2657-4685-830A-9D06DC977BDE}" srcOrd="0" destOrd="0" presId="urn:microsoft.com/office/officeart/2005/8/layout/hierarchy3"/>
    <dgm:cxn modelId="{76979CD0-0B83-488A-9C2B-FF3A15D1F37A}" srcId="{7757077C-4065-409C-AD2D-A1A041B241B4}" destId="{8899777B-CA17-4A6A-8ED7-9F24188CEACF}" srcOrd="1" destOrd="0" parTransId="{E6C1A1CC-1747-49C4-950D-D2285B5C4BF6}" sibTransId="{D2790E9A-91C6-4712-9D57-0B1B60908C78}"/>
    <dgm:cxn modelId="{D5EAE4D4-7840-47A1-AC9F-E464E7C99D50}" type="presOf" srcId="{E694B16C-15BF-49C9-9FDF-2336A4D72AA6}" destId="{6C211B1C-92D1-409A-85E5-5485D9DC606F}" srcOrd="0" destOrd="0" presId="urn:microsoft.com/office/officeart/2005/8/layout/hierarchy3"/>
    <dgm:cxn modelId="{B62E84DA-3B70-4F42-963E-2DF25E5C6A3A}" type="presOf" srcId="{14F38649-AD41-403C-9608-0F6DF5B658B9}" destId="{F0D1F803-563C-408D-A1AA-1F8DAF9BAEB4}" srcOrd="0" destOrd="0" presId="urn:microsoft.com/office/officeart/2005/8/layout/hierarchy3"/>
    <dgm:cxn modelId="{0B2F93DC-B1B0-41C3-B863-306FD0D50598}" type="presOf" srcId="{E0EC4F0E-058D-4363-8F68-A577BDA97858}" destId="{B53A0753-70E3-4A91-8A64-4840410E58C6}" srcOrd="0" destOrd="0" presId="urn:microsoft.com/office/officeart/2005/8/layout/hierarchy3"/>
    <dgm:cxn modelId="{DFA67FDD-D6A3-45B8-B060-5175961BE2FE}" type="presOf" srcId="{D775BA5C-4228-494A-940A-5D90C29F4DEB}" destId="{EA3B9C65-2157-491A-BA7A-C6D26417F570}" srcOrd="0" destOrd="0" presId="urn:microsoft.com/office/officeart/2005/8/layout/hierarchy3"/>
    <dgm:cxn modelId="{C33472E1-E851-4ADE-9C0F-6F487846E149}" type="presOf" srcId="{EF47EEE6-00D3-4E49-9F04-FFC936E69A44}" destId="{F147D4CD-82E5-4E10-BDC7-D65572563F75}" srcOrd="0" destOrd="0" presId="urn:microsoft.com/office/officeart/2005/8/layout/hierarchy3"/>
    <dgm:cxn modelId="{B94E24E6-D3C0-4741-B2D6-40D2588C4610}" type="presOf" srcId="{8899777B-CA17-4A6A-8ED7-9F24188CEACF}" destId="{D2D85A10-1531-48F7-9279-75616BBAAC59}" srcOrd="1" destOrd="0" presId="urn:microsoft.com/office/officeart/2005/8/layout/hierarchy3"/>
    <dgm:cxn modelId="{DEC706E7-35D0-4984-8153-0C3C562EFCF1}" type="presOf" srcId="{8899777B-CA17-4A6A-8ED7-9F24188CEACF}" destId="{3BED0382-E1C1-415B-9B60-219320F1B6AD}" srcOrd="0" destOrd="0" presId="urn:microsoft.com/office/officeart/2005/8/layout/hierarchy3"/>
    <dgm:cxn modelId="{BB0E73EE-CDB8-4FCD-8388-DF4108284609}" srcId="{279E7B89-EB77-4211-A3BC-90C39691A213}" destId="{45FB2210-2AD7-46E9-933E-BE64ACB080E9}" srcOrd="1" destOrd="0" parTransId="{E694B16C-15BF-49C9-9FDF-2336A4D72AA6}" sibTransId="{1ED49C14-94E5-4334-9765-42161FAB6D57}"/>
    <dgm:cxn modelId="{EDB089F4-3C24-44B5-BBEC-95C96FB78BA7}" srcId="{5D0C2673-5E99-48F8-A962-9BA3E9B7A663}" destId="{4A9E7882-73E5-414E-B722-FC128EA7627E}" srcOrd="1" destOrd="0" parTransId="{F5E1093B-D730-46EF-A9BD-6DCA5ADCEC62}" sibTransId="{C985E44D-5838-43DB-8CE6-50DB49F3D543}"/>
    <dgm:cxn modelId="{86D3A4FD-7266-4193-8CF2-3C9022C07A9D}" srcId="{5D0C2673-5E99-48F8-A962-9BA3E9B7A663}" destId="{E0EC4F0E-058D-4363-8F68-A577BDA97858}" srcOrd="2" destOrd="0" parTransId="{EF47EEE6-00D3-4E49-9F04-FFC936E69A44}" sibTransId="{FFDD0F16-2420-4852-B224-43D764E69AD1}"/>
    <dgm:cxn modelId="{248E22EF-FD8E-4933-871B-39621EB9625C}" type="presParOf" srcId="{CDF6FD0F-98FD-4B9F-9626-B2A50075A6D0}" destId="{C9266F3C-EB0C-4228-BF71-48CE8FFC395A}" srcOrd="0" destOrd="0" presId="urn:microsoft.com/office/officeart/2005/8/layout/hierarchy3"/>
    <dgm:cxn modelId="{0DD4BA27-590F-4767-BF61-70AAFA9E6E9D}" type="presParOf" srcId="{C9266F3C-EB0C-4228-BF71-48CE8FFC395A}" destId="{18EF1F77-B055-406B-83F5-9F58E279A466}" srcOrd="0" destOrd="0" presId="urn:microsoft.com/office/officeart/2005/8/layout/hierarchy3"/>
    <dgm:cxn modelId="{0AAEA01B-8E70-4267-9226-9D6C5EA9B8FA}" type="presParOf" srcId="{18EF1F77-B055-406B-83F5-9F58E279A466}" destId="{36D91E23-8F19-4365-99C4-E6E8003A3738}" srcOrd="0" destOrd="0" presId="urn:microsoft.com/office/officeart/2005/8/layout/hierarchy3"/>
    <dgm:cxn modelId="{8C47C488-9642-4BD3-BD91-0B7650D105BB}" type="presParOf" srcId="{18EF1F77-B055-406B-83F5-9F58E279A466}" destId="{DFBBE9F8-60BB-4AAF-95CD-B0C6700D4A22}" srcOrd="1" destOrd="0" presId="urn:microsoft.com/office/officeart/2005/8/layout/hierarchy3"/>
    <dgm:cxn modelId="{4784C8BB-8BD4-46E9-91B9-669468EDE008}" type="presParOf" srcId="{C9266F3C-EB0C-4228-BF71-48CE8FFC395A}" destId="{B9341A61-E080-4DD0-B2D5-726F6352A73E}" srcOrd="1" destOrd="0" presId="urn:microsoft.com/office/officeart/2005/8/layout/hierarchy3"/>
    <dgm:cxn modelId="{10BB6470-52CD-489C-B346-6EF820A2E2B9}" type="presParOf" srcId="{B9341A61-E080-4DD0-B2D5-726F6352A73E}" destId="{63717CD4-0FAB-4351-B79A-08780E6ADF71}" srcOrd="0" destOrd="0" presId="urn:microsoft.com/office/officeart/2005/8/layout/hierarchy3"/>
    <dgm:cxn modelId="{C6AB5AE9-39BD-4EA4-AE3A-53C3DBE8FDCB}" type="presParOf" srcId="{B9341A61-E080-4DD0-B2D5-726F6352A73E}" destId="{EA3B9C65-2157-491A-BA7A-C6D26417F570}" srcOrd="1" destOrd="0" presId="urn:microsoft.com/office/officeart/2005/8/layout/hierarchy3"/>
    <dgm:cxn modelId="{65F2D196-5ED8-4EB3-9BD3-F8B8D5CA9D35}" type="presParOf" srcId="{B9341A61-E080-4DD0-B2D5-726F6352A73E}" destId="{E132AEA3-601D-47D9-9762-98007B93481F}" srcOrd="2" destOrd="0" presId="urn:microsoft.com/office/officeart/2005/8/layout/hierarchy3"/>
    <dgm:cxn modelId="{ECA513CF-FF1C-4027-AEB5-3B072FA764CF}" type="presParOf" srcId="{B9341A61-E080-4DD0-B2D5-726F6352A73E}" destId="{40D7F910-2657-4685-830A-9D06DC977BDE}" srcOrd="3" destOrd="0" presId="urn:microsoft.com/office/officeart/2005/8/layout/hierarchy3"/>
    <dgm:cxn modelId="{FD53062D-14DD-4E29-8376-1D877D2B8AD6}" type="presParOf" srcId="{CDF6FD0F-98FD-4B9F-9626-B2A50075A6D0}" destId="{40C511B8-0C79-499A-B286-ABC3885D725E}" srcOrd="1" destOrd="0" presId="urn:microsoft.com/office/officeart/2005/8/layout/hierarchy3"/>
    <dgm:cxn modelId="{3CD32208-3F5F-41D8-A7F6-AFA18B662C76}" type="presParOf" srcId="{40C511B8-0C79-499A-B286-ABC3885D725E}" destId="{4E59E239-C29B-409D-9825-3D4AC8A9EB2D}" srcOrd="0" destOrd="0" presId="urn:microsoft.com/office/officeart/2005/8/layout/hierarchy3"/>
    <dgm:cxn modelId="{CE888607-9AB3-4C6C-81C1-A51280999E05}" type="presParOf" srcId="{4E59E239-C29B-409D-9825-3D4AC8A9EB2D}" destId="{3BED0382-E1C1-415B-9B60-219320F1B6AD}" srcOrd="0" destOrd="0" presId="urn:microsoft.com/office/officeart/2005/8/layout/hierarchy3"/>
    <dgm:cxn modelId="{BCADBD16-291E-40AD-A55F-7CB355846E65}" type="presParOf" srcId="{4E59E239-C29B-409D-9825-3D4AC8A9EB2D}" destId="{D2D85A10-1531-48F7-9279-75616BBAAC59}" srcOrd="1" destOrd="0" presId="urn:microsoft.com/office/officeart/2005/8/layout/hierarchy3"/>
    <dgm:cxn modelId="{360D0D2E-9013-498B-B20D-32B9C43F45AF}" type="presParOf" srcId="{40C511B8-0C79-499A-B286-ABC3885D725E}" destId="{D15688FF-A705-4E34-8486-3F83C13043B5}" srcOrd="1" destOrd="0" presId="urn:microsoft.com/office/officeart/2005/8/layout/hierarchy3"/>
    <dgm:cxn modelId="{425326D0-2743-4F98-9B23-5FFE9FE97FE1}" type="presParOf" srcId="{D15688FF-A705-4E34-8486-3F83C13043B5}" destId="{2992B00C-8D1D-4DBF-9E13-10AB6863A3CF}" srcOrd="0" destOrd="0" presId="urn:microsoft.com/office/officeart/2005/8/layout/hierarchy3"/>
    <dgm:cxn modelId="{D2B5C3E5-A51D-43C9-B75E-F4110F6EA65A}" type="presParOf" srcId="{D15688FF-A705-4E34-8486-3F83C13043B5}" destId="{50C29443-341C-4F85-910E-CB557DB5FE00}" srcOrd="1" destOrd="0" presId="urn:microsoft.com/office/officeart/2005/8/layout/hierarchy3"/>
    <dgm:cxn modelId="{B29F0A41-C637-4444-A142-9B6867A71FAD}" type="presParOf" srcId="{D15688FF-A705-4E34-8486-3F83C13043B5}" destId="{CECC1BAB-BAD6-41BF-ABE0-D934045421DC}" srcOrd="2" destOrd="0" presId="urn:microsoft.com/office/officeart/2005/8/layout/hierarchy3"/>
    <dgm:cxn modelId="{44CFD519-F1A3-4188-B196-E6F3FD33D397}" type="presParOf" srcId="{D15688FF-A705-4E34-8486-3F83C13043B5}" destId="{F476B057-1D71-4343-8529-50CDBC8E0937}" srcOrd="3" destOrd="0" presId="urn:microsoft.com/office/officeart/2005/8/layout/hierarchy3"/>
    <dgm:cxn modelId="{84B95544-F7E5-416C-BF77-0E5BB4A9E013}" type="presParOf" srcId="{D15688FF-A705-4E34-8486-3F83C13043B5}" destId="{39665268-BE69-4D3F-B7FA-C74B21BAB085}" srcOrd="4" destOrd="0" presId="urn:microsoft.com/office/officeart/2005/8/layout/hierarchy3"/>
    <dgm:cxn modelId="{BD8D2560-405D-4454-8C3B-8CA36417FAEF}" type="presParOf" srcId="{D15688FF-A705-4E34-8486-3F83C13043B5}" destId="{4FAC9CCE-8059-4CE4-B6C5-F0C0C3CAE326}" srcOrd="5" destOrd="0" presId="urn:microsoft.com/office/officeart/2005/8/layout/hierarchy3"/>
    <dgm:cxn modelId="{B811FD84-099E-4449-8859-8E1AC93B06D2}" type="presParOf" srcId="{D15688FF-A705-4E34-8486-3F83C13043B5}" destId="{3F53334F-4D85-4EDB-AA85-E5472D5C6F4F}" srcOrd="6" destOrd="0" presId="urn:microsoft.com/office/officeart/2005/8/layout/hierarchy3"/>
    <dgm:cxn modelId="{7D8BB057-BEB3-4504-B643-D1333932F63A}" type="presParOf" srcId="{D15688FF-A705-4E34-8486-3F83C13043B5}" destId="{8DEF41A7-2B98-4675-9D59-409391DD50E5}" srcOrd="7" destOrd="0" presId="urn:microsoft.com/office/officeart/2005/8/layout/hierarchy3"/>
    <dgm:cxn modelId="{571F91AC-8CD2-4B83-9E44-527959A16B7E}" type="presParOf" srcId="{CDF6FD0F-98FD-4B9F-9626-B2A50075A6D0}" destId="{529EF8A0-C0BC-4B1F-A82E-D2AD92F508B7}" srcOrd="2" destOrd="0" presId="urn:microsoft.com/office/officeart/2005/8/layout/hierarchy3"/>
    <dgm:cxn modelId="{195AC062-8A9B-4AEF-81AF-E37C1C000EAE}" type="presParOf" srcId="{529EF8A0-C0BC-4B1F-A82E-D2AD92F508B7}" destId="{072CEA2A-1DA2-4C9C-AAF6-B521654FCA15}" srcOrd="0" destOrd="0" presId="urn:microsoft.com/office/officeart/2005/8/layout/hierarchy3"/>
    <dgm:cxn modelId="{BFF3259E-1686-424C-B3F8-ED5FA42AC648}" type="presParOf" srcId="{072CEA2A-1DA2-4C9C-AAF6-B521654FCA15}" destId="{B59A4C9B-F1DE-4D30-9417-945E6D0352D0}" srcOrd="0" destOrd="0" presId="urn:microsoft.com/office/officeart/2005/8/layout/hierarchy3"/>
    <dgm:cxn modelId="{8F3C86AD-B6FD-4402-9364-146EC8482923}" type="presParOf" srcId="{072CEA2A-1DA2-4C9C-AAF6-B521654FCA15}" destId="{CD25E562-63C4-482D-913E-9DA7351CD199}" srcOrd="1" destOrd="0" presId="urn:microsoft.com/office/officeart/2005/8/layout/hierarchy3"/>
    <dgm:cxn modelId="{9847D502-7656-42D9-8102-BE73530161F3}" type="presParOf" srcId="{529EF8A0-C0BC-4B1F-A82E-D2AD92F508B7}" destId="{BB7477BE-7BCA-40C5-825C-02087E921F80}" srcOrd="1" destOrd="0" presId="urn:microsoft.com/office/officeart/2005/8/layout/hierarchy3"/>
    <dgm:cxn modelId="{90D5091C-FAD4-4471-A1EB-A6EF04D3CA4A}" type="presParOf" srcId="{BB7477BE-7BCA-40C5-825C-02087E921F80}" destId="{BF812F33-95A3-4FBC-8D23-E07C01951757}" srcOrd="0" destOrd="0" presId="urn:microsoft.com/office/officeart/2005/8/layout/hierarchy3"/>
    <dgm:cxn modelId="{F938D80C-EA5E-4149-A864-99D83FF610A9}" type="presParOf" srcId="{BB7477BE-7BCA-40C5-825C-02087E921F80}" destId="{A35AA2D2-2C06-442C-8F40-46079FDF87EC}" srcOrd="1" destOrd="0" presId="urn:microsoft.com/office/officeart/2005/8/layout/hierarchy3"/>
    <dgm:cxn modelId="{6C214A0D-1F59-4C04-AF9E-45FF1411FA21}" type="presParOf" srcId="{BB7477BE-7BCA-40C5-825C-02087E921F80}" destId="{B51D991D-7B0D-4E18-8C92-86B46E8DC1AA}" srcOrd="2" destOrd="0" presId="urn:microsoft.com/office/officeart/2005/8/layout/hierarchy3"/>
    <dgm:cxn modelId="{6B9B35CA-0C81-4DFE-878F-F7018082F4E4}" type="presParOf" srcId="{BB7477BE-7BCA-40C5-825C-02087E921F80}" destId="{A65D902E-EC66-48F6-A65B-620EC9DA8AEA}" srcOrd="3" destOrd="0" presId="urn:microsoft.com/office/officeart/2005/8/layout/hierarchy3"/>
    <dgm:cxn modelId="{A8DD12B8-2C26-437F-9D3E-31F8E51D8B6A}" type="presParOf" srcId="{CDF6FD0F-98FD-4B9F-9626-B2A50075A6D0}" destId="{761B2D3E-953A-4750-9340-91DA500F20D5}" srcOrd="3" destOrd="0" presId="urn:microsoft.com/office/officeart/2005/8/layout/hierarchy3"/>
    <dgm:cxn modelId="{8DCF61F0-C99C-45C6-BF62-A8886BECE5C7}" type="presParOf" srcId="{761B2D3E-953A-4750-9340-91DA500F20D5}" destId="{73C6C290-48F0-4964-9934-80117E5F449E}" srcOrd="0" destOrd="0" presId="urn:microsoft.com/office/officeart/2005/8/layout/hierarchy3"/>
    <dgm:cxn modelId="{946E8C50-F4D5-4220-9AD4-F9F04CA0F130}" type="presParOf" srcId="{73C6C290-48F0-4964-9934-80117E5F449E}" destId="{5E91FD50-2236-48CA-99D3-C53E90800218}" srcOrd="0" destOrd="0" presId="urn:microsoft.com/office/officeart/2005/8/layout/hierarchy3"/>
    <dgm:cxn modelId="{58FEAC71-0E8F-45B6-877E-19CEB6713EBA}" type="presParOf" srcId="{73C6C290-48F0-4964-9934-80117E5F449E}" destId="{D7B053F9-4B54-44A8-A4D6-257EAEB118B7}" srcOrd="1" destOrd="0" presId="urn:microsoft.com/office/officeart/2005/8/layout/hierarchy3"/>
    <dgm:cxn modelId="{030ED792-6D09-4F96-805E-353F603D1A62}" type="presParOf" srcId="{761B2D3E-953A-4750-9340-91DA500F20D5}" destId="{52CBA392-BD50-48BE-8357-79FF4B34CBF2}" srcOrd="1" destOrd="0" presId="urn:microsoft.com/office/officeart/2005/8/layout/hierarchy3"/>
    <dgm:cxn modelId="{05F7B8CB-3DC6-4CD4-847F-2EEFAC69A11B}" type="presParOf" srcId="{52CBA392-BD50-48BE-8357-79FF4B34CBF2}" destId="{F0D1F803-563C-408D-A1AA-1F8DAF9BAEB4}" srcOrd="0" destOrd="0" presId="urn:microsoft.com/office/officeart/2005/8/layout/hierarchy3"/>
    <dgm:cxn modelId="{3872211E-E834-4A2A-8579-0FA514C0A9FF}" type="presParOf" srcId="{52CBA392-BD50-48BE-8357-79FF4B34CBF2}" destId="{698CE602-CC65-45E0-BDE7-837CE0EB1A43}" srcOrd="1" destOrd="0" presId="urn:microsoft.com/office/officeart/2005/8/layout/hierarchy3"/>
    <dgm:cxn modelId="{E22B2906-0258-49F0-AA4A-DDABFEDA3122}" type="presParOf" srcId="{52CBA392-BD50-48BE-8357-79FF4B34CBF2}" destId="{6C211B1C-92D1-409A-85E5-5485D9DC606F}" srcOrd="2" destOrd="0" presId="urn:microsoft.com/office/officeart/2005/8/layout/hierarchy3"/>
    <dgm:cxn modelId="{43CB776F-F80A-4CDE-82AA-B3B25A51DF29}" type="presParOf" srcId="{52CBA392-BD50-48BE-8357-79FF4B34CBF2}" destId="{B05EEB53-58E1-4EDC-91C8-54B54F6A4E41}" srcOrd="3" destOrd="0" presId="urn:microsoft.com/office/officeart/2005/8/layout/hierarchy3"/>
    <dgm:cxn modelId="{CBE6267E-EDD8-4F57-BAA9-9117695AD15A}" type="presParOf" srcId="{CDF6FD0F-98FD-4B9F-9626-B2A50075A6D0}" destId="{7D53EFDF-1518-4AD4-B548-B45925A0F301}" srcOrd="4" destOrd="0" presId="urn:microsoft.com/office/officeart/2005/8/layout/hierarchy3"/>
    <dgm:cxn modelId="{8DBA64EB-B7A6-46E9-95BF-630F8DDC53AE}" type="presParOf" srcId="{7D53EFDF-1518-4AD4-B548-B45925A0F301}" destId="{C983E49C-70E6-4179-9DD6-56B184143C90}" srcOrd="0" destOrd="0" presId="urn:microsoft.com/office/officeart/2005/8/layout/hierarchy3"/>
    <dgm:cxn modelId="{65C7D57C-9045-4ABA-AA4C-5835DDEA2F34}" type="presParOf" srcId="{C983E49C-70E6-4179-9DD6-56B184143C90}" destId="{92535AA5-D07B-4B94-8284-C7F249DD9355}" srcOrd="0" destOrd="0" presId="urn:microsoft.com/office/officeart/2005/8/layout/hierarchy3"/>
    <dgm:cxn modelId="{01E0847E-6585-40DA-AAA6-2A5693BE6080}" type="presParOf" srcId="{C983E49C-70E6-4179-9DD6-56B184143C90}" destId="{2B3BC43D-CFD7-44CB-B4E3-4EAE16A32C7F}" srcOrd="1" destOrd="0" presId="urn:microsoft.com/office/officeart/2005/8/layout/hierarchy3"/>
    <dgm:cxn modelId="{372F2488-38F3-48BE-9626-77FA47E5AE26}" type="presParOf" srcId="{7D53EFDF-1518-4AD4-B548-B45925A0F301}" destId="{391BE833-F1A5-414D-B620-4B39E120B1CC}" srcOrd="1" destOrd="0" presId="urn:microsoft.com/office/officeart/2005/8/layout/hierarchy3"/>
    <dgm:cxn modelId="{2237DCE3-E010-4834-B2AD-4A623046A692}" type="presParOf" srcId="{391BE833-F1A5-414D-B620-4B39E120B1CC}" destId="{9A624C51-5503-4021-A334-F68523BDE975}" srcOrd="0" destOrd="0" presId="urn:microsoft.com/office/officeart/2005/8/layout/hierarchy3"/>
    <dgm:cxn modelId="{04C5385C-8A04-4916-BF26-8E148FCF489D}" type="presParOf" srcId="{391BE833-F1A5-414D-B620-4B39E120B1CC}" destId="{6526C6FA-2F4C-4FE8-A572-2F936552C9D7}" srcOrd="1" destOrd="0" presId="urn:microsoft.com/office/officeart/2005/8/layout/hierarchy3"/>
    <dgm:cxn modelId="{877D9DE0-30A7-4869-BBF1-5C01CB0C45EC}" type="presParOf" srcId="{391BE833-F1A5-414D-B620-4B39E120B1CC}" destId="{52176B04-E308-4027-A8BE-B303E159D915}" srcOrd="2" destOrd="0" presId="urn:microsoft.com/office/officeart/2005/8/layout/hierarchy3"/>
    <dgm:cxn modelId="{18DC9122-CA64-4AC9-999F-C5596BAB05E0}" type="presParOf" srcId="{391BE833-F1A5-414D-B620-4B39E120B1CC}" destId="{4A71D98D-3231-4BE9-9D3B-8E8390773959}" srcOrd="3" destOrd="0" presId="urn:microsoft.com/office/officeart/2005/8/layout/hierarchy3"/>
    <dgm:cxn modelId="{6C95FFD6-271A-418C-9DF9-04472335A6DD}" type="presParOf" srcId="{391BE833-F1A5-414D-B620-4B39E120B1CC}" destId="{F147D4CD-82E5-4E10-BDC7-D65572563F75}" srcOrd="4" destOrd="0" presId="urn:microsoft.com/office/officeart/2005/8/layout/hierarchy3"/>
    <dgm:cxn modelId="{C5BB8641-E7B9-4F01-9785-FA77282ADD42}" type="presParOf" srcId="{391BE833-F1A5-414D-B620-4B39E120B1CC}" destId="{B53A0753-70E3-4A91-8A64-4840410E58C6}" srcOrd="5" destOrd="0" presId="urn:microsoft.com/office/officeart/2005/8/layout/hierarchy3"/>
    <dgm:cxn modelId="{1FE94C38-AEF1-49B1-BE37-6DAA591AB7B6}" type="presParOf" srcId="{391BE833-F1A5-414D-B620-4B39E120B1CC}" destId="{8B37C7EF-9D9C-494F-9FD5-59338E72236B}" srcOrd="6" destOrd="0" presId="urn:microsoft.com/office/officeart/2005/8/layout/hierarchy3"/>
    <dgm:cxn modelId="{1DFBE72D-6208-4ECF-B1BD-30DCAD8545DF}" type="presParOf" srcId="{391BE833-F1A5-414D-B620-4B39E120B1CC}" destId="{B678EFD0-5D8B-44B1-9A96-6CA66A88F3FF}" srcOrd="7"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F772BB3-4CA9-47DC-B2EB-555575A2E82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0B46CF2-B767-447D-B917-C8399D1FB569}">
      <dgm:prSet/>
      <dgm:spPr/>
      <dgm:t>
        <a:bodyPr/>
        <a:lstStyle/>
        <a:p>
          <a:r>
            <a:rPr lang="en-GB"/>
            <a:t>If crime is genetically transmitted, is there an evolutionary advantage to be had?</a:t>
          </a:r>
          <a:endParaRPr lang="en-US"/>
        </a:p>
      </dgm:t>
    </dgm:pt>
    <dgm:pt modelId="{EB3E99C5-EED2-445D-8E5A-AA441E3ABF83}" type="parTrans" cxnId="{EAC8202A-1102-42DB-98F9-35CBEB5D01FC}">
      <dgm:prSet/>
      <dgm:spPr/>
      <dgm:t>
        <a:bodyPr/>
        <a:lstStyle/>
        <a:p>
          <a:endParaRPr lang="en-US"/>
        </a:p>
      </dgm:t>
    </dgm:pt>
    <dgm:pt modelId="{08B86B41-0F92-4D21-AD83-483F4A2F7041}" type="sibTrans" cxnId="{EAC8202A-1102-42DB-98F9-35CBEB5D01FC}">
      <dgm:prSet/>
      <dgm:spPr/>
      <dgm:t>
        <a:bodyPr/>
        <a:lstStyle/>
        <a:p>
          <a:endParaRPr lang="en-US"/>
        </a:p>
      </dgm:t>
    </dgm:pt>
    <dgm:pt modelId="{CD3F3AC6-000C-442E-AD5D-C0A795917BAB}">
      <dgm:prSet/>
      <dgm:spPr/>
      <dgm:t>
        <a:bodyPr/>
        <a:lstStyle/>
        <a:p>
          <a:r>
            <a:rPr lang="en-GB"/>
            <a:t>Impulsiveness, aggression, low empathy do persist</a:t>
          </a:r>
          <a:endParaRPr lang="en-US"/>
        </a:p>
      </dgm:t>
    </dgm:pt>
    <dgm:pt modelId="{C9CB7A61-754E-439F-AE6F-295E51EA0093}" type="parTrans" cxnId="{6C1A7FDF-1F32-47EC-9D7A-B4508AA92C12}">
      <dgm:prSet/>
      <dgm:spPr/>
      <dgm:t>
        <a:bodyPr/>
        <a:lstStyle/>
        <a:p>
          <a:endParaRPr lang="en-US"/>
        </a:p>
      </dgm:t>
    </dgm:pt>
    <dgm:pt modelId="{A488B12C-0211-47ED-8F17-ED02BA2DE083}" type="sibTrans" cxnId="{6C1A7FDF-1F32-47EC-9D7A-B4508AA92C12}">
      <dgm:prSet/>
      <dgm:spPr/>
      <dgm:t>
        <a:bodyPr/>
        <a:lstStyle/>
        <a:p>
          <a:endParaRPr lang="en-US"/>
        </a:p>
      </dgm:t>
    </dgm:pt>
    <dgm:pt modelId="{AE62E523-BAAD-404F-B860-05F2BF55E4F7}">
      <dgm:prSet/>
      <dgm:spPr/>
      <dgm:t>
        <a:bodyPr/>
        <a:lstStyle/>
        <a:p>
          <a:r>
            <a:rPr lang="en-GB"/>
            <a:t>Social cooperation is favoured by natural selection, but could also favour the exploitative behaviour of criminals</a:t>
          </a:r>
          <a:endParaRPr lang="en-US"/>
        </a:p>
      </dgm:t>
    </dgm:pt>
    <dgm:pt modelId="{DE86DB13-DB8E-4F57-86D9-F7CF025E01EC}" type="parTrans" cxnId="{DF82292E-E2D4-4999-8EBB-A95AE02D90DE}">
      <dgm:prSet/>
      <dgm:spPr/>
      <dgm:t>
        <a:bodyPr/>
        <a:lstStyle/>
        <a:p>
          <a:endParaRPr lang="en-US"/>
        </a:p>
      </dgm:t>
    </dgm:pt>
    <dgm:pt modelId="{EEA9E614-F47D-4CC5-8BFC-390168B9C36F}" type="sibTrans" cxnId="{DF82292E-E2D4-4999-8EBB-A95AE02D90DE}">
      <dgm:prSet/>
      <dgm:spPr/>
      <dgm:t>
        <a:bodyPr/>
        <a:lstStyle/>
        <a:p>
          <a:endParaRPr lang="en-US"/>
        </a:p>
      </dgm:t>
    </dgm:pt>
    <dgm:pt modelId="{EC5D60CD-8AE9-42F2-BF2C-6BA11DEEC3D7}">
      <dgm:prSet/>
      <dgm:spPr/>
      <dgm:t>
        <a:bodyPr/>
        <a:lstStyle/>
        <a:p>
          <a:r>
            <a:rPr lang="en-GB"/>
            <a:t>Animal studies do support this, but are difficult to apply</a:t>
          </a:r>
          <a:endParaRPr lang="en-US"/>
        </a:p>
      </dgm:t>
    </dgm:pt>
    <dgm:pt modelId="{045EFB6F-276C-40FD-A03D-41B1E891A9FF}" type="parTrans" cxnId="{E6C16482-EA10-4632-A5AF-B1F610F4D825}">
      <dgm:prSet/>
      <dgm:spPr/>
      <dgm:t>
        <a:bodyPr/>
        <a:lstStyle/>
        <a:p>
          <a:endParaRPr lang="en-US"/>
        </a:p>
      </dgm:t>
    </dgm:pt>
    <dgm:pt modelId="{E9EF638F-000F-4938-91E3-EC54ED41F9AF}" type="sibTrans" cxnId="{E6C16482-EA10-4632-A5AF-B1F610F4D825}">
      <dgm:prSet/>
      <dgm:spPr/>
      <dgm:t>
        <a:bodyPr/>
        <a:lstStyle/>
        <a:p>
          <a:endParaRPr lang="en-US"/>
        </a:p>
      </dgm:t>
    </dgm:pt>
    <dgm:pt modelId="{6E0831ED-6241-4338-936C-BCB0572972BA}">
      <dgm:prSet/>
      <dgm:spPr/>
      <dgm:t>
        <a:bodyPr/>
        <a:lstStyle/>
        <a:p>
          <a:r>
            <a:rPr lang="en-GB"/>
            <a:t>Da Silva et al. (2015): psychopathic traits as response to hostile psychosocial environments provide a fitness advantage over non-exploitative personality traits</a:t>
          </a:r>
          <a:endParaRPr lang="en-US"/>
        </a:p>
      </dgm:t>
    </dgm:pt>
    <dgm:pt modelId="{EB57D1DE-2A69-40B3-8A1B-874E3E6899C0}" type="parTrans" cxnId="{4174A069-30F1-407F-8672-7B14D5E448E0}">
      <dgm:prSet/>
      <dgm:spPr/>
      <dgm:t>
        <a:bodyPr/>
        <a:lstStyle/>
        <a:p>
          <a:endParaRPr lang="en-US"/>
        </a:p>
      </dgm:t>
    </dgm:pt>
    <dgm:pt modelId="{180DE7A1-31DF-4237-BDD7-B3D7A016D3FA}" type="sibTrans" cxnId="{4174A069-30F1-407F-8672-7B14D5E448E0}">
      <dgm:prSet/>
      <dgm:spPr/>
      <dgm:t>
        <a:bodyPr/>
        <a:lstStyle/>
        <a:p>
          <a:endParaRPr lang="en-US"/>
        </a:p>
      </dgm:t>
    </dgm:pt>
    <dgm:pt modelId="{FDBBA3C0-E920-46B7-9665-23511DC14B54}" type="pres">
      <dgm:prSet presAssocID="{1F772BB3-4CA9-47DC-B2EB-555575A2E82A}" presName="vert0" presStyleCnt="0">
        <dgm:presLayoutVars>
          <dgm:dir/>
          <dgm:animOne val="branch"/>
          <dgm:animLvl val="lvl"/>
        </dgm:presLayoutVars>
      </dgm:prSet>
      <dgm:spPr/>
    </dgm:pt>
    <dgm:pt modelId="{E9459138-2283-408A-8160-0B5987EBAABF}" type="pres">
      <dgm:prSet presAssocID="{90B46CF2-B767-447D-B917-C8399D1FB569}" presName="thickLine" presStyleLbl="alignNode1" presStyleIdx="0" presStyleCnt="5"/>
      <dgm:spPr/>
    </dgm:pt>
    <dgm:pt modelId="{A7C4BBB4-08D3-45FE-8DBE-A49FFCCEC10D}" type="pres">
      <dgm:prSet presAssocID="{90B46CF2-B767-447D-B917-C8399D1FB569}" presName="horz1" presStyleCnt="0"/>
      <dgm:spPr/>
    </dgm:pt>
    <dgm:pt modelId="{DAD24CCF-1FC2-4F8B-9A4D-0BC034089A4E}" type="pres">
      <dgm:prSet presAssocID="{90B46CF2-B767-447D-B917-C8399D1FB569}" presName="tx1" presStyleLbl="revTx" presStyleIdx="0" presStyleCnt="5"/>
      <dgm:spPr/>
    </dgm:pt>
    <dgm:pt modelId="{C60F56A6-B24F-48AE-8AC3-E2E1C6AA3941}" type="pres">
      <dgm:prSet presAssocID="{90B46CF2-B767-447D-B917-C8399D1FB569}" presName="vert1" presStyleCnt="0"/>
      <dgm:spPr/>
    </dgm:pt>
    <dgm:pt modelId="{B4EEF387-2E41-4148-8629-269EA2AF4B8B}" type="pres">
      <dgm:prSet presAssocID="{CD3F3AC6-000C-442E-AD5D-C0A795917BAB}" presName="thickLine" presStyleLbl="alignNode1" presStyleIdx="1" presStyleCnt="5"/>
      <dgm:spPr/>
    </dgm:pt>
    <dgm:pt modelId="{5B93AB4B-D715-4476-84A4-A093067C5DDD}" type="pres">
      <dgm:prSet presAssocID="{CD3F3AC6-000C-442E-AD5D-C0A795917BAB}" presName="horz1" presStyleCnt="0"/>
      <dgm:spPr/>
    </dgm:pt>
    <dgm:pt modelId="{A210CE4D-0908-4C9F-9FA6-999BFB5C6ECA}" type="pres">
      <dgm:prSet presAssocID="{CD3F3AC6-000C-442E-AD5D-C0A795917BAB}" presName="tx1" presStyleLbl="revTx" presStyleIdx="1" presStyleCnt="5"/>
      <dgm:spPr/>
    </dgm:pt>
    <dgm:pt modelId="{68C74795-FABF-4485-9048-3C1991AFBD22}" type="pres">
      <dgm:prSet presAssocID="{CD3F3AC6-000C-442E-AD5D-C0A795917BAB}" presName="vert1" presStyleCnt="0"/>
      <dgm:spPr/>
    </dgm:pt>
    <dgm:pt modelId="{7E2F3E62-3E84-47CA-B040-18B73BD816DC}" type="pres">
      <dgm:prSet presAssocID="{AE62E523-BAAD-404F-B860-05F2BF55E4F7}" presName="thickLine" presStyleLbl="alignNode1" presStyleIdx="2" presStyleCnt="5"/>
      <dgm:spPr/>
    </dgm:pt>
    <dgm:pt modelId="{1FAE1DB4-B319-409A-93FA-452BBA295030}" type="pres">
      <dgm:prSet presAssocID="{AE62E523-BAAD-404F-B860-05F2BF55E4F7}" presName="horz1" presStyleCnt="0"/>
      <dgm:spPr/>
    </dgm:pt>
    <dgm:pt modelId="{6914C134-74AE-4E34-B742-D0D3476E24E5}" type="pres">
      <dgm:prSet presAssocID="{AE62E523-BAAD-404F-B860-05F2BF55E4F7}" presName="tx1" presStyleLbl="revTx" presStyleIdx="2" presStyleCnt="5"/>
      <dgm:spPr/>
    </dgm:pt>
    <dgm:pt modelId="{BC9F41F5-FF88-484B-A41B-C7B69A766EF0}" type="pres">
      <dgm:prSet presAssocID="{AE62E523-BAAD-404F-B860-05F2BF55E4F7}" presName="vert1" presStyleCnt="0"/>
      <dgm:spPr/>
    </dgm:pt>
    <dgm:pt modelId="{3D215181-E0B3-46FC-8A58-A18A3D8B4A43}" type="pres">
      <dgm:prSet presAssocID="{EC5D60CD-8AE9-42F2-BF2C-6BA11DEEC3D7}" presName="thickLine" presStyleLbl="alignNode1" presStyleIdx="3" presStyleCnt="5"/>
      <dgm:spPr/>
    </dgm:pt>
    <dgm:pt modelId="{6EA8D3C7-8B0A-47F3-9FB3-E4A54010B8EA}" type="pres">
      <dgm:prSet presAssocID="{EC5D60CD-8AE9-42F2-BF2C-6BA11DEEC3D7}" presName="horz1" presStyleCnt="0"/>
      <dgm:spPr/>
    </dgm:pt>
    <dgm:pt modelId="{BE9698F4-71FC-47A3-A774-2F2C9450C49A}" type="pres">
      <dgm:prSet presAssocID="{EC5D60CD-8AE9-42F2-BF2C-6BA11DEEC3D7}" presName="tx1" presStyleLbl="revTx" presStyleIdx="3" presStyleCnt="5"/>
      <dgm:spPr/>
    </dgm:pt>
    <dgm:pt modelId="{BD016934-4ABA-4282-B669-9070AC0F4856}" type="pres">
      <dgm:prSet presAssocID="{EC5D60CD-8AE9-42F2-BF2C-6BA11DEEC3D7}" presName="vert1" presStyleCnt="0"/>
      <dgm:spPr/>
    </dgm:pt>
    <dgm:pt modelId="{A3D431BC-7567-4E5B-BFF9-F0CB6B8E3F94}" type="pres">
      <dgm:prSet presAssocID="{6E0831ED-6241-4338-936C-BCB0572972BA}" presName="thickLine" presStyleLbl="alignNode1" presStyleIdx="4" presStyleCnt="5"/>
      <dgm:spPr/>
    </dgm:pt>
    <dgm:pt modelId="{DC76A5F8-A1BA-457C-AB1E-4D1415D84D33}" type="pres">
      <dgm:prSet presAssocID="{6E0831ED-6241-4338-936C-BCB0572972BA}" presName="horz1" presStyleCnt="0"/>
      <dgm:spPr/>
    </dgm:pt>
    <dgm:pt modelId="{95F5C306-762E-44BF-9F4B-B7A74EF78C7C}" type="pres">
      <dgm:prSet presAssocID="{6E0831ED-6241-4338-936C-BCB0572972BA}" presName="tx1" presStyleLbl="revTx" presStyleIdx="4" presStyleCnt="5"/>
      <dgm:spPr/>
    </dgm:pt>
    <dgm:pt modelId="{832F6FB7-792D-40CE-9918-079B61A80951}" type="pres">
      <dgm:prSet presAssocID="{6E0831ED-6241-4338-936C-BCB0572972BA}" presName="vert1" presStyleCnt="0"/>
      <dgm:spPr/>
    </dgm:pt>
  </dgm:ptLst>
  <dgm:cxnLst>
    <dgm:cxn modelId="{78305B18-9274-4ECA-B191-E7A96FDD6177}" type="presOf" srcId="{1F772BB3-4CA9-47DC-B2EB-555575A2E82A}" destId="{FDBBA3C0-E920-46B7-9665-23511DC14B54}" srcOrd="0" destOrd="0" presId="urn:microsoft.com/office/officeart/2008/layout/LinedList"/>
    <dgm:cxn modelId="{EAC8202A-1102-42DB-98F9-35CBEB5D01FC}" srcId="{1F772BB3-4CA9-47DC-B2EB-555575A2E82A}" destId="{90B46CF2-B767-447D-B917-C8399D1FB569}" srcOrd="0" destOrd="0" parTransId="{EB3E99C5-EED2-445D-8E5A-AA441E3ABF83}" sibTransId="{08B86B41-0F92-4D21-AD83-483F4A2F7041}"/>
    <dgm:cxn modelId="{DF82292E-E2D4-4999-8EBB-A95AE02D90DE}" srcId="{1F772BB3-4CA9-47DC-B2EB-555575A2E82A}" destId="{AE62E523-BAAD-404F-B860-05F2BF55E4F7}" srcOrd="2" destOrd="0" parTransId="{DE86DB13-DB8E-4F57-86D9-F7CF025E01EC}" sibTransId="{EEA9E614-F47D-4CC5-8BFC-390168B9C36F}"/>
    <dgm:cxn modelId="{4174A069-30F1-407F-8672-7B14D5E448E0}" srcId="{1F772BB3-4CA9-47DC-B2EB-555575A2E82A}" destId="{6E0831ED-6241-4338-936C-BCB0572972BA}" srcOrd="4" destOrd="0" parTransId="{EB57D1DE-2A69-40B3-8A1B-874E3E6899C0}" sibTransId="{180DE7A1-31DF-4237-BDD7-B3D7A016D3FA}"/>
    <dgm:cxn modelId="{D7543D6D-D231-4C19-8EB6-D06534663FE9}" type="presOf" srcId="{AE62E523-BAAD-404F-B860-05F2BF55E4F7}" destId="{6914C134-74AE-4E34-B742-D0D3476E24E5}" srcOrd="0" destOrd="0" presId="urn:microsoft.com/office/officeart/2008/layout/LinedList"/>
    <dgm:cxn modelId="{80C6B552-B3E1-4A42-A11C-D4B44AAD33F6}" type="presOf" srcId="{6E0831ED-6241-4338-936C-BCB0572972BA}" destId="{95F5C306-762E-44BF-9F4B-B7A74EF78C7C}" srcOrd="0" destOrd="0" presId="urn:microsoft.com/office/officeart/2008/layout/LinedList"/>
    <dgm:cxn modelId="{E6C16482-EA10-4632-A5AF-B1F610F4D825}" srcId="{1F772BB3-4CA9-47DC-B2EB-555575A2E82A}" destId="{EC5D60CD-8AE9-42F2-BF2C-6BA11DEEC3D7}" srcOrd="3" destOrd="0" parTransId="{045EFB6F-276C-40FD-A03D-41B1E891A9FF}" sibTransId="{E9EF638F-000F-4938-91E3-EC54ED41F9AF}"/>
    <dgm:cxn modelId="{154B8095-5B3D-40DD-990D-979538349A89}" type="presOf" srcId="{EC5D60CD-8AE9-42F2-BF2C-6BA11DEEC3D7}" destId="{BE9698F4-71FC-47A3-A774-2F2C9450C49A}" srcOrd="0" destOrd="0" presId="urn:microsoft.com/office/officeart/2008/layout/LinedList"/>
    <dgm:cxn modelId="{13EC35D1-FFDD-4279-9A1D-3179783A5371}" type="presOf" srcId="{CD3F3AC6-000C-442E-AD5D-C0A795917BAB}" destId="{A210CE4D-0908-4C9F-9FA6-999BFB5C6ECA}" srcOrd="0" destOrd="0" presId="urn:microsoft.com/office/officeart/2008/layout/LinedList"/>
    <dgm:cxn modelId="{086AC0D6-425A-49A6-A30C-A694ED7F7C6B}" type="presOf" srcId="{90B46CF2-B767-447D-B917-C8399D1FB569}" destId="{DAD24CCF-1FC2-4F8B-9A4D-0BC034089A4E}" srcOrd="0" destOrd="0" presId="urn:microsoft.com/office/officeart/2008/layout/LinedList"/>
    <dgm:cxn modelId="{6C1A7FDF-1F32-47EC-9D7A-B4508AA92C12}" srcId="{1F772BB3-4CA9-47DC-B2EB-555575A2E82A}" destId="{CD3F3AC6-000C-442E-AD5D-C0A795917BAB}" srcOrd="1" destOrd="0" parTransId="{C9CB7A61-754E-439F-AE6F-295E51EA0093}" sibTransId="{A488B12C-0211-47ED-8F17-ED02BA2DE083}"/>
    <dgm:cxn modelId="{0EE1435D-9FDF-477F-83E6-72E153B031A4}" type="presParOf" srcId="{FDBBA3C0-E920-46B7-9665-23511DC14B54}" destId="{E9459138-2283-408A-8160-0B5987EBAABF}" srcOrd="0" destOrd="0" presId="urn:microsoft.com/office/officeart/2008/layout/LinedList"/>
    <dgm:cxn modelId="{AAD180D4-E241-4734-A369-EB062ECC6167}" type="presParOf" srcId="{FDBBA3C0-E920-46B7-9665-23511DC14B54}" destId="{A7C4BBB4-08D3-45FE-8DBE-A49FFCCEC10D}" srcOrd="1" destOrd="0" presId="urn:microsoft.com/office/officeart/2008/layout/LinedList"/>
    <dgm:cxn modelId="{C59E19AE-DC43-41F8-9A9B-71E8868D06AF}" type="presParOf" srcId="{A7C4BBB4-08D3-45FE-8DBE-A49FFCCEC10D}" destId="{DAD24CCF-1FC2-4F8B-9A4D-0BC034089A4E}" srcOrd="0" destOrd="0" presId="urn:microsoft.com/office/officeart/2008/layout/LinedList"/>
    <dgm:cxn modelId="{4328A51B-B034-492E-9F03-25FD5E3AEFF6}" type="presParOf" srcId="{A7C4BBB4-08D3-45FE-8DBE-A49FFCCEC10D}" destId="{C60F56A6-B24F-48AE-8AC3-E2E1C6AA3941}" srcOrd="1" destOrd="0" presId="urn:microsoft.com/office/officeart/2008/layout/LinedList"/>
    <dgm:cxn modelId="{246A0D69-4DB4-4032-B7D6-4E6B42756A38}" type="presParOf" srcId="{FDBBA3C0-E920-46B7-9665-23511DC14B54}" destId="{B4EEF387-2E41-4148-8629-269EA2AF4B8B}" srcOrd="2" destOrd="0" presId="urn:microsoft.com/office/officeart/2008/layout/LinedList"/>
    <dgm:cxn modelId="{CE097486-9490-483F-B350-F55C44841B71}" type="presParOf" srcId="{FDBBA3C0-E920-46B7-9665-23511DC14B54}" destId="{5B93AB4B-D715-4476-84A4-A093067C5DDD}" srcOrd="3" destOrd="0" presId="urn:microsoft.com/office/officeart/2008/layout/LinedList"/>
    <dgm:cxn modelId="{05C9B2FD-6DDB-46F3-89DB-E6698698FB61}" type="presParOf" srcId="{5B93AB4B-D715-4476-84A4-A093067C5DDD}" destId="{A210CE4D-0908-4C9F-9FA6-999BFB5C6ECA}" srcOrd="0" destOrd="0" presId="urn:microsoft.com/office/officeart/2008/layout/LinedList"/>
    <dgm:cxn modelId="{2EBEEB8A-7F45-4E92-A391-4235DD8836FF}" type="presParOf" srcId="{5B93AB4B-D715-4476-84A4-A093067C5DDD}" destId="{68C74795-FABF-4485-9048-3C1991AFBD22}" srcOrd="1" destOrd="0" presId="urn:microsoft.com/office/officeart/2008/layout/LinedList"/>
    <dgm:cxn modelId="{D1789FE8-9C12-4412-9CCA-843E35658F23}" type="presParOf" srcId="{FDBBA3C0-E920-46B7-9665-23511DC14B54}" destId="{7E2F3E62-3E84-47CA-B040-18B73BD816DC}" srcOrd="4" destOrd="0" presId="urn:microsoft.com/office/officeart/2008/layout/LinedList"/>
    <dgm:cxn modelId="{007EC553-B70A-450F-98C0-B80AA8A71E2A}" type="presParOf" srcId="{FDBBA3C0-E920-46B7-9665-23511DC14B54}" destId="{1FAE1DB4-B319-409A-93FA-452BBA295030}" srcOrd="5" destOrd="0" presId="urn:microsoft.com/office/officeart/2008/layout/LinedList"/>
    <dgm:cxn modelId="{D410A9CE-DA8C-4E4F-8771-6C604CFE2A2A}" type="presParOf" srcId="{1FAE1DB4-B319-409A-93FA-452BBA295030}" destId="{6914C134-74AE-4E34-B742-D0D3476E24E5}" srcOrd="0" destOrd="0" presId="urn:microsoft.com/office/officeart/2008/layout/LinedList"/>
    <dgm:cxn modelId="{F52B94AA-F64C-40F1-8CFF-48AFB3CA61CE}" type="presParOf" srcId="{1FAE1DB4-B319-409A-93FA-452BBA295030}" destId="{BC9F41F5-FF88-484B-A41B-C7B69A766EF0}" srcOrd="1" destOrd="0" presId="urn:microsoft.com/office/officeart/2008/layout/LinedList"/>
    <dgm:cxn modelId="{4BDDFC34-2961-4F19-B533-09D1F01B7F3F}" type="presParOf" srcId="{FDBBA3C0-E920-46B7-9665-23511DC14B54}" destId="{3D215181-E0B3-46FC-8A58-A18A3D8B4A43}" srcOrd="6" destOrd="0" presId="urn:microsoft.com/office/officeart/2008/layout/LinedList"/>
    <dgm:cxn modelId="{1D2410C4-B4FD-4E94-BA8F-C8CBF028511C}" type="presParOf" srcId="{FDBBA3C0-E920-46B7-9665-23511DC14B54}" destId="{6EA8D3C7-8B0A-47F3-9FB3-E4A54010B8EA}" srcOrd="7" destOrd="0" presId="urn:microsoft.com/office/officeart/2008/layout/LinedList"/>
    <dgm:cxn modelId="{2C6013F5-3B4C-4D55-ABFC-89A5B60C91B6}" type="presParOf" srcId="{6EA8D3C7-8B0A-47F3-9FB3-E4A54010B8EA}" destId="{BE9698F4-71FC-47A3-A774-2F2C9450C49A}" srcOrd="0" destOrd="0" presId="urn:microsoft.com/office/officeart/2008/layout/LinedList"/>
    <dgm:cxn modelId="{725C3742-9971-412C-AE0E-0BFDDAD2939D}" type="presParOf" srcId="{6EA8D3C7-8B0A-47F3-9FB3-E4A54010B8EA}" destId="{BD016934-4ABA-4282-B669-9070AC0F4856}" srcOrd="1" destOrd="0" presId="urn:microsoft.com/office/officeart/2008/layout/LinedList"/>
    <dgm:cxn modelId="{194AC904-FD1B-4CF1-A9A8-37EB4F756614}" type="presParOf" srcId="{FDBBA3C0-E920-46B7-9665-23511DC14B54}" destId="{A3D431BC-7567-4E5B-BFF9-F0CB6B8E3F94}" srcOrd="8" destOrd="0" presId="urn:microsoft.com/office/officeart/2008/layout/LinedList"/>
    <dgm:cxn modelId="{47DC7EB1-31F0-4EF6-A8A7-B6463EB8620B}" type="presParOf" srcId="{FDBBA3C0-E920-46B7-9665-23511DC14B54}" destId="{DC76A5F8-A1BA-457C-AB1E-4D1415D84D33}" srcOrd="9" destOrd="0" presId="urn:microsoft.com/office/officeart/2008/layout/LinedList"/>
    <dgm:cxn modelId="{6068DA8E-3822-4434-AA50-E8D71BFF6961}" type="presParOf" srcId="{DC76A5F8-A1BA-457C-AB1E-4D1415D84D33}" destId="{95F5C306-762E-44BF-9F4B-B7A74EF78C7C}" srcOrd="0" destOrd="0" presId="urn:microsoft.com/office/officeart/2008/layout/LinedList"/>
    <dgm:cxn modelId="{F1A130B5-EEAF-4EB2-8126-26DF9C9E8619}" type="presParOf" srcId="{DC76A5F8-A1BA-457C-AB1E-4D1415D84D33}" destId="{832F6FB7-792D-40CE-9918-079B61A8095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9234F17-1542-4601-9534-CFD8CCA339C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34E9379-4DDD-400B-AB79-7E6A5D9C19D7}">
      <dgm:prSet/>
      <dgm:spPr/>
      <dgm:t>
        <a:bodyPr/>
        <a:lstStyle/>
        <a:p>
          <a:r>
            <a:rPr lang="en-GB"/>
            <a:t>Link is a flawed argument, although pervasive (Schwartz et al., 2015)</a:t>
          </a:r>
          <a:endParaRPr lang="en-US"/>
        </a:p>
      </dgm:t>
    </dgm:pt>
    <dgm:pt modelId="{63B2F8B2-A699-40A5-901A-8CC63A114065}" type="parTrans" cxnId="{6B1F520C-689F-454A-A9ED-D97E4F548B04}">
      <dgm:prSet/>
      <dgm:spPr/>
      <dgm:t>
        <a:bodyPr/>
        <a:lstStyle/>
        <a:p>
          <a:endParaRPr lang="en-US"/>
        </a:p>
      </dgm:t>
    </dgm:pt>
    <dgm:pt modelId="{5EF7285A-549A-455F-9D03-29732537DBB5}" type="sibTrans" cxnId="{6B1F520C-689F-454A-A9ED-D97E4F548B04}">
      <dgm:prSet/>
      <dgm:spPr/>
      <dgm:t>
        <a:bodyPr/>
        <a:lstStyle/>
        <a:p>
          <a:endParaRPr lang="en-US"/>
        </a:p>
      </dgm:t>
    </dgm:pt>
    <dgm:pt modelId="{CEEC5FC2-FE84-4D35-989F-FE65188EC399}">
      <dgm:prSet/>
      <dgm:spPr/>
      <dgm:t>
        <a:bodyPr/>
        <a:lstStyle/>
        <a:p>
          <a:r>
            <a:rPr lang="en-GB"/>
            <a:t>Social factors do accompany low intelligence</a:t>
          </a:r>
          <a:endParaRPr lang="en-US"/>
        </a:p>
      </dgm:t>
    </dgm:pt>
    <dgm:pt modelId="{015DF21F-83F2-4CE5-A510-957C46E1B7D2}" type="parTrans" cxnId="{6A5C7307-FF1B-4132-BD53-582244D1FB20}">
      <dgm:prSet/>
      <dgm:spPr/>
      <dgm:t>
        <a:bodyPr/>
        <a:lstStyle/>
        <a:p>
          <a:endParaRPr lang="en-US"/>
        </a:p>
      </dgm:t>
    </dgm:pt>
    <dgm:pt modelId="{A75CF770-88D2-4754-BC89-62EFA0826204}" type="sibTrans" cxnId="{6A5C7307-FF1B-4132-BD53-582244D1FB20}">
      <dgm:prSet/>
      <dgm:spPr/>
      <dgm:t>
        <a:bodyPr/>
        <a:lstStyle/>
        <a:p>
          <a:endParaRPr lang="en-US"/>
        </a:p>
      </dgm:t>
    </dgm:pt>
    <dgm:pt modelId="{BD9AFFF0-37AD-4E0E-814E-8F787BEAD998}">
      <dgm:prSet/>
      <dgm:spPr/>
      <dgm:t>
        <a:bodyPr/>
        <a:lstStyle/>
        <a:p>
          <a:r>
            <a:rPr lang="en-GB"/>
            <a:t>Correlation is weak</a:t>
          </a:r>
          <a:endParaRPr lang="en-US"/>
        </a:p>
      </dgm:t>
    </dgm:pt>
    <dgm:pt modelId="{22EC78D9-C923-4E03-97B6-99A352C777A2}" type="parTrans" cxnId="{D1CF7EAA-1EE1-4B90-B765-57CBED9098BD}">
      <dgm:prSet/>
      <dgm:spPr/>
      <dgm:t>
        <a:bodyPr/>
        <a:lstStyle/>
        <a:p>
          <a:endParaRPr lang="en-US"/>
        </a:p>
      </dgm:t>
    </dgm:pt>
    <dgm:pt modelId="{05469509-A112-4723-AADE-9EDC3C7A31BA}" type="sibTrans" cxnId="{D1CF7EAA-1EE1-4B90-B765-57CBED9098BD}">
      <dgm:prSet/>
      <dgm:spPr/>
      <dgm:t>
        <a:bodyPr/>
        <a:lstStyle/>
        <a:p>
          <a:endParaRPr lang="en-US"/>
        </a:p>
      </dgm:t>
    </dgm:pt>
    <dgm:pt modelId="{77148B90-37C2-4776-B789-EECAC10439D3}">
      <dgm:prSet/>
      <dgm:spPr/>
      <dgm:t>
        <a:bodyPr/>
        <a:lstStyle/>
        <a:p>
          <a:r>
            <a:rPr lang="en-GB"/>
            <a:t>Little evidence in economic crime (e.g. fraud)</a:t>
          </a:r>
          <a:endParaRPr lang="en-US"/>
        </a:p>
      </dgm:t>
    </dgm:pt>
    <dgm:pt modelId="{B59AFDA6-7252-4114-B12D-E3F25F510FC8}" type="parTrans" cxnId="{1BA88608-8352-40C5-BABF-27AEDE653945}">
      <dgm:prSet/>
      <dgm:spPr/>
      <dgm:t>
        <a:bodyPr/>
        <a:lstStyle/>
        <a:p>
          <a:endParaRPr lang="en-US"/>
        </a:p>
      </dgm:t>
    </dgm:pt>
    <dgm:pt modelId="{F3A631FC-E603-40A5-9C74-6DCB9887077F}" type="sibTrans" cxnId="{1BA88608-8352-40C5-BABF-27AEDE653945}">
      <dgm:prSet/>
      <dgm:spPr/>
      <dgm:t>
        <a:bodyPr/>
        <a:lstStyle/>
        <a:p>
          <a:endParaRPr lang="en-US"/>
        </a:p>
      </dgm:t>
    </dgm:pt>
    <dgm:pt modelId="{2C395B09-D41C-4E27-8543-7D39626DE8E6}">
      <dgm:prSet/>
      <dgm:spPr/>
      <dgm:t>
        <a:bodyPr/>
        <a:lstStyle/>
        <a:p>
          <a:r>
            <a:rPr lang="en-GB"/>
            <a:t>Low IQ may simply be another facet of impulse control</a:t>
          </a:r>
          <a:endParaRPr lang="en-US"/>
        </a:p>
      </dgm:t>
    </dgm:pt>
    <dgm:pt modelId="{CFC9C5A8-61C0-44E0-A6C7-0BFA2BAB46F0}" type="parTrans" cxnId="{B6231668-3025-4535-A089-96F3D94CF990}">
      <dgm:prSet/>
      <dgm:spPr/>
      <dgm:t>
        <a:bodyPr/>
        <a:lstStyle/>
        <a:p>
          <a:endParaRPr lang="en-US"/>
        </a:p>
      </dgm:t>
    </dgm:pt>
    <dgm:pt modelId="{37927056-7A99-474A-A5B2-3330CDCBA94D}" type="sibTrans" cxnId="{B6231668-3025-4535-A089-96F3D94CF990}">
      <dgm:prSet/>
      <dgm:spPr/>
      <dgm:t>
        <a:bodyPr/>
        <a:lstStyle/>
        <a:p>
          <a:endParaRPr lang="en-US"/>
        </a:p>
      </dgm:t>
    </dgm:pt>
    <dgm:pt modelId="{AB4883E3-ED71-497C-94FB-013DA24C646D}" type="pres">
      <dgm:prSet presAssocID="{99234F17-1542-4601-9534-CFD8CCA339C5}" presName="linear" presStyleCnt="0">
        <dgm:presLayoutVars>
          <dgm:animLvl val="lvl"/>
          <dgm:resizeHandles val="exact"/>
        </dgm:presLayoutVars>
      </dgm:prSet>
      <dgm:spPr/>
    </dgm:pt>
    <dgm:pt modelId="{30975FE7-59DE-4B38-ABC9-5E76460A3A3B}" type="pres">
      <dgm:prSet presAssocID="{234E9379-4DDD-400B-AB79-7E6A5D9C19D7}" presName="parentText" presStyleLbl="node1" presStyleIdx="0" presStyleCnt="5">
        <dgm:presLayoutVars>
          <dgm:chMax val="0"/>
          <dgm:bulletEnabled val="1"/>
        </dgm:presLayoutVars>
      </dgm:prSet>
      <dgm:spPr/>
    </dgm:pt>
    <dgm:pt modelId="{63A09AD7-9F6F-4D92-8CC7-CFD011C422E1}" type="pres">
      <dgm:prSet presAssocID="{5EF7285A-549A-455F-9D03-29732537DBB5}" presName="spacer" presStyleCnt="0"/>
      <dgm:spPr/>
    </dgm:pt>
    <dgm:pt modelId="{D5996611-4CE0-4626-8E77-0051A0FED6FB}" type="pres">
      <dgm:prSet presAssocID="{CEEC5FC2-FE84-4D35-989F-FE65188EC399}" presName="parentText" presStyleLbl="node1" presStyleIdx="1" presStyleCnt="5">
        <dgm:presLayoutVars>
          <dgm:chMax val="0"/>
          <dgm:bulletEnabled val="1"/>
        </dgm:presLayoutVars>
      </dgm:prSet>
      <dgm:spPr/>
    </dgm:pt>
    <dgm:pt modelId="{F3AF444D-C58B-4927-8A8C-875DB3725E8C}" type="pres">
      <dgm:prSet presAssocID="{A75CF770-88D2-4754-BC89-62EFA0826204}" presName="spacer" presStyleCnt="0"/>
      <dgm:spPr/>
    </dgm:pt>
    <dgm:pt modelId="{A40CEBDF-377C-46AD-962B-A0FE7DBC1DCF}" type="pres">
      <dgm:prSet presAssocID="{BD9AFFF0-37AD-4E0E-814E-8F787BEAD998}" presName="parentText" presStyleLbl="node1" presStyleIdx="2" presStyleCnt="5">
        <dgm:presLayoutVars>
          <dgm:chMax val="0"/>
          <dgm:bulletEnabled val="1"/>
        </dgm:presLayoutVars>
      </dgm:prSet>
      <dgm:spPr/>
    </dgm:pt>
    <dgm:pt modelId="{C4A19DA5-D7B5-4BFF-BD3C-2AEF879C42D9}" type="pres">
      <dgm:prSet presAssocID="{05469509-A112-4723-AADE-9EDC3C7A31BA}" presName="spacer" presStyleCnt="0"/>
      <dgm:spPr/>
    </dgm:pt>
    <dgm:pt modelId="{9347DA93-D99B-433E-B300-7269E11064CC}" type="pres">
      <dgm:prSet presAssocID="{77148B90-37C2-4776-B789-EECAC10439D3}" presName="parentText" presStyleLbl="node1" presStyleIdx="3" presStyleCnt="5">
        <dgm:presLayoutVars>
          <dgm:chMax val="0"/>
          <dgm:bulletEnabled val="1"/>
        </dgm:presLayoutVars>
      </dgm:prSet>
      <dgm:spPr/>
    </dgm:pt>
    <dgm:pt modelId="{4451A3E3-B345-47B2-9CFD-B59C74507E11}" type="pres">
      <dgm:prSet presAssocID="{F3A631FC-E603-40A5-9C74-6DCB9887077F}" presName="spacer" presStyleCnt="0"/>
      <dgm:spPr/>
    </dgm:pt>
    <dgm:pt modelId="{059F6ED6-5856-4547-AF68-4F9190231554}" type="pres">
      <dgm:prSet presAssocID="{2C395B09-D41C-4E27-8543-7D39626DE8E6}" presName="parentText" presStyleLbl="node1" presStyleIdx="4" presStyleCnt="5">
        <dgm:presLayoutVars>
          <dgm:chMax val="0"/>
          <dgm:bulletEnabled val="1"/>
        </dgm:presLayoutVars>
      </dgm:prSet>
      <dgm:spPr/>
    </dgm:pt>
  </dgm:ptLst>
  <dgm:cxnLst>
    <dgm:cxn modelId="{6A5C7307-FF1B-4132-BD53-582244D1FB20}" srcId="{99234F17-1542-4601-9534-CFD8CCA339C5}" destId="{CEEC5FC2-FE84-4D35-989F-FE65188EC399}" srcOrd="1" destOrd="0" parTransId="{015DF21F-83F2-4CE5-A510-957C46E1B7D2}" sibTransId="{A75CF770-88D2-4754-BC89-62EFA0826204}"/>
    <dgm:cxn modelId="{1BA88608-8352-40C5-BABF-27AEDE653945}" srcId="{99234F17-1542-4601-9534-CFD8CCA339C5}" destId="{77148B90-37C2-4776-B789-EECAC10439D3}" srcOrd="3" destOrd="0" parTransId="{B59AFDA6-7252-4114-B12D-E3F25F510FC8}" sibTransId="{F3A631FC-E603-40A5-9C74-6DCB9887077F}"/>
    <dgm:cxn modelId="{6B1F520C-689F-454A-A9ED-D97E4F548B04}" srcId="{99234F17-1542-4601-9534-CFD8CCA339C5}" destId="{234E9379-4DDD-400B-AB79-7E6A5D9C19D7}" srcOrd="0" destOrd="0" parTransId="{63B2F8B2-A699-40A5-901A-8CC63A114065}" sibTransId="{5EF7285A-549A-455F-9D03-29732537DBB5}"/>
    <dgm:cxn modelId="{072A6D0E-2899-4278-A40E-6F21E2DF66ED}" type="presOf" srcId="{CEEC5FC2-FE84-4D35-989F-FE65188EC399}" destId="{D5996611-4CE0-4626-8E77-0051A0FED6FB}" srcOrd="0" destOrd="0" presId="urn:microsoft.com/office/officeart/2005/8/layout/vList2"/>
    <dgm:cxn modelId="{359E6C60-77FE-4BB0-9A3E-91B3A69397CD}" type="presOf" srcId="{234E9379-4DDD-400B-AB79-7E6A5D9C19D7}" destId="{30975FE7-59DE-4B38-ABC9-5E76460A3A3B}" srcOrd="0" destOrd="0" presId="urn:microsoft.com/office/officeart/2005/8/layout/vList2"/>
    <dgm:cxn modelId="{B6231668-3025-4535-A089-96F3D94CF990}" srcId="{99234F17-1542-4601-9534-CFD8CCA339C5}" destId="{2C395B09-D41C-4E27-8543-7D39626DE8E6}" srcOrd="4" destOrd="0" parTransId="{CFC9C5A8-61C0-44E0-A6C7-0BFA2BAB46F0}" sibTransId="{37927056-7A99-474A-A5B2-3330CDCBA94D}"/>
    <dgm:cxn modelId="{159B0B81-BD3D-48A0-9C35-F6DCE4CC2B25}" type="presOf" srcId="{2C395B09-D41C-4E27-8543-7D39626DE8E6}" destId="{059F6ED6-5856-4547-AF68-4F9190231554}" srcOrd="0" destOrd="0" presId="urn:microsoft.com/office/officeart/2005/8/layout/vList2"/>
    <dgm:cxn modelId="{E51C8189-2EE8-4A58-95B8-7140D1DBC7E1}" type="presOf" srcId="{77148B90-37C2-4776-B789-EECAC10439D3}" destId="{9347DA93-D99B-433E-B300-7269E11064CC}" srcOrd="0" destOrd="0" presId="urn:microsoft.com/office/officeart/2005/8/layout/vList2"/>
    <dgm:cxn modelId="{D1CF7EAA-1EE1-4B90-B765-57CBED9098BD}" srcId="{99234F17-1542-4601-9534-CFD8CCA339C5}" destId="{BD9AFFF0-37AD-4E0E-814E-8F787BEAD998}" srcOrd="2" destOrd="0" parTransId="{22EC78D9-C923-4E03-97B6-99A352C777A2}" sibTransId="{05469509-A112-4723-AADE-9EDC3C7A31BA}"/>
    <dgm:cxn modelId="{FEDFD7B4-B82D-47C4-BA74-92C69D59A35A}" type="presOf" srcId="{BD9AFFF0-37AD-4E0E-814E-8F787BEAD998}" destId="{A40CEBDF-377C-46AD-962B-A0FE7DBC1DCF}" srcOrd="0" destOrd="0" presId="urn:microsoft.com/office/officeart/2005/8/layout/vList2"/>
    <dgm:cxn modelId="{E28EF4DD-012F-488D-9790-93C04111DBE9}" type="presOf" srcId="{99234F17-1542-4601-9534-CFD8CCA339C5}" destId="{AB4883E3-ED71-497C-94FB-013DA24C646D}" srcOrd="0" destOrd="0" presId="urn:microsoft.com/office/officeart/2005/8/layout/vList2"/>
    <dgm:cxn modelId="{EEE124AD-A6F4-4C08-946E-787E32102C1B}" type="presParOf" srcId="{AB4883E3-ED71-497C-94FB-013DA24C646D}" destId="{30975FE7-59DE-4B38-ABC9-5E76460A3A3B}" srcOrd="0" destOrd="0" presId="urn:microsoft.com/office/officeart/2005/8/layout/vList2"/>
    <dgm:cxn modelId="{2CC3D935-687D-4B96-AE34-322110EF2AA5}" type="presParOf" srcId="{AB4883E3-ED71-497C-94FB-013DA24C646D}" destId="{63A09AD7-9F6F-4D92-8CC7-CFD011C422E1}" srcOrd="1" destOrd="0" presId="urn:microsoft.com/office/officeart/2005/8/layout/vList2"/>
    <dgm:cxn modelId="{5C22AB1F-741B-4113-87C8-C33A3D4344B0}" type="presParOf" srcId="{AB4883E3-ED71-497C-94FB-013DA24C646D}" destId="{D5996611-4CE0-4626-8E77-0051A0FED6FB}" srcOrd="2" destOrd="0" presId="urn:microsoft.com/office/officeart/2005/8/layout/vList2"/>
    <dgm:cxn modelId="{DD4A1181-A74A-4908-9F51-B57AF57F4F7C}" type="presParOf" srcId="{AB4883E3-ED71-497C-94FB-013DA24C646D}" destId="{F3AF444D-C58B-4927-8A8C-875DB3725E8C}" srcOrd="3" destOrd="0" presId="urn:microsoft.com/office/officeart/2005/8/layout/vList2"/>
    <dgm:cxn modelId="{3C23E990-2974-4FB5-BDBB-E986FC77DBF6}" type="presParOf" srcId="{AB4883E3-ED71-497C-94FB-013DA24C646D}" destId="{A40CEBDF-377C-46AD-962B-A0FE7DBC1DCF}" srcOrd="4" destOrd="0" presId="urn:microsoft.com/office/officeart/2005/8/layout/vList2"/>
    <dgm:cxn modelId="{AFE01C17-B742-43B3-A019-ACA7B8307BC0}" type="presParOf" srcId="{AB4883E3-ED71-497C-94FB-013DA24C646D}" destId="{C4A19DA5-D7B5-4BFF-BD3C-2AEF879C42D9}" srcOrd="5" destOrd="0" presId="urn:microsoft.com/office/officeart/2005/8/layout/vList2"/>
    <dgm:cxn modelId="{107200B0-FEB7-4145-99E1-A758E60DD8B9}" type="presParOf" srcId="{AB4883E3-ED71-497C-94FB-013DA24C646D}" destId="{9347DA93-D99B-433E-B300-7269E11064CC}" srcOrd="6" destOrd="0" presId="urn:microsoft.com/office/officeart/2005/8/layout/vList2"/>
    <dgm:cxn modelId="{0E53E406-A046-4C84-80E3-CD323D5F18A9}" type="presParOf" srcId="{AB4883E3-ED71-497C-94FB-013DA24C646D}" destId="{4451A3E3-B345-47B2-9CFD-B59C74507E11}" srcOrd="7" destOrd="0" presId="urn:microsoft.com/office/officeart/2005/8/layout/vList2"/>
    <dgm:cxn modelId="{EAB0AFB8-E93E-4B35-8933-D47FEEF3C0DE}" type="presParOf" srcId="{AB4883E3-ED71-497C-94FB-013DA24C646D}" destId="{059F6ED6-5856-4547-AF68-4F919023155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6CDACC4-09F7-47BE-B43F-0C4B795963F9}" type="doc">
      <dgm:prSet loTypeId="urn:microsoft.com/office/officeart/2005/8/layout/list1" loCatId="list" qsTypeId="urn:microsoft.com/office/officeart/2005/8/quickstyle/simple4" qsCatId="simple" csTypeId="urn:microsoft.com/office/officeart/2005/8/colors/accent1_2" csCatId="accent1"/>
      <dgm:spPr/>
      <dgm:t>
        <a:bodyPr/>
        <a:lstStyle/>
        <a:p>
          <a:endParaRPr lang="en-US"/>
        </a:p>
      </dgm:t>
    </dgm:pt>
    <dgm:pt modelId="{7154FD83-0B81-428B-AC14-C718FAB53CCB}">
      <dgm:prSet/>
      <dgm:spPr/>
      <dgm:t>
        <a:bodyPr/>
        <a:lstStyle/>
        <a:p>
          <a:r>
            <a:rPr lang="en-GB" b="1"/>
            <a:t>Eysenckian (</a:t>
          </a:r>
          <a:r>
            <a:rPr lang="en-GB" b="0" i="0"/>
            <a:t>1952, 1967, 1982)</a:t>
          </a:r>
          <a:r>
            <a:rPr lang="en-GB" b="1"/>
            <a:t>theories:</a:t>
          </a:r>
          <a:endParaRPr lang="en-US"/>
        </a:p>
      </dgm:t>
    </dgm:pt>
    <dgm:pt modelId="{AAC6450A-31CB-4056-B783-0AD45D9605AD}" type="parTrans" cxnId="{46BC351A-C18F-4B8B-A4B8-5D42F45E4814}">
      <dgm:prSet/>
      <dgm:spPr/>
      <dgm:t>
        <a:bodyPr/>
        <a:lstStyle/>
        <a:p>
          <a:endParaRPr lang="en-US"/>
        </a:p>
      </dgm:t>
    </dgm:pt>
    <dgm:pt modelId="{F49B7545-50B9-4D25-B797-897E5788EF33}" type="sibTrans" cxnId="{46BC351A-C18F-4B8B-A4B8-5D42F45E4814}">
      <dgm:prSet/>
      <dgm:spPr/>
      <dgm:t>
        <a:bodyPr/>
        <a:lstStyle/>
        <a:p>
          <a:endParaRPr lang="en-US"/>
        </a:p>
      </dgm:t>
    </dgm:pt>
    <dgm:pt modelId="{F74F018E-954F-463F-89A5-BDF5E2104B41}">
      <dgm:prSet/>
      <dgm:spPr/>
      <dgm:t>
        <a:bodyPr/>
        <a:lstStyle/>
        <a:p>
          <a:r>
            <a:rPr lang="en-GB"/>
            <a:t>Personality is genetically and socially determined</a:t>
          </a:r>
          <a:endParaRPr lang="en-US"/>
        </a:p>
      </dgm:t>
    </dgm:pt>
    <dgm:pt modelId="{3359112D-304F-4D87-972F-02BE7D833FC3}" type="parTrans" cxnId="{8135E709-D9F3-4A44-91B4-72186C44D5E3}">
      <dgm:prSet/>
      <dgm:spPr/>
      <dgm:t>
        <a:bodyPr/>
        <a:lstStyle/>
        <a:p>
          <a:endParaRPr lang="en-US"/>
        </a:p>
      </dgm:t>
    </dgm:pt>
    <dgm:pt modelId="{7CA50B65-F428-402D-93C0-279162815AD5}" type="sibTrans" cxnId="{8135E709-D9F3-4A44-91B4-72186C44D5E3}">
      <dgm:prSet/>
      <dgm:spPr/>
      <dgm:t>
        <a:bodyPr/>
        <a:lstStyle/>
        <a:p>
          <a:endParaRPr lang="en-US"/>
        </a:p>
      </dgm:t>
    </dgm:pt>
    <dgm:pt modelId="{12678C10-B465-4C1A-AE15-2380A2FBFE6F}">
      <dgm:prSet/>
      <dgm:spPr/>
      <dgm:t>
        <a:bodyPr/>
        <a:lstStyle/>
        <a:p>
          <a:r>
            <a:rPr lang="en-GB"/>
            <a:t>Criminality linked to higher scores of psychoticism and extroversion</a:t>
          </a:r>
          <a:endParaRPr lang="en-US"/>
        </a:p>
      </dgm:t>
    </dgm:pt>
    <dgm:pt modelId="{02849AED-9CCE-4610-B228-CCE37328EE1F}" type="parTrans" cxnId="{6317EC18-39D8-444E-AA93-E5CEE308AD05}">
      <dgm:prSet/>
      <dgm:spPr/>
      <dgm:t>
        <a:bodyPr/>
        <a:lstStyle/>
        <a:p>
          <a:endParaRPr lang="en-US"/>
        </a:p>
      </dgm:t>
    </dgm:pt>
    <dgm:pt modelId="{0DC543E2-6D69-4739-ABAA-B7C20084D07F}" type="sibTrans" cxnId="{6317EC18-39D8-444E-AA93-E5CEE308AD05}">
      <dgm:prSet/>
      <dgm:spPr/>
      <dgm:t>
        <a:bodyPr/>
        <a:lstStyle/>
        <a:p>
          <a:endParaRPr lang="en-US"/>
        </a:p>
      </dgm:t>
    </dgm:pt>
    <dgm:pt modelId="{3013B575-ACC6-4AEB-91C3-6CB9938D7CAC}">
      <dgm:prSet/>
      <dgm:spPr/>
      <dgm:t>
        <a:bodyPr/>
        <a:lstStyle/>
        <a:p>
          <a:r>
            <a:rPr lang="en-GB"/>
            <a:t>Social influences mean aberrant behaviour is reinforced</a:t>
          </a:r>
          <a:endParaRPr lang="en-US"/>
        </a:p>
      </dgm:t>
    </dgm:pt>
    <dgm:pt modelId="{673A54B0-200A-4A3B-8AFD-DD68AA861156}" type="parTrans" cxnId="{94FBFC03-9FC4-41A1-A0A8-FA3DB34FB72D}">
      <dgm:prSet/>
      <dgm:spPr/>
      <dgm:t>
        <a:bodyPr/>
        <a:lstStyle/>
        <a:p>
          <a:endParaRPr lang="en-US"/>
        </a:p>
      </dgm:t>
    </dgm:pt>
    <dgm:pt modelId="{D850FDAC-AA24-469A-9075-F4CD1AC25CBD}" type="sibTrans" cxnId="{94FBFC03-9FC4-41A1-A0A8-FA3DB34FB72D}">
      <dgm:prSet/>
      <dgm:spPr/>
      <dgm:t>
        <a:bodyPr/>
        <a:lstStyle/>
        <a:p>
          <a:endParaRPr lang="en-US"/>
        </a:p>
      </dgm:t>
    </dgm:pt>
    <dgm:pt modelId="{28969701-8B6E-4033-8F14-F77F5F295DF8}">
      <dgm:prSet/>
      <dgm:spPr/>
      <dgm:t>
        <a:bodyPr/>
        <a:lstStyle/>
        <a:p>
          <a:r>
            <a:rPr lang="en-GB"/>
            <a:t>High need for central nervous system stimulation leads to difficulty in reinforcing socially acceptable behaviour</a:t>
          </a:r>
          <a:endParaRPr lang="en-US"/>
        </a:p>
      </dgm:t>
    </dgm:pt>
    <dgm:pt modelId="{5B300F4C-70A0-474D-9EBD-0C02E6CD4FF8}" type="parTrans" cxnId="{BA29722E-C516-43BE-8E14-2318831525C7}">
      <dgm:prSet/>
      <dgm:spPr/>
      <dgm:t>
        <a:bodyPr/>
        <a:lstStyle/>
        <a:p>
          <a:endParaRPr lang="en-US"/>
        </a:p>
      </dgm:t>
    </dgm:pt>
    <dgm:pt modelId="{18463DC2-0F8A-42C9-848B-593E15E3DCB5}" type="sibTrans" cxnId="{BA29722E-C516-43BE-8E14-2318831525C7}">
      <dgm:prSet/>
      <dgm:spPr/>
      <dgm:t>
        <a:bodyPr/>
        <a:lstStyle/>
        <a:p>
          <a:endParaRPr lang="en-US"/>
        </a:p>
      </dgm:t>
    </dgm:pt>
    <dgm:pt modelId="{E0BDC3AB-7238-4AAC-B193-11B562AB3DEF}">
      <dgm:prSet/>
      <dgm:spPr/>
      <dgm:t>
        <a:bodyPr/>
        <a:lstStyle/>
        <a:p>
          <a:r>
            <a:rPr lang="en-GB" b="1"/>
            <a:t>Compelling theoretical model, but little empirical support</a:t>
          </a:r>
          <a:endParaRPr lang="en-US"/>
        </a:p>
      </dgm:t>
    </dgm:pt>
    <dgm:pt modelId="{BBD7907F-D6D7-4CBC-AD1C-46A4AC9D8F9F}" type="parTrans" cxnId="{6305B375-3F56-4B62-B19E-824425A89DE1}">
      <dgm:prSet/>
      <dgm:spPr/>
      <dgm:t>
        <a:bodyPr/>
        <a:lstStyle/>
        <a:p>
          <a:endParaRPr lang="en-US"/>
        </a:p>
      </dgm:t>
    </dgm:pt>
    <dgm:pt modelId="{752B408B-46C0-4C7C-AA91-DF3A18C3A533}" type="sibTrans" cxnId="{6305B375-3F56-4B62-B19E-824425A89DE1}">
      <dgm:prSet/>
      <dgm:spPr/>
      <dgm:t>
        <a:bodyPr/>
        <a:lstStyle/>
        <a:p>
          <a:endParaRPr lang="en-US"/>
        </a:p>
      </dgm:t>
    </dgm:pt>
    <dgm:pt modelId="{24C4CA24-E514-482F-83DA-B8F2FC5376BB}" type="pres">
      <dgm:prSet presAssocID="{06CDACC4-09F7-47BE-B43F-0C4B795963F9}" presName="linear" presStyleCnt="0">
        <dgm:presLayoutVars>
          <dgm:dir/>
          <dgm:animLvl val="lvl"/>
          <dgm:resizeHandles val="exact"/>
        </dgm:presLayoutVars>
      </dgm:prSet>
      <dgm:spPr/>
    </dgm:pt>
    <dgm:pt modelId="{A6B3189D-78A2-4078-8C62-81B28F9E9DDB}" type="pres">
      <dgm:prSet presAssocID="{7154FD83-0B81-428B-AC14-C718FAB53CCB}" presName="parentLin" presStyleCnt="0"/>
      <dgm:spPr/>
    </dgm:pt>
    <dgm:pt modelId="{3F6F2D2C-6325-4FC3-B095-FDA9358816D9}" type="pres">
      <dgm:prSet presAssocID="{7154FD83-0B81-428B-AC14-C718FAB53CCB}" presName="parentLeftMargin" presStyleLbl="node1" presStyleIdx="0" presStyleCnt="2"/>
      <dgm:spPr/>
    </dgm:pt>
    <dgm:pt modelId="{7F30A9BC-3C6C-42B7-A8C5-C4AE375CB0FA}" type="pres">
      <dgm:prSet presAssocID="{7154FD83-0B81-428B-AC14-C718FAB53CCB}" presName="parentText" presStyleLbl="node1" presStyleIdx="0" presStyleCnt="2">
        <dgm:presLayoutVars>
          <dgm:chMax val="0"/>
          <dgm:bulletEnabled val="1"/>
        </dgm:presLayoutVars>
      </dgm:prSet>
      <dgm:spPr/>
    </dgm:pt>
    <dgm:pt modelId="{60823027-2AAF-4E39-A880-13835C825A9A}" type="pres">
      <dgm:prSet presAssocID="{7154FD83-0B81-428B-AC14-C718FAB53CCB}" presName="negativeSpace" presStyleCnt="0"/>
      <dgm:spPr/>
    </dgm:pt>
    <dgm:pt modelId="{418CBAC3-CCFB-490A-9138-717C781042FF}" type="pres">
      <dgm:prSet presAssocID="{7154FD83-0B81-428B-AC14-C718FAB53CCB}" presName="childText" presStyleLbl="conFgAcc1" presStyleIdx="0" presStyleCnt="2">
        <dgm:presLayoutVars>
          <dgm:bulletEnabled val="1"/>
        </dgm:presLayoutVars>
      </dgm:prSet>
      <dgm:spPr/>
    </dgm:pt>
    <dgm:pt modelId="{769EBB3B-06DB-40EA-8334-C148621D040C}" type="pres">
      <dgm:prSet presAssocID="{F49B7545-50B9-4D25-B797-897E5788EF33}" presName="spaceBetweenRectangles" presStyleCnt="0"/>
      <dgm:spPr/>
    </dgm:pt>
    <dgm:pt modelId="{EF69AF89-0600-4C4D-B3CF-E61D7AE17B0F}" type="pres">
      <dgm:prSet presAssocID="{E0BDC3AB-7238-4AAC-B193-11B562AB3DEF}" presName="parentLin" presStyleCnt="0"/>
      <dgm:spPr/>
    </dgm:pt>
    <dgm:pt modelId="{127A80BC-C2AE-4F3E-8870-306FB80B63A3}" type="pres">
      <dgm:prSet presAssocID="{E0BDC3AB-7238-4AAC-B193-11B562AB3DEF}" presName="parentLeftMargin" presStyleLbl="node1" presStyleIdx="0" presStyleCnt="2"/>
      <dgm:spPr/>
    </dgm:pt>
    <dgm:pt modelId="{E8ACFFDA-5EF0-4E2C-A5DF-91DCB51E4FA0}" type="pres">
      <dgm:prSet presAssocID="{E0BDC3AB-7238-4AAC-B193-11B562AB3DEF}" presName="parentText" presStyleLbl="node1" presStyleIdx="1" presStyleCnt="2">
        <dgm:presLayoutVars>
          <dgm:chMax val="0"/>
          <dgm:bulletEnabled val="1"/>
        </dgm:presLayoutVars>
      </dgm:prSet>
      <dgm:spPr/>
    </dgm:pt>
    <dgm:pt modelId="{A77A617E-0356-4A6B-AFB8-23711C2AE689}" type="pres">
      <dgm:prSet presAssocID="{E0BDC3AB-7238-4AAC-B193-11B562AB3DEF}" presName="negativeSpace" presStyleCnt="0"/>
      <dgm:spPr/>
    </dgm:pt>
    <dgm:pt modelId="{26CA1269-01B7-464C-A61F-E99BF7946174}" type="pres">
      <dgm:prSet presAssocID="{E0BDC3AB-7238-4AAC-B193-11B562AB3DEF}" presName="childText" presStyleLbl="conFgAcc1" presStyleIdx="1" presStyleCnt="2">
        <dgm:presLayoutVars>
          <dgm:bulletEnabled val="1"/>
        </dgm:presLayoutVars>
      </dgm:prSet>
      <dgm:spPr/>
    </dgm:pt>
  </dgm:ptLst>
  <dgm:cxnLst>
    <dgm:cxn modelId="{94FBFC03-9FC4-41A1-A0A8-FA3DB34FB72D}" srcId="{7154FD83-0B81-428B-AC14-C718FAB53CCB}" destId="{3013B575-ACC6-4AEB-91C3-6CB9938D7CAC}" srcOrd="2" destOrd="0" parTransId="{673A54B0-200A-4A3B-8AFD-DD68AA861156}" sibTransId="{D850FDAC-AA24-469A-9075-F4CD1AC25CBD}"/>
    <dgm:cxn modelId="{8135E709-D9F3-4A44-91B4-72186C44D5E3}" srcId="{7154FD83-0B81-428B-AC14-C718FAB53CCB}" destId="{F74F018E-954F-463F-89A5-BDF5E2104B41}" srcOrd="0" destOrd="0" parTransId="{3359112D-304F-4D87-972F-02BE7D833FC3}" sibTransId="{7CA50B65-F428-402D-93C0-279162815AD5}"/>
    <dgm:cxn modelId="{6317EC18-39D8-444E-AA93-E5CEE308AD05}" srcId="{7154FD83-0B81-428B-AC14-C718FAB53CCB}" destId="{12678C10-B465-4C1A-AE15-2380A2FBFE6F}" srcOrd="1" destOrd="0" parTransId="{02849AED-9CCE-4610-B228-CCE37328EE1F}" sibTransId="{0DC543E2-6D69-4739-ABAA-B7C20084D07F}"/>
    <dgm:cxn modelId="{46BC351A-C18F-4B8B-A4B8-5D42F45E4814}" srcId="{06CDACC4-09F7-47BE-B43F-0C4B795963F9}" destId="{7154FD83-0B81-428B-AC14-C718FAB53CCB}" srcOrd="0" destOrd="0" parTransId="{AAC6450A-31CB-4056-B783-0AD45D9605AD}" sibTransId="{F49B7545-50B9-4D25-B797-897E5788EF33}"/>
    <dgm:cxn modelId="{3A8E1B26-56BB-4844-AAAC-0D48B403CFA1}" type="presOf" srcId="{7154FD83-0B81-428B-AC14-C718FAB53CCB}" destId="{7F30A9BC-3C6C-42B7-A8C5-C4AE375CB0FA}" srcOrd="1" destOrd="0" presId="urn:microsoft.com/office/officeart/2005/8/layout/list1"/>
    <dgm:cxn modelId="{AEFE0F2C-20D0-4792-A6C2-B45758E59163}" type="presOf" srcId="{3013B575-ACC6-4AEB-91C3-6CB9938D7CAC}" destId="{418CBAC3-CCFB-490A-9138-717C781042FF}" srcOrd="0" destOrd="2" presId="urn:microsoft.com/office/officeart/2005/8/layout/list1"/>
    <dgm:cxn modelId="{BA29722E-C516-43BE-8E14-2318831525C7}" srcId="{7154FD83-0B81-428B-AC14-C718FAB53CCB}" destId="{28969701-8B6E-4033-8F14-F77F5F295DF8}" srcOrd="3" destOrd="0" parTransId="{5B300F4C-70A0-474D-9EBD-0C02E6CD4FF8}" sibTransId="{18463DC2-0F8A-42C9-848B-593E15E3DCB5}"/>
    <dgm:cxn modelId="{6305B375-3F56-4B62-B19E-824425A89DE1}" srcId="{06CDACC4-09F7-47BE-B43F-0C4B795963F9}" destId="{E0BDC3AB-7238-4AAC-B193-11B562AB3DEF}" srcOrd="1" destOrd="0" parTransId="{BBD7907F-D6D7-4CBC-AD1C-46A4AC9D8F9F}" sibTransId="{752B408B-46C0-4C7C-AA91-DF3A18C3A533}"/>
    <dgm:cxn modelId="{34B6428D-21D8-40C8-97B0-B026EFD9F4F8}" type="presOf" srcId="{28969701-8B6E-4033-8F14-F77F5F295DF8}" destId="{418CBAC3-CCFB-490A-9138-717C781042FF}" srcOrd="0" destOrd="3" presId="urn:microsoft.com/office/officeart/2005/8/layout/list1"/>
    <dgm:cxn modelId="{E4094C97-09FC-4667-9BB7-856BC69EA32B}" type="presOf" srcId="{F74F018E-954F-463F-89A5-BDF5E2104B41}" destId="{418CBAC3-CCFB-490A-9138-717C781042FF}" srcOrd="0" destOrd="0" presId="urn:microsoft.com/office/officeart/2005/8/layout/list1"/>
    <dgm:cxn modelId="{9B96759A-9922-4D3E-8349-147F411ADE7E}" type="presOf" srcId="{06CDACC4-09F7-47BE-B43F-0C4B795963F9}" destId="{24C4CA24-E514-482F-83DA-B8F2FC5376BB}" srcOrd="0" destOrd="0" presId="urn:microsoft.com/office/officeart/2005/8/layout/list1"/>
    <dgm:cxn modelId="{F7C9879B-396D-467A-B213-EC09D02D6BC7}" type="presOf" srcId="{E0BDC3AB-7238-4AAC-B193-11B562AB3DEF}" destId="{127A80BC-C2AE-4F3E-8870-306FB80B63A3}" srcOrd="0" destOrd="0" presId="urn:microsoft.com/office/officeart/2005/8/layout/list1"/>
    <dgm:cxn modelId="{E487C0AA-BE59-474E-805F-5AF8E805FD28}" type="presOf" srcId="{7154FD83-0B81-428B-AC14-C718FAB53CCB}" destId="{3F6F2D2C-6325-4FC3-B095-FDA9358816D9}" srcOrd="0" destOrd="0" presId="urn:microsoft.com/office/officeart/2005/8/layout/list1"/>
    <dgm:cxn modelId="{FDD981F0-4131-4324-99E3-5F95496858BD}" type="presOf" srcId="{12678C10-B465-4C1A-AE15-2380A2FBFE6F}" destId="{418CBAC3-CCFB-490A-9138-717C781042FF}" srcOrd="0" destOrd="1" presId="urn:microsoft.com/office/officeart/2005/8/layout/list1"/>
    <dgm:cxn modelId="{2D2A97F9-E9F4-4B71-8558-D49476A67C3F}" type="presOf" srcId="{E0BDC3AB-7238-4AAC-B193-11B562AB3DEF}" destId="{E8ACFFDA-5EF0-4E2C-A5DF-91DCB51E4FA0}" srcOrd="1" destOrd="0" presId="urn:microsoft.com/office/officeart/2005/8/layout/list1"/>
    <dgm:cxn modelId="{7EA8363B-E000-4222-A562-37FD483194AA}" type="presParOf" srcId="{24C4CA24-E514-482F-83DA-B8F2FC5376BB}" destId="{A6B3189D-78A2-4078-8C62-81B28F9E9DDB}" srcOrd="0" destOrd="0" presId="urn:microsoft.com/office/officeart/2005/8/layout/list1"/>
    <dgm:cxn modelId="{91C60B0E-44BC-4F4F-A32C-A80BAF4BDF4E}" type="presParOf" srcId="{A6B3189D-78A2-4078-8C62-81B28F9E9DDB}" destId="{3F6F2D2C-6325-4FC3-B095-FDA9358816D9}" srcOrd="0" destOrd="0" presId="urn:microsoft.com/office/officeart/2005/8/layout/list1"/>
    <dgm:cxn modelId="{A5605119-83CB-436D-AABF-2838191EDFDD}" type="presParOf" srcId="{A6B3189D-78A2-4078-8C62-81B28F9E9DDB}" destId="{7F30A9BC-3C6C-42B7-A8C5-C4AE375CB0FA}" srcOrd="1" destOrd="0" presId="urn:microsoft.com/office/officeart/2005/8/layout/list1"/>
    <dgm:cxn modelId="{55ECFEF1-13C9-48E1-AA57-AD7F0126C007}" type="presParOf" srcId="{24C4CA24-E514-482F-83DA-B8F2FC5376BB}" destId="{60823027-2AAF-4E39-A880-13835C825A9A}" srcOrd="1" destOrd="0" presId="urn:microsoft.com/office/officeart/2005/8/layout/list1"/>
    <dgm:cxn modelId="{0D4657EC-6F08-4B04-9D7A-A9A458C6460F}" type="presParOf" srcId="{24C4CA24-E514-482F-83DA-B8F2FC5376BB}" destId="{418CBAC3-CCFB-490A-9138-717C781042FF}" srcOrd="2" destOrd="0" presId="urn:microsoft.com/office/officeart/2005/8/layout/list1"/>
    <dgm:cxn modelId="{ADCEC05D-983A-46A7-A0A3-57FF4C43AD79}" type="presParOf" srcId="{24C4CA24-E514-482F-83DA-B8F2FC5376BB}" destId="{769EBB3B-06DB-40EA-8334-C148621D040C}" srcOrd="3" destOrd="0" presId="urn:microsoft.com/office/officeart/2005/8/layout/list1"/>
    <dgm:cxn modelId="{6C7E7BA2-22B0-4B70-A135-AE69C320421C}" type="presParOf" srcId="{24C4CA24-E514-482F-83DA-B8F2FC5376BB}" destId="{EF69AF89-0600-4C4D-B3CF-E61D7AE17B0F}" srcOrd="4" destOrd="0" presId="urn:microsoft.com/office/officeart/2005/8/layout/list1"/>
    <dgm:cxn modelId="{0A02D7E3-26C0-40A9-BA79-312FF70C5F82}" type="presParOf" srcId="{EF69AF89-0600-4C4D-B3CF-E61D7AE17B0F}" destId="{127A80BC-C2AE-4F3E-8870-306FB80B63A3}" srcOrd="0" destOrd="0" presId="urn:microsoft.com/office/officeart/2005/8/layout/list1"/>
    <dgm:cxn modelId="{C0130FFC-E56A-41D4-85CA-B7BE8811AC79}" type="presParOf" srcId="{EF69AF89-0600-4C4D-B3CF-E61D7AE17B0F}" destId="{E8ACFFDA-5EF0-4E2C-A5DF-91DCB51E4FA0}" srcOrd="1" destOrd="0" presId="urn:microsoft.com/office/officeart/2005/8/layout/list1"/>
    <dgm:cxn modelId="{4CF83C92-26AD-4CFB-B36D-9C4293F925C1}" type="presParOf" srcId="{24C4CA24-E514-482F-83DA-B8F2FC5376BB}" destId="{A77A617E-0356-4A6B-AFB8-23711C2AE689}" srcOrd="5" destOrd="0" presId="urn:microsoft.com/office/officeart/2005/8/layout/list1"/>
    <dgm:cxn modelId="{4532436F-1B43-4D9C-BC28-4DF4ACAF3AE0}" type="presParOf" srcId="{24C4CA24-E514-482F-83DA-B8F2FC5376BB}" destId="{26CA1269-01B7-464C-A61F-E99BF7946174}"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FC35F2-380D-41D4-98E6-177911E445BD}">
      <dsp:nvSpPr>
        <dsp:cNvPr id="0" name=""/>
        <dsp:cNvSpPr/>
      </dsp:nvSpPr>
      <dsp:spPr>
        <a:xfrm>
          <a:off x="0" y="315373"/>
          <a:ext cx="7812562" cy="106287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Teaching will be delivered in 1 3-hour workshop on campus. They will all be on campus in AS501</a:t>
          </a:r>
          <a:endParaRPr lang="en-US" sz="1900" kern="1200" dirty="0"/>
        </a:p>
      </dsp:txBody>
      <dsp:txXfrm>
        <a:off x="51885" y="367258"/>
        <a:ext cx="7708792" cy="959101"/>
      </dsp:txXfrm>
    </dsp:sp>
    <dsp:sp modelId="{125C8409-96AF-4C2F-8070-45FA669CDBB0}">
      <dsp:nvSpPr>
        <dsp:cNvPr id="0" name=""/>
        <dsp:cNvSpPr/>
      </dsp:nvSpPr>
      <dsp:spPr>
        <a:xfrm>
          <a:off x="0" y="1432965"/>
          <a:ext cx="7812562" cy="1062871"/>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These will be a combination of lectured material delivered by me, in class work, discussions, and will usually have some preparatory work set.</a:t>
          </a:r>
          <a:endParaRPr lang="en-US" sz="1900" kern="1200"/>
        </a:p>
      </dsp:txBody>
      <dsp:txXfrm>
        <a:off x="51885" y="1484850"/>
        <a:ext cx="7708792" cy="959101"/>
      </dsp:txXfrm>
    </dsp:sp>
    <dsp:sp modelId="{3EFD64F4-61B6-446D-AFB6-D6A9483A04F7}">
      <dsp:nvSpPr>
        <dsp:cNvPr id="0" name=""/>
        <dsp:cNvSpPr/>
      </dsp:nvSpPr>
      <dsp:spPr>
        <a:xfrm>
          <a:off x="0" y="2550557"/>
          <a:ext cx="7812562" cy="1062871"/>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 will upload the slides for each workshop to Moodle on Friday before the session, so you can look over them afterwards, or read through at home if you cannot attend</a:t>
          </a:r>
          <a:endParaRPr lang="en-US" sz="1900" kern="1200"/>
        </a:p>
      </dsp:txBody>
      <dsp:txXfrm>
        <a:off x="51885" y="2602442"/>
        <a:ext cx="7708792" cy="959101"/>
      </dsp:txXfrm>
    </dsp:sp>
    <dsp:sp modelId="{FF36CFB9-DA0B-4E4F-A474-7C691AEAB3E8}">
      <dsp:nvSpPr>
        <dsp:cNvPr id="0" name=""/>
        <dsp:cNvSpPr/>
      </dsp:nvSpPr>
      <dsp:spPr>
        <a:xfrm>
          <a:off x="0" y="3668148"/>
          <a:ext cx="7812562" cy="1062871"/>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While there will be a lectured element during these workshops, I would like to encourage as much participation and discussion as possible. If you have a question or something you want to discuss, pop your hand up and ask!</a:t>
          </a:r>
          <a:endParaRPr lang="en-US" sz="1900" kern="1200"/>
        </a:p>
      </dsp:txBody>
      <dsp:txXfrm>
        <a:off x="51885" y="3720033"/>
        <a:ext cx="7708792" cy="959101"/>
      </dsp:txXfrm>
    </dsp:sp>
    <dsp:sp modelId="{09B19793-D90D-4563-8AC5-1187EE53D386}">
      <dsp:nvSpPr>
        <dsp:cNvPr id="0" name=""/>
        <dsp:cNvSpPr/>
      </dsp:nvSpPr>
      <dsp:spPr>
        <a:xfrm>
          <a:off x="0" y="4785740"/>
          <a:ext cx="7812562" cy="106287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Preparatory work will usually be some kind of short reading or a task to complete before the workshop, so we can all come together and discussed what you found in your independent learning. </a:t>
          </a:r>
          <a:endParaRPr lang="en-US" sz="1900" kern="1200"/>
        </a:p>
      </dsp:txBody>
      <dsp:txXfrm>
        <a:off x="51885" y="4837625"/>
        <a:ext cx="7708792" cy="9591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B43B6-3F77-4103-BBD4-E66DD8C95615}">
      <dsp:nvSpPr>
        <dsp:cNvPr id="0" name=""/>
        <dsp:cNvSpPr/>
      </dsp:nvSpPr>
      <dsp:spPr>
        <a:xfrm>
          <a:off x="0" y="739"/>
          <a:ext cx="68311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B81074-9E71-4D1A-B74F-26587729946A}">
      <dsp:nvSpPr>
        <dsp:cNvPr id="0" name=""/>
        <dsp:cNvSpPr/>
      </dsp:nvSpPr>
      <dsp:spPr>
        <a:xfrm>
          <a:off x="0" y="739"/>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Some historical perspectives on Criminology (causes of crime)</a:t>
          </a:r>
          <a:endParaRPr lang="en-US" sz="2400" kern="1200"/>
        </a:p>
      </dsp:txBody>
      <dsp:txXfrm>
        <a:off x="0" y="739"/>
        <a:ext cx="6831118" cy="1211684"/>
      </dsp:txXfrm>
    </dsp:sp>
    <dsp:sp modelId="{439ED7DD-46AB-4A34-94D1-7846E7537A21}">
      <dsp:nvSpPr>
        <dsp:cNvPr id="0" name=""/>
        <dsp:cNvSpPr/>
      </dsp:nvSpPr>
      <dsp:spPr>
        <a:xfrm>
          <a:off x="0" y="1212424"/>
          <a:ext cx="6831118"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184C78-5923-4999-A576-9D74D4A16C81}">
      <dsp:nvSpPr>
        <dsp:cNvPr id="0" name=""/>
        <dsp:cNvSpPr/>
      </dsp:nvSpPr>
      <dsp:spPr>
        <a:xfrm>
          <a:off x="0" y="1212424"/>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N.B - There may be some overlap here from your first semester</a:t>
          </a:r>
          <a:endParaRPr lang="en-US" sz="2400" kern="1200"/>
        </a:p>
      </dsp:txBody>
      <dsp:txXfrm>
        <a:off x="0" y="1212424"/>
        <a:ext cx="6831118" cy="1211684"/>
      </dsp:txXfrm>
    </dsp:sp>
    <dsp:sp modelId="{5D6D05D7-4827-41BD-94F8-D90267C5125A}">
      <dsp:nvSpPr>
        <dsp:cNvPr id="0" name=""/>
        <dsp:cNvSpPr/>
      </dsp:nvSpPr>
      <dsp:spPr>
        <a:xfrm>
          <a:off x="0" y="2424108"/>
          <a:ext cx="6831118"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0D54F4-B9FB-4723-A9E2-63D931F56DB3}">
      <dsp:nvSpPr>
        <dsp:cNvPr id="0" name=""/>
        <dsp:cNvSpPr/>
      </dsp:nvSpPr>
      <dsp:spPr>
        <a:xfrm>
          <a:off x="0" y="2424108"/>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To offer a critical study of what constitutes ‘policing’ in democratic societies and considers the history and development of ‘policing in the United Kingdom.</a:t>
          </a:r>
          <a:endParaRPr lang="en-US" sz="2400" kern="1200"/>
        </a:p>
      </dsp:txBody>
      <dsp:txXfrm>
        <a:off x="0" y="2424108"/>
        <a:ext cx="6831118" cy="1211684"/>
      </dsp:txXfrm>
    </dsp:sp>
    <dsp:sp modelId="{7A3BD81A-B17B-4737-82D3-6728D4055D9F}">
      <dsp:nvSpPr>
        <dsp:cNvPr id="0" name=""/>
        <dsp:cNvSpPr/>
      </dsp:nvSpPr>
      <dsp:spPr>
        <a:xfrm>
          <a:off x="0" y="3635792"/>
          <a:ext cx="6831118"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2DDE95-B17B-4089-B0E7-300B68952E07}">
      <dsp:nvSpPr>
        <dsp:cNvPr id="0" name=""/>
        <dsp:cNvSpPr/>
      </dsp:nvSpPr>
      <dsp:spPr>
        <a:xfrm>
          <a:off x="0" y="3635792"/>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To examine public perception and fear of crime</a:t>
          </a:r>
          <a:endParaRPr lang="en-US" sz="2400" kern="1200"/>
        </a:p>
      </dsp:txBody>
      <dsp:txXfrm>
        <a:off x="0" y="3635792"/>
        <a:ext cx="6831118" cy="1211684"/>
      </dsp:txXfrm>
    </dsp:sp>
    <dsp:sp modelId="{D9E7B3A6-0061-4C57-BC45-226C4833FC7F}">
      <dsp:nvSpPr>
        <dsp:cNvPr id="0" name=""/>
        <dsp:cNvSpPr/>
      </dsp:nvSpPr>
      <dsp:spPr>
        <a:xfrm>
          <a:off x="0" y="4847476"/>
          <a:ext cx="6831118"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7BC4C-6A78-4E63-ADD9-58B957558020}">
      <dsp:nvSpPr>
        <dsp:cNvPr id="0" name=""/>
        <dsp:cNvSpPr/>
      </dsp:nvSpPr>
      <dsp:spPr>
        <a:xfrm>
          <a:off x="0" y="4847476"/>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To bring some real-life examples into your learning </a:t>
          </a:r>
          <a:endParaRPr lang="en-US" sz="2400" kern="1200"/>
        </a:p>
      </dsp:txBody>
      <dsp:txXfrm>
        <a:off x="0" y="4847476"/>
        <a:ext cx="6831118" cy="12116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AA131-D559-4308-952B-7BDC0B586937}">
      <dsp:nvSpPr>
        <dsp:cNvPr id="0" name=""/>
        <dsp:cNvSpPr/>
      </dsp:nvSpPr>
      <dsp:spPr>
        <a:xfrm>
          <a:off x="0" y="22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EB96A-D353-4F75-859C-1634EF06A688}">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620F10-8A16-4242-8FAD-8E42DD0A23C1}">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A lot more independent learning</a:t>
          </a:r>
          <a:endParaRPr lang="en-US" sz="2200" kern="1200"/>
        </a:p>
      </dsp:txBody>
      <dsp:txXfrm>
        <a:off x="1337397" y="2284"/>
        <a:ext cx="4926242" cy="1157919"/>
      </dsp:txXfrm>
    </dsp:sp>
    <dsp:sp modelId="{E3627506-9B19-4B5A-9805-F51CF1E4B4C0}">
      <dsp:nvSpPr>
        <dsp:cNvPr id="0" name=""/>
        <dsp:cNvSpPr/>
      </dsp:nvSpPr>
      <dsp:spPr>
        <a:xfrm>
          <a:off x="0" y="14496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9FD9B8-BD84-4710-9562-6A6B8D00381A}">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CCA9CC-2EE8-41F7-9731-3DEF4AB4CE9D}">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You will be expected to develop your own learning to a greater degree</a:t>
          </a:r>
          <a:endParaRPr lang="en-US" sz="2200" kern="1200"/>
        </a:p>
      </dsp:txBody>
      <dsp:txXfrm>
        <a:off x="1337397" y="1449684"/>
        <a:ext cx="4926242" cy="1157919"/>
      </dsp:txXfrm>
    </dsp:sp>
    <dsp:sp modelId="{1007042D-89A2-4949-9FBF-341BFE19229F}">
      <dsp:nvSpPr>
        <dsp:cNvPr id="0" name=""/>
        <dsp:cNvSpPr/>
      </dsp:nvSpPr>
      <dsp:spPr>
        <a:xfrm>
          <a:off x="0" y="28970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88C98F-775E-4DC5-977A-EB565590F639}">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3441C5-59D9-4519-B204-A24198A9D3AD}">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You will be expected to take ownership of tasks to a higher level</a:t>
          </a:r>
          <a:endParaRPr lang="en-US" sz="2200" kern="1200"/>
        </a:p>
      </dsp:txBody>
      <dsp:txXfrm>
        <a:off x="1337397" y="2897083"/>
        <a:ext cx="4926242" cy="1157919"/>
      </dsp:txXfrm>
    </dsp:sp>
    <dsp:sp modelId="{3A3D4526-CE1F-4317-9756-D8CE66FE5EDF}">
      <dsp:nvSpPr>
        <dsp:cNvPr id="0" name=""/>
        <dsp:cNvSpPr/>
      </dsp:nvSpPr>
      <dsp:spPr>
        <a:xfrm>
          <a:off x="0" y="43444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13E52B-D5BE-49C1-B606-FCEA6DEAD83D}">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E7DF40-46B3-424D-9D8C-270CD0B5C516}">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GB" sz="2200" kern="1200"/>
            <a:t>You will be expected to write in a far more critical academic fashion</a:t>
          </a:r>
          <a:endParaRPr lang="en-US" sz="2200" kern="1200"/>
        </a:p>
      </dsp:txBody>
      <dsp:txXfrm>
        <a:off x="1337397" y="4344483"/>
        <a:ext cx="4926242" cy="1157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20553-AC05-4837-8EE2-0F8B89E32AF4}">
      <dsp:nvSpPr>
        <dsp:cNvPr id="0" name=""/>
        <dsp:cNvSpPr/>
      </dsp:nvSpPr>
      <dsp:spPr>
        <a:xfrm>
          <a:off x="0" y="823103"/>
          <a:ext cx="6263640" cy="9149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Key objective was to reform the existing legal and create an efficient penal system </a:t>
          </a:r>
        </a:p>
      </dsp:txBody>
      <dsp:txXfrm>
        <a:off x="44664" y="867767"/>
        <a:ext cx="6174312" cy="825612"/>
      </dsp:txXfrm>
    </dsp:sp>
    <dsp:sp modelId="{860FC37A-C80C-4AC3-A0B0-EB87C0722FAA}">
      <dsp:nvSpPr>
        <dsp:cNvPr id="0" name=""/>
        <dsp:cNvSpPr/>
      </dsp:nvSpPr>
      <dsp:spPr>
        <a:xfrm>
          <a:off x="0" y="1804283"/>
          <a:ext cx="6263640" cy="9149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Emphasized that crime is the product of rational decision making &amp; it deserves a rational response </a:t>
          </a:r>
        </a:p>
      </dsp:txBody>
      <dsp:txXfrm>
        <a:off x="44664" y="1848947"/>
        <a:ext cx="6174312" cy="825612"/>
      </dsp:txXfrm>
    </dsp:sp>
    <dsp:sp modelId="{5F7D03B5-B22E-4A41-A58D-D4D0DFA27C85}">
      <dsp:nvSpPr>
        <dsp:cNvPr id="0" name=""/>
        <dsp:cNvSpPr/>
      </dsp:nvSpPr>
      <dsp:spPr>
        <a:xfrm>
          <a:off x="0" y="2785464"/>
          <a:ext cx="6263640" cy="9149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Focus was on crime/the offence not the offender </a:t>
          </a:r>
        </a:p>
      </dsp:txBody>
      <dsp:txXfrm>
        <a:off x="44664" y="2830128"/>
        <a:ext cx="6174312" cy="825612"/>
      </dsp:txXfrm>
    </dsp:sp>
    <dsp:sp modelId="{3A2CAD82-944B-4278-AA2B-2FF82C451936}">
      <dsp:nvSpPr>
        <dsp:cNvPr id="0" name=""/>
        <dsp:cNvSpPr/>
      </dsp:nvSpPr>
      <dsp:spPr>
        <a:xfrm>
          <a:off x="0" y="3766644"/>
          <a:ext cx="6263640" cy="9149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Based on the notion of </a:t>
          </a:r>
          <a:r>
            <a:rPr lang="en-US" sz="2300" b="1" kern="1200"/>
            <a:t>Voluntarism </a:t>
          </a:r>
          <a:endParaRPr lang="en-US" sz="2300" kern="1200"/>
        </a:p>
      </dsp:txBody>
      <dsp:txXfrm>
        <a:off x="44664" y="3811308"/>
        <a:ext cx="6174312" cy="8256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8FD653-C1E0-4797-A6F3-1A2227A8A69A}">
      <dsp:nvSpPr>
        <dsp:cNvPr id="0" name=""/>
        <dsp:cNvSpPr/>
      </dsp:nvSpPr>
      <dsp:spPr>
        <a:xfrm>
          <a:off x="0" y="67105"/>
          <a:ext cx="7240043" cy="138663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Not supported by empirical evidence </a:t>
          </a:r>
        </a:p>
      </dsp:txBody>
      <dsp:txXfrm>
        <a:off x="67690" y="134795"/>
        <a:ext cx="7104663" cy="1251252"/>
      </dsp:txXfrm>
    </dsp:sp>
    <dsp:sp modelId="{78E17D84-118B-44EB-A7D2-9D936B127CDB}">
      <dsp:nvSpPr>
        <dsp:cNvPr id="0" name=""/>
        <dsp:cNvSpPr/>
      </dsp:nvSpPr>
      <dsp:spPr>
        <a:xfrm>
          <a:off x="0" y="1525738"/>
          <a:ext cx="7240043" cy="1386632"/>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Does not explain differences between different offender groups (for e.g. male offenders and female offenders)</a:t>
          </a:r>
        </a:p>
      </dsp:txBody>
      <dsp:txXfrm>
        <a:off x="67690" y="1593428"/>
        <a:ext cx="7104663" cy="1251252"/>
      </dsp:txXfrm>
    </dsp:sp>
    <dsp:sp modelId="{F61ED4FF-7D77-4A30-BE86-52E473497D10}">
      <dsp:nvSpPr>
        <dsp:cNvPr id="0" name=""/>
        <dsp:cNvSpPr/>
      </dsp:nvSpPr>
      <dsp:spPr>
        <a:xfrm>
          <a:off x="0" y="2984371"/>
          <a:ext cx="7240043" cy="1386632"/>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Emphasises a view of human nature that is based on the pleasure/pain principle</a:t>
          </a:r>
        </a:p>
      </dsp:txBody>
      <dsp:txXfrm>
        <a:off x="67690" y="3052061"/>
        <a:ext cx="7104663" cy="1251252"/>
      </dsp:txXfrm>
    </dsp:sp>
    <dsp:sp modelId="{E83648DE-B510-413D-8131-8620C67CED8C}">
      <dsp:nvSpPr>
        <dsp:cNvPr id="0" name=""/>
        <dsp:cNvSpPr/>
      </dsp:nvSpPr>
      <dsp:spPr>
        <a:xfrm>
          <a:off x="0" y="4443004"/>
          <a:ext cx="7240043" cy="138663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Encourages </a:t>
          </a:r>
          <a:r>
            <a:rPr lang="en-GB" sz="2500" kern="1200"/>
            <a:t>unquestioning acceptance of legal definitions of crime/deviance</a:t>
          </a:r>
          <a:endParaRPr lang="en-US" sz="2500" kern="1200"/>
        </a:p>
      </dsp:txBody>
      <dsp:txXfrm>
        <a:off x="67690" y="4510694"/>
        <a:ext cx="7104663" cy="12512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336BF3-BDBE-4156-B3F4-F9A4B4377BD3}">
      <dsp:nvSpPr>
        <dsp:cNvPr id="0" name=""/>
        <dsp:cNvSpPr/>
      </dsp:nvSpPr>
      <dsp:spPr>
        <a:xfrm>
          <a:off x="0" y="1589993"/>
          <a:ext cx="6263640" cy="352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D540AA-2B8D-4AAC-8D21-8ADE9E434127}">
      <dsp:nvSpPr>
        <dsp:cNvPr id="0" name=""/>
        <dsp:cNvSpPr/>
      </dsp:nvSpPr>
      <dsp:spPr>
        <a:xfrm>
          <a:off x="313182" y="1383353"/>
          <a:ext cx="4384548" cy="413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22300">
            <a:lnSpc>
              <a:spcPct val="90000"/>
            </a:lnSpc>
            <a:spcBef>
              <a:spcPct val="0"/>
            </a:spcBef>
            <a:spcAft>
              <a:spcPct val="35000"/>
            </a:spcAft>
            <a:buNone/>
          </a:pPr>
          <a:r>
            <a:rPr lang="en-GB" sz="1400" kern="1200"/>
            <a:t>Key Theorists – Clark and Cornish (1985, 1986, 2006)</a:t>
          </a:r>
          <a:endParaRPr lang="en-US" sz="1400" kern="1200"/>
        </a:p>
      </dsp:txBody>
      <dsp:txXfrm>
        <a:off x="333357" y="1403528"/>
        <a:ext cx="4344198" cy="372930"/>
      </dsp:txXfrm>
    </dsp:sp>
    <dsp:sp modelId="{D0BC1E23-1D81-4FCE-85A4-9FB2A11ECD99}">
      <dsp:nvSpPr>
        <dsp:cNvPr id="0" name=""/>
        <dsp:cNvSpPr/>
      </dsp:nvSpPr>
      <dsp:spPr>
        <a:xfrm>
          <a:off x="0" y="2225033"/>
          <a:ext cx="6263640" cy="18963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291592" rIns="486128"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a:t>Crime is the product of rational decision making but several factors can limit the ability of  offenders to fully exercise their rationality </a:t>
          </a:r>
        </a:p>
        <a:p>
          <a:pPr marL="114300" lvl="1" indent="-114300" algn="l" defTabSz="622300">
            <a:lnSpc>
              <a:spcPct val="90000"/>
            </a:lnSpc>
            <a:spcBef>
              <a:spcPct val="0"/>
            </a:spcBef>
            <a:spcAft>
              <a:spcPct val="15000"/>
            </a:spcAft>
            <a:buChar char="•"/>
          </a:pPr>
          <a:r>
            <a:rPr lang="en-US" sz="1400" kern="1200"/>
            <a:t>Crime prevention strategies that increase the effort expended on crime should encourage offenders to desist from crime</a:t>
          </a:r>
        </a:p>
        <a:p>
          <a:pPr marL="114300" lvl="1" indent="-114300" algn="l" defTabSz="622300">
            <a:lnSpc>
              <a:spcPct val="90000"/>
            </a:lnSpc>
            <a:spcBef>
              <a:spcPct val="0"/>
            </a:spcBef>
            <a:spcAft>
              <a:spcPct val="15000"/>
            </a:spcAft>
            <a:buChar char="•"/>
          </a:pPr>
          <a:r>
            <a:rPr lang="en-US" sz="1400" kern="1200"/>
            <a:t>These crime prevention strategies can help reduce opportunities for crime </a:t>
          </a:r>
        </a:p>
        <a:p>
          <a:pPr marL="114300" lvl="1" indent="-114300" algn="l" defTabSz="622300">
            <a:lnSpc>
              <a:spcPct val="90000"/>
            </a:lnSpc>
            <a:spcBef>
              <a:spcPct val="0"/>
            </a:spcBef>
            <a:spcAft>
              <a:spcPct val="15000"/>
            </a:spcAft>
            <a:buChar char="•"/>
          </a:pPr>
          <a:r>
            <a:rPr lang="en-US" sz="1400" kern="1200"/>
            <a:t>Increasing the costs of crime can also help reduce crime </a:t>
          </a:r>
        </a:p>
      </dsp:txBody>
      <dsp:txXfrm>
        <a:off x="0" y="2225033"/>
        <a:ext cx="6263640" cy="1896300"/>
      </dsp:txXfrm>
    </dsp:sp>
    <dsp:sp modelId="{A2E3254B-744C-41F0-AD2E-7C89710B6683}">
      <dsp:nvSpPr>
        <dsp:cNvPr id="0" name=""/>
        <dsp:cNvSpPr/>
      </dsp:nvSpPr>
      <dsp:spPr>
        <a:xfrm>
          <a:off x="313182" y="2018393"/>
          <a:ext cx="4384548" cy="4132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22300">
            <a:lnSpc>
              <a:spcPct val="90000"/>
            </a:lnSpc>
            <a:spcBef>
              <a:spcPct val="0"/>
            </a:spcBef>
            <a:spcAft>
              <a:spcPct val="35000"/>
            </a:spcAft>
            <a:buNone/>
          </a:pPr>
          <a:r>
            <a:rPr lang="en-US" sz="1400" kern="1200"/>
            <a:t>Clarke and Cornish argued that:</a:t>
          </a:r>
        </a:p>
      </dsp:txBody>
      <dsp:txXfrm>
        <a:off x="333357" y="2038568"/>
        <a:ext cx="4344198" cy="3729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FFDAF8-10E5-4D1C-94C1-4F0E3CB95942}">
      <dsp:nvSpPr>
        <dsp:cNvPr id="0" name=""/>
        <dsp:cNvSpPr/>
      </dsp:nvSpPr>
      <dsp:spPr>
        <a:xfrm>
          <a:off x="0" y="1324493"/>
          <a:ext cx="6263640" cy="478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FD70DA-553E-4619-A5AB-EA099A3C43ED}">
      <dsp:nvSpPr>
        <dsp:cNvPr id="0" name=""/>
        <dsp:cNvSpPr/>
      </dsp:nvSpPr>
      <dsp:spPr>
        <a:xfrm>
          <a:off x="313182" y="1044053"/>
          <a:ext cx="4384548" cy="560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44550">
            <a:lnSpc>
              <a:spcPct val="90000"/>
            </a:lnSpc>
            <a:spcBef>
              <a:spcPct val="0"/>
            </a:spcBef>
            <a:spcAft>
              <a:spcPct val="35000"/>
            </a:spcAft>
            <a:buNone/>
          </a:pPr>
          <a:r>
            <a:rPr lang="en-GB" sz="1900" kern="1200"/>
            <a:t>Key Theorists – Cohen and Felson (1979)</a:t>
          </a:r>
          <a:endParaRPr lang="en-US" sz="1900" kern="1200"/>
        </a:p>
      </dsp:txBody>
      <dsp:txXfrm>
        <a:off x="340562" y="1071433"/>
        <a:ext cx="4329788" cy="506120"/>
      </dsp:txXfrm>
    </dsp:sp>
    <dsp:sp modelId="{D2EB2103-C7A5-442B-9343-E0F07BBE5247}">
      <dsp:nvSpPr>
        <dsp:cNvPr id="0" name=""/>
        <dsp:cNvSpPr/>
      </dsp:nvSpPr>
      <dsp:spPr>
        <a:xfrm>
          <a:off x="0" y="2186333"/>
          <a:ext cx="6263640" cy="22743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95732" rIns="486128"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t>This is a derivative of Rational Choice Theory </a:t>
          </a:r>
        </a:p>
        <a:p>
          <a:pPr marL="171450" lvl="1" indent="-171450" algn="l" defTabSz="844550">
            <a:lnSpc>
              <a:spcPct val="90000"/>
            </a:lnSpc>
            <a:spcBef>
              <a:spcPct val="0"/>
            </a:spcBef>
            <a:spcAft>
              <a:spcPct val="15000"/>
            </a:spcAft>
            <a:buChar char="•"/>
          </a:pPr>
          <a:r>
            <a:rPr lang="en-US" sz="1900" kern="1200"/>
            <a:t>Key argument - crime is the product of rational decision making &amp; cost/benefit analysis</a:t>
          </a:r>
        </a:p>
        <a:p>
          <a:pPr marL="171450" lvl="1" indent="-171450" algn="l" defTabSz="844550">
            <a:lnSpc>
              <a:spcPct val="90000"/>
            </a:lnSpc>
            <a:spcBef>
              <a:spcPct val="0"/>
            </a:spcBef>
            <a:spcAft>
              <a:spcPct val="15000"/>
            </a:spcAft>
            <a:buChar char="•"/>
          </a:pPr>
          <a:r>
            <a:rPr lang="en-US" sz="1900" kern="1200"/>
            <a:t>Focus is on analysing crime, not the offender</a:t>
          </a:r>
        </a:p>
        <a:p>
          <a:pPr marL="171450" lvl="1" indent="-171450" algn="l" defTabSz="844550">
            <a:lnSpc>
              <a:spcPct val="90000"/>
            </a:lnSpc>
            <a:spcBef>
              <a:spcPct val="0"/>
            </a:spcBef>
            <a:spcAft>
              <a:spcPct val="15000"/>
            </a:spcAft>
            <a:buChar char="•"/>
          </a:pPr>
          <a:r>
            <a:rPr lang="en-US" sz="1900" kern="1200"/>
            <a:t>Emphasizes that lifestyles and routines create opportunities for crime </a:t>
          </a:r>
        </a:p>
      </dsp:txBody>
      <dsp:txXfrm>
        <a:off x="0" y="2186333"/>
        <a:ext cx="6263640" cy="2274300"/>
      </dsp:txXfrm>
    </dsp:sp>
    <dsp:sp modelId="{9EE23789-A26E-4BE4-BE0C-EE46AFBA271F}">
      <dsp:nvSpPr>
        <dsp:cNvPr id="0" name=""/>
        <dsp:cNvSpPr/>
      </dsp:nvSpPr>
      <dsp:spPr>
        <a:xfrm>
          <a:off x="313182" y="1905893"/>
          <a:ext cx="4384548" cy="5608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844550">
            <a:lnSpc>
              <a:spcPct val="90000"/>
            </a:lnSpc>
            <a:spcBef>
              <a:spcPct val="0"/>
            </a:spcBef>
            <a:spcAft>
              <a:spcPct val="35000"/>
            </a:spcAft>
            <a:buNone/>
          </a:pPr>
          <a:r>
            <a:rPr lang="en-GB" sz="1900" kern="1200"/>
            <a:t>Cohen and Felson suggested that: </a:t>
          </a:r>
          <a:endParaRPr lang="en-US" sz="1900" kern="1200"/>
        </a:p>
      </dsp:txBody>
      <dsp:txXfrm>
        <a:off x="340562" y="1933273"/>
        <a:ext cx="4329788" cy="5061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91E23-8F19-4365-99C4-E6E8003A3738}">
      <dsp:nvSpPr>
        <dsp:cNvPr id="0" name=""/>
        <dsp:cNvSpPr/>
      </dsp:nvSpPr>
      <dsp:spPr>
        <a:xfrm>
          <a:off x="336314" y="1170"/>
          <a:ext cx="1640495" cy="820247"/>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society</a:t>
          </a:r>
          <a:endParaRPr lang="en-GB" sz="1400" b="1" i="0" u="none" strike="noStrike" kern="1200" cap="none" baseline="0" noProof="0">
            <a:solidFill>
              <a:srgbClr val="010000"/>
            </a:solidFill>
            <a:latin typeface="+mn-lt"/>
            <a:ea typeface="+mn-lt"/>
            <a:cs typeface="Times New Roman"/>
          </a:endParaRPr>
        </a:p>
      </dsp:txBody>
      <dsp:txXfrm>
        <a:off x="360338" y="25194"/>
        <a:ext cx="1592447" cy="772199"/>
      </dsp:txXfrm>
    </dsp:sp>
    <dsp:sp modelId="{63717CD4-0FAB-4351-B79A-08780E6ADF71}">
      <dsp:nvSpPr>
        <dsp:cNvPr id="0" name=""/>
        <dsp:cNvSpPr/>
      </dsp:nvSpPr>
      <dsp:spPr>
        <a:xfrm>
          <a:off x="500363"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A3B9C65-2157-491A-BA7A-C6D26417F570}">
      <dsp:nvSpPr>
        <dsp:cNvPr id="0" name=""/>
        <dsp:cNvSpPr/>
      </dsp:nvSpPr>
      <dsp:spPr>
        <a:xfrm>
          <a:off x="664413" y="1026480"/>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Strain </a:t>
          </a:r>
        </a:p>
      </dsp:txBody>
      <dsp:txXfrm>
        <a:off x="688437" y="1050504"/>
        <a:ext cx="1264348" cy="772199"/>
      </dsp:txXfrm>
    </dsp:sp>
    <dsp:sp modelId="{E132AEA3-601D-47D9-9762-98007B93481F}">
      <dsp:nvSpPr>
        <dsp:cNvPr id="0" name=""/>
        <dsp:cNvSpPr/>
      </dsp:nvSpPr>
      <dsp:spPr>
        <a:xfrm>
          <a:off x="500363" y="821418"/>
          <a:ext cx="164049" cy="1640495"/>
        </a:xfrm>
        <a:custGeom>
          <a:avLst/>
          <a:gdLst/>
          <a:ahLst/>
          <a:cxnLst/>
          <a:rect l="0" t="0" r="0" b="0"/>
          <a:pathLst>
            <a:path>
              <a:moveTo>
                <a:pt x="0" y="0"/>
              </a:moveTo>
              <a:lnTo>
                <a:pt x="0" y="1640495"/>
              </a:lnTo>
              <a:lnTo>
                <a:pt x="164049" y="164049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D7F910-2657-4685-830A-9D06DC977BDE}">
      <dsp:nvSpPr>
        <dsp:cNvPr id="0" name=""/>
        <dsp:cNvSpPr/>
      </dsp:nvSpPr>
      <dsp:spPr>
        <a:xfrm>
          <a:off x="664413" y="2051789"/>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Social control</a:t>
          </a:r>
        </a:p>
      </dsp:txBody>
      <dsp:txXfrm>
        <a:off x="688437" y="2075813"/>
        <a:ext cx="1264348" cy="772199"/>
      </dsp:txXfrm>
    </dsp:sp>
    <dsp:sp modelId="{3BED0382-E1C1-415B-9B60-219320F1B6AD}">
      <dsp:nvSpPr>
        <dsp:cNvPr id="0" name=""/>
        <dsp:cNvSpPr/>
      </dsp:nvSpPr>
      <dsp:spPr>
        <a:xfrm>
          <a:off x="2386933" y="1170"/>
          <a:ext cx="1640495" cy="820247"/>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biology</a:t>
          </a:r>
        </a:p>
      </dsp:txBody>
      <dsp:txXfrm>
        <a:off x="2410957" y="25194"/>
        <a:ext cx="1592447" cy="772199"/>
      </dsp:txXfrm>
    </dsp:sp>
    <dsp:sp modelId="{2992B00C-8D1D-4DBF-9E13-10AB6863A3CF}">
      <dsp:nvSpPr>
        <dsp:cNvPr id="0" name=""/>
        <dsp:cNvSpPr/>
      </dsp:nvSpPr>
      <dsp:spPr>
        <a:xfrm>
          <a:off x="2550982"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C29443-341C-4F85-910E-CB557DB5FE00}">
      <dsp:nvSpPr>
        <dsp:cNvPr id="0" name=""/>
        <dsp:cNvSpPr/>
      </dsp:nvSpPr>
      <dsp:spPr>
        <a:xfrm>
          <a:off x="2715032" y="1026480"/>
          <a:ext cx="1580754" cy="820247"/>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100000"/>
            </a:lnSpc>
            <a:spcBef>
              <a:spcPct val="0"/>
            </a:spcBef>
            <a:spcAft>
              <a:spcPct val="35000"/>
            </a:spcAft>
            <a:buNone/>
          </a:pPr>
          <a:r>
            <a:rPr lang="en-GB" sz="1100" b="1" kern="1200">
              <a:latin typeface="+mn-lt"/>
              <a:cs typeface="Times New Roman"/>
            </a:rPr>
            <a:t>Genetics: 47:XYY syndrome; twins</a:t>
          </a:r>
        </a:p>
      </dsp:txBody>
      <dsp:txXfrm>
        <a:off x="2739056" y="1050504"/>
        <a:ext cx="1532706" cy="772199"/>
      </dsp:txXfrm>
    </dsp:sp>
    <dsp:sp modelId="{CECC1BAB-BAD6-41BF-ABE0-D934045421DC}">
      <dsp:nvSpPr>
        <dsp:cNvPr id="0" name=""/>
        <dsp:cNvSpPr/>
      </dsp:nvSpPr>
      <dsp:spPr>
        <a:xfrm>
          <a:off x="2550982" y="821418"/>
          <a:ext cx="164049" cy="1758820"/>
        </a:xfrm>
        <a:custGeom>
          <a:avLst/>
          <a:gdLst/>
          <a:ahLst/>
          <a:cxnLst/>
          <a:rect l="0" t="0" r="0" b="0"/>
          <a:pathLst>
            <a:path>
              <a:moveTo>
                <a:pt x="0" y="0"/>
              </a:moveTo>
              <a:lnTo>
                <a:pt x="0" y="1758820"/>
              </a:lnTo>
              <a:lnTo>
                <a:pt x="164049" y="175882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476B057-1D71-4343-8529-50CDBC8E0937}">
      <dsp:nvSpPr>
        <dsp:cNvPr id="0" name=""/>
        <dsp:cNvSpPr/>
      </dsp:nvSpPr>
      <dsp:spPr>
        <a:xfrm>
          <a:off x="2715032" y="2051789"/>
          <a:ext cx="1435236" cy="1056897"/>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Biochemistry: androgens; serotonin; drugs &amp; alcohol</a:t>
          </a:r>
        </a:p>
      </dsp:txBody>
      <dsp:txXfrm>
        <a:off x="2745987" y="2082744"/>
        <a:ext cx="1373326" cy="994987"/>
      </dsp:txXfrm>
    </dsp:sp>
    <dsp:sp modelId="{39665268-BE69-4D3F-B7FA-C74B21BAB085}">
      <dsp:nvSpPr>
        <dsp:cNvPr id="0" name=""/>
        <dsp:cNvSpPr/>
      </dsp:nvSpPr>
      <dsp:spPr>
        <a:xfrm>
          <a:off x="2550982" y="821418"/>
          <a:ext cx="164049" cy="2902454"/>
        </a:xfrm>
        <a:custGeom>
          <a:avLst/>
          <a:gdLst/>
          <a:ahLst/>
          <a:cxnLst/>
          <a:rect l="0" t="0" r="0" b="0"/>
          <a:pathLst>
            <a:path>
              <a:moveTo>
                <a:pt x="0" y="0"/>
              </a:moveTo>
              <a:lnTo>
                <a:pt x="0" y="2902454"/>
              </a:lnTo>
              <a:lnTo>
                <a:pt x="164049" y="290245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FAC9CCE-8059-4CE4-B6C5-F0C0C3CAE326}">
      <dsp:nvSpPr>
        <dsp:cNvPr id="0" name=""/>
        <dsp:cNvSpPr/>
      </dsp:nvSpPr>
      <dsp:spPr>
        <a:xfrm>
          <a:off x="2715032" y="3313749"/>
          <a:ext cx="1474988" cy="820247"/>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t"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Evolution: competitive behaviour is passed on</a:t>
          </a:r>
        </a:p>
        <a:p>
          <a:pPr marL="57150" lvl="1" indent="-57150" algn="l" defTabSz="488950" rtl="0">
            <a:lnSpc>
              <a:spcPct val="90000"/>
            </a:lnSpc>
            <a:spcBef>
              <a:spcPct val="0"/>
            </a:spcBef>
            <a:spcAft>
              <a:spcPct val="15000"/>
            </a:spcAft>
            <a:buChar char="•"/>
          </a:pPr>
          <a:endParaRPr lang="en-GB" sz="1100" b="1" kern="1200">
            <a:latin typeface="+mn-lt"/>
            <a:cs typeface="Times New Roman"/>
          </a:endParaRPr>
        </a:p>
      </dsp:txBody>
      <dsp:txXfrm>
        <a:off x="2739056" y="3337773"/>
        <a:ext cx="1426940" cy="772199"/>
      </dsp:txXfrm>
    </dsp:sp>
    <dsp:sp modelId="{3F53334F-4D85-4EDB-AA85-E5472D5C6F4F}">
      <dsp:nvSpPr>
        <dsp:cNvPr id="0" name=""/>
        <dsp:cNvSpPr/>
      </dsp:nvSpPr>
      <dsp:spPr>
        <a:xfrm>
          <a:off x="2550982" y="821418"/>
          <a:ext cx="164049" cy="3927763"/>
        </a:xfrm>
        <a:custGeom>
          <a:avLst/>
          <a:gdLst/>
          <a:ahLst/>
          <a:cxnLst/>
          <a:rect l="0" t="0" r="0" b="0"/>
          <a:pathLst>
            <a:path>
              <a:moveTo>
                <a:pt x="0" y="0"/>
              </a:moveTo>
              <a:lnTo>
                <a:pt x="0" y="3927763"/>
              </a:lnTo>
              <a:lnTo>
                <a:pt x="164049" y="392776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DEF41A7-2B98-4675-9D59-409391DD50E5}">
      <dsp:nvSpPr>
        <dsp:cNvPr id="0" name=""/>
        <dsp:cNvSpPr/>
      </dsp:nvSpPr>
      <dsp:spPr>
        <a:xfrm>
          <a:off x="2715032" y="4339058"/>
          <a:ext cx="1975668" cy="82024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100000"/>
            </a:lnSpc>
            <a:spcBef>
              <a:spcPct val="0"/>
            </a:spcBef>
            <a:spcAft>
              <a:spcPct val="35000"/>
            </a:spcAft>
            <a:buNone/>
          </a:pPr>
          <a:r>
            <a:rPr lang="en-GB" sz="1100" b="1" kern="1200">
              <a:latin typeface="+mn-lt"/>
              <a:cs typeface="Times New Roman"/>
            </a:rPr>
            <a:t>Neuropsychology: head injury</a:t>
          </a:r>
        </a:p>
      </dsp:txBody>
      <dsp:txXfrm>
        <a:off x="2739056" y="4363082"/>
        <a:ext cx="1927620" cy="772199"/>
      </dsp:txXfrm>
    </dsp:sp>
    <dsp:sp modelId="{B59A4C9B-F1DE-4D30-9417-945E6D0352D0}">
      <dsp:nvSpPr>
        <dsp:cNvPr id="0" name=""/>
        <dsp:cNvSpPr/>
      </dsp:nvSpPr>
      <dsp:spPr>
        <a:xfrm>
          <a:off x="4437552" y="1170"/>
          <a:ext cx="1640495" cy="820247"/>
        </a:xfrm>
        <a:prstGeom prst="roundRect">
          <a:avLst>
            <a:gd name="adj" fmla="val 1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individual differences</a:t>
          </a:r>
        </a:p>
      </dsp:txBody>
      <dsp:txXfrm>
        <a:off x="4461576" y="25194"/>
        <a:ext cx="1592447" cy="772199"/>
      </dsp:txXfrm>
    </dsp:sp>
    <dsp:sp modelId="{BF812F33-95A3-4FBC-8D23-E07C01951757}">
      <dsp:nvSpPr>
        <dsp:cNvPr id="0" name=""/>
        <dsp:cNvSpPr/>
      </dsp:nvSpPr>
      <dsp:spPr>
        <a:xfrm>
          <a:off x="4601601"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35AA2D2-2C06-442C-8F40-46079FDF87EC}">
      <dsp:nvSpPr>
        <dsp:cNvPr id="0" name=""/>
        <dsp:cNvSpPr/>
      </dsp:nvSpPr>
      <dsp:spPr>
        <a:xfrm>
          <a:off x="4765651" y="1026480"/>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Intelligence</a:t>
          </a:r>
        </a:p>
      </dsp:txBody>
      <dsp:txXfrm>
        <a:off x="4789675" y="1050504"/>
        <a:ext cx="1264348" cy="772199"/>
      </dsp:txXfrm>
    </dsp:sp>
    <dsp:sp modelId="{B51D991D-7B0D-4E18-8C92-86B46E8DC1AA}">
      <dsp:nvSpPr>
        <dsp:cNvPr id="0" name=""/>
        <dsp:cNvSpPr/>
      </dsp:nvSpPr>
      <dsp:spPr>
        <a:xfrm>
          <a:off x="4601601" y="821418"/>
          <a:ext cx="164049" cy="1750289"/>
        </a:xfrm>
        <a:custGeom>
          <a:avLst/>
          <a:gdLst/>
          <a:ahLst/>
          <a:cxnLst/>
          <a:rect l="0" t="0" r="0" b="0"/>
          <a:pathLst>
            <a:path>
              <a:moveTo>
                <a:pt x="0" y="0"/>
              </a:moveTo>
              <a:lnTo>
                <a:pt x="0" y="1750289"/>
              </a:lnTo>
              <a:lnTo>
                <a:pt x="164049" y="1750289"/>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65D902E-EC66-48F6-A65B-620EC9DA8AEA}">
      <dsp:nvSpPr>
        <dsp:cNvPr id="0" name=""/>
        <dsp:cNvSpPr/>
      </dsp:nvSpPr>
      <dsp:spPr>
        <a:xfrm>
          <a:off x="4765651" y="2051789"/>
          <a:ext cx="1312396" cy="1039836"/>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Personality: psychodynamics and crime; psychopathy</a:t>
          </a:r>
        </a:p>
      </dsp:txBody>
      <dsp:txXfrm>
        <a:off x="4796107" y="2082245"/>
        <a:ext cx="1251484" cy="978924"/>
      </dsp:txXfrm>
    </dsp:sp>
    <dsp:sp modelId="{5E91FD50-2236-48CA-99D3-C53E90800218}">
      <dsp:nvSpPr>
        <dsp:cNvPr id="0" name=""/>
        <dsp:cNvSpPr/>
      </dsp:nvSpPr>
      <dsp:spPr>
        <a:xfrm>
          <a:off x="6488171" y="1170"/>
          <a:ext cx="1640495" cy="820247"/>
        </a:xfrm>
        <a:prstGeom prst="roundRect">
          <a:avLst>
            <a:gd name="adj" fmla="val 10000"/>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Crime and the role of  social psychology</a:t>
          </a:r>
        </a:p>
      </dsp:txBody>
      <dsp:txXfrm>
        <a:off x="6512195" y="25194"/>
        <a:ext cx="1592447" cy="772199"/>
      </dsp:txXfrm>
    </dsp:sp>
    <dsp:sp modelId="{F0D1F803-563C-408D-A1AA-1F8DAF9BAEB4}">
      <dsp:nvSpPr>
        <dsp:cNvPr id="0" name=""/>
        <dsp:cNvSpPr/>
      </dsp:nvSpPr>
      <dsp:spPr>
        <a:xfrm>
          <a:off x="6652220"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98CE602-CC65-45E0-BDE7-837CE0EB1A43}">
      <dsp:nvSpPr>
        <dsp:cNvPr id="0" name=""/>
        <dsp:cNvSpPr/>
      </dsp:nvSpPr>
      <dsp:spPr>
        <a:xfrm>
          <a:off x="6816270" y="1026480"/>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Biosocial factors</a:t>
          </a:r>
        </a:p>
      </dsp:txBody>
      <dsp:txXfrm>
        <a:off x="6840294" y="1050504"/>
        <a:ext cx="1264348" cy="772199"/>
      </dsp:txXfrm>
    </dsp:sp>
    <dsp:sp modelId="{6C211B1C-92D1-409A-85E5-5485D9DC606F}">
      <dsp:nvSpPr>
        <dsp:cNvPr id="0" name=""/>
        <dsp:cNvSpPr/>
      </dsp:nvSpPr>
      <dsp:spPr>
        <a:xfrm>
          <a:off x="6652220" y="821418"/>
          <a:ext cx="164049" cy="1640495"/>
        </a:xfrm>
        <a:custGeom>
          <a:avLst/>
          <a:gdLst/>
          <a:ahLst/>
          <a:cxnLst/>
          <a:rect l="0" t="0" r="0" b="0"/>
          <a:pathLst>
            <a:path>
              <a:moveTo>
                <a:pt x="0" y="0"/>
              </a:moveTo>
              <a:lnTo>
                <a:pt x="0" y="1640495"/>
              </a:lnTo>
              <a:lnTo>
                <a:pt x="164049" y="164049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5EEB53-58E1-4EDC-91C8-54B54F6A4E41}">
      <dsp:nvSpPr>
        <dsp:cNvPr id="0" name=""/>
        <dsp:cNvSpPr/>
      </dsp:nvSpPr>
      <dsp:spPr>
        <a:xfrm>
          <a:off x="6816270" y="2051789"/>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b="1" kern="1200">
              <a:latin typeface="+mn-lt"/>
              <a:cs typeface="Times New Roman"/>
            </a:rPr>
            <a:t>Social learning</a:t>
          </a:r>
        </a:p>
      </dsp:txBody>
      <dsp:txXfrm>
        <a:off x="6840294" y="2075813"/>
        <a:ext cx="1264348" cy="772199"/>
      </dsp:txXfrm>
    </dsp:sp>
    <dsp:sp modelId="{92535AA5-D07B-4B94-8284-C7F249DD9355}">
      <dsp:nvSpPr>
        <dsp:cNvPr id="0" name=""/>
        <dsp:cNvSpPr/>
      </dsp:nvSpPr>
      <dsp:spPr>
        <a:xfrm>
          <a:off x="8538790" y="1170"/>
          <a:ext cx="1640495" cy="820247"/>
        </a:xfrm>
        <a:prstGeom prst="roundRect">
          <a:avLst>
            <a:gd name="adj" fmla="val 10000"/>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17780" rIns="26670" bIns="1778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mn-lt"/>
              <a:cs typeface="Times New Roman"/>
            </a:rPr>
            <a:t>Rape: an application of theory</a:t>
          </a:r>
        </a:p>
      </dsp:txBody>
      <dsp:txXfrm>
        <a:off x="8562814" y="25194"/>
        <a:ext cx="1592447" cy="772199"/>
      </dsp:txXfrm>
    </dsp:sp>
    <dsp:sp modelId="{9A624C51-5503-4021-A334-F68523BDE975}">
      <dsp:nvSpPr>
        <dsp:cNvPr id="0" name=""/>
        <dsp:cNvSpPr/>
      </dsp:nvSpPr>
      <dsp:spPr>
        <a:xfrm>
          <a:off x="8702839" y="821418"/>
          <a:ext cx="164049" cy="615185"/>
        </a:xfrm>
        <a:custGeom>
          <a:avLst/>
          <a:gdLst/>
          <a:ahLst/>
          <a:cxnLst/>
          <a:rect l="0" t="0" r="0" b="0"/>
          <a:pathLst>
            <a:path>
              <a:moveTo>
                <a:pt x="0" y="0"/>
              </a:moveTo>
              <a:lnTo>
                <a:pt x="0" y="615185"/>
              </a:lnTo>
              <a:lnTo>
                <a:pt x="164049" y="61518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526C6FA-2F4C-4FE8-A572-2F936552C9D7}">
      <dsp:nvSpPr>
        <dsp:cNvPr id="0" name=""/>
        <dsp:cNvSpPr/>
      </dsp:nvSpPr>
      <dsp:spPr>
        <a:xfrm>
          <a:off x="8866889" y="1026480"/>
          <a:ext cx="1312396" cy="82024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Medical models: rapists are sick </a:t>
          </a:r>
        </a:p>
      </dsp:txBody>
      <dsp:txXfrm>
        <a:off x="8890913" y="1050504"/>
        <a:ext cx="1264348" cy="772199"/>
      </dsp:txXfrm>
    </dsp:sp>
    <dsp:sp modelId="{52176B04-E308-4027-A8BE-B303E159D915}">
      <dsp:nvSpPr>
        <dsp:cNvPr id="0" name=""/>
        <dsp:cNvSpPr/>
      </dsp:nvSpPr>
      <dsp:spPr>
        <a:xfrm>
          <a:off x="8702839" y="821418"/>
          <a:ext cx="164049" cy="1776693"/>
        </a:xfrm>
        <a:custGeom>
          <a:avLst/>
          <a:gdLst/>
          <a:ahLst/>
          <a:cxnLst/>
          <a:rect l="0" t="0" r="0" b="0"/>
          <a:pathLst>
            <a:path>
              <a:moveTo>
                <a:pt x="0" y="0"/>
              </a:moveTo>
              <a:lnTo>
                <a:pt x="0" y="1776693"/>
              </a:lnTo>
              <a:lnTo>
                <a:pt x="164049" y="177669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71D98D-3231-4BE9-9D3B-8E8390773959}">
      <dsp:nvSpPr>
        <dsp:cNvPr id="0" name=""/>
        <dsp:cNvSpPr/>
      </dsp:nvSpPr>
      <dsp:spPr>
        <a:xfrm>
          <a:off x="8866889" y="2051789"/>
          <a:ext cx="1312396" cy="1092643"/>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Evolutionary models: sex is a biological imperative</a:t>
          </a:r>
        </a:p>
      </dsp:txBody>
      <dsp:txXfrm>
        <a:off x="8898891" y="2083791"/>
        <a:ext cx="1248392" cy="1028639"/>
      </dsp:txXfrm>
    </dsp:sp>
    <dsp:sp modelId="{F147D4CD-82E5-4E10-BDC7-D65572563F75}">
      <dsp:nvSpPr>
        <dsp:cNvPr id="0" name=""/>
        <dsp:cNvSpPr/>
      </dsp:nvSpPr>
      <dsp:spPr>
        <a:xfrm>
          <a:off x="8702839" y="821418"/>
          <a:ext cx="164049" cy="3062743"/>
        </a:xfrm>
        <a:custGeom>
          <a:avLst/>
          <a:gdLst/>
          <a:ahLst/>
          <a:cxnLst/>
          <a:rect l="0" t="0" r="0" b="0"/>
          <a:pathLst>
            <a:path>
              <a:moveTo>
                <a:pt x="0" y="0"/>
              </a:moveTo>
              <a:lnTo>
                <a:pt x="0" y="3062743"/>
              </a:lnTo>
              <a:lnTo>
                <a:pt x="164049" y="3062743"/>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53A0753-70E3-4A91-8A64-4840410E58C6}">
      <dsp:nvSpPr>
        <dsp:cNvPr id="0" name=""/>
        <dsp:cNvSpPr/>
      </dsp:nvSpPr>
      <dsp:spPr>
        <a:xfrm>
          <a:off x="8866889" y="3349495"/>
          <a:ext cx="1312396" cy="1069332"/>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Feminist models: rape is a way of exerting power and control</a:t>
          </a:r>
        </a:p>
      </dsp:txBody>
      <dsp:txXfrm>
        <a:off x="8898209" y="3380815"/>
        <a:ext cx="1249756" cy="1006692"/>
      </dsp:txXfrm>
    </dsp:sp>
    <dsp:sp modelId="{8B37C7EF-9D9C-494F-9FD5-59338E72236B}">
      <dsp:nvSpPr>
        <dsp:cNvPr id="0" name=""/>
        <dsp:cNvSpPr/>
      </dsp:nvSpPr>
      <dsp:spPr>
        <a:xfrm>
          <a:off x="8702839" y="821418"/>
          <a:ext cx="164049" cy="4349822"/>
        </a:xfrm>
        <a:custGeom>
          <a:avLst/>
          <a:gdLst/>
          <a:ahLst/>
          <a:cxnLst/>
          <a:rect l="0" t="0" r="0" b="0"/>
          <a:pathLst>
            <a:path>
              <a:moveTo>
                <a:pt x="0" y="0"/>
              </a:moveTo>
              <a:lnTo>
                <a:pt x="0" y="4349822"/>
              </a:lnTo>
              <a:lnTo>
                <a:pt x="164049" y="434982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678EFD0-5D8B-44B1-9A96-6CA66A88F3FF}">
      <dsp:nvSpPr>
        <dsp:cNvPr id="0" name=""/>
        <dsp:cNvSpPr/>
      </dsp:nvSpPr>
      <dsp:spPr>
        <a:xfrm>
          <a:off x="8866889" y="4623889"/>
          <a:ext cx="1312396" cy="1094702"/>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mn-lt"/>
              <a:cs typeface="Times New Roman"/>
            </a:rPr>
            <a:t>Social learning models: rape is a learned behaviour</a:t>
          </a:r>
        </a:p>
      </dsp:txBody>
      <dsp:txXfrm>
        <a:off x="8898952" y="4655952"/>
        <a:ext cx="1248270" cy="103057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59138-2283-408A-8160-0B5987EBAABF}">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D24CCF-1FC2-4F8B-9A4D-0BC034089A4E}">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If crime is genetically transmitted, is there an evolutionary advantage to be had?</a:t>
          </a:r>
          <a:endParaRPr lang="en-US" sz="2200" kern="1200"/>
        </a:p>
      </dsp:txBody>
      <dsp:txXfrm>
        <a:off x="0" y="675"/>
        <a:ext cx="6900512" cy="1106957"/>
      </dsp:txXfrm>
    </dsp:sp>
    <dsp:sp modelId="{B4EEF387-2E41-4148-8629-269EA2AF4B8B}">
      <dsp:nvSpPr>
        <dsp:cNvPr id="0" name=""/>
        <dsp:cNvSpPr/>
      </dsp:nvSpPr>
      <dsp:spPr>
        <a:xfrm>
          <a:off x="0" y="1107633"/>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10CE4D-0908-4C9F-9FA6-999BFB5C6ECA}">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Impulsiveness, aggression, low empathy do persist</a:t>
          </a:r>
          <a:endParaRPr lang="en-US" sz="2200" kern="1200"/>
        </a:p>
      </dsp:txBody>
      <dsp:txXfrm>
        <a:off x="0" y="1107633"/>
        <a:ext cx="6900512" cy="1106957"/>
      </dsp:txXfrm>
    </dsp:sp>
    <dsp:sp modelId="{7E2F3E62-3E84-47CA-B040-18B73BD816DC}">
      <dsp:nvSpPr>
        <dsp:cNvPr id="0" name=""/>
        <dsp:cNvSpPr/>
      </dsp:nvSpPr>
      <dsp:spPr>
        <a:xfrm>
          <a:off x="0" y="221459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14C134-74AE-4E34-B742-D0D3476E24E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Social cooperation is favoured by natural selection, but could also favour the exploitative behaviour of criminals</a:t>
          </a:r>
          <a:endParaRPr lang="en-US" sz="2200" kern="1200"/>
        </a:p>
      </dsp:txBody>
      <dsp:txXfrm>
        <a:off x="0" y="2214591"/>
        <a:ext cx="6900512" cy="1106957"/>
      </dsp:txXfrm>
    </dsp:sp>
    <dsp:sp modelId="{3D215181-E0B3-46FC-8A58-A18A3D8B4A43}">
      <dsp:nvSpPr>
        <dsp:cNvPr id="0" name=""/>
        <dsp:cNvSpPr/>
      </dsp:nvSpPr>
      <dsp:spPr>
        <a:xfrm>
          <a:off x="0" y="3321549"/>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9698F4-71FC-47A3-A774-2F2C9450C49A}">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Animal studies do support this, but are difficult to apply</a:t>
          </a:r>
          <a:endParaRPr lang="en-US" sz="2200" kern="1200"/>
        </a:p>
      </dsp:txBody>
      <dsp:txXfrm>
        <a:off x="0" y="3321549"/>
        <a:ext cx="6900512" cy="1106957"/>
      </dsp:txXfrm>
    </dsp:sp>
    <dsp:sp modelId="{A3D431BC-7567-4E5B-BFF9-F0CB6B8E3F94}">
      <dsp:nvSpPr>
        <dsp:cNvPr id="0" name=""/>
        <dsp:cNvSpPr/>
      </dsp:nvSpPr>
      <dsp:spPr>
        <a:xfrm>
          <a:off x="0" y="4428507"/>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F5C306-762E-44BF-9F4B-B7A74EF78C7C}">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Da Silva et al. (2015): psychopathic traits as response to hostile psychosocial environments provide a fitness advantage over non-exploitative personality traits</a:t>
          </a:r>
          <a:endParaRPr lang="en-US" sz="2200" kern="1200"/>
        </a:p>
      </dsp:txBody>
      <dsp:txXfrm>
        <a:off x="0" y="4428507"/>
        <a:ext cx="6900512" cy="110695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75FE7-59DE-4B38-ABC9-5E76460A3A3B}">
      <dsp:nvSpPr>
        <dsp:cNvPr id="0" name=""/>
        <dsp:cNvSpPr/>
      </dsp:nvSpPr>
      <dsp:spPr>
        <a:xfrm>
          <a:off x="0" y="33543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Link is a flawed argument, although pervasive (Schwartz et al., 2015)</a:t>
          </a:r>
          <a:endParaRPr lang="en-US" sz="2800" kern="1200"/>
        </a:p>
      </dsp:txBody>
      <dsp:txXfrm>
        <a:off x="32784" y="368223"/>
        <a:ext cx="10450032" cy="606012"/>
      </dsp:txXfrm>
    </dsp:sp>
    <dsp:sp modelId="{D5996611-4CE0-4626-8E77-0051A0FED6FB}">
      <dsp:nvSpPr>
        <dsp:cNvPr id="0" name=""/>
        <dsp:cNvSpPr/>
      </dsp:nvSpPr>
      <dsp:spPr>
        <a:xfrm>
          <a:off x="0" y="108765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Social factors do accompany low intelligence</a:t>
          </a:r>
          <a:endParaRPr lang="en-US" sz="2800" kern="1200"/>
        </a:p>
      </dsp:txBody>
      <dsp:txXfrm>
        <a:off x="32784" y="1120443"/>
        <a:ext cx="10450032" cy="606012"/>
      </dsp:txXfrm>
    </dsp:sp>
    <dsp:sp modelId="{A40CEBDF-377C-46AD-962B-A0FE7DBC1DCF}">
      <dsp:nvSpPr>
        <dsp:cNvPr id="0" name=""/>
        <dsp:cNvSpPr/>
      </dsp:nvSpPr>
      <dsp:spPr>
        <a:xfrm>
          <a:off x="0" y="183987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Correlation is weak</a:t>
          </a:r>
          <a:endParaRPr lang="en-US" sz="2800" kern="1200"/>
        </a:p>
      </dsp:txBody>
      <dsp:txXfrm>
        <a:off x="32784" y="1872663"/>
        <a:ext cx="10450032" cy="606012"/>
      </dsp:txXfrm>
    </dsp:sp>
    <dsp:sp modelId="{9347DA93-D99B-433E-B300-7269E11064CC}">
      <dsp:nvSpPr>
        <dsp:cNvPr id="0" name=""/>
        <dsp:cNvSpPr/>
      </dsp:nvSpPr>
      <dsp:spPr>
        <a:xfrm>
          <a:off x="0" y="259209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Little evidence in economic crime (e.g. fraud)</a:t>
          </a:r>
          <a:endParaRPr lang="en-US" sz="2800" kern="1200"/>
        </a:p>
      </dsp:txBody>
      <dsp:txXfrm>
        <a:off x="32784" y="2624883"/>
        <a:ext cx="10450032" cy="606012"/>
      </dsp:txXfrm>
    </dsp:sp>
    <dsp:sp modelId="{059F6ED6-5856-4547-AF68-4F9190231554}">
      <dsp:nvSpPr>
        <dsp:cNvPr id="0" name=""/>
        <dsp:cNvSpPr/>
      </dsp:nvSpPr>
      <dsp:spPr>
        <a:xfrm>
          <a:off x="0" y="3344319"/>
          <a:ext cx="10515600"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Low IQ may simply be another facet of impulse control</a:t>
          </a:r>
          <a:endParaRPr lang="en-US" sz="2800" kern="1200"/>
        </a:p>
      </dsp:txBody>
      <dsp:txXfrm>
        <a:off x="32784" y="3377103"/>
        <a:ext cx="10450032" cy="60601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CBAC3-CCFB-490A-9138-717C781042FF}">
      <dsp:nvSpPr>
        <dsp:cNvPr id="0" name=""/>
        <dsp:cNvSpPr/>
      </dsp:nvSpPr>
      <dsp:spPr>
        <a:xfrm>
          <a:off x="0" y="997659"/>
          <a:ext cx="6586489" cy="13923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1185" tIns="270764" rIns="511185"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a:t>Personality is genetically and socially determined</a:t>
          </a:r>
          <a:endParaRPr lang="en-US" sz="1300" kern="1200"/>
        </a:p>
        <a:p>
          <a:pPr marL="114300" lvl="1" indent="-114300" algn="l" defTabSz="577850">
            <a:lnSpc>
              <a:spcPct val="90000"/>
            </a:lnSpc>
            <a:spcBef>
              <a:spcPct val="0"/>
            </a:spcBef>
            <a:spcAft>
              <a:spcPct val="15000"/>
            </a:spcAft>
            <a:buChar char="•"/>
          </a:pPr>
          <a:r>
            <a:rPr lang="en-GB" sz="1300" kern="1200"/>
            <a:t>Criminality linked to higher scores of psychoticism and extroversion</a:t>
          </a:r>
          <a:endParaRPr lang="en-US" sz="1300" kern="1200"/>
        </a:p>
        <a:p>
          <a:pPr marL="114300" lvl="1" indent="-114300" algn="l" defTabSz="577850">
            <a:lnSpc>
              <a:spcPct val="90000"/>
            </a:lnSpc>
            <a:spcBef>
              <a:spcPct val="0"/>
            </a:spcBef>
            <a:spcAft>
              <a:spcPct val="15000"/>
            </a:spcAft>
            <a:buChar char="•"/>
          </a:pPr>
          <a:r>
            <a:rPr lang="en-GB" sz="1300" kern="1200"/>
            <a:t>Social influences mean aberrant behaviour is reinforced</a:t>
          </a:r>
          <a:endParaRPr lang="en-US" sz="1300" kern="1200"/>
        </a:p>
        <a:p>
          <a:pPr marL="114300" lvl="1" indent="-114300" algn="l" defTabSz="577850">
            <a:lnSpc>
              <a:spcPct val="90000"/>
            </a:lnSpc>
            <a:spcBef>
              <a:spcPct val="0"/>
            </a:spcBef>
            <a:spcAft>
              <a:spcPct val="15000"/>
            </a:spcAft>
            <a:buChar char="•"/>
          </a:pPr>
          <a:r>
            <a:rPr lang="en-GB" sz="1300" kern="1200"/>
            <a:t>High need for central nervous system stimulation leads to difficulty in reinforcing socially acceptable behaviour</a:t>
          </a:r>
          <a:endParaRPr lang="en-US" sz="1300" kern="1200"/>
        </a:p>
      </dsp:txBody>
      <dsp:txXfrm>
        <a:off x="0" y="997659"/>
        <a:ext cx="6586489" cy="1392300"/>
      </dsp:txXfrm>
    </dsp:sp>
    <dsp:sp modelId="{7F30A9BC-3C6C-42B7-A8C5-C4AE375CB0FA}">
      <dsp:nvSpPr>
        <dsp:cNvPr id="0" name=""/>
        <dsp:cNvSpPr/>
      </dsp:nvSpPr>
      <dsp:spPr>
        <a:xfrm>
          <a:off x="329324" y="805779"/>
          <a:ext cx="4610542" cy="3837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4268" tIns="0" rIns="174268" bIns="0" numCol="1" spcCol="1270" anchor="ctr" anchorCtr="0">
          <a:noAutofit/>
        </a:bodyPr>
        <a:lstStyle/>
        <a:p>
          <a:pPr marL="0" lvl="0" indent="0" algn="l" defTabSz="577850">
            <a:lnSpc>
              <a:spcPct val="90000"/>
            </a:lnSpc>
            <a:spcBef>
              <a:spcPct val="0"/>
            </a:spcBef>
            <a:spcAft>
              <a:spcPct val="35000"/>
            </a:spcAft>
            <a:buNone/>
          </a:pPr>
          <a:r>
            <a:rPr lang="en-GB" sz="1300" b="1" kern="1200"/>
            <a:t>Eysenckian (</a:t>
          </a:r>
          <a:r>
            <a:rPr lang="en-GB" sz="1300" b="0" i="0" kern="1200"/>
            <a:t>1952, 1967, 1982)</a:t>
          </a:r>
          <a:r>
            <a:rPr lang="en-GB" sz="1300" b="1" kern="1200"/>
            <a:t>theories:</a:t>
          </a:r>
          <a:endParaRPr lang="en-US" sz="1300" kern="1200"/>
        </a:p>
      </dsp:txBody>
      <dsp:txXfrm>
        <a:off x="348058" y="824513"/>
        <a:ext cx="4573074" cy="346292"/>
      </dsp:txXfrm>
    </dsp:sp>
    <dsp:sp modelId="{26CA1269-01B7-464C-A61F-E99BF7946174}">
      <dsp:nvSpPr>
        <dsp:cNvPr id="0" name=""/>
        <dsp:cNvSpPr/>
      </dsp:nvSpPr>
      <dsp:spPr>
        <a:xfrm>
          <a:off x="0" y="2652039"/>
          <a:ext cx="6586489" cy="3276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8ACFFDA-5EF0-4E2C-A5DF-91DCB51E4FA0}">
      <dsp:nvSpPr>
        <dsp:cNvPr id="0" name=""/>
        <dsp:cNvSpPr/>
      </dsp:nvSpPr>
      <dsp:spPr>
        <a:xfrm>
          <a:off x="329324" y="2460159"/>
          <a:ext cx="4610542" cy="3837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4268" tIns="0" rIns="174268" bIns="0" numCol="1" spcCol="1270" anchor="ctr" anchorCtr="0">
          <a:noAutofit/>
        </a:bodyPr>
        <a:lstStyle/>
        <a:p>
          <a:pPr marL="0" lvl="0" indent="0" algn="l" defTabSz="577850">
            <a:lnSpc>
              <a:spcPct val="90000"/>
            </a:lnSpc>
            <a:spcBef>
              <a:spcPct val="0"/>
            </a:spcBef>
            <a:spcAft>
              <a:spcPct val="35000"/>
            </a:spcAft>
            <a:buNone/>
          </a:pPr>
          <a:r>
            <a:rPr lang="en-GB" sz="1300" b="1" kern="1200"/>
            <a:t>Compelling theoretical model, but little empirical support</a:t>
          </a:r>
          <a:endParaRPr lang="en-US" sz="1300" kern="1200"/>
        </a:p>
      </dsp:txBody>
      <dsp:txXfrm>
        <a:off x="348058" y="2478893"/>
        <a:ext cx="4573074" cy="3462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60D6E-A6C9-45B8-87A4-E3AE847629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465085-EB7E-4B25-B479-E1EEB296E8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E82704A-358C-4FC2-AF0C-77903B67C35F}"/>
              </a:ext>
            </a:extLst>
          </p:cNvPr>
          <p:cNvSpPr>
            <a:spLocks noGrp="1"/>
          </p:cNvSpPr>
          <p:nvPr>
            <p:ph type="dt" sz="half" idx="10"/>
          </p:nvPr>
        </p:nvSpPr>
        <p:spPr/>
        <p:txBody>
          <a:bodyPr/>
          <a:lstStyle/>
          <a:p>
            <a:fld id="{FFCA0C91-6708-49B7-87AA-28A226708C63}" type="datetimeFigureOut">
              <a:rPr lang="en-GB" smtClean="0"/>
              <a:t>01/02/2023</a:t>
            </a:fld>
            <a:endParaRPr lang="en-GB"/>
          </a:p>
        </p:txBody>
      </p:sp>
      <p:sp>
        <p:nvSpPr>
          <p:cNvPr id="5" name="Footer Placeholder 4">
            <a:extLst>
              <a:ext uri="{FF2B5EF4-FFF2-40B4-BE49-F238E27FC236}">
                <a16:creationId xmlns:a16="http://schemas.microsoft.com/office/drawing/2014/main" id="{67A909BD-37C9-4F5A-B1E4-1A519D9B04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37DDD6-7077-4818-AB16-28B5239B5381}"/>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1461842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099ED-8FA7-49EC-9271-E98D8BDD19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B3246C-1484-4305-8C70-8D3AFBFA1A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8B3139-BFCF-4AFA-B38C-D6C4E47AC96F}"/>
              </a:ext>
            </a:extLst>
          </p:cNvPr>
          <p:cNvSpPr>
            <a:spLocks noGrp="1"/>
          </p:cNvSpPr>
          <p:nvPr>
            <p:ph type="dt" sz="half" idx="10"/>
          </p:nvPr>
        </p:nvSpPr>
        <p:spPr/>
        <p:txBody>
          <a:bodyPr/>
          <a:lstStyle/>
          <a:p>
            <a:fld id="{FFCA0C91-6708-49B7-87AA-28A226708C63}" type="datetimeFigureOut">
              <a:rPr lang="en-GB" smtClean="0"/>
              <a:t>01/02/2023</a:t>
            </a:fld>
            <a:endParaRPr lang="en-GB"/>
          </a:p>
        </p:txBody>
      </p:sp>
      <p:sp>
        <p:nvSpPr>
          <p:cNvPr id="5" name="Footer Placeholder 4">
            <a:extLst>
              <a:ext uri="{FF2B5EF4-FFF2-40B4-BE49-F238E27FC236}">
                <a16:creationId xmlns:a16="http://schemas.microsoft.com/office/drawing/2014/main" id="{765A1D96-1659-48DC-A519-AD23C5C84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1A57FE-B758-48C1-B3C0-D003EE6E1852}"/>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29100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3B20C-D680-40A9-8EC9-D39E9A9BC0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0702DF-3B86-4160-AE1C-47E6BD8F9F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8ED29A-D8C3-4482-B9FF-D2B0CF6C53DD}"/>
              </a:ext>
            </a:extLst>
          </p:cNvPr>
          <p:cNvSpPr>
            <a:spLocks noGrp="1"/>
          </p:cNvSpPr>
          <p:nvPr>
            <p:ph type="dt" sz="half" idx="10"/>
          </p:nvPr>
        </p:nvSpPr>
        <p:spPr/>
        <p:txBody>
          <a:bodyPr/>
          <a:lstStyle/>
          <a:p>
            <a:fld id="{FFCA0C91-6708-49B7-87AA-28A226708C63}" type="datetimeFigureOut">
              <a:rPr lang="en-GB" smtClean="0"/>
              <a:t>01/02/2023</a:t>
            </a:fld>
            <a:endParaRPr lang="en-GB"/>
          </a:p>
        </p:txBody>
      </p:sp>
      <p:sp>
        <p:nvSpPr>
          <p:cNvPr id="5" name="Footer Placeholder 4">
            <a:extLst>
              <a:ext uri="{FF2B5EF4-FFF2-40B4-BE49-F238E27FC236}">
                <a16:creationId xmlns:a16="http://schemas.microsoft.com/office/drawing/2014/main" id="{602E0FE8-6C3D-4966-A294-6E6102AC98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3493AA-85C2-4ED1-B13B-5464FCE92CFF}"/>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647266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D31D0-F588-482D-9212-CF900E81D5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C649EA-8FCD-49DF-9BE3-95E7AE5BC0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A291BB-0C85-4326-B7CB-1AF2738CF2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C5A6EA-DDC7-483D-AC15-D5D604AFDBA9}"/>
              </a:ext>
            </a:extLst>
          </p:cNvPr>
          <p:cNvSpPr>
            <a:spLocks noGrp="1"/>
          </p:cNvSpPr>
          <p:nvPr>
            <p:ph type="dt" sz="half" idx="10"/>
          </p:nvPr>
        </p:nvSpPr>
        <p:spPr/>
        <p:txBody>
          <a:bodyPr/>
          <a:lstStyle/>
          <a:p>
            <a:fld id="{FFCA0C91-6708-49B7-87AA-28A226708C63}" type="datetimeFigureOut">
              <a:rPr lang="en-GB" smtClean="0"/>
              <a:t>01/02/2023</a:t>
            </a:fld>
            <a:endParaRPr lang="en-GB"/>
          </a:p>
        </p:txBody>
      </p:sp>
      <p:sp>
        <p:nvSpPr>
          <p:cNvPr id="6" name="Footer Placeholder 5">
            <a:extLst>
              <a:ext uri="{FF2B5EF4-FFF2-40B4-BE49-F238E27FC236}">
                <a16:creationId xmlns:a16="http://schemas.microsoft.com/office/drawing/2014/main" id="{200F9048-BF9E-4B5A-BD30-3E19411F69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917DA8-54B3-4CC3-8C64-F2F00C89C538}"/>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4112306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6243E-A4A7-4FAE-87D0-33254CCA9B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AFC6A3-D907-4517-883F-1C7806EBF9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D3E1A6-AF37-4155-A97C-5FCB040C33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67A913-1A3C-4868-A0E7-50E7BDCE6B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A21F68-8CE7-49B3-9D93-2E371FEB38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5CA730-7DBA-47E6-903A-1868011B8A69}"/>
              </a:ext>
            </a:extLst>
          </p:cNvPr>
          <p:cNvSpPr>
            <a:spLocks noGrp="1"/>
          </p:cNvSpPr>
          <p:nvPr>
            <p:ph type="dt" sz="half" idx="10"/>
          </p:nvPr>
        </p:nvSpPr>
        <p:spPr/>
        <p:txBody>
          <a:bodyPr/>
          <a:lstStyle/>
          <a:p>
            <a:fld id="{FFCA0C91-6708-49B7-87AA-28A226708C63}" type="datetimeFigureOut">
              <a:rPr lang="en-GB" smtClean="0"/>
              <a:t>01/02/2023</a:t>
            </a:fld>
            <a:endParaRPr lang="en-GB"/>
          </a:p>
        </p:txBody>
      </p:sp>
      <p:sp>
        <p:nvSpPr>
          <p:cNvPr id="8" name="Footer Placeholder 7">
            <a:extLst>
              <a:ext uri="{FF2B5EF4-FFF2-40B4-BE49-F238E27FC236}">
                <a16:creationId xmlns:a16="http://schemas.microsoft.com/office/drawing/2014/main" id="{4E8D08BE-5E7B-45E3-90AE-565A1BE5F6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0CF01C-166A-4256-BD46-CA4014585616}"/>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965304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10D84-E42B-40FA-866E-C0AD86B56A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BE299D-7355-470E-8DF1-9C119434DA3F}"/>
              </a:ext>
            </a:extLst>
          </p:cNvPr>
          <p:cNvSpPr>
            <a:spLocks noGrp="1"/>
          </p:cNvSpPr>
          <p:nvPr>
            <p:ph type="dt" sz="half" idx="10"/>
          </p:nvPr>
        </p:nvSpPr>
        <p:spPr/>
        <p:txBody>
          <a:bodyPr/>
          <a:lstStyle/>
          <a:p>
            <a:fld id="{FFCA0C91-6708-49B7-87AA-28A226708C63}" type="datetimeFigureOut">
              <a:rPr lang="en-GB" smtClean="0"/>
              <a:t>01/02/2023</a:t>
            </a:fld>
            <a:endParaRPr lang="en-GB"/>
          </a:p>
        </p:txBody>
      </p:sp>
      <p:sp>
        <p:nvSpPr>
          <p:cNvPr id="4" name="Footer Placeholder 3">
            <a:extLst>
              <a:ext uri="{FF2B5EF4-FFF2-40B4-BE49-F238E27FC236}">
                <a16:creationId xmlns:a16="http://schemas.microsoft.com/office/drawing/2014/main" id="{B39327D7-D959-4284-BBAD-7B08AA3C9B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FCA743-10DB-462D-B72F-BF400FF04F6D}"/>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4063791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787EB3-2AB2-4C9A-ACCA-30C70D6955BD}"/>
              </a:ext>
            </a:extLst>
          </p:cNvPr>
          <p:cNvSpPr>
            <a:spLocks noGrp="1"/>
          </p:cNvSpPr>
          <p:nvPr>
            <p:ph type="dt" sz="half" idx="10"/>
          </p:nvPr>
        </p:nvSpPr>
        <p:spPr/>
        <p:txBody>
          <a:bodyPr/>
          <a:lstStyle/>
          <a:p>
            <a:fld id="{FFCA0C91-6708-49B7-87AA-28A226708C63}" type="datetimeFigureOut">
              <a:rPr lang="en-GB" smtClean="0"/>
              <a:t>01/02/2023</a:t>
            </a:fld>
            <a:endParaRPr lang="en-GB"/>
          </a:p>
        </p:txBody>
      </p:sp>
      <p:sp>
        <p:nvSpPr>
          <p:cNvPr id="3" name="Footer Placeholder 2">
            <a:extLst>
              <a:ext uri="{FF2B5EF4-FFF2-40B4-BE49-F238E27FC236}">
                <a16:creationId xmlns:a16="http://schemas.microsoft.com/office/drawing/2014/main" id="{360EFEE2-ABA9-41B8-9C88-714131947B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96B04B8-6A24-4389-890E-EDD5AFA89AE2}"/>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2765491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67D98-6E69-4636-BAF7-F9E4FAAD57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B674BEC-F91B-41F2-9564-868609CCE4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0380BB-F457-4D3A-B1BC-5E08E01DA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41A207-CA1C-42D9-9555-8DF74B0B21B0}"/>
              </a:ext>
            </a:extLst>
          </p:cNvPr>
          <p:cNvSpPr>
            <a:spLocks noGrp="1"/>
          </p:cNvSpPr>
          <p:nvPr>
            <p:ph type="dt" sz="half" idx="10"/>
          </p:nvPr>
        </p:nvSpPr>
        <p:spPr/>
        <p:txBody>
          <a:bodyPr/>
          <a:lstStyle/>
          <a:p>
            <a:fld id="{FFCA0C91-6708-49B7-87AA-28A226708C63}" type="datetimeFigureOut">
              <a:rPr lang="en-GB" smtClean="0"/>
              <a:t>01/02/2023</a:t>
            </a:fld>
            <a:endParaRPr lang="en-GB"/>
          </a:p>
        </p:txBody>
      </p:sp>
      <p:sp>
        <p:nvSpPr>
          <p:cNvPr id="6" name="Footer Placeholder 5">
            <a:extLst>
              <a:ext uri="{FF2B5EF4-FFF2-40B4-BE49-F238E27FC236}">
                <a16:creationId xmlns:a16="http://schemas.microsoft.com/office/drawing/2014/main" id="{EBB593F3-54D6-40B5-A8AF-2F2D858921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B7F93F-2C20-4E01-915E-18860354F349}"/>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943517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9F6FF-67BB-48B4-89DC-06E38183FF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24E896-9578-4E12-8B2A-22BE7910D2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9A7DB8-9994-4C98-8493-8107060AD1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2BC7F2-8CDA-4D4C-B607-AE524332919C}"/>
              </a:ext>
            </a:extLst>
          </p:cNvPr>
          <p:cNvSpPr>
            <a:spLocks noGrp="1"/>
          </p:cNvSpPr>
          <p:nvPr>
            <p:ph type="dt" sz="half" idx="10"/>
          </p:nvPr>
        </p:nvSpPr>
        <p:spPr/>
        <p:txBody>
          <a:bodyPr/>
          <a:lstStyle/>
          <a:p>
            <a:fld id="{FFCA0C91-6708-49B7-87AA-28A226708C63}" type="datetimeFigureOut">
              <a:rPr lang="en-GB" smtClean="0"/>
              <a:t>01/02/2023</a:t>
            </a:fld>
            <a:endParaRPr lang="en-GB"/>
          </a:p>
        </p:txBody>
      </p:sp>
      <p:sp>
        <p:nvSpPr>
          <p:cNvPr id="6" name="Footer Placeholder 5">
            <a:extLst>
              <a:ext uri="{FF2B5EF4-FFF2-40B4-BE49-F238E27FC236}">
                <a16:creationId xmlns:a16="http://schemas.microsoft.com/office/drawing/2014/main" id="{C38500E5-6283-4DBD-841B-7F7733459F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DD6C9E-B8D5-4B28-9C63-AE8C906E307C}"/>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69929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320A-658A-4CC6-A47E-3D08AD9B8C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0DBC30-298B-4115-A8DF-0C245A679A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91C9B0-FE13-45A5-9EE8-8722723F0570}"/>
              </a:ext>
            </a:extLst>
          </p:cNvPr>
          <p:cNvSpPr>
            <a:spLocks noGrp="1"/>
          </p:cNvSpPr>
          <p:nvPr>
            <p:ph type="dt" sz="half" idx="10"/>
          </p:nvPr>
        </p:nvSpPr>
        <p:spPr/>
        <p:txBody>
          <a:bodyPr/>
          <a:lstStyle/>
          <a:p>
            <a:fld id="{FFCA0C91-6708-49B7-87AA-28A226708C63}" type="datetimeFigureOut">
              <a:rPr lang="en-GB" smtClean="0"/>
              <a:t>01/02/2023</a:t>
            </a:fld>
            <a:endParaRPr lang="en-GB"/>
          </a:p>
        </p:txBody>
      </p:sp>
      <p:sp>
        <p:nvSpPr>
          <p:cNvPr id="5" name="Footer Placeholder 4">
            <a:extLst>
              <a:ext uri="{FF2B5EF4-FFF2-40B4-BE49-F238E27FC236}">
                <a16:creationId xmlns:a16="http://schemas.microsoft.com/office/drawing/2014/main" id="{420E66A9-2A33-4CD1-990C-2918761AC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312937-6936-468E-9898-90D73166EEDF}"/>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3521324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3DD79B-5836-435D-BF0C-3AC3BFCB3FA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1B07C5-F500-49C0-BB65-55FEEF9BCF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40CFF4-B988-4D25-9382-35B10327A2CA}"/>
              </a:ext>
            </a:extLst>
          </p:cNvPr>
          <p:cNvSpPr>
            <a:spLocks noGrp="1"/>
          </p:cNvSpPr>
          <p:nvPr>
            <p:ph type="dt" sz="half" idx="10"/>
          </p:nvPr>
        </p:nvSpPr>
        <p:spPr/>
        <p:txBody>
          <a:bodyPr/>
          <a:lstStyle/>
          <a:p>
            <a:fld id="{FFCA0C91-6708-49B7-87AA-28A226708C63}" type="datetimeFigureOut">
              <a:rPr lang="en-GB" smtClean="0"/>
              <a:t>01/02/2023</a:t>
            </a:fld>
            <a:endParaRPr lang="en-GB"/>
          </a:p>
        </p:txBody>
      </p:sp>
      <p:sp>
        <p:nvSpPr>
          <p:cNvPr id="5" name="Footer Placeholder 4">
            <a:extLst>
              <a:ext uri="{FF2B5EF4-FFF2-40B4-BE49-F238E27FC236}">
                <a16:creationId xmlns:a16="http://schemas.microsoft.com/office/drawing/2014/main" id="{C2D3D848-5334-4E8A-A639-566C106EC2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0F05E6-6406-4876-85DF-5B73CA83C9D9}"/>
              </a:ext>
            </a:extLst>
          </p:cNvPr>
          <p:cNvSpPr>
            <a:spLocks noGrp="1"/>
          </p:cNvSpPr>
          <p:nvPr>
            <p:ph type="sldNum" sz="quarter" idx="12"/>
          </p:nvPr>
        </p:nvSpPr>
        <p:spPr/>
        <p:txBody>
          <a:bodyPr/>
          <a:lstStyle/>
          <a:p>
            <a:fld id="{134005C7-9B30-492F-82B2-F1C4862826F6}" type="slidenum">
              <a:rPr lang="en-GB" smtClean="0"/>
              <a:t>‹#›</a:t>
            </a:fld>
            <a:endParaRPr lang="en-GB"/>
          </a:p>
        </p:txBody>
      </p:sp>
    </p:spTree>
    <p:extLst>
      <p:ext uri="{BB962C8B-B14F-4D97-AF65-F5344CB8AC3E}">
        <p14:creationId xmlns:p14="http://schemas.microsoft.com/office/powerpoint/2010/main" val="1579976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F43027-702A-47F9-8921-A53E92DFDF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711964-A5CE-419E-845E-93F8461CDA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5221B-E143-45CB-A909-68686DA617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CA0C91-6708-49B7-87AA-28A226708C63}" type="datetimeFigureOut">
              <a:rPr lang="en-GB" smtClean="0"/>
              <a:t>01/02/2023</a:t>
            </a:fld>
            <a:endParaRPr lang="en-GB"/>
          </a:p>
        </p:txBody>
      </p:sp>
      <p:sp>
        <p:nvSpPr>
          <p:cNvPr id="5" name="Footer Placeholder 4">
            <a:extLst>
              <a:ext uri="{FF2B5EF4-FFF2-40B4-BE49-F238E27FC236}">
                <a16:creationId xmlns:a16="http://schemas.microsoft.com/office/drawing/2014/main" id="{B55E45BD-0F3C-44C4-A30E-F986D574A9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176DC3-F4E0-40DE-AD33-AA09A6B174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4005C7-9B30-492F-82B2-F1C4862826F6}" type="slidenum">
              <a:rPr lang="en-GB" smtClean="0"/>
              <a:t>‹#›</a:t>
            </a:fld>
            <a:endParaRPr lang="en-GB"/>
          </a:p>
        </p:txBody>
      </p:sp>
    </p:spTree>
    <p:extLst>
      <p:ext uri="{BB962C8B-B14F-4D97-AF65-F5344CB8AC3E}">
        <p14:creationId xmlns:p14="http://schemas.microsoft.com/office/powerpoint/2010/main" val="3905171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hyperlink" Target="mailto:l.roach@uwtsd.ac.u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hyperlink" Target="https://www.youtube.com/watch?v=KOMkZbQauOA&amp;feature=youtu.be"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3AEEAA8-A3F4-472A-B164-A02E16EA1315}"/>
              </a:ext>
            </a:extLst>
          </p:cNvPr>
          <p:cNvPicPr>
            <a:picLocks noChangeAspect="1"/>
          </p:cNvPicPr>
          <p:nvPr/>
        </p:nvPicPr>
        <p:blipFill rotWithShape="1">
          <a:blip r:embed="rId2"/>
          <a:srcRect l="14986" t="1552" r="28084"/>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9E35F0-9F9A-4F75-95CC-F66C974753D3}"/>
              </a:ext>
            </a:extLst>
          </p:cNvPr>
          <p:cNvSpPr>
            <a:spLocks noGrp="1"/>
          </p:cNvSpPr>
          <p:nvPr>
            <p:ph type="ctrTitle"/>
          </p:nvPr>
        </p:nvSpPr>
        <p:spPr>
          <a:xfrm>
            <a:off x="477981" y="1122363"/>
            <a:ext cx="4023360" cy="3204134"/>
          </a:xfrm>
        </p:spPr>
        <p:txBody>
          <a:bodyPr vert="horz" lIns="91440" tIns="45720" rIns="91440" bIns="45720" rtlCol="0" anchor="b">
            <a:normAutofit/>
          </a:bodyPr>
          <a:lstStyle/>
          <a:p>
            <a:pPr algn="l"/>
            <a:r>
              <a:rPr lang="en-US" sz="4800" dirty="0"/>
              <a:t>Policing Models, Powers and Society</a:t>
            </a:r>
          </a:p>
        </p:txBody>
      </p:sp>
      <p:sp>
        <p:nvSpPr>
          <p:cNvPr id="3" name="Subtitle 2">
            <a:extLst>
              <a:ext uri="{FF2B5EF4-FFF2-40B4-BE49-F238E27FC236}">
                <a16:creationId xmlns:a16="http://schemas.microsoft.com/office/drawing/2014/main" id="{6525B9BE-927B-40AB-954E-B582E217B2DA}"/>
              </a:ext>
            </a:extLst>
          </p:cNvPr>
          <p:cNvSpPr>
            <a:spLocks noGrp="1"/>
          </p:cNvSpPr>
          <p:nvPr>
            <p:ph type="subTitle" idx="1"/>
          </p:nvPr>
        </p:nvSpPr>
        <p:spPr>
          <a:xfrm>
            <a:off x="477980" y="4546920"/>
            <a:ext cx="5058116" cy="2008863"/>
          </a:xfrm>
        </p:spPr>
        <p:txBody>
          <a:bodyPr vert="horz" lIns="91440" tIns="45720" rIns="91440" bIns="45720" rtlCol="0">
            <a:normAutofit/>
          </a:bodyPr>
          <a:lstStyle/>
          <a:p>
            <a:pPr marL="285750" indent="-285750" algn="l">
              <a:buFont typeface="Arial" panose="020B0604020202020204" pitchFamily="34" charset="0"/>
              <a:buChar char="•"/>
            </a:pPr>
            <a:r>
              <a:rPr lang="en-US" sz="2000" dirty="0"/>
              <a:t>Session 1 </a:t>
            </a:r>
          </a:p>
          <a:p>
            <a:pPr marL="285750" indent="-285750" algn="l">
              <a:buFont typeface="Arial" panose="020B0604020202020204" pitchFamily="34" charset="0"/>
              <a:buChar char="•"/>
            </a:pPr>
            <a:r>
              <a:rPr lang="en-US" sz="2000" dirty="0"/>
              <a:t>Introduction and Criminological Theories</a:t>
            </a:r>
          </a:p>
          <a:p>
            <a:pPr marL="285750" indent="-285750" algn="l">
              <a:buFont typeface="Arial" panose="020B0604020202020204" pitchFamily="34" charset="0"/>
              <a:buChar char="•"/>
            </a:pPr>
            <a:endParaRPr lang="en-US" sz="2000" dirty="0"/>
          </a:p>
          <a:p>
            <a:pPr marL="285750" indent="-285750" algn="l">
              <a:buFont typeface="Arial" panose="020B0604020202020204" pitchFamily="34" charset="0"/>
              <a:buChar char="•"/>
            </a:pPr>
            <a:r>
              <a:rPr lang="en-US" sz="2000" dirty="0"/>
              <a:t>Dr. Luke Roach</a:t>
            </a:r>
          </a:p>
          <a:p>
            <a:pPr marL="285750" indent="-285750" algn="l">
              <a:buFont typeface="Arial" panose="020B0604020202020204" pitchFamily="34" charset="0"/>
              <a:buChar char="•"/>
            </a:pPr>
            <a:r>
              <a:rPr lang="en-US" sz="2000" dirty="0"/>
              <a:t>L.roach@UWTSD.ac.uk</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1951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441D321-5ADD-4493-9E30-9012A613956D}"/>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Welcome to your new MA module!</a:t>
            </a:r>
          </a:p>
        </p:txBody>
      </p:sp>
      <p:pic>
        <p:nvPicPr>
          <p:cNvPr id="1026" name="Picture 2" descr="Me applying for Masters right after I finish my Bachelors NO QUESTION ABOUT IT. IAM READY TO GET HURT AGAIN ">
            <a:extLst>
              <a:ext uri="{FF2B5EF4-FFF2-40B4-BE49-F238E27FC236}">
                <a16:creationId xmlns:a16="http://schemas.microsoft.com/office/drawing/2014/main" id="{E13F6044-4E34-4419-B3DB-8ED896500FF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707" r="3" b="3"/>
          <a:stretch/>
        </p:blipFill>
        <p:spPr bwMode="auto">
          <a:xfrm>
            <a:off x="6312661" y="578738"/>
            <a:ext cx="4874829" cy="5670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519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omer, I Hardly Knew Me | Simpsons Wiki | Fandom">
            <a:extLst>
              <a:ext uri="{FF2B5EF4-FFF2-40B4-BE49-F238E27FC236}">
                <a16:creationId xmlns:a16="http://schemas.microsoft.com/office/drawing/2014/main" id="{1B9AD59B-6066-4471-ABEE-D7D3BCE9022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585" r="13818" b="4506"/>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7D0BF8-D537-47B1-AC5E-2B2365E3C974}"/>
              </a:ext>
            </a:extLst>
          </p:cNvPr>
          <p:cNvSpPr>
            <a:spLocks noGrp="1"/>
          </p:cNvSpPr>
          <p:nvPr>
            <p:ph type="title"/>
          </p:nvPr>
        </p:nvSpPr>
        <p:spPr>
          <a:xfrm>
            <a:off x="371094" y="1161288"/>
            <a:ext cx="3438144" cy="1124712"/>
          </a:xfrm>
        </p:spPr>
        <p:txBody>
          <a:bodyPr anchor="b">
            <a:normAutofit/>
          </a:bodyPr>
          <a:lstStyle/>
          <a:p>
            <a:r>
              <a:rPr lang="en-GB" sz="2800"/>
              <a:t>A little about me</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D0178BC-9A65-4AD4-9D0E-5A8C7C306941}"/>
              </a:ext>
            </a:extLst>
          </p:cNvPr>
          <p:cNvSpPr>
            <a:spLocks noGrp="1"/>
          </p:cNvSpPr>
          <p:nvPr>
            <p:ph idx="1"/>
          </p:nvPr>
        </p:nvSpPr>
        <p:spPr>
          <a:xfrm>
            <a:off x="371094" y="2718054"/>
            <a:ext cx="3438906" cy="3207258"/>
          </a:xfrm>
        </p:spPr>
        <p:txBody>
          <a:bodyPr anchor="t">
            <a:normAutofit/>
          </a:bodyPr>
          <a:lstStyle/>
          <a:p>
            <a:r>
              <a:rPr lang="en-GB" sz="1700"/>
              <a:t>Just finished my PhD at Cardiff University</a:t>
            </a:r>
          </a:p>
          <a:p>
            <a:r>
              <a:rPr lang="en-GB" sz="1700"/>
              <a:t>Main research in Hate Speech on the internet</a:t>
            </a:r>
          </a:p>
          <a:p>
            <a:r>
              <a:rPr lang="en-GB" sz="1700"/>
              <a:t>Big fan of The Simpsons</a:t>
            </a:r>
          </a:p>
          <a:p>
            <a:r>
              <a:rPr lang="en-GB" sz="1700"/>
              <a:t>I will mention Batman during the course of this module</a:t>
            </a:r>
          </a:p>
          <a:p>
            <a:endParaRPr lang="en-GB" sz="1700"/>
          </a:p>
        </p:txBody>
      </p:sp>
    </p:spTree>
    <p:extLst>
      <p:ext uri="{BB962C8B-B14F-4D97-AF65-F5344CB8AC3E}">
        <p14:creationId xmlns:p14="http://schemas.microsoft.com/office/powerpoint/2010/main" val="1793106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87FF0-ADF4-4E18-9E0C-294BE306A37A}"/>
              </a:ext>
            </a:extLst>
          </p:cNvPr>
          <p:cNvSpPr>
            <a:spLocks noGrp="1"/>
          </p:cNvSpPr>
          <p:nvPr>
            <p:ph type="title"/>
          </p:nvPr>
        </p:nvSpPr>
        <p:spPr>
          <a:xfrm>
            <a:off x="457200" y="720772"/>
            <a:ext cx="3718767" cy="5531079"/>
          </a:xfrm>
        </p:spPr>
        <p:txBody>
          <a:bodyPr>
            <a:normAutofit/>
          </a:bodyPr>
          <a:lstStyle/>
          <a:p>
            <a:r>
              <a:rPr lang="en-GB">
                <a:solidFill>
                  <a:schemeClr val="tx2">
                    <a:alpha val="80000"/>
                  </a:schemeClr>
                </a:solidFill>
              </a:rPr>
              <a:t>General Information</a:t>
            </a:r>
          </a:p>
        </p:txBody>
      </p:sp>
      <p:graphicFrame>
        <p:nvGraphicFramePr>
          <p:cNvPr id="5" name="Content Placeholder 2">
            <a:extLst>
              <a:ext uri="{FF2B5EF4-FFF2-40B4-BE49-F238E27FC236}">
                <a16:creationId xmlns:a16="http://schemas.microsoft.com/office/drawing/2014/main" id="{8956B99F-69F9-4AF2-A7F6-D1817F7DCA67}"/>
              </a:ext>
            </a:extLst>
          </p:cNvPr>
          <p:cNvGraphicFramePr>
            <a:graphicFrameLocks noGrp="1"/>
          </p:cNvGraphicFramePr>
          <p:nvPr>
            <p:ph idx="1"/>
            <p:extLst>
              <p:ext uri="{D42A27DB-BD31-4B8C-83A1-F6EECF244321}">
                <p14:modId xmlns:p14="http://schemas.microsoft.com/office/powerpoint/2010/main" val="3144012020"/>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3636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2D7292-7400-452D-AEA0-2E86F84E3880}"/>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My Availability to you</a:t>
            </a:r>
          </a:p>
        </p:txBody>
      </p:sp>
      <p:sp>
        <p:nvSpPr>
          <p:cNvPr id="3" name="Content Placeholder 2">
            <a:extLst>
              <a:ext uri="{FF2B5EF4-FFF2-40B4-BE49-F238E27FC236}">
                <a16:creationId xmlns:a16="http://schemas.microsoft.com/office/drawing/2014/main" id="{FA9C61B8-42EC-4FC2-A156-E0CE5E9D99D0}"/>
              </a:ext>
            </a:extLst>
          </p:cNvPr>
          <p:cNvSpPr>
            <a:spLocks noGrp="1"/>
          </p:cNvSpPr>
          <p:nvPr>
            <p:ph idx="1"/>
          </p:nvPr>
        </p:nvSpPr>
        <p:spPr>
          <a:xfrm>
            <a:off x="1957987" y="2431765"/>
            <a:ext cx="8276026" cy="3320031"/>
          </a:xfrm>
        </p:spPr>
        <p:txBody>
          <a:bodyPr anchor="ctr">
            <a:normAutofit/>
          </a:bodyPr>
          <a:lstStyle/>
          <a:p>
            <a:r>
              <a:rPr lang="en-GB" sz="2000">
                <a:solidFill>
                  <a:schemeClr val="tx1">
                    <a:lumMod val="85000"/>
                    <a:lumOff val="15000"/>
                  </a:schemeClr>
                </a:solidFill>
              </a:rPr>
              <a:t>I am available to email whenever at </a:t>
            </a:r>
            <a:r>
              <a:rPr lang="en-GB" sz="2000">
                <a:solidFill>
                  <a:schemeClr val="tx1">
                    <a:lumMod val="85000"/>
                    <a:lumOff val="15000"/>
                  </a:schemeClr>
                </a:solidFill>
                <a:hlinkClick r:id="rId2"/>
              </a:rPr>
              <a:t>l.roach@uwtsd.ac.uk</a:t>
            </a:r>
            <a:r>
              <a:rPr lang="en-GB" sz="2000">
                <a:solidFill>
                  <a:schemeClr val="tx1">
                    <a:lumMod val="85000"/>
                    <a:lumOff val="15000"/>
                  </a:schemeClr>
                </a:solidFill>
              </a:rPr>
              <a:t>. Please use that email and use your own student email to get in contact.</a:t>
            </a:r>
          </a:p>
          <a:p>
            <a:r>
              <a:rPr lang="en-GB" sz="2000">
                <a:solidFill>
                  <a:schemeClr val="tx1">
                    <a:lumMod val="85000"/>
                    <a:lumOff val="15000"/>
                  </a:schemeClr>
                </a:solidFill>
              </a:rPr>
              <a:t>I will return your email ASAP (within 2 working days) but I don’t work 24/7.</a:t>
            </a:r>
          </a:p>
          <a:p>
            <a:r>
              <a:rPr lang="en-GB" sz="2000">
                <a:solidFill>
                  <a:schemeClr val="tx1">
                    <a:lumMod val="85000"/>
                    <a:lumOff val="15000"/>
                  </a:schemeClr>
                </a:solidFill>
              </a:rPr>
              <a:t>If you haven’t heard from me in 2 days, please send another email.</a:t>
            </a:r>
          </a:p>
          <a:p>
            <a:r>
              <a:rPr lang="en-GB" sz="2000">
                <a:solidFill>
                  <a:schemeClr val="tx1">
                    <a:lumMod val="85000"/>
                    <a:lumOff val="15000"/>
                  </a:schemeClr>
                </a:solidFill>
              </a:rPr>
              <a:t>Don’t wait to email if you have a question during class. </a:t>
            </a:r>
          </a:p>
          <a:p>
            <a:r>
              <a:rPr lang="en-GB" sz="2000">
                <a:solidFill>
                  <a:schemeClr val="tx1">
                    <a:lumMod val="85000"/>
                    <a:lumOff val="15000"/>
                  </a:schemeClr>
                </a:solidFill>
              </a:rPr>
              <a:t>We are all here to discuss ideas and learn together, so always ask the question if you have one.</a:t>
            </a:r>
          </a:p>
          <a:p>
            <a:endParaRPr lang="en-GB"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3886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B0F478-1852-4BBF-A92F-17EB9030AB53}"/>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What is this module about?</a:t>
            </a:r>
          </a:p>
        </p:txBody>
      </p:sp>
      <p:graphicFrame>
        <p:nvGraphicFramePr>
          <p:cNvPr id="5" name="Content Placeholder 2">
            <a:extLst>
              <a:ext uri="{FF2B5EF4-FFF2-40B4-BE49-F238E27FC236}">
                <a16:creationId xmlns:a16="http://schemas.microsoft.com/office/drawing/2014/main" id="{C69CBFC7-16B6-48FE-B020-30B61CE5E49F}"/>
              </a:ext>
            </a:extLst>
          </p:cNvPr>
          <p:cNvGraphicFramePr>
            <a:graphicFrameLocks noGrp="1"/>
          </p:cNvGraphicFramePr>
          <p:nvPr>
            <p:ph idx="1"/>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0328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515456E-B1B1-48C1-8164-7E567F5D4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A8CF0DC-D23A-4CA2-8463-27F89928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B8A381C4-0C0D-491F-90D8-63CF760B4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5698">
            <a:off x="-195643" y="67946"/>
            <a:ext cx="6408310" cy="6912725"/>
          </a:xfrm>
          <a:custGeom>
            <a:avLst/>
            <a:gdLst>
              <a:gd name="connsiteX0" fmla="*/ 0 w 6408310"/>
              <a:gd name="connsiteY0" fmla="*/ 108934 h 6912725"/>
              <a:gd name="connsiteX1" fmla="*/ 1911522 w 6408310"/>
              <a:gd name="connsiteY1" fmla="*/ 0 h 6912725"/>
              <a:gd name="connsiteX2" fmla="*/ 1916026 w 6408310"/>
              <a:gd name="connsiteY2" fmla="*/ 4704 h 6912725"/>
              <a:gd name="connsiteX3" fmla="*/ 1911112 w 6408310"/>
              <a:gd name="connsiteY3" fmla="*/ 17418 h 6912725"/>
              <a:gd name="connsiteX4" fmla="*/ 1972871 w 6408310"/>
              <a:gd name="connsiteY4" fmla="*/ 72530 h 6912725"/>
              <a:gd name="connsiteX5" fmla="*/ 2069180 w 6408310"/>
              <a:gd name="connsiteY5" fmla="*/ 173199 h 6912725"/>
              <a:gd name="connsiteX6" fmla="*/ 2131569 w 6408310"/>
              <a:gd name="connsiteY6" fmla="*/ 227805 h 6912725"/>
              <a:gd name="connsiteX7" fmla="*/ 2162747 w 6408310"/>
              <a:gd name="connsiteY7" fmla="*/ 239714 h 6912725"/>
              <a:gd name="connsiteX8" fmla="*/ 2220499 w 6408310"/>
              <a:gd name="connsiteY8" fmla="*/ 289903 h 6912725"/>
              <a:gd name="connsiteX9" fmla="*/ 2381978 w 6408310"/>
              <a:gd name="connsiteY9" fmla="*/ 391093 h 6912725"/>
              <a:gd name="connsiteX10" fmla="*/ 2445910 w 6408310"/>
              <a:gd name="connsiteY10" fmla="*/ 463815 h 6912725"/>
              <a:gd name="connsiteX11" fmla="*/ 2531236 w 6408310"/>
              <a:gd name="connsiteY11" fmla="*/ 600817 h 6912725"/>
              <a:gd name="connsiteX12" fmla="*/ 2617149 w 6408310"/>
              <a:gd name="connsiteY12" fmla="*/ 703748 h 6912725"/>
              <a:gd name="connsiteX13" fmla="*/ 2650333 w 6408310"/>
              <a:gd name="connsiteY13" fmla="*/ 720900 h 6912725"/>
              <a:gd name="connsiteX14" fmla="*/ 2705541 w 6408310"/>
              <a:gd name="connsiteY14" fmla="*/ 750090 h 6912725"/>
              <a:gd name="connsiteX15" fmla="*/ 2757210 w 6408310"/>
              <a:gd name="connsiteY15" fmla="*/ 789489 h 6912725"/>
              <a:gd name="connsiteX16" fmla="*/ 2791660 w 6408310"/>
              <a:gd name="connsiteY16" fmla="*/ 816041 h 6912725"/>
              <a:gd name="connsiteX17" fmla="*/ 2840975 w 6408310"/>
              <a:gd name="connsiteY17" fmla="*/ 842225 h 6912725"/>
              <a:gd name="connsiteX18" fmla="*/ 2917970 w 6408310"/>
              <a:gd name="connsiteY18" fmla="*/ 879392 h 6912725"/>
              <a:gd name="connsiteX19" fmla="*/ 2957236 w 6408310"/>
              <a:gd name="connsiteY19" fmla="*/ 906835 h 6912725"/>
              <a:gd name="connsiteX20" fmla="*/ 3117215 w 6408310"/>
              <a:gd name="connsiteY20" fmla="*/ 1073714 h 6912725"/>
              <a:gd name="connsiteX21" fmla="*/ 3250958 w 6408310"/>
              <a:gd name="connsiteY21" fmla="*/ 1130397 h 6912725"/>
              <a:gd name="connsiteX22" fmla="*/ 3496717 w 6408310"/>
              <a:gd name="connsiteY22" fmla="*/ 1260412 h 6912725"/>
              <a:gd name="connsiteX23" fmla="*/ 3494992 w 6408310"/>
              <a:gd name="connsiteY23" fmla="*/ 1268283 h 6912725"/>
              <a:gd name="connsiteX24" fmla="*/ 3508993 w 6408310"/>
              <a:gd name="connsiteY24" fmla="*/ 1287737 h 6912725"/>
              <a:gd name="connsiteX25" fmla="*/ 3512115 w 6408310"/>
              <a:gd name="connsiteY25" fmla="*/ 1288544 h 6912725"/>
              <a:gd name="connsiteX26" fmla="*/ 3548697 w 6408310"/>
              <a:gd name="connsiteY26" fmla="*/ 1363739 h 6912725"/>
              <a:gd name="connsiteX27" fmla="*/ 3656567 w 6408310"/>
              <a:gd name="connsiteY27" fmla="*/ 1479533 h 6912725"/>
              <a:gd name="connsiteX28" fmla="*/ 3661987 w 6408310"/>
              <a:gd name="connsiteY28" fmla="*/ 1491779 h 6912725"/>
              <a:gd name="connsiteX29" fmla="*/ 3667389 w 6408310"/>
              <a:gd name="connsiteY29" fmla="*/ 1495409 h 6912725"/>
              <a:gd name="connsiteX30" fmla="*/ 3800461 w 6408310"/>
              <a:gd name="connsiteY30" fmla="*/ 1696689 h 6912725"/>
              <a:gd name="connsiteX31" fmla="*/ 3933737 w 6408310"/>
              <a:gd name="connsiteY31" fmla="*/ 1853325 h 6912725"/>
              <a:gd name="connsiteX32" fmla="*/ 3946446 w 6408310"/>
              <a:gd name="connsiteY32" fmla="*/ 1903446 h 6912725"/>
              <a:gd name="connsiteX33" fmla="*/ 3960581 w 6408310"/>
              <a:gd name="connsiteY33" fmla="*/ 1913244 h 6912725"/>
              <a:gd name="connsiteX34" fmla="*/ 4015111 w 6408310"/>
              <a:gd name="connsiteY34" fmla="*/ 1956512 h 6912725"/>
              <a:gd name="connsiteX35" fmla="*/ 4070740 w 6408310"/>
              <a:gd name="connsiteY35" fmla="*/ 1999693 h 6912725"/>
              <a:gd name="connsiteX36" fmla="*/ 4091495 w 6408310"/>
              <a:gd name="connsiteY36" fmla="*/ 2064313 h 6912725"/>
              <a:gd name="connsiteX37" fmla="*/ 4118353 w 6408310"/>
              <a:gd name="connsiteY37" fmla="*/ 2073901 h 6912725"/>
              <a:gd name="connsiteX38" fmla="*/ 4123293 w 6408310"/>
              <a:gd name="connsiteY38" fmla="*/ 2075261 h 6912725"/>
              <a:gd name="connsiteX39" fmla="*/ 4166582 w 6408310"/>
              <a:gd name="connsiteY39" fmla="*/ 2120685 h 6912725"/>
              <a:gd name="connsiteX40" fmla="*/ 4213721 w 6408310"/>
              <a:gd name="connsiteY40" fmla="*/ 2168493 h 6912725"/>
              <a:gd name="connsiteX41" fmla="*/ 4250795 w 6408310"/>
              <a:gd name="connsiteY41" fmla="*/ 2261746 h 6912725"/>
              <a:gd name="connsiteX42" fmla="*/ 4295408 w 6408310"/>
              <a:gd name="connsiteY42" fmla="*/ 2340515 h 6912725"/>
              <a:gd name="connsiteX43" fmla="*/ 4318976 w 6408310"/>
              <a:gd name="connsiteY43" fmla="*/ 2371504 h 6912725"/>
              <a:gd name="connsiteX44" fmla="*/ 4323314 w 6408310"/>
              <a:gd name="connsiteY44" fmla="*/ 2378166 h 6912725"/>
              <a:gd name="connsiteX45" fmla="*/ 4323235 w 6408310"/>
              <a:gd name="connsiteY45" fmla="*/ 2378475 h 6912725"/>
              <a:gd name="connsiteX46" fmla="*/ 4327479 w 6408310"/>
              <a:gd name="connsiteY46" fmla="*/ 2385858 h 6912725"/>
              <a:gd name="connsiteX47" fmla="*/ 4331226 w 6408310"/>
              <a:gd name="connsiteY47" fmla="*/ 2390318 h 6912725"/>
              <a:gd name="connsiteX48" fmla="*/ 4339643 w 6408310"/>
              <a:gd name="connsiteY48" fmla="*/ 2403246 h 6912725"/>
              <a:gd name="connsiteX49" fmla="*/ 4341435 w 6408310"/>
              <a:gd name="connsiteY49" fmla="*/ 2408870 h 6912725"/>
              <a:gd name="connsiteX50" fmla="*/ 4340548 w 6408310"/>
              <a:gd name="connsiteY50" fmla="*/ 2412798 h 6912725"/>
              <a:gd name="connsiteX51" fmla="*/ 4351634 w 6408310"/>
              <a:gd name="connsiteY51" fmla="*/ 2443869 h 6912725"/>
              <a:gd name="connsiteX52" fmla="*/ 4380688 w 6408310"/>
              <a:gd name="connsiteY52" fmla="*/ 2504819 h 6912725"/>
              <a:gd name="connsiteX53" fmla="*/ 4399892 w 6408310"/>
              <a:gd name="connsiteY53" fmla="*/ 2537002 h 6912725"/>
              <a:gd name="connsiteX54" fmla="*/ 4449690 w 6408310"/>
              <a:gd name="connsiteY54" fmla="*/ 2628144 h 6912725"/>
              <a:gd name="connsiteX55" fmla="*/ 4512427 w 6408310"/>
              <a:gd name="connsiteY55" fmla="*/ 2840755 h 6912725"/>
              <a:gd name="connsiteX56" fmla="*/ 4591091 w 6408310"/>
              <a:gd name="connsiteY56" fmla="*/ 3036586 h 6912725"/>
              <a:gd name="connsiteX57" fmla="*/ 4757297 w 6408310"/>
              <a:gd name="connsiteY57" fmla="*/ 3388741 h 6912725"/>
              <a:gd name="connsiteX58" fmla="*/ 4755264 w 6408310"/>
              <a:gd name="connsiteY58" fmla="*/ 3461211 h 6912725"/>
              <a:gd name="connsiteX59" fmla="*/ 4776842 w 6408310"/>
              <a:gd name="connsiteY59" fmla="*/ 3503606 h 6912725"/>
              <a:gd name="connsiteX60" fmla="*/ 4815953 w 6408310"/>
              <a:gd name="connsiteY60" fmla="*/ 3543897 h 6912725"/>
              <a:gd name="connsiteX61" fmla="*/ 4826382 w 6408310"/>
              <a:gd name="connsiteY61" fmla="*/ 3589602 h 6912725"/>
              <a:gd name="connsiteX62" fmla="*/ 4900664 w 6408310"/>
              <a:gd name="connsiteY62" fmla="*/ 3697326 h 6912725"/>
              <a:gd name="connsiteX63" fmla="*/ 4944717 w 6408310"/>
              <a:gd name="connsiteY63" fmla="*/ 3795461 h 6912725"/>
              <a:gd name="connsiteX64" fmla="*/ 4981260 w 6408310"/>
              <a:gd name="connsiteY64" fmla="*/ 3887734 h 6912725"/>
              <a:gd name="connsiteX65" fmla="*/ 5000423 w 6408310"/>
              <a:gd name="connsiteY65" fmla="*/ 3933089 h 6912725"/>
              <a:gd name="connsiteX66" fmla="*/ 5033013 w 6408310"/>
              <a:gd name="connsiteY66" fmla="*/ 3937041 h 6912725"/>
              <a:gd name="connsiteX67" fmla="*/ 5081597 w 6408310"/>
              <a:gd name="connsiteY67" fmla="*/ 4013154 h 6912725"/>
              <a:gd name="connsiteX68" fmla="*/ 5088052 w 6408310"/>
              <a:gd name="connsiteY68" fmla="*/ 4027525 h 6912725"/>
              <a:gd name="connsiteX69" fmla="*/ 5189054 w 6408310"/>
              <a:gd name="connsiteY69" fmla="*/ 4098668 h 6912725"/>
              <a:gd name="connsiteX70" fmla="*/ 5228545 w 6408310"/>
              <a:gd name="connsiteY70" fmla="*/ 4146658 h 6912725"/>
              <a:gd name="connsiteX71" fmla="*/ 5268336 w 6408310"/>
              <a:gd name="connsiteY71" fmla="*/ 4194504 h 6912725"/>
              <a:gd name="connsiteX72" fmla="*/ 5317950 w 6408310"/>
              <a:gd name="connsiteY72" fmla="*/ 4267325 h 6912725"/>
              <a:gd name="connsiteX73" fmla="*/ 5598270 w 6408310"/>
              <a:gd name="connsiteY73" fmla="*/ 4563876 h 6912725"/>
              <a:gd name="connsiteX74" fmla="*/ 5833068 w 6408310"/>
              <a:gd name="connsiteY74" fmla="*/ 5016605 h 6912725"/>
              <a:gd name="connsiteX75" fmla="*/ 6045916 w 6408310"/>
              <a:gd name="connsiteY75" fmla="*/ 5405287 h 6912725"/>
              <a:gd name="connsiteX76" fmla="*/ 6117737 w 6408310"/>
              <a:gd name="connsiteY76" fmla="*/ 5538137 h 6912725"/>
              <a:gd name="connsiteX77" fmla="*/ 6144230 w 6408310"/>
              <a:gd name="connsiteY77" fmla="*/ 5635151 h 6912725"/>
              <a:gd name="connsiteX78" fmla="*/ 6176742 w 6408310"/>
              <a:gd name="connsiteY78" fmla="*/ 5809044 h 6912725"/>
              <a:gd name="connsiteX79" fmla="*/ 6245199 w 6408310"/>
              <a:gd name="connsiteY79" fmla="*/ 6038018 h 6912725"/>
              <a:gd name="connsiteX80" fmla="*/ 6303931 w 6408310"/>
              <a:gd name="connsiteY80" fmla="*/ 6175618 h 6912725"/>
              <a:gd name="connsiteX81" fmla="*/ 6336313 w 6408310"/>
              <a:gd name="connsiteY81" fmla="*/ 6345837 h 6912725"/>
              <a:gd name="connsiteX82" fmla="*/ 6401195 w 6408310"/>
              <a:gd name="connsiteY82" fmla="*/ 6542084 h 6912725"/>
              <a:gd name="connsiteX83" fmla="*/ 6408310 w 6408310"/>
              <a:gd name="connsiteY83" fmla="*/ 6612865 h 6912725"/>
              <a:gd name="connsiteX84" fmla="*/ 1146484 w 6408310"/>
              <a:gd name="connsiteY84" fmla="*/ 6912725 h 6912725"/>
              <a:gd name="connsiteX85" fmla="*/ 1108438 w 6408310"/>
              <a:gd name="connsiteY85" fmla="*/ 6825083 h 6912725"/>
              <a:gd name="connsiteX86" fmla="*/ 997867 w 6408310"/>
              <a:gd name="connsiteY86" fmla="*/ 6378703 h 6912725"/>
              <a:gd name="connsiteX87" fmla="*/ 858750 w 6408310"/>
              <a:gd name="connsiteY87" fmla="*/ 5923784 h 6912725"/>
              <a:gd name="connsiteX88" fmla="*/ 860408 w 6408310"/>
              <a:gd name="connsiteY88" fmla="*/ 5860728 h 6912725"/>
              <a:gd name="connsiteX89" fmla="*/ 853644 w 6408310"/>
              <a:gd name="connsiteY89" fmla="*/ 5771381 h 6912725"/>
              <a:gd name="connsiteX90" fmla="*/ 852164 w 6408310"/>
              <a:gd name="connsiteY90" fmla="*/ 5615193 h 6912725"/>
              <a:gd name="connsiteX91" fmla="*/ 831986 w 6408310"/>
              <a:gd name="connsiteY91" fmla="*/ 5402745 h 6912725"/>
              <a:gd name="connsiteX92" fmla="*/ 759590 w 6408310"/>
              <a:gd name="connsiteY92" fmla="*/ 5239800 h 6912725"/>
              <a:gd name="connsiteX93" fmla="*/ 767251 w 6408310"/>
              <a:gd name="connsiteY93" fmla="*/ 5227414 h 6912725"/>
              <a:gd name="connsiteX94" fmla="*/ 745427 w 6408310"/>
              <a:gd name="connsiteY94" fmla="*/ 5118958 h 6912725"/>
              <a:gd name="connsiteX95" fmla="*/ 635950 w 6408310"/>
              <a:gd name="connsiteY95" fmla="*/ 4788294 h 6912725"/>
              <a:gd name="connsiteX96" fmla="*/ 558787 w 6408310"/>
              <a:gd name="connsiteY96" fmla="*/ 4518070 h 6912725"/>
              <a:gd name="connsiteX97" fmla="*/ 555530 w 6408310"/>
              <a:gd name="connsiteY97" fmla="*/ 4444433 h 6912725"/>
              <a:gd name="connsiteX98" fmla="*/ 549378 w 6408310"/>
              <a:gd name="connsiteY98" fmla="*/ 4320965 h 6912725"/>
              <a:gd name="connsiteX99" fmla="*/ 572361 w 6408310"/>
              <a:gd name="connsiteY99" fmla="*/ 4232369 h 6912725"/>
              <a:gd name="connsiteX100" fmla="*/ 556288 w 6408310"/>
              <a:gd name="connsiteY100" fmla="*/ 4127673 h 6912725"/>
              <a:gd name="connsiteX101" fmla="*/ 506660 w 6408310"/>
              <a:gd name="connsiteY101" fmla="*/ 3821119 h 6912725"/>
              <a:gd name="connsiteX102" fmla="*/ 494791 w 6408310"/>
              <a:gd name="connsiteY102" fmla="*/ 3723556 h 6912725"/>
              <a:gd name="connsiteX103" fmla="*/ 490230 w 6408310"/>
              <a:gd name="connsiteY103" fmla="*/ 3508893 h 6912725"/>
              <a:gd name="connsiteX104" fmla="*/ 484223 w 6408310"/>
              <a:gd name="connsiteY104" fmla="*/ 3233179 h 6912725"/>
              <a:gd name="connsiteX105" fmla="*/ 460329 w 6408310"/>
              <a:gd name="connsiteY105" fmla="*/ 3041244 h 6912725"/>
              <a:gd name="connsiteX106" fmla="*/ 407197 w 6408310"/>
              <a:gd name="connsiteY106" fmla="*/ 2812292 h 6912725"/>
              <a:gd name="connsiteX107" fmla="*/ 386122 w 6408310"/>
              <a:gd name="connsiteY107" fmla="*/ 2757841 h 6912725"/>
              <a:gd name="connsiteX108" fmla="*/ 363684 w 6408310"/>
              <a:gd name="connsiteY108" fmla="*/ 2714608 h 6912725"/>
              <a:gd name="connsiteX109" fmla="*/ 330746 w 6408310"/>
              <a:gd name="connsiteY109" fmla="*/ 2625146 h 6912725"/>
              <a:gd name="connsiteX110" fmla="*/ 299927 w 6408310"/>
              <a:gd name="connsiteY110" fmla="*/ 2566177 h 6912725"/>
              <a:gd name="connsiteX111" fmla="*/ 288272 w 6408310"/>
              <a:gd name="connsiteY111" fmla="*/ 2439923 h 6912725"/>
              <a:gd name="connsiteX112" fmla="*/ 233611 w 6408310"/>
              <a:gd name="connsiteY112" fmla="*/ 2326248 h 6912725"/>
              <a:gd name="connsiteX113" fmla="*/ 115057 w 6408310"/>
              <a:gd name="connsiteY113" fmla="*/ 2127916 h 6912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408310" h="6912725">
                <a:moveTo>
                  <a:pt x="0" y="108934"/>
                </a:moveTo>
                <a:lnTo>
                  <a:pt x="1911522" y="0"/>
                </a:lnTo>
                <a:lnTo>
                  <a:pt x="1916026" y="4704"/>
                </a:lnTo>
                <a:cubicBezTo>
                  <a:pt x="1916562" y="7914"/>
                  <a:pt x="1915147" y="12061"/>
                  <a:pt x="1911112" y="17418"/>
                </a:cubicBezTo>
                <a:cubicBezTo>
                  <a:pt x="1943271" y="27853"/>
                  <a:pt x="1947645" y="36373"/>
                  <a:pt x="1972871" y="72530"/>
                </a:cubicBezTo>
                <a:cubicBezTo>
                  <a:pt x="1980767" y="117667"/>
                  <a:pt x="2061296" y="115435"/>
                  <a:pt x="2069180" y="173199"/>
                </a:cubicBezTo>
                <a:cubicBezTo>
                  <a:pt x="2075196" y="191586"/>
                  <a:pt x="2112853" y="231006"/>
                  <a:pt x="2131569" y="227805"/>
                </a:cubicBezTo>
                <a:cubicBezTo>
                  <a:pt x="2141808" y="233828"/>
                  <a:pt x="2146631" y="247405"/>
                  <a:pt x="2162747" y="239714"/>
                </a:cubicBezTo>
                <a:cubicBezTo>
                  <a:pt x="2183739" y="232191"/>
                  <a:pt x="2206491" y="310465"/>
                  <a:pt x="2220499" y="289903"/>
                </a:cubicBezTo>
                <a:cubicBezTo>
                  <a:pt x="2257038" y="315132"/>
                  <a:pt x="2344409" y="362107"/>
                  <a:pt x="2381978" y="391093"/>
                </a:cubicBezTo>
                <a:cubicBezTo>
                  <a:pt x="2419547" y="420079"/>
                  <a:pt x="2445794" y="442621"/>
                  <a:pt x="2445910" y="463815"/>
                </a:cubicBezTo>
                <a:cubicBezTo>
                  <a:pt x="2462109" y="546053"/>
                  <a:pt x="2496860" y="553382"/>
                  <a:pt x="2531236" y="600817"/>
                </a:cubicBezTo>
                <a:cubicBezTo>
                  <a:pt x="2573647" y="650501"/>
                  <a:pt x="2589314" y="613369"/>
                  <a:pt x="2617149" y="703748"/>
                </a:cubicBezTo>
                <a:cubicBezTo>
                  <a:pt x="2635983" y="695546"/>
                  <a:pt x="2643943" y="702017"/>
                  <a:pt x="2650333" y="720900"/>
                </a:cubicBezTo>
                <a:cubicBezTo>
                  <a:pt x="2671881" y="743975"/>
                  <a:pt x="2701744" y="706344"/>
                  <a:pt x="2705541" y="750090"/>
                </a:cubicBezTo>
                <a:cubicBezTo>
                  <a:pt x="2730861" y="760850"/>
                  <a:pt x="2742856" y="778498"/>
                  <a:pt x="2757210" y="789489"/>
                </a:cubicBezTo>
                <a:cubicBezTo>
                  <a:pt x="2776836" y="801882"/>
                  <a:pt x="2774652" y="796949"/>
                  <a:pt x="2791660" y="816041"/>
                </a:cubicBezTo>
                <a:cubicBezTo>
                  <a:pt x="2815343" y="835699"/>
                  <a:pt x="2784183" y="871086"/>
                  <a:pt x="2840975" y="842225"/>
                </a:cubicBezTo>
                <a:cubicBezTo>
                  <a:pt x="2854681" y="875427"/>
                  <a:pt x="2877032" y="859395"/>
                  <a:pt x="2917970" y="879392"/>
                </a:cubicBezTo>
                <a:cubicBezTo>
                  <a:pt x="2921487" y="903353"/>
                  <a:pt x="2937122" y="907916"/>
                  <a:pt x="2957236" y="906835"/>
                </a:cubicBezTo>
                <a:lnTo>
                  <a:pt x="3117215" y="1073714"/>
                </a:lnTo>
                <a:cubicBezTo>
                  <a:pt x="3153906" y="1089285"/>
                  <a:pt x="3232612" y="1124062"/>
                  <a:pt x="3250958" y="1130397"/>
                </a:cubicBezTo>
                <a:cubicBezTo>
                  <a:pt x="3409574" y="1172733"/>
                  <a:pt x="3456045" y="1237431"/>
                  <a:pt x="3496717" y="1260412"/>
                </a:cubicBezTo>
                <a:lnTo>
                  <a:pt x="3494992" y="1268283"/>
                </a:lnTo>
                <a:cubicBezTo>
                  <a:pt x="3495362" y="1274688"/>
                  <a:pt x="3498760" y="1281160"/>
                  <a:pt x="3508993" y="1287737"/>
                </a:cubicBezTo>
                <a:lnTo>
                  <a:pt x="3512115" y="1288544"/>
                </a:lnTo>
                <a:lnTo>
                  <a:pt x="3548697" y="1363739"/>
                </a:lnTo>
                <a:cubicBezTo>
                  <a:pt x="3572773" y="1395571"/>
                  <a:pt x="3623148" y="1421050"/>
                  <a:pt x="3656567" y="1479533"/>
                </a:cubicBezTo>
                <a:lnTo>
                  <a:pt x="3661987" y="1491779"/>
                </a:lnTo>
                <a:lnTo>
                  <a:pt x="3667389" y="1495409"/>
                </a:lnTo>
                <a:lnTo>
                  <a:pt x="3800461" y="1696689"/>
                </a:lnTo>
                <a:cubicBezTo>
                  <a:pt x="3835546" y="1747791"/>
                  <a:pt x="3913146" y="1811386"/>
                  <a:pt x="3933737" y="1853325"/>
                </a:cubicBezTo>
                <a:lnTo>
                  <a:pt x="3946446" y="1903446"/>
                </a:lnTo>
                <a:lnTo>
                  <a:pt x="3960581" y="1913244"/>
                </a:lnTo>
                <a:cubicBezTo>
                  <a:pt x="3979608" y="1926434"/>
                  <a:pt x="3998210" y="1940240"/>
                  <a:pt x="4015111" y="1956512"/>
                </a:cubicBezTo>
                <a:cubicBezTo>
                  <a:pt x="4083226" y="1956238"/>
                  <a:pt x="4031943" y="1969929"/>
                  <a:pt x="4070740" y="1999693"/>
                </a:cubicBezTo>
                <a:cubicBezTo>
                  <a:pt x="4027554" y="2022282"/>
                  <a:pt x="4128681" y="2025600"/>
                  <a:pt x="4091495" y="2064313"/>
                </a:cubicBezTo>
                <a:cubicBezTo>
                  <a:pt x="4099733" y="2068504"/>
                  <a:pt x="4108887" y="2071343"/>
                  <a:pt x="4118353" y="2073901"/>
                </a:cubicBezTo>
                <a:lnTo>
                  <a:pt x="4123293" y="2075261"/>
                </a:lnTo>
                <a:lnTo>
                  <a:pt x="4166582" y="2120685"/>
                </a:lnTo>
                <a:lnTo>
                  <a:pt x="4213721" y="2168493"/>
                </a:lnTo>
                <a:lnTo>
                  <a:pt x="4250795" y="2261746"/>
                </a:lnTo>
                <a:lnTo>
                  <a:pt x="4295408" y="2340515"/>
                </a:lnTo>
                <a:cubicBezTo>
                  <a:pt x="4303294" y="2350172"/>
                  <a:pt x="4311232" y="2360551"/>
                  <a:pt x="4318976" y="2371504"/>
                </a:cubicBezTo>
                <a:lnTo>
                  <a:pt x="4323314" y="2378166"/>
                </a:lnTo>
                <a:cubicBezTo>
                  <a:pt x="4323288" y="2378269"/>
                  <a:pt x="4323261" y="2378372"/>
                  <a:pt x="4323235" y="2378475"/>
                </a:cubicBezTo>
                <a:cubicBezTo>
                  <a:pt x="4323820" y="2380303"/>
                  <a:pt x="4325112" y="2382633"/>
                  <a:pt x="4327479" y="2385858"/>
                </a:cubicBezTo>
                <a:lnTo>
                  <a:pt x="4331226" y="2390318"/>
                </a:lnTo>
                <a:lnTo>
                  <a:pt x="4339643" y="2403246"/>
                </a:lnTo>
                <a:lnTo>
                  <a:pt x="4341435" y="2408870"/>
                </a:lnTo>
                <a:lnTo>
                  <a:pt x="4340548" y="2412798"/>
                </a:lnTo>
                <a:lnTo>
                  <a:pt x="4351634" y="2443869"/>
                </a:lnTo>
                <a:cubicBezTo>
                  <a:pt x="4370557" y="2458176"/>
                  <a:pt x="4365119" y="2472379"/>
                  <a:pt x="4380688" y="2504819"/>
                </a:cubicBezTo>
                <a:cubicBezTo>
                  <a:pt x="4393528" y="2510493"/>
                  <a:pt x="4397884" y="2522485"/>
                  <a:pt x="4399892" y="2537002"/>
                </a:cubicBezTo>
                <a:cubicBezTo>
                  <a:pt x="4420218" y="2562143"/>
                  <a:pt x="4430910" y="2594831"/>
                  <a:pt x="4449690" y="2628144"/>
                </a:cubicBezTo>
                <a:cubicBezTo>
                  <a:pt x="4468446" y="2678770"/>
                  <a:pt x="4488860" y="2772681"/>
                  <a:pt x="4512427" y="2840755"/>
                </a:cubicBezTo>
                <a:lnTo>
                  <a:pt x="4591091" y="3036586"/>
                </a:lnTo>
                <a:cubicBezTo>
                  <a:pt x="4639934" y="3158078"/>
                  <a:pt x="4730818" y="3310586"/>
                  <a:pt x="4757297" y="3388741"/>
                </a:cubicBezTo>
                <a:cubicBezTo>
                  <a:pt x="4756620" y="3412898"/>
                  <a:pt x="4755942" y="3437054"/>
                  <a:pt x="4755264" y="3461211"/>
                </a:cubicBezTo>
                <a:cubicBezTo>
                  <a:pt x="4763881" y="3469559"/>
                  <a:pt x="4774382" y="3498341"/>
                  <a:pt x="4776842" y="3503606"/>
                </a:cubicBezTo>
                <a:cubicBezTo>
                  <a:pt x="4776789" y="3503947"/>
                  <a:pt x="4816006" y="3543555"/>
                  <a:pt x="4815953" y="3543897"/>
                </a:cubicBezTo>
                <a:lnTo>
                  <a:pt x="4826382" y="3589602"/>
                </a:lnTo>
                <a:cubicBezTo>
                  <a:pt x="4854724" y="3618181"/>
                  <a:pt x="4872282" y="3672884"/>
                  <a:pt x="4900664" y="3697326"/>
                </a:cubicBezTo>
                <a:cubicBezTo>
                  <a:pt x="4872593" y="3751610"/>
                  <a:pt x="4889332" y="3712092"/>
                  <a:pt x="4944717" y="3795461"/>
                </a:cubicBezTo>
                <a:cubicBezTo>
                  <a:pt x="4981269" y="3830092"/>
                  <a:pt x="4951776" y="3836266"/>
                  <a:pt x="4981260" y="3887734"/>
                </a:cubicBezTo>
                <a:cubicBezTo>
                  <a:pt x="4992187" y="3900180"/>
                  <a:pt x="5000945" y="3922491"/>
                  <a:pt x="5000423" y="3933089"/>
                </a:cubicBezTo>
                <a:lnTo>
                  <a:pt x="5033013" y="3937041"/>
                </a:lnTo>
                <a:lnTo>
                  <a:pt x="5081597" y="4013154"/>
                </a:lnTo>
                <a:lnTo>
                  <a:pt x="5088052" y="4027525"/>
                </a:lnTo>
                <a:lnTo>
                  <a:pt x="5189054" y="4098668"/>
                </a:lnTo>
                <a:lnTo>
                  <a:pt x="5228545" y="4146658"/>
                </a:lnTo>
                <a:lnTo>
                  <a:pt x="5268336" y="4194504"/>
                </a:lnTo>
                <a:cubicBezTo>
                  <a:pt x="5282676" y="4201217"/>
                  <a:pt x="5302948" y="4267012"/>
                  <a:pt x="5317950" y="4267325"/>
                </a:cubicBezTo>
                <a:cubicBezTo>
                  <a:pt x="5371561" y="4431932"/>
                  <a:pt x="5512417" y="4438996"/>
                  <a:pt x="5598270" y="4563876"/>
                </a:cubicBezTo>
                <a:cubicBezTo>
                  <a:pt x="5684123" y="4688756"/>
                  <a:pt x="5658748" y="4766617"/>
                  <a:pt x="5833068" y="5016605"/>
                </a:cubicBezTo>
                <a:cubicBezTo>
                  <a:pt x="5917959" y="5167124"/>
                  <a:pt x="6007541" y="5258633"/>
                  <a:pt x="6045916" y="5405287"/>
                </a:cubicBezTo>
                <a:cubicBezTo>
                  <a:pt x="6053001" y="5431110"/>
                  <a:pt x="6137180" y="5517469"/>
                  <a:pt x="6117737" y="5538137"/>
                </a:cubicBezTo>
                <a:cubicBezTo>
                  <a:pt x="6096856" y="5567956"/>
                  <a:pt x="6185855" y="5633330"/>
                  <a:pt x="6144230" y="5635151"/>
                </a:cubicBezTo>
                <a:cubicBezTo>
                  <a:pt x="6206267" y="5682015"/>
                  <a:pt x="6167034" y="5753331"/>
                  <a:pt x="6176742" y="5809044"/>
                </a:cubicBezTo>
                <a:cubicBezTo>
                  <a:pt x="6181644" y="5871497"/>
                  <a:pt x="6197878" y="5926431"/>
                  <a:pt x="6245199" y="6038018"/>
                </a:cubicBezTo>
                <a:cubicBezTo>
                  <a:pt x="6276717" y="6104340"/>
                  <a:pt x="6288745" y="6124315"/>
                  <a:pt x="6303931" y="6175618"/>
                </a:cubicBezTo>
                <a:cubicBezTo>
                  <a:pt x="6319117" y="6226921"/>
                  <a:pt x="6298592" y="6320971"/>
                  <a:pt x="6336313" y="6345837"/>
                </a:cubicBezTo>
                <a:cubicBezTo>
                  <a:pt x="6368454" y="6400251"/>
                  <a:pt x="6388884" y="6464262"/>
                  <a:pt x="6401195" y="6542084"/>
                </a:cubicBezTo>
                <a:lnTo>
                  <a:pt x="6408310" y="6612865"/>
                </a:lnTo>
                <a:lnTo>
                  <a:pt x="1146484" y="6912725"/>
                </a:lnTo>
                <a:lnTo>
                  <a:pt x="1108438" y="6825083"/>
                </a:lnTo>
                <a:cubicBezTo>
                  <a:pt x="1057133" y="6684904"/>
                  <a:pt x="1090669" y="6637010"/>
                  <a:pt x="997867" y="6378703"/>
                </a:cubicBezTo>
                <a:cubicBezTo>
                  <a:pt x="956253" y="6228487"/>
                  <a:pt x="874761" y="6010797"/>
                  <a:pt x="858750" y="5923784"/>
                </a:cubicBezTo>
                <a:cubicBezTo>
                  <a:pt x="856924" y="5899993"/>
                  <a:pt x="844018" y="5873122"/>
                  <a:pt x="860408" y="5860728"/>
                </a:cubicBezTo>
                <a:cubicBezTo>
                  <a:pt x="878957" y="5840950"/>
                  <a:pt x="823834" y="5761906"/>
                  <a:pt x="853644" y="5771381"/>
                </a:cubicBezTo>
                <a:cubicBezTo>
                  <a:pt x="815383" y="5715186"/>
                  <a:pt x="852133" y="5665047"/>
                  <a:pt x="852164" y="5615193"/>
                </a:cubicBezTo>
                <a:cubicBezTo>
                  <a:pt x="817076" y="5571334"/>
                  <a:pt x="851740" y="5509975"/>
                  <a:pt x="831986" y="5402745"/>
                </a:cubicBezTo>
                <a:cubicBezTo>
                  <a:pt x="792037" y="5354630"/>
                  <a:pt x="819063" y="5330513"/>
                  <a:pt x="759590" y="5239800"/>
                </a:cubicBezTo>
                <a:cubicBezTo>
                  <a:pt x="762665" y="5236543"/>
                  <a:pt x="765245" y="5232371"/>
                  <a:pt x="767251" y="5227414"/>
                </a:cubicBezTo>
                <a:cubicBezTo>
                  <a:pt x="778914" y="5198604"/>
                  <a:pt x="769142" y="5150045"/>
                  <a:pt x="745427" y="5118958"/>
                </a:cubicBezTo>
                <a:cubicBezTo>
                  <a:pt x="660991" y="4975263"/>
                  <a:pt x="672599" y="4907855"/>
                  <a:pt x="635950" y="4788294"/>
                </a:cubicBezTo>
                <a:cubicBezTo>
                  <a:pt x="600650" y="4653678"/>
                  <a:pt x="646752" y="4690694"/>
                  <a:pt x="558787" y="4518070"/>
                </a:cubicBezTo>
                <a:cubicBezTo>
                  <a:pt x="577057" y="4502442"/>
                  <a:pt x="573633" y="4481342"/>
                  <a:pt x="555530" y="4444433"/>
                </a:cubicBezTo>
                <a:cubicBezTo>
                  <a:pt x="540027" y="4379200"/>
                  <a:pt x="596616" y="4390343"/>
                  <a:pt x="549378" y="4320965"/>
                </a:cubicBezTo>
                <a:cubicBezTo>
                  <a:pt x="581692" y="4336040"/>
                  <a:pt x="535024" y="4198883"/>
                  <a:pt x="572361" y="4232369"/>
                </a:cubicBezTo>
                <a:cubicBezTo>
                  <a:pt x="590648" y="4193014"/>
                  <a:pt x="541489" y="4167113"/>
                  <a:pt x="556288" y="4127673"/>
                </a:cubicBezTo>
                <a:lnTo>
                  <a:pt x="506660" y="3821119"/>
                </a:lnTo>
                <a:cubicBezTo>
                  <a:pt x="481478" y="3781010"/>
                  <a:pt x="483894" y="3751446"/>
                  <a:pt x="494791" y="3723556"/>
                </a:cubicBezTo>
                <a:cubicBezTo>
                  <a:pt x="472516" y="3634460"/>
                  <a:pt x="499836" y="3607209"/>
                  <a:pt x="490230" y="3508893"/>
                </a:cubicBezTo>
                <a:cubicBezTo>
                  <a:pt x="525541" y="3397546"/>
                  <a:pt x="482951" y="3307116"/>
                  <a:pt x="484223" y="3233179"/>
                </a:cubicBezTo>
                <a:cubicBezTo>
                  <a:pt x="465844" y="3133672"/>
                  <a:pt x="460855" y="3219289"/>
                  <a:pt x="460329" y="3041244"/>
                </a:cubicBezTo>
                <a:lnTo>
                  <a:pt x="407197" y="2812292"/>
                </a:lnTo>
                <a:cubicBezTo>
                  <a:pt x="391019" y="2768219"/>
                  <a:pt x="344571" y="2745090"/>
                  <a:pt x="386122" y="2757841"/>
                </a:cubicBezTo>
                <a:cubicBezTo>
                  <a:pt x="381879" y="2743275"/>
                  <a:pt x="360306" y="2721346"/>
                  <a:pt x="363684" y="2714608"/>
                </a:cubicBezTo>
                <a:lnTo>
                  <a:pt x="330746" y="2625146"/>
                </a:lnTo>
                <a:lnTo>
                  <a:pt x="299927" y="2566177"/>
                </a:lnTo>
                <a:cubicBezTo>
                  <a:pt x="300505" y="2524092"/>
                  <a:pt x="287694" y="2482008"/>
                  <a:pt x="288272" y="2439923"/>
                </a:cubicBezTo>
                <a:cubicBezTo>
                  <a:pt x="243273" y="2349673"/>
                  <a:pt x="278610" y="2382839"/>
                  <a:pt x="233611" y="2326248"/>
                </a:cubicBezTo>
                <a:lnTo>
                  <a:pt x="115057" y="212791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E2BBE45-B307-4212-91C4-F41CB82A3F3E}"/>
              </a:ext>
            </a:extLst>
          </p:cNvPr>
          <p:cNvSpPr>
            <a:spLocks noGrp="1"/>
          </p:cNvSpPr>
          <p:nvPr>
            <p:ph type="title"/>
          </p:nvPr>
        </p:nvSpPr>
        <p:spPr>
          <a:xfrm>
            <a:off x="1137685" y="3641651"/>
            <a:ext cx="4055418" cy="2146374"/>
          </a:xfrm>
        </p:spPr>
        <p:txBody>
          <a:bodyPr anchor="b">
            <a:normAutofit/>
          </a:bodyPr>
          <a:lstStyle/>
          <a:p>
            <a:r>
              <a:rPr lang="en-GB">
                <a:solidFill>
                  <a:schemeClr val="tx1">
                    <a:lumMod val="85000"/>
                    <a:lumOff val="15000"/>
                  </a:schemeClr>
                </a:solidFill>
              </a:rPr>
              <a:t>Indicative Content</a:t>
            </a:r>
          </a:p>
        </p:txBody>
      </p:sp>
      <p:sp>
        <p:nvSpPr>
          <p:cNvPr id="3" name="Content Placeholder 2">
            <a:extLst>
              <a:ext uri="{FF2B5EF4-FFF2-40B4-BE49-F238E27FC236}">
                <a16:creationId xmlns:a16="http://schemas.microsoft.com/office/drawing/2014/main" id="{9E8A1921-445A-43E4-90E5-E7D07EDBF013}"/>
              </a:ext>
            </a:extLst>
          </p:cNvPr>
          <p:cNvSpPr>
            <a:spLocks noGrp="1"/>
          </p:cNvSpPr>
          <p:nvPr>
            <p:ph idx="1"/>
          </p:nvPr>
        </p:nvSpPr>
        <p:spPr>
          <a:xfrm>
            <a:off x="6096000" y="896469"/>
            <a:ext cx="5046196" cy="5323356"/>
          </a:xfrm>
        </p:spPr>
        <p:txBody>
          <a:bodyPr>
            <a:normAutofit/>
          </a:bodyPr>
          <a:lstStyle/>
          <a:p>
            <a:pPr fontAlgn="base" hangingPunct="0"/>
            <a:r>
              <a:rPr lang="en-GB" sz="2000">
                <a:solidFill>
                  <a:schemeClr val="tx1">
                    <a:lumMod val="85000"/>
                    <a:lumOff val="15000"/>
                  </a:schemeClr>
                </a:solidFill>
              </a:rPr>
              <a:t>Introduction to criminology (origins of crime)</a:t>
            </a:r>
          </a:p>
          <a:p>
            <a:pPr lvl="0" fontAlgn="base" hangingPunct="0"/>
            <a:r>
              <a:rPr lang="en-GB" sz="2000">
                <a:solidFill>
                  <a:schemeClr val="tx1">
                    <a:lumMod val="85000"/>
                    <a:lumOff val="15000"/>
                  </a:schemeClr>
                </a:solidFill>
              </a:rPr>
              <a:t>The History of the British Police </a:t>
            </a:r>
          </a:p>
          <a:p>
            <a:pPr lvl="0" fontAlgn="base" hangingPunct="0"/>
            <a:r>
              <a:rPr lang="en-GB" sz="2000">
                <a:solidFill>
                  <a:schemeClr val="tx1">
                    <a:lumMod val="85000"/>
                    <a:lumOff val="15000"/>
                  </a:schemeClr>
                </a:solidFill>
              </a:rPr>
              <a:t>Use of Force and Public Order</a:t>
            </a:r>
          </a:p>
          <a:p>
            <a:pPr lvl="0" fontAlgn="base" hangingPunct="0"/>
            <a:r>
              <a:rPr lang="en-GB" sz="2000">
                <a:solidFill>
                  <a:schemeClr val="tx1">
                    <a:lumMod val="85000"/>
                    <a:lumOff val="15000"/>
                  </a:schemeClr>
                </a:solidFill>
              </a:rPr>
              <a:t>Models of Modern Policing </a:t>
            </a:r>
          </a:p>
          <a:p>
            <a:pPr lvl="0" fontAlgn="base" hangingPunct="0"/>
            <a:r>
              <a:rPr lang="en-GB" sz="2000">
                <a:solidFill>
                  <a:schemeClr val="tx1">
                    <a:lumMod val="85000"/>
                    <a:lumOff val="15000"/>
                  </a:schemeClr>
                </a:solidFill>
              </a:rPr>
              <a:t>Embracing Diversity and ‘Cop Culture’ </a:t>
            </a:r>
          </a:p>
          <a:p>
            <a:pPr lvl="0" fontAlgn="base" hangingPunct="0"/>
            <a:r>
              <a:rPr lang="en-GB" sz="2000">
                <a:solidFill>
                  <a:schemeClr val="tx1">
                    <a:lumMod val="85000"/>
                    <a:lumOff val="15000"/>
                  </a:schemeClr>
                </a:solidFill>
              </a:rPr>
              <a:t>Dealing with the Media</a:t>
            </a:r>
          </a:p>
          <a:p>
            <a:pPr lvl="0" fontAlgn="base" hangingPunct="0"/>
            <a:r>
              <a:rPr lang="en-GB" sz="2000">
                <a:solidFill>
                  <a:schemeClr val="tx1">
                    <a:lumMod val="85000"/>
                    <a:lumOff val="15000"/>
                  </a:schemeClr>
                </a:solidFill>
              </a:rPr>
              <a:t>Austerity</a:t>
            </a:r>
          </a:p>
          <a:p>
            <a:pPr lvl="0" fontAlgn="base" hangingPunct="0"/>
            <a:r>
              <a:rPr lang="en-GB" sz="2000">
                <a:solidFill>
                  <a:schemeClr val="tx1">
                    <a:lumMod val="85000"/>
                    <a:lumOff val="15000"/>
                  </a:schemeClr>
                </a:solidFill>
              </a:rPr>
              <a:t>Ethics and professional practice </a:t>
            </a:r>
          </a:p>
          <a:p>
            <a:pPr lvl="0" fontAlgn="base" hangingPunct="0"/>
            <a:r>
              <a:rPr lang="en-GB" sz="2000">
                <a:solidFill>
                  <a:schemeClr val="tx1">
                    <a:lumMod val="85000"/>
                    <a:lumOff val="15000"/>
                  </a:schemeClr>
                </a:solidFill>
              </a:rPr>
              <a:t>Society’s expectations and perception of the police</a:t>
            </a:r>
          </a:p>
          <a:p>
            <a:pPr lvl="0" fontAlgn="base" hangingPunct="0"/>
            <a:r>
              <a:rPr lang="en-GB" sz="2000">
                <a:solidFill>
                  <a:schemeClr val="tx1">
                    <a:lumMod val="85000"/>
                    <a:lumOff val="15000"/>
                  </a:schemeClr>
                </a:solidFill>
              </a:rPr>
              <a:t>International perspectives </a:t>
            </a:r>
          </a:p>
        </p:txBody>
      </p:sp>
    </p:spTree>
    <p:extLst>
      <p:ext uri="{BB962C8B-B14F-4D97-AF65-F5344CB8AC3E}">
        <p14:creationId xmlns:p14="http://schemas.microsoft.com/office/powerpoint/2010/main" val="1845164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54D5E2-A2C1-4D07-A731-26AA0B8F5E86}"/>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What about you?</a:t>
            </a:r>
          </a:p>
        </p:txBody>
      </p:sp>
      <p:sp>
        <p:nvSpPr>
          <p:cNvPr id="3" name="Content Placeholder 2">
            <a:extLst>
              <a:ext uri="{FF2B5EF4-FFF2-40B4-BE49-F238E27FC236}">
                <a16:creationId xmlns:a16="http://schemas.microsoft.com/office/drawing/2014/main" id="{8E854F5F-9E1A-4284-8B44-15D6EF3C47FF}"/>
              </a:ext>
            </a:extLst>
          </p:cNvPr>
          <p:cNvSpPr>
            <a:spLocks noGrp="1"/>
          </p:cNvSpPr>
          <p:nvPr>
            <p:ph idx="1"/>
          </p:nvPr>
        </p:nvSpPr>
        <p:spPr>
          <a:xfrm>
            <a:off x="1957987" y="2431765"/>
            <a:ext cx="8276026" cy="3320031"/>
          </a:xfrm>
        </p:spPr>
        <p:txBody>
          <a:bodyPr anchor="ctr">
            <a:normAutofit/>
          </a:bodyPr>
          <a:lstStyle/>
          <a:p>
            <a:r>
              <a:rPr lang="en-GB" sz="2000">
                <a:solidFill>
                  <a:schemeClr val="tx1">
                    <a:lumMod val="85000"/>
                    <a:lumOff val="15000"/>
                  </a:schemeClr>
                </a:solidFill>
                <a:latin typeface="Calibri"/>
                <a:cs typeface="Calibri"/>
              </a:rPr>
              <a:t>Time to introduce:</a:t>
            </a:r>
          </a:p>
          <a:p>
            <a:pPr>
              <a:buFontTx/>
              <a:buChar char="-"/>
            </a:pPr>
            <a:endParaRPr lang="en-GB" sz="2000">
              <a:solidFill>
                <a:schemeClr val="tx1">
                  <a:lumMod val="85000"/>
                  <a:lumOff val="15000"/>
                </a:schemeClr>
              </a:solidFill>
            </a:endParaRPr>
          </a:p>
          <a:p>
            <a:pPr>
              <a:buFontTx/>
              <a:buChar char="-"/>
            </a:pPr>
            <a:r>
              <a:rPr lang="en-GB" sz="2000">
                <a:solidFill>
                  <a:schemeClr val="tx1">
                    <a:lumMod val="85000"/>
                    <a:lumOff val="15000"/>
                  </a:schemeClr>
                </a:solidFill>
                <a:latin typeface="Calibri"/>
                <a:cs typeface="Calibri"/>
              </a:rPr>
              <a:t>Yourself</a:t>
            </a:r>
          </a:p>
          <a:p>
            <a:pPr>
              <a:buFontTx/>
              <a:buChar char="-"/>
            </a:pPr>
            <a:r>
              <a:rPr lang="en-GB" sz="2000">
                <a:solidFill>
                  <a:schemeClr val="tx1">
                    <a:lumMod val="85000"/>
                    <a:lumOff val="15000"/>
                  </a:schemeClr>
                </a:solidFill>
                <a:latin typeface="Calibri"/>
                <a:cs typeface="Calibri"/>
              </a:rPr>
              <a:t>Your experience/background</a:t>
            </a:r>
          </a:p>
          <a:p>
            <a:pPr>
              <a:buFontTx/>
              <a:buChar char="-"/>
            </a:pPr>
            <a:r>
              <a:rPr lang="en-GB" sz="2000">
                <a:solidFill>
                  <a:schemeClr val="tx1">
                    <a:lumMod val="85000"/>
                    <a:lumOff val="15000"/>
                  </a:schemeClr>
                </a:solidFill>
                <a:latin typeface="Calibri"/>
                <a:cs typeface="Calibri"/>
              </a:rPr>
              <a:t>Your current work (if any)</a:t>
            </a:r>
          </a:p>
          <a:p>
            <a:pPr>
              <a:buFontTx/>
              <a:buChar char="-"/>
            </a:pPr>
            <a:r>
              <a:rPr lang="en-GB" sz="2000">
                <a:solidFill>
                  <a:schemeClr val="tx1">
                    <a:lumMod val="85000"/>
                    <a:lumOff val="15000"/>
                  </a:schemeClr>
                </a:solidFill>
                <a:latin typeface="Calibri"/>
                <a:cs typeface="Calibri"/>
              </a:rPr>
              <a:t>Your aspirations going forward?</a:t>
            </a:r>
          </a:p>
          <a:p>
            <a:pPr>
              <a:buFontTx/>
              <a:buChar char="-"/>
            </a:pPr>
            <a:r>
              <a:rPr lang="en-GB" sz="2000">
                <a:solidFill>
                  <a:schemeClr val="tx1">
                    <a:lumMod val="85000"/>
                    <a:lumOff val="15000"/>
                  </a:schemeClr>
                </a:solidFill>
                <a:latin typeface="Calibri"/>
                <a:cs typeface="Calibri"/>
              </a:rPr>
              <a:t>What you expect from this program</a:t>
            </a:r>
          </a:p>
          <a:p>
            <a:endParaRPr lang="en-GB"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5211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E0C3A-4E1E-4B96-A7C2-EC0D9C7F127F}"/>
              </a:ext>
            </a:extLst>
          </p:cNvPr>
          <p:cNvSpPr>
            <a:spLocks noGrp="1"/>
          </p:cNvSpPr>
          <p:nvPr>
            <p:ph type="title"/>
          </p:nvPr>
        </p:nvSpPr>
        <p:spPr>
          <a:xfrm>
            <a:off x="838200" y="557189"/>
            <a:ext cx="3374136" cy="5567891"/>
          </a:xfrm>
        </p:spPr>
        <p:txBody>
          <a:bodyPr>
            <a:normAutofit/>
          </a:bodyPr>
          <a:lstStyle/>
          <a:p>
            <a:r>
              <a:rPr lang="en-GB" sz="4000"/>
              <a:t>How is a Masters different to undergraduate study?</a:t>
            </a:r>
          </a:p>
        </p:txBody>
      </p:sp>
      <p:graphicFrame>
        <p:nvGraphicFramePr>
          <p:cNvPr id="5" name="Content Placeholder 2">
            <a:extLst>
              <a:ext uri="{FF2B5EF4-FFF2-40B4-BE49-F238E27FC236}">
                <a16:creationId xmlns:a16="http://schemas.microsoft.com/office/drawing/2014/main" id="{0BA8B34F-2A06-4CC4-9E28-7FEF0A736FD1}"/>
              </a:ext>
            </a:extLst>
          </p:cNvPr>
          <p:cNvGraphicFramePr>
            <a:graphicFrameLocks noGrp="1"/>
          </p:cNvGraphicFramePr>
          <p:nvPr>
            <p:ph idx="1"/>
            <p:extLst>
              <p:ext uri="{D42A27DB-BD31-4B8C-83A1-F6EECF244321}">
                <p14:modId xmlns:p14="http://schemas.microsoft.com/office/powerpoint/2010/main" val="65905127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9758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riting an appointment on a paper agenda">
            <a:extLst>
              <a:ext uri="{FF2B5EF4-FFF2-40B4-BE49-F238E27FC236}">
                <a16:creationId xmlns:a16="http://schemas.microsoft.com/office/drawing/2014/main" id="{1807270F-37A9-4021-A8A9-13422E1176BE}"/>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A0DFD-540E-4E01-9EFF-DB8F8A86CAD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ASSESSMENT TIME!</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2833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027F9-269E-4BF3-B69F-A95BA56A27CF}"/>
              </a:ext>
            </a:extLst>
          </p:cNvPr>
          <p:cNvSpPr>
            <a:spLocks noGrp="1"/>
          </p:cNvSpPr>
          <p:nvPr>
            <p:ph type="title"/>
          </p:nvPr>
        </p:nvSpPr>
        <p:spPr/>
        <p:txBody>
          <a:bodyPr/>
          <a:lstStyle/>
          <a:p>
            <a:r>
              <a:rPr lang="en-GB" dirty="0"/>
              <a:t>Module Learning Outcomes</a:t>
            </a:r>
          </a:p>
        </p:txBody>
      </p:sp>
      <p:sp>
        <p:nvSpPr>
          <p:cNvPr id="3" name="Content Placeholder 2">
            <a:extLst>
              <a:ext uri="{FF2B5EF4-FFF2-40B4-BE49-F238E27FC236}">
                <a16:creationId xmlns:a16="http://schemas.microsoft.com/office/drawing/2014/main" id="{21E76955-1359-46F6-B188-DEB1E2126F89}"/>
              </a:ext>
            </a:extLst>
          </p:cNvPr>
          <p:cNvSpPr>
            <a:spLocks noGrp="1"/>
          </p:cNvSpPr>
          <p:nvPr>
            <p:ph idx="1"/>
          </p:nvPr>
        </p:nvSpPr>
        <p:spPr>
          <a:xfrm>
            <a:off x="858269" y="2111868"/>
            <a:ext cx="10168128" cy="3694176"/>
          </a:xfrm>
        </p:spPr>
        <p:txBody>
          <a:bodyPr vert="horz" lIns="91440" tIns="45720" rIns="91440" bIns="45720" rtlCol="0" anchor="t">
            <a:normAutofit fontScale="85000" lnSpcReduction="20000"/>
          </a:bodyPr>
          <a:lstStyle/>
          <a:p>
            <a:pPr algn="just"/>
            <a:endParaRPr lang="en-GB" b="1" dirty="0">
              <a:ea typeface="+mn-lt"/>
              <a:cs typeface="+mn-lt"/>
            </a:endParaRPr>
          </a:p>
          <a:p>
            <a:pPr marL="0" indent="0" algn="just">
              <a:buNone/>
            </a:pPr>
            <a:r>
              <a:rPr lang="en-GB" b="1" dirty="0">
                <a:ea typeface="+mn-lt"/>
                <a:cs typeface="+mn-lt"/>
              </a:rPr>
              <a:t>Upon the successful completion of this module, the student should be able to: </a:t>
            </a:r>
            <a:endParaRPr lang="en-GB" dirty="0">
              <a:ea typeface="+mn-lt"/>
              <a:cs typeface="+mn-lt"/>
            </a:endParaRPr>
          </a:p>
          <a:p>
            <a:pPr algn="just"/>
            <a:endParaRPr lang="en-GB" dirty="0">
              <a:ea typeface="+mn-lt"/>
              <a:cs typeface="+mn-lt"/>
            </a:endParaRPr>
          </a:p>
          <a:p>
            <a:pPr lvl="1" algn="just"/>
            <a:r>
              <a:rPr lang="en-GB" b="1" dirty="0">
                <a:ea typeface="+mn-lt"/>
                <a:cs typeface="+mn-lt"/>
              </a:rPr>
              <a:t>Understand the historical concepts of crime &amp; punishment </a:t>
            </a:r>
            <a:endParaRPr lang="en-GB" dirty="0">
              <a:ea typeface="+mn-lt"/>
              <a:cs typeface="+mn-lt"/>
            </a:endParaRPr>
          </a:p>
          <a:p>
            <a:pPr lvl="1" algn="just"/>
            <a:endParaRPr lang="en-GB" dirty="0">
              <a:ea typeface="+mn-lt"/>
              <a:cs typeface="+mn-lt"/>
            </a:endParaRPr>
          </a:p>
          <a:p>
            <a:pPr lvl="1" algn="just"/>
            <a:r>
              <a:rPr lang="en-GB" b="1" dirty="0">
                <a:ea typeface="+mn-lt"/>
                <a:cs typeface="+mn-lt"/>
              </a:rPr>
              <a:t>Critically evaluate differing crimes and the policing models in todays’ society and how ‘the police’ can most effectively deliver the service demanded by communities, governments and the media. </a:t>
            </a:r>
            <a:endParaRPr lang="en-GB" dirty="0">
              <a:ea typeface="+mn-lt"/>
              <a:cs typeface="+mn-lt"/>
            </a:endParaRPr>
          </a:p>
          <a:p>
            <a:pPr lvl="1" algn="just"/>
            <a:endParaRPr lang="en-GB" dirty="0">
              <a:ea typeface="+mn-lt"/>
              <a:cs typeface="+mn-lt"/>
            </a:endParaRPr>
          </a:p>
          <a:p>
            <a:pPr lvl="1" algn="just"/>
            <a:r>
              <a:rPr lang="en-GB" b="1" dirty="0">
                <a:ea typeface="+mn-lt"/>
                <a:cs typeface="+mn-lt"/>
              </a:rPr>
              <a:t>Examine the critical issues in contemporary policing, such as the policing of terrorism, policing in times of austerity, dealing with vulnerable and diverse groups, the relationship between the media and the police and the implications of ‘police culture’ </a:t>
            </a:r>
            <a:endParaRPr lang="en-GB" dirty="0">
              <a:ea typeface="+mn-lt"/>
              <a:cs typeface="+mn-lt"/>
            </a:endParaRPr>
          </a:p>
          <a:p>
            <a:endParaRPr lang="en-GB" dirty="0"/>
          </a:p>
        </p:txBody>
      </p:sp>
    </p:spTree>
    <p:extLst>
      <p:ext uri="{BB962C8B-B14F-4D97-AF65-F5344CB8AC3E}">
        <p14:creationId xmlns:p14="http://schemas.microsoft.com/office/powerpoint/2010/main" val="799904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207D2-0365-473E-9987-A01CE81E1FB7}"/>
              </a:ext>
            </a:extLst>
          </p:cNvPr>
          <p:cNvSpPr>
            <a:spLocks noGrp="1"/>
          </p:cNvSpPr>
          <p:nvPr>
            <p:ph type="title"/>
          </p:nvPr>
        </p:nvSpPr>
        <p:spPr/>
        <p:txBody>
          <a:bodyPr/>
          <a:lstStyle/>
          <a:p>
            <a:r>
              <a:rPr lang="en-GB" dirty="0"/>
              <a:t>Assignment Type &amp; Title</a:t>
            </a:r>
          </a:p>
        </p:txBody>
      </p:sp>
      <p:sp>
        <p:nvSpPr>
          <p:cNvPr id="3" name="Content Placeholder 2">
            <a:extLst>
              <a:ext uri="{FF2B5EF4-FFF2-40B4-BE49-F238E27FC236}">
                <a16:creationId xmlns:a16="http://schemas.microsoft.com/office/drawing/2014/main" id="{BF0CED50-D92E-42D4-B119-7D29B68B1C0A}"/>
              </a:ext>
            </a:extLst>
          </p:cNvPr>
          <p:cNvSpPr>
            <a:spLocks noGrp="1"/>
          </p:cNvSpPr>
          <p:nvPr>
            <p:ph idx="1"/>
          </p:nvPr>
        </p:nvSpPr>
        <p:spPr/>
        <p:txBody>
          <a:bodyPr vert="horz" lIns="91440" tIns="45720" rIns="91440" bIns="45720" rtlCol="0" anchor="t">
            <a:normAutofit/>
          </a:bodyPr>
          <a:lstStyle/>
          <a:p>
            <a:pPr marL="457200"/>
            <a:r>
              <a:rPr lang="en-GB" b="1" dirty="0">
                <a:effectLst/>
                <a:latin typeface="Arial" panose="020B0604020202020204" pitchFamily="34" charset="0"/>
                <a:ea typeface="Times New Roman" panose="02020603050405020304" pitchFamily="18" charset="0"/>
              </a:rPr>
              <a:t>Students will prepare a 3000-word essay with the following title;</a:t>
            </a:r>
            <a:endParaRPr lang="en-GB" dirty="0">
              <a:effectLst/>
              <a:latin typeface="Times New Roman" panose="02020603050405020304" pitchFamily="18" charset="0"/>
              <a:ea typeface="Times New Roman" panose="02020603050405020304" pitchFamily="18" charset="0"/>
            </a:endParaRPr>
          </a:p>
          <a:p>
            <a:endParaRPr lang="en-GB" sz="4000" b="1" dirty="0">
              <a:ea typeface="+mn-lt"/>
              <a:cs typeface="+mn-lt"/>
            </a:endParaRPr>
          </a:p>
          <a:p>
            <a:pPr algn="ctr">
              <a:lnSpc>
                <a:spcPct val="107000"/>
              </a:lnSpc>
            </a:pPr>
            <a:r>
              <a:rPr lang="en-GB" b="1" dirty="0">
                <a:effectLst/>
                <a:latin typeface="Arial" panose="020B0604020202020204" pitchFamily="34" charset="0"/>
                <a:ea typeface="Times New Roman" panose="02020603050405020304" pitchFamily="18" charset="0"/>
              </a:rPr>
              <a:t>“Use constructionist theories to analyse and evaluate an aspect of policing, crime and deviance of your choice.”</a:t>
            </a:r>
            <a:endParaRPr lang="en-GB" dirty="0">
              <a:effectLst/>
              <a:latin typeface="Times New Roman" panose="02020603050405020304" pitchFamily="18" charset="0"/>
              <a:ea typeface="Times New Roman" panose="02020603050405020304" pitchFamily="18" charset="0"/>
            </a:endParaRPr>
          </a:p>
          <a:p>
            <a:pPr marL="0" indent="0" algn="ctr">
              <a:lnSpc>
                <a:spcPct val="107000"/>
              </a:lnSpc>
              <a:buNone/>
            </a:pPr>
            <a:endParaRPr lang="en-GB"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18893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3DC7B-9F35-7F09-4926-14082AE9F7AF}"/>
              </a:ext>
            </a:extLst>
          </p:cNvPr>
          <p:cNvSpPr>
            <a:spLocks noGrp="1"/>
          </p:cNvSpPr>
          <p:nvPr>
            <p:ph type="title"/>
          </p:nvPr>
        </p:nvSpPr>
        <p:spPr/>
        <p:txBody>
          <a:bodyPr/>
          <a:lstStyle/>
          <a:p>
            <a:r>
              <a:rPr lang="en-GB" dirty="0"/>
              <a:t>How to Answer this question</a:t>
            </a:r>
          </a:p>
        </p:txBody>
      </p:sp>
      <p:sp>
        <p:nvSpPr>
          <p:cNvPr id="3" name="Content Placeholder 2">
            <a:extLst>
              <a:ext uri="{FF2B5EF4-FFF2-40B4-BE49-F238E27FC236}">
                <a16:creationId xmlns:a16="http://schemas.microsoft.com/office/drawing/2014/main" id="{336FA39A-4085-DBF2-BC87-E86EC5D54C7C}"/>
              </a:ext>
            </a:extLst>
          </p:cNvPr>
          <p:cNvSpPr>
            <a:spLocks noGrp="1"/>
          </p:cNvSpPr>
          <p:nvPr>
            <p:ph idx="1"/>
          </p:nvPr>
        </p:nvSpPr>
        <p:spPr/>
        <p:txBody>
          <a:bodyPr/>
          <a:lstStyle/>
          <a:p>
            <a:pPr>
              <a:lnSpc>
                <a:spcPct val="107000"/>
              </a:lnSpc>
            </a:pPr>
            <a:r>
              <a:rPr lang="en-GB" sz="1800" b="1" dirty="0">
                <a:effectLst/>
                <a:latin typeface="Arial" panose="020B0604020202020204" pitchFamily="34" charset="0"/>
                <a:ea typeface="Times New Roman" panose="02020603050405020304" pitchFamily="18" charset="0"/>
              </a:rPr>
              <a:t>To do this students will:</a:t>
            </a:r>
            <a:endParaRPr lang="en-GB" sz="1800" dirty="0">
              <a:effectLst/>
              <a:latin typeface="Times New Roman" panose="02020603050405020304" pitchFamily="18" charset="0"/>
              <a:ea typeface="Times New Roman" panose="02020603050405020304" pitchFamily="18" charset="0"/>
            </a:endParaRPr>
          </a:p>
          <a:p>
            <a:pPr marL="0" indent="0">
              <a:lnSpc>
                <a:spcPct val="107000"/>
              </a:lnSpc>
              <a:buNone/>
            </a:pPr>
            <a:endParaRPr lang="en-GB" sz="1800" dirty="0">
              <a:effectLst/>
              <a:latin typeface="Times New Roman" panose="02020603050405020304" pitchFamily="18" charset="0"/>
              <a:ea typeface="Times New Roman" panose="02020603050405020304" pitchFamily="18" charset="0"/>
            </a:endParaRPr>
          </a:p>
          <a:p>
            <a:pPr marL="342900" lvl="0" indent="-342900">
              <a:lnSpc>
                <a:spcPct val="107000"/>
              </a:lnSpc>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Explain the idea of constructionist theory, evaluating its uses, strengths and limitations</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07000"/>
              </a:lnSpc>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Highlight an aspect of policing (police, public services, security, risk), crime (a particular event, a type of crime) or deviance (Drug taking, sex work, abuse).</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07000"/>
              </a:lnSpc>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Use these constructionist theory or theories (labelling theory, Marxism, critical criminology, differential association, symbolic interactionism, structuralism etc.) of your choice to explain, analyse and evaluate your chosen topic area</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07000"/>
              </a:lnSpc>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Explore the strengths and weaknesses of this perspective.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71048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768E3-B8B4-4F55-84FC-B7E7CE84FF26}"/>
              </a:ext>
            </a:extLst>
          </p:cNvPr>
          <p:cNvSpPr>
            <a:spLocks noGrp="1"/>
          </p:cNvSpPr>
          <p:nvPr>
            <p:ph type="title"/>
          </p:nvPr>
        </p:nvSpPr>
        <p:spPr/>
        <p:txBody>
          <a:bodyPr/>
          <a:lstStyle/>
          <a:p>
            <a:r>
              <a:rPr lang="en-GB" dirty="0"/>
              <a:t>Submission Due Date</a:t>
            </a:r>
          </a:p>
        </p:txBody>
      </p:sp>
      <p:sp>
        <p:nvSpPr>
          <p:cNvPr id="3" name="Content Placeholder 2">
            <a:extLst>
              <a:ext uri="{FF2B5EF4-FFF2-40B4-BE49-F238E27FC236}">
                <a16:creationId xmlns:a16="http://schemas.microsoft.com/office/drawing/2014/main" id="{343DF3C2-A174-4E6E-B290-D8BCB4A013BC}"/>
              </a:ext>
            </a:extLst>
          </p:cNvPr>
          <p:cNvSpPr>
            <a:spLocks noGrp="1"/>
          </p:cNvSpPr>
          <p:nvPr>
            <p:ph idx="1"/>
          </p:nvPr>
        </p:nvSpPr>
        <p:spPr/>
        <p:txBody>
          <a:bodyPr vert="horz" lIns="91440" tIns="45720" rIns="91440" bIns="45720" rtlCol="0" anchor="t">
            <a:normAutofit/>
          </a:bodyPr>
          <a:lstStyle/>
          <a:p>
            <a:r>
              <a:rPr lang="en-GB" dirty="0"/>
              <a:t>23:59hrs Friday 10th March 2023</a:t>
            </a:r>
          </a:p>
        </p:txBody>
      </p:sp>
    </p:spTree>
    <p:extLst>
      <p:ext uri="{BB962C8B-B14F-4D97-AF65-F5344CB8AC3E}">
        <p14:creationId xmlns:p14="http://schemas.microsoft.com/office/powerpoint/2010/main" val="16859419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DA0A3-891B-4B0F-BEE7-4EC1012221C9}"/>
              </a:ext>
            </a:extLst>
          </p:cNvPr>
          <p:cNvSpPr>
            <a:spLocks noGrp="1"/>
          </p:cNvSpPr>
          <p:nvPr>
            <p:ph type="title"/>
          </p:nvPr>
        </p:nvSpPr>
        <p:spPr/>
        <p:txBody>
          <a:bodyPr/>
          <a:lstStyle/>
          <a:p>
            <a:r>
              <a:rPr lang="en-GB" dirty="0"/>
              <a:t>Results Publication Date</a:t>
            </a:r>
          </a:p>
        </p:txBody>
      </p:sp>
      <p:sp>
        <p:nvSpPr>
          <p:cNvPr id="3" name="Content Placeholder 2">
            <a:extLst>
              <a:ext uri="{FF2B5EF4-FFF2-40B4-BE49-F238E27FC236}">
                <a16:creationId xmlns:a16="http://schemas.microsoft.com/office/drawing/2014/main" id="{ED241A70-D8EA-4120-A0C8-55638B3415A6}"/>
              </a:ext>
            </a:extLst>
          </p:cNvPr>
          <p:cNvSpPr>
            <a:spLocks noGrp="1"/>
          </p:cNvSpPr>
          <p:nvPr>
            <p:ph idx="1"/>
          </p:nvPr>
        </p:nvSpPr>
        <p:spPr/>
        <p:txBody>
          <a:bodyPr vert="horz" lIns="91440" tIns="45720" rIns="91440" bIns="45720" rtlCol="0" anchor="t">
            <a:normAutofit/>
          </a:bodyPr>
          <a:lstStyle/>
          <a:p>
            <a:r>
              <a:rPr lang="en-GB" dirty="0"/>
              <a:t>20 working days</a:t>
            </a:r>
          </a:p>
          <a:p>
            <a:endParaRPr lang="en-GB" dirty="0"/>
          </a:p>
          <a:p>
            <a:r>
              <a:rPr lang="en-GB" dirty="0"/>
              <a:t>10:00hrs 10th April 2023</a:t>
            </a:r>
          </a:p>
        </p:txBody>
      </p:sp>
    </p:spTree>
    <p:extLst>
      <p:ext uri="{BB962C8B-B14F-4D97-AF65-F5344CB8AC3E}">
        <p14:creationId xmlns:p14="http://schemas.microsoft.com/office/powerpoint/2010/main" val="94058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97EC5-8A3C-46E1-BCF3-F78CD3FF77DD}"/>
              </a:ext>
            </a:extLst>
          </p:cNvPr>
          <p:cNvSpPr>
            <a:spLocks noGrp="1"/>
          </p:cNvSpPr>
          <p:nvPr>
            <p:ph type="title"/>
          </p:nvPr>
        </p:nvSpPr>
        <p:spPr/>
        <p:txBody>
          <a:bodyPr/>
          <a:lstStyle/>
          <a:p>
            <a:r>
              <a:rPr lang="en-GB" dirty="0"/>
              <a:t>Word Count</a:t>
            </a:r>
          </a:p>
        </p:txBody>
      </p:sp>
      <p:sp>
        <p:nvSpPr>
          <p:cNvPr id="3" name="Content Placeholder 2">
            <a:extLst>
              <a:ext uri="{FF2B5EF4-FFF2-40B4-BE49-F238E27FC236}">
                <a16:creationId xmlns:a16="http://schemas.microsoft.com/office/drawing/2014/main" id="{E150F38A-F2CE-45F7-B737-0060F3099C5C}"/>
              </a:ext>
            </a:extLst>
          </p:cNvPr>
          <p:cNvSpPr>
            <a:spLocks noGrp="1"/>
          </p:cNvSpPr>
          <p:nvPr>
            <p:ph idx="1"/>
          </p:nvPr>
        </p:nvSpPr>
        <p:spPr/>
        <p:txBody>
          <a:bodyPr vert="horz" lIns="91440" tIns="45720" rIns="91440" bIns="45720" rtlCol="0" anchor="t">
            <a:normAutofit/>
          </a:bodyPr>
          <a:lstStyle/>
          <a:p>
            <a:r>
              <a:rPr lang="en-GB" dirty="0"/>
              <a:t>3000 words+/- 10%</a:t>
            </a:r>
          </a:p>
        </p:txBody>
      </p:sp>
    </p:spTree>
    <p:extLst>
      <p:ext uri="{BB962C8B-B14F-4D97-AF65-F5344CB8AC3E}">
        <p14:creationId xmlns:p14="http://schemas.microsoft.com/office/powerpoint/2010/main" val="16674428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D6767-D12E-4287-90BC-532E355E1AD7}"/>
              </a:ext>
            </a:extLst>
          </p:cNvPr>
          <p:cNvSpPr>
            <a:spLocks noGrp="1"/>
          </p:cNvSpPr>
          <p:nvPr>
            <p:ph type="title"/>
          </p:nvPr>
        </p:nvSpPr>
        <p:spPr/>
        <p:txBody>
          <a:bodyPr/>
          <a:lstStyle/>
          <a:p>
            <a:r>
              <a:rPr lang="en-GB" dirty="0"/>
              <a:t>Assessment Criteria</a:t>
            </a:r>
          </a:p>
        </p:txBody>
      </p:sp>
      <p:sp>
        <p:nvSpPr>
          <p:cNvPr id="3" name="Content Placeholder 2">
            <a:extLst>
              <a:ext uri="{FF2B5EF4-FFF2-40B4-BE49-F238E27FC236}">
                <a16:creationId xmlns:a16="http://schemas.microsoft.com/office/drawing/2014/main" id="{E517916B-2AB2-47A4-A311-1CF11DC38A13}"/>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GB" dirty="0"/>
              <a:t>Engagement with Literature Skills.</a:t>
            </a:r>
            <a:endParaRPr lang="en-US" dirty="0"/>
          </a:p>
          <a:p>
            <a:pPr marL="514350" indent="-514350">
              <a:buAutoNum type="arabicPeriod"/>
            </a:pPr>
            <a:r>
              <a:rPr lang="en-GB" dirty="0"/>
              <a:t>Knowledge &amp; Understanding Skills.</a:t>
            </a:r>
          </a:p>
          <a:p>
            <a:pPr marL="514350" indent="-514350">
              <a:buAutoNum type="arabicPeriod"/>
            </a:pPr>
            <a:r>
              <a:rPr lang="en-GB" dirty="0"/>
              <a:t>Cognitive &amp; Intellectual Skills</a:t>
            </a:r>
          </a:p>
          <a:p>
            <a:pPr marL="514350" indent="-514350">
              <a:buAutoNum type="arabicPeriod"/>
            </a:pPr>
            <a:r>
              <a:rPr lang="en-GB" dirty="0"/>
              <a:t>Practical Skills</a:t>
            </a:r>
          </a:p>
          <a:p>
            <a:pPr marL="514350" indent="-514350">
              <a:buAutoNum type="arabicPeriod"/>
            </a:pPr>
            <a:r>
              <a:rPr lang="en-GB" dirty="0"/>
              <a:t>Transferable Skills for Life &amp; Professional Practice</a:t>
            </a:r>
          </a:p>
          <a:p>
            <a:pPr algn="just"/>
            <a:endParaRPr lang="en-GB" dirty="0">
              <a:ea typeface="+mn-lt"/>
              <a:cs typeface="+mn-lt"/>
            </a:endParaRPr>
          </a:p>
          <a:p>
            <a:pPr marL="0" indent="0" algn="just">
              <a:buNone/>
            </a:pPr>
            <a:endParaRPr lang="en-GB" b="1" dirty="0"/>
          </a:p>
          <a:p>
            <a:pPr marL="514350" indent="-514350">
              <a:buAutoNum type="arabicPeriod"/>
            </a:pPr>
            <a:endParaRPr lang="en-GB" dirty="0"/>
          </a:p>
          <a:p>
            <a:pPr marL="0" indent="0">
              <a:buNone/>
            </a:pPr>
            <a:endParaRPr lang="en-GB" dirty="0"/>
          </a:p>
        </p:txBody>
      </p:sp>
    </p:spTree>
    <p:extLst>
      <p:ext uri="{BB962C8B-B14F-4D97-AF65-F5344CB8AC3E}">
        <p14:creationId xmlns:p14="http://schemas.microsoft.com/office/powerpoint/2010/main" val="17831320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E715F-E620-469E-9BC5-6D05961F3D74}"/>
              </a:ext>
            </a:extLst>
          </p:cNvPr>
          <p:cNvSpPr>
            <a:spLocks noGrp="1"/>
          </p:cNvSpPr>
          <p:nvPr>
            <p:ph type="title"/>
          </p:nvPr>
        </p:nvSpPr>
        <p:spPr/>
        <p:txBody>
          <a:bodyPr/>
          <a:lstStyle/>
          <a:p>
            <a:r>
              <a:rPr lang="en-GB" dirty="0"/>
              <a:t>Feedback Methods</a:t>
            </a:r>
          </a:p>
        </p:txBody>
      </p:sp>
      <p:sp>
        <p:nvSpPr>
          <p:cNvPr id="3" name="Content Placeholder 2">
            <a:extLst>
              <a:ext uri="{FF2B5EF4-FFF2-40B4-BE49-F238E27FC236}">
                <a16:creationId xmlns:a16="http://schemas.microsoft.com/office/drawing/2014/main" id="{A49FC41E-A2C5-47B7-9627-1379C27572A3}"/>
              </a:ext>
            </a:extLst>
          </p:cNvPr>
          <p:cNvSpPr>
            <a:spLocks noGrp="1"/>
          </p:cNvSpPr>
          <p:nvPr>
            <p:ph idx="1"/>
          </p:nvPr>
        </p:nvSpPr>
        <p:spPr/>
        <p:txBody>
          <a:bodyPr vert="horz" lIns="91440" tIns="45720" rIns="91440" bIns="45720" rtlCol="0" anchor="t">
            <a:normAutofit/>
          </a:bodyPr>
          <a:lstStyle/>
          <a:p>
            <a:r>
              <a:rPr lang="en-GB" dirty="0"/>
              <a:t>Rubric Marking System</a:t>
            </a:r>
          </a:p>
          <a:p>
            <a:r>
              <a:rPr lang="en-GB" dirty="0"/>
              <a:t>In text and full written feedback</a:t>
            </a:r>
          </a:p>
          <a:p>
            <a:r>
              <a:rPr lang="en-GB" dirty="0"/>
              <a:t>1-1 if required</a:t>
            </a:r>
          </a:p>
          <a:p>
            <a:pPr marL="0" indent="0">
              <a:buNone/>
            </a:pPr>
            <a:endParaRPr lang="en-GB" dirty="0"/>
          </a:p>
        </p:txBody>
      </p:sp>
    </p:spTree>
    <p:extLst>
      <p:ext uri="{BB962C8B-B14F-4D97-AF65-F5344CB8AC3E}">
        <p14:creationId xmlns:p14="http://schemas.microsoft.com/office/powerpoint/2010/main" val="1170459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9586E9-7AFE-456A-9745-7DCE79903FE1}"/>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On to some CONTENT!</a:t>
            </a:r>
          </a:p>
        </p:txBody>
      </p:sp>
      <p:pic>
        <p:nvPicPr>
          <p:cNvPr id="4" name="Picture 2" descr="10 Times Bo Burnham&amp;#39;s Inside Was Absolute Perfection">
            <a:extLst>
              <a:ext uri="{FF2B5EF4-FFF2-40B4-BE49-F238E27FC236}">
                <a16:creationId xmlns:a16="http://schemas.microsoft.com/office/drawing/2014/main" id="{67D635AA-683A-4485-8FDB-0874EEEB46E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7363" r="11465" b="9091"/>
          <a:stretch/>
        </p:blipFill>
        <p:spPr bwMode="auto">
          <a:xfrm>
            <a:off x="5895751" y="943122"/>
            <a:ext cx="5708649" cy="4941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88948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2CD159-3FFF-42AF-B617-9B02D92B3717}"/>
              </a:ext>
            </a:extLst>
          </p:cNvPr>
          <p:cNvSpPr>
            <a:spLocks noGrp="1"/>
          </p:cNvSpPr>
          <p:nvPr>
            <p:ph type="title"/>
          </p:nvPr>
        </p:nvSpPr>
        <p:spPr>
          <a:xfrm>
            <a:off x="1137034" y="609600"/>
            <a:ext cx="4784796" cy="1330840"/>
          </a:xfrm>
        </p:spPr>
        <p:txBody>
          <a:bodyPr>
            <a:normAutofit/>
          </a:bodyPr>
          <a:lstStyle/>
          <a:p>
            <a:r>
              <a:rPr lang="en-GB" sz="3700"/>
              <a:t>Introducing Main Criminological Theories</a:t>
            </a:r>
          </a:p>
        </p:txBody>
      </p:sp>
      <p:sp>
        <p:nvSpPr>
          <p:cNvPr id="3" name="Content Placeholder 2">
            <a:extLst>
              <a:ext uri="{FF2B5EF4-FFF2-40B4-BE49-F238E27FC236}">
                <a16:creationId xmlns:a16="http://schemas.microsoft.com/office/drawing/2014/main" id="{78E1DACC-4501-45FE-8A5E-3E49A9086A76}"/>
              </a:ext>
            </a:extLst>
          </p:cNvPr>
          <p:cNvSpPr>
            <a:spLocks noGrp="1"/>
          </p:cNvSpPr>
          <p:nvPr>
            <p:ph idx="1"/>
          </p:nvPr>
        </p:nvSpPr>
        <p:spPr>
          <a:xfrm>
            <a:off x="1137034" y="2194102"/>
            <a:ext cx="4438036" cy="3908585"/>
          </a:xfrm>
        </p:spPr>
        <p:txBody>
          <a:bodyPr>
            <a:normAutofit/>
          </a:bodyPr>
          <a:lstStyle/>
          <a:p>
            <a:r>
              <a:rPr lang="en-GB" sz="1400"/>
              <a:t>Why are we discussing these historical perspectives?</a:t>
            </a:r>
          </a:p>
          <a:p>
            <a:endParaRPr lang="en-GB" sz="1400"/>
          </a:p>
          <a:p>
            <a:r>
              <a:rPr lang="en-GB" sz="1400"/>
              <a:t>There will be some overlap with other lectures?</a:t>
            </a:r>
          </a:p>
          <a:p>
            <a:endParaRPr lang="en-GB" sz="1400"/>
          </a:p>
          <a:p>
            <a:r>
              <a:rPr lang="en-GB" sz="1400"/>
              <a:t>Why are the directly related to policing?</a:t>
            </a:r>
          </a:p>
          <a:p>
            <a:endParaRPr lang="en-GB" sz="1400"/>
          </a:p>
          <a:p>
            <a:r>
              <a:rPr lang="en-GB" sz="1400"/>
              <a:t>What does society expect from policing?</a:t>
            </a:r>
          </a:p>
          <a:p>
            <a:endParaRPr lang="en-GB" sz="1400"/>
          </a:p>
          <a:p>
            <a:r>
              <a:rPr lang="en-GB" sz="1400"/>
              <a:t>The aim is to be holistic – to understand policing you must understand crime.</a:t>
            </a:r>
          </a:p>
          <a:p>
            <a:endParaRPr lang="en-GB" sz="1400"/>
          </a:p>
          <a:p>
            <a:r>
              <a:rPr lang="en-GB" sz="1400" u="sng"/>
              <a:t>To understand crime you must attempt to understand People!</a:t>
            </a:r>
          </a:p>
        </p:txBody>
      </p:sp>
      <p:pic>
        <p:nvPicPr>
          <p:cNvPr id="1026" name="Picture 2" descr="Pepe Silvia | Know Your Meme">
            <a:extLst>
              <a:ext uri="{FF2B5EF4-FFF2-40B4-BE49-F238E27FC236}">
                <a16:creationId xmlns:a16="http://schemas.microsoft.com/office/drawing/2014/main" id="{60F3A11A-99A5-4139-8D1D-E91964838E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13" r="22189" b="2"/>
          <a:stretch/>
        </p:blipFill>
        <p:spPr bwMode="auto">
          <a:xfrm>
            <a:off x="6880610" y="1071268"/>
            <a:ext cx="4737650" cy="4737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3359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FD596F8-BEC8-4880-8E59-4714A59ADFF0}"/>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Main Criminological Theories</a:t>
            </a:r>
          </a:p>
        </p:txBody>
      </p:sp>
      <p:sp>
        <p:nvSpPr>
          <p:cNvPr id="3" name="Content Placeholder 2">
            <a:extLst>
              <a:ext uri="{FF2B5EF4-FFF2-40B4-BE49-F238E27FC236}">
                <a16:creationId xmlns:a16="http://schemas.microsoft.com/office/drawing/2014/main" id="{6F71E2F6-CC9A-4E6F-9B04-A59D37F020D4}"/>
              </a:ext>
            </a:extLst>
          </p:cNvPr>
          <p:cNvSpPr>
            <a:spLocks noGrp="1"/>
          </p:cNvSpPr>
          <p:nvPr>
            <p:ph idx="1"/>
          </p:nvPr>
        </p:nvSpPr>
        <p:spPr>
          <a:xfrm>
            <a:off x="1957987" y="2431767"/>
            <a:ext cx="8276026" cy="3685156"/>
          </a:xfrm>
        </p:spPr>
        <p:txBody>
          <a:bodyPr anchor="ctr">
            <a:normAutofit/>
          </a:bodyPr>
          <a:lstStyle/>
          <a:p>
            <a:pPr marL="0" indent="0">
              <a:buNone/>
            </a:pPr>
            <a:r>
              <a:rPr lang="en-US" sz="1900">
                <a:solidFill>
                  <a:schemeClr val="tx1">
                    <a:lumMod val="85000"/>
                    <a:lumOff val="15000"/>
                  </a:schemeClr>
                </a:solidFill>
              </a:rPr>
              <a:t>Discussion and evaluation of main criminological theories: </a:t>
            </a:r>
          </a:p>
          <a:p>
            <a:endParaRPr lang="en-US" sz="1900">
              <a:solidFill>
                <a:schemeClr val="tx1">
                  <a:lumMod val="85000"/>
                  <a:lumOff val="15000"/>
                </a:schemeClr>
              </a:solidFill>
            </a:endParaRPr>
          </a:p>
          <a:p>
            <a:pPr lvl="1"/>
            <a:endParaRPr lang="en-US" sz="1900">
              <a:solidFill>
                <a:schemeClr val="tx1">
                  <a:lumMod val="85000"/>
                  <a:lumOff val="15000"/>
                </a:schemeClr>
              </a:solidFill>
            </a:endParaRPr>
          </a:p>
          <a:p>
            <a:pPr lvl="1"/>
            <a:r>
              <a:rPr lang="en-US" sz="1900">
                <a:solidFill>
                  <a:schemeClr val="tx1">
                    <a:lumMod val="85000"/>
                    <a:lumOff val="15000"/>
                  </a:schemeClr>
                </a:solidFill>
              </a:rPr>
              <a:t>Their scope</a:t>
            </a:r>
          </a:p>
          <a:p>
            <a:pPr lvl="1"/>
            <a:r>
              <a:rPr lang="en-US" sz="1900">
                <a:solidFill>
                  <a:schemeClr val="tx1">
                    <a:lumMod val="85000"/>
                    <a:lumOff val="15000"/>
                  </a:schemeClr>
                </a:solidFill>
              </a:rPr>
              <a:t>Their limitations (key criticisms they have received) </a:t>
            </a:r>
          </a:p>
          <a:p>
            <a:pPr lvl="1"/>
            <a:r>
              <a:rPr lang="en-US" sz="1900">
                <a:solidFill>
                  <a:schemeClr val="tx1">
                    <a:lumMod val="85000"/>
                    <a:lumOff val="15000"/>
                  </a:schemeClr>
                </a:solidFill>
              </a:rPr>
              <a:t>Their impact on criminal justice policy </a:t>
            </a:r>
          </a:p>
          <a:p>
            <a:pPr lvl="1"/>
            <a:r>
              <a:rPr lang="en-US" sz="1900">
                <a:solidFill>
                  <a:schemeClr val="tx1">
                    <a:lumMod val="85000"/>
                    <a:lumOff val="15000"/>
                  </a:schemeClr>
                </a:solidFill>
              </a:rPr>
              <a:t>Their impact on policing.</a:t>
            </a:r>
          </a:p>
          <a:p>
            <a:pPr lvl="1"/>
            <a:endParaRPr lang="en-US" sz="1900">
              <a:solidFill>
                <a:schemeClr val="tx1">
                  <a:lumMod val="85000"/>
                  <a:lumOff val="15000"/>
                </a:schemeClr>
              </a:solidFill>
            </a:endParaRPr>
          </a:p>
          <a:p>
            <a:pPr marL="457200" lvl="1" indent="0">
              <a:buNone/>
            </a:pPr>
            <a:endParaRPr lang="en-US" sz="1900">
              <a:solidFill>
                <a:schemeClr val="tx1">
                  <a:lumMod val="85000"/>
                  <a:lumOff val="15000"/>
                </a:schemeClr>
              </a:solidFill>
            </a:endParaRPr>
          </a:p>
          <a:p>
            <a:pPr marL="457200" lvl="1" indent="0">
              <a:buNone/>
            </a:pPr>
            <a:r>
              <a:rPr lang="en-US" sz="1900" u="sng">
                <a:solidFill>
                  <a:schemeClr val="tx1">
                    <a:lumMod val="85000"/>
                    <a:lumOff val="15000"/>
                  </a:schemeClr>
                </a:solidFill>
              </a:rPr>
              <a:t>An opportunity to think broadly on the root causes of crime and some of the outcomes</a:t>
            </a:r>
          </a:p>
          <a:p>
            <a:endParaRPr lang="en-GB" sz="1900">
              <a:solidFill>
                <a:schemeClr val="tx1">
                  <a:lumMod val="85000"/>
                  <a:lumOff val="15000"/>
                </a:schemeClr>
              </a:solidFill>
            </a:endParaRPr>
          </a:p>
        </p:txBody>
      </p:sp>
    </p:spTree>
    <p:extLst>
      <p:ext uri="{BB962C8B-B14F-4D97-AF65-F5344CB8AC3E}">
        <p14:creationId xmlns:p14="http://schemas.microsoft.com/office/powerpoint/2010/main" val="36453348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28FF503-8D7A-49E2-8ACA-33625E9DB9B2}"/>
              </a:ext>
            </a:extLst>
          </p:cNvPr>
          <p:cNvSpPr>
            <a:spLocks noGrp="1"/>
          </p:cNvSpPr>
          <p:nvPr>
            <p:ph type="title"/>
          </p:nvPr>
        </p:nvSpPr>
        <p:spPr>
          <a:xfrm>
            <a:off x="1115568" y="548640"/>
            <a:ext cx="10168128" cy="1179576"/>
          </a:xfrm>
        </p:spPr>
        <p:txBody>
          <a:bodyPr>
            <a:normAutofit/>
          </a:bodyPr>
          <a:lstStyle/>
          <a:p>
            <a:r>
              <a:rPr lang="en-GB" sz="4000"/>
              <a:t>CLASSICISM</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8C5F76A-E3BB-426F-8CEA-D8BCA6888804}"/>
              </a:ext>
            </a:extLst>
          </p:cNvPr>
          <p:cNvSpPr>
            <a:spLocks noGrp="1"/>
          </p:cNvSpPr>
          <p:nvPr>
            <p:ph idx="1"/>
          </p:nvPr>
        </p:nvSpPr>
        <p:spPr>
          <a:xfrm>
            <a:off x="1115568" y="2481943"/>
            <a:ext cx="10168128" cy="3695020"/>
          </a:xfrm>
        </p:spPr>
        <p:txBody>
          <a:bodyPr>
            <a:normAutofit/>
          </a:bodyPr>
          <a:lstStyle/>
          <a:p>
            <a:r>
              <a:rPr lang="en-US" sz="1500"/>
              <a:t>First established theory of crime in modern society (Carrabine et al. 2009)</a:t>
            </a:r>
          </a:p>
          <a:p>
            <a:endParaRPr lang="en-US" sz="1500"/>
          </a:p>
          <a:p>
            <a:r>
              <a:rPr lang="en-US" sz="1500"/>
              <a:t>Based in the utilitarian philosophy of Jeremy Bentham and Cesare Beccaria</a:t>
            </a:r>
          </a:p>
          <a:p>
            <a:endParaRPr lang="en-US" sz="1500"/>
          </a:p>
          <a:p>
            <a:r>
              <a:rPr lang="en-US" sz="1500"/>
              <a:t>Emerged in the mid 18</a:t>
            </a:r>
            <a:r>
              <a:rPr lang="en-US" sz="1500" baseline="30000"/>
              <a:t>th</a:t>
            </a:r>
            <a:r>
              <a:rPr lang="en-US" sz="1500"/>
              <a:t> century </a:t>
            </a:r>
          </a:p>
          <a:p>
            <a:endParaRPr lang="en-US" sz="1500"/>
          </a:p>
          <a:p>
            <a:r>
              <a:rPr lang="en-US" sz="1500"/>
              <a:t>Emphasized that human beings are capable of rational decision making, &amp; human behaviour is the product of rational choice </a:t>
            </a:r>
          </a:p>
          <a:p>
            <a:endParaRPr lang="en-US" sz="1500"/>
          </a:p>
          <a:p>
            <a:r>
              <a:rPr lang="en-US" sz="1500"/>
              <a:t>Before classicism emerged, human behaviour (including  crime) was defined as the product of supernatural forces </a:t>
            </a:r>
          </a:p>
          <a:p>
            <a:endParaRPr lang="en-US" sz="1500"/>
          </a:p>
          <a:p>
            <a:r>
              <a:rPr lang="en-US" sz="1500"/>
              <a:t>Punishments were arbitrary and excessively harsh, and they operated with bias towards the ruling class</a:t>
            </a:r>
          </a:p>
        </p:txBody>
      </p:sp>
    </p:spTree>
    <p:extLst>
      <p:ext uri="{BB962C8B-B14F-4D97-AF65-F5344CB8AC3E}">
        <p14:creationId xmlns:p14="http://schemas.microsoft.com/office/powerpoint/2010/main" val="14586193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8BBDB-DE0B-4610-9D38-5969C61C3F80}"/>
              </a:ext>
            </a:extLst>
          </p:cNvPr>
          <p:cNvSpPr>
            <a:spLocks noGrp="1"/>
          </p:cNvSpPr>
          <p:nvPr>
            <p:ph type="title"/>
          </p:nvPr>
        </p:nvSpPr>
        <p:spPr>
          <a:xfrm>
            <a:off x="1137036" y="609600"/>
            <a:ext cx="8548386" cy="1282459"/>
          </a:xfrm>
        </p:spPr>
        <p:txBody>
          <a:bodyPr>
            <a:normAutofit/>
          </a:bodyPr>
          <a:lstStyle/>
          <a:p>
            <a:r>
              <a:rPr lang="en-US" sz="4100"/>
              <a:t>Impact Of The Period Of Enlightenment – The Age of Reason</a:t>
            </a:r>
            <a:endParaRPr lang="en-GB" sz="4100"/>
          </a:p>
        </p:txBody>
      </p:sp>
      <p:sp>
        <p:nvSpPr>
          <p:cNvPr id="3" name="Content Placeholder 2">
            <a:extLst>
              <a:ext uri="{FF2B5EF4-FFF2-40B4-BE49-F238E27FC236}">
                <a16:creationId xmlns:a16="http://schemas.microsoft.com/office/drawing/2014/main" id="{F62D765A-1CA3-493F-AB08-C92C14A857D8}"/>
              </a:ext>
            </a:extLst>
          </p:cNvPr>
          <p:cNvSpPr>
            <a:spLocks noGrp="1"/>
          </p:cNvSpPr>
          <p:nvPr>
            <p:ph idx="1"/>
          </p:nvPr>
        </p:nvSpPr>
        <p:spPr>
          <a:xfrm>
            <a:off x="1137035" y="2147358"/>
            <a:ext cx="8548386" cy="4076394"/>
          </a:xfrm>
        </p:spPr>
        <p:txBody>
          <a:bodyPr>
            <a:normAutofit/>
          </a:bodyPr>
          <a:lstStyle/>
          <a:p>
            <a:pPr marL="0" indent="0">
              <a:buNone/>
            </a:pPr>
            <a:r>
              <a:rPr lang="en-US" sz="2000" b="1"/>
              <a:t>The Enlightenment - </a:t>
            </a:r>
            <a:r>
              <a:rPr lang="en-US" sz="2000"/>
              <a:t>Period in the 18</a:t>
            </a:r>
            <a:r>
              <a:rPr lang="en-US" sz="2000" baseline="30000"/>
              <a:t>th</a:t>
            </a:r>
            <a:r>
              <a:rPr lang="en-US" sz="2000"/>
              <a:t> century </a:t>
            </a:r>
          </a:p>
          <a:p>
            <a:pPr lvl="1"/>
            <a:endParaRPr lang="en-US" sz="2000"/>
          </a:p>
          <a:p>
            <a:pPr lvl="1"/>
            <a:r>
              <a:rPr lang="en-US" sz="2000"/>
              <a:t>Reformers emphasized the value of human reason and intellect as resources for achieving social justice, equality and other social advancements</a:t>
            </a:r>
          </a:p>
          <a:p>
            <a:pPr lvl="1"/>
            <a:endParaRPr lang="en-US" sz="2000"/>
          </a:p>
          <a:p>
            <a:pPr lvl="1"/>
            <a:r>
              <a:rPr lang="en-US" sz="2000"/>
              <a:t>Enlightenment ideas replaced previously accepted belief that human behaviour is driven by supernatural and other similar forces – </a:t>
            </a:r>
            <a:r>
              <a:rPr lang="en-US" sz="2000" u="sng"/>
              <a:t>Dark Ages thinking</a:t>
            </a:r>
          </a:p>
          <a:p>
            <a:pPr lvl="1"/>
            <a:endParaRPr lang="en-US" sz="2000"/>
          </a:p>
          <a:p>
            <a:pPr lvl="1"/>
            <a:r>
              <a:rPr lang="en-US" sz="2000"/>
              <a:t>In the absence of an established legal and penal system, these pre-enlightenment ideas prompted the use of excessively harsh responses to social problems including crime </a:t>
            </a:r>
            <a:endParaRPr lang="en-GB" sz="2000" dirty="0"/>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6235545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747D91C-C6C4-47ED-9957-FC95956E7D39}"/>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EARLY CLASSCISM </a:t>
            </a:r>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7133ABE5-F983-411D-84B2-98D0176F52CA}"/>
              </a:ext>
            </a:extLst>
          </p:cNvPr>
          <p:cNvSpPr>
            <a:spLocks noGrp="1"/>
          </p:cNvSpPr>
          <p:nvPr>
            <p:ph idx="1"/>
          </p:nvPr>
        </p:nvSpPr>
        <p:spPr>
          <a:xfrm>
            <a:off x="1957987" y="2431765"/>
            <a:ext cx="8276026" cy="3320031"/>
          </a:xfrm>
        </p:spPr>
        <p:txBody>
          <a:bodyPr anchor="ctr">
            <a:normAutofit/>
          </a:bodyPr>
          <a:lstStyle/>
          <a:p>
            <a:r>
              <a:rPr lang="en-US" sz="2000">
                <a:solidFill>
                  <a:schemeClr val="tx1">
                    <a:lumMod val="85000"/>
                    <a:lumOff val="15000"/>
                  </a:schemeClr>
                </a:solidFill>
              </a:rPr>
              <a:t>Rejected existing legal &amp; penal system</a:t>
            </a:r>
          </a:p>
          <a:p>
            <a:endParaRPr lang="en-US" sz="2000">
              <a:solidFill>
                <a:schemeClr val="tx1">
                  <a:lumMod val="85000"/>
                  <a:lumOff val="15000"/>
                </a:schemeClr>
              </a:solidFill>
            </a:endParaRPr>
          </a:p>
          <a:p>
            <a:r>
              <a:rPr lang="en-US" sz="2000">
                <a:solidFill>
                  <a:schemeClr val="tx1">
                    <a:lumMod val="85000"/>
                    <a:lumOff val="15000"/>
                  </a:schemeClr>
                </a:solidFill>
              </a:rPr>
              <a:t>Rejected religious/spiritual explanations of crime </a:t>
            </a:r>
          </a:p>
          <a:p>
            <a:endParaRPr lang="en-US" sz="2000">
              <a:solidFill>
                <a:schemeClr val="tx1">
                  <a:lumMod val="85000"/>
                  <a:lumOff val="15000"/>
                </a:schemeClr>
              </a:solidFill>
            </a:endParaRPr>
          </a:p>
          <a:p>
            <a:r>
              <a:rPr lang="en-US" sz="2000">
                <a:solidFill>
                  <a:schemeClr val="tx1">
                    <a:lumMod val="85000"/>
                    <a:lumOff val="15000"/>
                  </a:schemeClr>
                </a:solidFill>
              </a:rPr>
              <a:t>Emphasized that human beings are rational beings -explanations of crime and responses to crime should reflect this fact</a:t>
            </a:r>
          </a:p>
          <a:p>
            <a:endParaRPr lang="en-US" sz="2000">
              <a:solidFill>
                <a:schemeClr val="tx1">
                  <a:lumMod val="85000"/>
                  <a:lumOff val="15000"/>
                </a:schemeClr>
              </a:solidFill>
            </a:endParaRPr>
          </a:p>
          <a:p>
            <a:r>
              <a:rPr lang="en-US" sz="2000">
                <a:solidFill>
                  <a:schemeClr val="tx1">
                    <a:lumMod val="85000"/>
                    <a:lumOff val="15000"/>
                  </a:schemeClr>
                </a:solidFill>
              </a:rPr>
              <a:t>A product of the Enlightenment period thinking.</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546519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esare Beccaria - Wikipedia">
            <a:extLst>
              <a:ext uri="{FF2B5EF4-FFF2-40B4-BE49-F238E27FC236}">
                <a16:creationId xmlns:a16="http://schemas.microsoft.com/office/drawing/2014/main" id="{1CCCE0AF-70E9-406D-B888-E019FEA2F9C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7881"/>
          <a:stretch/>
        </p:blipFill>
        <p:spPr bwMode="auto">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BC048FF-AFC7-4399-B3B6-5BB8EE7425C7}"/>
              </a:ext>
            </a:extLst>
          </p:cNvPr>
          <p:cNvSpPr>
            <a:spLocks noGrp="1"/>
          </p:cNvSpPr>
          <p:nvPr>
            <p:ph type="title"/>
          </p:nvPr>
        </p:nvSpPr>
        <p:spPr>
          <a:xfrm>
            <a:off x="1137034" y="609600"/>
            <a:ext cx="6831188" cy="1322887"/>
          </a:xfrm>
        </p:spPr>
        <p:txBody>
          <a:bodyPr>
            <a:normAutofit/>
          </a:bodyPr>
          <a:lstStyle/>
          <a:p>
            <a:r>
              <a:rPr lang="en-US" dirty="0"/>
              <a:t>Cesar Beccaria (1738-94)</a:t>
            </a:r>
            <a:endParaRPr lang="en-GB" dirty="0"/>
          </a:p>
        </p:txBody>
      </p:sp>
      <p:sp>
        <p:nvSpPr>
          <p:cNvPr id="3" name="Content Placeholder 2">
            <a:extLst>
              <a:ext uri="{FF2B5EF4-FFF2-40B4-BE49-F238E27FC236}">
                <a16:creationId xmlns:a16="http://schemas.microsoft.com/office/drawing/2014/main" id="{9A3522B7-492E-4D4A-875B-B062A0A593B4}"/>
              </a:ext>
            </a:extLst>
          </p:cNvPr>
          <p:cNvSpPr>
            <a:spLocks noGrp="1"/>
          </p:cNvSpPr>
          <p:nvPr>
            <p:ph idx="1"/>
          </p:nvPr>
        </p:nvSpPr>
        <p:spPr>
          <a:xfrm>
            <a:off x="1137035" y="2194102"/>
            <a:ext cx="6516216" cy="3908585"/>
          </a:xfrm>
        </p:spPr>
        <p:txBody>
          <a:bodyPr>
            <a:normAutofit/>
          </a:bodyPr>
          <a:lstStyle/>
          <a:p>
            <a:r>
              <a:rPr lang="en-US" sz="1400"/>
              <a:t>Founder of the Classical School of Criminology, born in Milan</a:t>
            </a:r>
          </a:p>
          <a:p>
            <a:endParaRPr lang="en-US" sz="1400"/>
          </a:p>
          <a:p>
            <a:r>
              <a:rPr lang="en-US" sz="1400"/>
              <a:t>Identified the pleasure/pain principle as the cause of human behaviour including crime </a:t>
            </a:r>
          </a:p>
          <a:p>
            <a:pPr marL="914400" lvl="2" indent="0">
              <a:buNone/>
            </a:pPr>
            <a:endParaRPr lang="en-US" sz="1400"/>
          </a:p>
          <a:p>
            <a:r>
              <a:rPr lang="en-US" sz="1400"/>
              <a:t>Advocated a more equitable legal and penal system &amp; proposed that punishment:</a:t>
            </a:r>
          </a:p>
          <a:p>
            <a:endParaRPr lang="en-US" sz="1400"/>
          </a:p>
          <a:p>
            <a:pPr marL="457200" lvl="1" indent="0">
              <a:buNone/>
            </a:pPr>
            <a:r>
              <a:rPr lang="en-US" sz="1400"/>
              <a:t>- Should not be excessive</a:t>
            </a:r>
          </a:p>
          <a:p>
            <a:pPr marL="457200" lvl="1" indent="0">
              <a:buNone/>
            </a:pPr>
            <a:r>
              <a:rPr lang="en-US" sz="1400"/>
              <a:t>- Should be proportionate, clear &amp; speedy </a:t>
            </a:r>
          </a:p>
          <a:p>
            <a:pPr marL="914400" lvl="2" indent="0">
              <a:buNone/>
            </a:pPr>
            <a:endParaRPr lang="en-US" sz="1400"/>
          </a:p>
          <a:p>
            <a:pPr marL="914400" lvl="2" indent="0">
              <a:buNone/>
            </a:pPr>
            <a:endParaRPr lang="en-GB" sz="1400" b="1"/>
          </a:p>
          <a:p>
            <a:pPr marL="914400" lvl="2" indent="0">
              <a:buNone/>
            </a:pPr>
            <a:endParaRPr lang="en-GB" sz="1400" b="1"/>
          </a:p>
          <a:p>
            <a:pPr marL="914400" lvl="2" indent="0">
              <a:buNone/>
            </a:pPr>
            <a:r>
              <a:rPr lang="en-GB" sz="1400" b="1"/>
              <a:t>Beccaria, C. (1963) </a:t>
            </a:r>
            <a:r>
              <a:rPr lang="en-GB" sz="1400" b="1" i="1"/>
              <a:t>An essay on crimes and punishments</a:t>
            </a:r>
            <a:r>
              <a:rPr lang="en-GB" sz="1400" b="1"/>
              <a:t>. Translated from Italian by H. Paolucci. Indianapolis, IN: Bobbs-Merrill.</a:t>
            </a:r>
          </a:p>
          <a:p>
            <a:endParaRPr lang="en-GB" sz="1400"/>
          </a:p>
          <a:p>
            <a:endParaRPr lang="en-GB" sz="1400"/>
          </a:p>
        </p:txBody>
      </p:sp>
    </p:spTree>
    <p:extLst>
      <p:ext uri="{BB962C8B-B14F-4D97-AF65-F5344CB8AC3E}">
        <p14:creationId xmlns:p14="http://schemas.microsoft.com/office/powerpoint/2010/main" val="15290154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Jeremy Bentham - Wikipedia">
            <a:extLst>
              <a:ext uri="{FF2B5EF4-FFF2-40B4-BE49-F238E27FC236}">
                <a16:creationId xmlns:a16="http://schemas.microsoft.com/office/drawing/2014/main" id="{05C11976-CC59-4B1A-9888-F9512D88A30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6489"/>
          <a:stretch/>
        </p:blipFill>
        <p:spPr bwMode="auto">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5AF06B0-5AE3-4220-A905-DAEBBC8FF49F}"/>
              </a:ext>
            </a:extLst>
          </p:cNvPr>
          <p:cNvSpPr>
            <a:spLocks noGrp="1"/>
          </p:cNvSpPr>
          <p:nvPr>
            <p:ph type="title"/>
          </p:nvPr>
        </p:nvSpPr>
        <p:spPr>
          <a:xfrm>
            <a:off x="1137034" y="609600"/>
            <a:ext cx="6831188" cy="1322887"/>
          </a:xfrm>
        </p:spPr>
        <p:txBody>
          <a:bodyPr>
            <a:normAutofit/>
          </a:bodyPr>
          <a:lstStyle/>
          <a:p>
            <a:r>
              <a:rPr lang="en-US" dirty="0"/>
              <a:t>Jeremy Bentham (1748-1832)</a:t>
            </a:r>
            <a:endParaRPr lang="en-GB" dirty="0"/>
          </a:p>
        </p:txBody>
      </p:sp>
      <p:sp>
        <p:nvSpPr>
          <p:cNvPr id="3" name="Content Placeholder 2">
            <a:extLst>
              <a:ext uri="{FF2B5EF4-FFF2-40B4-BE49-F238E27FC236}">
                <a16:creationId xmlns:a16="http://schemas.microsoft.com/office/drawing/2014/main" id="{C17C8339-FF50-4F59-9C11-ABF4D8A7210A}"/>
              </a:ext>
            </a:extLst>
          </p:cNvPr>
          <p:cNvSpPr>
            <a:spLocks noGrp="1"/>
          </p:cNvSpPr>
          <p:nvPr>
            <p:ph idx="1"/>
          </p:nvPr>
        </p:nvSpPr>
        <p:spPr>
          <a:xfrm>
            <a:off x="1137035" y="2194102"/>
            <a:ext cx="6516216" cy="3908585"/>
          </a:xfrm>
        </p:spPr>
        <p:txBody>
          <a:bodyPr>
            <a:normAutofit/>
          </a:bodyPr>
          <a:lstStyle/>
          <a:p>
            <a:pPr lvl="1"/>
            <a:r>
              <a:rPr lang="en-GB" sz="1900"/>
              <a:t>Bentham defined as the "fundamental axiom" of his philosophy - "it is the greatest happiness of the greatest number that is the measure of right and wrong"</a:t>
            </a:r>
            <a:endParaRPr lang="en-US" sz="1900"/>
          </a:p>
          <a:p>
            <a:pPr marL="457200" lvl="1" indent="0">
              <a:buNone/>
            </a:pPr>
            <a:endParaRPr lang="en-US" sz="1900"/>
          </a:p>
          <a:p>
            <a:pPr lvl="1"/>
            <a:r>
              <a:rPr lang="en-US" sz="1900"/>
              <a:t>Causes of crime:</a:t>
            </a:r>
          </a:p>
          <a:p>
            <a:pPr lvl="1"/>
            <a:r>
              <a:rPr lang="en-US" sz="1900"/>
              <a:t>-  Rational choice, free will, quest for pleasure</a:t>
            </a:r>
          </a:p>
          <a:p>
            <a:pPr lvl="2">
              <a:buFontTx/>
              <a:buChar char="-"/>
            </a:pPr>
            <a:r>
              <a:rPr lang="en-US" sz="1900"/>
              <a:t>Pleasure/pain principle </a:t>
            </a:r>
          </a:p>
          <a:p>
            <a:pPr lvl="2">
              <a:buFontTx/>
              <a:buChar char="-"/>
            </a:pPr>
            <a:r>
              <a:rPr lang="en-US" sz="1900"/>
              <a:t>A philosopher and social reformer</a:t>
            </a:r>
          </a:p>
          <a:p>
            <a:pPr marL="0" indent="0">
              <a:buNone/>
            </a:pPr>
            <a:endParaRPr lang="en-GB" sz="1900" b="1"/>
          </a:p>
          <a:p>
            <a:pPr marL="0" indent="0">
              <a:buNone/>
            </a:pPr>
            <a:r>
              <a:rPr lang="en-GB" sz="1900" b="1"/>
              <a:t>Bentham, J. (1879) </a:t>
            </a:r>
            <a:r>
              <a:rPr lang="en-GB" sz="1900" b="1" i="1"/>
              <a:t>An introduction to the principles of morals and legislation. </a:t>
            </a:r>
            <a:r>
              <a:rPr lang="en-GB" sz="1900" b="1"/>
              <a:t>Oxford : Clarendon Press.</a:t>
            </a:r>
          </a:p>
          <a:p>
            <a:endParaRPr lang="en-GB" sz="1900"/>
          </a:p>
          <a:p>
            <a:endParaRPr lang="en-GB" sz="1900"/>
          </a:p>
        </p:txBody>
      </p:sp>
    </p:spTree>
    <p:extLst>
      <p:ext uri="{BB962C8B-B14F-4D97-AF65-F5344CB8AC3E}">
        <p14:creationId xmlns:p14="http://schemas.microsoft.com/office/powerpoint/2010/main" val="5759552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5712A1-B91E-4FB4-91AD-37F5B18C674E}"/>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SUMMARY OF EARLY CLASSICISM </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45B8AF31-071E-462E-AFB8-7549E6508AE2}"/>
              </a:ext>
            </a:extLst>
          </p:cNvPr>
          <p:cNvGraphicFramePr>
            <a:graphicFrameLocks noGrp="1"/>
          </p:cNvGraphicFramePr>
          <p:nvPr>
            <p:ph idx="1"/>
            <p:extLst>
              <p:ext uri="{D42A27DB-BD31-4B8C-83A1-F6EECF244321}">
                <p14:modId xmlns:p14="http://schemas.microsoft.com/office/powerpoint/2010/main" val="94604102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20584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F7F569-F62E-4BFE-93E7-080093A7DBFD}"/>
              </a:ext>
            </a:extLst>
          </p:cNvPr>
          <p:cNvSpPr>
            <a:spLocks noGrp="1"/>
          </p:cNvSpPr>
          <p:nvPr>
            <p:ph type="title"/>
          </p:nvPr>
        </p:nvSpPr>
        <p:spPr>
          <a:xfrm>
            <a:off x="841248" y="548640"/>
            <a:ext cx="3600860" cy="5431536"/>
          </a:xfrm>
        </p:spPr>
        <p:txBody>
          <a:bodyPr>
            <a:normAutofit/>
          </a:bodyPr>
          <a:lstStyle/>
          <a:p>
            <a:r>
              <a:rPr lang="en-GB" sz="5400"/>
              <a:t>Task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9FC5D5-809F-4C96-8EDE-4DA703BBD977}"/>
              </a:ext>
            </a:extLst>
          </p:cNvPr>
          <p:cNvSpPr>
            <a:spLocks noGrp="1"/>
          </p:cNvSpPr>
          <p:nvPr>
            <p:ph idx="1"/>
          </p:nvPr>
        </p:nvSpPr>
        <p:spPr>
          <a:xfrm>
            <a:off x="5126418" y="552091"/>
            <a:ext cx="6224335" cy="5431536"/>
          </a:xfrm>
        </p:spPr>
        <p:txBody>
          <a:bodyPr anchor="ctr">
            <a:normAutofit/>
          </a:bodyPr>
          <a:lstStyle/>
          <a:p>
            <a:pPr marL="0" indent="0">
              <a:buNone/>
            </a:pPr>
            <a:r>
              <a:rPr lang="en-US" sz="2200" b="1" dirty="0">
                <a:latin typeface="Calibri"/>
                <a:cs typeface="Calibri"/>
              </a:rPr>
              <a:t>Evaluating early classicism</a:t>
            </a:r>
            <a:r>
              <a:rPr lang="en-US" sz="2200" dirty="0">
                <a:latin typeface="Calibri"/>
                <a:cs typeface="Calibri"/>
              </a:rPr>
              <a:t> </a:t>
            </a:r>
            <a:endParaRPr lang="en-US" sz="2200" dirty="0"/>
          </a:p>
          <a:p>
            <a:endParaRPr lang="en-US" sz="2200" dirty="0"/>
          </a:p>
          <a:p>
            <a:pPr marL="571500" indent="-457200">
              <a:buFont typeface="+mj-lt"/>
              <a:buAutoNum type="arabicPeriod"/>
            </a:pPr>
            <a:r>
              <a:rPr lang="en-US" sz="2200" dirty="0">
                <a:latin typeface="Calibri"/>
                <a:cs typeface="Calibri"/>
              </a:rPr>
              <a:t>Are all human beings capable of making rational decisions?</a:t>
            </a:r>
          </a:p>
          <a:p>
            <a:pPr marL="571500" indent="-457200">
              <a:buFont typeface="+mj-lt"/>
              <a:buAutoNum type="arabicPeriod"/>
            </a:pPr>
            <a:endParaRPr lang="en-US" sz="2200" dirty="0"/>
          </a:p>
          <a:p>
            <a:pPr marL="571500" indent="-457200">
              <a:buFont typeface="+mj-lt"/>
              <a:buAutoNum type="arabicPeriod"/>
            </a:pPr>
            <a:r>
              <a:rPr lang="en-US" sz="2200" dirty="0">
                <a:latin typeface="Calibri"/>
                <a:cs typeface="Calibri"/>
              </a:rPr>
              <a:t>Is offending behavior always the product of rational choice and the exercise of free will?</a:t>
            </a:r>
          </a:p>
          <a:p>
            <a:pPr marL="571500" indent="-457200">
              <a:buFont typeface="+mj-lt"/>
              <a:buAutoNum type="arabicPeriod"/>
            </a:pPr>
            <a:endParaRPr lang="en-US" sz="2200" dirty="0"/>
          </a:p>
          <a:p>
            <a:pPr marL="457200" lvl="1" indent="0">
              <a:buNone/>
            </a:pPr>
            <a:r>
              <a:rPr lang="en-US" sz="2200" b="1" dirty="0">
                <a:latin typeface="Calibri"/>
                <a:cs typeface="Calibri"/>
              </a:rPr>
              <a:t>Please </a:t>
            </a:r>
            <a:r>
              <a:rPr lang="en-US" sz="2200" dirty="0">
                <a:latin typeface="Calibri"/>
                <a:cs typeface="Calibri"/>
              </a:rPr>
              <a:t>consider </a:t>
            </a:r>
            <a:r>
              <a:rPr lang="en-US" sz="2200" b="1" dirty="0">
                <a:latin typeface="Calibri"/>
                <a:cs typeface="Calibri"/>
              </a:rPr>
              <a:t>reasons for your answer?</a:t>
            </a:r>
          </a:p>
          <a:p>
            <a:pPr marL="457200" lvl="1" indent="0">
              <a:buNone/>
            </a:pPr>
            <a:endParaRPr lang="en-US" sz="2200" b="1" dirty="0"/>
          </a:p>
          <a:p>
            <a:endParaRPr lang="en-GB" sz="2200" dirty="0"/>
          </a:p>
        </p:txBody>
      </p:sp>
    </p:spTree>
    <p:extLst>
      <p:ext uri="{BB962C8B-B14F-4D97-AF65-F5344CB8AC3E}">
        <p14:creationId xmlns:p14="http://schemas.microsoft.com/office/powerpoint/2010/main" val="30210119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954DA-1D47-452C-8767-F5176B7C1306}"/>
              </a:ext>
            </a:extLst>
          </p:cNvPr>
          <p:cNvSpPr>
            <a:spLocks noGrp="1"/>
          </p:cNvSpPr>
          <p:nvPr>
            <p:ph type="title"/>
          </p:nvPr>
        </p:nvSpPr>
        <p:spPr>
          <a:xfrm>
            <a:off x="594360" y="637125"/>
            <a:ext cx="3163448" cy="5256371"/>
          </a:xfrm>
        </p:spPr>
        <p:txBody>
          <a:bodyPr>
            <a:normAutofit/>
          </a:bodyPr>
          <a:lstStyle/>
          <a:p>
            <a:r>
              <a:rPr lang="en-US" dirty="0"/>
              <a:t>SOME LIMITATIONS OF EARLY CLASSICISM</a:t>
            </a:r>
            <a:endParaRPr lang="en-GB" dirty="0"/>
          </a:p>
        </p:txBody>
      </p:sp>
      <p:graphicFrame>
        <p:nvGraphicFramePr>
          <p:cNvPr id="5" name="Content Placeholder 2">
            <a:extLst>
              <a:ext uri="{FF2B5EF4-FFF2-40B4-BE49-F238E27FC236}">
                <a16:creationId xmlns:a16="http://schemas.microsoft.com/office/drawing/2014/main" id="{23B8959E-5A03-40AE-86AB-1270BBEBE65F}"/>
              </a:ext>
            </a:extLst>
          </p:cNvPr>
          <p:cNvGraphicFramePr>
            <a:graphicFrameLocks noGrp="1"/>
          </p:cNvGraphicFramePr>
          <p:nvPr>
            <p:ph idx="1"/>
            <p:extLst>
              <p:ext uri="{D42A27DB-BD31-4B8C-83A1-F6EECF244321}">
                <p14:modId xmlns:p14="http://schemas.microsoft.com/office/powerpoint/2010/main" val="1260002750"/>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6548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515456E-B1B1-48C1-8164-7E567F5D4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A8CF0DC-D23A-4CA2-8463-27F89928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B8A381C4-0C0D-491F-90D8-63CF760B4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5698">
            <a:off x="-195643" y="67946"/>
            <a:ext cx="6408310" cy="6912725"/>
          </a:xfrm>
          <a:custGeom>
            <a:avLst/>
            <a:gdLst>
              <a:gd name="connsiteX0" fmla="*/ 0 w 6408310"/>
              <a:gd name="connsiteY0" fmla="*/ 108934 h 6912725"/>
              <a:gd name="connsiteX1" fmla="*/ 1911522 w 6408310"/>
              <a:gd name="connsiteY1" fmla="*/ 0 h 6912725"/>
              <a:gd name="connsiteX2" fmla="*/ 1916026 w 6408310"/>
              <a:gd name="connsiteY2" fmla="*/ 4704 h 6912725"/>
              <a:gd name="connsiteX3" fmla="*/ 1911112 w 6408310"/>
              <a:gd name="connsiteY3" fmla="*/ 17418 h 6912725"/>
              <a:gd name="connsiteX4" fmla="*/ 1972871 w 6408310"/>
              <a:gd name="connsiteY4" fmla="*/ 72530 h 6912725"/>
              <a:gd name="connsiteX5" fmla="*/ 2069180 w 6408310"/>
              <a:gd name="connsiteY5" fmla="*/ 173199 h 6912725"/>
              <a:gd name="connsiteX6" fmla="*/ 2131569 w 6408310"/>
              <a:gd name="connsiteY6" fmla="*/ 227805 h 6912725"/>
              <a:gd name="connsiteX7" fmla="*/ 2162747 w 6408310"/>
              <a:gd name="connsiteY7" fmla="*/ 239714 h 6912725"/>
              <a:gd name="connsiteX8" fmla="*/ 2220499 w 6408310"/>
              <a:gd name="connsiteY8" fmla="*/ 289903 h 6912725"/>
              <a:gd name="connsiteX9" fmla="*/ 2381978 w 6408310"/>
              <a:gd name="connsiteY9" fmla="*/ 391093 h 6912725"/>
              <a:gd name="connsiteX10" fmla="*/ 2445910 w 6408310"/>
              <a:gd name="connsiteY10" fmla="*/ 463815 h 6912725"/>
              <a:gd name="connsiteX11" fmla="*/ 2531236 w 6408310"/>
              <a:gd name="connsiteY11" fmla="*/ 600817 h 6912725"/>
              <a:gd name="connsiteX12" fmla="*/ 2617149 w 6408310"/>
              <a:gd name="connsiteY12" fmla="*/ 703748 h 6912725"/>
              <a:gd name="connsiteX13" fmla="*/ 2650333 w 6408310"/>
              <a:gd name="connsiteY13" fmla="*/ 720900 h 6912725"/>
              <a:gd name="connsiteX14" fmla="*/ 2705541 w 6408310"/>
              <a:gd name="connsiteY14" fmla="*/ 750090 h 6912725"/>
              <a:gd name="connsiteX15" fmla="*/ 2757210 w 6408310"/>
              <a:gd name="connsiteY15" fmla="*/ 789489 h 6912725"/>
              <a:gd name="connsiteX16" fmla="*/ 2791660 w 6408310"/>
              <a:gd name="connsiteY16" fmla="*/ 816041 h 6912725"/>
              <a:gd name="connsiteX17" fmla="*/ 2840975 w 6408310"/>
              <a:gd name="connsiteY17" fmla="*/ 842225 h 6912725"/>
              <a:gd name="connsiteX18" fmla="*/ 2917970 w 6408310"/>
              <a:gd name="connsiteY18" fmla="*/ 879392 h 6912725"/>
              <a:gd name="connsiteX19" fmla="*/ 2957236 w 6408310"/>
              <a:gd name="connsiteY19" fmla="*/ 906835 h 6912725"/>
              <a:gd name="connsiteX20" fmla="*/ 3117215 w 6408310"/>
              <a:gd name="connsiteY20" fmla="*/ 1073714 h 6912725"/>
              <a:gd name="connsiteX21" fmla="*/ 3250958 w 6408310"/>
              <a:gd name="connsiteY21" fmla="*/ 1130397 h 6912725"/>
              <a:gd name="connsiteX22" fmla="*/ 3496717 w 6408310"/>
              <a:gd name="connsiteY22" fmla="*/ 1260412 h 6912725"/>
              <a:gd name="connsiteX23" fmla="*/ 3494992 w 6408310"/>
              <a:gd name="connsiteY23" fmla="*/ 1268283 h 6912725"/>
              <a:gd name="connsiteX24" fmla="*/ 3508993 w 6408310"/>
              <a:gd name="connsiteY24" fmla="*/ 1287737 h 6912725"/>
              <a:gd name="connsiteX25" fmla="*/ 3512115 w 6408310"/>
              <a:gd name="connsiteY25" fmla="*/ 1288544 h 6912725"/>
              <a:gd name="connsiteX26" fmla="*/ 3548697 w 6408310"/>
              <a:gd name="connsiteY26" fmla="*/ 1363739 h 6912725"/>
              <a:gd name="connsiteX27" fmla="*/ 3656567 w 6408310"/>
              <a:gd name="connsiteY27" fmla="*/ 1479533 h 6912725"/>
              <a:gd name="connsiteX28" fmla="*/ 3661987 w 6408310"/>
              <a:gd name="connsiteY28" fmla="*/ 1491779 h 6912725"/>
              <a:gd name="connsiteX29" fmla="*/ 3667389 w 6408310"/>
              <a:gd name="connsiteY29" fmla="*/ 1495409 h 6912725"/>
              <a:gd name="connsiteX30" fmla="*/ 3800461 w 6408310"/>
              <a:gd name="connsiteY30" fmla="*/ 1696689 h 6912725"/>
              <a:gd name="connsiteX31" fmla="*/ 3933737 w 6408310"/>
              <a:gd name="connsiteY31" fmla="*/ 1853325 h 6912725"/>
              <a:gd name="connsiteX32" fmla="*/ 3946446 w 6408310"/>
              <a:gd name="connsiteY32" fmla="*/ 1903446 h 6912725"/>
              <a:gd name="connsiteX33" fmla="*/ 3960581 w 6408310"/>
              <a:gd name="connsiteY33" fmla="*/ 1913244 h 6912725"/>
              <a:gd name="connsiteX34" fmla="*/ 4015111 w 6408310"/>
              <a:gd name="connsiteY34" fmla="*/ 1956512 h 6912725"/>
              <a:gd name="connsiteX35" fmla="*/ 4070740 w 6408310"/>
              <a:gd name="connsiteY35" fmla="*/ 1999693 h 6912725"/>
              <a:gd name="connsiteX36" fmla="*/ 4091495 w 6408310"/>
              <a:gd name="connsiteY36" fmla="*/ 2064313 h 6912725"/>
              <a:gd name="connsiteX37" fmla="*/ 4118353 w 6408310"/>
              <a:gd name="connsiteY37" fmla="*/ 2073901 h 6912725"/>
              <a:gd name="connsiteX38" fmla="*/ 4123293 w 6408310"/>
              <a:gd name="connsiteY38" fmla="*/ 2075261 h 6912725"/>
              <a:gd name="connsiteX39" fmla="*/ 4166582 w 6408310"/>
              <a:gd name="connsiteY39" fmla="*/ 2120685 h 6912725"/>
              <a:gd name="connsiteX40" fmla="*/ 4213721 w 6408310"/>
              <a:gd name="connsiteY40" fmla="*/ 2168493 h 6912725"/>
              <a:gd name="connsiteX41" fmla="*/ 4250795 w 6408310"/>
              <a:gd name="connsiteY41" fmla="*/ 2261746 h 6912725"/>
              <a:gd name="connsiteX42" fmla="*/ 4295408 w 6408310"/>
              <a:gd name="connsiteY42" fmla="*/ 2340515 h 6912725"/>
              <a:gd name="connsiteX43" fmla="*/ 4318976 w 6408310"/>
              <a:gd name="connsiteY43" fmla="*/ 2371504 h 6912725"/>
              <a:gd name="connsiteX44" fmla="*/ 4323314 w 6408310"/>
              <a:gd name="connsiteY44" fmla="*/ 2378166 h 6912725"/>
              <a:gd name="connsiteX45" fmla="*/ 4323235 w 6408310"/>
              <a:gd name="connsiteY45" fmla="*/ 2378475 h 6912725"/>
              <a:gd name="connsiteX46" fmla="*/ 4327479 w 6408310"/>
              <a:gd name="connsiteY46" fmla="*/ 2385858 h 6912725"/>
              <a:gd name="connsiteX47" fmla="*/ 4331226 w 6408310"/>
              <a:gd name="connsiteY47" fmla="*/ 2390318 h 6912725"/>
              <a:gd name="connsiteX48" fmla="*/ 4339643 w 6408310"/>
              <a:gd name="connsiteY48" fmla="*/ 2403246 h 6912725"/>
              <a:gd name="connsiteX49" fmla="*/ 4341435 w 6408310"/>
              <a:gd name="connsiteY49" fmla="*/ 2408870 h 6912725"/>
              <a:gd name="connsiteX50" fmla="*/ 4340548 w 6408310"/>
              <a:gd name="connsiteY50" fmla="*/ 2412798 h 6912725"/>
              <a:gd name="connsiteX51" fmla="*/ 4351634 w 6408310"/>
              <a:gd name="connsiteY51" fmla="*/ 2443869 h 6912725"/>
              <a:gd name="connsiteX52" fmla="*/ 4380688 w 6408310"/>
              <a:gd name="connsiteY52" fmla="*/ 2504819 h 6912725"/>
              <a:gd name="connsiteX53" fmla="*/ 4399892 w 6408310"/>
              <a:gd name="connsiteY53" fmla="*/ 2537002 h 6912725"/>
              <a:gd name="connsiteX54" fmla="*/ 4449690 w 6408310"/>
              <a:gd name="connsiteY54" fmla="*/ 2628144 h 6912725"/>
              <a:gd name="connsiteX55" fmla="*/ 4512427 w 6408310"/>
              <a:gd name="connsiteY55" fmla="*/ 2840755 h 6912725"/>
              <a:gd name="connsiteX56" fmla="*/ 4591091 w 6408310"/>
              <a:gd name="connsiteY56" fmla="*/ 3036586 h 6912725"/>
              <a:gd name="connsiteX57" fmla="*/ 4757297 w 6408310"/>
              <a:gd name="connsiteY57" fmla="*/ 3388741 h 6912725"/>
              <a:gd name="connsiteX58" fmla="*/ 4755264 w 6408310"/>
              <a:gd name="connsiteY58" fmla="*/ 3461211 h 6912725"/>
              <a:gd name="connsiteX59" fmla="*/ 4776842 w 6408310"/>
              <a:gd name="connsiteY59" fmla="*/ 3503606 h 6912725"/>
              <a:gd name="connsiteX60" fmla="*/ 4815953 w 6408310"/>
              <a:gd name="connsiteY60" fmla="*/ 3543897 h 6912725"/>
              <a:gd name="connsiteX61" fmla="*/ 4826382 w 6408310"/>
              <a:gd name="connsiteY61" fmla="*/ 3589602 h 6912725"/>
              <a:gd name="connsiteX62" fmla="*/ 4900664 w 6408310"/>
              <a:gd name="connsiteY62" fmla="*/ 3697326 h 6912725"/>
              <a:gd name="connsiteX63" fmla="*/ 4944717 w 6408310"/>
              <a:gd name="connsiteY63" fmla="*/ 3795461 h 6912725"/>
              <a:gd name="connsiteX64" fmla="*/ 4981260 w 6408310"/>
              <a:gd name="connsiteY64" fmla="*/ 3887734 h 6912725"/>
              <a:gd name="connsiteX65" fmla="*/ 5000423 w 6408310"/>
              <a:gd name="connsiteY65" fmla="*/ 3933089 h 6912725"/>
              <a:gd name="connsiteX66" fmla="*/ 5033013 w 6408310"/>
              <a:gd name="connsiteY66" fmla="*/ 3937041 h 6912725"/>
              <a:gd name="connsiteX67" fmla="*/ 5081597 w 6408310"/>
              <a:gd name="connsiteY67" fmla="*/ 4013154 h 6912725"/>
              <a:gd name="connsiteX68" fmla="*/ 5088052 w 6408310"/>
              <a:gd name="connsiteY68" fmla="*/ 4027525 h 6912725"/>
              <a:gd name="connsiteX69" fmla="*/ 5189054 w 6408310"/>
              <a:gd name="connsiteY69" fmla="*/ 4098668 h 6912725"/>
              <a:gd name="connsiteX70" fmla="*/ 5228545 w 6408310"/>
              <a:gd name="connsiteY70" fmla="*/ 4146658 h 6912725"/>
              <a:gd name="connsiteX71" fmla="*/ 5268336 w 6408310"/>
              <a:gd name="connsiteY71" fmla="*/ 4194504 h 6912725"/>
              <a:gd name="connsiteX72" fmla="*/ 5317950 w 6408310"/>
              <a:gd name="connsiteY72" fmla="*/ 4267325 h 6912725"/>
              <a:gd name="connsiteX73" fmla="*/ 5598270 w 6408310"/>
              <a:gd name="connsiteY73" fmla="*/ 4563876 h 6912725"/>
              <a:gd name="connsiteX74" fmla="*/ 5833068 w 6408310"/>
              <a:gd name="connsiteY74" fmla="*/ 5016605 h 6912725"/>
              <a:gd name="connsiteX75" fmla="*/ 6045916 w 6408310"/>
              <a:gd name="connsiteY75" fmla="*/ 5405287 h 6912725"/>
              <a:gd name="connsiteX76" fmla="*/ 6117737 w 6408310"/>
              <a:gd name="connsiteY76" fmla="*/ 5538137 h 6912725"/>
              <a:gd name="connsiteX77" fmla="*/ 6144230 w 6408310"/>
              <a:gd name="connsiteY77" fmla="*/ 5635151 h 6912725"/>
              <a:gd name="connsiteX78" fmla="*/ 6176742 w 6408310"/>
              <a:gd name="connsiteY78" fmla="*/ 5809044 h 6912725"/>
              <a:gd name="connsiteX79" fmla="*/ 6245199 w 6408310"/>
              <a:gd name="connsiteY79" fmla="*/ 6038018 h 6912725"/>
              <a:gd name="connsiteX80" fmla="*/ 6303931 w 6408310"/>
              <a:gd name="connsiteY80" fmla="*/ 6175618 h 6912725"/>
              <a:gd name="connsiteX81" fmla="*/ 6336313 w 6408310"/>
              <a:gd name="connsiteY81" fmla="*/ 6345837 h 6912725"/>
              <a:gd name="connsiteX82" fmla="*/ 6401195 w 6408310"/>
              <a:gd name="connsiteY82" fmla="*/ 6542084 h 6912725"/>
              <a:gd name="connsiteX83" fmla="*/ 6408310 w 6408310"/>
              <a:gd name="connsiteY83" fmla="*/ 6612865 h 6912725"/>
              <a:gd name="connsiteX84" fmla="*/ 1146484 w 6408310"/>
              <a:gd name="connsiteY84" fmla="*/ 6912725 h 6912725"/>
              <a:gd name="connsiteX85" fmla="*/ 1108438 w 6408310"/>
              <a:gd name="connsiteY85" fmla="*/ 6825083 h 6912725"/>
              <a:gd name="connsiteX86" fmla="*/ 997867 w 6408310"/>
              <a:gd name="connsiteY86" fmla="*/ 6378703 h 6912725"/>
              <a:gd name="connsiteX87" fmla="*/ 858750 w 6408310"/>
              <a:gd name="connsiteY87" fmla="*/ 5923784 h 6912725"/>
              <a:gd name="connsiteX88" fmla="*/ 860408 w 6408310"/>
              <a:gd name="connsiteY88" fmla="*/ 5860728 h 6912725"/>
              <a:gd name="connsiteX89" fmla="*/ 853644 w 6408310"/>
              <a:gd name="connsiteY89" fmla="*/ 5771381 h 6912725"/>
              <a:gd name="connsiteX90" fmla="*/ 852164 w 6408310"/>
              <a:gd name="connsiteY90" fmla="*/ 5615193 h 6912725"/>
              <a:gd name="connsiteX91" fmla="*/ 831986 w 6408310"/>
              <a:gd name="connsiteY91" fmla="*/ 5402745 h 6912725"/>
              <a:gd name="connsiteX92" fmla="*/ 759590 w 6408310"/>
              <a:gd name="connsiteY92" fmla="*/ 5239800 h 6912725"/>
              <a:gd name="connsiteX93" fmla="*/ 767251 w 6408310"/>
              <a:gd name="connsiteY93" fmla="*/ 5227414 h 6912725"/>
              <a:gd name="connsiteX94" fmla="*/ 745427 w 6408310"/>
              <a:gd name="connsiteY94" fmla="*/ 5118958 h 6912725"/>
              <a:gd name="connsiteX95" fmla="*/ 635950 w 6408310"/>
              <a:gd name="connsiteY95" fmla="*/ 4788294 h 6912725"/>
              <a:gd name="connsiteX96" fmla="*/ 558787 w 6408310"/>
              <a:gd name="connsiteY96" fmla="*/ 4518070 h 6912725"/>
              <a:gd name="connsiteX97" fmla="*/ 555530 w 6408310"/>
              <a:gd name="connsiteY97" fmla="*/ 4444433 h 6912725"/>
              <a:gd name="connsiteX98" fmla="*/ 549378 w 6408310"/>
              <a:gd name="connsiteY98" fmla="*/ 4320965 h 6912725"/>
              <a:gd name="connsiteX99" fmla="*/ 572361 w 6408310"/>
              <a:gd name="connsiteY99" fmla="*/ 4232369 h 6912725"/>
              <a:gd name="connsiteX100" fmla="*/ 556288 w 6408310"/>
              <a:gd name="connsiteY100" fmla="*/ 4127673 h 6912725"/>
              <a:gd name="connsiteX101" fmla="*/ 506660 w 6408310"/>
              <a:gd name="connsiteY101" fmla="*/ 3821119 h 6912725"/>
              <a:gd name="connsiteX102" fmla="*/ 494791 w 6408310"/>
              <a:gd name="connsiteY102" fmla="*/ 3723556 h 6912725"/>
              <a:gd name="connsiteX103" fmla="*/ 490230 w 6408310"/>
              <a:gd name="connsiteY103" fmla="*/ 3508893 h 6912725"/>
              <a:gd name="connsiteX104" fmla="*/ 484223 w 6408310"/>
              <a:gd name="connsiteY104" fmla="*/ 3233179 h 6912725"/>
              <a:gd name="connsiteX105" fmla="*/ 460329 w 6408310"/>
              <a:gd name="connsiteY105" fmla="*/ 3041244 h 6912725"/>
              <a:gd name="connsiteX106" fmla="*/ 407197 w 6408310"/>
              <a:gd name="connsiteY106" fmla="*/ 2812292 h 6912725"/>
              <a:gd name="connsiteX107" fmla="*/ 386122 w 6408310"/>
              <a:gd name="connsiteY107" fmla="*/ 2757841 h 6912725"/>
              <a:gd name="connsiteX108" fmla="*/ 363684 w 6408310"/>
              <a:gd name="connsiteY108" fmla="*/ 2714608 h 6912725"/>
              <a:gd name="connsiteX109" fmla="*/ 330746 w 6408310"/>
              <a:gd name="connsiteY109" fmla="*/ 2625146 h 6912725"/>
              <a:gd name="connsiteX110" fmla="*/ 299927 w 6408310"/>
              <a:gd name="connsiteY110" fmla="*/ 2566177 h 6912725"/>
              <a:gd name="connsiteX111" fmla="*/ 288272 w 6408310"/>
              <a:gd name="connsiteY111" fmla="*/ 2439923 h 6912725"/>
              <a:gd name="connsiteX112" fmla="*/ 233611 w 6408310"/>
              <a:gd name="connsiteY112" fmla="*/ 2326248 h 6912725"/>
              <a:gd name="connsiteX113" fmla="*/ 115057 w 6408310"/>
              <a:gd name="connsiteY113" fmla="*/ 2127916 h 6912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408310" h="6912725">
                <a:moveTo>
                  <a:pt x="0" y="108934"/>
                </a:moveTo>
                <a:lnTo>
                  <a:pt x="1911522" y="0"/>
                </a:lnTo>
                <a:lnTo>
                  <a:pt x="1916026" y="4704"/>
                </a:lnTo>
                <a:cubicBezTo>
                  <a:pt x="1916562" y="7914"/>
                  <a:pt x="1915147" y="12061"/>
                  <a:pt x="1911112" y="17418"/>
                </a:cubicBezTo>
                <a:cubicBezTo>
                  <a:pt x="1943271" y="27853"/>
                  <a:pt x="1947645" y="36373"/>
                  <a:pt x="1972871" y="72530"/>
                </a:cubicBezTo>
                <a:cubicBezTo>
                  <a:pt x="1980767" y="117667"/>
                  <a:pt x="2061296" y="115435"/>
                  <a:pt x="2069180" y="173199"/>
                </a:cubicBezTo>
                <a:cubicBezTo>
                  <a:pt x="2075196" y="191586"/>
                  <a:pt x="2112853" y="231006"/>
                  <a:pt x="2131569" y="227805"/>
                </a:cubicBezTo>
                <a:cubicBezTo>
                  <a:pt x="2141808" y="233828"/>
                  <a:pt x="2146631" y="247405"/>
                  <a:pt x="2162747" y="239714"/>
                </a:cubicBezTo>
                <a:cubicBezTo>
                  <a:pt x="2183739" y="232191"/>
                  <a:pt x="2206491" y="310465"/>
                  <a:pt x="2220499" y="289903"/>
                </a:cubicBezTo>
                <a:cubicBezTo>
                  <a:pt x="2257038" y="315132"/>
                  <a:pt x="2344409" y="362107"/>
                  <a:pt x="2381978" y="391093"/>
                </a:cubicBezTo>
                <a:cubicBezTo>
                  <a:pt x="2419547" y="420079"/>
                  <a:pt x="2445794" y="442621"/>
                  <a:pt x="2445910" y="463815"/>
                </a:cubicBezTo>
                <a:cubicBezTo>
                  <a:pt x="2462109" y="546053"/>
                  <a:pt x="2496860" y="553382"/>
                  <a:pt x="2531236" y="600817"/>
                </a:cubicBezTo>
                <a:cubicBezTo>
                  <a:pt x="2573647" y="650501"/>
                  <a:pt x="2589314" y="613369"/>
                  <a:pt x="2617149" y="703748"/>
                </a:cubicBezTo>
                <a:cubicBezTo>
                  <a:pt x="2635983" y="695546"/>
                  <a:pt x="2643943" y="702017"/>
                  <a:pt x="2650333" y="720900"/>
                </a:cubicBezTo>
                <a:cubicBezTo>
                  <a:pt x="2671881" y="743975"/>
                  <a:pt x="2701744" y="706344"/>
                  <a:pt x="2705541" y="750090"/>
                </a:cubicBezTo>
                <a:cubicBezTo>
                  <a:pt x="2730861" y="760850"/>
                  <a:pt x="2742856" y="778498"/>
                  <a:pt x="2757210" y="789489"/>
                </a:cubicBezTo>
                <a:cubicBezTo>
                  <a:pt x="2776836" y="801882"/>
                  <a:pt x="2774652" y="796949"/>
                  <a:pt x="2791660" y="816041"/>
                </a:cubicBezTo>
                <a:cubicBezTo>
                  <a:pt x="2815343" y="835699"/>
                  <a:pt x="2784183" y="871086"/>
                  <a:pt x="2840975" y="842225"/>
                </a:cubicBezTo>
                <a:cubicBezTo>
                  <a:pt x="2854681" y="875427"/>
                  <a:pt x="2877032" y="859395"/>
                  <a:pt x="2917970" y="879392"/>
                </a:cubicBezTo>
                <a:cubicBezTo>
                  <a:pt x="2921487" y="903353"/>
                  <a:pt x="2937122" y="907916"/>
                  <a:pt x="2957236" y="906835"/>
                </a:cubicBezTo>
                <a:lnTo>
                  <a:pt x="3117215" y="1073714"/>
                </a:lnTo>
                <a:cubicBezTo>
                  <a:pt x="3153906" y="1089285"/>
                  <a:pt x="3232612" y="1124062"/>
                  <a:pt x="3250958" y="1130397"/>
                </a:cubicBezTo>
                <a:cubicBezTo>
                  <a:pt x="3409574" y="1172733"/>
                  <a:pt x="3456045" y="1237431"/>
                  <a:pt x="3496717" y="1260412"/>
                </a:cubicBezTo>
                <a:lnTo>
                  <a:pt x="3494992" y="1268283"/>
                </a:lnTo>
                <a:cubicBezTo>
                  <a:pt x="3495362" y="1274688"/>
                  <a:pt x="3498760" y="1281160"/>
                  <a:pt x="3508993" y="1287737"/>
                </a:cubicBezTo>
                <a:lnTo>
                  <a:pt x="3512115" y="1288544"/>
                </a:lnTo>
                <a:lnTo>
                  <a:pt x="3548697" y="1363739"/>
                </a:lnTo>
                <a:cubicBezTo>
                  <a:pt x="3572773" y="1395571"/>
                  <a:pt x="3623148" y="1421050"/>
                  <a:pt x="3656567" y="1479533"/>
                </a:cubicBezTo>
                <a:lnTo>
                  <a:pt x="3661987" y="1491779"/>
                </a:lnTo>
                <a:lnTo>
                  <a:pt x="3667389" y="1495409"/>
                </a:lnTo>
                <a:lnTo>
                  <a:pt x="3800461" y="1696689"/>
                </a:lnTo>
                <a:cubicBezTo>
                  <a:pt x="3835546" y="1747791"/>
                  <a:pt x="3913146" y="1811386"/>
                  <a:pt x="3933737" y="1853325"/>
                </a:cubicBezTo>
                <a:lnTo>
                  <a:pt x="3946446" y="1903446"/>
                </a:lnTo>
                <a:lnTo>
                  <a:pt x="3960581" y="1913244"/>
                </a:lnTo>
                <a:cubicBezTo>
                  <a:pt x="3979608" y="1926434"/>
                  <a:pt x="3998210" y="1940240"/>
                  <a:pt x="4015111" y="1956512"/>
                </a:cubicBezTo>
                <a:cubicBezTo>
                  <a:pt x="4083226" y="1956238"/>
                  <a:pt x="4031943" y="1969929"/>
                  <a:pt x="4070740" y="1999693"/>
                </a:cubicBezTo>
                <a:cubicBezTo>
                  <a:pt x="4027554" y="2022282"/>
                  <a:pt x="4128681" y="2025600"/>
                  <a:pt x="4091495" y="2064313"/>
                </a:cubicBezTo>
                <a:cubicBezTo>
                  <a:pt x="4099733" y="2068504"/>
                  <a:pt x="4108887" y="2071343"/>
                  <a:pt x="4118353" y="2073901"/>
                </a:cubicBezTo>
                <a:lnTo>
                  <a:pt x="4123293" y="2075261"/>
                </a:lnTo>
                <a:lnTo>
                  <a:pt x="4166582" y="2120685"/>
                </a:lnTo>
                <a:lnTo>
                  <a:pt x="4213721" y="2168493"/>
                </a:lnTo>
                <a:lnTo>
                  <a:pt x="4250795" y="2261746"/>
                </a:lnTo>
                <a:lnTo>
                  <a:pt x="4295408" y="2340515"/>
                </a:lnTo>
                <a:cubicBezTo>
                  <a:pt x="4303294" y="2350172"/>
                  <a:pt x="4311232" y="2360551"/>
                  <a:pt x="4318976" y="2371504"/>
                </a:cubicBezTo>
                <a:lnTo>
                  <a:pt x="4323314" y="2378166"/>
                </a:lnTo>
                <a:cubicBezTo>
                  <a:pt x="4323288" y="2378269"/>
                  <a:pt x="4323261" y="2378372"/>
                  <a:pt x="4323235" y="2378475"/>
                </a:cubicBezTo>
                <a:cubicBezTo>
                  <a:pt x="4323820" y="2380303"/>
                  <a:pt x="4325112" y="2382633"/>
                  <a:pt x="4327479" y="2385858"/>
                </a:cubicBezTo>
                <a:lnTo>
                  <a:pt x="4331226" y="2390318"/>
                </a:lnTo>
                <a:lnTo>
                  <a:pt x="4339643" y="2403246"/>
                </a:lnTo>
                <a:lnTo>
                  <a:pt x="4341435" y="2408870"/>
                </a:lnTo>
                <a:lnTo>
                  <a:pt x="4340548" y="2412798"/>
                </a:lnTo>
                <a:lnTo>
                  <a:pt x="4351634" y="2443869"/>
                </a:lnTo>
                <a:cubicBezTo>
                  <a:pt x="4370557" y="2458176"/>
                  <a:pt x="4365119" y="2472379"/>
                  <a:pt x="4380688" y="2504819"/>
                </a:cubicBezTo>
                <a:cubicBezTo>
                  <a:pt x="4393528" y="2510493"/>
                  <a:pt x="4397884" y="2522485"/>
                  <a:pt x="4399892" y="2537002"/>
                </a:cubicBezTo>
                <a:cubicBezTo>
                  <a:pt x="4420218" y="2562143"/>
                  <a:pt x="4430910" y="2594831"/>
                  <a:pt x="4449690" y="2628144"/>
                </a:cubicBezTo>
                <a:cubicBezTo>
                  <a:pt x="4468446" y="2678770"/>
                  <a:pt x="4488860" y="2772681"/>
                  <a:pt x="4512427" y="2840755"/>
                </a:cubicBezTo>
                <a:lnTo>
                  <a:pt x="4591091" y="3036586"/>
                </a:lnTo>
                <a:cubicBezTo>
                  <a:pt x="4639934" y="3158078"/>
                  <a:pt x="4730818" y="3310586"/>
                  <a:pt x="4757297" y="3388741"/>
                </a:cubicBezTo>
                <a:cubicBezTo>
                  <a:pt x="4756620" y="3412898"/>
                  <a:pt x="4755942" y="3437054"/>
                  <a:pt x="4755264" y="3461211"/>
                </a:cubicBezTo>
                <a:cubicBezTo>
                  <a:pt x="4763881" y="3469559"/>
                  <a:pt x="4774382" y="3498341"/>
                  <a:pt x="4776842" y="3503606"/>
                </a:cubicBezTo>
                <a:cubicBezTo>
                  <a:pt x="4776789" y="3503947"/>
                  <a:pt x="4816006" y="3543555"/>
                  <a:pt x="4815953" y="3543897"/>
                </a:cubicBezTo>
                <a:lnTo>
                  <a:pt x="4826382" y="3589602"/>
                </a:lnTo>
                <a:cubicBezTo>
                  <a:pt x="4854724" y="3618181"/>
                  <a:pt x="4872282" y="3672884"/>
                  <a:pt x="4900664" y="3697326"/>
                </a:cubicBezTo>
                <a:cubicBezTo>
                  <a:pt x="4872593" y="3751610"/>
                  <a:pt x="4889332" y="3712092"/>
                  <a:pt x="4944717" y="3795461"/>
                </a:cubicBezTo>
                <a:cubicBezTo>
                  <a:pt x="4981269" y="3830092"/>
                  <a:pt x="4951776" y="3836266"/>
                  <a:pt x="4981260" y="3887734"/>
                </a:cubicBezTo>
                <a:cubicBezTo>
                  <a:pt x="4992187" y="3900180"/>
                  <a:pt x="5000945" y="3922491"/>
                  <a:pt x="5000423" y="3933089"/>
                </a:cubicBezTo>
                <a:lnTo>
                  <a:pt x="5033013" y="3937041"/>
                </a:lnTo>
                <a:lnTo>
                  <a:pt x="5081597" y="4013154"/>
                </a:lnTo>
                <a:lnTo>
                  <a:pt x="5088052" y="4027525"/>
                </a:lnTo>
                <a:lnTo>
                  <a:pt x="5189054" y="4098668"/>
                </a:lnTo>
                <a:lnTo>
                  <a:pt x="5228545" y="4146658"/>
                </a:lnTo>
                <a:lnTo>
                  <a:pt x="5268336" y="4194504"/>
                </a:lnTo>
                <a:cubicBezTo>
                  <a:pt x="5282676" y="4201217"/>
                  <a:pt x="5302948" y="4267012"/>
                  <a:pt x="5317950" y="4267325"/>
                </a:cubicBezTo>
                <a:cubicBezTo>
                  <a:pt x="5371561" y="4431932"/>
                  <a:pt x="5512417" y="4438996"/>
                  <a:pt x="5598270" y="4563876"/>
                </a:cubicBezTo>
                <a:cubicBezTo>
                  <a:pt x="5684123" y="4688756"/>
                  <a:pt x="5658748" y="4766617"/>
                  <a:pt x="5833068" y="5016605"/>
                </a:cubicBezTo>
                <a:cubicBezTo>
                  <a:pt x="5917959" y="5167124"/>
                  <a:pt x="6007541" y="5258633"/>
                  <a:pt x="6045916" y="5405287"/>
                </a:cubicBezTo>
                <a:cubicBezTo>
                  <a:pt x="6053001" y="5431110"/>
                  <a:pt x="6137180" y="5517469"/>
                  <a:pt x="6117737" y="5538137"/>
                </a:cubicBezTo>
                <a:cubicBezTo>
                  <a:pt x="6096856" y="5567956"/>
                  <a:pt x="6185855" y="5633330"/>
                  <a:pt x="6144230" y="5635151"/>
                </a:cubicBezTo>
                <a:cubicBezTo>
                  <a:pt x="6206267" y="5682015"/>
                  <a:pt x="6167034" y="5753331"/>
                  <a:pt x="6176742" y="5809044"/>
                </a:cubicBezTo>
                <a:cubicBezTo>
                  <a:pt x="6181644" y="5871497"/>
                  <a:pt x="6197878" y="5926431"/>
                  <a:pt x="6245199" y="6038018"/>
                </a:cubicBezTo>
                <a:cubicBezTo>
                  <a:pt x="6276717" y="6104340"/>
                  <a:pt x="6288745" y="6124315"/>
                  <a:pt x="6303931" y="6175618"/>
                </a:cubicBezTo>
                <a:cubicBezTo>
                  <a:pt x="6319117" y="6226921"/>
                  <a:pt x="6298592" y="6320971"/>
                  <a:pt x="6336313" y="6345837"/>
                </a:cubicBezTo>
                <a:cubicBezTo>
                  <a:pt x="6368454" y="6400251"/>
                  <a:pt x="6388884" y="6464262"/>
                  <a:pt x="6401195" y="6542084"/>
                </a:cubicBezTo>
                <a:lnTo>
                  <a:pt x="6408310" y="6612865"/>
                </a:lnTo>
                <a:lnTo>
                  <a:pt x="1146484" y="6912725"/>
                </a:lnTo>
                <a:lnTo>
                  <a:pt x="1108438" y="6825083"/>
                </a:lnTo>
                <a:cubicBezTo>
                  <a:pt x="1057133" y="6684904"/>
                  <a:pt x="1090669" y="6637010"/>
                  <a:pt x="997867" y="6378703"/>
                </a:cubicBezTo>
                <a:cubicBezTo>
                  <a:pt x="956253" y="6228487"/>
                  <a:pt x="874761" y="6010797"/>
                  <a:pt x="858750" y="5923784"/>
                </a:cubicBezTo>
                <a:cubicBezTo>
                  <a:pt x="856924" y="5899993"/>
                  <a:pt x="844018" y="5873122"/>
                  <a:pt x="860408" y="5860728"/>
                </a:cubicBezTo>
                <a:cubicBezTo>
                  <a:pt x="878957" y="5840950"/>
                  <a:pt x="823834" y="5761906"/>
                  <a:pt x="853644" y="5771381"/>
                </a:cubicBezTo>
                <a:cubicBezTo>
                  <a:pt x="815383" y="5715186"/>
                  <a:pt x="852133" y="5665047"/>
                  <a:pt x="852164" y="5615193"/>
                </a:cubicBezTo>
                <a:cubicBezTo>
                  <a:pt x="817076" y="5571334"/>
                  <a:pt x="851740" y="5509975"/>
                  <a:pt x="831986" y="5402745"/>
                </a:cubicBezTo>
                <a:cubicBezTo>
                  <a:pt x="792037" y="5354630"/>
                  <a:pt x="819063" y="5330513"/>
                  <a:pt x="759590" y="5239800"/>
                </a:cubicBezTo>
                <a:cubicBezTo>
                  <a:pt x="762665" y="5236543"/>
                  <a:pt x="765245" y="5232371"/>
                  <a:pt x="767251" y="5227414"/>
                </a:cubicBezTo>
                <a:cubicBezTo>
                  <a:pt x="778914" y="5198604"/>
                  <a:pt x="769142" y="5150045"/>
                  <a:pt x="745427" y="5118958"/>
                </a:cubicBezTo>
                <a:cubicBezTo>
                  <a:pt x="660991" y="4975263"/>
                  <a:pt x="672599" y="4907855"/>
                  <a:pt x="635950" y="4788294"/>
                </a:cubicBezTo>
                <a:cubicBezTo>
                  <a:pt x="600650" y="4653678"/>
                  <a:pt x="646752" y="4690694"/>
                  <a:pt x="558787" y="4518070"/>
                </a:cubicBezTo>
                <a:cubicBezTo>
                  <a:pt x="577057" y="4502442"/>
                  <a:pt x="573633" y="4481342"/>
                  <a:pt x="555530" y="4444433"/>
                </a:cubicBezTo>
                <a:cubicBezTo>
                  <a:pt x="540027" y="4379200"/>
                  <a:pt x="596616" y="4390343"/>
                  <a:pt x="549378" y="4320965"/>
                </a:cubicBezTo>
                <a:cubicBezTo>
                  <a:pt x="581692" y="4336040"/>
                  <a:pt x="535024" y="4198883"/>
                  <a:pt x="572361" y="4232369"/>
                </a:cubicBezTo>
                <a:cubicBezTo>
                  <a:pt x="590648" y="4193014"/>
                  <a:pt x="541489" y="4167113"/>
                  <a:pt x="556288" y="4127673"/>
                </a:cubicBezTo>
                <a:lnTo>
                  <a:pt x="506660" y="3821119"/>
                </a:lnTo>
                <a:cubicBezTo>
                  <a:pt x="481478" y="3781010"/>
                  <a:pt x="483894" y="3751446"/>
                  <a:pt x="494791" y="3723556"/>
                </a:cubicBezTo>
                <a:cubicBezTo>
                  <a:pt x="472516" y="3634460"/>
                  <a:pt x="499836" y="3607209"/>
                  <a:pt x="490230" y="3508893"/>
                </a:cubicBezTo>
                <a:cubicBezTo>
                  <a:pt x="525541" y="3397546"/>
                  <a:pt x="482951" y="3307116"/>
                  <a:pt x="484223" y="3233179"/>
                </a:cubicBezTo>
                <a:cubicBezTo>
                  <a:pt x="465844" y="3133672"/>
                  <a:pt x="460855" y="3219289"/>
                  <a:pt x="460329" y="3041244"/>
                </a:cubicBezTo>
                <a:lnTo>
                  <a:pt x="407197" y="2812292"/>
                </a:lnTo>
                <a:cubicBezTo>
                  <a:pt x="391019" y="2768219"/>
                  <a:pt x="344571" y="2745090"/>
                  <a:pt x="386122" y="2757841"/>
                </a:cubicBezTo>
                <a:cubicBezTo>
                  <a:pt x="381879" y="2743275"/>
                  <a:pt x="360306" y="2721346"/>
                  <a:pt x="363684" y="2714608"/>
                </a:cubicBezTo>
                <a:lnTo>
                  <a:pt x="330746" y="2625146"/>
                </a:lnTo>
                <a:lnTo>
                  <a:pt x="299927" y="2566177"/>
                </a:lnTo>
                <a:cubicBezTo>
                  <a:pt x="300505" y="2524092"/>
                  <a:pt x="287694" y="2482008"/>
                  <a:pt x="288272" y="2439923"/>
                </a:cubicBezTo>
                <a:cubicBezTo>
                  <a:pt x="243273" y="2349673"/>
                  <a:pt x="278610" y="2382839"/>
                  <a:pt x="233611" y="2326248"/>
                </a:cubicBezTo>
                <a:lnTo>
                  <a:pt x="115057" y="212791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35B51FC-1AA8-4F48-993B-E4A643045244}"/>
              </a:ext>
            </a:extLst>
          </p:cNvPr>
          <p:cNvSpPr>
            <a:spLocks noGrp="1"/>
          </p:cNvSpPr>
          <p:nvPr>
            <p:ph type="title"/>
          </p:nvPr>
        </p:nvSpPr>
        <p:spPr>
          <a:xfrm>
            <a:off x="1137685" y="3641651"/>
            <a:ext cx="4055418" cy="2146374"/>
          </a:xfrm>
        </p:spPr>
        <p:txBody>
          <a:bodyPr anchor="b">
            <a:normAutofit/>
          </a:bodyPr>
          <a:lstStyle/>
          <a:p>
            <a:r>
              <a:rPr lang="en-US">
                <a:solidFill>
                  <a:schemeClr val="tx1">
                    <a:lumMod val="85000"/>
                    <a:lumOff val="15000"/>
                  </a:schemeClr>
                </a:solidFill>
              </a:rPr>
              <a:t>IMPACT ON POLICY</a:t>
            </a:r>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6B9F56DD-8476-4A95-9572-81E635A01932}"/>
              </a:ext>
            </a:extLst>
          </p:cNvPr>
          <p:cNvSpPr>
            <a:spLocks noGrp="1"/>
          </p:cNvSpPr>
          <p:nvPr>
            <p:ph idx="1"/>
          </p:nvPr>
        </p:nvSpPr>
        <p:spPr>
          <a:xfrm>
            <a:off x="6096000" y="896469"/>
            <a:ext cx="5046196" cy="5323356"/>
          </a:xfrm>
        </p:spPr>
        <p:txBody>
          <a:bodyPr>
            <a:normAutofit/>
          </a:bodyPr>
          <a:lstStyle/>
          <a:p>
            <a:pPr marL="114300" indent="0">
              <a:buNone/>
            </a:pPr>
            <a:endParaRPr lang="en-US" sz="2000" dirty="0">
              <a:solidFill>
                <a:schemeClr val="tx1">
                  <a:lumMod val="85000"/>
                  <a:lumOff val="15000"/>
                </a:schemeClr>
              </a:solidFill>
            </a:endParaRPr>
          </a:p>
          <a:p>
            <a:pPr marL="0" indent="0">
              <a:buNone/>
            </a:pPr>
            <a:r>
              <a:rPr lang="en-US" sz="2000" b="1" dirty="0">
                <a:solidFill>
                  <a:schemeClr val="tx1">
                    <a:lumMod val="85000"/>
                    <a:lumOff val="15000"/>
                  </a:schemeClr>
                </a:solidFill>
                <a:latin typeface="Calibri"/>
                <a:cs typeface="Calibri"/>
              </a:rPr>
              <a:t>Advocated:</a:t>
            </a:r>
          </a:p>
          <a:p>
            <a:endParaRPr lang="en-US" sz="2000" b="1" dirty="0">
              <a:solidFill>
                <a:schemeClr val="tx1">
                  <a:lumMod val="85000"/>
                  <a:lumOff val="15000"/>
                </a:schemeClr>
              </a:solidFill>
            </a:endParaRPr>
          </a:p>
          <a:p>
            <a:pPr lvl="1"/>
            <a:r>
              <a:rPr lang="en-US" sz="2000" dirty="0">
                <a:solidFill>
                  <a:schemeClr val="tx1">
                    <a:lumMod val="85000"/>
                    <a:lumOff val="15000"/>
                  </a:schemeClr>
                </a:solidFill>
              </a:rPr>
              <a:t>Proportionality in sentencing </a:t>
            </a:r>
          </a:p>
          <a:p>
            <a:pPr lvl="1"/>
            <a:endParaRPr lang="en-US" sz="2000" dirty="0">
              <a:solidFill>
                <a:schemeClr val="tx1">
                  <a:lumMod val="85000"/>
                  <a:lumOff val="15000"/>
                </a:schemeClr>
              </a:solidFill>
            </a:endParaRPr>
          </a:p>
          <a:p>
            <a:pPr lvl="1"/>
            <a:r>
              <a:rPr lang="en-US" sz="2000" dirty="0">
                <a:solidFill>
                  <a:schemeClr val="tx1">
                    <a:lumMod val="85000"/>
                    <a:lumOff val="15000"/>
                  </a:schemeClr>
                </a:solidFill>
              </a:rPr>
              <a:t>Rehabilitative punishments </a:t>
            </a:r>
          </a:p>
          <a:p>
            <a:pPr lvl="1"/>
            <a:endParaRPr lang="en-US" sz="2000" dirty="0">
              <a:solidFill>
                <a:schemeClr val="tx1">
                  <a:lumMod val="85000"/>
                  <a:lumOff val="15000"/>
                </a:schemeClr>
              </a:solidFill>
            </a:endParaRPr>
          </a:p>
          <a:p>
            <a:pPr lvl="1"/>
            <a:r>
              <a:rPr lang="en-US" sz="2000" dirty="0">
                <a:solidFill>
                  <a:schemeClr val="tx1">
                    <a:lumMod val="85000"/>
                    <a:lumOff val="15000"/>
                  </a:schemeClr>
                </a:solidFill>
              </a:rPr>
              <a:t>Deterrent punishments </a:t>
            </a:r>
          </a:p>
          <a:p>
            <a:pPr lvl="1"/>
            <a:endParaRPr lang="en-US" sz="2000" dirty="0">
              <a:solidFill>
                <a:schemeClr val="tx1">
                  <a:lumMod val="85000"/>
                  <a:lumOff val="15000"/>
                </a:schemeClr>
              </a:solidFill>
            </a:endParaRPr>
          </a:p>
          <a:p>
            <a:pPr lvl="1"/>
            <a:r>
              <a:rPr lang="en-US" sz="2000" dirty="0">
                <a:solidFill>
                  <a:schemeClr val="tx1">
                    <a:lumMod val="85000"/>
                    <a:lumOff val="15000"/>
                  </a:schemeClr>
                </a:solidFill>
              </a:rPr>
              <a:t>Key legal principles/safeguards</a:t>
            </a:r>
          </a:p>
          <a:p>
            <a:pPr lvl="1"/>
            <a:endParaRPr lang="en-US" sz="2000" dirty="0">
              <a:solidFill>
                <a:schemeClr val="tx1">
                  <a:lumMod val="85000"/>
                  <a:lumOff val="15000"/>
                </a:schemeClr>
              </a:solidFill>
            </a:endParaRPr>
          </a:p>
          <a:p>
            <a:pPr lvl="1"/>
            <a:r>
              <a:rPr lang="en-US" sz="2000" dirty="0">
                <a:solidFill>
                  <a:schemeClr val="tx1">
                    <a:lumMod val="85000"/>
                    <a:lumOff val="15000"/>
                  </a:schemeClr>
                </a:solidFill>
              </a:rPr>
              <a:t>More focus on reducing recidivism </a:t>
            </a: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36807118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26" name="Freeform: Shape 25">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708497E-4E1B-4A5B-9DC3-B4086A642035}"/>
              </a:ext>
            </a:extLst>
          </p:cNvPr>
          <p:cNvSpPr>
            <a:spLocks noGrp="1"/>
          </p:cNvSpPr>
          <p:nvPr>
            <p:ph type="title"/>
          </p:nvPr>
        </p:nvSpPr>
        <p:spPr>
          <a:xfrm>
            <a:off x="804672" y="2053641"/>
            <a:ext cx="4162183" cy="2760098"/>
          </a:xfrm>
        </p:spPr>
        <p:txBody>
          <a:bodyPr>
            <a:normAutofit/>
          </a:bodyPr>
          <a:lstStyle/>
          <a:p>
            <a:r>
              <a:rPr lang="en-US" sz="4000" dirty="0">
                <a:solidFill>
                  <a:schemeClr val="tx2"/>
                </a:solidFill>
              </a:rPr>
              <a:t>CONTEMPORARY CLASSICISM </a:t>
            </a:r>
            <a:endParaRPr lang="en-GB" sz="4000" dirty="0">
              <a:solidFill>
                <a:schemeClr val="tx2"/>
              </a:solidFill>
            </a:endParaRPr>
          </a:p>
        </p:txBody>
      </p:sp>
      <p:sp>
        <p:nvSpPr>
          <p:cNvPr id="3" name="Content Placeholder 2">
            <a:extLst>
              <a:ext uri="{FF2B5EF4-FFF2-40B4-BE49-F238E27FC236}">
                <a16:creationId xmlns:a16="http://schemas.microsoft.com/office/drawing/2014/main" id="{E2ABF07D-1A9E-4685-BD10-AEA2F98C1D7D}"/>
              </a:ext>
            </a:extLst>
          </p:cNvPr>
          <p:cNvSpPr>
            <a:spLocks noGrp="1"/>
          </p:cNvSpPr>
          <p:nvPr>
            <p:ph idx="1"/>
          </p:nvPr>
        </p:nvSpPr>
        <p:spPr>
          <a:xfrm>
            <a:off x="6090574" y="801866"/>
            <a:ext cx="5306084" cy="5230634"/>
          </a:xfrm>
          <a:noFill/>
          <a:ln>
            <a:noFill/>
          </a:ln>
        </p:spPr>
        <p:txBody>
          <a:bodyPr anchor="ctr">
            <a:normAutofit/>
          </a:bodyPr>
          <a:lstStyle/>
          <a:p>
            <a:pPr marL="114300" indent="0">
              <a:buNone/>
            </a:pPr>
            <a:endParaRPr lang="en-US" sz="1800" dirty="0">
              <a:solidFill>
                <a:schemeClr val="tx2"/>
              </a:solidFill>
            </a:endParaRPr>
          </a:p>
          <a:p>
            <a:r>
              <a:rPr lang="en-US" sz="1800" dirty="0">
                <a:solidFill>
                  <a:schemeClr val="tx2"/>
                </a:solidFill>
              </a:rPr>
              <a:t>Emerged in 1968 and the 1970s </a:t>
            </a:r>
          </a:p>
          <a:p>
            <a:endParaRPr lang="en-US" sz="1800" dirty="0">
              <a:solidFill>
                <a:schemeClr val="tx2"/>
              </a:solidFill>
            </a:endParaRPr>
          </a:p>
          <a:p>
            <a:r>
              <a:rPr lang="en-US" sz="1800" dirty="0">
                <a:solidFill>
                  <a:schemeClr val="tx2"/>
                </a:solidFill>
              </a:rPr>
              <a:t>Impacted policy</a:t>
            </a:r>
          </a:p>
          <a:p>
            <a:endParaRPr lang="en-US" sz="1800" dirty="0">
              <a:solidFill>
                <a:schemeClr val="tx2"/>
              </a:solidFill>
            </a:endParaRPr>
          </a:p>
          <a:p>
            <a:r>
              <a:rPr lang="en-US" sz="1800" dirty="0">
                <a:solidFill>
                  <a:schemeClr val="tx2"/>
                </a:solidFill>
              </a:rPr>
              <a:t>Argued that criminal </a:t>
            </a:r>
            <a:r>
              <a:rPr lang="en-US" sz="1800" dirty="0" err="1">
                <a:solidFill>
                  <a:schemeClr val="tx2"/>
                </a:solidFill>
              </a:rPr>
              <a:t>behaviour</a:t>
            </a:r>
            <a:r>
              <a:rPr lang="en-US" sz="1800" dirty="0">
                <a:solidFill>
                  <a:schemeClr val="tx2"/>
                </a:solidFill>
              </a:rPr>
              <a:t> is the product of rational choice - cost/benefit analysis </a:t>
            </a:r>
          </a:p>
          <a:p>
            <a:endParaRPr lang="en-US" sz="1800" dirty="0">
              <a:solidFill>
                <a:schemeClr val="tx2"/>
              </a:solidFill>
            </a:endParaRPr>
          </a:p>
          <a:p>
            <a:r>
              <a:rPr lang="en-US" sz="1800" dirty="0">
                <a:solidFill>
                  <a:schemeClr val="tx2"/>
                </a:solidFill>
              </a:rPr>
              <a:t>Emphasized the role of opportunity</a:t>
            </a:r>
          </a:p>
          <a:p>
            <a:endParaRPr lang="en-US" sz="1800" dirty="0">
              <a:solidFill>
                <a:schemeClr val="tx2"/>
              </a:solidFill>
            </a:endParaRPr>
          </a:p>
          <a:p>
            <a:r>
              <a:rPr lang="en-US" sz="1800" dirty="0">
                <a:solidFill>
                  <a:schemeClr val="tx2"/>
                </a:solidFill>
              </a:rPr>
              <a:t>Focused on </a:t>
            </a:r>
            <a:r>
              <a:rPr lang="en-US" sz="1800" dirty="0" err="1">
                <a:solidFill>
                  <a:schemeClr val="tx2"/>
                </a:solidFill>
              </a:rPr>
              <a:t>analysing</a:t>
            </a:r>
            <a:r>
              <a:rPr lang="en-US" sz="1800" dirty="0">
                <a:solidFill>
                  <a:schemeClr val="tx2"/>
                </a:solidFill>
              </a:rPr>
              <a:t> crime and its prevention, not the criminal </a:t>
            </a:r>
          </a:p>
          <a:p>
            <a:endParaRPr lang="en-GB" sz="1800" dirty="0">
              <a:solidFill>
                <a:schemeClr val="tx2"/>
              </a:solidFill>
            </a:endParaRPr>
          </a:p>
        </p:txBody>
      </p:sp>
    </p:spTree>
    <p:extLst>
      <p:ext uri="{BB962C8B-B14F-4D97-AF65-F5344CB8AC3E}">
        <p14:creationId xmlns:p14="http://schemas.microsoft.com/office/powerpoint/2010/main" val="12926952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7DB63-B34C-4C43-85A1-53DF2FFDDB55}"/>
              </a:ext>
            </a:extLst>
          </p:cNvPr>
          <p:cNvSpPr>
            <a:spLocks noGrp="1"/>
          </p:cNvSpPr>
          <p:nvPr>
            <p:ph type="title"/>
          </p:nvPr>
        </p:nvSpPr>
        <p:spPr>
          <a:xfrm>
            <a:off x="524741" y="620392"/>
            <a:ext cx="3808268" cy="5504688"/>
          </a:xfrm>
        </p:spPr>
        <p:txBody>
          <a:bodyPr>
            <a:normAutofit/>
          </a:bodyPr>
          <a:lstStyle/>
          <a:p>
            <a:r>
              <a:rPr lang="en-GB" sz="4700">
                <a:solidFill>
                  <a:schemeClr val="accent5"/>
                </a:solidFill>
              </a:rPr>
              <a:t>Contemporary Classicism – Rational Choice Theory</a:t>
            </a:r>
          </a:p>
        </p:txBody>
      </p:sp>
      <p:graphicFrame>
        <p:nvGraphicFramePr>
          <p:cNvPr id="5" name="Content Placeholder 2">
            <a:extLst>
              <a:ext uri="{FF2B5EF4-FFF2-40B4-BE49-F238E27FC236}">
                <a16:creationId xmlns:a16="http://schemas.microsoft.com/office/drawing/2014/main" id="{FD04CE74-2A82-4D75-A0F6-3E4CD9E49C54}"/>
              </a:ext>
            </a:extLst>
          </p:cNvPr>
          <p:cNvGraphicFramePr>
            <a:graphicFrameLocks noGrp="1"/>
          </p:cNvGraphicFramePr>
          <p:nvPr>
            <p:ph idx="1"/>
            <p:extLst>
              <p:ext uri="{D42A27DB-BD31-4B8C-83A1-F6EECF244321}">
                <p14:modId xmlns:p14="http://schemas.microsoft.com/office/powerpoint/2010/main" val="250615838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33531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6FA1-CDC8-4388-9B0C-8BC8BCCABAA6}"/>
              </a:ext>
            </a:extLst>
          </p:cNvPr>
          <p:cNvSpPr>
            <a:spLocks noGrp="1"/>
          </p:cNvSpPr>
          <p:nvPr>
            <p:ph type="title"/>
          </p:nvPr>
        </p:nvSpPr>
        <p:spPr>
          <a:xfrm>
            <a:off x="524741" y="620392"/>
            <a:ext cx="3808268" cy="5504688"/>
          </a:xfrm>
        </p:spPr>
        <p:txBody>
          <a:bodyPr>
            <a:normAutofit/>
          </a:bodyPr>
          <a:lstStyle/>
          <a:p>
            <a:r>
              <a:rPr lang="en-GB" sz="4700">
                <a:solidFill>
                  <a:schemeClr val="accent5"/>
                </a:solidFill>
              </a:rPr>
              <a:t>Contemporary Classicism – Routine Activities Theory</a:t>
            </a:r>
          </a:p>
        </p:txBody>
      </p:sp>
      <p:graphicFrame>
        <p:nvGraphicFramePr>
          <p:cNvPr id="5" name="Content Placeholder 2">
            <a:extLst>
              <a:ext uri="{FF2B5EF4-FFF2-40B4-BE49-F238E27FC236}">
                <a16:creationId xmlns:a16="http://schemas.microsoft.com/office/drawing/2014/main" id="{BE5064DE-153E-48ED-A517-52B50EF33486}"/>
              </a:ext>
            </a:extLst>
          </p:cNvPr>
          <p:cNvGraphicFramePr>
            <a:graphicFrameLocks noGrp="1"/>
          </p:cNvGraphicFramePr>
          <p:nvPr>
            <p:ph idx="1"/>
            <p:extLst>
              <p:ext uri="{D42A27DB-BD31-4B8C-83A1-F6EECF244321}">
                <p14:modId xmlns:p14="http://schemas.microsoft.com/office/powerpoint/2010/main" val="169955608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98517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37A747-98FB-4385-89E9-FB1D348D2A68}"/>
              </a:ext>
            </a:extLst>
          </p:cNvPr>
          <p:cNvSpPr>
            <a:spLocks noGrp="1"/>
          </p:cNvSpPr>
          <p:nvPr>
            <p:ph type="title"/>
          </p:nvPr>
        </p:nvSpPr>
        <p:spPr>
          <a:xfrm>
            <a:off x="841248" y="548640"/>
            <a:ext cx="3600860" cy="5431536"/>
          </a:xfrm>
        </p:spPr>
        <p:txBody>
          <a:bodyPr>
            <a:normAutofit/>
          </a:bodyPr>
          <a:lstStyle/>
          <a:p>
            <a:r>
              <a:rPr lang="en-GB" sz="4600"/>
              <a:t>Contemporary Classicism – Routine Activities Theory</a:t>
            </a:r>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E4AB05-3F35-4663-BD2D-E78F82BF8F7A}"/>
              </a:ext>
            </a:extLst>
          </p:cNvPr>
          <p:cNvSpPr>
            <a:spLocks noGrp="1"/>
          </p:cNvSpPr>
          <p:nvPr>
            <p:ph idx="1"/>
          </p:nvPr>
        </p:nvSpPr>
        <p:spPr>
          <a:xfrm>
            <a:off x="5126418" y="552091"/>
            <a:ext cx="6224335" cy="5431536"/>
          </a:xfrm>
        </p:spPr>
        <p:txBody>
          <a:bodyPr anchor="ctr">
            <a:normAutofit/>
          </a:bodyPr>
          <a:lstStyle/>
          <a:p>
            <a:pPr marL="0" indent="0">
              <a:buNone/>
            </a:pPr>
            <a:endParaRPr lang="en-US" sz="2200" dirty="0"/>
          </a:p>
          <a:p>
            <a:pPr marL="0" indent="0">
              <a:buNone/>
            </a:pPr>
            <a:r>
              <a:rPr lang="en-US" sz="2200" b="1" dirty="0">
                <a:latin typeface="Calibri"/>
                <a:cs typeface="Calibri"/>
              </a:rPr>
              <a:t>Factors that increase opportunities for crime:</a:t>
            </a:r>
          </a:p>
          <a:p>
            <a:endParaRPr lang="en-US" sz="2200" dirty="0"/>
          </a:p>
          <a:p>
            <a:pPr lvl="1"/>
            <a:r>
              <a:rPr lang="en-US" sz="2200" dirty="0"/>
              <a:t>The presence of a likely offender (could be anyone)</a:t>
            </a:r>
          </a:p>
          <a:p>
            <a:pPr lvl="1"/>
            <a:endParaRPr lang="en-US" sz="2200" dirty="0"/>
          </a:p>
          <a:p>
            <a:pPr lvl="1"/>
            <a:r>
              <a:rPr lang="en-US" sz="2200" dirty="0"/>
              <a:t>The presence of a suitable target</a:t>
            </a:r>
          </a:p>
          <a:p>
            <a:pPr lvl="1"/>
            <a:endParaRPr lang="en-US" sz="2200" dirty="0"/>
          </a:p>
          <a:p>
            <a:pPr lvl="1"/>
            <a:r>
              <a:rPr lang="en-US" sz="2200" dirty="0"/>
              <a:t>The absence of a capable guardian </a:t>
            </a:r>
          </a:p>
          <a:p>
            <a:pPr lvl="1"/>
            <a:endParaRPr lang="en-US" sz="2200" dirty="0">
              <a:cs typeface="Calibri"/>
            </a:endParaRPr>
          </a:p>
          <a:p>
            <a:pPr marL="457200" lvl="1" indent="0">
              <a:buNone/>
            </a:pPr>
            <a:r>
              <a:rPr lang="en-US" sz="2200" dirty="0">
                <a:latin typeface="Calibri"/>
                <a:cs typeface="Calibri"/>
              </a:rPr>
              <a:t>When all factors are available, the opportunity for crime arises</a:t>
            </a:r>
            <a:endParaRPr lang="en-US" sz="2200" dirty="0">
              <a:cs typeface="Calibri" panose="020F0502020204030204" pitchFamily="34" charset="0"/>
            </a:endParaRPr>
          </a:p>
          <a:p>
            <a:endParaRPr lang="en-GB" sz="2200" dirty="0"/>
          </a:p>
        </p:txBody>
      </p:sp>
    </p:spTree>
    <p:extLst>
      <p:ext uri="{BB962C8B-B14F-4D97-AF65-F5344CB8AC3E}">
        <p14:creationId xmlns:p14="http://schemas.microsoft.com/office/powerpoint/2010/main" val="35971908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9375F6-4483-4051-8C61-13F44F04242C}"/>
              </a:ext>
            </a:extLst>
          </p:cNvPr>
          <p:cNvSpPr>
            <a:spLocks noGrp="1"/>
          </p:cNvSpPr>
          <p:nvPr>
            <p:ph type="title"/>
          </p:nvPr>
        </p:nvSpPr>
        <p:spPr>
          <a:xfrm>
            <a:off x="841248" y="548640"/>
            <a:ext cx="3600860" cy="5431536"/>
          </a:xfrm>
        </p:spPr>
        <p:txBody>
          <a:bodyPr>
            <a:normAutofit/>
          </a:bodyPr>
          <a:lstStyle/>
          <a:p>
            <a:r>
              <a:rPr lang="en-GB" sz="5400"/>
              <a:t>Task</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80AF97-7297-4BA8-A952-D47BDF82A69B}"/>
              </a:ext>
            </a:extLst>
          </p:cNvPr>
          <p:cNvSpPr>
            <a:spLocks noGrp="1"/>
          </p:cNvSpPr>
          <p:nvPr>
            <p:ph idx="1"/>
          </p:nvPr>
        </p:nvSpPr>
        <p:spPr>
          <a:xfrm>
            <a:off x="5126418" y="552091"/>
            <a:ext cx="6224335" cy="5431536"/>
          </a:xfrm>
        </p:spPr>
        <p:txBody>
          <a:bodyPr anchor="ctr">
            <a:normAutofit/>
          </a:bodyPr>
          <a:lstStyle/>
          <a:p>
            <a:r>
              <a:rPr lang="en-GB" sz="1900"/>
              <a:t>Contemporary Classicism is often linked with Situational Crime Prevention.</a:t>
            </a:r>
          </a:p>
          <a:p>
            <a:endParaRPr lang="en-GB" sz="1900"/>
          </a:p>
          <a:p>
            <a:r>
              <a:rPr lang="en-GB" sz="1900"/>
              <a:t>Use what you know about RCT and RAT to identify situational crime prevention techniques you can see in different places:</a:t>
            </a:r>
          </a:p>
          <a:p>
            <a:pPr lvl="2"/>
            <a:r>
              <a:rPr lang="en-GB" sz="1900"/>
              <a:t>University Building</a:t>
            </a:r>
          </a:p>
          <a:p>
            <a:pPr lvl="2"/>
            <a:r>
              <a:rPr lang="en-GB" sz="1900"/>
              <a:t>Shopping Centre</a:t>
            </a:r>
          </a:p>
          <a:p>
            <a:pPr lvl="2"/>
            <a:r>
              <a:rPr lang="en-GB" sz="1900"/>
              <a:t>Town Centre</a:t>
            </a:r>
          </a:p>
          <a:p>
            <a:pPr lvl="2"/>
            <a:r>
              <a:rPr lang="en-GB" sz="1900"/>
              <a:t>Train Station</a:t>
            </a:r>
          </a:p>
          <a:p>
            <a:pPr lvl="2"/>
            <a:r>
              <a:rPr lang="en-GB" sz="1900"/>
              <a:t>Children’s Park</a:t>
            </a:r>
          </a:p>
          <a:p>
            <a:pPr lvl="2"/>
            <a:endParaRPr lang="en-GB" sz="1900"/>
          </a:p>
          <a:p>
            <a:pPr lvl="1"/>
            <a:r>
              <a:rPr lang="en-GB" sz="1900"/>
              <a:t>How useful do you think they are?</a:t>
            </a:r>
          </a:p>
          <a:p>
            <a:pPr lvl="1"/>
            <a:r>
              <a:rPr lang="en-GB" sz="1900"/>
              <a:t>How might these techniques change a persons decision making day to day?</a:t>
            </a:r>
          </a:p>
          <a:p>
            <a:pPr lvl="1"/>
            <a:r>
              <a:rPr lang="en-GB" sz="1900"/>
              <a:t>Is it different in times of heightened emotion, like during a protest or riot?</a:t>
            </a:r>
          </a:p>
        </p:txBody>
      </p:sp>
    </p:spTree>
    <p:extLst>
      <p:ext uri="{BB962C8B-B14F-4D97-AF65-F5344CB8AC3E}">
        <p14:creationId xmlns:p14="http://schemas.microsoft.com/office/powerpoint/2010/main" val="1744106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276121-BA26-442E-A3F2-9FBB2BCC32F3}"/>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RCT &amp; RAT: SOME SIMILARITIES </a:t>
            </a:r>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2EB3F914-B798-497A-82B3-D873D70EB891}"/>
              </a:ext>
            </a:extLst>
          </p:cNvPr>
          <p:cNvSpPr>
            <a:spLocks noGrp="1"/>
          </p:cNvSpPr>
          <p:nvPr>
            <p:ph idx="1"/>
          </p:nvPr>
        </p:nvSpPr>
        <p:spPr>
          <a:xfrm>
            <a:off x="1957987" y="2431765"/>
            <a:ext cx="8276026" cy="3320031"/>
          </a:xfrm>
        </p:spPr>
        <p:txBody>
          <a:bodyPr anchor="ctr">
            <a:normAutofit/>
          </a:bodyPr>
          <a:lstStyle/>
          <a:p>
            <a:pPr marL="114300" indent="0">
              <a:buNone/>
            </a:pPr>
            <a:r>
              <a:rPr lang="en-GB" sz="1700" b="1" dirty="0">
                <a:solidFill>
                  <a:schemeClr val="tx1">
                    <a:lumMod val="85000"/>
                    <a:lumOff val="15000"/>
                  </a:schemeClr>
                </a:solidFill>
                <a:latin typeface="Calibri"/>
                <a:cs typeface="Calibri"/>
              </a:rPr>
              <a:t>Both theories:</a:t>
            </a:r>
            <a:endParaRPr lang="en-GB" sz="1700" dirty="0">
              <a:solidFill>
                <a:schemeClr val="tx1">
                  <a:lumMod val="85000"/>
                  <a:lumOff val="15000"/>
                </a:schemeClr>
              </a:solidFill>
              <a:latin typeface="Calibri"/>
              <a:cs typeface="Calibri"/>
            </a:endParaRPr>
          </a:p>
          <a:p>
            <a:pPr lvl="1"/>
            <a:endParaRPr lang="en-GB" sz="1700" dirty="0">
              <a:solidFill>
                <a:schemeClr val="tx1">
                  <a:lumMod val="85000"/>
                  <a:lumOff val="15000"/>
                </a:schemeClr>
              </a:solidFill>
            </a:endParaRPr>
          </a:p>
          <a:p>
            <a:pPr lvl="1"/>
            <a:r>
              <a:rPr lang="en-GB" sz="1700" dirty="0">
                <a:solidFill>
                  <a:schemeClr val="tx1">
                    <a:lumMod val="85000"/>
                    <a:lumOff val="15000"/>
                  </a:schemeClr>
                </a:solidFill>
                <a:latin typeface="Calibri"/>
                <a:cs typeface="Calibri"/>
              </a:rPr>
              <a:t>Are “compatible, and, indeed, mutually supportive” (Clarke &amp; Felson, 1993:1).</a:t>
            </a:r>
          </a:p>
          <a:p>
            <a:pPr lvl="1"/>
            <a:endParaRPr lang="en-GB" sz="1700" dirty="0">
              <a:solidFill>
                <a:schemeClr val="tx1">
                  <a:lumMod val="85000"/>
                  <a:lumOff val="15000"/>
                </a:schemeClr>
              </a:solidFill>
            </a:endParaRPr>
          </a:p>
          <a:p>
            <a:pPr lvl="1"/>
            <a:r>
              <a:rPr lang="en-GB" sz="1700" dirty="0">
                <a:solidFill>
                  <a:schemeClr val="tx1">
                    <a:lumMod val="85000"/>
                    <a:lumOff val="15000"/>
                  </a:schemeClr>
                </a:solidFill>
                <a:latin typeface="Calibri"/>
                <a:cs typeface="Calibri"/>
              </a:rPr>
              <a:t>Promote the idea that crime is the product of rational choice, cost/benefit analysis, and the availability of opportunity </a:t>
            </a:r>
          </a:p>
          <a:p>
            <a:pPr lvl="1"/>
            <a:endParaRPr lang="en-GB" sz="1700" dirty="0">
              <a:solidFill>
                <a:schemeClr val="tx1">
                  <a:lumMod val="85000"/>
                  <a:lumOff val="15000"/>
                </a:schemeClr>
              </a:solidFill>
              <a:cs typeface="Calibri" panose="020F0502020204030204" pitchFamily="34" charset="0"/>
            </a:endParaRPr>
          </a:p>
          <a:p>
            <a:pPr lvl="1"/>
            <a:r>
              <a:rPr lang="en-GB" sz="1700" dirty="0">
                <a:solidFill>
                  <a:schemeClr val="tx1">
                    <a:lumMod val="85000"/>
                    <a:lumOff val="15000"/>
                  </a:schemeClr>
                </a:solidFill>
                <a:latin typeface="Calibri"/>
                <a:cs typeface="Calibri"/>
              </a:rPr>
              <a:t>Both ignore analysis of causal factors and focus on crime prevention  </a:t>
            </a:r>
            <a:endParaRPr lang="en-GB" sz="1700" dirty="0">
              <a:solidFill>
                <a:schemeClr val="tx1">
                  <a:lumMod val="85000"/>
                  <a:lumOff val="15000"/>
                </a:schemeClr>
              </a:solidFill>
              <a:cs typeface="Calibri"/>
            </a:endParaRPr>
          </a:p>
          <a:p>
            <a:pPr lvl="1"/>
            <a:endParaRPr lang="en-GB" sz="1700" dirty="0">
              <a:solidFill>
                <a:schemeClr val="tx1">
                  <a:lumMod val="85000"/>
                  <a:lumOff val="15000"/>
                </a:schemeClr>
              </a:solidFill>
            </a:endParaRPr>
          </a:p>
          <a:p>
            <a:pPr lvl="1"/>
            <a:r>
              <a:rPr lang="en-GB" sz="1700" dirty="0">
                <a:solidFill>
                  <a:schemeClr val="tx1">
                    <a:lumMod val="85000"/>
                    <a:lumOff val="15000"/>
                  </a:schemeClr>
                </a:solidFill>
                <a:latin typeface="Calibri"/>
                <a:cs typeface="Calibri"/>
              </a:rPr>
              <a:t>Both attract similar criticisms </a:t>
            </a:r>
            <a:endParaRPr lang="en-GB" sz="1700" dirty="0">
              <a:solidFill>
                <a:schemeClr val="tx1">
                  <a:lumMod val="85000"/>
                  <a:lumOff val="15000"/>
                </a:schemeClr>
              </a:solidFill>
              <a:cs typeface="Calibri"/>
            </a:endParaRPr>
          </a:p>
          <a:p>
            <a:endParaRPr lang="en-US" sz="1700" dirty="0">
              <a:solidFill>
                <a:schemeClr val="tx1">
                  <a:lumMod val="85000"/>
                  <a:lumOff val="15000"/>
                </a:schemeClr>
              </a:solidFill>
            </a:endParaRPr>
          </a:p>
          <a:p>
            <a:endParaRPr lang="en-GB" sz="17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782550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3D688D-C3F5-458A-91E1-9F46C0D6E847}"/>
              </a:ext>
            </a:extLst>
          </p:cNvPr>
          <p:cNvSpPr>
            <a:spLocks noGrp="1"/>
          </p:cNvSpPr>
          <p:nvPr>
            <p:ph type="title"/>
          </p:nvPr>
        </p:nvSpPr>
        <p:spPr>
          <a:xfrm>
            <a:off x="1137036" y="548640"/>
            <a:ext cx="9543405" cy="1188720"/>
          </a:xfrm>
        </p:spPr>
        <p:txBody>
          <a:bodyPr>
            <a:normAutofit/>
          </a:bodyPr>
          <a:lstStyle/>
          <a:p>
            <a:r>
              <a:rPr lang="en-GB" sz="4100" dirty="0">
                <a:solidFill>
                  <a:schemeClr val="tx1">
                    <a:lumMod val="85000"/>
                    <a:lumOff val="15000"/>
                  </a:schemeClr>
                </a:solidFill>
              </a:rPr>
              <a:t>Sociological and Control Theories of Crime</a:t>
            </a:r>
          </a:p>
        </p:txBody>
      </p:sp>
      <p:sp>
        <p:nvSpPr>
          <p:cNvPr id="3" name="Content Placeholder 2">
            <a:extLst>
              <a:ext uri="{FF2B5EF4-FFF2-40B4-BE49-F238E27FC236}">
                <a16:creationId xmlns:a16="http://schemas.microsoft.com/office/drawing/2014/main" id="{0D0A1EBE-61B9-4586-878C-A0C9D15C7209}"/>
              </a:ext>
            </a:extLst>
          </p:cNvPr>
          <p:cNvSpPr>
            <a:spLocks noGrp="1"/>
          </p:cNvSpPr>
          <p:nvPr>
            <p:ph idx="1"/>
          </p:nvPr>
        </p:nvSpPr>
        <p:spPr>
          <a:xfrm>
            <a:off x="1957987" y="2431765"/>
            <a:ext cx="8276026" cy="3320031"/>
          </a:xfrm>
        </p:spPr>
        <p:txBody>
          <a:bodyPr anchor="ctr">
            <a:normAutofit/>
          </a:bodyPr>
          <a:lstStyle/>
          <a:p>
            <a:endParaRPr lang="en-GB"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32126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9D2509-617D-420D-8B7B-01787D2859A9}"/>
              </a:ext>
            </a:extLst>
          </p:cNvPr>
          <p:cNvSpPr>
            <a:spLocks noGrp="1"/>
          </p:cNvSpPr>
          <p:nvPr>
            <p:ph type="title"/>
          </p:nvPr>
        </p:nvSpPr>
        <p:spPr>
          <a:xfrm>
            <a:off x="838200" y="609600"/>
            <a:ext cx="3739341" cy="1330839"/>
          </a:xfrm>
        </p:spPr>
        <p:txBody>
          <a:bodyPr>
            <a:normAutofit/>
          </a:bodyPr>
          <a:lstStyle/>
          <a:p>
            <a:r>
              <a:rPr lang="en-GB" dirty="0"/>
              <a:t>Crime and the Role of Society</a:t>
            </a:r>
          </a:p>
        </p:txBody>
      </p:sp>
      <p:sp>
        <p:nvSpPr>
          <p:cNvPr id="3" name="Content Placeholder 2">
            <a:extLst>
              <a:ext uri="{FF2B5EF4-FFF2-40B4-BE49-F238E27FC236}">
                <a16:creationId xmlns:a16="http://schemas.microsoft.com/office/drawing/2014/main" id="{30AC2F5F-E5D7-4776-A2AC-E99772A1419F}"/>
              </a:ext>
            </a:extLst>
          </p:cNvPr>
          <p:cNvSpPr>
            <a:spLocks noGrp="1"/>
          </p:cNvSpPr>
          <p:nvPr>
            <p:ph idx="1"/>
          </p:nvPr>
        </p:nvSpPr>
        <p:spPr>
          <a:xfrm>
            <a:off x="862366" y="2194102"/>
            <a:ext cx="3427001" cy="3908586"/>
          </a:xfrm>
        </p:spPr>
        <p:txBody>
          <a:bodyPr>
            <a:normAutofit/>
          </a:bodyPr>
          <a:lstStyle/>
          <a:p>
            <a:pPr marL="0" indent="0">
              <a:buNone/>
            </a:pPr>
            <a:r>
              <a:rPr lang="en-GB" sz="1400" b="1"/>
              <a:t>Merton 1938 strain theory: </a:t>
            </a:r>
            <a:endParaRPr lang="en-US" sz="1400" b="1"/>
          </a:p>
          <a:p>
            <a:pPr lvl="1"/>
            <a:r>
              <a:rPr lang="en-GB" sz="1400"/>
              <a:t>Social structures exert pressures which may lead individual to commit crime</a:t>
            </a:r>
          </a:p>
          <a:p>
            <a:pPr marL="0" indent="0">
              <a:buNone/>
            </a:pPr>
            <a:endParaRPr lang="en-GB" sz="1400" b="1"/>
          </a:p>
          <a:p>
            <a:pPr marL="0" indent="0">
              <a:buNone/>
            </a:pPr>
            <a:r>
              <a:rPr lang="en-GB" sz="1400" b="1"/>
              <a:t>Agnew, 2009:</a:t>
            </a:r>
            <a:endParaRPr lang="en-GB" sz="1400" b="1">
              <a:cs typeface="Calibri" panose="020F0502020204030204"/>
            </a:endParaRPr>
          </a:p>
          <a:p>
            <a:pPr lvl="1"/>
            <a:r>
              <a:rPr lang="en-GB" sz="1400"/>
              <a:t>Updated strain theory to account for different types of strain such as prevention of goal achievement or production of negative stimuli</a:t>
            </a:r>
          </a:p>
          <a:p>
            <a:pPr marL="0" indent="0">
              <a:buNone/>
            </a:pPr>
            <a:endParaRPr lang="en-GB" sz="1400" b="1"/>
          </a:p>
          <a:p>
            <a:pPr marL="0" indent="0">
              <a:buNone/>
            </a:pPr>
            <a:r>
              <a:rPr lang="en-GB" sz="1400" b="1"/>
              <a:t>Criticisms:</a:t>
            </a:r>
            <a:endParaRPr lang="en-GB" sz="1400" b="1">
              <a:cs typeface="Calibri" panose="020F0502020204030204"/>
            </a:endParaRPr>
          </a:p>
          <a:p>
            <a:pPr lvl="1"/>
            <a:r>
              <a:rPr lang="en-GB" sz="1400"/>
              <a:t>Lack of empirical testing</a:t>
            </a:r>
          </a:p>
          <a:p>
            <a:pPr lvl="1"/>
            <a:r>
              <a:rPr lang="en-GB" sz="1400"/>
              <a:t>Does not seem to be applicable to some types of crime</a:t>
            </a:r>
          </a:p>
          <a:p>
            <a:endParaRPr lang="en-GB" sz="1400"/>
          </a:p>
        </p:txBody>
      </p:sp>
      <p:pic>
        <p:nvPicPr>
          <p:cNvPr id="4" name="Picture 2">
            <a:extLst>
              <a:ext uri="{FF2B5EF4-FFF2-40B4-BE49-F238E27FC236}">
                <a16:creationId xmlns:a16="http://schemas.microsoft.com/office/drawing/2014/main" id="{0666302B-A1B7-4796-8356-96E99BAF30B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45457" y="1255795"/>
            <a:ext cx="6155141" cy="4370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27195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FAFF0-74A6-4010-9B53-E62911B7A75E}"/>
              </a:ext>
            </a:extLst>
          </p:cNvPr>
          <p:cNvSpPr>
            <a:spLocks noGrp="1"/>
          </p:cNvSpPr>
          <p:nvPr>
            <p:ph type="title"/>
          </p:nvPr>
        </p:nvSpPr>
        <p:spPr/>
        <p:txBody>
          <a:bodyPr/>
          <a:lstStyle/>
          <a:p>
            <a:r>
              <a:rPr lang="en-GB" dirty="0"/>
              <a:t>Control Theory</a:t>
            </a:r>
          </a:p>
        </p:txBody>
      </p:sp>
      <p:sp>
        <p:nvSpPr>
          <p:cNvPr id="3" name="Content Placeholder 2">
            <a:extLst>
              <a:ext uri="{FF2B5EF4-FFF2-40B4-BE49-F238E27FC236}">
                <a16:creationId xmlns:a16="http://schemas.microsoft.com/office/drawing/2014/main" id="{F19D5540-54EC-4683-9B2D-0B22F099D9A8}"/>
              </a:ext>
            </a:extLst>
          </p:cNvPr>
          <p:cNvSpPr>
            <a:spLocks noGrp="1"/>
          </p:cNvSpPr>
          <p:nvPr>
            <p:ph idx="1"/>
          </p:nvPr>
        </p:nvSpPr>
        <p:spPr/>
        <p:txBody>
          <a:bodyPr/>
          <a:lstStyle/>
          <a:p>
            <a:pPr marL="0" indent="0">
              <a:buNone/>
            </a:pPr>
            <a:r>
              <a:rPr lang="en-GB" dirty="0">
                <a:solidFill>
                  <a:srgbClr val="FF0000"/>
                </a:solidFill>
              </a:rPr>
              <a:t>What stops people from committing crime?</a:t>
            </a:r>
            <a:endParaRPr lang="en-US" dirty="0">
              <a:solidFill>
                <a:srgbClr val="FF0000"/>
              </a:solidFill>
            </a:endParaRPr>
          </a:p>
          <a:p>
            <a:pPr lvl="1"/>
            <a:r>
              <a:rPr lang="en-GB" dirty="0"/>
              <a:t>Some needs and desires are best satisfied by crime</a:t>
            </a:r>
          </a:p>
          <a:p>
            <a:pPr lvl="1"/>
            <a:r>
              <a:rPr lang="en-GB" dirty="0"/>
              <a:t>Non-conforming – non-criminal behaviour is seen as aberrant</a:t>
            </a:r>
          </a:p>
          <a:p>
            <a:pPr lvl="1"/>
            <a:r>
              <a:rPr lang="en-GB" dirty="0"/>
              <a:t>Social pressure to conform to criminal group</a:t>
            </a:r>
          </a:p>
          <a:p>
            <a:pPr marL="0" indent="0">
              <a:buNone/>
            </a:pPr>
            <a:endParaRPr lang="en-GB" dirty="0"/>
          </a:p>
          <a:p>
            <a:pPr marL="0" indent="0">
              <a:buNone/>
            </a:pPr>
            <a:r>
              <a:rPr lang="en-GB" dirty="0">
                <a:solidFill>
                  <a:srgbClr val="FF0000"/>
                </a:solidFill>
              </a:rPr>
              <a:t>Influences may be at a more micro level</a:t>
            </a:r>
            <a:endParaRPr lang="en-GB" dirty="0">
              <a:solidFill>
                <a:srgbClr val="FF0000"/>
              </a:solidFill>
              <a:cs typeface="Calibri" panose="020F0502020204030204"/>
            </a:endParaRPr>
          </a:p>
          <a:p>
            <a:pPr lvl="1"/>
            <a:r>
              <a:rPr lang="en-GB" dirty="0"/>
              <a:t>Crimes differ due to locality </a:t>
            </a:r>
          </a:p>
          <a:p>
            <a:pPr lvl="2"/>
            <a:r>
              <a:rPr lang="en-GB" dirty="0"/>
              <a:t>Social disorganisation theory</a:t>
            </a:r>
          </a:p>
          <a:p>
            <a:pPr lvl="2"/>
            <a:r>
              <a:rPr lang="en-GB" dirty="0"/>
              <a:t>“Hot spots” (Weisburd, Groff &amp; Yang, 2012)</a:t>
            </a:r>
          </a:p>
          <a:p>
            <a:endParaRPr lang="en-GB" dirty="0"/>
          </a:p>
        </p:txBody>
      </p:sp>
    </p:spTree>
    <p:extLst>
      <p:ext uri="{BB962C8B-B14F-4D97-AF65-F5344CB8AC3E}">
        <p14:creationId xmlns:p14="http://schemas.microsoft.com/office/powerpoint/2010/main" val="4755386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72822-A67A-4235-8D37-34486ACD499E}"/>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Positivism</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You said positivism is awesome? Prove it. - Willy Wonka Sarcasm Meme | Make  a Meme">
            <a:extLst>
              <a:ext uri="{FF2B5EF4-FFF2-40B4-BE49-F238E27FC236}">
                <a16:creationId xmlns:a16="http://schemas.microsoft.com/office/drawing/2014/main" id="{C0F8B223-F7D4-43B7-BC3D-24352A17940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4215" r="467" b="2"/>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765260"/>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6F9431-7229-4805-98E1-16337F3FC469}"/>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Positivism</a:t>
            </a:r>
          </a:p>
        </p:txBody>
      </p:sp>
      <p:sp>
        <p:nvSpPr>
          <p:cNvPr id="3" name="Content Placeholder 2">
            <a:extLst>
              <a:ext uri="{FF2B5EF4-FFF2-40B4-BE49-F238E27FC236}">
                <a16:creationId xmlns:a16="http://schemas.microsoft.com/office/drawing/2014/main" id="{8D508AE2-03CA-46B8-8FF1-A0DF361DB20A}"/>
              </a:ext>
            </a:extLst>
          </p:cNvPr>
          <p:cNvSpPr>
            <a:spLocks noGrp="1"/>
          </p:cNvSpPr>
          <p:nvPr>
            <p:ph idx="1"/>
          </p:nvPr>
        </p:nvSpPr>
        <p:spPr>
          <a:xfrm>
            <a:off x="1957987" y="2431765"/>
            <a:ext cx="8276026" cy="3320031"/>
          </a:xfrm>
        </p:spPr>
        <p:txBody>
          <a:bodyPr anchor="ctr">
            <a:normAutofit/>
          </a:bodyPr>
          <a:lstStyle/>
          <a:p>
            <a:r>
              <a:rPr lang="en-US" sz="1700" dirty="0">
                <a:solidFill>
                  <a:schemeClr val="tx1">
                    <a:lumMod val="85000"/>
                    <a:lumOff val="15000"/>
                  </a:schemeClr>
                </a:solidFill>
              </a:rPr>
              <a:t>Emerged in the 18</a:t>
            </a:r>
            <a:r>
              <a:rPr lang="en-US" sz="1700" baseline="30000" dirty="0">
                <a:solidFill>
                  <a:schemeClr val="tx1">
                    <a:lumMod val="85000"/>
                    <a:lumOff val="15000"/>
                  </a:schemeClr>
                </a:solidFill>
              </a:rPr>
              <a:t>th</a:t>
            </a:r>
            <a:r>
              <a:rPr lang="en-US" sz="1700" dirty="0">
                <a:solidFill>
                  <a:schemeClr val="tx1">
                    <a:lumMod val="85000"/>
                    <a:lumOff val="15000"/>
                  </a:schemeClr>
                </a:solidFill>
              </a:rPr>
              <a:t> century</a:t>
            </a:r>
          </a:p>
          <a:p>
            <a:endParaRPr lang="en-US" sz="1700" dirty="0">
              <a:solidFill>
                <a:schemeClr val="tx1">
                  <a:lumMod val="85000"/>
                  <a:lumOff val="15000"/>
                </a:schemeClr>
              </a:solidFill>
            </a:endParaRPr>
          </a:p>
          <a:p>
            <a:r>
              <a:rPr lang="en-US" sz="1700" dirty="0">
                <a:solidFill>
                  <a:schemeClr val="tx1">
                    <a:lumMod val="85000"/>
                    <a:lumOff val="15000"/>
                  </a:schemeClr>
                </a:solidFill>
              </a:rPr>
              <a:t>Identified biological, social, psychology factors as causes of crime</a:t>
            </a:r>
          </a:p>
          <a:p>
            <a:endParaRPr lang="en-US" sz="1700" dirty="0">
              <a:solidFill>
                <a:schemeClr val="tx1">
                  <a:lumMod val="85000"/>
                  <a:lumOff val="15000"/>
                </a:schemeClr>
              </a:solidFill>
            </a:endParaRPr>
          </a:p>
          <a:p>
            <a:r>
              <a:rPr lang="en-US" sz="1700" dirty="0">
                <a:solidFill>
                  <a:schemeClr val="tx1">
                    <a:lumMod val="85000"/>
                    <a:lumOff val="15000"/>
                  </a:schemeClr>
                </a:solidFill>
              </a:rPr>
              <a:t>Promoted scientific methods of enquiry </a:t>
            </a:r>
          </a:p>
          <a:p>
            <a:endParaRPr lang="en-US" sz="1700" dirty="0">
              <a:solidFill>
                <a:schemeClr val="tx1">
                  <a:lumMod val="85000"/>
                  <a:lumOff val="15000"/>
                </a:schemeClr>
              </a:solidFill>
            </a:endParaRPr>
          </a:p>
          <a:p>
            <a:r>
              <a:rPr lang="en-US" sz="1700" dirty="0">
                <a:solidFill>
                  <a:schemeClr val="tx1">
                    <a:lumMod val="85000"/>
                    <a:lumOff val="15000"/>
                  </a:schemeClr>
                </a:solidFill>
              </a:rPr>
              <a:t>Argued that criminals are different from non-criminals </a:t>
            </a:r>
          </a:p>
          <a:p>
            <a:endParaRPr lang="en-US" sz="1700" dirty="0">
              <a:solidFill>
                <a:schemeClr val="tx1">
                  <a:lumMod val="85000"/>
                  <a:lumOff val="15000"/>
                </a:schemeClr>
              </a:solidFill>
            </a:endParaRPr>
          </a:p>
          <a:p>
            <a:r>
              <a:rPr lang="en-US" sz="1700" dirty="0">
                <a:solidFill>
                  <a:schemeClr val="tx1">
                    <a:lumMod val="85000"/>
                    <a:lumOff val="15000"/>
                  </a:schemeClr>
                </a:solidFill>
              </a:rPr>
              <a:t>Focused on the criminal and not the crime (unlike Classicism)</a:t>
            </a:r>
          </a:p>
          <a:p>
            <a:endParaRPr lang="en-GB" sz="17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21851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6F9431-7229-4805-98E1-16337F3FC469}"/>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Positivism</a:t>
            </a:r>
          </a:p>
        </p:txBody>
      </p:sp>
      <p:sp>
        <p:nvSpPr>
          <p:cNvPr id="3" name="Content Placeholder 2">
            <a:extLst>
              <a:ext uri="{FF2B5EF4-FFF2-40B4-BE49-F238E27FC236}">
                <a16:creationId xmlns:a16="http://schemas.microsoft.com/office/drawing/2014/main" id="{8D508AE2-03CA-46B8-8FF1-A0DF361DB20A}"/>
              </a:ext>
            </a:extLst>
          </p:cNvPr>
          <p:cNvSpPr>
            <a:spLocks noGrp="1"/>
          </p:cNvSpPr>
          <p:nvPr>
            <p:ph idx="1"/>
          </p:nvPr>
        </p:nvSpPr>
        <p:spPr>
          <a:xfrm>
            <a:off x="1957987" y="2431765"/>
            <a:ext cx="8276026" cy="3320031"/>
          </a:xfrm>
        </p:spPr>
        <p:txBody>
          <a:bodyPr anchor="ctr">
            <a:normAutofit fontScale="85000" lnSpcReduction="20000"/>
          </a:bodyPr>
          <a:lstStyle/>
          <a:p>
            <a:r>
              <a:rPr lang="en-US" dirty="0"/>
              <a:t>The early positivists argued that:</a:t>
            </a:r>
          </a:p>
          <a:p>
            <a:endParaRPr lang="en-US" dirty="0"/>
          </a:p>
          <a:p>
            <a:pPr lvl="1"/>
            <a:r>
              <a:rPr lang="en-US" dirty="0"/>
              <a:t>‘with scientific diagnostic methods, they could identify the causes of crime and prescribe the appropriate treatment. From this perspective, treatment, not punishment, is considered to be the most effective response to crime’</a:t>
            </a:r>
          </a:p>
          <a:p>
            <a:pPr lvl="1"/>
            <a:endParaRPr lang="en-US" dirty="0"/>
          </a:p>
          <a:p>
            <a:pPr lvl="1"/>
            <a:r>
              <a:rPr lang="en-US" dirty="0"/>
              <a:t>‘Unlike the voluntarism that is implicit in classicist explanations of crime, the doctrine of determinism underpins positivism. </a:t>
            </a:r>
          </a:p>
          <a:p>
            <a:pPr lvl="1"/>
            <a:endParaRPr lang="en-US" dirty="0"/>
          </a:p>
          <a:p>
            <a:pPr lvl="1"/>
            <a:r>
              <a:rPr lang="en-US" dirty="0"/>
              <a:t>Predisposing factors explain </a:t>
            </a:r>
            <a:r>
              <a:rPr lang="en-US" dirty="0" err="1"/>
              <a:t>behaviour</a:t>
            </a:r>
            <a:r>
              <a:rPr lang="en-US" dirty="0"/>
              <a:t>. Positivists believe that scientific methods of discovery can be used to identify these causal factors’</a:t>
            </a:r>
          </a:p>
          <a:p>
            <a:pPr lvl="1"/>
            <a:endParaRPr lang="en-US" dirty="0"/>
          </a:p>
          <a:p>
            <a:pPr marL="457200" lvl="1" indent="0">
              <a:buNone/>
            </a:pPr>
            <a:endParaRPr lang="en-US" dirty="0"/>
          </a:p>
          <a:p>
            <a:endParaRPr lang="en-GB" sz="17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220798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71F4-E7F7-48B5-92F3-91DB0F83ED4E}"/>
              </a:ext>
            </a:extLst>
          </p:cNvPr>
          <p:cNvSpPr>
            <a:spLocks noGrp="1"/>
          </p:cNvSpPr>
          <p:nvPr>
            <p:ph type="title"/>
          </p:nvPr>
        </p:nvSpPr>
        <p:spPr>
          <a:xfrm>
            <a:off x="4965430" y="629268"/>
            <a:ext cx="6586491" cy="1286160"/>
          </a:xfrm>
        </p:spPr>
        <p:txBody>
          <a:bodyPr anchor="b">
            <a:normAutofit/>
          </a:bodyPr>
          <a:lstStyle/>
          <a:p>
            <a:r>
              <a:rPr lang="en-GB" dirty="0"/>
              <a:t>Biological Positivism</a:t>
            </a:r>
          </a:p>
        </p:txBody>
      </p:sp>
      <p:sp>
        <p:nvSpPr>
          <p:cNvPr id="3" name="Content Placeholder 2">
            <a:extLst>
              <a:ext uri="{FF2B5EF4-FFF2-40B4-BE49-F238E27FC236}">
                <a16:creationId xmlns:a16="http://schemas.microsoft.com/office/drawing/2014/main" id="{B823136F-367B-48FB-8834-EFE6BB1E3900}"/>
              </a:ext>
            </a:extLst>
          </p:cNvPr>
          <p:cNvSpPr>
            <a:spLocks noGrp="1"/>
          </p:cNvSpPr>
          <p:nvPr>
            <p:ph idx="1"/>
          </p:nvPr>
        </p:nvSpPr>
        <p:spPr>
          <a:xfrm>
            <a:off x="4965431" y="2438400"/>
            <a:ext cx="6586489" cy="3785419"/>
          </a:xfrm>
        </p:spPr>
        <p:txBody>
          <a:bodyPr>
            <a:normAutofit/>
          </a:bodyPr>
          <a:lstStyle/>
          <a:p>
            <a:r>
              <a:rPr lang="en-US" sz="1700" b="1" dirty="0"/>
              <a:t>Key theorist – Cesare Lombroso (1835- 1909)</a:t>
            </a:r>
          </a:p>
          <a:p>
            <a:endParaRPr lang="en-US" sz="1700" b="1" dirty="0"/>
          </a:p>
          <a:p>
            <a:pPr lvl="1"/>
            <a:r>
              <a:rPr lang="en-US" sz="1700" dirty="0"/>
              <a:t>Founded the Italian School of Criminology </a:t>
            </a:r>
          </a:p>
          <a:p>
            <a:pPr lvl="1"/>
            <a:r>
              <a:rPr lang="en-US" sz="1700" dirty="0"/>
              <a:t>Has been referred to as the father of Criminology (in the past)</a:t>
            </a:r>
          </a:p>
          <a:p>
            <a:pPr lvl="1"/>
            <a:r>
              <a:rPr lang="en-US" sz="1700" dirty="0"/>
              <a:t>Orchestrated shift towards scientific study of criminals </a:t>
            </a:r>
          </a:p>
          <a:p>
            <a:pPr lvl="1"/>
            <a:r>
              <a:rPr lang="en-US" sz="1700" dirty="0"/>
              <a:t>Argued that a ‘criminal type’/the ‘born criminal’ exists </a:t>
            </a:r>
          </a:p>
          <a:p>
            <a:pPr lvl="1"/>
            <a:r>
              <a:rPr lang="en-US" sz="1700" dirty="0"/>
              <a:t>The criminal possess distinct heritable features </a:t>
            </a:r>
          </a:p>
          <a:p>
            <a:pPr lvl="1"/>
            <a:endParaRPr lang="en-US" sz="1700" dirty="0"/>
          </a:p>
          <a:p>
            <a:pPr marL="457200" lvl="1" indent="0">
              <a:buNone/>
            </a:pPr>
            <a:endParaRPr lang="en-US" sz="1700" dirty="0"/>
          </a:p>
          <a:p>
            <a:pPr marL="457200" lvl="1" indent="0">
              <a:buNone/>
            </a:pPr>
            <a:r>
              <a:rPr lang="en-US" sz="1700" dirty="0"/>
              <a:t>Criminals are born not made – what are your views on this theory?</a:t>
            </a:r>
            <a:endParaRPr lang="en-GB" sz="1700" dirty="0"/>
          </a:p>
        </p:txBody>
      </p:sp>
      <p:pic>
        <p:nvPicPr>
          <p:cNvPr id="4" name="Picture 2" descr="Cesare Lombroso - Wikipedia">
            <a:extLst>
              <a:ext uri="{FF2B5EF4-FFF2-40B4-BE49-F238E27FC236}">
                <a16:creationId xmlns:a16="http://schemas.microsoft.com/office/drawing/2014/main" id="{4EDFFFD1-263A-4063-A124-DBBCD3F6F0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9875"/>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81083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8AED5-99F6-432F-A8A4-12ACCD2611AE}"/>
              </a:ext>
            </a:extLst>
          </p:cNvPr>
          <p:cNvSpPr>
            <a:spLocks noGrp="1"/>
          </p:cNvSpPr>
          <p:nvPr>
            <p:ph type="title"/>
          </p:nvPr>
        </p:nvSpPr>
        <p:spPr>
          <a:xfrm>
            <a:off x="838201" y="345810"/>
            <a:ext cx="4960945" cy="1325563"/>
          </a:xfrm>
        </p:spPr>
        <p:txBody>
          <a:bodyPr>
            <a:normAutofit/>
          </a:bodyPr>
          <a:lstStyle/>
          <a:p>
            <a:r>
              <a:rPr lang="en-GB" dirty="0"/>
              <a:t>Biological Positivism</a:t>
            </a:r>
          </a:p>
        </p:txBody>
      </p:sp>
      <p:sp>
        <p:nvSpPr>
          <p:cNvPr id="3" name="Content Placeholder 2">
            <a:extLst>
              <a:ext uri="{FF2B5EF4-FFF2-40B4-BE49-F238E27FC236}">
                <a16:creationId xmlns:a16="http://schemas.microsoft.com/office/drawing/2014/main" id="{55AAAB06-2866-471B-B96F-9D5F9971997B}"/>
              </a:ext>
            </a:extLst>
          </p:cNvPr>
          <p:cNvSpPr>
            <a:spLocks noGrp="1"/>
          </p:cNvSpPr>
          <p:nvPr>
            <p:ph idx="1"/>
          </p:nvPr>
        </p:nvSpPr>
        <p:spPr>
          <a:xfrm>
            <a:off x="838201" y="1825625"/>
            <a:ext cx="4933462" cy="4351338"/>
          </a:xfrm>
        </p:spPr>
        <p:txBody>
          <a:bodyPr>
            <a:normAutofit fontScale="92500" lnSpcReduction="20000"/>
          </a:bodyPr>
          <a:lstStyle/>
          <a:p>
            <a:r>
              <a:rPr lang="en-US" sz="2400" dirty="0"/>
              <a:t>Lombroso:</a:t>
            </a:r>
          </a:p>
          <a:p>
            <a:pPr marL="118872" indent="0">
              <a:buNone/>
            </a:pPr>
            <a:endParaRPr lang="en-US" sz="2400" dirty="0"/>
          </a:p>
          <a:p>
            <a:pPr lvl="1"/>
            <a:r>
              <a:rPr lang="en-US" dirty="0"/>
              <a:t>Conducted experiments to </a:t>
            </a:r>
            <a:r>
              <a:rPr lang="en-US" dirty="0" err="1"/>
              <a:t>analyse</a:t>
            </a:r>
            <a:r>
              <a:rPr lang="en-US" dirty="0"/>
              <a:t> and  identify ‘criminal traits or characteristics’ </a:t>
            </a:r>
          </a:p>
          <a:p>
            <a:pPr lvl="1"/>
            <a:r>
              <a:rPr lang="en-US" dirty="0"/>
              <a:t>Compared the physical features of Italian prisoners with Italian soldiers </a:t>
            </a:r>
          </a:p>
          <a:p>
            <a:pPr lvl="1"/>
            <a:r>
              <a:rPr lang="en-US" dirty="0"/>
              <a:t>Claimed that a ‘criminal type’ exists </a:t>
            </a:r>
          </a:p>
          <a:p>
            <a:pPr lvl="1"/>
            <a:r>
              <a:rPr lang="en-US" dirty="0"/>
              <a:t>The criminal is a genetic descendants of pre-human savages.</a:t>
            </a:r>
          </a:p>
          <a:p>
            <a:pPr lvl="1"/>
            <a:r>
              <a:rPr lang="en-US" dirty="0"/>
              <a:t>He called unevolved people “atavists” and described deviant and criminal characteristics as “atavistic”</a:t>
            </a:r>
          </a:p>
        </p:txBody>
      </p:sp>
      <p:pic>
        <p:nvPicPr>
          <p:cNvPr id="1028" name="Picture 4" descr="Cesare Lombroso, Crime, and Atavism - Criminology Web">
            <a:extLst>
              <a:ext uri="{FF2B5EF4-FFF2-40B4-BE49-F238E27FC236}">
                <a16:creationId xmlns:a16="http://schemas.microsoft.com/office/drawing/2014/main" id="{7929D8FF-6E59-4CD6-850F-8A10BA5AA3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79" r="14585"/>
          <a:stretch/>
        </p:blipFill>
        <p:spPr bwMode="auto">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noFill/>
          <a:extLst>
            <a:ext uri="{909E8E84-426E-40DD-AFC4-6F175D3DCCD1}">
              <a14:hiddenFill xmlns:a14="http://schemas.microsoft.com/office/drawing/2010/main">
                <a:solidFill>
                  <a:srgbClr val="FFFFFF"/>
                </a:solidFill>
              </a14:hiddenFill>
            </a:ext>
          </a:extLst>
        </p:spPr>
      </p:pic>
      <p:sp>
        <p:nvSpPr>
          <p:cNvPr id="77" name="Arc 7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030" name="Picture 6" descr="Criminological Theory – Early Positivism">
            <a:extLst>
              <a:ext uri="{FF2B5EF4-FFF2-40B4-BE49-F238E27FC236}">
                <a16:creationId xmlns:a16="http://schemas.microsoft.com/office/drawing/2014/main" id="{F1BE3C26-38C1-40F0-A582-2081768E16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26" r="16716" b="2"/>
          <a:stretch/>
        </p:blipFill>
        <p:spPr bwMode="auto">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Cesare Lombroso: Do born criminals exist?">
            <a:extLst>
              <a:ext uri="{FF2B5EF4-FFF2-40B4-BE49-F238E27FC236}">
                <a16:creationId xmlns:a16="http://schemas.microsoft.com/office/drawing/2014/main" id="{7383B7E0-1808-4A9E-988B-0E08211CE09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628" b="4"/>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99072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245A2DD-B5D2-42BE-837E-A221D3032B01}"/>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Biological Positivism</a:t>
            </a:r>
          </a:p>
        </p:txBody>
      </p:sp>
      <p:sp>
        <p:nvSpPr>
          <p:cNvPr id="3" name="Content Placeholder 2">
            <a:extLst>
              <a:ext uri="{FF2B5EF4-FFF2-40B4-BE49-F238E27FC236}">
                <a16:creationId xmlns:a16="http://schemas.microsoft.com/office/drawing/2014/main" id="{A779F7ED-9801-4996-9605-B8CDDD96064A}"/>
              </a:ext>
            </a:extLst>
          </p:cNvPr>
          <p:cNvSpPr>
            <a:spLocks noGrp="1"/>
          </p:cNvSpPr>
          <p:nvPr>
            <p:ph idx="1"/>
          </p:nvPr>
        </p:nvSpPr>
        <p:spPr>
          <a:xfrm>
            <a:off x="1957987" y="2431765"/>
            <a:ext cx="8276026" cy="3320031"/>
          </a:xfrm>
        </p:spPr>
        <p:txBody>
          <a:bodyPr anchor="ctr">
            <a:normAutofit/>
          </a:bodyPr>
          <a:lstStyle/>
          <a:p>
            <a:r>
              <a:rPr lang="en-US" sz="2000" dirty="0">
                <a:solidFill>
                  <a:schemeClr val="tx1">
                    <a:lumMod val="85000"/>
                    <a:lumOff val="15000"/>
                  </a:schemeClr>
                </a:solidFill>
              </a:rPr>
              <a:t>According to Goring (1913), cited in </a:t>
            </a:r>
            <a:r>
              <a:rPr lang="en-US" sz="2000" dirty="0" err="1">
                <a:solidFill>
                  <a:schemeClr val="tx1">
                    <a:lumMod val="85000"/>
                    <a:lumOff val="15000"/>
                  </a:schemeClr>
                </a:solidFill>
              </a:rPr>
              <a:t>Carrabine</a:t>
            </a:r>
            <a:r>
              <a:rPr lang="en-US" sz="2000" dirty="0">
                <a:solidFill>
                  <a:schemeClr val="tx1">
                    <a:lumMod val="85000"/>
                    <a:lumOff val="15000"/>
                  </a:schemeClr>
                </a:solidFill>
              </a:rPr>
              <a:t> et al, 2009: 86</a:t>
            </a:r>
          </a:p>
          <a:p>
            <a:endParaRPr lang="en-US" sz="2000" dirty="0">
              <a:solidFill>
                <a:schemeClr val="tx1">
                  <a:lumMod val="85000"/>
                  <a:lumOff val="15000"/>
                </a:schemeClr>
              </a:solidFill>
            </a:endParaRPr>
          </a:p>
          <a:p>
            <a:r>
              <a:rPr lang="en-US" sz="2000" dirty="0">
                <a:solidFill>
                  <a:schemeClr val="tx1">
                    <a:lumMod val="85000"/>
                    <a:lumOff val="15000"/>
                  </a:schemeClr>
                </a:solidFill>
              </a:rPr>
              <a:t>‘Lombroso’s work was flawed, had he looked beyond prison walls, he would have </a:t>
            </a:r>
            <a:r>
              <a:rPr lang="en-US" sz="2000" dirty="0" err="1">
                <a:solidFill>
                  <a:schemeClr val="tx1">
                    <a:lumMod val="85000"/>
                    <a:lumOff val="15000"/>
                  </a:schemeClr>
                </a:solidFill>
              </a:rPr>
              <a:t>realised</a:t>
            </a:r>
            <a:r>
              <a:rPr lang="en-US" sz="2000" dirty="0">
                <a:solidFill>
                  <a:schemeClr val="tx1">
                    <a:lumMod val="85000"/>
                    <a:lumOff val="15000"/>
                  </a:schemeClr>
                </a:solidFill>
              </a:rPr>
              <a:t> that the physical features he attributed exclusively to prisoners were actually found throughout the entire population. We now know that no physical attributes, of any kind described by Lombroso, simply distinguish criminals from non-criminals’.</a:t>
            </a:r>
          </a:p>
          <a:p>
            <a:pPr marL="0" indent="0">
              <a:buNone/>
            </a:pPr>
            <a:endParaRPr lang="en-US" sz="2000" dirty="0">
              <a:solidFill>
                <a:schemeClr val="tx1">
                  <a:lumMod val="85000"/>
                  <a:lumOff val="15000"/>
                </a:schemeClr>
              </a:solidFill>
            </a:endParaRPr>
          </a:p>
          <a:p>
            <a:pPr marL="0" indent="0">
              <a:buNone/>
            </a:pPr>
            <a:r>
              <a:rPr lang="en-US" sz="2000" dirty="0">
                <a:solidFill>
                  <a:schemeClr val="tx1">
                    <a:lumMod val="85000"/>
                    <a:lumOff val="15000"/>
                  </a:schemeClr>
                </a:solidFill>
              </a:rPr>
              <a:t>Essentially a powerful argument in its day but no longer holds it power</a:t>
            </a:r>
          </a:p>
          <a:p>
            <a:endParaRPr lang="en-GB"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98847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0CB7F6-2BEC-4349-9A26-3B9FBFEABCFE}"/>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Biological Positivism, Eugenics and the Nazis?!?</a:t>
            </a:r>
          </a:p>
        </p:txBody>
      </p:sp>
    </p:spTree>
    <p:extLst>
      <p:ext uri="{BB962C8B-B14F-4D97-AF65-F5344CB8AC3E}">
        <p14:creationId xmlns:p14="http://schemas.microsoft.com/office/powerpoint/2010/main" val="1351920588"/>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78DAD-F6C1-4E68-B3B2-8E8BBDD9BF11}"/>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000"/>
              <a:t>Psychological Approaches to Understanding Crime</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Close up image of hands applauding">
            <a:extLst>
              <a:ext uri="{FF2B5EF4-FFF2-40B4-BE49-F238E27FC236}">
                <a16:creationId xmlns:a16="http://schemas.microsoft.com/office/drawing/2014/main" id="{E2B1F3AA-5B16-4A63-A93E-4CE0166590B2}"/>
              </a:ext>
            </a:extLst>
          </p:cNvPr>
          <p:cNvPicPr>
            <a:picLocks noChangeAspect="1"/>
          </p:cNvPicPr>
          <p:nvPr/>
        </p:nvPicPr>
        <p:blipFill rotWithShape="1">
          <a:blip r:embed="rId2"/>
          <a:srcRect l="22485" r="9104"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474302803"/>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7">
            <a:extLst>
              <a:ext uri="{FF2B5EF4-FFF2-40B4-BE49-F238E27FC236}">
                <a16:creationId xmlns:a16="http://schemas.microsoft.com/office/drawing/2014/main" id="{3B2D5483-1EE2-442C-8490-6C4521B08F86}"/>
              </a:ext>
            </a:extLst>
          </p:cNvPr>
          <p:cNvGraphicFramePr>
            <a:graphicFrameLocks noGrp="1"/>
          </p:cNvGraphicFramePr>
          <p:nvPr>
            <p:ph idx="1"/>
            <p:extLst>
              <p:ext uri="{D42A27DB-BD31-4B8C-83A1-F6EECF244321}">
                <p14:modId xmlns:p14="http://schemas.microsoft.com/office/powerpoint/2010/main" val="2224235051"/>
              </p:ext>
            </p:extLst>
          </p:nvPr>
        </p:nvGraphicFramePr>
        <p:xfrm>
          <a:off x="838200" y="457200"/>
          <a:ext cx="10515600" cy="5719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210966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7F06B-077F-4D4A-8A7F-F53A273144CB}"/>
              </a:ext>
            </a:extLst>
          </p:cNvPr>
          <p:cNvSpPr>
            <a:spLocks noGrp="1"/>
          </p:cNvSpPr>
          <p:nvPr>
            <p:ph type="title"/>
          </p:nvPr>
        </p:nvSpPr>
        <p:spPr>
          <a:xfrm>
            <a:off x="1137035" y="609600"/>
            <a:ext cx="3595678" cy="1330839"/>
          </a:xfrm>
        </p:spPr>
        <p:txBody>
          <a:bodyPr>
            <a:normAutofit/>
          </a:bodyPr>
          <a:lstStyle/>
          <a:p>
            <a:r>
              <a:rPr lang="en-GB" sz="2800"/>
              <a:t>Behavioural Psychology and Social Learning Theory</a:t>
            </a:r>
          </a:p>
        </p:txBody>
      </p:sp>
      <p:sp>
        <p:nvSpPr>
          <p:cNvPr id="3" name="Content Placeholder 2">
            <a:extLst>
              <a:ext uri="{FF2B5EF4-FFF2-40B4-BE49-F238E27FC236}">
                <a16:creationId xmlns:a16="http://schemas.microsoft.com/office/drawing/2014/main" id="{D1F125FD-3388-46F0-B3F1-2E0C7739AE51}"/>
              </a:ext>
            </a:extLst>
          </p:cNvPr>
          <p:cNvSpPr>
            <a:spLocks noGrp="1"/>
          </p:cNvSpPr>
          <p:nvPr>
            <p:ph idx="1"/>
          </p:nvPr>
        </p:nvSpPr>
        <p:spPr>
          <a:xfrm>
            <a:off x="1137034" y="2194102"/>
            <a:ext cx="3158741" cy="3908586"/>
          </a:xfrm>
        </p:spPr>
        <p:txBody>
          <a:bodyPr>
            <a:normAutofit lnSpcReduction="10000"/>
          </a:bodyPr>
          <a:lstStyle/>
          <a:p>
            <a:pPr marL="0" indent="0">
              <a:buNone/>
            </a:pPr>
            <a:r>
              <a:rPr lang="en-GB" sz="1700" dirty="0"/>
              <a:t>Bandura’s (1975, 1977) bobo doll experiments:</a:t>
            </a:r>
            <a:endParaRPr lang="en-US" sz="1700" dirty="0"/>
          </a:p>
          <a:p>
            <a:pPr lvl="1"/>
            <a:endParaRPr lang="en-GB" sz="1700" dirty="0"/>
          </a:p>
          <a:p>
            <a:pPr lvl="1"/>
            <a:r>
              <a:rPr lang="en-GB" sz="1700" dirty="0"/>
              <a:t>Learning to be aggressive through imitation</a:t>
            </a:r>
            <a:endParaRPr lang="en-GB" sz="1700" dirty="0">
              <a:cs typeface="Calibri" panose="020F0502020204030204"/>
            </a:endParaRPr>
          </a:p>
          <a:p>
            <a:pPr lvl="1"/>
            <a:endParaRPr lang="en-GB" sz="1700" dirty="0"/>
          </a:p>
          <a:p>
            <a:pPr lvl="1"/>
            <a:r>
              <a:rPr lang="en-GB" sz="1700" dirty="0"/>
              <a:t>Reinforcement – crime brings rewards</a:t>
            </a:r>
            <a:endParaRPr lang="en-GB" sz="1700" dirty="0">
              <a:cs typeface="Calibri" panose="020F0502020204030204"/>
            </a:endParaRPr>
          </a:p>
          <a:p>
            <a:pPr lvl="1"/>
            <a:endParaRPr lang="en-GB" sz="1700" dirty="0"/>
          </a:p>
          <a:p>
            <a:pPr lvl="1"/>
            <a:r>
              <a:rPr lang="en-GB" sz="1700" dirty="0"/>
              <a:t>Vicarious learning – observation of criminal behaviour</a:t>
            </a:r>
            <a:endParaRPr lang="en-GB" sz="1700" dirty="0">
              <a:cs typeface="Calibri" panose="020F0502020204030204"/>
            </a:endParaRPr>
          </a:p>
          <a:p>
            <a:pPr lvl="1"/>
            <a:endParaRPr lang="en-GB" sz="1700" dirty="0"/>
          </a:p>
          <a:p>
            <a:pPr lvl="1"/>
            <a:r>
              <a:rPr lang="en-GB" sz="1700" dirty="0"/>
              <a:t>Behavioural repertoire is limited to that observed</a:t>
            </a:r>
          </a:p>
        </p:txBody>
      </p:sp>
      <p:pic>
        <p:nvPicPr>
          <p:cNvPr id="2050" name="Picture 2" descr="Bobo doll experiment - Wikipedia">
            <a:extLst>
              <a:ext uri="{FF2B5EF4-FFF2-40B4-BE49-F238E27FC236}">
                <a16:creationId xmlns:a16="http://schemas.microsoft.com/office/drawing/2014/main" id="{0E7AE5E8-C9CB-4268-8C86-18C5D6D6CF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23" r="19087" b="1"/>
          <a:stretch/>
        </p:blipFill>
        <p:spPr bwMode="auto">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30326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43ACD61-7A69-4B72-A119-C8271745A9EC}"/>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Films on Bobo Doll Experiment</a:t>
            </a:r>
          </a:p>
        </p:txBody>
      </p:sp>
      <p:sp>
        <p:nvSpPr>
          <p:cNvPr id="3" name="Content Placeholder 2">
            <a:extLst>
              <a:ext uri="{FF2B5EF4-FFF2-40B4-BE49-F238E27FC236}">
                <a16:creationId xmlns:a16="http://schemas.microsoft.com/office/drawing/2014/main" id="{38EBE86A-D3CE-48A7-9F26-5EB2D9BADC1D}"/>
              </a:ext>
            </a:extLst>
          </p:cNvPr>
          <p:cNvSpPr>
            <a:spLocks noGrp="1"/>
          </p:cNvSpPr>
          <p:nvPr>
            <p:ph idx="1"/>
          </p:nvPr>
        </p:nvSpPr>
        <p:spPr>
          <a:xfrm>
            <a:off x="1957987" y="2431765"/>
            <a:ext cx="8276026" cy="3320031"/>
          </a:xfrm>
        </p:spPr>
        <p:txBody>
          <a:bodyPr anchor="ctr">
            <a:normAutofit/>
          </a:bodyPr>
          <a:lstStyle/>
          <a:p>
            <a:r>
              <a:rPr lang="en-GB" sz="2000" dirty="0">
                <a:solidFill>
                  <a:schemeClr val="tx1">
                    <a:lumMod val="85000"/>
                    <a:lumOff val="15000"/>
                  </a:schemeClr>
                </a:solidFill>
              </a:rPr>
              <a:t>Interview with Bandura</a:t>
            </a:r>
          </a:p>
          <a:p>
            <a:r>
              <a:rPr lang="en-GB" sz="2000" dirty="0">
                <a:solidFill>
                  <a:schemeClr val="tx1">
                    <a:lumMod val="85000"/>
                    <a:lumOff val="15000"/>
                  </a:schemeClr>
                </a:solidFill>
                <a:ea typeface="+mn-lt"/>
                <a:cs typeface="+mn-lt"/>
                <a:hlinkClick r:id="rId2"/>
              </a:rPr>
              <a:t>https://www.youtube.com/watch?v=KOMkZbQauOA&amp;feature=youtu.be</a:t>
            </a:r>
            <a:endParaRPr lang="en-US" sz="2000" dirty="0">
              <a:solidFill>
                <a:schemeClr val="tx1">
                  <a:lumMod val="85000"/>
                  <a:lumOff val="15000"/>
                </a:schemeClr>
              </a:solidFill>
            </a:endParaRPr>
          </a:p>
          <a:p>
            <a:r>
              <a:rPr lang="en-GB" sz="2000" dirty="0">
                <a:solidFill>
                  <a:schemeClr val="tx1">
                    <a:lumMod val="85000"/>
                    <a:lumOff val="15000"/>
                  </a:schemeClr>
                </a:solidFill>
              </a:rPr>
              <a:t>The Simpsons</a:t>
            </a:r>
          </a:p>
          <a:p>
            <a:r>
              <a:rPr lang="en-GB" sz="2000" dirty="0">
                <a:solidFill>
                  <a:schemeClr val="tx1">
                    <a:lumMod val="85000"/>
                    <a:lumOff val="15000"/>
                  </a:schemeClr>
                </a:solidFill>
              </a:rPr>
              <a:t>https://www.youtube.com/watch?v=kV3sqKiK85U</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81178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4E47066-5A02-40E6-981F-C03E7E64FF0B}"/>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Crime and the Role of Biology</a:t>
            </a:r>
          </a:p>
        </p:txBody>
      </p:sp>
      <p:sp>
        <p:nvSpPr>
          <p:cNvPr id="3" name="Content Placeholder 2">
            <a:extLst>
              <a:ext uri="{FF2B5EF4-FFF2-40B4-BE49-F238E27FC236}">
                <a16:creationId xmlns:a16="http://schemas.microsoft.com/office/drawing/2014/main" id="{78CA5C56-BF78-4E5C-B3B1-865F395D184C}"/>
              </a:ext>
            </a:extLst>
          </p:cNvPr>
          <p:cNvSpPr>
            <a:spLocks noGrp="1"/>
          </p:cNvSpPr>
          <p:nvPr>
            <p:ph idx="1"/>
          </p:nvPr>
        </p:nvSpPr>
        <p:spPr>
          <a:xfrm>
            <a:off x="1957987" y="2431766"/>
            <a:ext cx="8276026" cy="4143205"/>
          </a:xfrm>
        </p:spPr>
        <p:txBody>
          <a:bodyPr anchor="ctr">
            <a:normAutofit fontScale="92500" lnSpcReduction="10000"/>
          </a:bodyPr>
          <a:lstStyle/>
          <a:p>
            <a:r>
              <a:rPr lang="en-GB" sz="2400" dirty="0">
                <a:solidFill>
                  <a:schemeClr val="tx1">
                    <a:lumMod val="85000"/>
                    <a:lumOff val="15000"/>
                  </a:schemeClr>
                </a:solidFill>
              </a:rPr>
              <a:t>Lombroso (1876) and the physiognomy of crime</a:t>
            </a:r>
            <a:endParaRPr lang="en-US" sz="2400" dirty="0">
              <a:solidFill>
                <a:schemeClr val="tx1">
                  <a:lumMod val="85000"/>
                  <a:lumOff val="15000"/>
                </a:schemeClr>
              </a:solidFill>
            </a:endParaRPr>
          </a:p>
          <a:p>
            <a:r>
              <a:rPr lang="en-GB" sz="2400" dirty="0">
                <a:solidFill>
                  <a:schemeClr val="tx1">
                    <a:lumMod val="85000"/>
                    <a:lumOff val="15000"/>
                  </a:schemeClr>
                </a:solidFill>
              </a:rPr>
              <a:t>Genetics:</a:t>
            </a:r>
            <a:endParaRPr lang="en-GB" sz="2400" dirty="0">
              <a:solidFill>
                <a:schemeClr val="tx1">
                  <a:lumMod val="85000"/>
                  <a:lumOff val="15000"/>
                </a:schemeClr>
              </a:solidFill>
              <a:cs typeface="Calibri"/>
            </a:endParaRPr>
          </a:p>
          <a:p>
            <a:pPr lvl="1"/>
            <a:r>
              <a:rPr lang="en-GB" dirty="0">
                <a:solidFill>
                  <a:schemeClr val="tx1">
                    <a:lumMod val="85000"/>
                    <a:lumOff val="15000"/>
                  </a:schemeClr>
                </a:solidFill>
              </a:rPr>
              <a:t>47:XYY syndrome - </a:t>
            </a:r>
            <a:r>
              <a:rPr lang="en-GB" dirty="0">
                <a:solidFill>
                  <a:schemeClr val="tx1">
                    <a:lumMod val="85000"/>
                    <a:lumOff val="15000"/>
                  </a:schemeClr>
                </a:solidFill>
                <a:ea typeface="+mn-lt"/>
                <a:cs typeface="+mn-lt"/>
              </a:rPr>
              <a:t>Boys (only) with XYY syndrome might be taller than other boys. Other symptoms can include problems with spoken language and processing spoken words, coordination problems, weaker muscles, hand tremors, and </a:t>
            </a:r>
            <a:r>
              <a:rPr lang="en-GB" dirty="0" err="1">
                <a:solidFill>
                  <a:schemeClr val="tx1">
                    <a:lumMod val="85000"/>
                    <a:lumOff val="15000"/>
                  </a:schemeClr>
                </a:solidFill>
                <a:ea typeface="+mn-lt"/>
                <a:cs typeface="+mn-lt"/>
              </a:rPr>
              <a:t>behavioral</a:t>
            </a:r>
            <a:r>
              <a:rPr lang="en-GB" dirty="0">
                <a:solidFill>
                  <a:schemeClr val="tx1">
                    <a:lumMod val="85000"/>
                    <a:lumOff val="15000"/>
                  </a:schemeClr>
                </a:solidFill>
                <a:ea typeface="+mn-lt"/>
                <a:cs typeface="+mn-lt"/>
              </a:rPr>
              <a:t> difficulties</a:t>
            </a:r>
          </a:p>
          <a:p>
            <a:pPr lvl="1"/>
            <a:r>
              <a:rPr lang="en-GB" dirty="0">
                <a:solidFill>
                  <a:schemeClr val="tx1">
                    <a:lumMod val="85000"/>
                    <a:lumOff val="15000"/>
                  </a:schemeClr>
                </a:solidFill>
              </a:rPr>
              <a:t>National Organization for Rare Disorders (2012)</a:t>
            </a:r>
            <a:endParaRPr lang="en-GB" dirty="0">
              <a:solidFill>
                <a:schemeClr val="tx1">
                  <a:lumMod val="85000"/>
                  <a:lumOff val="15000"/>
                </a:schemeClr>
              </a:solidFill>
              <a:cs typeface="Calibri"/>
            </a:endParaRPr>
          </a:p>
          <a:p>
            <a:r>
              <a:rPr lang="en-GB" sz="2400" dirty="0">
                <a:solidFill>
                  <a:schemeClr val="tx1">
                    <a:lumMod val="85000"/>
                    <a:lumOff val="15000"/>
                  </a:schemeClr>
                </a:solidFill>
              </a:rPr>
              <a:t>Inter-generation familial transmission of criminality</a:t>
            </a:r>
            <a:endParaRPr lang="en-GB" sz="2400" dirty="0">
              <a:solidFill>
                <a:schemeClr val="tx1">
                  <a:lumMod val="85000"/>
                  <a:lumOff val="15000"/>
                </a:schemeClr>
              </a:solidFill>
              <a:cs typeface="Calibri"/>
            </a:endParaRPr>
          </a:p>
          <a:p>
            <a:r>
              <a:rPr lang="en-GB" sz="2400" dirty="0">
                <a:solidFill>
                  <a:schemeClr val="tx1">
                    <a:lumMod val="85000"/>
                    <a:lumOff val="15000"/>
                  </a:schemeClr>
                </a:solidFill>
              </a:rPr>
              <a:t>Twin studies</a:t>
            </a:r>
            <a:endParaRPr lang="en-GB" sz="2400" dirty="0">
              <a:solidFill>
                <a:schemeClr val="tx1">
                  <a:lumMod val="85000"/>
                  <a:lumOff val="15000"/>
                </a:schemeClr>
              </a:solidFill>
              <a:cs typeface="Calibri"/>
            </a:endParaRPr>
          </a:p>
          <a:p>
            <a:r>
              <a:rPr lang="en-GB" sz="2400" dirty="0">
                <a:solidFill>
                  <a:schemeClr val="tx1">
                    <a:lumMod val="85000"/>
                    <a:lumOff val="15000"/>
                  </a:schemeClr>
                </a:solidFill>
              </a:rPr>
              <a:t>Jeffrey </a:t>
            </a:r>
            <a:r>
              <a:rPr lang="en-GB" sz="2400" dirty="0" err="1">
                <a:solidFill>
                  <a:schemeClr val="tx1">
                    <a:lumMod val="85000"/>
                    <a:lumOff val="15000"/>
                  </a:schemeClr>
                </a:solidFill>
              </a:rPr>
              <a:t>Landrigan</a:t>
            </a:r>
            <a:endParaRPr lang="en-GB" sz="2400" dirty="0">
              <a:solidFill>
                <a:schemeClr val="tx1">
                  <a:lumMod val="85000"/>
                  <a:lumOff val="15000"/>
                </a:schemeClr>
              </a:solidFill>
              <a:cs typeface="Calibri"/>
            </a:endParaRPr>
          </a:p>
          <a:p>
            <a:pPr lvl="1"/>
            <a:r>
              <a:rPr lang="en-GB" dirty="0">
                <a:solidFill>
                  <a:schemeClr val="tx1">
                    <a:lumMod val="85000"/>
                    <a:lumOff val="15000"/>
                  </a:schemeClr>
                </a:solidFill>
              </a:rPr>
              <a:t>Attempted a genetic defence, unsuccessfully  (Renata (2019)</a:t>
            </a:r>
          </a:p>
        </p:txBody>
      </p:sp>
    </p:spTree>
    <p:extLst>
      <p:ext uri="{BB962C8B-B14F-4D97-AF65-F5344CB8AC3E}">
        <p14:creationId xmlns:p14="http://schemas.microsoft.com/office/powerpoint/2010/main" val="26196071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515456E-B1B1-48C1-8164-7E567F5D4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A8CF0DC-D23A-4CA2-8463-27F89928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B8A381C4-0C0D-491F-90D8-63CF760B4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5698">
            <a:off x="-195643" y="67946"/>
            <a:ext cx="6408310" cy="6912725"/>
          </a:xfrm>
          <a:custGeom>
            <a:avLst/>
            <a:gdLst>
              <a:gd name="connsiteX0" fmla="*/ 0 w 6408310"/>
              <a:gd name="connsiteY0" fmla="*/ 108934 h 6912725"/>
              <a:gd name="connsiteX1" fmla="*/ 1911522 w 6408310"/>
              <a:gd name="connsiteY1" fmla="*/ 0 h 6912725"/>
              <a:gd name="connsiteX2" fmla="*/ 1916026 w 6408310"/>
              <a:gd name="connsiteY2" fmla="*/ 4704 h 6912725"/>
              <a:gd name="connsiteX3" fmla="*/ 1911112 w 6408310"/>
              <a:gd name="connsiteY3" fmla="*/ 17418 h 6912725"/>
              <a:gd name="connsiteX4" fmla="*/ 1972871 w 6408310"/>
              <a:gd name="connsiteY4" fmla="*/ 72530 h 6912725"/>
              <a:gd name="connsiteX5" fmla="*/ 2069180 w 6408310"/>
              <a:gd name="connsiteY5" fmla="*/ 173199 h 6912725"/>
              <a:gd name="connsiteX6" fmla="*/ 2131569 w 6408310"/>
              <a:gd name="connsiteY6" fmla="*/ 227805 h 6912725"/>
              <a:gd name="connsiteX7" fmla="*/ 2162747 w 6408310"/>
              <a:gd name="connsiteY7" fmla="*/ 239714 h 6912725"/>
              <a:gd name="connsiteX8" fmla="*/ 2220499 w 6408310"/>
              <a:gd name="connsiteY8" fmla="*/ 289903 h 6912725"/>
              <a:gd name="connsiteX9" fmla="*/ 2381978 w 6408310"/>
              <a:gd name="connsiteY9" fmla="*/ 391093 h 6912725"/>
              <a:gd name="connsiteX10" fmla="*/ 2445910 w 6408310"/>
              <a:gd name="connsiteY10" fmla="*/ 463815 h 6912725"/>
              <a:gd name="connsiteX11" fmla="*/ 2531236 w 6408310"/>
              <a:gd name="connsiteY11" fmla="*/ 600817 h 6912725"/>
              <a:gd name="connsiteX12" fmla="*/ 2617149 w 6408310"/>
              <a:gd name="connsiteY12" fmla="*/ 703748 h 6912725"/>
              <a:gd name="connsiteX13" fmla="*/ 2650333 w 6408310"/>
              <a:gd name="connsiteY13" fmla="*/ 720900 h 6912725"/>
              <a:gd name="connsiteX14" fmla="*/ 2705541 w 6408310"/>
              <a:gd name="connsiteY14" fmla="*/ 750090 h 6912725"/>
              <a:gd name="connsiteX15" fmla="*/ 2757210 w 6408310"/>
              <a:gd name="connsiteY15" fmla="*/ 789489 h 6912725"/>
              <a:gd name="connsiteX16" fmla="*/ 2791660 w 6408310"/>
              <a:gd name="connsiteY16" fmla="*/ 816041 h 6912725"/>
              <a:gd name="connsiteX17" fmla="*/ 2840975 w 6408310"/>
              <a:gd name="connsiteY17" fmla="*/ 842225 h 6912725"/>
              <a:gd name="connsiteX18" fmla="*/ 2917970 w 6408310"/>
              <a:gd name="connsiteY18" fmla="*/ 879392 h 6912725"/>
              <a:gd name="connsiteX19" fmla="*/ 2957236 w 6408310"/>
              <a:gd name="connsiteY19" fmla="*/ 906835 h 6912725"/>
              <a:gd name="connsiteX20" fmla="*/ 3117215 w 6408310"/>
              <a:gd name="connsiteY20" fmla="*/ 1073714 h 6912725"/>
              <a:gd name="connsiteX21" fmla="*/ 3250958 w 6408310"/>
              <a:gd name="connsiteY21" fmla="*/ 1130397 h 6912725"/>
              <a:gd name="connsiteX22" fmla="*/ 3496717 w 6408310"/>
              <a:gd name="connsiteY22" fmla="*/ 1260412 h 6912725"/>
              <a:gd name="connsiteX23" fmla="*/ 3494992 w 6408310"/>
              <a:gd name="connsiteY23" fmla="*/ 1268283 h 6912725"/>
              <a:gd name="connsiteX24" fmla="*/ 3508993 w 6408310"/>
              <a:gd name="connsiteY24" fmla="*/ 1287737 h 6912725"/>
              <a:gd name="connsiteX25" fmla="*/ 3512115 w 6408310"/>
              <a:gd name="connsiteY25" fmla="*/ 1288544 h 6912725"/>
              <a:gd name="connsiteX26" fmla="*/ 3548697 w 6408310"/>
              <a:gd name="connsiteY26" fmla="*/ 1363739 h 6912725"/>
              <a:gd name="connsiteX27" fmla="*/ 3656567 w 6408310"/>
              <a:gd name="connsiteY27" fmla="*/ 1479533 h 6912725"/>
              <a:gd name="connsiteX28" fmla="*/ 3661987 w 6408310"/>
              <a:gd name="connsiteY28" fmla="*/ 1491779 h 6912725"/>
              <a:gd name="connsiteX29" fmla="*/ 3667389 w 6408310"/>
              <a:gd name="connsiteY29" fmla="*/ 1495409 h 6912725"/>
              <a:gd name="connsiteX30" fmla="*/ 3800461 w 6408310"/>
              <a:gd name="connsiteY30" fmla="*/ 1696689 h 6912725"/>
              <a:gd name="connsiteX31" fmla="*/ 3933737 w 6408310"/>
              <a:gd name="connsiteY31" fmla="*/ 1853325 h 6912725"/>
              <a:gd name="connsiteX32" fmla="*/ 3946446 w 6408310"/>
              <a:gd name="connsiteY32" fmla="*/ 1903446 h 6912725"/>
              <a:gd name="connsiteX33" fmla="*/ 3960581 w 6408310"/>
              <a:gd name="connsiteY33" fmla="*/ 1913244 h 6912725"/>
              <a:gd name="connsiteX34" fmla="*/ 4015111 w 6408310"/>
              <a:gd name="connsiteY34" fmla="*/ 1956512 h 6912725"/>
              <a:gd name="connsiteX35" fmla="*/ 4070740 w 6408310"/>
              <a:gd name="connsiteY35" fmla="*/ 1999693 h 6912725"/>
              <a:gd name="connsiteX36" fmla="*/ 4091495 w 6408310"/>
              <a:gd name="connsiteY36" fmla="*/ 2064313 h 6912725"/>
              <a:gd name="connsiteX37" fmla="*/ 4118353 w 6408310"/>
              <a:gd name="connsiteY37" fmla="*/ 2073901 h 6912725"/>
              <a:gd name="connsiteX38" fmla="*/ 4123293 w 6408310"/>
              <a:gd name="connsiteY38" fmla="*/ 2075261 h 6912725"/>
              <a:gd name="connsiteX39" fmla="*/ 4166582 w 6408310"/>
              <a:gd name="connsiteY39" fmla="*/ 2120685 h 6912725"/>
              <a:gd name="connsiteX40" fmla="*/ 4213721 w 6408310"/>
              <a:gd name="connsiteY40" fmla="*/ 2168493 h 6912725"/>
              <a:gd name="connsiteX41" fmla="*/ 4250795 w 6408310"/>
              <a:gd name="connsiteY41" fmla="*/ 2261746 h 6912725"/>
              <a:gd name="connsiteX42" fmla="*/ 4295408 w 6408310"/>
              <a:gd name="connsiteY42" fmla="*/ 2340515 h 6912725"/>
              <a:gd name="connsiteX43" fmla="*/ 4318976 w 6408310"/>
              <a:gd name="connsiteY43" fmla="*/ 2371504 h 6912725"/>
              <a:gd name="connsiteX44" fmla="*/ 4323314 w 6408310"/>
              <a:gd name="connsiteY44" fmla="*/ 2378166 h 6912725"/>
              <a:gd name="connsiteX45" fmla="*/ 4323235 w 6408310"/>
              <a:gd name="connsiteY45" fmla="*/ 2378475 h 6912725"/>
              <a:gd name="connsiteX46" fmla="*/ 4327479 w 6408310"/>
              <a:gd name="connsiteY46" fmla="*/ 2385858 h 6912725"/>
              <a:gd name="connsiteX47" fmla="*/ 4331226 w 6408310"/>
              <a:gd name="connsiteY47" fmla="*/ 2390318 h 6912725"/>
              <a:gd name="connsiteX48" fmla="*/ 4339643 w 6408310"/>
              <a:gd name="connsiteY48" fmla="*/ 2403246 h 6912725"/>
              <a:gd name="connsiteX49" fmla="*/ 4341435 w 6408310"/>
              <a:gd name="connsiteY49" fmla="*/ 2408870 h 6912725"/>
              <a:gd name="connsiteX50" fmla="*/ 4340548 w 6408310"/>
              <a:gd name="connsiteY50" fmla="*/ 2412798 h 6912725"/>
              <a:gd name="connsiteX51" fmla="*/ 4351634 w 6408310"/>
              <a:gd name="connsiteY51" fmla="*/ 2443869 h 6912725"/>
              <a:gd name="connsiteX52" fmla="*/ 4380688 w 6408310"/>
              <a:gd name="connsiteY52" fmla="*/ 2504819 h 6912725"/>
              <a:gd name="connsiteX53" fmla="*/ 4399892 w 6408310"/>
              <a:gd name="connsiteY53" fmla="*/ 2537002 h 6912725"/>
              <a:gd name="connsiteX54" fmla="*/ 4449690 w 6408310"/>
              <a:gd name="connsiteY54" fmla="*/ 2628144 h 6912725"/>
              <a:gd name="connsiteX55" fmla="*/ 4512427 w 6408310"/>
              <a:gd name="connsiteY55" fmla="*/ 2840755 h 6912725"/>
              <a:gd name="connsiteX56" fmla="*/ 4591091 w 6408310"/>
              <a:gd name="connsiteY56" fmla="*/ 3036586 h 6912725"/>
              <a:gd name="connsiteX57" fmla="*/ 4757297 w 6408310"/>
              <a:gd name="connsiteY57" fmla="*/ 3388741 h 6912725"/>
              <a:gd name="connsiteX58" fmla="*/ 4755264 w 6408310"/>
              <a:gd name="connsiteY58" fmla="*/ 3461211 h 6912725"/>
              <a:gd name="connsiteX59" fmla="*/ 4776842 w 6408310"/>
              <a:gd name="connsiteY59" fmla="*/ 3503606 h 6912725"/>
              <a:gd name="connsiteX60" fmla="*/ 4815953 w 6408310"/>
              <a:gd name="connsiteY60" fmla="*/ 3543897 h 6912725"/>
              <a:gd name="connsiteX61" fmla="*/ 4826382 w 6408310"/>
              <a:gd name="connsiteY61" fmla="*/ 3589602 h 6912725"/>
              <a:gd name="connsiteX62" fmla="*/ 4900664 w 6408310"/>
              <a:gd name="connsiteY62" fmla="*/ 3697326 h 6912725"/>
              <a:gd name="connsiteX63" fmla="*/ 4944717 w 6408310"/>
              <a:gd name="connsiteY63" fmla="*/ 3795461 h 6912725"/>
              <a:gd name="connsiteX64" fmla="*/ 4981260 w 6408310"/>
              <a:gd name="connsiteY64" fmla="*/ 3887734 h 6912725"/>
              <a:gd name="connsiteX65" fmla="*/ 5000423 w 6408310"/>
              <a:gd name="connsiteY65" fmla="*/ 3933089 h 6912725"/>
              <a:gd name="connsiteX66" fmla="*/ 5033013 w 6408310"/>
              <a:gd name="connsiteY66" fmla="*/ 3937041 h 6912725"/>
              <a:gd name="connsiteX67" fmla="*/ 5081597 w 6408310"/>
              <a:gd name="connsiteY67" fmla="*/ 4013154 h 6912725"/>
              <a:gd name="connsiteX68" fmla="*/ 5088052 w 6408310"/>
              <a:gd name="connsiteY68" fmla="*/ 4027525 h 6912725"/>
              <a:gd name="connsiteX69" fmla="*/ 5189054 w 6408310"/>
              <a:gd name="connsiteY69" fmla="*/ 4098668 h 6912725"/>
              <a:gd name="connsiteX70" fmla="*/ 5228545 w 6408310"/>
              <a:gd name="connsiteY70" fmla="*/ 4146658 h 6912725"/>
              <a:gd name="connsiteX71" fmla="*/ 5268336 w 6408310"/>
              <a:gd name="connsiteY71" fmla="*/ 4194504 h 6912725"/>
              <a:gd name="connsiteX72" fmla="*/ 5317950 w 6408310"/>
              <a:gd name="connsiteY72" fmla="*/ 4267325 h 6912725"/>
              <a:gd name="connsiteX73" fmla="*/ 5598270 w 6408310"/>
              <a:gd name="connsiteY73" fmla="*/ 4563876 h 6912725"/>
              <a:gd name="connsiteX74" fmla="*/ 5833068 w 6408310"/>
              <a:gd name="connsiteY74" fmla="*/ 5016605 h 6912725"/>
              <a:gd name="connsiteX75" fmla="*/ 6045916 w 6408310"/>
              <a:gd name="connsiteY75" fmla="*/ 5405287 h 6912725"/>
              <a:gd name="connsiteX76" fmla="*/ 6117737 w 6408310"/>
              <a:gd name="connsiteY76" fmla="*/ 5538137 h 6912725"/>
              <a:gd name="connsiteX77" fmla="*/ 6144230 w 6408310"/>
              <a:gd name="connsiteY77" fmla="*/ 5635151 h 6912725"/>
              <a:gd name="connsiteX78" fmla="*/ 6176742 w 6408310"/>
              <a:gd name="connsiteY78" fmla="*/ 5809044 h 6912725"/>
              <a:gd name="connsiteX79" fmla="*/ 6245199 w 6408310"/>
              <a:gd name="connsiteY79" fmla="*/ 6038018 h 6912725"/>
              <a:gd name="connsiteX80" fmla="*/ 6303931 w 6408310"/>
              <a:gd name="connsiteY80" fmla="*/ 6175618 h 6912725"/>
              <a:gd name="connsiteX81" fmla="*/ 6336313 w 6408310"/>
              <a:gd name="connsiteY81" fmla="*/ 6345837 h 6912725"/>
              <a:gd name="connsiteX82" fmla="*/ 6401195 w 6408310"/>
              <a:gd name="connsiteY82" fmla="*/ 6542084 h 6912725"/>
              <a:gd name="connsiteX83" fmla="*/ 6408310 w 6408310"/>
              <a:gd name="connsiteY83" fmla="*/ 6612865 h 6912725"/>
              <a:gd name="connsiteX84" fmla="*/ 1146484 w 6408310"/>
              <a:gd name="connsiteY84" fmla="*/ 6912725 h 6912725"/>
              <a:gd name="connsiteX85" fmla="*/ 1108438 w 6408310"/>
              <a:gd name="connsiteY85" fmla="*/ 6825083 h 6912725"/>
              <a:gd name="connsiteX86" fmla="*/ 997867 w 6408310"/>
              <a:gd name="connsiteY86" fmla="*/ 6378703 h 6912725"/>
              <a:gd name="connsiteX87" fmla="*/ 858750 w 6408310"/>
              <a:gd name="connsiteY87" fmla="*/ 5923784 h 6912725"/>
              <a:gd name="connsiteX88" fmla="*/ 860408 w 6408310"/>
              <a:gd name="connsiteY88" fmla="*/ 5860728 h 6912725"/>
              <a:gd name="connsiteX89" fmla="*/ 853644 w 6408310"/>
              <a:gd name="connsiteY89" fmla="*/ 5771381 h 6912725"/>
              <a:gd name="connsiteX90" fmla="*/ 852164 w 6408310"/>
              <a:gd name="connsiteY90" fmla="*/ 5615193 h 6912725"/>
              <a:gd name="connsiteX91" fmla="*/ 831986 w 6408310"/>
              <a:gd name="connsiteY91" fmla="*/ 5402745 h 6912725"/>
              <a:gd name="connsiteX92" fmla="*/ 759590 w 6408310"/>
              <a:gd name="connsiteY92" fmla="*/ 5239800 h 6912725"/>
              <a:gd name="connsiteX93" fmla="*/ 767251 w 6408310"/>
              <a:gd name="connsiteY93" fmla="*/ 5227414 h 6912725"/>
              <a:gd name="connsiteX94" fmla="*/ 745427 w 6408310"/>
              <a:gd name="connsiteY94" fmla="*/ 5118958 h 6912725"/>
              <a:gd name="connsiteX95" fmla="*/ 635950 w 6408310"/>
              <a:gd name="connsiteY95" fmla="*/ 4788294 h 6912725"/>
              <a:gd name="connsiteX96" fmla="*/ 558787 w 6408310"/>
              <a:gd name="connsiteY96" fmla="*/ 4518070 h 6912725"/>
              <a:gd name="connsiteX97" fmla="*/ 555530 w 6408310"/>
              <a:gd name="connsiteY97" fmla="*/ 4444433 h 6912725"/>
              <a:gd name="connsiteX98" fmla="*/ 549378 w 6408310"/>
              <a:gd name="connsiteY98" fmla="*/ 4320965 h 6912725"/>
              <a:gd name="connsiteX99" fmla="*/ 572361 w 6408310"/>
              <a:gd name="connsiteY99" fmla="*/ 4232369 h 6912725"/>
              <a:gd name="connsiteX100" fmla="*/ 556288 w 6408310"/>
              <a:gd name="connsiteY100" fmla="*/ 4127673 h 6912725"/>
              <a:gd name="connsiteX101" fmla="*/ 506660 w 6408310"/>
              <a:gd name="connsiteY101" fmla="*/ 3821119 h 6912725"/>
              <a:gd name="connsiteX102" fmla="*/ 494791 w 6408310"/>
              <a:gd name="connsiteY102" fmla="*/ 3723556 h 6912725"/>
              <a:gd name="connsiteX103" fmla="*/ 490230 w 6408310"/>
              <a:gd name="connsiteY103" fmla="*/ 3508893 h 6912725"/>
              <a:gd name="connsiteX104" fmla="*/ 484223 w 6408310"/>
              <a:gd name="connsiteY104" fmla="*/ 3233179 h 6912725"/>
              <a:gd name="connsiteX105" fmla="*/ 460329 w 6408310"/>
              <a:gd name="connsiteY105" fmla="*/ 3041244 h 6912725"/>
              <a:gd name="connsiteX106" fmla="*/ 407197 w 6408310"/>
              <a:gd name="connsiteY106" fmla="*/ 2812292 h 6912725"/>
              <a:gd name="connsiteX107" fmla="*/ 386122 w 6408310"/>
              <a:gd name="connsiteY107" fmla="*/ 2757841 h 6912725"/>
              <a:gd name="connsiteX108" fmla="*/ 363684 w 6408310"/>
              <a:gd name="connsiteY108" fmla="*/ 2714608 h 6912725"/>
              <a:gd name="connsiteX109" fmla="*/ 330746 w 6408310"/>
              <a:gd name="connsiteY109" fmla="*/ 2625146 h 6912725"/>
              <a:gd name="connsiteX110" fmla="*/ 299927 w 6408310"/>
              <a:gd name="connsiteY110" fmla="*/ 2566177 h 6912725"/>
              <a:gd name="connsiteX111" fmla="*/ 288272 w 6408310"/>
              <a:gd name="connsiteY111" fmla="*/ 2439923 h 6912725"/>
              <a:gd name="connsiteX112" fmla="*/ 233611 w 6408310"/>
              <a:gd name="connsiteY112" fmla="*/ 2326248 h 6912725"/>
              <a:gd name="connsiteX113" fmla="*/ 115057 w 6408310"/>
              <a:gd name="connsiteY113" fmla="*/ 2127916 h 6912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408310" h="6912725">
                <a:moveTo>
                  <a:pt x="0" y="108934"/>
                </a:moveTo>
                <a:lnTo>
                  <a:pt x="1911522" y="0"/>
                </a:lnTo>
                <a:lnTo>
                  <a:pt x="1916026" y="4704"/>
                </a:lnTo>
                <a:cubicBezTo>
                  <a:pt x="1916562" y="7914"/>
                  <a:pt x="1915147" y="12061"/>
                  <a:pt x="1911112" y="17418"/>
                </a:cubicBezTo>
                <a:cubicBezTo>
                  <a:pt x="1943271" y="27853"/>
                  <a:pt x="1947645" y="36373"/>
                  <a:pt x="1972871" y="72530"/>
                </a:cubicBezTo>
                <a:cubicBezTo>
                  <a:pt x="1980767" y="117667"/>
                  <a:pt x="2061296" y="115435"/>
                  <a:pt x="2069180" y="173199"/>
                </a:cubicBezTo>
                <a:cubicBezTo>
                  <a:pt x="2075196" y="191586"/>
                  <a:pt x="2112853" y="231006"/>
                  <a:pt x="2131569" y="227805"/>
                </a:cubicBezTo>
                <a:cubicBezTo>
                  <a:pt x="2141808" y="233828"/>
                  <a:pt x="2146631" y="247405"/>
                  <a:pt x="2162747" y="239714"/>
                </a:cubicBezTo>
                <a:cubicBezTo>
                  <a:pt x="2183739" y="232191"/>
                  <a:pt x="2206491" y="310465"/>
                  <a:pt x="2220499" y="289903"/>
                </a:cubicBezTo>
                <a:cubicBezTo>
                  <a:pt x="2257038" y="315132"/>
                  <a:pt x="2344409" y="362107"/>
                  <a:pt x="2381978" y="391093"/>
                </a:cubicBezTo>
                <a:cubicBezTo>
                  <a:pt x="2419547" y="420079"/>
                  <a:pt x="2445794" y="442621"/>
                  <a:pt x="2445910" y="463815"/>
                </a:cubicBezTo>
                <a:cubicBezTo>
                  <a:pt x="2462109" y="546053"/>
                  <a:pt x="2496860" y="553382"/>
                  <a:pt x="2531236" y="600817"/>
                </a:cubicBezTo>
                <a:cubicBezTo>
                  <a:pt x="2573647" y="650501"/>
                  <a:pt x="2589314" y="613369"/>
                  <a:pt x="2617149" y="703748"/>
                </a:cubicBezTo>
                <a:cubicBezTo>
                  <a:pt x="2635983" y="695546"/>
                  <a:pt x="2643943" y="702017"/>
                  <a:pt x="2650333" y="720900"/>
                </a:cubicBezTo>
                <a:cubicBezTo>
                  <a:pt x="2671881" y="743975"/>
                  <a:pt x="2701744" y="706344"/>
                  <a:pt x="2705541" y="750090"/>
                </a:cubicBezTo>
                <a:cubicBezTo>
                  <a:pt x="2730861" y="760850"/>
                  <a:pt x="2742856" y="778498"/>
                  <a:pt x="2757210" y="789489"/>
                </a:cubicBezTo>
                <a:cubicBezTo>
                  <a:pt x="2776836" y="801882"/>
                  <a:pt x="2774652" y="796949"/>
                  <a:pt x="2791660" y="816041"/>
                </a:cubicBezTo>
                <a:cubicBezTo>
                  <a:pt x="2815343" y="835699"/>
                  <a:pt x="2784183" y="871086"/>
                  <a:pt x="2840975" y="842225"/>
                </a:cubicBezTo>
                <a:cubicBezTo>
                  <a:pt x="2854681" y="875427"/>
                  <a:pt x="2877032" y="859395"/>
                  <a:pt x="2917970" y="879392"/>
                </a:cubicBezTo>
                <a:cubicBezTo>
                  <a:pt x="2921487" y="903353"/>
                  <a:pt x="2937122" y="907916"/>
                  <a:pt x="2957236" y="906835"/>
                </a:cubicBezTo>
                <a:lnTo>
                  <a:pt x="3117215" y="1073714"/>
                </a:lnTo>
                <a:cubicBezTo>
                  <a:pt x="3153906" y="1089285"/>
                  <a:pt x="3232612" y="1124062"/>
                  <a:pt x="3250958" y="1130397"/>
                </a:cubicBezTo>
                <a:cubicBezTo>
                  <a:pt x="3409574" y="1172733"/>
                  <a:pt x="3456045" y="1237431"/>
                  <a:pt x="3496717" y="1260412"/>
                </a:cubicBezTo>
                <a:lnTo>
                  <a:pt x="3494992" y="1268283"/>
                </a:lnTo>
                <a:cubicBezTo>
                  <a:pt x="3495362" y="1274688"/>
                  <a:pt x="3498760" y="1281160"/>
                  <a:pt x="3508993" y="1287737"/>
                </a:cubicBezTo>
                <a:lnTo>
                  <a:pt x="3512115" y="1288544"/>
                </a:lnTo>
                <a:lnTo>
                  <a:pt x="3548697" y="1363739"/>
                </a:lnTo>
                <a:cubicBezTo>
                  <a:pt x="3572773" y="1395571"/>
                  <a:pt x="3623148" y="1421050"/>
                  <a:pt x="3656567" y="1479533"/>
                </a:cubicBezTo>
                <a:lnTo>
                  <a:pt x="3661987" y="1491779"/>
                </a:lnTo>
                <a:lnTo>
                  <a:pt x="3667389" y="1495409"/>
                </a:lnTo>
                <a:lnTo>
                  <a:pt x="3800461" y="1696689"/>
                </a:lnTo>
                <a:cubicBezTo>
                  <a:pt x="3835546" y="1747791"/>
                  <a:pt x="3913146" y="1811386"/>
                  <a:pt x="3933737" y="1853325"/>
                </a:cubicBezTo>
                <a:lnTo>
                  <a:pt x="3946446" y="1903446"/>
                </a:lnTo>
                <a:lnTo>
                  <a:pt x="3960581" y="1913244"/>
                </a:lnTo>
                <a:cubicBezTo>
                  <a:pt x="3979608" y="1926434"/>
                  <a:pt x="3998210" y="1940240"/>
                  <a:pt x="4015111" y="1956512"/>
                </a:cubicBezTo>
                <a:cubicBezTo>
                  <a:pt x="4083226" y="1956238"/>
                  <a:pt x="4031943" y="1969929"/>
                  <a:pt x="4070740" y="1999693"/>
                </a:cubicBezTo>
                <a:cubicBezTo>
                  <a:pt x="4027554" y="2022282"/>
                  <a:pt x="4128681" y="2025600"/>
                  <a:pt x="4091495" y="2064313"/>
                </a:cubicBezTo>
                <a:cubicBezTo>
                  <a:pt x="4099733" y="2068504"/>
                  <a:pt x="4108887" y="2071343"/>
                  <a:pt x="4118353" y="2073901"/>
                </a:cubicBezTo>
                <a:lnTo>
                  <a:pt x="4123293" y="2075261"/>
                </a:lnTo>
                <a:lnTo>
                  <a:pt x="4166582" y="2120685"/>
                </a:lnTo>
                <a:lnTo>
                  <a:pt x="4213721" y="2168493"/>
                </a:lnTo>
                <a:lnTo>
                  <a:pt x="4250795" y="2261746"/>
                </a:lnTo>
                <a:lnTo>
                  <a:pt x="4295408" y="2340515"/>
                </a:lnTo>
                <a:cubicBezTo>
                  <a:pt x="4303294" y="2350172"/>
                  <a:pt x="4311232" y="2360551"/>
                  <a:pt x="4318976" y="2371504"/>
                </a:cubicBezTo>
                <a:lnTo>
                  <a:pt x="4323314" y="2378166"/>
                </a:lnTo>
                <a:cubicBezTo>
                  <a:pt x="4323288" y="2378269"/>
                  <a:pt x="4323261" y="2378372"/>
                  <a:pt x="4323235" y="2378475"/>
                </a:cubicBezTo>
                <a:cubicBezTo>
                  <a:pt x="4323820" y="2380303"/>
                  <a:pt x="4325112" y="2382633"/>
                  <a:pt x="4327479" y="2385858"/>
                </a:cubicBezTo>
                <a:lnTo>
                  <a:pt x="4331226" y="2390318"/>
                </a:lnTo>
                <a:lnTo>
                  <a:pt x="4339643" y="2403246"/>
                </a:lnTo>
                <a:lnTo>
                  <a:pt x="4341435" y="2408870"/>
                </a:lnTo>
                <a:lnTo>
                  <a:pt x="4340548" y="2412798"/>
                </a:lnTo>
                <a:lnTo>
                  <a:pt x="4351634" y="2443869"/>
                </a:lnTo>
                <a:cubicBezTo>
                  <a:pt x="4370557" y="2458176"/>
                  <a:pt x="4365119" y="2472379"/>
                  <a:pt x="4380688" y="2504819"/>
                </a:cubicBezTo>
                <a:cubicBezTo>
                  <a:pt x="4393528" y="2510493"/>
                  <a:pt x="4397884" y="2522485"/>
                  <a:pt x="4399892" y="2537002"/>
                </a:cubicBezTo>
                <a:cubicBezTo>
                  <a:pt x="4420218" y="2562143"/>
                  <a:pt x="4430910" y="2594831"/>
                  <a:pt x="4449690" y="2628144"/>
                </a:cubicBezTo>
                <a:cubicBezTo>
                  <a:pt x="4468446" y="2678770"/>
                  <a:pt x="4488860" y="2772681"/>
                  <a:pt x="4512427" y="2840755"/>
                </a:cubicBezTo>
                <a:lnTo>
                  <a:pt x="4591091" y="3036586"/>
                </a:lnTo>
                <a:cubicBezTo>
                  <a:pt x="4639934" y="3158078"/>
                  <a:pt x="4730818" y="3310586"/>
                  <a:pt x="4757297" y="3388741"/>
                </a:cubicBezTo>
                <a:cubicBezTo>
                  <a:pt x="4756620" y="3412898"/>
                  <a:pt x="4755942" y="3437054"/>
                  <a:pt x="4755264" y="3461211"/>
                </a:cubicBezTo>
                <a:cubicBezTo>
                  <a:pt x="4763881" y="3469559"/>
                  <a:pt x="4774382" y="3498341"/>
                  <a:pt x="4776842" y="3503606"/>
                </a:cubicBezTo>
                <a:cubicBezTo>
                  <a:pt x="4776789" y="3503947"/>
                  <a:pt x="4816006" y="3543555"/>
                  <a:pt x="4815953" y="3543897"/>
                </a:cubicBezTo>
                <a:lnTo>
                  <a:pt x="4826382" y="3589602"/>
                </a:lnTo>
                <a:cubicBezTo>
                  <a:pt x="4854724" y="3618181"/>
                  <a:pt x="4872282" y="3672884"/>
                  <a:pt x="4900664" y="3697326"/>
                </a:cubicBezTo>
                <a:cubicBezTo>
                  <a:pt x="4872593" y="3751610"/>
                  <a:pt x="4889332" y="3712092"/>
                  <a:pt x="4944717" y="3795461"/>
                </a:cubicBezTo>
                <a:cubicBezTo>
                  <a:pt x="4981269" y="3830092"/>
                  <a:pt x="4951776" y="3836266"/>
                  <a:pt x="4981260" y="3887734"/>
                </a:cubicBezTo>
                <a:cubicBezTo>
                  <a:pt x="4992187" y="3900180"/>
                  <a:pt x="5000945" y="3922491"/>
                  <a:pt x="5000423" y="3933089"/>
                </a:cubicBezTo>
                <a:lnTo>
                  <a:pt x="5033013" y="3937041"/>
                </a:lnTo>
                <a:lnTo>
                  <a:pt x="5081597" y="4013154"/>
                </a:lnTo>
                <a:lnTo>
                  <a:pt x="5088052" y="4027525"/>
                </a:lnTo>
                <a:lnTo>
                  <a:pt x="5189054" y="4098668"/>
                </a:lnTo>
                <a:lnTo>
                  <a:pt x="5228545" y="4146658"/>
                </a:lnTo>
                <a:lnTo>
                  <a:pt x="5268336" y="4194504"/>
                </a:lnTo>
                <a:cubicBezTo>
                  <a:pt x="5282676" y="4201217"/>
                  <a:pt x="5302948" y="4267012"/>
                  <a:pt x="5317950" y="4267325"/>
                </a:cubicBezTo>
                <a:cubicBezTo>
                  <a:pt x="5371561" y="4431932"/>
                  <a:pt x="5512417" y="4438996"/>
                  <a:pt x="5598270" y="4563876"/>
                </a:cubicBezTo>
                <a:cubicBezTo>
                  <a:pt x="5684123" y="4688756"/>
                  <a:pt x="5658748" y="4766617"/>
                  <a:pt x="5833068" y="5016605"/>
                </a:cubicBezTo>
                <a:cubicBezTo>
                  <a:pt x="5917959" y="5167124"/>
                  <a:pt x="6007541" y="5258633"/>
                  <a:pt x="6045916" y="5405287"/>
                </a:cubicBezTo>
                <a:cubicBezTo>
                  <a:pt x="6053001" y="5431110"/>
                  <a:pt x="6137180" y="5517469"/>
                  <a:pt x="6117737" y="5538137"/>
                </a:cubicBezTo>
                <a:cubicBezTo>
                  <a:pt x="6096856" y="5567956"/>
                  <a:pt x="6185855" y="5633330"/>
                  <a:pt x="6144230" y="5635151"/>
                </a:cubicBezTo>
                <a:cubicBezTo>
                  <a:pt x="6206267" y="5682015"/>
                  <a:pt x="6167034" y="5753331"/>
                  <a:pt x="6176742" y="5809044"/>
                </a:cubicBezTo>
                <a:cubicBezTo>
                  <a:pt x="6181644" y="5871497"/>
                  <a:pt x="6197878" y="5926431"/>
                  <a:pt x="6245199" y="6038018"/>
                </a:cubicBezTo>
                <a:cubicBezTo>
                  <a:pt x="6276717" y="6104340"/>
                  <a:pt x="6288745" y="6124315"/>
                  <a:pt x="6303931" y="6175618"/>
                </a:cubicBezTo>
                <a:cubicBezTo>
                  <a:pt x="6319117" y="6226921"/>
                  <a:pt x="6298592" y="6320971"/>
                  <a:pt x="6336313" y="6345837"/>
                </a:cubicBezTo>
                <a:cubicBezTo>
                  <a:pt x="6368454" y="6400251"/>
                  <a:pt x="6388884" y="6464262"/>
                  <a:pt x="6401195" y="6542084"/>
                </a:cubicBezTo>
                <a:lnTo>
                  <a:pt x="6408310" y="6612865"/>
                </a:lnTo>
                <a:lnTo>
                  <a:pt x="1146484" y="6912725"/>
                </a:lnTo>
                <a:lnTo>
                  <a:pt x="1108438" y="6825083"/>
                </a:lnTo>
                <a:cubicBezTo>
                  <a:pt x="1057133" y="6684904"/>
                  <a:pt x="1090669" y="6637010"/>
                  <a:pt x="997867" y="6378703"/>
                </a:cubicBezTo>
                <a:cubicBezTo>
                  <a:pt x="956253" y="6228487"/>
                  <a:pt x="874761" y="6010797"/>
                  <a:pt x="858750" y="5923784"/>
                </a:cubicBezTo>
                <a:cubicBezTo>
                  <a:pt x="856924" y="5899993"/>
                  <a:pt x="844018" y="5873122"/>
                  <a:pt x="860408" y="5860728"/>
                </a:cubicBezTo>
                <a:cubicBezTo>
                  <a:pt x="878957" y="5840950"/>
                  <a:pt x="823834" y="5761906"/>
                  <a:pt x="853644" y="5771381"/>
                </a:cubicBezTo>
                <a:cubicBezTo>
                  <a:pt x="815383" y="5715186"/>
                  <a:pt x="852133" y="5665047"/>
                  <a:pt x="852164" y="5615193"/>
                </a:cubicBezTo>
                <a:cubicBezTo>
                  <a:pt x="817076" y="5571334"/>
                  <a:pt x="851740" y="5509975"/>
                  <a:pt x="831986" y="5402745"/>
                </a:cubicBezTo>
                <a:cubicBezTo>
                  <a:pt x="792037" y="5354630"/>
                  <a:pt x="819063" y="5330513"/>
                  <a:pt x="759590" y="5239800"/>
                </a:cubicBezTo>
                <a:cubicBezTo>
                  <a:pt x="762665" y="5236543"/>
                  <a:pt x="765245" y="5232371"/>
                  <a:pt x="767251" y="5227414"/>
                </a:cubicBezTo>
                <a:cubicBezTo>
                  <a:pt x="778914" y="5198604"/>
                  <a:pt x="769142" y="5150045"/>
                  <a:pt x="745427" y="5118958"/>
                </a:cubicBezTo>
                <a:cubicBezTo>
                  <a:pt x="660991" y="4975263"/>
                  <a:pt x="672599" y="4907855"/>
                  <a:pt x="635950" y="4788294"/>
                </a:cubicBezTo>
                <a:cubicBezTo>
                  <a:pt x="600650" y="4653678"/>
                  <a:pt x="646752" y="4690694"/>
                  <a:pt x="558787" y="4518070"/>
                </a:cubicBezTo>
                <a:cubicBezTo>
                  <a:pt x="577057" y="4502442"/>
                  <a:pt x="573633" y="4481342"/>
                  <a:pt x="555530" y="4444433"/>
                </a:cubicBezTo>
                <a:cubicBezTo>
                  <a:pt x="540027" y="4379200"/>
                  <a:pt x="596616" y="4390343"/>
                  <a:pt x="549378" y="4320965"/>
                </a:cubicBezTo>
                <a:cubicBezTo>
                  <a:pt x="581692" y="4336040"/>
                  <a:pt x="535024" y="4198883"/>
                  <a:pt x="572361" y="4232369"/>
                </a:cubicBezTo>
                <a:cubicBezTo>
                  <a:pt x="590648" y="4193014"/>
                  <a:pt x="541489" y="4167113"/>
                  <a:pt x="556288" y="4127673"/>
                </a:cubicBezTo>
                <a:lnTo>
                  <a:pt x="506660" y="3821119"/>
                </a:lnTo>
                <a:cubicBezTo>
                  <a:pt x="481478" y="3781010"/>
                  <a:pt x="483894" y="3751446"/>
                  <a:pt x="494791" y="3723556"/>
                </a:cubicBezTo>
                <a:cubicBezTo>
                  <a:pt x="472516" y="3634460"/>
                  <a:pt x="499836" y="3607209"/>
                  <a:pt x="490230" y="3508893"/>
                </a:cubicBezTo>
                <a:cubicBezTo>
                  <a:pt x="525541" y="3397546"/>
                  <a:pt x="482951" y="3307116"/>
                  <a:pt x="484223" y="3233179"/>
                </a:cubicBezTo>
                <a:cubicBezTo>
                  <a:pt x="465844" y="3133672"/>
                  <a:pt x="460855" y="3219289"/>
                  <a:pt x="460329" y="3041244"/>
                </a:cubicBezTo>
                <a:lnTo>
                  <a:pt x="407197" y="2812292"/>
                </a:lnTo>
                <a:cubicBezTo>
                  <a:pt x="391019" y="2768219"/>
                  <a:pt x="344571" y="2745090"/>
                  <a:pt x="386122" y="2757841"/>
                </a:cubicBezTo>
                <a:cubicBezTo>
                  <a:pt x="381879" y="2743275"/>
                  <a:pt x="360306" y="2721346"/>
                  <a:pt x="363684" y="2714608"/>
                </a:cubicBezTo>
                <a:lnTo>
                  <a:pt x="330746" y="2625146"/>
                </a:lnTo>
                <a:lnTo>
                  <a:pt x="299927" y="2566177"/>
                </a:lnTo>
                <a:cubicBezTo>
                  <a:pt x="300505" y="2524092"/>
                  <a:pt x="287694" y="2482008"/>
                  <a:pt x="288272" y="2439923"/>
                </a:cubicBezTo>
                <a:cubicBezTo>
                  <a:pt x="243273" y="2349673"/>
                  <a:pt x="278610" y="2382839"/>
                  <a:pt x="233611" y="2326248"/>
                </a:cubicBezTo>
                <a:lnTo>
                  <a:pt x="115057" y="212791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071494-A487-49EA-890D-E5CDB7E95C7A}"/>
              </a:ext>
            </a:extLst>
          </p:cNvPr>
          <p:cNvSpPr>
            <a:spLocks noGrp="1"/>
          </p:cNvSpPr>
          <p:nvPr>
            <p:ph type="title"/>
          </p:nvPr>
        </p:nvSpPr>
        <p:spPr>
          <a:xfrm>
            <a:off x="1137685" y="3641651"/>
            <a:ext cx="4055418" cy="2146374"/>
          </a:xfrm>
        </p:spPr>
        <p:txBody>
          <a:bodyPr anchor="b">
            <a:normAutofit/>
          </a:bodyPr>
          <a:lstStyle/>
          <a:p>
            <a:r>
              <a:rPr lang="en-GB">
                <a:solidFill>
                  <a:schemeClr val="tx1">
                    <a:lumMod val="85000"/>
                    <a:lumOff val="15000"/>
                  </a:schemeClr>
                </a:solidFill>
              </a:rPr>
              <a:t>Crime and the Role of Biology</a:t>
            </a:r>
          </a:p>
        </p:txBody>
      </p:sp>
      <p:sp>
        <p:nvSpPr>
          <p:cNvPr id="3" name="Content Placeholder 2">
            <a:extLst>
              <a:ext uri="{FF2B5EF4-FFF2-40B4-BE49-F238E27FC236}">
                <a16:creationId xmlns:a16="http://schemas.microsoft.com/office/drawing/2014/main" id="{556877AD-3B11-48A2-9B3B-D4F36A878AC0}"/>
              </a:ext>
            </a:extLst>
          </p:cNvPr>
          <p:cNvSpPr>
            <a:spLocks noGrp="1"/>
          </p:cNvSpPr>
          <p:nvPr>
            <p:ph idx="1"/>
          </p:nvPr>
        </p:nvSpPr>
        <p:spPr>
          <a:xfrm>
            <a:off x="6096000" y="896469"/>
            <a:ext cx="5046196" cy="5323356"/>
          </a:xfrm>
        </p:spPr>
        <p:txBody>
          <a:bodyPr>
            <a:normAutofit/>
          </a:bodyPr>
          <a:lstStyle/>
          <a:p>
            <a:pPr marL="0" indent="0">
              <a:buNone/>
            </a:pPr>
            <a:r>
              <a:rPr lang="en-GB" sz="2000" dirty="0">
                <a:solidFill>
                  <a:schemeClr val="tx1">
                    <a:lumMod val="85000"/>
                    <a:lumOff val="15000"/>
                  </a:schemeClr>
                </a:solidFill>
              </a:rPr>
              <a:t>Biochemistry:</a:t>
            </a:r>
            <a:endParaRPr lang="en-US" sz="2000" dirty="0">
              <a:solidFill>
                <a:schemeClr val="tx1">
                  <a:lumMod val="85000"/>
                  <a:lumOff val="15000"/>
                </a:schemeClr>
              </a:solidFill>
            </a:endParaRPr>
          </a:p>
          <a:p>
            <a:pPr lvl="1"/>
            <a:r>
              <a:rPr lang="en-GB" sz="2000" dirty="0">
                <a:solidFill>
                  <a:schemeClr val="tx1">
                    <a:lumMod val="85000"/>
                    <a:lumOff val="15000"/>
                  </a:schemeClr>
                </a:solidFill>
              </a:rPr>
              <a:t>Testosterone</a:t>
            </a:r>
          </a:p>
          <a:p>
            <a:pPr lvl="2"/>
            <a:r>
              <a:rPr lang="en-GB" dirty="0">
                <a:solidFill>
                  <a:schemeClr val="tx1">
                    <a:lumMod val="85000"/>
                    <a:lumOff val="15000"/>
                  </a:schemeClr>
                </a:solidFill>
              </a:rPr>
              <a:t>Basal and reciprocal models</a:t>
            </a:r>
          </a:p>
          <a:p>
            <a:pPr lvl="2"/>
            <a:r>
              <a:rPr lang="en-GB" dirty="0">
                <a:solidFill>
                  <a:schemeClr val="tx1">
                    <a:lumMod val="85000"/>
                    <a:lumOff val="15000"/>
                  </a:schemeClr>
                </a:solidFill>
              </a:rPr>
              <a:t>Link to aggression only by animal experiments, so could be flawed (</a:t>
            </a:r>
            <a:r>
              <a:rPr lang="en-GB" dirty="0" err="1">
                <a:solidFill>
                  <a:schemeClr val="tx1">
                    <a:lumMod val="85000"/>
                    <a:lumOff val="15000"/>
                  </a:schemeClr>
                </a:solidFill>
              </a:rPr>
              <a:t>Fuxager</a:t>
            </a:r>
            <a:r>
              <a:rPr lang="en-GB" dirty="0">
                <a:solidFill>
                  <a:schemeClr val="tx1">
                    <a:lumMod val="85000"/>
                    <a:lumOff val="15000"/>
                  </a:schemeClr>
                </a:solidFill>
              </a:rPr>
              <a:t> et al., 2017)</a:t>
            </a:r>
          </a:p>
          <a:p>
            <a:pPr lvl="2"/>
            <a:r>
              <a:rPr lang="en-GB" dirty="0">
                <a:solidFill>
                  <a:schemeClr val="tx1">
                    <a:lumMod val="85000"/>
                    <a:lumOff val="15000"/>
                  </a:schemeClr>
                </a:solidFill>
              </a:rPr>
              <a:t>Reactivity to testosterone may be learned not solely biochemical (Welker et al., 2017)</a:t>
            </a:r>
          </a:p>
          <a:p>
            <a:pPr lvl="1"/>
            <a:r>
              <a:rPr lang="en-GB" sz="2000" dirty="0">
                <a:solidFill>
                  <a:schemeClr val="tx1">
                    <a:lumMod val="85000"/>
                    <a:lumOff val="15000"/>
                  </a:schemeClr>
                </a:solidFill>
              </a:rPr>
              <a:t>Neurotransmitters:</a:t>
            </a:r>
          </a:p>
          <a:p>
            <a:pPr lvl="2"/>
            <a:r>
              <a:rPr lang="en-GB" dirty="0">
                <a:solidFill>
                  <a:schemeClr val="tx1">
                    <a:lumMod val="85000"/>
                    <a:lumOff val="15000"/>
                  </a:schemeClr>
                </a:solidFill>
              </a:rPr>
              <a:t>Serotonin-5-hydroxytryptamine (5-HT)</a:t>
            </a:r>
          </a:p>
          <a:p>
            <a:pPr lvl="2"/>
            <a:r>
              <a:rPr lang="en-GB" dirty="0">
                <a:solidFill>
                  <a:schemeClr val="tx1">
                    <a:lumMod val="85000"/>
                    <a:lumOff val="15000"/>
                  </a:schemeClr>
                </a:solidFill>
              </a:rPr>
              <a:t>5-HT agonists (e.g. SSRIs)</a:t>
            </a:r>
          </a:p>
          <a:p>
            <a:pPr lvl="2"/>
            <a:r>
              <a:rPr lang="en-GB" dirty="0">
                <a:solidFill>
                  <a:schemeClr val="tx1">
                    <a:lumMod val="85000"/>
                    <a:lumOff val="15000"/>
                  </a:schemeClr>
                </a:solidFill>
              </a:rPr>
              <a:t>Monoamine oxidase inhibitors</a:t>
            </a: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2599203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9C00E5-6B92-4E96-838C-6438728D4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13BFCF-1A3A-40F1-B8B8-67484A284321}"/>
              </a:ext>
            </a:extLst>
          </p:cNvPr>
          <p:cNvSpPr>
            <a:spLocks noGrp="1"/>
          </p:cNvSpPr>
          <p:nvPr>
            <p:ph type="title"/>
          </p:nvPr>
        </p:nvSpPr>
        <p:spPr>
          <a:xfrm>
            <a:off x="1137036" y="3429000"/>
            <a:ext cx="4171085" cy="2359025"/>
          </a:xfrm>
        </p:spPr>
        <p:txBody>
          <a:bodyPr anchor="b">
            <a:normAutofit/>
          </a:bodyPr>
          <a:lstStyle/>
          <a:p>
            <a:r>
              <a:rPr lang="en-GB">
                <a:solidFill>
                  <a:schemeClr val="tx1">
                    <a:lumMod val="85000"/>
                    <a:lumOff val="15000"/>
                  </a:schemeClr>
                </a:solidFill>
              </a:rPr>
              <a:t>Crime and the role of biology</a:t>
            </a:r>
          </a:p>
        </p:txBody>
      </p:sp>
      <p:sp>
        <p:nvSpPr>
          <p:cNvPr id="10" name="Freeform: Shape 9">
            <a:extLst>
              <a:ext uri="{FF2B5EF4-FFF2-40B4-BE49-F238E27FC236}">
                <a16:creationId xmlns:a16="http://schemas.microsoft.com/office/drawing/2014/main" id="{8D651FE1-7ACA-4744-A4BB-4CBF8F159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27077" cy="2755758"/>
          </a:xfrm>
          <a:custGeom>
            <a:avLst/>
            <a:gdLst>
              <a:gd name="connsiteX0" fmla="*/ 0 w 4727077"/>
              <a:gd name="connsiteY0" fmla="*/ 0 h 2755758"/>
              <a:gd name="connsiteX1" fmla="*/ 4727077 w 4727077"/>
              <a:gd name="connsiteY1" fmla="*/ 0 h 2755758"/>
              <a:gd name="connsiteX2" fmla="*/ 4690127 w 4727077"/>
              <a:gd name="connsiteY2" fmla="*/ 29332 h 2755758"/>
              <a:gd name="connsiteX3" fmla="*/ 4625568 w 4727077"/>
              <a:gd name="connsiteY3" fmla="*/ 81630 h 2755758"/>
              <a:gd name="connsiteX4" fmla="*/ 4546795 w 4727077"/>
              <a:gd name="connsiteY4" fmla="*/ 169050 h 2755758"/>
              <a:gd name="connsiteX5" fmla="*/ 4539098 w 4727077"/>
              <a:gd name="connsiteY5" fmla="*/ 177922 h 2755758"/>
              <a:gd name="connsiteX6" fmla="*/ 4440778 w 4727077"/>
              <a:gd name="connsiteY6" fmla="*/ 241795 h 2755758"/>
              <a:gd name="connsiteX7" fmla="*/ 4285384 w 4727077"/>
              <a:gd name="connsiteY7" fmla="*/ 338062 h 2755758"/>
              <a:gd name="connsiteX8" fmla="*/ 4226570 w 4727077"/>
              <a:gd name="connsiteY8" fmla="*/ 361109 h 2755758"/>
              <a:gd name="connsiteX9" fmla="*/ 4191879 w 4727077"/>
              <a:gd name="connsiteY9" fmla="*/ 412768 h 2755758"/>
              <a:gd name="connsiteX10" fmla="*/ 4169217 w 4727077"/>
              <a:gd name="connsiteY10" fmla="*/ 436018 h 2755758"/>
              <a:gd name="connsiteX11" fmla="*/ 4116433 w 4727077"/>
              <a:gd name="connsiteY11" fmla="*/ 483229 h 2755758"/>
              <a:gd name="connsiteX12" fmla="*/ 4083614 w 4727077"/>
              <a:gd name="connsiteY12" fmla="*/ 490895 h 2755758"/>
              <a:gd name="connsiteX13" fmla="*/ 4017446 w 4727077"/>
              <a:gd name="connsiteY13" fmla="*/ 538811 h 2755758"/>
              <a:gd name="connsiteX14" fmla="*/ 3886595 w 4727077"/>
              <a:gd name="connsiteY14" fmla="*/ 600173 h 2755758"/>
              <a:gd name="connsiteX15" fmla="*/ 3825905 w 4727077"/>
              <a:gd name="connsiteY15" fmla="*/ 677676 h 2755758"/>
              <a:gd name="connsiteX16" fmla="*/ 3737967 w 4727077"/>
              <a:gd name="connsiteY16" fmla="*/ 717338 h 2755758"/>
              <a:gd name="connsiteX17" fmla="*/ 3723398 w 4727077"/>
              <a:gd name="connsiteY17" fmla="*/ 731598 h 2755758"/>
              <a:gd name="connsiteX18" fmla="*/ 3676229 w 4727077"/>
              <a:gd name="connsiteY18" fmla="*/ 758991 h 2755758"/>
              <a:gd name="connsiteX19" fmla="*/ 3566978 w 4727077"/>
              <a:gd name="connsiteY19" fmla="*/ 821857 h 2755758"/>
              <a:gd name="connsiteX20" fmla="*/ 3568015 w 4727077"/>
              <a:gd name="connsiteY20" fmla="*/ 827306 h 2755758"/>
              <a:gd name="connsiteX21" fmla="*/ 3559544 w 4727077"/>
              <a:gd name="connsiteY21" fmla="*/ 833139 h 2755758"/>
              <a:gd name="connsiteX22" fmla="*/ 3558112 w 4727077"/>
              <a:gd name="connsiteY22" fmla="*/ 835356 h 2755758"/>
              <a:gd name="connsiteX23" fmla="*/ 3549077 w 4727077"/>
              <a:gd name="connsiteY23" fmla="*/ 847408 h 2755758"/>
              <a:gd name="connsiteX24" fmla="*/ 3509376 w 4727077"/>
              <a:gd name="connsiteY24" fmla="*/ 856590 h 2755758"/>
              <a:gd name="connsiteX25" fmla="*/ 3364357 w 4727077"/>
              <a:gd name="connsiteY25" fmla="*/ 937729 h 2755758"/>
              <a:gd name="connsiteX26" fmla="*/ 3183642 w 4727077"/>
              <a:gd name="connsiteY26" fmla="*/ 1046879 h 2755758"/>
              <a:gd name="connsiteX27" fmla="*/ 3055465 w 4727077"/>
              <a:gd name="connsiteY27" fmla="*/ 1104351 h 2755758"/>
              <a:gd name="connsiteX28" fmla="*/ 3041806 w 4727077"/>
              <a:gd name="connsiteY28" fmla="*/ 1103463 h 2755758"/>
              <a:gd name="connsiteX29" fmla="*/ 3028815 w 4727077"/>
              <a:gd name="connsiteY29" fmla="*/ 1106073 h 2755758"/>
              <a:gd name="connsiteX30" fmla="*/ 3027939 w 4727077"/>
              <a:gd name="connsiteY30" fmla="*/ 1107475 h 2755758"/>
              <a:gd name="connsiteX31" fmla="*/ 3014962 w 4727077"/>
              <a:gd name="connsiteY31" fmla="*/ 1113725 h 2755758"/>
              <a:gd name="connsiteX32" fmla="*/ 2981699 w 4727077"/>
              <a:gd name="connsiteY32" fmla="*/ 1121829 h 2755758"/>
              <a:gd name="connsiteX33" fmla="*/ 2979162 w 4727077"/>
              <a:gd name="connsiteY33" fmla="*/ 1124530 h 2755758"/>
              <a:gd name="connsiteX34" fmla="*/ 2951318 w 4727077"/>
              <a:gd name="connsiteY34" fmla="*/ 1135168 h 2755758"/>
              <a:gd name="connsiteX35" fmla="*/ 2945978 w 4727077"/>
              <a:gd name="connsiteY35" fmla="*/ 1142677 h 2755758"/>
              <a:gd name="connsiteX36" fmla="*/ 2887372 w 4727077"/>
              <a:gd name="connsiteY36" fmla="*/ 1166778 h 2755758"/>
              <a:gd name="connsiteX37" fmla="*/ 2847551 w 4727077"/>
              <a:gd name="connsiteY37" fmla="*/ 1201861 h 2755758"/>
              <a:gd name="connsiteX38" fmla="*/ 2794224 w 4727077"/>
              <a:gd name="connsiteY38" fmla="*/ 1210618 h 2755758"/>
              <a:gd name="connsiteX39" fmla="*/ 2738359 w 4727077"/>
              <a:gd name="connsiteY39" fmla="*/ 1334484 h 2755758"/>
              <a:gd name="connsiteX40" fmla="*/ 2566319 w 4727077"/>
              <a:gd name="connsiteY40" fmla="*/ 1458666 h 2755758"/>
              <a:gd name="connsiteX41" fmla="*/ 2357596 w 4727077"/>
              <a:gd name="connsiteY41" fmla="*/ 1665827 h 2755758"/>
              <a:gd name="connsiteX42" fmla="*/ 2238986 w 4727077"/>
              <a:gd name="connsiteY42" fmla="*/ 1748128 h 2755758"/>
              <a:gd name="connsiteX43" fmla="*/ 2168448 w 4727077"/>
              <a:gd name="connsiteY43" fmla="*/ 1845836 h 2755758"/>
              <a:gd name="connsiteX44" fmla="*/ 2090167 w 4727077"/>
              <a:gd name="connsiteY44" fmla="*/ 1879602 h 2755758"/>
              <a:gd name="connsiteX45" fmla="*/ 1995732 w 4727077"/>
              <a:gd name="connsiteY45" fmla="*/ 1946127 h 2755758"/>
              <a:gd name="connsiteX46" fmla="*/ 1651113 w 4727077"/>
              <a:gd name="connsiteY46" fmla="*/ 2189622 h 2755758"/>
              <a:gd name="connsiteX47" fmla="*/ 1545033 w 4727077"/>
              <a:gd name="connsiteY47" fmla="*/ 2226491 h 2755758"/>
              <a:gd name="connsiteX48" fmla="*/ 1386000 w 4727077"/>
              <a:gd name="connsiteY48" fmla="*/ 2332487 h 2755758"/>
              <a:gd name="connsiteX49" fmla="*/ 1320359 w 4727077"/>
              <a:gd name="connsiteY49" fmla="*/ 2375275 h 2755758"/>
              <a:gd name="connsiteX50" fmla="*/ 1155742 w 4727077"/>
              <a:gd name="connsiteY50" fmla="*/ 2452520 h 2755758"/>
              <a:gd name="connsiteX51" fmla="*/ 1055211 w 4727077"/>
              <a:gd name="connsiteY51" fmla="*/ 2568363 h 2755758"/>
              <a:gd name="connsiteX52" fmla="*/ 1041617 w 4727077"/>
              <a:gd name="connsiteY52" fmla="*/ 2566751 h 2755758"/>
              <a:gd name="connsiteX53" fmla="*/ 1028396 w 4727077"/>
              <a:gd name="connsiteY53" fmla="*/ 2568652 h 2755758"/>
              <a:gd name="connsiteX54" fmla="*/ 1009679 w 4727077"/>
              <a:gd name="connsiteY54" fmla="*/ 2574506 h 2755758"/>
              <a:gd name="connsiteX55" fmla="*/ 979920 w 4727077"/>
              <a:gd name="connsiteY55" fmla="*/ 2581809 h 2755758"/>
              <a:gd name="connsiteX56" fmla="*/ 948389 w 4727077"/>
              <a:gd name="connsiteY56" fmla="*/ 2593456 h 2755758"/>
              <a:gd name="connsiteX57" fmla="*/ 948465 w 4727077"/>
              <a:gd name="connsiteY57" fmla="*/ 2594417 h 2755758"/>
              <a:gd name="connsiteX58" fmla="*/ 942415 w 4727077"/>
              <a:gd name="connsiteY58" fmla="*/ 2600640 h 2755758"/>
              <a:gd name="connsiteX59" fmla="*/ 881836 w 4727077"/>
              <a:gd name="connsiteY59" fmla="*/ 2574055 h 2755758"/>
              <a:gd name="connsiteX60" fmla="*/ 838949 w 4727077"/>
              <a:gd name="connsiteY60" fmla="*/ 2602948 h 2755758"/>
              <a:gd name="connsiteX61" fmla="*/ 773767 w 4727077"/>
              <a:gd name="connsiteY61" fmla="*/ 2622417 h 2755758"/>
              <a:gd name="connsiteX62" fmla="*/ 742295 w 4727077"/>
              <a:gd name="connsiteY62" fmla="*/ 2620138 h 2755758"/>
              <a:gd name="connsiteX63" fmla="*/ 671670 w 4727077"/>
              <a:gd name="connsiteY63" fmla="*/ 2642741 h 2755758"/>
              <a:gd name="connsiteX64" fmla="*/ 534876 w 4727077"/>
              <a:gd name="connsiteY64" fmla="*/ 2670115 h 2755758"/>
              <a:gd name="connsiteX65" fmla="*/ 505799 w 4727077"/>
              <a:gd name="connsiteY65" fmla="*/ 2732676 h 2755758"/>
              <a:gd name="connsiteX66" fmla="*/ 483925 w 4727077"/>
              <a:gd name="connsiteY66" fmla="*/ 2728111 h 2755758"/>
              <a:gd name="connsiteX67" fmla="*/ 480097 w 4727077"/>
              <a:gd name="connsiteY67" fmla="*/ 2727104 h 2755758"/>
              <a:gd name="connsiteX68" fmla="*/ 465972 w 4727077"/>
              <a:gd name="connsiteY68" fmla="*/ 2727846 h 2755758"/>
              <a:gd name="connsiteX69" fmla="*/ 460504 w 4727077"/>
              <a:gd name="connsiteY69" fmla="*/ 2722094 h 2755758"/>
              <a:gd name="connsiteX70" fmla="*/ 438180 w 4727077"/>
              <a:gd name="connsiteY70" fmla="*/ 2718939 h 2755758"/>
              <a:gd name="connsiteX71" fmla="*/ 412592 w 4727077"/>
              <a:gd name="connsiteY71" fmla="*/ 2721969 h 2755758"/>
              <a:gd name="connsiteX72" fmla="*/ 292799 w 4727077"/>
              <a:gd name="connsiteY72" fmla="*/ 2743014 h 2755758"/>
              <a:gd name="connsiteX73" fmla="*/ 220098 w 4727077"/>
              <a:gd name="connsiteY73" fmla="*/ 2751815 h 2755758"/>
              <a:gd name="connsiteX74" fmla="*/ 190869 w 4727077"/>
              <a:gd name="connsiteY74" fmla="*/ 2749207 h 2755758"/>
              <a:gd name="connsiteX75" fmla="*/ 151131 w 4727077"/>
              <a:gd name="connsiteY75" fmla="*/ 2749566 h 2755758"/>
              <a:gd name="connsiteX76" fmla="*/ 79758 w 4727077"/>
              <a:gd name="connsiteY76" fmla="*/ 2745592 h 2755758"/>
              <a:gd name="connsiteX77" fmla="*/ 17972 w 4727077"/>
              <a:gd name="connsiteY77" fmla="*/ 2747496 h 2755758"/>
              <a:gd name="connsiteX78" fmla="*/ 0 w 4727077"/>
              <a:gd name="connsiteY78" fmla="*/ 2747929 h 2755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4727077" h="2755758">
                <a:moveTo>
                  <a:pt x="0" y="0"/>
                </a:moveTo>
                <a:lnTo>
                  <a:pt x="4727077" y="0"/>
                </a:lnTo>
                <a:lnTo>
                  <a:pt x="4690127" y="29332"/>
                </a:lnTo>
                <a:cubicBezTo>
                  <a:pt x="4665996" y="47844"/>
                  <a:pt x="4643919" y="64901"/>
                  <a:pt x="4625568" y="81630"/>
                </a:cubicBezTo>
                <a:cubicBezTo>
                  <a:pt x="4603444" y="89574"/>
                  <a:pt x="4561188" y="162167"/>
                  <a:pt x="4546795" y="169050"/>
                </a:cubicBezTo>
                <a:cubicBezTo>
                  <a:pt x="4549984" y="171416"/>
                  <a:pt x="4544320" y="177940"/>
                  <a:pt x="4539098" y="177922"/>
                </a:cubicBezTo>
                <a:cubicBezTo>
                  <a:pt x="4523876" y="193718"/>
                  <a:pt x="4476943" y="210209"/>
                  <a:pt x="4440778" y="241795"/>
                </a:cubicBezTo>
                <a:lnTo>
                  <a:pt x="4285384" y="338062"/>
                </a:lnTo>
                <a:cubicBezTo>
                  <a:pt x="4263098" y="355245"/>
                  <a:pt x="4242154" y="348658"/>
                  <a:pt x="4226570" y="361109"/>
                </a:cubicBezTo>
                <a:cubicBezTo>
                  <a:pt x="4229622" y="388956"/>
                  <a:pt x="4209158" y="402330"/>
                  <a:pt x="4191879" y="412768"/>
                </a:cubicBezTo>
                <a:cubicBezTo>
                  <a:pt x="4176558" y="420081"/>
                  <a:pt x="4181792" y="424275"/>
                  <a:pt x="4169217" y="436018"/>
                </a:cubicBezTo>
                <a:cubicBezTo>
                  <a:pt x="4156643" y="447761"/>
                  <a:pt x="4131924" y="469186"/>
                  <a:pt x="4116433" y="483229"/>
                </a:cubicBezTo>
                <a:cubicBezTo>
                  <a:pt x="4103820" y="485541"/>
                  <a:pt x="4083404" y="481710"/>
                  <a:pt x="4083614" y="490895"/>
                </a:cubicBezTo>
                <a:cubicBezTo>
                  <a:pt x="4023928" y="500671"/>
                  <a:pt x="4056864" y="520653"/>
                  <a:pt x="4017446" y="538811"/>
                </a:cubicBezTo>
                <a:cubicBezTo>
                  <a:pt x="3982026" y="553573"/>
                  <a:pt x="3918518" y="577029"/>
                  <a:pt x="3886595" y="600173"/>
                </a:cubicBezTo>
                <a:cubicBezTo>
                  <a:pt x="3854671" y="623317"/>
                  <a:pt x="3854214" y="659594"/>
                  <a:pt x="3825905" y="677676"/>
                </a:cubicBezTo>
                <a:cubicBezTo>
                  <a:pt x="3806820" y="692806"/>
                  <a:pt x="3750377" y="706481"/>
                  <a:pt x="3737967" y="717338"/>
                </a:cubicBezTo>
                <a:cubicBezTo>
                  <a:pt x="3738541" y="725220"/>
                  <a:pt x="3729419" y="726993"/>
                  <a:pt x="3723398" y="731598"/>
                </a:cubicBezTo>
                <a:cubicBezTo>
                  <a:pt x="3720706" y="740542"/>
                  <a:pt x="3688455" y="756838"/>
                  <a:pt x="3676229" y="758991"/>
                </a:cubicBezTo>
                <a:lnTo>
                  <a:pt x="3566978" y="821857"/>
                </a:lnTo>
                <a:lnTo>
                  <a:pt x="3568015" y="827306"/>
                </a:lnTo>
                <a:lnTo>
                  <a:pt x="3559544" y="833139"/>
                </a:lnTo>
                <a:lnTo>
                  <a:pt x="3558112" y="835356"/>
                </a:lnTo>
                <a:cubicBezTo>
                  <a:pt x="3555397" y="839607"/>
                  <a:pt x="3552565" y="843716"/>
                  <a:pt x="3549077" y="847408"/>
                </a:cubicBezTo>
                <a:cubicBezTo>
                  <a:pt x="3531859" y="830601"/>
                  <a:pt x="3516583" y="876056"/>
                  <a:pt x="3509376" y="856590"/>
                </a:cubicBezTo>
                <a:cubicBezTo>
                  <a:pt x="3478589" y="871643"/>
                  <a:pt x="3423063" y="906898"/>
                  <a:pt x="3364357" y="937729"/>
                </a:cubicBezTo>
                <a:cubicBezTo>
                  <a:pt x="3310993" y="964409"/>
                  <a:pt x="3235125" y="1019109"/>
                  <a:pt x="3183642" y="1046879"/>
                </a:cubicBezTo>
                <a:cubicBezTo>
                  <a:pt x="3148140" y="1070408"/>
                  <a:pt x="3078435" y="1071870"/>
                  <a:pt x="3055465" y="1104351"/>
                </a:cubicBezTo>
                <a:cubicBezTo>
                  <a:pt x="3050955" y="1103276"/>
                  <a:pt x="3046390" y="1103066"/>
                  <a:pt x="3041806" y="1103463"/>
                </a:cubicBezTo>
                <a:lnTo>
                  <a:pt x="3028815" y="1106073"/>
                </a:lnTo>
                <a:lnTo>
                  <a:pt x="3027939" y="1107475"/>
                </a:lnTo>
                <a:cubicBezTo>
                  <a:pt x="3022824" y="1112061"/>
                  <a:pt x="3018673" y="1113574"/>
                  <a:pt x="3014962" y="1113725"/>
                </a:cubicBezTo>
                <a:lnTo>
                  <a:pt x="2981699" y="1121829"/>
                </a:lnTo>
                <a:lnTo>
                  <a:pt x="2979162" y="1124530"/>
                </a:lnTo>
                <a:lnTo>
                  <a:pt x="2951318" y="1135168"/>
                </a:lnTo>
                <a:cubicBezTo>
                  <a:pt x="2945788" y="1138193"/>
                  <a:pt x="2948823" y="1139648"/>
                  <a:pt x="2945978" y="1142677"/>
                </a:cubicBezTo>
                <a:cubicBezTo>
                  <a:pt x="2939738" y="1151480"/>
                  <a:pt x="2903777" y="1156913"/>
                  <a:pt x="2887372" y="1166778"/>
                </a:cubicBezTo>
                <a:cubicBezTo>
                  <a:pt x="2870967" y="1176643"/>
                  <a:pt x="2863076" y="1194555"/>
                  <a:pt x="2847551" y="1201861"/>
                </a:cubicBezTo>
                <a:cubicBezTo>
                  <a:pt x="2832026" y="1209169"/>
                  <a:pt x="2810794" y="1206120"/>
                  <a:pt x="2794224" y="1210618"/>
                </a:cubicBezTo>
                <a:lnTo>
                  <a:pt x="2738359" y="1334484"/>
                </a:lnTo>
                <a:cubicBezTo>
                  <a:pt x="2630048" y="1393419"/>
                  <a:pt x="2616321" y="1394429"/>
                  <a:pt x="2566319" y="1458666"/>
                </a:cubicBezTo>
                <a:cubicBezTo>
                  <a:pt x="2495929" y="1531495"/>
                  <a:pt x="2412152" y="1598987"/>
                  <a:pt x="2357596" y="1665827"/>
                </a:cubicBezTo>
                <a:lnTo>
                  <a:pt x="2238986" y="1748128"/>
                </a:lnTo>
                <a:cubicBezTo>
                  <a:pt x="2218934" y="1768868"/>
                  <a:pt x="2196056" y="1822054"/>
                  <a:pt x="2168448" y="1845836"/>
                </a:cubicBezTo>
                <a:lnTo>
                  <a:pt x="2090167" y="1879602"/>
                </a:lnTo>
                <a:cubicBezTo>
                  <a:pt x="2044141" y="1939678"/>
                  <a:pt x="2068908" y="1894457"/>
                  <a:pt x="1995732" y="1946127"/>
                </a:cubicBezTo>
                <a:lnTo>
                  <a:pt x="1651113" y="2189622"/>
                </a:lnTo>
                <a:lnTo>
                  <a:pt x="1545033" y="2226491"/>
                </a:lnTo>
                <a:cubicBezTo>
                  <a:pt x="1521399" y="2242589"/>
                  <a:pt x="1397440" y="2302496"/>
                  <a:pt x="1386000" y="2332487"/>
                </a:cubicBezTo>
                <a:cubicBezTo>
                  <a:pt x="1333905" y="2347818"/>
                  <a:pt x="1373996" y="2371317"/>
                  <a:pt x="1320359" y="2375275"/>
                </a:cubicBezTo>
                <a:cubicBezTo>
                  <a:pt x="1264706" y="2398965"/>
                  <a:pt x="1203606" y="2430132"/>
                  <a:pt x="1155742" y="2452520"/>
                </a:cubicBezTo>
                <a:cubicBezTo>
                  <a:pt x="1118231" y="2474029"/>
                  <a:pt x="1080938" y="2537279"/>
                  <a:pt x="1055211" y="2568363"/>
                </a:cubicBezTo>
                <a:cubicBezTo>
                  <a:pt x="1050788" y="2567053"/>
                  <a:pt x="1046237" y="2566599"/>
                  <a:pt x="1041617" y="2566751"/>
                </a:cubicBezTo>
                <a:lnTo>
                  <a:pt x="1028396" y="2568652"/>
                </a:lnTo>
                <a:lnTo>
                  <a:pt x="1009679" y="2574506"/>
                </a:lnTo>
                <a:lnTo>
                  <a:pt x="979920" y="2581809"/>
                </a:lnTo>
                <a:lnTo>
                  <a:pt x="948389" y="2593456"/>
                </a:lnTo>
                <a:lnTo>
                  <a:pt x="948465" y="2594417"/>
                </a:lnTo>
                <a:cubicBezTo>
                  <a:pt x="947975" y="2596783"/>
                  <a:pt x="946379" y="2598920"/>
                  <a:pt x="942415" y="2600640"/>
                </a:cubicBezTo>
                <a:cubicBezTo>
                  <a:pt x="930427" y="2610498"/>
                  <a:pt x="893779" y="2564835"/>
                  <a:pt x="881836" y="2574055"/>
                </a:cubicBezTo>
                <a:lnTo>
                  <a:pt x="838949" y="2602948"/>
                </a:lnTo>
                <a:cubicBezTo>
                  <a:pt x="821821" y="2597756"/>
                  <a:pt x="795178" y="2628387"/>
                  <a:pt x="773767" y="2622417"/>
                </a:cubicBezTo>
                <a:cubicBezTo>
                  <a:pt x="763236" y="2622814"/>
                  <a:pt x="747595" y="2615342"/>
                  <a:pt x="742295" y="2620138"/>
                </a:cubicBezTo>
                <a:lnTo>
                  <a:pt x="671670" y="2642741"/>
                </a:lnTo>
                <a:lnTo>
                  <a:pt x="534876" y="2670115"/>
                </a:lnTo>
                <a:cubicBezTo>
                  <a:pt x="551399" y="2693186"/>
                  <a:pt x="501023" y="2704837"/>
                  <a:pt x="505799" y="2732676"/>
                </a:cubicBezTo>
                <a:cubicBezTo>
                  <a:pt x="498476" y="2731791"/>
                  <a:pt x="491231" y="2730058"/>
                  <a:pt x="483925" y="2728111"/>
                </a:cubicBezTo>
                <a:lnTo>
                  <a:pt x="480097" y="2727104"/>
                </a:lnTo>
                <a:lnTo>
                  <a:pt x="465972" y="2727846"/>
                </a:lnTo>
                <a:cubicBezTo>
                  <a:pt x="464149" y="2725929"/>
                  <a:pt x="462327" y="2724011"/>
                  <a:pt x="460504" y="2722094"/>
                </a:cubicBezTo>
                <a:lnTo>
                  <a:pt x="438180" y="2718939"/>
                </a:lnTo>
                <a:cubicBezTo>
                  <a:pt x="430049" y="2718679"/>
                  <a:pt x="421566" y="2719476"/>
                  <a:pt x="412592" y="2721969"/>
                </a:cubicBezTo>
                <a:cubicBezTo>
                  <a:pt x="385739" y="2740494"/>
                  <a:pt x="325476" y="2718733"/>
                  <a:pt x="292799" y="2743014"/>
                </a:cubicBezTo>
                <a:cubicBezTo>
                  <a:pt x="279732" y="2749840"/>
                  <a:pt x="232866" y="2758094"/>
                  <a:pt x="220098" y="2751815"/>
                </a:cubicBezTo>
                <a:cubicBezTo>
                  <a:pt x="209523" y="2751921"/>
                  <a:pt x="199584" y="2756862"/>
                  <a:pt x="190869" y="2749207"/>
                </a:cubicBezTo>
                <a:cubicBezTo>
                  <a:pt x="178366" y="2740373"/>
                  <a:pt x="152297" y="2762540"/>
                  <a:pt x="151131" y="2749566"/>
                </a:cubicBezTo>
                <a:cubicBezTo>
                  <a:pt x="132426" y="2764915"/>
                  <a:pt x="102636" y="2747084"/>
                  <a:pt x="79758" y="2745592"/>
                </a:cubicBezTo>
                <a:cubicBezTo>
                  <a:pt x="69535" y="2756319"/>
                  <a:pt x="47540" y="2749308"/>
                  <a:pt x="17972" y="2747496"/>
                </a:cubicBezTo>
                <a:lnTo>
                  <a:pt x="0" y="274792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0880CC3-FD18-453B-B938-C6D7AEBD4C59}"/>
              </a:ext>
            </a:extLst>
          </p:cNvPr>
          <p:cNvSpPr>
            <a:spLocks noGrp="1"/>
          </p:cNvSpPr>
          <p:nvPr>
            <p:ph idx="1"/>
          </p:nvPr>
        </p:nvSpPr>
        <p:spPr>
          <a:xfrm>
            <a:off x="6095999" y="896469"/>
            <a:ext cx="5043577" cy="4687697"/>
          </a:xfrm>
        </p:spPr>
        <p:txBody>
          <a:bodyPr>
            <a:normAutofit fontScale="92500" lnSpcReduction="10000"/>
          </a:bodyPr>
          <a:lstStyle/>
          <a:p>
            <a:pPr marL="0" indent="0">
              <a:buNone/>
            </a:pPr>
            <a:r>
              <a:rPr lang="en-GB" b="1" dirty="0">
                <a:solidFill>
                  <a:schemeClr val="tx1">
                    <a:lumMod val="85000"/>
                    <a:lumOff val="15000"/>
                  </a:schemeClr>
                </a:solidFill>
              </a:rPr>
              <a:t>Nelson and Trainer, 2007:</a:t>
            </a:r>
            <a:endParaRPr lang="en-US" b="1" dirty="0">
              <a:solidFill>
                <a:schemeClr val="tx1">
                  <a:lumMod val="85000"/>
                  <a:lumOff val="15000"/>
                </a:schemeClr>
              </a:solidFill>
            </a:endParaRPr>
          </a:p>
          <a:p>
            <a:pPr lvl="1"/>
            <a:r>
              <a:rPr lang="en-GB" sz="2800" dirty="0">
                <a:solidFill>
                  <a:schemeClr val="tx1">
                    <a:lumMod val="85000"/>
                    <a:lumOff val="15000"/>
                  </a:schemeClr>
                </a:solidFill>
              </a:rPr>
              <a:t>Aggression is poor recognition of social cues mediated by molecular level biological signals. </a:t>
            </a:r>
          </a:p>
          <a:p>
            <a:pPr marL="228600" lvl="1"/>
            <a:r>
              <a:rPr lang="en-GB" sz="2800" dirty="0">
                <a:solidFill>
                  <a:schemeClr val="tx1">
                    <a:lumMod val="85000"/>
                    <a:lumOff val="15000"/>
                  </a:schemeClr>
                </a:solidFill>
              </a:rPr>
              <a:t>Reactivity to testosterone may be learned not solely biochemical (Welker et al., 2017)</a:t>
            </a:r>
          </a:p>
          <a:p>
            <a:endParaRPr lang="en-GB" dirty="0">
              <a:solidFill>
                <a:schemeClr val="tx1">
                  <a:lumMod val="85000"/>
                  <a:lumOff val="15000"/>
                </a:schemeClr>
              </a:solidFill>
            </a:endParaRPr>
          </a:p>
          <a:p>
            <a:pPr marL="0" indent="0">
              <a:buNone/>
            </a:pPr>
            <a:r>
              <a:rPr lang="en-GB" b="1" dirty="0">
                <a:solidFill>
                  <a:schemeClr val="tx1">
                    <a:lumMod val="85000"/>
                    <a:lumOff val="15000"/>
                  </a:schemeClr>
                </a:solidFill>
              </a:rPr>
              <a:t>Ingested, non-medicinal drugs:</a:t>
            </a:r>
            <a:endParaRPr lang="en-GB" b="1" dirty="0">
              <a:solidFill>
                <a:schemeClr val="tx1">
                  <a:lumMod val="85000"/>
                  <a:lumOff val="15000"/>
                </a:schemeClr>
              </a:solidFill>
              <a:cs typeface="Calibri"/>
            </a:endParaRPr>
          </a:p>
          <a:p>
            <a:pPr lvl="1"/>
            <a:r>
              <a:rPr lang="en-GB" sz="2800" dirty="0">
                <a:solidFill>
                  <a:schemeClr val="tx1">
                    <a:lumMod val="85000"/>
                    <a:lumOff val="15000"/>
                  </a:schemeClr>
                </a:solidFill>
              </a:rPr>
              <a:t>Alcohol highly linked to aggression, differential findings with respect to gender</a:t>
            </a:r>
          </a:p>
        </p:txBody>
      </p:sp>
      <p:sp>
        <p:nvSpPr>
          <p:cNvPr id="12" name="Freeform: Shape 11">
            <a:extLst>
              <a:ext uri="{FF2B5EF4-FFF2-40B4-BE49-F238E27FC236}">
                <a16:creationId xmlns:a16="http://schemas.microsoft.com/office/drawing/2014/main" id="{79CCFC00-0A22-43D7-A1D0-4DF0B12D8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9486" y="5924550"/>
            <a:ext cx="8452514" cy="933450"/>
          </a:xfrm>
          <a:custGeom>
            <a:avLst/>
            <a:gdLst>
              <a:gd name="connsiteX0" fmla="*/ 6654912 w 8452514"/>
              <a:gd name="connsiteY0" fmla="*/ 0 h 1122016"/>
              <a:gd name="connsiteX1" fmla="*/ 6668194 w 8452514"/>
              <a:gd name="connsiteY1" fmla="*/ 5671 h 1122016"/>
              <a:gd name="connsiteX2" fmla="*/ 6703031 w 8452514"/>
              <a:gd name="connsiteY2" fmla="*/ 11087 h 1122016"/>
              <a:gd name="connsiteX3" fmla="*/ 6766081 w 8452514"/>
              <a:gd name="connsiteY3" fmla="*/ 34291 h 1122016"/>
              <a:gd name="connsiteX4" fmla="*/ 6802760 w 8452514"/>
              <a:gd name="connsiteY4" fmla="*/ 44877 h 1122016"/>
              <a:gd name="connsiteX5" fmla="*/ 6827981 w 8452514"/>
              <a:gd name="connsiteY5" fmla="*/ 55269 h 1122016"/>
              <a:gd name="connsiteX6" fmla="*/ 6900076 w 8452514"/>
              <a:gd name="connsiteY6" fmla="*/ 67256 h 1122016"/>
              <a:gd name="connsiteX7" fmla="*/ 7022888 w 8452514"/>
              <a:gd name="connsiteY7" fmla="*/ 81079 h 1122016"/>
              <a:gd name="connsiteX8" fmla="*/ 7048222 w 8452514"/>
              <a:gd name="connsiteY8" fmla="*/ 85358 h 1122016"/>
              <a:gd name="connsiteX9" fmla="*/ 7068261 w 8452514"/>
              <a:gd name="connsiteY9" fmla="*/ 101065 h 1122016"/>
              <a:gd name="connsiteX10" fmla="*/ 7081677 w 8452514"/>
              <a:gd name="connsiteY10" fmla="*/ 104270 h 1122016"/>
              <a:gd name="connsiteX11" fmla="*/ 7084571 w 8452514"/>
              <a:gd name="connsiteY11" fmla="*/ 106233 h 1122016"/>
              <a:gd name="connsiteX12" fmla="*/ 7101842 w 8452514"/>
              <a:gd name="connsiteY12" fmla="*/ 116379 h 1122016"/>
              <a:gd name="connsiteX13" fmla="*/ 7155465 w 8452514"/>
              <a:gd name="connsiteY13" fmla="*/ 110464 h 1122016"/>
              <a:gd name="connsiteX14" fmla="*/ 7207658 w 8452514"/>
              <a:gd name="connsiteY14" fmla="*/ 125870 h 1122016"/>
              <a:gd name="connsiteX15" fmla="*/ 7377573 w 8452514"/>
              <a:gd name="connsiteY15" fmla="*/ 170332 h 1122016"/>
              <a:gd name="connsiteX16" fmla="*/ 7532026 w 8452514"/>
              <a:gd name="connsiteY16" fmla="*/ 192244 h 1122016"/>
              <a:gd name="connsiteX17" fmla="*/ 7841217 w 8452514"/>
              <a:gd name="connsiteY17" fmla="*/ 207538 h 1122016"/>
              <a:gd name="connsiteX18" fmla="*/ 7857607 w 8452514"/>
              <a:gd name="connsiteY18" fmla="*/ 200838 h 1122016"/>
              <a:gd name="connsiteX19" fmla="*/ 7874959 w 8452514"/>
              <a:gd name="connsiteY19" fmla="*/ 198448 h 1122016"/>
              <a:gd name="connsiteX20" fmla="*/ 7876749 w 8452514"/>
              <a:gd name="connsiteY20" fmla="*/ 199701 h 1122016"/>
              <a:gd name="connsiteX21" fmla="*/ 7895929 w 8452514"/>
              <a:gd name="connsiteY21" fmla="*/ 201515 h 1122016"/>
              <a:gd name="connsiteX22" fmla="*/ 7900797 w 8452514"/>
              <a:gd name="connsiteY22" fmla="*/ 198823 h 1122016"/>
              <a:gd name="connsiteX23" fmla="*/ 7914166 w 8452514"/>
              <a:gd name="connsiteY23" fmla="*/ 199099 h 1122016"/>
              <a:gd name="connsiteX24" fmla="*/ 7941068 w 8452514"/>
              <a:gd name="connsiteY24" fmla="*/ 197034 h 1122016"/>
              <a:gd name="connsiteX25" fmla="*/ 7945571 w 8452514"/>
              <a:gd name="connsiteY25" fmla="*/ 199095 h 1122016"/>
              <a:gd name="connsiteX26" fmla="*/ 7985320 w 8452514"/>
              <a:gd name="connsiteY26" fmla="*/ 199790 h 1122016"/>
              <a:gd name="connsiteX27" fmla="*/ 7985616 w 8452514"/>
              <a:gd name="connsiteY27" fmla="*/ 200960 h 1122016"/>
              <a:gd name="connsiteX28" fmla="*/ 7995720 w 8452514"/>
              <a:gd name="connsiteY28" fmla="*/ 206231 h 1122016"/>
              <a:gd name="connsiteX29" fmla="*/ 8015608 w 8452514"/>
              <a:gd name="connsiteY29" fmla="*/ 213654 h 1122016"/>
              <a:gd name="connsiteX30" fmla="*/ 8058349 w 8452514"/>
              <a:gd name="connsiteY30" fmla="*/ 245140 h 1122016"/>
              <a:gd name="connsiteX31" fmla="*/ 8107979 w 8452514"/>
              <a:gd name="connsiteY31" fmla="*/ 246800 h 1122016"/>
              <a:gd name="connsiteX32" fmla="*/ 8108093 w 8452514"/>
              <a:gd name="connsiteY32" fmla="*/ 247078 h 1122016"/>
              <a:gd name="connsiteX33" fmla="*/ 8116664 w 8452514"/>
              <a:gd name="connsiteY33" fmla="*/ 248449 h 1122016"/>
              <a:gd name="connsiteX34" fmla="*/ 8122959 w 8452514"/>
              <a:gd name="connsiteY34" fmla="*/ 248269 h 1122016"/>
              <a:gd name="connsiteX35" fmla="*/ 8138896 w 8452514"/>
              <a:gd name="connsiteY35" fmla="*/ 249833 h 1122016"/>
              <a:gd name="connsiteX36" fmla="*/ 8144062 w 8452514"/>
              <a:gd name="connsiteY36" fmla="*/ 252112 h 1122016"/>
              <a:gd name="connsiteX37" fmla="*/ 8145647 w 8452514"/>
              <a:gd name="connsiteY37" fmla="*/ 255525 h 1122016"/>
              <a:gd name="connsiteX38" fmla="*/ 8147167 w 8452514"/>
              <a:gd name="connsiteY38" fmla="*/ 255312 h 1122016"/>
              <a:gd name="connsiteX39" fmla="*/ 8175302 w 8452514"/>
              <a:gd name="connsiteY39" fmla="*/ 267089 h 1122016"/>
              <a:gd name="connsiteX40" fmla="*/ 8240382 w 8452514"/>
              <a:gd name="connsiteY40" fmla="*/ 283540 h 1122016"/>
              <a:gd name="connsiteX41" fmla="*/ 8278408 w 8452514"/>
              <a:gd name="connsiteY41" fmla="*/ 288929 h 1122016"/>
              <a:gd name="connsiteX42" fmla="*/ 8381742 w 8452514"/>
              <a:gd name="connsiteY42" fmla="*/ 308101 h 1122016"/>
              <a:gd name="connsiteX43" fmla="*/ 8452514 w 8452514"/>
              <a:gd name="connsiteY43" fmla="*/ 320747 h 1122016"/>
              <a:gd name="connsiteX44" fmla="*/ 8452514 w 8452514"/>
              <a:gd name="connsiteY44" fmla="*/ 1122016 h 1122016"/>
              <a:gd name="connsiteX45" fmla="*/ 0 w 8452514"/>
              <a:gd name="connsiteY45" fmla="*/ 1122016 h 1122016"/>
              <a:gd name="connsiteX46" fmla="*/ 29095 w 8452514"/>
              <a:gd name="connsiteY46" fmla="*/ 1104207 h 1122016"/>
              <a:gd name="connsiteX47" fmla="*/ 190847 w 8452514"/>
              <a:gd name="connsiteY47" fmla="*/ 1040583 h 1122016"/>
              <a:gd name="connsiteX48" fmla="*/ 259175 w 8452514"/>
              <a:gd name="connsiteY48" fmla="*/ 1032812 h 1122016"/>
              <a:gd name="connsiteX49" fmla="*/ 338173 w 8452514"/>
              <a:gd name="connsiteY49" fmla="*/ 994605 h 1122016"/>
              <a:gd name="connsiteX50" fmla="*/ 478721 w 8452514"/>
              <a:gd name="connsiteY50" fmla="*/ 983719 h 1122016"/>
              <a:gd name="connsiteX51" fmla="*/ 587681 w 8452514"/>
              <a:gd name="connsiteY51" fmla="*/ 917544 h 1122016"/>
              <a:gd name="connsiteX52" fmla="*/ 693168 w 8452514"/>
              <a:gd name="connsiteY52" fmla="*/ 903672 h 1122016"/>
              <a:gd name="connsiteX53" fmla="*/ 843764 w 8452514"/>
              <a:gd name="connsiteY53" fmla="*/ 843595 h 1122016"/>
              <a:gd name="connsiteX54" fmla="*/ 955276 w 8452514"/>
              <a:gd name="connsiteY54" fmla="*/ 808395 h 1122016"/>
              <a:gd name="connsiteX55" fmla="*/ 1043109 w 8452514"/>
              <a:gd name="connsiteY55" fmla="*/ 713209 h 1122016"/>
              <a:gd name="connsiteX56" fmla="*/ 1154027 w 8452514"/>
              <a:gd name="connsiteY56" fmla="*/ 681725 h 1122016"/>
              <a:gd name="connsiteX57" fmla="*/ 1196585 w 8452514"/>
              <a:gd name="connsiteY57" fmla="*/ 679340 h 1122016"/>
              <a:gd name="connsiteX58" fmla="*/ 1272350 w 8452514"/>
              <a:gd name="connsiteY58" fmla="*/ 682243 h 1122016"/>
              <a:gd name="connsiteX59" fmla="*/ 1373088 w 8452514"/>
              <a:gd name="connsiteY59" fmla="*/ 662319 h 1122016"/>
              <a:gd name="connsiteX60" fmla="*/ 1417982 w 8452514"/>
              <a:gd name="connsiteY60" fmla="*/ 675167 h 1122016"/>
              <a:gd name="connsiteX61" fmla="*/ 1473480 w 8452514"/>
              <a:gd name="connsiteY61" fmla="*/ 676093 h 1122016"/>
              <a:gd name="connsiteX62" fmla="*/ 1506656 w 8452514"/>
              <a:gd name="connsiteY62" fmla="*/ 676828 h 1122016"/>
              <a:gd name="connsiteX63" fmla="*/ 1596230 w 8452514"/>
              <a:gd name="connsiteY63" fmla="*/ 664992 h 1122016"/>
              <a:gd name="connsiteX64" fmla="*/ 1747790 w 8452514"/>
              <a:gd name="connsiteY64" fmla="*/ 611651 h 1122016"/>
              <a:gd name="connsiteX65" fmla="*/ 1793507 w 8452514"/>
              <a:gd name="connsiteY65" fmla="*/ 605163 h 1122016"/>
              <a:gd name="connsiteX66" fmla="*/ 1800606 w 8452514"/>
              <a:gd name="connsiteY66" fmla="*/ 608935 h 1122016"/>
              <a:gd name="connsiteX67" fmla="*/ 1861969 w 8452514"/>
              <a:gd name="connsiteY67" fmla="*/ 581576 h 1122016"/>
              <a:gd name="connsiteX68" fmla="*/ 1955692 w 8452514"/>
              <a:gd name="connsiteY68" fmla="*/ 578902 h 1122016"/>
              <a:gd name="connsiteX69" fmla="*/ 2027065 w 8452514"/>
              <a:gd name="connsiteY69" fmla="*/ 582876 h 1122016"/>
              <a:gd name="connsiteX70" fmla="*/ 2066803 w 8452514"/>
              <a:gd name="connsiteY70" fmla="*/ 582516 h 1122016"/>
              <a:gd name="connsiteX71" fmla="*/ 2096032 w 8452514"/>
              <a:gd name="connsiteY71" fmla="*/ 585125 h 1122016"/>
              <a:gd name="connsiteX72" fmla="*/ 2168733 w 8452514"/>
              <a:gd name="connsiteY72" fmla="*/ 576324 h 1122016"/>
              <a:gd name="connsiteX73" fmla="*/ 2288526 w 8452514"/>
              <a:gd name="connsiteY73" fmla="*/ 555279 h 1122016"/>
              <a:gd name="connsiteX74" fmla="*/ 2314114 w 8452514"/>
              <a:gd name="connsiteY74" fmla="*/ 552249 h 1122016"/>
              <a:gd name="connsiteX75" fmla="*/ 2336438 w 8452514"/>
              <a:gd name="connsiteY75" fmla="*/ 555404 h 1122016"/>
              <a:gd name="connsiteX76" fmla="*/ 2341906 w 8452514"/>
              <a:gd name="connsiteY76" fmla="*/ 561156 h 1122016"/>
              <a:gd name="connsiteX77" fmla="*/ 2356031 w 8452514"/>
              <a:gd name="connsiteY77" fmla="*/ 560413 h 1122016"/>
              <a:gd name="connsiteX78" fmla="*/ 2359859 w 8452514"/>
              <a:gd name="connsiteY78" fmla="*/ 561420 h 1122016"/>
              <a:gd name="connsiteX79" fmla="*/ 2381733 w 8452514"/>
              <a:gd name="connsiteY79" fmla="*/ 565985 h 1122016"/>
              <a:gd name="connsiteX80" fmla="*/ 2426712 w 8452514"/>
              <a:gd name="connsiteY80" fmla="*/ 545831 h 1122016"/>
              <a:gd name="connsiteX81" fmla="*/ 2483467 w 8452514"/>
              <a:gd name="connsiteY81" fmla="*/ 545633 h 1122016"/>
              <a:gd name="connsiteX82" fmla="*/ 2730488 w 8452514"/>
              <a:gd name="connsiteY82" fmla="*/ 524814 h 1122016"/>
              <a:gd name="connsiteX83" fmla="*/ 2818172 w 8452514"/>
              <a:gd name="connsiteY83" fmla="*/ 517453 h 1122016"/>
              <a:gd name="connsiteX84" fmla="*/ 2946749 w 8452514"/>
              <a:gd name="connsiteY84" fmla="*/ 462124 h 1122016"/>
              <a:gd name="connsiteX85" fmla="*/ 3107810 w 8452514"/>
              <a:gd name="connsiteY85" fmla="*/ 446574 h 1122016"/>
              <a:gd name="connsiteX86" fmla="*/ 3118560 w 8452514"/>
              <a:gd name="connsiteY86" fmla="*/ 435924 h 1122016"/>
              <a:gd name="connsiteX87" fmla="*/ 3132824 w 8452514"/>
              <a:gd name="connsiteY87" fmla="*/ 428967 h 1122016"/>
              <a:gd name="connsiteX88" fmla="*/ 3135215 w 8452514"/>
              <a:gd name="connsiteY88" fmla="*/ 429625 h 1122016"/>
              <a:gd name="connsiteX89" fmla="*/ 3153710 w 8452514"/>
              <a:gd name="connsiteY89" fmla="*/ 426021 h 1122016"/>
              <a:gd name="connsiteX90" fmla="*/ 3156473 w 8452514"/>
              <a:gd name="connsiteY90" fmla="*/ 422214 h 1122016"/>
              <a:gd name="connsiteX91" fmla="*/ 3168762 w 8452514"/>
              <a:gd name="connsiteY91" fmla="*/ 418797 h 1122016"/>
              <a:gd name="connsiteX92" fmla="*/ 3191879 w 8452514"/>
              <a:gd name="connsiteY92" fmla="*/ 409514 h 1122016"/>
              <a:gd name="connsiteX93" fmla="*/ 3197224 w 8452514"/>
              <a:gd name="connsiteY93" fmla="*/ 410168 h 1122016"/>
              <a:gd name="connsiteX94" fmla="*/ 3233678 w 8452514"/>
              <a:gd name="connsiteY94" fmla="*/ 399890 h 1122016"/>
              <a:gd name="connsiteX95" fmla="*/ 3234667 w 8452514"/>
              <a:gd name="connsiteY95" fmla="*/ 400883 h 1122016"/>
              <a:gd name="connsiteX96" fmla="*/ 3247057 w 8452514"/>
              <a:gd name="connsiteY96" fmla="*/ 402943 h 1122016"/>
              <a:gd name="connsiteX97" fmla="*/ 3269633 w 8452514"/>
              <a:gd name="connsiteY97" fmla="*/ 404292 h 1122016"/>
              <a:gd name="connsiteX98" fmla="*/ 3327677 w 8452514"/>
              <a:gd name="connsiteY98" fmla="*/ 421442 h 1122016"/>
              <a:gd name="connsiteX99" fmla="*/ 3365739 w 8452514"/>
              <a:gd name="connsiteY99" fmla="*/ 410853 h 1122016"/>
              <a:gd name="connsiteX100" fmla="*/ 3373681 w 8452514"/>
              <a:gd name="connsiteY100" fmla="*/ 409336 h 1122016"/>
              <a:gd name="connsiteX101" fmla="*/ 3373956 w 8452514"/>
              <a:gd name="connsiteY101" fmla="*/ 409560 h 1122016"/>
              <a:gd name="connsiteX102" fmla="*/ 3382564 w 8452514"/>
              <a:gd name="connsiteY102" fmla="*/ 408465 h 1122016"/>
              <a:gd name="connsiteX103" fmla="*/ 3388161 w 8452514"/>
              <a:gd name="connsiteY103" fmla="*/ 406571 h 1122016"/>
              <a:gd name="connsiteX104" fmla="*/ 3403567 w 8452514"/>
              <a:gd name="connsiteY104" fmla="*/ 403628 h 1122016"/>
              <a:gd name="connsiteX105" fmla="*/ 3409644 w 8452514"/>
              <a:gd name="connsiteY105" fmla="*/ 404301 h 1122016"/>
              <a:gd name="connsiteX106" fmla="*/ 3413172 w 8452514"/>
              <a:gd name="connsiteY106" fmla="*/ 406997 h 1122016"/>
              <a:gd name="connsiteX107" fmla="*/ 3414420 w 8452514"/>
              <a:gd name="connsiteY107" fmla="*/ 406385 h 1122016"/>
              <a:gd name="connsiteX108" fmla="*/ 3447142 w 8452514"/>
              <a:gd name="connsiteY108" fmla="*/ 409463 h 1122016"/>
              <a:gd name="connsiteX109" fmla="*/ 3516218 w 8452514"/>
              <a:gd name="connsiteY109" fmla="*/ 406684 h 1122016"/>
              <a:gd name="connsiteX110" fmla="*/ 3553990 w 8452514"/>
              <a:gd name="connsiteY110" fmla="*/ 401187 h 1122016"/>
              <a:gd name="connsiteX111" fmla="*/ 3659408 w 8452514"/>
              <a:gd name="connsiteY111" fmla="*/ 390399 h 1122016"/>
              <a:gd name="connsiteX112" fmla="*/ 3766707 w 8452514"/>
              <a:gd name="connsiteY112" fmla="*/ 382817 h 1122016"/>
              <a:gd name="connsiteX113" fmla="*/ 3828637 w 8452514"/>
              <a:gd name="connsiteY113" fmla="*/ 397240 h 1122016"/>
              <a:gd name="connsiteX114" fmla="*/ 3834801 w 8452514"/>
              <a:gd name="connsiteY114" fmla="*/ 396850 h 1122016"/>
              <a:gd name="connsiteX115" fmla="*/ 3848455 w 8452514"/>
              <a:gd name="connsiteY115" fmla="*/ 391402 h 1122016"/>
              <a:gd name="connsiteX116" fmla="*/ 3853068 w 8452514"/>
              <a:gd name="connsiteY116" fmla="*/ 388632 h 1122016"/>
              <a:gd name="connsiteX117" fmla="*/ 3860928 w 8452514"/>
              <a:gd name="connsiteY117" fmla="*/ 386115 h 1122016"/>
              <a:gd name="connsiteX118" fmla="*/ 3861288 w 8452514"/>
              <a:gd name="connsiteY118" fmla="*/ 386283 h 1122016"/>
              <a:gd name="connsiteX119" fmla="*/ 3868330 w 8452514"/>
              <a:gd name="connsiteY119" fmla="*/ 383474 h 1122016"/>
              <a:gd name="connsiteX120" fmla="*/ 3900661 w 8452514"/>
              <a:gd name="connsiteY120" fmla="*/ 366829 h 1122016"/>
              <a:gd name="connsiteX121" fmla="*/ 3964044 w 8452514"/>
              <a:gd name="connsiteY121" fmla="*/ 373399 h 1122016"/>
              <a:gd name="connsiteX122" fmla="*/ 3986447 w 8452514"/>
              <a:gd name="connsiteY122" fmla="*/ 370849 h 1122016"/>
              <a:gd name="connsiteX123" fmla="*/ 3999298 w 8452514"/>
              <a:gd name="connsiteY123" fmla="*/ 370714 h 1122016"/>
              <a:gd name="connsiteX124" fmla="*/ 4000673 w 8452514"/>
              <a:gd name="connsiteY124" fmla="*/ 371500 h 1122016"/>
              <a:gd name="connsiteX125" fmla="*/ 4031584 w 8452514"/>
              <a:gd name="connsiteY125" fmla="*/ 355427 h 1122016"/>
              <a:gd name="connsiteX126" fmla="*/ 4037028 w 8452514"/>
              <a:gd name="connsiteY126" fmla="*/ 355143 h 1122016"/>
              <a:gd name="connsiteX127" fmla="*/ 4195202 w 8452514"/>
              <a:gd name="connsiteY127" fmla="*/ 304641 h 1122016"/>
              <a:gd name="connsiteX128" fmla="*/ 4283222 w 8452514"/>
              <a:gd name="connsiteY128" fmla="*/ 305842 h 1122016"/>
              <a:gd name="connsiteX129" fmla="*/ 4352940 w 8452514"/>
              <a:gd name="connsiteY129" fmla="*/ 291189 h 1122016"/>
              <a:gd name="connsiteX130" fmla="*/ 4432055 w 8452514"/>
              <a:gd name="connsiteY130" fmla="*/ 268348 h 1122016"/>
              <a:gd name="connsiteX131" fmla="*/ 4530958 w 8452514"/>
              <a:gd name="connsiteY131" fmla="*/ 243206 h 1122016"/>
              <a:gd name="connsiteX132" fmla="*/ 4659004 w 8452514"/>
              <a:gd name="connsiteY132" fmla="*/ 220075 h 1122016"/>
              <a:gd name="connsiteX133" fmla="*/ 4762824 w 8452514"/>
              <a:gd name="connsiteY133" fmla="*/ 202126 h 1122016"/>
              <a:gd name="connsiteX134" fmla="*/ 4770993 w 8452514"/>
              <a:gd name="connsiteY134" fmla="*/ 203195 h 1122016"/>
              <a:gd name="connsiteX135" fmla="*/ 4791924 w 8452514"/>
              <a:gd name="connsiteY135" fmla="*/ 199751 h 1122016"/>
              <a:gd name="connsiteX136" fmla="*/ 4799568 w 8452514"/>
              <a:gd name="connsiteY136" fmla="*/ 197405 h 1122016"/>
              <a:gd name="connsiteX137" fmla="*/ 4811239 w 8452514"/>
              <a:gd name="connsiteY137" fmla="*/ 196207 h 1122016"/>
              <a:gd name="connsiteX138" fmla="*/ 4811598 w 8452514"/>
              <a:gd name="connsiteY138" fmla="*/ 196513 h 1122016"/>
              <a:gd name="connsiteX139" fmla="*/ 4822388 w 8452514"/>
              <a:gd name="connsiteY139" fmla="*/ 194737 h 1122016"/>
              <a:gd name="connsiteX140" fmla="*/ 4874260 w 8452514"/>
              <a:gd name="connsiteY140" fmla="*/ 181824 h 1122016"/>
              <a:gd name="connsiteX141" fmla="*/ 4951765 w 8452514"/>
              <a:gd name="connsiteY141" fmla="*/ 206263 h 1122016"/>
              <a:gd name="connsiteX142" fmla="*/ 4982166 w 8452514"/>
              <a:gd name="connsiteY142" fmla="*/ 208715 h 1122016"/>
              <a:gd name="connsiteX143" fmla="*/ 4998789 w 8452514"/>
              <a:gd name="connsiteY143" fmla="*/ 211810 h 1122016"/>
              <a:gd name="connsiteX144" fmla="*/ 5000070 w 8452514"/>
              <a:gd name="connsiteY144" fmla="*/ 213155 h 1122016"/>
              <a:gd name="connsiteX145" fmla="*/ 5049762 w 8452514"/>
              <a:gd name="connsiteY145" fmla="*/ 200608 h 1122016"/>
              <a:gd name="connsiteX146" fmla="*/ 5056942 w 8452514"/>
              <a:gd name="connsiteY146" fmla="*/ 201631 h 1122016"/>
              <a:gd name="connsiteX147" fmla="*/ 5088587 w 8452514"/>
              <a:gd name="connsiteY147" fmla="*/ 190012 h 1122016"/>
              <a:gd name="connsiteX148" fmla="*/ 5105332 w 8452514"/>
              <a:gd name="connsiteY148" fmla="*/ 185844 h 1122016"/>
              <a:gd name="connsiteX149" fmla="*/ 5109244 w 8452514"/>
              <a:gd name="connsiteY149" fmla="*/ 180881 h 1122016"/>
              <a:gd name="connsiteX150" fmla="*/ 5293942 w 8452514"/>
              <a:gd name="connsiteY150" fmla="*/ 169230 h 1122016"/>
              <a:gd name="connsiteX151" fmla="*/ 5440203 w 8452514"/>
              <a:gd name="connsiteY151" fmla="*/ 138544 h 1122016"/>
              <a:gd name="connsiteX152" fmla="*/ 5647062 w 8452514"/>
              <a:gd name="connsiteY152" fmla="*/ 118578 h 1122016"/>
              <a:gd name="connsiteX153" fmla="*/ 5812718 w 8452514"/>
              <a:gd name="connsiteY153" fmla="*/ 92233 h 1122016"/>
              <a:gd name="connsiteX154" fmla="*/ 6019477 w 8452514"/>
              <a:gd name="connsiteY154" fmla="*/ 42114 h 1122016"/>
              <a:gd name="connsiteX155" fmla="*/ 6096074 w 8452514"/>
              <a:gd name="connsiteY155" fmla="*/ 43522 h 1122016"/>
              <a:gd name="connsiteX156" fmla="*/ 6157746 w 8452514"/>
              <a:gd name="connsiteY156" fmla="*/ 18141 h 1122016"/>
              <a:gd name="connsiteX157" fmla="*/ 6187045 w 8452514"/>
              <a:gd name="connsiteY157" fmla="*/ 24835 h 1122016"/>
              <a:gd name="connsiteX158" fmla="*/ 6192159 w 8452514"/>
              <a:gd name="connsiteY158" fmla="*/ 26281 h 1122016"/>
              <a:gd name="connsiteX159" fmla="*/ 6211258 w 8452514"/>
              <a:gd name="connsiteY159" fmla="*/ 25713 h 1122016"/>
              <a:gd name="connsiteX160" fmla="*/ 6218358 w 8452514"/>
              <a:gd name="connsiteY160" fmla="*/ 33497 h 1122016"/>
              <a:gd name="connsiteX161" fmla="*/ 6248333 w 8452514"/>
              <a:gd name="connsiteY161" fmla="*/ 38336 h 1122016"/>
              <a:gd name="connsiteX162" fmla="*/ 6283010 w 8452514"/>
              <a:gd name="connsiteY162" fmla="*/ 35073 h 1122016"/>
              <a:gd name="connsiteX163" fmla="*/ 6445681 w 8452514"/>
              <a:gd name="connsiteY163" fmla="*/ 10713 h 1122016"/>
              <a:gd name="connsiteX164" fmla="*/ 6583533 w 8452514"/>
              <a:gd name="connsiteY164" fmla="*/ 5508 h 1122016"/>
              <a:gd name="connsiteX165" fmla="*/ 6637168 w 8452514"/>
              <a:gd name="connsiteY165" fmla="*/ 6203 h 112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Lst>
            <a:rect l="l" t="t" r="r" b="b"/>
            <a:pathLst>
              <a:path w="8452514" h="1122016">
                <a:moveTo>
                  <a:pt x="6654912" y="0"/>
                </a:moveTo>
                <a:lnTo>
                  <a:pt x="6668194" y="5671"/>
                </a:lnTo>
                <a:cubicBezTo>
                  <a:pt x="6681790" y="11724"/>
                  <a:pt x="6692395" y="15696"/>
                  <a:pt x="6703031" y="11087"/>
                </a:cubicBezTo>
                <a:lnTo>
                  <a:pt x="6766081" y="34291"/>
                </a:lnTo>
                <a:cubicBezTo>
                  <a:pt x="6759198" y="46371"/>
                  <a:pt x="6796705" y="33436"/>
                  <a:pt x="6802760" y="44877"/>
                </a:cubicBezTo>
                <a:cubicBezTo>
                  <a:pt x="6806063" y="54209"/>
                  <a:pt x="6818210" y="52459"/>
                  <a:pt x="6827981" y="55269"/>
                </a:cubicBezTo>
                <a:cubicBezTo>
                  <a:pt x="6835842" y="64466"/>
                  <a:pt x="6883904" y="69854"/>
                  <a:pt x="6900076" y="67256"/>
                </a:cubicBezTo>
                <a:cubicBezTo>
                  <a:pt x="6944944" y="54222"/>
                  <a:pt x="6986894" y="90496"/>
                  <a:pt x="7022888" y="81079"/>
                </a:cubicBezTo>
                <a:cubicBezTo>
                  <a:pt x="7032650" y="81284"/>
                  <a:pt x="7040923" y="82889"/>
                  <a:pt x="7048222" y="85358"/>
                </a:cubicBezTo>
                <a:lnTo>
                  <a:pt x="7068261" y="101065"/>
                </a:lnTo>
                <a:lnTo>
                  <a:pt x="7081677" y="104270"/>
                </a:lnTo>
                <a:lnTo>
                  <a:pt x="7084571" y="106233"/>
                </a:lnTo>
                <a:cubicBezTo>
                  <a:pt x="7090079" y="110007"/>
                  <a:pt x="7095664" y="113566"/>
                  <a:pt x="7101842" y="116379"/>
                </a:cubicBezTo>
                <a:cubicBezTo>
                  <a:pt x="7114527" y="89833"/>
                  <a:pt x="7156480" y="135914"/>
                  <a:pt x="7155465" y="110464"/>
                </a:cubicBezTo>
                <a:cubicBezTo>
                  <a:pt x="7191616" y="121293"/>
                  <a:pt x="7181164" y="94229"/>
                  <a:pt x="7207658" y="125870"/>
                </a:cubicBezTo>
                <a:cubicBezTo>
                  <a:pt x="7279188" y="125769"/>
                  <a:pt x="7308720" y="184498"/>
                  <a:pt x="7377573" y="170332"/>
                </a:cubicBezTo>
                <a:cubicBezTo>
                  <a:pt x="7431634" y="181395"/>
                  <a:pt x="7489161" y="187485"/>
                  <a:pt x="7532026" y="192244"/>
                </a:cubicBezTo>
                <a:cubicBezTo>
                  <a:pt x="7609299" y="198446"/>
                  <a:pt x="7786953" y="206106"/>
                  <a:pt x="7841217" y="207538"/>
                </a:cubicBezTo>
                <a:cubicBezTo>
                  <a:pt x="7846231" y="204425"/>
                  <a:pt x="7851755" y="202284"/>
                  <a:pt x="7857607" y="200838"/>
                </a:cubicBezTo>
                <a:lnTo>
                  <a:pt x="7874959" y="198448"/>
                </a:lnTo>
                <a:lnTo>
                  <a:pt x="7876749" y="199701"/>
                </a:lnTo>
                <a:cubicBezTo>
                  <a:pt x="7885389" y="202863"/>
                  <a:pt x="7891276" y="202884"/>
                  <a:pt x="7895929" y="201515"/>
                </a:cubicBezTo>
                <a:lnTo>
                  <a:pt x="7900797" y="198823"/>
                </a:lnTo>
                <a:lnTo>
                  <a:pt x="7914166" y="199099"/>
                </a:lnTo>
                <a:lnTo>
                  <a:pt x="7941068" y="197034"/>
                </a:lnTo>
                <a:lnTo>
                  <a:pt x="7945571" y="199095"/>
                </a:lnTo>
                <a:lnTo>
                  <a:pt x="7985320" y="199790"/>
                </a:lnTo>
                <a:lnTo>
                  <a:pt x="7985616" y="200960"/>
                </a:lnTo>
                <a:cubicBezTo>
                  <a:pt x="7987189" y="203602"/>
                  <a:pt x="7990057" y="205581"/>
                  <a:pt x="7995720" y="206231"/>
                </a:cubicBezTo>
                <a:cubicBezTo>
                  <a:pt x="7983343" y="222251"/>
                  <a:pt x="7997810" y="213152"/>
                  <a:pt x="8015608" y="213654"/>
                </a:cubicBezTo>
                <a:cubicBezTo>
                  <a:pt x="8000355" y="238646"/>
                  <a:pt x="8053132" y="229787"/>
                  <a:pt x="8058349" y="245140"/>
                </a:cubicBezTo>
                <a:lnTo>
                  <a:pt x="8107979" y="246800"/>
                </a:lnTo>
                <a:cubicBezTo>
                  <a:pt x="8108017" y="246893"/>
                  <a:pt x="8108056" y="246985"/>
                  <a:pt x="8108093" y="247078"/>
                </a:cubicBezTo>
                <a:cubicBezTo>
                  <a:pt x="8109775" y="247811"/>
                  <a:pt x="8112438" y="248287"/>
                  <a:pt x="8116664" y="248449"/>
                </a:cubicBezTo>
                <a:lnTo>
                  <a:pt x="8122959" y="248269"/>
                </a:lnTo>
                <a:lnTo>
                  <a:pt x="8138896" y="249833"/>
                </a:lnTo>
                <a:lnTo>
                  <a:pt x="8144062" y="252112"/>
                </a:lnTo>
                <a:lnTo>
                  <a:pt x="8145647" y="255525"/>
                </a:lnTo>
                <a:lnTo>
                  <a:pt x="8147167" y="255312"/>
                </a:lnTo>
                <a:cubicBezTo>
                  <a:pt x="8159007" y="250835"/>
                  <a:pt x="8163340" y="243069"/>
                  <a:pt x="8175302" y="267089"/>
                </a:cubicBezTo>
                <a:cubicBezTo>
                  <a:pt x="8202031" y="260619"/>
                  <a:pt x="8205643" y="274876"/>
                  <a:pt x="8240382" y="283540"/>
                </a:cubicBezTo>
                <a:cubicBezTo>
                  <a:pt x="8256037" y="276420"/>
                  <a:pt x="8267552" y="280817"/>
                  <a:pt x="8278408" y="288929"/>
                </a:cubicBezTo>
                <a:cubicBezTo>
                  <a:pt x="8313147" y="288593"/>
                  <a:pt x="8343424" y="301587"/>
                  <a:pt x="8381742" y="308101"/>
                </a:cubicBezTo>
                <a:lnTo>
                  <a:pt x="8452514" y="320747"/>
                </a:lnTo>
                <a:lnTo>
                  <a:pt x="8452514" y="1122016"/>
                </a:lnTo>
                <a:lnTo>
                  <a:pt x="0" y="1122016"/>
                </a:lnTo>
                <a:lnTo>
                  <a:pt x="29095" y="1104207"/>
                </a:lnTo>
                <a:lnTo>
                  <a:pt x="190847" y="1040583"/>
                </a:lnTo>
                <a:cubicBezTo>
                  <a:pt x="216572" y="1038275"/>
                  <a:pt x="228001" y="1009199"/>
                  <a:pt x="259175" y="1032812"/>
                </a:cubicBezTo>
                <a:cubicBezTo>
                  <a:pt x="272925" y="1024743"/>
                  <a:pt x="330583" y="1018660"/>
                  <a:pt x="338173" y="994605"/>
                </a:cubicBezTo>
                <a:cubicBezTo>
                  <a:pt x="379945" y="999294"/>
                  <a:pt x="440996" y="973858"/>
                  <a:pt x="478721" y="983719"/>
                </a:cubicBezTo>
                <a:cubicBezTo>
                  <a:pt x="525376" y="965411"/>
                  <a:pt x="551939" y="930885"/>
                  <a:pt x="587681" y="917544"/>
                </a:cubicBezTo>
                <a:cubicBezTo>
                  <a:pt x="623421" y="904203"/>
                  <a:pt x="650488" y="915997"/>
                  <a:pt x="693168" y="903672"/>
                </a:cubicBezTo>
                <a:cubicBezTo>
                  <a:pt x="735849" y="891347"/>
                  <a:pt x="800079" y="858250"/>
                  <a:pt x="843764" y="843595"/>
                </a:cubicBezTo>
                <a:cubicBezTo>
                  <a:pt x="881354" y="837691"/>
                  <a:pt x="916698" y="834302"/>
                  <a:pt x="955276" y="808395"/>
                </a:cubicBezTo>
                <a:cubicBezTo>
                  <a:pt x="1001552" y="806858"/>
                  <a:pt x="1000312" y="728357"/>
                  <a:pt x="1043109" y="713209"/>
                </a:cubicBezTo>
                <a:cubicBezTo>
                  <a:pt x="1086436" y="711853"/>
                  <a:pt x="1117273" y="688988"/>
                  <a:pt x="1154027" y="681725"/>
                </a:cubicBezTo>
                <a:cubicBezTo>
                  <a:pt x="1168837" y="687399"/>
                  <a:pt x="1182845" y="689349"/>
                  <a:pt x="1196585" y="679340"/>
                </a:cubicBezTo>
                <a:cubicBezTo>
                  <a:pt x="1236978" y="680777"/>
                  <a:pt x="1246586" y="693838"/>
                  <a:pt x="1272350" y="682243"/>
                </a:cubicBezTo>
                <a:cubicBezTo>
                  <a:pt x="1301766" y="679407"/>
                  <a:pt x="1348816" y="663498"/>
                  <a:pt x="1373088" y="662319"/>
                </a:cubicBezTo>
                <a:cubicBezTo>
                  <a:pt x="1364634" y="677929"/>
                  <a:pt x="1418922" y="661245"/>
                  <a:pt x="1417982" y="675167"/>
                </a:cubicBezTo>
                <a:cubicBezTo>
                  <a:pt x="1441073" y="656219"/>
                  <a:pt x="1446423" y="681052"/>
                  <a:pt x="1473480" y="676093"/>
                </a:cubicBezTo>
                <a:cubicBezTo>
                  <a:pt x="1487065" y="669135"/>
                  <a:pt x="1496110" y="668240"/>
                  <a:pt x="1506656" y="676828"/>
                </a:cubicBezTo>
                <a:cubicBezTo>
                  <a:pt x="1569580" y="642830"/>
                  <a:pt x="1541006" y="676699"/>
                  <a:pt x="1596230" y="664992"/>
                </a:cubicBezTo>
                <a:cubicBezTo>
                  <a:pt x="1644300" y="652241"/>
                  <a:pt x="1697486" y="644935"/>
                  <a:pt x="1747790" y="611651"/>
                </a:cubicBezTo>
                <a:cubicBezTo>
                  <a:pt x="1757666" y="602026"/>
                  <a:pt x="1778133" y="599123"/>
                  <a:pt x="1793507" y="605163"/>
                </a:cubicBezTo>
                <a:cubicBezTo>
                  <a:pt x="1796153" y="606202"/>
                  <a:pt x="1798542" y="607474"/>
                  <a:pt x="1800606" y="608935"/>
                </a:cubicBezTo>
                <a:cubicBezTo>
                  <a:pt x="1831221" y="585179"/>
                  <a:pt x="1847281" y="597912"/>
                  <a:pt x="1861969" y="581576"/>
                </a:cubicBezTo>
                <a:cubicBezTo>
                  <a:pt x="1907503" y="575973"/>
                  <a:pt x="1942061" y="593204"/>
                  <a:pt x="1955692" y="578902"/>
                </a:cubicBezTo>
                <a:cubicBezTo>
                  <a:pt x="1978570" y="580394"/>
                  <a:pt x="2008360" y="598224"/>
                  <a:pt x="2027065" y="582876"/>
                </a:cubicBezTo>
                <a:cubicBezTo>
                  <a:pt x="2028231" y="595849"/>
                  <a:pt x="2054300" y="573683"/>
                  <a:pt x="2066803" y="582516"/>
                </a:cubicBezTo>
                <a:cubicBezTo>
                  <a:pt x="2075518" y="590172"/>
                  <a:pt x="2085457" y="585230"/>
                  <a:pt x="2096032" y="585125"/>
                </a:cubicBezTo>
                <a:cubicBezTo>
                  <a:pt x="2108800" y="591404"/>
                  <a:pt x="2155666" y="583149"/>
                  <a:pt x="2168733" y="576324"/>
                </a:cubicBezTo>
                <a:cubicBezTo>
                  <a:pt x="2201410" y="552043"/>
                  <a:pt x="2261673" y="573804"/>
                  <a:pt x="2288526" y="555279"/>
                </a:cubicBezTo>
                <a:cubicBezTo>
                  <a:pt x="2297500" y="552786"/>
                  <a:pt x="2305982" y="551988"/>
                  <a:pt x="2314114" y="552249"/>
                </a:cubicBezTo>
                <a:lnTo>
                  <a:pt x="2336438" y="555404"/>
                </a:lnTo>
                <a:lnTo>
                  <a:pt x="2341906" y="561156"/>
                </a:lnTo>
                <a:lnTo>
                  <a:pt x="2356031" y="560413"/>
                </a:lnTo>
                <a:lnTo>
                  <a:pt x="2359859" y="561420"/>
                </a:lnTo>
                <a:cubicBezTo>
                  <a:pt x="2367165" y="563368"/>
                  <a:pt x="2374410" y="565100"/>
                  <a:pt x="2381733" y="565985"/>
                </a:cubicBezTo>
                <a:cubicBezTo>
                  <a:pt x="2376957" y="538146"/>
                  <a:pt x="2443235" y="568902"/>
                  <a:pt x="2426712" y="545831"/>
                </a:cubicBezTo>
                <a:cubicBezTo>
                  <a:pt x="2466120" y="545839"/>
                  <a:pt x="2440055" y="523877"/>
                  <a:pt x="2483467" y="545633"/>
                </a:cubicBezTo>
                <a:lnTo>
                  <a:pt x="2730488" y="524814"/>
                </a:lnTo>
                <a:cubicBezTo>
                  <a:pt x="2700504" y="574841"/>
                  <a:pt x="2808904" y="482004"/>
                  <a:pt x="2818172" y="517453"/>
                </a:cubicBezTo>
                <a:cubicBezTo>
                  <a:pt x="2824816" y="485216"/>
                  <a:pt x="2903466" y="485910"/>
                  <a:pt x="2946749" y="462124"/>
                </a:cubicBezTo>
                <a:cubicBezTo>
                  <a:pt x="3004869" y="458173"/>
                  <a:pt x="3050052" y="433279"/>
                  <a:pt x="3107810" y="446574"/>
                </a:cubicBezTo>
                <a:cubicBezTo>
                  <a:pt x="3110447" y="442339"/>
                  <a:pt x="3114142" y="438859"/>
                  <a:pt x="3118560" y="435924"/>
                </a:cubicBezTo>
                <a:lnTo>
                  <a:pt x="3132824" y="428967"/>
                </a:lnTo>
                <a:lnTo>
                  <a:pt x="3135215" y="429625"/>
                </a:lnTo>
                <a:cubicBezTo>
                  <a:pt x="3144984" y="430153"/>
                  <a:pt x="3150332" y="428555"/>
                  <a:pt x="3153710" y="426021"/>
                </a:cubicBezTo>
                <a:lnTo>
                  <a:pt x="3156473" y="422214"/>
                </a:lnTo>
                <a:lnTo>
                  <a:pt x="3168762" y="418797"/>
                </a:lnTo>
                <a:lnTo>
                  <a:pt x="3191879" y="409514"/>
                </a:lnTo>
                <a:lnTo>
                  <a:pt x="3197224" y="410168"/>
                </a:lnTo>
                <a:lnTo>
                  <a:pt x="3233678" y="399890"/>
                </a:lnTo>
                <a:lnTo>
                  <a:pt x="3234667" y="400883"/>
                </a:lnTo>
                <a:cubicBezTo>
                  <a:pt x="3237710" y="402875"/>
                  <a:pt x="3241523" y="403903"/>
                  <a:pt x="3247057" y="402943"/>
                </a:cubicBezTo>
                <a:cubicBezTo>
                  <a:pt x="3245656" y="421040"/>
                  <a:pt x="3253194" y="408721"/>
                  <a:pt x="3269633" y="404292"/>
                </a:cubicBezTo>
                <a:cubicBezTo>
                  <a:pt x="3271128" y="431412"/>
                  <a:pt x="3313536" y="408789"/>
                  <a:pt x="3327677" y="421442"/>
                </a:cubicBezTo>
                <a:cubicBezTo>
                  <a:pt x="3339719" y="417578"/>
                  <a:pt x="3352481" y="413986"/>
                  <a:pt x="3365739" y="410853"/>
                </a:cubicBezTo>
                <a:lnTo>
                  <a:pt x="3373681" y="409336"/>
                </a:lnTo>
                <a:lnTo>
                  <a:pt x="3373956" y="409560"/>
                </a:lnTo>
                <a:cubicBezTo>
                  <a:pt x="3375930" y="409771"/>
                  <a:pt x="3378636" y="409476"/>
                  <a:pt x="3382564" y="408465"/>
                </a:cubicBezTo>
                <a:lnTo>
                  <a:pt x="3388161" y="406571"/>
                </a:lnTo>
                <a:lnTo>
                  <a:pt x="3403567" y="403628"/>
                </a:lnTo>
                <a:lnTo>
                  <a:pt x="3409644" y="404301"/>
                </a:lnTo>
                <a:lnTo>
                  <a:pt x="3413172" y="406997"/>
                </a:lnTo>
                <a:lnTo>
                  <a:pt x="3414420" y="406385"/>
                </a:lnTo>
                <a:cubicBezTo>
                  <a:pt x="3422407" y="399025"/>
                  <a:pt x="3421574" y="390709"/>
                  <a:pt x="3447142" y="409463"/>
                </a:cubicBezTo>
                <a:cubicBezTo>
                  <a:pt x="3467406" y="396187"/>
                  <a:pt x="3479418" y="408274"/>
                  <a:pt x="3516218" y="406684"/>
                </a:cubicBezTo>
                <a:cubicBezTo>
                  <a:pt x="3526044" y="395854"/>
                  <a:pt x="3539177" y="396724"/>
                  <a:pt x="3553990" y="401187"/>
                </a:cubicBezTo>
                <a:cubicBezTo>
                  <a:pt x="3585271" y="391337"/>
                  <a:pt x="3620682" y="394946"/>
                  <a:pt x="3659408" y="390399"/>
                </a:cubicBezTo>
                <a:cubicBezTo>
                  <a:pt x="3694121" y="372373"/>
                  <a:pt x="3725367" y="387759"/>
                  <a:pt x="3766707" y="382817"/>
                </a:cubicBezTo>
                <a:cubicBezTo>
                  <a:pt x="3791336" y="358091"/>
                  <a:pt x="3804132" y="393699"/>
                  <a:pt x="3828637" y="397240"/>
                </a:cubicBezTo>
                <a:lnTo>
                  <a:pt x="3834801" y="396850"/>
                </a:lnTo>
                <a:lnTo>
                  <a:pt x="3848455" y="391402"/>
                </a:lnTo>
                <a:lnTo>
                  <a:pt x="3853068" y="388632"/>
                </a:lnTo>
                <a:cubicBezTo>
                  <a:pt x="3856439" y="386992"/>
                  <a:pt x="3858931" y="386247"/>
                  <a:pt x="3860928" y="386115"/>
                </a:cubicBezTo>
                <a:lnTo>
                  <a:pt x="3861288" y="386283"/>
                </a:lnTo>
                <a:lnTo>
                  <a:pt x="3868330" y="383474"/>
                </a:lnTo>
                <a:cubicBezTo>
                  <a:pt x="3879825" y="378211"/>
                  <a:pt x="3890648" y="372588"/>
                  <a:pt x="3900661" y="366829"/>
                </a:cubicBezTo>
                <a:cubicBezTo>
                  <a:pt x="3919683" y="376562"/>
                  <a:pt x="3951136" y="347631"/>
                  <a:pt x="3964044" y="373399"/>
                </a:cubicBezTo>
                <a:cubicBezTo>
                  <a:pt x="3978068" y="366350"/>
                  <a:pt x="3980151" y="353244"/>
                  <a:pt x="3986447" y="370849"/>
                </a:cubicBezTo>
                <a:cubicBezTo>
                  <a:pt x="3991392" y="368984"/>
                  <a:pt x="3995514" y="369323"/>
                  <a:pt x="3999298" y="370714"/>
                </a:cubicBezTo>
                <a:lnTo>
                  <a:pt x="4000673" y="371500"/>
                </a:lnTo>
                <a:lnTo>
                  <a:pt x="4031584" y="355427"/>
                </a:lnTo>
                <a:lnTo>
                  <a:pt x="4037028" y="355143"/>
                </a:lnTo>
                <a:cubicBezTo>
                  <a:pt x="4089837" y="358512"/>
                  <a:pt x="4131595" y="335871"/>
                  <a:pt x="4195202" y="304641"/>
                </a:cubicBezTo>
                <a:cubicBezTo>
                  <a:pt x="4198234" y="301075"/>
                  <a:pt x="4282462" y="310356"/>
                  <a:pt x="4283222" y="305842"/>
                </a:cubicBezTo>
                <a:cubicBezTo>
                  <a:pt x="4325917" y="301489"/>
                  <a:pt x="4298042" y="297341"/>
                  <a:pt x="4352940" y="291189"/>
                </a:cubicBezTo>
                <a:cubicBezTo>
                  <a:pt x="4368816" y="282538"/>
                  <a:pt x="4434671" y="254731"/>
                  <a:pt x="4432055" y="268348"/>
                </a:cubicBezTo>
                <a:lnTo>
                  <a:pt x="4530958" y="243206"/>
                </a:lnTo>
                <a:lnTo>
                  <a:pt x="4659004" y="220075"/>
                </a:lnTo>
                <a:lnTo>
                  <a:pt x="4762824" y="202126"/>
                </a:lnTo>
                <a:lnTo>
                  <a:pt x="4770993" y="203195"/>
                </a:lnTo>
                <a:lnTo>
                  <a:pt x="4791924" y="199751"/>
                </a:lnTo>
                <a:lnTo>
                  <a:pt x="4799568" y="197405"/>
                </a:lnTo>
                <a:cubicBezTo>
                  <a:pt x="4804918" y="196180"/>
                  <a:pt x="4808585" y="195869"/>
                  <a:pt x="4811239" y="196207"/>
                </a:cubicBezTo>
                <a:lnTo>
                  <a:pt x="4811598" y="196513"/>
                </a:lnTo>
                <a:lnTo>
                  <a:pt x="4822388" y="194737"/>
                </a:lnTo>
                <a:cubicBezTo>
                  <a:pt x="4840430" y="190975"/>
                  <a:pt x="4857826" y="186590"/>
                  <a:pt x="4874260" y="181824"/>
                </a:cubicBezTo>
                <a:cubicBezTo>
                  <a:pt x="4892734" y="199009"/>
                  <a:pt x="4951054" y="170279"/>
                  <a:pt x="4951765" y="206263"/>
                </a:cubicBezTo>
                <a:cubicBezTo>
                  <a:pt x="4974164" y="200878"/>
                  <a:pt x="4984924" y="184772"/>
                  <a:pt x="4982166" y="208715"/>
                </a:cubicBezTo>
                <a:cubicBezTo>
                  <a:pt x="4989680" y="207606"/>
                  <a:pt x="4994776" y="209081"/>
                  <a:pt x="4998789" y="211810"/>
                </a:cubicBezTo>
                <a:lnTo>
                  <a:pt x="5000070" y="213155"/>
                </a:lnTo>
                <a:lnTo>
                  <a:pt x="5049762" y="200608"/>
                </a:lnTo>
                <a:lnTo>
                  <a:pt x="5056942" y="201631"/>
                </a:lnTo>
                <a:lnTo>
                  <a:pt x="5088587" y="190012"/>
                </a:lnTo>
                <a:lnTo>
                  <a:pt x="5105332" y="185844"/>
                </a:lnTo>
                <a:lnTo>
                  <a:pt x="5109244" y="180881"/>
                </a:lnTo>
                <a:lnTo>
                  <a:pt x="5293942" y="169230"/>
                </a:lnTo>
                <a:cubicBezTo>
                  <a:pt x="5300045" y="165474"/>
                  <a:pt x="5436439" y="144078"/>
                  <a:pt x="5440203" y="138544"/>
                </a:cubicBezTo>
                <a:lnTo>
                  <a:pt x="5647062" y="118578"/>
                </a:lnTo>
                <a:cubicBezTo>
                  <a:pt x="5672828" y="111633"/>
                  <a:pt x="5824487" y="75616"/>
                  <a:pt x="5812718" y="92233"/>
                </a:cubicBezTo>
                <a:cubicBezTo>
                  <a:pt x="5886756" y="51532"/>
                  <a:pt x="5931117" y="66359"/>
                  <a:pt x="6019477" y="42114"/>
                </a:cubicBezTo>
                <a:cubicBezTo>
                  <a:pt x="6077012" y="72224"/>
                  <a:pt x="6042897" y="42351"/>
                  <a:pt x="6096074" y="43522"/>
                </a:cubicBezTo>
                <a:cubicBezTo>
                  <a:pt x="6074890" y="12462"/>
                  <a:pt x="6162848" y="55174"/>
                  <a:pt x="6157746" y="18141"/>
                </a:cubicBezTo>
                <a:cubicBezTo>
                  <a:pt x="6167586" y="19528"/>
                  <a:pt x="6177278" y="22038"/>
                  <a:pt x="6187045" y="24835"/>
                </a:cubicBezTo>
                <a:lnTo>
                  <a:pt x="6192159" y="26281"/>
                </a:lnTo>
                <a:lnTo>
                  <a:pt x="6211258" y="25713"/>
                </a:lnTo>
                <a:lnTo>
                  <a:pt x="6218358" y="33497"/>
                </a:lnTo>
                <a:lnTo>
                  <a:pt x="6248333" y="38336"/>
                </a:lnTo>
                <a:cubicBezTo>
                  <a:pt x="6259294" y="38920"/>
                  <a:pt x="6270780" y="38112"/>
                  <a:pt x="6283010" y="35073"/>
                </a:cubicBezTo>
                <a:cubicBezTo>
                  <a:pt x="6320138" y="11314"/>
                  <a:pt x="6400413" y="41928"/>
                  <a:pt x="6445681" y="10713"/>
                </a:cubicBezTo>
                <a:cubicBezTo>
                  <a:pt x="6495768" y="5787"/>
                  <a:pt x="6551618" y="6260"/>
                  <a:pt x="6583533" y="5508"/>
                </a:cubicBezTo>
                <a:cubicBezTo>
                  <a:pt x="6599978" y="17585"/>
                  <a:pt x="6636222" y="-11024"/>
                  <a:pt x="6637168" y="620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82810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557C4-36AC-406B-8D4E-E56E3CBED5BE}"/>
              </a:ext>
            </a:extLst>
          </p:cNvPr>
          <p:cNvSpPr>
            <a:spLocks noGrp="1"/>
          </p:cNvSpPr>
          <p:nvPr>
            <p:ph type="title"/>
          </p:nvPr>
        </p:nvSpPr>
        <p:spPr>
          <a:xfrm>
            <a:off x="635000" y="640823"/>
            <a:ext cx="3418659" cy="5583148"/>
          </a:xfrm>
        </p:spPr>
        <p:txBody>
          <a:bodyPr anchor="ctr">
            <a:normAutofit/>
          </a:bodyPr>
          <a:lstStyle/>
          <a:p>
            <a:r>
              <a:rPr lang="en-GB" sz="5400" dirty="0"/>
              <a:t>Crime and the role of evolution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2EBF97E-5954-4E10-B04D-D24D5D27412C}"/>
              </a:ext>
            </a:extLst>
          </p:cNvPr>
          <p:cNvGraphicFramePr>
            <a:graphicFrameLocks noGrp="1"/>
          </p:cNvGraphicFramePr>
          <p:nvPr>
            <p:ph idx="1"/>
            <p:extLst>
              <p:ext uri="{D42A27DB-BD31-4B8C-83A1-F6EECF244321}">
                <p14:modId xmlns:p14="http://schemas.microsoft.com/office/powerpoint/2010/main" val="282275092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40335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1724F1-513F-4D73-9105-C2179FBFC2AF}"/>
              </a:ext>
            </a:extLst>
          </p:cNvPr>
          <p:cNvSpPr>
            <a:spLocks noGrp="1"/>
          </p:cNvSpPr>
          <p:nvPr>
            <p:ph type="title"/>
          </p:nvPr>
        </p:nvSpPr>
        <p:spPr>
          <a:xfrm>
            <a:off x="1075767" y="1188637"/>
            <a:ext cx="2988234" cy="4480726"/>
          </a:xfrm>
        </p:spPr>
        <p:txBody>
          <a:bodyPr>
            <a:normAutofit/>
          </a:bodyPr>
          <a:lstStyle/>
          <a:p>
            <a:pPr algn="r"/>
            <a:r>
              <a:rPr lang="en-GB" sz="5600"/>
              <a:t>Crime and the Role of Evolution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8A3EB6-44EA-4547-90E0-76692F5D97E7}"/>
              </a:ext>
            </a:extLst>
          </p:cNvPr>
          <p:cNvSpPr>
            <a:spLocks noGrp="1"/>
          </p:cNvSpPr>
          <p:nvPr>
            <p:ph idx="1"/>
          </p:nvPr>
        </p:nvSpPr>
        <p:spPr>
          <a:xfrm>
            <a:off x="5255260" y="1648870"/>
            <a:ext cx="4702848" cy="3560260"/>
          </a:xfrm>
        </p:spPr>
        <p:txBody>
          <a:bodyPr anchor="ctr">
            <a:normAutofit/>
          </a:bodyPr>
          <a:lstStyle/>
          <a:p>
            <a:r>
              <a:rPr lang="en-GB" sz="2200" dirty="0"/>
              <a:t>Exploitation in psychopathy may be a special adaptation</a:t>
            </a:r>
          </a:p>
          <a:p>
            <a:endParaRPr lang="en-GB" sz="2200" dirty="0"/>
          </a:p>
          <a:p>
            <a:r>
              <a:rPr lang="en-GB" sz="2200" dirty="0"/>
              <a:t>Sexual violence is an attempt to gain reproductive success:</a:t>
            </a:r>
            <a:endParaRPr lang="en-GB" sz="2200" dirty="0">
              <a:cs typeface="Calibri" panose="020F0502020204030204"/>
            </a:endParaRPr>
          </a:p>
          <a:p>
            <a:pPr lvl="1"/>
            <a:endParaRPr lang="en-GB" sz="2200" i="1" dirty="0"/>
          </a:p>
          <a:p>
            <a:pPr lvl="1"/>
            <a:r>
              <a:rPr lang="en-GB" sz="2200" i="1" dirty="0"/>
              <a:t>Heavily</a:t>
            </a:r>
            <a:r>
              <a:rPr lang="en-GB" sz="2200" dirty="0"/>
              <a:t> criticised (feminist theories)</a:t>
            </a:r>
          </a:p>
          <a:p>
            <a:pPr lvl="1"/>
            <a:r>
              <a:rPr lang="en-GB" sz="2200" dirty="0"/>
              <a:t>Javaid (2016): some victims are not women of childbearing age</a:t>
            </a:r>
            <a:endParaRPr lang="en-GB" sz="2200" dirty="0">
              <a:cs typeface="Calibri"/>
            </a:endParaRPr>
          </a:p>
          <a:p>
            <a:endParaRPr lang="en-GB" sz="2200" dirty="0"/>
          </a:p>
        </p:txBody>
      </p:sp>
    </p:spTree>
    <p:extLst>
      <p:ext uri="{BB962C8B-B14F-4D97-AF65-F5344CB8AC3E}">
        <p14:creationId xmlns:p14="http://schemas.microsoft.com/office/powerpoint/2010/main" val="30616023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98A9EF0-8769-4993-93A0-21C3820C9F39}"/>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Neuropsychology and Crime</a:t>
            </a:r>
          </a:p>
        </p:txBody>
      </p:sp>
      <p:sp>
        <p:nvSpPr>
          <p:cNvPr id="3" name="Content Placeholder 2">
            <a:extLst>
              <a:ext uri="{FF2B5EF4-FFF2-40B4-BE49-F238E27FC236}">
                <a16:creationId xmlns:a16="http://schemas.microsoft.com/office/drawing/2014/main" id="{86EF95D4-67A3-4AD3-852B-BCB23F5BA0E2}"/>
              </a:ext>
            </a:extLst>
          </p:cNvPr>
          <p:cNvSpPr>
            <a:spLocks noGrp="1"/>
          </p:cNvSpPr>
          <p:nvPr>
            <p:ph idx="1"/>
          </p:nvPr>
        </p:nvSpPr>
        <p:spPr>
          <a:xfrm>
            <a:off x="1957987" y="2431765"/>
            <a:ext cx="8276026" cy="3320031"/>
          </a:xfrm>
        </p:spPr>
        <p:txBody>
          <a:bodyPr anchor="ctr">
            <a:normAutofit/>
          </a:bodyPr>
          <a:lstStyle/>
          <a:p>
            <a:r>
              <a:rPr lang="en-GB" sz="3200" dirty="0">
                <a:solidFill>
                  <a:schemeClr val="tx1">
                    <a:lumMod val="85000"/>
                    <a:lumOff val="15000"/>
                  </a:schemeClr>
                </a:solidFill>
              </a:rPr>
              <a:t>Impairment in brain function:</a:t>
            </a:r>
          </a:p>
          <a:p>
            <a:pPr lvl="1"/>
            <a:r>
              <a:rPr lang="en-GB" sz="3200" dirty="0">
                <a:solidFill>
                  <a:schemeClr val="tx1">
                    <a:lumMod val="85000"/>
                    <a:lumOff val="15000"/>
                  </a:schemeClr>
                </a:solidFill>
              </a:rPr>
              <a:t>Likely to be seen due to behaviour, not as a causal link</a:t>
            </a:r>
          </a:p>
          <a:p>
            <a:pPr lvl="1"/>
            <a:r>
              <a:rPr lang="en-GB" sz="3200" dirty="0">
                <a:solidFill>
                  <a:schemeClr val="tx1">
                    <a:lumMod val="85000"/>
                    <a:lumOff val="15000"/>
                  </a:schemeClr>
                </a:solidFill>
              </a:rPr>
              <a:t>Noticeable in juvenile offenders (Williams et al., 2010)</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7226700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D3365-F86B-4C1A-AE71-489FFA47BD73}"/>
              </a:ext>
            </a:extLst>
          </p:cNvPr>
          <p:cNvSpPr>
            <a:spLocks noGrp="1"/>
          </p:cNvSpPr>
          <p:nvPr>
            <p:ph type="title"/>
          </p:nvPr>
        </p:nvSpPr>
        <p:spPr/>
        <p:txBody>
          <a:bodyPr/>
          <a:lstStyle/>
          <a:p>
            <a:r>
              <a:rPr lang="en-GB" dirty="0"/>
              <a:t>Crime and Intelligence</a:t>
            </a:r>
          </a:p>
        </p:txBody>
      </p:sp>
      <p:graphicFrame>
        <p:nvGraphicFramePr>
          <p:cNvPr id="5" name="Content Placeholder 2">
            <a:extLst>
              <a:ext uri="{FF2B5EF4-FFF2-40B4-BE49-F238E27FC236}">
                <a16:creationId xmlns:a16="http://schemas.microsoft.com/office/drawing/2014/main" id="{B5EF0D4E-68BD-434C-921D-3AFCC15F19E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226588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A2F0F-66FC-4E2A-8F54-AE647040CE3B}"/>
              </a:ext>
            </a:extLst>
          </p:cNvPr>
          <p:cNvSpPr>
            <a:spLocks noGrp="1"/>
          </p:cNvSpPr>
          <p:nvPr>
            <p:ph type="title"/>
          </p:nvPr>
        </p:nvSpPr>
        <p:spPr>
          <a:xfrm>
            <a:off x="4965430" y="629268"/>
            <a:ext cx="6586491" cy="1286160"/>
          </a:xfrm>
        </p:spPr>
        <p:txBody>
          <a:bodyPr anchor="b">
            <a:normAutofit/>
          </a:bodyPr>
          <a:lstStyle/>
          <a:p>
            <a:r>
              <a:rPr lang="en-GB" dirty="0"/>
              <a:t>Biosocial Theories of Crime</a:t>
            </a:r>
          </a:p>
        </p:txBody>
      </p:sp>
      <p:pic>
        <p:nvPicPr>
          <p:cNvPr id="6" name="Picture 5">
            <a:extLst>
              <a:ext uri="{FF2B5EF4-FFF2-40B4-BE49-F238E27FC236}">
                <a16:creationId xmlns:a16="http://schemas.microsoft.com/office/drawing/2014/main" id="{41EFB50D-0A2D-4418-AF06-8BFB1CB98BDC}"/>
              </a:ext>
            </a:extLst>
          </p:cNvPr>
          <p:cNvPicPr>
            <a:picLocks noChangeAspect="1"/>
          </p:cNvPicPr>
          <p:nvPr/>
        </p:nvPicPr>
        <p:blipFill rotWithShape="1">
          <a:blip r:embed="rId2"/>
          <a:srcRect l="39547" r="22432"/>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6B853"/>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794DFCF-BACC-4F60-B7EA-83D52CEFCCDA}"/>
              </a:ext>
            </a:extLst>
          </p:cNvPr>
          <p:cNvGraphicFramePr>
            <a:graphicFrameLocks noGrp="1"/>
          </p:cNvGraphicFramePr>
          <p:nvPr>
            <p:ph idx="1"/>
            <p:extLst>
              <p:ext uri="{D42A27DB-BD31-4B8C-83A1-F6EECF244321}">
                <p14:modId xmlns:p14="http://schemas.microsoft.com/office/powerpoint/2010/main" val="2084407448"/>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148072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116D6-BB41-4724-9062-654B1FFB6A4A}"/>
              </a:ext>
            </a:extLst>
          </p:cNvPr>
          <p:cNvSpPr>
            <a:spLocks noGrp="1"/>
          </p:cNvSpPr>
          <p:nvPr>
            <p:ph type="title"/>
          </p:nvPr>
        </p:nvSpPr>
        <p:spPr>
          <a:xfrm>
            <a:off x="5297762" y="329184"/>
            <a:ext cx="6251110" cy="1783080"/>
          </a:xfrm>
        </p:spPr>
        <p:txBody>
          <a:bodyPr anchor="b">
            <a:normAutofit/>
          </a:bodyPr>
          <a:lstStyle/>
          <a:p>
            <a:r>
              <a:rPr lang="en-GB" sz="5400" dirty="0"/>
              <a:t>Social Learning as a Psychological Issue</a:t>
            </a:r>
          </a:p>
        </p:txBody>
      </p:sp>
      <p:pic>
        <p:nvPicPr>
          <p:cNvPr id="5" name="Picture 4" descr="Colourful carved figures of humans">
            <a:extLst>
              <a:ext uri="{FF2B5EF4-FFF2-40B4-BE49-F238E27FC236}">
                <a16:creationId xmlns:a16="http://schemas.microsoft.com/office/drawing/2014/main" id="{E39EB31A-DD53-4321-A127-AF2475B4F2BC}"/>
              </a:ext>
            </a:extLst>
          </p:cNvPr>
          <p:cNvPicPr>
            <a:picLocks noChangeAspect="1"/>
          </p:cNvPicPr>
          <p:nvPr/>
        </p:nvPicPr>
        <p:blipFill rotWithShape="1">
          <a:blip r:embed="rId2"/>
          <a:srcRect l="25923" r="2569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149659-2FD9-4EAF-AE10-835AAA3C7A24}"/>
              </a:ext>
            </a:extLst>
          </p:cNvPr>
          <p:cNvSpPr>
            <a:spLocks noGrp="1"/>
          </p:cNvSpPr>
          <p:nvPr>
            <p:ph idx="1"/>
          </p:nvPr>
        </p:nvSpPr>
        <p:spPr>
          <a:xfrm>
            <a:off x="5297762" y="2706624"/>
            <a:ext cx="6251110" cy="3483864"/>
          </a:xfrm>
        </p:spPr>
        <p:txBody>
          <a:bodyPr>
            <a:normAutofit/>
          </a:bodyPr>
          <a:lstStyle/>
          <a:p>
            <a:pPr marL="0" indent="0">
              <a:buNone/>
            </a:pPr>
            <a:r>
              <a:rPr lang="en-GB" sz="2000"/>
              <a:t>SLT can be applied at individual level in addition to examining societal influences:</a:t>
            </a:r>
            <a:endParaRPr lang="en-US" sz="2000"/>
          </a:p>
          <a:p>
            <a:pPr lvl="1"/>
            <a:r>
              <a:rPr lang="en-GB" sz="2000"/>
              <a:t>In reaction between observation (and imitation of same) and self-imposed values</a:t>
            </a:r>
          </a:p>
          <a:p>
            <a:pPr marL="0" indent="0">
              <a:buNone/>
            </a:pPr>
            <a:endParaRPr lang="en-GB" sz="2000"/>
          </a:p>
          <a:p>
            <a:pPr marL="0" indent="0">
              <a:buNone/>
            </a:pPr>
            <a:r>
              <a:rPr lang="en-GB" sz="2000"/>
              <a:t>Differential association (Sutherland, 1939): </a:t>
            </a:r>
            <a:endParaRPr lang="en-GB" sz="2000">
              <a:cs typeface="Calibri" panose="020F0502020204030204"/>
            </a:endParaRPr>
          </a:p>
          <a:p>
            <a:pPr lvl="1"/>
            <a:r>
              <a:rPr lang="en-GB" sz="2000"/>
              <a:t>Crime occurs in context of conflict and association of groups</a:t>
            </a:r>
          </a:p>
          <a:p>
            <a:pPr lvl="1"/>
            <a:r>
              <a:rPr lang="en-GB" sz="2000"/>
              <a:t>Differential reinforcement is then an issue in behaviour</a:t>
            </a:r>
          </a:p>
          <a:p>
            <a:endParaRPr lang="en-GB" sz="2000"/>
          </a:p>
        </p:txBody>
      </p:sp>
    </p:spTree>
    <p:extLst>
      <p:ext uri="{BB962C8B-B14F-4D97-AF65-F5344CB8AC3E}">
        <p14:creationId xmlns:p14="http://schemas.microsoft.com/office/powerpoint/2010/main" val="294214601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9A6E914-93BC-4AF5-AA36-0DF7F934717D}"/>
              </a:ext>
            </a:extLst>
          </p:cNvPr>
          <p:cNvSpPr>
            <a:spLocks noGrp="1"/>
          </p:cNvSpPr>
          <p:nvPr>
            <p:ph type="title"/>
          </p:nvPr>
        </p:nvSpPr>
        <p:spPr>
          <a:xfrm>
            <a:off x="841246" y="673770"/>
            <a:ext cx="3644489" cy="2414488"/>
          </a:xfrm>
        </p:spPr>
        <p:txBody>
          <a:bodyPr anchor="t">
            <a:normAutofit/>
          </a:bodyPr>
          <a:lstStyle/>
          <a:p>
            <a:r>
              <a:rPr lang="en-GB" sz="4200">
                <a:solidFill>
                  <a:srgbClr val="FFFFFF"/>
                </a:solidFill>
              </a:rPr>
              <a:t>Social Learning as a Psychological Issue</a:t>
            </a:r>
          </a:p>
        </p:txBody>
      </p:sp>
      <p:sp>
        <p:nvSpPr>
          <p:cNvPr id="3" name="Content Placeholder 2">
            <a:extLst>
              <a:ext uri="{FF2B5EF4-FFF2-40B4-BE49-F238E27FC236}">
                <a16:creationId xmlns:a16="http://schemas.microsoft.com/office/drawing/2014/main" id="{47E73892-FCFF-40E1-BDBD-EFCB2B3903AC}"/>
              </a:ext>
            </a:extLst>
          </p:cNvPr>
          <p:cNvSpPr>
            <a:spLocks noGrp="1"/>
          </p:cNvSpPr>
          <p:nvPr>
            <p:ph idx="1"/>
          </p:nvPr>
        </p:nvSpPr>
        <p:spPr>
          <a:xfrm>
            <a:off x="6095999" y="882315"/>
            <a:ext cx="5254754" cy="5294647"/>
          </a:xfrm>
        </p:spPr>
        <p:txBody>
          <a:bodyPr>
            <a:normAutofit/>
          </a:bodyPr>
          <a:lstStyle/>
          <a:p>
            <a:pPr marL="0" indent="0">
              <a:buNone/>
            </a:pPr>
            <a:r>
              <a:rPr lang="en-GB" sz="3200" dirty="0"/>
              <a:t>SLT demonstrates that learning is a crucial aspect to crime, both in imitation and choosing to commit crimes:</a:t>
            </a:r>
            <a:endParaRPr lang="en-US" sz="3200" dirty="0"/>
          </a:p>
          <a:p>
            <a:pPr lvl="1"/>
            <a:endParaRPr lang="en-GB" sz="3200" dirty="0"/>
          </a:p>
          <a:p>
            <a:pPr lvl="1"/>
            <a:r>
              <a:rPr lang="en-GB" sz="3200" dirty="0"/>
              <a:t>Rational choice theory concerns the decision to commit crime and there is a cost-reward decision-making process</a:t>
            </a:r>
          </a:p>
          <a:p>
            <a:endParaRPr lang="en-GB" sz="3200" dirty="0"/>
          </a:p>
        </p:txBody>
      </p:sp>
    </p:spTree>
    <p:extLst>
      <p:ext uri="{BB962C8B-B14F-4D97-AF65-F5344CB8AC3E}">
        <p14:creationId xmlns:p14="http://schemas.microsoft.com/office/powerpoint/2010/main" val="32778594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CC00A3-4F8F-4947-BAED-B03C016B95FA}"/>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Psychodynamics and Crime</a:t>
            </a:r>
          </a:p>
        </p:txBody>
      </p:sp>
      <p:sp>
        <p:nvSpPr>
          <p:cNvPr id="3" name="Content Placeholder 2">
            <a:extLst>
              <a:ext uri="{FF2B5EF4-FFF2-40B4-BE49-F238E27FC236}">
                <a16:creationId xmlns:a16="http://schemas.microsoft.com/office/drawing/2014/main" id="{9E098527-9524-4857-821B-FEF037DA2F27}"/>
              </a:ext>
            </a:extLst>
          </p:cNvPr>
          <p:cNvSpPr>
            <a:spLocks noGrp="1"/>
          </p:cNvSpPr>
          <p:nvPr>
            <p:ph idx="1"/>
          </p:nvPr>
        </p:nvSpPr>
        <p:spPr>
          <a:xfrm>
            <a:off x="1957987" y="2431765"/>
            <a:ext cx="8276026" cy="3320031"/>
          </a:xfrm>
        </p:spPr>
        <p:txBody>
          <a:bodyPr anchor="ctr">
            <a:normAutofit/>
          </a:bodyPr>
          <a:lstStyle/>
          <a:p>
            <a:pPr marL="0" indent="0">
              <a:buNone/>
            </a:pPr>
            <a:r>
              <a:rPr lang="en-GB" sz="2000" dirty="0">
                <a:solidFill>
                  <a:schemeClr val="tx1">
                    <a:lumMod val="85000"/>
                    <a:lumOff val="15000"/>
                  </a:schemeClr>
                </a:solidFill>
              </a:rPr>
              <a:t>Freud never applied theory directly to crime, but </a:t>
            </a:r>
            <a:r>
              <a:rPr lang="en-GB" sz="2000" dirty="0" err="1">
                <a:solidFill>
                  <a:schemeClr val="tx1">
                    <a:lumMod val="85000"/>
                    <a:lumOff val="15000"/>
                  </a:schemeClr>
                </a:solidFill>
              </a:rPr>
              <a:t>Aichhorn</a:t>
            </a:r>
            <a:r>
              <a:rPr lang="en-GB" sz="2000" dirty="0">
                <a:solidFill>
                  <a:schemeClr val="tx1">
                    <a:lumMod val="85000"/>
                    <a:lumOff val="15000"/>
                  </a:schemeClr>
                </a:solidFill>
              </a:rPr>
              <a:t> (1925) did:</a:t>
            </a:r>
            <a:endParaRPr lang="en-US" sz="2000" dirty="0">
              <a:solidFill>
                <a:schemeClr val="tx1">
                  <a:lumMod val="85000"/>
                  <a:lumOff val="15000"/>
                </a:schemeClr>
              </a:solidFill>
            </a:endParaRPr>
          </a:p>
          <a:p>
            <a:pPr lvl="1"/>
            <a:r>
              <a:rPr lang="en-GB" sz="2000" dirty="0">
                <a:solidFill>
                  <a:schemeClr val="tx1">
                    <a:lumMod val="85000"/>
                    <a:lumOff val="15000"/>
                  </a:schemeClr>
                </a:solidFill>
              </a:rPr>
              <a:t>Strong id, weak superego</a:t>
            </a:r>
          </a:p>
          <a:p>
            <a:pPr lvl="1"/>
            <a:r>
              <a:rPr lang="en-GB" sz="2000" dirty="0">
                <a:solidFill>
                  <a:schemeClr val="tx1">
                    <a:lumMod val="85000"/>
                    <a:lumOff val="15000"/>
                  </a:schemeClr>
                </a:solidFill>
              </a:rPr>
              <a:t>Urge for gratification is not inhibited</a:t>
            </a:r>
          </a:p>
          <a:p>
            <a:pPr lvl="1"/>
            <a:r>
              <a:rPr lang="en-GB" sz="2000" dirty="0">
                <a:solidFill>
                  <a:schemeClr val="tx1">
                    <a:lumMod val="85000"/>
                    <a:lumOff val="15000"/>
                  </a:schemeClr>
                </a:solidFill>
              </a:rPr>
              <a:t>Id in conflict with societal norms I painfully repressed, resulting in coping strategies that are deemed deviant</a:t>
            </a:r>
          </a:p>
          <a:p>
            <a:pPr lvl="1"/>
            <a:r>
              <a:rPr lang="en-GB" sz="2000" dirty="0">
                <a:solidFill>
                  <a:schemeClr val="tx1">
                    <a:lumMod val="85000"/>
                    <a:lumOff val="15000"/>
                  </a:schemeClr>
                </a:solidFill>
              </a:rPr>
              <a:t>Crime is the outward manifestation of internal disease which is compounded by ‘identity crisis’ (Erikson, 1994)</a:t>
            </a:r>
          </a:p>
          <a:p>
            <a:pPr marL="0" indent="0">
              <a:buNone/>
            </a:pPr>
            <a:endParaRPr lang="en-GB" sz="2000" dirty="0">
              <a:solidFill>
                <a:schemeClr val="tx1">
                  <a:lumMod val="85000"/>
                  <a:lumOff val="15000"/>
                </a:schemeClr>
              </a:solidFill>
            </a:endParaRPr>
          </a:p>
          <a:p>
            <a:pPr marL="0" indent="0">
              <a:buNone/>
            </a:pPr>
            <a:r>
              <a:rPr lang="en-GB" sz="2000" b="1" dirty="0">
                <a:solidFill>
                  <a:schemeClr val="tx1">
                    <a:lumMod val="85000"/>
                    <a:lumOff val="15000"/>
                  </a:schemeClr>
                </a:solidFill>
              </a:rPr>
              <a:t>No empirical support</a:t>
            </a:r>
            <a:endParaRPr lang="en-GB" sz="2000" b="1" dirty="0">
              <a:solidFill>
                <a:schemeClr val="tx1">
                  <a:lumMod val="85000"/>
                  <a:lumOff val="15000"/>
                </a:schemeClr>
              </a:solidFill>
              <a:cs typeface="Calibri" panose="020F0502020204030204"/>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373518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13201-56DE-4B3F-8DF9-CD077EE99AA6}"/>
              </a:ext>
            </a:extLst>
          </p:cNvPr>
          <p:cNvSpPr>
            <a:spLocks noGrp="1"/>
          </p:cNvSpPr>
          <p:nvPr>
            <p:ph type="title"/>
          </p:nvPr>
        </p:nvSpPr>
        <p:spPr>
          <a:xfrm>
            <a:off x="841248" y="548640"/>
            <a:ext cx="3600860" cy="5431536"/>
          </a:xfrm>
        </p:spPr>
        <p:txBody>
          <a:bodyPr>
            <a:normAutofit/>
          </a:bodyPr>
          <a:lstStyle/>
          <a:p>
            <a:r>
              <a:rPr lang="en-GB" sz="3800"/>
              <a:t>Psychodynamics and Crime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89AEC0-2877-4454-A26A-225F2D16499C}"/>
              </a:ext>
            </a:extLst>
          </p:cNvPr>
          <p:cNvSpPr>
            <a:spLocks noGrp="1"/>
          </p:cNvSpPr>
          <p:nvPr>
            <p:ph idx="1"/>
          </p:nvPr>
        </p:nvSpPr>
        <p:spPr>
          <a:xfrm>
            <a:off x="5126418" y="552091"/>
            <a:ext cx="6224335" cy="5431536"/>
          </a:xfrm>
        </p:spPr>
        <p:txBody>
          <a:bodyPr anchor="ctr">
            <a:normAutofit/>
          </a:bodyPr>
          <a:lstStyle/>
          <a:p>
            <a:r>
              <a:rPr lang="en-GB" sz="2200"/>
              <a:t>Oedipal conflict leading to sexual jealousy</a:t>
            </a:r>
          </a:p>
          <a:p>
            <a:endParaRPr lang="en-GB" sz="2200"/>
          </a:p>
          <a:p>
            <a:r>
              <a:rPr lang="en-GB" sz="2200"/>
              <a:t>Identification with criminal father means boys will subsume this as their own (Dimas et al., 2008)</a:t>
            </a:r>
          </a:p>
          <a:p>
            <a:endParaRPr lang="en-GB" sz="2200"/>
          </a:p>
          <a:p>
            <a:r>
              <a:rPr lang="en-GB" sz="2200"/>
              <a:t>Does not explain female violence or sexual offending</a:t>
            </a:r>
          </a:p>
        </p:txBody>
      </p:sp>
    </p:spTree>
    <p:extLst>
      <p:ext uri="{BB962C8B-B14F-4D97-AF65-F5344CB8AC3E}">
        <p14:creationId xmlns:p14="http://schemas.microsoft.com/office/powerpoint/2010/main" val="373614410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8AACB3-BEC4-4176-B9D7-7BC1D32715CA}"/>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Psychopathy</a:t>
            </a:r>
          </a:p>
        </p:txBody>
      </p:sp>
      <p:sp>
        <p:nvSpPr>
          <p:cNvPr id="3" name="Content Placeholder 2">
            <a:extLst>
              <a:ext uri="{FF2B5EF4-FFF2-40B4-BE49-F238E27FC236}">
                <a16:creationId xmlns:a16="http://schemas.microsoft.com/office/drawing/2014/main" id="{F294D026-D8B9-4F79-AD36-635EF2A3373E}"/>
              </a:ext>
            </a:extLst>
          </p:cNvPr>
          <p:cNvSpPr>
            <a:spLocks noGrp="1"/>
          </p:cNvSpPr>
          <p:nvPr>
            <p:ph idx="1"/>
          </p:nvPr>
        </p:nvSpPr>
        <p:spPr>
          <a:xfrm>
            <a:off x="1957987" y="2431765"/>
            <a:ext cx="8276026" cy="3320031"/>
          </a:xfrm>
        </p:spPr>
        <p:txBody>
          <a:bodyPr anchor="ctr">
            <a:normAutofit/>
          </a:bodyPr>
          <a:lstStyle/>
          <a:p>
            <a:r>
              <a:rPr lang="en-GB" sz="2000" dirty="0">
                <a:solidFill>
                  <a:schemeClr val="tx1">
                    <a:lumMod val="85000"/>
                    <a:lumOff val="15000"/>
                  </a:schemeClr>
                </a:solidFill>
              </a:rPr>
              <a:t>Personality disorder, not mental illness</a:t>
            </a:r>
          </a:p>
          <a:p>
            <a:endParaRPr lang="en-GB" sz="2000" dirty="0">
              <a:solidFill>
                <a:schemeClr val="tx1">
                  <a:lumMod val="85000"/>
                  <a:lumOff val="15000"/>
                </a:schemeClr>
              </a:solidFill>
            </a:endParaRPr>
          </a:p>
          <a:p>
            <a:r>
              <a:rPr lang="en-GB" sz="2000" dirty="0">
                <a:solidFill>
                  <a:schemeClr val="tx1">
                    <a:lumMod val="85000"/>
                    <a:lumOff val="15000"/>
                  </a:schemeClr>
                </a:solidFill>
              </a:rPr>
              <a:t>Can be associated with serious and violent criminality</a:t>
            </a:r>
            <a:endParaRPr lang="en-GB" sz="2000" dirty="0">
              <a:solidFill>
                <a:schemeClr val="tx1">
                  <a:lumMod val="85000"/>
                  <a:lumOff val="15000"/>
                </a:schemeClr>
              </a:solidFill>
              <a:cs typeface="Calibri" panose="020F0502020204030204"/>
            </a:endParaRPr>
          </a:p>
          <a:p>
            <a:endParaRPr lang="en-GB" sz="2000" dirty="0">
              <a:solidFill>
                <a:schemeClr val="tx1">
                  <a:lumMod val="85000"/>
                  <a:lumOff val="15000"/>
                </a:schemeClr>
              </a:solidFill>
            </a:endParaRPr>
          </a:p>
          <a:p>
            <a:r>
              <a:rPr lang="en-GB" sz="2000" dirty="0">
                <a:solidFill>
                  <a:schemeClr val="tx1">
                    <a:lumMod val="85000"/>
                    <a:lumOff val="15000"/>
                  </a:schemeClr>
                </a:solidFill>
              </a:rPr>
              <a:t>Biosocial theories suggest link between low central nervous system stimulation, sometimes seen in psychopathy, and criminal behaviour</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1086460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71B93B-F46C-4B58-BC3F-E34A424587C1}"/>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553F2930-1248-4F92-81DA-C932BA42E36C}"/>
              </a:ext>
            </a:extLst>
          </p:cNvPr>
          <p:cNvSpPr>
            <a:spLocks noGrp="1"/>
          </p:cNvSpPr>
          <p:nvPr>
            <p:ph idx="1"/>
          </p:nvPr>
        </p:nvSpPr>
        <p:spPr>
          <a:xfrm>
            <a:off x="1957987" y="2431765"/>
            <a:ext cx="8276026" cy="3320031"/>
          </a:xfrm>
        </p:spPr>
        <p:txBody>
          <a:bodyPr anchor="ctr">
            <a:normAutofit/>
          </a:bodyPr>
          <a:lstStyle/>
          <a:p>
            <a:r>
              <a:rPr lang="en-GB" sz="2000">
                <a:solidFill>
                  <a:schemeClr val="tx1">
                    <a:lumMod val="85000"/>
                    <a:lumOff val="15000"/>
                  </a:schemeClr>
                </a:solidFill>
              </a:rPr>
              <a:t>Large range of psychological perspectives for the explanation of crime</a:t>
            </a:r>
          </a:p>
          <a:p>
            <a:endParaRPr lang="en-GB" sz="2000">
              <a:solidFill>
                <a:schemeClr val="tx1">
                  <a:lumMod val="85000"/>
                  <a:lumOff val="15000"/>
                </a:schemeClr>
              </a:solidFill>
            </a:endParaRPr>
          </a:p>
          <a:p>
            <a:r>
              <a:rPr lang="en-GB" sz="2000">
                <a:solidFill>
                  <a:schemeClr val="tx1">
                    <a:lumMod val="85000"/>
                    <a:lumOff val="15000"/>
                  </a:schemeClr>
                </a:solidFill>
              </a:rPr>
              <a:t>Confusing, but considering interaction between them may be more fruitful</a:t>
            </a:r>
          </a:p>
          <a:p>
            <a:endParaRPr lang="en-GB" sz="2000">
              <a:solidFill>
                <a:schemeClr val="tx1">
                  <a:lumMod val="85000"/>
                  <a:lumOff val="15000"/>
                </a:schemeClr>
              </a:solidFill>
              <a:cs typeface="Calibri"/>
            </a:endParaRPr>
          </a:p>
          <a:p>
            <a:pPr marL="0" indent="0">
              <a:buNone/>
            </a:pPr>
            <a:r>
              <a:rPr lang="en-GB" sz="2000">
                <a:solidFill>
                  <a:schemeClr val="tx1">
                    <a:lumMod val="85000"/>
                    <a:lumOff val="15000"/>
                  </a:schemeClr>
                </a:solidFill>
                <a:cs typeface="Calibri"/>
              </a:rPr>
              <a:t>Lots of disagreement between theorists</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682511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t playing with blocks">
            <a:extLst>
              <a:ext uri="{FF2B5EF4-FFF2-40B4-BE49-F238E27FC236}">
                <a16:creationId xmlns:a16="http://schemas.microsoft.com/office/drawing/2014/main" id="{6528C26A-D33B-46A9-996B-2DA4F5849F8A}"/>
              </a:ext>
            </a:extLst>
          </p:cNvPr>
          <p:cNvPicPr>
            <a:picLocks noChangeAspect="1"/>
          </p:cNvPicPr>
          <p:nvPr/>
        </p:nvPicPr>
        <p:blipFill rotWithShape="1">
          <a:blip r:embed="rId2"/>
          <a:srcRect r="6940"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5ABF06-8FA4-4392-B06D-6694C5F6D6A2}"/>
              </a:ext>
            </a:extLst>
          </p:cNvPr>
          <p:cNvSpPr>
            <a:spLocks noGrp="1"/>
          </p:cNvSpPr>
          <p:nvPr>
            <p:ph type="title"/>
          </p:nvPr>
        </p:nvSpPr>
        <p:spPr>
          <a:xfrm>
            <a:off x="7531610" y="365125"/>
            <a:ext cx="3822189" cy="1899912"/>
          </a:xfrm>
        </p:spPr>
        <p:txBody>
          <a:bodyPr>
            <a:normAutofit/>
          </a:bodyPr>
          <a:lstStyle/>
          <a:p>
            <a:r>
              <a:rPr lang="en-GB" sz="4000"/>
              <a:t>All Done!</a:t>
            </a:r>
          </a:p>
        </p:txBody>
      </p:sp>
      <p:sp>
        <p:nvSpPr>
          <p:cNvPr id="3" name="Content Placeholder 2">
            <a:extLst>
              <a:ext uri="{FF2B5EF4-FFF2-40B4-BE49-F238E27FC236}">
                <a16:creationId xmlns:a16="http://schemas.microsoft.com/office/drawing/2014/main" id="{AAB5CE82-3D20-4431-BE96-1F3815564EB0}"/>
              </a:ext>
            </a:extLst>
          </p:cNvPr>
          <p:cNvSpPr>
            <a:spLocks noGrp="1"/>
          </p:cNvSpPr>
          <p:nvPr>
            <p:ph idx="1"/>
          </p:nvPr>
        </p:nvSpPr>
        <p:spPr>
          <a:xfrm>
            <a:off x="7531610" y="2434201"/>
            <a:ext cx="3822189" cy="3742762"/>
          </a:xfrm>
        </p:spPr>
        <p:txBody>
          <a:bodyPr>
            <a:normAutofit/>
          </a:bodyPr>
          <a:lstStyle/>
          <a:p>
            <a:r>
              <a:rPr lang="en-GB" sz="2000"/>
              <a:t>Week one complete! </a:t>
            </a:r>
          </a:p>
          <a:p>
            <a:r>
              <a:rPr lang="en-GB" sz="2000"/>
              <a:t>See you next week!</a:t>
            </a:r>
          </a:p>
        </p:txBody>
      </p:sp>
    </p:spTree>
    <p:extLst>
      <p:ext uri="{BB962C8B-B14F-4D97-AF65-F5344CB8AC3E}">
        <p14:creationId xmlns:p14="http://schemas.microsoft.com/office/powerpoint/2010/main" val="29502148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3328</Words>
  <Application>Microsoft Office PowerPoint</Application>
  <PresentationFormat>Widescreen</PresentationFormat>
  <Paragraphs>457</Paragraphs>
  <Slides>65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65</vt:i4>
      </vt:variant>
    </vt:vector>
  </HeadingPairs>
  <TitlesOfParts>
    <vt:vector size="71" baseType="lpstr">
      <vt:lpstr>Arial</vt:lpstr>
      <vt:lpstr>Calibri</vt:lpstr>
      <vt:lpstr>Calibri Light</vt:lpstr>
      <vt:lpstr>Symbol</vt:lpstr>
      <vt:lpstr>Times New Roman</vt:lpstr>
      <vt:lpstr>Office Theme</vt:lpstr>
      <vt:lpstr>Policing Models, Powers and Society</vt:lpstr>
      <vt:lpstr>Welcome to your new MA module!</vt:lpstr>
      <vt:lpstr>A little about me</vt:lpstr>
      <vt:lpstr>General Information</vt:lpstr>
      <vt:lpstr>My Availability to you</vt:lpstr>
      <vt:lpstr>What is this module about?</vt:lpstr>
      <vt:lpstr>Indicative Content</vt:lpstr>
      <vt:lpstr>What about you?</vt:lpstr>
      <vt:lpstr>How is a Masters different to undergraduate study?</vt:lpstr>
      <vt:lpstr>ASSESSMENT TIME!</vt:lpstr>
      <vt:lpstr>Module Learning Outcomes</vt:lpstr>
      <vt:lpstr>Assignment Type &amp; Title</vt:lpstr>
      <vt:lpstr>How to Answer this question</vt:lpstr>
      <vt:lpstr>Submission Due Date</vt:lpstr>
      <vt:lpstr>Results Publication Date</vt:lpstr>
      <vt:lpstr>Word Count</vt:lpstr>
      <vt:lpstr>Assessment Criteria</vt:lpstr>
      <vt:lpstr>Feedback Methods</vt:lpstr>
      <vt:lpstr>On to some CONTENT!</vt:lpstr>
      <vt:lpstr>Introducing Main Criminological Theories</vt:lpstr>
      <vt:lpstr>Main Criminological Theories</vt:lpstr>
      <vt:lpstr>CLASSICISM</vt:lpstr>
      <vt:lpstr>Impact Of The Period Of Enlightenment – The Age of Reason</vt:lpstr>
      <vt:lpstr>EARLY CLASSCISM </vt:lpstr>
      <vt:lpstr>Cesar Beccaria (1738-94)</vt:lpstr>
      <vt:lpstr>Jeremy Bentham (1748-1832)</vt:lpstr>
      <vt:lpstr>SUMMARY OF EARLY CLASSICISM </vt:lpstr>
      <vt:lpstr>Task</vt:lpstr>
      <vt:lpstr>SOME LIMITATIONS OF EARLY CLASSICISM</vt:lpstr>
      <vt:lpstr>IMPACT ON POLICY</vt:lpstr>
      <vt:lpstr>CONTEMPORARY CLASSICISM </vt:lpstr>
      <vt:lpstr>Contemporary Classicism – Rational Choice Theory</vt:lpstr>
      <vt:lpstr>Contemporary Classicism – Routine Activities Theory</vt:lpstr>
      <vt:lpstr>Contemporary Classicism – Routine Activities Theory</vt:lpstr>
      <vt:lpstr>Task</vt:lpstr>
      <vt:lpstr>RCT &amp; RAT: SOME SIMILARITIES </vt:lpstr>
      <vt:lpstr>Sociological and Control Theories of Crime</vt:lpstr>
      <vt:lpstr>Crime and the Role of Society</vt:lpstr>
      <vt:lpstr>Control Theory</vt:lpstr>
      <vt:lpstr>Positivism</vt:lpstr>
      <vt:lpstr>Positivism</vt:lpstr>
      <vt:lpstr>Positivism</vt:lpstr>
      <vt:lpstr>Biological Positivism</vt:lpstr>
      <vt:lpstr>Biological Positivism</vt:lpstr>
      <vt:lpstr>Biological Positivism</vt:lpstr>
      <vt:lpstr>Biological Positivism, Eugenics and the Nazis?!?</vt:lpstr>
      <vt:lpstr>Psychological Approaches to Understanding Crime</vt:lpstr>
      <vt:lpstr>PowerPoint Presentation</vt:lpstr>
      <vt:lpstr>Behavioural Psychology and Social Learning Theory</vt:lpstr>
      <vt:lpstr>Films on Bobo Doll Experiment</vt:lpstr>
      <vt:lpstr>Crime and the Role of Biology</vt:lpstr>
      <vt:lpstr>Crime and the Role of Biology</vt:lpstr>
      <vt:lpstr>Crime and the role of biology</vt:lpstr>
      <vt:lpstr>Crime and the role of evolution</vt:lpstr>
      <vt:lpstr>Crime and the Role of Evolution</vt:lpstr>
      <vt:lpstr>Neuropsychology and Crime</vt:lpstr>
      <vt:lpstr>Crime and Intelligence</vt:lpstr>
      <vt:lpstr>Biosocial Theories of Crime</vt:lpstr>
      <vt:lpstr>Social Learning as a Psychological Issue</vt:lpstr>
      <vt:lpstr>Social Learning as a Psychological Issue</vt:lpstr>
      <vt:lpstr>Psychodynamics and Crime</vt:lpstr>
      <vt:lpstr>Psychodynamics and Crime</vt:lpstr>
      <vt:lpstr>Psychopathy</vt:lpstr>
      <vt:lpstr>Summary</vt:lpstr>
      <vt:lpstr>All Done!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Models, Powers and Society</dc:title>
  <dc:creator>Luke Roach</dc:creator>
  <cp:lastModifiedBy>Luke Roach</cp:lastModifiedBy>
  <cp:revision>1</cp:revision>
  <dcterms:created xsi:type="dcterms:W3CDTF">2022-02-04T09:42:36Z</dcterms:created>
  <dcterms:modified xsi:type="dcterms:W3CDTF">2023-02-01T17:02:17Z</dcterms:modified>
</cp:coreProperties>
</file>