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6.xml" ContentType="application/vnd.openxmlformats-officedocument.theme+xml"/>
  <Override PartName="/ppt/slideLayouts/slideLayout9.xml" ContentType="application/vnd.openxmlformats-officedocument.presentationml.slideLayout+xml"/>
  <Override PartName="/ppt/theme/theme7.xml" ContentType="application/vnd.openxmlformats-officedocument.theme+xml"/>
  <Override PartName="/ppt/slideLayouts/slideLayout10.xml" ContentType="application/vnd.openxmlformats-officedocument.presentationml.slideLayout+xml"/>
  <Override PartName="/ppt/theme/theme8.xml" ContentType="application/vnd.openxmlformats-officedocument.theme+xml"/>
  <Override PartName="/ppt/slideLayouts/slideLayout11.xml" ContentType="application/vnd.openxmlformats-officedocument.presentationml.slideLayout+xml"/>
  <Override PartName="/ppt/theme/theme9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10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1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13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theme/theme15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16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theme/theme17.xml" ContentType="application/vnd.openxmlformats-officedocument.theme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theme/theme18.xml" ContentType="application/vnd.openxmlformats-officedocument.theme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theme/theme19.xml" ContentType="application/vnd.openxmlformats-officedocument.theme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12" r:id="rId2"/>
    <p:sldMasterId id="2147483714" r:id="rId3"/>
    <p:sldMasterId id="2147483716" r:id="rId4"/>
    <p:sldMasterId id="2147483718" r:id="rId5"/>
    <p:sldMasterId id="2147483720" r:id="rId6"/>
    <p:sldMasterId id="2147483723" r:id="rId7"/>
    <p:sldMasterId id="2147483725" r:id="rId8"/>
    <p:sldMasterId id="2147483727" r:id="rId9"/>
    <p:sldMasterId id="2147483729" r:id="rId10"/>
    <p:sldMasterId id="2147483741" r:id="rId11"/>
    <p:sldMasterId id="2147483746" r:id="rId12"/>
    <p:sldMasterId id="2147483750" r:id="rId13"/>
    <p:sldMasterId id="2147483754" r:id="rId14"/>
    <p:sldMasterId id="2147483766" r:id="rId15"/>
    <p:sldMasterId id="2147483778" r:id="rId16"/>
    <p:sldMasterId id="2147483800" r:id="rId17"/>
    <p:sldMasterId id="2147483813" r:id="rId18"/>
    <p:sldMasterId id="2147483825" r:id="rId19"/>
    <p:sldMasterId id="2147483849" r:id="rId20"/>
  </p:sldMasterIdLst>
  <p:notesMasterIdLst>
    <p:notesMasterId r:id="rId35"/>
  </p:notesMasterIdLst>
  <p:handoutMasterIdLst>
    <p:handoutMasterId r:id="rId36"/>
  </p:handoutMasterIdLst>
  <p:sldIdLst>
    <p:sldId id="301" r:id="rId21"/>
    <p:sldId id="306" r:id="rId22"/>
    <p:sldId id="321" r:id="rId23"/>
    <p:sldId id="257" r:id="rId24"/>
    <p:sldId id="322" r:id="rId25"/>
    <p:sldId id="276" r:id="rId26"/>
    <p:sldId id="282" r:id="rId27"/>
    <p:sldId id="302" r:id="rId28"/>
    <p:sldId id="308" r:id="rId29"/>
    <p:sldId id="309" r:id="rId30"/>
    <p:sldId id="298" r:id="rId31"/>
    <p:sldId id="323" r:id="rId32"/>
    <p:sldId id="287" r:id="rId33"/>
    <p:sldId id="438" r:id="rId3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892" autoAdjust="0"/>
    <p:restoredTop sz="86331" autoAdjust="0"/>
  </p:normalViewPr>
  <p:slideViewPr>
    <p:cSldViewPr>
      <p:cViewPr varScale="1">
        <p:scale>
          <a:sx n="96" d="100"/>
          <a:sy n="96" d="100"/>
        </p:scale>
        <p:origin x="354" y="9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26" Type="http://schemas.openxmlformats.org/officeDocument/2006/relationships/slide" Target="slides/slide6.xml"/><Relationship Id="rId39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.xml"/><Relationship Id="rId34" Type="http://schemas.openxmlformats.org/officeDocument/2006/relationships/slide" Target="slides/slide14.xml"/><Relationship Id="rId7" Type="http://schemas.openxmlformats.org/officeDocument/2006/relationships/slideMaster" Target="slideMasters/slideMaster7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" Target="slides/slide5.xml"/><Relationship Id="rId33" Type="http://schemas.openxmlformats.org/officeDocument/2006/relationships/slide" Target="slides/slide13.xml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0" Type="http://schemas.openxmlformats.org/officeDocument/2006/relationships/slideMaster" Target="slideMasters/slideMaster20.xml"/><Relationship Id="rId29" Type="http://schemas.openxmlformats.org/officeDocument/2006/relationships/slide" Target="slides/slide9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4.xml"/><Relationship Id="rId32" Type="http://schemas.openxmlformats.org/officeDocument/2006/relationships/slide" Target="slides/slide12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3.xml"/><Relationship Id="rId28" Type="http://schemas.openxmlformats.org/officeDocument/2006/relationships/slide" Target="slides/slide8.xml"/><Relationship Id="rId36" Type="http://schemas.openxmlformats.org/officeDocument/2006/relationships/handoutMaster" Target="handoutMasters/handoutMaster1.xml"/><Relationship Id="rId10" Type="http://schemas.openxmlformats.org/officeDocument/2006/relationships/slideMaster" Target="slideMasters/slideMaster10.xml"/><Relationship Id="rId19" Type="http://schemas.openxmlformats.org/officeDocument/2006/relationships/slideMaster" Target="slideMasters/slideMaster19.xml"/><Relationship Id="rId31" Type="http://schemas.openxmlformats.org/officeDocument/2006/relationships/slide" Target="slides/slide1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2.xml"/><Relationship Id="rId27" Type="http://schemas.openxmlformats.org/officeDocument/2006/relationships/slide" Target="slides/slide7.xml"/><Relationship Id="rId30" Type="http://schemas.openxmlformats.org/officeDocument/2006/relationships/slide" Target="slides/slide10.xml"/><Relationship Id="rId35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theme" Target="../theme/theme2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>
                <a:latin typeface="Raleway" pitchFamily="2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>
                <a:latin typeface="Raleway" pitchFamily="2" charset="0"/>
              </a:defRPr>
            </a:lvl1pPr>
          </a:lstStyle>
          <a:p>
            <a:pPr>
              <a:defRPr/>
            </a:pPr>
            <a:fld id="{51BE2C5C-5CC3-4931-A78D-3F52884F068E}" type="datetimeFigureOut">
              <a:rPr lang="en-GB" smtClean="0"/>
              <a:pPr>
                <a:defRPr/>
              </a:pPr>
              <a:t>14/02/2024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>
                <a:latin typeface="Raleway" pitchFamily="2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Raleway" pitchFamily="2" charset="0"/>
              </a:defRPr>
            </a:lvl1pPr>
          </a:lstStyle>
          <a:p>
            <a:fld id="{81F8B881-C785-40EB-A4BB-58C433CE1CA9}" type="slidenum">
              <a:rPr lang="en-GB" altLang="en-US" smtClean="0"/>
              <a:pPr/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Raleway" pitchFamily="2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0D2E2117-6355-4EA0-B97F-4174CA65C5E6}" type="slidenum">
              <a:rPr lang="en-GB" altLang="en-US">
                <a:latin typeface="Raleway" pitchFamily="2" charset="0"/>
              </a:rPr>
              <a:pPr eaLnBrk="1" hangingPunct="1"/>
              <a:t>6</a:t>
            </a:fld>
            <a:endParaRPr lang="en-GB" altLang="en-US" dirty="0">
              <a:latin typeface="Raleway" pitchFamily="2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80AFC950-5838-48C2-BA4E-F77DCFA4F625}" type="slidenum">
              <a:rPr lang="en-GB" altLang="en-US">
                <a:latin typeface="Raleway" pitchFamily="2" charset="0"/>
              </a:rPr>
              <a:pPr eaLnBrk="1" hangingPunct="1"/>
              <a:t>7</a:t>
            </a:fld>
            <a:endParaRPr lang="en-GB" altLang="en-US" dirty="0">
              <a:latin typeface="Raleway" pitchFamily="2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6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6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6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6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6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6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6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1744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39186" y="2376488"/>
            <a:ext cx="8064500" cy="1109662"/>
          </a:xfrm>
        </p:spPr>
        <p:txBody>
          <a:bodyPr/>
          <a:lstStyle>
            <a:lvl1pPr>
              <a:defRPr sz="3200" b="1">
                <a:latin typeface="Raleway" pitchFamily="2" charset="0"/>
              </a:defRPr>
            </a:lvl1pPr>
          </a:lstStyle>
          <a:p>
            <a:pPr lvl="0"/>
            <a:r>
              <a:rPr lang="ru-RU" noProof="0" dirty="0"/>
              <a:t>Click </a:t>
            </a:r>
            <a:r>
              <a:rPr lang="ru-RU" noProof="0" dirty="0" err="1"/>
              <a:t>to</a:t>
            </a:r>
            <a:r>
              <a:rPr lang="ru-RU" noProof="0" dirty="0"/>
              <a:t> </a:t>
            </a:r>
            <a:r>
              <a:rPr lang="ru-RU" noProof="0" dirty="0" err="1"/>
              <a:t>edit</a:t>
            </a:r>
            <a:r>
              <a:rPr lang="ru-RU" noProof="0" dirty="0"/>
              <a:t> Master </a:t>
            </a:r>
            <a:r>
              <a:rPr lang="ru-RU" noProof="0" dirty="0" err="1"/>
              <a:t>title</a:t>
            </a:r>
            <a:r>
              <a:rPr lang="ru-RU" noProof="0" dirty="0"/>
              <a:t> </a:t>
            </a:r>
            <a:r>
              <a:rPr lang="ru-RU" noProof="0" dirty="0" err="1"/>
              <a:t>style</a:t>
            </a:r>
            <a:endParaRPr lang="ru-RU" noProof="0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39186" y="3236913"/>
            <a:ext cx="8064500" cy="696912"/>
          </a:xfrm>
        </p:spPr>
        <p:txBody>
          <a:bodyPr/>
          <a:lstStyle>
            <a:lvl1pPr marL="0" indent="0">
              <a:buFontTx/>
              <a:buNone/>
              <a:defRPr sz="2400" b="1">
                <a:solidFill>
                  <a:schemeClr val="bg1"/>
                </a:solidFill>
                <a:latin typeface="Raleway" pitchFamily="2" charset="0"/>
              </a:defRPr>
            </a:lvl1pPr>
          </a:lstStyle>
          <a:p>
            <a:pPr lvl="0"/>
            <a:r>
              <a:rPr lang="ru-RU" noProof="0" dirty="0"/>
              <a:t>Click </a:t>
            </a:r>
            <a:r>
              <a:rPr lang="ru-RU" noProof="0" dirty="0" err="1"/>
              <a:t>to</a:t>
            </a:r>
            <a:r>
              <a:rPr lang="ru-RU" noProof="0" dirty="0"/>
              <a:t> </a:t>
            </a:r>
            <a:r>
              <a:rPr lang="ru-RU" noProof="0" dirty="0" err="1"/>
              <a:t>edit</a:t>
            </a:r>
            <a:r>
              <a:rPr lang="ru-RU" noProof="0" dirty="0"/>
              <a:t> Master </a:t>
            </a:r>
            <a:r>
              <a:rPr lang="ru-RU" noProof="0" dirty="0" err="1"/>
              <a:t>subtitle</a:t>
            </a:r>
            <a:r>
              <a:rPr lang="ru-RU" noProof="0" dirty="0"/>
              <a:t> </a:t>
            </a:r>
            <a:r>
              <a:rPr lang="ru-RU" noProof="0" dirty="0" err="1"/>
              <a:t>style</a:t>
            </a:r>
            <a:endParaRPr lang="ru-RU" noProof="0" dirty="0"/>
          </a:p>
        </p:txBody>
      </p:sp>
    </p:spTree>
    <p:extLst>
      <p:ext uri="{BB962C8B-B14F-4D97-AF65-F5344CB8AC3E}">
        <p14:creationId xmlns:p14="http://schemas.microsoft.com/office/powerpoint/2010/main" val="234467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89669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4828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>
                <a:latin typeface="Raleway" pitchFamily="2" charset="0"/>
              </a:rPr>
              <a:t>Click to edit Master title style</a:t>
            </a:r>
            <a:endParaRPr lang="en-US" sz="2500" dirty="0">
              <a:latin typeface="Raleway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0312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0234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836795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3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41490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53179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>
                <a:latin typeface="Raleway" pitchFamily="2" charset="0"/>
              </a:rPr>
              <a:t>Click to edit Master title style</a:t>
            </a:r>
            <a:endParaRPr lang="en-US" sz="2500" dirty="0">
              <a:latin typeface="Raleway" pitchFamily="2" charset="0"/>
            </a:endParaRPr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1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Raleway" pitchFamily="2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1378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>
                <a:latin typeface="Raleway" pitchFamily="2" charset="0"/>
              </a:rPr>
              <a:t>Click to edit Master title style</a:t>
            </a:r>
            <a:endParaRPr lang="en-US" sz="2500" dirty="0">
              <a:latin typeface="Raleway" pitchFamily="2" charset="0"/>
            </a:endParaRPr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1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Raleway" pitchFamily="2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215371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51A39A8F-E22B-4695-9234-44962939DA29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77501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4C06D4DF-6CA9-4460-A3C9-B97AF40F2B0B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8300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2F989E6-7C71-46C9-89F4-CEFD59A5F4A9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17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EE8084C-1242-4694-93A9-95FDAF1A49E9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511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C10A175-C189-4C0E-817F-99F0CE1CA8E7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1675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21BBA82-3648-464D-B5FC-0B871B6F0D92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29928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EFA96F81-607A-45C7-A07F-9EA8B2317228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71939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Raleway" pitchFamily="2" charset="0"/>
              </a:defRPr>
            </a:lvl1pPr>
            <a:lvl2pPr>
              <a:defRPr sz="2800">
                <a:latin typeface="Raleway" pitchFamily="2" charset="0"/>
              </a:defRPr>
            </a:lvl2pPr>
            <a:lvl3pPr>
              <a:defRPr sz="2400">
                <a:latin typeface="Raleway" pitchFamily="2" charset="0"/>
              </a:defRPr>
            </a:lvl3pPr>
            <a:lvl4pPr>
              <a:defRPr sz="2000">
                <a:latin typeface="Raleway" pitchFamily="2" charset="0"/>
              </a:defRPr>
            </a:lvl4pPr>
            <a:lvl5pPr>
              <a:defRPr sz="2000">
                <a:latin typeface="Raleway" pitchFamily="2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94090B27-4B61-481E-865B-905492201382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76561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Raleway" pitchFamily="2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9B5C5933-F987-4899-915D-2A2643F564BE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13554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17D8B02-B800-44D5-B21A-5944F70B9156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86007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33AB2C8-0681-4119-AA0C-E8212D22F2E7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B9D02D7D-548A-4643-87FF-2466158C250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7087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8"/>
            <a:ext cx="10515600" cy="320357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602494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519" y="365128"/>
            <a:ext cx="11193517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517" y="1825628"/>
            <a:ext cx="5468883" cy="3865727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84919" y="1825628"/>
            <a:ext cx="5834117" cy="3865727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626860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04875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1"/>
            <a:ext cx="617220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Raleway" pitchFamily="2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953194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106107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381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2402164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381" y="2632841"/>
            <a:ext cx="5973379" cy="3544122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1781" y="2632841"/>
            <a:ext cx="5973379" cy="3544122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106107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3023346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705468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106107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381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9273173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381" y="2632841"/>
            <a:ext cx="5973379" cy="3544122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1781" y="2632841"/>
            <a:ext cx="5973379" cy="3544122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106107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6697636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4282362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4A285CB9-4BBC-4F96-A9A7-58B0C925B021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133445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65DBCAB7-04E0-48AF-8316-06F451BC9BA3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063342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0AE9EA6B-3E42-47CD-939F-8C0A02F73C3F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186356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2AFBE47-FCA1-401B-ADA3-2736420293F2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049425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4D2E957-8CD3-4F41-BD97-F5F68F983C3E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861947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F5827BE9-4854-4008-A2A8-7ECC86016E61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51308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4DCB947D-BE1C-41E4-A2D8-DD15ECA31BA4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40216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Raleway" pitchFamily="2" charset="0"/>
              </a:defRPr>
            </a:lvl1pPr>
            <a:lvl2pPr>
              <a:defRPr sz="2800">
                <a:latin typeface="Raleway" pitchFamily="2" charset="0"/>
              </a:defRPr>
            </a:lvl2pPr>
            <a:lvl3pPr>
              <a:defRPr sz="2400">
                <a:latin typeface="Raleway" pitchFamily="2" charset="0"/>
              </a:defRPr>
            </a:lvl3pPr>
            <a:lvl4pPr>
              <a:defRPr sz="2000">
                <a:latin typeface="Raleway" pitchFamily="2" charset="0"/>
              </a:defRPr>
            </a:lvl4pPr>
            <a:lvl5pPr>
              <a:defRPr sz="2000">
                <a:latin typeface="Raleway" pitchFamily="2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030816B3-F06E-4A4D-A0FC-4EB93F12390D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009916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Raleway" pitchFamily="2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32D7E54-186B-4CC6-9824-B945DB66285C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01774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EE4A6D44-F4A5-4EA5-81F5-1C1010FAF5F9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58121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D2CC0C5-3C06-43CF-BD1F-9D5222A7B3A7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161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Raleway" pitchFamily="2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377B284-D43C-415B-91AA-5345841B20C7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842104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44B8E03-B579-4723-A935-FA10ECA9AC49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480943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6DAFAD8D-C73A-499B-ABFC-141FD5D78198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07792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37681B41-F617-440D-94E5-2F2CEED4DD4E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517160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Raleway" pitchFamily="2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94A793DB-F352-4140-A670-9E1D42EEA255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741561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020D8EA3-A79A-4663-8683-398FF1374447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21010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DCF18D25-5767-4D08-A216-7E01E0F3E762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07878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Raleway" pitchFamily="2" charset="0"/>
              </a:defRPr>
            </a:lvl1pPr>
            <a:lvl2pPr>
              <a:defRPr sz="2800">
                <a:latin typeface="Raleway" pitchFamily="2" charset="0"/>
              </a:defRPr>
            </a:lvl2pPr>
            <a:lvl3pPr>
              <a:defRPr sz="2400">
                <a:latin typeface="Raleway" pitchFamily="2" charset="0"/>
              </a:defRPr>
            </a:lvl3pPr>
            <a:lvl4pPr>
              <a:defRPr sz="2000">
                <a:latin typeface="Raleway" pitchFamily="2" charset="0"/>
              </a:defRPr>
            </a:lvl4pPr>
            <a:lvl5pPr>
              <a:defRPr sz="2000">
                <a:latin typeface="Raleway" pitchFamily="2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391FD6F6-DAD1-442A-B794-55E64639B26E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914183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>
                <a:latin typeface="Raleway" pitchFamily="2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>
                <a:latin typeface="Raleway" pitchFamily="2" charset="0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7E6C3348-DA3E-4ED6-9939-4D9460FD03E9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768493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7DA12B4B-49AB-4ADD-87E1-4FBDBB00ABD1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590243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Raleway" pitchFamily="2" charset="0"/>
              </a:defRPr>
            </a:lvl1pPr>
            <a:lvl2pPr>
              <a:defRPr>
                <a:latin typeface="Raleway" pitchFamily="2" charset="0"/>
              </a:defRPr>
            </a:lvl2pPr>
            <a:lvl3pPr>
              <a:defRPr>
                <a:latin typeface="Raleway" pitchFamily="2" charset="0"/>
              </a:defRPr>
            </a:lvl3pPr>
            <a:lvl4pPr>
              <a:defRPr>
                <a:latin typeface="Raleway" pitchFamily="2" charset="0"/>
              </a:defRPr>
            </a:lvl4pPr>
            <a:lvl5pPr>
              <a:defRPr>
                <a:latin typeface="Raleway" pitchFamily="2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0959683D-CF60-481A-969E-97ED4F2A297F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fld id="{A84A00CC-2EDA-8848-B653-96D574BDC1D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20791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200579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22285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10254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25607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75938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16326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69431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Raleway" pitchFamily="2" charset="0"/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34501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DB1AD-4886-41A0-B0F4-D33FD6CEE4AE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67632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0395-F43D-4B90-AA12-59BC10C88872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867937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6CA1A-CFAF-4B56-A00D-E3FBB9557B09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1522927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146E1-2B55-4D47-9162-D2B5D8A02C18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429737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A5E2-0A7F-4E29-A0A8-E4B4A59D0AFA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1466933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9341D-C8F9-4C2A-A35A-D357586C8E4D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473689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5961F-F6FA-4170-9676-95DD8AC68CE5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5629994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02E68C-B068-4A24-9C89-E3898AC533BE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9007584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4CF46-9852-4F86-A2FF-27962E403CC1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5046373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B40DE-C27A-44AF-BA2E-9C91098E40F2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890018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9977-36C6-4BE5-AFF2-40A3C241C570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026607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17836088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C657C-7B66-44CF-AB66-1514B8A97347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0306865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1A4FA-8E7C-407F-ADA4-B979B78527AD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695718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CD63A-99D5-4E01-8216-8F5822CB35B3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5247409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31185D-CC51-4293-9597-1C02A645366C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1820254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57EED-DF71-4FF8-9020-F9B0FA8A43D0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6164571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662B4-E9B2-44E5-80B3-19D95FF74D3F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8756318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A4B32-5F24-4FD9-90D9-06F9DBD429EC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4987187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F5E7B-5ACE-4F3E-BB07-B0B178CBD929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25292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C4B25-5E51-4109-876F-EC8D8656020B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8303883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ED4F6-FDCA-49A8-849E-2756D52861D3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8564126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D2801-C387-44A1-88A6-76CE92FFEFB4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7981630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9C7D1-A605-4679-A04E-0EE98E857A1E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084167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E6A6B-7C86-439E-BE56-7CB634D7BA46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7777851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261A5-02D2-4792-AD2D-E11AD3611E66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3880763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36B56-1BD8-4F35-8FB3-CCFFA928BC45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4202267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BA719-1D3E-499D-BB93-68A2073540EE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5509466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206E5-9B8C-4C43-B0CC-74FA3A026BF7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4711425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BF1E2-43C4-48F8-B6EE-B6665101DF3C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8291389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9CE0D-29FE-43C7-B988-05C36D701320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9949272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180F7-A855-4B14-921D-9ED895DF2CB2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673703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DD2BB-4CFD-4542-AF28-B2126B5D5B3D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4588357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5E969-1A37-465D-B394-B554BD2666A4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8861104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328CA-564B-415B-9C41-D9C21E901C9F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0814105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99A63-5FAD-44E7-897F-95D745EA011C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3774396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F18B0-4BB4-404C-9DF4-07079C1AA0CF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2439076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FF211C-6F97-4A9A-83C2-470A0CEDAC16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2411891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524A2-D488-4165-B152-303991955AF1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015021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AED0F-044E-4C32-A3E4-7263AEDB5587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8298589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62BB8-A5C1-41F6-A96F-1472FB0DB4F9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7970696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5598F-B816-4E26-8C6F-D7A6DE627AE1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9244405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05AD3-A93E-468D-80F0-67A9B7BD7BF3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6679978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E99583-DDEF-4418-9DBF-5B8DA6981D26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133314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01858-ED79-4FEB-AF30-2E3114128BC5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4EF2-5567-6742-81C4-5D950A690A3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1769969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1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14/02/2024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615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1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0.png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1.pn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7" Type="http://schemas.openxmlformats.org/officeDocument/2006/relationships/image" Target="../media/image12.png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1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26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image" Target="../media/image13.png"/><Relationship Id="rId5" Type="http://schemas.openxmlformats.org/officeDocument/2006/relationships/image" Target="../media/image1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4.png"/><Relationship Id="rId5" Type="http://schemas.openxmlformats.org/officeDocument/2006/relationships/image" Target="../media/image1.PNG"/><Relationship Id="rId4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0" Type="http://schemas.openxmlformats.org/officeDocument/2006/relationships/slideLayout" Target="../slideLayouts/slideLayout42.xm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Relationship Id="rId14" Type="http://schemas.openxmlformats.org/officeDocument/2006/relationships/image" Target="../media/image15.png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1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46.xml"/><Relationship Id="rId7" Type="http://schemas.openxmlformats.org/officeDocument/2006/relationships/slideLayout" Target="../slideLayouts/slideLayout50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slideLayout" Target="../slideLayouts/slideLayout49.xml"/><Relationship Id="rId11" Type="http://schemas.openxmlformats.org/officeDocument/2006/relationships/slideLayout" Target="../slideLayouts/slideLayout54.xml"/><Relationship Id="rId5" Type="http://schemas.openxmlformats.org/officeDocument/2006/relationships/slideLayout" Target="../slideLayouts/slideLayout48.xml"/><Relationship Id="rId10" Type="http://schemas.openxmlformats.org/officeDocument/2006/relationships/slideLayout" Target="../slideLayouts/slideLayout53.xml"/><Relationship Id="rId4" Type="http://schemas.openxmlformats.org/officeDocument/2006/relationships/slideLayout" Target="../slideLayouts/slideLayout47.xml"/><Relationship Id="rId9" Type="http://schemas.openxmlformats.org/officeDocument/2006/relationships/slideLayout" Target="../slideLayouts/slideLayout52.xml"/><Relationship Id="rId14" Type="http://schemas.openxmlformats.org/officeDocument/2006/relationships/image" Target="../media/image16.png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2.xml"/><Relationship Id="rId3" Type="http://schemas.openxmlformats.org/officeDocument/2006/relationships/slideLayout" Target="../slideLayouts/slideLayout57.xml"/><Relationship Id="rId7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6.xml"/><Relationship Id="rId1" Type="http://schemas.openxmlformats.org/officeDocument/2006/relationships/slideLayout" Target="../slideLayouts/slideLayout55.xml"/><Relationship Id="rId6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9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58.xml"/><Relationship Id="rId9" Type="http://schemas.openxmlformats.org/officeDocument/2006/relationships/theme" Target="../theme/theme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0.xml"/><Relationship Id="rId13" Type="http://schemas.openxmlformats.org/officeDocument/2006/relationships/theme" Target="../theme/theme17.xml"/><Relationship Id="rId3" Type="http://schemas.openxmlformats.org/officeDocument/2006/relationships/slideLayout" Target="../slideLayouts/slideLayout65.xml"/><Relationship Id="rId7" Type="http://schemas.openxmlformats.org/officeDocument/2006/relationships/slideLayout" Target="../slideLayouts/slideLayout69.xml"/><Relationship Id="rId12" Type="http://schemas.openxmlformats.org/officeDocument/2006/relationships/slideLayout" Target="../slideLayouts/slideLayout74.xml"/><Relationship Id="rId2" Type="http://schemas.openxmlformats.org/officeDocument/2006/relationships/slideLayout" Target="../slideLayouts/slideLayout64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11" Type="http://schemas.openxmlformats.org/officeDocument/2006/relationships/slideLayout" Target="../slideLayouts/slideLayout73.xml"/><Relationship Id="rId5" Type="http://schemas.openxmlformats.org/officeDocument/2006/relationships/slideLayout" Target="../slideLayouts/slideLayout67.xml"/><Relationship Id="rId10" Type="http://schemas.openxmlformats.org/officeDocument/2006/relationships/slideLayout" Target="../slideLayouts/slideLayout72.xml"/><Relationship Id="rId4" Type="http://schemas.openxmlformats.org/officeDocument/2006/relationships/slideLayout" Target="../slideLayouts/slideLayout66.xml"/><Relationship Id="rId9" Type="http://schemas.openxmlformats.org/officeDocument/2006/relationships/slideLayout" Target="../slideLayouts/slideLayout71.xml"/><Relationship Id="rId14" Type="http://schemas.openxmlformats.org/officeDocument/2006/relationships/image" Target="../media/image1.PNG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77.xml"/><Relationship Id="rId7" Type="http://schemas.openxmlformats.org/officeDocument/2006/relationships/slideLayout" Target="../slideLayouts/slideLayout81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76.xml"/><Relationship Id="rId1" Type="http://schemas.openxmlformats.org/officeDocument/2006/relationships/slideLayout" Target="../slideLayouts/slideLayout75.xml"/><Relationship Id="rId6" Type="http://schemas.openxmlformats.org/officeDocument/2006/relationships/slideLayout" Target="../slideLayouts/slideLayout80.xml"/><Relationship Id="rId11" Type="http://schemas.openxmlformats.org/officeDocument/2006/relationships/slideLayout" Target="../slideLayouts/slideLayout85.xml"/><Relationship Id="rId5" Type="http://schemas.openxmlformats.org/officeDocument/2006/relationships/slideLayout" Target="../slideLayouts/slideLayout79.xml"/><Relationship Id="rId10" Type="http://schemas.openxmlformats.org/officeDocument/2006/relationships/slideLayout" Target="../slideLayouts/slideLayout84.xml"/><Relationship Id="rId4" Type="http://schemas.openxmlformats.org/officeDocument/2006/relationships/slideLayout" Target="../slideLayouts/slideLayout78.xml"/><Relationship Id="rId9" Type="http://schemas.openxmlformats.org/officeDocument/2006/relationships/slideLayout" Target="../slideLayouts/slideLayout83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3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88.xml"/><Relationship Id="rId7" Type="http://schemas.openxmlformats.org/officeDocument/2006/relationships/slideLayout" Target="../slideLayouts/slideLayout92.xml"/><Relationship Id="rId12" Type="http://schemas.openxmlformats.org/officeDocument/2006/relationships/theme" Target="../theme/theme19.xml"/><Relationship Id="rId2" Type="http://schemas.openxmlformats.org/officeDocument/2006/relationships/slideLayout" Target="../slideLayouts/slideLayout87.xml"/><Relationship Id="rId1" Type="http://schemas.openxmlformats.org/officeDocument/2006/relationships/slideLayout" Target="../slideLayouts/slideLayout86.xml"/><Relationship Id="rId6" Type="http://schemas.openxmlformats.org/officeDocument/2006/relationships/slideLayout" Target="../slideLayouts/slideLayout91.xml"/><Relationship Id="rId11" Type="http://schemas.openxmlformats.org/officeDocument/2006/relationships/slideLayout" Target="../slideLayouts/slideLayout96.xml"/><Relationship Id="rId5" Type="http://schemas.openxmlformats.org/officeDocument/2006/relationships/slideLayout" Target="../slideLayouts/slideLayout90.xml"/><Relationship Id="rId10" Type="http://schemas.openxmlformats.org/officeDocument/2006/relationships/slideLayout" Target="../slideLayouts/slideLayout95.xml"/><Relationship Id="rId4" Type="http://schemas.openxmlformats.org/officeDocument/2006/relationships/slideLayout" Target="../slideLayouts/slideLayout89.xml"/><Relationship Id="rId9" Type="http://schemas.openxmlformats.org/officeDocument/2006/relationships/slideLayout" Target="../slideLayouts/slideLayout94.xml"/></Relationships>
</file>

<file path=ppt/slideMasters/_rels/slideMaster2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4.xml"/><Relationship Id="rId13" Type="http://schemas.openxmlformats.org/officeDocument/2006/relationships/theme" Target="../theme/theme20.xml"/><Relationship Id="rId3" Type="http://schemas.openxmlformats.org/officeDocument/2006/relationships/slideLayout" Target="../slideLayouts/slideLayout99.xml"/><Relationship Id="rId7" Type="http://schemas.openxmlformats.org/officeDocument/2006/relationships/slideLayout" Target="../slideLayouts/slideLayout103.xml"/><Relationship Id="rId12" Type="http://schemas.openxmlformats.org/officeDocument/2006/relationships/slideLayout" Target="../slideLayouts/slideLayout108.xml"/><Relationship Id="rId2" Type="http://schemas.openxmlformats.org/officeDocument/2006/relationships/slideLayout" Target="../slideLayouts/slideLayout98.xml"/><Relationship Id="rId1" Type="http://schemas.openxmlformats.org/officeDocument/2006/relationships/slideLayout" Target="../slideLayouts/slideLayout97.xml"/><Relationship Id="rId6" Type="http://schemas.openxmlformats.org/officeDocument/2006/relationships/slideLayout" Target="../slideLayouts/slideLayout102.xml"/><Relationship Id="rId11" Type="http://schemas.openxmlformats.org/officeDocument/2006/relationships/slideLayout" Target="../slideLayouts/slideLayout107.xml"/><Relationship Id="rId5" Type="http://schemas.openxmlformats.org/officeDocument/2006/relationships/slideLayout" Target="../slideLayouts/slideLayout101.xml"/><Relationship Id="rId10" Type="http://schemas.openxmlformats.org/officeDocument/2006/relationships/slideLayout" Target="../slideLayouts/slideLayout106.xml"/><Relationship Id="rId4" Type="http://schemas.openxmlformats.org/officeDocument/2006/relationships/slideLayout" Target="../slideLayouts/slideLayout100.xml"/><Relationship Id="rId9" Type="http://schemas.openxmlformats.org/officeDocument/2006/relationships/slideLayout" Target="../slideLayouts/slideLayout105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954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344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80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595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652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646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655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664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115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0749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362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786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318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012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268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9" r:id="rId3"/>
    <p:sldLayoutId id="2147483770" r:id="rId4"/>
    <p:sldLayoutId id="2147483771" r:id="rId5"/>
    <p:sldLayoutId id="2147483772" r:id="rId6"/>
    <p:sldLayoutId id="2147483773" r:id="rId7"/>
    <p:sldLayoutId id="2147483774" r:id="rId8"/>
    <p:sldLayoutId id="2147483775" r:id="rId9"/>
    <p:sldLayoutId id="2147483776" r:id="rId10"/>
    <p:sldLayoutId id="2147483777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0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86627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1" r:id="rId3"/>
    <p:sldLayoutId id="2147483782" r:id="rId4"/>
    <p:sldLayoutId id="2147483783" r:id="rId5"/>
    <p:sldLayoutId id="2147483784" r:id="rId6"/>
    <p:sldLayoutId id="2147483785" r:id="rId7"/>
    <p:sldLayoutId id="2147483786" r:id="rId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DFD29CEC-9F5A-4DE1-9A37-312CEDC043C7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191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  <p:sldLayoutId id="2147483812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Raleway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Raleway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Raleway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Raleway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A4229E4A-CE4C-4607-A59B-38339F1F151B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840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4" r:id="rId1"/>
    <p:sldLayoutId id="2147483815" r:id="rId2"/>
    <p:sldLayoutId id="2147483816" r:id="rId3"/>
    <p:sldLayoutId id="2147483817" r:id="rId4"/>
    <p:sldLayoutId id="2147483818" r:id="rId5"/>
    <p:sldLayoutId id="2147483819" r:id="rId6"/>
    <p:sldLayoutId id="2147483820" r:id="rId7"/>
    <p:sldLayoutId id="2147483821" r:id="rId8"/>
    <p:sldLayoutId id="2147483822" r:id="rId9"/>
    <p:sldLayoutId id="2147483823" r:id="rId10"/>
    <p:sldLayoutId id="2147483824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Raleway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Raleway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Raleway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Raleway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3F47968A-C13B-42DD-9D5A-29DA0E62B75F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1803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6" r:id="rId1"/>
    <p:sldLayoutId id="2147483827" r:id="rId2"/>
    <p:sldLayoutId id="2147483828" r:id="rId3"/>
    <p:sldLayoutId id="2147483829" r:id="rId4"/>
    <p:sldLayoutId id="2147483830" r:id="rId5"/>
    <p:sldLayoutId id="2147483831" r:id="rId6"/>
    <p:sldLayoutId id="2147483832" r:id="rId7"/>
    <p:sldLayoutId id="2147483833" r:id="rId8"/>
    <p:sldLayoutId id="2147483834" r:id="rId9"/>
    <p:sldLayoutId id="2147483835" r:id="rId10"/>
    <p:sldLayoutId id="2147483836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Raleway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Raleway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Raleway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Raleway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3AFD2892-8E45-457F-B458-BB209BB9D0B7}" type="datetime1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9893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51" r:id="rId2"/>
    <p:sldLayoutId id="2147483852" r:id="rId3"/>
    <p:sldLayoutId id="2147483853" r:id="rId4"/>
    <p:sldLayoutId id="2147483854" r:id="rId5"/>
    <p:sldLayoutId id="2147483855" r:id="rId6"/>
    <p:sldLayoutId id="2147483856" r:id="rId7"/>
    <p:sldLayoutId id="2147483857" r:id="rId8"/>
    <p:sldLayoutId id="2147483858" r:id="rId9"/>
    <p:sldLayoutId id="2147483859" r:id="rId10"/>
    <p:sldLayoutId id="2147483860" r:id="rId11"/>
    <p:sldLayoutId id="2147483861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Raleway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Raleway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Raleway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Raleway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8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https://youtu.be/MnrJzXM7a6o" TargetMode="External"/><Relationship Id="rId1" Type="http://schemas.openxmlformats.org/officeDocument/2006/relationships/slideLayout" Target="../slideLayouts/slideLayout10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0BBE614B-B65F-E5B9-F319-FEA6A6D78D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AD1E4445-1A2D-1AAD-5CF2-91A1145F2F0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6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>
          <a:xfrm>
            <a:off x="-5475" y="0"/>
            <a:ext cx="6096000" cy="6858000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675BA6-C09D-4877-A20E-5BED01E35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325" y="2362200"/>
            <a:ext cx="5486400" cy="1989192"/>
          </a:xfrm>
        </p:spPr>
        <p:txBody>
          <a:bodyPr>
            <a:noAutofit/>
          </a:bodyPr>
          <a:lstStyle/>
          <a:p>
            <a:pPr algn="ctr"/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Strategic&amp; Agile Business  Management</a:t>
            </a: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BMMB7027D</a:t>
            </a:r>
          </a:p>
        </p:txBody>
      </p:sp>
    </p:spTree>
    <p:extLst>
      <p:ext uri="{BB962C8B-B14F-4D97-AF65-F5344CB8AC3E}">
        <p14:creationId xmlns:p14="http://schemas.microsoft.com/office/powerpoint/2010/main" val="2028462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7907B7D-ECF1-478F-A320-BD28AC0B6116}"/>
              </a:ext>
            </a:extLst>
          </p:cNvPr>
          <p:cNvSpPr txBox="1"/>
          <p:nvPr/>
        </p:nvSpPr>
        <p:spPr>
          <a:xfrm>
            <a:off x="228600" y="1676400"/>
            <a:ext cx="4495800" cy="4699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b="1" dirty="0">
              <a:solidFill>
                <a:schemeClr val="tx2">
                  <a:lumMod val="20000"/>
                  <a:lumOff val="80000"/>
                </a:schemeClr>
              </a:solidFill>
              <a:latin typeface="Raleway" pitchFamily="2" charset="0"/>
              <a:ea typeface="+mj-ea"/>
              <a:cs typeface="Arial" panose="020B0604020202020204" pitchFamily="34" charset="0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chemeClr val="tx2">
                    <a:lumMod val="20000"/>
                    <a:lumOff val="80000"/>
                  </a:schemeClr>
                </a:solidFill>
                <a:latin typeface="Raleway" pitchFamily="2" charset="0"/>
                <a:ea typeface="+mj-ea"/>
                <a:cs typeface="Arial" panose="020B0604020202020204" pitchFamily="34" charset="0"/>
              </a:rPr>
              <a:t>Overview of Strategic and Agile Management 14.2.24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39A97A0F-0D2F-9091-8526-DFD678A89C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1219200"/>
            <a:ext cx="5791200" cy="4343400"/>
          </a:xfrm>
          <a:prstGeom prst="rect">
            <a:avLst/>
          </a:prstGeom>
          <a:noFill/>
          <a:effectLst>
            <a:softEdge rad="4572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4C40573-9B25-D617-45EC-2A53618FD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6422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891BF41-C268-0310-A0DD-7FE630C9D0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Objectives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0ECAF3-E521-49D4-0B8A-14DEE9D292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Why strategic management is important?</a:t>
            </a:r>
          </a:p>
          <a:p>
            <a:r>
              <a:rPr lang="en-GB" dirty="0">
                <a:solidFill>
                  <a:schemeClr val="bg1"/>
                </a:solidFill>
              </a:rPr>
              <a:t>Planned and emergent strategy</a:t>
            </a:r>
          </a:p>
          <a:p>
            <a:r>
              <a:rPr lang="en-GB" dirty="0">
                <a:solidFill>
                  <a:schemeClr val="bg1"/>
                </a:solidFill>
              </a:rPr>
              <a:t>Change as a constant</a:t>
            </a:r>
          </a:p>
          <a:p>
            <a:r>
              <a:rPr lang="en-GB" dirty="0">
                <a:solidFill>
                  <a:schemeClr val="bg1"/>
                </a:solidFill>
              </a:rPr>
              <a:t>Benefits</a:t>
            </a:r>
          </a:p>
          <a:p>
            <a:r>
              <a:rPr lang="en-GB" dirty="0">
                <a:solidFill>
                  <a:schemeClr val="bg1"/>
                </a:solidFill>
              </a:rPr>
              <a:t>Risks</a:t>
            </a:r>
          </a:p>
          <a:p>
            <a:r>
              <a:rPr lang="en-GB" dirty="0">
                <a:solidFill>
                  <a:schemeClr val="bg1"/>
                </a:solidFill>
              </a:rPr>
              <a:t>Formality: entrepreneurial, planning and adaptive modes</a:t>
            </a:r>
          </a:p>
          <a:p>
            <a:r>
              <a:rPr lang="en-GB" dirty="0">
                <a:solidFill>
                  <a:schemeClr val="bg1"/>
                </a:solidFill>
              </a:rPr>
              <a:t>Critical tasks and dimensions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509BBAC-3219-A219-A49B-1F5844AABD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82500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1188637"/>
            <a:ext cx="4072130" cy="4480726"/>
          </a:xfrm>
        </p:spPr>
        <p:txBody>
          <a:bodyPr>
            <a:normAutofit/>
          </a:bodyPr>
          <a:lstStyle/>
          <a:p>
            <a:pPr algn="r"/>
            <a:r>
              <a:rPr lang="en-GB" sz="5600" dirty="0">
                <a:solidFill>
                  <a:schemeClr val="bg1"/>
                </a:solidFill>
              </a:rPr>
              <a:t>Lynch’s 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95800" y="1447800"/>
            <a:ext cx="7239000" cy="448072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“Strategic management can be described as the identification of the </a:t>
            </a:r>
            <a:r>
              <a:rPr lang="en-GB" sz="3600" i="1" dirty="0">
                <a:solidFill>
                  <a:schemeClr val="bg1"/>
                </a:solidFill>
              </a:rPr>
              <a:t>purpose</a:t>
            </a:r>
            <a:r>
              <a:rPr lang="en-GB" sz="3600" dirty="0">
                <a:solidFill>
                  <a:schemeClr val="bg1"/>
                </a:solidFill>
              </a:rPr>
              <a:t> of the organisation and the plans and actions to achieve that purpose.” </a:t>
            </a:r>
          </a:p>
          <a:p>
            <a:pPr marL="0" indent="0">
              <a:buNone/>
            </a:pPr>
            <a:endParaRPr lang="en-GB" sz="3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3600" dirty="0">
                <a:solidFill>
                  <a:schemeClr val="bg1"/>
                </a:solidFill>
              </a:rPr>
              <a:t>Lynch (2012: 7)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AF0985-002D-E6EE-0CC8-C0ED30FCF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0AA0E-D5BF-4574-8896-946A0CAC484F}" type="slidenum">
              <a:rPr lang="en-GB" smtClean="0"/>
              <a:t>4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07A4FF-AB74-9E14-E39F-5330A3C73B1E}"/>
              </a:ext>
            </a:extLst>
          </p:cNvPr>
          <p:cNvSpPr txBox="1"/>
          <p:nvPr/>
        </p:nvSpPr>
        <p:spPr>
          <a:xfrm>
            <a:off x="533400" y="6169580"/>
            <a:ext cx="876382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Lynch R.L. (2012) Strategic Management 6th edition, Harlow: Pearson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6998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187BE-95A6-9EF3-0AF5-9DA3CA385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E2880F-9909-B122-C1E5-8AF3CCED5C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DF6B2F-07F8-0B70-34AB-DE45C3CEC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5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76D20C-83D7-60F0-7544-F677248211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10435" y="1027906"/>
            <a:ext cx="7086600" cy="512806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F56FFFF-2046-BF0D-0EA5-21DF28BF3C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165" y="-495224"/>
            <a:ext cx="5514917" cy="7353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7392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ChangeArrowheads="1"/>
          </p:cNvSpPr>
          <p:nvPr/>
        </p:nvSpPr>
        <p:spPr bwMode="auto">
          <a:xfrm rot="316006">
            <a:off x="4311653" y="2276475"/>
            <a:ext cx="4314825" cy="1143000"/>
          </a:xfrm>
          <a:prstGeom prst="rect">
            <a:avLst/>
          </a:prstGeom>
          <a:solidFill>
            <a:srgbClr val="A5002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2200" dirty="0">
                <a:solidFill>
                  <a:schemeClr val="bg1"/>
                </a:solidFill>
                <a:latin typeface="Raleway" pitchFamily="2" charset="0"/>
              </a:rPr>
              <a:t>New initiatives plus ongoing strategy features continued from prior periods</a:t>
            </a:r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 rot="-553072">
            <a:off x="3906841" y="4033837"/>
            <a:ext cx="4778375" cy="1143000"/>
          </a:xfrm>
          <a:prstGeom prst="rect">
            <a:avLst/>
          </a:prstGeom>
          <a:solidFill>
            <a:srgbClr val="A5002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2200" dirty="0">
                <a:solidFill>
                  <a:schemeClr val="bg1"/>
                </a:solidFill>
                <a:latin typeface="Raleway" pitchFamily="2" charset="0"/>
              </a:rPr>
              <a:t>     Adaptive reactions to  changing circumstances</a:t>
            </a:r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auto">
          <a:xfrm rot="-685209">
            <a:off x="4075113" y="1157287"/>
            <a:ext cx="3795712" cy="661988"/>
          </a:xfrm>
          <a:prstGeom prst="rect">
            <a:avLst/>
          </a:prstGeom>
          <a:solidFill>
            <a:srgbClr val="A50021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2200" dirty="0">
                <a:solidFill>
                  <a:schemeClr val="bg1"/>
                </a:solidFill>
                <a:latin typeface="Raleway" pitchFamily="2" charset="0"/>
              </a:rPr>
              <a:t>Abandoned strategy features</a:t>
            </a:r>
          </a:p>
        </p:txBody>
      </p:sp>
      <p:sp>
        <p:nvSpPr>
          <p:cNvPr id="5126" name="AutoShape 6"/>
          <p:cNvSpPr>
            <a:spLocks noChangeArrowheads="1"/>
          </p:cNvSpPr>
          <p:nvPr/>
        </p:nvSpPr>
        <p:spPr bwMode="auto">
          <a:xfrm>
            <a:off x="8515350" y="2303462"/>
            <a:ext cx="1924050" cy="2668588"/>
          </a:xfrm>
          <a:prstGeom prst="homePlate">
            <a:avLst>
              <a:gd name="adj" fmla="val 25000"/>
            </a:avLst>
          </a:prstGeom>
          <a:solidFill>
            <a:srgbClr val="000080"/>
          </a:solidFill>
          <a:ln w="12700">
            <a:solidFill>
              <a:schemeClr val="accent1"/>
            </a:solidFill>
            <a:miter lim="800000"/>
            <a:headEnd/>
            <a:tailEnd/>
          </a:ln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dirty="0">
                <a:solidFill>
                  <a:schemeClr val="bg1"/>
                </a:solidFill>
                <a:latin typeface="Raleway" pitchFamily="2" charset="0"/>
              </a:rPr>
              <a:t>Actual Company Strategy</a:t>
            </a:r>
          </a:p>
        </p:txBody>
      </p:sp>
      <p:sp>
        <p:nvSpPr>
          <p:cNvPr id="5127" name="Oval 7"/>
          <p:cNvSpPr>
            <a:spLocks noChangeArrowheads="1"/>
          </p:cNvSpPr>
          <p:nvPr/>
        </p:nvSpPr>
        <p:spPr bwMode="auto">
          <a:xfrm>
            <a:off x="1676400" y="990600"/>
            <a:ext cx="2914650" cy="5105400"/>
          </a:xfrm>
          <a:prstGeom prst="ellipse">
            <a:avLst/>
          </a:prstGeom>
          <a:solidFill>
            <a:srgbClr val="000080"/>
          </a:solidFill>
          <a:ln w="12700">
            <a:solidFill>
              <a:schemeClr val="accent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2800" dirty="0">
                <a:solidFill>
                  <a:schemeClr val="bg1"/>
                </a:solidFill>
                <a:latin typeface="Raleway" pitchFamily="2" charset="0"/>
              </a:rPr>
              <a:t> </a:t>
            </a:r>
          </a:p>
        </p:txBody>
      </p:sp>
      <p:sp>
        <p:nvSpPr>
          <p:cNvPr id="5128" name="Rectangle 8"/>
          <p:cNvSpPr>
            <a:spLocks noChangeArrowheads="1"/>
          </p:cNvSpPr>
          <p:nvPr/>
        </p:nvSpPr>
        <p:spPr bwMode="auto">
          <a:xfrm>
            <a:off x="1981200" y="1563690"/>
            <a:ext cx="2324100" cy="395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2500" dirty="0">
                <a:solidFill>
                  <a:schemeClr val="bg1"/>
                </a:solidFill>
                <a:latin typeface="Raleway" pitchFamily="2" charset="0"/>
              </a:rPr>
              <a:t>Company Experiences, Know-how, Resource Strengths and Weaknesses, and Competitive Capabilities</a:t>
            </a:r>
          </a:p>
        </p:txBody>
      </p:sp>
      <p:sp>
        <p:nvSpPr>
          <p:cNvPr id="5129" name="Line 9"/>
          <p:cNvSpPr>
            <a:spLocks noChangeShapeType="1"/>
          </p:cNvSpPr>
          <p:nvPr/>
        </p:nvSpPr>
        <p:spPr bwMode="auto">
          <a:xfrm flipV="1">
            <a:off x="7891463" y="4244975"/>
            <a:ext cx="552450" cy="133350"/>
          </a:xfrm>
          <a:prstGeom prst="line">
            <a:avLst/>
          </a:prstGeom>
          <a:noFill/>
          <a:ln w="57150">
            <a:solidFill>
              <a:schemeClr val="bg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>
              <a:solidFill>
                <a:schemeClr val="bg1"/>
              </a:solidFill>
              <a:latin typeface="Raleway" pitchFamily="2" charset="0"/>
            </a:endParaRPr>
          </a:p>
        </p:txBody>
      </p:sp>
      <p:sp>
        <p:nvSpPr>
          <p:cNvPr id="5130" name="Line 10"/>
          <p:cNvSpPr>
            <a:spLocks noChangeShapeType="1"/>
          </p:cNvSpPr>
          <p:nvPr/>
        </p:nvSpPr>
        <p:spPr bwMode="auto">
          <a:xfrm rot="1356595" flipV="1">
            <a:off x="7893050" y="3197225"/>
            <a:ext cx="552450" cy="133350"/>
          </a:xfrm>
          <a:prstGeom prst="line">
            <a:avLst/>
          </a:prstGeom>
          <a:noFill/>
          <a:ln w="57150">
            <a:solidFill>
              <a:schemeClr val="bg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>
              <a:solidFill>
                <a:schemeClr val="bg1"/>
              </a:solidFill>
              <a:latin typeface="Raleway" pitchFamily="2" charset="0"/>
            </a:endParaRPr>
          </a:p>
        </p:txBody>
      </p:sp>
      <p:sp>
        <p:nvSpPr>
          <p:cNvPr id="5131" name="Rectangle 11"/>
          <p:cNvSpPr>
            <a:spLocks noChangeArrowheads="1"/>
          </p:cNvSpPr>
          <p:nvPr/>
        </p:nvSpPr>
        <p:spPr bwMode="auto">
          <a:xfrm rot="305525">
            <a:off x="5649913" y="1935165"/>
            <a:ext cx="2990850" cy="493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dirty="0">
                <a:solidFill>
                  <a:schemeClr val="bg1"/>
                </a:solidFill>
                <a:latin typeface="Raleway" pitchFamily="2" charset="0"/>
              </a:rPr>
              <a:t>Planned Strategy</a:t>
            </a:r>
          </a:p>
        </p:txBody>
      </p:sp>
      <p:sp>
        <p:nvSpPr>
          <p:cNvPr id="5132" name="Rectangle 12"/>
          <p:cNvSpPr>
            <a:spLocks noChangeArrowheads="1"/>
          </p:cNvSpPr>
          <p:nvPr/>
        </p:nvSpPr>
        <p:spPr bwMode="auto">
          <a:xfrm rot="-526057">
            <a:off x="5413375" y="5019675"/>
            <a:ext cx="3079750" cy="41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dirty="0">
                <a:solidFill>
                  <a:schemeClr val="bg1"/>
                </a:solidFill>
                <a:latin typeface="Raleway" pitchFamily="2" charset="0"/>
              </a:rPr>
              <a:t>Reactive Strategy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6D06174-0E0A-D4AC-C4FA-CA9F99E27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6</a:t>
            </a:fld>
            <a:endParaRPr lang="en-US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animBg="1"/>
      <p:bldP spid="5124" grpId="0" animBg="1"/>
      <p:bldP spid="5125" grpId="0" animBg="1"/>
      <p:bldP spid="5126" grpId="0" animBg="1"/>
      <p:bldP spid="5127" grpId="0" animBg="1"/>
      <p:bldP spid="5128" grpId="0"/>
      <p:bldP spid="5129" grpId="0" animBg="1"/>
      <p:bldP spid="5130" grpId="0" animBg="1"/>
      <p:bldP spid="5131" grpId="0"/>
      <p:bldP spid="513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5898915" y="1643453"/>
            <a:ext cx="3693319" cy="1000125"/>
          </a:xfrm>
          <a:noFill/>
        </p:spPr>
        <p:txBody>
          <a:bodyPr lIns="90488" tIns="44450" rIns="90488" bIns="44450">
            <a:normAutofit fontScale="90000"/>
          </a:bodyPr>
          <a:lstStyle/>
          <a:p>
            <a:pPr eaLnBrk="1" hangingPunct="1"/>
            <a:r>
              <a:rPr lang="en-US" altLang="en-US" sz="2800" b="1" dirty="0"/>
              <a:t>Factors  Shaping  the Choice  of  Company  Strategy</a:t>
            </a:r>
          </a:p>
        </p:txBody>
      </p:sp>
      <p:sp>
        <p:nvSpPr>
          <p:cNvPr id="6147" name="AutoShape 3"/>
          <p:cNvSpPr>
            <a:spLocks noChangeArrowheads="1"/>
          </p:cNvSpPr>
          <p:nvPr/>
        </p:nvSpPr>
        <p:spPr bwMode="auto">
          <a:xfrm rot="5400000">
            <a:off x="2245518" y="1322340"/>
            <a:ext cx="2127250" cy="1579562"/>
          </a:xfrm>
          <a:prstGeom prst="homePlate">
            <a:avLst>
              <a:gd name="adj" fmla="val 33668"/>
            </a:avLst>
          </a:prstGeom>
          <a:solidFill>
            <a:srgbClr val="800000"/>
          </a:solidFill>
          <a:ln w="19050">
            <a:solidFill>
              <a:schemeClr val="accent2"/>
            </a:solidFill>
            <a:miter lim="800000"/>
            <a:headEnd/>
            <a:tailEnd/>
          </a:ln>
        </p:spPr>
        <p:txBody>
          <a:bodyPr rot="10800000" vert="eaVert" wrap="none" lIns="88900" tIns="42862" rIns="88900" bIns="42862" anchor="ctr"/>
          <a:lstStyle>
            <a:lvl1pPr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500" dirty="0">
              <a:solidFill>
                <a:schemeClr val="accent2"/>
              </a:solidFill>
              <a:latin typeface="Raleway" pitchFamily="2" charset="0"/>
            </a:endParaRPr>
          </a:p>
        </p:txBody>
      </p:sp>
      <p:sp>
        <p:nvSpPr>
          <p:cNvPr id="6148" name="AutoShape 4"/>
          <p:cNvSpPr>
            <a:spLocks noChangeArrowheads="1"/>
          </p:cNvSpPr>
          <p:nvPr/>
        </p:nvSpPr>
        <p:spPr bwMode="auto">
          <a:xfrm rot="5400000">
            <a:off x="564356" y="1322342"/>
            <a:ext cx="2127250" cy="1579563"/>
          </a:xfrm>
          <a:prstGeom prst="homePlate">
            <a:avLst>
              <a:gd name="adj" fmla="val 33668"/>
            </a:avLst>
          </a:prstGeom>
          <a:solidFill>
            <a:srgbClr val="000040"/>
          </a:solidFill>
          <a:ln w="19050">
            <a:solidFill>
              <a:schemeClr val="accent2"/>
            </a:solidFill>
            <a:miter lim="800000"/>
            <a:headEnd/>
            <a:tailEnd/>
          </a:ln>
        </p:spPr>
        <p:txBody>
          <a:bodyPr rot="10800000" vert="eaVert" wrap="none" lIns="88900" tIns="42862" rIns="88900" bIns="42862" anchor="ctr"/>
          <a:lstStyle>
            <a:lvl1pPr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500" dirty="0">
              <a:solidFill>
                <a:schemeClr val="accent2"/>
              </a:solidFill>
              <a:latin typeface="Raleway" pitchFamily="2" charset="0"/>
            </a:endParaRPr>
          </a:p>
        </p:txBody>
      </p:sp>
      <p:sp>
        <p:nvSpPr>
          <p:cNvPr id="6149" name="AutoShape 5"/>
          <p:cNvSpPr>
            <a:spLocks noChangeArrowheads="1"/>
          </p:cNvSpPr>
          <p:nvPr/>
        </p:nvSpPr>
        <p:spPr bwMode="auto">
          <a:xfrm rot="5400000">
            <a:off x="3914777" y="1321549"/>
            <a:ext cx="2125663" cy="1579563"/>
          </a:xfrm>
          <a:prstGeom prst="homePlate">
            <a:avLst>
              <a:gd name="adj" fmla="val 33643"/>
            </a:avLst>
          </a:prstGeom>
          <a:solidFill>
            <a:srgbClr val="FF9900">
              <a:alpha val="98038"/>
            </a:srgbClr>
          </a:solidFill>
          <a:ln w="19050">
            <a:solidFill>
              <a:schemeClr val="accent2"/>
            </a:solidFill>
            <a:miter lim="800000"/>
            <a:headEnd/>
            <a:tailEnd/>
          </a:ln>
        </p:spPr>
        <p:txBody>
          <a:bodyPr rot="10800000" vert="eaVert" wrap="none" lIns="88900" tIns="42862" rIns="88900" bIns="42862" anchor="ctr"/>
          <a:lstStyle>
            <a:lvl1pPr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500" dirty="0">
              <a:solidFill>
                <a:schemeClr val="accent2"/>
              </a:solidFill>
              <a:latin typeface="Raleway" pitchFamily="2" charset="0"/>
            </a:endParaRPr>
          </a:p>
        </p:txBody>
      </p:sp>
      <p:sp>
        <p:nvSpPr>
          <p:cNvPr id="6150" name="AutoShape 6"/>
          <p:cNvSpPr>
            <a:spLocks noChangeArrowheads="1"/>
          </p:cNvSpPr>
          <p:nvPr/>
        </p:nvSpPr>
        <p:spPr bwMode="auto">
          <a:xfrm>
            <a:off x="839787" y="2932862"/>
            <a:ext cx="4640262" cy="1423987"/>
          </a:xfrm>
          <a:prstGeom prst="rightArrow">
            <a:avLst>
              <a:gd name="adj1" fmla="val 50000"/>
              <a:gd name="adj2" fmla="val 81466"/>
            </a:avLst>
          </a:prstGeom>
          <a:solidFill>
            <a:srgbClr val="004400"/>
          </a:solidFill>
          <a:ln w="19050">
            <a:solidFill>
              <a:schemeClr val="accent2"/>
            </a:solidFill>
            <a:miter lim="800000"/>
            <a:headEnd/>
            <a:tailEnd/>
          </a:ln>
        </p:spPr>
        <p:txBody>
          <a:bodyPr wrap="none" lIns="88900" tIns="42862" rIns="88900" bIns="42862" anchor="ctr"/>
          <a:lstStyle>
            <a:lvl1pPr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200" dirty="0">
                <a:solidFill>
                  <a:schemeClr val="bg1"/>
                </a:solidFill>
                <a:latin typeface="Raleway" pitchFamily="2" charset="0"/>
              </a:rPr>
              <a:t>Company’s Strategic Situation</a:t>
            </a:r>
          </a:p>
        </p:txBody>
      </p:sp>
      <p:sp>
        <p:nvSpPr>
          <p:cNvPr id="6151" name="Rectangle 7"/>
          <p:cNvSpPr>
            <a:spLocks noChangeArrowheads="1"/>
          </p:cNvSpPr>
          <p:nvPr/>
        </p:nvSpPr>
        <p:spPr bwMode="auto">
          <a:xfrm flipH="1">
            <a:off x="8666165" y="2785224"/>
            <a:ext cx="1044575" cy="1719263"/>
          </a:xfrm>
          <a:prstGeom prst="rect">
            <a:avLst/>
          </a:prstGeom>
          <a:solidFill>
            <a:srgbClr val="FF9900"/>
          </a:solidFill>
          <a:ln w="19050">
            <a:solidFill>
              <a:schemeClr val="accent2"/>
            </a:solidFill>
            <a:miter lim="800000"/>
            <a:headEnd/>
            <a:tailEnd/>
          </a:ln>
        </p:spPr>
        <p:txBody>
          <a:bodyPr wrap="none" lIns="88900" tIns="42862" rIns="88900" bIns="42862" anchor="ctr"/>
          <a:lstStyle>
            <a:lvl1pPr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10000"/>
              </a:lnSpc>
            </a:pPr>
            <a:r>
              <a:rPr lang="en-US" altLang="en-US" sz="1600" dirty="0">
                <a:solidFill>
                  <a:schemeClr val="bg1"/>
                </a:solidFill>
                <a:latin typeface="Raleway" pitchFamily="2" charset="0"/>
              </a:rPr>
              <a:t>Craft</a:t>
            </a:r>
          </a:p>
          <a:p>
            <a:pPr algn="ctr" eaLnBrk="1" hangingPunct="1">
              <a:lnSpc>
                <a:spcPct val="110000"/>
              </a:lnSpc>
            </a:pPr>
            <a:r>
              <a:rPr lang="en-US" altLang="en-US" sz="1600" dirty="0">
                <a:solidFill>
                  <a:schemeClr val="bg1"/>
                </a:solidFill>
                <a:latin typeface="Raleway" pitchFamily="2" charset="0"/>
              </a:rPr>
              <a:t>the</a:t>
            </a:r>
          </a:p>
          <a:p>
            <a:pPr algn="ctr" eaLnBrk="1" hangingPunct="1">
              <a:lnSpc>
                <a:spcPct val="110000"/>
              </a:lnSpc>
            </a:pPr>
            <a:r>
              <a:rPr lang="en-US" altLang="en-US" sz="1600" dirty="0">
                <a:solidFill>
                  <a:schemeClr val="bg1"/>
                </a:solidFill>
                <a:latin typeface="Raleway" pitchFamily="2" charset="0"/>
              </a:rPr>
              <a:t>strategy</a:t>
            </a:r>
          </a:p>
        </p:txBody>
      </p:sp>
      <p:sp>
        <p:nvSpPr>
          <p:cNvPr id="6152" name="Rectangle 8"/>
          <p:cNvSpPr>
            <a:spLocks noChangeArrowheads="1"/>
          </p:cNvSpPr>
          <p:nvPr/>
        </p:nvSpPr>
        <p:spPr bwMode="auto">
          <a:xfrm rot="20804579">
            <a:off x="5930399" y="401223"/>
            <a:ext cx="34798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8900" tIns="42862" rIns="88900" bIns="42862">
            <a:spAutoFit/>
          </a:bodyPr>
          <a:lstStyle>
            <a:lvl1pPr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800" b="1" dirty="0">
                <a:solidFill>
                  <a:schemeClr val="bg1"/>
                </a:solidFill>
                <a:latin typeface="Raleway" pitchFamily="2" charset="0"/>
                <a:sym typeface="Wingdings" panose="05000000000000000000" pitchFamily="2" charset="2"/>
              </a:rPr>
              <a:t> </a:t>
            </a:r>
            <a:r>
              <a:rPr lang="en-US" altLang="en-US" sz="2800" b="1" dirty="0">
                <a:solidFill>
                  <a:schemeClr val="bg1"/>
                </a:solidFill>
                <a:latin typeface="Raleway" pitchFamily="2" charset="0"/>
              </a:rPr>
              <a:t>External Factors</a:t>
            </a:r>
          </a:p>
        </p:txBody>
      </p:sp>
      <p:sp>
        <p:nvSpPr>
          <p:cNvPr id="32" name="Rectangle 9"/>
          <p:cNvSpPr>
            <a:spLocks noChangeArrowheads="1"/>
          </p:cNvSpPr>
          <p:nvPr/>
        </p:nvSpPr>
        <p:spPr bwMode="auto">
          <a:xfrm rot="1037738">
            <a:off x="5854521" y="5759001"/>
            <a:ext cx="3449637" cy="512762"/>
          </a:xfrm>
          <a:prstGeom prst="rect">
            <a:avLst/>
          </a:prstGeom>
          <a:noFill/>
          <a:ln>
            <a:noFill/>
          </a:ln>
        </p:spPr>
        <p:txBody>
          <a:bodyPr lIns="88900" tIns="42862" rIns="88900" bIns="42862">
            <a:spAutoFit/>
          </a:bodyPr>
          <a:lstStyle/>
          <a:p>
            <a:pPr defTabSz="877888">
              <a:defRPr/>
            </a:pPr>
            <a:r>
              <a:rPr lang="en-US" sz="2800" b="1" dirty="0">
                <a:solidFill>
                  <a:schemeClr val="accent4"/>
                </a:solidFill>
                <a:latin typeface="Raleway" pitchFamily="2" charset="0"/>
                <a:sym typeface="Wingdings" pitchFamily="2" charset="2"/>
              </a:rPr>
              <a:t> </a:t>
            </a:r>
            <a:r>
              <a:rPr lang="en-US" sz="2800" b="1" dirty="0">
                <a:solidFill>
                  <a:schemeClr val="accent4"/>
                </a:solidFill>
                <a:latin typeface="Raleway" pitchFamily="2" charset="0"/>
              </a:rPr>
              <a:t>Internal Factors</a:t>
            </a:r>
          </a:p>
        </p:txBody>
      </p:sp>
      <p:sp>
        <p:nvSpPr>
          <p:cNvPr id="6154" name="Rectangle 10"/>
          <p:cNvSpPr>
            <a:spLocks noChangeArrowheads="1"/>
          </p:cNvSpPr>
          <p:nvPr/>
        </p:nvSpPr>
        <p:spPr bwMode="auto">
          <a:xfrm>
            <a:off x="844549" y="1172321"/>
            <a:ext cx="1568450" cy="153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1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105000"/>
              </a:lnSpc>
              <a:spcBef>
                <a:spcPct val="15000"/>
              </a:spcBef>
              <a:spcAft>
                <a:spcPct val="20000"/>
              </a:spcAft>
            </a:pPr>
            <a:r>
              <a:rPr lang="en-US" altLang="en-US" sz="1600" dirty="0">
                <a:solidFill>
                  <a:schemeClr val="bg1"/>
                </a:solidFill>
                <a:latin typeface="Raleway" pitchFamily="2" charset="0"/>
              </a:rPr>
              <a:t>Social, political, regulatory and community factors</a:t>
            </a:r>
          </a:p>
        </p:txBody>
      </p:sp>
      <p:sp>
        <p:nvSpPr>
          <p:cNvPr id="6155" name="Rectangle 11"/>
          <p:cNvSpPr>
            <a:spLocks noChangeArrowheads="1"/>
          </p:cNvSpPr>
          <p:nvPr/>
        </p:nvSpPr>
        <p:spPr bwMode="auto">
          <a:xfrm>
            <a:off x="2525712" y="1172321"/>
            <a:ext cx="1568450" cy="153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1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105000"/>
              </a:lnSpc>
              <a:spcBef>
                <a:spcPct val="15000"/>
              </a:spcBef>
              <a:spcAft>
                <a:spcPct val="20000"/>
              </a:spcAft>
            </a:pPr>
            <a:r>
              <a:rPr lang="en-US" altLang="en-US" sz="1600" dirty="0">
                <a:solidFill>
                  <a:schemeClr val="bg1"/>
                </a:solidFill>
                <a:latin typeface="Raleway" pitchFamily="2" charset="0"/>
              </a:rPr>
              <a:t>Competitive conditions and industry attractiveness</a:t>
            </a:r>
          </a:p>
        </p:txBody>
      </p:sp>
      <p:sp>
        <p:nvSpPr>
          <p:cNvPr id="6156" name="Rectangle 12"/>
          <p:cNvSpPr>
            <a:spLocks noChangeArrowheads="1"/>
          </p:cNvSpPr>
          <p:nvPr/>
        </p:nvSpPr>
        <p:spPr bwMode="auto">
          <a:xfrm>
            <a:off x="4192587" y="1172321"/>
            <a:ext cx="1568450" cy="153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1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105000"/>
              </a:lnSpc>
              <a:spcBef>
                <a:spcPct val="15000"/>
              </a:spcBef>
              <a:spcAft>
                <a:spcPct val="20000"/>
              </a:spcAft>
            </a:pPr>
            <a:r>
              <a:rPr lang="en-US" altLang="en-US" sz="1600" dirty="0">
                <a:solidFill>
                  <a:schemeClr val="bg1"/>
                </a:solidFill>
                <a:latin typeface="Raleway" pitchFamily="2" charset="0"/>
              </a:rPr>
              <a:t>Company opportunities and threats to company’s well-being</a:t>
            </a:r>
          </a:p>
        </p:txBody>
      </p:sp>
      <p:sp>
        <p:nvSpPr>
          <p:cNvPr id="6157" name="AutoShape 13"/>
          <p:cNvSpPr>
            <a:spLocks noChangeArrowheads="1"/>
          </p:cNvSpPr>
          <p:nvPr/>
        </p:nvSpPr>
        <p:spPr bwMode="auto">
          <a:xfrm rot="-5400000">
            <a:off x="2245518" y="4387803"/>
            <a:ext cx="2127250" cy="1579562"/>
          </a:xfrm>
          <a:prstGeom prst="homePlate">
            <a:avLst>
              <a:gd name="adj" fmla="val 33668"/>
            </a:avLst>
          </a:prstGeom>
          <a:solidFill>
            <a:srgbClr val="800000"/>
          </a:solidFill>
          <a:ln w="19050">
            <a:solidFill>
              <a:schemeClr val="accent2"/>
            </a:solidFill>
            <a:miter lim="800000"/>
            <a:headEnd/>
            <a:tailEnd/>
          </a:ln>
        </p:spPr>
        <p:txBody>
          <a:bodyPr vert="eaVert" wrap="none" lIns="88900" tIns="42862" rIns="88900" bIns="42862" anchor="ctr"/>
          <a:lstStyle>
            <a:lvl1pPr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500" dirty="0">
              <a:solidFill>
                <a:schemeClr val="accent2"/>
              </a:solidFill>
              <a:latin typeface="Raleway" pitchFamily="2" charset="0"/>
            </a:endParaRPr>
          </a:p>
        </p:txBody>
      </p:sp>
      <p:sp>
        <p:nvSpPr>
          <p:cNvPr id="6158" name="AutoShape 14"/>
          <p:cNvSpPr>
            <a:spLocks noChangeArrowheads="1"/>
          </p:cNvSpPr>
          <p:nvPr/>
        </p:nvSpPr>
        <p:spPr bwMode="auto">
          <a:xfrm rot="-5400000">
            <a:off x="3913982" y="4387805"/>
            <a:ext cx="2127250" cy="1579563"/>
          </a:xfrm>
          <a:prstGeom prst="homePlate">
            <a:avLst>
              <a:gd name="adj" fmla="val 33668"/>
            </a:avLst>
          </a:prstGeom>
          <a:solidFill>
            <a:srgbClr val="FF9900"/>
          </a:solidFill>
          <a:ln w="19050">
            <a:solidFill>
              <a:schemeClr val="accent2"/>
            </a:solidFill>
            <a:miter lim="800000"/>
            <a:headEnd/>
            <a:tailEnd/>
          </a:ln>
        </p:spPr>
        <p:txBody>
          <a:bodyPr vert="eaVert" wrap="none" lIns="88900" tIns="42862" rIns="88900" bIns="42862" anchor="ctr"/>
          <a:lstStyle>
            <a:lvl1pPr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500" dirty="0">
              <a:solidFill>
                <a:schemeClr val="accent2"/>
              </a:solidFill>
              <a:latin typeface="Raleway" pitchFamily="2" charset="0"/>
            </a:endParaRPr>
          </a:p>
        </p:txBody>
      </p:sp>
      <p:sp>
        <p:nvSpPr>
          <p:cNvPr id="6159" name="AutoShape 15"/>
          <p:cNvSpPr>
            <a:spLocks noChangeArrowheads="1"/>
          </p:cNvSpPr>
          <p:nvPr/>
        </p:nvSpPr>
        <p:spPr bwMode="auto">
          <a:xfrm rot="-5400000">
            <a:off x="565150" y="4387011"/>
            <a:ext cx="2125662" cy="1579563"/>
          </a:xfrm>
          <a:prstGeom prst="homePlate">
            <a:avLst>
              <a:gd name="adj" fmla="val 33643"/>
            </a:avLst>
          </a:prstGeom>
          <a:solidFill>
            <a:srgbClr val="000040"/>
          </a:solidFill>
          <a:ln w="19050">
            <a:solidFill>
              <a:schemeClr val="accent2"/>
            </a:solidFill>
            <a:miter lim="800000"/>
            <a:headEnd/>
            <a:tailEnd/>
          </a:ln>
        </p:spPr>
        <p:txBody>
          <a:bodyPr vert="eaVert" wrap="none" lIns="88900" tIns="42862" rIns="88900" bIns="42862" anchor="ctr"/>
          <a:lstStyle>
            <a:lvl1pPr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500" dirty="0">
              <a:solidFill>
                <a:schemeClr val="accent2"/>
              </a:solidFill>
              <a:latin typeface="Raleway" pitchFamily="2" charset="0"/>
            </a:endParaRPr>
          </a:p>
        </p:txBody>
      </p:sp>
      <p:sp>
        <p:nvSpPr>
          <p:cNvPr id="6160" name="Rectangle 16"/>
          <p:cNvSpPr>
            <a:spLocks noChangeArrowheads="1"/>
          </p:cNvSpPr>
          <p:nvPr/>
        </p:nvSpPr>
        <p:spPr bwMode="auto">
          <a:xfrm>
            <a:off x="844549" y="4620371"/>
            <a:ext cx="1568450" cy="147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1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105000"/>
              </a:lnSpc>
              <a:spcBef>
                <a:spcPct val="15000"/>
              </a:spcBef>
              <a:spcAft>
                <a:spcPct val="20000"/>
              </a:spcAft>
            </a:pPr>
            <a:r>
              <a:rPr lang="en-US" altLang="en-US" sz="1600" dirty="0">
                <a:solidFill>
                  <a:schemeClr val="bg1"/>
                </a:solidFill>
                <a:latin typeface="Raleway" pitchFamily="2" charset="0"/>
              </a:rPr>
              <a:t>Resource strengths, capabilities, and weaknesses</a:t>
            </a:r>
          </a:p>
        </p:txBody>
      </p:sp>
      <p:sp>
        <p:nvSpPr>
          <p:cNvPr id="6161" name="Rectangle 17"/>
          <p:cNvSpPr>
            <a:spLocks noChangeArrowheads="1"/>
          </p:cNvSpPr>
          <p:nvPr/>
        </p:nvSpPr>
        <p:spPr bwMode="auto">
          <a:xfrm>
            <a:off x="2525712" y="4639421"/>
            <a:ext cx="1568450" cy="147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1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105000"/>
              </a:lnSpc>
              <a:spcBef>
                <a:spcPct val="15000"/>
              </a:spcBef>
              <a:spcAft>
                <a:spcPct val="20000"/>
              </a:spcAft>
            </a:pPr>
            <a:r>
              <a:rPr lang="en-US" altLang="en-US" sz="1600" dirty="0">
                <a:solidFill>
                  <a:schemeClr val="bg1"/>
                </a:solidFill>
                <a:latin typeface="Raleway" pitchFamily="2" charset="0"/>
              </a:rPr>
              <a:t>Influences of key executives</a:t>
            </a:r>
          </a:p>
        </p:txBody>
      </p:sp>
      <p:sp>
        <p:nvSpPr>
          <p:cNvPr id="6162" name="Rectangle 18"/>
          <p:cNvSpPr>
            <a:spLocks noChangeArrowheads="1"/>
          </p:cNvSpPr>
          <p:nvPr/>
        </p:nvSpPr>
        <p:spPr bwMode="auto">
          <a:xfrm>
            <a:off x="4192587" y="4658471"/>
            <a:ext cx="1568450" cy="147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1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105000"/>
              </a:lnSpc>
              <a:spcBef>
                <a:spcPct val="15000"/>
              </a:spcBef>
              <a:spcAft>
                <a:spcPct val="20000"/>
              </a:spcAft>
            </a:pPr>
            <a:r>
              <a:rPr lang="en-US" altLang="en-US" sz="1600" dirty="0">
                <a:solidFill>
                  <a:schemeClr val="bg1"/>
                </a:solidFill>
                <a:latin typeface="Raleway" pitchFamily="2" charset="0"/>
              </a:rPr>
              <a:t>Shared values and company culture</a:t>
            </a:r>
          </a:p>
        </p:txBody>
      </p:sp>
      <p:sp>
        <p:nvSpPr>
          <p:cNvPr id="6163" name="AutoShape 19"/>
          <p:cNvSpPr>
            <a:spLocks noChangeArrowheads="1"/>
          </p:cNvSpPr>
          <p:nvPr/>
        </p:nvSpPr>
        <p:spPr bwMode="auto">
          <a:xfrm rot="10800000" flipH="1">
            <a:off x="7150099" y="2801099"/>
            <a:ext cx="1462088" cy="1685925"/>
          </a:xfrm>
          <a:prstGeom prst="homePlate">
            <a:avLst>
              <a:gd name="adj" fmla="val 25000"/>
            </a:avLst>
          </a:prstGeom>
          <a:solidFill>
            <a:srgbClr val="800000"/>
          </a:solidFill>
          <a:ln w="19050">
            <a:solidFill>
              <a:schemeClr val="accent2"/>
            </a:solidFill>
            <a:miter lim="800000"/>
            <a:headEnd/>
            <a:tailEnd/>
          </a:ln>
        </p:spPr>
        <p:txBody>
          <a:bodyPr rot="10800000" lIns="88900" tIns="42862" rIns="88900" bIns="42862" anchor="ctr"/>
          <a:lstStyle>
            <a:lvl1pPr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10000"/>
              </a:lnSpc>
            </a:pPr>
            <a:endParaRPr lang="en-US" altLang="en-US" sz="1600" dirty="0">
              <a:solidFill>
                <a:schemeClr val="accent2"/>
              </a:solidFill>
              <a:latin typeface="Raleway" pitchFamily="2" charset="0"/>
            </a:endParaRPr>
          </a:p>
        </p:txBody>
      </p:sp>
      <p:sp>
        <p:nvSpPr>
          <p:cNvPr id="6164" name="Rectangle 20"/>
          <p:cNvSpPr>
            <a:spLocks noChangeArrowheads="1"/>
          </p:cNvSpPr>
          <p:nvPr/>
        </p:nvSpPr>
        <p:spPr bwMode="auto">
          <a:xfrm>
            <a:off x="7121524" y="2843959"/>
            <a:ext cx="135255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110000"/>
              </a:lnSpc>
              <a:spcBef>
                <a:spcPct val="15000"/>
              </a:spcBef>
              <a:spcAft>
                <a:spcPct val="20000"/>
              </a:spcAft>
            </a:pPr>
            <a:r>
              <a:rPr lang="en-US" altLang="en-US" sz="1600" dirty="0">
                <a:solidFill>
                  <a:schemeClr val="bg1"/>
                </a:solidFill>
                <a:latin typeface="Raleway" pitchFamily="2" charset="0"/>
              </a:rPr>
              <a:t>Identify  and evaluate alternatives</a:t>
            </a:r>
          </a:p>
        </p:txBody>
      </p:sp>
      <p:sp>
        <p:nvSpPr>
          <p:cNvPr id="6165" name="AutoShape 21"/>
          <p:cNvSpPr>
            <a:spLocks noChangeArrowheads="1"/>
          </p:cNvSpPr>
          <p:nvPr/>
        </p:nvSpPr>
        <p:spPr bwMode="auto">
          <a:xfrm rot="10800000" flipH="1">
            <a:off x="5607049" y="2801099"/>
            <a:ext cx="1462088" cy="1685925"/>
          </a:xfrm>
          <a:prstGeom prst="homePlate">
            <a:avLst>
              <a:gd name="adj" fmla="val 25000"/>
            </a:avLst>
          </a:prstGeom>
          <a:solidFill>
            <a:srgbClr val="000040"/>
          </a:solidFill>
          <a:ln w="19050">
            <a:solidFill>
              <a:schemeClr val="accent2"/>
            </a:solidFill>
            <a:miter lim="800000"/>
            <a:headEnd/>
            <a:tailEnd/>
          </a:ln>
        </p:spPr>
        <p:txBody>
          <a:bodyPr rot="10800000" lIns="88900" tIns="42862" rIns="88900" bIns="42862" anchor="ctr"/>
          <a:lstStyle>
            <a:lvl1pPr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877888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8778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5000"/>
              </a:lnSpc>
            </a:pPr>
            <a:endParaRPr lang="en-US" altLang="en-US" sz="1600" dirty="0">
              <a:solidFill>
                <a:schemeClr val="accent2"/>
              </a:solidFill>
              <a:latin typeface="Raleway" pitchFamily="2" charset="0"/>
            </a:endParaRPr>
          </a:p>
        </p:txBody>
      </p:sp>
      <p:sp>
        <p:nvSpPr>
          <p:cNvPr id="6166" name="Rectangle 22"/>
          <p:cNvSpPr>
            <a:spLocks noChangeArrowheads="1"/>
          </p:cNvSpPr>
          <p:nvPr/>
        </p:nvSpPr>
        <p:spPr bwMode="auto">
          <a:xfrm>
            <a:off x="5578474" y="2843959"/>
            <a:ext cx="123825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105000"/>
              </a:lnSpc>
            </a:pPr>
            <a:r>
              <a:rPr lang="en-US" altLang="en-US" sz="1600" dirty="0">
                <a:solidFill>
                  <a:schemeClr val="bg1"/>
                </a:solidFill>
                <a:latin typeface="Raleway" pitchFamily="2" charset="0"/>
              </a:rPr>
              <a:t>Determine relevance of internal and external factors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D72CB797-4AA8-250D-91DB-3F5131CA65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67912" y="2740202"/>
            <a:ext cx="175260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B8A9171-541F-CFD7-64CD-DC7886869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7</a:t>
            </a:fld>
            <a:endParaRPr lang="en-US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6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6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6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6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animBg="1"/>
      <p:bldP spid="6148" grpId="0" animBg="1"/>
      <p:bldP spid="6149" grpId="0" animBg="1"/>
      <p:bldP spid="6150" grpId="0" animBg="1"/>
      <p:bldP spid="6151" grpId="0" animBg="1"/>
      <p:bldP spid="6152" grpId="0"/>
      <p:bldP spid="32" grpId="0"/>
      <p:bldP spid="6154" grpId="0"/>
      <p:bldP spid="6155" grpId="0"/>
      <p:bldP spid="6156" grpId="0"/>
      <p:bldP spid="6157" grpId="0" animBg="1"/>
      <p:bldP spid="6158" grpId="0" animBg="1"/>
      <p:bldP spid="6159" grpId="0" animBg="1"/>
      <p:bldP spid="6160" grpId="0"/>
      <p:bldP spid="6161" grpId="0"/>
      <p:bldP spid="6162" grpId="0"/>
      <p:bldP spid="6163" grpId="0" animBg="1"/>
      <p:bldP spid="6164" grpId="0"/>
      <p:bldP spid="6165" grpId="0" animBg="1"/>
      <p:bldP spid="616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7A0D0-1A56-44AB-B8E7-661E9E1C3D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914400"/>
            <a:ext cx="4495800" cy="3352800"/>
          </a:xfrm>
        </p:spPr>
        <p:txBody>
          <a:bodyPr>
            <a:noAutofit/>
          </a:bodyPr>
          <a:lstStyle/>
          <a:p>
            <a: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  <a:cs typeface="Arial" panose="020B0604020202020204" pitchFamily="34" charset="0"/>
              </a:rPr>
              <a:t>Why do strategies Evolve?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A738E7-DBD4-4103-9AD7-0782D87328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0" y="609600"/>
            <a:ext cx="6629400" cy="541020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 Company’s strategy is </a:t>
            </a:r>
            <a:r>
              <a:rPr lang="en-GB" i="1" dirty="0">
                <a:solidFill>
                  <a:schemeClr val="bg1"/>
                </a:solidFill>
              </a:rPr>
              <a:t>‘</a:t>
            </a:r>
            <a:r>
              <a:rPr lang="en-GB" b="1" i="1" dirty="0">
                <a:solidFill>
                  <a:schemeClr val="bg1"/>
                </a:solidFill>
              </a:rPr>
              <a:t>a work in progress’</a:t>
            </a:r>
          </a:p>
          <a:p>
            <a:endParaRPr lang="en-GB" b="1" i="1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Changes may be necessary to react to: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Shifting market conditions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Technological breakthroughs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Fresh moves of competitors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Evolving customer preferences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Emerging Market opportunities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New ideas to improve strategy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Crisis situations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99112D-51C0-1DC3-6395-36E12E9D0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4EF2-5567-6742-81C4-5D950A690A3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8837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0C58E-FB18-4041-A742-0C239588A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2212181"/>
            <a:ext cx="3733800" cy="198120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>
                    <a:lumMod val="20000"/>
                    <a:lumOff val="80000"/>
                  </a:schemeClr>
                </a:solidFill>
                <a:cs typeface="Arial" panose="020B0604020202020204" pitchFamily="34" charset="0"/>
              </a:rPr>
              <a:t>Benefits </a:t>
            </a:r>
            <a:br>
              <a:rPr lang="en-GB" sz="4000" b="1" dirty="0">
                <a:solidFill>
                  <a:schemeClr val="tx2">
                    <a:lumMod val="20000"/>
                    <a:lumOff val="80000"/>
                  </a:schemeClr>
                </a:solidFill>
                <a:cs typeface="Arial" panose="020B0604020202020204" pitchFamily="34" charset="0"/>
              </a:rPr>
            </a:br>
            <a:r>
              <a:rPr lang="en-GB" sz="4000" b="1" dirty="0">
                <a:solidFill>
                  <a:schemeClr val="tx2">
                    <a:lumMod val="20000"/>
                    <a:lumOff val="80000"/>
                  </a:schemeClr>
                </a:solidFill>
                <a:cs typeface="Arial" panose="020B0604020202020204" pitchFamily="34" charset="0"/>
              </a:rPr>
              <a:t>of strategic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EE475-3282-46B3-A696-A61C6256A0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6276" y="350837"/>
            <a:ext cx="8014252" cy="618807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cs typeface="Arial" panose="020B0604020202020204" pitchFamily="34" charset="0"/>
              </a:rPr>
              <a:t>Strategy formulation activities enhance the firm’s ability to prevent problems.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cs typeface="Arial" panose="020B0604020202020204" pitchFamily="34" charset="0"/>
              </a:rPr>
              <a:t>Group-based strategic decisions are likely to be drawn from the best available alternatives.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cs typeface="Arial" panose="020B0604020202020204" pitchFamily="34" charset="0"/>
              </a:rPr>
              <a:t>The involvement of employees in strategy formulation improves their understanding of the productivity- reward relationship in every strategic plan, and this heightens their motivation.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cs typeface="Arial" panose="020B0604020202020204" pitchFamily="34" charset="0"/>
              </a:rPr>
              <a:t>Gaps and overlaps in activities among individuals and groups are reduced as participation in strategy formulation clarifies difference in roles.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cs typeface="Arial" panose="020B0604020202020204" pitchFamily="34" charset="0"/>
              </a:rPr>
              <a:t>Resistance to change is reduced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EB0D78-B9A9-C7D0-8E12-E015E7A65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4EF2-5567-6742-81C4-5D950A690A3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8110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D0760-D6A8-4437-A56E-F7FF53B43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2362200"/>
            <a:ext cx="3657600" cy="1676397"/>
          </a:xfrm>
        </p:spPr>
        <p:txBody>
          <a:bodyPr>
            <a:noAutofit/>
          </a:bodyPr>
          <a:lstStyle/>
          <a:p>
            <a:r>
              <a:rPr lang="en-GB" sz="4000" dirty="0">
                <a:solidFill>
                  <a:schemeClr val="bg1"/>
                </a:solidFill>
                <a:cs typeface="Arial" panose="020B0604020202020204" pitchFamily="34" charset="0"/>
              </a:rPr>
              <a:t>Risks of Strategic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D073C-6F46-47CC-9167-8A9B8FD4A1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7200" y="990603"/>
            <a:ext cx="7391400" cy="563879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  <a:cs typeface="Arial" panose="020B0604020202020204" pitchFamily="34" charset="0"/>
              </a:rPr>
              <a:t>The time that managers spend on the strategic management process has a negative impact on operational responsibilities.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  <a:cs typeface="Arial" panose="020B0604020202020204" pitchFamily="34" charset="0"/>
              </a:rPr>
              <a:t>If the formulators of strategy are not intimately involved in tis implementation, they may shirk their individual responsibility for the decision reached.</a:t>
            </a: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  <a:cs typeface="Arial" panose="020B0604020202020204" pitchFamily="34" charset="0"/>
              </a:rPr>
              <a:t>Strategic managers must be trained to anticipate and respond to the disappointment of participating subordinates over unattained expectations.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CDEA14-FD1C-1493-83C8-45A88463C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4EF2-5567-6742-81C4-5D950A690A3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362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6144C-5A6C-437F-9889-B2EAA3407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465" y="762000"/>
            <a:ext cx="11125200" cy="1524000"/>
          </a:xfrm>
        </p:spPr>
        <p:txBody>
          <a:bodyPr>
            <a:noAutofit/>
          </a:bodyPr>
          <a:lstStyle/>
          <a:p>
            <a: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  <a:cs typeface="Arial" panose="020B0604020202020204" pitchFamily="34" charset="0"/>
              </a:rPr>
              <a:t>Key attributes of Strategic Management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276568-43A7-4AC3-AD3D-2065400750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07165" y="2587004"/>
            <a:ext cx="10591800" cy="4157662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Directs the organisation toward overall goals and objectives.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Includes multiple stakeholders in decision making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Needs to incorporate short-term and long-term perspectives.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Recognises trade-offs between efficiency and effectiveness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B4CB08-9FB5-1857-B231-7E7C8B248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4EF2-5567-6742-81C4-5D950A690A3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333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5F91D-2F47-AFE5-9629-0B4A35366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Disruptive change and future direction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1D7425-90B3-F52F-C803-A0DA30E6C3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D47855-D151-5DCF-D90B-9701489238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84EF2-5567-6742-81C4-5D950A690A3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2087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E3699-D6D0-4ADB-A1E0-8B890E4307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52F6A98C-4B01-42A8-8D81-B7DC84C0D4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9073" y="417166"/>
            <a:ext cx="8446126" cy="5222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2283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F3A2C-5669-23F8-1ABD-E7CC4DA53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424" y="1520788"/>
            <a:ext cx="11017224" cy="3816424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Is there any better example of a major, dramatic shift in any aspect of industry?</a:t>
            </a:r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Jobs had an incredible future position in mind for his company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EB512C-61D8-8D8F-C45E-42FFC5B40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965450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1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1_Text 4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1_Text 2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1_Text Break / Info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200_Powerpoint Template Standard 4x3</Template>
  <TotalTime>1563</TotalTime>
  <Words>475</Words>
  <Application>Microsoft Office PowerPoint</Application>
  <PresentationFormat>Widescreen</PresentationFormat>
  <Paragraphs>89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14</vt:i4>
      </vt:variant>
    </vt:vector>
  </HeadingPairs>
  <TitlesOfParts>
    <vt:vector size="37" baseType="lpstr">
      <vt:lpstr>Arial</vt:lpstr>
      <vt:lpstr>Calibri</vt:lpstr>
      <vt:lpstr>Raleway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1_Title Slide 1</vt:lpstr>
      <vt:lpstr>1_Text 4</vt:lpstr>
      <vt:lpstr>1_Text 2</vt:lpstr>
      <vt:lpstr>1_Text Break / Info Slide 1</vt:lpstr>
      <vt:lpstr> Strategic&amp; Agile Business  Management  BMMB7027D</vt:lpstr>
      <vt:lpstr>PowerPoint Presentation</vt:lpstr>
      <vt:lpstr>Objectives</vt:lpstr>
      <vt:lpstr>Lynch’s definition</vt:lpstr>
      <vt:lpstr>PowerPoint Presentation</vt:lpstr>
      <vt:lpstr>PowerPoint Presentation</vt:lpstr>
      <vt:lpstr>Factors  Shaping  the Choice  of  Company  Strategy</vt:lpstr>
      <vt:lpstr>Why do strategies Evolve?</vt:lpstr>
      <vt:lpstr>Benefits  of strategic management</vt:lpstr>
      <vt:lpstr>Risks of Strategic management</vt:lpstr>
      <vt:lpstr>Key attributes of Strategic Management</vt:lpstr>
      <vt:lpstr>Disruptive change and future direction</vt:lpstr>
      <vt:lpstr>PowerPoint Presentation</vt:lpstr>
      <vt:lpstr>Is there any better example of a major, dramatic shift in any aspect of industry?  Jobs had an incredible future position in mind for his company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Overview of Strategic Management</dc:title>
  <dc:creator>USER10</dc:creator>
  <cp:lastModifiedBy>Mike Durke</cp:lastModifiedBy>
  <cp:revision>35</cp:revision>
  <dcterms:created xsi:type="dcterms:W3CDTF">2007-06-22T17:38:19Z</dcterms:created>
  <dcterms:modified xsi:type="dcterms:W3CDTF">2024-02-14T13:10:08Z</dcterms:modified>
</cp:coreProperties>
</file>