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64" r:id="rId3"/>
    <p:sldId id="277" r:id="rId4"/>
    <p:sldId id="279" r:id="rId5"/>
    <p:sldId id="282" r:id="rId6"/>
    <p:sldId id="283" r:id="rId7"/>
    <p:sldId id="286" r:id="rId8"/>
    <p:sldId id="261" r:id="rId9"/>
    <p:sldId id="287" r:id="rId10"/>
    <p:sldId id="262" r:id="rId11"/>
    <p:sldId id="274" r:id="rId12"/>
    <p:sldId id="259" r:id="rId13"/>
    <p:sldId id="284" r:id="rId14"/>
    <p:sldId id="285" r:id="rId15"/>
    <p:sldId id="258" r:id="rId16"/>
    <p:sldId id="257" r:id="rId17"/>
    <p:sldId id="276" r:id="rId18"/>
    <p:sldId id="273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6C222-0464-4023-87DB-54CFD90F1E9A}" type="doc">
      <dgm:prSet loTypeId="urn:microsoft.com/office/officeart/2005/8/layout/list1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731F434-E1EA-462F-ABE5-435936FB127E}">
      <dgm:prSet/>
      <dgm:spPr/>
      <dgm:t>
        <a:bodyPr/>
        <a:lstStyle/>
        <a:p>
          <a:r>
            <a:rPr lang="en-US"/>
            <a:t>Diagnosis</a:t>
          </a:r>
        </a:p>
      </dgm:t>
    </dgm:pt>
    <dgm:pt modelId="{34C38709-5D2F-4F47-BD54-D344C6150497}" type="parTrans" cxnId="{A52C2093-680B-405A-A667-B3216274744D}">
      <dgm:prSet/>
      <dgm:spPr/>
      <dgm:t>
        <a:bodyPr/>
        <a:lstStyle/>
        <a:p>
          <a:endParaRPr lang="en-US"/>
        </a:p>
      </dgm:t>
    </dgm:pt>
    <dgm:pt modelId="{34907680-366F-495F-A36A-A6EF459F4178}" type="sibTrans" cxnId="{A52C2093-680B-405A-A667-B3216274744D}">
      <dgm:prSet/>
      <dgm:spPr/>
      <dgm:t>
        <a:bodyPr/>
        <a:lstStyle/>
        <a:p>
          <a:endParaRPr lang="en-US"/>
        </a:p>
      </dgm:t>
    </dgm:pt>
    <dgm:pt modelId="{887274A3-AEC5-4E2E-82D4-4562576ECE56}">
      <dgm:prSet/>
      <dgm:spPr/>
      <dgm:t>
        <a:bodyPr/>
        <a:lstStyle/>
        <a:p>
          <a:r>
            <a:rPr lang="en-US"/>
            <a:t>Treatment</a:t>
          </a:r>
        </a:p>
      </dgm:t>
    </dgm:pt>
    <dgm:pt modelId="{F00FE570-DE31-43C5-8C12-C2A74BC01508}" type="parTrans" cxnId="{56F5D651-9ED6-41C9-A3B4-93F0F9CDB705}">
      <dgm:prSet/>
      <dgm:spPr/>
      <dgm:t>
        <a:bodyPr/>
        <a:lstStyle/>
        <a:p>
          <a:endParaRPr lang="en-US"/>
        </a:p>
      </dgm:t>
    </dgm:pt>
    <dgm:pt modelId="{410C7CA7-C6BA-4112-90E5-C1867E874105}" type="sibTrans" cxnId="{56F5D651-9ED6-41C9-A3B4-93F0F9CDB705}">
      <dgm:prSet/>
      <dgm:spPr/>
      <dgm:t>
        <a:bodyPr/>
        <a:lstStyle/>
        <a:p>
          <a:endParaRPr lang="en-US"/>
        </a:p>
      </dgm:t>
    </dgm:pt>
    <dgm:pt modelId="{F91F2F20-92B4-4C76-ABD9-8F7B5D67A8F8}">
      <dgm:prSet/>
      <dgm:spPr/>
      <dgm:t>
        <a:bodyPr/>
        <a:lstStyle/>
        <a:p>
          <a:r>
            <a:rPr lang="en-US"/>
            <a:t>Staff Management</a:t>
          </a:r>
        </a:p>
      </dgm:t>
    </dgm:pt>
    <dgm:pt modelId="{5746E2C0-CC92-4673-A8DA-2F2C5013BD58}" type="parTrans" cxnId="{43E48072-64B3-475E-B260-2512C646DF6B}">
      <dgm:prSet/>
      <dgm:spPr/>
      <dgm:t>
        <a:bodyPr/>
        <a:lstStyle/>
        <a:p>
          <a:endParaRPr lang="en-US"/>
        </a:p>
      </dgm:t>
    </dgm:pt>
    <dgm:pt modelId="{825D4124-8B5C-454D-8514-069047EF3696}" type="sibTrans" cxnId="{43E48072-64B3-475E-B260-2512C646DF6B}">
      <dgm:prSet/>
      <dgm:spPr/>
      <dgm:t>
        <a:bodyPr/>
        <a:lstStyle/>
        <a:p>
          <a:endParaRPr lang="en-US"/>
        </a:p>
      </dgm:t>
    </dgm:pt>
    <dgm:pt modelId="{8BA84507-EEF6-437D-B7B3-09CA150B8D98}">
      <dgm:prSet/>
      <dgm:spPr/>
      <dgm:t>
        <a:bodyPr/>
        <a:lstStyle/>
        <a:p>
          <a:r>
            <a:rPr lang="en-US"/>
            <a:t>Monitoring Patients </a:t>
          </a:r>
        </a:p>
      </dgm:t>
    </dgm:pt>
    <dgm:pt modelId="{89125F06-ACE9-4229-A60D-4E4EEF97D4B3}" type="parTrans" cxnId="{8D7857D8-076F-444F-AC72-32E962C722E3}">
      <dgm:prSet/>
      <dgm:spPr/>
      <dgm:t>
        <a:bodyPr/>
        <a:lstStyle/>
        <a:p>
          <a:endParaRPr lang="en-US"/>
        </a:p>
      </dgm:t>
    </dgm:pt>
    <dgm:pt modelId="{8F5DE2EF-852F-4993-9350-1155523C6D39}" type="sibTrans" cxnId="{8D7857D8-076F-444F-AC72-32E962C722E3}">
      <dgm:prSet/>
      <dgm:spPr/>
      <dgm:t>
        <a:bodyPr/>
        <a:lstStyle/>
        <a:p>
          <a:endParaRPr lang="en-US"/>
        </a:p>
      </dgm:t>
    </dgm:pt>
    <dgm:pt modelId="{087F52B4-A3C4-4943-B848-09C69763449E}">
      <dgm:prSet/>
      <dgm:spPr/>
      <dgm:t>
        <a:bodyPr/>
        <a:lstStyle/>
        <a:p>
          <a:r>
            <a:rPr lang="en-US"/>
            <a:t>Staff records for employment purposes</a:t>
          </a:r>
        </a:p>
      </dgm:t>
    </dgm:pt>
    <dgm:pt modelId="{D95651A9-B61F-469A-8652-2E7FF689DAD1}" type="parTrans" cxnId="{BC50F469-217D-43CF-8DB6-55EB650A7E7A}">
      <dgm:prSet/>
      <dgm:spPr/>
      <dgm:t>
        <a:bodyPr/>
        <a:lstStyle/>
        <a:p>
          <a:endParaRPr lang="en-US"/>
        </a:p>
      </dgm:t>
    </dgm:pt>
    <dgm:pt modelId="{6EFBB8DB-E8CE-4FE4-AB7F-86DB4C88821E}" type="sibTrans" cxnId="{BC50F469-217D-43CF-8DB6-55EB650A7E7A}">
      <dgm:prSet/>
      <dgm:spPr/>
      <dgm:t>
        <a:bodyPr/>
        <a:lstStyle/>
        <a:p>
          <a:endParaRPr lang="en-US"/>
        </a:p>
      </dgm:t>
    </dgm:pt>
    <dgm:pt modelId="{E12F8F91-4A45-4D40-B0F6-6972100A0963}" type="pres">
      <dgm:prSet presAssocID="{A7C6C222-0464-4023-87DB-54CFD90F1E9A}" presName="linear" presStyleCnt="0">
        <dgm:presLayoutVars>
          <dgm:dir/>
          <dgm:animLvl val="lvl"/>
          <dgm:resizeHandles val="exact"/>
        </dgm:presLayoutVars>
      </dgm:prSet>
      <dgm:spPr/>
    </dgm:pt>
    <dgm:pt modelId="{562AC5DA-8408-4D13-97B5-46177551AE55}" type="pres">
      <dgm:prSet presAssocID="{0731F434-E1EA-462F-ABE5-435936FB127E}" presName="parentLin" presStyleCnt="0"/>
      <dgm:spPr/>
    </dgm:pt>
    <dgm:pt modelId="{1C1CE60E-4F4F-42DE-B44B-A9F930EB5492}" type="pres">
      <dgm:prSet presAssocID="{0731F434-E1EA-462F-ABE5-435936FB127E}" presName="parentLeftMargin" presStyleLbl="node1" presStyleIdx="0" presStyleCnt="5"/>
      <dgm:spPr/>
    </dgm:pt>
    <dgm:pt modelId="{A911C8E2-42A1-4E00-9709-E8D31C6D8166}" type="pres">
      <dgm:prSet presAssocID="{0731F434-E1EA-462F-ABE5-435936FB12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862621-0892-4B5E-9A16-E1ABCBCEBFD6}" type="pres">
      <dgm:prSet presAssocID="{0731F434-E1EA-462F-ABE5-435936FB127E}" presName="negativeSpace" presStyleCnt="0"/>
      <dgm:spPr/>
    </dgm:pt>
    <dgm:pt modelId="{B7165560-C339-4BE6-AF07-CBC444FBEB3C}" type="pres">
      <dgm:prSet presAssocID="{0731F434-E1EA-462F-ABE5-435936FB127E}" presName="childText" presStyleLbl="conFgAcc1" presStyleIdx="0" presStyleCnt="5">
        <dgm:presLayoutVars>
          <dgm:bulletEnabled val="1"/>
        </dgm:presLayoutVars>
      </dgm:prSet>
      <dgm:spPr/>
    </dgm:pt>
    <dgm:pt modelId="{9B16B073-3FC3-4EFE-987D-A2858BB74A6A}" type="pres">
      <dgm:prSet presAssocID="{34907680-366F-495F-A36A-A6EF459F4178}" presName="spaceBetweenRectangles" presStyleCnt="0"/>
      <dgm:spPr/>
    </dgm:pt>
    <dgm:pt modelId="{A7CE0C40-568A-4B9E-BC49-EE3BD910892D}" type="pres">
      <dgm:prSet presAssocID="{887274A3-AEC5-4E2E-82D4-4562576ECE56}" presName="parentLin" presStyleCnt="0"/>
      <dgm:spPr/>
    </dgm:pt>
    <dgm:pt modelId="{52AE1F9C-902D-4E1B-A6F8-A393DE49C8C8}" type="pres">
      <dgm:prSet presAssocID="{887274A3-AEC5-4E2E-82D4-4562576ECE56}" presName="parentLeftMargin" presStyleLbl="node1" presStyleIdx="0" presStyleCnt="5"/>
      <dgm:spPr/>
    </dgm:pt>
    <dgm:pt modelId="{88AF6AEB-B288-42CE-8D4A-FE7404E674DC}" type="pres">
      <dgm:prSet presAssocID="{887274A3-AEC5-4E2E-82D4-4562576ECE5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429904-3638-4784-869F-30581381DB25}" type="pres">
      <dgm:prSet presAssocID="{887274A3-AEC5-4E2E-82D4-4562576ECE56}" presName="negativeSpace" presStyleCnt="0"/>
      <dgm:spPr/>
    </dgm:pt>
    <dgm:pt modelId="{C6D042B8-B12F-4DA3-80D1-2F4F95EC2676}" type="pres">
      <dgm:prSet presAssocID="{887274A3-AEC5-4E2E-82D4-4562576ECE56}" presName="childText" presStyleLbl="conFgAcc1" presStyleIdx="1" presStyleCnt="5">
        <dgm:presLayoutVars>
          <dgm:bulletEnabled val="1"/>
        </dgm:presLayoutVars>
      </dgm:prSet>
      <dgm:spPr/>
    </dgm:pt>
    <dgm:pt modelId="{A0BD3959-DCF4-4014-8799-BE58F63D5282}" type="pres">
      <dgm:prSet presAssocID="{410C7CA7-C6BA-4112-90E5-C1867E874105}" presName="spaceBetweenRectangles" presStyleCnt="0"/>
      <dgm:spPr/>
    </dgm:pt>
    <dgm:pt modelId="{F245136C-A928-42A2-AA62-1390D6FB9E63}" type="pres">
      <dgm:prSet presAssocID="{F91F2F20-92B4-4C76-ABD9-8F7B5D67A8F8}" presName="parentLin" presStyleCnt="0"/>
      <dgm:spPr/>
    </dgm:pt>
    <dgm:pt modelId="{90718EAA-E6D5-43A3-93D7-7908760CCE00}" type="pres">
      <dgm:prSet presAssocID="{F91F2F20-92B4-4C76-ABD9-8F7B5D67A8F8}" presName="parentLeftMargin" presStyleLbl="node1" presStyleIdx="1" presStyleCnt="5"/>
      <dgm:spPr/>
    </dgm:pt>
    <dgm:pt modelId="{DD2CD591-D389-49DF-AC66-2860CF91A3DE}" type="pres">
      <dgm:prSet presAssocID="{F91F2F20-92B4-4C76-ABD9-8F7B5D67A8F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E55ECE6-0590-47AB-BF4E-1062485F943A}" type="pres">
      <dgm:prSet presAssocID="{F91F2F20-92B4-4C76-ABD9-8F7B5D67A8F8}" presName="negativeSpace" presStyleCnt="0"/>
      <dgm:spPr/>
    </dgm:pt>
    <dgm:pt modelId="{F44AF1B2-3739-4AA8-A95E-353C5C5814B4}" type="pres">
      <dgm:prSet presAssocID="{F91F2F20-92B4-4C76-ABD9-8F7B5D67A8F8}" presName="childText" presStyleLbl="conFgAcc1" presStyleIdx="2" presStyleCnt="5">
        <dgm:presLayoutVars>
          <dgm:bulletEnabled val="1"/>
        </dgm:presLayoutVars>
      </dgm:prSet>
      <dgm:spPr/>
    </dgm:pt>
    <dgm:pt modelId="{61CE3042-2AFB-4D37-8895-A6A1574A21C6}" type="pres">
      <dgm:prSet presAssocID="{825D4124-8B5C-454D-8514-069047EF3696}" presName="spaceBetweenRectangles" presStyleCnt="0"/>
      <dgm:spPr/>
    </dgm:pt>
    <dgm:pt modelId="{578676A7-E185-4DB5-9AB7-03FF665D4C0B}" type="pres">
      <dgm:prSet presAssocID="{8BA84507-EEF6-437D-B7B3-09CA150B8D98}" presName="parentLin" presStyleCnt="0"/>
      <dgm:spPr/>
    </dgm:pt>
    <dgm:pt modelId="{F568B2D3-2A41-4E31-B446-BC08AB74F307}" type="pres">
      <dgm:prSet presAssocID="{8BA84507-EEF6-437D-B7B3-09CA150B8D98}" presName="parentLeftMargin" presStyleLbl="node1" presStyleIdx="2" presStyleCnt="5"/>
      <dgm:spPr/>
    </dgm:pt>
    <dgm:pt modelId="{16DB1DAE-6619-4960-BA6E-84D243D4ED09}" type="pres">
      <dgm:prSet presAssocID="{8BA84507-EEF6-437D-B7B3-09CA150B8D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BB7A53-A0BD-443B-9A13-BB5F4F67CA1F}" type="pres">
      <dgm:prSet presAssocID="{8BA84507-EEF6-437D-B7B3-09CA150B8D98}" presName="negativeSpace" presStyleCnt="0"/>
      <dgm:spPr/>
    </dgm:pt>
    <dgm:pt modelId="{EE4B2160-5741-49FB-8E87-97C987FCCB25}" type="pres">
      <dgm:prSet presAssocID="{8BA84507-EEF6-437D-B7B3-09CA150B8D98}" presName="childText" presStyleLbl="conFgAcc1" presStyleIdx="3" presStyleCnt="5">
        <dgm:presLayoutVars>
          <dgm:bulletEnabled val="1"/>
        </dgm:presLayoutVars>
      </dgm:prSet>
      <dgm:spPr/>
    </dgm:pt>
    <dgm:pt modelId="{6AD27F18-E14D-450E-91E6-1D13F2B75B25}" type="pres">
      <dgm:prSet presAssocID="{8F5DE2EF-852F-4993-9350-1155523C6D39}" presName="spaceBetweenRectangles" presStyleCnt="0"/>
      <dgm:spPr/>
    </dgm:pt>
    <dgm:pt modelId="{43F9FD45-4629-4DEB-A0F0-6ED79D321957}" type="pres">
      <dgm:prSet presAssocID="{087F52B4-A3C4-4943-B848-09C69763449E}" presName="parentLin" presStyleCnt="0"/>
      <dgm:spPr/>
    </dgm:pt>
    <dgm:pt modelId="{7C4A435E-6B8B-49B7-B41D-3770883C26A1}" type="pres">
      <dgm:prSet presAssocID="{087F52B4-A3C4-4943-B848-09C69763449E}" presName="parentLeftMargin" presStyleLbl="node1" presStyleIdx="3" presStyleCnt="5"/>
      <dgm:spPr/>
    </dgm:pt>
    <dgm:pt modelId="{B3A49625-0DB4-4207-9F65-AAA2DB0149F8}" type="pres">
      <dgm:prSet presAssocID="{087F52B4-A3C4-4943-B848-09C69763449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F25AFE9-E3C8-47FD-B686-D9FDA67C6E7E}" type="pres">
      <dgm:prSet presAssocID="{087F52B4-A3C4-4943-B848-09C69763449E}" presName="negativeSpace" presStyleCnt="0"/>
      <dgm:spPr/>
    </dgm:pt>
    <dgm:pt modelId="{70240414-AF81-492A-B1A5-8442A061D2A4}" type="pres">
      <dgm:prSet presAssocID="{087F52B4-A3C4-4943-B848-09C69763449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6B5C110-1BAC-49DB-973C-104753A3910B}" type="presOf" srcId="{087F52B4-A3C4-4943-B848-09C69763449E}" destId="{7C4A435E-6B8B-49B7-B41D-3770883C26A1}" srcOrd="0" destOrd="0" presId="urn:microsoft.com/office/officeart/2005/8/layout/list1"/>
    <dgm:cxn modelId="{B3796F32-355A-493C-85FC-B9068CB6904F}" type="presOf" srcId="{087F52B4-A3C4-4943-B848-09C69763449E}" destId="{B3A49625-0DB4-4207-9F65-AAA2DB0149F8}" srcOrd="1" destOrd="0" presId="urn:microsoft.com/office/officeart/2005/8/layout/list1"/>
    <dgm:cxn modelId="{2DB3ED3E-1472-44A2-8E0C-393B30B76829}" type="presOf" srcId="{0731F434-E1EA-462F-ABE5-435936FB127E}" destId="{A911C8E2-42A1-4E00-9709-E8D31C6D8166}" srcOrd="1" destOrd="0" presId="urn:microsoft.com/office/officeart/2005/8/layout/list1"/>
    <dgm:cxn modelId="{56F5D651-9ED6-41C9-A3B4-93F0F9CDB705}" srcId="{A7C6C222-0464-4023-87DB-54CFD90F1E9A}" destId="{887274A3-AEC5-4E2E-82D4-4562576ECE56}" srcOrd="1" destOrd="0" parTransId="{F00FE570-DE31-43C5-8C12-C2A74BC01508}" sibTransId="{410C7CA7-C6BA-4112-90E5-C1867E874105}"/>
    <dgm:cxn modelId="{A9A27958-EFA1-4A55-82A7-6AA45F34FB47}" type="presOf" srcId="{F91F2F20-92B4-4C76-ABD9-8F7B5D67A8F8}" destId="{DD2CD591-D389-49DF-AC66-2860CF91A3DE}" srcOrd="1" destOrd="0" presId="urn:microsoft.com/office/officeart/2005/8/layout/list1"/>
    <dgm:cxn modelId="{5C993968-6F03-40C7-A5A0-7DC2B97C22EE}" type="presOf" srcId="{A7C6C222-0464-4023-87DB-54CFD90F1E9A}" destId="{E12F8F91-4A45-4D40-B0F6-6972100A0963}" srcOrd="0" destOrd="0" presId="urn:microsoft.com/office/officeart/2005/8/layout/list1"/>
    <dgm:cxn modelId="{BC50F469-217D-43CF-8DB6-55EB650A7E7A}" srcId="{A7C6C222-0464-4023-87DB-54CFD90F1E9A}" destId="{087F52B4-A3C4-4943-B848-09C69763449E}" srcOrd="4" destOrd="0" parTransId="{D95651A9-B61F-469A-8652-2E7FF689DAD1}" sibTransId="{6EFBB8DB-E8CE-4FE4-AB7F-86DB4C88821E}"/>
    <dgm:cxn modelId="{43E48072-64B3-475E-B260-2512C646DF6B}" srcId="{A7C6C222-0464-4023-87DB-54CFD90F1E9A}" destId="{F91F2F20-92B4-4C76-ABD9-8F7B5D67A8F8}" srcOrd="2" destOrd="0" parTransId="{5746E2C0-CC92-4673-A8DA-2F2C5013BD58}" sibTransId="{825D4124-8B5C-454D-8514-069047EF3696}"/>
    <dgm:cxn modelId="{A52C2093-680B-405A-A667-B3216274744D}" srcId="{A7C6C222-0464-4023-87DB-54CFD90F1E9A}" destId="{0731F434-E1EA-462F-ABE5-435936FB127E}" srcOrd="0" destOrd="0" parTransId="{34C38709-5D2F-4F47-BD54-D344C6150497}" sibTransId="{34907680-366F-495F-A36A-A6EF459F4178}"/>
    <dgm:cxn modelId="{9D1EA9A0-5CB3-4254-BBDC-5B1E0374C04D}" type="presOf" srcId="{887274A3-AEC5-4E2E-82D4-4562576ECE56}" destId="{88AF6AEB-B288-42CE-8D4A-FE7404E674DC}" srcOrd="1" destOrd="0" presId="urn:microsoft.com/office/officeart/2005/8/layout/list1"/>
    <dgm:cxn modelId="{818129A6-AF02-41ED-964C-1E5A5414F528}" type="presOf" srcId="{0731F434-E1EA-462F-ABE5-435936FB127E}" destId="{1C1CE60E-4F4F-42DE-B44B-A9F930EB5492}" srcOrd="0" destOrd="0" presId="urn:microsoft.com/office/officeart/2005/8/layout/list1"/>
    <dgm:cxn modelId="{867A7DB6-9645-4D07-ACEB-86739D980CD3}" type="presOf" srcId="{8BA84507-EEF6-437D-B7B3-09CA150B8D98}" destId="{F568B2D3-2A41-4E31-B446-BC08AB74F307}" srcOrd="0" destOrd="0" presId="urn:microsoft.com/office/officeart/2005/8/layout/list1"/>
    <dgm:cxn modelId="{770E70BB-07ED-47AA-91D4-F21A9ED73E47}" type="presOf" srcId="{887274A3-AEC5-4E2E-82D4-4562576ECE56}" destId="{52AE1F9C-902D-4E1B-A6F8-A393DE49C8C8}" srcOrd="0" destOrd="0" presId="urn:microsoft.com/office/officeart/2005/8/layout/list1"/>
    <dgm:cxn modelId="{8D7857D8-076F-444F-AC72-32E962C722E3}" srcId="{A7C6C222-0464-4023-87DB-54CFD90F1E9A}" destId="{8BA84507-EEF6-437D-B7B3-09CA150B8D98}" srcOrd="3" destOrd="0" parTransId="{89125F06-ACE9-4229-A60D-4E4EEF97D4B3}" sibTransId="{8F5DE2EF-852F-4993-9350-1155523C6D39}"/>
    <dgm:cxn modelId="{D9156EEF-91B9-4521-A5F9-39271EE38E80}" type="presOf" srcId="{F91F2F20-92B4-4C76-ABD9-8F7B5D67A8F8}" destId="{90718EAA-E6D5-43A3-93D7-7908760CCE00}" srcOrd="0" destOrd="0" presId="urn:microsoft.com/office/officeart/2005/8/layout/list1"/>
    <dgm:cxn modelId="{10A8E8F6-7586-47A2-9EDE-9AE60507F779}" type="presOf" srcId="{8BA84507-EEF6-437D-B7B3-09CA150B8D98}" destId="{16DB1DAE-6619-4960-BA6E-84D243D4ED09}" srcOrd="1" destOrd="0" presId="urn:microsoft.com/office/officeart/2005/8/layout/list1"/>
    <dgm:cxn modelId="{B12A6AE0-8915-4B2B-884F-A501D3A996F8}" type="presParOf" srcId="{E12F8F91-4A45-4D40-B0F6-6972100A0963}" destId="{562AC5DA-8408-4D13-97B5-46177551AE55}" srcOrd="0" destOrd="0" presId="urn:microsoft.com/office/officeart/2005/8/layout/list1"/>
    <dgm:cxn modelId="{30D6C76F-6142-4B00-BF98-89FFF37276F9}" type="presParOf" srcId="{562AC5DA-8408-4D13-97B5-46177551AE55}" destId="{1C1CE60E-4F4F-42DE-B44B-A9F930EB5492}" srcOrd="0" destOrd="0" presId="urn:microsoft.com/office/officeart/2005/8/layout/list1"/>
    <dgm:cxn modelId="{6B1968B0-6C88-4367-8962-EE72CBF27E31}" type="presParOf" srcId="{562AC5DA-8408-4D13-97B5-46177551AE55}" destId="{A911C8E2-42A1-4E00-9709-E8D31C6D8166}" srcOrd="1" destOrd="0" presId="urn:microsoft.com/office/officeart/2005/8/layout/list1"/>
    <dgm:cxn modelId="{2E61DD26-10D4-495F-8388-545182F39002}" type="presParOf" srcId="{E12F8F91-4A45-4D40-B0F6-6972100A0963}" destId="{E6862621-0892-4B5E-9A16-E1ABCBCEBFD6}" srcOrd="1" destOrd="0" presId="urn:microsoft.com/office/officeart/2005/8/layout/list1"/>
    <dgm:cxn modelId="{60F741B5-CE74-44B0-8178-82E2AB041B22}" type="presParOf" srcId="{E12F8F91-4A45-4D40-B0F6-6972100A0963}" destId="{B7165560-C339-4BE6-AF07-CBC444FBEB3C}" srcOrd="2" destOrd="0" presId="urn:microsoft.com/office/officeart/2005/8/layout/list1"/>
    <dgm:cxn modelId="{9A07B7A2-2832-44AB-A097-F19CFDE3753B}" type="presParOf" srcId="{E12F8F91-4A45-4D40-B0F6-6972100A0963}" destId="{9B16B073-3FC3-4EFE-987D-A2858BB74A6A}" srcOrd="3" destOrd="0" presId="urn:microsoft.com/office/officeart/2005/8/layout/list1"/>
    <dgm:cxn modelId="{D872F233-F024-4D11-A6F6-C4892B533C83}" type="presParOf" srcId="{E12F8F91-4A45-4D40-B0F6-6972100A0963}" destId="{A7CE0C40-568A-4B9E-BC49-EE3BD910892D}" srcOrd="4" destOrd="0" presId="urn:microsoft.com/office/officeart/2005/8/layout/list1"/>
    <dgm:cxn modelId="{4F84B0C8-D135-41E1-B17D-495112C74C83}" type="presParOf" srcId="{A7CE0C40-568A-4B9E-BC49-EE3BD910892D}" destId="{52AE1F9C-902D-4E1B-A6F8-A393DE49C8C8}" srcOrd="0" destOrd="0" presId="urn:microsoft.com/office/officeart/2005/8/layout/list1"/>
    <dgm:cxn modelId="{D49FB05B-A9C6-4F8C-8860-38C4D0AC9A2F}" type="presParOf" srcId="{A7CE0C40-568A-4B9E-BC49-EE3BD910892D}" destId="{88AF6AEB-B288-42CE-8D4A-FE7404E674DC}" srcOrd="1" destOrd="0" presId="urn:microsoft.com/office/officeart/2005/8/layout/list1"/>
    <dgm:cxn modelId="{4F68C8D4-80C6-4E78-96C1-5D4284E762A5}" type="presParOf" srcId="{E12F8F91-4A45-4D40-B0F6-6972100A0963}" destId="{5D429904-3638-4784-869F-30581381DB25}" srcOrd="5" destOrd="0" presId="urn:microsoft.com/office/officeart/2005/8/layout/list1"/>
    <dgm:cxn modelId="{FF0C81C2-1915-45C6-A91D-945EC0D52333}" type="presParOf" srcId="{E12F8F91-4A45-4D40-B0F6-6972100A0963}" destId="{C6D042B8-B12F-4DA3-80D1-2F4F95EC2676}" srcOrd="6" destOrd="0" presId="urn:microsoft.com/office/officeart/2005/8/layout/list1"/>
    <dgm:cxn modelId="{47D1857D-537E-4C91-9380-C30AE2FAAD8D}" type="presParOf" srcId="{E12F8F91-4A45-4D40-B0F6-6972100A0963}" destId="{A0BD3959-DCF4-4014-8799-BE58F63D5282}" srcOrd="7" destOrd="0" presId="urn:microsoft.com/office/officeart/2005/8/layout/list1"/>
    <dgm:cxn modelId="{400B68F9-A25E-48C9-A735-CBC4CEAD0718}" type="presParOf" srcId="{E12F8F91-4A45-4D40-B0F6-6972100A0963}" destId="{F245136C-A928-42A2-AA62-1390D6FB9E63}" srcOrd="8" destOrd="0" presId="urn:microsoft.com/office/officeart/2005/8/layout/list1"/>
    <dgm:cxn modelId="{7DC703D2-A220-4473-B4DC-A52FC4CF1ED1}" type="presParOf" srcId="{F245136C-A928-42A2-AA62-1390D6FB9E63}" destId="{90718EAA-E6D5-43A3-93D7-7908760CCE00}" srcOrd="0" destOrd="0" presId="urn:microsoft.com/office/officeart/2005/8/layout/list1"/>
    <dgm:cxn modelId="{6C9EC992-586D-4B42-BA63-72E0B17A2B85}" type="presParOf" srcId="{F245136C-A928-42A2-AA62-1390D6FB9E63}" destId="{DD2CD591-D389-49DF-AC66-2860CF91A3DE}" srcOrd="1" destOrd="0" presId="urn:microsoft.com/office/officeart/2005/8/layout/list1"/>
    <dgm:cxn modelId="{EF18570D-3157-4852-9302-6D54FC786582}" type="presParOf" srcId="{E12F8F91-4A45-4D40-B0F6-6972100A0963}" destId="{CE55ECE6-0590-47AB-BF4E-1062485F943A}" srcOrd="9" destOrd="0" presId="urn:microsoft.com/office/officeart/2005/8/layout/list1"/>
    <dgm:cxn modelId="{359396DA-8F59-460C-91D8-F3866E70DE88}" type="presParOf" srcId="{E12F8F91-4A45-4D40-B0F6-6972100A0963}" destId="{F44AF1B2-3739-4AA8-A95E-353C5C5814B4}" srcOrd="10" destOrd="0" presId="urn:microsoft.com/office/officeart/2005/8/layout/list1"/>
    <dgm:cxn modelId="{A78CB0B1-9B18-4813-98F9-C6E8C35524C9}" type="presParOf" srcId="{E12F8F91-4A45-4D40-B0F6-6972100A0963}" destId="{61CE3042-2AFB-4D37-8895-A6A1574A21C6}" srcOrd="11" destOrd="0" presId="urn:microsoft.com/office/officeart/2005/8/layout/list1"/>
    <dgm:cxn modelId="{9E228EC8-180E-4DC3-9140-A12C43CF91F9}" type="presParOf" srcId="{E12F8F91-4A45-4D40-B0F6-6972100A0963}" destId="{578676A7-E185-4DB5-9AB7-03FF665D4C0B}" srcOrd="12" destOrd="0" presId="urn:microsoft.com/office/officeart/2005/8/layout/list1"/>
    <dgm:cxn modelId="{B345A3E2-C803-4628-A5A2-B092676B85E7}" type="presParOf" srcId="{578676A7-E185-4DB5-9AB7-03FF665D4C0B}" destId="{F568B2D3-2A41-4E31-B446-BC08AB74F307}" srcOrd="0" destOrd="0" presId="urn:microsoft.com/office/officeart/2005/8/layout/list1"/>
    <dgm:cxn modelId="{655AD195-2593-4D65-8362-B084A923A973}" type="presParOf" srcId="{578676A7-E185-4DB5-9AB7-03FF665D4C0B}" destId="{16DB1DAE-6619-4960-BA6E-84D243D4ED09}" srcOrd="1" destOrd="0" presId="urn:microsoft.com/office/officeart/2005/8/layout/list1"/>
    <dgm:cxn modelId="{C85A30B7-4766-43E2-A067-93BC991FAA78}" type="presParOf" srcId="{E12F8F91-4A45-4D40-B0F6-6972100A0963}" destId="{A4BB7A53-A0BD-443B-9A13-BB5F4F67CA1F}" srcOrd="13" destOrd="0" presId="urn:microsoft.com/office/officeart/2005/8/layout/list1"/>
    <dgm:cxn modelId="{0B4E08EC-247D-41E0-B3C5-71EE3258F7B1}" type="presParOf" srcId="{E12F8F91-4A45-4D40-B0F6-6972100A0963}" destId="{EE4B2160-5741-49FB-8E87-97C987FCCB25}" srcOrd="14" destOrd="0" presId="urn:microsoft.com/office/officeart/2005/8/layout/list1"/>
    <dgm:cxn modelId="{B06032D9-33E9-45DA-814C-62D998D41EF2}" type="presParOf" srcId="{E12F8F91-4A45-4D40-B0F6-6972100A0963}" destId="{6AD27F18-E14D-450E-91E6-1D13F2B75B25}" srcOrd="15" destOrd="0" presId="urn:microsoft.com/office/officeart/2005/8/layout/list1"/>
    <dgm:cxn modelId="{21BFE038-16C7-47E8-8F9C-BEB769402EB1}" type="presParOf" srcId="{E12F8F91-4A45-4D40-B0F6-6972100A0963}" destId="{43F9FD45-4629-4DEB-A0F0-6ED79D321957}" srcOrd="16" destOrd="0" presId="urn:microsoft.com/office/officeart/2005/8/layout/list1"/>
    <dgm:cxn modelId="{91DBE3B8-6AA5-4955-A7D6-5F0F9B598176}" type="presParOf" srcId="{43F9FD45-4629-4DEB-A0F0-6ED79D321957}" destId="{7C4A435E-6B8B-49B7-B41D-3770883C26A1}" srcOrd="0" destOrd="0" presId="urn:microsoft.com/office/officeart/2005/8/layout/list1"/>
    <dgm:cxn modelId="{90193A41-E2DF-4A91-A371-39F3CA4DCF98}" type="presParOf" srcId="{43F9FD45-4629-4DEB-A0F0-6ED79D321957}" destId="{B3A49625-0DB4-4207-9F65-AAA2DB0149F8}" srcOrd="1" destOrd="0" presId="urn:microsoft.com/office/officeart/2005/8/layout/list1"/>
    <dgm:cxn modelId="{B568BAE4-CA7F-46E8-A89D-E5AAFB577594}" type="presParOf" srcId="{E12F8F91-4A45-4D40-B0F6-6972100A0963}" destId="{5F25AFE9-E3C8-47FD-B686-D9FDA67C6E7E}" srcOrd="17" destOrd="0" presId="urn:microsoft.com/office/officeart/2005/8/layout/list1"/>
    <dgm:cxn modelId="{BD7EE012-2C5B-4EFD-9DE2-FB701184ED81}" type="presParOf" srcId="{E12F8F91-4A45-4D40-B0F6-6972100A0963}" destId="{70240414-AF81-492A-B1A5-8442A061D2A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65560-C339-4BE6-AF07-CBC444FBEB3C}">
      <dsp:nvSpPr>
        <dsp:cNvPr id="0" name=""/>
        <dsp:cNvSpPr/>
      </dsp:nvSpPr>
      <dsp:spPr>
        <a:xfrm>
          <a:off x="0" y="22956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1C8E2-42A1-4E00-9709-E8D31C6D8166}">
      <dsp:nvSpPr>
        <dsp:cNvPr id="0" name=""/>
        <dsp:cNvSpPr/>
      </dsp:nvSpPr>
      <dsp:spPr>
        <a:xfrm>
          <a:off x="149539" y="3768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Diagnosis</a:t>
          </a:r>
        </a:p>
      </dsp:txBody>
      <dsp:txXfrm>
        <a:off x="168273" y="56416"/>
        <a:ext cx="2056088" cy="346292"/>
      </dsp:txXfrm>
    </dsp:sp>
    <dsp:sp modelId="{C6D042B8-B12F-4DA3-80D1-2F4F95EC2676}">
      <dsp:nvSpPr>
        <dsp:cNvPr id="0" name=""/>
        <dsp:cNvSpPr/>
      </dsp:nvSpPr>
      <dsp:spPr>
        <a:xfrm>
          <a:off x="0" y="81924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AF6AEB-B288-42CE-8D4A-FE7404E674DC}">
      <dsp:nvSpPr>
        <dsp:cNvPr id="0" name=""/>
        <dsp:cNvSpPr/>
      </dsp:nvSpPr>
      <dsp:spPr>
        <a:xfrm>
          <a:off x="149539" y="62736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Treatment</a:t>
          </a:r>
        </a:p>
      </dsp:txBody>
      <dsp:txXfrm>
        <a:off x="168273" y="646096"/>
        <a:ext cx="2056088" cy="346292"/>
      </dsp:txXfrm>
    </dsp:sp>
    <dsp:sp modelId="{F44AF1B2-3739-4AA8-A95E-353C5C5814B4}">
      <dsp:nvSpPr>
        <dsp:cNvPr id="0" name=""/>
        <dsp:cNvSpPr/>
      </dsp:nvSpPr>
      <dsp:spPr>
        <a:xfrm>
          <a:off x="0" y="140892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CD591-D389-49DF-AC66-2860CF91A3DE}">
      <dsp:nvSpPr>
        <dsp:cNvPr id="0" name=""/>
        <dsp:cNvSpPr/>
      </dsp:nvSpPr>
      <dsp:spPr>
        <a:xfrm>
          <a:off x="149539" y="121704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Management</a:t>
          </a:r>
        </a:p>
      </dsp:txBody>
      <dsp:txXfrm>
        <a:off x="168273" y="1235776"/>
        <a:ext cx="2056088" cy="346292"/>
      </dsp:txXfrm>
    </dsp:sp>
    <dsp:sp modelId="{EE4B2160-5741-49FB-8E87-97C987FCCB25}">
      <dsp:nvSpPr>
        <dsp:cNvPr id="0" name=""/>
        <dsp:cNvSpPr/>
      </dsp:nvSpPr>
      <dsp:spPr>
        <a:xfrm>
          <a:off x="0" y="199860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B1DAE-6619-4960-BA6E-84D243D4ED09}">
      <dsp:nvSpPr>
        <dsp:cNvPr id="0" name=""/>
        <dsp:cNvSpPr/>
      </dsp:nvSpPr>
      <dsp:spPr>
        <a:xfrm>
          <a:off x="149539" y="180672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Monitoring Patients </a:t>
          </a:r>
        </a:p>
      </dsp:txBody>
      <dsp:txXfrm>
        <a:off x="168273" y="1825457"/>
        <a:ext cx="2056088" cy="346292"/>
      </dsp:txXfrm>
    </dsp:sp>
    <dsp:sp modelId="{70240414-AF81-492A-B1A5-8442A061D2A4}">
      <dsp:nvSpPr>
        <dsp:cNvPr id="0" name=""/>
        <dsp:cNvSpPr/>
      </dsp:nvSpPr>
      <dsp:spPr>
        <a:xfrm>
          <a:off x="0" y="258828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49625-0DB4-4207-9F65-AAA2DB0149F8}">
      <dsp:nvSpPr>
        <dsp:cNvPr id="0" name=""/>
        <dsp:cNvSpPr/>
      </dsp:nvSpPr>
      <dsp:spPr>
        <a:xfrm>
          <a:off x="149539" y="239640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records for employment purposes</a:t>
          </a:r>
        </a:p>
      </dsp:txBody>
      <dsp:txXfrm>
        <a:off x="168273" y="2415137"/>
        <a:ext cx="2056088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604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114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651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3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697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79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67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35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1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0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0788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616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561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163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730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825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00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77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bbc.co.uk/news/technology-55985562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transform.england.nhs.uk/covid-19-response/technology-nhs/nhs-111-coronavirus-services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transform.england.nhs.uk/blogs/use-online-and-video-consultations-during-covid-19-pandemic-delivering-best-care-patients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bsa.nhs.uk/sites/default/files/2021-07/Sickness%20Absence%20Policy%20(V4)%20-%2003.2021%20(2).pdf#:~:text=Any%20sickness%20absence%20needs%20to%20be%20covered%20by,and%20Conditions%2C%20for%20example%20if%20you%20have%20TUPE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twinkl.co.uk/teaching-wiki/digital-literacy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mind.org.uk/media/8962/the-consequences-of-coronavirus-for-mental-health-final-report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s://www.mentalhealth.org.uk/explore-mental-health/publications/how-support-mental-health-wor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8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Digital Skills and Research Methods(LCHS4002_LON)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Koushik Modak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Group Members: 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Delicia Peeters (2230550)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Valdira Ventura(221693)-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Judith Puna (1919895)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Falonne Ngoy (2110535)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Heloisa Mascarenhas (2227618)-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 descr="A molecular model">
            <a:extLst>
              <a:ext uri="{FF2B5EF4-FFF2-40B4-BE49-F238E27FC236}">
                <a16:creationId xmlns:a16="http://schemas.microsoft.com/office/drawing/2014/main" id="{28A0B85E-BD58-D405-DB7F-1248E9DCED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684" b="-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" descr="Desk with stethoscope and computer keyboard">
            <a:extLst>
              <a:ext uri="{FF2B5EF4-FFF2-40B4-BE49-F238E27FC236}">
                <a16:creationId xmlns:a16="http://schemas.microsoft.com/office/drawing/2014/main" id="{CB32D90E-6F21-C44B-595C-C3A708255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3705" r="1" b="17793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84322F-83D1-8CBE-A5B6-D4F16FB084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82663"/>
            <a:ext cx="9601200" cy="13033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</a:rPr>
              <a:t>THE USE CONTEMPORARY TECHNOLOGY IN HEALTHCARE DIAGNOSTIC , AND 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5DA3A-A57F-B89F-ED30-05C1B9CBB4D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557463"/>
            <a:ext cx="9601200" cy="331787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857250" indent="-8572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r>
              <a:rPr lang="en-US" sz="600">
                <a:solidFill>
                  <a:schemeClr val="tx1"/>
                </a:solidFill>
              </a:rPr>
              <a:t>    </a:t>
            </a:r>
          </a:p>
          <a:p>
            <a:pPr marL="285750" indent="-2857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601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2C1740C-7A9C-2E5B-369D-729BC4964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67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How NHS using the contemporary technology for diagnostic </a:t>
            </a:r>
          </a:p>
        </p:txBody>
      </p:sp>
      <p:pic>
        <p:nvPicPr>
          <p:cNvPr id="7" name="Picture 7" descr="A picture containing text, indoor, ceiling, floor&#10;&#10;Description automatically generated">
            <a:extLst>
              <a:ext uri="{FF2B5EF4-FFF2-40B4-BE49-F238E27FC236}">
                <a16:creationId xmlns:a16="http://schemas.microsoft.com/office/drawing/2014/main" id="{E496A2A5-C003-5A16-1AB1-1A7D8739B6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71" r="30793" b="-1"/>
          <a:stretch/>
        </p:blipFill>
        <p:spPr>
          <a:xfrm>
            <a:off x="8077199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24081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BBF0-2530-74E5-3EDC-0AE94890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279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/>
              <a:t>NHS USING TEST AND SCANS FOR DIAGNOSTIC A PATIENT</a:t>
            </a:r>
          </a:p>
        </p:txBody>
      </p:sp>
      <p:pic>
        <p:nvPicPr>
          <p:cNvPr id="3" name="Picture 3" descr="Text, timeline&#10;&#10;Description automatically generated">
            <a:extLst>
              <a:ext uri="{FF2B5EF4-FFF2-40B4-BE49-F238E27FC236}">
                <a16:creationId xmlns:a16="http://schemas.microsoft.com/office/drawing/2014/main" id="{1681BE22-4B55-7D81-B5E8-32180BBC0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90" r="791"/>
          <a:stretch/>
        </p:blipFill>
        <p:spPr>
          <a:xfrm>
            <a:off x="1081874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659826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5A8BE-180C-A958-FD2E-E3C26FD86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ARTIFICIAL INTELLIGENGE</a:t>
            </a:r>
          </a:p>
        </p:txBody>
      </p:sp>
      <p:pic>
        <p:nvPicPr>
          <p:cNvPr id="3" name="Picture 3" descr="Timeline&#10;&#10;Description automatically generated">
            <a:extLst>
              <a:ext uri="{FF2B5EF4-FFF2-40B4-BE49-F238E27FC236}">
                <a16:creationId xmlns:a16="http://schemas.microsoft.com/office/drawing/2014/main" id="{B40F5425-7004-47C7-E472-89937A0CE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683" y="1712825"/>
            <a:ext cx="5784083" cy="325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981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09346-774A-A146-201F-6967C0CE5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262D0-9160-99EB-74E3-EDE41B3E0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CLERK /health record</a:t>
            </a:r>
          </a:p>
          <a:p>
            <a:pPr>
              <a:buSzPct val="114999"/>
            </a:pPr>
            <a:r>
              <a:rPr lang="en-GB"/>
              <a:t>RECEPTIONIST</a:t>
            </a:r>
          </a:p>
          <a:p>
            <a:pPr>
              <a:buSzPct val="114999"/>
            </a:pPr>
            <a:r>
              <a:rPr lang="en-GB"/>
              <a:t>SECRETARY</a:t>
            </a:r>
          </a:p>
          <a:p>
            <a:pPr>
              <a:buSzPct val="114999"/>
            </a:pPr>
            <a:r>
              <a:rPr lang="en-GB"/>
              <a:t>TELEPHONISTE</a:t>
            </a:r>
          </a:p>
        </p:txBody>
      </p:sp>
    </p:spTree>
    <p:extLst>
      <p:ext uri="{BB962C8B-B14F-4D97-AF65-F5344CB8AC3E}">
        <p14:creationId xmlns:p14="http://schemas.microsoft.com/office/powerpoint/2010/main" val="675877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B81B-5A4D-5841-1614-708D7FEDE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COVID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7BFB-A8D6-9D6F-8495-DF25280968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NHS Covid-19 App (est.2020) allowed people to: </a:t>
            </a:r>
          </a:p>
          <a:p>
            <a:pPr lvl="1"/>
            <a:r>
              <a:rPr lang="en-GB" dirty="0"/>
              <a:t>Track and Trace</a:t>
            </a:r>
          </a:p>
          <a:p>
            <a:pPr lvl="1"/>
            <a:r>
              <a:rPr lang="en-GB" dirty="0"/>
              <a:t>Updated information regarding guidelines</a:t>
            </a:r>
          </a:p>
          <a:p>
            <a:r>
              <a:rPr lang="en-GB" dirty="0"/>
              <a:t>COVID Passes 1.7 million people in England and Wales to self-isolate when needed.</a:t>
            </a:r>
          </a:p>
          <a:p>
            <a:r>
              <a:rPr lang="en-GB" dirty="0"/>
              <a:t>The app is believed to have prevented 600,000 cases</a:t>
            </a:r>
          </a:p>
          <a:p>
            <a:r>
              <a:rPr lang="en-GB" sz="3600" dirty="0"/>
              <a:t> </a:t>
            </a:r>
            <a:r>
              <a:rPr lang="en-GB" sz="1300" dirty="0">
                <a:hlinkClick r:id="rId2"/>
              </a:rPr>
              <a:t>https://www.bbc.co.uk/news/technology-55985562</a:t>
            </a:r>
            <a:r>
              <a:rPr lang="en-GB" sz="1300" dirty="0"/>
              <a:t>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44C70-205E-6343-33D6-95423A941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4098" name="Picture 2" descr="NHS Covid-19 app">
            <a:extLst>
              <a:ext uri="{FF2B5EF4-FFF2-40B4-BE49-F238E27FC236}">
                <a16:creationId xmlns:a16="http://schemas.microsoft.com/office/drawing/2014/main" id="{F3A569E8-7225-4A17-3434-9FB6D3B47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456953"/>
            <a:ext cx="5174754" cy="29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6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0AD1-AE1E-EFC7-ECBC-F63D735F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111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4A0C-E89A-1785-2328-8F03F7FD05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0" dirty="0">
                <a:effectLst/>
                <a:latin typeface="-apple-system"/>
              </a:rPr>
              <a:t>NHS 111 online coronavirus services: </a:t>
            </a:r>
          </a:p>
          <a:p>
            <a:r>
              <a:rPr lang="en-GB" dirty="0">
                <a:solidFill>
                  <a:srgbClr val="202A30"/>
                </a:solidFill>
                <a:latin typeface="-apple-system"/>
              </a:rPr>
              <a:t>Used to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 develop and deliver essential online services supporting the public and the health care system. </a:t>
            </a:r>
          </a:p>
          <a:p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2.2 million online COVID-19 assessments completed by a new 24-hour service, reaching 13 million people </a:t>
            </a:r>
            <a:r>
              <a:rPr lang="en-GB" dirty="0">
                <a:solidFill>
                  <a:srgbClr val="202A30"/>
                </a:solidFill>
                <a:latin typeface="-apple-system"/>
              </a:rPr>
              <a:t>to support those shielding</a:t>
            </a:r>
          </a:p>
          <a:p>
            <a:r>
              <a:rPr lang="en-GB" dirty="0">
                <a:hlinkClick r:id="rId2"/>
              </a:rPr>
              <a:t>https://transform.england.nhs.uk/covid-19-response/technology-nhs/nhs-111-coronavirus-services/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15189-3802-8D35-079E-9AF895419D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1026" name="Picture 2" descr="NHS England Digital on Twitter: &quot;🆕Over the past four months, NHS 111  online has seen record usage as more people used digital channels to access  medical help or health advice during the #">
            <a:extLst>
              <a:ext uri="{FF2B5EF4-FFF2-40B4-BE49-F238E27FC236}">
                <a16:creationId xmlns:a16="http://schemas.microsoft.com/office/drawing/2014/main" id="{294BC620-B358-7BA7-EF27-7DA03C37A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305878"/>
            <a:ext cx="5407550" cy="30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632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74A90-409E-9345-758F-69FECD8C9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Online &amp; Video Consultations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52DCA-293E-9321-3AF9-E11F78E59A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0" dirty="0">
                <a:effectLst/>
                <a:latin typeface="-apple-system"/>
              </a:rPr>
              <a:t>Online and Video </a:t>
            </a:r>
            <a:r>
              <a:rPr lang="en-GB" b="1" dirty="0">
                <a:latin typeface="-apple-system"/>
              </a:rPr>
              <a:t>C</a:t>
            </a:r>
            <a:r>
              <a:rPr lang="en-GB" b="1" i="0" dirty="0">
                <a:effectLst/>
                <a:latin typeface="-apple-system"/>
              </a:rPr>
              <a:t>onsultations during the COVID-19 pandemic – delivering the best care to patients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: Shift in general practice to delivering a ‘total triage’ model of care enabled by online, video and telephone consultations.</a:t>
            </a:r>
          </a:p>
          <a:p>
            <a:r>
              <a:rPr lang="en-GB" dirty="0">
                <a:hlinkClick r:id="rId2"/>
              </a:rPr>
              <a:t>https://transform.england.nhs.uk/blogs/use-online-and-video-consultations-during-covid-19-pandemic-delivering-best-care-patients</a:t>
            </a:r>
            <a:r>
              <a:rPr lang="en-GB">
                <a:hlinkClick r:id="rId2"/>
              </a:rPr>
              <a:t>/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FF6E6-DB16-09B5-45CC-EFECF6D07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6FC7A1-0734-2F7B-1346-D720C2966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765" y="2435087"/>
            <a:ext cx="5565225" cy="282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674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546BC-0BB2-9281-21FA-4D5C98BA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5"/>
            <a:ext cx="4182506" cy="13357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00" spc="200" baseline="0" dirty="0">
                <a:solidFill>
                  <a:srgbClr val="262626"/>
                </a:solidFill>
              </a:rPr>
              <a:t>The digital use of communication, collaboration and participation in the NHS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158956-A2A4-D633-19ED-EBFC7CBA959F}"/>
              </a:ext>
            </a:extLst>
          </p:cNvPr>
          <p:cNvSpPr txBox="1"/>
          <p:nvPr/>
        </p:nvSpPr>
        <p:spPr>
          <a:xfrm>
            <a:off x="929141" y="2430471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By: Delicia Peeters</a:t>
            </a:r>
          </a:p>
        </p:txBody>
      </p:sp>
      <p:pic>
        <p:nvPicPr>
          <p:cNvPr id="6" name="Graphic 5" descr="Cloud Computing">
            <a:extLst>
              <a:ext uri="{FF2B5EF4-FFF2-40B4-BE49-F238E27FC236}">
                <a16:creationId xmlns:a16="http://schemas.microsoft.com/office/drawing/2014/main" id="{E0705E04-35F6-1BDD-A7BF-C75171342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449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3E59-9908-F58C-572C-6B110933CF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800"/>
              <a:t>How does the NHS manage their communication for the organisation?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D483B-12AA-35E4-B8A9-DD01D993D3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500"/>
              <a:t>Communication leader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       - </a:t>
            </a:r>
            <a:r>
              <a:rPr lang="en-GB" sz="1500">
                <a:cs typeface="Times New Roman" pitchFamily="18"/>
              </a:rPr>
              <a:t>managing the reputation of the organisation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500">
                <a:ea typeface="Calibri" pitchFamily="34"/>
                <a:cs typeface="Times New Roman" pitchFamily="18"/>
              </a:rPr>
              <a:t>       - developing and producing communication strategies</a:t>
            </a:r>
          </a:p>
          <a:p>
            <a:pPr marL="0" lvl="0" indent="0">
              <a:lnSpc>
                <a:spcPct val="90000"/>
              </a:lnSpc>
              <a:buNone/>
            </a:pPr>
            <a:endParaRPr lang="en-US" sz="1500"/>
          </a:p>
          <a:p>
            <a:pPr lvl="0">
              <a:lnSpc>
                <a:spcPct val="90000"/>
              </a:lnSpc>
            </a:pPr>
            <a:r>
              <a:rPr lang="en-US" sz="1500"/>
              <a:t>Health and Wellbeing Communication </a:t>
            </a:r>
          </a:p>
          <a:p>
            <a:pPr lvl="0">
              <a:lnSpc>
                <a:spcPct val="90000"/>
              </a:lnSpc>
            </a:pPr>
            <a:endParaRPr lang="en-US" sz="1500"/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REFERENCE: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Communication and corporate affairs/health careers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Health and Wellbeing Communication guide, 3</a:t>
            </a:r>
            <a:r>
              <a:rPr lang="en-US" sz="1500" baseline="30000"/>
              <a:t>rd</a:t>
            </a:r>
            <a:r>
              <a:rPr lang="en-US" sz="1500"/>
              <a:t> October 2022</a:t>
            </a:r>
            <a:endParaRPr lang="en-GB" sz="150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A9E431E-CC11-651E-9A93-6DD63D770E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26" r="20961" b="-1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4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4" name="Rectangle 20">
            <a:extLst>
              <a:ext uri="{FF2B5EF4-FFF2-40B4-BE49-F238E27FC236}">
                <a16:creationId xmlns:a16="http://schemas.microsoft.com/office/drawing/2014/main" id="{4434DCA8-BC57-40AE-94D7-754460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31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22">
            <a:extLst>
              <a:ext uri="{FF2B5EF4-FFF2-40B4-BE49-F238E27FC236}">
                <a16:creationId xmlns:a16="http://schemas.microsoft.com/office/drawing/2014/main" id="{E93A23A1-FB7B-4C57-8240-0B6015C1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sp>
        <p:nvSpPr>
          <p:cNvPr id="46" name="Rectangle 24">
            <a:extLst>
              <a:ext uri="{FF2B5EF4-FFF2-40B4-BE49-F238E27FC236}">
                <a16:creationId xmlns:a16="http://schemas.microsoft.com/office/drawing/2014/main" id="{D43CA6E1-DE85-4998-B1CA-2B617EDF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71208"/>
            <a:ext cx="10937716" cy="5551283"/>
          </a:xfrm>
          <a:prstGeom prst="rect">
            <a:avLst/>
          </a:prstGeom>
          <a:noFill/>
          <a:ln w="22225" cap="flat">
            <a:solidFill>
              <a:srgbClr val="95E7F8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D162A3C-D7A8-4B2A-94B1-73192CBC5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184" y="3174136"/>
            <a:ext cx="777240" cy="60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2E7C3EC-76A4-C547-A337-8F2FF5FD7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617" y="527162"/>
            <a:ext cx="8949763" cy="52533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8F1012-6DEE-4829-9F32-620A71109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437976" y="3174136"/>
            <a:ext cx="777240" cy="6064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5721A0-E8EE-7729-E8FD-BA4B079FE84A}"/>
              </a:ext>
            </a:extLst>
          </p:cNvPr>
          <p:cNvSpPr txBox="1"/>
          <p:nvPr/>
        </p:nvSpPr>
        <p:spPr>
          <a:xfrm>
            <a:off x="5313504" y="5748299"/>
            <a:ext cx="61234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Sickness Absence Policy (nhsbsa.nhs.uk)</a:t>
            </a: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39F5368-9759-7C4D-406D-E88C65F57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0717" y="-3319508"/>
            <a:ext cx="10515600" cy="1325563"/>
          </a:xfrm>
        </p:spPr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A9B0AF-91D6-FF6E-A11E-8A1C028F5C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literacy is the ability to use technology to: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valuate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reate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Communicate</a:t>
            </a:r>
            <a:r>
              <a:rPr lang="en-GB" dirty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https://</a:t>
            </a:r>
            <a:r>
              <a:rPr lang="en-GB" sz="1600" b="0" i="0" u="none" strike="noStrike" dirty="0" err="1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www.twinkl.co.uk</a:t>
            </a: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/teaching-wiki/digital-literacy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Segoe UI" panose="020B0802040204020203" pitchFamily="34" charset="0"/>
              </a:rPr>
              <a:t>  </a:t>
            </a:r>
            <a:endParaRPr lang="en-GB" sz="2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8436A3C-923A-DA9F-3210-EEE176E734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2" y="1203157"/>
            <a:ext cx="5342745" cy="48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099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49B68B-4788-C055-4855-06A7B0604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Employee Wellbeing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662FCF-8579-DF3E-9982-2EC5422AA4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3000" dirty="0">
              <a:solidFill>
                <a:srgbClr val="FF0000"/>
              </a:solidFill>
            </a:endParaRPr>
          </a:p>
          <a:p>
            <a:r>
              <a:rPr lang="en-GB" sz="3000" dirty="0"/>
              <a:t>,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65% of adults said their mental health had gotten worse since the first national lockdown.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Reasonable Adjustments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Pattern Change –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endParaRPr lang="en-GB" sz="3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Laptop provision to enable working from home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Pointing in the Right Direction: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Some Companies provide links to a variety of applications that can allow those to speak with external councillors, therapists, etc</a:t>
            </a:r>
          </a:p>
          <a:p>
            <a:r>
              <a:rPr lang="en-GB" sz="2000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https://www.mind.org.uk/media/8962/the-consequences-of-coronavirus-for-mental-health-final-report.pdf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E76D-1CCA-984F-A3C1-BF1BDD2762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C898CC-64B5-AE09-5DC9-C7A9837BC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8421" y="2059471"/>
            <a:ext cx="4709157" cy="273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75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EF58D-1801-3B41-69CA-98F7A35FC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Career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AFC5E-51A7-0E5C-056A-75241CBDFF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Foster multidirectional career progression: 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employers now recognize that flexibility is better. </a:t>
            </a:r>
          </a:p>
          <a:p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 Apps: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Cloud-based tracking apps which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llows every person feel connected and organized differently: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www.mentalhealth.org.uk</a:t>
            </a:r>
            <a:r>
              <a:rPr lang="en-GB" b="0" i="0" u="none" strike="noStrike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/explore-mental-health/publications/how-support-mental-health-work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15E0D4-B321-282E-8084-A24BE42923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pic>
        <p:nvPicPr>
          <p:cNvPr id="2050" name="Picture 2" descr="How To Build A Career Development Plan? A Ultimate Guide">
            <a:extLst>
              <a:ext uri="{FF2B5EF4-FFF2-40B4-BE49-F238E27FC236}">
                <a16:creationId xmlns:a16="http://schemas.microsoft.com/office/drawing/2014/main" id="{848B34F9-AAAA-34C6-2A19-A8AB00BE8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72722"/>
            <a:ext cx="4007232" cy="218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-Learning for Effective Employee Training">
            <a:extLst>
              <a:ext uri="{FF2B5EF4-FFF2-40B4-BE49-F238E27FC236}">
                <a16:creationId xmlns:a16="http://schemas.microsoft.com/office/drawing/2014/main" id="{26F20AE7-4633-5584-FC87-FB356A403E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54" t="2000" r="2225" b="18716"/>
          <a:stretch/>
        </p:blipFill>
        <p:spPr bwMode="auto">
          <a:xfrm>
            <a:off x="8067788" y="1491916"/>
            <a:ext cx="3577226" cy="355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294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F5B94-9D40-424D-E3D0-FA2D3F7FF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24" y="4565789"/>
            <a:ext cx="6594189" cy="1625210"/>
          </a:xfrm>
        </p:spPr>
        <p:txBody>
          <a:bodyPr>
            <a:no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  <a:cs typeface="Arial" panose="020B0604020202020204" pitchFamily="34" charset="0"/>
              </a:rPr>
              <a:t>The Relevance of Technical Proficiency for Data and Information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C75C7-B309-9AAD-3EE4-52A996B7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  <a:cs typeface="Calibri"/>
            </a:endParaRP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E85E2BE-BBBA-DF3E-D076-995E766E5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37"/>
          <a:stretch/>
        </p:blipFill>
        <p:spPr>
          <a:xfrm>
            <a:off x="1529430" y="2564599"/>
            <a:ext cx="5692458" cy="33166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E9BD4A-7538-001F-9D30-24E18F03F530}"/>
              </a:ext>
            </a:extLst>
          </p:cNvPr>
          <p:cNvSpPr txBox="1"/>
          <p:nvPr/>
        </p:nvSpPr>
        <p:spPr>
          <a:xfrm>
            <a:off x="7624792" y="2566541"/>
            <a:ext cx="3533143" cy="53501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What is Data?</a:t>
            </a:r>
          </a:p>
          <a:p>
            <a:pPr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Difference between data and information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How and why to protect Data?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Methods Used to Protect Data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Information Handling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GDPR and The Data Protection Act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Confidentiality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Codes of Practice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importance of Data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Consequences and Benefits of Data</a:t>
            </a: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37666D-4747-748E-CBC9-4793E0649E89}"/>
              </a:ext>
            </a:extLst>
          </p:cNvPr>
          <p:cNvSpPr txBox="1"/>
          <p:nvPr/>
        </p:nvSpPr>
        <p:spPr>
          <a:xfrm>
            <a:off x="1905000" y="1318846"/>
            <a:ext cx="885357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The relevance of technical proficiency for data and information handling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8A111-2E4C-9132-8FBB-928E68C13C51}"/>
              </a:ext>
            </a:extLst>
          </p:cNvPr>
          <p:cNvSpPr txBox="1"/>
          <p:nvPr/>
        </p:nvSpPr>
        <p:spPr>
          <a:xfrm>
            <a:off x="1525935" y="5891952"/>
            <a:ext cx="6399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https://images.app.goo.gl/ALpdZE45JaeyG4x89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496893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106E421-FDAE-E7C5-D1FA-323068E3CA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" r="1" b="1"/>
          <a:stretch/>
        </p:blipFill>
        <p:spPr>
          <a:xfrm>
            <a:off x="833312" y="1680818"/>
            <a:ext cx="4990352" cy="28018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72F6D1-71E7-96E5-3FE1-11F358585CB2}"/>
              </a:ext>
            </a:extLst>
          </p:cNvPr>
          <p:cNvSpPr txBox="1"/>
          <p:nvPr/>
        </p:nvSpPr>
        <p:spPr>
          <a:xfrm>
            <a:off x="6604368" y="4598173"/>
            <a:ext cx="4716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https://images.app.goo.gl/Q1VC7osSFGT4i9Au5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2EF39F-ED02-8815-502F-98DABBD9B2DB}"/>
              </a:ext>
            </a:extLst>
          </p:cNvPr>
          <p:cNvSpPr txBox="1"/>
          <p:nvPr/>
        </p:nvSpPr>
        <p:spPr>
          <a:xfrm>
            <a:off x="826882" y="4592645"/>
            <a:ext cx="5021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https://images.app.goo.gl/tfXY3STKtxtZNhac6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9207E1-7298-BB00-BD32-45BE1AE58551}"/>
              </a:ext>
            </a:extLst>
          </p:cNvPr>
          <p:cNvSpPr txBox="1"/>
          <p:nvPr/>
        </p:nvSpPr>
        <p:spPr>
          <a:xfrm>
            <a:off x="6662615" y="3087077"/>
            <a:ext cx="4650153" cy="27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79DA2C-324F-C363-DE3B-8D21DB00BA8F}"/>
              </a:ext>
            </a:extLst>
          </p:cNvPr>
          <p:cNvSpPr txBox="1"/>
          <p:nvPr/>
        </p:nvSpPr>
        <p:spPr>
          <a:xfrm>
            <a:off x="6652292" y="6392395"/>
            <a:ext cx="4973092" cy="3483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14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DB6C8D73-9498-B206-A88A-6ECB68CE1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89" y="1718710"/>
            <a:ext cx="4727274" cy="294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57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8753-357E-47CD-88D4-18B898575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37075"/>
            <a:ext cx="9601196" cy="1303867"/>
          </a:xfrm>
        </p:spPr>
        <p:txBody>
          <a:bodyPr/>
          <a:lstStyle/>
          <a:p>
            <a:r>
              <a:rPr lang="en-GB"/>
              <a:t>Data Protection Measures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926DDF-55F1-4559-B7CD-6A8F7CBAE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9750" y="1259486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C9FC66A-5EA8-48DE-85F6-C18A4CFD90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544" y="2075641"/>
            <a:ext cx="3787387" cy="380176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620A9-CE6C-4244-9BBA-EBF09E8B6A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62133" y="1259485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The Data Protection Act(2018)</a:t>
            </a:r>
          </a:p>
        </p:txBody>
      </p:sp>
      <p:pic>
        <p:nvPicPr>
          <p:cNvPr id="4" name="Picture 5" descr="Shape&#10;&#10;Description automatically generated">
            <a:extLst>
              <a:ext uri="{FF2B5EF4-FFF2-40B4-BE49-F238E27FC236}">
                <a16:creationId xmlns:a16="http://schemas.microsoft.com/office/drawing/2014/main" id="{0635E694-4D52-8036-ABDA-E83296E21F5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46473" y="2074358"/>
            <a:ext cx="5157446" cy="341752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2D3310-FFFC-82BA-DFCB-96E9D4CFF124}"/>
              </a:ext>
            </a:extLst>
          </p:cNvPr>
          <p:cNvSpPr txBox="1"/>
          <p:nvPr/>
        </p:nvSpPr>
        <p:spPr>
          <a:xfrm>
            <a:off x="936371" y="5683480"/>
            <a:ext cx="43976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https://images.app.goo.gl/6zDYSAke3ETmhe9x6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FE9BAA-3270-7508-4EF5-40454A96E395}"/>
              </a:ext>
            </a:extLst>
          </p:cNvPr>
          <p:cNvSpPr txBox="1"/>
          <p:nvPr/>
        </p:nvSpPr>
        <p:spPr>
          <a:xfrm>
            <a:off x="5899509" y="5715184"/>
            <a:ext cx="508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https://images.app.goo.gl/6he4FLWUda8BB48D6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890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4F22-7F59-5683-5EE1-4E5C75213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6391" y="1149305"/>
            <a:ext cx="2990796" cy="11603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02336">
              <a:lnSpc>
                <a:spcPct val="90000"/>
              </a:lnSpc>
            </a:pPr>
            <a:r>
              <a:rPr lang="en-US" sz="2464" b="0" kern="1200" cap="none">
                <a:ln w="3175" cmpd="sng">
                  <a:noFill/>
                </a:ln>
                <a:solidFill>
                  <a:srgbClr val="262626"/>
                </a:solidFill>
                <a:effectLst/>
                <a:latin typeface="+mj-lt"/>
                <a:ea typeface="+mj-ea"/>
                <a:cs typeface="+mj-cs"/>
              </a:rPr>
              <a:t>BENEFITS OF DATA IN HEALTHCARE</a:t>
            </a:r>
            <a:endParaRPr lang="en-US" sz="2800">
              <a:solidFill>
                <a:srgbClr val="262626"/>
              </a:solidFill>
            </a:endParaRPr>
          </a:p>
        </p:txBody>
      </p:sp>
      <p:pic>
        <p:nvPicPr>
          <p:cNvPr id="72" name="Picture 72" descr="A picture containing text&#10;&#10;Description automatically generated">
            <a:extLst>
              <a:ext uri="{FF2B5EF4-FFF2-40B4-BE49-F238E27FC236}">
                <a16:creationId xmlns:a16="http://schemas.microsoft.com/office/drawing/2014/main" id="{F665755C-8905-F588-430D-6D70DA666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89074" y="1482014"/>
            <a:ext cx="4867351" cy="3305743"/>
          </a:xfrm>
        </p:spPr>
      </p:pic>
      <p:graphicFrame>
        <p:nvGraphicFramePr>
          <p:cNvPr id="26" name="Text Placeholder 3">
            <a:extLst>
              <a:ext uri="{FF2B5EF4-FFF2-40B4-BE49-F238E27FC236}">
                <a16:creationId xmlns:a16="http://schemas.microsoft.com/office/drawing/2014/main" id="{6442AE31-0F8C-AD3A-6EF7-23253D13B3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069572"/>
              </p:ext>
            </p:extLst>
          </p:nvPr>
        </p:nvGraphicFramePr>
        <p:xfrm>
          <a:off x="7396390" y="2550741"/>
          <a:ext cx="2990795" cy="2953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8" name="TextBox 57">
            <a:extLst>
              <a:ext uri="{FF2B5EF4-FFF2-40B4-BE49-F238E27FC236}">
                <a16:creationId xmlns:a16="http://schemas.microsoft.com/office/drawing/2014/main" id="{0FC2A988-3824-A96E-1CE6-2E30D6F21C0F}"/>
              </a:ext>
            </a:extLst>
          </p:cNvPr>
          <p:cNvSpPr txBox="1"/>
          <p:nvPr/>
        </p:nvSpPr>
        <p:spPr>
          <a:xfrm>
            <a:off x="1785901" y="5436110"/>
            <a:ext cx="4625085" cy="3361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02336">
              <a:spcAft>
                <a:spcPts val="600"/>
              </a:spcAft>
            </a:pPr>
            <a:r>
              <a:rPr lang="en-GB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https://images.app.goo.gl/ZKUX76o3YrJBFrRJA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4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658</Words>
  <Application>Microsoft Office PowerPoint</Application>
  <PresentationFormat>Ecrã Panorâmico</PresentationFormat>
  <Paragraphs>123</Paragraphs>
  <Slides>19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19</vt:i4>
      </vt:variant>
    </vt:vector>
  </HeadingPairs>
  <TitlesOfParts>
    <vt:vector size="20" baseType="lpstr">
      <vt:lpstr>Organic</vt:lpstr>
      <vt:lpstr>Digital Skills and Research Methods(LCHS4002_LON)</vt:lpstr>
      <vt:lpstr>THE USE CONTEMPORARY TECHNOLOGY IN HEALTHCARE DIAGNOSTIC , AND ADMINISTRATIVE AND CARE SUPPORT</vt:lpstr>
      <vt:lpstr>How NHS using the contemporary technology for diagnostic </vt:lpstr>
      <vt:lpstr>NHS USING TEST AND SCANS FOR DIAGNOSTIC A PATIENT</vt:lpstr>
      <vt:lpstr>ARTIFICIAL INTELLIGENGE</vt:lpstr>
      <vt:lpstr>ADMINISTRATIVE AND CARE SUPPORT</vt:lpstr>
      <vt:lpstr>NHS COVID App</vt:lpstr>
      <vt:lpstr>NHS 111</vt:lpstr>
      <vt:lpstr>NHS Online &amp; Video Consultations</vt:lpstr>
      <vt:lpstr>The digital use of communication, collaboration and participation in the NHS</vt:lpstr>
      <vt:lpstr>How does the NHS manage their communication for the organisation? </vt:lpstr>
      <vt:lpstr>Apresentação do PowerPoint</vt:lpstr>
      <vt:lpstr>Digital Literacy</vt:lpstr>
      <vt:lpstr>Digital Literacy: Employee Wellbeing</vt:lpstr>
      <vt:lpstr>Digital Literacy: Career Development</vt:lpstr>
      <vt:lpstr>The Relevance of Technical Proficiency for Data and Information handling</vt:lpstr>
      <vt:lpstr>Apresentação do PowerPoint</vt:lpstr>
      <vt:lpstr>Data Protection Measures</vt:lpstr>
      <vt:lpstr>BENEFITS OF DATA IN HEALTHCARE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HeloÍsa  Sofia Neto Mascarenhas (2227618)</dc:creator>
  <cp:lastModifiedBy>Team Work</cp:lastModifiedBy>
  <cp:revision>2</cp:revision>
  <dcterms:created xsi:type="dcterms:W3CDTF">2023-03-10T19:15:09Z</dcterms:created>
  <dcterms:modified xsi:type="dcterms:W3CDTF">2023-04-22T14:35:02Z</dcterms:modified>
</cp:coreProperties>
</file>