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notesMasterIdLst>
    <p:notesMasterId r:id="rId32"/>
  </p:notesMasterIdLst>
  <p:sldIdLst>
    <p:sldId id="256" r:id="rId2"/>
    <p:sldId id="257" r:id="rId3"/>
    <p:sldId id="268" r:id="rId4"/>
    <p:sldId id="258" r:id="rId5"/>
    <p:sldId id="272" r:id="rId6"/>
    <p:sldId id="290" r:id="rId7"/>
    <p:sldId id="259" r:id="rId8"/>
    <p:sldId id="274" r:id="rId9"/>
    <p:sldId id="275" r:id="rId10"/>
    <p:sldId id="278" r:id="rId11"/>
    <p:sldId id="279" r:id="rId12"/>
    <p:sldId id="270" r:id="rId13"/>
    <p:sldId id="262" r:id="rId14"/>
    <p:sldId id="282" r:id="rId15"/>
    <p:sldId id="280" r:id="rId16"/>
    <p:sldId id="264" r:id="rId17"/>
    <p:sldId id="286" r:id="rId18"/>
    <p:sldId id="284" r:id="rId19"/>
    <p:sldId id="285" r:id="rId20"/>
    <p:sldId id="287" r:id="rId21"/>
    <p:sldId id="288" r:id="rId22"/>
    <p:sldId id="289" r:id="rId23"/>
    <p:sldId id="292" r:id="rId24"/>
    <p:sldId id="291" r:id="rId25"/>
    <p:sldId id="293" r:id="rId26"/>
    <p:sldId id="294" r:id="rId27"/>
    <p:sldId id="295" r:id="rId28"/>
    <p:sldId id="296" r:id="rId29"/>
    <p:sldId id="297" r:id="rId30"/>
    <p:sldId id="29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A66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605" autoAdjust="0"/>
    <p:restoredTop sz="90173" autoAdjust="0"/>
  </p:normalViewPr>
  <p:slideViewPr>
    <p:cSldViewPr snapToGrid="0">
      <p:cViewPr>
        <p:scale>
          <a:sx n="91" d="100"/>
          <a:sy n="91" d="100"/>
        </p:scale>
        <p:origin x="61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Gill Sans MT" panose="020B0502020104020203" pitchFamily="34" charset="0"/>
                <a:ea typeface="+mn-ea"/>
                <a:cs typeface="+mn-cs"/>
              </a:defRPr>
            </a:pPr>
            <a:r>
              <a:rPr lang="en-GB" b="1" u="sng" dirty="0"/>
              <a:t>Number of stop and search arrests against the number of stop and searches in England and Wales between 2001 and 2023</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Gill Sans MT" panose="020B0502020104020203" pitchFamily="34" charset="0"/>
              <a:ea typeface="+mn-ea"/>
              <a:cs typeface="+mn-cs"/>
            </a:defRPr>
          </a:pPr>
          <a:endParaRPr lang="en-US"/>
        </a:p>
      </c:txPr>
    </c:title>
    <c:autoTitleDeleted val="0"/>
    <c:plotArea>
      <c:layout>
        <c:manualLayout>
          <c:layoutTarget val="inner"/>
          <c:xMode val="edge"/>
          <c:yMode val="edge"/>
          <c:x val="9.627348061256305E-2"/>
          <c:y val="8.6574492637365164E-2"/>
          <c:w val="0.90117496511458994"/>
          <c:h val="0.70627065039073411"/>
        </c:manualLayout>
      </c:layout>
      <c:barChart>
        <c:barDir val="col"/>
        <c:grouping val="clustered"/>
        <c:varyColors val="0"/>
        <c:ser>
          <c:idx val="0"/>
          <c:order val="0"/>
          <c:tx>
            <c:strRef>
              <c:f>Sheet1!$B$2</c:f>
              <c:strCache>
                <c:ptCount val="1"/>
                <c:pt idx="0">
                  <c:v>Stop and Searches</c:v>
                </c:pt>
              </c:strCache>
            </c:strRef>
          </c:tx>
          <c:spPr>
            <a:solidFill>
              <a:schemeClr val="accent1"/>
            </a:solidFill>
            <a:ln>
              <a:noFill/>
            </a:ln>
            <a:effectLst/>
          </c:spPr>
          <c:invertIfNegative val="0"/>
          <c:cat>
            <c:strRef>
              <c:f>Sheet1!$A$3:$A$23</c:f>
              <c:strCache>
                <c:ptCount val="21"/>
                <c:pt idx="0">
                  <c:v>2001/ 02</c:v>
                </c:pt>
                <c:pt idx="1">
                  <c:v>2002/ 03</c:v>
                </c:pt>
                <c:pt idx="2">
                  <c:v>2003/ 04</c:v>
                </c:pt>
                <c:pt idx="3">
                  <c:v>2004/ 05</c:v>
                </c:pt>
                <c:pt idx="4">
                  <c:v>2005/ 06</c:v>
                </c:pt>
                <c:pt idx="5">
                  <c:v>2006/ 07</c:v>
                </c:pt>
                <c:pt idx="6">
                  <c:v>2007/ 08</c:v>
                </c:pt>
                <c:pt idx="7">
                  <c:v>2008/ 09</c:v>
                </c:pt>
                <c:pt idx="8">
                  <c:v>2009/ 10</c:v>
                </c:pt>
                <c:pt idx="9">
                  <c:v>2010/ 11</c:v>
                </c:pt>
                <c:pt idx="10">
                  <c:v>2011/ 12</c:v>
                </c:pt>
                <c:pt idx="11">
                  <c:v>2012/ 13</c:v>
                </c:pt>
                <c:pt idx="12">
                  <c:v>2013/ 14</c:v>
                </c:pt>
                <c:pt idx="13">
                  <c:v>2014/ 15</c:v>
                </c:pt>
                <c:pt idx="14">
                  <c:v>2015/ 16</c:v>
                </c:pt>
                <c:pt idx="15">
                  <c:v>2016/ 17</c:v>
                </c:pt>
                <c:pt idx="16">
                  <c:v>2018/ 19</c:v>
                </c:pt>
                <c:pt idx="17">
                  <c:v>2019/ 20</c:v>
                </c:pt>
                <c:pt idx="18">
                  <c:v>2020/ 21</c:v>
                </c:pt>
                <c:pt idx="19">
                  <c:v>2021/ 22</c:v>
                </c:pt>
                <c:pt idx="20">
                  <c:v>2022/ 23</c:v>
                </c:pt>
              </c:strCache>
            </c:strRef>
          </c:cat>
          <c:val>
            <c:numRef>
              <c:f>Sheet1!$B$3:$B$23</c:f>
              <c:numCache>
                <c:formatCode>#,##0</c:formatCode>
                <c:ptCount val="21"/>
                <c:pt idx="0">
                  <c:v>770100</c:v>
                </c:pt>
                <c:pt idx="1">
                  <c:v>971735</c:v>
                </c:pt>
                <c:pt idx="2">
                  <c:v>823678</c:v>
                </c:pt>
                <c:pt idx="3">
                  <c:v>940118</c:v>
                </c:pt>
                <c:pt idx="4">
                  <c:v>974998</c:v>
                </c:pt>
                <c:pt idx="5">
                  <c:v>1050438</c:v>
                </c:pt>
                <c:pt idx="6">
                  <c:v>1233208</c:v>
                </c:pt>
                <c:pt idx="7">
                  <c:v>1519561</c:v>
                </c:pt>
                <c:pt idx="8">
                  <c:v>1405985</c:v>
                </c:pt>
                <c:pt idx="9">
                  <c:v>1303540</c:v>
                </c:pt>
                <c:pt idx="10">
                  <c:v>1189882</c:v>
                </c:pt>
                <c:pt idx="11">
                  <c:v>1017542</c:v>
                </c:pt>
                <c:pt idx="12">
                  <c:v>904038</c:v>
                </c:pt>
                <c:pt idx="13">
                  <c:v>541144</c:v>
                </c:pt>
                <c:pt idx="14">
                  <c:v>383595</c:v>
                </c:pt>
                <c:pt idx="15">
                  <c:v>304132</c:v>
                </c:pt>
                <c:pt idx="16">
                  <c:v>385154</c:v>
                </c:pt>
                <c:pt idx="17">
                  <c:v>586645</c:v>
                </c:pt>
                <c:pt idx="18">
                  <c:v>714914</c:v>
                </c:pt>
                <c:pt idx="19">
                  <c:v>530970</c:v>
                </c:pt>
                <c:pt idx="20">
                  <c:v>547003</c:v>
                </c:pt>
              </c:numCache>
            </c:numRef>
          </c:val>
          <c:extLst>
            <c:ext xmlns:c16="http://schemas.microsoft.com/office/drawing/2014/chart" uri="{C3380CC4-5D6E-409C-BE32-E72D297353CC}">
              <c16:uniqueId val="{00000000-1A14-44A3-893D-CEDC215C2AF1}"/>
            </c:ext>
          </c:extLst>
        </c:ser>
        <c:ser>
          <c:idx val="1"/>
          <c:order val="1"/>
          <c:tx>
            <c:strRef>
              <c:f>Sheet1!$C$2</c:f>
              <c:strCache>
                <c:ptCount val="1"/>
                <c:pt idx="0">
                  <c:v>Arrests</c:v>
                </c:pt>
              </c:strCache>
            </c:strRef>
          </c:tx>
          <c:spPr>
            <a:solidFill>
              <a:schemeClr val="accent2"/>
            </a:solidFill>
            <a:ln>
              <a:noFill/>
            </a:ln>
            <a:effectLst/>
          </c:spPr>
          <c:invertIfNegative val="0"/>
          <c:cat>
            <c:strRef>
              <c:f>Sheet1!$A$3:$A$23</c:f>
              <c:strCache>
                <c:ptCount val="21"/>
                <c:pt idx="0">
                  <c:v>2001/ 02</c:v>
                </c:pt>
                <c:pt idx="1">
                  <c:v>2002/ 03</c:v>
                </c:pt>
                <c:pt idx="2">
                  <c:v>2003/ 04</c:v>
                </c:pt>
                <c:pt idx="3">
                  <c:v>2004/ 05</c:v>
                </c:pt>
                <c:pt idx="4">
                  <c:v>2005/ 06</c:v>
                </c:pt>
                <c:pt idx="5">
                  <c:v>2006/ 07</c:v>
                </c:pt>
                <c:pt idx="6">
                  <c:v>2007/ 08</c:v>
                </c:pt>
                <c:pt idx="7">
                  <c:v>2008/ 09</c:v>
                </c:pt>
                <c:pt idx="8">
                  <c:v>2009/ 10</c:v>
                </c:pt>
                <c:pt idx="9">
                  <c:v>2010/ 11</c:v>
                </c:pt>
                <c:pt idx="10">
                  <c:v>2011/ 12</c:v>
                </c:pt>
                <c:pt idx="11">
                  <c:v>2012/ 13</c:v>
                </c:pt>
                <c:pt idx="12">
                  <c:v>2013/ 14</c:v>
                </c:pt>
                <c:pt idx="13">
                  <c:v>2014/ 15</c:v>
                </c:pt>
                <c:pt idx="14">
                  <c:v>2015/ 16</c:v>
                </c:pt>
                <c:pt idx="15">
                  <c:v>2016/ 17</c:v>
                </c:pt>
                <c:pt idx="16">
                  <c:v>2018/ 19</c:v>
                </c:pt>
                <c:pt idx="17">
                  <c:v>2019/ 20</c:v>
                </c:pt>
                <c:pt idx="18">
                  <c:v>2020/ 21</c:v>
                </c:pt>
                <c:pt idx="19">
                  <c:v>2021/ 22</c:v>
                </c:pt>
                <c:pt idx="20">
                  <c:v>2022/ 23</c:v>
                </c:pt>
              </c:strCache>
            </c:strRef>
          </c:cat>
          <c:val>
            <c:numRef>
              <c:f>Sheet1!$C$3:$C$23</c:f>
              <c:numCache>
                <c:formatCode>#,##0</c:formatCode>
                <c:ptCount val="21"/>
                <c:pt idx="0">
                  <c:v>98700</c:v>
                </c:pt>
                <c:pt idx="1">
                  <c:v>114300</c:v>
                </c:pt>
                <c:pt idx="2">
                  <c:v>95100</c:v>
                </c:pt>
                <c:pt idx="3">
                  <c:v>95800</c:v>
                </c:pt>
                <c:pt idx="4">
                  <c:v>97600</c:v>
                </c:pt>
                <c:pt idx="5">
                  <c:v>111136</c:v>
                </c:pt>
                <c:pt idx="6">
                  <c:v>120351</c:v>
                </c:pt>
                <c:pt idx="7">
                  <c:v>113251</c:v>
                </c:pt>
                <c:pt idx="8">
                  <c:v>107632</c:v>
                </c:pt>
                <c:pt idx="9">
                  <c:v>114236</c:v>
                </c:pt>
                <c:pt idx="10">
                  <c:v>107592</c:v>
                </c:pt>
                <c:pt idx="11">
                  <c:v>105551</c:v>
                </c:pt>
                <c:pt idx="12">
                  <c:v>108161</c:v>
                </c:pt>
                <c:pt idx="13">
                  <c:v>74769</c:v>
                </c:pt>
                <c:pt idx="14">
                  <c:v>60232</c:v>
                </c:pt>
                <c:pt idx="15">
                  <c:v>51844</c:v>
                </c:pt>
                <c:pt idx="16">
                  <c:v>58420</c:v>
                </c:pt>
                <c:pt idx="17">
                  <c:v>74410</c:v>
                </c:pt>
                <c:pt idx="18">
                  <c:v>80940</c:v>
                </c:pt>
                <c:pt idx="19">
                  <c:v>66930</c:v>
                </c:pt>
                <c:pt idx="20">
                  <c:v>73891</c:v>
                </c:pt>
              </c:numCache>
            </c:numRef>
          </c:val>
          <c:extLst>
            <c:ext xmlns:c16="http://schemas.microsoft.com/office/drawing/2014/chart" uri="{C3380CC4-5D6E-409C-BE32-E72D297353CC}">
              <c16:uniqueId val="{00000001-1A14-44A3-893D-CEDC215C2AF1}"/>
            </c:ext>
          </c:extLst>
        </c:ser>
        <c:dLbls>
          <c:showLegendKey val="0"/>
          <c:showVal val="0"/>
          <c:showCatName val="0"/>
          <c:showSerName val="0"/>
          <c:showPercent val="0"/>
          <c:showBubbleSize val="0"/>
        </c:dLbls>
        <c:gapWidth val="219"/>
        <c:overlap val="-27"/>
        <c:axId val="1181348400"/>
        <c:axId val="2112257008"/>
      </c:barChart>
      <c:catAx>
        <c:axId val="118134840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Gill Sans MT" panose="020B0502020104020203" pitchFamily="34" charset="0"/>
                    <a:ea typeface="+mn-ea"/>
                    <a:cs typeface="+mn-cs"/>
                  </a:defRPr>
                </a:pPr>
                <a:r>
                  <a:rPr lang="en-GB"/>
                  <a:t>Year</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Gill Sans MT" panose="020B0502020104020203" pitchFamily="34" charset="0"/>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Gill Sans MT" panose="020B0502020104020203" pitchFamily="34" charset="0"/>
                <a:ea typeface="+mn-ea"/>
                <a:cs typeface="+mn-cs"/>
              </a:defRPr>
            </a:pPr>
            <a:endParaRPr lang="en-US"/>
          </a:p>
        </c:txPr>
        <c:crossAx val="2112257008"/>
        <c:crosses val="autoZero"/>
        <c:auto val="1"/>
        <c:lblAlgn val="ctr"/>
        <c:lblOffset val="100"/>
        <c:noMultiLvlLbl val="0"/>
      </c:catAx>
      <c:valAx>
        <c:axId val="21122570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Gill Sans MT" panose="020B0502020104020203" pitchFamily="34" charset="0"/>
                    <a:ea typeface="+mn-ea"/>
                    <a:cs typeface="+mn-cs"/>
                  </a:defRPr>
                </a:pPr>
                <a:r>
                  <a:rPr lang="en-GB"/>
                  <a:t>Number of searches/arrests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Gill Sans MT" panose="020B0502020104020203" pitchFamily="34" charset="0"/>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Gill Sans MT" panose="020B0502020104020203" pitchFamily="34" charset="0"/>
                <a:ea typeface="+mn-ea"/>
                <a:cs typeface="+mn-cs"/>
              </a:defRPr>
            </a:pPr>
            <a:endParaRPr lang="en-US"/>
          </a:p>
        </c:txPr>
        <c:crossAx val="1181348400"/>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Gill Sans MT" panose="020B0502020104020203" pitchFamily="34" charset="0"/>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Gill Sans MT" panose="020B0502020104020203" pitchFamily="34" charset="0"/>
              <a:ea typeface="+mn-ea"/>
              <a:cs typeface="+mn-cs"/>
            </a:defRPr>
          </a:pPr>
          <a:endParaRPr lang="en-US"/>
        </a:p>
      </c:txPr>
    </c:legend>
    <c:plotVisOnly val="1"/>
    <c:dispBlanksAs val="gap"/>
    <c:showDLblsOverMax val="0"/>
  </c:chart>
  <c:spPr>
    <a:noFill/>
    <a:ln>
      <a:noFill/>
    </a:ln>
    <a:effectLst/>
  </c:spPr>
  <c:txPr>
    <a:bodyPr/>
    <a:lstStyle/>
    <a:p>
      <a:pPr>
        <a:defRPr>
          <a:latin typeface="Gill Sans MT" panose="020B0502020104020203" pitchFamily="34"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EC6B91-D022-4ABC-BB21-BA065BD671E7}" type="datetimeFigureOut">
              <a:rPr lang="en-GB" smtClean="0"/>
              <a:t>03/11/2023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627E6A-A7BB-47B7-8A05-0C65884AA4F7}" type="slidenum">
              <a:rPr lang="en-GB" smtClean="0"/>
              <a:t>‹#›</a:t>
            </a:fld>
            <a:endParaRPr lang="en-GB"/>
          </a:p>
        </p:txBody>
      </p:sp>
    </p:spTree>
    <p:extLst>
      <p:ext uri="{BB962C8B-B14F-4D97-AF65-F5344CB8AC3E}">
        <p14:creationId xmlns:p14="http://schemas.microsoft.com/office/powerpoint/2010/main" val="3693636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1</a:t>
            </a:fld>
            <a:endParaRPr lang="en-GB"/>
          </a:p>
        </p:txBody>
      </p:sp>
    </p:spTree>
    <p:extLst>
      <p:ext uri="{BB962C8B-B14F-4D97-AF65-F5344CB8AC3E}">
        <p14:creationId xmlns:p14="http://schemas.microsoft.com/office/powerpoint/2010/main" val="1082666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3</a:t>
            </a:fld>
            <a:endParaRPr lang="en-GB"/>
          </a:p>
        </p:txBody>
      </p:sp>
    </p:spTree>
    <p:extLst>
      <p:ext uri="{BB962C8B-B14F-4D97-AF65-F5344CB8AC3E}">
        <p14:creationId xmlns:p14="http://schemas.microsoft.com/office/powerpoint/2010/main" val="2362627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AD627E6A-A7BB-47B7-8A05-0C65884AA4F7}" type="slidenum">
              <a:rPr lang="en-GB" smtClean="0"/>
              <a:t>4</a:t>
            </a:fld>
            <a:endParaRPr lang="en-GB"/>
          </a:p>
        </p:txBody>
      </p:sp>
    </p:spTree>
    <p:extLst>
      <p:ext uri="{BB962C8B-B14F-4D97-AF65-F5344CB8AC3E}">
        <p14:creationId xmlns:p14="http://schemas.microsoft.com/office/powerpoint/2010/main" val="3709830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5</a:t>
            </a:fld>
            <a:endParaRPr lang="en-GB"/>
          </a:p>
        </p:txBody>
      </p:sp>
    </p:spTree>
    <p:extLst>
      <p:ext uri="{BB962C8B-B14F-4D97-AF65-F5344CB8AC3E}">
        <p14:creationId xmlns:p14="http://schemas.microsoft.com/office/powerpoint/2010/main" val="1137309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Stop and searches on the rise again, although, always low levels of arrests</a:t>
            </a:r>
          </a:p>
          <a:p>
            <a:r>
              <a:rPr lang="en-GB" dirty="0"/>
              <a:t>Raises questions as to why so many people are incorrectly stopped and searched</a:t>
            </a:r>
          </a:p>
        </p:txBody>
      </p:sp>
      <p:sp>
        <p:nvSpPr>
          <p:cNvPr id="4" name="Slide Number Placeholder 3"/>
          <p:cNvSpPr>
            <a:spLocks noGrp="1"/>
          </p:cNvSpPr>
          <p:nvPr>
            <p:ph type="sldNum" sz="quarter" idx="5"/>
          </p:nvPr>
        </p:nvSpPr>
        <p:spPr/>
        <p:txBody>
          <a:bodyPr/>
          <a:lstStyle/>
          <a:p>
            <a:fld id="{AD627E6A-A7BB-47B7-8A05-0C65884AA4F7}" type="slidenum">
              <a:rPr lang="en-GB" smtClean="0"/>
              <a:t>6</a:t>
            </a:fld>
            <a:endParaRPr lang="en-GB"/>
          </a:p>
        </p:txBody>
      </p:sp>
    </p:spTree>
    <p:extLst>
      <p:ext uri="{BB962C8B-B14F-4D97-AF65-F5344CB8AC3E}">
        <p14:creationId xmlns:p14="http://schemas.microsoft.com/office/powerpoint/2010/main" val="2484304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7</a:t>
            </a:fld>
            <a:endParaRPr lang="en-GB"/>
          </a:p>
        </p:txBody>
      </p:sp>
    </p:spTree>
    <p:extLst>
      <p:ext uri="{BB962C8B-B14F-4D97-AF65-F5344CB8AC3E}">
        <p14:creationId xmlns:p14="http://schemas.microsoft.com/office/powerpoint/2010/main" val="14385169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8</a:t>
            </a:fld>
            <a:endParaRPr lang="en-GB"/>
          </a:p>
        </p:txBody>
      </p:sp>
    </p:spTree>
    <p:extLst>
      <p:ext uri="{BB962C8B-B14F-4D97-AF65-F5344CB8AC3E}">
        <p14:creationId xmlns:p14="http://schemas.microsoft.com/office/powerpoint/2010/main" val="26322857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9</a:t>
            </a:fld>
            <a:endParaRPr lang="en-GB"/>
          </a:p>
        </p:txBody>
      </p:sp>
    </p:spTree>
    <p:extLst>
      <p:ext uri="{BB962C8B-B14F-4D97-AF65-F5344CB8AC3E}">
        <p14:creationId xmlns:p14="http://schemas.microsoft.com/office/powerpoint/2010/main" val="3731357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10</a:t>
            </a:fld>
            <a:endParaRPr lang="en-GB"/>
          </a:p>
        </p:txBody>
      </p:sp>
    </p:spTree>
    <p:extLst>
      <p:ext uri="{BB962C8B-B14F-4D97-AF65-F5344CB8AC3E}">
        <p14:creationId xmlns:p14="http://schemas.microsoft.com/office/powerpoint/2010/main" val="32638270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11</a:t>
            </a:fld>
            <a:endParaRPr lang="en-GB"/>
          </a:p>
        </p:txBody>
      </p:sp>
    </p:spTree>
    <p:extLst>
      <p:ext uri="{BB962C8B-B14F-4D97-AF65-F5344CB8AC3E}">
        <p14:creationId xmlns:p14="http://schemas.microsoft.com/office/powerpoint/2010/main" val="10177608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13</a:t>
            </a:fld>
            <a:endParaRPr lang="en-GB"/>
          </a:p>
        </p:txBody>
      </p:sp>
    </p:spTree>
    <p:extLst>
      <p:ext uri="{BB962C8B-B14F-4D97-AF65-F5344CB8AC3E}">
        <p14:creationId xmlns:p14="http://schemas.microsoft.com/office/powerpoint/2010/main" val="16445475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14</a:t>
            </a:fld>
            <a:endParaRPr lang="en-GB"/>
          </a:p>
        </p:txBody>
      </p:sp>
    </p:spTree>
    <p:extLst>
      <p:ext uri="{BB962C8B-B14F-4D97-AF65-F5344CB8AC3E}">
        <p14:creationId xmlns:p14="http://schemas.microsoft.com/office/powerpoint/2010/main" val="19405006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15</a:t>
            </a:fld>
            <a:endParaRPr lang="en-GB"/>
          </a:p>
        </p:txBody>
      </p:sp>
    </p:spTree>
    <p:extLst>
      <p:ext uri="{BB962C8B-B14F-4D97-AF65-F5344CB8AC3E}">
        <p14:creationId xmlns:p14="http://schemas.microsoft.com/office/powerpoint/2010/main" val="12161271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16</a:t>
            </a:fld>
            <a:endParaRPr lang="en-GB"/>
          </a:p>
        </p:txBody>
      </p:sp>
    </p:spTree>
    <p:extLst>
      <p:ext uri="{BB962C8B-B14F-4D97-AF65-F5344CB8AC3E}">
        <p14:creationId xmlns:p14="http://schemas.microsoft.com/office/powerpoint/2010/main" val="36799885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17</a:t>
            </a:fld>
            <a:endParaRPr lang="en-GB"/>
          </a:p>
        </p:txBody>
      </p:sp>
    </p:spTree>
    <p:extLst>
      <p:ext uri="{BB962C8B-B14F-4D97-AF65-F5344CB8AC3E}">
        <p14:creationId xmlns:p14="http://schemas.microsoft.com/office/powerpoint/2010/main" val="24013908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18</a:t>
            </a:fld>
            <a:endParaRPr lang="en-GB"/>
          </a:p>
        </p:txBody>
      </p:sp>
    </p:spTree>
    <p:extLst>
      <p:ext uri="{BB962C8B-B14F-4D97-AF65-F5344CB8AC3E}">
        <p14:creationId xmlns:p14="http://schemas.microsoft.com/office/powerpoint/2010/main" val="26070744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Backs up the fact that BAME communities have much less confidence in the police compared to white </a:t>
            </a:r>
            <a:r>
              <a:rPr lang="en-GB" dirty="0" err="1"/>
              <a:t>particpants</a:t>
            </a:r>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20</a:t>
            </a:fld>
            <a:endParaRPr lang="en-GB"/>
          </a:p>
        </p:txBody>
      </p:sp>
    </p:spTree>
    <p:extLst>
      <p:ext uri="{BB962C8B-B14F-4D97-AF65-F5344CB8AC3E}">
        <p14:creationId xmlns:p14="http://schemas.microsoft.com/office/powerpoint/2010/main" val="17324506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21</a:t>
            </a:fld>
            <a:endParaRPr lang="en-GB"/>
          </a:p>
        </p:txBody>
      </p:sp>
    </p:spTree>
    <p:extLst>
      <p:ext uri="{BB962C8B-B14F-4D97-AF65-F5344CB8AC3E}">
        <p14:creationId xmlns:p14="http://schemas.microsoft.com/office/powerpoint/2010/main" val="2525856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22</a:t>
            </a:fld>
            <a:endParaRPr lang="en-GB"/>
          </a:p>
        </p:txBody>
      </p:sp>
    </p:spTree>
    <p:extLst>
      <p:ext uri="{BB962C8B-B14F-4D97-AF65-F5344CB8AC3E}">
        <p14:creationId xmlns:p14="http://schemas.microsoft.com/office/powerpoint/2010/main" val="16588529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26</a:t>
            </a:fld>
            <a:endParaRPr lang="en-GB"/>
          </a:p>
        </p:txBody>
      </p:sp>
    </p:spTree>
    <p:extLst>
      <p:ext uri="{BB962C8B-B14F-4D97-AF65-F5344CB8AC3E}">
        <p14:creationId xmlns:p14="http://schemas.microsoft.com/office/powerpoint/2010/main" val="35124323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27</a:t>
            </a:fld>
            <a:endParaRPr lang="en-GB"/>
          </a:p>
        </p:txBody>
      </p:sp>
    </p:spTree>
    <p:extLst>
      <p:ext uri="{BB962C8B-B14F-4D97-AF65-F5344CB8AC3E}">
        <p14:creationId xmlns:p14="http://schemas.microsoft.com/office/powerpoint/2010/main" val="28276140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28</a:t>
            </a:fld>
            <a:endParaRPr lang="en-GB"/>
          </a:p>
        </p:txBody>
      </p:sp>
    </p:spTree>
    <p:extLst>
      <p:ext uri="{BB962C8B-B14F-4D97-AF65-F5344CB8AC3E}">
        <p14:creationId xmlns:p14="http://schemas.microsoft.com/office/powerpoint/2010/main" val="7442469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29</a:t>
            </a:fld>
            <a:endParaRPr lang="en-GB"/>
          </a:p>
        </p:txBody>
      </p:sp>
    </p:spTree>
    <p:extLst>
      <p:ext uri="{BB962C8B-B14F-4D97-AF65-F5344CB8AC3E}">
        <p14:creationId xmlns:p14="http://schemas.microsoft.com/office/powerpoint/2010/main" val="5035787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27E6A-A7BB-47B7-8A05-0C65884AA4F7}" type="slidenum">
              <a:rPr lang="en-GB" smtClean="0"/>
              <a:t>30</a:t>
            </a:fld>
            <a:endParaRPr lang="en-GB"/>
          </a:p>
        </p:txBody>
      </p:sp>
    </p:spTree>
    <p:extLst>
      <p:ext uri="{BB962C8B-B14F-4D97-AF65-F5344CB8AC3E}">
        <p14:creationId xmlns:p14="http://schemas.microsoft.com/office/powerpoint/2010/main" val="21380871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11/3/2023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871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11/3/2023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37312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11/3/2023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21546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79079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35366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98940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888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11/3/2023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83052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11/3/2023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86668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40482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11/3/2023</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50031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11/3/2023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02406"/>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68" r:id="rId6"/>
    <p:sldLayoutId id="2147483764" r:id="rId7"/>
    <p:sldLayoutId id="2147483765" r:id="rId8"/>
    <p:sldLayoutId id="2147483766" r:id="rId9"/>
    <p:sldLayoutId id="2147483767" r:id="rId10"/>
    <p:sldLayoutId id="214748376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8" Type="http://schemas.openxmlformats.org/officeDocument/2006/relationships/hyperlink" Target="https://www.justiceinspectorates.gov.uk/hmicfrs/wp-content/uploads/disproportionate-use-of-police-powers-spotlight-on-stop-search-and-use-of-force.pdf" TargetMode="External"/><Relationship Id="rId3" Type="http://schemas.openxmlformats.org/officeDocument/2006/relationships/hyperlink" Target="https://abolitionistfutures.com/latest-news/policing-by-consent" TargetMode="External"/><Relationship Id="rId7" Type="http://schemas.openxmlformats.org/officeDocument/2006/relationships/hyperlink" Target="https://genderedinnovations.stanford.edu/terms/stereotypes.html#:~:text=Groups%20are%20often%20stereotyped%20on,social%20institutions%20and%20wider%20culture"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journals.sagepub.com/doi/epdf/10.1177/1741659005050243" TargetMode="External"/><Relationship Id="rId5" Type="http://schemas.openxmlformats.org/officeDocument/2006/relationships/hyperlink" Target="https://www.college.police.uk/app/professional-standards" TargetMode="External"/><Relationship Id="rId4" Type="http://schemas.openxmlformats.org/officeDocument/2006/relationships/hyperlink" Target="https://www.college.police.uk/article/police-race-action-plan-published"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gov.uk/government/consultations/police-stop-and-search-power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hyperlink" Target="https://www.met.police.uk/advice/advice-and-information/bwv/body-worn-video-bwv/how-and-when-bwv-cameras-are-used/" TargetMode="External"/><Relationship Id="rId4" Type="http://schemas.openxmlformats.org/officeDocument/2006/relationships/hyperlink" Target="https://www.lancashire.police.uk/help-advice/stop-and-search/section-60-without-suspicion-searches/"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thamesvalley.police.uk/advice/advice-and-information/st-s/stop-and-search/why-we-use-stop-and-search/" TargetMode="External"/><Relationship Id="rId3" Type="http://schemas.openxmlformats.org/officeDocument/2006/relationships/hyperlink" Target="https://www.oxfordreference.com/view/10.1093/acref/9780191758256.001.0001/acref-9780191758256-e-1007" TargetMode="External"/><Relationship Id="rId7" Type="http://schemas.openxmlformats.org/officeDocument/2006/relationships/hyperlink" Target="https://www.statista.com/statistics/284599/police-pace-stop-and-searches-in-england-and-wales/"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statista.com/statistics/284643/arrests-from-stop-and-search-england-and-wales/" TargetMode="External"/><Relationship Id="rId5" Type="http://schemas.openxmlformats.org/officeDocument/2006/relationships/hyperlink" Target="https://www.legislation.gov.uk/ukpga/1984/60/section/1" TargetMode="External"/><Relationship Id="rId4" Type="http://schemas.openxmlformats.org/officeDocument/2006/relationships/hyperlink" Target="https://www.gov.uk/government/publications/pace-code-a-2023"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google.com/url?sa=t&amp;rct=j&amp;q=&amp;esrc=s&amp;source=web&amp;cd=&amp;cad=rja&amp;uact=8&amp;ved=2ahUKEwjftuaKnqiCAxXtRkEAHZozBjoQFnoECBgQAQ&amp;url=https%3A%2F%2Fdocs.cdn.yougov.com%2Fzkt9c19mab%2FYouGov%2520Stop%2520and%2520Search%2520Ethnic%2520Minority%2520Results.pdf&amp;usg=AOvVaw3fxl4KdPl6apaIOpK7UDHX&amp;opi=89978449" TargetMode="External"/><Relationship Id="rId3" Type="http://schemas.openxmlformats.org/officeDocument/2006/relationships/hyperlink" Target="https://www.britannica.com/dictionary/stereotype" TargetMode="External"/><Relationship Id="rId7" Type="http://schemas.openxmlformats.org/officeDocument/2006/relationships/hyperlink" Target="https://commonslibrary.parliament.uk/research-briefings/cdp-2023-0160/"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lordslibrary.parliament.uk/police-standards-and-culture-restoring-public-trust/#heading-1" TargetMode="External"/><Relationship Id="rId5" Type="http://schemas.openxmlformats.org/officeDocument/2006/relationships/hyperlink" Target="https://publications.parliament.uk/pa/cm5802/cmselect/cmhaff/139/13903.htm" TargetMode="External"/><Relationship Id="rId4" Type="http://schemas.openxmlformats.org/officeDocument/2006/relationships/hyperlink" Target="https://www.theguardian.com/uk/2012/jan/03/how-stephen-lawrence-changed-Britain" TargetMode="External"/><Relationship Id="rId9" Type="http://schemas.openxmlformats.org/officeDocument/2006/relationships/hyperlink" Target="https://www.google.com/url?sa=t&amp;rct=j&amp;q=&amp;esrc=s&amp;source=web&amp;cd=&amp;cad=rja&amp;uact=8&amp;ved=2ahUKEwj8qK_TnaiCAxUzVkEAHb69CiAQFnoECBMQAQ&amp;url=https%3A%2F%2Fdocs.cdn.yougov.com%2Fb9bzvs668h%2FYouGov%2520Stop%2520and%2520Search%2520White%2520Results.pdf&amp;usg=AOvVaw0MTmJPJhiyiqPtOGPetpE8&amp;opi=89978449"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istockphoto.com/video/emergency-police-lights-gm460144615-31976394"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hyperlink" Target="http://news.bbc.co.uk/news/vote2001/hi/english/main_issues/sections/facts/newsid_1190000/1190971.stm" TargetMode="External"/><Relationship Id="rId4" Type="http://schemas.openxmlformats.org/officeDocument/2006/relationships/hyperlink" Target="https://www.agefotostock.com/age/en/details-photo/a-metropolitan-police-officer-in-the-original-peelers-uniform-looks-sternly-at-a-man-and-two-boys-who-don-t-seem-a-bit-intimidated/MEV-1049959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police car with blue lights&#10;&#10;Description automatically generated">
            <a:extLst>
              <a:ext uri="{FF2B5EF4-FFF2-40B4-BE49-F238E27FC236}">
                <a16:creationId xmlns:a16="http://schemas.microsoft.com/office/drawing/2014/main" id="{95E45A00-7E9D-A638-1689-B04AE451F18F}"/>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flipH="1">
            <a:off x="20" y="10"/>
            <a:ext cx="12191980" cy="6857990"/>
          </a:xfrm>
          <a:prstGeom prst="rect">
            <a:avLst/>
          </a:prstGeom>
        </p:spPr>
      </p:pic>
      <p:sp>
        <p:nvSpPr>
          <p:cNvPr id="28" name="Rectangle 27">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0612"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0612"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9DB68EE-B22F-BB99-2CC9-C2C1FD407FD7}"/>
              </a:ext>
            </a:extLst>
          </p:cNvPr>
          <p:cNvSpPr>
            <a:spLocks noGrp="1"/>
          </p:cNvSpPr>
          <p:nvPr>
            <p:ph type="ctrTitle"/>
          </p:nvPr>
        </p:nvSpPr>
        <p:spPr>
          <a:xfrm>
            <a:off x="8298345" y="1524001"/>
            <a:ext cx="3208866" cy="3478384"/>
          </a:xfrm>
        </p:spPr>
        <p:txBody>
          <a:bodyPr>
            <a:normAutofit/>
          </a:bodyPr>
          <a:lstStyle/>
          <a:p>
            <a:pPr>
              <a:lnSpc>
                <a:spcPct val="90000"/>
              </a:lnSpc>
            </a:pPr>
            <a:r>
              <a:rPr lang="en-GB" sz="2000" dirty="0">
                <a:solidFill>
                  <a:srgbClr val="FFFFFF"/>
                </a:solidFill>
              </a:rPr>
              <a:t>Demonstrate a systematic knowledge and understanding on why it is essential that  the police use their stop search powers fairly and the impact upon modern society and policing when this is not done effectively</a:t>
            </a:r>
          </a:p>
        </p:txBody>
      </p:sp>
      <p:sp>
        <p:nvSpPr>
          <p:cNvPr id="3" name="Title 1">
            <a:extLst>
              <a:ext uri="{FF2B5EF4-FFF2-40B4-BE49-F238E27FC236}">
                <a16:creationId xmlns:a16="http://schemas.microsoft.com/office/drawing/2014/main" id="{1163B85A-C7E5-D9D0-CAC8-5FBE1223B860}"/>
              </a:ext>
            </a:extLst>
          </p:cNvPr>
          <p:cNvSpPr txBox="1">
            <a:spLocks/>
          </p:cNvSpPr>
          <p:nvPr/>
        </p:nvSpPr>
        <p:spPr>
          <a:xfrm>
            <a:off x="8298345" y="5824068"/>
            <a:ext cx="3208866" cy="432731"/>
          </a:xfrm>
          <a:prstGeom prst="rect">
            <a:avLst/>
          </a:prstGeom>
          <a:effectLst/>
        </p:spPr>
        <p:txBody>
          <a:bodyPr vert="horz" lIns="91440" tIns="45720" rIns="91440" bIns="45720" rtlCol="0" anchor="b">
            <a:normAutofit/>
          </a:bodyPr>
          <a:lstStyle>
            <a:lvl1pPr algn="l" defTabSz="457200" rtl="0" eaLnBrk="1" latinLnBrk="0" hangingPunct="1">
              <a:lnSpc>
                <a:spcPct val="100000"/>
              </a:lnSpc>
              <a:spcBef>
                <a:spcPct val="0"/>
              </a:spcBef>
              <a:buNone/>
              <a:defRPr sz="36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pPr>
            <a:r>
              <a:rPr lang="en-GB" sz="2000" dirty="0">
                <a:solidFill>
                  <a:srgbClr val="FFFFFF"/>
                </a:solidFill>
              </a:rPr>
              <a:t>Caitlin Harris</a:t>
            </a:r>
          </a:p>
        </p:txBody>
      </p:sp>
    </p:spTree>
    <p:extLst>
      <p:ext uri="{BB962C8B-B14F-4D97-AF65-F5344CB8AC3E}">
        <p14:creationId xmlns:p14="http://schemas.microsoft.com/office/powerpoint/2010/main" val="1211945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BA5AC-31DC-D09E-B9E2-DCF808D4220B}"/>
              </a:ext>
            </a:extLst>
          </p:cNvPr>
          <p:cNvSpPr>
            <a:spLocks noGrp="1"/>
          </p:cNvSpPr>
          <p:nvPr>
            <p:ph type="title"/>
          </p:nvPr>
        </p:nvSpPr>
        <p:spPr/>
        <p:txBody>
          <a:bodyPr/>
          <a:lstStyle/>
          <a:p>
            <a:r>
              <a:rPr lang="en-GB" dirty="0"/>
              <a:t>What will be covered?</a:t>
            </a:r>
          </a:p>
        </p:txBody>
      </p:sp>
      <p:sp>
        <p:nvSpPr>
          <p:cNvPr id="3" name="Content Placeholder 2">
            <a:extLst>
              <a:ext uri="{FF2B5EF4-FFF2-40B4-BE49-F238E27FC236}">
                <a16:creationId xmlns:a16="http://schemas.microsoft.com/office/drawing/2014/main" id="{462E9A95-E442-9844-372C-963ADAA669F7}"/>
              </a:ext>
            </a:extLst>
          </p:cNvPr>
          <p:cNvSpPr>
            <a:spLocks noGrp="1"/>
          </p:cNvSpPr>
          <p:nvPr>
            <p:ph idx="1"/>
          </p:nvPr>
        </p:nvSpPr>
        <p:spPr>
          <a:xfrm>
            <a:off x="581192" y="2569466"/>
            <a:ext cx="11029615" cy="3634486"/>
          </a:xfrm>
        </p:spPr>
        <p:txBody>
          <a:bodyPr>
            <a:normAutofit/>
          </a:bodyPr>
          <a:lstStyle/>
          <a:p>
            <a:r>
              <a:rPr lang="en-GB" dirty="0"/>
              <a:t>What is stop and search?</a:t>
            </a:r>
          </a:p>
          <a:p>
            <a:r>
              <a:rPr lang="en-GB" dirty="0"/>
              <a:t>Powers and conduct</a:t>
            </a:r>
          </a:p>
          <a:p>
            <a:r>
              <a:rPr lang="en-GB" dirty="0"/>
              <a:t>Why searches need to be fair, effective and justified</a:t>
            </a:r>
          </a:p>
          <a:p>
            <a:r>
              <a:rPr lang="en-GB" dirty="0"/>
              <a:t>Policing by consent</a:t>
            </a:r>
          </a:p>
          <a:p>
            <a:r>
              <a:rPr lang="en-GB" dirty="0"/>
              <a:t>Police discretion and stereotyping</a:t>
            </a:r>
          </a:p>
          <a:p>
            <a:r>
              <a:rPr lang="en-GB" dirty="0"/>
              <a:t>Stephen Lawrence</a:t>
            </a:r>
          </a:p>
          <a:p>
            <a:r>
              <a:rPr lang="en-GB" dirty="0"/>
              <a:t>Macpherson Report and its recommendations</a:t>
            </a:r>
          </a:p>
          <a:p>
            <a:r>
              <a:rPr lang="en-GB" dirty="0"/>
              <a:t>How the police have implemented the recommendations</a:t>
            </a:r>
          </a:p>
          <a:p>
            <a:endParaRPr lang="en-GB" dirty="0"/>
          </a:p>
          <a:p>
            <a:endParaRPr lang="en-GB" dirty="0"/>
          </a:p>
          <a:p>
            <a:endParaRPr lang="en-GB" dirty="0"/>
          </a:p>
        </p:txBody>
      </p:sp>
    </p:spTree>
    <p:extLst>
      <p:ext uri="{BB962C8B-B14F-4D97-AF65-F5344CB8AC3E}">
        <p14:creationId xmlns:p14="http://schemas.microsoft.com/office/powerpoint/2010/main" val="334324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35C02-46D7-5C84-BBCC-3113AC784284}"/>
              </a:ext>
            </a:extLst>
          </p:cNvPr>
          <p:cNvSpPr>
            <a:spLocks noGrp="1"/>
          </p:cNvSpPr>
          <p:nvPr>
            <p:ph type="title"/>
          </p:nvPr>
        </p:nvSpPr>
        <p:spPr>
          <a:xfrm>
            <a:off x="447817" y="5786693"/>
            <a:ext cx="11029616" cy="566738"/>
          </a:xfrm>
        </p:spPr>
        <p:txBody>
          <a:bodyPr/>
          <a:lstStyle/>
          <a:p>
            <a:r>
              <a:rPr lang="en-GB" dirty="0"/>
              <a:t>What is stop search?</a:t>
            </a:r>
          </a:p>
        </p:txBody>
      </p:sp>
      <p:pic>
        <p:nvPicPr>
          <p:cNvPr id="10" name="Picture Placeholder 9" descr="A police officer arresting a person&#10;&#10;Description automatically generated">
            <a:extLst>
              <a:ext uri="{FF2B5EF4-FFF2-40B4-BE49-F238E27FC236}">
                <a16:creationId xmlns:a16="http://schemas.microsoft.com/office/drawing/2014/main" id="{4EB39ABC-517A-ED9C-58EC-0EF5E18E38C3}"/>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t="12242" b="12242"/>
          <a:stretch>
            <a:fillRect/>
          </a:stretch>
        </p:blipFill>
        <p:spPr>
          <a:xfrm>
            <a:off x="447675" y="641350"/>
            <a:ext cx="11290300" cy="4795838"/>
          </a:xfrm>
        </p:spPr>
      </p:pic>
    </p:spTree>
    <p:extLst>
      <p:ext uri="{BB962C8B-B14F-4D97-AF65-F5344CB8AC3E}">
        <p14:creationId xmlns:p14="http://schemas.microsoft.com/office/powerpoint/2010/main" val="3603006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546C-095D-2E5E-FB45-3D3A252E7734}"/>
              </a:ext>
            </a:extLst>
          </p:cNvPr>
          <p:cNvSpPr>
            <a:spLocks noGrp="1"/>
          </p:cNvSpPr>
          <p:nvPr>
            <p:ph type="title"/>
          </p:nvPr>
        </p:nvSpPr>
        <p:spPr/>
        <p:txBody>
          <a:bodyPr anchor="ctr"/>
          <a:lstStyle/>
          <a:p>
            <a:r>
              <a:rPr lang="en-GB" dirty="0"/>
              <a:t>What is stop and search?</a:t>
            </a:r>
          </a:p>
        </p:txBody>
      </p:sp>
      <p:sp>
        <p:nvSpPr>
          <p:cNvPr id="3" name="Content Placeholder 2">
            <a:extLst>
              <a:ext uri="{FF2B5EF4-FFF2-40B4-BE49-F238E27FC236}">
                <a16:creationId xmlns:a16="http://schemas.microsoft.com/office/drawing/2014/main" id="{36F3C87C-4D8D-6412-C04A-BA00A223378F}"/>
              </a:ext>
            </a:extLst>
          </p:cNvPr>
          <p:cNvSpPr>
            <a:spLocks noGrp="1"/>
          </p:cNvSpPr>
          <p:nvPr>
            <p:ph idx="1"/>
          </p:nvPr>
        </p:nvSpPr>
        <p:spPr>
          <a:xfrm>
            <a:off x="581193" y="2097454"/>
            <a:ext cx="4746946" cy="4084474"/>
          </a:xfrm>
        </p:spPr>
        <p:txBody>
          <a:bodyPr anchor="t">
            <a:normAutofit/>
          </a:bodyPr>
          <a:lstStyle/>
          <a:p>
            <a:r>
              <a:rPr lang="en-GB" b="1" dirty="0"/>
              <a:t>Section 1 (1) Police and Criminal Evidence Act 1984</a:t>
            </a:r>
            <a:endParaRPr lang="en-GB" dirty="0"/>
          </a:p>
          <a:p>
            <a:r>
              <a:rPr lang="en-GB" dirty="0"/>
              <a:t>A constable may use the power of stop search in any place, where at that time, the public, or a section of the public, have access to, whether it be through payment or implied permission</a:t>
            </a:r>
          </a:p>
          <a:p>
            <a:r>
              <a:rPr lang="en-GB" dirty="0"/>
              <a:t>Officers can search any person or vehicle or anything in or on a vehicle</a:t>
            </a:r>
          </a:p>
          <a:p>
            <a:r>
              <a:rPr lang="en-GB" dirty="0"/>
              <a:t>Reasonable grounds to suspect</a:t>
            </a:r>
          </a:p>
        </p:txBody>
      </p:sp>
      <p:sp>
        <p:nvSpPr>
          <p:cNvPr id="4" name="Content Placeholder 2">
            <a:extLst>
              <a:ext uri="{FF2B5EF4-FFF2-40B4-BE49-F238E27FC236}">
                <a16:creationId xmlns:a16="http://schemas.microsoft.com/office/drawing/2014/main" id="{06A8E3B6-C065-77B4-3D61-9274B1E56FC4}"/>
              </a:ext>
            </a:extLst>
          </p:cNvPr>
          <p:cNvSpPr txBox="1">
            <a:spLocks/>
          </p:cNvSpPr>
          <p:nvPr/>
        </p:nvSpPr>
        <p:spPr>
          <a:xfrm>
            <a:off x="6114860" y="2097454"/>
            <a:ext cx="4746946" cy="4534462"/>
          </a:xfrm>
          <a:prstGeom prst="rect">
            <a:avLst/>
          </a:prstGeom>
        </p:spPr>
        <p:txBody>
          <a:bodyPr vert="horz" lIns="91440" tIns="45720" rIns="91440" bIns="45720" rtlCol="0" anchor="t">
            <a:normAutofit/>
          </a:bodyPr>
          <a:lst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b="1" dirty="0"/>
              <a:t>Code A, Codes of Practice,  Police and Criminal Evidence Act 1984</a:t>
            </a:r>
          </a:p>
          <a:p>
            <a:r>
              <a:rPr lang="en-GB" dirty="0"/>
              <a:t>Governs the use of stop and search powers</a:t>
            </a:r>
          </a:p>
          <a:p>
            <a:r>
              <a:rPr lang="en-GB" dirty="0"/>
              <a:t>Code A, paragraph 1. 4</a:t>
            </a:r>
          </a:p>
          <a:p>
            <a:r>
              <a:rPr lang="en-GB" dirty="0"/>
              <a:t>Enable officers to allay or confirm suspicions about individuals without exercising their power of arrest.</a:t>
            </a:r>
          </a:p>
        </p:txBody>
      </p:sp>
      <p:sp>
        <p:nvSpPr>
          <p:cNvPr id="7" name="TextBox 6">
            <a:extLst>
              <a:ext uri="{FF2B5EF4-FFF2-40B4-BE49-F238E27FC236}">
                <a16:creationId xmlns:a16="http://schemas.microsoft.com/office/drawing/2014/main" id="{1F381381-3DC2-56E7-65FA-E118901C3E33}"/>
              </a:ext>
            </a:extLst>
          </p:cNvPr>
          <p:cNvSpPr txBox="1"/>
          <p:nvPr/>
        </p:nvSpPr>
        <p:spPr>
          <a:xfrm>
            <a:off x="6077141" y="6211669"/>
            <a:ext cx="6099048" cy="646331"/>
          </a:xfrm>
          <a:prstGeom prst="rect">
            <a:avLst/>
          </a:prstGeom>
          <a:noFill/>
        </p:spPr>
        <p:txBody>
          <a:bodyPr wrap="square">
            <a:spAutoFit/>
          </a:bodyPr>
          <a:lstStyle/>
          <a:p>
            <a:pPr algn="r"/>
            <a:r>
              <a:rPr lang="en-GB" dirty="0"/>
              <a:t>Police and Criminal Evidence Act 1984 </a:t>
            </a:r>
          </a:p>
          <a:p>
            <a:pPr algn="r"/>
            <a:r>
              <a:rPr lang="en-GB" dirty="0"/>
              <a:t>PACE 1984 – Code A</a:t>
            </a:r>
          </a:p>
        </p:txBody>
      </p:sp>
    </p:spTree>
    <p:extLst>
      <p:ext uri="{BB962C8B-B14F-4D97-AF65-F5344CB8AC3E}">
        <p14:creationId xmlns:p14="http://schemas.microsoft.com/office/powerpoint/2010/main" val="2714660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fade">
                                      <p:cBhvr>
                                        <p:cTn id="37" dur="500"/>
                                        <p:tgtEl>
                                          <p:spTgt spid="4">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500"/>
                                        <p:tgtEl>
                                          <p:spTgt spid="4">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animEffect transition="in" filter="fade">
                                      <p:cBhvr>
                                        <p:cTn id="47" dur="500"/>
                                        <p:tgtEl>
                                          <p:spTgt spid="4">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7"/>
                                        </p:tgtEl>
                                        <p:attrNameLst>
                                          <p:attrName>style.visibility</p:attrName>
                                        </p:attrNameLst>
                                      </p:cBhvr>
                                      <p:to>
                                        <p:strVal val="visible"/>
                                      </p:to>
                                    </p:set>
                                    <p:animEffect transition="in" filter="fade">
                                      <p:cBhvr>
                                        <p:cTn id="5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546C-095D-2E5E-FB45-3D3A252E7734}"/>
              </a:ext>
            </a:extLst>
          </p:cNvPr>
          <p:cNvSpPr>
            <a:spLocks noGrp="1"/>
          </p:cNvSpPr>
          <p:nvPr>
            <p:ph type="title"/>
          </p:nvPr>
        </p:nvSpPr>
        <p:spPr/>
        <p:txBody>
          <a:bodyPr anchor="ctr"/>
          <a:lstStyle/>
          <a:p>
            <a:r>
              <a:rPr lang="en-GB" dirty="0"/>
              <a:t>Other acts relating to stop and search</a:t>
            </a:r>
          </a:p>
        </p:txBody>
      </p:sp>
      <p:sp>
        <p:nvSpPr>
          <p:cNvPr id="3" name="Content Placeholder 2">
            <a:extLst>
              <a:ext uri="{FF2B5EF4-FFF2-40B4-BE49-F238E27FC236}">
                <a16:creationId xmlns:a16="http://schemas.microsoft.com/office/drawing/2014/main" id="{36F3C87C-4D8D-6412-C04A-BA00A223378F}"/>
              </a:ext>
            </a:extLst>
          </p:cNvPr>
          <p:cNvSpPr>
            <a:spLocks noGrp="1"/>
          </p:cNvSpPr>
          <p:nvPr>
            <p:ph idx="1"/>
          </p:nvPr>
        </p:nvSpPr>
        <p:spPr>
          <a:xfrm>
            <a:off x="581193" y="2429243"/>
            <a:ext cx="4746946" cy="3634486"/>
          </a:xfrm>
        </p:spPr>
        <p:txBody>
          <a:bodyPr anchor="t">
            <a:normAutofit/>
          </a:bodyPr>
          <a:lstStyle/>
          <a:p>
            <a:r>
              <a:rPr lang="en-GB" b="1" dirty="0"/>
              <a:t>Section 23 Misuse of Drugs Act 1971</a:t>
            </a:r>
          </a:p>
          <a:p>
            <a:r>
              <a:rPr lang="en-GB" dirty="0"/>
              <a:t>Allows officer to search people for controlled drugs</a:t>
            </a:r>
          </a:p>
          <a:p>
            <a:r>
              <a:rPr lang="en-GB" dirty="0"/>
              <a:t>Detain for the purpose of a search if they have reasonable cause to suspect unlawful possession</a:t>
            </a:r>
          </a:p>
          <a:p>
            <a:r>
              <a:rPr lang="en-GB" dirty="0"/>
              <a:t>Not restricted to public place</a:t>
            </a:r>
          </a:p>
        </p:txBody>
      </p:sp>
      <p:sp>
        <p:nvSpPr>
          <p:cNvPr id="4" name="Content Placeholder 2">
            <a:extLst>
              <a:ext uri="{FF2B5EF4-FFF2-40B4-BE49-F238E27FC236}">
                <a16:creationId xmlns:a16="http://schemas.microsoft.com/office/drawing/2014/main" id="{06A8E3B6-C065-77B4-3D61-9274B1E56FC4}"/>
              </a:ext>
            </a:extLst>
          </p:cNvPr>
          <p:cNvSpPr txBox="1">
            <a:spLocks/>
          </p:cNvSpPr>
          <p:nvPr/>
        </p:nvSpPr>
        <p:spPr>
          <a:xfrm>
            <a:off x="6114860" y="2429243"/>
            <a:ext cx="4746946" cy="4084474"/>
          </a:xfrm>
          <a:prstGeom prst="rect">
            <a:avLst/>
          </a:prstGeom>
        </p:spPr>
        <p:txBody>
          <a:bodyPr vert="horz" lIns="91440" tIns="45720" rIns="91440" bIns="45720" rtlCol="0" anchor="t">
            <a:normAutofit/>
          </a:bodyPr>
          <a:lst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b="1" dirty="0"/>
              <a:t>Section 60 Police and Criminal Evidence Act 1984</a:t>
            </a:r>
          </a:p>
          <a:p>
            <a:r>
              <a:rPr lang="en-GB" dirty="0"/>
              <a:t>Allows officers to search people without reasonable grounds</a:t>
            </a:r>
          </a:p>
          <a:p>
            <a:r>
              <a:rPr lang="en-GB" dirty="0"/>
              <a:t>Only in a defined area at a specific time when a senior officer believes there is a possibly of serious violence or is weapons are involved.</a:t>
            </a:r>
          </a:p>
          <a:p>
            <a:r>
              <a:rPr lang="en-GB" dirty="0"/>
              <a:t>Could cause issues with discrimination as search is down to officers' discretion</a:t>
            </a:r>
          </a:p>
        </p:txBody>
      </p:sp>
      <p:sp>
        <p:nvSpPr>
          <p:cNvPr id="5" name="TextBox 4">
            <a:extLst>
              <a:ext uri="{FF2B5EF4-FFF2-40B4-BE49-F238E27FC236}">
                <a16:creationId xmlns:a16="http://schemas.microsoft.com/office/drawing/2014/main" id="{FC3FD6B7-261C-0342-F4B5-3AE1039D9FF1}"/>
              </a:ext>
            </a:extLst>
          </p:cNvPr>
          <p:cNvSpPr txBox="1"/>
          <p:nvPr/>
        </p:nvSpPr>
        <p:spPr>
          <a:xfrm>
            <a:off x="6077141" y="5971173"/>
            <a:ext cx="6099048" cy="923330"/>
          </a:xfrm>
          <a:prstGeom prst="rect">
            <a:avLst/>
          </a:prstGeom>
          <a:noFill/>
        </p:spPr>
        <p:txBody>
          <a:bodyPr wrap="square">
            <a:spAutoFit/>
          </a:bodyPr>
          <a:lstStyle/>
          <a:p>
            <a:pPr algn="r"/>
            <a:r>
              <a:rPr lang="en-GB" dirty="0"/>
              <a:t>Thames Valley Police, </a:t>
            </a:r>
            <a:r>
              <a:rPr lang="en-GB" dirty="0" err="1"/>
              <a:t>n.d</a:t>
            </a:r>
            <a:endParaRPr lang="en-GB" dirty="0"/>
          </a:p>
          <a:p>
            <a:pPr algn="r"/>
            <a:r>
              <a:rPr lang="en-GB" dirty="0"/>
              <a:t>Lancashire Constabulary, </a:t>
            </a:r>
            <a:r>
              <a:rPr lang="en-GB" dirty="0" err="1"/>
              <a:t>n.d</a:t>
            </a:r>
            <a:endParaRPr lang="en-GB" dirty="0"/>
          </a:p>
          <a:p>
            <a:pPr algn="r"/>
            <a:r>
              <a:rPr lang="en-GB" dirty="0"/>
              <a:t>Metropolitan Police, 2017</a:t>
            </a:r>
          </a:p>
        </p:txBody>
      </p:sp>
    </p:spTree>
    <p:extLst>
      <p:ext uri="{BB962C8B-B14F-4D97-AF65-F5344CB8AC3E}">
        <p14:creationId xmlns:p14="http://schemas.microsoft.com/office/powerpoint/2010/main" val="3124448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fade">
                                      <p:cBhvr>
                                        <p:cTn id="37" dur="500"/>
                                        <p:tgtEl>
                                          <p:spTgt spid="4">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500"/>
                                        <p:tgtEl>
                                          <p:spTgt spid="4">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animEffect transition="in" filter="fade">
                                      <p:cBhvr>
                                        <p:cTn id="47" dur="500"/>
                                        <p:tgtEl>
                                          <p:spTgt spid="4">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tgtEl>
                                        <p:attrNameLst>
                                          <p:attrName>style.visibility</p:attrName>
                                        </p:attrNameLst>
                                      </p:cBhvr>
                                      <p:to>
                                        <p:strVal val="visible"/>
                                      </p:to>
                                    </p:set>
                                    <p:animEffect transition="in" filter="fade">
                                      <p:cBhvr>
                                        <p:cTn id="5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65C656F-4649-E13C-C9B5-BCCE87DA2C39}"/>
              </a:ext>
            </a:extLst>
          </p:cNvPr>
          <p:cNvSpPr>
            <a:spLocks noGrp="1"/>
          </p:cNvSpPr>
          <p:nvPr>
            <p:ph type="title"/>
          </p:nvPr>
        </p:nvSpPr>
        <p:spPr/>
        <p:txBody>
          <a:bodyPr/>
          <a:lstStyle/>
          <a:p>
            <a:endParaRPr lang="en-GB"/>
          </a:p>
        </p:txBody>
      </p:sp>
      <p:graphicFrame>
        <p:nvGraphicFramePr>
          <p:cNvPr id="7" name="Chart 6">
            <a:extLst>
              <a:ext uri="{FF2B5EF4-FFF2-40B4-BE49-F238E27FC236}">
                <a16:creationId xmlns:a16="http://schemas.microsoft.com/office/drawing/2014/main" id="{327E63FC-919E-451C-E26B-71A03B407C01}"/>
              </a:ext>
            </a:extLst>
          </p:cNvPr>
          <p:cNvGraphicFramePr>
            <a:graphicFrameLocks noGrp="1"/>
          </p:cNvGraphicFramePr>
          <p:nvPr>
            <p:extLst>
              <p:ext uri="{D42A27DB-BD31-4B8C-83A1-F6EECF244321}">
                <p14:modId xmlns:p14="http://schemas.microsoft.com/office/powerpoint/2010/main" val="2894585458"/>
              </p:ext>
            </p:extLst>
          </p:nvPr>
        </p:nvGraphicFramePr>
        <p:xfrm>
          <a:off x="193431" y="702156"/>
          <a:ext cx="11998569" cy="6155844"/>
        </p:xfrm>
        <a:graphic>
          <a:graphicData uri="http://schemas.openxmlformats.org/drawingml/2006/chart">
            <c:chart xmlns:c="http://schemas.openxmlformats.org/drawingml/2006/chart" xmlns:r="http://schemas.openxmlformats.org/officeDocument/2006/relationships" r:id="rId3"/>
          </a:graphicData>
        </a:graphic>
      </p:graphicFrame>
      <p:sp>
        <p:nvSpPr>
          <p:cNvPr id="2" name="TextBox 1">
            <a:extLst>
              <a:ext uri="{FF2B5EF4-FFF2-40B4-BE49-F238E27FC236}">
                <a16:creationId xmlns:a16="http://schemas.microsoft.com/office/drawing/2014/main" id="{F9357190-5B17-D61D-B658-9D4C82851B33}"/>
              </a:ext>
            </a:extLst>
          </p:cNvPr>
          <p:cNvSpPr txBox="1"/>
          <p:nvPr/>
        </p:nvSpPr>
        <p:spPr>
          <a:xfrm>
            <a:off x="6106823" y="6488668"/>
            <a:ext cx="6099048" cy="369332"/>
          </a:xfrm>
          <a:prstGeom prst="rect">
            <a:avLst/>
          </a:prstGeom>
          <a:noFill/>
        </p:spPr>
        <p:txBody>
          <a:bodyPr wrap="square">
            <a:spAutoFit/>
          </a:bodyPr>
          <a:lstStyle/>
          <a:p>
            <a:pPr algn="r"/>
            <a:r>
              <a:rPr lang="en-GB" dirty="0"/>
              <a:t>Statista, 2023</a:t>
            </a:r>
          </a:p>
        </p:txBody>
      </p:sp>
    </p:spTree>
    <p:extLst>
      <p:ext uri="{BB962C8B-B14F-4D97-AF65-F5344CB8AC3E}">
        <p14:creationId xmlns:p14="http://schemas.microsoft.com/office/powerpoint/2010/main" val="16528816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2E029-6BE1-2E03-9E2E-8F8E43C91703}"/>
              </a:ext>
            </a:extLst>
          </p:cNvPr>
          <p:cNvSpPr>
            <a:spLocks noGrp="1"/>
          </p:cNvSpPr>
          <p:nvPr>
            <p:ph type="title"/>
          </p:nvPr>
        </p:nvSpPr>
        <p:spPr/>
        <p:txBody>
          <a:bodyPr anchor="ctr"/>
          <a:lstStyle/>
          <a:p>
            <a:r>
              <a:rPr lang="en-GB" dirty="0"/>
              <a:t>Stop and search powers – Section 1 PACE 1984</a:t>
            </a:r>
          </a:p>
        </p:txBody>
      </p:sp>
      <p:sp>
        <p:nvSpPr>
          <p:cNvPr id="4" name="Content Placeholder 2">
            <a:extLst>
              <a:ext uri="{FF2B5EF4-FFF2-40B4-BE49-F238E27FC236}">
                <a16:creationId xmlns:a16="http://schemas.microsoft.com/office/drawing/2014/main" id="{A8D12C57-B370-9E7E-3224-7B6310E7D05D}"/>
              </a:ext>
            </a:extLst>
          </p:cNvPr>
          <p:cNvSpPr txBox="1">
            <a:spLocks/>
          </p:cNvSpPr>
          <p:nvPr/>
        </p:nvSpPr>
        <p:spPr>
          <a:xfrm>
            <a:off x="581192" y="2085658"/>
            <a:ext cx="5514808" cy="4070186"/>
          </a:xfrm>
          <a:prstGeom prst="rect">
            <a:avLst/>
          </a:prstGeom>
        </p:spPr>
        <p:txBody>
          <a:bodyPr vert="horz" lIns="91440" tIns="45720" rIns="91440" bIns="45720" rtlCol="0" anchor="t">
            <a:normAutofit/>
          </a:bodyPr>
          <a:lst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dirty="0">
                <a:latin typeface="+mj-lt"/>
              </a:rPr>
              <a:t>Reasonable grounds for suspecting a person is in possession of stolen or prohibited articles, knifes or fireworks.</a:t>
            </a:r>
          </a:p>
          <a:p>
            <a:r>
              <a:rPr lang="en-GB" dirty="0">
                <a:latin typeface="+mj-lt"/>
              </a:rPr>
              <a:t>Anything found can be seized as evidence.</a:t>
            </a:r>
          </a:p>
          <a:p>
            <a:r>
              <a:rPr lang="en-GB" dirty="0">
                <a:latin typeface="+mj-lt"/>
              </a:rPr>
              <a:t>Officers can detain a person for the duration of the search</a:t>
            </a:r>
          </a:p>
          <a:p>
            <a:r>
              <a:rPr lang="en-GB" dirty="0">
                <a:latin typeface="+mj-lt"/>
              </a:rPr>
              <a:t>Where necessary, reasonable force may be used</a:t>
            </a:r>
          </a:p>
          <a:p>
            <a:r>
              <a:rPr lang="en-GB" dirty="0">
                <a:latin typeface="+mj-lt"/>
              </a:rPr>
              <a:t>Searches must be in compliance with Section 149 Equality Act 2010 – eliminates </a:t>
            </a:r>
            <a:r>
              <a:rPr lang="en-GB" sz="1800" kern="100" dirty="0">
                <a:effectLst/>
                <a:latin typeface="+mj-lt"/>
                <a:ea typeface="Calibri" panose="020F0502020204030204" pitchFamily="34" charset="0"/>
                <a:cs typeface="Times New Roman" panose="02020603050405020304" pitchFamily="18" charset="0"/>
              </a:rPr>
              <a:t>any unlawful discrimination, harassment and victimisation during a search.</a:t>
            </a:r>
          </a:p>
          <a:p>
            <a:endParaRPr lang="en-GB" dirty="0">
              <a:latin typeface="+mj-lt"/>
            </a:endParaRPr>
          </a:p>
        </p:txBody>
      </p:sp>
      <p:sp>
        <p:nvSpPr>
          <p:cNvPr id="7" name="Content Placeholder 2">
            <a:extLst>
              <a:ext uri="{FF2B5EF4-FFF2-40B4-BE49-F238E27FC236}">
                <a16:creationId xmlns:a16="http://schemas.microsoft.com/office/drawing/2014/main" id="{4A4493FF-D586-98BC-12B3-70F80B0EBAA6}"/>
              </a:ext>
            </a:extLst>
          </p:cNvPr>
          <p:cNvSpPr txBox="1">
            <a:spLocks/>
          </p:cNvSpPr>
          <p:nvPr/>
        </p:nvSpPr>
        <p:spPr>
          <a:xfrm>
            <a:off x="6389933" y="2085658"/>
            <a:ext cx="5514808" cy="1843406"/>
          </a:xfrm>
          <a:prstGeom prst="rect">
            <a:avLst/>
          </a:prstGeom>
          <a:ln>
            <a:solidFill>
              <a:srgbClr val="4A66AC"/>
            </a:solid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b="1" dirty="0"/>
              <a:t>Reasonable grounds for suspicion</a:t>
            </a:r>
          </a:p>
          <a:p>
            <a:pPr marL="0" indent="0">
              <a:buNone/>
            </a:pPr>
            <a:r>
              <a:rPr lang="en-GB" dirty="0"/>
              <a:t>Officer must genuinely suspect they will find the item they are searching for</a:t>
            </a:r>
          </a:p>
          <a:p>
            <a:pPr marL="0" indent="0">
              <a:buNone/>
            </a:pPr>
            <a:r>
              <a:rPr lang="en-GB" dirty="0"/>
              <a:t>It must be objectively reasonable for them to suspect, based on the information and intelligence they possess</a:t>
            </a:r>
          </a:p>
        </p:txBody>
      </p:sp>
      <p:sp>
        <p:nvSpPr>
          <p:cNvPr id="8" name="Content Placeholder 2">
            <a:extLst>
              <a:ext uri="{FF2B5EF4-FFF2-40B4-BE49-F238E27FC236}">
                <a16:creationId xmlns:a16="http://schemas.microsoft.com/office/drawing/2014/main" id="{DD67F37A-A2E5-8849-3568-8A4863EA5D4C}"/>
              </a:ext>
            </a:extLst>
          </p:cNvPr>
          <p:cNvSpPr txBox="1">
            <a:spLocks/>
          </p:cNvSpPr>
          <p:nvPr/>
        </p:nvSpPr>
        <p:spPr>
          <a:xfrm>
            <a:off x="6389933" y="4120750"/>
            <a:ext cx="5514808" cy="1843406"/>
          </a:xfrm>
          <a:prstGeom prst="rect">
            <a:avLst/>
          </a:prstGeom>
          <a:ln>
            <a:solidFill>
              <a:srgbClr val="4A66AC"/>
            </a:solid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lnSpcReduction="10000"/>
          </a:bodyPr>
          <a:lst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b="1" dirty="0"/>
              <a:t>Prohibited articles</a:t>
            </a:r>
          </a:p>
          <a:p>
            <a:pPr marL="0" indent="0">
              <a:buNone/>
            </a:pPr>
            <a:r>
              <a:rPr lang="en-GB" dirty="0"/>
              <a:t>Any offensive weapon – Butterfly knife</a:t>
            </a:r>
          </a:p>
          <a:p>
            <a:pPr marL="0" indent="0">
              <a:buNone/>
            </a:pPr>
            <a:r>
              <a:rPr lang="en-GB" dirty="0"/>
              <a:t>Any article made or adapted for use in crimes – Broken bottle used in an assault </a:t>
            </a:r>
          </a:p>
          <a:p>
            <a:pPr marL="0" indent="0">
              <a:buNone/>
            </a:pPr>
            <a:r>
              <a:rPr lang="en-GB" dirty="0"/>
              <a:t>Any article intended for use in crimes - Knuckledusters</a:t>
            </a:r>
          </a:p>
        </p:txBody>
      </p:sp>
      <p:sp>
        <p:nvSpPr>
          <p:cNvPr id="3" name="TextBox 2">
            <a:extLst>
              <a:ext uri="{FF2B5EF4-FFF2-40B4-BE49-F238E27FC236}">
                <a16:creationId xmlns:a16="http://schemas.microsoft.com/office/drawing/2014/main" id="{7CB09265-857F-33C8-B3A0-7F32B74C34E0}"/>
              </a:ext>
            </a:extLst>
          </p:cNvPr>
          <p:cNvSpPr txBox="1"/>
          <p:nvPr/>
        </p:nvSpPr>
        <p:spPr>
          <a:xfrm>
            <a:off x="6106823" y="5991636"/>
            <a:ext cx="6099048" cy="1200329"/>
          </a:xfrm>
          <a:prstGeom prst="rect">
            <a:avLst/>
          </a:prstGeom>
          <a:noFill/>
        </p:spPr>
        <p:txBody>
          <a:bodyPr wrap="square">
            <a:spAutoFit/>
          </a:bodyPr>
          <a:lstStyle/>
          <a:p>
            <a:pPr algn="r"/>
            <a:r>
              <a:rPr lang="en-GB" dirty="0"/>
              <a:t>Home Office, 2018</a:t>
            </a:r>
          </a:p>
          <a:p>
            <a:pPr algn="r"/>
            <a:r>
              <a:rPr lang="en-GB" dirty="0"/>
              <a:t>College of Policing, 2016</a:t>
            </a:r>
          </a:p>
          <a:p>
            <a:pPr algn="r"/>
            <a:r>
              <a:rPr lang="en-GB" dirty="0"/>
              <a:t>Police and Criminal Evidence Act 1984 </a:t>
            </a:r>
          </a:p>
          <a:p>
            <a:pPr algn="r"/>
            <a:endParaRPr lang="en-GB" dirty="0"/>
          </a:p>
        </p:txBody>
      </p:sp>
    </p:spTree>
    <p:extLst>
      <p:ext uri="{BB962C8B-B14F-4D97-AF65-F5344CB8AC3E}">
        <p14:creationId xmlns:p14="http://schemas.microsoft.com/office/powerpoint/2010/main" val="4088283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fade">
                                      <p:cBhvr>
                                        <p:cTn id="32" dur="500"/>
                                        <p:tgtEl>
                                          <p:spTgt spid="4">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Effect transition="in" filter="fade">
                                      <p:cBhvr>
                                        <p:cTn id="37" dur="500"/>
                                        <p:tgtEl>
                                          <p:spTgt spid="4">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Effect transition="in" filter="fade">
                                      <p:cBhvr>
                                        <p:cTn id="42" dur="500"/>
                                        <p:tgtEl>
                                          <p:spTgt spid="4">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gtEl>
                                        <p:attrNameLst>
                                          <p:attrName>style.visibility</p:attrName>
                                        </p:attrNameLst>
                                      </p:cBhvr>
                                      <p:to>
                                        <p:strVal val="visible"/>
                                      </p:to>
                                    </p:set>
                                    <p:animEffect transition="in" filter="fade">
                                      <p:cBhvr>
                                        <p:cTn id="4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8" grpId="0" animBg="1"/>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01E00-195C-7AC3-35D9-43C11D837112}"/>
              </a:ext>
            </a:extLst>
          </p:cNvPr>
          <p:cNvSpPr>
            <a:spLocks noGrp="1"/>
          </p:cNvSpPr>
          <p:nvPr>
            <p:ph type="title"/>
          </p:nvPr>
        </p:nvSpPr>
        <p:spPr/>
        <p:txBody>
          <a:bodyPr anchor="ctr"/>
          <a:lstStyle/>
          <a:p>
            <a:r>
              <a:rPr lang="en-GB" dirty="0"/>
              <a:t>stop and search conduct</a:t>
            </a:r>
          </a:p>
        </p:txBody>
      </p:sp>
      <p:sp>
        <p:nvSpPr>
          <p:cNvPr id="3" name="Content Placeholder 2">
            <a:extLst>
              <a:ext uri="{FF2B5EF4-FFF2-40B4-BE49-F238E27FC236}">
                <a16:creationId xmlns:a16="http://schemas.microsoft.com/office/drawing/2014/main" id="{071085E4-46E0-A33A-11DB-65B0A6DC3FE9}"/>
              </a:ext>
            </a:extLst>
          </p:cNvPr>
          <p:cNvSpPr>
            <a:spLocks noGrp="1"/>
          </p:cNvSpPr>
          <p:nvPr>
            <p:ph idx="1"/>
          </p:nvPr>
        </p:nvSpPr>
        <p:spPr>
          <a:xfrm>
            <a:off x="581192" y="1849312"/>
            <a:ext cx="11029615" cy="4735680"/>
          </a:xfrm>
        </p:spPr>
        <p:txBody>
          <a:bodyPr>
            <a:normAutofit/>
          </a:bodyPr>
          <a:lstStyle/>
          <a:p>
            <a:r>
              <a:rPr lang="en-GB" dirty="0"/>
              <a:t>Before a search, officers should attempt to seek co-operation from the person, offering them to hand over any articles voluntarily</a:t>
            </a:r>
          </a:p>
          <a:p>
            <a:r>
              <a:rPr lang="en-GB" dirty="0"/>
              <a:t>The duration must be reasonable and kept to a minimum</a:t>
            </a:r>
          </a:p>
          <a:p>
            <a:r>
              <a:rPr lang="en-GB" dirty="0"/>
              <a:t>Officers can only check an individual's jacket, outer coats and gloves</a:t>
            </a:r>
          </a:p>
          <a:p>
            <a:r>
              <a:rPr lang="en-GB" dirty="0"/>
              <a:t>Paragraph 3.8, Code A, PACE 1984</a:t>
            </a:r>
          </a:p>
          <a:p>
            <a:pPr lvl="1"/>
            <a:r>
              <a:rPr lang="en-GB" dirty="0"/>
              <a:t>Inform them they are being detained for the purpose of a stop and search</a:t>
            </a:r>
          </a:p>
          <a:p>
            <a:pPr lvl="1"/>
            <a:r>
              <a:rPr lang="en-GB" dirty="0"/>
              <a:t>Give officers name and station attached to</a:t>
            </a:r>
          </a:p>
          <a:p>
            <a:pPr lvl="1"/>
            <a:r>
              <a:rPr lang="en-GB" dirty="0"/>
              <a:t>Legal power being used to conduct the search</a:t>
            </a:r>
          </a:p>
          <a:p>
            <a:pPr lvl="1"/>
            <a:r>
              <a:rPr lang="en-GB" dirty="0"/>
              <a:t>Purpose of the search – what they are looking for</a:t>
            </a:r>
          </a:p>
          <a:p>
            <a:pPr lvl="1"/>
            <a:r>
              <a:rPr lang="en-GB" dirty="0"/>
              <a:t>Grounds for reasonable suspicion</a:t>
            </a:r>
          </a:p>
          <a:p>
            <a:pPr lvl="1"/>
            <a:r>
              <a:rPr lang="en-GB" dirty="0"/>
              <a:t>Entitlement to a copy of the search record</a:t>
            </a:r>
          </a:p>
          <a:p>
            <a:r>
              <a:rPr lang="en-GB" dirty="0"/>
              <a:t>If any are missed, the search has not been carried out legally</a:t>
            </a:r>
          </a:p>
        </p:txBody>
      </p:sp>
      <p:sp>
        <p:nvSpPr>
          <p:cNvPr id="4" name="TextBox 3">
            <a:extLst>
              <a:ext uri="{FF2B5EF4-FFF2-40B4-BE49-F238E27FC236}">
                <a16:creationId xmlns:a16="http://schemas.microsoft.com/office/drawing/2014/main" id="{063A4CB1-B21E-6AC3-71D3-1469D85A616C}"/>
              </a:ext>
            </a:extLst>
          </p:cNvPr>
          <p:cNvSpPr txBox="1"/>
          <p:nvPr/>
        </p:nvSpPr>
        <p:spPr>
          <a:xfrm>
            <a:off x="6106823" y="6145768"/>
            <a:ext cx="6099048" cy="646331"/>
          </a:xfrm>
          <a:prstGeom prst="rect">
            <a:avLst/>
          </a:prstGeom>
          <a:noFill/>
        </p:spPr>
        <p:txBody>
          <a:bodyPr wrap="square">
            <a:spAutoFit/>
          </a:bodyPr>
          <a:lstStyle/>
          <a:p>
            <a:pPr algn="r"/>
            <a:r>
              <a:rPr lang="en-GB" dirty="0" err="1"/>
              <a:t>Harfield</a:t>
            </a:r>
            <a:r>
              <a:rPr lang="en-GB" dirty="0"/>
              <a:t>, 2013, p80 -81</a:t>
            </a:r>
          </a:p>
          <a:p>
            <a:pPr algn="r"/>
            <a:r>
              <a:rPr lang="en-GB" dirty="0"/>
              <a:t>PACE 1984 – Code A</a:t>
            </a:r>
          </a:p>
        </p:txBody>
      </p:sp>
    </p:spTree>
    <p:extLst>
      <p:ext uri="{BB962C8B-B14F-4D97-AF65-F5344CB8AC3E}">
        <p14:creationId xmlns:p14="http://schemas.microsoft.com/office/powerpoint/2010/main" val="3138794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500"/>
                                        <p:tgtEl>
                                          <p:spTgt spid="3">
                                            <p:txEl>
                                              <p:pRg st="4" end="4"/>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500"/>
                                        <p:tgtEl>
                                          <p:spTgt spid="3">
                                            <p:txEl>
                                              <p:pRg st="5" end="5"/>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500"/>
                                        <p:tgtEl>
                                          <p:spTgt spid="3">
                                            <p:txEl>
                                              <p:pRg st="6" end="6"/>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fade">
                                      <p:cBhvr>
                                        <p:cTn id="39" dur="500"/>
                                        <p:tgtEl>
                                          <p:spTgt spid="3">
                                            <p:txEl>
                                              <p:pRg st="7" end="7"/>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animEffect transition="in" filter="fade">
                                      <p:cBhvr>
                                        <p:cTn id="45" dur="500"/>
                                        <p:tgtEl>
                                          <p:spTgt spid="3">
                                            <p:txEl>
                                              <p:pRg st="9" end="9"/>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3">
                                            <p:txEl>
                                              <p:pRg st="10" end="10"/>
                                            </p:txEl>
                                          </p:spTgt>
                                        </p:tgtEl>
                                        <p:attrNameLst>
                                          <p:attrName>style.visibility</p:attrName>
                                        </p:attrNameLst>
                                      </p:cBhvr>
                                      <p:to>
                                        <p:strVal val="visible"/>
                                      </p:to>
                                    </p:set>
                                    <p:animEffect transition="in" filter="fade">
                                      <p:cBhvr>
                                        <p:cTn id="50" dur="500"/>
                                        <p:tgtEl>
                                          <p:spTgt spid="3">
                                            <p:txEl>
                                              <p:pRg st="10" end="10"/>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4"/>
                                        </p:tgtEl>
                                        <p:attrNameLst>
                                          <p:attrName>style.visibility</p:attrName>
                                        </p:attrNameLst>
                                      </p:cBhvr>
                                      <p:to>
                                        <p:strVal val="visible"/>
                                      </p:to>
                                    </p:set>
                                    <p:animEffect transition="in" filter="fade">
                                      <p:cBhvr>
                                        <p:cTn id="5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546C-095D-2E5E-FB45-3D3A252E7734}"/>
              </a:ext>
            </a:extLst>
          </p:cNvPr>
          <p:cNvSpPr>
            <a:spLocks noGrp="1"/>
          </p:cNvSpPr>
          <p:nvPr>
            <p:ph type="title"/>
          </p:nvPr>
        </p:nvSpPr>
        <p:spPr/>
        <p:txBody>
          <a:bodyPr anchor="ctr"/>
          <a:lstStyle/>
          <a:p>
            <a:r>
              <a:rPr lang="en-GB" dirty="0"/>
              <a:t>Fair and effective</a:t>
            </a:r>
          </a:p>
        </p:txBody>
      </p:sp>
      <p:sp>
        <p:nvSpPr>
          <p:cNvPr id="3" name="Content Placeholder 2">
            <a:extLst>
              <a:ext uri="{FF2B5EF4-FFF2-40B4-BE49-F238E27FC236}">
                <a16:creationId xmlns:a16="http://schemas.microsoft.com/office/drawing/2014/main" id="{36F3C87C-4D8D-6412-C04A-BA00A223378F}"/>
              </a:ext>
            </a:extLst>
          </p:cNvPr>
          <p:cNvSpPr>
            <a:spLocks noGrp="1"/>
          </p:cNvSpPr>
          <p:nvPr>
            <p:ph idx="1"/>
          </p:nvPr>
        </p:nvSpPr>
        <p:spPr>
          <a:xfrm>
            <a:off x="7148523" y="2594201"/>
            <a:ext cx="3924294" cy="3907874"/>
          </a:xfrm>
        </p:spPr>
        <p:txBody>
          <a:bodyPr anchor="t">
            <a:noAutofit/>
          </a:bodyPr>
          <a:lstStyle/>
          <a:p>
            <a:r>
              <a:rPr lang="en-GB" dirty="0"/>
              <a:t>Four core elements that underpin the definition</a:t>
            </a:r>
          </a:p>
          <a:p>
            <a:pPr lvl="1"/>
            <a:r>
              <a:rPr lang="en-GB" dirty="0"/>
              <a:t>Must be a fair decision</a:t>
            </a:r>
          </a:p>
          <a:p>
            <a:pPr lvl="1"/>
            <a:r>
              <a:rPr lang="en-GB" dirty="0"/>
              <a:t>Must be legal in suspicion and application</a:t>
            </a:r>
          </a:p>
          <a:p>
            <a:pPr lvl="1"/>
            <a:r>
              <a:rPr lang="en-GB" dirty="0"/>
              <a:t>All public interactions must be professional</a:t>
            </a:r>
          </a:p>
          <a:p>
            <a:pPr lvl="1"/>
            <a:r>
              <a:rPr lang="en-GB" dirty="0"/>
              <a:t>Use of stop and search powers must be transparent and accountable</a:t>
            </a:r>
          </a:p>
          <a:p>
            <a:endParaRPr lang="en-GB" dirty="0"/>
          </a:p>
        </p:txBody>
      </p:sp>
      <p:sp>
        <p:nvSpPr>
          <p:cNvPr id="4" name="Content Placeholder 2">
            <a:extLst>
              <a:ext uri="{FF2B5EF4-FFF2-40B4-BE49-F238E27FC236}">
                <a16:creationId xmlns:a16="http://schemas.microsoft.com/office/drawing/2014/main" id="{06A8E3B6-C065-77B4-3D61-9274B1E56FC4}"/>
              </a:ext>
            </a:extLst>
          </p:cNvPr>
          <p:cNvSpPr txBox="1">
            <a:spLocks/>
          </p:cNvSpPr>
          <p:nvPr/>
        </p:nvSpPr>
        <p:spPr>
          <a:xfrm>
            <a:off x="581192" y="1857050"/>
            <a:ext cx="10863096" cy="663581"/>
          </a:xfrm>
          <a:prstGeom prst="rect">
            <a:avLst/>
          </a:prstGeom>
          <a:ln>
            <a:noFill/>
          </a:ln>
        </p:spPr>
        <p:txBody>
          <a:bodyPr vert="horz" lIns="91440" tIns="45720" rIns="91440" bIns="45720" rtlCol="0" anchor="t">
            <a:normAutofit/>
          </a:bodyPr>
          <a:lst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dirty="0"/>
              <a:t>Paragraph 1.1, Code A - Stop and search should be used fairly, responsibly, with respect and without unlawful discrimination</a:t>
            </a:r>
          </a:p>
        </p:txBody>
      </p:sp>
      <p:sp>
        <p:nvSpPr>
          <p:cNvPr id="5" name="Content Placeholder 2">
            <a:extLst>
              <a:ext uri="{FF2B5EF4-FFF2-40B4-BE49-F238E27FC236}">
                <a16:creationId xmlns:a16="http://schemas.microsoft.com/office/drawing/2014/main" id="{8B3F773A-292C-663C-B5D4-6BE08B193AC3}"/>
              </a:ext>
            </a:extLst>
          </p:cNvPr>
          <p:cNvSpPr txBox="1">
            <a:spLocks/>
          </p:cNvSpPr>
          <p:nvPr/>
        </p:nvSpPr>
        <p:spPr>
          <a:xfrm>
            <a:off x="1477897" y="7706874"/>
            <a:ext cx="9702426" cy="663581"/>
          </a:xfrm>
          <a:prstGeom prst="rect">
            <a:avLst/>
          </a:prstGeom>
        </p:spPr>
        <p:txBody>
          <a:bodyPr vert="horz" lIns="91440" tIns="45720" rIns="91440" bIns="45720" rtlCol="0" anchor="ctr">
            <a:normAutofit/>
          </a:bodyPr>
          <a:lst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endParaRPr lang="en-GB" dirty="0"/>
          </a:p>
        </p:txBody>
      </p:sp>
      <p:sp>
        <p:nvSpPr>
          <p:cNvPr id="6" name="Content Placeholder 2">
            <a:extLst>
              <a:ext uri="{FF2B5EF4-FFF2-40B4-BE49-F238E27FC236}">
                <a16:creationId xmlns:a16="http://schemas.microsoft.com/office/drawing/2014/main" id="{0E4E223C-4193-61AF-2727-931886D37688}"/>
              </a:ext>
            </a:extLst>
          </p:cNvPr>
          <p:cNvSpPr txBox="1">
            <a:spLocks/>
          </p:cNvSpPr>
          <p:nvPr/>
        </p:nvSpPr>
        <p:spPr>
          <a:xfrm>
            <a:off x="581192" y="2594201"/>
            <a:ext cx="5981693" cy="4269486"/>
          </a:xfrm>
          <a:prstGeom prst="rect">
            <a:avLst/>
          </a:prstGeom>
        </p:spPr>
        <p:txBody>
          <a:bodyPr vert="horz" lIns="91440" tIns="45720" rIns="91440" bIns="45720" rtlCol="0" anchor="t">
            <a:noAutofit/>
          </a:bodyPr>
          <a:lst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dirty="0"/>
              <a:t>College of Policing definition</a:t>
            </a:r>
          </a:p>
          <a:p>
            <a:r>
              <a:rPr lang="en-GB" dirty="0"/>
              <a:t>A stop and search is most likely to be fair and effective when:</a:t>
            </a:r>
          </a:p>
          <a:p>
            <a:pPr lvl="1"/>
            <a:r>
              <a:rPr lang="en-GB" dirty="0"/>
              <a:t>The search is justified, lawful and stands up to public scrutiny</a:t>
            </a:r>
          </a:p>
          <a:p>
            <a:pPr lvl="1"/>
            <a:r>
              <a:rPr lang="en-GB" dirty="0"/>
              <a:t>The officer has genuine and objectively reasonable suspicion that they will find the article</a:t>
            </a:r>
          </a:p>
          <a:p>
            <a:pPr lvl="1"/>
            <a:r>
              <a:rPr lang="en-GB" dirty="0"/>
              <a:t>The person understands why they have been searched and feels that they have been treated with respect</a:t>
            </a:r>
          </a:p>
          <a:p>
            <a:pPr lvl="1"/>
            <a:r>
              <a:rPr lang="en-GB" dirty="0"/>
              <a:t>The search was necessary and was the most proportionate method the officer could have taken to establish whether the person had the article</a:t>
            </a:r>
          </a:p>
        </p:txBody>
      </p:sp>
      <p:sp>
        <p:nvSpPr>
          <p:cNvPr id="8" name="TextBox 7">
            <a:extLst>
              <a:ext uri="{FF2B5EF4-FFF2-40B4-BE49-F238E27FC236}">
                <a16:creationId xmlns:a16="http://schemas.microsoft.com/office/drawing/2014/main" id="{EE53F3AE-EA0A-B577-4341-1E28B9D82EB3}"/>
              </a:ext>
            </a:extLst>
          </p:cNvPr>
          <p:cNvSpPr txBox="1"/>
          <p:nvPr/>
        </p:nvSpPr>
        <p:spPr>
          <a:xfrm>
            <a:off x="6062670" y="6205205"/>
            <a:ext cx="6096000" cy="646331"/>
          </a:xfrm>
          <a:prstGeom prst="rect">
            <a:avLst/>
          </a:prstGeom>
          <a:noFill/>
        </p:spPr>
        <p:txBody>
          <a:bodyPr wrap="square">
            <a:spAutoFit/>
          </a:bodyPr>
          <a:lstStyle/>
          <a:p>
            <a:pPr algn="r"/>
            <a:r>
              <a:rPr lang="en-GB" dirty="0"/>
              <a:t>PACE 1984 – Code A</a:t>
            </a:r>
          </a:p>
          <a:p>
            <a:pPr algn="r"/>
            <a:r>
              <a:rPr lang="en-GB" dirty="0"/>
              <a:t>College of Policing, 2016</a:t>
            </a:r>
          </a:p>
        </p:txBody>
      </p:sp>
    </p:spTree>
    <p:extLst>
      <p:ext uri="{BB962C8B-B14F-4D97-AF65-F5344CB8AC3E}">
        <p14:creationId xmlns:p14="http://schemas.microsoft.com/office/powerpoint/2010/main" val="272901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fade">
                                      <p:cBhvr>
                                        <p:cTn id="42" dur="500"/>
                                        <p:tgtEl>
                                          <p:spTgt spid="6">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0" end="0"/>
                                            </p:txEl>
                                          </p:spTgt>
                                        </p:tgtEl>
                                        <p:attrNameLst>
                                          <p:attrName>style.visibility</p:attrName>
                                        </p:attrNameLst>
                                      </p:cBhvr>
                                      <p:to>
                                        <p:strVal val="visible"/>
                                      </p:to>
                                    </p:set>
                                    <p:animEffect transition="in" filter="fade">
                                      <p:cBhvr>
                                        <p:cTn id="47" dur="500"/>
                                        <p:tgtEl>
                                          <p:spTgt spid="3">
                                            <p:txEl>
                                              <p:pRg st="0" end="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3">
                                            <p:txEl>
                                              <p:pRg st="1" end="1"/>
                                            </p:txEl>
                                          </p:spTgt>
                                        </p:tgtEl>
                                        <p:attrNameLst>
                                          <p:attrName>style.visibility</p:attrName>
                                        </p:attrNameLst>
                                      </p:cBhvr>
                                      <p:to>
                                        <p:strVal val="visible"/>
                                      </p:to>
                                    </p:set>
                                    <p:animEffect transition="in" filter="fade">
                                      <p:cBhvr>
                                        <p:cTn id="50" dur="500"/>
                                        <p:tgtEl>
                                          <p:spTgt spid="3">
                                            <p:txEl>
                                              <p:pRg st="1" end="1"/>
                                            </p:tx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3">
                                            <p:txEl>
                                              <p:pRg st="2" end="2"/>
                                            </p:txEl>
                                          </p:spTgt>
                                        </p:tgtEl>
                                        <p:attrNameLst>
                                          <p:attrName>style.visibility</p:attrName>
                                        </p:attrNameLst>
                                      </p:cBhvr>
                                      <p:to>
                                        <p:strVal val="visible"/>
                                      </p:to>
                                    </p:set>
                                    <p:animEffect transition="in" filter="fade">
                                      <p:cBhvr>
                                        <p:cTn id="53" dur="500"/>
                                        <p:tgtEl>
                                          <p:spTgt spid="3">
                                            <p:txEl>
                                              <p:pRg st="2" end="2"/>
                                            </p:txEl>
                                          </p:spTgt>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3">
                                            <p:txEl>
                                              <p:pRg st="3" end="3"/>
                                            </p:txEl>
                                          </p:spTgt>
                                        </p:tgtEl>
                                        <p:attrNameLst>
                                          <p:attrName>style.visibility</p:attrName>
                                        </p:attrNameLst>
                                      </p:cBhvr>
                                      <p:to>
                                        <p:strVal val="visible"/>
                                      </p:to>
                                    </p:set>
                                    <p:animEffect transition="in" filter="fade">
                                      <p:cBhvr>
                                        <p:cTn id="56" dur="500"/>
                                        <p:tgtEl>
                                          <p:spTgt spid="3">
                                            <p:txEl>
                                              <p:pRg st="3" end="3"/>
                                            </p:tx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3">
                                            <p:txEl>
                                              <p:pRg st="4" end="4"/>
                                            </p:txEl>
                                          </p:spTgt>
                                        </p:tgtEl>
                                        <p:attrNameLst>
                                          <p:attrName>style.visibility</p:attrName>
                                        </p:attrNameLst>
                                      </p:cBhvr>
                                      <p:to>
                                        <p:strVal val="visible"/>
                                      </p:to>
                                    </p:set>
                                    <p:animEffect transition="in" filter="fade">
                                      <p:cBhvr>
                                        <p:cTn id="59" dur="500"/>
                                        <p:tgtEl>
                                          <p:spTgt spid="3">
                                            <p:txEl>
                                              <p:pRg st="4" end="4"/>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8"/>
                                        </p:tgtEl>
                                        <p:attrNameLst>
                                          <p:attrName>style.visibility</p:attrName>
                                        </p:attrNameLst>
                                      </p:cBhvr>
                                      <p:to>
                                        <p:strVal val="visible"/>
                                      </p:to>
                                    </p:set>
                                    <p:animEffect transition="in" filter="fade">
                                      <p:cBhvr>
                                        <p:cTn id="6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C686D-A5F5-7C90-21B1-CA7932874BFE}"/>
              </a:ext>
            </a:extLst>
          </p:cNvPr>
          <p:cNvSpPr>
            <a:spLocks noGrp="1"/>
          </p:cNvSpPr>
          <p:nvPr>
            <p:ph type="title"/>
          </p:nvPr>
        </p:nvSpPr>
        <p:spPr/>
        <p:txBody>
          <a:bodyPr/>
          <a:lstStyle/>
          <a:p>
            <a:r>
              <a:rPr lang="en-GB" dirty="0"/>
              <a:t>Why stop searches must be justified</a:t>
            </a:r>
          </a:p>
        </p:txBody>
      </p:sp>
      <p:sp>
        <p:nvSpPr>
          <p:cNvPr id="3" name="Content Placeholder 2">
            <a:extLst>
              <a:ext uri="{FF2B5EF4-FFF2-40B4-BE49-F238E27FC236}">
                <a16:creationId xmlns:a16="http://schemas.microsoft.com/office/drawing/2014/main" id="{5A4188F4-CFF1-B2FB-2FC9-16CF79501DDC}"/>
              </a:ext>
            </a:extLst>
          </p:cNvPr>
          <p:cNvSpPr>
            <a:spLocks noGrp="1"/>
          </p:cNvSpPr>
          <p:nvPr>
            <p:ph idx="1"/>
          </p:nvPr>
        </p:nvSpPr>
        <p:spPr>
          <a:xfrm>
            <a:off x="581192" y="2340864"/>
            <a:ext cx="11029615" cy="4074224"/>
          </a:xfrm>
        </p:spPr>
        <p:txBody>
          <a:bodyPr>
            <a:normAutofit/>
          </a:bodyPr>
          <a:lstStyle/>
          <a:p>
            <a:r>
              <a:rPr lang="en-GB" dirty="0"/>
              <a:t>All police officers must be able to justify their decision to stop a specific person</a:t>
            </a:r>
          </a:p>
          <a:p>
            <a:r>
              <a:rPr lang="en-GB" dirty="0"/>
              <a:t>The mere appearance of a person is not a justified reason to stop someone</a:t>
            </a:r>
          </a:p>
          <a:p>
            <a:r>
              <a:rPr lang="en-GB" dirty="0"/>
              <a:t>Guidelines for a non-justified search</a:t>
            </a:r>
          </a:p>
          <a:p>
            <a:pPr lvl="1"/>
            <a:r>
              <a:rPr lang="en-GB" dirty="0"/>
              <a:t>Being a known criminal or drug dealer</a:t>
            </a:r>
          </a:p>
          <a:p>
            <a:pPr lvl="1"/>
            <a:r>
              <a:rPr lang="en-GB" dirty="0"/>
              <a:t>Smell of drugs – must be evidence of possession</a:t>
            </a:r>
          </a:p>
          <a:p>
            <a:pPr lvl="1"/>
            <a:r>
              <a:rPr lang="en-GB" dirty="0"/>
              <a:t>Being in a high crime area</a:t>
            </a:r>
          </a:p>
          <a:p>
            <a:r>
              <a:rPr lang="en-GB" dirty="0"/>
              <a:t>All searches must be justified and lawful to avoid breaching Article 5 European Convention of Human Rights</a:t>
            </a:r>
          </a:p>
          <a:p>
            <a:r>
              <a:rPr lang="en-GB" dirty="0"/>
              <a:t>If officers are unable to justify their decision to stop search an individual, it opens them up to scrutiny, not only from the police service, but from the public which can lead to a loss of confidence in the police</a:t>
            </a:r>
          </a:p>
          <a:p>
            <a:r>
              <a:rPr lang="en-GB" dirty="0"/>
              <a:t>Loss in public confidence affects the way the police work, known as policing by consent</a:t>
            </a:r>
          </a:p>
          <a:p>
            <a:endParaRPr lang="en-GB" dirty="0"/>
          </a:p>
        </p:txBody>
      </p:sp>
      <p:sp>
        <p:nvSpPr>
          <p:cNvPr id="5" name="TextBox 4">
            <a:extLst>
              <a:ext uri="{FF2B5EF4-FFF2-40B4-BE49-F238E27FC236}">
                <a16:creationId xmlns:a16="http://schemas.microsoft.com/office/drawing/2014/main" id="{18C0EFB3-ABFE-5461-5688-E5F410775720}"/>
              </a:ext>
            </a:extLst>
          </p:cNvPr>
          <p:cNvSpPr txBox="1"/>
          <p:nvPr/>
        </p:nvSpPr>
        <p:spPr>
          <a:xfrm>
            <a:off x="5943600" y="6488668"/>
            <a:ext cx="6096000" cy="369332"/>
          </a:xfrm>
          <a:prstGeom prst="rect">
            <a:avLst/>
          </a:prstGeom>
          <a:noFill/>
        </p:spPr>
        <p:txBody>
          <a:bodyPr wrap="square">
            <a:spAutoFit/>
          </a:bodyPr>
          <a:lstStyle/>
          <a:p>
            <a:pPr algn="r"/>
            <a:r>
              <a:rPr lang="en-GB" dirty="0"/>
              <a:t>Metropolitan Police, 2017</a:t>
            </a:r>
          </a:p>
        </p:txBody>
      </p:sp>
    </p:spTree>
    <p:extLst>
      <p:ext uri="{BB962C8B-B14F-4D97-AF65-F5344CB8AC3E}">
        <p14:creationId xmlns:p14="http://schemas.microsoft.com/office/powerpoint/2010/main" val="1756539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500"/>
                                        <p:tgtEl>
                                          <p:spTgt spid="3">
                                            <p:txEl>
                                              <p:pRg st="5" end="5"/>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500"/>
                                        <p:tgtEl>
                                          <p:spTgt spid="3">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500"/>
                                        <p:tgtEl>
                                          <p:spTgt spid="3">
                                            <p:txEl>
                                              <p:pRg st="7" end="7"/>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500"/>
                                        <p:tgtEl>
                                          <p:spTgt spid="3">
                                            <p:txEl>
                                              <p:pRg st="8" end="8"/>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5"/>
                                        </p:tgtEl>
                                        <p:attrNameLst>
                                          <p:attrName>style.visibility</p:attrName>
                                        </p:attrNameLst>
                                      </p:cBhvr>
                                      <p:to>
                                        <p:strVal val="visible"/>
                                      </p:to>
                                    </p:set>
                                    <p:animEffect transition="in" filter="fade">
                                      <p:cBhvr>
                                        <p:cTn id="5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83862-5BCA-FC21-54C6-77528FDDBB5A}"/>
              </a:ext>
            </a:extLst>
          </p:cNvPr>
          <p:cNvSpPr>
            <a:spLocks noGrp="1"/>
          </p:cNvSpPr>
          <p:nvPr>
            <p:ph type="title"/>
          </p:nvPr>
        </p:nvSpPr>
        <p:spPr/>
        <p:txBody>
          <a:bodyPr anchor="ctr"/>
          <a:lstStyle/>
          <a:p>
            <a:r>
              <a:rPr lang="en-GB" dirty="0"/>
              <a:t>Policing by consent</a:t>
            </a:r>
          </a:p>
        </p:txBody>
      </p:sp>
      <p:sp>
        <p:nvSpPr>
          <p:cNvPr id="3" name="Content Placeholder 2">
            <a:extLst>
              <a:ext uri="{FF2B5EF4-FFF2-40B4-BE49-F238E27FC236}">
                <a16:creationId xmlns:a16="http://schemas.microsoft.com/office/drawing/2014/main" id="{3FB31CBE-7053-0956-DA72-7F8F5ED27E4C}"/>
              </a:ext>
            </a:extLst>
          </p:cNvPr>
          <p:cNvSpPr>
            <a:spLocks noGrp="1"/>
          </p:cNvSpPr>
          <p:nvPr>
            <p:ph idx="1"/>
          </p:nvPr>
        </p:nvSpPr>
        <p:spPr>
          <a:xfrm>
            <a:off x="581193" y="1890876"/>
            <a:ext cx="6009118" cy="4967124"/>
          </a:xfrm>
        </p:spPr>
        <p:txBody>
          <a:bodyPr anchor="t">
            <a:normAutofit fontScale="92500" lnSpcReduction="10000"/>
          </a:bodyPr>
          <a:lstStyle/>
          <a:p>
            <a:r>
              <a:rPr lang="en-GB" dirty="0"/>
              <a:t>Dates back to Robert Peel’s 9 Principles</a:t>
            </a:r>
          </a:p>
          <a:p>
            <a:r>
              <a:rPr lang="en-GB" dirty="0"/>
              <a:t>General instructions of how-to police the public</a:t>
            </a:r>
          </a:p>
          <a:p>
            <a:r>
              <a:rPr lang="en-GB" dirty="0"/>
              <a:t>A principle that relies on the trust and confidence that the public has in the police service and wider law enforcement community</a:t>
            </a:r>
          </a:p>
          <a:p>
            <a:r>
              <a:rPr lang="en-GB" dirty="0"/>
              <a:t>Essential to the way the police can work</a:t>
            </a:r>
          </a:p>
          <a:p>
            <a:r>
              <a:rPr lang="en-GB" dirty="0"/>
              <a:t>Does not mean the consent of every person, but the general consent from the public</a:t>
            </a:r>
          </a:p>
          <a:p>
            <a:r>
              <a:rPr lang="en-GB" dirty="0"/>
              <a:t>Without the public’s cooperation, police cannot carry out their work</a:t>
            </a:r>
          </a:p>
          <a:p>
            <a:r>
              <a:rPr lang="en-GB" dirty="0"/>
              <a:t>Consequences of having lower public trust and confidence in the police</a:t>
            </a:r>
          </a:p>
          <a:p>
            <a:pPr lvl="1"/>
            <a:r>
              <a:rPr lang="en-GB" dirty="0"/>
              <a:t>Police lose their authority – no one will listen to them</a:t>
            </a:r>
          </a:p>
          <a:p>
            <a:pPr lvl="1"/>
            <a:r>
              <a:rPr lang="en-GB" dirty="0"/>
              <a:t>Police officers will see more resistance from the public when they try to carry out their duties</a:t>
            </a:r>
          </a:p>
          <a:p>
            <a:endParaRPr lang="en-GB" dirty="0"/>
          </a:p>
        </p:txBody>
      </p:sp>
      <p:pic>
        <p:nvPicPr>
          <p:cNvPr id="5" name="Picture 4" descr="A person and two boys posing for a photo&#10;&#10;Description automatically generated">
            <a:extLst>
              <a:ext uri="{FF2B5EF4-FFF2-40B4-BE49-F238E27FC236}">
                <a16:creationId xmlns:a16="http://schemas.microsoft.com/office/drawing/2014/main" id="{E08B8E09-5B1F-CB3F-62B3-9FFAF4938E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1503" y="0"/>
            <a:ext cx="5020497" cy="6858000"/>
          </a:xfrm>
          <a:prstGeom prst="rect">
            <a:avLst/>
          </a:prstGeom>
        </p:spPr>
      </p:pic>
      <p:sp>
        <p:nvSpPr>
          <p:cNvPr id="4" name="TextBox 3">
            <a:extLst>
              <a:ext uri="{FF2B5EF4-FFF2-40B4-BE49-F238E27FC236}">
                <a16:creationId xmlns:a16="http://schemas.microsoft.com/office/drawing/2014/main" id="{8555A43A-2779-AF8D-61FA-284A4A0B7167}"/>
              </a:ext>
            </a:extLst>
          </p:cNvPr>
          <p:cNvSpPr txBox="1"/>
          <p:nvPr/>
        </p:nvSpPr>
        <p:spPr>
          <a:xfrm>
            <a:off x="6062670" y="5995655"/>
            <a:ext cx="6096000" cy="923330"/>
          </a:xfrm>
          <a:prstGeom prst="rect">
            <a:avLst/>
          </a:prstGeom>
          <a:noFill/>
        </p:spPr>
        <p:txBody>
          <a:bodyPr wrap="square">
            <a:spAutoFit/>
          </a:bodyPr>
          <a:lstStyle/>
          <a:p>
            <a:pPr algn="r"/>
            <a:r>
              <a:rPr lang="en-GB" dirty="0">
                <a:solidFill>
                  <a:schemeClr val="bg1"/>
                </a:solidFill>
              </a:rPr>
              <a:t>College of Policing, </a:t>
            </a:r>
            <a:r>
              <a:rPr lang="en-GB" dirty="0" err="1">
                <a:solidFill>
                  <a:schemeClr val="bg1"/>
                </a:solidFill>
              </a:rPr>
              <a:t>n.d</a:t>
            </a:r>
            <a:endParaRPr lang="en-GB" dirty="0">
              <a:solidFill>
                <a:schemeClr val="bg1"/>
              </a:solidFill>
            </a:endParaRPr>
          </a:p>
          <a:p>
            <a:pPr algn="r"/>
            <a:r>
              <a:rPr lang="en-GB" dirty="0">
                <a:solidFill>
                  <a:schemeClr val="bg1"/>
                </a:solidFill>
              </a:rPr>
              <a:t>UK Parliament, 2023</a:t>
            </a:r>
          </a:p>
          <a:p>
            <a:pPr algn="r"/>
            <a:r>
              <a:rPr lang="en-GB" dirty="0">
                <a:solidFill>
                  <a:schemeClr val="bg1"/>
                </a:solidFill>
              </a:rPr>
              <a:t>Abolitionist Futures, 2021</a:t>
            </a:r>
          </a:p>
        </p:txBody>
      </p:sp>
    </p:spTree>
    <p:extLst>
      <p:ext uri="{BB962C8B-B14F-4D97-AF65-F5344CB8AC3E}">
        <p14:creationId xmlns:p14="http://schemas.microsoft.com/office/powerpoint/2010/main" val="479801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Effect transition="in" filter="fade">
                                      <p:cBhvr>
                                        <p:cTn id="45" dur="500"/>
                                        <p:tgtEl>
                                          <p:spTgt spid="3">
                                            <p:txEl>
                                              <p:pRg st="7" end="7"/>
                                            </p:txEl>
                                          </p:spTgt>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3">
                                            <p:txEl>
                                              <p:pRg st="8" end="8"/>
                                            </p:txEl>
                                          </p:spTgt>
                                        </p:tgtEl>
                                        <p:attrNameLst>
                                          <p:attrName>style.visibility</p:attrName>
                                        </p:attrNameLst>
                                      </p:cBhvr>
                                      <p:to>
                                        <p:strVal val="visible"/>
                                      </p:to>
                                    </p:set>
                                    <p:animEffect transition="in" filter="fade">
                                      <p:cBhvr>
                                        <p:cTn id="48"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5CCA5-192A-71B9-2A4C-E022939B546E}"/>
              </a:ext>
            </a:extLst>
          </p:cNvPr>
          <p:cNvSpPr>
            <a:spLocks noGrp="1"/>
          </p:cNvSpPr>
          <p:nvPr>
            <p:ph type="title"/>
          </p:nvPr>
        </p:nvSpPr>
        <p:spPr>
          <a:xfrm>
            <a:off x="7045377" y="4450128"/>
            <a:ext cx="4613224" cy="2164611"/>
          </a:xfrm>
        </p:spPr>
        <p:txBody>
          <a:bodyPr/>
          <a:lstStyle/>
          <a:p>
            <a:pPr algn="r"/>
            <a:r>
              <a:rPr lang="en-GB" dirty="0"/>
              <a:t>Police discretion and stereotyping</a:t>
            </a:r>
          </a:p>
        </p:txBody>
      </p:sp>
      <p:pic>
        <p:nvPicPr>
          <p:cNvPr id="18" name="Picture 17" descr="Cartoon of a group of people in police uniforms and a child holding an object&#10;&#10;Description automatically generated">
            <a:extLst>
              <a:ext uri="{FF2B5EF4-FFF2-40B4-BE49-F238E27FC236}">
                <a16:creationId xmlns:a16="http://schemas.microsoft.com/office/drawing/2014/main" id="{29B81041-8A89-0A99-BD18-EB485373E8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8573" y="765313"/>
            <a:ext cx="5849426" cy="5849426"/>
          </a:xfrm>
          <a:prstGeom prst="rect">
            <a:avLst/>
          </a:prstGeom>
        </p:spPr>
      </p:pic>
    </p:spTree>
    <p:extLst>
      <p:ext uri="{BB962C8B-B14F-4D97-AF65-F5344CB8AC3E}">
        <p14:creationId xmlns:p14="http://schemas.microsoft.com/office/powerpoint/2010/main" val="30197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BB27B-88EC-EF96-38FC-B611BBD14A6F}"/>
              </a:ext>
            </a:extLst>
          </p:cNvPr>
          <p:cNvSpPr>
            <a:spLocks noGrp="1"/>
          </p:cNvSpPr>
          <p:nvPr>
            <p:ph type="title"/>
          </p:nvPr>
        </p:nvSpPr>
        <p:spPr/>
        <p:txBody>
          <a:bodyPr anchor="ctr"/>
          <a:lstStyle/>
          <a:p>
            <a:r>
              <a:rPr lang="en-GB" dirty="0"/>
              <a:t>Discretion during stop searches</a:t>
            </a:r>
          </a:p>
        </p:txBody>
      </p:sp>
      <p:sp>
        <p:nvSpPr>
          <p:cNvPr id="3" name="Content Placeholder 2">
            <a:extLst>
              <a:ext uri="{FF2B5EF4-FFF2-40B4-BE49-F238E27FC236}">
                <a16:creationId xmlns:a16="http://schemas.microsoft.com/office/drawing/2014/main" id="{DB1D7EAB-7368-B875-A2AF-9B37E430440F}"/>
              </a:ext>
            </a:extLst>
          </p:cNvPr>
          <p:cNvSpPr>
            <a:spLocks noGrp="1"/>
          </p:cNvSpPr>
          <p:nvPr>
            <p:ph idx="1"/>
          </p:nvPr>
        </p:nvSpPr>
        <p:spPr>
          <a:xfrm>
            <a:off x="6472519" y="1890877"/>
            <a:ext cx="5138288" cy="3634486"/>
          </a:xfrm>
          <a:ln>
            <a:solidFill>
              <a:srgbClr val="4A66AC"/>
            </a:solidFill>
          </a:ln>
        </p:spPr>
        <p:txBody>
          <a:bodyPr anchor="t">
            <a:normAutofit fontScale="92500"/>
          </a:bodyPr>
          <a:lstStyle/>
          <a:p>
            <a:pPr marL="0" indent="0" algn="ctr">
              <a:buNone/>
            </a:pPr>
            <a:r>
              <a:rPr lang="en-GB" b="1" dirty="0"/>
              <a:t>How it’s used during stop searches</a:t>
            </a:r>
          </a:p>
          <a:p>
            <a:r>
              <a:rPr lang="en-GB" dirty="0"/>
              <a:t>Discretion is vital for stop searches</a:t>
            </a:r>
          </a:p>
          <a:p>
            <a:r>
              <a:rPr lang="en-GB" dirty="0"/>
              <a:t>Many different factors can affect an officer’s discretion</a:t>
            </a:r>
          </a:p>
          <a:p>
            <a:pPr lvl="1"/>
            <a:r>
              <a:rPr lang="en-GB" dirty="0"/>
              <a:t>Different perceptions and judgements of a situation</a:t>
            </a:r>
          </a:p>
          <a:p>
            <a:pPr lvl="1"/>
            <a:r>
              <a:rPr lang="en-GB" dirty="0"/>
              <a:t>Disagreement with the law leading to a ‘lax’ approach</a:t>
            </a:r>
          </a:p>
          <a:p>
            <a:pPr lvl="1"/>
            <a:r>
              <a:rPr lang="en-GB" dirty="0"/>
              <a:t>Different belief systems</a:t>
            </a:r>
          </a:p>
          <a:p>
            <a:r>
              <a:rPr lang="en-GB" dirty="0"/>
              <a:t>Certain belief systems hold prejudices against certain groups</a:t>
            </a:r>
          </a:p>
          <a:p>
            <a:r>
              <a:rPr lang="en-GB" dirty="0"/>
              <a:t>Can lead to discrimination through stereotyping</a:t>
            </a:r>
          </a:p>
          <a:p>
            <a:endParaRPr lang="en-GB" dirty="0"/>
          </a:p>
        </p:txBody>
      </p:sp>
      <p:sp>
        <p:nvSpPr>
          <p:cNvPr id="4" name="Content Placeholder 2">
            <a:extLst>
              <a:ext uri="{FF2B5EF4-FFF2-40B4-BE49-F238E27FC236}">
                <a16:creationId xmlns:a16="http://schemas.microsoft.com/office/drawing/2014/main" id="{6FCE142D-DB06-5702-6F2A-6ACA6B8AB89D}"/>
              </a:ext>
            </a:extLst>
          </p:cNvPr>
          <p:cNvSpPr txBox="1">
            <a:spLocks/>
          </p:cNvSpPr>
          <p:nvPr/>
        </p:nvSpPr>
        <p:spPr>
          <a:xfrm>
            <a:off x="437105" y="1890876"/>
            <a:ext cx="5282378" cy="3634486"/>
          </a:xfrm>
          <a:prstGeom prst="rect">
            <a:avLst/>
          </a:prstGeom>
          <a:ln>
            <a:solidFill>
              <a:srgbClr val="4A66AC"/>
            </a:solidFill>
          </a:ln>
        </p:spPr>
        <p:txBody>
          <a:bodyPr vert="horz" lIns="91440" tIns="45720" rIns="91440" bIns="45720" rtlCol="0" anchor="t">
            <a:normAutofit/>
          </a:bodyPr>
          <a:lst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b="1" dirty="0"/>
              <a:t>What is Discretion?</a:t>
            </a:r>
          </a:p>
          <a:p>
            <a:r>
              <a:rPr lang="en-GB" dirty="0"/>
              <a:t>Oxford Dictionary of Law Enforcement</a:t>
            </a:r>
          </a:p>
          <a:p>
            <a:r>
              <a:rPr lang="en-GB" dirty="0"/>
              <a:t>The power, held by police officers as holders of the Office of Constable, to decide whether and how, within legal bounds, they enforce the law</a:t>
            </a:r>
          </a:p>
          <a:p>
            <a:r>
              <a:rPr lang="en-GB" dirty="0"/>
              <a:t>How police officers decide to use their powers</a:t>
            </a:r>
          </a:p>
          <a:p>
            <a:r>
              <a:rPr lang="en-GB" dirty="0"/>
              <a:t>Every police officer will use their discretion differently, resulting in different outcomes for each case</a:t>
            </a:r>
          </a:p>
        </p:txBody>
      </p:sp>
      <p:sp>
        <p:nvSpPr>
          <p:cNvPr id="8" name="TextBox 7">
            <a:extLst>
              <a:ext uri="{FF2B5EF4-FFF2-40B4-BE49-F238E27FC236}">
                <a16:creationId xmlns:a16="http://schemas.microsoft.com/office/drawing/2014/main" id="{CBCE91DA-5338-D537-66D9-60017D4FA366}"/>
              </a:ext>
            </a:extLst>
          </p:cNvPr>
          <p:cNvSpPr txBox="1"/>
          <p:nvPr/>
        </p:nvSpPr>
        <p:spPr>
          <a:xfrm>
            <a:off x="6057900" y="6241018"/>
            <a:ext cx="6096000" cy="646331"/>
          </a:xfrm>
          <a:prstGeom prst="rect">
            <a:avLst/>
          </a:prstGeom>
          <a:noFill/>
        </p:spPr>
        <p:txBody>
          <a:bodyPr wrap="square">
            <a:spAutoFit/>
          </a:bodyPr>
          <a:lstStyle/>
          <a:p>
            <a:pPr algn="r"/>
            <a:r>
              <a:rPr lang="en-GB" dirty="0"/>
              <a:t>Wood, 2021</a:t>
            </a:r>
          </a:p>
          <a:p>
            <a:pPr algn="r"/>
            <a:r>
              <a:rPr lang="en-GB" dirty="0"/>
              <a:t>Oxford Reference, 2015</a:t>
            </a:r>
          </a:p>
        </p:txBody>
      </p:sp>
    </p:spTree>
    <p:extLst>
      <p:ext uri="{BB962C8B-B14F-4D97-AF65-F5344CB8AC3E}">
        <p14:creationId xmlns:p14="http://schemas.microsoft.com/office/powerpoint/2010/main" val="3900865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bg/>
                                          </p:spTgt>
                                        </p:tgtEl>
                                        <p:attrNameLst>
                                          <p:attrName>style.visibility</p:attrName>
                                        </p:attrNameLst>
                                      </p:cBhvr>
                                      <p:to>
                                        <p:strVal val="visible"/>
                                      </p:to>
                                    </p:set>
                                    <p:animEffect transition="in" filter="fade">
                                      <p:cBhvr>
                                        <p:cTn id="17" dur="500"/>
                                        <p:tgtEl>
                                          <p:spTgt spid="3">
                                            <p:bg/>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500"/>
                                        <p:tgtEl>
                                          <p:spTgt spid="3">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500"/>
                                        <p:tgtEl>
                                          <p:spTgt spid="3">
                                            <p:txEl>
                                              <p:pRg st="2" end="2"/>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500"/>
                                        <p:tgtEl>
                                          <p:spTgt spid="3">
                                            <p:txEl>
                                              <p:pRg st="3" end="3"/>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Effect transition="in" filter="fade">
                                      <p:cBhvr>
                                        <p:cTn id="38" dur="500"/>
                                        <p:tgtEl>
                                          <p:spTgt spid="3">
                                            <p:txEl>
                                              <p:pRg st="4" end="4"/>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fade">
                                      <p:cBhvr>
                                        <p:cTn id="46" dur="500"/>
                                        <p:tgtEl>
                                          <p:spTgt spid="3">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fad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8"/>
                                        </p:tgtEl>
                                        <p:attrNameLst>
                                          <p:attrName>style.visibility</p:attrName>
                                        </p:attrNameLst>
                                      </p:cBhvr>
                                      <p:to>
                                        <p:strVal val="visible"/>
                                      </p:to>
                                    </p:set>
                                    <p:animEffect transition="in" filter="fade">
                                      <p:cBhvr>
                                        <p:cTn id="5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4" grpId="0" animBg="1"/>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BB27B-88EC-EF96-38FC-B611BBD14A6F}"/>
              </a:ext>
            </a:extLst>
          </p:cNvPr>
          <p:cNvSpPr>
            <a:spLocks noGrp="1"/>
          </p:cNvSpPr>
          <p:nvPr>
            <p:ph type="title"/>
          </p:nvPr>
        </p:nvSpPr>
        <p:spPr/>
        <p:txBody>
          <a:bodyPr anchor="ctr"/>
          <a:lstStyle/>
          <a:p>
            <a:r>
              <a:rPr lang="en-GB" dirty="0"/>
              <a:t>Stereotyping during stop searches</a:t>
            </a:r>
          </a:p>
        </p:txBody>
      </p:sp>
      <p:sp>
        <p:nvSpPr>
          <p:cNvPr id="3" name="Content Placeholder 2">
            <a:extLst>
              <a:ext uri="{FF2B5EF4-FFF2-40B4-BE49-F238E27FC236}">
                <a16:creationId xmlns:a16="http://schemas.microsoft.com/office/drawing/2014/main" id="{DB1D7EAB-7368-B875-A2AF-9B37E430440F}"/>
              </a:ext>
            </a:extLst>
          </p:cNvPr>
          <p:cNvSpPr>
            <a:spLocks noGrp="1"/>
          </p:cNvSpPr>
          <p:nvPr>
            <p:ph idx="1"/>
          </p:nvPr>
        </p:nvSpPr>
        <p:spPr>
          <a:xfrm>
            <a:off x="6454587" y="1890876"/>
            <a:ext cx="5156219" cy="4264967"/>
          </a:xfrm>
          <a:ln>
            <a:solidFill>
              <a:srgbClr val="4A66AC"/>
            </a:solidFill>
          </a:ln>
        </p:spPr>
        <p:txBody>
          <a:bodyPr anchor="t">
            <a:normAutofit lnSpcReduction="10000"/>
          </a:bodyPr>
          <a:lstStyle/>
          <a:p>
            <a:pPr marL="0" indent="0" algn="ctr">
              <a:buNone/>
            </a:pPr>
            <a:r>
              <a:rPr lang="en-GB" b="1" dirty="0"/>
              <a:t>How it’s used during stop searches</a:t>
            </a:r>
          </a:p>
          <a:p>
            <a:r>
              <a:rPr lang="en-GB" dirty="0"/>
              <a:t>Officers use generalised stereotypes to make assumptions of individuals then use their discretion to execute their powers, knowing the stop search is not fair or legally justified</a:t>
            </a:r>
          </a:p>
          <a:p>
            <a:r>
              <a:rPr lang="en-GB" dirty="0"/>
              <a:t>Most often seen in the BAME community </a:t>
            </a:r>
          </a:p>
          <a:p>
            <a:r>
              <a:rPr lang="en-GB" dirty="0"/>
              <a:t>Equality Act 2010 to prevent discrimination against protected characteristics</a:t>
            </a:r>
          </a:p>
          <a:p>
            <a:r>
              <a:rPr lang="en-GB" dirty="0"/>
              <a:t>Consistent stop searches based on stereotypes affect the general public’s confidence and trust in the police</a:t>
            </a:r>
          </a:p>
          <a:p>
            <a:r>
              <a:rPr lang="en-GB" dirty="0"/>
              <a:t>Landmark case brought police stereotyping of the BAME community to light</a:t>
            </a:r>
          </a:p>
        </p:txBody>
      </p:sp>
      <p:sp>
        <p:nvSpPr>
          <p:cNvPr id="4" name="Content Placeholder 2">
            <a:extLst>
              <a:ext uri="{FF2B5EF4-FFF2-40B4-BE49-F238E27FC236}">
                <a16:creationId xmlns:a16="http://schemas.microsoft.com/office/drawing/2014/main" id="{6FCE142D-DB06-5702-6F2A-6ACA6B8AB89D}"/>
              </a:ext>
            </a:extLst>
          </p:cNvPr>
          <p:cNvSpPr txBox="1">
            <a:spLocks/>
          </p:cNvSpPr>
          <p:nvPr/>
        </p:nvSpPr>
        <p:spPr>
          <a:xfrm>
            <a:off x="437105" y="1890876"/>
            <a:ext cx="5300310" cy="4264968"/>
          </a:xfrm>
          <a:prstGeom prst="rect">
            <a:avLst/>
          </a:prstGeom>
          <a:ln>
            <a:solidFill>
              <a:srgbClr val="4A66AC"/>
            </a:solidFill>
          </a:ln>
        </p:spPr>
        <p:txBody>
          <a:bodyPr vert="horz" lIns="91440" tIns="45720" rIns="91440" bIns="45720" rtlCol="0" anchor="t">
            <a:normAutofit/>
          </a:bodyPr>
          <a:lst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b="1" dirty="0"/>
              <a:t>What is stereotyping?</a:t>
            </a:r>
          </a:p>
          <a:p>
            <a:r>
              <a:rPr lang="en-GB" dirty="0"/>
              <a:t>Britannica Dictionary</a:t>
            </a:r>
          </a:p>
          <a:p>
            <a:r>
              <a:rPr lang="en-GB" dirty="0"/>
              <a:t>An often unfair and untrue belief that all people or things that share a certain characteristic are the same.</a:t>
            </a:r>
          </a:p>
          <a:p>
            <a:r>
              <a:rPr lang="en-GB" dirty="0"/>
              <a:t>Usually deeply embedded in society and wider culture</a:t>
            </a:r>
          </a:p>
          <a:p>
            <a:r>
              <a:rPr lang="en-GB" dirty="0"/>
              <a:t>Characteristics usually stereotyped</a:t>
            </a:r>
          </a:p>
          <a:p>
            <a:pPr lvl="1"/>
            <a:r>
              <a:rPr lang="en-GB" dirty="0"/>
              <a:t>Gender</a:t>
            </a:r>
          </a:p>
          <a:p>
            <a:pPr lvl="1"/>
            <a:r>
              <a:rPr lang="en-GB" dirty="0"/>
              <a:t>Sexuality</a:t>
            </a:r>
          </a:p>
          <a:p>
            <a:pPr lvl="1"/>
            <a:r>
              <a:rPr lang="en-GB" dirty="0"/>
              <a:t>Ethnicity and nationality</a:t>
            </a:r>
          </a:p>
          <a:p>
            <a:endParaRPr lang="en-GB" dirty="0"/>
          </a:p>
          <a:p>
            <a:endParaRPr lang="en-GB" dirty="0"/>
          </a:p>
          <a:p>
            <a:endParaRPr lang="en-GB" dirty="0"/>
          </a:p>
        </p:txBody>
      </p:sp>
      <p:sp>
        <p:nvSpPr>
          <p:cNvPr id="5" name="TextBox 4">
            <a:extLst>
              <a:ext uri="{FF2B5EF4-FFF2-40B4-BE49-F238E27FC236}">
                <a16:creationId xmlns:a16="http://schemas.microsoft.com/office/drawing/2014/main" id="{C05DC90C-FBDD-F723-10B0-DB1381263C87}"/>
              </a:ext>
            </a:extLst>
          </p:cNvPr>
          <p:cNvSpPr txBox="1"/>
          <p:nvPr/>
        </p:nvSpPr>
        <p:spPr>
          <a:xfrm>
            <a:off x="6057900" y="6241018"/>
            <a:ext cx="6096000" cy="646331"/>
          </a:xfrm>
          <a:prstGeom prst="rect">
            <a:avLst/>
          </a:prstGeom>
          <a:noFill/>
        </p:spPr>
        <p:txBody>
          <a:bodyPr wrap="square">
            <a:spAutoFit/>
          </a:bodyPr>
          <a:lstStyle/>
          <a:p>
            <a:pPr algn="r"/>
            <a:r>
              <a:rPr lang="en-GB" dirty="0"/>
              <a:t>The Britannica Dictionary, no date</a:t>
            </a:r>
          </a:p>
          <a:p>
            <a:pPr algn="r"/>
            <a:r>
              <a:rPr lang="en-GB" dirty="0"/>
              <a:t>Gendered Innovations, no date</a:t>
            </a:r>
          </a:p>
        </p:txBody>
      </p:sp>
    </p:spTree>
    <p:extLst>
      <p:ext uri="{BB962C8B-B14F-4D97-AF65-F5344CB8AC3E}">
        <p14:creationId xmlns:p14="http://schemas.microsoft.com/office/powerpoint/2010/main" val="4238166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fade">
                                      <p:cBhvr>
                                        <p:cTn id="22" dur="500"/>
                                        <p:tgtEl>
                                          <p:spTgt spid="4">
                                            <p:txEl>
                                              <p:pRg st="1" end="1"/>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Effect transition="in" filter="fade">
                                      <p:cBhvr>
                                        <p:cTn id="25" dur="500"/>
                                        <p:tgtEl>
                                          <p:spTgt spid="4">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xEl>
                                              <p:pRg st="3" end="3"/>
                                            </p:txEl>
                                          </p:spTgt>
                                        </p:tgtEl>
                                        <p:attrNameLst>
                                          <p:attrName>style.visibility</p:attrName>
                                        </p:attrNameLst>
                                      </p:cBhvr>
                                      <p:to>
                                        <p:strVal val="visible"/>
                                      </p:to>
                                    </p:set>
                                    <p:animEffect transition="in" filter="fade">
                                      <p:cBhvr>
                                        <p:cTn id="30" dur="500"/>
                                        <p:tgtEl>
                                          <p:spTgt spid="4">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500"/>
                                        <p:tgtEl>
                                          <p:spTgt spid="4">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4">
                                            <p:txEl>
                                              <p:pRg st="5" end="5"/>
                                            </p:txEl>
                                          </p:spTgt>
                                        </p:tgtEl>
                                        <p:attrNameLst>
                                          <p:attrName>style.visibility</p:attrName>
                                        </p:attrNameLst>
                                      </p:cBhvr>
                                      <p:to>
                                        <p:strVal val="visible"/>
                                      </p:to>
                                    </p:set>
                                    <p:animEffect transition="in" filter="fade">
                                      <p:cBhvr>
                                        <p:cTn id="40" dur="500"/>
                                        <p:tgtEl>
                                          <p:spTgt spid="4">
                                            <p:txEl>
                                              <p:pRg st="5" end="5"/>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4">
                                            <p:txEl>
                                              <p:pRg st="6" end="6"/>
                                            </p:txEl>
                                          </p:spTgt>
                                        </p:tgtEl>
                                        <p:attrNameLst>
                                          <p:attrName>style.visibility</p:attrName>
                                        </p:attrNameLst>
                                      </p:cBhvr>
                                      <p:to>
                                        <p:strVal val="visible"/>
                                      </p:to>
                                    </p:set>
                                    <p:animEffect transition="in" filter="fade">
                                      <p:cBhvr>
                                        <p:cTn id="45" dur="500"/>
                                        <p:tgtEl>
                                          <p:spTgt spid="4">
                                            <p:txEl>
                                              <p:pRg st="6" end="6"/>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4">
                                            <p:txEl>
                                              <p:pRg st="7" end="7"/>
                                            </p:txEl>
                                          </p:spTgt>
                                        </p:tgtEl>
                                        <p:attrNameLst>
                                          <p:attrName>style.visibility</p:attrName>
                                        </p:attrNameLst>
                                      </p:cBhvr>
                                      <p:to>
                                        <p:strVal val="visible"/>
                                      </p:to>
                                    </p:set>
                                    <p:animEffect transition="in" filter="fade">
                                      <p:cBhvr>
                                        <p:cTn id="50" dur="500"/>
                                        <p:tgtEl>
                                          <p:spTgt spid="4">
                                            <p:txEl>
                                              <p:pRg st="7" end="7"/>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3">
                                            <p:bg/>
                                          </p:spTgt>
                                        </p:tgtEl>
                                        <p:attrNameLst>
                                          <p:attrName>style.visibility</p:attrName>
                                        </p:attrNameLst>
                                      </p:cBhvr>
                                      <p:to>
                                        <p:strVal val="visible"/>
                                      </p:to>
                                    </p:set>
                                    <p:animEffect transition="in" filter="fade">
                                      <p:cBhvr>
                                        <p:cTn id="55" dur="500"/>
                                        <p:tgtEl>
                                          <p:spTgt spid="3">
                                            <p:bg/>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3">
                                            <p:txEl>
                                              <p:pRg st="0" end="0"/>
                                            </p:txEl>
                                          </p:spTgt>
                                        </p:tgtEl>
                                        <p:attrNameLst>
                                          <p:attrName>style.visibility</p:attrName>
                                        </p:attrNameLst>
                                      </p:cBhvr>
                                      <p:to>
                                        <p:strVal val="visible"/>
                                      </p:to>
                                    </p:set>
                                    <p:animEffect transition="in" filter="fade">
                                      <p:cBhvr>
                                        <p:cTn id="60" dur="500"/>
                                        <p:tgtEl>
                                          <p:spTgt spid="3">
                                            <p:txEl>
                                              <p:pRg st="0" end="0"/>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3">
                                            <p:txEl>
                                              <p:pRg st="1" end="1"/>
                                            </p:txEl>
                                          </p:spTgt>
                                        </p:tgtEl>
                                        <p:attrNameLst>
                                          <p:attrName>style.visibility</p:attrName>
                                        </p:attrNameLst>
                                      </p:cBhvr>
                                      <p:to>
                                        <p:strVal val="visible"/>
                                      </p:to>
                                    </p:set>
                                    <p:animEffect transition="in" filter="fade">
                                      <p:cBhvr>
                                        <p:cTn id="65" dur="500"/>
                                        <p:tgtEl>
                                          <p:spTgt spid="3">
                                            <p:txEl>
                                              <p:pRg st="1" end="1"/>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3">
                                            <p:txEl>
                                              <p:pRg st="2" end="2"/>
                                            </p:txEl>
                                          </p:spTgt>
                                        </p:tgtEl>
                                        <p:attrNameLst>
                                          <p:attrName>style.visibility</p:attrName>
                                        </p:attrNameLst>
                                      </p:cBhvr>
                                      <p:to>
                                        <p:strVal val="visible"/>
                                      </p:to>
                                    </p:set>
                                    <p:animEffect transition="in" filter="fade">
                                      <p:cBhvr>
                                        <p:cTn id="70" dur="500"/>
                                        <p:tgtEl>
                                          <p:spTgt spid="3">
                                            <p:txEl>
                                              <p:pRg st="2" end="2"/>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3">
                                            <p:txEl>
                                              <p:pRg st="3" end="3"/>
                                            </p:txEl>
                                          </p:spTgt>
                                        </p:tgtEl>
                                        <p:attrNameLst>
                                          <p:attrName>style.visibility</p:attrName>
                                        </p:attrNameLst>
                                      </p:cBhvr>
                                      <p:to>
                                        <p:strVal val="visible"/>
                                      </p:to>
                                    </p:set>
                                    <p:animEffect transition="in" filter="fade">
                                      <p:cBhvr>
                                        <p:cTn id="75" dur="500"/>
                                        <p:tgtEl>
                                          <p:spTgt spid="3">
                                            <p:txEl>
                                              <p:pRg st="3" end="3"/>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3">
                                            <p:txEl>
                                              <p:pRg st="4" end="4"/>
                                            </p:txEl>
                                          </p:spTgt>
                                        </p:tgtEl>
                                        <p:attrNameLst>
                                          <p:attrName>style.visibility</p:attrName>
                                        </p:attrNameLst>
                                      </p:cBhvr>
                                      <p:to>
                                        <p:strVal val="visible"/>
                                      </p:to>
                                    </p:set>
                                    <p:animEffect transition="in" filter="fade">
                                      <p:cBhvr>
                                        <p:cTn id="80" dur="500"/>
                                        <p:tgtEl>
                                          <p:spTgt spid="3">
                                            <p:txEl>
                                              <p:pRg st="4" end="4"/>
                                            </p:txEl>
                                          </p:spTgt>
                                        </p:tgtEl>
                                      </p:cBhvr>
                                    </p:animEffect>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grpId="0" nodeType="clickEffect">
                                  <p:stCondLst>
                                    <p:cond delay="0"/>
                                  </p:stCondLst>
                                  <p:childTnLst>
                                    <p:set>
                                      <p:cBhvr>
                                        <p:cTn id="84" dur="1" fill="hold">
                                          <p:stCondLst>
                                            <p:cond delay="0"/>
                                          </p:stCondLst>
                                        </p:cTn>
                                        <p:tgtEl>
                                          <p:spTgt spid="3">
                                            <p:txEl>
                                              <p:pRg st="5" end="5"/>
                                            </p:txEl>
                                          </p:spTgt>
                                        </p:tgtEl>
                                        <p:attrNameLst>
                                          <p:attrName>style.visibility</p:attrName>
                                        </p:attrNameLst>
                                      </p:cBhvr>
                                      <p:to>
                                        <p:strVal val="visible"/>
                                      </p:to>
                                    </p:set>
                                    <p:animEffect transition="in" filter="fade">
                                      <p:cBhvr>
                                        <p:cTn id="85" dur="500"/>
                                        <p:tgtEl>
                                          <p:spTgt spid="3">
                                            <p:txEl>
                                              <p:pRg st="5" end="5"/>
                                            </p:txEl>
                                          </p:spTgt>
                                        </p:tgtEl>
                                      </p:cBhvr>
                                    </p:animEffect>
                                  </p:childTnLst>
                                </p:cTn>
                              </p:par>
                            </p:childTnLst>
                          </p:cTn>
                        </p:par>
                      </p:childTnLst>
                    </p:cTn>
                  </p:par>
                  <p:par>
                    <p:cTn id="86" fill="hold">
                      <p:stCondLst>
                        <p:cond delay="indefinite"/>
                      </p:stCondLst>
                      <p:childTnLst>
                        <p:par>
                          <p:cTn id="87" fill="hold">
                            <p:stCondLst>
                              <p:cond delay="0"/>
                            </p:stCondLst>
                            <p:childTnLst>
                              <p:par>
                                <p:cTn id="88" presetID="10" presetClass="entr" presetSubtype="0" fill="hold" grpId="0" nodeType="clickEffect">
                                  <p:stCondLst>
                                    <p:cond delay="0"/>
                                  </p:stCondLst>
                                  <p:childTnLst>
                                    <p:set>
                                      <p:cBhvr>
                                        <p:cTn id="89" dur="1" fill="hold">
                                          <p:stCondLst>
                                            <p:cond delay="0"/>
                                          </p:stCondLst>
                                        </p:cTn>
                                        <p:tgtEl>
                                          <p:spTgt spid="5"/>
                                        </p:tgtEl>
                                        <p:attrNameLst>
                                          <p:attrName>style.visibility</p:attrName>
                                        </p:attrNameLst>
                                      </p:cBhvr>
                                      <p:to>
                                        <p:strVal val="visible"/>
                                      </p:to>
                                    </p:set>
                                    <p:animEffect transition="in" filter="fade">
                                      <p:cBhvr>
                                        <p:cTn id="9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4" grpId="0" animBg="1"/>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E9B4B-8130-BE08-3A6B-80BACEB1AE37}"/>
              </a:ext>
            </a:extLst>
          </p:cNvPr>
          <p:cNvSpPr>
            <a:spLocks noGrp="1"/>
          </p:cNvSpPr>
          <p:nvPr>
            <p:ph type="title"/>
          </p:nvPr>
        </p:nvSpPr>
        <p:spPr/>
        <p:txBody>
          <a:bodyPr/>
          <a:lstStyle/>
          <a:p>
            <a:r>
              <a:rPr lang="en-GB" dirty="0"/>
              <a:t>Stephen Lawrence</a:t>
            </a:r>
          </a:p>
        </p:txBody>
      </p:sp>
      <p:sp>
        <p:nvSpPr>
          <p:cNvPr id="3" name="Content Placeholder 2">
            <a:extLst>
              <a:ext uri="{FF2B5EF4-FFF2-40B4-BE49-F238E27FC236}">
                <a16:creationId xmlns:a16="http://schemas.microsoft.com/office/drawing/2014/main" id="{B810F7C0-F781-8AC0-FB60-891C3B04BBA5}"/>
              </a:ext>
            </a:extLst>
          </p:cNvPr>
          <p:cNvSpPr>
            <a:spLocks noGrp="1"/>
          </p:cNvSpPr>
          <p:nvPr>
            <p:ph idx="1"/>
          </p:nvPr>
        </p:nvSpPr>
        <p:spPr>
          <a:xfrm>
            <a:off x="333543" y="2297150"/>
            <a:ext cx="6357189" cy="4370350"/>
          </a:xfrm>
        </p:spPr>
        <p:txBody>
          <a:bodyPr>
            <a:normAutofit fontScale="92500" lnSpcReduction="20000"/>
          </a:bodyPr>
          <a:lstStyle/>
          <a:p>
            <a:r>
              <a:rPr lang="en-GB" dirty="0"/>
              <a:t>22</a:t>
            </a:r>
            <a:r>
              <a:rPr lang="en-GB" baseline="30000" dirty="0"/>
              <a:t>nd</a:t>
            </a:r>
            <a:r>
              <a:rPr lang="en-GB" dirty="0"/>
              <a:t> April 1993</a:t>
            </a:r>
          </a:p>
          <a:p>
            <a:r>
              <a:rPr lang="en-GB" dirty="0"/>
              <a:t>18-year-old was stabbed to death at a bus stop in Eltham, London by a group of white youths</a:t>
            </a:r>
          </a:p>
          <a:p>
            <a:r>
              <a:rPr lang="en-GB" dirty="0" err="1"/>
              <a:t>Duwayne</a:t>
            </a:r>
            <a:r>
              <a:rPr lang="en-GB" dirty="0"/>
              <a:t> Brooks saw a group of 5 or 6 white youths approach Lawrence before they attacked him, where they fatally stabbed him twice</a:t>
            </a:r>
          </a:p>
          <a:p>
            <a:r>
              <a:rPr lang="en-GB" dirty="0"/>
              <a:t>Brooks was not treated as a vulnerable victim who just witnessed the death of his friend, he was treated with disregard and was left on his own at the scene after being told he could not leave.</a:t>
            </a:r>
          </a:p>
          <a:p>
            <a:r>
              <a:rPr lang="en-GB" dirty="0"/>
              <a:t>Senior officer, Inspector Stephen Groves, failed to ask Brooks what had occurred, instead assuming it was a fight.</a:t>
            </a:r>
          </a:p>
          <a:p>
            <a:r>
              <a:rPr lang="en-GB" dirty="0"/>
              <a:t>It was concluded that </a:t>
            </a:r>
            <a:r>
              <a:rPr lang="en-GB" dirty="0" err="1"/>
              <a:t>Duwayne</a:t>
            </a:r>
            <a:r>
              <a:rPr lang="en-GB" dirty="0"/>
              <a:t> Brooks was stereotyped by police as a young black man exhibiting unpleasant hostility and agitation.</a:t>
            </a:r>
          </a:p>
          <a:p>
            <a:r>
              <a:rPr lang="en-GB" dirty="0"/>
              <a:t>Police failed to use Brooks to assist in searches of the area, even though Brooks had seen the attackers and the area where they may have gone. (5.11)</a:t>
            </a:r>
          </a:p>
          <a:p>
            <a:endParaRPr lang="en-GB" dirty="0"/>
          </a:p>
          <a:p>
            <a:pPr marL="0" indent="0">
              <a:buNone/>
            </a:pPr>
            <a:endParaRPr lang="en-GB" dirty="0"/>
          </a:p>
        </p:txBody>
      </p:sp>
      <p:pic>
        <p:nvPicPr>
          <p:cNvPr id="5" name="Picture 4" descr="A person in a striped shirt&#10;&#10;Description automatically generated">
            <a:extLst>
              <a:ext uri="{FF2B5EF4-FFF2-40B4-BE49-F238E27FC236}">
                <a16:creationId xmlns:a16="http://schemas.microsoft.com/office/drawing/2014/main" id="{E0FCEF2F-1D97-D7E3-E0D0-240BF89CA8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2648" y="0"/>
            <a:ext cx="5149352" cy="6858000"/>
          </a:xfrm>
          <a:prstGeom prst="rect">
            <a:avLst/>
          </a:prstGeom>
        </p:spPr>
      </p:pic>
      <p:sp>
        <p:nvSpPr>
          <p:cNvPr id="4" name="TextBox 3">
            <a:extLst>
              <a:ext uri="{FF2B5EF4-FFF2-40B4-BE49-F238E27FC236}">
                <a16:creationId xmlns:a16="http://schemas.microsoft.com/office/drawing/2014/main" id="{B9213BA9-1BCE-F31F-F3A8-ADF97BE98D01}"/>
              </a:ext>
            </a:extLst>
          </p:cNvPr>
          <p:cNvSpPr txBox="1"/>
          <p:nvPr/>
        </p:nvSpPr>
        <p:spPr>
          <a:xfrm>
            <a:off x="7042648" y="6241018"/>
            <a:ext cx="5149352" cy="646331"/>
          </a:xfrm>
          <a:prstGeom prst="rect">
            <a:avLst/>
          </a:prstGeom>
          <a:solidFill>
            <a:schemeClr val="bg1"/>
          </a:solidFill>
          <a:ln>
            <a:solidFill>
              <a:schemeClr val="bg1"/>
            </a:solidFill>
          </a:ln>
        </p:spPr>
        <p:txBody>
          <a:bodyPr wrap="square">
            <a:spAutoFit/>
          </a:bodyPr>
          <a:lstStyle/>
          <a:p>
            <a:pPr algn="r"/>
            <a:r>
              <a:rPr lang="en-GB" dirty="0"/>
              <a:t>Macpherson, 1999</a:t>
            </a:r>
          </a:p>
          <a:p>
            <a:pPr algn="r"/>
            <a:r>
              <a:rPr lang="en-GB" dirty="0"/>
              <a:t>UK Parliament, 2023</a:t>
            </a:r>
          </a:p>
        </p:txBody>
      </p:sp>
    </p:spTree>
    <p:extLst>
      <p:ext uri="{BB962C8B-B14F-4D97-AF65-F5344CB8AC3E}">
        <p14:creationId xmlns:p14="http://schemas.microsoft.com/office/powerpoint/2010/main" val="406124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DE633-3136-6114-A843-9003A49433E0}"/>
              </a:ext>
            </a:extLst>
          </p:cNvPr>
          <p:cNvSpPr>
            <a:spLocks noGrp="1"/>
          </p:cNvSpPr>
          <p:nvPr>
            <p:ph type="title"/>
          </p:nvPr>
        </p:nvSpPr>
        <p:spPr/>
        <p:txBody>
          <a:bodyPr/>
          <a:lstStyle/>
          <a:p>
            <a:r>
              <a:rPr lang="en-GB" dirty="0"/>
              <a:t>Macpherson Report</a:t>
            </a:r>
          </a:p>
        </p:txBody>
      </p:sp>
      <p:sp>
        <p:nvSpPr>
          <p:cNvPr id="3" name="Content Placeholder 2">
            <a:extLst>
              <a:ext uri="{FF2B5EF4-FFF2-40B4-BE49-F238E27FC236}">
                <a16:creationId xmlns:a16="http://schemas.microsoft.com/office/drawing/2014/main" id="{5293B12A-72DC-BC9E-9911-ECC1FFC50589}"/>
              </a:ext>
            </a:extLst>
          </p:cNvPr>
          <p:cNvSpPr>
            <a:spLocks noGrp="1"/>
          </p:cNvSpPr>
          <p:nvPr>
            <p:ph idx="1"/>
          </p:nvPr>
        </p:nvSpPr>
        <p:spPr>
          <a:xfrm>
            <a:off x="581192" y="2340864"/>
            <a:ext cx="11029615" cy="4040886"/>
          </a:xfrm>
        </p:spPr>
        <p:txBody>
          <a:bodyPr>
            <a:normAutofit/>
          </a:bodyPr>
          <a:lstStyle/>
          <a:p>
            <a:r>
              <a:rPr lang="en-GB" dirty="0"/>
              <a:t>Inquiry by Sir William Macpherson of Cluny in 1999</a:t>
            </a:r>
          </a:p>
          <a:p>
            <a:r>
              <a:rPr lang="en-GB" dirty="0"/>
              <a:t>An issue which was prominent throughout the Inquiry was of institutional racism within the police force </a:t>
            </a:r>
          </a:p>
          <a:p>
            <a:r>
              <a:rPr lang="en-GB" dirty="0"/>
              <a:t>The inquiry highlighted that institutional racism was apparent in stop and search figures countrywide ( 6.45 Macpherson Report)</a:t>
            </a:r>
          </a:p>
          <a:p>
            <a:r>
              <a:rPr lang="en-GB" dirty="0"/>
              <a:t>Officers who testified for the report acknowledged that any disparity in the stop and search statistics was a result of discrimination (45.10)</a:t>
            </a:r>
          </a:p>
          <a:p>
            <a:r>
              <a:rPr lang="en-GB" dirty="0"/>
              <a:t>The Inquiry highlighted how the police need to re-establish trust between BAME communities and the police as there was such high levels of distrust and loss of confidence, with the main cause being stop and search (46.31)</a:t>
            </a:r>
          </a:p>
          <a:p>
            <a:endParaRPr lang="en-GB" dirty="0"/>
          </a:p>
          <a:p>
            <a:endParaRPr lang="en-GB" dirty="0"/>
          </a:p>
        </p:txBody>
      </p:sp>
      <p:sp>
        <p:nvSpPr>
          <p:cNvPr id="4" name="TextBox 3">
            <a:extLst>
              <a:ext uri="{FF2B5EF4-FFF2-40B4-BE49-F238E27FC236}">
                <a16:creationId xmlns:a16="http://schemas.microsoft.com/office/drawing/2014/main" id="{BFED761E-1CAF-2261-3E74-091C3B8732AC}"/>
              </a:ext>
            </a:extLst>
          </p:cNvPr>
          <p:cNvSpPr txBox="1"/>
          <p:nvPr/>
        </p:nvSpPr>
        <p:spPr>
          <a:xfrm>
            <a:off x="7042648" y="6497294"/>
            <a:ext cx="5149352" cy="369332"/>
          </a:xfrm>
          <a:prstGeom prst="rect">
            <a:avLst/>
          </a:prstGeom>
          <a:noFill/>
          <a:ln>
            <a:solidFill>
              <a:schemeClr val="bg1"/>
            </a:solidFill>
          </a:ln>
        </p:spPr>
        <p:txBody>
          <a:bodyPr wrap="square">
            <a:spAutoFit/>
          </a:bodyPr>
          <a:lstStyle/>
          <a:p>
            <a:pPr algn="r"/>
            <a:r>
              <a:rPr lang="en-GB" dirty="0"/>
              <a:t>Macpherson, 1999</a:t>
            </a:r>
          </a:p>
        </p:txBody>
      </p:sp>
    </p:spTree>
    <p:extLst>
      <p:ext uri="{BB962C8B-B14F-4D97-AF65-F5344CB8AC3E}">
        <p14:creationId xmlns:p14="http://schemas.microsoft.com/office/powerpoint/2010/main" val="1405578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C3605-E5CB-D0FA-C102-737C08FFB80B}"/>
              </a:ext>
            </a:extLst>
          </p:cNvPr>
          <p:cNvSpPr>
            <a:spLocks noGrp="1"/>
          </p:cNvSpPr>
          <p:nvPr>
            <p:ph type="title"/>
          </p:nvPr>
        </p:nvSpPr>
        <p:spPr/>
        <p:txBody>
          <a:bodyPr/>
          <a:lstStyle/>
          <a:p>
            <a:r>
              <a:rPr lang="en-GB" dirty="0"/>
              <a:t>Public reaction after the macpherson report</a:t>
            </a:r>
          </a:p>
        </p:txBody>
      </p:sp>
      <p:sp>
        <p:nvSpPr>
          <p:cNvPr id="3" name="Content Placeholder 2">
            <a:extLst>
              <a:ext uri="{FF2B5EF4-FFF2-40B4-BE49-F238E27FC236}">
                <a16:creationId xmlns:a16="http://schemas.microsoft.com/office/drawing/2014/main" id="{044A5F01-7C65-C725-3A1B-CB2F9608CEA6}"/>
              </a:ext>
            </a:extLst>
          </p:cNvPr>
          <p:cNvSpPr>
            <a:spLocks noGrp="1"/>
          </p:cNvSpPr>
          <p:nvPr>
            <p:ph idx="1"/>
          </p:nvPr>
        </p:nvSpPr>
        <p:spPr/>
        <p:txBody>
          <a:bodyPr anchor="t"/>
          <a:lstStyle/>
          <a:p>
            <a:r>
              <a:rPr lang="en-GB" dirty="0"/>
              <a:t>There is very little resources regarding public reaction after the Stephen Lawrence attack</a:t>
            </a:r>
          </a:p>
          <a:p>
            <a:r>
              <a:rPr lang="en-GB" dirty="0"/>
              <a:t>Black communities repeatedly complained they weren’t treated fairly by police or the criminal justice system</a:t>
            </a:r>
          </a:p>
          <a:p>
            <a:r>
              <a:rPr lang="en-GB" dirty="0"/>
              <a:t>Public reaction was very limited immediate after the Stephen Lawrence attack due to very little media coverage.</a:t>
            </a:r>
          </a:p>
          <a:p>
            <a:r>
              <a:rPr lang="en-GB" dirty="0"/>
              <a:t>It wasn’t until after the Macpherson Report was released that media coverage picked up, therefore informing the public of the attack but also sharing how the report called the police ‘institutionally racist’</a:t>
            </a:r>
          </a:p>
          <a:p>
            <a:r>
              <a:rPr lang="en-GB" dirty="0"/>
              <a:t>Brought police discrimination to a forefront due to media coverage</a:t>
            </a:r>
          </a:p>
          <a:p>
            <a:endParaRPr lang="en-GB" dirty="0"/>
          </a:p>
        </p:txBody>
      </p:sp>
      <p:sp>
        <p:nvSpPr>
          <p:cNvPr id="4" name="TextBox 3">
            <a:extLst>
              <a:ext uri="{FF2B5EF4-FFF2-40B4-BE49-F238E27FC236}">
                <a16:creationId xmlns:a16="http://schemas.microsoft.com/office/drawing/2014/main" id="{D51D5DCC-2025-2AE2-2700-52DC58F297DC}"/>
              </a:ext>
            </a:extLst>
          </p:cNvPr>
          <p:cNvSpPr txBox="1"/>
          <p:nvPr/>
        </p:nvSpPr>
        <p:spPr>
          <a:xfrm>
            <a:off x="7042648" y="6241018"/>
            <a:ext cx="5149352" cy="646331"/>
          </a:xfrm>
          <a:prstGeom prst="rect">
            <a:avLst/>
          </a:prstGeom>
          <a:solidFill>
            <a:schemeClr val="bg1"/>
          </a:solidFill>
          <a:ln>
            <a:solidFill>
              <a:schemeClr val="bg1"/>
            </a:solidFill>
          </a:ln>
        </p:spPr>
        <p:txBody>
          <a:bodyPr wrap="square">
            <a:spAutoFit/>
          </a:bodyPr>
          <a:lstStyle/>
          <a:p>
            <a:pPr algn="r"/>
            <a:r>
              <a:rPr lang="en-GB" dirty="0"/>
              <a:t>The Guardian, 2012</a:t>
            </a:r>
          </a:p>
          <a:p>
            <a:pPr algn="r"/>
            <a:r>
              <a:rPr lang="en-GB" dirty="0"/>
              <a:t>Cottle, 2005</a:t>
            </a:r>
          </a:p>
        </p:txBody>
      </p:sp>
    </p:spTree>
    <p:extLst>
      <p:ext uri="{BB962C8B-B14F-4D97-AF65-F5344CB8AC3E}">
        <p14:creationId xmlns:p14="http://schemas.microsoft.com/office/powerpoint/2010/main" val="2387794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DE633-3136-6114-A843-9003A49433E0}"/>
              </a:ext>
            </a:extLst>
          </p:cNvPr>
          <p:cNvSpPr>
            <a:spLocks noGrp="1"/>
          </p:cNvSpPr>
          <p:nvPr>
            <p:ph type="title"/>
          </p:nvPr>
        </p:nvSpPr>
        <p:spPr/>
        <p:txBody>
          <a:bodyPr/>
          <a:lstStyle/>
          <a:p>
            <a:r>
              <a:rPr lang="en-GB" dirty="0"/>
              <a:t>Macpherson Report - recommendations</a:t>
            </a:r>
          </a:p>
        </p:txBody>
      </p:sp>
      <p:sp>
        <p:nvSpPr>
          <p:cNvPr id="3" name="Content Placeholder 2">
            <a:extLst>
              <a:ext uri="{FF2B5EF4-FFF2-40B4-BE49-F238E27FC236}">
                <a16:creationId xmlns:a16="http://schemas.microsoft.com/office/drawing/2014/main" id="{5293B12A-72DC-BC9E-9911-ECC1FFC50589}"/>
              </a:ext>
            </a:extLst>
          </p:cNvPr>
          <p:cNvSpPr>
            <a:spLocks noGrp="1"/>
          </p:cNvSpPr>
          <p:nvPr>
            <p:ph idx="1"/>
          </p:nvPr>
        </p:nvSpPr>
        <p:spPr>
          <a:xfrm>
            <a:off x="581192" y="2340864"/>
            <a:ext cx="11029615" cy="4040886"/>
          </a:xfrm>
        </p:spPr>
        <p:txBody>
          <a:bodyPr>
            <a:normAutofit/>
          </a:bodyPr>
          <a:lstStyle/>
          <a:p>
            <a:r>
              <a:rPr lang="en-GB" dirty="0"/>
              <a:t>70 recommendations – 4 directly regarding stop and search</a:t>
            </a:r>
          </a:p>
          <a:p>
            <a:r>
              <a:rPr lang="en-GB" dirty="0"/>
              <a:t>Just using fairness in stop and searches is not enough to rebuild public confidence, but openness and accountability is also needed (46.32) – the fundamentals of a stop and search</a:t>
            </a:r>
          </a:p>
          <a:p>
            <a:r>
              <a:rPr lang="en-GB" dirty="0"/>
              <a:t>All stop and searches should be recorded, including the reason for stop, the outcome, the self-defined ethnicity of the person stopped, and a copy of the record given to the individual searched</a:t>
            </a:r>
          </a:p>
          <a:p>
            <a:r>
              <a:rPr lang="en-GB" dirty="0"/>
              <a:t>All records should be monitored by Police Services and authorities, and by HMIC on occasions with the results being published</a:t>
            </a:r>
          </a:p>
          <a:p>
            <a:r>
              <a:rPr lang="en-GB" dirty="0"/>
              <a:t>Ensure that individuals are aware of what a stop and search entails and the right to a copy of the search record</a:t>
            </a:r>
          </a:p>
          <a:p>
            <a:pPr lvl="1"/>
            <a:r>
              <a:rPr lang="en-GB" dirty="0"/>
              <a:t>Individual knows what to expect during a search and can ensure they are provided the correct information</a:t>
            </a:r>
          </a:p>
          <a:p>
            <a:pPr lvl="1"/>
            <a:r>
              <a:rPr lang="en-GB" dirty="0"/>
              <a:t>If individual is arrested, a copy of the Codes of Practise is available</a:t>
            </a:r>
          </a:p>
          <a:p>
            <a:endParaRPr lang="en-GB" dirty="0"/>
          </a:p>
          <a:p>
            <a:endParaRPr lang="en-GB" dirty="0"/>
          </a:p>
        </p:txBody>
      </p:sp>
      <p:sp>
        <p:nvSpPr>
          <p:cNvPr id="4" name="TextBox 3">
            <a:extLst>
              <a:ext uri="{FF2B5EF4-FFF2-40B4-BE49-F238E27FC236}">
                <a16:creationId xmlns:a16="http://schemas.microsoft.com/office/drawing/2014/main" id="{79BB7A98-EFE7-ED5F-7A0F-781D37952232}"/>
              </a:ext>
            </a:extLst>
          </p:cNvPr>
          <p:cNvSpPr txBox="1"/>
          <p:nvPr/>
        </p:nvSpPr>
        <p:spPr>
          <a:xfrm>
            <a:off x="7042648" y="6497294"/>
            <a:ext cx="5149352" cy="369332"/>
          </a:xfrm>
          <a:prstGeom prst="rect">
            <a:avLst/>
          </a:prstGeom>
          <a:noFill/>
          <a:ln>
            <a:solidFill>
              <a:schemeClr val="bg1"/>
            </a:solidFill>
          </a:ln>
        </p:spPr>
        <p:txBody>
          <a:bodyPr wrap="square">
            <a:spAutoFit/>
          </a:bodyPr>
          <a:lstStyle/>
          <a:p>
            <a:pPr algn="r"/>
            <a:r>
              <a:rPr lang="en-GB" dirty="0"/>
              <a:t>Macpherson, 1999</a:t>
            </a:r>
          </a:p>
        </p:txBody>
      </p:sp>
    </p:spTree>
    <p:extLst>
      <p:ext uri="{BB962C8B-B14F-4D97-AF65-F5344CB8AC3E}">
        <p14:creationId xmlns:p14="http://schemas.microsoft.com/office/powerpoint/2010/main" val="559698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500"/>
                                        <p:tgtEl>
                                          <p:spTgt spid="3">
                                            <p:txEl>
                                              <p:pRg st="5" end="5"/>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fade">
                                      <p:cBhvr>
                                        <p:cTn id="38" dur="500"/>
                                        <p:tgtEl>
                                          <p:spTgt spid="3">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animEffect transition="in" filter="fade">
                                      <p:cBhvr>
                                        <p:cTn id="4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35C02-46D7-5C84-BBCC-3113AC784284}"/>
              </a:ext>
            </a:extLst>
          </p:cNvPr>
          <p:cNvSpPr>
            <a:spLocks noGrp="1"/>
          </p:cNvSpPr>
          <p:nvPr>
            <p:ph type="title"/>
          </p:nvPr>
        </p:nvSpPr>
        <p:spPr>
          <a:xfrm>
            <a:off x="447817" y="5786693"/>
            <a:ext cx="11029616" cy="566738"/>
          </a:xfrm>
        </p:spPr>
        <p:txBody>
          <a:bodyPr>
            <a:normAutofit fontScale="90000"/>
          </a:bodyPr>
          <a:lstStyle/>
          <a:p>
            <a:r>
              <a:rPr lang="en-GB" dirty="0"/>
              <a:t>How the police have implemented the macpherson </a:t>
            </a:r>
            <a:r>
              <a:rPr lang="en-GB" dirty="0" err="1"/>
              <a:t>reccomendations</a:t>
            </a:r>
            <a:endParaRPr lang="en-GB" dirty="0"/>
          </a:p>
        </p:txBody>
      </p:sp>
      <p:pic>
        <p:nvPicPr>
          <p:cNvPr id="8" name="Picture 7" descr="A couple of men posing for a picture&#10;&#10;Description automatically generated">
            <a:extLst>
              <a:ext uri="{FF2B5EF4-FFF2-40B4-BE49-F238E27FC236}">
                <a16:creationId xmlns:a16="http://schemas.microsoft.com/office/drawing/2014/main" id="{1902FA15-26FC-F020-5D99-991FE56FC6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6321" y="641350"/>
            <a:ext cx="10112607" cy="5056304"/>
          </a:xfrm>
          <a:prstGeom prst="rect">
            <a:avLst/>
          </a:prstGeom>
        </p:spPr>
      </p:pic>
      <p:sp>
        <p:nvSpPr>
          <p:cNvPr id="11" name="Picture Placeholder 10">
            <a:extLst>
              <a:ext uri="{FF2B5EF4-FFF2-40B4-BE49-F238E27FC236}">
                <a16:creationId xmlns:a16="http://schemas.microsoft.com/office/drawing/2014/main" id="{61B1AB4E-FF38-A717-79E6-687A22D71808}"/>
              </a:ext>
            </a:extLst>
          </p:cNvPr>
          <p:cNvSpPr>
            <a:spLocks noGrp="1"/>
          </p:cNvSpPr>
          <p:nvPr>
            <p:ph type="pic" idx="1"/>
          </p:nvPr>
        </p:nvSpPr>
        <p:spPr>
          <a:xfrm>
            <a:off x="447817" y="641350"/>
            <a:ext cx="11290859" cy="2073275"/>
          </a:xfrm>
        </p:spPr>
        <p:txBody>
          <a:bodyPr/>
          <a:lstStyle/>
          <a:p>
            <a:endParaRPr lang="en-GB"/>
          </a:p>
        </p:txBody>
      </p:sp>
    </p:spTree>
    <p:extLst>
      <p:ext uri="{BB962C8B-B14F-4D97-AF65-F5344CB8AC3E}">
        <p14:creationId xmlns:p14="http://schemas.microsoft.com/office/powerpoint/2010/main" val="3196288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3D86C-1A4C-C0F1-FF4E-3B5E08B5260B}"/>
              </a:ext>
            </a:extLst>
          </p:cNvPr>
          <p:cNvSpPr>
            <a:spLocks noGrp="1"/>
          </p:cNvSpPr>
          <p:nvPr>
            <p:ph type="title"/>
          </p:nvPr>
        </p:nvSpPr>
        <p:spPr/>
        <p:txBody>
          <a:bodyPr/>
          <a:lstStyle/>
          <a:p>
            <a:r>
              <a:rPr lang="en-GB" dirty="0"/>
              <a:t>building confidence in the police among BAME communities</a:t>
            </a:r>
          </a:p>
        </p:txBody>
      </p:sp>
      <p:sp>
        <p:nvSpPr>
          <p:cNvPr id="3" name="Content Placeholder 2">
            <a:extLst>
              <a:ext uri="{FF2B5EF4-FFF2-40B4-BE49-F238E27FC236}">
                <a16:creationId xmlns:a16="http://schemas.microsoft.com/office/drawing/2014/main" id="{B8D30420-5C46-6E71-E3DE-84B6BFBEB6F7}"/>
              </a:ext>
            </a:extLst>
          </p:cNvPr>
          <p:cNvSpPr>
            <a:spLocks noGrp="1"/>
          </p:cNvSpPr>
          <p:nvPr>
            <p:ph idx="1"/>
          </p:nvPr>
        </p:nvSpPr>
        <p:spPr>
          <a:xfrm>
            <a:off x="581192" y="2245614"/>
            <a:ext cx="11029615" cy="3634486"/>
          </a:xfrm>
        </p:spPr>
        <p:txBody>
          <a:bodyPr anchor="t"/>
          <a:lstStyle/>
          <a:p>
            <a:r>
              <a:rPr lang="en-GB" dirty="0"/>
              <a:t>Parliament 2021 – Although it was made a Ministerial Priority, there is still “significant problems with confidence” within BAME communities, in particular, young people</a:t>
            </a:r>
          </a:p>
          <a:p>
            <a:r>
              <a:rPr lang="en-GB" dirty="0"/>
              <a:t>A Parliament Inquiry found a lack of proper plans, whether local or national, to tackle the lack of confidence in the police</a:t>
            </a:r>
          </a:p>
          <a:p>
            <a:r>
              <a:rPr lang="en-GB" dirty="0"/>
              <a:t>A survey by YouGov in 2022 looked at the public confidence that the police use their stop and search powers fairly in BAME communities</a:t>
            </a:r>
          </a:p>
        </p:txBody>
      </p:sp>
      <p:sp>
        <p:nvSpPr>
          <p:cNvPr id="5" name="Oval 4">
            <a:extLst>
              <a:ext uri="{FF2B5EF4-FFF2-40B4-BE49-F238E27FC236}">
                <a16:creationId xmlns:a16="http://schemas.microsoft.com/office/drawing/2014/main" id="{7D7EFAF7-6D57-6091-6AD5-9B0DDE89C9A2}"/>
              </a:ext>
            </a:extLst>
          </p:cNvPr>
          <p:cNvSpPr/>
          <p:nvPr/>
        </p:nvSpPr>
        <p:spPr>
          <a:xfrm>
            <a:off x="2901058" y="4303282"/>
            <a:ext cx="2048933" cy="2048933"/>
          </a:xfrm>
          <a:prstGeom prst="ellipse">
            <a:avLst/>
          </a:prstGeom>
          <a:noFill/>
          <a:ln>
            <a:solidFill>
              <a:srgbClr val="4A66A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40%</a:t>
            </a:r>
          </a:p>
          <a:p>
            <a:pPr algn="ctr"/>
            <a:r>
              <a:rPr lang="en-GB" dirty="0">
                <a:solidFill>
                  <a:schemeClr val="tx1"/>
                </a:solidFill>
              </a:rPr>
              <a:t>Not very much/ no confidence at all</a:t>
            </a:r>
          </a:p>
        </p:txBody>
      </p:sp>
      <p:sp>
        <p:nvSpPr>
          <p:cNvPr id="8" name="Oval 7">
            <a:extLst>
              <a:ext uri="{FF2B5EF4-FFF2-40B4-BE49-F238E27FC236}">
                <a16:creationId xmlns:a16="http://schemas.microsoft.com/office/drawing/2014/main" id="{F4A15F2F-3E93-33C0-D538-456D8620CFC5}"/>
              </a:ext>
            </a:extLst>
          </p:cNvPr>
          <p:cNvSpPr/>
          <p:nvPr/>
        </p:nvSpPr>
        <p:spPr>
          <a:xfrm>
            <a:off x="7242009" y="4303282"/>
            <a:ext cx="2048933" cy="204893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29%</a:t>
            </a:r>
          </a:p>
          <a:p>
            <a:pPr algn="ctr"/>
            <a:r>
              <a:rPr lang="en-GB" dirty="0"/>
              <a:t>Great/ Fair amount of confidence</a:t>
            </a:r>
          </a:p>
        </p:txBody>
      </p:sp>
      <p:sp>
        <p:nvSpPr>
          <p:cNvPr id="9" name="Oval 8">
            <a:extLst>
              <a:ext uri="{FF2B5EF4-FFF2-40B4-BE49-F238E27FC236}">
                <a16:creationId xmlns:a16="http://schemas.microsoft.com/office/drawing/2014/main" id="{76A1F8B5-7805-6899-6A89-D9DF52747EAA}"/>
              </a:ext>
            </a:extLst>
          </p:cNvPr>
          <p:cNvSpPr/>
          <p:nvPr/>
        </p:nvSpPr>
        <p:spPr>
          <a:xfrm>
            <a:off x="9598748" y="4303282"/>
            <a:ext cx="2048933" cy="204893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61%</a:t>
            </a:r>
          </a:p>
          <a:p>
            <a:pPr algn="ctr"/>
            <a:r>
              <a:rPr lang="en-GB" dirty="0"/>
              <a:t>Not much/no confidence</a:t>
            </a:r>
          </a:p>
        </p:txBody>
      </p:sp>
      <p:sp>
        <p:nvSpPr>
          <p:cNvPr id="10" name="Oval 9">
            <a:extLst>
              <a:ext uri="{FF2B5EF4-FFF2-40B4-BE49-F238E27FC236}">
                <a16:creationId xmlns:a16="http://schemas.microsoft.com/office/drawing/2014/main" id="{8D25C4E0-78EB-21D2-E483-AB9D310AE716}"/>
              </a:ext>
            </a:extLst>
          </p:cNvPr>
          <p:cNvSpPr/>
          <p:nvPr/>
        </p:nvSpPr>
        <p:spPr>
          <a:xfrm>
            <a:off x="544319" y="4303282"/>
            <a:ext cx="2048933" cy="2048933"/>
          </a:xfrm>
          <a:prstGeom prst="ellipse">
            <a:avLst/>
          </a:prstGeom>
          <a:noFill/>
          <a:ln>
            <a:solidFill>
              <a:srgbClr val="4A66A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45% </a:t>
            </a:r>
          </a:p>
          <a:p>
            <a:pPr algn="ctr"/>
            <a:r>
              <a:rPr lang="en-GB" dirty="0">
                <a:solidFill>
                  <a:schemeClr val="tx1"/>
                </a:solidFill>
              </a:rPr>
              <a:t>Great/ a fair amount of confidence</a:t>
            </a:r>
          </a:p>
        </p:txBody>
      </p:sp>
      <p:sp>
        <p:nvSpPr>
          <p:cNvPr id="12" name="Content Placeholder 2">
            <a:extLst>
              <a:ext uri="{FF2B5EF4-FFF2-40B4-BE49-F238E27FC236}">
                <a16:creationId xmlns:a16="http://schemas.microsoft.com/office/drawing/2014/main" id="{839B0487-B865-1B84-4CE2-010B30640B10}"/>
              </a:ext>
            </a:extLst>
          </p:cNvPr>
          <p:cNvSpPr txBox="1">
            <a:spLocks/>
          </p:cNvSpPr>
          <p:nvPr/>
        </p:nvSpPr>
        <p:spPr>
          <a:xfrm>
            <a:off x="7774181" y="6334188"/>
            <a:ext cx="3836626" cy="577725"/>
          </a:xfrm>
          <a:prstGeom prst="rect">
            <a:avLst/>
          </a:prstGeom>
        </p:spPr>
        <p:txBody>
          <a:bodyPr vert="horz" lIns="91440" tIns="45720" rIns="91440" bIns="45720" rtlCol="0" anchor="t">
            <a:normAutofit/>
          </a:bodyPr>
          <a:lst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dirty="0"/>
              <a:t>Black, Asian and Minority respondents</a:t>
            </a:r>
          </a:p>
        </p:txBody>
      </p:sp>
      <p:sp>
        <p:nvSpPr>
          <p:cNvPr id="13" name="Content Placeholder 2">
            <a:extLst>
              <a:ext uri="{FF2B5EF4-FFF2-40B4-BE49-F238E27FC236}">
                <a16:creationId xmlns:a16="http://schemas.microsoft.com/office/drawing/2014/main" id="{44C86DC9-D203-C591-33CF-91DD00EA531E}"/>
              </a:ext>
            </a:extLst>
          </p:cNvPr>
          <p:cNvSpPr txBox="1">
            <a:spLocks/>
          </p:cNvSpPr>
          <p:nvPr/>
        </p:nvSpPr>
        <p:spPr>
          <a:xfrm>
            <a:off x="1722689" y="6334188"/>
            <a:ext cx="2048933" cy="629793"/>
          </a:xfrm>
          <a:prstGeom prst="rect">
            <a:avLst/>
          </a:prstGeom>
        </p:spPr>
        <p:txBody>
          <a:bodyPr vert="horz" lIns="91440" tIns="45720" rIns="91440" bIns="45720" rtlCol="0" anchor="t">
            <a:normAutofit/>
          </a:bodyPr>
          <a:lst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dirty="0"/>
              <a:t>White respondents</a:t>
            </a:r>
          </a:p>
        </p:txBody>
      </p:sp>
      <p:sp>
        <p:nvSpPr>
          <p:cNvPr id="14" name="Rectangle: Rounded Corners 13">
            <a:extLst>
              <a:ext uri="{FF2B5EF4-FFF2-40B4-BE49-F238E27FC236}">
                <a16:creationId xmlns:a16="http://schemas.microsoft.com/office/drawing/2014/main" id="{1BF8F611-A695-F565-06B0-5437E4629ED9}"/>
              </a:ext>
            </a:extLst>
          </p:cNvPr>
          <p:cNvSpPr/>
          <p:nvPr/>
        </p:nvSpPr>
        <p:spPr>
          <a:xfrm>
            <a:off x="5162550" y="4303282"/>
            <a:ext cx="1771653" cy="2030906"/>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Remaining respondents answered don’t know</a:t>
            </a:r>
          </a:p>
        </p:txBody>
      </p:sp>
    </p:spTree>
    <p:extLst>
      <p:ext uri="{BB962C8B-B14F-4D97-AF65-F5344CB8AC3E}">
        <p14:creationId xmlns:p14="http://schemas.microsoft.com/office/powerpoint/2010/main" val="3421117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wipe(down)">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wipe(down)">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500"/>
                                        <p:tgtEl>
                                          <p:spTgt spid="8"/>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fade">
                                      <p:cBhvr>
                                        <p:cTn id="52" dur="500"/>
                                        <p:tgtEl>
                                          <p:spTgt spid="9"/>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wipe(down)">
                                      <p:cBhvr>
                                        <p:cTn id="5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8" grpId="0" animBg="1"/>
      <p:bldP spid="9" grpId="0" animBg="1"/>
      <p:bldP spid="10" grpId="0" animBg="1"/>
      <p:bldP spid="12" grpId="0"/>
      <p:bldP spid="13" grpId="0"/>
      <p:bldP spid="1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A94F5-20C9-65D7-2133-4D6391108809}"/>
              </a:ext>
            </a:extLst>
          </p:cNvPr>
          <p:cNvSpPr>
            <a:spLocks noGrp="1"/>
          </p:cNvSpPr>
          <p:nvPr>
            <p:ph type="title"/>
          </p:nvPr>
        </p:nvSpPr>
        <p:spPr>
          <a:xfrm>
            <a:off x="581192" y="702156"/>
            <a:ext cx="6678108" cy="1188720"/>
          </a:xfrm>
        </p:spPr>
        <p:txBody>
          <a:bodyPr/>
          <a:lstStyle/>
          <a:p>
            <a:r>
              <a:rPr lang="en-GB" dirty="0"/>
              <a:t>Police training – Police Race Action Plan</a:t>
            </a:r>
          </a:p>
        </p:txBody>
      </p:sp>
      <p:sp>
        <p:nvSpPr>
          <p:cNvPr id="3" name="Content Placeholder 2">
            <a:extLst>
              <a:ext uri="{FF2B5EF4-FFF2-40B4-BE49-F238E27FC236}">
                <a16:creationId xmlns:a16="http://schemas.microsoft.com/office/drawing/2014/main" id="{DA228C92-4692-6F69-A8C2-579E48391495}"/>
              </a:ext>
            </a:extLst>
          </p:cNvPr>
          <p:cNvSpPr>
            <a:spLocks noGrp="1"/>
          </p:cNvSpPr>
          <p:nvPr>
            <p:ph idx="1"/>
          </p:nvPr>
        </p:nvSpPr>
        <p:spPr>
          <a:xfrm>
            <a:off x="581192" y="2521358"/>
            <a:ext cx="5992136" cy="3634486"/>
          </a:xfrm>
        </p:spPr>
        <p:txBody>
          <a:bodyPr>
            <a:normAutofit fontScale="92500" lnSpcReduction="20000"/>
          </a:bodyPr>
          <a:lstStyle/>
          <a:p>
            <a:r>
              <a:rPr lang="en-GB" dirty="0"/>
              <a:t>One of 70 recommendations was to improve police training</a:t>
            </a:r>
          </a:p>
          <a:p>
            <a:r>
              <a:rPr lang="en-GB" dirty="0"/>
              <a:t>College of Policing and the National Police Chiefs’ Council developed a Police Race Action Plan</a:t>
            </a:r>
          </a:p>
          <a:p>
            <a:r>
              <a:rPr lang="en-GB" dirty="0"/>
              <a:t>Aim to address the low levels of public trust and confidence in the police, in particular in BAME communities</a:t>
            </a:r>
          </a:p>
          <a:p>
            <a:r>
              <a:rPr lang="en-GB" dirty="0"/>
              <a:t>Introduced mandatory training about racism, anti-racism and its connection to policing</a:t>
            </a:r>
          </a:p>
          <a:p>
            <a:r>
              <a:rPr lang="en-GB" dirty="0"/>
              <a:t>Introduce a national standard across all recruitment and promotion processes</a:t>
            </a:r>
          </a:p>
          <a:p>
            <a:r>
              <a:rPr lang="en-GB" dirty="0"/>
              <a:t>Develop a new approach to tackle race disparities in situations such as traffic stops and stop and search</a:t>
            </a:r>
          </a:p>
          <a:p>
            <a:r>
              <a:rPr lang="en-GB" dirty="0"/>
              <a:t>Reviewing misconduct and disciplinary processes to reduce racial disparities</a:t>
            </a:r>
          </a:p>
          <a:p>
            <a:endParaRPr lang="en-GB" dirty="0"/>
          </a:p>
        </p:txBody>
      </p:sp>
      <p:pic>
        <p:nvPicPr>
          <p:cNvPr id="5" name="Picture 4" descr="A blue and white text on a white background&#10;&#10;Description automatically generated">
            <a:extLst>
              <a:ext uri="{FF2B5EF4-FFF2-40B4-BE49-F238E27FC236}">
                <a16:creationId xmlns:a16="http://schemas.microsoft.com/office/drawing/2014/main" id="{A5B30B2E-43A8-DC3D-EA7C-E071EDB646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59300" y="0"/>
            <a:ext cx="4932700" cy="6858000"/>
          </a:xfrm>
          <a:prstGeom prst="rect">
            <a:avLst/>
          </a:prstGeom>
        </p:spPr>
      </p:pic>
      <p:sp>
        <p:nvSpPr>
          <p:cNvPr id="4" name="TextBox 3">
            <a:extLst>
              <a:ext uri="{FF2B5EF4-FFF2-40B4-BE49-F238E27FC236}">
                <a16:creationId xmlns:a16="http://schemas.microsoft.com/office/drawing/2014/main" id="{2D942F3F-7186-060D-9F8D-2208261D5093}"/>
              </a:ext>
            </a:extLst>
          </p:cNvPr>
          <p:cNvSpPr txBox="1"/>
          <p:nvPr/>
        </p:nvSpPr>
        <p:spPr>
          <a:xfrm>
            <a:off x="2109948" y="6416994"/>
            <a:ext cx="5149352" cy="369332"/>
          </a:xfrm>
          <a:prstGeom prst="rect">
            <a:avLst/>
          </a:prstGeom>
          <a:noFill/>
          <a:ln>
            <a:solidFill>
              <a:schemeClr val="bg1"/>
            </a:solidFill>
          </a:ln>
        </p:spPr>
        <p:txBody>
          <a:bodyPr wrap="square">
            <a:spAutoFit/>
          </a:bodyPr>
          <a:lstStyle/>
          <a:p>
            <a:pPr algn="r"/>
            <a:r>
              <a:rPr lang="en-GB" dirty="0"/>
              <a:t>College of Policing, 2022</a:t>
            </a:r>
          </a:p>
        </p:txBody>
      </p:sp>
    </p:spTree>
    <p:extLst>
      <p:ext uri="{BB962C8B-B14F-4D97-AF65-F5344CB8AC3E}">
        <p14:creationId xmlns:p14="http://schemas.microsoft.com/office/powerpoint/2010/main" val="1576645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animEffect transition="in" filter="fade">
                                      <p:cBhvr>
                                        <p:cTn id="4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F06DC-7417-0F3E-C481-BCF94DDA38F9}"/>
              </a:ext>
            </a:extLst>
          </p:cNvPr>
          <p:cNvSpPr>
            <a:spLocks noGrp="1"/>
          </p:cNvSpPr>
          <p:nvPr>
            <p:ph type="title"/>
          </p:nvPr>
        </p:nvSpPr>
        <p:spPr/>
        <p:txBody>
          <a:bodyPr/>
          <a:lstStyle/>
          <a:p>
            <a:r>
              <a:rPr lang="en-GB" dirty="0"/>
              <a:t>Ensuring stop searches are transparent and accountable</a:t>
            </a:r>
          </a:p>
        </p:txBody>
      </p:sp>
      <p:sp>
        <p:nvSpPr>
          <p:cNvPr id="3" name="Content Placeholder 2">
            <a:extLst>
              <a:ext uri="{FF2B5EF4-FFF2-40B4-BE49-F238E27FC236}">
                <a16:creationId xmlns:a16="http://schemas.microsoft.com/office/drawing/2014/main" id="{33B5C58D-3AA3-C908-28C8-823C804DFBE4}"/>
              </a:ext>
            </a:extLst>
          </p:cNvPr>
          <p:cNvSpPr>
            <a:spLocks noGrp="1"/>
          </p:cNvSpPr>
          <p:nvPr>
            <p:ph idx="1"/>
          </p:nvPr>
        </p:nvSpPr>
        <p:spPr/>
        <p:txBody>
          <a:bodyPr>
            <a:normAutofit fontScale="92500" lnSpcReduction="20000"/>
          </a:bodyPr>
          <a:lstStyle/>
          <a:p>
            <a:r>
              <a:rPr lang="en-GB" sz="1800" kern="100" dirty="0">
                <a:effectLst/>
                <a:latin typeface="Arial" panose="020B0604020202020204" pitchFamily="34" charset="0"/>
                <a:ea typeface="Calibri" panose="020F0502020204030204" pitchFamily="34" charset="0"/>
                <a:cs typeface="Times New Roman" panose="02020603050405020304" pitchFamily="18" charset="0"/>
              </a:rPr>
              <a:t>HMICFRS, 2021</a:t>
            </a:r>
          </a:p>
          <a:p>
            <a:pPr lvl="1"/>
            <a:r>
              <a:rPr lang="en-GB" kern="100" dirty="0">
                <a:effectLst/>
                <a:latin typeface="Arial" panose="020B0604020202020204" pitchFamily="34" charset="0"/>
                <a:ea typeface="Calibri" panose="020F0502020204030204" pitchFamily="34" charset="0"/>
                <a:cs typeface="Times New Roman" panose="02020603050405020304" pitchFamily="18" charset="0"/>
              </a:rPr>
              <a:t>An inspection found UK police forces have “good external scrutiny arrangements” with a diverse panel of people who have appropriate training on stop and search</a:t>
            </a:r>
          </a:p>
          <a:p>
            <a:r>
              <a:rPr lang="en-GB" kern="100" dirty="0">
                <a:latin typeface="Arial" panose="020B0604020202020204" pitchFamily="34" charset="0"/>
                <a:ea typeface="Calibri" panose="020F0502020204030204" pitchFamily="34" charset="0"/>
                <a:cs typeface="Times New Roman" panose="02020603050405020304" pitchFamily="18" charset="0"/>
              </a:rPr>
              <a:t>Body Worn Cameras</a:t>
            </a:r>
          </a:p>
          <a:p>
            <a:pPr lvl="1"/>
            <a:r>
              <a:rPr lang="en-GB" kern="100" dirty="0">
                <a:latin typeface="Arial" panose="020B0604020202020204" pitchFamily="34" charset="0"/>
                <a:ea typeface="Calibri" panose="020F0502020204030204" pitchFamily="34" charset="0"/>
                <a:cs typeface="Times New Roman" panose="02020603050405020304" pitchFamily="18" charset="0"/>
              </a:rPr>
              <a:t>Camera act as an independent witness to a situation</a:t>
            </a:r>
          </a:p>
          <a:p>
            <a:pPr lvl="1"/>
            <a:r>
              <a:rPr lang="en-GB" kern="100" dirty="0">
                <a:latin typeface="Arial" panose="020B0604020202020204" pitchFamily="34" charset="0"/>
                <a:ea typeface="Calibri" panose="020F0502020204030204" pitchFamily="34" charset="0"/>
                <a:cs typeface="Times New Roman" panose="02020603050405020304" pitchFamily="18" charset="0"/>
              </a:rPr>
              <a:t>Officers only turn on the camera during an incident and must turn them off when it is no longer proportionate or necessary to continue use, for example, you are now in view of CCTV</a:t>
            </a:r>
          </a:p>
          <a:p>
            <a:pPr lvl="1"/>
            <a:r>
              <a:rPr lang="en-GB" kern="100" dirty="0">
                <a:latin typeface="Arial" panose="020B0604020202020204" pitchFamily="34" charset="0"/>
                <a:ea typeface="Calibri" panose="020F0502020204030204" pitchFamily="34" charset="0"/>
                <a:cs typeface="Times New Roman" panose="02020603050405020304" pitchFamily="18" charset="0"/>
              </a:rPr>
              <a:t>BWC ensure transparency by ensuring the stop and search records match what actually happens</a:t>
            </a:r>
          </a:p>
          <a:p>
            <a:pPr lvl="1"/>
            <a:r>
              <a:rPr lang="en-GB" kern="100" dirty="0">
                <a:latin typeface="Arial" panose="020B0604020202020204" pitchFamily="34" charset="0"/>
                <a:ea typeface="Calibri" panose="020F0502020204030204" pitchFamily="34" charset="0"/>
                <a:cs typeface="Times New Roman" panose="02020603050405020304" pitchFamily="18" charset="0"/>
              </a:rPr>
              <a:t>Footage can be reviewed to ensure the search was carried out legally and with no discrimination</a:t>
            </a:r>
          </a:p>
          <a:p>
            <a:r>
              <a:rPr lang="en-GB" kern="100" dirty="0">
                <a:latin typeface="Arial" panose="020B0604020202020204" pitchFamily="34" charset="0"/>
                <a:ea typeface="Calibri" panose="020F0502020204030204" pitchFamily="34" charset="0"/>
                <a:cs typeface="Times New Roman" panose="02020603050405020304" pitchFamily="18" charset="0"/>
              </a:rPr>
              <a:t>South Wales Police</a:t>
            </a:r>
          </a:p>
          <a:p>
            <a:pPr lvl="1"/>
            <a:r>
              <a:rPr lang="en-GB" kern="100" dirty="0">
                <a:effectLst/>
                <a:latin typeface="Arial" panose="020B0604020202020204" pitchFamily="34" charset="0"/>
                <a:ea typeface="Calibri" panose="020F0502020204030204" pitchFamily="34" charset="0"/>
                <a:cs typeface="Times New Roman" panose="02020603050405020304" pitchFamily="18" charset="0"/>
              </a:rPr>
              <a:t>Police and Crime Commissioners review stop and search documents along with accompanying body worn footage to ensure all searches were carried out legally and to ensure searches were fair and justified and in line with the Codes of Practise</a:t>
            </a:r>
          </a:p>
          <a:p>
            <a:endParaRPr lang="en-GB" dirty="0"/>
          </a:p>
        </p:txBody>
      </p:sp>
      <p:sp>
        <p:nvSpPr>
          <p:cNvPr id="4" name="TextBox 3">
            <a:extLst>
              <a:ext uri="{FF2B5EF4-FFF2-40B4-BE49-F238E27FC236}">
                <a16:creationId xmlns:a16="http://schemas.microsoft.com/office/drawing/2014/main" id="{A048E0D5-BF36-1939-C910-332D3973DDA9}"/>
              </a:ext>
            </a:extLst>
          </p:cNvPr>
          <p:cNvSpPr txBox="1"/>
          <p:nvPr/>
        </p:nvSpPr>
        <p:spPr>
          <a:xfrm>
            <a:off x="7042648" y="6211544"/>
            <a:ext cx="5149352" cy="646331"/>
          </a:xfrm>
          <a:prstGeom prst="rect">
            <a:avLst/>
          </a:prstGeom>
          <a:noFill/>
          <a:ln>
            <a:solidFill>
              <a:schemeClr val="bg1"/>
            </a:solidFill>
          </a:ln>
        </p:spPr>
        <p:txBody>
          <a:bodyPr wrap="square">
            <a:spAutoFit/>
          </a:bodyPr>
          <a:lstStyle/>
          <a:p>
            <a:pPr algn="r"/>
            <a:r>
              <a:rPr lang="en-GB" dirty="0"/>
              <a:t>HMICFRS, 2021</a:t>
            </a:r>
          </a:p>
          <a:p>
            <a:pPr algn="r"/>
            <a:r>
              <a:rPr lang="en-GB" dirty="0"/>
              <a:t>Metropolitan Police, no date</a:t>
            </a:r>
          </a:p>
        </p:txBody>
      </p:sp>
    </p:spTree>
    <p:extLst>
      <p:ext uri="{BB962C8B-B14F-4D97-AF65-F5344CB8AC3E}">
        <p14:creationId xmlns:p14="http://schemas.microsoft.com/office/powerpoint/2010/main" val="2462664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500"/>
                                        <p:tgtEl>
                                          <p:spTgt spid="3">
                                            <p:txEl>
                                              <p:pRg st="5" end="5"/>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animEffect transition="in" filter="fade">
                                      <p:cBhvr>
                                        <p:cTn id="40" dur="500"/>
                                        <p:tgtEl>
                                          <p:spTgt spid="3">
                                            <p:txEl>
                                              <p:pRg st="8" end="8"/>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4"/>
                                        </p:tgtEl>
                                        <p:attrNameLst>
                                          <p:attrName>style.visibility</p:attrName>
                                        </p:attrNameLst>
                                      </p:cBhvr>
                                      <p:to>
                                        <p:strVal val="visible"/>
                                      </p:to>
                                    </p:set>
                                    <p:animEffect transition="in" filter="fade">
                                      <p:cBhvr>
                                        <p:cTn id="4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35C02-46D7-5C84-BBCC-3113AC784284}"/>
              </a:ext>
            </a:extLst>
          </p:cNvPr>
          <p:cNvSpPr>
            <a:spLocks noGrp="1"/>
          </p:cNvSpPr>
          <p:nvPr>
            <p:ph type="title"/>
          </p:nvPr>
        </p:nvSpPr>
        <p:spPr>
          <a:xfrm>
            <a:off x="447817" y="5786693"/>
            <a:ext cx="11029616" cy="566738"/>
          </a:xfrm>
        </p:spPr>
        <p:txBody>
          <a:bodyPr>
            <a:normAutofit/>
          </a:bodyPr>
          <a:lstStyle/>
          <a:p>
            <a:r>
              <a:rPr lang="en-GB" dirty="0"/>
              <a:t>conclusion</a:t>
            </a:r>
          </a:p>
        </p:txBody>
      </p:sp>
      <p:pic>
        <p:nvPicPr>
          <p:cNvPr id="15" name="Picture Placeholder 14" descr="A person in a yellow vest looking at a person in a hat&#10;&#10;Description automatically generated">
            <a:extLst>
              <a:ext uri="{FF2B5EF4-FFF2-40B4-BE49-F238E27FC236}">
                <a16:creationId xmlns:a16="http://schemas.microsoft.com/office/drawing/2014/main" id="{87CF2297-B85E-6CF3-B581-EE8789376BA7}"/>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7552" b="7552"/>
          <a:stretch>
            <a:fillRect/>
          </a:stretch>
        </p:blipFill>
        <p:spPr>
          <a:xfrm>
            <a:off x="447675" y="641350"/>
            <a:ext cx="11290300" cy="4862513"/>
          </a:xfrm>
        </p:spPr>
      </p:pic>
    </p:spTree>
    <p:extLst>
      <p:ext uri="{BB962C8B-B14F-4D97-AF65-F5344CB8AC3E}">
        <p14:creationId xmlns:p14="http://schemas.microsoft.com/office/powerpoint/2010/main" val="68542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A238C-8865-7EF8-E861-5A032EF7DA09}"/>
              </a:ext>
            </a:extLst>
          </p:cNvPr>
          <p:cNvSpPr>
            <a:spLocks noGrp="1"/>
          </p:cNvSpPr>
          <p:nvPr>
            <p:ph type="title"/>
          </p:nvPr>
        </p:nvSpPr>
        <p:spPr>
          <a:xfrm>
            <a:off x="581193" y="882650"/>
            <a:ext cx="4725914" cy="1188720"/>
          </a:xfrm>
        </p:spPr>
        <p:txBody>
          <a:bodyPr anchor="ctr">
            <a:normAutofit fontScale="90000"/>
          </a:bodyPr>
          <a:lstStyle/>
          <a:p>
            <a:r>
              <a:rPr lang="en-GB" dirty="0"/>
              <a:t>Why does stop and search need to be used fairly</a:t>
            </a:r>
          </a:p>
        </p:txBody>
      </p:sp>
      <p:sp>
        <p:nvSpPr>
          <p:cNvPr id="3" name="Content Placeholder 2">
            <a:extLst>
              <a:ext uri="{FF2B5EF4-FFF2-40B4-BE49-F238E27FC236}">
                <a16:creationId xmlns:a16="http://schemas.microsoft.com/office/drawing/2014/main" id="{EC986245-AC62-D1B4-1FBD-7C871C7D4F91}"/>
              </a:ext>
            </a:extLst>
          </p:cNvPr>
          <p:cNvSpPr>
            <a:spLocks noGrp="1"/>
          </p:cNvSpPr>
          <p:nvPr>
            <p:ph idx="1"/>
          </p:nvPr>
        </p:nvSpPr>
        <p:spPr>
          <a:xfrm>
            <a:off x="581193" y="2340864"/>
            <a:ext cx="5317584" cy="3634486"/>
          </a:xfrm>
        </p:spPr>
        <p:txBody>
          <a:bodyPr anchor="t"/>
          <a:lstStyle/>
          <a:p>
            <a:r>
              <a:rPr lang="en-GB" dirty="0">
                <a:solidFill>
                  <a:schemeClr val="tx1"/>
                </a:solidFill>
              </a:rPr>
              <a:t>Opens the police up to scrutiny, not just from the police service, but the public too</a:t>
            </a:r>
          </a:p>
          <a:p>
            <a:r>
              <a:rPr lang="en-GB" dirty="0">
                <a:solidFill>
                  <a:schemeClr val="tx1"/>
                </a:solidFill>
              </a:rPr>
              <a:t>Constant unfair stop and searches can make communities feel targeted</a:t>
            </a:r>
          </a:p>
          <a:p>
            <a:r>
              <a:rPr lang="en-GB" dirty="0">
                <a:solidFill>
                  <a:schemeClr val="tx1"/>
                </a:solidFill>
              </a:rPr>
              <a:t>Fair stop and searches reduces the amount of unnecessary stop searches due to police stereotyping</a:t>
            </a:r>
          </a:p>
          <a:p>
            <a:endParaRPr lang="en-GB" dirty="0">
              <a:solidFill>
                <a:schemeClr val="tx1"/>
              </a:solidFill>
            </a:endParaRPr>
          </a:p>
          <a:p>
            <a:endParaRPr lang="en-GB" dirty="0">
              <a:solidFill>
                <a:schemeClr val="tx1"/>
              </a:solidFill>
            </a:endParaRPr>
          </a:p>
        </p:txBody>
      </p:sp>
      <p:sp>
        <p:nvSpPr>
          <p:cNvPr id="4" name="Title 1">
            <a:extLst>
              <a:ext uri="{FF2B5EF4-FFF2-40B4-BE49-F238E27FC236}">
                <a16:creationId xmlns:a16="http://schemas.microsoft.com/office/drawing/2014/main" id="{154CDBE3-5F05-5EB5-33BD-126E84554D02}"/>
              </a:ext>
            </a:extLst>
          </p:cNvPr>
          <p:cNvSpPr txBox="1">
            <a:spLocks/>
          </p:cNvSpPr>
          <p:nvPr/>
        </p:nvSpPr>
        <p:spPr>
          <a:xfrm>
            <a:off x="6221506" y="882650"/>
            <a:ext cx="5540188" cy="1188720"/>
          </a:xfrm>
          <a:prstGeom prst="rect">
            <a:avLst/>
          </a:prstGeom>
        </p:spPr>
        <p:txBody>
          <a:bodyPr vert="horz" lIns="91440" tIns="45720" rIns="91440" bIns="45720" rtlCol="0" anchor="ctr">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sz="2500" dirty="0"/>
              <a:t>How does it impact modern society?</a:t>
            </a:r>
          </a:p>
        </p:txBody>
      </p:sp>
      <p:sp>
        <p:nvSpPr>
          <p:cNvPr id="5" name="Content Placeholder 2">
            <a:extLst>
              <a:ext uri="{FF2B5EF4-FFF2-40B4-BE49-F238E27FC236}">
                <a16:creationId xmlns:a16="http://schemas.microsoft.com/office/drawing/2014/main" id="{25C67D18-B5D6-1414-EA29-3DD28D20E51D}"/>
              </a:ext>
            </a:extLst>
          </p:cNvPr>
          <p:cNvSpPr txBox="1">
            <a:spLocks/>
          </p:cNvSpPr>
          <p:nvPr/>
        </p:nvSpPr>
        <p:spPr>
          <a:xfrm>
            <a:off x="6677192" y="2340864"/>
            <a:ext cx="4933615" cy="3634486"/>
          </a:xfrm>
          <a:prstGeom prst="rect">
            <a:avLst/>
          </a:prstGeom>
        </p:spPr>
        <p:txBody>
          <a:bodyPr vert="horz" lIns="91440" tIns="45720" rIns="91440" bIns="45720" rtlCol="0" anchor="t">
            <a:normAutofit/>
          </a:bodyPr>
          <a:lst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dirty="0">
                <a:solidFill>
                  <a:schemeClr val="tx1"/>
                </a:solidFill>
              </a:rPr>
              <a:t>With stop and searches being unfair, unnecessary and discriminatory, the public can feel targeted, particularly the BAME communities</a:t>
            </a:r>
          </a:p>
          <a:p>
            <a:r>
              <a:rPr lang="en-GB" dirty="0">
                <a:solidFill>
                  <a:schemeClr val="tx1"/>
                </a:solidFill>
              </a:rPr>
              <a:t>Causes the public to lose their confidence and trust in the police</a:t>
            </a:r>
          </a:p>
          <a:p>
            <a:r>
              <a:rPr lang="en-GB" dirty="0">
                <a:solidFill>
                  <a:schemeClr val="tx1"/>
                </a:solidFill>
              </a:rPr>
              <a:t>Loss of confidence means police lose their authority and cannot carry out their jobs</a:t>
            </a:r>
          </a:p>
          <a:p>
            <a:endParaRPr lang="en-GB" dirty="0">
              <a:solidFill>
                <a:schemeClr val="tx1"/>
              </a:solidFill>
            </a:endParaRPr>
          </a:p>
        </p:txBody>
      </p:sp>
    </p:spTree>
    <p:extLst>
      <p:ext uri="{BB962C8B-B14F-4D97-AF65-F5344CB8AC3E}">
        <p14:creationId xmlns:p14="http://schemas.microsoft.com/office/powerpoint/2010/main" val="3811894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Effect transition="in" filter="fade">
                                      <p:cBhvr>
                                        <p:cTn id="37" dur="500"/>
                                        <p:tgtEl>
                                          <p:spTgt spid="5">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2" end="2"/>
                                            </p:txEl>
                                          </p:spTgt>
                                        </p:tgtEl>
                                        <p:attrNameLst>
                                          <p:attrName>style.visibility</p:attrName>
                                        </p:attrNameLst>
                                      </p:cBhvr>
                                      <p:to>
                                        <p:strVal val="visible"/>
                                      </p:to>
                                    </p:set>
                                    <p:animEffect transition="in" filter="fade">
                                      <p:cBhvr>
                                        <p:cTn id="42"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B9756-AFEE-2C11-569B-73C7092C04A7}"/>
              </a:ext>
            </a:extLst>
          </p:cNvPr>
          <p:cNvSpPr>
            <a:spLocks noGrp="1"/>
          </p:cNvSpPr>
          <p:nvPr>
            <p:ph type="ctrTitle"/>
          </p:nvPr>
        </p:nvSpPr>
        <p:spPr/>
        <p:txBody>
          <a:bodyPr/>
          <a:lstStyle/>
          <a:p>
            <a:r>
              <a:rPr lang="en-GB" dirty="0"/>
              <a:t>Thank you for listening</a:t>
            </a:r>
          </a:p>
        </p:txBody>
      </p:sp>
      <p:sp>
        <p:nvSpPr>
          <p:cNvPr id="3" name="Subtitle 2">
            <a:extLst>
              <a:ext uri="{FF2B5EF4-FFF2-40B4-BE49-F238E27FC236}">
                <a16:creationId xmlns:a16="http://schemas.microsoft.com/office/drawing/2014/main" id="{3A24CEF9-1D36-1526-E113-EB7FA39A982B}"/>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2394831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0CA02-FA48-DCC8-26EF-76142B1F82E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A23A314-F08C-74CA-8679-B5E63D4A9E5E}"/>
              </a:ext>
            </a:extLst>
          </p:cNvPr>
          <p:cNvSpPr>
            <a:spLocks noGrp="1"/>
          </p:cNvSpPr>
          <p:nvPr>
            <p:ph idx="1"/>
          </p:nvPr>
        </p:nvSpPr>
        <p:spPr>
          <a:xfrm>
            <a:off x="581192" y="2340864"/>
            <a:ext cx="11029615" cy="4517136"/>
          </a:xfrm>
        </p:spPr>
        <p:txBody>
          <a:bodyPr>
            <a:normAutofit fontScale="850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Abolitionist Futures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Policing by Consent.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https://abolitionistfutures.com/latest-news/policing-by-consent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29/10/2023)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College of Policing (2016)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Fair.</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https://www.college.police.uk/app/stop-and-search/fair (Accessed: 29/10/2023)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College of Policing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Police Race Action Plan Published. </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https://www.college.police.uk/article/police-race-action-plan-published</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29/10/2023)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College of Policing (no date)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Professional standards.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https://www.college.police.uk/app/professional-standards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29/10/2023)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Cottle, S. (2005)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Mediatized public crisis and civil society renewal: The racist murder of Stephen Lawrence.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https://journals.sagepub.com/doi/epdf/10.1177/1741659005050243</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29/10/2023)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Gendered Innovations (no date)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Stereotypes. </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https://genderedinnovations.stanford.edu/terms/stereotypes.html#:~:text=Groups%20are%20often%20stereotyped%20on,social%20institutions%20and%20wider%20culture</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29/10/2023)</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Harfield</a:t>
            </a:r>
            <a:r>
              <a:rPr lang="en-GB" sz="1800" dirty="0">
                <a:effectLst/>
                <a:latin typeface="Calibri" panose="020F0502020204030204" pitchFamily="34" charset="0"/>
                <a:ea typeface="Calibri" panose="020F0502020204030204" pitchFamily="34" charset="0"/>
                <a:cs typeface="Times New Roman" panose="02020603050405020304" pitchFamily="18" charset="0"/>
              </a:rPr>
              <a:t>, C. (2013)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Police Operational Handbook: Practice &amp; Procedure.</a:t>
            </a:r>
            <a:r>
              <a:rPr lang="en-GB" sz="1800" dirty="0">
                <a:effectLst/>
                <a:latin typeface="Calibri" panose="020F0502020204030204" pitchFamily="34" charset="0"/>
                <a:ea typeface="Calibri" panose="020F0502020204030204" pitchFamily="34" charset="0"/>
                <a:cs typeface="Times New Roman" panose="02020603050405020304" pitchFamily="18" charset="0"/>
              </a:rPr>
              <a:t> 2</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800" dirty="0">
                <a:effectLst/>
                <a:latin typeface="Calibri" panose="020F0502020204030204" pitchFamily="34" charset="0"/>
                <a:ea typeface="Calibri" panose="020F0502020204030204" pitchFamily="34" charset="0"/>
                <a:cs typeface="Times New Roman" panose="02020603050405020304" pitchFamily="18" charset="0"/>
              </a:rPr>
              <a:t>. Oxford: Oxford University Press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HMICFRS,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Disproportionate use of police powers. A spotlight on stop                                           and search and the use of force</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https://www.justiceinspectorates.gov.uk/hmicfrs/wp-content/uploads/disproportionate-use-of-police-powers-spotlight-on-stop-search-and-use-of-force.pdf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27/10/23)</a:t>
            </a:r>
          </a:p>
          <a:p>
            <a:endParaRPr lang="en-GB" dirty="0"/>
          </a:p>
        </p:txBody>
      </p:sp>
    </p:spTree>
    <p:extLst>
      <p:ext uri="{BB962C8B-B14F-4D97-AF65-F5344CB8AC3E}">
        <p14:creationId xmlns:p14="http://schemas.microsoft.com/office/powerpoint/2010/main" val="4182772381"/>
      </p:ext>
    </p:extLst>
  </p:cSld>
  <p:clrMapOvr>
    <a:masterClrMapping/>
  </p:clrMapOvr>
  <mc:AlternateContent xmlns:mc="http://schemas.openxmlformats.org/markup-compatibility/2006">
    <mc:Choice xmlns:p14="http://schemas.microsoft.com/office/powerpoint/2010/main" Requires="p14">
      <p:transition spd="med" p14:dur="700" advTm="15000">
        <p:fade/>
      </p:transition>
    </mc:Choice>
    <mc:Fallback>
      <p:transition spd="med" advTm="1500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0CA02-FA48-DCC8-26EF-76142B1F82E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A23A314-F08C-74CA-8679-B5E63D4A9E5E}"/>
              </a:ext>
            </a:extLst>
          </p:cNvPr>
          <p:cNvSpPr>
            <a:spLocks noGrp="1"/>
          </p:cNvSpPr>
          <p:nvPr>
            <p:ph idx="1"/>
          </p:nvPr>
        </p:nvSpPr>
        <p:spPr>
          <a:xfrm>
            <a:off x="581192" y="2340864"/>
            <a:ext cx="11029615" cy="4517136"/>
          </a:xfrm>
        </p:spPr>
        <p:txBody>
          <a:bodyPr>
            <a:normAutofit fontScale="925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Home Office (2018)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Stop and Search: Extending police powers to cover offences relating to unmanned aircraft (drones), laser pointers and corrosive substances.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https://www.gov.uk/government/consultations/police-stop-and-search-powers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28/10/2023)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Lancashire Constabulary (no date)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Section 60 – ‘without suspicion searches’.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https://www.lancashire.police.uk/help-advice/stop-and-search/section-60-without-suspicion-searches/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29/10/2023)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Macpherson, W (1999)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Stephen Lawrence Inquiry. Report of an Inquiry by Sir William Macpherson of Cluny. Advised by Tom Cook, The Right Reverend Dr John Sentamu and Dr Richard Stone</a:t>
            </a:r>
            <a:r>
              <a:rPr lang="en-GB" sz="1800" dirty="0">
                <a:effectLst/>
                <a:latin typeface="Calibri" panose="020F0502020204030204" pitchFamily="34" charset="0"/>
                <a:ea typeface="Calibri" panose="020F0502020204030204" pitchFamily="34" charset="0"/>
                <a:cs typeface="Times New Roman" panose="02020603050405020304" pitchFamily="18" charset="0"/>
              </a:rPr>
              <a:t> (Cm 4262-1). London: HMSO</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Metropolitan Police (2017)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Stop and Search Questions and Answers</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at:https</a:t>
            </a:r>
            <a:r>
              <a:rPr lang="en-GB" sz="1800" dirty="0">
                <a:effectLst/>
                <a:latin typeface="Calibri" panose="020F0502020204030204" pitchFamily="34" charset="0"/>
                <a:ea typeface="Calibri" panose="020F0502020204030204" pitchFamily="34" charset="0"/>
                <a:cs typeface="Times New Roman" panose="02020603050405020304" pitchFamily="18" charset="0"/>
              </a:rPr>
              <a:t>://www.google.com/url?sa=t&amp;rct=j&amp;q=&amp;esrc=s&amp;source=web&amp;cd=&amp;cad=rja&amp;uact=8&amp;ved=2ahUKEwidpZWLk6iCAxX0T0EAHcx9CP4QFnoECBkQAQ&amp;url=https%3A%2F%2Fwww.met.police.uk%2FSysSiteAssets%2Ffoi-media%2Fmetropolitan-police%2Fpolicies%2Fstrategy-and-governance---stop-and-search-questions-and-answers&amp;usg=AOvVaw01mPVfD2P_ae72zl0so5t_&amp;opi=89978449 (Accessed: 29/10/2023)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Metropolitan Police (no date)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How and when BWV cameras are used. </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https://www.met.police.uk/advice/advice-and-information/bwv/body-worn-video-bwv/how-and-when-bwv-cameras-are-used/</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29/10/2023)</a:t>
            </a:r>
          </a:p>
          <a:p>
            <a:pPr marL="0" indent="0">
              <a:lnSpc>
                <a:spcPct val="107000"/>
              </a:lnSpc>
              <a:spcAft>
                <a:spcPts val="800"/>
              </a:spcAft>
              <a:buNone/>
            </a:pPr>
            <a:endParaRPr lang="en-GB" dirty="0"/>
          </a:p>
        </p:txBody>
      </p:sp>
    </p:spTree>
    <p:extLst>
      <p:ext uri="{BB962C8B-B14F-4D97-AF65-F5344CB8AC3E}">
        <p14:creationId xmlns:p14="http://schemas.microsoft.com/office/powerpoint/2010/main" val="1679807721"/>
      </p:ext>
    </p:extLst>
  </p:cSld>
  <p:clrMapOvr>
    <a:masterClrMapping/>
  </p:clrMapOvr>
  <mc:AlternateContent xmlns:mc="http://schemas.openxmlformats.org/markup-compatibility/2006">
    <mc:Choice xmlns:p14="http://schemas.microsoft.com/office/powerpoint/2010/main" Requires="p14">
      <p:transition spd="med" p14:dur="700" advTm="15000">
        <p:fade/>
      </p:transition>
    </mc:Choice>
    <mc:Fallback>
      <p:transition spd="med" advTm="15000">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0CA02-FA48-DCC8-26EF-76142B1F82E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A23A314-F08C-74CA-8679-B5E63D4A9E5E}"/>
              </a:ext>
            </a:extLst>
          </p:cNvPr>
          <p:cNvSpPr>
            <a:spLocks noGrp="1"/>
          </p:cNvSpPr>
          <p:nvPr>
            <p:ph idx="1"/>
          </p:nvPr>
        </p:nvSpPr>
        <p:spPr>
          <a:xfrm>
            <a:off x="581192" y="2340864"/>
            <a:ext cx="11029615" cy="4517136"/>
          </a:xfrm>
        </p:spPr>
        <p:txBody>
          <a:bodyPr>
            <a:normAutofit fontScale="85000" lnSpcReduction="1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Oxford Reference (2015)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Discretion.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https://www.oxfordreference.com/view/10.1093/acref/9780191758256.001.0001/acref-9780191758256-e-1007</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29/10/2023)</a:t>
            </a: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Police and Criminal Evidence Act 1984 (PACE) – Code A.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https://www.gov.uk/government/publications/pace-code-a-2023</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29/10/2023)</a:t>
            </a: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Police and Criminal Evidence Act 1984, c60, S1(1).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https://www.legislation.gov.uk/ukpga/1984/60/section/1</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29/10/2023)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Statista (2023)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Number of arrests following a stop and search performed by the police in England and Wales from 2001/02 to 2022/23.</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https://www.statista.com/statistics/284643/arrests-from-stop-and-search-england-and-wales/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29/10/2023)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Statista (2023)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Number of stop and searches performed by the police in England and Wales from 2001/02 to 2022/23.</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https://www.statista.com/statistics/284599/police-pace-stop-and-searches-in-england-and-wales/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02/11/2023)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Thames Valley Police (no date)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Why we use top and search.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https://www.thamesvalley.police.uk/advice/advice-and-information/st-s/stop-and-search/why-we-use-stop-and-search/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27/10/2023)</a:t>
            </a:r>
          </a:p>
          <a:p>
            <a:pPr marL="0" indent="0">
              <a:lnSpc>
                <a:spcPct val="107000"/>
              </a:lnSpc>
              <a:spcAft>
                <a:spcPts val="800"/>
              </a:spcAft>
              <a:buNone/>
            </a:pPr>
            <a:endParaRPr lang="en-GB" dirty="0"/>
          </a:p>
        </p:txBody>
      </p:sp>
    </p:spTree>
    <p:extLst>
      <p:ext uri="{BB962C8B-B14F-4D97-AF65-F5344CB8AC3E}">
        <p14:creationId xmlns:p14="http://schemas.microsoft.com/office/powerpoint/2010/main" val="407749730"/>
      </p:ext>
    </p:extLst>
  </p:cSld>
  <p:clrMapOvr>
    <a:masterClrMapping/>
  </p:clrMapOvr>
  <mc:AlternateContent xmlns:mc="http://schemas.openxmlformats.org/markup-compatibility/2006">
    <mc:Choice xmlns:p14="http://schemas.microsoft.com/office/powerpoint/2010/main" Requires="p14">
      <p:transition spd="med" p14:dur="700" advTm="15000">
        <p:fade/>
      </p:transition>
    </mc:Choice>
    <mc:Fallback>
      <p:transition spd="med" advTm="1500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0CA02-FA48-DCC8-26EF-76142B1F82E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A23A314-F08C-74CA-8679-B5E63D4A9E5E}"/>
              </a:ext>
            </a:extLst>
          </p:cNvPr>
          <p:cNvSpPr>
            <a:spLocks noGrp="1"/>
          </p:cNvSpPr>
          <p:nvPr>
            <p:ph idx="1"/>
          </p:nvPr>
        </p:nvSpPr>
        <p:spPr>
          <a:xfrm>
            <a:off x="581192" y="2340864"/>
            <a:ext cx="11029615" cy="4517136"/>
          </a:xfrm>
        </p:spPr>
        <p:txBody>
          <a:bodyPr>
            <a:normAutofit fontScale="700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Britannica Dictionary (no date)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Stereotype.</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https://www.britannica.com/dictionary/stereotype</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29/10/2023)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Guardian, M, H. (2012)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Stephen Lawrence case: how it changed Britain.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https://www.theguardian.com/uk/2012/jan/03/how-stephen-lawrence-changed-Britain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29/10/2023)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UK Parliament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Macpherson Report: Twenty-two years on.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https://publications.parliament.uk/pa/cm5802/cmselect/cmhaff/139/13903.htm</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29/10/2023)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UK Parliament (2023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Police standards and culture: Restoring public trust.</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https://lordslibrary.parliament.uk/police-standards-and-culture-restoring-public-trust/#heading-1</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29/10/2023)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UK Parliament (2023)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Metropolitan Police investigation into the murder of Stephen Lawrence.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https://commonslibrary.parliament.uk/research-briefings/cdp-2023-0160/</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29/10/2023)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Wood, D.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Blackstone’s Handbook for Policing Students. </a:t>
            </a:r>
            <a:r>
              <a:rPr lang="en-GB" sz="1800" dirty="0">
                <a:effectLst/>
                <a:latin typeface="Calibri" panose="020F0502020204030204" pitchFamily="34" charset="0"/>
                <a:ea typeface="Calibri" panose="020F0502020204030204" pitchFamily="34" charset="0"/>
                <a:cs typeface="Times New Roman" panose="02020603050405020304" pitchFamily="18" charset="0"/>
              </a:rPr>
              <a:t>16</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800" dirty="0">
                <a:effectLst/>
                <a:latin typeface="Calibri" panose="020F0502020204030204" pitchFamily="34" charset="0"/>
                <a:ea typeface="Calibri" panose="020F0502020204030204" pitchFamily="34" charset="0"/>
                <a:cs typeface="Times New Roman" panose="02020603050405020304" pitchFamily="18" charset="0"/>
              </a:rPr>
              <a:t>. London: Oxford University Press.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YouGov (2022)</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YouGov Stop and Search Ethnic Minority Results.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google.com/url?sa=t&amp;rct=j&amp;q=&amp;esrc=s&amp;source=web&amp;cd=&amp;cad=rja&amp;uact=8&amp;ved=2ahUKEwjftuaKnqiCAxXtRkEAHZozBjoQFnoECBgQAQ&amp;url=https%3A%2F%2Fdocs.cdn.yougov.com%2Fzkt9c19mab%2FYouGov%2520Stop%2520and%2520Search%2520Ethnic%2520Minority%2520Results.pdf&amp;usg=AOvVaw3fxl4KdPl6apaIOpK7UDHX&amp;opi=89978449</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31/10/2023)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YouGov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YouGov Stop and Search White Results.</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google.com/url?sa=t&amp;rct=j&amp;q=&amp;esrc=s&amp;source=web&amp;cd=&amp;cad=rja&amp;uact=8&amp;ved=2ahUKEwj8qK_TnaiCAxUzVkEAHb69CiAQFnoECBMQAQ&amp;url=https%3A%2F%2Fdocs.cdn.yougov.com%2Fb9bzvs668h%2FYouGov%2520Stop%2520and%2520Search%2520White%2520Results.pdf&amp;usg=AOvVaw0MTmJPJhiyiqPtOGPetpE8&amp;opi=89978449</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31/10/2023)</a:t>
            </a:r>
          </a:p>
          <a:p>
            <a:pPr marL="0" indent="0">
              <a:lnSpc>
                <a:spcPct val="107000"/>
              </a:lnSpc>
              <a:spcAft>
                <a:spcPts val="800"/>
              </a:spcAft>
              <a:buNone/>
            </a:pPr>
            <a:endParaRPr lang="en-GB" dirty="0"/>
          </a:p>
        </p:txBody>
      </p:sp>
    </p:spTree>
    <p:extLst>
      <p:ext uri="{BB962C8B-B14F-4D97-AF65-F5344CB8AC3E}">
        <p14:creationId xmlns:p14="http://schemas.microsoft.com/office/powerpoint/2010/main" val="203449437"/>
      </p:ext>
    </p:extLst>
  </p:cSld>
  <p:clrMapOvr>
    <a:masterClrMapping/>
  </p:clrMapOvr>
  <mc:AlternateContent xmlns:mc="http://schemas.openxmlformats.org/markup-compatibility/2006">
    <mc:Choice xmlns:p14="http://schemas.microsoft.com/office/powerpoint/2010/main" Requires="p14">
      <p:transition spd="med" p14:dur="700" advTm="15000">
        <p:fade/>
      </p:transition>
    </mc:Choice>
    <mc:Fallback>
      <p:transition spd="med" advTm="15000">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0CA02-FA48-DCC8-26EF-76142B1F82EA}"/>
              </a:ext>
            </a:extLst>
          </p:cNvPr>
          <p:cNvSpPr>
            <a:spLocks noGrp="1"/>
          </p:cNvSpPr>
          <p:nvPr>
            <p:ph type="title"/>
          </p:nvPr>
        </p:nvSpPr>
        <p:spPr/>
        <p:txBody>
          <a:bodyPr/>
          <a:lstStyle/>
          <a:p>
            <a:r>
              <a:rPr lang="en-GB" dirty="0"/>
              <a:t>References - Images</a:t>
            </a:r>
          </a:p>
        </p:txBody>
      </p:sp>
      <p:sp>
        <p:nvSpPr>
          <p:cNvPr id="3" name="Content Placeholder 2">
            <a:extLst>
              <a:ext uri="{FF2B5EF4-FFF2-40B4-BE49-F238E27FC236}">
                <a16:creationId xmlns:a16="http://schemas.microsoft.com/office/drawing/2014/main" id="{5A23A314-F08C-74CA-8679-B5E63D4A9E5E}"/>
              </a:ext>
            </a:extLst>
          </p:cNvPr>
          <p:cNvSpPr>
            <a:spLocks noGrp="1"/>
          </p:cNvSpPr>
          <p:nvPr>
            <p:ph idx="1"/>
          </p:nvPr>
        </p:nvSpPr>
        <p:spPr>
          <a:xfrm>
            <a:off x="581192" y="2129595"/>
            <a:ext cx="11029615" cy="4872789"/>
          </a:xfrm>
        </p:spPr>
        <p:txBody>
          <a:bodyPr>
            <a:normAutofit fontScale="85000" lnSpcReduction="10000"/>
          </a:bodyPr>
          <a:lstStyle/>
          <a:p>
            <a:r>
              <a:rPr lang="en-GB" dirty="0"/>
              <a:t>Slide 1 - </a:t>
            </a:r>
            <a:r>
              <a:rPr lang="en-GB" dirty="0" err="1"/>
              <a:t>Skafar</a:t>
            </a:r>
            <a:r>
              <a:rPr lang="en-GB" dirty="0"/>
              <a:t>, S. (2013). </a:t>
            </a:r>
            <a:r>
              <a:rPr lang="en-GB" i="1" dirty="0"/>
              <a:t>HD: Emergency Police Lights</a:t>
            </a:r>
            <a:r>
              <a:rPr lang="en-GB" dirty="0"/>
              <a:t>.  Available at: </a:t>
            </a:r>
            <a:r>
              <a:rPr lang="en-GB" dirty="0">
                <a:hlinkClick r:id="rId3"/>
              </a:rPr>
              <a:t>https://www.istockphoto.com/video/emergency-police-lights-gm460144615-31976394</a:t>
            </a:r>
            <a:endParaRPr lang="en-GB" dirty="0"/>
          </a:p>
          <a:p>
            <a:r>
              <a:rPr lang="en-GB" dirty="0"/>
              <a:t>Slide 3 - BBC (no date) </a:t>
            </a:r>
            <a:r>
              <a:rPr lang="en-GB" i="1" dirty="0"/>
              <a:t>Stop and Search: the controversial police power</a:t>
            </a:r>
            <a:r>
              <a:rPr lang="en-GB" dirty="0"/>
              <a:t>.  Available at: https://www.bbc.co.uk/news/av/stories-50686275</a:t>
            </a:r>
          </a:p>
          <a:p>
            <a:r>
              <a:rPr lang="en-GB" dirty="0"/>
              <a:t>Slide 11 – Metropolitan Police Authority (unknown) </a:t>
            </a:r>
            <a:r>
              <a:rPr lang="en-GB" i="1" dirty="0"/>
              <a:t>A Metropolitan Police officer in the original </a:t>
            </a:r>
            <a:r>
              <a:rPr lang="en-GB" i="1" dirty="0" err="1"/>
              <a:t>Peelsrs</a:t>
            </a:r>
            <a:r>
              <a:rPr lang="en-GB" i="1" dirty="0"/>
              <a:t> uniform looks sternly at a man and two boys, who don’t seem a bit intimidated</a:t>
            </a:r>
            <a:r>
              <a:rPr lang="en-GB" dirty="0"/>
              <a:t>.  Available at: </a:t>
            </a:r>
            <a:r>
              <a:rPr lang="en-GB" dirty="0">
                <a:hlinkClick r:id="rId4"/>
              </a:rPr>
              <a:t>https://www.agefotostock.com/age/en/details-photo/a-metropolitan-police-officer-in-the-original-peelers-uniform-looks-sternly-at-a-man-and-two-boys-who-don-t-seem-a-bit-intimidated/MEV-10499598</a:t>
            </a:r>
            <a:endParaRPr lang="en-GB" dirty="0"/>
          </a:p>
          <a:p>
            <a:r>
              <a:rPr lang="en-GB" dirty="0"/>
              <a:t>Slide 12 – </a:t>
            </a:r>
            <a:r>
              <a:rPr lang="en-GB" dirty="0" err="1"/>
              <a:t>Kranzler.J</a:t>
            </a:r>
            <a:r>
              <a:rPr lang="en-GB" dirty="0"/>
              <a:t> and </a:t>
            </a:r>
            <a:r>
              <a:rPr lang="en-GB" dirty="0" err="1"/>
              <a:t>Levy.M</a:t>
            </a:r>
            <a:r>
              <a:rPr lang="en-GB" dirty="0"/>
              <a:t> (2018) Statistics for the Terrified Criminologist.  United Kingdom: Rowman &amp; Littlefield Publishers</a:t>
            </a:r>
          </a:p>
          <a:p>
            <a:r>
              <a:rPr lang="en-GB" dirty="0"/>
              <a:t>Slide 15 – Image belongs to the Lawrence family</a:t>
            </a:r>
          </a:p>
          <a:p>
            <a:r>
              <a:rPr lang="en-GB" dirty="0"/>
              <a:t>Slide 19 – BBC (2001) </a:t>
            </a:r>
            <a:r>
              <a:rPr lang="en-GB" i="1" dirty="0"/>
              <a:t>Unknown</a:t>
            </a:r>
            <a:r>
              <a:rPr lang="en-GB" dirty="0"/>
              <a:t>.  Available at: </a:t>
            </a:r>
            <a:r>
              <a:rPr lang="en-GB" dirty="0">
                <a:hlinkClick r:id="rId5"/>
              </a:rPr>
              <a:t>http://news.bbc.co.uk/news/vote2001/hi/english/main_issues/sections/facts/newsid_1190000/1190971.stm</a:t>
            </a:r>
            <a:endParaRPr lang="en-GB" dirty="0"/>
          </a:p>
          <a:p>
            <a:r>
              <a:rPr lang="en-GB" dirty="0"/>
              <a:t>Slide 21 – College of Policing (2023) </a:t>
            </a:r>
            <a:r>
              <a:rPr lang="en-GB" i="1" dirty="0"/>
              <a:t>Police Race Action Plan</a:t>
            </a:r>
            <a:r>
              <a:rPr lang="en-GB" dirty="0"/>
              <a:t>.  Available at: https://www.google.com/url?sa=t&amp;rct=j&amp;q=&amp;esrc=s&amp;source=web&amp;cd=&amp;cad=rja&amp;uact=8&amp;ved=2ahUKEwjZie3zpqiCAxWoT0EAHZ6iBVYQFnoECBYQAQ&amp;url=https%3A%2F%2Fassets.college.police.uk%2Fs3fs-public%2FPolice-Race-Action-Plan.pdf&amp;usg=AOvVaw0K7pk4UYn_9RoD32AL9EXl&amp;opi=89978449</a:t>
            </a:r>
          </a:p>
          <a:p>
            <a:r>
              <a:rPr lang="en-GB" dirty="0"/>
              <a:t>Slide 23 – Bull. C (20..) </a:t>
            </a:r>
            <a:r>
              <a:rPr lang="en-GB" i="1" dirty="0"/>
              <a:t>Police carry out drugs searches around the streets of Manchester. Police search a suspected drug dealer in the northern quarter.</a:t>
            </a:r>
            <a:r>
              <a:rPr lang="en-GB" dirty="0"/>
              <a:t>  Available at: https://www.alamy.com/stock-photo-police-carry-out-drugs-searches-around-the-streets-of-manchester-police-73934851.html</a:t>
            </a:r>
          </a:p>
          <a:p>
            <a:endParaRPr lang="en-GB" dirty="0"/>
          </a:p>
          <a:p>
            <a:endParaRPr lang="en-GB" dirty="0"/>
          </a:p>
        </p:txBody>
      </p:sp>
    </p:spTree>
    <p:extLst>
      <p:ext uri="{BB962C8B-B14F-4D97-AF65-F5344CB8AC3E}">
        <p14:creationId xmlns:p14="http://schemas.microsoft.com/office/powerpoint/2010/main" val="3184354224"/>
      </p:ext>
    </p:extLst>
  </p:cSld>
  <p:clrMapOvr>
    <a:masterClrMapping/>
  </p:clrMapOvr>
  <mc:AlternateContent xmlns:mc="http://schemas.openxmlformats.org/markup-compatibility/2006">
    <mc:Choice xmlns:p14="http://schemas.microsoft.com/office/powerpoint/2010/main" Requires="p14">
      <p:transition spd="med" p14:dur="700" advTm="15000">
        <p:fade/>
      </p:transition>
    </mc:Choice>
    <mc:Fallback>
      <p:transition spd="med" advTm="15000">
        <p:fade/>
      </p:transition>
    </mc:Fallback>
  </mc:AlternateContent>
</p:sld>
</file>

<file path=ppt/theme/theme1.xml><?xml version="1.0" encoding="utf-8"?>
<a:theme xmlns:a="http://schemas.openxmlformats.org/drawingml/2006/main" name="DividendVTI">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4030</Words>
  <Application>Microsoft Office PowerPoint</Application>
  <PresentationFormat>Widescreen</PresentationFormat>
  <Paragraphs>293</Paragraphs>
  <Slides>30</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Gill Sans MT</vt:lpstr>
      <vt:lpstr>Wingdings 2</vt:lpstr>
      <vt:lpstr>DividendVTI</vt:lpstr>
      <vt:lpstr>Demonstrate a systematic knowledge and understanding on why it is essential that  the police use their stop search powers fairly and the impact upon modern society and policing when this is not done effectively</vt:lpstr>
      <vt:lpstr>What will be covered?</vt:lpstr>
      <vt:lpstr>What is stop search?</vt:lpstr>
      <vt:lpstr>What is stop and search?</vt:lpstr>
      <vt:lpstr>Other acts relating to stop and search</vt:lpstr>
      <vt:lpstr>PowerPoint Presentation</vt:lpstr>
      <vt:lpstr>Stop and search powers – Section 1 PACE 1984</vt:lpstr>
      <vt:lpstr>stop and search conduct</vt:lpstr>
      <vt:lpstr>Fair and effective</vt:lpstr>
      <vt:lpstr>Why stop searches must be justified</vt:lpstr>
      <vt:lpstr>Policing by consent</vt:lpstr>
      <vt:lpstr>Police discretion and stereotyping</vt:lpstr>
      <vt:lpstr>Discretion during stop searches</vt:lpstr>
      <vt:lpstr>Stereotyping during stop searches</vt:lpstr>
      <vt:lpstr>Stephen Lawrence</vt:lpstr>
      <vt:lpstr>Macpherson Report</vt:lpstr>
      <vt:lpstr>Public reaction after the macpherson report</vt:lpstr>
      <vt:lpstr>Macpherson Report - recommendations</vt:lpstr>
      <vt:lpstr>How the police have implemented the macpherson reccomendations</vt:lpstr>
      <vt:lpstr>building confidence in the police among BAME communities</vt:lpstr>
      <vt:lpstr>Police training – Police Race Action Plan</vt:lpstr>
      <vt:lpstr>Ensuring stop searches are transparent and accountable</vt:lpstr>
      <vt:lpstr>conclusion</vt:lpstr>
      <vt:lpstr>Why does stop and search need to be used fairly</vt:lpstr>
      <vt:lpstr>Thank you for listening</vt:lpstr>
      <vt:lpstr>References</vt:lpstr>
      <vt:lpstr>References</vt:lpstr>
      <vt:lpstr>References</vt:lpstr>
      <vt:lpstr>References</vt:lpstr>
      <vt:lpstr>References - Images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Demonstrate a systematic knowledge and understanding on why it is essential that  the police use the stop search powers fairly and the impact upon modern society and policing when this is not done effectively</dc:title>
  <dc:creator>Caitlin Harris (2103809)</dc:creator>
  <cp:lastModifiedBy>Caitlin Harris (2103809)</cp:lastModifiedBy>
  <cp:revision>122</cp:revision>
  <dcterms:created xsi:type="dcterms:W3CDTF">2023-10-20T12:41:41Z</dcterms:created>
  <dcterms:modified xsi:type="dcterms:W3CDTF">2023-11-03T18:43:07Z</dcterms:modified>
</cp:coreProperties>
</file>