
<file path=[Content_Types].xml><?xml version="1.0" encoding="utf-8"?>
<Types xmlns="http://schemas.openxmlformats.org/package/2006/content-types">
  <Override PartName="/ppt/slides/slide18.xml" ContentType="application/vnd.openxmlformats-officedocument.presentationml.slide+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s/slide26.xml" ContentType="application/vnd.openxmlformats-officedocument.presentationml.slide+xml"/>
  <Override PartName="/ppt/slideLayouts/slideLayout5.xml" ContentType="application/vnd.openxmlformats-officedocument.presentationml.slideLayout+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Override PartName="/ppt/slides/slide30.xml" ContentType="application/vnd.openxmlformats-officedocument.presentationml.slide+xml"/>
  <Default Extension="xml" ContentType="application/xml"/>
  <Override PartName="/ppt/slides/slide19.xml" ContentType="application/vnd.openxmlformats-officedocument.presentationml.slide+xml"/>
  <Override PartName="/ppt/notesSlides/notesSlide5.xml" ContentType="application/vnd.openxmlformats-officedocument.presentationml.notesSlide+xml"/>
  <Override PartName="/ppt/tableStyles.xml" ContentType="application/vnd.openxmlformats-officedocument.presentationml.tableStyles+xml"/>
  <Override PartName="/ppt/slides/slide15.xml" ContentType="application/vnd.openxmlformats-officedocument.presentationml.slide+xml"/>
  <Override PartName="/ppt/notesSlides/notesSlide1.xml" ContentType="application/vnd.openxmlformats-officedocument.presentationml.notesSlide+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31.xml" ContentType="application/vnd.openxmlformats-officedocument.presentationml.slide+xml"/>
  <Override PartName="/ppt/slides/slide16.xml" ContentType="application/vnd.openxmlformats-officedocument.presentationml.slide+xml"/>
  <Override PartName="/ppt/notesSlides/notesSlide2.xml" ContentType="application/vnd.openxmlformats-officedocument.presentationml.notes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notesSlides/notesSlide3.xml" ContentType="application/vnd.openxmlformats-officedocument.presentationml.notesSlide+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29.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96" r:id="rId1"/>
  </p:sldMasterIdLst>
  <p:notesMasterIdLst>
    <p:notesMasterId r:id="rId34"/>
  </p:notesMasterIdLst>
  <p:sldIdLst>
    <p:sldId id="291" r:id="rId2"/>
    <p:sldId id="256" r:id="rId3"/>
    <p:sldId id="270" r:id="rId4"/>
    <p:sldId id="274" r:id="rId5"/>
    <p:sldId id="278" r:id="rId6"/>
    <p:sldId id="279" r:id="rId7"/>
    <p:sldId id="271" r:id="rId8"/>
    <p:sldId id="275" r:id="rId9"/>
    <p:sldId id="280" r:id="rId10"/>
    <p:sldId id="281" r:id="rId11"/>
    <p:sldId id="272" r:id="rId12"/>
    <p:sldId id="292" r:id="rId13"/>
    <p:sldId id="283" r:id="rId14"/>
    <p:sldId id="284" r:id="rId15"/>
    <p:sldId id="285" r:id="rId16"/>
    <p:sldId id="286" r:id="rId17"/>
    <p:sldId id="287" r:id="rId18"/>
    <p:sldId id="288" r:id="rId19"/>
    <p:sldId id="276" r:id="rId20"/>
    <p:sldId id="257" r:id="rId21"/>
    <p:sldId id="258" r:id="rId22"/>
    <p:sldId id="259" r:id="rId23"/>
    <p:sldId id="260" r:id="rId24"/>
    <p:sldId id="261" r:id="rId25"/>
    <p:sldId id="262" r:id="rId26"/>
    <p:sldId id="263" r:id="rId27"/>
    <p:sldId id="264" r:id="rId28"/>
    <p:sldId id="266" r:id="rId29"/>
    <p:sldId id="265" r:id="rId30"/>
    <p:sldId id="290" r:id="rId31"/>
    <p:sldId id="282" r:id="rId32"/>
    <p:sldId id="27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p="http://schemas.openxmlformats.org/presentationml/2006/main" xmlns:r="http://schemas.openxmlformats.org/officeDocument/2006/relationships" xmlns:a="http://schemas.openxmlformats.org/drawingml/2006/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220"/>
    </p:ext>
    <p:ext uri="{FD5EFAAD-0ECE-453E-9831-46B23BE46B34}">
      <p15:chartTrackingRefBased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p:cViewPr varScale="1">
        <p:scale>
          <a:sx n="77" d="100"/>
          <a:sy n="77" d="100"/>
        </p:scale>
        <p:origin x="-1248"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938CAA-0349-9E46-BC4B-34C865D177D8}" type="datetimeFigureOut">
              <a:rPr lang="en-US" smtClean="0"/>
              <a:t>11/6/18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7E750F-359D-2F4E-AFA9-BBA48F952E11}"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Myfyrwyr</a:t>
            </a:r>
            <a:r>
              <a:rPr lang="en-GB" dirty="0" smtClean="0"/>
              <a:t> I </a:t>
            </a:r>
            <a:r>
              <a:rPr lang="en-GB" dirty="0" err="1" smtClean="0"/>
              <a:t>siarad</a:t>
            </a:r>
            <a:r>
              <a:rPr lang="en-GB" dirty="0" smtClean="0"/>
              <a:t> mewn par</a:t>
            </a:r>
            <a:r>
              <a:rPr lang="en-GB" baseline="0" dirty="0" smtClean="0"/>
              <a:t> am 3 </a:t>
            </a:r>
            <a:r>
              <a:rPr lang="en-GB" baseline="0" dirty="0" err="1" smtClean="0"/>
              <a:t>munud</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298C28AD-FBF9-0F43-938B-EFCDB769E094}" type="slidenum">
              <a:rPr lang="en-US" smtClean="0"/>
              <a:pPr/>
              <a:t>1</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93942303"/>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Tutor – write on board</a:t>
            </a:r>
            <a:endParaRPr lang="en-US" dirty="0"/>
          </a:p>
        </p:txBody>
      </p:sp>
      <p:sp>
        <p:nvSpPr>
          <p:cNvPr id="4" name="Slide Number Placeholder 3"/>
          <p:cNvSpPr>
            <a:spLocks noGrp="1"/>
          </p:cNvSpPr>
          <p:nvPr>
            <p:ph type="sldNum" sz="quarter" idx="10"/>
          </p:nvPr>
        </p:nvSpPr>
        <p:spPr/>
        <p:txBody>
          <a:bodyPr/>
          <a:lstStyle/>
          <a:p>
            <a:fld id="{DE7E750F-359D-2F4E-AFA9-BBA48F952E11}" type="slidenum">
              <a:rPr lang="en-US" smtClean="0"/>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Tutor – write on board</a:t>
            </a:r>
          </a:p>
          <a:p>
            <a:r>
              <a:rPr lang="en-US" dirty="0" smtClean="0"/>
              <a:t>Rehearse with actions</a:t>
            </a:r>
            <a:endParaRPr lang="en-US" dirty="0"/>
          </a:p>
        </p:txBody>
      </p:sp>
      <p:sp>
        <p:nvSpPr>
          <p:cNvPr id="4" name="Slide Number Placeholder 3"/>
          <p:cNvSpPr>
            <a:spLocks noGrp="1"/>
          </p:cNvSpPr>
          <p:nvPr>
            <p:ph type="sldNum" sz="quarter" idx="10"/>
          </p:nvPr>
        </p:nvSpPr>
        <p:spPr/>
        <p:txBody>
          <a:bodyPr/>
          <a:lstStyle/>
          <a:p>
            <a:fld id="{DE7E750F-359D-2F4E-AFA9-BBA48F952E11}" type="slidenum">
              <a:rPr lang="en-US" smtClean="0"/>
              <a:t>9</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Angen</a:t>
            </a:r>
            <a:r>
              <a:rPr lang="en-US" dirty="0" smtClean="0"/>
              <a:t> </a:t>
            </a:r>
            <a:r>
              <a:rPr lang="en-US" dirty="0" err="1" smtClean="0"/>
              <a:t>mynd</a:t>
            </a:r>
            <a:r>
              <a:rPr lang="en-US" dirty="0" smtClean="0"/>
              <a:t> </a:t>
            </a:r>
            <a:r>
              <a:rPr lang="en-US" dirty="0" err="1" smtClean="0"/>
              <a:t>trwy’r</a:t>
            </a:r>
            <a:r>
              <a:rPr lang="en-US" dirty="0" smtClean="0"/>
              <a:t> </a:t>
            </a:r>
            <a:r>
              <a:rPr lang="en-US" dirty="0" err="1" smtClean="0"/>
              <a:t>sleidiau</a:t>
            </a:r>
            <a:r>
              <a:rPr lang="en-US" dirty="0" smtClean="0"/>
              <a:t> </a:t>
            </a:r>
            <a:r>
              <a:rPr lang="en-US" dirty="0" err="1" smtClean="0"/>
              <a:t>yma</a:t>
            </a:r>
            <a:r>
              <a:rPr lang="en-US" dirty="0" smtClean="0"/>
              <a:t>.</a:t>
            </a:r>
            <a:endParaRPr lang="en-US" dirty="0"/>
          </a:p>
        </p:txBody>
      </p:sp>
      <p:sp>
        <p:nvSpPr>
          <p:cNvPr id="4" name="Slide Number Placeholder 3"/>
          <p:cNvSpPr>
            <a:spLocks noGrp="1"/>
          </p:cNvSpPr>
          <p:nvPr>
            <p:ph type="sldNum" sz="quarter" idx="10"/>
          </p:nvPr>
        </p:nvSpPr>
        <p:spPr/>
        <p:txBody>
          <a:bodyPr/>
          <a:lstStyle/>
          <a:p>
            <a:fld id="{DE7E750F-359D-2F4E-AFA9-BBA48F952E11}" type="slidenum">
              <a:rPr lang="en-US" smtClean="0"/>
              <a:t>19</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Help mat - </a:t>
            </a:r>
            <a:r>
              <a:rPr lang="en-US" dirty="0" err="1" smtClean="0"/>
              <a:t>Gwyliau</a:t>
            </a:r>
            <a:endParaRPr lang="en-US" dirty="0"/>
          </a:p>
        </p:txBody>
      </p:sp>
      <p:sp>
        <p:nvSpPr>
          <p:cNvPr id="4" name="Slide Number Placeholder 3"/>
          <p:cNvSpPr>
            <a:spLocks noGrp="1"/>
          </p:cNvSpPr>
          <p:nvPr>
            <p:ph type="sldNum" sz="quarter" idx="10"/>
          </p:nvPr>
        </p:nvSpPr>
        <p:spPr/>
        <p:txBody>
          <a:bodyPr/>
          <a:lstStyle/>
          <a:p>
            <a:fld id="{DE7E750F-359D-2F4E-AFA9-BBA48F952E11}" type="slidenum">
              <a:rPr lang="en-US" smtClean="0"/>
              <a:t>30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6084DC7A-8639-4A0B-A474-8E41F91EBAE7}" type="datetimeFigureOut">
              <a:rPr lang="en-GB" smtClean="0"/>
              <a:pPr/>
              <a:t>11/6/18</a:t>
            </a:fld>
            <a:endParaRPr lang="en-GB"/>
          </a:p>
        </p:txBody>
      </p:sp>
      <p:sp>
        <p:nvSpPr>
          <p:cNvPr id="16" name="Slide Number Placeholder 15"/>
          <p:cNvSpPr>
            <a:spLocks noGrp="1"/>
          </p:cNvSpPr>
          <p:nvPr>
            <p:ph type="sldNum" sz="quarter" idx="11"/>
          </p:nvPr>
        </p:nvSpPr>
        <p:spPr/>
        <p:txBody>
          <a:bodyPr/>
          <a:lstStyle/>
          <a:p>
            <a:fld id="{509C413F-138C-4DF8-95DF-678AAD3260FA}"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6084DC7A-8639-4A0B-A474-8E41F91EBAE7}" type="datetimeFigureOut">
              <a:rPr lang="en-GB" smtClean="0"/>
              <a:pPr/>
              <a:t>11/6/18</a:t>
            </a:fld>
            <a:endParaRPr lang="en-GB"/>
          </a:p>
        </p:txBody>
      </p:sp>
      <p:sp>
        <p:nvSpPr>
          <p:cNvPr id="15" name="Slide Number Placeholder 14"/>
          <p:cNvSpPr>
            <a:spLocks noGrp="1"/>
          </p:cNvSpPr>
          <p:nvPr>
            <p:ph type="sldNum" sz="quarter" idx="15"/>
          </p:nvPr>
        </p:nvSpPr>
        <p:spPr/>
        <p:txBody>
          <a:bodyPr/>
          <a:lstStyle>
            <a:lvl1pPr algn="ctr">
              <a:defRPr/>
            </a:lvl1pPr>
          </a:lstStyle>
          <a:p>
            <a:fld id="{509C413F-138C-4DF8-95DF-678AAD3260FA}" type="slidenum">
              <a:rPr lang="en-GB" smtClean="0"/>
              <a:pPr/>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084DC7A-8639-4A0B-A474-8E41F91EBAE7}" type="datetimeFigureOut">
              <a:rPr lang="en-GB" smtClean="0"/>
              <a:pPr/>
              <a:t>11/6/18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C413F-138C-4DF8-95DF-678AAD3260FA}" type="slidenum">
              <a:rPr lang="en-GB" smtClean="0"/>
              <a:pPr/>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084DC7A-8639-4A0B-A474-8E41F91EBAE7}" type="datetimeFigureOut">
              <a:rPr lang="en-GB" smtClean="0"/>
              <a:pPr/>
              <a:t>11/6/18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C413F-138C-4DF8-95DF-678AAD3260FA}" type="slidenum">
              <a:rPr lang="en-GB" smtClean="0"/>
              <a:pPr/>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509C413F-138C-4DF8-95DF-678AAD3260FA}" type="slidenum">
              <a:rPr lang="en-GB" smtClean="0"/>
              <a:pPr/>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6084DC7A-8639-4A0B-A474-8E41F91EBAE7}" type="datetimeFigureOut">
              <a:rPr lang="en-GB" smtClean="0"/>
              <a:pPr/>
              <a:t>11/6/18</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084DC7A-8639-4A0B-A474-8E41F91EBAE7}" type="datetimeFigureOut">
              <a:rPr lang="en-GB" smtClean="0"/>
              <a:pPr/>
              <a:t>11/6/18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9C413F-138C-4DF8-95DF-678AAD3260FA}" type="slidenum">
              <a:rPr lang="en-GB" smtClean="0"/>
              <a:pPr/>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84DC7A-8639-4A0B-A474-8E41F91EBAE7}" type="datetimeFigureOut">
              <a:rPr lang="en-GB" smtClean="0"/>
              <a:pPr/>
              <a:t>11/6/18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9C413F-138C-4DF8-95DF-678AAD3260F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6084DC7A-8639-4A0B-A474-8E41F91EBAE7}" type="datetimeFigureOut">
              <a:rPr lang="en-GB" smtClean="0"/>
              <a:pPr/>
              <a:t>11/6/18</a:t>
            </a:fld>
            <a:endParaRPr lang="en-GB"/>
          </a:p>
        </p:txBody>
      </p:sp>
      <p:sp>
        <p:nvSpPr>
          <p:cNvPr id="9" name="Slide Number Placeholder 8"/>
          <p:cNvSpPr>
            <a:spLocks noGrp="1"/>
          </p:cNvSpPr>
          <p:nvPr>
            <p:ph type="sldNum" sz="quarter" idx="15"/>
          </p:nvPr>
        </p:nvSpPr>
        <p:spPr/>
        <p:txBody>
          <a:bodyPr/>
          <a:lstStyle/>
          <a:p>
            <a:fld id="{509C413F-138C-4DF8-95DF-678AAD3260FA}" type="slidenum">
              <a:rPr lang="en-GB" smtClean="0"/>
              <a:pPr/>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6084DC7A-8639-4A0B-A474-8E41F91EBAE7}" type="datetimeFigureOut">
              <a:rPr lang="en-GB" smtClean="0"/>
              <a:pPr/>
              <a:t>11/6/18</a:t>
            </a:fld>
            <a:endParaRPr lang="en-GB"/>
          </a:p>
        </p:txBody>
      </p:sp>
      <p:sp>
        <p:nvSpPr>
          <p:cNvPr id="9" name="Slide Number Placeholder 8"/>
          <p:cNvSpPr>
            <a:spLocks noGrp="1"/>
          </p:cNvSpPr>
          <p:nvPr>
            <p:ph type="sldNum" sz="quarter" idx="11"/>
          </p:nvPr>
        </p:nvSpPr>
        <p:spPr/>
        <p:txBody>
          <a:bodyPr/>
          <a:lstStyle/>
          <a:p>
            <a:fld id="{509C413F-138C-4DF8-95DF-678AAD3260FA}"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84DC7A-8639-4A0B-A474-8E41F91EBAE7}" type="datetimeFigureOut">
              <a:rPr lang="en-GB" smtClean="0"/>
              <a:pPr/>
              <a:t>11/6/18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C413F-138C-4DF8-95DF-678AAD3260F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84DC7A-8639-4A0B-A474-8E41F91EBAE7}" type="datetimeFigureOut">
              <a:rPr lang="en-GB" smtClean="0"/>
              <a:pPr/>
              <a:t>11/6/18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C413F-138C-4DF8-95DF-678AAD3260F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6084DC7A-8639-4A0B-A474-8E41F91EBAE7}" type="datetimeFigureOut">
              <a:rPr lang="en-GB" smtClean="0"/>
              <a:pPr/>
              <a:t>11/6/18</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509C413F-138C-4DF8-95DF-678AAD3260FA}" type="slidenum">
              <a:rPr lang="en-GB" smtClean="0"/>
              <a:pPr/>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classtools.net/education-games-php/timer" TargetMode="External"/><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5.png"/><Relationship Id="rId7" Type="http://schemas.openxmlformats.org/officeDocument/2006/relationships/image" Target="../media/image6.png"/><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1worldglobes.com/images/StarterGlobeFSM_2.jpg" TargetMode="External"/><Relationship Id="rId4" Type="http://schemas.openxmlformats.org/officeDocument/2006/relationships/image" Target="../media/image10.jpeg"/><Relationship Id="rId5" Type="http://schemas.openxmlformats.org/officeDocument/2006/relationships/hyperlink" Target="http://www.worldmapsonline.com/" TargetMode="External"/><Relationship Id="rId6" Type="http://schemas.openxmlformats.org/officeDocument/2006/relationships/image" Target="../media/image11.jpe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9" name="Text Placeholder 8"/>
          <p:cNvSpPr>
            <a:spLocks noGrp="1"/>
          </p:cNvSpPr>
          <p:nvPr>
            <p:ph type="body" sz="half" idx="4294967295"/>
          </p:nvPr>
        </p:nvSpPr>
        <p:spPr>
          <a:xfrm>
            <a:off x="0" y="5105399"/>
            <a:ext cx="7718425" cy="1566965"/>
          </a:xfrm>
        </p:spPr>
        <p:txBody>
          <a:bodyPr>
            <a:normAutofit fontScale="92500" lnSpcReduction="20000"/>
          </a:bodyPr>
          <a:lstStyle/>
          <a:p>
            <a:endParaRPr lang="en-GB" dirty="0" smtClean="0">
              <a:hlinkClick r:id="rId3"/>
            </a:endParaRPr>
          </a:p>
          <a:p>
            <a:endParaRPr lang="en-GB" dirty="0">
              <a:hlinkClick r:id="rId3"/>
            </a:endParaRPr>
          </a:p>
          <a:p>
            <a:endParaRPr lang="en-GB" dirty="0" smtClean="0">
              <a:hlinkClick r:id="rId3"/>
            </a:endParaRPr>
          </a:p>
          <a:p>
            <a:r>
              <a:rPr lang="en-GB" dirty="0" smtClean="0">
                <a:solidFill>
                  <a:srgbClr val="FF0000"/>
                </a:solidFill>
              </a:rPr>
              <a:t>T</a:t>
            </a:r>
            <a:r>
              <a:rPr lang="en-GB" dirty="0" smtClean="0">
                <a:solidFill>
                  <a:srgbClr val="FF0000"/>
                </a:solidFill>
              </a:rPr>
              <a:t>alk about any (or all) of these things for </a:t>
            </a:r>
            <a:r>
              <a:rPr lang="en-GB" b="1" dirty="0" smtClean="0">
                <a:solidFill>
                  <a:srgbClr val="FF0000"/>
                </a:solidFill>
              </a:rPr>
              <a:t>3 minutes</a:t>
            </a:r>
            <a:r>
              <a:rPr lang="en-GB" dirty="0" smtClean="0">
                <a:solidFill>
                  <a:srgbClr val="FF0000"/>
                </a:solidFill>
              </a:rPr>
              <a:t>!</a:t>
            </a:r>
          </a:p>
          <a:p>
            <a:endParaRPr lang="en-GB" dirty="0"/>
          </a:p>
        </p:txBody>
      </p:sp>
      <p:pic>
        <p:nvPicPr>
          <p:cNvPr id="24" name="Picture 23"/>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71180" y="3932893"/>
            <a:ext cx="3134242" cy="2228741"/>
          </a:xfrm>
          <a:prstGeom prst="rect">
            <a:avLst/>
          </a:prstGeom>
        </p:spPr>
      </p:pic>
      <p:pic>
        <p:nvPicPr>
          <p:cNvPr id="27" name="Picture 26"/>
          <p:cNvPicPr>
            <a:picLocks noChangeAspect="1"/>
          </p:cNvPicPr>
          <p:nvPr/>
        </p:nvPicPr>
        <p:blipFill>
          <a:blip r:embed="rId5">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41322" y="550242"/>
            <a:ext cx="3134243" cy="3145658"/>
          </a:xfrm>
          <a:prstGeom prst="rect">
            <a:avLst/>
          </a:prstGeom>
        </p:spPr>
      </p:pic>
      <p:pic>
        <p:nvPicPr>
          <p:cNvPr id="28" name="Picture 27"/>
          <p:cNvPicPr>
            <a:picLocks noChangeAspect="1"/>
          </p:cNvPicPr>
          <p:nvPr/>
        </p:nvPicPr>
        <p:blipFill>
          <a:blip r:embed="rId6">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724400" y="457200"/>
            <a:ext cx="3024457" cy="3143620"/>
          </a:xfrm>
          <a:prstGeom prst="rect">
            <a:avLst/>
          </a:prstGeom>
        </p:spPr>
      </p:pic>
      <p:pic>
        <p:nvPicPr>
          <p:cNvPr id="29" name="Picture 28"/>
          <p:cNvPicPr>
            <a:picLocks noChangeAspect="1"/>
          </p:cNvPicPr>
          <p:nvPr/>
        </p:nvPicPr>
        <p:blipFill>
          <a:blip r:embed="rId7">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724400" y="3429000"/>
            <a:ext cx="3037000" cy="2751514"/>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68185467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3ydd person</a:t>
            </a:r>
            <a:endParaRPr lang="en-GB" dirty="0"/>
          </a:p>
        </p:txBody>
      </p:sp>
      <p:sp>
        <p:nvSpPr>
          <p:cNvPr id="2" name="Title 1"/>
          <p:cNvSpPr>
            <a:spLocks noGrp="1"/>
          </p:cNvSpPr>
          <p:nvPr>
            <p:ph type="ctrTitle"/>
          </p:nvPr>
        </p:nvSpPr>
        <p:spPr/>
        <p:txBody>
          <a:bodyPr/>
          <a:lstStyle/>
          <a:p>
            <a:r>
              <a:rPr lang="en-GB" sz="8800" dirty="0" err="1" smtClean="0"/>
              <a:t>Disgrifiadau</a:t>
            </a:r>
            <a:endParaRPr lang="en-GB" sz="8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sz="4400" dirty="0" smtClean="0"/>
              <a:t>Mae </a:t>
            </a:r>
            <a:r>
              <a:rPr lang="en-GB" sz="4400" dirty="0" err="1" smtClean="0"/>
              <a:t>hi’n</a:t>
            </a:r>
            <a:r>
              <a:rPr lang="en-GB" sz="4400" dirty="0" smtClean="0"/>
              <a:t> + adjective</a:t>
            </a:r>
          </a:p>
          <a:p>
            <a:endParaRPr lang="en-GB" sz="4400" dirty="0" smtClean="0"/>
          </a:p>
          <a:p>
            <a:r>
              <a:rPr lang="en-GB" sz="4400" dirty="0" smtClean="0"/>
              <a:t>Mae </a:t>
            </a:r>
            <a:r>
              <a:rPr lang="en-GB" sz="4400" dirty="0" err="1" smtClean="0"/>
              <a:t>e’n</a:t>
            </a:r>
            <a:r>
              <a:rPr lang="en-GB" sz="4400" dirty="0" smtClean="0"/>
              <a:t> + adjective</a:t>
            </a:r>
            <a:endParaRPr lang="en-GB" sz="4400"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p>
          <a:p>
            <a:r>
              <a:rPr lang="en-GB" sz="4400" dirty="0" err="1" smtClean="0"/>
              <a:t>Dydy</a:t>
            </a:r>
            <a:r>
              <a:rPr lang="en-GB" sz="4400" dirty="0" smtClean="0"/>
              <a:t> hi </a:t>
            </a:r>
            <a:r>
              <a:rPr lang="en-GB" sz="4400" dirty="0" err="1" smtClean="0"/>
              <a:t>ddim</a:t>
            </a:r>
            <a:r>
              <a:rPr lang="en-GB" sz="4400" dirty="0" smtClean="0"/>
              <a:t> </a:t>
            </a:r>
            <a:r>
              <a:rPr lang="en-GB" sz="4400" dirty="0" err="1" smtClean="0"/>
              <a:t>yn</a:t>
            </a:r>
            <a:r>
              <a:rPr lang="en-GB" sz="4400" dirty="0" smtClean="0"/>
              <a:t> + adjective</a:t>
            </a:r>
          </a:p>
          <a:p>
            <a:endParaRPr lang="en-GB" sz="4400" dirty="0" smtClean="0"/>
          </a:p>
          <a:p>
            <a:r>
              <a:rPr lang="en-GB" sz="4400" dirty="0" err="1" smtClean="0"/>
              <a:t>Dydy</a:t>
            </a:r>
            <a:r>
              <a:rPr lang="en-GB" sz="4400" dirty="0" smtClean="0"/>
              <a:t> e </a:t>
            </a:r>
            <a:r>
              <a:rPr lang="en-GB" sz="4400" dirty="0" err="1" smtClean="0"/>
              <a:t>ddim</a:t>
            </a:r>
            <a:r>
              <a:rPr lang="en-GB" sz="4400" dirty="0" smtClean="0"/>
              <a:t> </a:t>
            </a:r>
            <a:r>
              <a:rPr lang="en-GB" sz="4400" dirty="0" err="1" smtClean="0"/>
              <a:t>yn</a:t>
            </a:r>
            <a:r>
              <a:rPr lang="en-GB" sz="4400" dirty="0" smtClean="0"/>
              <a:t> + adjective</a:t>
            </a:r>
            <a:endParaRPr lang="en-GB" sz="4400"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In your group, list as many adjectives as you can.</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pPr>
              <a:buNone/>
            </a:pPr>
            <a:r>
              <a:rPr lang="en-US" dirty="0" smtClean="0"/>
              <a:t>(</a:t>
            </a:r>
            <a:r>
              <a:rPr lang="en-US" dirty="0" err="1" smtClean="0"/>
              <a:t>Adborth</a:t>
            </a:r>
            <a:r>
              <a:rPr lang="en-US" dirty="0" smtClean="0"/>
              <a:t> o’r </a:t>
            </a:r>
            <a:r>
              <a:rPr lang="en-US" dirty="0" err="1" smtClean="0"/>
              <a:t>grwpiau</a:t>
            </a:r>
            <a:r>
              <a:rPr lang="en-US" dirty="0" smtClean="0"/>
              <a:t>)</a:t>
            </a:r>
            <a:endParaRPr lang="en-US" dirty="0"/>
          </a:p>
        </p:txBody>
      </p:sp>
      <p:sp>
        <p:nvSpPr>
          <p:cNvPr id="3" name="Title 2"/>
          <p:cNvSpPr>
            <a:spLocks noGrp="1"/>
          </p:cNvSpPr>
          <p:nvPr>
            <p:ph type="title"/>
          </p:nvPr>
        </p:nvSpPr>
        <p:spPr/>
        <p:txBody>
          <a:bodyPr/>
          <a:lstStyle/>
          <a:p>
            <a:r>
              <a:rPr lang="en-US" dirty="0" smtClean="0"/>
              <a:t>Adjectives?</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US" dirty="0" smtClean="0"/>
              <a:t>Yes!</a:t>
            </a:r>
            <a:endParaRPr lang="en-US" dirty="0"/>
          </a:p>
        </p:txBody>
      </p:sp>
      <p:sp>
        <p:nvSpPr>
          <p:cNvPr id="7" name="Content Placeholder 6"/>
          <p:cNvSpPr>
            <a:spLocks noGrp="1"/>
          </p:cNvSpPr>
          <p:nvPr>
            <p:ph sz="half" idx="2"/>
          </p:nvPr>
        </p:nvSpPr>
        <p:spPr/>
        <p:txBody>
          <a:bodyPr>
            <a:normAutofit lnSpcReduction="10000"/>
          </a:bodyPr>
          <a:lstStyle/>
          <a:p>
            <a:r>
              <a:rPr lang="en-US" dirty="0" smtClean="0"/>
              <a:t>C</a:t>
            </a:r>
          </a:p>
          <a:p>
            <a:r>
              <a:rPr lang="en-US" dirty="0" smtClean="0"/>
              <a:t>P</a:t>
            </a:r>
          </a:p>
          <a:p>
            <a:r>
              <a:rPr lang="en-US" dirty="0" smtClean="0"/>
              <a:t>T</a:t>
            </a:r>
          </a:p>
          <a:p>
            <a:r>
              <a:rPr lang="en-US" dirty="0" smtClean="0"/>
              <a:t>G</a:t>
            </a:r>
          </a:p>
          <a:p>
            <a:r>
              <a:rPr lang="en-US" dirty="0" smtClean="0"/>
              <a:t>B</a:t>
            </a:r>
          </a:p>
          <a:p>
            <a:r>
              <a:rPr lang="en-US" dirty="0" smtClean="0"/>
              <a:t>D</a:t>
            </a:r>
          </a:p>
          <a:p>
            <a:r>
              <a:rPr lang="en-US" dirty="0" err="1" smtClean="0"/>
              <a:t>Ll</a:t>
            </a:r>
            <a:endParaRPr lang="en-US" dirty="0" smtClean="0"/>
          </a:p>
          <a:p>
            <a:r>
              <a:rPr lang="en-US" dirty="0" smtClean="0"/>
              <a:t>M</a:t>
            </a:r>
          </a:p>
          <a:p>
            <a:r>
              <a:rPr lang="en-US" dirty="0" err="1" smtClean="0"/>
              <a:t>R</a:t>
            </a:r>
            <a:r>
              <a:rPr lang="en-US" dirty="0" err="1" smtClean="0"/>
              <a:t>h</a:t>
            </a:r>
            <a:endParaRPr lang="en-US" dirty="0"/>
          </a:p>
        </p:txBody>
      </p:sp>
      <p:sp>
        <p:nvSpPr>
          <p:cNvPr id="9" name="Content Placeholder 8"/>
          <p:cNvSpPr>
            <a:spLocks noGrp="1"/>
          </p:cNvSpPr>
          <p:nvPr>
            <p:ph sz="quarter" idx="4"/>
          </p:nvPr>
        </p:nvSpPr>
        <p:spPr/>
        <p:txBody>
          <a:bodyPr>
            <a:normAutofit lnSpcReduction="10000"/>
          </a:bodyPr>
          <a:lstStyle/>
          <a:p>
            <a:r>
              <a:rPr lang="en-US" dirty="0" smtClean="0"/>
              <a:t>G</a:t>
            </a:r>
          </a:p>
          <a:p>
            <a:r>
              <a:rPr lang="en-US" dirty="0" smtClean="0"/>
              <a:t>B</a:t>
            </a:r>
          </a:p>
          <a:p>
            <a:r>
              <a:rPr lang="en-US" dirty="0" smtClean="0"/>
              <a:t>D</a:t>
            </a:r>
          </a:p>
          <a:p>
            <a:r>
              <a:rPr lang="en-US" dirty="0" smtClean="0"/>
              <a:t>-</a:t>
            </a:r>
          </a:p>
          <a:p>
            <a:r>
              <a:rPr lang="en-US" dirty="0" smtClean="0"/>
              <a:t>F</a:t>
            </a:r>
          </a:p>
          <a:p>
            <a:r>
              <a:rPr lang="en-US" dirty="0" err="1" smtClean="0"/>
              <a:t>Dd</a:t>
            </a:r>
            <a:endParaRPr lang="en-US" dirty="0" smtClean="0"/>
          </a:p>
          <a:p>
            <a:r>
              <a:rPr lang="en-US" dirty="0" err="1" smtClean="0"/>
              <a:t>Ll</a:t>
            </a:r>
            <a:endParaRPr lang="en-US" dirty="0" smtClean="0"/>
          </a:p>
          <a:p>
            <a:r>
              <a:rPr lang="en-US" dirty="0" smtClean="0"/>
              <a:t>F</a:t>
            </a:r>
          </a:p>
          <a:p>
            <a:r>
              <a:rPr lang="en-US" dirty="0" err="1" smtClean="0"/>
              <a:t>Rh</a:t>
            </a:r>
            <a:endParaRPr lang="en-US" dirty="0" smtClean="0"/>
          </a:p>
          <a:p>
            <a:endParaRPr lang="en-US" dirty="0"/>
          </a:p>
        </p:txBody>
      </p:sp>
      <p:sp>
        <p:nvSpPr>
          <p:cNvPr id="3" name="Title 2"/>
          <p:cNvSpPr>
            <a:spLocks noGrp="1"/>
          </p:cNvSpPr>
          <p:nvPr>
            <p:ph type="title"/>
          </p:nvPr>
        </p:nvSpPr>
        <p:spPr/>
        <p:txBody>
          <a:bodyPr/>
          <a:lstStyle/>
          <a:p>
            <a:r>
              <a:rPr lang="en-US" dirty="0" smtClean="0"/>
              <a:t>Are there mutations?</a:t>
            </a:r>
            <a:endParaRPr lang="en-US" dirty="0"/>
          </a:p>
        </p:txBody>
      </p:sp>
      <p:sp>
        <p:nvSpPr>
          <p:cNvPr id="8" name="Text Placeholder 7"/>
          <p:cNvSpPr>
            <a:spLocks noGrp="1"/>
          </p:cNvSpPr>
          <p:nvPr>
            <p:ph type="body" idx="3"/>
          </p:nvPr>
        </p:nvSpPr>
        <p:spPr/>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7">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7">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animEffect transition="in" filter="fade">
                                      <p:cBhvr>
                                        <p:cTn id="21" dur="1000"/>
                                        <p:tgtEl>
                                          <p:spTgt spid="7">
                                            <p:txEl>
                                              <p:pRg st="1" end="1"/>
                                            </p:txEl>
                                          </p:spTgt>
                                        </p:tgtEl>
                                      </p:cBhvr>
                                    </p:animEffect>
                                    <p:anim calcmode="lin" valueType="num">
                                      <p:cBhvr>
                                        <p:cTn id="22"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7">
                                            <p:txEl>
                                              <p:pRg st="1" end="1"/>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7">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fade">
                                      <p:cBhvr>
                                        <p:cTn id="29" dur="1000"/>
                                        <p:tgtEl>
                                          <p:spTgt spid="7">
                                            <p:txEl>
                                              <p:pRg st="2" end="2"/>
                                            </p:txEl>
                                          </p:spTgt>
                                        </p:tgtEl>
                                      </p:cBhvr>
                                    </p:animEffect>
                                    <p:anim calcmode="lin" valueType="num">
                                      <p:cBhvr>
                                        <p:cTn id="3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7">
                                            <p:txEl>
                                              <p:pRg st="2" end="2"/>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7">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7" presetClass="entr" presetSubtype="0" fill="hold" grpId="0" nodeType="clickEffect">
                                  <p:stCondLst>
                                    <p:cond delay="0"/>
                                  </p:stCondLst>
                                  <p:childTnLst>
                                    <p:set>
                                      <p:cBhvr>
                                        <p:cTn id="36" dur="1" fill="hold">
                                          <p:stCondLst>
                                            <p:cond delay="0"/>
                                          </p:stCondLst>
                                        </p:cTn>
                                        <p:tgtEl>
                                          <p:spTgt spid="7">
                                            <p:txEl>
                                              <p:pRg st="3" end="3"/>
                                            </p:txEl>
                                          </p:spTgt>
                                        </p:tgtEl>
                                        <p:attrNameLst>
                                          <p:attrName>style.visibility</p:attrName>
                                        </p:attrNameLst>
                                      </p:cBhvr>
                                      <p:to>
                                        <p:strVal val="visible"/>
                                      </p:to>
                                    </p:set>
                                    <p:animEffect transition="in" filter="fade">
                                      <p:cBhvr>
                                        <p:cTn id="37" dur="1000"/>
                                        <p:tgtEl>
                                          <p:spTgt spid="7">
                                            <p:txEl>
                                              <p:pRg st="3" end="3"/>
                                            </p:txEl>
                                          </p:spTgt>
                                        </p:tgtEl>
                                      </p:cBhvr>
                                    </p:animEffect>
                                    <p:anim calcmode="lin" valueType="num">
                                      <p:cBhvr>
                                        <p:cTn id="38"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7">
                                            <p:txEl>
                                              <p:pRg st="3" end="3"/>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7">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7" presetClass="entr" presetSubtype="0" fill="hold" grpId="0" nodeType="click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animEffect transition="in" filter="fade">
                                      <p:cBhvr>
                                        <p:cTn id="45" dur="1000"/>
                                        <p:tgtEl>
                                          <p:spTgt spid="7">
                                            <p:txEl>
                                              <p:pRg st="4" end="4"/>
                                            </p:txEl>
                                          </p:spTgt>
                                        </p:tgtEl>
                                      </p:cBhvr>
                                    </p:animEffect>
                                    <p:anim calcmode="lin" valueType="num">
                                      <p:cBhvr>
                                        <p:cTn id="46"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7">
                                            <p:txEl>
                                              <p:pRg st="4" end="4"/>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7">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7" presetClass="entr" presetSubtype="0" fill="hold" grpId="0" nodeType="clickEffect">
                                  <p:stCondLst>
                                    <p:cond delay="0"/>
                                  </p:stCondLst>
                                  <p:childTnLst>
                                    <p:set>
                                      <p:cBhvr>
                                        <p:cTn id="52" dur="1" fill="hold">
                                          <p:stCondLst>
                                            <p:cond delay="0"/>
                                          </p:stCondLst>
                                        </p:cTn>
                                        <p:tgtEl>
                                          <p:spTgt spid="7">
                                            <p:txEl>
                                              <p:pRg st="5" end="5"/>
                                            </p:txEl>
                                          </p:spTgt>
                                        </p:tgtEl>
                                        <p:attrNameLst>
                                          <p:attrName>style.visibility</p:attrName>
                                        </p:attrNameLst>
                                      </p:cBhvr>
                                      <p:to>
                                        <p:strVal val="visible"/>
                                      </p:to>
                                    </p:set>
                                    <p:animEffect transition="in" filter="fade">
                                      <p:cBhvr>
                                        <p:cTn id="53" dur="1000"/>
                                        <p:tgtEl>
                                          <p:spTgt spid="7">
                                            <p:txEl>
                                              <p:pRg st="5" end="5"/>
                                            </p:txEl>
                                          </p:spTgt>
                                        </p:tgtEl>
                                      </p:cBhvr>
                                    </p:animEffect>
                                    <p:anim calcmode="lin" valueType="num">
                                      <p:cBhvr>
                                        <p:cTn id="54"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7">
                                            <p:txEl>
                                              <p:pRg st="5" end="5"/>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7">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37" presetClass="entr" presetSubtype="0" fill="hold" grpId="0" nodeType="clickEffect">
                                  <p:stCondLst>
                                    <p:cond delay="0"/>
                                  </p:stCondLst>
                                  <p:childTnLst>
                                    <p:set>
                                      <p:cBhvr>
                                        <p:cTn id="60" dur="1" fill="hold">
                                          <p:stCondLst>
                                            <p:cond delay="0"/>
                                          </p:stCondLst>
                                        </p:cTn>
                                        <p:tgtEl>
                                          <p:spTgt spid="7">
                                            <p:txEl>
                                              <p:pRg st="6" end="6"/>
                                            </p:txEl>
                                          </p:spTgt>
                                        </p:tgtEl>
                                        <p:attrNameLst>
                                          <p:attrName>style.visibility</p:attrName>
                                        </p:attrNameLst>
                                      </p:cBhvr>
                                      <p:to>
                                        <p:strVal val="visible"/>
                                      </p:to>
                                    </p:set>
                                    <p:animEffect transition="in" filter="fade">
                                      <p:cBhvr>
                                        <p:cTn id="61" dur="1000"/>
                                        <p:tgtEl>
                                          <p:spTgt spid="7">
                                            <p:txEl>
                                              <p:pRg st="6" end="6"/>
                                            </p:txEl>
                                          </p:spTgt>
                                        </p:tgtEl>
                                      </p:cBhvr>
                                    </p:animEffect>
                                    <p:anim calcmode="lin" valueType="num">
                                      <p:cBhvr>
                                        <p:cTn id="62"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63" dur="900" decel="100000" fill="hold"/>
                                        <p:tgtEl>
                                          <p:spTgt spid="7">
                                            <p:txEl>
                                              <p:pRg st="6" end="6"/>
                                            </p:txEl>
                                          </p:spTgt>
                                        </p:tgtEl>
                                        <p:attrNameLst>
                                          <p:attrName>ppt_y</p:attrName>
                                        </p:attrNameLst>
                                      </p:cBhvr>
                                      <p:tavLst>
                                        <p:tav tm="0">
                                          <p:val>
                                            <p:strVal val="#ppt_y+1"/>
                                          </p:val>
                                        </p:tav>
                                        <p:tav tm="100000">
                                          <p:val>
                                            <p:strVal val="#ppt_y-.03"/>
                                          </p:val>
                                        </p:tav>
                                      </p:tavLst>
                                    </p:anim>
                                    <p:anim calcmode="lin" valueType="num">
                                      <p:cBhvr>
                                        <p:cTn id="64" dur="100" accel="100000" fill="hold">
                                          <p:stCondLst>
                                            <p:cond delay="900"/>
                                          </p:stCondLst>
                                        </p:cTn>
                                        <p:tgtEl>
                                          <p:spTgt spid="7">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37" presetClass="entr" presetSubtype="0" fill="hold" grpId="0" nodeType="clickEffect">
                                  <p:stCondLst>
                                    <p:cond delay="0"/>
                                  </p:stCondLst>
                                  <p:childTnLst>
                                    <p:set>
                                      <p:cBhvr>
                                        <p:cTn id="68" dur="1" fill="hold">
                                          <p:stCondLst>
                                            <p:cond delay="0"/>
                                          </p:stCondLst>
                                        </p:cTn>
                                        <p:tgtEl>
                                          <p:spTgt spid="7">
                                            <p:txEl>
                                              <p:pRg st="7" end="7"/>
                                            </p:txEl>
                                          </p:spTgt>
                                        </p:tgtEl>
                                        <p:attrNameLst>
                                          <p:attrName>style.visibility</p:attrName>
                                        </p:attrNameLst>
                                      </p:cBhvr>
                                      <p:to>
                                        <p:strVal val="visible"/>
                                      </p:to>
                                    </p:set>
                                    <p:animEffect transition="in" filter="fade">
                                      <p:cBhvr>
                                        <p:cTn id="69" dur="1000"/>
                                        <p:tgtEl>
                                          <p:spTgt spid="7">
                                            <p:txEl>
                                              <p:pRg st="7" end="7"/>
                                            </p:txEl>
                                          </p:spTgt>
                                        </p:tgtEl>
                                      </p:cBhvr>
                                    </p:animEffect>
                                    <p:anim calcmode="lin" valueType="num">
                                      <p:cBhvr>
                                        <p:cTn id="7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71" dur="900" decel="100000" fill="hold"/>
                                        <p:tgtEl>
                                          <p:spTgt spid="7">
                                            <p:txEl>
                                              <p:pRg st="7" end="7"/>
                                            </p:txEl>
                                          </p:spTgt>
                                        </p:tgtEl>
                                        <p:attrNameLst>
                                          <p:attrName>ppt_y</p:attrName>
                                        </p:attrNameLst>
                                      </p:cBhvr>
                                      <p:tavLst>
                                        <p:tav tm="0">
                                          <p:val>
                                            <p:strVal val="#ppt_y+1"/>
                                          </p:val>
                                        </p:tav>
                                        <p:tav tm="100000">
                                          <p:val>
                                            <p:strVal val="#ppt_y-.03"/>
                                          </p:val>
                                        </p:tav>
                                      </p:tavLst>
                                    </p:anim>
                                    <p:anim calcmode="lin" valueType="num">
                                      <p:cBhvr>
                                        <p:cTn id="72" dur="100" accel="100000" fill="hold">
                                          <p:stCondLst>
                                            <p:cond delay="900"/>
                                          </p:stCondLst>
                                        </p:cTn>
                                        <p:tgtEl>
                                          <p:spTgt spid="7">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37" presetClass="entr" presetSubtype="0" fill="hold" grpId="0" nodeType="clickEffect">
                                  <p:stCondLst>
                                    <p:cond delay="0"/>
                                  </p:stCondLst>
                                  <p:childTnLst>
                                    <p:set>
                                      <p:cBhvr>
                                        <p:cTn id="76" dur="1" fill="hold">
                                          <p:stCondLst>
                                            <p:cond delay="0"/>
                                          </p:stCondLst>
                                        </p:cTn>
                                        <p:tgtEl>
                                          <p:spTgt spid="7">
                                            <p:txEl>
                                              <p:pRg st="8" end="8"/>
                                            </p:txEl>
                                          </p:spTgt>
                                        </p:tgtEl>
                                        <p:attrNameLst>
                                          <p:attrName>style.visibility</p:attrName>
                                        </p:attrNameLst>
                                      </p:cBhvr>
                                      <p:to>
                                        <p:strVal val="visible"/>
                                      </p:to>
                                    </p:set>
                                    <p:animEffect transition="in" filter="fade">
                                      <p:cBhvr>
                                        <p:cTn id="77" dur="1000"/>
                                        <p:tgtEl>
                                          <p:spTgt spid="7">
                                            <p:txEl>
                                              <p:pRg st="8" end="8"/>
                                            </p:txEl>
                                          </p:spTgt>
                                        </p:tgtEl>
                                      </p:cBhvr>
                                    </p:animEffect>
                                    <p:anim calcmode="lin" valueType="num">
                                      <p:cBhvr>
                                        <p:cTn id="78"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79" dur="900" decel="100000" fill="hold"/>
                                        <p:tgtEl>
                                          <p:spTgt spid="7">
                                            <p:txEl>
                                              <p:pRg st="8" end="8"/>
                                            </p:txEl>
                                          </p:spTgt>
                                        </p:tgtEl>
                                        <p:attrNameLst>
                                          <p:attrName>ppt_y</p:attrName>
                                        </p:attrNameLst>
                                      </p:cBhvr>
                                      <p:tavLst>
                                        <p:tav tm="0">
                                          <p:val>
                                            <p:strVal val="#ppt_y+1"/>
                                          </p:val>
                                        </p:tav>
                                        <p:tav tm="100000">
                                          <p:val>
                                            <p:strVal val="#ppt_y-.03"/>
                                          </p:val>
                                        </p:tav>
                                      </p:tavLst>
                                    </p:anim>
                                    <p:anim calcmode="lin" valueType="num">
                                      <p:cBhvr>
                                        <p:cTn id="80" dur="100" accel="100000" fill="hold">
                                          <p:stCondLst>
                                            <p:cond delay="900"/>
                                          </p:stCondLst>
                                        </p:cTn>
                                        <p:tgtEl>
                                          <p:spTgt spid="7">
                                            <p:txEl>
                                              <p:pRg st="8" end="8"/>
                                            </p:txEl>
                                          </p:spTgt>
                                        </p:tgtEl>
                                        <p:attrNameLst>
                                          <p:attrName>ppt_y</p:attrName>
                                        </p:attrNameLst>
                                      </p:cBhvr>
                                      <p:tavLst>
                                        <p:tav tm="0">
                                          <p:val>
                                            <p:strVal val="#ppt_y-.03"/>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37" presetClass="entr" presetSubtype="0" fill="hold" grpId="0" nodeType="clickEffect">
                                  <p:stCondLst>
                                    <p:cond delay="0"/>
                                  </p:stCondLst>
                                  <p:childTnLst>
                                    <p:set>
                                      <p:cBhvr>
                                        <p:cTn id="84" dur="1" fill="hold">
                                          <p:stCondLst>
                                            <p:cond delay="0"/>
                                          </p:stCondLst>
                                        </p:cTn>
                                        <p:tgtEl>
                                          <p:spTgt spid="9">
                                            <p:txEl>
                                              <p:pRg st="0" end="0"/>
                                            </p:txEl>
                                          </p:spTgt>
                                        </p:tgtEl>
                                        <p:attrNameLst>
                                          <p:attrName>style.visibility</p:attrName>
                                        </p:attrNameLst>
                                      </p:cBhvr>
                                      <p:to>
                                        <p:strVal val="visible"/>
                                      </p:to>
                                    </p:set>
                                    <p:animEffect transition="in" filter="fade">
                                      <p:cBhvr>
                                        <p:cTn id="85" dur="1000"/>
                                        <p:tgtEl>
                                          <p:spTgt spid="9">
                                            <p:txEl>
                                              <p:pRg st="0" end="0"/>
                                            </p:txEl>
                                          </p:spTgt>
                                        </p:tgtEl>
                                      </p:cBhvr>
                                    </p:animEffect>
                                    <p:anim calcmode="lin" valueType="num">
                                      <p:cBhvr>
                                        <p:cTn id="86"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87" dur="900" decel="100000" fill="hold"/>
                                        <p:tgtEl>
                                          <p:spTgt spid="9">
                                            <p:txEl>
                                              <p:pRg st="0" end="0"/>
                                            </p:txEl>
                                          </p:spTgt>
                                        </p:tgtEl>
                                        <p:attrNameLst>
                                          <p:attrName>ppt_y</p:attrName>
                                        </p:attrNameLst>
                                      </p:cBhvr>
                                      <p:tavLst>
                                        <p:tav tm="0">
                                          <p:val>
                                            <p:strVal val="#ppt_y+1"/>
                                          </p:val>
                                        </p:tav>
                                        <p:tav tm="100000">
                                          <p:val>
                                            <p:strVal val="#ppt_y-.03"/>
                                          </p:val>
                                        </p:tav>
                                      </p:tavLst>
                                    </p:anim>
                                    <p:anim calcmode="lin" valueType="num">
                                      <p:cBhvr>
                                        <p:cTn id="88" dur="100" accel="100000" fill="hold">
                                          <p:stCondLst>
                                            <p:cond delay="900"/>
                                          </p:stCondLst>
                                        </p:cTn>
                                        <p:tgtEl>
                                          <p:spTgt spid="9">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37" presetClass="entr" presetSubtype="0" fill="hold" grpId="0" nodeType="clickEffect">
                                  <p:stCondLst>
                                    <p:cond delay="0"/>
                                  </p:stCondLst>
                                  <p:childTnLst>
                                    <p:set>
                                      <p:cBhvr>
                                        <p:cTn id="92" dur="1" fill="hold">
                                          <p:stCondLst>
                                            <p:cond delay="0"/>
                                          </p:stCondLst>
                                        </p:cTn>
                                        <p:tgtEl>
                                          <p:spTgt spid="9">
                                            <p:txEl>
                                              <p:pRg st="1" end="1"/>
                                            </p:txEl>
                                          </p:spTgt>
                                        </p:tgtEl>
                                        <p:attrNameLst>
                                          <p:attrName>style.visibility</p:attrName>
                                        </p:attrNameLst>
                                      </p:cBhvr>
                                      <p:to>
                                        <p:strVal val="visible"/>
                                      </p:to>
                                    </p:set>
                                    <p:animEffect transition="in" filter="fade">
                                      <p:cBhvr>
                                        <p:cTn id="93" dur="1000"/>
                                        <p:tgtEl>
                                          <p:spTgt spid="9">
                                            <p:txEl>
                                              <p:pRg st="1" end="1"/>
                                            </p:txEl>
                                          </p:spTgt>
                                        </p:tgtEl>
                                      </p:cBhvr>
                                    </p:animEffect>
                                    <p:anim calcmode="lin" valueType="num">
                                      <p:cBhvr>
                                        <p:cTn id="94"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95" dur="900" decel="100000" fill="hold"/>
                                        <p:tgtEl>
                                          <p:spTgt spid="9">
                                            <p:txEl>
                                              <p:pRg st="1" end="1"/>
                                            </p:txEl>
                                          </p:spTgt>
                                        </p:tgtEl>
                                        <p:attrNameLst>
                                          <p:attrName>ppt_y</p:attrName>
                                        </p:attrNameLst>
                                      </p:cBhvr>
                                      <p:tavLst>
                                        <p:tav tm="0">
                                          <p:val>
                                            <p:strVal val="#ppt_y+1"/>
                                          </p:val>
                                        </p:tav>
                                        <p:tav tm="100000">
                                          <p:val>
                                            <p:strVal val="#ppt_y-.03"/>
                                          </p:val>
                                        </p:tav>
                                      </p:tavLst>
                                    </p:anim>
                                    <p:anim calcmode="lin" valueType="num">
                                      <p:cBhvr>
                                        <p:cTn id="96" dur="100" accel="100000" fill="hold">
                                          <p:stCondLst>
                                            <p:cond delay="900"/>
                                          </p:stCondLst>
                                        </p:cTn>
                                        <p:tgtEl>
                                          <p:spTgt spid="9">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37" presetClass="entr" presetSubtype="0" fill="hold" grpId="0" nodeType="clickEffect">
                                  <p:stCondLst>
                                    <p:cond delay="0"/>
                                  </p:stCondLst>
                                  <p:childTnLst>
                                    <p:set>
                                      <p:cBhvr>
                                        <p:cTn id="100" dur="1" fill="hold">
                                          <p:stCondLst>
                                            <p:cond delay="0"/>
                                          </p:stCondLst>
                                        </p:cTn>
                                        <p:tgtEl>
                                          <p:spTgt spid="9">
                                            <p:txEl>
                                              <p:pRg st="2" end="2"/>
                                            </p:txEl>
                                          </p:spTgt>
                                        </p:tgtEl>
                                        <p:attrNameLst>
                                          <p:attrName>style.visibility</p:attrName>
                                        </p:attrNameLst>
                                      </p:cBhvr>
                                      <p:to>
                                        <p:strVal val="visible"/>
                                      </p:to>
                                    </p:set>
                                    <p:animEffect transition="in" filter="fade">
                                      <p:cBhvr>
                                        <p:cTn id="101" dur="1000"/>
                                        <p:tgtEl>
                                          <p:spTgt spid="9">
                                            <p:txEl>
                                              <p:pRg st="2" end="2"/>
                                            </p:txEl>
                                          </p:spTgt>
                                        </p:tgtEl>
                                      </p:cBhvr>
                                    </p:animEffect>
                                    <p:anim calcmode="lin" valueType="num">
                                      <p:cBhvr>
                                        <p:cTn id="10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03" dur="900" decel="100000" fill="hold"/>
                                        <p:tgtEl>
                                          <p:spTgt spid="9">
                                            <p:txEl>
                                              <p:pRg st="2" end="2"/>
                                            </p:txEl>
                                          </p:spTgt>
                                        </p:tgtEl>
                                        <p:attrNameLst>
                                          <p:attrName>ppt_y</p:attrName>
                                        </p:attrNameLst>
                                      </p:cBhvr>
                                      <p:tavLst>
                                        <p:tav tm="0">
                                          <p:val>
                                            <p:strVal val="#ppt_y+1"/>
                                          </p:val>
                                        </p:tav>
                                        <p:tav tm="100000">
                                          <p:val>
                                            <p:strVal val="#ppt_y-.03"/>
                                          </p:val>
                                        </p:tav>
                                      </p:tavLst>
                                    </p:anim>
                                    <p:anim calcmode="lin" valueType="num">
                                      <p:cBhvr>
                                        <p:cTn id="104" dur="100" accel="100000" fill="hold">
                                          <p:stCondLst>
                                            <p:cond delay="900"/>
                                          </p:stCondLst>
                                        </p:cTn>
                                        <p:tgtEl>
                                          <p:spTgt spid="9">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37" presetClass="entr" presetSubtype="0" fill="hold" grpId="0" nodeType="clickEffect">
                                  <p:stCondLst>
                                    <p:cond delay="0"/>
                                  </p:stCondLst>
                                  <p:childTnLst>
                                    <p:set>
                                      <p:cBhvr>
                                        <p:cTn id="108" dur="1" fill="hold">
                                          <p:stCondLst>
                                            <p:cond delay="0"/>
                                          </p:stCondLst>
                                        </p:cTn>
                                        <p:tgtEl>
                                          <p:spTgt spid="9">
                                            <p:txEl>
                                              <p:pRg st="3" end="3"/>
                                            </p:txEl>
                                          </p:spTgt>
                                        </p:tgtEl>
                                        <p:attrNameLst>
                                          <p:attrName>style.visibility</p:attrName>
                                        </p:attrNameLst>
                                      </p:cBhvr>
                                      <p:to>
                                        <p:strVal val="visible"/>
                                      </p:to>
                                    </p:set>
                                    <p:animEffect transition="in" filter="fade">
                                      <p:cBhvr>
                                        <p:cTn id="109" dur="1000"/>
                                        <p:tgtEl>
                                          <p:spTgt spid="9">
                                            <p:txEl>
                                              <p:pRg st="3" end="3"/>
                                            </p:txEl>
                                          </p:spTgt>
                                        </p:tgtEl>
                                      </p:cBhvr>
                                    </p:animEffect>
                                    <p:anim calcmode="lin" valueType="num">
                                      <p:cBhvr>
                                        <p:cTn id="110"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111" dur="900" decel="100000" fill="hold"/>
                                        <p:tgtEl>
                                          <p:spTgt spid="9">
                                            <p:txEl>
                                              <p:pRg st="3" end="3"/>
                                            </p:txEl>
                                          </p:spTgt>
                                        </p:tgtEl>
                                        <p:attrNameLst>
                                          <p:attrName>ppt_y</p:attrName>
                                        </p:attrNameLst>
                                      </p:cBhvr>
                                      <p:tavLst>
                                        <p:tav tm="0">
                                          <p:val>
                                            <p:strVal val="#ppt_y+1"/>
                                          </p:val>
                                        </p:tav>
                                        <p:tav tm="100000">
                                          <p:val>
                                            <p:strVal val="#ppt_y-.03"/>
                                          </p:val>
                                        </p:tav>
                                      </p:tavLst>
                                    </p:anim>
                                    <p:anim calcmode="lin" valueType="num">
                                      <p:cBhvr>
                                        <p:cTn id="112" dur="100" accel="100000" fill="hold">
                                          <p:stCondLst>
                                            <p:cond delay="900"/>
                                          </p:stCondLst>
                                        </p:cTn>
                                        <p:tgtEl>
                                          <p:spTgt spid="9">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113" fill="hold">
                      <p:stCondLst>
                        <p:cond delay="indefinite"/>
                      </p:stCondLst>
                      <p:childTnLst>
                        <p:par>
                          <p:cTn id="114" fill="hold">
                            <p:stCondLst>
                              <p:cond delay="0"/>
                            </p:stCondLst>
                            <p:childTnLst>
                              <p:par>
                                <p:cTn id="115" presetID="37" presetClass="entr" presetSubtype="0" fill="hold" grpId="0" nodeType="clickEffect">
                                  <p:stCondLst>
                                    <p:cond delay="0"/>
                                  </p:stCondLst>
                                  <p:childTnLst>
                                    <p:set>
                                      <p:cBhvr>
                                        <p:cTn id="116" dur="1" fill="hold">
                                          <p:stCondLst>
                                            <p:cond delay="0"/>
                                          </p:stCondLst>
                                        </p:cTn>
                                        <p:tgtEl>
                                          <p:spTgt spid="9">
                                            <p:txEl>
                                              <p:pRg st="4" end="4"/>
                                            </p:txEl>
                                          </p:spTgt>
                                        </p:tgtEl>
                                        <p:attrNameLst>
                                          <p:attrName>style.visibility</p:attrName>
                                        </p:attrNameLst>
                                      </p:cBhvr>
                                      <p:to>
                                        <p:strVal val="visible"/>
                                      </p:to>
                                    </p:set>
                                    <p:animEffect transition="in" filter="fade">
                                      <p:cBhvr>
                                        <p:cTn id="117" dur="1000"/>
                                        <p:tgtEl>
                                          <p:spTgt spid="9">
                                            <p:txEl>
                                              <p:pRg st="4" end="4"/>
                                            </p:txEl>
                                          </p:spTgt>
                                        </p:tgtEl>
                                      </p:cBhvr>
                                    </p:animEffect>
                                    <p:anim calcmode="lin" valueType="num">
                                      <p:cBhvr>
                                        <p:cTn id="11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119" dur="900" decel="100000" fill="hold"/>
                                        <p:tgtEl>
                                          <p:spTgt spid="9">
                                            <p:txEl>
                                              <p:pRg st="4" end="4"/>
                                            </p:txEl>
                                          </p:spTgt>
                                        </p:tgtEl>
                                        <p:attrNameLst>
                                          <p:attrName>ppt_y</p:attrName>
                                        </p:attrNameLst>
                                      </p:cBhvr>
                                      <p:tavLst>
                                        <p:tav tm="0">
                                          <p:val>
                                            <p:strVal val="#ppt_y+1"/>
                                          </p:val>
                                        </p:tav>
                                        <p:tav tm="100000">
                                          <p:val>
                                            <p:strVal val="#ppt_y-.03"/>
                                          </p:val>
                                        </p:tav>
                                      </p:tavLst>
                                    </p:anim>
                                    <p:anim calcmode="lin" valueType="num">
                                      <p:cBhvr>
                                        <p:cTn id="120" dur="100" accel="100000" fill="hold">
                                          <p:stCondLst>
                                            <p:cond delay="900"/>
                                          </p:stCondLst>
                                        </p:cTn>
                                        <p:tgtEl>
                                          <p:spTgt spid="9">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121" fill="hold">
                      <p:stCondLst>
                        <p:cond delay="indefinite"/>
                      </p:stCondLst>
                      <p:childTnLst>
                        <p:par>
                          <p:cTn id="122" fill="hold">
                            <p:stCondLst>
                              <p:cond delay="0"/>
                            </p:stCondLst>
                            <p:childTnLst>
                              <p:par>
                                <p:cTn id="123" presetID="37" presetClass="entr" presetSubtype="0" fill="hold" grpId="0" nodeType="clickEffect">
                                  <p:stCondLst>
                                    <p:cond delay="0"/>
                                  </p:stCondLst>
                                  <p:childTnLst>
                                    <p:set>
                                      <p:cBhvr>
                                        <p:cTn id="124" dur="1" fill="hold">
                                          <p:stCondLst>
                                            <p:cond delay="0"/>
                                          </p:stCondLst>
                                        </p:cTn>
                                        <p:tgtEl>
                                          <p:spTgt spid="9">
                                            <p:txEl>
                                              <p:pRg st="5" end="5"/>
                                            </p:txEl>
                                          </p:spTgt>
                                        </p:tgtEl>
                                        <p:attrNameLst>
                                          <p:attrName>style.visibility</p:attrName>
                                        </p:attrNameLst>
                                      </p:cBhvr>
                                      <p:to>
                                        <p:strVal val="visible"/>
                                      </p:to>
                                    </p:set>
                                    <p:animEffect transition="in" filter="fade">
                                      <p:cBhvr>
                                        <p:cTn id="125" dur="1000"/>
                                        <p:tgtEl>
                                          <p:spTgt spid="9">
                                            <p:txEl>
                                              <p:pRg st="5" end="5"/>
                                            </p:txEl>
                                          </p:spTgt>
                                        </p:tgtEl>
                                      </p:cBhvr>
                                    </p:animEffect>
                                    <p:anim calcmode="lin" valueType="num">
                                      <p:cBhvr>
                                        <p:cTn id="126"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127" dur="900" decel="100000" fill="hold"/>
                                        <p:tgtEl>
                                          <p:spTgt spid="9">
                                            <p:txEl>
                                              <p:pRg st="5" end="5"/>
                                            </p:txEl>
                                          </p:spTgt>
                                        </p:tgtEl>
                                        <p:attrNameLst>
                                          <p:attrName>ppt_y</p:attrName>
                                        </p:attrNameLst>
                                      </p:cBhvr>
                                      <p:tavLst>
                                        <p:tav tm="0">
                                          <p:val>
                                            <p:strVal val="#ppt_y+1"/>
                                          </p:val>
                                        </p:tav>
                                        <p:tav tm="100000">
                                          <p:val>
                                            <p:strVal val="#ppt_y-.03"/>
                                          </p:val>
                                        </p:tav>
                                      </p:tavLst>
                                    </p:anim>
                                    <p:anim calcmode="lin" valueType="num">
                                      <p:cBhvr>
                                        <p:cTn id="128" dur="100" accel="100000" fill="hold">
                                          <p:stCondLst>
                                            <p:cond delay="900"/>
                                          </p:stCondLst>
                                        </p:cTn>
                                        <p:tgtEl>
                                          <p:spTgt spid="9">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37" presetClass="entr" presetSubtype="0" fill="hold" grpId="0" nodeType="clickEffect">
                                  <p:stCondLst>
                                    <p:cond delay="0"/>
                                  </p:stCondLst>
                                  <p:childTnLst>
                                    <p:set>
                                      <p:cBhvr>
                                        <p:cTn id="132" dur="1" fill="hold">
                                          <p:stCondLst>
                                            <p:cond delay="0"/>
                                          </p:stCondLst>
                                        </p:cTn>
                                        <p:tgtEl>
                                          <p:spTgt spid="9">
                                            <p:txEl>
                                              <p:pRg st="6" end="6"/>
                                            </p:txEl>
                                          </p:spTgt>
                                        </p:tgtEl>
                                        <p:attrNameLst>
                                          <p:attrName>style.visibility</p:attrName>
                                        </p:attrNameLst>
                                      </p:cBhvr>
                                      <p:to>
                                        <p:strVal val="visible"/>
                                      </p:to>
                                    </p:set>
                                    <p:animEffect transition="in" filter="fade">
                                      <p:cBhvr>
                                        <p:cTn id="133" dur="1000"/>
                                        <p:tgtEl>
                                          <p:spTgt spid="9">
                                            <p:txEl>
                                              <p:pRg st="6" end="6"/>
                                            </p:txEl>
                                          </p:spTgt>
                                        </p:tgtEl>
                                      </p:cBhvr>
                                    </p:animEffect>
                                    <p:anim calcmode="lin" valueType="num">
                                      <p:cBhvr>
                                        <p:cTn id="134"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135" dur="900" decel="100000" fill="hold"/>
                                        <p:tgtEl>
                                          <p:spTgt spid="9">
                                            <p:txEl>
                                              <p:pRg st="6" end="6"/>
                                            </p:txEl>
                                          </p:spTgt>
                                        </p:tgtEl>
                                        <p:attrNameLst>
                                          <p:attrName>ppt_y</p:attrName>
                                        </p:attrNameLst>
                                      </p:cBhvr>
                                      <p:tavLst>
                                        <p:tav tm="0">
                                          <p:val>
                                            <p:strVal val="#ppt_y+1"/>
                                          </p:val>
                                        </p:tav>
                                        <p:tav tm="100000">
                                          <p:val>
                                            <p:strVal val="#ppt_y-.03"/>
                                          </p:val>
                                        </p:tav>
                                      </p:tavLst>
                                    </p:anim>
                                    <p:anim calcmode="lin" valueType="num">
                                      <p:cBhvr>
                                        <p:cTn id="136" dur="100" accel="100000" fill="hold">
                                          <p:stCondLst>
                                            <p:cond delay="900"/>
                                          </p:stCondLst>
                                        </p:cTn>
                                        <p:tgtEl>
                                          <p:spTgt spid="9">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137" fill="hold">
                      <p:stCondLst>
                        <p:cond delay="indefinite"/>
                      </p:stCondLst>
                      <p:childTnLst>
                        <p:par>
                          <p:cTn id="138" fill="hold">
                            <p:stCondLst>
                              <p:cond delay="0"/>
                            </p:stCondLst>
                            <p:childTnLst>
                              <p:par>
                                <p:cTn id="139" presetID="37" presetClass="entr" presetSubtype="0" fill="hold" grpId="0" nodeType="clickEffect">
                                  <p:stCondLst>
                                    <p:cond delay="0"/>
                                  </p:stCondLst>
                                  <p:childTnLst>
                                    <p:set>
                                      <p:cBhvr>
                                        <p:cTn id="140" dur="1" fill="hold">
                                          <p:stCondLst>
                                            <p:cond delay="0"/>
                                          </p:stCondLst>
                                        </p:cTn>
                                        <p:tgtEl>
                                          <p:spTgt spid="9">
                                            <p:txEl>
                                              <p:pRg st="7" end="7"/>
                                            </p:txEl>
                                          </p:spTgt>
                                        </p:tgtEl>
                                        <p:attrNameLst>
                                          <p:attrName>style.visibility</p:attrName>
                                        </p:attrNameLst>
                                      </p:cBhvr>
                                      <p:to>
                                        <p:strVal val="visible"/>
                                      </p:to>
                                    </p:set>
                                    <p:animEffect transition="in" filter="fade">
                                      <p:cBhvr>
                                        <p:cTn id="141" dur="1000"/>
                                        <p:tgtEl>
                                          <p:spTgt spid="9">
                                            <p:txEl>
                                              <p:pRg st="7" end="7"/>
                                            </p:txEl>
                                          </p:spTgt>
                                        </p:tgtEl>
                                      </p:cBhvr>
                                    </p:animEffect>
                                    <p:anim calcmode="lin" valueType="num">
                                      <p:cBhvr>
                                        <p:cTn id="142"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143" dur="900" decel="100000" fill="hold"/>
                                        <p:tgtEl>
                                          <p:spTgt spid="9">
                                            <p:txEl>
                                              <p:pRg st="7" end="7"/>
                                            </p:txEl>
                                          </p:spTgt>
                                        </p:tgtEl>
                                        <p:attrNameLst>
                                          <p:attrName>ppt_y</p:attrName>
                                        </p:attrNameLst>
                                      </p:cBhvr>
                                      <p:tavLst>
                                        <p:tav tm="0">
                                          <p:val>
                                            <p:strVal val="#ppt_y+1"/>
                                          </p:val>
                                        </p:tav>
                                        <p:tav tm="100000">
                                          <p:val>
                                            <p:strVal val="#ppt_y-.03"/>
                                          </p:val>
                                        </p:tav>
                                      </p:tavLst>
                                    </p:anim>
                                    <p:anim calcmode="lin" valueType="num">
                                      <p:cBhvr>
                                        <p:cTn id="144" dur="100" accel="100000" fill="hold">
                                          <p:stCondLst>
                                            <p:cond delay="900"/>
                                          </p:stCondLst>
                                        </p:cTn>
                                        <p:tgtEl>
                                          <p:spTgt spid="9">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145" fill="hold">
                      <p:stCondLst>
                        <p:cond delay="indefinite"/>
                      </p:stCondLst>
                      <p:childTnLst>
                        <p:par>
                          <p:cTn id="146" fill="hold">
                            <p:stCondLst>
                              <p:cond delay="0"/>
                            </p:stCondLst>
                            <p:childTnLst>
                              <p:par>
                                <p:cTn id="147" presetID="37" presetClass="entr" presetSubtype="0" fill="hold" grpId="0" nodeType="clickEffect">
                                  <p:stCondLst>
                                    <p:cond delay="0"/>
                                  </p:stCondLst>
                                  <p:childTnLst>
                                    <p:set>
                                      <p:cBhvr>
                                        <p:cTn id="148" dur="1" fill="hold">
                                          <p:stCondLst>
                                            <p:cond delay="0"/>
                                          </p:stCondLst>
                                        </p:cTn>
                                        <p:tgtEl>
                                          <p:spTgt spid="9">
                                            <p:txEl>
                                              <p:pRg st="8" end="8"/>
                                            </p:txEl>
                                          </p:spTgt>
                                        </p:tgtEl>
                                        <p:attrNameLst>
                                          <p:attrName>style.visibility</p:attrName>
                                        </p:attrNameLst>
                                      </p:cBhvr>
                                      <p:to>
                                        <p:strVal val="visible"/>
                                      </p:to>
                                    </p:set>
                                    <p:animEffect transition="in" filter="fade">
                                      <p:cBhvr>
                                        <p:cTn id="149" dur="1000"/>
                                        <p:tgtEl>
                                          <p:spTgt spid="9">
                                            <p:txEl>
                                              <p:pRg st="8" end="8"/>
                                            </p:txEl>
                                          </p:spTgt>
                                        </p:tgtEl>
                                      </p:cBhvr>
                                    </p:animEffect>
                                    <p:anim calcmode="lin" valueType="num">
                                      <p:cBhvr>
                                        <p:cTn id="150"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151" dur="900" decel="100000" fill="hold"/>
                                        <p:tgtEl>
                                          <p:spTgt spid="9">
                                            <p:txEl>
                                              <p:pRg st="8" end="8"/>
                                            </p:txEl>
                                          </p:spTgt>
                                        </p:tgtEl>
                                        <p:attrNameLst>
                                          <p:attrName>ppt_y</p:attrName>
                                        </p:attrNameLst>
                                      </p:cBhvr>
                                      <p:tavLst>
                                        <p:tav tm="0">
                                          <p:val>
                                            <p:strVal val="#ppt_y+1"/>
                                          </p:val>
                                        </p:tav>
                                        <p:tav tm="100000">
                                          <p:val>
                                            <p:strVal val="#ppt_y-.03"/>
                                          </p:val>
                                        </p:tav>
                                      </p:tavLst>
                                    </p:anim>
                                    <p:anim calcmode="lin" valueType="num">
                                      <p:cBhvr>
                                        <p:cTn id="152" dur="100" accel="100000" fill="hold">
                                          <p:stCondLst>
                                            <p:cond delay="900"/>
                                          </p:stCondLst>
                                        </p:cTn>
                                        <p:tgtEl>
                                          <p:spTgt spid="9">
                                            <p:txEl>
                                              <p:pRg st="8" end="8"/>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P spid="9" grpId="0" build="p"/>
    </p:bld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sz="4400" dirty="0" smtClean="0"/>
              <a:t>Mae </a:t>
            </a:r>
            <a:r>
              <a:rPr lang="en-GB" sz="4400" dirty="0" err="1" smtClean="0"/>
              <a:t>hi’n</a:t>
            </a:r>
            <a:r>
              <a:rPr lang="en-GB" sz="4400" dirty="0" smtClean="0"/>
              <a:t> + verb</a:t>
            </a:r>
          </a:p>
          <a:p>
            <a:endParaRPr lang="en-GB" sz="4400" dirty="0" smtClean="0"/>
          </a:p>
          <a:p>
            <a:r>
              <a:rPr lang="en-GB" sz="4400" dirty="0" smtClean="0"/>
              <a:t>Mae </a:t>
            </a:r>
            <a:r>
              <a:rPr lang="en-GB" sz="4400" dirty="0" err="1" smtClean="0"/>
              <a:t>e’n</a:t>
            </a:r>
            <a:r>
              <a:rPr lang="en-GB" sz="4400" dirty="0" smtClean="0"/>
              <a:t> + verb</a:t>
            </a:r>
            <a:endParaRPr lang="en-GB" sz="4400"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p>
          <a:p>
            <a:r>
              <a:rPr lang="en-GB" sz="4400" dirty="0" err="1" smtClean="0"/>
              <a:t>Dydy</a:t>
            </a:r>
            <a:r>
              <a:rPr lang="en-GB" sz="4400" dirty="0" smtClean="0"/>
              <a:t> hi </a:t>
            </a:r>
            <a:r>
              <a:rPr lang="en-GB" sz="4400" dirty="0" err="1" smtClean="0"/>
              <a:t>ddim</a:t>
            </a:r>
            <a:r>
              <a:rPr lang="en-GB" sz="4400" dirty="0" smtClean="0"/>
              <a:t> </a:t>
            </a:r>
            <a:r>
              <a:rPr lang="en-GB" sz="4400" dirty="0" err="1" smtClean="0"/>
              <a:t>yn</a:t>
            </a:r>
            <a:r>
              <a:rPr lang="en-GB" sz="4400" dirty="0" smtClean="0"/>
              <a:t> + verb</a:t>
            </a:r>
          </a:p>
          <a:p>
            <a:endParaRPr lang="en-GB" sz="4400" dirty="0" smtClean="0"/>
          </a:p>
          <a:p>
            <a:r>
              <a:rPr lang="en-GB" sz="4400" dirty="0" err="1" smtClean="0"/>
              <a:t>Dydy</a:t>
            </a:r>
            <a:r>
              <a:rPr lang="en-GB" sz="4400" dirty="0" smtClean="0"/>
              <a:t> e </a:t>
            </a:r>
            <a:r>
              <a:rPr lang="en-GB" sz="4400" dirty="0" err="1" smtClean="0"/>
              <a:t>ddim</a:t>
            </a:r>
            <a:r>
              <a:rPr lang="en-GB" sz="4400" dirty="0" smtClean="0"/>
              <a:t> </a:t>
            </a:r>
            <a:r>
              <a:rPr lang="en-GB" sz="4400" dirty="0" err="1" smtClean="0"/>
              <a:t>yn</a:t>
            </a:r>
            <a:r>
              <a:rPr lang="en-GB" sz="4400" dirty="0" smtClean="0"/>
              <a:t> + verb</a:t>
            </a:r>
            <a:endParaRPr lang="en-GB" sz="4400"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In your group, list as many as you can.</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pPr>
              <a:buNone/>
            </a:pPr>
            <a:r>
              <a:rPr lang="en-US" dirty="0" smtClean="0"/>
              <a:t>(</a:t>
            </a:r>
            <a:r>
              <a:rPr lang="en-US" dirty="0" err="1" smtClean="0"/>
              <a:t>Adborth</a:t>
            </a:r>
            <a:r>
              <a:rPr lang="en-US" dirty="0" smtClean="0"/>
              <a:t> o’r </a:t>
            </a:r>
            <a:r>
              <a:rPr lang="en-US" dirty="0" err="1" smtClean="0"/>
              <a:t>grwpiau</a:t>
            </a:r>
            <a:r>
              <a:rPr lang="en-US" dirty="0" smtClean="0"/>
              <a:t>)</a:t>
            </a:r>
          </a:p>
          <a:p>
            <a:endParaRPr lang="en-US" dirty="0"/>
          </a:p>
        </p:txBody>
      </p:sp>
      <p:sp>
        <p:nvSpPr>
          <p:cNvPr id="3" name="Title 2"/>
          <p:cNvSpPr>
            <a:spLocks noGrp="1"/>
          </p:cNvSpPr>
          <p:nvPr>
            <p:ph type="title"/>
          </p:nvPr>
        </p:nvSpPr>
        <p:spPr/>
        <p:txBody>
          <a:bodyPr/>
          <a:lstStyle/>
          <a:p>
            <a:r>
              <a:rPr lang="en-US" dirty="0" smtClean="0"/>
              <a:t>Verbs?</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NO!</a:t>
            </a:r>
            <a:endParaRPr lang="en-US" dirty="0"/>
          </a:p>
        </p:txBody>
      </p:sp>
      <p:sp>
        <p:nvSpPr>
          <p:cNvPr id="3" name="Title 2"/>
          <p:cNvSpPr>
            <a:spLocks noGrp="1"/>
          </p:cNvSpPr>
          <p:nvPr>
            <p:ph type="title"/>
          </p:nvPr>
        </p:nvSpPr>
        <p:spPr/>
        <p:txBody>
          <a:bodyPr/>
          <a:lstStyle/>
          <a:p>
            <a:r>
              <a:rPr lang="en-US" dirty="0" smtClean="0"/>
              <a:t>Are there mutations?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sz="4400" dirty="0" smtClean="0"/>
              <a:t>Mae ……. </a:t>
            </a:r>
            <a:r>
              <a:rPr lang="en-GB" sz="4400" dirty="0" err="1" smtClean="0"/>
              <a:t>gyda</a:t>
            </a:r>
            <a:r>
              <a:rPr lang="en-GB" sz="4400" dirty="0" smtClean="0"/>
              <a:t> hi.</a:t>
            </a:r>
          </a:p>
          <a:p>
            <a:endParaRPr lang="en-GB" sz="4400" dirty="0" smtClean="0"/>
          </a:p>
          <a:p>
            <a:r>
              <a:rPr lang="en-GB" sz="4400" dirty="0" smtClean="0"/>
              <a:t>Mae ……. gyda </a:t>
            </a:r>
            <a:r>
              <a:rPr lang="en-GB" sz="4400" dirty="0" err="1" smtClean="0"/>
              <a:t>fe</a:t>
            </a:r>
            <a:r>
              <a:rPr lang="en-GB" sz="4400" dirty="0" smtClean="0"/>
              <a:t>.</a:t>
            </a:r>
          </a:p>
          <a:p>
            <a:endParaRPr lang="en-GB" sz="4400" dirty="0" smtClean="0"/>
          </a:p>
          <a:p>
            <a:pPr>
              <a:buNone/>
            </a:pPr>
            <a:r>
              <a:rPr lang="en-GB" sz="4400" dirty="0" smtClean="0"/>
              <a:t>What could you use this for?</a:t>
            </a:r>
            <a:endParaRPr lang="en-GB" sz="4400" dirty="0"/>
          </a:p>
        </p:txBody>
      </p:sp>
      <p:sp>
        <p:nvSpPr>
          <p:cNvPr id="3" name="Title 2"/>
          <p:cNvSpPr>
            <a:spLocks noGrp="1"/>
          </p:cNvSpPr>
          <p:nvPr>
            <p:ph type="title"/>
          </p:nvPr>
        </p:nvSpPr>
        <p:spPr/>
        <p:txBody>
          <a:bodyPr/>
          <a:lstStyle/>
          <a:p>
            <a:r>
              <a:rPr lang="en-GB" dirty="0" smtClean="0"/>
              <a:t>Another structure to use:</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err="1" smtClean="0"/>
              <a:t>b</a:t>
            </a:r>
            <a:r>
              <a:rPr lang="en-US" dirty="0" err="1" smtClean="0"/>
              <a:t>rawd</a:t>
            </a:r>
            <a:r>
              <a:rPr lang="en-US" dirty="0" smtClean="0"/>
              <a:t> / </a:t>
            </a:r>
            <a:r>
              <a:rPr lang="en-US" dirty="0" err="1" smtClean="0"/>
              <a:t>chwaer</a:t>
            </a:r>
            <a:r>
              <a:rPr lang="en-US" dirty="0" smtClean="0"/>
              <a:t> / other family members</a:t>
            </a:r>
          </a:p>
          <a:p>
            <a:r>
              <a:rPr lang="en-US" dirty="0" err="1" smtClean="0"/>
              <a:t>gwallt</a:t>
            </a:r>
            <a:r>
              <a:rPr lang="en-US" dirty="0" smtClean="0"/>
              <a:t> + </a:t>
            </a:r>
            <a:r>
              <a:rPr lang="en-US" dirty="0" err="1" smtClean="0"/>
              <a:t>colour</a:t>
            </a:r>
            <a:endParaRPr lang="en-US" dirty="0" smtClean="0"/>
          </a:p>
          <a:p>
            <a:r>
              <a:rPr lang="en-US" dirty="0" err="1" smtClean="0"/>
              <a:t>l</a:t>
            </a:r>
            <a:r>
              <a:rPr lang="en-US" dirty="0" err="1" smtClean="0"/>
              <a:t>lygaid</a:t>
            </a:r>
            <a:r>
              <a:rPr lang="en-US" dirty="0" smtClean="0"/>
              <a:t> + </a:t>
            </a:r>
            <a:r>
              <a:rPr lang="en-US" dirty="0" err="1" smtClean="0"/>
              <a:t>colour</a:t>
            </a:r>
            <a:endParaRPr lang="en-US" dirty="0" smtClean="0"/>
          </a:p>
          <a:p>
            <a:r>
              <a:rPr lang="en-US" dirty="0" smtClean="0"/>
              <a:t>i</a:t>
            </a:r>
            <a:r>
              <a:rPr lang="en-US" dirty="0" smtClean="0"/>
              <a:t>tems / belongings</a:t>
            </a:r>
            <a:endParaRPr lang="en-US" dirty="0"/>
          </a:p>
        </p:txBody>
      </p:sp>
      <p:sp>
        <p:nvSpPr>
          <p:cNvPr id="3" name="Title 2"/>
          <p:cNvSpPr>
            <a:spLocks noGrp="1"/>
          </p:cNvSpPr>
          <p:nvPr>
            <p:ph type="title"/>
          </p:nvPr>
        </p:nvSpPr>
        <p:spPr/>
        <p:txBody>
          <a:bodyPr/>
          <a:lstStyle/>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cy-GB" dirty="0" smtClean="0"/>
              <a:t>Cafodd ei haddysg gynnar yn Ysgol Alderman Davies a oedd drws nesaf i Eglwys St David lle y cafodd hi gyfle i ddysgu canu a chyfle i ganu yn y côr ac fel unawdydd. Pan yn blentyn, cynrychiolodd Gymru deirgwaith yn y gystadleuaeth </a:t>
            </a:r>
            <a:r>
              <a:rPr lang="cy-GB" i="1" dirty="0" smtClean="0"/>
              <a:t>Choirgirl of the Year</a:t>
            </a:r>
            <a:r>
              <a:rPr lang="cy-GB" dirty="0" smtClean="0"/>
              <a:t>, enillodd gystadleuaeth Radio 2 </a:t>
            </a:r>
            <a:r>
              <a:rPr lang="cy-GB" i="1" dirty="0" smtClean="0"/>
              <a:t>Welsh Choirgirl of the Year</a:t>
            </a:r>
            <a:r>
              <a:rPr lang="cy-GB" dirty="0" smtClean="0"/>
              <a:t> yn ogystal ag ennill y </a:t>
            </a:r>
            <a:r>
              <a:rPr lang="cy-GB" i="1" dirty="0" smtClean="0"/>
              <a:t>BET Welsh Choirgirl of the Year</a:t>
            </a:r>
            <a:r>
              <a:rPr lang="cy-GB" dirty="0" smtClean="0"/>
              <a:t>.  Pan oedd yn 17, enilodd ysgoloriaeth i astudio yn yr Academi Frenhinol am Gerddoriaeth yn Llundain. Derbyniodd radd anrhydedd.  Yn 2004, pan oedd hi’n 23 oed, arwyddodd y cytundeb recordiau fwyaf yn hanes cerddoriaeth clasurol. </a:t>
            </a:r>
            <a:endParaRPr lang="en-GB" dirty="0" smtClean="0"/>
          </a:p>
          <a:p>
            <a:endParaRPr lang="en-US" dirty="0"/>
          </a:p>
        </p:txBody>
      </p:sp>
      <p:sp>
        <p:nvSpPr>
          <p:cNvPr id="3" name="Title 2"/>
          <p:cNvSpPr>
            <a:spLocks noGrp="1"/>
          </p:cNvSpPr>
          <p:nvPr>
            <p:ph type="title"/>
          </p:nvPr>
        </p:nvSpPr>
        <p:spPr/>
        <p:txBody>
          <a:bodyPr/>
          <a:lstStyle/>
          <a:p>
            <a:r>
              <a:rPr lang="en-US" dirty="0" err="1" smtClean="0"/>
              <a:t>Darllen</a:t>
            </a:r>
            <a:r>
              <a:rPr lang="en-US" dirty="0" smtClean="0"/>
              <a:t>: </a:t>
            </a:r>
            <a:r>
              <a:rPr lang="en-US" dirty="0" err="1" smtClean="0"/>
              <a:t>Pwy</a:t>
            </a:r>
            <a:r>
              <a:rPr lang="en-US" dirty="0" smtClean="0"/>
              <a:t> yw hi/</a:t>
            </a:r>
            <a:r>
              <a:rPr lang="en-US" dirty="0" err="1" smtClean="0"/>
              <a:t>e</a:t>
            </a:r>
            <a:r>
              <a:rPr lang="en-US" dirty="0" smtClean="0"/>
              <a:t>?</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Content Placeholder 3" descr="katherine jenkins.png"/>
          <p:cNvPicPr>
            <a:picLocks noGrp="1" noChangeAspect="1"/>
          </p:cNvPicPr>
          <p:nvPr>
            <p:ph idx="1"/>
          </p:nvPr>
        </p:nvPicPr>
        <p:blipFill>
          <a:blip r:embed="rId2"/>
          <a:srcRect l="-47083" r="-47083"/>
          <a:stretch>
            <a:fillRect/>
          </a:stretch>
        </p:blipFill>
        <p:spPr/>
      </p:pic>
      <p:sp>
        <p:nvSpPr>
          <p:cNvPr id="3" name="Title 2"/>
          <p:cNvSpPr>
            <a:spLocks noGrp="1"/>
          </p:cNvSpPr>
          <p:nvPr>
            <p:ph type="title"/>
          </p:nvPr>
        </p:nvSpPr>
        <p:spPr/>
        <p:txBody>
          <a:bodyPr/>
          <a:lstStyle/>
          <a:p>
            <a:r>
              <a:rPr lang="en-US" dirty="0" smtClean="0"/>
              <a:t>Katherine Jenkins</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smtClean="0"/>
              <a:t>Ganwyd e ym Mhontypridd.  Ei rieni oedd Thomas Woodward, glöwr, a Freda.  Mynychodd Ysgol Fabanod Wood Road, Ysgol Gynradd Wood Road ac Ysgol Uwchradd Fodern Pontypridd Central. Dechreuodd ganu yn ifanc iawn. Roedd yn canu'n rheolaidd mewn digwyddiadau teuluol, priodasau ac yng nghôr yr ysgol. Nid oedd e’n hoffi ysgol na chwaraeon, ond magodd hyder drwy ei dalent i ganu. Datblygodd ei arddull canu allan o synau cerddoriaeth soul Americanaidd.</a:t>
            </a:r>
            <a:endParaRPr lang="en-GB" dirty="0" smtClean="0"/>
          </a:p>
          <a:p>
            <a:endParaRPr lang="en-US" dirty="0"/>
          </a:p>
        </p:txBody>
      </p:sp>
      <p:sp>
        <p:nvSpPr>
          <p:cNvPr id="3" name="Title 2"/>
          <p:cNvSpPr>
            <a:spLocks noGrp="1"/>
          </p:cNvSpPr>
          <p:nvPr>
            <p:ph type="title"/>
          </p:nvPr>
        </p:nvSpPr>
        <p:spPr/>
        <p:txBody>
          <a:bodyPr/>
          <a:lstStyle/>
          <a:p>
            <a:r>
              <a:rPr lang="en-US" dirty="0" err="1" smtClean="0"/>
              <a:t>Darllen</a:t>
            </a:r>
            <a:r>
              <a:rPr lang="en-US" dirty="0" smtClean="0"/>
              <a:t>: </a:t>
            </a:r>
            <a:r>
              <a:rPr lang="en-US" dirty="0" err="1" smtClean="0"/>
              <a:t>Pwy</a:t>
            </a:r>
            <a:r>
              <a:rPr lang="en-US" dirty="0" smtClean="0"/>
              <a:t> </a:t>
            </a:r>
            <a:r>
              <a:rPr lang="en-US" dirty="0" smtClean="0"/>
              <a:t>yw hi/</a:t>
            </a:r>
            <a:r>
              <a:rPr lang="en-US" dirty="0" err="1" smtClean="0"/>
              <a:t>e</a:t>
            </a:r>
            <a:r>
              <a:rPr lang="en-US" dirty="0" smtClean="0"/>
              <a:t>?</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Content Placeholder 3" descr="tom jones.png"/>
          <p:cNvPicPr>
            <a:picLocks noGrp="1" noChangeAspect="1"/>
          </p:cNvPicPr>
          <p:nvPr>
            <p:ph idx="1"/>
          </p:nvPr>
        </p:nvPicPr>
        <p:blipFill>
          <a:blip r:embed="rId2"/>
          <a:srcRect l="-66954" r="-66954"/>
          <a:stretch>
            <a:fillRect/>
          </a:stretch>
        </p:blipFill>
        <p:spPr/>
      </p:pic>
      <p:sp>
        <p:nvSpPr>
          <p:cNvPr id="3" name="Title 2"/>
          <p:cNvSpPr>
            <a:spLocks noGrp="1"/>
          </p:cNvSpPr>
          <p:nvPr>
            <p:ph type="title"/>
          </p:nvPr>
        </p:nvSpPr>
        <p:spPr/>
        <p:txBody>
          <a:bodyPr/>
          <a:lstStyle/>
          <a:p>
            <a:r>
              <a:rPr lang="en-US" dirty="0" smtClean="0"/>
              <a:t>Tom Jones</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dirty="0" smtClean="0"/>
              <a:t>Gwleidydd Llafur oedd e. Bu'n aelod seneddol dros y Blaid Lafur yn etholaeth Glynebwy o 1929 tan 1960. Roedd yn arwr i'r chwith gwleidyddol, yn arbennig am ei weithgarwch yn sefydlu y Gwasanaeth Iechyd Gwladol (GIG). Fe ddaeth yn gyntaf mewn arolwg o arwyr Cymru.  Ganwyd e yn Nhredregar yn fab i lowr, David Bowen. Yn un o ddeg o blant, ni chafodd fawr o lwyddiant yn yr ysgol. Yn dair ar ddeg oed aeth i weithio yn y pwll glo lleol. </a:t>
            </a:r>
            <a:endParaRPr lang="en-GB" dirty="0" smtClean="0"/>
          </a:p>
          <a:p>
            <a:endParaRPr lang="en-US" dirty="0"/>
          </a:p>
        </p:txBody>
      </p:sp>
      <p:sp>
        <p:nvSpPr>
          <p:cNvPr id="3" name="Title 2"/>
          <p:cNvSpPr>
            <a:spLocks noGrp="1"/>
          </p:cNvSpPr>
          <p:nvPr>
            <p:ph type="title"/>
          </p:nvPr>
        </p:nvSpPr>
        <p:spPr/>
        <p:txBody>
          <a:bodyPr/>
          <a:lstStyle/>
          <a:p>
            <a:r>
              <a:rPr lang="en-US" dirty="0" err="1" smtClean="0"/>
              <a:t>Darllen</a:t>
            </a:r>
            <a:r>
              <a:rPr lang="en-US" dirty="0" smtClean="0"/>
              <a:t>: </a:t>
            </a:r>
            <a:r>
              <a:rPr lang="en-US" dirty="0" err="1" smtClean="0"/>
              <a:t>Pwy</a:t>
            </a:r>
            <a:r>
              <a:rPr lang="en-US" dirty="0" smtClean="0"/>
              <a:t> </a:t>
            </a:r>
            <a:r>
              <a:rPr lang="en-US" dirty="0" smtClean="0"/>
              <a:t>yw hi/</a:t>
            </a:r>
            <a:r>
              <a:rPr lang="en-US" dirty="0" err="1" smtClean="0"/>
              <a:t>e</a:t>
            </a:r>
            <a:r>
              <a:rPr lang="en-US" dirty="0" smtClean="0"/>
              <a:t>?</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Content Placeholder 3" descr="aneurin bevan.png"/>
          <p:cNvPicPr>
            <a:picLocks noGrp="1" noChangeAspect="1"/>
          </p:cNvPicPr>
          <p:nvPr>
            <p:ph idx="1"/>
          </p:nvPr>
        </p:nvPicPr>
        <p:blipFill>
          <a:blip r:embed="rId2"/>
          <a:srcRect l="-70000" r="-70000"/>
          <a:stretch>
            <a:fillRect/>
          </a:stretch>
        </p:blipFill>
        <p:spPr/>
      </p:pic>
      <p:sp>
        <p:nvSpPr>
          <p:cNvPr id="3" name="Title 2"/>
          <p:cNvSpPr>
            <a:spLocks noGrp="1"/>
          </p:cNvSpPr>
          <p:nvPr>
            <p:ph type="title"/>
          </p:nvPr>
        </p:nvSpPr>
        <p:spPr/>
        <p:txBody>
          <a:bodyPr/>
          <a:lstStyle/>
          <a:p>
            <a:r>
              <a:rPr lang="en-US" dirty="0" err="1" smtClean="0"/>
              <a:t>Aneurin</a:t>
            </a:r>
            <a:r>
              <a:rPr lang="en-US" dirty="0" smtClean="0"/>
              <a:t> Bevan</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PARAOI AR GYFER TASG YSGRIFENNU</a:t>
            </a:r>
            <a:endParaRPr lang="en-GB" dirty="0"/>
          </a:p>
        </p:txBody>
      </p:sp>
      <p:sp>
        <p:nvSpPr>
          <p:cNvPr id="2" name="Title 1"/>
          <p:cNvSpPr>
            <a:spLocks noGrp="1"/>
          </p:cNvSpPr>
          <p:nvPr>
            <p:ph type="ctrTitle"/>
          </p:nvPr>
        </p:nvSpPr>
        <p:spPr/>
        <p:txBody>
          <a:bodyPr/>
          <a:lstStyle/>
          <a:p>
            <a:r>
              <a:rPr lang="en-GB" sz="8800" dirty="0" err="1" smtClean="0"/>
              <a:t>Fy</a:t>
            </a:r>
            <a:r>
              <a:rPr lang="en-GB" sz="8800" dirty="0" smtClean="0"/>
              <a:t> </a:t>
            </a:r>
            <a:r>
              <a:rPr lang="en-GB" sz="8800" dirty="0" err="1" smtClean="0"/>
              <a:t>ffrind</a:t>
            </a:r>
            <a:r>
              <a:rPr lang="en-GB" sz="8800" dirty="0" smtClean="0"/>
              <a:t> </a:t>
            </a:r>
            <a:r>
              <a:rPr lang="en-GB" sz="8800" dirty="0" err="1" smtClean="0"/>
              <a:t>gorau</a:t>
            </a:r>
            <a:endParaRPr lang="en-GB" sz="8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smtClean="0"/>
          </a:p>
          <a:p>
            <a:r>
              <a:rPr lang="en-GB" dirty="0" smtClean="0"/>
              <a:t>Dyma </a:t>
            </a:r>
            <a:r>
              <a:rPr lang="en-GB" dirty="0" err="1" smtClean="0"/>
              <a:t>Celyn</a:t>
            </a:r>
            <a:endParaRPr lang="en-GB" dirty="0" smtClean="0"/>
          </a:p>
          <a:p>
            <a:endParaRPr lang="en-GB" dirty="0" smtClean="0"/>
          </a:p>
          <a:p>
            <a:pPr>
              <a:buNone/>
            </a:pPr>
            <a:r>
              <a:rPr lang="en-GB" dirty="0" smtClean="0"/>
              <a:t>EXTENDED</a:t>
            </a:r>
            <a:r>
              <a:rPr lang="en-GB" dirty="0" smtClean="0"/>
              <a:t>:</a:t>
            </a:r>
            <a:endParaRPr lang="en-GB" dirty="0" smtClean="0"/>
          </a:p>
          <a:p>
            <a:r>
              <a:rPr lang="en-GB" dirty="0" err="1" smtClean="0"/>
              <a:t>Enw</a:t>
            </a:r>
            <a:r>
              <a:rPr lang="en-GB" dirty="0" smtClean="0"/>
              <a:t> </a:t>
            </a:r>
            <a:r>
              <a:rPr lang="en-GB" dirty="0" err="1" smtClean="0"/>
              <a:t>fy</a:t>
            </a:r>
            <a:r>
              <a:rPr lang="en-GB" dirty="0" smtClean="0"/>
              <a:t> </a:t>
            </a:r>
            <a:r>
              <a:rPr lang="en-GB" dirty="0" err="1" smtClean="0"/>
              <a:t>ffrind</a:t>
            </a:r>
            <a:r>
              <a:rPr lang="en-GB" dirty="0" smtClean="0"/>
              <a:t> </a:t>
            </a:r>
            <a:r>
              <a:rPr lang="en-GB" dirty="0" err="1" smtClean="0"/>
              <a:t>gorau</a:t>
            </a:r>
            <a:r>
              <a:rPr lang="en-GB" dirty="0" smtClean="0"/>
              <a:t> </a:t>
            </a:r>
            <a:r>
              <a:rPr lang="en-GB" dirty="0" err="1" smtClean="0"/>
              <a:t>ydy</a:t>
            </a:r>
            <a:r>
              <a:rPr lang="en-GB" dirty="0" smtClean="0"/>
              <a:t> </a:t>
            </a:r>
            <a:r>
              <a:rPr lang="en-GB" dirty="0" err="1" smtClean="0"/>
              <a:t>Celyn</a:t>
            </a:r>
            <a:r>
              <a:rPr lang="en-GB" dirty="0" smtClean="0"/>
              <a:t>. </a:t>
            </a:r>
            <a:endParaRPr lang="en-GB" dirty="0"/>
          </a:p>
        </p:txBody>
      </p:sp>
      <p:sp>
        <p:nvSpPr>
          <p:cNvPr id="3" name="Title 2"/>
          <p:cNvSpPr>
            <a:spLocks noGrp="1"/>
          </p:cNvSpPr>
          <p:nvPr>
            <p:ph type="title"/>
          </p:nvPr>
        </p:nvSpPr>
        <p:spPr/>
        <p:txBody>
          <a:bodyPr/>
          <a:lstStyle/>
          <a:p>
            <a:r>
              <a:rPr lang="en-GB" dirty="0" err="1" smtClean="0"/>
              <a:t>Enw</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smtClean="0"/>
          </a:p>
          <a:p>
            <a:r>
              <a:rPr lang="en-GB" dirty="0" smtClean="0"/>
              <a:t>Mae hi’n byw </a:t>
            </a:r>
            <a:r>
              <a:rPr lang="en-GB" dirty="0" err="1" smtClean="0"/>
              <a:t>yn</a:t>
            </a:r>
            <a:r>
              <a:rPr lang="en-GB" dirty="0" smtClean="0"/>
              <a:t> </a:t>
            </a:r>
            <a:r>
              <a:rPr lang="en-GB" dirty="0" err="1" smtClean="0"/>
              <a:t>Sgeti</a:t>
            </a:r>
            <a:r>
              <a:rPr lang="en-GB" dirty="0" smtClean="0"/>
              <a:t> </a:t>
            </a:r>
            <a:r>
              <a:rPr lang="en-GB" dirty="0" err="1" smtClean="0"/>
              <a:t>yn</a:t>
            </a:r>
            <a:r>
              <a:rPr lang="en-GB" dirty="0" smtClean="0"/>
              <a:t> </a:t>
            </a:r>
            <a:r>
              <a:rPr lang="en-GB" dirty="0" err="1" smtClean="0"/>
              <a:t>Abertawe</a:t>
            </a:r>
            <a:r>
              <a:rPr lang="en-GB" dirty="0" smtClean="0"/>
              <a:t> mewn ty </a:t>
            </a:r>
            <a:r>
              <a:rPr lang="en-GB" dirty="0" err="1" smtClean="0"/>
              <a:t>ar</a:t>
            </a:r>
            <a:r>
              <a:rPr lang="en-GB" dirty="0" smtClean="0"/>
              <a:t> </a:t>
            </a:r>
            <a:r>
              <a:rPr lang="en-GB" dirty="0" err="1" smtClean="0"/>
              <a:t>wahân</a:t>
            </a:r>
            <a:r>
              <a:rPr lang="en-GB" dirty="0" smtClean="0"/>
              <a:t>.</a:t>
            </a:r>
            <a:endParaRPr lang="en-GB" dirty="0" smtClean="0"/>
          </a:p>
          <a:p>
            <a:endParaRPr lang="en-GB" dirty="0" smtClean="0"/>
          </a:p>
          <a:p>
            <a:pPr>
              <a:buNone/>
            </a:pPr>
            <a:r>
              <a:rPr lang="en-GB" dirty="0" smtClean="0"/>
              <a:t>EXTENDED:</a:t>
            </a:r>
            <a:endParaRPr lang="en-GB" dirty="0" smtClean="0"/>
          </a:p>
          <a:p>
            <a:r>
              <a:rPr lang="en-GB" dirty="0" smtClean="0"/>
              <a:t>Mae </a:t>
            </a:r>
            <a:r>
              <a:rPr lang="en-GB" dirty="0" err="1" smtClean="0"/>
              <a:t>hi’n</a:t>
            </a:r>
            <a:r>
              <a:rPr lang="en-GB" dirty="0" smtClean="0"/>
              <a:t> </a:t>
            </a:r>
            <a:r>
              <a:rPr lang="en-GB" dirty="0" err="1" smtClean="0"/>
              <a:t>byw</a:t>
            </a:r>
            <a:r>
              <a:rPr lang="en-GB" dirty="0" smtClean="0"/>
              <a:t> </a:t>
            </a:r>
            <a:r>
              <a:rPr lang="en-GB" dirty="0" err="1" smtClean="0"/>
              <a:t>yn</a:t>
            </a:r>
            <a:r>
              <a:rPr lang="en-GB" dirty="0" smtClean="0"/>
              <a:t> </a:t>
            </a:r>
            <a:r>
              <a:rPr lang="en-GB" dirty="0" err="1" smtClean="0"/>
              <a:t>Abertawe</a:t>
            </a:r>
            <a:r>
              <a:rPr lang="en-GB" dirty="0" smtClean="0"/>
              <a:t> </a:t>
            </a:r>
            <a:r>
              <a:rPr lang="en-GB" dirty="0" err="1" smtClean="0"/>
              <a:t>nawr</a:t>
            </a:r>
            <a:r>
              <a:rPr lang="en-GB" dirty="0" smtClean="0"/>
              <a:t> </a:t>
            </a:r>
            <a:r>
              <a:rPr lang="en-GB" dirty="0" err="1" smtClean="0"/>
              <a:t>ond</a:t>
            </a:r>
            <a:r>
              <a:rPr lang="en-GB" dirty="0" smtClean="0"/>
              <a:t> </a:t>
            </a:r>
            <a:r>
              <a:rPr lang="en-GB" dirty="0" err="1" smtClean="0"/>
              <a:t>mae</a:t>
            </a:r>
            <a:r>
              <a:rPr lang="en-GB" dirty="0" smtClean="0"/>
              <a:t> </a:t>
            </a:r>
            <a:r>
              <a:rPr lang="en-GB" dirty="0" err="1" smtClean="0"/>
              <a:t>hi’n</a:t>
            </a:r>
            <a:r>
              <a:rPr lang="en-GB" dirty="0" smtClean="0"/>
              <a:t> </a:t>
            </a:r>
            <a:r>
              <a:rPr lang="en-GB" dirty="0" err="1" smtClean="0"/>
              <a:t>dod</a:t>
            </a:r>
            <a:r>
              <a:rPr lang="en-GB" dirty="0" smtClean="0"/>
              <a:t> o </a:t>
            </a:r>
            <a:r>
              <a:rPr lang="en-GB" dirty="0" err="1" smtClean="0"/>
              <a:t>Benybont</a:t>
            </a:r>
            <a:r>
              <a:rPr lang="en-GB" dirty="0" smtClean="0"/>
              <a:t> </a:t>
            </a:r>
            <a:r>
              <a:rPr lang="en-GB" dirty="0" err="1" smtClean="0"/>
              <a:t>yn</a:t>
            </a:r>
            <a:r>
              <a:rPr lang="en-GB" dirty="0" smtClean="0"/>
              <a:t> </a:t>
            </a:r>
            <a:r>
              <a:rPr lang="en-GB" dirty="0" err="1" smtClean="0"/>
              <a:t>wreiddiol</a:t>
            </a:r>
            <a:r>
              <a:rPr lang="en-GB" dirty="0" smtClean="0"/>
              <a:t>. Mae </a:t>
            </a:r>
            <a:r>
              <a:rPr lang="en-GB" dirty="0" err="1" smtClean="0"/>
              <a:t>hi’n</a:t>
            </a:r>
            <a:r>
              <a:rPr lang="en-GB" dirty="0" smtClean="0"/>
              <a:t> </a:t>
            </a:r>
            <a:r>
              <a:rPr lang="en-GB" dirty="0" err="1" smtClean="0"/>
              <a:t>dwlu</a:t>
            </a:r>
            <a:r>
              <a:rPr lang="en-GB" dirty="0" smtClean="0"/>
              <a:t> </a:t>
            </a:r>
            <a:r>
              <a:rPr lang="en-GB" dirty="0" err="1" smtClean="0"/>
              <a:t>ar</a:t>
            </a:r>
            <a:r>
              <a:rPr lang="en-GB" dirty="0" smtClean="0"/>
              <a:t> </a:t>
            </a:r>
            <a:r>
              <a:rPr lang="en-GB" dirty="0" err="1" smtClean="0"/>
              <a:t>fyw</a:t>
            </a:r>
            <a:r>
              <a:rPr lang="en-GB" dirty="0" smtClean="0"/>
              <a:t> </a:t>
            </a:r>
            <a:r>
              <a:rPr lang="en-GB" dirty="0" err="1" smtClean="0"/>
              <a:t>yn</a:t>
            </a:r>
            <a:r>
              <a:rPr lang="en-GB" dirty="0" smtClean="0"/>
              <a:t> </a:t>
            </a:r>
            <a:r>
              <a:rPr lang="en-GB" dirty="0" err="1" smtClean="0"/>
              <a:t>Abertawe</a:t>
            </a:r>
            <a:r>
              <a:rPr lang="en-GB" dirty="0" smtClean="0"/>
              <a:t> </a:t>
            </a:r>
            <a:r>
              <a:rPr lang="en-GB" dirty="0" err="1" smtClean="0"/>
              <a:t>achos</a:t>
            </a:r>
            <a:r>
              <a:rPr lang="en-GB" dirty="0" smtClean="0"/>
              <a:t> </a:t>
            </a:r>
            <a:r>
              <a:rPr lang="en-GB" dirty="0" err="1" smtClean="0"/>
              <a:t>mae</a:t>
            </a:r>
            <a:r>
              <a:rPr lang="en-GB" dirty="0" smtClean="0"/>
              <a:t> </a:t>
            </a:r>
            <a:r>
              <a:rPr lang="en-GB" dirty="0" err="1" smtClean="0"/>
              <a:t>Abertawe</a:t>
            </a:r>
            <a:r>
              <a:rPr lang="en-GB" dirty="0" smtClean="0"/>
              <a:t> </a:t>
            </a:r>
            <a:r>
              <a:rPr lang="en-GB" dirty="0" err="1" smtClean="0"/>
              <a:t>ar</a:t>
            </a:r>
            <a:r>
              <a:rPr lang="en-GB" dirty="0" smtClean="0"/>
              <a:t> </a:t>
            </a:r>
            <a:r>
              <a:rPr lang="en-GB" dirty="0" err="1" smtClean="0"/>
              <a:t>lan</a:t>
            </a:r>
            <a:r>
              <a:rPr lang="en-GB" dirty="0" smtClean="0"/>
              <a:t> y </a:t>
            </a:r>
            <a:r>
              <a:rPr lang="en-GB" dirty="0" err="1" smtClean="0"/>
              <a:t>mor</a:t>
            </a:r>
            <a:r>
              <a:rPr lang="en-GB" dirty="0" smtClean="0"/>
              <a:t>.</a:t>
            </a:r>
            <a:endParaRPr lang="en-GB" dirty="0"/>
          </a:p>
        </p:txBody>
      </p:sp>
      <p:sp>
        <p:nvSpPr>
          <p:cNvPr id="3" name="Title 2"/>
          <p:cNvSpPr>
            <a:spLocks noGrp="1"/>
          </p:cNvSpPr>
          <p:nvPr>
            <p:ph type="title"/>
          </p:nvPr>
        </p:nvSpPr>
        <p:spPr/>
        <p:txBody>
          <a:bodyPr/>
          <a:lstStyle/>
          <a:p>
            <a:r>
              <a:rPr lang="en-GB" dirty="0" err="1" smtClean="0"/>
              <a:t>Byw</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dirty="0" smtClean="0"/>
          </a:p>
          <a:p>
            <a:endParaRPr lang="en-GB" dirty="0" smtClean="0"/>
          </a:p>
          <a:p>
            <a:r>
              <a:rPr lang="en-GB" dirty="0" smtClean="0"/>
              <a:t>Mae </a:t>
            </a:r>
            <a:r>
              <a:rPr lang="en-GB" dirty="0" err="1" smtClean="0"/>
              <a:t>hi’n</a:t>
            </a:r>
            <a:r>
              <a:rPr lang="en-GB" dirty="0" smtClean="0"/>
              <a:t> un deg </a:t>
            </a:r>
            <a:r>
              <a:rPr lang="en-GB" dirty="0" err="1" smtClean="0"/>
              <a:t>naw</a:t>
            </a:r>
            <a:r>
              <a:rPr lang="en-GB" dirty="0" smtClean="0"/>
              <a:t> </a:t>
            </a:r>
            <a:r>
              <a:rPr lang="en-GB" dirty="0" err="1" smtClean="0"/>
              <a:t>oed</a:t>
            </a:r>
            <a:r>
              <a:rPr lang="en-GB" dirty="0" smtClean="0"/>
              <a:t>.</a:t>
            </a:r>
          </a:p>
          <a:p>
            <a:endParaRPr lang="en-GB" dirty="0" smtClean="0"/>
          </a:p>
          <a:p>
            <a:r>
              <a:rPr lang="en-GB" dirty="0" smtClean="0"/>
              <a:t>Mae </a:t>
            </a:r>
            <a:r>
              <a:rPr lang="en-GB" dirty="0" err="1" smtClean="0"/>
              <a:t>ei</a:t>
            </a:r>
            <a:r>
              <a:rPr lang="en-GB" dirty="0" smtClean="0"/>
              <a:t> </a:t>
            </a:r>
            <a:r>
              <a:rPr lang="en-GB" dirty="0" err="1" smtClean="0"/>
              <a:t>phen-blwydd</a:t>
            </a:r>
            <a:r>
              <a:rPr lang="en-GB" dirty="0" smtClean="0"/>
              <a:t> </a:t>
            </a:r>
            <a:r>
              <a:rPr lang="en-GB" dirty="0" err="1" smtClean="0"/>
              <a:t>ar</a:t>
            </a:r>
            <a:r>
              <a:rPr lang="en-GB" dirty="0" smtClean="0"/>
              <a:t> </a:t>
            </a:r>
            <a:r>
              <a:rPr lang="en-GB" dirty="0" err="1" smtClean="0"/>
              <a:t>Chwefror</a:t>
            </a:r>
            <a:r>
              <a:rPr lang="en-GB" dirty="0" smtClean="0"/>
              <a:t> 13. Bydd hi’n</a:t>
            </a:r>
            <a:r>
              <a:rPr lang="en-GB" dirty="0" smtClean="0"/>
              <a:t> un deg </a:t>
            </a:r>
            <a:r>
              <a:rPr lang="en-GB" dirty="0" err="1" smtClean="0"/>
              <a:t>naw</a:t>
            </a:r>
            <a:r>
              <a:rPr lang="en-GB" dirty="0" smtClean="0"/>
              <a:t> </a:t>
            </a:r>
            <a:r>
              <a:rPr lang="en-GB" dirty="0" err="1" smtClean="0"/>
              <a:t>oed</a:t>
            </a:r>
            <a:r>
              <a:rPr lang="en-GB" dirty="0" smtClean="0"/>
              <a:t> </a:t>
            </a:r>
            <a:r>
              <a:rPr lang="en-GB" dirty="0" err="1" smtClean="0"/>
              <a:t>ym</a:t>
            </a:r>
            <a:r>
              <a:rPr lang="en-GB" dirty="0" smtClean="0"/>
              <a:t> </a:t>
            </a:r>
            <a:r>
              <a:rPr lang="en-GB" dirty="0" err="1" smtClean="0"/>
              <a:t>mis</a:t>
            </a:r>
            <a:r>
              <a:rPr lang="en-GB" dirty="0" smtClean="0"/>
              <a:t> </a:t>
            </a:r>
            <a:r>
              <a:rPr lang="en-GB" dirty="0" err="1" smtClean="0"/>
              <a:t>Chwefror</a:t>
            </a:r>
            <a:r>
              <a:rPr lang="en-GB" dirty="0" smtClean="0"/>
              <a:t>.</a:t>
            </a:r>
          </a:p>
          <a:p>
            <a:endParaRPr lang="en-GB" dirty="0" smtClean="0"/>
          </a:p>
          <a:p>
            <a:endParaRPr lang="en-GB" dirty="0" smtClean="0"/>
          </a:p>
          <a:p>
            <a:pPr>
              <a:buNone/>
            </a:pPr>
            <a:r>
              <a:rPr lang="en-GB" dirty="0" smtClean="0"/>
              <a:t>	(Take care if writing about a male = </a:t>
            </a:r>
            <a:r>
              <a:rPr lang="en-GB" dirty="0" err="1" smtClean="0"/>
              <a:t>mae</a:t>
            </a:r>
            <a:r>
              <a:rPr lang="en-GB" dirty="0" smtClean="0"/>
              <a:t> </a:t>
            </a:r>
            <a:r>
              <a:rPr lang="en-GB" dirty="0" err="1" smtClean="0"/>
              <a:t>ei</a:t>
            </a:r>
            <a:r>
              <a:rPr lang="en-GB" dirty="0" smtClean="0"/>
              <a:t> </a:t>
            </a:r>
            <a:r>
              <a:rPr lang="en-GB" dirty="0" err="1" smtClean="0"/>
              <a:t>ben-blwydd</a:t>
            </a:r>
            <a:r>
              <a:rPr lang="en-GB" dirty="0" smtClean="0"/>
              <a:t>.  Look back to work on Teulu for the correct mutations.)</a:t>
            </a:r>
            <a:endParaRPr lang="en-GB" dirty="0"/>
          </a:p>
        </p:txBody>
      </p:sp>
      <p:sp>
        <p:nvSpPr>
          <p:cNvPr id="3" name="Title 2"/>
          <p:cNvSpPr>
            <a:spLocks noGrp="1"/>
          </p:cNvSpPr>
          <p:nvPr>
            <p:ph type="title"/>
          </p:nvPr>
        </p:nvSpPr>
        <p:spPr/>
        <p:txBody>
          <a:bodyPr/>
          <a:lstStyle/>
          <a:p>
            <a:r>
              <a:rPr lang="en-GB" dirty="0" err="1" smtClean="0"/>
              <a:t>Oed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Mae hi’n hoffi gwisgo </a:t>
            </a:r>
            <a:r>
              <a:rPr lang="en-GB" dirty="0" err="1" smtClean="0"/>
              <a:t>jins</a:t>
            </a:r>
            <a:r>
              <a:rPr lang="en-GB" dirty="0" smtClean="0"/>
              <a:t>, </a:t>
            </a:r>
            <a:r>
              <a:rPr lang="en-GB" dirty="0" err="1" smtClean="0"/>
              <a:t>crys</a:t>
            </a:r>
            <a:r>
              <a:rPr lang="en-GB" dirty="0" smtClean="0"/>
              <a:t> T a </a:t>
            </a:r>
            <a:r>
              <a:rPr lang="en-GB" dirty="0" err="1" smtClean="0"/>
              <a:t>treinyrs</a:t>
            </a:r>
            <a:r>
              <a:rPr lang="en-GB" dirty="0" smtClean="0"/>
              <a:t>.</a:t>
            </a:r>
          </a:p>
          <a:p>
            <a:endParaRPr lang="en-GB" dirty="0" smtClean="0"/>
          </a:p>
          <a:p>
            <a:r>
              <a:rPr lang="en-GB" dirty="0" err="1" smtClean="0"/>
              <a:t>Fel</a:t>
            </a:r>
            <a:r>
              <a:rPr lang="en-GB" dirty="0" smtClean="0"/>
              <a:t> </a:t>
            </a:r>
            <a:r>
              <a:rPr lang="en-GB" dirty="0" err="1" smtClean="0"/>
              <a:t>arfer</a:t>
            </a:r>
            <a:r>
              <a:rPr lang="en-GB" dirty="0" smtClean="0"/>
              <a:t>, </a:t>
            </a:r>
            <a:r>
              <a:rPr lang="en-GB" dirty="0" err="1" smtClean="0"/>
              <a:t>mae</a:t>
            </a:r>
            <a:r>
              <a:rPr lang="en-GB" dirty="0" smtClean="0"/>
              <a:t> </a:t>
            </a:r>
            <a:r>
              <a:rPr lang="en-GB" dirty="0" err="1" smtClean="0"/>
              <a:t>hi’n</a:t>
            </a:r>
            <a:r>
              <a:rPr lang="en-GB" dirty="0" smtClean="0"/>
              <a:t> </a:t>
            </a:r>
            <a:r>
              <a:rPr lang="en-GB" dirty="0" err="1" smtClean="0"/>
              <a:t>hoffi</a:t>
            </a:r>
            <a:r>
              <a:rPr lang="en-GB" dirty="0" smtClean="0"/>
              <a:t> </a:t>
            </a:r>
            <a:r>
              <a:rPr lang="en-GB" dirty="0" err="1" smtClean="0"/>
              <a:t>gwisgo</a:t>
            </a:r>
            <a:r>
              <a:rPr lang="en-GB" dirty="0" smtClean="0"/>
              <a:t> </a:t>
            </a:r>
            <a:r>
              <a:rPr lang="en-GB" dirty="0" err="1" smtClean="0"/>
              <a:t>dillad</a:t>
            </a:r>
            <a:r>
              <a:rPr lang="en-GB" dirty="0" smtClean="0"/>
              <a:t> </a:t>
            </a:r>
            <a:r>
              <a:rPr lang="en-GB" dirty="0" err="1" smtClean="0"/>
              <a:t>ffasiynol</a:t>
            </a:r>
            <a:r>
              <a:rPr lang="en-GB" dirty="0" smtClean="0"/>
              <a:t>. Mae </a:t>
            </a:r>
            <a:r>
              <a:rPr lang="en-GB" dirty="0" err="1" smtClean="0"/>
              <a:t>hi’n</a:t>
            </a:r>
            <a:r>
              <a:rPr lang="en-GB" dirty="0" smtClean="0"/>
              <a:t> </a:t>
            </a:r>
            <a:r>
              <a:rPr lang="en-GB" dirty="0" err="1" smtClean="0"/>
              <a:t>gwario</a:t>
            </a:r>
            <a:r>
              <a:rPr lang="en-GB" dirty="0" smtClean="0"/>
              <a:t> </a:t>
            </a:r>
            <a:r>
              <a:rPr lang="en-GB" dirty="0" err="1" smtClean="0"/>
              <a:t>llawer</a:t>
            </a:r>
            <a:r>
              <a:rPr lang="en-GB" dirty="0" smtClean="0"/>
              <a:t> o </a:t>
            </a:r>
            <a:r>
              <a:rPr lang="en-GB" dirty="0" err="1" smtClean="0"/>
              <a:t>arian</a:t>
            </a:r>
            <a:r>
              <a:rPr lang="en-GB" dirty="0" smtClean="0"/>
              <a:t> </a:t>
            </a:r>
            <a:r>
              <a:rPr lang="en-GB" dirty="0" err="1" smtClean="0"/>
              <a:t>ar</a:t>
            </a:r>
            <a:r>
              <a:rPr lang="en-GB" dirty="0" smtClean="0"/>
              <a:t> </a:t>
            </a:r>
            <a:r>
              <a:rPr lang="en-GB" dirty="0" err="1" smtClean="0"/>
              <a:t>ddillad</a:t>
            </a:r>
            <a:r>
              <a:rPr lang="en-GB" dirty="0" smtClean="0"/>
              <a:t>. </a:t>
            </a:r>
            <a:r>
              <a:rPr lang="en-GB" dirty="0" err="1" smtClean="0"/>
              <a:t>Ei</a:t>
            </a:r>
            <a:r>
              <a:rPr lang="en-GB" dirty="0" smtClean="0"/>
              <a:t> </a:t>
            </a:r>
            <a:r>
              <a:rPr lang="en-GB" dirty="0" err="1" smtClean="0"/>
              <a:t>hoff</a:t>
            </a:r>
            <a:r>
              <a:rPr lang="en-GB" dirty="0" smtClean="0"/>
              <a:t> </a:t>
            </a:r>
            <a:r>
              <a:rPr lang="en-GB" dirty="0" err="1" smtClean="0"/>
              <a:t>ddillad</a:t>
            </a:r>
            <a:r>
              <a:rPr lang="en-GB" dirty="0" smtClean="0"/>
              <a:t> </a:t>
            </a:r>
            <a:r>
              <a:rPr lang="en-GB" dirty="0" smtClean="0"/>
              <a:t>ydy …..</a:t>
            </a:r>
          </a:p>
          <a:p>
            <a:endParaRPr lang="en-GB" dirty="0" smtClean="0"/>
          </a:p>
          <a:p>
            <a:r>
              <a:rPr lang="en-GB" dirty="0" smtClean="0"/>
              <a:t>Does dim </a:t>
            </a:r>
            <a:r>
              <a:rPr lang="en-GB" dirty="0" err="1" smtClean="0"/>
              <a:t>diddordeb</a:t>
            </a:r>
            <a:r>
              <a:rPr lang="en-GB" dirty="0" smtClean="0"/>
              <a:t> ‘</a:t>
            </a:r>
            <a:r>
              <a:rPr lang="en-GB" dirty="0" err="1" smtClean="0"/>
              <a:t>da</a:t>
            </a:r>
            <a:r>
              <a:rPr lang="en-GB" dirty="0" smtClean="0"/>
              <a:t> </a:t>
            </a:r>
            <a:r>
              <a:rPr lang="en-GB" dirty="0" err="1" smtClean="0"/>
              <a:t>Celyn</a:t>
            </a:r>
            <a:r>
              <a:rPr lang="en-GB" dirty="0" smtClean="0"/>
              <a:t> </a:t>
            </a:r>
            <a:r>
              <a:rPr lang="en-GB" dirty="0" err="1" smtClean="0"/>
              <a:t>mewn</a:t>
            </a:r>
            <a:r>
              <a:rPr lang="en-GB" dirty="0" smtClean="0"/>
              <a:t> </a:t>
            </a:r>
            <a:r>
              <a:rPr lang="en-GB" dirty="0" err="1" smtClean="0"/>
              <a:t>dillad</a:t>
            </a:r>
            <a:r>
              <a:rPr lang="en-GB" dirty="0" smtClean="0"/>
              <a:t> </a:t>
            </a:r>
            <a:r>
              <a:rPr lang="en-GB" dirty="0" err="1" smtClean="0"/>
              <a:t>neis</a:t>
            </a:r>
            <a:r>
              <a:rPr lang="en-GB" dirty="0" smtClean="0"/>
              <a:t>. </a:t>
            </a:r>
            <a:r>
              <a:rPr lang="en-GB" dirty="0" err="1" smtClean="0"/>
              <a:t>Mae’n</a:t>
            </a:r>
            <a:r>
              <a:rPr lang="en-GB" dirty="0" smtClean="0"/>
              <a:t> well ‘</a:t>
            </a:r>
            <a:r>
              <a:rPr lang="en-GB" dirty="0" err="1" smtClean="0"/>
              <a:t>da</a:t>
            </a:r>
            <a:r>
              <a:rPr lang="en-GB" dirty="0" smtClean="0"/>
              <a:t> hi </a:t>
            </a:r>
            <a:r>
              <a:rPr lang="en-GB" dirty="0" err="1" smtClean="0"/>
              <a:t>gwisgo</a:t>
            </a:r>
            <a:r>
              <a:rPr lang="en-GB" dirty="0" smtClean="0"/>
              <a:t> </a:t>
            </a:r>
            <a:r>
              <a:rPr lang="en-GB" dirty="0" err="1" smtClean="0"/>
              <a:t>dillad</a:t>
            </a:r>
            <a:r>
              <a:rPr lang="en-GB" dirty="0" smtClean="0"/>
              <a:t> </a:t>
            </a:r>
            <a:r>
              <a:rPr lang="en-GB" dirty="0" err="1" smtClean="0"/>
              <a:t>cyfforddus</a:t>
            </a:r>
            <a:r>
              <a:rPr lang="en-GB" dirty="0" smtClean="0"/>
              <a:t>.</a:t>
            </a:r>
          </a:p>
          <a:p>
            <a:endParaRPr lang="en-GB" dirty="0" smtClean="0"/>
          </a:p>
          <a:p>
            <a:endParaRPr lang="en-GB" dirty="0"/>
          </a:p>
        </p:txBody>
      </p:sp>
      <p:sp>
        <p:nvSpPr>
          <p:cNvPr id="3" name="Title 2"/>
          <p:cNvSpPr>
            <a:spLocks noGrp="1"/>
          </p:cNvSpPr>
          <p:nvPr>
            <p:ph type="title"/>
          </p:nvPr>
        </p:nvSpPr>
        <p:spPr/>
        <p:txBody>
          <a:bodyPr/>
          <a:lstStyle/>
          <a:p>
            <a:r>
              <a:rPr lang="en-GB" dirty="0" err="1" smtClean="0"/>
              <a:t>Dillad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endParaRPr lang="en-GB" dirty="0" smtClean="0"/>
          </a:p>
          <a:p>
            <a:r>
              <a:rPr lang="en-GB" dirty="0" smtClean="0"/>
              <a:t>Mae </a:t>
            </a:r>
            <a:r>
              <a:rPr lang="en-GB" dirty="0" err="1" smtClean="0"/>
              <a:t>hi’n</a:t>
            </a:r>
            <a:r>
              <a:rPr lang="en-GB" dirty="0" smtClean="0"/>
              <a:t> dal ac </a:t>
            </a:r>
            <a:r>
              <a:rPr lang="en-GB" dirty="0" err="1" smtClean="0"/>
              <a:t>yn</a:t>
            </a:r>
            <a:r>
              <a:rPr lang="en-GB" dirty="0" smtClean="0"/>
              <a:t> </a:t>
            </a:r>
            <a:r>
              <a:rPr lang="en-GB" dirty="0" err="1" smtClean="0"/>
              <a:t>denau</a:t>
            </a:r>
            <a:r>
              <a:rPr lang="en-GB" dirty="0" smtClean="0"/>
              <a:t>. </a:t>
            </a:r>
          </a:p>
          <a:p>
            <a:endParaRPr lang="en-GB" dirty="0"/>
          </a:p>
          <a:p>
            <a:r>
              <a:rPr lang="en-GB" dirty="0" smtClean="0"/>
              <a:t>Mae </a:t>
            </a:r>
            <a:r>
              <a:rPr lang="en-GB" dirty="0" err="1" smtClean="0"/>
              <a:t>gwallt</a:t>
            </a:r>
            <a:r>
              <a:rPr lang="en-GB" dirty="0" smtClean="0"/>
              <a:t> brown a </a:t>
            </a:r>
            <a:r>
              <a:rPr lang="en-GB" dirty="0" err="1" smtClean="0"/>
              <a:t>llygaid</a:t>
            </a:r>
            <a:r>
              <a:rPr lang="en-GB" dirty="0" smtClean="0"/>
              <a:t> brown </a:t>
            </a:r>
            <a:r>
              <a:rPr lang="en-GB" dirty="0" err="1" smtClean="0"/>
              <a:t>gyda</a:t>
            </a:r>
            <a:r>
              <a:rPr lang="en-GB" dirty="0" smtClean="0"/>
              <a:t> hi.</a:t>
            </a:r>
          </a:p>
          <a:p>
            <a:endParaRPr lang="en-GB" dirty="0" smtClean="0"/>
          </a:p>
          <a:p>
            <a:r>
              <a:rPr lang="en-GB" dirty="0" smtClean="0"/>
              <a:t>Mae </a:t>
            </a:r>
            <a:r>
              <a:rPr lang="en-GB" dirty="0" err="1" smtClean="0"/>
              <a:t>Celyn</a:t>
            </a:r>
            <a:r>
              <a:rPr lang="en-GB" dirty="0" smtClean="0"/>
              <a:t> </a:t>
            </a:r>
            <a:r>
              <a:rPr lang="en-GB" dirty="0" err="1" smtClean="0"/>
              <a:t>yn</a:t>
            </a:r>
            <a:r>
              <a:rPr lang="en-GB" dirty="0" smtClean="0"/>
              <a:t> </a:t>
            </a:r>
            <a:r>
              <a:rPr lang="en-GB" dirty="0" err="1" smtClean="0"/>
              <a:t>ferch</a:t>
            </a:r>
            <a:r>
              <a:rPr lang="en-GB" dirty="0" smtClean="0"/>
              <a:t> </a:t>
            </a:r>
            <a:r>
              <a:rPr lang="en-GB" dirty="0" err="1" smtClean="0"/>
              <a:t>bert</a:t>
            </a:r>
            <a:r>
              <a:rPr lang="en-GB" dirty="0" smtClean="0"/>
              <a:t> </a:t>
            </a:r>
            <a:r>
              <a:rPr lang="en-GB" dirty="0" err="1" smtClean="0"/>
              <a:t>iawn</a:t>
            </a:r>
            <a:r>
              <a:rPr lang="en-GB" dirty="0" smtClean="0"/>
              <a:t>. Mae </a:t>
            </a:r>
            <a:r>
              <a:rPr lang="en-GB" dirty="0" err="1" smtClean="0"/>
              <a:t>gwallt</a:t>
            </a:r>
            <a:r>
              <a:rPr lang="en-GB" dirty="0" smtClean="0"/>
              <a:t> </a:t>
            </a:r>
            <a:r>
              <a:rPr lang="en-GB" dirty="0" err="1" smtClean="0"/>
              <a:t>hir</a:t>
            </a:r>
            <a:r>
              <a:rPr lang="en-GB" dirty="0" smtClean="0"/>
              <a:t> </a:t>
            </a:r>
            <a:r>
              <a:rPr lang="en-GB" dirty="0" err="1" smtClean="0"/>
              <a:t>cyrliog</a:t>
            </a:r>
            <a:r>
              <a:rPr lang="en-GB" dirty="0" smtClean="0"/>
              <a:t> brown a </a:t>
            </a:r>
            <a:r>
              <a:rPr lang="en-GB" dirty="0" err="1" smtClean="0"/>
              <a:t>llygaid</a:t>
            </a:r>
            <a:r>
              <a:rPr lang="en-GB" dirty="0" smtClean="0"/>
              <a:t> </a:t>
            </a:r>
            <a:r>
              <a:rPr lang="en-GB" dirty="0" err="1" smtClean="0"/>
              <a:t>mawr</a:t>
            </a:r>
            <a:r>
              <a:rPr lang="en-GB" dirty="0" smtClean="0"/>
              <a:t> brown </a:t>
            </a:r>
            <a:r>
              <a:rPr lang="en-GB" dirty="0" err="1" smtClean="0"/>
              <a:t>gyda</a:t>
            </a:r>
            <a:r>
              <a:rPr lang="en-GB" dirty="0" smtClean="0"/>
              <a:t> hi. Mae </a:t>
            </a:r>
            <a:r>
              <a:rPr lang="en-GB" dirty="0" err="1" smtClean="0"/>
              <a:t>hi’n</a:t>
            </a:r>
            <a:r>
              <a:rPr lang="en-GB" dirty="0" smtClean="0"/>
              <a:t> </a:t>
            </a:r>
            <a:r>
              <a:rPr lang="en-GB" dirty="0" err="1" smtClean="0"/>
              <a:t>dal</a:t>
            </a:r>
            <a:r>
              <a:rPr lang="en-GB" dirty="0" smtClean="0"/>
              <a:t> </a:t>
            </a:r>
            <a:r>
              <a:rPr lang="en-GB" dirty="0" err="1" smtClean="0"/>
              <a:t>iawn</a:t>
            </a:r>
            <a:r>
              <a:rPr lang="en-GB" dirty="0" smtClean="0"/>
              <a:t> ac </a:t>
            </a:r>
            <a:r>
              <a:rPr lang="en-GB" dirty="0" err="1" smtClean="0"/>
              <a:t>yn</a:t>
            </a:r>
            <a:r>
              <a:rPr lang="en-GB" dirty="0" smtClean="0"/>
              <a:t> </a:t>
            </a:r>
            <a:r>
              <a:rPr lang="en-GB" dirty="0" err="1" smtClean="0"/>
              <a:t>denau</a:t>
            </a:r>
            <a:r>
              <a:rPr lang="en-GB" dirty="0" smtClean="0"/>
              <a:t>. Mae </a:t>
            </a:r>
            <a:r>
              <a:rPr lang="en-GB" dirty="0" err="1" smtClean="0"/>
              <a:t>hi’n</a:t>
            </a:r>
            <a:r>
              <a:rPr lang="en-GB" dirty="0" smtClean="0"/>
              <a:t> </a:t>
            </a:r>
            <a:r>
              <a:rPr lang="en-GB" dirty="0" err="1" smtClean="0"/>
              <a:t>edrych</a:t>
            </a:r>
            <a:r>
              <a:rPr lang="en-GB" dirty="0" smtClean="0"/>
              <a:t> </a:t>
            </a:r>
            <a:r>
              <a:rPr lang="en-GB" dirty="0" err="1" smtClean="0"/>
              <a:t>yn</a:t>
            </a:r>
            <a:r>
              <a:rPr lang="en-GB" dirty="0" smtClean="0"/>
              <a:t> smart bob </a:t>
            </a:r>
            <a:r>
              <a:rPr lang="en-GB" dirty="0" err="1" smtClean="0"/>
              <a:t>amser</a:t>
            </a:r>
            <a:r>
              <a:rPr lang="en-GB" dirty="0" smtClean="0"/>
              <a:t>.</a:t>
            </a:r>
          </a:p>
          <a:p>
            <a:endParaRPr lang="en-GB" dirty="0" smtClean="0"/>
          </a:p>
          <a:p>
            <a:endParaRPr lang="en-GB" dirty="0"/>
          </a:p>
        </p:txBody>
      </p:sp>
      <p:sp>
        <p:nvSpPr>
          <p:cNvPr id="3" name="Title 2"/>
          <p:cNvSpPr>
            <a:spLocks noGrp="1"/>
          </p:cNvSpPr>
          <p:nvPr>
            <p:ph type="title"/>
          </p:nvPr>
        </p:nvSpPr>
        <p:spPr>
          <a:xfrm>
            <a:off x="467544" y="188640"/>
            <a:ext cx="8229600" cy="1219200"/>
          </a:xfrm>
        </p:spPr>
        <p:txBody>
          <a:bodyPr/>
          <a:lstStyle/>
          <a:p>
            <a:r>
              <a:rPr lang="en-GB" dirty="0" err="1" smtClean="0"/>
              <a:t>Disgrifiad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smtClean="0"/>
          </a:p>
          <a:p>
            <a:r>
              <a:rPr lang="en-GB" dirty="0" smtClean="0"/>
              <a:t>Mae </a:t>
            </a:r>
            <a:r>
              <a:rPr lang="en-GB" dirty="0" err="1" smtClean="0"/>
              <a:t>teulu</a:t>
            </a:r>
            <a:r>
              <a:rPr lang="en-GB" dirty="0" smtClean="0"/>
              <a:t> </a:t>
            </a:r>
            <a:r>
              <a:rPr lang="en-GB" dirty="0" err="1" smtClean="0"/>
              <a:t>mawr</a:t>
            </a:r>
            <a:r>
              <a:rPr lang="en-GB" dirty="0" smtClean="0"/>
              <a:t> </a:t>
            </a:r>
            <a:r>
              <a:rPr lang="en-GB" dirty="0" err="1" smtClean="0"/>
              <a:t>gyda</a:t>
            </a:r>
            <a:r>
              <a:rPr lang="en-GB" dirty="0" smtClean="0"/>
              <a:t> </a:t>
            </a:r>
            <a:r>
              <a:rPr lang="en-GB" dirty="0" err="1" smtClean="0"/>
              <a:t>Celyn</a:t>
            </a:r>
            <a:r>
              <a:rPr lang="en-GB" dirty="0" smtClean="0"/>
              <a:t>. Mae </a:t>
            </a:r>
            <a:r>
              <a:rPr lang="en-GB" dirty="0" err="1" smtClean="0">
                <a:solidFill>
                  <a:srgbClr val="FF0000"/>
                </a:solidFill>
              </a:rPr>
              <a:t>dwy</a:t>
            </a:r>
            <a:r>
              <a:rPr lang="en-GB" dirty="0" smtClean="0"/>
              <a:t> </a:t>
            </a:r>
            <a:r>
              <a:rPr lang="en-GB" dirty="0" err="1" smtClean="0"/>
              <a:t>chwaer</a:t>
            </a:r>
            <a:r>
              <a:rPr lang="en-GB" dirty="0" smtClean="0"/>
              <a:t> ac un </a:t>
            </a:r>
            <a:r>
              <a:rPr lang="en-GB" dirty="0" err="1" smtClean="0"/>
              <a:t>brawd</a:t>
            </a:r>
            <a:r>
              <a:rPr lang="en-GB" dirty="0" smtClean="0"/>
              <a:t> gyda hi.</a:t>
            </a:r>
            <a:endParaRPr lang="en-GB" dirty="0" smtClean="0"/>
          </a:p>
          <a:p>
            <a:endParaRPr lang="en-GB" dirty="0" smtClean="0"/>
          </a:p>
          <a:p>
            <a:r>
              <a:rPr lang="en-GB" dirty="0" smtClean="0"/>
              <a:t>EXTENDED</a:t>
            </a:r>
            <a:endParaRPr lang="en-GB" dirty="0" smtClean="0"/>
          </a:p>
          <a:p>
            <a:r>
              <a:rPr lang="en-GB" dirty="0" smtClean="0"/>
              <a:t>Mae </a:t>
            </a:r>
            <a:r>
              <a:rPr lang="en-GB" dirty="0" smtClean="0"/>
              <a:t>Hannah a Sioned </a:t>
            </a:r>
            <a:r>
              <a:rPr lang="en-GB" dirty="0" err="1" smtClean="0"/>
              <a:t>yn</a:t>
            </a:r>
            <a:r>
              <a:rPr lang="en-GB" dirty="0" smtClean="0"/>
              <a:t> un deg </a:t>
            </a:r>
            <a:r>
              <a:rPr lang="en-GB" dirty="0" err="1" smtClean="0"/>
              <a:t>saith</a:t>
            </a:r>
            <a:r>
              <a:rPr lang="en-GB" dirty="0" smtClean="0"/>
              <a:t>. </a:t>
            </a:r>
            <a:r>
              <a:rPr lang="en-GB" dirty="0" err="1" smtClean="0"/>
              <a:t>Maen</a:t>
            </a:r>
            <a:r>
              <a:rPr lang="en-GB" dirty="0" smtClean="0"/>
              <a:t> </a:t>
            </a:r>
            <a:r>
              <a:rPr lang="en-GB" dirty="0" err="1" smtClean="0"/>
              <a:t>nhw’n</a:t>
            </a:r>
            <a:r>
              <a:rPr lang="en-GB" dirty="0" smtClean="0"/>
              <a:t> </a:t>
            </a:r>
            <a:r>
              <a:rPr lang="en-GB" dirty="0" err="1" smtClean="0"/>
              <a:t>efeilliaid</a:t>
            </a:r>
            <a:r>
              <a:rPr lang="en-GB" dirty="0" smtClean="0"/>
              <a:t>. Mae Daniel </a:t>
            </a:r>
            <a:r>
              <a:rPr lang="en-GB" dirty="0" err="1" smtClean="0"/>
              <a:t>yn</a:t>
            </a:r>
            <a:r>
              <a:rPr lang="en-GB" dirty="0" smtClean="0"/>
              <a:t> un deg tri </a:t>
            </a:r>
            <a:r>
              <a:rPr lang="en-GB" dirty="0" err="1" smtClean="0"/>
              <a:t>oed</a:t>
            </a:r>
            <a:r>
              <a:rPr lang="en-GB" dirty="0" smtClean="0"/>
              <a:t>.</a:t>
            </a:r>
          </a:p>
          <a:p>
            <a:endParaRPr lang="en-GB" dirty="0"/>
          </a:p>
        </p:txBody>
      </p:sp>
      <p:sp>
        <p:nvSpPr>
          <p:cNvPr id="3" name="Title 2"/>
          <p:cNvSpPr>
            <a:spLocks noGrp="1"/>
          </p:cNvSpPr>
          <p:nvPr>
            <p:ph type="title"/>
          </p:nvPr>
        </p:nvSpPr>
        <p:spPr/>
        <p:txBody>
          <a:bodyPr/>
          <a:lstStyle/>
          <a:p>
            <a:r>
              <a:rPr lang="en-GB" dirty="0" err="1" smtClean="0"/>
              <a:t>Teulu</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endParaRPr lang="en-GB" dirty="0" smtClean="0"/>
          </a:p>
          <a:p>
            <a:r>
              <a:rPr lang="en-GB" dirty="0" smtClean="0"/>
              <a:t>Mae un </a:t>
            </a:r>
            <a:r>
              <a:rPr lang="en-GB" dirty="0" err="1" smtClean="0"/>
              <a:t>cath</a:t>
            </a:r>
            <a:r>
              <a:rPr lang="en-GB" dirty="0" smtClean="0"/>
              <a:t> ac un ci gyda </a:t>
            </a:r>
            <a:r>
              <a:rPr lang="en-GB" dirty="0" err="1" smtClean="0"/>
              <a:t>Celyn</a:t>
            </a:r>
            <a:r>
              <a:rPr lang="en-GB" dirty="0" smtClean="0"/>
              <a:t>.</a:t>
            </a:r>
            <a:endParaRPr lang="en-GB" dirty="0" smtClean="0"/>
          </a:p>
          <a:p>
            <a:endParaRPr lang="en-GB" dirty="0" smtClean="0"/>
          </a:p>
          <a:p>
            <a:r>
              <a:rPr lang="en-GB" dirty="0" smtClean="0"/>
              <a:t>EXTENDED:</a:t>
            </a:r>
            <a:endParaRPr lang="en-GB" dirty="0" smtClean="0"/>
          </a:p>
          <a:p>
            <a:r>
              <a:rPr lang="en-GB" dirty="0" smtClean="0"/>
              <a:t>Mae </a:t>
            </a:r>
            <a:r>
              <a:rPr lang="en-GB" dirty="0" smtClean="0"/>
              <a:t>hi’n </a:t>
            </a:r>
            <a:r>
              <a:rPr lang="en-GB" dirty="0" err="1" smtClean="0">
                <a:solidFill>
                  <a:srgbClr val="FF0000"/>
                </a:solidFill>
              </a:rPr>
              <a:t>dwlu</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t>ei</a:t>
            </a:r>
            <a:r>
              <a:rPr lang="en-GB" dirty="0" smtClean="0"/>
              <a:t> </a:t>
            </a:r>
            <a:r>
              <a:rPr lang="en-GB" dirty="0" err="1" smtClean="0"/>
              <a:t>chath</a:t>
            </a:r>
            <a:r>
              <a:rPr lang="en-GB" dirty="0" smtClean="0"/>
              <a:t> </a:t>
            </a:r>
            <a:r>
              <a:rPr lang="en-GB" dirty="0" err="1" smtClean="0"/>
              <a:t>yn</a:t>
            </a:r>
            <a:r>
              <a:rPr lang="en-GB" dirty="0" smtClean="0"/>
              <a:t> fawr iawn </a:t>
            </a:r>
            <a:r>
              <a:rPr lang="en-GB" dirty="0" err="1" smtClean="0">
                <a:solidFill>
                  <a:srgbClr val="FF0000"/>
                </a:solidFill>
              </a:rPr>
              <a:t>achos</a:t>
            </a:r>
            <a:r>
              <a:rPr lang="en-GB" dirty="0" smtClean="0"/>
              <a:t> </a:t>
            </a:r>
            <a:r>
              <a:rPr lang="en-GB" dirty="0" err="1" smtClean="0"/>
              <a:t>mae</a:t>
            </a:r>
            <a:r>
              <a:rPr lang="en-GB" dirty="0" smtClean="0"/>
              <a:t> hi’n </a:t>
            </a:r>
            <a:r>
              <a:rPr lang="en-GB" dirty="0" err="1" smtClean="0"/>
              <a:t>ddrwg</a:t>
            </a:r>
            <a:r>
              <a:rPr lang="en-GB" dirty="0" smtClean="0"/>
              <a:t> iawn. Mae hi’n</a:t>
            </a:r>
            <a:r>
              <a:rPr lang="en-GB" dirty="0" smtClean="0"/>
              <a:t> </a:t>
            </a:r>
            <a:r>
              <a:rPr lang="en-GB" dirty="0" err="1" smtClean="0"/>
              <a:t>g</a:t>
            </a:r>
            <a:r>
              <a:rPr lang="en-GB" dirty="0" err="1" smtClean="0"/>
              <a:t>ath</a:t>
            </a:r>
            <a:r>
              <a:rPr lang="en-GB" dirty="0" smtClean="0"/>
              <a:t> du </a:t>
            </a:r>
            <a:r>
              <a:rPr lang="en-GB" dirty="0" smtClean="0"/>
              <a:t>a </a:t>
            </a:r>
            <a:r>
              <a:rPr lang="en-GB" dirty="0" err="1" smtClean="0"/>
              <a:t>gwyn</a:t>
            </a:r>
            <a:r>
              <a:rPr lang="en-GB" dirty="0" smtClean="0"/>
              <a:t> ac </a:t>
            </a:r>
            <a:r>
              <a:rPr lang="en-GB" dirty="0" err="1" smtClean="0"/>
              <a:t>mae</a:t>
            </a:r>
            <a:r>
              <a:rPr lang="en-GB" dirty="0" smtClean="0"/>
              <a:t> hi’n </a:t>
            </a:r>
            <a:r>
              <a:rPr lang="en-GB" dirty="0" err="1" smtClean="0"/>
              <a:t>bert</a:t>
            </a:r>
            <a:r>
              <a:rPr lang="en-GB" dirty="0" smtClean="0"/>
              <a:t> iawn.</a:t>
            </a:r>
            <a:endParaRPr lang="en-GB" dirty="0"/>
          </a:p>
        </p:txBody>
      </p:sp>
      <p:sp>
        <p:nvSpPr>
          <p:cNvPr id="3" name="Title 2"/>
          <p:cNvSpPr>
            <a:spLocks noGrp="1"/>
          </p:cNvSpPr>
          <p:nvPr>
            <p:ph type="title"/>
          </p:nvPr>
        </p:nvSpPr>
        <p:spPr/>
        <p:txBody>
          <a:bodyPr/>
          <a:lstStyle/>
          <a:p>
            <a:r>
              <a:rPr lang="en-GB" dirty="0" err="1" smtClean="0"/>
              <a:t>Anifail</a:t>
            </a:r>
            <a:r>
              <a:rPr lang="en-GB" dirty="0" smtClean="0"/>
              <a:t> </a:t>
            </a:r>
            <a:r>
              <a:rPr lang="en-GB" dirty="0" err="1" smtClean="0"/>
              <a:t>anwes</a:t>
            </a:r>
            <a:r>
              <a:rPr lang="en-GB" dirty="0" smtClean="0"/>
              <a: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endParaRPr lang="en-GB" dirty="0" smtClean="0"/>
          </a:p>
          <a:p>
            <a:r>
              <a:rPr lang="en-GB" dirty="0" smtClean="0"/>
              <a:t>Mae </a:t>
            </a:r>
            <a:r>
              <a:rPr lang="en-GB" dirty="0" err="1" smtClean="0"/>
              <a:t>Celyn</a:t>
            </a:r>
            <a:r>
              <a:rPr lang="en-GB" dirty="0" smtClean="0"/>
              <a:t> </a:t>
            </a:r>
            <a:r>
              <a:rPr lang="en-GB" dirty="0" err="1" smtClean="0"/>
              <a:t>yn</a:t>
            </a:r>
            <a:r>
              <a:rPr lang="en-GB" dirty="0" smtClean="0"/>
              <a:t> </a:t>
            </a:r>
            <a:r>
              <a:rPr lang="en-GB" dirty="0" err="1" smtClean="0"/>
              <a:t>hoffi</a:t>
            </a:r>
            <a:r>
              <a:rPr lang="en-GB" dirty="0" smtClean="0"/>
              <a:t> </a:t>
            </a:r>
            <a:r>
              <a:rPr lang="en-GB" dirty="0" err="1" smtClean="0"/>
              <a:t>chwarae</a:t>
            </a:r>
            <a:r>
              <a:rPr lang="en-GB" dirty="0" smtClean="0"/>
              <a:t> </a:t>
            </a:r>
            <a:r>
              <a:rPr lang="en-GB" dirty="0" err="1" smtClean="0"/>
              <a:t>pêl-rwyd</a:t>
            </a:r>
            <a:r>
              <a:rPr lang="en-GB" dirty="0" smtClean="0"/>
              <a:t> </a:t>
            </a:r>
            <a:r>
              <a:rPr lang="en-GB" dirty="0" err="1" smtClean="0"/>
              <a:t>ond</a:t>
            </a:r>
            <a:r>
              <a:rPr lang="en-GB" dirty="0" smtClean="0"/>
              <a:t> </a:t>
            </a:r>
            <a:r>
              <a:rPr lang="en-GB" dirty="0" err="1" smtClean="0"/>
              <a:t>dydy</a:t>
            </a:r>
            <a:r>
              <a:rPr lang="en-GB" dirty="0" smtClean="0"/>
              <a:t> hi </a:t>
            </a:r>
            <a:r>
              <a:rPr lang="en-GB" dirty="0" err="1" smtClean="0"/>
              <a:t>ddim</a:t>
            </a:r>
            <a:r>
              <a:rPr lang="en-GB" dirty="0" smtClean="0"/>
              <a:t> </a:t>
            </a:r>
            <a:r>
              <a:rPr lang="en-GB" dirty="0" err="1" smtClean="0"/>
              <a:t>yn</a:t>
            </a:r>
            <a:r>
              <a:rPr lang="en-GB" dirty="0" smtClean="0"/>
              <a:t> </a:t>
            </a:r>
            <a:r>
              <a:rPr lang="en-GB" dirty="0" err="1" smtClean="0"/>
              <a:t>hoffi</a:t>
            </a:r>
            <a:r>
              <a:rPr lang="en-GB" dirty="0" smtClean="0"/>
              <a:t> </a:t>
            </a:r>
            <a:r>
              <a:rPr lang="en-GB" dirty="0" err="1" smtClean="0"/>
              <a:t>chwarae</a:t>
            </a:r>
            <a:r>
              <a:rPr lang="en-GB" dirty="0" smtClean="0"/>
              <a:t> </a:t>
            </a:r>
            <a:r>
              <a:rPr lang="en-GB" dirty="0" err="1" smtClean="0"/>
              <a:t>hoci</a:t>
            </a:r>
            <a:r>
              <a:rPr lang="en-GB" dirty="0" smtClean="0"/>
              <a:t>.</a:t>
            </a:r>
          </a:p>
          <a:p>
            <a:endParaRPr lang="en-GB" dirty="0" smtClean="0"/>
          </a:p>
          <a:p>
            <a:r>
              <a:rPr lang="en-GB" dirty="0" smtClean="0"/>
              <a:t>Mae hi’n </a:t>
            </a:r>
            <a:r>
              <a:rPr lang="en-GB" dirty="0" err="1" smtClean="0"/>
              <a:t>dwlu</a:t>
            </a:r>
            <a:r>
              <a:rPr lang="en-GB" dirty="0" smtClean="0"/>
              <a:t> </a:t>
            </a:r>
            <a:r>
              <a:rPr lang="en-GB" dirty="0" err="1" smtClean="0"/>
              <a:t>mynd</a:t>
            </a:r>
            <a:r>
              <a:rPr lang="en-GB" dirty="0" smtClean="0"/>
              <a:t> </a:t>
            </a:r>
            <a:r>
              <a:rPr lang="en-GB" dirty="0" err="1" smtClean="0"/>
              <a:t>i</a:t>
            </a:r>
            <a:r>
              <a:rPr lang="en-GB" dirty="0" smtClean="0"/>
              <a:t> </a:t>
            </a:r>
            <a:r>
              <a:rPr lang="en-GB" dirty="0" err="1" smtClean="0"/>
              <a:t>siopa</a:t>
            </a:r>
            <a:r>
              <a:rPr lang="en-GB" dirty="0" smtClean="0"/>
              <a:t> am</a:t>
            </a:r>
            <a:r>
              <a:rPr lang="en-GB" dirty="0" smtClean="0"/>
              <a:t> </a:t>
            </a:r>
            <a:r>
              <a:rPr lang="en-GB" dirty="0" err="1" smtClean="0"/>
              <a:t>ddillad</a:t>
            </a:r>
            <a:r>
              <a:rPr lang="en-GB" dirty="0" smtClean="0"/>
              <a:t> </a:t>
            </a:r>
            <a:r>
              <a:rPr lang="en-GB" dirty="0" smtClean="0"/>
              <a:t>bob </a:t>
            </a:r>
            <a:r>
              <a:rPr lang="en-GB" dirty="0" err="1" smtClean="0"/>
              <a:t>dydd</a:t>
            </a:r>
            <a:r>
              <a:rPr lang="en-GB" dirty="0" smtClean="0"/>
              <a:t> </a:t>
            </a:r>
            <a:r>
              <a:rPr lang="en-GB" dirty="0" err="1" smtClean="0"/>
              <a:t>Sadwrn</a:t>
            </a:r>
            <a:r>
              <a:rPr lang="en-GB" dirty="0" smtClean="0"/>
              <a:t> </a:t>
            </a:r>
            <a:r>
              <a:rPr lang="en-GB" dirty="0" err="1" smtClean="0"/>
              <a:t>yng</a:t>
            </a:r>
            <a:r>
              <a:rPr lang="en-GB" dirty="0" smtClean="0"/>
              <a:t> </a:t>
            </a:r>
            <a:r>
              <a:rPr lang="en-GB" dirty="0" err="1" smtClean="0"/>
              <a:t>Nghaerdydd</a:t>
            </a:r>
            <a:r>
              <a:rPr lang="en-GB" dirty="0" smtClean="0"/>
              <a:t> </a:t>
            </a:r>
            <a:r>
              <a:rPr lang="en-GB" dirty="0" err="1" smtClean="0"/>
              <a:t>achos</a:t>
            </a:r>
            <a:r>
              <a:rPr lang="en-GB" dirty="0" smtClean="0"/>
              <a:t> </a:t>
            </a:r>
            <a:r>
              <a:rPr lang="en-GB" dirty="0" err="1" smtClean="0"/>
              <a:t>mae’r</a:t>
            </a:r>
            <a:r>
              <a:rPr lang="en-GB" dirty="0" smtClean="0"/>
              <a:t> </a:t>
            </a:r>
            <a:r>
              <a:rPr lang="en-GB" dirty="0" err="1" smtClean="0"/>
              <a:t>siopau</a:t>
            </a:r>
            <a:r>
              <a:rPr lang="en-GB" dirty="0" smtClean="0"/>
              <a:t> </a:t>
            </a:r>
            <a:r>
              <a:rPr lang="en-GB" dirty="0" err="1" smtClean="0"/>
              <a:t>yn</a:t>
            </a:r>
            <a:r>
              <a:rPr lang="en-GB" dirty="0" smtClean="0"/>
              <a:t> </a:t>
            </a:r>
            <a:r>
              <a:rPr lang="en-GB" dirty="0" err="1" smtClean="0"/>
              <a:t>grêt</a:t>
            </a:r>
            <a:r>
              <a:rPr lang="en-GB" dirty="0" smtClean="0"/>
              <a:t> </a:t>
            </a:r>
            <a:r>
              <a:rPr lang="en-GB" dirty="0" err="1" smtClean="0"/>
              <a:t>yng</a:t>
            </a:r>
            <a:r>
              <a:rPr lang="en-GB" dirty="0" smtClean="0"/>
              <a:t> </a:t>
            </a:r>
            <a:r>
              <a:rPr lang="en-GB" dirty="0" err="1" smtClean="0"/>
              <a:t>Nghaerdydd</a:t>
            </a:r>
            <a:r>
              <a:rPr lang="en-GB" dirty="0" smtClean="0"/>
              <a:t>. </a:t>
            </a:r>
            <a:r>
              <a:rPr lang="en-GB" dirty="0" err="1" smtClean="0"/>
              <a:t>Yn</a:t>
            </a:r>
            <a:r>
              <a:rPr lang="en-GB" dirty="0" smtClean="0"/>
              <a:t> </a:t>
            </a:r>
            <a:r>
              <a:rPr lang="en-GB" dirty="0" err="1" smtClean="0"/>
              <a:t>anffodus</a:t>
            </a:r>
            <a:r>
              <a:rPr lang="en-GB" dirty="0" smtClean="0"/>
              <a:t>, does dim </a:t>
            </a:r>
            <a:r>
              <a:rPr lang="en-GB" dirty="0" err="1" smtClean="0"/>
              <a:t>llawer</a:t>
            </a:r>
            <a:r>
              <a:rPr lang="en-GB" dirty="0" smtClean="0"/>
              <a:t> o </a:t>
            </a:r>
            <a:r>
              <a:rPr lang="en-GB" dirty="0" err="1" smtClean="0"/>
              <a:t>siopau</a:t>
            </a:r>
            <a:r>
              <a:rPr lang="en-GB" dirty="0" smtClean="0"/>
              <a:t> </a:t>
            </a:r>
            <a:r>
              <a:rPr lang="en-GB" dirty="0" err="1" smtClean="0"/>
              <a:t>da</a:t>
            </a:r>
            <a:r>
              <a:rPr lang="en-GB" dirty="0" smtClean="0"/>
              <a:t> </a:t>
            </a:r>
            <a:r>
              <a:rPr lang="en-GB" dirty="0" err="1" smtClean="0"/>
              <a:t>yn</a:t>
            </a:r>
            <a:r>
              <a:rPr lang="en-GB" dirty="0" smtClean="0"/>
              <a:t> </a:t>
            </a:r>
            <a:r>
              <a:rPr lang="en-GB" dirty="0" err="1" smtClean="0"/>
              <a:t>Abertawe</a:t>
            </a:r>
            <a:r>
              <a:rPr lang="en-GB" dirty="0" smtClean="0"/>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fy</a:t>
            </a:r>
            <a:r>
              <a:rPr lang="en-GB" dirty="0" smtClean="0">
                <a:solidFill>
                  <a:srgbClr val="FF0000"/>
                </a:solidFill>
              </a:rPr>
              <a:t> </a:t>
            </a:r>
            <a:r>
              <a:rPr lang="en-GB" dirty="0" err="1" smtClean="0">
                <a:solidFill>
                  <a:srgbClr val="FF0000"/>
                </a:solidFill>
              </a:rPr>
              <a:t>marn</a:t>
            </a:r>
            <a:r>
              <a:rPr lang="en-GB" dirty="0" smtClean="0">
                <a:solidFill>
                  <a:srgbClr val="FF0000"/>
                </a:solidFill>
              </a:rPr>
              <a:t> </a:t>
            </a:r>
            <a:r>
              <a:rPr lang="en-GB" dirty="0" err="1" smtClean="0">
                <a:solidFill>
                  <a:srgbClr val="FF0000"/>
                </a:solidFill>
              </a:rPr>
              <a:t>i</a:t>
            </a:r>
            <a:r>
              <a:rPr lang="en-GB" dirty="0" smtClean="0">
                <a:solidFill>
                  <a:srgbClr val="FF0000"/>
                </a:solidFill>
              </a:rPr>
              <a:t> </a:t>
            </a:r>
            <a:r>
              <a:rPr lang="en-GB" dirty="0" err="1" smtClean="0"/>
              <a:t>mae</a:t>
            </a:r>
            <a:r>
              <a:rPr lang="en-GB" dirty="0" smtClean="0"/>
              <a:t> </a:t>
            </a:r>
            <a:r>
              <a:rPr lang="en-GB" dirty="0" err="1" smtClean="0"/>
              <a:t>Caerdydd</a:t>
            </a:r>
            <a:r>
              <a:rPr lang="en-GB" dirty="0" smtClean="0"/>
              <a:t> </a:t>
            </a:r>
            <a:r>
              <a:rPr lang="en-GB" dirty="0" err="1" smtClean="0">
                <a:solidFill>
                  <a:srgbClr val="FF0000"/>
                </a:solidFill>
              </a:rPr>
              <a:t>yn</a:t>
            </a:r>
            <a:r>
              <a:rPr lang="en-GB" dirty="0" smtClean="0">
                <a:solidFill>
                  <a:srgbClr val="FF0000"/>
                </a:solidFill>
              </a:rPr>
              <a:t> well </a:t>
            </a:r>
            <a:r>
              <a:rPr lang="en-GB" dirty="0" err="1" smtClean="0">
                <a:solidFill>
                  <a:srgbClr val="FF0000"/>
                </a:solidFill>
              </a:rPr>
              <a:t>na</a:t>
            </a:r>
            <a:r>
              <a:rPr lang="en-GB" dirty="0" smtClean="0"/>
              <a:t> </a:t>
            </a:r>
            <a:r>
              <a:rPr lang="en-GB" dirty="0" err="1" smtClean="0"/>
              <a:t>Abertawe</a:t>
            </a:r>
            <a:r>
              <a:rPr lang="en-GB" dirty="0" smtClean="0"/>
              <a:t>.</a:t>
            </a:r>
            <a:endParaRPr lang="en-GB" dirty="0"/>
          </a:p>
        </p:txBody>
      </p:sp>
      <p:sp>
        <p:nvSpPr>
          <p:cNvPr id="3" name="Title 2"/>
          <p:cNvSpPr>
            <a:spLocks noGrp="1"/>
          </p:cNvSpPr>
          <p:nvPr>
            <p:ph type="title"/>
          </p:nvPr>
        </p:nvSpPr>
        <p:spPr/>
        <p:txBody>
          <a:bodyPr/>
          <a:lstStyle/>
          <a:p>
            <a:r>
              <a:rPr lang="en-GB" dirty="0" err="1" smtClean="0"/>
              <a:t>Hobi</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Mae </a:t>
            </a:r>
            <a:r>
              <a:rPr lang="en-GB" dirty="0" err="1" smtClean="0"/>
              <a:t>hi’n</a:t>
            </a:r>
            <a:r>
              <a:rPr lang="en-GB" dirty="0" smtClean="0"/>
              <a:t> </a:t>
            </a:r>
            <a:r>
              <a:rPr lang="en-GB" dirty="0" err="1" smtClean="0"/>
              <a:t>hoffi</a:t>
            </a:r>
            <a:r>
              <a:rPr lang="en-GB" dirty="0" smtClean="0"/>
              <a:t> </a:t>
            </a:r>
            <a:r>
              <a:rPr lang="en-GB" dirty="0" err="1" smtClean="0"/>
              <a:t>gwylio’r</a:t>
            </a:r>
            <a:r>
              <a:rPr lang="en-GB" dirty="0" smtClean="0"/>
              <a:t> </a:t>
            </a:r>
            <a:r>
              <a:rPr lang="en-GB" dirty="0" err="1" smtClean="0"/>
              <a:t>teledu</a:t>
            </a:r>
            <a:endParaRPr lang="en-GB" dirty="0" smtClean="0"/>
          </a:p>
          <a:p>
            <a:endParaRPr lang="en-GB" dirty="0" smtClean="0"/>
          </a:p>
          <a:p>
            <a:r>
              <a:rPr lang="en-GB" dirty="0" smtClean="0"/>
              <a:t>Mae </a:t>
            </a:r>
            <a:r>
              <a:rPr lang="en-GB" dirty="0" err="1" smtClean="0"/>
              <a:t>hi’n</a:t>
            </a:r>
            <a:r>
              <a:rPr lang="en-GB" dirty="0" smtClean="0"/>
              <a:t> </a:t>
            </a:r>
            <a:r>
              <a:rPr lang="en-GB" dirty="0" err="1" smtClean="0">
                <a:solidFill>
                  <a:srgbClr val="FF0000"/>
                </a:solidFill>
              </a:rPr>
              <a:t>dwlu</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t>wylio</a:t>
            </a:r>
            <a:r>
              <a:rPr lang="en-GB" dirty="0" smtClean="0"/>
              <a:t> </a:t>
            </a:r>
            <a:r>
              <a:rPr lang="en-GB" dirty="0" err="1" smtClean="0"/>
              <a:t>operau</a:t>
            </a:r>
            <a:r>
              <a:rPr lang="en-GB" dirty="0" smtClean="0"/>
              <a:t> </a:t>
            </a:r>
            <a:r>
              <a:rPr lang="en-GB" dirty="0" err="1" smtClean="0"/>
              <a:t>sebon</a:t>
            </a:r>
            <a:r>
              <a:rPr lang="en-GB" dirty="0" smtClean="0"/>
              <a:t> </a:t>
            </a:r>
            <a:r>
              <a:rPr lang="en-GB" dirty="0" err="1" smtClean="0"/>
              <a:t>ar</a:t>
            </a:r>
            <a:r>
              <a:rPr lang="en-GB" dirty="0" smtClean="0"/>
              <a:t> y </a:t>
            </a:r>
            <a:r>
              <a:rPr lang="en-GB" dirty="0" err="1" smtClean="0"/>
              <a:t>teledu</a:t>
            </a:r>
            <a:r>
              <a:rPr lang="en-GB" dirty="0" smtClean="0"/>
              <a:t>. </a:t>
            </a:r>
            <a:r>
              <a:rPr lang="en-GB" dirty="0" err="1" smtClean="0"/>
              <a:t>Nos</a:t>
            </a:r>
            <a:r>
              <a:rPr lang="en-GB" dirty="0" smtClean="0"/>
              <a:t> </a:t>
            </a:r>
            <a:r>
              <a:rPr lang="en-GB" dirty="0" err="1" smtClean="0"/>
              <a:t>Lun</a:t>
            </a:r>
            <a:r>
              <a:rPr lang="en-GB" dirty="0" smtClean="0"/>
              <a:t>, </a:t>
            </a:r>
            <a:r>
              <a:rPr lang="en-GB" dirty="0" err="1" smtClean="0"/>
              <a:t>mae</a:t>
            </a:r>
            <a:r>
              <a:rPr lang="en-GB" dirty="0" smtClean="0"/>
              <a:t> hi </a:t>
            </a:r>
            <a:r>
              <a:rPr lang="en-GB" dirty="0" err="1" smtClean="0"/>
              <a:t>wrth</a:t>
            </a:r>
            <a:r>
              <a:rPr lang="en-GB" dirty="0" smtClean="0"/>
              <a:t> </a:t>
            </a:r>
            <a:r>
              <a:rPr lang="en-GB" dirty="0" err="1" smtClean="0"/>
              <a:t>ei</a:t>
            </a:r>
            <a:r>
              <a:rPr lang="en-GB" dirty="0" smtClean="0"/>
              <a:t> </a:t>
            </a:r>
            <a:r>
              <a:rPr lang="en-GB" dirty="0" err="1" smtClean="0"/>
              <a:t>bodd</a:t>
            </a:r>
            <a:r>
              <a:rPr lang="en-GB" dirty="0" smtClean="0"/>
              <a:t> </a:t>
            </a:r>
            <a:r>
              <a:rPr lang="en-GB" dirty="0" err="1" smtClean="0"/>
              <a:t>yn</a:t>
            </a:r>
            <a:r>
              <a:rPr lang="en-GB" dirty="0" smtClean="0"/>
              <a:t> </a:t>
            </a:r>
            <a:r>
              <a:rPr lang="en-GB" dirty="0" err="1" smtClean="0"/>
              <a:t>gwylio</a:t>
            </a:r>
            <a:r>
              <a:rPr lang="en-GB" dirty="0" smtClean="0"/>
              <a:t> Coronation Street </a:t>
            </a:r>
            <a:r>
              <a:rPr lang="en-GB" dirty="0" err="1" smtClean="0"/>
              <a:t>ond</a:t>
            </a:r>
            <a:r>
              <a:rPr lang="en-GB" dirty="0" smtClean="0"/>
              <a:t> </a:t>
            </a:r>
            <a:r>
              <a:rPr lang="en-GB" dirty="0" err="1" smtClean="0"/>
              <a:t>mae</a:t>
            </a:r>
            <a:r>
              <a:rPr lang="en-GB" dirty="0" smtClean="0"/>
              <a:t> </a:t>
            </a:r>
            <a:r>
              <a:rPr lang="en-GB" dirty="0" err="1" smtClean="0"/>
              <a:t>hi’n</a:t>
            </a:r>
            <a:r>
              <a:rPr lang="en-GB" dirty="0" smtClean="0"/>
              <a:t> </a:t>
            </a:r>
            <a:r>
              <a:rPr lang="en-GB" dirty="0" err="1" smtClean="0"/>
              <a:t>casau</a:t>
            </a:r>
            <a:r>
              <a:rPr lang="en-GB" dirty="0" smtClean="0"/>
              <a:t> </a:t>
            </a:r>
            <a:r>
              <a:rPr lang="en-GB" dirty="0" err="1" smtClean="0"/>
              <a:t>Hollyoaks</a:t>
            </a:r>
            <a:r>
              <a:rPr lang="en-GB" dirty="0" smtClean="0"/>
              <a:t>. Mae </a:t>
            </a:r>
            <a:r>
              <a:rPr lang="en-GB" dirty="0" err="1" smtClean="0"/>
              <a:t>hi’n</a:t>
            </a:r>
            <a:r>
              <a:rPr lang="en-GB" dirty="0" smtClean="0"/>
              <a:t> </a:t>
            </a:r>
            <a:r>
              <a:rPr lang="en-GB" dirty="0" err="1" smtClean="0"/>
              <a:t>hoffi</a:t>
            </a:r>
            <a:r>
              <a:rPr lang="en-GB" dirty="0" smtClean="0"/>
              <a:t> Coronation Street </a:t>
            </a:r>
            <a:r>
              <a:rPr lang="en-GB" dirty="0" err="1" smtClean="0">
                <a:solidFill>
                  <a:srgbClr val="FF0000"/>
                </a:solidFill>
              </a:rPr>
              <a:t>achos</a:t>
            </a:r>
            <a:r>
              <a:rPr lang="en-GB" dirty="0" smtClean="0"/>
              <a:t> </a:t>
            </a:r>
            <a:r>
              <a:rPr lang="en-GB" dirty="0" err="1" smtClean="0"/>
              <a:t>mae</a:t>
            </a:r>
            <a:r>
              <a:rPr lang="en-GB" dirty="0" smtClean="0"/>
              <a:t> </a:t>
            </a:r>
            <a:r>
              <a:rPr lang="en-GB" dirty="0" err="1" smtClean="0"/>
              <a:t>e’n</a:t>
            </a:r>
            <a:r>
              <a:rPr lang="en-GB" dirty="0" smtClean="0"/>
              <a:t> </a:t>
            </a:r>
            <a:r>
              <a:rPr lang="en-GB" dirty="0" err="1" smtClean="0"/>
              <a:t>gyffroes</a:t>
            </a:r>
            <a:r>
              <a:rPr lang="en-GB" dirty="0" smtClean="0"/>
              <a:t> ac </a:t>
            </a:r>
            <a:r>
              <a:rPr lang="en-GB" dirty="0" err="1" smtClean="0"/>
              <a:t>yn</a:t>
            </a:r>
            <a:r>
              <a:rPr lang="en-GB" dirty="0" smtClean="0"/>
              <a:t> </a:t>
            </a:r>
            <a:r>
              <a:rPr lang="en-GB" dirty="0" err="1" smtClean="0"/>
              <a:t>ddoniol</a:t>
            </a:r>
            <a:r>
              <a:rPr lang="en-GB" dirty="0" smtClean="0"/>
              <a:t>. </a:t>
            </a:r>
            <a:endParaRPr lang="en-GB" dirty="0"/>
          </a:p>
        </p:txBody>
      </p:sp>
      <p:sp>
        <p:nvSpPr>
          <p:cNvPr id="3" name="Title 2"/>
          <p:cNvSpPr>
            <a:spLocks noGrp="1"/>
          </p:cNvSpPr>
          <p:nvPr>
            <p:ph type="title"/>
          </p:nvPr>
        </p:nvSpPr>
        <p:spPr/>
        <p:txBody>
          <a:bodyPr/>
          <a:lstStyle/>
          <a:p>
            <a:r>
              <a:rPr lang="en-GB" dirty="0" err="1" smtClean="0"/>
              <a:t>Teledu</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endParaRPr lang="en-GB" dirty="0" smtClean="0"/>
          </a:p>
          <a:p>
            <a:endParaRPr lang="en-GB" dirty="0" smtClean="0"/>
          </a:p>
          <a:p>
            <a:r>
              <a:rPr lang="en-GB" sz="2824" dirty="0" err="1" smtClean="0"/>
              <a:t>Yn</a:t>
            </a:r>
            <a:r>
              <a:rPr lang="en-GB" sz="2824" dirty="0" smtClean="0"/>
              <a:t> yr </a:t>
            </a:r>
            <a:r>
              <a:rPr lang="en-GB" sz="2824" dirty="0" err="1" smtClean="0"/>
              <a:t>haf</a:t>
            </a:r>
            <a:r>
              <a:rPr lang="en-GB" sz="2824" dirty="0" smtClean="0"/>
              <a:t>, </a:t>
            </a:r>
            <a:r>
              <a:rPr lang="en-GB" sz="2824" dirty="0" err="1" smtClean="0"/>
              <a:t>es</a:t>
            </a:r>
            <a:r>
              <a:rPr lang="en-GB" sz="2824" dirty="0" smtClean="0"/>
              <a:t> </a:t>
            </a:r>
            <a:r>
              <a:rPr lang="en-GB" sz="2824" dirty="0" err="1" smtClean="0"/>
              <a:t>i</a:t>
            </a:r>
            <a:r>
              <a:rPr lang="en-GB" sz="2824" dirty="0" smtClean="0"/>
              <a:t> </a:t>
            </a:r>
            <a:r>
              <a:rPr lang="en-GB" sz="2824" dirty="0" err="1" smtClean="0"/>
              <a:t>i</a:t>
            </a:r>
            <a:r>
              <a:rPr lang="en-GB" sz="2824" dirty="0" smtClean="0"/>
              <a:t> </a:t>
            </a:r>
            <a:r>
              <a:rPr lang="en-GB" sz="2824" dirty="0" err="1" smtClean="0"/>
              <a:t>Sbaen</a:t>
            </a:r>
            <a:r>
              <a:rPr lang="en-GB" sz="2824" dirty="0" smtClean="0"/>
              <a:t> </a:t>
            </a:r>
            <a:r>
              <a:rPr lang="en-GB" sz="2824" dirty="0" err="1" smtClean="0"/>
              <a:t>gyda</a:t>
            </a:r>
            <a:r>
              <a:rPr lang="en-GB" sz="2824" dirty="0" smtClean="0"/>
              <a:t> </a:t>
            </a:r>
            <a:r>
              <a:rPr lang="en-GB" sz="2824" dirty="0" err="1" smtClean="0"/>
              <a:t>teulu</a:t>
            </a:r>
            <a:r>
              <a:rPr lang="en-GB" sz="2824" dirty="0" smtClean="0"/>
              <a:t> </a:t>
            </a:r>
            <a:r>
              <a:rPr lang="en-GB" sz="2824" dirty="0" err="1" smtClean="0"/>
              <a:t>Celyn</a:t>
            </a:r>
            <a:r>
              <a:rPr lang="en-GB" sz="2824" dirty="0" smtClean="0"/>
              <a:t>. </a:t>
            </a:r>
            <a:r>
              <a:rPr lang="en-GB" sz="2824" dirty="0" err="1" smtClean="0"/>
              <a:t>Torheulon</a:t>
            </a:r>
            <a:r>
              <a:rPr lang="en-GB" sz="2824" dirty="0" smtClean="0"/>
              <a:t> </a:t>
            </a:r>
            <a:r>
              <a:rPr lang="en-GB" sz="2824" dirty="0" err="1" smtClean="0"/>
              <a:t>ni</a:t>
            </a:r>
            <a:r>
              <a:rPr lang="en-GB" sz="2824" dirty="0" smtClean="0"/>
              <a:t> bob </a:t>
            </a:r>
            <a:r>
              <a:rPr lang="en-GB" sz="2824" dirty="0" err="1" smtClean="0"/>
              <a:t>dydd</a:t>
            </a:r>
            <a:r>
              <a:rPr lang="en-GB" sz="2824" dirty="0" smtClean="0"/>
              <a:t>. </a:t>
            </a:r>
            <a:r>
              <a:rPr lang="en-GB" sz="2824" dirty="0" err="1" smtClean="0"/>
              <a:t>Cawson</a:t>
            </a:r>
            <a:r>
              <a:rPr lang="en-GB" sz="2824" dirty="0" smtClean="0"/>
              <a:t> </a:t>
            </a:r>
            <a:r>
              <a:rPr lang="en-GB" sz="2824" dirty="0" err="1" smtClean="0"/>
              <a:t>ni</a:t>
            </a:r>
            <a:r>
              <a:rPr lang="en-GB" sz="2824" dirty="0" smtClean="0"/>
              <a:t> </a:t>
            </a:r>
            <a:r>
              <a:rPr lang="en-GB" sz="2824" dirty="0" err="1" smtClean="0"/>
              <a:t>llawer</a:t>
            </a:r>
            <a:r>
              <a:rPr lang="en-GB" sz="2824" dirty="0" smtClean="0"/>
              <a:t> o </a:t>
            </a:r>
            <a:r>
              <a:rPr lang="en-GB" sz="2824" dirty="0" err="1" smtClean="0"/>
              <a:t>hwyl</a:t>
            </a:r>
            <a:r>
              <a:rPr lang="en-GB" sz="2824" dirty="0" smtClean="0"/>
              <a:t> </a:t>
            </a:r>
            <a:r>
              <a:rPr lang="en-GB" sz="2824" dirty="0" err="1" smtClean="0"/>
              <a:t>ar</a:t>
            </a:r>
            <a:r>
              <a:rPr lang="en-GB" sz="2824" dirty="0" smtClean="0"/>
              <a:t> y </a:t>
            </a:r>
            <a:r>
              <a:rPr lang="en-GB" sz="2824" dirty="0" err="1" smtClean="0"/>
              <a:t>traeth</a:t>
            </a:r>
            <a:r>
              <a:rPr lang="en-GB" sz="2824" dirty="0" smtClean="0"/>
              <a:t> </a:t>
            </a:r>
            <a:r>
              <a:rPr lang="en-GB" sz="2824" dirty="0" err="1" smtClean="0"/>
              <a:t>yn</a:t>
            </a:r>
            <a:r>
              <a:rPr lang="en-GB" sz="2824" dirty="0" smtClean="0"/>
              <a:t> </a:t>
            </a:r>
            <a:r>
              <a:rPr lang="en-GB" sz="2824" dirty="0" err="1" smtClean="0"/>
              <a:t>chwarae</a:t>
            </a:r>
            <a:r>
              <a:rPr lang="en-GB" sz="2824" dirty="0" smtClean="0"/>
              <a:t> </a:t>
            </a:r>
            <a:r>
              <a:rPr lang="en-GB" sz="2824" dirty="0" err="1" smtClean="0"/>
              <a:t>pel</a:t>
            </a:r>
            <a:r>
              <a:rPr lang="en-GB" sz="2824" dirty="0" smtClean="0"/>
              <a:t> </a:t>
            </a:r>
            <a:r>
              <a:rPr lang="en-GB" sz="2824" dirty="0" err="1" smtClean="0"/>
              <a:t>yn</a:t>
            </a:r>
            <a:r>
              <a:rPr lang="en-GB" sz="2824" dirty="0" smtClean="0"/>
              <a:t> y </a:t>
            </a:r>
            <a:r>
              <a:rPr lang="en-GB" sz="2824" dirty="0" err="1" smtClean="0"/>
              <a:t>dwr</a:t>
            </a:r>
            <a:r>
              <a:rPr lang="en-GB" sz="2824" dirty="0" smtClean="0"/>
              <a:t>. </a:t>
            </a:r>
            <a:r>
              <a:rPr lang="en-GB" sz="2824" dirty="0" err="1" smtClean="0"/>
              <a:t>Bwyton</a:t>
            </a:r>
            <a:r>
              <a:rPr lang="en-GB" sz="2824" dirty="0" smtClean="0"/>
              <a:t> </a:t>
            </a:r>
            <a:r>
              <a:rPr lang="en-GB" sz="2824" dirty="0" err="1" smtClean="0"/>
              <a:t>ni</a:t>
            </a:r>
            <a:r>
              <a:rPr lang="en-GB" sz="2824" dirty="0" smtClean="0"/>
              <a:t> </a:t>
            </a:r>
            <a:r>
              <a:rPr lang="en-GB" sz="2824" dirty="0" err="1" smtClean="0"/>
              <a:t>llawer</a:t>
            </a:r>
            <a:r>
              <a:rPr lang="en-GB" sz="2824" dirty="0" smtClean="0"/>
              <a:t> o paella. </a:t>
            </a:r>
            <a:r>
              <a:rPr lang="en-GB" sz="2824" dirty="0" err="1" smtClean="0"/>
              <a:t>Roedd</a:t>
            </a:r>
            <a:r>
              <a:rPr lang="en-GB" sz="2824" dirty="0" smtClean="0"/>
              <a:t> </a:t>
            </a:r>
            <a:r>
              <a:rPr lang="en-GB" sz="2824" dirty="0" err="1" smtClean="0"/>
              <a:t>e’n</a:t>
            </a:r>
            <a:r>
              <a:rPr lang="en-GB" sz="2824" dirty="0" smtClean="0"/>
              <a:t> </a:t>
            </a:r>
            <a:r>
              <a:rPr lang="en-GB" sz="2824" dirty="0" err="1" smtClean="0"/>
              <a:t>hyfryd</a:t>
            </a:r>
            <a:r>
              <a:rPr lang="en-GB" sz="2824" dirty="0" smtClean="0"/>
              <a:t>.  </a:t>
            </a:r>
            <a:r>
              <a:rPr lang="en-GB" sz="2824" dirty="0" err="1" smtClean="0"/>
              <a:t>Roedd</a:t>
            </a:r>
            <a:r>
              <a:rPr lang="en-GB" sz="2824" dirty="0" smtClean="0"/>
              <a:t> y </a:t>
            </a:r>
            <a:r>
              <a:rPr lang="en-GB" sz="2824" dirty="0" err="1" smtClean="0"/>
              <a:t>tywydd</a:t>
            </a:r>
            <a:r>
              <a:rPr lang="en-GB" sz="2824" dirty="0" smtClean="0"/>
              <a:t> </a:t>
            </a:r>
            <a:r>
              <a:rPr lang="en-GB" sz="2824" dirty="0" err="1" smtClean="0"/>
              <a:t>yn</a:t>
            </a:r>
            <a:r>
              <a:rPr lang="en-GB" sz="2824" dirty="0" smtClean="0"/>
              <a:t> </a:t>
            </a:r>
            <a:r>
              <a:rPr lang="en-GB" sz="2824" dirty="0" err="1" smtClean="0"/>
              <a:t>braf</a:t>
            </a:r>
            <a:r>
              <a:rPr lang="en-GB" sz="2824" dirty="0" smtClean="0"/>
              <a:t> iawn, dim glaw o </a:t>
            </a:r>
            <a:r>
              <a:rPr lang="en-GB" sz="2824" dirty="0" err="1" smtClean="0"/>
              <a:t>gwbl</a:t>
            </a:r>
            <a:r>
              <a:rPr lang="en-GB" sz="2824" dirty="0" smtClean="0"/>
              <a:t>.</a:t>
            </a:r>
            <a:r>
              <a:rPr lang="en-GB" sz="2824" dirty="0" smtClean="0"/>
              <a:t> </a:t>
            </a:r>
          </a:p>
          <a:p>
            <a:endParaRPr lang="en-GB" dirty="0" smtClean="0"/>
          </a:p>
          <a:p>
            <a:endParaRPr lang="en-GB" dirty="0" smtClean="0"/>
          </a:p>
          <a:p>
            <a:endParaRPr lang="en-GB" dirty="0" smtClean="0"/>
          </a:p>
          <a:p>
            <a:pPr>
              <a:buNone/>
            </a:pPr>
            <a:endParaRPr lang="en-GB" dirty="0" smtClean="0"/>
          </a:p>
          <a:p>
            <a:pPr>
              <a:buNone/>
            </a:pPr>
            <a:r>
              <a:rPr lang="en-GB" dirty="0" smtClean="0"/>
              <a:t>	(Don’t worry if you are not confident with past tense, but have a go!  You can use the mat on the next slide to help you.)</a:t>
            </a:r>
          </a:p>
          <a:p>
            <a:endParaRPr lang="en-GB" dirty="0" smtClean="0"/>
          </a:p>
          <a:p>
            <a:pPr>
              <a:buNone/>
            </a:pPr>
            <a:endParaRPr lang="en-GB" dirty="0"/>
          </a:p>
        </p:txBody>
      </p:sp>
      <p:sp>
        <p:nvSpPr>
          <p:cNvPr id="3" name="Title 2"/>
          <p:cNvSpPr>
            <a:spLocks noGrp="1"/>
          </p:cNvSpPr>
          <p:nvPr>
            <p:ph type="title"/>
          </p:nvPr>
        </p:nvSpPr>
        <p:spPr/>
        <p:txBody>
          <a:bodyPr/>
          <a:lstStyle/>
          <a:p>
            <a:r>
              <a:rPr lang="en-GB" dirty="0" err="1" smtClean="0"/>
              <a:t>Cofion</a:t>
            </a:r>
            <a:r>
              <a:rPr lang="en-GB" dirty="0" smtClean="0"/>
              <a:t> – past tense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anim calcmode="lin" valueType="num">
                                      <p:cBhvr additive="base">
                                        <p:cTn id="1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0" y="1412776"/>
            <a:ext cx="2916239" cy="4537174"/>
          </a:xfrm>
          <a:prstGeom prst="rect">
            <a:avLst/>
          </a:prstGeom>
          <a:solidFill>
            <a:schemeClr val="tx2">
              <a:lumMod val="40000"/>
              <a:lumOff val="60000"/>
            </a:schemeClr>
          </a:solidFill>
          <a:ln w="9525">
            <a:solidFill>
              <a:schemeClr val="tx1"/>
            </a:solidFill>
            <a:miter lim="800000"/>
            <a:headEnd/>
            <a:tailEnd/>
          </a:ln>
          <a:effectLst/>
        </p:spPr>
        <p:txBody>
          <a:bodyPr wrap="none" anchor="ctr"/>
          <a:lstStyle/>
          <a:p>
            <a:pPr algn="ctr">
              <a:lnSpc>
                <a:spcPct val="85000"/>
              </a:lnSpc>
            </a:pPr>
            <a:r>
              <a:rPr lang="en-GB" sz="1100" b="1" dirty="0" err="1">
                <a:solidFill>
                  <a:srgbClr val="000000"/>
                </a:solidFill>
              </a:rPr>
              <a:t>Dw</a:t>
            </a:r>
            <a:r>
              <a:rPr lang="en-GB" sz="1100" b="1" dirty="0">
                <a:solidFill>
                  <a:srgbClr val="000000"/>
                </a:solidFill>
              </a:rPr>
              <a:t> </a:t>
            </a:r>
            <a:r>
              <a:rPr lang="en-GB" sz="1100" b="1" dirty="0" err="1">
                <a:solidFill>
                  <a:srgbClr val="000000"/>
                </a:solidFill>
              </a:rPr>
              <a:t>i’n</a:t>
            </a:r>
            <a:r>
              <a:rPr lang="en-GB" sz="1100" b="1" dirty="0">
                <a:solidFill>
                  <a:srgbClr val="000000"/>
                </a:solidFill>
              </a:rPr>
              <a:t> </a:t>
            </a:r>
            <a:r>
              <a:rPr lang="en-GB" sz="1100" b="1" dirty="0" err="1">
                <a:solidFill>
                  <a:srgbClr val="000000"/>
                </a:solidFill>
              </a:rPr>
              <a:t>hoffi</a:t>
            </a:r>
            <a:r>
              <a:rPr lang="en-GB" sz="1100" b="1" dirty="0">
                <a:solidFill>
                  <a:srgbClr val="000000"/>
                </a:solidFill>
              </a:rPr>
              <a:t> </a:t>
            </a:r>
            <a:r>
              <a:rPr lang="en-GB" sz="1100" b="1" dirty="0" smtClean="0">
                <a:solidFill>
                  <a:srgbClr val="000000"/>
                </a:solidFill>
              </a:rPr>
              <a:t>__ / </a:t>
            </a:r>
            <a:r>
              <a:rPr lang="en-GB" sz="1100" b="1" dirty="0" err="1" smtClean="0">
                <a:solidFill>
                  <a:srgbClr val="000000"/>
                </a:solidFill>
              </a:rPr>
              <a:t>Dw</a:t>
            </a:r>
            <a:r>
              <a:rPr lang="en-GB" sz="1100" b="1" dirty="0" smtClean="0">
                <a:solidFill>
                  <a:srgbClr val="000000"/>
                </a:solidFill>
              </a:rPr>
              <a:t> </a:t>
            </a:r>
            <a:r>
              <a:rPr lang="en-GB" sz="1100" b="1" dirty="0" err="1" smtClean="0">
                <a:solidFill>
                  <a:srgbClr val="000000"/>
                </a:solidFill>
              </a:rPr>
              <a:t>i</a:t>
            </a:r>
            <a:r>
              <a:rPr lang="en-GB" sz="1100" b="1" dirty="0" smtClean="0">
                <a:solidFill>
                  <a:srgbClr val="000000"/>
                </a:solidFill>
              </a:rPr>
              <a:t> </a:t>
            </a:r>
            <a:r>
              <a:rPr lang="en-GB" sz="1100" b="1" dirty="0" err="1" smtClean="0">
                <a:solidFill>
                  <a:srgbClr val="000000"/>
                </a:solidFill>
              </a:rPr>
              <a:t>ddim</a:t>
            </a:r>
            <a:r>
              <a:rPr lang="en-GB" sz="1100" b="1" dirty="0" smtClean="0">
                <a:solidFill>
                  <a:srgbClr val="000000"/>
                </a:solidFill>
              </a:rPr>
              <a:t> </a:t>
            </a:r>
            <a:r>
              <a:rPr lang="en-GB" sz="1100" b="1" dirty="0" err="1" smtClean="0">
                <a:solidFill>
                  <a:srgbClr val="000000"/>
                </a:solidFill>
              </a:rPr>
              <a:t>yn</a:t>
            </a:r>
            <a:r>
              <a:rPr lang="en-GB" sz="1100" b="1" dirty="0" smtClean="0">
                <a:solidFill>
                  <a:srgbClr val="000000"/>
                </a:solidFill>
              </a:rPr>
              <a:t> </a:t>
            </a:r>
            <a:r>
              <a:rPr lang="en-GB" sz="1100" b="1" dirty="0" err="1" smtClean="0">
                <a:solidFill>
                  <a:srgbClr val="000000"/>
                </a:solidFill>
              </a:rPr>
              <a:t>hoffi</a:t>
            </a:r>
            <a:r>
              <a:rPr lang="en-GB" sz="1100" b="1" dirty="0" smtClean="0">
                <a:solidFill>
                  <a:srgbClr val="000000"/>
                </a:solidFill>
              </a:rPr>
              <a:t> __</a:t>
            </a:r>
            <a:endParaRPr lang="en-GB" sz="1100" b="1" dirty="0">
              <a:solidFill>
                <a:srgbClr val="000000"/>
              </a:solidFill>
            </a:endParaRPr>
          </a:p>
          <a:p>
            <a:pPr algn="ctr">
              <a:lnSpc>
                <a:spcPct val="85000"/>
              </a:lnSpc>
            </a:pPr>
            <a:r>
              <a:rPr lang="en-GB" sz="1100" dirty="0">
                <a:solidFill>
                  <a:srgbClr val="000000"/>
                </a:solidFill>
              </a:rPr>
              <a:t>I like </a:t>
            </a:r>
            <a:r>
              <a:rPr lang="en-GB" sz="1100" dirty="0" smtClean="0">
                <a:solidFill>
                  <a:srgbClr val="000000"/>
                </a:solidFill>
              </a:rPr>
              <a:t>___ / I don’t like ____</a:t>
            </a:r>
            <a:endParaRPr lang="en-GB" sz="1100" dirty="0">
              <a:solidFill>
                <a:srgbClr val="000000"/>
              </a:solidFill>
            </a:endParaRPr>
          </a:p>
          <a:p>
            <a:pPr algn="ctr">
              <a:lnSpc>
                <a:spcPct val="85000"/>
              </a:lnSpc>
            </a:pPr>
            <a:endParaRPr lang="en-GB" sz="1100" dirty="0">
              <a:solidFill>
                <a:srgbClr val="000000"/>
              </a:solidFill>
            </a:endParaRPr>
          </a:p>
          <a:p>
            <a:pPr algn="ctr">
              <a:lnSpc>
                <a:spcPct val="85000"/>
              </a:lnSpc>
            </a:pPr>
            <a:r>
              <a:rPr lang="en-GB" sz="1100" b="1" dirty="0" err="1">
                <a:solidFill>
                  <a:srgbClr val="000000"/>
                </a:solidFill>
              </a:rPr>
              <a:t>Dw</a:t>
            </a:r>
            <a:r>
              <a:rPr lang="en-GB" sz="1100" b="1" dirty="0">
                <a:solidFill>
                  <a:srgbClr val="000000"/>
                </a:solidFill>
              </a:rPr>
              <a:t> </a:t>
            </a:r>
            <a:r>
              <a:rPr lang="en-GB" sz="1100" b="1" dirty="0" err="1">
                <a:solidFill>
                  <a:srgbClr val="000000"/>
                </a:solidFill>
              </a:rPr>
              <a:t>i’n</a:t>
            </a:r>
            <a:r>
              <a:rPr lang="en-GB" sz="1100" b="1" dirty="0">
                <a:solidFill>
                  <a:srgbClr val="000000"/>
                </a:solidFill>
              </a:rPr>
              <a:t> </a:t>
            </a:r>
            <a:r>
              <a:rPr lang="en-GB" sz="1100" b="1" dirty="0" err="1">
                <a:solidFill>
                  <a:srgbClr val="000000"/>
                </a:solidFill>
              </a:rPr>
              <a:t>mwynhau</a:t>
            </a:r>
            <a:r>
              <a:rPr lang="en-GB" sz="1100" b="1" dirty="0">
                <a:solidFill>
                  <a:srgbClr val="000000"/>
                </a:solidFill>
              </a:rPr>
              <a:t> ___</a:t>
            </a:r>
          </a:p>
          <a:p>
            <a:pPr algn="ctr">
              <a:lnSpc>
                <a:spcPct val="85000"/>
              </a:lnSpc>
            </a:pPr>
            <a:r>
              <a:rPr lang="en-GB" sz="1100" dirty="0">
                <a:solidFill>
                  <a:srgbClr val="000000"/>
                </a:solidFill>
              </a:rPr>
              <a:t>I enjoy </a:t>
            </a:r>
            <a:r>
              <a:rPr lang="en-GB" sz="1100" dirty="0" smtClean="0">
                <a:solidFill>
                  <a:srgbClr val="000000"/>
                </a:solidFill>
              </a:rPr>
              <a:t>__________</a:t>
            </a:r>
          </a:p>
          <a:p>
            <a:pPr algn="ctr">
              <a:lnSpc>
                <a:spcPct val="85000"/>
              </a:lnSpc>
            </a:pPr>
            <a:endParaRPr lang="en-GB" sz="1100" dirty="0" smtClean="0">
              <a:solidFill>
                <a:srgbClr val="000000"/>
              </a:solidFill>
            </a:endParaRPr>
          </a:p>
          <a:p>
            <a:pPr algn="ctr">
              <a:lnSpc>
                <a:spcPct val="85000"/>
              </a:lnSpc>
            </a:pPr>
            <a:r>
              <a:rPr lang="en-GB" sz="1100" b="1" dirty="0" err="1" smtClean="0">
                <a:solidFill>
                  <a:srgbClr val="000000"/>
                </a:solidFill>
              </a:rPr>
              <a:t>Fy</a:t>
            </a:r>
            <a:r>
              <a:rPr lang="en-GB" sz="1100" b="1" dirty="0" smtClean="0">
                <a:solidFill>
                  <a:srgbClr val="000000"/>
                </a:solidFill>
              </a:rPr>
              <a:t> </a:t>
            </a:r>
            <a:r>
              <a:rPr lang="en-GB" sz="1100" b="1" dirty="0" err="1" smtClean="0">
                <a:solidFill>
                  <a:srgbClr val="000000"/>
                </a:solidFill>
              </a:rPr>
              <a:t>hoff</a:t>
            </a:r>
            <a:r>
              <a:rPr lang="en-GB" sz="1100" b="1" dirty="0" smtClean="0">
                <a:solidFill>
                  <a:srgbClr val="000000"/>
                </a:solidFill>
              </a:rPr>
              <a:t> le </a:t>
            </a:r>
            <a:r>
              <a:rPr lang="en-GB" sz="1100" b="1" dirty="0" err="1" smtClean="0">
                <a:solidFill>
                  <a:srgbClr val="000000"/>
                </a:solidFill>
              </a:rPr>
              <a:t>ydy</a:t>
            </a:r>
            <a:r>
              <a:rPr lang="en-GB" sz="1100" b="1" dirty="0" smtClean="0">
                <a:solidFill>
                  <a:srgbClr val="000000"/>
                </a:solidFill>
              </a:rPr>
              <a:t> __</a:t>
            </a:r>
          </a:p>
          <a:p>
            <a:pPr algn="ctr">
              <a:lnSpc>
                <a:spcPct val="85000"/>
              </a:lnSpc>
            </a:pPr>
            <a:r>
              <a:rPr lang="en-GB" sz="1100" dirty="0" smtClean="0">
                <a:solidFill>
                  <a:srgbClr val="000000"/>
                </a:solidFill>
              </a:rPr>
              <a:t>My favourite place is _</a:t>
            </a:r>
          </a:p>
          <a:p>
            <a:pPr algn="ctr">
              <a:lnSpc>
                <a:spcPct val="85000"/>
              </a:lnSpc>
            </a:pPr>
            <a:endParaRPr lang="en-GB" sz="1100" dirty="0" smtClean="0">
              <a:solidFill>
                <a:srgbClr val="000000"/>
              </a:solidFill>
            </a:endParaRPr>
          </a:p>
          <a:p>
            <a:pPr algn="ctr">
              <a:lnSpc>
                <a:spcPct val="85000"/>
              </a:lnSpc>
            </a:pPr>
            <a:r>
              <a:rPr lang="en-GB" sz="1100" b="1" dirty="0" err="1" smtClean="0">
                <a:solidFill>
                  <a:srgbClr val="000000"/>
                </a:solidFill>
              </a:rPr>
              <a:t>Mae’n</a:t>
            </a:r>
            <a:r>
              <a:rPr lang="en-GB" sz="1100" b="1" dirty="0" smtClean="0">
                <a:solidFill>
                  <a:srgbClr val="000000"/>
                </a:solidFill>
              </a:rPr>
              <a:t> gas </a:t>
            </a:r>
            <a:r>
              <a:rPr lang="en-GB" sz="1100" b="1" dirty="0" err="1" smtClean="0">
                <a:solidFill>
                  <a:srgbClr val="000000"/>
                </a:solidFill>
              </a:rPr>
              <a:t>gyda</a:t>
            </a:r>
            <a:r>
              <a:rPr lang="en-GB" sz="1100" b="1" dirty="0" smtClean="0">
                <a:solidFill>
                  <a:srgbClr val="000000"/>
                </a:solidFill>
              </a:rPr>
              <a:t> </a:t>
            </a:r>
            <a:r>
              <a:rPr lang="en-GB" sz="1100" b="1" dirty="0" err="1" smtClean="0">
                <a:solidFill>
                  <a:srgbClr val="000000"/>
                </a:solidFill>
              </a:rPr>
              <a:t>fi</a:t>
            </a:r>
            <a:r>
              <a:rPr lang="en-GB" sz="1100" b="1" dirty="0" smtClean="0">
                <a:solidFill>
                  <a:srgbClr val="000000"/>
                </a:solidFill>
              </a:rPr>
              <a:t> ___ / </a:t>
            </a:r>
            <a:r>
              <a:rPr lang="en-GB" sz="1100" b="1" dirty="0" err="1" smtClean="0">
                <a:solidFill>
                  <a:srgbClr val="000000"/>
                </a:solidFill>
              </a:rPr>
              <a:t>Mae’n</a:t>
            </a:r>
            <a:r>
              <a:rPr lang="en-GB" sz="1100" b="1" dirty="0" smtClean="0">
                <a:solidFill>
                  <a:srgbClr val="000000"/>
                </a:solidFill>
              </a:rPr>
              <a:t> well </a:t>
            </a:r>
            <a:r>
              <a:rPr lang="en-GB" sz="1100" b="1" dirty="0" err="1" smtClean="0">
                <a:solidFill>
                  <a:srgbClr val="000000"/>
                </a:solidFill>
              </a:rPr>
              <a:t>gyda</a:t>
            </a:r>
            <a:r>
              <a:rPr lang="en-GB" sz="1100" b="1" dirty="0" smtClean="0">
                <a:solidFill>
                  <a:srgbClr val="000000"/>
                </a:solidFill>
              </a:rPr>
              <a:t> </a:t>
            </a:r>
            <a:r>
              <a:rPr lang="en-GB" sz="1100" b="1" dirty="0" err="1" smtClean="0">
                <a:solidFill>
                  <a:srgbClr val="000000"/>
                </a:solidFill>
              </a:rPr>
              <a:t>fi</a:t>
            </a:r>
            <a:r>
              <a:rPr lang="en-GB" sz="1100" b="1" dirty="0" smtClean="0">
                <a:solidFill>
                  <a:srgbClr val="000000"/>
                </a:solidFill>
              </a:rPr>
              <a:t> _</a:t>
            </a:r>
          </a:p>
          <a:p>
            <a:pPr algn="ctr">
              <a:lnSpc>
                <a:spcPct val="85000"/>
              </a:lnSpc>
            </a:pPr>
            <a:r>
              <a:rPr lang="en-GB" sz="1100" dirty="0" smtClean="0">
                <a:solidFill>
                  <a:srgbClr val="000000"/>
                </a:solidFill>
              </a:rPr>
              <a:t>I hate _______ / I prefer _____</a:t>
            </a:r>
          </a:p>
          <a:p>
            <a:pPr algn="ctr">
              <a:lnSpc>
                <a:spcPct val="85000"/>
              </a:lnSpc>
            </a:pPr>
            <a:endParaRPr lang="en-GB" sz="1100" dirty="0" smtClean="0">
              <a:solidFill>
                <a:srgbClr val="000000"/>
              </a:solidFill>
            </a:endParaRPr>
          </a:p>
          <a:p>
            <a:pPr algn="ctr">
              <a:lnSpc>
                <a:spcPct val="85000"/>
              </a:lnSpc>
            </a:pPr>
            <a:r>
              <a:rPr lang="en-GB" sz="1100" b="1" dirty="0" err="1" smtClean="0">
                <a:solidFill>
                  <a:srgbClr val="000000"/>
                </a:solidFill>
              </a:rPr>
              <a:t>Yn</a:t>
            </a:r>
            <a:r>
              <a:rPr lang="en-GB" sz="1100" b="1" dirty="0" smtClean="0">
                <a:solidFill>
                  <a:srgbClr val="000000"/>
                </a:solidFill>
              </a:rPr>
              <a:t> </a:t>
            </a:r>
            <a:r>
              <a:rPr lang="en-GB" sz="1100" b="1" dirty="0" err="1" smtClean="0">
                <a:solidFill>
                  <a:srgbClr val="000000"/>
                </a:solidFill>
              </a:rPr>
              <a:t>fy</a:t>
            </a:r>
            <a:r>
              <a:rPr lang="en-GB" sz="1100" b="1" dirty="0" smtClean="0">
                <a:solidFill>
                  <a:srgbClr val="000000"/>
                </a:solidFill>
              </a:rPr>
              <a:t> </a:t>
            </a:r>
            <a:r>
              <a:rPr lang="en-GB" sz="1100" b="1" dirty="0" err="1" smtClean="0">
                <a:solidFill>
                  <a:srgbClr val="000000"/>
                </a:solidFill>
              </a:rPr>
              <a:t>marn</a:t>
            </a:r>
            <a:r>
              <a:rPr lang="en-GB" sz="1100" b="1" dirty="0" smtClean="0">
                <a:solidFill>
                  <a:srgbClr val="000000"/>
                </a:solidFill>
              </a:rPr>
              <a:t> </a:t>
            </a:r>
            <a:r>
              <a:rPr lang="en-GB" sz="1100" b="1" dirty="0" err="1" smtClean="0">
                <a:solidFill>
                  <a:srgbClr val="000000"/>
                </a:solidFill>
              </a:rPr>
              <a:t>i</a:t>
            </a:r>
            <a:r>
              <a:rPr lang="en-GB" sz="1100" b="1" dirty="0" smtClean="0">
                <a:solidFill>
                  <a:srgbClr val="000000"/>
                </a:solidFill>
              </a:rPr>
              <a:t> </a:t>
            </a:r>
            <a:r>
              <a:rPr lang="en-GB" sz="1100" b="1" dirty="0" err="1" smtClean="0">
                <a:solidFill>
                  <a:srgbClr val="000000"/>
                </a:solidFill>
              </a:rPr>
              <a:t>mae</a:t>
            </a:r>
            <a:r>
              <a:rPr lang="en-GB" sz="1100" b="1" dirty="0" smtClean="0">
                <a:solidFill>
                  <a:srgbClr val="000000"/>
                </a:solidFill>
              </a:rPr>
              <a:t> __ </a:t>
            </a:r>
            <a:r>
              <a:rPr lang="en-GB" sz="1100" b="1" dirty="0" err="1" smtClean="0">
                <a:solidFill>
                  <a:srgbClr val="000000"/>
                </a:solidFill>
              </a:rPr>
              <a:t>yn</a:t>
            </a:r>
            <a:r>
              <a:rPr lang="en-GB" sz="1100" b="1" dirty="0" smtClean="0">
                <a:solidFill>
                  <a:srgbClr val="000000"/>
                </a:solidFill>
              </a:rPr>
              <a:t> ___</a:t>
            </a:r>
          </a:p>
          <a:p>
            <a:pPr algn="ctr">
              <a:lnSpc>
                <a:spcPct val="85000"/>
              </a:lnSpc>
            </a:pPr>
            <a:r>
              <a:rPr lang="en-GB" sz="1100" dirty="0" smtClean="0">
                <a:solidFill>
                  <a:srgbClr val="000000"/>
                </a:solidFill>
              </a:rPr>
              <a:t>In my opinion ___ is ____</a:t>
            </a:r>
          </a:p>
          <a:p>
            <a:pPr algn="ctr">
              <a:lnSpc>
                <a:spcPct val="85000"/>
              </a:lnSpc>
            </a:pPr>
            <a:endParaRPr lang="en-GB" sz="1100" dirty="0">
              <a:solidFill>
                <a:srgbClr val="000000"/>
              </a:solidFill>
            </a:endParaRPr>
          </a:p>
          <a:p>
            <a:pPr algn="ctr">
              <a:lnSpc>
                <a:spcPct val="85000"/>
              </a:lnSpc>
            </a:pPr>
            <a:endParaRPr lang="en-GB" sz="1100" dirty="0">
              <a:solidFill>
                <a:srgbClr val="000000"/>
              </a:solidFill>
            </a:endParaRPr>
          </a:p>
          <a:p>
            <a:pPr algn="ctr">
              <a:lnSpc>
                <a:spcPct val="85000"/>
              </a:lnSpc>
            </a:pPr>
            <a:r>
              <a:rPr lang="en-GB" sz="1100" b="1" dirty="0">
                <a:solidFill>
                  <a:srgbClr val="000000"/>
                </a:solidFill>
              </a:rPr>
              <a:t>Es </a:t>
            </a:r>
            <a:r>
              <a:rPr lang="en-GB" sz="1100" b="1" dirty="0" err="1">
                <a:solidFill>
                  <a:srgbClr val="000000"/>
                </a:solidFill>
              </a:rPr>
              <a:t>i</a:t>
            </a:r>
            <a:r>
              <a:rPr lang="en-GB" sz="1100" b="1" dirty="0">
                <a:solidFill>
                  <a:srgbClr val="000000"/>
                </a:solidFill>
              </a:rPr>
              <a:t> ___    </a:t>
            </a:r>
            <a:r>
              <a:rPr lang="en-GB" sz="1100" b="1" dirty="0" err="1">
                <a:solidFill>
                  <a:srgbClr val="000000"/>
                </a:solidFill>
              </a:rPr>
              <a:t>Ces</a:t>
            </a:r>
            <a:r>
              <a:rPr lang="en-GB" sz="1100" b="1" dirty="0">
                <a:solidFill>
                  <a:srgbClr val="000000"/>
                </a:solidFill>
              </a:rPr>
              <a:t> </a:t>
            </a:r>
            <a:r>
              <a:rPr lang="en-GB" sz="1100" b="1" dirty="0" err="1">
                <a:solidFill>
                  <a:srgbClr val="000000"/>
                </a:solidFill>
              </a:rPr>
              <a:t>i</a:t>
            </a:r>
            <a:r>
              <a:rPr lang="en-GB" sz="1100" b="1" dirty="0">
                <a:solidFill>
                  <a:srgbClr val="000000"/>
                </a:solidFill>
              </a:rPr>
              <a:t> ___</a:t>
            </a:r>
          </a:p>
          <a:p>
            <a:pPr algn="ctr">
              <a:lnSpc>
                <a:spcPct val="85000"/>
              </a:lnSpc>
            </a:pPr>
            <a:r>
              <a:rPr lang="en-GB" sz="1100" dirty="0">
                <a:solidFill>
                  <a:srgbClr val="000000"/>
                </a:solidFill>
              </a:rPr>
              <a:t>I went __    I had </a:t>
            </a:r>
            <a:r>
              <a:rPr lang="en-GB" sz="1100" dirty="0" smtClean="0">
                <a:solidFill>
                  <a:srgbClr val="000000"/>
                </a:solidFill>
              </a:rPr>
              <a:t>____</a:t>
            </a:r>
          </a:p>
          <a:p>
            <a:pPr algn="ctr">
              <a:lnSpc>
                <a:spcPct val="85000"/>
              </a:lnSpc>
            </a:pPr>
            <a:endParaRPr lang="en-GB" sz="1100" dirty="0" smtClean="0">
              <a:solidFill>
                <a:srgbClr val="FF0000"/>
              </a:solidFill>
            </a:endParaRPr>
          </a:p>
          <a:p>
            <a:pPr algn="ctr">
              <a:lnSpc>
                <a:spcPct val="85000"/>
              </a:lnSpc>
            </a:pPr>
            <a:r>
              <a:rPr lang="en-GB" sz="1100" b="1" dirty="0" err="1" smtClean="0">
                <a:solidFill>
                  <a:srgbClr val="FF0000"/>
                </a:solidFill>
              </a:rPr>
              <a:t>Aethon</a:t>
            </a:r>
            <a:r>
              <a:rPr lang="en-GB" sz="1100" b="1" dirty="0" smtClean="0">
                <a:solidFill>
                  <a:srgbClr val="FF0000"/>
                </a:solidFill>
              </a:rPr>
              <a:t> </a:t>
            </a:r>
            <a:r>
              <a:rPr lang="en-GB" sz="1100" b="1" dirty="0" err="1" smtClean="0">
                <a:solidFill>
                  <a:srgbClr val="FF0000"/>
                </a:solidFill>
              </a:rPr>
              <a:t>ni</a:t>
            </a:r>
            <a:r>
              <a:rPr lang="en-GB" sz="1100" b="1" dirty="0" smtClean="0">
                <a:solidFill>
                  <a:srgbClr val="FF0000"/>
                </a:solidFill>
              </a:rPr>
              <a:t> ___ </a:t>
            </a:r>
            <a:r>
              <a:rPr lang="en-GB" sz="1100" dirty="0" smtClean="0">
                <a:solidFill>
                  <a:srgbClr val="FF0000"/>
                </a:solidFill>
              </a:rPr>
              <a:t>= We went ___</a:t>
            </a:r>
          </a:p>
          <a:p>
            <a:pPr algn="ctr">
              <a:lnSpc>
                <a:spcPct val="85000"/>
              </a:lnSpc>
            </a:pPr>
            <a:r>
              <a:rPr lang="en-GB" sz="1100" b="1" dirty="0" err="1" smtClean="0">
                <a:solidFill>
                  <a:srgbClr val="FF0000"/>
                </a:solidFill>
              </a:rPr>
              <a:t>Cawson</a:t>
            </a:r>
            <a:r>
              <a:rPr lang="en-GB" sz="1100" b="1" dirty="0" smtClean="0">
                <a:solidFill>
                  <a:srgbClr val="FF0000"/>
                </a:solidFill>
              </a:rPr>
              <a:t> </a:t>
            </a:r>
            <a:r>
              <a:rPr lang="en-GB" sz="1100" b="1" dirty="0" err="1" smtClean="0">
                <a:solidFill>
                  <a:srgbClr val="FF0000"/>
                </a:solidFill>
              </a:rPr>
              <a:t>ni</a:t>
            </a:r>
            <a:r>
              <a:rPr lang="en-GB" sz="1100" b="1" dirty="0" smtClean="0">
                <a:solidFill>
                  <a:srgbClr val="FF0000"/>
                </a:solidFill>
              </a:rPr>
              <a:t> ____ </a:t>
            </a:r>
            <a:r>
              <a:rPr lang="en-GB" sz="1100" dirty="0" smtClean="0">
                <a:solidFill>
                  <a:srgbClr val="FF0000"/>
                </a:solidFill>
              </a:rPr>
              <a:t>= We had __</a:t>
            </a:r>
          </a:p>
          <a:p>
            <a:pPr algn="ctr">
              <a:lnSpc>
                <a:spcPct val="85000"/>
              </a:lnSpc>
            </a:pPr>
            <a:r>
              <a:rPr lang="en-GB" sz="1100" b="1" dirty="0" err="1" smtClean="0">
                <a:solidFill>
                  <a:srgbClr val="FF0000"/>
                </a:solidFill>
              </a:rPr>
              <a:t>Daethon</a:t>
            </a:r>
            <a:r>
              <a:rPr lang="en-GB" sz="1100" b="1" dirty="0" smtClean="0">
                <a:solidFill>
                  <a:srgbClr val="FF0000"/>
                </a:solidFill>
              </a:rPr>
              <a:t> </a:t>
            </a:r>
            <a:r>
              <a:rPr lang="en-GB" sz="1100" b="1" dirty="0" err="1" smtClean="0">
                <a:solidFill>
                  <a:srgbClr val="FF0000"/>
                </a:solidFill>
              </a:rPr>
              <a:t>ni</a:t>
            </a:r>
            <a:r>
              <a:rPr lang="en-GB" sz="1100" b="1" dirty="0" smtClean="0">
                <a:solidFill>
                  <a:srgbClr val="FF0000"/>
                </a:solidFill>
              </a:rPr>
              <a:t> ___ </a:t>
            </a:r>
            <a:r>
              <a:rPr lang="en-GB" sz="1100" dirty="0" smtClean="0">
                <a:solidFill>
                  <a:srgbClr val="FF0000"/>
                </a:solidFill>
              </a:rPr>
              <a:t>= We came ___</a:t>
            </a:r>
          </a:p>
          <a:p>
            <a:pPr algn="ctr">
              <a:lnSpc>
                <a:spcPct val="85000"/>
              </a:lnSpc>
            </a:pPr>
            <a:r>
              <a:rPr lang="en-GB" sz="1100" b="1" dirty="0" err="1" smtClean="0">
                <a:solidFill>
                  <a:srgbClr val="FF0000"/>
                </a:solidFill>
              </a:rPr>
              <a:t>Roedd</a:t>
            </a:r>
            <a:r>
              <a:rPr lang="en-GB" sz="1100" b="1" dirty="0" smtClean="0">
                <a:solidFill>
                  <a:srgbClr val="FF0000"/>
                </a:solidFill>
              </a:rPr>
              <a:t> </a:t>
            </a:r>
            <a:r>
              <a:rPr lang="en-GB" sz="1100" b="1" dirty="0" err="1" smtClean="0">
                <a:solidFill>
                  <a:srgbClr val="FF0000"/>
                </a:solidFill>
              </a:rPr>
              <a:t>yn</a:t>
            </a:r>
            <a:r>
              <a:rPr lang="en-GB" sz="1100" b="1" dirty="0" smtClean="0">
                <a:solidFill>
                  <a:srgbClr val="FF0000"/>
                </a:solidFill>
              </a:rPr>
              <a:t> ____ </a:t>
            </a:r>
            <a:r>
              <a:rPr lang="en-GB" sz="1100" dirty="0" smtClean="0">
                <a:solidFill>
                  <a:srgbClr val="FF0000"/>
                </a:solidFill>
              </a:rPr>
              <a:t>= It was ____</a:t>
            </a:r>
            <a:endParaRPr lang="en-GB" sz="1100" dirty="0">
              <a:solidFill>
                <a:srgbClr val="FF0000"/>
              </a:solidFill>
            </a:endParaRPr>
          </a:p>
          <a:p>
            <a:pPr algn="ctr">
              <a:lnSpc>
                <a:spcPct val="85000"/>
              </a:lnSpc>
            </a:pPr>
            <a:endParaRPr lang="en-GB" sz="1100" dirty="0">
              <a:solidFill>
                <a:srgbClr val="000000"/>
              </a:solidFill>
            </a:endParaRPr>
          </a:p>
          <a:p>
            <a:pPr algn="ctr">
              <a:lnSpc>
                <a:spcPct val="85000"/>
              </a:lnSpc>
            </a:pPr>
            <a:endParaRPr lang="en-GB" sz="1100" b="1" dirty="0">
              <a:solidFill>
                <a:srgbClr val="000000"/>
              </a:solidFill>
            </a:endParaRPr>
          </a:p>
          <a:p>
            <a:pPr algn="ctr">
              <a:lnSpc>
                <a:spcPct val="85000"/>
              </a:lnSpc>
            </a:pPr>
            <a:r>
              <a:rPr lang="en-GB" sz="1100" b="1" dirty="0" err="1">
                <a:solidFill>
                  <a:srgbClr val="000000"/>
                </a:solidFill>
              </a:rPr>
              <a:t>Hoffwn</a:t>
            </a:r>
            <a:r>
              <a:rPr lang="en-GB" sz="1100" b="1" dirty="0">
                <a:solidFill>
                  <a:srgbClr val="000000"/>
                </a:solidFill>
              </a:rPr>
              <a:t> </a:t>
            </a:r>
            <a:r>
              <a:rPr lang="en-GB" sz="1100" b="1" dirty="0" err="1">
                <a:solidFill>
                  <a:srgbClr val="000000"/>
                </a:solidFill>
              </a:rPr>
              <a:t>i</a:t>
            </a:r>
            <a:r>
              <a:rPr lang="en-GB" sz="1100" b="1" dirty="0">
                <a:solidFill>
                  <a:srgbClr val="000000"/>
                </a:solidFill>
              </a:rPr>
              <a:t> </a:t>
            </a:r>
            <a:r>
              <a:rPr lang="en-GB" sz="1100" b="1" dirty="0" err="1">
                <a:solidFill>
                  <a:srgbClr val="000000"/>
                </a:solidFill>
              </a:rPr>
              <a:t>fynd</a:t>
            </a:r>
            <a:r>
              <a:rPr lang="en-GB" sz="1100" b="1" dirty="0">
                <a:solidFill>
                  <a:srgbClr val="000000"/>
                </a:solidFill>
              </a:rPr>
              <a:t> </a:t>
            </a:r>
            <a:r>
              <a:rPr lang="en-GB" sz="1100" b="1" dirty="0" err="1">
                <a:solidFill>
                  <a:srgbClr val="000000"/>
                </a:solidFill>
              </a:rPr>
              <a:t>i</a:t>
            </a:r>
            <a:r>
              <a:rPr lang="en-GB" sz="1100" b="1" dirty="0">
                <a:solidFill>
                  <a:srgbClr val="000000"/>
                </a:solidFill>
              </a:rPr>
              <a:t> ___</a:t>
            </a:r>
          </a:p>
          <a:p>
            <a:pPr algn="ctr">
              <a:lnSpc>
                <a:spcPct val="85000"/>
              </a:lnSpc>
            </a:pPr>
            <a:r>
              <a:rPr lang="en-GB" sz="1100" dirty="0">
                <a:solidFill>
                  <a:srgbClr val="000000"/>
                </a:solidFill>
              </a:rPr>
              <a:t>I’d like to go to </a:t>
            </a:r>
            <a:r>
              <a:rPr lang="en-GB" sz="1100" dirty="0" smtClean="0">
                <a:solidFill>
                  <a:srgbClr val="000000"/>
                </a:solidFill>
              </a:rPr>
              <a:t>_____</a:t>
            </a:r>
          </a:p>
          <a:p>
            <a:pPr algn="ctr">
              <a:lnSpc>
                <a:spcPct val="85000"/>
              </a:lnSpc>
            </a:pPr>
            <a:endParaRPr lang="en-GB" sz="1100" dirty="0" smtClean="0">
              <a:solidFill>
                <a:srgbClr val="000000"/>
              </a:solidFill>
            </a:endParaRPr>
          </a:p>
          <a:p>
            <a:pPr algn="ctr">
              <a:lnSpc>
                <a:spcPct val="85000"/>
              </a:lnSpc>
            </a:pPr>
            <a:r>
              <a:rPr lang="en-GB" sz="1100" b="1" dirty="0" err="1" smtClean="0">
                <a:solidFill>
                  <a:srgbClr val="000000"/>
                </a:solidFill>
              </a:rPr>
              <a:t>Hoffen</a:t>
            </a:r>
            <a:r>
              <a:rPr lang="en-GB" sz="1100" b="1" dirty="0" smtClean="0">
                <a:solidFill>
                  <a:srgbClr val="000000"/>
                </a:solidFill>
              </a:rPr>
              <a:t> </a:t>
            </a:r>
            <a:r>
              <a:rPr lang="en-GB" sz="1100" b="1" dirty="0" err="1" smtClean="0">
                <a:solidFill>
                  <a:srgbClr val="000000"/>
                </a:solidFill>
              </a:rPr>
              <a:t>ni</a:t>
            </a:r>
            <a:r>
              <a:rPr lang="en-GB" sz="1100" b="1" dirty="0" smtClean="0">
                <a:solidFill>
                  <a:srgbClr val="000000"/>
                </a:solidFill>
              </a:rPr>
              <a:t> </a:t>
            </a:r>
            <a:r>
              <a:rPr lang="en-GB" sz="1100" b="1" dirty="0" err="1" smtClean="0">
                <a:solidFill>
                  <a:srgbClr val="000000"/>
                </a:solidFill>
              </a:rPr>
              <a:t>fynd</a:t>
            </a:r>
            <a:r>
              <a:rPr lang="en-GB" sz="1100" b="1" dirty="0" smtClean="0">
                <a:solidFill>
                  <a:srgbClr val="000000"/>
                </a:solidFill>
              </a:rPr>
              <a:t> </a:t>
            </a:r>
            <a:r>
              <a:rPr lang="en-GB" sz="1100" b="1" dirty="0" err="1" smtClean="0">
                <a:solidFill>
                  <a:srgbClr val="000000"/>
                </a:solidFill>
              </a:rPr>
              <a:t>i</a:t>
            </a:r>
            <a:r>
              <a:rPr lang="en-GB" sz="1100" b="1" dirty="0" smtClean="0">
                <a:solidFill>
                  <a:srgbClr val="000000"/>
                </a:solidFill>
              </a:rPr>
              <a:t> ___ = </a:t>
            </a:r>
            <a:r>
              <a:rPr lang="en-GB" sz="1100" dirty="0" smtClean="0">
                <a:solidFill>
                  <a:srgbClr val="000000"/>
                </a:solidFill>
              </a:rPr>
              <a:t>We’d like to go to __</a:t>
            </a:r>
          </a:p>
          <a:p>
            <a:pPr algn="ctr">
              <a:lnSpc>
                <a:spcPct val="85000"/>
              </a:lnSpc>
            </a:pPr>
            <a:r>
              <a:rPr lang="en-GB" sz="1100" b="1" dirty="0" err="1" smtClean="0">
                <a:solidFill>
                  <a:srgbClr val="000000"/>
                </a:solidFill>
              </a:rPr>
              <a:t>Dylen</a:t>
            </a:r>
            <a:r>
              <a:rPr lang="en-GB" sz="1100" b="1" dirty="0" smtClean="0">
                <a:solidFill>
                  <a:srgbClr val="000000"/>
                </a:solidFill>
              </a:rPr>
              <a:t> </a:t>
            </a:r>
            <a:r>
              <a:rPr lang="en-GB" sz="1100" b="1" dirty="0" err="1" smtClean="0">
                <a:solidFill>
                  <a:srgbClr val="000000"/>
                </a:solidFill>
              </a:rPr>
              <a:t>ni</a:t>
            </a:r>
            <a:r>
              <a:rPr lang="en-GB" sz="1100" b="1" dirty="0" smtClean="0">
                <a:solidFill>
                  <a:srgbClr val="000000"/>
                </a:solidFill>
              </a:rPr>
              <a:t> </a:t>
            </a:r>
            <a:r>
              <a:rPr lang="en-GB" sz="1100" b="1" dirty="0" err="1" smtClean="0">
                <a:solidFill>
                  <a:srgbClr val="000000"/>
                </a:solidFill>
              </a:rPr>
              <a:t>fynd</a:t>
            </a:r>
            <a:r>
              <a:rPr lang="en-GB" sz="1100" b="1" dirty="0" smtClean="0">
                <a:solidFill>
                  <a:srgbClr val="000000"/>
                </a:solidFill>
              </a:rPr>
              <a:t> </a:t>
            </a:r>
            <a:r>
              <a:rPr lang="en-GB" sz="1100" b="1" dirty="0" err="1" smtClean="0">
                <a:solidFill>
                  <a:srgbClr val="000000"/>
                </a:solidFill>
              </a:rPr>
              <a:t>i</a:t>
            </a:r>
            <a:r>
              <a:rPr lang="en-GB" sz="1100" b="1" dirty="0" smtClean="0">
                <a:solidFill>
                  <a:srgbClr val="000000"/>
                </a:solidFill>
              </a:rPr>
              <a:t> ___ </a:t>
            </a:r>
            <a:r>
              <a:rPr lang="en-GB" sz="1100" dirty="0" smtClean="0">
                <a:solidFill>
                  <a:srgbClr val="000000"/>
                </a:solidFill>
              </a:rPr>
              <a:t>= We should go to ___</a:t>
            </a:r>
            <a:endParaRPr lang="en-GB" sz="1100" dirty="0">
              <a:solidFill>
                <a:srgbClr val="000000"/>
              </a:solidFill>
            </a:endParaRPr>
          </a:p>
        </p:txBody>
      </p:sp>
      <p:sp>
        <p:nvSpPr>
          <p:cNvPr id="27651" name="Rectangle 3"/>
          <p:cNvSpPr>
            <a:spLocks noChangeArrowheads="1"/>
          </p:cNvSpPr>
          <p:nvPr/>
        </p:nvSpPr>
        <p:spPr bwMode="auto">
          <a:xfrm>
            <a:off x="3048000" y="5029200"/>
            <a:ext cx="6096000" cy="1655763"/>
          </a:xfrm>
          <a:prstGeom prst="rect">
            <a:avLst/>
          </a:prstGeom>
          <a:solidFill>
            <a:srgbClr val="FFFF99"/>
          </a:solidFill>
          <a:ln w="9525">
            <a:solidFill>
              <a:schemeClr val="tx1"/>
            </a:solidFill>
            <a:miter lim="800000"/>
            <a:headEnd/>
            <a:tailEnd/>
          </a:ln>
          <a:effectLst/>
        </p:spPr>
        <p:txBody>
          <a:bodyPr wrap="none" anchor="ctr"/>
          <a:lstStyle/>
          <a:p>
            <a:pPr algn="ctr"/>
            <a:r>
              <a:rPr lang="en-GB" sz="1200" dirty="0" err="1">
                <a:solidFill>
                  <a:srgbClr val="FF0000"/>
                </a:solidFill>
              </a:rPr>
              <a:t>mewn</a:t>
            </a:r>
            <a:r>
              <a:rPr lang="en-GB" sz="1200" dirty="0">
                <a:solidFill>
                  <a:srgbClr val="FF0000"/>
                </a:solidFill>
              </a:rPr>
              <a:t> – in a    </a:t>
            </a:r>
            <a:r>
              <a:rPr lang="en-GB" sz="1200" dirty="0" err="1">
                <a:solidFill>
                  <a:srgbClr val="FF0000"/>
                </a:solidFill>
              </a:rPr>
              <a:t>yn</a:t>
            </a:r>
            <a:r>
              <a:rPr lang="en-GB" sz="1200" dirty="0">
                <a:solidFill>
                  <a:srgbClr val="FF0000"/>
                </a:solidFill>
              </a:rPr>
              <a:t> = in    </a:t>
            </a:r>
            <a:r>
              <a:rPr lang="en-GB" sz="1200" dirty="0" err="1">
                <a:solidFill>
                  <a:srgbClr val="FF0000"/>
                </a:solidFill>
              </a:rPr>
              <a:t>ar</a:t>
            </a:r>
            <a:r>
              <a:rPr lang="en-GB" sz="1200" dirty="0">
                <a:solidFill>
                  <a:srgbClr val="FF0000"/>
                </a:solidFill>
              </a:rPr>
              <a:t> y = on the   </a:t>
            </a:r>
            <a:r>
              <a:rPr lang="en-GB" sz="1200" dirty="0" err="1">
                <a:solidFill>
                  <a:srgbClr val="FF0000"/>
                </a:solidFill>
              </a:rPr>
              <a:t>ym</a:t>
            </a:r>
            <a:r>
              <a:rPr lang="en-GB" sz="1200" dirty="0">
                <a:solidFill>
                  <a:srgbClr val="FF0000"/>
                </a:solidFill>
              </a:rPr>
              <a:t> </a:t>
            </a:r>
            <a:r>
              <a:rPr lang="en-GB" sz="1200" dirty="0" err="1">
                <a:solidFill>
                  <a:srgbClr val="FF0000"/>
                </a:solidFill>
              </a:rPr>
              <a:t>mis</a:t>
            </a:r>
            <a:r>
              <a:rPr lang="en-GB" sz="1200" dirty="0">
                <a:solidFill>
                  <a:srgbClr val="FF0000"/>
                </a:solidFill>
              </a:rPr>
              <a:t> = in the month </a:t>
            </a:r>
            <a:r>
              <a:rPr lang="en-GB" sz="1200" dirty="0" smtClean="0">
                <a:solidFill>
                  <a:srgbClr val="FF0000"/>
                </a:solidFill>
              </a:rPr>
              <a:t>of    </a:t>
            </a:r>
            <a:r>
              <a:rPr lang="en-GB" sz="1200" dirty="0" err="1" smtClean="0">
                <a:solidFill>
                  <a:srgbClr val="FF0000"/>
                </a:solidFill>
              </a:rPr>
              <a:t>yn</a:t>
            </a:r>
            <a:r>
              <a:rPr lang="en-GB" sz="1200" dirty="0" smtClean="0">
                <a:solidFill>
                  <a:srgbClr val="FF0000"/>
                </a:solidFill>
              </a:rPr>
              <a:t> </a:t>
            </a:r>
            <a:r>
              <a:rPr lang="en-GB" sz="1200" dirty="0" err="1" smtClean="0">
                <a:solidFill>
                  <a:srgbClr val="FF0000"/>
                </a:solidFill>
              </a:rPr>
              <a:t>ystod</a:t>
            </a:r>
            <a:r>
              <a:rPr lang="en-GB" sz="1200" dirty="0" smtClean="0">
                <a:solidFill>
                  <a:srgbClr val="FF0000"/>
                </a:solidFill>
              </a:rPr>
              <a:t> = during</a:t>
            </a:r>
            <a:endParaRPr lang="en-GB" sz="1200" dirty="0">
              <a:solidFill>
                <a:srgbClr val="FF0000"/>
              </a:solidFill>
            </a:endParaRPr>
          </a:p>
          <a:p>
            <a:pPr algn="ctr"/>
            <a:r>
              <a:rPr lang="en-GB" sz="1200" dirty="0" err="1">
                <a:solidFill>
                  <a:srgbClr val="FF0000"/>
                </a:solidFill>
              </a:rPr>
              <a:t>awyren</a:t>
            </a:r>
            <a:r>
              <a:rPr lang="en-GB" sz="1200" dirty="0">
                <a:solidFill>
                  <a:srgbClr val="FF0000"/>
                </a:solidFill>
              </a:rPr>
              <a:t> / </a:t>
            </a:r>
            <a:r>
              <a:rPr lang="en-GB" sz="1200" dirty="0" err="1">
                <a:solidFill>
                  <a:srgbClr val="FF0000"/>
                </a:solidFill>
              </a:rPr>
              <a:t>ar</a:t>
            </a:r>
            <a:r>
              <a:rPr lang="en-GB" sz="1200" dirty="0">
                <a:solidFill>
                  <a:srgbClr val="FF0000"/>
                </a:solidFill>
              </a:rPr>
              <a:t> y </a:t>
            </a:r>
            <a:r>
              <a:rPr lang="en-GB" sz="1200" dirty="0" err="1">
                <a:solidFill>
                  <a:srgbClr val="FF0000"/>
                </a:solidFill>
              </a:rPr>
              <a:t>fferi</a:t>
            </a:r>
            <a:r>
              <a:rPr lang="en-GB" sz="1200" dirty="0">
                <a:solidFill>
                  <a:srgbClr val="FF0000"/>
                </a:solidFill>
              </a:rPr>
              <a:t> / car / </a:t>
            </a:r>
            <a:r>
              <a:rPr lang="en-GB" sz="1200" dirty="0" err="1">
                <a:solidFill>
                  <a:srgbClr val="FF0000"/>
                </a:solidFill>
              </a:rPr>
              <a:t>bws</a:t>
            </a:r>
            <a:r>
              <a:rPr lang="en-GB" sz="1200" dirty="0">
                <a:solidFill>
                  <a:srgbClr val="FF0000"/>
                </a:solidFill>
              </a:rPr>
              <a:t> / </a:t>
            </a:r>
            <a:r>
              <a:rPr lang="en-GB" sz="1200" dirty="0" err="1">
                <a:solidFill>
                  <a:srgbClr val="FF0000"/>
                </a:solidFill>
              </a:rPr>
              <a:t>llong</a:t>
            </a:r>
            <a:r>
              <a:rPr lang="en-GB" sz="1200" dirty="0">
                <a:solidFill>
                  <a:srgbClr val="FF0000"/>
                </a:solidFill>
              </a:rPr>
              <a:t> (ship</a:t>
            </a:r>
            <a:r>
              <a:rPr lang="en-GB" sz="1200" dirty="0" smtClean="0">
                <a:solidFill>
                  <a:srgbClr val="FF0000"/>
                </a:solidFill>
              </a:rPr>
              <a:t>) / </a:t>
            </a:r>
            <a:r>
              <a:rPr lang="en-GB" sz="1200" dirty="0" err="1" smtClean="0">
                <a:solidFill>
                  <a:srgbClr val="FF0000"/>
                </a:solidFill>
              </a:rPr>
              <a:t>tacsi</a:t>
            </a:r>
            <a:r>
              <a:rPr lang="en-GB" sz="1200" dirty="0" smtClean="0">
                <a:solidFill>
                  <a:srgbClr val="FF0000"/>
                </a:solidFill>
              </a:rPr>
              <a:t> / </a:t>
            </a:r>
            <a:r>
              <a:rPr lang="en-GB" sz="1200" dirty="0" err="1" smtClean="0">
                <a:solidFill>
                  <a:srgbClr val="FF0000"/>
                </a:solidFill>
              </a:rPr>
              <a:t>hofrennydd</a:t>
            </a:r>
            <a:r>
              <a:rPr lang="en-GB" sz="1200" dirty="0" smtClean="0">
                <a:solidFill>
                  <a:srgbClr val="FF0000"/>
                </a:solidFill>
              </a:rPr>
              <a:t> (helicopter)</a:t>
            </a:r>
            <a:endParaRPr lang="en-GB" sz="1200" dirty="0">
              <a:solidFill>
                <a:srgbClr val="FF0000"/>
              </a:solidFill>
            </a:endParaRPr>
          </a:p>
          <a:p>
            <a:pPr algn="ctr"/>
            <a:r>
              <a:rPr lang="en-GB" sz="1200" dirty="0" err="1">
                <a:solidFill>
                  <a:srgbClr val="FF0000"/>
                </a:solidFill>
              </a:rPr>
              <a:t>gwesty</a:t>
            </a:r>
            <a:r>
              <a:rPr lang="en-GB" sz="1200" dirty="0">
                <a:solidFill>
                  <a:srgbClr val="FF0000"/>
                </a:solidFill>
              </a:rPr>
              <a:t> (hotel)  / </a:t>
            </a:r>
            <a:r>
              <a:rPr lang="en-GB" sz="1200" dirty="0" err="1">
                <a:solidFill>
                  <a:srgbClr val="FF0000"/>
                </a:solidFill>
              </a:rPr>
              <a:t>gwely</a:t>
            </a:r>
            <a:r>
              <a:rPr lang="en-GB" sz="1200" dirty="0">
                <a:solidFill>
                  <a:srgbClr val="FF0000"/>
                </a:solidFill>
              </a:rPr>
              <a:t> a </a:t>
            </a:r>
            <a:r>
              <a:rPr lang="en-GB" sz="1200" dirty="0" err="1">
                <a:solidFill>
                  <a:srgbClr val="FF0000"/>
                </a:solidFill>
              </a:rPr>
              <a:t>brecwast</a:t>
            </a:r>
            <a:r>
              <a:rPr lang="en-GB" sz="1200" dirty="0">
                <a:solidFill>
                  <a:srgbClr val="FF0000"/>
                </a:solidFill>
              </a:rPr>
              <a:t> (bed and breakfast)  </a:t>
            </a:r>
            <a:r>
              <a:rPr lang="en-GB" sz="1200" dirty="0" smtClean="0">
                <a:solidFill>
                  <a:srgbClr val="FF0000"/>
                </a:solidFill>
              </a:rPr>
              <a:t> / </a:t>
            </a:r>
            <a:r>
              <a:rPr lang="en-GB" sz="1200" dirty="0" err="1" smtClean="0">
                <a:solidFill>
                  <a:srgbClr val="FF0000"/>
                </a:solidFill>
              </a:rPr>
              <a:t>bwthyn</a:t>
            </a:r>
            <a:r>
              <a:rPr lang="en-GB" sz="1200" dirty="0" smtClean="0">
                <a:solidFill>
                  <a:srgbClr val="FF0000"/>
                </a:solidFill>
              </a:rPr>
              <a:t> </a:t>
            </a:r>
            <a:r>
              <a:rPr lang="en-GB" sz="1200" dirty="0">
                <a:solidFill>
                  <a:srgbClr val="FF0000"/>
                </a:solidFill>
              </a:rPr>
              <a:t>(cottage)  </a:t>
            </a:r>
            <a:r>
              <a:rPr lang="en-GB" sz="1200" dirty="0" smtClean="0">
                <a:solidFill>
                  <a:srgbClr val="FF0000"/>
                </a:solidFill>
              </a:rPr>
              <a:t>/</a:t>
            </a:r>
          </a:p>
          <a:p>
            <a:pPr algn="ctr"/>
            <a:r>
              <a:rPr lang="en-GB" sz="1200" dirty="0" smtClean="0">
                <a:solidFill>
                  <a:srgbClr val="FF0000"/>
                </a:solidFill>
              </a:rPr>
              <a:t> </a:t>
            </a:r>
            <a:r>
              <a:rPr lang="en-GB" sz="1200" dirty="0" err="1">
                <a:solidFill>
                  <a:srgbClr val="FF0000"/>
                </a:solidFill>
              </a:rPr>
              <a:t>carafan</a:t>
            </a:r>
            <a:r>
              <a:rPr lang="en-GB" sz="1200" dirty="0">
                <a:solidFill>
                  <a:srgbClr val="FF0000"/>
                </a:solidFill>
              </a:rPr>
              <a:t> (caravan)  </a:t>
            </a:r>
            <a:r>
              <a:rPr lang="en-GB" sz="1200" dirty="0" smtClean="0">
                <a:solidFill>
                  <a:srgbClr val="FF0000"/>
                </a:solidFill>
              </a:rPr>
              <a:t> </a:t>
            </a:r>
            <a:r>
              <a:rPr lang="en-GB" sz="1200" dirty="0">
                <a:solidFill>
                  <a:srgbClr val="FF0000"/>
                </a:solidFill>
              </a:rPr>
              <a:t>/ </a:t>
            </a:r>
            <a:r>
              <a:rPr lang="en-GB" sz="1200" dirty="0" smtClean="0">
                <a:solidFill>
                  <a:srgbClr val="FF0000"/>
                </a:solidFill>
              </a:rPr>
              <a:t> </a:t>
            </a:r>
            <a:r>
              <a:rPr lang="en-GB" sz="1200" dirty="0" err="1" smtClean="0">
                <a:solidFill>
                  <a:srgbClr val="FF0000"/>
                </a:solidFill>
              </a:rPr>
              <a:t>pabell</a:t>
            </a:r>
            <a:r>
              <a:rPr lang="en-GB" sz="1200" dirty="0" smtClean="0">
                <a:solidFill>
                  <a:srgbClr val="FF0000"/>
                </a:solidFill>
              </a:rPr>
              <a:t> </a:t>
            </a:r>
            <a:r>
              <a:rPr lang="en-GB" sz="1200" dirty="0">
                <a:solidFill>
                  <a:srgbClr val="FF0000"/>
                </a:solidFill>
              </a:rPr>
              <a:t>(tent</a:t>
            </a:r>
            <a:r>
              <a:rPr lang="en-GB" sz="1200" dirty="0" smtClean="0">
                <a:solidFill>
                  <a:srgbClr val="FF0000"/>
                </a:solidFill>
              </a:rPr>
              <a:t>) /  </a:t>
            </a:r>
            <a:r>
              <a:rPr lang="en-GB" sz="1200" dirty="0" err="1" smtClean="0">
                <a:solidFill>
                  <a:srgbClr val="FF0000"/>
                </a:solidFill>
              </a:rPr>
              <a:t>maes</a:t>
            </a:r>
            <a:r>
              <a:rPr lang="en-GB" sz="1200" dirty="0" smtClean="0">
                <a:solidFill>
                  <a:srgbClr val="FF0000"/>
                </a:solidFill>
              </a:rPr>
              <a:t> </a:t>
            </a:r>
            <a:r>
              <a:rPr lang="en-GB" sz="1200" dirty="0" err="1" smtClean="0">
                <a:solidFill>
                  <a:srgbClr val="FF0000"/>
                </a:solidFill>
              </a:rPr>
              <a:t>carafannau</a:t>
            </a:r>
            <a:r>
              <a:rPr lang="en-GB" sz="1200" dirty="0" smtClean="0">
                <a:solidFill>
                  <a:srgbClr val="FF0000"/>
                </a:solidFill>
              </a:rPr>
              <a:t> (caravan site) / </a:t>
            </a:r>
            <a:r>
              <a:rPr lang="en-GB" sz="1200" dirty="0" err="1" smtClean="0">
                <a:solidFill>
                  <a:srgbClr val="FF0000"/>
                </a:solidFill>
              </a:rPr>
              <a:t>gwersyll</a:t>
            </a:r>
            <a:r>
              <a:rPr lang="en-GB" sz="1200" dirty="0" smtClean="0">
                <a:solidFill>
                  <a:srgbClr val="FF0000"/>
                </a:solidFill>
              </a:rPr>
              <a:t> (camp)</a:t>
            </a:r>
            <a:endParaRPr lang="en-GB" sz="1200" dirty="0">
              <a:solidFill>
                <a:srgbClr val="FF0000"/>
              </a:solidFill>
            </a:endParaRPr>
          </a:p>
          <a:p>
            <a:pPr algn="ctr"/>
            <a:endParaRPr lang="en-GB" sz="1400" dirty="0">
              <a:solidFill>
                <a:srgbClr val="FF0000"/>
              </a:solidFill>
            </a:endParaRPr>
          </a:p>
          <a:p>
            <a:pPr algn="ctr"/>
            <a:r>
              <a:rPr lang="en-GB" sz="1200" dirty="0" err="1">
                <a:solidFill>
                  <a:srgbClr val="FF0000"/>
                </a:solidFill>
              </a:rPr>
              <a:t>torheulo</a:t>
            </a:r>
            <a:r>
              <a:rPr lang="en-GB" sz="1200" dirty="0">
                <a:solidFill>
                  <a:srgbClr val="FF0000"/>
                </a:solidFill>
              </a:rPr>
              <a:t> (sunbathing)</a:t>
            </a:r>
            <a:r>
              <a:rPr lang="en-GB" sz="1200" dirty="0" smtClean="0">
                <a:solidFill>
                  <a:srgbClr val="FF0000"/>
                </a:solidFill>
              </a:rPr>
              <a:t> </a:t>
            </a:r>
            <a:r>
              <a:rPr lang="en-GB" sz="1200" dirty="0" err="1" smtClean="0">
                <a:solidFill>
                  <a:srgbClr val="FF0000"/>
                </a:solidFill>
              </a:rPr>
              <a:t>ymweld</a:t>
            </a:r>
            <a:r>
              <a:rPr lang="en-GB" sz="1200" dirty="0" smtClean="0">
                <a:solidFill>
                  <a:srgbClr val="FF0000"/>
                </a:solidFill>
              </a:rPr>
              <a:t> </a:t>
            </a:r>
            <a:r>
              <a:rPr lang="en-GB" sz="1200" dirty="0" err="1">
                <a:solidFill>
                  <a:srgbClr val="FF0000"/>
                </a:solidFill>
                <a:cs typeface="Arial" charset="0"/>
              </a:rPr>
              <a:t>â</a:t>
            </a:r>
            <a:r>
              <a:rPr lang="en-GB" sz="1200" dirty="0">
                <a:solidFill>
                  <a:srgbClr val="FF0000"/>
                </a:solidFill>
                <a:cs typeface="Arial" charset="0"/>
              </a:rPr>
              <a:t> – to visit</a:t>
            </a:r>
            <a:r>
              <a:rPr lang="en-GB" sz="1200" dirty="0" smtClean="0">
                <a:solidFill>
                  <a:srgbClr val="FF0000"/>
                </a:solidFill>
                <a:cs typeface="Arial" charset="0"/>
              </a:rPr>
              <a:t>  </a:t>
            </a:r>
            <a:r>
              <a:rPr lang="en-GB" sz="1200" dirty="0" err="1">
                <a:solidFill>
                  <a:srgbClr val="FF0000"/>
                </a:solidFill>
                <a:cs typeface="Arial" charset="0"/>
              </a:rPr>
              <a:t>ymlacio</a:t>
            </a:r>
            <a:r>
              <a:rPr lang="en-GB" sz="1200" dirty="0">
                <a:solidFill>
                  <a:srgbClr val="FF0000"/>
                </a:solidFill>
                <a:cs typeface="Arial" charset="0"/>
              </a:rPr>
              <a:t> = to </a:t>
            </a:r>
            <a:r>
              <a:rPr lang="en-GB" sz="1200" dirty="0" smtClean="0">
                <a:solidFill>
                  <a:srgbClr val="FF0000"/>
                </a:solidFill>
                <a:cs typeface="Arial" charset="0"/>
              </a:rPr>
              <a:t>relax  </a:t>
            </a:r>
            <a:r>
              <a:rPr lang="en-GB" sz="1200" dirty="0" err="1" smtClean="0">
                <a:solidFill>
                  <a:srgbClr val="FF0000"/>
                </a:solidFill>
                <a:cs typeface="Arial" charset="0"/>
              </a:rPr>
              <a:t>mynydda</a:t>
            </a:r>
            <a:r>
              <a:rPr lang="en-GB" sz="1200" dirty="0" smtClean="0">
                <a:solidFill>
                  <a:srgbClr val="FF0000"/>
                </a:solidFill>
                <a:cs typeface="Arial" charset="0"/>
              </a:rPr>
              <a:t> = mountaineering</a:t>
            </a:r>
            <a:endParaRPr lang="en-GB" sz="1200" dirty="0">
              <a:solidFill>
                <a:srgbClr val="FF0000"/>
              </a:solidFill>
              <a:cs typeface="Arial" charset="0"/>
            </a:endParaRPr>
          </a:p>
          <a:p>
            <a:pPr algn="ctr"/>
            <a:r>
              <a:rPr lang="en-GB" sz="1200" dirty="0" err="1">
                <a:solidFill>
                  <a:srgbClr val="FF0000"/>
                </a:solidFill>
                <a:cs typeface="Arial" charset="0"/>
              </a:rPr>
              <a:t>mynd</a:t>
            </a:r>
            <a:r>
              <a:rPr lang="en-GB" sz="1200" dirty="0">
                <a:solidFill>
                  <a:srgbClr val="FF0000"/>
                </a:solidFill>
                <a:cs typeface="Arial" charset="0"/>
              </a:rPr>
              <a:t> </a:t>
            </a:r>
            <a:r>
              <a:rPr lang="en-GB" sz="1200" dirty="0" err="1">
                <a:solidFill>
                  <a:srgbClr val="FF0000"/>
                </a:solidFill>
                <a:cs typeface="Arial" charset="0"/>
              </a:rPr>
              <a:t>i</a:t>
            </a:r>
            <a:r>
              <a:rPr lang="en-GB" sz="1200" dirty="0">
                <a:solidFill>
                  <a:srgbClr val="FF0000"/>
                </a:solidFill>
                <a:cs typeface="Arial" charset="0"/>
              </a:rPr>
              <a:t> weld = to go to see   </a:t>
            </a:r>
            <a:r>
              <a:rPr lang="en-GB" sz="1200" dirty="0" err="1">
                <a:solidFill>
                  <a:srgbClr val="FF0000"/>
                </a:solidFill>
                <a:cs typeface="Arial" charset="0"/>
              </a:rPr>
              <a:t>gweithio</a:t>
            </a:r>
            <a:r>
              <a:rPr lang="en-GB" sz="1200" dirty="0">
                <a:solidFill>
                  <a:srgbClr val="FF0000"/>
                </a:solidFill>
                <a:cs typeface="Arial" charset="0"/>
              </a:rPr>
              <a:t> = to work    </a:t>
            </a:r>
            <a:r>
              <a:rPr lang="en-GB" sz="1200" dirty="0" err="1">
                <a:solidFill>
                  <a:srgbClr val="FF0000"/>
                </a:solidFill>
                <a:cs typeface="Arial" charset="0"/>
              </a:rPr>
              <a:t>chwarae</a:t>
            </a:r>
            <a:r>
              <a:rPr lang="en-GB" sz="1200" dirty="0">
                <a:solidFill>
                  <a:srgbClr val="FF0000"/>
                </a:solidFill>
                <a:cs typeface="Arial" charset="0"/>
              </a:rPr>
              <a:t> = to </a:t>
            </a:r>
            <a:r>
              <a:rPr lang="en-GB" sz="1200" dirty="0" smtClean="0">
                <a:solidFill>
                  <a:srgbClr val="FF0000"/>
                </a:solidFill>
                <a:cs typeface="Arial" charset="0"/>
              </a:rPr>
              <a:t>play    </a:t>
            </a:r>
            <a:r>
              <a:rPr lang="en-GB" sz="1200" dirty="0" err="1" smtClean="0">
                <a:solidFill>
                  <a:srgbClr val="FF0000"/>
                </a:solidFill>
                <a:cs typeface="Arial" charset="0"/>
              </a:rPr>
              <a:t>siopa</a:t>
            </a:r>
            <a:r>
              <a:rPr lang="en-GB" sz="1200" dirty="0" smtClean="0">
                <a:solidFill>
                  <a:srgbClr val="FF0000"/>
                </a:solidFill>
                <a:cs typeface="Arial" charset="0"/>
              </a:rPr>
              <a:t> = shopping</a:t>
            </a:r>
          </a:p>
          <a:p>
            <a:pPr algn="ctr"/>
            <a:r>
              <a:rPr lang="en-GB" sz="1200" dirty="0" err="1" smtClean="0">
                <a:solidFill>
                  <a:srgbClr val="FF0000"/>
                </a:solidFill>
                <a:cs typeface="Arial" charset="0"/>
              </a:rPr>
              <a:t>gorffwyso</a:t>
            </a:r>
            <a:r>
              <a:rPr lang="en-GB" sz="1200" dirty="0" smtClean="0">
                <a:solidFill>
                  <a:srgbClr val="FF0000"/>
                </a:solidFill>
                <a:cs typeface="Arial" charset="0"/>
              </a:rPr>
              <a:t> = to rest    </a:t>
            </a:r>
            <a:r>
              <a:rPr lang="en-GB" sz="1200" dirty="0" err="1" smtClean="0">
                <a:solidFill>
                  <a:srgbClr val="FF0000"/>
                </a:solidFill>
                <a:cs typeface="Arial" charset="0"/>
              </a:rPr>
              <a:t>cwrdd</a:t>
            </a:r>
            <a:r>
              <a:rPr lang="en-GB" sz="1200" dirty="0" smtClean="0">
                <a:solidFill>
                  <a:srgbClr val="FF0000"/>
                </a:solidFill>
                <a:cs typeface="Arial" charset="0"/>
              </a:rPr>
              <a:t> </a:t>
            </a:r>
            <a:r>
              <a:rPr lang="en-GB" sz="1200" dirty="0" err="1" smtClean="0">
                <a:solidFill>
                  <a:srgbClr val="FF0000"/>
                </a:solidFill>
                <a:cs typeface="Arial" charset="0"/>
              </a:rPr>
              <a:t>â</a:t>
            </a:r>
            <a:r>
              <a:rPr lang="en-GB" sz="1200" dirty="0" smtClean="0">
                <a:solidFill>
                  <a:srgbClr val="FF0000"/>
                </a:solidFill>
                <a:cs typeface="Arial" charset="0"/>
              </a:rPr>
              <a:t> = to meet with     </a:t>
            </a:r>
            <a:r>
              <a:rPr lang="en-GB" sz="1200" dirty="0" err="1" smtClean="0">
                <a:solidFill>
                  <a:srgbClr val="FF0000"/>
                </a:solidFill>
                <a:cs typeface="Arial" charset="0"/>
              </a:rPr>
              <a:t>prynu</a:t>
            </a:r>
            <a:r>
              <a:rPr lang="en-GB" sz="1200" dirty="0" smtClean="0">
                <a:solidFill>
                  <a:srgbClr val="FF0000"/>
                </a:solidFill>
                <a:cs typeface="Arial" charset="0"/>
              </a:rPr>
              <a:t> = to buy    </a:t>
            </a:r>
            <a:r>
              <a:rPr lang="en-GB" sz="1200" dirty="0" err="1" smtClean="0">
                <a:solidFill>
                  <a:srgbClr val="FF0000"/>
                </a:solidFill>
                <a:cs typeface="Arial" charset="0"/>
              </a:rPr>
              <a:t>gwario</a:t>
            </a:r>
            <a:r>
              <a:rPr lang="en-GB" sz="1200" dirty="0" smtClean="0">
                <a:solidFill>
                  <a:srgbClr val="FF0000"/>
                </a:solidFill>
                <a:cs typeface="Arial" charset="0"/>
              </a:rPr>
              <a:t> = to spend</a:t>
            </a:r>
            <a:endParaRPr lang="en-GB" sz="1200" dirty="0">
              <a:solidFill>
                <a:srgbClr val="FF0000"/>
              </a:solidFill>
            </a:endParaRPr>
          </a:p>
        </p:txBody>
      </p:sp>
      <p:sp>
        <p:nvSpPr>
          <p:cNvPr id="27652" name="Rectangle 4"/>
          <p:cNvSpPr>
            <a:spLocks noChangeArrowheads="1"/>
          </p:cNvSpPr>
          <p:nvPr/>
        </p:nvSpPr>
        <p:spPr bwMode="auto">
          <a:xfrm>
            <a:off x="3132138" y="333375"/>
            <a:ext cx="1871662" cy="3857625"/>
          </a:xfrm>
          <a:prstGeom prst="rect">
            <a:avLst/>
          </a:prstGeom>
          <a:solidFill>
            <a:srgbClr val="FFCCCC"/>
          </a:solidFill>
          <a:ln w="9525">
            <a:solidFill>
              <a:schemeClr val="tx1"/>
            </a:solidFill>
            <a:miter lim="800000"/>
            <a:headEnd/>
            <a:tailEnd/>
          </a:ln>
          <a:effectLst/>
        </p:spPr>
        <p:txBody>
          <a:bodyPr wrap="none" anchor="ctr"/>
          <a:lstStyle/>
          <a:p>
            <a:pPr algn="ctr"/>
            <a:r>
              <a:rPr lang="en-GB" sz="1200" b="1" dirty="0">
                <a:solidFill>
                  <a:srgbClr val="000000"/>
                </a:solidFill>
              </a:rPr>
              <a:t>GWLEDYDD</a:t>
            </a:r>
          </a:p>
          <a:p>
            <a:pPr algn="ctr"/>
            <a:r>
              <a:rPr lang="en-GB" sz="1200" dirty="0">
                <a:solidFill>
                  <a:srgbClr val="000000"/>
                </a:solidFill>
              </a:rPr>
              <a:t>(Countries)</a:t>
            </a:r>
          </a:p>
          <a:p>
            <a:pPr algn="ctr"/>
            <a:endParaRPr lang="en-GB" sz="1200" dirty="0">
              <a:solidFill>
                <a:srgbClr val="FF0000"/>
              </a:solidFill>
            </a:endParaRPr>
          </a:p>
          <a:p>
            <a:pPr algn="ctr"/>
            <a:r>
              <a:rPr lang="en-GB" sz="1000" b="1" dirty="0" err="1">
                <a:solidFill>
                  <a:srgbClr val="FF0000"/>
                </a:solidFill>
              </a:rPr>
              <a:t>Cymru</a:t>
            </a:r>
            <a:r>
              <a:rPr lang="en-GB" sz="1000" b="1" dirty="0">
                <a:solidFill>
                  <a:srgbClr val="FF0000"/>
                </a:solidFill>
              </a:rPr>
              <a:t> (Wales</a:t>
            </a:r>
          </a:p>
          <a:p>
            <a:pPr algn="ctr"/>
            <a:r>
              <a:rPr lang="en-GB" sz="1000" b="1" dirty="0" err="1">
                <a:solidFill>
                  <a:srgbClr val="FF0000"/>
                </a:solidFill>
              </a:rPr>
              <a:t>Caerdydd</a:t>
            </a:r>
            <a:r>
              <a:rPr lang="en-GB" sz="1000" b="1" dirty="0">
                <a:solidFill>
                  <a:srgbClr val="FF0000"/>
                </a:solidFill>
              </a:rPr>
              <a:t> (Cardiff)</a:t>
            </a:r>
          </a:p>
          <a:p>
            <a:pPr algn="ctr"/>
            <a:r>
              <a:rPr lang="en-GB" sz="1000" b="1" dirty="0" err="1">
                <a:solidFill>
                  <a:srgbClr val="FF0000"/>
                </a:solidFill>
              </a:rPr>
              <a:t>Lloegr</a:t>
            </a:r>
            <a:r>
              <a:rPr lang="en-GB" sz="1000" b="1" dirty="0">
                <a:solidFill>
                  <a:srgbClr val="FF0000"/>
                </a:solidFill>
              </a:rPr>
              <a:t> (England)</a:t>
            </a:r>
          </a:p>
          <a:p>
            <a:pPr algn="ctr"/>
            <a:r>
              <a:rPr lang="en-GB" sz="1000" b="1" dirty="0" err="1">
                <a:solidFill>
                  <a:srgbClr val="FF0000"/>
                </a:solidFill>
              </a:rPr>
              <a:t>Llundain</a:t>
            </a:r>
            <a:r>
              <a:rPr lang="en-GB" sz="1000" b="1" dirty="0">
                <a:solidFill>
                  <a:srgbClr val="FF0000"/>
                </a:solidFill>
              </a:rPr>
              <a:t> (London)</a:t>
            </a:r>
          </a:p>
          <a:p>
            <a:pPr algn="ctr"/>
            <a:r>
              <a:rPr lang="en-GB" sz="1000" b="1" dirty="0" err="1">
                <a:solidFill>
                  <a:srgbClr val="FF0000"/>
                </a:solidFill>
              </a:rPr>
              <a:t>Iwerddon</a:t>
            </a:r>
            <a:r>
              <a:rPr lang="en-GB" sz="1000" b="1" dirty="0">
                <a:solidFill>
                  <a:srgbClr val="FF0000"/>
                </a:solidFill>
              </a:rPr>
              <a:t> (Ireland)</a:t>
            </a:r>
          </a:p>
          <a:p>
            <a:pPr algn="ctr"/>
            <a:r>
              <a:rPr lang="en-GB" sz="1000" b="1" dirty="0">
                <a:solidFill>
                  <a:srgbClr val="FF0000"/>
                </a:solidFill>
              </a:rPr>
              <a:t>Yr Alban (Scotland)</a:t>
            </a:r>
          </a:p>
          <a:p>
            <a:pPr algn="ctr"/>
            <a:endParaRPr lang="en-GB" sz="1000" b="1" dirty="0">
              <a:solidFill>
                <a:srgbClr val="FF0000"/>
              </a:solidFill>
            </a:endParaRPr>
          </a:p>
          <a:p>
            <a:pPr algn="ctr"/>
            <a:r>
              <a:rPr lang="en-GB" sz="1000" b="1" dirty="0" err="1">
                <a:solidFill>
                  <a:srgbClr val="FF0000"/>
                </a:solidFill>
              </a:rPr>
              <a:t>Ffrainc</a:t>
            </a:r>
            <a:r>
              <a:rPr lang="en-GB" sz="1000" b="1" dirty="0">
                <a:solidFill>
                  <a:srgbClr val="FF0000"/>
                </a:solidFill>
              </a:rPr>
              <a:t> (France)</a:t>
            </a:r>
          </a:p>
          <a:p>
            <a:pPr algn="ctr"/>
            <a:r>
              <a:rPr lang="en-GB" sz="1000" b="1" dirty="0">
                <a:solidFill>
                  <a:srgbClr val="FF0000"/>
                </a:solidFill>
              </a:rPr>
              <a:t>Yr </a:t>
            </a:r>
            <a:r>
              <a:rPr lang="en-GB" sz="1000" b="1" dirty="0" err="1">
                <a:solidFill>
                  <a:srgbClr val="FF0000"/>
                </a:solidFill>
              </a:rPr>
              <a:t>Almaen</a:t>
            </a:r>
            <a:r>
              <a:rPr lang="en-GB" sz="1000" b="1" dirty="0">
                <a:solidFill>
                  <a:srgbClr val="FF0000"/>
                </a:solidFill>
              </a:rPr>
              <a:t> (Germany)</a:t>
            </a:r>
          </a:p>
          <a:p>
            <a:pPr algn="ctr"/>
            <a:r>
              <a:rPr lang="en-GB" sz="1000" b="1" dirty="0">
                <a:solidFill>
                  <a:srgbClr val="FF0000"/>
                </a:solidFill>
              </a:rPr>
              <a:t>Yr </a:t>
            </a:r>
            <a:r>
              <a:rPr lang="en-GB" sz="1000" b="1" dirty="0" err="1">
                <a:solidFill>
                  <a:srgbClr val="FF0000"/>
                </a:solidFill>
              </a:rPr>
              <a:t>Eidal</a:t>
            </a:r>
            <a:r>
              <a:rPr lang="en-GB" sz="1000" b="1" dirty="0">
                <a:solidFill>
                  <a:srgbClr val="FF0000"/>
                </a:solidFill>
              </a:rPr>
              <a:t> (Italy)</a:t>
            </a:r>
          </a:p>
          <a:p>
            <a:pPr algn="ctr"/>
            <a:r>
              <a:rPr lang="en-GB" sz="1000" b="1" dirty="0" err="1">
                <a:solidFill>
                  <a:srgbClr val="FF0000"/>
                </a:solidFill>
              </a:rPr>
              <a:t>Sbaen</a:t>
            </a:r>
            <a:r>
              <a:rPr lang="en-GB" sz="1000" b="1" dirty="0">
                <a:solidFill>
                  <a:srgbClr val="FF0000"/>
                </a:solidFill>
              </a:rPr>
              <a:t> (Spain)</a:t>
            </a:r>
          </a:p>
          <a:p>
            <a:pPr algn="ctr"/>
            <a:r>
              <a:rPr lang="en-GB" sz="1000" b="1" dirty="0" err="1">
                <a:solidFill>
                  <a:srgbClr val="FF0000"/>
                </a:solidFill>
              </a:rPr>
              <a:t>Awstria</a:t>
            </a:r>
            <a:r>
              <a:rPr lang="en-GB" sz="1000" b="1" dirty="0">
                <a:solidFill>
                  <a:srgbClr val="FF0000"/>
                </a:solidFill>
              </a:rPr>
              <a:t> (Austria)</a:t>
            </a:r>
          </a:p>
          <a:p>
            <a:pPr algn="ctr"/>
            <a:r>
              <a:rPr lang="en-GB" sz="1000" b="1" dirty="0" err="1">
                <a:solidFill>
                  <a:srgbClr val="FF0000"/>
                </a:solidFill>
              </a:rPr>
              <a:t>Norwy</a:t>
            </a:r>
            <a:r>
              <a:rPr lang="en-GB" sz="1000" b="1" dirty="0">
                <a:solidFill>
                  <a:srgbClr val="FF0000"/>
                </a:solidFill>
              </a:rPr>
              <a:t> (Norway</a:t>
            </a:r>
            <a:r>
              <a:rPr lang="en-GB" sz="1000" b="1" dirty="0" smtClean="0">
                <a:solidFill>
                  <a:srgbClr val="FF0000"/>
                </a:solidFill>
              </a:rPr>
              <a:t>)</a:t>
            </a:r>
          </a:p>
          <a:p>
            <a:pPr algn="ctr"/>
            <a:r>
              <a:rPr lang="en-GB" sz="1000" b="1" dirty="0" err="1" smtClean="0">
                <a:solidFill>
                  <a:srgbClr val="FF0000"/>
                </a:solidFill>
              </a:rPr>
              <a:t>Tseina</a:t>
            </a:r>
            <a:r>
              <a:rPr lang="en-GB" sz="1000" b="1" dirty="0" smtClean="0">
                <a:solidFill>
                  <a:srgbClr val="FF0000"/>
                </a:solidFill>
              </a:rPr>
              <a:t> (China)</a:t>
            </a:r>
          </a:p>
          <a:p>
            <a:pPr algn="ctr"/>
            <a:r>
              <a:rPr lang="en-GB" sz="1000" b="1" dirty="0" err="1" smtClean="0">
                <a:solidFill>
                  <a:srgbClr val="FF0000"/>
                </a:solidFill>
              </a:rPr>
              <a:t>Siapan</a:t>
            </a:r>
            <a:r>
              <a:rPr lang="en-GB" sz="1000" b="1" dirty="0" smtClean="0">
                <a:solidFill>
                  <a:srgbClr val="FF0000"/>
                </a:solidFill>
              </a:rPr>
              <a:t> (Japan)</a:t>
            </a:r>
          </a:p>
          <a:p>
            <a:pPr algn="ctr"/>
            <a:r>
              <a:rPr lang="en-GB" sz="1000" b="1" dirty="0" err="1" smtClean="0">
                <a:solidFill>
                  <a:srgbClr val="FF0000"/>
                </a:solidFill>
              </a:rPr>
              <a:t>Rwsia</a:t>
            </a:r>
            <a:r>
              <a:rPr lang="en-GB" sz="1000" b="1" dirty="0" smtClean="0">
                <a:solidFill>
                  <a:srgbClr val="FF0000"/>
                </a:solidFill>
              </a:rPr>
              <a:t> (Russia)</a:t>
            </a:r>
          </a:p>
          <a:p>
            <a:pPr algn="ctr"/>
            <a:r>
              <a:rPr lang="en-GB" sz="1000" b="1" dirty="0" smtClean="0">
                <a:solidFill>
                  <a:srgbClr val="FF0000"/>
                </a:solidFill>
              </a:rPr>
              <a:t>Y </a:t>
            </a:r>
            <a:r>
              <a:rPr lang="en-GB" sz="1000" b="1" dirty="0" err="1" smtClean="0">
                <a:solidFill>
                  <a:srgbClr val="FF0000"/>
                </a:solidFill>
              </a:rPr>
              <a:t>Caribi</a:t>
            </a:r>
            <a:r>
              <a:rPr lang="en-GB" sz="1000" b="1" dirty="0" smtClean="0">
                <a:solidFill>
                  <a:srgbClr val="FF0000"/>
                </a:solidFill>
              </a:rPr>
              <a:t> (The </a:t>
            </a:r>
            <a:r>
              <a:rPr lang="en-GB" sz="1000" b="1" dirty="0" err="1" smtClean="0">
                <a:solidFill>
                  <a:srgbClr val="FF0000"/>
                </a:solidFill>
              </a:rPr>
              <a:t>Carribean</a:t>
            </a:r>
            <a:r>
              <a:rPr lang="en-GB" sz="1000" b="1" dirty="0" smtClean="0">
                <a:solidFill>
                  <a:srgbClr val="FF0000"/>
                </a:solidFill>
              </a:rPr>
              <a:t>)</a:t>
            </a:r>
            <a:endParaRPr lang="en-GB" sz="1000" b="1" dirty="0">
              <a:solidFill>
                <a:srgbClr val="FF0000"/>
              </a:solidFill>
            </a:endParaRPr>
          </a:p>
          <a:p>
            <a:pPr algn="ctr"/>
            <a:endParaRPr lang="en-GB" sz="1000" b="1" dirty="0">
              <a:solidFill>
                <a:srgbClr val="FF0000"/>
              </a:solidFill>
            </a:endParaRPr>
          </a:p>
          <a:p>
            <a:pPr algn="ctr"/>
            <a:r>
              <a:rPr lang="en-GB" sz="1000" b="1" dirty="0" err="1">
                <a:solidFill>
                  <a:srgbClr val="FF0000"/>
                </a:solidFill>
              </a:rPr>
              <a:t>Awstralia</a:t>
            </a:r>
            <a:endParaRPr lang="en-GB" sz="1000" b="1" dirty="0">
              <a:solidFill>
                <a:srgbClr val="FF0000"/>
              </a:solidFill>
            </a:endParaRPr>
          </a:p>
          <a:p>
            <a:pPr algn="ctr"/>
            <a:r>
              <a:rPr lang="en-GB" sz="1000" b="1" dirty="0">
                <a:solidFill>
                  <a:srgbClr val="FF0000"/>
                </a:solidFill>
              </a:rPr>
              <a:t>Yr </a:t>
            </a:r>
            <a:r>
              <a:rPr lang="en-GB" sz="1000" b="1" dirty="0" err="1">
                <a:solidFill>
                  <a:srgbClr val="FF0000"/>
                </a:solidFill>
              </a:rPr>
              <a:t>Amerig</a:t>
            </a:r>
            <a:endParaRPr lang="en-GB" sz="1000" b="1" dirty="0">
              <a:solidFill>
                <a:srgbClr val="FF0000"/>
              </a:solidFill>
            </a:endParaRPr>
          </a:p>
          <a:p>
            <a:pPr algn="ctr"/>
            <a:r>
              <a:rPr lang="en-GB" sz="1000" b="1" dirty="0" err="1">
                <a:solidFill>
                  <a:srgbClr val="FF0000"/>
                </a:solidFill>
              </a:rPr>
              <a:t>Gwlad</a:t>
            </a:r>
            <a:r>
              <a:rPr lang="en-GB" sz="1000" b="1" dirty="0">
                <a:solidFill>
                  <a:srgbClr val="FF0000"/>
                </a:solidFill>
              </a:rPr>
              <a:t> yr </a:t>
            </a:r>
            <a:r>
              <a:rPr lang="en-GB" sz="1000" b="1" dirty="0" err="1">
                <a:solidFill>
                  <a:srgbClr val="FF0000"/>
                </a:solidFill>
              </a:rPr>
              <a:t>I</a:t>
            </a:r>
            <a:r>
              <a:rPr lang="en-GB" sz="1000" b="1" dirty="0" err="1">
                <a:solidFill>
                  <a:srgbClr val="FF0000"/>
                </a:solidFill>
                <a:cs typeface="Arial" charset="0"/>
              </a:rPr>
              <a:t>â</a:t>
            </a:r>
            <a:r>
              <a:rPr lang="en-GB" sz="1000" b="1" dirty="0">
                <a:solidFill>
                  <a:srgbClr val="FF0000"/>
                </a:solidFill>
                <a:cs typeface="Arial" charset="0"/>
              </a:rPr>
              <a:t> (Iceland)</a:t>
            </a:r>
            <a:endParaRPr lang="en-GB" sz="1000" b="1" dirty="0">
              <a:solidFill>
                <a:srgbClr val="FF0000"/>
              </a:solidFill>
            </a:endParaRPr>
          </a:p>
        </p:txBody>
      </p:sp>
      <p:sp>
        <p:nvSpPr>
          <p:cNvPr id="27653" name="Rectangle 5"/>
          <p:cNvSpPr>
            <a:spLocks noChangeArrowheads="1"/>
          </p:cNvSpPr>
          <p:nvPr/>
        </p:nvSpPr>
        <p:spPr bwMode="auto">
          <a:xfrm>
            <a:off x="5219700" y="115888"/>
            <a:ext cx="3744913" cy="3097212"/>
          </a:xfrm>
          <a:prstGeom prst="rect">
            <a:avLst/>
          </a:prstGeom>
          <a:solidFill>
            <a:srgbClr val="FFCC66"/>
          </a:solidFill>
          <a:ln w="9525">
            <a:solidFill>
              <a:schemeClr val="tx1"/>
            </a:solidFill>
            <a:miter lim="800000"/>
            <a:headEnd/>
            <a:tailEnd/>
          </a:ln>
          <a:effectLst/>
        </p:spPr>
        <p:txBody>
          <a:bodyPr wrap="none" anchor="ctr"/>
          <a:lstStyle/>
          <a:p>
            <a:pPr algn="ctr"/>
            <a:r>
              <a:rPr lang="en-GB" sz="1400" b="1"/>
              <a:t>Wyt ti’n wedi bod i ____?</a:t>
            </a:r>
          </a:p>
          <a:p>
            <a:pPr algn="ctr"/>
            <a:r>
              <a:rPr lang="en-GB" sz="1400"/>
              <a:t>Have you been to ____?</a:t>
            </a:r>
          </a:p>
          <a:p>
            <a:pPr algn="ctr"/>
            <a:r>
              <a:rPr lang="en-GB" sz="1400" b="1"/>
              <a:t>Ble est ti ___?          Beth wnest ti?</a:t>
            </a:r>
          </a:p>
          <a:p>
            <a:pPr algn="ctr"/>
            <a:r>
              <a:rPr lang="en-GB" sz="1400"/>
              <a:t>Where did you go ___?   What did you do?</a:t>
            </a:r>
          </a:p>
          <a:p>
            <a:pPr algn="ctr"/>
            <a:r>
              <a:rPr lang="en-GB" sz="1400" b="1"/>
              <a:t>Pryd est ti?     Gyda phwy?</a:t>
            </a:r>
            <a:r>
              <a:rPr lang="en-GB" sz="1400"/>
              <a:t>  </a:t>
            </a:r>
          </a:p>
          <a:p>
            <a:pPr algn="ctr"/>
            <a:r>
              <a:rPr lang="en-GB" sz="1400"/>
              <a:t>When did you go?   With who??</a:t>
            </a:r>
          </a:p>
          <a:p>
            <a:pPr algn="ctr"/>
            <a:r>
              <a:rPr lang="en-GB" sz="1400" b="1"/>
              <a:t>Sut est ti?        Ble arhosaist ti?</a:t>
            </a:r>
            <a:r>
              <a:rPr lang="en-GB" sz="1400"/>
              <a:t> </a:t>
            </a:r>
          </a:p>
          <a:p>
            <a:pPr algn="ctr"/>
            <a:r>
              <a:rPr lang="en-GB" sz="1400"/>
              <a:t>How did you go?   Where did you stay?</a:t>
            </a:r>
          </a:p>
          <a:p>
            <a:pPr algn="ctr"/>
            <a:r>
              <a:rPr lang="en-GB" sz="1400" b="1"/>
              <a:t>Ble hoffet ti fynd?</a:t>
            </a:r>
          </a:p>
          <a:p>
            <a:pPr algn="ctr"/>
            <a:r>
              <a:rPr lang="en-GB" sz="1400"/>
              <a:t>Where would you like to go?</a:t>
            </a:r>
          </a:p>
          <a:p>
            <a:pPr algn="ctr"/>
            <a:r>
              <a:rPr lang="en-GB" sz="1400" b="1"/>
              <a:t>Hoffet ti fynd i ____?</a:t>
            </a:r>
            <a:endParaRPr lang="en-GB" sz="1400"/>
          </a:p>
          <a:p>
            <a:pPr algn="ctr"/>
            <a:r>
              <a:rPr lang="en-GB" sz="1400"/>
              <a:t>Would you like to go to ___?</a:t>
            </a:r>
          </a:p>
          <a:p>
            <a:pPr algn="ctr"/>
            <a:r>
              <a:rPr lang="en-GB" sz="1400" b="1"/>
              <a:t>Pam wyt ti’n hoffi ___?</a:t>
            </a:r>
          </a:p>
          <a:p>
            <a:pPr algn="ctr"/>
            <a:r>
              <a:rPr lang="en-GB" sz="1400"/>
              <a:t>Why do you like ___?</a:t>
            </a:r>
          </a:p>
        </p:txBody>
      </p:sp>
      <p:sp>
        <p:nvSpPr>
          <p:cNvPr id="27654" name="Rectangle 6"/>
          <p:cNvSpPr>
            <a:spLocks noChangeArrowheads="1"/>
          </p:cNvSpPr>
          <p:nvPr/>
        </p:nvSpPr>
        <p:spPr bwMode="auto">
          <a:xfrm>
            <a:off x="5148263" y="3357563"/>
            <a:ext cx="3816350" cy="1511300"/>
          </a:xfrm>
          <a:prstGeom prst="rect">
            <a:avLst/>
          </a:prstGeom>
          <a:solidFill>
            <a:srgbClr val="66FF99"/>
          </a:solidFill>
          <a:ln w="9525">
            <a:solidFill>
              <a:schemeClr val="tx1"/>
            </a:solidFill>
            <a:miter lim="800000"/>
            <a:headEnd/>
            <a:tailEnd/>
          </a:ln>
          <a:effectLst/>
        </p:spPr>
        <p:txBody>
          <a:bodyPr wrap="none" anchor="ctr"/>
          <a:lstStyle/>
          <a:p>
            <a:pPr algn="ctr"/>
            <a:r>
              <a:rPr lang="en-GB" sz="1400" b="1" dirty="0" err="1"/>
              <a:t>Wyt</a:t>
            </a:r>
            <a:r>
              <a:rPr lang="en-GB" sz="1400" b="1" dirty="0"/>
              <a:t> </a:t>
            </a:r>
            <a:r>
              <a:rPr lang="en-GB" sz="1400" b="1" dirty="0" err="1"/>
              <a:t>ti’n</a:t>
            </a:r>
            <a:r>
              <a:rPr lang="en-GB" sz="1400" b="1" dirty="0"/>
              <a:t> </a:t>
            </a:r>
            <a:r>
              <a:rPr lang="en-GB" sz="1400" b="1" dirty="0" err="1"/>
              <a:t>cytuno</a:t>
            </a:r>
            <a:r>
              <a:rPr lang="en-GB" sz="1400" b="1" dirty="0"/>
              <a:t> </a:t>
            </a:r>
            <a:r>
              <a:rPr lang="en-GB" sz="1400" b="1" dirty="0" err="1"/>
              <a:t>gyda</a:t>
            </a:r>
            <a:r>
              <a:rPr lang="en-GB" sz="1400" b="1" dirty="0"/>
              <a:t> ___?</a:t>
            </a:r>
          </a:p>
          <a:p>
            <a:pPr algn="ctr"/>
            <a:r>
              <a:rPr lang="en-GB" sz="1400" dirty="0"/>
              <a:t>Do you agree with ___?</a:t>
            </a:r>
          </a:p>
          <a:p>
            <a:pPr algn="ctr"/>
            <a:r>
              <a:rPr lang="en-GB" sz="1400" b="1" dirty="0" err="1"/>
              <a:t>Ydw</a:t>
            </a:r>
            <a:r>
              <a:rPr lang="en-GB" sz="1400" dirty="0"/>
              <a:t> </a:t>
            </a:r>
            <a:r>
              <a:rPr lang="en-GB" sz="1400" dirty="0" smtClean="0"/>
              <a:t> / </a:t>
            </a:r>
            <a:r>
              <a:rPr lang="en-GB" sz="1400" b="1" dirty="0" err="1" smtClean="0"/>
              <a:t>Nac</a:t>
            </a:r>
            <a:r>
              <a:rPr lang="en-GB" sz="1400" b="1" dirty="0" smtClean="0"/>
              <a:t> </a:t>
            </a:r>
            <a:r>
              <a:rPr lang="en-GB" sz="1400" b="1" dirty="0" err="1" smtClean="0"/>
              <a:t>ydw</a:t>
            </a:r>
            <a:endParaRPr lang="en-GB" sz="1400" dirty="0"/>
          </a:p>
          <a:p>
            <a:pPr algn="ctr"/>
            <a:r>
              <a:rPr lang="en-GB" sz="1400" b="1" dirty="0" err="1" smtClean="0">
                <a:solidFill>
                  <a:srgbClr val="000000"/>
                </a:solidFill>
              </a:rPr>
              <a:t>Dw</a:t>
            </a:r>
            <a:r>
              <a:rPr lang="en-GB" sz="1400" b="1" dirty="0" smtClean="0">
                <a:solidFill>
                  <a:srgbClr val="000000"/>
                </a:solidFill>
              </a:rPr>
              <a:t> </a:t>
            </a:r>
            <a:r>
              <a:rPr lang="en-GB" sz="1400" b="1" dirty="0" err="1">
                <a:solidFill>
                  <a:srgbClr val="000000"/>
                </a:solidFill>
              </a:rPr>
              <a:t>i’n</a:t>
            </a:r>
            <a:r>
              <a:rPr lang="en-GB" sz="1400" b="1" dirty="0">
                <a:solidFill>
                  <a:srgbClr val="000000"/>
                </a:solidFill>
              </a:rPr>
              <a:t> </a:t>
            </a:r>
            <a:r>
              <a:rPr lang="en-GB" sz="1400" b="1" dirty="0" err="1">
                <a:solidFill>
                  <a:srgbClr val="000000"/>
                </a:solidFill>
              </a:rPr>
              <a:t>cytuno</a:t>
            </a:r>
            <a:r>
              <a:rPr lang="en-GB" sz="1400" b="1" dirty="0">
                <a:solidFill>
                  <a:srgbClr val="000000"/>
                </a:solidFill>
              </a:rPr>
              <a:t> </a:t>
            </a:r>
            <a:r>
              <a:rPr lang="en-GB" sz="1400" b="1" dirty="0" smtClean="0">
                <a:solidFill>
                  <a:srgbClr val="000000"/>
                </a:solidFill>
              </a:rPr>
              <a:t> / </a:t>
            </a:r>
            <a:r>
              <a:rPr lang="en-GB" sz="1400" b="1" dirty="0" err="1" smtClean="0">
                <a:solidFill>
                  <a:srgbClr val="000000"/>
                </a:solidFill>
              </a:rPr>
              <a:t>anghytuno</a:t>
            </a:r>
            <a:r>
              <a:rPr lang="en-GB" sz="1400" b="1" dirty="0" smtClean="0">
                <a:solidFill>
                  <a:srgbClr val="000000"/>
                </a:solidFill>
              </a:rPr>
              <a:t> </a:t>
            </a:r>
            <a:r>
              <a:rPr lang="en-GB" sz="1400" dirty="0" smtClean="0">
                <a:solidFill>
                  <a:srgbClr val="000000"/>
                </a:solidFill>
              </a:rPr>
              <a:t>= </a:t>
            </a:r>
            <a:r>
              <a:rPr lang="en-GB" sz="1400" dirty="0">
                <a:solidFill>
                  <a:srgbClr val="000000"/>
                </a:solidFill>
              </a:rPr>
              <a:t>I </a:t>
            </a:r>
            <a:r>
              <a:rPr lang="en-GB" sz="1400" dirty="0" smtClean="0">
                <a:solidFill>
                  <a:srgbClr val="000000"/>
                </a:solidFill>
              </a:rPr>
              <a:t>agree / disagree</a:t>
            </a:r>
          </a:p>
          <a:p>
            <a:pPr algn="ctr"/>
            <a:r>
              <a:rPr lang="en-GB" sz="1400" b="1" dirty="0" err="1" smtClean="0">
                <a:solidFill>
                  <a:srgbClr val="000000"/>
                </a:solidFill>
              </a:rPr>
              <a:t>Wrth</a:t>
            </a:r>
            <a:r>
              <a:rPr lang="en-GB" sz="1400" b="1" dirty="0" smtClean="0">
                <a:solidFill>
                  <a:srgbClr val="000000"/>
                </a:solidFill>
              </a:rPr>
              <a:t> </a:t>
            </a:r>
            <a:r>
              <a:rPr lang="en-GB" sz="1400" b="1" dirty="0" err="1" smtClean="0">
                <a:solidFill>
                  <a:srgbClr val="000000"/>
                </a:solidFill>
              </a:rPr>
              <a:t>gwrs</a:t>
            </a:r>
            <a:r>
              <a:rPr lang="en-GB" sz="1400" b="1" dirty="0" smtClean="0">
                <a:solidFill>
                  <a:srgbClr val="000000"/>
                </a:solidFill>
              </a:rPr>
              <a:t> </a:t>
            </a:r>
            <a:r>
              <a:rPr lang="en-GB" sz="1400" dirty="0" smtClean="0">
                <a:solidFill>
                  <a:srgbClr val="000000"/>
                </a:solidFill>
              </a:rPr>
              <a:t>(of course)   </a:t>
            </a:r>
            <a:r>
              <a:rPr lang="en-GB" sz="1400" b="1" dirty="0" smtClean="0">
                <a:solidFill>
                  <a:srgbClr val="000000"/>
                </a:solidFill>
              </a:rPr>
              <a:t>Am </a:t>
            </a:r>
            <a:r>
              <a:rPr lang="en-GB" sz="1400" b="1" dirty="0" err="1" smtClean="0">
                <a:solidFill>
                  <a:srgbClr val="000000"/>
                </a:solidFill>
              </a:rPr>
              <a:t>wn</a:t>
            </a:r>
            <a:r>
              <a:rPr lang="en-GB" sz="1400" b="1" dirty="0" smtClean="0">
                <a:solidFill>
                  <a:srgbClr val="000000"/>
                </a:solidFill>
              </a:rPr>
              <a:t> </a:t>
            </a:r>
            <a:r>
              <a:rPr lang="en-GB" sz="1400" b="1" dirty="0" err="1" smtClean="0">
                <a:solidFill>
                  <a:srgbClr val="000000"/>
                </a:solidFill>
              </a:rPr>
              <a:t>i</a:t>
            </a:r>
            <a:r>
              <a:rPr lang="en-GB" sz="1400" b="1" dirty="0" smtClean="0">
                <a:solidFill>
                  <a:srgbClr val="000000"/>
                </a:solidFill>
              </a:rPr>
              <a:t> </a:t>
            </a:r>
            <a:r>
              <a:rPr lang="en-GB" sz="1400" dirty="0" smtClean="0">
                <a:solidFill>
                  <a:srgbClr val="000000"/>
                </a:solidFill>
              </a:rPr>
              <a:t>(I suppose so)  </a:t>
            </a:r>
          </a:p>
          <a:p>
            <a:pPr algn="ctr"/>
            <a:r>
              <a:rPr lang="en-GB" sz="1400" b="1" dirty="0" err="1" smtClean="0">
                <a:solidFill>
                  <a:srgbClr val="000000"/>
                </a:solidFill>
              </a:rPr>
              <a:t>Dw</a:t>
            </a:r>
            <a:r>
              <a:rPr lang="en-GB" sz="1400" b="1" dirty="0" smtClean="0">
                <a:solidFill>
                  <a:srgbClr val="000000"/>
                </a:solidFill>
              </a:rPr>
              <a:t> </a:t>
            </a:r>
            <a:r>
              <a:rPr lang="en-GB" sz="1400" b="1" dirty="0" err="1" smtClean="0">
                <a:solidFill>
                  <a:srgbClr val="000000"/>
                </a:solidFill>
              </a:rPr>
              <a:t>i</a:t>
            </a:r>
            <a:r>
              <a:rPr lang="en-GB" sz="1400" b="1" dirty="0" smtClean="0">
                <a:solidFill>
                  <a:srgbClr val="000000"/>
                </a:solidFill>
              </a:rPr>
              <a:t> </a:t>
            </a:r>
            <a:r>
              <a:rPr lang="en-GB" sz="1400" b="1" dirty="0" err="1" smtClean="0">
                <a:solidFill>
                  <a:srgbClr val="000000"/>
                </a:solidFill>
              </a:rPr>
              <a:t>ddim</a:t>
            </a:r>
            <a:r>
              <a:rPr lang="en-GB" sz="1400" b="1" dirty="0" smtClean="0">
                <a:solidFill>
                  <a:srgbClr val="000000"/>
                </a:solidFill>
              </a:rPr>
              <a:t> </a:t>
            </a:r>
            <a:r>
              <a:rPr lang="en-GB" sz="1400" b="1" dirty="0" err="1" smtClean="0">
                <a:solidFill>
                  <a:srgbClr val="000000"/>
                </a:solidFill>
              </a:rPr>
              <a:t>yn</a:t>
            </a:r>
            <a:r>
              <a:rPr lang="en-GB" sz="1400" b="1" dirty="0" smtClean="0">
                <a:solidFill>
                  <a:srgbClr val="000000"/>
                </a:solidFill>
              </a:rPr>
              <a:t> </a:t>
            </a:r>
            <a:r>
              <a:rPr lang="en-GB" sz="1400" b="1" dirty="0" err="1" smtClean="0">
                <a:solidFill>
                  <a:srgbClr val="000000"/>
                </a:solidFill>
              </a:rPr>
              <a:t>siwr</a:t>
            </a:r>
            <a:r>
              <a:rPr lang="en-GB" sz="1400" b="1" dirty="0" smtClean="0">
                <a:solidFill>
                  <a:srgbClr val="000000"/>
                </a:solidFill>
              </a:rPr>
              <a:t> </a:t>
            </a:r>
            <a:r>
              <a:rPr lang="en-GB" sz="1400" dirty="0" smtClean="0">
                <a:solidFill>
                  <a:srgbClr val="000000"/>
                </a:solidFill>
              </a:rPr>
              <a:t>(I’m not sure)   </a:t>
            </a:r>
            <a:r>
              <a:rPr lang="en-GB" sz="1400" b="1" dirty="0" err="1" smtClean="0">
                <a:solidFill>
                  <a:srgbClr val="000000"/>
                </a:solidFill>
              </a:rPr>
              <a:t>Efallai</a:t>
            </a:r>
            <a:r>
              <a:rPr lang="en-GB" sz="1400" dirty="0" smtClean="0">
                <a:solidFill>
                  <a:srgbClr val="000000"/>
                </a:solidFill>
              </a:rPr>
              <a:t> (perhaps)</a:t>
            </a:r>
            <a:endParaRPr lang="en-GB" sz="1400" dirty="0">
              <a:solidFill>
                <a:srgbClr val="000000"/>
              </a:solidFill>
            </a:endParaRPr>
          </a:p>
        </p:txBody>
      </p:sp>
      <p:sp>
        <p:nvSpPr>
          <p:cNvPr id="27655" name="WordArt 7"/>
          <p:cNvSpPr>
            <a:spLocks noChangeArrowheads="1" noChangeShapeType="1" noTextEdit="1"/>
          </p:cNvSpPr>
          <p:nvPr/>
        </p:nvSpPr>
        <p:spPr bwMode="auto">
          <a:xfrm>
            <a:off x="684213" y="404813"/>
            <a:ext cx="2017712" cy="831850"/>
          </a:xfrm>
          <a:prstGeom prst="rect">
            <a:avLst/>
          </a:prstGeom>
        </p:spPr>
        <p:txBody>
          <a:bodyPr wrap="none" fromWordArt="1">
            <a:prstTxWarp prst="textPlain">
              <a:avLst>
                <a:gd name="adj" fmla="val 50000"/>
              </a:avLst>
            </a:prstTxWarp>
          </a:bodyPr>
          <a:lstStyle/>
          <a:p>
            <a:pPr algn="ctr"/>
            <a:r>
              <a:rPr lang="en-US" sz="3600" kern="10">
                <a:ln w="9525">
                  <a:noFill/>
                  <a:round/>
                  <a:headEnd/>
                  <a:tailEnd/>
                </a:ln>
                <a:effectLst>
                  <a:outerShdw dist="45791" dir="2021404" algn="ctr" rotWithShape="0">
                    <a:srgbClr val="B2B2B2">
                      <a:alpha val="80000"/>
                    </a:srgbClr>
                  </a:outerShdw>
                </a:effectLst>
                <a:latin typeface="Times New Roman"/>
                <a:cs typeface="Times New Roman"/>
              </a:rPr>
              <a:t>GWYLIAU</a:t>
            </a:r>
          </a:p>
        </p:txBody>
      </p:sp>
      <p:sp>
        <p:nvSpPr>
          <p:cNvPr id="27656" name="AutoShape 8"/>
          <p:cNvSpPr>
            <a:spLocks noChangeArrowheads="1"/>
          </p:cNvSpPr>
          <p:nvPr/>
        </p:nvSpPr>
        <p:spPr bwMode="auto">
          <a:xfrm rot="20707064" flipH="1" flipV="1">
            <a:off x="-32357" y="4226"/>
            <a:ext cx="510960" cy="490614"/>
          </a:xfrm>
          <a:prstGeom prst="cloudCallout">
            <a:avLst>
              <a:gd name="adj1" fmla="val -113759"/>
              <a:gd name="adj2" fmla="val -46486"/>
            </a:avLst>
          </a:prstGeom>
          <a:solidFill>
            <a:srgbClr val="9999FF"/>
          </a:solidFill>
          <a:ln w="9525">
            <a:solidFill>
              <a:schemeClr val="tx1"/>
            </a:solidFill>
            <a:round/>
            <a:headEnd/>
            <a:tailEnd/>
          </a:ln>
          <a:effectLst/>
        </p:spPr>
        <p:txBody>
          <a:bodyPr/>
          <a:lstStyle/>
          <a:p>
            <a:pPr algn="ctr"/>
            <a:endParaRPr lang="en-US"/>
          </a:p>
        </p:txBody>
      </p:sp>
      <p:sp>
        <p:nvSpPr>
          <p:cNvPr id="27657" name="AutoShape 9"/>
          <p:cNvSpPr>
            <a:spLocks noChangeArrowheads="1"/>
          </p:cNvSpPr>
          <p:nvPr/>
        </p:nvSpPr>
        <p:spPr bwMode="auto">
          <a:xfrm>
            <a:off x="2843213" y="152400"/>
            <a:ext cx="661987" cy="495300"/>
          </a:xfrm>
          <a:prstGeom prst="cloudCallout">
            <a:avLst>
              <a:gd name="adj1" fmla="val -63190"/>
              <a:gd name="adj2" fmla="val 103847"/>
            </a:avLst>
          </a:prstGeom>
          <a:solidFill>
            <a:srgbClr val="9999FF"/>
          </a:solidFill>
          <a:ln w="9525">
            <a:solidFill>
              <a:schemeClr val="tx1"/>
            </a:solidFill>
            <a:round/>
            <a:headEnd/>
            <a:tailEnd/>
          </a:ln>
          <a:effectLst/>
        </p:spPr>
        <p:txBody>
          <a:bodyPr/>
          <a:lstStyle/>
          <a:p>
            <a:pPr algn="ctr"/>
            <a:endParaRPr lang="en-US"/>
          </a:p>
        </p:txBody>
      </p:sp>
      <p:sp>
        <p:nvSpPr>
          <p:cNvPr id="27658" name="Rectangle 10"/>
          <p:cNvSpPr>
            <a:spLocks noChangeArrowheads="1"/>
          </p:cNvSpPr>
          <p:nvPr/>
        </p:nvSpPr>
        <p:spPr bwMode="auto">
          <a:xfrm>
            <a:off x="0" y="6092825"/>
            <a:ext cx="3131840" cy="765175"/>
          </a:xfrm>
          <a:prstGeom prst="rect">
            <a:avLst/>
          </a:prstGeom>
          <a:solidFill>
            <a:srgbClr val="CCCCFF"/>
          </a:solidFill>
          <a:ln w="9525">
            <a:solidFill>
              <a:schemeClr val="tx1"/>
            </a:solidFill>
            <a:miter lim="800000"/>
            <a:headEnd/>
            <a:tailEnd/>
          </a:ln>
          <a:effectLst/>
        </p:spPr>
        <p:txBody>
          <a:bodyPr wrap="none" anchor="ctr"/>
          <a:lstStyle/>
          <a:p>
            <a:pPr algn="ctr"/>
            <a:r>
              <a:rPr lang="en-GB" sz="1000" b="1" dirty="0" err="1" smtClean="0">
                <a:solidFill>
                  <a:srgbClr val="000000"/>
                </a:solidFill>
              </a:rPr>
              <a:t>weithiau</a:t>
            </a:r>
            <a:r>
              <a:rPr lang="en-GB" sz="1000" dirty="0" smtClean="0">
                <a:solidFill>
                  <a:srgbClr val="000000"/>
                </a:solidFill>
              </a:rPr>
              <a:t> </a:t>
            </a:r>
            <a:r>
              <a:rPr lang="en-GB" sz="1000" dirty="0">
                <a:solidFill>
                  <a:srgbClr val="000000"/>
                </a:solidFill>
              </a:rPr>
              <a:t>= </a:t>
            </a:r>
            <a:r>
              <a:rPr lang="en-GB" sz="1000" dirty="0" smtClean="0">
                <a:solidFill>
                  <a:srgbClr val="000000"/>
                </a:solidFill>
              </a:rPr>
              <a:t>sometimes   </a:t>
            </a:r>
            <a:r>
              <a:rPr lang="en-GB" sz="1000" b="1" dirty="0" err="1" smtClean="0">
                <a:solidFill>
                  <a:srgbClr val="000000"/>
                </a:solidFill>
              </a:rPr>
              <a:t>yn</a:t>
            </a:r>
            <a:r>
              <a:rPr lang="en-GB" sz="1000" b="1" dirty="0" smtClean="0">
                <a:solidFill>
                  <a:srgbClr val="000000"/>
                </a:solidFill>
              </a:rPr>
              <a:t> </a:t>
            </a:r>
            <a:r>
              <a:rPr lang="en-GB" sz="1000" b="1" dirty="0" err="1" smtClean="0">
                <a:solidFill>
                  <a:srgbClr val="000000"/>
                </a:solidFill>
              </a:rPr>
              <a:t>aml</a:t>
            </a:r>
            <a:r>
              <a:rPr lang="en-GB" sz="1000" b="1" dirty="0" smtClean="0">
                <a:solidFill>
                  <a:srgbClr val="000000"/>
                </a:solidFill>
              </a:rPr>
              <a:t> </a:t>
            </a:r>
            <a:r>
              <a:rPr lang="en-GB" sz="1000" dirty="0" smtClean="0">
                <a:solidFill>
                  <a:srgbClr val="000000"/>
                </a:solidFill>
              </a:rPr>
              <a:t>= often</a:t>
            </a:r>
            <a:endParaRPr lang="en-GB" sz="1000" dirty="0">
              <a:solidFill>
                <a:srgbClr val="000000"/>
              </a:solidFill>
            </a:endParaRPr>
          </a:p>
          <a:p>
            <a:pPr algn="ctr"/>
            <a:r>
              <a:rPr lang="en-GB" sz="1000" b="1" dirty="0" err="1">
                <a:solidFill>
                  <a:srgbClr val="000000"/>
                </a:solidFill>
              </a:rPr>
              <a:t>hefyd</a:t>
            </a:r>
            <a:r>
              <a:rPr lang="en-GB" sz="1000" b="1" dirty="0">
                <a:solidFill>
                  <a:srgbClr val="000000"/>
                </a:solidFill>
              </a:rPr>
              <a:t> </a:t>
            </a:r>
            <a:r>
              <a:rPr lang="en-GB" sz="1000" dirty="0">
                <a:solidFill>
                  <a:srgbClr val="000000"/>
                </a:solidFill>
              </a:rPr>
              <a:t>= also   </a:t>
            </a:r>
            <a:r>
              <a:rPr lang="en-GB" sz="1000" b="1" dirty="0">
                <a:solidFill>
                  <a:srgbClr val="000000"/>
                </a:solidFill>
              </a:rPr>
              <a:t>bob </a:t>
            </a:r>
            <a:r>
              <a:rPr lang="en-GB" sz="1000" b="1" dirty="0" err="1">
                <a:solidFill>
                  <a:srgbClr val="000000"/>
                </a:solidFill>
              </a:rPr>
              <a:t>amser</a:t>
            </a:r>
            <a:r>
              <a:rPr lang="en-GB" sz="1000" dirty="0">
                <a:solidFill>
                  <a:srgbClr val="000000"/>
                </a:solidFill>
              </a:rPr>
              <a:t> = all the </a:t>
            </a:r>
            <a:r>
              <a:rPr lang="en-GB" sz="1000" dirty="0" smtClean="0">
                <a:solidFill>
                  <a:srgbClr val="000000"/>
                </a:solidFill>
              </a:rPr>
              <a:t>time    </a:t>
            </a:r>
            <a:endParaRPr lang="en-GB" sz="1000" dirty="0">
              <a:solidFill>
                <a:srgbClr val="000000"/>
              </a:solidFill>
            </a:endParaRPr>
          </a:p>
          <a:p>
            <a:pPr algn="ctr"/>
            <a:r>
              <a:rPr lang="en-GB" sz="1000" b="1" dirty="0" err="1">
                <a:solidFill>
                  <a:srgbClr val="000000"/>
                </a:solidFill>
              </a:rPr>
              <a:t>beth</a:t>
            </a:r>
            <a:r>
              <a:rPr lang="en-GB" sz="1000" b="1" dirty="0">
                <a:solidFill>
                  <a:srgbClr val="000000"/>
                </a:solidFill>
              </a:rPr>
              <a:t> </a:t>
            </a:r>
            <a:r>
              <a:rPr lang="en-GB" sz="1000" b="1" dirty="0" err="1">
                <a:solidFill>
                  <a:srgbClr val="000000"/>
                </a:solidFill>
              </a:rPr>
              <a:t>bynnag</a:t>
            </a:r>
            <a:r>
              <a:rPr lang="en-GB" sz="1000" dirty="0">
                <a:solidFill>
                  <a:srgbClr val="000000"/>
                </a:solidFill>
              </a:rPr>
              <a:t> = </a:t>
            </a:r>
            <a:r>
              <a:rPr lang="en-GB" sz="1000" dirty="0" smtClean="0">
                <a:solidFill>
                  <a:srgbClr val="000000"/>
                </a:solidFill>
              </a:rPr>
              <a:t>however </a:t>
            </a:r>
            <a:r>
              <a:rPr lang="en-GB" sz="1000" b="1" dirty="0" smtClean="0">
                <a:solidFill>
                  <a:srgbClr val="000000"/>
                </a:solidFill>
              </a:rPr>
              <a:t> o </a:t>
            </a:r>
            <a:r>
              <a:rPr lang="en-GB" sz="1000" b="1" dirty="0" err="1" smtClean="0">
                <a:solidFill>
                  <a:srgbClr val="000000"/>
                </a:solidFill>
              </a:rPr>
              <a:t>dro</a:t>
            </a:r>
            <a:r>
              <a:rPr lang="en-GB" sz="1000" b="1" dirty="0" smtClean="0">
                <a:solidFill>
                  <a:srgbClr val="000000"/>
                </a:solidFill>
              </a:rPr>
              <a:t> </a:t>
            </a:r>
            <a:r>
              <a:rPr lang="en-GB" sz="1000" b="1" dirty="0" err="1" smtClean="0">
                <a:solidFill>
                  <a:srgbClr val="000000"/>
                </a:solidFill>
              </a:rPr>
              <a:t>i</a:t>
            </a:r>
            <a:r>
              <a:rPr lang="en-GB" sz="1000" b="1" dirty="0" smtClean="0">
                <a:solidFill>
                  <a:srgbClr val="000000"/>
                </a:solidFill>
              </a:rPr>
              <a:t> </a:t>
            </a:r>
            <a:r>
              <a:rPr lang="en-GB" sz="1000" b="1" dirty="0" err="1" smtClean="0">
                <a:solidFill>
                  <a:srgbClr val="000000"/>
                </a:solidFill>
              </a:rPr>
              <a:t>dro</a:t>
            </a:r>
            <a:r>
              <a:rPr lang="en-GB" sz="1000" b="1" dirty="0" smtClean="0">
                <a:solidFill>
                  <a:srgbClr val="000000"/>
                </a:solidFill>
              </a:rPr>
              <a:t> </a:t>
            </a:r>
            <a:r>
              <a:rPr lang="en-GB" sz="1000" dirty="0" smtClean="0">
                <a:solidFill>
                  <a:srgbClr val="000000"/>
                </a:solidFill>
              </a:rPr>
              <a:t>= from time to time</a:t>
            </a:r>
          </a:p>
          <a:p>
            <a:pPr algn="ctr"/>
            <a:r>
              <a:rPr lang="en-GB" sz="1000" b="1" dirty="0" err="1" smtClean="0">
                <a:solidFill>
                  <a:srgbClr val="000000"/>
                </a:solidFill>
              </a:rPr>
              <a:t>yn</a:t>
            </a:r>
            <a:r>
              <a:rPr lang="en-GB" sz="1000" b="1" dirty="0" smtClean="0">
                <a:solidFill>
                  <a:srgbClr val="000000"/>
                </a:solidFill>
              </a:rPr>
              <a:t> </a:t>
            </a:r>
            <a:r>
              <a:rPr lang="en-GB" sz="1000" b="1" dirty="0" err="1" smtClean="0">
                <a:solidFill>
                  <a:srgbClr val="000000"/>
                </a:solidFill>
              </a:rPr>
              <a:t>gyntaf</a:t>
            </a:r>
            <a:r>
              <a:rPr lang="en-GB" sz="1000" b="1" dirty="0" smtClean="0">
                <a:solidFill>
                  <a:srgbClr val="000000"/>
                </a:solidFill>
              </a:rPr>
              <a:t> </a:t>
            </a:r>
            <a:r>
              <a:rPr lang="en-GB" sz="1000" dirty="0" smtClean="0">
                <a:solidFill>
                  <a:srgbClr val="000000"/>
                </a:solidFill>
              </a:rPr>
              <a:t>= firstly    </a:t>
            </a:r>
            <a:r>
              <a:rPr lang="en-GB" sz="1000" b="1" dirty="0" err="1" smtClean="0">
                <a:solidFill>
                  <a:srgbClr val="000000"/>
                </a:solidFill>
              </a:rPr>
              <a:t>yn</a:t>
            </a:r>
            <a:r>
              <a:rPr lang="en-GB" sz="1000" b="1" dirty="0" smtClean="0">
                <a:solidFill>
                  <a:srgbClr val="000000"/>
                </a:solidFill>
              </a:rPr>
              <a:t> </a:t>
            </a:r>
            <a:r>
              <a:rPr lang="en-GB" sz="1000" b="1" dirty="0" err="1" smtClean="0">
                <a:solidFill>
                  <a:srgbClr val="000000"/>
                </a:solidFill>
              </a:rPr>
              <a:t>olaf</a:t>
            </a:r>
            <a:r>
              <a:rPr lang="en-GB" sz="1000" b="1" dirty="0" smtClean="0">
                <a:solidFill>
                  <a:srgbClr val="000000"/>
                </a:solidFill>
              </a:rPr>
              <a:t> </a:t>
            </a:r>
            <a:r>
              <a:rPr lang="en-GB" sz="1000" dirty="0" smtClean="0">
                <a:solidFill>
                  <a:srgbClr val="000000"/>
                </a:solidFill>
              </a:rPr>
              <a:t>= lastly</a:t>
            </a:r>
            <a:endParaRPr lang="en-GB" sz="1000" dirty="0">
              <a:solidFill>
                <a:srgbClr val="000000"/>
              </a:solidFill>
            </a:endParaRPr>
          </a:p>
        </p:txBody>
      </p:sp>
      <p:pic>
        <p:nvPicPr>
          <p:cNvPr id="27661" name="Picture 13" descr="See full size image">
            <a:hlinkClick r:id="rId3"/>
          </p:cNvPr>
          <p:cNvPicPr>
            <a:picLocks noChangeAspect="1" noChangeArrowheads="1"/>
          </p:cNvPicPr>
          <p:nvPr/>
        </p:nvPicPr>
        <p:blipFill>
          <a:blip r:embed="rId4" cstate="print"/>
          <a:srcRect/>
          <a:stretch>
            <a:fillRect/>
          </a:stretch>
        </p:blipFill>
        <p:spPr bwMode="auto">
          <a:xfrm>
            <a:off x="3276600" y="4343400"/>
            <a:ext cx="412750" cy="533400"/>
          </a:xfrm>
          <a:prstGeom prst="rect">
            <a:avLst/>
          </a:prstGeom>
          <a:noFill/>
        </p:spPr>
      </p:pic>
      <p:pic>
        <p:nvPicPr>
          <p:cNvPr id="27664" name="Picture 16" descr="Visit www.worldmapsonline.com">
            <a:hlinkClick r:id="rId5"/>
          </p:cNvPr>
          <p:cNvPicPr>
            <a:picLocks noChangeAspect="1" noChangeArrowheads="1"/>
          </p:cNvPicPr>
          <p:nvPr/>
        </p:nvPicPr>
        <p:blipFill>
          <a:blip r:embed="rId6" cstate="print"/>
          <a:srcRect/>
          <a:stretch>
            <a:fillRect/>
          </a:stretch>
        </p:blipFill>
        <p:spPr bwMode="auto">
          <a:xfrm>
            <a:off x="3886200" y="4267200"/>
            <a:ext cx="914400" cy="661988"/>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err="1" smtClean="0"/>
              <a:t>Gwaetha’r</a:t>
            </a:r>
            <a:r>
              <a:rPr lang="en-GB" dirty="0" smtClean="0"/>
              <a:t> </a:t>
            </a:r>
            <a:r>
              <a:rPr lang="en-GB" dirty="0" err="1" smtClean="0"/>
              <a:t>modd</a:t>
            </a:r>
            <a:r>
              <a:rPr lang="en-GB" dirty="0" smtClean="0"/>
              <a:t>		worse </a:t>
            </a:r>
            <a:r>
              <a:rPr lang="en-GB" dirty="0" smtClean="0"/>
              <a:t>luck</a:t>
            </a:r>
          </a:p>
          <a:p>
            <a:r>
              <a:rPr lang="en-GB" dirty="0" err="1" smtClean="0"/>
              <a:t>Ar</a:t>
            </a:r>
            <a:r>
              <a:rPr lang="en-GB" dirty="0" smtClean="0"/>
              <a:t> </a:t>
            </a:r>
            <a:r>
              <a:rPr lang="en-GB" dirty="0" err="1" smtClean="0"/>
              <a:t>y</a:t>
            </a:r>
            <a:r>
              <a:rPr lang="en-GB" dirty="0" smtClean="0"/>
              <a:t> </a:t>
            </a:r>
            <a:r>
              <a:rPr lang="en-GB" dirty="0" err="1" smtClean="0"/>
              <a:t>penwythnos</a:t>
            </a:r>
            <a:r>
              <a:rPr lang="en-GB" dirty="0" smtClean="0"/>
              <a:t>		on the </a:t>
            </a:r>
            <a:r>
              <a:rPr lang="en-GB" dirty="0" smtClean="0"/>
              <a:t>weekend</a:t>
            </a:r>
          </a:p>
          <a:p>
            <a:r>
              <a:rPr lang="en-GB" dirty="0" smtClean="0"/>
              <a:t>Bob </a:t>
            </a:r>
            <a:r>
              <a:rPr lang="en-GB" dirty="0" err="1" smtClean="0"/>
              <a:t>dydd</a:t>
            </a:r>
            <a:r>
              <a:rPr lang="en-GB" dirty="0" smtClean="0"/>
              <a:t>			every </a:t>
            </a:r>
            <a:r>
              <a:rPr lang="en-GB" dirty="0" smtClean="0"/>
              <a:t>day</a:t>
            </a:r>
          </a:p>
          <a:p>
            <a:r>
              <a:rPr lang="en-GB" dirty="0" smtClean="0"/>
              <a:t>O </a:t>
            </a:r>
            <a:r>
              <a:rPr lang="en-GB" dirty="0" err="1" smtClean="0"/>
              <a:t>gwbl</a:t>
            </a:r>
            <a:r>
              <a:rPr lang="en-GB" dirty="0" smtClean="0"/>
              <a:t>		</a:t>
            </a:r>
            <a:r>
              <a:rPr lang="en-GB" dirty="0" smtClean="0"/>
              <a:t>	at </a:t>
            </a:r>
            <a:r>
              <a:rPr lang="en-GB" dirty="0" smtClean="0"/>
              <a:t>all</a:t>
            </a:r>
            <a:endParaRPr lang="en-GB" dirty="0" smtClean="0"/>
          </a:p>
          <a:p>
            <a:r>
              <a:rPr lang="en-GB" dirty="0" err="1" smtClean="0"/>
              <a:t>Weithiau</a:t>
            </a:r>
            <a:r>
              <a:rPr lang="en-GB" dirty="0" smtClean="0"/>
              <a:t> 			</a:t>
            </a:r>
            <a:r>
              <a:rPr lang="en-GB" dirty="0" smtClean="0"/>
              <a:t>sometimes</a:t>
            </a:r>
          </a:p>
          <a:p>
            <a:r>
              <a:rPr lang="en-GB" dirty="0" err="1" smtClean="0"/>
              <a:t>Yn</a:t>
            </a:r>
            <a:r>
              <a:rPr lang="en-GB" dirty="0" smtClean="0"/>
              <a:t> </a:t>
            </a:r>
            <a:r>
              <a:rPr lang="en-GB" dirty="0" err="1" smtClean="0"/>
              <a:t>fy</a:t>
            </a:r>
            <a:r>
              <a:rPr lang="en-GB" dirty="0" smtClean="0"/>
              <a:t> </a:t>
            </a:r>
            <a:r>
              <a:rPr lang="en-GB" dirty="0" err="1" smtClean="0"/>
              <a:t>marn</a:t>
            </a:r>
            <a:r>
              <a:rPr lang="en-GB" dirty="0" smtClean="0"/>
              <a:t> </a:t>
            </a:r>
            <a:r>
              <a:rPr lang="en-GB" dirty="0" err="1" smtClean="0"/>
              <a:t>i</a:t>
            </a:r>
            <a:r>
              <a:rPr lang="en-GB" dirty="0" smtClean="0"/>
              <a:t>	</a:t>
            </a:r>
            <a:r>
              <a:rPr lang="en-GB" dirty="0" smtClean="0"/>
              <a:t>	in </a:t>
            </a:r>
            <a:r>
              <a:rPr lang="en-GB" dirty="0" smtClean="0"/>
              <a:t>my </a:t>
            </a:r>
            <a:r>
              <a:rPr lang="en-GB" dirty="0" smtClean="0"/>
              <a:t>opinion</a:t>
            </a:r>
          </a:p>
          <a:p>
            <a:r>
              <a:rPr lang="en-GB" dirty="0" err="1" smtClean="0"/>
              <a:t>Yn</a:t>
            </a:r>
            <a:r>
              <a:rPr lang="en-GB" dirty="0" smtClean="0"/>
              <a:t> </a:t>
            </a:r>
            <a:r>
              <a:rPr lang="en-GB" dirty="0" err="1" smtClean="0"/>
              <a:t>bersonol</a:t>
            </a:r>
            <a:r>
              <a:rPr lang="en-GB" dirty="0" smtClean="0"/>
              <a:t>	</a:t>
            </a:r>
            <a:r>
              <a:rPr lang="en-GB" dirty="0" smtClean="0"/>
              <a:t>	personally</a:t>
            </a:r>
          </a:p>
          <a:p>
            <a:r>
              <a:rPr lang="en-GB" dirty="0" err="1" smtClean="0"/>
              <a:t>Yn</a:t>
            </a:r>
            <a:r>
              <a:rPr lang="en-GB" dirty="0" smtClean="0"/>
              <a:t> </a:t>
            </a:r>
            <a:r>
              <a:rPr lang="en-GB" dirty="0" err="1" smtClean="0"/>
              <a:t>anffodus</a:t>
            </a:r>
            <a:r>
              <a:rPr lang="en-GB" dirty="0" smtClean="0"/>
              <a:t>		unfortunately</a:t>
            </a:r>
          </a:p>
          <a:p>
            <a:r>
              <a:rPr lang="en-GB" dirty="0" err="1" smtClean="0"/>
              <a:t>dw</a:t>
            </a:r>
            <a:r>
              <a:rPr lang="en-GB" dirty="0" smtClean="0"/>
              <a:t> i’n </a:t>
            </a:r>
            <a:r>
              <a:rPr lang="en-GB" dirty="0" err="1" smtClean="0"/>
              <a:t>meddwl</a:t>
            </a:r>
            <a:r>
              <a:rPr lang="en-GB" dirty="0" smtClean="0"/>
              <a:t> </a:t>
            </a:r>
            <a:r>
              <a:rPr lang="en-GB" dirty="0" err="1" smtClean="0"/>
              <a:t>bod</a:t>
            </a:r>
            <a:r>
              <a:rPr lang="en-GB" dirty="0" smtClean="0"/>
              <a:t>	I </a:t>
            </a:r>
            <a:r>
              <a:rPr lang="en-GB" dirty="0" smtClean="0"/>
              <a:t>think that</a:t>
            </a:r>
            <a:r>
              <a:rPr lang="en-GB" dirty="0" smtClean="0"/>
              <a:t> </a:t>
            </a:r>
          </a:p>
          <a:p>
            <a:r>
              <a:rPr lang="en-GB" dirty="0" err="1" smtClean="0"/>
              <a:t>o</a:t>
            </a:r>
            <a:r>
              <a:rPr lang="en-GB" dirty="0" smtClean="0"/>
              <a:t> </a:t>
            </a:r>
            <a:r>
              <a:rPr lang="en-GB" dirty="0" err="1" smtClean="0"/>
              <a:t>dro</a:t>
            </a:r>
            <a:r>
              <a:rPr lang="en-GB" dirty="0" smtClean="0"/>
              <a:t> </a:t>
            </a:r>
            <a:r>
              <a:rPr lang="en-GB" dirty="0" err="1" smtClean="0"/>
              <a:t>i</a:t>
            </a:r>
            <a:r>
              <a:rPr lang="en-GB" dirty="0" smtClean="0"/>
              <a:t> </a:t>
            </a:r>
            <a:r>
              <a:rPr lang="en-GB" dirty="0" err="1" smtClean="0"/>
              <a:t>dro</a:t>
            </a:r>
            <a:r>
              <a:rPr lang="en-GB" dirty="0" smtClean="0"/>
              <a:t>			from time to </a:t>
            </a:r>
            <a:r>
              <a:rPr lang="en-GB" dirty="0" smtClean="0"/>
              <a:t>time</a:t>
            </a:r>
          </a:p>
          <a:p>
            <a:r>
              <a:rPr lang="en-GB" dirty="0" smtClean="0"/>
              <a:t>fel </a:t>
            </a:r>
            <a:r>
              <a:rPr lang="en-GB" dirty="0" err="1" smtClean="0"/>
              <a:t>arfer</a:t>
            </a:r>
            <a:r>
              <a:rPr lang="en-GB" dirty="0" smtClean="0"/>
              <a:t>			</a:t>
            </a:r>
            <a:r>
              <a:rPr lang="en-GB" dirty="0" smtClean="0"/>
              <a:t>usually		</a:t>
            </a:r>
          </a:p>
          <a:p>
            <a:endParaRPr lang="en-US" dirty="0"/>
          </a:p>
        </p:txBody>
      </p:sp>
      <p:sp>
        <p:nvSpPr>
          <p:cNvPr id="3" name="Title 2"/>
          <p:cNvSpPr>
            <a:spLocks noGrp="1"/>
          </p:cNvSpPr>
          <p:nvPr>
            <p:ph type="title"/>
          </p:nvPr>
        </p:nvSpPr>
        <p:spPr/>
        <p:txBody>
          <a:bodyPr>
            <a:normAutofit fontScale="90000"/>
          </a:bodyPr>
          <a:lstStyle/>
          <a:p>
            <a:r>
              <a:rPr lang="en-GB" b="1" dirty="0" smtClean="0"/>
              <a:t>Frills (idioms) </a:t>
            </a:r>
            <a:r>
              <a:rPr lang="en-GB" b="1" dirty="0" smtClean="0"/>
              <a:t>– to add interest to your </a:t>
            </a:r>
            <a:r>
              <a:rPr lang="en-GB" b="1" dirty="0" smtClean="0"/>
              <a:t>written work</a:t>
            </a:r>
            <a:r>
              <a:rPr lang="en-GB" dirty="0" smtClean="0"/>
              <a:t> </a:t>
            </a:r>
            <a:endParaRPr lang="en-US"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229600" cy="4953000"/>
          </a:xfrm>
        </p:spPr>
        <p:txBody>
          <a:bodyPr>
            <a:normAutofit lnSpcReduction="10000"/>
          </a:bodyPr>
          <a:lstStyle/>
          <a:p>
            <a:r>
              <a:rPr lang="en-GB" dirty="0" err="1" smtClean="0"/>
              <a:t>Enw</a:t>
            </a:r>
            <a:endParaRPr lang="en-GB" dirty="0" smtClean="0"/>
          </a:p>
          <a:p>
            <a:r>
              <a:rPr lang="en-GB" dirty="0" err="1" smtClean="0"/>
              <a:t>Byw</a:t>
            </a:r>
            <a:endParaRPr lang="en-GB" dirty="0" smtClean="0"/>
          </a:p>
          <a:p>
            <a:r>
              <a:rPr lang="en-GB" dirty="0" err="1" smtClean="0"/>
              <a:t>Oed</a:t>
            </a:r>
            <a:endParaRPr lang="en-GB" dirty="0" smtClean="0"/>
          </a:p>
          <a:p>
            <a:r>
              <a:rPr lang="en-GB" dirty="0" err="1" smtClean="0"/>
              <a:t>Dillad</a:t>
            </a:r>
            <a:endParaRPr lang="en-GB" dirty="0" smtClean="0"/>
          </a:p>
          <a:p>
            <a:r>
              <a:rPr lang="en-GB" dirty="0" err="1" smtClean="0"/>
              <a:t>Gwallt</a:t>
            </a:r>
            <a:r>
              <a:rPr lang="en-GB" dirty="0" smtClean="0"/>
              <a:t> /</a:t>
            </a:r>
            <a:r>
              <a:rPr lang="en-GB" dirty="0" smtClean="0"/>
              <a:t> </a:t>
            </a:r>
            <a:r>
              <a:rPr lang="en-GB" dirty="0" smtClean="0"/>
              <a:t>L</a:t>
            </a:r>
            <a:r>
              <a:rPr lang="en-GB" dirty="0" smtClean="0"/>
              <a:t>lygaid</a:t>
            </a:r>
            <a:endParaRPr lang="en-GB" dirty="0" smtClean="0"/>
          </a:p>
          <a:p>
            <a:r>
              <a:rPr lang="en-GB" dirty="0" err="1" smtClean="0"/>
              <a:t>Teulu</a:t>
            </a:r>
            <a:endParaRPr lang="en-GB" dirty="0" smtClean="0"/>
          </a:p>
          <a:p>
            <a:r>
              <a:rPr lang="en-GB" dirty="0" err="1" smtClean="0"/>
              <a:t>Anifail</a:t>
            </a:r>
            <a:r>
              <a:rPr lang="en-GB" dirty="0" smtClean="0"/>
              <a:t> </a:t>
            </a:r>
            <a:r>
              <a:rPr lang="en-GB" dirty="0" err="1" smtClean="0"/>
              <a:t>Anwes</a:t>
            </a:r>
            <a:endParaRPr lang="en-GB" dirty="0" smtClean="0"/>
          </a:p>
          <a:p>
            <a:r>
              <a:rPr lang="en-GB" dirty="0" err="1" smtClean="0"/>
              <a:t>Hobi</a:t>
            </a:r>
            <a:endParaRPr lang="en-GB" dirty="0" smtClean="0"/>
          </a:p>
          <a:p>
            <a:r>
              <a:rPr lang="en-GB" dirty="0" err="1" smtClean="0"/>
              <a:t>Teledu</a:t>
            </a:r>
            <a:endParaRPr lang="en-GB" dirty="0" smtClean="0"/>
          </a:p>
          <a:p>
            <a:r>
              <a:rPr lang="en-GB" dirty="0" err="1" smtClean="0"/>
              <a:t>Cofion</a:t>
            </a:r>
            <a:r>
              <a:rPr lang="en-GB" dirty="0" smtClean="0"/>
              <a:t>?</a:t>
            </a:r>
          </a:p>
          <a:p>
            <a:r>
              <a:rPr lang="en-GB" dirty="0" smtClean="0"/>
              <a:t>Have you included frills and good adjectives / </a:t>
            </a:r>
            <a:r>
              <a:rPr lang="en-GB" dirty="0" smtClean="0"/>
              <a:t>verbs?</a:t>
            </a:r>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err="1" smtClean="0"/>
              <a:t>Tasg</a:t>
            </a:r>
            <a:r>
              <a:rPr lang="en-GB" dirty="0" smtClean="0"/>
              <a:t> </a:t>
            </a:r>
            <a:r>
              <a:rPr lang="en-GB" dirty="0" err="1" smtClean="0"/>
              <a:t>Ysgrifennu</a:t>
            </a:r>
            <a:r>
              <a:rPr lang="en-GB" dirty="0" smtClean="0"/>
              <a:t> - ‘</a:t>
            </a:r>
            <a:r>
              <a:rPr lang="en-GB" dirty="0" err="1" smtClean="0"/>
              <a:t>F</a:t>
            </a:r>
            <a:r>
              <a:rPr lang="en-GB" dirty="0" err="1" smtClean="0"/>
              <a:t>y</a:t>
            </a:r>
            <a:r>
              <a:rPr lang="en-GB" dirty="0" smtClean="0"/>
              <a:t> </a:t>
            </a:r>
            <a:r>
              <a:rPr lang="en-GB" dirty="0" err="1" smtClean="0"/>
              <a:t>Ffrind</a:t>
            </a:r>
            <a:r>
              <a:rPr lang="en-GB" dirty="0" smtClean="0"/>
              <a:t>’</a:t>
            </a:r>
            <a:endParaRPr lang="en-GB"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2602743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Paper</Template>
  <TotalTime>112</TotalTime>
  <Words>1709</Words>
  <Application>Microsoft Macintosh PowerPoint</Application>
  <PresentationFormat>On-screen Show (4:3)</PresentationFormat>
  <Paragraphs>278</Paragraphs>
  <Slides>32</Slides>
  <Notes>5</Notes>
  <HiddenSlides>0</HiddenSlides>
  <MMClips>0</MMClips>
  <ScaleCrop>false</ScaleCrop>
  <HeadingPairs>
    <vt:vector size="4" baseType="variant">
      <vt:variant>
        <vt:lpstr>Design Template</vt:lpstr>
      </vt:variant>
      <vt:variant>
        <vt:i4>1</vt:i4>
      </vt:variant>
      <vt:variant>
        <vt:lpstr>Slide Titles</vt:lpstr>
      </vt:variant>
      <vt:variant>
        <vt:i4>32</vt:i4>
      </vt:variant>
    </vt:vector>
  </HeadingPairs>
  <TitlesOfParts>
    <vt:vector size="33" baseType="lpstr">
      <vt:lpstr>Paper</vt:lpstr>
      <vt:lpstr>Slide 1</vt:lpstr>
      <vt:lpstr>Disgrifiadau</vt:lpstr>
      <vt:lpstr>Slide 3</vt:lpstr>
      <vt:lpstr>Slide 4</vt:lpstr>
      <vt:lpstr>Adjectives?</vt:lpstr>
      <vt:lpstr>Are there mutations?</vt:lpstr>
      <vt:lpstr>Slide 7</vt:lpstr>
      <vt:lpstr>Slide 8</vt:lpstr>
      <vt:lpstr>Verbs?</vt:lpstr>
      <vt:lpstr>Are there mutations?</vt:lpstr>
      <vt:lpstr>Another structure to use:</vt:lpstr>
      <vt:lpstr>Slide 12</vt:lpstr>
      <vt:lpstr>Darllen: Pwy yw hi/e?</vt:lpstr>
      <vt:lpstr>Katherine Jenkins</vt:lpstr>
      <vt:lpstr>Darllen: Pwy yw hi/e?</vt:lpstr>
      <vt:lpstr>Tom Jones</vt:lpstr>
      <vt:lpstr>Darllen: Pwy yw hi/e?</vt:lpstr>
      <vt:lpstr>Aneurin Bevan</vt:lpstr>
      <vt:lpstr>Fy ffrind gorau</vt:lpstr>
      <vt:lpstr>Enw</vt:lpstr>
      <vt:lpstr>Byw</vt:lpstr>
      <vt:lpstr>Oed</vt:lpstr>
      <vt:lpstr>Dillad</vt:lpstr>
      <vt:lpstr>Disgrifiad</vt:lpstr>
      <vt:lpstr>Teulu</vt:lpstr>
      <vt:lpstr>Anifail anwes.</vt:lpstr>
      <vt:lpstr>Hobi</vt:lpstr>
      <vt:lpstr>Teledu</vt:lpstr>
      <vt:lpstr>Cofion – past tense</vt:lpstr>
      <vt:lpstr>Slide 30</vt:lpstr>
      <vt:lpstr>Frills (idioms) – to add interest to your written work </vt:lpstr>
      <vt:lpstr>Tasg Ysgrifennu - ‘Fy Ffrind’</vt:lpstr>
    </vt:vector>
  </TitlesOfParts>
  <Company>SIHE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Disgrifiadau</dc:title>
  <dc:creator>Natalie</dc:creator>
  <cp:lastModifiedBy>swwcte10</cp:lastModifiedBy>
  <cp:revision>16</cp:revision>
  <dcterms:created xsi:type="dcterms:W3CDTF">2018-11-06T08:56:23Z</dcterms:created>
  <dcterms:modified xsi:type="dcterms:W3CDTF">2018-11-06T09:56:33Z</dcterms:modified>
</cp:coreProperties>
</file>