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webextensions/webextension2.xml" ContentType="application/vnd.ms-office.webextension+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B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11B6DF-092F-E049-B803-0B03F8C08636}" v="2" dt="2022-03-13T13:26:59.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87"/>
  </p:normalViewPr>
  <p:slideViewPr>
    <p:cSldViewPr snapToGrid="0" snapToObjects="1">
      <p:cViewPr varScale="1">
        <p:scale>
          <a:sx n="85" d="100"/>
          <a:sy n="85" d="100"/>
        </p:scale>
        <p:origin x="192"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3E54BC-46A1-0741-8CFD-E108FA0D440F}" type="doc">
      <dgm:prSet loTypeId="urn:microsoft.com/office/officeart/2005/8/layout/target3" loCatId="relationship" qsTypeId="urn:microsoft.com/office/officeart/2005/8/quickstyle/simple2" qsCatId="simple" csTypeId="urn:microsoft.com/office/officeart/2005/8/colors/accent2_2" csCatId="accent2" phldr="1"/>
      <dgm:spPr/>
      <dgm:t>
        <a:bodyPr/>
        <a:lstStyle/>
        <a:p>
          <a:endParaRPr lang="en-GB"/>
        </a:p>
      </dgm:t>
    </dgm:pt>
    <dgm:pt modelId="{B1B26EC7-0932-814F-A3B3-5BD52A243EB8}">
      <dgm:prSet/>
      <dgm:spPr/>
      <dgm:t>
        <a:bodyPr/>
        <a:lstStyle/>
        <a:p>
          <a:r>
            <a:rPr lang="en-US" dirty="0"/>
            <a:t>First the POLITICAL view of the problem is : as a lot of staff are getting sick they will have a right to have off days for a certain amount of time or till they feel better however , if the time they need is an amount the NHS can not provide and other staff keep getting sick it wont be convenient for the NHS which also makes it possible for the tax to not be able to be paid as they have not worked so they will not receive their salary which leads to </a:t>
          </a:r>
          <a:endParaRPr lang="en-GB" dirty="0"/>
        </a:p>
      </dgm:t>
    </dgm:pt>
    <dgm:pt modelId="{4AE48AD8-1255-7744-8268-52E90EF944CF}" type="sibTrans" cxnId="{B6A66318-8AB8-CA47-B179-D2C8E15F4383}">
      <dgm:prSet/>
      <dgm:spPr/>
      <dgm:t>
        <a:bodyPr/>
        <a:lstStyle/>
        <a:p>
          <a:endParaRPr lang="en-GB"/>
        </a:p>
      </dgm:t>
    </dgm:pt>
    <dgm:pt modelId="{06CE6554-28D7-994E-AFE8-4917A911030E}" type="parTrans" cxnId="{B6A66318-8AB8-CA47-B179-D2C8E15F4383}">
      <dgm:prSet/>
      <dgm:spPr/>
      <dgm:t>
        <a:bodyPr/>
        <a:lstStyle/>
        <a:p>
          <a:endParaRPr lang="en-GB"/>
        </a:p>
      </dgm:t>
    </dgm:pt>
    <dgm:pt modelId="{49E0324A-CD97-8F4F-9926-4214F538270B}" type="pres">
      <dgm:prSet presAssocID="{5B3E54BC-46A1-0741-8CFD-E108FA0D440F}" presName="Name0" presStyleCnt="0">
        <dgm:presLayoutVars>
          <dgm:chMax val="7"/>
          <dgm:dir/>
          <dgm:animLvl val="lvl"/>
          <dgm:resizeHandles val="exact"/>
        </dgm:presLayoutVars>
      </dgm:prSet>
      <dgm:spPr/>
    </dgm:pt>
    <dgm:pt modelId="{B3206185-5BA2-554B-9D18-CAC59944260B}" type="pres">
      <dgm:prSet presAssocID="{B1B26EC7-0932-814F-A3B3-5BD52A243EB8}" presName="circle1" presStyleLbl="node1" presStyleIdx="0" presStyleCnt="1"/>
      <dgm:spPr/>
    </dgm:pt>
    <dgm:pt modelId="{749EE5AA-2889-E14A-8ADB-4DECD2D43C2F}" type="pres">
      <dgm:prSet presAssocID="{B1B26EC7-0932-814F-A3B3-5BD52A243EB8}" presName="space" presStyleCnt="0"/>
      <dgm:spPr/>
    </dgm:pt>
    <dgm:pt modelId="{A9564FCF-2137-7540-AACD-4AEDC94DABA1}" type="pres">
      <dgm:prSet presAssocID="{B1B26EC7-0932-814F-A3B3-5BD52A243EB8}" presName="rect1" presStyleLbl="alignAcc1" presStyleIdx="0" presStyleCnt="1"/>
      <dgm:spPr/>
    </dgm:pt>
    <dgm:pt modelId="{66B4BA0F-CFAD-7447-A573-1729C2A7AE52}" type="pres">
      <dgm:prSet presAssocID="{B1B26EC7-0932-814F-A3B3-5BD52A243EB8}" presName="rect1ParTxNoCh" presStyleLbl="alignAcc1" presStyleIdx="0" presStyleCnt="1">
        <dgm:presLayoutVars>
          <dgm:chMax val="1"/>
          <dgm:bulletEnabled val="1"/>
        </dgm:presLayoutVars>
      </dgm:prSet>
      <dgm:spPr/>
    </dgm:pt>
  </dgm:ptLst>
  <dgm:cxnLst>
    <dgm:cxn modelId="{35D50F05-32FA-D24A-A834-2F1F12F1DF2B}" type="presOf" srcId="{B1B26EC7-0932-814F-A3B3-5BD52A243EB8}" destId="{A9564FCF-2137-7540-AACD-4AEDC94DABA1}" srcOrd="0" destOrd="0" presId="urn:microsoft.com/office/officeart/2005/8/layout/target3"/>
    <dgm:cxn modelId="{B6A66318-8AB8-CA47-B179-D2C8E15F4383}" srcId="{5B3E54BC-46A1-0741-8CFD-E108FA0D440F}" destId="{B1B26EC7-0932-814F-A3B3-5BD52A243EB8}" srcOrd="0" destOrd="0" parTransId="{06CE6554-28D7-994E-AFE8-4917A911030E}" sibTransId="{4AE48AD8-1255-7744-8268-52E90EF944CF}"/>
    <dgm:cxn modelId="{CA0C772D-AEDD-654F-BA0F-4650DB7C46C1}" type="presOf" srcId="{5B3E54BC-46A1-0741-8CFD-E108FA0D440F}" destId="{49E0324A-CD97-8F4F-9926-4214F538270B}" srcOrd="0" destOrd="0" presId="urn:microsoft.com/office/officeart/2005/8/layout/target3"/>
    <dgm:cxn modelId="{8A3F649B-9C0D-3E46-AC56-2279B62E0913}" type="presOf" srcId="{B1B26EC7-0932-814F-A3B3-5BD52A243EB8}" destId="{66B4BA0F-CFAD-7447-A573-1729C2A7AE52}" srcOrd="1" destOrd="0" presId="urn:microsoft.com/office/officeart/2005/8/layout/target3"/>
    <dgm:cxn modelId="{60A3D2B1-A8CC-464B-8C5A-7E2B2BF1A9F7}" type="presParOf" srcId="{49E0324A-CD97-8F4F-9926-4214F538270B}" destId="{B3206185-5BA2-554B-9D18-CAC59944260B}" srcOrd="0" destOrd="0" presId="urn:microsoft.com/office/officeart/2005/8/layout/target3"/>
    <dgm:cxn modelId="{576E376E-10A7-3041-90C4-A3F11615A973}" type="presParOf" srcId="{49E0324A-CD97-8F4F-9926-4214F538270B}" destId="{749EE5AA-2889-E14A-8ADB-4DECD2D43C2F}" srcOrd="1" destOrd="0" presId="urn:microsoft.com/office/officeart/2005/8/layout/target3"/>
    <dgm:cxn modelId="{D723BEC9-7916-F241-95A4-F91F0211DFC9}" type="presParOf" srcId="{49E0324A-CD97-8F4F-9926-4214F538270B}" destId="{A9564FCF-2137-7540-AACD-4AEDC94DABA1}" srcOrd="2" destOrd="0" presId="urn:microsoft.com/office/officeart/2005/8/layout/target3"/>
    <dgm:cxn modelId="{1C42D6EA-60DF-584E-B003-F5E8FAEC91DC}" type="presParOf" srcId="{49E0324A-CD97-8F4F-9926-4214F538270B}" destId="{66B4BA0F-CFAD-7447-A573-1729C2A7AE52}"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06185-5BA2-554B-9D18-CAC59944260B}">
      <dsp:nvSpPr>
        <dsp:cNvPr id="0" name=""/>
        <dsp:cNvSpPr/>
      </dsp:nvSpPr>
      <dsp:spPr>
        <a:xfrm>
          <a:off x="0" y="46999"/>
          <a:ext cx="3294043" cy="3294043"/>
        </a:xfrm>
        <a:prstGeom prst="pie">
          <a:avLst>
            <a:gd name="adj1" fmla="val 5400000"/>
            <a:gd name="adj2" fmla="val 162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9564FCF-2137-7540-AACD-4AEDC94DABA1}">
      <dsp:nvSpPr>
        <dsp:cNvPr id="0" name=""/>
        <dsp:cNvSpPr/>
      </dsp:nvSpPr>
      <dsp:spPr>
        <a:xfrm>
          <a:off x="1647021" y="46999"/>
          <a:ext cx="3843051" cy="3294043"/>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First the POLITICAL view of the problem is : as a lot of staff are getting sick they will have a right to have off days for a certain amount of time or till they feel better however , if the time they need is an amount the NHS can not provide and other staff keep getting sick it wont be convenient for the NHS which also makes it possible for the tax to not be able to be paid as they have not worked so they will not receive their salary which leads to </a:t>
          </a:r>
          <a:endParaRPr lang="en-GB" sz="1700" kern="1200" dirty="0"/>
        </a:p>
      </dsp:txBody>
      <dsp:txXfrm>
        <a:off x="1647021" y="46999"/>
        <a:ext cx="3843051" cy="3294043"/>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3/12/22</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678376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3/12/22</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973242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3/12/22</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675093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3/12/22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517374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3/12/22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97417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3/12/22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001702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3/12/22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30870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3/12/22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561545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3/12/22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47551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3/12/22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50260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3/12/22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31111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3/12/22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35915516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microsoft.com/office/2011/relationships/webextension" Target="../webextensions/webextension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EFEF3-2F13-1349-BFDA-2D3E0C511003}"/>
              </a:ext>
            </a:extLst>
          </p:cNvPr>
          <p:cNvSpPr>
            <a:spLocks noGrp="1"/>
          </p:cNvSpPr>
          <p:nvPr>
            <p:ph type="title"/>
          </p:nvPr>
        </p:nvSpPr>
        <p:spPr>
          <a:xfrm>
            <a:off x="658318" y="1671704"/>
            <a:ext cx="10515600" cy="1325563"/>
          </a:xfrm>
        </p:spPr>
        <p:txBody>
          <a:bodyPr>
            <a:normAutofit fontScale="90000"/>
          </a:bodyPr>
          <a:lstStyle/>
          <a:p>
            <a:r>
              <a:rPr lang="en-US" dirty="0"/>
              <a:t>TASK1- Presentation </a:t>
            </a:r>
            <a:br>
              <a:rPr lang="en-US" dirty="0"/>
            </a:br>
            <a:r>
              <a:rPr lang="en-US" dirty="0"/>
              <a:t>Assignment Title:</a:t>
            </a:r>
            <a:br>
              <a:rPr lang="en-US" dirty="0"/>
            </a:br>
            <a:r>
              <a:rPr lang="en-US" dirty="0"/>
              <a:t>PROBLEM SOLVING AND DECSION MAKING </a:t>
            </a:r>
            <a:br>
              <a:rPr lang="en-US" dirty="0"/>
            </a:br>
            <a:r>
              <a:rPr lang="en-US" dirty="0"/>
              <a:t>MODULE CODE:  BMSW4004_BIRM</a:t>
            </a:r>
            <a:br>
              <a:rPr lang="en-US" dirty="0"/>
            </a:br>
            <a:br>
              <a:rPr lang="en-US" dirty="0"/>
            </a:br>
            <a:endParaRPr lang="en-US" dirty="0"/>
          </a:p>
        </p:txBody>
      </p:sp>
      <p:sp>
        <p:nvSpPr>
          <p:cNvPr id="3" name="Content Placeholder 2">
            <a:extLst>
              <a:ext uri="{FF2B5EF4-FFF2-40B4-BE49-F238E27FC236}">
                <a16:creationId xmlns:a16="http://schemas.microsoft.com/office/drawing/2014/main" id="{9F5B79DD-38EE-F64D-ABCA-5242848C996F}"/>
              </a:ext>
            </a:extLst>
          </p:cNvPr>
          <p:cNvSpPr>
            <a:spLocks noGrp="1"/>
          </p:cNvSpPr>
          <p:nvPr>
            <p:ph idx="1"/>
          </p:nvPr>
        </p:nvSpPr>
        <p:spPr>
          <a:xfrm>
            <a:off x="523406" y="3429000"/>
            <a:ext cx="10515600" cy="3013919"/>
          </a:xfrm>
        </p:spPr>
        <p:txBody>
          <a:bodyPr>
            <a:normAutofit/>
          </a:bodyPr>
          <a:lstStyle/>
          <a:p>
            <a:r>
              <a:rPr lang="en-US" sz="2400" dirty="0"/>
              <a:t>LECTURER: BUDDHI PATHAK</a:t>
            </a:r>
          </a:p>
          <a:p>
            <a:r>
              <a:rPr lang="en-US" sz="2400" dirty="0"/>
              <a:t>STUDENT:</a:t>
            </a:r>
          </a:p>
          <a:p>
            <a:pPr marL="0" indent="0">
              <a:buNone/>
            </a:pPr>
            <a:r>
              <a:rPr lang="en-US" sz="2400" dirty="0" err="1"/>
              <a:t>Vica</a:t>
            </a:r>
            <a:r>
              <a:rPr lang="en-US" sz="2400" dirty="0"/>
              <a:t> Cornelia </a:t>
            </a:r>
            <a:r>
              <a:rPr lang="en-US" sz="2400" dirty="0" err="1"/>
              <a:t>Rosca</a:t>
            </a:r>
            <a:r>
              <a:rPr lang="en-US" sz="2400" dirty="0"/>
              <a:t> </a:t>
            </a:r>
          </a:p>
          <a:p>
            <a:pPr marL="0" indent="0">
              <a:buNone/>
            </a:pPr>
            <a:r>
              <a:rPr lang="en-US" sz="2400" dirty="0"/>
              <a:t>2111414</a:t>
            </a:r>
          </a:p>
        </p:txBody>
      </p:sp>
    </p:spTree>
    <p:extLst>
      <p:ext uri="{BB962C8B-B14F-4D97-AF65-F5344CB8AC3E}">
        <p14:creationId xmlns:p14="http://schemas.microsoft.com/office/powerpoint/2010/main" val="3330719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B7D5BC-5575-904C-8E64-31D48673D8B7}"/>
              </a:ext>
            </a:extLst>
          </p:cNvPr>
          <p:cNvSpPr>
            <a:spLocks noGrp="1"/>
          </p:cNvSpPr>
          <p:nvPr>
            <p:ph type="ctrTitle"/>
          </p:nvPr>
        </p:nvSpPr>
        <p:spPr>
          <a:xfrm>
            <a:off x="847726" y="579694"/>
            <a:ext cx="3910046" cy="2930269"/>
          </a:xfrm>
        </p:spPr>
        <p:txBody>
          <a:bodyPr vert="horz" lIns="91440" tIns="45720" rIns="91440" bIns="45720" rtlCol="0" anchor="b">
            <a:normAutofit/>
          </a:bodyPr>
          <a:lstStyle/>
          <a:p>
            <a:r>
              <a:rPr lang="en-US" dirty="0"/>
              <a:t>Problems and Solutions</a:t>
            </a:r>
          </a:p>
        </p:txBody>
      </p:sp>
      <p:sp>
        <p:nvSpPr>
          <p:cNvPr id="3" name="Subtitle 2">
            <a:extLst>
              <a:ext uri="{FF2B5EF4-FFF2-40B4-BE49-F238E27FC236}">
                <a16:creationId xmlns:a16="http://schemas.microsoft.com/office/drawing/2014/main" id="{33A40B1A-AB92-C046-AA4C-69C0254F8BB1}"/>
              </a:ext>
            </a:extLst>
          </p:cNvPr>
          <p:cNvSpPr>
            <a:spLocks noGrp="1"/>
          </p:cNvSpPr>
          <p:nvPr>
            <p:ph type="subTitle" idx="1"/>
          </p:nvPr>
        </p:nvSpPr>
        <p:spPr>
          <a:xfrm>
            <a:off x="847726" y="3602038"/>
            <a:ext cx="3910046" cy="2666800"/>
          </a:xfrm>
        </p:spPr>
        <p:txBody>
          <a:bodyPr vert="horz" lIns="91440" tIns="45720" rIns="91440" bIns="45720" rtlCol="0">
            <a:normAutofit/>
          </a:bodyPr>
          <a:lstStyle/>
          <a:p>
            <a:r>
              <a:rPr lang="en-US" dirty="0"/>
              <a:t>What is a problem? </a:t>
            </a:r>
          </a:p>
          <a:p>
            <a:endParaRPr lang="en-US" dirty="0"/>
          </a:p>
        </p:txBody>
      </p:sp>
      <p:grpSp>
        <p:nvGrpSpPr>
          <p:cNvPr id="75" name="Group 74">
            <a:extLst>
              <a:ext uri="{FF2B5EF4-FFF2-40B4-BE49-F238E27FC236}">
                <a16:creationId xmlns:a16="http://schemas.microsoft.com/office/drawing/2014/main" id="{3E247A8E-84A7-4C10-A5E3-19A4C52341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76" name="Straight Connector 75">
              <a:extLst>
                <a:ext uri="{FF2B5EF4-FFF2-40B4-BE49-F238E27FC236}">
                  <a16:creationId xmlns:a16="http://schemas.microsoft.com/office/drawing/2014/main" id="{D01E67E4-6B86-40A6-A391-AAE91E410A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61025"/>
              <a:ext cx="0" cy="507813"/>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F7785565-8AC8-4BDE-A928-0CF99C2CC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9694"/>
              <a:ext cx="0" cy="445068"/>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B800634-C48C-4DEC-ADE0-9DBD3892FF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8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84BC3379-DCF9-4AFD-9E5C-96195311AD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4951568-25F6-4A2C-AE22-4B101B4B09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0248"/>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E1BA811-AEFE-4240-B1B6-A4DA010E4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5645"/>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2" name="Freeform: Shape 81">
              <a:extLst>
                <a:ext uri="{FF2B5EF4-FFF2-40B4-BE49-F238E27FC236}">
                  <a16:creationId xmlns:a16="http://schemas.microsoft.com/office/drawing/2014/main" id="{118F67E6-57B7-459D-817E-C53BA83D0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586979" y="1024758"/>
              <a:ext cx="5514457" cy="4736267"/>
            </a:xfrm>
            <a:custGeom>
              <a:avLst/>
              <a:gdLst>
                <a:gd name="connsiteX0" fmla="*/ 1700213 w 3400426"/>
                <a:gd name="connsiteY0" fmla="*/ 2920565 h 2920565"/>
                <a:gd name="connsiteX1" fmla="*/ 0 w 3400426"/>
                <a:gd name="connsiteY1" fmla="*/ 1220352 h 2920565"/>
                <a:gd name="connsiteX2" fmla="*/ 0 w 3400426"/>
                <a:gd name="connsiteY2" fmla="*/ 615515 h 2920565"/>
                <a:gd name="connsiteX3" fmla="*/ 0 w 3400426"/>
                <a:gd name="connsiteY3" fmla="*/ 0 h 2920565"/>
                <a:gd name="connsiteX4" fmla="*/ 3400426 w 3400426"/>
                <a:gd name="connsiteY4" fmla="*/ 0 h 2920565"/>
                <a:gd name="connsiteX5" fmla="*/ 3400426 w 3400426"/>
                <a:gd name="connsiteY5" fmla="*/ 1220352 h 2920565"/>
                <a:gd name="connsiteX6" fmla="*/ 1700213 w 3400426"/>
                <a:gd name="connsiteY6" fmla="*/ 2920565 h 2920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00426" h="2920565">
                  <a:moveTo>
                    <a:pt x="1700213" y="2920565"/>
                  </a:moveTo>
                  <a:cubicBezTo>
                    <a:pt x="761211" y="2920565"/>
                    <a:pt x="0" y="2159354"/>
                    <a:pt x="0" y="1220352"/>
                  </a:cubicBezTo>
                  <a:lnTo>
                    <a:pt x="0" y="615515"/>
                  </a:lnTo>
                  <a:lnTo>
                    <a:pt x="0" y="0"/>
                  </a:lnTo>
                  <a:lnTo>
                    <a:pt x="3400426" y="0"/>
                  </a:lnTo>
                  <a:lnTo>
                    <a:pt x="3400426" y="1220352"/>
                  </a:lnTo>
                  <a:cubicBezTo>
                    <a:pt x="3400426" y="2159354"/>
                    <a:pt x="2639215" y="2920565"/>
                    <a:pt x="1700213" y="2920565"/>
                  </a:cubicBezTo>
                  <a:close/>
                </a:path>
              </a:pathLst>
            </a:custGeom>
            <a:solidFill>
              <a:srgbClr val="FFFFFF"/>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1026" name="Picture 2" descr="A 5-Step Guide to Diagnosing Technical SEO Problems">
            <a:extLst>
              <a:ext uri="{FF2B5EF4-FFF2-40B4-BE49-F238E27FC236}">
                <a16:creationId xmlns:a16="http://schemas.microsoft.com/office/drawing/2014/main" id="{795F5538-CF2C-9A4C-ABD0-83A2625B58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78891" y="2764634"/>
            <a:ext cx="3723844" cy="1964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278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20 Common Workplace Problems, Solved | SmartPA">
            <a:extLst>
              <a:ext uri="{FF2B5EF4-FFF2-40B4-BE49-F238E27FC236}">
                <a16:creationId xmlns:a16="http://schemas.microsoft.com/office/drawing/2014/main" id="{251AE85A-1D61-1845-9F25-D5F76B443D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6163" y="639194"/>
            <a:ext cx="4152900" cy="296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5142096-4DC6-9348-86A2-B9F7A69CC05F}"/>
              </a:ext>
            </a:extLst>
          </p:cNvPr>
          <p:cNvSpPr>
            <a:spLocks noGrp="1"/>
          </p:cNvSpPr>
          <p:nvPr>
            <p:ph type="title"/>
          </p:nvPr>
        </p:nvSpPr>
        <p:spPr/>
        <p:txBody>
          <a:bodyPr/>
          <a:lstStyle/>
          <a:p>
            <a:r>
              <a:rPr lang="en-US" dirty="0"/>
              <a:t>What is a problem?</a:t>
            </a:r>
          </a:p>
        </p:txBody>
      </p:sp>
      <p:sp>
        <p:nvSpPr>
          <p:cNvPr id="3" name="Content Placeholder 2">
            <a:extLst>
              <a:ext uri="{FF2B5EF4-FFF2-40B4-BE49-F238E27FC236}">
                <a16:creationId xmlns:a16="http://schemas.microsoft.com/office/drawing/2014/main" id="{96C0EEB0-8015-EF49-A085-DC65B4753D08}"/>
              </a:ext>
            </a:extLst>
          </p:cNvPr>
          <p:cNvSpPr>
            <a:spLocks noGrp="1"/>
          </p:cNvSpPr>
          <p:nvPr>
            <p:ph idx="1"/>
          </p:nvPr>
        </p:nvSpPr>
        <p:spPr>
          <a:xfrm>
            <a:off x="838200" y="2189408"/>
            <a:ext cx="6891338" cy="3821778"/>
          </a:xfrm>
        </p:spPr>
        <p:txBody>
          <a:bodyPr>
            <a:normAutofit lnSpcReduction="10000"/>
          </a:bodyPr>
          <a:lstStyle/>
          <a:p>
            <a:pPr marL="0" indent="0">
              <a:buNone/>
            </a:pPr>
            <a:r>
              <a:rPr lang="en-US" dirty="0"/>
              <a:t>A problem can be defined as an : obstacle, perceived gap between the ideal and current state or deviation from the norms.</a:t>
            </a:r>
          </a:p>
          <a:p>
            <a:pPr marL="0" indent="0">
              <a:buNone/>
            </a:pPr>
            <a:r>
              <a:rPr lang="en-US" u="sng" dirty="0"/>
              <a:t>What is the scope of a problem?</a:t>
            </a:r>
          </a:p>
          <a:p>
            <a:pPr marL="0" indent="0">
              <a:buNone/>
            </a:pPr>
            <a:r>
              <a:rPr lang="en-US" dirty="0"/>
              <a:t>The scope of a problem is to find a solution and you can do this by asking yourself about the problem for example here is to find a solution to the NHS absenteeism.</a:t>
            </a:r>
          </a:p>
          <a:p>
            <a:pPr marL="0" indent="0">
              <a:buNone/>
            </a:pPr>
            <a:r>
              <a:rPr lang="en-US" u="sng" dirty="0"/>
              <a:t>What impact does a problem have?</a:t>
            </a:r>
          </a:p>
          <a:p>
            <a:pPr marL="0" indent="0">
              <a:buNone/>
            </a:pPr>
            <a:r>
              <a:rPr lang="en-US" dirty="0"/>
              <a:t>In this case absenteeism has a big impact on the environment as there are not enough staff to help the patients as they are becoming patients  themselves. </a:t>
            </a:r>
          </a:p>
        </p:txBody>
      </p:sp>
    </p:spTree>
    <p:extLst>
      <p:ext uri="{BB962C8B-B14F-4D97-AF65-F5344CB8AC3E}">
        <p14:creationId xmlns:p14="http://schemas.microsoft.com/office/powerpoint/2010/main" val="21215902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1" name="Straight Connector 10">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6"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65E07BDE-E927-4175-820B-81F9854074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9" name="Straight Connector 18">
              <a:extLst>
                <a:ext uri="{FF2B5EF4-FFF2-40B4-BE49-F238E27FC236}">
                  <a16:creationId xmlns:a16="http://schemas.microsoft.com/office/drawing/2014/main" id="{F9103D9E-236B-4AD2-A27C-BF2007A2D9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6701FBB-07FC-4733-9104-D2EF1D685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0024222-CC64-47B0-A4BF-B40233E43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8B03883-6F44-4FEE-BFBE-4D73F19E7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 name="Graphic 33">
              <a:extLst>
                <a:ext uri="{FF2B5EF4-FFF2-40B4-BE49-F238E27FC236}">
                  <a16:creationId xmlns:a16="http://schemas.microsoft.com/office/drawing/2014/main" id="{5A26ABB5-559E-45EC-8DBC-364F029DD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24" name="Graphic 33">
              <a:extLst>
                <a:ext uri="{FF2B5EF4-FFF2-40B4-BE49-F238E27FC236}">
                  <a16:creationId xmlns:a16="http://schemas.microsoft.com/office/drawing/2014/main" id="{339DC07F-79A6-42D3-BDD6-5A262FFC5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26" name="Rectangle 25">
            <a:extLst>
              <a:ext uri="{FF2B5EF4-FFF2-40B4-BE49-F238E27FC236}">
                <a16:creationId xmlns:a16="http://schemas.microsoft.com/office/drawing/2014/main" id="{B6EEF6F3-B8EA-438B-8E54-252B4B107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AF435D-D10D-44D6-8150-E3C7316A5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EC12935A-5CA0-4578-800A-BD0B8734E8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53" cy="6864437"/>
            <a:chOff x="7433816" y="-6437"/>
            <a:chExt cx="4133553" cy="6864437"/>
          </a:xfrm>
        </p:grpSpPr>
        <p:cxnSp>
          <p:nvCxnSpPr>
            <p:cNvPr id="31" name="Straight Connector 30">
              <a:extLst>
                <a:ext uri="{FF2B5EF4-FFF2-40B4-BE49-F238E27FC236}">
                  <a16:creationId xmlns:a16="http://schemas.microsoft.com/office/drawing/2014/main" id="{E69484D6-9B63-4B14-A346-D05503C39D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3435437"/>
              <a:ext cx="55597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51DF2C12-3D40-4539-A3EC-BA356BBA91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990199" y="840583"/>
              <a:ext cx="3021199" cy="5189709"/>
            </a:xfrm>
            <a:custGeom>
              <a:avLst/>
              <a:gdLst>
                <a:gd name="connsiteX0" fmla="*/ 1700213 w 3400426"/>
                <a:gd name="connsiteY0" fmla="*/ 5841130 h 5841130"/>
                <a:gd name="connsiteX1" fmla="*/ 0 w 3400426"/>
                <a:gd name="connsiteY1" fmla="*/ 4140917 h 5841130"/>
                <a:gd name="connsiteX2" fmla="*/ 0 w 3400426"/>
                <a:gd name="connsiteY2" fmla="*/ 3536080 h 5841130"/>
                <a:gd name="connsiteX3" fmla="*/ 0 w 3400426"/>
                <a:gd name="connsiteY3" fmla="*/ 3536080 h 5841130"/>
                <a:gd name="connsiteX4" fmla="*/ 0 w 3400426"/>
                <a:gd name="connsiteY4" fmla="*/ 1700213 h 5841130"/>
                <a:gd name="connsiteX5" fmla="*/ 1700213 w 3400426"/>
                <a:gd name="connsiteY5" fmla="*/ 0 h 5841130"/>
                <a:gd name="connsiteX6" fmla="*/ 3400426 w 3400426"/>
                <a:gd name="connsiteY6" fmla="*/ 1700213 h 5841130"/>
                <a:gd name="connsiteX7" fmla="*/ 3400426 w 3400426"/>
                <a:gd name="connsiteY7" fmla="*/ 2305050 h 5841130"/>
                <a:gd name="connsiteX8" fmla="*/ 3400426 w 3400426"/>
                <a:gd name="connsiteY8" fmla="*/ 2305050 h 5841130"/>
                <a:gd name="connsiteX9" fmla="*/ 3400426 w 3400426"/>
                <a:gd name="connsiteY9" fmla="*/ 4140917 h 5841130"/>
                <a:gd name="connsiteX10" fmla="*/ 1700213 w 3400426"/>
                <a:gd name="connsiteY10" fmla="*/ 5841130 h 5841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0426" h="5841130">
                  <a:moveTo>
                    <a:pt x="1700213" y="5841130"/>
                  </a:moveTo>
                  <a:cubicBezTo>
                    <a:pt x="761211" y="5841130"/>
                    <a:pt x="0" y="5079919"/>
                    <a:pt x="0" y="4140917"/>
                  </a:cubicBezTo>
                  <a:lnTo>
                    <a:pt x="0" y="3536080"/>
                  </a:lnTo>
                  <a:lnTo>
                    <a:pt x="0" y="3536080"/>
                  </a:lnTo>
                  <a:lnTo>
                    <a:pt x="0" y="1700213"/>
                  </a:lnTo>
                  <a:cubicBezTo>
                    <a:pt x="0" y="761211"/>
                    <a:pt x="761211" y="0"/>
                    <a:pt x="1700213" y="0"/>
                  </a:cubicBezTo>
                  <a:cubicBezTo>
                    <a:pt x="2639215" y="0"/>
                    <a:pt x="3400426" y="761211"/>
                    <a:pt x="3400426" y="1700213"/>
                  </a:cubicBezTo>
                  <a:lnTo>
                    <a:pt x="3400426" y="2305050"/>
                  </a:lnTo>
                  <a:lnTo>
                    <a:pt x="3400426" y="2305050"/>
                  </a:lnTo>
                  <a:lnTo>
                    <a:pt x="3400426" y="4140917"/>
                  </a:lnTo>
                  <a:cubicBezTo>
                    <a:pt x="3400426" y="5079919"/>
                    <a:pt x="2639215" y="5841130"/>
                    <a:pt x="1700213" y="5841130"/>
                  </a:cubicBezTo>
                  <a:close/>
                </a:path>
              </a:pathLst>
            </a:cu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33" name="Straight Connector 32">
              <a:extLst>
                <a:ext uri="{FF2B5EF4-FFF2-40B4-BE49-F238E27FC236}">
                  <a16:creationId xmlns:a16="http://schemas.microsoft.com/office/drawing/2014/main" id="{5C6AB3A2-A40C-4BE1-AE26-EDDEDB2C17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49884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65F2320-AD4A-4915-BE2D-D356A650B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11398" y="3435437"/>
              <a:ext cx="55597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Graphic 8">
              <a:extLst>
                <a:ext uri="{FF2B5EF4-FFF2-40B4-BE49-F238E27FC236}">
                  <a16:creationId xmlns:a16="http://schemas.microsoft.com/office/drawing/2014/main" id="{4B867A07-8050-498E-8415-1B7549516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3982" y="0"/>
              <a:ext cx="3021199" cy="1510599"/>
            </a:xfrm>
            <a:custGeom>
              <a:avLst/>
              <a:gdLst>
                <a:gd name="connsiteX0" fmla="*/ 4467225 w 4467225"/>
                <a:gd name="connsiteY0" fmla="*/ 0 h 2233612"/>
                <a:gd name="connsiteX1" fmla="*/ 2233613 w 4467225"/>
                <a:gd name="connsiteY1" fmla="*/ 2233613 h 2233612"/>
                <a:gd name="connsiteX2" fmla="*/ 0 w 4467225"/>
                <a:gd name="connsiteY2" fmla="*/ 0 h 2233612"/>
              </a:gdLst>
              <a:ahLst/>
              <a:cxnLst>
                <a:cxn ang="0">
                  <a:pos x="connsiteX0" y="connsiteY0"/>
                </a:cxn>
                <a:cxn ang="0">
                  <a:pos x="connsiteX1" y="connsiteY1"/>
                </a:cxn>
                <a:cxn ang="0">
                  <a:pos x="connsiteX2" y="connsiteY2"/>
                </a:cxn>
              </a:cxnLst>
              <a:rect l="l" t="t" r="r" b="b"/>
              <a:pathLst>
                <a:path w="4467225" h="2233612">
                  <a:moveTo>
                    <a:pt x="4467225" y="0"/>
                  </a:moveTo>
                  <a:cubicBezTo>
                    <a:pt x="4467225" y="1233583"/>
                    <a:pt x="3467195" y="2233613"/>
                    <a:pt x="2233613" y="2233613"/>
                  </a:cubicBezTo>
                  <a:cubicBezTo>
                    <a:pt x="1000030" y="2233613"/>
                    <a:pt x="0" y="1233583"/>
                    <a:pt x="0" y="0"/>
                  </a:cubicBezTo>
                </a:path>
              </a:pathLst>
            </a:custGeom>
            <a:noFill/>
            <a:ln w="12700" cap="flat">
              <a:solidFill>
                <a:schemeClr val="accent4"/>
              </a:solidFill>
              <a:prstDash val="solid"/>
              <a:miter/>
            </a:ln>
          </p:spPr>
          <p:txBody>
            <a:bodyPr rtlCol="0" anchor="ctr"/>
            <a:lstStyle/>
            <a:p>
              <a:endParaRPr lang="en-US"/>
            </a:p>
          </p:txBody>
        </p:sp>
        <p:sp>
          <p:nvSpPr>
            <p:cNvPr id="36" name="Graphic 8">
              <a:extLst>
                <a:ext uri="{FF2B5EF4-FFF2-40B4-BE49-F238E27FC236}">
                  <a16:creationId xmlns:a16="http://schemas.microsoft.com/office/drawing/2014/main" id="{C79FB9E1-FB99-4C21-8074-CA752B421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985885" y="5347397"/>
              <a:ext cx="3021199" cy="1510599"/>
            </a:xfrm>
            <a:custGeom>
              <a:avLst/>
              <a:gdLst>
                <a:gd name="connsiteX0" fmla="*/ 4467225 w 4467225"/>
                <a:gd name="connsiteY0" fmla="*/ 0 h 2233612"/>
                <a:gd name="connsiteX1" fmla="*/ 2233613 w 4467225"/>
                <a:gd name="connsiteY1" fmla="*/ 2233613 h 2233612"/>
                <a:gd name="connsiteX2" fmla="*/ 0 w 4467225"/>
                <a:gd name="connsiteY2" fmla="*/ 0 h 2233612"/>
              </a:gdLst>
              <a:ahLst/>
              <a:cxnLst>
                <a:cxn ang="0">
                  <a:pos x="connsiteX0" y="connsiteY0"/>
                </a:cxn>
                <a:cxn ang="0">
                  <a:pos x="connsiteX1" y="connsiteY1"/>
                </a:cxn>
                <a:cxn ang="0">
                  <a:pos x="connsiteX2" y="connsiteY2"/>
                </a:cxn>
              </a:cxnLst>
              <a:rect l="l" t="t" r="r" b="b"/>
              <a:pathLst>
                <a:path w="4467225" h="2233612">
                  <a:moveTo>
                    <a:pt x="4467225" y="0"/>
                  </a:moveTo>
                  <a:cubicBezTo>
                    <a:pt x="4467225" y="1233583"/>
                    <a:pt x="3467195" y="2233613"/>
                    <a:pt x="2233613" y="2233613"/>
                  </a:cubicBezTo>
                  <a:cubicBezTo>
                    <a:pt x="1000030" y="2233613"/>
                    <a:pt x="0" y="1233583"/>
                    <a:pt x="0" y="0"/>
                  </a:cubicBezTo>
                </a:path>
              </a:pathLst>
            </a:custGeom>
            <a:noFill/>
            <a:ln w="12700" cap="flat">
              <a:solidFill>
                <a:schemeClr val="accent4"/>
              </a:solidFill>
              <a:prstDash val="solid"/>
              <a:miter/>
            </a:ln>
          </p:spPr>
          <p:txBody>
            <a:bodyPr rtlCol="0" anchor="ctr"/>
            <a:lstStyle/>
            <a:p>
              <a:endParaRPr lang="en-US"/>
            </a:p>
          </p:txBody>
        </p:sp>
        <p:cxnSp>
          <p:nvCxnSpPr>
            <p:cNvPr id="37" name="Straight Connector 36">
              <a:extLst>
                <a:ext uri="{FF2B5EF4-FFF2-40B4-BE49-F238E27FC236}">
                  <a16:creationId xmlns:a16="http://schemas.microsoft.com/office/drawing/2014/main" id="{8021D2DB-2137-4F7E-B12B-9B9F9F808F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AC612FB-E971-4542-9B7B-FB75B86D5C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55E53E6-8E14-4FDA-91DF-8D9C839353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CF2A37D-5E9D-4952-93B0-F2A2825B74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1" name="Title 1">
            <a:extLst>
              <a:ext uri="{FF2B5EF4-FFF2-40B4-BE49-F238E27FC236}">
                <a16:creationId xmlns:a16="http://schemas.microsoft.com/office/drawing/2014/main" id="{4C14AE7F-7516-0240-BE43-C87FF36F5064}"/>
              </a:ext>
            </a:extLst>
          </p:cNvPr>
          <p:cNvSpPr>
            <a:spLocks noGrp="1"/>
          </p:cNvSpPr>
          <p:nvPr>
            <p:ph type="title"/>
          </p:nvPr>
        </p:nvSpPr>
        <p:spPr>
          <a:xfrm>
            <a:off x="847726" y="581337"/>
            <a:ext cx="1866398" cy="775472"/>
          </a:xfrm>
        </p:spPr>
        <p:txBody>
          <a:bodyPr vert="horz" lIns="91440" tIns="45720" rIns="91440" bIns="45720" rtlCol="0" anchor="b">
            <a:normAutofit fontScale="90000"/>
          </a:bodyPr>
          <a:lstStyle/>
          <a:p>
            <a:r>
              <a:rPr lang="en-US" sz="5200" dirty="0"/>
              <a:t>n</a:t>
            </a:r>
          </a:p>
        </p:txBody>
      </p:sp>
      <p:pic>
        <p:nvPicPr>
          <p:cNvPr id="42" name="Picture 2" descr="Beware of NHS COVID pass fraud | Action Fraud">
            <a:extLst>
              <a:ext uri="{FF2B5EF4-FFF2-40B4-BE49-F238E27FC236}">
                <a16:creationId xmlns:a16="http://schemas.microsoft.com/office/drawing/2014/main" id="{B21ADE36-9752-CE4E-B48C-6E3ED66EBE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812" y="285686"/>
            <a:ext cx="3770880" cy="17096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8319AF-7897-8E45-BFE6-0950EDD0F824}"/>
              </a:ext>
            </a:extLst>
          </p:cNvPr>
          <p:cNvSpPr txBox="1"/>
          <p:nvPr/>
        </p:nvSpPr>
        <p:spPr>
          <a:xfrm>
            <a:off x="674814" y="2924657"/>
            <a:ext cx="6557952" cy="1384995"/>
          </a:xfrm>
          <a:prstGeom prst="rect">
            <a:avLst/>
          </a:prstGeom>
          <a:pattFill prst="smConfetti">
            <a:fgClr>
              <a:schemeClr val="accent6">
                <a:lumMod val="75000"/>
              </a:schemeClr>
            </a:fgClr>
            <a:bgClr>
              <a:schemeClr val="accent6">
                <a:lumMod val="75000"/>
              </a:schemeClr>
            </a:bgClr>
          </a:pattFill>
        </p:spPr>
        <p:txBody>
          <a:bodyPr wrap="square" rtlCol="0">
            <a:spAutoFit/>
          </a:bodyPr>
          <a:lstStyle/>
          <a:p>
            <a:r>
              <a:rPr lang="en-US" sz="2800" dirty="0"/>
              <a:t>In this case the NHS absenteeism is the problem and we are going to use the </a:t>
            </a:r>
            <a:r>
              <a:rPr lang="en-US" sz="2800" b="1" u="sng" dirty="0"/>
              <a:t>PESTEL </a:t>
            </a:r>
            <a:r>
              <a:rPr lang="en-US" sz="2800" dirty="0"/>
              <a:t>analysis on it.</a:t>
            </a:r>
          </a:p>
        </p:txBody>
      </p:sp>
    </p:spTree>
    <p:extLst>
      <p:ext uri="{BB962C8B-B14F-4D97-AF65-F5344CB8AC3E}">
        <p14:creationId xmlns:p14="http://schemas.microsoft.com/office/powerpoint/2010/main" val="32982230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 name="Rectangle 187">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189">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E4BCD2-EEAE-4F48-B256-D5391B793F9B}"/>
              </a:ext>
            </a:extLst>
          </p:cNvPr>
          <p:cNvSpPr>
            <a:spLocks noGrp="1"/>
          </p:cNvSpPr>
          <p:nvPr>
            <p:ph type="title"/>
          </p:nvPr>
        </p:nvSpPr>
        <p:spPr>
          <a:xfrm>
            <a:off x="643953" y="439218"/>
            <a:ext cx="5589007" cy="1526620"/>
          </a:xfrm>
        </p:spPr>
        <p:txBody>
          <a:bodyPr anchor="b">
            <a:normAutofit/>
          </a:bodyPr>
          <a:lstStyle/>
          <a:p>
            <a:r>
              <a:rPr lang="en-US" dirty="0"/>
              <a:t>USING PESTEL ANALYSIS</a:t>
            </a:r>
          </a:p>
        </p:txBody>
      </p:sp>
      <p:grpSp>
        <p:nvGrpSpPr>
          <p:cNvPr id="208" name="Group 191">
            <a:extLst>
              <a:ext uri="{FF2B5EF4-FFF2-40B4-BE49-F238E27FC236}">
                <a16:creationId xmlns:a16="http://schemas.microsoft.com/office/drawing/2014/main" id="{78A8FF5D-AAE7-4E19-91B1-640162BAA7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193" name="Straight Connector 192">
              <a:extLst>
                <a:ext uri="{FF2B5EF4-FFF2-40B4-BE49-F238E27FC236}">
                  <a16:creationId xmlns:a16="http://schemas.microsoft.com/office/drawing/2014/main" id="{2C890E3C-476E-4307-9188-290E1F07C3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338969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5BC170E5-409E-491F-BDEE-D03121879C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492844" y="581265"/>
              <a:ext cx="0" cy="5695469"/>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E789D1C8-93C2-4071-A40C-5996C53A6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7C964AEE-F095-4F0D-90B4-24CBB8087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D44A6FFC-E685-4D95-8B42-4E41C34271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27ED4555-4CD0-4301-90D3-B0790A2E93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1" name="Picture 2" descr="PESTEL Analysis (PEST Analysis) EXPLAINED with EXAMPLES | B2U">
            <a:extLst>
              <a:ext uri="{FF2B5EF4-FFF2-40B4-BE49-F238E27FC236}">
                <a16:creationId xmlns:a16="http://schemas.microsoft.com/office/drawing/2014/main" id="{5911B804-758F-3941-AC8F-E0F84852C5EE}"/>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10155" r="9520" b="-1"/>
          <a:stretch/>
        </p:blipFill>
        <p:spPr bwMode="auto">
          <a:xfrm>
            <a:off x="7447614" y="3398809"/>
            <a:ext cx="4100440" cy="2871485"/>
          </a:xfrm>
          <a:prstGeom prst="rect">
            <a:avLst/>
          </a:prstGeom>
          <a:noFill/>
          <a:ln w="12700">
            <a:solidFill>
              <a:schemeClr val="accent4"/>
            </a:solidFill>
          </a:ln>
          <a:extLst>
            <a:ext uri="{909E8E84-426E-40DD-AFC4-6F175D3DCCD1}">
              <a14:hiddenFill xmlns:a14="http://schemas.microsoft.com/office/drawing/2010/main">
                <a:solidFill>
                  <a:srgbClr val="FFFFFF"/>
                </a:solidFill>
              </a14:hiddenFill>
            </a:ext>
          </a:extLst>
        </p:spPr>
      </p:pic>
      <p:pic>
        <p:nvPicPr>
          <p:cNvPr id="69" name="Picture 2" descr="PESTEL Analysis (PEST Analysis) EXPLAINED with EXAMPLES | B2U">
            <a:extLst>
              <a:ext uri="{FF2B5EF4-FFF2-40B4-BE49-F238E27FC236}">
                <a16:creationId xmlns:a16="http://schemas.microsoft.com/office/drawing/2014/main" id="{DC63A1FE-0E8C-1042-976C-AC545741409C}"/>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29811" r="29180" b="2"/>
          <a:stretch/>
        </p:blipFill>
        <p:spPr bwMode="auto">
          <a:xfrm>
            <a:off x="7446254" y="590636"/>
            <a:ext cx="2039447" cy="2797364"/>
          </a:xfrm>
          <a:prstGeom prst="rect">
            <a:avLst/>
          </a:prstGeom>
          <a:noFill/>
          <a:ln w="12700">
            <a:solidFill>
              <a:schemeClr val="accent4"/>
            </a:solidFill>
          </a:ln>
          <a:extLst>
            <a:ext uri="{909E8E84-426E-40DD-AFC4-6F175D3DCCD1}">
              <a14:hiddenFill xmlns:a14="http://schemas.microsoft.com/office/drawing/2010/main">
                <a:solidFill>
                  <a:srgbClr val="FFFFFF"/>
                </a:solidFill>
              </a14:hiddenFill>
            </a:ext>
          </a:extLst>
        </p:spPr>
      </p:pic>
      <p:pic>
        <p:nvPicPr>
          <p:cNvPr id="70" name="Picture 2" descr="PESTEL Analysis (PEST Analysis) EXPLAINED with EXAMPLES | B2U">
            <a:extLst>
              <a:ext uri="{FF2B5EF4-FFF2-40B4-BE49-F238E27FC236}">
                <a16:creationId xmlns:a16="http://schemas.microsoft.com/office/drawing/2014/main" id="{23FFC634-56E7-1541-A02B-9F7A40634555}"/>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29544" r="28909" b="-2"/>
          <a:stretch/>
        </p:blipFill>
        <p:spPr bwMode="auto">
          <a:xfrm>
            <a:off x="9485685" y="590640"/>
            <a:ext cx="2062362" cy="2792303"/>
          </a:xfrm>
          <a:prstGeom prst="rect">
            <a:avLst/>
          </a:prstGeom>
          <a:noFill/>
          <a:ln w="12700">
            <a:solidFill>
              <a:schemeClr val="accent4"/>
            </a:solidFill>
          </a:ln>
          <a:extLst>
            <a:ext uri="{909E8E84-426E-40DD-AFC4-6F175D3DCCD1}">
              <a14:hiddenFill xmlns:a14="http://schemas.microsoft.com/office/drawing/2010/main">
                <a:solidFill>
                  <a:srgbClr val="FFFFFF"/>
                </a:solidFill>
              </a14:hiddenFill>
            </a:ext>
          </a:extLst>
        </p:spPr>
      </p:pic>
      <p:cxnSp>
        <p:nvCxnSpPr>
          <p:cNvPr id="200" name="Straight Connector 199">
            <a:extLst>
              <a:ext uri="{FF2B5EF4-FFF2-40B4-BE49-F238E27FC236}">
                <a16:creationId xmlns:a16="http://schemas.microsoft.com/office/drawing/2014/main" id="{B237C631-9F95-431B-8997-57BA69356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4228" y="3392056"/>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3" name="Picture 2" descr="PESTEL Analysis (PEST Analysis) EXPLAINED with EXAMPLES | B2U">
            <a:extLst>
              <a:ext uri="{FF2B5EF4-FFF2-40B4-BE49-F238E27FC236}">
                <a16:creationId xmlns:a16="http://schemas.microsoft.com/office/drawing/2014/main" id="{654C971B-99CB-FF44-8C3F-2F737F97D7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030" r="33397" b="1"/>
          <a:stretch/>
        </p:blipFill>
        <p:spPr bwMode="auto">
          <a:xfrm>
            <a:off x="8307843" y="1338717"/>
            <a:ext cx="2385858" cy="4120177"/>
          </a:xfrm>
          <a:custGeom>
            <a:avLst/>
            <a:gdLst/>
            <a:ahLst/>
            <a:cxnLst/>
            <a:rect l="l" t="t" r="r" b="b"/>
            <a:pathLst>
              <a:path w="3400426" h="5841130">
                <a:moveTo>
                  <a:pt x="1700213" y="0"/>
                </a:moveTo>
                <a:cubicBezTo>
                  <a:pt x="2639215" y="0"/>
                  <a:pt x="3400426" y="761211"/>
                  <a:pt x="3400426" y="1700213"/>
                </a:cubicBezTo>
                <a:lnTo>
                  <a:pt x="3400426" y="2305050"/>
                </a:lnTo>
                <a:lnTo>
                  <a:pt x="3400426" y="4140917"/>
                </a:lnTo>
                <a:cubicBezTo>
                  <a:pt x="3400426" y="5079919"/>
                  <a:pt x="2639215" y="5841130"/>
                  <a:pt x="1700213" y="5841130"/>
                </a:cubicBezTo>
                <a:cubicBezTo>
                  <a:pt x="761211" y="5841130"/>
                  <a:pt x="0" y="5079919"/>
                  <a:pt x="0" y="4140917"/>
                </a:cubicBezTo>
                <a:lnTo>
                  <a:pt x="0" y="3536080"/>
                </a:lnTo>
                <a:lnTo>
                  <a:pt x="0" y="1700213"/>
                </a:lnTo>
                <a:cubicBezTo>
                  <a:pt x="0" y="761211"/>
                  <a:pt x="761211" y="0"/>
                  <a:pt x="1700213" y="0"/>
                </a:cubicBezTo>
                <a:close/>
              </a:path>
            </a:pathLst>
          </a:custGeom>
          <a:noFill/>
          <a:ln w="12700">
            <a:solidFill>
              <a:schemeClr val="accent4"/>
            </a:solidFill>
          </a:ln>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800CD341-A606-6D4D-8870-6470692FB29F}"/>
              </a:ext>
            </a:extLst>
          </p:cNvPr>
          <p:cNvGraphicFramePr>
            <a:graphicFrameLocks noGrp="1"/>
          </p:cNvGraphicFramePr>
          <p:nvPr>
            <p:ph idx="1"/>
            <p:extLst>
              <p:ext uri="{D42A27DB-BD31-4B8C-83A1-F6EECF244321}">
                <p14:modId xmlns:p14="http://schemas.microsoft.com/office/powerpoint/2010/main" val="3470309794"/>
              </p:ext>
            </p:extLst>
          </p:nvPr>
        </p:nvGraphicFramePr>
        <p:xfrm>
          <a:off x="838199" y="2788920"/>
          <a:ext cx="5490073" cy="3388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1802970"/>
      </p:ext>
    </p:extLst>
  </p:cSld>
  <p:clrMapOvr>
    <a:masterClrMapping/>
  </p:clrMapOvr>
  <mc:AlternateContent xmlns:mc="http://schemas.openxmlformats.org/markup-compatibility/2006">
    <mc:Choice xmlns:p14="http://schemas.microsoft.com/office/powerpoint/2010/main" Requires="p14">
      <p:transition spd="slow" p14:dur="1500">
        <p:split/>
      </p:transition>
    </mc:Choice>
    <mc:Fallback>
      <p:transition spd="slow">
        <p:spli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0F065B-EF65-8344-AF3A-CBFD107D1B78}"/>
              </a:ext>
            </a:extLst>
          </p:cNvPr>
          <p:cNvSpPr>
            <a:spLocks noGrp="1"/>
          </p:cNvSpPr>
          <p:nvPr>
            <p:ph type="title"/>
          </p:nvPr>
        </p:nvSpPr>
        <p:spPr>
          <a:xfrm>
            <a:off x="59444" y="-119017"/>
            <a:ext cx="4462227" cy="1428747"/>
          </a:xfrm>
        </p:spPr>
        <p:txBody>
          <a:bodyPr anchor="b">
            <a:normAutofit fontScale="90000"/>
          </a:bodyPr>
          <a:lstStyle/>
          <a:p>
            <a:r>
              <a:rPr lang="en-US" dirty="0"/>
              <a:t>USING PESTEL ANALYSIS </a:t>
            </a:r>
          </a:p>
        </p:txBody>
      </p:sp>
      <p:sp>
        <p:nvSpPr>
          <p:cNvPr id="3" name="Content Placeholder 2">
            <a:extLst>
              <a:ext uri="{FF2B5EF4-FFF2-40B4-BE49-F238E27FC236}">
                <a16:creationId xmlns:a16="http://schemas.microsoft.com/office/drawing/2014/main" id="{60548F19-34D7-E446-B617-BDD9E8B00EDB}"/>
              </a:ext>
            </a:extLst>
          </p:cNvPr>
          <p:cNvSpPr>
            <a:spLocks noGrp="1"/>
          </p:cNvSpPr>
          <p:nvPr>
            <p:ph idx="1"/>
          </p:nvPr>
        </p:nvSpPr>
        <p:spPr>
          <a:xfrm>
            <a:off x="124276" y="1411331"/>
            <a:ext cx="5047258" cy="2329548"/>
          </a:xfrm>
        </p:spPr>
        <p:txBody>
          <a:bodyPr>
            <a:noAutofit/>
          </a:bodyPr>
          <a:lstStyle/>
          <a:p>
            <a:pPr marL="0" indent="0">
              <a:buNone/>
            </a:pPr>
            <a:r>
              <a:rPr lang="en-US" dirty="0"/>
              <a:t>ECONOMIC problems as they won’t be able to get paid they will not be able to pay for their medicine or stuff they need to be able to still work at the NHS. Which also leads to possible huge financial problems for the staff </a:t>
            </a:r>
            <a:r>
              <a:rPr lang="en-US" dirty="0" err="1"/>
              <a:t>aswell</a:t>
            </a:r>
            <a:r>
              <a:rPr lang="en-US" dirty="0"/>
              <a:t> as major economic problems for the NHS and the government as they do not have enough staff to work for them therefore the income will be lower  </a:t>
            </a:r>
          </a:p>
        </p:txBody>
      </p:sp>
      <p:grpSp>
        <p:nvGrpSpPr>
          <p:cNvPr id="75" name="Group 74">
            <a:extLst>
              <a:ext uri="{FF2B5EF4-FFF2-40B4-BE49-F238E27FC236}">
                <a16:creationId xmlns:a16="http://schemas.microsoft.com/office/drawing/2014/main" id="{FCAB7548-8099-4066-AA4A-6689046790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8579" y="-6437"/>
            <a:ext cx="6403756" cy="6864437"/>
            <a:chOff x="5168579" y="-6437"/>
            <a:chExt cx="6403756" cy="6864437"/>
          </a:xfrm>
        </p:grpSpPr>
        <p:cxnSp>
          <p:nvCxnSpPr>
            <p:cNvPr id="76" name="Straight Connector 75">
              <a:extLst>
                <a:ext uri="{FF2B5EF4-FFF2-40B4-BE49-F238E27FC236}">
                  <a16:creationId xmlns:a16="http://schemas.microsoft.com/office/drawing/2014/main" id="{0DD6D54C-5C05-40DE-8EAF-FA50D609AE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37560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B0CFF5B-7CFC-4A1B-811A-262201C049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BD7D63C-11FE-48D4-8433-A188CDAB23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D0EB69FA-9640-4C07-9993-F74D211FB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62244" y="565603"/>
              <a:ext cx="0" cy="569704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887ECAA-6BDB-4356-A66A-D28C7026B6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857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FC3365E-17A9-4CC8-BE01-3969BF4C8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122" name="Picture 2" descr="PESTEL Analysis (PEST Analysis) EXPLAINED with EXAMPLES | B2U">
            <a:extLst>
              <a:ext uri="{FF2B5EF4-FFF2-40B4-BE49-F238E27FC236}">
                <a16:creationId xmlns:a16="http://schemas.microsoft.com/office/drawing/2014/main" id="{B0EBA4A5-3D1D-A644-A953-036BA6FFB3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938" r="11306" b="1"/>
          <a:stretch/>
        </p:blipFill>
        <p:spPr bwMode="auto">
          <a:xfrm>
            <a:off x="5352373" y="1150838"/>
            <a:ext cx="6071687" cy="4449535"/>
          </a:xfrm>
          <a:custGeom>
            <a:avLst/>
            <a:gdLst/>
            <a:ahLst/>
            <a:cxnLst/>
            <a:rect l="l" t="t" r="r" b="b"/>
            <a:pathLst>
              <a:path w="6391928" h="4660591">
                <a:moveTo>
                  <a:pt x="2329728" y="0"/>
                </a:moveTo>
                <a:lnTo>
                  <a:pt x="2398607" y="0"/>
                </a:lnTo>
                <a:lnTo>
                  <a:pt x="3158515" y="0"/>
                </a:lnTo>
                <a:lnTo>
                  <a:pt x="3993320" y="0"/>
                </a:lnTo>
                <a:lnTo>
                  <a:pt x="4062199" y="0"/>
                </a:lnTo>
                <a:cubicBezTo>
                  <a:pt x="5348874" y="0"/>
                  <a:pt x="6391928" y="1043309"/>
                  <a:pt x="6391928" y="2330293"/>
                </a:cubicBezTo>
                <a:cubicBezTo>
                  <a:pt x="6391928" y="3617285"/>
                  <a:pt x="5348874" y="4660591"/>
                  <a:pt x="4062199" y="4660591"/>
                </a:cubicBezTo>
                <a:lnTo>
                  <a:pt x="3993320" y="4660591"/>
                </a:lnTo>
                <a:lnTo>
                  <a:pt x="3233415" y="4660591"/>
                </a:lnTo>
                <a:lnTo>
                  <a:pt x="2398607" y="4660591"/>
                </a:lnTo>
                <a:lnTo>
                  <a:pt x="2329728" y="4660591"/>
                </a:lnTo>
                <a:cubicBezTo>
                  <a:pt x="1043053" y="4660591"/>
                  <a:pt x="0" y="3617281"/>
                  <a:pt x="0" y="2330297"/>
                </a:cubicBezTo>
                <a:cubicBezTo>
                  <a:pt x="0" y="1043306"/>
                  <a:pt x="1043053" y="0"/>
                  <a:pt x="2329728" y="0"/>
                </a:cubicBezTo>
                <a:close/>
              </a:path>
            </a:pathLst>
          </a:custGeom>
          <a:noFill/>
          <a:ln w="12700">
            <a:solidFill>
              <a:schemeClr val="accent4"/>
            </a:solidFill>
          </a:ln>
          <a:extLst>
            <a:ext uri="{909E8E84-426E-40DD-AFC4-6F175D3DCCD1}">
              <a14:hiddenFill xmlns:a14="http://schemas.microsoft.com/office/drawing/2010/main">
                <a:solidFill>
                  <a:srgbClr val="FFFFFF"/>
                </a:solidFill>
              </a14:hiddenFill>
            </a:ext>
          </a:extLst>
        </p:spPr>
      </p:pic>
      <p:pic>
        <p:nvPicPr>
          <p:cNvPr id="5124" name="Picture 4" descr="Bars Decrease Drop Arrow - Chart - Free Transparent PNG Clipart Images  Download">
            <a:extLst>
              <a:ext uri="{FF2B5EF4-FFF2-40B4-BE49-F238E27FC236}">
                <a16:creationId xmlns:a16="http://schemas.microsoft.com/office/drawing/2014/main" id="{382B8583-6B14-DD46-8A49-83E52B6680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736" y="4200525"/>
            <a:ext cx="3010368" cy="1713043"/>
          </a:xfrm>
          <a:prstGeom prst="rect">
            <a:avLst/>
          </a:prstGeom>
          <a:noFill/>
          <a:effectLst>
            <a:reflection stA="28000" endPos="65000" dist="508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31089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59097C53-59D1-4DAC-AAC1-79EEEF9B9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8" descr="Department of Adult Nursing | Florence Nightingale Faculty of Nursing,  Midwifery &amp; Palliative Care | King's College London">
            <a:extLst>
              <a:ext uri="{FF2B5EF4-FFF2-40B4-BE49-F238E27FC236}">
                <a16:creationId xmlns:a16="http://schemas.microsoft.com/office/drawing/2014/main" id="{8C40D1E2-B9A1-B843-8634-9ECDBA476309}"/>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r="4013" b="1"/>
          <a:stretch/>
        </p:blipFill>
        <p:spPr bwMode="auto">
          <a:xfrm>
            <a:off x="8968" y="10"/>
            <a:ext cx="6095931" cy="3413520"/>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5" name="Picture 6" descr="Bilder – Shake Hands | Gratis Vektoren, Fotos und PSDs">
            <a:extLst>
              <a:ext uri="{FF2B5EF4-FFF2-40B4-BE49-F238E27FC236}">
                <a16:creationId xmlns:a16="http://schemas.microsoft.com/office/drawing/2014/main" id="{FC3C3B9F-7373-9640-8B05-0E6A8BEC1939}"/>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5424" r="2" b="10249"/>
          <a:stretch/>
        </p:blipFill>
        <p:spPr bwMode="auto">
          <a:xfrm>
            <a:off x="6104912" y="10"/>
            <a:ext cx="6087087" cy="3413520"/>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6146" name="Picture 2" descr="PESTEL Analysis (PEST Analysis) EXPLAINED with EXAMPLES | B2U">
            <a:extLst>
              <a:ext uri="{FF2B5EF4-FFF2-40B4-BE49-F238E27FC236}">
                <a16:creationId xmlns:a16="http://schemas.microsoft.com/office/drawing/2014/main" id="{64B782F1-0AF4-9648-85AC-8226F19D9C72}"/>
              </a:ext>
            </a:extLst>
          </p:cNvPr>
          <p:cNvPicPr>
            <a:picLocks noGrp="1" noChangeAspect="1" noChangeArrowheads="1"/>
          </p:cNvPicPr>
          <p:nvPr>
            <p:ph idx="1"/>
          </p:nvPr>
        </p:nvPicPr>
        <p:blipFill rotWithShape="1">
          <a:blip r:embed="rId4">
            <a:alphaModFix/>
            <a:extLst>
              <a:ext uri="{28A0092B-C50C-407E-A947-70E740481C1C}">
                <a14:useLocalDpi xmlns:a14="http://schemas.microsoft.com/office/drawing/2010/main" val="0"/>
              </a:ext>
            </a:extLst>
          </a:blip>
          <a:srcRect l="24072" r="23440" b="1"/>
          <a:stretch/>
        </p:blipFill>
        <p:spPr bwMode="auto">
          <a:xfrm>
            <a:off x="-4" y="3413526"/>
            <a:ext cx="3214183" cy="3444474"/>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6148" name="Picture 4" descr="NHS England » How-to guides">
            <a:extLst>
              <a:ext uri="{FF2B5EF4-FFF2-40B4-BE49-F238E27FC236}">
                <a16:creationId xmlns:a16="http://schemas.microsoft.com/office/drawing/2014/main" id="{61B931F2-6878-0244-A7A5-FD760615A0CF}"/>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31842" r="5973" b="3"/>
          <a:stretch/>
        </p:blipFill>
        <p:spPr bwMode="auto">
          <a:xfrm>
            <a:off x="8982983" y="3413526"/>
            <a:ext cx="3209017" cy="3444474"/>
          </a:xfrm>
          <a:prstGeom prst="rect">
            <a:avLst/>
          </a:prstGeom>
          <a:noFill/>
          <a:ln w="12700">
            <a:noFill/>
          </a:ln>
          <a:extLst>
            <a:ext uri="{909E8E84-426E-40DD-AFC4-6F175D3DCCD1}">
              <a14:hiddenFill xmlns:a14="http://schemas.microsoft.com/office/drawing/2010/main">
                <a:solidFill>
                  <a:srgbClr val="FFFFFF"/>
                </a:solidFill>
              </a14:hiddenFill>
            </a:ext>
          </a:extLst>
        </p:spPr>
      </p:pic>
      <p:grpSp>
        <p:nvGrpSpPr>
          <p:cNvPr id="194" name="Group 193">
            <a:extLst>
              <a:ext uri="{FF2B5EF4-FFF2-40B4-BE49-F238E27FC236}">
                <a16:creationId xmlns:a16="http://schemas.microsoft.com/office/drawing/2014/main" id="{1997973D-84E8-4646-861D-0DF2A3B0CB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3"/>
            <a:ext cx="12192001" cy="6864800"/>
            <a:chOff x="1" y="-3"/>
            <a:chExt cx="12192001" cy="6864800"/>
          </a:xfrm>
        </p:grpSpPr>
        <p:cxnSp>
          <p:nvCxnSpPr>
            <p:cNvPr id="195" name="Straight Connector 194">
              <a:extLst>
                <a:ext uri="{FF2B5EF4-FFF2-40B4-BE49-F238E27FC236}">
                  <a16:creationId xmlns:a16="http://schemas.microsoft.com/office/drawing/2014/main" id="{2A3C8DB9-FEFB-4DCC-A81E-468F8B4B03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AE179413-7E12-4A36-A7CA-94E82B431C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7" name="Freeform: Shape 196">
              <a:extLst>
                <a:ext uri="{FF2B5EF4-FFF2-40B4-BE49-F238E27FC236}">
                  <a16:creationId xmlns:a16="http://schemas.microsoft.com/office/drawing/2014/main" id="{0E5F1FDC-6D88-4734-B9D5-4C9A31915D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3214185" y="707707"/>
              <a:ext cx="5759825" cy="6156731"/>
            </a:xfrm>
            <a:custGeom>
              <a:avLst/>
              <a:gdLst>
                <a:gd name="connsiteX0" fmla="*/ 1939325 w 3878650"/>
                <a:gd name="connsiteY0" fmla="*/ 4363426 h 4363426"/>
                <a:gd name="connsiteX1" fmla="*/ 0 w 3878650"/>
                <a:gd name="connsiteY1" fmla="*/ 2424101 h 4363426"/>
                <a:gd name="connsiteX2" fmla="*/ 0 w 3878650"/>
                <a:gd name="connsiteY2" fmla="*/ 1734201 h 4363426"/>
                <a:gd name="connsiteX3" fmla="*/ 0 w 3878650"/>
                <a:gd name="connsiteY3" fmla="*/ 0 h 4363426"/>
                <a:gd name="connsiteX4" fmla="*/ 3878650 w 3878650"/>
                <a:gd name="connsiteY4" fmla="*/ 0 h 4363426"/>
                <a:gd name="connsiteX5" fmla="*/ 3878650 w 3878650"/>
                <a:gd name="connsiteY5" fmla="*/ 330044 h 4363426"/>
                <a:gd name="connsiteX6" fmla="*/ 3878650 w 3878650"/>
                <a:gd name="connsiteY6" fmla="*/ 2424101 h 4363426"/>
                <a:gd name="connsiteX7" fmla="*/ 1939325 w 3878650"/>
                <a:gd name="connsiteY7" fmla="*/ 4363426 h 436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8650" h="4363426">
                  <a:moveTo>
                    <a:pt x="1939325" y="4363426"/>
                  </a:moveTo>
                  <a:cubicBezTo>
                    <a:pt x="868265" y="4363426"/>
                    <a:pt x="0" y="3495161"/>
                    <a:pt x="0" y="2424101"/>
                  </a:cubicBezTo>
                  <a:lnTo>
                    <a:pt x="0" y="1734201"/>
                  </a:lnTo>
                  <a:lnTo>
                    <a:pt x="0" y="0"/>
                  </a:lnTo>
                  <a:lnTo>
                    <a:pt x="3878650" y="0"/>
                  </a:lnTo>
                  <a:lnTo>
                    <a:pt x="3878650" y="330044"/>
                  </a:lnTo>
                  <a:lnTo>
                    <a:pt x="3878650" y="2424101"/>
                  </a:lnTo>
                  <a:cubicBezTo>
                    <a:pt x="3878650" y="3495161"/>
                    <a:pt x="3010385" y="4363426"/>
                    <a:pt x="1939325" y="4363426"/>
                  </a:cubicBezTo>
                  <a:close/>
                </a:path>
              </a:pathLst>
            </a:cu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8" name="Straight Connector 197">
              <a:extLst>
                <a:ext uri="{FF2B5EF4-FFF2-40B4-BE49-F238E27FC236}">
                  <a16:creationId xmlns:a16="http://schemas.microsoft.com/office/drawing/2014/main" id="{D640DF66-0F0A-4CF6-BA2A-B4638D0AC4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8CDCE353-00AD-4967-A753-CA802A18B2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638E394A-5AD9-474D-AC4E-811D15A78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4100D370-A17D-4B56-9757-03FF445D5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2" name="Rectangle 201">
              <a:extLst>
                <a:ext uri="{FF2B5EF4-FFF2-40B4-BE49-F238E27FC236}">
                  <a16:creationId xmlns:a16="http://schemas.microsoft.com/office/drawing/2014/main" id="{DE8F7913-C1B9-441B-BF4D-07DA16495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667002" y="-2667004"/>
              <a:ext cx="6858000" cy="12192001"/>
            </a:xfrm>
            <a:prstGeom prst="rect">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Graphic 11">
              <a:extLst>
                <a:ext uri="{FF2B5EF4-FFF2-40B4-BE49-F238E27FC236}">
                  <a16:creationId xmlns:a16="http://schemas.microsoft.com/office/drawing/2014/main" id="{7CB7D388-161F-4C69-A2F6-448E4CAB6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9178D638-3FA2-E941-A789-D78E6BE74059}"/>
              </a:ext>
            </a:extLst>
          </p:cNvPr>
          <p:cNvSpPr>
            <a:spLocks noGrp="1"/>
          </p:cNvSpPr>
          <p:nvPr>
            <p:ph type="title"/>
          </p:nvPr>
        </p:nvSpPr>
        <p:spPr>
          <a:xfrm>
            <a:off x="3914027" y="1722120"/>
            <a:ext cx="4429361" cy="1706878"/>
          </a:xfrm>
        </p:spPr>
        <p:txBody>
          <a:bodyPr vert="horz" lIns="91440" tIns="45720" rIns="91440" bIns="45720" rtlCol="0" anchor="b">
            <a:normAutofit/>
          </a:bodyPr>
          <a:lstStyle/>
          <a:p>
            <a:pPr algn="ctr"/>
            <a:r>
              <a:rPr lang="en-US" dirty="0"/>
              <a:t>USING PESTEL ANALYSIS </a:t>
            </a:r>
          </a:p>
        </p:txBody>
      </p:sp>
      <p:sp>
        <p:nvSpPr>
          <p:cNvPr id="4" name="TextBox 3">
            <a:extLst>
              <a:ext uri="{FF2B5EF4-FFF2-40B4-BE49-F238E27FC236}">
                <a16:creationId xmlns:a16="http://schemas.microsoft.com/office/drawing/2014/main" id="{67246388-B681-F142-8860-E92EC1AA474E}"/>
              </a:ext>
            </a:extLst>
          </p:cNvPr>
          <p:cNvSpPr txBox="1"/>
          <p:nvPr/>
        </p:nvSpPr>
        <p:spPr>
          <a:xfrm>
            <a:off x="3914027" y="3637280"/>
            <a:ext cx="4429361" cy="2539682"/>
          </a:xfrm>
          <a:prstGeom prst="rect">
            <a:avLst/>
          </a:prstGeom>
        </p:spPr>
        <p:txBody>
          <a:bodyPr vert="horz" lIns="91440" tIns="45720" rIns="91440" bIns="45720" rtlCol="0">
            <a:normAutofit fontScale="92500" lnSpcReduction="10000"/>
          </a:bodyPr>
          <a:lstStyle/>
          <a:p>
            <a:pPr algn="ctr">
              <a:lnSpc>
                <a:spcPct val="110000"/>
              </a:lnSpc>
              <a:spcAft>
                <a:spcPts val="600"/>
              </a:spcAft>
            </a:pPr>
            <a:r>
              <a:rPr lang="en-US" dirty="0">
                <a:solidFill>
                  <a:schemeClr val="tx2">
                    <a:lumMod val="60000"/>
                    <a:lumOff val="40000"/>
                  </a:schemeClr>
                </a:solidFill>
              </a:rPr>
              <a:t>Furthermore, if we think about what role does social interaction have with it its one of the biggest things that causes it. This is pretty much the influence for example if one of the staff has anxiety or depression their peers might pick up on their habits if they interact too much therefore its possible for them to get anxiety and depression themselves. </a:t>
            </a:r>
          </a:p>
        </p:txBody>
      </p:sp>
      <p:pic>
        <p:nvPicPr>
          <p:cNvPr id="70" name="Picture 2" descr="PESTEL Analysis (PEST Analysis) EXPLAINED with EXAMPLES | B2U">
            <a:extLst>
              <a:ext uri="{FF2B5EF4-FFF2-40B4-BE49-F238E27FC236}">
                <a16:creationId xmlns:a16="http://schemas.microsoft.com/office/drawing/2014/main" id="{D07F4352-6B76-2842-B39A-528C34F3921D}"/>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4072" r="23440" b="1"/>
          <a:stretch/>
        </p:blipFill>
        <p:spPr bwMode="auto">
          <a:xfrm>
            <a:off x="-10046" y="3382495"/>
            <a:ext cx="3214183" cy="3444474"/>
          </a:xfrm>
          <a:prstGeom prst="rect">
            <a:avLst/>
          </a:prstGeom>
          <a:noFill/>
          <a:ln w="12700">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336869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0D7B6E-5224-3743-A5C2-693C4F171DD2}"/>
              </a:ext>
            </a:extLst>
          </p:cNvPr>
          <p:cNvSpPr>
            <a:spLocks noGrp="1"/>
          </p:cNvSpPr>
          <p:nvPr>
            <p:ph type="title"/>
          </p:nvPr>
        </p:nvSpPr>
        <p:spPr>
          <a:xfrm>
            <a:off x="206734" y="353060"/>
            <a:ext cx="5889266" cy="1041400"/>
          </a:xfrm>
        </p:spPr>
        <p:txBody>
          <a:bodyPr anchor="b">
            <a:normAutofit/>
          </a:bodyPr>
          <a:lstStyle/>
          <a:p>
            <a:r>
              <a:rPr lang="en-US" dirty="0"/>
              <a:t>USING PESTEL ANALYSIS </a:t>
            </a:r>
          </a:p>
        </p:txBody>
      </p:sp>
      <p:sp>
        <p:nvSpPr>
          <p:cNvPr id="7174" name="Content Placeholder 7173">
            <a:extLst>
              <a:ext uri="{FF2B5EF4-FFF2-40B4-BE49-F238E27FC236}">
                <a16:creationId xmlns:a16="http://schemas.microsoft.com/office/drawing/2014/main" id="{3D0A112F-1F02-1932-349B-5E4A3F11C9F7}"/>
              </a:ext>
            </a:extLst>
          </p:cNvPr>
          <p:cNvSpPr>
            <a:spLocks noGrp="1"/>
          </p:cNvSpPr>
          <p:nvPr>
            <p:ph idx="1"/>
          </p:nvPr>
        </p:nvSpPr>
        <p:spPr>
          <a:xfrm>
            <a:off x="666396" y="2005080"/>
            <a:ext cx="5889266" cy="3388042"/>
          </a:xfrm>
        </p:spPr>
        <p:txBody>
          <a:bodyPr>
            <a:normAutofit/>
          </a:bodyPr>
          <a:lstStyle/>
          <a:p>
            <a:pPr marL="0" indent="0">
              <a:buNone/>
            </a:pPr>
            <a:r>
              <a:rPr lang="en-US" sz="2400" dirty="0"/>
              <a:t>Next, technology: technology can be one of the few things that causes anxiety and stress as a lot of people who use technology are not used to interacting with fellow peers as much which makes them overthink on how to approach certain situations which leads to severe stress.</a:t>
            </a:r>
          </a:p>
        </p:txBody>
      </p:sp>
      <p:pic>
        <p:nvPicPr>
          <p:cNvPr id="7176" name="Picture 8" descr="The growth of digital tech in NHS | Health Business">
            <a:extLst>
              <a:ext uri="{FF2B5EF4-FFF2-40B4-BE49-F238E27FC236}">
                <a16:creationId xmlns:a16="http://schemas.microsoft.com/office/drawing/2014/main" id="{85CA5B6D-64A0-F34F-927C-12A057C49F37}"/>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r="18821" b="-1"/>
          <a:stretch/>
        </p:blipFill>
        <p:spPr bwMode="auto">
          <a:xfrm>
            <a:off x="7439599" y="581213"/>
            <a:ext cx="4128129" cy="284773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4" name="Picture 6" descr="NHS trusts achieving affordable service transformation with technology -  Raconteur">
            <a:extLst>
              <a:ext uri="{FF2B5EF4-FFF2-40B4-BE49-F238E27FC236}">
                <a16:creationId xmlns:a16="http://schemas.microsoft.com/office/drawing/2014/main" id="{662DAAC0-EA4F-3041-9E78-57C1DEE3CB5E}"/>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1257" r="17205" b="3"/>
          <a:stretch/>
        </p:blipFill>
        <p:spPr bwMode="auto">
          <a:xfrm>
            <a:off x="7439599" y="3428952"/>
            <a:ext cx="4128129" cy="284773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7178" name="Picture 10" descr="AI could revolutionise the NHS – but only if we let it - Business &amp; Industry">
            <a:extLst>
              <a:ext uri="{FF2B5EF4-FFF2-40B4-BE49-F238E27FC236}">
                <a16:creationId xmlns:a16="http://schemas.microsoft.com/office/drawing/2014/main" id="{FF957D02-B1B0-3B4E-B5E0-967B34BD81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0" r="-4" b="-4"/>
          <a:stretch/>
        </p:blipFill>
        <p:spPr bwMode="auto">
          <a:xfrm>
            <a:off x="8143055" y="1122369"/>
            <a:ext cx="2711584" cy="2326883"/>
          </a:xfrm>
          <a:custGeom>
            <a:avLst/>
            <a:gdLst/>
            <a:ahLst/>
            <a:cxnLst/>
            <a:rect l="l" t="t" r="r" b="b"/>
            <a:pathLst>
              <a:path w="2970723" h="2549257">
                <a:moveTo>
                  <a:pt x="1485362" y="0"/>
                </a:moveTo>
                <a:cubicBezTo>
                  <a:pt x="2305704" y="0"/>
                  <a:pt x="2970723" y="665019"/>
                  <a:pt x="2970723" y="1485362"/>
                </a:cubicBezTo>
                <a:lnTo>
                  <a:pt x="2970723" y="2013767"/>
                </a:lnTo>
                <a:lnTo>
                  <a:pt x="2970723" y="2549257"/>
                </a:lnTo>
                <a:lnTo>
                  <a:pt x="0" y="2549257"/>
                </a:lnTo>
                <a:lnTo>
                  <a:pt x="0" y="1485362"/>
                </a:lnTo>
                <a:cubicBezTo>
                  <a:pt x="0" y="665019"/>
                  <a:pt x="665019" y="0"/>
                  <a:pt x="1485362" y="0"/>
                </a:cubicBezTo>
                <a:close/>
              </a:path>
            </a:pathLst>
          </a:custGeom>
          <a:noFill/>
          <a:ln w="12700">
            <a:solidFill>
              <a:schemeClr val="accent4"/>
            </a:solidFill>
          </a:ln>
          <a:extLst>
            <a:ext uri="{909E8E84-426E-40DD-AFC4-6F175D3DCCD1}">
              <a14:hiddenFill xmlns:a14="http://schemas.microsoft.com/office/drawing/2010/main">
                <a:solidFill>
                  <a:srgbClr val="FFFFFF"/>
                </a:solidFill>
              </a14:hiddenFill>
            </a:ext>
          </a:extLst>
        </p:spPr>
      </p:pic>
      <p:pic>
        <p:nvPicPr>
          <p:cNvPr id="7170" name="Picture 2" descr="PESTEL Analysis (PEST Analysis) EXPLAINED with EXAMPLES | B2U">
            <a:extLst>
              <a:ext uri="{FF2B5EF4-FFF2-40B4-BE49-F238E27FC236}">
                <a16:creationId xmlns:a16="http://schemas.microsoft.com/office/drawing/2014/main" id="{2C49D485-8275-3D4A-8D63-60659AFED4F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541" r="16911" b="3"/>
          <a:stretch/>
        </p:blipFill>
        <p:spPr bwMode="auto">
          <a:xfrm>
            <a:off x="8143055" y="3435431"/>
            <a:ext cx="2711584" cy="2326883"/>
          </a:xfrm>
          <a:custGeom>
            <a:avLst/>
            <a:gdLst/>
            <a:ahLst/>
            <a:cxnLst/>
            <a:rect l="l" t="t" r="r" b="b"/>
            <a:pathLst>
              <a:path w="2970723" h="2549257">
                <a:moveTo>
                  <a:pt x="0" y="0"/>
                </a:moveTo>
                <a:lnTo>
                  <a:pt x="2970723" y="0"/>
                </a:lnTo>
                <a:lnTo>
                  <a:pt x="2970723" y="1063895"/>
                </a:lnTo>
                <a:cubicBezTo>
                  <a:pt x="2970723" y="1884238"/>
                  <a:pt x="2305704" y="2549257"/>
                  <a:pt x="1485361" y="2549257"/>
                </a:cubicBezTo>
                <a:cubicBezTo>
                  <a:pt x="665019" y="2549257"/>
                  <a:pt x="0" y="1884238"/>
                  <a:pt x="0" y="1063895"/>
                </a:cubicBezTo>
                <a:lnTo>
                  <a:pt x="0" y="535490"/>
                </a:lnTo>
                <a:close/>
              </a:path>
            </a:pathLst>
          </a:custGeom>
          <a:noFill/>
          <a:ln w="12700">
            <a:solidFill>
              <a:schemeClr val="accent4"/>
            </a:solidFill>
          </a:ln>
          <a:extLst>
            <a:ext uri="{909E8E84-426E-40DD-AFC4-6F175D3DCCD1}">
              <a14:hiddenFill xmlns:a14="http://schemas.microsoft.com/office/drawing/2010/main">
                <a:solidFill>
                  <a:srgbClr val="FFFFFF"/>
                </a:solidFill>
              </a14:hiddenFill>
            </a:ext>
          </a:extLst>
        </p:spPr>
      </p:pic>
      <p:grpSp>
        <p:nvGrpSpPr>
          <p:cNvPr id="92" name="Group 91">
            <a:extLst>
              <a:ext uri="{FF2B5EF4-FFF2-40B4-BE49-F238E27FC236}">
                <a16:creationId xmlns:a16="http://schemas.microsoft.com/office/drawing/2014/main" id="{51D9A1B2-112A-44B5-9C06-F1FDF54894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93" name="Straight Connector 92">
              <a:extLst>
                <a:ext uri="{FF2B5EF4-FFF2-40B4-BE49-F238E27FC236}">
                  <a16:creationId xmlns:a16="http://schemas.microsoft.com/office/drawing/2014/main" id="{CB004878-2CCD-46B4-9CA8-8839374A65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3428994"/>
              <a:ext cx="4127174"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186" name="Straight Connector 93">
              <a:extLst>
                <a:ext uri="{FF2B5EF4-FFF2-40B4-BE49-F238E27FC236}">
                  <a16:creationId xmlns:a16="http://schemas.microsoft.com/office/drawing/2014/main" id="{9E8A1AB7-06E7-4173-BD03-98B7CE870E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FFF4F99-B08B-4DA1-A9B6-2831EB864C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3CEED601-9A7C-43E6-A1DB-B3CF17C2C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F358476-4541-4C7E-9FD8-CC17E668B8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594106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72">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74">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C5D56-E52B-5848-97B3-6372728A50FF}"/>
              </a:ext>
            </a:extLst>
          </p:cNvPr>
          <p:cNvSpPr>
            <a:spLocks noGrp="1"/>
          </p:cNvSpPr>
          <p:nvPr>
            <p:ph type="title"/>
          </p:nvPr>
        </p:nvSpPr>
        <p:spPr>
          <a:xfrm>
            <a:off x="44637" y="139666"/>
            <a:ext cx="4738382" cy="1312673"/>
          </a:xfrm>
        </p:spPr>
        <p:txBody>
          <a:bodyPr anchor="b">
            <a:normAutofit fontScale="90000"/>
          </a:bodyPr>
          <a:lstStyle/>
          <a:p>
            <a:r>
              <a:rPr lang="en-US" dirty="0"/>
              <a:t>USING PESTEL ANALYSIS</a:t>
            </a:r>
          </a:p>
        </p:txBody>
      </p:sp>
      <p:sp>
        <p:nvSpPr>
          <p:cNvPr id="8202" name="Content Placeholder 8197">
            <a:extLst>
              <a:ext uri="{FF2B5EF4-FFF2-40B4-BE49-F238E27FC236}">
                <a16:creationId xmlns:a16="http://schemas.microsoft.com/office/drawing/2014/main" id="{1C20B13C-995E-BA2C-91D7-FD5EE43FDF09}"/>
              </a:ext>
            </a:extLst>
          </p:cNvPr>
          <p:cNvSpPr>
            <a:spLocks noGrp="1"/>
          </p:cNvSpPr>
          <p:nvPr>
            <p:ph idx="1"/>
          </p:nvPr>
        </p:nvSpPr>
        <p:spPr>
          <a:xfrm>
            <a:off x="419479" y="1648742"/>
            <a:ext cx="3988697" cy="809625"/>
          </a:xfrm>
        </p:spPr>
        <p:txBody>
          <a:bodyPr>
            <a:normAutofit/>
          </a:bodyPr>
          <a:lstStyle/>
          <a:p>
            <a:pPr marL="0" indent="0">
              <a:buNone/>
            </a:pPr>
            <a:r>
              <a:rPr lang="en-US" sz="2000" dirty="0">
                <a:latin typeface="Arial" panose="020B0604020202020204" pitchFamily="34" charset="0"/>
                <a:cs typeface="Arial" panose="020B0604020202020204" pitchFamily="34" charset="0"/>
              </a:rPr>
              <a:t>How does the absenteeism of the NHS affect the environment?</a:t>
            </a:r>
          </a:p>
        </p:txBody>
      </p:sp>
      <p:grpSp>
        <p:nvGrpSpPr>
          <p:cNvPr id="8203" name="Group 76">
            <a:extLst>
              <a:ext uri="{FF2B5EF4-FFF2-40B4-BE49-F238E27FC236}">
                <a16:creationId xmlns:a16="http://schemas.microsoft.com/office/drawing/2014/main" id="{AF569553-A9EF-4DFD-8655-83E8E371E1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78" name="Straight Connector 77">
              <a:extLst>
                <a:ext uri="{FF2B5EF4-FFF2-40B4-BE49-F238E27FC236}">
                  <a16:creationId xmlns:a16="http://schemas.microsoft.com/office/drawing/2014/main" id="{9FDC8AF8-AB6B-4BE2-8799-036A8114C9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61025"/>
              <a:ext cx="0" cy="496538"/>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26BDDD1-4083-41D2-A307-A7F69764CE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67246"/>
              <a:ext cx="0" cy="457515"/>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06FADF5-AAF7-4ECF-B74A-CEFB73843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8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62DAA673-322E-4BDB-9223-AA485CED2F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77ADDAC-AD53-487B-8DD5-601627C575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2E7153BA-1FC2-438B-BFF2-E6B45A21E6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8194" name="Picture 2" descr="PESTEL Analysis (PEST Analysis) EXPLAINED with EXAMPLES | B2U">
            <a:extLst>
              <a:ext uri="{FF2B5EF4-FFF2-40B4-BE49-F238E27FC236}">
                <a16:creationId xmlns:a16="http://schemas.microsoft.com/office/drawing/2014/main" id="{E76D634F-C4B2-4C45-860D-FB18FD9392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500" r="16867"/>
          <a:stretch/>
        </p:blipFill>
        <p:spPr bwMode="auto">
          <a:xfrm>
            <a:off x="6334615" y="2993570"/>
            <a:ext cx="4450218" cy="3813991"/>
          </a:xfrm>
          <a:custGeom>
            <a:avLst/>
            <a:gdLst/>
            <a:ahLst/>
            <a:cxnLst/>
            <a:rect l="l" t="t" r="r" b="b"/>
            <a:pathLst>
              <a:path w="5524752" h="4734904">
                <a:moveTo>
                  <a:pt x="2762375" y="0"/>
                </a:moveTo>
                <a:cubicBezTo>
                  <a:pt x="4287995" y="0"/>
                  <a:pt x="5524752" y="1236757"/>
                  <a:pt x="5524752" y="2762375"/>
                </a:cubicBezTo>
                <a:lnTo>
                  <a:pt x="5524752" y="3745069"/>
                </a:lnTo>
                <a:lnTo>
                  <a:pt x="5524752" y="4734904"/>
                </a:lnTo>
                <a:lnTo>
                  <a:pt x="0" y="4734904"/>
                </a:lnTo>
                <a:lnTo>
                  <a:pt x="0" y="2762375"/>
                </a:lnTo>
                <a:cubicBezTo>
                  <a:pt x="0" y="1236757"/>
                  <a:pt x="1236757" y="0"/>
                  <a:pt x="2762375" y="0"/>
                </a:cubicBezTo>
                <a:close/>
              </a:path>
            </a:pathLst>
          </a:custGeom>
          <a:noFill/>
          <a:ln w="12700">
            <a:solidFill>
              <a:schemeClr val="accent4"/>
            </a:solidFill>
          </a:ln>
          <a:extLst>
            <a:ext uri="{909E8E84-426E-40DD-AFC4-6F175D3DCCD1}">
              <a14:hiddenFill xmlns:a14="http://schemas.microsoft.com/office/drawing/2010/main">
                <a:solidFill>
                  <a:srgbClr val="FFFFFF"/>
                </a:solidFill>
              </a14:hiddenFill>
            </a:ext>
          </a:extLst>
        </p:spPr>
      </p:pic>
      <p:pic>
        <p:nvPicPr>
          <p:cNvPr id="5" name="Picture 6" descr="The environment needs to be higher up the NHS agenda | The Nuffield Trust">
            <a:extLst>
              <a:ext uri="{FF2B5EF4-FFF2-40B4-BE49-F238E27FC236}">
                <a16:creationId xmlns:a16="http://schemas.microsoft.com/office/drawing/2014/main" id="{ACEB3E68-5B9D-1A47-ADEB-0357713B49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5537" y="6438"/>
            <a:ext cx="5028374" cy="2514187"/>
          </a:xfrm>
          <a:prstGeom prst="rect">
            <a:avLst/>
          </a:prstGeom>
          <a:noFill/>
          <a:effectLst>
            <a:glow>
              <a:schemeClr val="accent1">
                <a:alpha val="40000"/>
              </a:schemeClr>
            </a:glow>
            <a:outerShdw blurRad="436792" dist="1069086" dir="5400000" sx="125000" sy="125000" algn="ctr" rotWithShape="0">
              <a:srgbClr val="000000">
                <a:alpha val="43137"/>
              </a:srgbClr>
            </a:outerShdw>
            <a:reflection endPos="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8F18DE-D1A3-7F43-B39B-A1DBA3365438}"/>
              </a:ext>
            </a:extLst>
          </p:cNvPr>
          <p:cNvSpPr txBox="1"/>
          <p:nvPr/>
        </p:nvSpPr>
        <p:spPr>
          <a:xfrm>
            <a:off x="557952" y="2828835"/>
            <a:ext cx="4361111" cy="1200329"/>
          </a:xfrm>
          <a:prstGeom prst="rect">
            <a:avLst/>
          </a:prstGeom>
          <a:noFill/>
        </p:spPr>
        <p:txBody>
          <a:bodyPr wrap="square" rtlCol="0">
            <a:spAutoFit/>
          </a:bodyPr>
          <a:lstStyle/>
          <a:p>
            <a:r>
              <a:rPr lang="en-US" dirty="0">
                <a:solidFill>
                  <a:schemeClr val="accent6">
                    <a:lumMod val="75000"/>
                  </a:schemeClr>
                </a:solidFill>
              </a:rPr>
              <a:t>The absenteeism of the NHS can have a huge impact on the environment in different ways such as: the lack of staff could cost somebody’s life.</a:t>
            </a:r>
          </a:p>
        </p:txBody>
      </p:sp>
      <p:pic>
        <p:nvPicPr>
          <p:cNvPr id="8196" name="Picture 4" descr="Sustainability at the University Hospitals Dorset">
            <a:extLst>
              <a:ext uri="{FF2B5EF4-FFF2-40B4-BE49-F238E27FC236}">
                <a16:creationId xmlns:a16="http://schemas.microsoft.com/office/drawing/2014/main" id="{10161506-5AD2-6C46-B644-EE8386112EBF}"/>
              </a:ext>
            </a:extLst>
          </p:cNvPr>
          <p:cNvPicPr>
            <a:picLocks noChangeAspect="1" noChangeArrowheads="1"/>
          </p:cNvPicPr>
          <p:nvPr/>
        </p:nvPicPr>
        <p:blipFill>
          <a:blip r:embed="rId4">
            <a:alphaModFix amt="85000"/>
            <a:extLst>
              <a:ext uri="{28A0092B-C50C-407E-A947-70E740481C1C}">
                <a14:useLocalDpi xmlns:a14="http://schemas.microsoft.com/office/drawing/2010/main" val="0"/>
              </a:ext>
            </a:extLst>
          </a:blip>
          <a:srcRect/>
          <a:stretch>
            <a:fillRect/>
          </a:stretch>
        </p:blipFill>
        <p:spPr bwMode="auto">
          <a:xfrm>
            <a:off x="44637" y="4700588"/>
            <a:ext cx="3052838" cy="2157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8213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6" name="Rectangle 136">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7" name="Rectangle 138">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9D2CDB-89D0-3341-915C-5E02A69F7491}"/>
              </a:ext>
            </a:extLst>
          </p:cNvPr>
          <p:cNvSpPr>
            <a:spLocks noGrp="1"/>
          </p:cNvSpPr>
          <p:nvPr>
            <p:ph type="title"/>
          </p:nvPr>
        </p:nvSpPr>
        <p:spPr>
          <a:xfrm>
            <a:off x="838200" y="581337"/>
            <a:ext cx="3798436" cy="2060263"/>
          </a:xfrm>
        </p:spPr>
        <p:txBody>
          <a:bodyPr anchor="b">
            <a:normAutofit/>
          </a:bodyPr>
          <a:lstStyle/>
          <a:p>
            <a:pPr>
              <a:lnSpc>
                <a:spcPct val="90000"/>
              </a:lnSpc>
            </a:pPr>
            <a:r>
              <a:rPr lang="en-US" dirty="0"/>
              <a:t>USING PESTEL ANALYSIS </a:t>
            </a:r>
          </a:p>
        </p:txBody>
      </p:sp>
      <p:sp>
        <p:nvSpPr>
          <p:cNvPr id="3" name="Content Placeholder 2">
            <a:extLst>
              <a:ext uri="{FF2B5EF4-FFF2-40B4-BE49-F238E27FC236}">
                <a16:creationId xmlns:a16="http://schemas.microsoft.com/office/drawing/2014/main" id="{F0C7DD32-DE78-DD45-AA74-8A26F3B0A112}"/>
              </a:ext>
            </a:extLst>
          </p:cNvPr>
          <p:cNvSpPr>
            <a:spLocks noGrp="1"/>
          </p:cNvSpPr>
          <p:nvPr>
            <p:ph idx="1"/>
          </p:nvPr>
        </p:nvSpPr>
        <p:spPr>
          <a:xfrm>
            <a:off x="838200" y="2788920"/>
            <a:ext cx="3798436" cy="3388042"/>
          </a:xfrm>
        </p:spPr>
        <p:txBody>
          <a:bodyPr>
            <a:normAutofit/>
          </a:bodyPr>
          <a:lstStyle/>
          <a:p>
            <a:pPr marL="0" indent="0">
              <a:buNone/>
            </a:pPr>
            <a:r>
              <a:rPr lang="en-US" dirty="0"/>
              <a:t>Of course to approach this legally one of the options would be to have mental health therapists that everyone can have </a:t>
            </a:r>
            <a:r>
              <a:rPr lang="en-US" dirty="0" err="1"/>
              <a:t>acess</a:t>
            </a:r>
            <a:r>
              <a:rPr lang="en-US" dirty="0"/>
              <a:t> to to minimize the percentage of people with stress/anxiety/depression.</a:t>
            </a:r>
          </a:p>
        </p:txBody>
      </p:sp>
      <p:grpSp>
        <p:nvGrpSpPr>
          <p:cNvPr id="10248" name="Group 140">
            <a:extLst>
              <a:ext uri="{FF2B5EF4-FFF2-40B4-BE49-F238E27FC236}">
                <a16:creationId xmlns:a16="http://schemas.microsoft.com/office/drawing/2014/main" id="{BE5E049A-4A23-44CB-B5ED-030BD25A1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142" name="Straight Connector 141">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764F55F8-5EFF-4E16-95C1-83B24DDE84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338969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10244" name="Picture 4" descr="NHS CRISIS: Health service lines up £56bn to pay for negligence cases | UK  | News | Express.co.uk">
            <a:extLst>
              <a:ext uri="{FF2B5EF4-FFF2-40B4-BE49-F238E27FC236}">
                <a16:creationId xmlns:a16="http://schemas.microsoft.com/office/drawing/2014/main" id="{DFA14AFD-56BF-3F42-8BC8-B761E80D63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18950" y="730331"/>
            <a:ext cx="4255957" cy="2521655"/>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PESTEL Analysis (PEST Analysis) EXPLAINED with EXAMPLES | B2U">
            <a:extLst>
              <a:ext uri="{FF2B5EF4-FFF2-40B4-BE49-F238E27FC236}">
                <a16:creationId xmlns:a16="http://schemas.microsoft.com/office/drawing/2014/main" id="{0A60AD0F-A4C2-A247-AF63-D43451C04B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00" r="16867"/>
          <a:stretch/>
        </p:blipFill>
        <p:spPr bwMode="auto">
          <a:xfrm>
            <a:off x="6893985" y="3527409"/>
            <a:ext cx="2942289" cy="2521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20317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7" name="Group 136">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38" name="Straight Connector 137">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231" name="Straight Connector 138">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2"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3"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9232" name="Rectangle 144">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0FB8F9-4C55-F247-902D-621F6241C704}"/>
              </a:ext>
            </a:extLst>
          </p:cNvPr>
          <p:cNvSpPr>
            <a:spLocks noGrp="1"/>
          </p:cNvSpPr>
          <p:nvPr>
            <p:ph type="title"/>
          </p:nvPr>
        </p:nvSpPr>
        <p:spPr>
          <a:xfrm>
            <a:off x="90322" y="4829360"/>
            <a:ext cx="5625588" cy="1777393"/>
          </a:xfrm>
        </p:spPr>
        <p:txBody>
          <a:bodyPr vert="horz" lIns="91440" tIns="45720" rIns="91440" bIns="45720" rtlCol="0" anchor="b">
            <a:normAutofit/>
          </a:bodyPr>
          <a:lstStyle/>
          <a:p>
            <a:r>
              <a:rPr lang="en-US" sz="5200" strike="sngStrike" dirty="0"/>
              <a:t>USING PESTEL ANALYSIS</a:t>
            </a:r>
          </a:p>
        </p:txBody>
      </p:sp>
      <p:grpSp>
        <p:nvGrpSpPr>
          <p:cNvPr id="149" name="Group 148">
            <a:extLst>
              <a:ext uri="{FF2B5EF4-FFF2-40B4-BE49-F238E27FC236}">
                <a16:creationId xmlns:a16="http://schemas.microsoft.com/office/drawing/2014/main" id="{3E247A8E-84A7-4C10-A5E3-19A4C52341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150" name="Straight Connector 149">
              <a:extLst>
                <a:ext uri="{FF2B5EF4-FFF2-40B4-BE49-F238E27FC236}">
                  <a16:creationId xmlns:a16="http://schemas.microsoft.com/office/drawing/2014/main" id="{D01E67E4-6B86-40A6-A391-AAE91E410A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61025"/>
              <a:ext cx="0" cy="507813"/>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7785565-8AC8-4BDE-A928-0CF99C2CC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9694"/>
              <a:ext cx="0" cy="445068"/>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5B800634-C48C-4DEC-ADE0-9DBD3892FF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8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84BC3379-DCF9-4AFD-9E5C-96195311AD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04951568-25F6-4A2C-AE22-4B101B4B09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0248"/>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E1BA811-AEFE-4240-B1B6-A4DA010E4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5645"/>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6" name="Freeform: Shape 155">
              <a:extLst>
                <a:ext uri="{FF2B5EF4-FFF2-40B4-BE49-F238E27FC236}">
                  <a16:creationId xmlns:a16="http://schemas.microsoft.com/office/drawing/2014/main" id="{118F67E6-57B7-459D-817E-C53BA83D0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586979" y="1024758"/>
              <a:ext cx="5514457" cy="4736267"/>
            </a:xfrm>
            <a:custGeom>
              <a:avLst/>
              <a:gdLst>
                <a:gd name="connsiteX0" fmla="*/ 1700213 w 3400426"/>
                <a:gd name="connsiteY0" fmla="*/ 2920565 h 2920565"/>
                <a:gd name="connsiteX1" fmla="*/ 0 w 3400426"/>
                <a:gd name="connsiteY1" fmla="*/ 1220352 h 2920565"/>
                <a:gd name="connsiteX2" fmla="*/ 0 w 3400426"/>
                <a:gd name="connsiteY2" fmla="*/ 615515 h 2920565"/>
                <a:gd name="connsiteX3" fmla="*/ 0 w 3400426"/>
                <a:gd name="connsiteY3" fmla="*/ 0 h 2920565"/>
                <a:gd name="connsiteX4" fmla="*/ 3400426 w 3400426"/>
                <a:gd name="connsiteY4" fmla="*/ 0 h 2920565"/>
                <a:gd name="connsiteX5" fmla="*/ 3400426 w 3400426"/>
                <a:gd name="connsiteY5" fmla="*/ 1220352 h 2920565"/>
                <a:gd name="connsiteX6" fmla="*/ 1700213 w 3400426"/>
                <a:gd name="connsiteY6" fmla="*/ 2920565 h 2920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00426" h="2920565">
                  <a:moveTo>
                    <a:pt x="1700213" y="2920565"/>
                  </a:moveTo>
                  <a:cubicBezTo>
                    <a:pt x="761211" y="2920565"/>
                    <a:pt x="0" y="2159354"/>
                    <a:pt x="0" y="1220352"/>
                  </a:cubicBezTo>
                  <a:lnTo>
                    <a:pt x="0" y="615515"/>
                  </a:lnTo>
                  <a:lnTo>
                    <a:pt x="0" y="0"/>
                  </a:lnTo>
                  <a:lnTo>
                    <a:pt x="3400426" y="0"/>
                  </a:lnTo>
                  <a:lnTo>
                    <a:pt x="3400426" y="1220352"/>
                  </a:lnTo>
                  <a:cubicBezTo>
                    <a:pt x="3400426" y="2159354"/>
                    <a:pt x="2639215" y="2920565"/>
                    <a:pt x="1700213" y="2920565"/>
                  </a:cubicBezTo>
                  <a:close/>
                </a:path>
              </a:pathLst>
            </a:custGeom>
            <a:solidFill>
              <a:srgbClr val="FFFFFF"/>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9218" name="Picture 2" descr="PESTEL Analysis (PEST Analysis) EXPLAINED with EXAMPLES | B2U">
            <a:extLst>
              <a:ext uri="{FF2B5EF4-FFF2-40B4-BE49-F238E27FC236}">
                <a16:creationId xmlns:a16="http://schemas.microsoft.com/office/drawing/2014/main" id="{5289EE05-BBBA-A447-AC62-17435D17191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938" r="11306" b="1"/>
          <a:stretch/>
        </p:blipFill>
        <p:spPr bwMode="auto">
          <a:xfrm>
            <a:off x="6478891" y="2382318"/>
            <a:ext cx="3723844" cy="272895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Data and solving the health inequalities commissioning conundrum">
            <a:extLst>
              <a:ext uri="{FF2B5EF4-FFF2-40B4-BE49-F238E27FC236}">
                <a16:creationId xmlns:a16="http://schemas.microsoft.com/office/drawing/2014/main" id="{A33B0190-009E-324E-B42F-161422299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698" y="6438"/>
            <a:ext cx="4927939" cy="3340022"/>
          </a:xfrm>
          <a:prstGeom prst="rect">
            <a:avLst/>
          </a:prstGeom>
          <a:noFill/>
          <a:effectLst>
            <a:outerShdw blurRad="50800" dist="50800" sx="24000" sy="24000" algn="ctr" rotWithShape="0">
              <a:srgbClr val="000000">
                <a:alpha val="43137"/>
              </a:srgbClr>
            </a:outerShdw>
            <a:reflection stA="21660" endPos="6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8293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80CB1-5E3E-9C46-923A-4F508C52157E}"/>
              </a:ext>
            </a:extLst>
          </p:cNvPr>
          <p:cNvSpPr>
            <a:spLocks noGrp="1"/>
          </p:cNvSpPr>
          <p:nvPr>
            <p:ph type="title"/>
          </p:nvPr>
        </p:nvSpPr>
        <p:spPr>
          <a:xfrm>
            <a:off x="3186112" y="245061"/>
            <a:ext cx="5819776" cy="1325563"/>
          </a:xfrm>
        </p:spPr>
        <p:txBody>
          <a:bodyPr/>
          <a:lstStyle/>
          <a:p>
            <a:r>
              <a:rPr lang="en-US" dirty="0"/>
              <a:t>How did it come to this?</a:t>
            </a:r>
          </a:p>
        </p:txBody>
      </p:sp>
      <p:sp>
        <p:nvSpPr>
          <p:cNvPr id="5" name="TextBox 4">
            <a:extLst>
              <a:ext uri="{FF2B5EF4-FFF2-40B4-BE49-F238E27FC236}">
                <a16:creationId xmlns:a16="http://schemas.microsoft.com/office/drawing/2014/main" id="{B59EDA12-D06D-BD43-AB68-70896621A4BC}"/>
              </a:ext>
            </a:extLst>
          </p:cNvPr>
          <p:cNvSpPr txBox="1"/>
          <p:nvPr/>
        </p:nvSpPr>
        <p:spPr>
          <a:xfrm>
            <a:off x="849287" y="1702949"/>
            <a:ext cx="1714500" cy="369332"/>
          </a:xfrm>
          <a:prstGeom prst="rect">
            <a:avLst/>
          </a:prstGeom>
          <a:noFill/>
        </p:spPr>
        <p:txBody>
          <a:bodyPr wrap="square" rtlCol="0">
            <a:spAutoFit/>
          </a:bodyPr>
          <a:lstStyle/>
          <a:p>
            <a:r>
              <a:rPr lang="en-US" dirty="0"/>
              <a:t>Absenteeism</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Add-in 6" title="Mentimeter - Interactive Presentations">
                <a:extLst>
                  <a:ext uri="{FF2B5EF4-FFF2-40B4-BE49-F238E27FC236}">
                    <a16:creationId xmlns:a16="http://schemas.microsoft.com/office/drawing/2014/main" id="{9461FE78-A044-5242-B0F4-4E2768769395}"/>
                  </a:ext>
                </a:extLst>
              </p:cNvPr>
              <p:cNvGraphicFramePr>
                <a:graphicFrameLocks noGrp="1"/>
              </p:cNvGraphicFramePr>
              <p:nvPr>
                <p:extLst>
                  <p:ext uri="{D42A27DB-BD31-4B8C-83A1-F6EECF244321}">
                    <p14:modId xmlns:p14="http://schemas.microsoft.com/office/powerpoint/2010/main" val="2077869341"/>
                  </p:ext>
                </p:extLst>
              </p:nvPr>
            </p:nvGraphicFramePr>
            <p:xfrm>
              <a:off x="12570606" y="1887615"/>
              <a:ext cx="8216900" cy="77597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7" name="Add-in 6" title="Mentimeter - Interactive Presentations">
                <a:extLst>
                  <a:ext uri="{FF2B5EF4-FFF2-40B4-BE49-F238E27FC236}">
                    <a16:creationId xmlns:a16="http://schemas.microsoft.com/office/drawing/2014/main" id="{9461FE78-A044-5242-B0F4-4E2768769395}"/>
                  </a:ext>
                </a:extLst>
              </p:cNvPr>
              <p:cNvPicPr>
                <a:picLocks noGrp="1" noRot="1" noChangeAspect="1" noMove="1" noResize="1" noEditPoints="1" noAdjustHandles="1" noChangeArrowheads="1" noChangeShapeType="1"/>
              </p:cNvPicPr>
              <p:nvPr/>
            </p:nvPicPr>
            <p:blipFill>
              <a:blip r:embed="rId3"/>
              <a:stretch>
                <a:fillRect/>
              </a:stretch>
            </p:blipFill>
            <p:spPr>
              <a:xfrm>
                <a:off x="12570606" y="1887615"/>
                <a:ext cx="8216900" cy="7759700"/>
              </a:xfrm>
              <a:prstGeom prst="rect">
                <a:avLst/>
              </a:prstGeom>
            </p:spPr>
          </p:pic>
        </mc:Fallback>
      </mc:AlternateContent>
      <p:cxnSp>
        <p:nvCxnSpPr>
          <p:cNvPr id="9" name="Straight Arrow Connector 8">
            <a:extLst>
              <a:ext uri="{FF2B5EF4-FFF2-40B4-BE49-F238E27FC236}">
                <a16:creationId xmlns:a16="http://schemas.microsoft.com/office/drawing/2014/main" id="{A2D0F2A6-FD54-A84F-A9EF-741824171DE7}"/>
              </a:ext>
            </a:extLst>
          </p:cNvPr>
          <p:cNvCxnSpPr>
            <a:cxnSpLocks/>
            <a:stCxn id="5" idx="3"/>
          </p:cNvCxnSpPr>
          <p:nvPr/>
        </p:nvCxnSpPr>
        <p:spPr>
          <a:xfrm>
            <a:off x="2563787" y="1887615"/>
            <a:ext cx="7340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F5E4BF3-BEC1-D548-8A87-AF933BA59E70}"/>
              </a:ext>
            </a:extLst>
          </p:cNvPr>
          <p:cNvSpPr txBox="1"/>
          <p:nvPr/>
        </p:nvSpPr>
        <p:spPr>
          <a:xfrm>
            <a:off x="3477718" y="1570624"/>
            <a:ext cx="2098623" cy="923330"/>
          </a:xfrm>
          <a:prstGeom prst="rect">
            <a:avLst/>
          </a:prstGeom>
          <a:noFill/>
        </p:spPr>
        <p:txBody>
          <a:bodyPr wrap="square" rtlCol="0">
            <a:spAutoFit/>
          </a:bodyPr>
          <a:lstStyle/>
          <a:p>
            <a:r>
              <a:rPr lang="en-US" dirty="0"/>
              <a:t>Lack of staff because of COVID 19</a:t>
            </a:r>
          </a:p>
        </p:txBody>
      </p:sp>
      <p:cxnSp>
        <p:nvCxnSpPr>
          <p:cNvPr id="14" name="Straight Arrow Connector 13">
            <a:extLst>
              <a:ext uri="{FF2B5EF4-FFF2-40B4-BE49-F238E27FC236}">
                <a16:creationId xmlns:a16="http://schemas.microsoft.com/office/drawing/2014/main" id="{91775BB9-A876-184B-B542-3876D5637915}"/>
              </a:ext>
            </a:extLst>
          </p:cNvPr>
          <p:cNvCxnSpPr>
            <a:cxnSpLocks/>
          </p:cNvCxnSpPr>
          <p:nvPr/>
        </p:nvCxnSpPr>
        <p:spPr>
          <a:xfrm>
            <a:off x="5193141" y="2072281"/>
            <a:ext cx="90285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AE515A23-4654-5C4C-BDC1-D1D0808DD900}"/>
              </a:ext>
            </a:extLst>
          </p:cNvPr>
          <p:cNvSpPr txBox="1"/>
          <p:nvPr/>
        </p:nvSpPr>
        <p:spPr>
          <a:xfrm>
            <a:off x="6323012" y="1749115"/>
            <a:ext cx="1319135" cy="646331"/>
          </a:xfrm>
          <a:prstGeom prst="rect">
            <a:avLst/>
          </a:prstGeom>
          <a:noFill/>
        </p:spPr>
        <p:txBody>
          <a:bodyPr wrap="square" rtlCol="0">
            <a:spAutoFit/>
          </a:bodyPr>
          <a:lstStyle/>
          <a:p>
            <a:r>
              <a:rPr lang="en-US" dirty="0"/>
              <a:t>Reason of sickness</a:t>
            </a:r>
          </a:p>
        </p:txBody>
      </p:sp>
      <p:cxnSp>
        <p:nvCxnSpPr>
          <p:cNvPr id="22" name="Straight Arrow Connector 21">
            <a:extLst>
              <a:ext uri="{FF2B5EF4-FFF2-40B4-BE49-F238E27FC236}">
                <a16:creationId xmlns:a16="http://schemas.microsoft.com/office/drawing/2014/main" id="{F2986406-3380-2146-AD33-C580A47ABD5E}"/>
              </a:ext>
            </a:extLst>
          </p:cNvPr>
          <p:cNvCxnSpPr/>
          <p:nvPr/>
        </p:nvCxnSpPr>
        <p:spPr>
          <a:xfrm>
            <a:off x="12570606" y="1887615"/>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1CC124A-FE6E-6C4A-9D81-3B2BA6600ACA}"/>
              </a:ext>
            </a:extLst>
          </p:cNvPr>
          <p:cNvCxnSpPr>
            <a:cxnSpLocks/>
            <a:stCxn id="19" idx="3"/>
          </p:cNvCxnSpPr>
          <p:nvPr/>
        </p:nvCxnSpPr>
        <p:spPr>
          <a:xfrm flipV="1">
            <a:off x="7642147" y="2072280"/>
            <a:ext cx="74667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27133B0-FA58-1F49-BD21-BB4A2A165FDD}"/>
              </a:ext>
            </a:extLst>
          </p:cNvPr>
          <p:cNvSpPr txBox="1"/>
          <p:nvPr/>
        </p:nvSpPr>
        <p:spPr>
          <a:xfrm>
            <a:off x="8553586" y="1749114"/>
            <a:ext cx="2324321" cy="646331"/>
          </a:xfrm>
          <a:prstGeom prst="rect">
            <a:avLst/>
          </a:prstGeom>
          <a:noFill/>
        </p:spPr>
        <p:txBody>
          <a:bodyPr wrap="square" rtlCol="0">
            <a:spAutoFit/>
          </a:bodyPr>
          <a:lstStyle/>
          <a:p>
            <a:r>
              <a:rPr lang="en-US" dirty="0"/>
              <a:t>Depression/anxiety/stress</a:t>
            </a:r>
          </a:p>
        </p:txBody>
      </p:sp>
      <p:cxnSp>
        <p:nvCxnSpPr>
          <p:cNvPr id="28" name="Elbow Connector 27">
            <a:extLst>
              <a:ext uri="{FF2B5EF4-FFF2-40B4-BE49-F238E27FC236}">
                <a16:creationId xmlns:a16="http://schemas.microsoft.com/office/drawing/2014/main" id="{9E367748-C412-5746-86D9-BC258E475F5E}"/>
              </a:ext>
            </a:extLst>
          </p:cNvPr>
          <p:cNvCxnSpPr>
            <a:cxnSpLocks/>
            <a:stCxn id="26" idx="3"/>
          </p:cNvCxnSpPr>
          <p:nvPr/>
        </p:nvCxnSpPr>
        <p:spPr>
          <a:xfrm flipH="1">
            <a:off x="10619392" y="2072280"/>
            <a:ext cx="258515" cy="729735"/>
          </a:xfrm>
          <a:prstGeom prst="bentConnector4">
            <a:avLst>
              <a:gd name="adj1" fmla="val -88428"/>
              <a:gd name="adj2" fmla="val 72143"/>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94BF855B-AEAB-6443-96EA-68628F083070}"/>
              </a:ext>
            </a:extLst>
          </p:cNvPr>
          <p:cNvSpPr txBox="1"/>
          <p:nvPr/>
        </p:nvSpPr>
        <p:spPr>
          <a:xfrm>
            <a:off x="9345228" y="2940515"/>
            <a:ext cx="1532679" cy="369332"/>
          </a:xfrm>
          <a:prstGeom prst="rect">
            <a:avLst/>
          </a:prstGeom>
          <a:noFill/>
        </p:spPr>
        <p:txBody>
          <a:bodyPr wrap="square" rtlCol="0">
            <a:spAutoFit/>
          </a:bodyPr>
          <a:lstStyle/>
          <a:p>
            <a:r>
              <a:rPr lang="en-US" dirty="0"/>
              <a:t>Lack of trust</a:t>
            </a:r>
          </a:p>
        </p:txBody>
      </p:sp>
      <p:cxnSp>
        <p:nvCxnSpPr>
          <p:cNvPr id="34" name="Straight Arrow Connector 33">
            <a:extLst>
              <a:ext uri="{FF2B5EF4-FFF2-40B4-BE49-F238E27FC236}">
                <a16:creationId xmlns:a16="http://schemas.microsoft.com/office/drawing/2014/main" id="{053E7503-52B5-BA4A-B902-4F5133ECC1D0}"/>
              </a:ext>
            </a:extLst>
          </p:cNvPr>
          <p:cNvCxnSpPr>
            <a:cxnSpLocks/>
            <a:stCxn id="32" idx="1"/>
          </p:cNvCxnSpPr>
          <p:nvPr/>
        </p:nvCxnSpPr>
        <p:spPr>
          <a:xfrm flipH="1">
            <a:off x="8388818" y="3125181"/>
            <a:ext cx="9564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FD77CC0B-D44D-BC42-B18E-DDF79CB410A7}"/>
              </a:ext>
            </a:extLst>
          </p:cNvPr>
          <p:cNvSpPr txBox="1"/>
          <p:nvPr/>
        </p:nvSpPr>
        <p:spPr>
          <a:xfrm>
            <a:off x="5921608" y="2782669"/>
            <a:ext cx="2822341" cy="646331"/>
          </a:xfrm>
          <a:prstGeom prst="rect">
            <a:avLst/>
          </a:prstGeom>
          <a:noFill/>
        </p:spPr>
        <p:txBody>
          <a:bodyPr wrap="square" rtlCol="0">
            <a:spAutoFit/>
          </a:bodyPr>
          <a:lstStyle/>
          <a:p>
            <a:r>
              <a:rPr lang="en-US" dirty="0"/>
              <a:t>More cases ,more work for the personal</a:t>
            </a:r>
          </a:p>
        </p:txBody>
      </p:sp>
      <p:cxnSp>
        <p:nvCxnSpPr>
          <p:cNvPr id="38" name="Straight Arrow Connector 37">
            <a:extLst>
              <a:ext uri="{FF2B5EF4-FFF2-40B4-BE49-F238E27FC236}">
                <a16:creationId xmlns:a16="http://schemas.microsoft.com/office/drawing/2014/main" id="{A7F64F8A-F1DC-1341-BC73-E70AE1D2FFE3}"/>
              </a:ext>
            </a:extLst>
          </p:cNvPr>
          <p:cNvCxnSpPr>
            <a:cxnSpLocks/>
            <a:stCxn id="36" idx="1"/>
          </p:cNvCxnSpPr>
          <p:nvPr/>
        </p:nvCxnSpPr>
        <p:spPr>
          <a:xfrm flipH="1" flipV="1">
            <a:off x="4961744" y="3105833"/>
            <a:ext cx="959864" cy="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0F4D3D16-8B1D-4844-A86D-432CEDD96394}"/>
              </a:ext>
            </a:extLst>
          </p:cNvPr>
          <p:cNvSpPr txBox="1"/>
          <p:nvPr/>
        </p:nvSpPr>
        <p:spPr>
          <a:xfrm>
            <a:off x="3477718" y="2921167"/>
            <a:ext cx="2249018" cy="369332"/>
          </a:xfrm>
          <a:prstGeom prst="rect">
            <a:avLst/>
          </a:prstGeom>
          <a:noFill/>
        </p:spPr>
        <p:txBody>
          <a:bodyPr wrap="square" rtlCol="0">
            <a:spAutoFit/>
          </a:bodyPr>
          <a:lstStyle/>
          <a:p>
            <a:r>
              <a:rPr lang="en-US" dirty="0"/>
              <a:t>conclusion</a:t>
            </a:r>
          </a:p>
        </p:txBody>
      </p:sp>
      <p:cxnSp>
        <p:nvCxnSpPr>
          <p:cNvPr id="42" name="Straight Arrow Connector 41">
            <a:extLst>
              <a:ext uri="{FF2B5EF4-FFF2-40B4-BE49-F238E27FC236}">
                <a16:creationId xmlns:a16="http://schemas.microsoft.com/office/drawing/2014/main" id="{B1759F14-7496-7E40-AE01-2C90A6FA428F}"/>
              </a:ext>
            </a:extLst>
          </p:cNvPr>
          <p:cNvCxnSpPr>
            <a:cxnSpLocks/>
            <a:stCxn id="40" idx="1"/>
          </p:cNvCxnSpPr>
          <p:nvPr/>
        </p:nvCxnSpPr>
        <p:spPr>
          <a:xfrm flipH="1">
            <a:off x="2563787" y="3105833"/>
            <a:ext cx="913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FDDD0F1C-4C6E-4F4D-A593-DA7FD206FACC}"/>
              </a:ext>
            </a:extLst>
          </p:cNvPr>
          <p:cNvSpPr txBox="1"/>
          <p:nvPr/>
        </p:nvSpPr>
        <p:spPr>
          <a:xfrm>
            <a:off x="655377" y="2848182"/>
            <a:ext cx="2083633" cy="923330"/>
          </a:xfrm>
          <a:prstGeom prst="rect">
            <a:avLst/>
          </a:prstGeom>
          <a:noFill/>
        </p:spPr>
        <p:txBody>
          <a:bodyPr wrap="square" rtlCol="0">
            <a:spAutoFit/>
          </a:bodyPr>
          <a:lstStyle/>
          <a:p>
            <a:r>
              <a:rPr lang="en-US" dirty="0"/>
              <a:t>Can be reduced by a selection of measures </a:t>
            </a:r>
          </a:p>
        </p:txBody>
      </p:sp>
      <p:cxnSp>
        <p:nvCxnSpPr>
          <p:cNvPr id="46" name="Elbow Connector 45">
            <a:extLst>
              <a:ext uri="{FF2B5EF4-FFF2-40B4-BE49-F238E27FC236}">
                <a16:creationId xmlns:a16="http://schemas.microsoft.com/office/drawing/2014/main" id="{03DCFCA7-C1D1-FF47-9583-D1687BCB056F}"/>
              </a:ext>
            </a:extLst>
          </p:cNvPr>
          <p:cNvCxnSpPr>
            <a:stCxn id="44" idx="2"/>
          </p:cNvCxnSpPr>
          <p:nvPr/>
        </p:nvCxnSpPr>
        <p:spPr>
          <a:xfrm>
            <a:off x="1706537" y="3837482"/>
            <a:ext cx="914400" cy="91440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80FD2C39-E05E-7E4F-AF1A-6AAD9E72179D}"/>
              </a:ext>
            </a:extLst>
          </p:cNvPr>
          <p:cNvSpPr txBox="1"/>
          <p:nvPr/>
        </p:nvSpPr>
        <p:spPr>
          <a:xfrm>
            <a:off x="2680897" y="4383391"/>
            <a:ext cx="2262331" cy="923330"/>
          </a:xfrm>
          <a:prstGeom prst="rect">
            <a:avLst/>
          </a:prstGeom>
          <a:noFill/>
        </p:spPr>
        <p:txBody>
          <a:bodyPr wrap="square" rtlCol="0">
            <a:spAutoFit/>
          </a:bodyPr>
          <a:lstStyle/>
          <a:p>
            <a:r>
              <a:rPr lang="en-US" dirty="0"/>
              <a:t>Causes of sickness absence need acknowledgement </a:t>
            </a:r>
          </a:p>
        </p:txBody>
      </p:sp>
    </p:spTree>
    <p:extLst>
      <p:ext uri="{BB962C8B-B14F-4D97-AF65-F5344CB8AC3E}">
        <p14:creationId xmlns:p14="http://schemas.microsoft.com/office/powerpoint/2010/main" val="4055242265"/>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17.png"/></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60FCAD4-7588-C04D-8C7F-FEE2168ED50D}">
  <we:reference id="wa200000113" version="1.0.0.0" store="en-US" storeType="OMEX"/>
  <we:alternateReferences>
    <we:reference id="wa200000113" version="1.0.0.0" store="en-US"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ED4971F7-FA09-F64E-B046-B5AD3A53F37C}">
  <we:reference id="wa104379261" version="3.0.2.3" store="en-US" storeType="OMEX"/>
  <we:alternateReferences>
    <we:reference id="wa104379261" version="3.0.2.3" store="wa104379261" storeType="OMEX"/>
  </we:alternateReferences>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otalTime>1529</TotalTime>
  <Words>597</Words>
  <Application>Microsoft Macintosh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Avenir Next LT Pro</vt:lpstr>
      <vt:lpstr>Footlight MT Light</vt:lpstr>
      <vt:lpstr>ArchVTI</vt:lpstr>
      <vt:lpstr>TASK1- Presentation  Assignment Title: PROBLEM SOLVING AND DECSION MAKING  MODULE CODE:  BMSW4004_BIRM  </vt:lpstr>
      <vt:lpstr>Problems and Solutions</vt:lpstr>
      <vt:lpstr>What is a problem?</vt:lpstr>
      <vt:lpstr>n</vt:lpstr>
      <vt:lpstr>USING PESTEL ANALYSIS</vt:lpstr>
      <vt:lpstr>USING PESTEL ANALYSIS </vt:lpstr>
      <vt:lpstr>USING PESTEL ANALYSIS </vt:lpstr>
      <vt:lpstr>USING PESTEL ANALYSIS </vt:lpstr>
      <vt:lpstr>USING PESTEL ANALYSIS</vt:lpstr>
      <vt:lpstr>USING PESTEL ANALYSIS </vt:lpstr>
      <vt:lpstr>USING PESTEL ANALYSIS</vt:lpstr>
      <vt:lpstr>How did it come to this?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 and Solutions</dc:title>
  <dc:creator>Vica-Cornelia Rosca (2111414)</dc:creator>
  <cp:lastModifiedBy>Vica-Cornelia Rosca (2111414)</cp:lastModifiedBy>
  <cp:revision>5</cp:revision>
  <dcterms:created xsi:type="dcterms:W3CDTF">2022-03-12T11:58:17Z</dcterms:created>
  <dcterms:modified xsi:type="dcterms:W3CDTF">2022-03-13T13:27:28Z</dcterms:modified>
</cp:coreProperties>
</file>