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  <p:sldMasterId id="2147483703" r:id="rId2"/>
  </p:sldMasterIdLst>
  <p:notesMasterIdLst>
    <p:notesMasterId r:id="rId40"/>
  </p:notesMasterIdLst>
  <p:sldIdLst>
    <p:sldId id="366" r:id="rId3"/>
    <p:sldId id="367" r:id="rId4"/>
    <p:sldId id="369" r:id="rId5"/>
    <p:sldId id="370" r:id="rId6"/>
    <p:sldId id="404" r:id="rId7"/>
    <p:sldId id="405" r:id="rId8"/>
    <p:sldId id="406" r:id="rId9"/>
    <p:sldId id="407" r:id="rId10"/>
    <p:sldId id="408" r:id="rId11"/>
    <p:sldId id="409" r:id="rId12"/>
    <p:sldId id="410" r:id="rId13"/>
    <p:sldId id="411" r:id="rId14"/>
    <p:sldId id="412" r:id="rId15"/>
    <p:sldId id="413" r:id="rId16"/>
    <p:sldId id="414" r:id="rId17"/>
    <p:sldId id="415" r:id="rId18"/>
    <p:sldId id="416" r:id="rId19"/>
    <p:sldId id="417" r:id="rId20"/>
    <p:sldId id="418" r:id="rId21"/>
    <p:sldId id="419" r:id="rId22"/>
    <p:sldId id="420" r:id="rId23"/>
    <p:sldId id="421" r:id="rId24"/>
    <p:sldId id="422" r:id="rId25"/>
    <p:sldId id="423" r:id="rId26"/>
    <p:sldId id="424" r:id="rId27"/>
    <p:sldId id="425" r:id="rId28"/>
    <p:sldId id="426" r:id="rId29"/>
    <p:sldId id="427" r:id="rId30"/>
    <p:sldId id="428" r:id="rId31"/>
    <p:sldId id="429" r:id="rId32"/>
    <p:sldId id="430" r:id="rId33"/>
    <p:sldId id="431" r:id="rId34"/>
    <p:sldId id="432" r:id="rId35"/>
    <p:sldId id="433" r:id="rId36"/>
    <p:sldId id="434" r:id="rId37"/>
    <p:sldId id="435" r:id="rId38"/>
    <p:sldId id="436" r:id="rId3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58" autoAdjust="0"/>
    <p:restoredTop sz="61294" autoAdjust="0"/>
  </p:normalViewPr>
  <p:slideViewPr>
    <p:cSldViewPr>
      <p:cViewPr varScale="1">
        <p:scale>
          <a:sx n="68" d="100"/>
          <a:sy n="68" d="100"/>
        </p:scale>
        <p:origin x="285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3053F8BB-E959-4835-83A2-12B782FB0150}"/>
    <pc:docChg chg="modSld">
      <pc:chgData name="Alison Rees-Edwards" userId="6ddc9a34-5fd4-438d-87b4-9c8b83b97512" providerId="ADAL" clId="{3053F8BB-E959-4835-83A2-12B782FB0150}" dt="2025-02-13T14:55:28.260" v="29" actId="6549"/>
      <pc:docMkLst>
        <pc:docMk/>
      </pc:docMkLst>
      <pc:sldChg chg="modNotesTx">
        <pc:chgData name="Alison Rees-Edwards" userId="6ddc9a34-5fd4-438d-87b4-9c8b83b97512" providerId="ADAL" clId="{3053F8BB-E959-4835-83A2-12B782FB0150}" dt="2025-02-13T14:54:07.560" v="0" actId="6549"/>
        <pc:sldMkLst>
          <pc:docMk/>
          <pc:sldMk cId="125238500" sldId="366"/>
        </pc:sldMkLst>
      </pc:sldChg>
      <pc:sldChg chg="modNotesTx">
        <pc:chgData name="Alison Rees-Edwards" userId="6ddc9a34-5fd4-438d-87b4-9c8b83b97512" providerId="ADAL" clId="{3053F8BB-E959-4835-83A2-12B782FB0150}" dt="2025-02-13T14:54:11.777" v="1" actId="6549"/>
        <pc:sldMkLst>
          <pc:docMk/>
          <pc:sldMk cId="394542431" sldId="404"/>
        </pc:sldMkLst>
      </pc:sldChg>
      <pc:sldChg chg="modNotesTx">
        <pc:chgData name="Alison Rees-Edwards" userId="6ddc9a34-5fd4-438d-87b4-9c8b83b97512" providerId="ADAL" clId="{3053F8BB-E959-4835-83A2-12B782FB0150}" dt="2025-02-13T14:54:14.485" v="2" actId="6549"/>
        <pc:sldMkLst>
          <pc:docMk/>
          <pc:sldMk cId="2081960423" sldId="405"/>
        </pc:sldMkLst>
      </pc:sldChg>
      <pc:sldChg chg="modNotesTx">
        <pc:chgData name="Alison Rees-Edwards" userId="6ddc9a34-5fd4-438d-87b4-9c8b83b97512" providerId="ADAL" clId="{3053F8BB-E959-4835-83A2-12B782FB0150}" dt="2025-02-13T14:54:16.745" v="3" actId="6549"/>
        <pc:sldMkLst>
          <pc:docMk/>
          <pc:sldMk cId="3031150078" sldId="406"/>
        </pc:sldMkLst>
      </pc:sldChg>
      <pc:sldChg chg="modNotesTx">
        <pc:chgData name="Alison Rees-Edwards" userId="6ddc9a34-5fd4-438d-87b4-9c8b83b97512" providerId="ADAL" clId="{3053F8BB-E959-4835-83A2-12B782FB0150}" dt="2025-02-13T14:54:19.261" v="4" actId="6549"/>
        <pc:sldMkLst>
          <pc:docMk/>
          <pc:sldMk cId="2973159438" sldId="407"/>
        </pc:sldMkLst>
      </pc:sldChg>
      <pc:sldChg chg="modNotesTx">
        <pc:chgData name="Alison Rees-Edwards" userId="6ddc9a34-5fd4-438d-87b4-9c8b83b97512" providerId="ADAL" clId="{3053F8BB-E959-4835-83A2-12B782FB0150}" dt="2025-02-13T14:54:21.998" v="5" actId="6549"/>
        <pc:sldMkLst>
          <pc:docMk/>
          <pc:sldMk cId="912001442" sldId="408"/>
        </pc:sldMkLst>
      </pc:sldChg>
      <pc:sldChg chg="modNotesTx">
        <pc:chgData name="Alison Rees-Edwards" userId="6ddc9a34-5fd4-438d-87b4-9c8b83b97512" providerId="ADAL" clId="{3053F8BB-E959-4835-83A2-12B782FB0150}" dt="2025-02-13T14:54:24.238" v="6" actId="6549"/>
        <pc:sldMkLst>
          <pc:docMk/>
          <pc:sldMk cId="3052533368" sldId="409"/>
        </pc:sldMkLst>
      </pc:sldChg>
      <pc:sldChg chg="modNotesTx">
        <pc:chgData name="Alison Rees-Edwards" userId="6ddc9a34-5fd4-438d-87b4-9c8b83b97512" providerId="ADAL" clId="{3053F8BB-E959-4835-83A2-12B782FB0150}" dt="2025-02-13T14:54:26.984" v="7" actId="6549"/>
        <pc:sldMkLst>
          <pc:docMk/>
          <pc:sldMk cId="4004637084" sldId="410"/>
        </pc:sldMkLst>
      </pc:sldChg>
      <pc:sldChg chg="modNotesTx">
        <pc:chgData name="Alison Rees-Edwards" userId="6ddc9a34-5fd4-438d-87b4-9c8b83b97512" providerId="ADAL" clId="{3053F8BB-E959-4835-83A2-12B782FB0150}" dt="2025-02-13T14:54:30.831" v="9" actId="6549"/>
        <pc:sldMkLst>
          <pc:docMk/>
          <pc:sldMk cId="3914739320" sldId="411"/>
        </pc:sldMkLst>
      </pc:sldChg>
      <pc:sldChg chg="modNotesTx">
        <pc:chgData name="Alison Rees-Edwards" userId="6ddc9a34-5fd4-438d-87b4-9c8b83b97512" providerId="ADAL" clId="{3053F8BB-E959-4835-83A2-12B782FB0150}" dt="2025-02-13T14:54:33.612" v="10" actId="6549"/>
        <pc:sldMkLst>
          <pc:docMk/>
          <pc:sldMk cId="2146535863" sldId="412"/>
        </pc:sldMkLst>
      </pc:sldChg>
      <pc:sldChg chg="modNotesTx">
        <pc:chgData name="Alison Rees-Edwards" userId="6ddc9a34-5fd4-438d-87b4-9c8b83b97512" providerId="ADAL" clId="{3053F8BB-E959-4835-83A2-12B782FB0150}" dt="2025-02-13T14:54:36.154" v="11" actId="6549"/>
        <pc:sldMkLst>
          <pc:docMk/>
          <pc:sldMk cId="1921580803" sldId="413"/>
        </pc:sldMkLst>
      </pc:sldChg>
      <pc:sldChg chg="modNotesTx">
        <pc:chgData name="Alison Rees-Edwards" userId="6ddc9a34-5fd4-438d-87b4-9c8b83b97512" providerId="ADAL" clId="{3053F8BB-E959-4835-83A2-12B782FB0150}" dt="2025-02-13T14:54:38.027" v="12" actId="6549"/>
        <pc:sldMkLst>
          <pc:docMk/>
          <pc:sldMk cId="2016221544" sldId="414"/>
        </pc:sldMkLst>
      </pc:sldChg>
      <pc:sldChg chg="modNotesTx">
        <pc:chgData name="Alison Rees-Edwards" userId="6ddc9a34-5fd4-438d-87b4-9c8b83b97512" providerId="ADAL" clId="{3053F8BB-E959-4835-83A2-12B782FB0150}" dt="2025-02-13T14:54:40.655" v="13" actId="6549"/>
        <pc:sldMkLst>
          <pc:docMk/>
          <pc:sldMk cId="2703167405" sldId="415"/>
        </pc:sldMkLst>
      </pc:sldChg>
      <pc:sldChg chg="modNotesTx">
        <pc:chgData name="Alison Rees-Edwards" userId="6ddc9a34-5fd4-438d-87b4-9c8b83b97512" providerId="ADAL" clId="{3053F8BB-E959-4835-83A2-12B782FB0150}" dt="2025-02-13T14:54:45.897" v="15" actId="6549"/>
        <pc:sldMkLst>
          <pc:docMk/>
          <pc:sldMk cId="3290869008" sldId="416"/>
        </pc:sldMkLst>
      </pc:sldChg>
      <pc:sldChg chg="modNotesTx">
        <pc:chgData name="Alison Rees-Edwards" userId="6ddc9a34-5fd4-438d-87b4-9c8b83b97512" providerId="ADAL" clId="{3053F8BB-E959-4835-83A2-12B782FB0150}" dt="2025-02-13T14:54:48.486" v="16" actId="6549"/>
        <pc:sldMkLst>
          <pc:docMk/>
          <pc:sldMk cId="1241109856" sldId="417"/>
        </pc:sldMkLst>
      </pc:sldChg>
      <pc:sldChg chg="modNotesTx">
        <pc:chgData name="Alison Rees-Edwards" userId="6ddc9a34-5fd4-438d-87b4-9c8b83b97512" providerId="ADAL" clId="{3053F8BB-E959-4835-83A2-12B782FB0150}" dt="2025-02-13T14:54:51.060" v="17" actId="6549"/>
        <pc:sldMkLst>
          <pc:docMk/>
          <pc:sldMk cId="3951854414" sldId="418"/>
        </pc:sldMkLst>
      </pc:sldChg>
      <pc:sldChg chg="modNotesTx">
        <pc:chgData name="Alison Rees-Edwards" userId="6ddc9a34-5fd4-438d-87b4-9c8b83b97512" providerId="ADAL" clId="{3053F8BB-E959-4835-83A2-12B782FB0150}" dt="2025-02-13T14:54:54.150" v="18" actId="6549"/>
        <pc:sldMkLst>
          <pc:docMk/>
          <pc:sldMk cId="563163301" sldId="419"/>
        </pc:sldMkLst>
      </pc:sldChg>
      <pc:sldChg chg="modNotesTx">
        <pc:chgData name="Alison Rees-Edwards" userId="6ddc9a34-5fd4-438d-87b4-9c8b83b97512" providerId="ADAL" clId="{3053F8BB-E959-4835-83A2-12B782FB0150}" dt="2025-02-13T14:54:56.489" v="19" actId="6549"/>
        <pc:sldMkLst>
          <pc:docMk/>
          <pc:sldMk cId="708810258" sldId="420"/>
        </pc:sldMkLst>
      </pc:sldChg>
      <pc:sldChg chg="modNotesTx">
        <pc:chgData name="Alison Rees-Edwards" userId="6ddc9a34-5fd4-438d-87b4-9c8b83b97512" providerId="ADAL" clId="{3053F8BB-E959-4835-83A2-12B782FB0150}" dt="2025-02-13T14:55:00.561" v="20" actId="6549"/>
        <pc:sldMkLst>
          <pc:docMk/>
          <pc:sldMk cId="2228057125" sldId="421"/>
        </pc:sldMkLst>
      </pc:sldChg>
      <pc:sldChg chg="modNotesTx">
        <pc:chgData name="Alison Rees-Edwards" userId="6ddc9a34-5fd4-438d-87b4-9c8b83b97512" providerId="ADAL" clId="{3053F8BB-E959-4835-83A2-12B782FB0150}" dt="2025-02-13T14:55:04.769" v="21" actId="6549"/>
        <pc:sldMkLst>
          <pc:docMk/>
          <pc:sldMk cId="3587799045" sldId="422"/>
        </pc:sldMkLst>
      </pc:sldChg>
      <pc:sldChg chg="modNotesTx">
        <pc:chgData name="Alison Rees-Edwards" userId="6ddc9a34-5fd4-438d-87b4-9c8b83b97512" providerId="ADAL" clId="{3053F8BB-E959-4835-83A2-12B782FB0150}" dt="2025-02-13T14:55:07.496" v="22" actId="6549"/>
        <pc:sldMkLst>
          <pc:docMk/>
          <pc:sldMk cId="4111347919" sldId="423"/>
        </pc:sldMkLst>
      </pc:sldChg>
      <pc:sldChg chg="modNotesTx">
        <pc:chgData name="Alison Rees-Edwards" userId="6ddc9a34-5fd4-438d-87b4-9c8b83b97512" providerId="ADAL" clId="{3053F8BB-E959-4835-83A2-12B782FB0150}" dt="2025-02-13T14:55:11.697" v="23" actId="6549"/>
        <pc:sldMkLst>
          <pc:docMk/>
          <pc:sldMk cId="1185077024" sldId="426"/>
        </pc:sldMkLst>
      </pc:sldChg>
      <pc:sldChg chg="modNotesTx">
        <pc:chgData name="Alison Rees-Edwards" userId="6ddc9a34-5fd4-438d-87b4-9c8b83b97512" providerId="ADAL" clId="{3053F8BB-E959-4835-83A2-12B782FB0150}" dt="2025-02-13T14:55:14.348" v="24" actId="6549"/>
        <pc:sldMkLst>
          <pc:docMk/>
          <pc:sldMk cId="3494498866" sldId="427"/>
        </pc:sldMkLst>
      </pc:sldChg>
      <pc:sldChg chg="modNotesTx">
        <pc:chgData name="Alison Rees-Edwards" userId="6ddc9a34-5fd4-438d-87b4-9c8b83b97512" providerId="ADAL" clId="{3053F8BB-E959-4835-83A2-12B782FB0150}" dt="2025-02-13T14:55:17.245" v="25" actId="6549"/>
        <pc:sldMkLst>
          <pc:docMk/>
          <pc:sldMk cId="1337201081" sldId="428"/>
        </pc:sldMkLst>
      </pc:sldChg>
      <pc:sldChg chg="modNotesTx">
        <pc:chgData name="Alison Rees-Edwards" userId="6ddc9a34-5fd4-438d-87b4-9c8b83b97512" providerId="ADAL" clId="{3053F8BB-E959-4835-83A2-12B782FB0150}" dt="2025-02-13T14:55:19.917" v="26" actId="6549"/>
        <pc:sldMkLst>
          <pc:docMk/>
          <pc:sldMk cId="2222780013" sldId="429"/>
        </pc:sldMkLst>
      </pc:sldChg>
      <pc:sldChg chg="modNotesTx">
        <pc:chgData name="Alison Rees-Edwards" userId="6ddc9a34-5fd4-438d-87b4-9c8b83b97512" providerId="ADAL" clId="{3053F8BB-E959-4835-83A2-12B782FB0150}" dt="2025-02-13T14:55:22.227" v="27" actId="6549"/>
        <pc:sldMkLst>
          <pc:docMk/>
          <pc:sldMk cId="2434581812" sldId="430"/>
        </pc:sldMkLst>
      </pc:sldChg>
      <pc:sldChg chg="modNotesTx">
        <pc:chgData name="Alison Rees-Edwards" userId="6ddc9a34-5fd4-438d-87b4-9c8b83b97512" providerId="ADAL" clId="{3053F8BB-E959-4835-83A2-12B782FB0150}" dt="2025-02-13T14:55:24.957" v="28" actId="6549"/>
        <pc:sldMkLst>
          <pc:docMk/>
          <pc:sldMk cId="1803688092" sldId="431"/>
        </pc:sldMkLst>
      </pc:sldChg>
      <pc:sldChg chg="modNotesTx">
        <pc:chgData name="Alison Rees-Edwards" userId="6ddc9a34-5fd4-438d-87b4-9c8b83b97512" providerId="ADAL" clId="{3053F8BB-E959-4835-83A2-12B782FB0150}" dt="2025-02-13T14:55:28.260" v="29" actId="6549"/>
        <pc:sldMkLst>
          <pc:docMk/>
          <pc:sldMk cId="4090517507" sldId="43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10325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57225" y="793750"/>
            <a:ext cx="52959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6510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6329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7571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093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10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4374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5642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0555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6027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9544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817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6349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0793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3718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856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601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9182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54955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126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0203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8549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90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2773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110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300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6480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3361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61639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534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895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24105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99433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71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634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3362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03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364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80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555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4192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155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1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60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vyfXWSVaqUE" TargetMode="Externa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_abRWZk7hI" TargetMode="External"/><Relationship Id="rId4" Type="http://schemas.openxmlformats.org/officeDocument/2006/relationships/image" Target="../media/image3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w0v_pu6miJ8" TargetMode="External"/><Relationship Id="rId4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vlDgG3AKrMc" TargetMode="External"/><Relationship Id="rId1" Type="http://schemas.openxmlformats.org/officeDocument/2006/relationships/video" Target="https://www.youtube.com/embed/-ovVeLy739s" TargetMode="Externa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notesSlide" Target="../notesSlides/notesSlide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wales/history/sites/themes/myths.shtml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lDgG3AKrMc" TargetMode="External"/><Relationship Id="rId7" Type="http://schemas.openxmlformats.org/officeDocument/2006/relationships/hyperlink" Target="https://www.youtube.com/watch?v=G5usxv4LKy0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dailypost.co.uk/news/local-news/leeks-st-davids-day-daffodils-17838203" TargetMode="External"/><Relationship Id="rId5" Type="http://schemas.openxmlformats.org/officeDocument/2006/relationships/hyperlink" Target="https://www.changechecker.org/coin/20/round-1pound-Wales-Leek.aspx" TargetMode="External"/><Relationship Id="rId4" Type="http://schemas.openxmlformats.org/officeDocument/2006/relationships/hyperlink" Target="https://www.bbc.co.uk/wales/history/sites/themes/myths.shtml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ovVeLy739s" TargetMode="External"/><Relationship Id="rId7" Type="http://schemas.openxmlformats.org/officeDocument/2006/relationships/hyperlink" Target="https://www.silvermans.co.uk/products/welsh-guards-cap-badge?variant=4198692291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v=w0v_pu6miJ8" TargetMode="External"/><Relationship Id="rId5" Type="http://schemas.openxmlformats.org/officeDocument/2006/relationships/hyperlink" Target="https://pdfs.semanticscholar.org/023b/0223f2673be190d6978e85f4d7fb606125ad.pdf" TargetMode="External"/><Relationship Id="rId4" Type="http://schemas.openxmlformats.org/officeDocument/2006/relationships/hyperlink" Target="https://www.learningandexploringthroughplay.com/2017/02/st-davids-day-activity-for-kids.html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flagshop.co.uk/wales-flag-18-x-12-rope-toggle.html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198.23.153.33/academy/lesson/globalization-and-organizational-culture.html" TargetMode="External"/><Relationship Id="rId5" Type="http://schemas.openxmlformats.org/officeDocument/2006/relationships/hyperlink" Target="https://www.amazon.co.uk/gp/product/1291985271/ref=ox_sc_saved_title_8?smid=A3P5ROKL5A1OLE&amp;psc=1" TargetMode="External"/><Relationship Id="rId4" Type="http://schemas.openxmlformats.org/officeDocument/2006/relationships/hyperlink" Target="https://www.youtube.com/watch?v=vyfXWSVaqUE&amp;t=64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ECEY4010C </a:t>
            </a:r>
            <a:br>
              <a:rPr lang="en-GB" sz="3600" dirty="0"/>
            </a:br>
            <a:r>
              <a:rPr lang="en-GB" sz="3600" dirty="0" err="1"/>
              <a:t>Arfer</a:t>
            </a:r>
            <a:r>
              <a:rPr lang="en-GB" sz="3600" dirty="0"/>
              <a:t> </a:t>
            </a:r>
            <a:r>
              <a:rPr lang="en-GB" sz="3600" dirty="0" err="1"/>
              <a:t>amlieithog</a:t>
            </a:r>
            <a:r>
              <a:rPr lang="en-GB" sz="3600" dirty="0"/>
              <a:t> yn y </a:t>
            </a:r>
            <a:r>
              <a:rPr lang="en-GB" sz="3600" dirty="0" err="1"/>
              <a:t>blynyddoedd</a:t>
            </a:r>
            <a:r>
              <a:rPr lang="en-GB" sz="3600" dirty="0"/>
              <a:t> </a:t>
            </a:r>
            <a:r>
              <a:rPr lang="en-GB" sz="3600" dirty="0" err="1"/>
              <a:t>cynnar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Diwylliant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ECEY4010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Multilingual practice in the early years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Culture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A6B2-748D-1A99-DB11-6D346E499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90D8A-B342-BAB2-1074-09162C8FDC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Diffinio ‘diwylliant’;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Cymru a ‘</a:t>
            </a:r>
            <a:r>
              <a:rPr lang="cy-GB" alt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Chymreictod</a:t>
            </a:r>
            <a:r>
              <a:rPr lang="cy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’;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Tebygrwydd a gwahaniaethau.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D0E45-A846-4B25-2D90-D20F00FBE0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‘culture’;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and </a:t>
            </a:r>
            <a:r>
              <a:rPr lang="en-GB" altLang="cy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‘Welshness’;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 and differences.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08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286750" cy="854074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3760440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Trefn;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Presenoldeb;</a:t>
            </a:r>
          </a:p>
          <a:p>
            <a:pPr>
              <a:buFontTx/>
              <a:buChar char="-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Prydlondeb;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Cynllunio;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8800"/>
            <a:ext cx="3886200" cy="4348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Attendance;</a:t>
            </a:r>
          </a:p>
          <a:p>
            <a:pPr>
              <a:buFontTx/>
              <a:buChar char="-"/>
            </a:pPr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Punctuality;</a:t>
            </a:r>
          </a:p>
          <a:p>
            <a:r>
              <a:rPr lang="en-GB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pPr marL="0" indent="0">
              <a:buNone/>
            </a:pPr>
            <a:endParaRPr lang="en-GB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287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65127"/>
            <a:ext cx="8915400" cy="854074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6400"/>
            <a:ext cx="4038600" cy="39128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3886200" cy="4500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7690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“set o werthoedd a chredoau, neu glwstwr o ymddygiadau dysgedig rydyn ni'n eu rhannu ag eraill mewn cymdeithas benodol, gan roi ymdeimlad o berthyn a hunaniaeth i ni.”</a:t>
            </a: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  <a:p>
            <a:pPr marL="0" indent="0" algn="r"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“a set of values and beliefs, or a cluster of learned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behaviors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(sic) that we share with others in a particular society, giving us a sense of belongingness and identity.”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2013, p. 126).</a:t>
            </a:r>
          </a:p>
        </p:txBody>
      </p:sp>
    </p:spTree>
    <p:extLst>
      <p:ext uri="{BB962C8B-B14F-4D97-AF65-F5344CB8AC3E}">
        <p14:creationId xmlns:p14="http://schemas.microsoft.com/office/powerpoint/2010/main" val="394542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52600"/>
            <a:ext cx="4286250" cy="442436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Iaith;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Crefydd;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Bwyd;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Arferion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Cerddoriaeth;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3886200" cy="44243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habits;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Music;</a:t>
            </a:r>
          </a:p>
        </p:txBody>
      </p:sp>
    </p:spTree>
    <p:extLst>
      <p:ext uri="{BB962C8B-B14F-4D97-AF65-F5344CB8AC3E}">
        <p14:creationId xmlns:p14="http://schemas.microsoft.com/office/powerpoint/2010/main" val="2081960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08128"/>
            <a:ext cx="4286250" cy="4668835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celfyddydau;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Credoau;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Ymddygiadau;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Gwrthrychau;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Symbolau, normau a gwerthoedd.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3886200" cy="46688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symbols, norms and values.</a:t>
            </a:r>
          </a:p>
        </p:txBody>
      </p:sp>
    </p:spTree>
    <p:extLst>
      <p:ext uri="{BB962C8B-B14F-4D97-AF65-F5344CB8AC3E}">
        <p14:creationId xmlns:p14="http://schemas.microsoft.com/office/powerpoint/2010/main" val="3031150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" y="1371600"/>
            <a:ext cx="4438650" cy="4805363"/>
          </a:xfrm>
        </p:spPr>
        <p:txBody>
          <a:bodyPr>
            <a:normAutofit/>
          </a:bodyPr>
          <a:lstStyle/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Yn cynnwys gwahanol elfennau: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Ystyron a rennir;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Pobl yn cael eu geni i mewn iddo;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Wedi'i ddysgu yn ifanc;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Rhan o bersonoliaeth unigolion;</a:t>
            </a:r>
          </a:p>
          <a:p>
            <a:pPr>
              <a:buFontTx/>
              <a:buChar char="-"/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Pwy yw pobl fel cenedl;</a:t>
            </a:r>
          </a:p>
          <a:p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Mae gan wahanol wledydd ddiwylliant cenedlaethol gwahanol.</a:t>
            </a:r>
          </a:p>
          <a:p>
            <a:pPr marL="0" indent="0" algn="r">
              <a:buNone/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 algn="r">
              <a:buNone/>
            </a:pPr>
            <a:endParaRPr lang="cy-GB" sz="1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28"/>
            <a:ext cx="4210050" cy="4668835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 up of different elements: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meanings;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are born into it;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Learned at an early age;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of individuals’ personality;</a:t>
            </a:r>
          </a:p>
          <a:p>
            <a:pPr>
              <a:buFontTx/>
              <a:buChar char="-"/>
            </a:pPr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people are as a nation;</a:t>
            </a:r>
          </a:p>
          <a:p>
            <a: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countries have a different national culture.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973159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Baner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Wales’ flag 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295400"/>
            <a:ext cx="8534399" cy="4648199"/>
          </a:xfrm>
        </p:spPr>
      </p:pic>
      <p:sp>
        <p:nvSpPr>
          <p:cNvPr id="7" name="TextBox 6"/>
          <p:cNvSpPr txBox="1"/>
          <p:nvPr/>
        </p:nvSpPr>
        <p:spPr>
          <a:xfrm flipH="1">
            <a:off x="5029200" y="533400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(Source: The Flag Shop, no date)</a:t>
            </a:r>
          </a:p>
        </p:txBody>
      </p:sp>
    </p:spTree>
    <p:extLst>
      <p:ext uri="{BB962C8B-B14F-4D97-AF65-F5344CB8AC3E}">
        <p14:creationId xmlns:p14="http://schemas.microsoft.com/office/powerpoint/2010/main" val="912001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leek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47800"/>
            <a:ext cx="2286000" cy="228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462212"/>
            <a:ext cx="2209800" cy="324112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546" y="1610009"/>
            <a:ext cx="2143125" cy="214312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81000" y="3886200"/>
            <a:ext cx="2438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Daily Post, 2020)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47799" y="5061371"/>
            <a:ext cx="2739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0" y="3886200"/>
            <a:ext cx="29718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(Source: Change Checker, 2021)</a:t>
            </a:r>
          </a:p>
        </p:txBody>
      </p:sp>
    </p:spTree>
    <p:extLst>
      <p:ext uri="{BB962C8B-B14F-4D97-AF65-F5344CB8AC3E}">
        <p14:creationId xmlns:p14="http://schemas.microsoft.com/office/powerpoint/2010/main" val="3052533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09600" y="762000"/>
            <a:ext cx="3581400" cy="45720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'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genhinen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gap, a </a:t>
            </a:r>
            <a:r>
              <a:rPr lang="en-GB" dirty="0" err="1">
                <a:latin typeface="Arial" panose="020B0604020202020204" pitchFamily="34" charset="0"/>
              </a:rPr>
              <a:t>gwisg</a:t>
            </a:r>
            <a:r>
              <a:rPr lang="en-GB" dirty="0">
                <a:latin typeface="Arial" panose="020B0604020202020204" pitchFamily="34" charset="0"/>
              </a:rPr>
              <a:t> hi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dy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galon</a:t>
            </a:r>
            <a:r>
              <a:rPr lang="en-GB" dirty="0">
                <a:latin typeface="Arial" panose="020B0604020202020204" pitchFamily="34" charset="0"/>
              </a:rPr>
              <a:t>’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(Wear a leek on your cap/hat, and wear it in your heart)</a:t>
            </a:r>
          </a:p>
        </p:txBody>
      </p:sp>
    </p:spTree>
    <p:extLst>
      <p:ext uri="{BB962C8B-B14F-4D97-AF65-F5344CB8AC3E}">
        <p14:creationId xmlns:p14="http://schemas.microsoft.com/office/powerpoint/2010/main" val="4004637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65127"/>
            <a:ext cx="6705600" cy="701673"/>
          </a:xfrm>
        </p:spPr>
        <p:txBody>
          <a:bodyPr>
            <a:no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Arwyddlun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genhinen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Pedr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emblem – The daffodil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295401"/>
            <a:ext cx="3047999" cy="16001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0617" y="2918814"/>
            <a:ext cx="2362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Tenby daffodil</a:t>
            </a:r>
          </a:p>
          <a:p>
            <a:r>
              <a:rPr lang="en-GB" sz="1400" dirty="0"/>
              <a:t>(Source: Plant Wild, 2021)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699" y="3571220"/>
            <a:ext cx="3124200" cy="158731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266699" y="5158530"/>
            <a:ext cx="36195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Welsh daffodil</a:t>
            </a:r>
          </a:p>
          <a:p>
            <a:r>
              <a:rPr lang="en-GB" sz="1400" dirty="0"/>
              <a:t>(Source: Grow Wild, no date)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33800" y="1143000"/>
            <a:ext cx="525780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</a:rPr>
              <a:t>Daffodil ( I.D. Hooson )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lawnt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plas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 </a:t>
            </a:r>
            <a:r>
              <a:rPr lang="en-GB" sz="1400" dirty="0" err="1">
                <a:latin typeface="Arial" panose="020B0604020202020204" pitchFamily="34" charset="0"/>
              </a:rPr>
              <a:t>gwyntoedd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Mawrth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</a:t>
            </a:r>
            <a:r>
              <a:rPr lang="en-GB" sz="1400" dirty="0">
                <a:latin typeface="Arial" panose="020B0604020202020204" pitchFamily="34" charset="0"/>
              </a:rPr>
              <a:t> min;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feysydd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llwyd</a:t>
            </a:r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gweirglodd</a:t>
            </a:r>
            <a:r>
              <a:rPr lang="en-GB" sz="1400" dirty="0">
                <a:latin typeface="Arial" panose="020B0604020202020204" pitchFamily="34" charset="0"/>
              </a:rPr>
              <a:t> las,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Ac </a:t>
            </a:r>
            <a:r>
              <a:rPr lang="en-GB" sz="1400" dirty="0" err="1">
                <a:latin typeface="Arial" panose="020B0604020202020204" pitchFamily="34" charset="0"/>
              </a:rPr>
              <a:t>awel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Ebrill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fel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gwin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Ni </a:t>
            </a:r>
            <a:r>
              <a:rPr lang="en-GB" sz="1400" dirty="0" err="1">
                <a:latin typeface="Arial" panose="020B0604020202020204" pitchFamily="34" charset="0"/>
              </a:rPr>
              <a:t>welwyd</a:t>
            </a:r>
            <a:r>
              <a:rPr lang="en-GB" sz="1400" dirty="0">
                <a:latin typeface="Arial" panose="020B0604020202020204" pitchFamily="34" charset="0"/>
              </a:rPr>
              <a:t> un </a:t>
            </a:r>
            <a:r>
              <a:rPr lang="en-GB" sz="1400" dirty="0" err="1">
                <a:latin typeface="Arial" panose="020B0604020202020204" pitchFamily="34" charset="0"/>
              </a:rPr>
              <a:t>erioed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llon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Âth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fantell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euraid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dawnsio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I </a:t>
            </a:r>
            <a:r>
              <a:rPr lang="en-GB" sz="1400" dirty="0" err="1">
                <a:latin typeface="Arial" panose="020B0604020202020204" pitchFamily="34" charset="0"/>
              </a:rPr>
              <a:t>bibau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  <a:p>
            <a:pPr algn="ctr"/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Fe’th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welais</a:t>
            </a:r>
            <a:r>
              <a:rPr lang="en-GB" sz="1400" dirty="0">
                <a:latin typeface="Arial" panose="020B0604020202020204" pitchFamily="34" charset="0"/>
              </a:rPr>
              <a:t> di </a:t>
            </a:r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llestr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pridd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ffawydd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fwrdd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gwerinwr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tlawd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Mewn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ffiol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ddrud</a:t>
            </a:r>
            <a:r>
              <a:rPr lang="en-GB" sz="1400" dirty="0">
                <a:latin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</a:rPr>
              <a:t>risial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pur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 </a:t>
            </a:r>
            <a:r>
              <a:rPr lang="en-GB" sz="1400" dirty="0" err="1">
                <a:latin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neuadd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wych</a:t>
            </a:r>
            <a:r>
              <a:rPr lang="en-GB" sz="1400" dirty="0">
                <a:latin typeface="Arial" panose="020B0604020202020204" pitchFamily="34" charset="0"/>
              </a:rPr>
              <a:t> y da </a:t>
            </a:r>
            <a:r>
              <a:rPr lang="en-GB" sz="1400" dirty="0" err="1">
                <a:latin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ffawd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 err="1">
                <a:latin typeface="Arial" panose="020B0604020202020204" pitchFamily="34" charset="0"/>
              </a:rPr>
              <a:t>Ond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ofer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yno</a:t>
            </a:r>
            <a:r>
              <a:rPr lang="en-GB" sz="1400" dirty="0">
                <a:latin typeface="Arial" panose="020B0604020202020204" pitchFamily="34" charset="0"/>
              </a:rPr>
              <a:t> bob </a:t>
            </a:r>
            <a:r>
              <a:rPr lang="en-GB" sz="1400" dirty="0" err="1">
                <a:latin typeface="Arial" panose="020B0604020202020204" pitchFamily="34" charset="0"/>
              </a:rPr>
              <a:t>rhyw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gerdd</a:t>
            </a:r>
            <a:r>
              <a:rPr lang="en-GB" sz="1400" dirty="0">
                <a:latin typeface="Arial" panose="020B0604020202020204" pitchFamily="34" charset="0"/>
              </a:rPr>
              <a:t>;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Ni </a:t>
            </a:r>
            <a:r>
              <a:rPr lang="en-GB" sz="1400" dirty="0" err="1">
                <a:latin typeface="Arial" panose="020B0604020202020204" pitchFamily="34" charset="0"/>
              </a:rPr>
              <a:t>ddawnsit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mwy</a:t>
            </a:r>
            <a:r>
              <a:rPr lang="en-GB" sz="1400" dirty="0">
                <a:latin typeface="Arial" panose="020B0604020202020204" pitchFamily="34" charset="0"/>
              </a:rPr>
              <a:t>; ac </a:t>
            </a:r>
            <a:r>
              <a:rPr lang="en-GB" sz="1400" dirty="0" err="1">
                <a:latin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dy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rudd</a:t>
            </a:r>
            <a:endParaRPr lang="en-GB" sz="1400" dirty="0">
              <a:latin typeface="Arial" panose="020B0604020202020204" pitchFamily="34" charset="0"/>
            </a:endParaRP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‘R </a:t>
            </a:r>
            <a:r>
              <a:rPr lang="en-GB" sz="1400" dirty="0" err="1">
                <a:latin typeface="Arial" panose="020B0604020202020204" pitchFamily="34" charset="0"/>
              </a:rPr>
              <a:t>oedd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hiraeth</a:t>
            </a:r>
            <a:r>
              <a:rPr lang="en-GB" sz="1400" dirty="0">
                <a:latin typeface="Arial" panose="020B0604020202020204" pitchFamily="34" charset="0"/>
              </a:rPr>
              <a:t> am y </a:t>
            </a:r>
            <a:r>
              <a:rPr lang="en-GB" sz="1400" dirty="0" err="1">
                <a:latin typeface="Arial" panose="020B0604020202020204" pitchFamily="34" charset="0"/>
              </a:rPr>
              <a:t>gwynt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a’r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glaw</a:t>
            </a:r>
            <a:r>
              <a:rPr lang="en-GB" sz="1400" dirty="0">
                <a:latin typeface="Arial" panose="020B0604020202020204" pitchFamily="34" charset="0"/>
              </a:rPr>
              <a:t>,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</a:rPr>
              <a:t>phibau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pêr</a:t>
            </a:r>
            <a:r>
              <a:rPr lang="en-GB" sz="1400" dirty="0">
                <a:latin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</a:rPr>
              <a:t>cerddor</a:t>
            </a:r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</a:rPr>
              <a:t>cudd</a:t>
            </a:r>
            <a:r>
              <a:rPr lang="en-GB" sz="14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47393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57200" y="533401"/>
            <a:ext cx="4343400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5800"/>
            <a:r>
              <a:rPr lang="en-GB" sz="27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 Wordsworth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26609" y="1143000"/>
            <a:ext cx="4388241" cy="5486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wandered lonely as a cloud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floats on high o'er vales and hills,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all at once I saw a crowd,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host, of golden daffodils;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Beside the lake, beneath the trees,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Fluttering and dancing in the breeze.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as the stars that shine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twinkle on the milky way,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stretched in never-ending line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Along the margin of a bay: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Ten thousand saw I at a glance,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Tossing their heads in sprightly dance.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50" y="1143000"/>
            <a:ext cx="4343400" cy="48006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waves beside them danced; but they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Out-did the sparkling waves in glee: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poet could not but be gay,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such a jocund company: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gazed—and gazed—but little thought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wealth the show to me had brought: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oft, when on my couch I lie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vacant or in pensive mood,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flash upon that inward eye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is the bliss of solitude;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then my heart with pleasure fills,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dances with the daffodils.</a:t>
            </a:r>
          </a:p>
        </p:txBody>
      </p:sp>
    </p:spTree>
    <p:extLst>
      <p:ext uri="{BB962C8B-B14F-4D97-AF65-F5344CB8AC3E}">
        <p14:creationId xmlns:p14="http://schemas.microsoft.com/office/powerpoint/2010/main" val="21465358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pic>
        <p:nvPicPr>
          <p:cNvPr id="13" name="Picture 12" descr="C:\Users\a.rees-edwards\AppData\Local\Microsoft\Windows\INetCache\Content.MSO\9C28C76B.tmp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315353"/>
            <a:ext cx="2514600" cy="15040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3" descr="Hardy Mixed Carnations | Gurney's Seed &amp; Nursery Co.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184285"/>
            <a:ext cx="2666999" cy="1635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4" descr="C:\Users\a.rees-edwards\AppData\Local\Microsoft\Windows\INetCache\Content.MSO\85307285.tmp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0" y="2506734"/>
            <a:ext cx="2514599" cy="15318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 descr="C:\Users\a.rees-edwards\AppData\Local\Microsoft\Windows\INetCache\Content.MSO\BC3EADA1.tmp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55" y="3810000"/>
            <a:ext cx="2514599" cy="175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 descr="C:\Users\a.rees-edwards\AppData\Local\Microsoft\Windows\INetCache\Content.MSO\AEE06C7D.tmp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657600"/>
            <a:ext cx="2514599" cy="167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971058" y="2998708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Russia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172199" y="2948404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Slovenia &amp; Spain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Austria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078481" y="4907281"/>
            <a:ext cx="1112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France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495800" y="44196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Portugal</a:t>
            </a:r>
          </a:p>
        </p:txBody>
      </p:sp>
    </p:spTree>
    <p:extLst>
      <p:ext uri="{BB962C8B-B14F-4D97-AF65-F5344CB8AC3E}">
        <p14:creationId xmlns:p14="http://schemas.microsoft.com/office/powerpoint/2010/main" val="1921580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81000" y="3002281"/>
            <a:ext cx="25465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Bangladesh, Ethiopia, Guyana, Italy, Kazakhstan, Sri Lanka, Zimbabwe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375360" y="2649909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Finland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India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895601" y="4907281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Hong Kong, Honduras, Venezuela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800" y="44958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Belgium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65104"/>
            <a:ext cx="2285999" cy="18912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1200" y="1076880"/>
            <a:ext cx="3028950" cy="15144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9150" y="2477367"/>
            <a:ext cx="2690136" cy="179016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" y="3805957"/>
            <a:ext cx="2743200" cy="17721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08" y="3371613"/>
            <a:ext cx="2423345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22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328"/>
            <a:ext cx="7886700" cy="7778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wledydd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other countries?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90600" y="292608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28601" y="3002281"/>
            <a:ext cx="2849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1. England, Bulgaria, Cyprus, </a:t>
            </a:r>
            <a:r>
              <a:rPr lang="en-GB" sz="1400" dirty="0" err="1"/>
              <a:t>Czechia</a:t>
            </a:r>
            <a:r>
              <a:rPr lang="en-GB" sz="1400" dirty="0"/>
              <a:t>, Ecuador, Iran, Iraq, Luxembourg, Maldives, Slovakia, South Korea, USA</a:t>
            </a:r>
          </a:p>
        </p:txBody>
      </p:sp>
      <p:sp>
        <p:nvSpPr>
          <p:cNvPr id="19" name="TextBox 18"/>
          <p:cNvSpPr txBox="1"/>
          <p:nvPr/>
        </p:nvSpPr>
        <p:spPr>
          <a:xfrm flipH="1">
            <a:off x="6400800" y="2860513"/>
            <a:ext cx="243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Ireland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33800" y="2057400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Ukraine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79420" y="4835098"/>
            <a:ext cx="1264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 Scotland</a:t>
            </a:r>
          </a:p>
        </p:txBody>
      </p:sp>
      <p:sp>
        <p:nvSpPr>
          <p:cNvPr id="22" name="TextBox 21"/>
          <p:cNvSpPr txBox="1"/>
          <p:nvPr/>
        </p:nvSpPr>
        <p:spPr>
          <a:xfrm flipH="1">
            <a:off x="4876799" y="4419600"/>
            <a:ext cx="1606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5. Netherlands, Turkey, Hungary, Kyrgyzstan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9" y="1217854"/>
            <a:ext cx="2590800" cy="1762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6550" y="1032325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32803" y="2481392"/>
            <a:ext cx="2619375" cy="17430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504" y="3887972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697" y="348792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6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43624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i="1" dirty="0">
                <a:latin typeface="Arial" panose="020B0604020202020204" pitchFamily="34" charset="0"/>
              </a:rPr>
              <a:t>“sant sydd yn </a:t>
            </a:r>
            <a:r>
              <a:rPr lang="fr-FR" sz="2400" i="1" dirty="0" err="1">
                <a:latin typeface="Arial" panose="020B0604020202020204" pitchFamily="34" charset="0"/>
              </a:rPr>
              <a:t>amddiffyn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arwain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person</a:t>
            </a:r>
            <a:r>
              <a:rPr lang="fr-FR" sz="2400" i="1" dirty="0">
                <a:latin typeface="Arial" panose="020B0604020202020204" pitchFamily="34" charset="0"/>
              </a:rPr>
              <a:t> </a:t>
            </a:r>
            <a:r>
              <a:rPr lang="fr-FR" sz="2400" i="1" dirty="0" err="1">
                <a:latin typeface="Arial" panose="020B0604020202020204" pitchFamily="34" charset="0"/>
              </a:rPr>
              <a:t>neu</a:t>
            </a:r>
            <a:r>
              <a:rPr lang="fr-FR" sz="2400" i="1" dirty="0">
                <a:latin typeface="Arial" panose="020B0604020202020204" pitchFamily="34" charset="0"/>
              </a:rPr>
              <a:t> le”</a:t>
            </a:r>
            <a:endParaRPr lang="cy-GB" sz="2400" i="1" dirty="0">
              <a:latin typeface="Arial" panose="020B0604020202020204" pitchFamily="34" charset="0"/>
            </a:endParaRP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 Sant;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6ed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Ŵyr Brenin Ceredigion;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4286250" cy="457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i="1" dirty="0">
                <a:solidFill>
                  <a:srgbClr val="0070C0"/>
                </a:solidFill>
              </a:rPr>
              <a:t>“the protecting or guiding saint of a person or place”</a:t>
            </a:r>
          </a:p>
          <a:p>
            <a:r>
              <a:rPr lang="en-GB" sz="2600" dirty="0">
                <a:solidFill>
                  <a:srgbClr val="0070C0"/>
                </a:solidFill>
              </a:rPr>
              <a:t>Saint David;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6</a:t>
            </a:r>
            <a:r>
              <a:rPr lang="en-GB" sz="2600" baseline="30000" dirty="0">
                <a:solidFill>
                  <a:srgbClr val="0070C0"/>
                </a:solidFill>
              </a:rPr>
              <a:t>th</a:t>
            </a:r>
            <a:r>
              <a:rPr lang="en-GB" sz="2600" dirty="0">
                <a:solidFill>
                  <a:srgbClr val="0070C0"/>
                </a:solidFill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Grandson of the King of Ceredigion;</a:t>
            </a:r>
          </a:p>
        </p:txBody>
      </p:sp>
    </p:spTree>
    <p:extLst>
      <p:ext uri="{BB962C8B-B14F-4D97-AF65-F5344CB8AC3E}">
        <p14:creationId xmlns:p14="http://schemas.microsoft.com/office/powerpoint/2010/main" val="32908690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65126"/>
            <a:ext cx="8134350" cy="108267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752600"/>
            <a:ext cx="4362450" cy="4424363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Mab Santes Non;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Mawrth 1af – Dydd Gwyl Dewi;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Ydych chi’n ymwybodol o ‘seintiau nawdd’ eraill?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286250" cy="4424363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Son of Saint Non;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March 1</a:t>
            </a:r>
            <a:r>
              <a:rPr lang="en-GB" sz="2600" baseline="30000" dirty="0">
                <a:solidFill>
                  <a:srgbClr val="0070C0"/>
                </a:solidFill>
              </a:rPr>
              <a:t>st</a:t>
            </a:r>
            <a:r>
              <a:rPr lang="en-GB" sz="2600" dirty="0">
                <a:solidFill>
                  <a:srgbClr val="0070C0"/>
                </a:solidFill>
              </a:rPr>
              <a:t> – St. David’s day;</a:t>
            </a:r>
          </a:p>
          <a:p>
            <a:r>
              <a:rPr lang="en-GB" sz="2600" dirty="0">
                <a:solidFill>
                  <a:srgbClr val="0070C0"/>
                </a:solidFill>
              </a:rPr>
              <a:t>Do you know of other ‘patron saints?’</a:t>
            </a:r>
          </a:p>
        </p:txBody>
      </p:sp>
    </p:spTree>
    <p:extLst>
      <p:ext uri="{BB962C8B-B14F-4D97-AF65-F5344CB8AC3E}">
        <p14:creationId xmlns:p14="http://schemas.microsoft.com/office/powerpoint/2010/main" val="12411098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304800" y="1219201"/>
            <a:ext cx="3428999" cy="1676399"/>
          </a:xfrm>
          <a:prstGeom prst="rect">
            <a:avLst/>
          </a:prstGeom>
        </p:spPr>
      </p:pic>
      <p:pic>
        <p:nvPicPr>
          <p:cNvPr id="5" name="vyfXWSVaqUE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24400" y="1143000"/>
            <a:ext cx="4191000" cy="304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 flipH="1">
            <a:off x="5562600" y="4419600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UK Webcast, 2008)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2400" y="2971800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        (Source: The flag shop, no date)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3429000"/>
            <a:ext cx="3429000" cy="17430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St </a:t>
            </a:r>
            <a:r>
              <a:rPr lang="en-GB" sz="1200" dirty="0" err="1"/>
              <a:t>Davids</a:t>
            </a:r>
            <a:r>
              <a:rPr lang="en-GB" sz="1200" dirty="0"/>
              <a:t> Cathedral, no date)</a:t>
            </a:r>
          </a:p>
        </p:txBody>
      </p:sp>
    </p:spTree>
    <p:extLst>
      <p:ext uri="{BB962C8B-B14F-4D97-AF65-F5344CB8AC3E}">
        <p14:creationId xmlns:p14="http://schemas.microsoft.com/office/powerpoint/2010/main" val="39518544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Sant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David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1" y="525780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43001"/>
            <a:ext cx="3886200" cy="2667000"/>
          </a:xfrm>
        </p:spPr>
        <p:txBody>
          <a:bodyPr/>
          <a:lstStyle/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</a:rPr>
              <a:t>“</a:t>
            </a:r>
            <a:r>
              <a:rPr lang="en-GB" i="1" dirty="0" err="1">
                <a:latin typeface="Arial" panose="020B0604020202020204" pitchFamily="34" charset="0"/>
              </a:rPr>
              <a:t>Gwnewch</a:t>
            </a:r>
            <a:r>
              <a:rPr lang="en-GB" i="1" dirty="0">
                <a:latin typeface="Arial" panose="020B0604020202020204" pitchFamily="34" charset="0"/>
              </a:rPr>
              <a:t> y </a:t>
            </a:r>
            <a:r>
              <a:rPr lang="en-GB" i="1" dirty="0" err="1">
                <a:latin typeface="Arial" panose="020B0604020202020204" pitchFamily="34" charset="0"/>
              </a:rPr>
              <a:t>pethau</a:t>
            </a:r>
            <a:r>
              <a:rPr lang="en-GB" i="1" dirty="0">
                <a:latin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</a:rPr>
              <a:t>bychain</a:t>
            </a:r>
            <a:r>
              <a:rPr lang="en-GB" i="1" dirty="0">
                <a:latin typeface="Arial" panose="020B0604020202020204" pitchFamily="34" charset="0"/>
              </a:rPr>
              <a:t>”</a:t>
            </a:r>
          </a:p>
          <a:p>
            <a:pPr marL="0" indent="0">
              <a:buNone/>
            </a:pPr>
            <a:endParaRPr lang="en-GB" i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</a:rPr>
              <a:t>“Do the little things”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171151"/>
            <a:ext cx="3851418" cy="416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163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assignment?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2400" y="2964631"/>
            <a:ext cx="335279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                 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8650" y="5257800"/>
            <a:ext cx="37147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(Source: Learning and Exploring through Play, 2016)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1" y="1143000"/>
            <a:ext cx="8305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02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6705600" cy="99060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Traddodiadau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gofio…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Traditions to remember…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3429000" cy="426720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Nosweithiau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cawl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Welsh cakes/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Pice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mân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Cawl evenings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cakes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 </a:t>
            </a:r>
            <a:r>
              <a:rPr lang="en-GB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brith</a:t>
            </a: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Anything else?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5800" y="5724610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04D97F-D83E-E425-1C49-2B4EF25A5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1305010"/>
            <a:ext cx="1743075" cy="26193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7996927-BF23-B26C-EE39-B49D9F6A474B}"/>
              </a:ext>
            </a:extLst>
          </p:cNvPr>
          <p:cNvSpPr txBox="1"/>
          <p:nvPr/>
        </p:nvSpPr>
        <p:spPr>
          <a:xfrm>
            <a:off x="3429000" y="4041345"/>
            <a:ext cx="21336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Countryfile)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64394C-C17D-C548-2599-0D0506D4E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1238" y="434372"/>
            <a:ext cx="2238375" cy="20383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8E083A7-EF55-0607-7D75-0E0B7F5E9563}"/>
              </a:ext>
            </a:extLst>
          </p:cNvPr>
          <p:cNvSpPr txBox="1"/>
          <p:nvPr/>
        </p:nvSpPr>
        <p:spPr>
          <a:xfrm flipH="1">
            <a:off x="5943600" y="2799491"/>
            <a:ext cx="2667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BBC Good Food)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85117E-D203-9A53-3D8B-C01F5BECE4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4037" y="3609846"/>
            <a:ext cx="3276600" cy="13906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B685228-E909-0556-EA52-CC0A9B8E8CD0}"/>
              </a:ext>
            </a:extLst>
          </p:cNvPr>
          <p:cNvSpPr txBox="1"/>
          <p:nvPr/>
        </p:nvSpPr>
        <p:spPr>
          <a:xfrm>
            <a:off x="6234153" y="5000496"/>
            <a:ext cx="214309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Felinfach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28057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2624"/>
            <a:ext cx="4572000" cy="548244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Eisteddfod?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type="body" sz="half" idx="2"/>
          </p:nvPr>
        </p:nvSpPr>
        <p:spPr>
          <a:xfrm>
            <a:off x="152400" y="1295400"/>
            <a:ext cx="2971800" cy="42672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gwerin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Clocsio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Folk dancing;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Clog dancing.</a:t>
            </a:r>
          </a:p>
        </p:txBody>
      </p:sp>
      <p:sp>
        <p:nvSpPr>
          <p:cNvPr id="6" name="TextBox 5"/>
          <p:cNvSpPr txBox="1"/>
          <p:nvPr/>
        </p:nvSpPr>
        <p:spPr>
          <a:xfrm flipH="1">
            <a:off x="4191000" y="4351892"/>
            <a:ext cx="295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57226" y="5722551"/>
            <a:ext cx="31051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pic>
        <p:nvPicPr>
          <p:cNvPr id="9" name="O_abRWZk7h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230563" y="1302951"/>
            <a:ext cx="5227637" cy="40310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0" y="52578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Eisteddfod yr </a:t>
            </a:r>
            <a:r>
              <a:rPr lang="en-GB" dirty="0" err="1"/>
              <a:t>Urdd</a:t>
            </a:r>
            <a:r>
              <a:rPr lang="en-GB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5877990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81000" y="380999"/>
            <a:ext cx="8134350" cy="6858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traddodiadol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traditional dances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52400" y="1219201"/>
            <a:ext cx="3810000" cy="43434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Morris;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Yr Alban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Ucheldirol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Stepio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Gwyddelig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Morris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Highland dancing;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 – 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Irish stepdance.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w0v_pu6miJ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91000" y="1825625"/>
            <a:ext cx="4648200" cy="32035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0" y="5029200"/>
            <a:ext cx="28003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err="1"/>
              <a:t>Riverdance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41113479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delyn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harp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825625"/>
            <a:ext cx="3311958" cy="3660775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40608" y="233364"/>
            <a:ext cx="4974792" cy="5715000"/>
          </a:xfrm>
        </p:spPr>
        <p:txBody>
          <a:bodyPr>
            <a:normAutofit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o: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Aifft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Yr Alban;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Cymru.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musical instrument of: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Egypt;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Ireland;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Paraguay;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Scotland;</a:t>
            </a:r>
          </a:p>
          <a:p>
            <a:pPr>
              <a:buFontTx/>
              <a:buChar char="-"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Wales.</a:t>
            </a:r>
          </a:p>
        </p:txBody>
      </p:sp>
    </p:spTree>
    <p:extLst>
      <p:ext uri="{BB962C8B-B14F-4D97-AF65-F5344CB8AC3E}">
        <p14:creationId xmlns:p14="http://schemas.microsoft.com/office/powerpoint/2010/main" val="24390808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Catrin Finch</a:t>
            </a:r>
          </a:p>
        </p:txBody>
      </p:sp>
      <p:pic>
        <p:nvPicPr>
          <p:cNvPr id="3" name="-ovVeLy739s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57200" y="1752600"/>
            <a:ext cx="3784601" cy="3657600"/>
          </a:xfrm>
          <a:prstGeom prst="rect">
            <a:avLst/>
          </a:prstGeom>
        </p:spPr>
      </p:pic>
      <p:pic>
        <p:nvPicPr>
          <p:cNvPr id="4" name="vlDgG3AKrMc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648200" y="1711884"/>
            <a:ext cx="3962400" cy="369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7994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Llwyau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Love spoons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495800" y="365126"/>
            <a:ext cx="4419600" cy="5583237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Arfer cyffredin yng Nghymru o'r 17eg ganrif;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Wedi'i gerfio gan ddarpar cariadon;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Mae symbolau yn cyfleu gwahanol ystyron;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dal i gael ei roi fel anrheg heddiw.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practice in Wales from 17</a:t>
            </a:r>
            <a:r>
              <a:rPr lang="en-GB" sz="24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Carved by prospective suitors;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Symbols convey different meanings;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given as gift today.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33400" y="1752600"/>
            <a:ext cx="3657600" cy="3677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077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849309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Santes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5814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600200"/>
            <a:ext cx="5486400" cy="4576764"/>
          </a:xfrm>
        </p:spPr>
        <p:txBody>
          <a:bodyPr>
            <a:normAutofit/>
          </a:bodyPr>
          <a:lstStyle/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Dathlwyd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25ain;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Ffolant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Cymru;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5ed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Ganrif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Nawddsant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cariadon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anifeiliaid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ffermwyr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lleiandy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Ynys Môn;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Man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pererindod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4988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2511" y="365126"/>
            <a:ext cx="3918489" cy="93027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Saint </a:t>
            </a:r>
            <a:r>
              <a:rPr lang="en-GB" sz="3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Dwynwen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715000" y="1447800"/>
            <a:ext cx="3156489" cy="3886200"/>
          </a:xfrm>
          <a:prstGeom prst="rect">
            <a:avLst/>
          </a:prstGeom>
        </p:spPr>
      </p:pic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52400" y="1066800"/>
            <a:ext cx="5486400" cy="51101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Celebrated on January 25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th;</a:t>
            </a:r>
            <a:endParaRPr lang="en-GB" sz="2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equivalent to Saint Valentine;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6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Century;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 saint of lovers AND farmers’ animals;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convent on </a:t>
            </a:r>
            <a:r>
              <a:rPr lang="en-GB" sz="2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Llanddwyn</a:t>
            </a: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Island, on Anglesey;</a:t>
            </a:r>
          </a:p>
          <a:p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 of pilgrimage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72010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Fari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24000"/>
            <a:ext cx="4286250" cy="5105400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Traddodiad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 Cymru;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Gwreiddiau paganaidd;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Dathliad Nos Galan;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Penglog ceffyl;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Brwydr o benillion;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Os caniateir mynediad i'r tŷ/tafarn, credir ei fod yn dod â lwc dda.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A58C3D1-98C5-4265-6634-F38836474C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953000" y="1524000"/>
            <a:ext cx="3733800" cy="34012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C6E3C50-58F8-A4C0-4A3B-FC588F745D80}"/>
              </a:ext>
            </a:extLst>
          </p:cNvPr>
          <p:cNvSpPr txBox="1"/>
          <p:nvPr/>
        </p:nvSpPr>
        <p:spPr>
          <a:xfrm flipH="1">
            <a:off x="5486400" y="5105400"/>
            <a:ext cx="298323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Travel Channel)</a:t>
            </a:r>
          </a:p>
        </p:txBody>
      </p:sp>
    </p:spTree>
    <p:extLst>
      <p:ext uri="{BB962C8B-B14F-4D97-AF65-F5344CB8AC3E}">
        <p14:creationId xmlns:p14="http://schemas.microsoft.com/office/powerpoint/2010/main" val="22227800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038" y="365127"/>
            <a:ext cx="8237762" cy="773110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 </a:t>
            </a: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grey mare or grey Mary)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85D543A-68B8-2A29-4920-B642531A6E1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49038" y="1600200"/>
            <a:ext cx="3731075" cy="340186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7801"/>
            <a:ext cx="4210050" cy="47291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 Wales tradition;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Pagan origins;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Year’s Eve celebration;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Horse’s skull;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Battle of verses;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permitted entry to house/pub, thought to bring good luck.</a:t>
            </a:r>
          </a:p>
        </p:txBody>
      </p:sp>
    </p:spTree>
    <p:extLst>
      <p:ext uri="{BB962C8B-B14F-4D97-AF65-F5344CB8AC3E}">
        <p14:creationId xmlns:p14="http://schemas.microsoft.com/office/powerpoint/2010/main" val="24345818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082674"/>
          </a:xfr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</a:rPr>
              <a:t>‘</a:t>
            </a:r>
            <a:r>
              <a:rPr lang="en-GB" sz="3200" i="1" dirty="0" err="1">
                <a:latin typeface="Arial" panose="020B0604020202020204" pitchFamily="34" charset="0"/>
              </a:rPr>
              <a:t>Calennig</a:t>
            </a:r>
            <a:r>
              <a:rPr lang="en-GB" sz="3200" i="1" dirty="0">
                <a:latin typeface="Arial" panose="020B0604020202020204" pitchFamily="34" charset="0"/>
              </a:rPr>
              <a:t>’</a:t>
            </a:r>
            <a:endParaRPr lang="en-GB" sz="3200" i="1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2401" y="1295400"/>
            <a:ext cx="4267200" cy="4267200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762001"/>
            <a:ext cx="4800600" cy="4800600"/>
          </a:xfrm>
        </p:spPr>
        <p:txBody>
          <a:bodyPr>
            <a:normAutofit fontScale="92500" lnSpcReduction="10000"/>
          </a:bodyPr>
          <a:lstStyle/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Plant yn ymweld â’u cymdogion ac yn canu penillion traddodiadol yn dymuno lwc dda;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Yn draddodiadol i gario afal wedi’i addurno;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Rhoi’r afal fel anrheg o lwc dda.</a:t>
            </a:r>
          </a:p>
          <a:p>
            <a:pPr mar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visit neighbours and sing traditional rhymes to wish good luck;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to carry decorated apple;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 given as a good luck present.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FCFD63-A061-F408-CE21-4FDCDBFD3AE0}"/>
              </a:ext>
            </a:extLst>
          </p:cNvPr>
          <p:cNvSpPr txBox="1"/>
          <p:nvPr/>
        </p:nvSpPr>
        <p:spPr>
          <a:xfrm flipH="1">
            <a:off x="568411" y="5364481"/>
            <a:ext cx="28910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Siop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Cwlwm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036880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0788" y="533399"/>
            <a:ext cx="6816811" cy="7620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Hoff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chwedl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Favourite myth/legend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399"/>
            <a:ext cx="4362450" cy="3810001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Beddgelert;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Cantre’r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Gwaelod;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Gwiber Emlyn;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Mabinogi;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Twm Sion Cati;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 eraill/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cy-GB" b="1" dirty="0">
                <a:latin typeface="Arial" panose="020B0604020202020204" pitchFamily="34" charset="0"/>
              </a:rPr>
              <a:t>Beth am eich diwylliant chi?</a:t>
            </a:r>
          </a:p>
          <a:p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What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about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your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</a:rPr>
              <a:t>culture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Welsh myths and legends </a:t>
            </a: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5175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067550" cy="77787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752600"/>
            <a:ext cx="4210050" cy="4424363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Dechreuwch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ymgorffori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ail/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drydedd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hwylus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600"/>
            <a:ext cx="4362450" cy="44243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thinking about an activity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you incorporate a second/third language?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 ensure the activity is fun for children?</a:t>
            </a:r>
          </a:p>
        </p:txBody>
      </p:sp>
    </p:spTree>
    <p:extLst>
      <p:ext uri="{BB962C8B-B14F-4D97-AF65-F5344CB8AC3E}">
        <p14:creationId xmlns:p14="http://schemas.microsoft.com/office/powerpoint/2010/main" val="23640279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Astar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Artes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Recordings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Catrin Finch and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Seckou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Keita Live: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Bamba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https://www.youtube.com/watch?v=vlDgG3AKrMc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BBC (2014)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https://www.bbc.co.uk/wales/history/sites/themes/myths.shtml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Checker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(2021)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Round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£1: Wales: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Leek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https://www.changechecker.org/coin/20/round-1pound-Wales-Leek.aspx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Post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Call for wearing leeks on St David's Day to make a comeback,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https://www.dailypost.co.uk/news/local-news/leeks-st-davids-day-daffodils-17838203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[Accessed: February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Eisteddfod yr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Urdd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(2017)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Adran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Bro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Taf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/ Rh.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Morgannwg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https://www.youtube.com/watch?v=G5usxv4LKy0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54372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143000"/>
            <a:ext cx="91440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Finch, C. (2017)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Bugeilio‘r Gwenith Gwyn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https://www.youtube.com/watch?v=-ovVeLy739s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and Exploring through Play (2016)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David’s Activity for Kids,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https://www.learningandexploringthroughplay.com/2017/02/st-davids-day-activity-for-kids.html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Lebron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A. (2013) ‘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?’,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Merit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Research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Journal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1(6),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. 126 – 132. {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https://pdfs.semanticscholar.org/023b/0223f2673be190d6978e85f4d7fb606125ad.pdf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Riverdance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Riverdance at the Eurovision Song Contest,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https://www.youtube.com/watch?v=w0v_pu6miJ8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Silvermans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Guards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cap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badge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https://www.silvermans.co.uk/products/welsh-guards-cap-badge?variant=4198692291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3000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927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143000"/>
            <a:ext cx="8534400" cy="5033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Shop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no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Flag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https://www.theflagshop.co.uk/wales-flag-18-x-12-rope-toggle.html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Webcast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(2008)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St David of Wales - Legends of Wales,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https://www.youtube.com/watch?v=vyfXWSVaqUE&amp;t=64s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4 2021].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Watkins, G. (2018) 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Legends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Myths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on-line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https://www.amazon.co.uk/gp/product/1291985271/ref=ox_sc_saved_title_8?smid=A3P5ROKL5A1OLE&amp;psc=1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8 2021].</a:t>
            </a:r>
          </a:p>
          <a:p>
            <a:pPr marL="0" indent="0">
              <a:buNone/>
            </a:pP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Wengrzyn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R. (2017)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Globalization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cy-GB" sz="20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http://198.23.153.33/academy/lesson/globalization-and-organizational-culture.html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February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2 2021].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2307266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2190</Words>
  <Application>Microsoft Office PowerPoint</Application>
  <PresentationFormat>On-screen Show (4:3)</PresentationFormat>
  <Paragraphs>346</Paragraphs>
  <Slides>37</Slides>
  <Notes>35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</vt:lpstr>
      <vt:lpstr>Calibri</vt:lpstr>
      <vt:lpstr>Calibri Light</vt:lpstr>
      <vt:lpstr>Sub Title 1</vt:lpstr>
      <vt:lpstr>Accessible 2</vt:lpstr>
      <vt:lpstr>ECEY4010C  Arfer amlieithog yn y blynyddoedd cynnar   Diwylliant   </vt:lpstr>
      <vt:lpstr>Cynnwys Contents</vt:lpstr>
      <vt:lpstr>Sgiliau Cyflogadwyedd/Trosglwyddadwy Employability/Transferable Skills</vt:lpstr>
      <vt:lpstr>Sgiliau Cyflogadwyedd/Trosglwyddadwy Employability/Transferable Skills</vt:lpstr>
      <vt:lpstr>Diwylliant Culture</vt:lpstr>
      <vt:lpstr>Diwylliant Culture</vt:lpstr>
      <vt:lpstr>Diwylliant Culture</vt:lpstr>
      <vt:lpstr>Diwylliant cenedlaethol National culture</vt:lpstr>
      <vt:lpstr>Baner Cymru Wales’ flag </vt:lpstr>
      <vt:lpstr>Arwyddlun cenedlaethol – Y Genhinen National emblem – The leek</vt:lpstr>
      <vt:lpstr>PowerPoint Presentation</vt:lpstr>
      <vt:lpstr>Arwyddlun cenedlaethol – Y genhinen Pedr National emblem – The daffodil</vt:lpstr>
      <vt:lpstr>PowerPoint Presentation</vt:lpstr>
      <vt:lpstr>Beth am wledydd eraill? What about other countries?</vt:lpstr>
      <vt:lpstr>Beth am wledydd eraill? What about other countries?</vt:lpstr>
      <vt:lpstr>Beth am wledydd eraill? What about other countries?</vt:lpstr>
      <vt:lpstr>Nawddsant Cymru Patron Saint of Wales</vt:lpstr>
      <vt:lpstr>Nawddsant Cymru Patron Saint of Wales</vt:lpstr>
      <vt:lpstr>Dewi Sant Saint David</vt:lpstr>
      <vt:lpstr>Dewi Sant Saint David</vt:lpstr>
      <vt:lpstr>Yr aseiniad? The assignment?</vt:lpstr>
      <vt:lpstr>Traddodiadau i gofio… Traditions to remember…</vt:lpstr>
      <vt:lpstr>     Eisteddfod? </vt:lpstr>
      <vt:lpstr>Dawnsio traddodiadol eraill Other traditional dances </vt:lpstr>
      <vt:lpstr>Y delyn The harp</vt:lpstr>
      <vt:lpstr>Catrin Finch</vt:lpstr>
      <vt:lpstr>Llwyau caru  Love spoons</vt:lpstr>
      <vt:lpstr>Santes Dwynwen</vt:lpstr>
      <vt:lpstr>Saint Dwynwen</vt:lpstr>
      <vt:lpstr>Y Fari Lwyd </vt:lpstr>
      <vt:lpstr> Mari Lwyd (the grey mare or grey Mary)</vt:lpstr>
      <vt:lpstr>‘Calennig’</vt:lpstr>
      <vt:lpstr>Hoff chwedl?  Favourite myth/legend? </vt:lpstr>
      <vt:lpstr>Eich aseiniad… Your assignment…</vt:lpstr>
      <vt:lpstr>Cyfeiriadau References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100</cp:revision>
  <dcterms:created xsi:type="dcterms:W3CDTF">2015-10-03T11:53:06Z</dcterms:created>
  <dcterms:modified xsi:type="dcterms:W3CDTF">2025-02-13T14:55:32Z</dcterms:modified>
</cp:coreProperties>
</file>