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Lst>
  <p:sldSz cx="12801600" cy="9601200" type="A3"/>
  <p:notesSz cx="9144000" cy="6858000"/>
  <p:defaultTextStyle>
    <a:defPPr>
      <a:defRPr lang="en-US"/>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0" autoAdjust="0"/>
    <p:restoredTop sz="94660"/>
  </p:normalViewPr>
  <p:slideViewPr>
    <p:cSldViewPr snapToGrid="0">
      <p:cViewPr varScale="1">
        <p:scale>
          <a:sx n="42" d="100"/>
          <a:sy n="42" d="100"/>
        </p:scale>
        <p:origin x="1408" y="2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FB15D-22D9-B479-3450-A4824C9EC4FB}"/>
              </a:ext>
            </a:extLst>
          </p:cNvPr>
          <p:cNvSpPr>
            <a:spLocks noGrp="1"/>
          </p:cNvSpPr>
          <p:nvPr>
            <p:ph type="ctrTitle"/>
          </p:nvPr>
        </p:nvSpPr>
        <p:spPr>
          <a:xfrm>
            <a:off x="1600200" y="1571308"/>
            <a:ext cx="9601200" cy="3342640"/>
          </a:xfrm>
        </p:spPr>
        <p:txBody>
          <a:bodyPr anchor="b"/>
          <a:lstStyle>
            <a:lvl1pPr algn="ctr">
              <a:defRPr sz="6300"/>
            </a:lvl1pPr>
          </a:lstStyle>
          <a:p>
            <a:r>
              <a:rPr lang="en-US"/>
              <a:t>Click to edit Master title style</a:t>
            </a:r>
            <a:endParaRPr lang="en-GB"/>
          </a:p>
        </p:txBody>
      </p:sp>
      <p:sp>
        <p:nvSpPr>
          <p:cNvPr id="3" name="Subtitle 2">
            <a:extLst>
              <a:ext uri="{FF2B5EF4-FFF2-40B4-BE49-F238E27FC236}">
                <a16:creationId xmlns:a16="http://schemas.microsoft.com/office/drawing/2014/main" id="{49023193-1D24-2766-CEFE-34FF478F3B44}"/>
              </a:ext>
            </a:extLst>
          </p:cNvPr>
          <p:cNvSpPr>
            <a:spLocks noGrp="1"/>
          </p:cNvSpPr>
          <p:nvPr>
            <p:ph type="subTitle" idx="1"/>
          </p:nvPr>
        </p:nvSpPr>
        <p:spPr>
          <a:xfrm>
            <a:off x="1600200" y="5042853"/>
            <a:ext cx="9601200" cy="2318067"/>
          </a:xfrm>
        </p:spPr>
        <p:txBody>
          <a:bodyPr/>
          <a:lstStyle>
            <a:lvl1pPr marL="0" indent="0" algn="ctr">
              <a:buNone/>
              <a:defRPr sz="2520"/>
            </a:lvl1pPr>
            <a:lvl2pPr marL="480060" indent="0" algn="ctr">
              <a:buNone/>
              <a:defRPr sz="2100"/>
            </a:lvl2pPr>
            <a:lvl3pPr marL="960120" indent="0" algn="ctr">
              <a:buNone/>
              <a:defRPr sz="1890"/>
            </a:lvl3pPr>
            <a:lvl4pPr marL="1440180" indent="0" algn="ctr">
              <a:buNone/>
              <a:defRPr sz="1680"/>
            </a:lvl4pPr>
            <a:lvl5pPr marL="1920240" indent="0" algn="ctr">
              <a:buNone/>
              <a:defRPr sz="1680"/>
            </a:lvl5pPr>
            <a:lvl6pPr marL="2400300" indent="0" algn="ctr">
              <a:buNone/>
              <a:defRPr sz="1680"/>
            </a:lvl6pPr>
            <a:lvl7pPr marL="2880360" indent="0" algn="ctr">
              <a:buNone/>
              <a:defRPr sz="1680"/>
            </a:lvl7pPr>
            <a:lvl8pPr marL="3360420" indent="0" algn="ctr">
              <a:buNone/>
              <a:defRPr sz="1680"/>
            </a:lvl8pPr>
            <a:lvl9pPr marL="3840480" indent="0" algn="ctr">
              <a:buNone/>
              <a:defRPr sz="168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61F72C5-E135-BBA9-FBDA-47FFA87035CE}"/>
              </a:ext>
            </a:extLst>
          </p:cNvPr>
          <p:cNvSpPr>
            <a:spLocks noGrp="1"/>
          </p:cNvSpPr>
          <p:nvPr>
            <p:ph type="dt" sz="half" idx="10"/>
          </p:nvPr>
        </p:nvSpPr>
        <p:spPr/>
        <p:txBody>
          <a:bodyPr/>
          <a:lstStyle/>
          <a:p>
            <a:fld id="{10C1A956-7B69-45D1-8076-6E36C7B17A4C}" type="datetimeFigureOut">
              <a:rPr lang="en-GB" smtClean="0"/>
              <a:t>20/10/2026</a:t>
            </a:fld>
            <a:endParaRPr lang="en-GB"/>
          </a:p>
        </p:txBody>
      </p:sp>
      <p:sp>
        <p:nvSpPr>
          <p:cNvPr id="5" name="Footer Placeholder 4">
            <a:extLst>
              <a:ext uri="{FF2B5EF4-FFF2-40B4-BE49-F238E27FC236}">
                <a16:creationId xmlns:a16="http://schemas.microsoft.com/office/drawing/2014/main" id="{75C96048-DCCE-CB9D-5F97-B5741F3915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754BAC-A581-3AD8-8459-103B872E2A46}"/>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910634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6F47A-A6D8-A199-ADB0-BC8857EE7CB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628DE1-E756-795B-0CCA-CB4FCC0D2B5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0A56EF-AD45-F6AE-D689-B65A8897B629}"/>
              </a:ext>
            </a:extLst>
          </p:cNvPr>
          <p:cNvSpPr>
            <a:spLocks noGrp="1"/>
          </p:cNvSpPr>
          <p:nvPr>
            <p:ph type="dt" sz="half" idx="10"/>
          </p:nvPr>
        </p:nvSpPr>
        <p:spPr/>
        <p:txBody>
          <a:bodyPr/>
          <a:lstStyle/>
          <a:p>
            <a:fld id="{10C1A956-7B69-45D1-8076-6E36C7B17A4C}" type="datetimeFigureOut">
              <a:rPr lang="en-GB" smtClean="0"/>
              <a:t>20/10/2026</a:t>
            </a:fld>
            <a:endParaRPr lang="en-GB"/>
          </a:p>
        </p:txBody>
      </p:sp>
      <p:sp>
        <p:nvSpPr>
          <p:cNvPr id="5" name="Footer Placeholder 4">
            <a:extLst>
              <a:ext uri="{FF2B5EF4-FFF2-40B4-BE49-F238E27FC236}">
                <a16:creationId xmlns:a16="http://schemas.microsoft.com/office/drawing/2014/main" id="{58D814D2-2F89-3929-07D8-830A15C617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BE4CC8-60E6-0B8A-B009-D87728D6246A}"/>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454584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129ED-84C9-E0A1-EFD2-1FD4CA5EBB72}"/>
              </a:ext>
            </a:extLst>
          </p:cNvPr>
          <p:cNvSpPr>
            <a:spLocks noGrp="1"/>
          </p:cNvSpPr>
          <p:nvPr>
            <p:ph type="title"/>
          </p:nvPr>
        </p:nvSpPr>
        <p:spPr>
          <a:xfrm>
            <a:off x="873443" y="2393634"/>
            <a:ext cx="11041380" cy="3993832"/>
          </a:xfrm>
        </p:spPr>
        <p:txBody>
          <a:bodyPr anchor="b"/>
          <a:lstStyle>
            <a:lvl1pPr>
              <a:defRPr sz="63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0F62F0C-785B-2C69-49B8-109A1C0B4519}"/>
              </a:ext>
            </a:extLst>
          </p:cNvPr>
          <p:cNvSpPr>
            <a:spLocks noGrp="1"/>
          </p:cNvSpPr>
          <p:nvPr>
            <p:ph type="body" idx="1"/>
          </p:nvPr>
        </p:nvSpPr>
        <p:spPr>
          <a:xfrm>
            <a:off x="873443" y="6425249"/>
            <a:ext cx="11041380" cy="2100262"/>
          </a:xfrm>
        </p:spPr>
        <p:txBody>
          <a:bodyPr/>
          <a:lstStyle>
            <a:lvl1pPr marL="0" indent="0">
              <a:buNone/>
              <a:defRPr sz="2520">
                <a:solidFill>
                  <a:schemeClr val="tx1">
                    <a:tint val="82000"/>
                  </a:schemeClr>
                </a:solidFill>
              </a:defRPr>
            </a:lvl1pPr>
            <a:lvl2pPr marL="480060" indent="0">
              <a:buNone/>
              <a:defRPr sz="2100">
                <a:solidFill>
                  <a:schemeClr val="tx1">
                    <a:tint val="82000"/>
                  </a:schemeClr>
                </a:solidFill>
              </a:defRPr>
            </a:lvl2pPr>
            <a:lvl3pPr marL="960120" indent="0">
              <a:buNone/>
              <a:defRPr sz="1890">
                <a:solidFill>
                  <a:schemeClr val="tx1">
                    <a:tint val="82000"/>
                  </a:schemeClr>
                </a:solidFill>
              </a:defRPr>
            </a:lvl3pPr>
            <a:lvl4pPr marL="1440180" indent="0">
              <a:buNone/>
              <a:defRPr sz="1680">
                <a:solidFill>
                  <a:schemeClr val="tx1">
                    <a:tint val="82000"/>
                  </a:schemeClr>
                </a:solidFill>
              </a:defRPr>
            </a:lvl4pPr>
            <a:lvl5pPr marL="1920240" indent="0">
              <a:buNone/>
              <a:defRPr sz="1680">
                <a:solidFill>
                  <a:schemeClr val="tx1">
                    <a:tint val="82000"/>
                  </a:schemeClr>
                </a:solidFill>
              </a:defRPr>
            </a:lvl5pPr>
            <a:lvl6pPr marL="2400300" indent="0">
              <a:buNone/>
              <a:defRPr sz="1680">
                <a:solidFill>
                  <a:schemeClr val="tx1">
                    <a:tint val="82000"/>
                  </a:schemeClr>
                </a:solidFill>
              </a:defRPr>
            </a:lvl6pPr>
            <a:lvl7pPr marL="2880360" indent="0">
              <a:buNone/>
              <a:defRPr sz="1680">
                <a:solidFill>
                  <a:schemeClr val="tx1">
                    <a:tint val="82000"/>
                  </a:schemeClr>
                </a:solidFill>
              </a:defRPr>
            </a:lvl7pPr>
            <a:lvl8pPr marL="3360420" indent="0">
              <a:buNone/>
              <a:defRPr sz="1680">
                <a:solidFill>
                  <a:schemeClr val="tx1">
                    <a:tint val="82000"/>
                  </a:schemeClr>
                </a:solidFill>
              </a:defRPr>
            </a:lvl8pPr>
            <a:lvl9pPr marL="3840480" indent="0">
              <a:buNone/>
              <a:defRPr sz="168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0A68CE1-81F4-9165-4B74-B8485B4DA39A}"/>
              </a:ext>
            </a:extLst>
          </p:cNvPr>
          <p:cNvSpPr>
            <a:spLocks noGrp="1"/>
          </p:cNvSpPr>
          <p:nvPr>
            <p:ph type="dt" sz="half" idx="10"/>
          </p:nvPr>
        </p:nvSpPr>
        <p:spPr/>
        <p:txBody>
          <a:bodyPr/>
          <a:lstStyle/>
          <a:p>
            <a:fld id="{10C1A956-7B69-45D1-8076-6E36C7B17A4C}" type="datetimeFigureOut">
              <a:rPr lang="en-GB" smtClean="0"/>
              <a:t>20/10/2026</a:t>
            </a:fld>
            <a:endParaRPr lang="en-GB"/>
          </a:p>
        </p:txBody>
      </p:sp>
      <p:sp>
        <p:nvSpPr>
          <p:cNvPr id="5" name="Footer Placeholder 4">
            <a:extLst>
              <a:ext uri="{FF2B5EF4-FFF2-40B4-BE49-F238E27FC236}">
                <a16:creationId xmlns:a16="http://schemas.microsoft.com/office/drawing/2014/main" id="{F52CBBD4-005E-2AE3-EAEE-C2739B4A70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3EAFD0-D4CB-C1C7-77CE-26A6FCF36216}"/>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1217996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D33BC-2834-28B4-3D73-3D99E14A9E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075AB2-D25D-D6B7-5228-C5FD5F6AD0EB}"/>
              </a:ext>
            </a:extLst>
          </p:cNvPr>
          <p:cNvSpPr>
            <a:spLocks noGrp="1"/>
          </p:cNvSpPr>
          <p:nvPr>
            <p:ph sz="half" idx="1"/>
          </p:nvPr>
        </p:nvSpPr>
        <p:spPr>
          <a:xfrm>
            <a:off x="8801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0D4F456-E99A-BBB7-A3A0-94E71408DD9C}"/>
              </a:ext>
            </a:extLst>
          </p:cNvPr>
          <p:cNvSpPr>
            <a:spLocks noGrp="1"/>
          </p:cNvSpPr>
          <p:nvPr>
            <p:ph sz="half" idx="2"/>
          </p:nvPr>
        </p:nvSpPr>
        <p:spPr>
          <a:xfrm>
            <a:off x="64808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C523F09-CEA1-F9A1-F13C-DED16569D56E}"/>
              </a:ext>
            </a:extLst>
          </p:cNvPr>
          <p:cNvSpPr>
            <a:spLocks noGrp="1"/>
          </p:cNvSpPr>
          <p:nvPr>
            <p:ph type="dt" sz="half" idx="10"/>
          </p:nvPr>
        </p:nvSpPr>
        <p:spPr/>
        <p:txBody>
          <a:bodyPr/>
          <a:lstStyle/>
          <a:p>
            <a:fld id="{10C1A956-7B69-45D1-8076-6E36C7B17A4C}" type="datetimeFigureOut">
              <a:rPr lang="en-GB" smtClean="0"/>
              <a:t>20/10/2026</a:t>
            </a:fld>
            <a:endParaRPr lang="en-GB"/>
          </a:p>
        </p:txBody>
      </p:sp>
      <p:sp>
        <p:nvSpPr>
          <p:cNvPr id="6" name="Footer Placeholder 5">
            <a:extLst>
              <a:ext uri="{FF2B5EF4-FFF2-40B4-BE49-F238E27FC236}">
                <a16:creationId xmlns:a16="http://schemas.microsoft.com/office/drawing/2014/main" id="{82B619C8-9D55-9320-608C-492B75BEC4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90F6F8-3966-E0E5-D010-3381B4B343CB}"/>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35684442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BF1D9-8D39-46F9-2D69-199E1107F49C}"/>
              </a:ext>
            </a:extLst>
          </p:cNvPr>
          <p:cNvSpPr>
            <a:spLocks noGrp="1"/>
          </p:cNvSpPr>
          <p:nvPr>
            <p:ph type="title"/>
          </p:nvPr>
        </p:nvSpPr>
        <p:spPr>
          <a:xfrm>
            <a:off x="881777" y="511176"/>
            <a:ext cx="11041380" cy="1855788"/>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588C836-FDB4-2172-32C5-A96851D22FAE}"/>
              </a:ext>
            </a:extLst>
          </p:cNvPr>
          <p:cNvSpPr>
            <a:spLocks noGrp="1"/>
          </p:cNvSpPr>
          <p:nvPr>
            <p:ph type="body" idx="1"/>
          </p:nvPr>
        </p:nvSpPr>
        <p:spPr>
          <a:xfrm>
            <a:off x="881778" y="2353628"/>
            <a:ext cx="5415676" cy="1153477"/>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4" name="Content Placeholder 3">
            <a:extLst>
              <a:ext uri="{FF2B5EF4-FFF2-40B4-BE49-F238E27FC236}">
                <a16:creationId xmlns:a16="http://schemas.microsoft.com/office/drawing/2014/main" id="{7177864F-0166-D3A3-B0D4-0129CE44D727}"/>
              </a:ext>
            </a:extLst>
          </p:cNvPr>
          <p:cNvSpPr>
            <a:spLocks noGrp="1"/>
          </p:cNvSpPr>
          <p:nvPr>
            <p:ph sz="half" idx="2"/>
          </p:nvPr>
        </p:nvSpPr>
        <p:spPr>
          <a:xfrm>
            <a:off x="881778" y="3507105"/>
            <a:ext cx="5415676"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D64D98C-5661-B3C3-EFCE-3B6EAB86B118}"/>
              </a:ext>
            </a:extLst>
          </p:cNvPr>
          <p:cNvSpPr>
            <a:spLocks noGrp="1"/>
          </p:cNvSpPr>
          <p:nvPr>
            <p:ph type="body" sz="quarter" idx="3"/>
          </p:nvPr>
        </p:nvSpPr>
        <p:spPr>
          <a:xfrm>
            <a:off x="6480810" y="2353628"/>
            <a:ext cx="5442347" cy="1153477"/>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6" name="Content Placeholder 5">
            <a:extLst>
              <a:ext uri="{FF2B5EF4-FFF2-40B4-BE49-F238E27FC236}">
                <a16:creationId xmlns:a16="http://schemas.microsoft.com/office/drawing/2014/main" id="{EE696DE6-EED7-5301-744E-E37A1AB65BCF}"/>
              </a:ext>
            </a:extLst>
          </p:cNvPr>
          <p:cNvSpPr>
            <a:spLocks noGrp="1"/>
          </p:cNvSpPr>
          <p:nvPr>
            <p:ph sz="quarter" idx="4"/>
          </p:nvPr>
        </p:nvSpPr>
        <p:spPr>
          <a:xfrm>
            <a:off x="6480810" y="3507105"/>
            <a:ext cx="544234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687164B-34D6-0963-408A-4599CD58CA60}"/>
              </a:ext>
            </a:extLst>
          </p:cNvPr>
          <p:cNvSpPr>
            <a:spLocks noGrp="1"/>
          </p:cNvSpPr>
          <p:nvPr>
            <p:ph type="dt" sz="half" idx="10"/>
          </p:nvPr>
        </p:nvSpPr>
        <p:spPr/>
        <p:txBody>
          <a:bodyPr/>
          <a:lstStyle/>
          <a:p>
            <a:fld id="{10C1A956-7B69-45D1-8076-6E36C7B17A4C}" type="datetimeFigureOut">
              <a:rPr lang="en-GB" smtClean="0"/>
              <a:t>20/10/2026</a:t>
            </a:fld>
            <a:endParaRPr lang="en-GB"/>
          </a:p>
        </p:txBody>
      </p:sp>
      <p:sp>
        <p:nvSpPr>
          <p:cNvPr id="8" name="Footer Placeholder 7">
            <a:extLst>
              <a:ext uri="{FF2B5EF4-FFF2-40B4-BE49-F238E27FC236}">
                <a16:creationId xmlns:a16="http://schemas.microsoft.com/office/drawing/2014/main" id="{9715BA19-CAE5-B676-C96D-835A530BBD0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64B922C-6E99-8644-02C1-A7E4F02F6133}"/>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26983475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F6FCD-3E68-908D-707B-3FDF6E0CD55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51B19C4-AB7C-2D6A-7690-6AC94F2FD317}"/>
              </a:ext>
            </a:extLst>
          </p:cNvPr>
          <p:cNvSpPr>
            <a:spLocks noGrp="1"/>
          </p:cNvSpPr>
          <p:nvPr>
            <p:ph type="dt" sz="half" idx="10"/>
          </p:nvPr>
        </p:nvSpPr>
        <p:spPr/>
        <p:txBody>
          <a:bodyPr/>
          <a:lstStyle/>
          <a:p>
            <a:fld id="{10C1A956-7B69-45D1-8076-6E36C7B17A4C}" type="datetimeFigureOut">
              <a:rPr lang="en-GB" smtClean="0"/>
              <a:t>20/10/2026</a:t>
            </a:fld>
            <a:endParaRPr lang="en-GB"/>
          </a:p>
        </p:txBody>
      </p:sp>
      <p:sp>
        <p:nvSpPr>
          <p:cNvPr id="4" name="Footer Placeholder 3">
            <a:extLst>
              <a:ext uri="{FF2B5EF4-FFF2-40B4-BE49-F238E27FC236}">
                <a16:creationId xmlns:a16="http://schemas.microsoft.com/office/drawing/2014/main" id="{6569996F-885D-55D1-BA1D-621872B58F9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2ECE83E-E234-7335-C84E-F9C569364A8F}"/>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32865895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388370C-DCFD-270A-F74E-8B9C79998B77}"/>
              </a:ext>
            </a:extLst>
          </p:cNvPr>
          <p:cNvSpPr>
            <a:spLocks noGrp="1"/>
          </p:cNvSpPr>
          <p:nvPr>
            <p:ph type="dt" sz="half" idx="10"/>
          </p:nvPr>
        </p:nvSpPr>
        <p:spPr/>
        <p:txBody>
          <a:bodyPr/>
          <a:lstStyle/>
          <a:p>
            <a:fld id="{10C1A956-7B69-45D1-8076-6E36C7B17A4C}" type="datetimeFigureOut">
              <a:rPr lang="en-GB" smtClean="0"/>
              <a:t>20/10/2026</a:t>
            </a:fld>
            <a:endParaRPr lang="en-GB"/>
          </a:p>
        </p:txBody>
      </p:sp>
      <p:sp>
        <p:nvSpPr>
          <p:cNvPr id="3" name="Footer Placeholder 2">
            <a:extLst>
              <a:ext uri="{FF2B5EF4-FFF2-40B4-BE49-F238E27FC236}">
                <a16:creationId xmlns:a16="http://schemas.microsoft.com/office/drawing/2014/main" id="{E9C4F0E4-B611-2F72-6938-074D79FD9FE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7777A0D-6D0B-E8FF-2F82-C45627E47F72}"/>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33284586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AAD92-F540-05DD-57CF-40E25325A70D}"/>
              </a:ext>
            </a:extLst>
          </p:cNvPr>
          <p:cNvSpPr>
            <a:spLocks noGrp="1"/>
          </p:cNvSpPr>
          <p:nvPr>
            <p:ph type="title"/>
          </p:nvPr>
        </p:nvSpPr>
        <p:spPr>
          <a:xfrm>
            <a:off x="881778" y="640080"/>
            <a:ext cx="4128849" cy="2240280"/>
          </a:xfrm>
        </p:spPr>
        <p:txBody>
          <a:bodyPr anchor="b"/>
          <a:lstStyle>
            <a:lvl1pPr>
              <a:defRPr sz="336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7919168-AEB8-D29B-D8DB-1DC1D4366A59}"/>
              </a:ext>
            </a:extLst>
          </p:cNvPr>
          <p:cNvSpPr>
            <a:spLocks noGrp="1"/>
          </p:cNvSpPr>
          <p:nvPr>
            <p:ph idx="1"/>
          </p:nvPr>
        </p:nvSpPr>
        <p:spPr>
          <a:xfrm>
            <a:off x="5442347" y="1382396"/>
            <a:ext cx="6480810" cy="6823075"/>
          </a:xfrm>
        </p:spPr>
        <p:txBody>
          <a:bodyPr/>
          <a:lstStyle>
            <a:lvl1pPr>
              <a:defRPr sz="3360"/>
            </a:lvl1pPr>
            <a:lvl2pPr>
              <a:defRPr sz="2940"/>
            </a:lvl2pPr>
            <a:lvl3pPr>
              <a:defRPr sz="2520"/>
            </a:lvl3pPr>
            <a:lvl4pPr>
              <a:defRPr sz="2100"/>
            </a:lvl4pPr>
            <a:lvl5pPr>
              <a:defRPr sz="2100"/>
            </a:lvl5pPr>
            <a:lvl6pPr>
              <a:defRPr sz="2100"/>
            </a:lvl6pPr>
            <a:lvl7pPr>
              <a:defRPr sz="2100"/>
            </a:lvl7pPr>
            <a:lvl8pPr>
              <a:defRPr sz="2100"/>
            </a:lvl8pPr>
            <a:lvl9pPr>
              <a:defRPr sz="2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2ED952B-90CC-48AF-9082-7D36C1693865}"/>
              </a:ext>
            </a:extLst>
          </p:cNvPr>
          <p:cNvSpPr>
            <a:spLocks noGrp="1"/>
          </p:cNvSpPr>
          <p:nvPr>
            <p:ph type="body" sz="half" idx="2"/>
          </p:nvPr>
        </p:nvSpPr>
        <p:spPr>
          <a:xfrm>
            <a:off x="881778" y="2880360"/>
            <a:ext cx="4128849" cy="5336223"/>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a:extLst>
              <a:ext uri="{FF2B5EF4-FFF2-40B4-BE49-F238E27FC236}">
                <a16:creationId xmlns:a16="http://schemas.microsoft.com/office/drawing/2014/main" id="{CC0AF728-F0E1-ACD9-EDFD-6C69F2B5B98D}"/>
              </a:ext>
            </a:extLst>
          </p:cNvPr>
          <p:cNvSpPr>
            <a:spLocks noGrp="1"/>
          </p:cNvSpPr>
          <p:nvPr>
            <p:ph type="dt" sz="half" idx="10"/>
          </p:nvPr>
        </p:nvSpPr>
        <p:spPr/>
        <p:txBody>
          <a:bodyPr/>
          <a:lstStyle/>
          <a:p>
            <a:fld id="{10C1A956-7B69-45D1-8076-6E36C7B17A4C}" type="datetimeFigureOut">
              <a:rPr lang="en-GB" smtClean="0"/>
              <a:t>20/10/2026</a:t>
            </a:fld>
            <a:endParaRPr lang="en-GB"/>
          </a:p>
        </p:txBody>
      </p:sp>
      <p:sp>
        <p:nvSpPr>
          <p:cNvPr id="6" name="Footer Placeholder 5">
            <a:extLst>
              <a:ext uri="{FF2B5EF4-FFF2-40B4-BE49-F238E27FC236}">
                <a16:creationId xmlns:a16="http://schemas.microsoft.com/office/drawing/2014/main" id="{0F280554-B2AA-12C3-C235-255C4242ED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64A075-B2A9-5427-8519-4813F0E7BCA8}"/>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4590584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99D76-0C89-B1CD-F315-A32AF8507342}"/>
              </a:ext>
            </a:extLst>
          </p:cNvPr>
          <p:cNvSpPr>
            <a:spLocks noGrp="1"/>
          </p:cNvSpPr>
          <p:nvPr>
            <p:ph type="title"/>
          </p:nvPr>
        </p:nvSpPr>
        <p:spPr>
          <a:xfrm>
            <a:off x="881778" y="640080"/>
            <a:ext cx="4128849" cy="2240280"/>
          </a:xfrm>
        </p:spPr>
        <p:txBody>
          <a:bodyPr anchor="b"/>
          <a:lstStyle>
            <a:lvl1pPr>
              <a:defRPr sz="336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D62A956-B0C5-2B11-BA02-A599B7809769}"/>
              </a:ext>
            </a:extLst>
          </p:cNvPr>
          <p:cNvSpPr>
            <a:spLocks noGrp="1"/>
          </p:cNvSpPr>
          <p:nvPr>
            <p:ph type="pic" idx="1"/>
          </p:nvPr>
        </p:nvSpPr>
        <p:spPr>
          <a:xfrm>
            <a:off x="5442347" y="1382396"/>
            <a:ext cx="6480810" cy="6823075"/>
          </a:xfrm>
        </p:spPr>
        <p:txBody>
          <a:bodyPr/>
          <a:lstStyle>
            <a:lvl1pPr marL="0" indent="0">
              <a:buNone/>
              <a:defRPr sz="3360"/>
            </a:lvl1pPr>
            <a:lvl2pPr marL="480060" indent="0">
              <a:buNone/>
              <a:defRPr sz="2940"/>
            </a:lvl2pPr>
            <a:lvl3pPr marL="960120" indent="0">
              <a:buNone/>
              <a:defRPr sz="2520"/>
            </a:lvl3pPr>
            <a:lvl4pPr marL="1440180" indent="0">
              <a:buNone/>
              <a:defRPr sz="2100"/>
            </a:lvl4pPr>
            <a:lvl5pPr marL="1920240" indent="0">
              <a:buNone/>
              <a:defRPr sz="2100"/>
            </a:lvl5pPr>
            <a:lvl6pPr marL="2400300" indent="0">
              <a:buNone/>
              <a:defRPr sz="2100"/>
            </a:lvl6pPr>
            <a:lvl7pPr marL="2880360" indent="0">
              <a:buNone/>
              <a:defRPr sz="2100"/>
            </a:lvl7pPr>
            <a:lvl8pPr marL="3360420" indent="0">
              <a:buNone/>
              <a:defRPr sz="2100"/>
            </a:lvl8pPr>
            <a:lvl9pPr marL="3840480" indent="0">
              <a:buNone/>
              <a:defRPr sz="2100"/>
            </a:lvl9pPr>
          </a:lstStyle>
          <a:p>
            <a:endParaRPr lang="en-GB"/>
          </a:p>
        </p:txBody>
      </p:sp>
      <p:sp>
        <p:nvSpPr>
          <p:cNvPr id="4" name="Text Placeholder 3">
            <a:extLst>
              <a:ext uri="{FF2B5EF4-FFF2-40B4-BE49-F238E27FC236}">
                <a16:creationId xmlns:a16="http://schemas.microsoft.com/office/drawing/2014/main" id="{85A1BCBA-2B4A-9268-4815-4D78EF8325AC}"/>
              </a:ext>
            </a:extLst>
          </p:cNvPr>
          <p:cNvSpPr>
            <a:spLocks noGrp="1"/>
          </p:cNvSpPr>
          <p:nvPr>
            <p:ph type="body" sz="half" idx="2"/>
          </p:nvPr>
        </p:nvSpPr>
        <p:spPr>
          <a:xfrm>
            <a:off x="881778" y="2880360"/>
            <a:ext cx="4128849" cy="5336223"/>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a:extLst>
              <a:ext uri="{FF2B5EF4-FFF2-40B4-BE49-F238E27FC236}">
                <a16:creationId xmlns:a16="http://schemas.microsoft.com/office/drawing/2014/main" id="{730E5F9D-5C0C-CD0D-9FAE-F67399AC41AE}"/>
              </a:ext>
            </a:extLst>
          </p:cNvPr>
          <p:cNvSpPr>
            <a:spLocks noGrp="1"/>
          </p:cNvSpPr>
          <p:nvPr>
            <p:ph type="dt" sz="half" idx="10"/>
          </p:nvPr>
        </p:nvSpPr>
        <p:spPr/>
        <p:txBody>
          <a:bodyPr/>
          <a:lstStyle/>
          <a:p>
            <a:fld id="{10C1A956-7B69-45D1-8076-6E36C7B17A4C}" type="datetimeFigureOut">
              <a:rPr lang="en-GB" smtClean="0"/>
              <a:t>20/10/2026</a:t>
            </a:fld>
            <a:endParaRPr lang="en-GB"/>
          </a:p>
        </p:txBody>
      </p:sp>
      <p:sp>
        <p:nvSpPr>
          <p:cNvPr id="6" name="Footer Placeholder 5">
            <a:extLst>
              <a:ext uri="{FF2B5EF4-FFF2-40B4-BE49-F238E27FC236}">
                <a16:creationId xmlns:a16="http://schemas.microsoft.com/office/drawing/2014/main" id="{85EA13A4-EB46-C53D-A6C1-B28C67ABF8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3ABB91-03BE-BE9C-A985-04E1B534B642}"/>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834924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2CDB0-9320-F587-E66B-64A5E3F7E79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72D8FEF-B7E6-6CC3-E705-77967504100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559E41-6C34-9710-8456-4E31295D3A1A}"/>
              </a:ext>
            </a:extLst>
          </p:cNvPr>
          <p:cNvSpPr>
            <a:spLocks noGrp="1"/>
          </p:cNvSpPr>
          <p:nvPr>
            <p:ph type="dt" sz="half" idx="10"/>
          </p:nvPr>
        </p:nvSpPr>
        <p:spPr/>
        <p:txBody>
          <a:bodyPr/>
          <a:lstStyle/>
          <a:p>
            <a:fld id="{10C1A956-7B69-45D1-8076-6E36C7B17A4C}" type="datetimeFigureOut">
              <a:rPr lang="en-GB" smtClean="0"/>
              <a:t>20/10/2026</a:t>
            </a:fld>
            <a:endParaRPr lang="en-GB"/>
          </a:p>
        </p:txBody>
      </p:sp>
      <p:sp>
        <p:nvSpPr>
          <p:cNvPr id="5" name="Footer Placeholder 4">
            <a:extLst>
              <a:ext uri="{FF2B5EF4-FFF2-40B4-BE49-F238E27FC236}">
                <a16:creationId xmlns:a16="http://schemas.microsoft.com/office/drawing/2014/main" id="{764DE22D-1DA0-F0A7-7C4B-6BD01C0510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7BAAA3-14B3-1209-F253-4DCC5EE012EB}"/>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27967339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1AA135F-3E44-8468-1AB2-A4386A45C138}"/>
              </a:ext>
            </a:extLst>
          </p:cNvPr>
          <p:cNvSpPr>
            <a:spLocks noGrp="1"/>
          </p:cNvSpPr>
          <p:nvPr>
            <p:ph type="title" orient="vert"/>
          </p:nvPr>
        </p:nvSpPr>
        <p:spPr>
          <a:xfrm>
            <a:off x="9161145" y="511175"/>
            <a:ext cx="2760345" cy="8136573"/>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01F2560-25BA-EDAA-3686-8847DB9815FA}"/>
              </a:ext>
            </a:extLst>
          </p:cNvPr>
          <p:cNvSpPr>
            <a:spLocks noGrp="1"/>
          </p:cNvSpPr>
          <p:nvPr>
            <p:ph type="body" orient="vert" idx="1"/>
          </p:nvPr>
        </p:nvSpPr>
        <p:spPr>
          <a:xfrm>
            <a:off x="880110"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6CC680-5CC9-53D6-CCA4-CC136E0FC75C}"/>
              </a:ext>
            </a:extLst>
          </p:cNvPr>
          <p:cNvSpPr>
            <a:spLocks noGrp="1"/>
          </p:cNvSpPr>
          <p:nvPr>
            <p:ph type="dt" sz="half" idx="10"/>
          </p:nvPr>
        </p:nvSpPr>
        <p:spPr/>
        <p:txBody>
          <a:bodyPr/>
          <a:lstStyle/>
          <a:p>
            <a:fld id="{10C1A956-7B69-45D1-8076-6E36C7B17A4C}" type="datetimeFigureOut">
              <a:rPr lang="en-GB" smtClean="0"/>
              <a:t>20/10/2026</a:t>
            </a:fld>
            <a:endParaRPr lang="en-GB"/>
          </a:p>
        </p:txBody>
      </p:sp>
      <p:sp>
        <p:nvSpPr>
          <p:cNvPr id="5" name="Footer Placeholder 4">
            <a:extLst>
              <a:ext uri="{FF2B5EF4-FFF2-40B4-BE49-F238E27FC236}">
                <a16:creationId xmlns:a16="http://schemas.microsoft.com/office/drawing/2014/main" id="{0A18F01F-76D1-16EF-9878-581C8C9936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EDC2AB-1C35-84F8-5871-00C8CE2661B2}"/>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33024135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2F37F5-10F8-A925-95D2-39D586BCAECD}"/>
              </a:ext>
            </a:extLst>
          </p:cNvPr>
          <p:cNvSpPr>
            <a:spLocks noGrp="1"/>
          </p:cNvSpPr>
          <p:nvPr>
            <p:ph type="title"/>
          </p:nvPr>
        </p:nvSpPr>
        <p:spPr>
          <a:xfrm>
            <a:off x="880110" y="511176"/>
            <a:ext cx="11041380" cy="1855788"/>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58FFB11-3065-C7C8-1EFE-90FE02C786C2}"/>
              </a:ext>
            </a:extLst>
          </p:cNvPr>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1D9883-5E57-320A-AA78-9F78D301BE84}"/>
              </a:ext>
            </a:extLst>
          </p:cNvPr>
          <p:cNvSpPr>
            <a:spLocks noGrp="1"/>
          </p:cNvSpPr>
          <p:nvPr>
            <p:ph type="dt" sz="half" idx="2"/>
          </p:nvPr>
        </p:nvSpPr>
        <p:spPr>
          <a:xfrm>
            <a:off x="880110" y="8898891"/>
            <a:ext cx="2880360" cy="511175"/>
          </a:xfrm>
          <a:prstGeom prst="rect">
            <a:avLst/>
          </a:prstGeom>
        </p:spPr>
        <p:txBody>
          <a:bodyPr vert="horz" lIns="91440" tIns="45720" rIns="91440" bIns="45720" rtlCol="0" anchor="ctr"/>
          <a:lstStyle>
            <a:lvl1pPr algn="l">
              <a:defRPr sz="1260">
                <a:solidFill>
                  <a:schemeClr val="tx1">
                    <a:tint val="82000"/>
                  </a:schemeClr>
                </a:solidFill>
              </a:defRPr>
            </a:lvl1pPr>
          </a:lstStyle>
          <a:p>
            <a:fld id="{10C1A956-7B69-45D1-8076-6E36C7B17A4C}" type="datetimeFigureOut">
              <a:rPr lang="en-GB" smtClean="0"/>
              <a:t>20/10/2026</a:t>
            </a:fld>
            <a:endParaRPr lang="en-GB"/>
          </a:p>
        </p:txBody>
      </p:sp>
      <p:sp>
        <p:nvSpPr>
          <p:cNvPr id="5" name="Footer Placeholder 4">
            <a:extLst>
              <a:ext uri="{FF2B5EF4-FFF2-40B4-BE49-F238E27FC236}">
                <a16:creationId xmlns:a16="http://schemas.microsoft.com/office/drawing/2014/main" id="{25B1FF20-34AB-4D03-133F-7947EBE0B62B}"/>
              </a:ext>
            </a:extLst>
          </p:cNvPr>
          <p:cNvSpPr>
            <a:spLocks noGrp="1"/>
          </p:cNvSpPr>
          <p:nvPr>
            <p:ph type="ftr" sz="quarter" idx="3"/>
          </p:nvPr>
        </p:nvSpPr>
        <p:spPr>
          <a:xfrm>
            <a:off x="4240530" y="8898891"/>
            <a:ext cx="4320540" cy="511175"/>
          </a:xfrm>
          <a:prstGeom prst="rect">
            <a:avLst/>
          </a:prstGeom>
        </p:spPr>
        <p:txBody>
          <a:bodyPr vert="horz" lIns="91440" tIns="45720" rIns="91440" bIns="45720" rtlCol="0" anchor="ctr"/>
          <a:lstStyle>
            <a:lvl1pPr algn="ctr">
              <a:defRPr sz="126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9EF892F-4140-B1E8-70E1-48506F8DAD48}"/>
              </a:ext>
            </a:extLst>
          </p:cNvPr>
          <p:cNvSpPr>
            <a:spLocks noGrp="1"/>
          </p:cNvSpPr>
          <p:nvPr>
            <p:ph type="sldNum" sz="quarter" idx="4"/>
          </p:nvPr>
        </p:nvSpPr>
        <p:spPr>
          <a:xfrm>
            <a:off x="9041130" y="8898891"/>
            <a:ext cx="2880360" cy="511175"/>
          </a:xfrm>
          <a:prstGeom prst="rect">
            <a:avLst/>
          </a:prstGeom>
        </p:spPr>
        <p:txBody>
          <a:bodyPr vert="horz" lIns="91440" tIns="45720" rIns="91440" bIns="45720" rtlCol="0" anchor="ctr"/>
          <a:lstStyle>
            <a:lvl1pPr algn="r">
              <a:defRPr sz="1260">
                <a:solidFill>
                  <a:schemeClr val="tx1">
                    <a:tint val="82000"/>
                  </a:schemeClr>
                </a:solidFill>
              </a:defRPr>
            </a:lvl1pPr>
          </a:lstStyle>
          <a:p>
            <a:fld id="{AC8F53BF-6FF8-4BE1-A5A3-AEFD74C02EFD}" type="slidenum">
              <a:rPr lang="en-GB" smtClean="0"/>
              <a:t>‹#›</a:t>
            </a:fld>
            <a:endParaRPr lang="en-GB"/>
          </a:p>
        </p:txBody>
      </p:sp>
    </p:spTree>
    <p:extLst>
      <p:ext uri="{BB962C8B-B14F-4D97-AF65-F5344CB8AC3E}">
        <p14:creationId xmlns:p14="http://schemas.microsoft.com/office/powerpoint/2010/main" val="17643386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60120" rtl="0" eaLnBrk="1" latinLnBrk="0" hangingPunct="1">
        <a:lnSpc>
          <a:spcPct val="90000"/>
        </a:lnSpc>
        <a:spcBef>
          <a:spcPct val="0"/>
        </a:spcBef>
        <a:buNone/>
        <a:defRPr sz="4620" kern="1200">
          <a:solidFill>
            <a:schemeClr val="tx1"/>
          </a:solidFill>
          <a:latin typeface="+mj-lt"/>
          <a:ea typeface="+mj-ea"/>
          <a:cs typeface="+mj-cs"/>
        </a:defRPr>
      </a:lvl1pPr>
    </p:titleStyle>
    <p:bodyStyle>
      <a:lvl1pPr marL="240030" indent="-240030" algn="l" defTabSz="960120" rtl="0" eaLnBrk="1" latinLnBrk="0" hangingPunct="1">
        <a:lnSpc>
          <a:spcPct val="90000"/>
        </a:lnSpc>
        <a:spcBef>
          <a:spcPts val="1050"/>
        </a:spcBef>
        <a:buFont typeface="Arial" panose="020B0604020202020204" pitchFamily="34" charset="0"/>
        <a:buChar char="•"/>
        <a:defRPr sz="2940" kern="1200">
          <a:solidFill>
            <a:schemeClr val="tx1"/>
          </a:solidFill>
          <a:latin typeface="+mn-lt"/>
          <a:ea typeface="+mn-ea"/>
          <a:cs typeface="+mn-cs"/>
        </a:defRPr>
      </a:lvl1pPr>
      <a:lvl2pPr marL="720090" indent="-240030" algn="l" defTabSz="960120" rtl="0" eaLnBrk="1" latinLnBrk="0" hangingPunct="1">
        <a:lnSpc>
          <a:spcPct val="90000"/>
        </a:lnSpc>
        <a:spcBef>
          <a:spcPts val="525"/>
        </a:spcBef>
        <a:buFont typeface="Arial" panose="020B0604020202020204" pitchFamily="34" charset="0"/>
        <a:buChar char="•"/>
        <a:defRPr sz="2520" kern="1200">
          <a:solidFill>
            <a:schemeClr val="tx1"/>
          </a:solidFill>
          <a:latin typeface="+mn-lt"/>
          <a:ea typeface="+mn-ea"/>
          <a:cs typeface="+mn-cs"/>
        </a:defRPr>
      </a:lvl2pPr>
      <a:lvl3pPr marL="1200150" indent="-240030" algn="l" defTabSz="960120" rtl="0" eaLnBrk="1" latinLnBrk="0" hangingPunct="1">
        <a:lnSpc>
          <a:spcPct val="90000"/>
        </a:lnSpc>
        <a:spcBef>
          <a:spcPts val="525"/>
        </a:spcBef>
        <a:buFont typeface="Arial" panose="020B0604020202020204" pitchFamily="34" charset="0"/>
        <a:buChar char="•"/>
        <a:defRPr sz="2100" kern="1200">
          <a:solidFill>
            <a:schemeClr val="tx1"/>
          </a:solidFill>
          <a:latin typeface="+mn-lt"/>
          <a:ea typeface="+mn-ea"/>
          <a:cs typeface="+mn-cs"/>
        </a:defRPr>
      </a:lvl3pPr>
      <a:lvl4pPr marL="16802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4pPr>
      <a:lvl5pPr marL="216027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5pPr>
      <a:lvl6pPr marL="264033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6pPr>
      <a:lvl7pPr marL="312039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7pPr>
      <a:lvl8pPr marL="360045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8pPr>
      <a:lvl9pPr marL="40805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9pPr>
    </p:bodyStyle>
    <p:otherStyle>
      <a:defPPr>
        <a:defRPr lang="en-US"/>
      </a:defPPr>
      <a:lvl1pPr marL="0" algn="l" defTabSz="960120" rtl="0" eaLnBrk="1" latinLnBrk="0" hangingPunct="1">
        <a:defRPr sz="1890" kern="1200">
          <a:solidFill>
            <a:schemeClr val="tx1"/>
          </a:solidFill>
          <a:latin typeface="+mn-lt"/>
          <a:ea typeface="+mn-ea"/>
          <a:cs typeface="+mn-cs"/>
        </a:defRPr>
      </a:lvl1pPr>
      <a:lvl2pPr marL="480060" algn="l" defTabSz="960120" rtl="0" eaLnBrk="1" latinLnBrk="0" hangingPunct="1">
        <a:defRPr sz="1890" kern="1200">
          <a:solidFill>
            <a:schemeClr val="tx1"/>
          </a:solidFill>
          <a:latin typeface="+mn-lt"/>
          <a:ea typeface="+mn-ea"/>
          <a:cs typeface="+mn-cs"/>
        </a:defRPr>
      </a:lvl2pPr>
      <a:lvl3pPr marL="960120" algn="l" defTabSz="960120" rtl="0" eaLnBrk="1" latinLnBrk="0" hangingPunct="1">
        <a:defRPr sz="1890" kern="1200">
          <a:solidFill>
            <a:schemeClr val="tx1"/>
          </a:solidFill>
          <a:latin typeface="+mn-lt"/>
          <a:ea typeface="+mn-ea"/>
          <a:cs typeface="+mn-cs"/>
        </a:defRPr>
      </a:lvl3pPr>
      <a:lvl4pPr marL="1440180" algn="l" defTabSz="960120" rtl="0" eaLnBrk="1" latinLnBrk="0" hangingPunct="1">
        <a:defRPr sz="1890" kern="1200">
          <a:solidFill>
            <a:schemeClr val="tx1"/>
          </a:solidFill>
          <a:latin typeface="+mn-lt"/>
          <a:ea typeface="+mn-ea"/>
          <a:cs typeface="+mn-cs"/>
        </a:defRPr>
      </a:lvl4pPr>
      <a:lvl5pPr marL="1920240" algn="l" defTabSz="960120" rtl="0" eaLnBrk="1" latinLnBrk="0" hangingPunct="1">
        <a:defRPr sz="1890" kern="1200">
          <a:solidFill>
            <a:schemeClr val="tx1"/>
          </a:solidFill>
          <a:latin typeface="+mn-lt"/>
          <a:ea typeface="+mn-ea"/>
          <a:cs typeface="+mn-cs"/>
        </a:defRPr>
      </a:lvl5pPr>
      <a:lvl6pPr marL="2400300" algn="l" defTabSz="960120" rtl="0" eaLnBrk="1" latinLnBrk="0" hangingPunct="1">
        <a:defRPr sz="1890" kern="1200">
          <a:solidFill>
            <a:schemeClr val="tx1"/>
          </a:solidFill>
          <a:latin typeface="+mn-lt"/>
          <a:ea typeface="+mn-ea"/>
          <a:cs typeface="+mn-cs"/>
        </a:defRPr>
      </a:lvl6pPr>
      <a:lvl7pPr marL="2880360" algn="l" defTabSz="960120" rtl="0" eaLnBrk="1" latinLnBrk="0" hangingPunct="1">
        <a:defRPr sz="1890" kern="1200">
          <a:solidFill>
            <a:schemeClr val="tx1"/>
          </a:solidFill>
          <a:latin typeface="+mn-lt"/>
          <a:ea typeface="+mn-ea"/>
          <a:cs typeface="+mn-cs"/>
        </a:defRPr>
      </a:lvl7pPr>
      <a:lvl8pPr marL="3360420" algn="l" defTabSz="960120" rtl="0" eaLnBrk="1" latinLnBrk="0" hangingPunct="1">
        <a:defRPr sz="1890" kern="1200">
          <a:solidFill>
            <a:schemeClr val="tx1"/>
          </a:solidFill>
          <a:latin typeface="+mn-lt"/>
          <a:ea typeface="+mn-ea"/>
          <a:cs typeface="+mn-cs"/>
        </a:defRPr>
      </a:lvl8pPr>
      <a:lvl9pPr marL="3840480" algn="l" defTabSz="960120" rtl="0" eaLnBrk="1" latinLnBrk="0" hangingPunct="1">
        <a:defRPr sz="18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hyperlink" Target="https://www.england.nhs.uk/primary-care/pharmacy/pharmacy-services/nhs-new-medicine-service/" TargetMode="External"/><Relationship Id="rId7" Type="http://schemas.openxmlformats.org/officeDocument/2006/relationships/hyperlink" Target="https://questions-statements.parliament.uk/written-questions/detail/2026-06-24/12639" TargetMode="External"/><Relationship Id="rId2" Type="http://schemas.openxmlformats.org/officeDocument/2006/relationships/hyperlink" Target="https://www.england.nhs.uk/long-read/community-pharmacy-advanced-service-specification-nhs-new-medicine-service/" TargetMode="External"/><Relationship Id="rId1" Type="http://schemas.openxmlformats.org/officeDocument/2006/relationships/slideLayout" Target="../slideLayouts/slideLayout2.xml"/><Relationship Id="rId6" Type="http://schemas.openxmlformats.org/officeDocument/2006/relationships/hyperlink" Target="https://www.nhsbsa.nhs.uk/pharmacies-gp-practices-and-appliance-contractors/dispensing-contractors-information/new-medicine-service-nms-drug-lists" TargetMode="External"/><Relationship Id="rId5" Type="http://schemas.openxmlformats.org/officeDocument/2006/relationships/hyperlink" Target="https://www.strategyunitwm.nhs.uk/publications/new-medicine-service-and-personal-health-costs-evaluation" TargetMode="External"/><Relationship Id="rId4" Type="http://schemas.openxmlformats.org/officeDocument/2006/relationships/hyperlink" Target="https://digital.nhs.uk/data-and-information/publications/statistical/health-survey-for-england/2024/adults-health" TargetMode="External"/><Relationship Id="rId9"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9512938-BA66-8E6E-2800-60DF82003734}"/>
              </a:ext>
            </a:extLst>
          </p:cNvPr>
          <p:cNvSpPr txBox="1"/>
          <p:nvPr/>
        </p:nvSpPr>
        <p:spPr>
          <a:xfrm>
            <a:off x="0" y="39758"/>
            <a:ext cx="12801599" cy="1261884"/>
          </a:xfrm>
          <a:prstGeom prst="rect">
            <a:avLst/>
          </a:prstGeom>
          <a:noFill/>
          <a:ln w="38100"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wrap="square" rtlCol="0">
            <a:spAutoFit/>
          </a:bodyPr>
          <a:lstStyle/>
          <a:p>
            <a:pPr algn="ctr"/>
            <a:r>
              <a:rPr lang="en-US" sz="2000" b="1" dirty="0">
                <a:latin typeface="Times New Roman" panose="02020603050405020304" pitchFamily="18" charset="0"/>
                <a:cs typeface="Times New Roman" panose="02020603050405020304" pitchFamily="18" charset="0"/>
              </a:rPr>
              <a:t>The Effectiveness of the NHS New Medicine Service in Supporting Medication Adherence Among Adults with Long-Term Conditions in England: A Critical Literature Review of Outcomes, Barriers and Health Inequalities</a:t>
            </a:r>
          </a:p>
          <a:p>
            <a:pPr algn="ctr"/>
            <a:r>
              <a:rPr lang="en-US" sz="1200" b="1" dirty="0">
                <a:latin typeface="Times New Roman" panose="02020603050405020304" pitchFamily="18" charset="0"/>
                <a:cs typeface="Times New Roman" panose="02020603050405020304" pitchFamily="18" charset="0"/>
              </a:rPr>
              <a:t>Student Name &amp; ID: Dhruvisha Prajapati &amp; 2542085 </a:t>
            </a:r>
            <a:br>
              <a:rPr lang="en-US" sz="1200" b="1" dirty="0">
                <a:latin typeface="Times New Roman" panose="02020603050405020304" pitchFamily="18" charset="0"/>
                <a:cs typeface="Times New Roman" panose="02020603050405020304" pitchFamily="18" charset="0"/>
              </a:rPr>
            </a:br>
            <a:r>
              <a:rPr lang="en-US" sz="1200" b="1" dirty="0">
                <a:latin typeface="Times New Roman" panose="02020603050405020304" pitchFamily="18" charset="0"/>
                <a:cs typeface="Times New Roman" panose="02020603050405020304" pitchFamily="18" charset="0"/>
              </a:rPr>
              <a:t>Student email address</a:t>
            </a:r>
            <a:r>
              <a:rPr lang="en-US" sz="1200" b="1">
                <a:latin typeface="Times New Roman" panose="02020603050405020304" pitchFamily="18" charset="0"/>
                <a:cs typeface="Times New Roman" panose="02020603050405020304" pitchFamily="18" charset="0"/>
              </a:rPr>
              <a:t>: 2542085@student.uwtsd.ac.u</a:t>
            </a:r>
            <a:r>
              <a:rPr lang="en-US" sz="1200" b="1" dirty="0">
                <a:latin typeface="Times New Roman" panose="02020603050405020304" pitchFamily="18" charset="0"/>
                <a:cs typeface="Times New Roman" panose="02020603050405020304" pitchFamily="18" charset="0"/>
              </a:rPr>
              <a:t>k</a:t>
            </a:r>
          </a:p>
          <a:p>
            <a:pPr algn="ctr"/>
            <a:r>
              <a:rPr lang="en-US" sz="1200" b="1" dirty="0">
                <a:latin typeface="Times New Roman" panose="02020603050405020304" pitchFamily="18" charset="0"/>
                <a:cs typeface="Times New Roman" panose="02020603050405020304" pitchFamily="18" charset="0"/>
              </a:rPr>
              <a:t>Supervisor name: Diola </a:t>
            </a:r>
            <a:r>
              <a:rPr lang="en-US" sz="1200" b="1" dirty="0" err="1">
                <a:latin typeface="Times New Roman" panose="02020603050405020304" pitchFamily="18" charset="0"/>
                <a:cs typeface="Times New Roman" panose="02020603050405020304" pitchFamily="18" charset="0"/>
              </a:rPr>
              <a:t>Bijihout</a:t>
            </a:r>
            <a:endParaRPr lang="en-US" sz="1800" b="1"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E2E6F86B-CBD0-FDB7-6D47-A99DB0240C64}"/>
              </a:ext>
            </a:extLst>
          </p:cNvPr>
          <p:cNvSpPr txBox="1"/>
          <p:nvPr/>
        </p:nvSpPr>
        <p:spPr>
          <a:xfrm>
            <a:off x="8627166" y="1367902"/>
            <a:ext cx="4094920" cy="4401205"/>
          </a:xfrm>
          <a:prstGeom prst="rect">
            <a:avLst/>
          </a:prstGeom>
          <a:solidFill>
            <a:schemeClr val="accent5">
              <a:lumMod val="20000"/>
              <a:lumOff val="80000"/>
            </a:schemeClr>
          </a:solidFill>
          <a:ln>
            <a:solidFill>
              <a:schemeClr val="accent5">
                <a:lumMod val="75000"/>
              </a:schemeClr>
            </a:solidFill>
          </a:ln>
        </p:spPr>
        <p:txBody>
          <a:bodyPr wrap="square" rtlCol="0">
            <a:spAutoFit/>
          </a:bodyPr>
          <a:lstStyle/>
          <a:p>
            <a:pPr algn="just"/>
            <a:r>
              <a:rPr lang="en-US" sz="1600" b="1" dirty="0">
                <a:latin typeface="Times New Roman" panose="02020603050405020304" pitchFamily="18" charset="0"/>
                <a:cs typeface="Times New Roman" panose="02020603050405020304" pitchFamily="18" charset="0"/>
              </a:rPr>
              <a:t>2. Research rationale </a:t>
            </a:r>
            <a:endParaRPr lang="en-US" sz="1600" dirty="0">
              <a:latin typeface="Times New Roman" panose="02020603050405020304" pitchFamily="18" charset="0"/>
              <a:cs typeface="Times New Roman" panose="02020603050405020304" pitchFamily="18" charset="0"/>
            </a:endParaRPr>
          </a:p>
          <a:p>
            <a:pPr algn="just" fontAlgn="base"/>
            <a:r>
              <a:rPr lang="en-US" sz="1100" dirty="0">
                <a:latin typeface="Times New Roman" panose="02020603050405020304" pitchFamily="18" charset="0"/>
                <a:cs typeface="Times New Roman" panose="02020603050405020304" pitchFamily="18" charset="0"/>
              </a:rPr>
              <a:t>Medication adherence is essential for positive health service outcomes in long-term condition management (Katende-</a:t>
            </a:r>
            <a:r>
              <a:rPr lang="en-US" sz="1100" dirty="0" err="1">
                <a:latin typeface="Times New Roman" panose="02020603050405020304" pitchFamily="18" charset="0"/>
                <a:cs typeface="Times New Roman" panose="02020603050405020304" pitchFamily="18" charset="0"/>
              </a:rPr>
              <a:t>Kyenda</a:t>
            </a:r>
            <a:r>
              <a:rPr lang="en-US" sz="1100" dirty="0">
                <a:latin typeface="Times New Roman" panose="02020603050405020304" pitchFamily="18" charset="0"/>
                <a:cs typeface="Times New Roman" panose="02020603050405020304" pitchFamily="18" charset="0"/>
              </a:rPr>
              <a:t>, 2026). However, pharmacy-based support service efficacy is dependent on accessibility and engagement. </a:t>
            </a:r>
          </a:p>
          <a:p>
            <a:pPr marL="171450" indent="-171450" algn="just" fontAlgn="base">
              <a:buFont typeface="Arial" panose="020B0604020202020204" pitchFamily="34" charset="0"/>
              <a:buChar char="•"/>
            </a:pPr>
            <a:r>
              <a:rPr lang="en-US" sz="1100" b="1" dirty="0">
                <a:latin typeface="Times New Roman" panose="02020603050405020304" pitchFamily="18" charset="0"/>
                <a:cs typeface="Times New Roman" panose="02020603050405020304" pitchFamily="18" charset="0"/>
              </a:rPr>
              <a:t>Evidence of effectiveness and improvement scope: </a:t>
            </a:r>
            <a:r>
              <a:rPr lang="en-US" sz="1100" dirty="0">
                <a:latin typeface="Times New Roman" panose="02020603050405020304" pitchFamily="18" charset="0"/>
                <a:cs typeface="Times New Roman" panose="02020603050405020304" pitchFamily="18" charset="0"/>
              </a:rPr>
              <a:t>A </a:t>
            </a:r>
            <a:r>
              <a:rPr lang="en-US" sz="1100" dirty="0" err="1">
                <a:latin typeface="Times New Roman" panose="02020603050405020304" pitchFamily="18" charset="0"/>
                <a:cs typeface="Times New Roman" panose="02020603050405020304" pitchFamily="18" charset="0"/>
              </a:rPr>
              <a:t>randomised</a:t>
            </a:r>
            <a:r>
              <a:rPr lang="en-US" sz="1100" dirty="0">
                <a:latin typeface="Times New Roman" panose="02020603050405020304" pitchFamily="18" charset="0"/>
                <a:cs typeface="Times New Roman" panose="02020603050405020304" pitchFamily="18" charset="0"/>
              </a:rPr>
              <a:t> controlled trial by the NHS showed 71% of patients accessing NMS remain adherent to medication for 10 weeks compared to 61% of patients receiving usual care. The effectiveness does not signify an equal approach for all patient groups (NHS England, 2025). </a:t>
            </a:r>
          </a:p>
          <a:p>
            <a:pPr marL="171450" indent="-171450" algn="just" fontAlgn="base">
              <a:buFont typeface="Arial" panose="020B0604020202020204" pitchFamily="34" charset="0"/>
              <a:buChar char="•"/>
            </a:pPr>
            <a:r>
              <a:rPr lang="en-US" sz="1100" b="1" dirty="0">
                <a:latin typeface="Times New Roman" panose="02020603050405020304" pitchFamily="18" charset="0"/>
                <a:cs typeface="Times New Roman" panose="02020603050405020304" pitchFamily="18" charset="0"/>
              </a:rPr>
              <a:t>Implementation barriers: </a:t>
            </a:r>
            <a:r>
              <a:rPr lang="en-US" sz="1100" dirty="0">
                <a:latin typeface="Times New Roman" panose="02020603050405020304" pitchFamily="18" charset="0"/>
                <a:cs typeface="Times New Roman" panose="02020603050405020304" pitchFamily="18" charset="0"/>
              </a:rPr>
              <a:t>NHS–based evaluation highlighted limited patient awareness, eligible patient identification issues, consultation arrangements, and home medicine delivery options as barriers to NMS engagement (NHS Strategy Unit, 2026). </a:t>
            </a:r>
          </a:p>
          <a:p>
            <a:pPr marL="171450" indent="-171450" algn="just" fontAlgn="base">
              <a:buFont typeface="Arial" panose="020B0604020202020204" pitchFamily="34" charset="0"/>
              <a:buChar char="•"/>
            </a:pPr>
            <a:r>
              <a:rPr lang="en-US" sz="1100" b="1" dirty="0">
                <a:latin typeface="Times New Roman" panose="02020603050405020304" pitchFamily="18" charset="0"/>
                <a:cs typeface="Times New Roman" panose="02020603050405020304" pitchFamily="18" charset="0"/>
              </a:rPr>
              <a:t>Expanded support for mental health: </a:t>
            </a:r>
            <a:r>
              <a:rPr lang="en-US" sz="1100" dirty="0">
                <a:latin typeface="Times New Roman" panose="02020603050405020304" pitchFamily="18" charset="0"/>
                <a:cs typeface="Times New Roman" panose="02020603050405020304" pitchFamily="18" charset="0"/>
              </a:rPr>
              <a:t>From 29 October 2025, NMS was made accessible for adults aged 18 and over, focusing on eligible antidepressants, including prescribed medications of sertraline, fluoxetine, citalopram and mirtazapine, which are on the official eligible drug list (NHS England, 2025; NHSBSA, 2025). </a:t>
            </a:r>
          </a:p>
          <a:p>
            <a:pPr marL="171450" indent="-171450" algn="just" fontAlgn="base">
              <a:buFont typeface="Arial" panose="020B0604020202020204" pitchFamily="34" charset="0"/>
              <a:buChar char="•"/>
            </a:pPr>
            <a:r>
              <a:rPr lang="en-US" sz="1100" b="1" dirty="0">
                <a:latin typeface="Times New Roman" panose="02020603050405020304" pitchFamily="18" charset="0"/>
                <a:cs typeface="Times New Roman" panose="02020603050405020304" pitchFamily="18" charset="0"/>
              </a:rPr>
              <a:t>Research gap:</a:t>
            </a:r>
            <a:r>
              <a:rPr lang="en-US" sz="1100" dirty="0">
                <a:latin typeface="Times New Roman" panose="02020603050405020304" pitchFamily="18" charset="0"/>
                <a:cs typeface="Times New Roman" panose="02020603050405020304" pitchFamily="18" charset="0"/>
              </a:rPr>
              <a:t> NHS reports highlight variation in health outcomes by socioeconomic status, ethnicity, geography, and gender context. However, it lacks understanding of service effectiveness following engagement barriers and health inequalities in medication support and delivery, which are addressed here. </a:t>
            </a:r>
          </a:p>
        </p:txBody>
      </p:sp>
      <p:sp>
        <p:nvSpPr>
          <p:cNvPr id="4" name="TextBox 3">
            <a:extLst>
              <a:ext uri="{FF2B5EF4-FFF2-40B4-BE49-F238E27FC236}">
                <a16:creationId xmlns:a16="http://schemas.microsoft.com/office/drawing/2014/main" id="{1F624D85-D046-CF3F-1915-9A7E10626A1D}"/>
              </a:ext>
            </a:extLst>
          </p:cNvPr>
          <p:cNvSpPr txBox="1"/>
          <p:nvPr/>
        </p:nvSpPr>
        <p:spPr>
          <a:xfrm>
            <a:off x="0" y="1408623"/>
            <a:ext cx="8481391" cy="1754326"/>
          </a:xfrm>
          <a:prstGeom prst="rect">
            <a:avLst/>
          </a:prstGeom>
          <a:solidFill>
            <a:schemeClr val="accent6">
              <a:lumMod val="20000"/>
              <a:lumOff val="80000"/>
            </a:schemeClr>
          </a:solidFill>
          <a:ln/>
        </p:spPr>
        <p:style>
          <a:lnRef idx="1">
            <a:schemeClr val="accent6"/>
          </a:lnRef>
          <a:fillRef idx="2">
            <a:schemeClr val="accent6"/>
          </a:fillRef>
          <a:effectRef idx="1">
            <a:schemeClr val="accent6"/>
          </a:effectRef>
          <a:fontRef idx="minor">
            <a:schemeClr val="dk1"/>
          </a:fontRef>
        </p:style>
        <p:txBody>
          <a:bodyPr wrap="square" rtlCol="0">
            <a:spAutoFit/>
          </a:bodyPr>
          <a:lstStyle/>
          <a:p>
            <a:pPr algn="just"/>
            <a:r>
              <a:rPr lang="en-US" sz="1800" b="1" dirty="0">
                <a:latin typeface="Times New Roman" panose="02020603050405020304" pitchFamily="18" charset="0"/>
                <a:cs typeface="Times New Roman" panose="02020603050405020304" pitchFamily="18" charset="0"/>
              </a:rPr>
              <a:t>1. </a:t>
            </a:r>
            <a:r>
              <a:rPr lang="en-US" sz="1600" b="1" dirty="0">
                <a:latin typeface="Times New Roman" panose="02020603050405020304" pitchFamily="18" charset="0"/>
                <a:cs typeface="Times New Roman" panose="02020603050405020304" pitchFamily="18" charset="0"/>
              </a:rPr>
              <a:t>Prevalence</a:t>
            </a:r>
            <a:r>
              <a:rPr lang="en-US" sz="1800" b="1" dirty="0">
                <a:latin typeface="Times New Roman" panose="02020603050405020304" pitchFamily="18" charset="0"/>
                <a:cs typeface="Times New Roman" panose="02020603050405020304" pitchFamily="18" charset="0"/>
              </a:rPr>
              <a:t> </a:t>
            </a:r>
            <a:endParaRPr lang="en-US" sz="1800" dirty="0">
              <a:latin typeface="Times New Roman" panose="02020603050405020304" pitchFamily="18" charset="0"/>
              <a:cs typeface="Times New Roman" panose="02020603050405020304" pitchFamily="18" charset="0"/>
            </a:endParaRPr>
          </a:p>
          <a:p>
            <a:pPr marL="171450" indent="-171450" algn="just" fontAlgn="base">
              <a:buFont typeface="Arial" panose="020B0604020202020204" pitchFamily="34" charset="0"/>
              <a:buChar char="•"/>
            </a:pPr>
            <a:r>
              <a:rPr lang="en-US" sz="1000" b="1" dirty="0">
                <a:latin typeface="Times New Roman" panose="02020603050405020304" pitchFamily="18" charset="0"/>
                <a:cs typeface="Times New Roman" panose="02020603050405020304" pitchFamily="18" charset="0"/>
              </a:rPr>
              <a:t>Long-term conditions: The </a:t>
            </a:r>
            <a:r>
              <a:rPr lang="en-US" sz="1000" dirty="0">
                <a:latin typeface="Times New Roman" panose="02020603050405020304" pitchFamily="18" charset="0"/>
                <a:cs typeface="Times New Roman" panose="02020603050405020304" pitchFamily="18" charset="0"/>
              </a:rPr>
              <a:t>Health Survey for England reported in 2024 that 46% of adults (aged over 16 years) had confirmed at least one longstanding illness or condition. It indicated that substantial populations require ongoing treatment (NHS England Digital, 2026). </a:t>
            </a:r>
            <a:endParaRPr lang="en-US" sz="1000" b="1" dirty="0">
              <a:latin typeface="Times New Roman" panose="02020603050405020304" pitchFamily="18" charset="0"/>
              <a:cs typeface="Times New Roman" panose="02020603050405020304" pitchFamily="18" charset="0"/>
            </a:endParaRPr>
          </a:p>
          <a:p>
            <a:pPr marL="171450" indent="-171450" algn="just" fontAlgn="base">
              <a:buFont typeface="Arial" panose="020B0604020202020204" pitchFamily="34" charset="0"/>
              <a:buChar char="•"/>
            </a:pPr>
            <a:r>
              <a:rPr lang="en-US" sz="1000" b="1" dirty="0">
                <a:latin typeface="Times New Roman" panose="02020603050405020304" pitchFamily="18" charset="0"/>
                <a:cs typeface="Times New Roman" panose="02020603050405020304" pitchFamily="18" charset="0"/>
              </a:rPr>
              <a:t>Medication non-adherence: </a:t>
            </a:r>
            <a:r>
              <a:rPr lang="en-US" sz="1000" dirty="0">
                <a:latin typeface="Times New Roman" panose="02020603050405020304" pitchFamily="18" charset="0"/>
                <a:cs typeface="Times New Roman" panose="02020603050405020304" pitchFamily="18" charset="0"/>
              </a:rPr>
              <a:t>Specified by NHS New Medicine Service, it has been published that 30-50% of prescribed medicines are not taken following recommendations or prescribed details (NHS England, 2025). It demonstrated significant challenges in long-term condition management while highlighting issues in health literacy, communication barriers, and challenges in medication adherence standards. </a:t>
            </a:r>
            <a:endParaRPr lang="en-US" sz="1000" b="1" dirty="0">
              <a:latin typeface="Times New Roman" panose="02020603050405020304" pitchFamily="18" charset="0"/>
              <a:cs typeface="Times New Roman" panose="02020603050405020304" pitchFamily="18" charset="0"/>
            </a:endParaRPr>
          </a:p>
          <a:p>
            <a:pPr marL="171450" indent="-171450" algn="just" fontAlgn="base">
              <a:buFont typeface="Arial" panose="020B0604020202020204" pitchFamily="34" charset="0"/>
              <a:buChar char="•"/>
            </a:pPr>
            <a:r>
              <a:rPr lang="en-US" sz="1000" b="1" dirty="0">
                <a:latin typeface="Times New Roman" panose="02020603050405020304" pitchFamily="18" charset="0"/>
                <a:cs typeface="Times New Roman" panose="02020603050405020304" pitchFamily="18" charset="0"/>
              </a:rPr>
              <a:t>Service reach: </a:t>
            </a:r>
            <a:r>
              <a:rPr lang="en-US" sz="1000" dirty="0">
                <a:latin typeface="Times New Roman" panose="02020603050405020304" pitchFamily="18" charset="0"/>
                <a:cs typeface="Times New Roman" panose="02020603050405020304" pitchFamily="18" charset="0"/>
              </a:rPr>
              <a:t>NMS is delivered by 90% of England's pharmacies in 2025-26, providing 12 million national consultations and substantial service reach (UK Parliament, 2026).</a:t>
            </a:r>
            <a:endParaRPr lang="en-US" sz="1000" b="1" dirty="0">
              <a:latin typeface="Times New Roman" panose="02020603050405020304" pitchFamily="18" charset="0"/>
              <a:cs typeface="Times New Roman" panose="02020603050405020304" pitchFamily="18" charset="0"/>
            </a:endParaRPr>
          </a:p>
          <a:p>
            <a:pPr marL="171450" indent="-171450" algn="just" fontAlgn="base">
              <a:buFont typeface="Arial" panose="020B0604020202020204" pitchFamily="34" charset="0"/>
              <a:buChar char="•"/>
            </a:pPr>
            <a:r>
              <a:rPr lang="en-US" sz="1000" b="1" dirty="0">
                <a:latin typeface="Times New Roman" panose="02020603050405020304" pitchFamily="18" charset="0"/>
                <a:cs typeface="Times New Roman" panose="02020603050405020304" pitchFamily="18" charset="0"/>
              </a:rPr>
              <a:t>Research significance: </a:t>
            </a:r>
            <a:r>
              <a:rPr lang="en-US" sz="1000" dirty="0">
                <a:latin typeface="Times New Roman" panose="02020603050405020304" pitchFamily="18" charset="0"/>
                <a:cs typeface="Times New Roman" panose="02020603050405020304" pitchFamily="18" charset="0"/>
              </a:rPr>
              <a:t>Medication non-adherence and practical engagement issues limit service effectiveness, creating inequity and access barriers despite extensive provision (NHS Strategy Unit, 2026). </a:t>
            </a:r>
            <a:endParaRPr lang="en-US" sz="1000" b="1"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A17C5FB8-D528-CF2F-2797-F53B6D2AD04B}"/>
              </a:ext>
            </a:extLst>
          </p:cNvPr>
          <p:cNvSpPr txBox="1"/>
          <p:nvPr/>
        </p:nvSpPr>
        <p:spPr>
          <a:xfrm>
            <a:off x="53009" y="5753993"/>
            <a:ext cx="4267200" cy="3801041"/>
          </a:xfrm>
          <a:prstGeom prst="rect">
            <a:avLst/>
          </a:prstGeom>
          <a:solidFill>
            <a:schemeClr val="accent2">
              <a:lumMod val="20000"/>
              <a:lumOff val="80000"/>
            </a:schemeClr>
          </a:solidFill>
          <a:ln>
            <a:solidFill>
              <a:schemeClr val="accent2">
                <a:lumMod val="75000"/>
              </a:schemeClr>
            </a:solidFill>
          </a:ln>
        </p:spPr>
        <p:txBody>
          <a:bodyPr wrap="square" rtlCol="0">
            <a:spAutoFit/>
          </a:bodyPr>
          <a:lstStyle/>
          <a:p>
            <a:pPr algn="just"/>
            <a:r>
              <a:rPr lang="en-US" sz="1600" b="1" dirty="0">
                <a:latin typeface="Times New Roman" panose="02020603050405020304" pitchFamily="18" charset="0"/>
                <a:cs typeface="Times New Roman" panose="02020603050405020304" pitchFamily="18" charset="0"/>
              </a:rPr>
              <a:t>3. Research question, aim, and objectives </a:t>
            </a:r>
            <a:endParaRPr lang="en-US" sz="1600" dirty="0">
              <a:latin typeface="Times New Roman" panose="02020603050405020304" pitchFamily="18" charset="0"/>
              <a:cs typeface="Times New Roman" panose="02020603050405020304" pitchFamily="18" charset="0"/>
            </a:endParaRPr>
          </a:p>
          <a:p>
            <a:pPr algn="just"/>
            <a:r>
              <a:rPr lang="en-US" sz="1200" b="1" i="1" u="sng" dirty="0">
                <a:latin typeface="Times New Roman" panose="02020603050405020304" pitchFamily="18" charset="0"/>
                <a:cs typeface="Times New Roman" panose="02020603050405020304" pitchFamily="18" charset="0"/>
              </a:rPr>
              <a:t>Research question</a:t>
            </a:r>
            <a:endParaRPr lang="en-US" sz="1200" i="1" u="sng" dirty="0">
              <a:latin typeface="Times New Roman" panose="02020603050405020304" pitchFamily="18" charset="0"/>
              <a:cs typeface="Times New Roman" panose="02020603050405020304" pitchFamily="18" charset="0"/>
            </a:endParaRPr>
          </a:p>
          <a:p>
            <a:pPr algn="just"/>
            <a:r>
              <a:rPr lang="en-US" sz="1050" dirty="0">
                <a:latin typeface="Times New Roman" panose="02020603050405020304" pitchFamily="18" charset="0"/>
                <a:cs typeface="Times New Roman" panose="02020603050405020304" pitchFamily="18" charset="0"/>
              </a:rPr>
              <a:t>What are the barriers affecting patients’ engagement with the NHS New Medicine Service, and how could the service be improved to support equity while maintaining medication adherence among adults suffering from chronic conditions in England?</a:t>
            </a:r>
          </a:p>
          <a:p>
            <a:pPr algn="just"/>
            <a:r>
              <a:rPr lang="en-US" sz="1200" b="1" i="1" u="sng" dirty="0">
                <a:latin typeface="Times New Roman" panose="02020603050405020304" pitchFamily="18" charset="0"/>
                <a:cs typeface="Times New Roman" panose="02020603050405020304" pitchFamily="18" charset="0"/>
              </a:rPr>
              <a:t>Research aim</a:t>
            </a:r>
          </a:p>
          <a:p>
            <a:pPr algn="just"/>
            <a:r>
              <a:rPr lang="en-US" sz="1050" dirty="0">
                <a:latin typeface="Times New Roman" panose="02020603050405020304" pitchFamily="18" charset="0"/>
                <a:cs typeface="Times New Roman" panose="02020603050405020304" pitchFamily="18" charset="0"/>
              </a:rPr>
              <a:t>The study will aim to critically evaluate the effectiveness of the NHS New Medicine Service to support medication adherence for adults with long-term chronic conditions in England while examining patient engagement barriers, service improvement opportunities and health inequalities through critical review of literature. </a:t>
            </a:r>
          </a:p>
          <a:p>
            <a:pPr algn="just"/>
            <a:r>
              <a:rPr lang="en-US" sz="1200" b="1" i="1" u="sng" dirty="0">
                <a:latin typeface="Times New Roman" panose="02020603050405020304" pitchFamily="18" charset="0"/>
                <a:cs typeface="Times New Roman" panose="02020603050405020304" pitchFamily="18" charset="0"/>
              </a:rPr>
              <a:t>Research objectives</a:t>
            </a:r>
            <a:endParaRPr lang="en-US" sz="1200" i="1" u="sng" dirty="0">
              <a:latin typeface="Times New Roman" panose="02020603050405020304" pitchFamily="18" charset="0"/>
              <a:cs typeface="Times New Roman" panose="02020603050405020304" pitchFamily="18" charset="0"/>
            </a:endParaRPr>
          </a:p>
          <a:p>
            <a:pPr marL="171450" indent="-171450" algn="just" fontAlgn="base">
              <a:buFont typeface="Arial" panose="020B0604020202020204" pitchFamily="34" charset="0"/>
              <a:buChar char="•"/>
            </a:pPr>
            <a:r>
              <a:rPr lang="en-US" sz="1000" dirty="0">
                <a:latin typeface="Times New Roman" panose="02020603050405020304" pitchFamily="18" charset="0"/>
                <a:cs typeface="Times New Roman" panose="02020603050405020304" pitchFamily="18" charset="0"/>
              </a:rPr>
              <a:t>To critically examine the effectiveness of the NHS New Medicine Service for improving medication adherence among adults demonstrating long-term health conditions in England</a:t>
            </a:r>
          </a:p>
          <a:p>
            <a:pPr marL="171450" indent="-171450" algn="just" fontAlgn="base">
              <a:buFont typeface="Arial" panose="020B0604020202020204" pitchFamily="34" charset="0"/>
              <a:buChar char="•"/>
            </a:pPr>
            <a:r>
              <a:rPr lang="en-US" sz="1000" dirty="0">
                <a:latin typeface="Times New Roman" panose="02020603050405020304" pitchFamily="18" charset="0"/>
                <a:cs typeface="Times New Roman" panose="02020603050405020304" pitchFamily="18" charset="0"/>
              </a:rPr>
              <a:t>To identify and evaluate barriers at patient, service and system level to influence service engagement, highlighting inequalities regarding socioeconomic circumstances, ethnicity, health literacy and accessibility. </a:t>
            </a:r>
          </a:p>
          <a:p>
            <a:pPr marL="171450" indent="-171450" algn="just" fontAlgn="base">
              <a:buFont typeface="Arial" panose="020B0604020202020204" pitchFamily="34" charset="0"/>
              <a:buChar char="•"/>
            </a:pPr>
            <a:r>
              <a:rPr lang="en-US" sz="1000" dirty="0">
                <a:latin typeface="Times New Roman" panose="02020603050405020304" pitchFamily="18" charset="0"/>
                <a:cs typeface="Times New Roman" panose="02020603050405020304" pitchFamily="18" charset="0"/>
              </a:rPr>
              <a:t>To provide evidence-based recommendations to improve accessibility, equity and delivery of standards for the NHS New Medicine Service for improved patient outcomes with medication adherence</a:t>
            </a:r>
          </a:p>
        </p:txBody>
      </p:sp>
      <p:sp>
        <p:nvSpPr>
          <p:cNvPr id="6" name="TextBox 5">
            <a:extLst>
              <a:ext uri="{FF2B5EF4-FFF2-40B4-BE49-F238E27FC236}">
                <a16:creationId xmlns:a16="http://schemas.microsoft.com/office/drawing/2014/main" id="{F309B4C2-8EE8-FE0E-B24D-9F861E188999}"/>
              </a:ext>
            </a:extLst>
          </p:cNvPr>
          <p:cNvSpPr txBox="1"/>
          <p:nvPr/>
        </p:nvSpPr>
        <p:spPr>
          <a:xfrm>
            <a:off x="4359966" y="5505706"/>
            <a:ext cx="4267200" cy="4031873"/>
          </a:xfrm>
          <a:prstGeom prst="rect">
            <a:avLst/>
          </a:prstGeom>
          <a:solidFill>
            <a:schemeClr val="bg2">
              <a:lumMod val="90000"/>
            </a:schemeClr>
          </a:solidFill>
          <a:ln>
            <a:solidFill>
              <a:schemeClr val="bg2">
                <a:lumMod val="25000"/>
              </a:schemeClr>
            </a:solidFill>
          </a:ln>
        </p:spPr>
        <p:txBody>
          <a:bodyPr wrap="square" rtlCol="0">
            <a:spAutoFit/>
          </a:bodyPr>
          <a:lstStyle/>
          <a:p>
            <a:pPr algn="just"/>
            <a:r>
              <a:rPr lang="en-US" sz="1600" b="1" dirty="0">
                <a:latin typeface="Times New Roman" panose="02020603050405020304" pitchFamily="18" charset="0"/>
                <a:cs typeface="Times New Roman" panose="02020603050405020304" pitchFamily="18" charset="0"/>
              </a:rPr>
              <a:t>4. Research impact </a:t>
            </a:r>
            <a:endParaRPr lang="en-US" sz="1600" dirty="0">
              <a:latin typeface="Times New Roman" panose="02020603050405020304" pitchFamily="18" charset="0"/>
              <a:cs typeface="Times New Roman" panose="02020603050405020304" pitchFamily="18" charset="0"/>
            </a:endParaRPr>
          </a:p>
          <a:p>
            <a:pPr algn="just"/>
            <a:r>
              <a:rPr lang="en-US" sz="1000" b="1" i="1" u="sng" dirty="0">
                <a:latin typeface="Times New Roman" panose="02020603050405020304" pitchFamily="18" charset="0"/>
                <a:cs typeface="Times New Roman" panose="02020603050405020304" pitchFamily="18" charset="0"/>
              </a:rPr>
              <a:t>Proposed methodology</a:t>
            </a:r>
            <a:endParaRPr lang="en-US" sz="1000" i="1" u="sng" dirty="0">
              <a:latin typeface="Times New Roman" panose="02020603050405020304" pitchFamily="18" charset="0"/>
              <a:cs typeface="Times New Roman" panose="02020603050405020304" pitchFamily="18" charset="0"/>
            </a:endParaRPr>
          </a:p>
          <a:p>
            <a:pPr marL="171450" indent="-171450" algn="just" fontAlgn="base">
              <a:buFont typeface="Arial" panose="020B0604020202020204" pitchFamily="34" charset="0"/>
              <a:buChar char="•"/>
            </a:pPr>
            <a:r>
              <a:rPr lang="en-US" sz="1000" dirty="0">
                <a:latin typeface="Times New Roman" panose="02020603050405020304" pitchFamily="18" charset="0"/>
                <a:cs typeface="Times New Roman" panose="02020603050405020304" pitchFamily="18" charset="0"/>
              </a:rPr>
              <a:t>A secondary research methodology will be implemented where academic resources (Google Scholar, ScienceDirect), NHS publications and government reports will be collected based on relevant inclusion criteria (Jensen </a:t>
            </a:r>
            <a:r>
              <a:rPr lang="en-US" sz="1000" i="1" dirty="0">
                <a:latin typeface="Times New Roman" panose="02020603050405020304" pitchFamily="18" charset="0"/>
                <a:cs typeface="Times New Roman" panose="02020603050405020304" pitchFamily="18" charset="0"/>
              </a:rPr>
              <a:t>et al., </a:t>
            </a:r>
            <a:r>
              <a:rPr lang="en-US" sz="1000" dirty="0">
                <a:latin typeface="Times New Roman" panose="02020603050405020304" pitchFamily="18" charset="0"/>
                <a:cs typeface="Times New Roman" panose="02020603050405020304" pitchFamily="18" charset="0"/>
              </a:rPr>
              <a:t>2022). </a:t>
            </a:r>
          </a:p>
          <a:p>
            <a:pPr marL="171450" indent="-171450" algn="just" fontAlgn="base">
              <a:buFont typeface="Arial" panose="020B0604020202020204" pitchFamily="34" charset="0"/>
              <a:buChar char="•"/>
            </a:pPr>
            <a:r>
              <a:rPr lang="en-US" sz="1000" dirty="0">
                <a:latin typeface="Times New Roman" panose="02020603050405020304" pitchFamily="18" charset="0"/>
                <a:cs typeface="Times New Roman" panose="02020603050405020304" pitchFamily="18" charset="0"/>
              </a:rPr>
              <a:t>The selected secondary evidence will be </a:t>
            </a:r>
            <a:r>
              <a:rPr lang="en-US" sz="1000" dirty="0" err="1">
                <a:latin typeface="Times New Roman" panose="02020603050405020304" pitchFamily="18" charset="0"/>
                <a:cs typeface="Times New Roman" panose="02020603050405020304" pitchFamily="18" charset="0"/>
              </a:rPr>
              <a:t>analysed</a:t>
            </a:r>
            <a:r>
              <a:rPr lang="en-US" sz="1000" dirty="0">
                <a:latin typeface="Times New Roman" panose="02020603050405020304" pitchFamily="18" charset="0"/>
                <a:cs typeface="Times New Roman" panose="02020603050405020304" pitchFamily="18" charset="0"/>
              </a:rPr>
              <a:t> thematically to assess NMS effectiveness, health inequalities and engagement barriers.</a:t>
            </a:r>
          </a:p>
          <a:p>
            <a:pPr algn="just"/>
            <a:r>
              <a:rPr lang="en-US" sz="1000" b="1" i="1" u="sng" dirty="0">
                <a:latin typeface="Times New Roman" panose="02020603050405020304" pitchFamily="18" charset="0"/>
                <a:cs typeface="Times New Roman" panose="02020603050405020304" pitchFamily="18" charset="0"/>
              </a:rPr>
              <a:t>Expected impact</a:t>
            </a:r>
            <a:endParaRPr lang="en-US" sz="1000" i="1" u="sng" dirty="0">
              <a:latin typeface="Times New Roman" panose="02020603050405020304" pitchFamily="18" charset="0"/>
              <a:cs typeface="Times New Roman" panose="02020603050405020304" pitchFamily="18" charset="0"/>
            </a:endParaRPr>
          </a:p>
          <a:p>
            <a:pPr marL="171450" lvl="0" indent="-171450">
              <a:buFont typeface="Arial" panose="020B0604020202020204" pitchFamily="34" charset="0"/>
              <a:buChar char="•"/>
            </a:pPr>
            <a:r>
              <a:rPr lang="en-GB" sz="1000" b="1" dirty="0">
                <a:latin typeface="Times New Roman" panose="02020603050405020304" pitchFamily="18" charset="0"/>
                <a:cs typeface="Times New Roman" panose="02020603050405020304" pitchFamily="18" charset="0"/>
              </a:rPr>
              <a:t>Target population: </a:t>
            </a:r>
            <a:r>
              <a:rPr lang="en-GB" sz="1000" dirty="0">
                <a:latin typeface="Times New Roman" panose="02020603050405020304" pitchFamily="18" charset="0"/>
                <a:cs typeface="Times New Roman" panose="02020603050405020304" pitchFamily="18" charset="0"/>
              </a:rPr>
              <a:t>Adults with long-term conditions in England, accessing person-centred medication support are considered here as the target population for whom the findings can be applied in professional practices.</a:t>
            </a:r>
            <a:endParaRPr lang="en-IN" sz="1000" dirty="0">
              <a:latin typeface="Times New Roman" panose="02020603050405020304" pitchFamily="18" charset="0"/>
              <a:cs typeface="Times New Roman" panose="02020603050405020304" pitchFamily="18" charset="0"/>
            </a:endParaRPr>
          </a:p>
          <a:p>
            <a:pPr marL="171450" lvl="0" indent="-171450">
              <a:buFont typeface="Arial" panose="020B0604020202020204" pitchFamily="34" charset="0"/>
              <a:buChar char="•"/>
            </a:pPr>
            <a:r>
              <a:rPr lang="en-GB" sz="1000" b="1" dirty="0">
                <a:latin typeface="Times New Roman" panose="02020603050405020304" pitchFamily="18" charset="0"/>
                <a:cs typeface="Times New Roman" panose="02020603050405020304" pitchFamily="18" charset="0"/>
              </a:rPr>
              <a:t>Public health and services:</a:t>
            </a:r>
            <a:r>
              <a:rPr lang="en-GB" sz="1000" dirty="0">
                <a:latin typeface="Times New Roman" panose="02020603050405020304" pitchFamily="18" charset="0"/>
                <a:cs typeface="Times New Roman" panose="02020603050405020304" pitchFamily="18" charset="0"/>
              </a:rPr>
              <a:t> Research findings will inform improvements to NHS New Medicine Service along with community pharmacy services to support safe and equitable medicine use, aiming for the improvement in medication practices and overall health improvement among the target population in England. </a:t>
            </a:r>
            <a:endParaRPr lang="en-IN" sz="1000" dirty="0">
              <a:latin typeface="Times New Roman" panose="02020603050405020304" pitchFamily="18" charset="0"/>
              <a:cs typeface="Times New Roman" panose="02020603050405020304" pitchFamily="18" charset="0"/>
            </a:endParaRPr>
          </a:p>
          <a:p>
            <a:pPr marL="171450" lvl="0" indent="-171450">
              <a:buFont typeface="Arial" panose="020B0604020202020204" pitchFamily="34" charset="0"/>
              <a:buChar char="•"/>
            </a:pPr>
            <a:r>
              <a:rPr lang="en-GB" sz="1000" b="1" dirty="0">
                <a:latin typeface="Times New Roman" panose="02020603050405020304" pitchFamily="18" charset="0"/>
                <a:cs typeface="Times New Roman" panose="02020603050405020304" pitchFamily="18" charset="0"/>
              </a:rPr>
              <a:t>HSC professionals: </a:t>
            </a:r>
            <a:r>
              <a:rPr lang="en-GB" sz="1000" dirty="0">
                <a:latin typeface="Times New Roman" panose="02020603050405020304" pitchFamily="18" charset="0"/>
                <a:cs typeface="Times New Roman" panose="02020603050405020304" pitchFamily="18" charset="0"/>
              </a:rPr>
              <a:t>General practitioners, community pharmacists and other healthcare professionals will be considered to convey the findings to identify the engagement barriers to tailor patient counselling, leading to the reduction of non-compliance to New Medication services. </a:t>
            </a:r>
            <a:endParaRPr lang="en-IN" sz="1000" dirty="0">
              <a:latin typeface="Times New Roman" panose="02020603050405020304" pitchFamily="18" charset="0"/>
              <a:cs typeface="Times New Roman" panose="02020603050405020304" pitchFamily="18" charset="0"/>
            </a:endParaRPr>
          </a:p>
          <a:p>
            <a:pPr marL="171450" lvl="0" indent="-171450">
              <a:buFont typeface="Arial" panose="020B0604020202020204" pitchFamily="34" charset="0"/>
              <a:buChar char="•"/>
            </a:pPr>
            <a:r>
              <a:rPr lang="en-GB" sz="1000" b="1" dirty="0">
                <a:latin typeface="Times New Roman" panose="02020603050405020304" pitchFamily="18" charset="0"/>
                <a:cs typeface="Times New Roman" panose="02020603050405020304" pitchFamily="18" charset="0"/>
              </a:rPr>
              <a:t>Policy and practice:</a:t>
            </a:r>
            <a:r>
              <a:rPr lang="en-GB" sz="1000" dirty="0">
                <a:latin typeface="Times New Roman" panose="02020603050405020304" pitchFamily="18" charset="0"/>
                <a:cs typeface="Times New Roman" panose="02020603050405020304" pitchFamily="18" charset="0"/>
              </a:rPr>
              <a:t> Recommendations are perceived to inform NHS England’s community pharmacy services with specifications to local strategies, aiming for reduced health inequalities and improved medication adherence. </a:t>
            </a:r>
            <a:endParaRPr lang="en-IN" sz="1000"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EEDA07D7-20A8-D72F-EE5B-F8AD79F9FCBE}"/>
              </a:ext>
            </a:extLst>
          </p:cNvPr>
          <p:cNvSpPr txBox="1"/>
          <p:nvPr/>
        </p:nvSpPr>
        <p:spPr>
          <a:xfrm>
            <a:off x="8653670" y="5972820"/>
            <a:ext cx="4147930" cy="3477875"/>
          </a:xfrm>
          <a:prstGeom prst="rect">
            <a:avLst/>
          </a:prstGeom>
          <a:noFill/>
          <a:ln>
            <a:solidFill>
              <a:schemeClr val="bg2">
                <a:lumMod val="10000"/>
              </a:schemeClr>
            </a:solidFill>
          </a:ln>
        </p:spPr>
        <p:txBody>
          <a:bodyPr wrap="square" rtlCol="0">
            <a:spAutoFit/>
          </a:bodyPr>
          <a:lstStyle/>
          <a:p>
            <a:r>
              <a:rPr lang="en-US" sz="1600" b="1" dirty="0">
                <a:latin typeface="Times New Roman" panose="02020603050405020304" pitchFamily="18" charset="0"/>
                <a:cs typeface="Times New Roman" panose="02020603050405020304" pitchFamily="18" charset="0"/>
              </a:rPr>
              <a:t>References</a:t>
            </a:r>
            <a:endParaRPr lang="en-US" sz="1600" dirty="0">
              <a:latin typeface="Times New Roman" panose="02020603050405020304" pitchFamily="18" charset="0"/>
              <a:cs typeface="Times New Roman" panose="02020603050405020304" pitchFamily="18" charset="0"/>
            </a:endParaRPr>
          </a:p>
          <a:p>
            <a:r>
              <a:rPr lang="en-US" sz="850" dirty="0">
                <a:latin typeface="Times New Roman" panose="02020603050405020304" pitchFamily="18" charset="0"/>
                <a:cs typeface="Times New Roman" panose="02020603050405020304" pitchFamily="18" charset="0"/>
              </a:rPr>
              <a:t>Jensen, E.A., Wong, P. and Reed, M.S., (2022). How research data deliver non-academic impacts: A secondary analysis of UK Research Excellence Framework impact case studies. </a:t>
            </a:r>
            <a:r>
              <a:rPr lang="en-US" sz="850" i="1" dirty="0" err="1">
                <a:latin typeface="Times New Roman" panose="02020603050405020304" pitchFamily="18" charset="0"/>
                <a:cs typeface="Times New Roman" panose="02020603050405020304" pitchFamily="18" charset="0"/>
              </a:rPr>
              <a:t>PloS</a:t>
            </a:r>
            <a:r>
              <a:rPr lang="en-US" sz="850" i="1" dirty="0">
                <a:latin typeface="Times New Roman" panose="02020603050405020304" pitchFamily="18" charset="0"/>
                <a:cs typeface="Times New Roman" panose="02020603050405020304" pitchFamily="18" charset="0"/>
              </a:rPr>
              <a:t> one</a:t>
            </a:r>
            <a:r>
              <a:rPr lang="en-US" sz="850" dirty="0">
                <a:latin typeface="Times New Roman" panose="02020603050405020304" pitchFamily="18" charset="0"/>
                <a:cs typeface="Times New Roman" panose="02020603050405020304" pitchFamily="18" charset="0"/>
              </a:rPr>
              <a:t>, </a:t>
            </a:r>
            <a:r>
              <a:rPr lang="en-US" sz="850" i="1" dirty="0">
                <a:latin typeface="Times New Roman" panose="02020603050405020304" pitchFamily="18" charset="0"/>
                <a:cs typeface="Times New Roman" panose="02020603050405020304" pitchFamily="18" charset="0"/>
              </a:rPr>
              <a:t>17</a:t>
            </a:r>
            <a:r>
              <a:rPr lang="en-US" sz="850" dirty="0">
                <a:latin typeface="Times New Roman" panose="02020603050405020304" pitchFamily="18" charset="0"/>
                <a:cs typeface="Times New Roman" panose="02020603050405020304" pitchFamily="18" charset="0"/>
              </a:rPr>
              <a:t>(3), p.e0264914.</a:t>
            </a:r>
          </a:p>
          <a:p>
            <a:r>
              <a:rPr lang="en-US" sz="850" dirty="0">
                <a:latin typeface="Times New Roman" panose="02020603050405020304" pitchFamily="18" charset="0"/>
                <a:cs typeface="Times New Roman" panose="02020603050405020304" pitchFamily="18" charset="0"/>
              </a:rPr>
              <a:t>Katende-</a:t>
            </a:r>
            <a:r>
              <a:rPr lang="en-US" sz="850" dirty="0" err="1">
                <a:latin typeface="Times New Roman" panose="02020603050405020304" pitchFamily="18" charset="0"/>
                <a:cs typeface="Times New Roman" panose="02020603050405020304" pitchFamily="18" charset="0"/>
              </a:rPr>
              <a:t>Kyenda</a:t>
            </a:r>
            <a:r>
              <a:rPr lang="en-US" sz="850" dirty="0">
                <a:latin typeface="Times New Roman" panose="02020603050405020304" pitchFamily="18" charset="0"/>
                <a:cs typeface="Times New Roman" panose="02020603050405020304" pitchFamily="18" charset="0"/>
              </a:rPr>
              <a:t>, L.N., (2026). The critical role of medicine adherence in management of chronic conditions: A review article. </a:t>
            </a:r>
            <a:r>
              <a:rPr lang="en-US" sz="850" i="1" dirty="0">
                <a:latin typeface="Times New Roman" panose="02020603050405020304" pitchFamily="18" charset="0"/>
                <a:cs typeface="Times New Roman" panose="02020603050405020304" pitchFamily="18" charset="0"/>
              </a:rPr>
              <a:t>Journal of Mind and Medical Sciences</a:t>
            </a:r>
            <a:r>
              <a:rPr lang="en-US" sz="850" dirty="0">
                <a:latin typeface="Times New Roman" panose="02020603050405020304" pitchFamily="18" charset="0"/>
                <a:cs typeface="Times New Roman" panose="02020603050405020304" pitchFamily="18" charset="0"/>
              </a:rPr>
              <a:t>, </a:t>
            </a:r>
            <a:r>
              <a:rPr lang="en-US" sz="850" i="1" dirty="0">
                <a:latin typeface="Times New Roman" panose="02020603050405020304" pitchFamily="18" charset="0"/>
                <a:cs typeface="Times New Roman" panose="02020603050405020304" pitchFamily="18" charset="0"/>
              </a:rPr>
              <a:t>13</a:t>
            </a:r>
            <a:r>
              <a:rPr lang="en-US" sz="850" dirty="0">
                <a:latin typeface="Times New Roman" panose="02020603050405020304" pitchFamily="18" charset="0"/>
                <a:cs typeface="Times New Roman" panose="02020603050405020304" pitchFamily="18" charset="0"/>
              </a:rPr>
              <a:t>(1), p.2.</a:t>
            </a:r>
          </a:p>
          <a:p>
            <a:r>
              <a:rPr lang="en-US" sz="850" dirty="0">
                <a:latin typeface="Times New Roman" panose="02020603050405020304" pitchFamily="18" charset="0"/>
                <a:cs typeface="Times New Roman" panose="02020603050405020304" pitchFamily="18" charset="0"/>
              </a:rPr>
              <a:t>NHS England (2025). </a:t>
            </a:r>
            <a:r>
              <a:rPr lang="en-US" sz="850" i="1" dirty="0">
                <a:latin typeface="Times New Roman" panose="02020603050405020304" pitchFamily="18" charset="0"/>
                <a:cs typeface="Times New Roman" panose="02020603050405020304" pitchFamily="18" charset="0"/>
              </a:rPr>
              <a:t>Community pharmacy advanced service specification: NHS New Medicine Service.</a:t>
            </a:r>
            <a:r>
              <a:rPr lang="en-US" sz="850" dirty="0">
                <a:latin typeface="Times New Roman" panose="02020603050405020304" pitchFamily="18" charset="0"/>
                <a:cs typeface="Times New Roman" panose="02020603050405020304" pitchFamily="18" charset="0"/>
              </a:rPr>
              <a:t> [Online]. Available at:</a:t>
            </a:r>
            <a:r>
              <a:rPr lang="en-US" sz="850" dirty="0">
                <a:latin typeface="Times New Roman" panose="02020603050405020304" pitchFamily="18" charset="0"/>
                <a:cs typeface="Times New Roman" panose="02020603050405020304" pitchFamily="18" charset="0"/>
                <a:hlinkClick r:id="rId2"/>
              </a:rPr>
              <a:t> </a:t>
            </a:r>
            <a:r>
              <a:rPr lang="en-US" sz="850" u="sng" dirty="0">
                <a:latin typeface="Times New Roman" panose="02020603050405020304" pitchFamily="18" charset="0"/>
                <a:cs typeface="Times New Roman" panose="02020603050405020304" pitchFamily="18" charset="0"/>
                <a:hlinkClick r:id="rId2"/>
              </a:rPr>
              <a:t>https://www.england.nhs.uk/long-read/community-pharmacy-advanced-service-specification-nhs-new-medicine-service/</a:t>
            </a:r>
            <a:r>
              <a:rPr lang="en-US" sz="850" dirty="0">
                <a:latin typeface="Times New Roman" panose="02020603050405020304" pitchFamily="18" charset="0"/>
                <a:cs typeface="Times New Roman" panose="02020603050405020304" pitchFamily="18" charset="0"/>
              </a:rPr>
              <a:t> [Accessed on: 01/10/2026]</a:t>
            </a:r>
          </a:p>
          <a:p>
            <a:r>
              <a:rPr lang="en-US" sz="850" dirty="0">
                <a:latin typeface="Times New Roman" panose="02020603050405020304" pitchFamily="18" charset="0"/>
                <a:cs typeface="Times New Roman" panose="02020603050405020304" pitchFamily="18" charset="0"/>
              </a:rPr>
              <a:t>NHS England (2025). </a:t>
            </a:r>
            <a:r>
              <a:rPr lang="en-US" sz="850" i="1" dirty="0">
                <a:latin typeface="Times New Roman" panose="02020603050405020304" pitchFamily="18" charset="0"/>
                <a:cs typeface="Times New Roman" panose="02020603050405020304" pitchFamily="18" charset="0"/>
              </a:rPr>
              <a:t>NHS New Medicine Service.</a:t>
            </a:r>
            <a:r>
              <a:rPr lang="en-US" sz="850" dirty="0">
                <a:latin typeface="Times New Roman" panose="02020603050405020304" pitchFamily="18" charset="0"/>
                <a:cs typeface="Times New Roman" panose="02020603050405020304" pitchFamily="18" charset="0"/>
              </a:rPr>
              <a:t> [Online]. Available at:</a:t>
            </a:r>
            <a:r>
              <a:rPr lang="en-US" sz="850" dirty="0">
                <a:latin typeface="Times New Roman" panose="02020603050405020304" pitchFamily="18" charset="0"/>
                <a:cs typeface="Times New Roman" panose="02020603050405020304" pitchFamily="18" charset="0"/>
                <a:hlinkClick r:id="rId3"/>
              </a:rPr>
              <a:t> </a:t>
            </a:r>
            <a:r>
              <a:rPr lang="en-US" sz="850" u="sng" dirty="0">
                <a:latin typeface="Times New Roman" panose="02020603050405020304" pitchFamily="18" charset="0"/>
                <a:cs typeface="Times New Roman" panose="02020603050405020304" pitchFamily="18" charset="0"/>
                <a:hlinkClick r:id="rId3"/>
              </a:rPr>
              <a:t>https://www.england.nhs.uk/primary-care/pharmacy/pharmacy-services/nhs-new-medicine-service/</a:t>
            </a:r>
            <a:r>
              <a:rPr lang="en-US" sz="850" dirty="0">
                <a:latin typeface="Times New Roman" panose="02020603050405020304" pitchFamily="18" charset="0"/>
                <a:cs typeface="Times New Roman" panose="02020603050405020304" pitchFamily="18" charset="0"/>
              </a:rPr>
              <a:t> [Accessed on: 06/10/2026]</a:t>
            </a:r>
          </a:p>
          <a:p>
            <a:r>
              <a:rPr lang="en-US" sz="850" dirty="0">
                <a:latin typeface="Times New Roman" panose="02020603050405020304" pitchFamily="18" charset="0"/>
                <a:cs typeface="Times New Roman" panose="02020603050405020304" pitchFamily="18" charset="0"/>
              </a:rPr>
              <a:t>NHS England Digital (2026). </a:t>
            </a:r>
            <a:r>
              <a:rPr lang="en-US" sz="850" i="1" dirty="0">
                <a:latin typeface="Times New Roman" panose="02020603050405020304" pitchFamily="18" charset="0"/>
                <a:cs typeface="Times New Roman" panose="02020603050405020304" pitchFamily="18" charset="0"/>
              </a:rPr>
              <a:t>Health Survey for England, 2024: Adults’ health.</a:t>
            </a:r>
            <a:r>
              <a:rPr lang="en-US" sz="850" dirty="0">
                <a:latin typeface="Times New Roman" panose="02020603050405020304" pitchFamily="18" charset="0"/>
                <a:cs typeface="Times New Roman" panose="02020603050405020304" pitchFamily="18" charset="0"/>
              </a:rPr>
              <a:t> [Online]. Available at:</a:t>
            </a:r>
            <a:r>
              <a:rPr lang="en-US" sz="850" dirty="0">
                <a:latin typeface="Times New Roman" panose="02020603050405020304" pitchFamily="18" charset="0"/>
                <a:cs typeface="Times New Roman" panose="02020603050405020304" pitchFamily="18" charset="0"/>
                <a:hlinkClick r:id="rId4"/>
              </a:rPr>
              <a:t> </a:t>
            </a:r>
            <a:r>
              <a:rPr lang="en-US" sz="850" u="sng" dirty="0">
                <a:latin typeface="Times New Roman" panose="02020603050405020304" pitchFamily="18" charset="0"/>
                <a:cs typeface="Times New Roman" panose="02020603050405020304" pitchFamily="18" charset="0"/>
                <a:hlinkClick r:id="rId4"/>
              </a:rPr>
              <a:t>https://digital.nhs.uk/data-and-information/publications/statistical/health-survey-for-england/2024/adults-health</a:t>
            </a:r>
            <a:r>
              <a:rPr lang="en-US" sz="850" dirty="0">
                <a:latin typeface="Times New Roman" panose="02020603050405020304" pitchFamily="18" charset="0"/>
                <a:cs typeface="Times New Roman" panose="02020603050405020304" pitchFamily="18" charset="0"/>
              </a:rPr>
              <a:t> [Accessed on: 02/10/2026]</a:t>
            </a:r>
          </a:p>
          <a:p>
            <a:r>
              <a:rPr lang="en-US" sz="850" dirty="0">
                <a:latin typeface="Times New Roman" panose="02020603050405020304" pitchFamily="18" charset="0"/>
                <a:cs typeface="Times New Roman" panose="02020603050405020304" pitchFamily="18" charset="0"/>
              </a:rPr>
              <a:t>NHS Strategy Unit (2026). </a:t>
            </a:r>
            <a:r>
              <a:rPr lang="en-US" sz="850" i="1" dirty="0">
                <a:latin typeface="Times New Roman" panose="02020603050405020304" pitchFamily="18" charset="0"/>
                <a:cs typeface="Times New Roman" panose="02020603050405020304" pitchFamily="18" charset="0"/>
              </a:rPr>
              <a:t>New Medicine Service and Personal Health Costs Evaluation.</a:t>
            </a:r>
            <a:r>
              <a:rPr lang="en-US" sz="850" dirty="0">
                <a:latin typeface="Times New Roman" panose="02020603050405020304" pitchFamily="18" charset="0"/>
                <a:cs typeface="Times New Roman" panose="02020603050405020304" pitchFamily="18" charset="0"/>
              </a:rPr>
              <a:t> [Online]. Available at:</a:t>
            </a:r>
            <a:r>
              <a:rPr lang="en-US" sz="850" dirty="0">
                <a:latin typeface="Times New Roman" panose="02020603050405020304" pitchFamily="18" charset="0"/>
                <a:cs typeface="Times New Roman" panose="02020603050405020304" pitchFamily="18" charset="0"/>
                <a:hlinkClick r:id="rId5"/>
              </a:rPr>
              <a:t> </a:t>
            </a:r>
            <a:r>
              <a:rPr lang="en-US" sz="850" u="sng" dirty="0">
                <a:latin typeface="Times New Roman" panose="02020603050405020304" pitchFamily="18" charset="0"/>
                <a:cs typeface="Times New Roman" panose="02020603050405020304" pitchFamily="18" charset="0"/>
                <a:hlinkClick r:id="rId5"/>
              </a:rPr>
              <a:t>https://www.strategyunitwm.nhs.uk/publications/new-medicine-service-and-personal-health-costs-evaluation</a:t>
            </a:r>
            <a:r>
              <a:rPr lang="en-US" sz="850" dirty="0">
                <a:latin typeface="Times New Roman" panose="02020603050405020304" pitchFamily="18" charset="0"/>
                <a:cs typeface="Times New Roman" panose="02020603050405020304" pitchFamily="18" charset="0"/>
              </a:rPr>
              <a:t> [Accessed on: 04/10/2026]</a:t>
            </a:r>
          </a:p>
          <a:p>
            <a:r>
              <a:rPr lang="en-US" sz="850" dirty="0">
                <a:latin typeface="Times New Roman" panose="02020603050405020304" pitchFamily="18" charset="0"/>
                <a:cs typeface="Times New Roman" panose="02020603050405020304" pitchFamily="18" charset="0"/>
              </a:rPr>
              <a:t>NHSBSA (2025). </a:t>
            </a:r>
            <a:r>
              <a:rPr lang="en-US" sz="850" i="1" dirty="0">
                <a:latin typeface="Times New Roman" panose="02020603050405020304" pitchFamily="18" charset="0"/>
                <a:cs typeface="Times New Roman" panose="02020603050405020304" pitchFamily="18" charset="0"/>
              </a:rPr>
              <a:t>New Medicine Service (NMS) – Drug Lists.</a:t>
            </a:r>
            <a:r>
              <a:rPr lang="en-US" sz="850" dirty="0">
                <a:latin typeface="Times New Roman" panose="02020603050405020304" pitchFamily="18" charset="0"/>
                <a:cs typeface="Times New Roman" panose="02020603050405020304" pitchFamily="18" charset="0"/>
              </a:rPr>
              <a:t> [Online]. Available at:</a:t>
            </a:r>
            <a:r>
              <a:rPr lang="en-US" sz="850" dirty="0">
                <a:latin typeface="Times New Roman" panose="02020603050405020304" pitchFamily="18" charset="0"/>
                <a:cs typeface="Times New Roman" panose="02020603050405020304" pitchFamily="18" charset="0"/>
                <a:hlinkClick r:id="rId6"/>
              </a:rPr>
              <a:t> </a:t>
            </a:r>
            <a:r>
              <a:rPr lang="en-US" sz="850" u="sng" dirty="0">
                <a:latin typeface="Times New Roman" panose="02020603050405020304" pitchFamily="18" charset="0"/>
                <a:cs typeface="Times New Roman" panose="02020603050405020304" pitchFamily="18" charset="0"/>
                <a:hlinkClick r:id="rId6"/>
              </a:rPr>
              <a:t>https://www.nhsbsa.nhs.uk/pharmacies-gp-practices-and-appliance-contractors/dispensing-contractors-information/new-medicine-service-nms-drug-lists</a:t>
            </a:r>
            <a:r>
              <a:rPr lang="en-US" sz="850" dirty="0">
                <a:latin typeface="Times New Roman" panose="02020603050405020304" pitchFamily="18" charset="0"/>
                <a:cs typeface="Times New Roman" panose="02020603050405020304" pitchFamily="18" charset="0"/>
              </a:rPr>
              <a:t> [Accessed on: 07/10/2026]</a:t>
            </a:r>
          </a:p>
          <a:p>
            <a:r>
              <a:rPr lang="en-US" sz="850" dirty="0">
                <a:latin typeface="Times New Roman" panose="02020603050405020304" pitchFamily="18" charset="0"/>
                <a:cs typeface="Times New Roman" panose="02020603050405020304" pitchFamily="18" charset="0"/>
              </a:rPr>
              <a:t>UK Parliament (2026). </a:t>
            </a:r>
            <a:r>
              <a:rPr lang="en-US" sz="850" i="1" dirty="0">
                <a:latin typeface="Times New Roman" panose="02020603050405020304" pitchFamily="18" charset="0"/>
                <a:cs typeface="Times New Roman" panose="02020603050405020304" pitchFamily="18" charset="0"/>
              </a:rPr>
              <a:t>Written question 12639: New Medicine Service</a:t>
            </a:r>
            <a:r>
              <a:rPr lang="en-US" sz="850" dirty="0">
                <a:latin typeface="Times New Roman" panose="02020603050405020304" pitchFamily="18" charset="0"/>
                <a:cs typeface="Times New Roman" panose="02020603050405020304" pitchFamily="18" charset="0"/>
              </a:rPr>
              <a:t>. [Online]. Available at:</a:t>
            </a:r>
            <a:r>
              <a:rPr lang="en-US" sz="850" dirty="0">
                <a:latin typeface="Times New Roman" panose="02020603050405020304" pitchFamily="18" charset="0"/>
                <a:cs typeface="Times New Roman" panose="02020603050405020304" pitchFamily="18" charset="0"/>
                <a:hlinkClick r:id="rId7"/>
              </a:rPr>
              <a:t> </a:t>
            </a:r>
            <a:r>
              <a:rPr lang="en-US" sz="850" u="sng" dirty="0">
                <a:latin typeface="Times New Roman" panose="02020603050405020304" pitchFamily="18" charset="0"/>
                <a:cs typeface="Times New Roman" panose="02020603050405020304" pitchFamily="18" charset="0"/>
                <a:hlinkClick r:id="rId7"/>
              </a:rPr>
              <a:t>https://questions-statements.parliament.uk/written-questions/detail/2026-06-24/12639</a:t>
            </a:r>
            <a:r>
              <a:rPr lang="en-US" sz="850" dirty="0">
                <a:latin typeface="Times New Roman" panose="02020603050405020304" pitchFamily="18" charset="0"/>
                <a:cs typeface="Times New Roman" panose="02020603050405020304" pitchFamily="18" charset="0"/>
              </a:rPr>
              <a:t> [Accessed on: 03/10/2026]</a:t>
            </a:r>
          </a:p>
        </p:txBody>
      </p:sp>
      <p:pic>
        <p:nvPicPr>
          <p:cNvPr id="1026" name="Picture 2" descr="Health in 2040: projected patterns of illness in England | Health Foundation">
            <a:extLst>
              <a:ext uri="{FF2B5EF4-FFF2-40B4-BE49-F238E27FC236}">
                <a16:creationId xmlns:a16="http://schemas.microsoft.com/office/drawing/2014/main" id="{D6B9FB26-A0FC-F3C5-C3DB-61E5B11DDD3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514" y="3162949"/>
            <a:ext cx="3826131" cy="2272993"/>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BBE78240-71ED-BF7B-D5F2-92E3B5F950AC}"/>
              </a:ext>
            </a:extLst>
          </p:cNvPr>
          <p:cNvSpPr txBox="1"/>
          <p:nvPr/>
        </p:nvSpPr>
        <p:spPr>
          <a:xfrm>
            <a:off x="128272" y="5390735"/>
            <a:ext cx="3401560" cy="400110"/>
          </a:xfrm>
          <a:prstGeom prst="rect">
            <a:avLst/>
          </a:prstGeom>
          <a:noFill/>
        </p:spPr>
        <p:txBody>
          <a:bodyPr wrap="square" rtlCol="0">
            <a:spAutoFit/>
          </a:bodyPr>
          <a:lstStyle/>
          <a:p>
            <a:pPr algn="ctr"/>
            <a:r>
              <a:rPr lang="en-IN" sz="1000" b="1" dirty="0">
                <a:latin typeface="Times New Roman" panose="02020603050405020304" pitchFamily="18" charset="0"/>
                <a:cs typeface="Times New Roman" panose="02020603050405020304" pitchFamily="18" charset="0"/>
              </a:rPr>
              <a:t>Figure 1: Prevalence of long-term conditions in UK</a:t>
            </a:r>
          </a:p>
          <a:p>
            <a:pPr algn="ctr"/>
            <a:r>
              <a:rPr lang="en-IN" sz="1000" dirty="0">
                <a:latin typeface="Times New Roman" panose="02020603050405020304" pitchFamily="18" charset="0"/>
                <a:cs typeface="Times New Roman" panose="02020603050405020304" pitchFamily="18" charset="0"/>
              </a:rPr>
              <a:t>(Source: </a:t>
            </a:r>
            <a:r>
              <a:rPr lang="en-US" sz="1000" dirty="0">
                <a:latin typeface="Times New Roman" panose="02020603050405020304" pitchFamily="18" charset="0"/>
                <a:cs typeface="Times New Roman" panose="02020603050405020304" pitchFamily="18" charset="0"/>
              </a:rPr>
              <a:t>NHS England Digital, 2026)</a:t>
            </a:r>
            <a:endParaRPr lang="en-IN" sz="1000" dirty="0">
              <a:latin typeface="Times New Roman" panose="02020603050405020304" pitchFamily="18" charset="0"/>
              <a:cs typeface="Times New Roman" panose="02020603050405020304" pitchFamily="18" charset="0"/>
            </a:endParaRPr>
          </a:p>
        </p:txBody>
      </p:sp>
      <p:pic>
        <p:nvPicPr>
          <p:cNvPr id="1028" name="Picture 4" descr="Polypill Reduces Cardiovascular Mortality by 33 Percent in Patients Treated After a Heart Attack">
            <a:extLst>
              <a:ext uri="{FF2B5EF4-FFF2-40B4-BE49-F238E27FC236}">
                <a16:creationId xmlns:a16="http://schemas.microsoft.com/office/drawing/2014/main" id="{5DB2F222-32D3-5E3F-4654-17A51B718F7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967152" y="3162949"/>
            <a:ext cx="4452732" cy="1939138"/>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880F0CFD-C469-98CD-77A3-3D8AC4F83849}"/>
              </a:ext>
            </a:extLst>
          </p:cNvPr>
          <p:cNvSpPr txBox="1"/>
          <p:nvPr/>
        </p:nvSpPr>
        <p:spPr>
          <a:xfrm>
            <a:off x="4572002" y="5090115"/>
            <a:ext cx="3723859" cy="400110"/>
          </a:xfrm>
          <a:prstGeom prst="rect">
            <a:avLst/>
          </a:prstGeom>
          <a:noFill/>
        </p:spPr>
        <p:txBody>
          <a:bodyPr wrap="square" rtlCol="0">
            <a:spAutoFit/>
          </a:bodyPr>
          <a:lstStyle/>
          <a:p>
            <a:pPr algn="ctr"/>
            <a:r>
              <a:rPr lang="en-IN" sz="1000" b="1" dirty="0">
                <a:latin typeface="Times New Roman" panose="02020603050405020304" pitchFamily="18" charset="0"/>
                <a:cs typeface="Times New Roman" panose="02020603050405020304" pitchFamily="18" charset="0"/>
              </a:rPr>
              <a:t>Figure 2: </a:t>
            </a:r>
            <a:r>
              <a:rPr lang="en-US" sz="1000" b="1" dirty="0">
                <a:latin typeface="Times New Roman" panose="02020603050405020304" pitchFamily="18" charset="0"/>
                <a:cs typeface="Times New Roman" panose="02020603050405020304" pitchFamily="18" charset="0"/>
              </a:rPr>
              <a:t>Medication adherence</a:t>
            </a:r>
            <a:r>
              <a:rPr lang="en-US" sz="1000" b="1">
                <a:latin typeface="Times New Roman" panose="02020603050405020304" pitchFamily="18" charset="0"/>
                <a:cs typeface="Times New Roman" panose="02020603050405020304" pitchFamily="18" charset="0"/>
              </a:rPr>
              <a:t>: N</a:t>
            </a:r>
            <a:r>
              <a:rPr lang="en-US" sz="1000" b="1" dirty="0">
                <a:latin typeface="Times New Roman" panose="02020603050405020304" pitchFamily="18" charset="0"/>
                <a:cs typeface="Times New Roman" panose="02020603050405020304" pitchFamily="18" charset="0"/>
              </a:rPr>
              <a:t>M</a:t>
            </a:r>
            <a:r>
              <a:rPr lang="en-US" sz="1000" b="1">
                <a:latin typeface="Times New Roman" panose="02020603050405020304" pitchFamily="18" charset="0"/>
                <a:cs typeface="Times New Roman" panose="02020603050405020304" pitchFamily="18" charset="0"/>
              </a:rPr>
              <a:t>S </a:t>
            </a:r>
            <a:r>
              <a:rPr lang="en-US" sz="1000" b="1" dirty="0">
                <a:latin typeface="Times New Roman" panose="02020603050405020304" pitchFamily="18" charset="0"/>
                <a:cs typeface="Times New Roman" panose="02020603050405020304" pitchFamily="18" charset="0"/>
              </a:rPr>
              <a:t>versus usual care</a:t>
            </a:r>
          </a:p>
          <a:p>
            <a:pPr algn="ctr"/>
            <a:r>
              <a:rPr lang="en-US" sz="1000" dirty="0">
                <a:latin typeface="Times New Roman" panose="02020603050405020304" pitchFamily="18" charset="0"/>
                <a:cs typeface="Times New Roman" panose="02020603050405020304" pitchFamily="18" charset="0"/>
              </a:rPr>
              <a:t>(Source: </a:t>
            </a:r>
            <a:r>
              <a:rPr lang="en-IN" sz="1000" dirty="0">
                <a:latin typeface="Times New Roman" panose="02020603050405020304" pitchFamily="18" charset="0"/>
                <a:cs typeface="Times New Roman" panose="02020603050405020304" pitchFamily="18" charset="0"/>
              </a:rPr>
              <a:t>NHS England, 2025)</a:t>
            </a:r>
          </a:p>
        </p:txBody>
      </p:sp>
    </p:spTree>
    <p:extLst>
      <p:ext uri="{BB962C8B-B14F-4D97-AF65-F5344CB8AC3E}">
        <p14:creationId xmlns:p14="http://schemas.microsoft.com/office/powerpoint/2010/main" val="34223033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282</TotalTime>
  <Words>1218</Words>
  <Application>Microsoft Office PowerPoint</Application>
  <PresentationFormat>A3 Paper (297x420 mm)</PresentationFormat>
  <Paragraphs>45</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Aptos Display</vt:lpstr>
      <vt:lpstr>Arial</vt:lpstr>
      <vt:lpstr>Times New Roman</vt:lpstr>
      <vt:lpstr>Office Theme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Diola Bijlhout</dc:creator>
  <cp:lastModifiedBy>dhruviprajapati2992@gmail.com</cp:lastModifiedBy>
  <cp:revision>9</cp:revision>
  <dcterms:created xsi:type="dcterms:W3CDTF">2024-06-11T15:13:02Z</dcterms:created>
  <dcterms:modified xsi:type="dcterms:W3CDTF">2026-10-20T09:51:50Z</dcterms:modified>
</cp:coreProperties>
</file>