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5"/>
  </p:notesMasterIdLst>
  <p:handoutMasterIdLst>
    <p:handoutMasterId r:id="rId26"/>
  </p:handoutMasterIdLst>
  <p:sldIdLst>
    <p:sldId id="258" r:id="rId2"/>
    <p:sldId id="303" r:id="rId3"/>
    <p:sldId id="284" r:id="rId4"/>
    <p:sldId id="286" r:id="rId5"/>
    <p:sldId id="276" r:id="rId6"/>
    <p:sldId id="283" r:id="rId7"/>
    <p:sldId id="285" r:id="rId8"/>
    <p:sldId id="277" r:id="rId9"/>
    <p:sldId id="278" r:id="rId10"/>
    <p:sldId id="279" r:id="rId11"/>
    <p:sldId id="287" r:id="rId12"/>
    <p:sldId id="260" r:id="rId13"/>
    <p:sldId id="288" r:id="rId14"/>
    <p:sldId id="259" r:id="rId15"/>
    <p:sldId id="261" r:id="rId16"/>
    <p:sldId id="262" r:id="rId17"/>
    <p:sldId id="293" r:id="rId18"/>
    <p:sldId id="268" r:id="rId19"/>
    <p:sldId id="483" r:id="rId20"/>
    <p:sldId id="485" r:id="rId21"/>
    <p:sldId id="263" r:id="rId22"/>
    <p:sldId id="281" r:id="rId23"/>
    <p:sldId id="305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D83BE4A-94F7-4631-A8D8-09D266F40C40}" v="5" dt="2026-03-10T15:41:40.332"/>
  </p1510:revLst>
</p1510:revInfo>
</file>

<file path=ppt/tableStyles.xml><?xml version="1.0" encoding="utf-8"?>
<a:tblStyleLst xmlns:a="http://schemas.openxmlformats.org/drawingml/2006/main" def="{3B4B98B0-60AC-42C2-AFA5-B58CD77FA1E5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96" autoAdjust="0"/>
    <p:restoredTop sz="95294" autoAdjust="0"/>
  </p:normalViewPr>
  <p:slideViewPr>
    <p:cSldViewPr snapToGrid="0">
      <p:cViewPr varScale="1">
        <p:scale>
          <a:sx n="86" d="100"/>
          <a:sy n="86" d="100"/>
        </p:scale>
        <p:origin x="48" y="450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68" d="100"/>
          <a:sy n="68" d="100"/>
        </p:scale>
        <p:origin x="2808" y="5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drea Williams" userId="1d65336b-f6ac-47c2-8ab0-b39dbb7b7e80" providerId="ADAL" clId="{235EEA14-1DE5-440A-A851-87FFC53DC6C0}"/>
    <pc:docChg chg="undo custSel addSld delSld modSld sldOrd">
      <pc:chgData name="Andrea Williams" userId="1d65336b-f6ac-47c2-8ab0-b39dbb7b7e80" providerId="ADAL" clId="{235EEA14-1DE5-440A-A851-87FFC53DC6C0}" dt="2026-03-10T15:44:17.752" v="14" actId="2696"/>
      <pc:docMkLst>
        <pc:docMk/>
      </pc:docMkLst>
      <pc:sldChg chg="add">
        <pc:chgData name="Andrea Williams" userId="1d65336b-f6ac-47c2-8ab0-b39dbb7b7e80" providerId="ADAL" clId="{235EEA14-1DE5-440A-A851-87FFC53DC6C0}" dt="2026-03-10T14:04:17.339" v="5"/>
        <pc:sldMkLst>
          <pc:docMk/>
          <pc:sldMk cId="686774987" sldId="268"/>
        </pc:sldMkLst>
      </pc:sldChg>
      <pc:sldChg chg="add del">
        <pc:chgData name="Andrea Williams" userId="1d65336b-f6ac-47c2-8ab0-b39dbb7b7e80" providerId="ADAL" clId="{235EEA14-1DE5-440A-A851-87FFC53DC6C0}" dt="2026-03-10T15:42:19.965" v="13" actId="2696"/>
        <pc:sldMkLst>
          <pc:docMk/>
          <pc:sldMk cId="299888402" sldId="282"/>
        </pc:sldMkLst>
      </pc:sldChg>
      <pc:sldChg chg="del">
        <pc:chgData name="Andrea Williams" userId="1d65336b-f6ac-47c2-8ab0-b39dbb7b7e80" providerId="ADAL" clId="{235EEA14-1DE5-440A-A851-87FFC53DC6C0}" dt="2026-03-10T15:44:17.752" v="14" actId="2696"/>
        <pc:sldMkLst>
          <pc:docMk/>
          <pc:sldMk cId="615194665" sldId="292"/>
        </pc:sldMkLst>
      </pc:sldChg>
      <pc:sldChg chg="ord">
        <pc:chgData name="Andrea Williams" userId="1d65336b-f6ac-47c2-8ab0-b39dbb7b7e80" providerId="ADAL" clId="{235EEA14-1DE5-440A-A851-87FFC53DC6C0}" dt="2026-03-10T14:04:25.540" v="7"/>
        <pc:sldMkLst>
          <pc:docMk/>
          <pc:sldMk cId="3096200078" sldId="293"/>
        </pc:sldMkLst>
      </pc:sldChg>
      <pc:sldChg chg="addSp delSp modSp add mod modTransition setBg delDesignElem">
        <pc:chgData name="Andrea Williams" userId="1d65336b-f6ac-47c2-8ab0-b39dbb7b7e80" providerId="ADAL" clId="{235EEA14-1DE5-440A-A851-87FFC53DC6C0}" dt="2026-03-10T14:03:37.166" v="4" actId="20577"/>
        <pc:sldMkLst>
          <pc:docMk/>
          <pc:sldMk cId="3894046460" sldId="303"/>
        </pc:sldMkLst>
        <pc:spChg chg="mod">
          <ac:chgData name="Andrea Williams" userId="1d65336b-f6ac-47c2-8ab0-b39dbb7b7e80" providerId="ADAL" clId="{235EEA14-1DE5-440A-A851-87FFC53DC6C0}" dt="2026-03-10T14:03:37.166" v="4" actId="20577"/>
          <ac:spMkLst>
            <pc:docMk/>
            <pc:sldMk cId="3894046460" sldId="303"/>
            <ac:spMk id="2" creationId="{46908C80-63F4-D1D6-88D6-3F847034A2E1}"/>
          </ac:spMkLst>
        </pc:spChg>
        <pc:spChg chg="del">
          <ac:chgData name="Andrea Williams" userId="1d65336b-f6ac-47c2-8ab0-b39dbb7b7e80" providerId="ADAL" clId="{235EEA14-1DE5-440A-A851-87FFC53DC6C0}" dt="2026-03-10T14:03:31.590" v="2" actId="26606"/>
          <ac:spMkLst>
            <pc:docMk/>
            <pc:sldMk cId="3894046460" sldId="303"/>
            <ac:spMk id="3" creationId="{76C41CA5-AE01-53F6-AC51-EA3F2748B994}"/>
          </ac:spMkLst>
        </pc:spChg>
        <pc:spChg chg="del">
          <ac:chgData name="Andrea Williams" userId="1d65336b-f6ac-47c2-8ab0-b39dbb7b7e80" providerId="ADAL" clId="{235EEA14-1DE5-440A-A851-87FFC53DC6C0}" dt="2026-03-10T14:03:09.732" v="1"/>
          <ac:spMkLst>
            <pc:docMk/>
            <pc:sldMk cId="3894046460" sldId="303"/>
            <ac:spMk id="8" creationId="{8E8DBDA3-652C-4F87-B53B-7F73AC8F4FF9}"/>
          </ac:spMkLst>
        </pc:spChg>
        <pc:spChg chg="add">
          <ac:chgData name="Andrea Williams" userId="1d65336b-f6ac-47c2-8ab0-b39dbb7b7e80" providerId="ADAL" clId="{235EEA14-1DE5-440A-A851-87FFC53DC6C0}" dt="2026-03-10T14:03:31.590" v="2" actId="26606"/>
          <ac:spMkLst>
            <pc:docMk/>
            <pc:sldMk cId="3894046460" sldId="303"/>
            <ac:spMk id="9" creationId="{943DAA76-5899-275D-A112-E91D8A80E9A6}"/>
          </ac:spMkLst>
        </pc:spChg>
        <pc:spChg chg="del">
          <ac:chgData name="Andrea Williams" userId="1d65336b-f6ac-47c2-8ab0-b39dbb7b7e80" providerId="ADAL" clId="{235EEA14-1DE5-440A-A851-87FFC53DC6C0}" dt="2026-03-10T14:03:09.732" v="1"/>
          <ac:spMkLst>
            <pc:docMk/>
            <pc:sldMk cId="3894046460" sldId="303"/>
            <ac:spMk id="10" creationId="{42187232-3845-418F-A17C-C138F01D98AB}"/>
          </ac:spMkLst>
        </pc:spChg>
        <pc:spChg chg="add">
          <ac:chgData name="Andrea Williams" userId="1d65336b-f6ac-47c2-8ab0-b39dbb7b7e80" providerId="ADAL" clId="{235EEA14-1DE5-440A-A851-87FFC53DC6C0}" dt="2026-03-10T14:03:31.590" v="2" actId="26606"/>
          <ac:spMkLst>
            <pc:docMk/>
            <pc:sldMk cId="3894046460" sldId="303"/>
            <ac:spMk id="11" creationId="{8F90E2D6-4851-9A02-C430-B930087B1B85}"/>
          </ac:spMkLst>
        </pc:spChg>
        <pc:spChg chg="add">
          <ac:chgData name="Andrea Williams" userId="1d65336b-f6ac-47c2-8ab0-b39dbb7b7e80" providerId="ADAL" clId="{235EEA14-1DE5-440A-A851-87FFC53DC6C0}" dt="2026-03-10T14:03:31.590" v="2" actId="26606"/>
          <ac:spMkLst>
            <pc:docMk/>
            <pc:sldMk cId="3894046460" sldId="303"/>
            <ac:spMk id="13" creationId="{10182E7F-F8E2-963F-6ED7-3F8AC69ADFFE}"/>
          </ac:spMkLst>
        </pc:spChg>
        <pc:graphicFrameChg chg="add">
          <ac:chgData name="Andrea Williams" userId="1d65336b-f6ac-47c2-8ab0-b39dbb7b7e80" providerId="ADAL" clId="{235EEA14-1DE5-440A-A851-87FFC53DC6C0}" dt="2026-03-10T14:03:31.590" v="2" actId="26606"/>
          <ac:graphicFrameMkLst>
            <pc:docMk/>
            <pc:sldMk cId="3894046460" sldId="303"/>
            <ac:graphicFrameMk id="5" creationId="{7344D88C-DC22-B997-BC9A-55B2CB705649}"/>
          </ac:graphicFrameMkLst>
        </pc:graphicFrameChg>
      </pc:sldChg>
      <pc:sldChg chg="add modTransition">
        <pc:chgData name="Andrea Williams" userId="1d65336b-f6ac-47c2-8ab0-b39dbb7b7e80" providerId="ADAL" clId="{235EEA14-1DE5-440A-A851-87FFC53DC6C0}" dt="2026-03-10T14:06:57.571" v="9"/>
        <pc:sldMkLst>
          <pc:docMk/>
          <pc:sldMk cId="3018625977" sldId="305"/>
        </pc:sldMkLst>
      </pc:sldChg>
      <pc:sldChg chg="add">
        <pc:chgData name="Andrea Williams" userId="1d65336b-f6ac-47c2-8ab0-b39dbb7b7e80" providerId="ADAL" clId="{235EEA14-1DE5-440A-A851-87FFC53DC6C0}" dt="2026-03-10T14:05:48.604" v="8"/>
        <pc:sldMkLst>
          <pc:docMk/>
          <pc:sldMk cId="2811933451" sldId="483"/>
        </pc:sldMkLst>
      </pc:sldChg>
      <pc:sldChg chg="add modTransition">
        <pc:chgData name="Andrea Williams" userId="1d65336b-f6ac-47c2-8ab0-b39dbb7b7e80" providerId="ADAL" clId="{235EEA14-1DE5-440A-A851-87FFC53DC6C0}" dt="2026-03-10T15:41:40.321" v="10"/>
        <pc:sldMkLst>
          <pc:docMk/>
          <pc:sldMk cId="3145740322" sldId="485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1E5CC41-BC86-40BE-9E8A-E3D97F79CFE8}" type="doc">
      <dgm:prSet loTypeId="urn:microsoft.com/office/officeart/2005/8/layout/vList2" loCatId="list" qsTypeId="urn:microsoft.com/office/officeart/2005/8/quickstyle/simple1" qsCatId="simple" csTypeId="urn:microsoft.com/office/officeart/2005/8/colors/accent3_2" csCatId="accent3"/>
      <dgm:spPr/>
      <dgm:t>
        <a:bodyPr/>
        <a:lstStyle/>
        <a:p>
          <a:endParaRPr lang="en-US"/>
        </a:p>
      </dgm:t>
    </dgm:pt>
    <dgm:pt modelId="{BFE2B210-BC86-4186-9B32-28288995165E}">
      <dgm:prSet/>
      <dgm:spPr/>
      <dgm:t>
        <a:bodyPr/>
        <a:lstStyle/>
        <a:p>
          <a:r>
            <a:rPr lang="en-GB"/>
            <a:t>Reflect previous session</a:t>
          </a:r>
          <a:endParaRPr lang="en-US"/>
        </a:p>
      </dgm:t>
    </dgm:pt>
    <dgm:pt modelId="{00C5EEB5-A40B-4D78-915C-6519ED48FAF6}" type="parTrans" cxnId="{0CFE0941-77D0-405F-8D2D-328AE759A0B8}">
      <dgm:prSet/>
      <dgm:spPr/>
      <dgm:t>
        <a:bodyPr/>
        <a:lstStyle/>
        <a:p>
          <a:endParaRPr lang="en-US"/>
        </a:p>
      </dgm:t>
    </dgm:pt>
    <dgm:pt modelId="{1109F7E8-9289-48A8-AE23-007095D31EFD}" type="sibTrans" cxnId="{0CFE0941-77D0-405F-8D2D-328AE759A0B8}">
      <dgm:prSet/>
      <dgm:spPr/>
      <dgm:t>
        <a:bodyPr/>
        <a:lstStyle/>
        <a:p>
          <a:endParaRPr lang="en-US"/>
        </a:p>
      </dgm:t>
    </dgm:pt>
    <dgm:pt modelId="{617910E6-075A-46B0-8527-808D963107CA}">
      <dgm:prSet/>
      <dgm:spPr/>
      <dgm:t>
        <a:bodyPr/>
        <a:lstStyle/>
        <a:p>
          <a:r>
            <a:rPr lang="en-GB"/>
            <a:t>Assignment work-shop</a:t>
          </a:r>
          <a:endParaRPr lang="en-US"/>
        </a:p>
      </dgm:t>
    </dgm:pt>
    <dgm:pt modelId="{74524D24-D33C-4827-BB70-6A9F79BC347D}" type="parTrans" cxnId="{B45B4186-FF3C-46CA-8C03-F789C4D90526}">
      <dgm:prSet/>
      <dgm:spPr/>
      <dgm:t>
        <a:bodyPr/>
        <a:lstStyle/>
        <a:p>
          <a:endParaRPr lang="en-US"/>
        </a:p>
      </dgm:t>
    </dgm:pt>
    <dgm:pt modelId="{F6A8531D-1D87-43D8-9EE8-941FDEB52061}" type="sibTrans" cxnId="{B45B4186-FF3C-46CA-8C03-F789C4D90526}">
      <dgm:prSet/>
      <dgm:spPr/>
      <dgm:t>
        <a:bodyPr/>
        <a:lstStyle/>
        <a:p>
          <a:endParaRPr lang="en-US"/>
        </a:p>
      </dgm:t>
    </dgm:pt>
    <dgm:pt modelId="{05B780D1-C6FC-4C49-B074-FF7A903E76B0}">
      <dgm:prSet/>
      <dgm:spPr/>
      <dgm:t>
        <a:bodyPr/>
        <a:lstStyle/>
        <a:p>
          <a:r>
            <a:rPr lang="en-GB"/>
            <a:t>Being Person Centred </a:t>
          </a:r>
          <a:endParaRPr lang="en-US"/>
        </a:p>
      </dgm:t>
    </dgm:pt>
    <dgm:pt modelId="{D2F0431E-37B7-49AF-9A4E-EB4F792B0A43}" type="parTrans" cxnId="{D13A91BD-A2D4-4A57-BD4D-437E3886A76D}">
      <dgm:prSet/>
      <dgm:spPr/>
      <dgm:t>
        <a:bodyPr/>
        <a:lstStyle/>
        <a:p>
          <a:endParaRPr lang="en-US"/>
        </a:p>
      </dgm:t>
    </dgm:pt>
    <dgm:pt modelId="{6B27B1C6-8D19-4D6B-915B-FB611F79D962}" type="sibTrans" cxnId="{D13A91BD-A2D4-4A57-BD4D-437E3886A76D}">
      <dgm:prSet/>
      <dgm:spPr/>
      <dgm:t>
        <a:bodyPr/>
        <a:lstStyle/>
        <a:p>
          <a:endParaRPr lang="en-US"/>
        </a:p>
      </dgm:t>
    </dgm:pt>
    <dgm:pt modelId="{FD5866CC-EEA4-4052-A4E8-9057B1A86B22}">
      <dgm:prSet/>
      <dgm:spPr/>
      <dgm:t>
        <a:bodyPr/>
        <a:lstStyle/>
        <a:p>
          <a:r>
            <a:rPr lang="en-GB"/>
            <a:t>Empathic Listening</a:t>
          </a:r>
          <a:endParaRPr lang="en-US"/>
        </a:p>
      </dgm:t>
    </dgm:pt>
    <dgm:pt modelId="{C3AAE196-715F-47CE-AFC4-CA966E4EE74F}" type="parTrans" cxnId="{D76285F4-1F77-498E-9705-7945ACFFF264}">
      <dgm:prSet/>
      <dgm:spPr/>
      <dgm:t>
        <a:bodyPr/>
        <a:lstStyle/>
        <a:p>
          <a:endParaRPr lang="en-US"/>
        </a:p>
      </dgm:t>
    </dgm:pt>
    <dgm:pt modelId="{FC81E879-D919-42C9-886B-CD581F7C3E5E}" type="sibTrans" cxnId="{D76285F4-1F77-498E-9705-7945ACFFF264}">
      <dgm:prSet/>
      <dgm:spPr/>
      <dgm:t>
        <a:bodyPr/>
        <a:lstStyle/>
        <a:p>
          <a:endParaRPr lang="en-US"/>
        </a:p>
      </dgm:t>
    </dgm:pt>
    <dgm:pt modelId="{D84D5BBF-2295-473D-94F0-6D0A2475D43D}">
      <dgm:prSet/>
      <dgm:spPr/>
      <dgm:t>
        <a:bodyPr/>
        <a:lstStyle/>
        <a:p>
          <a:r>
            <a:rPr lang="en-GB"/>
            <a:t>Responding Skills</a:t>
          </a:r>
          <a:endParaRPr lang="en-US"/>
        </a:p>
      </dgm:t>
    </dgm:pt>
    <dgm:pt modelId="{881A9636-0184-471F-8C5E-E6BF30310DE5}" type="parTrans" cxnId="{F0DE81BB-B542-4B82-ADAF-56A156449395}">
      <dgm:prSet/>
      <dgm:spPr/>
      <dgm:t>
        <a:bodyPr/>
        <a:lstStyle/>
        <a:p>
          <a:endParaRPr lang="en-US"/>
        </a:p>
      </dgm:t>
    </dgm:pt>
    <dgm:pt modelId="{BB66F494-AAB5-4158-A901-97642F6046D7}" type="sibTrans" cxnId="{F0DE81BB-B542-4B82-ADAF-56A156449395}">
      <dgm:prSet/>
      <dgm:spPr/>
      <dgm:t>
        <a:bodyPr/>
        <a:lstStyle/>
        <a:p>
          <a:endParaRPr lang="en-US"/>
        </a:p>
      </dgm:t>
    </dgm:pt>
    <dgm:pt modelId="{C3FE1EA6-3AA5-47AB-BA0C-AB49BC338666}" type="pres">
      <dgm:prSet presAssocID="{F1E5CC41-BC86-40BE-9E8A-E3D97F79CFE8}" presName="linear" presStyleCnt="0">
        <dgm:presLayoutVars>
          <dgm:animLvl val="lvl"/>
          <dgm:resizeHandles val="exact"/>
        </dgm:presLayoutVars>
      </dgm:prSet>
      <dgm:spPr/>
    </dgm:pt>
    <dgm:pt modelId="{72A6CD5D-30DF-4989-90ED-5C5AC0CC6CF9}" type="pres">
      <dgm:prSet presAssocID="{BFE2B210-BC86-4186-9B32-28288995165E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0A7148BF-7E0F-43BB-AD9C-AE409B9E8A4C}" type="pres">
      <dgm:prSet presAssocID="{1109F7E8-9289-48A8-AE23-007095D31EFD}" presName="spacer" presStyleCnt="0"/>
      <dgm:spPr/>
    </dgm:pt>
    <dgm:pt modelId="{0EEEC7A3-BF12-404B-8418-BD406F75ECC4}" type="pres">
      <dgm:prSet presAssocID="{617910E6-075A-46B0-8527-808D963107CA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EAB600BD-4BAF-47E5-AF98-824A1EFCD37A}" type="pres">
      <dgm:prSet presAssocID="{F6A8531D-1D87-43D8-9EE8-941FDEB52061}" presName="spacer" presStyleCnt="0"/>
      <dgm:spPr/>
    </dgm:pt>
    <dgm:pt modelId="{6764D963-D698-4CEA-AC09-8B2292012A17}" type="pres">
      <dgm:prSet presAssocID="{05B780D1-C6FC-4C49-B074-FF7A903E76B0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A54FCE21-17F9-4A1B-838C-963F9C3D27E5}" type="pres">
      <dgm:prSet presAssocID="{6B27B1C6-8D19-4D6B-915B-FB611F79D962}" presName="spacer" presStyleCnt="0"/>
      <dgm:spPr/>
    </dgm:pt>
    <dgm:pt modelId="{74AFBC66-A6C6-47DD-8E06-E2B43AE7B3B6}" type="pres">
      <dgm:prSet presAssocID="{FD5866CC-EEA4-4052-A4E8-9057B1A86B22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2434FF9B-5A64-48B8-B570-C3CB683089FB}" type="pres">
      <dgm:prSet presAssocID="{FC81E879-D919-42C9-886B-CD581F7C3E5E}" presName="spacer" presStyleCnt="0"/>
      <dgm:spPr/>
    </dgm:pt>
    <dgm:pt modelId="{E73E51A9-EB75-43F8-BA22-27FC0EB70C19}" type="pres">
      <dgm:prSet presAssocID="{D84D5BBF-2295-473D-94F0-6D0A2475D43D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0CFE0941-77D0-405F-8D2D-328AE759A0B8}" srcId="{F1E5CC41-BC86-40BE-9E8A-E3D97F79CFE8}" destId="{BFE2B210-BC86-4186-9B32-28288995165E}" srcOrd="0" destOrd="0" parTransId="{00C5EEB5-A40B-4D78-915C-6519ED48FAF6}" sibTransId="{1109F7E8-9289-48A8-AE23-007095D31EFD}"/>
    <dgm:cxn modelId="{B45B4186-FF3C-46CA-8C03-F789C4D90526}" srcId="{F1E5CC41-BC86-40BE-9E8A-E3D97F79CFE8}" destId="{617910E6-075A-46B0-8527-808D963107CA}" srcOrd="1" destOrd="0" parTransId="{74524D24-D33C-4827-BB70-6A9F79BC347D}" sibTransId="{F6A8531D-1D87-43D8-9EE8-941FDEB52061}"/>
    <dgm:cxn modelId="{B2ACE896-B7B8-4D1E-A763-B749CFE0E976}" type="presOf" srcId="{BFE2B210-BC86-4186-9B32-28288995165E}" destId="{72A6CD5D-30DF-4989-90ED-5C5AC0CC6CF9}" srcOrd="0" destOrd="0" presId="urn:microsoft.com/office/officeart/2005/8/layout/vList2"/>
    <dgm:cxn modelId="{FB34CEA4-697B-42F3-8B01-8C2FA61637B3}" type="presOf" srcId="{05B780D1-C6FC-4C49-B074-FF7A903E76B0}" destId="{6764D963-D698-4CEA-AC09-8B2292012A17}" srcOrd="0" destOrd="0" presId="urn:microsoft.com/office/officeart/2005/8/layout/vList2"/>
    <dgm:cxn modelId="{67D72CAA-7AA5-4BB5-B5FA-B71E32954558}" type="presOf" srcId="{F1E5CC41-BC86-40BE-9E8A-E3D97F79CFE8}" destId="{C3FE1EA6-3AA5-47AB-BA0C-AB49BC338666}" srcOrd="0" destOrd="0" presId="urn:microsoft.com/office/officeart/2005/8/layout/vList2"/>
    <dgm:cxn modelId="{F0DE81BB-B542-4B82-ADAF-56A156449395}" srcId="{F1E5CC41-BC86-40BE-9E8A-E3D97F79CFE8}" destId="{D84D5BBF-2295-473D-94F0-6D0A2475D43D}" srcOrd="4" destOrd="0" parTransId="{881A9636-0184-471F-8C5E-E6BF30310DE5}" sibTransId="{BB66F494-AAB5-4158-A901-97642F6046D7}"/>
    <dgm:cxn modelId="{D13A91BD-A2D4-4A57-BD4D-437E3886A76D}" srcId="{F1E5CC41-BC86-40BE-9E8A-E3D97F79CFE8}" destId="{05B780D1-C6FC-4C49-B074-FF7A903E76B0}" srcOrd="2" destOrd="0" parTransId="{D2F0431E-37B7-49AF-9A4E-EB4F792B0A43}" sibTransId="{6B27B1C6-8D19-4D6B-915B-FB611F79D962}"/>
    <dgm:cxn modelId="{182CBFCF-406C-4713-9E7F-201A34288194}" type="presOf" srcId="{617910E6-075A-46B0-8527-808D963107CA}" destId="{0EEEC7A3-BF12-404B-8418-BD406F75ECC4}" srcOrd="0" destOrd="0" presId="urn:microsoft.com/office/officeart/2005/8/layout/vList2"/>
    <dgm:cxn modelId="{656724D3-A9FB-4032-8088-668CAF831D24}" type="presOf" srcId="{FD5866CC-EEA4-4052-A4E8-9057B1A86B22}" destId="{74AFBC66-A6C6-47DD-8E06-E2B43AE7B3B6}" srcOrd="0" destOrd="0" presId="urn:microsoft.com/office/officeart/2005/8/layout/vList2"/>
    <dgm:cxn modelId="{B95E2FF2-0E9F-433C-A1FA-788A949A8549}" type="presOf" srcId="{D84D5BBF-2295-473D-94F0-6D0A2475D43D}" destId="{E73E51A9-EB75-43F8-BA22-27FC0EB70C19}" srcOrd="0" destOrd="0" presId="urn:microsoft.com/office/officeart/2005/8/layout/vList2"/>
    <dgm:cxn modelId="{D76285F4-1F77-498E-9705-7945ACFFF264}" srcId="{F1E5CC41-BC86-40BE-9E8A-E3D97F79CFE8}" destId="{FD5866CC-EEA4-4052-A4E8-9057B1A86B22}" srcOrd="3" destOrd="0" parTransId="{C3AAE196-715F-47CE-AFC4-CA966E4EE74F}" sibTransId="{FC81E879-D919-42C9-886B-CD581F7C3E5E}"/>
    <dgm:cxn modelId="{126461AF-B3B3-471A-B51D-623CD5E4B465}" type="presParOf" srcId="{C3FE1EA6-3AA5-47AB-BA0C-AB49BC338666}" destId="{72A6CD5D-30DF-4989-90ED-5C5AC0CC6CF9}" srcOrd="0" destOrd="0" presId="urn:microsoft.com/office/officeart/2005/8/layout/vList2"/>
    <dgm:cxn modelId="{DB9B8057-39B2-4FF6-84AD-A24F26B5A2F7}" type="presParOf" srcId="{C3FE1EA6-3AA5-47AB-BA0C-AB49BC338666}" destId="{0A7148BF-7E0F-43BB-AD9C-AE409B9E8A4C}" srcOrd="1" destOrd="0" presId="urn:microsoft.com/office/officeart/2005/8/layout/vList2"/>
    <dgm:cxn modelId="{0D6FB633-5C89-43AD-A69C-0188B9A3AABD}" type="presParOf" srcId="{C3FE1EA6-3AA5-47AB-BA0C-AB49BC338666}" destId="{0EEEC7A3-BF12-404B-8418-BD406F75ECC4}" srcOrd="2" destOrd="0" presId="urn:microsoft.com/office/officeart/2005/8/layout/vList2"/>
    <dgm:cxn modelId="{748FDCF4-4723-48A0-95A3-52A00506DC03}" type="presParOf" srcId="{C3FE1EA6-3AA5-47AB-BA0C-AB49BC338666}" destId="{EAB600BD-4BAF-47E5-AF98-824A1EFCD37A}" srcOrd="3" destOrd="0" presId="urn:microsoft.com/office/officeart/2005/8/layout/vList2"/>
    <dgm:cxn modelId="{E468281C-AEDA-4428-9423-9AEA72E4639C}" type="presParOf" srcId="{C3FE1EA6-3AA5-47AB-BA0C-AB49BC338666}" destId="{6764D963-D698-4CEA-AC09-8B2292012A17}" srcOrd="4" destOrd="0" presId="urn:microsoft.com/office/officeart/2005/8/layout/vList2"/>
    <dgm:cxn modelId="{2BDA32B9-50B8-4703-813B-269BD44A40C3}" type="presParOf" srcId="{C3FE1EA6-3AA5-47AB-BA0C-AB49BC338666}" destId="{A54FCE21-17F9-4A1B-838C-963F9C3D27E5}" srcOrd="5" destOrd="0" presId="urn:microsoft.com/office/officeart/2005/8/layout/vList2"/>
    <dgm:cxn modelId="{073E5811-85F3-4412-A3CE-C09707BB70C8}" type="presParOf" srcId="{C3FE1EA6-3AA5-47AB-BA0C-AB49BC338666}" destId="{74AFBC66-A6C6-47DD-8E06-E2B43AE7B3B6}" srcOrd="6" destOrd="0" presId="urn:microsoft.com/office/officeart/2005/8/layout/vList2"/>
    <dgm:cxn modelId="{8F88ADCC-F3FA-4FD6-BAAE-7312DCB5D864}" type="presParOf" srcId="{C3FE1EA6-3AA5-47AB-BA0C-AB49BC338666}" destId="{2434FF9B-5A64-48B8-B570-C3CB683089FB}" srcOrd="7" destOrd="0" presId="urn:microsoft.com/office/officeart/2005/8/layout/vList2"/>
    <dgm:cxn modelId="{B1AEEBA8-9289-4BE2-A7B0-D4B309B2645C}" type="presParOf" srcId="{C3FE1EA6-3AA5-47AB-BA0C-AB49BC338666}" destId="{E73E51A9-EB75-43F8-BA22-27FC0EB70C19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96D7DB7-0874-4782-9762-ABC6274C44D7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0F11B60-763D-4CAF-A110-BE7215F3A308}">
      <dgm:prSet/>
      <dgm:spPr/>
      <dgm:t>
        <a:bodyPr/>
        <a:lstStyle/>
        <a:p>
          <a:r>
            <a:rPr lang="en-GB" dirty="0"/>
            <a:t>WEEK 7:</a:t>
          </a:r>
          <a:endParaRPr lang="en-US" dirty="0"/>
        </a:p>
      </dgm:t>
    </dgm:pt>
    <dgm:pt modelId="{B25AA8B1-889D-4264-9B95-640F25E4C33D}" type="parTrans" cxnId="{26DA0DC7-1AAA-4A50-B8A7-7260EF8465A6}">
      <dgm:prSet/>
      <dgm:spPr/>
      <dgm:t>
        <a:bodyPr/>
        <a:lstStyle/>
        <a:p>
          <a:endParaRPr lang="en-US"/>
        </a:p>
      </dgm:t>
    </dgm:pt>
    <dgm:pt modelId="{7443EB55-A0EC-46CE-9AB9-B76BB9F589D7}" type="sibTrans" cxnId="{26DA0DC7-1AAA-4A50-B8A7-7260EF8465A6}">
      <dgm:prSet/>
      <dgm:spPr/>
      <dgm:t>
        <a:bodyPr/>
        <a:lstStyle/>
        <a:p>
          <a:endParaRPr lang="en-US"/>
        </a:p>
      </dgm:t>
    </dgm:pt>
    <dgm:pt modelId="{1F0C93A6-C744-4F43-ACD3-3D6E40468CD5}">
      <dgm:prSet/>
      <dgm:spPr/>
      <dgm:t>
        <a:bodyPr/>
        <a:lstStyle/>
        <a:p>
          <a:r>
            <a:rPr lang="en-GB" dirty="0"/>
            <a:t>Topic: Motivational Interviewing</a:t>
          </a:r>
        </a:p>
      </dgm:t>
    </dgm:pt>
    <dgm:pt modelId="{E90A635C-1B7E-4B9D-A2F3-12EA0F5C5B53}" type="parTrans" cxnId="{E6CF4C04-C95E-49DF-AC8C-523E9DB854F0}">
      <dgm:prSet/>
      <dgm:spPr/>
      <dgm:t>
        <a:bodyPr/>
        <a:lstStyle/>
        <a:p>
          <a:endParaRPr lang="en-US"/>
        </a:p>
      </dgm:t>
    </dgm:pt>
    <dgm:pt modelId="{FB2F11F1-1E4E-4CBF-8560-B94E98DF9A4A}" type="sibTrans" cxnId="{E6CF4C04-C95E-49DF-AC8C-523E9DB854F0}">
      <dgm:prSet/>
      <dgm:spPr/>
      <dgm:t>
        <a:bodyPr/>
        <a:lstStyle/>
        <a:p>
          <a:endParaRPr lang="en-US"/>
        </a:p>
      </dgm:t>
    </dgm:pt>
    <dgm:pt modelId="{1D033907-00F7-421E-A290-A06226870BA9}" type="pres">
      <dgm:prSet presAssocID="{E96D7DB7-0874-4782-9762-ABC6274C44D7}" presName="linear" presStyleCnt="0">
        <dgm:presLayoutVars>
          <dgm:animLvl val="lvl"/>
          <dgm:resizeHandles val="exact"/>
        </dgm:presLayoutVars>
      </dgm:prSet>
      <dgm:spPr/>
    </dgm:pt>
    <dgm:pt modelId="{749D7121-E7AD-4CAB-9AA5-C9267E5F0428}" type="pres">
      <dgm:prSet presAssocID="{10F11B60-763D-4CAF-A110-BE7215F3A308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3F483A90-C054-40A6-88F2-732B2E11561D}" type="pres">
      <dgm:prSet presAssocID="{7443EB55-A0EC-46CE-9AB9-B76BB9F589D7}" presName="spacer" presStyleCnt="0"/>
      <dgm:spPr/>
    </dgm:pt>
    <dgm:pt modelId="{13EDDD93-924F-42CB-9477-8C6CAB53A827}" type="pres">
      <dgm:prSet presAssocID="{1F0C93A6-C744-4F43-ACD3-3D6E40468CD5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E6CF4C04-C95E-49DF-AC8C-523E9DB854F0}" srcId="{E96D7DB7-0874-4782-9762-ABC6274C44D7}" destId="{1F0C93A6-C744-4F43-ACD3-3D6E40468CD5}" srcOrd="1" destOrd="0" parTransId="{E90A635C-1B7E-4B9D-A2F3-12EA0F5C5B53}" sibTransId="{FB2F11F1-1E4E-4CBF-8560-B94E98DF9A4A}"/>
    <dgm:cxn modelId="{55DE1A38-0FF7-434A-96AE-960E27A856AA}" type="presOf" srcId="{1F0C93A6-C744-4F43-ACD3-3D6E40468CD5}" destId="{13EDDD93-924F-42CB-9477-8C6CAB53A827}" srcOrd="0" destOrd="0" presId="urn:microsoft.com/office/officeart/2005/8/layout/vList2"/>
    <dgm:cxn modelId="{548BFF3C-E84A-486C-AA07-82591A28535E}" type="presOf" srcId="{E96D7DB7-0874-4782-9762-ABC6274C44D7}" destId="{1D033907-00F7-421E-A290-A06226870BA9}" srcOrd="0" destOrd="0" presId="urn:microsoft.com/office/officeart/2005/8/layout/vList2"/>
    <dgm:cxn modelId="{D287259D-158F-426C-8926-80421987383E}" type="presOf" srcId="{10F11B60-763D-4CAF-A110-BE7215F3A308}" destId="{749D7121-E7AD-4CAB-9AA5-C9267E5F0428}" srcOrd="0" destOrd="0" presId="urn:microsoft.com/office/officeart/2005/8/layout/vList2"/>
    <dgm:cxn modelId="{26DA0DC7-1AAA-4A50-B8A7-7260EF8465A6}" srcId="{E96D7DB7-0874-4782-9762-ABC6274C44D7}" destId="{10F11B60-763D-4CAF-A110-BE7215F3A308}" srcOrd="0" destOrd="0" parTransId="{B25AA8B1-889D-4264-9B95-640F25E4C33D}" sibTransId="{7443EB55-A0EC-46CE-9AB9-B76BB9F589D7}"/>
    <dgm:cxn modelId="{86CCAF35-967A-4652-A8B7-04BC47AF096D}" type="presParOf" srcId="{1D033907-00F7-421E-A290-A06226870BA9}" destId="{749D7121-E7AD-4CAB-9AA5-C9267E5F0428}" srcOrd="0" destOrd="0" presId="urn:microsoft.com/office/officeart/2005/8/layout/vList2"/>
    <dgm:cxn modelId="{48CEA384-87A0-4845-8EF6-742A0A3D4CC3}" type="presParOf" srcId="{1D033907-00F7-421E-A290-A06226870BA9}" destId="{3F483A90-C054-40A6-88F2-732B2E11561D}" srcOrd="1" destOrd="0" presId="urn:microsoft.com/office/officeart/2005/8/layout/vList2"/>
    <dgm:cxn modelId="{A509990E-6634-4373-8A4A-AC6CB4874217}" type="presParOf" srcId="{1D033907-00F7-421E-A290-A06226870BA9}" destId="{13EDDD93-924F-42CB-9477-8C6CAB53A827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2A6CD5D-30DF-4989-90ED-5C5AC0CC6CF9}">
      <dsp:nvSpPr>
        <dsp:cNvPr id="0" name=""/>
        <dsp:cNvSpPr/>
      </dsp:nvSpPr>
      <dsp:spPr>
        <a:xfrm>
          <a:off x="0" y="10053"/>
          <a:ext cx="9371948" cy="839474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Reflect previous session</a:t>
          </a:r>
          <a:endParaRPr lang="en-US" sz="3500" kern="1200"/>
        </a:p>
      </dsp:txBody>
      <dsp:txXfrm>
        <a:off x="40980" y="51033"/>
        <a:ext cx="9289988" cy="757514"/>
      </dsp:txXfrm>
    </dsp:sp>
    <dsp:sp modelId="{0EEEC7A3-BF12-404B-8418-BD406F75ECC4}">
      <dsp:nvSpPr>
        <dsp:cNvPr id="0" name=""/>
        <dsp:cNvSpPr/>
      </dsp:nvSpPr>
      <dsp:spPr>
        <a:xfrm>
          <a:off x="0" y="950328"/>
          <a:ext cx="9371948" cy="839474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Assignment work-shop</a:t>
          </a:r>
          <a:endParaRPr lang="en-US" sz="3500" kern="1200"/>
        </a:p>
      </dsp:txBody>
      <dsp:txXfrm>
        <a:off x="40980" y="991308"/>
        <a:ext cx="9289988" cy="757514"/>
      </dsp:txXfrm>
    </dsp:sp>
    <dsp:sp modelId="{6764D963-D698-4CEA-AC09-8B2292012A17}">
      <dsp:nvSpPr>
        <dsp:cNvPr id="0" name=""/>
        <dsp:cNvSpPr/>
      </dsp:nvSpPr>
      <dsp:spPr>
        <a:xfrm>
          <a:off x="0" y="1890603"/>
          <a:ext cx="9371948" cy="839474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Being Person Centred </a:t>
          </a:r>
          <a:endParaRPr lang="en-US" sz="3500" kern="1200"/>
        </a:p>
      </dsp:txBody>
      <dsp:txXfrm>
        <a:off x="40980" y="1931583"/>
        <a:ext cx="9289988" cy="757514"/>
      </dsp:txXfrm>
    </dsp:sp>
    <dsp:sp modelId="{74AFBC66-A6C6-47DD-8E06-E2B43AE7B3B6}">
      <dsp:nvSpPr>
        <dsp:cNvPr id="0" name=""/>
        <dsp:cNvSpPr/>
      </dsp:nvSpPr>
      <dsp:spPr>
        <a:xfrm>
          <a:off x="0" y="2830878"/>
          <a:ext cx="9371948" cy="839474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Empathic Listening</a:t>
          </a:r>
          <a:endParaRPr lang="en-US" sz="3500" kern="1200"/>
        </a:p>
      </dsp:txBody>
      <dsp:txXfrm>
        <a:off x="40980" y="2871858"/>
        <a:ext cx="9289988" cy="757514"/>
      </dsp:txXfrm>
    </dsp:sp>
    <dsp:sp modelId="{E73E51A9-EB75-43F8-BA22-27FC0EB70C19}">
      <dsp:nvSpPr>
        <dsp:cNvPr id="0" name=""/>
        <dsp:cNvSpPr/>
      </dsp:nvSpPr>
      <dsp:spPr>
        <a:xfrm>
          <a:off x="0" y="3771153"/>
          <a:ext cx="9371948" cy="839474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Responding Skills</a:t>
          </a:r>
          <a:endParaRPr lang="en-US" sz="3500" kern="1200"/>
        </a:p>
      </dsp:txBody>
      <dsp:txXfrm>
        <a:off x="40980" y="3812133"/>
        <a:ext cx="9289988" cy="75751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49D7121-E7AD-4CAB-9AA5-C9267E5F0428}">
      <dsp:nvSpPr>
        <dsp:cNvPr id="0" name=""/>
        <dsp:cNvSpPr/>
      </dsp:nvSpPr>
      <dsp:spPr>
        <a:xfrm>
          <a:off x="0" y="282743"/>
          <a:ext cx="4754880" cy="166845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marL="0" lvl="0" indent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200" kern="1200" dirty="0"/>
            <a:t>WEEK 7:</a:t>
          </a:r>
          <a:endParaRPr lang="en-US" sz="4200" kern="1200" dirty="0"/>
        </a:p>
      </dsp:txBody>
      <dsp:txXfrm>
        <a:off x="81447" y="364190"/>
        <a:ext cx="4591986" cy="1505562"/>
      </dsp:txXfrm>
    </dsp:sp>
    <dsp:sp modelId="{13EDDD93-924F-42CB-9477-8C6CAB53A827}">
      <dsp:nvSpPr>
        <dsp:cNvPr id="0" name=""/>
        <dsp:cNvSpPr/>
      </dsp:nvSpPr>
      <dsp:spPr>
        <a:xfrm>
          <a:off x="0" y="2072160"/>
          <a:ext cx="4754880" cy="166845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marL="0" lvl="0" indent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200" kern="1200" dirty="0"/>
            <a:t>Topic: Motivational Interviewing</a:t>
          </a:r>
        </a:p>
      </dsp:txBody>
      <dsp:txXfrm>
        <a:off x="81447" y="2153607"/>
        <a:ext cx="4591986" cy="15055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0E08F2E-5F06-4CE2-A139-452A1382A6F0}" type="datetimeFigureOut">
              <a:rPr lang="en-US"/>
              <a:t>3/10/2026</a:t>
            </a:fld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828588A-5C4E-401A-AECC-B6F63A9DE965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05997978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A4C5DC6-1594-414D-9341-ABA08739246C}" type="datetimeFigureOut">
              <a:rPr lang="en-US"/>
              <a:t>3/10/2026</a:t>
            </a:fld>
            <a:endParaRPr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7542409-6A04-4DC6-AC3A-D3758287A8F2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5411505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7542409-6A04-4DC6-AC3A-D3758287A8F2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08298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12CFC2-16DE-4D63-A916-9DB054892188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869045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12CFC2-16DE-4D63-A916-9DB054892188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580420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F293C6C-82EA-4D9D-AA8A-69C85F2EE2B5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750885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jpe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1600200" y="0"/>
            <a:ext cx="5029200" cy="59436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777" y="3019706"/>
            <a:ext cx="4846320" cy="238760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48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777" y="5381894"/>
            <a:ext cx="4846320" cy="448056"/>
          </a:xfrm>
        </p:spPr>
        <p:txBody>
          <a:bodyPr>
            <a:normAutofit/>
          </a:bodyPr>
          <a:lstStyle>
            <a:lvl1pPr marL="0" indent="0" algn="l">
              <a:spcBef>
                <a:spcPts val="0"/>
              </a:spcBef>
              <a:buNone/>
              <a:defRPr sz="18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pic>
        <p:nvPicPr>
          <p:cNvPr id="8" name="Picture 7" descr="Puffy white clouds in deep blue sky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2057400"/>
            <a:ext cx="1490472" cy="3886200"/>
          </a:xfrm>
          <a:prstGeom prst="rect">
            <a:avLst/>
          </a:prstGeom>
        </p:spPr>
      </p:pic>
      <p:pic>
        <p:nvPicPr>
          <p:cNvPr id="10" name="Picture 9" descr="Closeup of plant shoot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739128" y="2057400"/>
            <a:ext cx="2060767" cy="3886200"/>
          </a:xfrm>
          <a:prstGeom prst="rect">
            <a:avLst/>
          </a:prstGeom>
        </p:spPr>
      </p:pic>
      <p:pic>
        <p:nvPicPr>
          <p:cNvPr id="11" name="Picture 10" descr="Waves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909623" y="2057400"/>
            <a:ext cx="3282696" cy="3886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87310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/>
              <a:t>‹#›</a:t>
            </a:fld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D1B487-36FD-4CED-B07A-1A81FC6540B1}" type="datetime1">
              <a:rPr lang="en-US" smtClean="0"/>
              <a:pPr/>
              <a:t>3/10/2026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Add a footer</a:t>
            </a:r>
          </a:p>
        </p:txBody>
      </p:sp>
    </p:spTree>
    <p:extLst>
      <p:ext uri="{BB962C8B-B14F-4D97-AF65-F5344CB8AC3E}">
        <p14:creationId xmlns:p14="http://schemas.microsoft.com/office/powerpoint/2010/main" val="3405116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00199" y="2059146"/>
            <a:ext cx="7199696" cy="38862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1777" y="2263913"/>
            <a:ext cx="6949440" cy="3143393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51777" y="5381893"/>
            <a:ext cx="6949440" cy="449523"/>
          </a:xfrm>
        </p:spPr>
        <p:txBody>
          <a:bodyPr/>
          <a:lstStyle>
            <a:lvl1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pic>
        <p:nvPicPr>
          <p:cNvPr id="11" name="Picture 10" descr="Closeup of green plants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2059146"/>
            <a:ext cx="1490472" cy="3886200"/>
          </a:xfrm>
          <a:prstGeom prst="rect">
            <a:avLst/>
          </a:prstGeom>
        </p:spPr>
      </p:pic>
      <p:pic>
        <p:nvPicPr>
          <p:cNvPr id="9" name="Picture 8" descr="Waves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909623" y="2059146"/>
            <a:ext cx="3282696" cy="3886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98942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3768">
          <p15:clr>
            <a:srgbClr val="FDE53C"/>
          </p15:clr>
        </p15:guide>
        <p15:guide id="2" orient="horz" pos="1296">
          <p15:clr>
            <a:srgbClr val="FDE53C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09700" y="1556281"/>
            <a:ext cx="4610099" cy="4620682"/>
          </a:xfrm>
        </p:spPr>
        <p:txBody>
          <a:bodyPr/>
          <a:lstStyle>
            <a:lvl1pPr>
              <a:defRPr sz="22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556281"/>
            <a:ext cx="4609775" cy="4620682"/>
          </a:xfrm>
        </p:spPr>
        <p:txBody>
          <a:bodyPr/>
          <a:lstStyle>
            <a:lvl1pPr>
              <a:defRPr sz="22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/>
              <a:t>‹#›</a:t>
            </a:fld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A66BA0-BF77-43AC-894A-20AD8220B887}" type="datetime1">
              <a:rPr lang="en-US" smtClean="0"/>
              <a:pPr/>
              <a:t>3/10/2026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Add a footer</a:t>
            </a:r>
          </a:p>
        </p:txBody>
      </p:sp>
    </p:spTree>
    <p:extLst>
      <p:ext uri="{BB962C8B-B14F-4D97-AF65-F5344CB8AC3E}">
        <p14:creationId xmlns:p14="http://schemas.microsoft.com/office/powerpoint/2010/main" val="27816878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09699" y="1554480"/>
            <a:ext cx="4608576" cy="823912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09699" y="2434147"/>
            <a:ext cx="4608576" cy="3811271"/>
          </a:xfrm>
        </p:spPr>
        <p:txBody>
          <a:bodyPr/>
          <a:lstStyle>
            <a:lvl1pPr>
              <a:defRPr sz="22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554480"/>
            <a:ext cx="4610100" cy="823912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434147"/>
            <a:ext cx="4610100" cy="3811271"/>
          </a:xfrm>
        </p:spPr>
        <p:txBody>
          <a:bodyPr/>
          <a:lstStyle>
            <a:lvl1pPr>
              <a:defRPr sz="22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/>
              <a:t>‹#›</a:t>
            </a:fld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C81B4D-F060-418E-A958-B2BDC1A258F8}" type="datetime1">
              <a:rPr lang="en-US" smtClean="0"/>
              <a:pPr/>
              <a:t>3/10/2026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Add a footer</a:t>
            </a:r>
          </a:p>
        </p:txBody>
      </p:sp>
    </p:spTree>
    <p:extLst>
      <p:ext uri="{BB962C8B-B14F-4D97-AF65-F5344CB8AC3E}">
        <p14:creationId xmlns:p14="http://schemas.microsoft.com/office/powerpoint/2010/main" val="28271807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/>
              <a:t>‹#›</a:t>
            </a:fld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86AC23-C97B-41FB-9B89-C7FE0FB631CA}" type="datetime1">
              <a:rPr lang="en-US" smtClean="0"/>
              <a:pPr/>
              <a:t>3/10/2026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Add a footer</a:t>
            </a:r>
          </a:p>
        </p:txBody>
      </p:sp>
    </p:spTree>
    <p:extLst>
      <p:ext uri="{BB962C8B-B14F-4D97-AF65-F5344CB8AC3E}">
        <p14:creationId xmlns:p14="http://schemas.microsoft.com/office/powerpoint/2010/main" val="24658775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/>
              <a:t>‹#›</a:t>
            </a:fld>
            <a:endParaRPr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B9673-AC7F-4F1F-84E4-F0E5EAAE106D}" type="datetime1">
              <a:rPr lang="en-US" smtClean="0"/>
              <a:pPr/>
              <a:t>3/10/2026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Add a footer</a:t>
            </a:r>
          </a:p>
        </p:txBody>
      </p:sp>
    </p:spTree>
    <p:extLst>
      <p:ext uri="{BB962C8B-B14F-4D97-AF65-F5344CB8AC3E}">
        <p14:creationId xmlns:p14="http://schemas.microsoft.com/office/powerpoint/2010/main" val="11073937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82434" y="919616"/>
            <a:ext cx="4155622" cy="2532888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09699" y="915923"/>
            <a:ext cx="5216979" cy="5065776"/>
          </a:xfrm>
        </p:spPr>
        <p:txBody>
          <a:bodyPr/>
          <a:lstStyle>
            <a:lvl1pPr>
              <a:defRPr sz="22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682434" y="3502152"/>
            <a:ext cx="4155622" cy="2479548"/>
          </a:xfrm>
        </p:spPr>
        <p:txBody>
          <a:bodyPr>
            <a:normAutofit/>
          </a:bodyPr>
          <a:lstStyle>
            <a:lvl1pPr marL="0" indent="0">
              <a:spcBef>
                <a:spcPts val="900"/>
              </a:spcBef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/>
              <a:t>‹#›</a:t>
            </a:fld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2A3310-D664-4933-9402-AB5DB0887727}" type="datetime1">
              <a:rPr lang="en-US" smtClean="0"/>
              <a:pPr/>
              <a:t>3/10/2026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Add a footer</a:t>
            </a:r>
          </a:p>
        </p:txBody>
      </p:sp>
    </p:spTree>
    <p:extLst>
      <p:ext uri="{BB962C8B-B14F-4D97-AF65-F5344CB8AC3E}">
        <p14:creationId xmlns:p14="http://schemas.microsoft.com/office/powerpoint/2010/main" val="30235495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82435" y="919616"/>
            <a:ext cx="4155622" cy="2532888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Picture Placeholder 2" descr="An empty placeholder to add an image. Click on the placeholder and select the image that you wish to add"/>
          <p:cNvSpPr>
            <a:spLocks noGrp="1"/>
          </p:cNvSpPr>
          <p:nvPr>
            <p:ph type="pic" idx="1"/>
          </p:nvPr>
        </p:nvSpPr>
        <p:spPr>
          <a:xfrm>
            <a:off x="0" y="915923"/>
            <a:ext cx="6626677" cy="5065776"/>
          </a:xfrm>
        </p:spPr>
        <p:txBody>
          <a:bodyPr tIns="1371600">
            <a:normAutofit/>
          </a:bodyPr>
          <a:lstStyle>
            <a:lvl1pPr marL="0" indent="0" algn="ctr">
              <a:spcBef>
                <a:spcPts val="0"/>
              </a:spcBef>
              <a:buNone/>
              <a:defRPr sz="2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682435" y="3502152"/>
            <a:ext cx="4155622" cy="2479547"/>
          </a:xfrm>
        </p:spPr>
        <p:txBody>
          <a:bodyPr>
            <a:normAutofit/>
          </a:bodyPr>
          <a:lstStyle>
            <a:lvl1pPr marL="0" indent="0">
              <a:spcBef>
                <a:spcPts val="900"/>
              </a:spcBef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/>
              <a:t>‹#›</a:t>
            </a:fld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447A63-5E3D-469C-A0D1-119323F4F95E}" type="datetime1">
              <a:rPr lang="en-US" smtClean="0"/>
              <a:pPr/>
              <a:t>3/10/2026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Add a footer</a:t>
            </a:r>
          </a:p>
        </p:txBody>
      </p:sp>
    </p:spTree>
    <p:extLst>
      <p:ext uri="{BB962C8B-B14F-4D97-AF65-F5344CB8AC3E}">
        <p14:creationId xmlns:p14="http://schemas.microsoft.com/office/powerpoint/2010/main" val="2164224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/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/>
              <a:t>‹#›</a:t>
            </a:fld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B55A74-0919-413E-865C-E0E8D1722ED7}" type="datetime1">
              <a:rPr lang="en-US" smtClean="0"/>
              <a:pPr/>
              <a:t>3/10/2026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Add a footer</a:t>
            </a:r>
          </a:p>
        </p:txBody>
      </p:sp>
    </p:spTree>
    <p:extLst>
      <p:ext uri="{BB962C8B-B14F-4D97-AF65-F5344CB8AC3E}">
        <p14:creationId xmlns:p14="http://schemas.microsoft.com/office/powerpoint/2010/main" val="7207092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190500"/>
            <a:ext cx="2057400" cy="5986463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190500"/>
            <a:ext cx="7734300" cy="5986463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/>
              <a:t>‹#›</a:t>
            </a:fld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BFE46A-5893-4F80-829A-F37AF8AAC03B}" type="datetime1">
              <a:rPr lang="en-US" smtClean="0"/>
              <a:pPr/>
              <a:t>3/10/2026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Add a footer</a:t>
            </a:r>
          </a:p>
        </p:txBody>
      </p:sp>
    </p:spTree>
    <p:extLst>
      <p:ext uri="{BB962C8B-B14F-4D97-AF65-F5344CB8AC3E}">
        <p14:creationId xmlns:p14="http://schemas.microsoft.com/office/powerpoint/2010/main" val="10210142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 userDrawn="1"/>
        </p:nvSpPr>
        <p:spPr>
          <a:xfrm>
            <a:off x="0" y="6629400"/>
            <a:ext cx="1499616" cy="228600"/>
          </a:xfrm>
          <a:prstGeom prst="rect">
            <a:avLst/>
          </a:prstGeom>
          <a:gradFill>
            <a:gsLst>
              <a:gs pos="0">
                <a:schemeClr val="accent1">
                  <a:lumMod val="15000"/>
                  <a:lumOff val="85000"/>
                </a:schemeClr>
              </a:gs>
              <a:gs pos="100000">
                <a:schemeClr val="accent1">
                  <a:lumMod val="15000"/>
                  <a:lumOff val="8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Rectangle 10"/>
          <p:cNvSpPr/>
          <p:nvPr/>
        </p:nvSpPr>
        <p:spPr>
          <a:xfrm>
            <a:off x="1609344" y="6629400"/>
            <a:ext cx="10582656" cy="228600"/>
          </a:xfrm>
          <a:prstGeom prst="rect">
            <a:avLst/>
          </a:prstGeom>
          <a:gradFill>
            <a:gsLst>
              <a:gs pos="0">
                <a:schemeClr val="accent1">
                  <a:lumMod val="35000"/>
                  <a:lumOff val="65000"/>
                </a:schemeClr>
              </a:gs>
              <a:gs pos="100000">
                <a:schemeClr val="accent1">
                  <a:lumMod val="35000"/>
                  <a:lumOff val="6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10026" y="276087"/>
            <a:ext cx="9371949" cy="118356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0027" y="1566001"/>
            <a:ext cx="9371948" cy="46206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</a:t>
            </a:r>
            <a:r>
              <a:rPr dirty="0"/>
              <a:t>dit Master text styles</a:t>
            </a:r>
          </a:p>
          <a:p>
            <a:pPr lvl="1"/>
            <a:r>
              <a:rPr dirty="0"/>
              <a:t>Second level</a:t>
            </a:r>
          </a:p>
          <a:p>
            <a:pPr lvl="2"/>
            <a:r>
              <a:rPr dirty="0"/>
              <a:t>Third level</a:t>
            </a:r>
          </a:p>
          <a:p>
            <a:pPr lvl="3"/>
            <a:r>
              <a:rPr dirty="0"/>
              <a:t>Fourth level</a:t>
            </a:r>
          </a:p>
          <a:p>
            <a:pPr lvl="4"/>
            <a:r>
              <a:rPr dirty="0"/>
              <a:t>Fifth level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0" y="6629400"/>
            <a:ext cx="410402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9CD8D479-8942-46E8-A226-A4E01F7A105C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3403" y="6629400"/>
            <a:ext cx="1000662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1E56E745-E731-42F7-BC46-83DD513FC98F}" type="datetime1">
              <a:rPr lang="en-US" smtClean="0"/>
              <a:pPr/>
              <a:t>3/10/2026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37716" y="6629400"/>
            <a:ext cx="9144259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en-US"/>
              <a:t>Add a footer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60464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/>
  <p:txStyles>
    <p:titleStyle>
      <a:lvl1pPr algn="l" defTabSz="914400" rtl="0" eaLnBrk="1" latinLnBrk="0" hangingPunct="1">
        <a:spcBef>
          <a:spcPct val="0"/>
        </a:spcBef>
        <a:buNone/>
        <a:defRPr sz="3400" kern="120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10312" indent="-210312" algn="l" defTabSz="914400" rtl="0" eaLnBrk="1" latinLnBrk="0" hangingPunct="1">
        <a:lnSpc>
          <a:spcPct val="90000"/>
        </a:lnSpc>
        <a:spcBef>
          <a:spcPts val="11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438912" indent="-155448" algn="l" defTabSz="914400" rtl="0" eaLnBrk="1" latinLnBrk="0" hangingPunct="1">
        <a:lnSpc>
          <a:spcPct val="90000"/>
        </a:lnSpc>
        <a:spcBef>
          <a:spcPts val="4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76656" indent="-155448" algn="l" defTabSz="914400" rtl="0" eaLnBrk="1" latinLnBrk="0" hangingPunct="1">
        <a:lnSpc>
          <a:spcPct val="90000"/>
        </a:lnSpc>
        <a:spcBef>
          <a:spcPts val="4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05256" indent="-155448" algn="l" defTabSz="914400" rtl="0" eaLnBrk="1" latinLnBrk="0" hangingPunct="1">
        <a:lnSpc>
          <a:spcPct val="90000"/>
        </a:lnSpc>
        <a:spcBef>
          <a:spcPts val="4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33856" indent="-155448" algn="l" defTabSz="914400" rtl="0" eaLnBrk="1" latinLnBrk="0" hangingPunct="1">
        <a:lnSpc>
          <a:spcPct val="90000"/>
        </a:lnSpc>
        <a:spcBef>
          <a:spcPts val="4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362456" indent="-155448" algn="l" defTabSz="914400" rtl="0" eaLnBrk="1" latinLnBrk="0" hangingPunct="1">
        <a:lnSpc>
          <a:spcPct val="90000"/>
        </a:lnSpc>
        <a:spcBef>
          <a:spcPts val="4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591056" indent="-155448" algn="l" defTabSz="914400" rtl="0" eaLnBrk="1" latinLnBrk="0" hangingPunct="1">
        <a:lnSpc>
          <a:spcPct val="90000"/>
        </a:lnSpc>
        <a:spcBef>
          <a:spcPts val="4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819656" indent="-155448" algn="l" defTabSz="914400" rtl="0" eaLnBrk="1" latinLnBrk="0" hangingPunct="1">
        <a:lnSpc>
          <a:spcPct val="90000"/>
        </a:lnSpc>
        <a:spcBef>
          <a:spcPts val="4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048256" indent="-155448" algn="l" defTabSz="914400" rtl="0" eaLnBrk="1" latinLnBrk="0" hangingPunct="1">
        <a:lnSpc>
          <a:spcPct val="90000"/>
        </a:lnSpc>
        <a:spcBef>
          <a:spcPts val="4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8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nrogers.com/carlrogersbio" TargetMode="Externa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Person-</a:t>
            </a:r>
            <a:r>
              <a:rPr lang="en-US" dirty="0" err="1"/>
              <a:t>Centred</a:t>
            </a:r>
            <a:r>
              <a:rPr lang="en-US" dirty="0"/>
              <a:t> Approach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Counselling Skills</a:t>
            </a:r>
          </a:p>
        </p:txBody>
      </p:sp>
    </p:spTree>
    <p:extLst>
      <p:ext uri="{BB962C8B-B14F-4D97-AF65-F5344CB8AC3E}">
        <p14:creationId xmlns:p14="http://schemas.microsoft.com/office/powerpoint/2010/main" val="42615469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908C80-63F4-D1D6-88D6-3F847034A2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0026" y="276087"/>
            <a:ext cx="9371949" cy="1183566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600" dirty="0"/>
              <a:t>Session Aims:</a:t>
            </a:r>
            <a:br>
              <a:rPr lang="en-GB" sz="2600" dirty="0"/>
            </a:br>
            <a:r>
              <a:rPr lang="en-GB" sz="2600" dirty="0"/>
              <a:t>Week 6:  Responding with Empathy, a Person-centred approach.</a:t>
            </a:r>
          </a:p>
        </p:txBody>
      </p:sp>
      <p:sp>
        <p:nvSpPr>
          <p:cNvPr id="9" name="Slide Number Placeholder 3">
            <a:extLst>
              <a:ext uri="{FF2B5EF4-FFF2-40B4-BE49-F238E27FC236}">
                <a16:creationId xmlns:a16="http://schemas.microsoft.com/office/drawing/2014/main" id="{943DAA76-5899-275D-A112-E91D8A80E9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6629400"/>
            <a:ext cx="410402" cy="228600"/>
          </a:xfrm>
        </p:spPr>
        <p:txBody>
          <a:bodyPr/>
          <a:lstStyle/>
          <a:p>
            <a:pPr>
              <a:spcAft>
                <a:spcPts val="600"/>
              </a:spcAft>
            </a:pPr>
            <a:fld id="{9CD8D479-8942-46E8-A226-A4E01F7A105C}" type="slidenum">
              <a:rPr lang="en-US"/>
              <a:pPr>
                <a:spcAft>
                  <a:spcPts val="600"/>
                </a:spcAft>
              </a:pPr>
              <a:t>2</a:t>
            </a:fld>
            <a:endParaRPr lang="en-US"/>
          </a:p>
        </p:txBody>
      </p:sp>
      <p:sp>
        <p:nvSpPr>
          <p:cNvPr id="11" name="Date Placeholder 4">
            <a:extLst>
              <a:ext uri="{FF2B5EF4-FFF2-40B4-BE49-F238E27FC236}">
                <a16:creationId xmlns:a16="http://schemas.microsoft.com/office/drawing/2014/main" id="{8F90E2D6-4851-9A02-C430-B930087B1B8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53403" y="6629400"/>
            <a:ext cx="1000662" cy="228600"/>
          </a:xfrm>
        </p:spPr>
        <p:txBody>
          <a:bodyPr/>
          <a:lstStyle/>
          <a:p>
            <a:pPr>
              <a:spcAft>
                <a:spcPts val="600"/>
              </a:spcAft>
            </a:pPr>
            <a:fld id="{6DD1B487-36FD-4CED-B07A-1A81FC6540B1}" type="datetime1">
              <a:rPr lang="en-US" smtClean="0"/>
              <a:pPr>
                <a:spcAft>
                  <a:spcPts val="600"/>
                </a:spcAft>
              </a:pPr>
              <a:t>3/10/2026</a:t>
            </a:fld>
            <a:endParaRPr lang="en-US"/>
          </a:p>
        </p:txBody>
      </p:sp>
      <p:sp>
        <p:nvSpPr>
          <p:cNvPr id="13" name="Footer Placeholder 5">
            <a:extLst>
              <a:ext uri="{FF2B5EF4-FFF2-40B4-BE49-F238E27FC236}">
                <a16:creationId xmlns:a16="http://schemas.microsoft.com/office/drawing/2014/main" id="{10182E7F-F8E2-963F-6ED7-3F8AC69ADF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637716" y="6629400"/>
            <a:ext cx="9144259" cy="228600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Add a footer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344D88C-DC22-B997-BC9A-55B2CB70564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0398596"/>
              </p:ext>
            </p:extLst>
          </p:nvPr>
        </p:nvGraphicFramePr>
        <p:xfrm>
          <a:off x="1410027" y="1566001"/>
          <a:ext cx="9371948" cy="46206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940464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10026" y="276087"/>
            <a:ext cx="9371949" cy="1183566"/>
          </a:xfrm>
        </p:spPr>
        <p:txBody>
          <a:bodyPr anchor="b">
            <a:normAutofit/>
          </a:bodyPr>
          <a:lstStyle/>
          <a:p>
            <a:r>
              <a:rPr lang="en-GB" dirty="0"/>
              <a:t>Carl Rogers (1902 – 1987)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43" r="1" b="26244"/>
          <a:stretch/>
        </p:blipFill>
        <p:spPr>
          <a:xfrm>
            <a:off x="1409700" y="1556281"/>
            <a:ext cx="4610099" cy="4620682"/>
          </a:xfrm>
          <a:noFill/>
        </p:spPr>
      </p:pic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556281"/>
            <a:ext cx="5736102" cy="4620682"/>
          </a:xfrm>
        </p:spPr>
        <p:txBody>
          <a:bodyPr>
            <a:normAutofit lnSpcReduction="10000"/>
          </a:bodyPr>
          <a:lstStyle/>
          <a:p>
            <a:endParaRPr lang="en-GB" dirty="0"/>
          </a:p>
          <a:p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Developed the non-directive </a:t>
            </a:r>
            <a:r>
              <a:rPr lang="en-GB" sz="2800" i="1" dirty="0">
                <a:solidFill>
                  <a:schemeClr val="accent1">
                    <a:lumMod val="75000"/>
                  </a:schemeClr>
                </a:solidFill>
              </a:rPr>
              <a:t>‘client-centred</a:t>
            </a:r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, and ‘</a:t>
            </a:r>
            <a:r>
              <a:rPr lang="en-GB" sz="2800" i="1" dirty="0">
                <a:solidFill>
                  <a:schemeClr val="accent1">
                    <a:lumMod val="75000"/>
                  </a:schemeClr>
                </a:solidFill>
              </a:rPr>
              <a:t>person-centred</a:t>
            </a:r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 approach to psychotherapy</a:t>
            </a:r>
          </a:p>
          <a:p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Proposed that within each of us is a </a:t>
            </a:r>
            <a:r>
              <a:rPr lang="en-GB" sz="2800" i="1" dirty="0">
                <a:solidFill>
                  <a:schemeClr val="accent1">
                    <a:lumMod val="75000"/>
                  </a:schemeClr>
                </a:solidFill>
              </a:rPr>
              <a:t>self- actualising </a:t>
            </a:r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tendency to develop and grow. </a:t>
            </a:r>
          </a:p>
          <a:p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Rogers ( 1951) proposed that ‘self-actualisation is the most prevalent and motivating drive of human existence’</a:t>
            </a:r>
          </a:p>
        </p:txBody>
      </p:sp>
      <p:sp>
        <p:nvSpPr>
          <p:cNvPr id="11" name="Slide Number Placeholder 4">
            <a:extLst>
              <a:ext uri="{FF2B5EF4-FFF2-40B4-BE49-F238E27FC236}">
                <a16:creationId xmlns:a16="http://schemas.microsoft.com/office/drawing/2014/main" id="{B9E6FABC-086B-3A2A-3C5A-FFF18C0C5D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6629400"/>
            <a:ext cx="410402" cy="228600"/>
          </a:xfrm>
        </p:spPr>
        <p:txBody>
          <a:bodyPr/>
          <a:lstStyle/>
          <a:p>
            <a:pPr>
              <a:spcAft>
                <a:spcPts val="600"/>
              </a:spcAft>
            </a:pPr>
            <a:fld id="{9CD8D479-8942-46E8-A226-A4E01F7A105C}" type="slidenum">
              <a:rPr lang="en-US"/>
              <a:pPr>
                <a:spcAft>
                  <a:spcPts val="600"/>
                </a:spcAft>
              </a:pPr>
              <a:t>3</a:t>
            </a:fld>
            <a:endParaRPr lang="en-US"/>
          </a:p>
        </p:txBody>
      </p:sp>
      <p:sp>
        <p:nvSpPr>
          <p:cNvPr id="13" name="Date Placeholder 5">
            <a:extLst>
              <a:ext uri="{FF2B5EF4-FFF2-40B4-BE49-F238E27FC236}">
                <a16:creationId xmlns:a16="http://schemas.microsoft.com/office/drawing/2014/main" id="{4A8BBB86-29F5-9E68-B466-A9E500751B4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53403" y="6629400"/>
            <a:ext cx="1000662" cy="228600"/>
          </a:xfrm>
        </p:spPr>
        <p:txBody>
          <a:bodyPr/>
          <a:lstStyle/>
          <a:p>
            <a:pPr>
              <a:spcAft>
                <a:spcPts val="600"/>
              </a:spcAft>
            </a:pPr>
            <a:fld id="{93A66BA0-BF77-43AC-894A-20AD8220B887}" type="datetime1">
              <a:rPr lang="en-US" smtClean="0"/>
              <a:pPr>
                <a:spcAft>
                  <a:spcPts val="600"/>
                </a:spcAft>
              </a:pPr>
              <a:t>3/10/2026</a:t>
            </a:fld>
            <a:endParaRPr lang="en-US"/>
          </a:p>
        </p:txBody>
      </p:sp>
      <p:sp>
        <p:nvSpPr>
          <p:cNvPr id="15" name="Footer Placeholder 6">
            <a:extLst>
              <a:ext uri="{FF2B5EF4-FFF2-40B4-BE49-F238E27FC236}">
                <a16:creationId xmlns:a16="http://schemas.microsoft.com/office/drawing/2014/main" id="{B369468D-89CA-2F45-27A4-F0B69EA39D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637716" y="6629400"/>
            <a:ext cx="9144259" cy="228600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Add a footer</a:t>
            </a:r>
          </a:p>
        </p:txBody>
      </p:sp>
    </p:spTree>
    <p:extLst>
      <p:ext uri="{BB962C8B-B14F-4D97-AF65-F5344CB8AC3E}">
        <p14:creationId xmlns:p14="http://schemas.microsoft.com/office/powerpoint/2010/main" val="27678636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2318" y="-243408"/>
            <a:ext cx="8594205" cy="1843607"/>
          </a:xfrm>
        </p:spPr>
        <p:txBody>
          <a:bodyPr/>
          <a:lstStyle/>
          <a:p>
            <a:r>
              <a:rPr lang="en-GB" dirty="0"/>
              <a:t>Carl Rogers (1902 – 1987)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409700" y="1556281"/>
            <a:ext cx="5999629" cy="4620682"/>
          </a:xfrm>
        </p:spPr>
        <p:txBody>
          <a:bodyPr>
            <a:noAutofit/>
          </a:bodyPr>
          <a:lstStyle/>
          <a:p>
            <a:endParaRPr lang="en-GB" sz="2800" dirty="0">
              <a:solidFill>
                <a:schemeClr val="accent6">
                  <a:lumMod val="50000"/>
                </a:schemeClr>
              </a:solidFill>
              <a:latin typeface="Californian FB" panose="0207040306080B030204" pitchFamily="18" charset="0"/>
            </a:endParaRPr>
          </a:p>
          <a:p>
            <a:r>
              <a:rPr lang="en-GB" sz="3600" dirty="0">
                <a:solidFill>
                  <a:schemeClr val="accent1">
                    <a:lumMod val="75000"/>
                  </a:schemeClr>
                </a:solidFill>
              </a:rPr>
              <a:t>Rogers ( 1951)  viewed individuals from a phenomenological perspective, which means what is important is an individuals’ perceptions of reality rather than objective reality itse</a:t>
            </a:r>
            <a:r>
              <a:rPr lang="en-GB" sz="3600" dirty="0">
                <a:solidFill>
                  <a:schemeClr val="accent1">
                    <a:lumMod val="75000"/>
                  </a:schemeClr>
                </a:solidFill>
                <a:latin typeface="Californian FB" panose="0207040306080B030204" pitchFamily="18" charset="0"/>
              </a:rPr>
              <a:t>lf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09329" y="619053"/>
            <a:ext cx="4081182" cy="5641006"/>
          </a:xfrm>
        </p:spPr>
      </p:pic>
    </p:spTree>
    <p:extLst>
      <p:ext uri="{BB962C8B-B14F-4D97-AF65-F5344CB8AC3E}">
        <p14:creationId xmlns:p14="http://schemas.microsoft.com/office/powerpoint/2010/main" val="19513293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3687" y="349136"/>
            <a:ext cx="10618124" cy="1779928"/>
          </a:xfrm>
        </p:spPr>
        <p:txBody>
          <a:bodyPr>
            <a:normAutofit fontScale="90000"/>
          </a:bodyPr>
          <a:lstStyle/>
          <a:p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endParaRPr lang="en-GB" dirty="0">
              <a:solidFill>
                <a:schemeClr val="accent6">
                  <a:lumMod val="50000"/>
                </a:schemeClr>
              </a:solidFill>
              <a:latin typeface="Baskerville Old Face" panose="02020602080505020303" pitchFamily="18" charset="0"/>
            </a:endParaRP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29526" y="2864162"/>
            <a:ext cx="5040559" cy="3511590"/>
          </a:xfrm>
        </p:spPr>
      </p:pic>
      <p:sp>
        <p:nvSpPr>
          <p:cNvPr id="4" name="Rectangle 3"/>
          <p:cNvSpPr/>
          <p:nvPr/>
        </p:nvSpPr>
        <p:spPr>
          <a:xfrm>
            <a:off x="958735" y="687186"/>
            <a:ext cx="9725890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sz="2400" dirty="0">
              <a:solidFill>
                <a:schemeClr val="accent6">
                  <a:lumMod val="50000"/>
                </a:schemeClr>
              </a:solidFill>
              <a:latin typeface="Baskerville Old Face" panose="02020602080505020303" pitchFamily="18" charset="0"/>
            </a:endParaRPr>
          </a:p>
          <a:p>
            <a:endParaRPr lang="en-GB" sz="2400" dirty="0">
              <a:solidFill>
                <a:schemeClr val="accent6">
                  <a:lumMod val="50000"/>
                </a:schemeClr>
              </a:solidFill>
              <a:latin typeface="Baskerville Old Face" panose="02020602080505020303" pitchFamily="18" charset="0"/>
            </a:endParaRPr>
          </a:p>
          <a:p>
            <a:r>
              <a:rPr lang="en-GB" sz="2400" b="1" dirty="0">
                <a:solidFill>
                  <a:schemeClr val="accent6">
                    <a:lumMod val="50000"/>
                  </a:schemeClr>
                </a:solidFill>
                <a:latin typeface="+mj-lt"/>
              </a:rPr>
              <a:t>“</a:t>
            </a:r>
            <a:r>
              <a:rPr lang="en-GB" sz="2400" b="1" dirty="0">
                <a:solidFill>
                  <a:schemeClr val="accent1">
                    <a:lumMod val="75000"/>
                  </a:schemeClr>
                </a:solidFill>
                <a:latin typeface="+mj-lt"/>
              </a:rPr>
              <a:t>What the caterpillar calls the end of the world,  the master calls a Butterfly.”</a:t>
            </a:r>
            <a:br>
              <a:rPr lang="en-GB" sz="2400" b="1" dirty="0">
                <a:solidFill>
                  <a:schemeClr val="accent6">
                    <a:lumMod val="50000"/>
                  </a:schemeClr>
                </a:solidFill>
                <a:latin typeface="+mj-lt"/>
              </a:rPr>
            </a:br>
            <a:r>
              <a:rPr lang="en-GB" sz="2400" b="1" dirty="0">
                <a:solidFill>
                  <a:schemeClr val="accent6">
                    <a:lumMod val="50000"/>
                  </a:schemeClr>
                </a:solidFill>
                <a:latin typeface="+mj-lt"/>
              </a:rPr>
              <a:t>                                                                                                      </a:t>
            </a:r>
            <a:r>
              <a:rPr lang="en-GB" sz="1600" b="1" dirty="0">
                <a:solidFill>
                  <a:schemeClr val="accent6">
                    <a:lumMod val="50000"/>
                  </a:schemeClr>
                </a:solidFill>
                <a:latin typeface="+mj-lt"/>
              </a:rPr>
              <a:t>Richard Bach</a:t>
            </a:r>
            <a:br>
              <a:rPr lang="en-GB" sz="2400" b="1" dirty="0">
                <a:solidFill>
                  <a:schemeClr val="accent6">
                    <a:lumMod val="50000"/>
                  </a:schemeClr>
                </a:solidFill>
                <a:latin typeface="+mj-lt"/>
              </a:rPr>
            </a:br>
            <a:endParaRPr lang="en-GB" sz="2400" b="1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6432376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itle 15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dirty="0"/>
              <a:t>Necessary and Sufficient Conditions for Growth (1957)</a:t>
            </a:r>
          </a:p>
        </p:txBody>
      </p:sp>
      <p:pic>
        <p:nvPicPr>
          <p:cNvPr id="13" name="Content Placeholder 12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6402878" y="2441341"/>
            <a:ext cx="4610100" cy="2482361"/>
          </a:xfrm>
          <a:prstGeom prst="rect">
            <a:avLst/>
          </a:prstGeom>
        </p:spPr>
      </p:pic>
      <p:sp>
        <p:nvSpPr>
          <p:cNvPr id="17" name="Content Placeholder 16"/>
          <p:cNvSpPr>
            <a:spLocks noGrp="1"/>
          </p:cNvSpPr>
          <p:nvPr>
            <p:ph sz="half" idx="2"/>
          </p:nvPr>
        </p:nvSpPr>
        <p:spPr>
          <a:xfrm>
            <a:off x="831274" y="2359959"/>
            <a:ext cx="4710544" cy="3817004"/>
          </a:xfrm>
        </p:spPr>
        <p:txBody>
          <a:bodyPr>
            <a:normAutofit/>
          </a:bodyPr>
          <a:lstStyle/>
          <a:p>
            <a:r>
              <a:rPr lang="en-GB" sz="2800" i="1" dirty="0">
                <a:solidFill>
                  <a:schemeClr val="accent6">
                    <a:lumMod val="50000"/>
                  </a:schemeClr>
                </a:solidFill>
              </a:rPr>
              <a:t>“ My garden supplies the same intriguing question I have been trying to meet all my professional life: What are the effective conditions for growth?</a:t>
            </a:r>
            <a:r>
              <a:rPr lang="en-GB" sz="3600" dirty="0">
                <a:solidFill>
                  <a:schemeClr val="accent6">
                    <a:lumMod val="50000"/>
                  </a:schemeClr>
                </a:solidFill>
              </a:rPr>
              <a:t>”</a:t>
            </a:r>
          </a:p>
          <a:p>
            <a:pPr marL="0" indent="0">
              <a:buNone/>
            </a:pPr>
            <a:r>
              <a:rPr lang="en-GB" sz="3600" dirty="0">
                <a:solidFill>
                  <a:schemeClr val="accent6">
                    <a:lumMod val="50000"/>
                  </a:schemeClr>
                </a:solidFill>
              </a:rPr>
              <a:t>                           </a:t>
            </a:r>
            <a:r>
              <a:rPr lang="en-GB" sz="2000" dirty="0">
                <a:solidFill>
                  <a:schemeClr val="accent6">
                    <a:lumMod val="50000"/>
                  </a:schemeClr>
                </a:solidFill>
              </a:rPr>
              <a:t>(Carl Rogers 1957)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 lang="en-GB" smtClean="0"/>
              <a:t>6</a:t>
            </a:fld>
            <a:endParaRPr lang="en-GB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C81B4D-F060-418E-A958-B2BDC1A258F8}" type="datetime1">
              <a:rPr lang="en-US" smtClean="0"/>
              <a:pPr/>
              <a:t>3/10/2026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693177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6">
                    <a:lumMod val="50000"/>
                  </a:schemeClr>
                </a:solidFill>
              </a:rPr>
              <a:t>Necessary and Sufficient Conditions for Therapy -  </a:t>
            </a:r>
            <a:r>
              <a:rPr lang="en-GB" sz="2800" b="1" dirty="0">
                <a:solidFill>
                  <a:schemeClr val="accent6">
                    <a:lumMod val="50000"/>
                  </a:schemeClr>
                </a:solidFill>
              </a:rPr>
              <a:t>Carl Rogers 1957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47165" y="1546413"/>
            <a:ext cx="10972800" cy="4978932"/>
          </a:xfrm>
        </p:spPr>
        <p:txBody>
          <a:bodyPr>
            <a:no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en-GB" sz="2800" dirty="0">
                <a:solidFill>
                  <a:schemeClr val="accent6">
                    <a:lumMod val="50000"/>
                  </a:schemeClr>
                </a:solidFill>
              </a:rPr>
              <a:t>That two persons are in psychological contact.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800" dirty="0">
                <a:solidFill>
                  <a:schemeClr val="accent6">
                    <a:lumMod val="50000"/>
                  </a:schemeClr>
                </a:solidFill>
              </a:rPr>
              <a:t>That the first person . . . the client, is in a state of incongruence, being vulnerable, or anxious.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800" dirty="0">
                <a:solidFill>
                  <a:schemeClr val="accent6">
                    <a:lumMod val="50000"/>
                  </a:schemeClr>
                </a:solidFill>
              </a:rPr>
              <a:t>That the second person . . . the therapist, is </a:t>
            </a:r>
            <a:r>
              <a:rPr lang="en-GB" sz="2800" b="1" dirty="0">
                <a:solidFill>
                  <a:schemeClr val="accent6">
                    <a:lumMod val="50000"/>
                  </a:schemeClr>
                </a:solidFill>
              </a:rPr>
              <a:t>congruent</a:t>
            </a:r>
            <a:r>
              <a:rPr lang="en-GB" sz="2800" dirty="0">
                <a:solidFill>
                  <a:schemeClr val="accent6">
                    <a:lumMod val="50000"/>
                  </a:schemeClr>
                </a:solidFill>
              </a:rPr>
              <a:t> in the relationship.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800" dirty="0">
                <a:solidFill>
                  <a:schemeClr val="accent6">
                    <a:lumMod val="50000"/>
                  </a:schemeClr>
                </a:solidFill>
              </a:rPr>
              <a:t>That the therapist is experiencing </a:t>
            </a:r>
            <a:r>
              <a:rPr lang="en-GB" sz="2800" b="1" dirty="0">
                <a:solidFill>
                  <a:schemeClr val="accent6">
                    <a:lumMod val="50000"/>
                  </a:schemeClr>
                </a:solidFill>
              </a:rPr>
              <a:t>unconditional positive regard </a:t>
            </a:r>
            <a:r>
              <a:rPr lang="en-GB" sz="2800" dirty="0">
                <a:solidFill>
                  <a:schemeClr val="accent6">
                    <a:lumMod val="50000"/>
                  </a:schemeClr>
                </a:solidFill>
              </a:rPr>
              <a:t>toward the client.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800" dirty="0">
                <a:solidFill>
                  <a:schemeClr val="accent6">
                    <a:lumMod val="50000"/>
                  </a:schemeClr>
                </a:solidFill>
              </a:rPr>
              <a:t>That the therapist is experiencing an </a:t>
            </a:r>
            <a:r>
              <a:rPr lang="en-GB" sz="2800" b="1" dirty="0">
                <a:solidFill>
                  <a:schemeClr val="accent6">
                    <a:lumMod val="50000"/>
                  </a:schemeClr>
                </a:solidFill>
              </a:rPr>
              <a:t>empathic understanding </a:t>
            </a:r>
            <a:r>
              <a:rPr lang="en-GB" sz="2800" dirty="0">
                <a:solidFill>
                  <a:schemeClr val="accent6">
                    <a:lumMod val="50000"/>
                  </a:schemeClr>
                </a:solidFill>
              </a:rPr>
              <a:t>of the client’s internal frame of reference.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800" dirty="0">
                <a:solidFill>
                  <a:schemeClr val="accent6">
                    <a:lumMod val="50000"/>
                  </a:schemeClr>
                </a:solidFill>
              </a:rPr>
              <a:t>That the client perceives, at least to a minimal degree, conditions 4 and 5.</a:t>
            </a:r>
          </a:p>
        </p:txBody>
      </p:sp>
    </p:spTree>
    <p:extLst>
      <p:ext uri="{BB962C8B-B14F-4D97-AF65-F5344CB8AC3E}">
        <p14:creationId xmlns:p14="http://schemas.microsoft.com/office/powerpoint/2010/main" val="8991529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Empathy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98516" y="1556281"/>
            <a:ext cx="7304117" cy="4620682"/>
          </a:xfrm>
        </p:spPr>
        <p:txBody>
          <a:bodyPr>
            <a:noAutofit/>
          </a:bodyPr>
          <a:lstStyle/>
          <a:p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Empathy is central to person-centred counselling.</a:t>
            </a:r>
          </a:p>
          <a:p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The counsellor’s ability to sense the client’s private world, to put themselves, as much as possible, into the private world of the client.</a:t>
            </a:r>
          </a:p>
          <a:p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The counsellor needs to be able to feel, sense, the client’s world, so that they can reflect the emotions back to the client.</a:t>
            </a:r>
          </a:p>
          <a:p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As the client feels “heard” and understood, they are more able to explore feelings, emotions, and understand themselves more fully.</a:t>
            </a:r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7614458" y="2054354"/>
            <a:ext cx="3954779" cy="23050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1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Congruence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9972" y="2139141"/>
            <a:ext cx="5559828" cy="4037821"/>
          </a:xfrm>
        </p:spPr>
        <p:txBody>
          <a:bodyPr>
            <a:normAutofit/>
          </a:bodyPr>
          <a:lstStyle/>
          <a:p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Carl Rogers also used the terms </a:t>
            </a:r>
            <a:r>
              <a:rPr lang="en-GB" sz="2800" i="1" dirty="0">
                <a:solidFill>
                  <a:schemeClr val="accent1">
                    <a:lumMod val="75000"/>
                  </a:schemeClr>
                </a:solidFill>
              </a:rPr>
              <a:t>genuineness </a:t>
            </a:r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 or </a:t>
            </a:r>
            <a:r>
              <a:rPr lang="en-GB" sz="2800" i="1" dirty="0">
                <a:solidFill>
                  <a:schemeClr val="accent1">
                    <a:lumMod val="75000"/>
                  </a:schemeClr>
                </a:solidFill>
              </a:rPr>
              <a:t>realness.</a:t>
            </a:r>
          </a:p>
          <a:p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The counsellor needs to be without a façade, to be real in the relationship with the client.</a:t>
            </a:r>
          </a:p>
          <a:p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The therapist does not consider them self the ‘expert’ in PCT, but instead is able to “be” with the client, in partnership</a:t>
            </a:r>
            <a:r>
              <a:rPr lang="en-GB" sz="2800" dirty="0"/>
              <a:t>.</a:t>
            </a:r>
          </a:p>
          <a:p>
            <a:endParaRPr lang="en-GB" sz="2800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929437" y="1795550"/>
            <a:ext cx="4207941" cy="32757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91919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Unconditional Positive Regard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10027" y="2355273"/>
            <a:ext cx="9371948" cy="3831410"/>
          </a:xfrm>
        </p:spPr>
        <p:txBody>
          <a:bodyPr>
            <a:normAutofit/>
          </a:bodyPr>
          <a:lstStyle/>
          <a:p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The counsellor needs to accept the client unconditionally.</a:t>
            </a:r>
          </a:p>
          <a:p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This is to counteract the conditions of worth that the client might have grown up with.</a:t>
            </a:r>
          </a:p>
          <a:p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The counsellor is accepting the client for who they are, without any conditions attached.</a:t>
            </a:r>
          </a:p>
          <a:p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It is the therapist acceptance of the client that promotes the client’s acceptance of self </a:t>
            </a:r>
          </a:p>
          <a:p>
            <a:pPr marL="0" indent="0">
              <a:buNone/>
            </a:pPr>
            <a:r>
              <a:rPr lang="en-GB" sz="2400" dirty="0"/>
              <a:t>                                                                                                           (Rogers, 1986)</a:t>
            </a:r>
          </a:p>
        </p:txBody>
      </p:sp>
    </p:spTree>
    <p:extLst>
      <p:ext uri="{BB962C8B-B14F-4D97-AF65-F5344CB8AC3E}">
        <p14:creationId xmlns:p14="http://schemas.microsoft.com/office/powerpoint/2010/main" val="11899060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Quality of Being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09700" y="2177935"/>
            <a:ext cx="4610099" cy="3999028"/>
          </a:xfrm>
        </p:spPr>
        <p:txBody>
          <a:bodyPr/>
          <a:lstStyle/>
          <a:p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It starts with the ‘self’ of the therapist/helper</a:t>
            </a:r>
          </a:p>
          <a:p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Empathy for Self</a:t>
            </a:r>
          </a:p>
          <a:p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Congruence with Self</a:t>
            </a:r>
          </a:p>
          <a:p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Unconditional Positive Regard for Self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8" name="Content Placeholder 7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172199" y="1773382"/>
            <a:ext cx="5969449" cy="3409537"/>
          </a:xfrm>
          <a:prstGeom prst="rect">
            <a:avLst/>
          </a:prstGeom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 lang="en-GB" smtClean="0"/>
              <a:t>11</a:t>
            </a:fld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D1B487-36FD-4CED-B07A-1A81FC6540B1}" type="datetime1">
              <a:rPr lang="en-US" smtClean="0"/>
              <a:pPr/>
              <a:t>3/10/2026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968363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How do you feel about the Core Conditions and applying these to yourself?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2967" y="1883392"/>
            <a:ext cx="5274054" cy="4271748"/>
          </a:xfrm>
        </p:spPr>
      </p:pic>
    </p:spTree>
    <p:extLst>
      <p:ext uri="{BB962C8B-B14F-4D97-AF65-F5344CB8AC3E}">
        <p14:creationId xmlns:p14="http://schemas.microsoft.com/office/powerpoint/2010/main" val="39476170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10026" y="276087"/>
            <a:ext cx="9371949" cy="1183566"/>
          </a:xfrm>
        </p:spPr>
        <p:txBody>
          <a:bodyPr anchor="b">
            <a:normAutofit/>
          </a:bodyPr>
          <a:lstStyle/>
          <a:p>
            <a:r>
              <a:rPr lang="en-GB" dirty="0"/>
              <a:t>The Therapeutic Frame</a:t>
            </a:r>
          </a:p>
        </p:txBody>
      </p:sp>
      <p:pic>
        <p:nvPicPr>
          <p:cNvPr id="6" name="Content Placeholder 5" descr="A person holding a plant&#10;&#10;Description automatically generated">
            <a:extLst>
              <a:ext uri="{FF2B5EF4-FFF2-40B4-BE49-F238E27FC236}">
                <a16:creationId xmlns:a16="http://schemas.microsoft.com/office/drawing/2014/main" id="{4F6AA0C2-51E7-9AD2-778A-66C3241C48F1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rcRect l="14980" r="25907" b="2"/>
          <a:stretch/>
        </p:blipFill>
        <p:spPr>
          <a:xfrm>
            <a:off x="1409700" y="1556281"/>
            <a:ext cx="4610099" cy="4620682"/>
          </a:xfrm>
          <a:prstGeom prst="rect">
            <a:avLst/>
          </a:prstGeom>
          <a:noFill/>
        </p:spPr>
      </p:pic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>
          <a:xfrm>
            <a:off x="6172200" y="1556281"/>
            <a:ext cx="4609775" cy="4620682"/>
          </a:xfrm>
        </p:spPr>
        <p:txBody>
          <a:bodyPr>
            <a:normAutofit/>
          </a:bodyPr>
          <a:lstStyle/>
          <a:p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Physical Space</a:t>
            </a:r>
          </a:p>
          <a:p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Temporal Space</a:t>
            </a:r>
          </a:p>
          <a:p>
            <a:pPr lvl="1"/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Time</a:t>
            </a:r>
          </a:p>
          <a:p>
            <a:pPr lvl="1"/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Beginning, Middle and End</a:t>
            </a:r>
          </a:p>
          <a:p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Emotional Space</a:t>
            </a:r>
          </a:p>
          <a:p>
            <a:pPr lvl="1"/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You make yourself available to your client, physically and emotionally.</a:t>
            </a:r>
          </a:p>
        </p:txBody>
      </p:sp>
      <p:sp>
        <p:nvSpPr>
          <p:cNvPr id="11" name="Slide Number Placeholder 4">
            <a:extLst>
              <a:ext uri="{FF2B5EF4-FFF2-40B4-BE49-F238E27FC236}">
                <a16:creationId xmlns:a16="http://schemas.microsoft.com/office/drawing/2014/main" id="{E9460B0D-96BC-EE5A-220D-D5CDE13C87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6629400"/>
            <a:ext cx="410402" cy="228600"/>
          </a:xfrm>
        </p:spPr>
        <p:txBody>
          <a:bodyPr/>
          <a:lstStyle/>
          <a:p>
            <a:pPr>
              <a:spcAft>
                <a:spcPts val="600"/>
              </a:spcAft>
            </a:pPr>
            <a:fld id="{9CD8D479-8942-46E8-A226-A4E01F7A105C}" type="slidenum">
              <a:rPr lang="en-US"/>
              <a:pPr>
                <a:spcAft>
                  <a:spcPts val="600"/>
                </a:spcAft>
              </a:pPr>
              <a:t>13</a:t>
            </a:fld>
            <a:endParaRPr lang="en-US"/>
          </a:p>
        </p:txBody>
      </p:sp>
      <p:sp>
        <p:nvSpPr>
          <p:cNvPr id="13" name="Date Placeholder 5">
            <a:extLst>
              <a:ext uri="{FF2B5EF4-FFF2-40B4-BE49-F238E27FC236}">
                <a16:creationId xmlns:a16="http://schemas.microsoft.com/office/drawing/2014/main" id="{3346EFB3-9CD5-3E48-3134-D190A2EF771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53403" y="6629400"/>
            <a:ext cx="1000662" cy="228600"/>
          </a:xfrm>
        </p:spPr>
        <p:txBody>
          <a:bodyPr/>
          <a:lstStyle/>
          <a:p>
            <a:pPr>
              <a:spcAft>
                <a:spcPts val="600"/>
              </a:spcAft>
            </a:pPr>
            <a:fld id="{93A66BA0-BF77-43AC-894A-20AD8220B887}" type="datetime1">
              <a:rPr lang="en-US" smtClean="0"/>
              <a:pPr>
                <a:spcAft>
                  <a:spcPts val="600"/>
                </a:spcAft>
              </a:pPr>
              <a:t>3/10/2026</a:t>
            </a:fld>
            <a:endParaRPr lang="en-US"/>
          </a:p>
        </p:txBody>
      </p:sp>
      <p:sp>
        <p:nvSpPr>
          <p:cNvPr id="15" name="Footer Placeholder 6">
            <a:extLst>
              <a:ext uri="{FF2B5EF4-FFF2-40B4-BE49-F238E27FC236}">
                <a16:creationId xmlns:a16="http://schemas.microsoft.com/office/drawing/2014/main" id="{350CCC32-E4EA-781C-7DA3-933DBACE1C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637716" y="6629400"/>
            <a:ext cx="9144259" cy="228600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Add a footer</a:t>
            </a:r>
          </a:p>
        </p:txBody>
      </p:sp>
    </p:spTree>
    <p:extLst>
      <p:ext uri="{BB962C8B-B14F-4D97-AF65-F5344CB8AC3E}">
        <p14:creationId xmlns:p14="http://schemas.microsoft.com/office/powerpoint/2010/main" val="18272146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Therapeutic Relationship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060812"/>
            <a:ext cx="4937760" cy="3808281"/>
          </a:xfrm>
        </p:spPr>
        <p:txBody>
          <a:bodyPr>
            <a:normAutofit/>
          </a:bodyPr>
          <a:lstStyle/>
          <a:p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Way of Being</a:t>
            </a:r>
          </a:p>
          <a:p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The activity of Counselling is about “being” rather than “doing”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62716" y="880459"/>
            <a:ext cx="3439235" cy="5023981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31425880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45800" y="263527"/>
            <a:ext cx="10058400" cy="1450757"/>
          </a:xfrm>
        </p:spPr>
        <p:txBody>
          <a:bodyPr/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Listening to the clients’ story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97280" y="1845733"/>
            <a:ext cx="10058400" cy="4404941"/>
          </a:xfrm>
        </p:spPr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Within the narrative of a client’s story, you will often hear a mix of experiences, behaviours and feelings.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They can often feel scattered, and a client will rarely start at the beginning of a story.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When clients talk about their experiences, they will be talking about what has happened 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to 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 them.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Listen actively to these experiences as they are of significant value.  There might be times when the client might put the blame elsewhere.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Listen for the undertones of whether they are avoiding responsibility and accountability.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Some clients are less likely to talk about behaviours, possibly because they might shed a negative light on who they are, and they might not want to face up to this.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087223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Listening to the story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1B27976-D926-4E9D-8431-9F5A0F04ACB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Feelings, emotions and moods: feelings are running through us all the time, they might be happy, sad, depressed, calm etc. They are a significant part of the client’s narrative.</a:t>
            </a:r>
          </a:p>
          <a:p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As a listener, we need to be able to be present with emotion, to notice, reflect, acknowledge and make it clear to the client that we are hearing their pain, their joy, their anger – All emotions welcome!!</a:t>
            </a:r>
          </a:p>
          <a:p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We often focus on negative emotions, such as despair, sadness, anger -  It is equally important to acknowledge and explore positive emotion.</a:t>
            </a:r>
          </a:p>
          <a:p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A client's narrative is a mixture of feelings, emotions, behaviours and experiences – notice, observe, and listen inquisitively to what is being said –  and also what is not said.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7655975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722074B6-5FF5-78B7-0094-5C99A318B7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82434" y="919616"/>
            <a:ext cx="4155622" cy="2532888"/>
          </a:xfrm>
        </p:spPr>
        <p:txBody>
          <a:bodyPr anchor="b">
            <a:normAutofit/>
          </a:bodyPr>
          <a:lstStyle/>
          <a:p>
            <a:r>
              <a:rPr lang="en-GB" sz="5400" dirty="0"/>
              <a:t>Take a Break</a:t>
            </a:r>
          </a:p>
        </p:txBody>
      </p:sp>
      <p:pic>
        <p:nvPicPr>
          <p:cNvPr id="10" name="Picture 9" descr="Hot drink on table">
            <a:extLst>
              <a:ext uri="{FF2B5EF4-FFF2-40B4-BE49-F238E27FC236}">
                <a16:creationId xmlns:a16="http://schemas.microsoft.com/office/drawing/2014/main" id="{53543FD3-926E-053D-B79A-9C10D6C0296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0351" r="10350" b="-2"/>
          <a:stretch/>
        </p:blipFill>
        <p:spPr>
          <a:xfrm>
            <a:off x="1409699" y="915923"/>
            <a:ext cx="5216979" cy="5065776"/>
          </a:xfrm>
          <a:prstGeom prst="rect">
            <a:avLst/>
          </a:prstGeom>
          <a:noFill/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54F07F1-59C8-A9BC-F86E-41D0BE82E1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6629400"/>
            <a:ext cx="410402" cy="22860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9CD8D479-8942-46E8-A226-A4E01F7A105C}" type="slidenum">
              <a:rPr lang="en-GB" sz="1000" smtClean="0"/>
              <a:pPr>
                <a:lnSpc>
                  <a:spcPct val="90000"/>
                </a:lnSpc>
                <a:spcAft>
                  <a:spcPts val="600"/>
                </a:spcAft>
              </a:pPr>
              <a:t>17</a:t>
            </a:fld>
            <a:endParaRPr lang="en-GB" sz="100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80626CB-4438-BD30-D10C-913121B92E3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53403" y="6629400"/>
            <a:ext cx="1000662" cy="22860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6DD1B487-36FD-4CED-B07A-1A81FC6540B1}" type="datetime1">
              <a:rPr lang="en-US" sz="1000" smtClean="0"/>
              <a:pPr>
                <a:lnSpc>
                  <a:spcPct val="90000"/>
                </a:lnSpc>
                <a:spcAft>
                  <a:spcPts val="600"/>
                </a:spcAft>
              </a:pPr>
              <a:t>3/10/2026</a:t>
            </a:fld>
            <a:endParaRPr lang="en-US" sz="100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932CBF6-BCF2-9174-8779-F7E200B990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637716" y="6629400"/>
            <a:ext cx="9144259" cy="22860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000"/>
              <a:t>Add a footer</a:t>
            </a:r>
          </a:p>
        </p:txBody>
      </p:sp>
    </p:spTree>
    <p:extLst>
      <p:ext uri="{BB962C8B-B14F-4D97-AF65-F5344CB8AC3E}">
        <p14:creationId xmlns:p14="http://schemas.microsoft.com/office/powerpoint/2010/main" val="30962000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Self Disclosure/ Self Identification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600" dirty="0">
                <a:solidFill>
                  <a:schemeClr val="accent1">
                    <a:lumMod val="50000"/>
                  </a:schemeClr>
                </a:solidFill>
              </a:rPr>
              <a:t>What might be the issues with self-disclosure within the therapeutic space?</a:t>
            </a:r>
          </a:p>
          <a:p>
            <a:endParaRPr lang="en-GB" sz="3600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sz="3600" dirty="0">
                <a:solidFill>
                  <a:schemeClr val="accent1">
                    <a:lumMod val="50000"/>
                  </a:schemeClr>
                </a:solidFill>
              </a:rPr>
              <a:t>Working within a small group, see if you can come up with some thoughts about this.</a:t>
            </a:r>
          </a:p>
        </p:txBody>
      </p:sp>
    </p:spTree>
    <p:extLst>
      <p:ext uri="{BB962C8B-B14F-4D97-AF65-F5344CB8AC3E}">
        <p14:creationId xmlns:p14="http://schemas.microsoft.com/office/powerpoint/2010/main" val="6867749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F573E71-F983-3287-8668-EDF83A071B6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0DA052-CA4E-AAF8-9FF7-D540F66F1A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Advice giving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23B463-F406-CE1A-9F2E-49995F666E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600" dirty="0">
                <a:solidFill>
                  <a:schemeClr val="accent1">
                    <a:lumMod val="50000"/>
                  </a:schemeClr>
                </a:solidFill>
              </a:rPr>
              <a:t>What might be the issues with advice giving in the therapeutic space?</a:t>
            </a:r>
          </a:p>
          <a:p>
            <a:endParaRPr lang="en-GB" sz="3600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sz="3600" dirty="0">
                <a:solidFill>
                  <a:schemeClr val="accent1">
                    <a:lumMod val="50000"/>
                  </a:schemeClr>
                </a:solidFill>
              </a:rPr>
              <a:t>Working within a small group, see if you can come up with some thoughts about this.</a:t>
            </a:r>
          </a:p>
        </p:txBody>
      </p:sp>
    </p:spTree>
    <p:extLst>
      <p:ext uri="{BB962C8B-B14F-4D97-AF65-F5344CB8AC3E}">
        <p14:creationId xmlns:p14="http://schemas.microsoft.com/office/powerpoint/2010/main" val="28119334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E469CD-77E1-C263-E6F0-DCE46E1BDE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 Physical Contact - Hugging</a:t>
            </a:r>
          </a:p>
        </p:txBody>
      </p:sp>
      <p:sp>
        <p:nvSpPr>
          <p:cNvPr id="4" name="Thought Bubble: Cloud 3">
            <a:extLst>
              <a:ext uri="{FF2B5EF4-FFF2-40B4-BE49-F238E27FC236}">
                <a16:creationId xmlns:a16="http://schemas.microsoft.com/office/drawing/2014/main" id="{D925D1D7-4F0D-EF8D-073D-316A7D59F4F0}"/>
              </a:ext>
            </a:extLst>
          </p:cNvPr>
          <p:cNvSpPr/>
          <p:nvPr/>
        </p:nvSpPr>
        <p:spPr>
          <a:xfrm>
            <a:off x="3367401" y="3022448"/>
            <a:ext cx="6187258" cy="2453001"/>
          </a:xfrm>
          <a:prstGeom prst="cloudCallou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5400" dirty="0"/>
              <a:t>Discuss</a:t>
            </a:r>
          </a:p>
        </p:txBody>
      </p:sp>
    </p:spTree>
    <p:extLst>
      <p:ext uri="{BB962C8B-B14F-4D97-AF65-F5344CB8AC3E}">
        <p14:creationId xmlns:p14="http://schemas.microsoft.com/office/powerpoint/2010/main" val="31457403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10026" y="276087"/>
            <a:ext cx="9371949" cy="1183566"/>
          </a:xfrm>
        </p:spPr>
        <p:txBody>
          <a:bodyPr anchor="b">
            <a:normAutofit/>
          </a:bodyPr>
          <a:lstStyle/>
          <a:p>
            <a:r>
              <a:rPr lang="en-GB"/>
              <a:t>Triad Work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F26584A-3F1B-1E20-386D-06005012F24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09700" y="2022583"/>
            <a:ext cx="4610099" cy="3688078"/>
          </a:xfrm>
          <a:prstGeom prst="rect">
            <a:avLst/>
          </a:prstGeom>
          <a:noFill/>
        </p:spPr>
      </p:pic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>
          <a:xfrm>
            <a:off x="6172200" y="2180491"/>
            <a:ext cx="5862711" cy="3996471"/>
          </a:xfrm>
        </p:spPr>
        <p:txBody>
          <a:bodyPr>
            <a:normAutofit/>
          </a:bodyPr>
          <a:lstStyle/>
          <a:p>
            <a:r>
              <a:rPr lang="en-GB" dirty="0"/>
              <a:t>Listen actively to each other’s story</a:t>
            </a:r>
          </a:p>
          <a:p>
            <a:r>
              <a:rPr lang="en-GB" dirty="0"/>
              <a:t>Don’t just listen for the problem</a:t>
            </a:r>
          </a:p>
          <a:p>
            <a:r>
              <a:rPr lang="en-GB" dirty="0"/>
              <a:t>Notice body language and non-verbal messages.</a:t>
            </a:r>
          </a:p>
          <a:p>
            <a:r>
              <a:rPr lang="en-GB" dirty="0"/>
              <a:t>Notice rather than analyse</a:t>
            </a:r>
            <a:r>
              <a:rPr lang="en-GB" i="1" dirty="0"/>
              <a:t>. </a:t>
            </a:r>
          </a:p>
          <a:p>
            <a:r>
              <a:rPr lang="en-GB" i="1" dirty="0"/>
              <a:t>Remember it is not our role t</a:t>
            </a:r>
            <a:r>
              <a:rPr lang="en-GB" dirty="0"/>
              <a:t>o interpret what the client is saying, but rather to understand.</a:t>
            </a:r>
          </a:p>
          <a:p>
            <a:r>
              <a:rPr lang="en-GB" dirty="0"/>
              <a:t>Use responding skills – NO QUESTIONS!!!!</a:t>
            </a:r>
          </a:p>
          <a:p>
            <a:endParaRPr lang="en-GB" dirty="0"/>
          </a:p>
        </p:txBody>
      </p:sp>
      <p:sp>
        <p:nvSpPr>
          <p:cNvPr id="10" name="Slide Number Placeholder 4">
            <a:extLst>
              <a:ext uri="{FF2B5EF4-FFF2-40B4-BE49-F238E27FC236}">
                <a16:creationId xmlns:a16="http://schemas.microsoft.com/office/drawing/2014/main" id="{D14CB03F-D656-8BAA-CBB7-169A9324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6629400"/>
            <a:ext cx="410402" cy="22860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9CD8D479-8942-46E8-A226-A4E01F7A105C}" type="slidenum">
              <a:rPr lang="en-US" sz="1000"/>
              <a:pPr>
                <a:lnSpc>
                  <a:spcPct val="90000"/>
                </a:lnSpc>
                <a:spcAft>
                  <a:spcPts val="600"/>
                </a:spcAft>
              </a:pPr>
              <a:t>21</a:t>
            </a:fld>
            <a:endParaRPr lang="en-US" sz="1000"/>
          </a:p>
        </p:txBody>
      </p:sp>
      <p:sp>
        <p:nvSpPr>
          <p:cNvPr id="12" name="Date Placeholder 5">
            <a:extLst>
              <a:ext uri="{FF2B5EF4-FFF2-40B4-BE49-F238E27FC236}">
                <a16:creationId xmlns:a16="http://schemas.microsoft.com/office/drawing/2014/main" id="{53AB8A62-9414-880E-C1A9-BA7B6B73D9E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53403" y="6629400"/>
            <a:ext cx="1000662" cy="22860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93A66BA0-BF77-43AC-894A-20AD8220B887}" type="datetime1">
              <a:rPr lang="en-US" sz="1000" smtClean="0"/>
              <a:pPr>
                <a:lnSpc>
                  <a:spcPct val="90000"/>
                </a:lnSpc>
                <a:spcAft>
                  <a:spcPts val="600"/>
                </a:spcAft>
              </a:pPr>
              <a:t>3/10/2026</a:t>
            </a:fld>
            <a:endParaRPr lang="en-US" sz="1000"/>
          </a:p>
        </p:txBody>
      </p:sp>
      <p:sp>
        <p:nvSpPr>
          <p:cNvPr id="14" name="Footer Placeholder 6">
            <a:extLst>
              <a:ext uri="{FF2B5EF4-FFF2-40B4-BE49-F238E27FC236}">
                <a16:creationId xmlns:a16="http://schemas.microsoft.com/office/drawing/2014/main" id="{A235C048-5F82-1CFA-1323-BF163B845D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637716" y="6629400"/>
            <a:ext cx="9144259" cy="22860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000"/>
              <a:t>Add a footer</a:t>
            </a:r>
          </a:p>
        </p:txBody>
      </p:sp>
    </p:spTree>
    <p:extLst>
      <p:ext uri="{BB962C8B-B14F-4D97-AF65-F5344CB8AC3E}">
        <p14:creationId xmlns:p14="http://schemas.microsoft.com/office/powerpoint/2010/main" val="34836923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Resources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0" i="0" dirty="0">
                <a:solidFill>
                  <a:schemeClr val="accent1">
                    <a:lumMod val="75000"/>
                  </a:schemeClr>
                </a:solidFill>
                <a:effectLst/>
                <a:latin typeface="-apple-system"/>
              </a:rPr>
              <a:t>Jones-Smith, E (2016) Theories of Counselling and Psychotherapy: An Integrative approach. 2nd Ed. Sage Chapter 8</a:t>
            </a: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Kirschenbaum, H. (2007) The Life and Work of Carl Rogers. Online: http://howardkirschenbaum.com</a:t>
            </a: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Reeves, A. (2018) An Introduction to Counselling and Psychotherapy: From Theory to Practice 2</a:t>
            </a:r>
            <a:r>
              <a:rPr lang="en-GB" baseline="30000" dirty="0">
                <a:solidFill>
                  <a:schemeClr val="accent1">
                    <a:lumMod val="75000"/>
                  </a:schemeClr>
                </a:solidFill>
              </a:rPr>
              <a:t>nd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</a:rPr>
              <a:t>Edn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. London: Sage ( Pp 98 –106)</a:t>
            </a: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Rogers, C.R. (1961) A Therapists View of Psychotherapy: On Becoming a Person. London: Constable</a:t>
            </a: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Carl Rogers: A Daughters Tribute</a:t>
            </a: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www.nrogers.com/carlrogersbio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 lang="en-GB" smtClean="0"/>
              <a:t>22</a:t>
            </a:fld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D1B487-36FD-4CED-B07A-1A81FC6540B1}" type="datetime1">
              <a:rPr lang="en-US" smtClean="0"/>
              <a:pPr/>
              <a:t>3/10/2026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09114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19999C-5FDE-CE89-14B8-880FF879D2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Reading for next week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D416448C-AF44-7E3F-33C5-1DF6BFF7EDC4}"/>
              </a:ext>
            </a:extLst>
          </p:cNvPr>
          <p:cNvGraphicFramePr>
            <a:graphicFrameLocks noGrp="1"/>
          </p:cNvGraphicFramePr>
          <p:nvPr>
            <p:ph sz="half" idx="1"/>
          </p:nvPr>
        </p:nvGraphicFramePr>
        <p:xfrm>
          <a:off x="1143000" y="2057399"/>
          <a:ext cx="4754880" cy="40233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57ECEFA-C8EE-E972-09E1-897291B361A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0" y="1518920"/>
            <a:ext cx="5659120" cy="4993640"/>
          </a:xfrm>
        </p:spPr>
        <p:txBody>
          <a:bodyPr>
            <a:normAutofit fontScale="92500"/>
          </a:bodyPr>
          <a:lstStyle/>
          <a:p>
            <a:pPr marL="45720" indent="0">
              <a:buNone/>
            </a:pPr>
            <a:endParaRPr lang="en-GB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en-GB" b="1" dirty="0"/>
              <a:t>READING</a:t>
            </a:r>
            <a:endParaRPr lang="en-GB" dirty="0"/>
          </a:p>
          <a:p>
            <a:r>
              <a:rPr lang="en-GB" dirty="0"/>
              <a:t>Jones-Smith, E. (2016) Theories of Counselling and Psychotherapy: An Integrative Approach (2nd ed). Sage Publishers</a:t>
            </a:r>
          </a:p>
          <a:p>
            <a:r>
              <a:rPr lang="en-GB" dirty="0"/>
              <a:t>McLeod, J &amp; McLeod, J. (2011)Counselling Skills: A Practical Guide for Counsellors and Helping Professionals. Open University Press Chapter 2 &amp; 3</a:t>
            </a:r>
          </a:p>
          <a:p>
            <a:r>
              <a:rPr lang="en-GB" dirty="0"/>
              <a:t>McLeod, J. (2013)  Introduction to Counselling, 5th </a:t>
            </a:r>
            <a:r>
              <a:rPr lang="en-GB" dirty="0" err="1"/>
              <a:t>edn</a:t>
            </a:r>
            <a:r>
              <a:rPr lang="en-GB" dirty="0"/>
              <a:t>.  </a:t>
            </a:r>
            <a:r>
              <a:rPr lang="en-GB" dirty="0" err="1"/>
              <a:t>Maindenhead</a:t>
            </a:r>
            <a:r>
              <a:rPr lang="en-GB" dirty="0"/>
              <a:t>: Open University Press</a:t>
            </a:r>
          </a:p>
          <a:p>
            <a:r>
              <a:rPr lang="en-GB" dirty="0"/>
              <a:t>Midwinter, R., &amp; Dickson, J. (2015). Embedding counselling and communication skills : A relational skills model. London: Routledge. Pages 34-36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186259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Ecology 16x9">
  <a:themeElements>
    <a:clrScheme name="Ecology">
      <a:dk1>
        <a:srgbClr val="4D3E2F"/>
      </a:dk1>
      <a:lt1>
        <a:sysClr val="window" lastClr="FFFFFF"/>
      </a:lt1>
      <a:dk2>
        <a:srgbClr val="000000"/>
      </a:dk2>
      <a:lt2>
        <a:srgbClr val="DDDDDD"/>
      </a:lt2>
      <a:accent1>
        <a:srgbClr val="8BAA00"/>
      </a:accent1>
      <a:accent2>
        <a:srgbClr val="2A6CB2"/>
      </a:accent2>
      <a:accent3>
        <a:srgbClr val="795837"/>
      </a:accent3>
      <a:accent4>
        <a:srgbClr val="D18316"/>
      </a:accent4>
      <a:accent5>
        <a:srgbClr val="79B4F0"/>
      </a:accent5>
      <a:accent6>
        <a:srgbClr val="CDC80F"/>
      </a:accent6>
      <a:hlink>
        <a:srgbClr val="2A6CB2"/>
      </a:hlink>
      <a:folHlink>
        <a:srgbClr val="808080"/>
      </a:folHlink>
    </a:clrScheme>
    <a:fontScheme name="Corbel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Nature ecology education photo presentation.potx" id="{C2041BFC-79DD-469A-9C9C-CE3A45FF64F3}" vid="{F6D325B2-35D9-40C5-B4CD-C0A8483D5659}"/>
    </a:ext>
  </a:extLst>
</a:theme>
</file>

<file path=ppt/theme/theme2.xml><?xml version="1.0" encoding="utf-8"?>
<a:theme xmlns:a="http://schemas.openxmlformats.org/drawingml/2006/main" name="Office Theme">
  <a:themeElements>
    <a:clrScheme name="Ecology">
      <a:dk1>
        <a:srgbClr val="4D3E2F"/>
      </a:dk1>
      <a:lt1>
        <a:sysClr val="window" lastClr="FFFFFF"/>
      </a:lt1>
      <a:dk2>
        <a:srgbClr val="000000"/>
      </a:dk2>
      <a:lt2>
        <a:srgbClr val="DDDDDD"/>
      </a:lt2>
      <a:accent1>
        <a:srgbClr val="8BAA00"/>
      </a:accent1>
      <a:accent2>
        <a:srgbClr val="2A6CB2"/>
      </a:accent2>
      <a:accent3>
        <a:srgbClr val="795837"/>
      </a:accent3>
      <a:accent4>
        <a:srgbClr val="D18316"/>
      </a:accent4>
      <a:accent5>
        <a:srgbClr val="79B4F0"/>
      </a:accent5>
      <a:accent6>
        <a:srgbClr val="CDC80F"/>
      </a:accent6>
      <a:hlink>
        <a:srgbClr val="2A6CB2"/>
      </a:hlink>
      <a:folHlink>
        <a:srgbClr val="808080"/>
      </a:folHlink>
    </a:clrScheme>
    <a:fontScheme name="Corbel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Ecology">
      <a:dk1>
        <a:srgbClr val="4D3E2F"/>
      </a:dk1>
      <a:lt1>
        <a:sysClr val="window" lastClr="FFFFFF"/>
      </a:lt1>
      <a:dk2>
        <a:srgbClr val="000000"/>
      </a:dk2>
      <a:lt2>
        <a:srgbClr val="DDDDDD"/>
      </a:lt2>
      <a:accent1>
        <a:srgbClr val="8BAA00"/>
      </a:accent1>
      <a:accent2>
        <a:srgbClr val="2A6CB2"/>
      </a:accent2>
      <a:accent3>
        <a:srgbClr val="795837"/>
      </a:accent3>
      <a:accent4>
        <a:srgbClr val="D18316"/>
      </a:accent4>
      <a:accent5>
        <a:srgbClr val="79B4F0"/>
      </a:accent5>
      <a:accent6>
        <a:srgbClr val="CDC80F"/>
      </a:accent6>
      <a:hlink>
        <a:srgbClr val="2A6CB2"/>
      </a:hlink>
      <a:folHlink>
        <a:srgbClr val="808080"/>
      </a:folHlink>
    </a:clrScheme>
    <a:fontScheme name="Corbel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Nature ecology education photo presentation</Template>
  <TotalTime>271</TotalTime>
  <Words>1273</Words>
  <Application>Microsoft Office PowerPoint</Application>
  <PresentationFormat>Widescreen</PresentationFormat>
  <Paragraphs>135</Paragraphs>
  <Slides>23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30" baseType="lpstr">
      <vt:lpstr>-apple-system</vt:lpstr>
      <vt:lpstr>Arial</vt:lpstr>
      <vt:lpstr>Baskerville Old Face</vt:lpstr>
      <vt:lpstr>Californian FB</vt:lpstr>
      <vt:lpstr>Corbel</vt:lpstr>
      <vt:lpstr>Wingdings</vt:lpstr>
      <vt:lpstr>Ecology 16x9</vt:lpstr>
      <vt:lpstr>Person-Centred Approach</vt:lpstr>
      <vt:lpstr>Session Aims: Week 6:  Responding with Empathy, a Person-centred approach.</vt:lpstr>
      <vt:lpstr>Carl Rogers (1902 – 1987)</vt:lpstr>
      <vt:lpstr>Carl Rogers (1902 – 1987)</vt:lpstr>
      <vt:lpstr>       </vt:lpstr>
      <vt:lpstr>Necessary and Sufficient Conditions for Growth (1957)</vt:lpstr>
      <vt:lpstr>Necessary and Sufficient Conditions for Therapy -  Carl Rogers 1957</vt:lpstr>
      <vt:lpstr>Empathy</vt:lpstr>
      <vt:lpstr>Congruence</vt:lpstr>
      <vt:lpstr>Unconditional Positive Regard</vt:lpstr>
      <vt:lpstr>The Quality of Being</vt:lpstr>
      <vt:lpstr>How do you feel about the Core Conditions and applying these to yourself?</vt:lpstr>
      <vt:lpstr>The Therapeutic Frame</vt:lpstr>
      <vt:lpstr>Therapeutic Relationship</vt:lpstr>
      <vt:lpstr>Listening to the clients’ story</vt:lpstr>
      <vt:lpstr>Listening to the story</vt:lpstr>
      <vt:lpstr>Take a Break</vt:lpstr>
      <vt:lpstr>Self Disclosure/ Self Identification</vt:lpstr>
      <vt:lpstr>Advice giving</vt:lpstr>
      <vt:lpstr> Physical Contact - Hugging</vt:lpstr>
      <vt:lpstr>Triad Work</vt:lpstr>
      <vt:lpstr>Resources</vt:lpstr>
      <vt:lpstr>Reading for next week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Core Conditions</dc:title>
  <dc:creator>Andrea Williams</dc:creator>
  <cp:lastModifiedBy>Andrea Williams</cp:lastModifiedBy>
  <cp:revision>14</cp:revision>
  <dcterms:created xsi:type="dcterms:W3CDTF">2021-02-08T12:03:16Z</dcterms:created>
  <dcterms:modified xsi:type="dcterms:W3CDTF">2026-03-10T15:44:27Z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0x010100AA3F7D94069FF64A86F7DFF56D60E3BE</vt:lpwstr>
  </property>
</Properties>
</file>