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6" r:id="rId4"/>
    <p:sldId id="260" r:id="rId5"/>
    <p:sldId id="261" r:id="rId6"/>
    <p:sldId id="258"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4" d="100"/>
          <a:sy n="74" d="100"/>
        </p:scale>
        <p:origin x="34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39661-E5CE-2C60-44A4-98CB70E883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D81ED3-C402-6A12-7332-72B07BC678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2EA6D3-CF0C-6C83-C68B-F7756959D14C}"/>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D38D7920-F444-DD2B-9D74-8332038A2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B6F9EC-E8E0-E7EE-B65A-A2310D436532}"/>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356654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384F7-32CE-7899-E359-C6E86F1FF2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571652-DAAC-ACA6-09C9-3EB4F14FBC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91FD0A-CFAE-E55F-9B47-B544F69AB2B5}"/>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1560D3B5-F9CC-5846-544A-BE67D20867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E43BC1-6089-6F89-6AEF-618B51560629}"/>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80798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B03B-ECE9-B2DC-5720-2CBD108121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6D09DB-450C-6AD6-3EF9-B7F4159215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7D8D7C-4F1B-B342-7453-BB064405BDCB}"/>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1AF9A016-F904-3647-F3AD-5AE0190AAB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D9687-5FC3-6AAF-3CF7-0A81B2F4D0B2}"/>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3778849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FC480-D13B-F6B3-34A1-5CDD1B4B48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384410-8F94-5AAD-81C2-DE8D79DB4C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03199-3A02-C255-083A-3194FD7FA3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3A4508-B24E-04D1-C1D5-F4142ACDA600}"/>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6" name="Footer Placeholder 5">
            <a:extLst>
              <a:ext uri="{FF2B5EF4-FFF2-40B4-BE49-F238E27FC236}">
                <a16:creationId xmlns:a16="http://schemas.microsoft.com/office/drawing/2014/main" id="{0376ED36-C43C-69E8-4D2A-5B3BDC95D7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1A427F-E352-BB18-B48B-CDEF75858228}"/>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85808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72356-E661-44A6-C588-413832E8A3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609F15-2DBF-13AB-283D-DBEDCCCCF1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2741F3-CD8E-C42C-2BC3-4DDC38E687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1D5429-14FD-467C-1534-CF269A88F2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77A466-B408-F047-4F27-FE35878C87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78F67D-5623-88F1-3DD4-1BCC5AC34714}"/>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8" name="Footer Placeholder 7">
            <a:extLst>
              <a:ext uri="{FF2B5EF4-FFF2-40B4-BE49-F238E27FC236}">
                <a16:creationId xmlns:a16="http://schemas.microsoft.com/office/drawing/2014/main" id="{D8DAA462-DD85-2659-9C9D-BC039A8437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B828CC-27B8-BBFC-DF65-CF5FA0DA34F9}"/>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2195224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E8AA-D28E-A133-E7D7-6D47AF0BBE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ECE800-38A2-D892-5625-246E34CF62E2}"/>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4" name="Footer Placeholder 3">
            <a:extLst>
              <a:ext uri="{FF2B5EF4-FFF2-40B4-BE49-F238E27FC236}">
                <a16:creationId xmlns:a16="http://schemas.microsoft.com/office/drawing/2014/main" id="{1172F8C8-0792-D869-07E7-6DD73ACD0D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37C0D2-0364-8FBC-15C9-0289570E81A5}"/>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203338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1D144A-E6BB-1C41-01EE-D72DDB94FAC9}"/>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3" name="Footer Placeholder 2">
            <a:extLst>
              <a:ext uri="{FF2B5EF4-FFF2-40B4-BE49-F238E27FC236}">
                <a16:creationId xmlns:a16="http://schemas.microsoft.com/office/drawing/2014/main" id="{0C9E659D-23A0-EDCE-10AE-0D61BDE76E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C2E9FF-0541-28B0-7CDE-7CB824FB661D}"/>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3475470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4630-E8B0-3DF3-910D-DFC4812430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E70275-81BD-8F6D-0D91-07A1614F2D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953C17-A7D0-B666-3077-EDD9B1EC5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414B8E-A640-5F85-33B4-5B01281DE709}"/>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6" name="Footer Placeholder 5">
            <a:extLst>
              <a:ext uri="{FF2B5EF4-FFF2-40B4-BE49-F238E27FC236}">
                <a16:creationId xmlns:a16="http://schemas.microsoft.com/office/drawing/2014/main" id="{F3C70046-A49B-0650-7E46-E965518653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9F980E-F07E-3657-2D3F-EB046A756C94}"/>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078240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F08B7-BAAA-7461-BBA9-3261669E76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6F1E30-AA4D-9FF7-A388-261D69043B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C8761D-CA70-C489-8212-B3F04FFA9A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6F696F-7ACD-CC70-1E97-0EEDED1CA6E6}"/>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6" name="Footer Placeholder 5">
            <a:extLst>
              <a:ext uri="{FF2B5EF4-FFF2-40B4-BE49-F238E27FC236}">
                <a16:creationId xmlns:a16="http://schemas.microsoft.com/office/drawing/2014/main" id="{BEC204EB-3784-C1B7-3777-3C37E1AD75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6C2CE6-4143-AA7A-6C38-EBBF9F78CB5B}"/>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2061301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42B20-7F04-235F-B2FF-5614917129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163AD8-AAD0-9EEE-50E9-7DA365A2F2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01991F-20EE-9EDA-DE68-55210AAC1E90}"/>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0E75A455-585E-FECB-91D6-E41F3231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58CDD-5296-32B8-1EC4-7CE71D9D1C30}"/>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365102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BF713E-97F9-9B5B-B5B9-6009C5052A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2DFBBA-8574-0755-F337-C0E822DADB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62F5A-5846-5547-9073-FF4D4D65B2B9}"/>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33F25B54-68F5-3F82-8E29-99B79B2CC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CE9313-3C52-666E-B06D-16EE4DBB1334}"/>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536098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BBA81A-20C2-C74D-C657-4631A3728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56B72D-418E-E6B1-51FC-0F110A8D13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233551-B836-10FF-CD09-8188F34DDA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CEE9EE85-AA07-5F61-790F-0EB09DF50C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9A9E3E-5749-4F23-AF04-257ED5933B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00A684-6D20-45EB-8606-F33CE5C1D57C}" type="slidenum">
              <a:rPr lang="en-GB" smtClean="0"/>
              <a:t>‹#›</a:t>
            </a:fld>
            <a:endParaRPr lang="en-GB"/>
          </a:p>
        </p:txBody>
      </p:sp>
    </p:spTree>
    <p:extLst>
      <p:ext uri="{BB962C8B-B14F-4D97-AF65-F5344CB8AC3E}">
        <p14:creationId xmlns:p14="http://schemas.microsoft.com/office/powerpoint/2010/main" val="4133909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hyperlink" Target="https://www.flickr.com/photos/68716695@N06/29609195382" TargetMode="External"/><Relationship Id="rId7" Type="http://schemas.openxmlformats.org/officeDocument/2006/relationships/hyperlink" Target="https://tfromtech.blogspot.com/2016/04/microsoft-word.html" TargetMode="Externa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journalistsresource.org/economics/market-competition-assisted-living-facilities-nursing-homes/" TargetMode="External"/><Relationship Id="rId4" Type="http://schemas.openxmlformats.org/officeDocument/2006/relationships/image" Target="../media/image2.jpg"/><Relationship Id="rId9" Type="http://schemas.openxmlformats.org/officeDocument/2006/relationships/hyperlink" Target="https://www.manuelradovanovic.com/2024/07/everything-you-need-to-know-about.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tfromtech.blogspot.com/2016/04/microsoft-word.html"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tfromtech.blogspot.com/2016/04/microsoft-word.html"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iqsels.com/en/public-domain-photo-zkaer" TargetMode="External"/><Relationship Id="rId7" Type="http://schemas.openxmlformats.org/officeDocument/2006/relationships/hyperlink" Target="https://observatorio.tec.mx/edu-bits-blog/rol-del-estudiante-de-medicina-y-ciencias-de-la-salud-ante-una-pandemia"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s://www.publicdomainpictures.net/view-image.php?image=8394&amp;picture=old-nursing-home" TargetMode="Externa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hyperlink" Target="https://peoplesdispatch.org/2021/06/08/30000-nurses-prepare-for-strike-action-in-new-zealand/"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microsoft-365/word" TargetMode="External"/><Relationship Id="rId1" Type="http://schemas.openxmlformats.org/officeDocument/2006/relationships/slideLayout" Target="../slideLayouts/slideLayout2.xml"/><Relationship Id="rId4" Type="http://schemas.openxmlformats.org/officeDocument/2006/relationships/hyperlink" Target="https://www.nmc.org.uk/standards/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95038-8C6C-E29E-5E38-1C312BD43B77}"/>
              </a:ext>
            </a:extLst>
          </p:cNvPr>
          <p:cNvSpPr>
            <a:spLocks noGrp="1"/>
          </p:cNvSpPr>
          <p:nvPr>
            <p:ph type="title"/>
          </p:nvPr>
        </p:nvSpPr>
        <p:spPr/>
        <p:txBody>
          <a:bodyPr/>
          <a:lstStyle/>
          <a:p>
            <a:pPr algn="ctr"/>
            <a:r>
              <a:rPr lang="en-GB" b="1" dirty="0"/>
              <a:t>Certificate of Higher Education Skills for the workplace (Health &amp; Social Care)</a:t>
            </a:r>
          </a:p>
        </p:txBody>
      </p:sp>
      <p:sp>
        <p:nvSpPr>
          <p:cNvPr id="3" name="Content Placeholder 2">
            <a:extLst>
              <a:ext uri="{FF2B5EF4-FFF2-40B4-BE49-F238E27FC236}">
                <a16:creationId xmlns:a16="http://schemas.microsoft.com/office/drawing/2014/main" id="{40C37AF4-E77D-836C-4927-6AEF63F2C633}"/>
              </a:ext>
            </a:extLst>
          </p:cNvPr>
          <p:cNvSpPr>
            <a:spLocks noGrp="1"/>
          </p:cNvSpPr>
          <p:nvPr>
            <p:ph idx="1"/>
          </p:nvPr>
        </p:nvSpPr>
        <p:spPr/>
        <p:txBody>
          <a:bodyPr/>
          <a:lstStyle/>
          <a:p>
            <a:pPr marL="0" indent="0" algn="ctr">
              <a:buNone/>
            </a:pPr>
            <a:endParaRPr lang="en-GB" dirty="0"/>
          </a:p>
          <a:p>
            <a:pPr marL="0" indent="0" algn="ctr">
              <a:buNone/>
            </a:pPr>
            <a:r>
              <a:rPr lang="en-GB" b="1" dirty="0"/>
              <a:t> Digital Skills &amp; Research Methods </a:t>
            </a:r>
          </a:p>
          <a:p>
            <a:pPr marL="0" indent="0" algn="ctr">
              <a:buNone/>
            </a:pPr>
            <a:r>
              <a:rPr lang="en-GB" b="1" dirty="0"/>
              <a:t>LCHS 4007</a:t>
            </a:r>
          </a:p>
          <a:p>
            <a:pPr marL="0" indent="0" algn="ctr">
              <a:buNone/>
            </a:pPr>
            <a:r>
              <a:rPr lang="en-GB" b="1" dirty="0"/>
              <a:t>Group Presentation Riverdale Nursing Home</a:t>
            </a:r>
          </a:p>
          <a:p>
            <a:pPr marL="0" indent="0" algn="ctr">
              <a:buNone/>
            </a:pPr>
            <a:r>
              <a:rPr lang="en-GB" b="1" dirty="0"/>
              <a:t>Lecturer :Dr Redhwan Al-Amri</a:t>
            </a:r>
          </a:p>
          <a:p>
            <a:pPr marL="0" indent="0" algn="ctr">
              <a:buNone/>
            </a:pPr>
            <a:r>
              <a:rPr lang="en-GB" b="1" dirty="0"/>
              <a:t>Tatianna Chuma 2545278</a:t>
            </a:r>
          </a:p>
          <a:p>
            <a:pPr marL="0" indent="0" algn="ctr">
              <a:buNone/>
            </a:pPr>
            <a:endParaRPr lang="en-GB" b="1" dirty="0"/>
          </a:p>
          <a:p>
            <a:pPr marL="0" indent="0" algn="ctr">
              <a:buNone/>
            </a:pPr>
            <a:r>
              <a:rPr lang="en-GB" b="1" dirty="0"/>
              <a:t>Group 4</a:t>
            </a:r>
          </a:p>
        </p:txBody>
      </p:sp>
    </p:spTree>
    <p:extLst>
      <p:ext uri="{BB962C8B-B14F-4D97-AF65-F5344CB8AC3E}">
        <p14:creationId xmlns:p14="http://schemas.microsoft.com/office/powerpoint/2010/main" val="4150077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2A193-8081-753F-51CE-1409F6397CF9}"/>
              </a:ext>
            </a:extLst>
          </p:cNvPr>
          <p:cNvSpPr>
            <a:spLocks noGrp="1"/>
          </p:cNvSpPr>
          <p:nvPr>
            <p:ph type="title"/>
          </p:nvPr>
        </p:nvSpPr>
        <p:spPr/>
        <p:txBody>
          <a:bodyPr/>
          <a:lstStyle/>
          <a:p>
            <a:pPr algn="ctr"/>
            <a:r>
              <a:rPr lang="en-GB" dirty="0">
                <a:ln w="0"/>
                <a:solidFill>
                  <a:schemeClr val="accent1"/>
                </a:solidFill>
                <a:effectLst>
                  <a:outerShdw blurRad="38100" dist="25400" dir="5400000" algn="ctr" rotWithShape="0">
                    <a:srgbClr val="6E747A">
                      <a:alpha val="43000"/>
                    </a:srgbClr>
                  </a:outerShdw>
                </a:effectLst>
              </a:rPr>
              <a:t>Microsoft Word in Riverdale Nursing Home</a:t>
            </a:r>
            <a:br>
              <a:rPr lang="en-GB" dirty="0"/>
            </a:br>
            <a:endParaRPr lang="en-GB" dirty="0"/>
          </a:p>
        </p:txBody>
      </p:sp>
      <p:sp>
        <p:nvSpPr>
          <p:cNvPr id="3" name="Content Placeholder 2">
            <a:extLst>
              <a:ext uri="{FF2B5EF4-FFF2-40B4-BE49-F238E27FC236}">
                <a16:creationId xmlns:a16="http://schemas.microsoft.com/office/drawing/2014/main" id="{65630F24-81A8-C72D-4B2A-B3278052DBD8}"/>
              </a:ext>
            </a:extLst>
          </p:cNvPr>
          <p:cNvSpPr>
            <a:spLocks noGrp="1"/>
          </p:cNvSpPr>
          <p:nvPr>
            <p:ph idx="1"/>
          </p:nvPr>
        </p:nvSpPr>
        <p:spPr>
          <a:xfrm>
            <a:off x="838200" y="2010569"/>
            <a:ext cx="10515600" cy="4351338"/>
          </a:xfrm>
        </p:spPr>
        <p:txBody>
          <a:bodyPr/>
          <a:lstStyle/>
          <a:p>
            <a:pPr algn="ctr"/>
            <a:r>
              <a:rPr lang="en-GB" b="1" dirty="0">
                <a:latin typeface="Arial Black" panose="020B0A04020102020204" pitchFamily="34" charset="0"/>
              </a:rPr>
              <a:t>Introduction</a:t>
            </a:r>
          </a:p>
          <a:p>
            <a:pPr marL="0" indent="0" algn="ctr">
              <a:buNone/>
            </a:pPr>
            <a:r>
              <a:rPr lang="en-GB" sz="2400" dirty="0"/>
              <a:t>Microsoft Word is one of the most widely used word-processing applications in health and social care. At Riverdale Nursing Home, where staff provide daily personal care, medication support, and resident monitoring across two buildings, Microsoft Word helps create, edit, organise, and store important care-related documents. It enables carers, senior carers, nurses, and administrative staff to communicate clearly and maintain accurate records.</a:t>
            </a:r>
          </a:p>
          <a:p>
            <a:endParaRPr lang="en-GB" dirty="0"/>
          </a:p>
        </p:txBody>
      </p:sp>
      <p:pic>
        <p:nvPicPr>
          <p:cNvPr id="5" name="Picture 4">
            <a:extLst>
              <a:ext uri="{FF2B5EF4-FFF2-40B4-BE49-F238E27FC236}">
                <a16:creationId xmlns:a16="http://schemas.microsoft.com/office/drawing/2014/main" id="{FB69A3D7-95C5-D1FB-2BAB-94C66EBFBF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59592" y="4623758"/>
            <a:ext cx="5374256" cy="2137815"/>
          </a:xfrm>
          <a:prstGeom prst="rect">
            <a:avLst/>
          </a:prstGeom>
          <a:ln>
            <a:noFill/>
          </a:ln>
          <a:effectLst>
            <a:softEdge rad="112500"/>
          </a:effectLst>
        </p:spPr>
      </p:pic>
      <p:pic>
        <p:nvPicPr>
          <p:cNvPr id="9" name="Picture 8">
            <a:extLst>
              <a:ext uri="{FF2B5EF4-FFF2-40B4-BE49-F238E27FC236}">
                <a16:creationId xmlns:a16="http://schemas.microsoft.com/office/drawing/2014/main" id="{31C38FFB-F073-8DF1-1E26-74EB1064D35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4348" y="4865298"/>
            <a:ext cx="2621280" cy="156948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2" name="Picture 11">
            <a:extLst>
              <a:ext uri="{FF2B5EF4-FFF2-40B4-BE49-F238E27FC236}">
                <a16:creationId xmlns:a16="http://schemas.microsoft.com/office/drawing/2014/main" id="{26903EBA-6C83-E253-EFB2-4363C32F3A7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17431" y="828046"/>
            <a:ext cx="1861868" cy="1861868"/>
          </a:xfrm>
          <a:prstGeom prst="rect">
            <a:avLst/>
          </a:prstGeom>
        </p:spPr>
      </p:pic>
      <p:pic>
        <p:nvPicPr>
          <p:cNvPr id="15" name="Picture 14">
            <a:extLst>
              <a:ext uri="{FF2B5EF4-FFF2-40B4-BE49-F238E27FC236}">
                <a16:creationId xmlns:a16="http://schemas.microsoft.com/office/drawing/2014/main" id="{E634602A-1EB4-EE78-80A3-CCBF3498E2B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545726" y="4923386"/>
            <a:ext cx="2804754" cy="1569489"/>
          </a:xfrm>
          <a:prstGeom prst="rect">
            <a:avLst/>
          </a:prstGeom>
        </p:spPr>
      </p:pic>
    </p:spTree>
    <p:extLst>
      <p:ext uri="{BB962C8B-B14F-4D97-AF65-F5344CB8AC3E}">
        <p14:creationId xmlns:p14="http://schemas.microsoft.com/office/powerpoint/2010/main" val="3484415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5BA2A-D8A7-8BC6-A0F1-A61712E8740E}"/>
              </a:ext>
            </a:extLst>
          </p:cNvPr>
          <p:cNvSpPr>
            <a:spLocks noGrp="1"/>
          </p:cNvSpPr>
          <p:nvPr>
            <p:ph type="ctrTitle"/>
          </p:nvPr>
        </p:nvSpPr>
        <p:spPr>
          <a:xfrm>
            <a:off x="1524000" y="1397479"/>
            <a:ext cx="9144000" cy="457200"/>
          </a:xfrm>
        </p:spPr>
        <p:txBody>
          <a:bodyPr>
            <a:normAutofit fontScale="90000"/>
          </a:bodyPr>
          <a:lstStyle/>
          <a:p>
            <a:r>
              <a:rPr lang="en-GB" dirty="0">
                <a:ln w="0"/>
                <a:solidFill>
                  <a:schemeClr val="accent1"/>
                </a:solidFill>
                <a:effectLst>
                  <a:outerShdw blurRad="38100" dist="25400" dir="5400000" algn="ctr" rotWithShape="0">
                    <a:srgbClr val="6E747A">
                      <a:alpha val="43000"/>
                    </a:srgbClr>
                  </a:outerShdw>
                </a:effectLst>
              </a:rPr>
              <a:t>Why Choose Microsoft Word?</a:t>
            </a:r>
            <a:br>
              <a:rPr lang="en-GB" dirty="0">
                <a:ln w="0"/>
                <a:solidFill>
                  <a:schemeClr val="accent1"/>
                </a:solidFill>
                <a:effectLst>
                  <a:outerShdw blurRad="38100" dist="25400" dir="5400000" algn="ctr" rotWithShape="0">
                    <a:srgbClr val="6E747A">
                      <a:alpha val="43000"/>
                    </a:srgbClr>
                  </a:outerShdw>
                </a:effectLst>
              </a:rPr>
            </a:br>
            <a:endParaRPr lang="en-GB" dirty="0">
              <a:ln w="0"/>
              <a:solidFill>
                <a:schemeClr val="accent1"/>
              </a:solidFill>
              <a:effectLst>
                <a:outerShdw blurRad="38100" dist="25400" dir="5400000" algn="ctr" rotWithShape="0">
                  <a:srgbClr val="6E747A">
                    <a:alpha val="43000"/>
                  </a:srgbClr>
                </a:outerShdw>
              </a:effectLst>
            </a:endParaRPr>
          </a:p>
        </p:txBody>
      </p:sp>
      <p:sp>
        <p:nvSpPr>
          <p:cNvPr id="4" name="TextBox 3">
            <a:extLst>
              <a:ext uri="{FF2B5EF4-FFF2-40B4-BE49-F238E27FC236}">
                <a16:creationId xmlns:a16="http://schemas.microsoft.com/office/drawing/2014/main" id="{2E1DBE06-7B14-E977-DA06-9AEA571BB12D}"/>
              </a:ext>
            </a:extLst>
          </p:cNvPr>
          <p:cNvSpPr txBox="1"/>
          <p:nvPr/>
        </p:nvSpPr>
        <p:spPr>
          <a:xfrm>
            <a:off x="966158" y="2216989"/>
            <a:ext cx="5227608" cy="1908215"/>
          </a:xfrm>
          <a:prstGeom prst="rect">
            <a:avLst/>
          </a:prstGeom>
          <a:noFill/>
        </p:spPr>
        <p:txBody>
          <a:bodyPr wrap="square" rtlCol="0">
            <a:spAutoFit/>
          </a:bodyPr>
          <a:lstStyle/>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Easy to learn and widely used.</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Professional in appearance.</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Compatible with many computers and printers.</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Able to include tables, images, and forms.</a:t>
            </a:r>
          </a:p>
          <a:p>
            <a:endParaRPr lang="en-GB" dirty="0"/>
          </a:p>
        </p:txBody>
      </p:sp>
      <p:sp>
        <p:nvSpPr>
          <p:cNvPr id="5" name="Oval 4">
            <a:extLst>
              <a:ext uri="{FF2B5EF4-FFF2-40B4-BE49-F238E27FC236}">
                <a16:creationId xmlns:a16="http://schemas.microsoft.com/office/drawing/2014/main" id="{68242D78-45A6-BEC9-0249-306C72BDF1EB}"/>
              </a:ext>
            </a:extLst>
          </p:cNvPr>
          <p:cNvSpPr/>
          <p:nvPr/>
        </p:nvSpPr>
        <p:spPr>
          <a:xfrm>
            <a:off x="6096001" y="1475117"/>
            <a:ext cx="4724400" cy="326078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lvl="0" indent="-285750">
              <a:buFont typeface="Wingdings" panose="05000000000000000000" pitchFamily="2" charset="2"/>
              <a:buChar char="ü"/>
            </a:pPr>
            <a:r>
              <a:rPr lang="en-GB" dirty="0"/>
              <a:t>Equipped with spelling and grammar checking.</a:t>
            </a:r>
          </a:p>
          <a:p>
            <a:pPr marL="285750" lvl="0" indent="-285750">
              <a:buFont typeface="Wingdings" panose="05000000000000000000" pitchFamily="2" charset="2"/>
              <a:buChar char="ü"/>
            </a:pPr>
            <a:r>
              <a:rPr lang="en-GB" dirty="0"/>
              <a:t>Secure through password protection and controlled access.</a:t>
            </a:r>
          </a:p>
          <a:p>
            <a:pPr marL="285750" lvl="0" indent="-285750">
              <a:buFont typeface="Wingdings" panose="05000000000000000000" pitchFamily="2" charset="2"/>
              <a:buChar char="ü"/>
            </a:pPr>
            <a:r>
              <a:rPr lang="en-GB" dirty="0"/>
              <a:t>Compatible with cloud storage such as OneDrive for sharing documents.</a:t>
            </a:r>
          </a:p>
          <a:p>
            <a:pPr algn="ctr"/>
            <a:endParaRPr lang="en-GB" dirty="0"/>
          </a:p>
        </p:txBody>
      </p:sp>
      <p:sp>
        <p:nvSpPr>
          <p:cNvPr id="6" name="TextBox 5">
            <a:extLst>
              <a:ext uri="{FF2B5EF4-FFF2-40B4-BE49-F238E27FC236}">
                <a16:creationId xmlns:a16="http://schemas.microsoft.com/office/drawing/2014/main" id="{551FF031-E647-34DF-88E5-1D7ADFD743C2}"/>
              </a:ext>
            </a:extLst>
          </p:cNvPr>
          <p:cNvSpPr txBox="1"/>
          <p:nvPr/>
        </p:nvSpPr>
        <p:spPr>
          <a:xfrm>
            <a:off x="1440611" y="5279366"/>
            <a:ext cx="10015268"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These features make it suitable for producing high-quality healthcare documents (Microsoft, 2024).</a:t>
            </a:r>
          </a:p>
          <a:p>
            <a:endParaRPr lang="en-GB" dirty="0"/>
          </a:p>
        </p:txBody>
      </p:sp>
      <p:sp>
        <p:nvSpPr>
          <p:cNvPr id="7" name="TextBox 6">
            <a:extLst>
              <a:ext uri="{FF2B5EF4-FFF2-40B4-BE49-F238E27FC236}">
                <a16:creationId xmlns:a16="http://schemas.microsoft.com/office/drawing/2014/main" id="{F9C6CF4A-C99F-9A78-A844-D59F818643C5}"/>
              </a:ext>
            </a:extLst>
          </p:cNvPr>
          <p:cNvSpPr txBox="1"/>
          <p:nvPr/>
        </p:nvSpPr>
        <p:spPr>
          <a:xfrm>
            <a:off x="2234242" y="1397479"/>
            <a:ext cx="4804913" cy="646331"/>
          </a:xfrm>
          <a:prstGeom prst="rect">
            <a:avLst/>
          </a:prstGeom>
          <a:noFill/>
        </p:spPr>
        <p:txBody>
          <a:bodyPr wrap="square" rtlCol="0">
            <a:spAutoFit/>
          </a:bodyPr>
          <a:lstStyle/>
          <a:p>
            <a:r>
              <a:rPr lang="en-GB" b="1" dirty="0"/>
              <a:t>Microsoft Word is a suitable choice because it is:</a:t>
            </a:r>
          </a:p>
          <a:p>
            <a:endParaRPr lang="en-GB" dirty="0"/>
          </a:p>
        </p:txBody>
      </p:sp>
      <p:pic>
        <p:nvPicPr>
          <p:cNvPr id="8" name="Picture 7">
            <a:extLst>
              <a:ext uri="{FF2B5EF4-FFF2-40B4-BE49-F238E27FC236}">
                <a16:creationId xmlns:a16="http://schemas.microsoft.com/office/drawing/2014/main" id="{06C41EFA-2918-BED9-8EF5-6EC1E1D95B7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0550" y="407219"/>
            <a:ext cx="1311216" cy="1311216"/>
          </a:xfrm>
          <a:prstGeom prst="rect">
            <a:avLst/>
          </a:prstGeom>
        </p:spPr>
      </p:pic>
    </p:spTree>
    <p:extLst>
      <p:ext uri="{BB962C8B-B14F-4D97-AF65-F5344CB8AC3E}">
        <p14:creationId xmlns:p14="http://schemas.microsoft.com/office/powerpoint/2010/main" val="1334066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29BD4-0231-2AF8-2BD7-B7E8542B48C3}"/>
              </a:ext>
            </a:extLst>
          </p:cNvPr>
          <p:cNvSpPr>
            <a:spLocks noGrp="1"/>
          </p:cNvSpPr>
          <p:nvPr>
            <p:ph type="title"/>
          </p:nvPr>
        </p:nvSpPr>
        <p:spPr/>
        <p:txBody>
          <a:bodyPr>
            <a:normAutofit fontScale="90000"/>
          </a:bodyPr>
          <a:lstStyle/>
          <a:p>
            <a:pPr algn="ctr"/>
            <a:r>
              <a:rPr lang="en-GB" dirty="0">
                <a:ln w="0"/>
                <a:solidFill>
                  <a:schemeClr val="accent1"/>
                </a:solidFill>
                <a:effectLst>
                  <a:outerShdw blurRad="38100" dist="25400" dir="5400000" algn="ctr" rotWithShape="0">
                    <a:srgbClr val="6E747A">
                      <a:alpha val="43000"/>
                    </a:srgbClr>
                  </a:outerShdw>
                </a:effectLst>
              </a:rPr>
              <a:t>Advantages &amp; Disadvantages of </a:t>
            </a:r>
            <a:br>
              <a:rPr lang="en-GB" dirty="0">
                <a:ln w="0"/>
                <a:solidFill>
                  <a:schemeClr val="accent1"/>
                </a:solidFill>
                <a:effectLst>
                  <a:outerShdw blurRad="38100" dist="25400" dir="5400000" algn="ctr" rotWithShape="0">
                    <a:srgbClr val="6E747A">
                      <a:alpha val="43000"/>
                    </a:srgbClr>
                  </a:outerShdw>
                </a:effectLst>
              </a:rPr>
            </a:br>
            <a:r>
              <a:rPr lang="en-GB" dirty="0">
                <a:ln w="0"/>
                <a:solidFill>
                  <a:schemeClr val="accent1"/>
                </a:solidFill>
                <a:effectLst>
                  <a:outerShdw blurRad="38100" dist="25400" dir="5400000" algn="ctr" rotWithShape="0">
                    <a:srgbClr val="6E747A">
                      <a:alpha val="43000"/>
                    </a:srgbClr>
                  </a:outerShdw>
                </a:effectLst>
              </a:rPr>
              <a:t>using Microsoft Word</a:t>
            </a:r>
            <a:br>
              <a:rPr lang="en-GB" dirty="0"/>
            </a:br>
            <a:endParaRPr lang="en-GB" dirty="0"/>
          </a:p>
        </p:txBody>
      </p:sp>
      <p:sp>
        <p:nvSpPr>
          <p:cNvPr id="7" name="TextBox 6">
            <a:extLst>
              <a:ext uri="{FF2B5EF4-FFF2-40B4-BE49-F238E27FC236}">
                <a16:creationId xmlns:a16="http://schemas.microsoft.com/office/drawing/2014/main" id="{1A3FC036-305C-2619-9777-CE11CCD7773F}"/>
              </a:ext>
            </a:extLst>
          </p:cNvPr>
          <p:cNvSpPr txBox="1"/>
          <p:nvPr/>
        </p:nvSpPr>
        <p:spPr>
          <a:xfrm>
            <a:off x="838200" y="2018581"/>
            <a:ext cx="3854570" cy="369332"/>
          </a:xfrm>
          <a:prstGeom prst="rect">
            <a:avLst/>
          </a:prstGeom>
          <a:noFill/>
        </p:spPr>
        <p:txBody>
          <a:bodyPr wrap="square" rtlCol="0">
            <a:spAutoFit/>
          </a:bodyPr>
          <a:lstStyle/>
          <a:p>
            <a:r>
              <a:rPr lang="en-GB" b="1" dirty="0"/>
              <a:t>Advantages of Using Microsoft Word </a:t>
            </a:r>
            <a:endParaRPr lang="en-GB" dirty="0"/>
          </a:p>
        </p:txBody>
      </p:sp>
      <p:sp>
        <p:nvSpPr>
          <p:cNvPr id="8" name="TextBox 7">
            <a:extLst>
              <a:ext uri="{FF2B5EF4-FFF2-40B4-BE49-F238E27FC236}">
                <a16:creationId xmlns:a16="http://schemas.microsoft.com/office/drawing/2014/main" id="{6C6959E0-DB04-9CA5-A559-67E0BAC5FFCF}"/>
              </a:ext>
            </a:extLst>
          </p:cNvPr>
          <p:cNvSpPr txBox="1"/>
          <p:nvPr/>
        </p:nvSpPr>
        <p:spPr>
          <a:xfrm>
            <a:off x="914400" y="2708694"/>
            <a:ext cx="5443268" cy="3139321"/>
          </a:xfrm>
          <a:prstGeom prst="rect">
            <a:avLst/>
          </a:prstGeom>
          <a:noFill/>
        </p:spPr>
        <p:txBody>
          <a:bodyPr wrap="square" rtlCol="0">
            <a:spAutoFit/>
          </a:bodyPr>
          <a:lstStyle/>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Easy to use.</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Professional formatting tools.</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Spell and grammar checking.</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Templates save time.</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Documents can be printed or shared electronically.</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Password protection improves confidentiality.</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Supports teamwork through document sharing.</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Easy to update resident records.</a:t>
            </a:r>
          </a:p>
          <a:p>
            <a:endParaRPr lang="en-GB" dirty="0"/>
          </a:p>
        </p:txBody>
      </p:sp>
      <p:sp>
        <p:nvSpPr>
          <p:cNvPr id="9" name="TextBox 8">
            <a:extLst>
              <a:ext uri="{FF2B5EF4-FFF2-40B4-BE49-F238E27FC236}">
                <a16:creationId xmlns:a16="http://schemas.microsoft.com/office/drawing/2014/main" id="{B9C46FCE-7D92-A7D4-948F-5E2B0D7ADEB4}"/>
              </a:ext>
            </a:extLst>
          </p:cNvPr>
          <p:cNvSpPr txBox="1"/>
          <p:nvPr/>
        </p:nvSpPr>
        <p:spPr>
          <a:xfrm>
            <a:off x="7263442" y="1928761"/>
            <a:ext cx="4199627" cy="369332"/>
          </a:xfrm>
          <a:prstGeom prst="rect">
            <a:avLst/>
          </a:prstGeom>
          <a:noFill/>
        </p:spPr>
        <p:txBody>
          <a:bodyPr wrap="square" rtlCol="0">
            <a:spAutoFit/>
          </a:bodyPr>
          <a:lstStyle/>
          <a:p>
            <a:r>
              <a:rPr lang="en-GB" b="1" dirty="0"/>
              <a:t>Limitations of Using Microsoft Word</a:t>
            </a:r>
            <a:endParaRPr lang="en-GB" dirty="0"/>
          </a:p>
        </p:txBody>
      </p:sp>
      <p:sp>
        <p:nvSpPr>
          <p:cNvPr id="10" name="TextBox 9">
            <a:extLst>
              <a:ext uri="{FF2B5EF4-FFF2-40B4-BE49-F238E27FC236}">
                <a16:creationId xmlns:a16="http://schemas.microsoft.com/office/drawing/2014/main" id="{C7E9A040-4724-0BA3-9DAA-B833BFFD9016}"/>
              </a:ext>
            </a:extLst>
          </p:cNvPr>
          <p:cNvSpPr txBox="1"/>
          <p:nvPr/>
        </p:nvSpPr>
        <p:spPr>
          <a:xfrm>
            <a:off x="6357668" y="2430224"/>
            <a:ext cx="5227607" cy="3754874"/>
          </a:xfrm>
          <a:prstGeom prst="rect">
            <a:avLst/>
          </a:prstGeom>
          <a:noFill/>
        </p:spPr>
        <p:txBody>
          <a:bodyPr wrap="square" rtlCol="0">
            <a:spAutoFit/>
          </a:bodyPr>
          <a:lstStyle/>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Documents may become outdated if not regularly updated.</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Staff require training to use advanced features.</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Multiple versions of the same document can cause confusion.</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Files can be accidentally deleted without backups.</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Word is not a specialist electronic care record</a:t>
            </a:r>
          </a:p>
          <a:p>
            <a:pPr marL="342900" lvl="0" indent="-342900">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Security depends on following data protection procedures.</a:t>
            </a:r>
          </a:p>
          <a:p>
            <a:endParaRPr lang="en-GB" dirty="0"/>
          </a:p>
        </p:txBody>
      </p:sp>
      <p:pic>
        <p:nvPicPr>
          <p:cNvPr id="11" name="Picture 10">
            <a:extLst>
              <a:ext uri="{FF2B5EF4-FFF2-40B4-BE49-F238E27FC236}">
                <a16:creationId xmlns:a16="http://schemas.microsoft.com/office/drawing/2014/main" id="{B511D386-E5FB-F54D-774C-30D3A64F56C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0550" y="407219"/>
            <a:ext cx="1311216" cy="1311216"/>
          </a:xfrm>
          <a:prstGeom prst="rect">
            <a:avLst/>
          </a:prstGeom>
        </p:spPr>
      </p:pic>
    </p:spTree>
    <p:extLst>
      <p:ext uri="{BB962C8B-B14F-4D97-AF65-F5344CB8AC3E}">
        <p14:creationId xmlns:p14="http://schemas.microsoft.com/office/powerpoint/2010/main" val="1496659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3E36-9E6A-8F0F-028E-4EEF4C056989}"/>
              </a:ext>
            </a:extLst>
          </p:cNvPr>
          <p:cNvSpPr>
            <a:spLocks noGrp="1"/>
          </p:cNvSpPr>
          <p:nvPr>
            <p:ph type="title"/>
          </p:nvPr>
        </p:nvSpPr>
        <p:spPr/>
        <p:txBody>
          <a:bodyPr>
            <a:normAutofit fontScale="90000"/>
          </a:bodyPr>
          <a:lstStyle/>
          <a:p>
            <a:pPr algn="ctr"/>
            <a:r>
              <a:rPr lang="en-GB" dirty="0">
                <a:ln w="0"/>
                <a:solidFill>
                  <a:schemeClr val="accent1"/>
                </a:solidFill>
                <a:effectLst>
                  <a:outerShdw blurRad="38100" dist="25400" dir="5400000" algn="ctr" rotWithShape="0">
                    <a:srgbClr val="6E747A">
                      <a:alpha val="43000"/>
                    </a:srgbClr>
                  </a:outerShdw>
                </a:effectLst>
              </a:rPr>
              <a:t>How Microsoft Word Improves Efficiency and Communication</a:t>
            </a:r>
            <a:br>
              <a:rPr lang="en-GB" dirty="0"/>
            </a:br>
            <a:endParaRPr lang="en-GB" dirty="0"/>
          </a:p>
        </p:txBody>
      </p:sp>
      <p:sp>
        <p:nvSpPr>
          <p:cNvPr id="4" name="TextBox 3">
            <a:extLst>
              <a:ext uri="{FF2B5EF4-FFF2-40B4-BE49-F238E27FC236}">
                <a16:creationId xmlns:a16="http://schemas.microsoft.com/office/drawing/2014/main" id="{867F4859-F067-6304-9233-4E927DC0BD5E}"/>
              </a:ext>
            </a:extLst>
          </p:cNvPr>
          <p:cNvSpPr txBox="1"/>
          <p:nvPr/>
        </p:nvSpPr>
        <p:spPr>
          <a:xfrm>
            <a:off x="638354" y="1690688"/>
            <a:ext cx="4218317" cy="646331"/>
          </a:xfrm>
          <a:prstGeom prst="rect">
            <a:avLst/>
          </a:prstGeom>
          <a:noFill/>
        </p:spPr>
        <p:txBody>
          <a:bodyPr wrap="square" rtlCol="0">
            <a:spAutoFit/>
          </a:bodyPr>
          <a:lstStyle/>
          <a:p>
            <a:r>
              <a:rPr lang="en-GB" b="1" dirty="0"/>
              <a:t>Microsoft Word improves efficiency by:</a:t>
            </a:r>
          </a:p>
          <a:p>
            <a:endParaRPr lang="en-GB" dirty="0"/>
          </a:p>
        </p:txBody>
      </p:sp>
      <p:sp>
        <p:nvSpPr>
          <p:cNvPr id="5" name="TextBox 4">
            <a:extLst>
              <a:ext uri="{FF2B5EF4-FFF2-40B4-BE49-F238E27FC236}">
                <a16:creationId xmlns:a16="http://schemas.microsoft.com/office/drawing/2014/main" id="{5A9E398E-1FD4-03E4-3B70-6B12AA01E61A}"/>
              </a:ext>
            </a:extLst>
          </p:cNvPr>
          <p:cNvSpPr txBox="1"/>
          <p:nvPr/>
        </p:nvSpPr>
        <p:spPr>
          <a:xfrm>
            <a:off x="776377" y="2441275"/>
            <a:ext cx="4856672" cy="2523768"/>
          </a:xfrm>
          <a:prstGeom prst="rect">
            <a:avLst/>
          </a:prstGeom>
          <a:noFill/>
        </p:spPr>
        <p:txBody>
          <a:bodyPr wrap="square" rtlCol="0">
            <a:spAutoFit/>
          </a:bodyPr>
          <a:lstStyle/>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Reducing handwriting errors.</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Allowing staff to use document templates.</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Making documents easier to edit and update.</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Saving time when preparing reports.</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Allowing information to be shared electronically.</a:t>
            </a:r>
          </a:p>
          <a:p>
            <a:endParaRPr lang="en-GB" dirty="0"/>
          </a:p>
        </p:txBody>
      </p:sp>
      <p:sp>
        <p:nvSpPr>
          <p:cNvPr id="6" name="TextBox 5">
            <a:extLst>
              <a:ext uri="{FF2B5EF4-FFF2-40B4-BE49-F238E27FC236}">
                <a16:creationId xmlns:a16="http://schemas.microsoft.com/office/drawing/2014/main" id="{BAFFB746-B99C-1543-E054-2DF6C6FBC129}"/>
              </a:ext>
            </a:extLst>
          </p:cNvPr>
          <p:cNvSpPr txBox="1"/>
          <p:nvPr/>
        </p:nvSpPr>
        <p:spPr>
          <a:xfrm>
            <a:off x="6538823" y="1696649"/>
            <a:ext cx="4468483" cy="400110"/>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It improves communication because:</a:t>
            </a:r>
          </a:p>
        </p:txBody>
      </p:sp>
      <p:sp>
        <p:nvSpPr>
          <p:cNvPr id="7" name="TextBox 6">
            <a:extLst>
              <a:ext uri="{FF2B5EF4-FFF2-40B4-BE49-F238E27FC236}">
                <a16:creationId xmlns:a16="http://schemas.microsoft.com/office/drawing/2014/main" id="{F754E66C-733D-A336-F451-3B6F17DF7CAC}"/>
              </a:ext>
            </a:extLst>
          </p:cNvPr>
          <p:cNvSpPr txBox="1"/>
          <p:nvPr/>
        </p:nvSpPr>
        <p:spPr>
          <a:xfrm>
            <a:off x="5909094" y="2441274"/>
            <a:ext cx="5098212" cy="2246769"/>
          </a:xfrm>
          <a:prstGeom prst="rect">
            <a:avLst/>
          </a:prstGeom>
          <a:noFill/>
        </p:spPr>
        <p:txBody>
          <a:bodyPr wrap="square" rtlCol="0">
            <a:spAutoFit/>
          </a:bodyPr>
          <a:lstStyle/>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Staff receive clear and readable documents.</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Shift handovers become more consistent.</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Care information is standardised across both buildings.</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Nurses, carers, senior carers, and administrators can work from the same document formats.</a:t>
            </a:r>
          </a:p>
        </p:txBody>
      </p:sp>
      <p:sp>
        <p:nvSpPr>
          <p:cNvPr id="8" name="TextBox 7">
            <a:extLst>
              <a:ext uri="{FF2B5EF4-FFF2-40B4-BE49-F238E27FC236}">
                <a16:creationId xmlns:a16="http://schemas.microsoft.com/office/drawing/2014/main" id="{DA784571-B0FD-FC47-FED5-B87786186935}"/>
              </a:ext>
            </a:extLst>
          </p:cNvPr>
          <p:cNvSpPr txBox="1"/>
          <p:nvPr/>
        </p:nvSpPr>
        <p:spPr>
          <a:xfrm>
            <a:off x="2717321" y="5227608"/>
            <a:ext cx="5279366" cy="923330"/>
          </a:xfrm>
          <a:prstGeom prst="rect">
            <a:avLst/>
          </a:prstGeom>
          <a:noFill/>
        </p:spPr>
        <p:txBody>
          <a:bodyPr wrap="square" rtlCol="0">
            <a:spAutoFit/>
          </a:bodyPr>
          <a:lstStyle/>
          <a:p>
            <a:r>
              <a:rPr lang="en-GB" dirty="0"/>
              <a:t>Effective documentation contributes to safer care and better teamwork (NHS England, 2023).</a:t>
            </a:r>
          </a:p>
          <a:p>
            <a:endParaRPr lang="en-GB" dirty="0"/>
          </a:p>
        </p:txBody>
      </p:sp>
      <p:pic>
        <p:nvPicPr>
          <p:cNvPr id="10" name="Picture 9">
            <a:extLst>
              <a:ext uri="{FF2B5EF4-FFF2-40B4-BE49-F238E27FC236}">
                <a16:creationId xmlns:a16="http://schemas.microsoft.com/office/drawing/2014/main" id="{794D345F-ADB2-72FE-3CBC-A476948F06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10013" y="4688043"/>
            <a:ext cx="3539164" cy="1835597"/>
          </a:xfrm>
          <a:prstGeom prst="rect">
            <a:avLst/>
          </a:prstGeom>
          <a:ln>
            <a:noFill/>
          </a:ln>
          <a:effectLst>
            <a:softEdge rad="112500"/>
          </a:effectLst>
        </p:spPr>
      </p:pic>
      <p:pic>
        <p:nvPicPr>
          <p:cNvPr id="12" name="Picture 11">
            <a:extLst>
              <a:ext uri="{FF2B5EF4-FFF2-40B4-BE49-F238E27FC236}">
                <a16:creationId xmlns:a16="http://schemas.microsoft.com/office/drawing/2014/main" id="{1172CAF7-F5A6-9A23-6E63-2D546EF9610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10720" y="3354972"/>
            <a:ext cx="670560" cy="448056"/>
          </a:xfrm>
          <a:prstGeom prst="rect">
            <a:avLst/>
          </a:prstGeom>
        </p:spPr>
      </p:pic>
      <p:pic>
        <p:nvPicPr>
          <p:cNvPr id="14" name="Picture 13">
            <a:extLst>
              <a:ext uri="{FF2B5EF4-FFF2-40B4-BE49-F238E27FC236}">
                <a16:creationId xmlns:a16="http://schemas.microsoft.com/office/drawing/2014/main" id="{85D664D1-A650-C62E-2C16-99ED98DEA53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40358" y="4856049"/>
            <a:ext cx="2576963" cy="1719162"/>
          </a:xfrm>
          <a:prstGeom prst="rect">
            <a:avLst/>
          </a:prstGeom>
          <a:ln>
            <a:noFill/>
          </a:ln>
          <a:effectLst>
            <a:softEdge rad="112500"/>
          </a:effectLst>
        </p:spPr>
      </p:pic>
    </p:spTree>
    <p:extLst>
      <p:ext uri="{BB962C8B-B14F-4D97-AF65-F5344CB8AC3E}">
        <p14:creationId xmlns:p14="http://schemas.microsoft.com/office/powerpoint/2010/main" val="3581387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3504-7DBF-DAFC-85B3-563727FBC133}"/>
              </a:ext>
            </a:extLst>
          </p:cNvPr>
          <p:cNvSpPr>
            <a:spLocks noGrp="1"/>
          </p:cNvSpPr>
          <p:nvPr>
            <p:ph type="title"/>
          </p:nvPr>
        </p:nvSpPr>
        <p:spPr/>
        <p:txBody>
          <a:bodyPr>
            <a:normAutofit fontScale="90000"/>
          </a:bodyPr>
          <a:lstStyle/>
          <a:p>
            <a:pPr algn="ctr"/>
            <a:r>
              <a:rPr lang="en-GB" sz="5400" b="1" dirty="0">
                <a:solidFill>
                  <a:srgbClr val="FF0000"/>
                </a:solidFill>
              </a:rPr>
              <a:t>Conclusion</a:t>
            </a:r>
            <a:br>
              <a:rPr lang="en-GB" dirty="0"/>
            </a:br>
            <a:endParaRPr lang="en-GB" dirty="0"/>
          </a:p>
        </p:txBody>
      </p:sp>
      <p:sp>
        <p:nvSpPr>
          <p:cNvPr id="3" name="Content Placeholder 2">
            <a:extLst>
              <a:ext uri="{FF2B5EF4-FFF2-40B4-BE49-F238E27FC236}">
                <a16:creationId xmlns:a16="http://schemas.microsoft.com/office/drawing/2014/main" id="{6C122064-0F7E-07FC-8BA3-856E637EECB3}"/>
              </a:ext>
            </a:extLst>
          </p:cNvPr>
          <p:cNvSpPr>
            <a:spLocks noGrp="1"/>
          </p:cNvSpPr>
          <p:nvPr>
            <p:ph idx="1"/>
          </p:nvPr>
        </p:nvSpPr>
        <p:spPr/>
        <p:txBody>
          <a:bodyPr/>
          <a:lstStyle/>
          <a:p>
            <a:pPr algn="just"/>
            <a:r>
              <a:rPr lang="en-GB" sz="2400" dirty="0"/>
              <a:t>Microsoft Word is an important tool that supports the daily work of staff at Riverdale Nursing Home. It helps carers, nurses, senior carers, and administrative staff produce accurate care documentation, improve communication between shifts, and maintain professional records. Although it has some limitations, Microsoft Word remains an effective and reliable application when used alongside good documentation practices and organisational policies.</a:t>
            </a:r>
          </a:p>
          <a:p>
            <a:endParaRPr lang="en-GB" dirty="0"/>
          </a:p>
        </p:txBody>
      </p:sp>
      <p:pic>
        <p:nvPicPr>
          <p:cNvPr id="8" name="Picture 7">
            <a:extLst>
              <a:ext uri="{FF2B5EF4-FFF2-40B4-BE49-F238E27FC236}">
                <a16:creationId xmlns:a16="http://schemas.microsoft.com/office/drawing/2014/main" id="{8B63EAD6-DD65-B16E-6E9A-7C570B3BC2B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88915" y="3932555"/>
            <a:ext cx="9010650" cy="2709391"/>
          </a:xfrm>
          <a:prstGeom prst="rect">
            <a:avLst/>
          </a:prstGeom>
          <a:ln>
            <a:noFill/>
          </a:ln>
          <a:effectLst>
            <a:softEdge rad="112500"/>
          </a:effectLst>
        </p:spPr>
      </p:pic>
    </p:spTree>
    <p:extLst>
      <p:ext uri="{BB962C8B-B14F-4D97-AF65-F5344CB8AC3E}">
        <p14:creationId xmlns:p14="http://schemas.microsoft.com/office/powerpoint/2010/main" val="2353763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AA912-35BE-02BE-0245-F3882E27796B}"/>
              </a:ext>
            </a:extLst>
          </p:cNvPr>
          <p:cNvSpPr>
            <a:spLocks noGrp="1"/>
          </p:cNvSpPr>
          <p:nvPr>
            <p:ph type="title"/>
          </p:nvPr>
        </p:nvSpPr>
        <p:spPr/>
        <p:txBody>
          <a:bodyPr/>
          <a:lstStyle/>
          <a:p>
            <a:r>
              <a:rPr lang="en-GB" b="1" dirty="0"/>
              <a:t>References</a:t>
            </a:r>
            <a:endParaRPr lang="en-GB" dirty="0"/>
          </a:p>
        </p:txBody>
      </p:sp>
      <p:sp>
        <p:nvSpPr>
          <p:cNvPr id="3" name="Content Placeholder 2">
            <a:extLst>
              <a:ext uri="{FF2B5EF4-FFF2-40B4-BE49-F238E27FC236}">
                <a16:creationId xmlns:a16="http://schemas.microsoft.com/office/drawing/2014/main" id="{5E458FDA-37DE-EE63-3F6A-EA0A35CF56F5}"/>
              </a:ext>
            </a:extLst>
          </p:cNvPr>
          <p:cNvSpPr>
            <a:spLocks noGrp="1"/>
          </p:cNvSpPr>
          <p:nvPr>
            <p:ph idx="1"/>
          </p:nvPr>
        </p:nvSpPr>
        <p:spPr/>
        <p:txBody>
          <a:bodyPr/>
          <a:lstStyle/>
          <a:p>
            <a:r>
              <a:rPr lang="en-GB" sz="2000" dirty="0"/>
              <a:t>Microsoft (2024) </a:t>
            </a:r>
            <a:r>
              <a:rPr lang="en-GB" sz="2000" i="1" dirty="0"/>
              <a:t>Microsoft Word</a:t>
            </a:r>
            <a:r>
              <a:rPr lang="en-GB" sz="2000" dirty="0"/>
              <a:t>. Available at: </a:t>
            </a:r>
            <a:r>
              <a:rPr lang="en-GB" sz="2000" u="sng" dirty="0">
                <a:hlinkClick r:id="rId2"/>
              </a:rPr>
              <a:t>https://www.microsoft.com/microsoft-365/word</a:t>
            </a:r>
            <a:r>
              <a:rPr lang="en-GB" sz="2000" dirty="0"/>
              <a:t> (Accessed: 28 June 2026).</a:t>
            </a:r>
          </a:p>
          <a:p>
            <a:r>
              <a:rPr lang="en-GB" sz="2000" dirty="0"/>
              <a:t>NHS England (2023) </a:t>
            </a:r>
            <a:r>
              <a:rPr lang="en-GB" sz="2000" i="1" dirty="0"/>
              <a:t>Record keeping guidance</a:t>
            </a:r>
            <a:r>
              <a:rPr lang="en-GB" sz="2000" dirty="0"/>
              <a:t>. Available at: </a:t>
            </a:r>
            <a:r>
              <a:rPr lang="en-GB" sz="2000" u="sng" dirty="0">
                <a:hlinkClick r:id="rId3"/>
              </a:rPr>
              <a:t>https://www.england.nhs.uk</a:t>
            </a:r>
            <a:r>
              <a:rPr lang="en-GB" sz="2000" dirty="0"/>
              <a:t> (Accessed: 28 June 2026).</a:t>
            </a:r>
          </a:p>
          <a:p>
            <a:r>
              <a:rPr lang="en-GB" sz="2000" dirty="0"/>
              <a:t>Nursing and Midwifery Council (2018) </a:t>
            </a:r>
            <a:r>
              <a:rPr lang="en-GB" sz="2000" i="1" dirty="0"/>
              <a:t>The Code: Professional standards of practice and behaviour for nurses, midwives and nursing associates</a:t>
            </a:r>
            <a:r>
              <a:rPr lang="en-GB" sz="2000" dirty="0"/>
              <a:t>. London: NMC. Available at: </a:t>
            </a:r>
            <a:r>
              <a:rPr lang="en-GB" sz="2000" u="sng" dirty="0">
                <a:hlinkClick r:id="rId4"/>
              </a:rPr>
              <a:t>https://www.nmc.org.uk/standards/code/</a:t>
            </a:r>
            <a:r>
              <a:rPr lang="en-GB" sz="2000" dirty="0"/>
              <a:t> (Accessed: 28 June 2026).</a:t>
            </a:r>
          </a:p>
          <a:p>
            <a:endParaRPr lang="en-GB" dirty="0"/>
          </a:p>
        </p:txBody>
      </p:sp>
    </p:spTree>
    <p:extLst>
      <p:ext uri="{BB962C8B-B14F-4D97-AF65-F5344CB8AC3E}">
        <p14:creationId xmlns:p14="http://schemas.microsoft.com/office/powerpoint/2010/main" val="22152386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600</Words>
  <Application>Microsoft Office PowerPoint</Application>
  <PresentationFormat>Widescreen</PresentationFormat>
  <Paragraphs>58</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Arial Black</vt:lpstr>
      <vt:lpstr>Calibri</vt:lpstr>
      <vt:lpstr>Calibri Light</vt:lpstr>
      <vt:lpstr>Times New Roman</vt:lpstr>
      <vt:lpstr>Wingdings</vt:lpstr>
      <vt:lpstr>Office Theme</vt:lpstr>
      <vt:lpstr>Certificate of Higher Education Skills for the workplace (Health &amp; Social Care)</vt:lpstr>
      <vt:lpstr>Microsoft Word in Riverdale Nursing Home </vt:lpstr>
      <vt:lpstr>Why Choose Microsoft Word? </vt:lpstr>
      <vt:lpstr>Advantages &amp; Disadvantages of  using Microsoft Word </vt:lpstr>
      <vt:lpstr>How Microsoft Word Improves Efficiency and Communication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monsenge katemo</dc:creator>
  <cp:lastModifiedBy>monsenge katemo</cp:lastModifiedBy>
  <cp:revision>2</cp:revision>
  <dcterms:created xsi:type="dcterms:W3CDTF">2026-06-28T23:58:29Z</dcterms:created>
  <dcterms:modified xsi:type="dcterms:W3CDTF">2026-07-13T22:25:10Z</dcterms:modified>
</cp:coreProperties>
</file>