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4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72" y="5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3C3CD-ABDE-1F39-C7C0-58BC0E1C6B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77074-B995-0E9B-E2A9-4C0BA72002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35013-8564-2AD3-12ED-FD30147E2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2A003-D656-8625-55EF-FDA1339E0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3F438E-A68F-934C-3970-49B9430CE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47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15DD9-CBFA-FB15-83EB-4D2B0C1AB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3D15F-3945-AD82-38A1-7DB3519EA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E177F-1D9C-02DC-EEA5-BCEDC6970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38B9-3451-A46D-3788-CA6EE48F5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21022-48DE-80B3-3A3D-F2B78DD3D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314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5C859-69AB-A448-69DE-AA1219CAF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96C9-3E0A-7338-71AD-F112863E6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5EC89-620D-913F-F6DE-96E248E1E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0E961-619E-E9C4-3AAE-6949762DA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F57D9-C0A9-2988-4D22-138EDD689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387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7CFFA-F9C9-41E9-A393-A3B4AD7CA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D2D88-0212-E4EE-82D1-9D10B4C97B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30F7AE-DE16-0403-AD09-4DD3157B90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F003A-B53C-9BD9-7A13-96D5E4FFF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05E78-6849-1DD6-6AA4-AD2F02570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0E6986-1944-2B77-DECB-772B6A880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347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3AA54-0F43-ACD6-D5E5-013E2343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859B4-9B78-6DB8-510D-962242CB1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A2CC3-2FEE-FA63-3D6A-9C340C1A0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553A22-6477-A812-30FA-42490F657C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25DE26-D3B6-ACA9-560F-F1F94C4228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42D7EA-9D82-A2C6-A5EF-A6C9B5D8C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D912C3-0C1C-6E2D-A86A-CCC9FC1A5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FFA064-E5ED-04A4-C616-42A25FB47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14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8C74B-D6B8-2D8B-25FC-47C3F42C8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C742F6-58B8-BE18-BD65-311A034FB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7A2ACC-0B10-A6B4-68A3-5FB1EED3A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D4244C-29E8-59DF-566C-BD4EAA67E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9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2173F1-D5D2-9362-8CA2-6F439E88F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030E70-F980-2F74-4DD6-E43BE5A38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6CC3F-F58F-228B-A095-B8A064DF6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20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378A9-739F-7594-5276-CC8040873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D755F-B4AB-239D-5F86-D09B3190E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A991BB-E4B7-F7D9-E35C-691CD1E61D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FC6B9F-F21B-FE00-3734-7EE8018A6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5651E-F8C7-3686-6161-4979B405D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3F503F-4409-E6C3-0440-2185B1C7D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76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DF5A1-69AB-59A9-F8EC-92E77D7BB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31DE01-4BE7-D46F-DE13-526956252C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9E42C-BA88-E408-E11A-ECC2EA2E3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861E8D-8D17-A8B9-4086-E05D7240C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0636D1-BAF4-62DA-B915-1A6F3EF3B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455AF-B997-CAE4-6647-024EC4E4E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20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983C0-274F-50F2-2CFE-CA991D84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082151-E715-CD46-05F5-61179A6A4B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5DD28-8E22-355F-B8B4-1EBDD830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F3C30-4D06-9DFD-420D-E7250E8BD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813E9-F5AD-6A56-2405-6B88CAF7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007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5635BE-2696-3D72-EAB1-F10FCFF9A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B62528-66C0-4541-5E11-1C8F824D4F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89ED9-8339-4422-0233-DF6583569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B417F-A3E4-0A44-82ED-CAF237883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83D00-8B73-3F3F-AFA8-795A3B5FE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939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2DFC80-204E-D18E-EB93-5F1201498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A6F1E-6F24-8BC5-B068-A129A5A65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DC4C7-2385-7DD4-903C-27D61CDFF2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8B772-3A08-4CBE-B596-46F0BD09CE86}" type="datetimeFigureOut">
              <a:rPr lang="en-GB" smtClean="0"/>
              <a:t>14/12/2025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66B79-D00F-312E-BE30-19E06E9CA7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89DA3-9974-1FE6-CA18-7A3C1C3181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66555D-A3C9-4414-A0CB-C1914D834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6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0cg95luj30?feature=oembed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DneAKFAb4g?feature=oembed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qxG2MDg4rE?feature=oembed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ywKlPp2WXw?feature=oembed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am594DgA1A?feature=oembed" TargetMode="Externa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3ZPMiHqssc?feature=oembed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eLKlKWgkI?feature=oembed" TargetMode="Externa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_4Um8KqRWM?feature=oembed" TargetMode="Externa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yLEmMwcloE?feature=oembed" TargetMode="Externa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uP5Tv6dKNc?feature=oembed" TargetMode="Externa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green and blue painting">
            <a:extLst>
              <a:ext uri="{FF2B5EF4-FFF2-40B4-BE49-F238E27FC236}">
                <a16:creationId xmlns:a16="http://schemas.microsoft.com/office/drawing/2014/main" id="{D75974EE-79D0-1D12-A59D-39664BE3D3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54C349-BC07-A014-2C8D-44D9E40BD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07" y="1175353"/>
            <a:ext cx="10412393" cy="4007022"/>
          </a:xfrm>
        </p:spPr>
        <p:txBody>
          <a:bodyPr>
            <a:normAutofit fontScale="90000"/>
          </a:bodyPr>
          <a:lstStyle/>
          <a:p>
            <a:r>
              <a:rPr lang="en-GB" dirty="0"/>
              <a:t>Lisa Mcmahon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code ECIE4001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Challenges learners face in Welsh educational settings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Unit 2</a:t>
            </a:r>
            <a:br>
              <a:rPr lang="en-GB" dirty="0"/>
            </a:br>
            <a:endParaRPr lang="en-GB" dirty="0"/>
          </a:p>
        </p:txBody>
      </p:sp>
      <p:pic>
        <p:nvPicPr>
          <p:cNvPr id="3" name="Online Media 2" title="LisaMcMahonUnit2Video 1">
            <a:hlinkClick r:id="" action="ppaction://media"/>
            <a:extLst>
              <a:ext uri="{FF2B5EF4-FFF2-40B4-BE49-F238E27FC236}">
                <a16:creationId xmlns:a16="http://schemas.microsoft.com/office/drawing/2014/main" id="{1DC76D34-039F-EC3C-B1F0-EAB3FD408A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924268" y="4461164"/>
            <a:ext cx="4245507" cy="239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536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25"/>
    </mc:Choice>
    <mc:Fallback xmlns="">
      <p:transition spd="slow" advTm="21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's drawing of a child looking at a picture&#10;&#10;AI-generated content may be incorrect.">
            <a:extLst>
              <a:ext uri="{FF2B5EF4-FFF2-40B4-BE49-F238E27FC236}">
                <a16:creationId xmlns:a16="http://schemas.microsoft.com/office/drawing/2014/main" id="{7D90CBA9-1527-0A57-1403-AA99E0BA27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155" y="0"/>
            <a:ext cx="9689690" cy="6858000"/>
          </a:xfrm>
          <a:prstGeom prst="rect">
            <a:avLst/>
          </a:prstGeom>
        </p:spPr>
      </p:pic>
      <p:pic>
        <p:nvPicPr>
          <p:cNvPr id="2" name="Online Media 1" title="LisaMcMahonUnit2Video 2">
            <a:hlinkClick r:id="" action="ppaction://media"/>
            <a:extLst>
              <a:ext uri="{FF2B5EF4-FFF2-40B4-BE49-F238E27FC236}">
                <a16:creationId xmlns:a16="http://schemas.microsoft.com/office/drawing/2014/main" id="{0F47F875-36C4-79F1-02E7-6FD0BBE3E4F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518400" y="4232028"/>
            <a:ext cx="4651375" cy="262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4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9"/>
    </mc:Choice>
    <mc:Fallback xmlns="">
      <p:transition spd="slow" advTm="16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's drawing on a white paper&#10;&#10;AI-generated content may be incorrect.">
            <a:extLst>
              <a:ext uri="{FF2B5EF4-FFF2-40B4-BE49-F238E27FC236}">
                <a16:creationId xmlns:a16="http://schemas.microsoft.com/office/drawing/2014/main" id="{BAC816CA-B1AE-A6D9-D95C-C796027A1D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67001" y="-1402772"/>
            <a:ext cx="6857999" cy="9663544"/>
          </a:xfrm>
          <a:prstGeom prst="rect">
            <a:avLst/>
          </a:prstGeom>
        </p:spPr>
      </p:pic>
      <p:pic>
        <p:nvPicPr>
          <p:cNvPr id="2" name="Online Media 1" title="LisaMcMahonUnit2Video 3">
            <a:hlinkClick r:id="" action="ppaction://media"/>
            <a:extLst>
              <a:ext uri="{FF2B5EF4-FFF2-40B4-BE49-F238E27FC236}">
                <a16:creationId xmlns:a16="http://schemas.microsoft.com/office/drawing/2014/main" id="{1C4FD987-352E-777C-976D-8D0BC0688EC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357640" y="120073"/>
            <a:ext cx="2756716" cy="155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81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25"/>
    </mc:Choice>
    <mc:Fallback xmlns="">
      <p:transition spd="slow" advTm="40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's drawing of a person and a baby&#10;&#10;AI-generated content may be incorrect.">
            <a:extLst>
              <a:ext uri="{FF2B5EF4-FFF2-40B4-BE49-F238E27FC236}">
                <a16:creationId xmlns:a16="http://schemas.microsoft.com/office/drawing/2014/main" id="{91E43B05-A356-FF1C-6736-F8205A52C0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928" y="0"/>
            <a:ext cx="6143617" cy="6858000"/>
          </a:xfrm>
          <a:prstGeom prst="rect">
            <a:avLst/>
          </a:prstGeom>
        </p:spPr>
      </p:pic>
      <p:pic>
        <p:nvPicPr>
          <p:cNvPr id="2" name="Online Media 1" title="LisaMcMahonUnit2Video 4">
            <a:hlinkClick r:id="" action="ppaction://media"/>
            <a:extLst>
              <a:ext uri="{FF2B5EF4-FFF2-40B4-BE49-F238E27FC236}">
                <a16:creationId xmlns:a16="http://schemas.microsoft.com/office/drawing/2014/main" id="{88B14899-1B90-BC77-7E16-C34A758140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891547" y="2027382"/>
            <a:ext cx="4278228" cy="2415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58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30"/>
    </mc:Choice>
    <mc:Fallback xmlns="">
      <p:transition spd="slow" advTm="20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board with writing on it&#10;&#10;AI-generated content may be incorrect.">
            <a:extLst>
              <a:ext uri="{FF2B5EF4-FFF2-40B4-BE49-F238E27FC236}">
                <a16:creationId xmlns:a16="http://schemas.microsoft.com/office/drawing/2014/main" id="{D5A76A37-09DD-13BB-1100-5FF9006D7E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155" y="0"/>
            <a:ext cx="9689690" cy="6858000"/>
          </a:xfrm>
          <a:prstGeom prst="rect">
            <a:avLst/>
          </a:prstGeom>
        </p:spPr>
      </p:pic>
      <p:pic>
        <p:nvPicPr>
          <p:cNvPr id="2" name="Online Media 1" title="LisaMcMahonUnit2Video 5">
            <a:hlinkClick r:id="" action="ppaction://media"/>
            <a:extLst>
              <a:ext uri="{FF2B5EF4-FFF2-40B4-BE49-F238E27FC236}">
                <a16:creationId xmlns:a16="http://schemas.microsoft.com/office/drawing/2014/main" id="{BED26A51-8F2E-190C-37A2-2705195685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719127" y="4882200"/>
            <a:ext cx="3450648" cy="1948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60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465"/>
    </mc:Choice>
    <mc:Fallback xmlns="">
      <p:transition spd="slow" advTm="125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whiteboard with writing&#10;&#10;AI-generated content may be incorrect.">
            <a:extLst>
              <a:ext uri="{FF2B5EF4-FFF2-40B4-BE49-F238E27FC236}">
                <a16:creationId xmlns:a16="http://schemas.microsoft.com/office/drawing/2014/main" id="{CF2274EB-94A6-1C8B-A364-2AD0CB26ED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155" y="0"/>
            <a:ext cx="9689690" cy="6858000"/>
          </a:xfrm>
          <a:prstGeom prst="rect">
            <a:avLst/>
          </a:prstGeom>
        </p:spPr>
      </p:pic>
      <p:pic>
        <p:nvPicPr>
          <p:cNvPr id="4" name="Online Media 3" title="LisaMcMahonUnit2Video 6">
            <a:hlinkClick r:id="" action="ppaction://media"/>
            <a:extLst>
              <a:ext uri="{FF2B5EF4-FFF2-40B4-BE49-F238E27FC236}">
                <a16:creationId xmlns:a16="http://schemas.microsoft.com/office/drawing/2014/main" id="{CEBC7DCB-DF91-E66D-DB54-925E40ADCBA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988912" y="4497659"/>
            <a:ext cx="4180863" cy="2360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710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34"/>
    </mc:Choice>
    <mc:Fallback xmlns="">
      <p:transition spd="slow" advTm="67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's drawing of a child&#10;&#10;AI-generated content may be incorrect.">
            <a:extLst>
              <a:ext uri="{FF2B5EF4-FFF2-40B4-BE49-F238E27FC236}">
                <a16:creationId xmlns:a16="http://schemas.microsoft.com/office/drawing/2014/main" id="{DB6F5318-6BE1-04CA-254C-C465A17DBE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95" y="0"/>
            <a:ext cx="9689690" cy="6858000"/>
          </a:xfrm>
          <a:prstGeom prst="rect">
            <a:avLst/>
          </a:prstGeom>
        </p:spPr>
      </p:pic>
      <p:pic>
        <p:nvPicPr>
          <p:cNvPr id="4" name="Online Media 3" title="LisaMcMahonUnit2Video 7">
            <a:hlinkClick r:id="" action="ppaction://media"/>
            <a:extLst>
              <a:ext uri="{FF2B5EF4-FFF2-40B4-BE49-F238E27FC236}">
                <a16:creationId xmlns:a16="http://schemas.microsoft.com/office/drawing/2014/main" id="{E3FA7CAF-3D17-87F3-F661-C900C67AC4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022834" y="5049335"/>
            <a:ext cx="3085171" cy="174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9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16"/>
    </mc:Choice>
    <mc:Fallback xmlns="">
      <p:transition spd="slow" advTm="57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white board&#10;&#10;AI-generated content may be incorrect.">
            <a:extLst>
              <a:ext uri="{FF2B5EF4-FFF2-40B4-BE49-F238E27FC236}">
                <a16:creationId xmlns:a16="http://schemas.microsoft.com/office/drawing/2014/main" id="{CC6BB866-4830-313E-8B32-81F8A503C8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155" y="0"/>
            <a:ext cx="9689690" cy="6858000"/>
          </a:xfrm>
          <a:prstGeom prst="rect">
            <a:avLst/>
          </a:prstGeom>
        </p:spPr>
      </p:pic>
      <p:pic>
        <p:nvPicPr>
          <p:cNvPr id="2" name="Online Media 1" title="LisaMcMahonUnit2Video 8">
            <a:hlinkClick r:id="" action="ppaction://media"/>
            <a:extLst>
              <a:ext uri="{FF2B5EF4-FFF2-40B4-BE49-F238E27FC236}">
                <a16:creationId xmlns:a16="http://schemas.microsoft.com/office/drawing/2014/main" id="{1B3EC06C-5F96-F2A8-0DCE-6E85A42C9C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213742" y="5216149"/>
            <a:ext cx="2918847" cy="164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65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37"/>
    </mc:Choice>
    <mc:Fallback xmlns="">
      <p:transition spd="slow" advTm="27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stage model&#10;&#10;AI-generated content may be incorrect.">
            <a:extLst>
              <a:ext uri="{FF2B5EF4-FFF2-40B4-BE49-F238E27FC236}">
                <a16:creationId xmlns:a16="http://schemas.microsoft.com/office/drawing/2014/main" id="{8C591D13-6956-853E-7899-67DD118AC5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155" y="0"/>
            <a:ext cx="9689690" cy="6858000"/>
          </a:xfrm>
          <a:prstGeom prst="rect">
            <a:avLst/>
          </a:prstGeom>
        </p:spPr>
      </p:pic>
      <p:pic>
        <p:nvPicPr>
          <p:cNvPr id="2" name="Online Media 1" title="LisaMcMahonUnit2Video 9">
            <a:hlinkClick r:id="" action="ppaction://media"/>
            <a:extLst>
              <a:ext uri="{FF2B5EF4-FFF2-40B4-BE49-F238E27FC236}">
                <a16:creationId xmlns:a16="http://schemas.microsoft.com/office/drawing/2014/main" id="{37EF891F-128F-6857-D039-95315CECD09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294255" y="4670043"/>
            <a:ext cx="3875520" cy="218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29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465"/>
    </mc:Choice>
    <mc:Fallback xmlns="">
      <p:transition spd="slow" advTm="173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ebergs">
            <a:extLst>
              <a:ext uri="{FF2B5EF4-FFF2-40B4-BE49-F238E27FC236}">
                <a16:creationId xmlns:a16="http://schemas.microsoft.com/office/drawing/2014/main" id="{97503483-E4CD-D32D-2454-B3375796E8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C44F75-93DF-BFE0-43B0-50D4464AEA1E}"/>
              </a:ext>
            </a:extLst>
          </p:cNvPr>
          <p:cNvSpPr txBox="1"/>
          <p:nvPr/>
        </p:nvSpPr>
        <p:spPr>
          <a:xfrm>
            <a:off x="324464" y="570270"/>
            <a:ext cx="116512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“Do not judge me on my successes, judge me by how many times I fell down and got back up again”</a:t>
            </a:r>
          </a:p>
          <a:p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Nelson Mandella</a:t>
            </a:r>
          </a:p>
        </p:txBody>
      </p:sp>
      <p:pic>
        <p:nvPicPr>
          <p:cNvPr id="2" name="Online Media 1" title="LisaMcMahonUnit2Video 10">
            <a:hlinkClick r:id="" action="ppaction://media"/>
            <a:extLst>
              <a:ext uri="{FF2B5EF4-FFF2-40B4-BE49-F238E27FC236}">
                <a16:creationId xmlns:a16="http://schemas.microsoft.com/office/drawing/2014/main" id="{851CD47B-BDB8-BFFB-8402-90EB8D64C6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68145" y="4711758"/>
            <a:ext cx="3801630" cy="214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17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660"/>
    </mc:Choice>
    <mc:Fallback xmlns="">
      <p:transition spd="slow" advTm="102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eeccbecf1a66c15e050b287b30dbad4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72b7fee3a40d63c5005a44c105e25a0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31EFD9-73FE-4001-8922-059C08C3D2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27413B-342E-4658-BF07-96A68E07B157}">
  <ds:schemaRefs>
    <ds:schemaRef ds:uri="http://purl.org/dc/elements/1.1/"/>
    <ds:schemaRef ds:uri="b4f9f7ee-5770-4a14-8925-17f3d16e50b7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5080911-3050-4BD7-873D-1F6405B70F0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47</Words>
  <Application>Microsoft Office PowerPoint</Application>
  <PresentationFormat>Widescreen</PresentationFormat>
  <Paragraphs>4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Lisa Mcmahon  Module code ECIE4001  Challenges learners face in Welsh educational settings  Unit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Lisa McMahon (2516786)</dc:creator>
  <cp:lastModifiedBy>Lisa McMahon (2516786)</cp:lastModifiedBy>
  <cp:revision>47</cp:revision>
  <dcterms:created xsi:type="dcterms:W3CDTF">2025-12-09T15:55:49Z</dcterms:created>
  <dcterms:modified xsi:type="dcterms:W3CDTF">2025-12-14T12:24:07Z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