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bookmarkIdSeed="2">
  <p:sldMasterIdLst>
    <p:sldMasterId id="2147483742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8" r:id="rId7"/>
    <p:sldId id="261" r:id="rId8"/>
    <p:sldId id="262" r:id="rId9"/>
    <p:sldId id="263" r:id="rId10"/>
    <p:sldId id="264" r:id="rId11"/>
    <p:sldId id="265" r:id="rId12"/>
    <p:sldId id="269" r:id="rId13"/>
    <p:sldId id="270" r:id="rId14"/>
    <p:sldId id="266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67" r:id="rId23"/>
    <p:sldId id="278" r:id="rId24"/>
    <p:sldId id="279" r:id="rId25"/>
    <p:sldId id="280" r:id="rId26"/>
  </p:sldIdLst>
  <p:sldSz cx="18288000" cy="10287000"/>
  <p:notesSz cx="18288000" cy="10287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483" y="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400" b="1" i="0" u="none" strike="noStrike" kern="1200" spc="0" baseline="0">
                <a:solidFill>
                  <a:sysClr val="windowText" lastClr="000000">
                    <a:lumMod val="65000"/>
                    <a:lumOff val="35000"/>
                  </a:sysClr>
                </a:solidFill>
                <a:effectLst/>
              </a:rPr>
              <a:t>Benign Traffic (Baseline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Throughput (Mbit/s)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Benign Traffic</c:v>
                </c:pt>
                <c:pt idx="1">
                  <c:v>Under Attack (Before Mitigation)</c:v>
                </c:pt>
                <c:pt idx="2">
                  <c:v>After AI Mitigation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29100</c:v>
                </c:pt>
                <c:pt idx="1">
                  <c:v>4200</c:v>
                </c:pt>
                <c:pt idx="2">
                  <c:v>25000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32E-4FA1-BCAF-E9348F341215}"/>
            </c:ext>
          </c:extLst>
        </c:ser>
        <c:ser>
          <c:idx val="1"/>
          <c:order val="1"/>
          <c:tx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Benign Traffic</c:v>
                </c:pt>
                <c:pt idx="1">
                  <c:v>Under Attack (Before Mitigation)</c:v>
                </c:pt>
                <c:pt idx="2">
                  <c:v>After AI Mitigation</c:v>
                </c:pt>
              </c:strCache>
            </c:strRef>
          </c:cat>
          <c:val>
            <c:numRef>
              <c:f>Sheet1!#REF!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32E-4FA1-BCAF-E9348F341215}"/>
            </c:ext>
          </c:extLst>
        </c:ser>
        <c:ser>
          <c:idx val="2"/>
          <c:order val="2"/>
          <c:tx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Benign Traffic</c:v>
                </c:pt>
                <c:pt idx="1">
                  <c:v>Under Attack (Before Mitigation)</c:v>
                </c:pt>
                <c:pt idx="2">
                  <c:v>After AI Mitigation</c:v>
                </c:pt>
              </c:strCache>
            </c:strRef>
          </c:cat>
          <c:val>
            <c:numRef>
              <c:f>Sheet1!#REF!</c:f>
              <c:numCache>
                <c:formatCode>General</c:formatCode>
                <c:ptCount val="1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32E-4FA1-BCAF-E9348F3412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533321935"/>
        <c:axId val="1533323855"/>
      </c:barChart>
      <c:catAx>
        <c:axId val="153332193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33323855"/>
        <c:crosses val="autoZero"/>
        <c:auto val="1"/>
        <c:lblAlgn val="ctr"/>
        <c:lblOffset val="100"/>
        <c:noMultiLvlLbl val="0"/>
      </c:catAx>
      <c:valAx>
        <c:axId val="153332385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3332193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legendEntry>
        <c:idx val="2"/>
        <c:delete val="1"/>
      </c:legendEntry>
      <c:layout>
        <c:manualLayout>
          <c:xMode val="edge"/>
          <c:yMode val="edge"/>
          <c:x val="0.59285852289297158"/>
          <c:y val="0.93303524559430073"/>
          <c:w val="0.40687554680664917"/>
          <c:h val="6.696475440569929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solidFill>
        <a:schemeClr val="tx1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400" b="0" i="0" u="none" strike="noStrike" baseline="0">
                <a:effectLst/>
              </a:rPr>
              <a:t>UDP Flood Attack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Packet Loss (%)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Benign Traffic</c:v>
                </c:pt>
                <c:pt idx="1">
                  <c:v>Under Attack (Before Mitigation)</c:v>
                </c:pt>
                <c:pt idx="2">
                  <c:v>After AI Mitigation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</c:v>
                </c:pt>
                <c:pt idx="1">
                  <c:v>35</c:v>
                </c:pt>
                <c:pt idx="2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229-462C-9291-BC60B0E90B5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Benign Traffic</c:v>
                </c:pt>
                <c:pt idx="1">
                  <c:v>Under Attack (Before Mitigation)</c:v>
                </c:pt>
                <c:pt idx="2">
                  <c:v>After AI Mitigation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7229-462C-9291-BC60B0E90B55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Benign Traffic</c:v>
                </c:pt>
                <c:pt idx="1">
                  <c:v>Under Attack (Before Mitigation)</c:v>
                </c:pt>
                <c:pt idx="2">
                  <c:v>After AI Mitigation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7229-462C-9291-BC60B0E90B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84710991"/>
        <c:axId val="1684716271"/>
      </c:barChart>
      <c:catAx>
        <c:axId val="168471099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84716271"/>
        <c:crosses val="autoZero"/>
        <c:auto val="1"/>
        <c:lblAlgn val="ctr"/>
        <c:lblOffset val="100"/>
        <c:noMultiLvlLbl val="0"/>
      </c:catAx>
      <c:valAx>
        <c:axId val="168471627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8471099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solidFill>
        <a:schemeClr val="tx1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0358438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D56B50-02EF-4F8E-9FE8-6838B205D51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057900" y="1285875"/>
            <a:ext cx="6172200" cy="3471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828800" y="4951413"/>
            <a:ext cx="14630400" cy="40497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0358438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BEB5D1-FC64-4627-B2EF-C6B662C8A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091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BEB5D1-FC64-4627-B2EF-C6B662C8A02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989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25401" y="0"/>
            <a:ext cx="18346740" cy="10284321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598" y="2806697"/>
            <a:ext cx="10223504" cy="2273300"/>
          </a:xfrm>
        </p:spPr>
        <p:txBody>
          <a:bodyPr anchor="b">
            <a:noAutofit/>
          </a:bodyPr>
          <a:lstStyle>
            <a:lvl1pPr algn="ctr">
              <a:defRPr sz="81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598" y="5486396"/>
            <a:ext cx="10223504" cy="1981203"/>
          </a:xfrm>
        </p:spPr>
        <p:txBody>
          <a:bodyPr anchor="t">
            <a:normAutofit/>
          </a:bodyPr>
          <a:lstStyle>
            <a:lvl1pPr marL="0" indent="0" algn="ctr">
              <a:buNone/>
              <a:defRPr sz="3150">
                <a:solidFill>
                  <a:schemeClr val="tx1"/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974849" y="7556495"/>
            <a:ext cx="1346201" cy="4191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596" y="7556495"/>
            <a:ext cx="7821953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435351" y="7556495"/>
            <a:ext cx="826751" cy="419100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4038599" y="5283197"/>
            <a:ext cx="1022350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4776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2094254" y="3632199"/>
            <a:ext cx="1411094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828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2604" y="2628909"/>
            <a:ext cx="12238032" cy="2733771"/>
          </a:xfrm>
        </p:spPr>
        <p:txBody>
          <a:bodyPr anchor="b">
            <a:normAutofit/>
          </a:bodyPr>
          <a:lstStyle>
            <a:lvl1pPr algn="ctr">
              <a:defRPr sz="6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22601" y="5769077"/>
            <a:ext cx="12238035" cy="1431821"/>
          </a:xfrm>
        </p:spPr>
        <p:txBody>
          <a:bodyPr anchor="t">
            <a:normAutofit/>
          </a:bodyPr>
          <a:lstStyle>
            <a:lvl1pPr marL="0" indent="0" algn="ctr">
              <a:buNone/>
              <a:defRPr sz="3600">
                <a:solidFill>
                  <a:schemeClr val="tx1"/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3019085" y="5565878"/>
            <a:ext cx="1224507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183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2094254" y="3632199"/>
            <a:ext cx="1411094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7672" y="3840480"/>
            <a:ext cx="7077456" cy="496519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72016" y="3840480"/>
            <a:ext cx="7077456" cy="496519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83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3100" y="3987800"/>
            <a:ext cx="7077456" cy="864393"/>
          </a:xfrm>
        </p:spPr>
        <p:txBody>
          <a:bodyPr anchor="b">
            <a:noAutofit/>
          </a:bodyPr>
          <a:lstStyle>
            <a:lvl1pPr marL="0" indent="0">
              <a:spcBef>
                <a:spcPts val="1008"/>
              </a:spcBef>
              <a:spcAft>
                <a:spcPts val="900"/>
              </a:spcAft>
              <a:buNone/>
              <a:defRPr sz="4200" b="0">
                <a:solidFill>
                  <a:schemeClr val="accent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3100" y="4864894"/>
            <a:ext cx="7077456" cy="394890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71005" y="3987800"/>
            <a:ext cx="7077456" cy="864393"/>
          </a:xfrm>
        </p:spPr>
        <p:txBody>
          <a:bodyPr anchor="b">
            <a:noAutofit/>
          </a:bodyPr>
          <a:lstStyle>
            <a:lvl1pPr marL="0" indent="0">
              <a:spcBef>
                <a:spcPts val="1008"/>
              </a:spcBef>
              <a:spcAft>
                <a:spcPts val="900"/>
              </a:spcAft>
              <a:buNone/>
              <a:defRPr sz="4200" b="0">
                <a:solidFill>
                  <a:schemeClr val="accent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71005" y="4864894"/>
            <a:ext cx="7077456" cy="394890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2094254" y="3632199"/>
            <a:ext cx="1411094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6069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2094254" y="3632199"/>
            <a:ext cx="1411094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1716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1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0717" y="2082801"/>
            <a:ext cx="5577683" cy="2057400"/>
          </a:xfrm>
        </p:spPr>
        <p:txBody>
          <a:bodyPr anchor="b">
            <a:normAutofit/>
          </a:bodyPr>
          <a:lstStyle>
            <a:lvl1pPr algn="ctr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2" y="1473197"/>
            <a:ext cx="8204199" cy="734060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0717" y="4546598"/>
            <a:ext cx="5577683" cy="3657606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94254" y="4368800"/>
            <a:ext cx="527174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7826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099" y="2825748"/>
            <a:ext cx="9362724" cy="2057400"/>
          </a:xfrm>
        </p:spPr>
        <p:txBody>
          <a:bodyPr anchor="b">
            <a:normAutofit/>
          </a:bodyPr>
          <a:lstStyle>
            <a:lvl1pPr algn="ctr">
              <a:defRPr sz="4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142247" y="1562100"/>
            <a:ext cx="4595021" cy="71628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3099" y="4883148"/>
            <a:ext cx="9362724" cy="2743200"/>
          </a:xfrm>
        </p:spPr>
        <p:txBody>
          <a:bodyPr anchor="t">
            <a:normAutofit/>
          </a:bodyPr>
          <a:lstStyle>
            <a:lvl1pPr marL="0" indent="0" algn="ctr">
              <a:buNone/>
              <a:defRPr sz="27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362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2" y="7223122"/>
            <a:ext cx="14414499" cy="850107"/>
          </a:xfrm>
        </p:spPr>
        <p:txBody>
          <a:bodyPr anchor="b">
            <a:normAutofit/>
          </a:bodyPr>
          <a:lstStyle>
            <a:lvl1pPr algn="ctr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62141" y="1562099"/>
            <a:ext cx="15158958" cy="5003804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400"/>
            </a:lvl1pPr>
            <a:lvl2pPr marL="685800" indent="0">
              <a:buNone/>
              <a:defRPr sz="2400"/>
            </a:lvl2pPr>
            <a:lvl3pPr marL="1371600" indent="0">
              <a:buNone/>
              <a:defRPr sz="2400"/>
            </a:lvl3pPr>
            <a:lvl4pPr marL="2057400" indent="0">
              <a:buNone/>
              <a:defRPr sz="2400"/>
            </a:lvl4pPr>
            <a:lvl5pPr marL="2743200" indent="0">
              <a:buNone/>
              <a:defRPr sz="2400"/>
            </a:lvl5pPr>
            <a:lvl6pPr marL="3429000" indent="0">
              <a:buNone/>
              <a:defRPr sz="2400"/>
            </a:lvl6pPr>
            <a:lvl7pPr marL="4114800" indent="0">
              <a:buNone/>
              <a:defRPr sz="2400"/>
            </a:lvl7pPr>
            <a:lvl8pPr marL="4800600" indent="0">
              <a:buNone/>
              <a:defRPr sz="2400"/>
            </a:lvl8pPr>
            <a:lvl9pPr marL="548640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3102" y="8073230"/>
            <a:ext cx="14414499" cy="740568"/>
          </a:xfrm>
        </p:spPr>
        <p:txBody>
          <a:bodyPr>
            <a:normAutofit/>
          </a:bodyPr>
          <a:lstStyle>
            <a:lvl1pPr marL="0" indent="0" algn="ctr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164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5802" y="1473198"/>
            <a:ext cx="14389098" cy="4432302"/>
          </a:xfrm>
        </p:spPr>
        <p:txBody>
          <a:bodyPr anchor="ctr">
            <a:normAutofit/>
          </a:bodyPr>
          <a:lstStyle>
            <a:lvl1pPr algn="ctr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55802" y="6515099"/>
            <a:ext cx="14389098" cy="2298701"/>
          </a:xfrm>
        </p:spPr>
        <p:txBody>
          <a:bodyPr anchor="ctr">
            <a:normAutofit/>
          </a:bodyPr>
          <a:lstStyle>
            <a:lvl1pPr marL="0" indent="0" algn="ctr">
              <a:buNone/>
              <a:defRPr sz="3000">
                <a:solidFill>
                  <a:schemeClr val="tx1"/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94254" y="6210299"/>
            <a:ext cx="1411094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8509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9320" y="1473198"/>
            <a:ext cx="13944597" cy="3556002"/>
          </a:xfrm>
        </p:spPr>
        <p:txBody>
          <a:bodyPr anchor="ctr">
            <a:normAutofit/>
          </a:bodyPr>
          <a:lstStyle>
            <a:lvl1pPr algn="ctr">
              <a:defRPr sz="48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12218" y="5029200"/>
            <a:ext cx="13258803" cy="8763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3000"/>
            </a:lvl1pPr>
            <a:lvl2pPr marL="685800" indent="0">
              <a:buFontTx/>
              <a:buNone/>
              <a:defRPr/>
            </a:lvl2pPr>
            <a:lvl3pPr marL="1371600" indent="0">
              <a:buFontTx/>
              <a:buNone/>
              <a:defRPr/>
            </a:lvl3pPr>
            <a:lvl4pPr marL="2057400" indent="0">
              <a:buFontTx/>
              <a:buNone/>
              <a:defRPr/>
            </a:lvl4pPr>
            <a:lvl5pPr marL="27432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3102" y="6515099"/>
            <a:ext cx="14414499" cy="2298701"/>
          </a:xfrm>
        </p:spPr>
        <p:txBody>
          <a:bodyPr anchor="ctr">
            <a:normAutofit/>
          </a:bodyPr>
          <a:lstStyle>
            <a:lvl1pPr marL="0" indent="0" algn="ctr">
              <a:buNone/>
              <a:defRPr sz="3000">
                <a:solidFill>
                  <a:schemeClr val="tx1"/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293020" y="1319942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5900401" y="4241805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 algn="r"/>
            <a:r>
              <a:rPr lang="en-US" sz="12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094254" y="6210299"/>
            <a:ext cx="1411094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21823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3" y="4962872"/>
            <a:ext cx="14414502" cy="2203200"/>
          </a:xfrm>
        </p:spPr>
        <p:txBody>
          <a:bodyPr anchor="b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3102" y="7166072"/>
            <a:ext cx="14414502" cy="1290600"/>
          </a:xfrm>
        </p:spPr>
        <p:txBody>
          <a:bodyPr anchor="t">
            <a:normAutofit/>
          </a:bodyPr>
          <a:lstStyle>
            <a:lvl1pPr marL="0" indent="0" algn="l">
              <a:buNone/>
              <a:defRPr sz="3000">
                <a:solidFill>
                  <a:schemeClr val="tx1"/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4918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9320" y="1473198"/>
            <a:ext cx="13944597" cy="3365502"/>
          </a:xfrm>
        </p:spPr>
        <p:txBody>
          <a:bodyPr anchor="ctr">
            <a:normAutofit/>
          </a:bodyPr>
          <a:lstStyle>
            <a:lvl1pPr algn="ctr">
              <a:defRPr sz="48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943102" y="5458968"/>
            <a:ext cx="14414502" cy="1330452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3600">
                <a:solidFill>
                  <a:schemeClr val="tx1"/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3102" y="6794500"/>
            <a:ext cx="14414502" cy="2019300"/>
          </a:xfrm>
        </p:spPr>
        <p:txBody>
          <a:bodyPr anchor="t">
            <a:normAutofit/>
          </a:bodyPr>
          <a:lstStyle>
            <a:lvl1pPr marL="0" indent="0" algn="l">
              <a:buNone/>
              <a:defRPr sz="2700">
                <a:solidFill>
                  <a:schemeClr val="tx1"/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293020" y="1319942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/>
            <a:r>
              <a:rPr lang="en-US" sz="12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900401" y="3898892"/>
            <a:ext cx="914400" cy="877164"/>
          </a:xfrm>
          <a:prstGeom prst="rect">
            <a:avLst/>
          </a:prstGeom>
        </p:spPr>
        <p:txBody>
          <a:bodyPr vert="horz" lIns="137160" tIns="68580" rIns="137160" bIns="68580" rtlCol="0" anchor="ctr">
            <a:noAutofit/>
          </a:bodyPr>
          <a:lstStyle/>
          <a:p>
            <a:pPr lvl="0" algn="r"/>
            <a:r>
              <a:rPr lang="en-US" sz="12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2094254" y="5143500"/>
            <a:ext cx="1411094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3594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2" y="1473198"/>
            <a:ext cx="14414499" cy="336550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943102" y="5445252"/>
            <a:ext cx="14414502" cy="1261872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4200">
                <a:solidFill>
                  <a:schemeClr val="tx1"/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3100" y="6705599"/>
            <a:ext cx="14414505" cy="2108201"/>
          </a:xfrm>
        </p:spPr>
        <p:txBody>
          <a:bodyPr anchor="t">
            <a:normAutofit/>
          </a:bodyPr>
          <a:lstStyle>
            <a:lvl1pPr marL="0" indent="0" algn="l">
              <a:buNone/>
              <a:defRPr sz="2700">
                <a:solidFill>
                  <a:schemeClr val="tx1"/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94254" y="5143500"/>
            <a:ext cx="1411094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99134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2094254" y="3632199"/>
            <a:ext cx="1411094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83278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499035" y="1473197"/>
            <a:ext cx="2836343" cy="734060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3098" y="1473198"/>
            <a:ext cx="11149538" cy="7340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295835" y="1485900"/>
            <a:ext cx="0" cy="73152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42658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99678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23604" y="0"/>
            <a:ext cx="18344943" cy="10284321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3103" y="1473199"/>
            <a:ext cx="14401794" cy="195580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3102" y="3835398"/>
            <a:ext cx="14401794" cy="49784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016252" y="8953500"/>
            <a:ext cx="2400300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D8BD707-D9CF-40AE-B4C6-C98DA3205C09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3102" y="8953500"/>
            <a:ext cx="10958850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530852" y="8953500"/>
            <a:ext cx="814046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028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8" r:id="rId16"/>
    <p:sldLayoutId id="2147483759" r:id="rId17"/>
    <p:sldLayoutId id="2147483760" r:id="rId18"/>
  </p:sldLayoutIdLst>
  <p:txStyles>
    <p:titleStyle>
      <a:lvl1pPr algn="ctr" defTabSz="685800" rtl="0" eaLnBrk="1" latinLnBrk="0" hangingPunct="1">
        <a:spcBef>
          <a:spcPct val="0"/>
        </a:spcBef>
        <a:buNone/>
        <a:defRPr sz="66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28625" indent="-428625" algn="l" defTabSz="685800" rtl="0" eaLnBrk="1" latinLnBrk="0" hangingPunct="1">
        <a:spcBef>
          <a:spcPct val="20000"/>
        </a:spcBef>
        <a:spcAft>
          <a:spcPts val="900"/>
        </a:spcAft>
        <a:buClr>
          <a:schemeClr val="accent1"/>
        </a:buClr>
        <a:buSzPct val="115000"/>
        <a:buFont typeface="Arial"/>
        <a:buChar char="•"/>
        <a:defRPr sz="3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1114425" indent="-428625" algn="l" defTabSz="685800" rtl="0" eaLnBrk="1" latinLnBrk="0" hangingPunct="1">
        <a:spcBef>
          <a:spcPct val="20000"/>
        </a:spcBef>
        <a:spcAft>
          <a:spcPts val="900"/>
        </a:spcAft>
        <a:buClr>
          <a:schemeClr val="accent1"/>
        </a:buClr>
        <a:buSzPct val="115000"/>
        <a:buFont typeface="Arial"/>
        <a:buChar char="•"/>
        <a:defRPr sz="3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800225" indent="-428625" algn="l" defTabSz="685800" rtl="0" eaLnBrk="1" latinLnBrk="0" hangingPunct="1">
        <a:spcBef>
          <a:spcPct val="20000"/>
        </a:spcBef>
        <a:spcAft>
          <a:spcPts val="900"/>
        </a:spcAft>
        <a:buClr>
          <a:schemeClr val="accent1"/>
        </a:buClr>
        <a:buSzPct val="115000"/>
        <a:buFont typeface="Arial"/>
        <a:buChar char="•"/>
        <a:defRPr sz="27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2314575" indent="-257175" algn="l" defTabSz="685800" rtl="0" eaLnBrk="1" latinLnBrk="0" hangingPunct="1">
        <a:spcBef>
          <a:spcPct val="20000"/>
        </a:spcBef>
        <a:spcAft>
          <a:spcPts val="9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3000375" indent="-257175" algn="l" defTabSz="685800" rtl="0" eaLnBrk="1" latinLnBrk="0" hangingPunct="1">
        <a:spcBef>
          <a:spcPct val="20000"/>
        </a:spcBef>
        <a:spcAft>
          <a:spcPts val="900"/>
        </a:spcAft>
        <a:buClr>
          <a:schemeClr val="accent1"/>
        </a:buClr>
        <a:buSzPct val="115000"/>
        <a:buFont typeface="Arial"/>
        <a:buChar char="•"/>
        <a:defRPr sz="21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3771900" indent="-342900" algn="l" defTabSz="685800" rtl="0" eaLnBrk="1" latinLnBrk="0" hangingPunct="1">
        <a:spcBef>
          <a:spcPct val="20000"/>
        </a:spcBef>
        <a:spcAft>
          <a:spcPts val="900"/>
        </a:spcAft>
        <a:buClr>
          <a:schemeClr val="accent1"/>
        </a:buClr>
        <a:buSzPct val="115000"/>
        <a:buFont typeface="Arial"/>
        <a:buChar char="•"/>
        <a:defRPr sz="21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4457700" indent="-342900" algn="l" defTabSz="685800" rtl="0" eaLnBrk="1" latinLnBrk="0" hangingPunct="1">
        <a:spcBef>
          <a:spcPct val="20000"/>
        </a:spcBef>
        <a:spcAft>
          <a:spcPts val="900"/>
        </a:spcAft>
        <a:buClr>
          <a:schemeClr val="accent1"/>
        </a:buClr>
        <a:buSzPct val="115000"/>
        <a:buFont typeface="Arial"/>
        <a:buChar char="•"/>
        <a:defRPr sz="21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5143500" indent="-342900" algn="l" defTabSz="685800" rtl="0" eaLnBrk="1" latinLnBrk="0" hangingPunct="1">
        <a:spcBef>
          <a:spcPct val="20000"/>
        </a:spcBef>
        <a:spcAft>
          <a:spcPts val="900"/>
        </a:spcAft>
        <a:buClr>
          <a:schemeClr val="accent1"/>
        </a:buClr>
        <a:buSzPct val="115000"/>
        <a:buFont typeface="Arial"/>
        <a:buChar char="•"/>
        <a:defRPr sz="21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5829300" indent="-342900" algn="l" defTabSz="685800" rtl="0" eaLnBrk="1" latinLnBrk="0" hangingPunct="1">
        <a:spcBef>
          <a:spcPct val="20000"/>
        </a:spcBef>
        <a:spcAft>
          <a:spcPts val="900"/>
        </a:spcAft>
        <a:buClr>
          <a:schemeClr val="accent1"/>
        </a:buClr>
        <a:buSzPct val="115000"/>
        <a:buFont typeface="Arial"/>
        <a:buChar char="•"/>
        <a:defRPr sz="21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6858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5943600" y="1650956"/>
            <a:ext cx="11713910" cy="2110899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wrap="square" lIns="0" tIns="196850" rIns="0" bIns="0" rtlCol="0">
            <a:spAutoFit/>
          </a:bodyPr>
          <a:lstStyle/>
          <a:p>
            <a:pPr marL="842010" marR="5080" indent="-829944">
              <a:lnSpc>
                <a:spcPct val="116599"/>
              </a:lnSpc>
              <a:spcBef>
                <a:spcPts val="90"/>
              </a:spcBef>
              <a:tabLst>
                <a:tab pos="5818505" algn="l"/>
              </a:tabLst>
            </a:pPr>
            <a:r>
              <a:rPr lang="en-GB" sz="3600" b="1" dirty="0">
                <a:solidFill>
                  <a:srgbClr val="7030A0"/>
                </a:solidFill>
              </a:rPr>
              <a:t>AI-Driven Zero Trust Enforcement System (IDS + IPS) </a:t>
            </a:r>
            <a:br>
              <a:rPr lang="en-GB" sz="3600" b="1" dirty="0">
                <a:solidFill>
                  <a:srgbClr val="7030A0"/>
                </a:solidFill>
              </a:rPr>
            </a:br>
            <a:r>
              <a:rPr lang="en-GB" sz="3600" b="1" dirty="0">
                <a:solidFill>
                  <a:srgbClr val="7030A0"/>
                </a:solidFill>
              </a:rPr>
              <a:t>for </a:t>
            </a:r>
            <a:br>
              <a:rPr lang="en-GB" sz="3600" b="1" dirty="0">
                <a:solidFill>
                  <a:srgbClr val="7030A0"/>
                </a:solidFill>
              </a:rPr>
            </a:br>
            <a:r>
              <a:rPr lang="en-GB" sz="3600" b="1" dirty="0">
                <a:solidFill>
                  <a:srgbClr val="7030A0"/>
                </a:solidFill>
              </a:rPr>
              <a:t>Software-Defined Networks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200" y="4209012"/>
            <a:ext cx="9129833" cy="224997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wrap="square" lIns="0" tIns="1079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sz="3500" spc="-204" dirty="0">
                <a:latin typeface="Arial Black"/>
                <a:cs typeface="Arial Black"/>
              </a:rPr>
              <a:t>Presented</a:t>
            </a:r>
            <a:r>
              <a:rPr sz="3500" spc="-220" dirty="0">
                <a:latin typeface="Arial Black"/>
                <a:cs typeface="Arial Black"/>
              </a:rPr>
              <a:t> </a:t>
            </a:r>
            <a:r>
              <a:rPr sz="3500" spc="-25" dirty="0">
                <a:latin typeface="Arial Black"/>
                <a:cs typeface="Arial Black"/>
              </a:rPr>
              <a:t>by: </a:t>
            </a:r>
            <a:endParaRPr lang="en-GB" sz="3500" spc="-25" dirty="0">
              <a:latin typeface="Arial Black"/>
              <a:cs typeface="Arial Black"/>
            </a:endParaRPr>
          </a:p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lang="en-GB" sz="3600" spc="185" dirty="0">
                <a:latin typeface="Cambria"/>
                <a:cs typeface="Cambria"/>
              </a:rPr>
              <a:t>Ahsanul Haque Sun</a:t>
            </a:r>
          </a:p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lang="en-GB" sz="3600" spc="185" dirty="0">
                <a:latin typeface="Cambria"/>
                <a:cs typeface="Cambria"/>
              </a:rPr>
              <a:t>Student ID- 2425088</a:t>
            </a:r>
          </a:p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lang="en-GB" sz="3600" spc="185" dirty="0" err="1">
                <a:latin typeface="Cambria"/>
                <a:cs typeface="Cambria"/>
              </a:rPr>
              <a:t>Msc</a:t>
            </a:r>
            <a:r>
              <a:rPr lang="en-GB" sz="3600" spc="185" dirty="0">
                <a:latin typeface="Cambria"/>
                <a:cs typeface="Cambria"/>
              </a:rPr>
              <a:t>. In Cybersecurity &amp; Digital Forensics</a:t>
            </a:r>
            <a:endParaRPr lang="en-GB" sz="3600" dirty="0">
              <a:latin typeface="Cambria"/>
              <a:cs typeface="Cambria"/>
            </a:endParaRPr>
          </a:p>
        </p:txBody>
      </p:sp>
      <p:pic>
        <p:nvPicPr>
          <p:cNvPr id="12" name="object 30">
            <a:extLst>
              <a:ext uri="{FF2B5EF4-FFF2-40B4-BE49-F238E27FC236}">
                <a16:creationId xmlns:a16="http://schemas.microsoft.com/office/drawing/2014/main" id="{891CB8D7-2DF5-9CC3-F9D4-60AECA1563AC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2000" y="4305300"/>
            <a:ext cx="5181600" cy="5174730"/>
          </a:xfrm>
          <a:prstGeom prst="rect">
            <a:avLst/>
          </a:prstGeom>
        </p:spPr>
      </p:pic>
      <p:pic>
        <p:nvPicPr>
          <p:cNvPr id="13" name="object 32">
            <a:extLst>
              <a:ext uri="{FF2B5EF4-FFF2-40B4-BE49-F238E27FC236}">
                <a16:creationId xmlns:a16="http://schemas.microsoft.com/office/drawing/2014/main" id="{0F812C8D-115C-5379-D62C-5B1C56E5220E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885686" y="7353300"/>
            <a:ext cx="3269492" cy="28228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B596B1-359E-8B27-62C8-107F477163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958146"/>
            <a:ext cx="5181600" cy="215656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F3A5700-E832-03D9-0D7A-3DD6A1BC61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58200" y="772714"/>
            <a:ext cx="8991600" cy="889474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Problem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Aim &amp; Objectives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Software-Defined Networking (SDN) Working Process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Role of AI in Zero Trust Policy Decisions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Dataset Rationale (NSL-KDD &amp; CIC-IDS2017)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Dataset Usage and Data Split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Literature Review Methodology (SLR Overview)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Identified Research Gaps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Questions &amp; Sub-Questions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Philosophy &amp; Methodology</a:t>
            </a: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Design Process of the AI-Driven Zero Trust IDS/IPS</a:t>
            </a: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AI-Driven Zero Trust SDN Architecture</a:t>
            </a: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Topology and Zero Trust Policy Design</a:t>
            </a: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System Design Overview</a:t>
            </a: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Detailed Architecture and Operational Flow</a:t>
            </a: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Implementation: SDN Testbed and Controller Setup</a:t>
            </a: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AI-Driven IDS/IPS and Zero Trust Enforcement</a:t>
            </a:r>
          </a:p>
          <a:p>
            <a:pPr marL="285750" lvl="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Evaluation Setup and Measurement Methodology</a:t>
            </a: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Conclusions and Research Contributions</a:t>
            </a: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Limitations, Future Work and Final Remarks</a:t>
            </a:r>
          </a:p>
          <a:p>
            <a:pPr marL="285750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54CBA7E-4FE3-5694-DA35-86D627E841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3695700"/>
            <a:ext cx="6705600" cy="186204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15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Contents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-1905000" y="1181100"/>
            <a:ext cx="14173200" cy="2277022"/>
          </a:xfrm>
          <a:prstGeom prst="rect">
            <a:avLst/>
          </a:prstGeom>
        </p:spPr>
        <p:txBody>
          <a:bodyPr vert="horz" wrap="square" lIns="0" tIns="913881" rIns="0" bIns="0" rtlCol="0">
            <a:spAutoFit/>
          </a:bodyPr>
          <a:lstStyle/>
          <a:p>
            <a:pPr marL="5895340">
              <a:lnSpc>
                <a:spcPct val="100000"/>
              </a:lnSpc>
              <a:spcBef>
                <a:spcPts val="100"/>
              </a:spcBef>
            </a:pPr>
            <a:r>
              <a:rPr lang="en-GB" sz="8800" b="1" spc="-300" dirty="0">
                <a:solidFill>
                  <a:srgbClr val="7030A0"/>
                </a:solidFill>
              </a:rPr>
              <a:t>Project</a:t>
            </a:r>
            <a:r>
              <a:rPr lang="en-GB" sz="8800" dirty="0">
                <a:solidFill>
                  <a:srgbClr val="7030A0"/>
                </a:solidFill>
              </a:rPr>
              <a:t> </a:t>
            </a:r>
            <a:r>
              <a:rPr lang="en-GB" sz="8800" b="1" dirty="0">
                <a:solidFill>
                  <a:srgbClr val="7030A0"/>
                </a:solidFill>
              </a:rPr>
              <a:t>Overview</a:t>
            </a:r>
            <a:endParaRPr lang="en-GB" sz="8800" b="1" spc="445" dirty="0">
              <a:solidFill>
                <a:srgbClr val="7030A0"/>
              </a:solidFill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19F3F03F-0C5F-FF61-D017-332C1880E4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4381500"/>
            <a:ext cx="15301944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SDN centralization improves control but introduces new security risks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Static and perimeter-based defenses are insufficient for dynamic threats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Proposed an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AI-driven Zero Trust IDS/IPS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integrated into the SDN controller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Random Forest model trained on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NSL-KDD and CIC-IDS2017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datasets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Real-time detection and enforcement via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OpenFlow rules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914400" y="1562100"/>
            <a:ext cx="11979233" cy="1848883"/>
          </a:xfrm>
          <a:prstGeom prst="rect">
            <a:avLst/>
          </a:prstGeom>
        </p:spPr>
        <p:txBody>
          <a:bodyPr vert="horz" wrap="square" lIns="0" tIns="825162" rIns="0" bIns="0" rtlCol="0">
            <a:spAutoFit/>
          </a:bodyPr>
          <a:lstStyle/>
          <a:p>
            <a:pPr marL="4900930">
              <a:lnSpc>
                <a:spcPct val="100000"/>
              </a:lnSpc>
              <a:spcBef>
                <a:spcPts val="100"/>
              </a:spcBef>
            </a:pPr>
            <a:r>
              <a:rPr b="1" spc="330" dirty="0">
                <a:solidFill>
                  <a:srgbClr val="7030A0"/>
                </a:solidFill>
              </a:rPr>
              <a:t>Introduction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19200" y="3619500"/>
            <a:ext cx="16459200" cy="2167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Software-Defined Networking (SDN) enables centralized control and programmability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Centralized control plane introduces new attack surfaces (e.g., controller overload, flow manipulation)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Traditional perimeter-based defenses lack adaptability against modern AI-driven attacks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Zero Trust Architecture (ZTA) enforces continuous verification and least privilege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 and Machine Learning enable real-time detection and adaptive enforcement in SDN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352800" y="2400300"/>
            <a:ext cx="11176000" cy="10284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490" dirty="0">
                <a:solidFill>
                  <a:srgbClr val="7030A0"/>
                </a:solidFill>
              </a:rPr>
              <a:t>Problem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B77B3424-FF36-FCF4-2412-EC3E78D0D6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3695700"/>
            <a:ext cx="14325600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SDN centralization introduces control-plane and lateral movement security risks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Traditional perimeter-based security is ineffective against dynamic SDN threats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Existing Zero Trust implementations in SDN are largely static and rule-based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Limited integration of real-time IDS/IPS within the SDN control loop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Lack of autonomous, closed-loop detection and enforcement mechanisms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50539D-0481-3459-8C59-10E186E764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>
            <a:extLst>
              <a:ext uri="{FF2B5EF4-FFF2-40B4-BE49-F238E27FC236}">
                <a16:creationId xmlns:a16="http://schemas.microsoft.com/office/drawing/2014/main" id="{1E1D5FBD-417B-22CD-502E-B0A2314381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37660" y="1943100"/>
            <a:ext cx="9652000" cy="10284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b="1" dirty="0">
                <a:solidFill>
                  <a:srgbClr val="7030A0"/>
                </a:solidFill>
              </a:rPr>
              <a:t>Aim &amp; Objectives</a:t>
            </a:r>
            <a:endParaRPr b="1" spc="490" dirty="0">
              <a:solidFill>
                <a:srgbClr val="7030A0"/>
              </a:solidFill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6F89FA16-DDBA-8B75-9E88-7B4BAA3B9F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47800" y="3480257"/>
            <a:ext cx="15849600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research aims to develop and evaluate an AI-driven Zero Trust IDS–IPS framework for Software-Defined Networks (SDN) that enables continuous verification, automated policy enforcement, and enhanced real-time threat detection and response.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Review existing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AI-driven Zero Trust and SDN security approaches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to identify research gaps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Design and simulate an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AI-based IDS/IPS integrated into an SDN controller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Evaluate performance in terms of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detection accuracy, response latency, and enforcement effectiveness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0457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5400" y="1390115"/>
            <a:ext cx="15678150" cy="75148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4800" b="1" dirty="0">
                <a:solidFill>
                  <a:srgbClr val="7030A0"/>
                </a:solidFill>
                <a:latin typeface="Trebuchet MS" panose="020B0603020202020204" pitchFamily="34" charset="0"/>
              </a:rPr>
              <a:t>Working Process of Software-Defined Networking</a:t>
            </a:r>
            <a:endParaRPr sz="4800" b="1" spc="535" dirty="0">
              <a:solidFill>
                <a:srgbClr val="7030A0"/>
              </a:solidFill>
              <a:latin typeface="Trebuchet MS" panose="020B0603020202020204" pitchFamily="34" charset="0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028700" y="5546395"/>
            <a:ext cx="13000355" cy="0"/>
          </a:xfrm>
          <a:custGeom>
            <a:avLst/>
            <a:gdLst/>
            <a:ahLst/>
            <a:cxnLst/>
            <a:rect l="l" t="t" r="r" b="b"/>
            <a:pathLst>
              <a:path w="13000355">
                <a:moveTo>
                  <a:pt x="0" y="0"/>
                </a:moveTo>
                <a:lnTo>
                  <a:pt x="13000056" y="0"/>
                </a:lnTo>
              </a:path>
            </a:pathLst>
          </a:custGeom>
          <a:ln w="2857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E6E033C-B6B0-DABE-E20C-B5C1D37B22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2452800"/>
            <a:ext cx="14097000" cy="286232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571500" marR="0" lvl="0" indent="-5715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SDN separates 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control plane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from 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plane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571500" marR="0" lvl="0" indent="-5715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Centralized controller manages network behavior</a:t>
            </a:r>
          </a:p>
          <a:p>
            <a:pPr marL="571500" marR="0" lvl="0" indent="-5715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Three-layer architecture: Application, Control, Data</a:t>
            </a:r>
          </a:p>
          <a:p>
            <a:pPr marL="571500" marR="0" lvl="0" indent="-5715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Switches forward traffic based on 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flow rules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571500" marR="0" lvl="0" indent="-5715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Unknown flows are handled via controller decisions</a:t>
            </a:r>
          </a:p>
        </p:txBody>
      </p:sp>
      <p:sp>
        <p:nvSpPr>
          <p:cNvPr id="12" name="object 3">
            <a:extLst>
              <a:ext uri="{FF2B5EF4-FFF2-40B4-BE49-F238E27FC236}">
                <a16:creationId xmlns:a16="http://schemas.microsoft.com/office/drawing/2014/main" id="{9AB8CF98-8AF5-23C4-1A28-6E0FF92AF456}"/>
              </a:ext>
            </a:extLst>
          </p:cNvPr>
          <p:cNvSpPr txBox="1">
            <a:spLocks/>
          </p:cNvSpPr>
          <p:nvPr/>
        </p:nvSpPr>
        <p:spPr>
          <a:xfrm>
            <a:off x="2724150" y="5634158"/>
            <a:ext cx="12915900" cy="75148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wrap="square" lIns="0" tIns="12700" rIns="0" bIns="0" rtlCol="0">
            <a:spAutoFit/>
          </a:bodyPr>
          <a:lstStyle>
            <a:lvl1pPr>
              <a:defRPr sz="8000" b="1" i="0">
                <a:solidFill>
                  <a:schemeClr val="tx1"/>
                </a:solidFill>
                <a:latin typeface="Trebuchet MS"/>
                <a:ea typeface="+mj-ea"/>
                <a:cs typeface="Trebuchet MS"/>
              </a:defRPr>
            </a:lvl1pPr>
          </a:lstStyle>
          <a:p>
            <a:pPr marL="12700" algn="ctr">
              <a:spcBef>
                <a:spcPts val="100"/>
              </a:spcBef>
            </a:pPr>
            <a:r>
              <a:rPr lang="en-GB" sz="4800" dirty="0">
                <a:solidFill>
                  <a:srgbClr val="7030A0"/>
                </a:solidFill>
              </a:rPr>
              <a:t>Role of AI in Zero Trust Policy Decisions</a:t>
            </a:r>
            <a:endParaRPr lang="en-GB" sz="4800" spc="535" dirty="0">
              <a:solidFill>
                <a:srgbClr val="7030A0"/>
              </a:solidFill>
            </a:endParaRPr>
          </a:p>
        </p:txBody>
      </p:sp>
      <p:sp>
        <p:nvSpPr>
          <p:cNvPr id="18" name="Rectangle 5">
            <a:extLst>
              <a:ext uri="{FF2B5EF4-FFF2-40B4-BE49-F238E27FC236}">
                <a16:creationId xmlns:a16="http://schemas.microsoft.com/office/drawing/2014/main" id="{3ABF726F-39BD-536F-7748-A10E1FB556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6500" y="6650116"/>
            <a:ext cx="13411200" cy="224676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Static, administrator-defined policies do not scale in dynamic SDN environments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 models analyze network flow and behavior data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Traffic is classified as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normal or anomalous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with associated risk scores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 outputs feed the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Policy Decision Point (PDP)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Policies are enforced dynamically through SDN control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F3664901-01B1-CEFD-0314-A4BC22440C03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2057400" y="2301954"/>
            <a:ext cx="14137956" cy="224676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IDS/IPS model operates on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SDN flow statistics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not raw packets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Datasets must provide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labelled benign and attack traffic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NSL-KDD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used for initial model development and feature validation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CIC-IDS2017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used for realistic, modern attack evaluation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Flow-based features align with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OpenFlow controller telemetry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7FA928-0588-0BF2-7E81-57534A32588F}"/>
              </a:ext>
            </a:extLst>
          </p:cNvPr>
          <p:cNvSpPr txBox="1"/>
          <p:nvPr/>
        </p:nvSpPr>
        <p:spPr>
          <a:xfrm>
            <a:off x="4648200" y="4922103"/>
            <a:ext cx="10134600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7030A0"/>
                </a:solidFill>
              </a:rPr>
              <a:t>Dataset Usage and Data Split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F11574-A4FB-3C73-2435-D14CBB8E2C4B}"/>
              </a:ext>
            </a:extLst>
          </p:cNvPr>
          <p:cNvSpPr txBox="1"/>
          <p:nvPr/>
        </p:nvSpPr>
        <p:spPr>
          <a:xfrm>
            <a:off x="4648200" y="1280456"/>
            <a:ext cx="10515600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7030A0"/>
                </a:solidFill>
              </a:rPr>
              <a:t>Rationale for Dataset Selection</a:t>
            </a: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7818B234-5CA2-A5A5-33F3-5FA2B10CEC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7000" y="6134100"/>
            <a:ext cx="13528356" cy="224676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NSL-KDD and CIC-IDS2017 used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only for offline training and validation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Datasets pre-processed and split: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80% training / 20% testing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Random Forest model trained and validated offline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Trained model deployed into the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SDN controller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Live experiments use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synthetic Mininet traffic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not dataset replay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4F6DC79-0433-C961-8123-4AD664FAF1EE}"/>
              </a:ext>
            </a:extLst>
          </p:cNvPr>
          <p:cNvCxnSpPr>
            <a:cxnSpLocks/>
          </p:cNvCxnSpPr>
          <p:nvPr/>
        </p:nvCxnSpPr>
        <p:spPr>
          <a:xfrm>
            <a:off x="6025515" y="4533900"/>
            <a:ext cx="11805285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06400" y="266700"/>
            <a:ext cx="17068800" cy="10284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b="1" dirty="0">
                <a:solidFill>
                  <a:srgbClr val="7030A0"/>
                </a:solidFill>
              </a:rPr>
              <a:t>Literature Review Methodology</a:t>
            </a:r>
            <a:endParaRPr b="1" spc="650" dirty="0">
              <a:solidFill>
                <a:srgbClr val="7030A0"/>
              </a:solidFill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idx="1"/>
          </p:nvPr>
        </p:nvSpPr>
        <p:spPr>
          <a:xfrm>
            <a:off x="396240" y="1611880"/>
            <a:ext cx="13335000" cy="3531620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wrap="square" lIns="0" tIns="242570" rIns="0" bIns="0" rtlCol="0">
            <a:no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7030A0"/>
                </a:solidFill>
              </a:rPr>
              <a:t>Inclusion Criteria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Peer-reviewed journal and conference papers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AI/ML-based IDS/IPS applied to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SDN environments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Studies with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empirical evaluation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(accuracy, latency, scalability)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Publications from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2020 onwards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in English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Implemented or simulated systems (e.g., Mininet, ONOS)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A1ABB2-7110-0439-0E3F-16E6E6F91710}"/>
              </a:ext>
            </a:extLst>
          </p:cNvPr>
          <p:cNvSpPr txBox="1"/>
          <p:nvPr/>
        </p:nvSpPr>
        <p:spPr>
          <a:xfrm>
            <a:off x="421640" y="5460193"/>
            <a:ext cx="10820400" cy="224676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l"/>
            <a:r>
              <a:rPr lang="en-GB" sz="28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Exclusion Criteria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Non-peer-reviewed sources (blogs, patents, vendor material)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Purely theoretical or survey-only studies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Non-SDN or classical perimeter-security research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Outdated, duplicate, or incomplete studies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5C8DCA-8C54-CC12-50AE-D70153063ED2}"/>
              </a:ext>
            </a:extLst>
          </p:cNvPr>
          <p:cNvSpPr txBox="1"/>
          <p:nvPr/>
        </p:nvSpPr>
        <p:spPr>
          <a:xfrm>
            <a:off x="396240" y="8023655"/>
            <a:ext cx="14332155" cy="181588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8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Search Strategy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Databases: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Google Scholar, IEEE Xplore, ResearchGate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Keywords focused on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AI-driven IDS/IPS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Zero Trust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SDN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Emphasis on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closed-loop enforcement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policy automation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DDoS detection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632FF7D-0508-765A-E1B1-52BCB4D29CC1}"/>
              </a:ext>
            </a:extLst>
          </p:cNvPr>
          <p:cNvSpPr txBox="1"/>
          <p:nvPr/>
        </p:nvSpPr>
        <p:spPr>
          <a:xfrm>
            <a:off x="1295400" y="1028700"/>
            <a:ext cx="162306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000" b="1" dirty="0">
                <a:solidFill>
                  <a:srgbClr val="7030A0"/>
                </a:solidFill>
              </a:rPr>
              <a:t>Literature Review :Key Works and Research Gap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47965D-B774-929E-832F-285B0F694A8E}"/>
              </a:ext>
            </a:extLst>
          </p:cNvPr>
          <p:cNvSpPr txBox="1"/>
          <p:nvPr/>
        </p:nvSpPr>
        <p:spPr>
          <a:xfrm>
            <a:off x="2057400" y="7734300"/>
            <a:ext cx="14467840" cy="107721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gap</a:t>
            </a:r>
            <a:endParaRPr lang="en-GB" sz="3200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Need for an integrated, AI-driven Zero Trust IDS/IPS with real-time enforcement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CB12C1C-6E32-B245-ABE3-108393C755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9861873"/>
              </p:ext>
            </p:extLst>
          </p:nvPr>
        </p:nvGraphicFramePr>
        <p:xfrm>
          <a:off x="1295400" y="2628900"/>
          <a:ext cx="15620999" cy="4636982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3810000">
                  <a:extLst>
                    <a:ext uri="{9D8B030D-6E8A-4147-A177-3AD203B41FA5}">
                      <a16:colId xmlns:a16="http://schemas.microsoft.com/office/drawing/2014/main" val="1540712763"/>
                    </a:ext>
                  </a:extLst>
                </a:gridCol>
                <a:gridCol w="5410200">
                  <a:extLst>
                    <a:ext uri="{9D8B030D-6E8A-4147-A177-3AD203B41FA5}">
                      <a16:colId xmlns:a16="http://schemas.microsoft.com/office/drawing/2014/main" val="3759358298"/>
                    </a:ext>
                  </a:extLst>
                </a:gridCol>
                <a:gridCol w="6400799">
                  <a:extLst>
                    <a:ext uri="{9D8B030D-6E8A-4147-A177-3AD203B41FA5}">
                      <a16:colId xmlns:a16="http://schemas.microsoft.com/office/drawing/2014/main" val="1465238112"/>
                    </a:ext>
                  </a:extLst>
                </a:gridCol>
              </a:tblGrid>
              <a:tr h="3370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Author / Year</a:t>
                      </a:r>
                      <a:endParaRPr lang="en-GB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 Area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Identified Gap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9732936"/>
                  </a:ext>
                </a:extLst>
              </a:tr>
              <a:tr h="516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Smith et al. (2024/25)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ML-based Zero Trust policy generation in SDN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IDS/IPS integration; no feedback loop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7945375"/>
                  </a:ext>
                </a:extLst>
              </a:tr>
              <a:tr h="6459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Jones et al. (2025)</a:t>
                      </a:r>
                      <a:endParaRPr lang="en-GB" sz="20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Random Forest DDoS detection in SDN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adaptive mitigation or policy refinement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323497"/>
                  </a:ext>
                </a:extLst>
              </a:tr>
              <a:tr h="6459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Ahmed &amp; </a:t>
                      </a:r>
                      <a:r>
                        <a:rPr lang="en-GB" sz="2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Wang</a:t>
                      </a:r>
                      <a:r>
                        <a:rPr lang="en-GB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(2025)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DRL-based SDN firewall optimization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integrated into full Zero Trust framework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98952089"/>
                  </a:ext>
                </a:extLst>
              </a:tr>
              <a:tr h="6459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Lee et al. (2025)</a:t>
                      </a:r>
                      <a:endParaRPr lang="en-GB" sz="20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AI-driven Zero Trust policy automation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Theoretical only; no implementation or datasets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3086569"/>
                  </a:ext>
                </a:extLst>
              </a:tr>
              <a:tr h="6459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Patel et al. (2024/25)</a:t>
                      </a:r>
                      <a:endParaRPr lang="en-GB" sz="20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Survey of AI-based Zero Trust IDS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Highlights lack of unified detection + enforcement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95486317"/>
                  </a:ext>
                </a:extLst>
              </a:tr>
              <a:tr h="516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Singh et al. (2025)</a:t>
                      </a:r>
                      <a:endParaRPr lang="en-GB" sz="20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ML-based IDS inside SDN controllers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continuous learning or policy evolution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6887810"/>
                  </a:ext>
                </a:extLst>
              </a:tr>
              <a:tr h="5166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Karamchand / NIST (2023)</a:t>
                      </a:r>
                      <a:endParaRPr lang="en-GB" sz="20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Zero Trust principles and standards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Conceptual; lacks SDN-level enforcement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344242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457200" y="6189385"/>
            <a:ext cx="17373600" cy="268791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wrap="square" lIns="0" tIns="12700" rIns="0" bIns="0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Sub-Questions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does AI-based IDS/IPS integration improve detection and mitigation compared to static approaches?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latency and scalability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implications of continuous verification in SDN?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can detection feedback be used to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refine Zero Trust policies autonomously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challenges arise in implementing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closed-loop IDS/IPS enforcement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in SDN controllers?</a:t>
            </a:r>
          </a:p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500" spc="-10" dirty="0">
                <a:latin typeface="Lucida Sans Unicode"/>
                <a:cs typeface="Lucida Sans Unicode"/>
              </a:rPr>
              <a:t>.</a:t>
            </a:r>
            <a:endParaRPr sz="2500" dirty="0">
              <a:latin typeface="Lucida Sans Unicode"/>
              <a:cs typeface="Lucida Sans Unicod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B993A1-B834-3AEA-72F6-32F328497827}"/>
              </a:ext>
            </a:extLst>
          </p:cNvPr>
          <p:cNvSpPr txBox="1"/>
          <p:nvPr/>
        </p:nvSpPr>
        <p:spPr>
          <a:xfrm>
            <a:off x="4800600" y="1409700"/>
            <a:ext cx="88392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0" b="1" dirty="0">
                <a:solidFill>
                  <a:srgbClr val="7030A0"/>
                </a:solidFill>
              </a:rPr>
              <a:t>Research Questions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24D011-C34A-FB1C-4A2D-CFA0E8B3A781}"/>
              </a:ext>
            </a:extLst>
          </p:cNvPr>
          <p:cNvSpPr txBox="1"/>
          <p:nvPr/>
        </p:nvSpPr>
        <p:spPr>
          <a:xfrm>
            <a:off x="457200" y="3543300"/>
            <a:ext cx="17373600" cy="14465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Primary Research Question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can an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AI-driven IDS/IPS framework in SDN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enable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continuous verification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automated Zero Trust policy enforcement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for improved real-time threat detection and response?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00253B-0C46-5D0C-05B7-8F113E107C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>
            <a:extLst>
              <a:ext uri="{FF2B5EF4-FFF2-40B4-BE49-F238E27FC236}">
                <a16:creationId xmlns:a16="http://schemas.microsoft.com/office/drawing/2014/main" id="{2DD902EF-EC85-685D-403D-8D949819E8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" y="1779164"/>
            <a:ext cx="17068800" cy="112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7200" b="1" dirty="0">
                <a:solidFill>
                  <a:srgbClr val="7030A0"/>
                </a:solidFill>
              </a:rPr>
              <a:t>Research Philosophy and Methodology</a:t>
            </a:r>
            <a:endParaRPr sz="7200" b="1" spc="650" dirty="0">
              <a:solidFill>
                <a:srgbClr val="7030A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8B21EF3-790E-29FB-4793-886B6FB4EFCE}"/>
              </a:ext>
            </a:extLst>
          </p:cNvPr>
          <p:cNvSpPr txBox="1"/>
          <p:nvPr/>
        </p:nvSpPr>
        <p:spPr>
          <a:xfrm>
            <a:off x="1600200" y="3752202"/>
            <a:ext cx="10058400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Research Philosophy &amp; Approach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Positivist / pragmatic paradigm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Deductive research approach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Focus on objective measurement and repeatability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217CCB-7CA7-A5D6-F767-1DD4AD3E5796}"/>
              </a:ext>
            </a:extLst>
          </p:cNvPr>
          <p:cNvSpPr txBox="1"/>
          <p:nvPr/>
        </p:nvSpPr>
        <p:spPr>
          <a:xfrm>
            <a:off x="2895600" y="5676091"/>
            <a:ext cx="11201400" cy="138499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Research Methods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Quantitative evaluation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Metrics: detection accuracy, latency, false positives, throughput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66F9EE3-8573-7EC3-DA13-0994B1C6A423}"/>
              </a:ext>
            </a:extLst>
          </p:cNvPr>
          <p:cNvSpPr txBox="1"/>
          <p:nvPr/>
        </p:nvSpPr>
        <p:spPr>
          <a:xfrm>
            <a:off x="4343400" y="7277100"/>
            <a:ext cx="12268200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Data Collection &amp; Experiments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Literature from IEEE, ACM, Springer, ScienceDirect, Google Scholar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Datasets: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NSL-KDD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CIC-IDS2017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(offline training)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SDN experiments using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Mininet + Ryu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with synthetic traffic</a:t>
            </a:r>
          </a:p>
        </p:txBody>
      </p:sp>
    </p:spTree>
    <p:extLst>
      <p:ext uri="{BB962C8B-B14F-4D97-AF65-F5344CB8AC3E}">
        <p14:creationId xmlns:p14="http://schemas.microsoft.com/office/powerpoint/2010/main" val="6096226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A7250A-463C-E91D-8CD9-EE8FFB19D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786E7E4-E92A-2725-6C01-7305323ABBD5}"/>
              </a:ext>
            </a:extLst>
          </p:cNvPr>
          <p:cNvSpPr txBox="1"/>
          <p:nvPr/>
        </p:nvSpPr>
        <p:spPr>
          <a:xfrm>
            <a:off x="2438400" y="1104900"/>
            <a:ext cx="136398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0" b="1" dirty="0">
                <a:solidFill>
                  <a:srgbClr val="7030A0"/>
                </a:solidFill>
              </a:rPr>
              <a:t>Research Design Structure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64B285-046C-5F28-5380-943CA8CC055E}"/>
              </a:ext>
            </a:extLst>
          </p:cNvPr>
          <p:cNvSpPr txBox="1"/>
          <p:nvPr/>
        </p:nvSpPr>
        <p:spPr>
          <a:xfrm>
            <a:off x="1484086" y="2781300"/>
            <a:ext cx="15011400" cy="60016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  <a:p>
            <a:pPr algn="l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Identify gaps in AI-based Zero Trust and SDN security research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Framework Design &amp; Implementation</a:t>
            </a:r>
          </a:p>
          <a:p>
            <a:pPr algn="l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 a unified AI-driven IDS/IPS with Zero Trust PDP in SDN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Experimental Evaluation</a:t>
            </a:r>
          </a:p>
          <a:p>
            <a:pPr algn="l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Execute benign and attack traffic scenarios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Data Collection</a:t>
            </a:r>
          </a:p>
          <a:p>
            <a:pPr algn="l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Record detection logs, timestamps, and performance metrics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Analysis &amp; Comparison</a:t>
            </a:r>
          </a:p>
          <a:p>
            <a:pPr algn="l">
              <a:buNone/>
            </a:pP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results using quantitative and statistical methods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Reproducibility</a:t>
            </a:r>
          </a:p>
          <a:p>
            <a:pPr algn="l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Document datasets, scripts, configurations, and experiments</a:t>
            </a:r>
          </a:p>
        </p:txBody>
      </p:sp>
    </p:spTree>
    <p:extLst>
      <p:ext uri="{BB962C8B-B14F-4D97-AF65-F5344CB8AC3E}">
        <p14:creationId xmlns:p14="http://schemas.microsoft.com/office/powerpoint/2010/main" val="1316569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02984" y="1081472"/>
            <a:ext cx="17335500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5400" b="1" dirty="0">
                <a:solidFill>
                  <a:srgbClr val="7030A0"/>
                </a:solidFill>
              </a:rPr>
              <a:t>Design Process of the AI-Driven Zero Trust IDS/IPS</a:t>
            </a:r>
            <a:endParaRPr sz="5400" b="1" spc="415" dirty="0">
              <a:solidFill>
                <a:srgbClr val="7030A0"/>
              </a:solidFill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129797" y="2574549"/>
            <a:ext cx="7681874" cy="259814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wrap="square" lIns="0" tIns="12700" rIns="0" bIns="0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AI Model Design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Data analysis and feature selection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Model family selection (Random Forest)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Optimization: accuracy vs inference speed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Offline evaluation and validation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Deployment inside SDN controller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68C63D-C2C9-4852-1AD5-9EC30E25F36E}"/>
              </a:ext>
            </a:extLst>
          </p:cNvPr>
          <p:cNvSpPr txBox="1"/>
          <p:nvPr/>
        </p:nvSpPr>
        <p:spPr>
          <a:xfrm>
            <a:off x="4783815" y="5676900"/>
            <a:ext cx="8373837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SDN &amp; Zero Trust Design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Definition of application, control, and data planes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Zero Trust policy and PDP design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Selection of SDN tools and simulation parameters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Mininet-based Zero Trust testbed design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2A6260-43B0-5237-524D-D88F6EEAD251}"/>
              </a:ext>
            </a:extLst>
          </p:cNvPr>
          <p:cNvSpPr txBox="1"/>
          <p:nvPr/>
        </p:nvSpPr>
        <p:spPr>
          <a:xfrm>
            <a:off x="3574595" y="8267700"/>
            <a:ext cx="10792278" cy="138499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Feedback Loop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AI model refinement based on detection results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Policy and enforcement logic updated iteratively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BBF702-EFF6-9277-31FB-CFF1AD2E65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78B999F-3078-D42D-F1A1-7CBFC70DBFF5}"/>
              </a:ext>
            </a:extLst>
          </p:cNvPr>
          <p:cNvSpPr txBox="1"/>
          <p:nvPr/>
        </p:nvSpPr>
        <p:spPr>
          <a:xfrm>
            <a:off x="2362200" y="495300"/>
            <a:ext cx="13716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0" b="1" dirty="0">
                <a:solidFill>
                  <a:srgbClr val="7030A0"/>
                </a:solidFill>
              </a:rPr>
              <a:t>AI-Driven Zero Trust SDN Architecture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5EB03B-9BCE-C8A1-1A6D-85F392BD9AA3}"/>
              </a:ext>
            </a:extLst>
          </p:cNvPr>
          <p:cNvSpPr txBox="1"/>
          <p:nvPr/>
        </p:nvSpPr>
        <p:spPr>
          <a:xfrm>
            <a:off x="609600" y="3162300"/>
            <a:ext cx="9067800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Application Plane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Zero Trust policy logic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High-level security objectives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(Future) northbound API for policy updates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8EFD39-6800-03DA-8ACA-D85E72CC652E}"/>
              </a:ext>
            </a:extLst>
          </p:cNvPr>
          <p:cNvSpPr txBox="1"/>
          <p:nvPr/>
        </p:nvSpPr>
        <p:spPr>
          <a:xfrm>
            <a:off x="3429000" y="5143500"/>
            <a:ext cx="9372600" cy="26776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Control Plane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Ryu SDN Controller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extended with: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Traffic monitoring &amp; feature extraction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AI-based IDS module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Zero Trust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Policy Decision Point (PDP)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Policy enforcement via OpenFlow rules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563FDA-6F90-28FE-84FC-263A8F523479}"/>
              </a:ext>
            </a:extLst>
          </p:cNvPr>
          <p:cNvSpPr txBox="1"/>
          <p:nvPr/>
        </p:nvSpPr>
        <p:spPr>
          <a:xfrm>
            <a:off x="7467600" y="7986474"/>
            <a:ext cx="8763000" cy="138499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Data Plane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Open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vSwitch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-based SDN switches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Mininet hosts acting as clients, servers, attackers</a:t>
            </a:r>
          </a:p>
        </p:txBody>
      </p:sp>
    </p:spTree>
    <p:extLst>
      <p:ext uri="{BB962C8B-B14F-4D97-AF65-F5344CB8AC3E}">
        <p14:creationId xmlns:p14="http://schemas.microsoft.com/office/powerpoint/2010/main" val="40435453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F591CA-71D5-51DA-D4D2-1325ABAFF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255E7E4-ED25-A837-678A-802D2B5A1FD4}"/>
              </a:ext>
            </a:extLst>
          </p:cNvPr>
          <p:cNvSpPr txBox="1"/>
          <p:nvPr/>
        </p:nvSpPr>
        <p:spPr>
          <a:xfrm>
            <a:off x="2133600" y="442437"/>
            <a:ext cx="147066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0" b="1" dirty="0">
                <a:solidFill>
                  <a:srgbClr val="7030A0"/>
                </a:solidFill>
              </a:rPr>
              <a:t>Topology and Zero Trust Policy Design</a:t>
            </a:r>
            <a:endParaRPr lang="en-GB" sz="8000" dirty="0">
              <a:solidFill>
                <a:srgbClr val="7030A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A94DD6-52FB-1925-E2CC-2E2E2082218E}"/>
              </a:ext>
            </a:extLst>
          </p:cNvPr>
          <p:cNvSpPr txBox="1"/>
          <p:nvPr/>
        </p:nvSpPr>
        <p:spPr>
          <a:xfrm>
            <a:off x="518160" y="3852158"/>
            <a:ext cx="10287000" cy="24929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Topology Design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Phase 1: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Single switch, two hosts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Baseline testing and debugging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Phase 2: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Multi-switch, multi-host topology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Multi-hop flows and lateral movement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C23D3A-95D0-C75E-27CD-A13839563F90}"/>
              </a:ext>
            </a:extLst>
          </p:cNvPr>
          <p:cNvSpPr txBox="1"/>
          <p:nvPr/>
        </p:nvSpPr>
        <p:spPr>
          <a:xfrm>
            <a:off x="11201400" y="5600700"/>
            <a:ext cx="5105400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Zero Trust Policy Design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Never trust, always verify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Least privilege access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Continuous verification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457B97-F96F-9990-818D-1BBA37C6383F}"/>
              </a:ext>
            </a:extLst>
          </p:cNvPr>
          <p:cNvSpPr txBox="1"/>
          <p:nvPr/>
        </p:nvSpPr>
        <p:spPr>
          <a:xfrm>
            <a:off x="482600" y="6896100"/>
            <a:ext cx="10322560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Policy Decision Point (PDP)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Inputs: IDS classification &amp; confidence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Decisions: allow, drop, rate-limit, isolate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Enforcement: OpenFlow rules via controller</a:t>
            </a:r>
          </a:p>
        </p:txBody>
      </p:sp>
    </p:spTree>
    <p:extLst>
      <p:ext uri="{BB962C8B-B14F-4D97-AF65-F5344CB8AC3E}">
        <p14:creationId xmlns:p14="http://schemas.microsoft.com/office/powerpoint/2010/main" val="7372909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715394-0ABD-0865-F437-CEE139AA8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>
            <a:extLst>
              <a:ext uri="{FF2B5EF4-FFF2-40B4-BE49-F238E27FC236}">
                <a16:creationId xmlns:a16="http://schemas.microsoft.com/office/drawing/2014/main" id="{7167518A-DFD2-DBD0-902D-00C9947B0D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06202" y="1286747"/>
            <a:ext cx="9982200" cy="10284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b="1" dirty="0">
                <a:solidFill>
                  <a:srgbClr val="7030A0"/>
                </a:solidFill>
              </a:rPr>
              <a:t>System Architecture</a:t>
            </a:r>
            <a:endParaRPr b="1" spc="650" dirty="0">
              <a:solidFill>
                <a:srgbClr val="7030A0"/>
              </a:solidFill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8585B41C-50B6-701A-1619-B73AE463EF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00" y="4305300"/>
            <a:ext cx="10161247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AI-driven IDS/IPS integrated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inside the SDN controller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Operates as a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closed-loop enforcement system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Continuous telemetry from OpenFlow switches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 classifies flows as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benign or malicious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Zero Trust policies enforced dynamically via OpenFlow rules</a:t>
            </a:r>
          </a:p>
        </p:txBody>
      </p:sp>
      <p:pic>
        <p:nvPicPr>
          <p:cNvPr id="215" name="Picture 214">
            <a:extLst>
              <a:ext uri="{FF2B5EF4-FFF2-40B4-BE49-F238E27FC236}">
                <a16:creationId xmlns:a16="http://schemas.microsoft.com/office/drawing/2014/main" id="{959E0E78-FA55-9D06-EA0C-D43B3F10D6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4247" y="1409700"/>
            <a:ext cx="7038177" cy="7761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8165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78DCB-361F-ECB9-DAC1-63888D2B7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>
            <a:extLst>
              <a:ext uri="{FF2B5EF4-FFF2-40B4-BE49-F238E27FC236}">
                <a16:creationId xmlns:a16="http://schemas.microsoft.com/office/drawing/2014/main" id="{3543D94E-CE67-F2CB-EBE5-6BB25CFC51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1050" y="720812"/>
            <a:ext cx="17036520" cy="10284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GB" sz="6600" b="1" dirty="0">
                <a:solidFill>
                  <a:srgbClr val="7030A0"/>
                </a:solidFill>
              </a:rPr>
              <a:t>Detailed Architecture and Operational Flow</a:t>
            </a:r>
            <a:endParaRPr sz="6600" b="1" spc="650" dirty="0">
              <a:solidFill>
                <a:srgbClr val="7030A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80275F-B5CD-8FCF-F285-02ECD88F9824}"/>
              </a:ext>
            </a:extLst>
          </p:cNvPr>
          <p:cNvSpPr txBox="1"/>
          <p:nvPr/>
        </p:nvSpPr>
        <p:spPr>
          <a:xfrm>
            <a:off x="1171906" y="2140871"/>
            <a:ext cx="10103358" cy="138499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Application Plane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Zero Trust Policy Manager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Defines least-privilege and micro-segmentation policies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D43606D2-7A22-CA14-8E14-285EAD5E7EE1}"/>
              </a:ext>
            </a:extLst>
          </p:cNvPr>
          <p:cNvSpPr txBox="1"/>
          <p:nvPr/>
        </p:nvSpPr>
        <p:spPr>
          <a:xfrm>
            <a:off x="1171906" y="3605018"/>
            <a:ext cx="10943893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Control Plane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Ryu SDN Controller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Embedded AI IDS/IPS (NSL-KDD &amp; CIC-IDS2017 trained model)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Zero Trust Policy Decision Point (PDP)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59EC0FC6-4E91-8E02-3615-4A73AE23212D}"/>
              </a:ext>
            </a:extLst>
          </p:cNvPr>
          <p:cNvSpPr txBox="1"/>
          <p:nvPr/>
        </p:nvSpPr>
        <p:spPr>
          <a:xfrm>
            <a:off x="1195140" y="5628213"/>
            <a:ext cx="10233396" cy="138499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Data Plane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OpenFlow-enabled switches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Benign and attack hosts in Mininet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6E3993D0-D748-0BFD-B01E-8DD9BDC58A48}"/>
              </a:ext>
            </a:extLst>
          </p:cNvPr>
          <p:cNvSpPr txBox="1"/>
          <p:nvPr/>
        </p:nvSpPr>
        <p:spPr>
          <a:xfrm>
            <a:off x="1239364" y="7403159"/>
            <a:ext cx="10220592" cy="138499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Closed-Loop Operation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Telemetry → AI classification → policy decision → enforcement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899DFA-DB9C-1775-8C6A-E1D99806FB8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3400" y="1628299"/>
            <a:ext cx="6289040" cy="7585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866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56B778-6F5D-73C8-B435-3A51C106C6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42E9C0C-964D-AACB-8A58-8DD7BFDD57BA}"/>
              </a:ext>
            </a:extLst>
          </p:cNvPr>
          <p:cNvSpPr txBox="1"/>
          <p:nvPr/>
        </p:nvSpPr>
        <p:spPr>
          <a:xfrm>
            <a:off x="990600" y="962808"/>
            <a:ext cx="16306799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000" b="1" dirty="0">
                <a:solidFill>
                  <a:srgbClr val="7030A0"/>
                </a:solidFill>
              </a:rPr>
              <a:t>Implementation: SDN Testbed and Controller Setup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1D98F98B-861B-668A-9648-1E4945339DFA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986280" y="3619500"/>
            <a:ext cx="14320520" cy="5539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Ubuntu Linux, Mininet, Open </a:t>
            </a: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vSwitch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(OpenFlow 1.3)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Ryu SDN controller (remote, port 6653)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Topology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Single OpenFlow switch (s1)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Two hosts (h1, h2) for benign and attack traffic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Controller Initialization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Custom Ryu application launched via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ryu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-manager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Trained Random Forest model </a:t>
            </a:r>
            <a:r>
              <a:rPr lang="en-US" altLang="en-US" sz="2800" dirty="0">
                <a:latin typeface="Arial" panose="020B0604020202020204" pitchFamily="34" charset="0"/>
              </a:rPr>
              <a:t>(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zt_model.joblib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 loaded at startup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Baseline Validation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ICMP connectivity (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ping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pingall</a:t>
            </a:r>
            <a:r>
              <a:rPr lang="en-US" altLang="en-US" sz="1400" dirty="0">
                <a:latin typeface="Arial Unicode MS"/>
              </a:rPr>
              <a:t>)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→ 0% packet loss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TCP performance validated using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iperf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(~63 Gbit/s)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6304C7F-BFC0-841C-1702-62B0815C0D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0" y="3671570"/>
            <a:ext cx="5562600" cy="14033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6784B42-1F74-4093-4BF6-90CBF237EE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0" y="5267961"/>
            <a:ext cx="5562600" cy="15328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CE2B386-383E-6DDA-5691-5D3A3A243CC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4440" y="6993892"/>
            <a:ext cx="5598160" cy="190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1588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24EA8D-965A-BE4A-F9FB-21A6BF034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DAE5E51-D7E7-F555-308E-81235876B6E7}"/>
              </a:ext>
            </a:extLst>
          </p:cNvPr>
          <p:cNvSpPr txBox="1"/>
          <p:nvPr/>
        </p:nvSpPr>
        <p:spPr>
          <a:xfrm>
            <a:off x="1828800" y="1638300"/>
            <a:ext cx="150114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b="1" dirty="0">
                <a:solidFill>
                  <a:srgbClr val="7030A0"/>
                </a:solidFill>
              </a:rPr>
              <a:t>AI-Driven IDS/IPS and Zero Trust Enforcement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3AB5B7D1-098D-24C1-BBC1-D304E49073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3543300"/>
            <a:ext cx="13639800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Real-Time Traffic Processing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Packet-In events trigger feature extraction: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Protocol type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Service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Flow statistics (rate, bytes)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Random Forest Classification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Traffic classified as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NORMAL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or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ATTACK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Model trained offline using NSL-KDD and CIC-IDS2017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Zero Trust Policy Enforcement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NORMAL → forwarding rules installed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ATTACK → high-priority DROP rules applied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Enforcement via OpenFlow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FlowMod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messages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Attack Validation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UDP flood generated using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hping3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Malicious traffic detected and suppressed in real time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6FF988-E04F-A2CA-8873-44ED349D98FC}"/>
              </a:ext>
            </a:extLst>
          </p:cNvPr>
          <p:cNvGrpSpPr/>
          <p:nvPr/>
        </p:nvGrpSpPr>
        <p:grpSpPr>
          <a:xfrm>
            <a:off x="10580369" y="3695700"/>
            <a:ext cx="6336031" cy="2362200"/>
            <a:chOff x="0" y="0"/>
            <a:chExt cx="6104890" cy="2747010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495EABFB-1D38-8BD4-6B85-C111609DB75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3072130" cy="2747010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9AD8845-FDE0-1C7B-8CCA-D4AD00D1CF7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0400" y="6016"/>
              <a:ext cx="2904490" cy="2718435"/>
            </a:xfrm>
            <a:prstGeom prst="rect">
              <a:avLst/>
            </a:prstGeom>
          </p:spPr>
        </p:pic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562A6710-BEFA-9B04-54D3-2B2BCDFA71E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448" y="6178294"/>
            <a:ext cx="6330951" cy="2646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9809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80BAB8-CF33-9627-4BA1-E536CC357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1EBFA44-BFA9-9E22-E947-BE415001C13B}"/>
              </a:ext>
            </a:extLst>
          </p:cNvPr>
          <p:cNvSpPr txBox="1"/>
          <p:nvPr/>
        </p:nvSpPr>
        <p:spPr>
          <a:xfrm>
            <a:off x="1104900" y="1302473"/>
            <a:ext cx="160782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b="1" dirty="0">
                <a:solidFill>
                  <a:srgbClr val="7030A0"/>
                </a:solidFill>
              </a:rPr>
              <a:t>Evaluation Setup and Measurement Methodology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92629BC-6794-2233-29EA-A8952ADC7E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4900" y="3771900"/>
            <a:ext cx="9296400" cy="44319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Evaluation Goals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Validate correct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under benign and attack traffic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Quantify impact of AI-driven Zero Trust enforcement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Experimental Setup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Same Mininet SDN testbed as implementation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One OpenFlow switch (s1), two hosts (h1, h2)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Ryu controller running </a:t>
            </a:r>
            <a:r>
              <a:rPr kumimoji="0" lang="en-US" altLang="en-US" sz="2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AIZeroTrustController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Traffic tools:</a:t>
            </a: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Benign: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ping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iperf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Attack: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hping3</a:t>
            </a:r>
            <a:r>
              <a:rPr kumimoji="0" lang="en-US" altLang="en-US" sz="105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(UDP flood)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Controller does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not compute loss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— it only enforces policy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1B1458-436B-DF4D-3832-5ED4E00EC00F}"/>
              </a:ext>
            </a:extLst>
          </p:cNvPr>
          <p:cNvSpPr txBox="1"/>
          <p:nvPr/>
        </p:nvSpPr>
        <p:spPr>
          <a:xfrm>
            <a:off x="10515600" y="3771900"/>
            <a:ext cx="6781800" cy="60016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Measurement Theory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Traffic accounting model:</a:t>
            </a: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PtxP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_{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}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Ptx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​: packets sent</a:t>
            </a: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PrxP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_{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}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​: packets received</a:t>
            </a:r>
          </a:p>
          <a:p>
            <a:pPr marL="800100" marR="0" lvl="1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Ploss=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Ptx−PrxP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_{loss} = P_{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} - P_{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}Ploss​=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Ptx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​−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​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Packet loss (%):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Ptx−PrxPtx×100\frac{P_{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} - P_{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}}{P_{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}} \times 100Ptx​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Ptx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​−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​​×100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Metric Sources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Packet loss &amp; throughput: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measured at hosts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(ping /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iperf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Detection &amp; enforcement timing: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derived from Ryu logs</a:t>
            </a:r>
          </a:p>
          <a:p>
            <a:pPr marL="342900" lvl="0" indent="-3429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Controller does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compute loss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— it only enforces policy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5217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0556E90-56BC-7A12-72EE-253FE90CA18E}"/>
              </a:ext>
            </a:extLst>
          </p:cNvPr>
          <p:cNvSpPr txBox="1"/>
          <p:nvPr/>
        </p:nvSpPr>
        <p:spPr>
          <a:xfrm>
            <a:off x="1143000" y="342900"/>
            <a:ext cx="16154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solidFill>
                  <a:srgbClr val="7030A0"/>
                </a:solidFill>
                <a:latin typeface="Trebuchet MS" panose="020B0603020202020204" pitchFamily="34" charset="0"/>
              </a:rPr>
              <a:t>Evaluation Results: Benign Traffic vs UDP Flood Attack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7334297-68CD-6C70-F51D-3B50B44A4995}"/>
              </a:ext>
            </a:extLst>
          </p:cNvPr>
          <p:cNvSpPr txBox="1"/>
          <p:nvPr/>
        </p:nvSpPr>
        <p:spPr>
          <a:xfrm>
            <a:off x="650240" y="1173897"/>
            <a:ext cx="10287000" cy="44012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Scenario 1 — Benign Traffic (Baseline)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Traffic resembles benign patterns from NSL-KDD &amp; CIC-IDS2017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Random Forest labels flows as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NORMAL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Zero Trust grants conditional trust →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ALLOW rules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Results: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0% packet loss (ping)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 TCP throughput (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iperf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 DENY rules installed</a:t>
            </a:r>
          </a:p>
          <a:p>
            <a:pPr>
              <a:buNone/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Confirms no false positives and no performance degradation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589433A-1947-97C3-B08A-93219497CD08}"/>
              </a:ext>
            </a:extLst>
          </p:cNvPr>
          <p:cNvSpPr txBox="1"/>
          <p:nvPr/>
        </p:nvSpPr>
        <p:spPr>
          <a:xfrm>
            <a:off x="650240" y="5695353"/>
            <a:ext cx="10322560" cy="39703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Scenario 2 — UDP Flood Attack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High-rate UDP traffic resembles CIC-IDS2017 DoS patterns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Random Forest labels flows as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ATTACK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Zero Trust revokes trust →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DROP rules installed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Results: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Packet loss increases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by design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(malicious traffic blocked)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Legitimate throughput partially restored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Detection → enforcement occurs within seconds</a:t>
            </a:r>
          </a:p>
          <a:p>
            <a:pPr>
              <a:buNone/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Packet loss here represents successful mitigation, not failure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3" name="Chart 22">
            <a:extLst>
              <a:ext uri="{FF2B5EF4-FFF2-40B4-BE49-F238E27FC236}">
                <a16:creationId xmlns:a16="http://schemas.microsoft.com/office/drawing/2014/main" id="{42FA3048-467F-A6CE-0410-64D9267477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069758"/>
              </p:ext>
            </p:extLst>
          </p:nvPr>
        </p:nvGraphicFramePr>
        <p:xfrm>
          <a:off x="11277600" y="1234023"/>
          <a:ext cx="6629400" cy="44012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24" name="Chart 23">
            <a:extLst>
              <a:ext uri="{FF2B5EF4-FFF2-40B4-BE49-F238E27FC236}">
                <a16:creationId xmlns:a16="http://schemas.microsoft.com/office/drawing/2014/main" id="{9E9E9CCF-BF72-BDE5-9D9D-5A25940DB7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22348212"/>
              </p:ext>
            </p:extLst>
          </p:nvPr>
        </p:nvGraphicFramePr>
        <p:xfrm>
          <a:off x="11277600" y="5905500"/>
          <a:ext cx="6629400" cy="39703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A66631-E98F-FD15-8A6E-74D2008717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1B8EACB-38D1-6EA1-4571-770D390ECE36}"/>
              </a:ext>
            </a:extLst>
          </p:cNvPr>
          <p:cNvSpPr txBox="1"/>
          <p:nvPr/>
        </p:nvSpPr>
        <p:spPr>
          <a:xfrm>
            <a:off x="1183640" y="2095500"/>
            <a:ext cx="10363200" cy="710963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Project Overview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Developed and evaluated an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AI-driven Zero Trust IDS/IPS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SDN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Combined: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Systematic literature review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Architecture design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Mininet–Ryu implementation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Experimental evaluation under benign and attack traffic</a:t>
            </a:r>
          </a:p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Achievement of Aim &amp; Objectives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Identified research gaps in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closed-loop Zero Trust enforcement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Designed an SDN architecture embedding: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ML-based IDS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Zero Trust Policy Decision Point (PDP)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Implemented a working prototype using: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Mininet, Open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vSwitch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Ryu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Evaluation results: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Benign traffic correctly classified and allowed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UDP flood detected and mitigated via DENY rules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Confirms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automated, AI-driven Zero Trust enforcement is feasible in SDN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BD1645-85DA-F2C1-053A-1FA7A0B05C38}"/>
              </a:ext>
            </a:extLst>
          </p:cNvPr>
          <p:cNvSpPr txBox="1"/>
          <p:nvPr/>
        </p:nvSpPr>
        <p:spPr>
          <a:xfrm>
            <a:off x="3352800" y="1201231"/>
            <a:ext cx="120396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solidFill>
                  <a:srgbClr val="7030A0"/>
                </a:solidFill>
              </a:rPr>
              <a:t>Conclusions and Research Contributions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00A666-415B-F1C9-D7BC-16E7F124F910}"/>
              </a:ext>
            </a:extLst>
          </p:cNvPr>
          <p:cNvSpPr txBox="1"/>
          <p:nvPr/>
        </p:nvSpPr>
        <p:spPr>
          <a:xfrm>
            <a:off x="11658600" y="3695700"/>
            <a:ext cx="5410200" cy="34163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Contributions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Integrated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ML-driven IDS + Zero Trust enforcement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inside an SDN controller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Delivered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real-time working prototype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quantitative evidence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improved resilience over a basic SDN controller</a:t>
            </a:r>
          </a:p>
        </p:txBody>
      </p:sp>
    </p:spTree>
    <p:extLst>
      <p:ext uri="{BB962C8B-B14F-4D97-AF65-F5344CB8AC3E}">
        <p14:creationId xmlns:p14="http://schemas.microsoft.com/office/powerpoint/2010/main" val="30855215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76635C-05AC-CB0A-3B1E-D931A5E49D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D8F4A9-869E-A7CD-DDCB-92E7CB8A0366}"/>
              </a:ext>
            </a:extLst>
          </p:cNvPr>
          <p:cNvSpPr txBox="1"/>
          <p:nvPr/>
        </p:nvSpPr>
        <p:spPr>
          <a:xfrm>
            <a:off x="2548713" y="800100"/>
            <a:ext cx="131905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7030A0"/>
                </a:solidFill>
              </a:rPr>
              <a:t>Limitations, Future Work and Final Remarks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D31143-976D-04B4-C428-834D94E03CF6}"/>
              </a:ext>
            </a:extLst>
          </p:cNvPr>
          <p:cNvSpPr txBox="1"/>
          <p:nvPr/>
        </p:nvSpPr>
        <p:spPr>
          <a:xfrm>
            <a:off x="1219200" y="1866900"/>
            <a:ext cx="9372600" cy="82791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Simple topology (1 switch, 2 hosts)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Single primary attack type (UDP flood)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Limited statistical analysis and basic ML tuning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Centralised controller only (no distributed enforcement)</a:t>
            </a:r>
          </a:p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Suggestions for Future Work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Evaluate larger, multi-switch and multi-tenant SDN topologies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Test additional attacks: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TCP SYN floods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Port scans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Lateral movement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 richer datasets and metrics: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ROC curves, F1 score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Explore advanced ML / deep learning models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Extend Zero Trust policies: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Identity, device posture, contextual attributes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Investigate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distributed or multi-controller enforcement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9DEAA0-D86B-18DA-D6B7-9CC118C77E33}"/>
              </a:ext>
            </a:extLst>
          </p:cNvPr>
          <p:cNvSpPr txBox="1"/>
          <p:nvPr/>
        </p:nvSpPr>
        <p:spPr>
          <a:xfrm>
            <a:off x="10668000" y="4127837"/>
            <a:ext cx="6400800" cy="34778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Final Remarks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Demonstrates that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AI + Zero Trust inside SDN controllers is practical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Shows clear benefits for: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Continuous verification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Automated mitigation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Provides a solid foundation for future research on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AI-driven Zero Trust security in programmable networks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0756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C89120-652A-531C-1320-D33CD18E5E62}"/>
              </a:ext>
            </a:extLst>
          </p:cNvPr>
          <p:cNvSpPr txBox="1"/>
          <p:nvPr/>
        </p:nvSpPr>
        <p:spPr>
          <a:xfrm>
            <a:off x="4800600" y="1257300"/>
            <a:ext cx="91694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0" b="1" dirty="0">
                <a:solidFill>
                  <a:srgbClr val="7030A0"/>
                </a:solidFill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65567F-EB61-F186-9A67-0F28CF3CF011}"/>
              </a:ext>
            </a:extLst>
          </p:cNvPr>
          <p:cNvSpPr txBox="1"/>
          <p:nvPr/>
        </p:nvSpPr>
        <p:spPr>
          <a:xfrm>
            <a:off x="2070100" y="3037463"/>
            <a:ext cx="14084300" cy="50783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Key References Used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Li &amp; Wang (2025) – Software-Defined Networking foundations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Katsis &amp; Bertino (2025) – ZT-SDN architecture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Syed et al. (2022) – Zero Trust Architecture survey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Ashfaq et al. (2025) – ML-based IDS in SDN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Ahmad (2025) – AI-driven security enforcement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Haleplidis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et al. (2015) – SDN architecture (RFC 7426)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NSL-KDD &amp; CIC-IDS2017 datasets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Mininet, Open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vSwitch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Ryu documentation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7008DF-45D3-0F0F-3193-C5760E866D58}"/>
              </a:ext>
            </a:extLst>
          </p:cNvPr>
          <p:cNvSpPr txBox="1"/>
          <p:nvPr/>
        </p:nvSpPr>
        <p:spPr>
          <a:xfrm>
            <a:off x="2133600" y="8572500"/>
            <a:ext cx="91694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Full reference list available in the dissertation</a:t>
            </a:r>
          </a:p>
        </p:txBody>
      </p:sp>
    </p:spTree>
    <p:extLst>
      <p:ext uri="{BB962C8B-B14F-4D97-AF65-F5344CB8AC3E}">
        <p14:creationId xmlns:p14="http://schemas.microsoft.com/office/powerpoint/2010/main" val="22178638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TM02900743[[fn=Organic]]</Template>
  <TotalTime>2813</TotalTime>
  <Words>2270</Words>
  <Application>Microsoft Office PowerPoint</Application>
  <PresentationFormat>Custom</PresentationFormat>
  <Paragraphs>348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Aptos</vt:lpstr>
      <vt:lpstr>Arial</vt:lpstr>
      <vt:lpstr>Arial Black</vt:lpstr>
      <vt:lpstr>Arial Unicode MS</vt:lpstr>
      <vt:lpstr>Cambria</vt:lpstr>
      <vt:lpstr>Garamond</vt:lpstr>
      <vt:lpstr>Lucida Sans Unicode</vt:lpstr>
      <vt:lpstr>Trebuchet MS</vt:lpstr>
      <vt:lpstr>Wingdings</vt:lpstr>
      <vt:lpstr>Organic</vt:lpstr>
      <vt:lpstr>AI-Driven Zero Trust Enforcement System (IDS + IPS)  for  Software-Defined Networks</vt:lpstr>
      <vt:lpstr>PowerPoint Presentation</vt:lpstr>
      <vt:lpstr>Project Overview</vt:lpstr>
      <vt:lpstr>Introduction</vt:lpstr>
      <vt:lpstr>Problem</vt:lpstr>
      <vt:lpstr>Aim &amp; Objectives</vt:lpstr>
      <vt:lpstr>Working Process of Software-Defined Networking</vt:lpstr>
      <vt:lpstr>PowerPoint Presentation</vt:lpstr>
      <vt:lpstr>Literature Review Methodology</vt:lpstr>
      <vt:lpstr>PowerPoint Presentation</vt:lpstr>
      <vt:lpstr>PowerPoint Presentation</vt:lpstr>
      <vt:lpstr>Research Philosophy and Methodology</vt:lpstr>
      <vt:lpstr>PowerPoint Presentation</vt:lpstr>
      <vt:lpstr>Design Process of the AI-Driven Zero Trust IDS/IPS</vt:lpstr>
      <vt:lpstr>PowerPoint Presentation</vt:lpstr>
      <vt:lpstr>PowerPoint Presentation</vt:lpstr>
      <vt:lpstr>System Architecture</vt:lpstr>
      <vt:lpstr>Detailed Architecture and Operational Flow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Untitled design</dc:title>
  <dc:creator>Ahsanul Haque Sun</dc:creator>
  <cp:keywords>DAG_dfjxo3g,BAGNnFYpWGY,0</cp:keywords>
  <cp:lastModifiedBy>Ahsanul Haque Sun</cp:lastModifiedBy>
  <cp:revision>28</cp:revision>
  <dcterms:created xsi:type="dcterms:W3CDTF">2026-01-25T22:52:54Z</dcterms:created>
  <dcterms:modified xsi:type="dcterms:W3CDTF">2026-02-09T22:59:52Z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2026-01-25T00:00:00Z</vt:filetime>
  </property>
  <property fmtid="{D5CDD505-2E9C-101B-9397-08002B2CF9AE}" pid="3" name="Creator">
    <vt:lpwstr>Canva</vt:lpwstr>
  </property>
  <property fmtid="{D5CDD505-2E9C-101B-9397-08002B2CF9AE}" pid="4" name="LastSaved">
    <vt:filetime>2026-01-25T00:00:00Z</vt:filetime>
  </property>
  <property fmtid="{D5CDD505-2E9C-101B-9397-08002B2CF9AE}" pid="5" name="Producer">
    <vt:lpwstr>Canva</vt:lpwstr>
  </property>
</Properties>
</file>