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338" r:id="rId2"/>
    <p:sldId id="298" r:id="rId3"/>
    <p:sldId id="299" r:id="rId4"/>
    <p:sldId id="300" r:id="rId5"/>
    <p:sldId id="301" r:id="rId6"/>
    <p:sldId id="302" r:id="rId7"/>
    <p:sldId id="303" r:id="rId8"/>
    <p:sldId id="335" r:id="rId9"/>
    <p:sldId id="325" r:id="rId10"/>
    <p:sldId id="326" r:id="rId11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06" autoAdjust="0"/>
    <p:restoredTop sz="86817" autoAdjust="0"/>
  </p:normalViewPr>
  <p:slideViewPr>
    <p:cSldViewPr>
      <p:cViewPr varScale="1">
        <p:scale>
          <a:sx n="99" d="100"/>
          <a:sy n="99" d="100"/>
        </p:scale>
        <p:origin x="198" y="4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2021/11/15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2021/11/15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4231565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2021/11/15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2021/11/15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2021/11/15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2021/11/15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2021/11/15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2021/11/15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2021/11/15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2021/11/15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2021/11/15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2021/11/15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2021/11/15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2021/11/15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432228A-B56B-4241-9FED-D34CA2336922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第三講</a:t>
            </a:r>
            <a:endParaRPr lang="zh-TW" altLang="en-US" dirty="0"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FA167534-0593-4325-9F2A-FF7F3B5552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120" y="-26590"/>
            <a:ext cx="10695496" cy="6859588"/>
          </a:xfrm>
          <a:prstGeom prst="rect">
            <a:avLst/>
          </a:prstGeom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34A3A5E1-0BF8-4376-8B04-7EB37381EB5B}"/>
              </a:ext>
            </a:extLst>
          </p:cNvPr>
          <p:cNvSpPr txBox="1"/>
          <p:nvPr/>
        </p:nvSpPr>
        <p:spPr>
          <a:xfrm>
            <a:off x="8897709" y="2421681"/>
            <a:ext cx="1661993" cy="4316849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rgbClr val="0000CC"/>
                </a:solidFill>
              </a:rPr>
              <a:t>爾時，佛告長老舍利弗：「從是西方過十萬億佛土，有世界名曰極樂。其土有佛，號阿彌陀，今現在說法。</a:t>
            </a:r>
            <a:r>
              <a:rPr lang="zh-CN" altLang="en-US" b="1" dirty="0">
                <a:solidFill>
                  <a:srgbClr val="0000CC"/>
                </a:solidFill>
              </a:rPr>
              <a:t>」</a:t>
            </a:r>
            <a:endParaRPr lang="zh-TW" altLang="en-US" dirty="0">
              <a:solidFill>
                <a:srgbClr val="0000CC"/>
              </a:solidFill>
            </a:endParaRPr>
          </a:p>
        </p:txBody>
      </p:sp>
      <p:cxnSp>
        <p:nvCxnSpPr>
          <p:cNvPr id="8" name="直線單箭頭接點 7">
            <a:extLst>
              <a:ext uri="{FF2B5EF4-FFF2-40B4-BE49-F238E27FC236}">
                <a16:creationId xmlns:a16="http://schemas.microsoft.com/office/drawing/2014/main" id="{FDCD5189-1909-48D8-9B52-F748BF424B33}"/>
              </a:ext>
            </a:extLst>
          </p:cNvPr>
          <p:cNvCxnSpPr/>
          <p:nvPr/>
        </p:nvCxnSpPr>
        <p:spPr>
          <a:xfrm flipV="1">
            <a:off x="6743278" y="5229994"/>
            <a:ext cx="2088232" cy="5760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17613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>
            <a:extLst>
              <a:ext uri="{FF2B5EF4-FFF2-40B4-BE49-F238E27FC236}">
                <a16:creationId xmlns:a16="http://schemas.microsoft.com/office/drawing/2014/main" id="{BC191CC3-DF99-4108-B62E-B34D892264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3158" y="47459"/>
            <a:ext cx="5400600" cy="6766711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67A8FF40-3BCB-4B6A-9F4C-D34651144B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81" y="61613"/>
            <a:ext cx="4918682" cy="6752557"/>
          </a:xfrm>
          <a:prstGeom prst="rect">
            <a:avLst/>
          </a:prstGeom>
        </p:spPr>
      </p:pic>
      <p:sp>
        <p:nvSpPr>
          <p:cNvPr id="11" name="箭號: 向左 10">
            <a:extLst>
              <a:ext uri="{FF2B5EF4-FFF2-40B4-BE49-F238E27FC236}">
                <a16:creationId xmlns:a16="http://schemas.microsoft.com/office/drawing/2014/main" id="{158A0F9C-39C2-412D-AD33-AFD3AE64C272}"/>
              </a:ext>
            </a:extLst>
          </p:cNvPr>
          <p:cNvSpPr/>
          <p:nvPr/>
        </p:nvSpPr>
        <p:spPr>
          <a:xfrm>
            <a:off x="5015086" y="2709714"/>
            <a:ext cx="565751" cy="1008112"/>
          </a:xfrm>
          <a:prstGeom prst="leftArrow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6" name="直線接點 5">
            <a:extLst>
              <a:ext uri="{FF2B5EF4-FFF2-40B4-BE49-F238E27FC236}">
                <a16:creationId xmlns:a16="http://schemas.microsoft.com/office/drawing/2014/main" id="{B7ADAF5A-2332-49F0-BADA-E63AA47B48EE}"/>
              </a:ext>
            </a:extLst>
          </p:cNvPr>
          <p:cNvCxnSpPr/>
          <p:nvPr/>
        </p:nvCxnSpPr>
        <p:spPr>
          <a:xfrm>
            <a:off x="8759502" y="4725938"/>
            <a:ext cx="0" cy="1944216"/>
          </a:xfrm>
          <a:prstGeom prst="line">
            <a:avLst/>
          </a:prstGeom>
          <a:ln w="158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線接點 11">
            <a:extLst>
              <a:ext uri="{FF2B5EF4-FFF2-40B4-BE49-F238E27FC236}">
                <a16:creationId xmlns:a16="http://schemas.microsoft.com/office/drawing/2014/main" id="{A804D906-9A87-4482-8B79-666AC12440DE}"/>
              </a:ext>
            </a:extLst>
          </p:cNvPr>
          <p:cNvCxnSpPr>
            <a:cxnSpLocks/>
          </p:cNvCxnSpPr>
          <p:nvPr/>
        </p:nvCxnSpPr>
        <p:spPr>
          <a:xfrm>
            <a:off x="8255446" y="4725938"/>
            <a:ext cx="0" cy="504056"/>
          </a:xfrm>
          <a:prstGeom prst="line">
            <a:avLst/>
          </a:prstGeom>
          <a:ln w="158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線接點 12">
            <a:extLst>
              <a:ext uri="{FF2B5EF4-FFF2-40B4-BE49-F238E27FC236}">
                <a16:creationId xmlns:a16="http://schemas.microsoft.com/office/drawing/2014/main" id="{E8A1764A-2E40-43DB-B606-B657BEDE87A8}"/>
              </a:ext>
            </a:extLst>
          </p:cNvPr>
          <p:cNvCxnSpPr>
            <a:cxnSpLocks/>
          </p:cNvCxnSpPr>
          <p:nvPr/>
        </p:nvCxnSpPr>
        <p:spPr>
          <a:xfrm flipH="1">
            <a:off x="8255446" y="4725938"/>
            <a:ext cx="504056" cy="0"/>
          </a:xfrm>
          <a:prstGeom prst="line">
            <a:avLst/>
          </a:prstGeom>
          <a:ln w="158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線接點 15">
            <a:extLst>
              <a:ext uri="{FF2B5EF4-FFF2-40B4-BE49-F238E27FC236}">
                <a16:creationId xmlns:a16="http://schemas.microsoft.com/office/drawing/2014/main" id="{70086447-3D1D-47B6-9477-D1B17178827E}"/>
              </a:ext>
            </a:extLst>
          </p:cNvPr>
          <p:cNvCxnSpPr>
            <a:cxnSpLocks/>
          </p:cNvCxnSpPr>
          <p:nvPr/>
        </p:nvCxnSpPr>
        <p:spPr>
          <a:xfrm flipH="1">
            <a:off x="8435466" y="6670154"/>
            <a:ext cx="324036" cy="0"/>
          </a:xfrm>
          <a:prstGeom prst="line">
            <a:avLst/>
          </a:prstGeom>
          <a:ln w="31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線接點 19">
            <a:extLst>
              <a:ext uri="{FF2B5EF4-FFF2-40B4-BE49-F238E27FC236}">
                <a16:creationId xmlns:a16="http://schemas.microsoft.com/office/drawing/2014/main" id="{04B3B6B6-6DA2-4D3F-B2B1-79F0309D6684}"/>
              </a:ext>
            </a:extLst>
          </p:cNvPr>
          <p:cNvCxnSpPr>
            <a:cxnSpLocks/>
          </p:cNvCxnSpPr>
          <p:nvPr/>
        </p:nvCxnSpPr>
        <p:spPr>
          <a:xfrm>
            <a:off x="8435466" y="5229994"/>
            <a:ext cx="0" cy="1304528"/>
          </a:xfrm>
          <a:prstGeom prst="line">
            <a:avLst/>
          </a:prstGeom>
          <a:ln w="158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線接點 22">
            <a:extLst>
              <a:ext uri="{FF2B5EF4-FFF2-40B4-BE49-F238E27FC236}">
                <a16:creationId xmlns:a16="http://schemas.microsoft.com/office/drawing/2014/main" id="{491C1916-7E0A-447C-9D55-AAE714C149D1}"/>
              </a:ext>
            </a:extLst>
          </p:cNvPr>
          <p:cNvCxnSpPr>
            <a:cxnSpLocks/>
          </p:cNvCxnSpPr>
          <p:nvPr/>
        </p:nvCxnSpPr>
        <p:spPr>
          <a:xfrm flipH="1">
            <a:off x="8255446" y="5229994"/>
            <a:ext cx="216024" cy="0"/>
          </a:xfrm>
          <a:prstGeom prst="line">
            <a:avLst/>
          </a:prstGeom>
          <a:ln w="158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線單箭頭接點 29">
            <a:extLst>
              <a:ext uri="{FF2B5EF4-FFF2-40B4-BE49-F238E27FC236}">
                <a16:creationId xmlns:a16="http://schemas.microsoft.com/office/drawing/2014/main" id="{BE14F0E9-BA5A-463E-B9E1-C0647E89C0A3}"/>
              </a:ext>
            </a:extLst>
          </p:cNvPr>
          <p:cNvCxnSpPr>
            <a:cxnSpLocks/>
          </p:cNvCxnSpPr>
          <p:nvPr/>
        </p:nvCxnSpPr>
        <p:spPr>
          <a:xfrm flipV="1">
            <a:off x="8759502" y="2853730"/>
            <a:ext cx="360040" cy="1872208"/>
          </a:xfrm>
          <a:prstGeom prst="straightConnector1">
            <a:avLst/>
          </a:prstGeom>
          <a:ln w="190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匾額 13" descr="佛學概要十四講表 習講">
            <a:extLst>
              <a:ext uri="{FF2B5EF4-FFF2-40B4-BE49-F238E27FC236}">
                <a16:creationId xmlns:a16="http://schemas.microsoft.com/office/drawing/2014/main" id="{1643AB26-4559-491B-A7E7-96214208AAF7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第三講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0120238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>
            <a:extLst>
              <a:ext uri="{FF2B5EF4-FFF2-40B4-BE49-F238E27FC236}">
                <a16:creationId xmlns:a16="http://schemas.microsoft.com/office/drawing/2014/main" id="{000C6AE6-C415-43C5-A7B0-1CC597052F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9262" y="27790"/>
            <a:ext cx="4283324" cy="6742162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563D59E6-7E7B-413F-BD42-4585F3996E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34" y="45418"/>
            <a:ext cx="5544616" cy="6742162"/>
          </a:xfrm>
          <a:prstGeom prst="rect">
            <a:avLst/>
          </a:prstGeom>
        </p:spPr>
      </p:pic>
      <p:sp>
        <p:nvSpPr>
          <p:cNvPr id="11" name="箭號: 向左 10">
            <a:extLst>
              <a:ext uri="{FF2B5EF4-FFF2-40B4-BE49-F238E27FC236}">
                <a16:creationId xmlns:a16="http://schemas.microsoft.com/office/drawing/2014/main" id="{62E6C27B-AA71-4A4E-AB71-652F3E8354E3}"/>
              </a:ext>
            </a:extLst>
          </p:cNvPr>
          <p:cNvSpPr/>
          <p:nvPr/>
        </p:nvSpPr>
        <p:spPr>
          <a:xfrm>
            <a:off x="5663158" y="2673710"/>
            <a:ext cx="757236" cy="1512168"/>
          </a:xfrm>
          <a:prstGeom prst="leftArrow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12C89679-0E36-4FBB-A115-0FD2EE9D6D91}"/>
              </a:ext>
            </a:extLst>
          </p:cNvPr>
          <p:cNvSpPr/>
          <p:nvPr/>
        </p:nvSpPr>
        <p:spPr>
          <a:xfrm>
            <a:off x="7751390" y="2745718"/>
            <a:ext cx="1152128" cy="2844316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5" name="直線單箭頭接點 4">
            <a:extLst>
              <a:ext uri="{FF2B5EF4-FFF2-40B4-BE49-F238E27FC236}">
                <a16:creationId xmlns:a16="http://schemas.microsoft.com/office/drawing/2014/main" id="{E933273C-622C-49C5-80BD-DC8151EFD3B8}"/>
              </a:ext>
            </a:extLst>
          </p:cNvPr>
          <p:cNvCxnSpPr>
            <a:cxnSpLocks/>
          </p:cNvCxnSpPr>
          <p:nvPr/>
        </p:nvCxnSpPr>
        <p:spPr>
          <a:xfrm flipH="1" flipV="1">
            <a:off x="7247334" y="1989634"/>
            <a:ext cx="504056" cy="756084"/>
          </a:xfrm>
          <a:prstGeom prst="straightConnector1">
            <a:avLst/>
          </a:prstGeom>
          <a:ln w="254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匾額 11" descr="佛學概要十四講表 習講">
            <a:extLst>
              <a:ext uri="{FF2B5EF4-FFF2-40B4-BE49-F238E27FC236}">
                <a16:creationId xmlns:a16="http://schemas.microsoft.com/office/drawing/2014/main" id="{72E8EF72-CC7C-4595-9E5A-E58E021C0BF9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第三講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5251400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EE811585-D90A-4305-944C-6B035AAECA46}"/>
              </a:ext>
            </a:extLst>
          </p:cNvPr>
          <p:cNvSpPr txBox="1"/>
          <p:nvPr/>
        </p:nvSpPr>
        <p:spPr>
          <a:xfrm>
            <a:off x="8617813" y="354296"/>
            <a:ext cx="1661993" cy="602782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十二部（十二部經）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梵語 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dvadasanga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-buddha-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vacana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乃佛陀所說法，依其敘述形式與內容分成之十二種類。又作十二分教、十二分聖教、十二分經。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D3B02C4A-B380-4C86-A83F-D107D6437CF8}"/>
              </a:ext>
            </a:extLst>
          </p:cNvPr>
          <p:cNvSpPr txBox="1"/>
          <p:nvPr/>
        </p:nvSpPr>
        <p:spPr>
          <a:xfrm>
            <a:off x="6818768" y="379877"/>
            <a:ext cx="1292662" cy="602782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(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一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) 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契經（梵 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sutra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，音譯修多羅），又作長行。以散文直接記載佛陀之教說，即一般所說之經。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1FE01160-452C-46EA-BE5A-5C71291E8499}"/>
              </a:ext>
            </a:extLst>
          </p:cNvPr>
          <p:cNvSpPr txBox="1"/>
          <p:nvPr/>
        </p:nvSpPr>
        <p:spPr>
          <a:xfrm>
            <a:off x="4543549" y="379877"/>
            <a:ext cx="1908215" cy="602782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(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二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) 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應頌（梵 </a:t>
            </a:r>
            <a:r>
              <a:rPr lang="en-US" altLang="zh-TW" dirty="0" err="1">
                <a:solidFill>
                  <a:schemeClr val="bg1">
                    <a:lumMod val="95000"/>
                  </a:schemeClr>
                </a:solidFill>
              </a:rPr>
              <a:t>geya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，音譯祇夜），與契經相應，即以偈頌重覆闡釋契經所說之教法，故亦稱重頌。</a:t>
            </a:r>
            <a:r>
              <a:rPr lang="zh-CN" altLang="en-US" sz="2000" dirty="0">
                <a:solidFill>
                  <a:srgbClr val="FFFF00"/>
                </a:solidFill>
              </a:rPr>
              <a:t>如：「爾時</a:t>
            </a:r>
            <a:r>
              <a:rPr lang="zh-TW" altLang="en-US" sz="2000" dirty="0">
                <a:solidFill>
                  <a:srgbClr val="FFFF00"/>
                </a:solidFill>
              </a:rPr>
              <a:t>普賢菩薩摩訶薩，欲重宣此義，普觀十方，而說偈言： </a:t>
            </a:r>
            <a:r>
              <a:rPr lang="zh-CN" altLang="en-US" sz="2000" dirty="0">
                <a:solidFill>
                  <a:srgbClr val="FFFF00"/>
                </a:solidFill>
              </a:rPr>
              <a:t>」「</a:t>
            </a:r>
            <a:r>
              <a:rPr lang="zh-TW" altLang="en-US" sz="2000" dirty="0">
                <a:solidFill>
                  <a:srgbClr val="FFFF00"/>
                </a:solidFill>
              </a:rPr>
              <a:t>爾時。無盡意菩薩以偈問曰</a:t>
            </a:r>
            <a:r>
              <a:rPr lang="zh-CN" altLang="en-US" sz="2000" dirty="0">
                <a:solidFill>
                  <a:srgbClr val="FFFF00"/>
                </a:solidFill>
              </a:rPr>
              <a:t>：」</a:t>
            </a:r>
            <a:endParaRPr lang="zh-TW" altLang="en-US" sz="2000" dirty="0">
              <a:solidFill>
                <a:srgbClr val="FFFF00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46CA601F-88F5-4215-8E69-C6F0CC46A32E}"/>
              </a:ext>
            </a:extLst>
          </p:cNvPr>
          <p:cNvSpPr txBox="1"/>
          <p:nvPr/>
        </p:nvSpPr>
        <p:spPr>
          <a:xfrm>
            <a:off x="3076093" y="399802"/>
            <a:ext cx="1292662" cy="602782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(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三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) 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記別（梵 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vyakarana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，音譯和伽羅那），又作授記。本為教義之解說，後來特指佛陀對眾弟子之未來所作之證言。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4FE5FC61-7A7D-4B0F-B44C-3FDB4BD8BDE4}"/>
              </a:ext>
            </a:extLst>
          </p:cNvPr>
          <p:cNvSpPr txBox="1"/>
          <p:nvPr/>
        </p:nvSpPr>
        <p:spPr>
          <a:xfrm>
            <a:off x="777061" y="354296"/>
            <a:ext cx="1938992" cy="602782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(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四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) 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諷頌（梵 </a:t>
            </a:r>
            <a:r>
              <a:rPr lang="en-US" altLang="zh-TW" dirty="0" err="1">
                <a:solidFill>
                  <a:schemeClr val="bg1">
                    <a:lumMod val="95000"/>
                  </a:schemeClr>
                </a:solidFill>
              </a:rPr>
              <a:t>gatha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，音譯伽陀），又作孤起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頌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。全部皆以偈頌來記載佛陀之教說。與應頌不同者，應頌是重述長行文中之義，此則以頌文頌出教義，故稱孤起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頌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。</a:t>
            </a:r>
            <a:r>
              <a:rPr lang="zh-CN" altLang="en-US" sz="1800" dirty="0">
                <a:solidFill>
                  <a:srgbClr val="FFFF00"/>
                </a:solidFill>
              </a:rPr>
              <a:t>如：「</a:t>
            </a:r>
            <a:r>
              <a:rPr lang="zh-TW" altLang="en-US" sz="1800" dirty="0">
                <a:solidFill>
                  <a:srgbClr val="FFFF00"/>
                </a:solidFill>
              </a:rPr>
              <a:t>往詣佛所。頂禮長跪</a:t>
            </a:r>
            <a:r>
              <a:rPr lang="zh-CN" altLang="en-US" sz="1800" dirty="0">
                <a:solidFill>
                  <a:srgbClr val="FFFF00"/>
                </a:solidFill>
              </a:rPr>
              <a:t>，</a:t>
            </a:r>
            <a:r>
              <a:rPr lang="zh-TW" altLang="en-US" sz="1800" dirty="0">
                <a:solidFill>
                  <a:srgbClr val="FFFF00"/>
                </a:solidFill>
              </a:rPr>
              <a:t>向佛合掌</a:t>
            </a:r>
            <a:r>
              <a:rPr lang="zh-CN" altLang="en-US" sz="1800" dirty="0">
                <a:solidFill>
                  <a:srgbClr val="FFFF00"/>
                </a:solidFill>
              </a:rPr>
              <a:t>，</a:t>
            </a:r>
            <a:r>
              <a:rPr lang="zh-TW" altLang="en-US" sz="1800" dirty="0">
                <a:solidFill>
                  <a:srgbClr val="FFFF00"/>
                </a:solidFill>
              </a:rPr>
              <a:t>即以伽他讚佛</a:t>
            </a:r>
            <a:r>
              <a:rPr lang="zh-CN" altLang="en-US" sz="1800" dirty="0">
                <a:solidFill>
                  <a:srgbClr val="FFFF00"/>
                </a:solidFill>
              </a:rPr>
              <a:t>，</a:t>
            </a:r>
            <a:r>
              <a:rPr lang="zh-TW" altLang="en-US" sz="1800" dirty="0">
                <a:solidFill>
                  <a:srgbClr val="FFFF00"/>
                </a:solidFill>
              </a:rPr>
              <a:t>發廣大願</a:t>
            </a:r>
            <a:r>
              <a:rPr lang="zh-CN" altLang="en-US" sz="1800" dirty="0">
                <a:solidFill>
                  <a:srgbClr val="FFFF00"/>
                </a:solidFill>
              </a:rPr>
              <a:t>，</a:t>
            </a:r>
            <a:r>
              <a:rPr lang="zh-TW" altLang="en-US" sz="1800" dirty="0">
                <a:solidFill>
                  <a:srgbClr val="FFFF00"/>
                </a:solidFill>
              </a:rPr>
              <a:t>頌曰</a:t>
            </a:r>
            <a:r>
              <a:rPr lang="zh-CN" altLang="en-US" sz="1800" dirty="0">
                <a:solidFill>
                  <a:srgbClr val="FFFF00"/>
                </a:solidFill>
              </a:rPr>
              <a:t>：」</a:t>
            </a:r>
            <a:endParaRPr lang="zh-TW" altLang="en-US" sz="1800" dirty="0">
              <a:solidFill>
                <a:srgbClr val="FFFF00"/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89A46E94-1AD9-47D6-BE4D-AE5D6EFBAB5D}"/>
              </a:ext>
            </a:extLst>
          </p:cNvPr>
          <p:cNvSpPr txBox="1"/>
          <p:nvPr/>
        </p:nvSpPr>
        <p:spPr>
          <a:xfrm>
            <a:off x="10293736" y="333450"/>
            <a:ext cx="553998" cy="1224136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十二部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2" name="匾額 11" descr="佛學概要十四講表 習講">
            <a:extLst>
              <a:ext uri="{FF2B5EF4-FFF2-40B4-BE49-F238E27FC236}">
                <a16:creationId xmlns:a16="http://schemas.microsoft.com/office/drawing/2014/main" id="{55E1971B-E013-44F6-8ECE-720A33826091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第三講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1969252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87637446-37CB-439F-9E01-A5810601DEA0}"/>
              </a:ext>
            </a:extLst>
          </p:cNvPr>
          <p:cNvSpPr txBox="1"/>
          <p:nvPr/>
        </p:nvSpPr>
        <p:spPr>
          <a:xfrm>
            <a:off x="9479582" y="398733"/>
            <a:ext cx="923330" cy="602782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(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五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) 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自說（梵 </a:t>
            </a:r>
            <a:r>
              <a:rPr lang="en-US" altLang="zh-TW" dirty="0" err="1">
                <a:solidFill>
                  <a:schemeClr val="bg1">
                    <a:lumMod val="95000"/>
                  </a:schemeClr>
                </a:solidFill>
              </a:rPr>
              <a:t>udana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，音譯優陀那），佛陀未待他人問法，而自行開示教說。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8481A792-445B-4B45-93C9-C9325A68B11D}"/>
              </a:ext>
            </a:extLst>
          </p:cNvPr>
          <p:cNvSpPr txBox="1"/>
          <p:nvPr/>
        </p:nvSpPr>
        <p:spPr>
          <a:xfrm>
            <a:off x="8255446" y="398733"/>
            <a:ext cx="923330" cy="602782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(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六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) 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因緣（梵 </a:t>
            </a:r>
            <a:r>
              <a:rPr lang="en-US" altLang="zh-TW" dirty="0" err="1">
                <a:solidFill>
                  <a:schemeClr val="bg1">
                    <a:lumMod val="95000"/>
                  </a:schemeClr>
                </a:solidFill>
              </a:rPr>
              <a:t>nidana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，音譯尼陀那），記載佛說法教化之因緣，如諸經之序品。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8D4241F2-5C23-4288-BC3F-3AD8EC650E77}"/>
              </a:ext>
            </a:extLst>
          </p:cNvPr>
          <p:cNvSpPr txBox="1"/>
          <p:nvPr/>
        </p:nvSpPr>
        <p:spPr>
          <a:xfrm>
            <a:off x="7080088" y="375913"/>
            <a:ext cx="923330" cy="602782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(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七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) 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譬喻（梵 </a:t>
            </a:r>
            <a:r>
              <a:rPr lang="en-US" altLang="zh-TW" dirty="0" err="1">
                <a:solidFill>
                  <a:schemeClr val="bg1">
                    <a:lumMod val="95000"/>
                  </a:schemeClr>
                </a:solidFill>
              </a:rPr>
              <a:t>avadana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，音譯阿波陀那），以譬喻宣說法義。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85172560-A740-4143-BB95-E262F8622ACC}"/>
              </a:ext>
            </a:extLst>
          </p:cNvPr>
          <p:cNvSpPr txBox="1"/>
          <p:nvPr/>
        </p:nvSpPr>
        <p:spPr>
          <a:xfrm>
            <a:off x="5444229" y="375913"/>
            <a:ext cx="1292662" cy="602782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(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八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) 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本事（梵 </a:t>
            </a:r>
            <a:r>
              <a:rPr lang="en-US" altLang="zh-TW" dirty="0" err="1">
                <a:solidFill>
                  <a:schemeClr val="bg1">
                    <a:lumMod val="95000"/>
                  </a:schemeClr>
                </a:solidFill>
              </a:rPr>
              <a:t>itivrttaka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，音譯伊帝曰多伽），載本生譚以外之佛陀與弟子前生之行誼。或開卷語有「佛如是說」之經亦屬此。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44F4B9DD-6628-42BE-88FB-8F4BCB38893F}"/>
              </a:ext>
            </a:extLst>
          </p:cNvPr>
          <p:cNvSpPr txBox="1"/>
          <p:nvPr/>
        </p:nvSpPr>
        <p:spPr>
          <a:xfrm>
            <a:off x="4304298" y="378358"/>
            <a:ext cx="923330" cy="602782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(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九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) 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本生（梵 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jataka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，音譯闍陀伽），載佛陀前生修行之種種大悲行。</a:t>
            </a: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5FE56999-5883-4F9D-8C0A-8CB092310A3D}"/>
              </a:ext>
            </a:extLst>
          </p:cNvPr>
          <p:cNvSpPr txBox="1"/>
          <p:nvPr/>
        </p:nvSpPr>
        <p:spPr>
          <a:xfrm>
            <a:off x="3214886" y="375913"/>
            <a:ext cx="923330" cy="602782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(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十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)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方廣（梵 </a:t>
            </a:r>
            <a:r>
              <a:rPr lang="en-US" altLang="zh-TW" dirty="0" err="1">
                <a:solidFill>
                  <a:schemeClr val="bg1">
                    <a:lumMod val="95000"/>
                  </a:schemeClr>
                </a:solidFill>
              </a:rPr>
              <a:t>vaipulya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，音譯毘佛略），宣說廣大深奧之教義。</a:t>
            </a: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C4FDFCB6-9E65-4721-83E1-D2FA7744E5B2}"/>
              </a:ext>
            </a:extLst>
          </p:cNvPr>
          <p:cNvSpPr txBox="1"/>
          <p:nvPr/>
        </p:nvSpPr>
        <p:spPr>
          <a:xfrm>
            <a:off x="1705623" y="398733"/>
            <a:ext cx="1292662" cy="602782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(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十一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) 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希法（梵 </a:t>
            </a:r>
            <a:r>
              <a:rPr lang="en-US" altLang="zh-TW" dirty="0" err="1">
                <a:solidFill>
                  <a:schemeClr val="bg1">
                    <a:lumMod val="95000"/>
                  </a:schemeClr>
                </a:solidFill>
              </a:rPr>
              <a:t>adbhuta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-dharma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，音譯阿浮陀達磨），又作未曾有法。載佛陀及諸弟子希有之事。</a:t>
            </a: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059CC0D9-BEDB-4305-A68F-C3EDA266138F}"/>
              </a:ext>
            </a:extLst>
          </p:cNvPr>
          <p:cNvSpPr txBox="1"/>
          <p:nvPr/>
        </p:nvSpPr>
        <p:spPr>
          <a:xfrm>
            <a:off x="487874" y="405458"/>
            <a:ext cx="923330" cy="602782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(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十二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)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論議（梵 </a:t>
            </a:r>
            <a:r>
              <a:rPr lang="en-US" altLang="zh-TW" dirty="0" err="1">
                <a:solidFill>
                  <a:schemeClr val="bg1">
                    <a:lumMod val="95000"/>
                  </a:schemeClr>
                </a:solidFill>
              </a:rPr>
              <a:t>upadesa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，音譯優波提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舍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），載佛論議抉擇諸法體性，分別明暸其義。</a:t>
            </a:r>
          </a:p>
        </p:txBody>
      </p:sp>
      <p:sp>
        <p:nvSpPr>
          <p:cNvPr id="14" name="匾額 13" descr="佛學概要十四講表 習講">
            <a:extLst>
              <a:ext uri="{FF2B5EF4-FFF2-40B4-BE49-F238E27FC236}">
                <a16:creationId xmlns:a16="http://schemas.microsoft.com/office/drawing/2014/main" id="{2A1726AA-58E8-4B23-9A70-040AA4E5E1E9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第三講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5419072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5DD62B56-7712-405A-9479-D43180D1DEF2}"/>
              </a:ext>
            </a:extLst>
          </p:cNvPr>
          <p:cNvSpPr txBox="1"/>
          <p:nvPr/>
        </p:nvSpPr>
        <p:spPr>
          <a:xfrm>
            <a:off x="10271670" y="375420"/>
            <a:ext cx="553998" cy="1470198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經文講解</a:t>
            </a:r>
            <a:endParaRPr lang="zh-TW" altLang="en-US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C1B6F89B-1ABA-492C-BBAC-5CB43A78203C}"/>
              </a:ext>
            </a:extLst>
          </p:cNvPr>
          <p:cNvSpPr txBox="1"/>
          <p:nvPr/>
        </p:nvSpPr>
        <p:spPr>
          <a:xfrm>
            <a:off x="3730158" y="415881"/>
            <a:ext cx="3508653" cy="602782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如是我聞元起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（雜語）智度論二曰：「佛入滅時，阿泥樓馱比丘，使阿難請問四事：一佛滅度後，諸比丘等以何為師？二諸比丘依何住？三惡性比丘云何共居？四一切經首置何字？佛答：乃至一切經首置如是我聞等言。」法華文句記一曰：「通序元起由阿泥樓豆令阿難問佛。」（阿泥樓馱，阿泥樓豆，阿㝹樓馱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，阿那律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，同一梵語也）。</a:t>
            </a: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962A4E3F-7B3D-45B9-8317-E48C2A4AF3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3358" y="100342"/>
            <a:ext cx="2572109" cy="6658904"/>
          </a:xfrm>
          <a:prstGeom prst="rect">
            <a:avLst/>
          </a:prstGeom>
        </p:spPr>
      </p:pic>
      <p:sp>
        <p:nvSpPr>
          <p:cNvPr id="9" name="文字方塊 8">
            <a:extLst>
              <a:ext uri="{FF2B5EF4-FFF2-40B4-BE49-F238E27FC236}">
                <a16:creationId xmlns:a16="http://schemas.microsoft.com/office/drawing/2014/main" id="{2516BCA5-2C28-45ED-9A2C-DCD24C3F9A82}"/>
              </a:ext>
            </a:extLst>
          </p:cNvPr>
          <p:cNvSpPr txBox="1"/>
          <p:nvPr/>
        </p:nvSpPr>
        <p:spPr>
          <a:xfrm>
            <a:off x="2395729" y="415881"/>
            <a:ext cx="923330" cy="602782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異外道：外道經首，多安阿或嚘作為開始，佛則咐囑安「如是我聞」，以便和外道不同。</a:t>
            </a: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16C3FA08-B0B6-4268-AD82-026FEB2F843B}"/>
              </a:ext>
            </a:extLst>
          </p:cNvPr>
          <p:cNvSpPr txBox="1"/>
          <p:nvPr/>
        </p:nvSpPr>
        <p:spPr>
          <a:xfrm>
            <a:off x="575386" y="401186"/>
            <a:ext cx="1292662" cy="602782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息眾疑：阿難結集經藏時，升座說法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，相好莊嚴如佛。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大眾頓起三疑：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佛復活、阿難成佛、他方佛來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。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聞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「如是我聞」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，重疑頓息。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4ED028B1-9CD9-456B-B98C-E3C7EFFEAA1C}"/>
              </a:ext>
            </a:extLst>
          </p:cNvPr>
          <p:cNvSpPr txBox="1"/>
          <p:nvPr/>
        </p:nvSpPr>
        <p:spPr>
          <a:xfrm>
            <a:off x="10271670" y="2128617"/>
            <a:ext cx="553998" cy="44815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消文、釋義、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顯理、舉證、勸修</a:t>
            </a: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953A37B6-3CF7-4B5E-8A98-2D7F838C37EE}"/>
              </a:ext>
            </a:extLst>
          </p:cNvPr>
          <p:cNvSpPr/>
          <p:nvPr/>
        </p:nvSpPr>
        <p:spPr>
          <a:xfrm>
            <a:off x="8399462" y="2781722"/>
            <a:ext cx="576064" cy="3744416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3" name="匾額 12" descr="佛學概要十四講表 習講">
            <a:extLst>
              <a:ext uri="{FF2B5EF4-FFF2-40B4-BE49-F238E27FC236}">
                <a16:creationId xmlns:a16="http://schemas.microsoft.com/office/drawing/2014/main" id="{B558BD0E-E328-4D7A-9D32-6489EF5BDA25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第三講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0627599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0" grpId="0"/>
      <p:bldP spid="12" grpId="0"/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>
            <a:extLst>
              <a:ext uri="{FF2B5EF4-FFF2-40B4-BE49-F238E27FC236}">
                <a16:creationId xmlns:a16="http://schemas.microsoft.com/office/drawing/2014/main" id="{63D4D511-D14B-4452-B302-1A29459AB8A5}"/>
              </a:ext>
            </a:extLst>
          </p:cNvPr>
          <p:cNvSpPr txBox="1"/>
          <p:nvPr/>
        </p:nvSpPr>
        <p:spPr>
          <a:xfrm>
            <a:off x="9582011" y="275984"/>
            <a:ext cx="923330" cy="63367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六成就（證信序；通序）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：信、聞、時、主、處、眾。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EE3224DE-A0DB-444B-BA87-FACF4A3016DD}"/>
              </a:ext>
            </a:extLst>
          </p:cNvPr>
          <p:cNvSpPr txBox="1"/>
          <p:nvPr/>
        </p:nvSpPr>
        <p:spPr>
          <a:xfrm>
            <a:off x="7475693" y="252102"/>
            <a:ext cx="1661993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一、信成就：「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如是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」 巴 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evam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，英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thus——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信順之辭也。以信則言如是，不信則言不如是故也。佛法以信為第一，故諸經之首舉阿難之能信而云如是。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6E54A313-403D-433E-B4D1-859726A31CDA}"/>
              </a:ext>
            </a:extLst>
          </p:cNvPr>
          <p:cNvSpPr txBox="1"/>
          <p:nvPr/>
        </p:nvSpPr>
        <p:spPr>
          <a:xfrm>
            <a:off x="5671952" y="297446"/>
            <a:ext cx="1292662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二、聞成就：「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我聞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」 巴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me 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sutam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have I heard——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阿難自言也，佛經為佛入滅後多聞第一之阿難所編集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4F79C533-E0B4-4630-BFE7-979D8874DC31}"/>
              </a:ext>
            </a:extLst>
          </p:cNvPr>
          <p:cNvSpPr txBox="1"/>
          <p:nvPr/>
        </p:nvSpPr>
        <p:spPr>
          <a:xfrm>
            <a:off x="3934966" y="275984"/>
            <a:ext cx="923330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三、時成就：「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一時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」巴 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ekam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samayam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at one time——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佛與弟子說聽和合之時也。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7DB4A33A-29D5-489C-8440-60A28F0F9461}"/>
              </a:ext>
            </a:extLst>
          </p:cNvPr>
          <p:cNvSpPr txBox="1"/>
          <p:nvPr/>
        </p:nvSpPr>
        <p:spPr>
          <a:xfrm>
            <a:off x="1588760" y="297446"/>
            <a:ext cx="1661993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四、主成就：「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佛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」巴 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Bhagavā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 (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婆伽婆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；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薄伽梵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；世尊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)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，英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the Buddha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；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the Exalted One, the Blessed One, the World-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Honoured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 One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——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釋迦牟尼佛 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Shakyamuni Buddha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匾額 9" descr="佛學概要十四講表 習講">
            <a:extLst>
              <a:ext uri="{FF2B5EF4-FFF2-40B4-BE49-F238E27FC236}">
                <a16:creationId xmlns:a16="http://schemas.microsoft.com/office/drawing/2014/main" id="{A3BF1C71-A7CD-4CCF-9E8D-68D0BB7BF0D7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第三講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580556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ED01960D-3872-4210-86B3-FBD6D5BA900E}"/>
              </a:ext>
            </a:extLst>
          </p:cNvPr>
          <p:cNvSpPr txBox="1"/>
          <p:nvPr/>
        </p:nvSpPr>
        <p:spPr>
          <a:xfrm>
            <a:off x="6308501" y="477466"/>
            <a:ext cx="4616648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釋迦牟尼佛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釋迦牟尼（梵語：</a:t>
            </a:r>
            <a:r>
              <a:rPr lang="en-US" altLang="zh-TW" dirty="0" err="1">
                <a:solidFill>
                  <a:schemeClr val="bg1">
                    <a:lumMod val="95000"/>
                  </a:schemeClr>
                </a:solidFill>
              </a:rPr>
              <a:t>Śākyamuni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，意為「釋迦族之聖者」），姓喬達摩，名悉達多，巴利語：</a:t>
            </a:r>
            <a:r>
              <a:rPr lang="en-US" altLang="zh-TW" dirty="0" err="1">
                <a:solidFill>
                  <a:schemeClr val="bg1">
                    <a:lumMod val="95000"/>
                  </a:schemeClr>
                </a:solidFill>
              </a:rPr>
              <a:t>Siddhāttha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TW" dirty="0" err="1">
                <a:solidFill>
                  <a:schemeClr val="bg1">
                    <a:lumMod val="95000"/>
                  </a:schemeClr>
                </a:solidFill>
              </a:rPr>
              <a:t>Gotama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；梵語：</a:t>
            </a:r>
            <a:r>
              <a:rPr lang="en-US" altLang="zh-TW" dirty="0" err="1">
                <a:solidFill>
                  <a:schemeClr val="bg1">
                    <a:lumMod val="95000"/>
                  </a:schemeClr>
                </a:solidFill>
              </a:rPr>
              <a:t>Siddhārtha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 Gautama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）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關於釋迦牟尼佛的年代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西方研究：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公元前 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563/480 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—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公元前 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483/ 400 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；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南傳佛教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公元前 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624 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年至前 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544 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；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中國記載：周昭王二十四年（公元前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1027 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年）四月八日生，周穆王五十二年（公元前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937 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年）二月十五日入滅 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。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23F892D5-F2E2-4353-AB91-AF0752D44A05}"/>
              </a:ext>
            </a:extLst>
          </p:cNvPr>
          <p:cNvSpPr txBox="1"/>
          <p:nvPr/>
        </p:nvSpPr>
        <p:spPr>
          <a:xfrm>
            <a:off x="190551" y="333450"/>
            <a:ext cx="3508653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因古印度無記史之傳統，故釋迦牟尼佛生卒年具體不可考，說法紛紜。上座部佛教通常根據摩訶菩提寺記錄，採信公元前 </a:t>
            </a:r>
            <a:r>
              <a:rPr lang="en-US" altLang="zh-TW" dirty="0">
                <a:solidFill>
                  <a:srgbClr val="FFFF00"/>
                </a:solidFill>
              </a:rPr>
              <a:t>623—</a:t>
            </a:r>
            <a:r>
              <a:rPr lang="zh-TW" altLang="en-US" dirty="0">
                <a:solidFill>
                  <a:srgbClr val="FFFF00"/>
                </a:solidFill>
              </a:rPr>
              <a:t>前</a:t>
            </a:r>
            <a:r>
              <a:rPr lang="en-US" altLang="zh-TW" dirty="0">
                <a:solidFill>
                  <a:srgbClr val="FFFF00"/>
                </a:solidFill>
              </a:rPr>
              <a:t>543 </a:t>
            </a:r>
            <a:r>
              <a:rPr lang="zh-TW" altLang="en-US" dirty="0">
                <a:solidFill>
                  <a:srgbClr val="FFFF00"/>
                </a:solidFill>
              </a:rPr>
              <a:t>年之說。根據</a:t>
            </a:r>
            <a:r>
              <a:rPr lang="en-US" altLang="zh-TW" dirty="0">
                <a:solidFill>
                  <a:srgbClr val="FFFF00"/>
                </a:solidFill>
              </a:rPr>
              <a:t>《</a:t>
            </a:r>
            <a:r>
              <a:rPr lang="zh-TW" altLang="en-US" dirty="0">
                <a:solidFill>
                  <a:srgbClr val="FFFF00"/>
                </a:solidFill>
              </a:rPr>
              <a:t>美國國家地理</a:t>
            </a:r>
            <a:r>
              <a:rPr lang="en-US" altLang="zh-TW" dirty="0">
                <a:solidFill>
                  <a:srgbClr val="FFFF00"/>
                </a:solidFill>
              </a:rPr>
              <a:t>》</a:t>
            </a:r>
            <a:r>
              <a:rPr lang="zh-TW" altLang="en-US" dirty="0">
                <a:solidFill>
                  <a:srgbClr val="FFFF00"/>
                </a:solidFill>
              </a:rPr>
              <a:t>在尼泊爾摩耶夫人寺的考古調查，發現了前 </a:t>
            </a:r>
            <a:r>
              <a:rPr lang="en-US" altLang="zh-TW" dirty="0">
                <a:solidFill>
                  <a:srgbClr val="FFFF00"/>
                </a:solidFill>
              </a:rPr>
              <a:t>550 </a:t>
            </a:r>
            <a:r>
              <a:rPr lang="zh-TW" altLang="en-US" dirty="0">
                <a:solidFill>
                  <a:srgbClr val="FFFF00"/>
                </a:solidFill>
              </a:rPr>
              <a:t>年左右的古蹟，和經中記載相同，可以確定佛陀生活在前 </a:t>
            </a:r>
            <a:r>
              <a:rPr lang="en-US" altLang="zh-TW" dirty="0">
                <a:solidFill>
                  <a:srgbClr val="FFFF00"/>
                </a:solidFill>
              </a:rPr>
              <a:t>6 </a:t>
            </a:r>
            <a:r>
              <a:rPr lang="zh-TW" altLang="en-US" dirty="0">
                <a:solidFill>
                  <a:srgbClr val="FFFF00"/>
                </a:solidFill>
              </a:rPr>
              <a:t>世紀。前 </a:t>
            </a:r>
            <a:r>
              <a:rPr lang="en-US" altLang="zh-TW" dirty="0">
                <a:solidFill>
                  <a:srgbClr val="FFFF00"/>
                </a:solidFill>
              </a:rPr>
              <a:t>563</a:t>
            </a:r>
            <a:r>
              <a:rPr lang="zh-TW" altLang="en-US" dirty="0">
                <a:solidFill>
                  <a:srgbClr val="FFFF00"/>
                </a:solidFill>
              </a:rPr>
              <a:t>年</a:t>
            </a:r>
            <a:r>
              <a:rPr lang="en-US" altLang="zh-TW" dirty="0">
                <a:solidFill>
                  <a:srgbClr val="FFFF00"/>
                </a:solidFill>
              </a:rPr>
              <a:t>—</a:t>
            </a:r>
            <a:r>
              <a:rPr lang="zh-TW" altLang="en-US" dirty="0">
                <a:solidFill>
                  <a:srgbClr val="FFFF00"/>
                </a:solidFill>
              </a:rPr>
              <a:t>前</a:t>
            </a:r>
            <a:r>
              <a:rPr lang="en-US" altLang="zh-TW" dirty="0">
                <a:solidFill>
                  <a:srgbClr val="FFFF00"/>
                </a:solidFill>
              </a:rPr>
              <a:t>483 </a:t>
            </a:r>
            <a:r>
              <a:rPr lang="zh-TW" altLang="en-US" dirty="0">
                <a:solidFill>
                  <a:srgbClr val="FFFF00"/>
                </a:solidFill>
              </a:rPr>
              <a:t>年，前</a:t>
            </a:r>
            <a:r>
              <a:rPr lang="en-US" altLang="zh-TW" dirty="0">
                <a:solidFill>
                  <a:srgbClr val="FFFF00"/>
                </a:solidFill>
              </a:rPr>
              <a:t>480</a:t>
            </a:r>
            <a:r>
              <a:rPr lang="zh-TW" altLang="en-US" dirty="0">
                <a:solidFill>
                  <a:srgbClr val="FFFF00"/>
                </a:solidFill>
              </a:rPr>
              <a:t>年</a:t>
            </a:r>
            <a:r>
              <a:rPr lang="en-US" altLang="zh-TW" dirty="0">
                <a:solidFill>
                  <a:srgbClr val="FFFF00"/>
                </a:solidFill>
              </a:rPr>
              <a:t>—</a:t>
            </a:r>
            <a:r>
              <a:rPr lang="zh-TW" altLang="en-US" dirty="0">
                <a:solidFill>
                  <a:srgbClr val="FFFF00"/>
                </a:solidFill>
              </a:rPr>
              <a:t>前</a:t>
            </a:r>
            <a:r>
              <a:rPr lang="en-US" altLang="zh-TW" dirty="0">
                <a:solidFill>
                  <a:srgbClr val="FFFF00"/>
                </a:solidFill>
              </a:rPr>
              <a:t>400</a:t>
            </a:r>
            <a:r>
              <a:rPr lang="zh-TW" altLang="en-US" dirty="0">
                <a:solidFill>
                  <a:srgbClr val="FFFF00"/>
                </a:solidFill>
              </a:rPr>
              <a:t>年兩種說法在全球也較為流行。釋迦佛世壽 </a:t>
            </a:r>
            <a:r>
              <a:rPr lang="en-US" altLang="zh-TW" dirty="0">
                <a:solidFill>
                  <a:srgbClr val="FFFF00"/>
                </a:solidFill>
              </a:rPr>
              <a:t>80 </a:t>
            </a:r>
            <a:r>
              <a:rPr lang="zh-CN" altLang="en-US" dirty="0">
                <a:solidFill>
                  <a:srgbClr val="FFFF00"/>
                </a:solidFill>
              </a:rPr>
              <a:t>歲</a:t>
            </a:r>
            <a:r>
              <a:rPr lang="zh-TW" altLang="en-US" dirty="0">
                <a:solidFill>
                  <a:srgbClr val="FFFF00"/>
                </a:solidFill>
              </a:rPr>
              <a:t>是各方皆有定論的。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C77691A5-1606-45D8-86F7-F6A95207F32A}"/>
              </a:ext>
            </a:extLst>
          </p:cNvPr>
          <p:cNvSpPr txBox="1"/>
          <p:nvPr/>
        </p:nvSpPr>
        <p:spPr>
          <a:xfrm>
            <a:off x="4033951" y="333450"/>
            <a:ext cx="2031325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古印度思想家、教育家，佛教的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創始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人（「釋迦」是其種族之姓，意為「能仁」，「牟尼」則是古印度對於聖者的尊稱，意為「寂默」）。釋迦牟尼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佛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出生於今尼泊爾南部的王族家庭，為剎帝利種姓。 </a:t>
            </a:r>
          </a:p>
        </p:txBody>
      </p:sp>
      <p:sp>
        <p:nvSpPr>
          <p:cNvPr id="7" name="匾額 6" descr="佛學概要十四講表 習講">
            <a:extLst>
              <a:ext uri="{FF2B5EF4-FFF2-40B4-BE49-F238E27FC236}">
                <a16:creationId xmlns:a16="http://schemas.microsoft.com/office/drawing/2014/main" id="{24FF18A6-4692-498C-9062-45BD82D05F6F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第三講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28393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04012147-D906-4A2C-9956-F67B88BF97EC}"/>
              </a:ext>
            </a:extLst>
          </p:cNvPr>
          <p:cNvSpPr txBox="1"/>
          <p:nvPr/>
        </p:nvSpPr>
        <p:spPr>
          <a:xfrm>
            <a:off x="2819336" y="333450"/>
            <a:ext cx="1661993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轉捩點：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19/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29 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歲那年，兒子羅睺羅出生。他在外出巡遊時，恰遇老人、病人、死者和修行者，深感人間生老病死的苦惱，經常沉思，但不得離苦之道，於是在某個月夜乘馬出家修道。 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860EBF15-2161-4A53-90AE-DCE084007602}"/>
              </a:ext>
            </a:extLst>
          </p:cNvPr>
          <p:cNvSpPr txBox="1"/>
          <p:nvPr/>
        </p:nvSpPr>
        <p:spPr>
          <a:xfrm>
            <a:off x="7892551" y="333450"/>
            <a:ext cx="3139321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父親：迦毘羅衛城（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Kapilavastu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）淨飯王（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King 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Śuddhodana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），母親摩訶摩耶夫人（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Mahāmāyā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devī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。仙人阿私陀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Asita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，聽聞太子出生，來到王宮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以天眼通觀其未來，起初面露微笑，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隨後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又顯出悲傷。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旁人不解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。他解釋說，他微笑是因為太子必定覺悟成佛；他悲傷是因為他自己不久人世，往生無色界，無法由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佛陀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的智慧中得益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CE03868-C854-4086-A09C-5A16D33336D3}"/>
              </a:ext>
            </a:extLst>
          </p:cNvPr>
          <p:cNvSpPr txBox="1"/>
          <p:nvPr/>
        </p:nvSpPr>
        <p:spPr>
          <a:xfrm>
            <a:off x="6430581" y="297446"/>
            <a:ext cx="1292662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命名：八名婆羅門舉行命名，其中七人預言太子未來有兩種可能：在家則成轉輪聖王，出家則成佛；只有憍陳如認為只有成佛一種可能性。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86ECD914-A3AE-439A-8ECF-88B312FAE158}"/>
              </a:ext>
            </a:extLst>
          </p:cNvPr>
          <p:cNvSpPr txBox="1"/>
          <p:nvPr/>
        </p:nvSpPr>
        <p:spPr>
          <a:xfrm>
            <a:off x="4577082" y="297446"/>
            <a:ext cx="1661993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八歲開始學習文化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與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武藝，從小在宮中過著舒適的生活。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淨飯王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為他建了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涼季、熱季、雨季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三幢宮殿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。娶妻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耶輸陀羅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Yaśodharā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生有一子羅睺羅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Rāhula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）。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B4E57ABB-6E90-4B27-A52A-BBF1067CA84C}"/>
              </a:ext>
            </a:extLst>
          </p:cNvPr>
          <p:cNvSpPr txBox="1"/>
          <p:nvPr/>
        </p:nvSpPr>
        <p:spPr>
          <a:xfrm>
            <a:off x="258692" y="297446"/>
            <a:ext cx="2400657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他遍訪名師，遇阿羅邏伽藍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Alara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 Kalama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，達到無所有處定（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四禪八定中第七定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，但覺得不是解脫之道，所以離開。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又跟隨鬱陀羅摩子（</a:t>
            </a:r>
            <a:r>
              <a:rPr lang="en-US" altLang="zh-TW" dirty="0" err="1">
                <a:solidFill>
                  <a:schemeClr val="bg1">
                    <a:lumMod val="95000"/>
                  </a:schemeClr>
                </a:solidFill>
              </a:rPr>
              <a:t>Udraka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TW" dirty="0" err="1">
                <a:solidFill>
                  <a:schemeClr val="bg1">
                    <a:lumMod val="95000"/>
                  </a:schemeClr>
                </a:solidFill>
              </a:rPr>
              <a:t>Ramaputra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）修行，得到非想非非想處定（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第八定，是三界中最高的禪定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）。但是他認為這仍然不是解脫的境界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匾額 9" descr="佛學概要十四講表 習講">
            <a:extLst>
              <a:ext uri="{FF2B5EF4-FFF2-40B4-BE49-F238E27FC236}">
                <a16:creationId xmlns:a16="http://schemas.microsoft.com/office/drawing/2014/main" id="{4F81A5D1-A8DF-46E3-90A2-87614F3B8F6C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第三講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8652113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3BFAB28B-4EE4-477F-AB49-DEE4C700C693}"/>
              </a:ext>
            </a:extLst>
          </p:cNvPr>
          <p:cNvSpPr txBox="1"/>
          <p:nvPr/>
        </p:nvSpPr>
        <p:spPr>
          <a:xfrm>
            <a:off x="10051804" y="362956"/>
            <a:ext cx="923330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與五比丘在苦行林中修苦行 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6 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，將苦行做到了極致，但仍達不到解脫。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221C170-91E8-4C93-B312-A223456BC04B}"/>
              </a:ext>
            </a:extLst>
          </p:cNvPr>
          <p:cNvSpPr txBox="1"/>
          <p:nvPr/>
        </p:nvSpPr>
        <p:spPr>
          <a:xfrm>
            <a:off x="7175326" y="362956"/>
            <a:ext cx="2769989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決定放棄苦行，在尼連禪河沐浴。而後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巧遇一位牧羊女供養羊乳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恢復精神體力。於是轉往菩提伽耶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Buddha-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gayā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，於菩提樹下舖設吉祥草，跏趺而座。下定決心：「除非能證悟一切知智，否則絕不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起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座。」入四種禪，得三明，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深觀過去生與未來生。黎明之際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，證得無上正等正覺，而成為佛陀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匾額 7" descr="佛學概要十四講表 習講">
            <a:extLst>
              <a:ext uri="{FF2B5EF4-FFF2-40B4-BE49-F238E27FC236}">
                <a16:creationId xmlns:a16="http://schemas.microsoft.com/office/drawing/2014/main" id="{99A04CFF-D51D-4688-B7F7-BF52EF6C62B8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第三講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8119900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23820</TotalTime>
  <Words>1861</Words>
  <Application>Microsoft Office PowerPoint</Application>
  <PresentationFormat>自訂</PresentationFormat>
  <Paragraphs>92</Paragraphs>
  <Slides>10</Slides>
  <Notes>1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 Shi</cp:lastModifiedBy>
  <cp:revision>655</cp:revision>
  <dcterms:created xsi:type="dcterms:W3CDTF">2019-12-17T19:51:00Z</dcterms:created>
  <dcterms:modified xsi:type="dcterms:W3CDTF">2021-11-15T10:25:42Z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