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35"/>
  </p:notesMasterIdLst>
  <p:sldIdLst>
    <p:sldId id="267" r:id="rId2"/>
    <p:sldId id="291" r:id="rId3"/>
    <p:sldId id="308" r:id="rId4"/>
    <p:sldId id="312" r:id="rId5"/>
    <p:sldId id="310" r:id="rId6"/>
    <p:sldId id="311" r:id="rId7"/>
    <p:sldId id="309" r:id="rId8"/>
    <p:sldId id="321" r:id="rId9"/>
    <p:sldId id="323" r:id="rId10"/>
    <p:sldId id="324" r:id="rId11"/>
    <p:sldId id="325" r:id="rId12"/>
    <p:sldId id="290" r:id="rId13"/>
    <p:sldId id="295" r:id="rId14"/>
    <p:sldId id="283" r:id="rId15"/>
    <p:sldId id="284" r:id="rId16"/>
    <p:sldId id="275" r:id="rId17"/>
    <p:sldId id="269" r:id="rId18"/>
    <p:sldId id="260" r:id="rId19"/>
    <p:sldId id="259" r:id="rId20"/>
    <p:sldId id="270" r:id="rId21"/>
    <p:sldId id="276" r:id="rId22"/>
    <p:sldId id="261" r:id="rId23"/>
    <p:sldId id="262" r:id="rId24"/>
    <p:sldId id="263" r:id="rId25"/>
    <p:sldId id="264" r:id="rId26"/>
    <p:sldId id="265" r:id="rId27"/>
    <p:sldId id="266" r:id="rId28"/>
    <p:sldId id="297" r:id="rId29"/>
    <p:sldId id="298" r:id="rId30"/>
    <p:sldId id="277" r:id="rId31"/>
    <p:sldId id="289" r:id="rId32"/>
    <p:sldId id="300" r:id="rId33"/>
    <p:sldId id="30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84930" autoAdjust="0"/>
  </p:normalViewPr>
  <p:slideViewPr>
    <p:cSldViewPr snapToGrid="0">
      <p:cViewPr varScale="1">
        <p:scale>
          <a:sx n="53" d="100"/>
          <a:sy n="53" d="100"/>
        </p:scale>
        <p:origin x="1176"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Nan" userId="dd2a7fed-440f-4325-b853-7c939bea1229" providerId="ADAL" clId="{F469A9D6-3A86-4F7E-BE9E-03ECEE98F401}"/>
    <pc:docChg chg="custSel modSld">
      <pc:chgData name="Anita Nan" userId="dd2a7fed-440f-4325-b853-7c939bea1229" providerId="ADAL" clId="{F469A9D6-3A86-4F7E-BE9E-03ECEE98F401}" dt="2023-06-20T12:19:12.607" v="199" actId="20577"/>
      <pc:docMkLst>
        <pc:docMk/>
      </pc:docMkLst>
      <pc:sldChg chg="modSp mod">
        <pc:chgData name="Anita Nan" userId="dd2a7fed-440f-4325-b853-7c939bea1229" providerId="ADAL" clId="{F469A9D6-3A86-4F7E-BE9E-03ECEE98F401}" dt="2023-06-20T12:16:34.583" v="154" actId="20577"/>
        <pc:sldMkLst>
          <pc:docMk/>
          <pc:sldMk cId="2667383398" sldId="291"/>
        </pc:sldMkLst>
        <pc:spChg chg="mod">
          <ac:chgData name="Anita Nan" userId="dd2a7fed-440f-4325-b853-7c939bea1229" providerId="ADAL" clId="{F469A9D6-3A86-4F7E-BE9E-03ECEE98F401}" dt="2023-06-20T11:31:28.610" v="4" actId="6549"/>
          <ac:spMkLst>
            <pc:docMk/>
            <pc:sldMk cId="2667383398" sldId="291"/>
            <ac:spMk id="2" creationId="{CAFE8FC5-9BD5-7C73-DC82-BB83109F4397}"/>
          </ac:spMkLst>
        </pc:spChg>
        <pc:spChg chg="mod">
          <ac:chgData name="Anita Nan" userId="dd2a7fed-440f-4325-b853-7c939bea1229" providerId="ADAL" clId="{F469A9D6-3A86-4F7E-BE9E-03ECEE98F401}" dt="2023-06-20T12:16:34.583" v="154" actId="20577"/>
          <ac:spMkLst>
            <pc:docMk/>
            <pc:sldMk cId="2667383398" sldId="291"/>
            <ac:spMk id="3" creationId="{7E915111-708A-2CC7-3750-E95022F9D552}"/>
          </ac:spMkLst>
        </pc:spChg>
      </pc:sldChg>
      <pc:sldChg chg="modSp mod">
        <pc:chgData name="Anita Nan" userId="dd2a7fed-440f-4325-b853-7c939bea1229" providerId="ADAL" clId="{F469A9D6-3A86-4F7E-BE9E-03ECEE98F401}" dt="2023-06-20T12:19:12.607" v="199" actId="20577"/>
        <pc:sldMkLst>
          <pc:docMk/>
          <pc:sldMk cId="2621586868" sldId="308"/>
        </pc:sldMkLst>
        <pc:spChg chg="mod">
          <ac:chgData name="Anita Nan" userId="dd2a7fed-440f-4325-b853-7c939bea1229" providerId="ADAL" clId="{F469A9D6-3A86-4F7E-BE9E-03ECEE98F401}" dt="2023-06-20T12:19:12.607" v="199" actId="20577"/>
          <ac:spMkLst>
            <pc:docMk/>
            <pc:sldMk cId="2621586868" sldId="308"/>
            <ac:spMk id="3" creationId="{2A09B98B-3A5C-6C5A-C9DC-1462F01FD5C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17</a:t>
            </a:fld>
            <a:endParaRPr lang="en-GB"/>
          </a:p>
        </p:txBody>
      </p:sp>
    </p:spTree>
    <p:extLst>
      <p:ext uri="{BB962C8B-B14F-4D97-AF65-F5344CB8AC3E}">
        <p14:creationId xmlns:p14="http://schemas.microsoft.com/office/powerpoint/2010/main" val="1716764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04/10/2026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601252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9385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3400651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285076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04/10/2026</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7131261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04/10/2026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vanderlaw.com/not-following-business-regulations/" TargetMode="External"/><Relationship Id="rId2" Type="http://schemas.openxmlformats.org/officeDocument/2006/relationships/hyperlink" Target="https://www.gov.uk/guidance/business-regulation-guidance-and-tools" TargetMode="External"/><Relationship Id="rId1" Type="http://schemas.openxmlformats.org/officeDocument/2006/relationships/slideLayout" Target="../slideLayouts/slideLayout2.xml"/><Relationship Id="rId5" Type="http://schemas.openxmlformats.org/officeDocument/2006/relationships/hyperlink" Target="https://www.cipd.org/en/knowledge/factsheets/pestle-analysis-factsheet/" TargetMode="External"/><Relationship Id="rId4" Type="http://schemas.openxmlformats.org/officeDocument/2006/relationships/hyperlink" Target="https://uk.practicallaw.thomsonreuters.com/w-006-4835?transitionType=Default&amp;contextData=(sc.Default)&amp;firstPage=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916961"/>
            <a:ext cx="10814538" cy="1752600"/>
          </a:xfrm>
        </p:spPr>
        <p:txBody>
          <a:bodyPr>
            <a:normAutofit/>
          </a:bodyPr>
          <a:lstStyle/>
          <a:p>
            <a:pPr>
              <a:defRPr/>
            </a:pPr>
            <a:r>
              <a:rPr lang="en-GB" altLang="en-US" sz="4000" b="1" dirty="0"/>
              <a:t>Module: LCLM4004 </a:t>
            </a:r>
            <a:br>
              <a:rPr lang="en-GB" altLang="en-US" sz="4000" dirty="0"/>
            </a:br>
            <a:r>
              <a:rPr lang="en-GB" sz="4000" b="1" dirty="0"/>
              <a:t>Problem Solving and Decision Making</a:t>
            </a: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3585411" y="2767280"/>
            <a:ext cx="5316796" cy="1323439"/>
          </a:xfrm>
          <a:prstGeom prst="rect">
            <a:avLst/>
          </a:prstGeom>
        </p:spPr>
        <p:txBody>
          <a:bodyPr wrap="square">
            <a:spAutoFit/>
          </a:bodyPr>
          <a:lstStyle/>
          <a:p>
            <a:pPr algn="ctr"/>
            <a:r>
              <a:rPr lang="en-GB" sz="4000" b="1" dirty="0">
                <a:solidFill>
                  <a:prstClr val="black"/>
                </a:solidFill>
                <a:highlight>
                  <a:srgbClr val="FFFF00"/>
                </a:highlight>
                <a:ea typeface="+mj-ea"/>
                <a:cs typeface="+mj-cs"/>
              </a:rPr>
              <a:t>Week 2 </a:t>
            </a:r>
          </a:p>
          <a:p>
            <a:pPr algn="ctr"/>
            <a:r>
              <a:rPr lang="en-GB" sz="4000" b="1" dirty="0">
                <a:solidFill>
                  <a:prstClr val="black"/>
                </a:solidFill>
                <a:highlight>
                  <a:srgbClr val="FFFF00"/>
                </a:highlight>
                <a:ea typeface="+mj-ea"/>
                <a:cs typeface="+mj-cs"/>
              </a:rPr>
              <a:t>PESTLE ANALYSIS</a:t>
            </a:r>
            <a:endParaRPr lang="en-GB" sz="4000" dirty="0">
              <a:highlight>
                <a:srgbClr val="FFFF00"/>
              </a:highlight>
            </a:endParaRPr>
          </a:p>
        </p:txBody>
      </p:sp>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p:txBody>
          <a:bodyPr>
            <a:normAutofit fontScale="90000"/>
          </a:bodyPr>
          <a:lstStyle/>
          <a:p>
            <a:r>
              <a:rPr lang="en-US" u="sng" dirty="0"/>
              <a:t>Learning outcomes</a:t>
            </a:r>
            <a:br>
              <a:rPr lang="en-US" u="sng" dirty="0"/>
            </a:br>
            <a:endParaRPr lang="en-US" dirty="0"/>
          </a:p>
        </p:txBody>
      </p:sp>
      <p:sp>
        <p:nvSpPr>
          <p:cNvPr id="3" name="Content Placeholder 2">
            <a:extLst>
              <a:ext uri="{FF2B5EF4-FFF2-40B4-BE49-F238E27FC236}">
                <a16:creationId xmlns:a16="http://schemas.microsoft.com/office/drawing/2014/main" id="{7E915111-708A-2CC7-3750-E95022F9D552}"/>
              </a:ext>
            </a:extLst>
          </p:cNvPr>
          <p:cNvSpPr>
            <a:spLocks noGrp="1"/>
          </p:cNvSpPr>
          <p:nvPr>
            <p:ph idx="1"/>
          </p:nvPr>
        </p:nvSpPr>
        <p:spPr/>
        <p:txBody>
          <a:bodyPr>
            <a:normAutofit lnSpcReduction="10000"/>
          </a:bodyPr>
          <a:lstStyle/>
          <a:p>
            <a:pPr marL="0" indent="0">
              <a:buNone/>
            </a:pPr>
            <a:r>
              <a:rPr lang="en-US" dirty="0"/>
              <a:t>To: </a:t>
            </a:r>
          </a:p>
          <a:p>
            <a:r>
              <a:rPr lang="en-US" dirty="0"/>
              <a:t>Revise the material learnt last week</a:t>
            </a:r>
          </a:p>
          <a:p>
            <a:r>
              <a:rPr lang="en-US" dirty="0"/>
              <a:t>Explore ways to identify and scope a problem in a business</a:t>
            </a:r>
          </a:p>
          <a:p>
            <a:r>
              <a:rPr lang="en-US" dirty="0"/>
              <a:t>Learn about and evaluate PESTLE analysis</a:t>
            </a:r>
          </a:p>
          <a:p>
            <a:r>
              <a:rPr lang="en-US" dirty="0"/>
              <a:t>Examine one PESTLE analysis of the retail industry</a:t>
            </a:r>
          </a:p>
          <a:p>
            <a:r>
              <a:rPr lang="en-US" dirty="0"/>
              <a:t>Discuss the assessment briefs for Component 1 and 2</a:t>
            </a:r>
          </a:p>
          <a:p>
            <a:endParaRPr lang="en-US" dirty="0"/>
          </a:p>
        </p:txBody>
      </p:sp>
    </p:spTree>
    <p:extLst>
      <p:ext uri="{BB962C8B-B14F-4D97-AF65-F5344CB8AC3E}">
        <p14:creationId xmlns:p14="http://schemas.microsoft.com/office/powerpoint/2010/main" val="2667383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D0DF-2504-F850-07DD-89D103CD5273}"/>
              </a:ext>
            </a:extLst>
          </p:cNvPr>
          <p:cNvSpPr>
            <a:spLocks noGrp="1"/>
          </p:cNvSpPr>
          <p:nvPr>
            <p:ph type="title"/>
          </p:nvPr>
        </p:nvSpPr>
        <p:spPr/>
        <p:txBody>
          <a:bodyPr/>
          <a:lstStyle/>
          <a:p>
            <a:r>
              <a:rPr lang="en-US" b="1" dirty="0"/>
              <a:t>Revision</a:t>
            </a:r>
          </a:p>
        </p:txBody>
      </p:sp>
      <p:sp>
        <p:nvSpPr>
          <p:cNvPr id="3" name="Content Placeholder 2">
            <a:extLst>
              <a:ext uri="{FF2B5EF4-FFF2-40B4-BE49-F238E27FC236}">
                <a16:creationId xmlns:a16="http://schemas.microsoft.com/office/drawing/2014/main" id="{2A09B98B-3A5C-6C5A-C9DC-1462F01FD5C2}"/>
              </a:ext>
            </a:extLst>
          </p:cNvPr>
          <p:cNvSpPr>
            <a:spLocks noGrp="1"/>
          </p:cNvSpPr>
          <p:nvPr>
            <p:ph idx="1"/>
          </p:nvPr>
        </p:nvSpPr>
        <p:spPr/>
        <p:txBody>
          <a:bodyPr>
            <a:normAutofit fontScale="85000" lnSpcReduction="20000"/>
          </a:bodyPr>
          <a:lstStyle/>
          <a:p>
            <a:pPr marL="0" indent="0">
              <a:buNone/>
            </a:pPr>
            <a:r>
              <a:rPr lang="en-US" dirty="0"/>
              <a:t>In pairs:</a:t>
            </a:r>
          </a:p>
          <a:p>
            <a:endParaRPr lang="en-US" dirty="0"/>
          </a:p>
          <a:p>
            <a:r>
              <a:rPr lang="en-US" dirty="0"/>
              <a:t>Define ‘problem’ and ‘business problem’.</a:t>
            </a:r>
          </a:p>
          <a:p>
            <a:r>
              <a:rPr lang="en-US" dirty="0"/>
              <a:t>Define ‘decision making’.</a:t>
            </a:r>
          </a:p>
          <a:p>
            <a:r>
              <a:rPr lang="en-US" dirty="0"/>
              <a:t>What are the steps needed to define a problem?</a:t>
            </a:r>
          </a:p>
          <a:p>
            <a:r>
              <a:rPr lang="en-US" dirty="0"/>
              <a:t>How can a problem be diagnosed?</a:t>
            </a:r>
          </a:p>
          <a:p>
            <a:r>
              <a:rPr lang="en-US" dirty="0"/>
              <a:t>What are the most important three business problems according to the latest government survey? </a:t>
            </a:r>
          </a:p>
          <a:p>
            <a:r>
              <a:rPr lang="en-US" dirty="0"/>
              <a:t>What is 5W2H?</a:t>
            </a:r>
          </a:p>
        </p:txBody>
      </p:sp>
    </p:spTree>
    <p:extLst>
      <p:ext uri="{BB962C8B-B14F-4D97-AF65-F5344CB8AC3E}">
        <p14:creationId xmlns:p14="http://schemas.microsoft.com/office/powerpoint/2010/main" val="2621586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AE2DB-1473-3CF7-D08A-974D82AA2DFA}"/>
              </a:ext>
            </a:extLst>
          </p:cNvPr>
          <p:cNvSpPr>
            <a:spLocks noGrp="1"/>
          </p:cNvSpPr>
          <p:nvPr>
            <p:ph type="title"/>
          </p:nvPr>
        </p:nvSpPr>
        <p:spPr/>
        <p:txBody>
          <a:bodyPr>
            <a:normAutofit/>
          </a:bodyPr>
          <a:lstStyle/>
          <a:p>
            <a:r>
              <a:rPr lang="en-US" sz="2800" b="1" dirty="0"/>
              <a:t>Revision: Writing a Proper Problem Statement using 5W2H</a:t>
            </a:r>
            <a:endParaRPr lang="en-GB" sz="2800" dirty="0"/>
          </a:p>
        </p:txBody>
      </p:sp>
      <p:sp>
        <p:nvSpPr>
          <p:cNvPr id="3" name="Content Placeholder 2">
            <a:extLst>
              <a:ext uri="{FF2B5EF4-FFF2-40B4-BE49-F238E27FC236}">
                <a16:creationId xmlns:a16="http://schemas.microsoft.com/office/drawing/2014/main" id="{3DEB89E8-9E23-5AA6-89FD-A5A99C35233C}"/>
              </a:ext>
            </a:extLst>
          </p:cNvPr>
          <p:cNvSpPr>
            <a:spLocks noGrp="1"/>
          </p:cNvSpPr>
          <p:nvPr>
            <p:ph idx="1"/>
          </p:nvPr>
        </p:nvSpPr>
        <p:spPr>
          <a:xfrm>
            <a:off x="609600" y="1417638"/>
            <a:ext cx="10972800" cy="4099595"/>
          </a:xfrm>
        </p:spPr>
        <p:txBody>
          <a:bodyPr>
            <a:normAutofit fontScale="92500" lnSpcReduction="20000"/>
          </a:bodyPr>
          <a:lstStyle/>
          <a:p>
            <a:pPr marL="0" indent="0" algn="just">
              <a:buNone/>
            </a:pPr>
            <a:r>
              <a:rPr lang="en-GB" dirty="0">
                <a:ea typeface="Calibri" panose="020F0502020204030204" pitchFamily="34" charset="0"/>
              </a:rPr>
              <a:t>Demands asking questions such as:</a:t>
            </a:r>
          </a:p>
          <a:p>
            <a:pPr algn="just">
              <a:buFontTx/>
              <a:buChar char="-"/>
            </a:pPr>
            <a:r>
              <a:rPr lang="en-GB" b="1" dirty="0">
                <a:ea typeface="Calibri" panose="020F0502020204030204" pitchFamily="34" charset="0"/>
              </a:rPr>
              <a:t>W</a:t>
            </a:r>
            <a:r>
              <a:rPr lang="en-GB" dirty="0">
                <a:ea typeface="Calibri" panose="020F0502020204030204" pitchFamily="34" charset="0"/>
              </a:rPr>
              <a:t>here the problem was observed? </a:t>
            </a:r>
          </a:p>
          <a:p>
            <a:pPr algn="just">
              <a:buFontTx/>
              <a:buChar char="-"/>
            </a:pPr>
            <a:r>
              <a:rPr lang="en-GB" b="1" dirty="0">
                <a:ea typeface="Calibri" panose="020F0502020204030204" pitchFamily="34" charset="0"/>
              </a:rPr>
              <a:t>W</a:t>
            </a:r>
            <a:r>
              <a:rPr lang="en-GB" dirty="0">
                <a:ea typeface="Calibri" panose="020F0502020204030204" pitchFamily="34" charset="0"/>
              </a:rPr>
              <a:t>hy the problem happened before?</a:t>
            </a:r>
          </a:p>
          <a:p>
            <a:pPr algn="just">
              <a:buFontTx/>
              <a:buChar char="-"/>
            </a:pPr>
            <a:r>
              <a:rPr lang="en-GB" b="1" dirty="0">
                <a:ea typeface="Calibri" panose="020F0502020204030204" pitchFamily="34" charset="0"/>
              </a:rPr>
              <a:t>W</a:t>
            </a:r>
            <a:r>
              <a:rPr lang="en-GB" dirty="0">
                <a:ea typeface="Calibri" panose="020F0502020204030204" pitchFamily="34" charset="0"/>
              </a:rPr>
              <a:t>hat are the symptoms of the problem? </a:t>
            </a:r>
          </a:p>
          <a:p>
            <a:pPr algn="just">
              <a:buFontTx/>
              <a:buChar char="-"/>
            </a:pPr>
            <a:r>
              <a:rPr lang="en-GB" b="1" dirty="0">
                <a:ea typeface="Calibri" panose="020F0502020204030204" pitchFamily="34" charset="0"/>
              </a:rPr>
              <a:t>H</a:t>
            </a:r>
            <a:r>
              <a:rPr lang="en-GB" dirty="0">
                <a:ea typeface="Calibri" panose="020F0502020204030204" pitchFamily="34" charset="0"/>
              </a:rPr>
              <a:t>ow serious the problem is? </a:t>
            </a:r>
          </a:p>
          <a:p>
            <a:pPr algn="just">
              <a:buFontTx/>
              <a:buChar char="-"/>
            </a:pPr>
            <a:r>
              <a:rPr lang="en-GB" b="1" dirty="0">
                <a:ea typeface="Calibri" panose="020F0502020204030204" pitchFamily="34" charset="0"/>
              </a:rPr>
              <a:t>W</a:t>
            </a:r>
            <a:r>
              <a:rPr lang="en-GB" dirty="0">
                <a:ea typeface="Calibri" panose="020F0502020204030204" pitchFamily="34" charset="0"/>
              </a:rPr>
              <a:t>hen the problem occurred? </a:t>
            </a:r>
          </a:p>
          <a:p>
            <a:pPr algn="just">
              <a:buFontTx/>
              <a:buChar char="-"/>
            </a:pPr>
            <a:r>
              <a:rPr lang="en-GB" b="1" dirty="0">
                <a:ea typeface="Calibri" panose="020F0502020204030204" pitchFamily="34" charset="0"/>
              </a:rPr>
              <a:t>W</a:t>
            </a:r>
            <a:r>
              <a:rPr lang="en-GB" dirty="0">
                <a:ea typeface="Calibri" panose="020F0502020204030204" pitchFamily="34" charset="0"/>
              </a:rPr>
              <a:t>hat might have happened, but did not happen? </a:t>
            </a:r>
          </a:p>
          <a:p>
            <a:pPr algn="just">
              <a:buFontTx/>
              <a:buChar char="-"/>
            </a:pPr>
            <a:r>
              <a:rPr lang="en-GB" b="1" dirty="0">
                <a:ea typeface="Calibri" panose="020F0502020204030204" pitchFamily="34" charset="0"/>
              </a:rPr>
              <a:t>H</a:t>
            </a:r>
            <a:r>
              <a:rPr lang="en-GB" dirty="0">
                <a:ea typeface="Calibri" panose="020F0502020204030204" pitchFamily="34" charset="0"/>
              </a:rPr>
              <a:t>ow big is the problem and is the cause of the problem known? </a:t>
            </a:r>
            <a:endParaRPr lang="en-US" dirty="0"/>
          </a:p>
          <a:p>
            <a:endParaRPr lang="en-GB" dirty="0"/>
          </a:p>
        </p:txBody>
      </p:sp>
    </p:spTree>
    <p:extLst>
      <p:ext uri="{BB962C8B-B14F-4D97-AF65-F5344CB8AC3E}">
        <p14:creationId xmlns:p14="http://schemas.microsoft.com/office/powerpoint/2010/main" val="802605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FAB15-C20D-47FD-3663-475D516AB48A}"/>
              </a:ext>
            </a:extLst>
          </p:cNvPr>
          <p:cNvSpPr>
            <a:spLocks noGrp="1"/>
          </p:cNvSpPr>
          <p:nvPr>
            <p:ph type="title"/>
          </p:nvPr>
        </p:nvSpPr>
        <p:spPr/>
        <p:txBody>
          <a:bodyPr>
            <a:normAutofit fontScale="90000"/>
          </a:bodyPr>
          <a:lstStyle/>
          <a:p>
            <a:r>
              <a:rPr lang="en-US" b="1" dirty="0"/>
              <a:t>Process of Identifying/Solving the Problem</a:t>
            </a:r>
            <a:endParaRPr lang="en-GB" dirty="0"/>
          </a:p>
        </p:txBody>
      </p:sp>
      <p:sp>
        <p:nvSpPr>
          <p:cNvPr id="3" name="Content Placeholder 2">
            <a:extLst>
              <a:ext uri="{FF2B5EF4-FFF2-40B4-BE49-F238E27FC236}">
                <a16:creationId xmlns:a16="http://schemas.microsoft.com/office/drawing/2014/main" id="{D2A179D6-1850-4CEE-66F0-CD0E5565AFA8}"/>
              </a:ext>
            </a:extLst>
          </p:cNvPr>
          <p:cNvSpPr>
            <a:spLocks noGrp="1"/>
          </p:cNvSpPr>
          <p:nvPr>
            <p:ph idx="1"/>
          </p:nvPr>
        </p:nvSpPr>
        <p:spPr/>
        <p:txBody>
          <a:bodyPr>
            <a:normAutofit lnSpcReduction="10000"/>
          </a:bodyPr>
          <a:lstStyle/>
          <a:p>
            <a:r>
              <a:rPr lang="en-US" dirty="0"/>
              <a:t>Differentiate facts from opinions.</a:t>
            </a:r>
          </a:p>
          <a:p>
            <a:r>
              <a:rPr lang="en-US" dirty="0"/>
              <a:t>Specify underlying causes and symptoms.</a:t>
            </a:r>
          </a:p>
          <a:p>
            <a:r>
              <a:rPr lang="en-US" dirty="0"/>
              <a:t>Be as explicit as possible in stating the problem.</a:t>
            </a:r>
          </a:p>
          <a:p>
            <a:r>
              <a:rPr lang="en-US" dirty="0"/>
              <a:t>Identify any violated standards or expectations?</a:t>
            </a:r>
          </a:p>
          <a:p>
            <a:r>
              <a:rPr lang="en-US" dirty="0"/>
              <a:t>Determine who actually owns the problem.</a:t>
            </a:r>
          </a:p>
          <a:p>
            <a:r>
              <a:rPr lang="en-US" dirty="0"/>
              <a:t>Avoid stating the problem in terms of a solution.</a:t>
            </a:r>
          </a:p>
          <a:p>
            <a:r>
              <a:rPr lang="en-US" dirty="0"/>
              <a:t>Encourage participation of those involved.</a:t>
            </a:r>
          </a:p>
          <a:p>
            <a:endParaRPr lang="en-GB" dirty="0"/>
          </a:p>
        </p:txBody>
      </p:sp>
    </p:spTree>
    <p:extLst>
      <p:ext uri="{BB962C8B-B14F-4D97-AF65-F5344CB8AC3E}">
        <p14:creationId xmlns:p14="http://schemas.microsoft.com/office/powerpoint/2010/main" val="1733271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4940-5B8A-E25C-D45E-1E1C5CF78311}"/>
              </a:ext>
            </a:extLst>
          </p:cNvPr>
          <p:cNvSpPr>
            <a:spLocks noGrp="1"/>
          </p:cNvSpPr>
          <p:nvPr>
            <p:ph type="title"/>
          </p:nvPr>
        </p:nvSpPr>
        <p:spPr/>
        <p:txBody>
          <a:bodyPr>
            <a:normAutofit/>
          </a:bodyPr>
          <a:lstStyle/>
          <a:p>
            <a:r>
              <a:rPr lang="en-GB" b="1" dirty="0"/>
              <a:t>Defining a problem</a:t>
            </a:r>
          </a:p>
        </p:txBody>
      </p:sp>
      <p:sp>
        <p:nvSpPr>
          <p:cNvPr id="3" name="Content Placeholder 2">
            <a:extLst>
              <a:ext uri="{FF2B5EF4-FFF2-40B4-BE49-F238E27FC236}">
                <a16:creationId xmlns:a16="http://schemas.microsoft.com/office/drawing/2014/main" id="{41ACBFAD-684C-E444-FDB1-295B6A3D6470}"/>
              </a:ext>
            </a:extLst>
          </p:cNvPr>
          <p:cNvSpPr>
            <a:spLocks noGrp="1"/>
          </p:cNvSpPr>
          <p:nvPr>
            <p:ph idx="1"/>
          </p:nvPr>
        </p:nvSpPr>
        <p:spPr/>
        <p:txBody>
          <a:bodyPr/>
          <a:lstStyle/>
          <a:p>
            <a:r>
              <a:rPr lang="en-GB" dirty="0"/>
              <a:t>Expose the problem</a:t>
            </a:r>
          </a:p>
          <a:p>
            <a:endParaRPr lang="en-GB" dirty="0"/>
          </a:p>
          <a:p>
            <a:r>
              <a:rPr lang="en-GB" dirty="0"/>
              <a:t>Analyse the problem </a:t>
            </a:r>
          </a:p>
          <a:p>
            <a:endParaRPr lang="en-GB" dirty="0"/>
          </a:p>
          <a:p>
            <a:r>
              <a:rPr lang="en-GB" dirty="0"/>
              <a:t>Solve the problem</a:t>
            </a:r>
          </a:p>
        </p:txBody>
      </p:sp>
    </p:spTree>
    <p:extLst>
      <p:ext uri="{BB962C8B-B14F-4D97-AF65-F5344CB8AC3E}">
        <p14:creationId xmlns:p14="http://schemas.microsoft.com/office/powerpoint/2010/main" val="2455865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147B9-BC54-A2C1-4E97-CA2885B2A10D}"/>
              </a:ext>
            </a:extLst>
          </p:cNvPr>
          <p:cNvSpPr>
            <a:spLocks noGrp="1"/>
          </p:cNvSpPr>
          <p:nvPr>
            <p:ph type="title"/>
          </p:nvPr>
        </p:nvSpPr>
        <p:spPr>
          <a:xfrm>
            <a:off x="609600" y="274638"/>
            <a:ext cx="10972800" cy="717821"/>
          </a:xfrm>
        </p:spPr>
        <p:txBody>
          <a:bodyPr>
            <a:normAutofit fontScale="90000"/>
          </a:bodyPr>
          <a:lstStyle/>
          <a:p>
            <a:r>
              <a:rPr lang="en-GB" dirty="0"/>
              <a:t>Identify and scope a problem in business</a:t>
            </a:r>
          </a:p>
        </p:txBody>
      </p:sp>
      <p:sp>
        <p:nvSpPr>
          <p:cNvPr id="3" name="Content Placeholder 2">
            <a:extLst>
              <a:ext uri="{FF2B5EF4-FFF2-40B4-BE49-F238E27FC236}">
                <a16:creationId xmlns:a16="http://schemas.microsoft.com/office/drawing/2014/main" id="{565F6D9F-FA99-2F24-A4CF-B0411DA06B98}"/>
              </a:ext>
            </a:extLst>
          </p:cNvPr>
          <p:cNvSpPr>
            <a:spLocks noGrp="1"/>
          </p:cNvSpPr>
          <p:nvPr>
            <p:ph idx="1"/>
          </p:nvPr>
        </p:nvSpPr>
        <p:spPr>
          <a:xfrm>
            <a:off x="609600" y="1193180"/>
            <a:ext cx="10972800" cy="4324053"/>
          </a:xfrm>
        </p:spPr>
        <p:txBody>
          <a:bodyPr/>
          <a:lstStyle/>
          <a:p>
            <a:r>
              <a:rPr lang="en-GB" i="0" dirty="0">
                <a:effectLst/>
                <a:latin typeface="arial" panose="020B0604020202020204" pitchFamily="34" charset="0"/>
              </a:rPr>
              <a:t>Identify the problem and its impact</a:t>
            </a:r>
          </a:p>
          <a:p>
            <a:endParaRPr lang="en-GB" dirty="0">
              <a:latin typeface="arial" panose="020B0604020202020204" pitchFamily="34" charset="0"/>
            </a:endParaRPr>
          </a:p>
          <a:p>
            <a:endParaRPr lang="en-GB" i="0" dirty="0">
              <a:effectLst/>
              <a:latin typeface="arial" panose="020B0604020202020204" pitchFamily="34" charset="0"/>
            </a:endParaRPr>
          </a:p>
          <a:p>
            <a:endParaRPr lang="en-GB" i="0" dirty="0">
              <a:effectLst/>
              <a:latin typeface="arial" panose="020B0604020202020204" pitchFamily="34" charset="0"/>
            </a:endParaRPr>
          </a:p>
          <a:p>
            <a:endParaRPr lang="en-GB" i="0" dirty="0">
              <a:effectLst/>
              <a:latin typeface="arial" panose="020B0604020202020204" pitchFamily="34" charset="0"/>
            </a:endParaRPr>
          </a:p>
          <a:p>
            <a:r>
              <a:rPr lang="en-GB" dirty="0">
                <a:latin typeface="arial" panose="020B0604020202020204" pitchFamily="34" charset="0"/>
              </a:rPr>
              <a:t>Define the scope of a problem (t</a:t>
            </a:r>
            <a:r>
              <a:rPr lang="en-GB" i="0" dirty="0">
                <a:effectLst/>
                <a:latin typeface="arial" panose="020B0604020202020204" pitchFamily="34" charset="0"/>
              </a:rPr>
              <a:t>o scope a problem</a:t>
            </a:r>
            <a:r>
              <a:rPr lang="en-GB" dirty="0">
                <a:latin typeface="arial" panose="020B0604020202020204" pitchFamily="34" charset="0"/>
              </a:rPr>
              <a:t> means</a:t>
            </a:r>
            <a:r>
              <a:rPr lang="en-GB" i="0" dirty="0">
                <a:effectLst/>
                <a:latin typeface="arial" panose="020B0604020202020204" pitchFamily="34" charset="0"/>
              </a:rPr>
              <a:t> to analyse it)</a:t>
            </a:r>
            <a:endParaRPr lang="en-GB" dirty="0"/>
          </a:p>
        </p:txBody>
      </p:sp>
      <p:pic>
        <p:nvPicPr>
          <p:cNvPr id="1026" name="Picture 2" descr="Problem solving strategies to enhance business performance">
            <a:extLst>
              <a:ext uri="{FF2B5EF4-FFF2-40B4-BE49-F238E27FC236}">
                <a16:creationId xmlns:a16="http://schemas.microsoft.com/office/drawing/2014/main" id="{4FF50208-81A0-C88D-9D87-1076B8F62B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9804" y="1427356"/>
            <a:ext cx="4577575" cy="2598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1679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D1474-A5DB-9806-637B-7EA9FB6DF203}"/>
              </a:ext>
            </a:extLst>
          </p:cNvPr>
          <p:cNvSpPr>
            <a:spLocks noGrp="1"/>
          </p:cNvSpPr>
          <p:nvPr>
            <p:ph type="title"/>
          </p:nvPr>
        </p:nvSpPr>
        <p:spPr>
          <a:xfrm>
            <a:off x="137160" y="274638"/>
            <a:ext cx="11692890" cy="822642"/>
          </a:xfrm>
        </p:spPr>
        <p:txBody>
          <a:bodyPr>
            <a:normAutofit/>
          </a:bodyPr>
          <a:lstStyle/>
          <a:p>
            <a:r>
              <a:rPr lang="en-US" b="1" dirty="0"/>
              <a:t>Class Activity</a:t>
            </a:r>
          </a:p>
        </p:txBody>
      </p:sp>
      <p:sp>
        <p:nvSpPr>
          <p:cNvPr id="3" name="Content Placeholder 2">
            <a:extLst>
              <a:ext uri="{FF2B5EF4-FFF2-40B4-BE49-F238E27FC236}">
                <a16:creationId xmlns:a16="http://schemas.microsoft.com/office/drawing/2014/main" id="{B8216A24-CEDF-F8C2-DCA6-31E3388BF1BE}"/>
              </a:ext>
            </a:extLst>
          </p:cNvPr>
          <p:cNvSpPr>
            <a:spLocks noGrp="1"/>
          </p:cNvSpPr>
          <p:nvPr>
            <p:ph idx="1"/>
          </p:nvPr>
        </p:nvSpPr>
        <p:spPr>
          <a:xfrm>
            <a:off x="137160" y="1097280"/>
            <a:ext cx="11864340" cy="4419953"/>
          </a:xfrm>
        </p:spPr>
        <p:txBody>
          <a:bodyPr>
            <a:normAutofit fontScale="92500" lnSpcReduction="20000"/>
          </a:bodyPr>
          <a:lstStyle/>
          <a:p>
            <a:pPr algn="just">
              <a:lnSpc>
                <a:spcPct val="107000"/>
              </a:lnSpc>
              <a:spcAft>
                <a:spcPts val="800"/>
              </a:spcAft>
            </a:pPr>
            <a:r>
              <a:rPr lang="en-GB" sz="3600" dirty="0">
                <a:effectLst/>
                <a:latin typeface="+mj-lt"/>
                <a:ea typeface="Calibri" panose="020F0502020204030204" pitchFamily="34" charset="0"/>
                <a:cs typeface="Times New Roman" panose="02020603050405020304" pitchFamily="18" charset="0"/>
              </a:rPr>
              <a:t>In groups of 2-3, suggest the main issue in the following </a:t>
            </a:r>
            <a:r>
              <a:rPr lang="en-GB" sz="3600" dirty="0">
                <a:latin typeface="+mj-lt"/>
                <a:ea typeface="Calibri" panose="020F0502020204030204" pitchFamily="34" charset="0"/>
                <a:cs typeface="Times New Roman" panose="02020603050405020304" pitchFamily="18" charset="0"/>
              </a:rPr>
              <a:t>scenarios: </a:t>
            </a:r>
          </a:p>
          <a:p>
            <a:pPr algn="just">
              <a:lnSpc>
                <a:spcPct val="107000"/>
              </a:lnSpc>
              <a:spcAft>
                <a:spcPts val="800"/>
              </a:spcAft>
            </a:pPr>
            <a:r>
              <a:rPr lang="en-GB" sz="3600" b="1" dirty="0">
                <a:effectLst/>
                <a:latin typeface="+mj-lt"/>
                <a:ea typeface="Calibri" panose="020F0502020204030204" pitchFamily="34" charset="0"/>
                <a:cs typeface="Times New Roman" panose="02020603050405020304" pitchFamily="18" charset="0"/>
              </a:rPr>
              <a:t>Scenario 1:</a:t>
            </a:r>
          </a:p>
          <a:p>
            <a:pPr marL="0" indent="0" algn="just">
              <a:lnSpc>
                <a:spcPct val="107000"/>
              </a:lnSpc>
              <a:spcAft>
                <a:spcPts val="800"/>
              </a:spcAft>
              <a:buNone/>
            </a:pPr>
            <a:r>
              <a:rPr lang="en-GB" dirty="0">
                <a:solidFill>
                  <a:srgbClr val="3A3238"/>
                </a:solidFill>
                <a:effectLst/>
                <a:latin typeface="+mj-lt"/>
                <a:ea typeface="Times New Roman" panose="02020603050405020304" pitchFamily="18" charset="0"/>
                <a:cs typeface="Times New Roman" panose="02020603050405020304" pitchFamily="18" charset="0"/>
              </a:rPr>
              <a:t>A manager leads a team to work on a complex project. However, due to the tight deadline and workload, the manager delegates tasks to team members without clearly communicating the expectations and priorities. As a result, some team members become confused about their roles and responsibilities, and progress on the project slows down.</a:t>
            </a:r>
            <a:endParaRPr lang="en-GB" dirty="0">
              <a:effectLst/>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36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3514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D1474-A5DB-9806-637B-7EA9FB6DF203}"/>
              </a:ext>
            </a:extLst>
          </p:cNvPr>
          <p:cNvSpPr>
            <a:spLocks noGrp="1"/>
          </p:cNvSpPr>
          <p:nvPr>
            <p:ph type="title"/>
          </p:nvPr>
        </p:nvSpPr>
        <p:spPr>
          <a:xfrm>
            <a:off x="137160" y="274638"/>
            <a:ext cx="11692890" cy="822642"/>
          </a:xfrm>
        </p:spPr>
        <p:txBody>
          <a:bodyPr>
            <a:normAutofit/>
          </a:bodyPr>
          <a:lstStyle/>
          <a:p>
            <a:r>
              <a:rPr lang="en-US" sz="3200" b="1" dirty="0"/>
              <a:t>Writing Proper Problem Statement/Solving the Problem</a:t>
            </a:r>
          </a:p>
        </p:txBody>
      </p:sp>
      <p:sp>
        <p:nvSpPr>
          <p:cNvPr id="3" name="Content Placeholder 2">
            <a:extLst>
              <a:ext uri="{FF2B5EF4-FFF2-40B4-BE49-F238E27FC236}">
                <a16:creationId xmlns:a16="http://schemas.microsoft.com/office/drawing/2014/main" id="{B8216A24-CEDF-F8C2-DCA6-31E3388BF1BE}"/>
              </a:ext>
            </a:extLst>
          </p:cNvPr>
          <p:cNvSpPr>
            <a:spLocks noGrp="1"/>
          </p:cNvSpPr>
          <p:nvPr>
            <p:ph idx="1"/>
          </p:nvPr>
        </p:nvSpPr>
        <p:spPr>
          <a:xfrm>
            <a:off x="137160" y="1097280"/>
            <a:ext cx="11864340" cy="4419953"/>
          </a:xfrm>
        </p:spPr>
        <p:txBody>
          <a:bodyPr>
            <a:normAutofit/>
          </a:bodyPr>
          <a:lstStyle/>
          <a:p>
            <a:pPr algn="just">
              <a:lnSpc>
                <a:spcPct val="107000"/>
              </a:lnSpc>
              <a:spcAft>
                <a:spcPts val="800"/>
              </a:spcAft>
            </a:pPr>
            <a:r>
              <a:rPr lang="en-GB" sz="3600" b="1" dirty="0">
                <a:effectLst/>
                <a:latin typeface="+mj-lt"/>
                <a:ea typeface="Calibri" panose="020F0502020204030204" pitchFamily="34" charset="0"/>
                <a:cs typeface="Times New Roman" panose="02020603050405020304" pitchFamily="18" charset="0"/>
              </a:rPr>
              <a:t>Suggested Answer Scenario 1:</a:t>
            </a:r>
          </a:p>
          <a:p>
            <a:pPr marL="0" indent="0" algn="just">
              <a:lnSpc>
                <a:spcPct val="107000"/>
              </a:lnSpc>
              <a:spcAft>
                <a:spcPts val="800"/>
              </a:spcAft>
              <a:buNone/>
            </a:pPr>
            <a:r>
              <a:rPr lang="en-GB" b="1" dirty="0">
                <a:solidFill>
                  <a:srgbClr val="000000"/>
                </a:solidFill>
                <a:effectLst/>
                <a:latin typeface="+mj-lt"/>
                <a:ea typeface="Times New Roman" panose="02020603050405020304" pitchFamily="18" charset="0"/>
              </a:rPr>
              <a:t>Main issue is: Poor communication problem among team members whilst working on a complex project.</a:t>
            </a:r>
          </a:p>
          <a:p>
            <a:pPr marL="0" indent="0" algn="just">
              <a:lnSpc>
                <a:spcPct val="107000"/>
              </a:lnSpc>
              <a:spcAft>
                <a:spcPts val="800"/>
              </a:spcAft>
              <a:buNone/>
            </a:pPr>
            <a:r>
              <a:rPr lang="en-GB" dirty="0">
                <a:solidFill>
                  <a:srgbClr val="000000"/>
                </a:solidFill>
                <a:effectLst/>
                <a:latin typeface="+mj-lt"/>
                <a:ea typeface="Times New Roman" panose="02020603050405020304" pitchFamily="18" charset="0"/>
              </a:rPr>
              <a:t>The key to solving this communication problem is to create a clear and open line of communication between the manager and team members and to ensure that everyone has a shared understanding of the project goals, expectations, and roles.</a:t>
            </a:r>
            <a:endParaRPr lang="en-GB"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774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D1474-A5DB-9806-637B-7EA9FB6DF203}"/>
              </a:ext>
            </a:extLst>
          </p:cNvPr>
          <p:cNvSpPr>
            <a:spLocks noGrp="1"/>
          </p:cNvSpPr>
          <p:nvPr>
            <p:ph type="title"/>
          </p:nvPr>
        </p:nvSpPr>
        <p:spPr>
          <a:xfrm>
            <a:off x="137160" y="274638"/>
            <a:ext cx="11692890" cy="822642"/>
          </a:xfrm>
        </p:spPr>
        <p:txBody>
          <a:bodyPr>
            <a:normAutofit/>
          </a:bodyPr>
          <a:lstStyle/>
          <a:p>
            <a:r>
              <a:rPr lang="en-US" b="1" dirty="0"/>
              <a:t>Class Activity</a:t>
            </a:r>
          </a:p>
        </p:txBody>
      </p:sp>
      <p:sp>
        <p:nvSpPr>
          <p:cNvPr id="3" name="Content Placeholder 2">
            <a:extLst>
              <a:ext uri="{FF2B5EF4-FFF2-40B4-BE49-F238E27FC236}">
                <a16:creationId xmlns:a16="http://schemas.microsoft.com/office/drawing/2014/main" id="{B8216A24-CEDF-F8C2-DCA6-31E3388BF1BE}"/>
              </a:ext>
            </a:extLst>
          </p:cNvPr>
          <p:cNvSpPr>
            <a:spLocks noGrp="1"/>
          </p:cNvSpPr>
          <p:nvPr>
            <p:ph idx="1"/>
          </p:nvPr>
        </p:nvSpPr>
        <p:spPr>
          <a:xfrm>
            <a:off x="137160" y="1097280"/>
            <a:ext cx="11864340" cy="4419953"/>
          </a:xfrm>
        </p:spPr>
        <p:txBody>
          <a:bodyPr>
            <a:normAutofit/>
          </a:bodyPr>
          <a:lstStyle/>
          <a:p>
            <a:pPr algn="just">
              <a:lnSpc>
                <a:spcPct val="107000"/>
              </a:lnSpc>
              <a:spcAft>
                <a:spcPts val="800"/>
              </a:spcAft>
            </a:pPr>
            <a:r>
              <a:rPr lang="en-GB" sz="3600" dirty="0">
                <a:effectLst/>
                <a:latin typeface="+mj-lt"/>
                <a:ea typeface="Calibri" panose="020F0502020204030204" pitchFamily="34" charset="0"/>
                <a:cs typeface="Times New Roman" panose="02020603050405020304" pitchFamily="18" charset="0"/>
              </a:rPr>
              <a:t>In groups of 2-3, suggest the main issue in the following </a:t>
            </a:r>
            <a:r>
              <a:rPr lang="en-GB" sz="3600" dirty="0">
                <a:latin typeface="+mj-lt"/>
                <a:ea typeface="Calibri" panose="020F0502020204030204" pitchFamily="34" charset="0"/>
                <a:cs typeface="Times New Roman" panose="02020603050405020304" pitchFamily="18" charset="0"/>
              </a:rPr>
              <a:t>scenarios: </a:t>
            </a:r>
          </a:p>
          <a:p>
            <a:pPr algn="just">
              <a:lnSpc>
                <a:spcPct val="107000"/>
              </a:lnSpc>
              <a:spcAft>
                <a:spcPts val="800"/>
              </a:spcAft>
            </a:pPr>
            <a:r>
              <a:rPr lang="en-GB" sz="3600" b="1" dirty="0">
                <a:effectLst/>
                <a:latin typeface="+mj-lt"/>
                <a:ea typeface="Calibri" panose="020F0502020204030204" pitchFamily="34" charset="0"/>
                <a:cs typeface="Times New Roman" panose="02020603050405020304" pitchFamily="18" charset="0"/>
              </a:rPr>
              <a:t>Scenario 2:</a:t>
            </a:r>
          </a:p>
          <a:p>
            <a:pPr algn="just">
              <a:lnSpc>
                <a:spcPct val="107000"/>
              </a:lnSpc>
              <a:spcAft>
                <a:spcPts val="800"/>
              </a:spcAft>
            </a:pPr>
            <a:r>
              <a:rPr lang="en-GB" sz="2800" dirty="0">
                <a:solidFill>
                  <a:srgbClr val="000000"/>
                </a:solidFill>
                <a:effectLst/>
                <a:latin typeface="+mj-lt"/>
                <a:ea typeface="Times New Roman" panose="02020603050405020304" pitchFamily="18" charset="0"/>
                <a:cs typeface="Times New Roman" panose="02020603050405020304" pitchFamily="18" charset="0"/>
              </a:rPr>
              <a:t>A manager is leading a team to launch a new product, but the project has hit a roadblock due to a lack of resources and budget constraints. The team members and manager must find a way to deliver the project within the limited resources and budget.</a:t>
            </a:r>
            <a:endParaRPr lang="en-GB" sz="2800" dirty="0">
              <a:effectLst/>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3600" dirty="0">
              <a:effectLst/>
              <a:latin typeface="+mj-l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36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989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D1474-A5DB-9806-637B-7EA9FB6DF203}"/>
              </a:ext>
            </a:extLst>
          </p:cNvPr>
          <p:cNvSpPr>
            <a:spLocks noGrp="1"/>
          </p:cNvSpPr>
          <p:nvPr>
            <p:ph type="title"/>
          </p:nvPr>
        </p:nvSpPr>
        <p:spPr>
          <a:xfrm>
            <a:off x="137160" y="274638"/>
            <a:ext cx="11692890" cy="822642"/>
          </a:xfrm>
        </p:spPr>
        <p:txBody>
          <a:bodyPr>
            <a:normAutofit/>
          </a:bodyPr>
          <a:lstStyle/>
          <a:p>
            <a:r>
              <a:rPr lang="en-US" sz="3200" b="1" dirty="0"/>
              <a:t>Writing Proper Problem Statement/Solving the Problem</a:t>
            </a:r>
          </a:p>
        </p:txBody>
      </p:sp>
      <p:sp>
        <p:nvSpPr>
          <p:cNvPr id="3" name="Content Placeholder 2">
            <a:extLst>
              <a:ext uri="{FF2B5EF4-FFF2-40B4-BE49-F238E27FC236}">
                <a16:creationId xmlns:a16="http://schemas.microsoft.com/office/drawing/2014/main" id="{B8216A24-CEDF-F8C2-DCA6-31E3388BF1BE}"/>
              </a:ext>
            </a:extLst>
          </p:cNvPr>
          <p:cNvSpPr>
            <a:spLocks noGrp="1"/>
          </p:cNvSpPr>
          <p:nvPr>
            <p:ph idx="1"/>
          </p:nvPr>
        </p:nvSpPr>
        <p:spPr>
          <a:xfrm>
            <a:off x="137160" y="1097280"/>
            <a:ext cx="11864340" cy="4419953"/>
          </a:xfrm>
        </p:spPr>
        <p:txBody>
          <a:bodyPr>
            <a:normAutofit/>
          </a:bodyPr>
          <a:lstStyle/>
          <a:p>
            <a:pPr algn="just">
              <a:lnSpc>
                <a:spcPct val="107000"/>
              </a:lnSpc>
              <a:spcAft>
                <a:spcPts val="800"/>
              </a:spcAft>
            </a:pPr>
            <a:r>
              <a:rPr lang="en-GB" sz="3600" b="1" dirty="0">
                <a:effectLst/>
                <a:latin typeface="+mj-lt"/>
                <a:ea typeface="Calibri" panose="020F0502020204030204" pitchFamily="34" charset="0"/>
                <a:cs typeface="Times New Roman" panose="02020603050405020304" pitchFamily="18" charset="0"/>
              </a:rPr>
              <a:t>Suggested Answer Scenario 2:</a:t>
            </a:r>
          </a:p>
          <a:p>
            <a:pPr marL="0" indent="0" algn="just">
              <a:lnSpc>
                <a:spcPct val="107000"/>
              </a:lnSpc>
              <a:spcAft>
                <a:spcPts val="800"/>
              </a:spcAft>
              <a:buNone/>
            </a:pPr>
            <a:r>
              <a:rPr lang="en-GB" sz="3000" b="1" dirty="0">
                <a:solidFill>
                  <a:srgbClr val="000000"/>
                </a:solidFill>
                <a:effectLst/>
                <a:latin typeface="+mj-lt"/>
                <a:ea typeface="Times New Roman" panose="02020603050405020304" pitchFamily="18" charset="0"/>
              </a:rPr>
              <a:t>Main issue is: </a:t>
            </a:r>
            <a:r>
              <a:rPr lang="en-GB" sz="3000" b="1" spc="-25" dirty="0">
                <a:solidFill>
                  <a:srgbClr val="000000"/>
                </a:solidFill>
                <a:effectLst/>
                <a:latin typeface="+mj-lt"/>
                <a:ea typeface="Times New Roman" panose="02020603050405020304" pitchFamily="18" charset="0"/>
              </a:rPr>
              <a:t>The problem of lack of </a:t>
            </a:r>
            <a:r>
              <a:rPr lang="en-GB" sz="3000" b="1" dirty="0">
                <a:solidFill>
                  <a:srgbClr val="000000"/>
                </a:solidFill>
                <a:effectLst/>
                <a:latin typeface="+mj-lt"/>
                <a:ea typeface="Times New Roman" panose="02020603050405020304" pitchFamily="18" charset="0"/>
              </a:rPr>
              <a:t>resources and budget constraints in new product launch.</a:t>
            </a:r>
            <a:endParaRPr lang="en-GB" sz="3000" dirty="0">
              <a:effectLst/>
              <a:latin typeface="+mj-lt"/>
              <a:ea typeface="Times New Roman" panose="02020603050405020304" pitchFamily="18" charset="0"/>
            </a:endParaRPr>
          </a:p>
          <a:p>
            <a:pPr algn="just">
              <a:lnSpc>
                <a:spcPct val="107000"/>
              </a:lnSpc>
              <a:spcAft>
                <a:spcPts val="800"/>
              </a:spcAft>
            </a:pPr>
            <a:r>
              <a:rPr lang="en-GB" sz="3600" dirty="0">
                <a:solidFill>
                  <a:srgbClr val="000000"/>
                </a:solidFill>
                <a:effectLst/>
                <a:latin typeface="+mj-lt"/>
                <a:ea typeface="Times New Roman" panose="02020603050405020304" pitchFamily="18" charset="0"/>
                <a:cs typeface="Times New Roman" panose="02020603050405020304" pitchFamily="18" charset="0"/>
              </a:rPr>
              <a:t>The key to solving this resource and budget problem is to identify ways to optimize resources, reduce costs, and prioritize features to deliver the project within the available constraints.</a:t>
            </a:r>
            <a:endParaRPr lang="en-GB" sz="36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158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854B-8B14-4516-AA02-81F2959A5896}"/>
              </a:ext>
            </a:extLst>
          </p:cNvPr>
          <p:cNvSpPr>
            <a:spLocks noGrp="1"/>
          </p:cNvSpPr>
          <p:nvPr>
            <p:ph type="title"/>
          </p:nvPr>
        </p:nvSpPr>
        <p:spPr/>
        <p:txBody>
          <a:bodyPr>
            <a:normAutofit fontScale="90000"/>
          </a:bodyPr>
          <a:lstStyle/>
          <a:p>
            <a:r>
              <a:rPr lang="en-GB" b="1" dirty="0"/>
              <a:t>Let’s examine an external environment -  Brainstorming</a:t>
            </a:r>
          </a:p>
        </p:txBody>
      </p:sp>
      <p:sp>
        <p:nvSpPr>
          <p:cNvPr id="3" name="Content Placeholder 2">
            <a:extLst>
              <a:ext uri="{FF2B5EF4-FFF2-40B4-BE49-F238E27FC236}">
                <a16:creationId xmlns:a16="http://schemas.microsoft.com/office/drawing/2014/main" id="{1CCE07CB-8A17-41D5-B618-E0411E55670B}"/>
              </a:ext>
            </a:extLst>
          </p:cNvPr>
          <p:cNvSpPr>
            <a:spLocks noGrp="1"/>
          </p:cNvSpPr>
          <p:nvPr>
            <p:ph idx="1"/>
          </p:nvPr>
        </p:nvSpPr>
        <p:spPr/>
        <p:txBody>
          <a:bodyPr>
            <a:normAutofit fontScale="77500" lnSpcReduction="20000"/>
          </a:bodyPr>
          <a:lstStyle/>
          <a:p>
            <a:pPr algn="just"/>
            <a:r>
              <a:rPr lang="en-GB" dirty="0"/>
              <a:t>An organisation that runs a casual dining restaurant with drive-in and onsite service in a restaurant (with tables) specialising in Welsh and French food located in Wales </a:t>
            </a:r>
          </a:p>
          <a:p>
            <a:pPr algn="just"/>
            <a:r>
              <a:rPr lang="en-GB" dirty="0"/>
              <a:t>…would like to start up a new restaurant in Birmingham, UK, offering the same food.</a:t>
            </a:r>
          </a:p>
          <a:p>
            <a:pPr algn="just"/>
            <a:endParaRPr lang="en-GB" dirty="0"/>
          </a:p>
          <a:p>
            <a:pPr algn="just"/>
            <a:r>
              <a:rPr lang="en-GB" dirty="0"/>
              <a:t>What factors does it need to take into account, i.e., the factors that may determine if it is successful in Birmingham or not?</a:t>
            </a:r>
          </a:p>
          <a:p>
            <a:pPr algn="just"/>
            <a:endParaRPr lang="en-GB" dirty="0"/>
          </a:p>
          <a:p>
            <a:pPr algn="just"/>
            <a:r>
              <a:rPr lang="en-GB" i="1" dirty="0"/>
              <a:t>Discuss in groups of 3 (10 minutes) </a:t>
            </a:r>
          </a:p>
          <a:p>
            <a:pPr algn="just"/>
            <a:r>
              <a:rPr lang="en-GB" i="1" dirty="0"/>
              <a:t>Be prepared to share your results with the rest of the class.</a:t>
            </a:r>
          </a:p>
          <a:p>
            <a:endParaRPr lang="en-GB" dirty="0"/>
          </a:p>
        </p:txBody>
      </p:sp>
    </p:spTree>
    <p:extLst>
      <p:ext uri="{BB962C8B-B14F-4D97-AF65-F5344CB8AC3E}">
        <p14:creationId xmlns:p14="http://schemas.microsoft.com/office/powerpoint/2010/main" val="303680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are the basics of environmental scanning? | LBL Strategies">
            <a:extLst>
              <a:ext uri="{FF2B5EF4-FFF2-40B4-BE49-F238E27FC236}">
                <a16:creationId xmlns:a16="http://schemas.microsoft.com/office/drawing/2014/main" id="{2B1F1166-95F9-CFBA-4650-F48CDF9895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81909" y="68263"/>
            <a:ext cx="8428181" cy="6721475"/>
          </a:xfrm>
          <a:prstGeom prst="rect">
            <a:avLst/>
          </a:prstGeom>
          <a:solidFill>
            <a:srgbClr val="FFFFFF"/>
          </a:solidFill>
        </p:spPr>
      </p:pic>
    </p:spTree>
    <p:extLst>
      <p:ext uri="{BB962C8B-B14F-4D97-AF65-F5344CB8AC3E}">
        <p14:creationId xmlns:p14="http://schemas.microsoft.com/office/powerpoint/2010/main" val="2047682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0BE6D-AB06-424B-BAB8-B11964965FB3}"/>
              </a:ext>
            </a:extLst>
          </p:cNvPr>
          <p:cNvSpPr>
            <a:spLocks noGrp="1"/>
          </p:cNvSpPr>
          <p:nvPr>
            <p:ph type="title"/>
          </p:nvPr>
        </p:nvSpPr>
        <p:spPr/>
        <p:txBody>
          <a:bodyPr/>
          <a:lstStyle/>
          <a:p>
            <a:r>
              <a:rPr lang="en-GB" dirty="0"/>
              <a:t>The </a:t>
            </a:r>
            <a:r>
              <a:rPr lang="en-GB" dirty="0" err="1"/>
              <a:t>LoNG</a:t>
            </a:r>
            <a:r>
              <a:rPr lang="en-GB" dirty="0"/>
              <a:t> Dimension</a:t>
            </a:r>
          </a:p>
        </p:txBody>
      </p:sp>
      <p:sp>
        <p:nvSpPr>
          <p:cNvPr id="3" name="Content Placeholder 2">
            <a:extLst>
              <a:ext uri="{FF2B5EF4-FFF2-40B4-BE49-F238E27FC236}">
                <a16:creationId xmlns:a16="http://schemas.microsoft.com/office/drawing/2014/main" id="{FA31C2B9-7B25-446F-84CD-9560A18836E4}"/>
              </a:ext>
            </a:extLst>
          </p:cNvPr>
          <p:cNvSpPr>
            <a:spLocks noGrp="1"/>
          </p:cNvSpPr>
          <p:nvPr>
            <p:ph idx="1"/>
          </p:nvPr>
        </p:nvSpPr>
        <p:spPr/>
        <p:txBody>
          <a:bodyPr/>
          <a:lstStyle/>
          <a:p>
            <a:r>
              <a:rPr lang="en-GB" dirty="0"/>
              <a:t>PESTEL elements can be understood from a </a:t>
            </a:r>
            <a:r>
              <a:rPr lang="en-GB" dirty="0" err="1"/>
              <a:t>LoNG</a:t>
            </a:r>
            <a:r>
              <a:rPr lang="en-GB" dirty="0"/>
              <a:t> perspectives</a:t>
            </a:r>
          </a:p>
          <a:p>
            <a:r>
              <a:rPr lang="en-GB" dirty="0"/>
              <a:t>Lo – Local - micro</a:t>
            </a:r>
          </a:p>
          <a:p>
            <a:r>
              <a:rPr lang="en-GB" dirty="0"/>
              <a:t>N – National - macro</a:t>
            </a:r>
          </a:p>
          <a:p>
            <a:r>
              <a:rPr lang="en-GB" dirty="0"/>
              <a:t>G – Global - macro</a:t>
            </a:r>
          </a:p>
        </p:txBody>
      </p:sp>
    </p:spTree>
    <p:extLst>
      <p:ext uri="{BB962C8B-B14F-4D97-AF65-F5344CB8AC3E}">
        <p14:creationId xmlns:p14="http://schemas.microsoft.com/office/powerpoint/2010/main" val="3923928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5F40A6FD-083C-800C-5AB7-A0DFDCB06A15}"/>
              </a:ext>
            </a:extLst>
          </p:cNvPr>
          <p:cNvSpPr>
            <a:spLocks noGrp="1"/>
          </p:cNvSpPr>
          <p:nvPr>
            <p:ph type="title"/>
          </p:nvPr>
        </p:nvSpPr>
        <p:spPr>
          <a:xfrm>
            <a:off x="609600" y="274638"/>
            <a:ext cx="10972800" cy="1143000"/>
          </a:xfrm>
        </p:spPr>
        <p:txBody>
          <a:bodyPr/>
          <a:lstStyle/>
          <a:p>
            <a:r>
              <a:rPr lang="en-US" dirty="0"/>
              <a:t>PESTLE</a:t>
            </a:r>
          </a:p>
        </p:txBody>
      </p:sp>
      <p:pic>
        <p:nvPicPr>
          <p:cNvPr id="2050" name="Picture 2" descr="How to Conduct a PESTLE Analysis - Explained with Example">
            <a:extLst>
              <a:ext uri="{FF2B5EF4-FFF2-40B4-BE49-F238E27FC236}">
                <a16:creationId xmlns:a16="http://schemas.microsoft.com/office/drawing/2014/main" id="{A4B9B20A-6D8A-556A-A9F7-3C4C3248209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700561"/>
            <a:ext cx="5384800" cy="3509599"/>
          </a:xfrm>
          <a:prstGeom prst="rect">
            <a:avLst/>
          </a:prstGeom>
          <a:solidFill>
            <a:srgbClr val="FFFFFF"/>
          </a:solidFill>
        </p:spPr>
      </p:pic>
      <p:sp>
        <p:nvSpPr>
          <p:cNvPr id="3" name="Content Placeholder 2">
            <a:extLst>
              <a:ext uri="{FF2B5EF4-FFF2-40B4-BE49-F238E27FC236}">
                <a16:creationId xmlns:a16="http://schemas.microsoft.com/office/drawing/2014/main" id="{7CDEE897-08E6-412D-A397-529C8D2E3529}"/>
              </a:ext>
            </a:extLst>
          </p:cNvPr>
          <p:cNvSpPr>
            <a:spLocks noGrp="1"/>
          </p:cNvSpPr>
          <p:nvPr>
            <p:ph sz="half" idx="2"/>
          </p:nvPr>
        </p:nvSpPr>
        <p:spPr>
          <a:xfrm>
            <a:off x="6197600" y="1600201"/>
            <a:ext cx="5633844" cy="3989040"/>
          </a:xfrm>
        </p:spPr>
        <p:txBody>
          <a:bodyPr>
            <a:normAutofit/>
          </a:bodyPr>
          <a:lstStyle/>
          <a:p>
            <a:r>
              <a:rPr lang="en-GB" sz="2400" b="1" dirty="0"/>
              <a:t>PESTLE </a:t>
            </a:r>
            <a:r>
              <a:rPr lang="en-GB" sz="2400" dirty="0"/>
              <a:t>is an acronym - </a:t>
            </a:r>
            <a:r>
              <a:rPr lang="en-GB" sz="2400" b="1" dirty="0"/>
              <a:t>political (P</a:t>
            </a:r>
            <a:r>
              <a:rPr lang="en-GB" sz="2400" dirty="0"/>
              <a:t>), </a:t>
            </a:r>
            <a:r>
              <a:rPr lang="en-GB" sz="2400" b="1" dirty="0"/>
              <a:t>economic (E</a:t>
            </a:r>
            <a:r>
              <a:rPr lang="en-GB" sz="2400" dirty="0"/>
              <a:t>), </a:t>
            </a:r>
            <a:r>
              <a:rPr lang="en-GB" sz="2400" b="1" dirty="0"/>
              <a:t>socio-cultural / social (S)</a:t>
            </a:r>
            <a:r>
              <a:rPr lang="en-GB" sz="2400" dirty="0"/>
              <a:t>, </a:t>
            </a:r>
            <a:r>
              <a:rPr lang="en-GB" sz="2400" b="1" dirty="0"/>
              <a:t>technological (T), environmental (E) </a:t>
            </a:r>
            <a:r>
              <a:rPr lang="en-GB" sz="2400" dirty="0"/>
              <a:t>and </a:t>
            </a:r>
            <a:r>
              <a:rPr lang="en-GB" sz="2400" b="1" dirty="0"/>
              <a:t>legal (L)</a:t>
            </a:r>
            <a:r>
              <a:rPr lang="en-GB" sz="2400" dirty="0"/>
              <a:t>.</a:t>
            </a:r>
          </a:p>
          <a:p>
            <a:endParaRPr lang="en-GB" sz="2400" dirty="0"/>
          </a:p>
          <a:p>
            <a:pPr algn="just">
              <a:lnSpc>
                <a:spcPct val="90000"/>
              </a:lnSpc>
            </a:pPr>
            <a:r>
              <a:rPr lang="en-GB" sz="2400" dirty="0"/>
              <a:t>The PESTLE framework helps us understand </a:t>
            </a:r>
            <a:r>
              <a:rPr lang="en-GB" sz="2400" u="sng" dirty="0"/>
              <a:t>actual or potential “problem</a:t>
            </a:r>
            <a:r>
              <a:rPr lang="en-GB" sz="2400" dirty="0"/>
              <a:t>” contexts that occur outside of the organisation/business (what we call “external environment”).</a:t>
            </a:r>
          </a:p>
          <a:p>
            <a:pPr algn="just">
              <a:lnSpc>
                <a:spcPct val="90000"/>
              </a:lnSpc>
            </a:pPr>
            <a:endParaRPr lang="en-GB" sz="2400" dirty="0"/>
          </a:p>
          <a:p>
            <a:pPr marL="0" indent="0">
              <a:lnSpc>
                <a:spcPct val="90000"/>
              </a:lnSpc>
              <a:buNone/>
            </a:pPr>
            <a:endParaRPr lang="en-GB" sz="2000" dirty="0"/>
          </a:p>
        </p:txBody>
      </p:sp>
    </p:spTree>
    <p:extLst>
      <p:ext uri="{BB962C8B-B14F-4D97-AF65-F5344CB8AC3E}">
        <p14:creationId xmlns:p14="http://schemas.microsoft.com/office/powerpoint/2010/main" val="324944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832267"/>
          </a:xfrm>
        </p:spPr>
        <p:txBody>
          <a:bodyPr>
            <a:normAutofit/>
          </a:bodyPr>
          <a:lstStyle/>
          <a:p>
            <a:r>
              <a:rPr lang="en-GB" sz="3600" b="1" dirty="0"/>
              <a:t>History of PEST</a:t>
            </a:r>
          </a:p>
        </p:txBody>
      </p:sp>
      <p:sp>
        <p:nvSpPr>
          <p:cNvPr id="3" name="Content Placeholder 2"/>
          <p:cNvSpPr>
            <a:spLocks noGrp="1"/>
          </p:cNvSpPr>
          <p:nvPr>
            <p:ph idx="1"/>
          </p:nvPr>
        </p:nvSpPr>
        <p:spPr>
          <a:xfrm>
            <a:off x="609600" y="832267"/>
            <a:ext cx="10972800" cy="4878722"/>
          </a:xfrm>
        </p:spPr>
        <p:txBody>
          <a:bodyPr>
            <a:noAutofit/>
          </a:bodyPr>
          <a:lstStyle/>
          <a:p>
            <a:pPr marL="0" indent="0" algn="just">
              <a:buNone/>
            </a:pPr>
            <a:r>
              <a:rPr lang="en-GB" sz="2800" dirty="0"/>
              <a:t>So where did the term PEST or PESTLE originate? </a:t>
            </a:r>
          </a:p>
          <a:p>
            <a:pPr marL="0" indent="0" algn="just">
              <a:buNone/>
            </a:pPr>
            <a:endParaRPr lang="en-GB" sz="2800" dirty="0"/>
          </a:p>
          <a:p>
            <a:pPr marL="0" indent="0" algn="just">
              <a:buNone/>
            </a:pPr>
            <a:r>
              <a:rPr lang="en-GB" sz="2800" dirty="0"/>
              <a:t>The term PESTLE has been used regularly in the last 20+ years.</a:t>
            </a:r>
          </a:p>
          <a:p>
            <a:pPr marL="0" indent="0" algn="just">
              <a:buNone/>
            </a:pPr>
            <a:endParaRPr lang="en-GB" sz="2800" dirty="0"/>
          </a:p>
          <a:p>
            <a:pPr marL="0" indent="0" algn="just">
              <a:buNone/>
            </a:pPr>
            <a:r>
              <a:rPr lang="en-GB" sz="2800" dirty="0"/>
              <a:t>The earliest known reference to the tools and techniques for ‘Scanning the Business Environment’ appears to be by </a:t>
            </a:r>
            <a:r>
              <a:rPr lang="en-GB" sz="2800" b="1" dirty="0">
                <a:solidFill>
                  <a:srgbClr val="FF0000"/>
                </a:solidFill>
              </a:rPr>
              <a:t>Francis J. Aguilar (1967) </a:t>
            </a:r>
            <a:r>
              <a:rPr lang="en-GB" sz="2800" dirty="0"/>
              <a:t>who discusses ‘ETPS’ – a prompt for the four sectors of his taxonomy of the environment: Economic, Technical, Political, and Social.</a:t>
            </a:r>
          </a:p>
        </p:txBody>
      </p:sp>
    </p:spTree>
    <p:extLst>
      <p:ext uri="{BB962C8B-B14F-4D97-AF65-F5344CB8AC3E}">
        <p14:creationId xmlns:p14="http://schemas.microsoft.com/office/powerpoint/2010/main" val="4195649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PESTLE Framework – its value</a:t>
            </a:r>
          </a:p>
        </p:txBody>
      </p:sp>
      <p:sp>
        <p:nvSpPr>
          <p:cNvPr id="3" name="Content Placeholder 2"/>
          <p:cNvSpPr>
            <a:spLocks noGrp="1"/>
          </p:cNvSpPr>
          <p:nvPr>
            <p:ph idx="1"/>
          </p:nvPr>
        </p:nvSpPr>
        <p:spPr>
          <a:xfrm>
            <a:off x="609600" y="1006994"/>
            <a:ext cx="10972800" cy="4276977"/>
          </a:xfrm>
        </p:spPr>
        <p:txBody>
          <a:bodyPr>
            <a:noAutofit/>
          </a:bodyPr>
          <a:lstStyle/>
          <a:p>
            <a:r>
              <a:rPr lang="en-GB" sz="2400" dirty="0"/>
              <a:t>The framework is useful for identifying elements that </a:t>
            </a:r>
            <a:r>
              <a:rPr lang="en-GB" sz="2400" u="sng" dirty="0"/>
              <a:t>affect an organisation from the </a:t>
            </a:r>
            <a:r>
              <a:rPr lang="en-GB" sz="2400" u="sng" dirty="0">
                <a:solidFill>
                  <a:srgbClr val="FF0000"/>
                </a:solidFill>
              </a:rPr>
              <a:t>outside (External Environment)</a:t>
            </a:r>
            <a:r>
              <a:rPr lang="en-GB" sz="2400" dirty="0"/>
              <a:t>.  </a:t>
            </a:r>
          </a:p>
          <a:p>
            <a:endParaRPr lang="en-GB" sz="2400" dirty="0"/>
          </a:p>
          <a:p>
            <a:r>
              <a:rPr lang="en-GB" sz="2400" dirty="0"/>
              <a:t>As there are so many </a:t>
            </a:r>
            <a:r>
              <a:rPr lang="en-GB" sz="2400" dirty="0">
                <a:solidFill>
                  <a:srgbClr val="FF0000"/>
                </a:solidFill>
              </a:rPr>
              <a:t>external elements, </a:t>
            </a:r>
            <a:r>
              <a:rPr lang="en-GB" sz="2400" dirty="0"/>
              <a:t>this framework helps to sort information and data.  </a:t>
            </a:r>
          </a:p>
          <a:p>
            <a:endParaRPr lang="en-GB" sz="2400" dirty="0"/>
          </a:p>
          <a:p>
            <a:r>
              <a:rPr lang="en-GB" sz="2400" dirty="0"/>
              <a:t>It is often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 for informing decision making</a:t>
            </a:r>
            <a:r>
              <a:rPr lang="en-GB" sz="2400" dirty="0"/>
              <a:t>.</a:t>
            </a:r>
            <a:endParaRPr lang="cy-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17</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4944" y="856497"/>
            <a:ext cx="10972800" cy="3940425"/>
          </a:xfrm>
        </p:spPr>
        <p:txBody>
          <a:bodyPr>
            <a:noAutofit/>
          </a:bodyPr>
          <a:lstStyle/>
          <a:p>
            <a:pPr marL="0" indent="0">
              <a:buNone/>
            </a:pPr>
            <a:r>
              <a:rPr lang="en-GB" sz="2400" dirty="0">
                <a:effectLst/>
              </a:rPr>
              <a:t>There are several variations on PESTLE Analysis:</a:t>
            </a:r>
          </a:p>
          <a:p>
            <a:endParaRPr lang="en-GB" sz="2400" dirty="0">
              <a:effectLst/>
            </a:endParaRPr>
          </a:p>
          <a:p>
            <a:r>
              <a:rPr lang="en-GB" sz="2400" b="1" dirty="0">
                <a:effectLst/>
              </a:rPr>
              <a:t>PEST</a:t>
            </a:r>
            <a:r>
              <a:rPr lang="en-GB" sz="2400" dirty="0">
                <a:effectLst/>
              </a:rPr>
              <a:t>: Political, Economic, Sociological, Technological</a:t>
            </a:r>
          </a:p>
          <a:p>
            <a:r>
              <a:rPr lang="en-GB" sz="2400" b="1" dirty="0">
                <a:effectLst/>
              </a:rPr>
              <a:t>PESTL</a:t>
            </a:r>
            <a:r>
              <a:rPr lang="en-GB" sz="2400" b="1" dirty="0">
                <a:solidFill>
                  <a:schemeClr val="accent5"/>
                </a:solidFill>
                <a:effectLst/>
              </a:rPr>
              <a:t>I</a:t>
            </a:r>
            <a:r>
              <a:rPr lang="en-GB" sz="2400" b="1" dirty="0">
                <a:effectLst/>
              </a:rPr>
              <a:t>ED</a:t>
            </a:r>
            <a:r>
              <a:rPr lang="en-GB" sz="2400" dirty="0">
                <a:effectLst/>
              </a:rPr>
              <a:t>: Political, economic, sociological, technological, environmental, legal, </a:t>
            </a:r>
            <a:r>
              <a:rPr lang="en-GB" sz="2400" dirty="0">
                <a:solidFill>
                  <a:schemeClr val="accent5"/>
                </a:solidFill>
                <a:effectLst/>
              </a:rPr>
              <a:t>international</a:t>
            </a:r>
            <a:r>
              <a:rPr lang="en-GB" sz="2400" dirty="0">
                <a:effectLst/>
              </a:rPr>
              <a:t>, environmental, demographic</a:t>
            </a:r>
          </a:p>
          <a:p>
            <a:r>
              <a:rPr lang="en-GB" sz="2400" b="1" dirty="0">
                <a:effectLst/>
              </a:rPr>
              <a:t>STEEPL</a:t>
            </a:r>
            <a:r>
              <a:rPr lang="en-GB" sz="2400" b="1" dirty="0">
                <a:solidFill>
                  <a:schemeClr val="accent5"/>
                </a:solidFill>
                <a:effectLst/>
              </a:rPr>
              <a:t>E</a:t>
            </a:r>
            <a:r>
              <a:rPr lang="en-GB" sz="2400" dirty="0">
                <a:effectLst/>
              </a:rPr>
              <a:t>: Sociological, technological, environmental, economic, political, legal, </a:t>
            </a:r>
            <a:r>
              <a:rPr lang="en-GB" sz="2400" dirty="0">
                <a:solidFill>
                  <a:schemeClr val="accent5"/>
                </a:solidFill>
                <a:effectLst/>
              </a:rPr>
              <a:t>ethical</a:t>
            </a:r>
          </a:p>
          <a:p>
            <a:endParaRPr lang="en-GB" sz="2400" dirty="0">
              <a:solidFill>
                <a:schemeClr val="accent5"/>
              </a:solidFill>
            </a:endParaRPr>
          </a:p>
          <a:p>
            <a:r>
              <a:rPr lang="en-GB" sz="2400" dirty="0">
                <a:solidFill>
                  <a:srgbClr val="FF0000"/>
                </a:solidFill>
                <a:effectLst/>
              </a:rPr>
              <a:t>For our assessment – you have to use at least PESTLE (political, economic, socio-</a:t>
            </a:r>
            <a:r>
              <a:rPr lang="en-GB" sz="2400" dirty="0" err="1">
                <a:solidFill>
                  <a:srgbClr val="FF0000"/>
                </a:solidFill>
                <a:effectLst/>
              </a:rPr>
              <a:t>cultural,technological</a:t>
            </a:r>
            <a:r>
              <a:rPr lang="en-GB" sz="2400" dirty="0">
                <a:solidFill>
                  <a:srgbClr val="FF0000"/>
                </a:solidFill>
                <a:effectLst/>
              </a:rPr>
              <a:t>, legal, environmental) and can choose one other element such as ethical or international.</a:t>
            </a:r>
          </a:p>
        </p:txBody>
      </p:sp>
      <p:sp>
        <p:nvSpPr>
          <p:cNvPr id="6" name="Title 1">
            <a:extLst>
              <a:ext uri="{FF2B5EF4-FFF2-40B4-BE49-F238E27FC236}">
                <a16:creationId xmlns:a16="http://schemas.microsoft.com/office/drawing/2014/main" id="{E6AAACAC-2CC0-43F7-B4F2-6EA28B712D14}"/>
              </a:ext>
            </a:extLst>
          </p:cNvPr>
          <p:cNvSpPr>
            <a:spLocks noGrp="1"/>
          </p:cNvSpPr>
          <p:nvPr>
            <p:ph type="title"/>
          </p:nvPr>
        </p:nvSpPr>
        <p:spPr>
          <a:xfrm>
            <a:off x="609600" y="136524"/>
            <a:ext cx="10972800" cy="719973"/>
          </a:xfrm>
        </p:spPr>
        <p:txBody>
          <a:bodyPr>
            <a:normAutofit fontScale="90000"/>
          </a:bodyPr>
          <a:lstStyle/>
          <a:p>
            <a:r>
              <a:rPr lang="cy-GB" b="1" dirty="0"/>
              <a:t>PESTLE Analysis                   </a:t>
            </a:r>
            <a:r>
              <a:rPr lang="cy-GB" b="1" dirty="0">
                <a:solidFill>
                  <a:srgbClr val="FF0000"/>
                </a:solidFill>
              </a:rPr>
              <a:t>Assessment          </a:t>
            </a:r>
            <a:r>
              <a:rPr lang="cy-GB" b="1" dirty="0"/>
              <a:t>    </a:t>
            </a:r>
          </a:p>
        </p:txBody>
      </p:sp>
    </p:spTree>
    <p:extLst>
      <p:ext uri="{BB962C8B-B14F-4D97-AF65-F5344CB8AC3E}">
        <p14:creationId xmlns:p14="http://schemas.microsoft.com/office/powerpoint/2010/main" val="1508130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4194336"/>
          </a:xfrm>
        </p:spPr>
        <p:txBody>
          <a:bodyPr>
            <a:normAutofit fontScale="92500" lnSpcReduction="10000"/>
          </a:bodyPr>
          <a:lstStyle/>
          <a:p>
            <a:pPr algn="just"/>
            <a:r>
              <a:rPr lang="en-GB" sz="2800" dirty="0">
                <a:effectLst/>
              </a:rPr>
              <a:t>In the analysis you have to consider at least all the six elements</a:t>
            </a:r>
            <a:r>
              <a:rPr lang="en-GB" sz="2800" b="1" dirty="0">
                <a:solidFill>
                  <a:srgbClr val="FF0000"/>
                </a:solidFill>
                <a:effectLst/>
              </a:rPr>
              <a:t> </a:t>
            </a:r>
            <a:r>
              <a:rPr lang="en-GB" sz="2800" dirty="0">
                <a:effectLst/>
              </a:rPr>
              <a:t>rather than carefully classifying only one of them.</a:t>
            </a:r>
          </a:p>
          <a:p>
            <a:pPr algn="just"/>
            <a:endParaRPr lang="en-GB" sz="2800" dirty="0">
              <a:effectLst/>
            </a:endParaRPr>
          </a:p>
          <a:p>
            <a:pPr algn="just"/>
            <a:r>
              <a:rPr lang="en-GB" sz="2800" b="1" u="sng" dirty="0">
                <a:effectLst/>
              </a:rPr>
              <a:t>When considering each element you need to identify </a:t>
            </a:r>
            <a:r>
              <a:rPr lang="en-GB" sz="2800" b="1" u="sng" dirty="0">
                <a:solidFill>
                  <a:srgbClr val="FF0000"/>
                </a:solidFill>
                <a:effectLst/>
              </a:rPr>
              <a:t>what the element </a:t>
            </a:r>
            <a:r>
              <a:rPr lang="en-GB" sz="2800" b="1" u="sng" dirty="0">
                <a:effectLst/>
              </a:rPr>
              <a:t>is, its nature, content, scope, and what its </a:t>
            </a:r>
            <a:r>
              <a:rPr lang="en-GB" sz="2800" b="1" u="sng" dirty="0">
                <a:solidFill>
                  <a:srgbClr val="FF0000"/>
                </a:solidFill>
                <a:effectLst/>
              </a:rPr>
              <a:t>impact</a:t>
            </a:r>
            <a:r>
              <a:rPr lang="en-GB" sz="2800" b="1" u="sng" dirty="0">
                <a:effectLst/>
              </a:rPr>
              <a:t> will be on the business/organisation. </a:t>
            </a:r>
          </a:p>
          <a:p>
            <a:pPr algn="just"/>
            <a:endParaRPr lang="en-GB" sz="2800" dirty="0">
              <a:effectLst/>
            </a:endParaRPr>
          </a:p>
          <a:p>
            <a:pPr algn="just"/>
            <a:r>
              <a:rPr lang="en-GB" sz="2800" dirty="0"/>
              <a:t>PESTLE analysis is often used alongside </a:t>
            </a:r>
            <a:r>
              <a:rPr lang="en-GB" sz="2800" dirty="0">
                <a:solidFill>
                  <a:srgbClr val="FF0000"/>
                </a:solidFill>
              </a:rPr>
              <a:t>SWOT</a:t>
            </a:r>
            <a:r>
              <a:rPr lang="en-GB" sz="2800" dirty="0"/>
              <a:t> analysis to help identify opportunities and threats. See the PESTLE analysis example on the module page for week 2.</a:t>
            </a:r>
          </a:p>
          <a:p>
            <a:endParaRPr lang="en-GB" sz="28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PESTEL Analysis             </a:t>
            </a:r>
            <a:r>
              <a:rPr lang="cy-GB" b="1" dirty="0">
                <a:solidFill>
                  <a:srgbClr val="FF0000"/>
                </a:solidFill>
              </a:rPr>
              <a:t>Assessment</a:t>
            </a:r>
            <a:endParaRPr lang="cy-GB" b="1" dirty="0"/>
          </a:p>
        </p:txBody>
      </p:sp>
    </p:spTree>
    <p:extLst>
      <p:ext uri="{BB962C8B-B14F-4D97-AF65-F5344CB8AC3E}">
        <p14:creationId xmlns:p14="http://schemas.microsoft.com/office/powerpoint/2010/main" val="4156309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70484"/>
            <a:ext cx="10972800" cy="3917032"/>
          </a:xfrm>
        </p:spPr>
        <p:txBody>
          <a:bodyPr>
            <a:normAutofit/>
          </a:bodyPr>
          <a:lstStyle/>
          <a:p>
            <a:r>
              <a:rPr lang="en-GB" sz="2400" dirty="0"/>
              <a:t>At the outset, it is important to </a:t>
            </a:r>
            <a:r>
              <a:rPr lang="en-GB" sz="2400" b="1" dirty="0"/>
              <a:t>establish the general nature of the external organisational environment at macro- and micro-level</a:t>
            </a:r>
            <a:r>
              <a:rPr lang="en-GB" sz="2400" dirty="0"/>
              <a:t>.</a:t>
            </a:r>
          </a:p>
          <a:p>
            <a:pPr>
              <a:buNone/>
            </a:pPr>
            <a:endParaRPr lang="en-GB" sz="2400" dirty="0"/>
          </a:p>
          <a:p>
            <a:r>
              <a:rPr lang="en-GB" sz="2400" dirty="0"/>
              <a:t>Is it simple, certain and static?</a:t>
            </a:r>
          </a:p>
          <a:p>
            <a:pPr>
              <a:buNone/>
            </a:pPr>
            <a:endParaRPr lang="en-GB" sz="2400" dirty="0"/>
          </a:p>
          <a:p>
            <a:r>
              <a:rPr lang="en-GB" sz="2400" dirty="0"/>
              <a:t>Or is it complex, uncertain and dynamic?</a:t>
            </a:r>
          </a:p>
          <a:p>
            <a:endParaRPr lang="en-GB" sz="2400" dirty="0"/>
          </a:p>
          <a:p>
            <a:r>
              <a:rPr lang="en-GB" sz="2400" dirty="0"/>
              <a:t>How quickly will these above descriptive assessments change?</a:t>
            </a:r>
          </a:p>
          <a:p>
            <a:endParaRPr lang="en-GB" sz="2400" dirty="0"/>
          </a:p>
          <a:p>
            <a:endParaRPr lang="en-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20</a:t>
            </a:fld>
            <a:endParaRPr lang="en-US" dirty="0"/>
          </a:p>
        </p:txBody>
      </p:sp>
      <p:sp>
        <p:nvSpPr>
          <p:cNvPr id="7" name="Title 1">
            <a:extLst>
              <a:ext uri="{FF2B5EF4-FFF2-40B4-BE49-F238E27FC236}">
                <a16:creationId xmlns:a16="http://schemas.microsoft.com/office/drawing/2014/main" id="{94214098-0035-4217-BB78-903A7D66131B}"/>
              </a:ext>
            </a:extLst>
          </p:cNvPr>
          <p:cNvSpPr>
            <a:spLocks noGrp="1"/>
          </p:cNvSpPr>
          <p:nvPr>
            <p:ph type="title"/>
          </p:nvPr>
        </p:nvSpPr>
        <p:spPr>
          <a:xfrm>
            <a:off x="609600" y="136524"/>
            <a:ext cx="10972800" cy="719973"/>
          </a:xfrm>
        </p:spPr>
        <p:txBody>
          <a:bodyPr>
            <a:normAutofit fontScale="90000"/>
          </a:bodyPr>
          <a:lstStyle/>
          <a:p>
            <a:r>
              <a:rPr lang="cy-GB" b="1" dirty="0"/>
              <a:t>PESTEL Analysis </a:t>
            </a:r>
            <a:r>
              <a:rPr lang="cy-GB" b="1" dirty="0">
                <a:solidFill>
                  <a:srgbClr val="FF0000"/>
                </a:solidFill>
              </a:rPr>
              <a:t>Assessment</a:t>
            </a:r>
            <a:endParaRPr lang="cy-GB" b="1" dirty="0"/>
          </a:p>
        </p:txBody>
      </p:sp>
    </p:spTree>
    <p:extLst>
      <p:ext uri="{BB962C8B-B14F-4D97-AF65-F5344CB8AC3E}">
        <p14:creationId xmlns:p14="http://schemas.microsoft.com/office/powerpoint/2010/main" val="1335826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4657A23-F046-44D7-AC1D-38111E7AC05F}" type="slidenum">
              <a:rPr lang="en-US" smtClean="0"/>
              <a:pPr/>
              <a:t>21</a:t>
            </a:fld>
            <a:endParaRPr lang="en-US" dirty="0"/>
          </a:p>
        </p:txBody>
      </p:sp>
      <p:pic>
        <p:nvPicPr>
          <p:cNvPr id="1026" name="Picture 2" descr="Image result for pestle analysis">
            <a:extLst>
              <a:ext uri="{FF2B5EF4-FFF2-40B4-BE49-F238E27FC236}">
                <a16:creationId xmlns:a16="http://schemas.microsoft.com/office/drawing/2014/main" id="{2C180C41-AD25-41A9-84A7-CC80442966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6776"/>
            <a:ext cx="12241152" cy="59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068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fontScale="92500" lnSpcReduction="20000"/>
          </a:bodyPr>
          <a:lstStyle/>
          <a:p>
            <a:pPr algn="just"/>
            <a:r>
              <a:rPr lang="en-GB" sz="2800" dirty="0"/>
              <a:t>This element represents the way and extent to which the government influences the economy, and certain businesses.</a:t>
            </a:r>
          </a:p>
          <a:p>
            <a:pPr marL="0" indent="0" algn="just">
              <a:buNone/>
            </a:pPr>
            <a:endParaRPr lang="en-GB" sz="2800" dirty="0"/>
          </a:p>
          <a:p>
            <a:pPr algn="just"/>
            <a:r>
              <a:rPr lang="en-GB" sz="2800" dirty="0"/>
              <a:t>This could be at the nation or federal, state or local level. Current considerations in the market that may impact planning include </a:t>
            </a:r>
          </a:p>
          <a:p>
            <a:pPr algn="just"/>
            <a:r>
              <a:rPr lang="en-GB" sz="2400" dirty="0"/>
              <a:t>a potential change of government, unstable government due to the balance of power, and</a:t>
            </a:r>
          </a:p>
          <a:p>
            <a:pPr algn="just"/>
            <a:r>
              <a:rPr lang="en-GB" sz="2400" dirty="0"/>
              <a:t>tax rates and duty </a:t>
            </a:r>
          </a:p>
          <a:p>
            <a:pPr algn="just"/>
            <a:r>
              <a:rPr lang="en-GB" sz="2400" dirty="0"/>
              <a:t>changing superannuation policies, </a:t>
            </a:r>
          </a:p>
          <a:p>
            <a:pPr algn="just"/>
            <a:r>
              <a:rPr lang="en-GB" sz="2400" dirty="0"/>
              <a:t>labour negotiations</a:t>
            </a:r>
          </a:p>
          <a:p>
            <a:pPr algn="just"/>
            <a:r>
              <a:rPr lang="en-GB" sz="2400" dirty="0"/>
              <a:t>and trade restrictions and more.</a:t>
            </a:r>
            <a:endParaRPr lang="en-GB" sz="2400" dirty="0">
              <a:effectLst/>
            </a:endParaRPr>
          </a:p>
        </p:txBody>
      </p:sp>
    </p:spTree>
    <p:extLst>
      <p:ext uri="{BB962C8B-B14F-4D97-AF65-F5344CB8AC3E}">
        <p14:creationId xmlns:p14="http://schemas.microsoft.com/office/powerpoint/2010/main" val="646800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4598" y="-117167"/>
            <a:ext cx="10972800" cy="1143000"/>
          </a:xfrm>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847703"/>
            <a:ext cx="10972800" cy="3500050"/>
          </a:xfrm>
        </p:spPr>
        <p:txBody>
          <a:bodyPr>
            <a:noAutofit/>
          </a:bodyPr>
          <a:lstStyle/>
          <a:p>
            <a:r>
              <a:rPr lang="en-GB" sz="2800" dirty="0"/>
              <a:t>This element refers to the areas particularly </a:t>
            </a:r>
            <a:r>
              <a:rPr lang="en-GB" sz="2800" dirty="0" err="1"/>
              <a:t>importnat</a:t>
            </a:r>
            <a:r>
              <a:rPr lang="en-GB" sz="2800" dirty="0"/>
              <a:t> to the economy and directly influence it. Factors that may influence your business include inflation rates, </a:t>
            </a:r>
          </a:p>
          <a:p>
            <a:pPr lvl="1"/>
            <a:r>
              <a:rPr lang="en-GB" sz="2400" dirty="0"/>
              <a:t>interest rates of the Bank of England, </a:t>
            </a:r>
          </a:p>
          <a:p>
            <a:pPr lvl="1"/>
            <a:r>
              <a:rPr lang="en-GB" sz="2400" dirty="0"/>
              <a:t>economic growth, inflation rates</a:t>
            </a:r>
          </a:p>
          <a:p>
            <a:pPr lvl="1"/>
            <a:r>
              <a:rPr lang="en-GB" sz="2400" dirty="0"/>
              <a:t>employment rates / unemployment, economic recession</a:t>
            </a:r>
          </a:p>
          <a:p>
            <a:pPr lvl="1"/>
            <a:r>
              <a:rPr lang="en-GB" sz="2400" dirty="0"/>
              <a:t>exchange rates, and property prices.</a:t>
            </a:r>
          </a:p>
          <a:p>
            <a:r>
              <a:rPr lang="en-GB" sz="2800" dirty="0"/>
              <a:t>Some economic factors differ for each town or city (employment rate) and must be analysed for their impact on your business and where it operates.</a:t>
            </a:r>
            <a:endParaRPr lang="en-GB" sz="2800" dirty="0">
              <a:effectLst/>
            </a:endParaRPr>
          </a:p>
        </p:txBody>
      </p:sp>
    </p:spTree>
    <p:extLst>
      <p:ext uri="{BB962C8B-B14F-4D97-AF65-F5344CB8AC3E}">
        <p14:creationId xmlns:p14="http://schemas.microsoft.com/office/powerpoint/2010/main" val="3302288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Socio-cultural </a:t>
            </a:r>
            <a:endParaRPr lang="en-GB" dirty="0">
              <a:solidFill>
                <a:srgbClr val="0070C0"/>
              </a:solidFill>
            </a:endParaRPr>
          </a:p>
        </p:txBody>
      </p:sp>
      <p:sp>
        <p:nvSpPr>
          <p:cNvPr id="2" name="Content Placeholder 1"/>
          <p:cNvSpPr>
            <a:spLocks noGrp="1"/>
          </p:cNvSpPr>
          <p:nvPr>
            <p:ph idx="1"/>
          </p:nvPr>
        </p:nvSpPr>
        <p:spPr>
          <a:xfrm>
            <a:off x="609600" y="1281702"/>
            <a:ext cx="10972800" cy="3275671"/>
          </a:xfrm>
        </p:spPr>
        <p:txBody>
          <a:bodyPr>
            <a:noAutofit/>
          </a:bodyPr>
          <a:lstStyle/>
          <a:p>
            <a:pPr algn="just"/>
            <a:r>
              <a:rPr lang="en-GB" sz="2800" dirty="0"/>
              <a:t>Factors within this element of the external environment analysis refer to demographic and cultural factors, including population growth rates, cultural trends, age distribution of population, and changing social behaviours; for example, </a:t>
            </a:r>
          </a:p>
          <a:p>
            <a:pPr lvl="1" algn="just"/>
            <a:r>
              <a:rPr lang="en-GB" sz="2400" dirty="0"/>
              <a:t>people using social media applications to discuss products and services</a:t>
            </a:r>
          </a:p>
          <a:p>
            <a:pPr lvl="1" algn="just"/>
            <a:r>
              <a:rPr lang="en-GB" sz="2400" dirty="0"/>
              <a:t>Buying more environmentally friendly products.</a:t>
            </a:r>
          </a:p>
          <a:p>
            <a:pPr algn="just"/>
            <a:endParaRPr lang="en-GB" sz="2800" dirty="0"/>
          </a:p>
          <a:p>
            <a:pPr algn="just"/>
            <a:r>
              <a:rPr lang="en-GB" sz="2800" dirty="0"/>
              <a:t>Many of these factors may impact the way you do business with your clients and the methods of interaction you may have.</a:t>
            </a:r>
            <a:endParaRPr lang="en-GB" sz="2800" dirty="0">
              <a:effectLst/>
            </a:endParaRPr>
          </a:p>
        </p:txBody>
      </p:sp>
    </p:spTree>
    <p:extLst>
      <p:ext uri="{BB962C8B-B14F-4D97-AF65-F5344CB8AC3E}">
        <p14:creationId xmlns:p14="http://schemas.microsoft.com/office/powerpoint/2010/main" val="1422973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358687"/>
            <a:ext cx="10972800" cy="4140625"/>
          </a:xfrm>
        </p:spPr>
        <p:txBody>
          <a:bodyPr>
            <a:noAutofit/>
          </a:bodyPr>
          <a:lstStyle/>
          <a:p>
            <a:pPr algn="just"/>
            <a:r>
              <a:rPr lang="en-GB" sz="2400" dirty="0"/>
              <a:t>This element of the external analysis refers to the rate of technological changes and Research and Development (R &amp; D) activities, automation, digitisation. The various factors in this element influence outsourcing decisions, production quality, and efficiency considerations. </a:t>
            </a:r>
          </a:p>
          <a:p>
            <a:pPr algn="just"/>
            <a:endParaRPr lang="en-GB" sz="2400" dirty="0"/>
          </a:p>
          <a:p>
            <a:pPr algn="just"/>
            <a:r>
              <a:rPr lang="en-GB" sz="2400" dirty="0"/>
              <a:t>Some examples: mobile internet, smart phones, Skype appointments, location based searching, emergence of Artificial Intelligence etc. </a:t>
            </a:r>
          </a:p>
          <a:p>
            <a:pPr algn="just"/>
            <a:endParaRPr lang="en-GB" sz="2400" dirty="0"/>
          </a:p>
          <a:p>
            <a:pPr algn="just"/>
            <a:r>
              <a:rPr lang="en-GB" sz="2400" dirty="0"/>
              <a:t>Over the last 10 years, changes in technology, in particular the internet, have massively impacted every industry and the degree and speed that this will occur in the future is only going to increase.</a:t>
            </a:r>
            <a:endParaRPr lang="en-GB" sz="2400" dirty="0">
              <a:effectLst/>
            </a:endParaRPr>
          </a:p>
        </p:txBody>
      </p:sp>
    </p:spTree>
    <p:extLst>
      <p:ext uri="{BB962C8B-B14F-4D97-AF65-F5344CB8AC3E}">
        <p14:creationId xmlns:p14="http://schemas.microsoft.com/office/powerpoint/2010/main" val="17555044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622503"/>
            <a:ext cx="10972800" cy="3917032"/>
          </a:xfrm>
        </p:spPr>
        <p:txBody>
          <a:bodyPr>
            <a:normAutofit lnSpcReduction="10000"/>
          </a:bodyPr>
          <a:lstStyle/>
          <a:p>
            <a:pPr algn="just"/>
            <a:r>
              <a:rPr lang="en-GB" sz="2800" dirty="0"/>
              <a:t>This factor refers to all the mostly national laws directly connected to a business or company and its area of activity. e.g. Health and Safety, Consumer Law, Privacy and Discrimination Law, Data Protection.</a:t>
            </a:r>
          </a:p>
          <a:p>
            <a:pPr algn="just"/>
            <a:r>
              <a:rPr lang="en-GB" sz="2800" dirty="0"/>
              <a:t>It also refers to regulations businesses have to follow.</a:t>
            </a:r>
          </a:p>
          <a:p>
            <a:pPr algn="just"/>
            <a:endParaRPr lang="en-GB" sz="2800" dirty="0"/>
          </a:p>
          <a:p>
            <a:pPr algn="just"/>
            <a:r>
              <a:rPr lang="en-GB" sz="2800"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609600" y="1386272"/>
            <a:ext cx="10972800" cy="4085455"/>
          </a:xfrm>
        </p:spPr>
        <p:txBody>
          <a:bodyPr>
            <a:normAutofit fontScale="70000" lnSpcReduction="20000"/>
          </a:bodyPr>
          <a:lstStyle/>
          <a:p>
            <a:r>
              <a:rPr lang="en-GB" dirty="0"/>
              <a:t>This refers to all the factors directly related to, influenced, or determined by the surrounding environment. This could include weather and natural disasters, geographical position, climate changes, and sustainability.</a:t>
            </a:r>
          </a:p>
          <a:p>
            <a:endParaRPr lang="en-GB" dirty="0"/>
          </a:p>
          <a:p>
            <a:r>
              <a:rPr lang="en-GB" dirty="0"/>
              <a:t>Think about the apparent increased frequency of natural disasters (floods, drought etc.) and their impact on the business and future planning of many affected businesses.</a:t>
            </a:r>
          </a:p>
          <a:p>
            <a:endParaRPr lang="en-GB" dirty="0"/>
          </a:p>
          <a:p>
            <a:r>
              <a:rPr lang="en-GB" dirty="0"/>
              <a:t>Environmental factors look at the world around the organisation and any factors which may have an impact on the environment. </a:t>
            </a:r>
          </a:p>
          <a:p>
            <a:r>
              <a:rPr lang="en-GB" dirty="0"/>
              <a:t>Examples include the use of plastic bags for goods, using vehicles for transporting goods and the pollution impact of these, impact on water by production of cars, clothes and </a:t>
            </a:r>
            <a:r>
              <a:rPr lang="en-GB"/>
              <a:t>other products and more.</a:t>
            </a:r>
            <a:endParaRPr lang="en-GB" dirty="0">
              <a:effectLst/>
            </a:endParaRPr>
          </a:p>
        </p:txBody>
      </p:sp>
    </p:spTree>
    <p:extLst>
      <p:ext uri="{BB962C8B-B14F-4D97-AF65-F5344CB8AC3E}">
        <p14:creationId xmlns:p14="http://schemas.microsoft.com/office/powerpoint/2010/main" val="2356312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B03F-C504-5E13-8218-8A93D130206C}"/>
              </a:ext>
            </a:extLst>
          </p:cNvPr>
          <p:cNvSpPr>
            <a:spLocks noGrp="1"/>
          </p:cNvSpPr>
          <p:nvPr>
            <p:ph type="title"/>
          </p:nvPr>
        </p:nvSpPr>
        <p:spPr/>
        <p:txBody>
          <a:bodyPr/>
          <a:lstStyle/>
          <a:p>
            <a:r>
              <a:rPr lang="en-US" dirty="0"/>
              <a:t>Value of PESTLE analysis</a:t>
            </a:r>
          </a:p>
        </p:txBody>
      </p:sp>
      <p:sp>
        <p:nvSpPr>
          <p:cNvPr id="3" name="Content Placeholder 2">
            <a:extLst>
              <a:ext uri="{FF2B5EF4-FFF2-40B4-BE49-F238E27FC236}">
                <a16:creationId xmlns:a16="http://schemas.microsoft.com/office/drawing/2014/main" id="{97E95292-6F95-A996-E462-F9332CA20660}"/>
              </a:ext>
            </a:extLst>
          </p:cNvPr>
          <p:cNvSpPr>
            <a:spLocks noGrp="1"/>
          </p:cNvSpPr>
          <p:nvPr>
            <p:ph idx="1"/>
          </p:nvPr>
        </p:nvSpPr>
        <p:spPr>
          <a:xfrm>
            <a:off x="609600" y="1187355"/>
            <a:ext cx="10972800" cy="4329878"/>
          </a:xfrm>
        </p:spPr>
        <p:txBody>
          <a:bodyPr>
            <a:normAutofit/>
          </a:bodyPr>
          <a:lstStyle/>
          <a:p>
            <a:r>
              <a:rPr lang="en-GB" sz="3200" dirty="0"/>
              <a:t>The understanding gained from such analysis can then be used to inform Decision Making in a business.</a:t>
            </a:r>
          </a:p>
          <a:p>
            <a:r>
              <a:rPr lang="en-GB" dirty="0"/>
              <a:t>It offers help to sort information / data into six areas.</a:t>
            </a:r>
          </a:p>
          <a:p>
            <a:r>
              <a:rPr lang="en-GB" dirty="0"/>
              <a:t>It can enable an organisation to spot business opportunities and exploit them fully.</a:t>
            </a:r>
          </a:p>
          <a:p>
            <a:r>
              <a:rPr lang="en-GB" dirty="0"/>
              <a:t>It encourages the development of external and strategic thinking (CIPD, 2025)</a:t>
            </a:r>
            <a:br>
              <a:rPr lang="en-GB" dirty="0"/>
            </a:br>
            <a:endParaRPr lang="en-US" dirty="0"/>
          </a:p>
        </p:txBody>
      </p:sp>
    </p:spTree>
    <p:extLst>
      <p:ext uri="{BB962C8B-B14F-4D97-AF65-F5344CB8AC3E}">
        <p14:creationId xmlns:p14="http://schemas.microsoft.com/office/powerpoint/2010/main" val="2352017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3AC0-456A-E12F-9199-175FDDE28C79}"/>
              </a:ext>
            </a:extLst>
          </p:cNvPr>
          <p:cNvSpPr>
            <a:spLocks noGrp="1"/>
          </p:cNvSpPr>
          <p:nvPr>
            <p:ph type="title"/>
          </p:nvPr>
        </p:nvSpPr>
        <p:spPr/>
        <p:txBody>
          <a:bodyPr/>
          <a:lstStyle/>
          <a:p>
            <a:r>
              <a:rPr lang="en-US" dirty="0"/>
              <a:t>Limitations of PESTLE analysis</a:t>
            </a:r>
          </a:p>
        </p:txBody>
      </p:sp>
      <p:sp>
        <p:nvSpPr>
          <p:cNvPr id="3" name="Content Placeholder 2">
            <a:extLst>
              <a:ext uri="{FF2B5EF4-FFF2-40B4-BE49-F238E27FC236}">
                <a16:creationId xmlns:a16="http://schemas.microsoft.com/office/drawing/2014/main" id="{8DDCCCC6-AB2C-E376-8E40-88B0358134F6}"/>
              </a:ext>
            </a:extLst>
          </p:cNvPr>
          <p:cNvSpPr>
            <a:spLocks noGrp="1"/>
          </p:cNvSpPr>
          <p:nvPr>
            <p:ph idx="1"/>
          </p:nvPr>
        </p:nvSpPr>
        <p:spPr/>
        <p:txBody>
          <a:bodyPr/>
          <a:lstStyle/>
          <a:p>
            <a:r>
              <a:rPr lang="en-US" dirty="0"/>
              <a:t>No help / support how to draw conclusions from the data collected</a:t>
            </a:r>
          </a:p>
          <a:p>
            <a:r>
              <a:rPr lang="en-US" dirty="0"/>
              <a:t>No guidance on how to sort information within each element / ‘box’</a:t>
            </a:r>
          </a:p>
          <a:p>
            <a:r>
              <a:rPr lang="en-US" dirty="0"/>
              <a:t>No weighting of factors given in original version</a:t>
            </a:r>
          </a:p>
          <a:p>
            <a:r>
              <a:rPr lang="en-GB" dirty="0"/>
              <a:t>The risk of capturing too much data may lead to ‘paralysis by analysis’ (CIPD, 2025)</a:t>
            </a:r>
            <a:endParaRPr lang="en-US" dirty="0"/>
          </a:p>
        </p:txBody>
      </p:sp>
    </p:spTree>
    <p:extLst>
      <p:ext uri="{BB962C8B-B14F-4D97-AF65-F5344CB8AC3E}">
        <p14:creationId xmlns:p14="http://schemas.microsoft.com/office/powerpoint/2010/main" val="3556652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Group activity</a:t>
            </a:r>
            <a:endParaRPr lang="en-GB" dirty="0">
              <a:solidFill>
                <a:srgbClr val="0070C0"/>
              </a:solidFill>
            </a:endParaRPr>
          </a:p>
        </p:txBody>
      </p:sp>
      <p:sp>
        <p:nvSpPr>
          <p:cNvPr id="2" name="Content Placeholder 1"/>
          <p:cNvSpPr>
            <a:spLocks noGrp="1"/>
          </p:cNvSpPr>
          <p:nvPr>
            <p:ph idx="1"/>
          </p:nvPr>
        </p:nvSpPr>
        <p:spPr>
          <a:xfrm>
            <a:off x="609600" y="1386272"/>
            <a:ext cx="10972800" cy="4085455"/>
          </a:xfrm>
        </p:spPr>
        <p:txBody>
          <a:bodyPr>
            <a:normAutofit fontScale="62500" lnSpcReduction="20000"/>
          </a:bodyPr>
          <a:lstStyle/>
          <a:p>
            <a:r>
              <a:rPr lang="en-GB" dirty="0"/>
              <a:t>Conduct a PESTLE analysis to identify the external environmental elements that may impact on the overall performance of the company assigned to your group. </a:t>
            </a:r>
          </a:p>
          <a:p>
            <a:r>
              <a:rPr lang="en-GB" dirty="0"/>
              <a:t>Be sure to identify the </a:t>
            </a:r>
            <a:r>
              <a:rPr lang="en-GB" b="1" i="1" u="sng" dirty="0"/>
              <a:t>relevant</a:t>
            </a:r>
            <a:r>
              <a:rPr lang="en-GB" dirty="0"/>
              <a:t> external environmental factors for all six elements, and discuss the actual/potential implication of this factor for the performance of organisation assigned to your group.</a:t>
            </a:r>
          </a:p>
          <a:p>
            <a:endParaRPr lang="en-GB" dirty="0"/>
          </a:p>
          <a:p>
            <a:r>
              <a:rPr lang="en-GB" dirty="0"/>
              <a:t>Group 1 – Supermarkets (Tesco)   </a:t>
            </a:r>
          </a:p>
          <a:p>
            <a:r>
              <a:rPr lang="en-GB" dirty="0"/>
              <a:t>Group 2 – MacDonalds and fast food companies</a:t>
            </a:r>
          </a:p>
          <a:p>
            <a:r>
              <a:rPr lang="en-GB" dirty="0"/>
              <a:t>Group 3 – Fast Fashion Retail (Primark)</a:t>
            </a:r>
          </a:p>
          <a:p>
            <a:r>
              <a:rPr lang="en-GB" dirty="0"/>
              <a:t>  </a:t>
            </a:r>
          </a:p>
          <a:p>
            <a:r>
              <a:rPr lang="en-GB" b="1" dirty="0">
                <a:solidFill>
                  <a:srgbClr val="FF0000"/>
                </a:solidFill>
                <a:effectLst/>
              </a:rPr>
              <a:t>IMPORTANT</a:t>
            </a:r>
            <a:r>
              <a:rPr lang="en-GB" dirty="0">
                <a:effectLst/>
              </a:rPr>
              <a:t>: Give a % to each factor for each of the six elements reflecting its importance to the business operations, strategy and continuity.</a:t>
            </a:r>
          </a:p>
          <a:p>
            <a:r>
              <a:rPr lang="en-GB" dirty="0"/>
              <a:t>Be prepared to present your analysis to the class upon completion.</a:t>
            </a:r>
            <a:endParaRPr lang="en-GB" dirty="0">
              <a:effectLst/>
            </a:endParaRPr>
          </a:p>
        </p:txBody>
      </p:sp>
    </p:spTree>
    <p:extLst>
      <p:ext uri="{BB962C8B-B14F-4D97-AF65-F5344CB8AC3E}">
        <p14:creationId xmlns:p14="http://schemas.microsoft.com/office/powerpoint/2010/main" val="4946293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0E11C-7AF3-4F24-976A-D95540F1B514}"/>
              </a:ext>
            </a:extLst>
          </p:cNvPr>
          <p:cNvSpPr>
            <a:spLocks noGrp="1"/>
          </p:cNvSpPr>
          <p:nvPr>
            <p:ph type="title"/>
          </p:nvPr>
        </p:nvSpPr>
        <p:spPr/>
        <p:txBody>
          <a:bodyPr>
            <a:normAutofit/>
          </a:bodyPr>
          <a:lstStyle/>
          <a:p>
            <a:r>
              <a:rPr lang="en-GB" b="1" dirty="0"/>
              <a:t>Discussing the Assessments </a:t>
            </a:r>
          </a:p>
        </p:txBody>
      </p:sp>
      <p:sp>
        <p:nvSpPr>
          <p:cNvPr id="3" name="Content Placeholder 2">
            <a:extLst>
              <a:ext uri="{FF2B5EF4-FFF2-40B4-BE49-F238E27FC236}">
                <a16:creationId xmlns:a16="http://schemas.microsoft.com/office/drawing/2014/main" id="{B769C06C-3E39-4588-932E-A522C8D00401}"/>
              </a:ext>
            </a:extLst>
          </p:cNvPr>
          <p:cNvSpPr>
            <a:spLocks noGrp="1"/>
          </p:cNvSpPr>
          <p:nvPr>
            <p:ph idx="1"/>
          </p:nvPr>
        </p:nvSpPr>
        <p:spPr/>
        <p:txBody>
          <a:bodyPr/>
          <a:lstStyle/>
          <a:p>
            <a:r>
              <a:rPr lang="en-GB" dirty="0"/>
              <a:t>Understand the assignments</a:t>
            </a:r>
          </a:p>
          <a:p>
            <a:r>
              <a:rPr lang="en-GB" dirty="0"/>
              <a:t>Focus on the presentation (Week 6)</a:t>
            </a:r>
          </a:p>
          <a:p>
            <a:pPr marL="0" indent="0">
              <a:buNone/>
            </a:pPr>
            <a:endParaRPr lang="en-GB" dirty="0"/>
          </a:p>
          <a:p>
            <a:r>
              <a:rPr lang="en-GB" dirty="0"/>
              <a:t>Link our learning so far with the assignments</a:t>
            </a:r>
          </a:p>
        </p:txBody>
      </p:sp>
    </p:spTree>
    <p:extLst>
      <p:ext uri="{BB962C8B-B14F-4D97-AF65-F5344CB8AC3E}">
        <p14:creationId xmlns:p14="http://schemas.microsoft.com/office/powerpoint/2010/main" val="9749805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AEB1-17C0-977E-0DFC-DF0729E9D45B}"/>
              </a:ext>
            </a:extLst>
          </p:cNvPr>
          <p:cNvSpPr>
            <a:spLocks noGrp="1"/>
          </p:cNvSpPr>
          <p:nvPr>
            <p:ph type="title"/>
          </p:nvPr>
        </p:nvSpPr>
        <p:spPr/>
        <p:txBody>
          <a:bodyPr/>
          <a:lstStyle/>
          <a:p>
            <a:r>
              <a:rPr lang="en-US" b="1" dirty="0"/>
              <a:t>Summary – We…</a:t>
            </a:r>
          </a:p>
        </p:txBody>
      </p:sp>
      <p:sp>
        <p:nvSpPr>
          <p:cNvPr id="3" name="Content Placeholder 2">
            <a:extLst>
              <a:ext uri="{FF2B5EF4-FFF2-40B4-BE49-F238E27FC236}">
                <a16:creationId xmlns:a16="http://schemas.microsoft.com/office/drawing/2014/main" id="{50DD41DF-366E-5248-F809-A30D5183760D}"/>
              </a:ext>
            </a:extLst>
          </p:cNvPr>
          <p:cNvSpPr>
            <a:spLocks noGrp="1"/>
          </p:cNvSpPr>
          <p:nvPr>
            <p:ph idx="1"/>
          </p:nvPr>
        </p:nvSpPr>
        <p:spPr>
          <a:xfrm>
            <a:off x="609600" y="1800922"/>
            <a:ext cx="10972800" cy="4140300"/>
          </a:xfrm>
        </p:spPr>
        <p:txBody>
          <a:bodyPr>
            <a:normAutofit/>
          </a:bodyPr>
          <a:lstStyle/>
          <a:p>
            <a:r>
              <a:rPr lang="en-US" dirty="0"/>
              <a:t>Explored ways to identify and scope a problem in a business</a:t>
            </a:r>
          </a:p>
          <a:p>
            <a:r>
              <a:rPr lang="en-US" dirty="0"/>
              <a:t>Evaluated the framework PESTLE</a:t>
            </a:r>
          </a:p>
          <a:p>
            <a:r>
              <a:rPr lang="en-US" dirty="0"/>
              <a:t>Examined one PESTLE analysis of the retail industry</a:t>
            </a:r>
          </a:p>
          <a:p>
            <a:r>
              <a:rPr lang="en-US" dirty="0"/>
              <a:t>Explored how the assessed presentations in week 6 will work</a:t>
            </a:r>
          </a:p>
          <a:p>
            <a:endParaRPr lang="en-US" dirty="0"/>
          </a:p>
        </p:txBody>
      </p:sp>
    </p:spTree>
    <p:extLst>
      <p:ext uri="{BB962C8B-B14F-4D97-AF65-F5344CB8AC3E}">
        <p14:creationId xmlns:p14="http://schemas.microsoft.com/office/powerpoint/2010/main" val="4120660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FDF0-5B13-5FE4-161D-BE70494C916E}"/>
              </a:ext>
            </a:extLst>
          </p:cNvPr>
          <p:cNvSpPr>
            <a:spLocks noGrp="1"/>
          </p:cNvSpPr>
          <p:nvPr>
            <p:ph type="title"/>
          </p:nvPr>
        </p:nvSpPr>
        <p:spPr/>
        <p:txBody>
          <a:bodyPr/>
          <a:lstStyle/>
          <a:p>
            <a:r>
              <a:rPr lang="en-US" b="1" dirty="0"/>
              <a:t>Further</a:t>
            </a:r>
            <a:r>
              <a:rPr lang="en-US" dirty="0"/>
              <a:t> </a:t>
            </a:r>
            <a:r>
              <a:rPr lang="en-US" b="1" dirty="0"/>
              <a:t>information</a:t>
            </a:r>
            <a:r>
              <a:rPr lang="en-US" dirty="0"/>
              <a:t> </a:t>
            </a:r>
            <a:r>
              <a:rPr lang="en-US" b="1" dirty="0"/>
              <a:t>and</a:t>
            </a:r>
            <a:r>
              <a:rPr lang="en-US" dirty="0"/>
              <a:t> </a:t>
            </a:r>
            <a:r>
              <a:rPr lang="en-US" b="1" dirty="0"/>
              <a:t>reading</a:t>
            </a:r>
          </a:p>
        </p:txBody>
      </p:sp>
      <p:sp>
        <p:nvSpPr>
          <p:cNvPr id="3" name="Content Placeholder 2">
            <a:extLst>
              <a:ext uri="{FF2B5EF4-FFF2-40B4-BE49-F238E27FC236}">
                <a16:creationId xmlns:a16="http://schemas.microsoft.com/office/drawing/2014/main" id="{F6690A1C-57E3-89F6-FDB1-687953B002D3}"/>
              </a:ext>
            </a:extLst>
          </p:cNvPr>
          <p:cNvSpPr>
            <a:spLocks noGrp="1"/>
          </p:cNvSpPr>
          <p:nvPr>
            <p:ph idx="1"/>
          </p:nvPr>
        </p:nvSpPr>
        <p:spPr/>
        <p:txBody>
          <a:bodyPr>
            <a:normAutofit fontScale="77500" lnSpcReduction="20000"/>
          </a:bodyPr>
          <a:lstStyle/>
          <a:p>
            <a:r>
              <a:rPr lang="en-US" dirty="0"/>
              <a:t>Business regulation in the UK</a:t>
            </a:r>
          </a:p>
          <a:p>
            <a:r>
              <a:rPr lang="en-US" dirty="0">
                <a:hlinkClick r:id="rId2"/>
              </a:rPr>
              <a:t>https://www.gov.uk/guidance/business-regulation-guidance-and-tools</a:t>
            </a:r>
            <a:endParaRPr lang="en-US" dirty="0"/>
          </a:p>
          <a:p>
            <a:r>
              <a:rPr lang="en-US" dirty="0"/>
              <a:t>Consequences of not following business regulations</a:t>
            </a:r>
          </a:p>
          <a:p>
            <a:r>
              <a:rPr lang="en-US" dirty="0">
                <a:hlinkClick r:id="rId3"/>
              </a:rPr>
              <a:t>https://www.vanderlaw.com/not-following-business-regulations/</a:t>
            </a:r>
            <a:endParaRPr lang="en-US" dirty="0"/>
          </a:p>
          <a:p>
            <a:r>
              <a:rPr lang="en-US" dirty="0"/>
              <a:t>On business policies</a:t>
            </a:r>
          </a:p>
          <a:p>
            <a:r>
              <a:rPr lang="en-US" dirty="0">
                <a:hlinkClick r:id="rId4"/>
              </a:rPr>
              <a:t>https://uk.practicallaw.thomsonreuters.com/w-006-4835?transitionType=Default&amp;contextData=(sc.Default)&amp;firstPage=true</a:t>
            </a:r>
            <a:endParaRPr lang="en-US" dirty="0"/>
          </a:p>
          <a:p>
            <a:r>
              <a:rPr lang="en-US" dirty="0"/>
              <a:t>CIPD (2025) </a:t>
            </a:r>
            <a:r>
              <a:rPr lang="en-US" i="1" dirty="0"/>
              <a:t>PESTLE ANALYSIS </a:t>
            </a:r>
            <a:r>
              <a:rPr lang="en-US" dirty="0"/>
              <a:t>Available at: </a:t>
            </a:r>
            <a:r>
              <a:rPr lang="en-US" dirty="0">
                <a:hlinkClick r:id="rId5"/>
              </a:rPr>
              <a:t>https://www.cipd.org/en/knowledge/factsheets/pestle-analysis-factsheet/</a:t>
            </a:r>
            <a:r>
              <a:rPr lang="en-US" dirty="0"/>
              <a:t> (Accessed: 12 February 2025)</a:t>
            </a:r>
          </a:p>
          <a:p>
            <a:endParaRPr lang="en-US" dirty="0"/>
          </a:p>
        </p:txBody>
      </p:sp>
    </p:spTree>
    <p:extLst>
      <p:ext uri="{BB962C8B-B14F-4D97-AF65-F5344CB8AC3E}">
        <p14:creationId xmlns:p14="http://schemas.microsoft.com/office/powerpoint/2010/main" val="23798209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7401</TotalTime>
  <Words>2068</Words>
  <Application>Microsoft Office PowerPoint</Application>
  <PresentationFormat>Widescreen</PresentationFormat>
  <Paragraphs>199</Paragraphs>
  <Slides>33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arial</vt:lpstr>
      <vt:lpstr>Calibri</vt:lpstr>
      <vt:lpstr>Myriad Pro</vt:lpstr>
      <vt:lpstr>20140311PresentationUWTSDTemplate</vt:lpstr>
      <vt:lpstr>Module: LCLM4004  Problem Solving and Decision Making</vt:lpstr>
      <vt:lpstr>Learning outcomes </vt:lpstr>
      <vt:lpstr>Revision</vt:lpstr>
      <vt:lpstr>Revision: Writing a Proper Problem Statement using 5W2H</vt:lpstr>
      <vt:lpstr>Process of Identifying/Solving the Problem</vt:lpstr>
      <vt:lpstr>Defining a problem</vt:lpstr>
      <vt:lpstr>Identify and scope a problem in business</vt:lpstr>
      <vt:lpstr>Class Activity</vt:lpstr>
      <vt:lpstr>Writing Proper Problem Statement/Solving the Problem</vt:lpstr>
      <vt:lpstr>Class Activity</vt:lpstr>
      <vt:lpstr>Writing Proper Problem Statement/Solving the Problem</vt:lpstr>
      <vt:lpstr>Let’s examine an external environment -  Brainstorming</vt:lpstr>
      <vt:lpstr>PowerPoint Presentation</vt:lpstr>
      <vt:lpstr>The LoNG Dimension</vt:lpstr>
      <vt:lpstr>PESTLE</vt:lpstr>
      <vt:lpstr>History of PEST</vt:lpstr>
      <vt:lpstr>PESTLE Framework – its value</vt:lpstr>
      <vt:lpstr>PESTLE Analysis                   Assessment              </vt:lpstr>
      <vt:lpstr>PESTEL Analysis             Assessment</vt:lpstr>
      <vt:lpstr>PESTEL Analysis Assessment</vt:lpstr>
      <vt:lpstr>PowerPoint Presentation</vt:lpstr>
      <vt:lpstr>Political</vt:lpstr>
      <vt:lpstr>Economic</vt:lpstr>
      <vt:lpstr>Socio-cultural </vt:lpstr>
      <vt:lpstr>Technological</vt:lpstr>
      <vt:lpstr>Legal</vt:lpstr>
      <vt:lpstr>Environmental</vt:lpstr>
      <vt:lpstr>Value of PESTLE analysis</vt:lpstr>
      <vt:lpstr>Limitations of PESTLE analysis</vt:lpstr>
      <vt:lpstr>Group activity</vt:lpstr>
      <vt:lpstr>Discussing the Assessments </vt:lpstr>
      <vt:lpstr>Summary – We…</vt:lpstr>
      <vt:lpstr>Further information and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Anita Nan</cp:lastModifiedBy>
  <cp:revision>47</cp:revision>
  <dcterms:created xsi:type="dcterms:W3CDTF">2018-02-07T08:30:56Z</dcterms:created>
  <dcterms:modified xsi:type="dcterms:W3CDTF">2026-10-04T18:36:00Z</dcterms:modified>
</cp:coreProperties>
</file>